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tserrat" panose="02000505000000020004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9" roundtripDataSignature="AMtx7mg3ynQ6KpWoVb7DPqXjH7XdolBB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9CDFF4-5091-41B1-9043-D889164D9BA4}">
  <a:tblStyle styleId="{449CDFF4-5091-41B1-9043-D889164D9B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1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12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0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0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1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8" name="Google Shape;88;p121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1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27" name="Google Shape;27;p111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2"/>
          <p:cNvSpPr txBox="1">
            <a:spLocks noGrp="1"/>
          </p:cNvSpPr>
          <p:nvPr>
            <p:ph type="body" idx="1"/>
          </p:nvPr>
        </p:nvSpPr>
        <p:spPr>
          <a:xfrm>
            <a:off x="4591878" y="182562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3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13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5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6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116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9"/>
          <p:cNvSpPr txBox="1">
            <a:spLocks noGrp="1"/>
          </p:cNvSpPr>
          <p:nvPr>
            <p:ph type="title"/>
          </p:nvPr>
        </p:nvSpPr>
        <p:spPr>
          <a:xfrm>
            <a:off x="839788" y="457199"/>
            <a:ext cx="3932237" cy="1938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9"/>
          <p:cNvSpPr txBox="1">
            <a:spLocks noGrp="1"/>
          </p:cNvSpPr>
          <p:nvPr>
            <p:ph type="body" idx="1"/>
          </p:nvPr>
        </p:nvSpPr>
        <p:spPr>
          <a:xfrm>
            <a:off x="836612" y="2395328"/>
            <a:ext cx="3932237" cy="193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"/>
          <p:cNvSpPr txBox="1">
            <a:spLocks noGrp="1"/>
          </p:cNvSpPr>
          <p:nvPr>
            <p:ph type="ctrTitle"/>
          </p:nvPr>
        </p:nvSpPr>
        <p:spPr>
          <a:xfrm>
            <a:off x="1524000" y="77552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CO" b="0"/>
              <a:t>Embriología urogenital</a:t>
            </a:r>
            <a:endParaRPr/>
          </a:p>
        </p:txBody>
      </p:sp>
      <p:sp>
        <p:nvSpPr>
          <p:cNvPr id="427" name="Google Shape;427;p43"/>
          <p:cNvSpPr txBox="1">
            <a:spLocks noGrp="1"/>
          </p:cNvSpPr>
          <p:nvPr>
            <p:ph type="subTitle" idx="1"/>
          </p:nvPr>
        </p:nvSpPr>
        <p:spPr>
          <a:xfrm>
            <a:off x="2781300" y="3389612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Alejandro Cardona Palacio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Residente de Patología UdeA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/>
              <a:t>Medico general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Función del riñón </a:t>
            </a:r>
            <a:endParaRPr/>
          </a:p>
        </p:txBody>
      </p:sp>
      <p:sp>
        <p:nvSpPr>
          <p:cNvPr id="493" name="Google Shape;493;p52"/>
          <p:cNvSpPr txBox="1">
            <a:spLocks noGrp="1"/>
          </p:cNvSpPr>
          <p:nvPr>
            <p:ph type="body" idx="1"/>
          </p:nvPr>
        </p:nvSpPr>
        <p:spPr>
          <a:xfrm>
            <a:off x="5067739" y="1704328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Funcional 10 semana.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Envía la orina a la cavidad amniótica.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Donde se mezcla con el líquido amniótico.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feto la ingiere y se recicla en los riñones.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Durante la vida fetal los riñones no se encargan de secretar los productos de desecho porque la placenta cumple esa función.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3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Riñón</a:t>
            </a:r>
            <a:endParaRPr/>
          </a:p>
        </p:txBody>
      </p:sp>
      <p:sp>
        <p:nvSpPr>
          <p:cNvPr id="499" name="Google Shape;499;p53"/>
          <p:cNvSpPr/>
          <p:nvPr/>
        </p:nvSpPr>
        <p:spPr>
          <a:xfrm>
            <a:off x="978159" y="2233479"/>
            <a:ext cx="4883870" cy="136618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Mesodermo metanéfrico: unidades excretoras </a:t>
            </a:r>
            <a:endParaRPr/>
          </a:p>
        </p:txBody>
      </p:sp>
      <p:sp>
        <p:nvSpPr>
          <p:cNvPr id="500" name="Google Shape;500;p53"/>
          <p:cNvSpPr/>
          <p:nvPr/>
        </p:nvSpPr>
        <p:spPr>
          <a:xfrm>
            <a:off x="6609891" y="2233479"/>
            <a:ext cx="4883870" cy="136618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Brote ureteral: sistema colector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Regulación molecular </a:t>
            </a:r>
            <a:endParaRPr/>
          </a:p>
        </p:txBody>
      </p:sp>
      <p:sp>
        <p:nvSpPr>
          <p:cNvPr id="506" name="Google Shape;506;p54"/>
          <p:cNvSpPr txBox="1">
            <a:spLocks noGrp="1"/>
          </p:cNvSpPr>
          <p:nvPr>
            <p:ph type="body" idx="1"/>
          </p:nvPr>
        </p:nvSpPr>
        <p:spPr>
          <a:xfrm>
            <a:off x="4881127" y="170432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Igual que en la mayoría de los órganos, la diferenciación del riñón requiere interacciones </a:t>
            </a:r>
            <a:r>
              <a:rPr lang="es-CO"/>
              <a:t>epitelio mesenquimatosas</a:t>
            </a:r>
            <a:r>
              <a:rPr lang="es-CO" b="0" i="0" u="none" strike="noStrike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El mesénquima expresa </a:t>
            </a:r>
            <a:r>
              <a:rPr lang="es-CO" b="1" i="1" u="none" strike="noStrike"/>
              <a:t>WT1</a:t>
            </a:r>
            <a:r>
              <a:rPr lang="es-CO" b="0" i="0" u="none" strike="noStrike"/>
              <a:t>, factor de transcripción que da a este tejido la competencia de responder a la inducción procedente de la yema ureteral.</a:t>
            </a:r>
            <a:endParaRPr b="0" i="0" u="none" strike="noStrike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B</a:t>
            </a:r>
            <a:r>
              <a:rPr lang="es-CO" b="0" i="0" u="none" strike="noStrike"/>
              <a:t>loquean la apoptosis y estimulan la proliferación en el mesénquima metanéfrico. </a:t>
            </a:r>
            <a:endParaRPr sz="2400"/>
          </a:p>
        </p:txBody>
      </p:sp>
      <p:pic>
        <p:nvPicPr>
          <p:cNvPr id="507" name="Google Shape;507;p5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109" y="1244790"/>
            <a:ext cx="1993952" cy="253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5"/>
          <p:cNvSpPr txBox="1">
            <a:spLocks noGrp="1"/>
          </p:cNvSpPr>
          <p:nvPr>
            <p:ph type="title"/>
          </p:nvPr>
        </p:nvSpPr>
        <p:spPr>
          <a:xfrm>
            <a:off x="839787" y="0"/>
            <a:ext cx="5010506" cy="119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Sistema colector</a:t>
            </a:r>
            <a:endParaRPr/>
          </a:p>
        </p:txBody>
      </p:sp>
      <p:pic>
        <p:nvPicPr>
          <p:cNvPr id="513" name="Google Shape;513;p5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733" y="3799515"/>
            <a:ext cx="6670349" cy="260705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55"/>
          <p:cNvSpPr txBox="1">
            <a:spLocks noGrp="1"/>
          </p:cNvSpPr>
          <p:nvPr>
            <p:ph type="body" idx="2"/>
          </p:nvPr>
        </p:nvSpPr>
        <p:spPr>
          <a:xfrm>
            <a:off x="596079" y="1362268"/>
            <a:ext cx="10756134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Desarrollo a partir del </a:t>
            </a:r>
            <a:r>
              <a:rPr lang="es-CO" sz="2000" b="1"/>
              <a:t>brote ureteral.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Evaginación del </a:t>
            </a:r>
            <a:r>
              <a:rPr lang="es-CO" sz="2000" b="1"/>
              <a:t>conducto mesonéfrico </a:t>
            </a:r>
            <a:r>
              <a:rPr lang="es-CO" sz="2000"/>
              <a:t>próximo a la desembocadura en la cloaca.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Posteriormente el esbozo se dilata para dar origen a la pelvis renal primitiva.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Se divide en una porción caudal y craneal formando los cálices mayores.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Sistema excretor</a:t>
            </a:r>
            <a:endParaRPr/>
          </a:p>
        </p:txBody>
      </p:sp>
      <p:sp>
        <p:nvSpPr>
          <p:cNvPr id="520" name="Google Shape;520;p56"/>
          <p:cNvSpPr txBox="1">
            <a:spLocks noGrp="1"/>
          </p:cNvSpPr>
          <p:nvPr>
            <p:ph type="body" idx="1"/>
          </p:nvPr>
        </p:nvSpPr>
        <p:spPr>
          <a:xfrm>
            <a:off x="489941" y="1390877"/>
            <a:ext cx="77209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Cada túbulo neoformado está formado por un capuchón de tejido metanéfrico.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Por influencia inductora del túbulo forman vesículas renales y estos forman túbulos más pequeños con forma de S, diferencian en glomérulos.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alargamiento del túbulo excretor forma el túbulo contorneado proximal, asa de Henle y túbulo distal.</a:t>
            </a:r>
            <a:endParaRPr/>
          </a:p>
        </p:txBody>
      </p:sp>
      <p:pic>
        <p:nvPicPr>
          <p:cNvPr id="521" name="Google Shape;52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3698" y="1390877"/>
            <a:ext cx="3228361" cy="408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Tumor de Wilms</a:t>
            </a:r>
            <a:endParaRPr/>
          </a:p>
        </p:txBody>
      </p:sp>
      <p:sp>
        <p:nvSpPr>
          <p:cNvPr id="527" name="Google Shape;527;p57"/>
          <p:cNvSpPr txBox="1">
            <a:spLocks noGrp="1"/>
          </p:cNvSpPr>
          <p:nvPr>
            <p:ph type="body" idx="1"/>
          </p:nvPr>
        </p:nvSpPr>
        <p:spPr>
          <a:xfrm>
            <a:off x="5311095" y="1325562"/>
            <a:ext cx="6761922" cy="50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Edad de aparición 5 años.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Mutaciones WT 1, cromosoma 11 p 13.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Asociado a otras condiciones: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Síndrome de WAGR.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Aniridia.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Hemihipertrofia.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Tumor de Wilms.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Síndrome de Denys – Drash.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Insuficiencia renal.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Pseudohermafroditismo.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Tumor de Wilms.</a:t>
            </a:r>
            <a:endParaRPr/>
          </a:p>
        </p:txBody>
      </p:sp>
      <p:pic>
        <p:nvPicPr>
          <p:cNvPr id="528" name="Google Shape;528;p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284" y="1242415"/>
            <a:ext cx="2577662" cy="264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Riñón poliquístico congénito</a:t>
            </a:r>
            <a:endParaRPr/>
          </a:p>
        </p:txBody>
      </p:sp>
      <p:sp>
        <p:nvSpPr>
          <p:cNvPr id="534" name="Google Shape;534;p58"/>
          <p:cNvSpPr txBox="1">
            <a:spLocks noGrp="1"/>
          </p:cNvSpPr>
          <p:nvPr>
            <p:ph type="body" idx="1"/>
          </p:nvPr>
        </p:nvSpPr>
        <p:spPr>
          <a:xfrm>
            <a:off x="4862466" y="1620351"/>
            <a:ext cx="6761922" cy="486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Formación de numerosos quistes.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Autosómico recesivo.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1 - 5000 nacimientos: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Formación de los conductos quísticos a partir de túbulos colectores.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Insuficiencia renal.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Autosómico Dominante: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Quistes se forman en todo los segmentos de la nefrona.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</a:pPr>
            <a:r>
              <a:rPr lang="es-CO" sz="2400"/>
              <a:t>No provoca insuficiencia hasta la edad adulta.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sz="240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sz="2400"/>
          </a:p>
        </p:txBody>
      </p:sp>
      <p:pic>
        <p:nvPicPr>
          <p:cNvPr id="535" name="Google Shape;535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666" y="1325563"/>
            <a:ext cx="2390976" cy="273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Duplicación del uréter</a:t>
            </a:r>
            <a:endParaRPr/>
          </a:p>
        </p:txBody>
      </p:sp>
      <p:sp>
        <p:nvSpPr>
          <p:cNvPr id="541" name="Google Shape;541;p59"/>
          <p:cNvSpPr txBox="1">
            <a:spLocks noGrp="1"/>
          </p:cNvSpPr>
          <p:nvPr>
            <p:ph type="body" idx="1"/>
          </p:nvPr>
        </p:nvSpPr>
        <p:spPr>
          <a:xfrm>
            <a:off x="594310" y="1500950"/>
            <a:ext cx="550169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Resultado de la bifurcación temprana del brote ureteral.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Parcial vs. completa.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Tejido metanéfrico puede dividirse en dos paredes cada una con pelvis renal y uréter propio.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42" name="Google Shape;542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348" y="1709064"/>
            <a:ext cx="3163392" cy="286035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9"/>
          <p:cNvSpPr/>
          <p:nvPr/>
        </p:nvSpPr>
        <p:spPr>
          <a:xfrm>
            <a:off x="7303235" y="4763611"/>
            <a:ext cx="1676877" cy="5783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Duplicación completa</a:t>
            </a:r>
            <a:endParaRPr/>
          </a:p>
        </p:txBody>
      </p:sp>
      <p:sp>
        <p:nvSpPr>
          <p:cNvPr id="544" name="Google Shape;544;p59"/>
          <p:cNvSpPr/>
          <p:nvPr/>
        </p:nvSpPr>
        <p:spPr>
          <a:xfrm>
            <a:off x="9314324" y="4763611"/>
            <a:ext cx="1676877" cy="57839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Duplicación parcial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0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Secuencia Potter</a:t>
            </a:r>
            <a:endParaRPr/>
          </a:p>
        </p:txBody>
      </p:sp>
      <p:sp>
        <p:nvSpPr>
          <p:cNvPr id="550" name="Google Shape;550;p60"/>
          <p:cNvSpPr txBox="1">
            <a:spLocks noGrp="1"/>
          </p:cNvSpPr>
          <p:nvPr>
            <p:ph type="body" idx="1"/>
          </p:nvPr>
        </p:nvSpPr>
        <p:spPr>
          <a:xfrm>
            <a:off x="4909119" y="1693829"/>
            <a:ext cx="69874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Agenesia bilateral de los riñones.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</a:t>
            </a:r>
            <a:r>
              <a:rPr lang="es-CO" b="0" i="0" u="none" strike="noStrike"/>
              <a:t>o se realiza la interacción entre el mesodermo metanéfrico y la yema ureteral.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</a:t>
            </a:r>
            <a:r>
              <a:rPr lang="es-CO" b="0" i="0" u="none" strike="noStrike"/>
              <a:t>aracterizada por anuria, oligohidramnios (disminución del líquido amniótico) y pulmones hipoplásicos debidos a oligohidramnios.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En 85% de los casos, esta enfermedad se acompaña de otros defectos graves como ausencia o anomalías de la vagina y útero, conductos deferentes .</a:t>
            </a:r>
            <a:endParaRPr sz="2400"/>
          </a:p>
        </p:txBody>
      </p:sp>
      <p:pic>
        <p:nvPicPr>
          <p:cNvPr id="551" name="Google Shape;551;p60" descr="Síndrome de Pot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8985" y="1343818"/>
            <a:ext cx="3375023" cy="2702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5935823" cy="1222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Posición del riñón</a:t>
            </a:r>
            <a:endParaRPr/>
          </a:p>
        </p:txBody>
      </p:sp>
      <p:pic>
        <p:nvPicPr>
          <p:cNvPr id="557" name="Google Shape;557;p61" descr="Diagrama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5254" y="3231821"/>
            <a:ext cx="6336127" cy="229684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1"/>
          <p:cNvSpPr txBox="1">
            <a:spLocks noGrp="1"/>
          </p:cNvSpPr>
          <p:nvPr>
            <p:ph type="body" idx="2"/>
          </p:nvPr>
        </p:nvSpPr>
        <p:spPr>
          <a:xfrm>
            <a:off x="590619" y="1329333"/>
            <a:ext cx="8572042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Inicialmente en la región pélvica.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Luego se desplazan hacia una posición craneal en el abdomen.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El ascenso está dado por la disminución de la curvatura del cuerpo y por el crecimiento en la región lumbar y sacra.</a:t>
            </a:r>
            <a:endParaRPr/>
          </a:p>
        </p:txBody>
      </p:sp>
      <p:sp>
        <p:nvSpPr>
          <p:cNvPr id="559" name="Google Shape;559;p61"/>
          <p:cNvSpPr/>
          <p:nvPr/>
        </p:nvSpPr>
        <p:spPr>
          <a:xfrm>
            <a:off x="5814286" y="5737704"/>
            <a:ext cx="5536642" cy="70338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Ascenso de los riñones: cambios de posición entre los sistemas mesonéfrico y metanéfrico.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Complementación de estudio</a:t>
            </a:r>
            <a:endParaRPr/>
          </a:p>
        </p:txBody>
      </p:sp>
      <p:pic>
        <p:nvPicPr>
          <p:cNvPr id="433" name="Google Shape;433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5615" y="1425465"/>
            <a:ext cx="3458727" cy="519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2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1001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Vejiga y uretra</a:t>
            </a:r>
            <a:endParaRPr/>
          </a:p>
        </p:txBody>
      </p:sp>
      <p:sp>
        <p:nvSpPr>
          <p:cNvPr id="565" name="Google Shape;565;p62"/>
          <p:cNvSpPr txBox="1">
            <a:spLocks noGrp="1"/>
          </p:cNvSpPr>
          <p:nvPr>
            <p:ph type="body" idx="1"/>
          </p:nvPr>
        </p:nvSpPr>
        <p:spPr>
          <a:xfrm>
            <a:off x="5095379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4 - 7 semana.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 cloaca se divide en seno urogenital anterior y el conducto anorrectal posterior.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Seno urogenital.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Divide en 3 porciones: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Superior: más voluminosa vejiga urinaria.</a:t>
            </a:r>
            <a:endParaRPr/>
          </a:p>
          <a:p>
            <a:pPr marL="16002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Une con el ombligo con el uraco: ligamento umbilical medio.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Pélvica: origina uretra prostática y uretra membranosa, uretra en la mujer.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Fálica</a:t>
            </a:r>
            <a:endParaRPr/>
          </a:p>
        </p:txBody>
      </p:sp>
      <p:pic>
        <p:nvPicPr>
          <p:cNvPr id="566" name="Google Shape;566;p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8238" y="1059025"/>
            <a:ext cx="2078024" cy="2369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2"/>
          <p:cNvSpPr/>
          <p:nvPr/>
        </p:nvSpPr>
        <p:spPr>
          <a:xfrm>
            <a:off x="1088535" y="3406291"/>
            <a:ext cx="3464804" cy="78644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Trígono de la vejiga formado por la incorporación de los conductos mesonéfrico 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3"/>
          <p:cNvSpPr txBox="1">
            <a:spLocks noGrp="1"/>
          </p:cNvSpPr>
          <p:nvPr>
            <p:ph type="title"/>
          </p:nvPr>
        </p:nvSpPr>
        <p:spPr>
          <a:xfrm>
            <a:off x="912845" y="0"/>
            <a:ext cx="10515600" cy="1118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Uretra</a:t>
            </a:r>
            <a:endParaRPr/>
          </a:p>
        </p:txBody>
      </p:sp>
      <p:sp>
        <p:nvSpPr>
          <p:cNvPr id="573" name="Google Shape;573;p63"/>
          <p:cNvSpPr txBox="1">
            <a:spLocks noGrp="1"/>
          </p:cNvSpPr>
          <p:nvPr>
            <p:ph type="body" idx="1"/>
          </p:nvPr>
        </p:nvSpPr>
        <p:spPr>
          <a:xfrm>
            <a:off x="5039757" y="1555038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Origen </a:t>
            </a:r>
            <a:r>
              <a:rPr lang="es-CO" b="1"/>
              <a:t>endodérmico.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Tejido conectivo y muscular: hoja esplácnica del mesodermo.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 final del 3 mes el epitelio de la uretra prostática comienza a proliferar originando la glándula prostática.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Intestino posterior: da origen al revestimiento de interno de la vejiga y la uretra.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74" name="Google Shape;574;p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877173"/>
            <a:ext cx="3088116" cy="316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4"/>
          <p:cNvSpPr txBox="1">
            <a:spLocks noGrp="1"/>
          </p:cNvSpPr>
          <p:nvPr>
            <p:ph type="title"/>
          </p:nvPr>
        </p:nvSpPr>
        <p:spPr>
          <a:xfrm>
            <a:off x="838200" y="-564"/>
            <a:ext cx="10515600" cy="111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Anormalidades de la vejiga</a:t>
            </a:r>
            <a:endParaRPr/>
          </a:p>
        </p:txBody>
      </p:sp>
      <p:sp>
        <p:nvSpPr>
          <p:cNvPr id="580" name="Google Shape;580;p64"/>
          <p:cNvSpPr txBox="1">
            <a:spLocks noGrp="1"/>
          </p:cNvSpPr>
          <p:nvPr>
            <p:ph type="body" idx="1"/>
          </p:nvPr>
        </p:nvSpPr>
        <p:spPr>
          <a:xfrm>
            <a:off x="5183297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Fistula uracal: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Cuando persiste la luz de la parte intraembrionaria del alantoides.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La orina drena desde el ombligo.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Quiste uracal: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</a:t>
            </a:r>
            <a:r>
              <a:rPr lang="es-CO" b="0" i="0" u="none" strike="noStrike"/>
              <a:t>ersiste un área local del alantoides.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</a:t>
            </a:r>
            <a:r>
              <a:rPr lang="es-CO" b="0" i="0" u="none" strike="noStrike"/>
              <a:t>a actividad secretora de su revestimiento produce una dilatación quística.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Seno uracal</a:t>
            </a:r>
            <a:r>
              <a:rPr lang="es-CO"/>
              <a:t>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</a:t>
            </a:r>
            <a:r>
              <a:rPr lang="es-CO" b="0" i="0" u="none" strike="noStrike"/>
              <a:t>ersiste la luz de la parte superior.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Formación quística.</a:t>
            </a:r>
            <a:endParaRPr/>
          </a:p>
        </p:txBody>
      </p:sp>
      <p:pic>
        <p:nvPicPr>
          <p:cNvPr id="581" name="Google Shape;581;p6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732" y="1185039"/>
            <a:ext cx="1303366" cy="2081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477" y="1185039"/>
            <a:ext cx="1552743" cy="197358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4"/>
          <p:cNvSpPr/>
          <p:nvPr/>
        </p:nvSpPr>
        <p:spPr>
          <a:xfrm>
            <a:off x="947706" y="3373014"/>
            <a:ext cx="1419888" cy="45217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Seno uracal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4" name="Google Shape;584;p64"/>
          <p:cNvSpPr/>
          <p:nvPr/>
        </p:nvSpPr>
        <p:spPr>
          <a:xfrm>
            <a:off x="2841742" y="3373014"/>
            <a:ext cx="1553478" cy="54261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Quiste uracal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Aparato genital</a:t>
            </a:r>
            <a:endParaRPr/>
          </a:p>
        </p:txBody>
      </p:sp>
      <p:sp>
        <p:nvSpPr>
          <p:cNvPr id="590" name="Google Shape;590;p65"/>
          <p:cNvSpPr txBox="1">
            <a:spLocks noGrp="1"/>
          </p:cNvSpPr>
          <p:nvPr>
            <p:ph type="body" idx="1"/>
          </p:nvPr>
        </p:nvSpPr>
        <p:spPr>
          <a:xfrm>
            <a:off x="497977" y="1388944"/>
            <a:ext cx="82354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Diferenciación sexual proceso complejo, con múltiples genes.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Clave del dimorfismo sexual cromosoma Y.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Región determinante del sexo en el brazo corto.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Produce un factor de transcripción que inicia una cascada corriente abajo.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Presencia lleva al desarrollo testicular.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7 semana.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91" name="Google Shape;591;p6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7458" y="2721698"/>
            <a:ext cx="3208818" cy="279596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5"/>
          <p:cNvSpPr/>
          <p:nvPr/>
        </p:nvSpPr>
        <p:spPr>
          <a:xfrm>
            <a:off x="7919212" y="5558292"/>
            <a:ext cx="4005310" cy="9144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Sección transversal del mesonefros y de la cresta genital </a:t>
            </a: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Células germinales</a:t>
            </a:r>
            <a:endParaRPr/>
          </a:p>
        </p:txBody>
      </p:sp>
      <p:sp>
        <p:nvSpPr>
          <p:cNvPr id="598" name="Google Shape;598;p66"/>
          <p:cNvSpPr txBox="1">
            <a:spLocks noGrp="1"/>
          </p:cNvSpPr>
          <p:nvPr>
            <p:ph type="body" idx="1"/>
          </p:nvPr>
        </p:nvSpPr>
        <p:spPr>
          <a:xfrm>
            <a:off x="5039748" y="1722989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Gónadas inicialmente aparecen como eminencia llamada cresta genital.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Forman proliferación del epitelio superficial y la condensación del mesénquima subyacente.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6 semana.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Formación de los cordones sexuales primitivos: proliferación de la eminencia.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599" name="Google Shape;599;p6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46" y="1343818"/>
            <a:ext cx="4013708" cy="223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67"/>
          <p:cNvSpPr txBox="1">
            <a:spLocks noGrp="1"/>
          </p:cNvSpPr>
          <p:nvPr>
            <p:ph type="title"/>
          </p:nvPr>
        </p:nvSpPr>
        <p:spPr>
          <a:xfrm>
            <a:off x="971100" y="0"/>
            <a:ext cx="10382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Testículo</a:t>
            </a:r>
            <a:endParaRPr/>
          </a:p>
        </p:txBody>
      </p:sp>
      <p:sp>
        <p:nvSpPr>
          <p:cNvPr id="605" name="Google Shape;605;p67"/>
          <p:cNvSpPr txBox="1">
            <a:spLocks noGrp="1"/>
          </p:cNvSpPr>
          <p:nvPr>
            <p:ph type="body" idx="1"/>
          </p:nvPr>
        </p:nvSpPr>
        <p:spPr>
          <a:xfrm>
            <a:off x="971100" y="1208153"/>
            <a:ext cx="6761922" cy="349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Proliferación de los cordones sexuales por factor determinante testicular.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Formación de los cordones testiculares.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Los cordones se disgregan en una red de filamentos que darán origen a los túbulos.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Capa de tejido túnica albugínea separa los cordones del testículo de la superficie epitelial.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Células de Leydig se desarrollan a partir del mesénquima original de la </a:t>
            </a:r>
            <a:r>
              <a:rPr lang="es-CO" sz="1800" b="1"/>
              <a:t>cresta gonadal</a:t>
            </a:r>
            <a:r>
              <a:rPr lang="es-CO" sz="1800"/>
              <a:t>, producen testosterona 8 semana.</a:t>
            </a:r>
            <a:endParaRPr/>
          </a:p>
        </p:txBody>
      </p:sp>
      <p:pic>
        <p:nvPicPr>
          <p:cNvPr id="606" name="Google Shape;606;p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7262" y="1208153"/>
            <a:ext cx="3218329" cy="4045662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7"/>
          <p:cNvSpPr/>
          <p:nvPr/>
        </p:nvSpPr>
        <p:spPr>
          <a:xfrm>
            <a:off x="8086603" y="5343451"/>
            <a:ext cx="3283659" cy="73466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mes: involucionan segmentos craneales y caudales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8"/>
          <p:cNvSpPr txBox="1">
            <a:spLocks noGrp="1"/>
          </p:cNvSpPr>
          <p:nvPr>
            <p:ph type="title"/>
          </p:nvPr>
        </p:nvSpPr>
        <p:spPr>
          <a:xfrm>
            <a:off x="937260" y="0"/>
            <a:ext cx="104165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Testículo</a:t>
            </a:r>
            <a:endParaRPr/>
          </a:p>
        </p:txBody>
      </p:sp>
      <p:sp>
        <p:nvSpPr>
          <p:cNvPr id="613" name="Google Shape;613;p68"/>
          <p:cNvSpPr txBox="1">
            <a:spLocks noGrp="1"/>
          </p:cNvSpPr>
          <p:nvPr>
            <p:ph type="body" idx="1"/>
          </p:nvPr>
        </p:nvSpPr>
        <p:spPr>
          <a:xfrm>
            <a:off x="542392" y="1253331"/>
            <a:ext cx="62129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Los cordones testiculares se mantienen macizos hasta la pubertad.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canalizan y se unen a la red de testis los cuales penetran en los conductillos eferentes.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Los conductos eferentes son remanentes del sistema mesonéfrico.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Conducto deferente: remanente del conducto mesonéfrico o de Wolf.</a:t>
            </a:r>
            <a:endParaRPr/>
          </a:p>
        </p:txBody>
      </p:sp>
      <p:pic>
        <p:nvPicPr>
          <p:cNvPr id="614" name="Google Shape;614;p6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746" y="1160025"/>
            <a:ext cx="3373376" cy="3615736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68"/>
          <p:cNvSpPr/>
          <p:nvPr/>
        </p:nvSpPr>
        <p:spPr>
          <a:xfrm>
            <a:off x="7636745" y="5215581"/>
            <a:ext cx="3373375" cy="62538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Conductos genitales tras el descenso del testículo 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69"/>
          <p:cNvSpPr txBox="1">
            <a:spLocks noGrp="1"/>
          </p:cNvSpPr>
          <p:nvPr>
            <p:ph type="title"/>
          </p:nvPr>
        </p:nvSpPr>
        <p:spPr>
          <a:xfrm>
            <a:off x="896446" y="0"/>
            <a:ext cx="4039447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Ovario</a:t>
            </a:r>
            <a:endParaRPr/>
          </a:p>
        </p:txBody>
      </p:sp>
      <p:sp>
        <p:nvSpPr>
          <p:cNvPr id="621" name="Google Shape;621;p69"/>
          <p:cNvSpPr txBox="1">
            <a:spLocks noGrp="1"/>
          </p:cNvSpPr>
          <p:nvPr>
            <p:ph type="body" idx="2"/>
          </p:nvPr>
        </p:nvSpPr>
        <p:spPr>
          <a:xfrm>
            <a:off x="896446" y="1014887"/>
            <a:ext cx="7086665" cy="378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Ausencia de cromosoma Y.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Los cordones sexuales se disgregan en agregaciones celulares.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Conteniendo grupos de células germinales primordiales y ubicándose en la médula.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Epitelio superficial continúa proliferando.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7 semana da origen a los cordones corticales.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En el cuarto mes se disgregan en células germinales primordiales.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Posteriormente se convierten en ovogonia.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Font typeface="Arial"/>
              <a:buChar char="•"/>
            </a:pPr>
            <a:r>
              <a:rPr lang="es-CO" sz="1700"/>
              <a:t>Células epiteliales forman células foliculares.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700"/>
              <a:buNone/>
            </a:pPr>
            <a:endParaRPr sz="1700"/>
          </a:p>
        </p:txBody>
      </p:sp>
      <p:pic>
        <p:nvPicPr>
          <p:cNvPr id="622" name="Google Shape;62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6368" y="1771632"/>
            <a:ext cx="35052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0"/>
          <p:cNvSpPr txBox="1">
            <a:spLocks noGrp="1"/>
          </p:cNvSpPr>
          <p:nvPr>
            <p:ph type="title"/>
          </p:nvPr>
        </p:nvSpPr>
        <p:spPr>
          <a:xfrm>
            <a:off x="838200" y="-265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Conductos masculinos</a:t>
            </a:r>
            <a:endParaRPr/>
          </a:p>
        </p:txBody>
      </p:sp>
      <p:sp>
        <p:nvSpPr>
          <p:cNvPr id="628" name="Google Shape;628;p70"/>
          <p:cNvSpPr txBox="1">
            <a:spLocks noGrp="1"/>
          </p:cNvSpPr>
          <p:nvPr>
            <p:ph type="body" idx="1"/>
          </p:nvPr>
        </p:nvSpPr>
        <p:spPr>
          <a:xfrm>
            <a:off x="838200" y="1054519"/>
            <a:ext cx="6870920" cy="38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/>
              <a:t>El sistema de conductos indiferenciados y de los genitales externos se desarrolla bajo la influencia de hormonas.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/>
              <a:t>Dos sistemas de conductos: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/>
              <a:t>Conducto mesonéfrico. </a:t>
            </a:r>
            <a:endParaRPr sz="1900" i="0" u="none" strike="noStrike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/>
              <a:t>C</a:t>
            </a:r>
            <a:r>
              <a:rPr lang="es-CO" sz="1900" i="0" u="none" strike="noStrike"/>
              <a:t>onducto paramesonéfrico.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 i="0" u="none" strike="noStrike"/>
              <a:t>Testosterona: desarrollo</a:t>
            </a:r>
            <a:r>
              <a:rPr lang="es-CO" sz="1900"/>
              <a:t>: </a:t>
            </a:r>
            <a:r>
              <a:rPr lang="es-CO" sz="1900" i="0" u="none" strike="noStrike"/>
              <a:t>conductos eferentes, epidídimo, conductos deferentes y conducto eyaculador</a:t>
            </a:r>
            <a:r>
              <a:rPr lang="es-CO" sz="1900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900"/>
              <a:buChar char="•"/>
            </a:pPr>
            <a:r>
              <a:rPr lang="es-CO" sz="1900"/>
              <a:t>Sustancia antimulleriana células de Sertoli: </a:t>
            </a:r>
            <a:r>
              <a:rPr lang="es-CO" sz="1900" i="0" u="none" strike="noStrike"/>
              <a:t>hace involucionar los conductos paramesonéfrico. </a:t>
            </a:r>
            <a:endParaRPr sz="1900"/>
          </a:p>
        </p:txBody>
      </p:sp>
      <p:sp>
        <p:nvSpPr>
          <p:cNvPr id="629" name="Google Shape;629;p70"/>
          <p:cNvSpPr/>
          <p:nvPr/>
        </p:nvSpPr>
        <p:spPr>
          <a:xfrm>
            <a:off x="8037425" y="4638852"/>
            <a:ext cx="3531995" cy="107952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0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Los conductos paramesonéfricos se acercan entre sí en la línea media y se fusionan </a:t>
            </a:r>
            <a:endParaRPr sz="1800" b="0" i="0" u="none" strike="noStrike" cap="none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0" name="Google Shape;630;p7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3047" y="1430760"/>
            <a:ext cx="3100753" cy="2981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Conductos femeninos</a:t>
            </a:r>
            <a:endParaRPr/>
          </a:p>
        </p:txBody>
      </p:sp>
      <p:sp>
        <p:nvSpPr>
          <p:cNvPr id="636" name="Google Shape;636;p71"/>
          <p:cNvSpPr txBox="1">
            <a:spLocks noGrp="1"/>
          </p:cNvSpPr>
          <p:nvPr>
            <p:ph type="body" idx="1"/>
          </p:nvPr>
        </p:nvSpPr>
        <p:spPr>
          <a:xfrm>
            <a:off x="620760" y="1515543"/>
            <a:ext cx="57730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Estrógenos y la ausencia de testosterona: </a:t>
            </a:r>
            <a:r>
              <a:rPr lang="es-CO" b="0" i="0" u="none" strike="noStrike"/>
              <a:t>controlan el desarrollo de los conductos paramesonéfricos que constituyen: trompa de Falopio, útero, cuello uterino y parte superior de la vagina.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Diferenciación de genitales externos.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b="0" i="0" u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637" name="Google Shape;637;p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348" y="1628585"/>
            <a:ext cx="3379195" cy="3764963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1"/>
          <p:cNvSpPr/>
          <p:nvPr/>
        </p:nvSpPr>
        <p:spPr>
          <a:xfrm>
            <a:off x="7522348" y="5399414"/>
            <a:ext cx="3379195" cy="72131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Pliegue transversal: ligamento ancho, gónadas posteriores.</a:t>
            </a:r>
            <a:endParaRPr/>
          </a:p>
        </p:txBody>
      </p:sp>
      <p:sp>
        <p:nvSpPr>
          <p:cNvPr id="639" name="Google Shape;639;p71"/>
          <p:cNvSpPr/>
          <p:nvPr/>
        </p:nvSpPr>
        <p:spPr>
          <a:xfrm>
            <a:off x="7522348" y="3308657"/>
            <a:ext cx="838753" cy="6305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Generalidades</a:t>
            </a:r>
            <a:endParaRPr/>
          </a:p>
        </p:txBody>
      </p:sp>
      <p:sp>
        <p:nvSpPr>
          <p:cNvPr id="439" name="Google Shape;439;p45"/>
          <p:cNvSpPr txBox="1">
            <a:spLocks noGrp="1"/>
          </p:cNvSpPr>
          <p:nvPr>
            <p:ph type="body" idx="1"/>
          </p:nvPr>
        </p:nvSpPr>
        <p:spPr>
          <a:xfrm>
            <a:off x="798461" y="1253331"/>
            <a:ext cx="5183170" cy="230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Derivan</a:t>
            </a:r>
            <a:r>
              <a:rPr lang="es-CO" b="1"/>
              <a:t> mesodermo intermedio.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Situado pared posterior de la cavidad abdominal.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 comienzo los conductos excretores desembocan en una cavidad común cloaca.</a:t>
            </a:r>
            <a:endParaRPr/>
          </a:p>
        </p:txBody>
      </p:sp>
      <p:pic>
        <p:nvPicPr>
          <p:cNvPr id="440" name="Google Shape;440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409" y="362171"/>
            <a:ext cx="4810936" cy="297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4705" y="4651692"/>
            <a:ext cx="4968835" cy="1776567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5"/>
          <p:cNvSpPr/>
          <p:nvPr/>
        </p:nvSpPr>
        <p:spPr>
          <a:xfrm>
            <a:off x="6678036" y="3429000"/>
            <a:ext cx="1695473" cy="66832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21 días</a:t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>
            <a:off x="8628288" y="3429000"/>
            <a:ext cx="2602790" cy="66832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25 días: aparición de los glomérulos externos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2"/>
          <p:cNvSpPr txBox="1">
            <a:spLocks noGrp="1"/>
          </p:cNvSpPr>
          <p:nvPr>
            <p:ph type="title"/>
          </p:nvPr>
        </p:nvSpPr>
        <p:spPr>
          <a:xfrm>
            <a:off x="967338" y="0"/>
            <a:ext cx="3932237" cy="116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Útero</a:t>
            </a:r>
            <a:endParaRPr/>
          </a:p>
        </p:txBody>
      </p:sp>
      <p:pic>
        <p:nvPicPr>
          <p:cNvPr id="645" name="Google Shape;645;p7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253" y="1227889"/>
            <a:ext cx="7007747" cy="3521392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2"/>
          <p:cNvSpPr txBox="1">
            <a:spLocks noGrp="1"/>
          </p:cNvSpPr>
          <p:nvPr>
            <p:ph type="body" idx="2"/>
          </p:nvPr>
        </p:nvSpPr>
        <p:spPr>
          <a:xfrm>
            <a:off x="547678" y="1153244"/>
            <a:ext cx="4552600" cy="367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El conducto paramesonéfricos se convierte en los conductos genitales femeninos.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Las dos primeras porciones se convierte en trompa de Falopio.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La parte caudal forman el conducto uterino: útero.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Mesenquimal forma miometrio y perimetrio.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/>
          </a:p>
        </p:txBody>
      </p:sp>
      <p:sp>
        <p:nvSpPr>
          <p:cNvPr id="647" name="Google Shape;647;p72"/>
          <p:cNvSpPr/>
          <p:nvPr/>
        </p:nvSpPr>
        <p:spPr>
          <a:xfrm>
            <a:off x="5487667" y="4951381"/>
            <a:ext cx="1574276" cy="135746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Desaparición del tabique uterino 9 semana.</a:t>
            </a:r>
            <a:endParaRPr/>
          </a:p>
        </p:txBody>
      </p:sp>
      <p:sp>
        <p:nvSpPr>
          <p:cNvPr id="648" name="Google Shape;648;p72"/>
          <p:cNvSpPr/>
          <p:nvPr/>
        </p:nvSpPr>
        <p:spPr>
          <a:xfrm>
            <a:off x="7580432" y="4951381"/>
            <a:ext cx="1684866" cy="135746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Mes, tejido de los bulbos senovaginales. 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9" name="Google Shape;649;p72"/>
          <p:cNvSpPr/>
          <p:nvPr/>
        </p:nvSpPr>
        <p:spPr>
          <a:xfrm>
            <a:off x="9783787" y="4951381"/>
            <a:ext cx="2368613" cy="135746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Fondo de saco: tejido paramesonéfrico y porción inferior: senos vaginales,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3"/>
          <p:cNvSpPr txBox="1">
            <a:spLocks noGrp="1"/>
          </p:cNvSpPr>
          <p:nvPr>
            <p:ph type="title"/>
          </p:nvPr>
        </p:nvSpPr>
        <p:spPr>
          <a:xfrm>
            <a:off x="870537" y="0"/>
            <a:ext cx="6913951" cy="130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Duplicación del útero</a:t>
            </a:r>
            <a:endParaRPr/>
          </a:p>
        </p:txBody>
      </p:sp>
      <p:sp>
        <p:nvSpPr>
          <p:cNvPr id="655" name="Google Shape;655;p73"/>
          <p:cNvSpPr txBox="1">
            <a:spLocks noGrp="1"/>
          </p:cNvSpPr>
          <p:nvPr>
            <p:ph type="body" idx="1"/>
          </p:nvPr>
        </p:nvSpPr>
        <p:spPr>
          <a:xfrm>
            <a:off x="4879911" y="1601575"/>
            <a:ext cx="674946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0" i="0" u="none" strike="noStrike"/>
              <a:t>Falta de fusión de los conductos paramesonéfricos en un área o en toda su línea normal de fusión.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1" i="0" u="none" strike="noStrike"/>
              <a:t>Útero didelfo: </a:t>
            </a:r>
            <a:r>
              <a:rPr lang="es-CO" sz="2000"/>
              <a:t>e</a:t>
            </a:r>
            <a:r>
              <a:rPr lang="es-CO" sz="2000" b="0" i="0" u="none" strike="noStrike"/>
              <a:t>n la forma más extrema, el útero se duplica en su totalidad.</a:t>
            </a:r>
            <a:endParaRPr sz="2000" b="1" i="0" u="none" strike="noStrike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1" i="0" u="none" strike="noStrike"/>
              <a:t>Útero arqueado: </a:t>
            </a:r>
            <a:r>
              <a:rPr lang="es-CO" sz="2000"/>
              <a:t>e</a:t>
            </a:r>
            <a:r>
              <a:rPr lang="es-CO" sz="2000" b="0" i="0" u="none" strike="noStrike"/>
              <a:t>n la forma menos severa, está ligeramente hendido en el medio.</a:t>
            </a:r>
            <a:endParaRPr sz="20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sz="2000" b="1"/>
              <a:t>Ú</a:t>
            </a:r>
            <a:r>
              <a:rPr lang="es-CO" sz="2000" b="1" i="0" u="none" strike="noStrike"/>
              <a:t>tero bicorneo : </a:t>
            </a:r>
            <a:r>
              <a:rPr lang="es-CO" sz="2000"/>
              <a:t>u</a:t>
            </a:r>
            <a:r>
              <a:rPr lang="es-CO" sz="2000" b="0" i="0" u="none" strike="noStrike"/>
              <a:t>na de las anomalías comunes es el dos cuernos del útero penetran en la misma vagina. </a:t>
            </a:r>
            <a:endParaRPr sz="3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Tipos de duplicación uterina</a:t>
            </a:r>
            <a:endParaRPr/>
          </a:p>
        </p:txBody>
      </p:sp>
      <p:pic>
        <p:nvPicPr>
          <p:cNvPr id="661" name="Google Shape;661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4020" y="1791787"/>
            <a:ext cx="2466975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0995" y="2122692"/>
            <a:ext cx="24098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4"/>
          <p:cNvSpPr/>
          <p:nvPr/>
        </p:nvSpPr>
        <p:spPr>
          <a:xfrm>
            <a:off x="4857208" y="4458159"/>
            <a:ext cx="1882995" cy="81153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Útero didelfo con vagina doble</a:t>
            </a:r>
            <a:endParaRPr/>
          </a:p>
        </p:txBody>
      </p:sp>
      <p:sp>
        <p:nvSpPr>
          <p:cNvPr id="664" name="Google Shape;664;p74"/>
          <p:cNvSpPr/>
          <p:nvPr/>
        </p:nvSpPr>
        <p:spPr>
          <a:xfrm>
            <a:off x="9854409" y="4458159"/>
            <a:ext cx="1882995" cy="81153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Útero bicorneo</a:t>
            </a:r>
            <a:endParaRPr sz="16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74"/>
          <p:cNvSpPr/>
          <p:nvPr/>
        </p:nvSpPr>
        <p:spPr>
          <a:xfrm>
            <a:off x="7475610" y="4468312"/>
            <a:ext cx="1882995" cy="81153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Útero arqueado</a:t>
            </a:r>
            <a:endParaRPr/>
          </a:p>
        </p:txBody>
      </p:sp>
      <p:pic>
        <p:nvPicPr>
          <p:cNvPr id="666" name="Google Shape;666;p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7606" y="2065542"/>
            <a:ext cx="2362200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75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Atresia </a:t>
            </a:r>
            <a:endParaRPr/>
          </a:p>
        </p:txBody>
      </p:sp>
      <p:pic>
        <p:nvPicPr>
          <p:cNvPr id="672" name="Google Shape;67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064063"/>
            <a:ext cx="204787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1247" y="2111688"/>
            <a:ext cx="18097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75"/>
          <p:cNvSpPr/>
          <p:nvPr/>
        </p:nvSpPr>
        <p:spPr>
          <a:xfrm>
            <a:off x="6096000" y="4498414"/>
            <a:ext cx="1971178" cy="65151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Atresia cervical</a:t>
            </a:r>
            <a:endParaRPr/>
          </a:p>
        </p:txBody>
      </p:sp>
      <p:sp>
        <p:nvSpPr>
          <p:cNvPr id="675" name="Google Shape;675;p75"/>
          <p:cNvSpPr/>
          <p:nvPr/>
        </p:nvSpPr>
        <p:spPr>
          <a:xfrm>
            <a:off x="8801247" y="4498414"/>
            <a:ext cx="1971178" cy="65151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Atresia vaginal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76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Vagina</a:t>
            </a:r>
            <a:endParaRPr/>
          </a:p>
        </p:txBody>
      </p:sp>
      <p:sp>
        <p:nvSpPr>
          <p:cNvPr id="681" name="Google Shape;681;p76"/>
          <p:cNvSpPr txBox="1">
            <a:spLocks noGrp="1"/>
          </p:cNvSpPr>
          <p:nvPr>
            <p:ph type="body" idx="1"/>
          </p:nvPr>
        </p:nvSpPr>
        <p:spPr>
          <a:xfrm>
            <a:off x="569116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Tiene dos orígenes: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Tercio superior</a:t>
            </a:r>
            <a:r>
              <a:rPr lang="es-CO"/>
              <a:t>: conducto uterino.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Tercio medio y inferior </a:t>
            </a:r>
            <a:r>
              <a:rPr lang="es-CO"/>
              <a:t>: seno urogenital.</a:t>
            </a:r>
            <a:endParaRPr/>
          </a:p>
        </p:txBody>
      </p:sp>
      <p:pic>
        <p:nvPicPr>
          <p:cNvPr id="682" name="Google Shape;682;p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073" y="2906449"/>
            <a:ext cx="7418308" cy="2445977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76"/>
          <p:cNvSpPr/>
          <p:nvPr/>
        </p:nvSpPr>
        <p:spPr>
          <a:xfrm>
            <a:off x="5075898" y="5652676"/>
            <a:ext cx="1848896" cy="57275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 semanas</a:t>
            </a:r>
            <a:endParaRPr/>
          </a:p>
        </p:txBody>
      </p:sp>
      <p:sp>
        <p:nvSpPr>
          <p:cNvPr id="684" name="Google Shape;684;p76"/>
          <p:cNvSpPr/>
          <p:nvPr/>
        </p:nvSpPr>
        <p:spPr>
          <a:xfrm>
            <a:off x="9589635" y="5652676"/>
            <a:ext cx="1848896" cy="57275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Recién nacida </a:t>
            </a:r>
            <a:endParaRPr/>
          </a:p>
        </p:txBody>
      </p:sp>
      <p:sp>
        <p:nvSpPr>
          <p:cNvPr id="685" name="Google Shape;685;p76"/>
          <p:cNvSpPr/>
          <p:nvPr/>
        </p:nvSpPr>
        <p:spPr>
          <a:xfrm>
            <a:off x="7331038" y="5652676"/>
            <a:ext cx="1848896" cy="57275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Final del 3 mes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7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Pene</a:t>
            </a:r>
            <a:endParaRPr/>
          </a:p>
        </p:txBody>
      </p:sp>
      <p:sp>
        <p:nvSpPr>
          <p:cNvPr id="692" name="Google Shape;692;p77"/>
          <p:cNvSpPr txBox="1">
            <a:spLocks noGrp="1"/>
          </p:cNvSpPr>
          <p:nvPr>
            <p:ph type="body" idx="1"/>
          </p:nvPr>
        </p:nvSpPr>
        <p:spPr>
          <a:xfrm>
            <a:off x="594603" y="1243274"/>
            <a:ext cx="5069079" cy="363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Influenciado por los andrógenos.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Secretados por los testículos fetales.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Alargamiento del tubérculo genital.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Tubérculo genital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0" i="0" u="none" strike="noStrike"/>
              <a:t>En la región caudal, se subdividen en </a:t>
            </a:r>
            <a:r>
              <a:rPr lang="es-CO" b="1" i="0" u="none" strike="noStrike"/>
              <a:t>pliegues uretrales </a:t>
            </a:r>
            <a:r>
              <a:rPr lang="es-CO" b="0" i="0" u="none" strike="noStrike"/>
              <a:t>anteriores y en </a:t>
            </a:r>
            <a:r>
              <a:rPr lang="es-CO" b="1" i="0" u="none" strike="noStrike"/>
              <a:t>pliegues anales </a:t>
            </a:r>
            <a:r>
              <a:rPr lang="es-CO" b="0" i="0" u="none" strike="noStrike"/>
              <a:t>posteriores. </a:t>
            </a:r>
            <a:endParaRPr/>
          </a:p>
        </p:txBody>
      </p:sp>
      <p:pic>
        <p:nvPicPr>
          <p:cNvPr id="693" name="Google Shape;693;p7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466" y="2494955"/>
            <a:ext cx="5784189" cy="2161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77"/>
          <p:cNvSpPr/>
          <p:nvPr/>
        </p:nvSpPr>
        <p:spPr>
          <a:xfrm>
            <a:off x="6361905" y="4921257"/>
            <a:ext cx="2075822" cy="51246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Indiferenciada 4 semanas</a:t>
            </a:r>
            <a:endParaRPr/>
          </a:p>
        </p:txBody>
      </p:sp>
      <p:sp>
        <p:nvSpPr>
          <p:cNvPr id="695" name="Google Shape;695;p77"/>
          <p:cNvSpPr/>
          <p:nvPr/>
        </p:nvSpPr>
        <p:spPr>
          <a:xfrm>
            <a:off x="9474321" y="4921257"/>
            <a:ext cx="2075822" cy="51246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Indiferenciada 6 semanas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7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Pene</a:t>
            </a:r>
            <a:endParaRPr/>
          </a:p>
        </p:txBody>
      </p:sp>
      <p:sp>
        <p:nvSpPr>
          <p:cNvPr id="701" name="Google Shape;701;p78"/>
          <p:cNvSpPr txBox="1">
            <a:spLocks noGrp="1"/>
          </p:cNvSpPr>
          <p:nvPr>
            <p:ph type="body" idx="1"/>
          </p:nvPr>
        </p:nvSpPr>
        <p:spPr>
          <a:xfrm>
            <a:off x="514401" y="1253331"/>
            <a:ext cx="66981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En su elongación el falo tracciona hacia adelante los pliegues uretrales formando las paredes laterales del surco uretral.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Revestimiento epitelial del surco es de origen endodérmico y forma la lámina uretral.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 final del tercer mes, se cierra la lámina uretral dando la uretra peniana.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02" name="Google Shape;702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17657" y="1360957"/>
            <a:ext cx="2973803" cy="4566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79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Genitales femeninos</a:t>
            </a:r>
            <a:endParaRPr/>
          </a:p>
        </p:txBody>
      </p:sp>
      <p:sp>
        <p:nvSpPr>
          <p:cNvPr id="708" name="Google Shape;708;p79"/>
          <p:cNvSpPr txBox="1">
            <a:spLocks noGrp="1"/>
          </p:cNvSpPr>
          <p:nvPr>
            <p:ph type="body" idx="1"/>
          </p:nvPr>
        </p:nvSpPr>
        <p:spPr>
          <a:xfrm>
            <a:off x="567911" y="1489724"/>
            <a:ext cx="53181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/>
              <a:t>Tubérculo genital: clítoris, los pliegues uretrales y los labios menores.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</a:t>
            </a:r>
            <a:r>
              <a:rPr lang="es-CO" i="0" u="none" strike="noStrike"/>
              <a:t>n las protuberancias genitales se orinan los labios mayores.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i="0" u="none" strike="noStrike"/>
              <a:t>Surco urogenital: vestíbulo.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i="0" u="none" strike="noStrike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sz="2400"/>
          </a:p>
        </p:txBody>
      </p:sp>
      <p:pic>
        <p:nvPicPr>
          <p:cNvPr id="709" name="Google Shape;70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3951" y="1766887"/>
            <a:ext cx="402907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80"/>
          <p:cNvSpPr txBox="1">
            <a:spLocks noGrp="1"/>
          </p:cNvSpPr>
          <p:nvPr>
            <p:ph type="title"/>
          </p:nvPr>
        </p:nvSpPr>
        <p:spPr>
          <a:xfrm>
            <a:off x="905103" y="0"/>
            <a:ext cx="3932237" cy="12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Hipospadias</a:t>
            </a:r>
            <a:endParaRPr/>
          </a:p>
        </p:txBody>
      </p:sp>
      <p:pic>
        <p:nvPicPr>
          <p:cNvPr id="715" name="Google Shape;715;p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0328" y="1314318"/>
            <a:ext cx="6336127" cy="4229364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80"/>
          <p:cNvSpPr txBox="1">
            <a:spLocks noGrp="1"/>
          </p:cNvSpPr>
          <p:nvPr>
            <p:ph type="body" idx="2"/>
          </p:nvPr>
        </p:nvSpPr>
        <p:spPr>
          <a:xfrm>
            <a:off x="405401" y="1203649"/>
            <a:ext cx="5080929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Produce cuando la fusión de los pliegues uretrales es incompleta.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Se observa en la cara ventral del pene aberturas anormales de la uretra.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3 - 5 por 1000 nacimientos.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Origen: aumento de los estrógenos ambientales.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Epispadia</a:t>
            </a:r>
            <a:endParaRPr b="0"/>
          </a:p>
        </p:txBody>
      </p:sp>
      <p:sp>
        <p:nvSpPr>
          <p:cNvPr id="722" name="Google Shape;722;p81"/>
          <p:cNvSpPr txBox="1">
            <a:spLocks noGrp="1"/>
          </p:cNvSpPr>
          <p:nvPr>
            <p:ph type="body" idx="1"/>
          </p:nvPr>
        </p:nvSpPr>
        <p:spPr>
          <a:xfrm>
            <a:off x="562496" y="1504076"/>
            <a:ext cx="51478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1 /30,000.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Uretra en el dorso del pene.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Tubérculo genital se formó en la región del tabique urogenital.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Asocia a extrofia vesical.</a:t>
            </a:r>
            <a:endParaRPr/>
          </a:p>
        </p:txBody>
      </p:sp>
      <p:pic>
        <p:nvPicPr>
          <p:cNvPr id="723" name="Google Shape;723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9869" y="1783896"/>
            <a:ext cx="4589211" cy="4235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>
            <a:spLocks noGrp="1"/>
          </p:cNvSpPr>
          <p:nvPr>
            <p:ph type="title"/>
          </p:nvPr>
        </p:nvSpPr>
        <p:spPr>
          <a:xfrm>
            <a:off x="859356" y="-74645"/>
            <a:ext cx="5374400" cy="111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 b="0"/>
              <a:t>Aparato urinario</a:t>
            </a:r>
            <a:endParaRPr/>
          </a:p>
        </p:txBody>
      </p:sp>
      <p:pic>
        <p:nvPicPr>
          <p:cNvPr id="449" name="Google Shape;449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221" y="2455132"/>
            <a:ext cx="6336127" cy="376999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6"/>
          <p:cNvSpPr txBox="1">
            <a:spLocks noGrp="1"/>
          </p:cNvSpPr>
          <p:nvPr>
            <p:ph type="body" idx="2"/>
          </p:nvPr>
        </p:nvSpPr>
        <p:spPr>
          <a:xfrm>
            <a:off x="550652" y="1117504"/>
            <a:ext cx="5991808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Durante la vida intrauterina se forman tres sistemas renales superpuestos: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 b="1"/>
              <a:t>Pronefros.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 b="1"/>
              <a:t>Mesonefros.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 b="1"/>
              <a:t>Metanefros.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82"/>
          <p:cNvSpPr txBox="1">
            <a:spLocks noGrp="1"/>
          </p:cNvSpPr>
          <p:nvPr>
            <p:ph type="title"/>
          </p:nvPr>
        </p:nvSpPr>
        <p:spPr>
          <a:xfrm>
            <a:off x="838200" y="-213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Micropene</a:t>
            </a:r>
            <a:endParaRPr/>
          </a:p>
        </p:txBody>
      </p:sp>
      <p:sp>
        <p:nvSpPr>
          <p:cNvPr id="729" name="Google Shape;729;p82"/>
          <p:cNvSpPr txBox="1">
            <a:spLocks noGrp="1"/>
          </p:cNvSpPr>
          <p:nvPr>
            <p:ph type="body" idx="1"/>
          </p:nvPr>
        </p:nvSpPr>
        <p:spPr>
          <a:xfrm>
            <a:off x="570385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2,5 desviaciones por debajo de la medida.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Estímulo androgénico insuficiente.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Hipogonadismo primario.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Disfunción hipotalámica.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730" name="Google Shape;730;p82" descr="Cuánto mide un micropene? causas y tratamiento -canalSALU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5796" y="2685275"/>
            <a:ext cx="4368985" cy="2446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7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Sistema pronéfrico</a:t>
            </a:r>
            <a:endParaRPr b="0"/>
          </a:p>
        </p:txBody>
      </p:sp>
      <p:sp>
        <p:nvSpPr>
          <p:cNvPr id="456" name="Google Shape;456;p47"/>
          <p:cNvSpPr txBox="1">
            <a:spLocks noGrp="1"/>
          </p:cNvSpPr>
          <p:nvPr>
            <p:ph type="body" idx="1"/>
          </p:nvPr>
        </p:nvSpPr>
        <p:spPr>
          <a:xfrm>
            <a:off x="617038" y="1405747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4 semana embrión.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7 - 10 grupos celulares en la región cervical.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Nefrotomas: forman unidades vestigiales excretoras.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 final de la 4 semana desaparece cualquier indicio de sistema pronéfrico.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457" name="Google Shape;457;p47" descr="Sistema Urogenital: Tarjetas de memoria | Quizl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7761" y="1639620"/>
            <a:ext cx="3338485" cy="411746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7"/>
          <p:cNvSpPr/>
          <p:nvPr/>
        </p:nvSpPr>
        <p:spPr>
          <a:xfrm>
            <a:off x="7657761" y="5951494"/>
            <a:ext cx="3338485" cy="64309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Sistema pronéfrico, meta néfrico y mesonéfrico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Sistema Mesonéfrico</a:t>
            </a:r>
            <a:endParaRPr/>
          </a:p>
        </p:txBody>
      </p:sp>
      <p:sp>
        <p:nvSpPr>
          <p:cNvPr id="464" name="Google Shape;464;p48"/>
          <p:cNvSpPr txBox="1">
            <a:spLocks noGrp="1"/>
          </p:cNvSpPr>
          <p:nvPr>
            <p:ph type="body" idx="1"/>
          </p:nvPr>
        </p:nvSpPr>
        <p:spPr>
          <a:xfrm>
            <a:off x="542392" y="1325563"/>
            <a:ext cx="75099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forma en regiones torácicas y lumbares.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Derivan del mesonefro intermedio de los segmentos torácicos superiores a lumbares superiores.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Durante la regresión del pronefro aparecen los primeros túbulos excretores.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Alargan rápidamente y adoptan forma de asa.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Forman nefronas y el conducto colector.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465" name="Google Shape;465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1371" y="1721790"/>
            <a:ext cx="2616170" cy="369774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8"/>
          <p:cNvSpPr/>
          <p:nvPr/>
        </p:nvSpPr>
        <p:spPr>
          <a:xfrm>
            <a:off x="8270512" y="5419536"/>
            <a:ext cx="2865093" cy="5715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Túbulos excretores pronéfrico y mesonéfrico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7663" y="1595837"/>
            <a:ext cx="4072908" cy="422646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9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Sistema metanéfrico</a:t>
            </a:r>
            <a:endParaRPr b="0"/>
          </a:p>
        </p:txBody>
      </p:sp>
      <p:sp>
        <p:nvSpPr>
          <p:cNvPr id="473" name="Google Shape;473;p49"/>
          <p:cNvSpPr txBox="1">
            <a:spLocks noGrp="1"/>
          </p:cNvSpPr>
          <p:nvPr>
            <p:ph type="body" idx="1"/>
          </p:nvPr>
        </p:nvSpPr>
        <p:spPr>
          <a:xfrm>
            <a:off x="645050" y="1325563"/>
            <a:ext cx="68772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Quinta semana de desarrollo.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Riñón definitivo.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Desarrollo unidades excretoras de manera análoga al sistema mesonéfrico: </a:t>
            </a:r>
            <a:r>
              <a:rPr lang="es-CO" sz="1800" b="1" i="0" u="none" strike="noStrike"/>
              <a:t>uréter, pelvis renal, cálices </a:t>
            </a:r>
            <a:r>
              <a:rPr lang="es-CO" sz="1800" b="0" i="0" u="none" strike="noStrike"/>
              <a:t>y todo el </a:t>
            </a:r>
            <a:r>
              <a:rPr lang="es-CO" sz="1800" b="1" i="0" u="none" strike="noStrike"/>
              <a:t>sistema colector.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El desarrollo del sistema de conductos difiere.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r>
              <a:rPr lang="es-CO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Uraco y alantoides</a:t>
            </a:r>
            <a:endParaRPr/>
          </a:p>
        </p:txBody>
      </p:sp>
      <p:sp>
        <p:nvSpPr>
          <p:cNvPr id="479" name="Google Shape;479;p50"/>
          <p:cNvSpPr txBox="1">
            <a:spLocks noGrp="1"/>
          </p:cNvSpPr>
          <p:nvPr>
            <p:ph type="body" idx="1"/>
          </p:nvPr>
        </p:nvSpPr>
        <p:spPr>
          <a:xfrm>
            <a:off x="5225284" y="1623846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Alantoides: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Membrana extraembrionaria.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Extensión del tubo digestivo primitivo.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Formación de sangre.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Sus vasos forman la vena y arteria umbilical.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Luego involuciona al juntarse con la vejiga y forma el uraco y el seno urogenital.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 b="1"/>
              <a:t>Uraco: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Ligamento umbilical medio.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Estructura de la línea media.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Se extiende desde el domo hasta la vejiga.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</a:pPr>
            <a:r>
              <a:rPr lang="es-CO"/>
              <a:t>Remanente del desarrollo embrionario.</a:t>
            </a: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</a:pPr>
            <a:endParaRPr/>
          </a:p>
        </p:txBody>
      </p:sp>
      <p:pic>
        <p:nvPicPr>
          <p:cNvPr id="480" name="Google Shape;480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463" y="1484618"/>
            <a:ext cx="3884191" cy="215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b="0"/>
              <a:t>Glomérulos</a:t>
            </a:r>
            <a:endParaRPr/>
          </a:p>
        </p:txBody>
      </p:sp>
      <p:sp>
        <p:nvSpPr>
          <p:cNvPr id="486" name="Google Shape;486;p51"/>
          <p:cNvSpPr txBox="1">
            <a:spLocks noGrp="1"/>
          </p:cNvSpPr>
          <p:nvPr>
            <p:ph type="body" idx="1"/>
          </p:nvPr>
        </p:nvSpPr>
        <p:spPr>
          <a:xfrm>
            <a:off x="5151715" y="1471175"/>
            <a:ext cx="6761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 u="none" strike="noStrike"/>
              <a:t>Los túbulos colectores recién formados están recubiertos en su extremo distal.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V</a:t>
            </a:r>
            <a:r>
              <a:rPr lang="es-CO" sz="1800" b="0" i="0" u="none" strike="noStrike"/>
              <a:t>esículas renales: bajo la influencia inductiva del túbulo, las células del casquete tisular producen pequeñas vesículas por un </a:t>
            </a:r>
            <a:r>
              <a:rPr lang="es-CO" sz="1800" b="1" i="0" u="none" strike="noStrike"/>
              <a:t>casquete de tejido metanéfrico.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/>
              <a:t>O</a:t>
            </a:r>
            <a:r>
              <a:rPr lang="es-CO" sz="1800" b="0" i="0" u="none" strike="noStrike"/>
              <a:t>rigen a túbulos pequeños en forma de S.</a:t>
            </a:r>
            <a:endParaRPr sz="1800" b="1" i="0" u="none" strike="noStrike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</a:pPr>
            <a:r>
              <a:rPr lang="es-CO" sz="1800" b="0" i="0" u="none" strike="noStrike"/>
              <a:t>Los capilares crecen hasta dentro del espacio delimitado en un extremo de la S, diferenciándose allí en </a:t>
            </a:r>
            <a:r>
              <a:rPr lang="es-CO" sz="1800" b="1" i="0" u="none" strike="noStrike"/>
              <a:t>glomérulos. </a:t>
            </a:r>
            <a:endParaRPr/>
          </a:p>
        </p:txBody>
      </p:sp>
      <p:pic>
        <p:nvPicPr>
          <p:cNvPr id="487" name="Google Shape;487;p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891" y="1471175"/>
            <a:ext cx="3690109" cy="2460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1836</Words>
  <Application>Microsoft Office PowerPoint</Application>
  <PresentationFormat>Panorámica</PresentationFormat>
  <Paragraphs>246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Montserrat</vt:lpstr>
      <vt:lpstr>Calibri</vt:lpstr>
      <vt:lpstr>Presentación2</vt:lpstr>
      <vt:lpstr>Embriología urogenital</vt:lpstr>
      <vt:lpstr>Complementación de estudio</vt:lpstr>
      <vt:lpstr>Generalidades</vt:lpstr>
      <vt:lpstr>Aparato urinario</vt:lpstr>
      <vt:lpstr>Sistema pronéfrico</vt:lpstr>
      <vt:lpstr>Sistema Mesonéfrico</vt:lpstr>
      <vt:lpstr>Sistema metanéfrico</vt:lpstr>
      <vt:lpstr>Uraco y alantoides</vt:lpstr>
      <vt:lpstr>Glomérulos</vt:lpstr>
      <vt:lpstr>Función del riñón </vt:lpstr>
      <vt:lpstr>Riñón</vt:lpstr>
      <vt:lpstr>Regulación molecular </vt:lpstr>
      <vt:lpstr>Sistema colector</vt:lpstr>
      <vt:lpstr>Sistema excretor</vt:lpstr>
      <vt:lpstr>Tumor de Wilms</vt:lpstr>
      <vt:lpstr>Riñón poliquístico congénito</vt:lpstr>
      <vt:lpstr>Duplicación del uréter</vt:lpstr>
      <vt:lpstr>Secuencia Potter</vt:lpstr>
      <vt:lpstr>Posición del riñón</vt:lpstr>
      <vt:lpstr>Vejiga y uretra</vt:lpstr>
      <vt:lpstr>Uretra</vt:lpstr>
      <vt:lpstr>Anormalidades de la vejiga</vt:lpstr>
      <vt:lpstr>Aparato genital</vt:lpstr>
      <vt:lpstr>Células germinales</vt:lpstr>
      <vt:lpstr>Testículo</vt:lpstr>
      <vt:lpstr>Testículo</vt:lpstr>
      <vt:lpstr>Ovario</vt:lpstr>
      <vt:lpstr>Conductos masculinos</vt:lpstr>
      <vt:lpstr>Conductos femeninos</vt:lpstr>
      <vt:lpstr>Útero</vt:lpstr>
      <vt:lpstr>Duplicación del útero</vt:lpstr>
      <vt:lpstr>Tipos de duplicación uterina</vt:lpstr>
      <vt:lpstr>Atresia </vt:lpstr>
      <vt:lpstr>Vagina</vt:lpstr>
      <vt:lpstr>Pene</vt:lpstr>
      <vt:lpstr>Pene</vt:lpstr>
      <vt:lpstr>Genitales femeninos</vt:lpstr>
      <vt:lpstr>Hipospadias</vt:lpstr>
      <vt:lpstr>Epispadia</vt:lpstr>
      <vt:lpstr>Micropene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Embriología digestiva</dc:title>
  <dc:creator>ALEJANDRO CARDONA PALACIO</dc:creator>
  <cp:lastModifiedBy>User</cp:lastModifiedBy>
  <cp:revision>3</cp:revision>
  <dcterms:created xsi:type="dcterms:W3CDTF">2021-02-01T15:16:16Z</dcterms:created>
  <dcterms:modified xsi:type="dcterms:W3CDTF">2021-06-21T13:50:49Z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2803830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