
<file path=[Content_Types].xml><?xml version="1.0" encoding="utf-8"?>
<Types xmlns="http://schemas.openxmlformats.org/package/2006/content-types">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12192000" cy="6858000"/>
  <p:notesSz cx="6858000" cy="9144000"/>
  <p:embeddedFontLst>
    <p:embeddedFont>
      <p:font typeface="Calibri" panose="020F0502020204030204" pitchFamily="34" charset="0"/>
      <p:regular r:id="rId111"/>
      <p:bold r:id="rId112"/>
      <p:italic r:id="rId113"/>
      <p:boldItalic r:id="rId114"/>
    </p:embeddedFont>
    <p:embeddedFont>
      <p:font typeface="Montserrat" panose="02000505000000020004" pitchFamily="2" charset="0"/>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9" roundtripDataSignature="AMtx7mg3ynQ6KpWoVb7DPqXjH7XdolBB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9CDFF4-5091-41B1-9043-D889164D9BA4}">
  <a:tblStyle styleId="{449CDFF4-5091-41B1-9043-D889164D9B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19"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L="914400" marR="0" lvl="1"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2pPr>
            <a:lvl3pPr marL="1371600" marR="0" lvl="2"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3pPr>
            <a:lvl4pPr marL="1828800" marR="0" lvl="3"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4pPr>
            <a:lvl5pPr marL="2286000" marR="0" lvl="4"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Montserrat"/>
                <a:ea typeface="Montserrat"/>
                <a:cs typeface="Montserrat"/>
                <a:sym typeface="Montserrat"/>
              </a:rPr>
              <a:t>‹Nº›</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108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sz="1800" b="0" i="0" u="none" strike="noStrike">
                <a:solidFill>
                  <a:srgbClr val="000000"/>
                </a:solidFill>
                <a:latin typeface="Arial"/>
                <a:ea typeface="Arial"/>
                <a:cs typeface="Arial"/>
                <a:sym typeface="Arial"/>
              </a:rPr>
              <a:t>Región cloacal de embriones en fases sucesivas del desarrollo. </a:t>
            </a:r>
            <a:r>
              <a:rPr lang="es-CO" sz="1800" b="1" i="0" u="none" strike="noStrike">
                <a:solidFill>
                  <a:srgbClr val="000000"/>
                </a:solidFill>
                <a:latin typeface="Arial"/>
                <a:ea typeface="Arial"/>
                <a:cs typeface="Arial"/>
                <a:sym typeface="Arial"/>
              </a:rPr>
              <a:t>A. </a:t>
            </a:r>
            <a:r>
              <a:rPr lang="es-CO" sz="1800" b="0" i="0" u="none" strike="noStrike">
                <a:solidFill>
                  <a:srgbClr val="000000"/>
                </a:solidFill>
                <a:latin typeface="Arial"/>
                <a:ea typeface="Arial"/>
                <a:cs typeface="Arial"/>
                <a:sym typeface="Arial"/>
              </a:rPr>
              <a:t>El intestino posterior entra en la porción posterior de la cloaca, futuro conducto anorrectal; el alantoides entra en la porción anterior, futuro seno urogenital. El tabique urorrectal se forma con una cuña de mesodermo entre el alantoides y el intestino posterior. La membrana cloacal que establece el límite ventral de la cloaca, se compone de ectodermo y endodermo. </a:t>
            </a:r>
            <a:r>
              <a:rPr lang="es-CO" sz="1800" b="1" i="0" u="none" strike="noStrike">
                <a:solidFill>
                  <a:srgbClr val="000000"/>
                </a:solidFill>
                <a:latin typeface="Arial"/>
                <a:ea typeface="Arial"/>
                <a:cs typeface="Arial"/>
                <a:sym typeface="Arial"/>
              </a:rPr>
              <a:t>B. </a:t>
            </a:r>
            <a:r>
              <a:rPr lang="es-CO" sz="1800" b="0" i="0" u="none" strike="noStrike">
                <a:solidFill>
                  <a:srgbClr val="000000"/>
                </a:solidFill>
                <a:latin typeface="Arial"/>
                <a:ea typeface="Arial"/>
                <a:cs typeface="Arial"/>
                <a:sym typeface="Arial"/>
              </a:rPr>
              <a:t>Al continuar desarrollándose los pliegues caudales del embrión, el tabique urorrectal se acerca a la membrana cloacal. </a:t>
            </a:r>
            <a:r>
              <a:rPr lang="es-CO" sz="1800" b="1" i="0" u="none" strike="noStrike">
                <a:solidFill>
                  <a:srgbClr val="000000"/>
                </a:solidFill>
                <a:latin typeface="Arial"/>
                <a:ea typeface="Arial"/>
                <a:cs typeface="Arial"/>
                <a:sym typeface="Arial"/>
              </a:rPr>
              <a:t>C. </a:t>
            </a:r>
            <a:r>
              <a:rPr lang="es-CO" sz="1800" b="0" i="0" u="none" strike="noStrike">
                <a:solidFill>
                  <a:srgbClr val="000000"/>
                </a:solidFill>
                <a:latin typeface="Arial"/>
                <a:ea typeface="Arial"/>
                <a:cs typeface="Arial"/>
                <a:sym typeface="Arial"/>
              </a:rPr>
              <a:t>El alargamiento del tubérculo genital jala la porción urogenital de la cloaca hacia la parte anterior; la rotura de la membrana cloacal crea una abertura para el intestino posterior y otra para el seno urogenital. La punta del tabique urorrectal da origen al cuerpo perineal </a:t>
            </a:r>
            <a:endParaRPr/>
          </a:p>
        </p:txBody>
      </p:sp>
      <p:sp>
        <p:nvSpPr>
          <p:cNvPr id="371" name="Google Shape;3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a:solidFill>
                  <a:srgbClr val="000000"/>
                </a:solidFill>
                <a:latin typeface="Arial"/>
                <a:ea typeface="Arial"/>
                <a:cs typeface="Arial"/>
                <a:sym typeface="Arial"/>
              </a:rPr>
              <a:t>Región cloacal de embriones en fases sucesivas del desarrollo. </a:t>
            </a:r>
            <a:r>
              <a:rPr lang="es-CO" sz="1200" b="1" i="0" u="none" strike="noStrike">
                <a:solidFill>
                  <a:srgbClr val="000000"/>
                </a:solidFill>
                <a:latin typeface="Arial"/>
                <a:ea typeface="Arial"/>
                <a:cs typeface="Arial"/>
                <a:sym typeface="Arial"/>
              </a:rPr>
              <a:t>A. </a:t>
            </a:r>
            <a:r>
              <a:rPr lang="es-CO" sz="1200" b="0" i="0" u="none" strike="noStrike">
                <a:solidFill>
                  <a:srgbClr val="000000"/>
                </a:solidFill>
                <a:latin typeface="Arial"/>
                <a:ea typeface="Arial"/>
                <a:cs typeface="Arial"/>
                <a:sym typeface="Arial"/>
              </a:rPr>
              <a:t>El intestino posterior entra en la porción posterior de la cloaca, futuro conducto anorrectal; el alantoides entra en la porción anterior, futuro seno urogenital. El tabique urorrectal se forma con una cuña de mesodermo entre el alantoides y el intestino posterior. La membrana cloacal que establece el límite ventral de la cloaca, se compone de ectodermo y endodermo. </a:t>
            </a:r>
            <a:r>
              <a:rPr lang="es-CO" sz="1200" b="1" i="0" u="none" strike="noStrike">
                <a:solidFill>
                  <a:srgbClr val="000000"/>
                </a:solidFill>
                <a:latin typeface="Arial"/>
                <a:ea typeface="Arial"/>
                <a:cs typeface="Arial"/>
                <a:sym typeface="Arial"/>
              </a:rPr>
              <a:t>B. </a:t>
            </a:r>
            <a:r>
              <a:rPr lang="es-CO" sz="1200" b="0" i="0" u="none" strike="noStrike">
                <a:solidFill>
                  <a:srgbClr val="000000"/>
                </a:solidFill>
                <a:latin typeface="Arial"/>
                <a:ea typeface="Arial"/>
                <a:cs typeface="Arial"/>
                <a:sym typeface="Arial"/>
              </a:rPr>
              <a:t>Al continuar desarrollándose los pliegues caudales del embrión, el tabique urorrectal se acerca a la membrana cloacal. </a:t>
            </a:r>
            <a:r>
              <a:rPr lang="es-CO" sz="1200" b="1" i="0" u="none" strike="noStrike">
                <a:solidFill>
                  <a:srgbClr val="000000"/>
                </a:solidFill>
                <a:latin typeface="Arial"/>
                <a:ea typeface="Arial"/>
                <a:cs typeface="Arial"/>
                <a:sym typeface="Arial"/>
              </a:rPr>
              <a:t>C. </a:t>
            </a:r>
            <a:r>
              <a:rPr lang="es-CO" sz="1200" b="0" i="0" u="none" strike="noStrike">
                <a:solidFill>
                  <a:srgbClr val="000000"/>
                </a:solidFill>
                <a:latin typeface="Arial"/>
                <a:ea typeface="Arial"/>
                <a:cs typeface="Arial"/>
                <a:sym typeface="Arial"/>
              </a:rPr>
              <a:t>El alargamiento del tubérculo genital jala la porción urogenital de la cloaca hacia la parte anterior; la rotura de la membrana cloacal crea una abertura para el intestino posterior y otra para el seno urogenital. La punta del tabique urorrectal da origen al cuerpo perineal </a:t>
            </a:r>
            <a:endParaRPr/>
          </a:p>
          <a:p>
            <a:pPr marL="0" lvl="0" indent="0" algn="l" rtl="0">
              <a:spcBef>
                <a:spcPts val="0"/>
              </a:spcBef>
              <a:spcAft>
                <a:spcPts val="0"/>
              </a:spcAft>
              <a:buNone/>
            </a:pPr>
            <a:endParaRPr/>
          </a:p>
        </p:txBody>
      </p:sp>
      <p:sp>
        <p:nvSpPr>
          <p:cNvPr id="380" name="Google Shape;38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0"/>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119"/>
          <p:cNvSpPr txBox="1">
            <a:spLocks noGrp="1"/>
          </p:cNvSpPr>
          <p:nvPr>
            <p:ph type="title"/>
          </p:nvPr>
        </p:nvSpPr>
        <p:spPr>
          <a:xfrm>
            <a:off x="839788" y="457199"/>
            <a:ext cx="3932237" cy="19381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9"/>
          <p:cNvSpPr txBox="1">
            <a:spLocks noGrp="1"/>
          </p:cNvSpPr>
          <p:nvPr>
            <p:ph type="body" idx="1"/>
          </p:nvPr>
        </p:nvSpPr>
        <p:spPr>
          <a:xfrm>
            <a:off x="836612" y="2395328"/>
            <a:ext cx="3932237" cy="1938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0"/>
          <p:cNvSpPr txBox="1">
            <a:spLocks noGrp="1"/>
          </p:cNvSpPr>
          <p:nvPr>
            <p:ph type="body" idx="1"/>
          </p:nvPr>
        </p:nvSpPr>
        <p:spPr>
          <a:xfrm rot="5400000">
            <a:off x="5515321" y="574192"/>
            <a:ext cx="4530725" cy="7033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82"/>
        <p:cNvGrpSpPr/>
        <p:nvPr/>
      </p:nvGrpSpPr>
      <p:grpSpPr>
        <a:xfrm>
          <a:off x="0" y="0"/>
          <a:ext cx="0" cy="0"/>
          <a:chOff x="0" y="0"/>
          <a:chExt cx="0" cy="0"/>
        </a:xfrm>
      </p:grpSpPr>
      <p:sp>
        <p:nvSpPr>
          <p:cNvPr id="83" name="Google Shape;83;p1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1"/>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88" name="Google Shape;88;p121"/>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1"/>
        <p:cNvGrpSpPr/>
        <p:nvPr/>
      </p:nvGrpSpPr>
      <p:grpSpPr>
        <a:xfrm>
          <a:off x="0" y="0"/>
          <a:ext cx="0" cy="0"/>
          <a:chOff x="0" y="0"/>
          <a:chExt cx="0" cy="0"/>
        </a:xfrm>
      </p:grpSpPr>
      <p:sp>
        <p:nvSpPr>
          <p:cNvPr id="22" name="Google Shape;22;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1"/>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27" name="Google Shape;27;p111"/>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8"/>
        <p:cNvGrpSpPr/>
        <p:nvPr/>
      </p:nvGrpSpPr>
      <p:grpSpPr>
        <a:xfrm>
          <a:off x="0" y="0"/>
          <a:ext cx="0" cy="0"/>
          <a:chOff x="0" y="0"/>
          <a:chExt cx="0" cy="0"/>
        </a:xfrm>
      </p:grpSpPr>
      <p:sp>
        <p:nvSpPr>
          <p:cNvPr id="29" name="Google Shape;29;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2"/>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4"/>
        <p:cNvGrpSpPr/>
        <p:nvPr/>
      </p:nvGrpSpPr>
      <p:grpSpPr>
        <a:xfrm>
          <a:off x="0" y="0"/>
          <a:ext cx="0" cy="0"/>
          <a:chOff x="0" y="0"/>
          <a:chExt cx="0" cy="0"/>
        </a:xfrm>
      </p:grpSpPr>
      <p:sp>
        <p:nvSpPr>
          <p:cNvPr id="35" name="Google Shape;35;p113"/>
          <p:cNvSpPr txBox="1">
            <a:spLocks noGrp="1"/>
          </p:cNvSpPr>
          <p:nvPr>
            <p:ph type="title"/>
          </p:nvPr>
        </p:nvSpPr>
        <p:spPr>
          <a:xfrm>
            <a:off x="839788" y="457200"/>
            <a:ext cx="3932237"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13"/>
          <p:cNvSpPr txBox="1">
            <a:spLocks noGrp="1"/>
          </p:cNvSpPr>
          <p:nvPr>
            <p:ph type="body" idx="1"/>
          </p:nvPr>
        </p:nvSpPr>
        <p:spPr>
          <a:xfrm>
            <a:off x="4985336" y="1097722"/>
            <a:ext cx="6336127"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lvl1pPr>
            <a:lvl2pPr marL="914400" lvl="1" indent="-406400" algn="l">
              <a:lnSpc>
                <a:spcPct val="90000"/>
              </a:lnSpc>
              <a:spcBef>
                <a:spcPts val="500"/>
              </a:spcBef>
              <a:spcAft>
                <a:spcPts val="0"/>
              </a:spcAft>
              <a:buClr>
                <a:srgbClr val="152B48"/>
              </a:buClr>
              <a:buSzPts val="2800"/>
              <a:buChar char="•"/>
              <a:defRPr sz="2800"/>
            </a:lvl2pPr>
            <a:lvl3pPr marL="1371600" lvl="2" indent="-381000" algn="l">
              <a:lnSpc>
                <a:spcPct val="90000"/>
              </a:lnSpc>
              <a:spcBef>
                <a:spcPts val="500"/>
              </a:spcBef>
              <a:spcAft>
                <a:spcPts val="0"/>
              </a:spcAft>
              <a:buClr>
                <a:srgbClr val="152B48"/>
              </a:buClr>
              <a:buSzPts val="2400"/>
              <a:buChar char="•"/>
              <a:defRPr sz="24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13"/>
          <p:cNvSpPr txBox="1">
            <a:spLocks noGrp="1"/>
          </p:cNvSpPr>
          <p:nvPr>
            <p:ph type="body" idx="2"/>
          </p:nvPr>
        </p:nvSpPr>
        <p:spPr>
          <a:xfrm>
            <a:off x="838200" y="2263775"/>
            <a:ext cx="3932237"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41"/>
        <p:cNvGrpSpPr/>
        <p:nvPr/>
      </p:nvGrpSpPr>
      <p:grpSpPr>
        <a:xfrm>
          <a:off x="0" y="0"/>
          <a:ext cx="0" cy="0"/>
          <a:chOff x="0" y="0"/>
          <a:chExt cx="0" cy="0"/>
        </a:xfrm>
      </p:grpSpPr>
      <p:sp>
        <p:nvSpPr>
          <p:cNvPr id="42" name="Google Shape;42;p114"/>
          <p:cNvSpPr txBox="1">
            <a:spLocks noGrp="1"/>
          </p:cNvSpPr>
          <p:nvPr>
            <p:ph type="title"/>
          </p:nvPr>
        </p:nvSpPr>
        <p:spPr>
          <a:xfrm>
            <a:off x="670560" y="4983480"/>
            <a:ext cx="10911840" cy="10515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4"/>
          <p:cNvSpPr txBox="1">
            <a:spLocks noGrp="1"/>
          </p:cNvSpPr>
          <p:nvPr>
            <p:ph type="body" idx="1"/>
          </p:nvPr>
        </p:nvSpPr>
        <p:spPr>
          <a:xfrm>
            <a:off x="670560" y="530352"/>
            <a:ext cx="10911840"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Montserrat"/>
                <a:ea typeface="Montserrat"/>
                <a:cs typeface="Montserrat"/>
                <a:sym typeface="Montserrat"/>
              </a:defRPr>
            </a:lvl1pPr>
            <a:lvl2pPr marL="0" lvl="1" indent="0" algn="r">
              <a:spcBef>
                <a:spcPts val="0"/>
              </a:spcBef>
              <a:buNone/>
              <a:defRPr sz="1200" b="0" i="0" u="none" strike="noStrike" cap="none">
                <a:solidFill>
                  <a:srgbClr val="888888"/>
                </a:solidFill>
                <a:latin typeface="Montserrat"/>
                <a:ea typeface="Montserrat"/>
                <a:cs typeface="Montserrat"/>
                <a:sym typeface="Montserrat"/>
              </a:defRPr>
            </a:lvl2pPr>
            <a:lvl3pPr marL="0" lvl="2" indent="0" algn="r">
              <a:spcBef>
                <a:spcPts val="0"/>
              </a:spcBef>
              <a:buNone/>
              <a:defRPr sz="1200" b="0" i="0" u="none" strike="noStrike" cap="none">
                <a:solidFill>
                  <a:srgbClr val="888888"/>
                </a:solidFill>
                <a:latin typeface="Montserrat"/>
                <a:ea typeface="Montserrat"/>
                <a:cs typeface="Montserrat"/>
                <a:sym typeface="Montserrat"/>
              </a:defRPr>
            </a:lvl3pPr>
            <a:lvl4pPr marL="0" lvl="3" indent="0" algn="r">
              <a:spcBef>
                <a:spcPts val="0"/>
              </a:spcBef>
              <a:buNone/>
              <a:defRPr sz="1200" b="0" i="0" u="none" strike="noStrike" cap="none">
                <a:solidFill>
                  <a:srgbClr val="888888"/>
                </a:solidFill>
                <a:latin typeface="Montserrat"/>
                <a:ea typeface="Montserrat"/>
                <a:cs typeface="Montserrat"/>
                <a:sym typeface="Montserrat"/>
              </a:defRPr>
            </a:lvl4pPr>
            <a:lvl5pPr marL="0" lvl="4" indent="0" algn="r">
              <a:spcBef>
                <a:spcPts val="0"/>
              </a:spcBef>
              <a:buNone/>
              <a:defRPr sz="1200" b="0" i="0" u="none" strike="noStrike" cap="none">
                <a:solidFill>
                  <a:srgbClr val="888888"/>
                </a:solidFill>
                <a:latin typeface="Montserrat"/>
                <a:ea typeface="Montserrat"/>
                <a:cs typeface="Montserrat"/>
                <a:sym typeface="Montserrat"/>
              </a:defRPr>
            </a:lvl5pPr>
            <a:lvl6pPr marL="0" lvl="5" indent="0" algn="r">
              <a:spcBef>
                <a:spcPts val="0"/>
              </a:spcBef>
              <a:buNone/>
              <a:defRPr sz="1200" b="0" i="0" u="none" strike="noStrike" cap="none">
                <a:solidFill>
                  <a:srgbClr val="888888"/>
                </a:solidFill>
                <a:latin typeface="Montserrat"/>
                <a:ea typeface="Montserrat"/>
                <a:cs typeface="Montserrat"/>
                <a:sym typeface="Montserrat"/>
              </a:defRPr>
            </a:lvl6pPr>
            <a:lvl7pPr marL="0" lvl="6" indent="0" algn="r">
              <a:spcBef>
                <a:spcPts val="0"/>
              </a:spcBef>
              <a:buNone/>
              <a:defRPr sz="1200" b="0" i="0" u="none" strike="noStrike" cap="none">
                <a:solidFill>
                  <a:srgbClr val="888888"/>
                </a:solidFill>
                <a:latin typeface="Montserrat"/>
                <a:ea typeface="Montserrat"/>
                <a:cs typeface="Montserrat"/>
                <a:sym typeface="Montserrat"/>
              </a:defRPr>
            </a:lvl7pPr>
            <a:lvl8pPr marL="0" lvl="7" indent="0" algn="r">
              <a:spcBef>
                <a:spcPts val="0"/>
              </a:spcBef>
              <a:buNone/>
              <a:defRPr sz="1200" b="0" i="0" u="none" strike="noStrike" cap="none">
                <a:solidFill>
                  <a:srgbClr val="888888"/>
                </a:solidFill>
                <a:latin typeface="Montserrat"/>
                <a:ea typeface="Montserrat"/>
                <a:cs typeface="Montserrat"/>
                <a:sym typeface="Montserrat"/>
              </a:defRPr>
            </a:lvl8pPr>
            <a:lvl9pPr marL="0" lvl="8" indent="0" algn="r">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115"/>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15"/>
          <p:cNvSpPr txBox="1">
            <a:spLocks noGrp="1"/>
          </p:cNvSpPr>
          <p:nvPr>
            <p:ph type="body" idx="1"/>
          </p:nvPr>
        </p:nvSpPr>
        <p:spPr>
          <a:xfrm>
            <a:off x="4313582" y="3675063"/>
            <a:ext cx="704021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53"/>
        <p:cNvGrpSpPr/>
        <p:nvPr/>
      </p:nvGrpSpPr>
      <p:grpSpPr>
        <a:xfrm>
          <a:off x="0" y="0"/>
          <a:ext cx="0" cy="0"/>
          <a:chOff x="0" y="0"/>
          <a:chExt cx="0" cy="0"/>
        </a:xfrm>
      </p:grpSpPr>
      <p:sp>
        <p:nvSpPr>
          <p:cNvPr id="54" name="Google Shape;54;p1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6"/>
          <p:cNvSpPr txBox="1">
            <a:spLocks noGrp="1"/>
          </p:cNvSpPr>
          <p:nvPr>
            <p:ph type="body" idx="1"/>
          </p:nvPr>
        </p:nvSpPr>
        <p:spPr>
          <a:xfrm>
            <a:off x="4562061" y="1681163"/>
            <a:ext cx="679332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800"/>
              <a:buNone/>
              <a:defRPr sz="2800" b="1"/>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16"/>
          <p:cNvSpPr txBox="1">
            <a:spLocks noGrp="1"/>
          </p:cNvSpPr>
          <p:nvPr>
            <p:ph type="body" idx="2"/>
          </p:nvPr>
        </p:nvSpPr>
        <p:spPr>
          <a:xfrm>
            <a:off x="4562061" y="2505075"/>
            <a:ext cx="679332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0"/>
        <p:cNvGrpSpPr/>
        <p:nvPr/>
      </p:nvGrpSpPr>
      <p:grpSpPr>
        <a:xfrm>
          <a:off x="0" y="0"/>
          <a:ext cx="0" cy="0"/>
          <a:chOff x="0" y="0"/>
          <a:chExt cx="0" cy="0"/>
        </a:xfrm>
      </p:grpSpPr>
      <p:sp>
        <p:nvSpPr>
          <p:cNvPr id="61" name="Google Shape;61;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5"/>
        <p:cNvGrpSpPr/>
        <p:nvPr/>
      </p:nvGrpSpPr>
      <p:grpSpPr>
        <a:xfrm>
          <a:off x="0" y="0"/>
          <a:ext cx="0" cy="0"/>
          <a:chOff x="0" y="0"/>
          <a:chExt cx="0" cy="0"/>
        </a:xfrm>
      </p:grpSpPr>
      <p:sp>
        <p:nvSpPr>
          <p:cNvPr id="66" name="Google Shape;66;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0.jpe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00.xml.rels><?xml version="1.0" encoding="UTF-8" standalone="yes" ?><Relationships xmlns="http://schemas.openxmlformats.org/package/2006/relationships"><Relationship Id="rId3" Target="../media/image100.jpeg" Type="http://schemas.openxmlformats.org/officeDocument/2006/relationships/image"/><Relationship Id="rId2" Target="../notesSlides/notesSlide100.xml" Type="http://schemas.openxmlformats.org/officeDocument/2006/relationships/notesSlide"/><Relationship Id="rId1" Target="../slideLayouts/slideLayout3.xml" Type="http://schemas.openxmlformats.org/officeDocument/2006/relationships/slideLayout"/></Relationships>
</file>

<file path=ppt/slides/_rels/slide101.xml.rels><?xml version="1.0" encoding="UTF-8" standalone="yes" ?><Relationships xmlns="http://schemas.openxmlformats.org/package/2006/relationships"><Relationship Id="rId3" Target="../media/image101.jpeg" Type="http://schemas.openxmlformats.org/officeDocument/2006/relationships/image"/><Relationship Id="rId2" Target="../notesSlides/notesSlide101.xml" Type="http://schemas.openxmlformats.org/officeDocument/2006/relationships/notesSlide"/><Relationship Id="rId1" Target="../slideLayouts/slideLayout3.xml" Type="http://schemas.openxmlformats.org/officeDocument/2006/relationships/slideLayout"/></Relationships>
</file>

<file path=ppt/slides/_rels/slide102.xml.rels><?xml version="1.0" encoding="UTF-8" standalone="yes" ?><Relationships xmlns="http://schemas.openxmlformats.org/package/2006/relationships"><Relationship Id="rId3" Target="../media/image102.jpeg" Type="http://schemas.openxmlformats.org/officeDocument/2006/relationships/image"/><Relationship Id="rId2" Target="../notesSlides/notesSlide102.xml" Type="http://schemas.openxmlformats.org/officeDocument/2006/relationships/notesSlide"/><Relationship Id="rId1" Target="../slideLayouts/slideLayout3.xml" Type="http://schemas.openxmlformats.org/officeDocument/2006/relationships/slideLayout"/></Relationships>
</file>

<file path=ppt/slides/_rels/slide10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arget="../media/image104.jpeg" Type="http://schemas.openxmlformats.org/officeDocument/2006/relationships/image"/><Relationship Id="rId2" Target="../notesSlides/notesSlide105.xml" Type="http://schemas.openxmlformats.org/officeDocument/2006/relationships/notesSlide"/><Relationship Id="rId1" Target="../slideLayouts/slideLayout3.xml" Type="http://schemas.openxmlformats.org/officeDocument/2006/relationships/slideLayout"/><Relationship Id="rId5" Target="../media/image106.jpeg" Type="http://schemas.openxmlformats.org/officeDocument/2006/relationships/image"/><Relationship Id="rId4" Target="../media/image105.jpeg" Type="http://schemas.openxmlformats.org/officeDocument/2006/relationships/image"/></Relationships>
</file>

<file path=ppt/slides/_rels/slide106.xml.rels><?xml version="1.0" encoding="UTF-8" standalone="yes" ?><Relationships xmlns="http://schemas.openxmlformats.org/package/2006/relationships"><Relationship Id="rId3" Target="../media/image107.jpeg" Type="http://schemas.openxmlformats.org/officeDocument/2006/relationships/image"/><Relationship Id="rId2" Target="../notesSlides/notesSlide106.xml" Type="http://schemas.openxmlformats.org/officeDocument/2006/relationships/notesSlide"/><Relationship Id="rId1" Target="../slideLayouts/slideLayout3.xml" Type="http://schemas.openxmlformats.org/officeDocument/2006/relationships/slideLayout"/></Relationships>
</file>

<file path=ppt/slides/_rels/slide107.xml.rels><?xml version="1.0" encoding="UTF-8" standalone="yes" ?><Relationships xmlns="http://schemas.openxmlformats.org/package/2006/relationships"><Relationship Id="rId3" Target="../media/image108.jpeg" Type="http://schemas.openxmlformats.org/officeDocument/2006/relationships/image"/><Relationship Id="rId2" Target="../notesSlides/notesSlide107.xml" Type="http://schemas.openxmlformats.org/officeDocument/2006/relationships/notesSlide"/><Relationship Id="rId1" Target="../slideLayouts/slideLayout3.xml" Type="http://schemas.openxmlformats.org/officeDocument/2006/relationships/slideLayout"/></Relationships>
</file>

<file path=ppt/slides/_rels/slide108.xml.rels><?xml version="1.0" encoding="UTF-8" standalone="yes" ?><Relationships xmlns="http://schemas.openxmlformats.org/package/2006/relationships"><Relationship Id="rId3" Target="../media/image109.jpeg" Type="http://schemas.openxmlformats.org/officeDocument/2006/relationships/image"/><Relationship Id="rId2" Target="../notesSlides/notesSlide108.xml" Type="http://schemas.openxmlformats.org/officeDocument/2006/relationships/notesSlide"/><Relationship Id="rId1" Target="../slideLayouts/slideLayout3.xml" Type="http://schemas.openxmlformats.org/officeDocument/2006/relationships/slideLayout"/><Relationship Id="rId4" Target="../media/image110.jpeg" Type="http://schemas.openxmlformats.org/officeDocument/2006/relationships/image"/></Relationships>
</file>

<file path=ppt/slides/_rels/slide11.xml.rels><?xml version="1.0" encoding="UTF-8" standalone="yes" ?><Relationships xmlns="http://schemas.openxmlformats.org/package/2006/relationships"><Relationship Id="rId3" Target="../media/image11.jpeg" Type="http://schemas.openxmlformats.org/officeDocument/2006/relationships/image"/><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2.jpeg" Type="http://schemas.openxmlformats.org/officeDocument/2006/relationships/image"/><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3.jpeg" Type="http://schemas.openxmlformats.org/officeDocument/2006/relationships/image"/><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4.jpe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5.jpeg" Type="http://schemas.openxmlformats.org/officeDocument/2006/relationships/image"/><Relationship Id="rId2" Target="../notesSlides/notesSlide15.xml" Type="http://schemas.openxmlformats.org/officeDocument/2006/relationships/notesSlide"/><Relationship Id="rId1" Target="../slideLayouts/slideLayout3.xml" Type="http://schemas.openxmlformats.org/officeDocument/2006/relationships/slideLayout"/><Relationship Id="rId5" Target="../media/image17.jpeg" Type="http://schemas.openxmlformats.org/officeDocument/2006/relationships/image"/><Relationship Id="rId4" Target="../media/image16.jpeg" Type="http://schemas.openxmlformats.org/officeDocument/2006/relationships/image"/></Relationships>
</file>

<file path=ppt/slides/_rels/slide16.xml.rels><?xml version="1.0" encoding="UTF-8" standalone="yes" ?><Relationships xmlns="http://schemas.openxmlformats.org/package/2006/relationships"><Relationship Id="rId3" Target="../media/image18.jpeg" Type="http://schemas.openxmlformats.org/officeDocument/2006/relationships/image"/><Relationship Id="rId2" Target="../notesSlides/notesSlide16.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9.jpeg" Type="http://schemas.openxmlformats.org/officeDocument/2006/relationships/image"/><Relationship Id="rId2" Target="../notesSlides/notesSlide17.xml" Type="http://schemas.openxmlformats.org/officeDocument/2006/relationships/notesSlid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arget="../media/image21.jpeg" Type="http://schemas.openxmlformats.org/officeDocument/2006/relationships/image"/><Relationship Id="rId2" Target="../notesSlides/notesSlide19.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4" Target="../media/image3.jpeg" Type="http://schemas.openxmlformats.org/officeDocument/2006/relationships/image"/></Relationships>
</file>

<file path=ppt/slides/_rels/slide20.xml.rels><?xml version="1.0" encoding="UTF-8" standalone="yes" ?><Relationships xmlns="http://schemas.openxmlformats.org/package/2006/relationships"><Relationship Id="rId3" Target="../media/image22.jpeg" Type="http://schemas.openxmlformats.org/officeDocument/2006/relationships/image"/><Relationship Id="rId2" Target="../notesSlides/notesSlide20.xml" Type="http://schemas.openxmlformats.org/officeDocument/2006/relationships/notesSlide"/><Relationship Id="rId1" Target="../slideLayouts/slideLayout3.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arget="../media/image27.jpeg" Type="http://schemas.openxmlformats.org/officeDocument/2006/relationships/image"/><Relationship Id="rId2" Target="../notesSlides/notesSlide26.xml" Type="http://schemas.openxmlformats.org/officeDocument/2006/relationships/notesSlide"/><Relationship Id="rId1" Target="../slideLayouts/slideLayout3.xml" Type="http://schemas.openxmlformats.org/officeDocument/2006/relationships/slideLayout"/><Relationship Id="rId4" Target="../media/image28.jpeg" Type="http://schemas.openxmlformats.org/officeDocument/2006/relationships/image"/></Relationships>
</file>

<file path=ppt/slides/_rels/slide27.xml.rels><?xml version="1.0" encoding="UTF-8" standalone="yes" ?><Relationships xmlns="http://schemas.openxmlformats.org/package/2006/relationships"><Relationship Id="rId3" Target="../media/image29.jpeg" Type="http://schemas.openxmlformats.org/officeDocument/2006/relationships/image"/><Relationship Id="rId2" Target="../notesSlides/notesSlide27.xml" Type="http://schemas.openxmlformats.org/officeDocument/2006/relationships/notesSlide"/><Relationship Id="rId1" Target="../slideLayouts/slideLayout3.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30.jpeg" Type="http://schemas.openxmlformats.org/officeDocument/2006/relationships/image"/><Relationship Id="rId2" Target="../notesSlides/notesSlide28.xml" Type="http://schemas.openxmlformats.org/officeDocument/2006/relationships/notesSlide"/><Relationship Id="rId1" Target="../slideLayouts/slideLayout3.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31.jpeg" Type="http://schemas.openxmlformats.org/officeDocument/2006/relationships/image"/><Relationship Id="rId2" Target="../notesSlides/notesSlide29.xml" Type="http://schemas.openxmlformats.org/officeDocument/2006/relationships/notesSlid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4.jpeg" Type="http://schemas.openxmlformats.org/officeDocument/2006/relationships/image"/><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32.jpeg" Type="http://schemas.openxmlformats.org/officeDocument/2006/relationships/image"/><Relationship Id="rId2" Target="../notesSlides/notesSlide30.xml" Type="http://schemas.openxmlformats.org/officeDocument/2006/relationships/notesSlide"/><Relationship Id="rId1" Target="../slideLayouts/slideLayout3.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33.jpeg" Type="http://schemas.openxmlformats.org/officeDocument/2006/relationships/image"/><Relationship Id="rId2" Target="../notesSlides/notesSlide31.xml" Type="http://schemas.openxmlformats.org/officeDocument/2006/relationships/notesSlide"/><Relationship Id="rId1" Target="../slideLayouts/slideLayout3.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34.jpeg" Type="http://schemas.openxmlformats.org/officeDocument/2006/relationships/image"/><Relationship Id="rId2" Target="../notesSlides/notesSlide32.xml" Type="http://schemas.openxmlformats.org/officeDocument/2006/relationships/notesSlide"/><Relationship Id="rId1" Target="../slideLayouts/slideLayout3.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35.jpeg" Type="http://schemas.openxmlformats.org/officeDocument/2006/relationships/image"/><Relationship Id="rId2" Target="../notesSlides/notesSlide33.xml" Type="http://schemas.openxmlformats.org/officeDocument/2006/relationships/notesSlide"/><Relationship Id="rId1" Target="../slideLayouts/slideLayout3.xml" Type="http://schemas.openxmlformats.org/officeDocument/2006/relationships/slideLayout"/></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arget="../media/image37.jpeg" Type="http://schemas.openxmlformats.org/officeDocument/2006/relationships/image"/><Relationship Id="rId2" Target="../notesSlides/notesSlide36.xml" Type="http://schemas.openxmlformats.org/officeDocument/2006/relationships/notesSlide"/><Relationship Id="rId1" Target="../slideLayouts/slideLayout3.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38.jpeg" Type="http://schemas.openxmlformats.org/officeDocument/2006/relationships/image"/><Relationship Id="rId2" Target="../notesSlides/notesSlide37.xml" Type="http://schemas.openxmlformats.org/officeDocument/2006/relationships/notesSlide"/><Relationship Id="rId1" Target="../slideLayouts/slideLayout3.xml" Type="http://schemas.openxmlformats.org/officeDocument/2006/relationships/slideLayout"/></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arget="../media/image40.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5.jpe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41.jpeg" Type="http://schemas.openxmlformats.org/officeDocument/2006/relationships/image"/><Relationship Id="rId2" Target="../notesSlides/notesSlide40.xml" Type="http://schemas.openxmlformats.org/officeDocument/2006/relationships/notesSlid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arget="../media/image44.jpeg" Type="http://schemas.openxmlformats.org/officeDocument/2006/relationships/image"/><Relationship Id="rId2" Target="../notesSlides/notesSlide45.xml" Type="http://schemas.openxmlformats.org/officeDocument/2006/relationships/notesSlide"/><Relationship Id="rId1" Target="../slideLayouts/slideLayout3.xml" Type="http://schemas.openxmlformats.org/officeDocument/2006/relationships/slideLayout"/><Relationship Id="rId4" Target="../media/image45.jpeg" Type="http://schemas.openxmlformats.org/officeDocument/2006/relationships/image"/></Relationships>
</file>

<file path=ppt/slides/_rels/slide46.xml.rels><?xml version="1.0" encoding="UTF-8" standalone="yes" ?><Relationships xmlns="http://schemas.openxmlformats.org/package/2006/relationships"><Relationship Id="rId3" Target="../media/image46.jpeg" Type="http://schemas.openxmlformats.org/officeDocument/2006/relationships/image"/><Relationship Id="rId2" Target="../notesSlides/notesSlide46.xml" Type="http://schemas.openxmlformats.org/officeDocument/2006/relationships/notesSlide"/><Relationship Id="rId1" Target="../slideLayouts/slideLayout4.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47.jpeg" Type="http://schemas.openxmlformats.org/officeDocument/2006/relationships/image"/><Relationship Id="rId2" Target="../notesSlides/notesSlide47.xml" Type="http://schemas.openxmlformats.org/officeDocument/2006/relationships/notesSlide"/><Relationship Id="rId1" Target="../slideLayouts/slideLayout3.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48.jpeg" Type="http://schemas.openxmlformats.org/officeDocument/2006/relationships/image"/><Relationship Id="rId2" Target="../notesSlides/notesSlide48.xml" Type="http://schemas.openxmlformats.org/officeDocument/2006/relationships/notesSlide"/><Relationship Id="rId1" Target="../slideLayouts/slideLayout3.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49.jpeg" Type="http://schemas.openxmlformats.org/officeDocument/2006/relationships/image"/><Relationship Id="rId2" Target="../notesSlides/notesSlide49.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6.jpeg" Type="http://schemas.openxmlformats.org/officeDocument/2006/relationships/image"/><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50.xml.rels><?xml version="1.0" encoding="UTF-8" standalone="yes" ?><Relationships xmlns="http://schemas.openxmlformats.org/package/2006/relationships"><Relationship Id="rId3" Target="../media/image50.jpeg" Type="http://schemas.openxmlformats.org/officeDocument/2006/relationships/image"/><Relationship Id="rId2" Target="../notesSlides/notesSlide50.xml" Type="http://schemas.openxmlformats.org/officeDocument/2006/relationships/notesSlide"/><Relationship Id="rId1" Target="../slideLayouts/slideLayout3.xml" Type="http://schemas.openxmlformats.org/officeDocument/2006/relationships/slideLayout"/></Relationships>
</file>

<file path=ppt/slides/_rels/slide51.xml.rels><?xml version="1.0" encoding="UTF-8" standalone="yes" ?><Relationships xmlns="http://schemas.openxmlformats.org/package/2006/relationships"><Relationship Id="rId3" Target="../media/image51.jpeg" Type="http://schemas.openxmlformats.org/officeDocument/2006/relationships/image"/><Relationship Id="rId2" Target="../notesSlides/notesSlide51.xml" Type="http://schemas.openxmlformats.org/officeDocument/2006/relationships/notesSlide"/><Relationship Id="rId1" Target="../slideLayouts/slideLayout3.xml" Type="http://schemas.openxmlformats.org/officeDocument/2006/relationships/slideLayout"/></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arget="../media/image52.jpeg" Type="http://schemas.openxmlformats.org/officeDocument/2006/relationships/image"/><Relationship Id="rId2" Target="../notesSlides/notesSlide54.xml" Type="http://schemas.openxmlformats.org/officeDocument/2006/relationships/notesSlide"/><Relationship Id="rId1" Target="../slideLayouts/slideLayout3.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53.jpeg" Type="http://schemas.openxmlformats.org/officeDocument/2006/relationships/image"/><Relationship Id="rId2" Target="../notesSlides/notesSlide55.xml" Type="http://schemas.openxmlformats.org/officeDocument/2006/relationships/notesSlide"/><Relationship Id="rId1" Target="../slideLayouts/slideLayout4.xml" Type="http://schemas.openxmlformats.org/officeDocument/2006/relationships/slideLayout"/></Relationships>
</file>

<file path=ppt/slides/_rels/slide56.xml.rels><?xml version="1.0" encoding="UTF-8" standalone="yes" ?><Relationships xmlns="http://schemas.openxmlformats.org/package/2006/relationships"><Relationship Id="rId3" Target="../media/image54.jpeg" Type="http://schemas.openxmlformats.org/officeDocument/2006/relationships/image"/><Relationship Id="rId2" Target="../notesSlides/notesSlide56.xml" Type="http://schemas.openxmlformats.org/officeDocument/2006/relationships/notesSlide"/><Relationship Id="rId1" Target="../slideLayouts/slideLayout3.xml" Type="http://schemas.openxmlformats.org/officeDocument/2006/relationships/slideLayout"/></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arget="../media/image57.jpeg" Type="http://schemas.openxmlformats.org/officeDocument/2006/relationships/image"/><Relationship Id="rId2" Target="../notesSlides/notesSlide59.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7.jpeg" Type="http://schemas.openxmlformats.org/officeDocument/2006/relationships/image"/><Relationship Id="rId2" Target="../notesSlides/notesSlide6.xml" Type="http://schemas.openxmlformats.org/officeDocument/2006/relationships/notesSlide"/><Relationship Id="rId1" Target="../slideLayouts/slideLayout4.xml" Type="http://schemas.openxmlformats.org/officeDocument/2006/relationships/slideLayout"/></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arget="../media/image59.jpeg" Type="http://schemas.openxmlformats.org/officeDocument/2006/relationships/image"/><Relationship Id="rId2" Target="../notesSlides/notesSlide61.xml" Type="http://schemas.openxmlformats.org/officeDocument/2006/relationships/notesSlide"/><Relationship Id="rId1" Target="../slideLayouts/slideLayout4.xml" Type="http://schemas.openxmlformats.org/officeDocument/2006/relationships/slideLayout"/></Relationships>
</file>

<file path=ppt/slides/_rels/slide62.xml.rels><?xml version="1.0" encoding="UTF-8" standalone="yes" ?><Relationships xmlns="http://schemas.openxmlformats.org/package/2006/relationships"><Relationship Id="rId3" Target="../media/image60.jpeg" Type="http://schemas.openxmlformats.org/officeDocument/2006/relationships/image"/><Relationship Id="rId2" Target="../notesSlides/notesSlide62.xml" Type="http://schemas.openxmlformats.org/officeDocument/2006/relationships/notesSlide"/><Relationship Id="rId1" Target="../slideLayouts/slideLayout3.xml" Type="http://schemas.openxmlformats.org/officeDocument/2006/relationships/slideLayout"/></Relationships>
</file>

<file path=ppt/slides/_rels/slide63.xml.rels><?xml version="1.0" encoding="UTF-8" standalone="yes" ?><Relationships xmlns="http://schemas.openxmlformats.org/package/2006/relationships"><Relationship Id="rId3" Target="../media/image61.jpeg" Type="http://schemas.openxmlformats.org/officeDocument/2006/relationships/image"/><Relationship Id="rId2" Target="../notesSlides/notesSlide63.xml" Type="http://schemas.openxmlformats.org/officeDocument/2006/relationships/notesSlide"/><Relationship Id="rId1" Target="../slideLayouts/slideLayout3.xml" Type="http://schemas.openxmlformats.org/officeDocument/2006/relationships/slideLayout"/></Relationships>
</file>

<file path=ppt/slides/_rels/slide64.xml.rels><?xml version="1.0" encoding="UTF-8" standalone="yes" ?><Relationships xmlns="http://schemas.openxmlformats.org/package/2006/relationships"><Relationship Id="rId3" Target="../media/image62.jpeg" Type="http://schemas.openxmlformats.org/officeDocument/2006/relationships/image"/><Relationship Id="rId2" Target="../notesSlides/notesSlide64.xml" Type="http://schemas.openxmlformats.org/officeDocument/2006/relationships/notesSlide"/><Relationship Id="rId1" Target="../slideLayouts/slideLayout3.xml" Type="http://schemas.openxmlformats.org/officeDocument/2006/relationships/slideLayout"/><Relationship Id="rId4" Target="../media/image63.jpeg" Type="http://schemas.openxmlformats.org/officeDocument/2006/relationships/image"/></Relationships>
</file>

<file path=ppt/slides/_rels/slide65.xml.rels><?xml version="1.0" encoding="UTF-8" standalone="yes" ?><Relationships xmlns="http://schemas.openxmlformats.org/package/2006/relationships"><Relationship Id="rId3" Target="../media/image64.jpeg" Type="http://schemas.openxmlformats.org/officeDocument/2006/relationships/image"/><Relationship Id="rId2" Target="../notesSlides/notesSlide65.xml" Type="http://schemas.openxmlformats.org/officeDocument/2006/relationships/notesSlide"/><Relationship Id="rId1" Target="../slideLayouts/slideLayout3.xml" Type="http://schemas.openxmlformats.org/officeDocument/2006/relationships/slideLayout"/></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arget="../media/image66.jpeg" Type="http://schemas.openxmlformats.org/officeDocument/2006/relationships/image"/><Relationship Id="rId2" Target="../notesSlides/notesSlide67.xml" Type="http://schemas.openxmlformats.org/officeDocument/2006/relationships/notesSlide"/><Relationship Id="rId1" Target="../slideLayouts/slideLayout3.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67.jpeg" Type="http://schemas.openxmlformats.org/officeDocument/2006/relationships/image"/><Relationship Id="rId2" Target="../notesSlides/notesSlide68.xml" Type="http://schemas.openxmlformats.org/officeDocument/2006/relationships/notesSlide"/><Relationship Id="rId1" Target="../slideLayouts/slideLayout3.xml" Type="http://schemas.openxmlformats.org/officeDocument/2006/relationships/slideLayout"/></Relationships>
</file>

<file path=ppt/slides/_rels/slide69.xml.rels><?xml version="1.0" encoding="UTF-8" standalone="yes" ?><Relationships xmlns="http://schemas.openxmlformats.org/package/2006/relationships"><Relationship Id="rId3" Target="../media/image68.jpeg" Type="http://schemas.openxmlformats.org/officeDocument/2006/relationships/image"/><Relationship Id="rId2" Target="../notesSlides/notesSlide69.xml" Type="http://schemas.openxmlformats.org/officeDocument/2006/relationships/notesSlide"/><Relationship Id="rId1" Target="../slideLayouts/slideLayout4.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arget="../media/image69.jpeg" Type="http://schemas.openxmlformats.org/officeDocument/2006/relationships/image"/><Relationship Id="rId2" Target="../notesSlides/notesSlide70.xml" Type="http://schemas.openxmlformats.org/officeDocument/2006/relationships/notesSlide"/><Relationship Id="rId1" Target="../slideLayouts/slideLayout3.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70.jpeg" Type="http://schemas.openxmlformats.org/officeDocument/2006/relationships/image"/><Relationship Id="rId2" Target="../notesSlides/notesSlide71.xml" Type="http://schemas.openxmlformats.org/officeDocument/2006/relationships/notesSlide"/><Relationship Id="rId1" Target="../slideLayouts/slideLayout3.xml" Type="http://schemas.openxmlformats.org/officeDocument/2006/relationships/slideLayout"/></Relationships>
</file>

<file path=ppt/slides/_rels/slide72.xml.rels><?xml version="1.0" encoding="UTF-8" standalone="yes" ?><Relationships xmlns="http://schemas.openxmlformats.org/package/2006/relationships"><Relationship Id="rId3" Target="../media/image71.jpeg" Type="http://schemas.openxmlformats.org/officeDocument/2006/relationships/image"/><Relationship Id="rId2" Target="../notesSlides/notesSlide72.xml" Type="http://schemas.openxmlformats.org/officeDocument/2006/relationships/notesSlide"/><Relationship Id="rId1" Target="../slideLayouts/slideLayout4.xml" Type="http://schemas.openxmlformats.org/officeDocument/2006/relationships/slideLayout"/></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arget="../media/image72.jpeg" Type="http://schemas.openxmlformats.org/officeDocument/2006/relationships/image"/><Relationship Id="rId2" Target="../notesSlides/notesSlide74.xml" Type="http://schemas.openxmlformats.org/officeDocument/2006/relationships/notesSlide"/><Relationship Id="rId1" Target="../slideLayouts/slideLayout3.xml" Type="http://schemas.openxmlformats.org/officeDocument/2006/relationships/slideLayout"/><Relationship Id="rId5" Target="../media/image74.jpeg" Type="http://schemas.openxmlformats.org/officeDocument/2006/relationships/image"/><Relationship Id="rId4" Target="../media/image73.jpeg" Type="http://schemas.openxmlformats.org/officeDocument/2006/relationships/image"/></Relationships>
</file>

<file path=ppt/slides/_rels/slide75.xml.rels><?xml version="1.0" encoding="UTF-8" standalone="yes" ?><Relationships xmlns="http://schemas.openxmlformats.org/package/2006/relationships"><Relationship Id="rId3" Target="../media/image75.jpeg" Type="http://schemas.openxmlformats.org/officeDocument/2006/relationships/image"/><Relationship Id="rId2" Target="../notesSlides/notesSlide75.xml" Type="http://schemas.openxmlformats.org/officeDocument/2006/relationships/notesSlide"/><Relationship Id="rId1" Target="../slideLayouts/slideLayout3.xml" Type="http://schemas.openxmlformats.org/officeDocument/2006/relationships/slideLayout"/><Relationship Id="rId4" Target="../media/image76.jpeg" Type="http://schemas.openxmlformats.org/officeDocument/2006/relationships/image"/></Relationships>
</file>

<file path=ppt/slides/_rels/slide76.xml.rels><?xml version="1.0" encoding="UTF-8" standalone="yes" ?><Relationships xmlns="http://schemas.openxmlformats.org/package/2006/relationships"><Relationship Id="rId3" Target="../media/image77.jpeg" Type="http://schemas.openxmlformats.org/officeDocument/2006/relationships/image"/><Relationship Id="rId2" Target="../notesSlides/notesSlide76.xml" Type="http://schemas.openxmlformats.org/officeDocument/2006/relationships/notesSlide"/><Relationship Id="rId1" Target="../slideLayouts/slideLayout3.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78.jpeg" Type="http://schemas.openxmlformats.org/officeDocument/2006/relationships/image"/><Relationship Id="rId2" Target="../notesSlides/notesSlide77.xml" Type="http://schemas.openxmlformats.org/officeDocument/2006/relationships/notesSlide"/><Relationship Id="rId1" Target="../slideLayouts/slideLayout3.xml" Type="http://schemas.openxmlformats.org/officeDocument/2006/relationships/slideLayout"/></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arget="../media/image82.jpeg" Type="http://schemas.openxmlformats.org/officeDocument/2006/relationships/image"/><Relationship Id="rId2" Target="../notesSlides/notesSlide81.xml" Type="http://schemas.openxmlformats.org/officeDocument/2006/relationships/notesSlide"/><Relationship Id="rId1" Target="../slideLayouts/slideLayout3.xml" Type="http://schemas.openxmlformats.org/officeDocument/2006/relationships/slideLayout"/></Relationships>
</file>

<file path=ppt/slides/_rels/slide8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arget="../media/image86.jpeg" Type="http://schemas.openxmlformats.org/officeDocument/2006/relationships/image"/><Relationship Id="rId2" Target="../notesSlides/notesSlide86.xml" Type="http://schemas.openxmlformats.org/officeDocument/2006/relationships/notesSlide"/><Relationship Id="rId1" Target="../slideLayouts/slideLayout3.xml" Type="http://schemas.openxmlformats.org/officeDocument/2006/relationships/slideLayout"/></Relationships>
</file>

<file path=ppt/slides/_rels/slide8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arget="../media/image88.jpeg" Type="http://schemas.openxmlformats.org/officeDocument/2006/relationships/image"/><Relationship Id="rId2" Target="../notesSlides/notesSlide88.xml" Type="http://schemas.openxmlformats.org/officeDocument/2006/relationships/notesSlide"/><Relationship Id="rId1" Target="../slideLayouts/slideLayout3.xml" Type="http://schemas.openxmlformats.org/officeDocument/2006/relationships/slideLayout"/></Relationships>
</file>

<file path=ppt/slides/_rels/slide89.xml.rels><?xml version="1.0" encoding="UTF-8" standalone="yes" ?><Relationships xmlns="http://schemas.openxmlformats.org/package/2006/relationships"><Relationship Id="rId3" Target="../media/image89.jpeg" Type="http://schemas.openxmlformats.org/officeDocument/2006/relationships/image"/><Relationship Id="rId2" Target="../notesSlides/notesSlide89.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9.jpeg" Type="http://schemas.openxmlformats.org/officeDocument/2006/relationships/image"/><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_rels/slide90.xml.rels><?xml version="1.0" encoding="UTF-8" standalone="yes" ?><Relationships xmlns="http://schemas.openxmlformats.org/package/2006/relationships"><Relationship Id="rId3" Target="../media/image90.jpeg" Type="http://schemas.openxmlformats.org/officeDocument/2006/relationships/image"/><Relationship Id="rId2" Target="../notesSlides/notesSlide90.xml" Type="http://schemas.openxmlformats.org/officeDocument/2006/relationships/notesSlide"/><Relationship Id="rId1" Target="../slideLayouts/slideLayout3.xml" Type="http://schemas.openxmlformats.org/officeDocument/2006/relationships/slideLayout"/></Relationships>
</file>

<file path=ppt/slides/_rels/slide91.xml.rels><?xml version="1.0" encoding="UTF-8" standalone="yes" ?><Relationships xmlns="http://schemas.openxmlformats.org/package/2006/relationships"><Relationship Id="rId3" Target="../media/image91.jpeg" Type="http://schemas.openxmlformats.org/officeDocument/2006/relationships/image"/><Relationship Id="rId2" Target="../notesSlides/notesSlide91.xml" Type="http://schemas.openxmlformats.org/officeDocument/2006/relationships/notesSlide"/><Relationship Id="rId1" Target="../slideLayouts/slideLayout3.xml" Type="http://schemas.openxmlformats.org/officeDocument/2006/relationships/slideLayout"/></Relationships>
</file>

<file path=ppt/slides/_rels/slide92.xml.rels><?xml version="1.0" encoding="UTF-8" standalone="yes" ?><Relationships xmlns="http://schemas.openxmlformats.org/package/2006/relationships"><Relationship Id="rId3" Target="../media/image92.jpeg" Type="http://schemas.openxmlformats.org/officeDocument/2006/relationships/image"/><Relationship Id="rId2" Target="../notesSlides/notesSlide92.xml" Type="http://schemas.openxmlformats.org/officeDocument/2006/relationships/notesSlide"/><Relationship Id="rId1" Target="../slideLayouts/slideLayout3.xml" Type="http://schemas.openxmlformats.org/officeDocument/2006/relationships/slideLayout"/></Relationships>
</file>

<file path=ppt/slides/_rels/slide93.xml.rels><?xml version="1.0" encoding="UTF-8" standalone="yes" ?><Relationships xmlns="http://schemas.openxmlformats.org/package/2006/relationships"><Relationship Id="rId3" Target="../media/image93.jpeg" Type="http://schemas.openxmlformats.org/officeDocument/2006/relationships/image"/><Relationship Id="rId2" Target="../notesSlides/notesSlide93.xml" Type="http://schemas.openxmlformats.org/officeDocument/2006/relationships/notesSlide"/><Relationship Id="rId1" Target="../slideLayouts/slideLayout4.xml" Type="http://schemas.openxmlformats.org/officeDocument/2006/relationships/slideLayout"/></Relationships>
</file>

<file path=ppt/slides/_rels/slide94.xml.rels><?xml version="1.0" encoding="UTF-8" standalone="yes" ?><Relationships xmlns="http://schemas.openxmlformats.org/package/2006/relationships"><Relationship Id="rId3" Target="../media/image94.jpeg" Type="http://schemas.openxmlformats.org/officeDocument/2006/relationships/image"/><Relationship Id="rId2" Target="../notesSlides/notesSlide94.xml" Type="http://schemas.openxmlformats.org/officeDocument/2006/relationships/notesSlide"/><Relationship Id="rId1" Target="../slideLayouts/slideLayout3.xml" Type="http://schemas.openxmlformats.org/officeDocument/2006/relationships/slideLayout"/></Relationships>
</file>

<file path=ppt/slides/_rels/slide95.xml.rels><?xml version="1.0" encoding="UTF-8" standalone="yes" ?><Relationships xmlns="http://schemas.openxmlformats.org/package/2006/relationships"><Relationship Id="rId3" Target="../media/image95.jpeg" Type="http://schemas.openxmlformats.org/officeDocument/2006/relationships/image"/><Relationship Id="rId2" Target="../notesSlides/notesSlide95.xml" Type="http://schemas.openxmlformats.org/officeDocument/2006/relationships/notesSlide"/><Relationship Id="rId1" Target="../slideLayouts/slideLayout3.xml" Type="http://schemas.openxmlformats.org/officeDocument/2006/relationships/slideLayout"/></Relationships>
</file>

<file path=ppt/slides/_rels/slide96.xml.rels><?xml version="1.0" encoding="UTF-8" standalone="yes" ?><Relationships xmlns="http://schemas.openxmlformats.org/package/2006/relationships"><Relationship Id="rId3" Target="../media/image96.jpeg" Type="http://schemas.openxmlformats.org/officeDocument/2006/relationships/image"/><Relationship Id="rId2" Target="../notesSlides/notesSlide96.xml" Type="http://schemas.openxmlformats.org/officeDocument/2006/relationships/notesSlide"/><Relationship Id="rId1" Target="../slideLayouts/slideLayout3.xml" Type="http://schemas.openxmlformats.org/officeDocument/2006/relationships/slideLayout"/></Relationships>
</file>

<file path=ppt/slides/_rels/slide9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arget="../media/image98.jpeg" Type="http://schemas.openxmlformats.org/officeDocument/2006/relationships/image"/><Relationship Id="rId2" Target="../notesSlides/notesSlide98.xml" Type="http://schemas.openxmlformats.org/officeDocument/2006/relationships/notesSlide"/><Relationship Id="rId1" Target="../slideLayouts/slideLayout3.xml" Type="http://schemas.openxmlformats.org/officeDocument/2006/relationships/slideLayout"/></Relationships>
</file>

<file path=ppt/slides/_rels/slide99.xml.rels><?xml version="1.0" encoding="UTF-8" standalone="yes" ?><Relationships xmlns="http://schemas.openxmlformats.org/package/2006/relationships"><Relationship Id="rId3" Target="../media/image99.jpeg" Type="http://schemas.openxmlformats.org/officeDocument/2006/relationships/image"/><Relationship Id="rId2" Target="../notesSlides/notesSlide9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524000" y="77709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b="0"/>
              <a:t>Embriología digestiva</a:t>
            </a:r>
            <a:endParaRPr/>
          </a:p>
        </p:txBody>
      </p:sp>
      <p:sp>
        <p:nvSpPr>
          <p:cNvPr id="94" name="Google Shape;94;p1"/>
          <p:cNvSpPr txBox="1">
            <a:spLocks noGrp="1"/>
          </p:cNvSpPr>
          <p:nvPr>
            <p:ph type="subTitle" idx="1"/>
          </p:nvPr>
        </p:nvSpPr>
        <p:spPr>
          <a:xfrm>
            <a:off x="2781300" y="3484205"/>
            <a:ext cx="66294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CO"/>
              <a:t>Alejandro Cardona Palacio</a:t>
            </a:r>
            <a:endParaRPr/>
          </a:p>
          <a:p>
            <a:pPr marL="0" lvl="0" indent="0" algn="ctr" rtl="0">
              <a:lnSpc>
                <a:spcPct val="90000"/>
              </a:lnSpc>
              <a:spcBef>
                <a:spcPts val="1000"/>
              </a:spcBef>
              <a:spcAft>
                <a:spcPts val="0"/>
              </a:spcAft>
              <a:buClr>
                <a:srgbClr val="152B48"/>
              </a:buClr>
              <a:buSzPts val="2400"/>
              <a:buNone/>
            </a:pPr>
            <a:r>
              <a:rPr lang="es-CO"/>
              <a:t>Residente de Patología UdeA</a:t>
            </a:r>
            <a:endParaRPr/>
          </a:p>
          <a:p>
            <a:pPr marL="0" lvl="0" indent="0" algn="ctr" rtl="0">
              <a:lnSpc>
                <a:spcPct val="90000"/>
              </a:lnSpc>
              <a:spcBef>
                <a:spcPts val="1000"/>
              </a:spcBef>
              <a:spcAft>
                <a:spcPts val="0"/>
              </a:spcAft>
              <a:buClr>
                <a:srgbClr val="152B48"/>
              </a:buClr>
              <a:buSzPts val="2400"/>
              <a:buNone/>
            </a:pPr>
            <a:r>
              <a:rPr lang="es-CO"/>
              <a:t>Medico general UPB</a:t>
            </a:r>
            <a:endParaRPr/>
          </a:p>
          <a:p>
            <a:pPr marL="0" lvl="0" indent="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838200" y="36513"/>
            <a:ext cx="10515600" cy="10772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Intestino primitivo</a:t>
            </a:r>
            <a:endParaRPr/>
          </a:p>
        </p:txBody>
      </p:sp>
      <p:sp>
        <p:nvSpPr>
          <p:cNvPr id="167" name="Google Shape;167;p10"/>
          <p:cNvSpPr txBox="1">
            <a:spLocks noGrp="1"/>
          </p:cNvSpPr>
          <p:nvPr>
            <p:ph type="body" idx="1"/>
          </p:nvPr>
        </p:nvSpPr>
        <p:spPr>
          <a:xfrm>
            <a:off x="4890458" y="1494571"/>
            <a:ext cx="7024734" cy="48875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4 secciones:</a:t>
            </a:r>
            <a:endParaRPr/>
          </a:p>
          <a:p>
            <a:pPr marL="685800" lvl="1" indent="-228600" algn="l" rtl="0">
              <a:lnSpc>
                <a:spcPct val="90000"/>
              </a:lnSpc>
              <a:spcBef>
                <a:spcPts val="500"/>
              </a:spcBef>
              <a:spcAft>
                <a:spcPts val="0"/>
              </a:spcAft>
              <a:buClr>
                <a:srgbClr val="152B48"/>
              </a:buClr>
              <a:buSzPts val="2000"/>
              <a:buChar char="•"/>
            </a:pPr>
            <a:r>
              <a:rPr lang="es-CO" b="1"/>
              <a:t>Intestino faríngeo</a:t>
            </a:r>
            <a:r>
              <a:rPr lang="es-CO"/>
              <a:t>: se extiende desde la membrana bucofaríngea hasta el divertículo traqueobronquial.</a:t>
            </a:r>
            <a:endParaRPr/>
          </a:p>
          <a:p>
            <a:pPr marL="685800" lvl="1" indent="-228600" algn="l" rtl="0">
              <a:lnSpc>
                <a:spcPct val="90000"/>
              </a:lnSpc>
              <a:spcBef>
                <a:spcPts val="500"/>
              </a:spcBef>
              <a:spcAft>
                <a:spcPts val="0"/>
              </a:spcAft>
              <a:buClr>
                <a:srgbClr val="152B48"/>
              </a:buClr>
              <a:buSzPts val="2000"/>
              <a:buChar char="•"/>
            </a:pPr>
            <a:r>
              <a:rPr lang="es-CO" b="1"/>
              <a:t>Intestino anterior</a:t>
            </a:r>
            <a:r>
              <a:rPr lang="es-CO"/>
              <a:t>: relación con el tubo faríngeo y llega hasta el esbozo hepático.</a:t>
            </a:r>
            <a:endParaRPr/>
          </a:p>
          <a:p>
            <a:pPr marL="685800" lvl="1" indent="-228600" algn="l" rtl="0">
              <a:lnSpc>
                <a:spcPct val="90000"/>
              </a:lnSpc>
              <a:spcBef>
                <a:spcPts val="500"/>
              </a:spcBef>
              <a:spcAft>
                <a:spcPts val="0"/>
              </a:spcAft>
              <a:buClr>
                <a:srgbClr val="152B48"/>
              </a:buClr>
              <a:buSzPts val="2000"/>
              <a:buChar char="•"/>
            </a:pPr>
            <a:r>
              <a:rPr lang="es-CO" b="1"/>
              <a:t>Intestino medio</a:t>
            </a:r>
            <a:r>
              <a:rPr lang="es-CO"/>
              <a:t>: comienza caudalmente al esbozo hepático y se extiende hasta el sitio donde en el adulto se encuentra la unión de los dos tercios derecho con tercio izquierdo del colon transverso.</a:t>
            </a:r>
            <a:endParaRPr/>
          </a:p>
          <a:p>
            <a:pPr marL="685800" lvl="1" indent="-228600" algn="l" rtl="0">
              <a:lnSpc>
                <a:spcPct val="90000"/>
              </a:lnSpc>
              <a:spcBef>
                <a:spcPts val="500"/>
              </a:spcBef>
              <a:spcAft>
                <a:spcPts val="0"/>
              </a:spcAft>
              <a:buClr>
                <a:srgbClr val="152B48"/>
              </a:buClr>
              <a:buSzPts val="2000"/>
              <a:buChar char="•"/>
            </a:pPr>
            <a:r>
              <a:rPr lang="es-CO" b="1"/>
              <a:t>Intestino posterior</a:t>
            </a:r>
            <a:r>
              <a:rPr lang="es-CO"/>
              <a:t>: se extiende desde el tercio izquierdo del colon transverso hasta la membrana cloacal.</a:t>
            </a:r>
            <a:endParaRPr/>
          </a:p>
        </p:txBody>
      </p:sp>
      <p:pic>
        <p:nvPicPr>
          <p:cNvPr id="168" name="Google Shape;16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2135" y="1113745"/>
            <a:ext cx="3456174" cy="2230643"/>
          </a:xfrm>
          <a:prstGeom prst="rect">
            <a:avLst/>
          </a:prstGeom>
          <a:noFill/>
          <a:ln>
            <a:noFill/>
          </a:ln>
        </p:spPr>
      </p:pic>
      <p:sp>
        <p:nvSpPr>
          <p:cNvPr id="169" name="Google Shape;169;p10"/>
          <p:cNvSpPr/>
          <p:nvPr/>
        </p:nvSpPr>
        <p:spPr>
          <a:xfrm>
            <a:off x="1249839" y="3429000"/>
            <a:ext cx="3080766" cy="37051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Calibri"/>
                <a:ea typeface="Calibri"/>
                <a:cs typeface="Calibri"/>
                <a:sym typeface="Calibri"/>
              </a:rPr>
              <a:t>Embrión de 7 somitas</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pic>
        <p:nvPicPr>
          <p:cNvPr id="864" name="Google Shape;864;p1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48855" y="4182890"/>
            <a:ext cx="6051004" cy="1664773"/>
          </a:xfrm>
          <a:prstGeom prst="rect">
            <a:avLst/>
          </a:prstGeom>
          <a:noFill/>
          <a:ln>
            <a:noFill/>
          </a:ln>
        </p:spPr>
      </p:pic>
      <p:sp>
        <p:nvSpPr>
          <p:cNvPr id="865" name="Google Shape;865;p10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Neuronas</a:t>
            </a:r>
            <a:endParaRPr/>
          </a:p>
        </p:txBody>
      </p:sp>
      <p:sp>
        <p:nvSpPr>
          <p:cNvPr id="866" name="Google Shape;866;p100"/>
          <p:cNvSpPr txBox="1">
            <a:spLocks noGrp="1"/>
          </p:cNvSpPr>
          <p:nvPr>
            <p:ph type="body" idx="1"/>
          </p:nvPr>
        </p:nvSpPr>
        <p:spPr>
          <a:xfrm>
            <a:off x="4851918" y="1010337"/>
            <a:ext cx="7698087" cy="53598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Neuroblastos o células neurales primitivas.</a:t>
            </a:r>
            <a:endParaRPr/>
          </a:p>
          <a:p>
            <a:pPr marL="228600" lvl="0" indent="-228600" algn="l" rtl="0">
              <a:lnSpc>
                <a:spcPct val="90000"/>
              </a:lnSpc>
              <a:spcBef>
                <a:spcPts val="1000"/>
              </a:spcBef>
              <a:spcAft>
                <a:spcPts val="0"/>
              </a:spcAft>
              <a:buClr>
                <a:srgbClr val="152B48"/>
              </a:buClr>
              <a:buSzPts val="2000"/>
              <a:buChar char="•"/>
            </a:pPr>
            <a:r>
              <a:rPr lang="es-CO"/>
              <a:t>Pierden la capacidad de diferenciarse.</a:t>
            </a:r>
            <a:endParaRPr/>
          </a:p>
          <a:p>
            <a:pPr marL="228600" lvl="0" indent="-228600" algn="l" rtl="0">
              <a:lnSpc>
                <a:spcPct val="90000"/>
              </a:lnSpc>
              <a:spcBef>
                <a:spcPts val="1000"/>
              </a:spcBef>
              <a:spcAft>
                <a:spcPts val="0"/>
              </a:spcAft>
              <a:buClr>
                <a:srgbClr val="152B48"/>
              </a:buClr>
              <a:buSzPts val="2000"/>
              <a:buChar char="•"/>
            </a:pPr>
            <a:r>
              <a:rPr lang="es-CO"/>
              <a:t>División de las células neuroepiteliales.</a:t>
            </a:r>
            <a:endParaRPr/>
          </a:p>
          <a:p>
            <a:pPr marL="228600" lvl="0" indent="-228600" algn="l" rtl="0">
              <a:lnSpc>
                <a:spcPct val="90000"/>
              </a:lnSpc>
              <a:spcBef>
                <a:spcPts val="1000"/>
              </a:spcBef>
              <a:spcAft>
                <a:spcPts val="0"/>
              </a:spcAft>
              <a:buClr>
                <a:srgbClr val="152B48"/>
              </a:buClr>
              <a:buSzPts val="2000"/>
              <a:buChar char="•"/>
            </a:pPr>
            <a:r>
              <a:rPr lang="es-CO"/>
              <a:t>Dendrita transitoria: prolongación central que se extiende hasta la luz.</a:t>
            </a:r>
            <a:endParaRPr/>
          </a:p>
          <a:p>
            <a:pPr marL="228600" lvl="0" indent="-228600" algn="l" rtl="0">
              <a:lnSpc>
                <a:spcPct val="90000"/>
              </a:lnSpc>
              <a:spcBef>
                <a:spcPts val="1000"/>
              </a:spcBef>
              <a:spcAft>
                <a:spcPts val="0"/>
              </a:spcAft>
              <a:buClr>
                <a:srgbClr val="152B48"/>
              </a:buClr>
              <a:buSzPts val="2000"/>
              <a:buChar char="•"/>
            </a:pPr>
            <a:r>
              <a:rPr lang="es-CO"/>
              <a:t>Continuación de la diferenciación:</a:t>
            </a:r>
            <a:endParaRPr/>
          </a:p>
          <a:p>
            <a:pPr marL="685800" lvl="1" indent="-228600" algn="l" rtl="0">
              <a:lnSpc>
                <a:spcPct val="90000"/>
              </a:lnSpc>
              <a:spcBef>
                <a:spcPts val="500"/>
              </a:spcBef>
              <a:spcAft>
                <a:spcPts val="0"/>
              </a:spcAft>
              <a:buClr>
                <a:srgbClr val="152B48"/>
              </a:buClr>
              <a:buSzPts val="2000"/>
              <a:buChar char="•"/>
            </a:pPr>
            <a:r>
              <a:rPr lang="es-CO"/>
              <a:t>Neuroblasto bipolar.</a:t>
            </a:r>
            <a:endParaRPr/>
          </a:p>
          <a:p>
            <a:pPr marL="685800" lvl="1" indent="-228600" algn="l" rtl="0">
              <a:lnSpc>
                <a:spcPct val="90000"/>
              </a:lnSpc>
              <a:spcBef>
                <a:spcPts val="500"/>
              </a:spcBef>
              <a:spcAft>
                <a:spcPts val="0"/>
              </a:spcAft>
              <a:buClr>
                <a:srgbClr val="152B48"/>
              </a:buClr>
              <a:buSzPts val="2000"/>
              <a:buChar char="•"/>
            </a:pPr>
            <a:r>
              <a:rPr lang="es-CO"/>
              <a:t>Neuroblasto multipolar.</a:t>
            </a:r>
            <a:endParaRPr/>
          </a:p>
          <a:p>
            <a:pPr marL="685800" lvl="1" indent="-228600" algn="l" rtl="0">
              <a:lnSpc>
                <a:spcPct val="90000"/>
              </a:lnSpc>
              <a:spcBef>
                <a:spcPts val="500"/>
              </a:spcBef>
              <a:spcAft>
                <a:spcPts val="0"/>
              </a:spcAft>
              <a:buClr>
                <a:srgbClr val="152B48"/>
              </a:buClr>
              <a:buSzPts val="2000"/>
              <a:buChar char="•"/>
            </a:pPr>
            <a:r>
              <a:rPr lang="es-CO"/>
              <a:t>Neurona.</a:t>
            </a:r>
            <a:endParaRPr/>
          </a:p>
          <a:p>
            <a:pPr marL="685800" lvl="1" indent="-101600" algn="l" rtl="0">
              <a:lnSpc>
                <a:spcPct val="90000"/>
              </a:lnSpc>
              <a:spcBef>
                <a:spcPts val="5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sp>
        <p:nvSpPr>
          <p:cNvPr id="867" name="Google Shape;867;p100"/>
          <p:cNvSpPr/>
          <p:nvPr/>
        </p:nvSpPr>
        <p:spPr>
          <a:xfrm>
            <a:off x="5853368" y="5918596"/>
            <a:ext cx="1655618" cy="789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Neuroblasto apolar</a:t>
            </a:r>
            <a:endParaRPr/>
          </a:p>
        </p:txBody>
      </p:sp>
      <p:sp>
        <p:nvSpPr>
          <p:cNvPr id="868" name="Google Shape;868;p100"/>
          <p:cNvSpPr/>
          <p:nvPr/>
        </p:nvSpPr>
        <p:spPr>
          <a:xfrm>
            <a:off x="9506572" y="5926158"/>
            <a:ext cx="1655618" cy="789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Neurona multipolar</a:t>
            </a:r>
            <a:endParaRPr/>
          </a:p>
        </p:txBody>
      </p:sp>
      <p:sp>
        <p:nvSpPr>
          <p:cNvPr id="869" name="Google Shape;869;p100"/>
          <p:cNvSpPr/>
          <p:nvPr/>
        </p:nvSpPr>
        <p:spPr>
          <a:xfrm>
            <a:off x="7679970" y="5926158"/>
            <a:ext cx="1655618" cy="789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Neuroblasto bipolar</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0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Células de la glía</a:t>
            </a:r>
            <a:endParaRPr/>
          </a:p>
        </p:txBody>
      </p:sp>
      <p:sp>
        <p:nvSpPr>
          <p:cNvPr id="876" name="Google Shape;876;p101"/>
          <p:cNvSpPr txBox="1">
            <a:spLocks noGrp="1"/>
          </p:cNvSpPr>
          <p:nvPr>
            <p:ph type="body" idx="1"/>
          </p:nvPr>
        </p:nvSpPr>
        <p:spPr>
          <a:xfrm>
            <a:off x="627943" y="1465225"/>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Glioblastos.</a:t>
            </a:r>
            <a:endParaRPr/>
          </a:p>
          <a:p>
            <a:pPr marL="228600" lvl="0" indent="-228600" algn="l" rtl="0">
              <a:lnSpc>
                <a:spcPct val="90000"/>
              </a:lnSpc>
              <a:spcBef>
                <a:spcPts val="1000"/>
              </a:spcBef>
              <a:spcAft>
                <a:spcPts val="0"/>
              </a:spcAft>
              <a:buClr>
                <a:srgbClr val="152B48"/>
              </a:buClr>
              <a:buSzPts val="2000"/>
              <a:buChar char="•"/>
            </a:pPr>
            <a:r>
              <a:rPr lang="es-CO"/>
              <a:t>Originarios: células neuroepiteliales.</a:t>
            </a:r>
            <a:endParaRPr/>
          </a:p>
          <a:p>
            <a:pPr marL="228600" lvl="0" indent="-228600" algn="l" rtl="0">
              <a:lnSpc>
                <a:spcPct val="90000"/>
              </a:lnSpc>
              <a:spcBef>
                <a:spcPts val="1000"/>
              </a:spcBef>
              <a:spcAft>
                <a:spcPts val="0"/>
              </a:spcAft>
              <a:buClr>
                <a:srgbClr val="152B48"/>
              </a:buClr>
              <a:buSzPts val="2000"/>
              <a:buChar char="•"/>
            </a:pPr>
            <a:r>
              <a:rPr lang="es-CO"/>
              <a:t>Se diferencian en astrocitos protoplasmáticos y astrocitos fibroso.</a:t>
            </a:r>
            <a:endParaRPr/>
          </a:p>
          <a:p>
            <a:pPr marL="228600" lvl="0" indent="-228600" algn="l" rtl="0">
              <a:lnSpc>
                <a:spcPct val="90000"/>
              </a:lnSpc>
              <a:spcBef>
                <a:spcPts val="1000"/>
              </a:spcBef>
              <a:spcAft>
                <a:spcPts val="0"/>
              </a:spcAft>
              <a:buClr>
                <a:srgbClr val="152B48"/>
              </a:buClr>
              <a:buSzPts val="2000"/>
              <a:buChar char="•"/>
            </a:pPr>
            <a:r>
              <a:rPr lang="es-CO"/>
              <a:t>También se cree que se derivan los oligodendrocitos.</a:t>
            </a:r>
            <a:endParaRPr/>
          </a:p>
          <a:p>
            <a:pPr marL="228600" lvl="0" indent="-101600" algn="l" rtl="0">
              <a:lnSpc>
                <a:spcPct val="90000"/>
              </a:lnSpc>
              <a:spcBef>
                <a:spcPts val="1000"/>
              </a:spcBef>
              <a:spcAft>
                <a:spcPts val="0"/>
              </a:spcAft>
              <a:buClr>
                <a:srgbClr val="152B48"/>
              </a:buClr>
              <a:buSzPts val="2000"/>
              <a:buNone/>
            </a:pPr>
            <a:endParaRPr/>
          </a:p>
        </p:txBody>
      </p:sp>
      <p:pic>
        <p:nvPicPr>
          <p:cNvPr id="877" name="Google Shape;877;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07967" y="3121995"/>
            <a:ext cx="5468057" cy="3228539"/>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0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Mielinización</a:t>
            </a:r>
            <a:endParaRPr/>
          </a:p>
        </p:txBody>
      </p:sp>
      <p:sp>
        <p:nvSpPr>
          <p:cNvPr id="883" name="Google Shape;883;p102"/>
          <p:cNvSpPr txBox="1">
            <a:spLocks noGrp="1"/>
          </p:cNvSpPr>
          <p:nvPr>
            <p:ph type="body" idx="1"/>
          </p:nvPr>
        </p:nvSpPr>
        <p:spPr>
          <a:xfrm>
            <a:off x="630001" y="1663444"/>
            <a:ext cx="7646251" cy="16862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Células de Schwann: </a:t>
            </a:r>
            <a:endParaRPr/>
          </a:p>
          <a:p>
            <a:pPr marL="685800" lvl="1" indent="-228600" algn="l" rtl="0">
              <a:lnSpc>
                <a:spcPct val="90000"/>
              </a:lnSpc>
              <a:spcBef>
                <a:spcPts val="500"/>
              </a:spcBef>
              <a:spcAft>
                <a:spcPts val="0"/>
              </a:spcAft>
              <a:buClr>
                <a:srgbClr val="152B48"/>
              </a:buClr>
              <a:buSzPts val="2000"/>
              <a:buChar char="•"/>
            </a:pPr>
            <a:r>
              <a:rPr lang="es-CO"/>
              <a:t>Nervios periféricos originan cresta neural.</a:t>
            </a:r>
            <a:endParaRPr/>
          </a:p>
          <a:p>
            <a:pPr marL="228600" lvl="0" indent="-228600" algn="l" rtl="0">
              <a:lnSpc>
                <a:spcPct val="90000"/>
              </a:lnSpc>
              <a:spcBef>
                <a:spcPts val="1000"/>
              </a:spcBef>
              <a:spcAft>
                <a:spcPts val="0"/>
              </a:spcAft>
              <a:buClr>
                <a:srgbClr val="152B48"/>
              </a:buClr>
              <a:buSzPts val="2000"/>
              <a:buChar char="•"/>
            </a:pPr>
            <a:r>
              <a:rPr lang="es-CO"/>
              <a:t>Se disponen alrededor de los axones.</a:t>
            </a:r>
            <a:endParaRPr/>
          </a:p>
          <a:p>
            <a:pPr marL="0" lvl="0" indent="0" algn="l" rtl="0">
              <a:lnSpc>
                <a:spcPct val="90000"/>
              </a:lnSpc>
              <a:spcBef>
                <a:spcPts val="1000"/>
              </a:spcBef>
              <a:spcAft>
                <a:spcPts val="0"/>
              </a:spcAft>
              <a:buClr>
                <a:srgbClr val="152B48"/>
              </a:buClr>
              <a:buSzPts val="2000"/>
              <a:buNone/>
            </a:pPr>
            <a:endParaRPr/>
          </a:p>
        </p:txBody>
      </p:sp>
      <p:pic>
        <p:nvPicPr>
          <p:cNvPr id="884" name="Google Shape;884;p102"/>
          <p:cNvPicPr preferRelativeResize="0"/>
          <p:nvPr/>
        </p:nvPicPr>
        <p:blipFill rotWithShape="1">
          <a:blip r:embed="rId3">
            <a:alphaModFix/>
          </a:blip>
          <a:srcRect/>
          <a:stretch/>
        </p:blipFill>
        <p:spPr>
          <a:xfrm>
            <a:off x="5015723" y="3159710"/>
            <a:ext cx="7092302" cy="1878101"/>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0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Anomalías del tubo neural</a:t>
            </a:r>
            <a:endParaRPr/>
          </a:p>
        </p:txBody>
      </p:sp>
      <p:sp>
        <p:nvSpPr>
          <p:cNvPr id="890" name="Google Shape;890;p103"/>
          <p:cNvSpPr txBox="1">
            <a:spLocks noGrp="1"/>
          </p:cNvSpPr>
          <p:nvPr>
            <p:ph type="body" idx="1"/>
          </p:nvPr>
        </p:nvSpPr>
        <p:spPr>
          <a:xfrm>
            <a:off x="5096133" y="1722987"/>
            <a:ext cx="6761922" cy="47431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Espina bífida.</a:t>
            </a:r>
            <a:endParaRPr/>
          </a:p>
          <a:p>
            <a:pPr marL="685800" lvl="1" indent="-228600" algn="l" rtl="0">
              <a:lnSpc>
                <a:spcPct val="90000"/>
              </a:lnSpc>
              <a:spcBef>
                <a:spcPts val="500"/>
              </a:spcBef>
              <a:spcAft>
                <a:spcPts val="0"/>
              </a:spcAft>
              <a:buClr>
                <a:srgbClr val="152B48"/>
              </a:buClr>
              <a:buSzPts val="2000"/>
              <a:buChar char="•"/>
            </a:pPr>
            <a:r>
              <a:rPr lang="es-CO"/>
              <a:t>Lesiones que afecta la región vertebral.</a:t>
            </a:r>
            <a:endParaRPr/>
          </a:p>
          <a:p>
            <a:pPr marL="685800" lvl="1" indent="-228600" algn="l" rtl="0">
              <a:lnSpc>
                <a:spcPct val="90000"/>
              </a:lnSpc>
              <a:spcBef>
                <a:spcPts val="500"/>
              </a:spcBef>
              <a:spcAft>
                <a:spcPts val="0"/>
              </a:spcAft>
              <a:buClr>
                <a:srgbClr val="152B48"/>
              </a:buClr>
              <a:buSzPts val="2000"/>
              <a:buChar char="•"/>
            </a:pPr>
            <a:r>
              <a:rPr lang="es-CO"/>
              <a:t>Tipos:</a:t>
            </a:r>
            <a:endParaRPr/>
          </a:p>
          <a:p>
            <a:pPr marL="1143000" lvl="2" indent="-228600" algn="l" rtl="0">
              <a:lnSpc>
                <a:spcPct val="90000"/>
              </a:lnSpc>
              <a:spcBef>
                <a:spcPts val="500"/>
              </a:spcBef>
              <a:spcAft>
                <a:spcPts val="0"/>
              </a:spcAft>
              <a:buClr>
                <a:srgbClr val="152B48"/>
              </a:buClr>
              <a:buSzPts val="2000"/>
              <a:buChar char="•"/>
            </a:pPr>
            <a:r>
              <a:rPr lang="es-CO"/>
              <a:t>Oculta: defecto cubierto por piel.</a:t>
            </a:r>
            <a:endParaRPr/>
          </a:p>
          <a:p>
            <a:pPr marL="1143000" lvl="2" indent="-228600" algn="l" rtl="0">
              <a:lnSpc>
                <a:spcPct val="90000"/>
              </a:lnSpc>
              <a:spcBef>
                <a:spcPts val="500"/>
              </a:spcBef>
              <a:spcAft>
                <a:spcPts val="0"/>
              </a:spcAft>
              <a:buClr>
                <a:srgbClr val="152B48"/>
              </a:buClr>
              <a:buSzPts val="2000"/>
              <a:buChar char="•"/>
            </a:pPr>
            <a:r>
              <a:rPr lang="es-CO"/>
              <a:t>Región lumbosacra L4 a S1.</a:t>
            </a:r>
            <a:endParaRPr/>
          </a:p>
          <a:p>
            <a:pPr marL="1143000" lvl="2" indent="-228600" algn="l" rtl="0">
              <a:lnSpc>
                <a:spcPct val="90000"/>
              </a:lnSpc>
              <a:spcBef>
                <a:spcPts val="500"/>
              </a:spcBef>
              <a:spcAft>
                <a:spcPts val="0"/>
              </a:spcAft>
              <a:buClr>
                <a:srgbClr val="152B48"/>
              </a:buClr>
              <a:buSzPts val="2000"/>
              <a:buChar char="•"/>
            </a:pPr>
            <a:r>
              <a:rPr lang="es-CO"/>
              <a:t>Pelos cubren la lesión.</a:t>
            </a:r>
            <a:endParaRPr/>
          </a:p>
          <a:p>
            <a:pPr marL="1143000" lvl="2" indent="-228600" algn="l" rtl="0">
              <a:lnSpc>
                <a:spcPct val="90000"/>
              </a:lnSpc>
              <a:spcBef>
                <a:spcPts val="500"/>
              </a:spcBef>
              <a:spcAft>
                <a:spcPts val="0"/>
              </a:spcAft>
              <a:buClr>
                <a:srgbClr val="152B48"/>
              </a:buClr>
              <a:buSzPts val="2000"/>
              <a:buChar char="•"/>
            </a:pPr>
            <a:r>
              <a:rPr lang="es-CO"/>
              <a:t>Causa: falta de fusión de los arcos vertebrales.</a:t>
            </a:r>
            <a:endParaRPr/>
          </a:p>
          <a:p>
            <a:pPr marL="1143000" lvl="2" indent="-228600" algn="l" rtl="0">
              <a:lnSpc>
                <a:spcPct val="90000"/>
              </a:lnSpc>
              <a:spcBef>
                <a:spcPts val="500"/>
              </a:spcBef>
              <a:spcAft>
                <a:spcPts val="0"/>
              </a:spcAft>
              <a:buClr>
                <a:srgbClr val="152B48"/>
              </a:buClr>
              <a:buSzPts val="2000"/>
              <a:buChar char="•"/>
            </a:pPr>
            <a:r>
              <a:rPr lang="es-CO"/>
              <a:t>Quística:</a:t>
            </a:r>
            <a:endParaRPr/>
          </a:p>
          <a:p>
            <a:pPr marL="1600200" lvl="3" indent="-228600" algn="l" rtl="0">
              <a:lnSpc>
                <a:spcPct val="90000"/>
              </a:lnSpc>
              <a:spcBef>
                <a:spcPts val="500"/>
              </a:spcBef>
              <a:spcAft>
                <a:spcPts val="0"/>
              </a:spcAft>
              <a:buClr>
                <a:srgbClr val="152B48"/>
              </a:buClr>
              <a:buSzPts val="2000"/>
              <a:buChar char="•"/>
            </a:pPr>
            <a:r>
              <a:rPr lang="es-CO"/>
              <a:t>Protrusión a través de un defecto de los arcos vertebrales y la piel.</a:t>
            </a:r>
            <a:endParaRPr/>
          </a:p>
          <a:p>
            <a:pPr marL="1600200" lvl="3" indent="-228600" algn="l" rtl="0">
              <a:lnSpc>
                <a:spcPct val="90000"/>
              </a:lnSpc>
              <a:spcBef>
                <a:spcPts val="500"/>
              </a:spcBef>
              <a:spcAft>
                <a:spcPts val="0"/>
              </a:spcAft>
              <a:buClr>
                <a:srgbClr val="152B48"/>
              </a:buClr>
              <a:buSzPts val="2000"/>
              <a:buChar char="•"/>
            </a:pPr>
            <a:r>
              <a:rPr lang="es-CO"/>
              <a:t>Región lumbosacra.</a:t>
            </a:r>
            <a:endParaRPr/>
          </a:p>
          <a:p>
            <a:pPr marL="1600200" lvl="3" indent="-228600" algn="l" rtl="0">
              <a:lnSpc>
                <a:spcPct val="90000"/>
              </a:lnSpc>
              <a:spcBef>
                <a:spcPts val="500"/>
              </a:spcBef>
              <a:spcAft>
                <a:spcPts val="0"/>
              </a:spcAft>
              <a:buClr>
                <a:srgbClr val="152B48"/>
              </a:buClr>
              <a:buSzPts val="2000"/>
              <a:buChar char="•"/>
            </a:pPr>
            <a:r>
              <a:rPr lang="es-CO"/>
              <a:t>Déficit neurológico.</a:t>
            </a:r>
            <a:endParaRPr/>
          </a:p>
        </p:txBody>
      </p:sp>
      <p:pic>
        <p:nvPicPr>
          <p:cNvPr id="891" name="Google Shape;891;p1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4461" y="1325563"/>
            <a:ext cx="2988959" cy="2765966"/>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04"/>
          <p:cNvSpPr txBox="1">
            <a:spLocks noGrp="1"/>
          </p:cNvSpPr>
          <p:nvPr>
            <p:ph type="title"/>
          </p:nvPr>
        </p:nvSpPr>
        <p:spPr>
          <a:xfrm>
            <a:off x="903514"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Anormalidades craneales</a:t>
            </a:r>
            <a:endParaRPr/>
          </a:p>
        </p:txBody>
      </p:sp>
      <p:sp>
        <p:nvSpPr>
          <p:cNvPr id="897" name="Google Shape;897;p104"/>
          <p:cNvSpPr txBox="1">
            <a:spLocks noGrp="1"/>
          </p:cNvSpPr>
          <p:nvPr>
            <p:ph type="body" idx="1"/>
          </p:nvPr>
        </p:nvSpPr>
        <p:spPr>
          <a:xfrm>
            <a:off x="4974433" y="1713658"/>
            <a:ext cx="676192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2000"/>
              <a:buChar char="•"/>
            </a:pPr>
            <a:r>
              <a:rPr lang="es-CO"/>
              <a:t>Defecto de osificación.</a:t>
            </a:r>
            <a:endParaRPr/>
          </a:p>
          <a:p>
            <a:pPr marL="685800" lvl="1" indent="-228600" algn="l" rtl="0">
              <a:lnSpc>
                <a:spcPct val="90000"/>
              </a:lnSpc>
              <a:spcBef>
                <a:spcPts val="500"/>
              </a:spcBef>
              <a:spcAft>
                <a:spcPts val="0"/>
              </a:spcAft>
              <a:buClr>
                <a:srgbClr val="152B48"/>
              </a:buClr>
              <a:buSzPts val="2000"/>
              <a:buChar char="•"/>
            </a:pPr>
            <a:r>
              <a:rPr lang="es-CO"/>
              <a:t>Meningocele.</a:t>
            </a:r>
            <a:endParaRPr/>
          </a:p>
          <a:p>
            <a:pPr marL="685800" lvl="1" indent="-228600" algn="l" rtl="0">
              <a:lnSpc>
                <a:spcPct val="90000"/>
              </a:lnSpc>
              <a:spcBef>
                <a:spcPts val="500"/>
              </a:spcBef>
              <a:spcAft>
                <a:spcPts val="0"/>
              </a:spcAft>
              <a:buClr>
                <a:srgbClr val="152B48"/>
              </a:buClr>
              <a:buSzPts val="2000"/>
              <a:buChar char="•"/>
            </a:pPr>
            <a:r>
              <a:rPr lang="es-CO"/>
              <a:t>Meningoencefalocele.</a:t>
            </a:r>
            <a:endParaRPr/>
          </a:p>
          <a:p>
            <a:pPr marL="685800" lvl="1" indent="-228600" algn="l" rtl="0">
              <a:lnSpc>
                <a:spcPct val="90000"/>
              </a:lnSpc>
              <a:spcBef>
                <a:spcPts val="500"/>
              </a:spcBef>
              <a:spcAft>
                <a:spcPts val="0"/>
              </a:spcAft>
              <a:buClr>
                <a:srgbClr val="152B48"/>
              </a:buClr>
              <a:buSzPts val="2000"/>
              <a:buChar char="•"/>
            </a:pPr>
            <a:r>
              <a:rPr lang="es-CO"/>
              <a:t>Meningohidroencefalocele.</a:t>
            </a:r>
            <a:endParaRPr/>
          </a:p>
          <a:p>
            <a:pPr marL="228600" lvl="0" indent="-228600" algn="l" rtl="0">
              <a:lnSpc>
                <a:spcPct val="90000"/>
              </a:lnSpc>
              <a:spcBef>
                <a:spcPts val="1000"/>
              </a:spcBef>
              <a:spcAft>
                <a:spcPts val="0"/>
              </a:spcAft>
              <a:buClr>
                <a:srgbClr val="152B48"/>
              </a:buClr>
              <a:buSzPts val="2000"/>
              <a:buChar char="•"/>
            </a:pPr>
            <a:r>
              <a:rPr lang="es-CO" b="0" i="0" u="none" strike="noStrike"/>
              <a:t>El hueso más comúnmente afectado es la parte escamosa del hueso occipital, ausente en parte o en su totalidad. </a:t>
            </a:r>
            <a:endParaRPr/>
          </a:p>
          <a:p>
            <a:pPr marL="228600" lvl="0" indent="-228600" algn="l" rtl="0">
              <a:lnSpc>
                <a:spcPct val="90000"/>
              </a:lnSpc>
              <a:spcBef>
                <a:spcPts val="1000"/>
              </a:spcBef>
              <a:spcAft>
                <a:spcPts val="0"/>
              </a:spcAft>
              <a:buClr>
                <a:srgbClr val="152B48"/>
              </a:buClr>
              <a:buSzPts val="2000"/>
              <a:buChar char="•"/>
            </a:pPr>
            <a:r>
              <a:rPr lang="es-CO" b="0" i="0" u="none" strike="noStrike"/>
              <a:t>Si la abertura del hueso occipital es pequeña, sólo las meninges protruyen por él. </a:t>
            </a:r>
            <a:endParaRPr/>
          </a:p>
          <a:p>
            <a:pPr marL="228600" lvl="0" indent="-228600" algn="l" rtl="0">
              <a:lnSpc>
                <a:spcPct val="90000"/>
              </a:lnSpc>
              <a:spcBef>
                <a:spcPts val="1000"/>
              </a:spcBef>
              <a:spcAft>
                <a:spcPts val="0"/>
              </a:spcAft>
              <a:buClr>
                <a:srgbClr val="152B48"/>
              </a:buClr>
              <a:buSzPts val="2000"/>
              <a:buChar char="•"/>
            </a:pPr>
            <a:r>
              <a:rPr lang="es-CO"/>
              <a:t>E</a:t>
            </a:r>
            <a:r>
              <a:rPr lang="es-CO" b="0" i="0" u="none" strike="noStrike"/>
              <a:t>l defecto es grande, una parte del cerebro e incluso del ventrículo pueden penetrar por la abertura hasta el saco meníngeo.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5"/>
          <p:cNvSpPr txBox="1">
            <a:spLocks noGrp="1"/>
          </p:cNvSpPr>
          <p:nvPr>
            <p:ph type="title"/>
          </p:nvPr>
        </p:nvSpPr>
        <p:spPr>
          <a:xfrm>
            <a:off x="4462272" y="49559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000"/>
              <a:buFont typeface="Montserrat"/>
              <a:buNone/>
            </a:pPr>
            <a:r>
              <a:rPr lang="es-CO" sz="4000" b="0"/>
              <a:t>Anormalidades craneales</a:t>
            </a:r>
            <a:endParaRPr/>
          </a:p>
        </p:txBody>
      </p:sp>
      <p:pic>
        <p:nvPicPr>
          <p:cNvPr id="903" name="Google Shape;903;p1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36467" y="189994"/>
            <a:ext cx="2451610" cy="3098188"/>
          </a:xfrm>
          <a:prstGeom prst="rect">
            <a:avLst/>
          </a:prstGeom>
          <a:noFill/>
          <a:ln>
            <a:noFill/>
          </a:ln>
        </p:spPr>
      </p:pic>
      <p:pic>
        <p:nvPicPr>
          <p:cNvPr id="904" name="Google Shape;904;p105"/>
          <p:cNvPicPr preferRelativeResize="0"/>
          <p:nvPr/>
        </p:nvPicPr>
        <p:blipFill rotWithShape="1">
          <a:blip r:embed="rId4">
            <a:alphaModFix/>
          </a:blip>
          <a:srcRect/>
          <a:stretch/>
        </p:blipFill>
        <p:spPr>
          <a:xfrm>
            <a:off x="6096000" y="163982"/>
            <a:ext cx="2667000" cy="3124200"/>
          </a:xfrm>
          <a:prstGeom prst="rect">
            <a:avLst/>
          </a:prstGeom>
          <a:noFill/>
          <a:ln>
            <a:noFill/>
          </a:ln>
        </p:spPr>
      </p:pic>
      <p:pic>
        <p:nvPicPr>
          <p:cNvPr id="905" name="Google Shape;905;p105"/>
          <p:cNvPicPr preferRelativeResize="0"/>
          <p:nvPr/>
        </p:nvPicPr>
        <p:blipFill rotWithShape="1">
          <a:blip r:embed="rId5">
            <a:alphaModFix/>
          </a:blip>
          <a:srcRect/>
          <a:stretch/>
        </p:blipFill>
        <p:spPr>
          <a:xfrm>
            <a:off x="8987858" y="189994"/>
            <a:ext cx="2984629" cy="3124200"/>
          </a:xfrm>
          <a:prstGeom prst="rect">
            <a:avLst/>
          </a:prstGeom>
          <a:noFill/>
          <a:ln>
            <a:noFill/>
          </a:ln>
        </p:spPr>
      </p:pic>
      <p:sp>
        <p:nvSpPr>
          <p:cNvPr id="906" name="Google Shape;906;p105"/>
          <p:cNvSpPr/>
          <p:nvPr/>
        </p:nvSpPr>
        <p:spPr>
          <a:xfrm>
            <a:off x="3236467" y="3515195"/>
            <a:ext cx="2451610" cy="67437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Meningocele: Meninges</a:t>
            </a:r>
            <a:endParaRPr/>
          </a:p>
        </p:txBody>
      </p:sp>
      <p:sp>
        <p:nvSpPr>
          <p:cNvPr id="907" name="Google Shape;907;p105"/>
          <p:cNvSpPr/>
          <p:nvPr/>
        </p:nvSpPr>
        <p:spPr>
          <a:xfrm>
            <a:off x="8987859" y="3515195"/>
            <a:ext cx="2984628" cy="67437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Meningohidroencefalocele</a:t>
            </a:r>
            <a:endParaRPr sz="1600" b="0" i="0" u="none" strike="noStrike" cap="none">
              <a:solidFill>
                <a:schemeClr val="lt1"/>
              </a:solidFill>
              <a:latin typeface="Montserrat"/>
              <a:ea typeface="Montserrat"/>
              <a:cs typeface="Montserrat"/>
              <a:sym typeface="Montserrat"/>
            </a:endParaRPr>
          </a:p>
        </p:txBody>
      </p:sp>
      <p:sp>
        <p:nvSpPr>
          <p:cNvPr id="908" name="Google Shape;908;p105"/>
          <p:cNvSpPr/>
          <p:nvPr/>
        </p:nvSpPr>
        <p:spPr>
          <a:xfrm>
            <a:off x="6203695" y="3515195"/>
            <a:ext cx="2451610" cy="67437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Meningoencefalocele: Meninges + Encéfalo</a:t>
            </a:r>
            <a:endParaRPr sz="1600" b="0" i="0" u="none" strike="noStrike" cap="none">
              <a:solidFill>
                <a:schemeClr val="lt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0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Sistema nervioso simpático</a:t>
            </a:r>
            <a:endParaRPr/>
          </a:p>
        </p:txBody>
      </p:sp>
      <p:sp>
        <p:nvSpPr>
          <p:cNvPr id="914" name="Google Shape;914;p106"/>
          <p:cNvSpPr txBox="1">
            <a:spLocks noGrp="1"/>
          </p:cNvSpPr>
          <p:nvPr>
            <p:ph type="body" idx="1"/>
          </p:nvPr>
        </p:nvSpPr>
        <p:spPr>
          <a:xfrm>
            <a:off x="838200" y="1253331"/>
            <a:ext cx="6399583" cy="35288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Quinta semana. </a:t>
            </a:r>
            <a:endParaRPr/>
          </a:p>
          <a:p>
            <a:pPr marL="228600" lvl="0" indent="-228600" algn="l" rtl="0">
              <a:lnSpc>
                <a:spcPct val="90000"/>
              </a:lnSpc>
              <a:spcBef>
                <a:spcPts val="1000"/>
              </a:spcBef>
              <a:spcAft>
                <a:spcPts val="0"/>
              </a:spcAft>
              <a:buClr>
                <a:srgbClr val="152B48"/>
              </a:buClr>
              <a:buSzPts val="1800"/>
              <a:buChar char="•"/>
            </a:pPr>
            <a:r>
              <a:rPr lang="es-CO" sz="1800"/>
              <a:t>Células de la cresta neural de la región torácica emigran a cada lado de la médula espinal detrás de la aorta dorsal.</a:t>
            </a:r>
            <a:endParaRPr/>
          </a:p>
          <a:p>
            <a:pPr marL="228600" lvl="0" indent="-228600" algn="l" rtl="0">
              <a:lnSpc>
                <a:spcPct val="90000"/>
              </a:lnSpc>
              <a:spcBef>
                <a:spcPts val="1000"/>
              </a:spcBef>
              <a:spcAft>
                <a:spcPts val="0"/>
              </a:spcAft>
              <a:buClr>
                <a:srgbClr val="152B48"/>
              </a:buClr>
              <a:buSzPts val="1800"/>
              <a:buChar char="•"/>
            </a:pPr>
            <a:r>
              <a:rPr lang="es-CO" sz="1800"/>
              <a:t>Forman una cadena de ganglios simpáticos.</a:t>
            </a:r>
            <a:endParaRPr/>
          </a:p>
          <a:p>
            <a:pPr marL="228600" lvl="0" indent="-228600" algn="l" rtl="0">
              <a:lnSpc>
                <a:spcPct val="90000"/>
              </a:lnSpc>
              <a:spcBef>
                <a:spcPts val="1000"/>
              </a:spcBef>
              <a:spcAft>
                <a:spcPts val="0"/>
              </a:spcAft>
              <a:buClr>
                <a:srgbClr val="152B48"/>
              </a:buClr>
              <a:buSzPts val="1800"/>
              <a:buChar char="•"/>
            </a:pPr>
            <a:r>
              <a:rPr lang="es-CO" sz="1800"/>
              <a:t>Desde el tórax los neuroblastos emigran hacia las regiones cervicales y lumbosacra.</a:t>
            </a:r>
            <a:endParaRPr/>
          </a:p>
          <a:p>
            <a:pPr marL="228600" lvl="0" indent="-228600" algn="l" rtl="0">
              <a:lnSpc>
                <a:spcPct val="90000"/>
              </a:lnSpc>
              <a:spcBef>
                <a:spcPts val="1000"/>
              </a:spcBef>
              <a:spcAft>
                <a:spcPts val="0"/>
              </a:spcAft>
              <a:buClr>
                <a:srgbClr val="152B48"/>
              </a:buClr>
              <a:buSzPts val="1800"/>
              <a:buChar char="•"/>
            </a:pPr>
            <a:r>
              <a:rPr lang="es-CO" sz="1800"/>
              <a:t>Los axones de las células de los ganglios simpáticos se denominan fibras posganglionares y carente de vaina de mielina.</a:t>
            </a:r>
            <a:endParaRPr/>
          </a:p>
          <a:p>
            <a:pPr marL="228600" lvl="0" indent="-114300" algn="l" rtl="0">
              <a:lnSpc>
                <a:spcPct val="90000"/>
              </a:lnSpc>
              <a:spcBef>
                <a:spcPts val="1000"/>
              </a:spcBef>
              <a:spcAft>
                <a:spcPts val="0"/>
              </a:spcAft>
              <a:buClr>
                <a:srgbClr val="152B48"/>
              </a:buClr>
              <a:buSzPts val="1800"/>
              <a:buNone/>
            </a:pPr>
            <a:endParaRPr sz="1800"/>
          </a:p>
        </p:txBody>
      </p:sp>
      <p:pic>
        <p:nvPicPr>
          <p:cNvPr id="915" name="Google Shape;915;p1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2780" y="1447837"/>
            <a:ext cx="4098838" cy="4514169"/>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0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Glándula suprarrenal</a:t>
            </a:r>
            <a:endParaRPr/>
          </a:p>
        </p:txBody>
      </p:sp>
      <p:sp>
        <p:nvSpPr>
          <p:cNvPr id="921" name="Google Shape;921;p107"/>
          <p:cNvSpPr txBox="1">
            <a:spLocks noGrp="1"/>
          </p:cNvSpPr>
          <p:nvPr>
            <p:ph type="body" idx="1"/>
          </p:nvPr>
        </p:nvSpPr>
        <p:spPr>
          <a:xfrm>
            <a:off x="604934" y="1325563"/>
            <a:ext cx="559992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Se desarrolla por dos componentes:</a:t>
            </a:r>
            <a:endParaRPr/>
          </a:p>
          <a:p>
            <a:pPr marL="685800" lvl="1" indent="-228600" algn="l" rtl="0">
              <a:lnSpc>
                <a:spcPct val="90000"/>
              </a:lnSpc>
              <a:spcBef>
                <a:spcPts val="500"/>
              </a:spcBef>
              <a:spcAft>
                <a:spcPts val="0"/>
              </a:spcAft>
              <a:buClr>
                <a:srgbClr val="152B48"/>
              </a:buClr>
              <a:buSzPts val="2000"/>
              <a:buChar char="•"/>
            </a:pPr>
            <a:r>
              <a:rPr lang="es-CO"/>
              <a:t>Corteza: </a:t>
            </a:r>
            <a:r>
              <a:rPr lang="es-CO" b="1"/>
              <a:t>mesodermo.</a:t>
            </a:r>
            <a:endParaRPr/>
          </a:p>
          <a:p>
            <a:pPr marL="685800" lvl="1" indent="-228600" algn="l" rtl="0">
              <a:lnSpc>
                <a:spcPct val="90000"/>
              </a:lnSpc>
              <a:spcBef>
                <a:spcPts val="500"/>
              </a:spcBef>
              <a:spcAft>
                <a:spcPts val="0"/>
              </a:spcAft>
              <a:buClr>
                <a:srgbClr val="152B48"/>
              </a:buClr>
              <a:buSzPts val="2000"/>
              <a:buChar char="•"/>
            </a:pPr>
            <a:r>
              <a:rPr lang="es-CO"/>
              <a:t>Médula: </a:t>
            </a:r>
            <a:r>
              <a:rPr lang="es-CO" b="1"/>
              <a:t>ectodermo.</a:t>
            </a:r>
            <a:endParaRPr/>
          </a:p>
          <a:p>
            <a:pPr marL="228600" lvl="0" indent="-228600" algn="l" rtl="0">
              <a:lnSpc>
                <a:spcPct val="90000"/>
              </a:lnSpc>
              <a:spcBef>
                <a:spcPts val="1000"/>
              </a:spcBef>
              <a:spcAft>
                <a:spcPts val="0"/>
              </a:spcAft>
              <a:buClr>
                <a:srgbClr val="152B48"/>
              </a:buClr>
              <a:buSzPts val="2000"/>
              <a:buChar char="•"/>
            </a:pPr>
            <a:r>
              <a:rPr lang="es-CO"/>
              <a:t>Células de la cresta neural invaden la cara medial.</a:t>
            </a:r>
            <a:endParaRPr/>
          </a:p>
          <a:p>
            <a:pPr marL="228600" lvl="0" indent="-228600" algn="l" rtl="0">
              <a:lnSpc>
                <a:spcPct val="90000"/>
              </a:lnSpc>
              <a:spcBef>
                <a:spcPts val="1000"/>
              </a:spcBef>
              <a:spcAft>
                <a:spcPts val="0"/>
              </a:spcAft>
              <a:buClr>
                <a:srgbClr val="152B48"/>
              </a:buClr>
              <a:buSzPts val="2000"/>
              <a:buChar char="•"/>
            </a:pPr>
            <a:r>
              <a:rPr lang="es-CO"/>
              <a:t>Con sales crómicas se tiñen color amarrillo células cromafines.</a:t>
            </a:r>
            <a:endParaRPr/>
          </a:p>
          <a:p>
            <a:pPr marL="685800" lvl="1" indent="-101600" algn="l" rtl="0">
              <a:lnSpc>
                <a:spcPct val="90000"/>
              </a:lnSpc>
              <a:spcBef>
                <a:spcPts val="500"/>
              </a:spcBef>
              <a:spcAft>
                <a:spcPts val="0"/>
              </a:spcAft>
              <a:buClr>
                <a:srgbClr val="152B48"/>
              </a:buClr>
              <a:buSzPts val="2000"/>
              <a:buNone/>
            </a:pPr>
            <a:endParaRPr/>
          </a:p>
          <a:p>
            <a:pPr marL="685800" lvl="1" indent="-101600" algn="l" rtl="0">
              <a:lnSpc>
                <a:spcPct val="90000"/>
              </a:lnSpc>
              <a:spcBef>
                <a:spcPts val="500"/>
              </a:spcBef>
              <a:spcAft>
                <a:spcPts val="0"/>
              </a:spcAft>
              <a:buClr>
                <a:srgbClr val="152B48"/>
              </a:buClr>
              <a:buSzPts val="2000"/>
              <a:buNone/>
            </a:pPr>
            <a:endParaRPr/>
          </a:p>
        </p:txBody>
      </p:sp>
      <p:pic>
        <p:nvPicPr>
          <p:cNvPr id="922" name="Google Shape;922;p1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89354" y="2681935"/>
            <a:ext cx="6179950" cy="2850502"/>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08"/>
          <p:cNvSpPr txBox="1">
            <a:spLocks noGrp="1"/>
          </p:cNvSpPr>
          <p:nvPr>
            <p:ph type="title"/>
          </p:nvPr>
        </p:nvSpPr>
        <p:spPr>
          <a:xfrm>
            <a:off x="68768" y="286173"/>
            <a:ext cx="6430347" cy="106369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AAA7"/>
              </a:buClr>
              <a:buSzPct val="100000"/>
              <a:buFont typeface="Montserrat"/>
              <a:buNone/>
            </a:pPr>
            <a:r>
              <a:rPr lang="es-CO" b="0"/>
              <a:t>Sistema nervioso parasimpático</a:t>
            </a:r>
            <a:endParaRPr/>
          </a:p>
        </p:txBody>
      </p:sp>
      <p:sp>
        <p:nvSpPr>
          <p:cNvPr id="929" name="Google Shape;929;p108"/>
          <p:cNvSpPr txBox="1">
            <a:spLocks noGrp="1"/>
          </p:cNvSpPr>
          <p:nvPr>
            <p:ph type="body" idx="1"/>
          </p:nvPr>
        </p:nvSpPr>
        <p:spPr>
          <a:xfrm>
            <a:off x="512009" y="1782230"/>
            <a:ext cx="525191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Las neuronas del tronco encefálico y la región sacra dan origen a las fibras parasimpáticas preganglionares.</a:t>
            </a:r>
            <a:endParaRPr/>
          </a:p>
          <a:p>
            <a:pPr marL="228600" lvl="0" indent="-228600" algn="l" rtl="0">
              <a:lnSpc>
                <a:spcPct val="90000"/>
              </a:lnSpc>
              <a:spcBef>
                <a:spcPts val="1000"/>
              </a:spcBef>
              <a:spcAft>
                <a:spcPts val="0"/>
              </a:spcAft>
              <a:buClr>
                <a:srgbClr val="152B48"/>
              </a:buClr>
              <a:buSzPts val="2000"/>
              <a:buChar char="•"/>
            </a:pPr>
            <a:r>
              <a:rPr lang="es-CO"/>
              <a:t>Las células postganglionares se originan de neuronas derivadas de las células de la cresta neural.</a:t>
            </a:r>
            <a:endParaRPr/>
          </a:p>
          <a:p>
            <a:pPr marL="685800" lvl="1" indent="-101600" algn="l" rtl="0">
              <a:lnSpc>
                <a:spcPct val="90000"/>
              </a:lnSpc>
              <a:spcBef>
                <a:spcPts val="500"/>
              </a:spcBef>
              <a:spcAft>
                <a:spcPts val="0"/>
              </a:spcAft>
              <a:buClr>
                <a:srgbClr val="152B48"/>
              </a:buClr>
              <a:buSzPts val="2000"/>
              <a:buNone/>
            </a:pPr>
            <a:endParaRPr/>
          </a:p>
        </p:txBody>
      </p:sp>
      <p:pic>
        <p:nvPicPr>
          <p:cNvPr id="930" name="Google Shape;930;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99115" y="482116"/>
            <a:ext cx="2477039" cy="6173074"/>
          </a:xfrm>
          <a:prstGeom prst="rect">
            <a:avLst/>
          </a:prstGeom>
          <a:noFill/>
          <a:ln>
            <a:noFill/>
          </a:ln>
        </p:spPr>
      </p:pic>
      <p:pic>
        <p:nvPicPr>
          <p:cNvPr id="931" name="Google Shape;931;p10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72131" y="286173"/>
            <a:ext cx="2477039" cy="64818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Regulación molecular</a:t>
            </a:r>
            <a:endParaRPr/>
          </a:p>
        </p:txBody>
      </p:sp>
      <p:sp>
        <p:nvSpPr>
          <p:cNvPr id="175" name="Google Shape;175;p11"/>
          <p:cNvSpPr txBox="1">
            <a:spLocks noGrp="1"/>
          </p:cNvSpPr>
          <p:nvPr>
            <p:ph type="body" idx="1"/>
          </p:nvPr>
        </p:nvSpPr>
        <p:spPr>
          <a:xfrm>
            <a:off x="5049078" y="153637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Factores de transcripción que se expresan en diferentes regiones del tubo digestivo.</a:t>
            </a:r>
            <a:endParaRPr/>
          </a:p>
          <a:p>
            <a:pPr marL="685800" lvl="1" indent="-228600" algn="l" rtl="0">
              <a:lnSpc>
                <a:spcPct val="90000"/>
              </a:lnSpc>
              <a:spcBef>
                <a:spcPts val="500"/>
              </a:spcBef>
              <a:spcAft>
                <a:spcPts val="0"/>
              </a:spcAft>
              <a:buClr>
                <a:srgbClr val="152B48"/>
              </a:buClr>
              <a:buSzPts val="2000"/>
              <a:buChar char="•"/>
            </a:pPr>
            <a:r>
              <a:rPr lang="es-CO" b="1"/>
              <a:t>SOX2</a:t>
            </a:r>
            <a:r>
              <a:rPr lang="es-CO"/>
              <a:t>: específica del esófago.</a:t>
            </a:r>
            <a:endParaRPr/>
          </a:p>
          <a:p>
            <a:pPr marL="685800" lvl="1" indent="-228600" algn="l" rtl="0">
              <a:lnSpc>
                <a:spcPct val="90000"/>
              </a:lnSpc>
              <a:spcBef>
                <a:spcPts val="500"/>
              </a:spcBef>
              <a:spcAft>
                <a:spcPts val="0"/>
              </a:spcAft>
              <a:buClr>
                <a:srgbClr val="152B48"/>
              </a:buClr>
              <a:buSzPts val="2000"/>
              <a:buChar char="•"/>
            </a:pPr>
            <a:r>
              <a:rPr lang="es-CO" b="1"/>
              <a:t>PDX1</a:t>
            </a:r>
            <a:r>
              <a:rPr lang="es-CO"/>
              <a:t>: duodeno.</a:t>
            </a:r>
            <a:endParaRPr/>
          </a:p>
          <a:p>
            <a:pPr marL="685800" lvl="1" indent="-228600" algn="l" rtl="0">
              <a:lnSpc>
                <a:spcPct val="90000"/>
              </a:lnSpc>
              <a:spcBef>
                <a:spcPts val="500"/>
              </a:spcBef>
              <a:spcAft>
                <a:spcPts val="0"/>
              </a:spcAft>
              <a:buClr>
                <a:srgbClr val="152B48"/>
              </a:buClr>
              <a:buSzPts val="2000"/>
              <a:buChar char="•"/>
            </a:pPr>
            <a:r>
              <a:rPr lang="es-CO" b="1"/>
              <a:t>CDXC</a:t>
            </a:r>
            <a:r>
              <a:rPr lang="es-CO"/>
              <a:t>: intestino delgado.</a:t>
            </a:r>
            <a:endParaRPr/>
          </a:p>
          <a:p>
            <a:pPr marL="685800" lvl="1" indent="-228600" algn="l" rtl="0">
              <a:lnSpc>
                <a:spcPct val="90000"/>
              </a:lnSpc>
              <a:spcBef>
                <a:spcPts val="500"/>
              </a:spcBef>
              <a:spcAft>
                <a:spcPts val="0"/>
              </a:spcAft>
              <a:buClr>
                <a:srgbClr val="152B48"/>
              </a:buClr>
              <a:buSzPts val="2000"/>
              <a:buChar char="•"/>
            </a:pPr>
            <a:r>
              <a:rPr lang="es-CO" b="1"/>
              <a:t>CDXA</a:t>
            </a:r>
            <a:r>
              <a:rPr lang="es-CO"/>
              <a:t>: intestino grueso y recto.</a:t>
            </a:r>
            <a:endParaRPr/>
          </a:p>
          <a:p>
            <a:pPr marL="685800" lvl="1" indent="-101600" algn="l" rtl="0">
              <a:lnSpc>
                <a:spcPct val="90000"/>
              </a:lnSpc>
              <a:spcBef>
                <a:spcPts val="500"/>
              </a:spcBef>
              <a:spcAft>
                <a:spcPts val="0"/>
              </a:spcAft>
              <a:buClr>
                <a:srgbClr val="152B48"/>
              </a:buClr>
              <a:buSzPts val="2000"/>
              <a:buNone/>
            </a:pPr>
            <a:endParaRPr/>
          </a:p>
          <a:p>
            <a:pPr marL="228600" lvl="0" indent="-228600" algn="l" rtl="0">
              <a:lnSpc>
                <a:spcPct val="90000"/>
              </a:lnSpc>
              <a:spcBef>
                <a:spcPts val="1000"/>
              </a:spcBef>
              <a:spcAft>
                <a:spcPts val="0"/>
              </a:spcAft>
              <a:buClr>
                <a:srgbClr val="152B48"/>
              </a:buClr>
              <a:buSzPts val="2000"/>
              <a:buChar char="•"/>
            </a:pPr>
            <a:r>
              <a:rPr lang="es-CO"/>
              <a:t>Interacción epitelio mesenquimatosa.</a:t>
            </a:r>
            <a:endParaRPr/>
          </a:p>
          <a:p>
            <a:pPr marL="685800" lvl="1" indent="-228600" algn="l" rtl="0">
              <a:lnSpc>
                <a:spcPct val="90000"/>
              </a:lnSpc>
              <a:spcBef>
                <a:spcPts val="500"/>
              </a:spcBef>
              <a:spcAft>
                <a:spcPts val="0"/>
              </a:spcAft>
              <a:buClr>
                <a:srgbClr val="152B48"/>
              </a:buClr>
              <a:buSzPts val="2000"/>
              <a:buChar char="•"/>
            </a:pPr>
            <a:r>
              <a:rPr lang="es-CO"/>
              <a:t>Expresión Sonic Hedgehog.</a:t>
            </a:r>
            <a:endParaRPr/>
          </a:p>
          <a:p>
            <a:pPr marL="685800" lvl="1" indent="-228600" algn="l" rtl="0">
              <a:lnSpc>
                <a:spcPct val="90000"/>
              </a:lnSpc>
              <a:spcBef>
                <a:spcPts val="500"/>
              </a:spcBef>
              <a:spcAft>
                <a:spcPts val="0"/>
              </a:spcAft>
              <a:buClr>
                <a:srgbClr val="152B48"/>
              </a:buClr>
              <a:buSzPts val="2000"/>
              <a:buChar char="•"/>
            </a:pPr>
            <a:r>
              <a:rPr lang="es-CO"/>
              <a:t>Regula positivamente a factores del mesodermo.</a:t>
            </a:r>
            <a:endParaRPr/>
          </a:p>
          <a:p>
            <a:pPr marL="685800" lvl="1" indent="-101600" algn="l" rtl="0">
              <a:lnSpc>
                <a:spcPct val="90000"/>
              </a:lnSpc>
              <a:spcBef>
                <a:spcPts val="500"/>
              </a:spcBef>
              <a:spcAft>
                <a:spcPts val="0"/>
              </a:spcAft>
              <a:buClr>
                <a:srgbClr val="152B48"/>
              </a:buClr>
              <a:buSzPts val="2000"/>
              <a:buNone/>
            </a:pPr>
            <a:endParaRPr/>
          </a:p>
        </p:txBody>
      </p:sp>
      <p:pic>
        <p:nvPicPr>
          <p:cNvPr id="176" name="Google Shape;176;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414" y="1254245"/>
            <a:ext cx="3624825" cy="25825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838200" y="0"/>
            <a:ext cx="10515600" cy="11196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Mesenterios</a:t>
            </a:r>
            <a:endParaRPr/>
          </a:p>
        </p:txBody>
      </p:sp>
      <p:sp>
        <p:nvSpPr>
          <p:cNvPr id="182" name="Google Shape;182;p12"/>
          <p:cNvSpPr txBox="1">
            <a:spLocks noGrp="1"/>
          </p:cNvSpPr>
          <p:nvPr>
            <p:ph type="body" idx="1"/>
          </p:nvPr>
        </p:nvSpPr>
        <p:spPr>
          <a:xfrm>
            <a:off x="4907991" y="1537914"/>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Los segmentos del tubo se hallan suspendidos de las paredes dorsal y ventral del mesenterio.</a:t>
            </a:r>
            <a:endParaRPr/>
          </a:p>
          <a:p>
            <a:pPr marL="228600" lvl="0" indent="-228600" algn="l" rtl="0">
              <a:lnSpc>
                <a:spcPct val="90000"/>
              </a:lnSpc>
              <a:spcBef>
                <a:spcPts val="1000"/>
              </a:spcBef>
              <a:spcAft>
                <a:spcPts val="0"/>
              </a:spcAft>
              <a:buClr>
                <a:srgbClr val="152B48"/>
              </a:buClr>
              <a:buSzPts val="2000"/>
              <a:buChar char="•"/>
            </a:pPr>
            <a:r>
              <a:rPr lang="es-CO"/>
              <a:t>Capas dobles de peritoneo que envuelven un órgano y lo fijan.</a:t>
            </a:r>
            <a:endParaRPr/>
          </a:p>
          <a:p>
            <a:pPr marL="228600" lvl="0" indent="-228600" algn="l" rtl="0">
              <a:lnSpc>
                <a:spcPct val="90000"/>
              </a:lnSpc>
              <a:spcBef>
                <a:spcPts val="1000"/>
              </a:spcBef>
              <a:spcAft>
                <a:spcPts val="0"/>
              </a:spcAft>
              <a:buClr>
                <a:srgbClr val="152B48"/>
              </a:buClr>
              <a:buSzPts val="2000"/>
              <a:buChar char="•"/>
            </a:pPr>
            <a:r>
              <a:rPr lang="es-CO"/>
              <a:t>Los ligamentos peritoneales están constituidos por dos capas de peritoneo que van desde un órgano a otro.</a:t>
            </a:r>
            <a:endParaRPr/>
          </a:p>
          <a:p>
            <a:pPr marL="228600" lvl="0" indent="-228600" algn="l" rtl="0">
              <a:lnSpc>
                <a:spcPct val="90000"/>
              </a:lnSpc>
              <a:spcBef>
                <a:spcPts val="1000"/>
              </a:spcBef>
              <a:spcAft>
                <a:spcPts val="0"/>
              </a:spcAft>
              <a:buClr>
                <a:srgbClr val="152B48"/>
              </a:buClr>
              <a:buSzPts val="2000"/>
              <a:buChar char="•"/>
            </a:pPr>
            <a:r>
              <a:rPr lang="es-CO"/>
              <a:t>A través de los mesenterios y ligamentos pasan vasos sanguíneos, linfático y nervioso.</a:t>
            </a:r>
            <a:endParaRPr/>
          </a:p>
          <a:p>
            <a:pPr marL="228600" lvl="0" indent="-101600" algn="l" rtl="0">
              <a:lnSpc>
                <a:spcPct val="90000"/>
              </a:lnSpc>
              <a:spcBef>
                <a:spcPts val="1000"/>
              </a:spcBef>
              <a:spcAft>
                <a:spcPts val="0"/>
              </a:spcAft>
              <a:buClr>
                <a:srgbClr val="152B48"/>
              </a:buClr>
              <a:buSzPts val="2000"/>
              <a:buNone/>
            </a:pPr>
            <a:endParaRPr/>
          </a:p>
        </p:txBody>
      </p:sp>
      <p:pic>
        <p:nvPicPr>
          <p:cNvPr id="183" name="Google Shape;18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087" y="1036313"/>
            <a:ext cx="4069791" cy="2257235"/>
          </a:xfrm>
          <a:prstGeom prst="rect">
            <a:avLst/>
          </a:prstGeom>
          <a:noFill/>
          <a:ln>
            <a:noFill/>
          </a:ln>
        </p:spPr>
      </p:pic>
      <p:sp>
        <p:nvSpPr>
          <p:cNvPr id="184" name="Google Shape;184;p12"/>
          <p:cNvSpPr/>
          <p:nvPr/>
        </p:nvSpPr>
        <p:spPr>
          <a:xfrm>
            <a:off x="983226" y="3483445"/>
            <a:ext cx="3222156" cy="46027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Mesenterio dorsal y ventral primitivo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5425" y="776577"/>
            <a:ext cx="3171260" cy="3022938"/>
          </a:xfrm>
          <a:prstGeom prst="rect">
            <a:avLst/>
          </a:prstGeom>
          <a:noFill/>
          <a:ln>
            <a:noFill/>
          </a:ln>
        </p:spPr>
      </p:pic>
      <p:sp>
        <p:nvSpPr>
          <p:cNvPr id="190" name="Google Shape;190;p13"/>
          <p:cNvSpPr txBox="1">
            <a:spLocks noGrp="1"/>
          </p:cNvSpPr>
          <p:nvPr>
            <p:ph type="title"/>
          </p:nvPr>
        </p:nvSpPr>
        <p:spPr>
          <a:xfrm>
            <a:off x="838200" y="1"/>
            <a:ext cx="10515600" cy="11818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Intestino anterior</a:t>
            </a:r>
            <a:endParaRPr/>
          </a:p>
        </p:txBody>
      </p:sp>
      <p:sp>
        <p:nvSpPr>
          <p:cNvPr id="191" name="Google Shape;191;p13"/>
          <p:cNvSpPr txBox="1">
            <a:spLocks noGrp="1"/>
          </p:cNvSpPr>
          <p:nvPr>
            <p:ph type="body" idx="1"/>
          </p:nvPr>
        </p:nvSpPr>
        <p:spPr>
          <a:xfrm>
            <a:off x="5142770" y="1433739"/>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Embrión 4 semanas aparece el divertículo respiratorio en la pared ventral del intestino anterior.</a:t>
            </a:r>
            <a:endParaRPr/>
          </a:p>
          <a:p>
            <a:pPr marL="228600" lvl="0" indent="-228600" algn="l" rtl="0">
              <a:lnSpc>
                <a:spcPct val="90000"/>
              </a:lnSpc>
              <a:spcBef>
                <a:spcPts val="1000"/>
              </a:spcBef>
              <a:spcAft>
                <a:spcPts val="0"/>
              </a:spcAft>
              <a:buClr>
                <a:srgbClr val="152B48"/>
              </a:buClr>
              <a:buSzPts val="2000"/>
              <a:buChar char="•"/>
            </a:pPr>
            <a:r>
              <a:rPr lang="es-CO"/>
              <a:t>Este divertículo es separado gradualmente de la porción dorsal del intestino anterior por el tabique traqueoesofágico.</a:t>
            </a:r>
            <a:endParaRPr/>
          </a:p>
          <a:p>
            <a:pPr marL="228600" lvl="0" indent="-228600" algn="l" rtl="0">
              <a:lnSpc>
                <a:spcPct val="90000"/>
              </a:lnSpc>
              <a:spcBef>
                <a:spcPts val="1000"/>
              </a:spcBef>
              <a:spcAft>
                <a:spcPts val="0"/>
              </a:spcAft>
              <a:buClr>
                <a:srgbClr val="152B48"/>
              </a:buClr>
              <a:buSzPts val="2000"/>
              <a:buChar char="•"/>
            </a:pPr>
            <a:r>
              <a:rPr lang="es-CO"/>
              <a:t>Queda dividido :</a:t>
            </a:r>
            <a:endParaRPr/>
          </a:p>
          <a:p>
            <a:pPr marL="685800" lvl="1" indent="-228600" algn="l" rtl="0">
              <a:lnSpc>
                <a:spcPct val="90000"/>
              </a:lnSpc>
              <a:spcBef>
                <a:spcPts val="500"/>
              </a:spcBef>
              <a:spcAft>
                <a:spcPts val="0"/>
              </a:spcAft>
              <a:buClr>
                <a:srgbClr val="152B48"/>
              </a:buClr>
              <a:buSzPts val="2000"/>
              <a:buChar char="•"/>
            </a:pPr>
            <a:r>
              <a:rPr lang="es-CO"/>
              <a:t>Sector ventral: primordio respiratorio.</a:t>
            </a:r>
            <a:endParaRPr/>
          </a:p>
          <a:p>
            <a:pPr marL="685800" lvl="1" indent="-228600" algn="l" rtl="0">
              <a:lnSpc>
                <a:spcPct val="90000"/>
              </a:lnSpc>
              <a:spcBef>
                <a:spcPts val="500"/>
              </a:spcBef>
              <a:spcAft>
                <a:spcPts val="0"/>
              </a:spcAft>
              <a:buClr>
                <a:srgbClr val="152B48"/>
              </a:buClr>
              <a:buSzPts val="2000"/>
              <a:buChar char="•"/>
            </a:pPr>
            <a:r>
              <a:rPr lang="es-CO"/>
              <a:t>Sector dorsal: esófago.</a:t>
            </a:r>
            <a:endParaRPr/>
          </a:p>
        </p:txBody>
      </p:sp>
      <p:sp>
        <p:nvSpPr>
          <p:cNvPr id="192" name="Google Shape;192;p13"/>
          <p:cNvSpPr/>
          <p:nvPr/>
        </p:nvSpPr>
        <p:spPr>
          <a:xfrm>
            <a:off x="1052373" y="3695339"/>
            <a:ext cx="2974312" cy="3561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Embrión de 4 semanas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9878" y="1239591"/>
            <a:ext cx="4249776" cy="2158271"/>
          </a:xfrm>
          <a:prstGeom prst="rect">
            <a:avLst/>
          </a:prstGeom>
          <a:noFill/>
          <a:ln>
            <a:noFill/>
          </a:ln>
        </p:spPr>
      </p:pic>
      <p:sp>
        <p:nvSpPr>
          <p:cNvPr id="198" name="Google Shape;198;p14"/>
          <p:cNvSpPr txBox="1">
            <a:spLocks noGrp="1"/>
          </p:cNvSpPr>
          <p:nvPr>
            <p:ph type="title"/>
          </p:nvPr>
        </p:nvSpPr>
        <p:spPr>
          <a:xfrm>
            <a:off x="926492" y="-26507"/>
            <a:ext cx="1042730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Esófago</a:t>
            </a:r>
            <a:endParaRPr/>
          </a:p>
        </p:txBody>
      </p:sp>
      <p:sp>
        <p:nvSpPr>
          <p:cNvPr id="199" name="Google Shape;199;p14"/>
          <p:cNvSpPr txBox="1">
            <a:spLocks noGrp="1"/>
          </p:cNvSpPr>
          <p:nvPr>
            <p:ph type="body" idx="1"/>
          </p:nvPr>
        </p:nvSpPr>
        <p:spPr>
          <a:xfrm>
            <a:off x="5010200" y="170065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Al inicio el esófago es corto, pero progresivamente se alarga con el descenso del corazón y los pulmones.</a:t>
            </a:r>
            <a:endParaRPr/>
          </a:p>
          <a:p>
            <a:pPr marL="228600" lvl="0" indent="-228600" algn="l" rtl="0">
              <a:lnSpc>
                <a:spcPct val="90000"/>
              </a:lnSpc>
              <a:spcBef>
                <a:spcPts val="1000"/>
              </a:spcBef>
              <a:spcAft>
                <a:spcPts val="0"/>
              </a:spcAft>
              <a:buClr>
                <a:srgbClr val="152B48"/>
              </a:buClr>
              <a:buSzPts val="2000"/>
              <a:buChar char="•"/>
            </a:pPr>
            <a:r>
              <a:rPr lang="es-CO"/>
              <a:t>La capa muscular formada por el mesénquima esplácnico circundante es estriada en sus dos tercios superior inervado por el vago.</a:t>
            </a:r>
            <a:endParaRPr/>
          </a:p>
          <a:p>
            <a:pPr marL="228600" lvl="0" indent="-228600" algn="l" rtl="0">
              <a:lnSpc>
                <a:spcPct val="90000"/>
              </a:lnSpc>
              <a:spcBef>
                <a:spcPts val="1000"/>
              </a:spcBef>
              <a:spcAft>
                <a:spcPts val="0"/>
              </a:spcAft>
              <a:buClr>
                <a:srgbClr val="152B48"/>
              </a:buClr>
              <a:buSzPts val="2000"/>
              <a:buChar char="•"/>
            </a:pPr>
            <a:r>
              <a:rPr lang="es-CO"/>
              <a:t>Músculo liso en su tercio distal inervado por el plexo esplácnico.</a:t>
            </a:r>
            <a:endParaRPr/>
          </a:p>
        </p:txBody>
      </p:sp>
      <p:sp>
        <p:nvSpPr>
          <p:cNvPr id="200" name="Google Shape;200;p14"/>
          <p:cNvSpPr/>
          <p:nvPr/>
        </p:nvSpPr>
        <p:spPr>
          <a:xfrm>
            <a:off x="926493" y="3464784"/>
            <a:ext cx="1175766" cy="41154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Calibri"/>
                <a:ea typeface="Calibri"/>
                <a:cs typeface="Calibri"/>
                <a:sym typeface="Calibri"/>
              </a:rPr>
              <a:t>4 semana</a:t>
            </a:r>
            <a:endParaRPr/>
          </a:p>
        </p:txBody>
      </p:sp>
      <p:sp>
        <p:nvSpPr>
          <p:cNvPr id="201" name="Google Shape;201;p14"/>
          <p:cNvSpPr/>
          <p:nvPr/>
        </p:nvSpPr>
        <p:spPr>
          <a:xfrm>
            <a:off x="2306358" y="3464784"/>
            <a:ext cx="1946249" cy="41154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Calibri"/>
                <a:ea typeface="Calibri"/>
                <a:cs typeface="Calibri"/>
                <a:sym typeface="Calibri"/>
              </a:rPr>
              <a:t>5 semana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Atresia esofágica</a:t>
            </a:r>
            <a:endParaRPr/>
          </a:p>
        </p:txBody>
      </p:sp>
      <p:sp>
        <p:nvSpPr>
          <p:cNvPr id="207" name="Google Shape;207;p15"/>
          <p:cNvSpPr txBox="1">
            <a:spLocks noGrp="1"/>
          </p:cNvSpPr>
          <p:nvPr>
            <p:ph type="body" idx="1"/>
          </p:nvPr>
        </p:nvSpPr>
        <p:spPr>
          <a:xfrm>
            <a:off x="847992" y="1166135"/>
            <a:ext cx="64982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Consecuencia de la desviación espontánea del tabique traqueoesofágico hacia atrás o algún factor mecánico que presiona la pared dorsal en sentido ventral.</a:t>
            </a:r>
            <a:endParaRPr/>
          </a:p>
          <a:p>
            <a:pPr marL="228600" lvl="0" indent="-228600" algn="l" rtl="0">
              <a:lnSpc>
                <a:spcPct val="90000"/>
              </a:lnSpc>
              <a:spcBef>
                <a:spcPts val="1000"/>
              </a:spcBef>
              <a:spcAft>
                <a:spcPts val="0"/>
              </a:spcAft>
              <a:buClr>
                <a:srgbClr val="152B48"/>
              </a:buClr>
              <a:buSzPts val="2000"/>
              <a:buChar char="•"/>
            </a:pPr>
            <a:r>
              <a:rPr lang="es-CO"/>
              <a:t>La parte proximal del esófago termina como un saco ciego, mientras la región distal se comunica con la tráquea por un conducto de escaso calibre.</a:t>
            </a:r>
            <a:endParaRPr/>
          </a:p>
          <a:p>
            <a:pPr marL="228600" lvl="0" indent="-228600" algn="l" rtl="0">
              <a:lnSpc>
                <a:spcPct val="90000"/>
              </a:lnSpc>
              <a:spcBef>
                <a:spcPts val="1000"/>
              </a:spcBef>
              <a:spcAft>
                <a:spcPts val="0"/>
              </a:spcAft>
              <a:buClr>
                <a:srgbClr val="152B48"/>
              </a:buClr>
              <a:buSzPts val="2000"/>
              <a:buChar char="•"/>
            </a:pPr>
            <a:r>
              <a:rPr lang="es-CO"/>
              <a:t>Impide el paso normal de líquido amniótico hacia el tubo digestivo: polihidramnios.</a:t>
            </a:r>
            <a:endParaRPr/>
          </a:p>
          <a:p>
            <a:pPr marL="228600" lvl="0" indent="-101600" algn="l" rtl="0">
              <a:lnSpc>
                <a:spcPct val="90000"/>
              </a:lnSpc>
              <a:spcBef>
                <a:spcPts val="1000"/>
              </a:spcBef>
              <a:spcAft>
                <a:spcPts val="0"/>
              </a:spcAft>
              <a:buClr>
                <a:srgbClr val="152B48"/>
              </a:buClr>
              <a:buSzPts val="2000"/>
              <a:buNone/>
            </a:pPr>
            <a:endParaRPr/>
          </a:p>
        </p:txBody>
      </p:sp>
      <p:pic>
        <p:nvPicPr>
          <p:cNvPr id="208" name="Google Shape;208;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5298" y="982253"/>
            <a:ext cx="2091758" cy="1980285"/>
          </a:xfrm>
          <a:prstGeom prst="rect">
            <a:avLst/>
          </a:prstGeom>
          <a:noFill/>
          <a:ln>
            <a:noFill/>
          </a:ln>
        </p:spPr>
      </p:pic>
      <p:pic>
        <p:nvPicPr>
          <p:cNvPr id="209" name="Google Shape;209;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39346" y="874065"/>
            <a:ext cx="1336440" cy="2176279"/>
          </a:xfrm>
          <a:prstGeom prst="rect">
            <a:avLst/>
          </a:prstGeom>
          <a:noFill/>
          <a:ln>
            <a:noFill/>
          </a:ln>
        </p:spPr>
      </p:pic>
      <p:pic>
        <p:nvPicPr>
          <p:cNvPr id="210" name="Google Shape;210;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55827" y="3633265"/>
            <a:ext cx="1422073" cy="2188419"/>
          </a:xfrm>
          <a:prstGeom prst="rect">
            <a:avLst/>
          </a:prstGeom>
          <a:noFill/>
          <a:ln>
            <a:noFill/>
          </a:ln>
        </p:spPr>
      </p:pic>
      <p:sp>
        <p:nvSpPr>
          <p:cNvPr id="211" name="Google Shape;211;p15"/>
          <p:cNvSpPr/>
          <p:nvPr/>
        </p:nvSpPr>
        <p:spPr>
          <a:xfrm>
            <a:off x="7853173" y="2962538"/>
            <a:ext cx="1779237" cy="7585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Más frecuente: 90%</a:t>
            </a:r>
            <a:endParaRPr/>
          </a:p>
        </p:txBody>
      </p:sp>
      <p:sp>
        <p:nvSpPr>
          <p:cNvPr id="212" name="Google Shape;212;p15"/>
          <p:cNvSpPr/>
          <p:nvPr/>
        </p:nvSpPr>
        <p:spPr>
          <a:xfrm>
            <a:off x="10245356" y="3067986"/>
            <a:ext cx="1229691" cy="2738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4%</a:t>
            </a:r>
            <a:endParaRPr/>
          </a:p>
        </p:txBody>
      </p:sp>
      <p:sp>
        <p:nvSpPr>
          <p:cNvPr id="213" name="Google Shape;213;p15"/>
          <p:cNvSpPr/>
          <p:nvPr/>
        </p:nvSpPr>
        <p:spPr>
          <a:xfrm>
            <a:off x="10245357" y="5827149"/>
            <a:ext cx="1229691" cy="2738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912845"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Estómago</a:t>
            </a:r>
            <a:endParaRPr/>
          </a:p>
        </p:txBody>
      </p:sp>
      <p:sp>
        <p:nvSpPr>
          <p:cNvPr id="219" name="Google Shape;219;p16"/>
          <p:cNvSpPr txBox="1">
            <a:spLocks noGrp="1"/>
          </p:cNvSpPr>
          <p:nvPr>
            <p:ph type="body" idx="1"/>
          </p:nvPr>
        </p:nvSpPr>
        <p:spPr>
          <a:xfrm>
            <a:off x="673020" y="1325563"/>
            <a:ext cx="1051560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Dilatación fusiforme del intestino anterior en la cuarta semana de desarrollo.</a:t>
            </a:r>
            <a:endParaRPr/>
          </a:p>
          <a:p>
            <a:pPr marL="228600" lvl="0" indent="-228600" algn="l" rtl="0">
              <a:lnSpc>
                <a:spcPct val="90000"/>
              </a:lnSpc>
              <a:spcBef>
                <a:spcPts val="1000"/>
              </a:spcBef>
              <a:spcAft>
                <a:spcPts val="0"/>
              </a:spcAft>
              <a:buClr>
                <a:srgbClr val="152B48"/>
              </a:buClr>
              <a:buSzPts val="2000"/>
              <a:buChar char="•"/>
            </a:pPr>
            <a:r>
              <a:rPr lang="es-CO"/>
              <a:t>Durante las semanas siguientes su aspecto y disposición se modifican como resultado de las diferencias en la rapidez de crecimiento de las otras regiones.</a:t>
            </a:r>
            <a:endParaRPr/>
          </a:p>
          <a:p>
            <a:pPr marL="228600" lvl="0" indent="-228600" algn="l" rtl="0">
              <a:lnSpc>
                <a:spcPct val="90000"/>
              </a:lnSpc>
              <a:spcBef>
                <a:spcPts val="1000"/>
              </a:spcBef>
              <a:spcAft>
                <a:spcPts val="0"/>
              </a:spcAft>
              <a:buClr>
                <a:srgbClr val="152B48"/>
              </a:buClr>
              <a:buSzPts val="2000"/>
              <a:buChar char="•"/>
            </a:pPr>
            <a:r>
              <a:rPr lang="es-CO"/>
              <a:t>Rotación en dos ejes: </a:t>
            </a:r>
            <a:r>
              <a:rPr lang="es-CO" b="1"/>
              <a:t>longitudinal y anterior posterior.</a:t>
            </a:r>
            <a:endParaRPr/>
          </a:p>
          <a:p>
            <a:pPr marL="228600" lvl="0" indent="-228600" algn="l" rtl="0">
              <a:lnSpc>
                <a:spcPct val="90000"/>
              </a:lnSpc>
              <a:spcBef>
                <a:spcPts val="1000"/>
              </a:spcBef>
              <a:spcAft>
                <a:spcPts val="0"/>
              </a:spcAft>
              <a:buClr>
                <a:srgbClr val="152B48"/>
              </a:buClr>
              <a:buSzPts val="2000"/>
              <a:buChar char="•"/>
            </a:pPr>
            <a:r>
              <a:rPr lang="es-CO"/>
              <a:t>Formación de la curvatura mayor y menor. </a:t>
            </a:r>
            <a:endParaRPr/>
          </a:p>
          <a:p>
            <a:pPr marL="228600" lvl="0" indent="-101600" algn="l" rtl="0">
              <a:lnSpc>
                <a:spcPct val="90000"/>
              </a:lnSpc>
              <a:spcBef>
                <a:spcPts val="1000"/>
              </a:spcBef>
              <a:spcAft>
                <a:spcPts val="0"/>
              </a:spcAft>
              <a:buClr>
                <a:srgbClr val="152B48"/>
              </a:buClr>
              <a:buSzPts val="2000"/>
              <a:buNone/>
            </a:pPr>
            <a:endParaRPr/>
          </a:p>
          <a:p>
            <a:pPr marL="0" lvl="0" indent="0" algn="l" rtl="0">
              <a:lnSpc>
                <a:spcPct val="90000"/>
              </a:lnSpc>
              <a:spcBef>
                <a:spcPts val="1000"/>
              </a:spcBef>
              <a:spcAft>
                <a:spcPts val="0"/>
              </a:spcAft>
              <a:buClr>
                <a:srgbClr val="152B48"/>
              </a:buClr>
              <a:buSzPts val="2000"/>
              <a:buNone/>
            </a:pPr>
            <a:endParaRPr/>
          </a:p>
        </p:txBody>
      </p:sp>
      <p:pic>
        <p:nvPicPr>
          <p:cNvPr id="220" name="Google Shape;220;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7461" y="3098626"/>
            <a:ext cx="3919362" cy="3133435"/>
          </a:xfrm>
          <a:prstGeom prst="rect">
            <a:avLst/>
          </a:prstGeom>
          <a:noFill/>
          <a:ln>
            <a:noFill/>
          </a:ln>
        </p:spPr>
      </p:pic>
      <p:sp>
        <p:nvSpPr>
          <p:cNvPr id="221" name="Google Shape;221;p16"/>
          <p:cNvSpPr/>
          <p:nvPr/>
        </p:nvSpPr>
        <p:spPr>
          <a:xfrm>
            <a:off x="7579889" y="6334697"/>
            <a:ext cx="3014506" cy="45252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Rotación del estómago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Estómago</a:t>
            </a:r>
            <a:endParaRPr/>
          </a:p>
        </p:txBody>
      </p:sp>
      <p:sp>
        <p:nvSpPr>
          <p:cNvPr id="227" name="Google Shape;227;p17"/>
          <p:cNvSpPr txBox="1">
            <a:spLocks noGrp="1"/>
          </p:cNvSpPr>
          <p:nvPr>
            <p:ph type="body" idx="1"/>
          </p:nvPr>
        </p:nvSpPr>
        <p:spPr>
          <a:xfrm>
            <a:off x="5299449" y="1796442"/>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Transcavidad de epiplones:</a:t>
            </a:r>
            <a:endParaRPr/>
          </a:p>
          <a:p>
            <a:pPr marL="685800" lvl="1" indent="-228600" algn="l" rtl="0">
              <a:lnSpc>
                <a:spcPct val="90000"/>
              </a:lnSpc>
              <a:spcBef>
                <a:spcPts val="500"/>
              </a:spcBef>
              <a:spcAft>
                <a:spcPts val="0"/>
              </a:spcAft>
              <a:buClr>
                <a:srgbClr val="152B48"/>
              </a:buClr>
              <a:buSzPts val="2000"/>
              <a:buChar char="•"/>
            </a:pPr>
            <a:r>
              <a:rPr lang="es-CO"/>
              <a:t>Espacio formado por el mesogastrio dorsal y ventral.</a:t>
            </a:r>
            <a:endParaRPr/>
          </a:p>
          <a:p>
            <a:pPr marL="685800" lvl="1" indent="-228600" algn="l" rtl="0">
              <a:lnSpc>
                <a:spcPct val="90000"/>
              </a:lnSpc>
              <a:spcBef>
                <a:spcPts val="500"/>
              </a:spcBef>
              <a:spcAft>
                <a:spcPts val="0"/>
              </a:spcAft>
              <a:buClr>
                <a:srgbClr val="152B48"/>
              </a:buClr>
              <a:buSzPts val="2000"/>
              <a:buChar char="•"/>
            </a:pPr>
            <a:r>
              <a:rPr lang="es-CO"/>
              <a:t>Lleva a tener una rotación y crecimiento desproporcionado.</a:t>
            </a:r>
            <a:endParaRPr/>
          </a:p>
          <a:p>
            <a:pPr marL="685800" lvl="1" indent="-101600" algn="l" rtl="0">
              <a:lnSpc>
                <a:spcPct val="90000"/>
              </a:lnSpc>
              <a:spcBef>
                <a:spcPts val="500"/>
              </a:spcBef>
              <a:spcAft>
                <a:spcPts val="0"/>
              </a:spcAft>
              <a:buClr>
                <a:srgbClr val="152B48"/>
              </a:buClr>
              <a:buSzPts val="2000"/>
              <a:buNone/>
            </a:pPr>
            <a:endParaRPr/>
          </a:p>
        </p:txBody>
      </p:sp>
      <p:pic>
        <p:nvPicPr>
          <p:cNvPr id="228" name="Google Shape;228;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633" y="1221339"/>
            <a:ext cx="4124325" cy="2105025"/>
          </a:xfrm>
          <a:prstGeom prst="rect">
            <a:avLst/>
          </a:prstGeom>
          <a:noFill/>
          <a:ln>
            <a:noFill/>
          </a:ln>
        </p:spPr>
      </p:pic>
      <p:sp>
        <p:nvSpPr>
          <p:cNvPr id="229" name="Google Shape;229;p17"/>
          <p:cNvSpPr/>
          <p:nvPr/>
        </p:nvSpPr>
        <p:spPr>
          <a:xfrm>
            <a:off x="927995" y="3349112"/>
            <a:ext cx="3908963" cy="6229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Formación de la transcavidad de los epiplones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Estenosis pilórica</a:t>
            </a:r>
            <a:endParaRPr/>
          </a:p>
        </p:txBody>
      </p:sp>
      <p:sp>
        <p:nvSpPr>
          <p:cNvPr id="235" name="Google Shape;235;p18"/>
          <p:cNvSpPr txBox="1">
            <a:spLocks noGrp="1"/>
          </p:cNvSpPr>
          <p:nvPr>
            <p:ph type="body" idx="1"/>
          </p:nvPr>
        </p:nvSpPr>
        <p:spPr>
          <a:xfrm>
            <a:off x="5021086" y="173056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Se produce cuando la capa muscular circular y la capa muscular longitudinal experimenta una hipertrofia en la región pilórica.</a:t>
            </a:r>
            <a:endParaRPr/>
          </a:p>
          <a:p>
            <a:pPr marL="228600" lvl="0" indent="-228600" algn="l" rtl="0">
              <a:lnSpc>
                <a:spcPct val="90000"/>
              </a:lnSpc>
              <a:spcBef>
                <a:spcPts val="1000"/>
              </a:spcBef>
              <a:spcAft>
                <a:spcPts val="0"/>
              </a:spcAft>
              <a:buClr>
                <a:srgbClr val="152B48"/>
              </a:buClr>
              <a:buSzPts val="2000"/>
              <a:buChar char="•"/>
            </a:pPr>
            <a:r>
              <a:rPr lang="es-CO"/>
              <a:t>Tamaño del píloro se reduce y causa obstrucción del paso de alimentos, originando vómitos intensos. </a:t>
            </a:r>
            <a:endParaRPr/>
          </a:p>
        </p:txBody>
      </p:sp>
      <p:pic>
        <p:nvPicPr>
          <p:cNvPr id="236" name="Google Shape;23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577490"/>
            <a:ext cx="3535194" cy="23287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Duodeno</a:t>
            </a:r>
            <a:endParaRPr/>
          </a:p>
        </p:txBody>
      </p:sp>
      <p:sp>
        <p:nvSpPr>
          <p:cNvPr id="242" name="Google Shape;242;p19"/>
          <p:cNvSpPr txBox="1">
            <a:spLocks noGrp="1"/>
          </p:cNvSpPr>
          <p:nvPr>
            <p:ph type="body" idx="1"/>
          </p:nvPr>
        </p:nvSpPr>
        <p:spPr>
          <a:xfrm>
            <a:off x="5291673"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La parte terminal del intestino anterior y la parte cefálica del intestino medio forman el duodeno.</a:t>
            </a:r>
            <a:endParaRPr/>
          </a:p>
          <a:p>
            <a:pPr marL="228600" lvl="0" indent="-228600" algn="l" rtl="0">
              <a:lnSpc>
                <a:spcPct val="90000"/>
              </a:lnSpc>
              <a:spcBef>
                <a:spcPts val="1000"/>
              </a:spcBef>
              <a:spcAft>
                <a:spcPts val="0"/>
              </a:spcAft>
              <a:buClr>
                <a:srgbClr val="152B48"/>
              </a:buClr>
              <a:buSzPts val="2000"/>
              <a:buChar char="•"/>
            </a:pPr>
            <a:r>
              <a:rPr lang="es-CO"/>
              <a:t>Con la rotación del estómago el duodeno adopta forma de un asa en C y gira hacia la derecha.</a:t>
            </a:r>
            <a:endParaRPr/>
          </a:p>
          <a:p>
            <a:pPr marL="228600" lvl="0" indent="-228600" algn="l" rtl="0">
              <a:lnSpc>
                <a:spcPct val="90000"/>
              </a:lnSpc>
              <a:spcBef>
                <a:spcPts val="1000"/>
              </a:spcBef>
              <a:spcAft>
                <a:spcPts val="0"/>
              </a:spcAft>
              <a:buClr>
                <a:srgbClr val="152B48"/>
              </a:buClr>
              <a:buSzPts val="2000"/>
              <a:buChar char="•"/>
            </a:pPr>
            <a:r>
              <a:rPr lang="es-CO"/>
              <a:t>Recibe ramas de dos arterias: </a:t>
            </a:r>
            <a:endParaRPr/>
          </a:p>
          <a:p>
            <a:pPr marL="685800" lvl="1" indent="-228600" algn="l" rtl="0">
              <a:lnSpc>
                <a:spcPct val="90000"/>
              </a:lnSpc>
              <a:spcBef>
                <a:spcPts val="500"/>
              </a:spcBef>
              <a:spcAft>
                <a:spcPts val="0"/>
              </a:spcAft>
              <a:buClr>
                <a:srgbClr val="152B48"/>
              </a:buClr>
              <a:buSzPts val="2000"/>
              <a:buChar char="•"/>
            </a:pPr>
            <a:r>
              <a:rPr lang="es-CO"/>
              <a:t>Arteria celiaca.</a:t>
            </a:r>
            <a:endParaRPr/>
          </a:p>
          <a:p>
            <a:pPr marL="685800" lvl="1" indent="-228600" algn="l" rtl="0">
              <a:lnSpc>
                <a:spcPct val="90000"/>
              </a:lnSpc>
              <a:spcBef>
                <a:spcPts val="500"/>
              </a:spcBef>
              <a:spcAft>
                <a:spcPts val="0"/>
              </a:spcAft>
              <a:buClr>
                <a:srgbClr val="152B48"/>
              </a:buClr>
              <a:buSzPts val="2000"/>
              <a:buChar char="•"/>
            </a:pPr>
            <a:r>
              <a:rPr lang="es-CO"/>
              <a:t>Arteria mesentérica superior.</a:t>
            </a:r>
            <a:endParaRPr/>
          </a:p>
          <a:p>
            <a:pPr marL="685800" lvl="1" indent="-101600" algn="l" rtl="0">
              <a:lnSpc>
                <a:spcPct val="90000"/>
              </a:lnSpc>
              <a:spcBef>
                <a:spcPts val="500"/>
              </a:spcBef>
              <a:spcAft>
                <a:spcPts val="0"/>
              </a:spcAft>
              <a:buClr>
                <a:srgbClr val="152B48"/>
              </a:buClr>
              <a:buSzPts val="2000"/>
              <a:buNone/>
            </a:pPr>
            <a:endParaRPr/>
          </a:p>
        </p:txBody>
      </p:sp>
      <p:pic>
        <p:nvPicPr>
          <p:cNvPr id="243" name="Google Shape;243;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251" y="1325563"/>
            <a:ext cx="4393280" cy="21379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Complementación de estudio</a:t>
            </a:r>
            <a:endParaRPr/>
          </a:p>
        </p:txBody>
      </p:sp>
      <p:pic>
        <p:nvPicPr>
          <p:cNvPr id="100" name="Google Shape;100;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1055" y="1805313"/>
            <a:ext cx="3034384" cy="4558665"/>
          </a:xfrm>
          <a:prstGeom prst="rect">
            <a:avLst/>
          </a:prstGeom>
          <a:noFill/>
          <a:ln>
            <a:noFill/>
          </a:ln>
        </p:spPr>
      </p:pic>
      <p:pic>
        <p:nvPicPr>
          <p:cNvPr id="101" name="Google Shape;101;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4404" y="1325563"/>
            <a:ext cx="7005214" cy="22253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043" y="1325563"/>
            <a:ext cx="5162448" cy="2623241"/>
          </a:xfrm>
          <a:prstGeom prst="rect">
            <a:avLst/>
          </a:prstGeom>
          <a:noFill/>
          <a:ln>
            <a:noFill/>
          </a:ln>
        </p:spPr>
      </p:pic>
      <p:sp>
        <p:nvSpPr>
          <p:cNvPr id="249" name="Google Shape;249;p2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Hígado y vesícula biliar</a:t>
            </a:r>
            <a:endParaRPr/>
          </a:p>
        </p:txBody>
      </p:sp>
      <p:sp>
        <p:nvSpPr>
          <p:cNvPr id="250" name="Google Shape;250;p20"/>
          <p:cNvSpPr txBox="1">
            <a:spLocks noGrp="1"/>
          </p:cNvSpPr>
          <p:nvPr>
            <p:ph type="body" idx="1"/>
          </p:nvPr>
        </p:nvSpPr>
        <p:spPr>
          <a:xfrm>
            <a:off x="5430075" y="1595850"/>
            <a:ext cx="6578400" cy="5262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a:t>Primordio hepático aparece en la 4 semana.</a:t>
            </a:r>
            <a:endParaRPr/>
          </a:p>
          <a:p>
            <a:pPr marL="228600" lvl="0" indent="-228600" algn="l" rtl="0">
              <a:lnSpc>
                <a:spcPct val="90000"/>
              </a:lnSpc>
              <a:spcBef>
                <a:spcPts val="1000"/>
              </a:spcBef>
              <a:spcAft>
                <a:spcPts val="0"/>
              </a:spcAft>
              <a:buClr>
                <a:srgbClr val="152B48"/>
              </a:buClr>
              <a:buSzPts val="2000"/>
              <a:buChar char="•"/>
            </a:pPr>
            <a:r>
              <a:rPr lang="es-CO"/>
              <a:t>Esbozo hepático: evaginación del epitelio endodérmico en el extremo distal del intestino anterior.</a:t>
            </a:r>
            <a:endParaRPr/>
          </a:p>
          <a:p>
            <a:pPr marL="685800" lvl="1" indent="-228600" algn="l" rtl="0">
              <a:lnSpc>
                <a:spcPct val="90000"/>
              </a:lnSpc>
              <a:spcBef>
                <a:spcPts val="500"/>
              </a:spcBef>
              <a:spcAft>
                <a:spcPts val="0"/>
              </a:spcAft>
              <a:buClr>
                <a:srgbClr val="152B48"/>
              </a:buClr>
              <a:buSzPts val="2000"/>
              <a:buChar char="•"/>
            </a:pPr>
            <a:r>
              <a:rPr lang="es-CO"/>
              <a:t>Consiste en cordones celulares de proliferación rápida que se introducen en el septum transverso.</a:t>
            </a:r>
            <a:endParaRPr/>
          </a:p>
          <a:p>
            <a:pPr marL="685800" lvl="1" indent="-228600" algn="l" rtl="0">
              <a:lnSpc>
                <a:spcPct val="90000"/>
              </a:lnSpc>
              <a:spcBef>
                <a:spcPts val="500"/>
              </a:spcBef>
              <a:spcAft>
                <a:spcPts val="0"/>
              </a:spcAft>
              <a:buClr>
                <a:srgbClr val="152B48"/>
              </a:buClr>
              <a:buSzPts val="2000"/>
              <a:buChar char="•"/>
            </a:pPr>
            <a:r>
              <a:rPr lang="es-CO"/>
              <a:t>Formación de colédoco.</a:t>
            </a:r>
            <a:endParaRPr/>
          </a:p>
          <a:p>
            <a:pPr marL="685800" lvl="1" indent="-228600" algn="l" rtl="0">
              <a:lnSpc>
                <a:spcPct val="90000"/>
              </a:lnSpc>
              <a:spcBef>
                <a:spcPts val="500"/>
              </a:spcBef>
              <a:spcAft>
                <a:spcPts val="0"/>
              </a:spcAft>
              <a:buClr>
                <a:srgbClr val="152B48"/>
              </a:buClr>
              <a:buSzPts val="2000"/>
              <a:buChar char="•"/>
            </a:pPr>
            <a:r>
              <a:rPr lang="es-CO"/>
              <a:t>Una evaginación origina vesícula biliar y conducto cístico.</a:t>
            </a:r>
            <a:endParaRPr/>
          </a:p>
          <a:p>
            <a:pPr marL="685800" lvl="1" indent="-228600" algn="l" rtl="0">
              <a:lnSpc>
                <a:spcPct val="90000"/>
              </a:lnSpc>
              <a:spcBef>
                <a:spcPts val="500"/>
              </a:spcBef>
              <a:spcAft>
                <a:spcPts val="0"/>
              </a:spcAft>
              <a:buClr>
                <a:srgbClr val="152B48"/>
              </a:buClr>
              <a:buSzPts val="2000"/>
              <a:buChar char="•"/>
            </a:pPr>
            <a:r>
              <a:rPr lang="es-CO"/>
              <a:t>Las células hematopoyéticas, células de Kupffer y las células conectivas derivan mesodermo.</a:t>
            </a:r>
            <a:endParaRPr/>
          </a:p>
          <a:p>
            <a:pPr marL="685800" lvl="1" indent="-101600" algn="l" rtl="0">
              <a:lnSpc>
                <a:spcPct val="90000"/>
              </a:lnSpc>
              <a:spcBef>
                <a:spcPts val="5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914400" y="18256"/>
            <a:ext cx="10439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Hígado</a:t>
            </a:r>
            <a:endParaRPr/>
          </a:p>
        </p:txBody>
      </p:sp>
      <p:sp>
        <p:nvSpPr>
          <p:cNvPr id="256" name="Google Shape;256;p21"/>
          <p:cNvSpPr txBox="1">
            <a:spLocks noGrp="1"/>
          </p:cNvSpPr>
          <p:nvPr>
            <p:ph type="body" idx="1"/>
          </p:nvPr>
        </p:nvSpPr>
        <p:spPr>
          <a:xfrm>
            <a:off x="632849" y="1429682"/>
            <a:ext cx="5366735" cy="433673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El divertículo hepático crece con rapidez y se divide en dos yemas.</a:t>
            </a:r>
            <a:endParaRPr/>
          </a:p>
          <a:p>
            <a:pPr marL="228600" lvl="0" indent="-228600" algn="l" rtl="0">
              <a:lnSpc>
                <a:spcPct val="90000"/>
              </a:lnSpc>
              <a:spcBef>
                <a:spcPts val="1000"/>
              </a:spcBef>
              <a:spcAft>
                <a:spcPts val="0"/>
              </a:spcAft>
              <a:buClr>
                <a:srgbClr val="152B48"/>
              </a:buClr>
              <a:buSzPts val="2000"/>
              <a:buChar char="•"/>
            </a:pPr>
            <a:r>
              <a:rPr lang="es-CO"/>
              <a:t>La más grande será el hígado y sus conductos.</a:t>
            </a:r>
            <a:endParaRPr/>
          </a:p>
          <a:p>
            <a:pPr marL="228600" lvl="0" indent="-228600" algn="l" rtl="0">
              <a:lnSpc>
                <a:spcPct val="90000"/>
              </a:lnSpc>
              <a:spcBef>
                <a:spcPts val="1000"/>
              </a:spcBef>
              <a:spcAft>
                <a:spcPts val="0"/>
              </a:spcAft>
              <a:buClr>
                <a:srgbClr val="152B48"/>
              </a:buClr>
              <a:buSzPts val="2000"/>
              <a:buChar char="•"/>
            </a:pPr>
            <a:r>
              <a:rPr lang="es-CO"/>
              <a:t>La menor la vesícula biliar y su conducto el cístico.</a:t>
            </a:r>
            <a:endParaRPr/>
          </a:p>
          <a:p>
            <a:pPr marL="228600" lvl="0" indent="-101600" algn="l" rtl="0">
              <a:lnSpc>
                <a:spcPct val="90000"/>
              </a:lnSpc>
              <a:spcBef>
                <a:spcPts val="1000"/>
              </a:spcBef>
              <a:spcAft>
                <a:spcPts val="0"/>
              </a:spcAft>
              <a:buClr>
                <a:srgbClr val="152B48"/>
              </a:buClr>
              <a:buSzPts val="2000"/>
              <a:buNone/>
            </a:pPr>
            <a:endParaRPr/>
          </a:p>
        </p:txBody>
      </p:sp>
      <p:pic>
        <p:nvPicPr>
          <p:cNvPr id="257" name="Google Shape;257;p21" descr="Imagen38"/>
          <p:cNvPicPr preferRelativeResize="0"/>
          <p:nvPr/>
        </p:nvPicPr>
        <p:blipFill rotWithShape="1">
          <a:blip r:embed="rId3">
            <a:alphaModFix/>
          </a:blip>
          <a:srcRect/>
          <a:stretch/>
        </p:blipFill>
        <p:spPr>
          <a:xfrm>
            <a:off x="5896947" y="1755204"/>
            <a:ext cx="5976557" cy="33475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942392" y="0"/>
            <a:ext cx="1041140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Brotes</a:t>
            </a:r>
            <a:endParaRPr/>
          </a:p>
        </p:txBody>
      </p:sp>
      <p:sp>
        <p:nvSpPr>
          <p:cNvPr id="263" name="Google Shape;263;p22"/>
          <p:cNvSpPr txBox="1">
            <a:spLocks noGrp="1"/>
          </p:cNvSpPr>
          <p:nvPr>
            <p:ph type="body" idx="1"/>
          </p:nvPr>
        </p:nvSpPr>
        <p:spPr>
          <a:xfrm>
            <a:off x="5705106" y="1325563"/>
            <a:ext cx="635937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Font typeface="Arial"/>
              <a:buNone/>
            </a:pPr>
            <a:r>
              <a:rPr lang="es-CO" b="1"/>
              <a:t>Brote craneal </a:t>
            </a:r>
            <a:r>
              <a:rPr lang="es-CO"/>
              <a:t>crece:</a:t>
            </a:r>
            <a:endParaRPr/>
          </a:p>
          <a:p>
            <a:pPr marL="228600" lvl="0" indent="-228600" algn="l" rtl="0">
              <a:lnSpc>
                <a:spcPct val="90000"/>
              </a:lnSpc>
              <a:spcBef>
                <a:spcPts val="1000"/>
              </a:spcBef>
              <a:spcAft>
                <a:spcPts val="0"/>
              </a:spcAft>
              <a:buClr>
                <a:srgbClr val="152B48"/>
              </a:buClr>
              <a:buSzPts val="2000"/>
              <a:buChar char="•"/>
            </a:pPr>
            <a:r>
              <a:rPr lang="es-CO"/>
              <a:t>Se introduce entre las hojas de mesenterio ventral y mesodermo de septum transverso.</a:t>
            </a:r>
            <a:endParaRPr/>
          </a:p>
          <a:p>
            <a:pPr marL="228600" lvl="0" indent="-228600" algn="l" rtl="0">
              <a:lnSpc>
                <a:spcPct val="90000"/>
              </a:lnSpc>
              <a:spcBef>
                <a:spcPts val="1000"/>
              </a:spcBef>
              <a:spcAft>
                <a:spcPts val="0"/>
              </a:spcAft>
              <a:buClr>
                <a:srgbClr val="152B48"/>
              </a:buClr>
              <a:buSzPts val="2000"/>
              <a:buChar char="•"/>
            </a:pPr>
            <a:r>
              <a:rPr lang="es-CO"/>
              <a:t>Se ramifica dando origen a: hepatocitos y vías biliares intrahepáticas.</a:t>
            </a:r>
            <a:endParaRPr/>
          </a:p>
          <a:p>
            <a:pPr marL="228600" lvl="0" indent="-228600" algn="l" rtl="0">
              <a:lnSpc>
                <a:spcPct val="90000"/>
              </a:lnSpc>
              <a:spcBef>
                <a:spcPts val="1000"/>
              </a:spcBef>
              <a:spcAft>
                <a:spcPts val="0"/>
              </a:spcAft>
              <a:buClr>
                <a:srgbClr val="152B48"/>
              </a:buClr>
              <a:buSzPts val="2000"/>
              <a:buFont typeface="Arial"/>
              <a:buNone/>
            </a:pPr>
            <a:r>
              <a:rPr lang="es-CO" b="1"/>
              <a:t>El brote caudal</a:t>
            </a:r>
            <a:r>
              <a:rPr lang="es-CO"/>
              <a:t>:</a:t>
            </a:r>
            <a:endParaRPr/>
          </a:p>
          <a:p>
            <a:pPr marL="228600" lvl="0" indent="-228600" algn="l" rtl="0">
              <a:lnSpc>
                <a:spcPct val="90000"/>
              </a:lnSpc>
              <a:spcBef>
                <a:spcPts val="1000"/>
              </a:spcBef>
              <a:spcAft>
                <a:spcPts val="0"/>
              </a:spcAft>
              <a:buClr>
                <a:srgbClr val="152B48"/>
              </a:buClr>
              <a:buSzPts val="2000"/>
              <a:buChar char="•"/>
            </a:pPr>
            <a:r>
              <a:rPr lang="es-CO"/>
              <a:t>Desemboca en el limite entre los conductos colédoco y hepático.</a:t>
            </a:r>
            <a:endParaRPr/>
          </a:p>
          <a:p>
            <a:pPr marL="228600" lvl="0" indent="-228600" algn="l" rtl="0">
              <a:lnSpc>
                <a:spcPct val="90000"/>
              </a:lnSpc>
              <a:spcBef>
                <a:spcPts val="1000"/>
              </a:spcBef>
              <a:spcAft>
                <a:spcPts val="0"/>
              </a:spcAft>
              <a:buClr>
                <a:srgbClr val="152B48"/>
              </a:buClr>
              <a:buSzPts val="2000"/>
              <a:buChar char="•"/>
            </a:pPr>
            <a:r>
              <a:rPr lang="es-CO"/>
              <a:t>Primero forma el conducto cístico y posteriormente la vesícula </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264" name="Google Shape;26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956" y="1423534"/>
            <a:ext cx="4604022" cy="20054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a:spLocks noGrp="1"/>
          </p:cNvSpPr>
          <p:nvPr>
            <p:ph type="title"/>
          </p:nvPr>
        </p:nvSpPr>
        <p:spPr>
          <a:xfrm>
            <a:off x="1007706" y="0"/>
            <a:ext cx="103460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Hígado</a:t>
            </a:r>
            <a:endParaRPr/>
          </a:p>
        </p:txBody>
      </p:sp>
      <p:sp>
        <p:nvSpPr>
          <p:cNvPr id="270" name="Google Shape;270;p23"/>
          <p:cNvSpPr txBox="1">
            <a:spLocks noGrp="1"/>
          </p:cNvSpPr>
          <p:nvPr>
            <p:ph type="body" idx="1"/>
          </p:nvPr>
        </p:nvSpPr>
        <p:spPr>
          <a:xfrm>
            <a:off x="545821" y="1363502"/>
            <a:ext cx="54444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En la 9° semana el hígado pesa el 10% del peso total del feto.</a:t>
            </a:r>
            <a:endParaRPr/>
          </a:p>
          <a:p>
            <a:pPr marL="228600" lvl="0" indent="-228600" algn="l" rtl="0">
              <a:lnSpc>
                <a:spcPct val="90000"/>
              </a:lnSpc>
              <a:spcBef>
                <a:spcPts val="1000"/>
              </a:spcBef>
              <a:spcAft>
                <a:spcPts val="0"/>
              </a:spcAft>
              <a:buClr>
                <a:srgbClr val="152B48"/>
              </a:buClr>
              <a:buSzPts val="2000"/>
              <a:buChar char="•"/>
            </a:pPr>
            <a:r>
              <a:rPr lang="es-CO"/>
              <a:t>Luego reduce de peso y parecen los 4 lóbulos.</a:t>
            </a:r>
            <a:endParaRPr/>
          </a:p>
          <a:p>
            <a:pPr marL="228600" lvl="0" indent="-228600" algn="l" rtl="0">
              <a:lnSpc>
                <a:spcPct val="90000"/>
              </a:lnSpc>
              <a:spcBef>
                <a:spcPts val="1000"/>
              </a:spcBef>
              <a:spcAft>
                <a:spcPts val="0"/>
              </a:spcAft>
              <a:buClr>
                <a:srgbClr val="152B48"/>
              </a:buClr>
              <a:buSzPts val="2000"/>
              <a:buChar char="•"/>
            </a:pPr>
            <a:r>
              <a:rPr lang="es-CO"/>
              <a:t>La sangre que fluye de la placenta determina la segmentación funcional.</a:t>
            </a:r>
            <a:endParaRPr/>
          </a:p>
          <a:p>
            <a:pPr marL="228600" lvl="0" indent="-101600" algn="l" rtl="0">
              <a:lnSpc>
                <a:spcPct val="90000"/>
              </a:lnSpc>
              <a:spcBef>
                <a:spcPts val="1000"/>
              </a:spcBef>
              <a:spcAft>
                <a:spcPts val="0"/>
              </a:spcAft>
              <a:buClr>
                <a:srgbClr val="152B48"/>
              </a:buClr>
              <a:buSzPts val="2000"/>
              <a:buNone/>
            </a:pPr>
            <a:endParaRPr/>
          </a:p>
        </p:txBody>
      </p:sp>
      <p:pic>
        <p:nvPicPr>
          <p:cNvPr id="271" name="Google Shape;271;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73688" y="1508888"/>
            <a:ext cx="3537856" cy="39846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4"/>
          <p:cNvSpPr/>
          <p:nvPr/>
        </p:nvSpPr>
        <p:spPr>
          <a:xfrm>
            <a:off x="5373883" y="894508"/>
            <a:ext cx="2519362" cy="1366838"/>
          </a:xfrm>
          <a:prstGeom prst="rect">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Elaboración y almacenamiento de glucógeno</a:t>
            </a:r>
            <a:endParaRPr/>
          </a:p>
        </p:txBody>
      </p:sp>
      <p:sp>
        <p:nvSpPr>
          <p:cNvPr id="277" name="Google Shape;277;p24"/>
          <p:cNvSpPr/>
          <p:nvPr/>
        </p:nvSpPr>
        <p:spPr>
          <a:xfrm>
            <a:off x="8469508" y="1069048"/>
            <a:ext cx="2951162" cy="1008063"/>
          </a:xfrm>
          <a:prstGeom prst="leftArrowCallout">
            <a:avLst>
              <a:gd name="adj1" fmla="val 25000"/>
              <a:gd name="adj2" fmla="val 25000"/>
              <a:gd name="adj3" fmla="val 68713"/>
              <a:gd name="adj4" fmla="val 64977"/>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Cuarto mes</a:t>
            </a:r>
            <a:endParaRPr/>
          </a:p>
        </p:txBody>
      </p:sp>
      <p:sp>
        <p:nvSpPr>
          <p:cNvPr id="278" name="Google Shape;278;p24"/>
          <p:cNvSpPr/>
          <p:nvPr/>
        </p:nvSpPr>
        <p:spPr>
          <a:xfrm>
            <a:off x="5373883" y="2900145"/>
            <a:ext cx="2519362" cy="1008062"/>
          </a:xfrm>
          <a:prstGeom prst="rect">
            <a:avLst/>
          </a:prstGeom>
          <a:solidFill>
            <a:srgbClr val="AEABA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Función antitóxica</a:t>
            </a:r>
            <a:endParaRPr/>
          </a:p>
        </p:txBody>
      </p:sp>
      <p:sp>
        <p:nvSpPr>
          <p:cNvPr id="279" name="Google Shape;279;p24"/>
          <p:cNvSpPr/>
          <p:nvPr/>
        </p:nvSpPr>
        <p:spPr>
          <a:xfrm>
            <a:off x="8469508" y="2828707"/>
            <a:ext cx="2952750" cy="1150938"/>
          </a:xfrm>
          <a:prstGeom prst="leftArrowCallout">
            <a:avLst>
              <a:gd name="adj1" fmla="val 25000"/>
              <a:gd name="adj2" fmla="val 22131"/>
              <a:gd name="adj3" fmla="val 67074"/>
              <a:gd name="adj4" fmla="val 64977"/>
            </a:avLst>
          </a:prstGeom>
          <a:solidFill>
            <a:srgbClr val="DDEA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Últimos meses de desarrollo</a:t>
            </a:r>
            <a:endParaRPr/>
          </a:p>
        </p:txBody>
      </p:sp>
      <p:sp>
        <p:nvSpPr>
          <p:cNvPr id="280" name="Google Shape;280;p24"/>
          <p:cNvSpPr/>
          <p:nvPr/>
        </p:nvSpPr>
        <p:spPr>
          <a:xfrm>
            <a:off x="5373883" y="4547006"/>
            <a:ext cx="2585129" cy="1008062"/>
          </a:xfrm>
          <a:prstGeom prst="rect">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Síntesis de proteínas</a:t>
            </a:r>
            <a:endParaRPr/>
          </a:p>
        </p:txBody>
      </p:sp>
      <p:sp>
        <p:nvSpPr>
          <p:cNvPr id="281" name="Google Shape;281;p24"/>
          <p:cNvSpPr/>
          <p:nvPr/>
        </p:nvSpPr>
        <p:spPr>
          <a:xfrm>
            <a:off x="8469508" y="4474774"/>
            <a:ext cx="2951162" cy="1152525"/>
          </a:xfrm>
          <a:prstGeom prst="leftArrowCallout">
            <a:avLst>
              <a:gd name="adj1" fmla="val 25000"/>
              <a:gd name="adj2" fmla="val 22131"/>
              <a:gd name="adj3" fmla="val 67074"/>
              <a:gd name="adj4" fmla="val 64977"/>
            </a:avLst>
          </a:prstGeom>
          <a:solidFill>
            <a:srgbClr val="D8D8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16 a 24 semanas de vida</a:t>
            </a:r>
            <a:endParaRPr/>
          </a:p>
        </p:txBody>
      </p:sp>
    </p:spTree>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title"/>
          </p:nvPr>
        </p:nvSpPr>
        <p:spPr>
          <a:xfrm>
            <a:off x="838200" y="0"/>
            <a:ext cx="10515600" cy="1175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Atresia biliar extrahepática</a:t>
            </a:r>
            <a:endParaRPr/>
          </a:p>
        </p:txBody>
      </p:sp>
      <p:sp>
        <p:nvSpPr>
          <p:cNvPr id="287" name="Google Shape;287;p25"/>
          <p:cNvSpPr txBox="1">
            <a:spLocks noGrp="1"/>
          </p:cNvSpPr>
          <p:nvPr>
            <p:ph type="body" idx="1"/>
          </p:nvPr>
        </p:nvSpPr>
        <p:spPr>
          <a:xfrm>
            <a:off x="5496948" y="1616043"/>
            <a:ext cx="602480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1 - 15,000 nacimientos.</a:t>
            </a:r>
            <a:endParaRPr/>
          </a:p>
          <a:p>
            <a:pPr marL="228600" lvl="0" indent="-228600" algn="l" rtl="0">
              <a:lnSpc>
                <a:spcPct val="90000"/>
              </a:lnSpc>
              <a:spcBef>
                <a:spcPts val="1000"/>
              </a:spcBef>
              <a:spcAft>
                <a:spcPts val="0"/>
              </a:spcAft>
              <a:buClr>
                <a:srgbClr val="152B48"/>
              </a:buClr>
              <a:buSzPts val="2000"/>
              <a:buChar char="•"/>
            </a:pPr>
            <a:r>
              <a:rPr lang="es-CO"/>
              <a:t>Causa más común de ictericia patológica en los infantes.</a:t>
            </a:r>
            <a:endParaRPr/>
          </a:p>
          <a:p>
            <a:pPr marL="228600" lvl="0" indent="-228600" algn="l" rtl="0">
              <a:lnSpc>
                <a:spcPct val="90000"/>
              </a:lnSpc>
              <a:spcBef>
                <a:spcPts val="1000"/>
              </a:spcBef>
              <a:spcAft>
                <a:spcPts val="0"/>
              </a:spcAft>
              <a:buClr>
                <a:srgbClr val="152B48"/>
              </a:buClr>
              <a:buSzPts val="2000"/>
              <a:buChar char="•"/>
            </a:pPr>
            <a:r>
              <a:rPr lang="es-CO"/>
              <a:t>Causa común de trasplante en niños</a:t>
            </a:r>
            <a:endParaRPr/>
          </a:p>
          <a:p>
            <a:pPr marL="228600" lvl="0" indent="-228600" algn="l" rtl="0">
              <a:lnSpc>
                <a:spcPct val="90000"/>
              </a:lnSpc>
              <a:spcBef>
                <a:spcPts val="1000"/>
              </a:spcBef>
              <a:spcAft>
                <a:spcPts val="0"/>
              </a:spcAft>
              <a:buClr>
                <a:srgbClr val="152B48"/>
              </a:buClr>
              <a:buSzPts val="2000"/>
              <a:buChar char="•"/>
            </a:pPr>
            <a:r>
              <a:rPr lang="es-CO"/>
              <a:t>Estenosis o atresia de los conductos extrahepáticos.</a:t>
            </a:r>
            <a:endParaRPr/>
          </a:p>
          <a:p>
            <a:pPr marL="228600" lvl="0" indent="-228600" algn="l" rtl="0">
              <a:lnSpc>
                <a:spcPct val="90000"/>
              </a:lnSpc>
              <a:spcBef>
                <a:spcPts val="1000"/>
              </a:spcBef>
              <a:spcAft>
                <a:spcPts val="0"/>
              </a:spcAft>
              <a:buClr>
                <a:srgbClr val="152B48"/>
              </a:buClr>
              <a:buSzPts val="2000"/>
              <a:buChar char="•"/>
            </a:pPr>
            <a:r>
              <a:rPr lang="es-CO"/>
              <a:t>Causa: inmunitaria con linfocitos infiltrando los tractos portales.</a:t>
            </a:r>
            <a:endParaRPr/>
          </a:p>
          <a:p>
            <a:pPr marL="228600" lvl="0" indent="-228600" algn="l" rtl="0">
              <a:lnSpc>
                <a:spcPct val="90000"/>
              </a:lnSpc>
              <a:spcBef>
                <a:spcPts val="1000"/>
              </a:spcBef>
              <a:spcAft>
                <a:spcPts val="0"/>
              </a:spcAft>
              <a:buClr>
                <a:srgbClr val="152B48"/>
              </a:buClr>
              <a:buSzPts val="2000"/>
              <a:buChar char="•"/>
            </a:pPr>
            <a:r>
              <a:rPr lang="es-CO"/>
              <a:t>10 % mutación genes Jagged. </a:t>
            </a:r>
            <a:endParaRPr/>
          </a:p>
          <a:p>
            <a:pPr marL="228600" lvl="0" indent="-101600" algn="l" rtl="0">
              <a:lnSpc>
                <a:spcPct val="90000"/>
              </a:lnSpc>
              <a:spcBef>
                <a:spcPts val="1000"/>
              </a:spcBef>
              <a:spcAft>
                <a:spcPts val="0"/>
              </a:spcAft>
              <a:buClr>
                <a:srgbClr val="152B48"/>
              </a:buClr>
              <a:buSzPts val="2000"/>
              <a:buNone/>
            </a:pPr>
            <a:endParaRPr/>
          </a:p>
        </p:txBody>
      </p:sp>
      <p:pic>
        <p:nvPicPr>
          <p:cNvPr id="288" name="Google Shape;288;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8" y="1304214"/>
            <a:ext cx="3810506" cy="24874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txBox="1">
            <a:spLocks noGrp="1"/>
          </p:cNvSpPr>
          <p:nvPr>
            <p:ph type="title"/>
          </p:nvPr>
        </p:nvSpPr>
        <p:spPr>
          <a:xfrm>
            <a:off x="838201" y="0"/>
            <a:ext cx="6514322" cy="14369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Anomalías del hígado y la vesícula biliar</a:t>
            </a:r>
            <a:endParaRPr/>
          </a:p>
        </p:txBody>
      </p:sp>
      <p:sp>
        <p:nvSpPr>
          <p:cNvPr id="294" name="Google Shape;294;p26"/>
          <p:cNvSpPr txBox="1">
            <a:spLocks noGrp="1"/>
          </p:cNvSpPr>
          <p:nvPr>
            <p:ph type="body" idx="1"/>
          </p:nvPr>
        </p:nvSpPr>
        <p:spPr>
          <a:xfrm>
            <a:off x="429424" y="1763805"/>
            <a:ext cx="49730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Conductos hepáticos accesorios.</a:t>
            </a:r>
            <a:endParaRPr/>
          </a:p>
          <a:p>
            <a:pPr marL="228600" lvl="0" indent="-228600" algn="l" rtl="0">
              <a:lnSpc>
                <a:spcPct val="90000"/>
              </a:lnSpc>
              <a:spcBef>
                <a:spcPts val="1000"/>
              </a:spcBef>
              <a:spcAft>
                <a:spcPts val="0"/>
              </a:spcAft>
              <a:buClr>
                <a:srgbClr val="152B48"/>
              </a:buClr>
              <a:buSzPts val="2000"/>
              <a:buChar char="•"/>
            </a:pPr>
            <a:r>
              <a:rPr lang="es-CO"/>
              <a:t>Duplicación de la vesícula biliar.</a:t>
            </a:r>
            <a:endParaRPr/>
          </a:p>
          <a:p>
            <a:pPr marL="228600" lvl="0" indent="-228600" algn="l" rtl="0">
              <a:lnSpc>
                <a:spcPct val="90000"/>
              </a:lnSpc>
              <a:spcBef>
                <a:spcPts val="1000"/>
              </a:spcBef>
              <a:spcAft>
                <a:spcPts val="0"/>
              </a:spcAft>
              <a:buClr>
                <a:srgbClr val="152B48"/>
              </a:buClr>
              <a:buSzPts val="2000"/>
              <a:buChar char="•"/>
            </a:pPr>
            <a:r>
              <a:rPr lang="es-CO"/>
              <a:t>Son comunes y asintomáticos.</a:t>
            </a:r>
            <a:endParaRPr/>
          </a:p>
          <a:p>
            <a:pPr marL="228600" lvl="0" indent="-228600" algn="l" rtl="0">
              <a:lnSpc>
                <a:spcPct val="90000"/>
              </a:lnSpc>
              <a:spcBef>
                <a:spcPts val="1000"/>
              </a:spcBef>
              <a:spcAft>
                <a:spcPts val="0"/>
              </a:spcAft>
              <a:buClr>
                <a:srgbClr val="152B48"/>
              </a:buClr>
              <a:buSzPts val="2000"/>
              <a:buChar char="•"/>
            </a:pPr>
            <a:r>
              <a:rPr lang="es-CO"/>
              <a:t>Adquieren importancia clínica en condiciones patológicas.</a:t>
            </a:r>
            <a:endParaRPr/>
          </a:p>
        </p:txBody>
      </p:sp>
      <p:pic>
        <p:nvPicPr>
          <p:cNvPr id="295" name="Google Shape;29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9965" y="1986173"/>
            <a:ext cx="2965022" cy="2596816"/>
          </a:xfrm>
          <a:prstGeom prst="rect">
            <a:avLst/>
          </a:prstGeom>
          <a:noFill/>
          <a:ln>
            <a:noFill/>
          </a:ln>
        </p:spPr>
      </p:pic>
      <p:pic>
        <p:nvPicPr>
          <p:cNvPr id="296" name="Google Shape;296;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77364" y="1986173"/>
            <a:ext cx="2912192" cy="2596816"/>
          </a:xfrm>
          <a:prstGeom prst="rect">
            <a:avLst/>
          </a:prstGeom>
          <a:noFill/>
          <a:ln>
            <a:noFill/>
          </a:ln>
        </p:spPr>
      </p:pic>
      <p:sp>
        <p:nvSpPr>
          <p:cNvPr id="297" name="Google Shape;297;p26"/>
          <p:cNvSpPr/>
          <p:nvPr/>
        </p:nvSpPr>
        <p:spPr>
          <a:xfrm>
            <a:off x="5729965" y="4720023"/>
            <a:ext cx="2965022" cy="114871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Montserrat"/>
                <a:ea typeface="Montserrat"/>
                <a:cs typeface="Montserrat"/>
                <a:sym typeface="Montserrat"/>
              </a:rPr>
              <a:t>Obliteración del colédoco que distiende la vesícula biliar.</a:t>
            </a:r>
            <a:endParaRPr sz="1800" b="0" i="0" u="none" strike="noStrike" cap="none">
              <a:solidFill>
                <a:schemeClr val="lt1"/>
              </a:solidFill>
              <a:latin typeface="Montserrat"/>
              <a:ea typeface="Montserrat"/>
              <a:cs typeface="Montserrat"/>
              <a:sym typeface="Montserrat"/>
            </a:endParaRPr>
          </a:p>
        </p:txBody>
      </p:sp>
      <p:sp>
        <p:nvSpPr>
          <p:cNvPr id="298" name="Google Shape;298;p26"/>
          <p:cNvSpPr/>
          <p:nvPr/>
        </p:nvSpPr>
        <p:spPr>
          <a:xfrm>
            <a:off x="9177364" y="4720023"/>
            <a:ext cx="2912192" cy="114871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Montserrat"/>
                <a:ea typeface="Montserrat"/>
                <a:cs typeface="Montserrat"/>
                <a:sym typeface="Montserrat"/>
              </a:rPr>
              <a:t>Duplicación de la vesícula biliar. </a:t>
            </a:r>
            <a:endParaRPr sz="18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923730" y="0"/>
            <a:ext cx="1043006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Páncreas</a:t>
            </a:r>
            <a:endParaRPr/>
          </a:p>
        </p:txBody>
      </p:sp>
      <p:sp>
        <p:nvSpPr>
          <p:cNvPr id="304" name="Google Shape;304;p27"/>
          <p:cNvSpPr txBox="1">
            <a:spLocks noGrp="1"/>
          </p:cNvSpPr>
          <p:nvPr>
            <p:ph type="body" idx="1"/>
          </p:nvPr>
        </p:nvSpPr>
        <p:spPr>
          <a:xfrm>
            <a:off x="5043189" y="162038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Formado por dos esbozos:</a:t>
            </a:r>
            <a:endParaRPr/>
          </a:p>
          <a:p>
            <a:pPr marL="685800" lvl="1" indent="-228600" algn="l" rtl="0">
              <a:lnSpc>
                <a:spcPct val="90000"/>
              </a:lnSpc>
              <a:spcBef>
                <a:spcPts val="500"/>
              </a:spcBef>
              <a:spcAft>
                <a:spcPts val="0"/>
              </a:spcAft>
              <a:buClr>
                <a:srgbClr val="152B48"/>
              </a:buClr>
              <a:buSzPts val="2000"/>
              <a:buChar char="•"/>
            </a:pPr>
            <a:r>
              <a:rPr lang="es-CO" b="1"/>
              <a:t>Ventral</a:t>
            </a:r>
            <a:r>
              <a:rPr lang="es-CO"/>
              <a:t>: </a:t>
            </a:r>
            <a:endParaRPr/>
          </a:p>
          <a:p>
            <a:pPr marL="1143000" lvl="2" indent="-228600" algn="l" rtl="0">
              <a:lnSpc>
                <a:spcPct val="90000"/>
              </a:lnSpc>
              <a:spcBef>
                <a:spcPts val="500"/>
              </a:spcBef>
              <a:spcAft>
                <a:spcPts val="0"/>
              </a:spcAft>
              <a:buClr>
                <a:srgbClr val="152B48"/>
              </a:buClr>
              <a:buSzPts val="2000"/>
              <a:buChar char="•"/>
            </a:pPr>
            <a:r>
              <a:rPr lang="es-CO"/>
              <a:t>Guarda relación con el colédoco.</a:t>
            </a:r>
            <a:endParaRPr/>
          </a:p>
          <a:p>
            <a:pPr marL="1143000" lvl="2" indent="-228600" algn="l" rtl="0">
              <a:lnSpc>
                <a:spcPct val="90000"/>
              </a:lnSpc>
              <a:spcBef>
                <a:spcPts val="500"/>
              </a:spcBef>
              <a:spcAft>
                <a:spcPts val="0"/>
              </a:spcAft>
              <a:buClr>
                <a:srgbClr val="152B48"/>
              </a:buClr>
              <a:buSzPts val="2000"/>
              <a:buChar char="•"/>
            </a:pPr>
            <a:r>
              <a:rPr lang="es-CO"/>
              <a:t>Forma: proceso unciforme, parte inferior. </a:t>
            </a:r>
            <a:endParaRPr/>
          </a:p>
          <a:p>
            <a:pPr marL="685800" lvl="1" indent="-228600" algn="l" rtl="0">
              <a:lnSpc>
                <a:spcPct val="90000"/>
              </a:lnSpc>
              <a:spcBef>
                <a:spcPts val="500"/>
              </a:spcBef>
              <a:spcAft>
                <a:spcPts val="0"/>
              </a:spcAft>
              <a:buClr>
                <a:srgbClr val="152B48"/>
              </a:buClr>
              <a:buSzPts val="2000"/>
              <a:buChar char="•"/>
            </a:pPr>
            <a:r>
              <a:rPr lang="es-CO" b="1"/>
              <a:t>Dorsal</a:t>
            </a:r>
            <a:r>
              <a:rPr lang="es-CO"/>
              <a:t>: mesenterio dorsal y resto de la glándula.</a:t>
            </a:r>
            <a:endParaRPr/>
          </a:p>
          <a:p>
            <a:pPr marL="228600" lvl="0" indent="-228600" algn="l" rtl="0">
              <a:lnSpc>
                <a:spcPct val="90000"/>
              </a:lnSpc>
              <a:spcBef>
                <a:spcPts val="1000"/>
              </a:spcBef>
              <a:spcAft>
                <a:spcPts val="0"/>
              </a:spcAft>
              <a:buClr>
                <a:srgbClr val="152B48"/>
              </a:buClr>
              <a:buSzPts val="2000"/>
              <a:buChar char="•"/>
            </a:pPr>
            <a:r>
              <a:rPr lang="es-CO"/>
              <a:t>Conducto pancreático principal:</a:t>
            </a:r>
            <a:endParaRPr/>
          </a:p>
          <a:p>
            <a:pPr marL="685800" lvl="1" indent="-228600" algn="l" rtl="0">
              <a:lnSpc>
                <a:spcPct val="90000"/>
              </a:lnSpc>
              <a:spcBef>
                <a:spcPts val="500"/>
              </a:spcBef>
              <a:spcAft>
                <a:spcPts val="0"/>
              </a:spcAft>
              <a:buClr>
                <a:srgbClr val="152B48"/>
              </a:buClr>
              <a:buSzPts val="2000"/>
              <a:buChar char="•"/>
            </a:pPr>
            <a:r>
              <a:rPr lang="es-CO"/>
              <a:t>Porción distal del conducto pancreático dorsal y la totalidad del conducto pancreático ventral.</a:t>
            </a:r>
            <a:endParaRPr/>
          </a:p>
          <a:p>
            <a:pPr marL="228600" lvl="0" indent="-228600" algn="l" rtl="0">
              <a:lnSpc>
                <a:spcPct val="90000"/>
              </a:lnSpc>
              <a:spcBef>
                <a:spcPts val="1000"/>
              </a:spcBef>
              <a:spcAft>
                <a:spcPts val="0"/>
              </a:spcAft>
              <a:buClr>
                <a:srgbClr val="152B48"/>
              </a:buClr>
              <a:buSzPts val="2000"/>
              <a:buChar char="•"/>
            </a:pPr>
            <a:r>
              <a:rPr lang="es-CO"/>
              <a:t>La porción proximal del conducto pancreático dorsal se oblitera formando conducto pancreático accesorio.</a:t>
            </a:r>
            <a:endParaRPr/>
          </a:p>
          <a:p>
            <a:pPr marL="228600" lvl="0" indent="-101600" algn="l" rtl="0">
              <a:lnSpc>
                <a:spcPct val="90000"/>
              </a:lnSpc>
              <a:spcBef>
                <a:spcPts val="1000"/>
              </a:spcBef>
              <a:spcAft>
                <a:spcPts val="0"/>
              </a:spcAft>
              <a:buClr>
                <a:srgbClr val="152B48"/>
              </a:buClr>
              <a:buSzPts val="2000"/>
              <a:buNone/>
            </a:pPr>
            <a:endParaRPr/>
          </a:p>
        </p:txBody>
      </p:sp>
      <p:pic>
        <p:nvPicPr>
          <p:cNvPr id="305" name="Google Shape;305;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861" y="1407264"/>
            <a:ext cx="4540238" cy="1684709"/>
          </a:xfrm>
          <a:prstGeom prst="rect">
            <a:avLst/>
          </a:prstGeom>
          <a:noFill/>
          <a:ln>
            <a:noFill/>
          </a:ln>
        </p:spPr>
      </p:pic>
      <p:sp>
        <p:nvSpPr>
          <p:cNvPr id="306" name="Google Shape;306;p27"/>
          <p:cNvSpPr/>
          <p:nvPr/>
        </p:nvSpPr>
        <p:spPr>
          <a:xfrm>
            <a:off x="677714" y="3292833"/>
            <a:ext cx="1798655" cy="42998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30 días </a:t>
            </a:r>
            <a:endParaRPr/>
          </a:p>
        </p:txBody>
      </p:sp>
      <p:sp>
        <p:nvSpPr>
          <p:cNvPr id="307" name="Google Shape;307;p27"/>
          <p:cNvSpPr/>
          <p:nvPr/>
        </p:nvSpPr>
        <p:spPr>
          <a:xfrm>
            <a:off x="2793223" y="3292833"/>
            <a:ext cx="1798655" cy="429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35 días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4357" y="1325563"/>
            <a:ext cx="5432290" cy="1781260"/>
          </a:xfrm>
          <a:prstGeom prst="rect">
            <a:avLst/>
          </a:prstGeom>
          <a:noFill/>
          <a:ln>
            <a:noFill/>
          </a:ln>
        </p:spPr>
      </p:pic>
      <p:sp>
        <p:nvSpPr>
          <p:cNvPr id="313" name="Google Shape;313;p2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Páncreas</a:t>
            </a:r>
            <a:endParaRPr/>
          </a:p>
        </p:txBody>
      </p:sp>
      <p:sp>
        <p:nvSpPr>
          <p:cNvPr id="314" name="Google Shape;314;p28"/>
          <p:cNvSpPr txBox="1">
            <a:spLocks noGrp="1"/>
          </p:cNvSpPr>
          <p:nvPr>
            <p:ph type="body" idx="1"/>
          </p:nvPr>
        </p:nvSpPr>
        <p:spPr>
          <a:xfrm>
            <a:off x="5856647" y="1260947"/>
            <a:ext cx="5998122" cy="49804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Islotes pancreáticos: desarrollan a partir del tejido pancreático parenquimatoso en el 3 mes de vida.</a:t>
            </a:r>
            <a:endParaRPr/>
          </a:p>
          <a:p>
            <a:pPr marL="228600" lvl="0" indent="-228600" algn="l" rtl="0">
              <a:lnSpc>
                <a:spcPct val="90000"/>
              </a:lnSpc>
              <a:spcBef>
                <a:spcPts val="1000"/>
              </a:spcBef>
              <a:spcAft>
                <a:spcPts val="0"/>
              </a:spcAft>
              <a:buClr>
                <a:srgbClr val="152B48"/>
              </a:buClr>
              <a:buSzPts val="2000"/>
              <a:buChar char="•"/>
            </a:pPr>
            <a:r>
              <a:rPr lang="es-CO"/>
              <a:t>Secreción de insulina comienza en el 5 mes.</a:t>
            </a:r>
            <a:endParaRPr/>
          </a:p>
          <a:p>
            <a:pPr marL="228600" lvl="0" indent="-228600" algn="l" rtl="0">
              <a:lnSpc>
                <a:spcPct val="90000"/>
              </a:lnSpc>
              <a:spcBef>
                <a:spcPts val="1000"/>
              </a:spcBef>
              <a:spcAft>
                <a:spcPts val="0"/>
              </a:spcAft>
              <a:buClr>
                <a:srgbClr val="152B48"/>
              </a:buClr>
              <a:buSzPts val="2000"/>
              <a:buChar char="•"/>
            </a:pPr>
            <a:r>
              <a:rPr lang="es-CO"/>
              <a:t>Células parenquimatosas células secretoras de glucagón y somatostatina.</a:t>
            </a:r>
            <a:endParaRPr/>
          </a:p>
          <a:p>
            <a:pPr marL="228600" lvl="0" indent="-228600" algn="l" rtl="0">
              <a:lnSpc>
                <a:spcPct val="90000"/>
              </a:lnSpc>
              <a:spcBef>
                <a:spcPts val="1000"/>
              </a:spcBef>
              <a:spcAft>
                <a:spcPts val="0"/>
              </a:spcAft>
              <a:buClr>
                <a:srgbClr val="152B48"/>
              </a:buClr>
              <a:buSzPts val="2000"/>
              <a:buChar char="•"/>
            </a:pPr>
            <a:r>
              <a:rPr lang="es-CO"/>
              <a:t>Hoja esplácnica del mesodermo forma el tejido conectivo.</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sp>
        <p:nvSpPr>
          <p:cNvPr id="315" name="Google Shape;315;p28"/>
          <p:cNvSpPr/>
          <p:nvPr/>
        </p:nvSpPr>
        <p:spPr>
          <a:xfrm>
            <a:off x="561305" y="3034113"/>
            <a:ext cx="1647930" cy="75425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6 semana </a:t>
            </a:r>
            <a:endParaRPr/>
          </a:p>
        </p:txBody>
      </p:sp>
      <p:sp>
        <p:nvSpPr>
          <p:cNvPr id="316" name="Google Shape;316;p28"/>
          <p:cNvSpPr/>
          <p:nvPr/>
        </p:nvSpPr>
        <p:spPr>
          <a:xfrm>
            <a:off x="2953891" y="3034113"/>
            <a:ext cx="1715764" cy="75425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Fusión de los conductos pancreáticos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Páncreas anular</a:t>
            </a:r>
            <a:endParaRPr/>
          </a:p>
        </p:txBody>
      </p:sp>
      <p:sp>
        <p:nvSpPr>
          <p:cNvPr id="322" name="Google Shape;322;p29"/>
          <p:cNvSpPr txBox="1">
            <a:spLocks noGrp="1"/>
          </p:cNvSpPr>
          <p:nvPr>
            <p:ph type="body" idx="1"/>
          </p:nvPr>
        </p:nvSpPr>
        <p:spPr>
          <a:xfrm>
            <a:off x="5869445" y="1325563"/>
            <a:ext cx="6092399" cy="48780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La yema pancreática ventral consta de dos componentes que normalmente se fusionan y giran alrededor del duodeno. </a:t>
            </a:r>
            <a:endParaRPr/>
          </a:p>
          <a:p>
            <a:pPr marL="228600" lvl="0" indent="-228600" algn="l" rtl="0">
              <a:lnSpc>
                <a:spcPct val="90000"/>
              </a:lnSpc>
              <a:spcBef>
                <a:spcPts val="1000"/>
              </a:spcBef>
              <a:spcAft>
                <a:spcPts val="0"/>
              </a:spcAft>
              <a:buClr>
                <a:srgbClr val="152B48"/>
              </a:buClr>
              <a:buSzPts val="2000"/>
              <a:buChar char="•"/>
            </a:pPr>
            <a:r>
              <a:rPr lang="es-CO"/>
              <a:t>A</a:t>
            </a:r>
            <a:r>
              <a:rPr lang="es-CO" b="0" i="0" u="none" strike="noStrike"/>
              <a:t>lgunas veces la porción derecha de la yema ventral migra a lo largo de su ruta normal, pero la izquierda lo hace en dirección contraria. </a:t>
            </a:r>
            <a:endParaRPr/>
          </a:p>
          <a:p>
            <a:pPr marL="228600" lvl="0" indent="-228600" algn="l" rtl="0">
              <a:lnSpc>
                <a:spcPct val="90000"/>
              </a:lnSpc>
              <a:spcBef>
                <a:spcPts val="1000"/>
              </a:spcBef>
              <a:spcAft>
                <a:spcPts val="0"/>
              </a:spcAft>
              <a:buClr>
                <a:srgbClr val="152B48"/>
              </a:buClr>
              <a:buSzPts val="2000"/>
              <a:buChar char="•"/>
            </a:pPr>
            <a:r>
              <a:rPr lang="es-CO" b="0" i="0" u="none" strike="noStrike"/>
              <a:t>El duodeno queda rodeado de tejido pancreático y aparece un </a:t>
            </a:r>
            <a:r>
              <a:rPr lang="es-CO" b="1" i="0" u="none" strike="noStrike"/>
              <a:t>páncreas anular. </a:t>
            </a:r>
            <a:endParaRPr/>
          </a:p>
          <a:p>
            <a:pPr marL="228600" lvl="0" indent="-228600" algn="l" rtl="0">
              <a:lnSpc>
                <a:spcPct val="90000"/>
              </a:lnSpc>
              <a:spcBef>
                <a:spcPts val="1000"/>
              </a:spcBef>
              <a:spcAft>
                <a:spcPts val="0"/>
              </a:spcAft>
              <a:buClr>
                <a:srgbClr val="152B48"/>
              </a:buClr>
              <a:buSzPts val="2000"/>
              <a:buChar char="•"/>
            </a:pPr>
            <a:r>
              <a:rPr lang="es-CO" b="0" i="0" u="none" strike="noStrike"/>
              <a:t>La malformación constriñe al duodeno provocando una obstrucción total. </a:t>
            </a:r>
            <a:endParaRPr sz="2400"/>
          </a:p>
        </p:txBody>
      </p:sp>
      <p:pic>
        <p:nvPicPr>
          <p:cNvPr id="323" name="Google Shape;323;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6547" y="1325563"/>
            <a:ext cx="5031246" cy="2586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903514"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Dientes</a:t>
            </a:r>
            <a:endParaRPr/>
          </a:p>
        </p:txBody>
      </p:sp>
      <p:sp>
        <p:nvSpPr>
          <p:cNvPr id="107" name="Google Shape;107;p3"/>
          <p:cNvSpPr txBox="1">
            <a:spLocks noGrp="1"/>
          </p:cNvSpPr>
          <p:nvPr>
            <p:ph type="body" idx="1"/>
          </p:nvPr>
        </p:nvSpPr>
        <p:spPr>
          <a:xfrm>
            <a:off x="5001901" y="180112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Lámina dental: h</a:t>
            </a:r>
            <a:r>
              <a:rPr lang="es-CO" b="0" i="0" u="none" strike="noStrike"/>
              <a:t>acia la sexta semana del desarrollo la capa basal del revestimiento epitelial de la cavidad oral produce una estructura en forma de C.</a:t>
            </a:r>
            <a:endParaRPr/>
          </a:p>
          <a:p>
            <a:pPr marL="228600" lvl="0" indent="-228600" algn="l" rtl="0">
              <a:lnSpc>
                <a:spcPct val="90000"/>
              </a:lnSpc>
              <a:spcBef>
                <a:spcPts val="1000"/>
              </a:spcBef>
              <a:spcAft>
                <a:spcPts val="0"/>
              </a:spcAft>
              <a:buClr>
                <a:srgbClr val="152B48"/>
              </a:buClr>
              <a:buSzPts val="2000"/>
              <a:buChar char="•"/>
            </a:pPr>
            <a:r>
              <a:rPr lang="es-CO" b="0" i="0" u="none" strike="noStrike"/>
              <a:t>Después, la lámina da origen a varias yemas dentales.</a:t>
            </a:r>
            <a:endParaRPr/>
          </a:p>
          <a:p>
            <a:pPr marL="228600" lvl="0" indent="-228600" algn="l" rtl="0">
              <a:lnSpc>
                <a:spcPct val="90000"/>
              </a:lnSpc>
              <a:spcBef>
                <a:spcPts val="1000"/>
              </a:spcBef>
              <a:spcAft>
                <a:spcPts val="0"/>
              </a:spcAft>
              <a:buClr>
                <a:srgbClr val="152B48"/>
              </a:buClr>
              <a:buSzPts val="2000"/>
              <a:buChar char="•"/>
            </a:pPr>
            <a:r>
              <a:rPr lang="es-CO" b="0" i="0" u="none" strike="noStrike"/>
              <a:t>10 en maxila y en mandíbula que forman los primor- dios de los componentes ectodérmicos de los dientes.</a:t>
            </a:r>
            <a:endParaRPr/>
          </a:p>
        </p:txBody>
      </p:sp>
      <p:pic>
        <p:nvPicPr>
          <p:cNvPr id="108" name="Google Shape;108;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7633" y="1393848"/>
            <a:ext cx="3376612" cy="1609725"/>
          </a:xfrm>
          <a:prstGeom prst="rect">
            <a:avLst/>
          </a:prstGeom>
          <a:noFill/>
          <a:ln>
            <a:noFill/>
          </a:ln>
        </p:spPr>
      </p:pic>
      <p:sp>
        <p:nvSpPr>
          <p:cNvPr id="109" name="Google Shape;109;p3"/>
          <p:cNvSpPr/>
          <p:nvPr/>
        </p:nvSpPr>
        <p:spPr>
          <a:xfrm>
            <a:off x="866714" y="3089083"/>
            <a:ext cx="2858450" cy="54261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Formación del diente germen 8 semana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751" y="1320319"/>
            <a:ext cx="4486016" cy="2108681"/>
          </a:xfrm>
          <a:prstGeom prst="rect">
            <a:avLst/>
          </a:prstGeom>
          <a:noFill/>
          <a:ln>
            <a:noFill/>
          </a:ln>
        </p:spPr>
      </p:pic>
      <p:sp>
        <p:nvSpPr>
          <p:cNvPr id="329" name="Google Shape;329;p30"/>
          <p:cNvSpPr txBox="1">
            <a:spLocks noGrp="1"/>
          </p:cNvSpPr>
          <p:nvPr>
            <p:ph type="title"/>
          </p:nvPr>
        </p:nvSpPr>
        <p:spPr>
          <a:xfrm>
            <a:off x="914401" y="-524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Intestino medio</a:t>
            </a:r>
            <a:endParaRPr/>
          </a:p>
        </p:txBody>
      </p:sp>
      <p:sp>
        <p:nvSpPr>
          <p:cNvPr id="330" name="Google Shape;330;p30"/>
          <p:cNvSpPr txBox="1">
            <a:spLocks noGrp="1"/>
          </p:cNvSpPr>
          <p:nvPr>
            <p:ph type="body" idx="1"/>
          </p:nvPr>
        </p:nvSpPr>
        <p:spPr>
          <a:xfrm>
            <a:off x="5254351" y="1558532"/>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Embrión de 5 semanas.</a:t>
            </a:r>
            <a:endParaRPr/>
          </a:p>
          <a:p>
            <a:pPr marL="228600" lvl="0" indent="-228600" algn="l" rtl="0">
              <a:lnSpc>
                <a:spcPct val="90000"/>
              </a:lnSpc>
              <a:spcBef>
                <a:spcPts val="1000"/>
              </a:spcBef>
              <a:spcAft>
                <a:spcPts val="0"/>
              </a:spcAft>
              <a:buClr>
                <a:srgbClr val="152B48"/>
              </a:buClr>
              <a:buSzPts val="2000"/>
              <a:buChar char="•"/>
            </a:pPr>
            <a:r>
              <a:rPr lang="es-CO"/>
              <a:t>Se comunica con saco vitelino por el conducto onfalomesentérico.</a:t>
            </a:r>
            <a:endParaRPr/>
          </a:p>
          <a:p>
            <a:pPr marL="228600" lvl="0" indent="-228600" algn="l" rtl="0">
              <a:lnSpc>
                <a:spcPct val="90000"/>
              </a:lnSpc>
              <a:spcBef>
                <a:spcPts val="1000"/>
              </a:spcBef>
              <a:spcAft>
                <a:spcPts val="0"/>
              </a:spcAft>
              <a:buClr>
                <a:srgbClr val="152B48"/>
              </a:buClr>
              <a:buSzPts val="2000"/>
              <a:buChar char="•"/>
            </a:pPr>
            <a:r>
              <a:rPr lang="es-CO"/>
              <a:t>En el adulto el intestino medio origina:</a:t>
            </a:r>
            <a:endParaRPr/>
          </a:p>
          <a:p>
            <a:pPr marL="685800" lvl="1" indent="-228600" algn="l" rtl="0">
              <a:lnSpc>
                <a:spcPct val="90000"/>
              </a:lnSpc>
              <a:spcBef>
                <a:spcPts val="500"/>
              </a:spcBef>
              <a:spcAft>
                <a:spcPts val="0"/>
              </a:spcAft>
              <a:buClr>
                <a:srgbClr val="152B48"/>
              </a:buClr>
              <a:buSzPts val="2000"/>
              <a:buChar char="•"/>
            </a:pPr>
            <a:r>
              <a:rPr lang="es-CO"/>
              <a:t>Desembocadura distal del conducto colédoco en el duodeno.</a:t>
            </a:r>
            <a:endParaRPr/>
          </a:p>
          <a:p>
            <a:pPr marL="685800" lvl="1" indent="-228600" algn="l" rtl="0">
              <a:lnSpc>
                <a:spcPct val="90000"/>
              </a:lnSpc>
              <a:spcBef>
                <a:spcPts val="500"/>
              </a:spcBef>
              <a:spcAft>
                <a:spcPts val="0"/>
              </a:spcAft>
              <a:buClr>
                <a:srgbClr val="152B48"/>
              </a:buClr>
              <a:buSzPts val="2000"/>
              <a:buChar char="•"/>
            </a:pPr>
            <a:r>
              <a:rPr lang="es-CO"/>
              <a:t>Tercios proximales del colon transverso.</a:t>
            </a:r>
            <a:endParaRPr/>
          </a:p>
          <a:p>
            <a:pPr marL="228600" lvl="0" indent="-101600" algn="l" rtl="0">
              <a:lnSpc>
                <a:spcPct val="90000"/>
              </a:lnSpc>
              <a:spcBef>
                <a:spcPts val="1000"/>
              </a:spcBef>
              <a:spcAft>
                <a:spcPts val="0"/>
              </a:spcAft>
              <a:buClr>
                <a:srgbClr val="152B48"/>
              </a:buClr>
              <a:buSzPts val="2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838201"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Ciego y apéndice</a:t>
            </a:r>
            <a:endParaRPr/>
          </a:p>
        </p:txBody>
      </p:sp>
      <p:sp>
        <p:nvSpPr>
          <p:cNvPr id="336" name="Google Shape;336;p31"/>
          <p:cNvSpPr txBox="1">
            <a:spLocks noGrp="1"/>
          </p:cNvSpPr>
          <p:nvPr>
            <p:ph type="body" idx="1"/>
          </p:nvPr>
        </p:nvSpPr>
        <p:spPr>
          <a:xfrm>
            <a:off x="593727" y="1426046"/>
            <a:ext cx="10327432" cy="48734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Yema cecal: aparece en la semana 6.</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t>Dilatación cónica de la rama caudal del asa intestinal primaria.</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t>Como el apéndice se desarrolló durante el descenso del colon, a menudo acaba situándose detrás del ciego o del colon. Estas posiciones se llaman </a:t>
            </a:r>
            <a:r>
              <a:rPr lang="es-CO" sz="1800" b="1" i="0" u="none" strike="noStrike"/>
              <a:t>retrocecal </a:t>
            </a:r>
            <a:r>
              <a:rPr lang="es-CO" sz="1800" b="0" i="0" u="none" strike="noStrike"/>
              <a:t>o </a:t>
            </a:r>
            <a:r>
              <a:rPr lang="es-CO" sz="1800" b="1" i="0" u="none" strike="noStrike"/>
              <a:t>retrocólica.</a:t>
            </a:r>
            <a:r>
              <a:rPr lang="es-CO" sz="1800" b="0" i="0" u="none" strike="noStrike"/>
              <a:t> </a:t>
            </a:r>
            <a:endParaRPr/>
          </a:p>
        </p:txBody>
      </p:sp>
      <p:pic>
        <p:nvPicPr>
          <p:cNvPr id="337" name="Google Shape;337;p31"/>
          <p:cNvPicPr preferRelativeResize="0"/>
          <p:nvPr/>
        </p:nvPicPr>
        <p:blipFill rotWithShape="1">
          <a:blip r:embed="rId3" cstate="email">
            <a:alphaModFix/>
            <a:extLst>
              <a:ext uri="{28A0092B-C50C-407E-A947-70E740481C1C}">
                <a14:useLocalDpi xmlns:a14="http://schemas.microsoft.com/office/drawing/2010/main"/>
              </a:ext>
            </a:extLst>
          </a:blip>
          <a:srcRect l="-1" r="-165"/>
          <a:stretch/>
        </p:blipFill>
        <p:spPr>
          <a:xfrm>
            <a:off x="4910841" y="3345538"/>
            <a:ext cx="6687432" cy="2151680"/>
          </a:xfrm>
          <a:prstGeom prst="rect">
            <a:avLst/>
          </a:prstGeom>
          <a:noFill/>
          <a:ln>
            <a:noFill/>
          </a:ln>
        </p:spPr>
      </p:pic>
      <p:sp>
        <p:nvSpPr>
          <p:cNvPr id="338" name="Google Shape;338;p31"/>
          <p:cNvSpPr/>
          <p:nvPr/>
        </p:nvSpPr>
        <p:spPr>
          <a:xfrm>
            <a:off x="4996844" y="5597701"/>
            <a:ext cx="1768510" cy="63304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Calibri"/>
                <a:ea typeface="Calibri"/>
                <a:cs typeface="Calibri"/>
                <a:sym typeface="Calibri"/>
              </a:rPr>
              <a:t>7 semana</a:t>
            </a:r>
            <a:endParaRPr/>
          </a:p>
        </p:txBody>
      </p:sp>
      <p:sp>
        <p:nvSpPr>
          <p:cNvPr id="339" name="Google Shape;339;p31"/>
          <p:cNvSpPr/>
          <p:nvPr/>
        </p:nvSpPr>
        <p:spPr>
          <a:xfrm>
            <a:off x="7375390" y="5600784"/>
            <a:ext cx="1768509" cy="6299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Calibri"/>
                <a:ea typeface="Calibri"/>
                <a:cs typeface="Calibri"/>
                <a:sym typeface="Calibri"/>
              </a:rPr>
              <a:t>8 semana </a:t>
            </a:r>
            <a:endParaRPr/>
          </a:p>
        </p:txBody>
      </p:sp>
      <p:sp>
        <p:nvSpPr>
          <p:cNvPr id="340" name="Google Shape;340;p31"/>
          <p:cNvSpPr/>
          <p:nvPr/>
        </p:nvSpPr>
        <p:spPr>
          <a:xfrm>
            <a:off x="9749938" y="5597701"/>
            <a:ext cx="1764947" cy="6299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Calibri"/>
                <a:ea typeface="Calibri"/>
                <a:cs typeface="Calibri"/>
                <a:sym typeface="Calibri"/>
              </a:rPr>
              <a:t>Neonato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Divertículo de Meckel</a:t>
            </a:r>
            <a:endParaRPr/>
          </a:p>
        </p:txBody>
      </p:sp>
      <p:sp>
        <p:nvSpPr>
          <p:cNvPr id="346" name="Google Shape;346;p32"/>
          <p:cNvSpPr txBox="1">
            <a:spLocks noGrp="1"/>
          </p:cNvSpPr>
          <p:nvPr>
            <p:ph type="body" idx="1"/>
          </p:nvPr>
        </p:nvSpPr>
        <p:spPr>
          <a:xfrm>
            <a:off x="5065336" y="152987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2 y 4% de las personas, persiste una pequeña porción del </a:t>
            </a:r>
            <a:r>
              <a:rPr lang="es-CO" b="1" i="0" u="none" strike="noStrike"/>
              <a:t>conducto vitelino </a:t>
            </a:r>
            <a:r>
              <a:rPr lang="es-CO" b="0" i="0" u="none" strike="noStrike"/>
              <a:t>formando una bolsa del íleon.</a:t>
            </a:r>
            <a:endParaRPr/>
          </a:p>
          <a:p>
            <a:pPr marL="228600" lvl="0" indent="-228600" algn="l" rtl="0">
              <a:lnSpc>
                <a:spcPct val="90000"/>
              </a:lnSpc>
              <a:spcBef>
                <a:spcPts val="1000"/>
              </a:spcBef>
              <a:spcAft>
                <a:spcPts val="0"/>
              </a:spcAft>
              <a:buClr>
                <a:srgbClr val="152B48"/>
              </a:buClr>
              <a:buSzPts val="2000"/>
              <a:buChar char="•"/>
            </a:pPr>
            <a:r>
              <a:rPr lang="es-CO" b="0" i="0" u="none" strike="noStrike"/>
              <a:t>En el adulto este divertículo </a:t>
            </a:r>
            <a:r>
              <a:rPr lang="es-CO"/>
              <a:t>está</a:t>
            </a:r>
            <a:r>
              <a:rPr lang="es-CO" b="0" i="0" u="none" strike="noStrike"/>
              <a:t> situado a unos 40 o 60 cm de la válvula ileocecal en el límite </a:t>
            </a:r>
            <a:r>
              <a:rPr lang="es-CO"/>
              <a:t>antimesentérico</a:t>
            </a:r>
            <a:r>
              <a:rPr lang="es-CO" b="0" i="0" u="none" strike="noStrike"/>
              <a:t> del íleon.</a:t>
            </a:r>
            <a:endParaRPr/>
          </a:p>
          <a:p>
            <a:pPr marL="228600" lvl="0" indent="-228600" algn="l" rtl="0">
              <a:lnSpc>
                <a:spcPct val="90000"/>
              </a:lnSpc>
              <a:spcBef>
                <a:spcPts val="1000"/>
              </a:spcBef>
              <a:spcAft>
                <a:spcPts val="0"/>
              </a:spcAft>
              <a:buClr>
                <a:srgbClr val="152B48"/>
              </a:buClr>
              <a:buSzPts val="2000"/>
              <a:buChar char="•"/>
            </a:pPr>
            <a:r>
              <a:rPr lang="es-CO" b="0" i="0" u="none" strike="noStrike"/>
              <a:t>Pero cuando contiene tejido pancreático heterotópico o mucosa gástrica, puede producir úlceras, hemorragias o hasta una perforación. </a:t>
            </a:r>
            <a:endParaRPr/>
          </a:p>
          <a:p>
            <a:pPr marL="228600" lvl="0" indent="-76200" algn="l" rtl="0">
              <a:lnSpc>
                <a:spcPct val="90000"/>
              </a:lnSpc>
              <a:spcBef>
                <a:spcPts val="1000"/>
              </a:spcBef>
              <a:spcAft>
                <a:spcPts val="0"/>
              </a:spcAft>
              <a:buClr>
                <a:srgbClr val="152B48"/>
              </a:buClr>
              <a:buSzPts val="2400"/>
              <a:buNone/>
            </a:pPr>
            <a:endParaRPr sz="2400"/>
          </a:p>
        </p:txBody>
      </p:sp>
      <p:pic>
        <p:nvPicPr>
          <p:cNvPr id="347" name="Google Shape;347;p32" descr="Meckel Diverticulum - Pediatrics - Medbullets Step 2/3"/>
          <p:cNvPicPr preferRelativeResize="0"/>
          <p:nvPr/>
        </p:nvPicPr>
        <p:blipFill rotWithShape="1">
          <a:blip r:embed="rId3">
            <a:alphaModFix/>
          </a:blip>
          <a:srcRect/>
          <a:stretch/>
        </p:blipFill>
        <p:spPr>
          <a:xfrm>
            <a:off x="1254374" y="1529870"/>
            <a:ext cx="2743200" cy="2286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Onfalocele</a:t>
            </a:r>
            <a:endParaRPr/>
          </a:p>
        </p:txBody>
      </p:sp>
      <p:sp>
        <p:nvSpPr>
          <p:cNvPr id="353" name="Google Shape;353;p33"/>
          <p:cNvSpPr txBox="1">
            <a:spLocks noGrp="1"/>
          </p:cNvSpPr>
          <p:nvPr>
            <p:ph type="body" idx="1"/>
          </p:nvPr>
        </p:nvSpPr>
        <p:spPr>
          <a:xfrm>
            <a:off x="5512619" y="1326179"/>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2,5 en cada 10,000 nacimientos.</a:t>
            </a:r>
            <a:endParaRPr/>
          </a:p>
          <a:p>
            <a:pPr marL="228600" lvl="0" indent="-228600" algn="l" rtl="0">
              <a:lnSpc>
                <a:spcPct val="90000"/>
              </a:lnSpc>
              <a:spcBef>
                <a:spcPts val="1000"/>
              </a:spcBef>
              <a:spcAft>
                <a:spcPts val="0"/>
              </a:spcAft>
              <a:buClr>
                <a:srgbClr val="152B48"/>
              </a:buClr>
              <a:buSzPts val="2000"/>
              <a:buChar char="•"/>
            </a:pPr>
            <a:r>
              <a:rPr lang="es-CO"/>
              <a:t>Hernia de vísceras abdominales a través de un anillo abdominal.</a:t>
            </a:r>
            <a:endParaRPr/>
          </a:p>
          <a:p>
            <a:pPr marL="685800" lvl="1" indent="-228600" algn="l" rtl="0">
              <a:lnSpc>
                <a:spcPct val="90000"/>
              </a:lnSpc>
              <a:spcBef>
                <a:spcPts val="500"/>
              </a:spcBef>
              <a:spcAft>
                <a:spcPts val="0"/>
              </a:spcAft>
              <a:buClr>
                <a:srgbClr val="152B48"/>
              </a:buClr>
              <a:buSzPts val="2000"/>
              <a:buChar char="•"/>
            </a:pPr>
            <a:r>
              <a:rPr lang="es-CO"/>
              <a:t>Vísceras como el hígado intestino grueso, estómago, bazo cubierta por amnios.</a:t>
            </a:r>
            <a:endParaRPr/>
          </a:p>
          <a:p>
            <a:pPr marL="685800" lvl="1" indent="-228600" algn="l" rtl="0">
              <a:lnSpc>
                <a:spcPct val="90000"/>
              </a:lnSpc>
              <a:spcBef>
                <a:spcPts val="500"/>
              </a:spcBef>
              <a:spcAft>
                <a:spcPts val="0"/>
              </a:spcAft>
              <a:buClr>
                <a:srgbClr val="152B48"/>
              </a:buClr>
              <a:buSzPts val="2000"/>
              <a:buChar char="•"/>
            </a:pPr>
            <a:r>
              <a:rPr lang="es-CO"/>
              <a:t>Intestino no vuelve a cavidad corporal después de la hernia fisiológica.</a:t>
            </a:r>
            <a:endParaRPr/>
          </a:p>
          <a:p>
            <a:pPr marL="685800" lvl="1" indent="-228600" algn="l" rtl="0">
              <a:lnSpc>
                <a:spcPct val="90000"/>
              </a:lnSpc>
              <a:spcBef>
                <a:spcPts val="500"/>
              </a:spcBef>
              <a:spcAft>
                <a:spcPts val="0"/>
              </a:spcAft>
              <a:buClr>
                <a:srgbClr val="152B48"/>
              </a:buClr>
              <a:buSzPts val="2000"/>
              <a:buChar char="•"/>
            </a:pPr>
            <a:r>
              <a:rPr lang="es-CO"/>
              <a:t>Acompaña de anomalías cromosómicas.</a:t>
            </a:r>
            <a:endParaRPr/>
          </a:p>
          <a:p>
            <a:pPr marL="685800" lvl="1" indent="-101600" algn="l" rtl="0">
              <a:lnSpc>
                <a:spcPct val="90000"/>
              </a:lnSpc>
              <a:spcBef>
                <a:spcPts val="500"/>
              </a:spcBef>
              <a:spcAft>
                <a:spcPts val="0"/>
              </a:spcAft>
              <a:buClr>
                <a:srgbClr val="152B48"/>
              </a:buClr>
              <a:buSzPts val="2000"/>
              <a:buNone/>
            </a:pPr>
            <a:endParaRPr/>
          </a:p>
        </p:txBody>
      </p:sp>
      <p:pic>
        <p:nvPicPr>
          <p:cNvPr id="354" name="Google Shape;354;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1022" y="1486619"/>
            <a:ext cx="4810300" cy="215183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Gastrosquisis</a:t>
            </a:r>
            <a:endParaRPr/>
          </a:p>
        </p:txBody>
      </p:sp>
      <p:sp>
        <p:nvSpPr>
          <p:cNvPr id="360" name="Google Shape;360;p34"/>
          <p:cNvSpPr txBox="1">
            <a:spLocks noGrp="1"/>
          </p:cNvSpPr>
          <p:nvPr>
            <p:ph type="body" idx="1"/>
          </p:nvPr>
        </p:nvSpPr>
        <p:spPr>
          <a:xfrm>
            <a:off x="542393" y="1253331"/>
            <a:ext cx="681946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1 en 1000 nacimientos.</a:t>
            </a:r>
            <a:endParaRPr/>
          </a:p>
          <a:p>
            <a:pPr marL="228600" lvl="0" indent="-228600" algn="l" rtl="0">
              <a:lnSpc>
                <a:spcPct val="90000"/>
              </a:lnSpc>
              <a:spcBef>
                <a:spcPts val="1000"/>
              </a:spcBef>
              <a:spcAft>
                <a:spcPts val="0"/>
              </a:spcAft>
              <a:buClr>
                <a:srgbClr val="152B48"/>
              </a:buClr>
              <a:buSzPts val="2000"/>
              <a:buChar char="•"/>
            </a:pPr>
            <a:r>
              <a:rPr lang="es-CO"/>
              <a:t>Hernia del contenido abdominal directamente en la cavidad amniótica.</a:t>
            </a:r>
            <a:endParaRPr/>
          </a:p>
          <a:p>
            <a:pPr marL="228600" lvl="0" indent="-228600" algn="l" rtl="0">
              <a:lnSpc>
                <a:spcPct val="90000"/>
              </a:lnSpc>
              <a:spcBef>
                <a:spcPts val="1000"/>
              </a:spcBef>
              <a:spcAft>
                <a:spcPts val="0"/>
              </a:spcAft>
              <a:buClr>
                <a:srgbClr val="152B48"/>
              </a:buClr>
              <a:buSzPts val="2000"/>
              <a:buChar char="•"/>
            </a:pPr>
            <a:r>
              <a:rPr lang="es-CO"/>
              <a:t>Defecto lateral al ombligo derecho.</a:t>
            </a:r>
            <a:endParaRPr/>
          </a:p>
          <a:p>
            <a:pPr marL="228600" lvl="0" indent="-228600" algn="l" rtl="0">
              <a:lnSpc>
                <a:spcPct val="90000"/>
              </a:lnSpc>
              <a:spcBef>
                <a:spcPts val="1000"/>
              </a:spcBef>
              <a:spcAft>
                <a:spcPts val="0"/>
              </a:spcAft>
              <a:buClr>
                <a:srgbClr val="152B48"/>
              </a:buClr>
              <a:buSzPts val="2000"/>
              <a:buChar char="•"/>
            </a:pPr>
            <a:r>
              <a:rPr lang="es-CO"/>
              <a:t>Cierre anormal de la pared alrededor del pedículo.</a:t>
            </a:r>
            <a:endParaRPr/>
          </a:p>
          <a:p>
            <a:pPr marL="228600" lvl="0" indent="-228600" algn="l" rtl="0">
              <a:lnSpc>
                <a:spcPct val="90000"/>
              </a:lnSpc>
              <a:spcBef>
                <a:spcPts val="1000"/>
              </a:spcBef>
              <a:spcAft>
                <a:spcPts val="0"/>
              </a:spcAft>
              <a:buClr>
                <a:srgbClr val="152B48"/>
              </a:buClr>
              <a:buSzPts val="2000"/>
              <a:buChar char="•"/>
            </a:pPr>
            <a:r>
              <a:rPr lang="es-CO"/>
              <a:t>Las vísceras no se hallan cubiertas por peritoneo o amnios.</a:t>
            </a:r>
            <a:endParaRPr/>
          </a:p>
          <a:p>
            <a:pPr marL="228600" lvl="0" indent="-101600" algn="l" rtl="0">
              <a:lnSpc>
                <a:spcPct val="90000"/>
              </a:lnSpc>
              <a:spcBef>
                <a:spcPts val="1000"/>
              </a:spcBef>
              <a:spcAft>
                <a:spcPts val="0"/>
              </a:spcAft>
              <a:buClr>
                <a:srgbClr val="152B48"/>
              </a:buClr>
              <a:buSzPts val="2000"/>
              <a:buNone/>
            </a:pPr>
            <a:endParaRPr/>
          </a:p>
        </p:txBody>
      </p:sp>
      <p:pic>
        <p:nvPicPr>
          <p:cNvPr id="361" name="Google Shape;361;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00055" y="1838747"/>
            <a:ext cx="4080209" cy="359167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Diferencias</a:t>
            </a:r>
            <a:endParaRPr/>
          </a:p>
        </p:txBody>
      </p:sp>
      <p:graphicFrame>
        <p:nvGraphicFramePr>
          <p:cNvPr id="367" name="Google Shape;367;p35"/>
          <p:cNvGraphicFramePr/>
          <p:nvPr/>
        </p:nvGraphicFramePr>
        <p:xfrm>
          <a:off x="4861249" y="1115923"/>
          <a:ext cx="3000000" cy="3000000"/>
        </p:xfrm>
        <a:graphic>
          <a:graphicData uri="http://schemas.openxmlformats.org/drawingml/2006/table">
            <a:tbl>
              <a:tblPr firstRow="1" bandRow="1">
                <a:noFill/>
                <a:tableStyleId>{449CDFF4-5091-41B1-9043-D889164D9BA4}</a:tableStyleId>
              </a:tblPr>
              <a:tblGrid>
                <a:gridCol w="2388375">
                  <a:extLst>
                    <a:ext uri="{9D8B030D-6E8A-4147-A177-3AD203B41FA5}">
                      <a16:colId xmlns:a16="http://schemas.microsoft.com/office/drawing/2014/main" val="20000"/>
                    </a:ext>
                  </a:extLst>
                </a:gridCol>
                <a:gridCol w="2252050">
                  <a:extLst>
                    <a:ext uri="{9D8B030D-6E8A-4147-A177-3AD203B41FA5}">
                      <a16:colId xmlns:a16="http://schemas.microsoft.com/office/drawing/2014/main" val="20001"/>
                    </a:ext>
                  </a:extLst>
                </a:gridCol>
                <a:gridCol w="2320225">
                  <a:extLst>
                    <a:ext uri="{9D8B030D-6E8A-4147-A177-3AD203B41FA5}">
                      <a16:colId xmlns:a16="http://schemas.microsoft.com/office/drawing/2014/main" val="20002"/>
                    </a:ext>
                  </a:extLst>
                </a:gridCol>
              </a:tblGrid>
              <a:tr h="461150">
                <a:tc>
                  <a:txBody>
                    <a:bodyPr/>
                    <a:lstStyle/>
                    <a:p>
                      <a:pPr marL="0" marR="0" lvl="0" indent="0" algn="ctr" rtl="0">
                        <a:spcBef>
                          <a:spcPts val="0"/>
                        </a:spcBef>
                        <a:spcAft>
                          <a:spcPts val="0"/>
                        </a:spcAft>
                        <a:buNone/>
                      </a:pPr>
                      <a:endParaRPr sz="16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chemeClr val="lt1"/>
                          </a:solidFill>
                          <a:latin typeface="Montserrat"/>
                          <a:ea typeface="Montserrat"/>
                          <a:cs typeface="Montserrat"/>
                          <a:sym typeface="Montserrat"/>
                        </a:rPr>
                        <a:t>Onfalocele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chemeClr val="lt1"/>
                          </a:solidFill>
                          <a:latin typeface="Montserrat"/>
                          <a:ea typeface="Montserrat"/>
                          <a:cs typeface="Montserrat"/>
                          <a:sym typeface="Montserrat"/>
                        </a:rPr>
                        <a:t>Gastrosquisis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33400">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Sitio del defecto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Central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Para umbilical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05600">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Tamaño del defecto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Mayor de 4 cm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Menor de 4 cm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00075">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Órganos involucradas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Hígado, estómago y intestino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Intestino, estómago, vesícula y vejiga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00075">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Malformaciones intestinales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Malrotación, peritonitis, atresia intestinal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Atresia intestinal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33475">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Malformaciones asociadas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Cardiacas 25 - 40%, diafragmáticas, vesicales, anorrectales, trisomía 13, 18 y 21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Atresia intestinal 15%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33400">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Mortalidad</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30% asociado a las malformaciones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600" u="none" strike="noStrike" cap="none">
                          <a:solidFill>
                            <a:srgbClr val="152B48"/>
                          </a:solidFill>
                          <a:latin typeface="Montserrat"/>
                          <a:ea typeface="Montserrat"/>
                          <a:cs typeface="Montserrat"/>
                          <a:sym typeface="Montserrat"/>
                        </a:rPr>
                        <a:t>4 - 27%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Intestino posterior</a:t>
            </a:r>
            <a:endParaRPr/>
          </a:p>
        </p:txBody>
      </p:sp>
      <p:sp>
        <p:nvSpPr>
          <p:cNvPr id="374" name="Google Shape;374;p36"/>
          <p:cNvSpPr txBox="1">
            <a:spLocks noGrp="1"/>
          </p:cNvSpPr>
          <p:nvPr>
            <p:ph type="body" idx="1"/>
          </p:nvPr>
        </p:nvSpPr>
        <p:spPr>
          <a:xfrm>
            <a:off x="559837" y="1250918"/>
            <a:ext cx="6475445" cy="414422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Origen:</a:t>
            </a:r>
            <a:endParaRPr/>
          </a:p>
          <a:p>
            <a:pPr marL="685800" lvl="1" indent="-228600" algn="l" rtl="0">
              <a:lnSpc>
                <a:spcPct val="90000"/>
              </a:lnSpc>
              <a:spcBef>
                <a:spcPts val="500"/>
              </a:spcBef>
              <a:spcAft>
                <a:spcPts val="0"/>
              </a:spcAft>
              <a:buClr>
                <a:srgbClr val="152B48"/>
              </a:buClr>
              <a:buSzPts val="2000"/>
              <a:buChar char="•"/>
            </a:pPr>
            <a:r>
              <a:rPr lang="es-CO"/>
              <a:t>Tercio distal de colon transverso.</a:t>
            </a:r>
            <a:endParaRPr/>
          </a:p>
          <a:p>
            <a:pPr marL="685800" lvl="1" indent="-228600" algn="l" rtl="0">
              <a:lnSpc>
                <a:spcPct val="90000"/>
              </a:lnSpc>
              <a:spcBef>
                <a:spcPts val="500"/>
              </a:spcBef>
              <a:spcAft>
                <a:spcPts val="0"/>
              </a:spcAft>
              <a:buClr>
                <a:srgbClr val="152B48"/>
              </a:buClr>
              <a:buSzPts val="2000"/>
              <a:buChar char="•"/>
            </a:pPr>
            <a:r>
              <a:rPr lang="es-CO"/>
              <a:t>Colon descendente. </a:t>
            </a:r>
            <a:endParaRPr/>
          </a:p>
          <a:p>
            <a:pPr marL="685800" lvl="1" indent="-228600" algn="l" rtl="0">
              <a:lnSpc>
                <a:spcPct val="90000"/>
              </a:lnSpc>
              <a:spcBef>
                <a:spcPts val="500"/>
              </a:spcBef>
              <a:spcAft>
                <a:spcPts val="0"/>
              </a:spcAft>
              <a:buClr>
                <a:srgbClr val="152B48"/>
              </a:buClr>
              <a:buSzPts val="2000"/>
              <a:buChar char="•"/>
            </a:pPr>
            <a:r>
              <a:rPr lang="es-CO"/>
              <a:t>Sigmoide.</a:t>
            </a:r>
            <a:endParaRPr/>
          </a:p>
          <a:p>
            <a:pPr marL="685800" lvl="1" indent="-228600" algn="l" rtl="0">
              <a:lnSpc>
                <a:spcPct val="90000"/>
              </a:lnSpc>
              <a:spcBef>
                <a:spcPts val="500"/>
              </a:spcBef>
              <a:spcAft>
                <a:spcPts val="0"/>
              </a:spcAft>
              <a:buClr>
                <a:srgbClr val="152B48"/>
              </a:buClr>
              <a:buSzPts val="2000"/>
              <a:buChar char="•"/>
            </a:pPr>
            <a:r>
              <a:rPr lang="es-CO"/>
              <a:t>Recto.</a:t>
            </a:r>
            <a:endParaRPr/>
          </a:p>
          <a:p>
            <a:pPr marL="685800" lvl="1" indent="-228600" algn="l" rtl="0">
              <a:lnSpc>
                <a:spcPct val="90000"/>
              </a:lnSpc>
              <a:spcBef>
                <a:spcPts val="500"/>
              </a:spcBef>
              <a:spcAft>
                <a:spcPts val="0"/>
              </a:spcAft>
              <a:buClr>
                <a:srgbClr val="152B48"/>
              </a:buClr>
              <a:buSzPts val="2000"/>
              <a:buChar char="•"/>
            </a:pPr>
            <a:r>
              <a:rPr lang="es-CO"/>
              <a:t>Parte superior del conducto anal.</a:t>
            </a:r>
            <a:endParaRPr/>
          </a:p>
          <a:p>
            <a:pPr marL="228600" lvl="0" indent="-228600" algn="l" rtl="0">
              <a:lnSpc>
                <a:spcPct val="90000"/>
              </a:lnSpc>
              <a:spcBef>
                <a:spcPts val="1000"/>
              </a:spcBef>
              <a:spcAft>
                <a:spcPts val="0"/>
              </a:spcAft>
              <a:buClr>
                <a:srgbClr val="152B48"/>
              </a:buClr>
              <a:buSzPts val="2000"/>
              <a:buChar char="•"/>
            </a:pPr>
            <a:r>
              <a:rPr lang="es-CO"/>
              <a:t>Porción distal del conducto anal deriva del ectodermo.</a:t>
            </a:r>
            <a:endParaRPr/>
          </a:p>
        </p:txBody>
      </p:sp>
      <p:pic>
        <p:nvPicPr>
          <p:cNvPr id="375" name="Google Shape;375;p36"/>
          <p:cNvPicPr preferRelativeResize="0"/>
          <p:nvPr/>
        </p:nvPicPr>
        <p:blipFill rotWithShape="1">
          <a:blip r:embed="rId3">
            <a:alphaModFix/>
          </a:blip>
          <a:srcRect/>
          <a:stretch/>
        </p:blipFill>
        <p:spPr>
          <a:xfrm>
            <a:off x="6768969" y="1705467"/>
            <a:ext cx="4455757" cy="3901615"/>
          </a:xfrm>
          <a:prstGeom prst="rect">
            <a:avLst/>
          </a:prstGeom>
          <a:noFill/>
          <a:ln>
            <a:noFill/>
          </a:ln>
        </p:spPr>
      </p:pic>
      <p:sp>
        <p:nvSpPr>
          <p:cNvPr id="376" name="Google Shape;376;p36"/>
          <p:cNvSpPr/>
          <p:nvPr/>
        </p:nvSpPr>
        <p:spPr>
          <a:xfrm>
            <a:off x="9167909" y="4318436"/>
            <a:ext cx="1876425" cy="720437"/>
          </a:xfrm>
          <a:prstGeom prst="ellipse">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Intestino posterior</a:t>
            </a:r>
            <a:endParaRPr/>
          </a:p>
        </p:txBody>
      </p:sp>
      <p:sp>
        <p:nvSpPr>
          <p:cNvPr id="383" name="Google Shape;383;p37"/>
          <p:cNvSpPr txBox="1">
            <a:spLocks noGrp="1"/>
          </p:cNvSpPr>
          <p:nvPr>
            <p:ph type="body" idx="1"/>
          </p:nvPr>
        </p:nvSpPr>
        <p:spPr>
          <a:xfrm>
            <a:off x="6176865" y="1631524"/>
            <a:ext cx="5916715" cy="43758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sz="2000" b="0" i="0" u="none" strike="noStrike"/>
              <a:t>El intestino posterior entra en la porción posterior de la cloaca, futuro </a:t>
            </a:r>
            <a:r>
              <a:rPr lang="es-CO" sz="2000" b="1" i="0" u="none" strike="noStrike"/>
              <a:t>conducto anorrectal.</a:t>
            </a:r>
            <a:endParaRPr/>
          </a:p>
          <a:p>
            <a:pPr marL="228600" lvl="0" indent="-228600" algn="l" rtl="0">
              <a:lnSpc>
                <a:spcPct val="90000"/>
              </a:lnSpc>
              <a:spcBef>
                <a:spcPts val="1000"/>
              </a:spcBef>
              <a:spcAft>
                <a:spcPts val="0"/>
              </a:spcAft>
              <a:buClr>
                <a:srgbClr val="152B48"/>
              </a:buClr>
              <a:buSzPts val="2000"/>
              <a:buChar char="•"/>
            </a:pPr>
            <a:r>
              <a:rPr lang="es-CO"/>
              <a:t>A</a:t>
            </a:r>
            <a:r>
              <a:rPr lang="es-CO" sz="2000" b="0" i="0" u="none" strike="noStrike"/>
              <a:t>lantoides entra en la porción anterior, futuro seno urogenital.</a:t>
            </a:r>
            <a:endParaRPr/>
          </a:p>
          <a:p>
            <a:pPr marL="228600" lvl="0" indent="-228600" algn="l" rtl="0">
              <a:lnSpc>
                <a:spcPct val="90000"/>
              </a:lnSpc>
              <a:spcBef>
                <a:spcPts val="1000"/>
              </a:spcBef>
              <a:spcAft>
                <a:spcPts val="0"/>
              </a:spcAft>
              <a:buClr>
                <a:srgbClr val="152B48"/>
              </a:buClr>
              <a:buSzPts val="2000"/>
              <a:buChar char="•"/>
            </a:pPr>
            <a:r>
              <a:rPr lang="es-CO" sz="2000" b="0" i="0" u="none" strike="noStrike"/>
              <a:t>El tabique urorrectal se forma con una cuña de mesodermo entre el alantoides y el intestino posterior.</a:t>
            </a:r>
            <a:endParaRPr/>
          </a:p>
          <a:p>
            <a:pPr marL="228600" lvl="0" indent="-228600" algn="l" rtl="0">
              <a:lnSpc>
                <a:spcPct val="90000"/>
              </a:lnSpc>
              <a:spcBef>
                <a:spcPts val="1000"/>
              </a:spcBef>
              <a:spcAft>
                <a:spcPts val="0"/>
              </a:spcAft>
              <a:buClr>
                <a:srgbClr val="152B48"/>
              </a:buClr>
              <a:buSzPts val="2000"/>
              <a:buChar char="•"/>
            </a:pPr>
            <a:r>
              <a:rPr lang="es-CO" sz="2000" b="0" i="0" u="none" strike="noStrike"/>
              <a:t>La punta del tabique urorrectal da origen al cuerpo perineal.</a:t>
            </a:r>
            <a:endParaRPr/>
          </a:p>
          <a:p>
            <a:pPr marL="228600" lvl="0" indent="-101600" algn="l" rtl="0">
              <a:lnSpc>
                <a:spcPct val="90000"/>
              </a:lnSpc>
              <a:spcBef>
                <a:spcPts val="1000"/>
              </a:spcBef>
              <a:spcAft>
                <a:spcPts val="0"/>
              </a:spcAft>
              <a:buClr>
                <a:srgbClr val="152B48"/>
              </a:buClr>
              <a:buSzPts val="2000"/>
              <a:buNone/>
            </a:pPr>
            <a:endParaRPr b="1"/>
          </a:p>
        </p:txBody>
      </p:sp>
      <p:pic>
        <p:nvPicPr>
          <p:cNvPr id="384" name="Google Shape;384;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0419" y="1325563"/>
            <a:ext cx="5485581" cy="1987030"/>
          </a:xfrm>
          <a:prstGeom prst="rect">
            <a:avLst/>
          </a:prstGeom>
          <a:noFill/>
          <a:ln>
            <a:noFill/>
          </a:ln>
        </p:spPr>
      </p:pic>
      <p:sp>
        <p:nvSpPr>
          <p:cNvPr id="385" name="Google Shape;385;p37"/>
          <p:cNvSpPr/>
          <p:nvPr/>
        </p:nvSpPr>
        <p:spPr>
          <a:xfrm>
            <a:off x="901222" y="3429000"/>
            <a:ext cx="4903973" cy="49204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Región cloacal de embriones en fases sucesivas del desarrollo </a:t>
            </a:r>
            <a:endParaRPr sz="16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txBox="1">
            <a:spLocks noGrp="1"/>
          </p:cNvSpPr>
          <p:nvPr>
            <p:ph type="title"/>
          </p:nvPr>
        </p:nvSpPr>
        <p:spPr>
          <a:xfrm>
            <a:off x="838200" y="0"/>
            <a:ext cx="10515600" cy="11180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Megacolon congénito</a:t>
            </a:r>
            <a:endParaRPr/>
          </a:p>
        </p:txBody>
      </p:sp>
      <p:sp>
        <p:nvSpPr>
          <p:cNvPr id="392" name="Google Shape;392;p38"/>
          <p:cNvSpPr txBox="1">
            <a:spLocks noGrp="1"/>
          </p:cNvSpPr>
          <p:nvPr>
            <p:ph type="body" idx="1"/>
          </p:nvPr>
        </p:nvSpPr>
        <p:spPr>
          <a:xfrm>
            <a:off x="4851917" y="1413956"/>
            <a:ext cx="7044613" cy="47711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M</a:t>
            </a:r>
            <a:r>
              <a:rPr lang="es-CO" b="1" i="0" u="none" strike="noStrike"/>
              <a:t>egacolon aganglionar </a:t>
            </a:r>
            <a:r>
              <a:rPr lang="es-CO" b="0" i="0" u="none" strike="noStrike"/>
              <a:t>o </a:t>
            </a:r>
            <a:r>
              <a:rPr lang="es-CO" b="1" i="0" u="none" strike="noStrike"/>
              <a:t>enfermedad de Hirschsprung</a:t>
            </a:r>
            <a:r>
              <a:rPr lang="es-CO"/>
              <a:t>.</a:t>
            </a:r>
            <a:endParaRPr b="0" i="0" u="none" strike="noStrike"/>
          </a:p>
          <a:p>
            <a:pPr marL="228600" lvl="0" indent="-228600" algn="l" rtl="0">
              <a:lnSpc>
                <a:spcPct val="90000"/>
              </a:lnSpc>
              <a:spcBef>
                <a:spcPts val="1000"/>
              </a:spcBef>
              <a:spcAft>
                <a:spcPts val="0"/>
              </a:spcAft>
              <a:buClr>
                <a:srgbClr val="152B48"/>
              </a:buClr>
              <a:buSzPts val="2000"/>
              <a:buChar char="•"/>
            </a:pPr>
            <a:r>
              <a:rPr lang="es-CO"/>
              <a:t>Se</a:t>
            </a:r>
            <a:r>
              <a:rPr lang="es-CO" b="0" i="0" u="none" strike="noStrike"/>
              <a:t> debe a la ausencia de ganglios parasimpáticos en la pared intestinal.</a:t>
            </a:r>
            <a:endParaRPr/>
          </a:p>
          <a:p>
            <a:pPr marL="228600" lvl="0" indent="-228600" algn="l" rtl="0">
              <a:lnSpc>
                <a:spcPct val="90000"/>
              </a:lnSpc>
              <a:spcBef>
                <a:spcPts val="1000"/>
              </a:spcBef>
              <a:spcAft>
                <a:spcPts val="0"/>
              </a:spcAft>
              <a:buClr>
                <a:srgbClr val="152B48"/>
              </a:buClr>
              <a:buSzPts val="2000"/>
              <a:buChar char="•"/>
            </a:pPr>
            <a:r>
              <a:rPr lang="es-CO" b="0" i="0" u="none" strike="noStrike"/>
              <a:t>Estos ganglios derivan de las células de la cresta neural que migran de los pliegues neurales a la pared del intestino.</a:t>
            </a:r>
            <a:endParaRPr/>
          </a:p>
          <a:p>
            <a:pPr marL="228600" lvl="0" indent="-228600" algn="l" rtl="0">
              <a:lnSpc>
                <a:spcPct val="90000"/>
              </a:lnSpc>
              <a:spcBef>
                <a:spcPts val="1000"/>
              </a:spcBef>
              <a:spcAft>
                <a:spcPts val="0"/>
              </a:spcAft>
              <a:buClr>
                <a:srgbClr val="152B48"/>
              </a:buClr>
              <a:buSzPts val="2000"/>
              <a:buChar char="•"/>
            </a:pPr>
            <a:r>
              <a:rPr lang="es-CO" b="0" i="0" u="none" strike="noStrike"/>
              <a:t>Las mutaciones en el gen </a:t>
            </a:r>
            <a:r>
              <a:rPr lang="es-CO" b="0" i="1" u="none" strike="noStrike"/>
              <a:t>RET, </a:t>
            </a:r>
            <a:r>
              <a:rPr lang="es-CO" b="0" i="0" u="none" strike="noStrike"/>
              <a:t>receptor de cinasa de tirosina que interviene en la migración de las células de la cresta.</a:t>
            </a:r>
            <a:endParaRPr/>
          </a:p>
          <a:p>
            <a:pPr marL="228600" lvl="0" indent="-228600" algn="l" rtl="0">
              <a:lnSpc>
                <a:spcPct val="90000"/>
              </a:lnSpc>
              <a:spcBef>
                <a:spcPts val="1000"/>
              </a:spcBef>
              <a:spcAft>
                <a:spcPts val="0"/>
              </a:spcAft>
              <a:buClr>
                <a:srgbClr val="152B48"/>
              </a:buClr>
              <a:buSzPts val="2000"/>
              <a:buChar char="•"/>
            </a:pPr>
            <a:r>
              <a:rPr lang="es-CO" b="0" i="0" u="none" strike="noStrike"/>
              <a:t>10 y 20% de los casos participan los segmentos del colon transverso y del lado derecho; 3% todo el colon está afectado.</a:t>
            </a:r>
            <a:endParaRPr/>
          </a:p>
        </p:txBody>
      </p:sp>
      <p:pic>
        <p:nvPicPr>
          <p:cNvPr id="393" name="Google Shape;393;p38" descr="Megacolon - Wikipedia, la enciclopedia lib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2798" y="1202058"/>
            <a:ext cx="2302637" cy="27801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9"/>
          <p:cNvSpPr txBox="1">
            <a:spLocks noGrp="1"/>
          </p:cNvSpPr>
          <p:nvPr>
            <p:ph type="title"/>
          </p:nvPr>
        </p:nvSpPr>
        <p:spPr>
          <a:xfrm>
            <a:off x="838199" y="61208"/>
            <a:ext cx="668414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Fístulas recto uretrales y rectovaginales</a:t>
            </a:r>
            <a:endParaRPr/>
          </a:p>
        </p:txBody>
      </p:sp>
      <p:pic>
        <p:nvPicPr>
          <p:cNvPr id="399" name="Google Shape;399;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02118" y="3933586"/>
            <a:ext cx="6895276" cy="2413346"/>
          </a:xfrm>
          <a:prstGeom prst="rect">
            <a:avLst/>
          </a:prstGeom>
          <a:noFill/>
          <a:ln>
            <a:noFill/>
          </a:ln>
        </p:spPr>
      </p:pic>
      <p:sp>
        <p:nvSpPr>
          <p:cNvPr id="400" name="Google Shape;400;p39"/>
          <p:cNvSpPr txBox="1">
            <a:spLocks noGrp="1"/>
          </p:cNvSpPr>
          <p:nvPr>
            <p:ph type="body" idx="2"/>
          </p:nvPr>
        </p:nvSpPr>
        <p:spPr>
          <a:xfrm>
            <a:off x="532464" y="1731483"/>
            <a:ext cx="10716526" cy="24133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1/5000 nacimientos vivos.</a:t>
            </a:r>
            <a:endParaRPr/>
          </a:p>
          <a:p>
            <a:pPr marL="228600" lvl="0" indent="-228600" algn="l" rtl="0">
              <a:lnSpc>
                <a:spcPct val="90000"/>
              </a:lnSpc>
              <a:spcBef>
                <a:spcPts val="1000"/>
              </a:spcBef>
              <a:spcAft>
                <a:spcPts val="0"/>
              </a:spcAft>
              <a:buClr>
                <a:srgbClr val="152B48"/>
              </a:buClr>
              <a:buSzPts val="2000"/>
              <a:buChar char="•"/>
            </a:pPr>
            <a:r>
              <a:rPr lang="es-CO" b="0" i="0" u="none" strike="noStrike"/>
              <a:t>Anomalías en la formación de la cloaca o del tabique urorrectal.</a:t>
            </a:r>
            <a:endParaRPr b="0" i="0" u="none" strike="noStrike"/>
          </a:p>
          <a:p>
            <a:pPr marL="228600" lvl="0" indent="-228600" algn="l" rtl="0">
              <a:lnSpc>
                <a:spcPct val="90000"/>
              </a:lnSpc>
              <a:spcBef>
                <a:spcPts val="1000"/>
              </a:spcBef>
              <a:spcAft>
                <a:spcPts val="0"/>
              </a:spcAft>
              <a:buClr>
                <a:srgbClr val="152B48"/>
              </a:buClr>
              <a:buSzPts val="2000"/>
              <a:buChar char="•"/>
            </a:pPr>
            <a:r>
              <a:rPr lang="es-CO"/>
              <a:t>L</a:t>
            </a:r>
            <a:r>
              <a:rPr lang="es-CO" b="0" i="0" u="none" strike="noStrike"/>
              <a:t>a cloaca es demasiado pequeña o si el tabique no se extiende lo suficiente hacia la parte caudal, la abertura del intestino posterior se desplaza hacia la parte anterior, lo que crea una abertura del intestino posterior hasta dentro de la uretra o la vagina.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614" y="1041926"/>
            <a:ext cx="4932323" cy="2326005"/>
          </a:xfrm>
          <a:prstGeom prst="rect">
            <a:avLst/>
          </a:prstGeom>
          <a:noFill/>
          <a:ln>
            <a:noFill/>
          </a:ln>
        </p:spPr>
      </p:pic>
      <p:sp>
        <p:nvSpPr>
          <p:cNvPr id="115" name="Google Shape;115;p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Fase casquete</a:t>
            </a:r>
            <a:endParaRPr/>
          </a:p>
        </p:txBody>
      </p:sp>
      <p:sp>
        <p:nvSpPr>
          <p:cNvPr id="116" name="Google Shape;116;p4"/>
          <p:cNvSpPr txBox="1">
            <a:spLocks noGrp="1"/>
          </p:cNvSpPr>
          <p:nvPr>
            <p:ph type="body" idx="1"/>
          </p:nvPr>
        </p:nvSpPr>
        <p:spPr>
          <a:xfrm>
            <a:off x="5337394" y="153956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Pronto la superficie profunda de las yemas se invagina.</a:t>
            </a:r>
            <a:endParaRPr/>
          </a:p>
          <a:p>
            <a:pPr marL="228600" lvl="0" indent="-228600" algn="l" rtl="0">
              <a:lnSpc>
                <a:spcPct val="90000"/>
              </a:lnSpc>
              <a:spcBef>
                <a:spcPts val="1000"/>
              </a:spcBef>
              <a:spcAft>
                <a:spcPts val="0"/>
              </a:spcAft>
              <a:buClr>
                <a:srgbClr val="152B48"/>
              </a:buClr>
              <a:buSzPts val="2000"/>
              <a:buChar char="•"/>
            </a:pPr>
            <a:r>
              <a:rPr lang="es-CO" b="0" i="0" u="none" strike="noStrike"/>
              <a:t>El casquete consta de una capa externa:</a:t>
            </a:r>
            <a:endParaRPr/>
          </a:p>
          <a:p>
            <a:pPr marL="685800" lvl="1" indent="-228600" algn="l" rtl="0">
              <a:lnSpc>
                <a:spcPct val="90000"/>
              </a:lnSpc>
              <a:spcBef>
                <a:spcPts val="500"/>
              </a:spcBef>
              <a:spcAft>
                <a:spcPts val="0"/>
              </a:spcAft>
              <a:buClr>
                <a:srgbClr val="152B48"/>
              </a:buClr>
              <a:buSzPts val="2000"/>
              <a:buChar char="•"/>
            </a:pPr>
            <a:r>
              <a:rPr lang="es-CO"/>
              <a:t>E</a:t>
            </a:r>
            <a:r>
              <a:rPr lang="es-CO" b="0" i="0" u="none" strike="noStrike"/>
              <a:t>pitelio dental externo.</a:t>
            </a:r>
            <a:endParaRPr/>
          </a:p>
          <a:p>
            <a:pPr marL="685800" lvl="1" indent="-228600" algn="l" rtl="0">
              <a:lnSpc>
                <a:spcPct val="90000"/>
              </a:lnSpc>
              <a:spcBef>
                <a:spcPts val="500"/>
              </a:spcBef>
              <a:spcAft>
                <a:spcPts val="0"/>
              </a:spcAft>
              <a:buClr>
                <a:srgbClr val="152B48"/>
              </a:buClr>
              <a:buSzPts val="2000"/>
              <a:buChar char="•"/>
            </a:pPr>
            <a:r>
              <a:rPr lang="es-CO"/>
              <a:t>C</a:t>
            </a:r>
            <a:r>
              <a:rPr lang="es-CO" b="0" i="0" u="none" strike="noStrike"/>
              <a:t>apa interna epitelio dental interno. </a:t>
            </a:r>
            <a:endParaRPr b="0" i="0" u="none" strike="noStrike"/>
          </a:p>
          <a:p>
            <a:pPr marL="228600" lvl="0" indent="-228600" algn="l" rtl="0">
              <a:lnSpc>
                <a:spcPct val="90000"/>
              </a:lnSpc>
              <a:spcBef>
                <a:spcPts val="1000"/>
              </a:spcBef>
              <a:spcAft>
                <a:spcPts val="0"/>
              </a:spcAft>
              <a:buClr>
                <a:srgbClr val="152B48"/>
              </a:buClr>
              <a:buSzPts val="2000"/>
              <a:buChar char="•"/>
            </a:pPr>
            <a:r>
              <a:rPr lang="es-CO"/>
              <a:t>N</a:t>
            </a:r>
            <a:r>
              <a:rPr lang="es-CO" b="0" i="0" u="none" strike="noStrike"/>
              <a:t>úcleo central de tejido entrelazado con holgura: el </a:t>
            </a:r>
            <a:r>
              <a:rPr lang="es-CO" b="1" i="0" u="none" strike="noStrike"/>
              <a:t>retículo estrellado. </a:t>
            </a:r>
            <a:endParaRPr/>
          </a:p>
          <a:p>
            <a:pPr marL="228600" lvl="0" indent="-228600" algn="l" rtl="0">
              <a:lnSpc>
                <a:spcPct val="90000"/>
              </a:lnSpc>
              <a:spcBef>
                <a:spcPts val="1000"/>
              </a:spcBef>
              <a:spcAft>
                <a:spcPts val="0"/>
              </a:spcAft>
              <a:buClr>
                <a:srgbClr val="152B48"/>
              </a:buClr>
              <a:buSzPts val="2000"/>
              <a:buChar char="•"/>
            </a:pPr>
            <a:r>
              <a:rPr lang="es-CO" b="0" i="0" u="none" strike="noStrike"/>
              <a:t>El mesénquima, que se origina en la cresta neural de la hendidura, produce la papila dental.</a:t>
            </a:r>
            <a:endParaRPr sz="2400"/>
          </a:p>
        </p:txBody>
      </p:sp>
      <p:sp>
        <p:nvSpPr>
          <p:cNvPr id="117" name="Google Shape;117;p4"/>
          <p:cNvSpPr/>
          <p:nvPr/>
        </p:nvSpPr>
        <p:spPr>
          <a:xfrm>
            <a:off x="838200" y="3490070"/>
            <a:ext cx="3369906" cy="34730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Casquete 10 semanas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0"/>
          <p:cNvSpPr txBox="1">
            <a:spLocks noGrp="1"/>
          </p:cNvSpPr>
          <p:nvPr>
            <p:ph type="title"/>
          </p:nvPr>
        </p:nvSpPr>
        <p:spPr>
          <a:xfrm>
            <a:off x="838200" y="-273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Ano imperforado</a:t>
            </a:r>
            <a:endParaRPr/>
          </a:p>
        </p:txBody>
      </p:sp>
      <p:sp>
        <p:nvSpPr>
          <p:cNvPr id="406" name="Google Shape;406;p40"/>
          <p:cNvSpPr txBox="1">
            <a:spLocks noGrp="1"/>
          </p:cNvSpPr>
          <p:nvPr>
            <p:ph type="body" idx="1"/>
          </p:nvPr>
        </p:nvSpPr>
        <p:spPr>
          <a:xfrm>
            <a:off x="685803" y="1338608"/>
            <a:ext cx="10667997" cy="20903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Ocurre cuando la membrana anal no se rompe.</a:t>
            </a:r>
            <a:endParaRPr/>
          </a:p>
        </p:txBody>
      </p:sp>
      <p:pic>
        <p:nvPicPr>
          <p:cNvPr id="407" name="Google Shape;407;p40"/>
          <p:cNvPicPr preferRelativeResize="0"/>
          <p:nvPr/>
        </p:nvPicPr>
        <p:blipFill rotWithShape="1">
          <a:blip r:embed="rId3">
            <a:alphaModFix/>
          </a:blip>
          <a:srcRect/>
          <a:stretch/>
        </p:blipFill>
        <p:spPr>
          <a:xfrm>
            <a:off x="5555041" y="2210055"/>
            <a:ext cx="5638800" cy="37814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Secuencia VACTER</a:t>
            </a:r>
            <a:endParaRPr/>
          </a:p>
        </p:txBody>
      </p:sp>
      <p:sp>
        <p:nvSpPr>
          <p:cNvPr id="413" name="Google Shape;413;p41"/>
          <p:cNvSpPr txBox="1">
            <a:spLocks noGrp="1"/>
          </p:cNvSpPr>
          <p:nvPr>
            <p:ph type="body" idx="1"/>
          </p:nvPr>
        </p:nvSpPr>
        <p:spPr>
          <a:xfrm>
            <a:off x="838200" y="1193038"/>
            <a:ext cx="5749212" cy="13596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Conjunto de malformaciones congénitas que ocurren en varias combinaciones que se cataloga como asociación.</a:t>
            </a:r>
            <a:endParaRPr/>
          </a:p>
          <a:p>
            <a:pPr marL="0" lvl="0" indent="0" algn="l" rtl="0">
              <a:lnSpc>
                <a:spcPct val="90000"/>
              </a:lnSpc>
              <a:spcBef>
                <a:spcPts val="1000"/>
              </a:spcBef>
              <a:spcAft>
                <a:spcPts val="0"/>
              </a:spcAft>
              <a:buClr>
                <a:srgbClr val="152B48"/>
              </a:buClr>
              <a:buSzPts val="2000"/>
              <a:buNone/>
            </a:pPr>
            <a:endParaRPr/>
          </a:p>
        </p:txBody>
      </p:sp>
      <p:pic>
        <p:nvPicPr>
          <p:cNvPr id="414" name="Google Shape;414;p41" descr="Síndrome VACTERL | Revista de Gastroenterología de Méxic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5461" y="2420201"/>
            <a:ext cx="2875156" cy="3961937"/>
          </a:xfrm>
          <a:prstGeom prst="rect">
            <a:avLst/>
          </a:prstGeom>
          <a:noFill/>
          <a:ln>
            <a:noFill/>
          </a:ln>
        </p:spPr>
      </p:pic>
      <p:sp>
        <p:nvSpPr>
          <p:cNvPr id="415" name="Google Shape;415;p41"/>
          <p:cNvSpPr txBox="1"/>
          <p:nvPr/>
        </p:nvSpPr>
        <p:spPr>
          <a:xfrm>
            <a:off x="5102290" y="3193146"/>
            <a:ext cx="6251510" cy="2416046"/>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90000"/>
              </a:lnSpc>
              <a:spcBef>
                <a:spcPts val="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V</a:t>
            </a:r>
            <a:r>
              <a:rPr lang="es-CO" sz="2000" b="0" i="0" u="none" strike="noStrike" cap="none">
                <a:solidFill>
                  <a:srgbClr val="152B48"/>
                </a:solidFill>
                <a:latin typeface="Montserrat"/>
                <a:ea typeface="Montserrat"/>
                <a:cs typeface="Montserrat"/>
                <a:sym typeface="Montserrat"/>
              </a:rPr>
              <a:t>: </a:t>
            </a:r>
            <a:r>
              <a:rPr lang="es-CO" sz="2000">
                <a:solidFill>
                  <a:srgbClr val="152B48"/>
                </a:solidFill>
                <a:latin typeface="Montserrat"/>
                <a:ea typeface="Montserrat"/>
                <a:cs typeface="Montserrat"/>
                <a:sym typeface="Montserrat"/>
              </a:rPr>
              <a:t>vértebras</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A</a:t>
            </a:r>
            <a:r>
              <a:rPr lang="es-CO" sz="2000" b="0" i="0" u="none" strike="noStrike" cap="none">
                <a:solidFill>
                  <a:srgbClr val="152B48"/>
                </a:solidFill>
                <a:latin typeface="Montserrat"/>
                <a:ea typeface="Montserrat"/>
                <a:cs typeface="Montserrat"/>
                <a:sym typeface="Montserrat"/>
              </a:rPr>
              <a:t>: ano</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C</a:t>
            </a:r>
            <a:r>
              <a:rPr lang="es-CO" sz="2000" b="0" i="0" u="none" strike="noStrike" cap="none">
                <a:solidFill>
                  <a:srgbClr val="152B48"/>
                </a:solidFill>
                <a:latin typeface="Montserrat"/>
                <a:ea typeface="Montserrat"/>
                <a:cs typeface="Montserrat"/>
                <a:sym typeface="Montserrat"/>
              </a:rPr>
              <a:t>: corazón</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T</a:t>
            </a:r>
            <a:r>
              <a:rPr lang="es-CO" sz="2000" b="0" i="0" u="none" strike="noStrike" cap="none">
                <a:solidFill>
                  <a:srgbClr val="152B48"/>
                </a:solidFill>
                <a:latin typeface="Montserrat"/>
                <a:ea typeface="Montserrat"/>
                <a:cs typeface="Montserrat"/>
                <a:sym typeface="Montserrat"/>
              </a:rPr>
              <a:t>: tráquea</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E</a:t>
            </a:r>
            <a:r>
              <a:rPr lang="es-CO" sz="2000" b="0" i="0" u="none" strike="noStrike" cap="none">
                <a:solidFill>
                  <a:srgbClr val="152B48"/>
                </a:solidFill>
                <a:latin typeface="Montserrat"/>
                <a:ea typeface="Montserrat"/>
                <a:cs typeface="Montserrat"/>
                <a:sym typeface="Montserrat"/>
              </a:rPr>
              <a:t>: esófago</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R</a:t>
            </a:r>
            <a:r>
              <a:rPr lang="es-CO" sz="2000" b="0" i="0" u="none" strike="noStrike" cap="none">
                <a:solidFill>
                  <a:srgbClr val="152B48"/>
                </a:solidFill>
                <a:latin typeface="Montserrat"/>
                <a:ea typeface="Montserrat"/>
                <a:cs typeface="Montserrat"/>
                <a:sym typeface="Montserrat"/>
              </a:rPr>
              <a:t>: riñón</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1" i="0" u="none" strike="noStrike" cap="none">
                <a:solidFill>
                  <a:srgbClr val="152B48"/>
                </a:solidFill>
                <a:latin typeface="Montserrat"/>
                <a:ea typeface="Montserrat"/>
                <a:cs typeface="Montserrat"/>
                <a:sym typeface="Montserrat"/>
              </a:rPr>
              <a:t>L:</a:t>
            </a:r>
            <a:r>
              <a:rPr lang="es-CO" sz="2000" b="0" i="0" u="none" strike="noStrike" cap="none">
                <a:solidFill>
                  <a:srgbClr val="152B48"/>
                </a:solidFill>
                <a:latin typeface="Montserrat"/>
                <a:ea typeface="Montserrat"/>
                <a:cs typeface="Montserrat"/>
                <a:sym typeface="Montserrat"/>
              </a:rPr>
              <a:t> limb</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En resumen </a:t>
            </a:r>
            <a:endParaRPr/>
          </a:p>
        </p:txBody>
      </p:sp>
      <p:graphicFrame>
        <p:nvGraphicFramePr>
          <p:cNvPr id="421" name="Google Shape;421;p42"/>
          <p:cNvGraphicFramePr/>
          <p:nvPr/>
        </p:nvGraphicFramePr>
        <p:xfrm>
          <a:off x="5068499" y="1325563"/>
          <a:ext cx="3000000" cy="3000000"/>
        </p:xfrm>
        <a:graphic>
          <a:graphicData uri="http://schemas.openxmlformats.org/drawingml/2006/table">
            <a:tbl>
              <a:tblPr firstRow="1" bandRow="1">
                <a:noFill/>
                <a:tableStyleId>{449CDFF4-5091-41B1-9043-D889164D9BA4}</a:tableStyleId>
              </a:tblPr>
              <a:tblGrid>
                <a:gridCol w="2253725">
                  <a:extLst>
                    <a:ext uri="{9D8B030D-6E8A-4147-A177-3AD203B41FA5}">
                      <a16:colId xmlns:a16="http://schemas.microsoft.com/office/drawing/2014/main" val="20000"/>
                    </a:ext>
                  </a:extLst>
                </a:gridCol>
                <a:gridCol w="2253725">
                  <a:extLst>
                    <a:ext uri="{9D8B030D-6E8A-4147-A177-3AD203B41FA5}">
                      <a16:colId xmlns:a16="http://schemas.microsoft.com/office/drawing/2014/main" val="20001"/>
                    </a:ext>
                  </a:extLst>
                </a:gridCol>
                <a:gridCol w="2253725">
                  <a:extLst>
                    <a:ext uri="{9D8B030D-6E8A-4147-A177-3AD203B41FA5}">
                      <a16:colId xmlns:a16="http://schemas.microsoft.com/office/drawing/2014/main" val="20002"/>
                    </a:ext>
                  </a:extLst>
                </a:gridCol>
              </a:tblGrid>
              <a:tr h="405850">
                <a:tc>
                  <a:txBody>
                    <a:bodyPr/>
                    <a:lstStyle/>
                    <a:p>
                      <a:pPr marL="0" marR="0" lvl="0" indent="0" algn="ctr" rtl="0">
                        <a:spcBef>
                          <a:spcPts val="0"/>
                        </a:spcBef>
                        <a:spcAft>
                          <a:spcPts val="0"/>
                        </a:spcAft>
                        <a:buNone/>
                      </a:pPr>
                      <a:r>
                        <a:rPr lang="es-CO" sz="1800" u="none" strike="noStrike" cap="none">
                          <a:latin typeface="Montserrat"/>
                          <a:ea typeface="Montserrat"/>
                          <a:cs typeface="Montserrat"/>
                          <a:sym typeface="Montserrat"/>
                        </a:rPr>
                        <a:t>Anterior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latin typeface="Montserrat"/>
                          <a:ea typeface="Montserrat"/>
                          <a:cs typeface="Montserrat"/>
                          <a:sym typeface="Montserrat"/>
                        </a:rPr>
                        <a:t>Medio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latin typeface="Montserrat"/>
                          <a:ea typeface="Montserrat"/>
                          <a:cs typeface="Montserrat"/>
                          <a:sym typeface="Montserrat"/>
                        </a:rPr>
                        <a:t>Posterior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00500">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Esófago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Duodeno distal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Tercio distal del colon transverso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0500">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Tráquea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Desembocadura del colédoco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Porción superior del conducto anal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00725">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Estómago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Hasta la unión de los dos tercios proximales del colon transverso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00500">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Porción duodeno proximal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05850">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Esbozos pulmonares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700500">
                <a:tc>
                  <a:txBody>
                    <a:bodyPr/>
                    <a:lstStyle/>
                    <a:p>
                      <a:pPr marL="0" marR="0" lvl="0" indent="0" algn="ctr" rtl="0">
                        <a:spcBef>
                          <a:spcPts val="0"/>
                        </a:spcBef>
                        <a:spcAft>
                          <a:spcPts val="0"/>
                        </a:spcAft>
                        <a:buNone/>
                      </a:pPr>
                      <a:r>
                        <a:rPr lang="es-CO" sz="1800" u="none" strike="noStrike" cap="none">
                          <a:solidFill>
                            <a:srgbClr val="152B48"/>
                          </a:solidFill>
                          <a:latin typeface="Montserrat"/>
                          <a:ea typeface="Montserrat"/>
                          <a:cs typeface="Montserrat"/>
                          <a:sym typeface="Montserrat"/>
                        </a:rPr>
                        <a:t>Hígado, páncreas y aparato biliar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solidFill>
                          <a:srgbClr val="152B48"/>
                        </a:solidFill>
                        <a:latin typeface="Montserrat"/>
                        <a:ea typeface="Montserrat"/>
                        <a:cs typeface="Montserrat"/>
                        <a:sym typeface="Montserra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txBox="1">
            <a:spLocks noGrp="1"/>
          </p:cNvSpPr>
          <p:nvPr>
            <p:ph type="ctrTitle"/>
          </p:nvPr>
        </p:nvSpPr>
        <p:spPr>
          <a:xfrm>
            <a:off x="1524000" y="77552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b="0"/>
              <a:t>Embriología urogenital</a:t>
            </a:r>
            <a:endParaRPr/>
          </a:p>
        </p:txBody>
      </p:sp>
      <p:sp>
        <p:nvSpPr>
          <p:cNvPr id="427" name="Google Shape;427;p43"/>
          <p:cNvSpPr txBox="1">
            <a:spLocks noGrp="1"/>
          </p:cNvSpPr>
          <p:nvPr>
            <p:ph type="subTitle" idx="1"/>
          </p:nvPr>
        </p:nvSpPr>
        <p:spPr>
          <a:xfrm>
            <a:off x="2781300" y="3389612"/>
            <a:ext cx="66294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CO"/>
              <a:t>Alejandro Cardona Palacio</a:t>
            </a:r>
            <a:endParaRPr/>
          </a:p>
          <a:p>
            <a:pPr marL="0" lvl="0" indent="0" algn="ctr" rtl="0">
              <a:lnSpc>
                <a:spcPct val="90000"/>
              </a:lnSpc>
              <a:spcBef>
                <a:spcPts val="1000"/>
              </a:spcBef>
              <a:spcAft>
                <a:spcPts val="0"/>
              </a:spcAft>
              <a:buClr>
                <a:srgbClr val="152B48"/>
              </a:buClr>
              <a:buSzPts val="2400"/>
              <a:buNone/>
            </a:pPr>
            <a:r>
              <a:rPr lang="es-CO"/>
              <a:t>Residente de Patología UdeA</a:t>
            </a:r>
            <a:endParaRPr/>
          </a:p>
          <a:p>
            <a:pPr marL="0" lvl="0" indent="0" algn="ctr" rtl="0">
              <a:lnSpc>
                <a:spcPct val="90000"/>
              </a:lnSpc>
              <a:spcBef>
                <a:spcPts val="1000"/>
              </a:spcBef>
              <a:spcAft>
                <a:spcPts val="0"/>
              </a:spcAft>
              <a:buClr>
                <a:srgbClr val="152B48"/>
              </a:buClr>
              <a:buSzPts val="2400"/>
              <a:buNone/>
            </a:pPr>
            <a:r>
              <a:rPr lang="es-CO"/>
              <a:t>Medico general UPB</a:t>
            </a:r>
            <a:endParaRPr/>
          </a:p>
          <a:p>
            <a:pPr marL="0" lvl="0" indent="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Complementación de estudio</a:t>
            </a:r>
            <a:endParaRPr/>
          </a:p>
        </p:txBody>
      </p:sp>
      <p:pic>
        <p:nvPicPr>
          <p:cNvPr id="433" name="Google Shape;433;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95615" y="1425465"/>
            <a:ext cx="3458727" cy="519617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Generalidades</a:t>
            </a:r>
            <a:endParaRPr/>
          </a:p>
        </p:txBody>
      </p:sp>
      <p:sp>
        <p:nvSpPr>
          <p:cNvPr id="439" name="Google Shape;439;p45"/>
          <p:cNvSpPr txBox="1">
            <a:spLocks noGrp="1"/>
          </p:cNvSpPr>
          <p:nvPr>
            <p:ph type="body" idx="1"/>
          </p:nvPr>
        </p:nvSpPr>
        <p:spPr>
          <a:xfrm>
            <a:off x="798461" y="1253331"/>
            <a:ext cx="5183170" cy="23096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Derivan</a:t>
            </a:r>
            <a:r>
              <a:rPr lang="es-CO" b="1"/>
              <a:t> mesodermo intermedio. </a:t>
            </a:r>
            <a:endParaRPr/>
          </a:p>
          <a:p>
            <a:pPr marL="228600" lvl="0" indent="-228600" algn="l" rtl="0">
              <a:lnSpc>
                <a:spcPct val="90000"/>
              </a:lnSpc>
              <a:spcBef>
                <a:spcPts val="1000"/>
              </a:spcBef>
              <a:spcAft>
                <a:spcPts val="0"/>
              </a:spcAft>
              <a:buClr>
                <a:srgbClr val="152B48"/>
              </a:buClr>
              <a:buSzPts val="2000"/>
              <a:buChar char="•"/>
            </a:pPr>
            <a:r>
              <a:rPr lang="es-CO"/>
              <a:t>Situado pared posterior de la cavidad abdominal.</a:t>
            </a:r>
            <a:endParaRPr/>
          </a:p>
          <a:p>
            <a:pPr marL="228600" lvl="0" indent="-228600" algn="l" rtl="0">
              <a:lnSpc>
                <a:spcPct val="90000"/>
              </a:lnSpc>
              <a:spcBef>
                <a:spcPts val="1000"/>
              </a:spcBef>
              <a:spcAft>
                <a:spcPts val="0"/>
              </a:spcAft>
              <a:buClr>
                <a:srgbClr val="152B48"/>
              </a:buClr>
              <a:buSzPts val="2000"/>
              <a:buChar char="•"/>
            </a:pPr>
            <a:r>
              <a:rPr lang="es-CO"/>
              <a:t>Al comienzo los conductos excretores desembocan en una cavidad común cloaca.</a:t>
            </a:r>
            <a:endParaRPr/>
          </a:p>
        </p:txBody>
      </p:sp>
      <p:pic>
        <p:nvPicPr>
          <p:cNvPr id="440" name="Google Shape;440;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36409" y="362171"/>
            <a:ext cx="4810936" cy="2977356"/>
          </a:xfrm>
          <a:prstGeom prst="rect">
            <a:avLst/>
          </a:prstGeom>
          <a:noFill/>
          <a:ln>
            <a:noFill/>
          </a:ln>
        </p:spPr>
      </p:pic>
      <p:pic>
        <p:nvPicPr>
          <p:cNvPr id="441" name="Google Shape;441;p45"/>
          <p:cNvPicPr preferRelativeResize="0"/>
          <p:nvPr/>
        </p:nvPicPr>
        <p:blipFill rotWithShape="1">
          <a:blip r:embed="rId4">
            <a:alphaModFix/>
          </a:blip>
          <a:srcRect/>
          <a:stretch/>
        </p:blipFill>
        <p:spPr>
          <a:xfrm>
            <a:off x="6424705" y="4651692"/>
            <a:ext cx="4968835" cy="1776567"/>
          </a:xfrm>
          <a:prstGeom prst="rect">
            <a:avLst/>
          </a:prstGeom>
          <a:noFill/>
          <a:ln>
            <a:noFill/>
          </a:ln>
        </p:spPr>
      </p:pic>
      <p:sp>
        <p:nvSpPr>
          <p:cNvPr id="442" name="Google Shape;442;p45"/>
          <p:cNvSpPr/>
          <p:nvPr/>
        </p:nvSpPr>
        <p:spPr>
          <a:xfrm>
            <a:off x="6678036" y="3429000"/>
            <a:ext cx="1695473" cy="66832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21 días</a:t>
            </a:r>
            <a:endParaRPr/>
          </a:p>
        </p:txBody>
      </p:sp>
      <p:sp>
        <p:nvSpPr>
          <p:cNvPr id="443" name="Google Shape;443;p45"/>
          <p:cNvSpPr/>
          <p:nvPr/>
        </p:nvSpPr>
        <p:spPr>
          <a:xfrm>
            <a:off x="8628288" y="3429000"/>
            <a:ext cx="2602790" cy="66832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25 días: aparición de los glomérulos externos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6"/>
          <p:cNvSpPr txBox="1">
            <a:spLocks noGrp="1"/>
          </p:cNvSpPr>
          <p:nvPr>
            <p:ph type="title"/>
          </p:nvPr>
        </p:nvSpPr>
        <p:spPr>
          <a:xfrm>
            <a:off x="859356" y="-74645"/>
            <a:ext cx="5374400" cy="11103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Aparato urinario</a:t>
            </a:r>
            <a:endParaRPr/>
          </a:p>
        </p:txBody>
      </p:sp>
      <p:pic>
        <p:nvPicPr>
          <p:cNvPr id="449" name="Google Shape;449;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5221" y="2455132"/>
            <a:ext cx="6336127" cy="3769994"/>
          </a:xfrm>
          <a:prstGeom prst="rect">
            <a:avLst/>
          </a:prstGeom>
          <a:noFill/>
          <a:ln>
            <a:noFill/>
          </a:ln>
        </p:spPr>
      </p:pic>
      <p:sp>
        <p:nvSpPr>
          <p:cNvPr id="450" name="Google Shape;450;p46"/>
          <p:cNvSpPr txBox="1">
            <a:spLocks noGrp="1"/>
          </p:cNvSpPr>
          <p:nvPr>
            <p:ph type="body" idx="2"/>
          </p:nvPr>
        </p:nvSpPr>
        <p:spPr>
          <a:xfrm>
            <a:off x="550652" y="1117504"/>
            <a:ext cx="5991808" cy="32226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52B48"/>
              </a:buClr>
              <a:buSzPts val="2000"/>
              <a:buFont typeface="Arial"/>
              <a:buChar char="•"/>
            </a:pPr>
            <a:r>
              <a:rPr lang="es-CO" sz="2000"/>
              <a:t>Durante la vida intrauterina se forman tres sistemas renales superpuestos:</a:t>
            </a:r>
            <a:endParaRPr/>
          </a:p>
          <a:p>
            <a:pPr marL="742950" lvl="1" indent="-285750" algn="l" rtl="0">
              <a:lnSpc>
                <a:spcPct val="90000"/>
              </a:lnSpc>
              <a:spcBef>
                <a:spcPts val="500"/>
              </a:spcBef>
              <a:spcAft>
                <a:spcPts val="0"/>
              </a:spcAft>
              <a:buClr>
                <a:srgbClr val="152B48"/>
              </a:buClr>
              <a:buSzPts val="2000"/>
              <a:buFont typeface="Arial"/>
              <a:buChar char="•"/>
            </a:pPr>
            <a:r>
              <a:rPr lang="es-CO" sz="2000" b="1"/>
              <a:t>Pronefros.</a:t>
            </a:r>
            <a:endParaRPr/>
          </a:p>
          <a:p>
            <a:pPr marL="742950" lvl="1" indent="-285750" algn="l" rtl="0">
              <a:lnSpc>
                <a:spcPct val="90000"/>
              </a:lnSpc>
              <a:spcBef>
                <a:spcPts val="500"/>
              </a:spcBef>
              <a:spcAft>
                <a:spcPts val="0"/>
              </a:spcAft>
              <a:buClr>
                <a:srgbClr val="152B48"/>
              </a:buClr>
              <a:buSzPts val="2000"/>
              <a:buFont typeface="Arial"/>
              <a:buChar char="•"/>
            </a:pPr>
            <a:r>
              <a:rPr lang="es-CO" sz="2000" b="1"/>
              <a:t>Mesonefros.</a:t>
            </a:r>
            <a:endParaRPr/>
          </a:p>
          <a:p>
            <a:pPr marL="742950" lvl="1" indent="-285750" algn="l" rtl="0">
              <a:lnSpc>
                <a:spcPct val="90000"/>
              </a:lnSpc>
              <a:spcBef>
                <a:spcPts val="500"/>
              </a:spcBef>
              <a:spcAft>
                <a:spcPts val="0"/>
              </a:spcAft>
              <a:buClr>
                <a:srgbClr val="152B48"/>
              </a:buClr>
              <a:buSzPts val="2000"/>
              <a:buFont typeface="Arial"/>
              <a:buChar char="•"/>
            </a:pPr>
            <a:r>
              <a:rPr lang="es-CO" sz="2000" b="1"/>
              <a:t>Metanefros.</a:t>
            </a:r>
            <a:endParaRPr/>
          </a:p>
          <a:p>
            <a:pPr marL="457200" lvl="1" indent="0" algn="l" rtl="0">
              <a:lnSpc>
                <a:spcPct val="90000"/>
              </a:lnSpc>
              <a:spcBef>
                <a:spcPts val="500"/>
              </a:spcBef>
              <a:spcAft>
                <a:spcPts val="0"/>
              </a:spcAft>
              <a:buClr>
                <a:srgbClr val="152B48"/>
              </a:buClr>
              <a:buSzPts val="2000"/>
              <a:buNone/>
            </a:pP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Sistema pronéfrico</a:t>
            </a:r>
            <a:endParaRPr b="0"/>
          </a:p>
        </p:txBody>
      </p:sp>
      <p:sp>
        <p:nvSpPr>
          <p:cNvPr id="456" name="Google Shape;456;p47"/>
          <p:cNvSpPr txBox="1">
            <a:spLocks noGrp="1"/>
          </p:cNvSpPr>
          <p:nvPr>
            <p:ph type="body" idx="1"/>
          </p:nvPr>
        </p:nvSpPr>
        <p:spPr>
          <a:xfrm>
            <a:off x="617038" y="140574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4 semana embrión.</a:t>
            </a:r>
            <a:endParaRPr/>
          </a:p>
          <a:p>
            <a:pPr marL="228600" lvl="0" indent="-228600" algn="l" rtl="0">
              <a:lnSpc>
                <a:spcPct val="90000"/>
              </a:lnSpc>
              <a:spcBef>
                <a:spcPts val="1000"/>
              </a:spcBef>
              <a:spcAft>
                <a:spcPts val="0"/>
              </a:spcAft>
              <a:buClr>
                <a:srgbClr val="152B48"/>
              </a:buClr>
              <a:buSzPts val="2000"/>
              <a:buChar char="•"/>
            </a:pPr>
            <a:r>
              <a:rPr lang="es-CO"/>
              <a:t>7 - 10 grupos celulares en la región cervical.</a:t>
            </a:r>
            <a:endParaRPr/>
          </a:p>
          <a:p>
            <a:pPr marL="228600" lvl="0" indent="-228600" algn="l" rtl="0">
              <a:lnSpc>
                <a:spcPct val="90000"/>
              </a:lnSpc>
              <a:spcBef>
                <a:spcPts val="1000"/>
              </a:spcBef>
              <a:spcAft>
                <a:spcPts val="0"/>
              </a:spcAft>
              <a:buClr>
                <a:srgbClr val="152B48"/>
              </a:buClr>
              <a:buSzPts val="2000"/>
              <a:buChar char="•"/>
            </a:pPr>
            <a:r>
              <a:rPr lang="es-CO"/>
              <a:t>Nefrotomas: forman unidades vestigiales excretoras. </a:t>
            </a:r>
            <a:endParaRPr/>
          </a:p>
          <a:p>
            <a:pPr marL="228600" lvl="0" indent="-228600" algn="l" rtl="0">
              <a:lnSpc>
                <a:spcPct val="90000"/>
              </a:lnSpc>
              <a:spcBef>
                <a:spcPts val="1000"/>
              </a:spcBef>
              <a:spcAft>
                <a:spcPts val="0"/>
              </a:spcAft>
              <a:buClr>
                <a:srgbClr val="152B48"/>
              </a:buClr>
              <a:buSzPts val="2000"/>
              <a:buChar char="•"/>
            </a:pPr>
            <a:r>
              <a:rPr lang="es-CO"/>
              <a:t>Al final de la 4 semana desaparece cualquier indicio de sistema pronéfrico.</a:t>
            </a:r>
            <a:endParaRPr/>
          </a:p>
          <a:p>
            <a:pPr marL="228600" lvl="0" indent="-101600" algn="l" rtl="0">
              <a:lnSpc>
                <a:spcPct val="90000"/>
              </a:lnSpc>
              <a:spcBef>
                <a:spcPts val="1000"/>
              </a:spcBef>
              <a:spcAft>
                <a:spcPts val="0"/>
              </a:spcAft>
              <a:buClr>
                <a:srgbClr val="152B48"/>
              </a:buClr>
              <a:buSzPts val="2000"/>
              <a:buNone/>
            </a:pPr>
            <a:endParaRPr/>
          </a:p>
        </p:txBody>
      </p:sp>
      <p:pic>
        <p:nvPicPr>
          <p:cNvPr id="457" name="Google Shape;457;p47" descr="Sistema Urogenital: Tarjetas de memoria | Quizlet"/>
          <p:cNvPicPr preferRelativeResize="0"/>
          <p:nvPr/>
        </p:nvPicPr>
        <p:blipFill rotWithShape="1">
          <a:blip r:embed="rId3">
            <a:alphaModFix/>
          </a:blip>
          <a:srcRect/>
          <a:stretch/>
        </p:blipFill>
        <p:spPr>
          <a:xfrm>
            <a:off x="7657761" y="1639620"/>
            <a:ext cx="3338485" cy="4117465"/>
          </a:xfrm>
          <a:prstGeom prst="rect">
            <a:avLst/>
          </a:prstGeom>
          <a:noFill/>
          <a:ln>
            <a:noFill/>
          </a:ln>
        </p:spPr>
      </p:pic>
      <p:sp>
        <p:nvSpPr>
          <p:cNvPr id="458" name="Google Shape;458;p47"/>
          <p:cNvSpPr/>
          <p:nvPr/>
        </p:nvSpPr>
        <p:spPr>
          <a:xfrm>
            <a:off x="7657761" y="5951494"/>
            <a:ext cx="3338485" cy="6430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Sistema pronéfrico, meta néfrico y mesonéfrico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Sistema Mesonéfrico</a:t>
            </a:r>
            <a:endParaRPr/>
          </a:p>
        </p:txBody>
      </p:sp>
      <p:sp>
        <p:nvSpPr>
          <p:cNvPr id="464" name="Google Shape;464;p48"/>
          <p:cNvSpPr txBox="1">
            <a:spLocks noGrp="1"/>
          </p:cNvSpPr>
          <p:nvPr>
            <p:ph type="body" idx="1"/>
          </p:nvPr>
        </p:nvSpPr>
        <p:spPr>
          <a:xfrm>
            <a:off x="542392" y="1325563"/>
            <a:ext cx="75099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Se forma en regiones torácicas y lumbares.</a:t>
            </a:r>
            <a:endParaRPr/>
          </a:p>
          <a:p>
            <a:pPr marL="228600" lvl="0" indent="-228600" algn="l" rtl="0">
              <a:lnSpc>
                <a:spcPct val="90000"/>
              </a:lnSpc>
              <a:spcBef>
                <a:spcPts val="1000"/>
              </a:spcBef>
              <a:spcAft>
                <a:spcPts val="0"/>
              </a:spcAft>
              <a:buClr>
                <a:srgbClr val="152B48"/>
              </a:buClr>
              <a:buSzPts val="2000"/>
              <a:buChar char="•"/>
            </a:pPr>
            <a:r>
              <a:rPr lang="es-CO"/>
              <a:t>Derivan del mesonefro intermedio de los segmentos torácicos superiores a lumbares superiores.</a:t>
            </a:r>
            <a:endParaRPr/>
          </a:p>
          <a:p>
            <a:pPr marL="228600" lvl="0" indent="-228600" algn="l" rtl="0">
              <a:lnSpc>
                <a:spcPct val="90000"/>
              </a:lnSpc>
              <a:spcBef>
                <a:spcPts val="1000"/>
              </a:spcBef>
              <a:spcAft>
                <a:spcPts val="0"/>
              </a:spcAft>
              <a:buClr>
                <a:srgbClr val="152B48"/>
              </a:buClr>
              <a:buSzPts val="2000"/>
              <a:buChar char="•"/>
            </a:pPr>
            <a:r>
              <a:rPr lang="es-CO"/>
              <a:t>Durante la regresión del pronefro aparecen los primeros túbulos excretores.</a:t>
            </a:r>
            <a:endParaRPr/>
          </a:p>
          <a:p>
            <a:pPr marL="228600" lvl="0" indent="-228600" algn="l" rtl="0">
              <a:lnSpc>
                <a:spcPct val="90000"/>
              </a:lnSpc>
              <a:spcBef>
                <a:spcPts val="1000"/>
              </a:spcBef>
              <a:spcAft>
                <a:spcPts val="0"/>
              </a:spcAft>
              <a:buClr>
                <a:srgbClr val="152B48"/>
              </a:buClr>
              <a:buSzPts val="2000"/>
              <a:buChar char="•"/>
            </a:pPr>
            <a:r>
              <a:rPr lang="es-CO"/>
              <a:t>Alargan rápidamente y adoptan forma de asa.</a:t>
            </a:r>
            <a:endParaRPr/>
          </a:p>
          <a:p>
            <a:pPr marL="228600" lvl="0" indent="-228600" algn="l" rtl="0">
              <a:lnSpc>
                <a:spcPct val="90000"/>
              </a:lnSpc>
              <a:spcBef>
                <a:spcPts val="1000"/>
              </a:spcBef>
              <a:spcAft>
                <a:spcPts val="0"/>
              </a:spcAft>
              <a:buClr>
                <a:srgbClr val="152B48"/>
              </a:buClr>
              <a:buSzPts val="2000"/>
              <a:buChar char="•"/>
            </a:pPr>
            <a:r>
              <a:rPr lang="es-CO"/>
              <a:t>Forman nefronas y el conducto colector.</a:t>
            </a:r>
            <a:endParaRPr/>
          </a:p>
          <a:p>
            <a:pPr marL="228600" lvl="0" indent="-101600" algn="l" rtl="0">
              <a:lnSpc>
                <a:spcPct val="90000"/>
              </a:lnSpc>
              <a:spcBef>
                <a:spcPts val="1000"/>
              </a:spcBef>
              <a:spcAft>
                <a:spcPts val="0"/>
              </a:spcAft>
              <a:buClr>
                <a:srgbClr val="152B48"/>
              </a:buClr>
              <a:buSzPts val="2000"/>
              <a:buNone/>
            </a:pPr>
            <a:endParaRPr/>
          </a:p>
          <a:p>
            <a:pPr marL="0" lvl="0" indent="0" algn="l" rtl="0">
              <a:lnSpc>
                <a:spcPct val="90000"/>
              </a:lnSpc>
              <a:spcBef>
                <a:spcPts val="1000"/>
              </a:spcBef>
              <a:spcAft>
                <a:spcPts val="0"/>
              </a:spcAft>
              <a:buClr>
                <a:srgbClr val="152B48"/>
              </a:buClr>
              <a:buSzPts val="2000"/>
              <a:buNone/>
            </a:pPr>
            <a:endParaRPr/>
          </a:p>
        </p:txBody>
      </p:sp>
      <p:pic>
        <p:nvPicPr>
          <p:cNvPr id="465" name="Google Shape;465;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11371" y="1721790"/>
            <a:ext cx="2616170" cy="3697746"/>
          </a:xfrm>
          <a:prstGeom prst="rect">
            <a:avLst/>
          </a:prstGeom>
          <a:noFill/>
          <a:ln>
            <a:noFill/>
          </a:ln>
        </p:spPr>
      </p:pic>
      <p:sp>
        <p:nvSpPr>
          <p:cNvPr id="466" name="Google Shape;466;p48"/>
          <p:cNvSpPr/>
          <p:nvPr/>
        </p:nvSpPr>
        <p:spPr>
          <a:xfrm>
            <a:off x="8270512" y="5419536"/>
            <a:ext cx="2865093" cy="5715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Túbulos excretores pronéfrico y mesonéfrico</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87663" y="1595837"/>
            <a:ext cx="4072908" cy="4226465"/>
          </a:xfrm>
          <a:prstGeom prst="rect">
            <a:avLst/>
          </a:prstGeom>
          <a:noFill/>
          <a:ln>
            <a:noFill/>
          </a:ln>
        </p:spPr>
      </p:pic>
      <p:sp>
        <p:nvSpPr>
          <p:cNvPr id="472" name="Google Shape;472;p4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Sistema metanéfrico</a:t>
            </a:r>
            <a:endParaRPr b="0"/>
          </a:p>
        </p:txBody>
      </p:sp>
      <p:sp>
        <p:nvSpPr>
          <p:cNvPr id="473" name="Google Shape;473;p49"/>
          <p:cNvSpPr txBox="1">
            <a:spLocks noGrp="1"/>
          </p:cNvSpPr>
          <p:nvPr>
            <p:ph type="body" idx="1"/>
          </p:nvPr>
        </p:nvSpPr>
        <p:spPr>
          <a:xfrm>
            <a:off x="645050" y="1325563"/>
            <a:ext cx="687729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Quinta semana de desarrollo.</a:t>
            </a:r>
            <a:endParaRPr/>
          </a:p>
          <a:p>
            <a:pPr marL="228600" lvl="0" indent="-228600" algn="l" rtl="0">
              <a:lnSpc>
                <a:spcPct val="90000"/>
              </a:lnSpc>
              <a:spcBef>
                <a:spcPts val="1000"/>
              </a:spcBef>
              <a:spcAft>
                <a:spcPts val="0"/>
              </a:spcAft>
              <a:buClr>
                <a:srgbClr val="152B48"/>
              </a:buClr>
              <a:buSzPts val="2000"/>
              <a:buChar char="•"/>
            </a:pPr>
            <a:r>
              <a:rPr lang="es-CO" b="1"/>
              <a:t>Riñón definitivo.</a:t>
            </a:r>
            <a:endParaRPr/>
          </a:p>
          <a:p>
            <a:pPr marL="228600" lvl="0" indent="-228600" algn="l" rtl="0">
              <a:lnSpc>
                <a:spcPct val="90000"/>
              </a:lnSpc>
              <a:spcBef>
                <a:spcPts val="1000"/>
              </a:spcBef>
              <a:spcAft>
                <a:spcPts val="0"/>
              </a:spcAft>
              <a:buClr>
                <a:srgbClr val="152B48"/>
              </a:buClr>
              <a:buSzPts val="2000"/>
              <a:buChar char="•"/>
            </a:pPr>
            <a:r>
              <a:rPr lang="es-CO"/>
              <a:t>Desarrollo unidades excretoras de manera análoga al sistema mesonéfrico: </a:t>
            </a:r>
            <a:r>
              <a:rPr lang="es-CO" sz="1800" b="1" i="0" u="none" strike="noStrike"/>
              <a:t>uréter, pelvis renal, cálices </a:t>
            </a:r>
            <a:r>
              <a:rPr lang="es-CO" sz="1800" b="0" i="0" u="none" strike="noStrike"/>
              <a:t>y todo el </a:t>
            </a:r>
            <a:r>
              <a:rPr lang="es-CO" sz="1800" b="1" i="0" u="none" strike="noStrike"/>
              <a:t>sistema colector. </a:t>
            </a:r>
            <a:endParaRPr/>
          </a:p>
          <a:p>
            <a:pPr marL="228600" lvl="0" indent="-228600" algn="l" rtl="0">
              <a:lnSpc>
                <a:spcPct val="90000"/>
              </a:lnSpc>
              <a:spcBef>
                <a:spcPts val="1000"/>
              </a:spcBef>
              <a:spcAft>
                <a:spcPts val="0"/>
              </a:spcAft>
              <a:buClr>
                <a:srgbClr val="152B48"/>
              </a:buClr>
              <a:buSzPts val="2000"/>
              <a:buChar char="•"/>
            </a:pPr>
            <a:r>
              <a:rPr lang="es-CO"/>
              <a:t>El desarrollo del sistema de conductos difiere.</a:t>
            </a:r>
            <a:endParaRPr/>
          </a:p>
          <a:p>
            <a:pPr marL="0" lvl="0" indent="0" algn="l" rtl="0">
              <a:lnSpc>
                <a:spcPct val="90000"/>
              </a:lnSpc>
              <a:spcBef>
                <a:spcPts val="1000"/>
              </a:spcBef>
              <a:spcAft>
                <a:spcPts val="0"/>
              </a:spcAft>
              <a:buClr>
                <a:srgbClr val="152B48"/>
              </a:buClr>
              <a:buSzPts val="2000"/>
              <a:buNone/>
            </a:pPr>
            <a:r>
              <a:rPr lang="es-CO"/>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0"/>
            <a:ext cx="10515600" cy="12782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Fase campana</a:t>
            </a:r>
            <a:endParaRPr/>
          </a:p>
        </p:txBody>
      </p:sp>
      <p:sp>
        <p:nvSpPr>
          <p:cNvPr id="124" name="Google Shape;124;p5"/>
          <p:cNvSpPr txBox="1">
            <a:spLocks noGrp="1"/>
          </p:cNvSpPr>
          <p:nvPr>
            <p:ph type="body" idx="1"/>
          </p:nvPr>
        </p:nvSpPr>
        <p:spPr>
          <a:xfrm>
            <a:off x="5058701" y="1577763"/>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A medida que crece el casquete y que la hendidura se profundiza, los dientes presentan el aspecto de una campana. </a:t>
            </a:r>
            <a:endParaRPr/>
          </a:p>
          <a:p>
            <a:pPr marL="228600" lvl="0" indent="-228600" algn="l" rtl="0">
              <a:lnSpc>
                <a:spcPct val="90000"/>
              </a:lnSpc>
              <a:spcBef>
                <a:spcPts val="1000"/>
              </a:spcBef>
              <a:spcAft>
                <a:spcPts val="0"/>
              </a:spcAft>
              <a:buClr>
                <a:srgbClr val="152B48"/>
              </a:buClr>
              <a:buSzPts val="2000"/>
              <a:buChar char="•"/>
            </a:pPr>
            <a:r>
              <a:rPr lang="es-CO" b="0" i="0" u="none" strike="noStrike"/>
              <a:t>Las células mesenquimatosas de la papila adyacente a la capa dental interna se diferencian en </a:t>
            </a:r>
            <a:r>
              <a:rPr lang="es-CO" b="1" i="0" u="none" strike="noStrike"/>
              <a:t>odontoblastos </a:t>
            </a:r>
            <a:r>
              <a:rPr lang="es-CO" b="0" i="0" u="none" strike="noStrike"/>
              <a:t>que más tarde producirán </a:t>
            </a:r>
            <a:r>
              <a:rPr lang="es-CO" b="1" i="0" u="none" strike="noStrike"/>
              <a:t>dentina.</a:t>
            </a:r>
            <a:endParaRPr/>
          </a:p>
          <a:p>
            <a:pPr marL="228600" lvl="0" indent="-228600" algn="l" rtl="0">
              <a:lnSpc>
                <a:spcPct val="90000"/>
              </a:lnSpc>
              <a:spcBef>
                <a:spcPts val="1000"/>
              </a:spcBef>
              <a:spcAft>
                <a:spcPts val="0"/>
              </a:spcAft>
              <a:buClr>
                <a:srgbClr val="152B48"/>
              </a:buClr>
              <a:buSzPts val="2000"/>
              <a:buChar char="•"/>
            </a:pPr>
            <a:r>
              <a:rPr lang="es-CO" b="0" i="0" u="none" strike="noStrike"/>
              <a:t>Al engrosarse la capa de dentina, los odontoblastos se retraen hacia la papila dental dejando detrás de la dentina una delgada apófisis citoplásmica </a:t>
            </a:r>
            <a:r>
              <a:rPr lang="es-CO" b="1" i="0" u="none" strike="noStrike"/>
              <a:t>(apófisis dental).</a:t>
            </a:r>
            <a:endParaRPr sz="2400"/>
          </a:p>
        </p:txBody>
      </p:sp>
      <p:pic>
        <p:nvPicPr>
          <p:cNvPr id="125" name="Google Shape;125;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001031"/>
            <a:ext cx="3323272" cy="2292676"/>
          </a:xfrm>
          <a:prstGeom prst="rect">
            <a:avLst/>
          </a:prstGeom>
          <a:noFill/>
          <a:ln>
            <a:noFill/>
          </a:ln>
        </p:spPr>
      </p:pic>
      <p:sp>
        <p:nvSpPr>
          <p:cNvPr id="126" name="Google Shape;126;p5"/>
          <p:cNvSpPr/>
          <p:nvPr/>
        </p:nvSpPr>
        <p:spPr>
          <a:xfrm>
            <a:off x="1250301" y="3429000"/>
            <a:ext cx="2502039" cy="3244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Campana 3 meses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Uraco y alantoides</a:t>
            </a:r>
            <a:endParaRPr/>
          </a:p>
        </p:txBody>
      </p:sp>
      <p:sp>
        <p:nvSpPr>
          <p:cNvPr id="479" name="Google Shape;479;p50"/>
          <p:cNvSpPr txBox="1">
            <a:spLocks noGrp="1"/>
          </p:cNvSpPr>
          <p:nvPr>
            <p:ph type="body" idx="1"/>
          </p:nvPr>
        </p:nvSpPr>
        <p:spPr>
          <a:xfrm>
            <a:off x="5225284" y="1623846"/>
            <a:ext cx="676192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b="1"/>
              <a:t>Alantoides:</a:t>
            </a:r>
            <a:endParaRPr/>
          </a:p>
          <a:p>
            <a:pPr marL="685800" lvl="1" indent="-228600" algn="l" rtl="0">
              <a:lnSpc>
                <a:spcPct val="90000"/>
              </a:lnSpc>
              <a:spcBef>
                <a:spcPts val="500"/>
              </a:spcBef>
              <a:spcAft>
                <a:spcPts val="0"/>
              </a:spcAft>
              <a:buClr>
                <a:srgbClr val="152B48"/>
              </a:buClr>
              <a:buSzPts val="2000"/>
              <a:buChar char="•"/>
            </a:pPr>
            <a:r>
              <a:rPr lang="es-CO"/>
              <a:t>Membrana extraembrionaria.</a:t>
            </a:r>
            <a:endParaRPr/>
          </a:p>
          <a:p>
            <a:pPr marL="685800" lvl="1" indent="-228600" algn="l" rtl="0">
              <a:lnSpc>
                <a:spcPct val="90000"/>
              </a:lnSpc>
              <a:spcBef>
                <a:spcPts val="500"/>
              </a:spcBef>
              <a:spcAft>
                <a:spcPts val="0"/>
              </a:spcAft>
              <a:buClr>
                <a:srgbClr val="152B48"/>
              </a:buClr>
              <a:buSzPts val="2000"/>
              <a:buChar char="•"/>
            </a:pPr>
            <a:r>
              <a:rPr lang="es-CO"/>
              <a:t>Extensión del tubo digestivo primitivo.</a:t>
            </a:r>
            <a:endParaRPr/>
          </a:p>
          <a:p>
            <a:pPr marL="1143000" lvl="2" indent="-228600" algn="l" rtl="0">
              <a:lnSpc>
                <a:spcPct val="90000"/>
              </a:lnSpc>
              <a:spcBef>
                <a:spcPts val="500"/>
              </a:spcBef>
              <a:spcAft>
                <a:spcPts val="0"/>
              </a:spcAft>
              <a:buClr>
                <a:srgbClr val="152B48"/>
              </a:buClr>
              <a:buSzPts val="2000"/>
              <a:buChar char="•"/>
            </a:pPr>
            <a:r>
              <a:rPr lang="es-CO"/>
              <a:t>Formación de sangre.</a:t>
            </a:r>
            <a:endParaRPr/>
          </a:p>
          <a:p>
            <a:pPr marL="1143000" lvl="2" indent="-228600" algn="l" rtl="0">
              <a:lnSpc>
                <a:spcPct val="90000"/>
              </a:lnSpc>
              <a:spcBef>
                <a:spcPts val="500"/>
              </a:spcBef>
              <a:spcAft>
                <a:spcPts val="0"/>
              </a:spcAft>
              <a:buClr>
                <a:srgbClr val="152B48"/>
              </a:buClr>
              <a:buSzPts val="2000"/>
              <a:buChar char="•"/>
            </a:pPr>
            <a:r>
              <a:rPr lang="es-CO"/>
              <a:t>Sus vasos forman la vena y arteria umbilical.</a:t>
            </a:r>
            <a:endParaRPr/>
          </a:p>
          <a:p>
            <a:pPr marL="1143000" lvl="2" indent="-228600" algn="l" rtl="0">
              <a:lnSpc>
                <a:spcPct val="90000"/>
              </a:lnSpc>
              <a:spcBef>
                <a:spcPts val="500"/>
              </a:spcBef>
              <a:spcAft>
                <a:spcPts val="0"/>
              </a:spcAft>
              <a:buClr>
                <a:srgbClr val="152B48"/>
              </a:buClr>
              <a:buSzPts val="2000"/>
              <a:buChar char="•"/>
            </a:pPr>
            <a:r>
              <a:rPr lang="es-CO"/>
              <a:t>Luego involuciona al juntarse con la vejiga y forma el uraco y el seno urogenital.</a:t>
            </a:r>
            <a:endParaRPr/>
          </a:p>
          <a:p>
            <a:pPr marL="228600" lvl="0" indent="-228600" algn="l" rtl="0">
              <a:lnSpc>
                <a:spcPct val="90000"/>
              </a:lnSpc>
              <a:spcBef>
                <a:spcPts val="1000"/>
              </a:spcBef>
              <a:spcAft>
                <a:spcPts val="0"/>
              </a:spcAft>
              <a:buClr>
                <a:srgbClr val="152B48"/>
              </a:buClr>
              <a:buSzPts val="2000"/>
              <a:buChar char="•"/>
            </a:pPr>
            <a:r>
              <a:rPr lang="es-CO" b="1"/>
              <a:t>Uraco: </a:t>
            </a:r>
            <a:endParaRPr/>
          </a:p>
          <a:p>
            <a:pPr marL="685800" lvl="1" indent="-228600" algn="l" rtl="0">
              <a:lnSpc>
                <a:spcPct val="90000"/>
              </a:lnSpc>
              <a:spcBef>
                <a:spcPts val="500"/>
              </a:spcBef>
              <a:spcAft>
                <a:spcPts val="0"/>
              </a:spcAft>
              <a:buClr>
                <a:srgbClr val="152B48"/>
              </a:buClr>
              <a:buSzPts val="2000"/>
              <a:buChar char="•"/>
            </a:pPr>
            <a:r>
              <a:rPr lang="es-CO"/>
              <a:t>Ligamento umbilical medio.</a:t>
            </a:r>
            <a:endParaRPr/>
          </a:p>
          <a:p>
            <a:pPr marL="685800" lvl="1" indent="-228600" algn="l" rtl="0">
              <a:lnSpc>
                <a:spcPct val="90000"/>
              </a:lnSpc>
              <a:spcBef>
                <a:spcPts val="500"/>
              </a:spcBef>
              <a:spcAft>
                <a:spcPts val="0"/>
              </a:spcAft>
              <a:buClr>
                <a:srgbClr val="152B48"/>
              </a:buClr>
              <a:buSzPts val="2000"/>
              <a:buChar char="•"/>
            </a:pPr>
            <a:r>
              <a:rPr lang="es-CO"/>
              <a:t>Estructura de la línea media.</a:t>
            </a:r>
            <a:endParaRPr/>
          </a:p>
          <a:p>
            <a:pPr marL="685800" lvl="1" indent="-228600" algn="l" rtl="0">
              <a:lnSpc>
                <a:spcPct val="90000"/>
              </a:lnSpc>
              <a:spcBef>
                <a:spcPts val="500"/>
              </a:spcBef>
              <a:spcAft>
                <a:spcPts val="0"/>
              </a:spcAft>
              <a:buClr>
                <a:srgbClr val="152B48"/>
              </a:buClr>
              <a:buSzPts val="2000"/>
              <a:buChar char="•"/>
            </a:pPr>
            <a:r>
              <a:rPr lang="es-CO"/>
              <a:t>Se extiende desde el domo hasta la vejiga.</a:t>
            </a:r>
            <a:endParaRPr/>
          </a:p>
          <a:p>
            <a:pPr marL="685800" lvl="1" indent="-228600" algn="l" rtl="0">
              <a:lnSpc>
                <a:spcPct val="90000"/>
              </a:lnSpc>
              <a:spcBef>
                <a:spcPts val="500"/>
              </a:spcBef>
              <a:spcAft>
                <a:spcPts val="0"/>
              </a:spcAft>
              <a:buClr>
                <a:srgbClr val="152B48"/>
              </a:buClr>
              <a:buSzPts val="2000"/>
              <a:buChar char="•"/>
            </a:pPr>
            <a:r>
              <a:rPr lang="es-CO"/>
              <a:t>Remanente del desarrollo embrionario.</a:t>
            </a:r>
            <a:endParaRPr/>
          </a:p>
          <a:p>
            <a:pPr marL="685800" lvl="1" indent="-101600" algn="l" rtl="0">
              <a:lnSpc>
                <a:spcPct val="90000"/>
              </a:lnSpc>
              <a:spcBef>
                <a:spcPts val="500"/>
              </a:spcBef>
              <a:spcAft>
                <a:spcPts val="0"/>
              </a:spcAft>
              <a:buClr>
                <a:srgbClr val="152B48"/>
              </a:buClr>
              <a:buSzPts val="2000"/>
              <a:buNone/>
            </a:pPr>
            <a:endParaRPr/>
          </a:p>
          <a:p>
            <a:pPr marL="1143000" lvl="2" indent="-101600" algn="l" rtl="0">
              <a:lnSpc>
                <a:spcPct val="90000"/>
              </a:lnSpc>
              <a:spcBef>
                <a:spcPts val="500"/>
              </a:spcBef>
              <a:spcAft>
                <a:spcPts val="0"/>
              </a:spcAft>
              <a:buClr>
                <a:srgbClr val="152B48"/>
              </a:buClr>
              <a:buSzPts val="2000"/>
              <a:buNone/>
            </a:pPr>
            <a:endParaRPr/>
          </a:p>
          <a:p>
            <a:pPr marL="685800" lvl="1" indent="-101600" algn="l" rtl="0">
              <a:lnSpc>
                <a:spcPct val="90000"/>
              </a:lnSpc>
              <a:spcBef>
                <a:spcPts val="5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480" name="Google Shape;480;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463" y="1484618"/>
            <a:ext cx="3884191" cy="215584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Glomérulos</a:t>
            </a:r>
            <a:endParaRPr/>
          </a:p>
        </p:txBody>
      </p:sp>
      <p:sp>
        <p:nvSpPr>
          <p:cNvPr id="486" name="Google Shape;486;p51"/>
          <p:cNvSpPr txBox="1">
            <a:spLocks noGrp="1"/>
          </p:cNvSpPr>
          <p:nvPr>
            <p:ph type="body" idx="1"/>
          </p:nvPr>
        </p:nvSpPr>
        <p:spPr>
          <a:xfrm>
            <a:off x="5151715" y="1471175"/>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b="0" i="0" u="none" strike="noStrike"/>
              <a:t>Los túbulos colectores recién formados están recubiertos en su extremo distal.</a:t>
            </a:r>
            <a:endParaRPr/>
          </a:p>
          <a:p>
            <a:pPr marL="228600" lvl="0" indent="-228600" algn="l" rtl="0">
              <a:lnSpc>
                <a:spcPct val="90000"/>
              </a:lnSpc>
              <a:spcBef>
                <a:spcPts val="1000"/>
              </a:spcBef>
              <a:spcAft>
                <a:spcPts val="0"/>
              </a:spcAft>
              <a:buClr>
                <a:srgbClr val="152B48"/>
              </a:buClr>
              <a:buSzPts val="1800"/>
              <a:buChar char="•"/>
            </a:pPr>
            <a:r>
              <a:rPr lang="es-CO" sz="1800"/>
              <a:t>V</a:t>
            </a:r>
            <a:r>
              <a:rPr lang="es-CO" sz="1800" b="0" i="0" u="none" strike="noStrike"/>
              <a:t>esículas renales: bajo la influencia inductiva del túbulo, las células del casquete tisular producen pequeñas vesículas por un </a:t>
            </a:r>
            <a:r>
              <a:rPr lang="es-CO" sz="1800" b="1" i="0" u="none" strike="noStrike"/>
              <a:t>casquete de tejido metanéfrico.</a:t>
            </a:r>
            <a:endParaRPr/>
          </a:p>
          <a:p>
            <a:pPr marL="228600" lvl="0" indent="-228600" algn="l" rtl="0">
              <a:lnSpc>
                <a:spcPct val="90000"/>
              </a:lnSpc>
              <a:spcBef>
                <a:spcPts val="1000"/>
              </a:spcBef>
              <a:spcAft>
                <a:spcPts val="0"/>
              </a:spcAft>
              <a:buClr>
                <a:srgbClr val="152B48"/>
              </a:buClr>
              <a:buSzPts val="1800"/>
              <a:buChar char="•"/>
            </a:pPr>
            <a:r>
              <a:rPr lang="es-CO" sz="1800"/>
              <a:t>O</a:t>
            </a:r>
            <a:r>
              <a:rPr lang="es-CO" sz="1800" b="0" i="0" u="none" strike="noStrike"/>
              <a:t>rigen a túbulos pequeños en forma de S.</a:t>
            </a:r>
            <a:endParaRPr sz="1800" b="1" i="0" u="none" strike="noStrike"/>
          </a:p>
          <a:p>
            <a:pPr marL="228600" lvl="0" indent="-228600" algn="l" rtl="0">
              <a:lnSpc>
                <a:spcPct val="90000"/>
              </a:lnSpc>
              <a:spcBef>
                <a:spcPts val="1000"/>
              </a:spcBef>
              <a:spcAft>
                <a:spcPts val="0"/>
              </a:spcAft>
              <a:buClr>
                <a:srgbClr val="152B48"/>
              </a:buClr>
              <a:buSzPts val="1800"/>
              <a:buChar char="•"/>
            </a:pPr>
            <a:r>
              <a:rPr lang="es-CO" sz="1800" b="0" i="0" u="none" strike="noStrike"/>
              <a:t>Los capilares crecen hasta dentro del espacio delimitado en un extremo de la S, diferenciándose allí en </a:t>
            </a:r>
            <a:r>
              <a:rPr lang="es-CO" sz="1800" b="1" i="0" u="none" strike="noStrike"/>
              <a:t>glomérulos. </a:t>
            </a:r>
            <a:endParaRPr/>
          </a:p>
        </p:txBody>
      </p:sp>
      <p:pic>
        <p:nvPicPr>
          <p:cNvPr id="487" name="Google Shape;487;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4891" y="1471175"/>
            <a:ext cx="3690109" cy="246007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Función del riñón </a:t>
            </a:r>
            <a:endParaRPr/>
          </a:p>
        </p:txBody>
      </p:sp>
      <p:sp>
        <p:nvSpPr>
          <p:cNvPr id="493" name="Google Shape;493;p52"/>
          <p:cNvSpPr txBox="1">
            <a:spLocks noGrp="1"/>
          </p:cNvSpPr>
          <p:nvPr>
            <p:ph type="body" idx="1"/>
          </p:nvPr>
        </p:nvSpPr>
        <p:spPr>
          <a:xfrm>
            <a:off x="5067739" y="1704328"/>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Funcional 10 semana.</a:t>
            </a:r>
            <a:endParaRPr/>
          </a:p>
          <a:p>
            <a:pPr marL="228600" lvl="0" indent="-228600" algn="l" rtl="0">
              <a:lnSpc>
                <a:spcPct val="90000"/>
              </a:lnSpc>
              <a:spcBef>
                <a:spcPts val="1000"/>
              </a:spcBef>
              <a:spcAft>
                <a:spcPts val="0"/>
              </a:spcAft>
              <a:buClr>
                <a:srgbClr val="152B48"/>
              </a:buClr>
              <a:buSzPts val="2000"/>
              <a:buChar char="•"/>
            </a:pPr>
            <a:r>
              <a:rPr lang="es-CO"/>
              <a:t>Envía la orina a la cavidad amniótica.</a:t>
            </a:r>
            <a:endParaRPr/>
          </a:p>
          <a:p>
            <a:pPr marL="228600" lvl="0" indent="-228600" algn="l" rtl="0">
              <a:lnSpc>
                <a:spcPct val="90000"/>
              </a:lnSpc>
              <a:spcBef>
                <a:spcPts val="1000"/>
              </a:spcBef>
              <a:spcAft>
                <a:spcPts val="0"/>
              </a:spcAft>
              <a:buClr>
                <a:srgbClr val="152B48"/>
              </a:buClr>
              <a:buSzPts val="2000"/>
              <a:buChar char="•"/>
            </a:pPr>
            <a:r>
              <a:rPr lang="es-CO"/>
              <a:t>Donde se mezcla con el líquido amniótico.</a:t>
            </a:r>
            <a:endParaRPr/>
          </a:p>
          <a:p>
            <a:pPr marL="228600" lvl="0" indent="-228600" algn="l" rtl="0">
              <a:lnSpc>
                <a:spcPct val="90000"/>
              </a:lnSpc>
              <a:spcBef>
                <a:spcPts val="1000"/>
              </a:spcBef>
              <a:spcAft>
                <a:spcPts val="0"/>
              </a:spcAft>
              <a:buClr>
                <a:srgbClr val="152B48"/>
              </a:buClr>
              <a:buSzPts val="2000"/>
              <a:buChar char="•"/>
            </a:pPr>
            <a:r>
              <a:rPr lang="es-CO"/>
              <a:t>El feto la ingiere y se recicla en los riñones.</a:t>
            </a:r>
            <a:endParaRPr/>
          </a:p>
          <a:p>
            <a:pPr marL="228600" lvl="0" indent="-228600" algn="l" rtl="0">
              <a:lnSpc>
                <a:spcPct val="90000"/>
              </a:lnSpc>
              <a:spcBef>
                <a:spcPts val="1000"/>
              </a:spcBef>
              <a:spcAft>
                <a:spcPts val="0"/>
              </a:spcAft>
              <a:buClr>
                <a:srgbClr val="152B48"/>
              </a:buClr>
              <a:buSzPts val="2000"/>
              <a:buChar char="•"/>
            </a:pPr>
            <a:r>
              <a:rPr lang="es-CO" b="0" i="0" u="none" strike="noStrike"/>
              <a:t>Durante la vida fetal los riñones no se encargan de secretar los productos de desecho porque la placenta cumple esa función.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Riñón</a:t>
            </a:r>
            <a:endParaRPr/>
          </a:p>
        </p:txBody>
      </p:sp>
      <p:sp>
        <p:nvSpPr>
          <p:cNvPr id="499" name="Google Shape;499;p53"/>
          <p:cNvSpPr/>
          <p:nvPr/>
        </p:nvSpPr>
        <p:spPr>
          <a:xfrm>
            <a:off x="978159" y="2233479"/>
            <a:ext cx="4883870" cy="136618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0" i="0" u="none" strike="noStrike" cap="none">
                <a:solidFill>
                  <a:schemeClr val="lt1"/>
                </a:solidFill>
                <a:latin typeface="Montserrat"/>
                <a:ea typeface="Montserrat"/>
                <a:cs typeface="Montserrat"/>
                <a:sym typeface="Montserrat"/>
              </a:rPr>
              <a:t>Mesodermo metanéfrico: unidades excretoras </a:t>
            </a:r>
            <a:endParaRPr/>
          </a:p>
        </p:txBody>
      </p:sp>
      <p:sp>
        <p:nvSpPr>
          <p:cNvPr id="500" name="Google Shape;500;p53"/>
          <p:cNvSpPr/>
          <p:nvPr/>
        </p:nvSpPr>
        <p:spPr>
          <a:xfrm>
            <a:off x="6609891" y="2233479"/>
            <a:ext cx="4883870" cy="136618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200" b="0" i="0" u="none" strike="noStrike" cap="none">
                <a:solidFill>
                  <a:schemeClr val="lt1"/>
                </a:solidFill>
                <a:latin typeface="Montserrat"/>
                <a:ea typeface="Montserrat"/>
                <a:cs typeface="Montserrat"/>
                <a:sym typeface="Montserrat"/>
              </a:rPr>
              <a:t>Brote ureteral: sistema colector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Regulación molecular </a:t>
            </a:r>
            <a:endParaRPr/>
          </a:p>
        </p:txBody>
      </p:sp>
      <p:sp>
        <p:nvSpPr>
          <p:cNvPr id="506" name="Google Shape;506;p54"/>
          <p:cNvSpPr txBox="1">
            <a:spLocks noGrp="1"/>
          </p:cNvSpPr>
          <p:nvPr>
            <p:ph type="body" idx="1"/>
          </p:nvPr>
        </p:nvSpPr>
        <p:spPr>
          <a:xfrm>
            <a:off x="4881127" y="170432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Igual que en la mayoría de los órganos, la diferenciación del riñón requiere interacciones </a:t>
            </a:r>
            <a:r>
              <a:rPr lang="es-CO"/>
              <a:t>epitelio mesenquimatosas</a:t>
            </a:r>
            <a:r>
              <a:rPr lang="es-CO" b="0" i="0" u="none" strike="noStrike"/>
              <a:t>. </a:t>
            </a:r>
            <a:endParaRPr/>
          </a:p>
          <a:p>
            <a:pPr marL="228600" lvl="0" indent="-228600" algn="l" rtl="0">
              <a:lnSpc>
                <a:spcPct val="90000"/>
              </a:lnSpc>
              <a:spcBef>
                <a:spcPts val="1000"/>
              </a:spcBef>
              <a:spcAft>
                <a:spcPts val="0"/>
              </a:spcAft>
              <a:buClr>
                <a:srgbClr val="152B48"/>
              </a:buClr>
              <a:buSzPts val="2000"/>
              <a:buChar char="•"/>
            </a:pPr>
            <a:r>
              <a:rPr lang="es-CO" b="0" i="0" u="none" strike="noStrike"/>
              <a:t>El mesénquima expresa </a:t>
            </a:r>
            <a:r>
              <a:rPr lang="es-CO" b="1" i="1" u="none" strike="noStrike"/>
              <a:t>WT1</a:t>
            </a:r>
            <a:r>
              <a:rPr lang="es-CO" b="0" i="0" u="none" strike="noStrike"/>
              <a:t>, factor de transcripción que da a este tejido la competencia de responder a la inducción procedente de la yema ureteral.</a:t>
            </a:r>
            <a:endParaRPr b="0" i="0" u="none" strike="noStrike"/>
          </a:p>
          <a:p>
            <a:pPr marL="228600" lvl="0" indent="-228600" algn="l" rtl="0">
              <a:lnSpc>
                <a:spcPct val="90000"/>
              </a:lnSpc>
              <a:spcBef>
                <a:spcPts val="1000"/>
              </a:spcBef>
              <a:spcAft>
                <a:spcPts val="0"/>
              </a:spcAft>
              <a:buClr>
                <a:srgbClr val="152B48"/>
              </a:buClr>
              <a:buSzPts val="2000"/>
              <a:buChar char="•"/>
            </a:pPr>
            <a:r>
              <a:rPr lang="es-CO"/>
              <a:t>B</a:t>
            </a:r>
            <a:r>
              <a:rPr lang="es-CO" b="0" i="0" u="none" strike="noStrike"/>
              <a:t>loquean la apoptosis y estimulan la proliferación en el mesénquima metanéfrico. </a:t>
            </a:r>
            <a:endParaRPr sz="2400"/>
          </a:p>
        </p:txBody>
      </p:sp>
      <p:pic>
        <p:nvPicPr>
          <p:cNvPr id="507" name="Google Shape;507;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5109" y="1244790"/>
            <a:ext cx="1993952" cy="25350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5"/>
          <p:cNvSpPr txBox="1">
            <a:spLocks noGrp="1"/>
          </p:cNvSpPr>
          <p:nvPr>
            <p:ph type="title"/>
          </p:nvPr>
        </p:nvSpPr>
        <p:spPr>
          <a:xfrm>
            <a:off x="839787" y="0"/>
            <a:ext cx="5010506" cy="11943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Sistema colector</a:t>
            </a:r>
            <a:endParaRPr/>
          </a:p>
        </p:txBody>
      </p:sp>
      <p:pic>
        <p:nvPicPr>
          <p:cNvPr id="513" name="Google Shape;513;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5733" y="3799515"/>
            <a:ext cx="6670349" cy="2607052"/>
          </a:xfrm>
          <a:prstGeom prst="rect">
            <a:avLst/>
          </a:prstGeom>
          <a:noFill/>
          <a:ln>
            <a:noFill/>
          </a:ln>
        </p:spPr>
      </p:pic>
      <p:sp>
        <p:nvSpPr>
          <p:cNvPr id="514" name="Google Shape;514;p55"/>
          <p:cNvSpPr txBox="1">
            <a:spLocks noGrp="1"/>
          </p:cNvSpPr>
          <p:nvPr>
            <p:ph type="body" idx="2"/>
          </p:nvPr>
        </p:nvSpPr>
        <p:spPr>
          <a:xfrm>
            <a:off x="596079" y="1362268"/>
            <a:ext cx="10756134" cy="32226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2000"/>
              <a:buFont typeface="Arial"/>
              <a:buChar char="•"/>
            </a:pPr>
            <a:r>
              <a:rPr lang="es-CO" sz="2000"/>
              <a:t>Desarrollo a partir del </a:t>
            </a:r>
            <a:r>
              <a:rPr lang="es-CO" sz="2000" b="1"/>
              <a:t>brote ureteral.</a:t>
            </a:r>
            <a:endParaRPr/>
          </a:p>
          <a:p>
            <a:pPr marL="285750" lvl="0" indent="-285750" algn="l" rtl="0">
              <a:lnSpc>
                <a:spcPct val="90000"/>
              </a:lnSpc>
              <a:spcBef>
                <a:spcPts val="1000"/>
              </a:spcBef>
              <a:spcAft>
                <a:spcPts val="0"/>
              </a:spcAft>
              <a:buClr>
                <a:srgbClr val="152B48"/>
              </a:buClr>
              <a:buSzPts val="2000"/>
              <a:buFont typeface="Arial"/>
              <a:buChar char="•"/>
            </a:pPr>
            <a:r>
              <a:rPr lang="es-CO" sz="2000"/>
              <a:t>Evaginación del </a:t>
            </a:r>
            <a:r>
              <a:rPr lang="es-CO" sz="2000" b="1"/>
              <a:t>conducto mesonéfrico </a:t>
            </a:r>
            <a:r>
              <a:rPr lang="es-CO" sz="2000"/>
              <a:t>próximo a la desembocadura en la cloaca.</a:t>
            </a:r>
            <a:endParaRPr/>
          </a:p>
          <a:p>
            <a:pPr marL="285750" lvl="0" indent="-285750" algn="l" rtl="0">
              <a:lnSpc>
                <a:spcPct val="90000"/>
              </a:lnSpc>
              <a:spcBef>
                <a:spcPts val="1000"/>
              </a:spcBef>
              <a:spcAft>
                <a:spcPts val="0"/>
              </a:spcAft>
              <a:buClr>
                <a:srgbClr val="152B48"/>
              </a:buClr>
              <a:buSzPts val="2000"/>
              <a:buFont typeface="Arial"/>
              <a:buChar char="•"/>
            </a:pPr>
            <a:r>
              <a:rPr lang="es-CO" sz="2000"/>
              <a:t>Posteriormente el esbozo se dilata para dar origen a la pelvis renal primitiva.</a:t>
            </a:r>
            <a:endParaRPr/>
          </a:p>
          <a:p>
            <a:pPr marL="285750" lvl="0" indent="-285750" algn="l" rtl="0">
              <a:lnSpc>
                <a:spcPct val="90000"/>
              </a:lnSpc>
              <a:spcBef>
                <a:spcPts val="1000"/>
              </a:spcBef>
              <a:spcAft>
                <a:spcPts val="0"/>
              </a:spcAft>
              <a:buClr>
                <a:srgbClr val="152B48"/>
              </a:buClr>
              <a:buSzPts val="2000"/>
              <a:buFont typeface="Arial"/>
              <a:buChar char="•"/>
            </a:pPr>
            <a:r>
              <a:rPr lang="es-CO" sz="2000"/>
              <a:t>Se divide en una porción caudal y craneal formando los cálices mayores.</a:t>
            </a:r>
            <a:endParaRPr/>
          </a:p>
          <a:p>
            <a:pPr marL="0" lvl="0" indent="0" algn="l" rtl="0">
              <a:lnSpc>
                <a:spcPct val="90000"/>
              </a:lnSpc>
              <a:spcBef>
                <a:spcPts val="1000"/>
              </a:spcBef>
              <a:spcAft>
                <a:spcPts val="0"/>
              </a:spcAft>
              <a:buClr>
                <a:srgbClr val="152B48"/>
              </a:buClr>
              <a:buSzPts val="2000"/>
              <a:buNone/>
            </a:pPr>
            <a:endParaRPr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Sistema excretor</a:t>
            </a:r>
            <a:endParaRPr/>
          </a:p>
        </p:txBody>
      </p:sp>
      <p:sp>
        <p:nvSpPr>
          <p:cNvPr id="520" name="Google Shape;520;p56"/>
          <p:cNvSpPr txBox="1">
            <a:spLocks noGrp="1"/>
          </p:cNvSpPr>
          <p:nvPr>
            <p:ph type="body" idx="1"/>
          </p:nvPr>
        </p:nvSpPr>
        <p:spPr>
          <a:xfrm>
            <a:off x="489941" y="1390877"/>
            <a:ext cx="772099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Cada túbulo neoformado está formado por un capuchón de tejido metanéfrico.</a:t>
            </a:r>
            <a:endParaRPr/>
          </a:p>
          <a:p>
            <a:pPr marL="228600" lvl="0" indent="-228600" algn="l" rtl="0">
              <a:lnSpc>
                <a:spcPct val="90000"/>
              </a:lnSpc>
              <a:spcBef>
                <a:spcPts val="1000"/>
              </a:spcBef>
              <a:spcAft>
                <a:spcPts val="0"/>
              </a:spcAft>
              <a:buClr>
                <a:srgbClr val="152B48"/>
              </a:buClr>
              <a:buSzPts val="2000"/>
              <a:buChar char="•"/>
            </a:pPr>
            <a:r>
              <a:rPr lang="es-CO"/>
              <a:t>Por influencia inductora del túbulo forman vesículas renales y estos forman túbulos más pequeños con forma de S, diferencian en glomérulos.</a:t>
            </a:r>
            <a:endParaRPr/>
          </a:p>
          <a:p>
            <a:pPr marL="228600" lvl="0" indent="-228600" algn="l" rtl="0">
              <a:lnSpc>
                <a:spcPct val="90000"/>
              </a:lnSpc>
              <a:spcBef>
                <a:spcPts val="1000"/>
              </a:spcBef>
              <a:spcAft>
                <a:spcPts val="0"/>
              </a:spcAft>
              <a:buClr>
                <a:srgbClr val="152B48"/>
              </a:buClr>
              <a:buSzPts val="2000"/>
              <a:buChar char="•"/>
            </a:pPr>
            <a:r>
              <a:rPr lang="es-CO"/>
              <a:t>El alargamiento del túbulo excretor forma el túbulo contorneado proximal, asa de Henle y túbulo distal.</a:t>
            </a:r>
            <a:endParaRPr/>
          </a:p>
        </p:txBody>
      </p:sp>
      <p:pic>
        <p:nvPicPr>
          <p:cNvPr id="521" name="Google Shape;521;p56"/>
          <p:cNvPicPr preferRelativeResize="0"/>
          <p:nvPr/>
        </p:nvPicPr>
        <p:blipFill rotWithShape="1">
          <a:blip r:embed="rId3">
            <a:alphaModFix/>
          </a:blip>
          <a:srcRect/>
          <a:stretch/>
        </p:blipFill>
        <p:spPr>
          <a:xfrm>
            <a:off x="8473698" y="1390877"/>
            <a:ext cx="3228361" cy="408486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Tumor de Wilms</a:t>
            </a:r>
            <a:endParaRPr/>
          </a:p>
        </p:txBody>
      </p:sp>
      <p:sp>
        <p:nvSpPr>
          <p:cNvPr id="527" name="Google Shape;527;p57"/>
          <p:cNvSpPr txBox="1">
            <a:spLocks noGrp="1"/>
          </p:cNvSpPr>
          <p:nvPr>
            <p:ph type="body" idx="1"/>
          </p:nvPr>
        </p:nvSpPr>
        <p:spPr>
          <a:xfrm>
            <a:off x="5311095" y="1325562"/>
            <a:ext cx="6761922" cy="50857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Char char="•"/>
            </a:pPr>
            <a:r>
              <a:rPr lang="es-CO" sz="2400"/>
              <a:t>Edad de aparición 5 años.</a:t>
            </a:r>
            <a:endParaRPr/>
          </a:p>
          <a:p>
            <a:pPr marL="228600" lvl="0" indent="-228600" algn="l" rtl="0">
              <a:lnSpc>
                <a:spcPct val="90000"/>
              </a:lnSpc>
              <a:spcBef>
                <a:spcPts val="1000"/>
              </a:spcBef>
              <a:spcAft>
                <a:spcPts val="0"/>
              </a:spcAft>
              <a:buClr>
                <a:srgbClr val="152B48"/>
              </a:buClr>
              <a:buSzPts val="2400"/>
              <a:buChar char="•"/>
            </a:pPr>
            <a:r>
              <a:rPr lang="es-CO" sz="2400"/>
              <a:t>Mutaciones WT 1, cromosoma 11 p 13.</a:t>
            </a:r>
            <a:endParaRPr/>
          </a:p>
          <a:p>
            <a:pPr marL="228600" lvl="0" indent="-228600" algn="l" rtl="0">
              <a:lnSpc>
                <a:spcPct val="90000"/>
              </a:lnSpc>
              <a:spcBef>
                <a:spcPts val="1000"/>
              </a:spcBef>
              <a:spcAft>
                <a:spcPts val="0"/>
              </a:spcAft>
              <a:buClr>
                <a:srgbClr val="152B48"/>
              </a:buClr>
              <a:buSzPts val="2400"/>
              <a:buChar char="•"/>
            </a:pPr>
            <a:r>
              <a:rPr lang="es-CO" sz="2400"/>
              <a:t>Asociado a otras condiciones:</a:t>
            </a:r>
            <a:endParaRPr/>
          </a:p>
          <a:p>
            <a:pPr marL="685800" lvl="1" indent="-228600" algn="l" rtl="0">
              <a:lnSpc>
                <a:spcPct val="90000"/>
              </a:lnSpc>
              <a:spcBef>
                <a:spcPts val="500"/>
              </a:spcBef>
              <a:spcAft>
                <a:spcPts val="0"/>
              </a:spcAft>
              <a:buClr>
                <a:srgbClr val="152B48"/>
              </a:buClr>
              <a:buSzPts val="2400"/>
              <a:buChar char="•"/>
            </a:pPr>
            <a:r>
              <a:rPr lang="es-CO" sz="2400"/>
              <a:t>Síndrome de WAGR.</a:t>
            </a:r>
            <a:endParaRPr/>
          </a:p>
          <a:p>
            <a:pPr marL="1143000" lvl="2" indent="-228600" algn="l" rtl="0">
              <a:lnSpc>
                <a:spcPct val="90000"/>
              </a:lnSpc>
              <a:spcBef>
                <a:spcPts val="500"/>
              </a:spcBef>
              <a:spcAft>
                <a:spcPts val="0"/>
              </a:spcAft>
              <a:buClr>
                <a:srgbClr val="152B48"/>
              </a:buClr>
              <a:buSzPts val="2400"/>
              <a:buChar char="•"/>
            </a:pPr>
            <a:r>
              <a:rPr lang="es-CO" sz="2400"/>
              <a:t>Aniridia.</a:t>
            </a:r>
            <a:endParaRPr/>
          </a:p>
          <a:p>
            <a:pPr marL="1143000" lvl="2" indent="-228600" algn="l" rtl="0">
              <a:lnSpc>
                <a:spcPct val="90000"/>
              </a:lnSpc>
              <a:spcBef>
                <a:spcPts val="500"/>
              </a:spcBef>
              <a:spcAft>
                <a:spcPts val="0"/>
              </a:spcAft>
              <a:buClr>
                <a:srgbClr val="152B48"/>
              </a:buClr>
              <a:buSzPts val="2400"/>
              <a:buChar char="•"/>
            </a:pPr>
            <a:r>
              <a:rPr lang="es-CO" sz="2400"/>
              <a:t>Hemihipertrofia.</a:t>
            </a:r>
            <a:endParaRPr/>
          </a:p>
          <a:p>
            <a:pPr marL="1143000" lvl="2" indent="-228600" algn="l" rtl="0">
              <a:lnSpc>
                <a:spcPct val="90000"/>
              </a:lnSpc>
              <a:spcBef>
                <a:spcPts val="500"/>
              </a:spcBef>
              <a:spcAft>
                <a:spcPts val="0"/>
              </a:spcAft>
              <a:buClr>
                <a:srgbClr val="152B48"/>
              </a:buClr>
              <a:buSzPts val="2400"/>
              <a:buChar char="•"/>
            </a:pPr>
            <a:r>
              <a:rPr lang="es-CO" sz="2400"/>
              <a:t>Tumor de Wilms.</a:t>
            </a:r>
            <a:endParaRPr/>
          </a:p>
          <a:p>
            <a:pPr marL="685800" lvl="1" indent="-228600" algn="l" rtl="0">
              <a:lnSpc>
                <a:spcPct val="90000"/>
              </a:lnSpc>
              <a:spcBef>
                <a:spcPts val="500"/>
              </a:spcBef>
              <a:spcAft>
                <a:spcPts val="0"/>
              </a:spcAft>
              <a:buClr>
                <a:srgbClr val="152B48"/>
              </a:buClr>
              <a:buSzPts val="2400"/>
              <a:buChar char="•"/>
            </a:pPr>
            <a:r>
              <a:rPr lang="es-CO" sz="2400"/>
              <a:t>Síndrome de Denys – Drash.</a:t>
            </a:r>
            <a:endParaRPr/>
          </a:p>
          <a:p>
            <a:pPr marL="1143000" lvl="2" indent="-228600" algn="l" rtl="0">
              <a:lnSpc>
                <a:spcPct val="90000"/>
              </a:lnSpc>
              <a:spcBef>
                <a:spcPts val="500"/>
              </a:spcBef>
              <a:spcAft>
                <a:spcPts val="0"/>
              </a:spcAft>
              <a:buClr>
                <a:srgbClr val="152B48"/>
              </a:buClr>
              <a:buSzPts val="2400"/>
              <a:buChar char="•"/>
            </a:pPr>
            <a:r>
              <a:rPr lang="es-CO" sz="2400"/>
              <a:t>Insuficiencia renal.</a:t>
            </a:r>
            <a:endParaRPr/>
          </a:p>
          <a:p>
            <a:pPr marL="1143000" lvl="2" indent="-228600" algn="l" rtl="0">
              <a:lnSpc>
                <a:spcPct val="90000"/>
              </a:lnSpc>
              <a:spcBef>
                <a:spcPts val="500"/>
              </a:spcBef>
              <a:spcAft>
                <a:spcPts val="0"/>
              </a:spcAft>
              <a:buClr>
                <a:srgbClr val="152B48"/>
              </a:buClr>
              <a:buSzPts val="2400"/>
              <a:buChar char="•"/>
            </a:pPr>
            <a:r>
              <a:rPr lang="es-CO" sz="2400"/>
              <a:t>Pseudohermafroditismo.</a:t>
            </a:r>
            <a:endParaRPr/>
          </a:p>
          <a:p>
            <a:pPr marL="1143000" lvl="2" indent="-228600" algn="l" rtl="0">
              <a:lnSpc>
                <a:spcPct val="90000"/>
              </a:lnSpc>
              <a:spcBef>
                <a:spcPts val="500"/>
              </a:spcBef>
              <a:spcAft>
                <a:spcPts val="0"/>
              </a:spcAft>
              <a:buClr>
                <a:srgbClr val="152B48"/>
              </a:buClr>
              <a:buSzPts val="2400"/>
              <a:buChar char="•"/>
            </a:pPr>
            <a:r>
              <a:rPr lang="es-CO" sz="2400"/>
              <a:t>Tumor de Wilms.</a:t>
            </a:r>
            <a:endParaRPr/>
          </a:p>
        </p:txBody>
      </p:sp>
      <p:pic>
        <p:nvPicPr>
          <p:cNvPr id="528" name="Google Shape;528;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2284" y="1242415"/>
            <a:ext cx="2577662" cy="264104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Riñón poliquístico congénito</a:t>
            </a:r>
            <a:endParaRPr/>
          </a:p>
        </p:txBody>
      </p:sp>
      <p:sp>
        <p:nvSpPr>
          <p:cNvPr id="534" name="Google Shape;534;p58"/>
          <p:cNvSpPr txBox="1">
            <a:spLocks noGrp="1"/>
          </p:cNvSpPr>
          <p:nvPr>
            <p:ph type="body" idx="1"/>
          </p:nvPr>
        </p:nvSpPr>
        <p:spPr>
          <a:xfrm>
            <a:off x="4862466" y="1620351"/>
            <a:ext cx="6761922" cy="486453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Char char="•"/>
            </a:pPr>
            <a:r>
              <a:rPr lang="es-CO" sz="2400"/>
              <a:t>Formación de numerosos quistes.</a:t>
            </a:r>
            <a:endParaRPr/>
          </a:p>
          <a:p>
            <a:pPr marL="228600" lvl="0" indent="-228600" algn="l" rtl="0">
              <a:lnSpc>
                <a:spcPct val="90000"/>
              </a:lnSpc>
              <a:spcBef>
                <a:spcPts val="1000"/>
              </a:spcBef>
              <a:spcAft>
                <a:spcPts val="0"/>
              </a:spcAft>
              <a:buClr>
                <a:srgbClr val="152B48"/>
              </a:buClr>
              <a:buSzPts val="2400"/>
              <a:buChar char="•"/>
            </a:pPr>
            <a:r>
              <a:rPr lang="es-CO" sz="2400"/>
              <a:t>Autosómico recesivo.</a:t>
            </a:r>
            <a:endParaRPr/>
          </a:p>
          <a:p>
            <a:pPr marL="685800" lvl="1" indent="-228600" algn="l" rtl="0">
              <a:lnSpc>
                <a:spcPct val="90000"/>
              </a:lnSpc>
              <a:spcBef>
                <a:spcPts val="500"/>
              </a:spcBef>
              <a:spcAft>
                <a:spcPts val="0"/>
              </a:spcAft>
              <a:buClr>
                <a:srgbClr val="152B48"/>
              </a:buClr>
              <a:buSzPts val="2400"/>
              <a:buChar char="•"/>
            </a:pPr>
            <a:r>
              <a:rPr lang="es-CO" sz="2400"/>
              <a:t>1 - 5000 nacimientos:</a:t>
            </a:r>
            <a:endParaRPr/>
          </a:p>
          <a:p>
            <a:pPr marL="685800" lvl="1" indent="-228600" algn="l" rtl="0">
              <a:lnSpc>
                <a:spcPct val="90000"/>
              </a:lnSpc>
              <a:spcBef>
                <a:spcPts val="500"/>
              </a:spcBef>
              <a:spcAft>
                <a:spcPts val="0"/>
              </a:spcAft>
              <a:buClr>
                <a:srgbClr val="152B48"/>
              </a:buClr>
              <a:buSzPts val="2400"/>
              <a:buChar char="•"/>
            </a:pPr>
            <a:r>
              <a:rPr lang="es-CO" sz="2400"/>
              <a:t>Formación de los conductos quísticos a partir de túbulos colectores.</a:t>
            </a:r>
            <a:endParaRPr/>
          </a:p>
          <a:p>
            <a:pPr marL="685800" lvl="1" indent="-228600" algn="l" rtl="0">
              <a:lnSpc>
                <a:spcPct val="90000"/>
              </a:lnSpc>
              <a:spcBef>
                <a:spcPts val="500"/>
              </a:spcBef>
              <a:spcAft>
                <a:spcPts val="0"/>
              </a:spcAft>
              <a:buClr>
                <a:srgbClr val="152B48"/>
              </a:buClr>
              <a:buSzPts val="2400"/>
              <a:buChar char="•"/>
            </a:pPr>
            <a:r>
              <a:rPr lang="es-CO" sz="2400"/>
              <a:t>Insuficiencia renal.</a:t>
            </a:r>
            <a:endParaRPr/>
          </a:p>
          <a:p>
            <a:pPr marL="228600" lvl="0" indent="-228600" algn="l" rtl="0">
              <a:lnSpc>
                <a:spcPct val="90000"/>
              </a:lnSpc>
              <a:spcBef>
                <a:spcPts val="1000"/>
              </a:spcBef>
              <a:spcAft>
                <a:spcPts val="0"/>
              </a:spcAft>
              <a:buClr>
                <a:srgbClr val="152B48"/>
              </a:buClr>
              <a:buSzPts val="2400"/>
              <a:buChar char="•"/>
            </a:pPr>
            <a:r>
              <a:rPr lang="es-CO" sz="2400"/>
              <a:t>Autosómico Dominante:</a:t>
            </a:r>
            <a:endParaRPr/>
          </a:p>
          <a:p>
            <a:pPr marL="685800" lvl="1" indent="-228600" algn="l" rtl="0">
              <a:lnSpc>
                <a:spcPct val="90000"/>
              </a:lnSpc>
              <a:spcBef>
                <a:spcPts val="500"/>
              </a:spcBef>
              <a:spcAft>
                <a:spcPts val="0"/>
              </a:spcAft>
              <a:buClr>
                <a:srgbClr val="152B48"/>
              </a:buClr>
              <a:buSzPts val="2400"/>
              <a:buChar char="•"/>
            </a:pPr>
            <a:r>
              <a:rPr lang="es-CO" sz="2400"/>
              <a:t>Quistes se forman en todo los segmentos de la nefrona.</a:t>
            </a:r>
            <a:endParaRPr/>
          </a:p>
          <a:p>
            <a:pPr marL="685800" lvl="1" indent="-228600" algn="l" rtl="0">
              <a:lnSpc>
                <a:spcPct val="90000"/>
              </a:lnSpc>
              <a:spcBef>
                <a:spcPts val="500"/>
              </a:spcBef>
              <a:spcAft>
                <a:spcPts val="0"/>
              </a:spcAft>
              <a:buClr>
                <a:srgbClr val="152B48"/>
              </a:buClr>
              <a:buSzPts val="2400"/>
              <a:buChar char="•"/>
            </a:pPr>
            <a:r>
              <a:rPr lang="es-CO" sz="2400"/>
              <a:t>No provoca insuficiencia hasta la edad adulta.</a:t>
            </a:r>
            <a:endParaRPr/>
          </a:p>
          <a:p>
            <a:pPr marL="685800" lvl="1" indent="-76200" algn="l" rtl="0">
              <a:lnSpc>
                <a:spcPct val="90000"/>
              </a:lnSpc>
              <a:spcBef>
                <a:spcPts val="500"/>
              </a:spcBef>
              <a:spcAft>
                <a:spcPts val="0"/>
              </a:spcAft>
              <a:buClr>
                <a:srgbClr val="152B48"/>
              </a:buClr>
              <a:buSzPts val="2400"/>
              <a:buNone/>
            </a:pPr>
            <a:endParaRPr sz="2400"/>
          </a:p>
          <a:p>
            <a:pPr marL="685800" lvl="1" indent="-76200" algn="l" rtl="0">
              <a:lnSpc>
                <a:spcPct val="90000"/>
              </a:lnSpc>
              <a:spcBef>
                <a:spcPts val="500"/>
              </a:spcBef>
              <a:spcAft>
                <a:spcPts val="0"/>
              </a:spcAft>
              <a:buClr>
                <a:srgbClr val="152B48"/>
              </a:buClr>
              <a:buSzPts val="2400"/>
              <a:buNone/>
            </a:pPr>
            <a:endParaRPr sz="2400"/>
          </a:p>
        </p:txBody>
      </p:sp>
      <p:pic>
        <p:nvPicPr>
          <p:cNvPr id="535" name="Google Shape;535;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8666" y="1325563"/>
            <a:ext cx="2390976" cy="273414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Duplicación del uréter</a:t>
            </a:r>
            <a:endParaRPr/>
          </a:p>
        </p:txBody>
      </p:sp>
      <p:sp>
        <p:nvSpPr>
          <p:cNvPr id="541" name="Google Shape;541;p59"/>
          <p:cNvSpPr txBox="1">
            <a:spLocks noGrp="1"/>
          </p:cNvSpPr>
          <p:nvPr>
            <p:ph type="body" idx="1"/>
          </p:nvPr>
        </p:nvSpPr>
        <p:spPr>
          <a:xfrm>
            <a:off x="594310" y="1500950"/>
            <a:ext cx="550169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Resultado de la bifurcación temprana del brote ureteral.</a:t>
            </a:r>
            <a:endParaRPr/>
          </a:p>
          <a:p>
            <a:pPr marL="228600" lvl="0" indent="-228600" algn="l" rtl="0">
              <a:lnSpc>
                <a:spcPct val="90000"/>
              </a:lnSpc>
              <a:spcBef>
                <a:spcPts val="1000"/>
              </a:spcBef>
              <a:spcAft>
                <a:spcPts val="0"/>
              </a:spcAft>
              <a:buClr>
                <a:srgbClr val="152B48"/>
              </a:buClr>
              <a:buSzPts val="2000"/>
              <a:buChar char="•"/>
            </a:pPr>
            <a:r>
              <a:rPr lang="es-CO"/>
              <a:t>Parcial vs. completa.</a:t>
            </a:r>
            <a:endParaRPr/>
          </a:p>
          <a:p>
            <a:pPr marL="228600" lvl="0" indent="-228600" algn="l" rtl="0">
              <a:lnSpc>
                <a:spcPct val="90000"/>
              </a:lnSpc>
              <a:spcBef>
                <a:spcPts val="1000"/>
              </a:spcBef>
              <a:spcAft>
                <a:spcPts val="0"/>
              </a:spcAft>
              <a:buClr>
                <a:srgbClr val="152B48"/>
              </a:buClr>
              <a:buSzPts val="2000"/>
              <a:buChar char="•"/>
            </a:pPr>
            <a:r>
              <a:rPr lang="es-CO"/>
              <a:t>Tejido metanéfrico puede dividirse en dos paredes cada una con pelvis renal y uréter propio.</a:t>
            </a:r>
            <a:endParaRPr/>
          </a:p>
          <a:p>
            <a:pPr marL="228600" lvl="0" indent="-101600" algn="l" rtl="0">
              <a:lnSpc>
                <a:spcPct val="90000"/>
              </a:lnSpc>
              <a:spcBef>
                <a:spcPts val="1000"/>
              </a:spcBef>
              <a:spcAft>
                <a:spcPts val="0"/>
              </a:spcAft>
              <a:buClr>
                <a:srgbClr val="152B48"/>
              </a:buClr>
              <a:buSzPts val="2000"/>
              <a:buNone/>
            </a:pPr>
            <a:endParaRPr/>
          </a:p>
        </p:txBody>
      </p:sp>
      <p:pic>
        <p:nvPicPr>
          <p:cNvPr id="542" name="Google Shape;542;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2348" y="1709064"/>
            <a:ext cx="3163392" cy="2860357"/>
          </a:xfrm>
          <a:prstGeom prst="rect">
            <a:avLst/>
          </a:prstGeom>
          <a:noFill/>
          <a:ln>
            <a:noFill/>
          </a:ln>
        </p:spPr>
      </p:pic>
      <p:sp>
        <p:nvSpPr>
          <p:cNvPr id="543" name="Google Shape;543;p59"/>
          <p:cNvSpPr/>
          <p:nvPr/>
        </p:nvSpPr>
        <p:spPr>
          <a:xfrm>
            <a:off x="7303235" y="4763611"/>
            <a:ext cx="1676877" cy="5783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Duplicación completa</a:t>
            </a:r>
            <a:endParaRPr/>
          </a:p>
        </p:txBody>
      </p:sp>
      <p:sp>
        <p:nvSpPr>
          <p:cNvPr id="544" name="Google Shape;544;p59"/>
          <p:cNvSpPr/>
          <p:nvPr/>
        </p:nvSpPr>
        <p:spPr>
          <a:xfrm>
            <a:off x="9314324" y="4763611"/>
            <a:ext cx="1676877" cy="5783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Duplicación parcial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931552" y="0"/>
            <a:ext cx="3930650" cy="11569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Cemento</a:t>
            </a:r>
            <a:endParaRPr/>
          </a:p>
        </p:txBody>
      </p:sp>
      <p:sp>
        <p:nvSpPr>
          <p:cNvPr id="132" name="Google Shape;132;p6"/>
          <p:cNvSpPr txBox="1">
            <a:spLocks noGrp="1"/>
          </p:cNvSpPr>
          <p:nvPr>
            <p:ph type="body" idx="2"/>
          </p:nvPr>
        </p:nvSpPr>
        <p:spPr>
          <a:xfrm>
            <a:off x="606567" y="1265399"/>
            <a:ext cx="9937023" cy="32226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2000"/>
              <a:buFont typeface="Arial"/>
              <a:buChar char="•"/>
            </a:pPr>
            <a:r>
              <a:rPr lang="es-CO" sz="2000" b="0" i="0" u="none" strike="noStrike"/>
              <a:t>Las células mesenquimatosas en el exterior del diente que están en contacto con la dentina de la raíz se diferencian en </a:t>
            </a:r>
            <a:r>
              <a:rPr lang="es-CO" sz="2000" b="1" i="0" u="none" strike="noStrike"/>
              <a:t>cementoblastos. </a:t>
            </a:r>
            <a:endParaRPr/>
          </a:p>
          <a:p>
            <a:pPr marL="285750" lvl="0" indent="-285750" algn="l" rtl="0">
              <a:lnSpc>
                <a:spcPct val="90000"/>
              </a:lnSpc>
              <a:spcBef>
                <a:spcPts val="1000"/>
              </a:spcBef>
              <a:spcAft>
                <a:spcPts val="0"/>
              </a:spcAft>
              <a:buClr>
                <a:srgbClr val="152B48"/>
              </a:buClr>
              <a:buSzPts val="2000"/>
              <a:buFont typeface="Arial"/>
              <a:buChar char="•"/>
            </a:pPr>
            <a:r>
              <a:rPr lang="es-CO" sz="2000" b="0" i="0" u="none" strike="noStrike"/>
              <a:t>Producen una capa delgada de hueso especializado: el </a:t>
            </a:r>
            <a:r>
              <a:rPr lang="es-CO" sz="2000" b="1" i="0" u="none" strike="noStrike"/>
              <a:t>cemento. </a:t>
            </a:r>
            <a:endParaRPr/>
          </a:p>
          <a:p>
            <a:pPr marL="285750" lvl="0" indent="-285750" algn="l" rtl="0">
              <a:lnSpc>
                <a:spcPct val="90000"/>
              </a:lnSpc>
              <a:spcBef>
                <a:spcPts val="1000"/>
              </a:spcBef>
              <a:spcAft>
                <a:spcPts val="0"/>
              </a:spcAft>
              <a:buClr>
                <a:srgbClr val="152B48"/>
              </a:buClr>
              <a:buSzPts val="2000"/>
              <a:buFont typeface="Arial"/>
              <a:buChar char="•"/>
            </a:pPr>
            <a:r>
              <a:rPr lang="es-CO" sz="2000" b="0" i="0" u="none" strike="noStrike"/>
              <a:t>En el exterior de la capa de cemento el mesénquima produce el </a:t>
            </a:r>
            <a:r>
              <a:rPr lang="es-CO" sz="2000" b="1" i="0" u="none" strike="noStrike"/>
              <a:t>ligamento periodontal </a:t>
            </a:r>
            <a:r>
              <a:rPr lang="es-CO" sz="2000" b="0" i="0" u="none" strike="noStrike"/>
              <a:t>que mantiene firmemente el diente en su posición y que sirve para amortiguar los golpes. </a:t>
            </a:r>
            <a:endParaRPr sz="2000"/>
          </a:p>
        </p:txBody>
      </p:sp>
      <p:pic>
        <p:nvPicPr>
          <p:cNvPr id="133" name="Google Shape;13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25618" y="3611997"/>
            <a:ext cx="6121038" cy="288988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0"/>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Secuencia Potter</a:t>
            </a:r>
            <a:endParaRPr/>
          </a:p>
        </p:txBody>
      </p:sp>
      <p:sp>
        <p:nvSpPr>
          <p:cNvPr id="550" name="Google Shape;550;p60"/>
          <p:cNvSpPr txBox="1">
            <a:spLocks noGrp="1"/>
          </p:cNvSpPr>
          <p:nvPr>
            <p:ph type="body" idx="1"/>
          </p:nvPr>
        </p:nvSpPr>
        <p:spPr>
          <a:xfrm>
            <a:off x="4909119" y="1693829"/>
            <a:ext cx="698741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Agenesia bilateral de los riñones.</a:t>
            </a:r>
            <a:endParaRPr/>
          </a:p>
          <a:p>
            <a:pPr marL="228600" lvl="0" indent="-228600" algn="l" rtl="0">
              <a:lnSpc>
                <a:spcPct val="90000"/>
              </a:lnSpc>
              <a:spcBef>
                <a:spcPts val="1000"/>
              </a:spcBef>
              <a:spcAft>
                <a:spcPts val="0"/>
              </a:spcAft>
              <a:buClr>
                <a:srgbClr val="152B48"/>
              </a:buClr>
              <a:buSzPts val="2000"/>
              <a:buChar char="•"/>
            </a:pPr>
            <a:r>
              <a:rPr lang="es-CO"/>
              <a:t>N</a:t>
            </a:r>
            <a:r>
              <a:rPr lang="es-CO" b="0" i="0" u="none" strike="noStrike"/>
              <a:t>o se realiza la interacción entre el mesodermo metanéfrico y la yema ureteral. </a:t>
            </a:r>
            <a:endParaRPr/>
          </a:p>
          <a:p>
            <a:pPr marL="228600" lvl="0" indent="-228600" algn="l" rtl="0">
              <a:lnSpc>
                <a:spcPct val="90000"/>
              </a:lnSpc>
              <a:spcBef>
                <a:spcPts val="1000"/>
              </a:spcBef>
              <a:spcAft>
                <a:spcPts val="0"/>
              </a:spcAft>
              <a:buClr>
                <a:srgbClr val="152B48"/>
              </a:buClr>
              <a:buSzPts val="2000"/>
              <a:buChar char="•"/>
            </a:pPr>
            <a:r>
              <a:rPr lang="es-CO"/>
              <a:t>C</a:t>
            </a:r>
            <a:r>
              <a:rPr lang="es-CO" b="0" i="0" u="none" strike="noStrike"/>
              <a:t>aracterizada por anuria, oligohidramnios (disminución del líquido amniótico) y pulmones hipoplásicos debidos a oligohidramnios. </a:t>
            </a:r>
            <a:endParaRPr/>
          </a:p>
          <a:p>
            <a:pPr marL="228600" lvl="0" indent="-228600" algn="l" rtl="0">
              <a:lnSpc>
                <a:spcPct val="90000"/>
              </a:lnSpc>
              <a:spcBef>
                <a:spcPts val="1000"/>
              </a:spcBef>
              <a:spcAft>
                <a:spcPts val="0"/>
              </a:spcAft>
              <a:buClr>
                <a:srgbClr val="152B48"/>
              </a:buClr>
              <a:buSzPts val="2000"/>
              <a:buChar char="•"/>
            </a:pPr>
            <a:r>
              <a:rPr lang="es-CO" b="0" i="0" u="none" strike="noStrike"/>
              <a:t>En 85% de los casos, esta enfermedad se acompaña de otros defectos graves como ausencia o anomalías de la vagina y útero, conductos deferentes .</a:t>
            </a:r>
            <a:endParaRPr sz="2400"/>
          </a:p>
        </p:txBody>
      </p:sp>
      <p:pic>
        <p:nvPicPr>
          <p:cNvPr id="551" name="Google Shape;551;p60" descr="Síndrome de Potter"/>
          <p:cNvPicPr preferRelativeResize="0"/>
          <p:nvPr/>
        </p:nvPicPr>
        <p:blipFill rotWithShape="1">
          <a:blip r:embed="rId3">
            <a:alphaModFix/>
          </a:blip>
          <a:srcRect/>
          <a:stretch/>
        </p:blipFill>
        <p:spPr>
          <a:xfrm>
            <a:off x="1168985" y="1343818"/>
            <a:ext cx="3375023" cy="270270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1"/>
          <p:cNvSpPr txBox="1">
            <a:spLocks noGrp="1"/>
          </p:cNvSpPr>
          <p:nvPr>
            <p:ph type="title"/>
          </p:nvPr>
        </p:nvSpPr>
        <p:spPr>
          <a:xfrm>
            <a:off x="838200" y="0"/>
            <a:ext cx="5935823" cy="12223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Posición del riñón</a:t>
            </a:r>
            <a:endParaRPr/>
          </a:p>
        </p:txBody>
      </p:sp>
      <p:pic>
        <p:nvPicPr>
          <p:cNvPr id="557" name="Google Shape;557;p61"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5254" y="3231821"/>
            <a:ext cx="6336127" cy="2296846"/>
          </a:xfrm>
          <a:prstGeom prst="rect">
            <a:avLst/>
          </a:prstGeom>
          <a:noFill/>
          <a:ln>
            <a:noFill/>
          </a:ln>
        </p:spPr>
      </p:pic>
      <p:sp>
        <p:nvSpPr>
          <p:cNvPr id="558" name="Google Shape;558;p61"/>
          <p:cNvSpPr txBox="1">
            <a:spLocks noGrp="1"/>
          </p:cNvSpPr>
          <p:nvPr>
            <p:ph type="body" idx="2"/>
          </p:nvPr>
        </p:nvSpPr>
        <p:spPr>
          <a:xfrm>
            <a:off x="590619" y="1329333"/>
            <a:ext cx="8572042" cy="32226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2000"/>
              <a:buFont typeface="Arial"/>
              <a:buChar char="•"/>
            </a:pPr>
            <a:r>
              <a:rPr lang="es-CO" sz="2000"/>
              <a:t>Inicialmente en la región pélvica. </a:t>
            </a:r>
            <a:endParaRPr/>
          </a:p>
          <a:p>
            <a:pPr marL="285750" lvl="0" indent="-285750" algn="l" rtl="0">
              <a:lnSpc>
                <a:spcPct val="90000"/>
              </a:lnSpc>
              <a:spcBef>
                <a:spcPts val="1000"/>
              </a:spcBef>
              <a:spcAft>
                <a:spcPts val="0"/>
              </a:spcAft>
              <a:buClr>
                <a:srgbClr val="152B48"/>
              </a:buClr>
              <a:buSzPts val="2000"/>
              <a:buFont typeface="Arial"/>
              <a:buChar char="•"/>
            </a:pPr>
            <a:r>
              <a:rPr lang="es-CO" sz="2000"/>
              <a:t>Luego se desplazan hacia una posición craneal en el abdomen.</a:t>
            </a:r>
            <a:endParaRPr/>
          </a:p>
          <a:p>
            <a:pPr marL="285750" lvl="0" indent="-285750" algn="l" rtl="0">
              <a:lnSpc>
                <a:spcPct val="90000"/>
              </a:lnSpc>
              <a:spcBef>
                <a:spcPts val="1000"/>
              </a:spcBef>
              <a:spcAft>
                <a:spcPts val="0"/>
              </a:spcAft>
              <a:buClr>
                <a:srgbClr val="152B48"/>
              </a:buClr>
              <a:buSzPts val="2000"/>
              <a:buFont typeface="Arial"/>
              <a:buChar char="•"/>
            </a:pPr>
            <a:r>
              <a:rPr lang="es-CO" sz="2000"/>
              <a:t>El ascenso está dado por la disminución de la curvatura del cuerpo y por el crecimiento en la región lumbar y sacra.</a:t>
            </a:r>
            <a:endParaRPr/>
          </a:p>
        </p:txBody>
      </p:sp>
      <p:sp>
        <p:nvSpPr>
          <p:cNvPr id="559" name="Google Shape;559;p61"/>
          <p:cNvSpPr/>
          <p:nvPr/>
        </p:nvSpPr>
        <p:spPr>
          <a:xfrm>
            <a:off x="5814286" y="5737704"/>
            <a:ext cx="5536642" cy="7033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Ascenso de los riñones: cambios de posición entre los sistemas mesonéfrico y metanéfrico.</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2"/>
          <p:cNvSpPr txBox="1">
            <a:spLocks noGrp="1"/>
          </p:cNvSpPr>
          <p:nvPr>
            <p:ph type="title"/>
          </p:nvPr>
        </p:nvSpPr>
        <p:spPr>
          <a:xfrm>
            <a:off x="838200" y="1"/>
            <a:ext cx="10515600" cy="10012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Vejiga y uretra</a:t>
            </a:r>
            <a:endParaRPr/>
          </a:p>
        </p:txBody>
      </p:sp>
      <p:sp>
        <p:nvSpPr>
          <p:cNvPr id="565" name="Google Shape;565;p62"/>
          <p:cNvSpPr txBox="1">
            <a:spLocks noGrp="1"/>
          </p:cNvSpPr>
          <p:nvPr>
            <p:ph type="body" idx="1"/>
          </p:nvPr>
        </p:nvSpPr>
        <p:spPr>
          <a:xfrm>
            <a:off x="5095379"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4 - 7 semana. </a:t>
            </a:r>
            <a:endParaRPr/>
          </a:p>
          <a:p>
            <a:pPr marL="228600" lvl="0" indent="-228600" algn="l" rtl="0">
              <a:lnSpc>
                <a:spcPct val="90000"/>
              </a:lnSpc>
              <a:spcBef>
                <a:spcPts val="1000"/>
              </a:spcBef>
              <a:spcAft>
                <a:spcPts val="0"/>
              </a:spcAft>
              <a:buClr>
                <a:srgbClr val="152B48"/>
              </a:buClr>
              <a:buSzPts val="2000"/>
              <a:buChar char="•"/>
            </a:pPr>
            <a:r>
              <a:rPr lang="es-CO"/>
              <a:t>La cloaca se divide en seno urogenital anterior y el conducto anorrectal posterior.</a:t>
            </a:r>
            <a:endParaRPr/>
          </a:p>
          <a:p>
            <a:pPr marL="228600" lvl="0" indent="-228600" algn="l" rtl="0">
              <a:lnSpc>
                <a:spcPct val="90000"/>
              </a:lnSpc>
              <a:spcBef>
                <a:spcPts val="1000"/>
              </a:spcBef>
              <a:spcAft>
                <a:spcPts val="0"/>
              </a:spcAft>
              <a:buClr>
                <a:srgbClr val="152B48"/>
              </a:buClr>
              <a:buSzPts val="2000"/>
              <a:buChar char="•"/>
            </a:pPr>
            <a:r>
              <a:rPr lang="es-CO"/>
              <a:t>Seno urogenital.</a:t>
            </a:r>
            <a:endParaRPr/>
          </a:p>
          <a:p>
            <a:pPr marL="685800" lvl="1" indent="-228600" algn="l" rtl="0">
              <a:lnSpc>
                <a:spcPct val="90000"/>
              </a:lnSpc>
              <a:spcBef>
                <a:spcPts val="500"/>
              </a:spcBef>
              <a:spcAft>
                <a:spcPts val="0"/>
              </a:spcAft>
              <a:buClr>
                <a:srgbClr val="152B48"/>
              </a:buClr>
              <a:buSzPts val="2000"/>
              <a:buChar char="•"/>
            </a:pPr>
            <a:r>
              <a:rPr lang="es-CO"/>
              <a:t>Divide en 3 porciones:</a:t>
            </a:r>
            <a:endParaRPr/>
          </a:p>
          <a:p>
            <a:pPr marL="1143000" lvl="2" indent="-228600" algn="l" rtl="0">
              <a:lnSpc>
                <a:spcPct val="90000"/>
              </a:lnSpc>
              <a:spcBef>
                <a:spcPts val="500"/>
              </a:spcBef>
              <a:spcAft>
                <a:spcPts val="0"/>
              </a:spcAft>
              <a:buClr>
                <a:srgbClr val="152B48"/>
              </a:buClr>
              <a:buSzPts val="2000"/>
              <a:buChar char="•"/>
            </a:pPr>
            <a:r>
              <a:rPr lang="es-CO"/>
              <a:t>Superior: más voluminosa vejiga urinaria.</a:t>
            </a:r>
            <a:endParaRPr/>
          </a:p>
          <a:p>
            <a:pPr marL="1600200" lvl="3" indent="-228600" algn="l" rtl="0">
              <a:lnSpc>
                <a:spcPct val="90000"/>
              </a:lnSpc>
              <a:spcBef>
                <a:spcPts val="500"/>
              </a:spcBef>
              <a:spcAft>
                <a:spcPts val="0"/>
              </a:spcAft>
              <a:buClr>
                <a:srgbClr val="152B48"/>
              </a:buClr>
              <a:buSzPts val="2000"/>
              <a:buChar char="•"/>
            </a:pPr>
            <a:r>
              <a:rPr lang="es-CO"/>
              <a:t>Une con el ombligo con el uraco: ligamento umbilical medio.</a:t>
            </a:r>
            <a:endParaRPr/>
          </a:p>
          <a:p>
            <a:pPr marL="1143000" lvl="2" indent="-228600" algn="l" rtl="0">
              <a:lnSpc>
                <a:spcPct val="90000"/>
              </a:lnSpc>
              <a:spcBef>
                <a:spcPts val="500"/>
              </a:spcBef>
              <a:spcAft>
                <a:spcPts val="0"/>
              </a:spcAft>
              <a:buClr>
                <a:srgbClr val="152B48"/>
              </a:buClr>
              <a:buSzPts val="2000"/>
              <a:buChar char="•"/>
            </a:pPr>
            <a:r>
              <a:rPr lang="es-CO"/>
              <a:t>Pélvica: origina uretra prostática y uretra membranosa, uretra en la mujer.</a:t>
            </a:r>
            <a:endParaRPr/>
          </a:p>
          <a:p>
            <a:pPr marL="1143000" lvl="2" indent="-228600" algn="l" rtl="0">
              <a:lnSpc>
                <a:spcPct val="90000"/>
              </a:lnSpc>
              <a:spcBef>
                <a:spcPts val="500"/>
              </a:spcBef>
              <a:spcAft>
                <a:spcPts val="0"/>
              </a:spcAft>
              <a:buClr>
                <a:srgbClr val="152B48"/>
              </a:buClr>
              <a:buSzPts val="2000"/>
              <a:buChar char="•"/>
            </a:pPr>
            <a:r>
              <a:rPr lang="es-CO"/>
              <a:t>Fálica</a:t>
            </a:r>
            <a:endParaRPr/>
          </a:p>
        </p:txBody>
      </p:sp>
      <p:pic>
        <p:nvPicPr>
          <p:cNvPr id="566" name="Google Shape;566;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98238" y="1059025"/>
            <a:ext cx="2078024" cy="2369975"/>
          </a:xfrm>
          <a:prstGeom prst="rect">
            <a:avLst/>
          </a:prstGeom>
          <a:noFill/>
          <a:ln>
            <a:noFill/>
          </a:ln>
        </p:spPr>
      </p:pic>
      <p:sp>
        <p:nvSpPr>
          <p:cNvPr id="567" name="Google Shape;567;p62"/>
          <p:cNvSpPr/>
          <p:nvPr/>
        </p:nvSpPr>
        <p:spPr>
          <a:xfrm>
            <a:off x="1088535" y="3406291"/>
            <a:ext cx="3464804" cy="78644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 Trígono de la vejiga formado por la incorporación de los conductos mesonéfrico </a:t>
            </a:r>
            <a:endParaRPr sz="16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3"/>
          <p:cNvSpPr txBox="1">
            <a:spLocks noGrp="1"/>
          </p:cNvSpPr>
          <p:nvPr>
            <p:ph type="title"/>
          </p:nvPr>
        </p:nvSpPr>
        <p:spPr>
          <a:xfrm>
            <a:off x="912845" y="0"/>
            <a:ext cx="10515600" cy="11180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Uretra</a:t>
            </a:r>
            <a:endParaRPr/>
          </a:p>
        </p:txBody>
      </p:sp>
      <p:sp>
        <p:nvSpPr>
          <p:cNvPr id="573" name="Google Shape;573;p63"/>
          <p:cNvSpPr txBox="1">
            <a:spLocks noGrp="1"/>
          </p:cNvSpPr>
          <p:nvPr>
            <p:ph type="body" idx="1"/>
          </p:nvPr>
        </p:nvSpPr>
        <p:spPr>
          <a:xfrm>
            <a:off x="5039757" y="1555038"/>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Origen </a:t>
            </a:r>
            <a:r>
              <a:rPr lang="es-CO" b="1"/>
              <a:t>endodérmico.</a:t>
            </a:r>
            <a:endParaRPr/>
          </a:p>
          <a:p>
            <a:pPr marL="228600" lvl="0" indent="-228600" algn="l" rtl="0">
              <a:lnSpc>
                <a:spcPct val="90000"/>
              </a:lnSpc>
              <a:spcBef>
                <a:spcPts val="1000"/>
              </a:spcBef>
              <a:spcAft>
                <a:spcPts val="0"/>
              </a:spcAft>
              <a:buClr>
                <a:srgbClr val="152B48"/>
              </a:buClr>
              <a:buSzPts val="2000"/>
              <a:buChar char="•"/>
            </a:pPr>
            <a:r>
              <a:rPr lang="es-CO"/>
              <a:t>Tejido conectivo y muscular: hoja esplácnica del mesodermo.</a:t>
            </a:r>
            <a:endParaRPr/>
          </a:p>
          <a:p>
            <a:pPr marL="228600" lvl="0" indent="-228600" algn="l" rtl="0">
              <a:lnSpc>
                <a:spcPct val="90000"/>
              </a:lnSpc>
              <a:spcBef>
                <a:spcPts val="1000"/>
              </a:spcBef>
              <a:spcAft>
                <a:spcPts val="0"/>
              </a:spcAft>
              <a:buClr>
                <a:srgbClr val="152B48"/>
              </a:buClr>
              <a:buSzPts val="2000"/>
              <a:buChar char="•"/>
            </a:pPr>
            <a:r>
              <a:rPr lang="es-CO"/>
              <a:t>Al final del 3 mes el epitelio de la uretra prostática comienza a proliferar originando la glándula prostática.</a:t>
            </a:r>
            <a:endParaRPr/>
          </a:p>
          <a:p>
            <a:pPr marL="228600" lvl="0" indent="-228600" algn="l" rtl="0">
              <a:lnSpc>
                <a:spcPct val="90000"/>
              </a:lnSpc>
              <a:spcBef>
                <a:spcPts val="1000"/>
              </a:spcBef>
              <a:spcAft>
                <a:spcPts val="0"/>
              </a:spcAft>
              <a:buClr>
                <a:srgbClr val="152B48"/>
              </a:buClr>
              <a:buSzPts val="2000"/>
              <a:buChar char="•"/>
            </a:pPr>
            <a:r>
              <a:rPr lang="es-CO"/>
              <a:t>Intestino posterior: da origen al revestimiento de interno de la vejiga y la uretra. </a:t>
            </a:r>
            <a:endParaRPr/>
          </a:p>
          <a:p>
            <a:pPr marL="228600" lvl="0" indent="-101600" algn="l" rtl="0">
              <a:lnSpc>
                <a:spcPct val="90000"/>
              </a:lnSpc>
              <a:spcBef>
                <a:spcPts val="1000"/>
              </a:spcBef>
              <a:spcAft>
                <a:spcPts val="0"/>
              </a:spcAft>
              <a:buClr>
                <a:srgbClr val="152B48"/>
              </a:buClr>
              <a:buSzPts val="2000"/>
              <a:buNone/>
            </a:pPr>
            <a:endParaRPr/>
          </a:p>
        </p:txBody>
      </p:sp>
      <p:pic>
        <p:nvPicPr>
          <p:cNvPr id="574" name="Google Shape;57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877173"/>
            <a:ext cx="3088116" cy="316325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4"/>
          <p:cNvSpPr txBox="1">
            <a:spLocks noGrp="1"/>
          </p:cNvSpPr>
          <p:nvPr>
            <p:ph type="title"/>
          </p:nvPr>
        </p:nvSpPr>
        <p:spPr>
          <a:xfrm>
            <a:off x="838200" y="-564"/>
            <a:ext cx="10515600" cy="11111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Anormalidades de la vejiga</a:t>
            </a:r>
            <a:endParaRPr/>
          </a:p>
        </p:txBody>
      </p:sp>
      <p:sp>
        <p:nvSpPr>
          <p:cNvPr id="580" name="Google Shape;580;p64"/>
          <p:cNvSpPr txBox="1">
            <a:spLocks noGrp="1"/>
          </p:cNvSpPr>
          <p:nvPr>
            <p:ph type="body" idx="1"/>
          </p:nvPr>
        </p:nvSpPr>
        <p:spPr>
          <a:xfrm>
            <a:off x="5183297"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Fistula uracal:</a:t>
            </a:r>
            <a:endParaRPr/>
          </a:p>
          <a:p>
            <a:pPr marL="685800" lvl="1" indent="-228600" algn="l" rtl="0">
              <a:lnSpc>
                <a:spcPct val="90000"/>
              </a:lnSpc>
              <a:spcBef>
                <a:spcPts val="500"/>
              </a:spcBef>
              <a:spcAft>
                <a:spcPts val="0"/>
              </a:spcAft>
              <a:buClr>
                <a:srgbClr val="152B48"/>
              </a:buClr>
              <a:buSzPts val="2000"/>
              <a:buChar char="•"/>
            </a:pPr>
            <a:r>
              <a:rPr lang="es-CO" b="0" i="0" u="none" strike="noStrike"/>
              <a:t>Cuando persiste la luz de la parte intraembrionaria del alantoides.</a:t>
            </a:r>
            <a:endParaRPr/>
          </a:p>
          <a:p>
            <a:pPr marL="685800" lvl="1" indent="-228600" algn="l" rtl="0">
              <a:lnSpc>
                <a:spcPct val="90000"/>
              </a:lnSpc>
              <a:spcBef>
                <a:spcPts val="500"/>
              </a:spcBef>
              <a:spcAft>
                <a:spcPts val="0"/>
              </a:spcAft>
              <a:buClr>
                <a:srgbClr val="152B48"/>
              </a:buClr>
              <a:buSzPts val="2000"/>
              <a:buChar char="•"/>
            </a:pPr>
            <a:r>
              <a:rPr lang="es-CO"/>
              <a:t>La orina drena desde el ombligo.</a:t>
            </a:r>
            <a:endParaRPr/>
          </a:p>
          <a:p>
            <a:pPr marL="228600" lvl="0" indent="-228600" algn="l" rtl="0">
              <a:lnSpc>
                <a:spcPct val="90000"/>
              </a:lnSpc>
              <a:spcBef>
                <a:spcPts val="1000"/>
              </a:spcBef>
              <a:spcAft>
                <a:spcPts val="0"/>
              </a:spcAft>
              <a:buClr>
                <a:srgbClr val="152B48"/>
              </a:buClr>
              <a:buSzPts val="2000"/>
              <a:buChar char="•"/>
            </a:pPr>
            <a:r>
              <a:rPr lang="es-CO" b="1"/>
              <a:t>Quiste uracal: </a:t>
            </a:r>
            <a:endParaRPr/>
          </a:p>
          <a:p>
            <a:pPr marL="685800" lvl="1" indent="-228600" algn="l" rtl="0">
              <a:lnSpc>
                <a:spcPct val="90000"/>
              </a:lnSpc>
              <a:spcBef>
                <a:spcPts val="500"/>
              </a:spcBef>
              <a:spcAft>
                <a:spcPts val="0"/>
              </a:spcAft>
              <a:buClr>
                <a:srgbClr val="152B48"/>
              </a:buClr>
              <a:buSzPts val="2000"/>
              <a:buChar char="•"/>
            </a:pPr>
            <a:r>
              <a:rPr lang="es-CO"/>
              <a:t>P</a:t>
            </a:r>
            <a:r>
              <a:rPr lang="es-CO" b="0" i="0" u="none" strike="noStrike"/>
              <a:t>ersiste un área local del alantoides. </a:t>
            </a:r>
            <a:endParaRPr/>
          </a:p>
          <a:p>
            <a:pPr marL="685800" lvl="1" indent="-228600" algn="l" rtl="0">
              <a:lnSpc>
                <a:spcPct val="90000"/>
              </a:lnSpc>
              <a:spcBef>
                <a:spcPts val="500"/>
              </a:spcBef>
              <a:spcAft>
                <a:spcPts val="0"/>
              </a:spcAft>
              <a:buClr>
                <a:srgbClr val="152B48"/>
              </a:buClr>
              <a:buSzPts val="2000"/>
              <a:buChar char="•"/>
            </a:pPr>
            <a:r>
              <a:rPr lang="es-CO"/>
              <a:t>L</a:t>
            </a:r>
            <a:r>
              <a:rPr lang="es-CO" b="0" i="0" u="none" strike="noStrike"/>
              <a:t>a actividad secretora de su revestimiento produce una dilatación quística. </a:t>
            </a:r>
            <a:endParaRPr/>
          </a:p>
          <a:p>
            <a:pPr marL="228600" lvl="0" indent="-228600" algn="l" rtl="0">
              <a:lnSpc>
                <a:spcPct val="90000"/>
              </a:lnSpc>
              <a:spcBef>
                <a:spcPts val="1000"/>
              </a:spcBef>
              <a:spcAft>
                <a:spcPts val="0"/>
              </a:spcAft>
              <a:buClr>
                <a:srgbClr val="152B48"/>
              </a:buClr>
              <a:buSzPts val="2000"/>
              <a:buChar char="•"/>
            </a:pPr>
            <a:r>
              <a:rPr lang="es-CO" b="1"/>
              <a:t>Seno uracal</a:t>
            </a:r>
            <a:r>
              <a:rPr lang="es-CO"/>
              <a:t>:</a:t>
            </a:r>
            <a:endParaRPr/>
          </a:p>
          <a:p>
            <a:pPr marL="685800" lvl="1" indent="-228600" algn="l" rtl="0">
              <a:lnSpc>
                <a:spcPct val="90000"/>
              </a:lnSpc>
              <a:spcBef>
                <a:spcPts val="500"/>
              </a:spcBef>
              <a:spcAft>
                <a:spcPts val="0"/>
              </a:spcAft>
              <a:buClr>
                <a:srgbClr val="152B48"/>
              </a:buClr>
              <a:buSzPts val="2000"/>
              <a:buChar char="•"/>
            </a:pPr>
            <a:r>
              <a:rPr lang="es-CO"/>
              <a:t>P</a:t>
            </a:r>
            <a:r>
              <a:rPr lang="es-CO" b="0" i="0" u="none" strike="noStrike"/>
              <a:t>ersiste la luz de la parte superior.</a:t>
            </a:r>
            <a:endParaRPr/>
          </a:p>
          <a:p>
            <a:pPr marL="685800" lvl="1" indent="-228600" algn="l" rtl="0">
              <a:lnSpc>
                <a:spcPct val="90000"/>
              </a:lnSpc>
              <a:spcBef>
                <a:spcPts val="500"/>
              </a:spcBef>
              <a:spcAft>
                <a:spcPts val="0"/>
              </a:spcAft>
              <a:buClr>
                <a:srgbClr val="152B48"/>
              </a:buClr>
              <a:buSzPts val="2000"/>
              <a:buChar char="•"/>
            </a:pPr>
            <a:r>
              <a:rPr lang="es-CO"/>
              <a:t>Formación quística.</a:t>
            </a:r>
            <a:endParaRPr/>
          </a:p>
        </p:txBody>
      </p:sp>
      <p:pic>
        <p:nvPicPr>
          <p:cNvPr id="581" name="Google Shape;581;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4732" y="1185039"/>
            <a:ext cx="1303366" cy="2081065"/>
          </a:xfrm>
          <a:prstGeom prst="rect">
            <a:avLst/>
          </a:prstGeom>
          <a:noFill/>
          <a:ln>
            <a:noFill/>
          </a:ln>
        </p:spPr>
      </p:pic>
      <p:pic>
        <p:nvPicPr>
          <p:cNvPr id="582" name="Google Shape;582;p6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42477" y="1185039"/>
            <a:ext cx="1552743" cy="1973580"/>
          </a:xfrm>
          <a:prstGeom prst="rect">
            <a:avLst/>
          </a:prstGeom>
          <a:noFill/>
          <a:ln>
            <a:noFill/>
          </a:ln>
        </p:spPr>
      </p:pic>
      <p:sp>
        <p:nvSpPr>
          <p:cNvPr id="583" name="Google Shape;583;p64"/>
          <p:cNvSpPr/>
          <p:nvPr/>
        </p:nvSpPr>
        <p:spPr>
          <a:xfrm>
            <a:off x="947706" y="3373014"/>
            <a:ext cx="1419888" cy="45217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Seno uracal</a:t>
            </a:r>
            <a:endParaRPr sz="1600" b="0" i="0" u="none" strike="noStrike" cap="none">
              <a:solidFill>
                <a:schemeClr val="lt1"/>
              </a:solidFill>
              <a:latin typeface="Montserrat"/>
              <a:ea typeface="Montserrat"/>
              <a:cs typeface="Montserrat"/>
              <a:sym typeface="Montserrat"/>
            </a:endParaRPr>
          </a:p>
        </p:txBody>
      </p:sp>
      <p:sp>
        <p:nvSpPr>
          <p:cNvPr id="584" name="Google Shape;584;p64"/>
          <p:cNvSpPr/>
          <p:nvPr/>
        </p:nvSpPr>
        <p:spPr>
          <a:xfrm>
            <a:off x="2841742" y="3373014"/>
            <a:ext cx="1553478" cy="54261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Quiste uracal</a:t>
            </a:r>
            <a:endParaRPr sz="16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Aparato genital</a:t>
            </a:r>
            <a:endParaRPr/>
          </a:p>
        </p:txBody>
      </p:sp>
      <p:sp>
        <p:nvSpPr>
          <p:cNvPr id="590" name="Google Shape;590;p65"/>
          <p:cNvSpPr txBox="1">
            <a:spLocks noGrp="1"/>
          </p:cNvSpPr>
          <p:nvPr>
            <p:ph type="body" idx="1"/>
          </p:nvPr>
        </p:nvSpPr>
        <p:spPr>
          <a:xfrm>
            <a:off x="497977" y="1388944"/>
            <a:ext cx="82354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Diferenciación sexual proceso complejo, con múltiples genes.</a:t>
            </a:r>
            <a:endParaRPr/>
          </a:p>
          <a:p>
            <a:pPr marL="228600" lvl="0" indent="-228600" algn="l" rtl="0">
              <a:lnSpc>
                <a:spcPct val="90000"/>
              </a:lnSpc>
              <a:spcBef>
                <a:spcPts val="1000"/>
              </a:spcBef>
              <a:spcAft>
                <a:spcPts val="0"/>
              </a:spcAft>
              <a:buClr>
                <a:srgbClr val="152B48"/>
              </a:buClr>
              <a:buSzPts val="2000"/>
              <a:buChar char="•"/>
            </a:pPr>
            <a:r>
              <a:rPr lang="es-CO"/>
              <a:t>Clave del dimorfismo sexual cromosoma Y.</a:t>
            </a:r>
            <a:endParaRPr/>
          </a:p>
          <a:p>
            <a:pPr marL="685800" lvl="1" indent="-228600" algn="l" rtl="0">
              <a:lnSpc>
                <a:spcPct val="90000"/>
              </a:lnSpc>
              <a:spcBef>
                <a:spcPts val="500"/>
              </a:spcBef>
              <a:spcAft>
                <a:spcPts val="0"/>
              </a:spcAft>
              <a:buClr>
                <a:srgbClr val="152B48"/>
              </a:buClr>
              <a:buSzPts val="2000"/>
              <a:buChar char="•"/>
            </a:pPr>
            <a:r>
              <a:rPr lang="es-CO"/>
              <a:t>Región determinante del sexo en el brazo corto.</a:t>
            </a:r>
            <a:endParaRPr/>
          </a:p>
          <a:p>
            <a:pPr marL="685800" lvl="1" indent="-228600" algn="l" rtl="0">
              <a:lnSpc>
                <a:spcPct val="90000"/>
              </a:lnSpc>
              <a:spcBef>
                <a:spcPts val="500"/>
              </a:spcBef>
              <a:spcAft>
                <a:spcPts val="0"/>
              </a:spcAft>
              <a:buClr>
                <a:srgbClr val="152B48"/>
              </a:buClr>
              <a:buSzPts val="2000"/>
              <a:buChar char="•"/>
            </a:pPr>
            <a:r>
              <a:rPr lang="es-CO"/>
              <a:t>Produce un factor de transcripción que inicia una cascada corriente abajo.</a:t>
            </a:r>
            <a:endParaRPr/>
          </a:p>
          <a:p>
            <a:pPr marL="685800" lvl="1" indent="-228600" algn="l" rtl="0">
              <a:lnSpc>
                <a:spcPct val="90000"/>
              </a:lnSpc>
              <a:spcBef>
                <a:spcPts val="500"/>
              </a:spcBef>
              <a:spcAft>
                <a:spcPts val="0"/>
              </a:spcAft>
              <a:buClr>
                <a:srgbClr val="152B48"/>
              </a:buClr>
              <a:buSzPts val="2000"/>
              <a:buChar char="•"/>
            </a:pPr>
            <a:r>
              <a:rPr lang="es-CO"/>
              <a:t>Presencia lleva al desarrollo testicular.</a:t>
            </a:r>
            <a:endParaRPr/>
          </a:p>
          <a:p>
            <a:pPr marL="685800" lvl="1" indent="-228600" algn="l" rtl="0">
              <a:lnSpc>
                <a:spcPct val="90000"/>
              </a:lnSpc>
              <a:spcBef>
                <a:spcPts val="500"/>
              </a:spcBef>
              <a:spcAft>
                <a:spcPts val="0"/>
              </a:spcAft>
              <a:buClr>
                <a:srgbClr val="152B48"/>
              </a:buClr>
              <a:buSzPts val="2000"/>
              <a:buChar char="•"/>
            </a:pPr>
            <a:r>
              <a:rPr lang="es-CO"/>
              <a:t>7 semana.</a:t>
            </a:r>
            <a:endParaRPr/>
          </a:p>
          <a:p>
            <a:pPr marL="685800" lvl="1" indent="-101600" algn="l" rtl="0">
              <a:lnSpc>
                <a:spcPct val="90000"/>
              </a:lnSpc>
              <a:spcBef>
                <a:spcPts val="500"/>
              </a:spcBef>
              <a:spcAft>
                <a:spcPts val="0"/>
              </a:spcAft>
              <a:buClr>
                <a:srgbClr val="152B48"/>
              </a:buClr>
              <a:buSzPts val="2000"/>
              <a:buNone/>
            </a:pPr>
            <a:endParaRPr/>
          </a:p>
        </p:txBody>
      </p:sp>
      <p:pic>
        <p:nvPicPr>
          <p:cNvPr id="591" name="Google Shape;591;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17458" y="2721698"/>
            <a:ext cx="3208818" cy="2795967"/>
          </a:xfrm>
          <a:prstGeom prst="rect">
            <a:avLst/>
          </a:prstGeom>
          <a:noFill/>
          <a:ln>
            <a:noFill/>
          </a:ln>
        </p:spPr>
      </p:pic>
      <p:sp>
        <p:nvSpPr>
          <p:cNvPr id="592" name="Google Shape;592;p65"/>
          <p:cNvSpPr/>
          <p:nvPr/>
        </p:nvSpPr>
        <p:spPr>
          <a:xfrm>
            <a:off x="7919212" y="5558292"/>
            <a:ext cx="4005310" cy="914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Montserrat"/>
                <a:ea typeface="Montserrat"/>
                <a:cs typeface="Montserrat"/>
                <a:sym typeface="Montserrat"/>
              </a:rPr>
              <a:t>Sección transversal del mesonefros y de la cresta genital </a:t>
            </a:r>
            <a:endParaRPr sz="18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6"/>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Células germinales</a:t>
            </a:r>
            <a:endParaRPr/>
          </a:p>
        </p:txBody>
      </p:sp>
      <p:sp>
        <p:nvSpPr>
          <p:cNvPr id="598" name="Google Shape;598;p66"/>
          <p:cNvSpPr txBox="1">
            <a:spLocks noGrp="1"/>
          </p:cNvSpPr>
          <p:nvPr>
            <p:ph type="body" idx="1"/>
          </p:nvPr>
        </p:nvSpPr>
        <p:spPr>
          <a:xfrm>
            <a:off x="5039748" y="1722989"/>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Gónadas inicialmente aparecen como eminencia llamada cresta genital.</a:t>
            </a:r>
            <a:endParaRPr/>
          </a:p>
          <a:p>
            <a:pPr marL="228600" lvl="0" indent="-228600" algn="l" rtl="0">
              <a:lnSpc>
                <a:spcPct val="90000"/>
              </a:lnSpc>
              <a:spcBef>
                <a:spcPts val="1000"/>
              </a:spcBef>
              <a:spcAft>
                <a:spcPts val="0"/>
              </a:spcAft>
              <a:buClr>
                <a:srgbClr val="152B48"/>
              </a:buClr>
              <a:buSzPts val="2000"/>
              <a:buChar char="•"/>
            </a:pPr>
            <a:r>
              <a:rPr lang="es-CO"/>
              <a:t>Forman proliferación del epitelio superficial y la condensación del mesénquima subyacente.</a:t>
            </a:r>
            <a:endParaRPr/>
          </a:p>
          <a:p>
            <a:pPr marL="228600" lvl="0" indent="-228600" algn="l" rtl="0">
              <a:lnSpc>
                <a:spcPct val="90000"/>
              </a:lnSpc>
              <a:spcBef>
                <a:spcPts val="1000"/>
              </a:spcBef>
              <a:spcAft>
                <a:spcPts val="0"/>
              </a:spcAft>
              <a:buClr>
                <a:srgbClr val="152B48"/>
              </a:buClr>
              <a:buSzPts val="2000"/>
              <a:buChar char="•"/>
            </a:pPr>
            <a:r>
              <a:rPr lang="es-CO"/>
              <a:t>6 semana.</a:t>
            </a:r>
            <a:endParaRPr/>
          </a:p>
          <a:p>
            <a:pPr marL="228600" lvl="0" indent="-228600" algn="l" rtl="0">
              <a:lnSpc>
                <a:spcPct val="90000"/>
              </a:lnSpc>
              <a:spcBef>
                <a:spcPts val="1000"/>
              </a:spcBef>
              <a:spcAft>
                <a:spcPts val="0"/>
              </a:spcAft>
              <a:buClr>
                <a:srgbClr val="152B48"/>
              </a:buClr>
              <a:buSzPts val="2000"/>
              <a:buChar char="•"/>
            </a:pPr>
            <a:r>
              <a:rPr lang="es-CO"/>
              <a:t>Formación de los cordones sexuales primitivos: proliferación de la eminencia.</a:t>
            </a:r>
            <a:endParaRPr/>
          </a:p>
          <a:p>
            <a:pPr marL="228600" lvl="0" indent="-101600" algn="l" rtl="0">
              <a:lnSpc>
                <a:spcPct val="90000"/>
              </a:lnSpc>
              <a:spcBef>
                <a:spcPts val="1000"/>
              </a:spcBef>
              <a:spcAft>
                <a:spcPts val="0"/>
              </a:spcAft>
              <a:buClr>
                <a:srgbClr val="152B48"/>
              </a:buClr>
              <a:buSzPts val="2000"/>
              <a:buNone/>
            </a:pPr>
            <a:endParaRPr/>
          </a:p>
        </p:txBody>
      </p:sp>
      <p:pic>
        <p:nvPicPr>
          <p:cNvPr id="599" name="Google Shape;599;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946" y="1343818"/>
            <a:ext cx="4013708" cy="223447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7"/>
          <p:cNvSpPr txBox="1">
            <a:spLocks noGrp="1"/>
          </p:cNvSpPr>
          <p:nvPr>
            <p:ph type="title"/>
          </p:nvPr>
        </p:nvSpPr>
        <p:spPr>
          <a:xfrm>
            <a:off x="971100" y="0"/>
            <a:ext cx="10382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Testículo</a:t>
            </a:r>
            <a:endParaRPr/>
          </a:p>
        </p:txBody>
      </p:sp>
      <p:sp>
        <p:nvSpPr>
          <p:cNvPr id="605" name="Google Shape;605;p67"/>
          <p:cNvSpPr txBox="1">
            <a:spLocks noGrp="1"/>
          </p:cNvSpPr>
          <p:nvPr>
            <p:ph type="body" idx="1"/>
          </p:nvPr>
        </p:nvSpPr>
        <p:spPr>
          <a:xfrm>
            <a:off x="971100" y="1208153"/>
            <a:ext cx="6761922" cy="34972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Proliferación de los cordones sexuales por factor determinante testicular.</a:t>
            </a:r>
            <a:endParaRPr/>
          </a:p>
          <a:p>
            <a:pPr marL="228600" lvl="0" indent="-228600" algn="l" rtl="0">
              <a:lnSpc>
                <a:spcPct val="90000"/>
              </a:lnSpc>
              <a:spcBef>
                <a:spcPts val="1000"/>
              </a:spcBef>
              <a:spcAft>
                <a:spcPts val="0"/>
              </a:spcAft>
              <a:buClr>
                <a:srgbClr val="152B48"/>
              </a:buClr>
              <a:buSzPts val="1800"/>
              <a:buChar char="•"/>
            </a:pPr>
            <a:r>
              <a:rPr lang="es-CO" sz="1800"/>
              <a:t>Formación de los cordones testiculares.</a:t>
            </a:r>
            <a:endParaRPr/>
          </a:p>
          <a:p>
            <a:pPr marL="228600" lvl="0" indent="-228600" algn="l" rtl="0">
              <a:lnSpc>
                <a:spcPct val="90000"/>
              </a:lnSpc>
              <a:spcBef>
                <a:spcPts val="1000"/>
              </a:spcBef>
              <a:spcAft>
                <a:spcPts val="0"/>
              </a:spcAft>
              <a:buClr>
                <a:srgbClr val="152B48"/>
              </a:buClr>
              <a:buSzPts val="1800"/>
              <a:buChar char="•"/>
            </a:pPr>
            <a:r>
              <a:rPr lang="es-CO" sz="1800"/>
              <a:t>Los cordones se disgregan en una red de filamentos que darán origen a los túbulos.</a:t>
            </a:r>
            <a:endParaRPr/>
          </a:p>
          <a:p>
            <a:pPr marL="228600" lvl="0" indent="-228600" algn="l" rtl="0">
              <a:lnSpc>
                <a:spcPct val="90000"/>
              </a:lnSpc>
              <a:spcBef>
                <a:spcPts val="1000"/>
              </a:spcBef>
              <a:spcAft>
                <a:spcPts val="0"/>
              </a:spcAft>
              <a:buClr>
                <a:srgbClr val="152B48"/>
              </a:buClr>
              <a:buSzPts val="1800"/>
              <a:buChar char="•"/>
            </a:pPr>
            <a:r>
              <a:rPr lang="es-CO" sz="1800"/>
              <a:t>Capa de tejido túnica albugínea separa los cordones del testículo de la superficie epitelial.</a:t>
            </a:r>
            <a:endParaRPr/>
          </a:p>
          <a:p>
            <a:pPr marL="228600" lvl="0" indent="-228600" algn="l" rtl="0">
              <a:lnSpc>
                <a:spcPct val="90000"/>
              </a:lnSpc>
              <a:spcBef>
                <a:spcPts val="1000"/>
              </a:spcBef>
              <a:spcAft>
                <a:spcPts val="0"/>
              </a:spcAft>
              <a:buClr>
                <a:srgbClr val="152B48"/>
              </a:buClr>
              <a:buSzPts val="1800"/>
              <a:buChar char="•"/>
            </a:pPr>
            <a:r>
              <a:rPr lang="es-CO" sz="1800"/>
              <a:t>Células de Leydig se desarrollan a partir del mesénquima original de la </a:t>
            </a:r>
            <a:r>
              <a:rPr lang="es-CO" sz="1800" b="1"/>
              <a:t>cresta gonadal</a:t>
            </a:r>
            <a:r>
              <a:rPr lang="es-CO" sz="1800"/>
              <a:t>, producen testosterona 8 semana.</a:t>
            </a:r>
            <a:endParaRPr/>
          </a:p>
        </p:txBody>
      </p:sp>
      <p:pic>
        <p:nvPicPr>
          <p:cNvPr id="606" name="Google Shape;606;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7262" y="1208153"/>
            <a:ext cx="3218329" cy="4045662"/>
          </a:xfrm>
          <a:prstGeom prst="rect">
            <a:avLst/>
          </a:prstGeom>
          <a:noFill/>
          <a:ln>
            <a:noFill/>
          </a:ln>
        </p:spPr>
      </p:pic>
      <p:sp>
        <p:nvSpPr>
          <p:cNvPr id="607" name="Google Shape;607;p67"/>
          <p:cNvSpPr/>
          <p:nvPr/>
        </p:nvSpPr>
        <p:spPr>
          <a:xfrm>
            <a:off x="8086603" y="5343451"/>
            <a:ext cx="3283659" cy="73466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4 mes: involucionan segmentos craneales y caudales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8"/>
          <p:cNvSpPr txBox="1">
            <a:spLocks noGrp="1"/>
          </p:cNvSpPr>
          <p:nvPr>
            <p:ph type="title"/>
          </p:nvPr>
        </p:nvSpPr>
        <p:spPr>
          <a:xfrm>
            <a:off x="937260" y="0"/>
            <a:ext cx="104165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Testículo</a:t>
            </a:r>
            <a:endParaRPr/>
          </a:p>
        </p:txBody>
      </p:sp>
      <p:sp>
        <p:nvSpPr>
          <p:cNvPr id="613" name="Google Shape;613;p68"/>
          <p:cNvSpPr txBox="1">
            <a:spLocks noGrp="1"/>
          </p:cNvSpPr>
          <p:nvPr>
            <p:ph type="body" idx="1"/>
          </p:nvPr>
        </p:nvSpPr>
        <p:spPr>
          <a:xfrm>
            <a:off x="542392" y="1253331"/>
            <a:ext cx="621297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Los cordones testiculares se mantienen macizos hasta la pubertad.</a:t>
            </a:r>
            <a:endParaRPr/>
          </a:p>
          <a:p>
            <a:pPr marL="228600" lvl="0" indent="-228600" algn="l" rtl="0">
              <a:lnSpc>
                <a:spcPct val="90000"/>
              </a:lnSpc>
              <a:spcBef>
                <a:spcPts val="1000"/>
              </a:spcBef>
              <a:spcAft>
                <a:spcPts val="0"/>
              </a:spcAft>
              <a:buClr>
                <a:srgbClr val="152B48"/>
              </a:buClr>
              <a:buSzPts val="2000"/>
              <a:buChar char="•"/>
            </a:pPr>
            <a:r>
              <a:rPr lang="es-CO"/>
              <a:t>Se canalizan y se unen a la red de testis los cuales penetran en los conductillos eferentes.</a:t>
            </a:r>
            <a:endParaRPr/>
          </a:p>
          <a:p>
            <a:pPr marL="228600" lvl="0" indent="-228600" algn="l" rtl="0">
              <a:lnSpc>
                <a:spcPct val="90000"/>
              </a:lnSpc>
              <a:spcBef>
                <a:spcPts val="1000"/>
              </a:spcBef>
              <a:spcAft>
                <a:spcPts val="0"/>
              </a:spcAft>
              <a:buClr>
                <a:srgbClr val="152B48"/>
              </a:buClr>
              <a:buSzPts val="2000"/>
              <a:buChar char="•"/>
            </a:pPr>
            <a:r>
              <a:rPr lang="es-CO"/>
              <a:t>Los conductos eferentes son remanentes del sistema mesonéfrico.</a:t>
            </a:r>
            <a:endParaRPr/>
          </a:p>
          <a:p>
            <a:pPr marL="228600" lvl="0" indent="-228600" algn="l" rtl="0">
              <a:lnSpc>
                <a:spcPct val="90000"/>
              </a:lnSpc>
              <a:spcBef>
                <a:spcPts val="1000"/>
              </a:spcBef>
              <a:spcAft>
                <a:spcPts val="0"/>
              </a:spcAft>
              <a:buClr>
                <a:srgbClr val="152B48"/>
              </a:buClr>
              <a:buSzPts val="2000"/>
              <a:buChar char="•"/>
            </a:pPr>
            <a:r>
              <a:rPr lang="es-CO"/>
              <a:t>Conducto deferente: remanente del conducto mesonéfrico o de Wolf.</a:t>
            </a:r>
            <a:endParaRPr/>
          </a:p>
        </p:txBody>
      </p:sp>
      <p:pic>
        <p:nvPicPr>
          <p:cNvPr id="614" name="Google Shape;614;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6746" y="1160025"/>
            <a:ext cx="3373376" cy="3615736"/>
          </a:xfrm>
          <a:prstGeom prst="rect">
            <a:avLst/>
          </a:prstGeom>
          <a:noFill/>
          <a:ln>
            <a:noFill/>
          </a:ln>
        </p:spPr>
      </p:pic>
      <p:sp>
        <p:nvSpPr>
          <p:cNvPr id="615" name="Google Shape;615;p68"/>
          <p:cNvSpPr/>
          <p:nvPr/>
        </p:nvSpPr>
        <p:spPr>
          <a:xfrm>
            <a:off x="7636745" y="5215581"/>
            <a:ext cx="3373375" cy="62538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Conductos genitales tras el descenso del testículo </a:t>
            </a:r>
            <a:endParaRPr sz="16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9"/>
          <p:cNvSpPr txBox="1">
            <a:spLocks noGrp="1"/>
          </p:cNvSpPr>
          <p:nvPr>
            <p:ph type="title"/>
          </p:nvPr>
        </p:nvSpPr>
        <p:spPr>
          <a:xfrm>
            <a:off x="896446" y="0"/>
            <a:ext cx="4039447" cy="11849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Ovario</a:t>
            </a:r>
            <a:endParaRPr/>
          </a:p>
        </p:txBody>
      </p:sp>
      <p:sp>
        <p:nvSpPr>
          <p:cNvPr id="621" name="Google Shape;621;p69"/>
          <p:cNvSpPr txBox="1">
            <a:spLocks noGrp="1"/>
          </p:cNvSpPr>
          <p:nvPr>
            <p:ph type="body" idx="2"/>
          </p:nvPr>
        </p:nvSpPr>
        <p:spPr>
          <a:xfrm>
            <a:off x="896446" y="1014887"/>
            <a:ext cx="7086665" cy="3788341"/>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rgbClr val="152B48"/>
              </a:buClr>
              <a:buSzPts val="1700"/>
              <a:buFont typeface="Arial"/>
              <a:buChar char="•"/>
            </a:pPr>
            <a:r>
              <a:rPr lang="es-CO" sz="1700"/>
              <a:t>Ausencia de cromosoma Y.</a:t>
            </a:r>
            <a:endParaRPr/>
          </a:p>
          <a:p>
            <a:pPr marL="285750" lvl="0" indent="-285750" algn="l" rtl="0">
              <a:lnSpc>
                <a:spcPct val="90000"/>
              </a:lnSpc>
              <a:spcBef>
                <a:spcPts val="1000"/>
              </a:spcBef>
              <a:spcAft>
                <a:spcPts val="0"/>
              </a:spcAft>
              <a:buClr>
                <a:srgbClr val="152B48"/>
              </a:buClr>
              <a:buSzPts val="1700"/>
              <a:buFont typeface="Arial"/>
              <a:buChar char="•"/>
            </a:pPr>
            <a:r>
              <a:rPr lang="es-CO" sz="1700"/>
              <a:t>Los cordones sexuales se disgregan en agregaciones celulares.</a:t>
            </a:r>
            <a:endParaRPr/>
          </a:p>
          <a:p>
            <a:pPr marL="285750" lvl="0" indent="-285750" algn="l" rtl="0">
              <a:lnSpc>
                <a:spcPct val="90000"/>
              </a:lnSpc>
              <a:spcBef>
                <a:spcPts val="1000"/>
              </a:spcBef>
              <a:spcAft>
                <a:spcPts val="0"/>
              </a:spcAft>
              <a:buClr>
                <a:srgbClr val="152B48"/>
              </a:buClr>
              <a:buSzPts val="1700"/>
              <a:buFont typeface="Arial"/>
              <a:buChar char="•"/>
            </a:pPr>
            <a:r>
              <a:rPr lang="es-CO" sz="1700"/>
              <a:t>Conteniendo grupos de células germinales primordiales y ubicándose en la médula.</a:t>
            </a:r>
            <a:endParaRPr/>
          </a:p>
          <a:p>
            <a:pPr marL="285750" lvl="0" indent="-285750" algn="l" rtl="0">
              <a:lnSpc>
                <a:spcPct val="90000"/>
              </a:lnSpc>
              <a:spcBef>
                <a:spcPts val="1000"/>
              </a:spcBef>
              <a:spcAft>
                <a:spcPts val="0"/>
              </a:spcAft>
              <a:buClr>
                <a:srgbClr val="152B48"/>
              </a:buClr>
              <a:buSzPts val="1700"/>
              <a:buFont typeface="Arial"/>
              <a:buChar char="•"/>
            </a:pPr>
            <a:r>
              <a:rPr lang="es-CO" sz="1700"/>
              <a:t>Epitelio superficial continúa proliferando. </a:t>
            </a:r>
            <a:endParaRPr/>
          </a:p>
          <a:p>
            <a:pPr marL="285750" lvl="0" indent="-285750" algn="l" rtl="0">
              <a:lnSpc>
                <a:spcPct val="90000"/>
              </a:lnSpc>
              <a:spcBef>
                <a:spcPts val="1000"/>
              </a:spcBef>
              <a:spcAft>
                <a:spcPts val="0"/>
              </a:spcAft>
              <a:buClr>
                <a:srgbClr val="152B48"/>
              </a:buClr>
              <a:buSzPts val="1700"/>
              <a:buFont typeface="Arial"/>
              <a:buChar char="•"/>
            </a:pPr>
            <a:r>
              <a:rPr lang="es-CO" sz="1700"/>
              <a:t>7 semana da origen a los cordones corticales.</a:t>
            </a:r>
            <a:endParaRPr/>
          </a:p>
          <a:p>
            <a:pPr marL="285750" lvl="0" indent="-285750" algn="l" rtl="0">
              <a:lnSpc>
                <a:spcPct val="90000"/>
              </a:lnSpc>
              <a:spcBef>
                <a:spcPts val="1000"/>
              </a:spcBef>
              <a:spcAft>
                <a:spcPts val="0"/>
              </a:spcAft>
              <a:buClr>
                <a:srgbClr val="152B48"/>
              </a:buClr>
              <a:buSzPts val="1700"/>
              <a:buFont typeface="Arial"/>
              <a:buChar char="•"/>
            </a:pPr>
            <a:r>
              <a:rPr lang="es-CO" sz="1700"/>
              <a:t>En el cuarto mes se disgregan en células germinales primordiales.</a:t>
            </a:r>
            <a:endParaRPr/>
          </a:p>
          <a:p>
            <a:pPr marL="285750" lvl="0" indent="-285750" algn="l" rtl="0">
              <a:lnSpc>
                <a:spcPct val="90000"/>
              </a:lnSpc>
              <a:spcBef>
                <a:spcPts val="1000"/>
              </a:spcBef>
              <a:spcAft>
                <a:spcPts val="0"/>
              </a:spcAft>
              <a:buClr>
                <a:srgbClr val="152B48"/>
              </a:buClr>
              <a:buSzPts val="1700"/>
              <a:buFont typeface="Arial"/>
              <a:buChar char="•"/>
            </a:pPr>
            <a:r>
              <a:rPr lang="es-CO" sz="1700"/>
              <a:t>Posteriormente se convierten en ovogonia.</a:t>
            </a:r>
            <a:endParaRPr/>
          </a:p>
          <a:p>
            <a:pPr marL="285750" lvl="0" indent="-285750" algn="l" rtl="0">
              <a:lnSpc>
                <a:spcPct val="90000"/>
              </a:lnSpc>
              <a:spcBef>
                <a:spcPts val="1000"/>
              </a:spcBef>
              <a:spcAft>
                <a:spcPts val="0"/>
              </a:spcAft>
              <a:buClr>
                <a:srgbClr val="152B48"/>
              </a:buClr>
              <a:buSzPts val="1700"/>
              <a:buFont typeface="Arial"/>
              <a:buChar char="•"/>
            </a:pPr>
            <a:r>
              <a:rPr lang="es-CO" sz="1700"/>
              <a:t>Células epiteliales forman células foliculares.</a:t>
            </a:r>
            <a:endParaRPr/>
          </a:p>
          <a:p>
            <a:pPr marL="0" lvl="0" indent="0" algn="l" rtl="0">
              <a:lnSpc>
                <a:spcPct val="90000"/>
              </a:lnSpc>
              <a:spcBef>
                <a:spcPts val="1000"/>
              </a:spcBef>
              <a:spcAft>
                <a:spcPts val="0"/>
              </a:spcAft>
              <a:buClr>
                <a:srgbClr val="152B48"/>
              </a:buClr>
              <a:buSzPts val="1700"/>
              <a:buNone/>
            </a:pPr>
            <a:endParaRPr sz="1700"/>
          </a:p>
        </p:txBody>
      </p:sp>
      <p:pic>
        <p:nvPicPr>
          <p:cNvPr id="622" name="Google Shape;622;p69"/>
          <p:cNvPicPr preferRelativeResize="0"/>
          <p:nvPr/>
        </p:nvPicPr>
        <p:blipFill rotWithShape="1">
          <a:blip r:embed="rId3">
            <a:alphaModFix/>
          </a:blip>
          <a:srcRect/>
          <a:stretch/>
        </p:blipFill>
        <p:spPr>
          <a:xfrm>
            <a:off x="8126368" y="1771632"/>
            <a:ext cx="3505200" cy="3676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Dientes deciduos y permanentes</a:t>
            </a:r>
            <a:endParaRPr/>
          </a:p>
        </p:txBody>
      </p:sp>
      <p:sp>
        <p:nvSpPr>
          <p:cNvPr id="139" name="Google Shape;139;p7"/>
          <p:cNvSpPr txBox="1">
            <a:spLocks noGrp="1"/>
          </p:cNvSpPr>
          <p:nvPr>
            <p:ph type="body" idx="1"/>
          </p:nvPr>
        </p:nvSpPr>
        <p:spPr>
          <a:xfrm>
            <a:off x="538265" y="1508383"/>
            <a:ext cx="567179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La erupción de los dientes </a:t>
            </a:r>
            <a:r>
              <a:rPr lang="es-CO" b="1" i="0" u="none" strike="noStrike"/>
              <a:t>deciduos </a:t>
            </a:r>
            <a:r>
              <a:rPr lang="es-CO" b="0" i="0" u="none" strike="noStrike"/>
              <a:t>o </a:t>
            </a:r>
            <a:r>
              <a:rPr lang="es-CO" b="1" i="0" u="none" strike="noStrike"/>
              <a:t>dientes de leche </a:t>
            </a:r>
            <a:r>
              <a:rPr lang="es-CO" b="0" i="0" u="none" strike="noStrike"/>
              <a:t>se produce entre los 6 y 24 meses.</a:t>
            </a:r>
            <a:endParaRPr/>
          </a:p>
          <a:p>
            <a:pPr marL="228600" lvl="0" indent="-228600" algn="l" rtl="0">
              <a:lnSpc>
                <a:spcPct val="90000"/>
              </a:lnSpc>
              <a:spcBef>
                <a:spcPts val="1000"/>
              </a:spcBef>
              <a:spcAft>
                <a:spcPts val="0"/>
              </a:spcAft>
              <a:buClr>
                <a:srgbClr val="152B48"/>
              </a:buClr>
              <a:buSzPts val="2000"/>
              <a:buChar char="•"/>
            </a:pPr>
            <a:r>
              <a:rPr lang="es-CO" b="0" i="0" u="none" strike="noStrike"/>
              <a:t>Las yemas de los dientes permanentes, que pueden estar en la cara lingual del diente de leche. </a:t>
            </a:r>
            <a:endParaRPr sz="2400"/>
          </a:p>
        </p:txBody>
      </p:sp>
      <p:pic>
        <p:nvPicPr>
          <p:cNvPr id="140" name="Google Shape;140;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86461" y="1933284"/>
            <a:ext cx="4767274" cy="435133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0"/>
          <p:cNvSpPr txBox="1">
            <a:spLocks noGrp="1"/>
          </p:cNvSpPr>
          <p:nvPr>
            <p:ph type="title"/>
          </p:nvPr>
        </p:nvSpPr>
        <p:spPr>
          <a:xfrm>
            <a:off x="838200" y="-2650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Conductos masculinos</a:t>
            </a:r>
            <a:endParaRPr/>
          </a:p>
        </p:txBody>
      </p:sp>
      <p:sp>
        <p:nvSpPr>
          <p:cNvPr id="628" name="Google Shape;628;p70"/>
          <p:cNvSpPr txBox="1">
            <a:spLocks noGrp="1"/>
          </p:cNvSpPr>
          <p:nvPr>
            <p:ph type="body" idx="1"/>
          </p:nvPr>
        </p:nvSpPr>
        <p:spPr>
          <a:xfrm>
            <a:off x="838200" y="1054519"/>
            <a:ext cx="6870920" cy="38012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900"/>
              <a:buChar char="•"/>
            </a:pPr>
            <a:r>
              <a:rPr lang="es-CO" sz="1900" i="0" u="none" strike="noStrike"/>
              <a:t>El sistema de conductos indiferenciados y de los genitales externos se desarrolla bajo la influencia de hormonas. </a:t>
            </a:r>
            <a:endParaRPr/>
          </a:p>
          <a:p>
            <a:pPr marL="228600" lvl="0" indent="-228600" algn="l" rtl="0">
              <a:lnSpc>
                <a:spcPct val="90000"/>
              </a:lnSpc>
              <a:spcBef>
                <a:spcPts val="1000"/>
              </a:spcBef>
              <a:spcAft>
                <a:spcPts val="0"/>
              </a:spcAft>
              <a:buClr>
                <a:srgbClr val="152B48"/>
              </a:buClr>
              <a:buSzPts val="1900"/>
              <a:buChar char="•"/>
            </a:pPr>
            <a:r>
              <a:rPr lang="es-CO" sz="1900"/>
              <a:t>Dos sistemas de conductos:</a:t>
            </a:r>
            <a:endParaRPr/>
          </a:p>
          <a:p>
            <a:pPr marL="685800" lvl="1" indent="-228600" algn="l" rtl="0">
              <a:lnSpc>
                <a:spcPct val="90000"/>
              </a:lnSpc>
              <a:spcBef>
                <a:spcPts val="500"/>
              </a:spcBef>
              <a:spcAft>
                <a:spcPts val="0"/>
              </a:spcAft>
              <a:buClr>
                <a:srgbClr val="152B48"/>
              </a:buClr>
              <a:buSzPts val="1900"/>
              <a:buChar char="•"/>
            </a:pPr>
            <a:r>
              <a:rPr lang="es-CO" sz="1900" i="0" u="none" strike="noStrike"/>
              <a:t>Conducto mesonéfrico. </a:t>
            </a:r>
            <a:endParaRPr sz="1900" i="0" u="none" strike="noStrike"/>
          </a:p>
          <a:p>
            <a:pPr marL="685800" lvl="1" indent="-228600" algn="l" rtl="0">
              <a:lnSpc>
                <a:spcPct val="90000"/>
              </a:lnSpc>
              <a:spcBef>
                <a:spcPts val="500"/>
              </a:spcBef>
              <a:spcAft>
                <a:spcPts val="0"/>
              </a:spcAft>
              <a:buClr>
                <a:srgbClr val="152B48"/>
              </a:buClr>
              <a:buSzPts val="1900"/>
              <a:buChar char="•"/>
            </a:pPr>
            <a:r>
              <a:rPr lang="es-CO" sz="1900"/>
              <a:t>C</a:t>
            </a:r>
            <a:r>
              <a:rPr lang="es-CO" sz="1900" i="0" u="none" strike="noStrike"/>
              <a:t>onducto paramesonéfrico.</a:t>
            </a:r>
            <a:endParaRPr/>
          </a:p>
          <a:p>
            <a:pPr marL="228600" lvl="0" indent="-228600" algn="l" rtl="0">
              <a:lnSpc>
                <a:spcPct val="90000"/>
              </a:lnSpc>
              <a:spcBef>
                <a:spcPts val="1000"/>
              </a:spcBef>
              <a:spcAft>
                <a:spcPts val="0"/>
              </a:spcAft>
              <a:buClr>
                <a:srgbClr val="152B48"/>
              </a:buClr>
              <a:buSzPts val="1900"/>
              <a:buChar char="•"/>
            </a:pPr>
            <a:r>
              <a:rPr lang="es-CO" sz="1900" i="0" u="none" strike="noStrike"/>
              <a:t>Testosterona: desarrollo</a:t>
            </a:r>
            <a:r>
              <a:rPr lang="es-CO" sz="1900"/>
              <a:t>: </a:t>
            </a:r>
            <a:r>
              <a:rPr lang="es-CO" sz="1900" i="0" u="none" strike="noStrike"/>
              <a:t>conductos eferentes, epidídimo, conductos deferentes y conducto eyaculador</a:t>
            </a:r>
            <a:r>
              <a:rPr lang="es-CO" sz="1900"/>
              <a:t>. </a:t>
            </a:r>
            <a:endParaRPr/>
          </a:p>
          <a:p>
            <a:pPr marL="228600" lvl="0" indent="-228600" algn="l" rtl="0">
              <a:lnSpc>
                <a:spcPct val="90000"/>
              </a:lnSpc>
              <a:spcBef>
                <a:spcPts val="1000"/>
              </a:spcBef>
              <a:spcAft>
                <a:spcPts val="0"/>
              </a:spcAft>
              <a:buClr>
                <a:srgbClr val="152B48"/>
              </a:buClr>
              <a:buSzPts val="1900"/>
              <a:buChar char="•"/>
            </a:pPr>
            <a:r>
              <a:rPr lang="es-CO" sz="1900"/>
              <a:t>Sustancia antimulleriana células de Sertoli: </a:t>
            </a:r>
            <a:r>
              <a:rPr lang="es-CO" sz="1900" i="0" u="none" strike="noStrike"/>
              <a:t>hace involucionar los conductos paramesonéfrico. </a:t>
            </a:r>
            <a:endParaRPr sz="1900"/>
          </a:p>
        </p:txBody>
      </p:sp>
      <p:sp>
        <p:nvSpPr>
          <p:cNvPr id="629" name="Google Shape;629;p70"/>
          <p:cNvSpPr/>
          <p:nvPr/>
        </p:nvSpPr>
        <p:spPr>
          <a:xfrm>
            <a:off x="8037425" y="4638852"/>
            <a:ext cx="3531995" cy="107952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F2F2F2"/>
                </a:solidFill>
                <a:latin typeface="Montserrat"/>
                <a:ea typeface="Montserrat"/>
                <a:cs typeface="Montserrat"/>
                <a:sym typeface="Montserrat"/>
              </a:rPr>
              <a:t>Los conductos paramesonéfricos se acercan entre sí en la línea media y se fusionan </a:t>
            </a:r>
            <a:endParaRPr sz="1800" b="0" i="0" u="none" strike="noStrike" cap="none">
              <a:solidFill>
                <a:srgbClr val="F2F2F2"/>
              </a:solidFill>
              <a:latin typeface="Montserrat"/>
              <a:ea typeface="Montserrat"/>
              <a:cs typeface="Montserrat"/>
              <a:sym typeface="Montserrat"/>
            </a:endParaRPr>
          </a:p>
        </p:txBody>
      </p:sp>
      <p:pic>
        <p:nvPicPr>
          <p:cNvPr id="630" name="Google Shape;630;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53047" y="1430760"/>
            <a:ext cx="3100753" cy="298179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Conductos femeninos</a:t>
            </a:r>
            <a:endParaRPr/>
          </a:p>
        </p:txBody>
      </p:sp>
      <p:sp>
        <p:nvSpPr>
          <p:cNvPr id="636" name="Google Shape;636;p71"/>
          <p:cNvSpPr txBox="1">
            <a:spLocks noGrp="1"/>
          </p:cNvSpPr>
          <p:nvPr>
            <p:ph type="body" idx="1"/>
          </p:nvPr>
        </p:nvSpPr>
        <p:spPr>
          <a:xfrm>
            <a:off x="620760" y="1515543"/>
            <a:ext cx="577306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Estrógenos y la ausencia de testosterona: </a:t>
            </a:r>
            <a:r>
              <a:rPr lang="es-CO" b="0" i="0" u="none" strike="noStrike"/>
              <a:t>controlan el desarrollo de los conductos paramesonéfricos que constituyen: trompa de Falopio, útero, cuello uterino y parte superior de la vagina.</a:t>
            </a:r>
            <a:endParaRPr/>
          </a:p>
          <a:p>
            <a:pPr marL="228600" lvl="0" indent="-228600" algn="l" rtl="0">
              <a:lnSpc>
                <a:spcPct val="90000"/>
              </a:lnSpc>
              <a:spcBef>
                <a:spcPts val="1000"/>
              </a:spcBef>
              <a:spcAft>
                <a:spcPts val="0"/>
              </a:spcAft>
              <a:buClr>
                <a:srgbClr val="152B48"/>
              </a:buClr>
              <a:buSzPts val="2000"/>
              <a:buChar char="•"/>
            </a:pPr>
            <a:r>
              <a:rPr lang="es-CO" b="0" i="0" u="none" strike="noStrike"/>
              <a:t>Diferenciación de genitales externos.</a:t>
            </a:r>
            <a:endParaRPr/>
          </a:p>
          <a:p>
            <a:pPr marL="228600" lvl="0" indent="-101600" algn="l" rtl="0">
              <a:lnSpc>
                <a:spcPct val="90000"/>
              </a:lnSpc>
              <a:spcBef>
                <a:spcPts val="1000"/>
              </a:spcBef>
              <a:spcAft>
                <a:spcPts val="0"/>
              </a:spcAft>
              <a:buClr>
                <a:srgbClr val="152B48"/>
              </a:buClr>
              <a:buSzPts val="2000"/>
              <a:buNone/>
            </a:pPr>
            <a:endParaRPr b="0" i="0" u="none" strike="noStrike">
              <a:latin typeface="Times New Roman"/>
              <a:ea typeface="Times New Roman"/>
              <a:cs typeface="Times New Roman"/>
              <a:sym typeface="Times New Roman"/>
            </a:endParaRPr>
          </a:p>
          <a:p>
            <a:pPr marL="228600" lvl="0" indent="-101600" algn="l" rtl="0">
              <a:lnSpc>
                <a:spcPct val="90000"/>
              </a:lnSpc>
              <a:spcBef>
                <a:spcPts val="1000"/>
              </a:spcBef>
              <a:spcAft>
                <a:spcPts val="0"/>
              </a:spcAft>
              <a:buClr>
                <a:srgbClr val="152B48"/>
              </a:buClr>
              <a:buSzPts val="2000"/>
              <a:buNone/>
            </a:pPr>
            <a:endParaRPr/>
          </a:p>
        </p:txBody>
      </p:sp>
      <p:pic>
        <p:nvPicPr>
          <p:cNvPr id="637" name="Google Shape;637;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2348" y="1628585"/>
            <a:ext cx="3379195" cy="3764963"/>
          </a:xfrm>
          <a:prstGeom prst="rect">
            <a:avLst/>
          </a:prstGeom>
          <a:noFill/>
          <a:ln>
            <a:noFill/>
          </a:ln>
        </p:spPr>
      </p:pic>
      <p:sp>
        <p:nvSpPr>
          <p:cNvPr id="638" name="Google Shape;638;p71"/>
          <p:cNvSpPr/>
          <p:nvPr/>
        </p:nvSpPr>
        <p:spPr>
          <a:xfrm>
            <a:off x="7522348" y="5399414"/>
            <a:ext cx="3379195" cy="72131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Pliegue transversal: ligamento ancho, gónadas posteriores.</a:t>
            </a:r>
            <a:endParaRPr/>
          </a:p>
        </p:txBody>
      </p:sp>
      <p:sp>
        <p:nvSpPr>
          <p:cNvPr id="639" name="Google Shape;639;p71"/>
          <p:cNvSpPr/>
          <p:nvPr/>
        </p:nvSpPr>
        <p:spPr>
          <a:xfrm>
            <a:off x="7522348" y="3308657"/>
            <a:ext cx="838753" cy="63053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2"/>
          <p:cNvSpPr txBox="1">
            <a:spLocks noGrp="1"/>
          </p:cNvSpPr>
          <p:nvPr>
            <p:ph type="title"/>
          </p:nvPr>
        </p:nvSpPr>
        <p:spPr>
          <a:xfrm>
            <a:off x="967338" y="0"/>
            <a:ext cx="3932237" cy="11625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Útero</a:t>
            </a:r>
            <a:endParaRPr/>
          </a:p>
        </p:txBody>
      </p:sp>
      <p:pic>
        <p:nvPicPr>
          <p:cNvPr id="645" name="Google Shape;645;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4253" y="1227889"/>
            <a:ext cx="7007747" cy="3521392"/>
          </a:xfrm>
          <a:prstGeom prst="rect">
            <a:avLst/>
          </a:prstGeom>
          <a:noFill/>
          <a:ln>
            <a:noFill/>
          </a:ln>
        </p:spPr>
      </p:pic>
      <p:sp>
        <p:nvSpPr>
          <p:cNvPr id="646" name="Google Shape;646;p72"/>
          <p:cNvSpPr txBox="1">
            <a:spLocks noGrp="1"/>
          </p:cNvSpPr>
          <p:nvPr>
            <p:ph type="body" idx="2"/>
          </p:nvPr>
        </p:nvSpPr>
        <p:spPr>
          <a:xfrm>
            <a:off x="547678" y="1153244"/>
            <a:ext cx="4552600" cy="367068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2000"/>
              <a:buFont typeface="Arial"/>
              <a:buChar char="•"/>
            </a:pPr>
            <a:r>
              <a:rPr lang="es-CO" sz="2000"/>
              <a:t>El conducto paramesonéfricos se convierte en los conductos genitales femeninos.</a:t>
            </a:r>
            <a:endParaRPr/>
          </a:p>
          <a:p>
            <a:pPr marL="285750" lvl="0" indent="-285750" algn="l" rtl="0">
              <a:lnSpc>
                <a:spcPct val="90000"/>
              </a:lnSpc>
              <a:spcBef>
                <a:spcPts val="1000"/>
              </a:spcBef>
              <a:spcAft>
                <a:spcPts val="0"/>
              </a:spcAft>
              <a:buClr>
                <a:srgbClr val="152B48"/>
              </a:buClr>
              <a:buSzPts val="2000"/>
              <a:buFont typeface="Arial"/>
              <a:buChar char="•"/>
            </a:pPr>
            <a:r>
              <a:rPr lang="es-CO" sz="2000"/>
              <a:t>Las dos primeras porciones se convierte en trompa de Falopio.</a:t>
            </a:r>
            <a:endParaRPr/>
          </a:p>
          <a:p>
            <a:pPr marL="285750" lvl="0" indent="-285750" algn="l" rtl="0">
              <a:lnSpc>
                <a:spcPct val="90000"/>
              </a:lnSpc>
              <a:spcBef>
                <a:spcPts val="1000"/>
              </a:spcBef>
              <a:spcAft>
                <a:spcPts val="0"/>
              </a:spcAft>
              <a:buClr>
                <a:srgbClr val="152B48"/>
              </a:buClr>
              <a:buSzPts val="2000"/>
              <a:buFont typeface="Arial"/>
              <a:buChar char="•"/>
            </a:pPr>
            <a:r>
              <a:rPr lang="es-CO" sz="2000"/>
              <a:t>La parte caudal forman el conducto uterino: útero.</a:t>
            </a:r>
            <a:endParaRPr/>
          </a:p>
          <a:p>
            <a:pPr marL="285750" lvl="0" indent="-285750" algn="l" rtl="0">
              <a:lnSpc>
                <a:spcPct val="90000"/>
              </a:lnSpc>
              <a:spcBef>
                <a:spcPts val="1000"/>
              </a:spcBef>
              <a:spcAft>
                <a:spcPts val="0"/>
              </a:spcAft>
              <a:buClr>
                <a:srgbClr val="152B48"/>
              </a:buClr>
              <a:buSzPts val="2000"/>
              <a:buFont typeface="Arial"/>
              <a:buChar char="•"/>
            </a:pPr>
            <a:r>
              <a:rPr lang="es-CO" sz="2000"/>
              <a:t>Mesenquimal forma miometrio y perimetrio.</a:t>
            </a:r>
            <a:endParaRPr/>
          </a:p>
          <a:p>
            <a:pPr marL="0" lvl="0" indent="0" algn="l" rtl="0">
              <a:lnSpc>
                <a:spcPct val="90000"/>
              </a:lnSpc>
              <a:spcBef>
                <a:spcPts val="1000"/>
              </a:spcBef>
              <a:spcAft>
                <a:spcPts val="0"/>
              </a:spcAft>
              <a:buClr>
                <a:srgbClr val="152B48"/>
              </a:buClr>
              <a:buSzPts val="2000"/>
              <a:buNone/>
            </a:pPr>
            <a:endParaRPr sz="2000"/>
          </a:p>
        </p:txBody>
      </p:sp>
      <p:sp>
        <p:nvSpPr>
          <p:cNvPr id="647" name="Google Shape;647;p72"/>
          <p:cNvSpPr/>
          <p:nvPr/>
        </p:nvSpPr>
        <p:spPr>
          <a:xfrm>
            <a:off x="5487667" y="4951381"/>
            <a:ext cx="1574276" cy="135746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Desaparición del tabique uterino 9 semana.</a:t>
            </a:r>
            <a:endParaRPr/>
          </a:p>
        </p:txBody>
      </p:sp>
      <p:sp>
        <p:nvSpPr>
          <p:cNvPr id="648" name="Google Shape;648;p72"/>
          <p:cNvSpPr/>
          <p:nvPr/>
        </p:nvSpPr>
        <p:spPr>
          <a:xfrm>
            <a:off x="7580432" y="4951381"/>
            <a:ext cx="1684866" cy="135746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3 Mes, tejido de los bulbos senovaginales. </a:t>
            </a:r>
            <a:endParaRPr sz="1600" b="0" i="0" u="none" strike="noStrike" cap="none">
              <a:solidFill>
                <a:schemeClr val="lt1"/>
              </a:solidFill>
              <a:latin typeface="Montserrat"/>
              <a:ea typeface="Montserrat"/>
              <a:cs typeface="Montserrat"/>
              <a:sym typeface="Montserrat"/>
            </a:endParaRPr>
          </a:p>
        </p:txBody>
      </p:sp>
      <p:sp>
        <p:nvSpPr>
          <p:cNvPr id="649" name="Google Shape;649;p72"/>
          <p:cNvSpPr/>
          <p:nvPr/>
        </p:nvSpPr>
        <p:spPr>
          <a:xfrm>
            <a:off x="9783787" y="4951381"/>
            <a:ext cx="2368613" cy="135746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Fondo de saco: tejido paramesonéfrico y porción inferior: senos vaginales,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3"/>
          <p:cNvSpPr txBox="1">
            <a:spLocks noGrp="1"/>
          </p:cNvSpPr>
          <p:nvPr>
            <p:ph type="title"/>
          </p:nvPr>
        </p:nvSpPr>
        <p:spPr>
          <a:xfrm>
            <a:off x="870537" y="0"/>
            <a:ext cx="6913951" cy="13062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Duplicación del útero</a:t>
            </a:r>
            <a:endParaRPr/>
          </a:p>
        </p:txBody>
      </p:sp>
      <p:sp>
        <p:nvSpPr>
          <p:cNvPr id="655" name="Google Shape;655;p73"/>
          <p:cNvSpPr txBox="1">
            <a:spLocks noGrp="1"/>
          </p:cNvSpPr>
          <p:nvPr>
            <p:ph type="body" idx="1"/>
          </p:nvPr>
        </p:nvSpPr>
        <p:spPr>
          <a:xfrm>
            <a:off x="4879911" y="1601575"/>
            <a:ext cx="6749464" cy="48736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sz="2000" b="0" i="0" u="none" strike="noStrike"/>
              <a:t>Falta de fusión de los conductos paramesonéfricos en un área o en toda su línea normal de fusión. </a:t>
            </a:r>
            <a:endParaRPr/>
          </a:p>
          <a:p>
            <a:pPr marL="228600" lvl="0" indent="-228600" algn="l" rtl="0">
              <a:lnSpc>
                <a:spcPct val="90000"/>
              </a:lnSpc>
              <a:spcBef>
                <a:spcPts val="1000"/>
              </a:spcBef>
              <a:spcAft>
                <a:spcPts val="0"/>
              </a:spcAft>
              <a:buClr>
                <a:srgbClr val="152B48"/>
              </a:buClr>
              <a:buSzPts val="2000"/>
              <a:buChar char="•"/>
            </a:pPr>
            <a:r>
              <a:rPr lang="es-CO" sz="2000" b="1" i="0" u="none" strike="noStrike"/>
              <a:t>Útero didelfo: </a:t>
            </a:r>
            <a:r>
              <a:rPr lang="es-CO" sz="2000"/>
              <a:t>e</a:t>
            </a:r>
            <a:r>
              <a:rPr lang="es-CO" sz="2000" b="0" i="0" u="none" strike="noStrike"/>
              <a:t>n la forma más extrema, el útero se duplica en su totalidad.</a:t>
            </a:r>
            <a:endParaRPr sz="2000" b="1" i="0" u="none" strike="noStrike"/>
          </a:p>
          <a:p>
            <a:pPr marL="228600" lvl="0" indent="-228600" algn="l" rtl="0">
              <a:lnSpc>
                <a:spcPct val="90000"/>
              </a:lnSpc>
              <a:spcBef>
                <a:spcPts val="1000"/>
              </a:spcBef>
              <a:spcAft>
                <a:spcPts val="0"/>
              </a:spcAft>
              <a:buClr>
                <a:srgbClr val="152B48"/>
              </a:buClr>
              <a:buSzPts val="2000"/>
              <a:buChar char="•"/>
            </a:pPr>
            <a:r>
              <a:rPr lang="es-CO" sz="2000" b="1" i="0" u="none" strike="noStrike"/>
              <a:t>Útero arqueado: </a:t>
            </a:r>
            <a:r>
              <a:rPr lang="es-CO" sz="2000"/>
              <a:t>e</a:t>
            </a:r>
            <a:r>
              <a:rPr lang="es-CO" sz="2000" b="0" i="0" u="none" strike="noStrike"/>
              <a:t>n la forma menos severa, está ligeramente hendido en el medio.</a:t>
            </a:r>
            <a:endParaRPr sz="2000" b="1"/>
          </a:p>
          <a:p>
            <a:pPr marL="228600" lvl="0" indent="-228600" algn="l" rtl="0">
              <a:lnSpc>
                <a:spcPct val="90000"/>
              </a:lnSpc>
              <a:spcBef>
                <a:spcPts val="1000"/>
              </a:spcBef>
              <a:spcAft>
                <a:spcPts val="0"/>
              </a:spcAft>
              <a:buClr>
                <a:srgbClr val="152B48"/>
              </a:buClr>
              <a:buSzPts val="2000"/>
              <a:buChar char="•"/>
            </a:pPr>
            <a:r>
              <a:rPr lang="es-CO" sz="2000" b="1"/>
              <a:t>Ú</a:t>
            </a:r>
            <a:r>
              <a:rPr lang="es-CO" sz="2000" b="1" i="0" u="none" strike="noStrike"/>
              <a:t>tero bicorneo : </a:t>
            </a:r>
            <a:r>
              <a:rPr lang="es-CO" sz="2000"/>
              <a:t>u</a:t>
            </a:r>
            <a:r>
              <a:rPr lang="es-CO" sz="2000" b="0" i="0" u="none" strike="noStrike"/>
              <a:t>na de las anomalías comunes es el dos cuernos del útero penetran en la misma vagina. </a:t>
            </a:r>
            <a:endParaRPr sz="36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Tipos de duplicación uterina</a:t>
            </a:r>
            <a:endParaRPr/>
          </a:p>
        </p:txBody>
      </p:sp>
      <p:pic>
        <p:nvPicPr>
          <p:cNvPr id="661" name="Google Shape;661;p74"/>
          <p:cNvPicPr preferRelativeResize="0"/>
          <p:nvPr/>
        </p:nvPicPr>
        <p:blipFill rotWithShape="1">
          <a:blip r:embed="rId3">
            <a:alphaModFix/>
          </a:blip>
          <a:srcRect/>
          <a:stretch/>
        </p:blipFill>
        <p:spPr>
          <a:xfrm>
            <a:off x="7124020" y="1791787"/>
            <a:ext cx="2466975" cy="2676525"/>
          </a:xfrm>
          <a:prstGeom prst="rect">
            <a:avLst/>
          </a:prstGeom>
          <a:noFill/>
          <a:ln>
            <a:noFill/>
          </a:ln>
        </p:spPr>
      </p:pic>
      <p:pic>
        <p:nvPicPr>
          <p:cNvPr id="662" name="Google Shape;662;p74"/>
          <p:cNvPicPr preferRelativeResize="0"/>
          <p:nvPr/>
        </p:nvPicPr>
        <p:blipFill rotWithShape="1">
          <a:blip r:embed="rId4">
            <a:alphaModFix/>
          </a:blip>
          <a:srcRect/>
          <a:stretch/>
        </p:blipFill>
        <p:spPr>
          <a:xfrm>
            <a:off x="9590995" y="2122692"/>
            <a:ext cx="2409825" cy="2152650"/>
          </a:xfrm>
          <a:prstGeom prst="rect">
            <a:avLst/>
          </a:prstGeom>
          <a:noFill/>
          <a:ln>
            <a:noFill/>
          </a:ln>
        </p:spPr>
      </p:pic>
      <p:sp>
        <p:nvSpPr>
          <p:cNvPr id="663" name="Google Shape;663;p74"/>
          <p:cNvSpPr/>
          <p:nvPr/>
        </p:nvSpPr>
        <p:spPr>
          <a:xfrm>
            <a:off x="4857208" y="4458159"/>
            <a:ext cx="1882995" cy="81153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Útero didelfo con vagina doble</a:t>
            </a:r>
            <a:endParaRPr/>
          </a:p>
        </p:txBody>
      </p:sp>
      <p:sp>
        <p:nvSpPr>
          <p:cNvPr id="664" name="Google Shape;664;p74"/>
          <p:cNvSpPr/>
          <p:nvPr/>
        </p:nvSpPr>
        <p:spPr>
          <a:xfrm>
            <a:off x="9854409" y="4458159"/>
            <a:ext cx="1882995" cy="81153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Útero bicorneo</a:t>
            </a:r>
            <a:endParaRPr sz="1600" b="0" i="0" u="none" strike="noStrike" cap="none">
              <a:solidFill>
                <a:schemeClr val="lt1"/>
              </a:solidFill>
              <a:latin typeface="Montserrat"/>
              <a:ea typeface="Montserrat"/>
              <a:cs typeface="Montserrat"/>
              <a:sym typeface="Montserrat"/>
            </a:endParaRPr>
          </a:p>
        </p:txBody>
      </p:sp>
      <p:sp>
        <p:nvSpPr>
          <p:cNvPr id="665" name="Google Shape;665;p74"/>
          <p:cNvSpPr/>
          <p:nvPr/>
        </p:nvSpPr>
        <p:spPr>
          <a:xfrm>
            <a:off x="7475610" y="4468312"/>
            <a:ext cx="1882995" cy="81153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Útero arqueado</a:t>
            </a:r>
            <a:endParaRPr/>
          </a:p>
        </p:txBody>
      </p:sp>
      <p:pic>
        <p:nvPicPr>
          <p:cNvPr id="666" name="Google Shape;666;p74"/>
          <p:cNvPicPr preferRelativeResize="0"/>
          <p:nvPr/>
        </p:nvPicPr>
        <p:blipFill rotWithShape="1">
          <a:blip r:embed="rId5">
            <a:alphaModFix/>
          </a:blip>
          <a:srcRect/>
          <a:stretch/>
        </p:blipFill>
        <p:spPr>
          <a:xfrm>
            <a:off x="4617606" y="2065542"/>
            <a:ext cx="2362200" cy="22669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5"/>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Atresia </a:t>
            </a:r>
            <a:endParaRPr/>
          </a:p>
        </p:txBody>
      </p:sp>
      <p:pic>
        <p:nvPicPr>
          <p:cNvPr id="672" name="Google Shape;672;p75"/>
          <p:cNvPicPr preferRelativeResize="0"/>
          <p:nvPr/>
        </p:nvPicPr>
        <p:blipFill rotWithShape="1">
          <a:blip r:embed="rId3">
            <a:alphaModFix/>
          </a:blip>
          <a:srcRect/>
          <a:stretch/>
        </p:blipFill>
        <p:spPr>
          <a:xfrm>
            <a:off x="6096000" y="2064063"/>
            <a:ext cx="2047875" cy="2143125"/>
          </a:xfrm>
          <a:prstGeom prst="rect">
            <a:avLst/>
          </a:prstGeom>
          <a:noFill/>
          <a:ln>
            <a:noFill/>
          </a:ln>
        </p:spPr>
      </p:pic>
      <p:pic>
        <p:nvPicPr>
          <p:cNvPr id="673" name="Google Shape;673;p75"/>
          <p:cNvPicPr preferRelativeResize="0"/>
          <p:nvPr/>
        </p:nvPicPr>
        <p:blipFill rotWithShape="1">
          <a:blip r:embed="rId4">
            <a:alphaModFix/>
          </a:blip>
          <a:srcRect/>
          <a:stretch/>
        </p:blipFill>
        <p:spPr>
          <a:xfrm>
            <a:off x="8801247" y="2111688"/>
            <a:ext cx="1809750" cy="2095500"/>
          </a:xfrm>
          <a:prstGeom prst="rect">
            <a:avLst/>
          </a:prstGeom>
          <a:noFill/>
          <a:ln>
            <a:noFill/>
          </a:ln>
        </p:spPr>
      </p:pic>
      <p:sp>
        <p:nvSpPr>
          <p:cNvPr id="674" name="Google Shape;674;p75"/>
          <p:cNvSpPr/>
          <p:nvPr/>
        </p:nvSpPr>
        <p:spPr>
          <a:xfrm>
            <a:off x="6096000" y="4498414"/>
            <a:ext cx="1971178" cy="65151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Atresia cervical</a:t>
            </a:r>
            <a:endParaRPr/>
          </a:p>
        </p:txBody>
      </p:sp>
      <p:sp>
        <p:nvSpPr>
          <p:cNvPr id="675" name="Google Shape;675;p75"/>
          <p:cNvSpPr/>
          <p:nvPr/>
        </p:nvSpPr>
        <p:spPr>
          <a:xfrm>
            <a:off x="8801247" y="4498414"/>
            <a:ext cx="1971178" cy="65151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Atresia vaginal</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6"/>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Vagina</a:t>
            </a:r>
            <a:endParaRPr/>
          </a:p>
        </p:txBody>
      </p:sp>
      <p:sp>
        <p:nvSpPr>
          <p:cNvPr id="681" name="Google Shape;681;p76"/>
          <p:cNvSpPr txBox="1">
            <a:spLocks noGrp="1"/>
          </p:cNvSpPr>
          <p:nvPr>
            <p:ph type="body" idx="1"/>
          </p:nvPr>
        </p:nvSpPr>
        <p:spPr>
          <a:xfrm>
            <a:off x="569116"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Tiene dos orígenes:</a:t>
            </a:r>
            <a:endParaRPr/>
          </a:p>
          <a:p>
            <a:pPr marL="685800" lvl="1" indent="-228600" algn="l" rtl="0">
              <a:lnSpc>
                <a:spcPct val="90000"/>
              </a:lnSpc>
              <a:spcBef>
                <a:spcPts val="500"/>
              </a:spcBef>
              <a:spcAft>
                <a:spcPts val="0"/>
              </a:spcAft>
              <a:buClr>
                <a:srgbClr val="152B48"/>
              </a:buClr>
              <a:buSzPts val="2000"/>
              <a:buChar char="•"/>
            </a:pPr>
            <a:r>
              <a:rPr lang="es-CO" b="1"/>
              <a:t>Tercio superior</a:t>
            </a:r>
            <a:r>
              <a:rPr lang="es-CO"/>
              <a:t>: conducto uterino.</a:t>
            </a:r>
            <a:endParaRPr/>
          </a:p>
          <a:p>
            <a:pPr marL="685800" lvl="1" indent="-228600" algn="l" rtl="0">
              <a:lnSpc>
                <a:spcPct val="90000"/>
              </a:lnSpc>
              <a:spcBef>
                <a:spcPts val="500"/>
              </a:spcBef>
              <a:spcAft>
                <a:spcPts val="0"/>
              </a:spcAft>
              <a:buClr>
                <a:srgbClr val="152B48"/>
              </a:buClr>
              <a:buSzPts val="2000"/>
              <a:buChar char="•"/>
            </a:pPr>
            <a:r>
              <a:rPr lang="es-CO" b="1"/>
              <a:t>Tercio medio y inferior </a:t>
            </a:r>
            <a:r>
              <a:rPr lang="es-CO"/>
              <a:t>: seno urogenital.</a:t>
            </a:r>
            <a:endParaRPr/>
          </a:p>
        </p:txBody>
      </p:sp>
      <p:pic>
        <p:nvPicPr>
          <p:cNvPr id="682" name="Google Shape;682;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91073" y="2906449"/>
            <a:ext cx="7418308" cy="2445977"/>
          </a:xfrm>
          <a:prstGeom prst="rect">
            <a:avLst/>
          </a:prstGeom>
          <a:noFill/>
          <a:ln>
            <a:noFill/>
          </a:ln>
        </p:spPr>
      </p:pic>
      <p:sp>
        <p:nvSpPr>
          <p:cNvPr id="683" name="Google Shape;683;p76"/>
          <p:cNvSpPr/>
          <p:nvPr/>
        </p:nvSpPr>
        <p:spPr>
          <a:xfrm>
            <a:off x="5075898" y="5652676"/>
            <a:ext cx="1848896" cy="57275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9 semanas</a:t>
            </a:r>
            <a:endParaRPr/>
          </a:p>
        </p:txBody>
      </p:sp>
      <p:sp>
        <p:nvSpPr>
          <p:cNvPr id="684" name="Google Shape;684;p76"/>
          <p:cNvSpPr/>
          <p:nvPr/>
        </p:nvSpPr>
        <p:spPr>
          <a:xfrm>
            <a:off x="9589635" y="5652676"/>
            <a:ext cx="1848896" cy="57275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Recién nacida </a:t>
            </a:r>
            <a:endParaRPr/>
          </a:p>
        </p:txBody>
      </p:sp>
      <p:sp>
        <p:nvSpPr>
          <p:cNvPr id="685" name="Google Shape;685;p76"/>
          <p:cNvSpPr/>
          <p:nvPr/>
        </p:nvSpPr>
        <p:spPr>
          <a:xfrm>
            <a:off x="7331038" y="5652676"/>
            <a:ext cx="1848896" cy="57275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Final del 3 mes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Pene</a:t>
            </a:r>
            <a:endParaRPr/>
          </a:p>
        </p:txBody>
      </p:sp>
      <p:sp>
        <p:nvSpPr>
          <p:cNvPr id="692" name="Google Shape;692;p77"/>
          <p:cNvSpPr txBox="1">
            <a:spLocks noGrp="1"/>
          </p:cNvSpPr>
          <p:nvPr>
            <p:ph type="body" idx="1"/>
          </p:nvPr>
        </p:nvSpPr>
        <p:spPr>
          <a:xfrm>
            <a:off x="594603" y="1243274"/>
            <a:ext cx="5069079" cy="36304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Influenciado por los andrógenos.</a:t>
            </a:r>
            <a:endParaRPr/>
          </a:p>
          <a:p>
            <a:pPr marL="228600" lvl="0" indent="-228600" algn="l" rtl="0">
              <a:lnSpc>
                <a:spcPct val="90000"/>
              </a:lnSpc>
              <a:spcBef>
                <a:spcPts val="1000"/>
              </a:spcBef>
              <a:spcAft>
                <a:spcPts val="0"/>
              </a:spcAft>
              <a:buClr>
                <a:srgbClr val="152B48"/>
              </a:buClr>
              <a:buSzPts val="2000"/>
              <a:buChar char="•"/>
            </a:pPr>
            <a:r>
              <a:rPr lang="es-CO"/>
              <a:t>Secretados por los testículos fetales.</a:t>
            </a:r>
            <a:endParaRPr/>
          </a:p>
          <a:p>
            <a:pPr marL="228600" lvl="0" indent="-228600" algn="l" rtl="0">
              <a:lnSpc>
                <a:spcPct val="90000"/>
              </a:lnSpc>
              <a:spcBef>
                <a:spcPts val="1000"/>
              </a:spcBef>
              <a:spcAft>
                <a:spcPts val="0"/>
              </a:spcAft>
              <a:buClr>
                <a:srgbClr val="152B48"/>
              </a:buClr>
              <a:buSzPts val="2000"/>
              <a:buChar char="•"/>
            </a:pPr>
            <a:r>
              <a:rPr lang="es-CO"/>
              <a:t>Alargamiento del tubérculo genital.</a:t>
            </a:r>
            <a:endParaRPr/>
          </a:p>
          <a:p>
            <a:pPr marL="228600" lvl="0" indent="-228600" algn="l" rtl="0">
              <a:lnSpc>
                <a:spcPct val="90000"/>
              </a:lnSpc>
              <a:spcBef>
                <a:spcPts val="1000"/>
              </a:spcBef>
              <a:spcAft>
                <a:spcPts val="0"/>
              </a:spcAft>
              <a:buClr>
                <a:srgbClr val="152B48"/>
              </a:buClr>
              <a:buSzPts val="2000"/>
              <a:buChar char="•"/>
            </a:pPr>
            <a:r>
              <a:rPr lang="es-CO" b="1"/>
              <a:t>Tubérculo genital </a:t>
            </a:r>
            <a:endParaRPr/>
          </a:p>
          <a:p>
            <a:pPr marL="228600" lvl="0" indent="-228600" algn="l" rtl="0">
              <a:lnSpc>
                <a:spcPct val="90000"/>
              </a:lnSpc>
              <a:spcBef>
                <a:spcPts val="1000"/>
              </a:spcBef>
              <a:spcAft>
                <a:spcPts val="0"/>
              </a:spcAft>
              <a:buClr>
                <a:srgbClr val="152B48"/>
              </a:buClr>
              <a:buSzPts val="2000"/>
              <a:buChar char="•"/>
            </a:pPr>
            <a:r>
              <a:rPr lang="es-CO" b="0" i="0" u="none" strike="noStrike"/>
              <a:t>En la región caudal, se subdividen en </a:t>
            </a:r>
            <a:r>
              <a:rPr lang="es-CO" b="1" i="0" u="none" strike="noStrike"/>
              <a:t>pliegues uretrales </a:t>
            </a:r>
            <a:r>
              <a:rPr lang="es-CO" b="0" i="0" u="none" strike="noStrike"/>
              <a:t>anteriores y en </a:t>
            </a:r>
            <a:r>
              <a:rPr lang="es-CO" b="1" i="0" u="none" strike="noStrike"/>
              <a:t>pliegues anales </a:t>
            </a:r>
            <a:r>
              <a:rPr lang="es-CO" b="0" i="0" u="none" strike="noStrike"/>
              <a:t>posteriores. </a:t>
            </a:r>
            <a:endParaRPr/>
          </a:p>
        </p:txBody>
      </p:sp>
      <p:pic>
        <p:nvPicPr>
          <p:cNvPr id="693" name="Google Shape;693;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16466" y="2494955"/>
            <a:ext cx="5784189" cy="2161262"/>
          </a:xfrm>
          <a:prstGeom prst="rect">
            <a:avLst/>
          </a:prstGeom>
          <a:noFill/>
          <a:ln>
            <a:noFill/>
          </a:ln>
        </p:spPr>
      </p:pic>
      <p:sp>
        <p:nvSpPr>
          <p:cNvPr id="694" name="Google Shape;694;p77"/>
          <p:cNvSpPr/>
          <p:nvPr/>
        </p:nvSpPr>
        <p:spPr>
          <a:xfrm>
            <a:off x="6361905" y="4921257"/>
            <a:ext cx="2075822" cy="51246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Indiferenciada 4 semanas</a:t>
            </a:r>
            <a:endParaRPr/>
          </a:p>
        </p:txBody>
      </p:sp>
      <p:sp>
        <p:nvSpPr>
          <p:cNvPr id="695" name="Google Shape;695;p77"/>
          <p:cNvSpPr/>
          <p:nvPr/>
        </p:nvSpPr>
        <p:spPr>
          <a:xfrm>
            <a:off x="9474321" y="4921257"/>
            <a:ext cx="2075822" cy="51246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Indiferenciada 6 semanas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Pene</a:t>
            </a:r>
            <a:endParaRPr/>
          </a:p>
        </p:txBody>
      </p:sp>
      <p:sp>
        <p:nvSpPr>
          <p:cNvPr id="701" name="Google Shape;701;p78"/>
          <p:cNvSpPr txBox="1">
            <a:spLocks noGrp="1"/>
          </p:cNvSpPr>
          <p:nvPr>
            <p:ph type="body" idx="1"/>
          </p:nvPr>
        </p:nvSpPr>
        <p:spPr>
          <a:xfrm>
            <a:off x="514401" y="1253331"/>
            <a:ext cx="669816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En su elongación el falo tracciona hacia adelante los pliegues uretrales formando las paredes laterales del surco uretral.</a:t>
            </a:r>
            <a:endParaRPr/>
          </a:p>
          <a:p>
            <a:pPr marL="228600" lvl="0" indent="-228600" algn="l" rtl="0">
              <a:lnSpc>
                <a:spcPct val="90000"/>
              </a:lnSpc>
              <a:spcBef>
                <a:spcPts val="1000"/>
              </a:spcBef>
              <a:spcAft>
                <a:spcPts val="0"/>
              </a:spcAft>
              <a:buClr>
                <a:srgbClr val="152B48"/>
              </a:buClr>
              <a:buSzPts val="2000"/>
              <a:buChar char="•"/>
            </a:pPr>
            <a:r>
              <a:rPr lang="es-CO"/>
              <a:t>Revestimiento epitelial del surco es de origen endodérmico y forma la lámina uretral.</a:t>
            </a:r>
            <a:endParaRPr/>
          </a:p>
          <a:p>
            <a:pPr marL="228600" lvl="0" indent="-228600" algn="l" rtl="0">
              <a:lnSpc>
                <a:spcPct val="90000"/>
              </a:lnSpc>
              <a:spcBef>
                <a:spcPts val="1000"/>
              </a:spcBef>
              <a:spcAft>
                <a:spcPts val="0"/>
              </a:spcAft>
              <a:buClr>
                <a:srgbClr val="152B48"/>
              </a:buClr>
              <a:buSzPts val="2000"/>
              <a:buChar char="•"/>
            </a:pPr>
            <a:r>
              <a:rPr lang="es-CO"/>
              <a:t>Al final del tercer mes, se cierra la lámina uretral dando la uretra peniana.</a:t>
            </a:r>
            <a:endParaRPr/>
          </a:p>
          <a:p>
            <a:pPr marL="228600" lvl="0" indent="-101600" algn="l" rtl="0">
              <a:lnSpc>
                <a:spcPct val="90000"/>
              </a:lnSpc>
              <a:spcBef>
                <a:spcPts val="1000"/>
              </a:spcBef>
              <a:spcAft>
                <a:spcPts val="0"/>
              </a:spcAft>
              <a:buClr>
                <a:srgbClr val="152B48"/>
              </a:buClr>
              <a:buSzPts val="2000"/>
              <a:buNone/>
            </a:pPr>
            <a:endParaRPr/>
          </a:p>
        </p:txBody>
      </p:sp>
      <p:pic>
        <p:nvPicPr>
          <p:cNvPr id="702" name="Google Shape;702;p78"/>
          <p:cNvPicPr preferRelativeResize="0"/>
          <p:nvPr/>
        </p:nvPicPr>
        <p:blipFill rotWithShape="1">
          <a:blip r:embed="rId3">
            <a:alphaModFix/>
          </a:blip>
          <a:srcRect/>
          <a:stretch/>
        </p:blipFill>
        <p:spPr>
          <a:xfrm>
            <a:off x="8017657" y="1360957"/>
            <a:ext cx="2973803" cy="456691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9"/>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Genitales femeninos</a:t>
            </a:r>
            <a:endParaRPr/>
          </a:p>
        </p:txBody>
      </p:sp>
      <p:sp>
        <p:nvSpPr>
          <p:cNvPr id="708" name="Google Shape;708;p79"/>
          <p:cNvSpPr txBox="1">
            <a:spLocks noGrp="1"/>
          </p:cNvSpPr>
          <p:nvPr>
            <p:ph type="body" idx="1"/>
          </p:nvPr>
        </p:nvSpPr>
        <p:spPr>
          <a:xfrm>
            <a:off x="567911" y="1489724"/>
            <a:ext cx="531812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i="0" u="none" strike="noStrike"/>
              <a:t>Tubérculo genital: clítoris, los pliegues uretrales y los labios menores.</a:t>
            </a:r>
            <a:endParaRPr/>
          </a:p>
          <a:p>
            <a:pPr marL="228600" lvl="0" indent="-228600" algn="l" rtl="0">
              <a:lnSpc>
                <a:spcPct val="90000"/>
              </a:lnSpc>
              <a:spcBef>
                <a:spcPts val="1000"/>
              </a:spcBef>
              <a:spcAft>
                <a:spcPts val="0"/>
              </a:spcAft>
              <a:buClr>
                <a:srgbClr val="152B48"/>
              </a:buClr>
              <a:buSzPts val="2000"/>
              <a:buChar char="•"/>
            </a:pPr>
            <a:r>
              <a:rPr lang="es-CO"/>
              <a:t>E</a:t>
            </a:r>
            <a:r>
              <a:rPr lang="es-CO" i="0" u="none" strike="noStrike"/>
              <a:t>n las protuberancias genitales se orinan los labios mayores.</a:t>
            </a:r>
            <a:endParaRPr/>
          </a:p>
          <a:p>
            <a:pPr marL="228600" lvl="0" indent="-228600" algn="l" rtl="0">
              <a:lnSpc>
                <a:spcPct val="90000"/>
              </a:lnSpc>
              <a:spcBef>
                <a:spcPts val="1000"/>
              </a:spcBef>
              <a:spcAft>
                <a:spcPts val="0"/>
              </a:spcAft>
              <a:buClr>
                <a:srgbClr val="152B48"/>
              </a:buClr>
              <a:buSzPts val="2000"/>
              <a:buChar char="•"/>
            </a:pPr>
            <a:r>
              <a:rPr lang="es-CO" i="0" u="none" strike="noStrike"/>
              <a:t>Surco urogenital: vestíbulo.</a:t>
            </a:r>
            <a:endParaRPr/>
          </a:p>
          <a:p>
            <a:pPr marL="228600" lvl="0" indent="-101600" algn="l" rtl="0">
              <a:lnSpc>
                <a:spcPct val="90000"/>
              </a:lnSpc>
              <a:spcBef>
                <a:spcPts val="1000"/>
              </a:spcBef>
              <a:spcAft>
                <a:spcPts val="0"/>
              </a:spcAft>
              <a:buClr>
                <a:srgbClr val="152B48"/>
              </a:buClr>
              <a:buSzPts val="2000"/>
              <a:buNone/>
            </a:pPr>
            <a:endParaRPr i="0" u="none" strike="noStrike"/>
          </a:p>
          <a:p>
            <a:pPr marL="228600" lvl="0" indent="-76200" algn="l" rtl="0">
              <a:lnSpc>
                <a:spcPct val="90000"/>
              </a:lnSpc>
              <a:spcBef>
                <a:spcPts val="1000"/>
              </a:spcBef>
              <a:spcAft>
                <a:spcPts val="0"/>
              </a:spcAft>
              <a:buClr>
                <a:srgbClr val="152B48"/>
              </a:buClr>
              <a:buSzPts val="2400"/>
              <a:buNone/>
            </a:pPr>
            <a:endParaRPr sz="2400"/>
          </a:p>
        </p:txBody>
      </p:sp>
      <p:pic>
        <p:nvPicPr>
          <p:cNvPr id="709" name="Google Shape;709;p79"/>
          <p:cNvPicPr preferRelativeResize="0"/>
          <p:nvPr/>
        </p:nvPicPr>
        <p:blipFill rotWithShape="1">
          <a:blip r:embed="rId3">
            <a:alphaModFix/>
          </a:blip>
          <a:srcRect/>
          <a:stretch/>
        </p:blipFill>
        <p:spPr>
          <a:xfrm>
            <a:off x="6453951" y="1766887"/>
            <a:ext cx="4029075" cy="332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p:nvPr/>
        </p:nvSpPr>
        <p:spPr>
          <a:xfrm>
            <a:off x="4748109" y="1702850"/>
            <a:ext cx="2890349" cy="99734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700" b="0" i="0" u="none" strike="noStrike" cap="none">
                <a:solidFill>
                  <a:schemeClr val="lt1"/>
                </a:solidFill>
                <a:latin typeface="Montserrat"/>
                <a:ea typeface="Montserrat"/>
                <a:cs typeface="Montserrat"/>
                <a:sym typeface="Montserrat"/>
              </a:rPr>
              <a:t>Cementoblastos</a:t>
            </a:r>
            <a:endParaRPr/>
          </a:p>
        </p:txBody>
      </p:sp>
      <p:sp>
        <p:nvSpPr>
          <p:cNvPr id="146" name="Google Shape;146;p8"/>
          <p:cNvSpPr/>
          <p:nvPr/>
        </p:nvSpPr>
        <p:spPr>
          <a:xfrm>
            <a:off x="4748110" y="4391943"/>
            <a:ext cx="2890349" cy="99734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700" b="0" i="0" u="none" strike="noStrike" cap="none">
                <a:solidFill>
                  <a:schemeClr val="lt1"/>
                </a:solidFill>
                <a:latin typeface="Montserrat"/>
                <a:ea typeface="Montserrat"/>
                <a:cs typeface="Montserrat"/>
                <a:sym typeface="Montserrat"/>
              </a:rPr>
              <a:t>Ameloblastos</a:t>
            </a:r>
            <a:endParaRPr/>
          </a:p>
        </p:txBody>
      </p:sp>
      <p:sp>
        <p:nvSpPr>
          <p:cNvPr id="147" name="Google Shape;147;p8"/>
          <p:cNvSpPr/>
          <p:nvPr/>
        </p:nvSpPr>
        <p:spPr>
          <a:xfrm>
            <a:off x="4748110" y="3044313"/>
            <a:ext cx="2890349" cy="99734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700" b="0" i="0" u="none" strike="noStrike" cap="none">
                <a:solidFill>
                  <a:schemeClr val="lt1"/>
                </a:solidFill>
                <a:latin typeface="Montserrat"/>
                <a:ea typeface="Montserrat"/>
                <a:cs typeface="Montserrat"/>
                <a:sym typeface="Montserrat"/>
              </a:rPr>
              <a:t>Odontoblastos</a:t>
            </a:r>
            <a:endParaRPr/>
          </a:p>
        </p:txBody>
      </p:sp>
      <p:sp>
        <p:nvSpPr>
          <p:cNvPr id="148" name="Google Shape;148;p8"/>
          <p:cNvSpPr/>
          <p:nvPr/>
        </p:nvSpPr>
        <p:spPr>
          <a:xfrm>
            <a:off x="8972160" y="3044313"/>
            <a:ext cx="2890349" cy="99734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700" b="0" i="0" u="none" strike="noStrike" cap="none">
                <a:solidFill>
                  <a:schemeClr val="lt1"/>
                </a:solidFill>
                <a:latin typeface="Montserrat"/>
                <a:ea typeface="Montserrat"/>
                <a:cs typeface="Montserrat"/>
                <a:sym typeface="Montserrat"/>
              </a:rPr>
              <a:t>Producción de la dentina</a:t>
            </a:r>
            <a:endParaRPr/>
          </a:p>
        </p:txBody>
      </p:sp>
      <p:sp>
        <p:nvSpPr>
          <p:cNvPr id="149" name="Google Shape;149;p8"/>
          <p:cNvSpPr/>
          <p:nvPr/>
        </p:nvSpPr>
        <p:spPr>
          <a:xfrm>
            <a:off x="8972160" y="1702850"/>
            <a:ext cx="2890349" cy="99734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700" b="0" i="0" u="none" strike="noStrike" cap="none">
                <a:solidFill>
                  <a:schemeClr val="lt1"/>
                </a:solidFill>
                <a:latin typeface="Montserrat"/>
                <a:ea typeface="Montserrat"/>
                <a:cs typeface="Montserrat"/>
                <a:sym typeface="Montserrat"/>
              </a:rPr>
              <a:t>Cemento</a:t>
            </a:r>
            <a:endParaRPr/>
          </a:p>
        </p:txBody>
      </p:sp>
      <p:sp>
        <p:nvSpPr>
          <p:cNvPr id="150" name="Google Shape;150;p8"/>
          <p:cNvSpPr/>
          <p:nvPr/>
        </p:nvSpPr>
        <p:spPr>
          <a:xfrm>
            <a:off x="8972159" y="4385776"/>
            <a:ext cx="2890349" cy="99734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700" b="0" i="0" u="none" strike="noStrike" cap="none">
                <a:solidFill>
                  <a:schemeClr val="lt1"/>
                </a:solidFill>
                <a:latin typeface="Montserrat"/>
                <a:ea typeface="Montserrat"/>
                <a:cs typeface="Montserrat"/>
                <a:sym typeface="Montserrat"/>
              </a:rPr>
              <a:t>Producción y mineralización de la matriz orgánica del esmalte</a:t>
            </a:r>
            <a:endParaRPr/>
          </a:p>
        </p:txBody>
      </p:sp>
      <p:sp>
        <p:nvSpPr>
          <p:cNvPr id="151" name="Google Shape;151;p8"/>
          <p:cNvSpPr/>
          <p:nvPr/>
        </p:nvSpPr>
        <p:spPr>
          <a:xfrm>
            <a:off x="7992912" y="1865389"/>
            <a:ext cx="624794" cy="63715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0" i="0" u="none" strike="noStrike" cap="none">
              <a:solidFill>
                <a:schemeClr val="lt1"/>
              </a:solidFill>
              <a:latin typeface="Montserrat"/>
              <a:ea typeface="Montserrat"/>
              <a:cs typeface="Montserrat"/>
              <a:sym typeface="Montserrat"/>
            </a:endParaRPr>
          </a:p>
        </p:txBody>
      </p:sp>
      <p:sp>
        <p:nvSpPr>
          <p:cNvPr id="152" name="Google Shape;152;p8"/>
          <p:cNvSpPr/>
          <p:nvPr/>
        </p:nvSpPr>
        <p:spPr>
          <a:xfrm>
            <a:off x="7992912" y="3206852"/>
            <a:ext cx="624794" cy="63715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0" i="0" u="none" strike="noStrike" cap="none">
              <a:solidFill>
                <a:schemeClr val="lt1"/>
              </a:solidFill>
              <a:latin typeface="Montserrat"/>
              <a:ea typeface="Montserrat"/>
              <a:cs typeface="Montserrat"/>
              <a:sym typeface="Montserrat"/>
            </a:endParaRPr>
          </a:p>
        </p:txBody>
      </p:sp>
      <p:sp>
        <p:nvSpPr>
          <p:cNvPr id="153" name="Google Shape;153;p8"/>
          <p:cNvSpPr/>
          <p:nvPr/>
        </p:nvSpPr>
        <p:spPr>
          <a:xfrm>
            <a:off x="7992912" y="4548315"/>
            <a:ext cx="624794" cy="63715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0"/>
          <p:cNvSpPr txBox="1">
            <a:spLocks noGrp="1"/>
          </p:cNvSpPr>
          <p:nvPr>
            <p:ph type="title"/>
          </p:nvPr>
        </p:nvSpPr>
        <p:spPr>
          <a:xfrm>
            <a:off x="905103" y="0"/>
            <a:ext cx="3932237" cy="12036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Hipospadias</a:t>
            </a:r>
            <a:endParaRPr/>
          </a:p>
        </p:txBody>
      </p:sp>
      <p:pic>
        <p:nvPicPr>
          <p:cNvPr id="715" name="Google Shape;715;p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0328" y="1314318"/>
            <a:ext cx="6336127" cy="4229364"/>
          </a:xfrm>
          <a:prstGeom prst="rect">
            <a:avLst/>
          </a:prstGeom>
          <a:noFill/>
          <a:ln>
            <a:noFill/>
          </a:ln>
        </p:spPr>
      </p:pic>
      <p:sp>
        <p:nvSpPr>
          <p:cNvPr id="716" name="Google Shape;716;p80"/>
          <p:cNvSpPr txBox="1">
            <a:spLocks noGrp="1"/>
          </p:cNvSpPr>
          <p:nvPr>
            <p:ph type="body" idx="2"/>
          </p:nvPr>
        </p:nvSpPr>
        <p:spPr>
          <a:xfrm>
            <a:off x="405401" y="1203649"/>
            <a:ext cx="5080929" cy="32226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2000"/>
              <a:buFont typeface="Arial"/>
              <a:buChar char="•"/>
            </a:pPr>
            <a:r>
              <a:rPr lang="es-CO" sz="2000"/>
              <a:t>Produce cuando la fusión de los pliegues uretrales es incompleta.</a:t>
            </a:r>
            <a:endParaRPr/>
          </a:p>
          <a:p>
            <a:pPr marL="285750" lvl="0" indent="-285750" algn="l" rtl="0">
              <a:lnSpc>
                <a:spcPct val="90000"/>
              </a:lnSpc>
              <a:spcBef>
                <a:spcPts val="1000"/>
              </a:spcBef>
              <a:spcAft>
                <a:spcPts val="0"/>
              </a:spcAft>
              <a:buClr>
                <a:srgbClr val="152B48"/>
              </a:buClr>
              <a:buSzPts val="2000"/>
              <a:buFont typeface="Arial"/>
              <a:buChar char="•"/>
            </a:pPr>
            <a:r>
              <a:rPr lang="es-CO" sz="2000"/>
              <a:t>Se observa en la cara ventral del pene aberturas anormales de la uretra.</a:t>
            </a:r>
            <a:endParaRPr/>
          </a:p>
          <a:p>
            <a:pPr marL="285750" lvl="0" indent="-285750" algn="l" rtl="0">
              <a:lnSpc>
                <a:spcPct val="90000"/>
              </a:lnSpc>
              <a:spcBef>
                <a:spcPts val="1000"/>
              </a:spcBef>
              <a:spcAft>
                <a:spcPts val="0"/>
              </a:spcAft>
              <a:buClr>
                <a:srgbClr val="152B48"/>
              </a:buClr>
              <a:buSzPts val="2000"/>
              <a:buFont typeface="Arial"/>
              <a:buChar char="•"/>
            </a:pPr>
            <a:r>
              <a:rPr lang="es-CO" sz="2000"/>
              <a:t>3 - 5 por 1000 nacimientos.</a:t>
            </a:r>
            <a:endParaRPr/>
          </a:p>
          <a:p>
            <a:pPr marL="285750" lvl="0" indent="-285750" algn="l" rtl="0">
              <a:lnSpc>
                <a:spcPct val="90000"/>
              </a:lnSpc>
              <a:spcBef>
                <a:spcPts val="1000"/>
              </a:spcBef>
              <a:spcAft>
                <a:spcPts val="0"/>
              </a:spcAft>
              <a:buClr>
                <a:srgbClr val="152B48"/>
              </a:buClr>
              <a:buSzPts val="2000"/>
              <a:buFont typeface="Arial"/>
              <a:buChar char="•"/>
            </a:pPr>
            <a:r>
              <a:rPr lang="es-CO" sz="2000"/>
              <a:t>Origen: aumento de los estrógenos ambientales.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Epispadia</a:t>
            </a:r>
            <a:endParaRPr b="0"/>
          </a:p>
        </p:txBody>
      </p:sp>
      <p:sp>
        <p:nvSpPr>
          <p:cNvPr id="722" name="Google Shape;722;p81"/>
          <p:cNvSpPr txBox="1">
            <a:spLocks noGrp="1"/>
          </p:cNvSpPr>
          <p:nvPr>
            <p:ph type="body" idx="1"/>
          </p:nvPr>
        </p:nvSpPr>
        <p:spPr>
          <a:xfrm>
            <a:off x="562496" y="1504076"/>
            <a:ext cx="514783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1 /30,000.</a:t>
            </a:r>
            <a:endParaRPr/>
          </a:p>
          <a:p>
            <a:pPr marL="228600" lvl="0" indent="-228600" algn="l" rtl="0">
              <a:lnSpc>
                <a:spcPct val="90000"/>
              </a:lnSpc>
              <a:spcBef>
                <a:spcPts val="1000"/>
              </a:spcBef>
              <a:spcAft>
                <a:spcPts val="0"/>
              </a:spcAft>
              <a:buClr>
                <a:srgbClr val="152B48"/>
              </a:buClr>
              <a:buSzPts val="2000"/>
              <a:buChar char="•"/>
            </a:pPr>
            <a:r>
              <a:rPr lang="es-CO"/>
              <a:t>Uretra en el dorso del pene.</a:t>
            </a:r>
            <a:endParaRPr/>
          </a:p>
          <a:p>
            <a:pPr marL="228600" lvl="0" indent="-228600" algn="l" rtl="0">
              <a:lnSpc>
                <a:spcPct val="90000"/>
              </a:lnSpc>
              <a:spcBef>
                <a:spcPts val="1000"/>
              </a:spcBef>
              <a:spcAft>
                <a:spcPts val="0"/>
              </a:spcAft>
              <a:buClr>
                <a:srgbClr val="152B48"/>
              </a:buClr>
              <a:buSzPts val="2000"/>
              <a:buChar char="•"/>
            </a:pPr>
            <a:r>
              <a:rPr lang="es-CO"/>
              <a:t>Tubérculo genital se formó en la región del tabique urogenital.</a:t>
            </a:r>
            <a:endParaRPr/>
          </a:p>
          <a:p>
            <a:pPr marL="228600" lvl="0" indent="-228600" algn="l" rtl="0">
              <a:lnSpc>
                <a:spcPct val="90000"/>
              </a:lnSpc>
              <a:spcBef>
                <a:spcPts val="1000"/>
              </a:spcBef>
              <a:spcAft>
                <a:spcPts val="0"/>
              </a:spcAft>
              <a:buClr>
                <a:srgbClr val="152B48"/>
              </a:buClr>
              <a:buSzPts val="2000"/>
              <a:buChar char="•"/>
            </a:pPr>
            <a:r>
              <a:rPr lang="es-CO"/>
              <a:t>Asocia a extrofia vesical.</a:t>
            </a:r>
            <a:endParaRPr/>
          </a:p>
        </p:txBody>
      </p:sp>
      <p:pic>
        <p:nvPicPr>
          <p:cNvPr id="723" name="Google Shape;723;p81"/>
          <p:cNvPicPr preferRelativeResize="0"/>
          <p:nvPr/>
        </p:nvPicPr>
        <p:blipFill rotWithShape="1">
          <a:blip r:embed="rId3">
            <a:alphaModFix/>
          </a:blip>
          <a:srcRect/>
          <a:stretch/>
        </p:blipFill>
        <p:spPr>
          <a:xfrm>
            <a:off x="6209869" y="1783896"/>
            <a:ext cx="4589211" cy="423537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2"/>
          <p:cNvSpPr txBox="1">
            <a:spLocks noGrp="1"/>
          </p:cNvSpPr>
          <p:nvPr>
            <p:ph type="title"/>
          </p:nvPr>
        </p:nvSpPr>
        <p:spPr>
          <a:xfrm>
            <a:off x="838200" y="-213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Micropene</a:t>
            </a:r>
            <a:endParaRPr/>
          </a:p>
        </p:txBody>
      </p:sp>
      <p:sp>
        <p:nvSpPr>
          <p:cNvPr id="729" name="Google Shape;729;p82"/>
          <p:cNvSpPr txBox="1">
            <a:spLocks noGrp="1"/>
          </p:cNvSpPr>
          <p:nvPr>
            <p:ph type="body" idx="1"/>
          </p:nvPr>
        </p:nvSpPr>
        <p:spPr>
          <a:xfrm>
            <a:off x="570385"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2,5 desviaciones por debajo de la medida.</a:t>
            </a:r>
            <a:endParaRPr/>
          </a:p>
          <a:p>
            <a:pPr marL="228600" lvl="0" indent="-228600" algn="l" rtl="0">
              <a:lnSpc>
                <a:spcPct val="90000"/>
              </a:lnSpc>
              <a:spcBef>
                <a:spcPts val="1000"/>
              </a:spcBef>
              <a:spcAft>
                <a:spcPts val="0"/>
              </a:spcAft>
              <a:buClr>
                <a:srgbClr val="152B48"/>
              </a:buClr>
              <a:buSzPts val="2000"/>
              <a:buChar char="•"/>
            </a:pPr>
            <a:r>
              <a:rPr lang="es-CO"/>
              <a:t>Estímulo androgénico insuficiente.</a:t>
            </a:r>
            <a:endParaRPr/>
          </a:p>
          <a:p>
            <a:pPr marL="228600" lvl="0" indent="-228600" algn="l" rtl="0">
              <a:lnSpc>
                <a:spcPct val="90000"/>
              </a:lnSpc>
              <a:spcBef>
                <a:spcPts val="1000"/>
              </a:spcBef>
              <a:spcAft>
                <a:spcPts val="0"/>
              </a:spcAft>
              <a:buClr>
                <a:srgbClr val="152B48"/>
              </a:buClr>
              <a:buSzPts val="2000"/>
              <a:buChar char="•"/>
            </a:pPr>
            <a:r>
              <a:rPr lang="es-CO"/>
              <a:t>Hipogonadismo primario.</a:t>
            </a:r>
            <a:endParaRPr/>
          </a:p>
          <a:p>
            <a:pPr marL="228600" lvl="0" indent="-228600" algn="l" rtl="0">
              <a:lnSpc>
                <a:spcPct val="90000"/>
              </a:lnSpc>
              <a:spcBef>
                <a:spcPts val="1000"/>
              </a:spcBef>
              <a:spcAft>
                <a:spcPts val="0"/>
              </a:spcAft>
              <a:buClr>
                <a:srgbClr val="152B48"/>
              </a:buClr>
              <a:buSzPts val="2000"/>
              <a:buChar char="•"/>
            </a:pPr>
            <a:r>
              <a:rPr lang="es-CO"/>
              <a:t>Disfunción hipotalámica.</a:t>
            </a:r>
            <a:endParaRPr/>
          </a:p>
          <a:p>
            <a:pPr marL="228600" lvl="0" indent="-101600" algn="l" rtl="0">
              <a:lnSpc>
                <a:spcPct val="90000"/>
              </a:lnSpc>
              <a:spcBef>
                <a:spcPts val="1000"/>
              </a:spcBef>
              <a:spcAft>
                <a:spcPts val="0"/>
              </a:spcAft>
              <a:buClr>
                <a:srgbClr val="152B48"/>
              </a:buClr>
              <a:buSzPts val="2000"/>
              <a:buNone/>
            </a:pPr>
            <a:endParaRPr/>
          </a:p>
        </p:txBody>
      </p:sp>
      <p:pic>
        <p:nvPicPr>
          <p:cNvPr id="730" name="Google Shape;730;p82" descr="Cuánto mide un micropene? causas y tratamiento -canalSALUD"/>
          <p:cNvPicPr preferRelativeResize="0"/>
          <p:nvPr/>
        </p:nvPicPr>
        <p:blipFill rotWithShape="1">
          <a:blip r:embed="rId3">
            <a:alphaModFix/>
          </a:blip>
          <a:srcRect/>
          <a:stretch/>
        </p:blipFill>
        <p:spPr>
          <a:xfrm>
            <a:off x="6795796" y="2685275"/>
            <a:ext cx="4368985" cy="244663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3"/>
          <p:cNvSpPr txBox="1">
            <a:spLocks noGrp="1"/>
          </p:cNvSpPr>
          <p:nvPr>
            <p:ph type="ctrTitle"/>
          </p:nvPr>
        </p:nvSpPr>
        <p:spPr>
          <a:xfrm>
            <a:off x="115614" y="565314"/>
            <a:ext cx="1196077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5400"/>
              <a:buFont typeface="Montserrat"/>
              <a:buNone/>
            </a:pPr>
            <a:r>
              <a:rPr lang="es-CO" sz="5400" b="0"/>
              <a:t>Embriología sistema nervioso</a:t>
            </a:r>
            <a:endParaRPr/>
          </a:p>
        </p:txBody>
      </p:sp>
      <p:sp>
        <p:nvSpPr>
          <p:cNvPr id="736" name="Google Shape;736;p83"/>
          <p:cNvSpPr txBox="1">
            <a:spLocks noGrp="1"/>
          </p:cNvSpPr>
          <p:nvPr>
            <p:ph type="subTitle" idx="1"/>
          </p:nvPr>
        </p:nvSpPr>
        <p:spPr>
          <a:xfrm>
            <a:off x="2781300" y="3284508"/>
            <a:ext cx="66294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CO"/>
              <a:t>Alejandro Cardona Palacio</a:t>
            </a:r>
            <a:endParaRPr/>
          </a:p>
          <a:p>
            <a:pPr marL="0" lvl="0" indent="0" algn="ctr" rtl="0">
              <a:lnSpc>
                <a:spcPct val="90000"/>
              </a:lnSpc>
              <a:spcBef>
                <a:spcPts val="1000"/>
              </a:spcBef>
              <a:spcAft>
                <a:spcPts val="0"/>
              </a:spcAft>
              <a:buClr>
                <a:srgbClr val="152B48"/>
              </a:buClr>
              <a:buSzPts val="2400"/>
              <a:buNone/>
            </a:pPr>
            <a:r>
              <a:rPr lang="es-CO"/>
              <a:t>Residente de Patología UdeA</a:t>
            </a:r>
            <a:endParaRPr/>
          </a:p>
          <a:p>
            <a:pPr marL="0" lvl="0" indent="0" algn="ctr" rtl="0">
              <a:lnSpc>
                <a:spcPct val="90000"/>
              </a:lnSpc>
              <a:spcBef>
                <a:spcPts val="1000"/>
              </a:spcBef>
              <a:spcAft>
                <a:spcPts val="0"/>
              </a:spcAft>
              <a:buClr>
                <a:srgbClr val="152B48"/>
              </a:buClr>
              <a:buSzPts val="2400"/>
              <a:buNone/>
            </a:pPr>
            <a:r>
              <a:rPr lang="es-CO"/>
              <a:t>Medico general UPB</a:t>
            </a:r>
            <a:endParaRPr/>
          </a:p>
          <a:p>
            <a:pPr marL="0" lvl="0" indent="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Complementación de estudio</a:t>
            </a:r>
            <a:endParaRPr/>
          </a:p>
        </p:txBody>
      </p:sp>
      <p:pic>
        <p:nvPicPr>
          <p:cNvPr id="742" name="Google Shape;742;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46506" y="1400208"/>
            <a:ext cx="3561184" cy="535009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5"/>
          <p:cNvSpPr txBox="1">
            <a:spLocks noGrp="1"/>
          </p:cNvSpPr>
          <p:nvPr>
            <p:ph type="title"/>
          </p:nvPr>
        </p:nvSpPr>
        <p:spPr>
          <a:xfrm>
            <a:off x="857201" y="-19683"/>
            <a:ext cx="10515600" cy="1161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Sistema nervioso central</a:t>
            </a:r>
            <a:endParaRPr/>
          </a:p>
        </p:txBody>
      </p:sp>
      <p:sp>
        <p:nvSpPr>
          <p:cNvPr id="748" name="Google Shape;748;p85"/>
          <p:cNvSpPr txBox="1">
            <a:spLocks noGrp="1"/>
          </p:cNvSpPr>
          <p:nvPr>
            <p:ph type="body" idx="1"/>
          </p:nvPr>
        </p:nvSpPr>
        <p:spPr>
          <a:xfrm>
            <a:off x="543432" y="1079391"/>
            <a:ext cx="687506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Comienzo de la 3 semana.</a:t>
            </a:r>
            <a:endParaRPr/>
          </a:p>
          <a:p>
            <a:pPr marL="228600" lvl="0" indent="-228600" algn="l" rtl="0">
              <a:lnSpc>
                <a:spcPct val="90000"/>
              </a:lnSpc>
              <a:spcBef>
                <a:spcPts val="1000"/>
              </a:spcBef>
              <a:spcAft>
                <a:spcPts val="0"/>
              </a:spcAft>
              <a:buClr>
                <a:srgbClr val="152B48"/>
              </a:buClr>
              <a:buSzPts val="2000"/>
              <a:buChar char="•"/>
            </a:pPr>
            <a:r>
              <a:rPr lang="es-CO" b="1"/>
              <a:t>Placa neural</a:t>
            </a:r>
            <a:r>
              <a:rPr lang="es-CO"/>
              <a:t>: placa alargada del ectodermo. </a:t>
            </a:r>
            <a:endParaRPr/>
          </a:p>
          <a:p>
            <a:pPr marL="228600" lvl="0" indent="-228600" algn="l" rtl="0">
              <a:lnSpc>
                <a:spcPct val="90000"/>
              </a:lnSpc>
              <a:spcBef>
                <a:spcPts val="1000"/>
              </a:spcBef>
              <a:spcAft>
                <a:spcPts val="0"/>
              </a:spcAft>
              <a:buClr>
                <a:srgbClr val="152B48"/>
              </a:buClr>
              <a:buSzPts val="2000"/>
              <a:buChar char="•"/>
            </a:pPr>
            <a:r>
              <a:rPr lang="es-CO" b="1"/>
              <a:t>Pliegue neural</a:t>
            </a:r>
            <a:r>
              <a:rPr lang="es-CO"/>
              <a:t>: sus bordes laterales se elevan y forman.</a:t>
            </a:r>
            <a:endParaRPr/>
          </a:p>
          <a:p>
            <a:pPr marL="228600" lvl="0" indent="-228600" algn="l" rtl="0">
              <a:lnSpc>
                <a:spcPct val="90000"/>
              </a:lnSpc>
              <a:spcBef>
                <a:spcPts val="1000"/>
              </a:spcBef>
              <a:spcAft>
                <a:spcPts val="0"/>
              </a:spcAft>
              <a:buClr>
                <a:srgbClr val="152B48"/>
              </a:buClr>
              <a:buSzPts val="2000"/>
              <a:buChar char="•"/>
            </a:pPr>
            <a:r>
              <a:rPr lang="es-CO" b="1"/>
              <a:t>Tubo neural</a:t>
            </a:r>
            <a:r>
              <a:rPr lang="es-CO"/>
              <a:t>: estos se elevan y fusionan formando tubo neural.</a:t>
            </a:r>
            <a:endParaRPr/>
          </a:p>
          <a:p>
            <a:pPr marL="228600" lvl="0" indent="-228600" algn="l" rtl="0">
              <a:lnSpc>
                <a:spcPct val="90000"/>
              </a:lnSpc>
              <a:spcBef>
                <a:spcPts val="1000"/>
              </a:spcBef>
              <a:spcAft>
                <a:spcPts val="0"/>
              </a:spcAft>
              <a:buClr>
                <a:srgbClr val="152B48"/>
              </a:buClr>
              <a:buSzPts val="2000"/>
              <a:buChar char="•"/>
            </a:pPr>
            <a:r>
              <a:rPr lang="es-CO" b="1"/>
              <a:t>Neuroporos caudal y craneal: </a:t>
            </a:r>
            <a:r>
              <a:rPr lang="es-CO"/>
              <a:t>formado por los tubos abiertos del tubo neural, que se comunican con la cavidad amniótica. </a:t>
            </a:r>
            <a:endParaRPr b="1"/>
          </a:p>
        </p:txBody>
      </p:sp>
      <p:pic>
        <p:nvPicPr>
          <p:cNvPr id="749" name="Google Shape;749;p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80661" y="2255759"/>
            <a:ext cx="3892140" cy="3174970"/>
          </a:xfrm>
          <a:prstGeom prst="rect">
            <a:avLst/>
          </a:prstGeom>
          <a:noFill/>
          <a:ln>
            <a:noFill/>
          </a:ln>
        </p:spPr>
      </p:pic>
      <p:sp>
        <p:nvSpPr>
          <p:cNvPr id="750" name="Google Shape;750;p85"/>
          <p:cNvSpPr/>
          <p:nvPr/>
        </p:nvSpPr>
        <p:spPr>
          <a:xfrm>
            <a:off x="7638124" y="5285028"/>
            <a:ext cx="3577214" cy="35671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Placa neural y pliegues neurales</a:t>
            </a:r>
            <a:endParaRPr/>
          </a:p>
        </p:txBody>
      </p:sp>
      <p:sp>
        <p:nvSpPr>
          <p:cNvPr id="751" name="Google Shape;751;p85"/>
          <p:cNvSpPr/>
          <p:nvPr/>
        </p:nvSpPr>
        <p:spPr>
          <a:xfrm>
            <a:off x="9125668" y="3465332"/>
            <a:ext cx="954593" cy="271305"/>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2" name="Google Shape;752;p85"/>
          <p:cNvSpPr/>
          <p:nvPr/>
        </p:nvSpPr>
        <p:spPr>
          <a:xfrm>
            <a:off x="8918350" y="4252767"/>
            <a:ext cx="954593" cy="271305"/>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Tubo neural</a:t>
            </a:r>
            <a:endParaRPr/>
          </a:p>
        </p:txBody>
      </p:sp>
      <p:sp>
        <p:nvSpPr>
          <p:cNvPr id="758" name="Google Shape;758;p86"/>
          <p:cNvSpPr txBox="1">
            <a:spLocks noGrp="1"/>
          </p:cNvSpPr>
          <p:nvPr>
            <p:ph type="body" idx="1"/>
          </p:nvPr>
        </p:nvSpPr>
        <p:spPr>
          <a:xfrm>
            <a:off x="424413" y="1253331"/>
            <a:ext cx="579288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Dilataciones.</a:t>
            </a:r>
            <a:endParaRPr/>
          </a:p>
          <a:p>
            <a:pPr marL="685800" lvl="1" indent="-228600" algn="l" rtl="0">
              <a:lnSpc>
                <a:spcPct val="90000"/>
              </a:lnSpc>
              <a:spcBef>
                <a:spcPts val="500"/>
              </a:spcBef>
              <a:spcAft>
                <a:spcPts val="0"/>
              </a:spcAft>
              <a:buClr>
                <a:srgbClr val="152B48"/>
              </a:buClr>
              <a:buSzPts val="2000"/>
              <a:buChar char="•"/>
            </a:pPr>
            <a:r>
              <a:rPr lang="es-CO" b="1"/>
              <a:t>Prosencéfalo</a:t>
            </a:r>
            <a:r>
              <a:rPr lang="es-CO"/>
              <a:t> o cerebro anterior.</a:t>
            </a:r>
            <a:endParaRPr/>
          </a:p>
          <a:p>
            <a:pPr marL="685800" lvl="1" indent="-228600" algn="l" rtl="0">
              <a:lnSpc>
                <a:spcPct val="90000"/>
              </a:lnSpc>
              <a:spcBef>
                <a:spcPts val="500"/>
              </a:spcBef>
              <a:spcAft>
                <a:spcPts val="0"/>
              </a:spcAft>
              <a:buClr>
                <a:srgbClr val="152B48"/>
              </a:buClr>
              <a:buSzPts val="2000"/>
              <a:buChar char="•"/>
            </a:pPr>
            <a:r>
              <a:rPr lang="es-CO" b="1"/>
              <a:t>Mesencéfalo</a:t>
            </a:r>
            <a:r>
              <a:rPr lang="es-CO"/>
              <a:t> o cerebro medio.</a:t>
            </a:r>
            <a:endParaRPr/>
          </a:p>
          <a:p>
            <a:pPr marL="685800" lvl="1" indent="-228600" algn="l" rtl="0">
              <a:lnSpc>
                <a:spcPct val="90000"/>
              </a:lnSpc>
              <a:spcBef>
                <a:spcPts val="500"/>
              </a:spcBef>
              <a:spcAft>
                <a:spcPts val="0"/>
              </a:spcAft>
              <a:buClr>
                <a:srgbClr val="152B48"/>
              </a:buClr>
              <a:buSzPts val="2000"/>
              <a:buChar char="•"/>
            </a:pPr>
            <a:r>
              <a:rPr lang="es-CO" b="1"/>
              <a:t>Romboencéfalo </a:t>
            </a:r>
            <a:r>
              <a:rPr lang="es-CO"/>
              <a:t>o cerebro posterior.</a:t>
            </a:r>
            <a:endParaRPr/>
          </a:p>
          <a:p>
            <a:pPr marL="228600" lvl="0" indent="-228600" algn="l" rtl="0">
              <a:lnSpc>
                <a:spcPct val="90000"/>
              </a:lnSpc>
              <a:spcBef>
                <a:spcPts val="1000"/>
              </a:spcBef>
              <a:spcAft>
                <a:spcPts val="0"/>
              </a:spcAft>
              <a:buClr>
                <a:srgbClr val="152B48"/>
              </a:buClr>
              <a:buSzPts val="2000"/>
              <a:buChar char="•"/>
            </a:pPr>
            <a:r>
              <a:rPr lang="es-CO"/>
              <a:t>Aparecen dos flexuras.</a:t>
            </a:r>
            <a:endParaRPr/>
          </a:p>
          <a:p>
            <a:pPr marL="685800" lvl="1" indent="-228600" algn="l" rtl="0">
              <a:lnSpc>
                <a:spcPct val="90000"/>
              </a:lnSpc>
              <a:spcBef>
                <a:spcPts val="500"/>
              </a:spcBef>
              <a:spcAft>
                <a:spcPts val="0"/>
              </a:spcAft>
              <a:buClr>
                <a:srgbClr val="152B48"/>
              </a:buClr>
              <a:buSzPts val="2000"/>
              <a:buChar char="•"/>
            </a:pPr>
            <a:r>
              <a:rPr lang="es-CO" b="1"/>
              <a:t>Cervical</a:t>
            </a:r>
            <a:r>
              <a:rPr lang="es-CO"/>
              <a:t>: unión del cerebro posterior y la médula espinal.</a:t>
            </a:r>
            <a:endParaRPr/>
          </a:p>
          <a:p>
            <a:pPr marL="685800" lvl="1" indent="-228600" algn="l" rtl="0">
              <a:lnSpc>
                <a:spcPct val="90000"/>
              </a:lnSpc>
              <a:spcBef>
                <a:spcPts val="500"/>
              </a:spcBef>
              <a:spcAft>
                <a:spcPts val="0"/>
              </a:spcAft>
              <a:buClr>
                <a:srgbClr val="152B48"/>
              </a:buClr>
              <a:buSzPts val="2000"/>
              <a:buChar char="•"/>
            </a:pPr>
            <a:r>
              <a:rPr lang="es-CO" b="1"/>
              <a:t>Cefálica</a:t>
            </a:r>
            <a:r>
              <a:rPr lang="es-CO"/>
              <a:t>: región del mesencéfalo.</a:t>
            </a:r>
            <a:endParaRPr/>
          </a:p>
          <a:p>
            <a:pPr marL="685800" lvl="1" indent="-101600" algn="l" rtl="0">
              <a:lnSpc>
                <a:spcPct val="90000"/>
              </a:lnSpc>
              <a:spcBef>
                <a:spcPts val="500"/>
              </a:spcBef>
              <a:spcAft>
                <a:spcPts val="0"/>
              </a:spcAft>
              <a:buClr>
                <a:srgbClr val="152B48"/>
              </a:buClr>
              <a:buSzPts val="2000"/>
              <a:buNone/>
            </a:pPr>
            <a:endParaRPr/>
          </a:p>
        </p:txBody>
      </p:sp>
      <p:pic>
        <p:nvPicPr>
          <p:cNvPr id="759" name="Google Shape;759;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97725" y="1440910"/>
            <a:ext cx="4364011" cy="2991129"/>
          </a:xfrm>
          <a:prstGeom prst="rect">
            <a:avLst/>
          </a:prstGeom>
          <a:noFill/>
          <a:ln>
            <a:noFill/>
          </a:ln>
        </p:spPr>
      </p:pic>
      <p:sp>
        <p:nvSpPr>
          <p:cNvPr id="760" name="Google Shape;760;p86"/>
          <p:cNvSpPr/>
          <p:nvPr/>
        </p:nvSpPr>
        <p:spPr>
          <a:xfrm>
            <a:off x="7097725" y="4651512"/>
            <a:ext cx="4253373" cy="6178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Células neuroepiteliales: epitelio pseudoestratificado</a:t>
            </a:r>
            <a:endParaRPr sz="16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8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Cresta neural</a:t>
            </a:r>
            <a:endParaRPr/>
          </a:p>
        </p:txBody>
      </p:sp>
      <p:sp>
        <p:nvSpPr>
          <p:cNvPr id="766" name="Google Shape;766;p87"/>
          <p:cNvSpPr txBox="1">
            <a:spLocks noGrp="1"/>
          </p:cNvSpPr>
          <p:nvPr>
            <p:ph type="body" idx="1"/>
          </p:nvPr>
        </p:nvSpPr>
        <p:spPr>
          <a:xfrm>
            <a:off x="533062" y="1433328"/>
            <a:ext cx="614765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Origen </a:t>
            </a:r>
            <a:r>
              <a:rPr lang="es-CO" b="1"/>
              <a:t>ectodérmico.</a:t>
            </a:r>
            <a:endParaRPr/>
          </a:p>
          <a:p>
            <a:pPr marL="228600" lvl="0" indent="-228600" algn="l" rtl="0">
              <a:lnSpc>
                <a:spcPct val="90000"/>
              </a:lnSpc>
              <a:spcBef>
                <a:spcPts val="1000"/>
              </a:spcBef>
              <a:spcAft>
                <a:spcPts val="0"/>
              </a:spcAft>
              <a:buClr>
                <a:srgbClr val="152B48"/>
              </a:buClr>
              <a:buSzPts val="2000"/>
              <a:buChar char="•"/>
            </a:pPr>
            <a:r>
              <a:rPr lang="es-CO"/>
              <a:t>Elevación de la </a:t>
            </a:r>
            <a:r>
              <a:rPr lang="es-CO" b="1"/>
              <a:t>placa neural </a:t>
            </a:r>
            <a:r>
              <a:rPr lang="es-CO"/>
              <a:t>surge un grupo de células que se extienden a lo largo del tubo neural.</a:t>
            </a:r>
            <a:endParaRPr/>
          </a:p>
          <a:p>
            <a:pPr marL="228600" lvl="0" indent="-228600" algn="l" rtl="0">
              <a:lnSpc>
                <a:spcPct val="90000"/>
              </a:lnSpc>
              <a:spcBef>
                <a:spcPts val="1000"/>
              </a:spcBef>
              <a:spcAft>
                <a:spcPts val="0"/>
              </a:spcAft>
              <a:buClr>
                <a:srgbClr val="152B48"/>
              </a:buClr>
              <a:buSzPts val="2000"/>
              <a:buChar char="•"/>
            </a:pPr>
            <a:r>
              <a:rPr lang="es-CO"/>
              <a:t>Emigran lateralmente y dando origen a los ganglios sensitivos de la raíz dorsal de los nervios raquídeos.</a:t>
            </a:r>
            <a:endParaRPr/>
          </a:p>
          <a:p>
            <a:pPr marL="228600" lvl="0" indent="-101600" algn="l" rtl="0">
              <a:lnSpc>
                <a:spcPct val="90000"/>
              </a:lnSpc>
              <a:spcBef>
                <a:spcPts val="1000"/>
              </a:spcBef>
              <a:spcAft>
                <a:spcPts val="0"/>
              </a:spcAft>
              <a:buClr>
                <a:srgbClr val="152B48"/>
              </a:buClr>
              <a:buSzPts val="2000"/>
              <a:buNone/>
            </a:pPr>
            <a:endParaRPr/>
          </a:p>
        </p:txBody>
      </p:sp>
      <p:pic>
        <p:nvPicPr>
          <p:cNvPr id="767" name="Google Shape;767;p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05009" y="1622052"/>
            <a:ext cx="4991470" cy="361389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8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Prosencéfalo</a:t>
            </a:r>
            <a:endParaRPr/>
          </a:p>
        </p:txBody>
      </p:sp>
      <p:sp>
        <p:nvSpPr>
          <p:cNvPr id="773" name="Google Shape;773;p88"/>
          <p:cNvSpPr txBox="1">
            <a:spLocks noGrp="1"/>
          </p:cNvSpPr>
          <p:nvPr>
            <p:ph type="body" idx="1"/>
          </p:nvPr>
        </p:nvSpPr>
        <p:spPr>
          <a:xfrm>
            <a:off x="5030416" y="1723005"/>
            <a:ext cx="697808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5 semana constituido por:	</a:t>
            </a:r>
            <a:endParaRPr/>
          </a:p>
          <a:p>
            <a:pPr marL="685800" lvl="1" indent="-228600" algn="l" rtl="0">
              <a:lnSpc>
                <a:spcPct val="90000"/>
              </a:lnSpc>
              <a:spcBef>
                <a:spcPts val="500"/>
              </a:spcBef>
              <a:spcAft>
                <a:spcPts val="0"/>
              </a:spcAft>
              <a:buClr>
                <a:srgbClr val="152B48"/>
              </a:buClr>
              <a:buSzPts val="2000"/>
              <a:buChar char="•"/>
            </a:pPr>
            <a:r>
              <a:rPr lang="es-CO" b="1"/>
              <a:t>Telencéfalo:</a:t>
            </a:r>
            <a:r>
              <a:rPr lang="es-CO"/>
              <a:t> hemisferios cerebrales primitivos.</a:t>
            </a:r>
            <a:endParaRPr/>
          </a:p>
          <a:p>
            <a:pPr marL="685800" lvl="1" indent="-228600" algn="l" rtl="0">
              <a:lnSpc>
                <a:spcPct val="90000"/>
              </a:lnSpc>
              <a:spcBef>
                <a:spcPts val="500"/>
              </a:spcBef>
              <a:spcAft>
                <a:spcPts val="0"/>
              </a:spcAft>
              <a:buClr>
                <a:srgbClr val="152B48"/>
              </a:buClr>
              <a:buSzPts val="2000"/>
              <a:buChar char="•"/>
            </a:pPr>
            <a:r>
              <a:rPr lang="es-CO" b="1"/>
              <a:t>Diencéfalo: </a:t>
            </a:r>
            <a:r>
              <a:rPr lang="es-CO"/>
              <a:t>evaginaciones de las vesículas ópticas.</a:t>
            </a:r>
            <a:endParaRPr/>
          </a:p>
          <a:p>
            <a:pPr marL="685800" lvl="1" indent="-101600" algn="l" rtl="0">
              <a:lnSpc>
                <a:spcPct val="90000"/>
              </a:lnSpc>
              <a:spcBef>
                <a:spcPts val="500"/>
              </a:spcBef>
              <a:spcAft>
                <a:spcPts val="0"/>
              </a:spcAft>
              <a:buClr>
                <a:srgbClr val="152B48"/>
              </a:buClr>
              <a:buSzPts val="2000"/>
              <a:buNone/>
            </a:pPr>
            <a:endParaRPr/>
          </a:p>
        </p:txBody>
      </p:sp>
      <p:pic>
        <p:nvPicPr>
          <p:cNvPr id="774" name="Google Shape;774;p88"/>
          <p:cNvPicPr preferRelativeResize="0"/>
          <p:nvPr/>
        </p:nvPicPr>
        <p:blipFill rotWithShape="1">
          <a:blip r:embed="rId3">
            <a:alphaModFix/>
          </a:blip>
          <a:srcRect/>
          <a:stretch/>
        </p:blipFill>
        <p:spPr>
          <a:xfrm>
            <a:off x="838200" y="1325563"/>
            <a:ext cx="3619500" cy="26384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89"/>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Rombencéfalo</a:t>
            </a:r>
            <a:endParaRPr/>
          </a:p>
        </p:txBody>
      </p:sp>
      <p:pic>
        <p:nvPicPr>
          <p:cNvPr id="780" name="Google Shape;780;p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2467" y="1257622"/>
            <a:ext cx="4925838" cy="2936006"/>
          </a:xfrm>
          <a:prstGeom prst="rect">
            <a:avLst/>
          </a:prstGeom>
          <a:noFill/>
          <a:ln>
            <a:noFill/>
          </a:ln>
        </p:spPr>
      </p:pic>
      <p:sp>
        <p:nvSpPr>
          <p:cNvPr id="781" name="Google Shape;781;p89"/>
          <p:cNvSpPr txBox="1">
            <a:spLocks noGrp="1"/>
          </p:cNvSpPr>
          <p:nvPr>
            <p:ph type="body" idx="1"/>
          </p:nvPr>
        </p:nvSpPr>
        <p:spPr>
          <a:xfrm>
            <a:off x="5061702" y="155503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Constituido:</a:t>
            </a:r>
            <a:endParaRPr/>
          </a:p>
          <a:p>
            <a:pPr marL="685800" lvl="1" indent="-228600" algn="l" rtl="0">
              <a:lnSpc>
                <a:spcPct val="90000"/>
              </a:lnSpc>
              <a:spcBef>
                <a:spcPts val="500"/>
              </a:spcBef>
              <a:spcAft>
                <a:spcPts val="0"/>
              </a:spcAft>
              <a:buClr>
                <a:srgbClr val="152B48"/>
              </a:buClr>
              <a:buSzPts val="2000"/>
              <a:buChar char="•"/>
            </a:pPr>
            <a:r>
              <a:rPr lang="es-CO" b="1"/>
              <a:t>Mielencéfalo</a:t>
            </a:r>
            <a:r>
              <a:rPr lang="es-CO"/>
              <a:t>: forma la protuberancia y el cerebelo: </a:t>
            </a:r>
            <a:endParaRPr/>
          </a:p>
          <a:p>
            <a:pPr marL="1143000" lvl="2" indent="-228600" algn="l" rtl="0">
              <a:lnSpc>
                <a:spcPct val="90000"/>
              </a:lnSpc>
              <a:spcBef>
                <a:spcPts val="500"/>
              </a:spcBef>
              <a:spcAft>
                <a:spcPts val="0"/>
              </a:spcAft>
              <a:buClr>
                <a:srgbClr val="152B48"/>
              </a:buClr>
              <a:buSzPts val="2000"/>
              <a:buChar char="•"/>
            </a:pPr>
            <a:r>
              <a:rPr lang="es-CO"/>
              <a:t>Origina </a:t>
            </a:r>
            <a:r>
              <a:rPr lang="es-CO" b="1"/>
              <a:t>bulbo raquídeo.</a:t>
            </a:r>
            <a:endParaRPr/>
          </a:p>
          <a:p>
            <a:pPr marL="1143000" lvl="2" indent="-228600" algn="l" rtl="0">
              <a:lnSpc>
                <a:spcPct val="90000"/>
              </a:lnSpc>
              <a:spcBef>
                <a:spcPts val="500"/>
              </a:spcBef>
              <a:spcAft>
                <a:spcPts val="0"/>
              </a:spcAft>
              <a:buClr>
                <a:srgbClr val="152B48"/>
              </a:buClr>
              <a:buSzPts val="2000"/>
              <a:buChar char="•"/>
            </a:pPr>
            <a:r>
              <a:rPr lang="es-CO"/>
              <a:t>Difiere de la médula porque sus paredes laterales sufren una eversión.</a:t>
            </a:r>
            <a:endParaRPr/>
          </a:p>
          <a:p>
            <a:pPr marL="1143000" lvl="2" indent="-228600" algn="l" rtl="0">
              <a:lnSpc>
                <a:spcPct val="90000"/>
              </a:lnSpc>
              <a:spcBef>
                <a:spcPts val="500"/>
              </a:spcBef>
              <a:spcAft>
                <a:spcPts val="0"/>
              </a:spcAft>
              <a:buClr>
                <a:srgbClr val="152B48"/>
              </a:buClr>
              <a:buSzPts val="2000"/>
              <a:buChar char="•"/>
            </a:pPr>
            <a:r>
              <a:rPr lang="es-CO"/>
              <a:t>Núcleos motores.</a:t>
            </a:r>
            <a:endParaRPr/>
          </a:p>
          <a:p>
            <a:pPr marL="1600200" lvl="3" indent="-228600" algn="l" rtl="0">
              <a:lnSpc>
                <a:spcPct val="90000"/>
              </a:lnSpc>
              <a:spcBef>
                <a:spcPts val="500"/>
              </a:spcBef>
              <a:spcAft>
                <a:spcPts val="0"/>
              </a:spcAft>
              <a:buClr>
                <a:srgbClr val="152B48"/>
              </a:buClr>
              <a:buSzPts val="2000"/>
              <a:buChar char="•"/>
            </a:pPr>
            <a:r>
              <a:rPr lang="es-CO"/>
              <a:t>Eferente somático.</a:t>
            </a:r>
            <a:endParaRPr/>
          </a:p>
          <a:p>
            <a:pPr marL="1600200" lvl="3" indent="-228600" algn="l" rtl="0">
              <a:lnSpc>
                <a:spcPct val="90000"/>
              </a:lnSpc>
              <a:spcBef>
                <a:spcPts val="500"/>
              </a:spcBef>
              <a:spcAft>
                <a:spcPts val="0"/>
              </a:spcAft>
              <a:buClr>
                <a:srgbClr val="152B48"/>
              </a:buClr>
              <a:buSzPts val="2000"/>
              <a:buChar char="•"/>
            </a:pPr>
            <a:r>
              <a:rPr lang="es-CO"/>
              <a:t>Eferente visceral especial.</a:t>
            </a:r>
            <a:endParaRPr/>
          </a:p>
          <a:p>
            <a:pPr marL="1600200" lvl="3" indent="-228600" algn="l" rtl="0">
              <a:lnSpc>
                <a:spcPct val="90000"/>
              </a:lnSpc>
              <a:spcBef>
                <a:spcPts val="500"/>
              </a:spcBef>
              <a:spcAft>
                <a:spcPts val="0"/>
              </a:spcAft>
              <a:buClr>
                <a:srgbClr val="152B48"/>
              </a:buClr>
              <a:buSzPts val="2000"/>
              <a:buChar char="•"/>
            </a:pPr>
            <a:r>
              <a:rPr lang="es-CO"/>
              <a:t>Visceral general.</a:t>
            </a:r>
            <a:endParaRPr/>
          </a:p>
          <a:p>
            <a:pPr marL="1600200" lvl="3" indent="-101600" algn="l" rtl="0">
              <a:lnSpc>
                <a:spcPct val="90000"/>
              </a:lnSpc>
              <a:spcBef>
                <a:spcPts val="500"/>
              </a:spcBef>
              <a:spcAft>
                <a:spcPts val="0"/>
              </a:spcAft>
              <a:buClr>
                <a:srgbClr val="152B48"/>
              </a:buClr>
              <a:buSzPts val="2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Embriología digestiva</a:t>
            </a:r>
            <a:endParaRPr/>
          </a:p>
        </p:txBody>
      </p:sp>
      <p:sp>
        <p:nvSpPr>
          <p:cNvPr id="159" name="Google Shape;159;p9"/>
          <p:cNvSpPr txBox="1">
            <a:spLocks noGrp="1"/>
          </p:cNvSpPr>
          <p:nvPr>
            <p:ph type="body" idx="1"/>
          </p:nvPr>
        </p:nvSpPr>
        <p:spPr>
          <a:xfrm>
            <a:off x="5202026" y="1722989"/>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Endodermo</a:t>
            </a:r>
            <a:r>
              <a:rPr lang="es-CO"/>
              <a:t>: forma recubrimiento epitelial.</a:t>
            </a:r>
            <a:endParaRPr/>
          </a:p>
          <a:p>
            <a:pPr marL="228600" lvl="0" indent="-228600" algn="l" rtl="0">
              <a:lnSpc>
                <a:spcPct val="90000"/>
              </a:lnSpc>
              <a:spcBef>
                <a:spcPts val="1000"/>
              </a:spcBef>
              <a:spcAft>
                <a:spcPts val="0"/>
              </a:spcAft>
              <a:buClr>
                <a:srgbClr val="152B48"/>
              </a:buClr>
              <a:buSzPts val="2000"/>
              <a:buChar char="•"/>
            </a:pPr>
            <a:r>
              <a:rPr lang="es-CO" b="1"/>
              <a:t>Mesodermo esplácnico: </a:t>
            </a:r>
            <a:r>
              <a:rPr lang="es-CO"/>
              <a:t>estroma tejido conjuntivo.</a:t>
            </a:r>
            <a:endParaRPr/>
          </a:p>
          <a:p>
            <a:pPr marL="228600" lvl="0" indent="-228600" algn="l" rtl="0">
              <a:lnSpc>
                <a:spcPct val="90000"/>
              </a:lnSpc>
              <a:spcBef>
                <a:spcPts val="1000"/>
              </a:spcBef>
              <a:spcAft>
                <a:spcPts val="0"/>
              </a:spcAft>
              <a:buClr>
                <a:srgbClr val="152B48"/>
              </a:buClr>
              <a:buSzPts val="2000"/>
              <a:buChar char="•"/>
            </a:pPr>
            <a:r>
              <a:rPr lang="es-CO"/>
              <a:t>Plegamiento cefalocaudal y lateral del embrión.</a:t>
            </a:r>
            <a:endParaRPr/>
          </a:p>
          <a:p>
            <a:pPr marL="228600" lvl="0" indent="-228600" algn="l" rtl="0">
              <a:lnSpc>
                <a:spcPct val="90000"/>
              </a:lnSpc>
              <a:spcBef>
                <a:spcPts val="1000"/>
              </a:spcBef>
              <a:spcAft>
                <a:spcPts val="0"/>
              </a:spcAft>
              <a:buClr>
                <a:srgbClr val="152B48"/>
              </a:buClr>
              <a:buSzPts val="2000"/>
              <a:buChar char="•"/>
            </a:pPr>
            <a:r>
              <a:rPr lang="es-CO"/>
              <a:t>Formación Intestino primitivo:</a:t>
            </a:r>
            <a:endParaRPr/>
          </a:p>
          <a:p>
            <a:pPr marL="685800" lvl="1" indent="-228600" algn="l" rtl="0">
              <a:lnSpc>
                <a:spcPct val="90000"/>
              </a:lnSpc>
              <a:spcBef>
                <a:spcPts val="500"/>
              </a:spcBef>
              <a:spcAft>
                <a:spcPts val="0"/>
              </a:spcAft>
              <a:buClr>
                <a:srgbClr val="152B48"/>
              </a:buClr>
              <a:buSzPts val="2000"/>
              <a:buChar char="•"/>
            </a:pPr>
            <a:r>
              <a:rPr lang="es-CO"/>
              <a:t>Tubo ciego:</a:t>
            </a:r>
            <a:endParaRPr/>
          </a:p>
          <a:p>
            <a:pPr marL="1143000" lvl="2" indent="-228600" algn="l" rtl="0">
              <a:lnSpc>
                <a:spcPct val="90000"/>
              </a:lnSpc>
              <a:spcBef>
                <a:spcPts val="500"/>
              </a:spcBef>
              <a:spcAft>
                <a:spcPts val="0"/>
              </a:spcAft>
              <a:buClr>
                <a:srgbClr val="152B48"/>
              </a:buClr>
              <a:buSzPts val="2000"/>
              <a:buChar char="•"/>
            </a:pPr>
            <a:r>
              <a:rPr lang="es-CO" b="1"/>
              <a:t>Intestino anterior.</a:t>
            </a:r>
            <a:endParaRPr/>
          </a:p>
          <a:p>
            <a:pPr marL="1143000" lvl="2" indent="-228600" algn="l" rtl="0">
              <a:lnSpc>
                <a:spcPct val="90000"/>
              </a:lnSpc>
              <a:spcBef>
                <a:spcPts val="500"/>
              </a:spcBef>
              <a:spcAft>
                <a:spcPts val="0"/>
              </a:spcAft>
              <a:buClr>
                <a:srgbClr val="152B48"/>
              </a:buClr>
              <a:buSzPts val="2000"/>
              <a:buChar char="•"/>
            </a:pPr>
            <a:r>
              <a:rPr lang="es-CO" b="1"/>
              <a:t>Intestino medio</a:t>
            </a:r>
            <a:r>
              <a:rPr lang="es-CO"/>
              <a:t>: conserva por un tiempo la comunicación con el saco vitelino.</a:t>
            </a:r>
            <a:endParaRPr/>
          </a:p>
          <a:p>
            <a:pPr marL="1143000" lvl="2" indent="-228600" algn="l" rtl="0">
              <a:lnSpc>
                <a:spcPct val="90000"/>
              </a:lnSpc>
              <a:spcBef>
                <a:spcPts val="500"/>
              </a:spcBef>
              <a:spcAft>
                <a:spcPts val="0"/>
              </a:spcAft>
              <a:buClr>
                <a:srgbClr val="152B48"/>
              </a:buClr>
              <a:buSzPts val="2000"/>
              <a:buChar char="•"/>
            </a:pPr>
            <a:r>
              <a:rPr lang="es-CO" b="1"/>
              <a:t>Intestino posterior.</a:t>
            </a:r>
            <a:endParaRPr/>
          </a:p>
          <a:p>
            <a:pPr marL="1143000" lvl="2" indent="-101600" algn="l" rtl="0">
              <a:lnSpc>
                <a:spcPct val="90000"/>
              </a:lnSpc>
              <a:spcBef>
                <a:spcPts val="500"/>
              </a:spcBef>
              <a:spcAft>
                <a:spcPts val="0"/>
              </a:spcAft>
              <a:buClr>
                <a:srgbClr val="152B48"/>
              </a:buClr>
              <a:buSzPts val="2000"/>
              <a:buNone/>
            </a:pPr>
            <a:endParaRPr/>
          </a:p>
        </p:txBody>
      </p:sp>
      <p:sp>
        <p:nvSpPr>
          <p:cNvPr id="160" name="Google Shape;160;p9"/>
          <p:cNvSpPr/>
          <p:nvPr/>
        </p:nvSpPr>
        <p:spPr>
          <a:xfrm>
            <a:off x="1587700" y="3330230"/>
            <a:ext cx="2152501" cy="44278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Presomita</a:t>
            </a:r>
            <a:endParaRPr/>
          </a:p>
        </p:txBody>
      </p:sp>
      <p:pic>
        <p:nvPicPr>
          <p:cNvPr id="161" name="Google Shape;161;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219201"/>
            <a:ext cx="3089553" cy="211102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90"/>
          <p:cNvSpPr txBox="1">
            <a:spLocks noGrp="1"/>
          </p:cNvSpPr>
          <p:nvPr>
            <p:ph type="title"/>
          </p:nvPr>
        </p:nvSpPr>
        <p:spPr>
          <a:xfrm>
            <a:off x="838200" y="-12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Rombencéfalo</a:t>
            </a:r>
            <a:endParaRPr/>
          </a:p>
        </p:txBody>
      </p:sp>
      <p:sp>
        <p:nvSpPr>
          <p:cNvPr id="788" name="Google Shape;788;p90"/>
          <p:cNvSpPr txBox="1">
            <a:spLocks noGrp="1"/>
          </p:cNvSpPr>
          <p:nvPr>
            <p:ph type="body" idx="1"/>
          </p:nvPr>
        </p:nvSpPr>
        <p:spPr>
          <a:xfrm>
            <a:off x="5158404" y="1447233"/>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Metencéfalo:</a:t>
            </a:r>
            <a:endParaRPr/>
          </a:p>
          <a:p>
            <a:pPr marL="685800" lvl="1" indent="-228600" algn="l" rtl="0">
              <a:lnSpc>
                <a:spcPct val="90000"/>
              </a:lnSpc>
              <a:spcBef>
                <a:spcPts val="500"/>
              </a:spcBef>
              <a:spcAft>
                <a:spcPts val="0"/>
              </a:spcAft>
              <a:buClr>
                <a:srgbClr val="152B48"/>
              </a:buClr>
              <a:buSzPts val="2000"/>
              <a:buChar char="•"/>
            </a:pPr>
            <a:r>
              <a:rPr lang="es-CO" b="1"/>
              <a:t>Cerebelo</a:t>
            </a:r>
            <a:r>
              <a:rPr lang="es-CO"/>
              <a:t>: centro de coordinación de la postura y el movimiento.</a:t>
            </a:r>
            <a:endParaRPr/>
          </a:p>
          <a:p>
            <a:pPr marL="1143000" lvl="2" indent="-228600" algn="l" rtl="0">
              <a:lnSpc>
                <a:spcPct val="90000"/>
              </a:lnSpc>
              <a:spcBef>
                <a:spcPts val="500"/>
              </a:spcBef>
              <a:spcAft>
                <a:spcPts val="0"/>
              </a:spcAft>
              <a:buClr>
                <a:srgbClr val="152B48"/>
              </a:buClr>
              <a:buSzPts val="2000"/>
              <a:buChar char="•"/>
            </a:pPr>
            <a:r>
              <a:rPr lang="es-CO"/>
              <a:t>Formación de placa cerebelosa.</a:t>
            </a:r>
            <a:endParaRPr/>
          </a:p>
          <a:p>
            <a:pPr marL="1143000" lvl="2" indent="-228600" algn="l" rtl="0">
              <a:lnSpc>
                <a:spcPct val="90000"/>
              </a:lnSpc>
              <a:spcBef>
                <a:spcPts val="500"/>
              </a:spcBef>
              <a:spcAft>
                <a:spcPts val="0"/>
              </a:spcAft>
              <a:buClr>
                <a:srgbClr val="152B48"/>
              </a:buClr>
              <a:buSzPts val="2000"/>
              <a:buChar char="•"/>
            </a:pPr>
            <a:r>
              <a:rPr lang="es-CO"/>
              <a:t>12 semanas vermis y hemisferios.</a:t>
            </a:r>
            <a:endParaRPr/>
          </a:p>
          <a:p>
            <a:pPr marL="1143000" lvl="2" indent="-228600" algn="l" rtl="0">
              <a:lnSpc>
                <a:spcPct val="90000"/>
              </a:lnSpc>
              <a:spcBef>
                <a:spcPts val="500"/>
              </a:spcBef>
              <a:spcAft>
                <a:spcPts val="0"/>
              </a:spcAft>
              <a:buClr>
                <a:srgbClr val="152B48"/>
              </a:buClr>
              <a:buSzPts val="2000"/>
              <a:buChar char="•"/>
            </a:pPr>
            <a:r>
              <a:rPr lang="es-CO"/>
              <a:t>Lóbulo flocunodular: más primitivo.</a:t>
            </a:r>
            <a:endParaRPr/>
          </a:p>
          <a:p>
            <a:pPr marL="1143000" lvl="2" indent="-228600" algn="l" rtl="0">
              <a:lnSpc>
                <a:spcPct val="90000"/>
              </a:lnSpc>
              <a:spcBef>
                <a:spcPts val="500"/>
              </a:spcBef>
              <a:spcAft>
                <a:spcPts val="0"/>
              </a:spcAft>
              <a:buClr>
                <a:srgbClr val="152B48"/>
              </a:buClr>
              <a:buSzPts val="2000"/>
              <a:buChar char="•"/>
            </a:pPr>
            <a:r>
              <a:rPr lang="es-CO"/>
              <a:t>Luego formación de capa granular.</a:t>
            </a:r>
            <a:endParaRPr/>
          </a:p>
          <a:p>
            <a:pPr marL="1143000" lvl="2" indent="-228600" algn="l" rtl="0">
              <a:lnSpc>
                <a:spcPct val="90000"/>
              </a:lnSpc>
              <a:spcBef>
                <a:spcPts val="500"/>
              </a:spcBef>
              <a:spcAft>
                <a:spcPts val="0"/>
              </a:spcAft>
              <a:buClr>
                <a:srgbClr val="152B48"/>
              </a:buClr>
              <a:buSzPts val="2000"/>
              <a:buChar char="•"/>
            </a:pPr>
            <a:r>
              <a:rPr lang="es-CO"/>
              <a:t>6 mes: células de Purkinje.</a:t>
            </a:r>
            <a:endParaRPr/>
          </a:p>
          <a:p>
            <a:pPr marL="1143000" lvl="2" indent="-228600" algn="l" rtl="0">
              <a:lnSpc>
                <a:spcPct val="90000"/>
              </a:lnSpc>
              <a:spcBef>
                <a:spcPts val="500"/>
              </a:spcBef>
              <a:spcAft>
                <a:spcPts val="0"/>
              </a:spcAft>
              <a:buClr>
                <a:srgbClr val="152B48"/>
              </a:buClr>
              <a:buSzPts val="2000"/>
              <a:buChar char="•"/>
            </a:pPr>
            <a:r>
              <a:rPr lang="es-CO"/>
              <a:t>Núcleo dentado en el nacimiento.</a:t>
            </a:r>
            <a:endParaRPr/>
          </a:p>
          <a:p>
            <a:pPr marL="685800" lvl="1" indent="-228600" algn="l" rtl="0">
              <a:lnSpc>
                <a:spcPct val="90000"/>
              </a:lnSpc>
              <a:spcBef>
                <a:spcPts val="500"/>
              </a:spcBef>
              <a:spcAft>
                <a:spcPts val="0"/>
              </a:spcAft>
              <a:buClr>
                <a:srgbClr val="152B48"/>
              </a:buClr>
              <a:buSzPts val="2000"/>
              <a:buChar char="•"/>
            </a:pPr>
            <a:r>
              <a:rPr lang="es-CO" b="1"/>
              <a:t>Protuberancia</a:t>
            </a:r>
            <a:r>
              <a:rPr lang="es-CO"/>
              <a:t>: vía para las fibras nerviosas entre la médula espinal y las cortezas cerebral y cerebelosa.</a:t>
            </a:r>
            <a:endParaRPr/>
          </a:p>
          <a:p>
            <a:pPr marL="685800" lvl="1" indent="-101600" algn="l" rtl="0">
              <a:lnSpc>
                <a:spcPct val="90000"/>
              </a:lnSpc>
              <a:spcBef>
                <a:spcPts val="500"/>
              </a:spcBef>
              <a:spcAft>
                <a:spcPts val="0"/>
              </a:spcAft>
              <a:buClr>
                <a:srgbClr val="152B48"/>
              </a:buClr>
              <a:buSzPts val="2000"/>
              <a:buNone/>
            </a:pPr>
            <a:endParaRPr/>
          </a:p>
        </p:txBody>
      </p:sp>
      <p:pic>
        <p:nvPicPr>
          <p:cNvPr id="789" name="Google Shape;789;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9620" y="1447233"/>
            <a:ext cx="4310873" cy="1592052"/>
          </a:xfrm>
          <a:prstGeom prst="rect">
            <a:avLst/>
          </a:prstGeom>
          <a:noFill/>
          <a:ln>
            <a:noFill/>
          </a:ln>
        </p:spPr>
      </p:pic>
      <p:sp>
        <p:nvSpPr>
          <p:cNvPr id="790" name="Google Shape;790;p90"/>
          <p:cNvSpPr/>
          <p:nvPr/>
        </p:nvSpPr>
        <p:spPr>
          <a:xfrm>
            <a:off x="847531" y="3039285"/>
            <a:ext cx="3650673" cy="63734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Fases de desarrollo de la corteza cerebelosa</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9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Cerebro medio</a:t>
            </a:r>
            <a:endParaRPr/>
          </a:p>
        </p:txBody>
      </p:sp>
      <p:sp>
        <p:nvSpPr>
          <p:cNvPr id="796" name="Google Shape;796;p91"/>
          <p:cNvSpPr txBox="1">
            <a:spLocks noGrp="1"/>
          </p:cNvSpPr>
          <p:nvPr>
            <p:ph type="body" idx="1"/>
          </p:nvPr>
        </p:nvSpPr>
        <p:spPr>
          <a:xfrm>
            <a:off x="6227018" y="1026710"/>
            <a:ext cx="5797948" cy="533065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a:t>Presenta dos grupos de núcleos motores.</a:t>
            </a:r>
            <a:endParaRPr/>
          </a:p>
          <a:p>
            <a:pPr marL="685800" lvl="1" indent="-228600" algn="l" rtl="0">
              <a:lnSpc>
                <a:spcPct val="90000"/>
              </a:lnSpc>
              <a:spcBef>
                <a:spcPts val="500"/>
              </a:spcBef>
              <a:spcAft>
                <a:spcPts val="0"/>
              </a:spcAft>
              <a:buClr>
                <a:srgbClr val="152B48"/>
              </a:buClr>
              <a:buSzPts val="2000"/>
              <a:buChar char="•"/>
            </a:pPr>
            <a:r>
              <a:rPr lang="es-CO" b="1"/>
              <a:t>Media</a:t>
            </a:r>
            <a:r>
              <a:rPr lang="es-CO"/>
              <a:t>l: eferente somático: representado por nervios oculomotor y troclear.</a:t>
            </a:r>
            <a:endParaRPr/>
          </a:p>
          <a:p>
            <a:pPr marL="685800" lvl="1" indent="-228600" algn="l" rtl="0">
              <a:lnSpc>
                <a:spcPct val="90000"/>
              </a:lnSpc>
              <a:spcBef>
                <a:spcPts val="500"/>
              </a:spcBef>
              <a:spcAft>
                <a:spcPts val="0"/>
              </a:spcAft>
              <a:buClr>
                <a:srgbClr val="152B48"/>
              </a:buClr>
              <a:buSzPts val="2000"/>
              <a:buChar char="•"/>
            </a:pPr>
            <a:r>
              <a:rPr lang="es-CO" b="1"/>
              <a:t>Núcleo de Edinger-Wetstphal</a:t>
            </a:r>
            <a:r>
              <a:rPr lang="es-CO"/>
              <a:t>: inerva la pupila.</a:t>
            </a:r>
            <a:endParaRPr/>
          </a:p>
          <a:p>
            <a:pPr marL="228600" lvl="0" indent="-228600" algn="l" rtl="0">
              <a:lnSpc>
                <a:spcPct val="90000"/>
              </a:lnSpc>
              <a:spcBef>
                <a:spcPts val="1000"/>
              </a:spcBef>
              <a:spcAft>
                <a:spcPts val="0"/>
              </a:spcAft>
              <a:buClr>
                <a:srgbClr val="152B48"/>
              </a:buClr>
              <a:buSzPts val="2000"/>
              <a:buChar char="•"/>
            </a:pPr>
            <a:r>
              <a:rPr lang="es-CO"/>
              <a:t>Formación de los </a:t>
            </a:r>
            <a:r>
              <a:rPr lang="es-CO" b="1"/>
              <a:t>pedúnculos cerebrales</a:t>
            </a:r>
            <a:r>
              <a:rPr lang="es-CO"/>
              <a:t>: </a:t>
            </a:r>
            <a:endParaRPr/>
          </a:p>
          <a:p>
            <a:pPr marL="685800" lvl="1" indent="-228600" algn="l" rtl="0">
              <a:lnSpc>
                <a:spcPct val="90000"/>
              </a:lnSpc>
              <a:spcBef>
                <a:spcPts val="500"/>
              </a:spcBef>
              <a:spcAft>
                <a:spcPts val="0"/>
              </a:spcAft>
              <a:buClr>
                <a:srgbClr val="152B48"/>
              </a:buClr>
              <a:buSzPts val="2000"/>
              <a:buChar char="•"/>
            </a:pPr>
            <a:r>
              <a:rPr lang="es-CO"/>
              <a:t>Sirven de vía para las fibras nerviosas que descienden desde la corteza hacia los centros inferiores de la protuberancia y la médula. </a:t>
            </a:r>
            <a:endParaRPr/>
          </a:p>
          <a:p>
            <a:pPr marL="228600" lvl="0" indent="-228600" algn="l" rtl="0">
              <a:lnSpc>
                <a:spcPct val="90000"/>
              </a:lnSpc>
              <a:spcBef>
                <a:spcPts val="1000"/>
              </a:spcBef>
              <a:spcAft>
                <a:spcPts val="0"/>
              </a:spcAft>
              <a:buClr>
                <a:srgbClr val="152B48"/>
              </a:buClr>
              <a:buSzPts val="2000"/>
              <a:buChar char="•"/>
            </a:pPr>
            <a:r>
              <a:rPr lang="es-CO"/>
              <a:t>Con el desarrollo forman los: </a:t>
            </a:r>
            <a:endParaRPr/>
          </a:p>
          <a:p>
            <a:pPr marL="685800" lvl="1" indent="-228600" algn="l" rtl="0">
              <a:lnSpc>
                <a:spcPct val="90000"/>
              </a:lnSpc>
              <a:spcBef>
                <a:spcPts val="500"/>
              </a:spcBef>
              <a:spcAft>
                <a:spcPts val="0"/>
              </a:spcAft>
              <a:buClr>
                <a:srgbClr val="152B48"/>
              </a:buClr>
              <a:buSzPts val="2000"/>
              <a:buChar char="•"/>
            </a:pPr>
            <a:r>
              <a:rPr lang="es-CO" b="1"/>
              <a:t>Colículos anteriores</a:t>
            </a:r>
            <a:r>
              <a:rPr lang="es-CO"/>
              <a:t> o tubérculo cuadrigémino superior.</a:t>
            </a:r>
            <a:endParaRPr/>
          </a:p>
          <a:p>
            <a:pPr marL="685800" lvl="1" indent="-228600" algn="l" rtl="0">
              <a:lnSpc>
                <a:spcPct val="90000"/>
              </a:lnSpc>
              <a:spcBef>
                <a:spcPts val="500"/>
              </a:spcBef>
              <a:spcAft>
                <a:spcPts val="0"/>
              </a:spcAft>
              <a:buClr>
                <a:srgbClr val="152B48"/>
              </a:buClr>
              <a:buSzPts val="2000"/>
              <a:buChar char="•"/>
            </a:pPr>
            <a:r>
              <a:rPr lang="es-CO" b="1"/>
              <a:t>Colículo posterior</a:t>
            </a:r>
            <a:r>
              <a:rPr lang="es-CO"/>
              <a:t>: tubérculo cuadrigémino inferior.</a:t>
            </a:r>
            <a:endParaRPr/>
          </a:p>
          <a:p>
            <a:pPr marL="685800" lvl="1" indent="-101600" algn="l" rtl="0">
              <a:lnSpc>
                <a:spcPct val="90000"/>
              </a:lnSpc>
              <a:spcBef>
                <a:spcPts val="500"/>
              </a:spcBef>
              <a:spcAft>
                <a:spcPts val="0"/>
              </a:spcAft>
              <a:buClr>
                <a:srgbClr val="152B48"/>
              </a:buClr>
              <a:buSzPts val="2000"/>
              <a:buNone/>
            </a:pPr>
            <a:endParaRPr/>
          </a:p>
        </p:txBody>
      </p:sp>
      <p:pic>
        <p:nvPicPr>
          <p:cNvPr id="797" name="Google Shape;797;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2246" y="1001674"/>
            <a:ext cx="5653754" cy="2427326"/>
          </a:xfrm>
          <a:prstGeom prst="rect">
            <a:avLst/>
          </a:prstGeom>
          <a:noFill/>
          <a:ln>
            <a:noFill/>
          </a:ln>
        </p:spPr>
      </p:pic>
      <p:sp>
        <p:nvSpPr>
          <p:cNvPr id="798" name="Google Shape;798;p91"/>
          <p:cNvSpPr/>
          <p:nvPr/>
        </p:nvSpPr>
        <p:spPr>
          <a:xfrm>
            <a:off x="1190941" y="3429000"/>
            <a:ext cx="2078182" cy="52607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8 semanas</a:t>
            </a:r>
            <a:endParaRPr/>
          </a:p>
        </p:txBody>
      </p:sp>
      <p:sp>
        <p:nvSpPr>
          <p:cNvPr id="799" name="Google Shape;799;p91"/>
          <p:cNvSpPr/>
          <p:nvPr/>
        </p:nvSpPr>
        <p:spPr>
          <a:xfrm>
            <a:off x="3760934" y="3429000"/>
            <a:ext cx="1974273" cy="52607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4 meses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2"/>
          <p:cNvSpPr txBox="1">
            <a:spLocks noGrp="1"/>
          </p:cNvSpPr>
          <p:nvPr>
            <p:ph type="title"/>
          </p:nvPr>
        </p:nvSpPr>
        <p:spPr>
          <a:xfrm>
            <a:off x="838200" y="105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Prosencéfalo</a:t>
            </a:r>
            <a:endParaRPr/>
          </a:p>
        </p:txBody>
      </p:sp>
      <p:sp>
        <p:nvSpPr>
          <p:cNvPr id="805" name="Google Shape;805;p92"/>
          <p:cNvSpPr txBox="1">
            <a:spLocks noGrp="1"/>
          </p:cNvSpPr>
          <p:nvPr>
            <p:ph type="body" idx="1"/>
          </p:nvPr>
        </p:nvSpPr>
        <p:spPr>
          <a:xfrm>
            <a:off x="502620"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Telencéfalo</a:t>
            </a:r>
            <a:r>
              <a:rPr lang="es-CO"/>
              <a:t>: origina los hemisferios cerebrales.</a:t>
            </a:r>
            <a:endParaRPr/>
          </a:p>
          <a:p>
            <a:pPr marL="228600" lvl="0" indent="-228600" algn="l" rtl="0">
              <a:lnSpc>
                <a:spcPct val="90000"/>
              </a:lnSpc>
              <a:spcBef>
                <a:spcPts val="1000"/>
              </a:spcBef>
              <a:spcAft>
                <a:spcPts val="0"/>
              </a:spcAft>
              <a:buClr>
                <a:srgbClr val="152B48"/>
              </a:buClr>
              <a:buSzPts val="2000"/>
              <a:buChar char="•"/>
            </a:pPr>
            <a:r>
              <a:rPr lang="es-CO" b="1"/>
              <a:t>Diencéfalo</a:t>
            </a:r>
            <a:r>
              <a:rPr lang="es-CO"/>
              <a:t>: constituye la cúpula y el pedículo óptica, la hipófisis el tálamo el hipocampo y glándula pineal.</a:t>
            </a:r>
            <a:endParaRPr/>
          </a:p>
        </p:txBody>
      </p:sp>
      <p:pic>
        <p:nvPicPr>
          <p:cNvPr id="806" name="Google Shape;806;p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84237" y="3142719"/>
            <a:ext cx="6559640" cy="2745359"/>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93"/>
          <p:cNvSpPr txBox="1">
            <a:spLocks noGrp="1"/>
          </p:cNvSpPr>
          <p:nvPr>
            <p:ph type="title"/>
          </p:nvPr>
        </p:nvSpPr>
        <p:spPr>
          <a:xfrm>
            <a:off x="845943" y="-12550"/>
            <a:ext cx="6534571" cy="11322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Hemisferio cerebrales</a:t>
            </a:r>
            <a:endParaRPr/>
          </a:p>
        </p:txBody>
      </p:sp>
      <p:pic>
        <p:nvPicPr>
          <p:cNvPr id="813" name="Google Shape;813;p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6255" y="1433042"/>
            <a:ext cx="5392301" cy="3991916"/>
          </a:xfrm>
          <a:prstGeom prst="rect">
            <a:avLst/>
          </a:prstGeom>
          <a:noFill/>
          <a:ln>
            <a:noFill/>
          </a:ln>
        </p:spPr>
      </p:pic>
      <p:sp>
        <p:nvSpPr>
          <p:cNvPr id="814" name="Google Shape;814;p93"/>
          <p:cNvSpPr txBox="1">
            <a:spLocks noGrp="1"/>
          </p:cNvSpPr>
          <p:nvPr>
            <p:ph type="body" idx="2"/>
          </p:nvPr>
        </p:nvSpPr>
        <p:spPr>
          <a:xfrm>
            <a:off x="562822" y="1034454"/>
            <a:ext cx="5903433" cy="411162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152B48"/>
              </a:buClr>
              <a:buSzPts val="1800"/>
              <a:buFont typeface="Arial"/>
              <a:buChar char="•"/>
            </a:pPr>
            <a:r>
              <a:rPr lang="es-CO" sz="1800"/>
              <a:t>Aparecen en la 5 semana.</a:t>
            </a:r>
            <a:endParaRPr/>
          </a:p>
          <a:p>
            <a:pPr marL="285750" lvl="0" indent="-285750" algn="l" rtl="0">
              <a:lnSpc>
                <a:spcPct val="90000"/>
              </a:lnSpc>
              <a:spcBef>
                <a:spcPts val="1000"/>
              </a:spcBef>
              <a:spcAft>
                <a:spcPts val="0"/>
              </a:spcAft>
              <a:buClr>
                <a:srgbClr val="152B48"/>
              </a:buClr>
              <a:buSzPts val="1800"/>
              <a:buFont typeface="Arial"/>
              <a:buChar char="•"/>
            </a:pPr>
            <a:r>
              <a:rPr lang="es-CO" sz="1800"/>
              <a:t>E</a:t>
            </a:r>
            <a:r>
              <a:rPr lang="es-CO" sz="1800" b="0" i="0" u="none" strike="noStrike"/>
              <a:t>vaginaciones bilaterales en la pared lateral del prosencéfalo.</a:t>
            </a:r>
            <a:endParaRPr sz="1800" b="0" i="0" u="none" strike="noStrike"/>
          </a:p>
          <a:p>
            <a:pPr marL="285750" lvl="0" indent="-285750" algn="l" rtl="0">
              <a:lnSpc>
                <a:spcPct val="90000"/>
              </a:lnSpc>
              <a:spcBef>
                <a:spcPts val="1000"/>
              </a:spcBef>
              <a:spcAft>
                <a:spcPts val="0"/>
              </a:spcAft>
              <a:buClr>
                <a:srgbClr val="152B48"/>
              </a:buClr>
              <a:buSzPts val="1800"/>
              <a:buFont typeface="Arial"/>
              <a:buChar char="•"/>
            </a:pPr>
            <a:r>
              <a:rPr lang="es-CO" sz="1800" b="0" i="0" u="none" strike="noStrike"/>
              <a:t>Hacia la mitad del segundo mes, la parte basal de los hemisferios empieza a crecer y penetra en la luz tanto del ventrículo lateral como en el suelo del agujero de Monro</a:t>
            </a:r>
            <a:r>
              <a:rPr lang="es-CO" sz="1800"/>
              <a:t>.</a:t>
            </a:r>
            <a:endParaRPr sz="1800" b="0" i="0" u="none" strike="noStrike"/>
          </a:p>
          <a:p>
            <a:pPr marL="285750" lvl="0" indent="-285750" algn="l" rtl="0">
              <a:lnSpc>
                <a:spcPct val="90000"/>
              </a:lnSpc>
              <a:spcBef>
                <a:spcPts val="1000"/>
              </a:spcBef>
              <a:spcAft>
                <a:spcPts val="0"/>
              </a:spcAft>
              <a:buClr>
                <a:srgbClr val="152B48"/>
              </a:buClr>
              <a:buSzPts val="1800"/>
              <a:buFont typeface="Arial"/>
              <a:buChar char="•"/>
            </a:pPr>
            <a:r>
              <a:rPr lang="es-CO" sz="1800"/>
              <a:t>L</a:t>
            </a:r>
            <a:r>
              <a:rPr lang="es-CO" sz="1800" b="0" i="0" u="none" strike="noStrike"/>
              <a:t>a región de crecimiento rápido tiene un aspecto estriado y por tanto se conoce como </a:t>
            </a:r>
            <a:r>
              <a:rPr lang="es-CO" sz="1800" b="1" i="0" u="none" strike="noStrike"/>
              <a:t>cuerpo estriado. </a:t>
            </a:r>
            <a:endParaRPr sz="1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Hemisferio cerebral</a:t>
            </a:r>
            <a:endParaRPr/>
          </a:p>
        </p:txBody>
      </p:sp>
      <p:sp>
        <p:nvSpPr>
          <p:cNvPr id="821" name="Google Shape;821;p94"/>
          <p:cNvSpPr txBox="1">
            <a:spLocks noGrp="1"/>
          </p:cNvSpPr>
          <p:nvPr>
            <p:ph type="body" idx="1"/>
          </p:nvPr>
        </p:nvSpPr>
        <p:spPr>
          <a:xfrm>
            <a:off x="4992388"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Los hemisferios recubren la cara lateral del diencéfalo, del mesencéfalo y la porción cefálica del metencéfalo. </a:t>
            </a:r>
            <a:endParaRPr/>
          </a:p>
          <a:p>
            <a:pPr marL="228600" lvl="0" indent="-228600" algn="l" rtl="0">
              <a:lnSpc>
                <a:spcPct val="90000"/>
              </a:lnSpc>
              <a:spcBef>
                <a:spcPts val="1000"/>
              </a:spcBef>
              <a:spcAft>
                <a:spcPts val="0"/>
              </a:spcAft>
              <a:buClr>
                <a:srgbClr val="152B48"/>
              </a:buClr>
              <a:buSzPts val="2000"/>
              <a:buChar char="•"/>
            </a:pPr>
            <a:r>
              <a:rPr lang="es-CO" b="0" i="0" u="none" strike="noStrike"/>
              <a:t>El cuerpo estriado por ser una parte de la pared del hemisferio también se expande en dirección posterior y se divide en dos partes: </a:t>
            </a:r>
            <a:endParaRPr/>
          </a:p>
          <a:p>
            <a:pPr marL="685800" lvl="1" indent="-228600" algn="l" rtl="0">
              <a:lnSpc>
                <a:spcPct val="90000"/>
              </a:lnSpc>
              <a:spcBef>
                <a:spcPts val="500"/>
              </a:spcBef>
              <a:spcAft>
                <a:spcPts val="0"/>
              </a:spcAft>
              <a:buClr>
                <a:srgbClr val="152B48"/>
              </a:buClr>
              <a:buSzPts val="2000"/>
              <a:buChar char="•"/>
            </a:pPr>
            <a:r>
              <a:rPr lang="es-CO"/>
              <a:t>P</a:t>
            </a:r>
            <a:r>
              <a:rPr lang="es-CO" b="0" i="0" u="none" strike="noStrike"/>
              <a:t>arte dorsomedial llamada </a:t>
            </a:r>
            <a:r>
              <a:rPr lang="es-CO" b="1" i="0" u="none" strike="noStrike"/>
              <a:t>núcleo caudado.</a:t>
            </a:r>
            <a:endParaRPr/>
          </a:p>
          <a:p>
            <a:pPr marL="685800" lvl="1" indent="-228600" algn="l" rtl="0">
              <a:lnSpc>
                <a:spcPct val="90000"/>
              </a:lnSpc>
              <a:spcBef>
                <a:spcPts val="500"/>
              </a:spcBef>
              <a:spcAft>
                <a:spcPts val="0"/>
              </a:spcAft>
              <a:buClr>
                <a:srgbClr val="152B48"/>
              </a:buClr>
              <a:buSzPts val="2000"/>
              <a:buChar char="•"/>
            </a:pPr>
            <a:r>
              <a:rPr lang="es-CO"/>
              <a:t>P</a:t>
            </a:r>
            <a:r>
              <a:rPr lang="es-CO" b="0" i="0" u="none" strike="noStrike"/>
              <a:t>arte ventrolateral llamada </a:t>
            </a:r>
            <a:r>
              <a:rPr lang="es-CO" b="1" i="0" u="none" strike="noStrike"/>
              <a:t>núcleo lentiforme. </a:t>
            </a:r>
            <a:endParaRPr sz="2400"/>
          </a:p>
        </p:txBody>
      </p:sp>
      <p:pic>
        <p:nvPicPr>
          <p:cNvPr id="822" name="Google Shape;822;p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5519" y="1325563"/>
            <a:ext cx="3339378" cy="259959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95"/>
          <p:cNvSpPr txBox="1">
            <a:spLocks noGrp="1"/>
          </p:cNvSpPr>
          <p:nvPr>
            <p:ph type="title"/>
          </p:nvPr>
        </p:nvSpPr>
        <p:spPr>
          <a:xfrm>
            <a:off x="903514"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Cuerpo calloso</a:t>
            </a:r>
            <a:endParaRPr/>
          </a:p>
        </p:txBody>
      </p:sp>
      <p:sp>
        <p:nvSpPr>
          <p:cNvPr id="828" name="Google Shape;828;p95"/>
          <p:cNvSpPr txBox="1">
            <a:spLocks noGrp="1"/>
          </p:cNvSpPr>
          <p:nvPr>
            <p:ph type="body" idx="1"/>
          </p:nvPr>
        </p:nvSpPr>
        <p:spPr>
          <a:xfrm>
            <a:off x="620468" y="1522737"/>
            <a:ext cx="513071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10 semana.</a:t>
            </a:r>
            <a:endParaRPr/>
          </a:p>
          <a:p>
            <a:pPr marL="228600" lvl="0" indent="-228600" algn="l" rtl="0">
              <a:lnSpc>
                <a:spcPct val="90000"/>
              </a:lnSpc>
              <a:spcBef>
                <a:spcPts val="1000"/>
              </a:spcBef>
              <a:spcAft>
                <a:spcPts val="0"/>
              </a:spcAft>
              <a:buClr>
                <a:srgbClr val="152B48"/>
              </a:buClr>
              <a:buSzPts val="2000"/>
              <a:buChar char="•"/>
            </a:pPr>
            <a:r>
              <a:rPr lang="es-CO"/>
              <a:t>Comunica áreas no olfatorias derechas e izquierda.</a:t>
            </a:r>
            <a:endParaRPr/>
          </a:p>
          <a:p>
            <a:pPr marL="228600" lvl="0" indent="-228600" algn="l" rtl="0">
              <a:lnSpc>
                <a:spcPct val="90000"/>
              </a:lnSpc>
              <a:spcBef>
                <a:spcPts val="1000"/>
              </a:spcBef>
              <a:spcAft>
                <a:spcPts val="0"/>
              </a:spcAft>
              <a:buClr>
                <a:srgbClr val="152B48"/>
              </a:buClr>
              <a:buSzPts val="2000"/>
              <a:buChar char="•"/>
            </a:pPr>
            <a:r>
              <a:rPr lang="es-CO"/>
              <a:t>Luego se dispone en forma de arco sobre el techo del diencéfalo.</a:t>
            </a:r>
            <a:endParaRPr/>
          </a:p>
        </p:txBody>
      </p:sp>
      <p:pic>
        <p:nvPicPr>
          <p:cNvPr id="829" name="Google Shape;829;p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21764" y="1687967"/>
            <a:ext cx="5139267" cy="4020878"/>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96"/>
          <p:cNvSpPr txBox="1">
            <a:spLocks noGrp="1"/>
          </p:cNvSpPr>
          <p:nvPr>
            <p:ph type="title"/>
          </p:nvPr>
        </p:nvSpPr>
        <p:spPr>
          <a:xfrm>
            <a:off x="838200" y="-7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Hipófisis</a:t>
            </a:r>
            <a:endParaRPr/>
          </a:p>
        </p:txBody>
      </p:sp>
      <p:sp>
        <p:nvSpPr>
          <p:cNvPr id="835" name="Google Shape;835;p96"/>
          <p:cNvSpPr txBox="1">
            <a:spLocks noGrp="1"/>
          </p:cNvSpPr>
          <p:nvPr>
            <p:ph type="body" idx="1"/>
          </p:nvPr>
        </p:nvSpPr>
        <p:spPr>
          <a:xfrm>
            <a:off x="382506" y="1324812"/>
            <a:ext cx="8574296" cy="31538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 Se desarrolla en 2 partes:</a:t>
            </a:r>
            <a:endParaRPr/>
          </a:p>
          <a:p>
            <a:pPr marL="685800" lvl="1" indent="-228600" algn="l" rtl="0">
              <a:lnSpc>
                <a:spcPct val="90000"/>
              </a:lnSpc>
              <a:spcBef>
                <a:spcPts val="500"/>
              </a:spcBef>
              <a:spcAft>
                <a:spcPts val="0"/>
              </a:spcAft>
              <a:buClr>
                <a:srgbClr val="152B48"/>
              </a:buClr>
              <a:buSzPts val="2000"/>
              <a:buChar char="•"/>
            </a:pPr>
            <a:r>
              <a:rPr lang="es-CO"/>
              <a:t>Evaginación ectodérmica del estomodeo, bolsa de Rathke.</a:t>
            </a:r>
            <a:endParaRPr/>
          </a:p>
          <a:p>
            <a:pPr marL="1143000" lvl="2" indent="-228600" algn="l" rtl="0">
              <a:lnSpc>
                <a:spcPct val="90000"/>
              </a:lnSpc>
              <a:spcBef>
                <a:spcPts val="500"/>
              </a:spcBef>
              <a:spcAft>
                <a:spcPts val="0"/>
              </a:spcAft>
              <a:buClr>
                <a:srgbClr val="152B48"/>
              </a:buClr>
              <a:buSzPts val="2000"/>
              <a:buChar char="•"/>
            </a:pPr>
            <a:r>
              <a:rPr lang="es-CO"/>
              <a:t>Forman el lóbulo anterior.</a:t>
            </a:r>
            <a:endParaRPr/>
          </a:p>
          <a:p>
            <a:pPr marL="685800" lvl="1" indent="-228600" algn="l" rtl="0">
              <a:lnSpc>
                <a:spcPct val="90000"/>
              </a:lnSpc>
              <a:spcBef>
                <a:spcPts val="500"/>
              </a:spcBef>
              <a:spcAft>
                <a:spcPts val="0"/>
              </a:spcAft>
              <a:buClr>
                <a:srgbClr val="152B48"/>
              </a:buClr>
              <a:buSzPts val="2000"/>
              <a:buChar char="•"/>
            </a:pPr>
            <a:r>
              <a:rPr lang="es-CO"/>
              <a:t>Prolongación del diencéfalo hacia el infundíbulo.</a:t>
            </a:r>
            <a:endParaRPr/>
          </a:p>
          <a:p>
            <a:pPr marL="1143000" lvl="2" indent="-228600" algn="l" rtl="0">
              <a:lnSpc>
                <a:spcPct val="90000"/>
              </a:lnSpc>
              <a:spcBef>
                <a:spcPts val="500"/>
              </a:spcBef>
              <a:spcAft>
                <a:spcPts val="0"/>
              </a:spcAft>
              <a:buClr>
                <a:srgbClr val="152B48"/>
              </a:buClr>
              <a:buSzPts val="2000"/>
              <a:buChar char="•"/>
            </a:pPr>
            <a:r>
              <a:rPr lang="es-CO"/>
              <a:t>Formado por células de neuroglia y fibras del hipotálamo.</a:t>
            </a:r>
            <a:endParaRPr/>
          </a:p>
        </p:txBody>
      </p:sp>
      <p:pic>
        <p:nvPicPr>
          <p:cNvPr id="836" name="Google Shape;836;p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34516" y="3412400"/>
            <a:ext cx="5788451" cy="2132587"/>
          </a:xfrm>
          <a:prstGeom prst="rect">
            <a:avLst/>
          </a:prstGeom>
          <a:noFill/>
          <a:ln>
            <a:noFill/>
          </a:ln>
        </p:spPr>
      </p:pic>
      <p:sp>
        <p:nvSpPr>
          <p:cNvPr id="837" name="Google Shape;837;p96"/>
          <p:cNvSpPr/>
          <p:nvPr/>
        </p:nvSpPr>
        <p:spPr>
          <a:xfrm>
            <a:off x="6228641" y="5638293"/>
            <a:ext cx="5125159" cy="10212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chemeClr val="lt1"/>
                </a:solidFill>
                <a:latin typeface="Montserrat"/>
                <a:ea typeface="Montserrat"/>
                <a:cs typeface="Montserrat"/>
                <a:sym typeface="Montserrat"/>
              </a:rPr>
              <a:t>Bolsa de Rathke como una prominencia dorsal de la cavidad oral y el infundíbulo como un engrosamiento del suelo del diencéfalo </a:t>
            </a:r>
            <a:endParaRPr sz="16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Craneofaringiomas</a:t>
            </a:r>
            <a:endParaRPr/>
          </a:p>
        </p:txBody>
      </p:sp>
      <p:sp>
        <p:nvSpPr>
          <p:cNvPr id="843" name="Google Shape;843;p97"/>
          <p:cNvSpPr txBox="1">
            <a:spLocks noGrp="1"/>
          </p:cNvSpPr>
          <p:nvPr>
            <p:ph type="body" idx="1"/>
          </p:nvPr>
        </p:nvSpPr>
        <p:spPr>
          <a:xfrm>
            <a:off x="542392" y="144307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Remanentes de la bolsa de Rathke.</a:t>
            </a:r>
            <a:endParaRPr/>
          </a:p>
          <a:p>
            <a:pPr marL="228600" lvl="0" indent="-228600" algn="l" rtl="0">
              <a:lnSpc>
                <a:spcPct val="90000"/>
              </a:lnSpc>
              <a:spcBef>
                <a:spcPts val="1000"/>
              </a:spcBef>
              <a:spcAft>
                <a:spcPts val="0"/>
              </a:spcAft>
              <a:buClr>
                <a:srgbClr val="152B48"/>
              </a:buClr>
              <a:buSzPts val="2000"/>
              <a:buChar char="•"/>
            </a:pPr>
            <a:r>
              <a:rPr lang="es-CO"/>
              <a:t>Silla turca o a lo largo del pedículo de la hipófisis.</a:t>
            </a:r>
            <a:endParaRPr/>
          </a:p>
          <a:p>
            <a:pPr marL="228600" lvl="0" indent="-228600" algn="l" rtl="0">
              <a:lnSpc>
                <a:spcPct val="90000"/>
              </a:lnSpc>
              <a:spcBef>
                <a:spcPts val="1000"/>
              </a:spcBef>
              <a:spcAft>
                <a:spcPts val="0"/>
              </a:spcAft>
              <a:buClr>
                <a:srgbClr val="152B48"/>
              </a:buClr>
              <a:buSzPts val="2000"/>
              <a:buChar char="•"/>
            </a:pPr>
            <a:r>
              <a:rPr lang="es-CO"/>
              <a:t>Alteraciones hormonales:</a:t>
            </a:r>
            <a:endParaRPr/>
          </a:p>
          <a:p>
            <a:pPr marL="685800" lvl="1" indent="-228600" algn="l" rtl="0">
              <a:lnSpc>
                <a:spcPct val="90000"/>
              </a:lnSpc>
              <a:spcBef>
                <a:spcPts val="500"/>
              </a:spcBef>
              <a:spcAft>
                <a:spcPts val="0"/>
              </a:spcAft>
              <a:buClr>
                <a:srgbClr val="152B48"/>
              </a:buClr>
              <a:buSzPts val="2000"/>
              <a:buChar char="•"/>
            </a:pPr>
            <a:r>
              <a:rPr lang="es-CO"/>
              <a:t>Diabetes insípida.</a:t>
            </a:r>
            <a:endParaRPr/>
          </a:p>
          <a:p>
            <a:pPr marL="685800" lvl="1" indent="-228600" algn="l" rtl="0">
              <a:lnSpc>
                <a:spcPct val="90000"/>
              </a:lnSpc>
              <a:spcBef>
                <a:spcPts val="500"/>
              </a:spcBef>
              <a:spcAft>
                <a:spcPts val="0"/>
              </a:spcAft>
              <a:buClr>
                <a:srgbClr val="152B48"/>
              </a:buClr>
              <a:buSzPts val="2000"/>
              <a:buChar char="•"/>
            </a:pPr>
            <a:r>
              <a:rPr lang="es-CO"/>
              <a:t>Falla en el crecimiento.</a:t>
            </a:r>
            <a:endParaRPr/>
          </a:p>
          <a:p>
            <a:pPr marL="685800" lvl="1" indent="-101600" algn="l" rtl="0">
              <a:lnSpc>
                <a:spcPct val="90000"/>
              </a:lnSpc>
              <a:spcBef>
                <a:spcPts val="500"/>
              </a:spcBef>
              <a:spcAft>
                <a:spcPts val="0"/>
              </a:spcAft>
              <a:buClr>
                <a:srgbClr val="152B48"/>
              </a:buClr>
              <a:buSzPts val="2000"/>
              <a:buNone/>
            </a:pPr>
            <a:endParaRPr/>
          </a:p>
        </p:txBody>
      </p:sp>
      <p:pic>
        <p:nvPicPr>
          <p:cNvPr id="844" name="Google Shape;844;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3771" y="2787351"/>
            <a:ext cx="5101943" cy="3230991"/>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8"/>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Nervios craneanos</a:t>
            </a:r>
            <a:endParaRPr/>
          </a:p>
        </p:txBody>
      </p:sp>
      <p:sp>
        <p:nvSpPr>
          <p:cNvPr id="850" name="Google Shape;850;p98"/>
          <p:cNvSpPr txBox="1">
            <a:spLocks noGrp="1"/>
          </p:cNvSpPr>
          <p:nvPr>
            <p:ph type="body" idx="1"/>
          </p:nvPr>
        </p:nvSpPr>
        <p:spPr>
          <a:xfrm>
            <a:off x="4974433" y="1568062"/>
            <a:ext cx="686611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 4 semana se encuentran presente los núcleos de los 12 pares.</a:t>
            </a:r>
            <a:endParaRPr/>
          </a:p>
          <a:p>
            <a:pPr marL="228600" lvl="0" indent="-228600" algn="l" rtl="0">
              <a:lnSpc>
                <a:spcPct val="90000"/>
              </a:lnSpc>
              <a:spcBef>
                <a:spcPts val="1000"/>
              </a:spcBef>
              <a:spcAft>
                <a:spcPts val="0"/>
              </a:spcAft>
              <a:buClr>
                <a:srgbClr val="152B48"/>
              </a:buClr>
              <a:buSzPts val="2000"/>
              <a:buChar char="•"/>
            </a:pPr>
            <a:r>
              <a:rPr lang="es-CO"/>
              <a:t>Se originan en el tronco del encéfalo menos el olfatorio y el óptico.</a:t>
            </a:r>
            <a:endParaRPr/>
          </a:p>
          <a:p>
            <a:pPr marL="228600" lvl="0" indent="-228600" algn="l" rtl="0">
              <a:lnSpc>
                <a:spcPct val="90000"/>
              </a:lnSpc>
              <a:spcBef>
                <a:spcPts val="1000"/>
              </a:spcBef>
              <a:spcAft>
                <a:spcPts val="0"/>
              </a:spcAft>
              <a:buClr>
                <a:srgbClr val="152B48"/>
              </a:buClr>
              <a:buSzPts val="2000"/>
              <a:buChar char="•"/>
            </a:pPr>
            <a:r>
              <a:rPr lang="es-CO"/>
              <a:t>En el cerebro posterior el neuroepitelio establecen 8 segmentos definidos los rombómeros.</a:t>
            </a:r>
            <a:endParaRPr/>
          </a:p>
          <a:p>
            <a:pPr marL="685800" lvl="1" indent="-228600" algn="l" rtl="0">
              <a:lnSpc>
                <a:spcPct val="90000"/>
              </a:lnSpc>
              <a:spcBef>
                <a:spcPts val="500"/>
              </a:spcBef>
              <a:spcAft>
                <a:spcPts val="0"/>
              </a:spcAft>
              <a:buClr>
                <a:srgbClr val="152B48"/>
              </a:buClr>
              <a:buSzPts val="2000"/>
              <a:buChar char="•"/>
            </a:pPr>
            <a:r>
              <a:rPr lang="es-CO"/>
              <a:t>Dan origen a los núcleos motores de los nervios craneales IV, V V, VI, VII, IV, X, XI y XII.</a:t>
            </a:r>
            <a:endParaRPr/>
          </a:p>
          <a:p>
            <a:pPr marL="228600" lvl="0" indent="-228600" algn="l" rtl="0">
              <a:lnSpc>
                <a:spcPct val="90000"/>
              </a:lnSpc>
              <a:spcBef>
                <a:spcPts val="1000"/>
              </a:spcBef>
              <a:spcAft>
                <a:spcPts val="0"/>
              </a:spcAft>
              <a:buClr>
                <a:srgbClr val="152B48"/>
              </a:buClr>
              <a:buSzPts val="2000"/>
              <a:buChar char="•"/>
            </a:pPr>
            <a:r>
              <a:rPr lang="es-CO"/>
              <a:t>Ganglios sensitivos de los nervios se encuentran en las células de la cresta neural.</a:t>
            </a:r>
            <a:endParaRPr/>
          </a:p>
          <a:p>
            <a:pPr marL="228600" lvl="0" indent="-101600" algn="l" rtl="0">
              <a:lnSpc>
                <a:spcPct val="90000"/>
              </a:lnSpc>
              <a:spcBef>
                <a:spcPts val="1000"/>
              </a:spcBef>
              <a:spcAft>
                <a:spcPts val="0"/>
              </a:spcAft>
              <a:buClr>
                <a:srgbClr val="152B48"/>
              </a:buClr>
              <a:buSzPts val="2000"/>
              <a:buNone/>
            </a:pPr>
            <a:endParaRPr/>
          </a:p>
        </p:txBody>
      </p:sp>
      <p:pic>
        <p:nvPicPr>
          <p:cNvPr id="851" name="Google Shape;851;p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1819" y="1568062"/>
            <a:ext cx="3523221" cy="2170804"/>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9"/>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Médula espinal</a:t>
            </a:r>
            <a:endParaRPr/>
          </a:p>
        </p:txBody>
      </p:sp>
      <p:sp>
        <p:nvSpPr>
          <p:cNvPr id="857" name="Google Shape;857;p99"/>
          <p:cNvSpPr txBox="1">
            <a:spLocks noGrp="1"/>
          </p:cNvSpPr>
          <p:nvPr>
            <p:ph type="body" idx="1"/>
          </p:nvPr>
        </p:nvSpPr>
        <p:spPr>
          <a:xfrm>
            <a:off x="534624" y="1343818"/>
            <a:ext cx="674325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 el extremo caudal del sistema nervioso central.</a:t>
            </a:r>
            <a:endParaRPr/>
          </a:p>
          <a:p>
            <a:pPr marL="228600" lvl="0" indent="-228600" algn="l" rtl="0">
              <a:lnSpc>
                <a:spcPct val="90000"/>
              </a:lnSpc>
              <a:spcBef>
                <a:spcPts val="1000"/>
              </a:spcBef>
              <a:spcAft>
                <a:spcPts val="0"/>
              </a:spcAft>
              <a:buClr>
                <a:srgbClr val="152B48"/>
              </a:buClr>
              <a:buSzPts val="2000"/>
              <a:buChar char="•"/>
            </a:pPr>
            <a:r>
              <a:rPr lang="es-CO"/>
              <a:t>Placa basal contiene las neuronas motoras.</a:t>
            </a:r>
            <a:endParaRPr/>
          </a:p>
          <a:p>
            <a:pPr marL="228600" lvl="0" indent="-228600" algn="l" rtl="0">
              <a:lnSpc>
                <a:spcPct val="90000"/>
              </a:lnSpc>
              <a:spcBef>
                <a:spcPts val="1000"/>
              </a:spcBef>
              <a:spcAft>
                <a:spcPts val="0"/>
              </a:spcAft>
              <a:buClr>
                <a:srgbClr val="152B48"/>
              </a:buClr>
              <a:buSzPts val="2000"/>
              <a:buChar char="•"/>
            </a:pPr>
            <a:r>
              <a:rPr lang="es-CO"/>
              <a:t>Placa alar: neuronas sensitivas.</a:t>
            </a:r>
            <a:endParaRPr/>
          </a:p>
          <a:p>
            <a:pPr marL="228600" lvl="0" indent="-228600" algn="l" rtl="0">
              <a:lnSpc>
                <a:spcPct val="90000"/>
              </a:lnSpc>
              <a:spcBef>
                <a:spcPts val="1000"/>
              </a:spcBef>
              <a:spcAft>
                <a:spcPts val="0"/>
              </a:spcAft>
              <a:buClr>
                <a:srgbClr val="152B48"/>
              </a:buClr>
              <a:buSzPts val="2000"/>
              <a:buChar char="•"/>
            </a:pPr>
            <a:r>
              <a:rPr lang="es-CO"/>
              <a:t>Placa del techo y placa del suelo: que conectan ambos lados.</a:t>
            </a:r>
            <a:endParaRPr/>
          </a:p>
        </p:txBody>
      </p:sp>
      <p:pic>
        <p:nvPicPr>
          <p:cNvPr id="858" name="Google Shape;858;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89299" y="3439045"/>
            <a:ext cx="5364500" cy="2350799"/>
          </a:xfrm>
          <a:prstGeom prst="rect">
            <a:avLst/>
          </a:prstGeom>
          <a:noFill/>
          <a:ln>
            <a:noFill/>
          </a:ln>
        </p:spPr>
      </p:pic>
      <p:sp>
        <p:nvSpPr>
          <p:cNvPr id="859" name="Google Shape;859;p99"/>
          <p:cNvSpPr/>
          <p:nvPr/>
        </p:nvSpPr>
        <p:spPr>
          <a:xfrm>
            <a:off x="5989299" y="5870286"/>
            <a:ext cx="5364500" cy="70261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chemeClr val="lt1"/>
                </a:solidFill>
                <a:latin typeface="Montserrat"/>
                <a:ea typeface="Montserrat"/>
                <a:cs typeface="Montserrat"/>
                <a:sym typeface="Montserrat"/>
              </a:rPr>
              <a:t>Desarrollo de las placas ventrales anteriores y posteriores</a:t>
            </a:r>
            <a:endParaRPr/>
          </a:p>
        </p:txBody>
      </p:sp>
    </p:spTree>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5477</Words>
  <Application>Microsoft Office PowerPoint</Application>
  <PresentationFormat>Panorámica</PresentationFormat>
  <Paragraphs>696</Paragraphs>
  <Slides>108</Slides>
  <Notes>108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108</vt:i4>
      </vt:variant>
    </vt:vector>
  </HeadingPairs>
  <TitlesOfParts>
    <vt:vector size="113" baseType="lpstr">
      <vt:lpstr>Montserrat</vt:lpstr>
      <vt:lpstr>Calibri</vt:lpstr>
      <vt:lpstr>Arial</vt:lpstr>
      <vt:lpstr>Times New Roman</vt:lpstr>
      <vt:lpstr>Presentación2</vt:lpstr>
      <vt:lpstr>Embriología digestiva</vt:lpstr>
      <vt:lpstr>Complementación de estudio</vt:lpstr>
      <vt:lpstr>Dientes</vt:lpstr>
      <vt:lpstr>Fase casquete</vt:lpstr>
      <vt:lpstr>Fase campana</vt:lpstr>
      <vt:lpstr>Cemento</vt:lpstr>
      <vt:lpstr>Dientes deciduos y permanentes</vt:lpstr>
      <vt:lpstr>Presentación de PowerPoint</vt:lpstr>
      <vt:lpstr>Embriología digestiva</vt:lpstr>
      <vt:lpstr>Intestino primitivo</vt:lpstr>
      <vt:lpstr>Regulación molecular</vt:lpstr>
      <vt:lpstr>Mesenterios</vt:lpstr>
      <vt:lpstr>Intestino anterior</vt:lpstr>
      <vt:lpstr>Esófago</vt:lpstr>
      <vt:lpstr>Atresia esofágica</vt:lpstr>
      <vt:lpstr>Estómago</vt:lpstr>
      <vt:lpstr>Estómago</vt:lpstr>
      <vt:lpstr>Estenosis pilórica</vt:lpstr>
      <vt:lpstr>Duodeno</vt:lpstr>
      <vt:lpstr>Hígado y vesícula biliar</vt:lpstr>
      <vt:lpstr>Hígado</vt:lpstr>
      <vt:lpstr>Brotes</vt:lpstr>
      <vt:lpstr>Hígado</vt:lpstr>
      <vt:lpstr>Presentación de PowerPoint</vt:lpstr>
      <vt:lpstr>Atresia biliar extrahepática</vt:lpstr>
      <vt:lpstr>Anomalías del hígado y la vesícula biliar</vt:lpstr>
      <vt:lpstr>Páncreas</vt:lpstr>
      <vt:lpstr>Páncreas</vt:lpstr>
      <vt:lpstr>Páncreas anular</vt:lpstr>
      <vt:lpstr>Intestino medio</vt:lpstr>
      <vt:lpstr>Ciego y apéndice</vt:lpstr>
      <vt:lpstr>Divertículo de Meckel</vt:lpstr>
      <vt:lpstr>Onfalocele</vt:lpstr>
      <vt:lpstr>Gastrosquisis</vt:lpstr>
      <vt:lpstr>Diferencias</vt:lpstr>
      <vt:lpstr>Intestino posterior</vt:lpstr>
      <vt:lpstr>Intestino posterior</vt:lpstr>
      <vt:lpstr>Megacolon congénito</vt:lpstr>
      <vt:lpstr>Fístulas recto uretrales y rectovaginales</vt:lpstr>
      <vt:lpstr>Ano imperforado</vt:lpstr>
      <vt:lpstr>Secuencia VACTER</vt:lpstr>
      <vt:lpstr>En resumen </vt:lpstr>
      <vt:lpstr>Embriología urogenital</vt:lpstr>
      <vt:lpstr>Complementación de estudio</vt:lpstr>
      <vt:lpstr>Generalidades</vt:lpstr>
      <vt:lpstr>Aparato urinario</vt:lpstr>
      <vt:lpstr>Sistema pronéfrico</vt:lpstr>
      <vt:lpstr>Sistema Mesonéfrico</vt:lpstr>
      <vt:lpstr>Sistema metanéfrico</vt:lpstr>
      <vt:lpstr>Uraco y alantoides</vt:lpstr>
      <vt:lpstr>Glomérulos</vt:lpstr>
      <vt:lpstr>Función del riñón </vt:lpstr>
      <vt:lpstr>Riñón</vt:lpstr>
      <vt:lpstr>Regulación molecular </vt:lpstr>
      <vt:lpstr>Sistema colector</vt:lpstr>
      <vt:lpstr>Sistema excretor</vt:lpstr>
      <vt:lpstr>Tumor de Wilms</vt:lpstr>
      <vt:lpstr>Riñón poliquístico congénito</vt:lpstr>
      <vt:lpstr>Duplicación del uréter</vt:lpstr>
      <vt:lpstr>Secuencia Potter</vt:lpstr>
      <vt:lpstr>Posición del riñón</vt:lpstr>
      <vt:lpstr>Vejiga y uretra</vt:lpstr>
      <vt:lpstr>Uretra</vt:lpstr>
      <vt:lpstr>Anormalidades de la vejiga</vt:lpstr>
      <vt:lpstr>Aparato genital</vt:lpstr>
      <vt:lpstr>Células germinales</vt:lpstr>
      <vt:lpstr>Testículo</vt:lpstr>
      <vt:lpstr>Testículo</vt:lpstr>
      <vt:lpstr>Ovario</vt:lpstr>
      <vt:lpstr>Conductos masculinos</vt:lpstr>
      <vt:lpstr>Conductos femeninos</vt:lpstr>
      <vt:lpstr>Útero</vt:lpstr>
      <vt:lpstr>Duplicación del útero</vt:lpstr>
      <vt:lpstr>Tipos de duplicación uterina</vt:lpstr>
      <vt:lpstr>Atresia </vt:lpstr>
      <vt:lpstr>Vagina</vt:lpstr>
      <vt:lpstr>Pene</vt:lpstr>
      <vt:lpstr>Pene</vt:lpstr>
      <vt:lpstr>Genitales femeninos</vt:lpstr>
      <vt:lpstr>Hipospadias</vt:lpstr>
      <vt:lpstr>Epispadia</vt:lpstr>
      <vt:lpstr>Micropene</vt:lpstr>
      <vt:lpstr>Embriología sistema nervioso</vt:lpstr>
      <vt:lpstr>Complementación de estudio</vt:lpstr>
      <vt:lpstr>Sistema nervioso central</vt:lpstr>
      <vt:lpstr>Tubo neural</vt:lpstr>
      <vt:lpstr>Cresta neural</vt:lpstr>
      <vt:lpstr>Prosencéfalo</vt:lpstr>
      <vt:lpstr>Rombencéfalo</vt:lpstr>
      <vt:lpstr>Rombencéfalo</vt:lpstr>
      <vt:lpstr>Cerebro medio</vt:lpstr>
      <vt:lpstr>Prosencéfalo</vt:lpstr>
      <vt:lpstr>Hemisferio cerebrales</vt:lpstr>
      <vt:lpstr>Hemisferio cerebral</vt:lpstr>
      <vt:lpstr>Cuerpo calloso</vt:lpstr>
      <vt:lpstr>Hipófisis</vt:lpstr>
      <vt:lpstr>Craneofaringiomas</vt:lpstr>
      <vt:lpstr>Nervios craneanos</vt:lpstr>
      <vt:lpstr>Médula espinal</vt:lpstr>
      <vt:lpstr>Neuronas</vt:lpstr>
      <vt:lpstr>Células de la glía</vt:lpstr>
      <vt:lpstr>Mielinización</vt:lpstr>
      <vt:lpstr>Anomalías del tubo neural</vt:lpstr>
      <vt:lpstr>Anormalidades craneales</vt:lpstr>
      <vt:lpstr>Anormalidades craneales</vt:lpstr>
      <vt:lpstr>Sistema nervioso simpático</vt:lpstr>
      <vt:lpstr>Glándula suprarrenal</vt:lpstr>
      <vt:lpstr>Sistema nervioso parasimpático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Embriología digestiva</dc:title>
  <dc:creator>ALEJANDRO CARDONA PALACIO</dc:creator>
  <cp:lastModifiedBy>User</cp:lastModifiedBy>
  <cp:revision>1</cp:revision>
  <dcterms:created xsi:type="dcterms:W3CDTF">2021-02-01T15:16:16Z</dcterms:created>
  <dcterms:modified xsi:type="dcterms:W3CDTF">2021-06-19T16:25:49Z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2803830</vt:lpwstr>
  </property>
  <property fmtid="{D5CDD505-2E9C-101B-9397-08002B2CF9AE}" name="NXPowerLiteSettings" pid="3">
    <vt:lpwstr>C7000400038000</vt:lpwstr>
  </property>
  <property fmtid="{D5CDD505-2E9C-101B-9397-08002B2CF9AE}" name="NXPowerLiteVersion" pid="4">
    <vt:lpwstr>S9.0.3</vt:lpwstr>
  </property>
</Properties>
</file>