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0"/>
  </p:notesMasterIdLst>
  <p:sldIdLst>
    <p:sldId id="315" r:id="rId2"/>
    <p:sldId id="316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340" r:id="rId27"/>
    <p:sldId id="341" r:id="rId28"/>
    <p:sldId id="342" r:id="rId29"/>
  </p:sldIdLst>
  <p:sldSz cx="12192000" cy="6858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Montserrat" panose="02000505000000020004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0" roundtripDataSignature="AMtx7mh1Ra/p9hR6V7NQMMrwzJfYfo5G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AAF512B-4068-4DEE-BD64-1F68180D9DB4}">
  <a:tblStyle styleId="{7AAF512B-4068-4DEE-BD64-1F68180D9DB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A74B7321-602E-4F77-8F70-AF7B37E68AB2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120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124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12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1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1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1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1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1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1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1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1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2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2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2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2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1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1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6000"/>
              <a:buFont typeface="Montserrat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0"/>
          <p:cNvSpPr txBox="1">
            <a:spLocks noGrp="1"/>
          </p:cNvSpPr>
          <p:nvPr>
            <p:ph type="subTitle" idx="1"/>
          </p:nvPr>
        </p:nvSpPr>
        <p:spPr>
          <a:xfrm>
            <a:off x="4038600" y="3602038"/>
            <a:ext cx="6629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2"/>
          <p:cNvSpPr txBox="1">
            <a:spLocks noGrp="1"/>
          </p:cNvSpPr>
          <p:nvPr>
            <p:ph type="body" idx="1"/>
          </p:nvPr>
        </p:nvSpPr>
        <p:spPr>
          <a:xfrm>
            <a:off x="4591878" y="1825625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0"/>
          <p:cNvSpPr txBox="1"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0"/>
          <p:cNvSpPr txBox="1"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6"/>
          <p:cNvSpPr txBox="1">
            <a:spLocks noGrp="1"/>
          </p:cNvSpPr>
          <p:nvPr>
            <p:ph type="body" idx="1"/>
          </p:nvPr>
        </p:nvSpPr>
        <p:spPr>
          <a:xfrm>
            <a:off x="4562061" y="1681163"/>
            <a:ext cx="679332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800"/>
              <a:buNone/>
              <a:defRPr sz="28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116"/>
          <p:cNvSpPr txBox="1">
            <a:spLocks noGrp="1"/>
          </p:cNvSpPr>
          <p:nvPr>
            <p:ph type="body" idx="2"/>
          </p:nvPr>
        </p:nvSpPr>
        <p:spPr>
          <a:xfrm>
            <a:off x="4562061" y="2505075"/>
            <a:ext cx="679332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9"/>
          <p:cNvSpPr txBox="1">
            <a:spLocks noGrp="1"/>
          </p:cNvSpPr>
          <p:nvPr>
            <p:ph type="title"/>
          </p:nvPr>
        </p:nvSpPr>
        <p:spPr>
          <a:xfrm>
            <a:off x="839788" y="457199"/>
            <a:ext cx="3932237" cy="1938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200"/>
              <a:buFont typeface="Montserrat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19"/>
          <p:cNvSpPr txBox="1">
            <a:spLocks noGrp="1"/>
          </p:cNvSpPr>
          <p:nvPr>
            <p:ph type="body" idx="1"/>
          </p:nvPr>
        </p:nvSpPr>
        <p:spPr>
          <a:xfrm>
            <a:off x="836612" y="2395328"/>
            <a:ext cx="3932237" cy="193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1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20"/>
          <p:cNvSpPr txBox="1">
            <a:spLocks noGrp="1"/>
          </p:cNvSpPr>
          <p:nvPr>
            <p:ph type="body" idx="1"/>
          </p:nvPr>
        </p:nvSpPr>
        <p:spPr>
          <a:xfrm rot="5400000">
            <a:off x="5515321" y="574192"/>
            <a:ext cx="4530725" cy="703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>
  <p:cSld name="Título vertical y texto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1"/>
          <p:cNvSpPr txBox="1">
            <a:spLocks noGrp="1"/>
          </p:cNvSpPr>
          <p:nvPr>
            <p:ph type="body" idx="1"/>
          </p:nvPr>
        </p:nvSpPr>
        <p:spPr>
          <a:xfrm rot="5400000">
            <a:off x="3609180" y="1213643"/>
            <a:ext cx="5811838" cy="411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sp>
        <p:nvSpPr>
          <p:cNvPr id="75" name="Google Shape;75;p121"/>
          <p:cNvSpPr txBox="1">
            <a:spLocks noGrp="1"/>
          </p:cNvSpPr>
          <p:nvPr>
            <p:ph type="body" idx="2"/>
          </p:nvPr>
        </p:nvSpPr>
        <p:spPr>
          <a:xfrm rot="5400000">
            <a:off x="545338" y="162683"/>
            <a:ext cx="3709918" cy="411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  <a:defRPr sz="44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9"/>
          <p:cNvSpPr txBox="1">
            <a:spLocks noGrp="1"/>
          </p:cNvSpPr>
          <p:nvPr>
            <p:ph type="body" idx="1"/>
          </p:nvPr>
        </p:nvSpPr>
        <p:spPr>
          <a:xfrm>
            <a:off x="4263888" y="1825625"/>
            <a:ext cx="703359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81"/>
          <p:cNvSpPr txBox="1"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s-CO"/>
              <a:t>EMBRIOLOGÍA PULMONAR</a:t>
            </a:r>
            <a:endParaRPr/>
          </a:p>
        </p:txBody>
      </p:sp>
      <p:sp>
        <p:nvSpPr>
          <p:cNvPr id="523" name="Google Shape;523;p181"/>
          <p:cNvSpPr txBox="1">
            <a:spLocks noGrp="1"/>
          </p:cNvSpPr>
          <p:nvPr>
            <p:ph type="subTitle" idx="1"/>
          </p:nvPr>
        </p:nvSpPr>
        <p:spPr>
          <a:xfrm>
            <a:off x="5112566" y="3888343"/>
            <a:ext cx="6629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</a:pPr>
            <a:r>
              <a:rPr lang="es-CO" sz="2800" b="1"/>
              <a:t>Alejandro Cardona Palacio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</a:pPr>
            <a:r>
              <a:rPr lang="es-CO" sz="2800" b="1"/>
              <a:t>Residente de patología UdeA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</a:pPr>
            <a:r>
              <a:rPr lang="es-CO" sz="2800" b="1"/>
              <a:t>Médico general UPB</a:t>
            </a:r>
            <a:endParaRPr/>
          </a:p>
          <a:p>
            <a:pPr marL="457200" lvl="0" indent="-355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8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90"/>
          <p:cNvSpPr txBox="1">
            <a:spLocks noGrp="1"/>
          </p:cNvSpPr>
          <p:nvPr>
            <p:ph type="title"/>
          </p:nvPr>
        </p:nvSpPr>
        <p:spPr>
          <a:xfrm>
            <a:off x="695325" y="18915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</a:pPr>
            <a:r>
              <a:rPr lang="es-CO"/>
              <a:t>Bronquios secundarios</a:t>
            </a:r>
            <a:endParaRPr/>
          </a:p>
        </p:txBody>
      </p:sp>
      <p:sp>
        <p:nvSpPr>
          <p:cNvPr id="591" name="Google Shape;591;p190"/>
          <p:cNvSpPr txBox="1">
            <a:spLocks noGrp="1"/>
          </p:cNvSpPr>
          <p:nvPr>
            <p:ph type="body" idx="1"/>
          </p:nvPr>
        </p:nvSpPr>
        <p:spPr>
          <a:xfrm>
            <a:off x="4977641" y="3571635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Al proseguir el desarrollo, los bronquios secundarios se dividen varias veces de un modo dicotómico y dan origen a 10 </a:t>
            </a:r>
            <a:r>
              <a:rPr lang="es-CO" sz="1800" b="1" i="0" u="none" strike="noStrike">
                <a:latin typeface="Montserrat"/>
                <a:ea typeface="Montserrat"/>
                <a:cs typeface="Montserrat"/>
                <a:sym typeface="Montserrat"/>
              </a:rPr>
              <a:t>bronquios terciarios  segmentarios </a:t>
            </a:r>
            <a:r>
              <a:rPr lang="es-CO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en el pulmón derecho y a 8 en el  izquierdo.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Hacia el final del sexto mes ya se produjeron aproximadamente 17 generaciones de subdivisiones.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Antes que el árbol bronquial alcance su forma definitiva, </a:t>
            </a:r>
            <a:r>
              <a:rPr lang="es-CO" sz="1800" b="1" i="0" u="none" strike="noStrike">
                <a:latin typeface="Montserrat"/>
                <a:ea typeface="Montserrat"/>
                <a:cs typeface="Montserrat"/>
                <a:sym typeface="Montserrat"/>
              </a:rPr>
              <a:t>seis divisiones más se forman durante la vida posnatal.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800"/>
          </a:p>
        </p:txBody>
      </p:sp>
      <p:pic>
        <p:nvPicPr>
          <p:cNvPr id="592" name="Google Shape;592;p19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7207" y="745891"/>
            <a:ext cx="3489468" cy="2540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191"/>
          <p:cNvSpPr txBox="1">
            <a:spLocks noGrp="1"/>
          </p:cNvSpPr>
          <p:nvPr>
            <p:ph type="title"/>
          </p:nvPr>
        </p:nvSpPr>
        <p:spPr>
          <a:xfrm>
            <a:off x="781050" y="475455"/>
            <a:ext cx="723423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</a:pPr>
            <a:r>
              <a:rPr lang="es-CO"/>
              <a:t>Maduración de los pulmones</a:t>
            </a:r>
            <a:endParaRPr/>
          </a:p>
        </p:txBody>
      </p:sp>
      <p:sp>
        <p:nvSpPr>
          <p:cNvPr id="598" name="Google Shape;598;p191"/>
          <p:cNvSpPr txBox="1">
            <a:spLocks noGrp="1"/>
          </p:cNvSpPr>
          <p:nvPr>
            <p:ph type="body" idx="1"/>
          </p:nvPr>
        </p:nvSpPr>
        <p:spPr>
          <a:xfrm>
            <a:off x="4877628" y="3330460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Hasta el séptimo mes de vida prenatal los bronquios se dividen en canales cada vez más numerosos y pequeños (período canalicular) y el aporte vascular aumenta constantemente</a:t>
            </a:r>
            <a:r>
              <a:rPr lang="es-CO" sz="18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/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Los </a:t>
            </a:r>
            <a:r>
              <a:rPr lang="es-CO" sz="1800" b="1" i="0" u="none" strike="noStrike">
                <a:latin typeface="Montserrat"/>
                <a:ea typeface="Montserrat"/>
                <a:cs typeface="Montserrat"/>
                <a:sym typeface="Montserrat"/>
              </a:rPr>
              <a:t>bronquiolos terminales </a:t>
            </a:r>
            <a:r>
              <a:rPr lang="es-CO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se dividen para formar </a:t>
            </a:r>
            <a:r>
              <a:rPr lang="es-CO" sz="1800" b="1" i="0" u="none" strike="noStrike">
                <a:latin typeface="Montserrat"/>
                <a:ea typeface="Montserrat"/>
                <a:cs typeface="Montserrat"/>
                <a:sym typeface="Montserrat"/>
              </a:rPr>
              <a:t>bronquiolos respiratorios.</a:t>
            </a:r>
            <a:endParaRPr sz="18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 sz="1800"/>
              <a:t>Los c</a:t>
            </a:r>
            <a:r>
              <a:rPr lang="es-CO" sz="1800" b="0" i="0" u="none" strike="noStrike"/>
              <a:t>uales se fragmenta entre tres y seis conductos alveolares.</a:t>
            </a:r>
            <a:endParaRPr sz="1800"/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 sz="1800"/>
              <a:t>Terminan en sacos terminales: alvéolos primitivos.</a:t>
            </a:r>
            <a:endParaRPr sz="1800"/>
          </a:p>
        </p:txBody>
      </p:sp>
      <p:pic>
        <p:nvPicPr>
          <p:cNvPr id="599" name="Google Shape;599;p19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5287" y="434644"/>
            <a:ext cx="2566987" cy="2895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92"/>
          <p:cNvSpPr txBox="1">
            <a:spLocks noGrp="1"/>
          </p:cNvSpPr>
          <p:nvPr>
            <p:ph type="title"/>
          </p:nvPr>
        </p:nvSpPr>
        <p:spPr>
          <a:xfrm>
            <a:off x="638175" y="18915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</a:pPr>
            <a:r>
              <a:rPr lang="es-CO"/>
              <a:t>Barrera alvéolo-capilar</a:t>
            </a:r>
            <a:endParaRPr/>
          </a:p>
        </p:txBody>
      </p:sp>
      <p:sp>
        <p:nvSpPr>
          <p:cNvPr id="605" name="Google Shape;605;p192"/>
          <p:cNvSpPr txBox="1">
            <a:spLocks noGrp="1"/>
          </p:cNvSpPr>
          <p:nvPr>
            <p:ph type="body" idx="1"/>
          </p:nvPr>
        </p:nvSpPr>
        <p:spPr>
          <a:xfrm>
            <a:off x="5063366" y="1514714"/>
            <a:ext cx="6761922" cy="484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>
                <a:latin typeface="Montserrat"/>
                <a:ea typeface="Montserrat"/>
                <a:cs typeface="Montserrat"/>
                <a:sym typeface="Montserrat"/>
              </a:rPr>
              <a:t>Adelgazamiento </a:t>
            </a:r>
            <a:r>
              <a:rPr lang="es-CO" b="0" i="0" u="none" strike="noStrike">
                <a:latin typeface="Montserrat"/>
                <a:ea typeface="Montserrat"/>
                <a:cs typeface="Montserrat"/>
                <a:sym typeface="Montserrat"/>
              </a:rPr>
              <a:t>células epiteliales alveolares de tipo I</a:t>
            </a:r>
            <a:r>
              <a:rPr lang="es-CO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/>
          </a:p>
          <a:p>
            <a:pPr marL="457200" lvl="0" indent="-3429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 b="0" i="0" u="none" strike="noStrike">
                <a:latin typeface="Montserrat"/>
                <a:ea typeface="Montserrat"/>
                <a:cs typeface="Montserrat"/>
                <a:sym typeface="Montserrat"/>
              </a:rPr>
              <a:t>Este contacto tan estrecho entre las células epiteliales y las endoteliales erige la </a:t>
            </a:r>
            <a:r>
              <a:rPr lang="es-CO" b="1" i="0" u="none" strike="noStrike">
                <a:latin typeface="Montserrat"/>
                <a:ea typeface="Montserrat"/>
                <a:cs typeface="Montserrat"/>
                <a:sym typeface="Montserrat"/>
              </a:rPr>
              <a:t>barrera alvéolo-capilar.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 b="0" i="0" u="none" strike="noStrike">
                <a:latin typeface="Montserrat"/>
                <a:ea typeface="Montserrat"/>
                <a:cs typeface="Montserrat"/>
                <a:sym typeface="Montserrat"/>
              </a:rPr>
              <a:t>Antes del nacimiento no existen alvéolos maduros.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 b="0" i="0" u="none" strike="noStrike">
                <a:latin typeface="Montserrat"/>
                <a:ea typeface="Montserrat"/>
                <a:cs typeface="Montserrat"/>
                <a:sym typeface="Montserrat"/>
              </a:rPr>
              <a:t>Aparte de las células endoteliales y de las epiteliales alveolares planas, aparece otro tipo de células al final del sexto mes</a:t>
            </a:r>
            <a:r>
              <a:rPr lang="es-CO" i="0" u="none" strike="noStrike"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lang="es-CO" b="1" i="0" u="none" strike="noStrike">
                <a:latin typeface="Montserrat"/>
                <a:ea typeface="Montserrat"/>
                <a:cs typeface="Montserrat"/>
                <a:sym typeface="Montserrat"/>
              </a:rPr>
              <a:t> células epiteliales alveolares de tipo II</a:t>
            </a:r>
            <a:r>
              <a:rPr lang="es-CO" b="0" i="0" u="none" strike="noStrike">
                <a:latin typeface="Montserrat"/>
                <a:ea typeface="Montserrat"/>
                <a:cs typeface="Montserrat"/>
                <a:sym typeface="Montserrat"/>
              </a:rPr>
              <a:t> que producen </a:t>
            </a:r>
            <a:r>
              <a:rPr lang="es-CO" b="1" i="0" u="none" strike="noStrike">
                <a:latin typeface="Montserrat"/>
                <a:ea typeface="Montserrat"/>
                <a:cs typeface="Montserrat"/>
                <a:sym typeface="Montserrat"/>
              </a:rPr>
              <a:t>surfactante.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06" name="Google Shape;606;p192" descr="Difusión pulmonar - Laboratorio de Fisiología del Ejercicio de la  Universidad Camilo José Cel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2021" y="1514714"/>
            <a:ext cx="2857500" cy="195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193"/>
          <p:cNvSpPr txBox="1">
            <a:spLocks noGrp="1"/>
          </p:cNvSpPr>
          <p:nvPr>
            <p:ph type="title"/>
          </p:nvPr>
        </p:nvSpPr>
        <p:spPr>
          <a:xfrm>
            <a:off x="838200" y="18915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</a:pPr>
            <a:r>
              <a:rPr lang="es-CO"/>
              <a:t>Período pseudoglandular</a:t>
            </a:r>
            <a:endParaRPr/>
          </a:p>
        </p:txBody>
      </p:sp>
      <p:sp>
        <p:nvSpPr>
          <p:cNvPr id="612" name="Google Shape;612;p193"/>
          <p:cNvSpPr txBox="1">
            <a:spLocks noGrp="1"/>
          </p:cNvSpPr>
          <p:nvPr>
            <p:ph type="body" idx="1"/>
          </p:nvPr>
        </p:nvSpPr>
        <p:spPr>
          <a:xfrm>
            <a:off x="5149090" y="4064555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/>
              <a:t>Semana  5-17.</a:t>
            </a:r>
            <a:endParaRPr/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/>
              <a:t>Desarrollo de los elementos del pulmón excepto los involucrados en el intercambio gaseoso.</a:t>
            </a:r>
            <a:endParaRPr/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/>
              <a:t>No hay sobrevida si nacen.</a:t>
            </a:r>
            <a:endParaRPr/>
          </a:p>
        </p:txBody>
      </p:sp>
      <p:pic>
        <p:nvPicPr>
          <p:cNvPr id="613" name="Google Shape;613;p19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4714" y="1510805"/>
            <a:ext cx="3747577" cy="2262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194"/>
          <p:cNvSpPr txBox="1">
            <a:spLocks noGrp="1"/>
          </p:cNvSpPr>
          <p:nvPr>
            <p:ph type="title"/>
          </p:nvPr>
        </p:nvSpPr>
        <p:spPr>
          <a:xfrm>
            <a:off x="681037" y="18915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</a:pPr>
            <a:r>
              <a:rPr lang="es-CO"/>
              <a:t>Período canalicular</a:t>
            </a:r>
            <a:endParaRPr/>
          </a:p>
        </p:txBody>
      </p:sp>
      <p:sp>
        <p:nvSpPr>
          <p:cNvPr id="619" name="Google Shape;619;p194"/>
          <p:cNvSpPr txBox="1">
            <a:spLocks noGrp="1"/>
          </p:cNvSpPr>
          <p:nvPr>
            <p:ph type="body" idx="1"/>
          </p:nvPr>
        </p:nvSpPr>
        <p:spPr>
          <a:xfrm>
            <a:off x="4669654" y="2763837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/>
              <a:t>16-25 semanas.</a:t>
            </a:r>
            <a:endParaRPr/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/>
              <a:t>Los segmentos craneales maduran más rápido que los caudales.</a:t>
            </a:r>
            <a:endParaRPr/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/>
              <a:t>El lumen de los bronquios y bronquiolos son más amplios.</a:t>
            </a:r>
            <a:endParaRPr/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/>
              <a:t>Tejido más vascular.</a:t>
            </a:r>
            <a:endParaRPr/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/>
              <a:t>Los bronquios respiratorios y conductos alveolares se desarrollan.</a:t>
            </a:r>
            <a:endParaRPr/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/>
              <a:t>La respiración es posible al finalizar este período.</a:t>
            </a:r>
            <a:endParaRPr/>
          </a:p>
          <a:p>
            <a:pPr marL="4572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620" name="Google Shape;620;p19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0950" y="797601"/>
            <a:ext cx="3501639" cy="2301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195"/>
          <p:cNvSpPr txBox="1">
            <a:spLocks noGrp="1"/>
          </p:cNvSpPr>
          <p:nvPr>
            <p:ph type="title"/>
          </p:nvPr>
        </p:nvSpPr>
        <p:spPr>
          <a:xfrm>
            <a:off x="623888" y="18915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</a:pPr>
            <a:r>
              <a:rPr lang="es-CO"/>
              <a:t>Período saco terminal </a:t>
            </a:r>
            <a:endParaRPr/>
          </a:p>
        </p:txBody>
      </p:sp>
      <p:sp>
        <p:nvSpPr>
          <p:cNvPr id="626" name="Google Shape;626;p195"/>
          <p:cNvSpPr txBox="1">
            <a:spLocks noGrp="1"/>
          </p:cNvSpPr>
          <p:nvPr>
            <p:ph type="body" idx="1"/>
          </p:nvPr>
        </p:nvSpPr>
        <p:spPr>
          <a:xfrm>
            <a:off x="5091941" y="3579195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/>
              <a:t>24 semanas al nacimiento.</a:t>
            </a:r>
            <a:endParaRPr/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/>
              <a:t>Sacos terminales se desarrollan.</a:t>
            </a:r>
            <a:endParaRPr/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/>
              <a:t>Epitelio muy delgado.</a:t>
            </a:r>
            <a:endParaRPr/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/>
              <a:t>Los capilares drenan a los alvéolos.</a:t>
            </a:r>
            <a:endParaRPr/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/>
              <a:t>Las células alveolares tipo I se desarrollan.</a:t>
            </a:r>
            <a:endParaRPr/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/>
              <a:t>Una red de capilares se desarrolla.</a:t>
            </a:r>
            <a:endParaRPr/>
          </a:p>
        </p:txBody>
      </p:sp>
      <p:pic>
        <p:nvPicPr>
          <p:cNvPr id="627" name="Google Shape;627;p19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9440" y="851932"/>
            <a:ext cx="3912335" cy="2753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196"/>
          <p:cNvSpPr txBox="1">
            <a:spLocks noGrp="1"/>
          </p:cNvSpPr>
          <p:nvPr>
            <p:ph type="title"/>
          </p:nvPr>
        </p:nvSpPr>
        <p:spPr>
          <a:xfrm>
            <a:off x="623887" y="18915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</a:pPr>
            <a:r>
              <a:rPr lang="es-CO"/>
              <a:t>Período alveolar</a:t>
            </a:r>
            <a:endParaRPr/>
          </a:p>
        </p:txBody>
      </p:sp>
      <p:sp>
        <p:nvSpPr>
          <p:cNvPr id="633" name="Google Shape;633;p196"/>
          <p:cNvSpPr txBox="1">
            <a:spLocks noGrp="1"/>
          </p:cNvSpPr>
          <p:nvPr>
            <p:ph type="body" idx="1"/>
          </p:nvPr>
        </p:nvSpPr>
        <p:spPr>
          <a:xfrm>
            <a:off x="5077653" y="3640138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/>
              <a:t>Se forma el epitelio escamoso.</a:t>
            </a:r>
            <a:endParaRPr/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/>
              <a:t>Durante este  período, los bronquiolos respiratorios finalizan  en sacos terminales.</a:t>
            </a:r>
            <a:endParaRPr/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/>
              <a:t>Los sacos terminales  llegan  a ser los conductos alveolares.</a:t>
            </a:r>
            <a:endParaRPr/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/>
              <a:t>Se forman los alvéolos luego del nacimiento.</a:t>
            </a:r>
            <a:endParaRPr/>
          </a:p>
          <a:p>
            <a:pPr marL="4572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634" name="Google Shape;634;p19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9474" y="1107618"/>
            <a:ext cx="3038279" cy="2321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97"/>
          <p:cNvSpPr txBox="1">
            <a:spLocks noGrp="1"/>
          </p:cNvSpPr>
          <p:nvPr>
            <p:ph type="title"/>
          </p:nvPr>
        </p:nvSpPr>
        <p:spPr>
          <a:xfrm>
            <a:off x="409575" y="33852"/>
            <a:ext cx="1232058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</a:pPr>
            <a:r>
              <a:rPr lang="es-CO"/>
              <a:t>Contenido de los pulmones nacimiento</a:t>
            </a:r>
            <a:endParaRPr/>
          </a:p>
        </p:txBody>
      </p:sp>
      <p:sp>
        <p:nvSpPr>
          <p:cNvPr id="640" name="Google Shape;640;p197"/>
          <p:cNvSpPr txBox="1">
            <a:spLocks noGrp="1"/>
          </p:cNvSpPr>
          <p:nvPr>
            <p:ph type="body" idx="1"/>
          </p:nvPr>
        </p:nvSpPr>
        <p:spPr>
          <a:xfrm>
            <a:off x="5055343" y="1725977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Llenos de un líquido que contiene:</a:t>
            </a:r>
            <a:endParaRPr/>
          </a:p>
          <a:p>
            <a:pPr marL="914400" lvl="1" indent="-34290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s-CO" sz="1600" b="0" i="0" u="none" strike="noStrike">
                <a:latin typeface="Montserrat"/>
                <a:ea typeface="Montserrat"/>
                <a:cs typeface="Montserrat"/>
                <a:sym typeface="Montserrat"/>
              </a:rPr>
              <a:t>Alta concentración de cloruro.</a:t>
            </a:r>
            <a:endParaRPr/>
          </a:p>
          <a:p>
            <a:pPr marL="914400" lvl="1" indent="-34290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s-CO" sz="1600"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lang="es-CO" sz="1600" b="0" i="0" u="none" strike="noStrike">
                <a:latin typeface="Montserrat"/>
                <a:ea typeface="Montserrat"/>
                <a:cs typeface="Montserrat"/>
                <a:sym typeface="Montserrat"/>
              </a:rPr>
              <a:t>ocas proteínas.</a:t>
            </a:r>
            <a:endParaRPr/>
          </a:p>
          <a:p>
            <a:pPr marL="914400" lvl="1" indent="-34290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s-CO" sz="1600" b="0" i="0" u="none" strike="noStrike">
                <a:latin typeface="Montserrat"/>
                <a:ea typeface="Montserrat"/>
                <a:cs typeface="Montserrat"/>
                <a:sym typeface="Montserrat"/>
              </a:rPr>
              <a:t>Moco de las glándulas bronquiales.</a:t>
            </a:r>
            <a:endParaRPr/>
          </a:p>
          <a:p>
            <a:pPr marL="914400" lvl="1" indent="-34290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s-CO" sz="1600"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s-CO" sz="1600" b="0" i="0" u="none" strike="noStrike">
                <a:latin typeface="Montserrat"/>
                <a:ea typeface="Montserrat"/>
                <a:cs typeface="Montserrat"/>
                <a:sym typeface="Montserrat"/>
              </a:rPr>
              <a:t>urfactante de las células epiteliales alveolares tipo II.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La cantidad de surfactante en el líquido aumenta principalmente en las 2 semanas anteriores al nacimiento.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Se estima que en el momento del nacimiento apenas existe una sexta parte de los alvéolos adultos.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41" name="Google Shape;641;p19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5113" y="987940"/>
            <a:ext cx="2597332" cy="2913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198"/>
          <p:cNvSpPr txBox="1">
            <a:spLocks noGrp="1"/>
          </p:cNvSpPr>
          <p:nvPr>
            <p:ph type="title"/>
          </p:nvPr>
        </p:nvSpPr>
        <p:spPr>
          <a:xfrm>
            <a:off x="723900" y="4482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</a:pPr>
            <a:r>
              <a:rPr lang="es-CO"/>
              <a:t>Surfactante</a:t>
            </a:r>
            <a:endParaRPr/>
          </a:p>
        </p:txBody>
      </p:sp>
      <p:sp>
        <p:nvSpPr>
          <p:cNvPr id="647" name="Google Shape;647;p198"/>
          <p:cNvSpPr txBox="1">
            <a:spLocks noGrp="1"/>
          </p:cNvSpPr>
          <p:nvPr>
            <p:ph type="body" idx="1"/>
          </p:nvPr>
        </p:nvSpPr>
        <p:spPr>
          <a:xfrm>
            <a:off x="4891916" y="3005845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/>
              <a:t>Función: disminuir la tensión.</a:t>
            </a:r>
            <a:endParaRPr/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/>
              <a:t>Aumenta la producción en la semana 34.</a:t>
            </a:r>
            <a:endParaRPr/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/>
              <a:t>Entra en los macrófagos, migran por el corion hasta el útero, producción  </a:t>
            </a:r>
            <a:r>
              <a:rPr lang="es-CO" b="0" i="0" u="none" strike="noStrike"/>
              <a:t>interleucina 1β  generando contracciones uterinas.</a:t>
            </a:r>
            <a:endParaRPr/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 b="0" i="0" u="none" strike="noStrike"/>
              <a:t>Composición:</a:t>
            </a:r>
            <a:endParaRPr/>
          </a:p>
          <a:p>
            <a:pPr marL="914400" lvl="1" indent="-34290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s-CO" sz="1800"/>
              <a:t>70-80 % fosfolípidos.</a:t>
            </a:r>
            <a:endParaRPr/>
          </a:p>
          <a:p>
            <a:pPr marL="914400" lvl="1" indent="-34290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s-CO" sz="1800" b="0" i="0" u="none" strike="noStrike"/>
              <a:t>10% </a:t>
            </a:r>
            <a:r>
              <a:rPr lang="es-CO" sz="1800"/>
              <a:t>proteínas.</a:t>
            </a:r>
            <a:endParaRPr/>
          </a:p>
          <a:p>
            <a:pPr marL="914400" lvl="1" indent="-34290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s-CO" sz="1800" b="0" i="0" u="none" strike="noStrike"/>
              <a:t>10 % lípidos neutrales.</a:t>
            </a:r>
            <a:endParaRPr/>
          </a:p>
          <a:p>
            <a:pPr marL="4572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648" name="Google Shape;648;p198" descr="Surfactante pulmonar - Wikipedia, la enciclopedia libr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8258" y="371450"/>
            <a:ext cx="2689237" cy="2561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199"/>
          <p:cNvSpPr txBox="1">
            <a:spLocks noGrp="1"/>
          </p:cNvSpPr>
          <p:nvPr>
            <p:ph type="title"/>
          </p:nvPr>
        </p:nvSpPr>
        <p:spPr>
          <a:xfrm>
            <a:off x="595312" y="-13266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</a:pPr>
            <a:r>
              <a:rPr lang="es-CO"/>
              <a:t>Movimientos respiratorios</a:t>
            </a:r>
            <a:endParaRPr/>
          </a:p>
        </p:txBody>
      </p:sp>
      <p:sp>
        <p:nvSpPr>
          <p:cNvPr id="654" name="Google Shape;654;p199"/>
          <p:cNvSpPr txBox="1">
            <a:spLocks noGrp="1"/>
          </p:cNvSpPr>
          <p:nvPr>
            <p:ph type="body" idx="1"/>
          </p:nvPr>
        </p:nvSpPr>
        <p:spPr>
          <a:xfrm>
            <a:off x="4782753" y="1597341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429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97297"/>
              <a:buChar char="•"/>
            </a:pPr>
            <a:r>
              <a:rPr lang="es-CO">
                <a:latin typeface="Montserrat"/>
                <a:ea typeface="Montserrat"/>
                <a:cs typeface="Montserrat"/>
                <a:sym typeface="Montserrat"/>
              </a:rPr>
              <a:t>Comienzan antes del nacimiento.</a:t>
            </a:r>
            <a:endParaRPr/>
          </a:p>
          <a:p>
            <a:pPr marL="457200" lvl="0" indent="-3429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97297"/>
              <a:buChar char="•"/>
            </a:pPr>
            <a:r>
              <a:rPr lang="es-CO">
                <a:latin typeface="Montserrat"/>
                <a:ea typeface="Montserrat"/>
                <a:cs typeface="Montserrat"/>
                <a:sym typeface="Montserrat"/>
              </a:rPr>
              <a:t>Aspiración del </a:t>
            </a:r>
            <a:r>
              <a:rPr lang="es-CO"/>
              <a:t>líquido</a:t>
            </a:r>
            <a:r>
              <a:rPr lang="es-CO">
                <a:latin typeface="Montserrat"/>
                <a:ea typeface="Montserrat"/>
                <a:cs typeface="Montserrat"/>
                <a:sym typeface="Montserrat"/>
              </a:rPr>
              <a:t> amniótico.</a:t>
            </a:r>
            <a:endParaRPr/>
          </a:p>
          <a:p>
            <a:pPr marL="457200" lvl="0" indent="-3429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97297"/>
              <a:buChar char="•"/>
            </a:pPr>
            <a:r>
              <a:rPr lang="es-CO" b="0" i="0" u="none" strike="noStrike">
                <a:latin typeface="Montserrat"/>
                <a:ea typeface="Montserrat"/>
                <a:cs typeface="Montserrat"/>
                <a:sym typeface="Montserrat"/>
              </a:rPr>
              <a:t>Estos movimientos son importantes porque estimulan el desarrollo de los pulmones y acondicionan los músculos respiratorios.</a:t>
            </a:r>
            <a:endParaRPr b="0" i="0" u="none" strike="noStrike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97297"/>
              <a:buChar char="•"/>
            </a:pPr>
            <a:r>
              <a:rPr lang="es-CO" b="0" i="0" u="none" strike="noStrike">
                <a:latin typeface="Montserrat"/>
                <a:ea typeface="Montserrat"/>
                <a:cs typeface="Montserrat"/>
                <a:sym typeface="Montserrat"/>
              </a:rPr>
              <a:t>Cuando la respiración empieza en el momento del nacimiento, la mayor parte del líquido pulmonar se reabsorbe rápido por los capilares sanguíneos y linfáticos.</a:t>
            </a:r>
            <a:endParaRPr/>
          </a:p>
          <a:p>
            <a:pPr marL="457200" lvl="0" indent="-3429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97297"/>
              <a:buChar char="•"/>
            </a:pPr>
            <a:r>
              <a:rPr lang="es-CO"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lang="es-CO" b="0" i="0" u="none" strike="noStrike">
                <a:latin typeface="Montserrat"/>
                <a:ea typeface="Montserrat"/>
                <a:cs typeface="Montserrat"/>
                <a:sym typeface="Montserrat"/>
              </a:rPr>
              <a:t>robablemente una pequeña cantidad se expulse a través de la tráquea y los bronquios durante el parto</a:t>
            </a:r>
            <a:r>
              <a:rPr lang="es-CO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. 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55" name="Google Shape;655;p19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1089" y="843241"/>
            <a:ext cx="2562920" cy="2929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82"/>
          <p:cNvSpPr txBox="1">
            <a:spLocks noGrp="1"/>
          </p:cNvSpPr>
          <p:nvPr>
            <p:ph type="title"/>
          </p:nvPr>
        </p:nvSpPr>
        <p:spPr>
          <a:xfrm>
            <a:off x="538162" y="18915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</a:pPr>
            <a:r>
              <a:rPr lang="es-CO"/>
              <a:t>Embriología</a:t>
            </a:r>
            <a:endParaRPr/>
          </a:p>
        </p:txBody>
      </p:sp>
      <p:sp>
        <p:nvSpPr>
          <p:cNvPr id="529" name="Google Shape;529;p182"/>
          <p:cNvSpPr txBox="1">
            <a:spLocks noGrp="1"/>
          </p:cNvSpPr>
          <p:nvPr>
            <p:ph type="body" idx="1"/>
          </p:nvPr>
        </p:nvSpPr>
        <p:spPr>
          <a:xfrm>
            <a:off x="4669654" y="2882899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Inicio a las 4 semanas de edad</a:t>
            </a:r>
            <a:r>
              <a:rPr lang="es-CO" sz="18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800" b="0" i="0" u="none" strike="noStrike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El </a:t>
            </a:r>
            <a:r>
              <a:rPr lang="es-CO" sz="1800" b="1" i="0" u="none" strike="noStrike">
                <a:latin typeface="Montserrat"/>
                <a:ea typeface="Montserrat"/>
                <a:cs typeface="Montserrat"/>
                <a:sym typeface="Montserrat"/>
              </a:rPr>
              <a:t>divertículo respiratorio (yema pulmonar) </a:t>
            </a:r>
            <a:r>
              <a:rPr lang="es-CO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aparece como una excrecencia en la pared ventral del intestino anterior.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La aparición y el lugar de la yema dependen de un incremento del </a:t>
            </a:r>
            <a:r>
              <a:rPr lang="es-CO" sz="1800" b="1" i="0" u="none" strike="noStrike">
                <a:latin typeface="Montserrat"/>
                <a:ea typeface="Montserrat"/>
                <a:cs typeface="Montserrat"/>
                <a:sym typeface="Montserrat"/>
              </a:rPr>
              <a:t>ácido retinoico </a:t>
            </a:r>
            <a:r>
              <a:rPr lang="es-CO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producido por el mesodermo adyacente</a:t>
            </a:r>
            <a:r>
              <a:rPr lang="es-CO" sz="18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/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Este aumento produce una sobrerregulación del factor de transcripción </a:t>
            </a:r>
            <a:r>
              <a:rPr lang="es-CO" sz="1800" b="1" i="1" u="none" strike="noStrike">
                <a:latin typeface="Montserrat"/>
                <a:ea typeface="Montserrat"/>
                <a:cs typeface="Montserrat"/>
                <a:sym typeface="Montserrat"/>
              </a:rPr>
              <a:t>TBX4</a:t>
            </a:r>
            <a:r>
              <a:rPr lang="es-CO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, expresado en el endodermo del tubo intestinal en el lugar del divertículo respiratorio.</a:t>
            </a:r>
            <a:endParaRPr/>
          </a:p>
          <a:p>
            <a:pPr marL="11430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s-CO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800"/>
          </a:p>
        </p:txBody>
      </p:sp>
      <p:pic>
        <p:nvPicPr>
          <p:cNvPr id="530" name="Google Shape;530;p18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6863" y="226710"/>
            <a:ext cx="2466975" cy="3066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200"/>
          <p:cNvSpPr txBox="1">
            <a:spLocks noGrp="1"/>
          </p:cNvSpPr>
          <p:nvPr>
            <p:ph type="title"/>
          </p:nvPr>
        </p:nvSpPr>
        <p:spPr>
          <a:xfrm>
            <a:off x="681038" y="-3318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</a:pPr>
            <a:r>
              <a:rPr lang="es-CO"/>
              <a:t>Movimientos respiratorios</a:t>
            </a:r>
            <a:endParaRPr/>
          </a:p>
        </p:txBody>
      </p:sp>
      <p:sp>
        <p:nvSpPr>
          <p:cNvPr id="661" name="Google Shape;661;p200"/>
          <p:cNvSpPr txBox="1">
            <a:spLocks noGrp="1"/>
          </p:cNvSpPr>
          <p:nvPr>
            <p:ph type="body" idx="1"/>
          </p:nvPr>
        </p:nvSpPr>
        <p:spPr>
          <a:xfrm>
            <a:off x="4986558" y="2125423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Cuando el líquido se reabsorbe desde los sacos alveolares, el surfactante queda depositado como una delgada capa de fosfolípidos en las membranas de las células alveolares.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Al entrar aire en los alvéolos durante la primera respiración, la capa de surfactante impide que aparezca una interfaz de aire/agua (sangre) con alta tensión superficial.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Sin la capa de grasa de surfactante, los alvéolos colapsarían durante la espiración (atelectasia).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662" name="Google Shape;662;p200"/>
          <p:cNvGraphicFramePr/>
          <p:nvPr/>
        </p:nvGraphicFramePr>
        <p:xfrm>
          <a:off x="995362" y="130944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{7AAF512B-4068-4DEE-BD64-1F68180D9DB4}</a:tableStyleId>
              </a:tblPr>
              <a:tblGrid>
                <a:gridCol w="3305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Perfil biofísico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Movimientos corporales fetales.</a:t>
                      </a:r>
                      <a:endParaRPr sz="1400" u="none" strike="noStrike" cap="none">
                        <a:solidFill>
                          <a:srgbClr val="152B48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Movimientos respiratorios.</a:t>
                      </a:r>
                      <a:endParaRPr sz="1400" u="none" strike="noStrike" cap="none">
                        <a:solidFill>
                          <a:srgbClr val="152B48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Tono fetal.</a:t>
                      </a:r>
                      <a:endParaRPr sz="1400" u="none" strike="noStrike" cap="none">
                        <a:solidFill>
                          <a:srgbClr val="152B48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Reactividad fetal.</a:t>
                      </a:r>
                      <a:endParaRPr sz="1400" u="none" strike="noStrike" cap="none">
                        <a:solidFill>
                          <a:srgbClr val="152B48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Líquido</a:t>
                      </a:r>
                      <a:r>
                        <a:rPr lang="es-CO" sz="14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amniótico.</a:t>
                      </a:r>
                      <a:endParaRPr sz="1400" u="none" strike="noStrike" cap="none">
                        <a:solidFill>
                          <a:srgbClr val="152B48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201"/>
          <p:cNvSpPr txBox="1">
            <a:spLocks noGrp="1"/>
          </p:cNvSpPr>
          <p:nvPr>
            <p:ph type="title"/>
          </p:nvPr>
        </p:nvSpPr>
        <p:spPr>
          <a:xfrm>
            <a:off x="566738" y="10294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</a:pPr>
            <a:r>
              <a:rPr lang="es-CO"/>
              <a:t>Resumen </a:t>
            </a:r>
            <a:endParaRPr/>
          </a:p>
        </p:txBody>
      </p:sp>
      <p:sp>
        <p:nvSpPr>
          <p:cNvPr id="668" name="Google Shape;668;p201"/>
          <p:cNvSpPr txBox="1">
            <a:spLocks noGrp="1"/>
          </p:cNvSpPr>
          <p:nvPr>
            <p:ph type="body" idx="1"/>
          </p:nvPr>
        </p:nvSpPr>
        <p:spPr>
          <a:xfrm>
            <a:off x="4591878" y="1825625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</a:pPr>
            <a:endParaRPr/>
          </a:p>
        </p:txBody>
      </p:sp>
      <p:graphicFrame>
        <p:nvGraphicFramePr>
          <p:cNvPr id="669" name="Google Shape;669;p201"/>
          <p:cNvGraphicFramePr/>
          <p:nvPr/>
        </p:nvGraphicFramePr>
        <p:xfrm>
          <a:off x="4591878" y="68103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{7AAF512B-4068-4DEE-BD64-1F68180D9DB4}</a:tableStyleId>
              </a:tblPr>
              <a:tblGrid>
                <a:gridCol w="250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7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Período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Tiempo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Pseudoglandular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5-16.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b="0" i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ramificación ha continuado para formar los bronquiolos terminales. No existen bronquiolos ni alvéolos respiratorios.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b="0" i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Canalicular 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16-26.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b="0" i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Los bronquiolos terminales se dividen en dos o más bronquiolos respiratorios, los cuales a su vez se dividen de tres a seis conductos alveolares. 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Sacos terminales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26 al nacimiento.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Aparecen los sacos terminales 🡪 alvéolos primitivos y los capilares  establecen contacto estrecho.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Alveolar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 meses  niñez.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b="0" i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Los alvéolos maduros tienen contactos endoteliales 	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b="0" i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epiteliales bien desarrollados.	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202"/>
          <p:cNvSpPr txBox="1">
            <a:spLocks noGrp="1"/>
          </p:cNvSpPr>
          <p:nvPr>
            <p:ph type="title"/>
          </p:nvPr>
        </p:nvSpPr>
        <p:spPr>
          <a:xfrm>
            <a:off x="623887" y="18915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</a:pPr>
            <a:r>
              <a:rPr lang="es-CO"/>
              <a:t>Síndrome de dificultad respiratoria</a:t>
            </a:r>
            <a:endParaRPr/>
          </a:p>
        </p:txBody>
      </p:sp>
      <p:sp>
        <p:nvSpPr>
          <p:cNvPr id="675" name="Google Shape;675;p202"/>
          <p:cNvSpPr txBox="1">
            <a:spLocks noGrp="1"/>
          </p:cNvSpPr>
          <p:nvPr>
            <p:ph type="body" idx="1"/>
          </p:nvPr>
        </p:nvSpPr>
        <p:spPr>
          <a:xfrm>
            <a:off x="5077653" y="1825625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 b="1"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s-CO" b="1" i="0" u="none" strike="noStrike">
                <a:latin typeface="Montserrat"/>
                <a:ea typeface="Montserrat"/>
                <a:cs typeface="Montserrat"/>
                <a:sym typeface="Montserrat"/>
              </a:rPr>
              <a:t>nfermedad de la membrana hialina. </a:t>
            </a:r>
            <a:endParaRPr/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s-CO" b="0" i="0" u="none" strike="noStrike">
                <a:latin typeface="Montserrat"/>
                <a:ea typeface="Montserrat"/>
                <a:cs typeface="Montserrat"/>
                <a:sym typeface="Montserrat"/>
              </a:rPr>
              <a:t>ausa alrededor de 20% de las muertes entre recién nacidos. </a:t>
            </a:r>
            <a:endParaRPr/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 b="0" i="0" u="none" strike="noStrike">
                <a:latin typeface="Montserrat"/>
                <a:ea typeface="Montserrat"/>
                <a:cs typeface="Montserrat"/>
                <a:sym typeface="Montserrat"/>
              </a:rPr>
              <a:t>En esos casos, los alvéolos parcialmente colapsados contienen un líquido con alto contenido protéico, muchas membranas hialinas y cuerpos laminares.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 b="0" i="0" u="none" strike="noStrike">
                <a:latin typeface="Montserrat"/>
                <a:ea typeface="Montserrat"/>
                <a:cs typeface="Montserrat"/>
                <a:sym typeface="Montserrat"/>
              </a:rPr>
              <a:t>La mortalidad debida a la dificultad respiratoria se ha reducido con dos tratamientos: administración de surfactante artificial a los bebés pretérmino y administración de glucocorticoides.</a:t>
            </a:r>
            <a:endParaRPr/>
          </a:p>
        </p:txBody>
      </p:sp>
      <p:pic>
        <p:nvPicPr>
          <p:cNvPr id="676" name="Google Shape;676;p20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1112" y="1435126"/>
            <a:ext cx="2783416" cy="2117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35"/>
          <p:cNvSpPr txBox="1">
            <a:spLocks noGrp="1"/>
          </p:cNvSpPr>
          <p:nvPr>
            <p:ph type="title"/>
          </p:nvPr>
        </p:nvSpPr>
        <p:spPr>
          <a:xfrm>
            <a:off x="640080" y="228585"/>
            <a:ext cx="10911840" cy="105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</a:pPr>
            <a:r>
              <a:rPr lang="es-CO"/>
              <a:t>Malformaciones traqueobronquiales</a:t>
            </a:r>
            <a:endParaRPr/>
          </a:p>
        </p:txBody>
      </p:sp>
      <p:sp>
        <p:nvSpPr>
          <p:cNvPr id="682" name="Google Shape;682;p35"/>
          <p:cNvSpPr txBox="1">
            <a:spLocks noGrp="1"/>
          </p:cNvSpPr>
          <p:nvPr>
            <p:ph type="body" idx="1"/>
          </p:nvPr>
        </p:nvSpPr>
        <p:spPr>
          <a:xfrm>
            <a:off x="944674" y="1280145"/>
            <a:ext cx="10911840" cy="418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/>
              <a:t>Agenesia traqueal.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/>
              <a:t>Estenosis traqueal congénita.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/>
              <a:t>Atresia bronquial.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/>
              <a:t>Traqueobronquiomegalia.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/>
              <a:t>Fístula traqueoesofágica.</a:t>
            </a:r>
            <a:endParaRPr/>
          </a:p>
        </p:txBody>
      </p:sp>
      <p:pic>
        <p:nvPicPr>
          <p:cNvPr id="683" name="Google Shape;683;p3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2168250"/>
            <a:ext cx="5556003" cy="366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newsfla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4"/>
          <p:cNvSpPr txBox="1">
            <a:spLocks noGrp="1"/>
          </p:cNvSpPr>
          <p:nvPr>
            <p:ph type="title"/>
          </p:nvPr>
        </p:nvSpPr>
        <p:spPr>
          <a:xfrm>
            <a:off x="603210" y="166509"/>
            <a:ext cx="8132888" cy="1158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ct val="45454"/>
              <a:buNone/>
            </a:pPr>
            <a:r>
              <a:rPr lang="es-CO"/>
              <a:t>Malformaciones pulmonares </a:t>
            </a:r>
            <a:endParaRPr/>
          </a:p>
        </p:txBody>
      </p:sp>
      <p:sp>
        <p:nvSpPr>
          <p:cNvPr id="689" name="Google Shape;689;p4"/>
          <p:cNvSpPr txBox="1">
            <a:spLocks noGrp="1"/>
          </p:cNvSpPr>
          <p:nvPr>
            <p:ph type="body" idx="1"/>
          </p:nvPr>
        </p:nvSpPr>
        <p:spPr>
          <a:xfrm>
            <a:off x="4438363" y="1160648"/>
            <a:ext cx="6167970" cy="522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/>
              <a:t>De la vía aérea (malformación adenomatoide quística pulmonar).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/>
              <a:t>Secuestro pulmonar.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/>
              <a:t>Quistes broncogénicos.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/>
              <a:t>Enfisema lobar congénito.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/>
              <a:t>Traqueomalacia y atresia traqueal.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/>
              <a:t>Agenesia, aplasia e hipoplasia pulmonar.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/>
              <a:t>Alteraciones vasculares.</a:t>
            </a:r>
            <a:endParaRPr/>
          </a:p>
        </p:txBody>
      </p:sp>
      <p:pic>
        <p:nvPicPr>
          <p:cNvPr id="690" name="Google Shape;690;p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42505" y="948492"/>
            <a:ext cx="2378045" cy="3251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newsfla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2"/>
          <p:cNvSpPr txBox="1">
            <a:spLocks noGrp="1"/>
          </p:cNvSpPr>
          <p:nvPr>
            <p:ph type="title"/>
          </p:nvPr>
        </p:nvSpPr>
        <p:spPr>
          <a:xfrm>
            <a:off x="573871" y="81616"/>
            <a:ext cx="11415860" cy="1228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</a:pPr>
            <a:r>
              <a:rPr lang="es-CO"/>
              <a:t>Malformaciones  de la vía aérea </a:t>
            </a:r>
            <a:endParaRPr/>
          </a:p>
        </p:txBody>
      </p:sp>
      <p:sp>
        <p:nvSpPr>
          <p:cNvPr id="696" name="Google Shape;696;p2"/>
          <p:cNvSpPr txBox="1">
            <a:spLocks noGrp="1"/>
          </p:cNvSpPr>
          <p:nvPr>
            <p:ph type="body" idx="1"/>
          </p:nvPr>
        </p:nvSpPr>
        <p:spPr>
          <a:xfrm>
            <a:off x="4831694" y="1310594"/>
            <a:ext cx="7148512" cy="522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/>
              <a:t>Antes llamada malformación adenomatoidea quística.</a:t>
            </a:r>
            <a:endParaRPr/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/>
              <a:t>Alteración en el desarrollo de las vías respiratorias terminales, falta de desarrollo alveolar y organización inadecuada del mesénquima pulmonar.</a:t>
            </a:r>
            <a:endParaRPr/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/>
              <a:t>Lesiones hamartomatosas que pueden llegar a comprimir y repercutir en el desarrollo de los órganos vecinos.</a:t>
            </a:r>
            <a:endParaRPr/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/>
              <a:t>Incidencia 1:25,000 - 35,0002.</a:t>
            </a:r>
            <a:endParaRPr/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/>
              <a:t>25% de las malformaciones congénitas pulmonares.</a:t>
            </a:r>
            <a:endParaRPr/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/>
              <a:t>La causa es desconocida. </a:t>
            </a:r>
            <a:endParaRPr/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/>
              <a:t>Defecto de maduración, fase pseudoglandular (semana 7-17 de gestación).</a:t>
            </a:r>
            <a:endParaRPr/>
          </a:p>
        </p:txBody>
      </p:sp>
      <p:pic>
        <p:nvPicPr>
          <p:cNvPr id="697" name="Google Shape;697;p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"/>
          <a:stretch/>
        </p:blipFill>
        <p:spPr>
          <a:xfrm>
            <a:off x="1130484" y="1310594"/>
            <a:ext cx="3144597" cy="2075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newsfla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203"/>
          <p:cNvSpPr txBox="1">
            <a:spLocks noGrp="1"/>
          </p:cNvSpPr>
          <p:nvPr>
            <p:ph type="title"/>
          </p:nvPr>
        </p:nvSpPr>
        <p:spPr>
          <a:xfrm>
            <a:off x="538096" y="17790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</a:pPr>
            <a:r>
              <a:rPr lang="es-CO"/>
              <a:t>Clasificación de Stocker</a:t>
            </a:r>
            <a:endParaRPr/>
          </a:p>
        </p:txBody>
      </p:sp>
      <p:graphicFrame>
        <p:nvGraphicFramePr>
          <p:cNvPr id="703" name="Google Shape;703;p203"/>
          <p:cNvGraphicFramePr/>
          <p:nvPr/>
        </p:nvGraphicFramePr>
        <p:xfrm>
          <a:off x="4757802" y="133049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{7AAF512B-4068-4DEE-BD64-1F68180D9DB4}</a:tableStyleId>
              </a:tblPr>
              <a:tblGrid>
                <a:gridCol w="2849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Tipo (% de frecuencia) Nombre</a:t>
                      </a:r>
                      <a:endParaRPr/>
                    </a:p>
                  </a:txBody>
                  <a:tcPr marL="58375" marR="58375" marT="29175" marB="29175">
                    <a:solidFill>
                      <a:srgbClr val="00AB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Características</a:t>
                      </a:r>
                      <a:endParaRPr/>
                    </a:p>
                  </a:txBody>
                  <a:tcPr marL="58375" marR="58375" marT="29175" marB="29175">
                    <a:solidFill>
                      <a:srgbClr val="00AB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8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 (1-3 %) traqueobronquial</a:t>
                      </a:r>
                      <a:endParaRPr/>
                    </a:p>
                  </a:txBody>
                  <a:tcPr marL="58375" marR="58375" marT="29175" marB="291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Pulmones de aspecto pequeño, sólido, conformadas por cartílago, músculo liso y glándulas separadas por abundante tejido mesenquimatoso.</a:t>
                      </a:r>
                      <a:endParaRPr/>
                    </a:p>
                  </a:txBody>
                  <a:tcPr marL="58375" marR="58375" marT="29175" marB="291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8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 (60-70 %) bronquial/bronquiolar</a:t>
                      </a:r>
                      <a:endParaRPr sz="1400" u="none" strike="noStrike" cap="none">
                        <a:solidFill>
                          <a:srgbClr val="152B4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8375" marR="58375" marT="29175" marB="291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Quistes con diámetro mayor a 10 cm de paredes delgadas, cubiertos por epitelio ciliado pseudoestratificado, intercalado con células mucosas y cartilaginosas. Músculo liso puede estar presente.</a:t>
                      </a:r>
                      <a:endParaRPr/>
                    </a:p>
                  </a:txBody>
                  <a:tcPr marL="58375" marR="58375" marT="29175" marB="291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(10-15 %) bronquiolar</a:t>
                      </a:r>
                      <a:endParaRPr sz="1400" u="none" strike="noStrike" cap="none">
                        <a:solidFill>
                          <a:srgbClr val="152B4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8375" marR="58375" marT="29175" marB="291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Múltiples quistes, diámetro 2 cm, aspecto esponjoso, similares a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bronquiolos dilatados. Músculo estriado presente en 5%.</a:t>
                      </a:r>
                      <a:endParaRPr/>
                    </a:p>
                  </a:txBody>
                  <a:tcPr marL="58375" marR="58375" marT="29175" marB="291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 (5 %) bronquiolar/alveolar</a:t>
                      </a:r>
                      <a:endParaRPr/>
                    </a:p>
                  </a:txBody>
                  <a:tcPr marL="58375" marR="58375" marT="29175" marB="291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Aspecto sólido con exceso de estructuras bronquiales separadas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por espacios aéreos y epitelio cúbico.</a:t>
                      </a:r>
                      <a:endParaRPr/>
                    </a:p>
                  </a:txBody>
                  <a:tcPr marL="58375" marR="58375" marT="29175" marB="291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 (15 %) Alveolar</a:t>
                      </a:r>
                      <a:endParaRPr/>
                    </a:p>
                  </a:txBody>
                  <a:tcPr marL="58375" marR="58375" marT="29175" marB="291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Quistes con diámetro mayor a 10 cm, periféricos, revestidos con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células alveolares planas, algunos contienen surfactante.</a:t>
                      </a:r>
                      <a:endParaRPr/>
                    </a:p>
                  </a:txBody>
                  <a:tcPr marL="58375" marR="58375" marT="29175" marB="291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4"/>
          <p:cNvSpPr txBox="1">
            <a:spLocks noGrp="1"/>
          </p:cNvSpPr>
          <p:nvPr>
            <p:ph type="title"/>
          </p:nvPr>
        </p:nvSpPr>
        <p:spPr>
          <a:xfrm>
            <a:off x="792193" y="205117"/>
            <a:ext cx="9066141" cy="816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</a:pPr>
            <a:r>
              <a:rPr lang="es-CO"/>
              <a:t>Secuestro pulmonar</a:t>
            </a:r>
            <a:endParaRPr/>
          </a:p>
        </p:txBody>
      </p:sp>
      <p:sp>
        <p:nvSpPr>
          <p:cNvPr id="709" name="Google Shape;709;p14"/>
          <p:cNvSpPr txBox="1">
            <a:spLocks noGrp="1"/>
          </p:cNvSpPr>
          <p:nvPr>
            <p:ph type="body" idx="1"/>
          </p:nvPr>
        </p:nvSpPr>
        <p:spPr>
          <a:xfrm>
            <a:off x="5190770" y="2551170"/>
            <a:ext cx="6485040" cy="4101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/>
              <a:t>Tejido pulmonar sin conexiones bronquiales y vasculares apropiadas.</a:t>
            </a:r>
            <a:endParaRPr/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/>
              <a:t>Clásicamente, ninguna vía aérea conecta la lesión con el árbol traqueobronquial y el suministro de sangre es sistémico.</a:t>
            </a:r>
            <a:endParaRPr/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/>
              <a:t>Los secuestros pueden estar asociados con una variedad de otras malformaciones, como las duplicaciones del intestino anterior.</a:t>
            </a:r>
            <a:endParaRPr/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/>
              <a:t>La clave para el diagnóstico es la identificación del cirujano de una arteria elástica grande que represente la conexión vascular sistémica.</a:t>
            </a:r>
            <a:endParaRPr/>
          </a:p>
        </p:txBody>
      </p:sp>
      <p:pic>
        <p:nvPicPr>
          <p:cNvPr id="710" name="Google Shape;710;p1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7943" y="1190866"/>
            <a:ext cx="3765069" cy="2503771"/>
          </a:xfrm>
          <a:prstGeom prst="rect">
            <a:avLst/>
          </a:prstGeom>
          <a:noFill/>
          <a:ln>
            <a:noFill/>
          </a:ln>
        </p:spPr>
      </p:pic>
      <p:sp>
        <p:nvSpPr>
          <p:cNvPr id="711" name="Google Shape;711;p14"/>
          <p:cNvSpPr/>
          <p:nvPr/>
        </p:nvSpPr>
        <p:spPr>
          <a:xfrm>
            <a:off x="5038620" y="1459750"/>
            <a:ext cx="4620739" cy="816638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Las lesiones de este tipo no se comunican con el árbol traqueobronquial y reciben su suministro de sangre de la </a:t>
            </a:r>
            <a:r>
              <a:rPr lang="es-CO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circulación</a:t>
            </a:r>
            <a:r>
              <a:rPr lang="es-CO"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sistémica.</a:t>
            </a:r>
            <a:endParaRPr/>
          </a:p>
        </p:txBody>
      </p:sp>
    </p:spTree>
  </p:cSld>
  <p:clrMapOvr>
    <a:masterClrMapping/>
  </p:clrMapOvr>
  <p:transition>
    <p:newsfla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16"/>
          <p:cNvSpPr txBox="1">
            <a:spLocks noGrp="1"/>
          </p:cNvSpPr>
          <p:nvPr>
            <p:ph type="title"/>
          </p:nvPr>
        </p:nvSpPr>
        <p:spPr>
          <a:xfrm>
            <a:off x="640080" y="207112"/>
            <a:ext cx="10911840" cy="105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</a:pPr>
            <a:r>
              <a:rPr lang="es-CO"/>
              <a:t>Secuestro pulmonar</a:t>
            </a:r>
            <a:endParaRPr/>
          </a:p>
        </p:txBody>
      </p:sp>
      <p:graphicFrame>
        <p:nvGraphicFramePr>
          <p:cNvPr id="717" name="Google Shape;717;p16"/>
          <p:cNvGraphicFramePr/>
          <p:nvPr/>
        </p:nvGraphicFramePr>
        <p:xfrm>
          <a:off x="5014913" y="1437511"/>
          <a:ext cx="6922050" cy="4973895"/>
        </p:xfrm>
        <a:graphic>
          <a:graphicData uri="http://schemas.openxmlformats.org/drawingml/2006/table">
            <a:tbl>
              <a:tblPr firstRow="1">
                <a:noFill/>
                <a:tableStyleId>{7AAF512B-4068-4DEE-BD64-1F68180D9DB4}</a:tableStyleId>
              </a:tblPr>
              <a:tblGrid>
                <a:gridCol w="230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7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u="none" strike="noStrike" cap="none">
                        <a:solidFill>
                          <a:srgbClr val="152B4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Secuestro Intralobar</a:t>
                      </a:r>
                      <a:endParaRPr sz="1600" b="0" u="none" strike="noStrike" cap="none">
                        <a:solidFill>
                          <a:srgbClr val="152B4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Secuestro extralobar</a:t>
                      </a:r>
                      <a:endParaRPr sz="1600" b="0" u="none" strike="noStrike" cap="none">
                        <a:solidFill>
                          <a:srgbClr val="152B4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37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b="1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Edad al diagnóstico</a:t>
                      </a:r>
                      <a:endParaRPr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50% en 20 años.</a:t>
                      </a:r>
                      <a:endParaRPr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60% menos de 6 meses.</a:t>
                      </a:r>
                      <a:endParaRPr/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1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(15% asintomático).</a:t>
                      </a:r>
                      <a:endParaRPr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(10% asintomático).</a:t>
                      </a:r>
                      <a:endParaRPr/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b="1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Proporción de sexo (M: F)</a:t>
                      </a:r>
                      <a:endParaRPr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1.5 : 1.</a:t>
                      </a:r>
                      <a:endParaRPr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 : 1.</a:t>
                      </a:r>
                      <a:endParaRPr/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5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b="1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Sitio típico</a:t>
                      </a:r>
                      <a:endParaRPr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Segmento basal posterior del lóbulo inferior izquierdo.</a:t>
                      </a:r>
                      <a:endParaRPr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Entre el lóbulo inferior izquierdo y el diafragma.</a:t>
                      </a:r>
                      <a:endParaRPr/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b="1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Suministro arterial</a:t>
                      </a:r>
                      <a:endParaRPr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Sistémico.</a:t>
                      </a:r>
                      <a:endParaRPr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Sistémico.</a:t>
                      </a:r>
                      <a:endParaRPr/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b="1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Drenaje venoso</a:t>
                      </a:r>
                      <a:endParaRPr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Pulmonar.</a:t>
                      </a:r>
                      <a:endParaRPr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Sistémico.</a:t>
                      </a:r>
                      <a:endParaRPr/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3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b="1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Anomalías asociadas</a:t>
                      </a:r>
                      <a:endParaRPr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Poco frecuentes (6–12%).</a:t>
                      </a:r>
                      <a:endParaRPr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Frecuentes (50–70%).</a:t>
                      </a:r>
                      <a:endParaRPr/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4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b="1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Etiología</a:t>
                      </a:r>
                      <a:endParaRPr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Incierto ya sea de desarrollo o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adquirido.</a:t>
                      </a:r>
                      <a:endParaRPr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Anomalía del desarrollo.</a:t>
                      </a:r>
                      <a:endParaRPr/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718" name="Google Shape;718;p1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083" y="1677972"/>
            <a:ext cx="3368569" cy="2095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83"/>
          <p:cNvSpPr txBox="1">
            <a:spLocks noGrp="1"/>
          </p:cNvSpPr>
          <p:nvPr>
            <p:ph type="title"/>
          </p:nvPr>
        </p:nvSpPr>
        <p:spPr>
          <a:xfrm>
            <a:off x="581025" y="18915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</a:pPr>
            <a:r>
              <a:rPr lang="es-CO"/>
              <a:t>Embriogénesis</a:t>
            </a:r>
            <a:endParaRPr/>
          </a:p>
        </p:txBody>
      </p:sp>
      <p:sp>
        <p:nvSpPr>
          <p:cNvPr id="536" name="Google Shape;536;p183"/>
          <p:cNvSpPr txBox="1">
            <a:spLocks noGrp="1"/>
          </p:cNvSpPr>
          <p:nvPr>
            <p:ph type="body" idx="1"/>
          </p:nvPr>
        </p:nvSpPr>
        <p:spPr>
          <a:xfrm>
            <a:off x="4863781" y="3773010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s-CO" i="0" u="none" strike="noStrike">
                <a:latin typeface="Montserrat"/>
                <a:ea typeface="Montserrat"/>
                <a:cs typeface="Montserrat"/>
                <a:sym typeface="Montserrat"/>
              </a:rPr>
              <a:t>l epitelio del revestimiento interno de la laringe, de la tráquea y los bronquios, lo mismo que el de los pulmones, es enteramente de origen </a:t>
            </a:r>
            <a:r>
              <a:rPr lang="es-CO" b="1" i="0" u="none" strike="noStrike">
                <a:latin typeface="Montserrat"/>
                <a:ea typeface="Montserrat"/>
                <a:cs typeface="Montserrat"/>
                <a:sym typeface="Montserrat"/>
              </a:rPr>
              <a:t>endodérmico</a:t>
            </a:r>
            <a:r>
              <a:rPr lang="es-CO" i="0" u="none" strike="noStrike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/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 i="0" u="none" strike="noStrike">
                <a:latin typeface="Montserrat"/>
                <a:ea typeface="Montserrat"/>
                <a:cs typeface="Montserrat"/>
                <a:sym typeface="Montserrat"/>
              </a:rPr>
              <a:t>Los componentes cartilaginosos, musculares y de tejido conectivo de la tráquea y de los pulmones derivan del </a:t>
            </a:r>
            <a:r>
              <a:rPr lang="es-CO" b="1" i="0" u="none" strike="noStrike">
                <a:latin typeface="Montserrat"/>
                <a:ea typeface="Montserrat"/>
                <a:cs typeface="Montserrat"/>
                <a:sym typeface="Montserrat"/>
              </a:rPr>
              <a:t>mesodermo esplácnico.  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37" name="Google Shape;537;p18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4493" y="411162"/>
            <a:ext cx="2664895" cy="3166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84"/>
          <p:cNvSpPr txBox="1">
            <a:spLocks noGrp="1"/>
          </p:cNvSpPr>
          <p:nvPr>
            <p:ph type="title"/>
          </p:nvPr>
        </p:nvSpPr>
        <p:spPr>
          <a:xfrm>
            <a:off x="573753" y="18915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</a:pPr>
            <a:r>
              <a:rPr lang="es-CO"/>
              <a:t>Cresta traqueoesofágica</a:t>
            </a:r>
            <a:endParaRPr/>
          </a:p>
        </p:txBody>
      </p:sp>
      <p:sp>
        <p:nvSpPr>
          <p:cNvPr id="543" name="Google Shape;543;p184"/>
          <p:cNvSpPr txBox="1">
            <a:spLocks noGrp="1"/>
          </p:cNvSpPr>
          <p:nvPr>
            <p:ph type="body" idx="1"/>
          </p:nvPr>
        </p:nvSpPr>
        <p:spPr>
          <a:xfrm>
            <a:off x="4662489" y="3139836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 b="0" i="0" u="none" strike="noStrike">
                <a:latin typeface="Montserrat"/>
                <a:ea typeface="Montserrat"/>
                <a:cs typeface="Montserrat"/>
                <a:sym typeface="Montserrat"/>
              </a:rPr>
              <a:t>Al inicio la yema pulmonar mantiene comunicación abierta con el intestino anterior.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 b="0" i="0" u="none" strike="noStrike">
                <a:latin typeface="Montserrat"/>
                <a:ea typeface="Montserrat"/>
                <a:cs typeface="Montserrat"/>
                <a:sym typeface="Montserrat"/>
              </a:rPr>
              <a:t>Pero cuando el divertículo se expande caudalmente, dos crestas longitudinales, las </a:t>
            </a:r>
            <a:r>
              <a:rPr lang="es-CO" b="1" i="0" u="none" strike="noStrike">
                <a:latin typeface="Montserrat"/>
                <a:ea typeface="Montserrat"/>
                <a:cs typeface="Montserrat"/>
                <a:sym typeface="Montserrat"/>
              </a:rPr>
              <a:t>crestas traqueoesofágicas, </a:t>
            </a:r>
            <a:r>
              <a:rPr lang="es-CO" b="0" i="0" u="none" strike="noStrike">
                <a:latin typeface="Montserrat"/>
                <a:ea typeface="Montserrat"/>
                <a:cs typeface="Montserrat"/>
                <a:sym typeface="Montserrat"/>
              </a:rPr>
              <a:t>lo separan del intestino anterior.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s-CO" b="0" i="0" u="none" strike="noStrike">
                <a:latin typeface="Montserrat"/>
                <a:ea typeface="Montserrat"/>
                <a:cs typeface="Montserrat"/>
                <a:sym typeface="Montserrat"/>
              </a:rPr>
              <a:t>l intestino anterior se divide en una:</a:t>
            </a:r>
            <a:endParaRPr/>
          </a:p>
          <a:p>
            <a:pPr marL="914400" lvl="1" indent="-34290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s-CO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Porción </a:t>
            </a:r>
            <a:r>
              <a:rPr lang="es-CO" sz="1800" i="0" u="none" strike="noStrike">
                <a:latin typeface="Montserrat"/>
                <a:ea typeface="Montserrat"/>
                <a:cs typeface="Montserrat"/>
                <a:sym typeface="Montserrat"/>
              </a:rPr>
              <a:t>dorsal el esófag</a:t>
            </a:r>
            <a:r>
              <a:rPr lang="es-CO" sz="1800">
                <a:latin typeface="Montserrat"/>
                <a:ea typeface="Montserrat"/>
                <a:cs typeface="Montserrat"/>
                <a:sym typeface="Montserrat"/>
              </a:rPr>
              <a:t>o.</a:t>
            </a:r>
            <a:endParaRPr/>
          </a:p>
          <a:p>
            <a:pPr marL="914400" lvl="1" indent="-34290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s-CO" sz="1800" i="0" u="none" strike="noStrike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CO" sz="1800"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lang="es-CO" sz="1800" i="0" u="none" strike="noStrike">
                <a:latin typeface="Montserrat"/>
                <a:ea typeface="Montserrat"/>
                <a:cs typeface="Montserrat"/>
                <a:sym typeface="Montserrat"/>
              </a:rPr>
              <a:t>orción ventral: la tráquea y las yemas pulmonares.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44" name="Google Shape;544;p18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1276" y="676919"/>
            <a:ext cx="3536971" cy="2462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85"/>
          <p:cNvSpPr txBox="1">
            <a:spLocks noGrp="1"/>
          </p:cNvSpPr>
          <p:nvPr>
            <p:ph type="title"/>
          </p:nvPr>
        </p:nvSpPr>
        <p:spPr>
          <a:xfrm>
            <a:off x="838200" y="2216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</a:pPr>
            <a:r>
              <a:rPr lang="es-CO"/>
              <a:t>Laringe</a:t>
            </a:r>
            <a:endParaRPr/>
          </a:p>
        </p:txBody>
      </p:sp>
      <p:sp>
        <p:nvSpPr>
          <p:cNvPr id="550" name="Google Shape;550;p185"/>
          <p:cNvSpPr txBox="1">
            <a:spLocks noGrp="1"/>
          </p:cNvSpPr>
          <p:nvPr>
            <p:ph type="body" idx="1"/>
          </p:nvPr>
        </p:nvSpPr>
        <p:spPr>
          <a:xfrm>
            <a:off x="5007131" y="3041028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El revestimiento interno de la laringe se origina en el endodermo.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Los cartílagos y músculos se originan en el mesénquima del </a:t>
            </a:r>
            <a:r>
              <a:rPr lang="es-CO" sz="1800" b="1" i="0" u="none" strike="noStrike">
                <a:latin typeface="Montserrat"/>
                <a:ea typeface="Montserrat"/>
                <a:cs typeface="Montserrat"/>
                <a:sym typeface="Montserrat"/>
              </a:rPr>
              <a:t>cuarto y sexto arcos faríngeos.</a:t>
            </a:r>
            <a:endParaRPr sz="18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A raíz de la rápida proliferación de este mesénquima, el orificio laríngeo cambia de aspecto: de una hendidura sagital se convierte en una abertura en forma de T.</a:t>
            </a:r>
            <a:endParaRPr sz="18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 sz="1800"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s-CO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l mesénquima de los dos arcos se transforma en </a:t>
            </a:r>
            <a:r>
              <a:rPr lang="es-CO" sz="1800" b="1" i="0" u="none" strike="noStrike">
                <a:latin typeface="Montserrat"/>
                <a:ea typeface="Montserrat"/>
                <a:cs typeface="Montserrat"/>
                <a:sym typeface="Montserrat"/>
              </a:rPr>
              <a:t>cartílago tiroides, cricoides y aritenoides.</a:t>
            </a:r>
            <a:endParaRPr/>
          </a:p>
          <a:p>
            <a:pPr marL="4572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8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800"/>
          </a:p>
        </p:txBody>
      </p:sp>
      <p:pic>
        <p:nvPicPr>
          <p:cNvPr id="551" name="Google Shape;551;p18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1273" y="323850"/>
            <a:ext cx="2813637" cy="2700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86"/>
          <p:cNvSpPr txBox="1">
            <a:spLocks noGrp="1"/>
          </p:cNvSpPr>
          <p:nvPr>
            <p:ph type="title"/>
          </p:nvPr>
        </p:nvSpPr>
        <p:spPr>
          <a:xfrm>
            <a:off x="609600" y="17329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</a:pPr>
            <a:r>
              <a:rPr lang="es-CO"/>
              <a:t>Laringe</a:t>
            </a:r>
            <a:endParaRPr/>
          </a:p>
        </p:txBody>
      </p:sp>
      <p:sp>
        <p:nvSpPr>
          <p:cNvPr id="557" name="Google Shape;557;p186"/>
          <p:cNvSpPr txBox="1">
            <a:spLocks noGrp="1"/>
          </p:cNvSpPr>
          <p:nvPr>
            <p:ph type="body" idx="1"/>
          </p:nvPr>
        </p:nvSpPr>
        <p:spPr>
          <a:xfrm>
            <a:off x="4744028" y="3627915"/>
            <a:ext cx="720325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Como la musculatura de la laringe se origina en el mesénquima del cuarto y sexto arcos faríngeos, todos sus músculos están inervados por ramas del décimo nervio craneal, el </a:t>
            </a:r>
            <a:r>
              <a:rPr lang="es-CO" sz="1800" b="1" i="0" u="none" strike="noStrike">
                <a:latin typeface="Montserrat"/>
                <a:ea typeface="Montserrat"/>
                <a:cs typeface="Montserrat"/>
                <a:sym typeface="Montserrat"/>
              </a:rPr>
              <a:t>nervio vago.</a:t>
            </a:r>
            <a:endParaRPr sz="18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El </a:t>
            </a:r>
            <a:r>
              <a:rPr lang="es-CO" sz="1800" b="1" i="0" u="none" strike="noStrike">
                <a:latin typeface="Montserrat"/>
                <a:ea typeface="Montserrat"/>
                <a:cs typeface="Montserrat"/>
                <a:sym typeface="Montserrat"/>
              </a:rPr>
              <a:t>nervio</a:t>
            </a:r>
            <a:r>
              <a:rPr lang="es-CO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CO" sz="1800" b="1" i="0" u="none" strike="noStrike">
                <a:latin typeface="Montserrat"/>
                <a:ea typeface="Montserrat"/>
                <a:cs typeface="Montserrat"/>
                <a:sym typeface="Montserrat"/>
              </a:rPr>
              <a:t>laríngeo superior </a:t>
            </a:r>
            <a:r>
              <a:rPr lang="es-CO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inerva los derivados del cuarto arco faríngeo.</a:t>
            </a:r>
            <a:endParaRPr/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 sz="1800" b="1"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lang="es-CO" sz="1800" b="1" i="0" u="none" strike="noStrike">
                <a:latin typeface="Montserrat"/>
                <a:ea typeface="Montserrat"/>
                <a:cs typeface="Montserrat"/>
                <a:sym typeface="Montserrat"/>
              </a:rPr>
              <a:t>ervio laríngeo recurrente </a:t>
            </a:r>
            <a:r>
              <a:rPr lang="es-CO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inerva los derivados del sexto arco faríngeo. </a:t>
            </a:r>
            <a:endParaRPr sz="1800"/>
          </a:p>
        </p:txBody>
      </p:sp>
      <p:pic>
        <p:nvPicPr>
          <p:cNvPr id="558" name="Google Shape;558;p18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8347" y="194676"/>
            <a:ext cx="3325791" cy="3344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87"/>
          <p:cNvSpPr txBox="1">
            <a:spLocks noGrp="1"/>
          </p:cNvSpPr>
          <p:nvPr>
            <p:ph type="title"/>
          </p:nvPr>
        </p:nvSpPr>
        <p:spPr>
          <a:xfrm>
            <a:off x="652462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</a:pPr>
            <a:r>
              <a:rPr lang="es-CO"/>
              <a:t>Tráquea </a:t>
            </a:r>
            <a:endParaRPr/>
          </a:p>
        </p:txBody>
      </p:sp>
      <p:sp>
        <p:nvSpPr>
          <p:cNvPr id="564" name="Google Shape;564;p187"/>
          <p:cNvSpPr txBox="1">
            <a:spLocks noGrp="1"/>
          </p:cNvSpPr>
          <p:nvPr>
            <p:ph type="body" idx="1"/>
          </p:nvPr>
        </p:nvSpPr>
        <p:spPr>
          <a:xfrm>
            <a:off x="4248978" y="909321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/>
              <a:t>El epitelio  se desarrolla  del tubo laringotraqueal.</a:t>
            </a:r>
            <a:endParaRPr/>
          </a:p>
          <a:p>
            <a:pPr marL="4572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/>
              <a:t>El cartílago, el tejido conectivo  y el músculo del mesodermo esplácnico.</a:t>
            </a:r>
            <a:endParaRPr/>
          </a:p>
        </p:txBody>
      </p:sp>
      <p:pic>
        <p:nvPicPr>
          <p:cNvPr id="565" name="Google Shape;565;p1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7214" y="3084990"/>
            <a:ext cx="4429126" cy="3495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88"/>
          <p:cNvSpPr txBox="1">
            <a:spLocks noGrp="1"/>
          </p:cNvSpPr>
          <p:nvPr>
            <p:ph type="title"/>
          </p:nvPr>
        </p:nvSpPr>
        <p:spPr>
          <a:xfrm>
            <a:off x="786745" y="1563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</a:pPr>
            <a:r>
              <a:rPr lang="es-CO"/>
              <a:t>Bronquios</a:t>
            </a:r>
            <a:endParaRPr/>
          </a:p>
        </p:txBody>
      </p:sp>
      <p:sp>
        <p:nvSpPr>
          <p:cNvPr id="571" name="Google Shape;571;p188"/>
          <p:cNvSpPr txBox="1">
            <a:spLocks noGrp="1"/>
          </p:cNvSpPr>
          <p:nvPr>
            <p:ph type="body" idx="1"/>
          </p:nvPr>
        </p:nvSpPr>
        <p:spPr>
          <a:xfrm>
            <a:off x="5125051" y="3437749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Semana 5: primordio  de los bronquios primarios.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Durante su separación del intestino anterior, la </a:t>
            </a:r>
            <a:r>
              <a:rPr lang="es-CO" sz="1800" b="1" i="0" u="none" strike="noStrike">
                <a:latin typeface="Montserrat"/>
                <a:ea typeface="Montserrat"/>
                <a:cs typeface="Montserrat"/>
                <a:sym typeface="Montserrat"/>
              </a:rPr>
              <a:t>yema pulmonar </a:t>
            </a:r>
            <a:r>
              <a:rPr lang="es-CO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forma la tráquea y dos bolsas laterales: las </a:t>
            </a:r>
            <a:r>
              <a:rPr lang="es-CO" sz="1800" b="1" i="0" u="none" strike="noStrike">
                <a:latin typeface="Montserrat"/>
                <a:ea typeface="Montserrat"/>
                <a:cs typeface="Montserrat"/>
                <a:sym typeface="Montserrat"/>
              </a:rPr>
              <a:t>yemas bronquiales.</a:t>
            </a:r>
            <a:endParaRPr/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 sz="1800"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s-CO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mbas se agrandan dando origen a los bronquios principales derecho e izquierdo.</a:t>
            </a:r>
            <a:endParaRPr sz="18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Después el derecho forma tres bronquios secundarios y dos el bronquio izquierdo.</a:t>
            </a:r>
            <a:endParaRPr sz="1800"/>
          </a:p>
        </p:txBody>
      </p:sp>
      <p:pic>
        <p:nvPicPr>
          <p:cNvPr id="572" name="Google Shape;572;p18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8448" y="440431"/>
            <a:ext cx="4435128" cy="2287963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188"/>
          <p:cNvSpPr/>
          <p:nvPr/>
        </p:nvSpPr>
        <p:spPr>
          <a:xfrm>
            <a:off x="6338302" y="2748930"/>
            <a:ext cx="1285355" cy="542481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5 semanas</a:t>
            </a:r>
            <a:endParaRPr/>
          </a:p>
        </p:txBody>
      </p:sp>
      <p:sp>
        <p:nvSpPr>
          <p:cNvPr id="574" name="Google Shape;574;p188"/>
          <p:cNvSpPr/>
          <p:nvPr/>
        </p:nvSpPr>
        <p:spPr>
          <a:xfrm>
            <a:off x="8506012" y="2752421"/>
            <a:ext cx="1285355" cy="542481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6 semanas</a:t>
            </a:r>
            <a:endParaRPr/>
          </a:p>
        </p:txBody>
      </p:sp>
      <p:sp>
        <p:nvSpPr>
          <p:cNvPr id="575" name="Google Shape;575;p188"/>
          <p:cNvSpPr/>
          <p:nvPr/>
        </p:nvSpPr>
        <p:spPr>
          <a:xfrm>
            <a:off x="650449" y="3232466"/>
            <a:ext cx="272592" cy="31958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6" name="Google Shape;576;p188"/>
          <p:cNvSpPr/>
          <p:nvPr/>
        </p:nvSpPr>
        <p:spPr>
          <a:xfrm>
            <a:off x="1990352" y="3825533"/>
            <a:ext cx="272592" cy="31958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7" name="Google Shape;577;p188"/>
          <p:cNvSpPr/>
          <p:nvPr/>
        </p:nvSpPr>
        <p:spPr>
          <a:xfrm>
            <a:off x="2975086" y="3773622"/>
            <a:ext cx="1491721" cy="10025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8" name="Google Shape;578;p188"/>
          <p:cNvSpPr/>
          <p:nvPr/>
        </p:nvSpPr>
        <p:spPr>
          <a:xfrm>
            <a:off x="4120455" y="3404381"/>
            <a:ext cx="272592" cy="42115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89"/>
          <p:cNvSpPr txBox="1">
            <a:spLocks noGrp="1"/>
          </p:cNvSpPr>
          <p:nvPr>
            <p:ph type="title"/>
          </p:nvPr>
        </p:nvSpPr>
        <p:spPr>
          <a:xfrm>
            <a:off x="595313" y="18915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</a:pPr>
            <a:r>
              <a:rPr lang="es-CO"/>
              <a:t>Pleura </a:t>
            </a:r>
            <a:endParaRPr/>
          </a:p>
        </p:txBody>
      </p:sp>
      <p:sp>
        <p:nvSpPr>
          <p:cNvPr id="584" name="Google Shape;584;p189"/>
          <p:cNvSpPr txBox="1">
            <a:spLocks noGrp="1"/>
          </p:cNvSpPr>
          <p:nvPr>
            <p:ph type="body" idx="1"/>
          </p:nvPr>
        </p:nvSpPr>
        <p:spPr>
          <a:xfrm>
            <a:off x="4977640" y="3592240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 b="0" i="0" u="none" strike="noStrike">
                <a:latin typeface="Montserrat"/>
                <a:ea typeface="Montserrat"/>
                <a:cs typeface="Montserrat"/>
                <a:sym typeface="Montserrat"/>
              </a:rPr>
              <a:t>Las yemas pulmonares se expanden hasta el interior de la cavidad corporal, al crecer después en las direcciones caudal y lateral.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 b="0" i="0" u="none" strike="noStrike">
                <a:latin typeface="Montserrat"/>
                <a:ea typeface="Montserrat"/>
                <a:cs typeface="Montserrat"/>
                <a:sym typeface="Montserrat"/>
              </a:rPr>
              <a:t>Los canales pericardioperitoneales son los espacios disponibles para los pulmones.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CO" b="0" i="0" u="none" strike="noStrike">
                <a:latin typeface="Montserrat"/>
                <a:ea typeface="Montserrat"/>
                <a:cs typeface="Montserrat"/>
                <a:sym typeface="Montserrat"/>
              </a:rPr>
              <a:t>Los espacios restantes forman las </a:t>
            </a:r>
            <a:r>
              <a:rPr lang="es-CO" b="1" i="0" u="none" strike="noStrike">
                <a:latin typeface="Montserrat"/>
                <a:ea typeface="Montserrat"/>
                <a:cs typeface="Montserrat"/>
                <a:sym typeface="Montserrat"/>
              </a:rPr>
              <a:t>cavidades pleurales primitivas.</a:t>
            </a:r>
            <a:endParaRPr/>
          </a:p>
        </p:txBody>
      </p:sp>
      <p:pic>
        <p:nvPicPr>
          <p:cNvPr id="585" name="Google Shape;585;p18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7564" y="138384"/>
            <a:ext cx="3482074" cy="3453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sentación2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1742</Words>
  <Application>Microsoft Office PowerPoint</Application>
  <PresentationFormat>Panorámica</PresentationFormat>
  <Paragraphs>204</Paragraphs>
  <Slides>28</Slides>
  <Notes>28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3" baseType="lpstr">
      <vt:lpstr>Montserrat</vt:lpstr>
      <vt:lpstr>Noto Sans Symbols</vt:lpstr>
      <vt:lpstr>Arial</vt:lpstr>
      <vt:lpstr>Calibri</vt:lpstr>
      <vt:lpstr>Presentación2</vt:lpstr>
      <vt:lpstr>EMBRIOLOGÍA PULMONAR</vt:lpstr>
      <vt:lpstr>Embriología</vt:lpstr>
      <vt:lpstr>Embriogénesis</vt:lpstr>
      <vt:lpstr>Cresta traqueoesofágica</vt:lpstr>
      <vt:lpstr>Laringe</vt:lpstr>
      <vt:lpstr>Laringe</vt:lpstr>
      <vt:lpstr>Tráquea </vt:lpstr>
      <vt:lpstr>Bronquios</vt:lpstr>
      <vt:lpstr>Pleura </vt:lpstr>
      <vt:lpstr>Bronquios secundarios</vt:lpstr>
      <vt:lpstr>Maduración de los pulmones</vt:lpstr>
      <vt:lpstr>Barrera alvéolo-capilar</vt:lpstr>
      <vt:lpstr>Período pseudoglandular</vt:lpstr>
      <vt:lpstr>Período canalicular</vt:lpstr>
      <vt:lpstr>Período saco terminal </vt:lpstr>
      <vt:lpstr>Período alveolar</vt:lpstr>
      <vt:lpstr>Contenido de los pulmones nacimiento</vt:lpstr>
      <vt:lpstr>Surfactante</vt:lpstr>
      <vt:lpstr>Movimientos respiratorios</vt:lpstr>
      <vt:lpstr>Movimientos respiratorios</vt:lpstr>
      <vt:lpstr>Resumen </vt:lpstr>
      <vt:lpstr>Síndrome de dificultad respiratoria</vt:lpstr>
      <vt:lpstr>Malformaciones traqueobronquiales</vt:lpstr>
      <vt:lpstr>Malformaciones pulmonares </vt:lpstr>
      <vt:lpstr>Malformaciones  de la vía aérea </vt:lpstr>
      <vt:lpstr>Clasificación de Stocker</vt:lpstr>
      <vt:lpstr>Secuestro pulmonar</vt:lpstr>
      <vt:lpstr>Secuestro pulmonar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EMBRIOLOGÍA CARDIOVASCULAR</dc:title>
  <dc:creator>ALEJANDRO CARDONA PALACIO</dc:creator>
  <cp:lastModifiedBy>User</cp:lastModifiedBy>
  <cp:revision>2</cp:revision>
  <dcterms:created xsi:type="dcterms:W3CDTF">2021-02-01T15:16:16Z</dcterms:created>
  <dcterms:modified xsi:type="dcterms:W3CDTF">2021-06-21T21:51:21Z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2621648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