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comments+xml" PartName="/ppt/comments/comment1.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355" r:id="rId3"/>
    <p:sldId id="387" r:id="rId4"/>
    <p:sldId id="388" r:id="rId5"/>
    <p:sldId id="389" r:id="rId6"/>
    <p:sldId id="390" r:id="rId7"/>
    <p:sldId id="370" r:id="rId8"/>
    <p:sldId id="381" r:id="rId9"/>
    <p:sldId id="371" r:id="rId10"/>
    <p:sldId id="372" r:id="rId11"/>
    <p:sldId id="374" r:id="rId12"/>
    <p:sldId id="373" r:id="rId13"/>
    <p:sldId id="375" r:id="rId14"/>
    <p:sldId id="378" r:id="rId15"/>
    <p:sldId id="377" r:id="rId16"/>
    <p:sldId id="379" r:id="rId17"/>
    <p:sldId id="382" r:id="rId18"/>
    <p:sldId id="383" r:id="rId19"/>
    <p:sldId id="380" r:id="rId20"/>
    <p:sldId id="386" r:id="rId21"/>
    <p:sldId id="384"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erine"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7"/>
    <a:srgbClr val="3CB0B0"/>
    <a:srgbClr val="0B2F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2" autoAdjust="0"/>
    <p:restoredTop sz="95170" autoAdjust="0"/>
  </p:normalViewPr>
  <p:slideViewPr>
    <p:cSldViewPr snapToGrid="0" showGuides="1">
      <p:cViewPr varScale="1">
        <p:scale>
          <a:sx n="86" d="100"/>
          <a:sy n="86" d="100"/>
        </p:scale>
        <p:origin x="749"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2-04T17:59:17.781" idx="1">
    <p:pos x="10" y="10"/>
    <p:text>Un famoso estudio controvertido de Rosenthal y Kety (véase la sección de Lecturas adicionales) utilizó el primero de estos diseños para evaluar los factores genéticos en la esquizofrenia. Los criterios de diagnóstico utilizados en este estudio han sido criticados, y también se han afirmado (disputado) que no todos los diagnósticos se hicieron verdaderamente ciegos. Sin embargo, un nuevo análisis independiente utilizando los criterios de diagnóstico DSM-III alcanzó sustancialmente la misma conclusión: fueron los genes en lugar de la influencia ambiental de un padre esquizofrénico los que aumentaron el riesgo para la descendencia. Tobie 15.3 muestra los resultados de una extensión posterior de este estudio.
El principal obstáculo en los estudios de adopción es la falta de información sobre la familia biológica, a menudo empeorada por la inconveniencia de abordarlas con preguntas. Eficientes registros de adopción existen solo en unos pocos países. Un problema secundario es la colocación selectiva, en la que la agencia de adopción, en interés del niño, elige una familia que probablemente se parezca a la familia biológica. Los estudios de adopción son indudablemente el estándar de oro para verificar cuán lejos está determinado genéticamente un personaje, pero debido a que son tan difíciles, en general se han realizado solo para afecciones psiquiátricas, para lo cual los argumentos de la naturaleza y la nutrición son particularmente polémicos.</p:text>
  </p:cm>
</p:cmLst>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CDDB9B-B2A3-4D56-B2A0-DF537677B808}" type="doc">
      <dgm:prSet loTypeId="urn:microsoft.com/office/officeart/2005/8/layout/default" loCatId="list" qsTypeId="urn:microsoft.com/office/officeart/2005/8/quickstyle/simple1" qsCatId="simple" csTypeId="urn:microsoft.com/office/officeart/2005/8/colors/accent3_4" csCatId="accent3" phldr="1"/>
      <dgm:spPr/>
      <dgm:t>
        <a:bodyPr/>
        <a:lstStyle/>
        <a:p>
          <a:endParaRPr lang="es-ES"/>
        </a:p>
      </dgm:t>
    </dgm:pt>
    <dgm:pt modelId="{81C3B5A3-3CAD-4F92-89D2-4345BF2D91F2}">
      <dgm:prSet phldrT="[Texto]"/>
      <dgm:spPr/>
      <dgm:t>
        <a:bodyPr/>
        <a:lstStyle/>
        <a:p>
          <a:r>
            <a:rPr lang="es-CO" dirty="0">
              <a:latin typeface="Montserrat" pitchFamily="2" charset="77"/>
            </a:rPr>
            <a:t>Estudios de gemelos.</a:t>
          </a:r>
          <a:endParaRPr lang="es-ES" dirty="0">
            <a:latin typeface="Montserrat" pitchFamily="2" charset="77"/>
          </a:endParaRPr>
        </a:p>
      </dgm:t>
    </dgm:pt>
    <dgm:pt modelId="{1EDDA3A2-BECA-4F69-B159-917D6838574A}" type="parTrans" cxnId="{11D4122C-31D3-467C-B20C-4C7FB0AB76E5}">
      <dgm:prSet/>
      <dgm:spPr/>
      <dgm:t>
        <a:bodyPr/>
        <a:lstStyle/>
        <a:p>
          <a:endParaRPr lang="es-ES">
            <a:latin typeface="Montserrat" pitchFamily="2" charset="77"/>
          </a:endParaRPr>
        </a:p>
      </dgm:t>
    </dgm:pt>
    <dgm:pt modelId="{476C71CA-87A5-4453-9A85-073C0DC4C496}" type="sibTrans" cxnId="{11D4122C-31D3-467C-B20C-4C7FB0AB76E5}">
      <dgm:prSet/>
      <dgm:spPr/>
      <dgm:t>
        <a:bodyPr/>
        <a:lstStyle/>
        <a:p>
          <a:endParaRPr lang="es-ES">
            <a:latin typeface="Montserrat" pitchFamily="2" charset="77"/>
          </a:endParaRPr>
        </a:p>
      </dgm:t>
    </dgm:pt>
    <dgm:pt modelId="{5E8A2B48-D97B-43A1-B5E5-61F900F52E58}">
      <dgm:prSet phldrT="[Texto]"/>
      <dgm:spPr/>
      <dgm:t>
        <a:bodyPr/>
        <a:lstStyle/>
        <a:p>
          <a:r>
            <a:rPr lang="es-CO" dirty="0">
              <a:latin typeface="Montserrat" pitchFamily="2" charset="77"/>
            </a:rPr>
            <a:t>Estudios de adopción.</a:t>
          </a:r>
          <a:endParaRPr lang="es-ES" dirty="0">
            <a:latin typeface="Montserrat" pitchFamily="2" charset="77"/>
          </a:endParaRPr>
        </a:p>
      </dgm:t>
    </dgm:pt>
    <dgm:pt modelId="{5847A2E0-34BF-405A-AC0B-85B524B787CB}" type="parTrans" cxnId="{8B99B0FB-D401-4309-B8BC-4B2FADAFE094}">
      <dgm:prSet/>
      <dgm:spPr/>
      <dgm:t>
        <a:bodyPr/>
        <a:lstStyle/>
        <a:p>
          <a:endParaRPr lang="es-ES">
            <a:latin typeface="Montserrat" pitchFamily="2" charset="77"/>
          </a:endParaRPr>
        </a:p>
      </dgm:t>
    </dgm:pt>
    <dgm:pt modelId="{A5C95FD9-B465-406D-98DC-9FE9607895F8}" type="sibTrans" cxnId="{8B99B0FB-D401-4309-B8BC-4B2FADAFE094}">
      <dgm:prSet/>
      <dgm:spPr/>
      <dgm:t>
        <a:bodyPr/>
        <a:lstStyle/>
        <a:p>
          <a:endParaRPr lang="es-ES">
            <a:latin typeface="Montserrat" pitchFamily="2" charset="77"/>
          </a:endParaRPr>
        </a:p>
      </dgm:t>
    </dgm:pt>
    <dgm:pt modelId="{7F13974A-728F-4E9B-B86F-8EAD49064625}">
      <dgm:prSet phldrT="[Texto]"/>
      <dgm:spPr/>
      <dgm:t>
        <a:bodyPr/>
        <a:lstStyle/>
        <a:p>
          <a:r>
            <a:rPr lang="es-CO" dirty="0">
              <a:latin typeface="Montserrat" pitchFamily="2" charset="77"/>
            </a:rPr>
            <a:t>Estudios estadísticos en la población.</a:t>
          </a:r>
          <a:endParaRPr lang="es-ES" dirty="0">
            <a:latin typeface="Montserrat" pitchFamily="2" charset="77"/>
          </a:endParaRPr>
        </a:p>
      </dgm:t>
    </dgm:pt>
    <dgm:pt modelId="{6191E073-6B92-47E0-810A-15CEF971C0D4}" type="parTrans" cxnId="{DFEDC4AD-AB54-4C8A-BF49-21B40EF665ED}">
      <dgm:prSet/>
      <dgm:spPr/>
      <dgm:t>
        <a:bodyPr/>
        <a:lstStyle/>
        <a:p>
          <a:endParaRPr lang="es-ES">
            <a:latin typeface="Montserrat" pitchFamily="2" charset="77"/>
          </a:endParaRPr>
        </a:p>
      </dgm:t>
    </dgm:pt>
    <dgm:pt modelId="{A54FB575-06DD-4DC3-A9F6-AD69856D8741}" type="sibTrans" cxnId="{DFEDC4AD-AB54-4C8A-BF49-21B40EF665ED}">
      <dgm:prSet/>
      <dgm:spPr/>
      <dgm:t>
        <a:bodyPr/>
        <a:lstStyle/>
        <a:p>
          <a:endParaRPr lang="es-ES">
            <a:latin typeface="Montserrat" pitchFamily="2" charset="77"/>
          </a:endParaRPr>
        </a:p>
      </dgm:t>
    </dgm:pt>
    <dgm:pt modelId="{52C948F7-7CD5-4983-968C-E9119F71A113}" type="pres">
      <dgm:prSet presAssocID="{DECDDB9B-B2A3-4D56-B2A0-DF537677B808}" presName="diagram" presStyleCnt="0">
        <dgm:presLayoutVars>
          <dgm:dir/>
          <dgm:resizeHandles val="exact"/>
        </dgm:presLayoutVars>
      </dgm:prSet>
      <dgm:spPr/>
    </dgm:pt>
    <dgm:pt modelId="{F104FCA2-FA9C-4C32-995C-2DCEA1814CBD}" type="pres">
      <dgm:prSet presAssocID="{81C3B5A3-3CAD-4F92-89D2-4345BF2D91F2}" presName="node" presStyleLbl="node1" presStyleIdx="0" presStyleCnt="3">
        <dgm:presLayoutVars>
          <dgm:bulletEnabled val="1"/>
        </dgm:presLayoutVars>
      </dgm:prSet>
      <dgm:spPr/>
    </dgm:pt>
    <dgm:pt modelId="{2FEA7F0B-F52A-4049-9360-AE488ED8B8CA}" type="pres">
      <dgm:prSet presAssocID="{476C71CA-87A5-4453-9A85-073C0DC4C496}" presName="sibTrans" presStyleCnt="0"/>
      <dgm:spPr/>
    </dgm:pt>
    <dgm:pt modelId="{9C5EF45F-AF67-4C44-AA0D-8B84CB63392E}" type="pres">
      <dgm:prSet presAssocID="{5E8A2B48-D97B-43A1-B5E5-61F900F52E58}" presName="node" presStyleLbl="node1" presStyleIdx="1" presStyleCnt="3">
        <dgm:presLayoutVars>
          <dgm:bulletEnabled val="1"/>
        </dgm:presLayoutVars>
      </dgm:prSet>
      <dgm:spPr/>
    </dgm:pt>
    <dgm:pt modelId="{1F95E20A-59AC-4424-9111-525EDD398E4D}" type="pres">
      <dgm:prSet presAssocID="{A5C95FD9-B465-406D-98DC-9FE9607895F8}" presName="sibTrans" presStyleCnt="0"/>
      <dgm:spPr/>
    </dgm:pt>
    <dgm:pt modelId="{A0444F18-92DD-4DD4-871A-FEF5946702F0}" type="pres">
      <dgm:prSet presAssocID="{7F13974A-728F-4E9B-B86F-8EAD49064625}" presName="node" presStyleLbl="node1" presStyleIdx="2" presStyleCnt="3">
        <dgm:presLayoutVars>
          <dgm:bulletEnabled val="1"/>
        </dgm:presLayoutVars>
      </dgm:prSet>
      <dgm:spPr/>
    </dgm:pt>
  </dgm:ptLst>
  <dgm:cxnLst>
    <dgm:cxn modelId="{256C7F28-557F-4046-AB73-77B5AEFB50B1}" type="presOf" srcId="{7F13974A-728F-4E9B-B86F-8EAD49064625}" destId="{A0444F18-92DD-4DD4-871A-FEF5946702F0}" srcOrd="0" destOrd="0" presId="urn:microsoft.com/office/officeart/2005/8/layout/default"/>
    <dgm:cxn modelId="{11D4122C-31D3-467C-B20C-4C7FB0AB76E5}" srcId="{DECDDB9B-B2A3-4D56-B2A0-DF537677B808}" destId="{81C3B5A3-3CAD-4F92-89D2-4345BF2D91F2}" srcOrd="0" destOrd="0" parTransId="{1EDDA3A2-BECA-4F69-B159-917D6838574A}" sibTransId="{476C71CA-87A5-4453-9A85-073C0DC4C496}"/>
    <dgm:cxn modelId="{9D15233F-AB12-46F4-8C31-EA7BD99990DB}" type="presOf" srcId="{5E8A2B48-D97B-43A1-B5E5-61F900F52E58}" destId="{9C5EF45F-AF67-4C44-AA0D-8B84CB63392E}" srcOrd="0" destOrd="0" presId="urn:microsoft.com/office/officeart/2005/8/layout/default"/>
    <dgm:cxn modelId="{AF4428AC-8038-4E40-AD50-8CB2A609F268}" type="presOf" srcId="{81C3B5A3-3CAD-4F92-89D2-4345BF2D91F2}" destId="{F104FCA2-FA9C-4C32-995C-2DCEA1814CBD}" srcOrd="0" destOrd="0" presId="urn:microsoft.com/office/officeart/2005/8/layout/default"/>
    <dgm:cxn modelId="{DFEDC4AD-AB54-4C8A-BF49-21B40EF665ED}" srcId="{DECDDB9B-B2A3-4D56-B2A0-DF537677B808}" destId="{7F13974A-728F-4E9B-B86F-8EAD49064625}" srcOrd="2" destOrd="0" parTransId="{6191E073-6B92-47E0-810A-15CEF971C0D4}" sibTransId="{A54FB575-06DD-4DC3-A9F6-AD69856D8741}"/>
    <dgm:cxn modelId="{DDFDDED8-022B-4727-A83A-D9868AAF804A}" type="presOf" srcId="{DECDDB9B-B2A3-4D56-B2A0-DF537677B808}" destId="{52C948F7-7CD5-4983-968C-E9119F71A113}" srcOrd="0" destOrd="0" presId="urn:microsoft.com/office/officeart/2005/8/layout/default"/>
    <dgm:cxn modelId="{8B99B0FB-D401-4309-B8BC-4B2FADAFE094}" srcId="{DECDDB9B-B2A3-4D56-B2A0-DF537677B808}" destId="{5E8A2B48-D97B-43A1-B5E5-61F900F52E58}" srcOrd="1" destOrd="0" parTransId="{5847A2E0-34BF-405A-AC0B-85B524B787CB}" sibTransId="{A5C95FD9-B465-406D-98DC-9FE9607895F8}"/>
    <dgm:cxn modelId="{1D995457-6FFA-49C2-8A4E-70777E316777}" type="presParOf" srcId="{52C948F7-7CD5-4983-968C-E9119F71A113}" destId="{F104FCA2-FA9C-4C32-995C-2DCEA1814CBD}" srcOrd="0" destOrd="0" presId="urn:microsoft.com/office/officeart/2005/8/layout/default"/>
    <dgm:cxn modelId="{3A88FBD2-E729-407B-A2A7-CA0421D037B4}" type="presParOf" srcId="{52C948F7-7CD5-4983-968C-E9119F71A113}" destId="{2FEA7F0B-F52A-4049-9360-AE488ED8B8CA}" srcOrd="1" destOrd="0" presId="urn:microsoft.com/office/officeart/2005/8/layout/default"/>
    <dgm:cxn modelId="{70094666-D5E7-4172-A286-7CDC52114F82}" type="presParOf" srcId="{52C948F7-7CD5-4983-968C-E9119F71A113}" destId="{9C5EF45F-AF67-4C44-AA0D-8B84CB63392E}" srcOrd="2" destOrd="0" presId="urn:microsoft.com/office/officeart/2005/8/layout/default"/>
    <dgm:cxn modelId="{F0D60414-D224-4502-831B-5FA1023D2989}" type="presParOf" srcId="{52C948F7-7CD5-4983-968C-E9119F71A113}" destId="{1F95E20A-59AC-4424-9111-525EDD398E4D}" srcOrd="3" destOrd="0" presId="urn:microsoft.com/office/officeart/2005/8/layout/default"/>
    <dgm:cxn modelId="{B6C090A3-3485-4900-AEEB-42E5A80FD469}" type="presParOf" srcId="{52C948F7-7CD5-4983-968C-E9119F71A113}" destId="{A0444F18-92DD-4DD4-871A-FEF5946702F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4FCA2-FA9C-4C32-995C-2DCEA1814CBD}">
      <dsp:nvSpPr>
        <dsp:cNvPr id="0" name=""/>
        <dsp:cNvSpPr/>
      </dsp:nvSpPr>
      <dsp:spPr>
        <a:xfrm>
          <a:off x="1204253" y="757"/>
          <a:ext cx="2902165" cy="1741299"/>
        </a:xfrm>
        <a:prstGeom prst="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itchFamily="2" charset="77"/>
            </a:rPr>
            <a:t>Estudios de gemelos.</a:t>
          </a:r>
          <a:endParaRPr lang="es-ES" sz="2800" kern="1200" dirty="0">
            <a:latin typeface="Montserrat" pitchFamily="2" charset="77"/>
          </a:endParaRPr>
        </a:p>
      </dsp:txBody>
      <dsp:txXfrm>
        <a:off x="1204253" y="757"/>
        <a:ext cx="2902165" cy="1741299"/>
      </dsp:txXfrm>
    </dsp:sp>
    <dsp:sp modelId="{9C5EF45F-AF67-4C44-AA0D-8B84CB63392E}">
      <dsp:nvSpPr>
        <dsp:cNvPr id="0" name=""/>
        <dsp:cNvSpPr/>
      </dsp:nvSpPr>
      <dsp:spPr>
        <a:xfrm>
          <a:off x="4396635" y="757"/>
          <a:ext cx="2902165" cy="1741299"/>
        </a:xfrm>
        <a:prstGeom prst="rect">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itchFamily="2" charset="77"/>
            </a:rPr>
            <a:t>Estudios de adopción.</a:t>
          </a:r>
          <a:endParaRPr lang="es-ES" sz="2800" kern="1200" dirty="0">
            <a:latin typeface="Montserrat" pitchFamily="2" charset="77"/>
          </a:endParaRPr>
        </a:p>
      </dsp:txBody>
      <dsp:txXfrm>
        <a:off x="4396635" y="757"/>
        <a:ext cx="2902165" cy="1741299"/>
      </dsp:txXfrm>
    </dsp:sp>
    <dsp:sp modelId="{A0444F18-92DD-4DD4-871A-FEF5946702F0}">
      <dsp:nvSpPr>
        <dsp:cNvPr id="0" name=""/>
        <dsp:cNvSpPr/>
      </dsp:nvSpPr>
      <dsp:spPr>
        <a:xfrm>
          <a:off x="2800444" y="2032273"/>
          <a:ext cx="2902165" cy="1741299"/>
        </a:xfrm>
        <a:prstGeom prst="rect">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itchFamily="2" charset="77"/>
            </a:rPr>
            <a:t>Estudios estadísticos en la población.</a:t>
          </a:r>
          <a:endParaRPr lang="es-ES" sz="2800" kern="1200" dirty="0">
            <a:latin typeface="Montserrat" pitchFamily="2" charset="77"/>
          </a:endParaRPr>
        </a:p>
      </dsp:txBody>
      <dsp:txXfrm>
        <a:off x="2800444" y="2032273"/>
        <a:ext cx="2902165" cy="17412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A7EC6-92B0-4954-9E50-6555F1B9ADC8}" type="datetimeFigureOut">
              <a:rPr lang="es-CO" smtClean="0"/>
              <a:t>16/06/2021</a:t>
            </a:fld>
            <a:endParaRPr lang="es-CO"/>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34544C-1CAE-4C88-8F75-78305E4E5A86}" type="slidenum">
              <a:rPr lang="es-CO" smtClean="0"/>
              <a:t>‹Nº›</a:t>
            </a:fld>
            <a:endParaRPr lang="es-CO"/>
          </a:p>
        </p:txBody>
      </p:sp>
    </p:spTree>
    <p:extLst>
      <p:ext uri="{BB962C8B-B14F-4D97-AF65-F5344CB8AC3E}">
        <p14:creationId xmlns:p14="http://schemas.microsoft.com/office/powerpoint/2010/main" val="3694545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Existen aún otros rasgos continuas como la altura o el color de la piel que, aunque muestran agregación familiar (los parientes de personas altas tienden a ser más altos que la población general, cerca del 80% de la variación en la estatura es atribuible a variación genética), su transmisión entre las generaciones no sigue un claro patrón mendeliano.   </a:t>
            </a:r>
            <a:endParaRPr lang="es-CO" dirty="0">
              <a:effectLst/>
            </a:endParaRPr>
          </a:p>
          <a:p>
            <a:endParaRPr lang="es-CO" dirty="0">
              <a:effectLst/>
            </a:endParaRPr>
          </a:p>
          <a:p>
            <a:endParaRPr lang="es-CO" sz="1200" b="1" kern="1200" dirty="0">
              <a:solidFill>
                <a:schemeClr val="tx1"/>
              </a:solidFill>
              <a:effectLst/>
              <a:latin typeface="+mn-lt"/>
              <a:ea typeface="+mn-ea"/>
              <a:cs typeface="+mn-cs"/>
            </a:endParaRPr>
          </a:p>
          <a:p>
            <a:r>
              <a:rPr lang="es-CO" sz="1200" b="1" kern="1200" dirty="0">
                <a:solidFill>
                  <a:schemeClr val="tx1"/>
                </a:solidFill>
                <a:effectLst/>
                <a:latin typeface="+mn-lt"/>
                <a:ea typeface="+mn-ea"/>
                <a:cs typeface="+mn-cs"/>
              </a:rPr>
              <a:t>Para la estatura se ha estimado la participación de más de 700 de loci (https://www.ncbi.nlm.nih.gov/pmc/articles/PMC5207801/; https://ghr.nlm.nih.gov/primer/traits/height; https://www.ncbi.nlm.nih.gov/pubmed/28146470)</a:t>
            </a:r>
            <a:br>
              <a:rPr lang="es-CO" sz="1200" b="1" kern="1200" dirty="0">
                <a:solidFill>
                  <a:schemeClr val="tx1"/>
                </a:solidFill>
                <a:effectLst/>
                <a:latin typeface="+mn-lt"/>
                <a:ea typeface="+mn-ea"/>
                <a:cs typeface="+mn-cs"/>
              </a:rPr>
            </a:br>
            <a:endParaRPr lang="es-CO" dirty="0">
              <a:effectLst/>
            </a:endParaRPr>
          </a:p>
          <a:p>
            <a:endParaRPr lang="es-CO" dirty="0"/>
          </a:p>
        </p:txBody>
      </p:sp>
      <p:sp>
        <p:nvSpPr>
          <p:cNvPr id="4" name="Marcador de número de diapositiva 3"/>
          <p:cNvSpPr>
            <a:spLocks noGrp="1"/>
          </p:cNvSpPr>
          <p:nvPr>
            <p:ph type="sldNum" sz="quarter" idx="5"/>
          </p:nvPr>
        </p:nvSpPr>
        <p:spPr/>
        <p:txBody>
          <a:bodyPr/>
          <a:lstStyle/>
          <a:p>
            <a:fld id="{FA0292C4-CFFF-4B09-A225-683672F53576}" type="slidenum">
              <a:rPr lang="es-CO" smtClean="0"/>
              <a:t>3</a:t>
            </a:fld>
            <a:endParaRPr lang="es-CO"/>
          </a:p>
        </p:txBody>
      </p:sp>
    </p:spTree>
    <p:extLst>
      <p:ext uri="{BB962C8B-B14F-4D97-AF65-F5344CB8AC3E}">
        <p14:creationId xmlns:p14="http://schemas.microsoft.com/office/powerpoint/2010/main" val="2022646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Si separar a los gemelos es una forma poco práctica de desenredar la herencia del entorno familiar, estudiar a las personas adoptadas es mucho más prometedor. Dos diseños de estudio son posibles:</a:t>
            </a:r>
          </a:p>
          <a:p>
            <a:r>
              <a:rPr lang="es-CO" sz="1200" kern="1200" dirty="0">
                <a:solidFill>
                  <a:schemeClr val="tx1"/>
                </a:solidFill>
                <a:effectLst/>
                <a:latin typeface="+mn-lt"/>
                <a:ea typeface="+mn-ea"/>
                <a:cs typeface="+mn-cs"/>
              </a:rPr>
              <a:t>•Encuentra personas adoptadas que padecen una enfermedad en particular que se sabe que viven en familias, y pregunta si se trata de una familia biológica o de una familia adoptiva.</a:t>
            </a:r>
          </a:p>
          <a:p>
            <a:r>
              <a:rPr lang="es-CO" sz="1200" kern="1200" dirty="0">
                <a:solidFill>
                  <a:schemeClr val="tx1"/>
                </a:solidFill>
                <a:effectLst/>
                <a:latin typeface="+mn-lt"/>
                <a:ea typeface="+mn-ea"/>
                <a:cs typeface="+mn-cs"/>
              </a:rPr>
              <a:t>•Busque a los padres afectados cuyos hijos hayan sido adoptados lejos de la familia y pregúnteles si el hecho de ser adoptados los salvó de la enfermedad familiar.</a:t>
            </a:r>
          </a:p>
          <a:p>
            <a:endParaRPr lang="es-CO" dirty="0"/>
          </a:p>
        </p:txBody>
      </p:sp>
      <p:sp>
        <p:nvSpPr>
          <p:cNvPr id="4" name="Marcador de número de diapositiva 3"/>
          <p:cNvSpPr>
            <a:spLocks noGrp="1"/>
          </p:cNvSpPr>
          <p:nvPr>
            <p:ph type="sldNum" sz="quarter" idx="10"/>
          </p:nvPr>
        </p:nvSpPr>
        <p:spPr/>
        <p:txBody>
          <a:bodyPr/>
          <a:lstStyle/>
          <a:p>
            <a:fld id="{ECA65DAC-5182-4493-BEAC-AB599E72F833}" type="slidenum">
              <a:rPr lang="es-CO" smtClean="0"/>
              <a:t>15</a:t>
            </a:fld>
            <a:endParaRPr lang="es-CO"/>
          </a:p>
        </p:txBody>
      </p:sp>
    </p:spTree>
    <p:extLst>
      <p:ext uri="{BB962C8B-B14F-4D97-AF65-F5344CB8AC3E}">
        <p14:creationId xmlns:p14="http://schemas.microsoft.com/office/powerpoint/2010/main" val="2797622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5834544C-1CAE-4C88-8F75-78305E4E5A86}" type="slidenum">
              <a:rPr lang="es-CO" smtClean="0"/>
              <a:t>16</a:t>
            </a:fld>
            <a:endParaRPr lang="es-CO"/>
          </a:p>
        </p:txBody>
      </p:sp>
    </p:spTree>
    <p:extLst>
      <p:ext uri="{BB962C8B-B14F-4D97-AF65-F5344CB8AC3E}">
        <p14:creationId xmlns:p14="http://schemas.microsoft.com/office/powerpoint/2010/main" val="3097263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El objetivo último de la genética humana es identificar los factores de riesgo genético para enfermedades Mendelianas, raras en la población general, como la fibrosis quística o la anemia falciforme, y para aquellas enfermedades complejas y comunes que impactan un rango más amplio de la población  como la DM2. Este proceso ha atravesado distintas etapas, que se remontan incluso a antes de que el ADN fuera reconocido como el material hereditario, y se ha transformado en paralelo con los nuevos avances tecnológicos y de análisis que han ampliado nuestro conocimiento.  </a:t>
            </a:r>
            <a:endParaRPr lang="es-C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análisis de ligamiento, estudios de asociación de genes candidatos, de genoma completo o GWAS y mas recientemente, la secuenciación de ultima generación</a:t>
            </a:r>
            <a:r>
              <a:rPr lang="es-CO" dirty="0">
                <a:effectLst/>
              </a:rPr>
              <a:t> NGS.</a:t>
            </a:r>
            <a:endParaRPr lang="es-C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CO" b="1" dirty="0"/>
          </a:p>
          <a:p>
            <a:endParaRPr lang="es-CO" dirty="0"/>
          </a:p>
          <a:p>
            <a:endParaRPr lang="es-CO" dirty="0"/>
          </a:p>
          <a:p>
            <a:endParaRPr lang="es-CO" dirty="0"/>
          </a:p>
        </p:txBody>
      </p:sp>
      <p:sp>
        <p:nvSpPr>
          <p:cNvPr id="4" name="Marcador de número de diapositiva 3"/>
          <p:cNvSpPr>
            <a:spLocks noGrp="1"/>
          </p:cNvSpPr>
          <p:nvPr>
            <p:ph type="sldNum" sz="quarter" idx="5"/>
          </p:nvPr>
        </p:nvSpPr>
        <p:spPr/>
        <p:txBody>
          <a:bodyPr/>
          <a:lstStyle/>
          <a:p>
            <a:fld id="{FA0292C4-CFFF-4B09-A225-683672F53576}" type="slidenum">
              <a:rPr lang="es-CO" smtClean="0"/>
              <a:t>20</a:t>
            </a:fld>
            <a:endParaRPr lang="es-CO"/>
          </a:p>
        </p:txBody>
      </p:sp>
    </p:spTree>
    <p:extLst>
      <p:ext uri="{BB962C8B-B14F-4D97-AF65-F5344CB8AC3E}">
        <p14:creationId xmlns:p14="http://schemas.microsoft.com/office/powerpoint/2010/main" val="232910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a:solidFill>
                  <a:schemeClr val="tx1"/>
                </a:solidFill>
                <a:effectLst/>
                <a:latin typeface="+mn-lt"/>
                <a:ea typeface="+mn-ea"/>
                <a:cs typeface="+mn-cs"/>
              </a:rPr>
              <a:t>En este tipo de rasgos múltiples genes contribuyen a su variación y los alelos de cada uno de ellos sigue las leyes de segregación de Mendel y hace pequeños aportes a la varianza total del fenotipo</a:t>
            </a:r>
            <a:r>
              <a:rPr lang="es-CO" dirty="0">
                <a:effectLst/>
              </a:rPr>
              <a:t> </a:t>
            </a:r>
          </a:p>
          <a:p>
            <a:endParaRPr lang="es-CO" dirty="0">
              <a:effectLst/>
            </a:endParaRPr>
          </a:p>
          <a:p>
            <a:r>
              <a:rPr lang="es-CO" sz="1200" kern="1200" dirty="0">
                <a:solidFill>
                  <a:schemeClr val="tx1"/>
                </a:solidFill>
                <a:effectLst/>
                <a:latin typeface="+mn-lt"/>
                <a:ea typeface="+mn-ea"/>
                <a:cs typeface="+mn-cs"/>
              </a:rPr>
              <a:t>Increasing the number of loci responsible for a particular trait increases the number of possible phenotypes </a:t>
            </a:r>
            <a:endParaRPr lang="es-CO" dirty="0"/>
          </a:p>
          <a:p>
            <a:r>
              <a:rPr lang="es-CO" sz="1200" kern="1200" dirty="0">
                <a:solidFill>
                  <a:schemeClr val="tx1"/>
                </a:solidFill>
                <a:effectLst/>
                <a:latin typeface="+mn-lt"/>
                <a:ea typeface="+mn-ea"/>
                <a:cs typeface="+mn-cs"/>
              </a:rPr>
              <a:t>This results in a phenotypic distribution that follows a Gaussian (bell-shaped) normal distribution curve</a:t>
            </a:r>
            <a:endParaRPr lang="es-CO" dirty="0"/>
          </a:p>
          <a:p>
            <a:endParaRPr lang="es-CO" dirty="0">
              <a:effectLst/>
            </a:endParaRPr>
          </a:p>
          <a:p>
            <a:endParaRPr lang="es-CO" dirty="0">
              <a:effectLst/>
            </a:endParaRPr>
          </a:p>
          <a:p>
            <a:r>
              <a:rPr lang="es-CO" sz="1200" b="1" kern="1200" dirty="0">
                <a:solidFill>
                  <a:schemeClr val="tx1"/>
                </a:solidFill>
                <a:effectLst/>
                <a:latin typeface="+mn-lt"/>
                <a:ea typeface="+mn-ea"/>
                <a:cs typeface="+mn-cs"/>
              </a:rPr>
              <a:t>https://ib.bioninja.com.au/higher-level/topic-10-genetics-and-evolu/102-inheritance/polygenic-traits.html</a:t>
            </a:r>
          </a:p>
          <a:p>
            <a:r>
              <a:rPr lang="es-CO" sz="1200" b="1" kern="1200" dirty="0">
                <a:solidFill>
                  <a:schemeClr val="tx1"/>
                </a:solidFill>
                <a:effectLst/>
                <a:latin typeface="+mn-lt"/>
                <a:ea typeface="+mn-ea"/>
                <a:cs typeface="+mn-cs"/>
              </a:rPr>
              <a:t>https://www.genome.gov/genetics-glossary/Polygenic-Trait</a:t>
            </a:r>
            <a:br>
              <a:rPr lang="es-CO" sz="1200" b="1" kern="1200" dirty="0">
                <a:solidFill>
                  <a:schemeClr val="tx1"/>
                </a:solidFill>
                <a:effectLst/>
                <a:latin typeface="+mn-lt"/>
                <a:ea typeface="+mn-ea"/>
                <a:cs typeface="+mn-cs"/>
              </a:rPr>
            </a:br>
            <a:endParaRPr lang="es-CO" dirty="0">
              <a:effectLst/>
            </a:endParaRPr>
          </a:p>
          <a:p>
            <a:endParaRPr lang="es-CO" dirty="0"/>
          </a:p>
        </p:txBody>
      </p:sp>
      <p:sp>
        <p:nvSpPr>
          <p:cNvPr id="4" name="Marcador de número de diapositiva 3"/>
          <p:cNvSpPr>
            <a:spLocks noGrp="1"/>
          </p:cNvSpPr>
          <p:nvPr>
            <p:ph type="sldNum" sz="quarter" idx="5"/>
          </p:nvPr>
        </p:nvSpPr>
        <p:spPr/>
        <p:txBody>
          <a:bodyPr/>
          <a:lstStyle/>
          <a:p>
            <a:fld id="{FA0292C4-CFFF-4B09-A225-683672F53576}" type="slidenum">
              <a:rPr lang="es-CO" smtClean="0"/>
              <a:t>4</a:t>
            </a:fld>
            <a:endParaRPr lang="es-CO"/>
          </a:p>
        </p:txBody>
      </p:sp>
    </p:spTree>
    <p:extLst>
      <p:ext uri="{BB962C8B-B14F-4D97-AF65-F5344CB8AC3E}">
        <p14:creationId xmlns:p14="http://schemas.microsoft.com/office/powerpoint/2010/main" val="3483214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…algo similar se observa en el caso de las enfermedades comunes como la  DM2 o la esquizofrenia, siguen un modelo </a:t>
            </a:r>
            <a:r>
              <a:rPr lang="es-ES" sz="1200" kern="1200" dirty="0" err="1">
                <a:solidFill>
                  <a:schemeClr val="tx1"/>
                </a:solidFill>
                <a:effectLst/>
                <a:latin typeface="+mn-lt"/>
                <a:ea typeface="+mn-ea"/>
                <a:cs typeface="+mn-cs"/>
              </a:rPr>
              <a:t>poligénico</a:t>
            </a:r>
            <a:r>
              <a:rPr lang="es-ES" sz="1200" kern="1200" dirty="0">
                <a:solidFill>
                  <a:schemeClr val="tx1"/>
                </a:solidFill>
                <a:effectLst/>
                <a:latin typeface="+mn-lt"/>
                <a:ea typeface="+mn-ea"/>
                <a:cs typeface="+mn-cs"/>
              </a:rPr>
              <a:t>.  En los rasgos complejos (como las medidas cuantitativas y las enfermedades comunes), debe considerarse además el efecto de los factores ambientales y de la interacción de estos con múltiples genes.</a:t>
            </a:r>
            <a:endParaRPr lang="es-CO" sz="1200" kern="1200" dirty="0">
              <a:solidFill>
                <a:schemeClr val="tx1"/>
              </a:solidFill>
              <a:effectLst/>
              <a:latin typeface="+mn-lt"/>
              <a:ea typeface="+mn-ea"/>
              <a:cs typeface="+mn-cs"/>
            </a:endParaRPr>
          </a:p>
          <a:p>
            <a:endParaRPr lang="es-CO" dirty="0"/>
          </a:p>
          <a:p>
            <a:endParaRPr lang="es-CO" dirty="0"/>
          </a:p>
          <a:p>
            <a:r>
              <a:rPr lang="en-US" sz="1200" dirty="0" err="1">
                <a:latin typeface="Arial Narrow" panose="020B0604020202020204" pitchFamily="34" charset="0"/>
                <a:cs typeface="Arial Narrow" panose="020B0604020202020204" pitchFamily="34" charset="0"/>
              </a:rPr>
              <a:t>Heredabilidad</a:t>
            </a:r>
            <a:r>
              <a:rPr lang="en-US" sz="1200" dirty="0">
                <a:latin typeface="Arial Narrow" panose="020B0604020202020204" pitchFamily="34" charset="0"/>
                <a:cs typeface="Arial Narrow" panose="020B0604020202020204" pitchFamily="34" charset="0"/>
              </a:rPr>
              <a:t> </a:t>
            </a:r>
          </a:p>
          <a:p>
            <a:r>
              <a:rPr lang="en-US" sz="1200" dirty="0">
                <a:latin typeface="Arial Narrow" panose="020B0604020202020204" pitchFamily="34" charset="0"/>
                <a:cs typeface="Arial Narrow" panose="020B0604020202020204" pitchFamily="34" charset="0"/>
              </a:rPr>
              <a:t>DM2: 26-83%</a:t>
            </a:r>
          </a:p>
          <a:p>
            <a:r>
              <a:rPr lang="en-US" sz="1200" dirty="0">
                <a:latin typeface="Arial Narrow" panose="020B0604020202020204" pitchFamily="34" charset="0"/>
                <a:cs typeface="Arial Narrow" panose="020B0604020202020204" pitchFamily="34" charset="0"/>
              </a:rPr>
              <a:t>TAG: 45%   </a:t>
            </a:r>
          </a:p>
          <a:p>
            <a:r>
              <a:rPr lang="en-US" sz="1200" dirty="0">
                <a:latin typeface="Arial Narrow" panose="020B0604020202020204" pitchFamily="34" charset="0"/>
                <a:cs typeface="Arial Narrow" panose="020B0604020202020204" pitchFamily="34" charset="0"/>
              </a:rPr>
              <a:t>OB:  50-80% </a:t>
            </a:r>
          </a:p>
          <a:p>
            <a:r>
              <a:rPr lang="en-US" sz="1200" dirty="0">
                <a:latin typeface="Arial Narrow" panose="020B0604020202020204" pitchFamily="34" charset="0"/>
                <a:cs typeface="Arial Narrow" panose="020B0604020202020204" pitchFamily="34" charset="0"/>
              </a:rPr>
              <a:t>SM:  42%</a:t>
            </a:r>
          </a:p>
          <a:p>
            <a:r>
              <a:rPr lang="en-US" sz="1200" dirty="0">
                <a:latin typeface="Arial Narrow" panose="020B0604020202020204" pitchFamily="34" charset="0"/>
                <a:cs typeface="Arial Narrow" panose="020B0604020202020204" pitchFamily="34" charset="0"/>
              </a:rPr>
              <a:t>DL:  20-60% </a:t>
            </a:r>
          </a:p>
          <a:p>
            <a:r>
              <a:rPr lang="en-US" sz="1200" dirty="0" err="1">
                <a:latin typeface="Arial Narrow" panose="020B0604020202020204" pitchFamily="34" charset="0"/>
                <a:cs typeface="Arial Narrow" panose="020B0604020202020204" pitchFamily="34" charset="0"/>
              </a:rPr>
              <a:t>cHDL</a:t>
            </a:r>
            <a:r>
              <a:rPr lang="en-US" sz="1200" dirty="0">
                <a:latin typeface="Arial Narrow" panose="020B0604020202020204" pitchFamily="34" charset="0"/>
                <a:cs typeface="Arial Narrow" panose="020B0604020202020204" pitchFamily="34" charset="0"/>
              </a:rPr>
              <a:t>: 65%	</a:t>
            </a:r>
          </a:p>
          <a:p>
            <a:r>
              <a:rPr lang="en-US" sz="1200" dirty="0">
                <a:latin typeface="Arial Narrow" panose="020B0604020202020204" pitchFamily="34" charset="0"/>
                <a:cs typeface="Arial Narrow" panose="020B0604020202020204" pitchFamily="34" charset="0"/>
              </a:rPr>
              <a:t>PA:  30-60% </a:t>
            </a:r>
          </a:p>
          <a:p>
            <a:endParaRPr lang="en-US" sz="1200" dirty="0">
              <a:latin typeface="Arial Narrow" panose="020B0604020202020204" pitchFamily="34" charset="0"/>
              <a:cs typeface="Arial Narrow" panose="020B0604020202020204" pitchFamily="34" charset="0"/>
            </a:endParaRPr>
          </a:p>
          <a:p>
            <a:endParaRPr lang="es-CO" dirty="0"/>
          </a:p>
          <a:p>
            <a:endParaRPr lang="es-CO" dirty="0"/>
          </a:p>
          <a:p>
            <a:r>
              <a:rPr lang="sv-SE" sz="1200" i="1" dirty="0">
                <a:latin typeface="Calibri" pitchFamily="34" charset="0"/>
              </a:rPr>
              <a:t>Diabetes Res </a:t>
            </a:r>
            <a:r>
              <a:rPr lang="sv-SE" sz="1200" i="1" dirty="0" err="1">
                <a:latin typeface="Calibri" pitchFamily="34" charset="0"/>
              </a:rPr>
              <a:t>Clin</a:t>
            </a:r>
            <a:r>
              <a:rPr lang="sv-SE" sz="1200" i="1" dirty="0">
                <a:latin typeface="Calibri" pitchFamily="34" charset="0"/>
              </a:rPr>
              <a:t> </a:t>
            </a:r>
            <a:r>
              <a:rPr lang="sv-SE" sz="1200" i="1" dirty="0" err="1">
                <a:latin typeface="Calibri" pitchFamily="34" charset="0"/>
              </a:rPr>
              <a:t>Pract</a:t>
            </a:r>
            <a:r>
              <a:rPr lang="sv-SE" sz="1200" i="1" dirty="0">
                <a:latin typeface="Calibri" pitchFamily="34" charset="0"/>
              </a:rPr>
              <a:t>. </a:t>
            </a:r>
            <a:r>
              <a:rPr lang="sv-SE" sz="1200" dirty="0">
                <a:latin typeface="Calibri" pitchFamily="34" charset="0"/>
              </a:rPr>
              <a:t>1988, 42: 146-50;</a:t>
            </a:r>
            <a:r>
              <a:rPr lang="sv-SE" sz="1200" i="1" dirty="0">
                <a:latin typeface="Calibri" pitchFamily="34" charset="0"/>
              </a:rPr>
              <a:t> </a:t>
            </a:r>
            <a:r>
              <a:rPr lang="sv-SE" sz="1200" i="1" dirty="0" err="1">
                <a:latin typeface="Calibri" pitchFamily="34" charset="0"/>
              </a:rPr>
              <a:t>Diabetologia</a:t>
            </a:r>
            <a:r>
              <a:rPr lang="sv-SE" sz="1200" i="1" dirty="0">
                <a:latin typeface="Calibri" pitchFamily="34" charset="0"/>
              </a:rPr>
              <a:t>. </a:t>
            </a:r>
            <a:r>
              <a:rPr lang="sv-SE" sz="1200" dirty="0">
                <a:latin typeface="Calibri" pitchFamily="34" charset="0"/>
              </a:rPr>
              <a:t>1992, 35:1060-7;</a:t>
            </a:r>
            <a:r>
              <a:rPr lang="sv-SE" sz="1200" i="1" dirty="0">
                <a:latin typeface="Calibri" pitchFamily="34" charset="0"/>
              </a:rPr>
              <a:t>  </a:t>
            </a:r>
            <a:r>
              <a:rPr lang="sv-SE" sz="1200" i="1" dirty="0" err="1">
                <a:latin typeface="Calibri" pitchFamily="34" charset="0"/>
              </a:rPr>
              <a:t>Diabetologia</a:t>
            </a:r>
            <a:r>
              <a:rPr lang="sv-SE" sz="1200" i="1" dirty="0">
                <a:latin typeface="Calibri" pitchFamily="34" charset="0"/>
              </a:rPr>
              <a:t>. </a:t>
            </a:r>
            <a:r>
              <a:rPr lang="sv-SE" sz="1200" dirty="0">
                <a:latin typeface="Calibri" pitchFamily="34" charset="0"/>
              </a:rPr>
              <a:t>1999, 42:139-45; </a:t>
            </a:r>
            <a:r>
              <a:rPr lang="sv-SE" sz="1200" i="1" dirty="0" err="1">
                <a:latin typeface="Calibri" pitchFamily="34" charset="0"/>
              </a:rPr>
              <a:t>Diabetologia</a:t>
            </a:r>
            <a:r>
              <a:rPr lang="sv-SE" sz="1200" i="1" dirty="0">
                <a:latin typeface="Calibri" pitchFamily="34" charset="0"/>
              </a:rPr>
              <a:t>. </a:t>
            </a:r>
            <a:r>
              <a:rPr lang="sv-SE" sz="1200" dirty="0">
                <a:latin typeface="Calibri" pitchFamily="34" charset="0"/>
              </a:rPr>
              <a:t>2011, 54:2811-9;</a:t>
            </a:r>
            <a:r>
              <a:rPr lang="sv-SE" sz="1200" i="1" dirty="0">
                <a:latin typeface="Calibri" pitchFamily="34" charset="0"/>
              </a:rPr>
              <a:t>  Hypertension. </a:t>
            </a:r>
            <a:r>
              <a:rPr lang="sv-SE" sz="1200" dirty="0">
                <a:latin typeface="Calibri" pitchFamily="34" charset="0"/>
              </a:rPr>
              <a:t>2003, 41:1196-1201; </a:t>
            </a:r>
            <a:r>
              <a:rPr lang="sv-SE" sz="1200" i="1" dirty="0">
                <a:latin typeface="Calibri" pitchFamily="34" charset="0"/>
              </a:rPr>
              <a:t>N </a:t>
            </a:r>
            <a:r>
              <a:rPr lang="sv-SE" sz="1200" i="1" dirty="0" err="1">
                <a:latin typeface="Calibri" pitchFamily="34" charset="0"/>
              </a:rPr>
              <a:t>Engl</a:t>
            </a:r>
            <a:r>
              <a:rPr lang="sv-SE" sz="1200" i="1" dirty="0">
                <a:latin typeface="Calibri" pitchFamily="34" charset="0"/>
              </a:rPr>
              <a:t> J Med.  </a:t>
            </a:r>
            <a:r>
              <a:rPr lang="sv-SE" sz="1200" dirty="0">
                <a:latin typeface="Calibri" pitchFamily="34" charset="0"/>
              </a:rPr>
              <a:t>1990, 59: 1483-7; </a:t>
            </a:r>
            <a:r>
              <a:rPr lang="sv-SE" sz="1200" i="1" dirty="0" err="1">
                <a:latin typeface="Calibri" pitchFamily="34" charset="0"/>
              </a:rPr>
              <a:t>Int</a:t>
            </a:r>
            <a:r>
              <a:rPr lang="sv-SE" sz="1200" i="1" dirty="0">
                <a:latin typeface="Calibri" pitchFamily="34" charset="0"/>
              </a:rPr>
              <a:t> J </a:t>
            </a:r>
            <a:r>
              <a:rPr lang="sv-SE" sz="1200" i="1" dirty="0" err="1">
                <a:latin typeface="Calibri" pitchFamily="34" charset="0"/>
              </a:rPr>
              <a:t>Obesity</a:t>
            </a:r>
            <a:r>
              <a:rPr lang="sv-SE" sz="1200" i="1" dirty="0">
                <a:latin typeface="Calibri" pitchFamily="34" charset="0"/>
              </a:rPr>
              <a:t>.  </a:t>
            </a:r>
            <a:r>
              <a:rPr lang="sv-SE" sz="1200" dirty="0">
                <a:latin typeface="Calibri" pitchFamily="34" charset="0"/>
              </a:rPr>
              <a:t>2004, 28:39-48;  </a:t>
            </a:r>
            <a:r>
              <a:rPr lang="sv-SE" sz="1200" i="1" dirty="0">
                <a:latin typeface="Calibri" pitchFamily="34" charset="0"/>
              </a:rPr>
              <a:t>Hum Mol Genet</a:t>
            </a:r>
            <a:r>
              <a:rPr lang="sv-SE" sz="1200" dirty="0">
                <a:latin typeface="Calibri" pitchFamily="34" charset="0"/>
              </a:rPr>
              <a:t>.  2006, </a:t>
            </a:r>
            <a:r>
              <a:rPr lang="sv-SE" sz="1200" dirty="0" err="1">
                <a:latin typeface="Calibri" pitchFamily="34" charset="0"/>
              </a:rPr>
              <a:t>Spc</a:t>
            </a:r>
            <a:r>
              <a:rPr lang="sv-SE" sz="1200" dirty="0">
                <a:latin typeface="Calibri" pitchFamily="34" charset="0"/>
              </a:rPr>
              <a:t> No 2:  R124-30;  </a:t>
            </a:r>
            <a:r>
              <a:rPr lang="sv-SE" sz="1200" i="1" dirty="0" err="1">
                <a:latin typeface="Calibri" pitchFamily="34" charset="0"/>
              </a:rPr>
              <a:t>Arterioscler</a:t>
            </a:r>
            <a:r>
              <a:rPr lang="sv-SE" sz="1200" i="1" dirty="0">
                <a:latin typeface="Calibri" pitchFamily="34" charset="0"/>
              </a:rPr>
              <a:t> </a:t>
            </a:r>
            <a:r>
              <a:rPr lang="sv-SE" sz="1200" i="1" dirty="0" err="1">
                <a:latin typeface="Calibri" pitchFamily="34" charset="0"/>
              </a:rPr>
              <a:t>Thromb</a:t>
            </a:r>
            <a:r>
              <a:rPr lang="sv-SE" sz="1200" i="1" dirty="0">
                <a:latin typeface="Calibri" pitchFamily="34" charset="0"/>
              </a:rPr>
              <a:t> </a:t>
            </a:r>
            <a:r>
              <a:rPr lang="sv-SE" sz="1200" i="1" dirty="0" err="1">
                <a:latin typeface="Calibri" pitchFamily="34" charset="0"/>
              </a:rPr>
              <a:t>Vasc</a:t>
            </a:r>
            <a:r>
              <a:rPr lang="sv-SE" sz="1200" i="1" dirty="0">
                <a:latin typeface="Calibri" pitchFamily="34" charset="0"/>
              </a:rPr>
              <a:t> Biol</a:t>
            </a:r>
            <a:r>
              <a:rPr lang="sv-SE" sz="1200" dirty="0">
                <a:latin typeface="Calibri" pitchFamily="34" charset="0"/>
              </a:rPr>
              <a:t>.  1999, 19:2826-34;  </a:t>
            </a:r>
            <a:r>
              <a:rPr lang="sv-SE" sz="1200" i="1" dirty="0">
                <a:latin typeface="Calibri" pitchFamily="34" charset="0"/>
              </a:rPr>
              <a:t>Twin Res Hum Genet</a:t>
            </a:r>
            <a:r>
              <a:rPr lang="sv-SE" sz="1200" dirty="0">
                <a:latin typeface="Calibri" pitchFamily="34" charset="0"/>
              </a:rPr>
              <a:t>.  2007, 10:703-11;  </a:t>
            </a:r>
            <a:r>
              <a:rPr lang="sv-SE" sz="1200" i="1" dirty="0" err="1">
                <a:latin typeface="Calibri" pitchFamily="34" charset="0"/>
              </a:rPr>
              <a:t>Obesity</a:t>
            </a:r>
            <a:r>
              <a:rPr lang="sv-SE" sz="1200" dirty="0">
                <a:latin typeface="Calibri" pitchFamily="34" charset="0"/>
              </a:rPr>
              <a:t>.  2009, 17:  1581-1587; </a:t>
            </a:r>
            <a:r>
              <a:rPr lang="de-DE" sz="1200" dirty="0" err="1"/>
              <a:t>Obesity</a:t>
            </a:r>
            <a:r>
              <a:rPr lang="de-DE" sz="1200" dirty="0"/>
              <a:t> 2010; 18: 1474–1476</a:t>
            </a:r>
            <a:endParaRPr lang="es-CO" dirty="0"/>
          </a:p>
        </p:txBody>
      </p:sp>
      <p:sp>
        <p:nvSpPr>
          <p:cNvPr id="4" name="Marcador de número de diapositiva 3"/>
          <p:cNvSpPr>
            <a:spLocks noGrp="1"/>
          </p:cNvSpPr>
          <p:nvPr>
            <p:ph type="sldNum" sz="quarter" idx="5"/>
          </p:nvPr>
        </p:nvSpPr>
        <p:spPr/>
        <p:txBody>
          <a:bodyPr/>
          <a:lstStyle/>
          <a:p>
            <a:fld id="{FA0292C4-CFFF-4B09-A225-683672F53576}" type="slidenum">
              <a:rPr lang="es-CO" smtClean="0"/>
              <a:t>5</a:t>
            </a:fld>
            <a:endParaRPr lang="es-CO"/>
          </a:p>
        </p:txBody>
      </p:sp>
    </p:spTree>
    <p:extLst>
      <p:ext uri="{BB962C8B-B14F-4D97-AF65-F5344CB8AC3E}">
        <p14:creationId xmlns:p14="http://schemas.microsoft.com/office/powerpoint/2010/main" val="857045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A0292C4-CFFF-4B09-A225-683672F53576}" type="slidenum">
              <a:rPr lang="es-CO" smtClean="0"/>
              <a:t>6</a:t>
            </a:fld>
            <a:endParaRPr lang="es-CO"/>
          </a:p>
        </p:txBody>
      </p:sp>
    </p:spTree>
    <p:extLst>
      <p:ext uri="{BB962C8B-B14F-4D97-AF65-F5344CB8AC3E}">
        <p14:creationId xmlns:p14="http://schemas.microsoft.com/office/powerpoint/2010/main" val="1773440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err="1"/>
              <a:t>Liability</a:t>
            </a:r>
            <a:r>
              <a:rPr lang="es-CO" dirty="0"/>
              <a:t>: fenotipo de la</a:t>
            </a:r>
            <a:r>
              <a:rPr lang="es-CO" baseline="0" dirty="0"/>
              <a:t> enfermedad en la </a:t>
            </a:r>
            <a:r>
              <a:rPr lang="es-CO" baseline="0" dirty="0" err="1"/>
              <a:t>poblacion</a:t>
            </a:r>
            <a:r>
              <a:rPr lang="es-CO" baseline="0" dirty="0"/>
              <a:t> </a:t>
            </a:r>
          </a:p>
          <a:p>
            <a:r>
              <a:rPr lang="es-CO" baseline="0" dirty="0" err="1"/>
              <a:t>Liability</a:t>
            </a:r>
            <a:r>
              <a:rPr lang="es-CO" baseline="0" dirty="0"/>
              <a:t>: suma de los factores de riesgo</a:t>
            </a:r>
            <a:endParaRPr lang="es-CO" dirty="0"/>
          </a:p>
        </p:txBody>
      </p:sp>
      <p:sp>
        <p:nvSpPr>
          <p:cNvPr id="4" name="3 Marcador de número de diapositiva"/>
          <p:cNvSpPr>
            <a:spLocks noGrp="1"/>
          </p:cNvSpPr>
          <p:nvPr>
            <p:ph type="sldNum" sz="quarter" idx="10"/>
          </p:nvPr>
        </p:nvSpPr>
        <p:spPr/>
        <p:txBody>
          <a:bodyPr/>
          <a:lstStyle/>
          <a:p>
            <a:fld id="{5834544C-1CAE-4C88-8F75-78305E4E5A86}" type="slidenum">
              <a:rPr lang="es-CO" smtClean="0"/>
              <a:t>7</a:t>
            </a:fld>
            <a:endParaRPr lang="es-CO"/>
          </a:p>
        </p:txBody>
      </p:sp>
    </p:spTree>
    <p:extLst>
      <p:ext uri="{BB962C8B-B14F-4D97-AF65-F5344CB8AC3E}">
        <p14:creationId xmlns:p14="http://schemas.microsoft.com/office/powerpoint/2010/main" val="726558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5834544C-1CAE-4C88-8F75-78305E4E5A86}" type="slidenum">
              <a:rPr lang="es-CO" smtClean="0"/>
              <a:t>9</a:t>
            </a:fld>
            <a:endParaRPr lang="es-CO"/>
          </a:p>
        </p:txBody>
      </p:sp>
    </p:spTree>
    <p:extLst>
      <p:ext uri="{BB962C8B-B14F-4D97-AF65-F5344CB8AC3E}">
        <p14:creationId xmlns:p14="http://schemas.microsoft.com/office/powerpoint/2010/main" val="2889789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Gemelos </a:t>
            </a:r>
            <a:r>
              <a:rPr lang="es-CO" dirty="0" err="1"/>
              <a:t>monocigotos</a:t>
            </a:r>
            <a:r>
              <a:rPr lang="es-CO" dirty="0"/>
              <a:t> son genéticamente idénticos y siempre deben ser concordantes (ambos lo mismo) para cualquier carácter determinado genéticamente (# de genes involucrados); la única excepción son  para las características dependientes de cambios genéticos somáticos post-</a:t>
            </a:r>
            <a:r>
              <a:rPr lang="es-CO" dirty="0" err="1"/>
              <a:t>cigoticos</a:t>
            </a:r>
            <a:r>
              <a:rPr lang="es-CO" dirty="0"/>
              <a:t> (el patrón de inactivación de X en mujeres, el repertorio de genes de receptores de células T e inmunoglobulinas funcionales y mutaciones somáticas </a:t>
            </a:r>
            <a:r>
              <a:rPr lang="es-CO" dirty="0" err="1"/>
              <a:t>poscigóticas</a:t>
            </a:r>
            <a:r>
              <a:rPr lang="es-CO" dirty="0"/>
              <a:t> al azar que conducen al mosaicismo). Los gemelos dicigóticos (DZ) comparten la mitad de sus genes en promedio, lo mismo que cualquier par de hermanos</a:t>
            </a:r>
          </a:p>
        </p:txBody>
      </p:sp>
      <p:sp>
        <p:nvSpPr>
          <p:cNvPr id="4" name="Marcador de número de diapositiva 3"/>
          <p:cNvSpPr>
            <a:spLocks noGrp="1"/>
          </p:cNvSpPr>
          <p:nvPr>
            <p:ph type="sldNum" sz="quarter" idx="10"/>
          </p:nvPr>
        </p:nvSpPr>
        <p:spPr/>
        <p:txBody>
          <a:bodyPr/>
          <a:lstStyle/>
          <a:p>
            <a:fld id="{ECA65DAC-5182-4493-BEAC-AB599E72F833}" type="slidenum">
              <a:rPr lang="es-CO" smtClean="0"/>
              <a:t>11</a:t>
            </a:fld>
            <a:endParaRPr lang="es-CO"/>
          </a:p>
        </p:txBody>
      </p:sp>
    </p:spTree>
    <p:extLst>
      <p:ext uri="{BB962C8B-B14F-4D97-AF65-F5344CB8AC3E}">
        <p14:creationId xmlns:p14="http://schemas.microsoft.com/office/powerpoint/2010/main" val="219850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Concordante: cuando ambos gemelos tienen la misma condición (+/+)</a:t>
            </a:r>
          </a:p>
          <a:p>
            <a:r>
              <a:rPr lang="es-CO" dirty="0"/>
              <a:t>Discordante: cuando 1 solo gemelo es afectado (+/-)</a:t>
            </a:r>
          </a:p>
          <a:p>
            <a:r>
              <a:rPr lang="es-CO" dirty="0"/>
              <a:t>Concordancia </a:t>
            </a:r>
            <a:r>
              <a:rPr lang="es-CO" dirty="0" err="1"/>
              <a:t>probandwise</a:t>
            </a:r>
            <a:r>
              <a:rPr lang="es-CO" dirty="0"/>
              <a:t> es la que permite comparar el dato con otros métodos de agrupación en genética</a:t>
            </a:r>
          </a:p>
        </p:txBody>
      </p:sp>
      <p:sp>
        <p:nvSpPr>
          <p:cNvPr id="4" name="Marcador de número de diapositiva 3"/>
          <p:cNvSpPr>
            <a:spLocks noGrp="1"/>
          </p:cNvSpPr>
          <p:nvPr>
            <p:ph type="sldNum" sz="quarter" idx="10"/>
          </p:nvPr>
        </p:nvSpPr>
        <p:spPr/>
        <p:txBody>
          <a:bodyPr/>
          <a:lstStyle/>
          <a:p>
            <a:fld id="{ECA65DAC-5182-4493-BEAC-AB599E72F833}" type="slidenum">
              <a:rPr lang="es-CO" smtClean="0"/>
              <a:t>13</a:t>
            </a:fld>
            <a:endParaRPr lang="es-CO"/>
          </a:p>
        </p:txBody>
      </p:sp>
    </p:spTree>
    <p:extLst>
      <p:ext uri="{BB962C8B-B14F-4D97-AF65-F5344CB8AC3E}">
        <p14:creationId xmlns:p14="http://schemas.microsoft.com/office/powerpoint/2010/main" val="3323018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Concordante: cuando ambos gemelos tienen la misma condición (+/+)</a:t>
            </a:r>
          </a:p>
          <a:p>
            <a:r>
              <a:rPr lang="es-CO" dirty="0"/>
              <a:t>Discordante: cuando 1 solo gemelo es afectado (+/-)</a:t>
            </a:r>
          </a:p>
          <a:p>
            <a:r>
              <a:rPr lang="es-CO" dirty="0"/>
              <a:t>Concordancia </a:t>
            </a:r>
            <a:r>
              <a:rPr lang="es-CO" dirty="0" err="1"/>
              <a:t>probandwise</a:t>
            </a:r>
            <a:r>
              <a:rPr lang="es-CO" dirty="0"/>
              <a:t> es la que permite comparar el dato con otros métodos de agrupación en genética</a:t>
            </a:r>
          </a:p>
        </p:txBody>
      </p:sp>
      <p:sp>
        <p:nvSpPr>
          <p:cNvPr id="4" name="Marcador de número de diapositiva 3"/>
          <p:cNvSpPr>
            <a:spLocks noGrp="1"/>
          </p:cNvSpPr>
          <p:nvPr>
            <p:ph type="sldNum" sz="quarter" idx="10"/>
          </p:nvPr>
        </p:nvSpPr>
        <p:spPr/>
        <p:txBody>
          <a:bodyPr/>
          <a:lstStyle/>
          <a:p>
            <a:fld id="{ECA65DAC-5182-4493-BEAC-AB599E72F833}" type="slidenum">
              <a:rPr lang="es-CO" smtClean="0"/>
              <a:t>14</a:t>
            </a:fld>
            <a:endParaRPr lang="es-CO"/>
          </a:p>
        </p:txBody>
      </p:sp>
    </p:spTree>
    <p:extLst>
      <p:ext uri="{BB962C8B-B14F-4D97-AF65-F5344CB8AC3E}">
        <p14:creationId xmlns:p14="http://schemas.microsoft.com/office/powerpoint/2010/main" val="332301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4BDF68E2-58F2-4D09-BE8B-E3BD06533059}"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65021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2E2D6473-DF6D-4702-B328-E0DD40540A4E}"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245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01649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419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20EBB0C4-6273-4C6E-B9BD-2EDC30F1CD52}"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59742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86359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40419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C8C39B41-D8B5-4052-B551-9B5525EAA8B6}" type="datetimeFigureOut">
              <a:rPr lang="en-US" smtClean="0"/>
              <a:t>6/16/2021</a:t>
            </a:fld>
            <a:endParaRPr lang="en-US"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9082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4D94136C-8742-45B2-AF27-D93DF72833A9}" type="datetimeFigureOut">
              <a:rPr lang="en-US" smtClean="0"/>
              <a:t>6/16/2021</a:t>
            </a:fld>
            <a:endParaRPr lang="en-US"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37126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32ABBEA6-7C60-4B02-AE87-00D78D8422AF}" type="datetimeFigureOut">
              <a:rPr lang="en-US" smtClean="0"/>
              <a:t>6/16/2021</a:t>
            </a:fld>
            <a:endParaRPr lang="en-US"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724887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C9CAD897-D46E-4AD2-BD9B-49DD3E640873}" type="datetimeFigureOut">
              <a:rPr lang="en-US" smtClean="0"/>
              <a:t>6/16/2021</a:t>
            </a:fld>
            <a:endParaRPr lang="en-US"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73135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9803495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arget="../media/image14.jpeg" Type="http://schemas.openxmlformats.org/officeDocument/2006/relationships/image"/><Relationship Id="rId2" Target="../notesSlides/notesSlide8.xml" Type="http://schemas.openxmlformats.org/officeDocument/2006/relationships/notesSlid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arget="../media/image16.jpeg" Type="http://schemas.openxmlformats.org/officeDocument/2006/relationships/image"/><Relationship Id="rId2" Target="../notesSlides/notesSlide10.xml" Type="http://schemas.openxmlformats.org/officeDocument/2006/relationships/notesSlide"/><Relationship Id="rId1" Target="../slideLayouts/slideLayout7.xml" Type="http://schemas.openxmlformats.org/officeDocument/2006/relationships/slideLayout"/><Relationship Id="rId4" Target="../comments/comment1.xml" Type="http://schemas.openxmlformats.org/officeDocument/2006/relationships/comments"/></Relationships>
</file>

<file path=ppt/slides/_rels/slide16.xml.rels><?xml version="1.0" encoding="UTF-8" standalone="yes" ?><Relationships xmlns="http://schemas.openxmlformats.org/package/2006/relationships"><Relationship Id="rId3" Target="../media/image17.jpeg" Type="http://schemas.openxmlformats.org/officeDocument/2006/relationships/image"/><Relationship Id="rId2" Target="../notesSlides/notesSlide11.xml" Type="http://schemas.openxmlformats.org/officeDocument/2006/relationships/notesSlide"/><Relationship Id="rId1" Target="../slideLayouts/slideLayout7.xml" Type="http://schemas.openxmlformats.org/officeDocument/2006/relationships/slideLayout"/></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arget="../media/image21.jpeg" Type="http://schemas.openxmlformats.org/officeDocument/2006/relationships/imag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2.jpeg" Type="http://schemas.openxmlformats.org/officeDocument/2006/relationships/image"/><Relationship Id="rId1" Target="../slideLayouts/slideLayout7.xml" Type="http://schemas.openxmlformats.org/officeDocument/2006/relationships/slideLayout"/></Relationships>
</file>

<file path=ppt/slides/_rels/slide20.xml.rels><?xml version="1.0" encoding="UTF-8" standalone="yes" ?><Relationships xmlns="http://schemas.openxmlformats.org/package/2006/relationships"><Relationship Id="rId8" Target="../media/image27.jpeg" Type="http://schemas.openxmlformats.org/officeDocument/2006/relationships/image"/><Relationship Id="rId3" Target="../media/image22.jpeg" Type="http://schemas.openxmlformats.org/officeDocument/2006/relationships/image"/><Relationship Id="rId7" Target="../media/image26.jpeg" Type="http://schemas.openxmlformats.org/officeDocument/2006/relationships/image"/><Relationship Id="rId2" Target="../notesSlides/notesSlide12.xml" Type="http://schemas.openxmlformats.org/officeDocument/2006/relationships/notesSlide"/><Relationship Id="rId1" Target="../slideLayouts/slideLayout7.xml" Type="http://schemas.openxmlformats.org/officeDocument/2006/relationships/slideLayout"/><Relationship Id="rId6" Target="../media/image25.jpeg" Type="http://schemas.openxmlformats.org/officeDocument/2006/relationships/image"/><Relationship Id="rId5" Target="../media/image24.jpeg" Type="http://schemas.openxmlformats.org/officeDocument/2006/relationships/image"/><Relationship Id="rId4" Target="../media/image23.jpeg" Type="http://schemas.openxmlformats.org/officeDocument/2006/relationships/image"/></Relationships>
</file>

<file path=ppt/slides/_rels/slide21.xml.rels><?xml version="1.0" encoding="UTF-8" standalone="yes"?>
<Relationships xmlns="http://schemas.openxmlformats.org/package/2006/relationships"><Relationship Id="rId3" Type="http://schemas.openxmlformats.org/officeDocument/2006/relationships/hyperlink" Target="mailto:natalia.gomezl@udea.edu.co" TargetMode="External"/><Relationship Id="rId2" Type="http://schemas.openxmlformats.org/officeDocument/2006/relationships/hyperlink" Target="mailto:natigolo@gmail.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arget="../media/hdphoto2.wdp" Type="http://schemas.microsoft.com/office/2007/relationships/hdphoto"/><Relationship Id="rId3" Target="../media/image5.jpeg" Type="http://schemas.openxmlformats.org/officeDocument/2006/relationships/image"/><Relationship Id="rId7" Target="../media/image8.png" Type="http://schemas.openxmlformats.org/officeDocument/2006/relationships/image"/><Relationship Id="rId2" Target="../notesSlides/notesSlide3.xml" Type="http://schemas.openxmlformats.org/officeDocument/2006/relationships/notesSlide"/><Relationship Id="rId1" Target="../slideLayouts/slideLayout7.xml" Type="http://schemas.openxmlformats.org/officeDocument/2006/relationships/slideLayout"/><Relationship Id="rId6" Target="../media/image7.jpeg" Type="http://schemas.openxmlformats.org/officeDocument/2006/relationships/image"/><Relationship Id="rId5" Target="../media/hdphoto1.wdp" Type="http://schemas.microsoft.com/office/2007/relationships/hdphoto"/><Relationship Id="rId4" Target="../media/image6.png" Type="http://schemas.openxmlformats.org/officeDocument/2006/relationships/image"/></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95F3F-1564-43A7-8059-A0B97B22AD26}"/>
              </a:ext>
            </a:extLst>
          </p:cNvPr>
          <p:cNvSpPr>
            <a:spLocks noGrp="1"/>
          </p:cNvSpPr>
          <p:nvPr>
            <p:ph type="ctrTitle"/>
          </p:nvPr>
        </p:nvSpPr>
        <p:spPr>
          <a:xfrm>
            <a:off x="1524000" y="1385410"/>
            <a:ext cx="9144000" cy="2387600"/>
          </a:xfrm>
        </p:spPr>
        <p:txBody>
          <a:bodyPr>
            <a:noAutofit/>
          </a:bodyPr>
          <a:lstStyle/>
          <a:p>
            <a:pPr>
              <a:lnSpc>
                <a:spcPct val="100000"/>
              </a:lnSpc>
            </a:pPr>
            <a:r>
              <a:rPr lang="es-CO" dirty="0"/>
              <a:t>GENÉTICA DE ENFERMEDADES COMPLEJAS</a:t>
            </a:r>
          </a:p>
        </p:txBody>
      </p:sp>
    </p:spTree>
    <p:extLst>
      <p:ext uri="{BB962C8B-B14F-4D97-AF65-F5344CB8AC3E}">
        <p14:creationId xmlns:p14="http://schemas.microsoft.com/office/powerpoint/2010/main" val="1150882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55982" y="269691"/>
            <a:ext cx="10058400" cy="938212"/>
          </a:xfrm>
        </p:spPr>
        <p:txBody>
          <a:bodyPr>
            <a:noAutofit/>
          </a:bodyPr>
          <a:lstStyle/>
          <a:p>
            <a:r>
              <a:rPr lang="es-CO" sz="3600" dirty="0">
                <a:solidFill>
                  <a:srgbClr val="3CB0B0"/>
                </a:solidFill>
              </a:rPr>
              <a:t>Evaluación de la contribución genética</a:t>
            </a:r>
          </a:p>
        </p:txBody>
      </p:sp>
      <p:graphicFrame>
        <p:nvGraphicFramePr>
          <p:cNvPr id="4" name="Diagrama 3"/>
          <p:cNvGraphicFramePr/>
          <p:nvPr>
            <p:extLst>
              <p:ext uri="{D42A27DB-BD31-4B8C-83A1-F6EECF244321}">
                <p14:modId xmlns:p14="http://schemas.microsoft.com/office/powerpoint/2010/main" val="1081673749"/>
              </p:ext>
            </p:extLst>
          </p:nvPr>
        </p:nvGraphicFramePr>
        <p:xfrm>
          <a:off x="3914232" y="2200775"/>
          <a:ext cx="8503055" cy="3774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8174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fyrh2.files.wordpress.com/2010/03/1-2-gemelos.jpg">
            <a:extLst>
              <a:ext uri="{FF2B5EF4-FFF2-40B4-BE49-F238E27FC236}">
                <a16:creationId xmlns:a16="http://schemas.microsoft.com/office/drawing/2014/main" id="{1FDE668D-1D5D-4365-B937-2D3C5B427A5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48576" y="2652556"/>
            <a:ext cx="4824413" cy="4093924"/>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76B5FABF-3FEB-4D97-9F7B-1EE291A3EB81}"/>
              </a:ext>
            </a:extLst>
          </p:cNvPr>
          <p:cNvSpPr>
            <a:spLocks noGrp="1"/>
          </p:cNvSpPr>
          <p:nvPr>
            <p:ph type="title" idx="4294967295"/>
          </p:nvPr>
        </p:nvSpPr>
        <p:spPr>
          <a:xfrm>
            <a:off x="585216" y="327601"/>
            <a:ext cx="6005513" cy="604838"/>
          </a:xfrm>
        </p:spPr>
        <p:txBody>
          <a:bodyPr>
            <a:normAutofit fontScale="90000"/>
          </a:bodyPr>
          <a:lstStyle/>
          <a:p>
            <a:r>
              <a:rPr lang="es-CO" sz="4000" dirty="0">
                <a:solidFill>
                  <a:srgbClr val="3CB0B0"/>
                </a:solidFill>
              </a:rPr>
              <a:t>Estudios en gemelos</a:t>
            </a:r>
          </a:p>
        </p:txBody>
      </p:sp>
      <p:sp>
        <p:nvSpPr>
          <p:cNvPr id="3" name="Marcador de contenido 2">
            <a:extLst>
              <a:ext uri="{FF2B5EF4-FFF2-40B4-BE49-F238E27FC236}">
                <a16:creationId xmlns:a16="http://schemas.microsoft.com/office/drawing/2014/main" id="{18CDB079-5AEA-4A8D-9061-B6C546979BE7}"/>
              </a:ext>
            </a:extLst>
          </p:cNvPr>
          <p:cNvSpPr>
            <a:spLocks noGrp="1"/>
          </p:cNvSpPr>
          <p:nvPr>
            <p:ph idx="4294967295"/>
          </p:nvPr>
        </p:nvSpPr>
        <p:spPr>
          <a:xfrm>
            <a:off x="741932" y="1038432"/>
            <a:ext cx="9722954" cy="2282825"/>
          </a:xfrm>
        </p:spPr>
        <p:txBody>
          <a:bodyPr vert="horz" lIns="91440" tIns="45720" rIns="91440" bIns="45720" rtlCol="0" anchor="t">
            <a:normAutofit/>
          </a:bodyPr>
          <a:lstStyle/>
          <a:p>
            <a:pPr marL="0" indent="0">
              <a:buNone/>
            </a:pPr>
            <a:r>
              <a:rPr lang="es-CO" sz="2300" dirty="0"/>
              <a:t>Gemelos monocigotos son iguales genéticamente con excepción...</a:t>
            </a:r>
          </a:p>
        </p:txBody>
      </p:sp>
      <p:sp>
        <p:nvSpPr>
          <p:cNvPr id="7" name="Explosión: 8 puntos 6">
            <a:extLst>
              <a:ext uri="{FF2B5EF4-FFF2-40B4-BE49-F238E27FC236}">
                <a16:creationId xmlns:a16="http://schemas.microsoft.com/office/drawing/2014/main" id="{F0A8B40B-7F1A-4EA6-8269-1237E7252117}"/>
              </a:ext>
            </a:extLst>
          </p:cNvPr>
          <p:cNvSpPr/>
          <p:nvPr/>
        </p:nvSpPr>
        <p:spPr>
          <a:xfrm>
            <a:off x="9665330" y="1266707"/>
            <a:ext cx="2103120" cy="149961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Ambiente</a:t>
            </a:r>
          </a:p>
        </p:txBody>
      </p:sp>
      <p:sp>
        <p:nvSpPr>
          <p:cNvPr id="4" name="Rectángulo 3">
            <a:extLst>
              <a:ext uri="{FF2B5EF4-FFF2-40B4-BE49-F238E27FC236}">
                <a16:creationId xmlns:a16="http://schemas.microsoft.com/office/drawing/2014/main" id="{DFF95A42-C68F-454B-A07B-BA2FDB400C1F}"/>
              </a:ext>
            </a:extLst>
          </p:cNvPr>
          <p:cNvSpPr/>
          <p:nvPr/>
        </p:nvSpPr>
        <p:spPr>
          <a:xfrm>
            <a:off x="1052576" y="2069806"/>
            <a:ext cx="5891461" cy="1354217"/>
          </a:xfrm>
          <a:prstGeom prst="rect">
            <a:avLst/>
          </a:prstGeom>
          <a:ln>
            <a:solidFill>
              <a:srgbClr val="00AAA7"/>
            </a:solidFill>
          </a:ln>
        </p:spPr>
        <p:txBody>
          <a:bodyPr wrap="square">
            <a:spAutoFit/>
          </a:bodyPr>
          <a:lstStyle/>
          <a:p>
            <a:r>
              <a:rPr lang="es-CO" dirty="0">
                <a:solidFill>
                  <a:srgbClr val="0B2F51"/>
                </a:solidFill>
                <a:latin typeface="Montserrat" panose="00000500000000000000" pitchFamily="50" charset="0"/>
              </a:rPr>
              <a:t>Diferencias: </a:t>
            </a:r>
          </a:p>
          <a:p>
            <a:pPr marL="742950" lvl="1" indent="-285750">
              <a:buFont typeface="Arial" panose="020B0604020202020204" pitchFamily="34" charset="0"/>
              <a:buChar char="•"/>
            </a:pPr>
            <a:r>
              <a:rPr lang="es-CO" sz="1600" dirty="0">
                <a:solidFill>
                  <a:srgbClr val="0B2F51"/>
                </a:solidFill>
                <a:latin typeface="Montserrat" panose="00000500000000000000" pitchFamily="50" charset="0"/>
              </a:rPr>
              <a:t>Patrón de inactivación de X en mujeres.</a:t>
            </a:r>
          </a:p>
          <a:p>
            <a:pPr marL="742950" lvl="1" indent="-285750">
              <a:buFont typeface="Arial" panose="020B0604020202020204" pitchFamily="34" charset="0"/>
              <a:buChar char="•"/>
            </a:pPr>
            <a:r>
              <a:rPr lang="es-CO" sz="1600" dirty="0">
                <a:solidFill>
                  <a:srgbClr val="0B2F51"/>
                </a:solidFill>
                <a:latin typeface="Montserrat" panose="00000500000000000000" pitchFamily="50" charset="0"/>
              </a:rPr>
              <a:t>Repertorio de genes de receptores de células T e Ig funcionales.</a:t>
            </a:r>
          </a:p>
          <a:p>
            <a:pPr lvl="1">
              <a:buFont typeface="Arial" panose="020B0604020202020204" pitchFamily="34" charset="0"/>
              <a:buChar char="•"/>
            </a:pPr>
            <a:r>
              <a:rPr lang="es-CO" sz="1600" dirty="0">
                <a:solidFill>
                  <a:srgbClr val="0B2F51"/>
                </a:solidFill>
                <a:latin typeface="Montserrat" panose="00000500000000000000" pitchFamily="50" charset="0"/>
              </a:rPr>
              <a:t> Mutaciones postcigóticas al azar </a:t>
            </a:r>
            <a:r>
              <a:rPr lang="es-CO" sz="1600" dirty="0">
                <a:solidFill>
                  <a:srgbClr val="0B2F51"/>
                </a:solidFill>
                <a:latin typeface="Montserrat" panose="00000500000000000000" pitchFamily="50" charset="0"/>
                <a:sym typeface="Wingdings" panose="05000000000000000000" pitchFamily="2" charset="2"/>
              </a:rPr>
              <a:t> mosaicismo.</a:t>
            </a:r>
            <a:endParaRPr lang="es-CO" sz="1600" dirty="0">
              <a:solidFill>
                <a:srgbClr val="0B2F51"/>
              </a:solidFill>
              <a:latin typeface="Montserrat" panose="00000500000000000000" pitchFamily="50" charset="0"/>
            </a:endParaRPr>
          </a:p>
        </p:txBody>
      </p:sp>
    </p:spTree>
    <p:extLst>
      <p:ext uri="{BB962C8B-B14F-4D97-AF65-F5344CB8AC3E}">
        <p14:creationId xmlns:p14="http://schemas.microsoft.com/office/powerpoint/2010/main" val="67812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877824" y="154559"/>
            <a:ext cx="7934872" cy="938213"/>
          </a:xfrm>
        </p:spPr>
        <p:txBody>
          <a:bodyPr>
            <a:noAutofit/>
          </a:bodyPr>
          <a:lstStyle/>
          <a:p>
            <a:r>
              <a:rPr lang="es-CO" dirty="0">
                <a:solidFill>
                  <a:srgbClr val="3CB0B0"/>
                </a:solidFill>
              </a:rPr>
              <a:t>Estudios de gemelos</a:t>
            </a:r>
          </a:p>
        </p:txBody>
      </p:sp>
      <p:sp>
        <p:nvSpPr>
          <p:cNvPr id="3" name="2 Marcador de contenido"/>
          <p:cNvSpPr>
            <a:spLocks noGrp="1"/>
          </p:cNvSpPr>
          <p:nvPr>
            <p:ph idx="4294967295"/>
          </p:nvPr>
        </p:nvSpPr>
        <p:spPr>
          <a:xfrm>
            <a:off x="877824" y="1092772"/>
            <a:ext cx="11039856" cy="4429125"/>
          </a:xfrm>
        </p:spPr>
        <p:txBody>
          <a:bodyPr>
            <a:normAutofit/>
          </a:bodyPr>
          <a:lstStyle/>
          <a:p>
            <a:pPr>
              <a:lnSpc>
                <a:spcPct val="100000"/>
              </a:lnSpc>
            </a:pPr>
            <a:r>
              <a:rPr lang="es-CO" dirty="0"/>
              <a:t>Para un rasgo que está determinado estrictamente por genes, esperaríamos:</a:t>
            </a:r>
          </a:p>
          <a:p>
            <a:pPr lvl="1">
              <a:lnSpc>
                <a:spcPct val="100000"/>
              </a:lnSpc>
              <a:buFont typeface="Wingdings" pitchFamily="2" charset="2"/>
              <a:buChar char="§"/>
            </a:pPr>
            <a:r>
              <a:rPr lang="es-CO" dirty="0"/>
              <a:t>100% de concordancia en gemelos MZ (comparten todos sus genes).</a:t>
            </a:r>
          </a:p>
          <a:p>
            <a:pPr lvl="1">
              <a:lnSpc>
                <a:spcPct val="100000"/>
              </a:lnSpc>
              <a:buFont typeface="Wingdings" pitchFamily="2" charset="2"/>
              <a:buChar char="§"/>
            </a:pPr>
            <a:r>
              <a:rPr lang="es-CO" dirty="0"/>
              <a:t>50% de concordancia en gemelos dicigóticos (comparten el 50% de sus genes).</a:t>
            </a:r>
          </a:p>
          <a:p>
            <a:pPr>
              <a:lnSpc>
                <a:spcPct val="100000"/>
              </a:lnSpc>
            </a:pPr>
            <a:r>
              <a:rPr lang="es-CO" dirty="0"/>
              <a:t>Para un rasgo que está determinado estrictamente por el entorno, esperaríamos:</a:t>
            </a:r>
          </a:p>
          <a:p>
            <a:pPr lvl="1">
              <a:lnSpc>
                <a:spcPct val="100000"/>
              </a:lnSpc>
              <a:buFont typeface="Wingdings" pitchFamily="2" charset="2"/>
              <a:buChar char="§"/>
            </a:pPr>
            <a:r>
              <a:rPr lang="es-CO" dirty="0"/>
              <a:t> Igual concordancia en gemelos monocigóticos y dicigóticos (suponiendo que fueron criados juntos).</a:t>
            </a:r>
          </a:p>
        </p:txBody>
      </p:sp>
      <p:pic>
        <p:nvPicPr>
          <p:cNvPr id="1026" name="Picture 2" descr="Descrito el segundo caso de gemelos sesquicigóticos, primero en detectarse  durante el embarazo - Genotipia">
            <a:extLst>
              <a:ext uri="{FF2B5EF4-FFF2-40B4-BE49-F238E27FC236}">
                <a16:creationId xmlns:a16="http://schemas.microsoft.com/office/drawing/2014/main" id="{C08596CF-0893-4A0E-8AF6-4A764CE88A68}"/>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926902" y="3429000"/>
            <a:ext cx="4970627" cy="3223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31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76B366ED-379A-476B-BA0B-2FEE855A864A}"/>
              </a:ext>
            </a:extLst>
          </p:cNvPr>
          <p:cNvSpPr>
            <a:spLocks noGrp="1"/>
          </p:cNvSpPr>
          <p:nvPr>
            <p:ph type="title" idx="4294967295"/>
          </p:nvPr>
        </p:nvSpPr>
        <p:spPr>
          <a:xfrm>
            <a:off x="579860" y="-13252"/>
            <a:ext cx="10058400" cy="1449388"/>
          </a:xfrm>
        </p:spPr>
        <p:txBody>
          <a:bodyPr>
            <a:normAutofit/>
          </a:bodyPr>
          <a:lstStyle/>
          <a:p>
            <a:r>
              <a:rPr lang="es-CO" dirty="0">
                <a:solidFill>
                  <a:srgbClr val="3CB0B0"/>
                </a:solidFill>
              </a:rPr>
              <a:t>Estudios en gemelos </a:t>
            </a:r>
          </a:p>
        </p:txBody>
      </p:sp>
      <p:pic>
        <p:nvPicPr>
          <p:cNvPr id="4" name="Marcador de contenido 3">
            <a:extLst>
              <a:ext uri="{FF2B5EF4-FFF2-40B4-BE49-F238E27FC236}">
                <a16:creationId xmlns:a16="http://schemas.microsoft.com/office/drawing/2014/main" id="{53BDB3AF-2268-4EA2-A157-FD420173AE3E}"/>
              </a:ext>
            </a:extLst>
          </p:cNvPr>
          <p:cNvPicPr>
            <a:picLocks noGrp="1" noChangeAspect="1"/>
          </p:cNvPicPr>
          <p:nvPr>
            <p:ph sz="half" idx="4294967295"/>
          </p:nvPr>
        </p:nvPicPr>
        <p:blipFill rotWithShape="1">
          <a:blip r:embed="rId3" cstate="email">
            <a:extLst>
              <a:ext uri="{28A0092B-C50C-407E-A947-70E740481C1C}">
                <a14:useLocalDpi xmlns:a14="http://schemas.microsoft.com/office/drawing/2010/main"/>
              </a:ext>
            </a:extLst>
          </a:blip>
          <a:srcRect b="29045"/>
          <a:stretch/>
        </p:blipFill>
        <p:spPr>
          <a:xfrm>
            <a:off x="1127488" y="1239512"/>
            <a:ext cx="5101033" cy="2523300"/>
          </a:xfrm>
          <a:prstGeom prst="rect">
            <a:avLst/>
          </a:prstGeom>
        </p:spPr>
      </p:pic>
      <p:sp>
        <p:nvSpPr>
          <p:cNvPr id="6" name="Marcador de contenido 5">
            <a:extLst>
              <a:ext uri="{FF2B5EF4-FFF2-40B4-BE49-F238E27FC236}">
                <a16:creationId xmlns:a16="http://schemas.microsoft.com/office/drawing/2014/main" id="{D7A610AE-D909-417C-9E06-C90986CBC842}"/>
              </a:ext>
            </a:extLst>
          </p:cNvPr>
          <p:cNvSpPr>
            <a:spLocks noGrp="1"/>
          </p:cNvSpPr>
          <p:nvPr>
            <p:ph sz="half" idx="4294967295"/>
          </p:nvPr>
        </p:nvSpPr>
        <p:spPr>
          <a:xfrm>
            <a:off x="7494993" y="1874780"/>
            <a:ext cx="5922962" cy="1449388"/>
          </a:xfrm>
        </p:spPr>
        <p:txBody>
          <a:bodyPr/>
          <a:lstStyle/>
          <a:p>
            <a:pPr marL="0" indent="0">
              <a:lnSpc>
                <a:spcPct val="100000"/>
              </a:lnSpc>
              <a:buNone/>
            </a:pPr>
            <a:r>
              <a:rPr lang="es-CO" dirty="0">
                <a:solidFill>
                  <a:srgbClr val="0B2F51"/>
                </a:solidFill>
              </a:rPr>
              <a:t>Concordancia por pares.</a:t>
            </a:r>
          </a:p>
          <a:p>
            <a:pPr lvl="1">
              <a:lnSpc>
                <a:spcPct val="100000"/>
              </a:lnSpc>
            </a:pPr>
            <a:r>
              <a:rPr lang="es-CO" dirty="0">
                <a:solidFill>
                  <a:srgbClr val="0B2F51"/>
                </a:solidFill>
              </a:rPr>
              <a:t>Concordante (+/+).</a:t>
            </a:r>
          </a:p>
          <a:p>
            <a:pPr lvl="1">
              <a:lnSpc>
                <a:spcPct val="100000"/>
              </a:lnSpc>
            </a:pPr>
            <a:r>
              <a:rPr lang="es-CO" dirty="0">
                <a:solidFill>
                  <a:srgbClr val="0B2F51"/>
                </a:solidFill>
              </a:rPr>
              <a:t>Discordante (+/-).</a:t>
            </a:r>
          </a:p>
          <a:p>
            <a:pPr>
              <a:lnSpc>
                <a:spcPct val="100000"/>
              </a:lnSpc>
              <a:buFont typeface="Arial" panose="020B0604020202020204" pitchFamily="34" charset="0"/>
              <a:buChar char="•"/>
            </a:pPr>
            <a:endParaRPr lang="es-CO" dirty="0">
              <a:solidFill>
                <a:srgbClr val="0B2F51"/>
              </a:solidFill>
            </a:endParaRPr>
          </a:p>
          <a:p>
            <a:pPr>
              <a:lnSpc>
                <a:spcPct val="100000"/>
              </a:lnSpc>
              <a:buFont typeface="Arial" panose="020B0604020202020204" pitchFamily="34" charset="0"/>
              <a:buChar char="•"/>
            </a:pPr>
            <a:endParaRPr lang="es-CO" dirty="0">
              <a:solidFill>
                <a:srgbClr val="0B2F51"/>
              </a:solidFill>
            </a:endParaRPr>
          </a:p>
        </p:txBody>
      </p:sp>
      <p:sp>
        <p:nvSpPr>
          <p:cNvPr id="8" name="Rectángulo 7">
            <a:extLst>
              <a:ext uri="{FF2B5EF4-FFF2-40B4-BE49-F238E27FC236}">
                <a16:creationId xmlns:a16="http://schemas.microsoft.com/office/drawing/2014/main" id="{0779CA39-29CA-463B-84A1-CA3EDB7FAEB0}"/>
              </a:ext>
            </a:extLst>
          </p:cNvPr>
          <p:cNvSpPr/>
          <p:nvPr/>
        </p:nvSpPr>
        <p:spPr>
          <a:xfrm>
            <a:off x="7098370" y="3762812"/>
            <a:ext cx="4589780" cy="1693907"/>
          </a:xfrm>
          <a:prstGeom prst="rect">
            <a:avLst/>
          </a:prstGeom>
          <a:solidFill>
            <a:srgbClr val="3CB0B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b="1" dirty="0">
                <a:latin typeface="Montserrat" panose="00000500000000000000" pitchFamily="50" charset="0"/>
              </a:rPr>
              <a:t>Fórmula  = 2 C/(2C+D)</a:t>
            </a:r>
          </a:p>
          <a:p>
            <a:pPr algn="ctr"/>
            <a:r>
              <a:rPr lang="es-CO" b="1" dirty="0">
                <a:latin typeface="Montserrat" panose="00000500000000000000" pitchFamily="50" charset="0"/>
              </a:rPr>
              <a:t>C= # pares concordantes.</a:t>
            </a:r>
          </a:p>
          <a:p>
            <a:pPr algn="ctr"/>
            <a:r>
              <a:rPr lang="es-CO" b="1" dirty="0">
                <a:latin typeface="Montserrat" panose="00000500000000000000" pitchFamily="50" charset="0"/>
              </a:rPr>
              <a:t>D= # pares discordantes.</a:t>
            </a:r>
          </a:p>
        </p:txBody>
      </p:sp>
      <p:sp>
        <p:nvSpPr>
          <p:cNvPr id="2" name="1 Rectángulo"/>
          <p:cNvSpPr/>
          <p:nvPr/>
        </p:nvSpPr>
        <p:spPr>
          <a:xfrm>
            <a:off x="6633490" y="5895363"/>
            <a:ext cx="4780871" cy="369332"/>
          </a:xfrm>
          <a:prstGeom prst="rect">
            <a:avLst/>
          </a:prstGeom>
          <a:ln>
            <a:solidFill>
              <a:srgbClr val="00AAA7"/>
            </a:solidFill>
          </a:ln>
        </p:spPr>
        <p:style>
          <a:lnRef idx="2">
            <a:schemeClr val="accent2"/>
          </a:lnRef>
          <a:fillRef idx="1">
            <a:schemeClr val="lt1"/>
          </a:fillRef>
          <a:effectRef idx="0">
            <a:schemeClr val="accent2"/>
          </a:effectRef>
          <a:fontRef idx="minor">
            <a:schemeClr val="dk1"/>
          </a:fontRef>
        </p:style>
        <p:txBody>
          <a:bodyPr wrap="square" anchor="t">
            <a:spAutoFit/>
          </a:bodyPr>
          <a:lstStyle/>
          <a:p>
            <a:r>
              <a:rPr lang="es-CO" dirty="0">
                <a:latin typeface="Montserrat" panose="00000500000000000000" pitchFamily="50" charset="0"/>
              </a:rPr>
              <a:t>Heredabilidad = (</a:t>
            </a:r>
            <a:r>
              <a:rPr lang="es-CO" dirty="0" err="1">
                <a:latin typeface="Montserrat" panose="00000500000000000000" pitchFamily="50" charset="0"/>
              </a:rPr>
              <a:t>CMz</a:t>
            </a:r>
            <a:r>
              <a:rPr lang="es-CO" dirty="0">
                <a:latin typeface="Montserrat" panose="00000500000000000000" pitchFamily="50" charset="0"/>
              </a:rPr>
              <a:t> - </a:t>
            </a:r>
            <a:r>
              <a:rPr lang="es-CO" dirty="0" err="1">
                <a:latin typeface="Montserrat" panose="00000500000000000000" pitchFamily="50" charset="0"/>
              </a:rPr>
              <a:t>CDz</a:t>
            </a:r>
            <a:r>
              <a:rPr lang="es-CO" dirty="0">
                <a:latin typeface="Montserrat" panose="00000500000000000000" pitchFamily="50" charset="0"/>
              </a:rPr>
              <a:t>)/(1 - </a:t>
            </a:r>
            <a:r>
              <a:rPr lang="es-CO" dirty="0" err="1">
                <a:latin typeface="Montserrat" panose="00000500000000000000" pitchFamily="50" charset="0"/>
              </a:rPr>
              <a:t>CDz</a:t>
            </a:r>
            <a:r>
              <a:rPr lang="es-CO" dirty="0">
                <a:latin typeface="Montserrat" panose="00000500000000000000" pitchFamily="50" charset="0"/>
              </a:rPr>
              <a:t>)</a:t>
            </a:r>
          </a:p>
        </p:txBody>
      </p:sp>
    </p:spTree>
    <p:extLst>
      <p:ext uri="{BB962C8B-B14F-4D97-AF65-F5344CB8AC3E}">
        <p14:creationId xmlns:p14="http://schemas.microsoft.com/office/powerpoint/2010/main" val="2114014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76B366ED-379A-476B-BA0B-2FEE855A864A}"/>
              </a:ext>
            </a:extLst>
          </p:cNvPr>
          <p:cNvSpPr>
            <a:spLocks noGrp="1"/>
          </p:cNvSpPr>
          <p:nvPr>
            <p:ph type="title" idx="4294967295"/>
          </p:nvPr>
        </p:nvSpPr>
        <p:spPr>
          <a:xfrm>
            <a:off x="530352" y="293878"/>
            <a:ext cx="10058400" cy="711200"/>
          </a:xfrm>
        </p:spPr>
        <p:txBody>
          <a:bodyPr>
            <a:normAutofit/>
          </a:bodyPr>
          <a:lstStyle/>
          <a:p>
            <a:r>
              <a:rPr lang="es-CO" dirty="0">
                <a:solidFill>
                  <a:srgbClr val="3CB0B0"/>
                </a:solidFill>
              </a:rPr>
              <a:t>Estudios en gemelos </a:t>
            </a:r>
          </a:p>
        </p:txBody>
      </p:sp>
      <p:pic>
        <p:nvPicPr>
          <p:cNvPr id="2050"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37133" y="1665116"/>
            <a:ext cx="7522346" cy="3778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13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B6BFAD-BA5E-4FEF-B4FB-F3BDFE2A65C9}"/>
              </a:ext>
            </a:extLst>
          </p:cNvPr>
          <p:cNvSpPr>
            <a:spLocks noGrp="1"/>
          </p:cNvSpPr>
          <p:nvPr>
            <p:ph type="title" idx="4294967295"/>
          </p:nvPr>
        </p:nvSpPr>
        <p:spPr>
          <a:xfrm>
            <a:off x="654363" y="140665"/>
            <a:ext cx="8120063" cy="1044575"/>
          </a:xfrm>
        </p:spPr>
        <p:txBody>
          <a:bodyPr>
            <a:normAutofit/>
          </a:bodyPr>
          <a:lstStyle/>
          <a:p>
            <a:r>
              <a:rPr lang="es-CO" dirty="0">
                <a:solidFill>
                  <a:srgbClr val="3CB0B0"/>
                </a:solidFill>
              </a:rPr>
              <a:t>Estudios en adoptados</a:t>
            </a:r>
          </a:p>
        </p:txBody>
      </p:sp>
      <p:sp>
        <p:nvSpPr>
          <p:cNvPr id="3" name="Marcador de contenido 2">
            <a:extLst>
              <a:ext uri="{FF2B5EF4-FFF2-40B4-BE49-F238E27FC236}">
                <a16:creationId xmlns:a16="http://schemas.microsoft.com/office/drawing/2014/main" id="{3D5A651F-06A2-468B-96D7-1E458D3E0EAD}"/>
              </a:ext>
            </a:extLst>
          </p:cNvPr>
          <p:cNvSpPr>
            <a:spLocks noGrp="1"/>
          </p:cNvSpPr>
          <p:nvPr>
            <p:ph sz="half" idx="4294967295"/>
          </p:nvPr>
        </p:nvSpPr>
        <p:spPr>
          <a:xfrm>
            <a:off x="6096000" y="2650435"/>
            <a:ext cx="5800752" cy="3620979"/>
          </a:xfrm>
        </p:spPr>
        <p:txBody>
          <a:bodyPr>
            <a:normAutofit fontScale="92500"/>
          </a:bodyPr>
          <a:lstStyle/>
          <a:p>
            <a:pPr algn="just">
              <a:lnSpc>
                <a:spcPct val="120000"/>
              </a:lnSpc>
            </a:pPr>
            <a:r>
              <a:rPr lang="es-CO" sz="2400" dirty="0"/>
              <a:t>Personas adoptadas que padecen una enfermedad.</a:t>
            </a:r>
          </a:p>
          <a:p>
            <a:pPr algn="just">
              <a:lnSpc>
                <a:spcPct val="120000"/>
              </a:lnSpc>
            </a:pPr>
            <a:r>
              <a:rPr lang="es-CO" sz="2400" dirty="0"/>
              <a:t> Rosenthal y Kety </a:t>
            </a:r>
            <a:r>
              <a:rPr lang="es-CO" sz="2400" dirty="0">
                <a:sym typeface="Wingdings" panose="05000000000000000000" pitchFamily="2" charset="2"/>
              </a:rPr>
              <a:t> evaluaron factores genéticos de la esquizofrenia:</a:t>
            </a:r>
          </a:p>
          <a:p>
            <a:pPr lvl="1" algn="just">
              <a:lnSpc>
                <a:spcPct val="120000"/>
              </a:lnSpc>
              <a:buFont typeface="Wingdings" pitchFamily="2" charset="2"/>
              <a:buChar char="§"/>
            </a:pPr>
            <a:r>
              <a:rPr lang="es-CO" sz="2200" dirty="0"/>
              <a:t>Este resultado apoya la participación de genes en la etiología de la esquizofrenia.</a:t>
            </a:r>
          </a:p>
          <a:p>
            <a:pPr lvl="1" algn="just">
              <a:lnSpc>
                <a:spcPct val="120000"/>
              </a:lnSpc>
              <a:buFont typeface="Wingdings" pitchFamily="2" charset="2"/>
              <a:buChar char="§"/>
            </a:pPr>
            <a:r>
              <a:rPr lang="es-CO" sz="2200" dirty="0">
                <a:sym typeface="Wingdings" panose="05000000000000000000" pitchFamily="2" charset="2"/>
              </a:rPr>
              <a:t>Varios sesgos: fuentes de información.</a:t>
            </a:r>
          </a:p>
          <a:p>
            <a:pPr algn="just">
              <a:lnSpc>
                <a:spcPct val="120000"/>
              </a:lnSpc>
            </a:pPr>
            <a:endParaRPr lang="es-CO" dirty="0"/>
          </a:p>
          <a:p>
            <a:pPr algn="just">
              <a:lnSpc>
                <a:spcPct val="120000"/>
              </a:lnSpc>
              <a:buFont typeface="Arial" panose="020B0604020202020204" pitchFamily="34" charset="0"/>
              <a:buChar char="•"/>
            </a:pPr>
            <a:endParaRPr lang="es-CO" dirty="0"/>
          </a:p>
        </p:txBody>
      </p:sp>
      <p:pic>
        <p:nvPicPr>
          <p:cNvPr id="307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54363" y="1185240"/>
            <a:ext cx="5441637" cy="2611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003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275443" y="2319130"/>
            <a:ext cx="4560893" cy="3920106"/>
          </a:xfrm>
          <a:prstGeom prst="rect">
            <a:avLst/>
          </a:prstGeom>
        </p:spPr>
      </p:pic>
      <p:sp>
        <p:nvSpPr>
          <p:cNvPr id="2" name="1 Título"/>
          <p:cNvSpPr>
            <a:spLocks noGrp="1"/>
          </p:cNvSpPr>
          <p:nvPr>
            <p:ph type="title" idx="4294967295"/>
          </p:nvPr>
        </p:nvSpPr>
        <p:spPr>
          <a:xfrm>
            <a:off x="468186" y="-70349"/>
            <a:ext cx="10058400" cy="1449388"/>
          </a:xfrm>
        </p:spPr>
        <p:txBody>
          <a:bodyPr>
            <a:normAutofit/>
          </a:bodyPr>
          <a:lstStyle/>
          <a:p>
            <a:r>
              <a:rPr lang="es-CO" dirty="0">
                <a:solidFill>
                  <a:srgbClr val="3CB0B0"/>
                </a:solidFill>
              </a:rPr>
              <a:t>Casos esporádicos</a:t>
            </a:r>
          </a:p>
        </p:txBody>
      </p:sp>
      <p:sp>
        <p:nvSpPr>
          <p:cNvPr id="3" name="2 Marcador de contenido"/>
          <p:cNvSpPr>
            <a:spLocks noGrp="1"/>
          </p:cNvSpPr>
          <p:nvPr>
            <p:ph idx="4294967295"/>
          </p:nvPr>
        </p:nvSpPr>
        <p:spPr>
          <a:xfrm>
            <a:off x="750734" y="1078040"/>
            <a:ext cx="7837840" cy="4013899"/>
          </a:xfrm>
        </p:spPr>
        <p:txBody>
          <a:bodyPr vert="horz" lIns="91440" tIns="45720" rIns="91440" bIns="45720" rtlCol="0" anchor="t">
            <a:normAutofit/>
          </a:bodyPr>
          <a:lstStyle/>
          <a:p>
            <a:pPr>
              <a:lnSpc>
                <a:spcPct val="100000"/>
              </a:lnSpc>
            </a:pPr>
            <a:r>
              <a:rPr lang="es-CO" dirty="0"/>
              <a:t>Enfermedades comunes generalmente no presenta segregación en familias. </a:t>
            </a:r>
            <a:endParaRPr lang="es-ES" dirty="0"/>
          </a:p>
          <a:p>
            <a:pPr>
              <a:lnSpc>
                <a:spcPct val="100000"/>
              </a:lnSpc>
            </a:pPr>
            <a:r>
              <a:rPr lang="es-CO" dirty="0"/>
              <a:t>Sin embargo, en ciertas enfermedades que han mostrado agregación familiar se ha podido  identificar los principales genes que contribuyen a la heredabilidad . </a:t>
            </a:r>
          </a:p>
          <a:p>
            <a:pPr>
              <a:lnSpc>
                <a:spcPct val="100000"/>
              </a:lnSpc>
            </a:pPr>
            <a:r>
              <a:rPr lang="es-CO" dirty="0"/>
              <a:t> Ejm: el síndrome de Li-Fraumeni (p53) y el cáncer de mama familiar(BRCA1 y BRCA2). </a:t>
            </a:r>
          </a:p>
        </p:txBody>
      </p:sp>
    </p:spTree>
    <p:extLst>
      <p:ext uri="{BB962C8B-B14F-4D97-AF65-F5344CB8AC3E}">
        <p14:creationId xmlns:p14="http://schemas.microsoft.com/office/powerpoint/2010/main" val="257492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3">
            <a:extLst>
              <a:ext uri="{FF2B5EF4-FFF2-40B4-BE49-F238E27FC236}">
                <a16:creationId xmlns:a16="http://schemas.microsoft.com/office/drawing/2014/main" id="{61F9FF77-8173-4283-B0A6-91C15BDA25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06585" y="803845"/>
            <a:ext cx="2926875" cy="3055813"/>
          </a:xfrm>
          <a:prstGeom prst="rect">
            <a:avLst/>
          </a:prstGeom>
        </p:spPr>
      </p:pic>
      <p:sp>
        <p:nvSpPr>
          <p:cNvPr id="2" name="Título 1">
            <a:extLst>
              <a:ext uri="{FF2B5EF4-FFF2-40B4-BE49-F238E27FC236}">
                <a16:creationId xmlns:a16="http://schemas.microsoft.com/office/drawing/2014/main" id="{9F186680-0464-4824-8DFE-E715D38088D0}"/>
              </a:ext>
            </a:extLst>
          </p:cNvPr>
          <p:cNvSpPr>
            <a:spLocks noGrp="1"/>
          </p:cNvSpPr>
          <p:nvPr>
            <p:ph type="title" idx="4294967295"/>
          </p:nvPr>
        </p:nvSpPr>
        <p:spPr>
          <a:xfrm>
            <a:off x="530352" y="244145"/>
            <a:ext cx="10058400" cy="904875"/>
          </a:xfrm>
        </p:spPr>
        <p:txBody>
          <a:bodyPr/>
          <a:lstStyle/>
          <a:p>
            <a:r>
              <a:rPr lang="es-ES" dirty="0">
                <a:solidFill>
                  <a:srgbClr val="3CB0B0"/>
                </a:solidFill>
              </a:rPr>
              <a:t>Ejemplo: T1D</a:t>
            </a:r>
          </a:p>
        </p:txBody>
      </p:sp>
      <p:pic>
        <p:nvPicPr>
          <p:cNvPr id="6" name="Imagen 6" descr="Imagen que contiene captura de pantalla&#10;&#10;Descripción generada con confianza muy alta">
            <a:extLst>
              <a:ext uri="{FF2B5EF4-FFF2-40B4-BE49-F238E27FC236}">
                <a16:creationId xmlns:a16="http://schemas.microsoft.com/office/drawing/2014/main" id="{B48BE22E-1940-4223-AAE2-B71CEB252845}"/>
              </a:ext>
            </a:extLst>
          </p:cNvPr>
          <p:cNvPicPr>
            <a:picLocks noGrp="1" noChangeAspect="1"/>
          </p:cNvPicPr>
          <p:nvPr>
            <p:ph idx="4294967295"/>
          </p:nvPr>
        </p:nvPicPr>
        <p:blipFill rotWithShape="1">
          <a:blip r:embed="rId3" cstate="email">
            <a:extLst>
              <a:ext uri="{28A0092B-C50C-407E-A947-70E740481C1C}">
                <a14:useLocalDpi xmlns:a14="http://schemas.microsoft.com/office/drawing/2010/main"/>
              </a:ext>
            </a:extLst>
          </a:blip>
          <a:srcRect/>
          <a:stretch/>
        </p:blipFill>
        <p:spPr>
          <a:xfrm>
            <a:off x="4890051" y="2313013"/>
            <a:ext cx="7209183" cy="4343709"/>
          </a:xfrm>
          <a:prstGeom prst="rect">
            <a:avLst/>
          </a:prstGeom>
        </p:spPr>
      </p:pic>
    </p:spTree>
    <p:extLst>
      <p:ext uri="{BB962C8B-B14F-4D97-AF65-F5344CB8AC3E}">
        <p14:creationId xmlns:p14="http://schemas.microsoft.com/office/powerpoint/2010/main" val="1955255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E652CA-443F-4675-B655-AFAE64AF7C9E}"/>
              </a:ext>
            </a:extLst>
          </p:cNvPr>
          <p:cNvSpPr>
            <a:spLocks noGrp="1"/>
          </p:cNvSpPr>
          <p:nvPr>
            <p:ph type="title" idx="4294967295"/>
          </p:nvPr>
        </p:nvSpPr>
        <p:spPr>
          <a:xfrm>
            <a:off x="621792" y="296736"/>
            <a:ext cx="10058400" cy="744537"/>
          </a:xfrm>
        </p:spPr>
        <p:txBody>
          <a:bodyPr/>
          <a:lstStyle/>
          <a:p>
            <a:r>
              <a:rPr lang="es-ES" dirty="0">
                <a:solidFill>
                  <a:srgbClr val="3CB0B0"/>
                </a:solidFill>
              </a:rPr>
              <a:t>Ejemplo: T1D</a:t>
            </a:r>
          </a:p>
        </p:txBody>
      </p:sp>
      <p:pic>
        <p:nvPicPr>
          <p:cNvPr id="16" name="Imagen 16" descr="Imagen que contiene captura de pantalla&#10;&#10;Descripción generada con confianza muy alta">
            <a:extLst>
              <a:ext uri="{FF2B5EF4-FFF2-40B4-BE49-F238E27FC236}">
                <a16:creationId xmlns:a16="http://schemas.microsoft.com/office/drawing/2014/main" id="{A4A9132E-5790-4614-B62B-53347E30E3ED}"/>
              </a:ext>
            </a:extLst>
          </p:cNvPr>
          <p:cNvPicPr>
            <a:picLocks noGrp="1" noChangeAspect="1"/>
          </p:cNvPicPr>
          <p:nvPr>
            <p:ph idx="4294967295"/>
          </p:nvPr>
        </p:nvPicPr>
        <p:blipFill rotWithShape="1">
          <a:blip r:embed="rId2" cstate="email">
            <a:extLst>
              <a:ext uri="{28A0092B-C50C-407E-A947-70E740481C1C}">
                <a14:useLocalDpi xmlns:a14="http://schemas.microsoft.com/office/drawing/2010/main"/>
              </a:ext>
            </a:extLst>
          </a:blip>
          <a:srcRect/>
          <a:stretch/>
        </p:blipFill>
        <p:spPr>
          <a:xfrm>
            <a:off x="4563637" y="1653026"/>
            <a:ext cx="7522346" cy="3800957"/>
          </a:xfrm>
          <a:prstGeom prst="rect">
            <a:avLst/>
          </a:prstGeom>
        </p:spPr>
      </p:pic>
    </p:spTree>
    <p:extLst>
      <p:ext uri="{BB962C8B-B14F-4D97-AF65-F5344CB8AC3E}">
        <p14:creationId xmlns:p14="http://schemas.microsoft.com/office/powerpoint/2010/main" val="1569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5" descr="Imagen que contiene captura de pantalla&#10;&#10;Descripción generada con confianza muy alta">
            <a:extLst>
              <a:ext uri="{FF2B5EF4-FFF2-40B4-BE49-F238E27FC236}">
                <a16:creationId xmlns:a16="http://schemas.microsoft.com/office/drawing/2014/main" id="{1195D2B1-0238-4B9F-B428-B6310999C433}"/>
              </a:ext>
            </a:extLst>
          </p:cNvPr>
          <p:cNvPicPr>
            <a:picLocks noGrp="1" noChangeAspect="1"/>
          </p:cNvPicPr>
          <p:nvPr>
            <p:ph sz="half" idx="4294967295"/>
          </p:nvPr>
        </p:nvPicPr>
        <p:blipFill rotWithShape="1">
          <a:blip r:embed="rId2" cstate="email">
            <a:extLst>
              <a:ext uri="{28A0092B-C50C-407E-A947-70E740481C1C}">
                <a14:useLocalDpi xmlns:a14="http://schemas.microsoft.com/office/drawing/2010/main"/>
              </a:ext>
            </a:extLst>
          </a:blip>
          <a:srcRect/>
          <a:stretch/>
        </p:blipFill>
        <p:spPr>
          <a:xfrm>
            <a:off x="3041650" y="1016127"/>
            <a:ext cx="9150350" cy="5603875"/>
          </a:xfrm>
          <a:prstGeom prst="rect">
            <a:avLst/>
          </a:prstGeom>
        </p:spPr>
      </p:pic>
      <p:sp>
        <p:nvSpPr>
          <p:cNvPr id="4" name="CuadroTexto 3">
            <a:extLst>
              <a:ext uri="{FF2B5EF4-FFF2-40B4-BE49-F238E27FC236}">
                <a16:creationId xmlns:a16="http://schemas.microsoft.com/office/drawing/2014/main" id="{1E8F353A-0086-4C4A-85F8-8B2B64319C5F}"/>
              </a:ext>
            </a:extLst>
          </p:cNvPr>
          <p:cNvSpPr txBox="1"/>
          <p:nvPr/>
        </p:nvSpPr>
        <p:spPr>
          <a:xfrm>
            <a:off x="616094" y="131980"/>
            <a:ext cx="6163056" cy="769441"/>
          </a:xfrm>
          <a:prstGeom prst="rect">
            <a:avLst/>
          </a:prstGeom>
          <a:noFill/>
        </p:spPr>
        <p:txBody>
          <a:bodyPr wrap="square">
            <a:spAutoFit/>
          </a:bodyPr>
          <a:lstStyle/>
          <a:p>
            <a:r>
              <a:rPr lang="es-CO" sz="4400" b="1" dirty="0">
                <a:solidFill>
                  <a:srgbClr val="3CB0B0"/>
                </a:solidFill>
                <a:latin typeface="Montserrat" panose="00000500000000000000" pitchFamily="50" charset="0"/>
              </a:rPr>
              <a:t>Casos esporádicos</a:t>
            </a:r>
            <a:endParaRPr lang="es-CO" sz="4400" b="1" dirty="0">
              <a:latin typeface="Montserrat" panose="00000500000000000000" pitchFamily="50" charset="0"/>
            </a:endParaRPr>
          </a:p>
        </p:txBody>
      </p:sp>
    </p:spTree>
    <p:extLst>
      <p:ext uri="{BB962C8B-B14F-4D97-AF65-F5344CB8AC3E}">
        <p14:creationId xmlns:p14="http://schemas.microsoft.com/office/powerpoint/2010/main" val="262678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a:extLst>
              <a:ext uri="{FF2B5EF4-FFF2-40B4-BE49-F238E27FC236}">
                <a16:creationId xmlns:a16="http://schemas.microsoft.com/office/drawing/2014/main" id="{886C7EB0-1EDD-4BD1-B050-567055A0075B}"/>
              </a:ext>
            </a:extLst>
          </p:cNvPr>
          <p:cNvSpPr>
            <a:spLocks noGrp="1"/>
          </p:cNvSpPr>
          <p:nvPr>
            <p:ph type="sldNum" sz="quarter" idx="12"/>
          </p:nvPr>
        </p:nvSpPr>
        <p:spPr/>
        <p:txBody>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fld id="{7D9FFF35-CF2A-4748-8C33-F6F468E6108D}" type="slidenum">
              <a:rPr lang="es-ES" altLang="es-CO" sz="2000">
                <a:latin typeface="Montserrat" panose="00000500000000000000" pitchFamily="50" charset="0"/>
              </a:rPr>
              <a:pPr eaLnBrk="1" hangingPunct="1"/>
              <a:t>2</a:t>
            </a:fld>
            <a:endParaRPr lang="es-ES" altLang="es-CO" sz="2000">
              <a:latin typeface="Montserrat" panose="00000500000000000000" pitchFamily="50" charset="0"/>
            </a:endParaRPr>
          </a:p>
        </p:txBody>
      </p:sp>
      <p:pic>
        <p:nvPicPr>
          <p:cNvPr id="24579" name="Picture 2" descr="http://www.ncbi.nlm.nih.gov/books/bookres.fcgi/hmg/ch3f10.gif">
            <a:extLst>
              <a:ext uri="{FF2B5EF4-FFF2-40B4-BE49-F238E27FC236}">
                <a16:creationId xmlns:a16="http://schemas.microsoft.com/office/drawing/2014/main" id="{031B9BE9-1C74-4D55-AEB6-26446FD69D7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348293" y="2907519"/>
            <a:ext cx="6280630" cy="333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3 CuadroTexto">
            <a:extLst>
              <a:ext uri="{FF2B5EF4-FFF2-40B4-BE49-F238E27FC236}">
                <a16:creationId xmlns:a16="http://schemas.microsoft.com/office/drawing/2014/main" id="{849AF1A9-17CC-49A2-B73C-723D115C75FD}"/>
              </a:ext>
            </a:extLst>
          </p:cNvPr>
          <p:cNvSpPr txBox="1">
            <a:spLocks noChangeArrowheads="1"/>
          </p:cNvSpPr>
          <p:nvPr/>
        </p:nvSpPr>
        <p:spPr bwMode="auto">
          <a:xfrm>
            <a:off x="961134" y="1578578"/>
            <a:ext cx="108003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ahoma" panose="020B0604030504040204" pitchFamily="34" charset="0"/>
              </a:defRPr>
            </a:lvl1pPr>
            <a:lvl2pPr marL="742950" indent="-285750" eaLnBrk="0" hangingPunct="0">
              <a:defRPr sz="2800">
                <a:solidFill>
                  <a:schemeClr val="tx1"/>
                </a:solidFill>
                <a:latin typeface="Tahoma" panose="020B0604030504040204" pitchFamily="34" charset="0"/>
              </a:defRPr>
            </a:lvl2pPr>
            <a:lvl3pPr marL="1143000" indent="-228600" eaLnBrk="0" hangingPunct="0">
              <a:defRPr sz="2800">
                <a:solidFill>
                  <a:schemeClr val="tx1"/>
                </a:solidFill>
                <a:latin typeface="Tahoma" panose="020B0604030504040204" pitchFamily="34" charset="0"/>
              </a:defRPr>
            </a:lvl3pPr>
            <a:lvl4pPr marL="1600200" indent="-228600" eaLnBrk="0" hangingPunct="0">
              <a:defRPr sz="2800">
                <a:solidFill>
                  <a:schemeClr val="tx1"/>
                </a:solidFill>
                <a:latin typeface="Tahoma" panose="020B0604030504040204" pitchFamily="34" charset="0"/>
              </a:defRPr>
            </a:lvl4pPr>
            <a:lvl5pPr marL="2057400" indent="-228600" eaLnBrk="0" hangingPunct="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just" eaLnBrk="1" hangingPunct="1"/>
            <a:r>
              <a:rPr lang="es-CO" altLang="es-CO" sz="2000" dirty="0">
                <a:solidFill>
                  <a:srgbClr val="0B2F51"/>
                </a:solidFill>
                <a:latin typeface="Montserrat" panose="00000500000000000000" pitchFamily="50" charset="0"/>
              </a:rPr>
              <a:t>Pocos caracteres son puramente mendelianos o puramente poligénicos. La mayoría dependen de determinantes genéticas mayores y menores, junto con el medio ambiente. </a:t>
            </a:r>
          </a:p>
        </p:txBody>
      </p:sp>
      <p:sp>
        <p:nvSpPr>
          <p:cNvPr id="3" name="2 CuadroTexto"/>
          <p:cNvSpPr txBox="1"/>
          <p:nvPr/>
        </p:nvSpPr>
        <p:spPr>
          <a:xfrm>
            <a:off x="775603" y="495859"/>
            <a:ext cx="7007046" cy="769441"/>
          </a:xfrm>
          <a:prstGeom prst="rect">
            <a:avLst/>
          </a:prstGeom>
          <a:noFill/>
        </p:spPr>
        <p:txBody>
          <a:bodyPr wrap="none" rtlCol="0" anchor="t">
            <a:spAutoFit/>
          </a:bodyPr>
          <a:lstStyle/>
          <a:p>
            <a:r>
              <a:rPr lang="es-CO" sz="4400" b="1" dirty="0">
                <a:solidFill>
                  <a:srgbClr val="3CB0B0"/>
                </a:solidFill>
                <a:latin typeface="Montserrat" panose="00000500000000000000" pitchFamily="50" charset="0"/>
              </a:rPr>
              <a:t>Herencia multifactorial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A449FB8B-28E2-4DED-9F7E-C091DACC443B}"/>
              </a:ext>
            </a:extLst>
          </p:cNvPr>
          <p:cNvSpPr txBox="1"/>
          <p:nvPr/>
        </p:nvSpPr>
        <p:spPr>
          <a:xfrm>
            <a:off x="593323" y="294928"/>
            <a:ext cx="5502677" cy="769441"/>
          </a:xfrm>
          <a:prstGeom prst="rect">
            <a:avLst/>
          </a:prstGeom>
          <a:noFill/>
        </p:spPr>
        <p:txBody>
          <a:bodyPr wrap="square" rtlCol="0">
            <a:spAutoFit/>
          </a:bodyPr>
          <a:lstStyle/>
          <a:p>
            <a:r>
              <a:rPr lang="es-ES" sz="4400" b="1" dirty="0">
                <a:ln w="0"/>
                <a:solidFill>
                  <a:srgbClr val="3CB0B0"/>
                </a:solidFill>
                <a:latin typeface="Montserrat" panose="00000500000000000000" pitchFamily="50" charset="0"/>
              </a:rPr>
              <a:t>Genética humana</a:t>
            </a:r>
          </a:p>
        </p:txBody>
      </p:sp>
      <p:sp>
        <p:nvSpPr>
          <p:cNvPr id="4" name="Marcador de número de diapositiva 3">
            <a:extLst>
              <a:ext uri="{FF2B5EF4-FFF2-40B4-BE49-F238E27FC236}">
                <a16:creationId xmlns:a16="http://schemas.microsoft.com/office/drawing/2014/main" id="{25C19DAC-7DA6-4141-A02C-14E3DAAA454D}"/>
              </a:ext>
            </a:extLst>
          </p:cNvPr>
          <p:cNvSpPr>
            <a:spLocks noGrp="1"/>
          </p:cNvSpPr>
          <p:nvPr>
            <p:ph type="sldNum" sz="quarter" idx="12"/>
          </p:nvPr>
        </p:nvSpPr>
        <p:spPr>
          <a:xfrm>
            <a:off x="8855477" y="5993975"/>
            <a:ext cx="2743200" cy="365125"/>
          </a:xfrm>
        </p:spPr>
        <p:txBody>
          <a:bodyPr/>
          <a:lstStyle/>
          <a:p>
            <a:fld id="{F82E1E76-A369-453C-AE3B-BDD52E68204D}" type="slidenum">
              <a:rPr lang="es-CO" sz="1800" smtClean="0">
                <a:latin typeface="Montserrat" pitchFamily="2" charset="77"/>
              </a:rPr>
              <a:t>20</a:t>
            </a:fld>
            <a:endParaRPr lang="es-CO" sz="1800">
              <a:latin typeface="Montserrat" pitchFamily="2" charset="77"/>
            </a:endParaRPr>
          </a:p>
        </p:txBody>
      </p:sp>
      <p:sp>
        <p:nvSpPr>
          <p:cNvPr id="9" name="Slide Number Placeholder 3">
            <a:extLst>
              <a:ext uri="{FF2B5EF4-FFF2-40B4-BE49-F238E27FC236}">
                <a16:creationId xmlns:a16="http://schemas.microsoft.com/office/drawing/2014/main" id="{83DB5B9F-8E2F-B540-B5E5-017EDBA262B2}"/>
              </a:ext>
            </a:extLst>
          </p:cNvPr>
          <p:cNvSpPr txBox="1">
            <a:spLocks/>
          </p:cNvSpPr>
          <p:nvPr/>
        </p:nvSpPr>
        <p:spPr>
          <a:xfrm>
            <a:off x="6945314" y="5399201"/>
            <a:ext cx="2346960" cy="365125"/>
          </a:xfrm>
          <a:prstGeom prst="rect">
            <a:avLst/>
          </a:prstGeom>
        </p:spPr>
        <p:txBody>
          <a:bodyPr vert="horz" lIns="91440" tIns="45720" rIns="91440" bIns="45720" rtlCol="0" anchor="ctr"/>
          <a:lstStyle>
            <a:defPPr>
              <a:defRPr lang="es-C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74DE8C-11CE-7141-8D43-93FBB607D577}" type="slidenum">
              <a:rPr lang="en-US" sz="1800" smtClean="0">
                <a:latin typeface="Montserrat" pitchFamily="2" charset="77"/>
              </a:rPr>
              <a:pPr/>
              <a:t>20</a:t>
            </a:fld>
            <a:endParaRPr lang="en-US" sz="1800">
              <a:latin typeface="Montserrat" pitchFamily="2" charset="77"/>
            </a:endParaRPr>
          </a:p>
        </p:txBody>
      </p:sp>
      <p:grpSp>
        <p:nvGrpSpPr>
          <p:cNvPr id="10" name="Group 5">
            <a:extLst>
              <a:ext uri="{FF2B5EF4-FFF2-40B4-BE49-F238E27FC236}">
                <a16:creationId xmlns:a16="http://schemas.microsoft.com/office/drawing/2014/main" id="{DAD479A8-7ECF-C943-9345-65E2467F5456}"/>
              </a:ext>
            </a:extLst>
          </p:cNvPr>
          <p:cNvGrpSpPr/>
          <p:nvPr/>
        </p:nvGrpSpPr>
        <p:grpSpPr>
          <a:xfrm>
            <a:off x="4669654" y="247755"/>
            <a:ext cx="7373463" cy="5996726"/>
            <a:chOff x="1360871" y="412043"/>
            <a:chExt cx="7783129" cy="6495625"/>
          </a:xfrm>
        </p:grpSpPr>
        <p:sp>
          <p:nvSpPr>
            <p:cNvPr id="11" name="Trapezoid 29">
              <a:extLst>
                <a:ext uri="{FF2B5EF4-FFF2-40B4-BE49-F238E27FC236}">
                  <a16:creationId xmlns:a16="http://schemas.microsoft.com/office/drawing/2014/main" id="{142CFE28-6288-4344-AA12-A69E1CCD964F}"/>
                </a:ext>
              </a:extLst>
            </p:cNvPr>
            <p:cNvSpPr/>
            <p:nvPr/>
          </p:nvSpPr>
          <p:spPr>
            <a:xfrm rot="16200000">
              <a:off x="1902979" y="-130065"/>
              <a:ext cx="6495625" cy="7579842"/>
            </a:xfrm>
            <a:prstGeom prst="trapezoid">
              <a:avLst>
                <a:gd name="adj" fmla="val 26944"/>
              </a:avLst>
            </a:prstGeom>
            <a:solidFill>
              <a:srgbClr val="558ED5">
                <a:alpha val="3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ontserrat" pitchFamily="2" charset="77"/>
              </a:endParaRPr>
            </a:p>
          </p:txBody>
        </p:sp>
        <p:sp>
          <p:nvSpPr>
            <p:cNvPr id="12" name="Rectangle 30">
              <a:extLst>
                <a:ext uri="{FF2B5EF4-FFF2-40B4-BE49-F238E27FC236}">
                  <a16:creationId xmlns:a16="http://schemas.microsoft.com/office/drawing/2014/main" id="{D9220957-5980-9046-887B-7D5C9223F38D}"/>
                </a:ext>
              </a:extLst>
            </p:cNvPr>
            <p:cNvSpPr/>
            <p:nvPr/>
          </p:nvSpPr>
          <p:spPr>
            <a:xfrm>
              <a:off x="7870524" y="1996565"/>
              <a:ext cx="715260" cy="369332"/>
            </a:xfrm>
            <a:prstGeom prst="rect">
              <a:avLst/>
            </a:prstGeom>
          </p:spPr>
          <p:txBody>
            <a:bodyPr wrap="none">
              <a:spAutoFit/>
            </a:bodyPr>
            <a:lstStyle/>
            <a:p>
              <a:pPr lvl="0"/>
              <a:r>
                <a:rPr lang="es-CO"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ontserrat" pitchFamily="2" charset="77"/>
                </a:rPr>
                <a:t>NGS</a:t>
              </a:r>
            </a:p>
          </p:txBody>
        </p:sp>
        <p:pic>
          <p:nvPicPr>
            <p:cNvPr id="13" name="Picture 38">
              <a:extLst>
                <a:ext uri="{FF2B5EF4-FFF2-40B4-BE49-F238E27FC236}">
                  <a16:creationId xmlns:a16="http://schemas.microsoft.com/office/drawing/2014/main" id="{6B8E95B2-25BF-C440-9EFB-A697CFA5738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631388" y="4113812"/>
              <a:ext cx="1512612" cy="2124075"/>
            </a:xfrm>
            <a:prstGeom prst="rect">
              <a:avLst/>
            </a:prstGeom>
          </p:spPr>
        </p:pic>
      </p:grpSp>
      <p:grpSp>
        <p:nvGrpSpPr>
          <p:cNvPr id="14" name="Group 4">
            <a:extLst>
              <a:ext uri="{FF2B5EF4-FFF2-40B4-BE49-F238E27FC236}">
                <a16:creationId xmlns:a16="http://schemas.microsoft.com/office/drawing/2014/main" id="{74F419E7-F19D-8A4E-AA62-54E907F71C9A}"/>
              </a:ext>
            </a:extLst>
          </p:cNvPr>
          <p:cNvGrpSpPr/>
          <p:nvPr/>
        </p:nvGrpSpPr>
        <p:grpSpPr>
          <a:xfrm>
            <a:off x="4902042" y="677342"/>
            <a:ext cx="5928790" cy="5086984"/>
            <a:chOff x="1373779" y="923782"/>
            <a:chExt cx="6538038" cy="5593702"/>
          </a:xfrm>
        </p:grpSpPr>
        <p:sp>
          <p:nvSpPr>
            <p:cNvPr id="15" name="Trapezoid 15">
              <a:extLst>
                <a:ext uri="{FF2B5EF4-FFF2-40B4-BE49-F238E27FC236}">
                  <a16:creationId xmlns:a16="http://schemas.microsoft.com/office/drawing/2014/main" id="{92FF07EA-5EEC-7E49-B9CE-BC5698EF0287}"/>
                </a:ext>
              </a:extLst>
            </p:cNvPr>
            <p:cNvSpPr/>
            <p:nvPr/>
          </p:nvSpPr>
          <p:spPr>
            <a:xfrm rot="16200000">
              <a:off x="1673272" y="624289"/>
              <a:ext cx="5593702" cy="6192687"/>
            </a:xfrm>
            <a:prstGeom prst="trapezoid">
              <a:avLst>
                <a:gd name="adj" fmla="val 26944"/>
              </a:avLst>
            </a:prstGeom>
            <a:solidFill>
              <a:srgbClr val="558ED5">
                <a:alpha val="3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ontserrat" pitchFamily="2" charset="77"/>
              </a:endParaRPr>
            </a:p>
          </p:txBody>
        </p:sp>
        <p:sp>
          <p:nvSpPr>
            <p:cNvPr id="16" name="Rectangle 28">
              <a:extLst>
                <a:ext uri="{FF2B5EF4-FFF2-40B4-BE49-F238E27FC236}">
                  <a16:creationId xmlns:a16="http://schemas.microsoft.com/office/drawing/2014/main" id="{650EFABB-795B-F641-B660-AEF7BC467CBB}"/>
                </a:ext>
              </a:extLst>
            </p:cNvPr>
            <p:cNvSpPr/>
            <p:nvPr/>
          </p:nvSpPr>
          <p:spPr>
            <a:xfrm>
              <a:off x="6164560" y="2053140"/>
              <a:ext cx="979755" cy="369332"/>
            </a:xfrm>
            <a:prstGeom prst="rect">
              <a:avLst/>
            </a:prstGeom>
          </p:spPr>
          <p:txBody>
            <a:bodyPr wrap="none">
              <a:spAutoFit/>
            </a:bodyPr>
            <a:lstStyle/>
            <a:p>
              <a:pPr lvl="0"/>
              <a:r>
                <a:rPr lang="es-CO"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ontserrat" pitchFamily="2" charset="77"/>
                </a:rPr>
                <a:t>GWAS</a:t>
              </a:r>
            </a:p>
          </p:txBody>
        </p:sp>
        <p:pic>
          <p:nvPicPr>
            <p:cNvPr id="18" name="Picture 37">
              <a:extLst>
                <a:ext uri="{FF2B5EF4-FFF2-40B4-BE49-F238E27FC236}">
                  <a16:creationId xmlns:a16="http://schemas.microsoft.com/office/drawing/2014/main" id="{0527E520-C4DC-EF4B-88C6-C1DB1C35E32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848052" y="2875305"/>
              <a:ext cx="2063765" cy="1162265"/>
            </a:xfrm>
            <a:prstGeom prst="rect">
              <a:avLst/>
            </a:prstGeom>
          </p:spPr>
        </p:pic>
      </p:grpSp>
      <p:grpSp>
        <p:nvGrpSpPr>
          <p:cNvPr id="19" name="Group 2">
            <a:extLst>
              <a:ext uri="{FF2B5EF4-FFF2-40B4-BE49-F238E27FC236}">
                <a16:creationId xmlns:a16="http://schemas.microsoft.com/office/drawing/2014/main" id="{B0CB1312-B7A3-FA4A-B396-EB7B313FEC16}"/>
              </a:ext>
            </a:extLst>
          </p:cNvPr>
          <p:cNvGrpSpPr/>
          <p:nvPr/>
        </p:nvGrpSpPr>
        <p:grpSpPr>
          <a:xfrm>
            <a:off x="3960888" y="1349057"/>
            <a:ext cx="5194585" cy="3743551"/>
            <a:chOff x="758608" y="1754106"/>
            <a:chExt cx="5394017" cy="3888431"/>
          </a:xfrm>
        </p:grpSpPr>
        <p:grpSp>
          <p:nvGrpSpPr>
            <p:cNvPr id="20" name="Group 32">
              <a:extLst>
                <a:ext uri="{FF2B5EF4-FFF2-40B4-BE49-F238E27FC236}">
                  <a16:creationId xmlns:a16="http://schemas.microsoft.com/office/drawing/2014/main" id="{303614C3-3215-4444-AEA9-58BD1012CBAB}"/>
                </a:ext>
              </a:extLst>
            </p:cNvPr>
            <p:cNvGrpSpPr/>
            <p:nvPr/>
          </p:nvGrpSpPr>
          <p:grpSpPr>
            <a:xfrm>
              <a:off x="758608" y="1754106"/>
              <a:ext cx="5394017" cy="3888431"/>
              <a:chOff x="2627784" y="2348880"/>
              <a:chExt cx="4903654" cy="3888431"/>
            </a:xfrm>
          </p:grpSpPr>
          <p:sp>
            <p:nvSpPr>
              <p:cNvPr id="23" name="Trapezoid 18">
                <a:extLst>
                  <a:ext uri="{FF2B5EF4-FFF2-40B4-BE49-F238E27FC236}">
                    <a16:creationId xmlns:a16="http://schemas.microsoft.com/office/drawing/2014/main" id="{062D089E-009B-2448-877A-81044971294B}"/>
                  </a:ext>
                </a:extLst>
              </p:cNvPr>
              <p:cNvSpPr/>
              <p:nvPr/>
            </p:nvSpPr>
            <p:spPr>
              <a:xfrm rot="16200000">
                <a:off x="2996952" y="1979712"/>
                <a:ext cx="3888431" cy="4626768"/>
              </a:xfrm>
              <a:prstGeom prst="trapezoid">
                <a:avLst>
                  <a:gd name="adj" fmla="val 27075"/>
                </a:avLst>
              </a:prstGeom>
              <a:solidFill>
                <a:schemeClr val="tx2">
                  <a:lumMod val="40000"/>
                  <a:lumOff val="60000"/>
                  <a:alpha val="3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ontserrat" pitchFamily="2" charset="77"/>
                </a:endParaRPr>
              </a:p>
            </p:txBody>
          </p:sp>
          <p:sp>
            <p:nvSpPr>
              <p:cNvPr id="24" name="Rectangle 27">
                <a:extLst>
                  <a:ext uri="{FF2B5EF4-FFF2-40B4-BE49-F238E27FC236}">
                    <a16:creationId xmlns:a16="http://schemas.microsoft.com/office/drawing/2014/main" id="{C7A638C5-A1D9-3D4E-A369-CDA60904C702}"/>
                  </a:ext>
                </a:extLst>
              </p:cNvPr>
              <p:cNvSpPr/>
              <p:nvPr/>
            </p:nvSpPr>
            <p:spPr>
              <a:xfrm>
                <a:off x="5780335" y="2627620"/>
                <a:ext cx="1751103" cy="959064"/>
              </a:xfrm>
              <a:prstGeom prst="rect">
                <a:avLst/>
              </a:prstGeom>
            </p:spPr>
            <p:txBody>
              <a:bodyPr wrap="none">
                <a:spAutoFit/>
              </a:bodyPr>
              <a:lstStyle/>
              <a:p>
                <a:pPr lvl="0"/>
                <a:r>
                  <a:rPr lang="es-CO"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ontserrat" pitchFamily="2" charset="77"/>
                  </a:rPr>
                  <a:t>Asociación a </a:t>
                </a:r>
              </a:p>
              <a:p>
                <a:pPr lvl="0"/>
                <a:r>
                  <a:rPr lang="es-CO"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ontserrat" pitchFamily="2" charset="77"/>
                  </a:rPr>
                  <a:t>genes </a:t>
                </a:r>
              </a:p>
              <a:p>
                <a:pPr lvl="0"/>
                <a:r>
                  <a:rPr lang="es-CO"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ontserrat" pitchFamily="2" charset="77"/>
                  </a:rPr>
                  <a:t>candidatos</a:t>
                </a:r>
              </a:p>
            </p:txBody>
          </p:sp>
        </p:grpSp>
        <p:pic>
          <p:nvPicPr>
            <p:cNvPr id="21" name="Picture 35">
              <a:extLst>
                <a:ext uri="{FF2B5EF4-FFF2-40B4-BE49-F238E27FC236}">
                  <a16:creationId xmlns:a16="http://schemas.microsoft.com/office/drawing/2014/main" id="{4ED9F496-1994-C64F-8894-7348DC816DF1}"/>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669372" y="4224801"/>
              <a:ext cx="888080" cy="1024670"/>
            </a:xfrm>
            <a:prstGeom prst="rect">
              <a:avLst/>
            </a:prstGeom>
          </p:spPr>
        </p:pic>
        <p:pic>
          <p:nvPicPr>
            <p:cNvPr id="22" name="Picture 36">
              <a:extLst>
                <a:ext uri="{FF2B5EF4-FFF2-40B4-BE49-F238E27FC236}">
                  <a16:creationId xmlns:a16="http://schemas.microsoft.com/office/drawing/2014/main" id="{4AB1892A-9D9C-864E-900A-461FAB30628B}"/>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669372" y="3039477"/>
              <a:ext cx="925565" cy="1024670"/>
            </a:xfrm>
            <a:prstGeom prst="rect">
              <a:avLst/>
            </a:prstGeom>
          </p:spPr>
        </p:pic>
      </p:grpSp>
      <p:grpSp>
        <p:nvGrpSpPr>
          <p:cNvPr id="25" name="Group 1">
            <a:extLst>
              <a:ext uri="{FF2B5EF4-FFF2-40B4-BE49-F238E27FC236}">
                <a16:creationId xmlns:a16="http://schemas.microsoft.com/office/drawing/2014/main" id="{7157BD1A-8277-AD45-83E6-24A24A2B9ACE}"/>
              </a:ext>
            </a:extLst>
          </p:cNvPr>
          <p:cNvGrpSpPr/>
          <p:nvPr/>
        </p:nvGrpSpPr>
        <p:grpSpPr>
          <a:xfrm>
            <a:off x="3635230" y="1813166"/>
            <a:ext cx="3706145" cy="2736304"/>
            <a:chOff x="522127" y="2402178"/>
            <a:chExt cx="3706145" cy="2736304"/>
          </a:xfrm>
        </p:grpSpPr>
        <p:grpSp>
          <p:nvGrpSpPr>
            <p:cNvPr id="26" name="Group 31">
              <a:extLst>
                <a:ext uri="{FF2B5EF4-FFF2-40B4-BE49-F238E27FC236}">
                  <a16:creationId xmlns:a16="http://schemas.microsoft.com/office/drawing/2014/main" id="{2D5F372B-49A4-3F49-B98A-626F873F3C44}"/>
                </a:ext>
              </a:extLst>
            </p:cNvPr>
            <p:cNvGrpSpPr/>
            <p:nvPr/>
          </p:nvGrpSpPr>
          <p:grpSpPr>
            <a:xfrm>
              <a:off x="522127" y="2402178"/>
              <a:ext cx="3706145" cy="2736304"/>
              <a:chOff x="2627786" y="2996953"/>
              <a:chExt cx="3369223" cy="2736304"/>
            </a:xfrm>
          </p:grpSpPr>
          <p:sp>
            <p:nvSpPr>
              <p:cNvPr id="28" name="Trapezoid 19">
                <a:extLst>
                  <a:ext uri="{FF2B5EF4-FFF2-40B4-BE49-F238E27FC236}">
                    <a16:creationId xmlns:a16="http://schemas.microsoft.com/office/drawing/2014/main" id="{F3514394-663A-6840-9D44-7AFCEBC041D5}"/>
                  </a:ext>
                </a:extLst>
              </p:cNvPr>
              <p:cNvSpPr/>
              <p:nvPr/>
            </p:nvSpPr>
            <p:spPr>
              <a:xfrm rot="16200000">
                <a:off x="2936517" y="2688222"/>
                <a:ext cx="2736304" cy="3353766"/>
              </a:xfrm>
              <a:prstGeom prst="trapezoid">
                <a:avLst>
                  <a:gd name="adj" fmla="val 30187"/>
                </a:avLst>
              </a:prstGeom>
              <a:solidFill>
                <a:schemeClr val="tx2">
                  <a:lumMod val="60000"/>
                  <a:lumOff val="40000"/>
                  <a:alpha val="3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ontserrat" pitchFamily="2" charset="77"/>
                </a:endParaRPr>
              </a:p>
            </p:txBody>
          </p:sp>
          <p:sp>
            <p:nvSpPr>
              <p:cNvPr id="29" name="Rectangle 26">
                <a:extLst>
                  <a:ext uri="{FF2B5EF4-FFF2-40B4-BE49-F238E27FC236}">
                    <a16:creationId xmlns:a16="http://schemas.microsoft.com/office/drawing/2014/main" id="{B967CFE6-C31D-7148-8D03-5F4DE888BF12}"/>
                  </a:ext>
                </a:extLst>
              </p:cNvPr>
              <p:cNvSpPr/>
              <p:nvPr/>
            </p:nvSpPr>
            <p:spPr>
              <a:xfrm>
                <a:off x="4228567" y="3266289"/>
                <a:ext cx="1768442" cy="646331"/>
              </a:xfrm>
              <a:prstGeom prst="rect">
                <a:avLst/>
              </a:prstGeom>
            </p:spPr>
            <p:txBody>
              <a:bodyPr wrap="square">
                <a:spAutoFit/>
              </a:bodyPr>
              <a:lstStyle/>
              <a:p>
                <a:pPr lvl="0" algn="ctr"/>
                <a:r>
                  <a:rPr lang="es-CO"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Montserrat" pitchFamily="2" charset="77"/>
                  </a:rPr>
                  <a:t>Estudios en familias</a:t>
                </a:r>
              </a:p>
            </p:txBody>
          </p:sp>
        </p:grpSp>
        <p:pic>
          <p:nvPicPr>
            <p:cNvPr id="27" name="Picture 23">
              <a:extLst>
                <a:ext uri="{FF2B5EF4-FFF2-40B4-BE49-F238E27FC236}">
                  <a16:creationId xmlns:a16="http://schemas.microsoft.com/office/drawing/2014/main" id="{3A77F21C-64C5-9843-898B-841B2F42200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2666141" y="3456438"/>
              <a:ext cx="1426090" cy="1301764"/>
            </a:xfrm>
            <a:prstGeom prst="rect">
              <a:avLst/>
            </a:prstGeom>
          </p:spPr>
        </p:pic>
      </p:grpSp>
      <p:pic>
        <p:nvPicPr>
          <p:cNvPr id="30" name="Picture 21">
            <a:extLst>
              <a:ext uri="{FF2B5EF4-FFF2-40B4-BE49-F238E27FC236}">
                <a16:creationId xmlns:a16="http://schemas.microsoft.com/office/drawing/2014/main" id="{86E839C5-6377-3244-ACF8-F1D12DB1CC42}"/>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2424921" y="1220507"/>
            <a:ext cx="919740" cy="2425805"/>
          </a:xfrm>
          <a:prstGeom prst="rect">
            <a:avLst/>
          </a:prstGeom>
        </p:spPr>
      </p:pic>
    </p:spTree>
    <p:extLst>
      <p:ext uri="{BB962C8B-B14F-4D97-AF65-F5344CB8AC3E}">
        <p14:creationId xmlns:p14="http://schemas.microsoft.com/office/powerpoint/2010/main" val="245304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838199" y="384521"/>
            <a:ext cx="10515600" cy="1957801"/>
          </a:xfrm>
        </p:spPr>
        <p:txBody>
          <a:bodyPr>
            <a:normAutofit/>
          </a:bodyPr>
          <a:lstStyle/>
          <a:p>
            <a:r>
              <a:rPr lang="es-CO" sz="2800" dirty="0"/>
              <a:t>Natalia Gómez Lopera </a:t>
            </a:r>
            <a:r>
              <a:rPr lang="es-CO" sz="2800" dirty="0" err="1"/>
              <a:t>biol</a:t>
            </a:r>
            <a:r>
              <a:rPr lang="es-CO" sz="2800" dirty="0"/>
              <a:t>-PhD</a:t>
            </a:r>
          </a:p>
        </p:txBody>
      </p:sp>
      <p:sp>
        <p:nvSpPr>
          <p:cNvPr id="6" name="5 Marcador de texto"/>
          <p:cNvSpPr>
            <a:spLocks noGrp="1"/>
          </p:cNvSpPr>
          <p:nvPr>
            <p:ph type="body" idx="1"/>
          </p:nvPr>
        </p:nvSpPr>
        <p:spPr>
          <a:xfrm>
            <a:off x="838199" y="2482367"/>
            <a:ext cx="7040217" cy="1500187"/>
          </a:xfrm>
        </p:spPr>
        <p:txBody>
          <a:bodyPr/>
          <a:lstStyle/>
          <a:p>
            <a:r>
              <a:rPr lang="es-CO" dirty="0">
                <a:hlinkClick r:id="rId2"/>
              </a:rPr>
              <a:t>natigolo@gmail.com</a:t>
            </a:r>
            <a:endParaRPr lang="es-CO" dirty="0"/>
          </a:p>
          <a:p>
            <a:r>
              <a:rPr lang="es-CO" dirty="0">
                <a:hlinkClick r:id="rId3"/>
              </a:rPr>
              <a:t>natalia.gomezl@udea.edu.co</a:t>
            </a:r>
            <a:endParaRPr lang="es-CO" dirty="0"/>
          </a:p>
          <a:p>
            <a:endParaRPr lang="es-CO" dirty="0"/>
          </a:p>
        </p:txBody>
      </p:sp>
    </p:spTree>
    <p:extLst>
      <p:ext uri="{BB962C8B-B14F-4D97-AF65-F5344CB8AC3E}">
        <p14:creationId xmlns:p14="http://schemas.microsoft.com/office/powerpoint/2010/main" val="272550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A449FB8B-28E2-4DED-9F7E-C091DACC443B}"/>
              </a:ext>
            </a:extLst>
          </p:cNvPr>
          <p:cNvSpPr txBox="1"/>
          <p:nvPr/>
        </p:nvSpPr>
        <p:spPr>
          <a:xfrm>
            <a:off x="626706" y="340442"/>
            <a:ext cx="5502677" cy="769441"/>
          </a:xfrm>
          <a:prstGeom prst="rect">
            <a:avLst/>
          </a:prstGeom>
          <a:noFill/>
        </p:spPr>
        <p:txBody>
          <a:bodyPr wrap="square" rtlCol="0">
            <a:spAutoFit/>
          </a:bodyPr>
          <a:lstStyle/>
          <a:p>
            <a:pPr algn="ctr"/>
            <a:r>
              <a:rPr lang="es-ES" sz="4400" b="1" dirty="0">
                <a:ln w="0"/>
                <a:solidFill>
                  <a:srgbClr val="3CB0B0"/>
                </a:solidFill>
                <a:latin typeface="Montserrat" panose="00000500000000000000" pitchFamily="50" charset="0"/>
              </a:rPr>
              <a:t>Genética humana</a:t>
            </a:r>
          </a:p>
        </p:txBody>
      </p:sp>
      <p:sp>
        <p:nvSpPr>
          <p:cNvPr id="4" name="Marcador de número de diapositiva 3">
            <a:extLst>
              <a:ext uri="{FF2B5EF4-FFF2-40B4-BE49-F238E27FC236}">
                <a16:creationId xmlns:a16="http://schemas.microsoft.com/office/drawing/2014/main" id="{25C19DAC-7DA6-4141-A02C-14E3DAAA454D}"/>
              </a:ext>
            </a:extLst>
          </p:cNvPr>
          <p:cNvSpPr>
            <a:spLocks noGrp="1"/>
          </p:cNvSpPr>
          <p:nvPr>
            <p:ph type="sldNum" sz="quarter" idx="12"/>
          </p:nvPr>
        </p:nvSpPr>
        <p:spPr/>
        <p:txBody>
          <a:bodyPr/>
          <a:lstStyle/>
          <a:p>
            <a:fld id="{F82E1E76-A369-453C-AE3B-BDD52E68204D}" type="slidenum">
              <a:rPr lang="es-CO" smtClean="0">
                <a:latin typeface="Montserrat" panose="00000500000000000000" pitchFamily="50" charset="0"/>
              </a:rPr>
              <a:t>3</a:t>
            </a:fld>
            <a:endParaRPr lang="es-CO">
              <a:latin typeface="Montserrat" panose="00000500000000000000" pitchFamily="50" charset="0"/>
            </a:endParaRPr>
          </a:p>
        </p:txBody>
      </p:sp>
      <p:sp>
        <p:nvSpPr>
          <p:cNvPr id="9" name="CuadroTexto 8">
            <a:extLst>
              <a:ext uri="{FF2B5EF4-FFF2-40B4-BE49-F238E27FC236}">
                <a16:creationId xmlns:a16="http://schemas.microsoft.com/office/drawing/2014/main" id="{065C1BB2-239B-C24D-BC2A-E281D6D93839}"/>
              </a:ext>
            </a:extLst>
          </p:cNvPr>
          <p:cNvSpPr txBox="1"/>
          <p:nvPr/>
        </p:nvSpPr>
        <p:spPr>
          <a:xfrm>
            <a:off x="732724" y="2253993"/>
            <a:ext cx="4042948" cy="830997"/>
          </a:xfrm>
          <a:prstGeom prst="rect">
            <a:avLst/>
          </a:prstGeom>
          <a:noFill/>
        </p:spPr>
        <p:txBody>
          <a:bodyPr wrap="square" rtlCol="0">
            <a:spAutoFit/>
          </a:bodyPr>
          <a:lstStyle/>
          <a:p>
            <a:pPr algn="ctr"/>
            <a:r>
              <a:rPr lang="es-CO" sz="2400" dirty="0">
                <a:solidFill>
                  <a:srgbClr val="0B2F51"/>
                </a:solidFill>
                <a:latin typeface="Montserrat" panose="00000500000000000000" pitchFamily="50" charset="0"/>
                <a:cs typeface="Arial Narrow" panose="020B0604020202020204" pitchFamily="34" charset="0"/>
              </a:rPr>
              <a:t>Rasgos cuantitativos:</a:t>
            </a:r>
          </a:p>
          <a:p>
            <a:pPr algn="ctr"/>
            <a:r>
              <a:rPr lang="es-CO" sz="2400" i="1" dirty="0">
                <a:solidFill>
                  <a:srgbClr val="0B2F51"/>
                </a:solidFill>
                <a:latin typeface="Montserrat" panose="00000500000000000000" pitchFamily="50" charset="0"/>
                <a:cs typeface="Arial Narrow" panose="020B0604020202020204" pitchFamily="34" charset="0"/>
              </a:rPr>
              <a:t>herencia poligénica. </a:t>
            </a:r>
          </a:p>
        </p:txBody>
      </p:sp>
      <p:pic>
        <p:nvPicPr>
          <p:cNvPr id="1028" name="Picture 4" descr="gamilia numerosa">
            <a:extLst>
              <a:ext uri="{FF2B5EF4-FFF2-40B4-BE49-F238E27FC236}">
                <a16:creationId xmlns:a16="http://schemas.microsoft.com/office/drawing/2014/main" id="{2D9A7D88-97ED-AD42-9507-991A9A39A9A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29884" y="1737009"/>
            <a:ext cx="6561432" cy="4770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35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A449FB8B-28E2-4DED-9F7E-C091DACC443B}"/>
              </a:ext>
            </a:extLst>
          </p:cNvPr>
          <p:cNvSpPr txBox="1"/>
          <p:nvPr/>
        </p:nvSpPr>
        <p:spPr>
          <a:xfrm>
            <a:off x="848818" y="286465"/>
            <a:ext cx="5561666" cy="769441"/>
          </a:xfrm>
          <a:prstGeom prst="rect">
            <a:avLst/>
          </a:prstGeom>
          <a:noFill/>
        </p:spPr>
        <p:txBody>
          <a:bodyPr wrap="square" rtlCol="0">
            <a:spAutoFit/>
          </a:bodyPr>
          <a:lstStyle/>
          <a:p>
            <a:pPr algn="ctr"/>
            <a:r>
              <a:rPr lang="es-ES" sz="4400" b="1" dirty="0">
                <a:ln w="0"/>
                <a:solidFill>
                  <a:srgbClr val="3CB0B0"/>
                </a:solidFill>
                <a:latin typeface="Montserrat" panose="00000500000000000000" pitchFamily="50" charset="0"/>
              </a:rPr>
              <a:t>Genética humana</a:t>
            </a:r>
          </a:p>
        </p:txBody>
      </p:sp>
      <p:sp>
        <p:nvSpPr>
          <p:cNvPr id="4" name="Marcador de número de diapositiva 3">
            <a:extLst>
              <a:ext uri="{FF2B5EF4-FFF2-40B4-BE49-F238E27FC236}">
                <a16:creationId xmlns:a16="http://schemas.microsoft.com/office/drawing/2014/main" id="{25C19DAC-7DA6-4141-A02C-14E3DAAA454D}"/>
              </a:ext>
            </a:extLst>
          </p:cNvPr>
          <p:cNvSpPr>
            <a:spLocks noGrp="1"/>
          </p:cNvSpPr>
          <p:nvPr>
            <p:ph type="sldNum" sz="quarter" idx="12"/>
          </p:nvPr>
        </p:nvSpPr>
        <p:spPr>
          <a:xfrm>
            <a:off x="8581193" y="6356350"/>
            <a:ext cx="2772607" cy="365125"/>
          </a:xfrm>
        </p:spPr>
        <p:txBody>
          <a:bodyPr/>
          <a:lstStyle/>
          <a:p>
            <a:fld id="{F82E1E76-A369-453C-AE3B-BDD52E68204D}" type="slidenum">
              <a:rPr lang="es-CO" smtClean="0">
                <a:latin typeface="Montserrat" panose="00000500000000000000" pitchFamily="50" charset="0"/>
              </a:rPr>
              <a:t>4</a:t>
            </a:fld>
            <a:endParaRPr lang="es-CO">
              <a:latin typeface="Montserrat" panose="00000500000000000000" pitchFamily="50" charset="0"/>
            </a:endParaRPr>
          </a:p>
        </p:txBody>
      </p:sp>
      <p:sp>
        <p:nvSpPr>
          <p:cNvPr id="9" name="CuadroTexto 8">
            <a:extLst>
              <a:ext uri="{FF2B5EF4-FFF2-40B4-BE49-F238E27FC236}">
                <a16:creationId xmlns:a16="http://schemas.microsoft.com/office/drawing/2014/main" id="{065C1BB2-239B-C24D-BC2A-E281D6D93839}"/>
              </a:ext>
            </a:extLst>
          </p:cNvPr>
          <p:cNvSpPr txBox="1"/>
          <p:nvPr/>
        </p:nvSpPr>
        <p:spPr>
          <a:xfrm>
            <a:off x="6892270" y="978962"/>
            <a:ext cx="5299730" cy="830997"/>
          </a:xfrm>
          <a:prstGeom prst="rect">
            <a:avLst/>
          </a:prstGeom>
          <a:noFill/>
        </p:spPr>
        <p:txBody>
          <a:bodyPr wrap="square" rtlCol="0">
            <a:spAutoFit/>
          </a:bodyPr>
          <a:lstStyle/>
          <a:p>
            <a:pPr algn="ctr"/>
            <a:r>
              <a:rPr lang="es-CO" sz="2400" dirty="0">
                <a:solidFill>
                  <a:srgbClr val="0B2F51"/>
                </a:solidFill>
                <a:latin typeface="Montserrat" panose="00000500000000000000" pitchFamily="50" charset="0"/>
                <a:cs typeface="Arial Narrow" panose="020B0604020202020204" pitchFamily="34" charset="0"/>
              </a:rPr>
              <a:t>Rasgos cuantitativos: </a:t>
            </a:r>
          </a:p>
          <a:p>
            <a:pPr algn="ctr"/>
            <a:r>
              <a:rPr lang="es-CO" sz="2400" i="1" dirty="0">
                <a:solidFill>
                  <a:srgbClr val="0B2F51"/>
                </a:solidFill>
                <a:latin typeface="Montserrat" panose="00000500000000000000" pitchFamily="50" charset="0"/>
                <a:cs typeface="Arial Narrow" panose="020B0604020202020204" pitchFamily="34" charset="0"/>
              </a:rPr>
              <a:t>rasgo poligénico. </a:t>
            </a:r>
          </a:p>
        </p:txBody>
      </p:sp>
      <p:pic>
        <p:nvPicPr>
          <p:cNvPr id="2050" name="Picture 2" descr="polygenic">
            <a:extLst>
              <a:ext uri="{FF2B5EF4-FFF2-40B4-BE49-F238E27FC236}">
                <a16:creationId xmlns:a16="http://schemas.microsoft.com/office/drawing/2014/main" id="{95CF84C4-DB47-4A49-B899-EBA990C74AB6}"/>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04401" y="1809959"/>
            <a:ext cx="11218790" cy="1790500"/>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E2AD0030-77E6-CA48-9FE6-140DF93DBF51}"/>
              </a:ext>
            </a:extLst>
          </p:cNvPr>
          <p:cNvSpPr txBox="1"/>
          <p:nvPr/>
        </p:nvSpPr>
        <p:spPr>
          <a:xfrm>
            <a:off x="5407207" y="4193574"/>
            <a:ext cx="6347971" cy="1446550"/>
          </a:xfrm>
          <a:prstGeom prst="rect">
            <a:avLst/>
          </a:prstGeom>
          <a:noFill/>
        </p:spPr>
        <p:txBody>
          <a:bodyPr wrap="square" rtlCol="0">
            <a:spAutoFit/>
          </a:bodyPr>
          <a:lstStyle/>
          <a:p>
            <a:pPr algn="ctr"/>
            <a:r>
              <a:rPr lang="es-CO" sz="2200" dirty="0">
                <a:solidFill>
                  <a:srgbClr val="0B2F51"/>
                </a:solidFill>
                <a:latin typeface="Montserrat" panose="00000500000000000000" pitchFamily="50" charset="0"/>
                <a:cs typeface="Arial Narrow" panose="020B0604020202020204" pitchFamily="34" charset="0"/>
              </a:rPr>
              <a:t>Un rasgo poligénico es aquel en el que el fenotipo está influenciado por más de un gen, cada uno de los cuales hace un aporte a la varainza &lt; total del fenotipo.</a:t>
            </a:r>
          </a:p>
        </p:txBody>
      </p:sp>
    </p:spTree>
    <p:extLst>
      <p:ext uri="{BB962C8B-B14F-4D97-AF65-F5344CB8AC3E}">
        <p14:creationId xmlns:p14="http://schemas.microsoft.com/office/powerpoint/2010/main" val="412837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A449FB8B-28E2-4DED-9F7E-C091DACC443B}"/>
              </a:ext>
            </a:extLst>
          </p:cNvPr>
          <p:cNvSpPr txBox="1"/>
          <p:nvPr/>
        </p:nvSpPr>
        <p:spPr>
          <a:xfrm>
            <a:off x="593323" y="325821"/>
            <a:ext cx="5502677" cy="769441"/>
          </a:xfrm>
          <a:prstGeom prst="rect">
            <a:avLst/>
          </a:prstGeom>
          <a:noFill/>
        </p:spPr>
        <p:txBody>
          <a:bodyPr wrap="square" rtlCol="0">
            <a:spAutoFit/>
          </a:bodyPr>
          <a:lstStyle/>
          <a:p>
            <a:r>
              <a:rPr lang="es-ES" sz="4400" b="1" dirty="0">
                <a:ln w="0"/>
                <a:solidFill>
                  <a:srgbClr val="3CB0B0"/>
                </a:solidFill>
                <a:latin typeface="Montserrat" panose="00000500000000000000" pitchFamily="50" charset="0"/>
              </a:rPr>
              <a:t>Genética humana</a:t>
            </a:r>
          </a:p>
        </p:txBody>
      </p:sp>
      <p:sp>
        <p:nvSpPr>
          <p:cNvPr id="4" name="Marcador de número de diapositiva 3">
            <a:extLst>
              <a:ext uri="{FF2B5EF4-FFF2-40B4-BE49-F238E27FC236}">
                <a16:creationId xmlns:a16="http://schemas.microsoft.com/office/drawing/2014/main" id="{25C19DAC-7DA6-4141-A02C-14E3DAAA454D}"/>
              </a:ext>
            </a:extLst>
          </p:cNvPr>
          <p:cNvSpPr>
            <a:spLocks noGrp="1"/>
          </p:cNvSpPr>
          <p:nvPr>
            <p:ph type="sldNum" sz="quarter" idx="12"/>
          </p:nvPr>
        </p:nvSpPr>
        <p:spPr/>
        <p:txBody>
          <a:bodyPr/>
          <a:lstStyle/>
          <a:p>
            <a:fld id="{F82E1E76-A369-453C-AE3B-BDD52E68204D}" type="slidenum">
              <a:rPr lang="es-CO" smtClean="0">
                <a:latin typeface="Montserrat" panose="00000500000000000000" pitchFamily="50" charset="0"/>
              </a:rPr>
              <a:t>5</a:t>
            </a:fld>
            <a:endParaRPr lang="es-CO">
              <a:latin typeface="Montserrat" panose="00000500000000000000" pitchFamily="50" charset="0"/>
            </a:endParaRPr>
          </a:p>
        </p:txBody>
      </p:sp>
      <p:sp>
        <p:nvSpPr>
          <p:cNvPr id="9" name="CuadroTexto 8">
            <a:extLst>
              <a:ext uri="{FF2B5EF4-FFF2-40B4-BE49-F238E27FC236}">
                <a16:creationId xmlns:a16="http://schemas.microsoft.com/office/drawing/2014/main" id="{E262225F-0399-C847-AA35-CB080B86901B}"/>
              </a:ext>
            </a:extLst>
          </p:cNvPr>
          <p:cNvSpPr txBox="1"/>
          <p:nvPr/>
        </p:nvSpPr>
        <p:spPr>
          <a:xfrm>
            <a:off x="8610600" y="1970739"/>
            <a:ext cx="3077361" cy="1231106"/>
          </a:xfrm>
          <a:prstGeom prst="rect">
            <a:avLst/>
          </a:prstGeom>
          <a:noFill/>
        </p:spPr>
        <p:txBody>
          <a:bodyPr wrap="square" rtlCol="0">
            <a:spAutoFit/>
          </a:bodyPr>
          <a:lstStyle/>
          <a:p>
            <a:pPr algn="ctr"/>
            <a:r>
              <a:rPr lang="es-CO" sz="2000" dirty="0">
                <a:solidFill>
                  <a:srgbClr val="0B2F51"/>
                </a:solidFill>
                <a:latin typeface="Montserrat" panose="00000500000000000000" pitchFamily="50" charset="0"/>
                <a:cs typeface="Arial Narrow" panose="020B0604020202020204" pitchFamily="34" charset="0"/>
              </a:rPr>
              <a:t>Rasgos complejos: </a:t>
            </a:r>
          </a:p>
          <a:p>
            <a:pPr marL="342900" indent="-342900">
              <a:buFont typeface="Arial" panose="020B0604020202020204" pitchFamily="34" charset="0"/>
              <a:buChar char="•"/>
            </a:pPr>
            <a:r>
              <a:rPr lang="es-CO" dirty="0">
                <a:solidFill>
                  <a:srgbClr val="0B2F51"/>
                </a:solidFill>
                <a:latin typeface="Montserrat" panose="00000500000000000000" pitchFamily="50" charset="0"/>
                <a:cs typeface="Arial Narrow" panose="020B0604020202020204" pitchFamily="34" charset="0"/>
              </a:rPr>
              <a:t>Rasgo poligénico.</a:t>
            </a:r>
          </a:p>
          <a:p>
            <a:pPr marL="342900" indent="-342900">
              <a:buFont typeface="Arial" panose="020B0604020202020204" pitchFamily="34" charset="0"/>
              <a:buChar char="•"/>
            </a:pPr>
            <a:r>
              <a:rPr lang="es-CO" dirty="0">
                <a:solidFill>
                  <a:srgbClr val="0B2F51"/>
                </a:solidFill>
                <a:latin typeface="Montserrat" panose="00000500000000000000" pitchFamily="50" charset="0"/>
                <a:cs typeface="Arial Narrow" panose="020B0604020202020204" pitchFamily="34" charset="0"/>
              </a:rPr>
              <a:t>Factores ambientales.</a:t>
            </a:r>
          </a:p>
          <a:p>
            <a:pPr marL="342900" indent="-342900">
              <a:buFont typeface="Arial" panose="020B0604020202020204" pitchFamily="34" charset="0"/>
              <a:buChar char="•"/>
            </a:pPr>
            <a:r>
              <a:rPr lang="es-CO" dirty="0">
                <a:solidFill>
                  <a:srgbClr val="0B2F51"/>
                </a:solidFill>
                <a:latin typeface="Montserrat" panose="00000500000000000000" pitchFamily="50" charset="0"/>
                <a:cs typeface="Arial Narrow" panose="020B0604020202020204" pitchFamily="34" charset="0"/>
              </a:rPr>
              <a:t>Interacción.</a:t>
            </a:r>
          </a:p>
        </p:txBody>
      </p:sp>
      <p:grpSp>
        <p:nvGrpSpPr>
          <p:cNvPr id="10" name="Group 1">
            <a:extLst>
              <a:ext uri="{FF2B5EF4-FFF2-40B4-BE49-F238E27FC236}">
                <a16:creationId xmlns:a16="http://schemas.microsoft.com/office/drawing/2014/main" id="{150406DD-DE92-5E4D-A9AE-62D9EC8F25DB}"/>
              </a:ext>
            </a:extLst>
          </p:cNvPr>
          <p:cNvGrpSpPr/>
          <p:nvPr/>
        </p:nvGrpSpPr>
        <p:grpSpPr>
          <a:xfrm>
            <a:off x="5037388" y="3411459"/>
            <a:ext cx="2484960" cy="3044494"/>
            <a:chOff x="1763689" y="2184706"/>
            <a:chExt cx="2484960" cy="3044494"/>
          </a:xfrm>
        </p:grpSpPr>
        <p:pic>
          <p:nvPicPr>
            <p:cNvPr id="11" name="Picture 13">
              <a:extLst>
                <a:ext uri="{FF2B5EF4-FFF2-40B4-BE49-F238E27FC236}">
                  <a16:creationId xmlns:a16="http://schemas.microsoft.com/office/drawing/2014/main" id="{1DD48C0A-0B7E-F24A-8A8A-BCCD3A877E8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763689" y="2184706"/>
              <a:ext cx="2484960" cy="3044494"/>
            </a:xfrm>
            <a:prstGeom prst="rect">
              <a:avLst/>
            </a:prstGeom>
          </p:spPr>
        </p:pic>
        <p:pic>
          <p:nvPicPr>
            <p:cNvPr id="12" name="Picture 14">
              <a:extLst>
                <a:ext uri="{FF2B5EF4-FFF2-40B4-BE49-F238E27FC236}">
                  <a16:creationId xmlns:a16="http://schemas.microsoft.com/office/drawing/2014/main" id="{966DE478-8173-D948-B02E-06420BF22EC7}"/>
                </a:ext>
              </a:extLst>
            </p:cNvPr>
            <p:cNvPicPr>
              <a:picLocks noChangeAspect="1"/>
            </p:cNvPicPr>
            <p:nvPr/>
          </p:nvPicPr>
          <p:blipFill>
            <a:blip r:embed="rId4" cstate="email">
              <a:extLst>
                <a:ext uri="{BEBA8EAE-BF5A-486C-A8C5-ECC9F3942E4B}">
                  <a14:imgProps xmlns:a14="http://schemas.microsoft.com/office/drawing/2010/main">
                    <a14:imgLayer r:embed="rId5">
                      <a14:imgEffect>
                        <a14:backgroundRemoval t="1000" b="100000" l="22000" r="97200"/>
                      </a14:imgEffect>
                    </a14:imgLayer>
                  </a14:imgProps>
                </a:ext>
                <a:ext uri="{28A0092B-C50C-407E-A947-70E740481C1C}">
                  <a14:useLocalDpi xmlns:a14="http://schemas.microsoft.com/office/drawing/2010/main"/>
                </a:ext>
              </a:extLst>
            </a:blip>
            <a:stretch>
              <a:fillRect/>
            </a:stretch>
          </p:blipFill>
          <p:spPr>
            <a:xfrm rot="689817">
              <a:off x="2566451" y="2805281"/>
              <a:ext cx="1486357" cy="1189085"/>
            </a:xfrm>
            <a:prstGeom prst="rect">
              <a:avLst/>
            </a:prstGeom>
          </p:spPr>
        </p:pic>
      </p:grpSp>
      <p:grpSp>
        <p:nvGrpSpPr>
          <p:cNvPr id="13" name="Group 7">
            <a:extLst>
              <a:ext uri="{FF2B5EF4-FFF2-40B4-BE49-F238E27FC236}">
                <a16:creationId xmlns:a16="http://schemas.microsoft.com/office/drawing/2014/main" id="{C199912A-CBFA-B247-8C5A-41A186881E19}"/>
              </a:ext>
            </a:extLst>
          </p:cNvPr>
          <p:cNvGrpSpPr/>
          <p:nvPr/>
        </p:nvGrpSpPr>
        <p:grpSpPr>
          <a:xfrm>
            <a:off x="8412154" y="3305037"/>
            <a:ext cx="2941646" cy="3044494"/>
            <a:chOff x="4342714" y="2184706"/>
            <a:chExt cx="2941646" cy="3044494"/>
          </a:xfrm>
        </p:grpSpPr>
        <p:pic>
          <p:nvPicPr>
            <p:cNvPr id="14" name="Picture 9">
              <a:extLst>
                <a:ext uri="{FF2B5EF4-FFF2-40B4-BE49-F238E27FC236}">
                  <a16:creationId xmlns:a16="http://schemas.microsoft.com/office/drawing/2014/main" id="{2256BEC8-D2F7-C14B-8586-AAC87E5B7F5C}"/>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342714" y="2184706"/>
              <a:ext cx="2941646" cy="3044494"/>
            </a:xfrm>
            <a:prstGeom prst="rect">
              <a:avLst/>
            </a:prstGeom>
          </p:spPr>
        </p:pic>
        <p:pic>
          <p:nvPicPr>
            <p:cNvPr id="15" name="Picture 10">
              <a:extLst>
                <a:ext uri="{FF2B5EF4-FFF2-40B4-BE49-F238E27FC236}">
                  <a16:creationId xmlns:a16="http://schemas.microsoft.com/office/drawing/2014/main" id="{CCE57FF3-A8E3-2A44-B6E7-CB9A43C93A22}"/>
                </a:ext>
              </a:extLst>
            </p:cNvPr>
            <p:cNvPicPr>
              <a:picLocks noChangeAspect="1"/>
            </p:cNvPicPr>
            <p:nvPr/>
          </p:nvPicPr>
          <p:blipFill>
            <a:blip r:embed="rId7" cstate="email">
              <a:extLst>
                <a:ext uri="{BEBA8EAE-BF5A-486C-A8C5-ECC9F3942E4B}">
                  <a14:imgProps xmlns:a14="http://schemas.microsoft.com/office/drawing/2010/main">
                    <a14:imgLayer r:embed="rId8">
                      <a14:imgEffect>
                        <a14:backgroundRemoval t="219" b="99344" l="0" r="97750"/>
                      </a14:imgEffect>
                    </a14:imgLayer>
                  </a14:imgProps>
                </a:ext>
                <a:ext uri="{28A0092B-C50C-407E-A947-70E740481C1C}">
                  <a14:useLocalDpi xmlns:a14="http://schemas.microsoft.com/office/drawing/2010/main"/>
                </a:ext>
              </a:extLst>
            </a:blip>
            <a:stretch>
              <a:fillRect/>
            </a:stretch>
          </p:blipFill>
          <p:spPr>
            <a:xfrm>
              <a:off x="4752240" y="3109822"/>
              <a:ext cx="1374320" cy="785080"/>
            </a:xfrm>
            <a:prstGeom prst="rect">
              <a:avLst/>
            </a:prstGeom>
          </p:spPr>
        </p:pic>
      </p:grpSp>
      <p:sp>
        <p:nvSpPr>
          <p:cNvPr id="18" name="TextBox 17">
            <a:extLst>
              <a:ext uri="{FF2B5EF4-FFF2-40B4-BE49-F238E27FC236}">
                <a16:creationId xmlns:a16="http://schemas.microsoft.com/office/drawing/2014/main" id="{E8C49D5F-205E-6A46-BC78-597DEF795FF4}"/>
              </a:ext>
            </a:extLst>
          </p:cNvPr>
          <p:cNvSpPr txBox="1"/>
          <p:nvPr/>
        </p:nvSpPr>
        <p:spPr>
          <a:xfrm>
            <a:off x="4792934" y="2232349"/>
            <a:ext cx="3352266" cy="707886"/>
          </a:xfrm>
          <a:prstGeom prst="rect">
            <a:avLst/>
          </a:prstGeom>
          <a:noFill/>
        </p:spPr>
        <p:txBody>
          <a:bodyPr wrap="square" rtlCol="0">
            <a:spAutoFit/>
          </a:bodyPr>
          <a:lstStyle/>
          <a:p>
            <a:pPr algn="ctr"/>
            <a:r>
              <a:rPr lang="es-CO" sz="2000" dirty="0">
                <a:solidFill>
                  <a:srgbClr val="0B2F51"/>
                </a:solidFill>
                <a:latin typeface="Montserrat" panose="00000500000000000000" pitchFamily="50" charset="0"/>
                <a:cs typeface="Arial Narrow" panose="020B0604020202020204" pitchFamily="34" charset="0"/>
              </a:rPr>
              <a:t>Enfermedades metabólicas crónicas.</a:t>
            </a:r>
          </a:p>
        </p:txBody>
      </p:sp>
    </p:spTree>
    <p:extLst>
      <p:ext uri="{BB962C8B-B14F-4D97-AF65-F5344CB8AC3E}">
        <p14:creationId xmlns:p14="http://schemas.microsoft.com/office/powerpoint/2010/main" val="160366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0.12396 0.00139 L 0.18815 -0.00463 " pathEditMode="relative" rAng="0" ptsTypes="AA">
                                      <p:cBhvr>
                                        <p:cTn id="11" dur="2000" fill="hold"/>
                                        <p:tgtEl>
                                          <p:spTgt spid="10"/>
                                        </p:tgtEl>
                                        <p:attrNameLst>
                                          <p:attrName>ppt_x</p:attrName>
                                          <p:attrName>ppt_y</p:attrName>
                                        </p:attrNameLst>
                                      </p:cBhvr>
                                      <p:rCtr x="3203" y="-301"/>
                                    </p:animMotion>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0.02669 0.01366 L -0.12812 0.00834 " pathEditMode="relative" rAng="0" ptsTypes="AA">
                                      <p:cBhvr>
                                        <p:cTn id="20" dur="2000" fill="hold"/>
                                        <p:tgtEl>
                                          <p:spTgt spid="13"/>
                                        </p:tgtEl>
                                        <p:attrNameLst>
                                          <p:attrName>ppt_x</p:attrName>
                                          <p:attrName>ppt_y</p:attrName>
                                        </p:attrNameLst>
                                      </p:cBhvr>
                                      <p:rCtr x="-5078" y="-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A449FB8B-28E2-4DED-9F7E-C091DACC443B}"/>
              </a:ext>
            </a:extLst>
          </p:cNvPr>
          <p:cNvSpPr txBox="1"/>
          <p:nvPr/>
        </p:nvSpPr>
        <p:spPr>
          <a:xfrm>
            <a:off x="725823" y="400986"/>
            <a:ext cx="8095619" cy="769441"/>
          </a:xfrm>
          <a:prstGeom prst="rect">
            <a:avLst/>
          </a:prstGeom>
          <a:noFill/>
        </p:spPr>
        <p:txBody>
          <a:bodyPr wrap="square" rtlCol="0">
            <a:spAutoFit/>
          </a:bodyPr>
          <a:lstStyle/>
          <a:p>
            <a:r>
              <a:rPr lang="es-ES" sz="4400" b="1" dirty="0">
                <a:ln w="0"/>
                <a:solidFill>
                  <a:srgbClr val="3CB0B0"/>
                </a:solidFill>
                <a:latin typeface="Montserrat" panose="00000500000000000000" pitchFamily="50" charset="0"/>
              </a:rPr>
              <a:t>Enfermedad compleja</a:t>
            </a:r>
          </a:p>
        </p:txBody>
      </p:sp>
      <p:sp>
        <p:nvSpPr>
          <p:cNvPr id="4" name="Marcador de número de diapositiva 3">
            <a:extLst>
              <a:ext uri="{FF2B5EF4-FFF2-40B4-BE49-F238E27FC236}">
                <a16:creationId xmlns:a16="http://schemas.microsoft.com/office/drawing/2014/main" id="{25C19DAC-7DA6-4141-A02C-14E3DAAA454D}"/>
              </a:ext>
            </a:extLst>
          </p:cNvPr>
          <p:cNvSpPr>
            <a:spLocks noGrp="1"/>
          </p:cNvSpPr>
          <p:nvPr>
            <p:ph type="sldNum" sz="quarter" idx="12"/>
          </p:nvPr>
        </p:nvSpPr>
        <p:spPr/>
        <p:txBody>
          <a:bodyPr/>
          <a:lstStyle/>
          <a:p>
            <a:fld id="{F82E1E76-A369-453C-AE3B-BDD52E68204D}" type="slidenum">
              <a:rPr lang="es-CO" smtClean="0"/>
              <a:t>6</a:t>
            </a:fld>
            <a:endParaRPr lang="es-CO"/>
          </a:p>
        </p:txBody>
      </p:sp>
      <p:pic>
        <p:nvPicPr>
          <p:cNvPr id="4098" name="Picture 2" descr="Person two, coronary artery disease">
            <a:extLst>
              <a:ext uri="{FF2B5EF4-FFF2-40B4-BE49-F238E27FC236}">
                <a16:creationId xmlns:a16="http://schemas.microsoft.com/office/drawing/2014/main" id="{8230199A-61DD-4445-8359-0F9B94F45F6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04856" y="1762539"/>
            <a:ext cx="7542166" cy="4593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15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94944" y="371003"/>
            <a:ext cx="10058400" cy="588962"/>
          </a:xfrm>
        </p:spPr>
        <p:txBody>
          <a:bodyPr>
            <a:noAutofit/>
          </a:bodyPr>
          <a:lstStyle/>
          <a:p>
            <a:r>
              <a:rPr lang="es-CO" sz="4000" dirty="0">
                <a:solidFill>
                  <a:srgbClr val="3CB0B0"/>
                </a:solidFill>
              </a:rPr>
              <a:t>Efecto de </a:t>
            </a:r>
            <a:r>
              <a:rPr lang="es-CO" dirty="0">
                <a:solidFill>
                  <a:srgbClr val="3CB0B0"/>
                </a:solidFill>
              </a:rPr>
              <a:t>umbral</a:t>
            </a:r>
            <a:r>
              <a:rPr lang="es-CO" sz="4000" dirty="0">
                <a:solidFill>
                  <a:srgbClr val="3CB0B0"/>
                </a:solidFill>
              </a:rPr>
              <a:t> </a:t>
            </a:r>
          </a:p>
        </p:txBody>
      </p:sp>
      <p:sp>
        <p:nvSpPr>
          <p:cNvPr id="3" name="2 Marcador de contenido"/>
          <p:cNvSpPr>
            <a:spLocks noGrp="1"/>
          </p:cNvSpPr>
          <p:nvPr>
            <p:ph idx="4294967295"/>
          </p:nvPr>
        </p:nvSpPr>
        <p:spPr>
          <a:xfrm>
            <a:off x="822960" y="1238250"/>
            <a:ext cx="6229350" cy="4835525"/>
          </a:xfrm>
        </p:spPr>
        <p:txBody>
          <a:bodyPr vert="horz" lIns="91440" tIns="45720" rIns="91440" bIns="45720" rtlCol="0" anchor="t">
            <a:normAutofit/>
          </a:bodyPr>
          <a:lstStyle/>
          <a:p>
            <a:pPr algn="just">
              <a:lnSpc>
                <a:spcPct val="100000"/>
              </a:lnSpc>
            </a:pPr>
            <a:r>
              <a:rPr lang="es-ES" dirty="0">
                <a:solidFill>
                  <a:srgbClr val="0B2F51"/>
                </a:solidFill>
              </a:rPr>
              <a:t>En la herencia multifactorial la aparición de una enfermedad estaría dada por una suma de factores de riesgo que alcanzarían un “umbral” a partir del cual se instala. </a:t>
            </a:r>
          </a:p>
          <a:p>
            <a:pPr algn="just">
              <a:lnSpc>
                <a:spcPct val="100000"/>
              </a:lnSpc>
            </a:pPr>
            <a:r>
              <a:rPr lang="es-ES" dirty="0">
                <a:solidFill>
                  <a:srgbClr val="0B2F51"/>
                </a:solidFill>
              </a:rPr>
              <a:t>Umbral es establecido por los criterios de diagnóstico.</a:t>
            </a:r>
          </a:p>
          <a:p>
            <a:pPr algn="just">
              <a:lnSpc>
                <a:spcPct val="100000"/>
              </a:lnSpc>
            </a:pPr>
            <a:r>
              <a:rPr lang="es-ES" dirty="0">
                <a:solidFill>
                  <a:srgbClr val="0B2F51"/>
                </a:solidFill>
              </a:rPr>
              <a:t>Diferentes umbrales según sexo.</a:t>
            </a:r>
            <a:endParaRPr lang="es-CO" dirty="0">
              <a:solidFill>
                <a:srgbClr val="0B2F51"/>
              </a:solidFill>
            </a:endParaRPr>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052310" y="2107727"/>
            <a:ext cx="5067503" cy="3966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196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62D957-2B9E-413D-9F43-425ACD0C8E76}"/>
              </a:ext>
            </a:extLst>
          </p:cNvPr>
          <p:cNvSpPr>
            <a:spLocks noGrp="1"/>
          </p:cNvSpPr>
          <p:nvPr>
            <p:ph type="title" idx="4294967295"/>
          </p:nvPr>
        </p:nvSpPr>
        <p:spPr>
          <a:xfrm>
            <a:off x="629478" y="113074"/>
            <a:ext cx="10058400" cy="860425"/>
          </a:xfrm>
        </p:spPr>
        <p:txBody>
          <a:bodyPr>
            <a:normAutofit/>
          </a:bodyPr>
          <a:lstStyle/>
          <a:p>
            <a:r>
              <a:rPr lang="es-ES" dirty="0">
                <a:solidFill>
                  <a:srgbClr val="3CB0B0"/>
                </a:solidFill>
              </a:rPr>
              <a:t>Pregunta</a:t>
            </a:r>
          </a:p>
        </p:txBody>
      </p:sp>
      <p:sp>
        <p:nvSpPr>
          <p:cNvPr id="4" name="CuadroTexto 3">
            <a:extLst>
              <a:ext uri="{FF2B5EF4-FFF2-40B4-BE49-F238E27FC236}">
                <a16:creationId xmlns:a16="http://schemas.microsoft.com/office/drawing/2014/main" id="{A3C15B3A-F8DC-4E67-B321-60B941E94BFA}"/>
              </a:ext>
            </a:extLst>
          </p:cNvPr>
          <p:cNvSpPr txBox="1"/>
          <p:nvPr/>
        </p:nvSpPr>
        <p:spPr>
          <a:xfrm>
            <a:off x="5209173" y="1880184"/>
            <a:ext cx="6894127" cy="40934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000" dirty="0">
                <a:solidFill>
                  <a:srgbClr val="0B2F51"/>
                </a:solidFill>
                <a:latin typeface="Montserrat" pitchFamily="2" charset="77"/>
              </a:rPr>
              <a:t>La estenosis pilórica es cinco veces más común en varones que en mujeres en ciertas poblaciones japonesas. La curva para el desarrollo de esta condición en esa población se muestra a continuación:</a:t>
            </a:r>
          </a:p>
          <a:p>
            <a:endParaRPr lang="es-ES" sz="2000" dirty="0">
              <a:solidFill>
                <a:srgbClr val="0B2F51"/>
              </a:solidFill>
              <a:latin typeface="Montserrat" pitchFamily="2" charset="77"/>
            </a:endParaRPr>
          </a:p>
          <a:p>
            <a:r>
              <a:rPr lang="es-ES" sz="2000" dirty="0">
                <a:solidFill>
                  <a:srgbClr val="0B2F51"/>
                </a:solidFill>
                <a:latin typeface="Montserrat" pitchFamily="2" charset="77"/>
                <a:cs typeface="arial"/>
              </a:rPr>
              <a:t>Dentro de esta población, ¿cuál de los siguientes tiene mayor riesgo de desarrollar una enfermedad?:</a:t>
            </a:r>
          </a:p>
          <a:p>
            <a:endParaRPr lang="es-ES" sz="2000" dirty="0">
              <a:solidFill>
                <a:srgbClr val="0B2F51"/>
              </a:solidFill>
              <a:latin typeface="Montserrat" pitchFamily="2" charset="77"/>
              <a:cs typeface="arial"/>
            </a:endParaRPr>
          </a:p>
          <a:p>
            <a:pPr marL="914400" lvl="1" indent="-457200">
              <a:buFont typeface="+mj-lt"/>
              <a:buAutoNum type="alphaUcPeriod"/>
            </a:pPr>
            <a:r>
              <a:rPr lang="es-ES" sz="2000" dirty="0">
                <a:solidFill>
                  <a:srgbClr val="0B2F51"/>
                </a:solidFill>
                <a:latin typeface="Montserrat" pitchFamily="2" charset="77"/>
                <a:cs typeface="arial"/>
              </a:rPr>
              <a:t>Las hijas de los padres afectados.</a:t>
            </a:r>
          </a:p>
          <a:p>
            <a:pPr marL="914400" lvl="1" indent="-457200">
              <a:buFont typeface="+mj-lt"/>
              <a:buAutoNum type="alphaUcPeriod"/>
            </a:pPr>
            <a:r>
              <a:rPr lang="es-ES" sz="2000" dirty="0">
                <a:solidFill>
                  <a:srgbClr val="0B2F51"/>
                </a:solidFill>
                <a:latin typeface="Montserrat" pitchFamily="2" charset="77"/>
                <a:cs typeface="arial"/>
              </a:rPr>
              <a:t>Las hijas de las madres afectadas.</a:t>
            </a:r>
          </a:p>
          <a:p>
            <a:pPr marL="914400" lvl="1" indent="-457200">
              <a:buFont typeface="+mj-lt"/>
              <a:buAutoNum type="alphaUcPeriod"/>
            </a:pPr>
            <a:r>
              <a:rPr lang="es-ES" sz="2000" dirty="0">
                <a:solidFill>
                  <a:srgbClr val="0B2F51"/>
                </a:solidFill>
                <a:latin typeface="Montserrat" pitchFamily="2" charset="77"/>
                <a:cs typeface="arial"/>
              </a:rPr>
              <a:t>Los hijos de los padres afectados.</a:t>
            </a:r>
          </a:p>
          <a:p>
            <a:pPr marL="914400" lvl="1" indent="-457200">
              <a:buFont typeface="+mj-lt"/>
              <a:buAutoNum type="alphaUcPeriod"/>
            </a:pPr>
            <a:r>
              <a:rPr lang="es-ES" sz="2000" dirty="0">
                <a:solidFill>
                  <a:srgbClr val="0B2F51"/>
                </a:solidFill>
                <a:latin typeface="Montserrat" pitchFamily="2" charset="77"/>
                <a:cs typeface="arial"/>
              </a:rPr>
              <a:t>Los hijos de las madres afectadas.</a:t>
            </a:r>
            <a:endParaRPr lang="es-ES" sz="2000" dirty="0">
              <a:solidFill>
                <a:srgbClr val="0B2F51"/>
              </a:solidFill>
              <a:latin typeface="Montserrat" pitchFamily="2" charset="77"/>
            </a:endParaRPr>
          </a:p>
        </p:txBody>
      </p:sp>
      <p:pic>
        <p:nvPicPr>
          <p:cNvPr id="5" name="Imagen 5" descr="Imagen que contiene captura de pantalla&#10;&#10;Descripción generada con confianza muy alta">
            <a:extLst>
              <a:ext uri="{FF2B5EF4-FFF2-40B4-BE49-F238E27FC236}">
                <a16:creationId xmlns:a16="http://schemas.microsoft.com/office/drawing/2014/main" id="{453CA71E-6270-4D44-8249-CC52D08CDCA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17978" y="841908"/>
            <a:ext cx="3751676" cy="3084990"/>
          </a:xfrm>
          <a:prstGeom prst="rect">
            <a:avLst/>
          </a:prstGeom>
        </p:spPr>
      </p:pic>
      <p:sp>
        <p:nvSpPr>
          <p:cNvPr id="3" name="Rectángulo 2">
            <a:extLst>
              <a:ext uri="{FF2B5EF4-FFF2-40B4-BE49-F238E27FC236}">
                <a16:creationId xmlns:a16="http://schemas.microsoft.com/office/drawing/2014/main" id="{5328A154-070F-4100-A9FA-8CFE3F6AC3EB}"/>
              </a:ext>
            </a:extLst>
          </p:cNvPr>
          <p:cNvSpPr/>
          <p:nvPr/>
        </p:nvSpPr>
        <p:spPr>
          <a:xfrm>
            <a:off x="5658678" y="5562836"/>
            <a:ext cx="4903305" cy="371020"/>
          </a:xfrm>
          <a:prstGeom prst="rect">
            <a:avLst/>
          </a:prstGeom>
          <a:noFill/>
          <a:ln w="57150">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29144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42387" y="413302"/>
            <a:ext cx="10058400" cy="666750"/>
          </a:xfrm>
        </p:spPr>
        <p:txBody>
          <a:bodyPr>
            <a:noAutofit/>
          </a:bodyPr>
          <a:lstStyle/>
          <a:p>
            <a:r>
              <a:rPr lang="es-CO" dirty="0">
                <a:solidFill>
                  <a:srgbClr val="3CB0B0"/>
                </a:solidFill>
              </a:rPr>
              <a:t>Riesgo de recurrencia</a:t>
            </a:r>
          </a:p>
        </p:txBody>
      </p:sp>
      <p:sp>
        <p:nvSpPr>
          <p:cNvPr id="3" name="2 Marcador de contenido"/>
          <p:cNvSpPr>
            <a:spLocks noGrp="1"/>
          </p:cNvSpPr>
          <p:nvPr>
            <p:ph idx="4294967295"/>
          </p:nvPr>
        </p:nvSpPr>
        <p:spPr>
          <a:xfrm>
            <a:off x="4931134" y="1603514"/>
            <a:ext cx="6876553" cy="4645232"/>
          </a:xfrm>
        </p:spPr>
        <p:txBody>
          <a:bodyPr vert="horz" lIns="91440" tIns="45720" rIns="91440" bIns="45720" rtlCol="0" anchor="t">
            <a:normAutofit lnSpcReduction="10000"/>
          </a:bodyPr>
          <a:lstStyle/>
          <a:p>
            <a:pPr algn="just">
              <a:lnSpc>
                <a:spcPct val="110000"/>
              </a:lnSpc>
            </a:pPr>
            <a:r>
              <a:rPr lang="es-ES" sz="2200" dirty="0">
                <a:solidFill>
                  <a:srgbClr val="0B2F51"/>
                </a:solidFill>
              </a:rPr>
              <a:t>Son estimados empíricamente  y provienen de estudios poblacionales. </a:t>
            </a:r>
          </a:p>
          <a:p>
            <a:pPr algn="just">
              <a:lnSpc>
                <a:spcPct val="110000"/>
              </a:lnSpc>
            </a:pPr>
            <a:r>
              <a:rPr lang="es-ES" sz="2200" dirty="0">
                <a:solidFill>
                  <a:srgbClr val="0B2F51"/>
                </a:solidFill>
              </a:rPr>
              <a:t>El riesgo de recurrencia es mayor cuando hay más de un miembro afectado en la familia, y cuando la patología es más severa. </a:t>
            </a:r>
          </a:p>
          <a:p>
            <a:pPr algn="just">
              <a:lnSpc>
                <a:spcPct val="110000"/>
              </a:lnSpc>
            </a:pPr>
            <a:r>
              <a:rPr lang="es-ES" sz="2200" dirty="0">
                <a:solidFill>
                  <a:srgbClr val="0B2F51"/>
                </a:solidFill>
              </a:rPr>
              <a:t>Es mayor para los parientes más cercanos y cae abruptamente para los más alejados. </a:t>
            </a:r>
          </a:p>
          <a:p>
            <a:pPr algn="just">
              <a:lnSpc>
                <a:spcPct val="110000"/>
              </a:lnSpc>
            </a:pPr>
            <a:r>
              <a:rPr lang="es-ES" sz="2200" dirty="0">
                <a:solidFill>
                  <a:srgbClr val="0B2F51"/>
                </a:solidFill>
              </a:rPr>
              <a:t>En el caso de diferente susceptibilidad por sexo, el riesgo aumenta cuando el afectado es del sexo menos susceptible. </a:t>
            </a:r>
          </a:p>
          <a:p>
            <a:pPr algn="just">
              <a:lnSpc>
                <a:spcPct val="110000"/>
              </a:lnSpc>
            </a:pPr>
            <a:r>
              <a:rPr lang="es-ES" sz="2200" dirty="0">
                <a:solidFill>
                  <a:srgbClr val="0B2F51"/>
                </a:solidFill>
              </a:rPr>
              <a:t>Incrementa a medida que la prevalencia de la enfermedad es mayor en una población. </a:t>
            </a:r>
          </a:p>
          <a:p>
            <a:pPr algn="just">
              <a:lnSpc>
                <a:spcPct val="110000"/>
              </a:lnSpc>
            </a:pPr>
            <a:endParaRPr lang="es-CO" dirty="0">
              <a:solidFill>
                <a:srgbClr val="0B2F51"/>
              </a:solidFill>
            </a:endParaRPr>
          </a:p>
          <a:p>
            <a:pPr algn="just">
              <a:lnSpc>
                <a:spcPct val="110000"/>
              </a:lnSpc>
            </a:pPr>
            <a:endParaRPr lang="es-CO" dirty="0">
              <a:solidFill>
                <a:srgbClr val="0B2F51"/>
              </a:solidFill>
            </a:endParaRPr>
          </a:p>
        </p:txBody>
      </p:sp>
    </p:spTree>
    <p:extLst>
      <p:ext uri="{BB962C8B-B14F-4D97-AF65-F5344CB8AC3E}">
        <p14:creationId xmlns:p14="http://schemas.microsoft.com/office/powerpoint/2010/main" val="1732927105"/>
      </p:ext>
    </p:extLst>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PlantillaFR2021</Template>
  <TotalTime>678</TotalTime>
  <Words>1467</Words>
  <Application>Microsoft Office PowerPoint</Application>
  <PresentationFormat>Panorámica</PresentationFormat>
  <Paragraphs>148</Paragraphs>
  <Slides>21</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Arial Narrow</vt:lpstr>
      <vt:lpstr>Calibri</vt:lpstr>
      <vt:lpstr>Montserrat</vt:lpstr>
      <vt:lpstr>Wingdings</vt:lpstr>
      <vt:lpstr>PlantillaFR2021</vt:lpstr>
      <vt:lpstr>GENÉTICA DE ENFERMEDADES COMPLEJAS</vt:lpstr>
      <vt:lpstr>Presentación de PowerPoint</vt:lpstr>
      <vt:lpstr>Presentación de PowerPoint</vt:lpstr>
      <vt:lpstr>Presentación de PowerPoint</vt:lpstr>
      <vt:lpstr>Presentación de PowerPoint</vt:lpstr>
      <vt:lpstr>Presentación de PowerPoint</vt:lpstr>
      <vt:lpstr>Efecto de umbral </vt:lpstr>
      <vt:lpstr>Pregunta</vt:lpstr>
      <vt:lpstr>Riesgo de recurrencia</vt:lpstr>
      <vt:lpstr>Evaluación de la contribución genética</vt:lpstr>
      <vt:lpstr>Estudios en gemelos</vt:lpstr>
      <vt:lpstr>Estudios de gemelos</vt:lpstr>
      <vt:lpstr>Estudios en gemelos </vt:lpstr>
      <vt:lpstr>Estudios en gemelos </vt:lpstr>
      <vt:lpstr>Estudios en adoptados</vt:lpstr>
      <vt:lpstr>Casos esporádicos</vt:lpstr>
      <vt:lpstr>Ejemplo: T1D</vt:lpstr>
      <vt:lpstr>Ejemplo: T1D</vt:lpstr>
      <vt:lpstr>Presentación de PowerPoint</vt:lpstr>
      <vt:lpstr>Presentación de PowerPoint</vt:lpstr>
      <vt:lpstr>Natalia Gómez Lopera biol-PhD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Genética de enfermedades complejas</dc:title>
  <dc:creator>Natalia</dc:creator>
  <cp:lastModifiedBy>User</cp:lastModifiedBy>
  <cp:revision>127</cp:revision>
  <dcterms:created xsi:type="dcterms:W3CDTF">2018-09-12T20:42:04Z</dcterms:created>
  <dcterms:modified xsi:type="dcterms:W3CDTF">2021-06-16T16:01:31Z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516582</vt:lpwstr>
  </property>
  <property fmtid="{D5CDD505-2E9C-101B-9397-08002B2CF9AE}" name="NXPowerLiteSettings" pid="3">
    <vt:lpwstr>C7000400038000</vt:lpwstr>
  </property>
  <property fmtid="{D5CDD505-2E9C-101B-9397-08002B2CF9AE}" name="NXPowerLiteVersion" pid="4">
    <vt:lpwstr>S9.0.3</vt:lpwstr>
  </property>
</Properties>
</file>