
<file path=[Content_Types].xml><?xml version="1.0" encoding="utf-8"?>
<Types xmlns="http://schemas.openxmlformats.org/package/2006/content-types">
  <Default ContentType="image/gif" Extension="gif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7" r:id="rId4"/>
    <p:sldId id="259" r:id="rId5"/>
    <p:sldId id="260" r:id="rId6"/>
    <p:sldId id="261" r:id="rId7"/>
    <p:sldId id="262" r:id="rId8"/>
    <p:sldId id="263" r:id="rId9"/>
    <p:sldId id="258" r:id="rId10"/>
    <p:sldId id="264" r:id="rId11"/>
    <p:sldId id="265" r:id="rId12"/>
    <p:sldId id="267" r:id="rId13"/>
    <p:sldId id="266" r:id="rId14"/>
    <p:sldId id="268" r:id="rId15"/>
    <p:sldId id="270" r:id="rId16"/>
    <p:sldId id="269" r:id="rId17"/>
    <p:sldId id="271" r:id="rId18"/>
    <p:sldId id="272" r:id="rId19"/>
    <p:sldId id="273" r:id="rId20"/>
    <p:sldId id="276" r:id="rId21"/>
    <p:sldId id="277" r:id="rId22"/>
    <p:sldId id="278" r:id="rId23"/>
    <p:sldId id="280" r:id="rId24"/>
    <p:sldId id="281" r:id="rId25"/>
    <p:sldId id="282" r:id="rId26"/>
    <p:sldId id="283" r:id="rId27"/>
    <p:sldId id="279" r:id="rId28"/>
    <p:sldId id="284" r:id="rId29"/>
    <p:sldId id="285" r:id="rId30"/>
    <p:sldId id="288" r:id="rId31"/>
    <p:sldId id="286" r:id="rId32"/>
    <p:sldId id="287" r:id="rId33"/>
    <p:sldId id="289" r:id="rId34"/>
    <p:sldId id="290" r:id="rId35"/>
    <p:sldId id="292" r:id="rId36"/>
    <p:sldId id="294" r:id="rId37"/>
    <p:sldId id="293" r:id="rId38"/>
    <p:sldId id="295" r:id="rId39"/>
    <p:sldId id="296" r:id="rId40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2B48"/>
    <a:srgbClr val="00AA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07" autoAdjust="0"/>
    <p:restoredTop sz="94660"/>
  </p:normalViewPr>
  <p:slideViewPr>
    <p:cSldViewPr snapToGrid="0" showGuides="1">
      <p:cViewPr varScale="1">
        <p:scale>
          <a:sx n="55" d="100"/>
          <a:sy n="55" d="100"/>
        </p:scale>
        <p:origin x="662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E37DF-EC54-4263-8F2E-675F09D36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E48E76-FA62-4A64-B559-E0990333E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3602038"/>
            <a:ext cx="66294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3FB237-85B5-4E59-B1F1-B1270528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D8A0BE-4588-4000-BB99-7E87239B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783A1-00AF-4EC7-A6EC-7F516605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4198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129AD-ECE5-474A-B387-D1DB95CB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7BA0B1-5703-4417-8EBC-2B452AB88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CDD7C9-0917-4A0B-B8A9-9E5FB50D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11FD9F-47C6-487B-ADEA-D7CBC8BA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879742-8F91-422B-ACE1-ECE7A871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569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7698" y="365125"/>
            <a:ext cx="4114801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342897" y="365125"/>
            <a:ext cx="4114801" cy="370991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9512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10667997" cy="2090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4" y="3916017"/>
            <a:ext cx="6684145" cy="2413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6666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1A1B7-772D-4D75-892B-27B117D8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95780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9B326C-5AAD-4A5D-9296-5664DBF19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3582" y="3675063"/>
            <a:ext cx="7040217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C6101B-76EA-4336-A5AF-59DE7ADA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32D21D-9C42-4277-85E1-AB84A87F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5D6901-65A5-489B-8A2A-AC46A185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7432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8" y="1825625"/>
            <a:ext cx="6761922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640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2061" y="2505075"/>
            <a:ext cx="679332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945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45552E-E0E0-4B03-B999-37BDBB2B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ED610B-0321-476E-9BDD-9AF9E1F6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4B43B3-517F-4151-8DE4-861C3C25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0816D1-42B2-40D3-B7F5-3134B038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883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101B7F-8231-49AA-9066-E09F3127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C27FB9-FFA6-4E46-B67E-824570F8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6F992B-FA33-4EF0-A371-7FB8AB4E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614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55C37-8A66-4194-8B48-3492CE49F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828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EE391-0CA3-46D5-BA01-0747611F5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336" y="1097722"/>
            <a:ext cx="633612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470823-846D-4C9D-A634-758AADAE9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263775"/>
            <a:ext cx="3932237" cy="2057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B5D89-E0B9-4201-893E-1DC7B83C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78A9D8-E9CE-48AA-B8A0-C3101523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DD2967-F181-41FE-9E18-6D7ED3CC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4244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50178-0339-493E-A5F4-3BED390B2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19381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48A928-B801-4B0F-B845-F5F594E35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3A892E-8CD1-4179-BB23-621C0A023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395328"/>
            <a:ext cx="3932237" cy="193813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7A5898-E776-4E35-9018-F93701CB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735FD8-D311-44BB-B68C-AF313C5A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19E25C-900D-4F62-A21D-CCF3C63E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723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7114FF-0857-4F90-9F06-BB381537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C99329-E129-454C-ABE2-297FFEBB8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63888" y="1825625"/>
            <a:ext cx="703359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192E3-AE8E-451E-B7EA-62C5FC52A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0D69EF-6718-4696-9E2F-7A83A62FB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17729-648F-433D-B41C-1A360C5FB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466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AAA7"/>
          </a:solidFill>
          <a:latin typeface="Montserrat" panose="0200050500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2" Target="../media/image1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2.xml.rels><?xml version="1.0" encoding="UTF-8" standalone="yes" ?><Relationships xmlns="http://schemas.openxmlformats.org/package/2006/relationships"><Relationship Id="rId2" Target="../media/image1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 ?><Relationships xmlns="http://schemas.openxmlformats.org/package/2006/relationships"><Relationship Id="rId2" Target="../media/image1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 ?><Relationships xmlns="http://schemas.openxmlformats.org/package/2006/relationships"><Relationship Id="rId3" Target="../media/image18.jpeg" Type="http://schemas.openxmlformats.org/officeDocument/2006/relationships/image"/><Relationship Id="rId2" Target="../media/image1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 ?><Relationships xmlns="http://schemas.openxmlformats.org/package/2006/relationships"><Relationship Id="rId3" Target="../media/image22.jpeg" Type="http://schemas.openxmlformats.org/officeDocument/2006/relationships/image"/><Relationship Id="rId2" Target="../media/image2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0.xml.rels><?xml version="1.0" encoding="UTF-8" standalone="yes" ?><Relationships xmlns="http://schemas.openxmlformats.org/package/2006/relationships"><Relationship Id="rId3" Target="../media/image24.jpeg" Type="http://schemas.openxmlformats.org/officeDocument/2006/relationships/image"/><Relationship Id="rId2" Target="../media/image23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25.jpeg" Type="http://schemas.openxmlformats.org/officeDocument/2006/relationships/image"/></Relationships>
</file>

<file path=ppt/slides/_rels/slide21.xml.rels><?xml version="1.0" encoding="UTF-8" standalone="yes" ?><Relationships xmlns="http://schemas.openxmlformats.org/package/2006/relationships"><Relationship Id="rId2" Target="../media/image2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2.xml.rels><?xml version="1.0" encoding="UTF-8" standalone="yes" ?><Relationships xmlns="http://schemas.openxmlformats.org/package/2006/relationships"><Relationship Id="rId3" Target="../media/image28.jpeg" Type="http://schemas.openxmlformats.org/officeDocument/2006/relationships/image"/><Relationship Id="rId2" Target="../media/image2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3.xml.rels><?xml version="1.0" encoding="UTF-8" standalone="yes" ?><Relationships xmlns="http://schemas.openxmlformats.org/package/2006/relationships"><Relationship Id="rId2" Target="../media/image2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 ?><Relationships xmlns="http://schemas.openxmlformats.org/package/2006/relationships"><Relationship Id="rId2" Target="../media/image3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 ?><Relationships xmlns="http://schemas.openxmlformats.org/package/2006/relationships"><Relationship Id="rId3" Target="../media/image35.png" Type="http://schemas.openxmlformats.org/officeDocument/2006/relationships/image"/><Relationship Id="rId2" Target="../media/image3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 ?><Relationships xmlns="http://schemas.openxmlformats.org/package/2006/relationships"><Relationship Id="rId3" Target="../media/image39.jpeg" Type="http://schemas.openxmlformats.org/officeDocument/2006/relationships/image"/><Relationship Id="rId2" Target="../media/image3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 ?><Relationships xmlns="http://schemas.openxmlformats.org/package/2006/relationships"><Relationship Id="rId2" Target="../media/image4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4.xml.rels><?xml version="1.0" encoding="UTF-8" standalone="yes" ?><Relationships xmlns="http://schemas.openxmlformats.org/package/2006/relationships"><Relationship Id="rId2" Target="../media/image4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 ?><Relationships xmlns="http://schemas.openxmlformats.org/package/2006/relationships"><Relationship Id="rId2" Target="../media/image4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 ?><Relationships xmlns="http://schemas.openxmlformats.org/package/2006/relationships"><Relationship Id="rId3" Target="../media/image48.jpeg" Type="http://schemas.openxmlformats.org/officeDocument/2006/relationships/image"/><Relationship Id="rId2" Target="../media/image4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 ?><Relationships xmlns="http://schemas.openxmlformats.org/package/2006/relationships"><Relationship Id="rId3" Target="../media/image8.jpeg" Type="http://schemas.openxmlformats.org/officeDocument/2006/relationships/image"/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3F69C6-A2E0-497C-A4B6-9DEDEF90FB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ENTEROBACTERIAS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5AFEE4-8772-4BD3-9073-1FD4D6A7FA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1300" y="3611085"/>
            <a:ext cx="6629400" cy="1655762"/>
          </a:xfrm>
        </p:spPr>
        <p:txBody>
          <a:bodyPr/>
          <a:lstStyle/>
          <a:p>
            <a:r>
              <a:rPr lang="es-CO" b="1" dirty="0"/>
              <a:t>Catalina Martínez Jaramillo</a:t>
            </a:r>
          </a:p>
        </p:txBody>
      </p:sp>
    </p:spTree>
    <p:extLst>
      <p:ext uri="{BB962C8B-B14F-4D97-AF65-F5344CB8AC3E}">
        <p14:creationId xmlns:p14="http://schemas.microsoft.com/office/powerpoint/2010/main" val="597040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5C4D0F-EC1D-8F43-8293-FEA681D97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30" y="106630"/>
            <a:ext cx="10515600" cy="1325563"/>
          </a:xfrm>
        </p:spPr>
        <p:txBody>
          <a:bodyPr/>
          <a:lstStyle/>
          <a:p>
            <a:r>
              <a:rPr lang="es-CO" i="1" dirty="0"/>
              <a:t>Escherichia coli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DD3F5A-39E7-E84C-ACF5-6563C3069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7385" y="1233411"/>
            <a:ext cx="10736013" cy="4667250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dirty="0"/>
              <a:t>Más conocido; coliforme, la bacteria aeróbica más común en el intestino.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150 cepas no son muy infecciosas, virulencia por plásmidos ó son oportunistas. 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Se agrupan en patotipos: poseen un conjunto común de factores de virulencia. 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6 patotipos están asociados con la diarrea.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440EFC1E-5258-D743-8DC2-A4F59623BEDA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40626" y="3131336"/>
            <a:ext cx="6096000" cy="3620034"/>
          </a:xfrm>
        </p:spPr>
      </p:pic>
    </p:spTree>
    <p:extLst>
      <p:ext uri="{BB962C8B-B14F-4D97-AF65-F5344CB8AC3E}">
        <p14:creationId xmlns:p14="http://schemas.microsoft.com/office/powerpoint/2010/main" val="2540571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5C4D0F-EC1D-8F43-8293-FEA681D97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09" y="3738"/>
            <a:ext cx="10515600" cy="1325563"/>
          </a:xfrm>
        </p:spPr>
        <p:txBody>
          <a:bodyPr/>
          <a:lstStyle/>
          <a:p>
            <a:r>
              <a:rPr lang="es-CO" i="1" dirty="0"/>
              <a:t>Escherichia coli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DD3F5A-39E7-E84C-ACF5-6563C3069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8314" y="1214235"/>
            <a:ext cx="6301407" cy="3802426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s-CO" sz="1800" b="1" i="1" dirty="0"/>
              <a:t>E. coli </a:t>
            </a:r>
            <a:r>
              <a:rPr lang="es-CO" sz="1800" b="1" dirty="0"/>
              <a:t>productora de toxina Shiga (STEC): </a:t>
            </a:r>
            <a:r>
              <a:rPr lang="es-CO" sz="1800" dirty="0"/>
              <a:t>colitis hemorrágica, síndrome urémico hemolítico, puede dañar el riñón. O157: H7.</a:t>
            </a:r>
          </a:p>
          <a:p>
            <a:pPr algn="just">
              <a:lnSpc>
                <a:spcPct val="100000"/>
              </a:lnSpc>
            </a:pPr>
            <a:r>
              <a:rPr lang="es-CO" sz="1800" b="1" i="1" dirty="0"/>
              <a:t>E. coli </a:t>
            </a:r>
            <a:r>
              <a:rPr lang="es-CO" sz="1800" b="1" dirty="0"/>
              <a:t>enteroinvasiva (EIEC): </a:t>
            </a:r>
            <a:r>
              <a:rPr lang="es-CO" sz="1800" dirty="0"/>
              <a:t>invasión, ulceración de la mucosa del intestino grueso (disentería similar a </a:t>
            </a:r>
            <a:r>
              <a:rPr lang="es-CO" sz="1800" i="1" dirty="0"/>
              <a:t>Shigella</a:t>
            </a:r>
            <a:r>
              <a:rPr lang="es-CO" sz="1800" dirty="0"/>
              <a:t>).</a:t>
            </a:r>
          </a:p>
          <a:p>
            <a:pPr algn="just">
              <a:lnSpc>
                <a:spcPct val="100000"/>
              </a:lnSpc>
            </a:pPr>
            <a:r>
              <a:rPr lang="es-CO" sz="1800" b="1" i="1" dirty="0"/>
              <a:t>E. coli </a:t>
            </a:r>
            <a:r>
              <a:rPr lang="es-CO" sz="1800" b="1" dirty="0"/>
              <a:t>enteroagregantes (EAEC): </a:t>
            </a:r>
            <a:r>
              <a:rPr lang="es-CO" sz="1800" dirty="0"/>
              <a:t>agregan y colonizan mucosa intestinal; enterotoxinas dañan e inducen inflamación. Diarrea pediátrica.</a:t>
            </a:r>
          </a:p>
          <a:p>
            <a:pPr algn="just">
              <a:lnSpc>
                <a:spcPct val="100000"/>
              </a:lnSpc>
            </a:pPr>
            <a:r>
              <a:rPr lang="es-CO" sz="1800" b="1" i="1" dirty="0"/>
              <a:t>E. coli </a:t>
            </a:r>
            <a:r>
              <a:rPr lang="es-CO" sz="1800" b="1" dirty="0"/>
              <a:t>enterotoxigénica (ETEC): </a:t>
            </a:r>
            <a:r>
              <a:rPr lang="es-CO" sz="1800" dirty="0"/>
              <a:t>diarrea grave por dos exotoxinas (toxina termolábil (LT) toxina termoestable (ST)).</a:t>
            </a:r>
          </a:p>
          <a:p>
            <a:pPr algn="just">
              <a:lnSpc>
                <a:spcPct val="100000"/>
              </a:lnSpc>
            </a:pPr>
            <a:r>
              <a:rPr lang="es-CO" sz="1800" b="1" i="1" dirty="0"/>
              <a:t>E. coli </a:t>
            </a:r>
            <a:r>
              <a:rPr lang="es-CO" sz="1800" b="1" dirty="0"/>
              <a:t>de adherencia difusa (DAEC): </a:t>
            </a:r>
            <a:r>
              <a:rPr lang="es-CO" sz="1800" dirty="0"/>
              <a:t>causa menor de diarrea pediátrica. No son patógenos humanos típicos.</a:t>
            </a:r>
          </a:p>
          <a:p>
            <a:pPr algn="just">
              <a:lnSpc>
                <a:spcPct val="100000"/>
              </a:lnSpc>
            </a:pPr>
            <a:r>
              <a:rPr lang="es-CO" sz="1800" b="1" i="1" dirty="0"/>
              <a:t>E. coli </a:t>
            </a:r>
            <a:r>
              <a:rPr lang="es-CO" sz="1800" b="1" dirty="0"/>
              <a:t>enteropatógenas (EPEC): </a:t>
            </a:r>
            <a:r>
              <a:rPr lang="es-CO" sz="1800" dirty="0"/>
              <a:t>forma debilitante de diarrea infantil.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75D5EC2D-10A6-064E-9E71-1515751DBB8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6409" y="1533438"/>
            <a:ext cx="4873487" cy="2029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186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27AC3B-C6B4-384A-9D9C-B2AF98A26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912" y="0"/>
            <a:ext cx="10515600" cy="1325563"/>
          </a:xfrm>
        </p:spPr>
        <p:txBody>
          <a:bodyPr/>
          <a:lstStyle/>
          <a:p>
            <a:r>
              <a:rPr lang="es-CO" i="1" dirty="0"/>
              <a:t>Escherichia coli</a:t>
            </a:r>
            <a:endParaRPr lang="es-CO" dirty="0"/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5AE85915-FD49-3948-8B35-15C5EF8F68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27072" y="3596485"/>
            <a:ext cx="1964100" cy="3168750"/>
          </a:xfrm>
        </p:spPr>
      </p:pic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C6DAE54-0530-5543-AF6C-9F1AF8B12DF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152261" y="971241"/>
            <a:ext cx="10515599" cy="398896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</a:pPr>
            <a:r>
              <a:rPr lang="es-CO" sz="1800" b="1" dirty="0"/>
              <a:t>ETEC</a:t>
            </a:r>
            <a:r>
              <a:rPr lang="es-CO" sz="1800" dirty="0"/>
              <a:t>: ST y LT → hipersecreción de electrolitos y agua → diarrea acuosa.</a:t>
            </a:r>
          </a:p>
          <a:p>
            <a:pPr algn="just">
              <a:lnSpc>
                <a:spcPct val="110000"/>
              </a:lnSpc>
            </a:pPr>
            <a:r>
              <a:rPr lang="es-CO" sz="1800" b="1" dirty="0"/>
              <a:t>EIEC: </a:t>
            </a:r>
            <a:r>
              <a:rPr lang="es-CO" sz="1800" dirty="0"/>
              <a:t>diarrea → penetrar y multiplicarse células epiteliales intestinales.</a:t>
            </a:r>
          </a:p>
          <a:p>
            <a:pPr algn="just">
              <a:lnSpc>
                <a:spcPct val="110000"/>
              </a:lnSpc>
            </a:pPr>
            <a:r>
              <a:rPr lang="es-CO" sz="1800" b="1" dirty="0"/>
              <a:t>EPEC: </a:t>
            </a:r>
            <a:r>
              <a:rPr lang="es-CO" sz="1800" dirty="0"/>
              <a:t>se adhieren microvellosidades células epiteliales intestinales por adhesina (intimina) → destrucción.</a:t>
            </a:r>
          </a:p>
          <a:p>
            <a:pPr algn="just">
              <a:lnSpc>
                <a:spcPct val="110000"/>
              </a:lnSpc>
            </a:pPr>
            <a:r>
              <a:rPr lang="es-CO" sz="1800" b="1" dirty="0"/>
              <a:t>EAEC: </a:t>
            </a:r>
            <a:r>
              <a:rPr lang="es-CO" sz="1800" dirty="0"/>
              <a:t>se adhieren a las células epiteliales, formando grupos “ladrillos apilados”.</a:t>
            </a:r>
          </a:p>
          <a:p>
            <a:pPr algn="just">
              <a:lnSpc>
                <a:spcPct val="110000"/>
              </a:lnSpc>
            </a:pPr>
            <a:r>
              <a:rPr lang="es-CO" sz="1800" b="1" dirty="0"/>
              <a:t>STEC: </a:t>
            </a:r>
            <a:r>
              <a:rPr lang="es-CO" sz="1800" dirty="0"/>
              <a:t>toxina Shiga codificada por bacteriófagos (Stx-1 y / o Stx-2).</a:t>
            </a:r>
          </a:p>
          <a:p>
            <a:pPr algn="just">
              <a:lnSpc>
                <a:spcPct val="110000"/>
              </a:lnSpc>
            </a:pPr>
            <a:r>
              <a:rPr lang="es-CO" sz="1800" b="1" dirty="0"/>
              <a:t>DAEC: </a:t>
            </a:r>
            <a:r>
              <a:rPr lang="es-CO" sz="1800" dirty="0"/>
              <a:t>se adhieren a toda la superficie de las células epiteliales. factor de virulencia aún no definido. </a:t>
            </a:r>
          </a:p>
        </p:txBody>
      </p:sp>
    </p:spTree>
    <p:extLst>
      <p:ext uri="{BB962C8B-B14F-4D97-AF65-F5344CB8AC3E}">
        <p14:creationId xmlns:p14="http://schemas.microsoft.com/office/powerpoint/2010/main" val="2474833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C45A43-17FD-B446-899C-F8AC38EA5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143" y="0"/>
            <a:ext cx="10515600" cy="1325563"/>
          </a:xfrm>
        </p:spPr>
        <p:txBody>
          <a:bodyPr/>
          <a:lstStyle/>
          <a:p>
            <a:r>
              <a:rPr lang="es-CO" dirty="0"/>
              <a:t>Enfermedades</a:t>
            </a:r>
            <a:r>
              <a:rPr lang="pt" dirty="0"/>
              <a:t> clínicas de </a:t>
            </a:r>
            <a:r>
              <a:rPr lang="pt" i="1" dirty="0"/>
              <a:t>E. coli</a:t>
            </a:r>
            <a:endParaRPr lang="es-CO" i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3EFFC9-896C-4847-9886-C6B485BF3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690" y="1254602"/>
            <a:ext cx="10832167" cy="3660775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</a:pPr>
            <a:r>
              <a:rPr lang="es-CO" sz="1800" dirty="0"/>
              <a:t>La mayoría transmiten entre humanos. </a:t>
            </a:r>
          </a:p>
          <a:p>
            <a:pPr algn="just">
              <a:lnSpc>
                <a:spcPct val="110000"/>
              </a:lnSpc>
            </a:pPr>
            <a:r>
              <a:rPr lang="es-CO" sz="1800" dirty="0"/>
              <a:t>Agentes de diarrea infantil, 15% mortalidad infantil. </a:t>
            </a:r>
          </a:p>
          <a:p>
            <a:pPr algn="just">
              <a:lnSpc>
                <a:spcPct val="110000"/>
              </a:lnSpc>
            </a:pPr>
            <a:r>
              <a:rPr lang="es-CO" sz="1800" dirty="0"/>
              <a:t>Prevalencia, regiones tropicales, superpobladas, instalaciones sanitarias deficientes, suministros de agua contaminados, adultos portadores.</a:t>
            </a:r>
          </a:p>
          <a:p>
            <a:pPr algn="just">
              <a:lnSpc>
                <a:spcPct val="110000"/>
              </a:lnSpc>
            </a:pPr>
            <a:r>
              <a:rPr lang="es-CO" sz="1800" dirty="0"/>
              <a:t>La "venganza de Montezuma", el "vientre de Delhi", (70%). </a:t>
            </a:r>
          </a:p>
          <a:p>
            <a:pPr algn="just">
              <a:lnSpc>
                <a:spcPct val="110000"/>
              </a:lnSpc>
            </a:pPr>
            <a:r>
              <a:rPr lang="es-CO" sz="1800" dirty="0"/>
              <a:t>5 a 7 días, diarrea acuosa abundante, fiebre leve, náuseas y vómitos. Algunos viajeros disentería enteroinvasiva crónica similar </a:t>
            </a:r>
            <a:r>
              <a:rPr lang="es-CO" sz="1800" i="1" dirty="0"/>
              <a:t>Shigella </a:t>
            </a:r>
            <a:r>
              <a:rPr lang="es-CO" sz="1800" dirty="0"/>
              <a:t>o </a:t>
            </a:r>
            <a:r>
              <a:rPr lang="es-CO" sz="1800" i="1" dirty="0"/>
              <a:t>Salmonella</a:t>
            </a:r>
            <a:r>
              <a:rPr lang="es-CO" sz="1800" dirty="0"/>
              <a:t>.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E4E8A435-795D-C84F-8279-925B17E0911F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66920" y="4129525"/>
            <a:ext cx="3176466" cy="2086632"/>
          </a:xfr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7A965B7B-B8EB-F243-A2A1-E5472061E8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1843" y="4329046"/>
            <a:ext cx="3282483" cy="1832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9416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C29DC0-BADB-244F-8F4F-D0818824B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913" y="0"/>
            <a:ext cx="10515600" cy="1325563"/>
          </a:xfrm>
        </p:spPr>
        <p:txBody>
          <a:bodyPr/>
          <a:lstStyle/>
          <a:p>
            <a:r>
              <a:rPr lang="es-CO" dirty="0"/>
              <a:t>Enfermedades</a:t>
            </a:r>
            <a:r>
              <a:rPr lang="pt" dirty="0"/>
              <a:t> clínicas de </a:t>
            </a:r>
            <a:r>
              <a:rPr lang="pt" i="1" dirty="0"/>
              <a:t>E. coli</a:t>
            </a:r>
            <a:endParaRPr lang="es-CO" dirty="0"/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CBA40B46-7B03-FF4E-B912-1D94596A77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03003" y="3773010"/>
            <a:ext cx="4359965" cy="3063014"/>
          </a:xfrm>
        </p:spPr>
      </p:pic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B5BE301-2C12-CE48-A84C-2E0FB983110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063488" y="1161293"/>
            <a:ext cx="10320130" cy="4143224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es-CO" b="1" dirty="0"/>
              <a:t>Uropatogénesis:</a:t>
            </a:r>
          </a:p>
          <a:p>
            <a:pPr lvl="1" algn="just">
              <a:lnSpc>
                <a:spcPct val="110000"/>
              </a:lnSpc>
            </a:pPr>
            <a:r>
              <a:rPr lang="es-CO" dirty="0"/>
              <a:t>50% al 80% en personas sanas. </a:t>
            </a:r>
          </a:p>
          <a:p>
            <a:pPr lvl="1" algn="just">
              <a:lnSpc>
                <a:spcPct val="110000"/>
              </a:lnSpc>
            </a:pPr>
            <a:r>
              <a:rPr lang="es-CO" dirty="0"/>
              <a:t>Pacientes con catéteres, riesgo. 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es-CO" b="1" dirty="0"/>
              <a:t>Otras infecciones extraintestinales:</a:t>
            </a:r>
          </a:p>
          <a:p>
            <a:pPr lvl="1" algn="just">
              <a:lnSpc>
                <a:spcPct val="110000"/>
              </a:lnSpc>
            </a:pPr>
            <a:r>
              <a:rPr lang="es-CO" dirty="0"/>
              <a:t>Meningitis neonatal, neumonía, septicemia, infecciones de heridas. </a:t>
            </a:r>
          </a:p>
          <a:p>
            <a:pPr lvl="1" algn="just">
              <a:lnSpc>
                <a:spcPct val="110000"/>
              </a:lnSpc>
            </a:pPr>
            <a:r>
              <a:rPr lang="es-CO" dirty="0"/>
              <a:t>Complican cirugía, endoscopia, traqueotomía, cateterismo, diálisis renal y terapia inmunosupresora.</a:t>
            </a:r>
          </a:p>
        </p:txBody>
      </p:sp>
    </p:spTree>
    <p:extLst>
      <p:ext uri="{BB962C8B-B14F-4D97-AF65-F5344CB8AC3E}">
        <p14:creationId xmlns:p14="http://schemas.microsoft.com/office/powerpoint/2010/main" val="2927787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4D49E4-F70E-874E-8567-FCD12DF60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913" y="0"/>
            <a:ext cx="10515600" cy="1325563"/>
          </a:xfrm>
        </p:spPr>
        <p:txBody>
          <a:bodyPr/>
          <a:lstStyle/>
          <a:p>
            <a:r>
              <a:rPr lang="es-CO" dirty="0"/>
              <a:t>Otros coliformes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39AFB9-8C67-ED45-A362-993F9389A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486" y="1088248"/>
            <a:ext cx="10664687" cy="324213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s-CO" dirty="0"/>
              <a:t>Mayoría oportunistas: </a:t>
            </a:r>
            <a:r>
              <a:rPr lang="es-CO" i="1" dirty="0"/>
              <a:t>Klebsiella, Enterobacter, Serratia </a:t>
            </a:r>
            <a:r>
              <a:rPr lang="es-CO" dirty="0"/>
              <a:t>y</a:t>
            </a:r>
            <a:r>
              <a:rPr lang="es-CO" i="1" dirty="0"/>
              <a:t> Citrobacter.</a:t>
            </a:r>
          </a:p>
          <a:p>
            <a:pPr>
              <a:lnSpc>
                <a:spcPct val="110000"/>
              </a:lnSpc>
            </a:pPr>
            <a:r>
              <a:rPr lang="es-CO" dirty="0"/>
              <a:t>Fallan las defensas, procedimientos médicos. </a:t>
            </a:r>
          </a:p>
          <a:p>
            <a:pPr>
              <a:lnSpc>
                <a:spcPct val="110000"/>
              </a:lnSpc>
            </a:pPr>
            <a:r>
              <a:rPr lang="es-CO" dirty="0"/>
              <a:t>Pueden infectar casi cualquier órgano; complicaciones más graves septicemia y endotoxemia. </a:t>
            </a:r>
          </a:p>
          <a:p>
            <a:pPr>
              <a:lnSpc>
                <a:spcPct val="110000"/>
              </a:lnSpc>
            </a:pPr>
            <a:r>
              <a:rPr lang="es-CO" dirty="0"/>
              <a:t>Por su presencia generalizada, resistencia y el mal estado de los pacientes de difícil control.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CFDAAF33-B01D-2C4C-998C-5D7744CB0309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20300" y="3208596"/>
            <a:ext cx="6199130" cy="3487011"/>
          </a:xfrm>
        </p:spPr>
      </p:pic>
    </p:spTree>
    <p:extLst>
      <p:ext uri="{BB962C8B-B14F-4D97-AF65-F5344CB8AC3E}">
        <p14:creationId xmlns:p14="http://schemas.microsoft.com/office/powerpoint/2010/main" val="1437149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4D49E4-F70E-874E-8567-FCD12DF60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905" y="49489"/>
            <a:ext cx="10515600" cy="1325563"/>
          </a:xfrm>
        </p:spPr>
        <p:txBody>
          <a:bodyPr/>
          <a:lstStyle/>
          <a:p>
            <a:r>
              <a:rPr lang="es-CO" dirty="0"/>
              <a:t>Otros coliformes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39AFB9-8C67-ED45-A362-993F9389A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6495" y="1154284"/>
            <a:ext cx="10667997" cy="1930706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</a:pPr>
            <a:r>
              <a:rPr lang="es-CO" b="1" i="1" dirty="0"/>
              <a:t>Klebsiella</a:t>
            </a:r>
            <a:r>
              <a:rPr lang="es-CO" dirty="0"/>
              <a:t> también en las vías respiratorias de individuos sanos → infecciones pulmonares crónicas.</a:t>
            </a:r>
          </a:p>
          <a:p>
            <a:pPr algn="just">
              <a:lnSpc>
                <a:spcPct val="110000"/>
              </a:lnSpc>
            </a:pPr>
            <a:r>
              <a:rPr lang="es-CO" dirty="0"/>
              <a:t>Es promovida por la cápsula grande, previene la fagocitosis. </a:t>
            </a:r>
          </a:p>
          <a:p>
            <a:pPr algn="just">
              <a:lnSpc>
                <a:spcPct val="110000"/>
              </a:lnSpc>
            </a:pPr>
            <a:r>
              <a:rPr lang="es-CO" dirty="0"/>
              <a:t>Algunas cepas producen toxinas. </a:t>
            </a:r>
          </a:p>
          <a:p>
            <a:pPr algn="just">
              <a:lnSpc>
                <a:spcPct val="110000"/>
              </a:lnSpc>
            </a:pPr>
            <a:r>
              <a:rPr lang="es-CO" dirty="0"/>
              <a:t>La más importante </a:t>
            </a:r>
            <a:r>
              <a:rPr lang="es-CO" i="1" dirty="0"/>
              <a:t>Klebsiella pneumoniae</a:t>
            </a:r>
            <a:r>
              <a:rPr lang="es-CO" dirty="0"/>
              <a:t>, invasor secundario → neumonía nosocomial, meningitis, bacteriemia, infecciones de heridas e infecciones urinarias.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480381DA-033A-BA4B-961D-7F281FE5C110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0493" y="3983485"/>
            <a:ext cx="3867552" cy="2547937"/>
          </a:xfr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8EC7F498-8386-D541-903E-6AF808AA8F2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64366" y="3810362"/>
            <a:ext cx="6215776" cy="2894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564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F0F59A-E036-ED40-8ECB-33A6F88EA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2" y="38795"/>
            <a:ext cx="10515600" cy="1325563"/>
          </a:xfrm>
        </p:spPr>
        <p:txBody>
          <a:bodyPr/>
          <a:lstStyle/>
          <a:p>
            <a:r>
              <a:rPr lang="es-CO" dirty="0"/>
              <a:t>Otros coliformes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2BEB6D3-5AA8-564B-8264-CDF430559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7351" y="1338608"/>
            <a:ext cx="10667997" cy="209039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b="1" i="1" dirty="0"/>
              <a:t>Enterobacter</a:t>
            </a:r>
            <a:r>
              <a:rPr lang="es-CO" dirty="0"/>
              <a:t> y un género estrechamente relacionado, </a:t>
            </a:r>
            <a:r>
              <a:rPr lang="es-CO" i="1" dirty="0"/>
              <a:t>Hafnia.</a:t>
            </a:r>
            <a:endParaRPr lang="es-CO" dirty="0"/>
          </a:p>
          <a:p>
            <a:pPr>
              <a:lnSpc>
                <a:spcPct val="100000"/>
              </a:lnSpc>
            </a:pPr>
            <a:r>
              <a:rPr lang="es-CO" dirty="0"/>
              <a:t>Habitan suelo, aguas residuales, productos lácteos. </a:t>
            </a:r>
          </a:p>
          <a:p>
            <a:pPr>
              <a:lnSpc>
                <a:spcPct val="100000"/>
              </a:lnSpc>
            </a:pPr>
            <a:r>
              <a:rPr lang="es-CO" dirty="0"/>
              <a:t>Infecciones del tracto urinario. Menos frecuente heridas quirúrgicas, líquido cefalorraquídeo, esputo y sangre. </a:t>
            </a:r>
          </a:p>
          <a:p>
            <a:pPr>
              <a:lnSpc>
                <a:spcPct val="100000"/>
              </a:lnSpc>
            </a:pPr>
            <a:r>
              <a:rPr lang="es-CO" dirty="0"/>
              <a:t>Es letal cuando se introduce en el torrente sanguíneo.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022C0A3E-2E64-4540-A560-FE7C03ACA78B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5462" y="3773010"/>
            <a:ext cx="6876969" cy="2750788"/>
          </a:xfrm>
        </p:spPr>
      </p:pic>
    </p:spTree>
    <p:extLst>
      <p:ext uri="{BB962C8B-B14F-4D97-AF65-F5344CB8AC3E}">
        <p14:creationId xmlns:p14="http://schemas.microsoft.com/office/powerpoint/2010/main" val="10704696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9ED28D-954C-8D46-A189-081B8F9C1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03875"/>
            <a:ext cx="10515600" cy="1325563"/>
          </a:xfrm>
        </p:spPr>
        <p:txBody>
          <a:bodyPr/>
          <a:lstStyle/>
          <a:p>
            <a:r>
              <a:rPr lang="es-CO" dirty="0"/>
              <a:t>Otros coliformes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3DA317-4119-C64A-9C1B-BC12FAF74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599" y="1233545"/>
            <a:ext cx="10210802" cy="2735358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s-CO" b="1" i="1" dirty="0"/>
              <a:t>Citrobacter</a:t>
            </a:r>
          </a:p>
          <a:p>
            <a:pPr lvl="1">
              <a:lnSpc>
                <a:spcPct val="100000"/>
              </a:lnSpc>
            </a:pPr>
            <a:r>
              <a:rPr lang="es-CO" dirty="0"/>
              <a:t>Habita tierra, el agua y el colon humano.</a:t>
            </a:r>
          </a:p>
          <a:p>
            <a:pPr lvl="1">
              <a:lnSpc>
                <a:spcPct val="100000"/>
              </a:lnSpc>
            </a:pPr>
            <a:r>
              <a:rPr lang="es-CO" dirty="0"/>
              <a:t>Oportunista ocasional en infecciones del tracto urinario y bacteriemia en personas debilitadas.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BEE0B83E-2832-FE4D-BF75-2C50C5C0AC32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98484" y="2984630"/>
            <a:ext cx="6161417" cy="3532547"/>
          </a:xfrm>
        </p:spPr>
      </p:pic>
    </p:spTree>
    <p:extLst>
      <p:ext uri="{BB962C8B-B14F-4D97-AF65-F5344CB8AC3E}">
        <p14:creationId xmlns:p14="http://schemas.microsoft.com/office/powerpoint/2010/main" val="1445094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992CD7-1678-2548-9913-2393BFBD5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2" y="-35408"/>
            <a:ext cx="10515600" cy="1325563"/>
          </a:xfrm>
        </p:spPr>
        <p:txBody>
          <a:bodyPr/>
          <a:lstStyle/>
          <a:p>
            <a:r>
              <a:rPr lang="es-CO" dirty="0"/>
              <a:t>Otros coliformes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9AA1FAA-40A9-F84E-B714-4BC4D2714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317" y="879425"/>
            <a:ext cx="6536633" cy="475144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O" b="1" i="1" dirty="0"/>
              <a:t>Serratia</a:t>
            </a:r>
          </a:p>
          <a:p>
            <a:pPr algn="just"/>
            <a:r>
              <a:rPr lang="es-CO" dirty="0"/>
              <a:t> </a:t>
            </a:r>
            <a:r>
              <a:rPr lang="es-CO" sz="1600" dirty="0"/>
              <a:t>Habita suelo, agua, intestino. </a:t>
            </a:r>
          </a:p>
          <a:p>
            <a:pPr algn="just"/>
            <a:r>
              <a:rPr lang="es-CO" sz="1600" i="1" dirty="0"/>
              <a:t>Serratia marcescens</a:t>
            </a:r>
            <a:r>
              <a:rPr lang="es-CO" sz="1600" dirty="0"/>
              <a:t>, pigmento rojo intenso (20 ° C y 30 ° C), poco o ningún pigmento (mayor de 37 ° C).</a:t>
            </a:r>
          </a:p>
          <a:p>
            <a:pPr algn="just"/>
            <a:r>
              <a:rPr lang="es-CO" sz="1600" dirty="0"/>
              <a:t>Invadir un huésped comprometido (septicemia y meningitis)</a:t>
            </a:r>
          </a:p>
          <a:p>
            <a:pPr algn="just"/>
            <a:r>
              <a:rPr lang="es-CO" sz="1600" dirty="0"/>
              <a:t>Infecciones de quemaduras y heridas. </a:t>
            </a:r>
          </a:p>
          <a:p>
            <a:pPr algn="just"/>
            <a:r>
              <a:rPr lang="es-CO" sz="1600" dirty="0"/>
              <a:t>La neumonía → en alcohólicos. </a:t>
            </a:r>
          </a:p>
          <a:p>
            <a:pPr algn="just"/>
            <a:r>
              <a:rPr lang="es-CO" sz="1600" dirty="0"/>
              <a:t>Se transmite por infusiones y equipos respiratorios contaminados.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CCE66E3B-F638-4141-93DC-1A4788B9CF9F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88089" y="396098"/>
            <a:ext cx="4582054" cy="2859050"/>
          </a:xfr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A3CE36EC-23BB-184E-BEFD-7E69431C25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2989" y="3602853"/>
            <a:ext cx="4537154" cy="2796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448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90547135-6FC8-C249-8886-C491F7252477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2139" y="768542"/>
            <a:ext cx="3428627" cy="3209025"/>
          </a:xfr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0CE523D-476E-2044-A0C4-3C0C07DEB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777" y="76046"/>
            <a:ext cx="10515600" cy="1325563"/>
          </a:xfrm>
        </p:spPr>
        <p:txBody>
          <a:bodyPr/>
          <a:lstStyle/>
          <a:p>
            <a:r>
              <a:rPr lang="es-CO" dirty="0"/>
              <a:t>Enfermedad diarréica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768C92-AD74-A24D-9CB0-B62AAC8F8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0766" y="1799174"/>
            <a:ext cx="6053051" cy="4638675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</a:pPr>
            <a:r>
              <a:rPr lang="es-CO" dirty="0"/>
              <a:t>Síndrome agudo del tracto intestinal.</a:t>
            </a:r>
          </a:p>
          <a:p>
            <a:pPr algn="just">
              <a:lnSpc>
                <a:spcPct val="110000"/>
              </a:lnSpc>
            </a:pPr>
            <a:r>
              <a:rPr lang="es-CO" dirty="0"/>
              <a:t>Aumentan el volumen de líquido y frecuencia deposiciones, acompañada de dolor abdominal intenso.</a:t>
            </a:r>
          </a:p>
          <a:p>
            <a:pPr algn="just">
              <a:lnSpc>
                <a:spcPct val="110000"/>
              </a:lnSpc>
            </a:pPr>
            <a:r>
              <a:rPr lang="es-CO" dirty="0"/>
              <a:t>Gastroenteritis (inflamación del revestimiento del estómago y el intestino). </a:t>
            </a:r>
          </a:p>
          <a:p>
            <a:pPr algn="just">
              <a:lnSpc>
                <a:spcPct val="110000"/>
              </a:lnSpc>
            </a:pPr>
            <a:r>
              <a:rPr lang="es-CO" dirty="0"/>
              <a:t>La diarrea infecciosa ocurre por:</a:t>
            </a:r>
          </a:p>
          <a:p>
            <a:pPr lvl="1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s-CO" sz="1800" b="1" dirty="0"/>
              <a:t>Secreción de enterotoxinas</a:t>
            </a:r>
            <a:r>
              <a:rPr lang="es-CO" sz="1800" dirty="0"/>
              <a:t>: m.o en superficie de células, secreta la toxina. Interrupción del metabolismo celular, pérdida de electrolitos, agua.</a:t>
            </a:r>
          </a:p>
          <a:p>
            <a:pPr lvl="1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s-CO" sz="1800" b="1" dirty="0"/>
              <a:t>Invasión del epitelio intestinal: </a:t>
            </a:r>
            <a:r>
              <a:rPr lang="es-CO" sz="1800" dirty="0"/>
              <a:t>destrucción de células epiteliales y forma ulceraciones, pérdida del revestimiento intestinal y sangrado.</a:t>
            </a:r>
          </a:p>
        </p:txBody>
      </p:sp>
    </p:spTree>
    <p:extLst>
      <p:ext uri="{BB962C8B-B14F-4D97-AF65-F5344CB8AC3E}">
        <p14:creationId xmlns:p14="http://schemas.microsoft.com/office/powerpoint/2010/main" val="40420715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8530A3-DCD1-5049-B875-3B15E69CB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651" y="-21470"/>
            <a:ext cx="11134526" cy="1325563"/>
          </a:xfrm>
        </p:spPr>
        <p:txBody>
          <a:bodyPr>
            <a:normAutofit/>
          </a:bodyPr>
          <a:lstStyle/>
          <a:p>
            <a:r>
              <a:rPr lang="es-CO" dirty="0"/>
              <a:t>Entéricos no coliformes oportunistas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CF00CEB-5E3D-5F4D-B285-F7D3C31A5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7749" y="988899"/>
            <a:ext cx="6692796" cy="349552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s-CO" sz="1800" dirty="0"/>
              <a:t>Tres géneros: </a:t>
            </a:r>
            <a:r>
              <a:rPr lang="es-CO" sz="1800" i="1" dirty="0"/>
              <a:t>Proteus, Morganella</a:t>
            </a:r>
            <a:r>
              <a:rPr lang="es-CO" sz="1800" dirty="0"/>
              <a:t>, y </a:t>
            </a:r>
            <a:r>
              <a:rPr lang="es-CO" sz="1800" i="1" dirty="0"/>
              <a:t>Providencia.</a:t>
            </a:r>
          </a:p>
          <a:p>
            <a:pPr>
              <a:lnSpc>
                <a:spcPct val="110000"/>
              </a:lnSpc>
            </a:pPr>
            <a:r>
              <a:rPr lang="es-CO" sz="1800" dirty="0"/>
              <a:t>Saprobios, suelo, estiércol, aguas residuales o contaminadas. Comensales humanos y animales.</a:t>
            </a:r>
          </a:p>
          <a:p>
            <a:pPr>
              <a:lnSpc>
                <a:spcPct val="110000"/>
              </a:lnSpc>
            </a:pPr>
            <a:r>
              <a:rPr lang="es-CO" sz="1800" dirty="0"/>
              <a:t>Normalmente inofensivos. Infecciones del tracto urinario, heridas, neumonía, septicemia, diarrea infantil. </a:t>
            </a:r>
          </a:p>
          <a:p>
            <a:pPr>
              <a:lnSpc>
                <a:spcPct val="110000"/>
              </a:lnSpc>
            </a:pPr>
            <a:r>
              <a:rPr lang="es-CO" sz="1800" i="1" dirty="0"/>
              <a:t>Proteus, </a:t>
            </a:r>
            <a:r>
              <a:rPr lang="es-CO" sz="1800" dirty="0"/>
              <a:t>cálculos renales y daño por ureasa, aumento del pH de la orina.</a:t>
            </a:r>
          </a:p>
          <a:p>
            <a:pPr>
              <a:lnSpc>
                <a:spcPct val="110000"/>
              </a:lnSpc>
            </a:pPr>
            <a:r>
              <a:rPr lang="es-CO" sz="1800" i="1" dirty="0"/>
              <a:t>Morganella morganii </a:t>
            </a:r>
            <a:r>
              <a:rPr lang="es-CO" sz="1800" dirty="0"/>
              <a:t>y </a:t>
            </a:r>
            <a:r>
              <a:rPr lang="es-CO" sz="1800" i="1" dirty="0"/>
              <a:t>Providencia </a:t>
            </a:r>
            <a:r>
              <a:rPr lang="es-CO" sz="1800" dirty="0"/>
              <a:t>infecciones similares. </a:t>
            </a:r>
            <a:r>
              <a:rPr lang="es-CO" sz="1800" i="1" dirty="0"/>
              <a:t>P. stuartii, </a:t>
            </a:r>
            <a:r>
              <a:rPr lang="es-CO" sz="1800" dirty="0"/>
              <a:t>quemaduras.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7F3C24C4-BCE3-794B-A9B7-D0FBAF31FD31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90545" y="1564497"/>
            <a:ext cx="4213610" cy="2208513"/>
          </a:xfrm>
        </p:spPr>
      </p:pic>
      <p:pic>
        <p:nvPicPr>
          <p:cNvPr id="7" name="Marcador de contenido 5">
            <a:extLst>
              <a:ext uri="{FF2B5EF4-FFF2-40B4-BE49-F238E27FC236}">
                <a16:creationId xmlns:a16="http://schemas.microsoft.com/office/drawing/2014/main" id="{98462FCC-B19E-2C46-889B-51980AEA250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09091" y="4484421"/>
            <a:ext cx="2224447" cy="2090738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4380885C-F3EF-8347-AE32-6802C6DBBBE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97350" y="4562289"/>
            <a:ext cx="2169141" cy="2090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109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B533D6-36AD-114F-8B5F-7F7C5A9D6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572" y="239442"/>
            <a:ext cx="10515600" cy="1325563"/>
          </a:xfrm>
        </p:spPr>
        <p:txBody>
          <a:bodyPr/>
          <a:lstStyle/>
          <a:p>
            <a:r>
              <a:rPr lang="es-CO" dirty="0"/>
              <a:t>Verdaderos patógenos entéricos: </a:t>
            </a:r>
            <a:r>
              <a:rPr lang="es-CO" i="1" dirty="0"/>
              <a:t>Salmonella</a:t>
            </a: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6B974C4F-7FEB-5543-AA01-6D1D4055A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4413" y="1565005"/>
            <a:ext cx="10515599" cy="4022714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s-CO" sz="1600" dirty="0"/>
              <a:t>2 especies, </a:t>
            </a:r>
            <a:r>
              <a:rPr lang="es-CO" sz="1600" i="1" dirty="0"/>
              <a:t>Salmonella enterica y Salmonella bongori </a:t>
            </a:r>
            <a:r>
              <a:rPr lang="es-CO" sz="1600" dirty="0"/>
              <a:t>(lagartos). </a:t>
            </a:r>
          </a:p>
          <a:p>
            <a:pPr>
              <a:lnSpc>
                <a:spcPct val="110000"/>
              </a:lnSpc>
            </a:pPr>
            <a:r>
              <a:rPr lang="es-CO" sz="1600" i="1" dirty="0"/>
              <a:t>Salmonella enterica </a:t>
            </a:r>
            <a:r>
              <a:rPr lang="es-CO" sz="1600" dirty="0"/>
              <a:t>6 subespecies; </a:t>
            </a:r>
            <a:r>
              <a:rPr lang="es-CO" sz="1600" i="1" dirty="0"/>
              <a:t>enterica, salamae, arizonae, diarizonae, houtenae </a:t>
            </a:r>
            <a:r>
              <a:rPr lang="es-CO" sz="1600" dirty="0"/>
              <a:t>e </a:t>
            </a:r>
            <a:r>
              <a:rPr lang="es-CO" sz="1600" i="1" dirty="0"/>
              <a:t>indica</a:t>
            </a:r>
            <a:r>
              <a:rPr lang="es-CO" sz="1600" dirty="0"/>
              <a:t>. </a:t>
            </a:r>
          </a:p>
          <a:p>
            <a:pPr>
              <a:lnSpc>
                <a:spcPct val="110000"/>
              </a:lnSpc>
            </a:pPr>
            <a:r>
              <a:rPr lang="es-CO" sz="1600" dirty="0"/>
              <a:t>2.500 serotipos, (antígenos O y H). El serotipo fuente del aislado.</a:t>
            </a:r>
          </a:p>
          <a:p>
            <a:pPr>
              <a:lnSpc>
                <a:spcPct val="110000"/>
              </a:lnSpc>
            </a:pPr>
            <a:r>
              <a:rPr lang="es-CO" sz="1600" dirty="0"/>
              <a:t>Serotipo = género-especie-subespecie, seguido de “serotipo” y el nombre del serotipo.</a:t>
            </a:r>
          </a:p>
          <a:p>
            <a:pPr>
              <a:lnSpc>
                <a:spcPct val="110000"/>
              </a:lnSpc>
            </a:pPr>
            <a:r>
              <a:rPr lang="es-CO" sz="1600" dirty="0"/>
              <a:t>En general el serotipo se escribe como una especie (</a:t>
            </a:r>
            <a:r>
              <a:rPr lang="es-CO" sz="1600" i="1" dirty="0"/>
              <a:t>Salmonella typhimurium</a:t>
            </a:r>
            <a:r>
              <a:rPr lang="es-CO" sz="1600" dirty="0"/>
              <a:t>).</a:t>
            </a:r>
          </a:p>
          <a:p>
            <a:pPr>
              <a:lnSpc>
                <a:spcPct val="110000"/>
              </a:lnSpc>
            </a:pPr>
            <a:endParaRPr lang="es-CO" sz="1600" dirty="0"/>
          </a:p>
        </p:txBody>
      </p:sp>
      <p:pic>
        <p:nvPicPr>
          <p:cNvPr id="15" name="Marcador de contenido 14">
            <a:extLst>
              <a:ext uri="{FF2B5EF4-FFF2-40B4-BE49-F238E27FC236}">
                <a16:creationId xmlns:a16="http://schemas.microsoft.com/office/drawing/2014/main" id="{0A407A5F-8842-6B43-826A-AE4223F8758C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84966" y="3586693"/>
            <a:ext cx="3879190" cy="3161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0981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E59B35-578D-FC4D-98E4-D5D63D6C8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89151"/>
            <a:ext cx="10515600" cy="1325563"/>
          </a:xfrm>
        </p:spPr>
        <p:txBody>
          <a:bodyPr/>
          <a:lstStyle/>
          <a:p>
            <a:r>
              <a:rPr lang="es-CO" dirty="0"/>
              <a:t>Verdaderos patógenos entéricos: </a:t>
            </a:r>
            <a:r>
              <a:rPr lang="es-CO" i="1" dirty="0"/>
              <a:t>Salmonella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056651-C49C-ED41-A066-E0189E6BB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005" y="1690688"/>
            <a:ext cx="7092107" cy="2090392"/>
          </a:xfrm>
        </p:spPr>
        <p:txBody>
          <a:bodyPr>
            <a:normAutofit/>
          </a:bodyPr>
          <a:lstStyle/>
          <a:p>
            <a:r>
              <a:rPr lang="es-CO" dirty="0"/>
              <a:t>Tienen flaflejos, crecen en la mayoría de los medios. </a:t>
            </a:r>
          </a:p>
          <a:p>
            <a:r>
              <a:rPr lang="es-CO" dirty="0"/>
              <a:t>Fuera del huésped: agua dulce y temperaturas bajo cero. </a:t>
            </a:r>
          </a:p>
          <a:p>
            <a:r>
              <a:rPr lang="es-CO" dirty="0"/>
              <a:t>Resistentes a químicos (bilis, tintes).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3901E90-9EFD-6148-A94F-1470FF3837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91616" y="3849696"/>
            <a:ext cx="3641086" cy="2939687"/>
          </a:xfrm>
          <a:prstGeom prst="rect">
            <a:avLst/>
          </a:prstGeom>
        </p:spPr>
      </p:pic>
      <p:pic>
        <p:nvPicPr>
          <p:cNvPr id="7" name="Marcador de contenido 8">
            <a:extLst>
              <a:ext uri="{FF2B5EF4-FFF2-40B4-BE49-F238E27FC236}">
                <a16:creationId xmlns:a16="http://schemas.microsoft.com/office/drawing/2014/main" id="{BD2DD512-233A-C742-8BE2-CA18D2318B35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8333" y="997286"/>
            <a:ext cx="3641087" cy="2783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1878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E29B2D-DA61-C54F-8B91-E412B0674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698" y="100082"/>
            <a:ext cx="10515600" cy="1325563"/>
          </a:xfrm>
        </p:spPr>
        <p:txBody>
          <a:bodyPr/>
          <a:lstStyle/>
          <a:p>
            <a:r>
              <a:rPr lang="es-CO" dirty="0"/>
              <a:t>Salmonelosis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815496-0518-5B41-A512-1963045FE2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875" y="1098829"/>
            <a:ext cx="11187666" cy="4660342"/>
          </a:xfrm>
        </p:spPr>
        <p:txBody>
          <a:bodyPr>
            <a:normAutofit lnSpcReduction="10000"/>
          </a:bodyPr>
          <a:lstStyle/>
          <a:p>
            <a:r>
              <a:rPr lang="es-CO" sz="1600" dirty="0"/>
              <a:t>Gastroenteritis + de 2000 serovtipos. + frecuentes Typhimurium y Enteritidis. </a:t>
            </a:r>
          </a:p>
          <a:p>
            <a:r>
              <a:rPr lang="es-CO" sz="1600" dirty="0"/>
              <a:t>1,2 millones de casos/año en USA; 19.000 hospitalización y 380 muerte.</a:t>
            </a:r>
          </a:p>
          <a:p>
            <a:r>
              <a:rPr lang="es-CO" sz="1600" dirty="0"/>
              <a:t>Fuente tractos intestinales animales. Hs.s. agua contaminada o  alimentos. </a:t>
            </a:r>
          </a:p>
          <a:p>
            <a:r>
              <a:rPr lang="es-CO" sz="1600" dirty="0"/>
              <a:t>Incubación 12 a 72 horas. Bacterias se multiplican e invaden la mucosa intestinal. </a:t>
            </a:r>
          </a:p>
          <a:p>
            <a:r>
              <a:rPr lang="es-CO" sz="1600" dirty="0"/>
              <a:t>Dolor abdominal, calambres, diarrea, náuseas, vómitos y fiebre. 4 a 7 días, hasta semanas. </a:t>
            </a:r>
          </a:p>
          <a:p>
            <a:r>
              <a:rPr lang="es-CO" sz="1600" dirty="0"/>
              <a:t>Adultos: la mayoría se recuperan, problemas a niños y ancianos. </a:t>
            </a:r>
          </a:p>
          <a:p>
            <a:pPr algn="just"/>
            <a:r>
              <a:rPr lang="es-CO" sz="1600" dirty="0"/>
              <a:t>Tto: terapia de rehidratación intravenosos. Por lo general, antibióticos infección se propague.</a:t>
            </a:r>
          </a:p>
        </p:txBody>
      </p:sp>
      <p:pic>
        <p:nvPicPr>
          <p:cNvPr id="8" name="Marcador de contenido 7">
            <a:extLst>
              <a:ext uri="{FF2B5EF4-FFF2-40B4-BE49-F238E27FC236}">
                <a16:creationId xmlns:a16="http://schemas.microsoft.com/office/drawing/2014/main" id="{B192899A-90B9-4F4F-9E96-E658C4866A74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2922" y="3503639"/>
            <a:ext cx="2703443" cy="3254279"/>
          </a:xfrm>
        </p:spPr>
      </p:pic>
    </p:spTree>
    <p:extLst>
      <p:ext uri="{BB962C8B-B14F-4D97-AF65-F5344CB8AC3E}">
        <p14:creationId xmlns:p14="http://schemas.microsoft.com/office/powerpoint/2010/main" val="6304285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E29B2D-DA61-C54F-8B91-E412B0674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044" y="0"/>
            <a:ext cx="10515600" cy="1325563"/>
          </a:xfrm>
        </p:spPr>
        <p:txBody>
          <a:bodyPr/>
          <a:lstStyle/>
          <a:p>
            <a:r>
              <a:rPr lang="es-CO" dirty="0"/>
              <a:t>La fiebre tifoidea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815496-0518-5B41-A512-1963045FE2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780" y="1081763"/>
            <a:ext cx="10667997" cy="2988747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s-CO" sz="1600" dirty="0"/>
              <a:t>Griego </a:t>
            </a:r>
            <a:r>
              <a:rPr lang="es-CO" sz="1600" i="1" dirty="0"/>
              <a:t>tifones</a:t>
            </a:r>
            <a:r>
              <a:rPr lang="es-CO" sz="1600" dirty="0"/>
              <a:t> = humo. </a:t>
            </a:r>
            <a:r>
              <a:rPr lang="es-CO" sz="1600" i="1" dirty="0"/>
              <a:t>Salmonella</a:t>
            </a:r>
            <a:r>
              <a:rPr lang="es-CO" sz="1600" dirty="0"/>
              <a:t> serotipo Typhi. Serotipo Paratyphi causa paratifoidea, muy similar; ambas se consideran </a:t>
            </a:r>
            <a:r>
              <a:rPr lang="es-CO" sz="1600" i="1" dirty="0"/>
              <a:t>Salmonella tifoidea</a:t>
            </a:r>
            <a:r>
              <a:rPr lang="es-CO" sz="1600" dirty="0"/>
              <a:t>.</a:t>
            </a:r>
          </a:p>
          <a:p>
            <a:pPr algn="just">
              <a:lnSpc>
                <a:spcPct val="100000"/>
              </a:lnSpc>
            </a:pPr>
            <a:r>
              <a:rPr lang="es-CO" sz="1600" dirty="0"/>
              <a:t>Ingestión de alimentos o agua contaminados con heces de seres humanos, o persona a persona. </a:t>
            </a:r>
          </a:p>
          <a:p>
            <a:pPr algn="just">
              <a:lnSpc>
                <a:spcPct val="100000"/>
              </a:lnSpc>
            </a:pPr>
            <a:r>
              <a:rPr lang="es-CO" sz="1600" i="1" dirty="0"/>
              <a:t>Hs.s</a:t>
            </a:r>
            <a:r>
              <a:rPr lang="es-CO" sz="1600" dirty="0"/>
              <a:t> exclusivos de </a:t>
            </a:r>
            <a:r>
              <a:rPr lang="es-CO" sz="1600" i="1" dirty="0"/>
              <a:t>Salmonella tifoidea. A</a:t>
            </a:r>
            <a:r>
              <a:rPr lang="es-CO" sz="1600" dirty="0"/>
              <a:t>sintomáticos perpetuan y propagan (María Tifoidea).</a:t>
            </a:r>
          </a:p>
          <a:p>
            <a:pPr algn="just">
              <a:lnSpc>
                <a:spcPct val="100000"/>
              </a:lnSpc>
            </a:pPr>
            <a:r>
              <a:rPr lang="es-CO" sz="1600" dirty="0"/>
              <a:t>En portadores, crecen en vesícula biliar y llegan al intestino a través del conducto biliar. </a:t>
            </a:r>
          </a:p>
          <a:p>
            <a:pPr algn="just">
              <a:lnSpc>
                <a:spcPct val="100000"/>
              </a:lnSpc>
            </a:pPr>
            <a:r>
              <a:rPr lang="es-CO" sz="1600" dirty="0"/>
              <a:t>Epidemias en Europa y América del Norte siglo XIX y principios XX: urbanización, revolución industrial, sistemas públicos mal planificados. </a:t>
            </a:r>
          </a:p>
          <a:p>
            <a:pPr algn="just">
              <a:lnSpc>
                <a:spcPct val="100000"/>
              </a:lnSpc>
            </a:pPr>
            <a:r>
              <a:rPr lang="es-CO" sz="1600" dirty="0"/>
              <a:t>Actualmente Asia, África y América del Sur.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318958AF-C2A0-4145-BB82-3DA6E7F33596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05249" y="4341916"/>
            <a:ext cx="5450404" cy="2414588"/>
          </a:xfrm>
        </p:spPr>
      </p:pic>
    </p:spTree>
    <p:extLst>
      <p:ext uri="{BB962C8B-B14F-4D97-AF65-F5344CB8AC3E}">
        <p14:creationId xmlns:p14="http://schemas.microsoft.com/office/powerpoint/2010/main" val="8603189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5B33BAC1-558F-EB4B-9758-5C2C2EDD7393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67102" y="0"/>
            <a:ext cx="4124898" cy="6867519"/>
          </a:xfr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AE29B2D-DA61-C54F-8B91-E412B0674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322" y="0"/>
            <a:ext cx="10515600" cy="1325563"/>
          </a:xfrm>
        </p:spPr>
        <p:txBody>
          <a:bodyPr/>
          <a:lstStyle/>
          <a:p>
            <a:r>
              <a:rPr lang="es-CO" dirty="0"/>
              <a:t>La fiebre tifoidea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815496-0518-5B41-A512-1963045FE2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623" y="956668"/>
            <a:ext cx="7817785" cy="385908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s-CO" sz="1600" dirty="0"/>
              <a:t>1.000 y 10.000 bacilos para iniciar la infección.</a:t>
            </a:r>
          </a:p>
          <a:p>
            <a:pPr>
              <a:lnSpc>
                <a:spcPct val="110000"/>
              </a:lnSpc>
            </a:pPr>
            <a:r>
              <a:rPr lang="es-CO" sz="1600" dirty="0"/>
              <a:t>Intestino delgado, se adhieren a la mucosa, Infección invasiva → septicemia.</a:t>
            </a:r>
          </a:p>
          <a:p>
            <a:pPr>
              <a:lnSpc>
                <a:spcPct val="110000"/>
              </a:lnSpc>
            </a:pPr>
            <a:r>
              <a:rPr lang="es-CO" sz="1600" dirty="0"/>
              <a:t>Algunas personas, ulceras, hemorragia, perforación y peritonitis.</a:t>
            </a:r>
          </a:p>
          <a:p>
            <a:pPr>
              <a:lnSpc>
                <a:spcPct val="110000"/>
              </a:lnSpc>
            </a:pPr>
            <a:r>
              <a:rPr lang="es-CO" sz="1600" dirty="0"/>
              <a:t>Fiebre y dolor abdominal, diarrea y estreñimiento. </a:t>
            </a:r>
          </a:p>
          <a:p>
            <a:pPr>
              <a:lnSpc>
                <a:spcPct val="110000"/>
              </a:lnSpc>
            </a:pPr>
            <a:r>
              <a:rPr lang="es-CO" sz="1600" dirty="0"/>
              <a:t>El bacilo infiltra los ganglios linfáticos mesentéricos, fagocitos del hígado y el bazo. </a:t>
            </a:r>
          </a:p>
          <a:p>
            <a:pPr lvl="1">
              <a:lnSpc>
                <a:spcPct val="110000"/>
              </a:lnSpc>
            </a:pPr>
            <a:r>
              <a:rPr lang="es-CO" sz="1400" dirty="0"/>
              <a:t>Nódulos o abscesos en el hígado o el tracto urinario. </a:t>
            </a:r>
          </a:p>
          <a:p>
            <a:pPr>
              <a:lnSpc>
                <a:spcPct val="110000"/>
              </a:lnSpc>
            </a:pPr>
            <a:r>
              <a:rPr lang="es-CO" sz="1600" dirty="0"/>
              <a:t>Incubación 10 a 14 días. Después de 3 meses, la mayoría no eliminar las bacterias en heces. </a:t>
            </a:r>
          </a:p>
        </p:txBody>
      </p:sp>
    </p:spTree>
    <p:extLst>
      <p:ext uri="{BB962C8B-B14F-4D97-AF65-F5344CB8AC3E}">
        <p14:creationId xmlns:p14="http://schemas.microsoft.com/office/powerpoint/2010/main" val="18638119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9B61C2-5406-2E40-A41F-1B0C06289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2" y="0"/>
            <a:ext cx="10515600" cy="1325563"/>
          </a:xfrm>
        </p:spPr>
        <p:txBody>
          <a:bodyPr/>
          <a:lstStyle/>
          <a:p>
            <a:r>
              <a:rPr lang="es-CO" dirty="0"/>
              <a:t>La fiebre tifoidea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9CCA0B-FCD3-3649-8535-EAD2D2EC60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598" y="1241061"/>
            <a:ext cx="10618306" cy="4074444"/>
          </a:xfrm>
        </p:spPr>
        <p:txBody>
          <a:bodyPr>
            <a:normAutofit lnSpcReduction="10000"/>
          </a:bodyPr>
          <a:lstStyle/>
          <a:p>
            <a:r>
              <a:rPr lang="es-CO" dirty="0"/>
              <a:t>Dx: historia del paciente y los síntomas, título de anticuerpos en aumento, aislamiento del bacilo. </a:t>
            </a:r>
          </a:p>
          <a:p>
            <a:r>
              <a:rPr lang="es-CO" dirty="0"/>
              <a:t>Tratamiento: ciprofloxacina o ceftriaxona, extirpación quirúrgica de la vesícula biliar en paciente con inflamación crónica.</a:t>
            </a:r>
          </a:p>
          <a:p>
            <a:r>
              <a:rPr lang="es-CO" dirty="0"/>
              <a:t>2 vacunas: </a:t>
            </a:r>
          </a:p>
          <a:p>
            <a:pPr lvl="1">
              <a:buFont typeface="Wingdings" pitchFamily="2" charset="2"/>
              <a:buChar char="§"/>
            </a:pPr>
            <a:r>
              <a:rPr lang="es-CO" sz="1800" dirty="0"/>
              <a:t>Vacuna oral viva atenuada.</a:t>
            </a:r>
          </a:p>
          <a:p>
            <a:pPr lvl="1">
              <a:buFont typeface="Wingdings" pitchFamily="2" charset="2"/>
              <a:buChar char="§"/>
            </a:pPr>
            <a:r>
              <a:rPr lang="es-CO" sz="1800" dirty="0"/>
              <a:t>Se basa en el polisacárido capsular. </a:t>
            </a:r>
          </a:p>
          <a:p>
            <a:r>
              <a:rPr lang="es-CO" dirty="0"/>
              <a:t>Ambos protección temporal para viajeros y personal militar.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C62569DF-F104-0449-8F3B-B7408D9F5D10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6416" y="3871840"/>
            <a:ext cx="4213335" cy="2860148"/>
          </a:xfrm>
        </p:spPr>
      </p:pic>
    </p:spTree>
    <p:extLst>
      <p:ext uri="{BB962C8B-B14F-4D97-AF65-F5344CB8AC3E}">
        <p14:creationId xmlns:p14="http://schemas.microsoft.com/office/powerpoint/2010/main" val="18835052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9C99C962-F277-B645-9264-60385814C33B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93038" y="3416516"/>
            <a:ext cx="4721646" cy="3429000"/>
          </a:xfr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AE29B2D-DA61-C54F-8B91-E412B0674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238" y="12484"/>
            <a:ext cx="10515600" cy="1325563"/>
          </a:xfrm>
        </p:spPr>
        <p:txBody>
          <a:bodyPr/>
          <a:lstStyle/>
          <a:p>
            <a:r>
              <a:rPr lang="es-CO" dirty="0"/>
              <a:t>Salmonelosis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815496-0518-5B41-A512-1963045FE2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1162" y="1308790"/>
            <a:ext cx="10726768" cy="4453989"/>
          </a:xfrm>
        </p:spPr>
        <p:txBody>
          <a:bodyPr>
            <a:normAutofit/>
          </a:bodyPr>
          <a:lstStyle/>
          <a:p>
            <a:r>
              <a:rPr lang="es-CO" dirty="0"/>
              <a:t>Se ha reportado a S. </a:t>
            </a:r>
            <a:r>
              <a:rPr lang="es-CO" i="1" dirty="0"/>
              <a:t>Agona, S. Heidelberg, S. Montevideo, S. Mbandaka </a:t>
            </a:r>
            <a:r>
              <a:rPr lang="es-CO" dirty="0"/>
              <a:t>y</a:t>
            </a:r>
            <a:r>
              <a:rPr lang="es-CO" i="1" dirty="0"/>
              <a:t> S. Tennessee: </a:t>
            </a:r>
            <a:r>
              <a:rPr lang="es-CO" dirty="0"/>
              <a:t>contaminación de  cereales, pollo, pasta de sésamo, mantequilla de maní. </a:t>
            </a:r>
          </a:p>
          <a:p>
            <a:r>
              <a:rPr lang="es-CO" dirty="0"/>
              <a:t>Intoxicación alimentaria o gastroenteritis.</a:t>
            </a:r>
          </a:p>
          <a:p>
            <a:r>
              <a:rPr lang="es-CO" dirty="0"/>
              <a:t>Menos graves que la fiebre tifoidea.</a:t>
            </a:r>
          </a:p>
          <a:p>
            <a:r>
              <a:rPr lang="es-CO" dirty="0"/>
              <a:t>Origen zoonótico, H.s.s portador en determinadas circunstancias.</a:t>
            </a:r>
          </a:p>
        </p:txBody>
      </p:sp>
    </p:spTree>
    <p:extLst>
      <p:ext uri="{BB962C8B-B14F-4D97-AF65-F5344CB8AC3E}">
        <p14:creationId xmlns:p14="http://schemas.microsoft.com/office/powerpoint/2010/main" val="24651372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27E56211-F785-444A-ABF6-0F5E0E50BD94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05600" y="3648133"/>
            <a:ext cx="5371923" cy="3158186"/>
          </a:xfr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F5544EB-8A69-2A4B-870A-8AAEF78AB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694" y="51681"/>
            <a:ext cx="10515600" cy="1325563"/>
          </a:xfrm>
        </p:spPr>
        <p:txBody>
          <a:bodyPr/>
          <a:lstStyle/>
          <a:p>
            <a:r>
              <a:rPr lang="es-CO" i="1" dirty="0"/>
              <a:t>Shigella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10BB45-1DC1-BE4D-9238-8BE62FAFB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054" y="1026767"/>
            <a:ext cx="7225746" cy="4453989"/>
          </a:xfrm>
        </p:spPr>
        <p:txBody>
          <a:bodyPr>
            <a:normAutofit lnSpcReduction="10000"/>
          </a:bodyPr>
          <a:lstStyle/>
          <a:p>
            <a:r>
              <a:rPr lang="es-CO" sz="1800" dirty="0"/>
              <a:t>Kiyoshi Shiga 1897. Gastronenteristis sevara (disentería) shigelosis.</a:t>
            </a:r>
          </a:p>
          <a:p>
            <a:r>
              <a:rPr lang="es-CO" sz="1800" dirty="0"/>
              <a:t>Destruye epitelio el íleon y el colon, y provoca una inflamación local y sistémica.</a:t>
            </a:r>
          </a:p>
          <a:p>
            <a:r>
              <a:rPr lang="es-CO" sz="1800" dirty="0"/>
              <a:t>Fiebre, náuseas, calambres abdominales dolorosos y diarrea acuosas con moco y sangre.</a:t>
            </a:r>
          </a:p>
          <a:p>
            <a:r>
              <a:rPr lang="es-CO" sz="1800" dirty="0"/>
              <a:t>4 especies: </a:t>
            </a:r>
            <a:r>
              <a:rPr lang="es-CO" sz="1800" i="1" dirty="0"/>
              <a:t>S. sonnei, S. flexneri </a:t>
            </a:r>
            <a:r>
              <a:rPr lang="es-CO" sz="1800" dirty="0"/>
              <a:t>(+prevalentes) y </a:t>
            </a:r>
            <a:r>
              <a:rPr lang="es-CO" sz="1800" i="1" dirty="0"/>
              <a:t>S. boydii, S dysenteriae </a:t>
            </a:r>
            <a:r>
              <a:rPr lang="es-CO" sz="1800" dirty="0"/>
              <a:t>(forma más grave).</a:t>
            </a:r>
          </a:p>
          <a:p>
            <a:r>
              <a:rPr lang="es-CO" sz="1800" dirty="0"/>
              <a:t>Son inmóviles, no encapsulados. </a:t>
            </a:r>
          </a:p>
          <a:p>
            <a:r>
              <a:rPr lang="es-CO" sz="1800" dirty="0"/>
              <a:t>A nivel mundial, 165 millones casos, 600.000 muertes/año.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E40D2E6-BC70-F647-9D2B-32AD4939A0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5162" y="714462"/>
            <a:ext cx="3912361" cy="2347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7178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5544EB-8A69-2A4B-870A-8AAEF78AB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99265"/>
            <a:ext cx="10515600" cy="1325563"/>
          </a:xfrm>
        </p:spPr>
        <p:txBody>
          <a:bodyPr/>
          <a:lstStyle/>
          <a:p>
            <a:r>
              <a:rPr lang="es-CO" i="1" dirty="0"/>
              <a:t>Shigella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10BB45-1DC1-BE4D-9238-8BE62FAFB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599" y="1202005"/>
            <a:ext cx="10848449" cy="445398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dirty="0"/>
              <a:t>Alimentos contaminados con heces (los dedos, las moscas y, a veces, los fómites". contacto persona a persona.</a:t>
            </a:r>
          </a:p>
          <a:p>
            <a:pPr>
              <a:lnSpc>
                <a:spcPct val="100000"/>
              </a:lnSpc>
            </a:pPr>
            <a:r>
              <a:rPr lang="es-CO" dirty="0"/>
              <a:t>Dosis infecciosa requerida (100-200 células). </a:t>
            </a:r>
          </a:p>
          <a:p>
            <a:pPr>
              <a:lnSpc>
                <a:spcPct val="100000"/>
              </a:lnSpc>
            </a:pPr>
            <a:r>
              <a:rPr lang="es-CO" dirty="0"/>
              <a:t>Se asocia con mal saneamiento, desnutrición y hacinamiento (guarderías, cárceles, instituciones mentales, hogares de ancianos y campamentos militares). </a:t>
            </a:r>
          </a:p>
          <a:p>
            <a:pPr>
              <a:lnSpc>
                <a:spcPct val="100000"/>
              </a:lnSpc>
            </a:pPr>
            <a:r>
              <a:rPr lang="es-CO" dirty="0"/>
              <a:t>Portador crónico dura varios meses.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A92DACDF-E81E-7E49-8E2B-65FB5F688EED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60253" y="3673744"/>
            <a:ext cx="5438250" cy="3017235"/>
          </a:xfrm>
        </p:spPr>
      </p:pic>
    </p:spTree>
    <p:extLst>
      <p:ext uri="{BB962C8B-B14F-4D97-AF65-F5344CB8AC3E}">
        <p14:creationId xmlns:p14="http://schemas.microsoft.com/office/powerpoint/2010/main" val="2197762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55BC5E-BEC1-4648-AF49-9D17E81C4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162" y="189151"/>
            <a:ext cx="10515600" cy="1325563"/>
          </a:xfrm>
        </p:spPr>
        <p:txBody>
          <a:bodyPr/>
          <a:lstStyle/>
          <a:p>
            <a:r>
              <a:rPr lang="es-CO" i="1" dirty="0"/>
              <a:t>Enterobacteriaceae 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CF2FF0-0BF9-0A40-A4AA-61B030692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7238" y="1338608"/>
            <a:ext cx="10667997" cy="2090392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s-CO" dirty="0"/>
              <a:t>Llamados ”bacilos gramentéricos” y “bacterias entéricas” (griego </a:t>
            </a:r>
            <a:r>
              <a:rPr lang="es-CO" i="1" dirty="0"/>
              <a:t>enterikos </a:t>
            </a:r>
            <a:r>
              <a:rPr lang="es-CO" dirty="0"/>
              <a:t>perteneciente al intestino).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Pequeños (1 μm x 2-3 μm); no esporas; hábitat: tracto intestinal. 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Anaerobios o aerobios facultativos, fermentan carbohidratos, estructura antigénica compleja, toxinas y otros factores de virulencia. 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Géneros: </a:t>
            </a:r>
            <a:r>
              <a:rPr lang="es-CO" i="1" dirty="0"/>
              <a:t>Escherichia, Shigella, Salmonella, Enterobacter, Klebsiella, Serratia, Proteus </a:t>
            </a:r>
            <a:r>
              <a:rPr lang="es-CO" dirty="0"/>
              <a:t>y otros.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F05653F6-06E6-1D42-9545-806DD7600F60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01236" y="4109005"/>
            <a:ext cx="4290301" cy="2413000"/>
          </a:xfrm>
        </p:spPr>
      </p:pic>
    </p:spTree>
    <p:extLst>
      <p:ext uri="{BB962C8B-B14F-4D97-AF65-F5344CB8AC3E}">
        <p14:creationId xmlns:p14="http://schemas.microsoft.com/office/powerpoint/2010/main" val="38756046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2218AC-FDBE-7E4E-A415-C2341D2F7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792" y="0"/>
            <a:ext cx="10515600" cy="1325563"/>
          </a:xfrm>
        </p:spPr>
        <p:txBody>
          <a:bodyPr/>
          <a:lstStyle/>
          <a:p>
            <a:r>
              <a:rPr lang="es-CO" i="1" dirty="0"/>
              <a:t>Shigella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BD5B70-1AE1-1F46-A4F9-E3C8960C3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9871" y="1106353"/>
            <a:ext cx="11082129" cy="4354838"/>
          </a:xfrm>
        </p:spPr>
        <p:txBody>
          <a:bodyPr>
            <a:normAutofit fontScale="92500" lnSpcReduction="20000"/>
          </a:bodyPr>
          <a:lstStyle/>
          <a:p>
            <a:r>
              <a:rPr lang="es-CO" dirty="0"/>
              <a:t>Después de la ingestión, viaja hasta el colon, donde invade el epitelio del huésped: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CO" sz="1900" dirty="0"/>
              <a:t>Paso a través de células M.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CO" sz="1900" dirty="0"/>
              <a:t>Fagocitosis por macrófagos, escape de fagosomas e inducción de piroptosis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CO" sz="1900" dirty="0"/>
              <a:t>Invasión basolateral de enterocitos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CO" sz="1900" dirty="0"/>
              <a:t>Escape del fagosoma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CO" sz="1900" dirty="0"/>
              <a:t>Propagación de célula a célula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CO" sz="1900" dirty="0"/>
              <a:t>Lisis del fagosoma de la doble membrana.</a:t>
            </a:r>
          </a:p>
          <a:p>
            <a:r>
              <a:rPr lang="es-CO" dirty="0"/>
              <a:t>Afecta el S.I. :</a:t>
            </a:r>
          </a:p>
          <a:p>
            <a:pPr marL="457200" indent="-457200">
              <a:buFont typeface="+mj-lt"/>
              <a:buAutoNum type="alphaLcParenR"/>
            </a:pPr>
            <a:r>
              <a:rPr lang="es-CO" dirty="0"/>
              <a:t>Induce una afluencia  de PMN </a:t>
            </a:r>
          </a:p>
          <a:p>
            <a:pPr marL="457200" indent="-457200">
              <a:buFont typeface="+mj-lt"/>
              <a:buAutoNum type="alphaLcParenR"/>
            </a:pPr>
            <a:r>
              <a:rPr lang="es-CO" dirty="0"/>
              <a:t>Invade LT,  células dendríticas y LB, para inducir la apoptosis. 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E5B01AC0-BC03-1849-B63D-EF6A205B654E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30817" y="4028243"/>
            <a:ext cx="3475382" cy="2683524"/>
          </a:xfrm>
        </p:spPr>
      </p:pic>
    </p:spTree>
    <p:extLst>
      <p:ext uri="{BB962C8B-B14F-4D97-AF65-F5344CB8AC3E}">
        <p14:creationId xmlns:p14="http://schemas.microsoft.com/office/powerpoint/2010/main" val="37322934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5544EB-8A69-2A4B-870A-8AAEF78AB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688" y="-179204"/>
            <a:ext cx="10515600" cy="1325563"/>
          </a:xfrm>
        </p:spPr>
        <p:txBody>
          <a:bodyPr/>
          <a:lstStyle/>
          <a:p>
            <a:r>
              <a:rPr lang="es-CO" i="1" dirty="0"/>
              <a:t>Shigella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10BB45-1DC1-BE4D-9238-8BE62FAFB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3366" y="721952"/>
            <a:ext cx="11108634" cy="445398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dirty="0"/>
              <a:t>Invade las células de las vellosidades del intestino grueso. Entra en la mucosa intestinal por medio de las células linfoides de las placas de Peyer → respuesta inflamatoria, destrucción tisular. </a:t>
            </a:r>
          </a:p>
          <a:p>
            <a:pPr>
              <a:lnSpc>
                <a:spcPct val="100000"/>
              </a:lnSpc>
            </a:pPr>
            <a:r>
              <a:rPr lang="es-CO" dirty="0"/>
              <a:t>Los factores de virulencia + importantes: 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800" dirty="0"/>
              <a:t>Endotoxina: fiebre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800" dirty="0"/>
              <a:t>Enterotoxina: daña mucosa y vellosidades. </a:t>
            </a:r>
          </a:p>
          <a:p>
            <a:pPr>
              <a:lnSpc>
                <a:spcPct val="100000"/>
              </a:lnSpc>
            </a:pPr>
            <a:r>
              <a:rPr lang="es-CO" dirty="0"/>
              <a:t>Las áreas de erosión dan lugar a hemorragias y secreción abundante de moco</a:t>
            </a:r>
          </a:p>
          <a:p>
            <a:pPr>
              <a:lnSpc>
                <a:spcPct val="100000"/>
              </a:lnSpc>
            </a:pPr>
            <a:r>
              <a:rPr lang="es-CO" i="1" dirty="0"/>
              <a:t>S. dysenteriae </a:t>
            </a:r>
            <a:r>
              <a:rPr lang="es-CO" dirty="0"/>
              <a:t>exotoxina termolábil (toxina shiga): lesiones en los nervios, daños intestino, riñones.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97C3A384-12AA-A241-80C1-E08080C381C8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49544" y="3842793"/>
            <a:ext cx="3575199" cy="2945422"/>
          </a:xfr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4CDAFE21-75FA-EE44-A713-CBD0263B7F7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69654" y="3994708"/>
            <a:ext cx="3431035" cy="2641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7607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5544EB-8A69-2A4B-870A-8AAEF78AB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189150"/>
            <a:ext cx="10515600" cy="1325563"/>
          </a:xfrm>
        </p:spPr>
        <p:txBody>
          <a:bodyPr/>
          <a:lstStyle/>
          <a:p>
            <a:r>
              <a:rPr lang="es-CO" i="1" dirty="0"/>
              <a:t>Shigella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10BB45-1DC1-BE4D-9238-8BE62FAFB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5947" y="480379"/>
            <a:ext cx="6337851" cy="4649595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dirty="0"/>
              <a:t>El período de incubación 1 a 3 días, y se eliminan 1 a 2 semanas. 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Normalmente es autolimitada en adultos (4 a 7 días); en bebés y niños pequeños, puede ser fatal. 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A veces, en bebés y niños desnutridos, ocurren complicaciones neurológicas e insuficiencia renal. 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La prevención es una cuestión de buena higiene personal, y mantenimiento de un suministro de agua limpia.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El aislamiento y la identificación, protocolos habituales para entéricos. 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Trataminto: reposición de líquidos y electrolitos y fármacos orales (ciprofloxacina y sulfatrimetoprim (SxT). 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No hay ninguna vacuna disponible.</a:t>
            </a:r>
          </a:p>
        </p:txBody>
      </p:sp>
    </p:spTree>
    <p:extLst>
      <p:ext uri="{BB962C8B-B14F-4D97-AF65-F5344CB8AC3E}">
        <p14:creationId xmlns:p14="http://schemas.microsoft.com/office/powerpoint/2010/main" val="24555850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D97BB9-722C-B949-B46E-0380CA2D0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2" y="189151"/>
            <a:ext cx="10515600" cy="1325563"/>
          </a:xfrm>
        </p:spPr>
        <p:txBody>
          <a:bodyPr/>
          <a:lstStyle/>
          <a:p>
            <a:r>
              <a:rPr lang="es-CO" dirty="0"/>
              <a:t>Patógeno no entérico: </a:t>
            </a:r>
            <a:r>
              <a:rPr lang="es-CO" i="1" dirty="0"/>
              <a:t>Yersinia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C64432-2950-9F45-8334-85F224894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2" y="1295538"/>
            <a:ext cx="11439937" cy="450373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CO" sz="1800" dirty="0"/>
              <a:t>17 especies, 3 causan infecciones zootónicas (yersiniosis). </a:t>
            </a:r>
          </a:p>
          <a:p>
            <a:pPr algn="just"/>
            <a:r>
              <a:rPr lang="es-CO" sz="1800" i="1" dirty="0"/>
              <a:t>Y. enterocolitica: </a:t>
            </a:r>
          </a:p>
          <a:p>
            <a:pPr lvl="1" algn="just">
              <a:buFont typeface="Wingdings" pitchFamily="2" charset="2"/>
              <a:buChar char="§"/>
            </a:pPr>
            <a:r>
              <a:rPr lang="es-CO" sz="1700" dirty="0"/>
              <a:t>Animales de granja, salvajes, mascotas, peces, frutas, verduras y agua potable. </a:t>
            </a:r>
          </a:p>
          <a:p>
            <a:pPr lvl="1" algn="just">
              <a:buFont typeface="Wingdings" pitchFamily="2" charset="2"/>
              <a:buChar char="§"/>
            </a:pPr>
            <a:r>
              <a:rPr lang="es-CO" sz="1700" dirty="0"/>
              <a:t>Incubación 4 a 10 días, invaden mucosa del intestino delgado y algunas entran a linfa y se alojan en los fagocitos. </a:t>
            </a:r>
          </a:p>
          <a:p>
            <a:pPr lvl="1" algn="just">
              <a:buFont typeface="Wingdings" pitchFamily="2" charset="2"/>
              <a:buChar char="§"/>
            </a:pPr>
            <a:r>
              <a:rPr lang="es-CO" sz="1700" dirty="0"/>
              <a:t>Inflamación del íleon y ganglios linfáticos mesentéricos → dolor abdominal intenso similar apendicitis.</a:t>
            </a:r>
          </a:p>
          <a:p>
            <a:pPr algn="just"/>
            <a:r>
              <a:rPr lang="es-CO" sz="1800" i="1" dirty="0"/>
              <a:t>Y.pseudotuberculosis: </a:t>
            </a:r>
            <a:r>
              <a:rPr lang="es-CO" sz="1800" dirty="0"/>
              <a:t>menos graves, inflamación de los ganglios linfáticos más que mucosas.</a:t>
            </a:r>
          </a:p>
          <a:p>
            <a:pPr algn="just"/>
            <a:r>
              <a:rPr lang="es-CO" sz="1800" i="1" dirty="0"/>
              <a:t>Y. pestis: </a:t>
            </a:r>
            <a:r>
              <a:rPr lang="es-CO" sz="1800" dirty="0"/>
              <a:t>peste bubónica, peste neumónica.</a:t>
            </a:r>
          </a:p>
        </p:txBody>
      </p:sp>
      <p:pic>
        <p:nvPicPr>
          <p:cNvPr id="10" name="Marcador de contenido 9">
            <a:extLst>
              <a:ext uri="{FF2B5EF4-FFF2-40B4-BE49-F238E27FC236}">
                <a16:creationId xmlns:a16="http://schemas.microsoft.com/office/drawing/2014/main" id="{4C750AC1-0364-5F4C-8DA9-528A3F4C623A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05530" y="3429000"/>
            <a:ext cx="3101013" cy="3280349"/>
          </a:xfrm>
        </p:spPr>
      </p:pic>
    </p:spTree>
    <p:extLst>
      <p:ext uri="{BB962C8B-B14F-4D97-AF65-F5344CB8AC3E}">
        <p14:creationId xmlns:p14="http://schemas.microsoft.com/office/powerpoint/2010/main" val="3655098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829D74-312A-AB4A-BEA6-CE4769987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782" y="-31529"/>
            <a:ext cx="10515600" cy="1325563"/>
          </a:xfrm>
        </p:spPr>
        <p:txBody>
          <a:bodyPr/>
          <a:lstStyle/>
          <a:p>
            <a:r>
              <a:rPr lang="es-CO" i="1" dirty="0"/>
              <a:t>Yersinia pestis </a:t>
            </a:r>
            <a:r>
              <a:rPr lang="es-CO" dirty="0"/>
              <a:t>y la peste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D2964C-9793-244E-B5DD-4B8E19CD5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618" y="1095375"/>
            <a:ext cx="10515600" cy="466725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</a:pPr>
            <a:r>
              <a:rPr lang="es-CO" dirty="0"/>
              <a:t>Plaga evoca visiones de muerte y morbilidad más que cualquier otra.</a:t>
            </a:r>
          </a:p>
          <a:p>
            <a:pPr algn="just">
              <a:lnSpc>
                <a:spcPct val="110000"/>
              </a:lnSpc>
            </a:pPr>
            <a:r>
              <a:rPr lang="es-CO" dirty="0"/>
              <a:t>La peste (en latín </a:t>
            </a:r>
            <a:r>
              <a:rPr lang="es-CO" i="1" dirty="0"/>
              <a:t>plaga</a:t>
            </a:r>
            <a:r>
              <a:rPr lang="es-CO" dirty="0"/>
              <a:t>, peste). Zooonosis, de roedor/humano por la picadura de una pulga infectada, el contacto directo con animales infectados o sus productos, inhalación de gotitas contaminadas en el aire.</a:t>
            </a:r>
          </a:p>
          <a:p>
            <a:pPr algn="just">
              <a:lnSpc>
                <a:spcPct val="110000"/>
              </a:lnSpc>
            </a:pPr>
            <a:r>
              <a:rPr lang="es-CO" dirty="0"/>
              <a:t>Transmitida por varias especies de pulgas, la pulga de la rata </a:t>
            </a:r>
            <a:r>
              <a:rPr lang="es-CO" i="1" dirty="0"/>
              <a:t>Xenopsylla cheopis. </a:t>
            </a:r>
          </a:p>
          <a:p>
            <a:pPr algn="just">
              <a:lnSpc>
                <a:spcPct val="110000"/>
              </a:lnSpc>
            </a:pPr>
            <a:r>
              <a:rPr lang="es-CO" dirty="0"/>
              <a:t>Las pulgas ingieren las bacterias en una comida de sangre, la bacteria se multiplica en el intestino. 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4B220591-7B7B-A848-A9B6-36D97E5ABD77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04382" y="3429000"/>
            <a:ext cx="4465983" cy="3196558"/>
          </a:xfrm>
        </p:spPr>
      </p:pic>
    </p:spTree>
    <p:extLst>
      <p:ext uri="{BB962C8B-B14F-4D97-AF65-F5344CB8AC3E}">
        <p14:creationId xmlns:p14="http://schemas.microsoft.com/office/powerpoint/2010/main" val="35053163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203597-4979-ED46-96DB-20AED6562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623" y="86462"/>
            <a:ext cx="10515600" cy="1325563"/>
          </a:xfrm>
        </p:spPr>
        <p:txBody>
          <a:bodyPr/>
          <a:lstStyle/>
          <a:p>
            <a:r>
              <a:rPr lang="es-CO" i="1" dirty="0"/>
              <a:t>Yersinia pestis </a:t>
            </a:r>
            <a:r>
              <a:rPr lang="es-CO" dirty="0"/>
              <a:t>y la peste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B4F180-F3F1-8F46-9034-5B02C16446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777" y="1412025"/>
            <a:ext cx="6934199" cy="209039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CO" dirty="0"/>
              <a:t>Desde la antigüedad, la primera que se registró mató 100 millones de personas en el siglo VI. La última gran pandemia ocurrió a fines del siglo XIX.</a:t>
            </a:r>
          </a:p>
          <a:p>
            <a:pPr>
              <a:lnSpc>
                <a:spcPct val="100000"/>
              </a:lnSpc>
            </a:pPr>
            <a:r>
              <a:rPr lang="es-CO" dirty="0"/>
              <a:t>Cada año se notifican a la OMS entre 1.000 y 2.000 casos de peste.</a:t>
            </a:r>
          </a:p>
          <a:p>
            <a:pPr>
              <a:lnSpc>
                <a:spcPct val="100000"/>
              </a:lnSpc>
            </a:pPr>
            <a:endParaRPr lang="es-CO" dirty="0"/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8F0A1551-FB84-994F-8756-944BC9AA8698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28225" y="3753023"/>
            <a:ext cx="5215763" cy="2920827"/>
          </a:xfr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E1D8212F-494D-E94A-A761-84E6B56F15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95976" y="1131658"/>
            <a:ext cx="4296024" cy="4878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0328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829D74-312A-AB4A-BEA6-CE4769987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15749"/>
            <a:ext cx="10515600" cy="1325563"/>
          </a:xfrm>
        </p:spPr>
        <p:txBody>
          <a:bodyPr/>
          <a:lstStyle/>
          <a:p>
            <a:r>
              <a:rPr lang="es-CO" i="1" dirty="0"/>
              <a:t>Yersinia pestis </a:t>
            </a:r>
            <a:r>
              <a:rPr lang="es-CO" dirty="0"/>
              <a:t>y la plaga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D2964C-9793-244E-B5DD-4B8E19CD5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6599" y="1441312"/>
            <a:ext cx="6165573" cy="466725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</a:pPr>
            <a:r>
              <a:rPr lang="es-CO" dirty="0"/>
              <a:t>Facultativamente aeróbica, encapsulada que se cultiva fácilmente en cultivos de laboratorio.</a:t>
            </a:r>
          </a:p>
          <a:p>
            <a:pPr algn="just">
              <a:lnSpc>
                <a:spcPct val="110000"/>
              </a:lnSpc>
            </a:pPr>
            <a:r>
              <a:rPr lang="es-CO" dirty="0"/>
              <a:t>Factores virulentos:</a:t>
            </a:r>
          </a:p>
          <a:p>
            <a:pPr lvl="1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s-CO" sz="1800" dirty="0"/>
              <a:t>Proteínas capsulares y envoltura: protegen contra la fagocitosis, favorecen crecimiento intracelular. </a:t>
            </a:r>
          </a:p>
          <a:p>
            <a:pPr lvl="1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s-CO" sz="1800" dirty="0"/>
              <a:t>Coagulasa: coagula la sangre, obstrucción del esófago en las pulgas y obstrucción de vasos sanguíneos en los </a:t>
            </a:r>
            <a:r>
              <a:rPr lang="es-CO" sz="1800" i="1" dirty="0"/>
              <a:t>Hs.s</a:t>
            </a:r>
            <a:r>
              <a:rPr lang="es-CO" sz="1800" dirty="0"/>
              <a:t>. </a:t>
            </a:r>
          </a:p>
          <a:p>
            <a:pPr lvl="1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s-CO" sz="1800" dirty="0"/>
              <a:t>Endotoxina y una toxina murina muy potente.</a:t>
            </a:r>
          </a:p>
          <a:p>
            <a:pPr algn="just">
              <a:lnSpc>
                <a:spcPct val="110000"/>
              </a:lnSpc>
            </a:pPr>
            <a:r>
              <a:rPr lang="es-CO" dirty="0"/>
              <a:t>Patología de la peste.</a:t>
            </a:r>
          </a:p>
          <a:p>
            <a:pPr algn="just">
              <a:lnSpc>
                <a:spcPct val="110000"/>
              </a:lnSpc>
            </a:pPr>
            <a:r>
              <a:rPr lang="es-CO" dirty="0"/>
              <a:t>Inocuo inicial 3 a 50 células. Una vez en el cuerpo humano, las bacterias se multiplican en la sangre y la linfa.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8616B754-0FF4-F74D-BD8C-373405335CC9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599" y="1360010"/>
            <a:ext cx="4826000" cy="2413000"/>
          </a:xfrm>
        </p:spPr>
      </p:pic>
    </p:spTree>
    <p:extLst>
      <p:ext uri="{BB962C8B-B14F-4D97-AF65-F5344CB8AC3E}">
        <p14:creationId xmlns:p14="http://schemas.microsoft.com/office/powerpoint/2010/main" val="12287656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829D74-312A-AB4A-BEA6-CE4769987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913" y="0"/>
            <a:ext cx="10515600" cy="1325563"/>
          </a:xfrm>
        </p:spPr>
        <p:txBody>
          <a:bodyPr/>
          <a:lstStyle/>
          <a:p>
            <a:r>
              <a:rPr lang="es-CO" i="1" dirty="0"/>
              <a:t>Yersinia pestis </a:t>
            </a:r>
            <a:r>
              <a:rPr lang="es-CO" dirty="0"/>
              <a:t>y la plaga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D2964C-9793-244E-B5DD-4B8E19CD5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171" y="1201336"/>
            <a:ext cx="10628681" cy="466725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s-CO" sz="2400" dirty="0"/>
              <a:t>Las manifestaciones: peste bubónica, septicémica o neumónica. </a:t>
            </a:r>
          </a:p>
          <a:p>
            <a:pPr algn="just"/>
            <a:r>
              <a:rPr lang="es-CO" sz="2400" dirty="0"/>
              <a:t>Peste bubónica: bacilo viaja a ganglios linfáticos, se replican.</a:t>
            </a:r>
          </a:p>
          <a:p>
            <a:pPr algn="just"/>
            <a:r>
              <a:rPr lang="es-CO" sz="2400" dirty="0"/>
              <a:t>Ganglios linfáticos regionales se inflaman (bubones). Típicamente inguinal, menos y axila o cervical. Bubones se llenan de </a:t>
            </a:r>
            <a:r>
              <a:rPr lang="es-CO" sz="2400" i="1" dirty="0"/>
              <a:t>Y. pestis, </a:t>
            </a:r>
            <a:r>
              <a:rPr lang="es-CO" sz="2400" dirty="0"/>
              <a:t>la cápsula previene la fagocitosis. </a:t>
            </a:r>
          </a:p>
          <a:p>
            <a:pPr algn="just"/>
            <a:r>
              <a:rPr lang="es-CO" sz="2400" dirty="0"/>
              <a:t>Los bubones secundarios en ganglios linfáticos periféricos, ingresan a sangre (peste septicémica). </a:t>
            </a:r>
          </a:p>
        </p:txBody>
      </p:sp>
      <p:pic>
        <p:nvPicPr>
          <p:cNvPr id="10" name="Marcador de contenido 9">
            <a:extLst>
              <a:ext uri="{FF2B5EF4-FFF2-40B4-BE49-F238E27FC236}">
                <a16:creationId xmlns:a16="http://schemas.microsoft.com/office/drawing/2014/main" id="{6A3A03DE-6CAD-7247-BCD9-8E923491E660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28314" y="3422631"/>
            <a:ext cx="5400199" cy="3435369"/>
          </a:xfrm>
        </p:spPr>
      </p:pic>
    </p:spTree>
    <p:extLst>
      <p:ext uri="{BB962C8B-B14F-4D97-AF65-F5344CB8AC3E}">
        <p14:creationId xmlns:p14="http://schemas.microsoft.com/office/powerpoint/2010/main" val="10937958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829D74-312A-AB4A-BEA6-CE4769987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7" y="115747"/>
            <a:ext cx="10515600" cy="1325563"/>
          </a:xfrm>
        </p:spPr>
        <p:txBody>
          <a:bodyPr/>
          <a:lstStyle/>
          <a:p>
            <a:r>
              <a:rPr lang="es-CO" i="1" dirty="0"/>
              <a:t>Yersinia pestis </a:t>
            </a:r>
            <a:r>
              <a:rPr lang="es-CO" dirty="0"/>
              <a:t>y la plaga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D2964C-9793-244E-B5DD-4B8E19CD5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278" y="1313251"/>
            <a:ext cx="10790504" cy="466725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s-CO" dirty="0"/>
              <a:t>La coagulasa causa coagulación intravascular diseminada, hemorragia subcutánea y púrpura → necrosis y gangrena (peste negra).</a:t>
            </a:r>
          </a:p>
          <a:p>
            <a:pPr>
              <a:lnSpc>
                <a:spcPct val="120000"/>
              </a:lnSpc>
            </a:pPr>
            <a:r>
              <a:rPr lang="es-CO" dirty="0"/>
              <a:t>Infección no tratada inflamación y dolor de los ganglios linfáticos, postración, shock, gangrena, delirio, muerte en tres a cinco días.</a:t>
            </a:r>
          </a:p>
          <a:p>
            <a:pPr>
              <a:lnSpc>
                <a:spcPct val="120000"/>
              </a:lnSpc>
            </a:pPr>
            <a:r>
              <a:rPr lang="es-CO" dirty="0"/>
              <a:t>Peste neumónica: infección en pulmones, contagiosa por esputo, aerosoles. Fatal sin el tratamiento.</a:t>
            </a:r>
          </a:p>
        </p:txBody>
      </p:sp>
      <p:pic>
        <p:nvPicPr>
          <p:cNvPr id="10" name="Marcador de contenido 9">
            <a:extLst>
              <a:ext uri="{FF2B5EF4-FFF2-40B4-BE49-F238E27FC236}">
                <a16:creationId xmlns:a16="http://schemas.microsoft.com/office/drawing/2014/main" id="{6A3A03DE-6CAD-7247-BCD9-8E923491E660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46644" y="3281304"/>
            <a:ext cx="5859078" cy="3460949"/>
          </a:xfrm>
        </p:spPr>
      </p:pic>
    </p:spTree>
    <p:extLst>
      <p:ext uri="{BB962C8B-B14F-4D97-AF65-F5344CB8AC3E}">
        <p14:creationId xmlns:p14="http://schemas.microsoft.com/office/powerpoint/2010/main" val="490567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7A30A0-6774-1B4C-AC15-955453344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218" y="69117"/>
            <a:ext cx="10515600" cy="1325563"/>
          </a:xfrm>
        </p:spPr>
        <p:txBody>
          <a:bodyPr/>
          <a:lstStyle/>
          <a:p>
            <a:r>
              <a:rPr lang="es-CO" i="1" dirty="0"/>
              <a:t>Yersinia pestis </a:t>
            </a:r>
            <a:r>
              <a:rPr lang="es-CO" dirty="0"/>
              <a:t>y la plaga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B32755F1-2BA3-B44C-A9A5-8A53D89B29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97227" y="3902391"/>
            <a:ext cx="4536839" cy="2826228"/>
          </a:xfrm>
        </p:spPr>
      </p:pic>
      <p:pic>
        <p:nvPicPr>
          <p:cNvPr id="8" name="Marcador de contenido 7">
            <a:extLst>
              <a:ext uri="{FF2B5EF4-FFF2-40B4-BE49-F238E27FC236}">
                <a16:creationId xmlns:a16="http://schemas.microsoft.com/office/drawing/2014/main" id="{765507CE-6BFF-1844-A0C5-0E80CC330BE1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61639" y="3902391"/>
            <a:ext cx="2373447" cy="2826228"/>
          </a:xfrm>
        </p:spPr>
      </p:pic>
      <p:sp>
        <p:nvSpPr>
          <p:cNvPr id="10" name="Marcador de contenido 2">
            <a:extLst>
              <a:ext uri="{FF2B5EF4-FFF2-40B4-BE49-F238E27FC236}">
                <a16:creationId xmlns:a16="http://schemas.microsoft.com/office/drawing/2014/main" id="{724352FA-4CF6-064C-8709-4C8E8A02D2B9}"/>
              </a:ext>
            </a:extLst>
          </p:cNvPr>
          <p:cNvSpPr txBox="1">
            <a:spLocks/>
          </p:cNvSpPr>
          <p:nvPr/>
        </p:nvSpPr>
        <p:spPr>
          <a:xfrm>
            <a:off x="746243" y="1264868"/>
            <a:ext cx="10699514" cy="1841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es-CO" dirty="0"/>
              <a:t>Diagnóstico, tratamiento: muerte a los 2 a 4 días después de la aparición de los síntomas; son imperativos el diagnóstico y el tratamiento oportunos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La historia del paciente, viajes a regiones endémicas, síntomas, hallazgos de laboratorio de los aspirados de bubón. La estreptomicina es el antibiótico de elección. 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La peste tratada tiene una tasa de supervivencia del 90% al 95%.</a:t>
            </a:r>
          </a:p>
        </p:txBody>
      </p:sp>
    </p:spTree>
    <p:extLst>
      <p:ext uri="{BB962C8B-B14F-4D97-AF65-F5344CB8AC3E}">
        <p14:creationId xmlns:p14="http://schemas.microsoft.com/office/powerpoint/2010/main" val="3060826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Marcador de contenido 11">
            <a:extLst>
              <a:ext uri="{FF2B5EF4-FFF2-40B4-BE49-F238E27FC236}">
                <a16:creationId xmlns:a16="http://schemas.microsoft.com/office/drawing/2014/main" id="{F8492078-F89C-754A-97DA-4513558FEE0C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01327" y="755285"/>
            <a:ext cx="4990673" cy="598880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7B55BC5E-BEC1-4648-AF49-9D17E81C4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691" y="-202047"/>
            <a:ext cx="10515600" cy="1325563"/>
          </a:xfrm>
        </p:spPr>
        <p:txBody>
          <a:bodyPr/>
          <a:lstStyle/>
          <a:p>
            <a:r>
              <a:rPr lang="es-CO" i="1" dirty="0"/>
              <a:t>Enterobacteriaceae 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CF2FF0-0BF9-0A40-A4AA-61B030692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8709" y="755285"/>
            <a:ext cx="7106476" cy="425568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sz="1800" dirty="0"/>
              <a:t>44 géneros.</a:t>
            </a:r>
          </a:p>
          <a:p>
            <a:pPr>
              <a:lnSpc>
                <a:spcPct val="100000"/>
              </a:lnSpc>
            </a:pPr>
            <a:r>
              <a:rPr lang="es-CO" sz="1800" dirty="0"/>
              <a:t>Opurtunistas (</a:t>
            </a:r>
            <a:r>
              <a:rPr lang="es-CO" sz="1800" i="1" dirty="0"/>
              <a:t>E. coli, E. coli, Klebsiella, Enterobacter, Serratia, Proteus, </a:t>
            </a:r>
            <a:r>
              <a:rPr lang="es-CO" sz="1800" dirty="0"/>
              <a:t>and </a:t>
            </a:r>
            <a:r>
              <a:rPr lang="es-CO" sz="1800" i="1" dirty="0"/>
              <a:t>Citrobacter</a:t>
            </a:r>
            <a:r>
              <a:rPr lang="es-CO" sz="1800" dirty="0"/>
              <a:t>).</a:t>
            </a:r>
          </a:p>
          <a:p>
            <a:pPr>
              <a:lnSpc>
                <a:spcPct val="100000"/>
              </a:lnSpc>
            </a:pPr>
            <a:r>
              <a:rPr lang="es-CO" sz="1800" dirty="0"/>
              <a:t>Patógenos (</a:t>
            </a:r>
            <a:r>
              <a:rPr lang="es-CO" sz="1800" i="1" dirty="0"/>
              <a:t>salmonelas y Shigelas</a:t>
            </a:r>
            <a:r>
              <a:rPr lang="es-CO" sz="1800" dirty="0"/>
              <a:t>).</a:t>
            </a:r>
          </a:p>
          <a:p>
            <a:pPr>
              <a:lnSpc>
                <a:spcPct val="100000"/>
              </a:lnSpc>
            </a:pPr>
            <a:r>
              <a:rPr lang="es-CO" sz="1800" dirty="0"/>
              <a:t>Causa más frecuente de diarreas (3 millones muertes, 4 mil millones de infecciones/año).</a:t>
            </a:r>
          </a:p>
          <a:p>
            <a:pPr>
              <a:lnSpc>
                <a:spcPct val="100000"/>
              </a:lnSpc>
            </a:pPr>
            <a:r>
              <a:rPr lang="es-CO" sz="1800" dirty="0"/>
              <a:t>Más del 30% de los aislamientos en infecciones.</a:t>
            </a:r>
          </a:p>
          <a:p>
            <a:pPr>
              <a:lnSpc>
                <a:spcPct val="100000"/>
              </a:lnSpc>
            </a:pPr>
            <a:r>
              <a:rPr lang="es-CO" sz="1800" dirty="0"/>
              <a:t>Se aíslan: jaboneras, lavabos y dispositivos invasivos como cánulas traqueales y catéteres permanentes.</a:t>
            </a:r>
          </a:p>
        </p:txBody>
      </p:sp>
    </p:spTree>
    <p:extLst>
      <p:ext uri="{BB962C8B-B14F-4D97-AF65-F5344CB8AC3E}">
        <p14:creationId xmlns:p14="http://schemas.microsoft.com/office/powerpoint/2010/main" val="4234462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4FC828-150E-0E42-B733-D8B90816B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3" y="78058"/>
            <a:ext cx="10515600" cy="1325563"/>
          </a:xfrm>
        </p:spPr>
        <p:txBody>
          <a:bodyPr/>
          <a:lstStyle/>
          <a:p>
            <a:r>
              <a:rPr lang="es-CO" i="1" dirty="0"/>
              <a:t>Enterobacteriaceae 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0BCEAC-F192-C347-AFAD-3D3ED9D86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6227"/>
            <a:ext cx="10667997" cy="315399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CO" dirty="0"/>
              <a:t>Los géneros de esta familia comparten varias características:</a:t>
            </a:r>
          </a:p>
          <a:p>
            <a:pPr lvl="1">
              <a:lnSpc>
                <a:spcPct val="100000"/>
              </a:lnSpc>
            </a:pPr>
            <a:r>
              <a:rPr lang="es-CO" sz="1800" dirty="0"/>
              <a:t>Fermentación de glucosa.</a:t>
            </a:r>
          </a:p>
          <a:p>
            <a:pPr lvl="1">
              <a:lnSpc>
                <a:spcPct val="100000"/>
              </a:lnSpc>
            </a:pPr>
            <a:r>
              <a:rPr lang="es-CO" sz="1800" dirty="0"/>
              <a:t>Reducción de nitratos.</a:t>
            </a:r>
          </a:p>
          <a:p>
            <a:pPr lvl="1">
              <a:lnSpc>
                <a:spcPct val="100000"/>
              </a:lnSpc>
            </a:pPr>
            <a:r>
              <a:rPr lang="es-CO" sz="1800" dirty="0"/>
              <a:t>Oxidasa negativa.</a:t>
            </a:r>
          </a:p>
          <a:p>
            <a:pPr lvl="1">
              <a:lnSpc>
                <a:spcPct val="100000"/>
              </a:lnSpc>
            </a:pPr>
            <a:r>
              <a:rPr lang="es-CO" sz="1800" dirty="0"/>
              <a:t>Presencia de flagelos (excepto en </a:t>
            </a:r>
            <a:r>
              <a:rPr lang="es-CO" sz="1800" i="1" dirty="0"/>
              <a:t>Shigella y Klebsiella</a:t>
            </a:r>
            <a:r>
              <a:rPr lang="es-CO" sz="1800" dirty="0"/>
              <a:t>).</a:t>
            </a:r>
          </a:p>
          <a:p>
            <a:pPr lvl="1">
              <a:lnSpc>
                <a:spcPct val="100000"/>
              </a:lnSpc>
            </a:pPr>
            <a:r>
              <a:rPr lang="es-CO" sz="1800" dirty="0"/>
              <a:t>No capsula (</a:t>
            </a:r>
            <a:r>
              <a:rPr lang="es-CO" sz="1800" i="1" dirty="0"/>
              <a:t>Klebsiella</a:t>
            </a:r>
            <a:r>
              <a:rPr lang="es-CO" sz="1800" dirty="0"/>
              <a:t>).</a:t>
            </a:r>
          </a:p>
          <a:p>
            <a:pPr lvl="1">
              <a:lnSpc>
                <a:spcPct val="100000"/>
              </a:lnSpc>
            </a:pPr>
            <a:r>
              <a:rPr lang="es-CO" sz="1800" dirty="0"/>
              <a:t>Se suele utilizar una batería de pruebas bioquímicas para identificar los principales géneros y especies.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E9E8C321-E346-B14A-B6A8-50FE5A316695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07170" y="3869408"/>
            <a:ext cx="2828042" cy="2577774"/>
          </a:xfrm>
        </p:spPr>
      </p:pic>
    </p:spTree>
    <p:extLst>
      <p:ext uri="{BB962C8B-B14F-4D97-AF65-F5344CB8AC3E}">
        <p14:creationId xmlns:p14="http://schemas.microsoft.com/office/powerpoint/2010/main" val="4111601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A1814E1F-98B5-4A4D-A479-8A180B91C65D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3606" y="2067338"/>
            <a:ext cx="7698394" cy="4632017"/>
          </a:xfr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FAD1392-91E1-BF4A-A5EA-AE7F460D3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157" y="13045"/>
            <a:ext cx="10515600" cy="1325563"/>
          </a:xfrm>
        </p:spPr>
        <p:txBody>
          <a:bodyPr/>
          <a:lstStyle/>
          <a:p>
            <a:r>
              <a:rPr lang="es-CO" dirty="0"/>
              <a:t>Identificación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D7AB55-320C-FC45-A3A9-C4B886D28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090" y="1158424"/>
            <a:ext cx="11091228" cy="3520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CO" dirty="0"/>
              <a:t>Se suele utilizar una batería de pruebas bioquímicas para identificar los principales géneros y especies.</a:t>
            </a:r>
          </a:p>
        </p:txBody>
      </p:sp>
    </p:spTree>
    <p:extLst>
      <p:ext uri="{BB962C8B-B14F-4D97-AF65-F5344CB8AC3E}">
        <p14:creationId xmlns:p14="http://schemas.microsoft.com/office/powerpoint/2010/main" val="2306830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8BA11C-3DBD-7B4E-825B-9C852DAC4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174" y="-53009"/>
            <a:ext cx="10515600" cy="1325563"/>
          </a:xfrm>
        </p:spPr>
        <p:txBody>
          <a:bodyPr/>
          <a:lstStyle/>
          <a:p>
            <a:r>
              <a:rPr lang="es-CO" dirty="0"/>
              <a:t>Identificación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342ECC-8B62-AB47-9B65-F885797A8F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4098" y="1032725"/>
            <a:ext cx="10779606" cy="1655705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CO" sz="1700" dirty="0"/>
              <a:t>½  de enriquecimiento (selenito o caldo GN-gramnegativo) inhibe la microbiota normal.</a:t>
            </a:r>
          </a:p>
          <a:p>
            <a:pPr marL="457200" indent="-457200">
              <a:buFont typeface="+mj-lt"/>
              <a:buAutoNum type="arabicPeriod"/>
            </a:pPr>
            <a:r>
              <a:rPr lang="es-CO" sz="1700" dirty="0"/>
              <a:t>½ diferenciales selectivos (agar MacConkey, EMB o Hektoen). fermentadores y no de lactosa.</a:t>
            </a:r>
          </a:p>
          <a:p>
            <a:pPr marL="457200" indent="-457200">
              <a:buFont typeface="+mj-lt"/>
              <a:buAutoNum type="arabicPeriod"/>
            </a:pPr>
            <a:r>
              <a:rPr lang="es-CO" sz="1700" dirty="0"/>
              <a:t>Subcultivan en agar inclinados de agar hierro con triple azúcar (TSI) para su posterior análisis. </a:t>
            </a:r>
          </a:p>
          <a:p>
            <a:pPr marL="457200" indent="-457200">
              <a:buFont typeface="+mj-lt"/>
              <a:buAutoNum type="arabicPeriod"/>
            </a:pPr>
            <a:r>
              <a:rPr lang="es-CO" sz="1700" dirty="0"/>
              <a:t>Sí requiere pruebas adicionales (indol, rojo de metilo, Voges-Proskauer, citrato). 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E9A5F04B-FCFD-6749-927D-BCF79BC03A01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36974" y="2858796"/>
            <a:ext cx="3970545" cy="3942336"/>
          </a:xfrm>
        </p:spPr>
      </p:pic>
      <p:pic>
        <p:nvPicPr>
          <p:cNvPr id="7" name="Marcador de contenido 5">
            <a:extLst>
              <a:ext uri="{FF2B5EF4-FFF2-40B4-BE49-F238E27FC236}">
                <a16:creationId xmlns:a16="http://schemas.microsoft.com/office/drawing/2014/main" id="{26B92BEE-4CF0-EF45-BB49-AF432D5001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28770" y="3115660"/>
            <a:ext cx="5673688" cy="3685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708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8BA11C-3DBD-7B4E-825B-9C852DAC4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282" y="0"/>
            <a:ext cx="10515600" cy="1325563"/>
          </a:xfrm>
        </p:spPr>
        <p:txBody>
          <a:bodyPr/>
          <a:lstStyle/>
          <a:p>
            <a:r>
              <a:rPr lang="es-CO" dirty="0"/>
              <a:t>Clasificación 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342ECC-8B62-AB47-9B65-F885797A8F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5194" y="1095375"/>
            <a:ext cx="7596806" cy="466725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CO" dirty="0"/>
              <a:t>Se divide en dos subcategorías. </a:t>
            </a:r>
          </a:p>
          <a:p>
            <a:pPr algn="just"/>
            <a:r>
              <a:rPr lang="es-CO" dirty="0"/>
              <a:t>Los coliformes microbiota normal: </a:t>
            </a:r>
          </a:p>
          <a:p>
            <a:pPr lvl="1" algn="just">
              <a:buFont typeface="Wingdings" pitchFamily="2" charset="2"/>
              <a:buChar char="§"/>
            </a:pPr>
            <a:r>
              <a:rPr lang="es-CO" sz="1800" dirty="0"/>
              <a:t>Fermenta lactosa rápidamente (48 horas). </a:t>
            </a:r>
          </a:p>
          <a:p>
            <a:pPr lvl="1" algn="just">
              <a:buFont typeface="Wingdings" pitchFamily="2" charset="2"/>
              <a:buChar char="§"/>
            </a:pPr>
            <a:r>
              <a:rPr lang="es-CO" sz="1800" dirty="0"/>
              <a:t>Residentes normales y oportunistas (algunos serotipos de </a:t>
            </a:r>
            <a:r>
              <a:rPr lang="es-CO" sz="1800" i="1" dirty="0"/>
              <a:t>E. coli </a:t>
            </a:r>
            <a:r>
              <a:rPr lang="es-CO" sz="1800" dirty="0"/>
              <a:t>son patógenos).</a:t>
            </a:r>
          </a:p>
          <a:p>
            <a:pPr lvl="1" algn="just">
              <a:buFont typeface="Wingdings" pitchFamily="2" charset="2"/>
              <a:buChar char="§"/>
            </a:pPr>
            <a:r>
              <a:rPr lang="es-CO" sz="1800" dirty="0"/>
              <a:t>E</a:t>
            </a:r>
            <a:r>
              <a:rPr lang="es-CO" sz="1800" i="1" dirty="0"/>
              <a:t>.coli, Enterobacter, Serratia, Klebsiella, Hafnia, Citrobacter.</a:t>
            </a:r>
          </a:p>
          <a:p>
            <a:pPr lvl="1" algn="just"/>
            <a:endParaRPr lang="es-CO" dirty="0"/>
          </a:p>
          <a:p>
            <a:pPr algn="just"/>
            <a:r>
              <a:rPr lang="es-CO" dirty="0"/>
              <a:t>No coliformes en la microbiota normal:</a:t>
            </a:r>
          </a:p>
          <a:p>
            <a:pPr lvl="1" algn="just">
              <a:buFont typeface="Wingdings" pitchFamily="2" charset="2"/>
              <a:buChar char="§"/>
            </a:pPr>
            <a:r>
              <a:rPr lang="es-CO" sz="1800" dirty="0"/>
              <a:t>No fermentan lactosa o fermentan lentamente. </a:t>
            </a:r>
          </a:p>
          <a:p>
            <a:pPr lvl="1" algn="just">
              <a:buFont typeface="Wingdings" pitchFamily="2" charset="2"/>
              <a:buChar char="§"/>
            </a:pPr>
            <a:r>
              <a:rPr lang="es-CO" sz="1800" b="1" dirty="0"/>
              <a:t>Oportunistas, residentes intestinales normales: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s-CO" sz="1600" i="1" dirty="0"/>
              <a:t>Proteo, Providencia, Entéricos, Morganella, Edwardsiella.</a:t>
            </a:r>
          </a:p>
          <a:p>
            <a:pPr lvl="1" algn="just">
              <a:buFont typeface="Wingdings" pitchFamily="2" charset="2"/>
              <a:buChar char="§"/>
            </a:pPr>
            <a:r>
              <a:rPr lang="es-CO" sz="1800" b="1" dirty="0"/>
              <a:t>Verdaderos patógenos: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s-CO" sz="1600" i="1" dirty="0"/>
              <a:t>Salmonella typhi, S. enterica, Shigella dysenteriae, S. flexneri, S. boydii, S. sonnei, Yersinia enterocolitica, Y. pseudotuberculosis-</a:t>
            </a:r>
          </a:p>
          <a:p>
            <a:pPr lvl="1" algn="just">
              <a:buFont typeface="Wingdings" pitchFamily="2" charset="2"/>
              <a:buChar char="§"/>
            </a:pPr>
            <a:r>
              <a:rPr lang="es-CO" sz="1800" b="1" dirty="0"/>
              <a:t>Verdadero patógeno no entérico.</a:t>
            </a:r>
          </a:p>
          <a:p>
            <a:pPr lvl="1" algn="just">
              <a:buFont typeface="Wingdings" pitchFamily="2" charset="2"/>
              <a:buChar char="§"/>
            </a:pPr>
            <a:r>
              <a:rPr lang="es-CO" sz="1800" i="1" dirty="0"/>
              <a:t>Yersinia pestis.</a:t>
            </a:r>
          </a:p>
        </p:txBody>
      </p:sp>
    </p:spTree>
    <p:extLst>
      <p:ext uri="{BB962C8B-B14F-4D97-AF65-F5344CB8AC3E}">
        <p14:creationId xmlns:p14="http://schemas.microsoft.com/office/powerpoint/2010/main" val="768955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6E806A-694D-A240-A7A9-8B9AEEAAA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173" y="181976"/>
            <a:ext cx="10515600" cy="1325563"/>
          </a:xfrm>
        </p:spPr>
        <p:txBody>
          <a:bodyPr>
            <a:normAutofit/>
          </a:bodyPr>
          <a:lstStyle/>
          <a:p>
            <a:r>
              <a:rPr lang="es-CO" dirty="0"/>
              <a:t>Estructuras antigénicas y factores de virulencia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34749E-F293-934D-ABBC-0CF9F21C6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1885" y="1322009"/>
            <a:ext cx="5970942" cy="359467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</a:pPr>
            <a:r>
              <a:rPr lang="es-CO" dirty="0"/>
              <a:t>Antígeno H: flagelar; K: la cápsula y/o fimbrias;  O: el antígeno somático o de la pared celular.</a:t>
            </a:r>
          </a:p>
          <a:p>
            <a:pPr algn="just">
              <a:lnSpc>
                <a:spcPct val="110000"/>
              </a:lnSpc>
            </a:pPr>
            <a:r>
              <a:rPr lang="es-CO" dirty="0"/>
              <a:t>No todas H y K, pero todas O, lipopolisacárido implicado en el choque endotóxico. </a:t>
            </a:r>
          </a:p>
          <a:p>
            <a:pPr algn="just">
              <a:lnSpc>
                <a:spcPct val="110000"/>
              </a:lnSpc>
            </a:pPr>
            <a:r>
              <a:rPr lang="es-CO" dirty="0"/>
              <a:t>Subespecies o serotipos ​​= variaciones en los antígenos HKO. </a:t>
            </a:r>
          </a:p>
          <a:p>
            <a:pPr algn="just">
              <a:lnSpc>
                <a:spcPct val="110000"/>
              </a:lnSpc>
            </a:pPr>
            <a:r>
              <a:rPr lang="es-CO" dirty="0"/>
              <a:t>La patogenia = endotoxinas; exotoxinas, cápsulas, fimbrias y moléculas que favorecen la adhesión a las células huésped. </a:t>
            </a:r>
          </a:p>
          <a:p>
            <a:pPr algn="just">
              <a:lnSpc>
                <a:spcPct val="110000"/>
              </a:lnSpc>
            </a:pPr>
            <a:r>
              <a:rPr lang="es-CO" dirty="0"/>
              <a:t>Transfieren genes cromosómicos o plásmidos (resistencia, toxinas, cápsulas, hemolisinas y fimbrias). </a:t>
            </a:r>
          </a:p>
        </p:txBody>
      </p:sp>
      <p:pic>
        <p:nvPicPr>
          <p:cNvPr id="9" name="Marcador de contenido 8">
            <a:extLst>
              <a:ext uri="{FF2B5EF4-FFF2-40B4-BE49-F238E27FC236}">
                <a16:creationId xmlns:a16="http://schemas.microsoft.com/office/drawing/2014/main" id="{9AFFD4AB-4E4C-7741-8F92-D308CA4E8E99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93251" y="1399592"/>
            <a:ext cx="2935430" cy="2481365"/>
          </a:xfrm>
        </p:spPr>
      </p:pic>
    </p:spTree>
    <p:extLst>
      <p:ext uri="{BB962C8B-B14F-4D97-AF65-F5344CB8AC3E}">
        <p14:creationId xmlns:p14="http://schemas.microsoft.com/office/powerpoint/2010/main" val="4169658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CD1CFEA7-C285-4D64-B998-B77C0839C080}" vid="{BECAA0F5-D504-4101-B8E0-AAB2FE77096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de Office</Template>
  <TotalTime>7635</TotalTime>
  <Words>2832</Words>
  <Application>Microsoft Office PowerPoint</Application>
  <PresentationFormat>Panorámica</PresentationFormat>
  <Paragraphs>242</Paragraphs>
  <Slides>39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39</vt:i4>
      </vt:variant>
    </vt:vector>
  </HeadingPairs>
  <TitlesOfParts>
    <vt:vector size="45" baseType="lpstr">
      <vt:lpstr>Arial</vt:lpstr>
      <vt:lpstr>Calibri</vt:lpstr>
      <vt:lpstr>Courier New</vt:lpstr>
      <vt:lpstr>Montserrat</vt:lpstr>
      <vt:lpstr>Wingdings</vt:lpstr>
      <vt:lpstr>Tema de Office</vt:lpstr>
      <vt:lpstr>ENTEROBACTERIAS</vt:lpstr>
      <vt:lpstr>Enfermedad diarréica</vt:lpstr>
      <vt:lpstr>Enterobacteriaceae </vt:lpstr>
      <vt:lpstr>Enterobacteriaceae </vt:lpstr>
      <vt:lpstr>Enterobacteriaceae </vt:lpstr>
      <vt:lpstr>Identificación </vt:lpstr>
      <vt:lpstr>Identificación </vt:lpstr>
      <vt:lpstr>Clasificación  </vt:lpstr>
      <vt:lpstr>Estructuras antigénicas y factores de virulencia</vt:lpstr>
      <vt:lpstr>Escherichia coli</vt:lpstr>
      <vt:lpstr>Escherichia coli</vt:lpstr>
      <vt:lpstr>Escherichia coli</vt:lpstr>
      <vt:lpstr>Enfermedades clínicas de E. coli</vt:lpstr>
      <vt:lpstr>Enfermedades clínicas de E. coli</vt:lpstr>
      <vt:lpstr>Otros coliformes</vt:lpstr>
      <vt:lpstr>Otros coliformes</vt:lpstr>
      <vt:lpstr>Otros coliformes</vt:lpstr>
      <vt:lpstr>Otros coliformes</vt:lpstr>
      <vt:lpstr>Otros coliformes</vt:lpstr>
      <vt:lpstr>Entéricos no coliformes oportunistas</vt:lpstr>
      <vt:lpstr>Verdaderos patógenos entéricos: Salmonella</vt:lpstr>
      <vt:lpstr>Verdaderos patógenos entéricos: Salmonella</vt:lpstr>
      <vt:lpstr>Salmonelosis</vt:lpstr>
      <vt:lpstr>La fiebre tifoidea</vt:lpstr>
      <vt:lpstr>La fiebre tifoidea</vt:lpstr>
      <vt:lpstr>La fiebre tifoidea</vt:lpstr>
      <vt:lpstr>Salmonelosis</vt:lpstr>
      <vt:lpstr>Shigella</vt:lpstr>
      <vt:lpstr>Shigella</vt:lpstr>
      <vt:lpstr>Shigella</vt:lpstr>
      <vt:lpstr>Shigella</vt:lpstr>
      <vt:lpstr>Shigella</vt:lpstr>
      <vt:lpstr>Patógeno no entérico: Yersinia</vt:lpstr>
      <vt:lpstr>Yersinia pestis y la peste</vt:lpstr>
      <vt:lpstr>Yersinia pestis y la peste</vt:lpstr>
      <vt:lpstr>Yersinia pestis y la plaga</vt:lpstr>
      <vt:lpstr>Yersinia pestis y la plaga</vt:lpstr>
      <vt:lpstr>Yersinia pestis y la plaga</vt:lpstr>
      <vt:lpstr>Yersinia pestis y la plaga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Enterobacterias</dc:title>
  <dc:creator>Microsoft Office User</dc:creator>
  <cp:lastModifiedBy>User</cp:lastModifiedBy>
  <cp:revision>138</cp:revision>
  <dcterms:created xsi:type="dcterms:W3CDTF">2021-05-19T17:11:21Z</dcterms:created>
  <dcterms:modified xsi:type="dcterms:W3CDTF">2021-06-28T20:36:45Z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885629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