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4" r:id="rId11"/>
    <p:sldId id="259" r:id="rId12"/>
    <p:sldId id="260" r:id="rId13"/>
    <p:sldId id="271" r:id="rId14"/>
    <p:sldId id="272" r:id="rId15"/>
    <p:sldId id="261" r:id="rId16"/>
    <p:sldId id="273" r:id="rId17"/>
    <p:sldId id="275" r:id="rId18"/>
    <p:sldId id="280" r:id="rId19"/>
    <p:sldId id="276" r:id="rId20"/>
    <p:sldId id="279" r:id="rId21"/>
    <p:sldId id="277" r:id="rId22"/>
    <p:sldId id="278" r:id="rId23"/>
    <p:sldId id="281" r:id="rId24"/>
    <p:sldId id="282" r:id="rId25"/>
    <p:sldId id="283" r:id="rId26"/>
    <p:sldId id="284" r:id="rId27"/>
    <p:sldId id="285" r:id="rId28"/>
    <p:sldId id="291" r:id="rId29"/>
    <p:sldId id="290" r:id="rId30"/>
    <p:sldId id="289" r:id="rId31"/>
    <p:sldId id="287" r:id="rId32"/>
    <p:sldId id="292" r:id="rId33"/>
    <p:sldId id="293" r:id="rId34"/>
    <p:sldId id="295" r:id="rId35"/>
    <p:sldId id="294" r:id="rId36"/>
    <p:sldId id="296" r:id="rId37"/>
    <p:sldId id="298" r:id="rId38"/>
    <p:sldId id="299" r:id="rId39"/>
    <p:sldId id="300" r:id="rId40"/>
    <p:sldId id="297" r:id="rId41"/>
    <p:sldId id="301" r:id="rId42"/>
    <p:sldId id="306" r:id="rId43"/>
    <p:sldId id="307" r:id="rId44"/>
    <p:sldId id="302" r:id="rId45"/>
    <p:sldId id="308" r:id="rId46"/>
    <p:sldId id="310" r:id="rId47"/>
    <p:sldId id="303" r:id="rId48"/>
    <p:sldId id="311" r:id="rId49"/>
    <p:sldId id="312" r:id="rId50"/>
    <p:sldId id="313" r:id="rId51"/>
    <p:sldId id="314" r:id="rId52"/>
    <p:sldId id="304" r:id="rId53"/>
    <p:sldId id="315" r:id="rId54"/>
    <p:sldId id="316" r:id="rId55"/>
    <p:sldId id="319" r:id="rId56"/>
    <p:sldId id="320" r:id="rId57"/>
    <p:sldId id="317" r:id="rId58"/>
    <p:sldId id="322" r:id="rId59"/>
    <p:sldId id="318" r:id="rId60"/>
    <p:sldId id="305" r:id="rId61"/>
    <p:sldId id="333" r:id="rId62"/>
    <p:sldId id="334" r:id="rId63"/>
    <p:sldId id="323" r:id="rId64"/>
    <p:sldId id="332" r:id="rId65"/>
    <p:sldId id="324" r:id="rId66"/>
    <p:sldId id="340" r:id="rId67"/>
    <p:sldId id="325" r:id="rId68"/>
    <p:sldId id="341" r:id="rId69"/>
    <p:sldId id="342" r:id="rId70"/>
    <p:sldId id="335" r:id="rId71"/>
    <p:sldId id="336" r:id="rId72"/>
    <p:sldId id="337" r:id="rId73"/>
    <p:sldId id="343" r:id="rId74"/>
    <p:sldId id="338" r:id="rId75"/>
    <p:sldId id="264" r:id="rId7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A7"/>
    <a:srgbClr val="152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540C1-C80D-4655-A4C6-452DC65BC99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FF19874-1189-4D38-A0ED-60ED7371E33A}">
      <dgm:prSet phldrT="[Texto]"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Sistema nervioso.</a:t>
          </a:r>
        </a:p>
      </dgm:t>
    </dgm:pt>
    <dgm:pt modelId="{3B7E6BAC-528D-4997-A055-9670F49DAA05}" type="parTrans" cxnId="{96AD9B0D-0DCD-4B4B-B988-F36B1B953B4E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7C366103-2DF2-464D-A351-2CA65566D44C}" type="sibTrans" cxnId="{96AD9B0D-0DCD-4B4B-B988-F36B1B953B4E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1613BF64-002C-4A79-8EA6-CEE93E2A9B00}">
      <dgm:prSet phldrT="[Texto]"/>
      <dgm:spPr>
        <a:solidFill>
          <a:srgbClr val="00AAA7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Sistema cardiovascular.</a:t>
          </a:r>
        </a:p>
      </dgm:t>
    </dgm:pt>
    <dgm:pt modelId="{7CFDA18F-FA9A-49AB-ADFB-C6F265DB9437}" type="parTrans" cxnId="{608212FA-B4D2-4EF9-8B9A-E58106502D63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5460D005-F485-47CB-BD0A-A87F8C944BD1}" type="sibTrans" cxnId="{608212FA-B4D2-4EF9-8B9A-E58106502D63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0DF169CD-E9E3-4541-AF5F-3B87D650CA0B}">
      <dgm:prSet phldrT="[Texto]"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Sistema inmune.</a:t>
          </a:r>
        </a:p>
      </dgm:t>
    </dgm:pt>
    <dgm:pt modelId="{827007EA-F80F-49A1-AB71-689784AF3E73}" type="parTrans" cxnId="{5CCE7C8D-5C68-4461-9C95-042282E92633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7E84CE2F-6DC3-458F-B1EC-F1A9EF5DEA14}" type="sibTrans" cxnId="{5CCE7C8D-5C68-4461-9C95-042282E92633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7F4AC998-C904-4472-9CAF-90FB3EC57EF7}">
      <dgm:prSet phldrT="[Texto]"/>
      <dgm:spPr>
        <a:solidFill>
          <a:srgbClr val="00AAA7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Sistema músculo esquelético.</a:t>
          </a:r>
        </a:p>
      </dgm:t>
    </dgm:pt>
    <dgm:pt modelId="{67B419CA-CD60-4F27-842E-10EA15D65D63}" type="parTrans" cxnId="{AF45BFDA-375B-4BE3-9DE7-1A9AB8506D16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3CD584B6-DDBD-4A74-ACC4-F0FA2C3B9490}" type="sibTrans" cxnId="{AF45BFDA-375B-4BE3-9DE7-1A9AB8506D16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3B083033-5CF4-41C9-8093-3046B5B3733C}">
      <dgm:prSet phldrT="[Texto]"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Piel y anexos.</a:t>
          </a:r>
        </a:p>
      </dgm:t>
    </dgm:pt>
    <dgm:pt modelId="{242EA6D8-7782-4E16-93F2-A76DF10955C7}" type="parTrans" cxnId="{79B8DD1F-D82A-444D-885D-D836A1938057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FAA7F59F-3133-4E52-8314-49A12E530D2A}" type="sibTrans" cxnId="{79B8DD1F-D82A-444D-885D-D836A1938057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E26F5550-ABA1-4B43-86F2-87BD79EBDBA0}">
      <dgm:prSet phldrT="[Texto]"/>
      <dgm:spPr>
        <a:solidFill>
          <a:srgbClr val="00AAA7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Sistema respiratorio.</a:t>
          </a:r>
        </a:p>
      </dgm:t>
    </dgm:pt>
    <dgm:pt modelId="{5511092C-AA41-4690-859C-4AD75C6D2AA0}" type="parTrans" cxnId="{04E13A9C-0CFF-4F07-9D8B-3FE9A79FC231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1793ACEC-3F55-4508-8511-12836B4DF75F}" type="sibTrans" cxnId="{04E13A9C-0CFF-4F07-9D8B-3FE9A79FC231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7833B504-7587-4BC1-ACC8-DF1587A1E03E}">
      <dgm:prSet phldrT="[Texto]"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Hígado y metabolismo.</a:t>
          </a:r>
        </a:p>
      </dgm:t>
    </dgm:pt>
    <dgm:pt modelId="{C4E52BDB-F0C2-4D8B-90DE-3F8F3C8AAEA9}" type="parTrans" cxnId="{AE476A3C-7BDA-4E50-A8D4-1AEBF8F6628F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B3D401F1-5A25-4767-A031-23660BD9A551}" type="sibTrans" cxnId="{AE476A3C-7BDA-4E50-A8D4-1AEBF8F6628F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23FDF13B-0BF9-421A-A7B4-CE762303FFA8}">
      <dgm:prSet phldrT="[Texto]"/>
      <dgm:spPr>
        <a:solidFill>
          <a:srgbClr val="00AAA7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Sistema reproductor.</a:t>
          </a:r>
        </a:p>
      </dgm:t>
    </dgm:pt>
    <dgm:pt modelId="{5D5FF8D8-BBFC-46E2-ACD9-34FFC60ECFEF}" type="parTrans" cxnId="{D2AAADAD-337B-4DE6-B054-93D3DC303137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D62EAD6E-F821-41C6-A110-07FA5D3C302A}" type="sibTrans" cxnId="{D2AAADAD-337B-4DE6-B054-93D3DC303137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8F202E90-9484-414C-911A-F476D4ADB518}" type="pres">
      <dgm:prSet presAssocID="{822540C1-C80D-4655-A4C6-452DC65BC99B}" presName="diagram" presStyleCnt="0">
        <dgm:presLayoutVars>
          <dgm:dir/>
          <dgm:resizeHandles val="exact"/>
        </dgm:presLayoutVars>
      </dgm:prSet>
      <dgm:spPr/>
    </dgm:pt>
    <dgm:pt modelId="{2178CF27-5025-40DC-8F30-E3076CE77F4B}" type="pres">
      <dgm:prSet presAssocID="{9FF19874-1189-4D38-A0ED-60ED7371E33A}" presName="node" presStyleLbl="node1" presStyleIdx="0" presStyleCnt="8" custLinFactNeighborX="56886" custLinFactNeighborY="-64">
        <dgm:presLayoutVars>
          <dgm:bulletEnabled val="1"/>
        </dgm:presLayoutVars>
      </dgm:prSet>
      <dgm:spPr/>
    </dgm:pt>
    <dgm:pt modelId="{B3E39A21-7535-42F0-8D37-E0D956218C8B}" type="pres">
      <dgm:prSet presAssocID="{7C366103-2DF2-464D-A351-2CA65566D44C}" presName="sibTrans" presStyleCnt="0"/>
      <dgm:spPr/>
    </dgm:pt>
    <dgm:pt modelId="{A2839792-5DC7-4D64-83D1-DA4388A84A31}" type="pres">
      <dgm:prSet presAssocID="{1613BF64-002C-4A79-8EA6-CEE93E2A9B00}" presName="node" presStyleLbl="node1" presStyleIdx="1" presStyleCnt="8" custLinFactNeighborX="53105" custLinFactNeighborY="-64">
        <dgm:presLayoutVars>
          <dgm:bulletEnabled val="1"/>
        </dgm:presLayoutVars>
      </dgm:prSet>
      <dgm:spPr/>
    </dgm:pt>
    <dgm:pt modelId="{BD382F45-C5DA-4C75-8AA0-5467E88F3DE8}" type="pres">
      <dgm:prSet presAssocID="{5460D005-F485-47CB-BD0A-A87F8C944BD1}" presName="sibTrans" presStyleCnt="0"/>
      <dgm:spPr/>
    </dgm:pt>
    <dgm:pt modelId="{5D646BA7-4A58-489A-9CEC-C0497A1FCB2A}" type="pres">
      <dgm:prSet presAssocID="{0DF169CD-E9E3-4541-AF5F-3B87D650CA0B}" presName="node" presStyleLbl="node1" presStyleIdx="2" presStyleCnt="8" custLinFactNeighborX="49497">
        <dgm:presLayoutVars>
          <dgm:bulletEnabled val="1"/>
        </dgm:presLayoutVars>
      </dgm:prSet>
      <dgm:spPr/>
    </dgm:pt>
    <dgm:pt modelId="{AA88A5F3-06E2-4A8B-BF8B-80ADA725C4F3}" type="pres">
      <dgm:prSet presAssocID="{7E84CE2F-6DC3-458F-B1EC-F1A9EF5DEA14}" presName="sibTrans" presStyleCnt="0"/>
      <dgm:spPr/>
    </dgm:pt>
    <dgm:pt modelId="{57AFBE74-0DB5-4D65-A4BC-ED8474B89549}" type="pres">
      <dgm:prSet presAssocID="{7F4AC998-C904-4472-9CAF-90FB3EC57EF7}" presName="node" presStyleLbl="node1" presStyleIdx="3" presStyleCnt="8" custLinFactY="-16368" custLinFactNeighborX="-56053" custLinFactNeighborY="-100000">
        <dgm:presLayoutVars>
          <dgm:bulletEnabled val="1"/>
        </dgm:presLayoutVars>
      </dgm:prSet>
      <dgm:spPr/>
    </dgm:pt>
    <dgm:pt modelId="{9434EC0C-9620-4AFE-946A-1CCF0C4BC247}" type="pres">
      <dgm:prSet presAssocID="{3CD584B6-DDBD-4A74-ACC4-F0FA2C3B9490}" presName="sibTrans" presStyleCnt="0"/>
      <dgm:spPr/>
    </dgm:pt>
    <dgm:pt modelId="{20394C46-3254-4A85-A7B2-855E4041BFA8}" type="pres">
      <dgm:prSet presAssocID="{E26F5550-ABA1-4B43-86F2-87BD79EBDBA0}" presName="node" presStyleLbl="node1" presStyleIdx="4" presStyleCnt="8" custLinFactX="59079" custLinFactNeighborX="100000" custLinFactNeighborY="-546">
        <dgm:presLayoutVars>
          <dgm:bulletEnabled val="1"/>
        </dgm:presLayoutVars>
      </dgm:prSet>
      <dgm:spPr/>
    </dgm:pt>
    <dgm:pt modelId="{BB6A4428-2402-441B-89CC-C0FF9314EB82}" type="pres">
      <dgm:prSet presAssocID="{1793ACEC-3F55-4508-8511-12836B4DF75F}" presName="sibTrans" presStyleCnt="0"/>
      <dgm:spPr/>
    </dgm:pt>
    <dgm:pt modelId="{A7285C27-A25F-4415-8949-5EC91C4A9247}" type="pres">
      <dgm:prSet presAssocID="{7833B504-7587-4BC1-ACC8-DF1587A1E03E}" presName="node" presStyleLbl="node1" presStyleIdx="5" presStyleCnt="8" custLinFactNeighborX="-56704" custLinFactNeighborY="-546">
        <dgm:presLayoutVars>
          <dgm:bulletEnabled val="1"/>
        </dgm:presLayoutVars>
      </dgm:prSet>
      <dgm:spPr/>
    </dgm:pt>
    <dgm:pt modelId="{E8A84291-BBEA-4EB8-8DD7-B16CC9A9DAC8}" type="pres">
      <dgm:prSet presAssocID="{B3D401F1-5A25-4767-A031-23660BD9A551}" presName="sibTrans" presStyleCnt="0"/>
      <dgm:spPr/>
    </dgm:pt>
    <dgm:pt modelId="{A5FB4257-99C8-402D-B898-D850D8C8E79E}" type="pres">
      <dgm:prSet presAssocID="{23FDF13B-0BF9-421A-A7B4-CE762303FFA8}" presName="node" presStyleLbl="node1" presStyleIdx="6" presStyleCnt="8" custLinFactX="8502" custLinFactNeighborX="100000" custLinFactNeighborY="64">
        <dgm:presLayoutVars>
          <dgm:bulletEnabled val="1"/>
        </dgm:presLayoutVars>
      </dgm:prSet>
      <dgm:spPr/>
    </dgm:pt>
    <dgm:pt modelId="{2AEBE8E9-5A9D-4369-91C2-5CA9A9783D8C}" type="pres">
      <dgm:prSet presAssocID="{D62EAD6E-F821-41C6-A110-07FA5D3C302A}" presName="sibTrans" presStyleCnt="0"/>
      <dgm:spPr/>
    </dgm:pt>
    <dgm:pt modelId="{F435C762-996E-4BC8-97ED-1F591E0168CC}" type="pres">
      <dgm:prSet presAssocID="{3B083033-5CF4-41C9-8093-3046B5B3733C}" presName="node" presStyleLbl="node1" presStyleIdx="7" presStyleCnt="8" custLinFactX="4407" custLinFactNeighborX="100000" custLinFactNeighborY="64">
        <dgm:presLayoutVars>
          <dgm:bulletEnabled val="1"/>
        </dgm:presLayoutVars>
      </dgm:prSet>
      <dgm:spPr/>
    </dgm:pt>
  </dgm:ptLst>
  <dgm:cxnLst>
    <dgm:cxn modelId="{96AD9B0D-0DCD-4B4B-B988-F36B1B953B4E}" srcId="{822540C1-C80D-4655-A4C6-452DC65BC99B}" destId="{9FF19874-1189-4D38-A0ED-60ED7371E33A}" srcOrd="0" destOrd="0" parTransId="{3B7E6BAC-528D-4997-A055-9670F49DAA05}" sibTransId="{7C366103-2DF2-464D-A351-2CA65566D44C}"/>
    <dgm:cxn modelId="{79B8DD1F-D82A-444D-885D-D836A1938057}" srcId="{822540C1-C80D-4655-A4C6-452DC65BC99B}" destId="{3B083033-5CF4-41C9-8093-3046B5B3733C}" srcOrd="7" destOrd="0" parTransId="{242EA6D8-7782-4E16-93F2-A76DF10955C7}" sibTransId="{FAA7F59F-3133-4E52-8314-49A12E530D2A}"/>
    <dgm:cxn modelId="{0BBB2725-A0BE-42EF-AEF6-3B785D87B6BF}" type="presOf" srcId="{E26F5550-ABA1-4B43-86F2-87BD79EBDBA0}" destId="{20394C46-3254-4A85-A7B2-855E4041BFA8}" srcOrd="0" destOrd="0" presId="urn:microsoft.com/office/officeart/2005/8/layout/default"/>
    <dgm:cxn modelId="{2899C125-8059-4F25-8E4B-45ABE4D60066}" type="presOf" srcId="{7F4AC998-C904-4472-9CAF-90FB3EC57EF7}" destId="{57AFBE74-0DB5-4D65-A4BC-ED8474B89549}" srcOrd="0" destOrd="0" presId="urn:microsoft.com/office/officeart/2005/8/layout/default"/>
    <dgm:cxn modelId="{FA5D6237-80DD-4B00-8B4C-B5DD33EC36C0}" type="presOf" srcId="{9FF19874-1189-4D38-A0ED-60ED7371E33A}" destId="{2178CF27-5025-40DC-8F30-E3076CE77F4B}" srcOrd="0" destOrd="0" presId="urn:microsoft.com/office/officeart/2005/8/layout/default"/>
    <dgm:cxn modelId="{AE476A3C-7BDA-4E50-A8D4-1AEBF8F6628F}" srcId="{822540C1-C80D-4655-A4C6-452DC65BC99B}" destId="{7833B504-7587-4BC1-ACC8-DF1587A1E03E}" srcOrd="5" destOrd="0" parTransId="{C4E52BDB-F0C2-4D8B-90DE-3F8F3C8AAEA9}" sibTransId="{B3D401F1-5A25-4767-A031-23660BD9A551}"/>
    <dgm:cxn modelId="{E1DD6B83-B79B-4AFF-8EB7-436BD4D3EE54}" type="presOf" srcId="{23FDF13B-0BF9-421A-A7B4-CE762303FFA8}" destId="{A5FB4257-99C8-402D-B898-D850D8C8E79E}" srcOrd="0" destOrd="0" presId="urn:microsoft.com/office/officeart/2005/8/layout/default"/>
    <dgm:cxn modelId="{5CCE7C8D-5C68-4461-9C95-042282E92633}" srcId="{822540C1-C80D-4655-A4C6-452DC65BC99B}" destId="{0DF169CD-E9E3-4541-AF5F-3B87D650CA0B}" srcOrd="2" destOrd="0" parTransId="{827007EA-F80F-49A1-AB71-689784AF3E73}" sibTransId="{7E84CE2F-6DC3-458F-B1EC-F1A9EF5DEA14}"/>
    <dgm:cxn modelId="{2259489B-3D9F-4C49-A2DF-92C920B517E6}" type="presOf" srcId="{0DF169CD-E9E3-4541-AF5F-3B87D650CA0B}" destId="{5D646BA7-4A58-489A-9CEC-C0497A1FCB2A}" srcOrd="0" destOrd="0" presId="urn:microsoft.com/office/officeart/2005/8/layout/default"/>
    <dgm:cxn modelId="{04E13A9C-0CFF-4F07-9D8B-3FE9A79FC231}" srcId="{822540C1-C80D-4655-A4C6-452DC65BC99B}" destId="{E26F5550-ABA1-4B43-86F2-87BD79EBDBA0}" srcOrd="4" destOrd="0" parTransId="{5511092C-AA41-4690-859C-4AD75C6D2AA0}" sibTransId="{1793ACEC-3F55-4508-8511-12836B4DF75F}"/>
    <dgm:cxn modelId="{36F426A0-2A45-43E0-9A91-B9CEBDA5E48A}" type="presOf" srcId="{3B083033-5CF4-41C9-8093-3046B5B3733C}" destId="{F435C762-996E-4BC8-97ED-1F591E0168CC}" srcOrd="0" destOrd="0" presId="urn:microsoft.com/office/officeart/2005/8/layout/default"/>
    <dgm:cxn modelId="{D5C085A7-0797-471E-86DC-FE9E5FBC4497}" type="presOf" srcId="{822540C1-C80D-4655-A4C6-452DC65BC99B}" destId="{8F202E90-9484-414C-911A-F476D4ADB518}" srcOrd="0" destOrd="0" presId="urn:microsoft.com/office/officeart/2005/8/layout/default"/>
    <dgm:cxn modelId="{D2AAADAD-337B-4DE6-B054-93D3DC303137}" srcId="{822540C1-C80D-4655-A4C6-452DC65BC99B}" destId="{23FDF13B-0BF9-421A-A7B4-CE762303FFA8}" srcOrd="6" destOrd="0" parTransId="{5D5FF8D8-BBFC-46E2-ACD9-34FFC60ECFEF}" sibTransId="{D62EAD6E-F821-41C6-A110-07FA5D3C302A}"/>
    <dgm:cxn modelId="{AF45BFDA-375B-4BE3-9DE7-1A9AB8506D16}" srcId="{822540C1-C80D-4655-A4C6-452DC65BC99B}" destId="{7F4AC998-C904-4472-9CAF-90FB3EC57EF7}" srcOrd="3" destOrd="0" parTransId="{67B419CA-CD60-4F27-842E-10EA15D65D63}" sibTransId="{3CD584B6-DDBD-4A74-ACC4-F0FA2C3B9490}"/>
    <dgm:cxn modelId="{BBD77DDD-F7B7-4363-BC30-033D4E617DA8}" type="presOf" srcId="{1613BF64-002C-4A79-8EA6-CEE93E2A9B00}" destId="{A2839792-5DC7-4D64-83D1-DA4388A84A31}" srcOrd="0" destOrd="0" presId="urn:microsoft.com/office/officeart/2005/8/layout/default"/>
    <dgm:cxn modelId="{F4F852E6-E1E4-4B46-ABD4-913E532FBCD9}" type="presOf" srcId="{7833B504-7587-4BC1-ACC8-DF1587A1E03E}" destId="{A7285C27-A25F-4415-8949-5EC91C4A9247}" srcOrd="0" destOrd="0" presId="urn:microsoft.com/office/officeart/2005/8/layout/default"/>
    <dgm:cxn modelId="{608212FA-B4D2-4EF9-8B9A-E58106502D63}" srcId="{822540C1-C80D-4655-A4C6-452DC65BC99B}" destId="{1613BF64-002C-4A79-8EA6-CEE93E2A9B00}" srcOrd="1" destOrd="0" parTransId="{7CFDA18F-FA9A-49AB-ADFB-C6F265DB9437}" sibTransId="{5460D005-F485-47CB-BD0A-A87F8C944BD1}"/>
    <dgm:cxn modelId="{C6B7CD5C-F9C3-4962-B4AC-5A50496DA2FD}" type="presParOf" srcId="{8F202E90-9484-414C-911A-F476D4ADB518}" destId="{2178CF27-5025-40DC-8F30-E3076CE77F4B}" srcOrd="0" destOrd="0" presId="urn:microsoft.com/office/officeart/2005/8/layout/default"/>
    <dgm:cxn modelId="{899631DB-EB5D-449F-B842-B4B45ADFE294}" type="presParOf" srcId="{8F202E90-9484-414C-911A-F476D4ADB518}" destId="{B3E39A21-7535-42F0-8D37-E0D956218C8B}" srcOrd="1" destOrd="0" presId="urn:microsoft.com/office/officeart/2005/8/layout/default"/>
    <dgm:cxn modelId="{C1AF63EF-4CA2-4788-A681-96CC0A53DCE2}" type="presParOf" srcId="{8F202E90-9484-414C-911A-F476D4ADB518}" destId="{A2839792-5DC7-4D64-83D1-DA4388A84A31}" srcOrd="2" destOrd="0" presId="urn:microsoft.com/office/officeart/2005/8/layout/default"/>
    <dgm:cxn modelId="{C0BE438C-41D4-48FD-8B9F-B1AEE4072C9B}" type="presParOf" srcId="{8F202E90-9484-414C-911A-F476D4ADB518}" destId="{BD382F45-C5DA-4C75-8AA0-5467E88F3DE8}" srcOrd="3" destOrd="0" presId="urn:microsoft.com/office/officeart/2005/8/layout/default"/>
    <dgm:cxn modelId="{C0F0F5A4-BBC8-4787-B795-8BA8113A8362}" type="presParOf" srcId="{8F202E90-9484-414C-911A-F476D4ADB518}" destId="{5D646BA7-4A58-489A-9CEC-C0497A1FCB2A}" srcOrd="4" destOrd="0" presId="urn:microsoft.com/office/officeart/2005/8/layout/default"/>
    <dgm:cxn modelId="{515FF376-7790-407B-961A-F6B89579E759}" type="presParOf" srcId="{8F202E90-9484-414C-911A-F476D4ADB518}" destId="{AA88A5F3-06E2-4A8B-BF8B-80ADA725C4F3}" srcOrd="5" destOrd="0" presId="urn:microsoft.com/office/officeart/2005/8/layout/default"/>
    <dgm:cxn modelId="{7BDEF86C-0C22-49B2-95FE-62E31B16CA1F}" type="presParOf" srcId="{8F202E90-9484-414C-911A-F476D4ADB518}" destId="{57AFBE74-0DB5-4D65-A4BC-ED8474B89549}" srcOrd="6" destOrd="0" presId="urn:microsoft.com/office/officeart/2005/8/layout/default"/>
    <dgm:cxn modelId="{BD4334F9-91DE-4DDD-B127-82EB21D054C8}" type="presParOf" srcId="{8F202E90-9484-414C-911A-F476D4ADB518}" destId="{9434EC0C-9620-4AFE-946A-1CCF0C4BC247}" srcOrd="7" destOrd="0" presId="urn:microsoft.com/office/officeart/2005/8/layout/default"/>
    <dgm:cxn modelId="{CDC82F5A-B579-4ABF-910D-9318539AFFBB}" type="presParOf" srcId="{8F202E90-9484-414C-911A-F476D4ADB518}" destId="{20394C46-3254-4A85-A7B2-855E4041BFA8}" srcOrd="8" destOrd="0" presId="urn:microsoft.com/office/officeart/2005/8/layout/default"/>
    <dgm:cxn modelId="{89880A64-42EB-4FE0-AD84-B19F6AE88153}" type="presParOf" srcId="{8F202E90-9484-414C-911A-F476D4ADB518}" destId="{BB6A4428-2402-441B-89CC-C0FF9314EB82}" srcOrd="9" destOrd="0" presId="urn:microsoft.com/office/officeart/2005/8/layout/default"/>
    <dgm:cxn modelId="{DA93E2D8-E986-46A2-9FDD-A1935CB81E16}" type="presParOf" srcId="{8F202E90-9484-414C-911A-F476D4ADB518}" destId="{A7285C27-A25F-4415-8949-5EC91C4A9247}" srcOrd="10" destOrd="0" presId="urn:microsoft.com/office/officeart/2005/8/layout/default"/>
    <dgm:cxn modelId="{CCAFFFDF-AD83-4AEB-8F02-1579CFEF8AC7}" type="presParOf" srcId="{8F202E90-9484-414C-911A-F476D4ADB518}" destId="{E8A84291-BBEA-4EB8-8DD7-B16CC9A9DAC8}" srcOrd="11" destOrd="0" presId="urn:microsoft.com/office/officeart/2005/8/layout/default"/>
    <dgm:cxn modelId="{C4887914-85AF-47C3-8BA4-40026780F84E}" type="presParOf" srcId="{8F202E90-9484-414C-911A-F476D4ADB518}" destId="{A5FB4257-99C8-402D-B898-D850D8C8E79E}" srcOrd="12" destOrd="0" presId="urn:microsoft.com/office/officeart/2005/8/layout/default"/>
    <dgm:cxn modelId="{1EC61F8B-457E-4390-8767-0FD7E38A6912}" type="presParOf" srcId="{8F202E90-9484-414C-911A-F476D4ADB518}" destId="{2AEBE8E9-5A9D-4369-91C2-5CA9A9783D8C}" srcOrd="13" destOrd="0" presId="urn:microsoft.com/office/officeart/2005/8/layout/default"/>
    <dgm:cxn modelId="{04B83F02-D051-44B5-8E50-264AD1FC08EE}" type="presParOf" srcId="{8F202E90-9484-414C-911A-F476D4ADB518}" destId="{F435C762-996E-4BC8-97ED-1F591E0168C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2540C1-C80D-4655-A4C6-452DC65BC99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FF19874-1189-4D38-A0ED-60ED7371E33A}">
      <dgm:prSet phldrT="[Texto]"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Metabolismo.</a:t>
          </a:r>
        </a:p>
      </dgm:t>
    </dgm:pt>
    <dgm:pt modelId="{3B7E6BAC-528D-4997-A055-9670F49DAA05}" type="parTrans" cxnId="{96AD9B0D-0DCD-4B4B-B988-F36B1B953B4E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7C366103-2DF2-464D-A351-2CA65566D44C}" type="sibTrans" cxnId="{96AD9B0D-0DCD-4B4B-B988-F36B1B953B4E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1613BF64-002C-4A79-8EA6-CEE93E2A9B00}">
      <dgm:prSet phldrT="[Texto]"/>
      <dgm:spPr>
        <a:solidFill>
          <a:srgbClr val="00AAA7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Respiratorios.</a:t>
          </a:r>
        </a:p>
      </dgm:t>
    </dgm:pt>
    <dgm:pt modelId="{7CFDA18F-FA9A-49AB-ADFB-C6F265DB9437}" type="parTrans" cxnId="{608212FA-B4D2-4EF9-8B9A-E58106502D63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5460D005-F485-47CB-BD0A-A87F8C944BD1}" type="sibTrans" cxnId="{608212FA-B4D2-4EF9-8B9A-E58106502D63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0DF169CD-E9E3-4541-AF5F-3B87D650CA0B}">
      <dgm:prSet phldrT="[Texto]"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Músculo esqueléticos.</a:t>
          </a:r>
        </a:p>
      </dgm:t>
    </dgm:pt>
    <dgm:pt modelId="{827007EA-F80F-49A1-AB71-689784AF3E73}" type="parTrans" cxnId="{5CCE7C8D-5C68-4461-9C95-042282E92633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7E84CE2F-6DC3-458F-B1EC-F1A9EF5DEA14}" type="sibTrans" cxnId="{5CCE7C8D-5C68-4461-9C95-042282E92633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7F4AC998-C904-4472-9CAF-90FB3EC57EF7}">
      <dgm:prSet phldrT="[Texto]"/>
      <dgm:spPr>
        <a:solidFill>
          <a:srgbClr val="00AAA7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Cardiovasculares.</a:t>
          </a:r>
        </a:p>
      </dgm:t>
    </dgm:pt>
    <dgm:pt modelId="{67B419CA-CD60-4F27-842E-10EA15D65D63}" type="parTrans" cxnId="{AF45BFDA-375B-4BE3-9DE7-1A9AB8506D16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3CD584B6-DDBD-4A74-ACC4-F0FA2C3B9490}" type="sibTrans" cxnId="{AF45BFDA-375B-4BE3-9DE7-1A9AB8506D16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3B083033-5CF4-41C9-8093-3046B5B3733C}">
      <dgm:prSet phldrT="[Texto]"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Otras glándulas endocrinas.</a:t>
          </a:r>
        </a:p>
      </dgm:t>
    </dgm:pt>
    <dgm:pt modelId="{242EA6D8-7782-4E16-93F2-A76DF10955C7}" type="parTrans" cxnId="{79B8DD1F-D82A-444D-885D-D836A1938057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FAA7F59F-3133-4E52-8314-49A12E530D2A}" type="sibTrans" cxnId="{79B8DD1F-D82A-444D-885D-D836A1938057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E26F5550-ABA1-4B43-86F2-87BD79EBDBA0}">
      <dgm:prSet phldrT="[Texto]"/>
      <dgm:spPr>
        <a:solidFill>
          <a:srgbClr val="00AAA7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Sistema nervioso central y autónomo.</a:t>
          </a:r>
        </a:p>
      </dgm:t>
    </dgm:pt>
    <dgm:pt modelId="{5511092C-AA41-4690-859C-4AD75C6D2AA0}" type="parTrans" cxnId="{04E13A9C-0CFF-4F07-9D8B-3FE9A79FC231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1793ACEC-3F55-4508-8511-12836B4DF75F}" type="sibTrans" cxnId="{04E13A9C-0CFF-4F07-9D8B-3FE9A79FC231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7833B504-7587-4BC1-ACC8-DF1587A1E03E}">
      <dgm:prSet phldrT="[Texto]"/>
      <dgm:spPr>
        <a:solidFill>
          <a:srgbClr val="152B48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Crecimiento.</a:t>
          </a:r>
        </a:p>
      </dgm:t>
    </dgm:pt>
    <dgm:pt modelId="{C4E52BDB-F0C2-4D8B-90DE-3F8F3C8AAEA9}" type="parTrans" cxnId="{AE476A3C-7BDA-4E50-A8D4-1AEBF8F6628F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B3D401F1-5A25-4767-A031-23660BD9A551}" type="sibTrans" cxnId="{AE476A3C-7BDA-4E50-A8D4-1AEBF8F6628F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23FDF13B-0BF9-421A-A7B4-CE762303FFA8}">
      <dgm:prSet phldrT="[Texto]"/>
      <dgm:spPr>
        <a:solidFill>
          <a:srgbClr val="00AAA7"/>
        </a:solidFill>
      </dgm:spPr>
      <dgm:t>
        <a:bodyPr/>
        <a:lstStyle/>
        <a:p>
          <a:r>
            <a:rPr lang="es-CO" dirty="0">
              <a:latin typeface="Montserrat" pitchFamily="2" charset="77"/>
            </a:rPr>
            <a:t>Sistema reproductor.</a:t>
          </a:r>
        </a:p>
      </dgm:t>
    </dgm:pt>
    <dgm:pt modelId="{5D5FF8D8-BBFC-46E2-ACD9-34FFC60ECFEF}" type="parTrans" cxnId="{D2AAADAD-337B-4DE6-B054-93D3DC303137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D62EAD6E-F821-41C6-A110-07FA5D3C302A}" type="sibTrans" cxnId="{D2AAADAD-337B-4DE6-B054-93D3DC303137}">
      <dgm:prSet/>
      <dgm:spPr/>
      <dgm:t>
        <a:bodyPr/>
        <a:lstStyle/>
        <a:p>
          <a:endParaRPr lang="es-CO">
            <a:latin typeface="Montserrat" pitchFamily="2" charset="77"/>
          </a:endParaRPr>
        </a:p>
      </dgm:t>
    </dgm:pt>
    <dgm:pt modelId="{8F202E90-9484-414C-911A-F476D4ADB518}" type="pres">
      <dgm:prSet presAssocID="{822540C1-C80D-4655-A4C6-452DC65BC99B}" presName="diagram" presStyleCnt="0">
        <dgm:presLayoutVars>
          <dgm:dir/>
          <dgm:resizeHandles val="exact"/>
        </dgm:presLayoutVars>
      </dgm:prSet>
      <dgm:spPr/>
    </dgm:pt>
    <dgm:pt modelId="{2178CF27-5025-40DC-8F30-E3076CE77F4B}" type="pres">
      <dgm:prSet presAssocID="{9FF19874-1189-4D38-A0ED-60ED7371E33A}" presName="node" presStyleLbl="node1" presStyleIdx="0" presStyleCnt="8" custLinFactNeighborX="56886" custLinFactNeighborY="-64">
        <dgm:presLayoutVars>
          <dgm:bulletEnabled val="1"/>
        </dgm:presLayoutVars>
      </dgm:prSet>
      <dgm:spPr/>
    </dgm:pt>
    <dgm:pt modelId="{B3E39A21-7535-42F0-8D37-E0D956218C8B}" type="pres">
      <dgm:prSet presAssocID="{7C366103-2DF2-464D-A351-2CA65566D44C}" presName="sibTrans" presStyleCnt="0"/>
      <dgm:spPr/>
    </dgm:pt>
    <dgm:pt modelId="{A2839792-5DC7-4D64-83D1-DA4388A84A31}" type="pres">
      <dgm:prSet presAssocID="{1613BF64-002C-4A79-8EA6-CEE93E2A9B00}" presName="node" presStyleLbl="node1" presStyleIdx="1" presStyleCnt="8" custLinFactNeighborX="53105" custLinFactNeighborY="-64">
        <dgm:presLayoutVars>
          <dgm:bulletEnabled val="1"/>
        </dgm:presLayoutVars>
      </dgm:prSet>
      <dgm:spPr/>
    </dgm:pt>
    <dgm:pt modelId="{BD382F45-C5DA-4C75-8AA0-5467E88F3DE8}" type="pres">
      <dgm:prSet presAssocID="{5460D005-F485-47CB-BD0A-A87F8C944BD1}" presName="sibTrans" presStyleCnt="0"/>
      <dgm:spPr/>
    </dgm:pt>
    <dgm:pt modelId="{5D646BA7-4A58-489A-9CEC-C0497A1FCB2A}" type="pres">
      <dgm:prSet presAssocID="{0DF169CD-E9E3-4541-AF5F-3B87D650CA0B}" presName="node" presStyleLbl="node1" presStyleIdx="2" presStyleCnt="8" custLinFactNeighborX="49497">
        <dgm:presLayoutVars>
          <dgm:bulletEnabled val="1"/>
        </dgm:presLayoutVars>
      </dgm:prSet>
      <dgm:spPr/>
    </dgm:pt>
    <dgm:pt modelId="{AA88A5F3-06E2-4A8B-BF8B-80ADA725C4F3}" type="pres">
      <dgm:prSet presAssocID="{7E84CE2F-6DC3-458F-B1EC-F1A9EF5DEA14}" presName="sibTrans" presStyleCnt="0"/>
      <dgm:spPr/>
    </dgm:pt>
    <dgm:pt modelId="{57AFBE74-0DB5-4D65-A4BC-ED8474B89549}" type="pres">
      <dgm:prSet presAssocID="{7F4AC998-C904-4472-9CAF-90FB3EC57EF7}" presName="node" presStyleLbl="node1" presStyleIdx="3" presStyleCnt="8" custLinFactY="-16368" custLinFactNeighborX="-56053" custLinFactNeighborY="-100000">
        <dgm:presLayoutVars>
          <dgm:bulletEnabled val="1"/>
        </dgm:presLayoutVars>
      </dgm:prSet>
      <dgm:spPr/>
    </dgm:pt>
    <dgm:pt modelId="{9434EC0C-9620-4AFE-946A-1CCF0C4BC247}" type="pres">
      <dgm:prSet presAssocID="{3CD584B6-DDBD-4A74-ACC4-F0FA2C3B9490}" presName="sibTrans" presStyleCnt="0"/>
      <dgm:spPr/>
    </dgm:pt>
    <dgm:pt modelId="{20394C46-3254-4A85-A7B2-855E4041BFA8}" type="pres">
      <dgm:prSet presAssocID="{E26F5550-ABA1-4B43-86F2-87BD79EBDBA0}" presName="node" presStyleLbl="node1" presStyleIdx="4" presStyleCnt="8" custLinFactX="59079" custLinFactNeighborX="100000" custLinFactNeighborY="-546">
        <dgm:presLayoutVars>
          <dgm:bulletEnabled val="1"/>
        </dgm:presLayoutVars>
      </dgm:prSet>
      <dgm:spPr/>
    </dgm:pt>
    <dgm:pt modelId="{BB6A4428-2402-441B-89CC-C0FF9314EB82}" type="pres">
      <dgm:prSet presAssocID="{1793ACEC-3F55-4508-8511-12836B4DF75F}" presName="sibTrans" presStyleCnt="0"/>
      <dgm:spPr/>
    </dgm:pt>
    <dgm:pt modelId="{A7285C27-A25F-4415-8949-5EC91C4A9247}" type="pres">
      <dgm:prSet presAssocID="{7833B504-7587-4BC1-ACC8-DF1587A1E03E}" presName="node" presStyleLbl="node1" presStyleIdx="5" presStyleCnt="8" custLinFactNeighborX="-56704" custLinFactNeighborY="-546">
        <dgm:presLayoutVars>
          <dgm:bulletEnabled val="1"/>
        </dgm:presLayoutVars>
      </dgm:prSet>
      <dgm:spPr/>
    </dgm:pt>
    <dgm:pt modelId="{E8A84291-BBEA-4EB8-8DD7-B16CC9A9DAC8}" type="pres">
      <dgm:prSet presAssocID="{B3D401F1-5A25-4767-A031-23660BD9A551}" presName="sibTrans" presStyleCnt="0"/>
      <dgm:spPr/>
    </dgm:pt>
    <dgm:pt modelId="{A5FB4257-99C8-402D-B898-D850D8C8E79E}" type="pres">
      <dgm:prSet presAssocID="{23FDF13B-0BF9-421A-A7B4-CE762303FFA8}" presName="node" presStyleLbl="node1" presStyleIdx="6" presStyleCnt="8" custLinFactX="8502" custLinFactNeighborX="100000" custLinFactNeighborY="64">
        <dgm:presLayoutVars>
          <dgm:bulletEnabled val="1"/>
        </dgm:presLayoutVars>
      </dgm:prSet>
      <dgm:spPr/>
    </dgm:pt>
    <dgm:pt modelId="{2AEBE8E9-5A9D-4369-91C2-5CA9A9783D8C}" type="pres">
      <dgm:prSet presAssocID="{D62EAD6E-F821-41C6-A110-07FA5D3C302A}" presName="sibTrans" presStyleCnt="0"/>
      <dgm:spPr/>
    </dgm:pt>
    <dgm:pt modelId="{F435C762-996E-4BC8-97ED-1F591E0168CC}" type="pres">
      <dgm:prSet presAssocID="{3B083033-5CF4-41C9-8093-3046B5B3733C}" presName="node" presStyleLbl="node1" presStyleIdx="7" presStyleCnt="8" custLinFactX="4407" custLinFactNeighborX="100000" custLinFactNeighborY="64">
        <dgm:presLayoutVars>
          <dgm:bulletEnabled val="1"/>
        </dgm:presLayoutVars>
      </dgm:prSet>
      <dgm:spPr/>
    </dgm:pt>
  </dgm:ptLst>
  <dgm:cxnLst>
    <dgm:cxn modelId="{96AD9B0D-0DCD-4B4B-B988-F36B1B953B4E}" srcId="{822540C1-C80D-4655-A4C6-452DC65BC99B}" destId="{9FF19874-1189-4D38-A0ED-60ED7371E33A}" srcOrd="0" destOrd="0" parTransId="{3B7E6BAC-528D-4997-A055-9670F49DAA05}" sibTransId="{7C366103-2DF2-464D-A351-2CA65566D44C}"/>
    <dgm:cxn modelId="{79B8DD1F-D82A-444D-885D-D836A1938057}" srcId="{822540C1-C80D-4655-A4C6-452DC65BC99B}" destId="{3B083033-5CF4-41C9-8093-3046B5B3733C}" srcOrd="7" destOrd="0" parTransId="{242EA6D8-7782-4E16-93F2-A76DF10955C7}" sibTransId="{FAA7F59F-3133-4E52-8314-49A12E530D2A}"/>
    <dgm:cxn modelId="{0BBB2725-A0BE-42EF-AEF6-3B785D87B6BF}" type="presOf" srcId="{E26F5550-ABA1-4B43-86F2-87BD79EBDBA0}" destId="{20394C46-3254-4A85-A7B2-855E4041BFA8}" srcOrd="0" destOrd="0" presId="urn:microsoft.com/office/officeart/2005/8/layout/default"/>
    <dgm:cxn modelId="{2899C125-8059-4F25-8E4B-45ABE4D60066}" type="presOf" srcId="{7F4AC998-C904-4472-9CAF-90FB3EC57EF7}" destId="{57AFBE74-0DB5-4D65-A4BC-ED8474B89549}" srcOrd="0" destOrd="0" presId="urn:microsoft.com/office/officeart/2005/8/layout/default"/>
    <dgm:cxn modelId="{FA5D6237-80DD-4B00-8B4C-B5DD33EC36C0}" type="presOf" srcId="{9FF19874-1189-4D38-A0ED-60ED7371E33A}" destId="{2178CF27-5025-40DC-8F30-E3076CE77F4B}" srcOrd="0" destOrd="0" presId="urn:microsoft.com/office/officeart/2005/8/layout/default"/>
    <dgm:cxn modelId="{AE476A3C-7BDA-4E50-A8D4-1AEBF8F6628F}" srcId="{822540C1-C80D-4655-A4C6-452DC65BC99B}" destId="{7833B504-7587-4BC1-ACC8-DF1587A1E03E}" srcOrd="5" destOrd="0" parTransId="{C4E52BDB-F0C2-4D8B-90DE-3F8F3C8AAEA9}" sibTransId="{B3D401F1-5A25-4767-A031-23660BD9A551}"/>
    <dgm:cxn modelId="{E1DD6B83-B79B-4AFF-8EB7-436BD4D3EE54}" type="presOf" srcId="{23FDF13B-0BF9-421A-A7B4-CE762303FFA8}" destId="{A5FB4257-99C8-402D-B898-D850D8C8E79E}" srcOrd="0" destOrd="0" presId="urn:microsoft.com/office/officeart/2005/8/layout/default"/>
    <dgm:cxn modelId="{5CCE7C8D-5C68-4461-9C95-042282E92633}" srcId="{822540C1-C80D-4655-A4C6-452DC65BC99B}" destId="{0DF169CD-E9E3-4541-AF5F-3B87D650CA0B}" srcOrd="2" destOrd="0" parTransId="{827007EA-F80F-49A1-AB71-689784AF3E73}" sibTransId="{7E84CE2F-6DC3-458F-B1EC-F1A9EF5DEA14}"/>
    <dgm:cxn modelId="{2259489B-3D9F-4C49-A2DF-92C920B517E6}" type="presOf" srcId="{0DF169CD-E9E3-4541-AF5F-3B87D650CA0B}" destId="{5D646BA7-4A58-489A-9CEC-C0497A1FCB2A}" srcOrd="0" destOrd="0" presId="urn:microsoft.com/office/officeart/2005/8/layout/default"/>
    <dgm:cxn modelId="{04E13A9C-0CFF-4F07-9D8B-3FE9A79FC231}" srcId="{822540C1-C80D-4655-A4C6-452DC65BC99B}" destId="{E26F5550-ABA1-4B43-86F2-87BD79EBDBA0}" srcOrd="4" destOrd="0" parTransId="{5511092C-AA41-4690-859C-4AD75C6D2AA0}" sibTransId="{1793ACEC-3F55-4508-8511-12836B4DF75F}"/>
    <dgm:cxn modelId="{36F426A0-2A45-43E0-9A91-B9CEBDA5E48A}" type="presOf" srcId="{3B083033-5CF4-41C9-8093-3046B5B3733C}" destId="{F435C762-996E-4BC8-97ED-1F591E0168CC}" srcOrd="0" destOrd="0" presId="urn:microsoft.com/office/officeart/2005/8/layout/default"/>
    <dgm:cxn modelId="{D5C085A7-0797-471E-86DC-FE9E5FBC4497}" type="presOf" srcId="{822540C1-C80D-4655-A4C6-452DC65BC99B}" destId="{8F202E90-9484-414C-911A-F476D4ADB518}" srcOrd="0" destOrd="0" presId="urn:microsoft.com/office/officeart/2005/8/layout/default"/>
    <dgm:cxn modelId="{D2AAADAD-337B-4DE6-B054-93D3DC303137}" srcId="{822540C1-C80D-4655-A4C6-452DC65BC99B}" destId="{23FDF13B-0BF9-421A-A7B4-CE762303FFA8}" srcOrd="6" destOrd="0" parTransId="{5D5FF8D8-BBFC-46E2-ACD9-34FFC60ECFEF}" sibTransId="{D62EAD6E-F821-41C6-A110-07FA5D3C302A}"/>
    <dgm:cxn modelId="{AF45BFDA-375B-4BE3-9DE7-1A9AB8506D16}" srcId="{822540C1-C80D-4655-A4C6-452DC65BC99B}" destId="{7F4AC998-C904-4472-9CAF-90FB3EC57EF7}" srcOrd="3" destOrd="0" parTransId="{67B419CA-CD60-4F27-842E-10EA15D65D63}" sibTransId="{3CD584B6-DDBD-4A74-ACC4-F0FA2C3B9490}"/>
    <dgm:cxn modelId="{BBD77DDD-F7B7-4363-BC30-033D4E617DA8}" type="presOf" srcId="{1613BF64-002C-4A79-8EA6-CEE93E2A9B00}" destId="{A2839792-5DC7-4D64-83D1-DA4388A84A31}" srcOrd="0" destOrd="0" presId="urn:microsoft.com/office/officeart/2005/8/layout/default"/>
    <dgm:cxn modelId="{F4F852E6-E1E4-4B46-ABD4-913E532FBCD9}" type="presOf" srcId="{7833B504-7587-4BC1-ACC8-DF1587A1E03E}" destId="{A7285C27-A25F-4415-8949-5EC91C4A9247}" srcOrd="0" destOrd="0" presId="urn:microsoft.com/office/officeart/2005/8/layout/default"/>
    <dgm:cxn modelId="{608212FA-B4D2-4EF9-8B9A-E58106502D63}" srcId="{822540C1-C80D-4655-A4C6-452DC65BC99B}" destId="{1613BF64-002C-4A79-8EA6-CEE93E2A9B00}" srcOrd="1" destOrd="0" parTransId="{7CFDA18F-FA9A-49AB-ADFB-C6F265DB9437}" sibTransId="{5460D005-F485-47CB-BD0A-A87F8C944BD1}"/>
    <dgm:cxn modelId="{C6B7CD5C-F9C3-4962-B4AC-5A50496DA2FD}" type="presParOf" srcId="{8F202E90-9484-414C-911A-F476D4ADB518}" destId="{2178CF27-5025-40DC-8F30-E3076CE77F4B}" srcOrd="0" destOrd="0" presId="urn:microsoft.com/office/officeart/2005/8/layout/default"/>
    <dgm:cxn modelId="{899631DB-EB5D-449F-B842-B4B45ADFE294}" type="presParOf" srcId="{8F202E90-9484-414C-911A-F476D4ADB518}" destId="{B3E39A21-7535-42F0-8D37-E0D956218C8B}" srcOrd="1" destOrd="0" presId="urn:microsoft.com/office/officeart/2005/8/layout/default"/>
    <dgm:cxn modelId="{C1AF63EF-4CA2-4788-A681-96CC0A53DCE2}" type="presParOf" srcId="{8F202E90-9484-414C-911A-F476D4ADB518}" destId="{A2839792-5DC7-4D64-83D1-DA4388A84A31}" srcOrd="2" destOrd="0" presId="urn:microsoft.com/office/officeart/2005/8/layout/default"/>
    <dgm:cxn modelId="{C0BE438C-41D4-48FD-8B9F-B1AEE4072C9B}" type="presParOf" srcId="{8F202E90-9484-414C-911A-F476D4ADB518}" destId="{BD382F45-C5DA-4C75-8AA0-5467E88F3DE8}" srcOrd="3" destOrd="0" presId="urn:microsoft.com/office/officeart/2005/8/layout/default"/>
    <dgm:cxn modelId="{C0F0F5A4-BBC8-4787-B795-8BA8113A8362}" type="presParOf" srcId="{8F202E90-9484-414C-911A-F476D4ADB518}" destId="{5D646BA7-4A58-489A-9CEC-C0497A1FCB2A}" srcOrd="4" destOrd="0" presId="urn:microsoft.com/office/officeart/2005/8/layout/default"/>
    <dgm:cxn modelId="{515FF376-7790-407B-961A-F6B89579E759}" type="presParOf" srcId="{8F202E90-9484-414C-911A-F476D4ADB518}" destId="{AA88A5F3-06E2-4A8B-BF8B-80ADA725C4F3}" srcOrd="5" destOrd="0" presId="urn:microsoft.com/office/officeart/2005/8/layout/default"/>
    <dgm:cxn modelId="{7BDEF86C-0C22-49B2-95FE-62E31B16CA1F}" type="presParOf" srcId="{8F202E90-9484-414C-911A-F476D4ADB518}" destId="{57AFBE74-0DB5-4D65-A4BC-ED8474B89549}" srcOrd="6" destOrd="0" presId="urn:microsoft.com/office/officeart/2005/8/layout/default"/>
    <dgm:cxn modelId="{BD4334F9-91DE-4DDD-B127-82EB21D054C8}" type="presParOf" srcId="{8F202E90-9484-414C-911A-F476D4ADB518}" destId="{9434EC0C-9620-4AFE-946A-1CCF0C4BC247}" srcOrd="7" destOrd="0" presId="urn:microsoft.com/office/officeart/2005/8/layout/default"/>
    <dgm:cxn modelId="{CDC82F5A-B579-4ABF-910D-9318539AFFBB}" type="presParOf" srcId="{8F202E90-9484-414C-911A-F476D4ADB518}" destId="{20394C46-3254-4A85-A7B2-855E4041BFA8}" srcOrd="8" destOrd="0" presId="urn:microsoft.com/office/officeart/2005/8/layout/default"/>
    <dgm:cxn modelId="{89880A64-42EB-4FE0-AD84-B19F6AE88153}" type="presParOf" srcId="{8F202E90-9484-414C-911A-F476D4ADB518}" destId="{BB6A4428-2402-441B-89CC-C0FF9314EB82}" srcOrd="9" destOrd="0" presId="urn:microsoft.com/office/officeart/2005/8/layout/default"/>
    <dgm:cxn modelId="{DA93E2D8-E986-46A2-9FDD-A1935CB81E16}" type="presParOf" srcId="{8F202E90-9484-414C-911A-F476D4ADB518}" destId="{A7285C27-A25F-4415-8949-5EC91C4A9247}" srcOrd="10" destOrd="0" presId="urn:microsoft.com/office/officeart/2005/8/layout/default"/>
    <dgm:cxn modelId="{CCAFFFDF-AD83-4AEB-8F02-1579CFEF8AC7}" type="presParOf" srcId="{8F202E90-9484-414C-911A-F476D4ADB518}" destId="{E8A84291-BBEA-4EB8-8DD7-B16CC9A9DAC8}" srcOrd="11" destOrd="0" presId="urn:microsoft.com/office/officeart/2005/8/layout/default"/>
    <dgm:cxn modelId="{C4887914-85AF-47C3-8BA4-40026780F84E}" type="presParOf" srcId="{8F202E90-9484-414C-911A-F476D4ADB518}" destId="{A5FB4257-99C8-402D-B898-D850D8C8E79E}" srcOrd="12" destOrd="0" presId="urn:microsoft.com/office/officeart/2005/8/layout/default"/>
    <dgm:cxn modelId="{1EC61F8B-457E-4390-8767-0FD7E38A6912}" type="presParOf" srcId="{8F202E90-9484-414C-911A-F476D4ADB518}" destId="{2AEBE8E9-5A9D-4369-91C2-5CA9A9783D8C}" srcOrd="13" destOrd="0" presId="urn:microsoft.com/office/officeart/2005/8/layout/default"/>
    <dgm:cxn modelId="{04B83F02-D051-44B5-8E50-264AD1FC08EE}" type="presParOf" srcId="{8F202E90-9484-414C-911A-F476D4ADB518}" destId="{F435C762-996E-4BC8-97ED-1F591E0168C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8CF27-5025-40DC-8F30-E3076CE77F4B}">
      <dsp:nvSpPr>
        <dsp:cNvPr id="0" name=""/>
        <dsp:cNvSpPr/>
      </dsp:nvSpPr>
      <dsp:spPr>
        <a:xfrm>
          <a:off x="2878723" y="1"/>
          <a:ext cx="2708291" cy="1624975"/>
        </a:xfrm>
        <a:prstGeom prst="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latin typeface="Montserrat" pitchFamily="2" charset="77"/>
            </a:rPr>
            <a:t>Sistema nervioso.</a:t>
          </a:r>
        </a:p>
      </dsp:txBody>
      <dsp:txXfrm>
        <a:off x="2878723" y="1"/>
        <a:ext cx="2708291" cy="1624975"/>
      </dsp:txXfrm>
    </dsp:sp>
    <dsp:sp modelId="{A2839792-5DC7-4D64-83D1-DA4388A84A31}">
      <dsp:nvSpPr>
        <dsp:cNvPr id="0" name=""/>
        <dsp:cNvSpPr/>
      </dsp:nvSpPr>
      <dsp:spPr>
        <a:xfrm>
          <a:off x="5755443" y="1"/>
          <a:ext cx="2708291" cy="1624975"/>
        </a:xfrm>
        <a:prstGeom prst="rect">
          <a:avLst/>
        </a:prstGeom>
        <a:solidFill>
          <a:srgbClr val="00AA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latin typeface="Montserrat" pitchFamily="2" charset="77"/>
            </a:rPr>
            <a:t>Sistema cardiovascular.</a:t>
          </a:r>
        </a:p>
      </dsp:txBody>
      <dsp:txXfrm>
        <a:off x="5755443" y="1"/>
        <a:ext cx="2708291" cy="1624975"/>
      </dsp:txXfrm>
    </dsp:sp>
    <dsp:sp modelId="{5D646BA7-4A58-489A-9CEC-C0497A1FCB2A}">
      <dsp:nvSpPr>
        <dsp:cNvPr id="0" name=""/>
        <dsp:cNvSpPr/>
      </dsp:nvSpPr>
      <dsp:spPr>
        <a:xfrm>
          <a:off x="8634411" y="1041"/>
          <a:ext cx="2708291" cy="1624975"/>
        </a:xfrm>
        <a:prstGeom prst="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latin typeface="Montserrat" pitchFamily="2" charset="77"/>
            </a:rPr>
            <a:t>Sistema inmune.</a:t>
          </a:r>
        </a:p>
      </dsp:txBody>
      <dsp:txXfrm>
        <a:off x="8634411" y="1041"/>
        <a:ext cx="2708291" cy="1624975"/>
      </dsp:txXfrm>
    </dsp:sp>
    <dsp:sp modelId="{57AFBE74-0DB5-4D65-A4BC-ED8474B89549}">
      <dsp:nvSpPr>
        <dsp:cNvPr id="0" name=""/>
        <dsp:cNvSpPr/>
      </dsp:nvSpPr>
      <dsp:spPr>
        <a:xfrm>
          <a:off x="0" y="5894"/>
          <a:ext cx="2708291" cy="1624975"/>
        </a:xfrm>
        <a:prstGeom prst="rect">
          <a:avLst/>
        </a:prstGeom>
        <a:solidFill>
          <a:srgbClr val="00AA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latin typeface="Montserrat" pitchFamily="2" charset="77"/>
            </a:rPr>
            <a:t>Sistema músculo esquelético.</a:t>
          </a:r>
        </a:p>
      </dsp:txBody>
      <dsp:txXfrm>
        <a:off x="0" y="5894"/>
        <a:ext cx="2708291" cy="1624975"/>
      </dsp:txXfrm>
    </dsp:sp>
    <dsp:sp modelId="{20394C46-3254-4A85-A7B2-855E4041BFA8}">
      <dsp:nvSpPr>
        <dsp:cNvPr id="0" name=""/>
        <dsp:cNvSpPr/>
      </dsp:nvSpPr>
      <dsp:spPr>
        <a:xfrm>
          <a:off x="8625529" y="1887973"/>
          <a:ext cx="2708291" cy="1624975"/>
        </a:xfrm>
        <a:prstGeom prst="rect">
          <a:avLst/>
        </a:prstGeom>
        <a:solidFill>
          <a:srgbClr val="00AA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latin typeface="Montserrat" pitchFamily="2" charset="77"/>
            </a:rPr>
            <a:t>Sistema respiratorio.</a:t>
          </a:r>
        </a:p>
      </dsp:txBody>
      <dsp:txXfrm>
        <a:off x="8625529" y="1887973"/>
        <a:ext cx="2708291" cy="1624975"/>
      </dsp:txXfrm>
    </dsp:sp>
    <dsp:sp modelId="{A7285C27-A25F-4415-8949-5EC91C4A9247}">
      <dsp:nvSpPr>
        <dsp:cNvPr id="0" name=""/>
        <dsp:cNvSpPr/>
      </dsp:nvSpPr>
      <dsp:spPr>
        <a:xfrm>
          <a:off x="5760616" y="1887973"/>
          <a:ext cx="2708291" cy="1624975"/>
        </a:xfrm>
        <a:prstGeom prst="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latin typeface="Montserrat" pitchFamily="2" charset="77"/>
            </a:rPr>
            <a:t>Hígado y metabolismo.</a:t>
          </a:r>
        </a:p>
      </dsp:txBody>
      <dsp:txXfrm>
        <a:off x="5760616" y="1887973"/>
        <a:ext cx="2708291" cy="1624975"/>
      </dsp:txXfrm>
    </dsp:sp>
    <dsp:sp modelId="{A5FB4257-99C8-402D-B898-D850D8C8E79E}">
      <dsp:nvSpPr>
        <dsp:cNvPr id="0" name=""/>
        <dsp:cNvSpPr/>
      </dsp:nvSpPr>
      <dsp:spPr>
        <a:xfrm>
          <a:off x="5766195" y="3793690"/>
          <a:ext cx="2708291" cy="1624975"/>
        </a:xfrm>
        <a:prstGeom prst="rect">
          <a:avLst/>
        </a:prstGeom>
        <a:solidFill>
          <a:srgbClr val="00AA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latin typeface="Montserrat" pitchFamily="2" charset="77"/>
            </a:rPr>
            <a:t>Sistema reproductor.</a:t>
          </a:r>
        </a:p>
      </dsp:txBody>
      <dsp:txXfrm>
        <a:off x="5766195" y="3793690"/>
        <a:ext cx="2708291" cy="1624975"/>
      </dsp:txXfrm>
    </dsp:sp>
    <dsp:sp modelId="{F435C762-996E-4BC8-97ED-1F591E0168CC}">
      <dsp:nvSpPr>
        <dsp:cNvPr id="0" name=""/>
        <dsp:cNvSpPr/>
      </dsp:nvSpPr>
      <dsp:spPr>
        <a:xfrm>
          <a:off x="8634411" y="3793690"/>
          <a:ext cx="2708291" cy="1624975"/>
        </a:xfrm>
        <a:prstGeom prst="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latin typeface="Montserrat" pitchFamily="2" charset="77"/>
            </a:rPr>
            <a:t>Piel y anexos.</a:t>
          </a:r>
        </a:p>
      </dsp:txBody>
      <dsp:txXfrm>
        <a:off x="8634411" y="3793690"/>
        <a:ext cx="2708291" cy="1624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8CF27-5025-40DC-8F30-E3076CE77F4B}">
      <dsp:nvSpPr>
        <dsp:cNvPr id="0" name=""/>
        <dsp:cNvSpPr/>
      </dsp:nvSpPr>
      <dsp:spPr>
        <a:xfrm>
          <a:off x="2878723" y="1"/>
          <a:ext cx="2708291" cy="1624975"/>
        </a:xfrm>
        <a:prstGeom prst="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Metabolismo.</a:t>
          </a:r>
        </a:p>
      </dsp:txBody>
      <dsp:txXfrm>
        <a:off x="2878723" y="1"/>
        <a:ext cx="2708291" cy="1624975"/>
      </dsp:txXfrm>
    </dsp:sp>
    <dsp:sp modelId="{A2839792-5DC7-4D64-83D1-DA4388A84A31}">
      <dsp:nvSpPr>
        <dsp:cNvPr id="0" name=""/>
        <dsp:cNvSpPr/>
      </dsp:nvSpPr>
      <dsp:spPr>
        <a:xfrm>
          <a:off x="5755443" y="1"/>
          <a:ext cx="2708291" cy="1624975"/>
        </a:xfrm>
        <a:prstGeom prst="rect">
          <a:avLst/>
        </a:prstGeom>
        <a:solidFill>
          <a:srgbClr val="00AA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Respiratorios.</a:t>
          </a:r>
        </a:p>
      </dsp:txBody>
      <dsp:txXfrm>
        <a:off x="5755443" y="1"/>
        <a:ext cx="2708291" cy="1624975"/>
      </dsp:txXfrm>
    </dsp:sp>
    <dsp:sp modelId="{5D646BA7-4A58-489A-9CEC-C0497A1FCB2A}">
      <dsp:nvSpPr>
        <dsp:cNvPr id="0" name=""/>
        <dsp:cNvSpPr/>
      </dsp:nvSpPr>
      <dsp:spPr>
        <a:xfrm>
          <a:off x="8634411" y="1041"/>
          <a:ext cx="2708291" cy="1624975"/>
        </a:xfrm>
        <a:prstGeom prst="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Músculo esqueléticos.</a:t>
          </a:r>
        </a:p>
      </dsp:txBody>
      <dsp:txXfrm>
        <a:off x="8634411" y="1041"/>
        <a:ext cx="2708291" cy="1624975"/>
      </dsp:txXfrm>
    </dsp:sp>
    <dsp:sp modelId="{57AFBE74-0DB5-4D65-A4BC-ED8474B89549}">
      <dsp:nvSpPr>
        <dsp:cNvPr id="0" name=""/>
        <dsp:cNvSpPr/>
      </dsp:nvSpPr>
      <dsp:spPr>
        <a:xfrm>
          <a:off x="0" y="5894"/>
          <a:ext cx="2708291" cy="1624975"/>
        </a:xfrm>
        <a:prstGeom prst="rect">
          <a:avLst/>
        </a:prstGeom>
        <a:solidFill>
          <a:srgbClr val="00AA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Cardiovasculares.</a:t>
          </a:r>
        </a:p>
      </dsp:txBody>
      <dsp:txXfrm>
        <a:off x="0" y="5894"/>
        <a:ext cx="2708291" cy="1624975"/>
      </dsp:txXfrm>
    </dsp:sp>
    <dsp:sp modelId="{20394C46-3254-4A85-A7B2-855E4041BFA8}">
      <dsp:nvSpPr>
        <dsp:cNvPr id="0" name=""/>
        <dsp:cNvSpPr/>
      </dsp:nvSpPr>
      <dsp:spPr>
        <a:xfrm>
          <a:off x="8625529" y="1887973"/>
          <a:ext cx="2708291" cy="1624975"/>
        </a:xfrm>
        <a:prstGeom prst="rect">
          <a:avLst/>
        </a:prstGeom>
        <a:solidFill>
          <a:srgbClr val="00AA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Sistema nervioso central y autónomo.</a:t>
          </a:r>
        </a:p>
      </dsp:txBody>
      <dsp:txXfrm>
        <a:off x="8625529" y="1887973"/>
        <a:ext cx="2708291" cy="1624975"/>
      </dsp:txXfrm>
    </dsp:sp>
    <dsp:sp modelId="{A7285C27-A25F-4415-8949-5EC91C4A9247}">
      <dsp:nvSpPr>
        <dsp:cNvPr id="0" name=""/>
        <dsp:cNvSpPr/>
      </dsp:nvSpPr>
      <dsp:spPr>
        <a:xfrm>
          <a:off x="5760616" y="1887973"/>
          <a:ext cx="2708291" cy="1624975"/>
        </a:xfrm>
        <a:prstGeom prst="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Crecimiento.</a:t>
          </a:r>
        </a:p>
      </dsp:txBody>
      <dsp:txXfrm>
        <a:off x="5760616" y="1887973"/>
        <a:ext cx="2708291" cy="1624975"/>
      </dsp:txXfrm>
    </dsp:sp>
    <dsp:sp modelId="{A5FB4257-99C8-402D-B898-D850D8C8E79E}">
      <dsp:nvSpPr>
        <dsp:cNvPr id="0" name=""/>
        <dsp:cNvSpPr/>
      </dsp:nvSpPr>
      <dsp:spPr>
        <a:xfrm>
          <a:off x="5766195" y="3793690"/>
          <a:ext cx="2708291" cy="1624975"/>
        </a:xfrm>
        <a:prstGeom prst="rect">
          <a:avLst/>
        </a:prstGeom>
        <a:solidFill>
          <a:srgbClr val="00AA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Sistema reproductor.</a:t>
          </a:r>
        </a:p>
      </dsp:txBody>
      <dsp:txXfrm>
        <a:off x="5766195" y="3793690"/>
        <a:ext cx="2708291" cy="1624975"/>
      </dsp:txXfrm>
    </dsp:sp>
    <dsp:sp modelId="{F435C762-996E-4BC8-97ED-1F591E0168CC}">
      <dsp:nvSpPr>
        <dsp:cNvPr id="0" name=""/>
        <dsp:cNvSpPr/>
      </dsp:nvSpPr>
      <dsp:spPr>
        <a:xfrm>
          <a:off x="8634411" y="3793690"/>
          <a:ext cx="2708291" cy="1624975"/>
        </a:xfrm>
        <a:prstGeom prst="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itchFamily="2" charset="77"/>
            </a:rPr>
            <a:t>Otras glándulas endocrinas.</a:t>
          </a:r>
        </a:p>
      </dsp:txBody>
      <dsp:txXfrm>
        <a:off x="8634411" y="3793690"/>
        <a:ext cx="2708291" cy="1624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F4AE-9031-4622-8376-63E58533C66D}" type="datetimeFigureOut">
              <a:rPr lang="es-CO" smtClean="0"/>
              <a:t>19/06/2021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2AD-9267-416F-9C1A-E9B5A4FCD0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355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F4AE-9031-4622-8376-63E58533C66D}" type="datetimeFigureOut">
              <a:rPr lang="es-CO" smtClean="0"/>
              <a:t>19/06/2021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2AD-9267-416F-9C1A-E9B5A4FCD0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004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F4AE-9031-4622-8376-63E58533C66D}" type="datetimeFigureOut">
              <a:rPr lang="es-CO" smtClean="0"/>
              <a:t>19/06/2021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2AD-9267-416F-9C1A-E9B5A4FCD0EA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200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F4AE-9031-4622-8376-63E58533C66D}" type="datetimeFigureOut">
              <a:rPr lang="es-CO" smtClean="0"/>
              <a:t>19/06/2021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2AD-9267-416F-9C1A-E9B5A4FCD0EA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1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F4AE-9031-4622-8376-63E58533C66D}" type="datetimeFigureOut">
              <a:rPr lang="es-CO" smtClean="0"/>
              <a:t>19/06/2021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2AD-9267-416F-9C1A-E9B5A4FCD0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162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F4AE-9031-4622-8376-63E58533C66D}" type="datetimeFigureOut">
              <a:rPr lang="es-CO" smtClean="0"/>
              <a:t>19/06/2021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2AD-9267-416F-9C1A-E9B5A4FCD0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24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F4AE-9031-4622-8376-63E58533C66D}" type="datetimeFigureOut">
              <a:rPr lang="es-CO" smtClean="0"/>
              <a:t>19/06/2021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2AD-9267-416F-9C1A-E9B5A4FCD0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410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F4AE-9031-4622-8376-63E58533C66D}" type="datetimeFigureOut">
              <a:rPr lang="es-CO" smtClean="0"/>
              <a:t>19/06/2021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2AD-9267-416F-9C1A-E9B5A4FCD0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072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F4AE-9031-4622-8376-63E58533C66D}" type="datetimeFigureOut">
              <a:rPr lang="es-CO" smtClean="0"/>
              <a:t>19/06/2021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2AD-9267-416F-9C1A-E9B5A4FCD0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103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F4AE-9031-4622-8376-63E58533C66D}" type="datetimeFigureOut">
              <a:rPr lang="es-CO" smtClean="0"/>
              <a:t>19/06/2021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2AD-9267-416F-9C1A-E9B5A4FCD0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522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F4AE-9031-4622-8376-63E58533C66D}" type="datetimeFigureOut">
              <a:rPr lang="es-CO" smtClean="0"/>
              <a:t>19/06/2021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02AD-9267-416F-9C1A-E9B5A4FCD0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194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4F4AE-9031-4622-8376-63E58533C66D}" type="datetimeFigureOut">
              <a:rPr lang="es-CO" smtClean="0"/>
              <a:t>19/06/2021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02AD-9267-416F-9C1A-E9B5A4FCD0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753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61BA89-A0C7-4950-BE2E-8D268AA9F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" panose="02000505000000020004"/>
              </a:rPr>
              <a:t>FISIOLOGÍA DEL SISTEMA ENDOCRINO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399BBF9-4F07-470B-97E7-CEFDB937E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3325814"/>
            <a:ext cx="6629400" cy="1655762"/>
          </a:xfrm>
        </p:spPr>
        <p:txBody>
          <a:bodyPr>
            <a:normAutofit/>
          </a:bodyPr>
          <a:lstStyle/>
          <a:p>
            <a:r>
              <a:rPr lang="es-CO" sz="1800" b="1" dirty="0"/>
              <a:t>Sebastián Osorio R. </a:t>
            </a:r>
          </a:p>
          <a:p>
            <a:r>
              <a:rPr lang="es-CO" sz="1800" b="1" dirty="0"/>
              <a:t>Médico y cirujano Universidad de Antioquia</a:t>
            </a:r>
          </a:p>
          <a:p>
            <a:r>
              <a:rPr lang="es-CO" sz="1800" b="1" dirty="0"/>
              <a:t>Médico IPS Universitaria – Clínica León XIII</a:t>
            </a:r>
          </a:p>
          <a:p>
            <a:r>
              <a:rPr lang="es-CO" sz="1800" b="1" dirty="0"/>
              <a:t>Docente de cátedra Universidad de Antioquia</a:t>
            </a:r>
          </a:p>
        </p:txBody>
      </p:sp>
    </p:spTree>
    <p:extLst>
      <p:ext uri="{BB962C8B-B14F-4D97-AF65-F5344CB8AC3E}">
        <p14:creationId xmlns:p14="http://schemas.microsoft.com/office/powerpoint/2010/main" val="414519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015EF-DF0A-425B-BA26-04148ADE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69" y="332261"/>
            <a:ext cx="10515600" cy="1325563"/>
          </a:xfrm>
        </p:spPr>
        <p:txBody>
          <a:bodyPr/>
          <a:lstStyle/>
          <a:p>
            <a:r>
              <a:rPr lang="es-CO" dirty="0"/>
              <a:t>Conclusiones históricas: comunicación intercelular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FA7ADC-2103-48E5-B3DB-8DE01DB9FA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595" y="2255707"/>
            <a:ext cx="2968242" cy="21579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68D889-CD4B-4E46-9612-18AE03396B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469" y="4648193"/>
            <a:ext cx="3311504" cy="20039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290D70-9390-45CB-A50D-68D45A2937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94" y="2182923"/>
            <a:ext cx="2968242" cy="2157958"/>
          </a:xfrm>
          <a:prstGeom prst="rect">
            <a:avLst/>
          </a:prstGeom>
        </p:spPr>
      </p:pic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9E8A100E-6AE1-46F0-8D08-8E552327DE07}"/>
              </a:ext>
            </a:extLst>
          </p:cNvPr>
          <p:cNvSpPr txBox="1">
            <a:spLocks/>
          </p:cNvSpPr>
          <p:nvPr/>
        </p:nvSpPr>
        <p:spPr>
          <a:xfrm>
            <a:off x="5038898" y="1585829"/>
            <a:ext cx="2621635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600" dirty="0"/>
              <a:t>Autocrina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76405B48-6A74-47D1-BA6D-122F2458F21E}"/>
              </a:ext>
            </a:extLst>
          </p:cNvPr>
          <p:cNvSpPr txBox="1">
            <a:spLocks/>
          </p:cNvSpPr>
          <p:nvPr/>
        </p:nvSpPr>
        <p:spPr>
          <a:xfrm>
            <a:off x="9050462" y="1495726"/>
            <a:ext cx="2621636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600" dirty="0"/>
              <a:t>Paracrina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A42FA5AE-B72A-44D0-AB5B-4755EBC35239}"/>
              </a:ext>
            </a:extLst>
          </p:cNvPr>
          <p:cNvSpPr txBox="1">
            <a:spLocks/>
          </p:cNvSpPr>
          <p:nvPr/>
        </p:nvSpPr>
        <p:spPr>
          <a:xfrm>
            <a:off x="9221972" y="5310007"/>
            <a:ext cx="2450125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600" dirty="0"/>
              <a:t>Endocrina</a:t>
            </a:r>
          </a:p>
        </p:txBody>
      </p:sp>
    </p:spTree>
    <p:extLst>
      <p:ext uri="{BB962C8B-B14F-4D97-AF65-F5344CB8AC3E}">
        <p14:creationId xmlns:p14="http://schemas.microsoft.com/office/powerpoint/2010/main" val="363396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015EF-DF0A-425B-BA26-04148ADE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237153"/>
            <a:ext cx="10515600" cy="1325563"/>
          </a:xfrm>
        </p:spPr>
        <p:txBody>
          <a:bodyPr/>
          <a:lstStyle/>
          <a:p>
            <a:r>
              <a:rPr lang="es-CO" dirty="0"/>
              <a:t>Conclusiones históricas: funciones del sistema endocrino</a:t>
            </a: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1C9BA0DF-21D7-40C8-814F-4D14EAC1F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549" y="1936104"/>
            <a:ext cx="6755294" cy="4525717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CO" sz="2400" dirty="0"/>
              <a:t>Controla la homeostasis.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CO" sz="2400" dirty="0"/>
              <a:t>Mantiene el equilibrio hídrico y electrolítico.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CO" sz="2400" dirty="0"/>
              <a:t>Controla las contracciones uterinas y la producción de leche.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CO" sz="2400" dirty="0"/>
              <a:t>Regula el metabolismo y el crecimiento.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CO" sz="2400" dirty="0"/>
              <a:t>Regula la frecuencia cardíaca y la presión arterial.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CO" sz="2400" dirty="0"/>
              <a:t>Controla los niveles de glucosa en sangre.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CO" sz="2400" dirty="0"/>
              <a:t>Ayuda al sistema inmunológico.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CO" sz="2400" dirty="0"/>
              <a:t>Funciones reproductivas.</a:t>
            </a:r>
          </a:p>
        </p:txBody>
      </p:sp>
    </p:spTree>
    <p:extLst>
      <p:ext uri="{BB962C8B-B14F-4D97-AF65-F5344CB8AC3E}">
        <p14:creationId xmlns:p14="http://schemas.microsoft.com/office/powerpoint/2010/main" val="379451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D510-37AE-4BEC-B7B5-60512A12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97" y="246421"/>
            <a:ext cx="11571303" cy="1325563"/>
          </a:xfrm>
        </p:spPr>
        <p:txBody>
          <a:bodyPr/>
          <a:lstStyle/>
          <a:p>
            <a:r>
              <a:rPr lang="es-CO" dirty="0"/>
              <a:t>Anatomía de una vía de </a:t>
            </a:r>
            <a:br>
              <a:rPr lang="es-CO" dirty="0"/>
            </a:br>
            <a:r>
              <a:rPr lang="es-CO" dirty="0"/>
              <a:t>comunicación endocrina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819DD2-AE88-464D-8FB3-3A8DAA5BA4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387" y="1908725"/>
            <a:ext cx="5471289" cy="346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848DC87B-B189-4055-8E01-FE319084843B}"/>
              </a:ext>
            </a:extLst>
          </p:cNvPr>
          <p:cNvSpPr txBox="1">
            <a:spLocks/>
          </p:cNvSpPr>
          <p:nvPr/>
        </p:nvSpPr>
        <p:spPr>
          <a:xfrm>
            <a:off x="5040388" y="3750233"/>
            <a:ext cx="428771" cy="552955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1</a:t>
            </a:r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5180709B-C969-41C4-A84D-CE819583BEE1}"/>
              </a:ext>
            </a:extLst>
          </p:cNvPr>
          <p:cNvSpPr txBox="1">
            <a:spLocks/>
          </p:cNvSpPr>
          <p:nvPr/>
        </p:nvSpPr>
        <p:spPr>
          <a:xfrm>
            <a:off x="5343709" y="1810485"/>
            <a:ext cx="428771" cy="552955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2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E2D48F99-B5D2-42D7-A891-8EF99D7E52EC}"/>
              </a:ext>
            </a:extLst>
          </p:cNvPr>
          <p:cNvSpPr txBox="1">
            <a:spLocks/>
          </p:cNvSpPr>
          <p:nvPr/>
        </p:nvSpPr>
        <p:spPr>
          <a:xfrm>
            <a:off x="7561645" y="2235320"/>
            <a:ext cx="428771" cy="552955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3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588043F2-BED0-4412-9B83-2E6F19ED5DE6}"/>
              </a:ext>
            </a:extLst>
          </p:cNvPr>
          <p:cNvSpPr txBox="1">
            <a:spLocks/>
          </p:cNvSpPr>
          <p:nvPr/>
        </p:nvSpPr>
        <p:spPr>
          <a:xfrm>
            <a:off x="9887754" y="3223959"/>
            <a:ext cx="428771" cy="552955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4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84AE75FE-1C72-487B-85CE-CAF7264974F0}"/>
              </a:ext>
            </a:extLst>
          </p:cNvPr>
          <p:cNvSpPr txBox="1">
            <a:spLocks/>
          </p:cNvSpPr>
          <p:nvPr/>
        </p:nvSpPr>
        <p:spPr>
          <a:xfrm>
            <a:off x="10510276" y="3962285"/>
            <a:ext cx="428771" cy="552955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5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7F78E75F-E2FA-42A2-A392-7D9D426696C9}"/>
              </a:ext>
            </a:extLst>
          </p:cNvPr>
          <p:cNvSpPr txBox="1">
            <a:spLocks/>
          </p:cNvSpPr>
          <p:nvPr/>
        </p:nvSpPr>
        <p:spPr>
          <a:xfrm>
            <a:off x="9887753" y="5137854"/>
            <a:ext cx="2122859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/>
              <a:t>Cambios metabólicos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5C8D3B0-1E7C-4EFC-96D0-530F3D766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429629" flipH="1">
            <a:off x="9016975" y="5145348"/>
            <a:ext cx="1260629" cy="38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09C5D0CA-2CB4-45EE-8CA3-602FBFB9A7EA}"/>
              </a:ext>
            </a:extLst>
          </p:cNvPr>
          <p:cNvSpPr txBox="1">
            <a:spLocks/>
          </p:cNvSpPr>
          <p:nvPr/>
        </p:nvSpPr>
        <p:spPr>
          <a:xfrm>
            <a:off x="11581841" y="4762950"/>
            <a:ext cx="428771" cy="552955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6</a:t>
            </a:r>
          </a:p>
        </p:txBody>
      </p:sp>
      <p:sp>
        <p:nvSpPr>
          <p:cNvPr id="22" name="Flecha: curvada hacia la izquierda 21">
            <a:extLst>
              <a:ext uri="{FF2B5EF4-FFF2-40B4-BE49-F238E27FC236}">
                <a16:creationId xmlns:a16="http://schemas.microsoft.com/office/drawing/2014/main" id="{04E51462-F44A-4701-AA67-DF70EBF927D8}"/>
              </a:ext>
            </a:extLst>
          </p:cNvPr>
          <p:cNvSpPr/>
          <p:nvPr/>
        </p:nvSpPr>
        <p:spPr>
          <a:xfrm rot="7061490">
            <a:off x="6537684" y="3235797"/>
            <a:ext cx="1411550" cy="4092638"/>
          </a:xfrm>
          <a:prstGeom prst="curvedLeftArrow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9CE4C591-3464-4828-BD9D-C4279991FCCF}"/>
              </a:ext>
            </a:extLst>
          </p:cNvPr>
          <p:cNvSpPr txBox="1">
            <a:spLocks/>
          </p:cNvSpPr>
          <p:nvPr/>
        </p:nvSpPr>
        <p:spPr>
          <a:xfrm>
            <a:off x="6784603" y="5149255"/>
            <a:ext cx="428771" cy="552955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79191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D510-37AE-4BEC-B7B5-60512A12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6732"/>
            <a:ext cx="11526078" cy="1325563"/>
          </a:xfrm>
        </p:spPr>
        <p:txBody>
          <a:bodyPr/>
          <a:lstStyle/>
          <a:p>
            <a:r>
              <a:rPr lang="es-CO" dirty="0"/>
              <a:t>Anatomía de una vía de </a:t>
            </a:r>
            <a:br>
              <a:rPr lang="es-CO" dirty="0"/>
            </a:br>
            <a:r>
              <a:rPr lang="es-CO" dirty="0"/>
              <a:t>comunicación endocrina</a:t>
            </a: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397D5484-A32E-4399-9737-52BCBF214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439" y="1911806"/>
            <a:ext cx="5904074" cy="4699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Célula secretora (glándula).</a:t>
            </a:r>
            <a:br>
              <a:rPr lang="es-CO" sz="2400" dirty="0"/>
            </a:br>
            <a:br>
              <a:rPr lang="es-CO" sz="2400" dirty="0"/>
            </a:br>
            <a:r>
              <a:rPr lang="es-CO" sz="2400" dirty="0"/>
              <a:t>Hormona.</a:t>
            </a:r>
            <a:br>
              <a:rPr lang="es-CO" sz="2400" dirty="0"/>
            </a:br>
            <a:br>
              <a:rPr lang="es-CO" sz="2400" dirty="0"/>
            </a:br>
            <a:r>
              <a:rPr lang="es-CO" sz="2400" dirty="0"/>
              <a:t>Transportador.</a:t>
            </a:r>
            <a:br>
              <a:rPr lang="es-CO" sz="2400" dirty="0"/>
            </a:br>
            <a:br>
              <a:rPr lang="es-CO" sz="2400" dirty="0"/>
            </a:br>
            <a:r>
              <a:rPr lang="es-CO" sz="2400" dirty="0"/>
              <a:t>Receptor/célula diana.</a:t>
            </a:r>
            <a:br>
              <a:rPr lang="es-CO" sz="2400" dirty="0"/>
            </a:br>
            <a:br>
              <a:rPr lang="es-CO" sz="2400" dirty="0"/>
            </a:br>
            <a:r>
              <a:rPr lang="es-CO" sz="2400" dirty="0"/>
              <a:t>Respuesta intracelular.</a:t>
            </a:r>
            <a:br>
              <a:rPr lang="es-CO" sz="2400" dirty="0"/>
            </a:br>
            <a:br>
              <a:rPr lang="es-CO" sz="2400" dirty="0"/>
            </a:br>
            <a:r>
              <a:rPr lang="es-CO" sz="2400" dirty="0"/>
              <a:t>Cambios metabólicos.</a:t>
            </a:r>
            <a:br>
              <a:rPr lang="es-CO" sz="2400" dirty="0"/>
            </a:br>
            <a:br>
              <a:rPr lang="es-CO" sz="2400" dirty="0"/>
            </a:br>
            <a:r>
              <a:rPr lang="es-CO" sz="2400" dirty="0"/>
              <a:t>Reguladores.</a:t>
            </a:r>
          </a:p>
          <a:p>
            <a:pPr marL="0" indent="0">
              <a:buNone/>
            </a:pPr>
            <a:endParaRPr lang="es-CO" sz="2400" dirty="0"/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848DC87B-B189-4055-8E01-FE319084843B}"/>
              </a:ext>
            </a:extLst>
          </p:cNvPr>
          <p:cNvSpPr txBox="1">
            <a:spLocks/>
          </p:cNvSpPr>
          <p:nvPr/>
        </p:nvSpPr>
        <p:spPr>
          <a:xfrm>
            <a:off x="5644984" y="1834463"/>
            <a:ext cx="428771" cy="552955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1</a:t>
            </a:r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5180709B-C969-41C4-A84D-CE819583BEE1}"/>
              </a:ext>
            </a:extLst>
          </p:cNvPr>
          <p:cNvSpPr txBox="1">
            <a:spLocks/>
          </p:cNvSpPr>
          <p:nvPr/>
        </p:nvSpPr>
        <p:spPr>
          <a:xfrm>
            <a:off x="5644985" y="2502806"/>
            <a:ext cx="428771" cy="552955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2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E2D48F99-B5D2-42D7-A891-8EF99D7E52EC}"/>
              </a:ext>
            </a:extLst>
          </p:cNvPr>
          <p:cNvSpPr txBox="1">
            <a:spLocks/>
          </p:cNvSpPr>
          <p:nvPr/>
        </p:nvSpPr>
        <p:spPr>
          <a:xfrm>
            <a:off x="5644984" y="3142654"/>
            <a:ext cx="428771" cy="552955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3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588043F2-BED0-4412-9B83-2E6F19ED5DE6}"/>
              </a:ext>
            </a:extLst>
          </p:cNvPr>
          <p:cNvSpPr txBox="1">
            <a:spLocks/>
          </p:cNvSpPr>
          <p:nvPr/>
        </p:nvSpPr>
        <p:spPr>
          <a:xfrm>
            <a:off x="5644984" y="3810997"/>
            <a:ext cx="428771" cy="552955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4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84AE75FE-1C72-487B-85CE-CAF7264974F0}"/>
              </a:ext>
            </a:extLst>
          </p:cNvPr>
          <p:cNvSpPr txBox="1">
            <a:spLocks/>
          </p:cNvSpPr>
          <p:nvPr/>
        </p:nvSpPr>
        <p:spPr>
          <a:xfrm>
            <a:off x="5644984" y="4479340"/>
            <a:ext cx="428771" cy="552955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5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09C5D0CA-2CB4-45EE-8CA3-602FBFB9A7EA}"/>
              </a:ext>
            </a:extLst>
          </p:cNvPr>
          <p:cNvSpPr txBox="1">
            <a:spLocks/>
          </p:cNvSpPr>
          <p:nvPr/>
        </p:nvSpPr>
        <p:spPr>
          <a:xfrm>
            <a:off x="5644984" y="5129927"/>
            <a:ext cx="428771" cy="552955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6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26E73910-F8CE-4676-9252-85EFEC5E4DCF}"/>
              </a:ext>
            </a:extLst>
          </p:cNvPr>
          <p:cNvSpPr txBox="1">
            <a:spLocks/>
          </p:cNvSpPr>
          <p:nvPr/>
        </p:nvSpPr>
        <p:spPr>
          <a:xfrm>
            <a:off x="5644983" y="5780514"/>
            <a:ext cx="428771" cy="552955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55720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D510-37AE-4BEC-B7B5-60512A12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77" y="167167"/>
            <a:ext cx="11575002" cy="1325563"/>
          </a:xfrm>
        </p:spPr>
        <p:txBody>
          <a:bodyPr/>
          <a:lstStyle/>
          <a:p>
            <a:r>
              <a:rPr lang="es-CO" dirty="0"/>
              <a:t>Anatomía de una vía de </a:t>
            </a:r>
            <a:br>
              <a:rPr lang="es-CO" dirty="0"/>
            </a:br>
            <a:r>
              <a:rPr lang="es-CO" dirty="0"/>
              <a:t>comunicación endocrina: ejes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819DD2-AE88-464D-8FB3-3A8DAA5BA4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1941" y="1615869"/>
            <a:ext cx="3736964" cy="236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7F78E75F-E2FA-42A2-A392-7D9D426696C9}"/>
              </a:ext>
            </a:extLst>
          </p:cNvPr>
          <p:cNvSpPr txBox="1">
            <a:spLocks/>
          </p:cNvSpPr>
          <p:nvPr/>
        </p:nvSpPr>
        <p:spPr>
          <a:xfrm>
            <a:off x="7661582" y="3738083"/>
            <a:ext cx="1841438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Cambios metabólicos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5C8D3B0-1E7C-4EFC-96D0-530F3D766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429629" flipH="1">
            <a:off x="7193269" y="3849614"/>
            <a:ext cx="861026" cy="26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Flecha: curvada hacia la izquierda 21">
            <a:extLst>
              <a:ext uri="{FF2B5EF4-FFF2-40B4-BE49-F238E27FC236}">
                <a16:creationId xmlns:a16="http://schemas.microsoft.com/office/drawing/2014/main" id="{04E51462-F44A-4701-AA67-DF70EBF927D8}"/>
              </a:ext>
            </a:extLst>
          </p:cNvPr>
          <p:cNvSpPr/>
          <p:nvPr/>
        </p:nvSpPr>
        <p:spPr>
          <a:xfrm rot="7061490">
            <a:off x="5520372" y="2606589"/>
            <a:ext cx="939494" cy="2723962"/>
          </a:xfrm>
          <a:prstGeom prst="curvedLeftArrow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C100762-017B-4C60-BC89-BFD66E97C1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5207" y="4675755"/>
            <a:ext cx="3182222" cy="201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lecha: curvada hacia la izquierda 16">
            <a:extLst>
              <a:ext uri="{FF2B5EF4-FFF2-40B4-BE49-F238E27FC236}">
                <a16:creationId xmlns:a16="http://schemas.microsoft.com/office/drawing/2014/main" id="{DB98ED56-998E-42D7-B456-7F59E0334ED6}"/>
              </a:ext>
            </a:extLst>
          </p:cNvPr>
          <p:cNvSpPr/>
          <p:nvPr/>
        </p:nvSpPr>
        <p:spPr>
          <a:xfrm rot="18019029" flipV="1">
            <a:off x="10143648" y="3636356"/>
            <a:ext cx="800147" cy="2319940"/>
          </a:xfrm>
          <a:prstGeom prst="curvedLeftArrow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8" name="Flecha: curvada hacia la izquierda 17">
            <a:extLst>
              <a:ext uri="{FF2B5EF4-FFF2-40B4-BE49-F238E27FC236}">
                <a16:creationId xmlns:a16="http://schemas.microsoft.com/office/drawing/2014/main" id="{5E253B07-4463-4C29-A959-32F520B0144C}"/>
              </a:ext>
            </a:extLst>
          </p:cNvPr>
          <p:cNvSpPr/>
          <p:nvPr/>
        </p:nvSpPr>
        <p:spPr>
          <a:xfrm rot="18574238" flipV="1">
            <a:off x="9369395" y="1509462"/>
            <a:ext cx="1261764" cy="4678234"/>
          </a:xfrm>
          <a:prstGeom prst="curvedLeftArrow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21AAD340-AC81-4390-91BF-2BE53F1DBDC8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8582301" y="4561995"/>
            <a:ext cx="0" cy="4554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231E8AB8-CA69-4094-B922-5CF18D6C4FDD}"/>
              </a:ext>
            </a:extLst>
          </p:cNvPr>
          <p:cNvSpPr txBox="1">
            <a:spLocks/>
          </p:cNvSpPr>
          <p:nvPr/>
        </p:nvSpPr>
        <p:spPr>
          <a:xfrm>
            <a:off x="2486339" y="1982529"/>
            <a:ext cx="1915602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600" dirty="0"/>
              <a:t>Glándula 1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290E72F6-C548-47A8-B843-D332A7FD2FDA}"/>
              </a:ext>
            </a:extLst>
          </p:cNvPr>
          <p:cNvSpPr txBox="1">
            <a:spLocks/>
          </p:cNvSpPr>
          <p:nvPr/>
        </p:nvSpPr>
        <p:spPr>
          <a:xfrm>
            <a:off x="6349605" y="5128758"/>
            <a:ext cx="1915602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600" dirty="0"/>
              <a:t>Glándula 2</a:t>
            </a:r>
          </a:p>
        </p:txBody>
      </p:sp>
    </p:spTree>
    <p:extLst>
      <p:ext uri="{BB962C8B-B14F-4D97-AF65-F5344CB8AC3E}">
        <p14:creationId xmlns:p14="http://schemas.microsoft.com/office/powerpoint/2010/main" val="1612366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     Glándulas endocrinas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F1F35B-8B79-4A0C-B0FA-AF577C8A08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970" y="1865382"/>
            <a:ext cx="6597218" cy="4478845"/>
          </a:xfrm>
          <a:prstGeom prst="rect">
            <a:avLst/>
          </a:prstGeom>
        </p:spPr>
      </p:pic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588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     Hormonas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F393DC-B9DD-4377-9A10-052AC0379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2050" y="1506374"/>
            <a:ext cx="6793327" cy="823912"/>
          </a:xfrm>
        </p:spPr>
        <p:txBody>
          <a:bodyPr>
            <a:normAutofit/>
          </a:bodyPr>
          <a:lstStyle/>
          <a:p>
            <a:r>
              <a:rPr lang="es-CO" sz="2600" dirty="0"/>
              <a:t>Generalidades de las hormonas: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FA2F0FD-DCDE-4B8E-9FDE-13448130F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598" y="2505075"/>
            <a:ext cx="6793327" cy="398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CO" sz="2400" dirty="0"/>
              <a:t>Primeros mensajeros.</a:t>
            </a:r>
          </a:p>
          <a:p>
            <a:pPr>
              <a:lnSpc>
                <a:spcPct val="110000"/>
              </a:lnSpc>
            </a:pPr>
            <a:endParaRPr lang="es-CO" sz="2400" dirty="0"/>
          </a:p>
          <a:p>
            <a:pPr>
              <a:lnSpc>
                <a:spcPct val="110000"/>
              </a:lnSpc>
            </a:pPr>
            <a:r>
              <a:rPr lang="es-CO" sz="2400" dirty="0"/>
              <a:t>Se clasifican según su estructura química y solubilidad.</a:t>
            </a:r>
          </a:p>
          <a:p>
            <a:pPr>
              <a:lnSpc>
                <a:spcPct val="110000"/>
              </a:lnSpc>
            </a:pPr>
            <a:endParaRPr lang="es-CO" sz="2400" dirty="0"/>
          </a:p>
          <a:p>
            <a:pPr>
              <a:lnSpc>
                <a:spcPct val="110000"/>
              </a:lnSpc>
            </a:pPr>
            <a:r>
              <a:rPr lang="es-CO" sz="2400" dirty="0"/>
              <a:t>Su estructura predice cómo se produce, almacena, libera y transporta.</a:t>
            </a:r>
          </a:p>
          <a:p>
            <a:pPr>
              <a:lnSpc>
                <a:spcPct val="110000"/>
              </a:lnSpc>
            </a:pPr>
            <a:endParaRPr lang="es-CO" sz="2400" dirty="0"/>
          </a:p>
          <a:p>
            <a:pPr>
              <a:lnSpc>
                <a:spcPct val="110000"/>
              </a:lnSpc>
            </a:pPr>
            <a:r>
              <a:rPr lang="es-CO" sz="2400" dirty="0"/>
              <a:t>Viajan en sangre y solo afecta a células diana, incluso a distancia.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772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     Hormonas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F393DC-B9DD-4377-9A10-052AC0379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8798" y="1506374"/>
            <a:ext cx="6793327" cy="823912"/>
          </a:xfrm>
        </p:spPr>
        <p:txBody>
          <a:bodyPr>
            <a:normAutofit/>
          </a:bodyPr>
          <a:lstStyle/>
          <a:p>
            <a:r>
              <a:rPr lang="es-CO" sz="2600" dirty="0"/>
              <a:t>Clasificación de las hormonas: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FA2F0FD-DCDE-4B8E-9FDE-13448130F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49372" y="2584588"/>
            <a:ext cx="6793327" cy="3684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400" dirty="0"/>
              <a:t>Estructura química: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Hormonas esteroideas.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Derivadas de aminas.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Péptidos o proteínas.</a:t>
            </a:r>
          </a:p>
          <a:p>
            <a:pPr>
              <a:lnSpc>
                <a:spcPct val="100000"/>
              </a:lnSpc>
            </a:pPr>
            <a:endParaRPr lang="es-CO" sz="2400" dirty="0"/>
          </a:p>
          <a:p>
            <a:pPr>
              <a:lnSpc>
                <a:spcPct val="100000"/>
              </a:lnSpc>
            </a:pPr>
            <a:r>
              <a:rPr lang="es-CO" sz="2400" dirty="0"/>
              <a:t>Solubilidad: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Hidrosoluble.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Liposoluble.</a:t>
            </a:r>
          </a:p>
          <a:p>
            <a:pPr>
              <a:lnSpc>
                <a:spcPct val="100000"/>
              </a:lnSpc>
            </a:pPr>
            <a:endParaRPr lang="es-CO" sz="2400" dirty="0"/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090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     Hormonas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F393DC-B9DD-4377-9A10-052AC0379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72990" y="1578075"/>
            <a:ext cx="6793327" cy="95693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s-CO" dirty="0"/>
              <a:t>Estructura química de las hormonas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2</a:t>
            </a:r>
          </a:p>
        </p:txBody>
      </p:sp>
      <p:pic>
        <p:nvPicPr>
          <p:cNvPr id="9" name="Picture 85" descr="R:\Graphics\Powerpoint\MH_DCM\MH_DCM-TEXTEDIT PROJECTS\SALADIN 1e\Final files\chapt11\chapt11_labeled\Line\sal58283_11_03.jpg">
            <a:extLst>
              <a:ext uri="{FF2B5EF4-FFF2-40B4-BE49-F238E27FC236}">
                <a16:creationId xmlns:a16="http://schemas.microsoft.com/office/drawing/2014/main" id="{2F0F0569-0E6F-4BAF-B69C-3096C9F8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534" y="2514600"/>
            <a:ext cx="7282669" cy="390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29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CO" dirty="0"/>
              <a:t>      Hormonas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F393DC-B9DD-4377-9A10-052AC0379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8697" y="1285461"/>
            <a:ext cx="6951788" cy="10802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s-CO" dirty="0"/>
              <a:t>Estructura química de las</a:t>
            </a:r>
          </a:p>
          <a:p>
            <a:pPr>
              <a:lnSpc>
                <a:spcPct val="120000"/>
              </a:lnSpc>
            </a:pPr>
            <a:r>
              <a:rPr lang="es-CO" dirty="0"/>
              <a:t>hormonas esteroideas: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723D88EA-3FFA-4F1C-BF49-1C7580BDE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54990" y="2597772"/>
            <a:ext cx="6579202" cy="4095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400" dirty="0"/>
              <a:t>Todas derivan del colesterol.</a:t>
            </a:r>
          </a:p>
          <a:p>
            <a:pPr>
              <a:lnSpc>
                <a:spcPct val="100000"/>
              </a:lnSpc>
            </a:pPr>
            <a:r>
              <a:rPr lang="es-CO" sz="2400" dirty="0"/>
              <a:t>Producidas en ovarios, gónadas y placenta.</a:t>
            </a:r>
          </a:p>
          <a:p>
            <a:pPr>
              <a:lnSpc>
                <a:spcPct val="100000"/>
              </a:lnSpc>
            </a:pPr>
            <a:r>
              <a:rPr lang="es-CO" sz="2400" dirty="0"/>
              <a:t>Cinco categorías: </a:t>
            </a:r>
            <a:r>
              <a:rPr lang="es-CO" sz="2400" b="1" dirty="0"/>
              <a:t>progestágenos</a:t>
            </a:r>
            <a:r>
              <a:rPr lang="es-CO" sz="2400" dirty="0"/>
              <a:t> (21C), </a:t>
            </a:r>
            <a:r>
              <a:rPr lang="es-CO" sz="2400" b="1" dirty="0"/>
              <a:t>mineralocorticoides</a:t>
            </a:r>
            <a:r>
              <a:rPr lang="es-CO" sz="2400" dirty="0"/>
              <a:t> (21C), </a:t>
            </a:r>
            <a:r>
              <a:rPr lang="es-CO" sz="2400" b="1" dirty="0"/>
              <a:t>glucocorticoides</a:t>
            </a:r>
            <a:r>
              <a:rPr lang="es-CO" sz="2400" dirty="0"/>
              <a:t> (21C), </a:t>
            </a:r>
            <a:r>
              <a:rPr lang="es-CO" sz="2400" b="1" dirty="0"/>
              <a:t>andrógenos</a:t>
            </a:r>
            <a:r>
              <a:rPr lang="es-CO" sz="2400" dirty="0"/>
              <a:t> (19C) y </a:t>
            </a:r>
            <a:r>
              <a:rPr lang="es-CO" sz="2400" b="1" dirty="0"/>
              <a:t>estrógenos</a:t>
            </a:r>
            <a:r>
              <a:rPr lang="es-CO" sz="2400" dirty="0"/>
              <a:t> (18C).</a:t>
            </a:r>
          </a:p>
          <a:p>
            <a:pPr>
              <a:lnSpc>
                <a:spcPct val="100000"/>
              </a:lnSpc>
            </a:pPr>
            <a:r>
              <a:rPr lang="es-CO" sz="2400" dirty="0"/>
              <a:t>Son lipofílicas,  circulación con unión a proteínas.</a:t>
            </a:r>
          </a:p>
          <a:p>
            <a:pPr>
              <a:lnSpc>
                <a:spcPct val="100000"/>
              </a:lnSpc>
            </a:pPr>
            <a:endParaRPr lang="es-CO" sz="2400" dirty="0"/>
          </a:p>
          <a:p>
            <a:pPr>
              <a:lnSpc>
                <a:spcPct val="100000"/>
              </a:lnSpc>
            </a:pPr>
            <a:endParaRPr lang="es-CO" sz="2400" dirty="0"/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1256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978F84B-9859-4B04-8856-B195C609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Objetivos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303112A-EF6B-44DD-9CBF-337E750AA2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 dirty="0"/>
          </a:p>
          <a:p>
            <a:endParaRPr lang="es-CO" dirty="0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E71C0AFD-6B88-4F29-8EC6-75270AEB8AE7}"/>
              </a:ext>
            </a:extLst>
          </p:cNvPr>
          <p:cNvSpPr txBox="1">
            <a:spLocks/>
          </p:cNvSpPr>
          <p:nvPr/>
        </p:nvSpPr>
        <p:spPr>
          <a:xfrm>
            <a:off x="4779146" y="1521929"/>
            <a:ext cx="6574654" cy="47847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CO" sz="2400" dirty="0"/>
              <a:t>Conocer la historia del estudio del sistema endocrino.</a:t>
            </a:r>
          </a:p>
          <a:p>
            <a:pPr>
              <a:lnSpc>
                <a:spcPct val="110000"/>
              </a:lnSpc>
            </a:pPr>
            <a:endParaRPr lang="es-CO" sz="2400" dirty="0"/>
          </a:p>
          <a:p>
            <a:pPr>
              <a:lnSpc>
                <a:spcPct val="110000"/>
              </a:lnSpc>
            </a:pPr>
            <a:r>
              <a:rPr lang="es-CO" sz="2400" dirty="0"/>
              <a:t>Conocer las bases del funcionamiento de la comunicación endocrina.</a:t>
            </a:r>
          </a:p>
          <a:p>
            <a:pPr>
              <a:lnSpc>
                <a:spcPct val="110000"/>
              </a:lnSpc>
            </a:pPr>
            <a:endParaRPr lang="es-CO" sz="2400" dirty="0"/>
          </a:p>
          <a:p>
            <a:pPr>
              <a:lnSpc>
                <a:spcPct val="110000"/>
              </a:lnSpc>
            </a:pPr>
            <a:r>
              <a:rPr lang="es-CO" sz="2400" dirty="0"/>
              <a:t>Conocer los diferentes ejes hormonales.</a:t>
            </a:r>
          </a:p>
          <a:p>
            <a:pPr>
              <a:lnSpc>
                <a:spcPct val="110000"/>
              </a:lnSpc>
            </a:pPr>
            <a:endParaRPr lang="es-CO" sz="2400" dirty="0"/>
          </a:p>
          <a:p>
            <a:pPr>
              <a:lnSpc>
                <a:spcPct val="110000"/>
              </a:lnSpc>
            </a:pPr>
            <a:r>
              <a:rPr lang="es-CO" sz="2400" dirty="0"/>
              <a:t>Correlacionar los diferentes ejes hormonales con su respectiva clínica.</a:t>
            </a:r>
          </a:p>
          <a:p>
            <a:pPr>
              <a:lnSpc>
                <a:spcPct val="110000"/>
              </a:lnSpc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8310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E9E080D-AA4E-4EBB-BFD8-26F2471761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453" y="1081113"/>
            <a:ext cx="3899612" cy="538379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CO" dirty="0"/>
              <a:t>      Hormonas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F393DC-B9DD-4377-9A10-052AC0379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42814" y="1698348"/>
            <a:ext cx="6578801" cy="823912"/>
          </a:xfrm>
        </p:spPr>
        <p:txBody>
          <a:bodyPr>
            <a:normAutofit lnSpcReduction="10000"/>
          </a:bodyPr>
          <a:lstStyle/>
          <a:p>
            <a:r>
              <a:rPr lang="es-CO" dirty="0"/>
              <a:t>Estructura química: hormonas esteroideas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68155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CO" dirty="0"/>
              <a:t>      Hormonas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F393DC-B9DD-4377-9A10-052AC0379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7638" y="1673062"/>
            <a:ext cx="7458271" cy="1052487"/>
          </a:xfrm>
        </p:spPr>
        <p:txBody>
          <a:bodyPr>
            <a:normAutofit/>
          </a:bodyPr>
          <a:lstStyle/>
          <a:p>
            <a:r>
              <a:rPr lang="es-CO" sz="2600" dirty="0"/>
              <a:t>Estructura química de las</a:t>
            </a:r>
          </a:p>
          <a:p>
            <a:r>
              <a:rPr lang="es-CO" sz="2600" dirty="0"/>
              <a:t>hormonas peptídicas y monoaminas: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D9432C3-604F-47BF-932B-225C9A00F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94821" y="2831937"/>
            <a:ext cx="6206339" cy="383105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CO" sz="2200" dirty="0"/>
              <a:t>Hidrofílicas e incapaces de cruzar la membrana.</a:t>
            </a:r>
          </a:p>
          <a:p>
            <a:pPr algn="just">
              <a:lnSpc>
                <a:spcPct val="100000"/>
              </a:lnSpc>
            </a:pPr>
            <a:r>
              <a:rPr lang="es-CO" sz="2200" dirty="0"/>
              <a:t>Producidas en </a:t>
            </a:r>
            <a:r>
              <a:rPr lang="es-CO" sz="2200" b="1" dirty="0"/>
              <a:t>hipotálamo, hipófisis, páncreas, paratiroides, gastrointestinal, hígado y riñón.</a:t>
            </a:r>
            <a:endParaRPr lang="es-CO" sz="2200" dirty="0"/>
          </a:p>
          <a:p>
            <a:pPr algn="just">
              <a:lnSpc>
                <a:spcPct val="100000"/>
              </a:lnSpc>
            </a:pPr>
            <a:r>
              <a:rPr lang="es-CO" sz="2200" dirty="0"/>
              <a:t>Requieren de vesículas de excreción y un receptor en la pared de la célula diana.</a:t>
            </a:r>
          </a:p>
          <a:p>
            <a:pPr algn="just">
              <a:lnSpc>
                <a:spcPct val="100000"/>
              </a:lnSpc>
            </a:pPr>
            <a:r>
              <a:rPr lang="es-CO" sz="2200" dirty="0"/>
              <a:t>Segundo mensajero: usualmente AMPc o calcio son sus segundos mensajeros.	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1343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     Hormonas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F393DC-B9DD-4377-9A10-052AC0379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81813" y="1466439"/>
            <a:ext cx="6793327" cy="8239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CO" dirty="0"/>
              <a:t>Estructura química: hormonas peptídicas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BAC8EE-0FD4-45B4-BC93-331079D4F0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5906" y="2066101"/>
            <a:ext cx="5554893" cy="16973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63FAB78-09BE-4D58-BEC1-66C4505D2A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2436" y="3807849"/>
            <a:ext cx="5401832" cy="26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94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CO" dirty="0"/>
              <a:t>      Transportador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D9432C3-604F-47BF-932B-225C9A00F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4035" y="2063784"/>
            <a:ext cx="7063408" cy="368458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CO" sz="2200" dirty="0"/>
              <a:t>Usualmente son proteínas plasmáticas producidas por el hígado. Usualmente glucoproteínas.</a:t>
            </a:r>
          </a:p>
          <a:p>
            <a:pPr algn="just">
              <a:lnSpc>
                <a:spcPct val="100000"/>
              </a:lnSpc>
            </a:pPr>
            <a:r>
              <a:rPr lang="es-CO" sz="2200" dirty="0"/>
              <a:t>Hidrofílicas tienen la capacidad de viajar solas en sangre.</a:t>
            </a:r>
          </a:p>
          <a:p>
            <a:pPr algn="just">
              <a:lnSpc>
                <a:spcPct val="100000"/>
              </a:lnSpc>
            </a:pPr>
            <a:r>
              <a:rPr lang="es-CO" sz="2200" dirty="0"/>
              <a:t>Esteroideas necesitan transportador.</a:t>
            </a:r>
          </a:p>
          <a:p>
            <a:pPr algn="just">
              <a:lnSpc>
                <a:spcPct val="100000"/>
              </a:lnSpc>
            </a:pPr>
            <a:r>
              <a:rPr lang="es-CO" sz="2200" dirty="0"/>
              <a:t>Ventajas: 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CO" dirty="0"/>
              <a:t>Prolongan la vida media hormonal.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CO" dirty="0"/>
              <a:t>Evitar filtración o degradación.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CO" dirty="0"/>
              <a:t>Sirven de almacenamiento.	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5769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CO" dirty="0"/>
              <a:t>      Receptores hormonales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D9432C3-604F-47BF-932B-225C9A00F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44280" y="1930715"/>
            <a:ext cx="6871446" cy="44415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O" sz="2200" dirty="0"/>
              <a:t>Las células diana deben expresar los receptores para cada hormona específica.</a:t>
            </a:r>
          </a:p>
          <a:p>
            <a:pPr>
              <a:lnSpc>
                <a:spcPct val="100000"/>
              </a:lnSpc>
            </a:pPr>
            <a:endParaRPr lang="es-CO" sz="2200" dirty="0"/>
          </a:p>
          <a:p>
            <a:pPr>
              <a:lnSpc>
                <a:spcPct val="100000"/>
              </a:lnSpc>
            </a:pPr>
            <a:r>
              <a:rPr lang="es-CO" sz="2200" dirty="0"/>
              <a:t>Hay dos tipos: </a:t>
            </a:r>
            <a:r>
              <a:rPr lang="es-CO" sz="2200" b="1" dirty="0"/>
              <a:t>intracelulares </a:t>
            </a:r>
            <a:r>
              <a:rPr lang="es-CO" sz="2200" dirty="0"/>
              <a:t>y </a:t>
            </a:r>
            <a:r>
              <a:rPr lang="es-CO" sz="2200" b="1" dirty="0"/>
              <a:t>transmembrana.</a:t>
            </a:r>
          </a:p>
          <a:p>
            <a:pPr>
              <a:lnSpc>
                <a:spcPct val="100000"/>
              </a:lnSpc>
            </a:pPr>
            <a:endParaRPr lang="es-CO" sz="2200" b="1" dirty="0"/>
          </a:p>
          <a:p>
            <a:pPr>
              <a:lnSpc>
                <a:spcPct val="100000"/>
              </a:lnSpc>
            </a:pPr>
            <a:r>
              <a:rPr lang="es-CO" sz="2200" dirty="0"/>
              <a:t>Deben tener: </a:t>
            </a:r>
            <a:r>
              <a:rPr lang="es-CO" sz="2200" b="1" dirty="0"/>
              <a:t>alta afinidad</a:t>
            </a:r>
            <a:r>
              <a:rPr lang="es-CO" sz="2200" dirty="0"/>
              <a:t> y </a:t>
            </a:r>
            <a:r>
              <a:rPr lang="es-CO" sz="2200" b="1" dirty="0"/>
              <a:t>especificidad.</a:t>
            </a:r>
            <a:endParaRPr lang="es-CO" sz="2200" dirty="0"/>
          </a:p>
          <a:p>
            <a:pPr>
              <a:lnSpc>
                <a:spcPct val="100000"/>
              </a:lnSpc>
            </a:pPr>
            <a:endParaRPr lang="es-CO" sz="2200" dirty="0"/>
          </a:p>
          <a:p>
            <a:pPr>
              <a:lnSpc>
                <a:spcPct val="100000"/>
              </a:lnSpc>
            </a:pPr>
            <a:r>
              <a:rPr lang="es-CO" sz="2200" dirty="0"/>
              <a:t>Son responsables de iniciar la respuesta en la célula diana y de “captar” el mensaje.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3908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CO" dirty="0"/>
              <a:t>      Receptores hormonales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F0E46D-47B8-4B95-8DC1-EFD0EA56E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8535" y="1347015"/>
            <a:ext cx="6792913" cy="679318"/>
          </a:xfrm>
        </p:spPr>
        <p:txBody>
          <a:bodyPr/>
          <a:lstStyle/>
          <a:p>
            <a:r>
              <a:rPr lang="es-CO" dirty="0"/>
              <a:t>Receptores transmembrana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03BC827E-F164-4DA7-B04E-E1372D825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14086" y="2026333"/>
            <a:ext cx="6793327" cy="1562269"/>
          </a:xfrm>
        </p:spPr>
        <p:txBody>
          <a:bodyPr/>
          <a:lstStyle/>
          <a:p>
            <a:pPr marL="0" indent="0">
              <a:buNone/>
            </a:pPr>
            <a:r>
              <a:rPr lang="es-CO" sz="2200" dirty="0"/>
              <a:t>Tienen tres dominios:</a:t>
            </a:r>
          </a:p>
          <a:p>
            <a:pPr lvl="1"/>
            <a:r>
              <a:rPr lang="es-CO" dirty="0"/>
              <a:t>Extracelular.</a:t>
            </a:r>
          </a:p>
          <a:p>
            <a:pPr lvl="1"/>
            <a:r>
              <a:rPr lang="es-CO" dirty="0"/>
              <a:t>Transmembrana.</a:t>
            </a:r>
          </a:p>
          <a:p>
            <a:pPr lvl="1"/>
            <a:r>
              <a:rPr lang="es-CO" dirty="0"/>
              <a:t>Intracelular.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C055D4A-9951-454C-832D-978268500C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505" y="3435658"/>
            <a:ext cx="7179886" cy="30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4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     Receptores hormonales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F0E46D-47B8-4B95-8DC1-EFD0EA56E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12881" y="1278861"/>
            <a:ext cx="4368844" cy="105129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s-CO" dirty="0"/>
              <a:t>Receptores acoplados a proteínas G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EB0A41-8B9A-4ADB-A65A-AA85410193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744" y="1918330"/>
            <a:ext cx="6436311" cy="46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66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     Receptores hormonales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F0E46D-47B8-4B95-8DC1-EFD0EA56E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79493" y="1389738"/>
            <a:ext cx="5314936" cy="10619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CO" dirty="0"/>
              <a:t>Receptores de tirosina quinasa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4</a:t>
            </a:r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927F0169-E57F-4965-8F09-0A6007958198}"/>
              </a:ext>
            </a:extLst>
          </p:cNvPr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759" y="1960489"/>
            <a:ext cx="5314936" cy="46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7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     Receptores hormonales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F0E46D-47B8-4B95-8DC1-EFD0EA56E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00474" y="1681163"/>
            <a:ext cx="6454914" cy="823912"/>
          </a:xfrm>
        </p:spPr>
        <p:txBody>
          <a:bodyPr>
            <a:normAutofit/>
          </a:bodyPr>
          <a:lstStyle/>
          <a:p>
            <a:r>
              <a:rPr lang="es-CO" sz="2600" dirty="0"/>
              <a:t>Receptores intracelulares: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E900DB-CD34-404D-920C-AC8250E5B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78769" y="2808287"/>
            <a:ext cx="6454914" cy="3684588"/>
          </a:xfrm>
        </p:spPr>
        <p:txBody>
          <a:bodyPr>
            <a:normAutofit/>
          </a:bodyPr>
          <a:lstStyle/>
          <a:p>
            <a:pPr algn="just"/>
            <a:r>
              <a:rPr lang="es-CO" sz="2200" dirty="0"/>
              <a:t>Característico de todas las hormonas sexuales y hormonas tiroideas.</a:t>
            </a:r>
          </a:p>
          <a:p>
            <a:pPr algn="just"/>
            <a:endParaRPr lang="es-CO" sz="2200" dirty="0"/>
          </a:p>
          <a:p>
            <a:pPr algn="just"/>
            <a:r>
              <a:rPr lang="es-CO" sz="2200" dirty="0"/>
              <a:t>En general son </a:t>
            </a:r>
            <a:r>
              <a:rPr lang="es-CO" sz="2200" b="1" dirty="0"/>
              <a:t>nucleares.</a:t>
            </a:r>
            <a:endParaRPr lang="es-CO" sz="2200" dirty="0"/>
          </a:p>
          <a:p>
            <a:pPr algn="just"/>
            <a:endParaRPr lang="es-CO" sz="2200" dirty="0"/>
          </a:p>
          <a:p>
            <a:pPr algn="just"/>
            <a:r>
              <a:rPr lang="es-CO" sz="2200" dirty="0"/>
              <a:t>La unión </a:t>
            </a:r>
            <a:r>
              <a:rPr lang="es-CO" sz="2200" b="1" dirty="0"/>
              <a:t>hormona/receptor</a:t>
            </a:r>
            <a:r>
              <a:rPr lang="es-CO" sz="2200" dirty="0"/>
              <a:t> funciona como un regulador directo de la transcripción.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8419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     Respuesta intracelular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5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F93213F1-3749-447B-8921-3D8425613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81813" y="1506374"/>
            <a:ext cx="10032616" cy="2176530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b="0" dirty="0"/>
              <a:t>Se da a través de </a:t>
            </a:r>
            <a:r>
              <a:rPr lang="es-CO" sz="2200" i="1" dirty="0"/>
              <a:t>efectores.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b="0" dirty="0"/>
              <a:t>Se activan gracias a los receptores.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b="0" dirty="0"/>
              <a:t>Principales: </a:t>
            </a:r>
            <a:r>
              <a:rPr lang="es-CO" sz="2200" dirty="0"/>
              <a:t>adenilciclasa</a:t>
            </a:r>
            <a:r>
              <a:rPr lang="es-CO" sz="2200" b="0" dirty="0"/>
              <a:t>, </a:t>
            </a:r>
            <a:r>
              <a:rPr lang="es-CO" sz="2200" dirty="0"/>
              <a:t>DAG/Ca+2</a:t>
            </a:r>
            <a:r>
              <a:rPr lang="es-CO" sz="2200" b="0" dirty="0"/>
              <a:t>, </a:t>
            </a:r>
            <a:r>
              <a:rPr lang="es-CO" sz="2200" dirty="0"/>
              <a:t>JAK.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b="0" dirty="0"/>
              <a:t>Fenómeno de amplificación.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8A55CC4-FAA1-4677-8AB6-8A5F6602BF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295" y="2811638"/>
            <a:ext cx="4886418" cy="40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4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A067E0E-1040-4B16-AEF1-2D4FDB0D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63" y="395365"/>
            <a:ext cx="10515600" cy="1325563"/>
          </a:xfrm>
        </p:spPr>
        <p:txBody>
          <a:bodyPr>
            <a:normAutofit/>
          </a:bodyPr>
          <a:lstStyle/>
          <a:p>
            <a:r>
              <a:rPr lang="es-CO" sz="4000" dirty="0"/>
              <a:t>Historia del estudio del </a:t>
            </a:r>
            <a:br>
              <a:rPr lang="es-CO" sz="4000" dirty="0"/>
            </a:br>
            <a:r>
              <a:rPr lang="es-CO" sz="4000" dirty="0"/>
              <a:t>sistema endocrino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F55053-6AE6-4BF3-BD1D-E658074C7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90165" y="1326573"/>
            <a:ext cx="7817058" cy="823912"/>
          </a:xfrm>
        </p:spPr>
        <p:txBody>
          <a:bodyPr>
            <a:normAutofit/>
          </a:bodyPr>
          <a:lstStyle/>
          <a:p>
            <a:r>
              <a:rPr lang="es-CO" sz="2400" dirty="0"/>
              <a:t>Parte 1. Etapa descriptiva y especulativa: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74D88B-7B56-4731-811A-E5924650B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8992" y="2580042"/>
            <a:ext cx="6419404" cy="427795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CO" sz="2200" dirty="0"/>
              <a:t>Primer órgano endocrino estudiado: gónadas.</a:t>
            </a:r>
          </a:p>
          <a:p>
            <a:pPr>
              <a:lnSpc>
                <a:spcPct val="120000"/>
              </a:lnSpc>
            </a:pPr>
            <a:r>
              <a:rPr lang="es-CO" sz="2200" dirty="0"/>
              <a:t>Hipócrates: teoría de los cuatro humores</a:t>
            </a:r>
          </a:p>
          <a:p>
            <a:pPr>
              <a:lnSpc>
                <a:spcPct val="120000"/>
              </a:lnSpc>
            </a:pPr>
            <a:r>
              <a:rPr lang="es-CO" sz="2200" dirty="0"/>
              <a:t>Consumo de órganos humanos de enemigos.</a:t>
            </a:r>
          </a:p>
          <a:p>
            <a:pPr>
              <a:lnSpc>
                <a:spcPct val="120000"/>
              </a:lnSpc>
            </a:pPr>
            <a:r>
              <a:rPr lang="es-CO" sz="2200" dirty="0"/>
              <a:t>Aristóteles y el principio de los </a:t>
            </a:r>
            <a:r>
              <a:rPr lang="es-CO" sz="2200" i="1" dirty="0"/>
              <a:t>castratos</a:t>
            </a:r>
            <a:r>
              <a:rPr lang="es-CO" sz="2200" dirty="0"/>
              <a:t>.</a:t>
            </a:r>
          </a:p>
          <a:p>
            <a:pPr>
              <a:lnSpc>
                <a:spcPct val="120000"/>
              </a:lnSpc>
            </a:pPr>
            <a:r>
              <a:rPr lang="es-CO" sz="2200" dirty="0"/>
              <a:t>Egipcios describen el timo (siglo III a.C.).</a:t>
            </a:r>
          </a:p>
          <a:p>
            <a:pPr>
              <a:lnSpc>
                <a:spcPct val="120000"/>
              </a:lnSpc>
            </a:pP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440101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     Respuesta intracelular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C73C97-6C7A-449A-B17A-A5973C3F18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732" y="3532877"/>
            <a:ext cx="7174776" cy="3131391"/>
          </a:xfrm>
          <a:prstGeom prst="rect">
            <a:avLst/>
          </a:prstGeom>
        </p:spPr>
      </p:pic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77C557C-8166-43C7-A6C7-902C8FF26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75850" y="1551427"/>
            <a:ext cx="10032616" cy="2176530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2200" b="0" dirty="0"/>
              <a:t>Se da a través de </a:t>
            </a:r>
            <a:r>
              <a:rPr lang="es-CO" sz="2200" i="1" dirty="0"/>
              <a:t>efectores.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2200" b="0" dirty="0"/>
              <a:t>Se activan gracias a los receptores.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2200" b="0" dirty="0"/>
              <a:t>Principales: </a:t>
            </a:r>
            <a:r>
              <a:rPr lang="es-CO" sz="2200" dirty="0"/>
              <a:t>adenilciclasa</a:t>
            </a:r>
            <a:r>
              <a:rPr lang="es-CO" sz="2200" b="0" dirty="0"/>
              <a:t>, </a:t>
            </a:r>
            <a:r>
              <a:rPr lang="es-CO" sz="2200" dirty="0"/>
              <a:t>DAG/Ca+2</a:t>
            </a:r>
            <a:r>
              <a:rPr lang="es-CO" sz="2200" b="0" dirty="0"/>
              <a:t>, </a:t>
            </a:r>
            <a:r>
              <a:rPr lang="es-CO" sz="2200" dirty="0"/>
              <a:t>JAK.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2200" b="0" dirty="0"/>
              <a:t>Fenómeno de amplificación.</a:t>
            </a:r>
          </a:p>
        </p:txBody>
      </p:sp>
    </p:spTree>
    <p:extLst>
      <p:ext uri="{BB962C8B-B14F-4D97-AF65-F5344CB8AC3E}">
        <p14:creationId xmlns:p14="http://schemas.microsoft.com/office/powerpoint/2010/main" val="35745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     Respuesta intracelular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7B6581-855A-4E20-8B9D-05805AA59B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548" y="2678109"/>
            <a:ext cx="4125310" cy="4004686"/>
          </a:xfrm>
          <a:prstGeom prst="rect">
            <a:avLst/>
          </a:prstGeom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B1D41C0C-55E4-4135-92D1-544739D66923}"/>
              </a:ext>
            </a:extLst>
          </p:cNvPr>
          <p:cNvSpPr txBox="1">
            <a:spLocks/>
          </p:cNvSpPr>
          <p:nvPr/>
        </p:nvSpPr>
        <p:spPr>
          <a:xfrm>
            <a:off x="1418839" y="1480792"/>
            <a:ext cx="10032616" cy="217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b="0" dirty="0"/>
              <a:t>Se da a través de </a:t>
            </a:r>
            <a:r>
              <a:rPr lang="es-CO" sz="2200" i="1" dirty="0"/>
              <a:t>efectores.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b="0" dirty="0"/>
              <a:t>Se activan gracias a los receptores.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b="0" dirty="0"/>
              <a:t>Principales: </a:t>
            </a:r>
            <a:r>
              <a:rPr lang="es-CO" sz="2200" dirty="0"/>
              <a:t>adenilciclasa</a:t>
            </a:r>
            <a:r>
              <a:rPr lang="es-CO" sz="2200" b="0" dirty="0"/>
              <a:t>, </a:t>
            </a:r>
            <a:r>
              <a:rPr lang="es-CO" sz="2200" dirty="0"/>
              <a:t>DAG/Ca+2</a:t>
            </a:r>
            <a:r>
              <a:rPr lang="es-CO" sz="2200" b="0" dirty="0"/>
              <a:t>, </a:t>
            </a:r>
            <a:r>
              <a:rPr lang="es-CO" sz="2200" dirty="0"/>
              <a:t>JAK.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b="0" dirty="0"/>
              <a:t>Fenómeno de amplificación.</a:t>
            </a:r>
          </a:p>
        </p:txBody>
      </p:sp>
    </p:spTree>
    <p:extLst>
      <p:ext uri="{BB962C8B-B14F-4D97-AF65-F5344CB8AC3E}">
        <p14:creationId xmlns:p14="http://schemas.microsoft.com/office/powerpoint/2010/main" val="38383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     Cambios metabólicos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8F54648-F096-4C24-BCC6-C584DDEF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3028" y="2266122"/>
            <a:ext cx="6435571" cy="37385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400" dirty="0"/>
              <a:t>Incluyen: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Expresión génica.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Activación de receptores o canales de membrana.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Inactivación de receptores o proteínas.</a:t>
            </a:r>
          </a:p>
          <a:p>
            <a:pPr>
              <a:lnSpc>
                <a:spcPct val="100000"/>
              </a:lnSpc>
            </a:pPr>
            <a:endParaRPr lang="es-CO" sz="2400" dirty="0"/>
          </a:p>
          <a:p>
            <a:pPr>
              <a:lnSpc>
                <a:spcPct val="100000"/>
              </a:lnSpc>
            </a:pPr>
            <a:r>
              <a:rPr lang="es-CO" sz="2400" dirty="0"/>
              <a:t>Es el resultado final y el reflejo de las funciones del sistema endocrino.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74354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B9614-AEDB-42C4-93B6-60AA0D2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     Regulación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B5708B-7B74-44FF-94DE-8F8D544D2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8521" y="1353482"/>
            <a:ext cx="6543691" cy="823912"/>
          </a:xfrm>
        </p:spPr>
        <p:txBody>
          <a:bodyPr>
            <a:normAutofit/>
          </a:bodyPr>
          <a:lstStyle/>
          <a:p>
            <a:r>
              <a:rPr lang="es-CO" sz="2600" dirty="0"/>
              <a:t>Mecanismos de regulación: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8F54648-F096-4C24-BCC6-C584DDEF6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55036" y="2412310"/>
            <a:ext cx="6543691" cy="3684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400" dirty="0"/>
              <a:t>Feedback o retroalimentación negativa: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Directa: insulina – glucosa.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Indirecta: T3/T4 – TSH/TRH.</a:t>
            </a:r>
          </a:p>
          <a:p>
            <a:pPr>
              <a:lnSpc>
                <a:spcPct val="100000"/>
              </a:lnSpc>
            </a:pPr>
            <a:endParaRPr lang="es-CO" sz="2400" dirty="0"/>
          </a:p>
          <a:p>
            <a:pPr>
              <a:lnSpc>
                <a:spcPct val="100000"/>
              </a:lnSpc>
            </a:pPr>
            <a:r>
              <a:rPr lang="es-CO" sz="2400" dirty="0"/>
              <a:t>Feedback o retroalimentación positiva: LH, oxitocina.</a:t>
            </a:r>
          </a:p>
          <a:p>
            <a:pPr marL="0" indent="0">
              <a:lnSpc>
                <a:spcPct val="100000"/>
              </a:lnSpc>
              <a:buNone/>
            </a:pPr>
            <a:endParaRPr lang="es-CO" sz="2400" dirty="0"/>
          </a:p>
          <a:p>
            <a:pPr>
              <a:lnSpc>
                <a:spcPct val="100000"/>
              </a:lnSpc>
            </a:pPr>
            <a:r>
              <a:rPr lang="es-CO" sz="2400" dirty="0"/>
              <a:t>Retroalimentación intracelular: yodo.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DE91F755-D93F-4492-A607-8BD0E74B5D3D}"/>
              </a:ext>
            </a:extLst>
          </p:cNvPr>
          <p:cNvSpPr txBox="1">
            <a:spLocks/>
          </p:cNvSpPr>
          <p:nvPr/>
        </p:nvSpPr>
        <p:spPr>
          <a:xfrm>
            <a:off x="740545" y="549438"/>
            <a:ext cx="742025" cy="956936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000" i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34118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D510-37AE-4BEC-B7B5-60512A12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98" y="60898"/>
            <a:ext cx="10515600" cy="1325563"/>
          </a:xfrm>
        </p:spPr>
        <p:txBody>
          <a:bodyPr/>
          <a:lstStyle/>
          <a:p>
            <a:r>
              <a:rPr lang="es-CO" dirty="0"/>
              <a:t>Ejes hormonales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819DD2-AE88-464D-8FB3-3A8DAA5BA4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7110" y="1431757"/>
            <a:ext cx="3736964" cy="236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7F78E75F-E2FA-42A2-A392-7D9D426696C9}"/>
              </a:ext>
            </a:extLst>
          </p:cNvPr>
          <p:cNvSpPr txBox="1">
            <a:spLocks/>
          </p:cNvSpPr>
          <p:nvPr/>
        </p:nvSpPr>
        <p:spPr>
          <a:xfrm>
            <a:off x="7346751" y="3553971"/>
            <a:ext cx="1841438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Cambios metabólicos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5C8D3B0-1E7C-4EFC-96D0-530F3D766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429629" flipH="1">
            <a:off x="6878438" y="3665502"/>
            <a:ext cx="861026" cy="26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Flecha: curvada hacia la izquierda 21">
            <a:extLst>
              <a:ext uri="{FF2B5EF4-FFF2-40B4-BE49-F238E27FC236}">
                <a16:creationId xmlns:a16="http://schemas.microsoft.com/office/drawing/2014/main" id="{04E51462-F44A-4701-AA67-DF70EBF927D8}"/>
              </a:ext>
            </a:extLst>
          </p:cNvPr>
          <p:cNvSpPr/>
          <p:nvPr/>
        </p:nvSpPr>
        <p:spPr>
          <a:xfrm rot="7061490">
            <a:off x="5205541" y="2422477"/>
            <a:ext cx="939494" cy="2723962"/>
          </a:xfrm>
          <a:prstGeom prst="curvedLeftArrow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C100762-017B-4C60-BC89-BFD66E97C1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0376" y="4491643"/>
            <a:ext cx="3182222" cy="201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lecha: curvada hacia la izquierda 16">
            <a:extLst>
              <a:ext uri="{FF2B5EF4-FFF2-40B4-BE49-F238E27FC236}">
                <a16:creationId xmlns:a16="http://schemas.microsoft.com/office/drawing/2014/main" id="{DB98ED56-998E-42D7-B456-7F59E0334ED6}"/>
              </a:ext>
            </a:extLst>
          </p:cNvPr>
          <p:cNvSpPr/>
          <p:nvPr/>
        </p:nvSpPr>
        <p:spPr>
          <a:xfrm rot="18019029" flipV="1">
            <a:off x="9828817" y="3452244"/>
            <a:ext cx="800147" cy="2319940"/>
          </a:xfrm>
          <a:prstGeom prst="curvedLeftArrow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8" name="Flecha: curvada hacia la izquierda 17">
            <a:extLst>
              <a:ext uri="{FF2B5EF4-FFF2-40B4-BE49-F238E27FC236}">
                <a16:creationId xmlns:a16="http://schemas.microsoft.com/office/drawing/2014/main" id="{5E253B07-4463-4C29-A959-32F520B0144C}"/>
              </a:ext>
            </a:extLst>
          </p:cNvPr>
          <p:cNvSpPr/>
          <p:nvPr/>
        </p:nvSpPr>
        <p:spPr>
          <a:xfrm rot="18574238" flipV="1">
            <a:off x="9054564" y="1325350"/>
            <a:ext cx="1261764" cy="4678234"/>
          </a:xfrm>
          <a:prstGeom prst="curvedLeftArrow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21AAD340-AC81-4390-91BF-2BE53F1DBDC8}"/>
              </a:ext>
            </a:extLst>
          </p:cNvPr>
          <p:cNvCxnSpPr>
            <a:stCxn id="11" idx="2"/>
          </p:cNvCxnSpPr>
          <p:nvPr/>
        </p:nvCxnSpPr>
        <p:spPr>
          <a:xfrm>
            <a:off x="8267470" y="4377883"/>
            <a:ext cx="0" cy="4554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231E8AB8-CA69-4094-B922-5CF18D6C4FDD}"/>
              </a:ext>
            </a:extLst>
          </p:cNvPr>
          <p:cNvSpPr txBox="1">
            <a:spLocks/>
          </p:cNvSpPr>
          <p:nvPr/>
        </p:nvSpPr>
        <p:spPr>
          <a:xfrm>
            <a:off x="2171508" y="1798417"/>
            <a:ext cx="1915602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600" dirty="0"/>
              <a:t>Glándula 1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290E72F6-C548-47A8-B843-D332A7FD2FDA}"/>
              </a:ext>
            </a:extLst>
          </p:cNvPr>
          <p:cNvSpPr txBox="1">
            <a:spLocks/>
          </p:cNvSpPr>
          <p:nvPr/>
        </p:nvSpPr>
        <p:spPr>
          <a:xfrm>
            <a:off x="6034774" y="4944646"/>
            <a:ext cx="1915602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600" dirty="0"/>
              <a:t>Glándula 2</a:t>
            </a:r>
          </a:p>
        </p:txBody>
      </p:sp>
    </p:spTree>
    <p:extLst>
      <p:ext uri="{BB962C8B-B14F-4D97-AF65-F5344CB8AC3E}">
        <p14:creationId xmlns:p14="http://schemas.microsoft.com/office/powerpoint/2010/main" val="1092182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0"/>
            <a:ext cx="10515600" cy="1325563"/>
          </a:xfrm>
        </p:spPr>
        <p:txBody>
          <a:bodyPr/>
          <a:lstStyle/>
          <a:p>
            <a:r>
              <a:rPr lang="es-CO" dirty="0"/>
              <a:t>Ejes hormonales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0A9E44-E0B3-4967-9E61-8E588D254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731" y="563622"/>
            <a:ext cx="5890082" cy="606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57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84" y="110640"/>
            <a:ext cx="10515600" cy="1325563"/>
          </a:xfrm>
        </p:spPr>
        <p:txBody>
          <a:bodyPr/>
          <a:lstStyle/>
          <a:p>
            <a:r>
              <a:rPr lang="es-CO" dirty="0"/>
              <a:t>Sistema hipotálamo-hipófisis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2872745-7E45-47DB-A4F7-FD0F06A4C4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778" y="1692658"/>
            <a:ext cx="7031618" cy="44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51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39838"/>
            <a:ext cx="10515600" cy="1325563"/>
          </a:xfrm>
        </p:spPr>
        <p:txBody>
          <a:bodyPr/>
          <a:lstStyle/>
          <a:p>
            <a:r>
              <a:rPr lang="es-CO" dirty="0"/>
              <a:t>Sistema hipotálamo-hipófisis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1DCA23-6A02-49CB-9A2A-46345E5932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5" y="1350860"/>
            <a:ext cx="5665341" cy="50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86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09" y="136756"/>
            <a:ext cx="10515600" cy="1325563"/>
          </a:xfrm>
        </p:spPr>
        <p:txBody>
          <a:bodyPr/>
          <a:lstStyle/>
          <a:p>
            <a:r>
              <a:rPr lang="es-CO" dirty="0"/>
              <a:t>Sistema hipotálamo-hipófisis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48DE8E-D545-4094-9522-5F7F1AACE5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682" y="1389525"/>
            <a:ext cx="4009327" cy="50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3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40" y="153090"/>
            <a:ext cx="10515600" cy="1325563"/>
          </a:xfrm>
        </p:spPr>
        <p:txBody>
          <a:bodyPr/>
          <a:lstStyle/>
          <a:p>
            <a:r>
              <a:rPr lang="es-CO" dirty="0"/>
              <a:t>Sistema hipotálamo-hipófisis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99015B-2741-4ABF-A6B6-1BBFC9E4B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96" y="1515096"/>
            <a:ext cx="6555984" cy="50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2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A067E0E-1040-4B16-AEF1-2D4FDB0D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Historia del estudio del </a:t>
            </a:r>
            <a:br>
              <a:rPr lang="es-CO" dirty="0"/>
            </a:br>
            <a:r>
              <a:rPr lang="es-CO" dirty="0"/>
              <a:t>sistema endocrino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F55053-6AE6-4BF3-BD1D-E658074C7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4942" y="2069444"/>
            <a:ext cx="7817058" cy="823912"/>
          </a:xfrm>
        </p:spPr>
        <p:txBody>
          <a:bodyPr>
            <a:normAutofit/>
          </a:bodyPr>
          <a:lstStyle/>
          <a:p>
            <a:r>
              <a:rPr lang="es-CO" sz="2400" dirty="0"/>
              <a:t>Parte 1. Etapa descriptiva y especulativa: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74D88B-7B56-4731-811A-E5924650B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14666" y="3272113"/>
            <a:ext cx="6339505" cy="27443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200" dirty="0"/>
              <a:t>Galeno: tiroides, pineal y pituitaria.</a:t>
            </a:r>
          </a:p>
          <a:p>
            <a:pPr>
              <a:lnSpc>
                <a:spcPct val="100000"/>
              </a:lnSpc>
            </a:pPr>
            <a:r>
              <a:rPr lang="es-CO" sz="2200" dirty="0"/>
              <a:t>Bartolomeo Eustaquio: suprarrenales (Siglo XVI d.C.).</a:t>
            </a:r>
          </a:p>
          <a:p>
            <a:pPr>
              <a:lnSpc>
                <a:spcPct val="100000"/>
              </a:lnSpc>
            </a:pPr>
            <a:r>
              <a:rPr lang="es-CO" sz="2200" dirty="0"/>
              <a:t>Langerhans: islotes pancreáticos en 1869.</a:t>
            </a:r>
          </a:p>
          <a:p>
            <a:pPr>
              <a:lnSpc>
                <a:spcPct val="100000"/>
              </a:lnSpc>
            </a:pPr>
            <a:r>
              <a:rPr lang="es-CO" sz="2200" dirty="0"/>
              <a:t>Ivar Viktor Sandström: paratiroides en 1880.</a:t>
            </a:r>
          </a:p>
          <a:p>
            <a:pPr>
              <a:lnSpc>
                <a:spcPct val="100000"/>
              </a:lnSpc>
            </a:pPr>
            <a:endParaRPr lang="es-CO" sz="2200" dirty="0"/>
          </a:p>
          <a:p>
            <a:pPr>
              <a:lnSpc>
                <a:spcPct val="100000"/>
              </a:lnSpc>
            </a:pP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3169428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01" y="132565"/>
            <a:ext cx="10515600" cy="1325563"/>
          </a:xfrm>
        </p:spPr>
        <p:txBody>
          <a:bodyPr/>
          <a:lstStyle/>
          <a:p>
            <a:r>
              <a:rPr lang="es-CO" dirty="0"/>
              <a:t>Eje H-H-Adrenal</a:t>
            </a:r>
          </a:p>
        </p:txBody>
      </p:sp>
      <p:pic>
        <p:nvPicPr>
          <p:cNvPr id="23554" name="Picture 2" descr="Hipotálamo – Hipófisis (Generalidades) – UpToMedicine">
            <a:extLst>
              <a:ext uri="{FF2B5EF4-FFF2-40B4-BE49-F238E27FC236}">
                <a16:creationId xmlns:a16="http://schemas.microsoft.com/office/drawing/2014/main" id="{704EA4A8-6669-441D-8B0C-17CE09D4F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5855" y="2503788"/>
            <a:ext cx="4245004" cy="38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6800E688-FBBD-47C3-99B2-4C72D2B88FEA}"/>
              </a:ext>
            </a:extLst>
          </p:cNvPr>
          <p:cNvSpPr txBox="1">
            <a:spLocks/>
          </p:cNvSpPr>
          <p:nvPr/>
        </p:nvSpPr>
        <p:spPr>
          <a:xfrm>
            <a:off x="8286564" y="2055276"/>
            <a:ext cx="955090" cy="1231711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PVN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AE945A7A-804E-4A58-A70E-2059F7C5C862}"/>
              </a:ext>
            </a:extLst>
          </p:cNvPr>
          <p:cNvSpPr txBox="1">
            <a:spLocks/>
          </p:cNvSpPr>
          <p:nvPr/>
        </p:nvSpPr>
        <p:spPr>
          <a:xfrm>
            <a:off x="5264623" y="1963469"/>
            <a:ext cx="1960377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Hormona 1: CRH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295D3A5D-40D8-4456-97D1-8D86952E1A1B}"/>
              </a:ext>
            </a:extLst>
          </p:cNvPr>
          <p:cNvSpPr txBox="1">
            <a:spLocks/>
          </p:cNvSpPr>
          <p:nvPr/>
        </p:nvSpPr>
        <p:spPr>
          <a:xfrm>
            <a:off x="5568951" y="5832151"/>
            <a:ext cx="2383545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Hormona 2: ACTH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972F8D99-4151-41B1-9BB0-F39F1F6926CC}"/>
              </a:ext>
            </a:extLst>
          </p:cNvPr>
          <p:cNvSpPr txBox="1">
            <a:spLocks/>
          </p:cNvSpPr>
          <p:nvPr/>
        </p:nvSpPr>
        <p:spPr>
          <a:xfrm>
            <a:off x="7809018" y="5472203"/>
            <a:ext cx="558221" cy="719897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000" i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9DE7344-4386-4D3E-A6FE-2170DC3681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000" y="242082"/>
            <a:ext cx="3436375" cy="18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78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14" y="141627"/>
            <a:ext cx="10515600" cy="1325563"/>
          </a:xfrm>
        </p:spPr>
        <p:txBody>
          <a:bodyPr/>
          <a:lstStyle/>
          <a:p>
            <a:r>
              <a:rPr lang="es-CO" dirty="0"/>
              <a:t>Eje H-H-Adrenal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04F10E6-C0BE-47C4-ACDB-E091E20FB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5435" y="912536"/>
            <a:ext cx="6793327" cy="823912"/>
          </a:xfrm>
        </p:spPr>
        <p:txBody>
          <a:bodyPr/>
          <a:lstStyle/>
          <a:p>
            <a:r>
              <a:rPr lang="es-CO" dirty="0"/>
              <a:t>Células </a:t>
            </a:r>
            <a:r>
              <a:rPr lang="es-CO" dirty="0" err="1"/>
              <a:t>corticotropas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2A77E1-F92B-44BE-A580-3E9A85F989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652" y="1623784"/>
            <a:ext cx="6126919" cy="45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98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2" y="175874"/>
            <a:ext cx="10515600" cy="1325563"/>
          </a:xfrm>
        </p:spPr>
        <p:txBody>
          <a:bodyPr/>
          <a:lstStyle/>
          <a:p>
            <a:r>
              <a:rPr lang="es-CO" dirty="0"/>
              <a:t>Eje H-H-Adrenal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04F10E6-C0BE-47C4-ACDB-E091E20FB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1940" y="959006"/>
            <a:ext cx="6793327" cy="823912"/>
          </a:xfrm>
        </p:spPr>
        <p:txBody>
          <a:bodyPr/>
          <a:lstStyle/>
          <a:p>
            <a:r>
              <a:rPr lang="es-CO" dirty="0"/>
              <a:t>Producción de ACTH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8DCF84DF-F6E9-4BE1-A0D7-118B3226428B}"/>
              </a:ext>
            </a:extLst>
          </p:cNvPr>
          <p:cNvSpPr txBox="1">
            <a:spLocks/>
          </p:cNvSpPr>
          <p:nvPr/>
        </p:nvSpPr>
        <p:spPr>
          <a:xfrm>
            <a:off x="7565267" y="5839359"/>
            <a:ext cx="558221" cy="719897"/>
          </a:xfrm>
          <a:prstGeom prst="ellipse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000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F00D3D-D4AA-45DC-81D1-35DD43D38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535" y="1936907"/>
            <a:ext cx="6451795" cy="43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67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01" y="203200"/>
            <a:ext cx="10515600" cy="1325563"/>
          </a:xfrm>
        </p:spPr>
        <p:txBody>
          <a:bodyPr/>
          <a:lstStyle/>
          <a:p>
            <a:r>
              <a:rPr lang="es-CO" dirty="0"/>
              <a:t>Eje H-H-Adrenal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04F10E6-C0BE-47C4-ACDB-E091E20FB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0385" y="1248093"/>
            <a:ext cx="6793327" cy="823912"/>
          </a:xfrm>
        </p:spPr>
        <p:txBody>
          <a:bodyPr>
            <a:normAutofit/>
          </a:bodyPr>
          <a:lstStyle/>
          <a:p>
            <a:r>
              <a:rPr lang="es-CO" sz="2600" dirty="0"/>
              <a:t>Producción de ACTH: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D72D1-DC9C-4769-A6E5-C586BC0A5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4319" y="2279374"/>
            <a:ext cx="6428281" cy="41869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s-CO" sz="2400" dirty="0"/>
              <a:t>Polipéptido constituido de 39 proteínas.</a:t>
            </a:r>
          </a:p>
          <a:p>
            <a:pPr>
              <a:lnSpc>
                <a:spcPct val="100000"/>
              </a:lnSpc>
            </a:pPr>
            <a:endParaRPr lang="es-CO" sz="2400" dirty="0"/>
          </a:p>
          <a:p>
            <a:pPr>
              <a:lnSpc>
                <a:spcPct val="100000"/>
              </a:lnSpc>
            </a:pPr>
            <a:r>
              <a:rPr lang="es-CO" sz="2400" dirty="0"/>
              <a:t>Actúa sobre la corteza suprarrenal estimulando la esteroidogénesis.</a:t>
            </a:r>
          </a:p>
          <a:p>
            <a:pPr>
              <a:lnSpc>
                <a:spcPct val="100000"/>
              </a:lnSpc>
            </a:pPr>
            <a:endParaRPr lang="es-CO" sz="2400" dirty="0"/>
          </a:p>
          <a:p>
            <a:pPr>
              <a:lnSpc>
                <a:spcPct val="100000"/>
              </a:lnSpc>
            </a:pPr>
            <a:r>
              <a:rPr lang="es-CO" sz="2400" dirty="0"/>
              <a:t>Resultado final: producción de </a:t>
            </a:r>
            <a:r>
              <a:rPr lang="es-CO" sz="2400" b="1" dirty="0"/>
              <a:t>cortisol: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Utiliza AMPc como segundo mensajero.</a:t>
            </a:r>
          </a:p>
          <a:p>
            <a:pPr>
              <a:lnSpc>
                <a:spcPct val="100000"/>
              </a:lnSpc>
            </a:pPr>
            <a:endParaRPr lang="es-CO" sz="2400" dirty="0"/>
          </a:p>
          <a:p>
            <a:pPr>
              <a:lnSpc>
                <a:spcPct val="100000"/>
              </a:lnSpc>
            </a:pPr>
            <a:r>
              <a:rPr lang="es-CO" sz="2400" dirty="0"/>
              <a:t>Se une a receptores MC2R: acoplados a proteínas G.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8DCF84DF-F6E9-4BE1-A0D7-118B3226428B}"/>
              </a:ext>
            </a:extLst>
          </p:cNvPr>
          <p:cNvSpPr txBox="1">
            <a:spLocks/>
          </p:cNvSpPr>
          <p:nvPr/>
        </p:nvSpPr>
        <p:spPr>
          <a:xfrm>
            <a:off x="7107682" y="6271190"/>
            <a:ext cx="558221" cy="719897"/>
          </a:xfrm>
          <a:prstGeom prst="ellipse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000" i="1" dirty="0"/>
          </a:p>
        </p:txBody>
      </p:sp>
    </p:spTree>
    <p:extLst>
      <p:ext uri="{BB962C8B-B14F-4D97-AF65-F5344CB8AC3E}">
        <p14:creationId xmlns:p14="http://schemas.microsoft.com/office/powerpoint/2010/main" val="1789078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45" y="106307"/>
            <a:ext cx="10515600" cy="1325563"/>
          </a:xfrm>
        </p:spPr>
        <p:txBody>
          <a:bodyPr/>
          <a:lstStyle/>
          <a:p>
            <a:r>
              <a:rPr lang="es-CO" dirty="0"/>
              <a:t>Eje H-H-Adrenal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04F10E6-C0BE-47C4-ACDB-E091E20FB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161" y="966026"/>
            <a:ext cx="6793327" cy="823912"/>
          </a:xfrm>
        </p:spPr>
        <p:txBody>
          <a:bodyPr/>
          <a:lstStyle/>
          <a:p>
            <a:r>
              <a:rPr lang="es-CO" dirty="0"/>
              <a:t>Producción de cortisol</a:t>
            </a:r>
          </a:p>
        </p:txBody>
      </p:sp>
      <p:pic>
        <p:nvPicPr>
          <p:cNvPr id="24578" name="Picture 2" descr="Adrenal: imágenes, fotos de stock y vectores | Shutterstock">
            <a:extLst>
              <a:ext uri="{FF2B5EF4-FFF2-40B4-BE49-F238E27FC236}">
                <a16:creationId xmlns:a16="http://schemas.microsoft.com/office/drawing/2014/main" id="{C7A1A242-0204-43AD-967A-D15438BC4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3900" y="3058274"/>
            <a:ext cx="4019180" cy="30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B6259CA5-AC6C-4A3C-A139-22C25DE1E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5527" y="1127964"/>
            <a:ext cx="3020459" cy="40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38F8E45-7B2A-4CA1-8262-3444A807D1F8}"/>
              </a:ext>
            </a:extLst>
          </p:cNvPr>
          <p:cNvCxnSpPr>
            <a:cxnSpLocks/>
          </p:cNvCxnSpPr>
          <p:nvPr/>
        </p:nvCxnSpPr>
        <p:spPr>
          <a:xfrm flipV="1">
            <a:off x="7403978" y="1127964"/>
            <a:ext cx="1589102" cy="24586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EE1EC13-6F4A-451A-8DE1-BA5C48C7A478}"/>
              </a:ext>
            </a:extLst>
          </p:cNvPr>
          <p:cNvCxnSpPr>
            <a:cxnSpLocks/>
          </p:cNvCxnSpPr>
          <p:nvPr/>
        </p:nvCxnSpPr>
        <p:spPr>
          <a:xfrm>
            <a:off x="7403978" y="3586579"/>
            <a:ext cx="1518080" cy="12339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2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31" y="166343"/>
            <a:ext cx="10515600" cy="1325563"/>
          </a:xfrm>
        </p:spPr>
        <p:txBody>
          <a:bodyPr/>
          <a:lstStyle/>
          <a:p>
            <a:r>
              <a:rPr lang="es-CO" dirty="0"/>
              <a:t>Eje H-H-Adrenal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B6259CA5-AC6C-4A3C-A139-22C25DE1E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625"/>
          <a:stretch/>
        </p:blipFill>
        <p:spPr bwMode="auto">
          <a:xfrm rot="16200000">
            <a:off x="7516281" y="3846512"/>
            <a:ext cx="1949080" cy="40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35AFA90D-E34A-4583-A8B3-4E6DA1389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573" y="777357"/>
            <a:ext cx="6308496" cy="41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55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57" y="235666"/>
            <a:ext cx="10515600" cy="1325563"/>
          </a:xfrm>
        </p:spPr>
        <p:txBody>
          <a:bodyPr/>
          <a:lstStyle/>
          <a:p>
            <a:r>
              <a:rPr lang="es-CO" dirty="0"/>
              <a:t>Eje H-H-Adrenal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04F10E6-C0BE-47C4-ACDB-E091E20FB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8444" y="1035878"/>
            <a:ext cx="6793327" cy="823912"/>
          </a:xfrm>
        </p:spPr>
        <p:txBody>
          <a:bodyPr/>
          <a:lstStyle/>
          <a:p>
            <a:r>
              <a:rPr lang="es-CO" dirty="0"/>
              <a:t>Secreción del cortisol y ACTH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1B543D-2693-453D-A88E-C07A338628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001" y="3187066"/>
            <a:ext cx="7329660" cy="296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55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49" y="85004"/>
            <a:ext cx="10515600" cy="1325563"/>
          </a:xfrm>
        </p:spPr>
        <p:txBody>
          <a:bodyPr/>
          <a:lstStyle/>
          <a:p>
            <a:r>
              <a:rPr lang="es-CO" dirty="0"/>
              <a:t>Eje H-H-Adrenal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04F10E6-C0BE-47C4-ACDB-E091E20FB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9007" y="959627"/>
            <a:ext cx="6793327" cy="823912"/>
          </a:xfrm>
        </p:spPr>
        <p:txBody>
          <a:bodyPr/>
          <a:lstStyle/>
          <a:p>
            <a:r>
              <a:rPr lang="es-CO" dirty="0"/>
              <a:t>Mecanismo de acción del cortisol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956A98-B99E-4162-97BC-1D6EF28BA4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315" y="1984233"/>
            <a:ext cx="4990969" cy="46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5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04F10E6-C0BE-47C4-ACDB-E091E20FB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509" y="274629"/>
            <a:ext cx="6793327" cy="670392"/>
          </a:xfrm>
        </p:spPr>
        <p:txBody>
          <a:bodyPr>
            <a:noAutofit/>
          </a:bodyPr>
          <a:lstStyle/>
          <a:p>
            <a:r>
              <a:rPr lang="es-CO" sz="4400" dirty="0">
                <a:solidFill>
                  <a:srgbClr val="00AAA7"/>
                </a:solidFill>
              </a:rPr>
              <a:t>Efectos del cortisol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899D41D-7541-4F2B-B607-E45B112AB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149526"/>
              </p:ext>
            </p:extLst>
          </p:nvPr>
        </p:nvGraphicFramePr>
        <p:xfrm>
          <a:off x="566689" y="1281640"/>
          <a:ext cx="113427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084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7" y="161078"/>
            <a:ext cx="10515600" cy="1325563"/>
          </a:xfrm>
        </p:spPr>
        <p:txBody>
          <a:bodyPr/>
          <a:lstStyle/>
          <a:p>
            <a:r>
              <a:rPr lang="es-CO" dirty="0"/>
              <a:t>Eje H-H-Adrenal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04F10E6-C0BE-47C4-ACDB-E091E20FB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0270" y="1486641"/>
            <a:ext cx="6793327" cy="823912"/>
          </a:xfrm>
        </p:spPr>
        <p:txBody>
          <a:bodyPr>
            <a:normAutofit/>
          </a:bodyPr>
          <a:lstStyle/>
          <a:p>
            <a:r>
              <a:rPr lang="es-CO" sz="2600" dirty="0"/>
              <a:t>Regulación del eje H-H-Adrenal: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791D8-3E7A-4337-821F-4A05B12B5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7647" y="2623931"/>
            <a:ext cx="6446037" cy="379101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s-CO" sz="2400" dirty="0"/>
              <a:t>Estimulantes: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s-CO" sz="2200" b="1" dirty="0"/>
              <a:t>Estrés.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s-CO" sz="2200" dirty="0"/>
              <a:t>Hipoglicemia.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s-CO" sz="2200" dirty="0"/>
              <a:t>Obesidad.</a:t>
            </a:r>
          </a:p>
          <a:p>
            <a:pPr lvl="1">
              <a:lnSpc>
                <a:spcPct val="120000"/>
              </a:lnSpc>
            </a:pPr>
            <a:endParaRPr lang="es-CO" sz="2400" dirty="0"/>
          </a:p>
          <a:p>
            <a:pPr>
              <a:lnSpc>
                <a:spcPct val="120000"/>
              </a:lnSpc>
            </a:pPr>
            <a:r>
              <a:rPr lang="es-CO" sz="2400" dirty="0"/>
              <a:t>Inhibidores: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s-CO" sz="2200" b="1" dirty="0"/>
              <a:t>Cortisol.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s-CO" sz="2200" dirty="0"/>
              <a:t>Uso exógeno de glucocorticoides.</a:t>
            </a:r>
          </a:p>
        </p:txBody>
      </p:sp>
    </p:spTree>
    <p:extLst>
      <p:ext uri="{BB962C8B-B14F-4D97-AF65-F5344CB8AC3E}">
        <p14:creationId xmlns:p14="http://schemas.microsoft.com/office/powerpoint/2010/main" val="292535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A067E0E-1040-4B16-AEF1-2D4FDB0D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Historia del estudio del </a:t>
            </a:r>
            <a:br>
              <a:rPr lang="es-CO" dirty="0"/>
            </a:br>
            <a:r>
              <a:rPr lang="es-CO" dirty="0"/>
              <a:t>sistema endocrino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F55053-6AE6-4BF3-BD1D-E658074C7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0162" y="1451280"/>
            <a:ext cx="8347145" cy="823912"/>
          </a:xfrm>
        </p:spPr>
        <p:txBody>
          <a:bodyPr>
            <a:normAutofit/>
          </a:bodyPr>
          <a:lstStyle/>
          <a:p>
            <a:r>
              <a:rPr lang="es-CO" sz="2600" dirty="0"/>
              <a:t>Parte 2. Etapa analítica y experimental:</a:t>
            </a:r>
          </a:p>
        </p:txBody>
      </p:sp>
      <p:pic>
        <p:nvPicPr>
          <p:cNvPr id="1026" name="Picture 2" descr="Biografia de Claude Bernard">
            <a:extLst>
              <a:ext uri="{FF2B5EF4-FFF2-40B4-BE49-F238E27FC236}">
                <a16:creationId xmlns:a16="http://schemas.microsoft.com/office/drawing/2014/main" id="{10E9A307-E458-4E4A-9F91-D39FD644B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730" y="2623282"/>
            <a:ext cx="2892991" cy="2671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DF62EC2-4C97-4288-9FFE-7BB87B3F3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5271" y="4234718"/>
            <a:ext cx="2006354" cy="25224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own-Séquard, Charles E. - Diccionario Académico de la Medicina">
            <a:extLst>
              <a:ext uri="{FF2B5EF4-FFF2-40B4-BE49-F238E27FC236}">
                <a16:creationId xmlns:a16="http://schemas.microsoft.com/office/drawing/2014/main" id="{9B1AFAC0-7A78-4F2F-B6CF-96B128A6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5626" y="2577252"/>
            <a:ext cx="2252974" cy="25995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84828102-B75E-4C20-8EB5-0E6FF4DD4903}"/>
              </a:ext>
            </a:extLst>
          </p:cNvPr>
          <p:cNvSpPr txBox="1">
            <a:spLocks/>
          </p:cNvSpPr>
          <p:nvPr/>
        </p:nvSpPr>
        <p:spPr>
          <a:xfrm>
            <a:off x="7826653" y="3135251"/>
            <a:ext cx="1163590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i="1" dirty="0"/>
              <a:t>1855</a:t>
            </a:r>
          </a:p>
        </p:txBody>
      </p:sp>
    </p:spTree>
    <p:extLst>
      <p:ext uri="{BB962C8B-B14F-4D97-AF65-F5344CB8AC3E}">
        <p14:creationId xmlns:p14="http://schemas.microsoft.com/office/powerpoint/2010/main" val="621132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49" y="143853"/>
            <a:ext cx="10515600" cy="1325563"/>
          </a:xfrm>
        </p:spPr>
        <p:txBody>
          <a:bodyPr/>
          <a:lstStyle/>
          <a:p>
            <a:r>
              <a:rPr lang="es-CO" dirty="0"/>
              <a:t>Integración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6EB2EFA-43A0-428F-8594-FDCB2AB44B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99"/>
          <a:stretch/>
        </p:blipFill>
        <p:spPr>
          <a:xfrm>
            <a:off x="6396759" y="90845"/>
            <a:ext cx="4773098" cy="669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45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49" y="219351"/>
            <a:ext cx="10515600" cy="1325563"/>
          </a:xfrm>
        </p:spPr>
        <p:txBody>
          <a:bodyPr/>
          <a:lstStyle/>
          <a:p>
            <a:r>
              <a:rPr lang="es-CO" dirty="0"/>
              <a:t>Integración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0BFF232A-CFCC-4498-807A-A1A50C03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601" y="1802296"/>
            <a:ext cx="6736874" cy="43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348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Eje H-H-Tiroides</a:t>
            </a:r>
          </a:p>
        </p:txBody>
      </p:sp>
      <p:pic>
        <p:nvPicPr>
          <p:cNvPr id="23554" name="Picture 2" descr="Hipotálamo – Hipófisis (Generalidades) – UpToMedicine">
            <a:extLst>
              <a:ext uri="{FF2B5EF4-FFF2-40B4-BE49-F238E27FC236}">
                <a16:creationId xmlns:a16="http://schemas.microsoft.com/office/drawing/2014/main" id="{704EA4A8-6669-441D-8B0C-17CE09D4F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5855" y="1607140"/>
            <a:ext cx="4245004" cy="38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6800E688-FBBD-47C3-99B2-4C72D2B88FEA}"/>
              </a:ext>
            </a:extLst>
          </p:cNvPr>
          <p:cNvSpPr txBox="1">
            <a:spLocks/>
          </p:cNvSpPr>
          <p:nvPr/>
        </p:nvSpPr>
        <p:spPr>
          <a:xfrm>
            <a:off x="8286564" y="1158628"/>
            <a:ext cx="955090" cy="1231711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PVN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AE945A7A-804E-4A58-A70E-2059F7C5C862}"/>
              </a:ext>
            </a:extLst>
          </p:cNvPr>
          <p:cNvSpPr txBox="1">
            <a:spLocks/>
          </p:cNvSpPr>
          <p:nvPr/>
        </p:nvSpPr>
        <p:spPr>
          <a:xfrm>
            <a:off x="7958831" y="459818"/>
            <a:ext cx="1960377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Hormona 1: TRH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295D3A5D-40D8-4456-97D1-8D86952E1A1B}"/>
              </a:ext>
            </a:extLst>
          </p:cNvPr>
          <p:cNvSpPr txBox="1">
            <a:spLocks/>
          </p:cNvSpPr>
          <p:nvPr/>
        </p:nvSpPr>
        <p:spPr>
          <a:xfrm>
            <a:off x="6244812" y="5307617"/>
            <a:ext cx="2383545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Hormona 2: TSH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972F8D99-4151-41B1-9BB0-F39F1F6926CC}"/>
              </a:ext>
            </a:extLst>
          </p:cNvPr>
          <p:cNvSpPr txBox="1">
            <a:spLocks/>
          </p:cNvSpPr>
          <p:nvPr/>
        </p:nvSpPr>
        <p:spPr>
          <a:xfrm>
            <a:off x="7809018" y="4575555"/>
            <a:ext cx="558221" cy="719897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000" i="1" dirty="0"/>
          </a:p>
        </p:txBody>
      </p:sp>
    </p:spTree>
    <p:extLst>
      <p:ext uri="{BB962C8B-B14F-4D97-AF65-F5344CB8AC3E}">
        <p14:creationId xmlns:p14="http://schemas.microsoft.com/office/powerpoint/2010/main" val="28998880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91" y="135716"/>
            <a:ext cx="10515600" cy="1325563"/>
          </a:xfrm>
        </p:spPr>
        <p:txBody>
          <a:bodyPr/>
          <a:lstStyle/>
          <a:p>
            <a:r>
              <a:rPr lang="es-CO" dirty="0"/>
              <a:t>Eje H-H-Tiroides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B01864-2BC7-4B1B-8D1F-AD293BDFC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3361" y="445592"/>
            <a:ext cx="6793327" cy="823912"/>
          </a:xfrm>
        </p:spPr>
        <p:txBody>
          <a:bodyPr>
            <a:normAutofit/>
          </a:bodyPr>
          <a:lstStyle/>
          <a:p>
            <a:r>
              <a:rPr lang="es-CO" sz="2600" dirty="0"/>
              <a:t>TRH: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0E5646-C84A-42E9-8C8D-8BFF6DB29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77391" y="1308079"/>
            <a:ext cx="5824279" cy="2018544"/>
          </a:xfrm>
        </p:spPr>
        <p:txBody>
          <a:bodyPr>
            <a:normAutofit/>
          </a:bodyPr>
          <a:lstStyle/>
          <a:p>
            <a:pPr algn="just"/>
            <a:r>
              <a:rPr lang="es-CO" sz="2200" dirty="0"/>
              <a:t>Tripéptido.</a:t>
            </a:r>
          </a:p>
          <a:p>
            <a:pPr algn="just"/>
            <a:r>
              <a:rPr lang="es-CO" sz="2200" dirty="0"/>
              <a:t>Potente estimulador de la liberación de prolactina y TSH.</a:t>
            </a:r>
          </a:p>
          <a:p>
            <a:pPr algn="just"/>
            <a:r>
              <a:rPr lang="es-CO" sz="2200" dirty="0"/>
              <a:t>Sintetizado como una preprohormona con 6 copias de TRH.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DD9A67E-020E-4440-961F-ECD991E6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581" y="3365198"/>
            <a:ext cx="3241675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AA7"/>
          </a:solidFill>
          <a:ln>
            <a:noFill/>
          </a:ln>
        </p:spPr>
        <p:txBody>
          <a:bodyPr wrap="none" lIns="138989" tIns="69494" rIns="138989" bIns="69494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s-CO">
              <a:latin typeface="Montserrat" pitchFamily="2" charset="77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3C812323-8D5F-4F6B-A884-3D6E286E1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381" y="5079698"/>
            <a:ext cx="2124075" cy="1714500"/>
          </a:xfrm>
          <a:prstGeom prst="triangle">
            <a:avLst>
              <a:gd name="adj" fmla="val 50000"/>
            </a:avLst>
          </a:prstGeom>
          <a:solidFill>
            <a:srgbClr val="00AA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8989" tIns="69494" rIns="138989" bIns="69494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s-CO" altLang="es-CO">
              <a:solidFill>
                <a:srgbClr val="152B48"/>
              </a:solidFill>
              <a:latin typeface="Montserrat" pitchFamily="2" charset="77"/>
            </a:endParaRPr>
          </a:p>
        </p:txBody>
      </p:sp>
      <p:cxnSp>
        <p:nvCxnSpPr>
          <p:cNvPr id="16" name="AutoShape 7">
            <a:extLst>
              <a:ext uri="{FF2B5EF4-FFF2-40B4-BE49-F238E27FC236}">
                <a16:creationId xmlns:a16="http://schemas.microsoft.com/office/drawing/2014/main" id="{E4B6C789-D065-4829-8A7C-41C7116199D4}"/>
              </a:ext>
            </a:extLst>
          </p:cNvPr>
          <p:cNvCxnSpPr>
            <a:cxnSpLocks noChangeShapeType="1"/>
            <a:stCxn id="9" idx="2"/>
            <a:endCxn id="14" idx="1"/>
          </p:cNvCxnSpPr>
          <p:nvPr/>
        </p:nvCxnSpPr>
        <p:spPr bwMode="auto">
          <a:xfrm rot="10800000" flipH="1" flipV="1">
            <a:off x="7906981" y="3822398"/>
            <a:ext cx="682625" cy="2114550"/>
          </a:xfrm>
          <a:prstGeom prst="curvedConnector3">
            <a:avLst>
              <a:gd name="adj1" fmla="val -108162"/>
            </a:avLst>
          </a:prstGeom>
          <a:noFill/>
          <a:ln w="19050">
            <a:solidFill>
              <a:srgbClr val="152B48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9">
            <a:extLst>
              <a:ext uri="{FF2B5EF4-FFF2-40B4-BE49-F238E27FC236}">
                <a16:creationId xmlns:a16="http://schemas.microsoft.com/office/drawing/2014/main" id="{BA7386DE-5146-41A9-B1E2-DC1A02BBB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456" y="5179711"/>
            <a:ext cx="955557" cy="755898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4000" b="1">
                <a:solidFill>
                  <a:srgbClr val="152B48"/>
                </a:solidFill>
                <a:latin typeface="Montserrat" pitchFamily="2" charset="77"/>
              </a:rPr>
              <a:t>(+)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A7B1E3CB-F910-4E4C-A00C-E8A673DB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393" y="4484386"/>
            <a:ext cx="1111048" cy="602010"/>
          </a:xfrm>
          <a:prstGeom prst="rect">
            <a:avLst/>
          </a:prstGeom>
          <a:solidFill>
            <a:srgbClr val="00AAA7"/>
          </a:solidFill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3000" b="1" dirty="0">
                <a:solidFill>
                  <a:srgbClr val="152B48"/>
                </a:solidFill>
                <a:latin typeface="Montserrat" pitchFamily="2" charset="77"/>
              </a:rPr>
              <a:t>TRH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B909FEA7-E22F-486E-9677-FFCEDE0EA162}"/>
              </a:ext>
            </a:extLst>
          </p:cNvPr>
          <p:cNvCxnSpPr>
            <a:cxnSpLocks noChangeShapeType="1"/>
            <a:stCxn id="9" idx="0"/>
            <a:endCxn id="14" idx="5"/>
          </p:cNvCxnSpPr>
          <p:nvPr/>
        </p:nvCxnSpPr>
        <p:spPr bwMode="auto">
          <a:xfrm flipH="1">
            <a:off x="9653231" y="3822398"/>
            <a:ext cx="682625" cy="2114550"/>
          </a:xfrm>
          <a:prstGeom prst="curvedConnector3">
            <a:avLst>
              <a:gd name="adj1" fmla="val -108162"/>
            </a:avLst>
          </a:prstGeom>
          <a:noFill/>
          <a:ln w="19050" cap="rnd">
            <a:solidFill>
              <a:srgbClr val="152B48"/>
            </a:solidFill>
            <a:prstDash val="sys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18">
            <a:extLst>
              <a:ext uri="{FF2B5EF4-FFF2-40B4-BE49-F238E27FC236}">
                <a16:creationId xmlns:a16="http://schemas.microsoft.com/office/drawing/2014/main" id="{E57121A1-3428-435F-9711-20D7E06A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3993" y="5136848"/>
            <a:ext cx="846553" cy="755898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4000" b="1">
                <a:solidFill>
                  <a:srgbClr val="152B48"/>
                </a:solidFill>
                <a:latin typeface="Montserrat" pitchFamily="2" charset="77"/>
              </a:rPr>
              <a:t>(-)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2200B6EB-8221-4C1B-8165-36DF8B352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6606" y="4541536"/>
            <a:ext cx="1179978" cy="602010"/>
          </a:xfrm>
          <a:prstGeom prst="rect">
            <a:avLst/>
          </a:prstGeom>
          <a:solidFill>
            <a:srgbClr val="00AAA7"/>
          </a:solidFill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3000" b="1" dirty="0">
                <a:solidFill>
                  <a:srgbClr val="152B48"/>
                </a:solidFill>
                <a:latin typeface="Montserrat" pitchFamily="2" charset="77"/>
              </a:rPr>
              <a:t>SRIF</a:t>
            </a:r>
          </a:p>
        </p:txBody>
      </p:sp>
    </p:spTree>
    <p:extLst>
      <p:ext uri="{BB962C8B-B14F-4D97-AF65-F5344CB8AC3E}">
        <p14:creationId xmlns:p14="http://schemas.microsoft.com/office/powerpoint/2010/main" val="171740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14" grpId="0" animBg="1"/>
      <p:bldP spid="18" grpId="0"/>
      <p:bldP spid="24" grpId="0" animBg="1"/>
      <p:bldP spid="27" grpId="0"/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67" y="263558"/>
            <a:ext cx="10515600" cy="1325563"/>
          </a:xfrm>
        </p:spPr>
        <p:txBody>
          <a:bodyPr/>
          <a:lstStyle/>
          <a:p>
            <a:r>
              <a:rPr lang="es-CO" dirty="0"/>
              <a:t>Eje H-H-Tiroides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DD9A67E-020E-4440-961F-ECD991E6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7753" y="324678"/>
            <a:ext cx="3241675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AA7"/>
          </a:solidFill>
          <a:ln>
            <a:noFill/>
          </a:ln>
        </p:spPr>
        <p:txBody>
          <a:bodyPr wrap="none" lIns="138989" tIns="69494" rIns="138989" bIns="69494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s-CO">
              <a:latin typeface="Montserrat" pitchFamily="2" charset="77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3C812323-8D5F-4F6B-A884-3D6E286E1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553" y="2039178"/>
            <a:ext cx="2124075" cy="1714500"/>
          </a:xfrm>
          <a:prstGeom prst="triangle">
            <a:avLst>
              <a:gd name="adj" fmla="val 50000"/>
            </a:avLst>
          </a:prstGeom>
          <a:solidFill>
            <a:srgbClr val="00AA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8989" tIns="69494" rIns="138989" bIns="69494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s-CO" altLang="es-CO">
              <a:solidFill>
                <a:srgbClr val="152B48"/>
              </a:solidFill>
              <a:latin typeface="Montserrat" pitchFamily="2" charset="77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DF63A8DF-4375-4790-8AC8-40C7BE30E610}"/>
              </a:ext>
            </a:extLst>
          </p:cNvPr>
          <p:cNvGrpSpPr>
            <a:grpSpLocks/>
          </p:cNvGrpSpPr>
          <p:nvPr/>
        </p:nvGrpSpPr>
        <p:grpSpPr bwMode="auto">
          <a:xfrm>
            <a:off x="8913565" y="4668078"/>
            <a:ext cx="1668463" cy="1600200"/>
            <a:chOff x="1923" y="2016"/>
            <a:chExt cx="717" cy="672"/>
          </a:xfrm>
          <a:solidFill>
            <a:srgbClr val="00AAA7"/>
          </a:solidFill>
        </p:grpSpPr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E10A3C3E-0687-42AD-8713-03D9FC0ECE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27" y="2112"/>
              <a:ext cx="672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46 w 21600"/>
                <a:gd name="T13" fmla="*/ 2295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s-CO">
                <a:solidFill>
                  <a:srgbClr val="152B48"/>
                </a:solidFill>
                <a:latin typeface="Montserrat" pitchFamily="2" charset="77"/>
              </a:endParaRPr>
            </a:p>
          </p:txBody>
        </p:sp>
        <p:sp>
          <p:nvSpPr>
            <p:cNvPr id="31" name="AutoShape 6">
              <a:extLst>
                <a:ext uri="{FF2B5EF4-FFF2-40B4-BE49-F238E27FC236}">
                  <a16:creationId xmlns:a16="http://schemas.microsoft.com/office/drawing/2014/main" id="{BC2B175B-0D36-4349-ABB6-AE0495127A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39902">
              <a:off x="2064" y="2112"/>
              <a:ext cx="672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46 w 21600"/>
                <a:gd name="T13" fmla="*/ 2295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s-CO">
                <a:solidFill>
                  <a:srgbClr val="152B48"/>
                </a:solidFill>
                <a:latin typeface="Montserrat" pitchFamily="2" charset="77"/>
              </a:endParaRPr>
            </a:p>
          </p:txBody>
        </p:sp>
      </p:grpSp>
      <p:cxnSp>
        <p:nvCxnSpPr>
          <p:cNvPr id="16" name="AutoShape 7">
            <a:extLst>
              <a:ext uri="{FF2B5EF4-FFF2-40B4-BE49-F238E27FC236}">
                <a16:creationId xmlns:a16="http://schemas.microsoft.com/office/drawing/2014/main" id="{E4B6C789-D065-4829-8A7C-41C7116199D4}"/>
              </a:ext>
            </a:extLst>
          </p:cNvPr>
          <p:cNvCxnSpPr>
            <a:cxnSpLocks noChangeShapeType="1"/>
            <a:stCxn id="9" idx="2"/>
            <a:endCxn id="14" idx="1"/>
          </p:cNvCxnSpPr>
          <p:nvPr/>
        </p:nvCxnSpPr>
        <p:spPr bwMode="auto">
          <a:xfrm rot="10800000" flipH="1" flipV="1">
            <a:off x="8534153" y="781878"/>
            <a:ext cx="682625" cy="2114550"/>
          </a:xfrm>
          <a:prstGeom prst="curvedConnector3">
            <a:avLst>
              <a:gd name="adj1" fmla="val -108162"/>
            </a:avLst>
          </a:prstGeom>
          <a:noFill/>
          <a:ln w="19050">
            <a:solidFill>
              <a:srgbClr val="152B48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8">
            <a:extLst>
              <a:ext uri="{FF2B5EF4-FFF2-40B4-BE49-F238E27FC236}">
                <a16:creationId xmlns:a16="http://schemas.microsoft.com/office/drawing/2014/main" id="{8AA86147-AAEE-4636-AB03-3DC51BBFB58A}"/>
              </a:ext>
            </a:extLst>
          </p:cNvPr>
          <p:cNvCxnSpPr>
            <a:cxnSpLocks noChangeShapeType="1"/>
            <a:stCxn id="14" idx="1"/>
            <a:endCxn id="30" idx="0"/>
          </p:cNvCxnSpPr>
          <p:nvPr/>
        </p:nvCxnSpPr>
        <p:spPr bwMode="auto">
          <a:xfrm rot="10800000" flipV="1">
            <a:off x="9024690" y="2896428"/>
            <a:ext cx="192088" cy="2566988"/>
          </a:xfrm>
          <a:prstGeom prst="curvedConnector3">
            <a:avLst>
              <a:gd name="adj1" fmla="val 448194"/>
            </a:avLst>
          </a:prstGeom>
          <a:noFill/>
          <a:ln w="19050">
            <a:solidFill>
              <a:srgbClr val="152B48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9">
            <a:extLst>
              <a:ext uri="{FF2B5EF4-FFF2-40B4-BE49-F238E27FC236}">
                <a16:creationId xmlns:a16="http://schemas.microsoft.com/office/drawing/2014/main" id="{BA7386DE-5146-41A9-B1E2-DC1A02BBB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628" y="2139191"/>
            <a:ext cx="955557" cy="755898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4000" b="1">
                <a:solidFill>
                  <a:srgbClr val="152B48"/>
                </a:solidFill>
                <a:latin typeface="Montserrat" pitchFamily="2" charset="77"/>
              </a:rPr>
              <a:t>(+)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0F3772AE-72F9-4428-9DF7-B93809E9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753" y="5363403"/>
            <a:ext cx="955557" cy="755898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4000" b="1">
                <a:solidFill>
                  <a:srgbClr val="152B48"/>
                </a:solidFill>
                <a:latin typeface="Montserrat" pitchFamily="2" charset="77"/>
              </a:rPr>
              <a:t>(+)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A7B1E3CB-F910-4E4C-A00C-E8A673DB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565" y="1443866"/>
            <a:ext cx="1111048" cy="602010"/>
          </a:xfrm>
          <a:prstGeom prst="rect">
            <a:avLst/>
          </a:prstGeom>
          <a:solidFill>
            <a:srgbClr val="00AAA7"/>
          </a:solidFill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3000" b="1" dirty="0">
                <a:solidFill>
                  <a:srgbClr val="152B48"/>
                </a:solidFill>
                <a:latin typeface="Montserrat" pitchFamily="2" charset="77"/>
              </a:rPr>
              <a:t>TRH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4D0933B9-445C-4A86-8A22-FB3917096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365" y="3901316"/>
            <a:ext cx="1074180" cy="602010"/>
          </a:xfrm>
          <a:prstGeom prst="rect">
            <a:avLst/>
          </a:prstGeom>
          <a:solidFill>
            <a:srgbClr val="00AAA7"/>
          </a:solidFill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3000" b="1">
                <a:solidFill>
                  <a:srgbClr val="152B48"/>
                </a:solidFill>
                <a:latin typeface="Montserrat" pitchFamily="2" charset="77"/>
              </a:rPr>
              <a:t>TSH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B909FEA7-E22F-486E-9677-FFCEDE0EA162}"/>
              </a:ext>
            </a:extLst>
          </p:cNvPr>
          <p:cNvCxnSpPr>
            <a:cxnSpLocks noChangeShapeType="1"/>
            <a:stCxn id="9" idx="0"/>
            <a:endCxn id="14" idx="5"/>
          </p:cNvCxnSpPr>
          <p:nvPr/>
        </p:nvCxnSpPr>
        <p:spPr bwMode="auto">
          <a:xfrm flipH="1">
            <a:off x="10280403" y="781878"/>
            <a:ext cx="682625" cy="2114550"/>
          </a:xfrm>
          <a:prstGeom prst="curvedConnector3">
            <a:avLst>
              <a:gd name="adj1" fmla="val -108162"/>
            </a:avLst>
          </a:prstGeom>
          <a:noFill/>
          <a:ln w="19050" cap="rnd">
            <a:solidFill>
              <a:srgbClr val="152B48"/>
            </a:solidFill>
            <a:prstDash val="sys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18">
            <a:extLst>
              <a:ext uri="{FF2B5EF4-FFF2-40B4-BE49-F238E27FC236}">
                <a16:creationId xmlns:a16="http://schemas.microsoft.com/office/drawing/2014/main" id="{E57121A1-3428-435F-9711-20D7E06A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1165" y="2096328"/>
            <a:ext cx="846553" cy="755898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4000" b="1">
                <a:solidFill>
                  <a:srgbClr val="152B48"/>
                </a:solidFill>
                <a:latin typeface="Montserrat" pitchFamily="2" charset="77"/>
              </a:rPr>
              <a:t>(-)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2200B6EB-8221-4C1B-8165-36DF8B352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3778" y="1501016"/>
            <a:ext cx="1179978" cy="602010"/>
          </a:xfrm>
          <a:prstGeom prst="rect">
            <a:avLst/>
          </a:prstGeom>
          <a:solidFill>
            <a:srgbClr val="00AAA7"/>
          </a:solidFill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3000" b="1" dirty="0">
                <a:solidFill>
                  <a:srgbClr val="152B48"/>
                </a:solidFill>
                <a:latin typeface="Montserrat" pitchFamily="2" charset="77"/>
              </a:rPr>
              <a:t>SRIF</a:t>
            </a:r>
          </a:p>
        </p:txBody>
      </p:sp>
    </p:spTree>
    <p:extLst>
      <p:ext uri="{BB962C8B-B14F-4D97-AF65-F5344CB8AC3E}">
        <p14:creationId xmlns:p14="http://schemas.microsoft.com/office/powerpoint/2010/main" val="40620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7" y="173115"/>
            <a:ext cx="10515600" cy="1325563"/>
          </a:xfrm>
        </p:spPr>
        <p:txBody>
          <a:bodyPr/>
          <a:lstStyle/>
          <a:p>
            <a:r>
              <a:rPr lang="es-CO" dirty="0"/>
              <a:t>Eje H-H-Tiroides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163C8-3426-412F-8670-7BEAFBC9C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25887" y="1207130"/>
            <a:ext cx="6793327" cy="823912"/>
          </a:xfrm>
        </p:spPr>
        <p:txBody>
          <a:bodyPr>
            <a:normAutofit/>
          </a:bodyPr>
          <a:lstStyle/>
          <a:p>
            <a:r>
              <a:rPr lang="es-CO" sz="2600" dirty="0"/>
              <a:t>TSH: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39A5DF-18A8-4F5B-8CE1-A465FCD2A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5888" y="2226779"/>
            <a:ext cx="6450496" cy="417981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s-CO" sz="2400" dirty="0"/>
              <a:t>Parte de una familia de hormonas glucoproteícas compuesto por 4 hormonas: TSH, LH, FSH, HCG.</a:t>
            </a:r>
          </a:p>
          <a:p>
            <a:pPr algn="just">
              <a:lnSpc>
                <a:spcPct val="110000"/>
              </a:lnSpc>
            </a:pPr>
            <a:r>
              <a:rPr lang="es-CO" sz="2400" dirty="0"/>
              <a:t>Formadas por la unión de subunidades alfa y beta.</a:t>
            </a:r>
          </a:p>
          <a:p>
            <a:pPr algn="just">
              <a:lnSpc>
                <a:spcPct val="110000"/>
              </a:lnSpc>
            </a:pPr>
            <a:r>
              <a:rPr lang="es-CO" sz="2400" dirty="0"/>
              <a:t>Subunidad alfa es común en todas.</a:t>
            </a:r>
          </a:p>
          <a:p>
            <a:pPr algn="just">
              <a:lnSpc>
                <a:spcPct val="110000"/>
              </a:lnSpc>
            </a:pPr>
            <a:r>
              <a:rPr lang="es-CO" sz="2400" dirty="0"/>
              <a:t>Subunidad beta es única para cada una de ellas.</a:t>
            </a:r>
          </a:p>
          <a:p>
            <a:pPr algn="just">
              <a:lnSpc>
                <a:spcPct val="110000"/>
              </a:lnSpc>
            </a:pPr>
            <a:r>
              <a:rPr lang="es-CO" sz="2400" dirty="0"/>
              <a:t>Receptor tiroideo acoplado a proteínas G y AMPc.</a:t>
            </a:r>
          </a:p>
        </p:txBody>
      </p:sp>
    </p:spTree>
    <p:extLst>
      <p:ext uri="{BB962C8B-B14F-4D97-AF65-F5344CB8AC3E}">
        <p14:creationId xmlns:p14="http://schemas.microsoft.com/office/powerpoint/2010/main" val="32049279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23" y="153090"/>
            <a:ext cx="10515600" cy="1325563"/>
          </a:xfrm>
        </p:spPr>
        <p:txBody>
          <a:bodyPr/>
          <a:lstStyle/>
          <a:p>
            <a:r>
              <a:rPr lang="es-CO" dirty="0"/>
              <a:t>Eje H-H-Tiroides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163C8-3426-412F-8670-7BEAFBC9C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98673" y="1478653"/>
            <a:ext cx="6793327" cy="823912"/>
          </a:xfrm>
        </p:spPr>
        <p:txBody>
          <a:bodyPr/>
          <a:lstStyle/>
          <a:p>
            <a:r>
              <a:rPr lang="es-CO" dirty="0"/>
              <a:t>TSH</a:t>
            </a:r>
          </a:p>
        </p:txBody>
      </p:sp>
      <p:pic>
        <p:nvPicPr>
          <p:cNvPr id="30722" name="Picture 2" descr="Thyroid Hormone Synthesis - Werner &amp; Ingbar's The Thyroid: A Fundamental &amp;  Clinical Text, 9th Edition">
            <a:extLst>
              <a:ext uri="{FF2B5EF4-FFF2-40B4-BE49-F238E27FC236}">
                <a16:creationId xmlns:a16="http://schemas.microsoft.com/office/drawing/2014/main" id="{394958A6-F35A-46DD-99F1-86BC04AD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515" y="485955"/>
            <a:ext cx="5257800" cy="612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459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6" y="222147"/>
            <a:ext cx="10515600" cy="1325563"/>
          </a:xfrm>
        </p:spPr>
        <p:txBody>
          <a:bodyPr/>
          <a:lstStyle/>
          <a:p>
            <a:r>
              <a:rPr lang="es-CO" dirty="0"/>
              <a:t>Eje H-H-Tiroides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DD9A67E-020E-4440-961F-ECD991E6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9701" y="364435"/>
            <a:ext cx="3241675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AA7"/>
          </a:solidFill>
          <a:ln>
            <a:noFill/>
          </a:ln>
        </p:spPr>
        <p:txBody>
          <a:bodyPr wrap="none" lIns="138989" tIns="69494" rIns="138989" bIns="69494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3C812323-8D5F-4F6B-A884-3D6E286E1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501" y="2078935"/>
            <a:ext cx="2124075" cy="1714500"/>
          </a:xfrm>
          <a:prstGeom prst="triangle">
            <a:avLst>
              <a:gd name="adj" fmla="val 50000"/>
            </a:avLst>
          </a:prstGeom>
          <a:solidFill>
            <a:srgbClr val="00AA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8989" tIns="69494" rIns="138989" bIns="69494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s-CO" altLang="es-CO">
              <a:solidFill>
                <a:srgbClr val="152B48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DF63A8DF-4375-4790-8AC8-40C7BE30E610}"/>
              </a:ext>
            </a:extLst>
          </p:cNvPr>
          <p:cNvGrpSpPr>
            <a:grpSpLocks/>
          </p:cNvGrpSpPr>
          <p:nvPr/>
        </p:nvGrpSpPr>
        <p:grpSpPr bwMode="auto">
          <a:xfrm>
            <a:off x="8595513" y="4707835"/>
            <a:ext cx="1668463" cy="1600200"/>
            <a:chOff x="1923" y="2016"/>
            <a:chExt cx="717" cy="672"/>
          </a:xfrm>
          <a:solidFill>
            <a:srgbClr val="00AAA7"/>
          </a:solidFill>
        </p:grpSpPr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E10A3C3E-0687-42AD-8713-03D9FC0ECE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27" y="2112"/>
              <a:ext cx="672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46 w 21600"/>
                <a:gd name="T13" fmla="*/ 2295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s-CO">
                <a:solidFill>
                  <a:srgbClr val="152B48"/>
                </a:solidFill>
              </a:endParaRPr>
            </a:p>
          </p:txBody>
        </p:sp>
        <p:sp>
          <p:nvSpPr>
            <p:cNvPr id="31" name="AutoShape 6">
              <a:extLst>
                <a:ext uri="{FF2B5EF4-FFF2-40B4-BE49-F238E27FC236}">
                  <a16:creationId xmlns:a16="http://schemas.microsoft.com/office/drawing/2014/main" id="{BC2B175B-0D36-4349-ABB6-AE0495127A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39902">
              <a:off x="2064" y="2112"/>
              <a:ext cx="672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46 w 21600"/>
                <a:gd name="T13" fmla="*/ 2295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s-CO">
                <a:solidFill>
                  <a:srgbClr val="152B48"/>
                </a:solidFill>
              </a:endParaRPr>
            </a:p>
          </p:txBody>
        </p:sp>
      </p:grpSp>
      <p:cxnSp>
        <p:nvCxnSpPr>
          <p:cNvPr id="16" name="AutoShape 7">
            <a:extLst>
              <a:ext uri="{FF2B5EF4-FFF2-40B4-BE49-F238E27FC236}">
                <a16:creationId xmlns:a16="http://schemas.microsoft.com/office/drawing/2014/main" id="{E4B6C789-D065-4829-8A7C-41C7116199D4}"/>
              </a:ext>
            </a:extLst>
          </p:cNvPr>
          <p:cNvCxnSpPr>
            <a:cxnSpLocks noChangeShapeType="1"/>
            <a:stCxn id="9" idx="2"/>
            <a:endCxn id="14" idx="1"/>
          </p:cNvCxnSpPr>
          <p:nvPr/>
        </p:nvCxnSpPr>
        <p:spPr bwMode="auto">
          <a:xfrm rot="10800000" flipH="1" flipV="1">
            <a:off x="8216101" y="821635"/>
            <a:ext cx="682625" cy="2114550"/>
          </a:xfrm>
          <a:prstGeom prst="curvedConnector3">
            <a:avLst>
              <a:gd name="adj1" fmla="val -108162"/>
            </a:avLst>
          </a:prstGeom>
          <a:noFill/>
          <a:ln w="19050">
            <a:solidFill>
              <a:srgbClr val="152B48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8">
            <a:extLst>
              <a:ext uri="{FF2B5EF4-FFF2-40B4-BE49-F238E27FC236}">
                <a16:creationId xmlns:a16="http://schemas.microsoft.com/office/drawing/2014/main" id="{8AA86147-AAEE-4636-AB03-3DC51BBFB58A}"/>
              </a:ext>
            </a:extLst>
          </p:cNvPr>
          <p:cNvCxnSpPr>
            <a:cxnSpLocks noChangeShapeType="1"/>
            <a:stCxn id="14" idx="1"/>
            <a:endCxn id="30" idx="0"/>
          </p:cNvCxnSpPr>
          <p:nvPr/>
        </p:nvCxnSpPr>
        <p:spPr bwMode="auto">
          <a:xfrm rot="10800000" flipV="1">
            <a:off x="8706638" y="2936185"/>
            <a:ext cx="192088" cy="2566988"/>
          </a:xfrm>
          <a:prstGeom prst="curvedConnector3">
            <a:avLst>
              <a:gd name="adj1" fmla="val 448194"/>
            </a:avLst>
          </a:prstGeom>
          <a:noFill/>
          <a:ln w="19050">
            <a:solidFill>
              <a:srgbClr val="152B48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9">
            <a:extLst>
              <a:ext uri="{FF2B5EF4-FFF2-40B4-BE49-F238E27FC236}">
                <a16:creationId xmlns:a16="http://schemas.microsoft.com/office/drawing/2014/main" id="{BA7386DE-5146-41A9-B1E2-DC1A02BBB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3576" y="2178948"/>
            <a:ext cx="955557" cy="755898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4000" b="1">
                <a:solidFill>
                  <a:srgbClr val="152B48"/>
                </a:solidFill>
                <a:latin typeface="Montserrat" pitchFamily="2" charset="77"/>
              </a:rPr>
              <a:t>(+)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0F3772AE-72F9-4428-9DF7-B93809E9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9701" y="5403160"/>
            <a:ext cx="955557" cy="755898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4000" b="1">
                <a:solidFill>
                  <a:srgbClr val="152B48"/>
                </a:solidFill>
                <a:latin typeface="Montserrat" pitchFamily="2" charset="77"/>
              </a:rPr>
              <a:t>(+)</a:t>
            </a:r>
          </a:p>
        </p:txBody>
      </p:sp>
      <p:cxnSp>
        <p:nvCxnSpPr>
          <p:cNvPr id="20" name="AutoShape 11">
            <a:extLst>
              <a:ext uri="{FF2B5EF4-FFF2-40B4-BE49-F238E27FC236}">
                <a16:creationId xmlns:a16="http://schemas.microsoft.com/office/drawing/2014/main" id="{8EEC99BD-E650-4762-B663-0020B38ADCB0}"/>
              </a:ext>
            </a:extLst>
          </p:cNvPr>
          <p:cNvCxnSpPr>
            <a:cxnSpLocks noChangeShapeType="1"/>
            <a:stCxn id="31" idx="0"/>
            <a:endCxn id="14" idx="5"/>
          </p:cNvCxnSpPr>
          <p:nvPr/>
        </p:nvCxnSpPr>
        <p:spPr bwMode="auto">
          <a:xfrm flipH="1" flipV="1">
            <a:off x="9962351" y="2936185"/>
            <a:ext cx="187325" cy="2552700"/>
          </a:xfrm>
          <a:prstGeom prst="curvedConnector3">
            <a:avLst>
              <a:gd name="adj1" fmla="val -359259"/>
            </a:avLst>
          </a:prstGeom>
          <a:noFill/>
          <a:ln w="19050">
            <a:solidFill>
              <a:srgbClr val="152B48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5">
            <a:extLst>
              <a:ext uri="{FF2B5EF4-FFF2-40B4-BE49-F238E27FC236}">
                <a16:creationId xmlns:a16="http://schemas.microsoft.com/office/drawing/2014/main" id="{A7B1E3CB-F910-4E4C-A00C-E8A673DB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513" y="1483623"/>
            <a:ext cx="1111048" cy="602010"/>
          </a:xfrm>
          <a:prstGeom prst="rect">
            <a:avLst/>
          </a:prstGeom>
          <a:solidFill>
            <a:srgbClr val="00AAA7"/>
          </a:solidFill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3000" b="1" dirty="0">
                <a:solidFill>
                  <a:srgbClr val="152B48"/>
                </a:solidFill>
                <a:latin typeface="Montserrat" pitchFamily="2" charset="77"/>
              </a:rPr>
              <a:t>TRH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4D0933B9-445C-4A86-8A22-FB3917096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313" y="3941073"/>
            <a:ext cx="1074180" cy="602010"/>
          </a:xfrm>
          <a:prstGeom prst="rect">
            <a:avLst/>
          </a:prstGeom>
          <a:solidFill>
            <a:srgbClr val="00AAA7"/>
          </a:solidFill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3000" b="1">
                <a:solidFill>
                  <a:srgbClr val="152B48"/>
                </a:solidFill>
                <a:latin typeface="Montserrat" pitchFamily="2" charset="77"/>
              </a:rPr>
              <a:t>TSH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B909FEA7-E22F-486E-9677-FFCEDE0EA162}"/>
              </a:ext>
            </a:extLst>
          </p:cNvPr>
          <p:cNvCxnSpPr>
            <a:cxnSpLocks noChangeShapeType="1"/>
            <a:stCxn id="9" idx="0"/>
            <a:endCxn id="14" idx="5"/>
          </p:cNvCxnSpPr>
          <p:nvPr/>
        </p:nvCxnSpPr>
        <p:spPr bwMode="auto">
          <a:xfrm flipH="1">
            <a:off x="9962351" y="821635"/>
            <a:ext cx="682625" cy="2114550"/>
          </a:xfrm>
          <a:prstGeom prst="curvedConnector3">
            <a:avLst>
              <a:gd name="adj1" fmla="val -108162"/>
            </a:avLst>
          </a:prstGeom>
          <a:noFill/>
          <a:ln w="19050" cap="rnd">
            <a:solidFill>
              <a:srgbClr val="152B48"/>
            </a:solidFill>
            <a:prstDash val="sys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18">
            <a:extLst>
              <a:ext uri="{FF2B5EF4-FFF2-40B4-BE49-F238E27FC236}">
                <a16:creationId xmlns:a16="http://schemas.microsoft.com/office/drawing/2014/main" id="{E57121A1-3428-435F-9711-20D7E06A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113" y="2136085"/>
            <a:ext cx="846553" cy="755898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4000" b="1">
                <a:solidFill>
                  <a:srgbClr val="152B48"/>
                </a:solidFill>
                <a:latin typeface="Montserrat" pitchFamily="2" charset="77"/>
              </a:rPr>
              <a:t>(-)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2200B6EB-8221-4C1B-8165-36DF8B352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5726" y="1540773"/>
            <a:ext cx="1179978" cy="602010"/>
          </a:xfrm>
          <a:prstGeom prst="rect">
            <a:avLst/>
          </a:prstGeom>
          <a:solidFill>
            <a:srgbClr val="00AAA7"/>
          </a:solidFill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3000" b="1">
                <a:solidFill>
                  <a:srgbClr val="152B48"/>
                </a:solidFill>
                <a:latin typeface="Montserrat" pitchFamily="2" charset="77"/>
              </a:rPr>
              <a:t>SRIF</a:t>
            </a: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4F02AA8B-5EBC-499F-A3DB-CC1123A48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5726" y="6099278"/>
            <a:ext cx="1234480" cy="602010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3000" b="1">
                <a:solidFill>
                  <a:srgbClr val="152B48"/>
                </a:solidFill>
                <a:latin typeface="Montserrat" pitchFamily="2" charset="77"/>
              </a:rPr>
              <a:t>T</a:t>
            </a:r>
            <a:r>
              <a:rPr lang="en-US" altLang="es-CO" sz="3000" b="1" baseline="-20000">
                <a:solidFill>
                  <a:srgbClr val="152B48"/>
                </a:solidFill>
                <a:latin typeface="Montserrat" pitchFamily="2" charset="77"/>
              </a:rPr>
              <a:t>3</a:t>
            </a:r>
            <a:r>
              <a:rPr lang="en-US" altLang="es-CO" sz="3000" b="1">
                <a:solidFill>
                  <a:srgbClr val="152B48"/>
                </a:solidFill>
                <a:latin typeface="Montserrat" pitchFamily="2" charset="77"/>
              </a:rPr>
              <a:t>/T</a:t>
            </a:r>
            <a:r>
              <a:rPr lang="en-US" altLang="es-CO" sz="3000" b="1" baseline="-20000">
                <a:solidFill>
                  <a:srgbClr val="152B48"/>
                </a:solidFill>
                <a:latin typeface="Montserrat" pitchFamily="2" charset="77"/>
              </a:rPr>
              <a:t>4</a:t>
            </a:r>
            <a:endParaRPr lang="en-US" altLang="es-CO" sz="3000" b="1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90872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04F10E6-C0BE-47C4-ACDB-E091E20FB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6689" y="287882"/>
            <a:ext cx="10221534" cy="670392"/>
          </a:xfrm>
        </p:spPr>
        <p:txBody>
          <a:bodyPr>
            <a:noAutofit/>
          </a:bodyPr>
          <a:lstStyle/>
          <a:p>
            <a:pPr algn="ctr"/>
            <a:r>
              <a:rPr lang="es-CO" sz="4400" dirty="0">
                <a:solidFill>
                  <a:srgbClr val="00AAA7"/>
                </a:solidFill>
              </a:rPr>
              <a:t>Efectos de las hormonas tiroideas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899D41D-7541-4F2B-B607-E45B112AB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226503"/>
              </p:ext>
            </p:extLst>
          </p:nvPr>
        </p:nvGraphicFramePr>
        <p:xfrm>
          <a:off x="566689" y="1281640"/>
          <a:ext cx="113427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2148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48" y="188118"/>
            <a:ext cx="10515600" cy="1325563"/>
          </a:xfrm>
        </p:spPr>
        <p:txBody>
          <a:bodyPr/>
          <a:lstStyle/>
          <a:p>
            <a:r>
              <a:rPr lang="es-CO" dirty="0"/>
              <a:t>Eje H-H-Tiroides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DD9A67E-020E-4440-961F-ECD991E6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23" y="746125"/>
            <a:ext cx="3241675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AA7"/>
          </a:solidFill>
          <a:ln>
            <a:noFill/>
          </a:ln>
        </p:spPr>
        <p:txBody>
          <a:bodyPr wrap="none" lIns="138989" tIns="69494" rIns="138989" bIns="69494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3C812323-8D5F-4F6B-A884-3D6E286E1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023" y="2460625"/>
            <a:ext cx="2124075" cy="1714500"/>
          </a:xfrm>
          <a:prstGeom prst="triangle">
            <a:avLst>
              <a:gd name="adj" fmla="val 50000"/>
            </a:avLst>
          </a:prstGeom>
          <a:solidFill>
            <a:srgbClr val="00AA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8989" tIns="69494" rIns="138989" bIns="69494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s-CO" altLang="es-CO">
              <a:solidFill>
                <a:srgbClr val="152B48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DF63A8DF-4375-4790-8AC8-40C7BE30E610}"/>
              </a:ext>
            </a:extLst>
          </p:cNvPr>
          <p:cNvGrpSpPr>
            <a:grpSpLocks/>
          </p:cNvGrpSpPr>
          <p:nvPr/>
        </p:nvGrpSpPr>
        <p:grpSpPr bwMode="auto">
          <a:xfrm>
            <a:off x="7204035" y="5089525"/>
            <a:ext cx="1668463" cy="1600200"/>
            <a:chOff x="1923" y="2016"/>
            <a:chExt cx="717" cy="672"/>
          </a:xfrm>
          <a:solidFill>
            <a:srgbClr val="00AAA7"/>
          </a:solidFill>
        </p:grpSpPr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E10A3C3E-0687-42AD-8713-03D9FC0ECE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27" y="2112"/>
              <a:ext cx="672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46 w 21600"/>
                <a:gd name="T13" fmla="*/ 2295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s-CO">
                <a:solidFill>
                  <a:srgbClr val="152B48"/>
                </a:solidFill>
              </a:endParaRPr>
            </a:p>
          </p:txBody>
        </p:sp>
        <p:sp>
          <p:nvSpPr>
            <p:cNvPr id="31" name="AutoShape 6">
              <a:extLst>
                <a:ext uri="{FF2B5EF4-FFF2-40B4-BE49-F238E27FC236}">
                  <a16:creationId xmlns:a16="http://schemas.microsoft.com/office/drawing/2014/main" id="{BC2B175B-0D36-4349-ABB6-AE0495127A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39902">
              <a:off x="2064" y="2112"/>
              <a:ext cx="672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46 w 21600"/>
                <a:gd name="T13" fmla="*/ 2295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s-CO">
                <a:solidFill>
                  <a:srgbClr val="152B48"/>
                </a:solidFill>
              </a:endParaRPr>
            </a:p>
          </p:txBody>
        </p:sp>
      </p:grpSp>
      <p:cxnSp>
        <p:nvCxnSpPr>
          <p:cNvPr id="16" name="AutoShape 7">
            <a:extLst>
              <a:ext uri="{FF2B5EF4-FFF2-40B4-BE49-F238E27FC236}">
                <a16:creationId xmlns:a16="http://schemas.microsoft.com/office/drawing/2014/main" id="{E4B6C789-D065-4829-8A7C-41C7116199D4}"/>
              </a:ext>
            </a:extLst>
          </p:cNvPr>
          <p:cNvCxnSpPr>
            <a:cxnSpLocks noChangeShapeType="1"/>
            <a:stCxn id="9" idx="2"/>
            <a:endCxn id="14" idx="1"/>
          </p:cNvCxnSpPr>
          <p:nvPr/>
        </p:nvCxnSpPr>
        <p:spPr bwMode="auto">
          <a:xfrm rot="10800000" flipH="1" flipV="1">
            <a:off x="6824623" y="1203325"/>
            <a:ext cx="682625" cy="2114550"/>
          </a:xfrm>
          <a:prstGeom prst="curvedConnector3">
            <a:avLst>
              <a:gd name="adj1" fmla="val -108162"/>
            </a:avLst>
          </a:prstGeom>
          <a:noFill/>
          <a:ln w="19050">
            <a:solidFill>
              <a:srgbClr val="152B48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8">
            <a:extLst>
              <a:ext uri="{FF2B5EF4-FFF2-40B4-BE49-F238E27FC236}">
                <a16:creationId xmlns:a16="http://schemas.microsoft.com/office/drawing/2014/main" id="{8AA86147-AAEE-4636-AB03-3DC51BBFB58A}"/>
              </a:ext>
            </a:extLst>
          </p:cNvPr>
          <p:cNvCxnSpPr>
            <a:cxnSpLocks noChangeShapeType="1"/>
            <a:stCxn id="14" idx="1"/>
            <a:endCxn id="30" idx="0"/>
          </p:cNvCxnSpPr>
          <p:nvPr/>
        </p:nvCxnSpPr>
        <p:spPr bwMode="auto">
          <a:xfrm rot="10800000" flipV="1">
            <a:off x="7315160" y="3317875"/>
            <a:ext cx="192088" cy="2566988"/>
          </a:xfrm>
          <a:prstGeom prst="curvedConnector3">
            <a:avLst>
              <a:gd name="adj1" fmla="val 448194"/>
            </a:avLst>
          </a:prstGeom>
          <a:noFill/>
          <a:ln w="19050">
            <a:solidFill>
              <a:srgbClr val="152B48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9">
            <a:extLst>
              <a:ext uri="{FF2B5EF4-FFF2-40B4-BE49-F238E27FC236}">
                <a16:creationId xmlns:a16="http://schemas.microsoft.com/office/drawing/2014/main" id="{BA7386DE-5146-41A9-B1E2-DC1A02BBB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098" y="2560638"/>
            <a:ext cx="955557" cy="755898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4000" b="1">
                <a:solidFill>
                  <a:srgbClr val="152B48"/>
                </a:solidFill>
                <a:latin typeface="Montserrat" pitchFamily="2" charset="77"/>
              </a:rPr>
              <a:t>(+)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0F3772AE-72F9-4428-9DF7-B93809E9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23" y="5784850"/>
            <a:ext cx="955557" cy="755898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4000" b="1">
                <a:solidFill>
                  <a:srgbClr val="152B48"/>
                </a:solidFill>
                <a:latin typeface="Montserrat" pitchFamily="2" charset="77"/>
              </a:rPr>
              <a:t>(+)</a:t>
            </a:r>
          </a:p>
        </p:txBody>
      </p:sp>
      <p:cxnSp>
        <p:nvCxnSpPr>
          <p:cNvPr id="20" name="AutoShape 11">
            <a:extLst>
              <a:ext uri="{FF2B5EF4-FFF2-40B4-BE49-F238E27FC236}">
                <a16:creationId xmlns:a16="http://schemas.microsoft.com/office/drawing/2014/main" id="{8EEC99BD-E650-4762-B663-0020B38ADCB0}"/>
              </a:ext>
            </a:extLst>
          </p:cNvPr>
          <p:cNvCxnSpPr>
            <a:cxnSpLocks noChangeShapeType="1"/>
            <a:stCxn id="31" idx="0"/>
            <a:endCxn id="14" idx="5"/>
          </p:cNvCxnSpPr>
          <p:nvPr/>
        </p:nvCxnSpPr>
        <p:spPr bwMode="auto">
          <a:xfrm flipH="1" flipV="1">
            <a:off x="8570873" y="3317875"/>
            <a:ext cx="187325" cy="2552700"/>
          </a:xfrm>
          <a:prstGeom prst="curvedConnector3">
            <a:avLst>
              <a:gd name="adj1" fmla="val -359259"/>
            </a:avLst>
          </a:prstGeom>
          <a:noFill/>
          <a:ln w="19050">
            <a:solidFill>
              <a:srgbClr val="152B48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12">
            <a:extLst>
              <a:ext uri="{FF2B5EF4-FFF2-40B4-BE49-F238E27FC236}">
                <a16:creationId xmlns:a16="http://schemas.microsoft.com/office/drawing/2014/main" id="{810A31C1-500D-464A-AF0A-CB6859488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673" y="4184650"/>
            <a:ext cx="846553" cy="755898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4000" b="1">
                <a:solidFill>
                  <a:srgbClr val="152B48"/>
                </a:solidFill>
                <a:latin typeface="Montserrat" pitchFamily="2" charset="77"/>
              </a:rPr>
              <a:t>(-)</a:t>
            </a:r>
          </a:p>
        </p:txBody>
      </p:sp>
      <p:cxnSp>
        <p:nvCxnSpPr>
          <p:cNvPr id="22" name="AutoShape 13">
            <a:extLst>
              <a:ext uri="{FF2B5EF4-FFF2-40B4-BE49-F238E27FC236}">
                <a16:creationId xmlns:a16="http://schemas.microsoft.com/office/drawing/2014/main" id="{095BB82F-5A0D-4ABB-9D90-4FA354C6D4F0}"/>
              </a:ext>
            </a:extLst>
          </p:cNvPr>
          <p:cNvCxnSpPr>
            <a:cxnSpLocks noChangeShapeType="1"/>
            <a:stCxn id="31" idx="0"/>
            <a:endCxn id="9" idx="0"/>
          </p:cNvCxnSpPr>
          <p:nvPr/>
        </p:nvCxnSpPr>
        <p:spPr bwMode="auto">
          <a:xfrm flipV="1">
            <a:off x="8758198" y="1203325"/>
            <a:ext cx="495300" cy="4667250"/>
          </a:xfrm>
          <a:prstGeom prst="curvedConnector3">
            <a:avLst>
              <a:gd name="adj1" fmla="val 635681"/>
            </a:avLst>
          </a:prstGeom>
          <a:noFill/>
          <a:ln w="19050">
            <a:solidFill>
              <a:srgbClr val="152B48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4">
            <a:extLst>
              <a:ext uri="{FF2B5EF4-FFF2-40B4-BE49-F238E27FC236}">
                <a16:creationId xmlns:a16="http://schemas.microsoft.com/office/drawing/2014/main" id="{B594341F-BEBD-42BD-9C12-9FB3D440D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9448" y="3089275"/>
            <a:ext cx="846553" cy="755898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4000" b="1">
                <a:solidFill>
                  <a:srgbClr val="152B48"/>
                </a:solidFill>
                <a:latin typeface="Montserrat" pitchFamily="2" charset="77"/>
              </a:rPr>
              <a:t>(-)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A7B1E3CB-F910-4E4C-A00C-E8A673DB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35" y="1865313"/>
            <a:ext cx="1111048" cy="602010"/>
          </a:xfrm>
          <a:prstGeom prst="rect">
            <a:avLst/>
          </a:prstGeom>
          <a:solidFill>
            <a:srgbClr val="00AAA7"/>
          </a:solidFill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3000" b="1" dirty="0">
                <a:solidFill>
                  <a:srgbClr val="152B48"/>
                </a:solidFill>
                <a:latin typeface="Montserrat" pitchFamily="2" charset="77"/>
              </a:rPr>
              <a:t>TRH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4D0933B9-445C-4A86-8A22-FB3917096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35" y="4322763"/>
            <a:ext cx="1074180" cy="602010"/>
          </a:xfrm>
          <a:prstGeom prst="rect">
            <a:avLst/>
          </a:prstGeom>
          <a:solidFill>
            <a:srgbClr val="00AAA7"/>
          </a:solidFill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3000" b="1">
                <a:solidFill>
                  <a:srgbClr val="152B48"/>
                </a:solidFill>
                <a:latin typeface="Montserrat" pitchFamily="2" charset="77"/>
              </a:rPr>
              <a:t>TSH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B909FEA7-E22F-486E-9677-FFCEDE0EA162}"/>
              </a:ext>
            </a:extLst>
          </p:cNvPr>
          <p:cNvCxnSpPr>
            <a:cxnSpLocks noChangeShapeType="1"/>
            <a:stCxn id="9" idx="0"/>
            <a:endCxn id="14" idx="5"/>
          </p:cNvCxnSpPr>
          <p:nvPr/>
        </p:nvCxnSpPr>
        <p:spPr bwMode="auto">
          <a:xfrm flipH="1">
            <a:off x="8570873" y="1203325"/>
            <a:ext cx="682625" cy="2114550"/>
          </a:xfrm>
          <a:prstGeom prst="curvedConnector3">
            <a:avLst>
              <a:gd name="adj1" fmla="val -108162"/>
            </a:avLst>
          </a:prstGeom>
          <a:noFill/>
          <a:ln w="19050" cap="rnd">
            <a:solidFill>
              <a:srgbClr val="152B48"/>
            </a:solidFill>
            <a:prstDash val="sys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18">
            <a:extLst>
              <a:ext uri="{FF2B5EF4-FFF2-40B4-BE49-F238E27FC236}">
                <a16:creationId xmlns:a16="http://schemas.microsoft.com/office/drawing/2014/main" id="{E57121A1-3428-435F-9711-20D7E06A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635" y="2517775"/>
            <a:ext cx="846553" cy="755898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4000" b="1">
                <a:solidFill>
                  <a:srgbClr val="152B48"/>
                </a:solidFill>
                <a:latin typeface="Montserrat" pitchFamily="2" charset="77"/>
              </a:rPr>
              <a:t>(-)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2200B6EB-8221-4C1B-8165-36DF8B352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48" y="1922463"/>
            <a:ext cx="1179978" cy="602010"/>
          </a:xfrm>
          <a:prstGeom prst="rect">
            <a:avLst/>
          </a:prstGeom>
          <a:solidFill>
            <a:srgbClr val="00AAA7"/>
          </a:solidFill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3000" b="1">
                <a:solidFill>
                  <a:srgbClr val="152B48"/>
                </a:solidFill>
                <a:latin typeface="Montserrat" pitchFamily="2" charset="77"/>
              </a:rPr>
              <a:t>SRIF</a:t>
            </a: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4F02AA8B-5EBC-499F-A3DB-CC1123A48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6935" y="3775075"/>
            <a:ext cx="1234480" cy="602010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3000" b="1">
                <a:solidFill>
                  <a:srgbClr val="152B48"/>
                </a:solidFill>
                <a:latin typeface="Montserrat" pitchFamily="2" charset="77"/>
              </a:rPr>
              <a:t>T</a:t>
            </a:r>
            <a:r>
              <a:rPr lang="en-US" altLang="es-CO" sz="3000" b="1" baseline="-20000">
                <a:solidFill>
                  <a:srgbClr val="152B48"/>
                </a:solidFill>
                <a:latin typeface="Montserrat" pitchFamily="2" charset="77"/>
              </a:rPr>
              <a:t>3</a:t>
            </a:r>
            <a:r>
              <a:rPr lang="en-US" altLang="es-CO" sz="3000" b="1">
                <a:solidFill>
                  <a:srgbClr val="152B48"/>
                </a:solidFill>
                <a:latin typeface="Montserrat" pitchFamily="2" charset="77"/>
              </a:rPr>
              <a:t>/T</a:t>
            </a:r>
            <a:r>
              <a:rPr lang="en-US" altLang="es-CO" sz="3000" b="1" baseline="-20000">
                <a:solidFill>
                  <a:srgbClr val="152B48"/>
                </a:solidFill>
                <a:latin typeface="Montserrat" pitchFamily="2" charset="77"/>
              </a:rPr>
              <a:t>4</a:t>
            </a:r>
            <a:endParaRPr lang="en-US" altLang="es-CO" sz="3000" b="1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607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A067E0E-1040-4B16-AEF1-2D4FDB0D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Historia del estudio del </a:t>
            </a:r>
            <a:br>
              <a:rPr lang="es-CO" dirty="0"/>
            </a:br>
            <a:r>
              <a:rPr lang="es-CO" dirty="0"/>
              <a:t>sistema endocrino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F55053-6AE6-4BF3-BD1D-E658074C7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1869" y="1544914"/>
            <a:ext cx="8052421" cy="823912"/>
          </a:xfrm>
        </p:spPr>
        <p:txBody>
          <a:bodyPr>
            <a:normAutofit/>
          </a:bodyPr>
          <a:lstStyle/>
          <a:p>
            <a:r>
              <a:rPr lang="es-CO" sz="2600" dirty="0"/>
              <a:t>Parte 2. Etapa analítica y experimental: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9126655-8599-40FD-87A4-A9C29ED2B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3365" y="2713700"/>
            <a:ext cx="6793327" cy="41443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CO" sz="2400" dirty="0"/>
              <a:t>Siglo XX:</a:t>
            </a:r>
          </a:p>
          <a:p>
            <a:pPr lvl="1" algn="just">
              <a:lnSpc>
                <a:spcPct val="100000"/>
              </a:lnSpc>
            </a:pPr>
            <a:r>
              <a:rPr lang="es-CO" sz="2200" dirty="0"/>
              <a:t>1901: se descubre la adrenalina.</a:t>
            </a:r>
          </a:p>
          <a:p>
            <a:pPr lvl="1" algn="just">
              <a:lnSpc>
                <a:spcPct val="100000"/>
              </a:lnSpc>
            </a:pPr>
            <a:r>
              <a:rPr lang="es-CO" sz="2200" dirty="0"/>
              <a:t>1902: se purifica la secretina y se acuña el término “hormona”.</a:t>
            </a:r>
          </a:p>
          <a:p>
            <a:pPr lvl="1" algn="just">
              <a:lnSpc>
                <a:spcPct val="100000"/>
              </a:lnSpc>
            </a:pPr>
            <a:r>
              <a:rPr lang="es-CO" sz="2200" dirty="0"/>
              <a:t>1902: se purifica la adrenalina.</a:t>
            </a:r>
          </a:p>
          <a:p>
            <a:pPr lvl="1" algn="just">
              <a:lnSpc>
                <a:spcPct val="100000"/>
              </a:lnSpc>
            </a:pPr>
            <a:r>
              <a:rPr lang="es-CO" sz="2200" dirty="0"/>
              <a:t>1920-1930: descripción de las hormonas esteroideas.</a:t>
            </a:r>
          </a:p>
          <a:p>
            <a:pPr lvl="1" algn="just">
              <a:lnSpc>
                <a:spcPct val="100000"/>
              </a:lnSpc>
            </a:pPr>
            <a:r>
              <a:rPr lang="es-CO" sz="2200" dirty="0"/>
              <a:t>1950-1960: descripción bioquímica y análisis de los mecanismos de acción.</a:t>
            </a:r>
          </a:p>
        </p:txBody>
      </p:sp>
    </p:spTree>
    <p:extLst>
      <p:ext uri="{BB962C8B-B14F-4D97-AF65-F5344CB8AC3E}">
        <p14:creationId xmlns:p14="http://schemas.microsoft.com/office/powerpoint/2010/main" val="38011875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6" y="239890"/>
            <a:ext cx="10515600" cy="1325563"/>
          </a:xfrm>
        </p:spPr>
        <p:txBody>
          <a:bodyPr/>
          <a:lstStyle/>
          <a:p>
            <a:r>
              <a:rPr lang="es-CO" dirty="0"/>
              <a:t>Eje H-H-Gónadas</a:t>
            </a:r>
          </a:p>
        </p:txBody>
      </p:sp>
      <p:pic>
        <p:nvPicPr>
          <p:cNvPr id="23554" name="Picture 2" descr="Hipotálamo – Hipófisis (Generalidades) – UpToMedicine">
            <a:extLst>
              <a:ext uri="{FF2B5EF4-FFF2-40B4-BE49-F238E27FC236}">
                <a16:creationId xmlns:a16="http://schemas.microsoft.com/office/drawing/2014/main" id="{704EA4A8-6669-441D-8B0C-17CE09D4F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6263" y="1991453"/>
            <a:ext cx="4245004" cy="38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6800E688-FBBD-47C3-99B2-4C72D2B88FEA}"/>
              </a:ext>
            </a:extLst>
          </p:cNvPr>
          <p:cNvSpPr txBox="1">
            <a:spLocks/>
          </p:cNvSpPr>
          <p:nvPr/>
        </p:nvSpPr>
        <p:spPr>
          <a:xfrm>
            <a:off x="8786972" y="1405555"/>
            <a:ext cx="1061622" cy="1369098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POADMH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AE945A7A-804E-4A58-A70E-2059F7C5C862}"/>
              </a:ext>
            </a:extLst>
          </p:cNvPr>
          <p:cNvSpPr txBox="1">
            <a:spLocks/>
          </p:cNvSpPr>
          <p:nvPr/>
        </p:nvSpPr>
        <p:spPr>
          <a:xfrm>
            <a:off x="8135204" y="844131"/>
            <a:ext cx="3468800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Hormona 1: GnRH/GnIH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295D3A5D-40D8-4456-97D1-8D86952E1A1B}"/>
              </a:ext>
            </a:extLst>
          </p:cNvPr>
          <p:cNvSpPr txBox="1">
            <a:spLocks/>
          </p:cNvSpPr>
          <p:nvPr/>
        </p:nvSpPr>
        <p:spPr>
          <a:xfrm>
            <a:off x="6745220" y="5691930"/>
            <a:ext cx="2383545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Hormona 2: FSH/LH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972F8D99-4151-41B1-9BB0-F39F1F6926CC}"/>
              </a:ext>
            </a:extLst>
          </p:cNvPr>
          <p:cNvSpPr txBox="1">
            <a:spLocks/>
          </p:cNvSpPr>
          <p:nvPr/>
        </p:nvSpPr>
        <p:spPr>
          <a:xfrm>
            <a:off x="8309426" y="4959868"/>
            <a:ext cx="558221" cy="719897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000" i="1" dirty="0"/>
          </a:p>
        </p:txBody>
      </p:sp>
    </p:spTree>
    <p:extLst>
      <p:ext uri="{BB962C8B-B14F-4D97-AF65-F5344CB8AC3E}">
        <p14:creationId xmlns:p14="http://schemas.microsoft.com/office/powerpoint/2010/main" val="39958035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49" y="104775"/>
            <a:ext cx="10515600" cy="1325563"/>
          </a:xfrm>
        </p:spPr>
        <p:txBody>
          <a:bodyPr/>
          <a:lstStyle/>
          <a:p>
            <a:r>
              <a:rPr lang="es-CO" dirty="0"/>
              <a:t>Eje H-H-Gónadas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69317E-4570-44DC-B0CA-13FAD8550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30783" y="1365806"/>
            <a:ext cx="6579202" cy="823912"/>
          </a:xfrm>
        </p:spPr>
        <p:txBody>
          <a:bodyPr>
            <a:normAutofit/>
          </a:bodyPr>
          <a:lstStyle/>
          <a:p>
            <a:r>
              <a:rPr lang="es-CO" sz="2600" dirty="0"/>
              <a:t>GnRH: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1535809-ECBE-4278-9107-9256F5D89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0986" y="2452066"/>
            <a:ext cx="6579202" cy="393548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s-CO" sz="2400" dirty="0"/>
              <a:t>Péptido de 10 aminoácidos de longitud.</a:t>
            </a:r>
          </a:p>
          <a:p>
            <a:pPr algn="just">
              <a:lnSpc>
                <a:spcPct val="110000"/>
              </a:lnSpc>
            </a:pPr>
            <a:endParaRPr lang="es-CO" sz="2400" dirty="0"/>
          </a:p>
          <a:p>
            <a:pPr algn="just">
              <a:lnSpc>
                <a:spcPct val="110000"/>
              </a:lnSpc>
            </a:pPr>
            <a:r>
              <a:rPr lang="es-CO" sz="2400" dirty="0"/>
              <a:t>Regula tanto la LH como la FSH.</a:t>
            </a:r>
          </a:p>
          <a:p>
            <a:pPr algn="just">
              <a:lnSpc>
                <a:spcPct val="110000"/>
              </a:lnSpc>
            </a:pPr>
            <a:endParaRPr lang="es-CO" sz="2400" dirty="0"/>
          </a:p>
          <a:p>
            <a:pPr algn="just">
              <a:lnSpc>
                <a:spcPct val="110000"/>
              </a:lnSpc>
            </a:pPr>
            <a:r>
              <a:rPr lang="es-CO" sz="2400" dirty="0"/>
              <a:t>Para su funcionamiento es crítico una adecuada pulsatilidad y frecuencia del pulso.</a:t>
            </a:r>
          </a:p>
          <a:p>
            <a:pPr algn="just">
              <a:lnSpc>
                <a:spcPct val="110000"/>
              </a:lnSpc>
            </a:pPr>
            <a:endParaRPr lang="es-CO" sz="2400" dirty="0"/>
          </a:p>
          <a:p>
            <a:pPr algn="just">
              <a:lnSpc>
                <a:spcPct val="110000"/>
              </a:lnSpc>
            </a:pPr>
            <a:r>
              <a:rPr lang="es-CO" sz="2400" dirty="0"/>
              <a:t>Estimula pero también podría inhibir la secreción de la FSH y LH.</a:t>
            </a:r>
          </a:p>
        </p:txBody>
      </p:sp>
    </p:spTree>
    <p:extLst>
      <p:ext uri="{BB962C8B-B14F-4D97-AF65-F5344CB8AC3E}">
        <p14:creationId xmlns:p14="http://schemas.microsoft.com/office/powerpoint/2010/main" val="42453000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ypothalamic-Pituitary-Gonadal Axis and Control of the Menstrual Cycle -  The Female Reproductive System - The Reproductive System - Medical  Physiology, 3rd Edition">
            <a:extLst>
              <a:ext uri="{FF2B5EF4-FFF2-40B4-BE49-F238E27FC236}">
                <a16:creationId xmlns:a16="http://schemas.microsoft.com/office/drawing/2014/main" id="{A1D84BA9-5A11-4A9F-9E28-2B90D990D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536" y="1148108"/>
            <a:ext cx="6010275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36" y="166342"/>
            <a:ext cx="10515600" cy="1325563"/>
          </a:xfrm>
        </p:spPr>
        <p:txBody>
          <a:bodyPr/>
          <a:lstStyle/>
          <a:p>
            <a:r>
              <a:rPr lang="es-CO" dirty="0"/>
              <a:t>Eje H-H-Gónadas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69317E-4570-44DC-B0CA-13FAD8550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3920" y="1649759"/>
            <a:ext cx="6579202" cy="823912"/>
          </a:xfrm>
        </p:spPr>
        <p:txBody>
          <a:bodyPr/>
          <a:lstStyle/>
          <a:p>
            <a:r>
              <a:rPr lang="es-CO" dirty="0"/>
              <a:t>GnRH</a:t>
            </a:r>
          </a:p>
        </p:txBody>
      </p:sp>
    </p:spTree>
    <p:extLst>
      <p:ext uri="{BB962C8B-B14F-4D97-AF65-F5344CB8AC3E}">
        <p14:creationId xmlns:p14="http://schemas.microsoft.com/office/powerpoint/2010/main" val="3035416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70" y="206250"/>
            <a:ext cx="10515600" cy="1325563"/>
          </a:xfrm>
        </p:spPr>
        <p:txBody>
          <a:bodyPr/>
          <a:lstStyle/>
          <a:p>
            <a:r>
              <a:rPr lang="es-CO" dirty="0"/>
              <a:t>Eje H-H-Gónadas</a:t>
            </a:r>
          </a:p>
        </p:txBody>
      </p:sp>
      <p:grpSp>
        <p:nvGrpSpPr>
          <p:cNvPr id="14" name="Group 24">
            <a:extLst>
              <a:ext uri="{FF2B5EF4-FFF2-40B4-BE49-F238E27FC236}">
                <a16:creationId xmlns:a16="http://schemas.microsoft.com/office/drawing/2014/main" id="{C798B6FB-D914-4410-AC55-9F1CF3FD242F}"/>
              </a:ext>
            </a:extLst>
          </p:cNvPr>
          <p:cNvGrpSpPr>
            <a:grpSpLocks/>
          </p:cNvGrpSpPr>
          <p:nvPr/>
        </p:nvGrpSpPr>
        <p:grpSpPr bwMode="auto">
          <a:xfrm>
            <a:off x="2176448" y="1461942"/>
            <a:ext cx="893763" cy="938213"/>
            <a:chOff x="288" y="768"/>
            <a:chExt cx="384" cy="394"/>
          </a:xfrm>
        </p:grpSpPr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09091D30-0450-4786-BA69-1A0FBF736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768"/>
              <a:ext cx="31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s-CO" sz="5500" dirty="0">
                  <a:solidFill>
                    <a:srgbClr val="152B48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B7056681-53F1-47C0-9B84-E60C967C0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" y="816"/>
              <a:ext cx="144" cy="96"/>
            </a:xfrm>
            <a:prstGeom prst="line">
              <a:avLst/>
            </a:prstGeom>
            <a:noFill/>
            <a:ln w="38100">
              <a:solidFill>
                <a:srgbClr val="152B4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s-CO">
                <a:solidFill>
                  <a:srgbClr val="152B48"/>
                </a:solidFill>
              </a:endParaRPr>
            </a:p>
          </p:txBody>
        </p:sp>
      </p:grpSp>
      <p:sp>
        <p:nvSpPr>
          <p:cNvPr id="18" name="Text Box 2">
            <a:extLst>
              <a:ext uri="{FF2B5EF4-FFF2-40B4-BE49-F238E27FC236}">
                <a16:creationId xmlns:a16="http://schemas.microsoft.com/office/drawing/2014/main" id="{F6E65D2C-E35C-4363-A1E0-92F6A7096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010" y="895951"/>
            <a:ext cx="1322646" cy="555844"/>
          </a:xfrm>
          <a:prstGeom prst="rect">
            <a:avLst/>
          </a:prstGeom>
          <a:noFill/>
          <a:ln>
            <a:noFill/>
          </a:ln>
        </p:spPr>
        <p:txBody>
          <a:bodyPr wrap="none" lIns="138989" tIns="69494" rIns="138989" bIns="6949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s-CO" sz="2700" b="1" dirty="0">
                <a:solidFill>
                  <a:srgbClr val="152B48"/>
                </a:solidFill>
                <a:latin typeface="Montserrat" pitchFamily="2" charset="77"/>
              </a:rPr>
              <a:t>GnRH</a:t>
            </a:r>
          </a:p>
        </p:txBody>
      </p:sp>
      <p:grpSp>
        <p:nvGrpSpPr>
          <p:cNvPr id="19" name="Group 23">
            <a:extLst>
              <a:ext uri="{FF2B5EF4-FFF2-40B4-BE49-F238E27FC236}">
                <a16:creationId xmlns:a16="http://schemas.microsoft.com/office/drawing/2014/main" id="{7F29E55C-0BFA-4F7D-8BD7-2D49012F3880}"/>
              </a:ext>
            </a:extLst>
          </p:cNvPr>
          <p:cNvGrpSpPr>
            <a:grpSpLocks/>
          </p:cNvGrpSpPr>
          <p:nvPr/>
        </p:nvGrpSpPr>
        <p:grpSpPr bwMode="auto">
          <a:xfrm>
            <a:off x="6576057" y="1399279"/>
            <a:ext cx="4914241" cy="4572000"/>
            <a:chOff x="1133" y="528"/>
            <a:chExt cx="2599" cy="2273"/>
          </a:xfrm>
          <a:solidFill>
            <a:srgbClr val="152B48"/>
          </a:solidFill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F224AE67-4F31-42E3-8190-B8E4C59E8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3" y="528"/>
              <a:ext cx="2599" cy="2232"/>
              <a:chOff x="1133" y="528"/>
              <a:chExt cx="2599" cy="2232"/>
            </a:xfrm>
            <a:grpFill/>
          </p:grpSpPr>
          <p:sp>
            <p:nvSpPr>
              <p:cNvPr id="23" name="AutoShape 4">
                <a:extLst>
                  <a:ext uri="{FF2B5EF4-FFF2-40B4-BE49-F238E27FC236}">
                    <a16:creationId xmlns:a16="http://schemas.microsoft.com/office/drawing/2014/main" id="{DB15D036-78AE-4064-AA08-AF2D4F7E3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" y="528"/>
                <a:ext cx="1299" cy="3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6 w 21600"/>
                  <a:gd name="T13" fmla="*/ 4484 h 21600"/>
                  <a:gd name="T14" fmla="*/ 17094 w 21600"/>
                  <a:gd name="T15" fmla="*/ 1711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93738" indent="-2365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389063" indent="-4746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2084388" indent="-7127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779713" indent="-95091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s-CO">
                  <a:latin typeface="Montserrat" pitchFamily="2" charset="77"/>
                </a:endParaRPr>
              </a:p>
            </p:txBody>
          </p:sp>
          <p:sp>
            <p:nvSpPr>
              <p:cNvPr id="24" name="AutoShape 5">
                <a:extLst>
                  <a:ext uri="{FF2B5EF4-FFF2-40B4-BE49-F238E27FC236}">
                    <a16:creationId xmlns:a16="http://schemas.microsoft.com/office/drawing/2014/main" id="{9AEF305D-5795-48B1-802B-EE239579D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1169"/>
                <a:ext cx="851" cy="64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93738" indent="-2365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389063" indent="-4746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2084388" indent="-7127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779713" indent="-95091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s-CO" altLang="es-CO">
                  <a:latin typeface="Montserrat" pitchFamily="2" charset="77"/>
                </a:endParaRPr>
              </a:p>
            </p:txBody>
          </p:sp>
          <p:cxnSp>
            <p:nvCxnSpPr>
              <p:cNvPr id="25" name="AutoShape 6">
                <a:extLst>
                  <a:ext uri="{FF2B5EF4-FFF2-40B4-BE49-F238E27FC236}">
                    <a16:creationId xmlns:a16="http://schemas.microsoft.com/office/drawing/2014/main" id="{5158623B-080B-4DB9-B1C0-3C8F61FDFC0E}"/>
                  </a:ext>
                </a:extLst>
              </p:cNvPr>
              <p:cNvCxnSpPr>
                <a:cxnSpLocks noChangeShapeType="1"/>
                <a:stCxn id="23" idx="2"/>
                <a:endCxn id="24" idx="1"/>
              </p:cNvCxnSpPr>
              <p:nvPr/>
            </p:nvCxnSpPr>
            <p:spPr bwMode="auto">
              <a:xfrm rot="10800000" flipH="1" flipV="1">
                <a:off x="1712" y="699"/>
                <a:ext cx="274" cy="790"/>
              </a:xfrm>
              <a:prstGeom prst="curvedConnector3">
                <a:avLst>
                  <a:gd name="adj1" fmla="val -108162"/>
                </a:avLst>
              </a:prstGeom>
              <a:grpFill/>
              <a:ln w="19050">
                <a:solidFill>
                  <a:srgbClr val="00AAA7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26" name="AutoShape 7">
                <a:extLst>
                  <a:ext uri="{FF2B5EF4-FFF2-40B4-BE49-F238E27FC236}">
                    <a16:creationId xmlns:a16="http://schemas.microsoft.com/office/drawing/2014/main" id="{AFEBBB9E-186B-4BEE-B98E-40BE7F8EA4AB}"/>
                  </a:ext>
                </a:extLst>
              </p:cNvPr>
              <p:cNvCxnSpPr>
                <a:cxnSpLocks noChangeShapeType="1"/>
                <a:stCxn id="24" idx="1"/>
                <a:endCxn id="35" idx="0"/>
              </p:cNvCxnSpPr>
              <p:nvPr/>
            </p:nvCxnSpPr>
            <p:spPr bwMode="auto">
              <a:xfrm rot="10800000" flipH="1" flipV="1">
                <a:off x="1986" y="1489"/>
                <a:ext cx="93" cy="999"/>
              </a:xfrm>
              <a:prstGeom prst="curvedConnector3">
                <a:avLst>
                  <a:gd name="adj1" fmla="val -372000"/>
                </a:avLst>
              </a:prstGeom>
              <a:grpFill/>
              <a:ln w="19050">
                <a:solidFill>
                  <a:srgbClr val="00AAA7"/>
                </a:solidFill>
                <a:round/>
                <a:headEnd/>
                <a:tailEnd type="stealth" w="med" len="lg"/>
              </a:ln>
            </p:spPr>
          </p:cxnSp>
          <p:sp>
            <p:nvSpPr>
              <p:cNvPr id="27" name="Text Box 8">
                <a:extLst>
                  <a:ext uri="{FF2B5EF4-FFF2-40B4-BE49-F238E27FC236}">
                    <a16:creationId xmlns:a16="http://schemas.microsoft.com/office/drawing/2014/main" id="{782B3587-C78D-4842-B365-06B0D04373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8" y="1281"/>
                <a:ext cx="312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93738" indent="-2365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389063" indent="-4746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2084388" indent="-7127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779713" indent="-95091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r>
                  <a:rPr lang="en-US" altLang="es-CO" sz="2400" b="1">
                    <a:solidFill>
                      <a:srgbClr val="152B48"/>
                    </a:solidFill>
                    <a:latin typeface="Montserrat" pitchFamily="2" charset="77"/>
                  </a:rPr>
                  <a:t>(+)</a:t>
                </a:r>
              </a:p>
            </p:txBody>
          </p:sp>
          <p:sp>
            <p:nvSpPr>
              <p:cNvPr id="28" name="Text Box 9">
                <a:extLst>
                  <a:ext uri="{FF2B5EF4-FFF2-40B4-BE49-F238E27FC236}">
                    <a16:creationId xmlns:a16="http://schemas.microsoft.com/office/drawing/2014/main" id="{8346E9E8-6589-4919-B6DA-D5AA6CB84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9" y="2485"/>
                <a:ext cx="312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93738" indent="-2365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389063" indent="-4746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2084388" indent="-7127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779713" indent="-95091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r>
                  <a:rPr lang="en-US" altLang="es-CO" sz="2400" b="1">
                    <a:solidFill>
                      <a:srgbClr val="152B48"/>
                    </a:solidFill>
                    <a:latin typeface="Montserrat" pitchFamily="2" charset="77"/>
                  </a:rPr>
                  <a:t>(+)</a:t>
                </a:r>
              </a:p>
            </p:txBody>
          </p:sp>
          <p:cxnSp>
            <p:nvCxnSpPr>
              <p:cNvPr id="29" name="AutoShape 10">
                <a:extLst>
                  <a:ext uri="{FF2B5EF4-FFF2-40B4-BE49-F238E27FC236}">
                    <a16:creationId xmlns:a16="http://schemas.microsoft.com/office/drawing/2014/main" id="{A6C49E0C-DBC3-49B8-BB06-6FBD459A1E20}"/>
                  </a:ext>
                </a:extLst>
              </p:cNvPr>
              <p:cNvCxnSpPr>
                <a:cxnSpLocks noChangeShapeType="1"/>
                <a:stCxn id="35" idx="4"/>
                <a:endCxn id="24" idx="5"/>
              </p:cNvCxnSpPr>
              <p:nvPr/>
            </p:nvCxnSpPr>
            <p:spPr bwMode="auto">
              <a:xfrm flipV="1">
                <a:off x="2367" y="1489"/>
                <a:ext cx="45" cy="999"/>
              </a:xfrm>
              <a:prstGeom prst="curvedConnector3">
                <a:avLst>
                  <a:gd name="adj1" fmla="val 875000"/>
                </a:avLst>
              </a:prstGeom>
              <a:grpFill/>
              <a:ln w="19050">
                <a:solidFill>
                  <a:srgbClr val="00AAA7"/>
                </a:solidFill>
                <a:round/>
                <a:headEnd/>
                <a:tailEnd type="stealth" w="med" len="lg"/>
              </a:ln>
            </p:spPr>
          </p:cxnSp>
          <p:sp>
            <p:nvSpPr>
              <p:cNvPr id="30" name="Text Box 11">
                <a:extLst>
                  <a:ext uri="{FF2B5EF4-FFF2-40B4-BE49-F238E27FC236}">
                    <a16:creationId xmlns:a16="http://schemas.microsoft.com/office/drawing/2014/main" id="{E2381D4E-540E-4CA7-9641-AD2D07E8CA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" y="1888"/>
                <a:ext cx="277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93738" indent="-2365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389063" indent="-4746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2084388" indent="-7127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779713" indent="-95091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r>
                  <a:rPr lang="en-US" altLang="es-CO" sz="2400" b="1">
                    <a:solidFill>
                      <a:srgbClr val="152B48"/>
                    </a:solidFill>
                    <a:latin typeface="Montserrat" pitchFamily="2" charset="77"/>
                  </a:rPr>
                  <a:t>(-)</a:t>
                </a:r>
              </a:p>
            </p:txBody>
          </p:sp>
          <p:cxnSp>
            <p:nvCxnSpPr>
              <p:cNvPr id="31" name="AutoShape 12">
                <a:extLst>
                  <a:ext uri="{FF2B5EF4-FFF2-40B4-BE49-F238E27FC236}">
                    <a16:creationId xmlns:a16="http://schemas.microsoft.com/office/drawing/2014/main" id="{8B69E23D-0B54-4BF7-ACE3-5127A0330F94}"/>
                  </a:ext>
                </a:extLst>
              </p:cNvPr>
              <p:cNvCxnSpPr>
                <a:cxnSpLocks noChangeShapeType="1"/>
                <a:stCxn id="35" idx="4"/>
                <a:endCxn id="23" idx="0"/>
              </p:cNvCxnSpPr>
              <p:nvPr/>
            </p:nvCxnSpPr>
            <p:spPr bwMode="auto">
              <a:xfrm flipV="1">
                <a:off x="2367" y="699"/>
                <a:ext cx="319" cy="1789"/>
              </a:xfrm>
              <a:prstGeom prst="curvedConnector3">
                <a:avLst>
                  <a:gd name="adj1" fmla="val 366555"/>
                </a:avLst>
              </a:prstGeom>
              <a:grpFill/>
              <a:ln w="19050">
                <a:solidFill>
                  <a:srgbClr val="00AAA7"/>
                </a:solidFill>
                <a:round/>
                <a:headEnd/>
                <a:tailEnd type="stealth" w="med" len="lg"/>
              </a:ln>
            </p:spPr>
          </p:cxnSp>
          <p:sp>
            <p:nvSpPr>
              <p:cNvPr id="32" name="Text Box 13">
                <a:extLst>
                  <a:ext uri="{FF2B5EF4-FFF2-40B4-BE49-F238E27FC236}">
                    <a16:creationId xmlns:a16="http://schemas.microsoft.com/office/drawing/2014/main" id="{F52D6A97-E7F7-4929-8104-F43AB1A338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5" y="1043"/>
                <a:ext cx="277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93738" indent="-2365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389063" indent="-4746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2084388" indent="-7127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779713" indent="-95091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r>
                  <a:rPr lang="en-US" altLang="es-CO" sz="2400" b="1">
                    <a:solidFill>
                      <a:srgbClr val="152B48"/>
                    </a:solidFill>
                    <a:latin typeface="Montserrat" pitchFamily="2" charset="77"/>
                  </a:rPr>
                  <a:t>(-)</a:t>
                </a:r>
              </a:p>
            </p:txBody>
          </p:sp>
          <p:sp>
            <p:nvSpPr>
              <p:cNvPr id="33" name="Text Box 14">
                <a:extLst>
                  <a:ext uri="{FF2B5EF4-FFF2-40B4-BE49-F238E27FC236}">
                    <a16:creationId xmlns:a16="http://schemas.microsoft.com/office/drawing/2014/main" id="{67E72EC9-60EF-401D-9E1C-D41BAA46D9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3" y="1821"/>
                <a:ext cx="492" cy="4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93738" indent="-2365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389063" indent="-4746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2084388" indent="-7127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779713" indent="-95091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r>
                  <a:rPr lang="en-US" altLang="es-CO" sz="2400" b="1" dirty="0">
                    <a:solidFill>
                      <a:srgbClr val="152B48"/>
                    </a:solidFill>
                    <a:latin typeface="Montserrat" pitchFamily="2" charset="77"/>
                  </a:rPr>
                  <a:t>LH &amp;</a:t>
                </a:r>
              </a:p>
              <a:p>
                <a:pPr algn="ctr"/>
                <a:r>
                  <a:rPr lang="en-US" altLang="es-CO" sz="2400" b="1" dirty="0">
                    <a:solidFill>
                      <a:srgbClr val="152B48"/>
                    </a:solidFill>
                    <a:latin typeface="Montserrat" pitchFamily="2" charset="77"/>
                  </a:rPr>
                  <a:t>FSH</a:t>
                </a:r>
              </a:p>
            </p:txBody>
          </p:sp>
          <p:sp>
            <p:nvSpPr>
              <p:cNvPr id="34" name="Text Box 15">
                <a:extLst>
                  <a:ext uri="{FF2B5EF4-FFF2-40B4-BE49-F238E27FC236}">
                    <a16:creationId xmlns:a16="http://schemas.microsoft.com/office/drawing/2014/main" id="{898A82B4-A786-4DA8-9610-2757D5D456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8" y="1063"/>
                <a:ext cx="566" cy="4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93738" indent="-2365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389063" indent="-4746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2084388" indent="-7127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779713" indent="-95091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r>
                  <a:rPr lang="en-US" altLang="es-CO" sz="2400" b="1" dirty="0">
                    <a:solidFill>
                      <a:srgbClr val="152B48"/>
                    </a:solidFill>
                    <a:latin typeface="Montserrat" pitchFamily="2" charset="77"/>
                  </a:rPr>
                  <a:t>Testo</a:t>
                </a:r>
              </a:p>
              <a:p>
                <a:pPr algn="ctr"/>
                <a:r>
                  <a:rPr lang="en-US" altLang="es-CO" sz="2400" b="1" dirty="0">
                    <a:solidFill>
                      <a:srgbClr val="152B48"/>
                    </a:solidFill>
                    <a:latin typeface="Montserrat" pitchFamily="2" charset="77"/>
                  </a:rPr>
                  <a:t>(LH)</a:t>
                </a:r>
              </a:p>
            </p:txBody>
          </p:sp>
          <p:sp>
            <p:nvSpPr>
              <p:cNvPr id="35" name="Oval 16">
                <a:extLst>
                  <a:ext uri="{FF2B5EF4-FFF2-40B4-BE49-F238E27FC236}">
                    <a16:creationId xmlns:a16="http://schemas.microsoft.com/office/drawing/2014/main" id="{5C8AB7C4-2AFD-4E0D-9B81-7572E4208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950" y="2344"/>
                <a:ext cx="545" cy="288"/>
              </a:xfrm>
              <a:prstGeom prst="ellipse">
                <a:avLst/>
              </a:prstGeom>
              <a:grpFill/>
              <a:ln w="9525">
                <a:solidFill>
                  <a:srgbClr val="00AAA7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93738" indent="-2365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389063" indent="-4746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2084388" indent="-7127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779713" indent="-95091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s-CO" altLang="es-CO">
                  <a:latin typeface="Montserrat" pitchFamily="2" charset="77"/>
                </a:endParaRP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51D2C73C-D75F-4C2B-9FF0-05B2A196B1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1" y="1823"/>
                <a:ext cx="800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93738" indent="-2365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389063" indent="-4746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2084388" indent="-7127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779713" indent="-95091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/>
                <a:r>
                  <a:rPr lang="en-US" altLang="es-CO" sz="2400" b="1" dirty="0" err="1">
                    <a:solidFill>
                      <a:srgbClr val="152B48"/>
                    </a:solidFill>
                    <a:latin typeface="Montserrat" pitchFamily="2" charset="77"/>
                  </a:rPr>
                  <a:t>Inhibina</a:t>
                </a:r>
                <a:endParaRPr lang="en-US" altLang="es-CO" sz="2400" b="1" dirty="0">
                  <a:solidFill>
                    <a:srgbClr val="152B48"/>
                  </a:solidFill>
                  <a:latin typeface="Montserrat" pitchFamily="2" charset="77"/>
                </a:endParaRPr>
              </a:p>
              <a:p>
                <a:pPr algn="ctr"/>
                <a:r>
                  <a:rPr lang="en-US" altLang="es-CO" sz="2400" b="1" dirty="0">
                    <a:solidFill>
                      <a:srgbClr val="152B48"/>
                    </a:solidFill>
                    <a:latin typeface="Montserrat" pitchFamily="2" charset="77"/>
                  </a:rPr>
                  <a:t>(FSH)</a:t>
                </a:r>
              </a:p>
            </p:txBody>
          </p:sp>
        </p:grp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D4143BAC-6F9F-45F0-870C-DDDA88C2DA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79" y="2385"/>
              <a:ext cx="545" cy="288"/>
            </a:xfrm>
            <a:prstGeom prst="ellipse">
              <a:avLst/>
            </a:prstGeom>
            <a:grpFill/>
            <a:ln w="9525">
              <a:solidFill>
                <a:srgbClr val="00AAA7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s-CO" altLang="es-CO"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6480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79" y="138806"/>
            <a:ext cx="10515600" cy="1325563"/>
          </a:xfrm>
        </p:spPr>
        <p:txBody>
          <a:bodyPr/>
          <a:lstStyle/>
          <a:p>
            <a:r>
              <a:rPr lang="es-CO" dirty="0"/>
              <a:t>Eje H-H-Gónadas</a:t>
            </a:r>
          </a:p>
        </p:txBody>
      </p:sp>
      <p:grpSp>
        <p:nvGrpSpPr>
          <p:cNvPr id="9" name="Group 42">
            <a:extLst>
              <a:ext uri="{FF2B5EF4-FFF2-40B4-BE49-F238E27FC236}">
                <a16:creationId xmlns:a16="http://schemas.microsoft.com/office/drawing/2014/main" id="{7D669228-242B-4783-A425-396F0DC78553}"/>
              </a:ext>
            </a:extLst>
          </p:cNvPr>
          <p:cNvGrpSpPr>
            <a:grpSpLocks/>
          </p:cNvGrpSpPr>
          <p:nvPr/>
        </p:nvGrpSpPr>
        <p:grpSpPr bwMode="auto">
          <a:xfrm>
            <a:off x="5207268" y="1173823"/>
            <a:ext cx="6805391" cy="5148263"/>
            <a:chOff x="1006" y="576"/>
            <a:chExt cx="2923" cy="2162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C5A97960-D0F6-4D24-A582-1227B3728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210"/>
              <a:ext cx="822" cy="635"/>
            </a:xfrm>
            <a:prstGeom prst="triangle">
              <a:avLst>
                <a:gd name="adj" fmla="val 50000"/>
              </a:avLst>
            </a:prstGeom>
            <a:solidFill>
              <a:srgbClr val="152B4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r"/>
              <a:endParaRPr lang="es-CO" altLang="es-CO" sz="3300">
                <a:latin typeface="Montserrat" pitchFamily="2" charset="77"/>
              </a:endParaRPr>
            </a:p>
          </p:txBody>
        </p:sp>
        <p:cxnSp>
          <p:nvCxnSpPr>
            <p:cNvPr id="21" name="AutoShape 16">
              <a:extLst>
                <a:ext uri="{FF2B5EF4-FFF2-40B4-BE49-F238E27FC236}">
                  <a16:creationId xmlns:a16="http://schemas.microsoft.com/office/drawing/2014/main" id="{B6D1A5EA-E2F2-4932-B947-6AD497AAF148}"/>
                </a:ext>
              </a:extLst>
            </p:cNvPr>
            <p:cNvCxnSpPr>
              <a:cxnSpLocks noChangeShapeType="1"/>
              <a:endCxn id="20" idx="1"/>
            </p:cNvCxnSpPr>
            <p:nvPr/>
          </p:nvCxnSpPr>
          <p:spPr bwMode="auto">
            <a:xfrm rot="10800000" flipH="1" flipV="1">
              <a:off x="1803" y="745"/>
              <a:ext cx="265" cy="783"/>
            </a:xfrm>
            <a:prstGeom prst="curvedConnector3">
              <a:avLst>
                <a:gd name="adj1" fmla="val -108162"/>
              </a:avLst>
            </a:prstGeom>
            <a:noFill/>
            <a:ln w="19050">
              <a:solidFill>
                <a:srgbClr val="00AAA7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7">
              <a:extLst>
                <a:ext uri="{FF2B5EF4-FFF2-40B4-BE49-F238E27FC236}">
                  <a16:creationId xmlns:a16="http://schemas.microsoft.com/office/drawing/2014/main" id="{E769D8CC-8E8F-47B7-B7B4-230BB73360AA}"/>
                </a:ext>
              </a:extLst>
            </p:cNvPr>
            <p:cNvCxnSpPr>
              <a:cxnSpLocks noChangeShapeType="1"/>
              <a:stCxn id="20" idx="1"/>
              <a:endCxn id="31" idx="6"/>
            </p:cNvCxnSpPr>
            <p:nvPr/>
          </p:nvCxnSpPr>
          <p:spPr bwMode="auto">
            <a:xfrm rot="10800000" flipV="1">
              <a:off x="2020" y="1528"/>
              <a:ext cx="48" cy="988"/>
            </a:xfrm>
            <a:prstGeom prst="curvedConnector3">
              <a:avLst>
                <a:gd name="adj1" fmla="val 701889"/>
              </a:avLst>
            </a:prstGeom>
            <a:noFill/>
            <a:ln w="19050">
              <a:solidFill>
                <a:srgbClr val="00AAA7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8C7ACE00-88FE-4C42-BD74-FA0E0D93F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1" y="1136"/>
              <a:ext cx="369" cy="2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s-CO" sz="4000" b="1" dirty="0">
                  <a:solidFill>
                    <a:srgbClr val="152B48"/>
                  </a:solidFill>
                  <a:latin typeface="Montserrat" pitchFamily="2" charset="77"/>
                </a:rPr>
                <a:t>(+)</a:t>
              </a:r>
            </a:p>
          </p:txBody>
        </p:sp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59305DEE-2CD3-409A-B8D0-0F69C6E67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" y="2441"/>
              <a:ext cx="369" cy="2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s-CO" sz="4000" b="1">
                  <a:solidFill>
                    <a:srgbClr val="152B48"/>
                  </a:solidFill>
                  <a:latin typeface="Montserrat" pitchFamily="2" charset="77"/>
                </a:rPr>
                <a:t>(+)</a:t>
              </a:r>
            </a:p>
          </p:txBody>
        </p:sp>
        <p:cxnSp>
          <p:nvCxnSpPr>
            <p:cNvPr id="25" name="AutoShape 20">
              <a:extLst>
                <a:ext uri="{FF2B5EF4-FFF2-40B4-BE49-F238E27FC236}">
                  <a16:creationId xmlns:a16="http://schemas.microsoft.com/office/drawing/2014/main" id="{D03681BF-8D28-4304-A4E7-CBE8C9B471B1}"/>
                </a:ext>
              </a:extLst>
            </p:cNvPr>
            <p:cNvCxnSpPr>
              <a:cxnSpLocks noChangeShapeType="1"/>
              <a:stCxn id="31" idx="2"/>
              <a:endCxn id="20" idx="5"/>
            </p:cNvCxnSpPr>
            <p:nvPr/>
          </p:nvCxnSpPr>
          <p:spPr bwMode="auto">
            <a:xfrm flipH="1" flipV="1">
              <a:off x="2479" y="1528"/>
              <a:ext cx="94" cy="989"/>
            </a:xfrm>
            <a:prstGeom prst="curvedConnector3">
              <a:avLst>
                <a:gd name="adj1" fmla="val -257694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370D4336-B8E3-420D-8679-1343A7662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" y="1848"/>
              <a:ext cx="32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s-CO" sz="4000" b="1">
                  <a:latin typeface="Montserrat" pitchFamily="2" charset="77"/>
                </a:rPr>
                <a:t>(-)</a:t>
              </a:r>
            </a:p>
          </p:txBody>
        </p:sp>
        <p:cxnSp>
          <p:nvCxnSpPr>
            <p:cNvPr id="27" name="AutoShape 22">
              <a:extLst>
                <a:ext uri="{FF2B5EF4-FFF2-40B4-BE49-F238E27FC236}">
                  <a16:creationId xmlns:a16="http://schemas.microsoft.com/office/drawing/2014/main" id="{6234DDA0-5AEA-4A31-917E-08FE3144E942}"/>
                </a:ext>
              </a:extLst>
            </p:cNvPr>
            <p:cNvCxnSpPr>
              <a:cxnSpLocks noChangeShapeType="1"/>
              <a:stCxn id="31" idx="2"/>
              <a:endCxn id="34" idx="0"/>
            </p:cNvCxnSpPr>
            <p:nvPr/>
          </p:nvCxnSpPr>
          <p:spPr bwMode="auto">
            <a:xfrm flipV="1">
              <a:off x="2573" y="745"/>
              <a:ext cx="171" cy="1772"/>
            </a:xfrm>
            <a:prstGeom prst="curvedConnector3">
              <a:avLst>
                <a:gd name="adj1" fmla="val 594003"/>
              </a:avLst>
            </a:prstGeom>
            <a:noFill/>
            <a:ln w="19050">
              <a:solidFill>
                <a:srgbClr val="00AAA7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23">
              <a:extLst>
                <a:ext uri="{FF2B5EF4-FFF2-40B4-BE49-F238E27FC236}">
                  <a16:creationId xmlns:a16="http://schemas.microsoft.com/office/drawing/2014/main" id="{F6CF4275-FBBA-4C82-83EF-E13905064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" y="1011"/>
              <a:ext cx="576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s-CO" sz="3000" b="1" dirty="0">
                  <a:solidFill>
                    <a:srgbClr val="152B48"/>
                  </a:solidFill>
                  <a:latin typeface="Montserrat" pitchFamily="2" charset="77"/>
                </a:rPr>
                <a:t>GnRH</a:t>
              </a:r>
            </a:p>
          </p:txBody>
        </p:sp>
        <p:sp>
          <p:nvSpPr>
            <p:cNvPr id="29" name="Text Box 24">
              <a:extLst>
                <a:ext uri="{FF2B5EF4-FFF2-40B4-BE49-F238E27FC236}">
                  <a16:creationId xmlns:a16="http://schemas.microsoft.com/office/drawing/2014/main" id="{250A5980-1CC2-4532-8700-A5E623641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" y="1824"/>
              <a:ext cx="424" cy="4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s-CO" sz="3000" b="1" dirty="0">
                  <a:solidFill>
                    <a:srgbClr val="152B48"/>
                  </a:solidFill>
                  <a:latin typeface="Montserrat" pitchFamily="2" charset="77"/>
                </a:rPr>
                <a:t>LH</a:t>
              </a:r>
            </a:p>
            <a:p>
              <a:pPr algn="ctr"/>
              <a:r>
                <a:rPr lang="en-US" altLang="es-CO" sz="3000" b="1" dirty="0">
                  <a:solidFill>
                    <a:srgbClr val="152B48"/>
                  </a:solidFill>
                  <a:latin typeface="Montserrat" pitchFamily="2" charset="77"/>
                </a:rPr>
                <a:t>FSH</a:t>
              </a:r>
            </a:p>
          </p:txBody>
        </p:sp>
        <p:sp>
          <p:nvSpPr>
            <p:cNvPr id="30" name="Text Box 25">
              <a:extLst>
                <a:ext uri="{FF2B5EF4-FFF2-40B4-BE49-F238E27FC236}">
                  <a16:creationId xmlns:a16="http://schemas.microsoft.com/office/drawing/2014/main" id="{2E1EF52C-7133-4883-889A-11AFAB426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" y="1358"/>
              <a:ext cx="881" cy="4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s-CO" sz="2700" b="1" dirty="0" err="1">
                  <a:solidFill>
                    <a:srgbClr val="152B48"/>
                  </a:solidFill>
                  <a:latin typeface="Montserrat" pitchFamily="2" charset="77"/>
                </a:rPr>
                <a:t>Estrógeno</a:t>
              </a:r>
              <a:endParaRPr lang="en-US" altLang="es-CO" sz="2700" b="1" dirty="0">
                <a:solidFill>
                  <a:srgbClr val="152B48"/>
                </a:solidFill>
                <a:latin typeface="Montserrat" pitchFamily="2" charset="77"/>
              </a:endParaRPr>
            </a:p>
            <a:p>
              <a:pPr algn="ctr"/>
              <a:r>
                <a:rPr lang="en-US" altLang="es-CO" sz="4000" b="1" dirty="0">
                  <a:solidFill>
                    <a:srgbClr val="152B48"/>
                  </a:solidFill>
                  <a:latin typeface="Montserrat" pitchFamily="2" charset="77"/>
                </a:rPr>
                <a:t>(</a:t>
              </a:r>
              <a:r>
                <a:rPr lang="en-US" altLang="es-CO" sz="4000" b="1" dirty="0">
                  <a:solidFill>
                    <a:srgbClr val="152B48"/>
                  </a:solidFill>
                  <a:latin typeface="Montserrat" pitchFamily="2" charset="77"/>
                  <a:sym typeface="Symbol" panose="05050102010706020507" pitchFamily="18" charset="2"/>
                </a:rPr>
                <a:t></a:t>
              </a:r>
              <a:r>
                <a:rPr lang="en-US" altLang="es-CO" sz="4000" b="1" dirty="0">
                  <a:solidFill>
                    <a:srgbClr val="152B48"/>
                  </a:solidFill>
                  <a:latin typeface="Montserrat" pitchFamily="2" charset="77"/>
                </a:rPr>
                <a:t>)</a:t>
              </a:r>
              <a:endParaRPr lang="en-US" altLang="es-CO" sz="2700" b="1" dirty="0">
                <a:solidFill>
                  <a:srgbClr val="152B48"/>
                </a:solidFill>
                <a:latin typeface="Montserrat" pitchFamily="2" charset="77"/>
              </a:endParaRPr>
            </a:p>
          </p:txBody>
        </p:sp>
        <p:sp>
          <p:nvSpPr>
            <p:cNvPr id="31" name="Oval 27">
              <a:extLst>
                <a:ext uri="{FF2B5EF4-FFF2-40B4-BE49-F238E27FC236}">
                  <a16:creationId xmlns:a16="http://schemas.microsoft.com/office/drawing/2014/main" id="{676FB274-A92D-4A12-B53B-33953FF353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020" y="2382"/>
              <a:ext cx="553" cy="271"/>
            </a:xfrm>
            <a:prstGeom prst="ellipse">
              <a:avLst/>
            </a:prstGeom>
            <a:solidFill>
              <a:srgbClr val="152B4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s-CO" altLang="es-CO">
                <a:latin typeface="Montserrat" pitchFamily="2" charset="77"/>
              </a:endParaRPr>
            </a:p>
          </p:txBody>
        </p:sp>
        <p:sp>
          <p:nvSpPr>
            <p:cNvPr id="32" name="Text Box 28">
              <a:extLst>
                <a:ext uri="{FF2B5EF4-FFF2-40B4-BE49-F238E27FC236}">
                  <a16:creationId xmlns:a16="http://schemas.microsoft.com/office/drawing/2014/main" id="{31CF6C71-5709-4A06-807C-93E9193BD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" y="1858"/>
              <a:ext cx="62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es-CO" sz="2700" b="1">
                  <a:latin typeface="Montserrat" pitchFamily="2" charset="77"/>
                </a:rPr>
                <a:t>Inhibin</a:t>
              </a:r>
            </a:p>
            <a:p>
              <a:pPr algn="ctr"/>
              <a:r>
                <a:rPr lang="en-US" altLang="es-CO" sz="2700" b="1">
                  <a:latin typeface="Montserrat" pitchFamily="2" charset="77"/>
                </a:rPr>
                <a:t>(FSH)</a:t>
              </a:r>
            </a:p>
          </p:txBody>
        </p:sp>
        <p:cxnSp>
          <p:nvCxnSpPr>
            <p:cNvPr id="33" name="AutoShape 29">
              <a:extLst>
                <a:ext uri="{FF2B5EF4-FFF2-40B4-BE49-F238E27FC236}">
                  <a16:creationId xmlns:a16="http://schemas.microsoft.com/office/drawing/2014/main" id="{38C2E4DC-8E22-4643-8972-5668B9710AEF}"/>
                </a:ext>
              </a:extLst>
            </p:cNvPr>
            <p:cNvCxnSpPr>
              <a:cxnSpLocks noChangeShapeType="1"/>
              <a:stCxn id="31" idx="2"/>
              <a:endCxn id="20" idx="5"/>
            </p:cNvCxnSpPr>
            <p:nvPr/>
          </p:nvCxnSpPr>
          <p:spPr bwMode="auto">
            <a:xfrm flipH="1" flipV="1">
              <a:off x="2479" y="1528"/>
              <a:ext cx="94" cy="989"/>
            </a:xfrm>
            <a:prstGeom prst="curvedConnector3">
              <a:avLst>
                <a:gd name="adj1" fmla="val -746160"/>
              </a:avLst>
            </a:prstGeom>
            <a:noFill/>
            <a:ln w="19050">
              <a:solidFill>
                <a:srgbClr val="00AAA7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AutoShape 30">
              <a:extLst>
                <a:ext uri="{FF2B5EF4-FFF2-40B4-BE49-F238E27FC236}">
                  <a16:creationId xmlns:a16="http://schemas.microsoft.com/office/drawing/2014/main" id="{341745C2-30F3-4E04-98A9-238A1E98F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576"/>
              <a:ext cx="1255" cy="3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2 w 21600"/>
                <a:gd name="T13" fmla="*/ 4473 h 21600"/>
                <a:gd name="T14" fmla="*/ 17108 w 21600"/>
                <a:gd name="T15" fmla="*/ 171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2B4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s-CO">
                <a:latin typeface="Montserrat" pitchFamily="2" charset="77"/>
              </a:endParaRPr>
            </a:p>
          </p:txBody>
        </p:sp>
      </p:grpSp>
      <p:grpSp>
        <p:nvGrpSpPr>
          <p:cNvPr id="10" name="Group 40">
            <a:extLst>
              <a:ext uri="{FF2B5EF4-FFF2-40B4-BE49-F238E27FC236}">
                <a16:creationId xmlns:a16="http://schemas.microsoft.com/office/drawing/2014/main" id="{45C9B9C4-4ADD-4C1B-836B-FEC6F5D7BA05}"/>
              </a:ext>
            </a:extLst>
          </p:cNvPr>
          <p:cNvGrpSpPr>
            <a:grpSpLocks/>
          </p:cNvGrpSpPr>
          <p:nvPr/>
        </p:nvGrpSpPr>
        <p:grpSpPr bwMode="auto">
          <a:xfrm>
            <a:off x="2283853" y="1307207"/>
            <a:ext cx="614363" cy="927100"/>
            <a:chOff x="278" y="667"/>
            <a:chExt cx="264" cy="389"/>
          </a:xfrm>
        </p:grpSpPr>
        <p:sp>
          <p:nvSpPr>
            <p:cNvPr id="12" name="Text Box 33">
              <a:extLst>
                <a:ext uri="{FF2B5EF4-FFF2-40B4-BE49-F238E27FC236}">
                  <a16:creationId xmlns:a16="http://schemas.microsoft.com/office/drawing/2014/main" id="{0A372945-BCD9-48E1-936E-FE573D3D4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" y="667"/>
              <a:ext cx="264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693738" indent="-23653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1389063" indent="-4746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2084388" indent="-712788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2779713" indent="-950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bg1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en-US" altLang="es-CO" sz="4300" dirty="0">
                  <a:solidFill>
                    <a:srgbClr val="FF7C8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grpSp>
          <p:nvGrpSpPr>
            <p:cNvPr id="13" name="Group 39">
              <a:extLst>
                <a:ext uri="{FF2B5EF4-FFF2-40B4-BE49-F238E27FC236}">
                  <a16:creationId xmlns:a16="http://schemas.microsoft.com/office/drawing/2014/main" id="{B2F544B9-C33F-4001-96BD-1CD83E692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" y="912"/>
              <a:ext cx="96" cy="144"/>
              <a:chOff x="360" y="912"/>
              <a:chExt cx="96" cy="144"/>
            </a:xfrm>
          </p:grpSpPr>
          <p:sp>
            <p:nvSpPr>
              <p:cNvPr id="18" name="Line 37">
                <a:extLst>
                  <a:ext uri="{FF2B5EF4-FFF2-40B4-BE49-F238E27FC236}">
                    <a16:creationId xmlns:a16="http://schemas.microsoft.com/office/drawing/2014/main" id="{C0BF5661-BC5C-47A1-936A-0180593F5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" y="91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7C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93738" indent="-2365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389063" indent="-4746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2084388" indent="-7127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779713" indent="-95091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19" name="Line 38">
                <a:extLst>
                  <a:ext uri="{FF2B5EF4-FFF2-40B4-BE49-F238E27FC236}">
                    <a16:creationId xmlns:a16="http://schemas.microsoft.com/office/drawing/2014/main" id="{095FB843-F174-46CE-92C8-EBCBCE630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" y="96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7C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693738" indent="-2365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389063" indent="-4746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2084388" indent="-71278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779713" indent="-95091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500" kern="1200">
                    <a:solidFill>
                      <a:schemeClr val="bg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s-CO"/>
              </a:p>
            </p:txBody>
          </p:sp>
        </p:grpSp>
      </p:grpSp>
      <p:sp>
        <p:nvSpPr>
          <p:cNvPr id="35" name="Text Box 11">
            <a:extLst>
              <a:ext uri="{FF2B5EF4-FFF2-40B4-BE49-F238E27FC236}">
                <a16:creationId xmlns:a16="http://schemas.microsoft.com/office/drawing/2014/main" id="{4B92D70A-146A-41C1-8882-71F93C927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343" y="4476977"/>
            <a:ext cx="491613" cy="4626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s-CO" sz="2400" b="1">
                <a:solidFill>
                  <a:srgbClr val="152B48"/>
                </a:solidFill>
                <a:latin typeface="Arial" panose="020B0604020202020204" pitchFamily="34" charset="0"/>
              </a:rPr>
              <a:t>(-)</a:t>
            </a:r>
          </a:p>
        </p:txBody>
      </p:sp>
      <p:sp>
        <p:nvSpPr>
          <p:cNvPr id="36" name="Text Box 17">
            <a:extLst>
              <a:ext uri="{FF2B5EF4-FFF2-40B4-BE49-F238E27FC236}">
                <a16:creationId xmlns:a16="http://schemas.microsoft.com/office/drawing/2014/main" id="{CE322E24-61CF-436D-BAB7-85786697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514" y="4386462"/>
            <a:ext cx="1511953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693738" indent="-23653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389063" indent="-47466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2084388" indent="-71278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779713" indent="-950913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s-CO" sz="2400" b="1" dirty="0" err="1">
                <a:solidFill>
                  <a:srgbClr val="152B48"/>
                </a:solidFill>
                <a:latin typeface="Montserrat" pitchFamily="2" charset="77"/>
              </a:rPr>
              <a:t>Inhibina</a:t>
            </a:r>
            <a:endParaRPr lang="en-US" altLang="es-CO" sz="2400" b="1" dirty="0">
              <a:solidFill>
                <a:srgbClr val="152B48"/>
              </a:solidFill>
              <a:latin typeface="Montserrat" pitchFamily="2" charset="77"/>
            </a:endParaRPr>
          </a:p>
          <a:p>
            <a:pPr algn="ctr"/>
            <a:r>
              <a:rPr lang="en-US" altLang="es-CO" sz="2400" b="1" dirty="0">
                <a:solidFill>
                  <a:srgbClr val="152B48"/>
                </a:solidFill>
                <a:latin typeface="Montserrat" pitchFamily="2" charset="77"/>
              </a:rPr>
              <a:t>(FSH)</a:t>
            </a:r>
          </a:p>
        </p:txBody>
      </p:sp>
    </p:spTree>
    <p:extLst>
      <p:ext uri="{BB962C8B-B14F-4D97-AF65-F5344CB8AC3E}">
        <p14:creationId xmlns:p14="http://schemas.microsoft.com/office/powerpoint/2010/main" val="23246067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49" y="104775"/>
            <a:ext cx="10515600" cy="1325563"/>
          </a:xfrm>
        </p:spPr>
        <p:txBody>
          <a:bodyPr/>
          <a:lstStyle/>
          <a:p>
            <a:r>
              <a:rPr lang="es-CO" dirty="0"/>
              <a:t>Eje H-H-Gónadas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87AA82-1921-4789-AFEC-F2ACF6258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1730" y="1018382"/>
            <a:ext cx="8120269" cy="823912"/>
          </a:xfrm>
        </p:spPr>
        <p:txBody>
          <a:bodyPr>
            <a:normAutofit/>
          </a:bodyPr>
          <a:lstStyle/>
          <a:p>
            <a:r>
              <a:rPr lang="es-CO" sz="2600" dirty="0"/>
              <a:t>Efectos de las hormonas gonadotropinas: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9193B2-7C3E-48B2-A23C-E1BF7A3E1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3336" y="1967706"/>
            <a:ext cx="6517058" cy="461324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s-CO" sz="2600" dirty="0"/>
              <a:t>FSH: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s-CO" sz="2400" dirty="0"/>
              <a:t>Compuesta de dos subunidades: alfa y beta.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s-CO" sz="2400" dirty="0"/>
              <a:t>Producción de gametos.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s-CO" sz="2400" dirty="0"/>
              <a:t>Hombres: células de Sertoli.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s-CO" sz="2400" dirty="0"/>
              <a:t>Mujeres: células de la granulosa.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endParaRPr lang="es-CO" sz="2400" dirty="0"/>
          </a:p>
          <a:p>
            <a:pPr algn="just">
              <a:lnSpc>
                <a:spcPct val="120000"/>
              </a:lnSpc>
            </a:pPr>
            <a:r>
              <a:rPr lang="es-CO" sz="2600" dirty="0"/>
              <a:t>LH: 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s-CO" sz="2400" dirty="0"/>
              <a:t>Compuesta de dos subunidades: alfa y beta.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s-CO" sz="2400" dirty="0"/>
              <a:t>Mujeres: producción de estrógenos y progestágenos.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s-CO" sz="2400" dirty="0"/>
              <a:t>Hombres: producción de testosterona.</a:t>
            </a:r>
          </a:p>
        </p:txBody>
      </p:sp>
    </p:spTree>
    <p:extLst>
      <p:ext uri="{BB962C8B-B14F-4D97-AF65-F5344CB8AC3E}">
        <p14:creationId xmlns:p14="http://schemas.microsoft.com/office/powerpoint/2010/main" val="4547782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2" y="192847"/>
            <a:ext cx="10515600" cy="1325563"/>
          </a:xfrm>
        </p:spPr>
        <p:txBody>
          <a:bodyPr/>
          <a:lstStyle/>
          <a:p>
            <a:r>
              <a:rPr lang="es-CO" dirty="0"/>
              <a:t>Eje H-H-Gónadas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E715AF-B879-4B75-98CA-27B817EE0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855" y="76221"/>
            <a:ext cx="4669653" cy="67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782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06" y="208992"/>
            <a:ext cx="10515600" cy="1325563"/>
          </a:xfrm>
        </p:spPr>
        <p:txBody>
          <a:bodyPr/>
          <a:lstStyle/>
          <a:p>
            <a:r>
              <a:rPr lang="es-CO" dirty="0"/>
              <a:t>Eje H-H-Hígado</a:t>
            </a:r>
          </a:p>
        </p:txBody>
      </p:sp>
      <p:pic>
        <p:nvPicPr>
          <p:cNvPr id="23554" name="Picture 2" descr="Hipotálamo – Hipófisis (Generalidades) – UpToMedicine">
            <a:extLst>
              <a:ext uri="{FF2B5EF4-FFF2-40B4-BE49-F238E27FC236}">
                <a16:creationId xmlns:a16="http://schemas.microsoft.com/office/drawing/2014/main" id="{704EA4A8-6669-441D-8B0C-17CE09D4F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5855" y="1607140"/>
            <a:ext cx="4245004" cy="38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6800E688-FBBD-47C3-99B2-4C72D2B88FEA}"/>
              </a:ext>
            </a:extLst>
          </p:cNvPr>
          <p:cNvSpPr txBox="1">
            <a:spLocks/>
          </p:cNvSpPr>
          <p:nvPr/>
        </p:nvSpPr>
        <p:spPr>
          <a:xfrm>
            <a:off x="8286564" y="1021242"/>
            <a:ext cx="1061622" cy="1369098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ARC PVN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AE945A7A-804E-4A58-A70E-2059F7C5C862}"/>
              </a:ext>
            </a:extLst>
          </p:cNvPr>
          <p:cNvSpPr txBox="1">
            <a:spLocks/>
          </p:cNvSpPr>
          <p:nvPr/>
        </p:nvSpPr>
        <p:spPr>
          <a:xfrm>
            <a:off x="7634796" y="459818"/>
            <a:ext cx="3521810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Hormona 1: GHRH/SRIF 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295D3A5D-40D8-4456-97D1-8D86952E1A1B}"/>
              </a:ext>
            </a:extLst>
          </p:cNvPr>
          <p:cNvSpPr txBox="1">
            <a:spLocks/>
          </p:cNvSpPr>
          <p:nvPr/>
        </p:nvSpPr>
        <p:spPr>
          <a:xfrm>
            <a:off x="6244812" y="5307617"/>
            <a:ext cx="2383545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Hormona 2: GH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972F8D99-4151-41B1-9BB0-F39F1F6926CC}"/>
              </a:ext>
            </a:extLst>
          </p:cNvPr>
          <p:cNvSpPr txBox="1">
            <a:spLocks/>
          </p:cNvSpPr>
          <p:nvPr/>
        </p:nvSpPr>
        <p:spPr>
          <a:xfrm>
            <a:off x="7809018" y="4575555"/>
            <a:ext cx="558221" cy="719897"/>
          </a:xfrm>
          <a:prstGeom prst="ellipse">
            <a:avLst/>
          </a:prstGeom>
          <a:solidFill>
            <a:srgbClr val="00AAA7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000" i="1" dirty="0"/>
          </a:p>
        </p:txBody>
      </p:sp>
    </p:spTree>
    <p:extLst>
      <p:ext uri="{BB962C8B-B14F-4D97-AF65-F5344CB8AC3E}">
        <p14:creationId xmlns:p14="http://schemas.microsoft.com/office/powerpoint/2010/main" val="42810038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0B928C-A8DD-4707-8F54-08F98EF3DF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810" y="733425"/>
            <a:ext cx="6542151" cy="58610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3" y="263525"/>
            <a:ext cx="10515600" cy="1325563"/>
          </a:xfrm>
        </p:spPr>
        <p:txBody>
          <a:bodyPr/>
          <a:lstStyle/>
          <a:p>
            <a:r>
              <a:rPr lang="es-CO" dirty="0"/>
              <a:t>Eje H-H-Hígado</a:t>
            </a:r>
          </a:p>
        </p:txBody>
      </p:sp>
    </p:spTree>
    <p:extLst>
      <p:ext uri="{BB962C8B-B14F-4D97-AF65-F5344CB8AC3E}">
        <p14:creationId xmlns:p14="http://schemas.microsoft.com/office/powerpoint/2010/main" val="41771013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B58D4-C481-412C-BDD5-778C625D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113333"/>
            <a:ext cx="10515600" cy="1325563"/>
          </a:xfrm>
        </p:spPr>
        <p:txBody>
          <a:bodyPr/>
          <a:lstStyle/>
          <a:p>
            <a:r>
              <a:rPr lang="es-CO" dirty="0"/>
              <a:t>Eje H-H-Hígado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E5242B-6DEA-4148-9966-BA7BA0336B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266" y="1207389"/>
            <a:ext cx="7111476" cy="53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5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A067E0E-1040-4B16-AEF1-2D4FDB0D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1" y="355600"/>
            <a:ext cx="10515600" cy="1325563"/>
          </a:xfrm>
        </p:spPr>
        <p:txBody>
          <a:bodyPr/>
          <a:lstStyle/>
          <a:p>
            <a:r>
              <a:rPr lang="es-CO" dirty="0"/>
              <a:t>Historia del estudio del </a:t>
            </a:r>
            <a:br>
              <a:rPr lang="es-CO" dirty="0"/>
            </a:br>
            <a:r>
              <a:rPr lang="es-CO" dirty="0"/>
              <a:t>sistema endocrino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F55053-6AE6-4BF3-BD1D-E658074C7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19868" y="1398453"/>
            <a:ext cx="6793327" cy="823912"/>
          </a:xfrm>
        </p:spPr>
        <p:txBody>
          <a:bodyPr>
            <a:normAutofit/>
          </a:bodyPr>
          <a:lstStyle/>
          <a:p>
            <a:r>
              <a:rPr lang="es-CO" sz="2600" dirty="0"/>
              <a:t>Parte 3. Etapa clínica: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9126655-8599-40FD-87A4-A9C29ED2B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19869" y="2527162"/>
            <a:ext cx="6793327" cy="39752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400" dirty="0"/>
              <a:t>Siglo XIX: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1889: Charles Brown-Sequard realizó la primera inyección hormonal.</a:t>
            </a:r>
          </a:p>
          <a:p>
            <a:pPr>
              <a:lnSpc>
                <a:spcPct val="100000"/>
              </a:lnSpc>
            </a:pPr>
            <a:r>
              <a:rPr lang="es-CO" sz="2400" dirty="0"/>
              <a:t>Siglo XX: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Descubrimiento y purificación de la insulina.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Síntesis de hormonas polipeptídicas en los años 50-60.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Desarrollo de la terapia de reemplazo hormonal.</a:t>
            </a:r>
          </a:p>
          <a:p>
            <a:pPr>
              <a:lnSpc>
                <a:spcPct val="100000"/>
              </a:lnSpc>
            </a:pPr>
            <a:endParaRPr lang="es-CO" sz="2400" dirty="0"/>
          </a:p>
          <a:p>
            <a:pPr lvl="1">
              <a:lnSpc>
                <a:spcPct val="100000"/>
              </a:lnSpc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3875283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ratamiento de la hiperprolactinemia | Farmacia Las Fuentes">
            <a:extLst>
              <a:ext uri="{FF2B5EF4-FFF2-40B4-BE49-F238E27FC236}">
                <a16:creationId xmlns:a16="http://schemas.microsoft.com/office/drawing/2014/main" id="{F4216FB6-C53F-45CF-8F77-8C2AE0FE7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46"/>
          <a:stretch/>
        </p:blipFill>
        <p:spPr bwMode="auto">
          <a:xfrm>
            <a:off x="4661966" y="1623923"/>
            <a:ext cx="7530034" cy="46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5D16CA-8199-4765-BCF1-EED54AA6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05" y="153090"/>
            <a:ext cx="10515600" cy="1325563"/>
          </a:xfrm>
        </p:spPr>
        <p:txBody>
          <a:bodyPr/>
          <a:lstStyle/>
          <a:p>
            <a:r>
              <a:rPr lang="es-CO" dirty="0"/>
              <a:t>Eje H-H-Mamas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F02495-0BFF-4E4F-B461-82D8EFBE7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6568" y="1304327"/>
            <a:ext cx="6793327" cy="988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s-CO" dirty="0"/>
              <a:t>Eje controlado principalmente por inhibición</a:t>
            </a:r>
          </a:p>
        </p:txBody>
      </p:sp>
    </p:spTree>
    <p:extLst>
      <p:ext uri="{BB962C8B-B14F-4D97-AF65-F5344CB8AC3E}">
        <p14:creationId xmlns:p14="http://schemas.microsoft.com/office/powerpoint/2010/main" val="9981824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D16CA-8199-4765-BCF1-EED54AA6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53" y="192847"/>
            <a:ext cx="10515600" cy="1325563"/>
          </a:xfrm>
        </p:spPr>
        <p:txBody>
          <a:bodyPr/>
          <a:lstStyle/>
          <a:p>
            <a:r>
              <a:rPr lang="es-CO" dirty="0"/>
              <a:t>En resumen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C940CB-098D-4B77-B6B2-3388E4B5A1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44"/>
          <a:stretch/>
        </p:blipFill>
        <p:spPr>
          <a:xfrm>
            <a:off x="4797417" y="2130966"/>
            <a:ext cx="7219707" cy="37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199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D16CA-8199-4765-BCF1-EED54AA6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0" y="219351"/>
            <a:ext cx="10515600" cy="1325563"/>
          </a:xfrm>
        </p:spPr>
        <p:txBody>
          <a:bodyPr/>
          <a:lstStyle/>
          <a:p>
            <a:r>
              <a:rPr lang="es-CO" dirty="0"/>
              <a:t>Otros componentes del </a:t>
            </a:r>
            <a:br>
              <a:rPr lang="es-CO" dirty="0"/>
            </a:br>
            <a:r>
              <a:rPr lang="es-CO" dirty="0"/>
              <a:t>sistema endocrino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F02495-0BFF-4E4F-B461-82D8EFBE7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CO" sz="2600" dirty="0"/>
              <a:t>Páncreas: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32F934-56A7-449B-9BDE-BD45BC1A1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35469" y="2510632"/>
            <a:ext cx="6525936" cy="368458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CO" sz="2400" dirty="0"/>
              <a:t>Insulina: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Órganos diana: hígado, músculo esquelético y tejido adiposo.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2200" dirty="0"/>
              <a:t>Regula niveles de glicemia. Se libera en caso de hiperglicemia.</a:t>
            </a:r>
          </a:p>
          <a:p>
            <a:pPr algn="just">
              <a:lnSpc>
                <a:spcPct val="100000"/>
              </a:lnSpc>
            </a:pPr>
            <a:r>
              <a:rPr lang="es-CO" sz="2400" dirty="0"/>
              <a:t>Glucagón:</a:t>
            </a:r>
          </a:p>
          <a:p>
            <a:pPr lvl="1" algn="just">
              <a:lnSpc>
                <a:spcPct val="100000"/>
              </a:lnSpc>
            </a:pPr>
            <a:r>
              <a:rPr lang="es-CO" sz="2200" dirty="0"/>
              <a:t>Órganos diana: hígado.</a:t>
            </a:r>
          </a:p>
          <a:p>
            <a:pPr lvl="1" algn="just">
              <a:lnSpc>
                <a:spcPct val="100000"/>
              </a:lnSpc>
            </a:pPr>
            <a:r>
              <a:rPr lang="es-CO" sz="2200" dirty="0"/>
              <a:t>Función: regular niveles de glicemia a la alza. Estimula la glucogenólisis. </a:t>
            </a:r>
          </a:p>
        </p:txBody>
      </p:sp>
    </p:spTree>
    <p:extLst>
      <p:ext uri="{BB962C8B-B14F-4D97-AF65-F5344CB8AC3E}">
        <p14:creationId xmlns:p14="http://schemas.microsoft.com/office/powerpoint/2010/main" val="31631509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F02495-0BFF-4E4F-B461-82D8EFBE7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81559" y="1409526"/>
            <a:ext cx="4552134" cy="11302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dirty="0"/>
              <a:t>Metabolismo del calcio y el fósforo</a:t>
            </a:r>
          </a:p>
        </p:txBody>
      </p:sp>
      <p:pic>
        <p:nvPicPr>
          <p:cNvPr id="55298" name="Picture 2">
            <a:extLst>
              <a:ext uri="{FF2B5EF4-FFF2-40B4-BE49-F238E27FC236}">
                <a16:creationId xmlns:a16="http://schemas.microsoft.com/office/drawing/2014/main" id="{9459BED8-2B74-4864-A138-6CF52276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250208"/>
            <a:ext cx="4815340" cy="532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5D16CA-8199-4765-BCF1-EED54AA6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41" y="286974"/>
            <a:ext cx="10515600" cy="1325563"/>
          </a:xfrm>
        </p:spPr>
        <p:txBody>
          <a:bodyPr/>
          <a:lstStyle/>
          <a:p>
            <a:r>
              <a:rPr lang="es-CO" dirty="0"/>
              <a:t>Otros componentes del </a:t>
            </a:r>
            <a:br>
              <a:rPr lang="es-CO" dirty="0"/>
            </a:br>
            <a:r>
              <a:rPr lang="es-CO" dirty="0"/>
              <a:t>sistema endocrino</a:t>
            </a:r>
          </a:p>
        </p:txBody>
      </p:sp>
    </p:spTree>
    <p:extLst>
      <p:ext uri="{BB962C8B-B14F-4D97-AF65-F5344CB8AC3E}">
        <p14:creationId xmlns:p14="http://schemas.microsoft.com/office/powerpoint/2010/main" val="4715399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D16CA-8199-4765-BCF1-EED54AA6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3" y="100081"/>
            <a:ext cx="10515600" cy="1325563"/>
          </a:xfrm>
        </p:spPr>
        <p:txBody>
          <a:bodyPr/>
          <a:lstStyle/>
          <a:p>
            <a:r>
              <a:rPr lang="es-CO" dirty="0"/>
              <a:t>Conclusiones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32F934-56A7-449B-9BDE-BD45BC1A1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9614" y="1955732"/>
            <a:ext cx="6841081" cy="480218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CO" sz="2200" dirty="0"/>
              <a:t>La fisiología y la bioquímica del sistema endocrino es relativamente similar.</a:t>
            </a:r>
          </a:p>
          <a:p>
            <a:pPr algn="just">
              <a:lnSpc>
                <a:spcPct val="100000"/>
              </a:lnSpc>
            </a:pPr>
            <a:r>
              <a:rPr lang="es-CO" sz="2200" dirty="0"/>
              <a:t>El sistema endocrino es parte del sostén de la economía corporal.</a:t>
            </a:r>
          </a:p>
          <a:p>
            <a:pPr algn="just">
              <a:lnSpc>
                <a:spcPct val="100000"/>
              </a:lnSpc>
            </a:pPr>
            <a:r>
              <a:rPr lang="es-CO" sz="2200" dirty="0"/>
              <a:t>Sus funciones y su composición es múltiple.</a:t>
            </a:r>
          </a:p>
          <a:p>
            <a:pPr algn="just">
              <a:lnSpc>
                <a:spcPct val="100000"/>
              </a:lnSpc>
            </a:pPr>
            <a:r>
              <a:rPr lang="es-CO" sz="2200" dirty="0"/>
              <a:t>Así como son de diversas las hormonas son de diversas las repercusiones clínicas.</a:t>
            </a:r>
          </a:p>
          <a:p>
            <a:pPr algn="just">
              <a:lnSpc>
                <a:spcPct val="100000"/>
              </a:lnSpc>
            </a:pPr>
            <a:r>
              <a:rPr lang="es-CO" sz="2200" dirty="0"/>
              <a:t>Conocer el funcionamiento nos ayuda a predecir y explicar manifestaciones clínicas.</a:t>
            </a:r>
          </a:p>
          <a:p>
            <a:pPr algn="just">
              <a:lnSpc>
                <a:spcPct val="100000"/>
              </a:lnSpc>
            </a:pP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2073526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7DEF2DD-8E6D-4D10-90CA-267AB3B3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929"/>
            <a:ext cx="10515600" cy="1957801"/>
          </a:xfrm>
        </p:spPr>
        <p:txBody>
          <a:bodyPr/>
          <a:lstStyle/>
          <a:p>
            <a:pPr algn="ctr"/>
            <a:r>
              <a:rPr lang="es-CO" dirty="0"/>
              <a:t>¡Muchas gracias!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C2AEF4-90E3-46F1-AD97-B9A24DC0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5891" y="3429000"/>
            <a:ext cx="7040217" cy="1500187"/>
          </a:xfrm>
        </p:spPr>
        <p:txBody>
          <a:bodyPr/>
          <a:lstStyle/>
          <a:p>
            <a:r>
              <a:rPr lang="es-CO" b="1" dirty="0"/>
              <a:t>Contacto: sebastian.osorio4@udea.edu.co</a:t>
            </a:r>
          </a:p>
        </p:txBody>
      </p:sp>
    </p:spTree>
    <p:extLst>
      <p:ext uri="{BB962C8B-B14F-4D97-AF65-F5344CB8AC3E}">
        <p14:creationId xmlns:p14="http://schemas.microsoft.com/office/powerpoint/2010/main" val="206768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A067E0E-1040-4B16-AEF1-2D4FDB0D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49" y="355600"/>
            <a:ext cx="10515600" cy="1325563"/>
          </a:xfrm>
        </p:spPr>
        <p:txBody>
          <a:bodyPr/>
          <a:lstStyle/>
          <a:p>
            <a:r>
              <a:rPr lang="es-CO" dirty="0"/>
              <a:t>Historia del estudio del </a:t>
            </a:r>
            <a:br>
              <a:rPr lang="es-CO" dirty="0"/>
            </a:br>
            <a:r>
              <a:rPr lang="es-CO" dirty="0"/>
              <a:t>sistema endocrino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F55053-6AE6-4BF3-BD1D-E658074C7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76925" y="1269207"/>
            <a:ext cx="6793327" cy="823912"/>
          </a:xfrm>
        </p:spPr>
        <p:txBody>
          <a:bodyPr>
            <a:normAutofit/>
          </a:bodyPr>
          <a:lstStyle/>
          <a:p>
            <a:r>
              <a:rPr lang="es-CO" sz="2600" dirty="0"/>
              <a:t>Parte 3. Etapa clínica: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305096-3DFD-46D9-8F74-CEF8D050E2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925" y="2594770"/>
            <a:ext cx="5368724" cy="36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A067E0E-1040-4B16-AEF1-2D4FDB0D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Historia del estudio del </a:t>
            </a:r>
            <a:br>
              <a:rPr lang="es-CO" dirty="0"/>
            </a:br>
            <a:r>
              <a:rPr lang="es-CO" dirty="0"/>
              <a:t>sistema endocrino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F55053-6AE6-4BF3-BD1D-E658074C7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8885" y="1490391"/>
            <a:ext cx="6793327" cy="823912"/>
          </a:xfrm>
        </p:spPr>
        <p:txBody>
          <a:bodyPr>
            <a:normAutofit/>
          </a:bodyPr>
          <a:lstStyle/>
          <a:p>
            <a:r>
              <a:rPr lang="es-CO" sz="2600" dirty="0"/>
              <a:t>Parte 3. Etapa clínica: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81C4DD-F012-4A51-A987-07F998A3E1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222" y="2676975"/>
            <a:ext cx="6232957" cy="37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65614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FR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PlantillaFR2021</Template>
  <TotalTime>2496</TotalTime>
  <Words>1708</Words>
  <Application>Microsoft Office PowerPoint</Application>
  <PresentationFormat>Panorámica</PresentationFormat>
  <Paragraphs>401</Paragraphs>
  <Slides>75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75</vt:i4>
      </vt:variant>
    </vt:vector>
  </HeadingPairs>
  <TitlesOfParts>
    <vt:vector size="81" baseType="lpstr">
      <vt:lpstr>Arial</vt:lpstr>
      <vt:lpstr>Calibri</vt:lpstr>
      <vt:lpstr>Helvetica</vt:lpstr>
      <vt:lpstr>Montserrat</vt:lpstr>
      <vt:lpstr>Wingdings</vt:lpstr>
      <vt:lpstr>PlantillaFR2021</vt:lpstr>
      <vt:lpstr>FISIOLOGÍA DEL SISTEMA ENDOCRINO</vt:lpstr>
      <vt:lpstr>Objetivos</vt:lpstr>
      <vt:lpstr>Historia del estudio del  sistema endocrino</vt:lpstr>
      <vt:lpstr>Historia del estudio del  sistema endocrino</vt:lpstr>
      <vt:lpstr>Historia del estudio del  sistema endocrino</vt:lpstr>
      <vt:lpstr>Historia del estudio del  sistema endocrino</vt:lpstr>
      <vt:lpstr>Historia del estudio del  sistema endocrino</vt:lpstr>
      <vt:lpstr>Historia del estudio del  sistema endocrino</vt:lpstr>
      <vt:lpstr>Historia del estudio del  sistema endocrino</vt:lpstr>
      <vt:lpstr>Conclusiones históricas: comunicación intercelular</vt:lpstr>
      <vt:lpstr>Conclusiones históricas: funciones del sistema endocrino</vt:lpstr>
      <vt:lpstr>Anatomía de una vía de  comunicación endocrina</vt:lpstr>
      <vt:lpstr>Anatomía de una vía de  comunicación endocrina</vt:lpstr>
      <vt:lpstr>Anatomía de una vía de  comunicación endocrina: ejes</vt:lpstr>
      <vt:lpstr>      Glándulas endocrinas</vt:lpstr>
      <vt:lpstr>      Hormonas</vt:lpstr>
      <vt:lpstr>      Hormonas</vt:lpstr>
      <vt:lpstr>      Hormonas</vt:lpstr>
      <vt:lpstr>      Hormonas</vt:lpstr>
      <vt:lpstr>      Hormonas</vt:lpstr>
      <vt:lpstr>      Hormonas</vt:lpstr>
      <vt:lpstr>      Hormonas</vt:lpstr>
      <vt:lpstr>      Transportador</vt:lpstr>
      <vt:lpstr>      Receptores hormonales</vt:lpstr>
      <vt:lpstr>      Receptores hormonales</vt:lpstr>
      <vt:lpstr>      Receptores hormonales</vt:lpstr>
      <vt:lpstr>      Receptores hormonales</vt:lpstr>
      <vt:lpstr>      Receptores hormonales</vt:lpstr>
      <vt:lpstr>      Respuesta intracelular</vt:lpstr>
      <vt:lpstr>      Respuesta intracelular</vt:lpstr>
      <vt:lpstr>      Respuesta intracelular</vt:lpstr>
      <vt:lpstr>      Cambios metabólicos</vt:lpstr>
      <vt:lpstr>      Regulación</vt:lpstr>
      <vt:lpstr>Ejes hormonales</vt:lpstr>
      <vt:lpstr>Ejes hormonales</vt:lpstr>
      <vt:lpstr>Sistema hipotálamo-hipófisis</vt:lpstr>
      <vt:lpstr>Sistema hipotálamo-hipófisis</vt:lpstr>
      <vt:lpstr>Sistema hipotálamo-hipófisis</vt:lpstr>
      <vt:lpstr>Sistema hipotálamo-hipófisis</vt:lpstr>
      <vt:lpstr>Eje H-H-Adrenal</vt:lpstr>
      <vt:lpstr>Eje H-H-Adrenal</vt:lpstr>
      <vt:lpstr>Eje H-H-Adrenal</vt:lpstr>
      <vt:lpstr>Eje H-H-Adrenal</vt:lpstr>
      <vt:lpstr>Eje H-H-Adrenal</vt:lpstr>
      <vt:lpstr>Eje H-H-Adrenal</vt:lpstr>
      <vt:lpstr>Eje H-H-Adrenal</vt:lpstr>
      <vt:lpstr>Eje H-H-Adrenal</vt:lpstr>
      <vt:lpstr>Presentación de PowerPoint</vt:lpstr>
      <vt:lpstr>Eje H-H-Adrenal</vt:lpstr>
      <vt:lpstr>Integración</vt:lpstr>
      <vt:lpstr>Integración</vt:lpstr>
      <vt:lpstr>Eje H-H-Tiroides</vt:lpstr>
      <vt:lpstr>Eje H-H-Tiroides</vt:lpstr>
      <vt:lpstr>Eje H-H-Tiroides</vt:lpstr>
      <vt:lpstr>Eje H-H-Tiroides</vt:lpstr>
      <vt:lpstr>Eje H-H-Tiroides</vt:lpstr>
      <vt:lpstr>Eje H-H-Tiroides</vt:lpstr>
      <vt:lpstr>Presentación de PowerPoint</vt:lpstr>
      <vt:lpstr>Eje H-H-Tiroides</vt:lpstr>
      <vt:lpstr>Eje H-H-Gónadas</vt:lpstr>
      <vt:lpstr>Eje H-H-Gónadas</vt:lpstr>
      <vt:lpstr>Eje H-H-Gónadas</vt:lpstr>
      <vt:lpstr>Eje H-H-Gónadas</vt:lpstr>
      <vt:lpstr>Eje H-H-Gónadas</vt:lpstr>
      <vt:lpstr>Eje H-H-Gónadas</vt:lpstr>
      <vt:lpstr>Eje H-H-Gónadas</vt:lpstr>
      <vt:lpstr>Eje H-H-Hígado</vt:lpstr>
      <vt:lpstr>Eje H-H-Hígado</vt:lpstr>
      <vt:lpstr>Eje H-H-Hígado</vt:lpstr>
      <vt:lpstr>Eje H-H-Mamas</vt:lpstr>
      <vt:lpstr>En resumen</vt:lpstr>
      <vt:lpstr>Otros componentes del  sistema endocrino</vt:lpstr>
      <vt:lpstr>Otros componentes del  sistema endocrino</vt:lpstr>
      <vt:lpstr>Conclusiones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CIRCULACIÓN HEMODINÁMICA Y PRESIÓN ARTERIAL</dc:title>
  <dc:creator>SEBASTIAN OSORIO RICO</dc:creator>
  <cp:lastModifiedBy>User</cp:lastModifiedBy>
  <cp:revision>102</cp:revision>
  <dcterms:created xsi:type="dcterms:W3CDTF">2021-05-15T20:51:58Z</dcterms:created>
  <dcterms:modified xsi:type="dcterms:W3CDTF">2021-06-19T15:19:29Z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1054970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