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ontserrat" panose="00000500000000000000" pitchFamily="50" charset="0"/>
      <p:regular r:id="rId51"/>
      <p:bold r:id="rId52"/>
      <p:italic r:id="rId53"/>
      <p:boldItalic r:id="rId54"/>
    </p:embeddedFont>
    <p:embeddedFont>
      <p:font typeface="Times" panose="02020603050405020304" pitchFamily="18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6357" autoAdjust="0"/>
  </p:normalViewPr>
  <p:slideViewPr>
    <p:cSldViewPr snapToGrid="0">
      <p:cViewPr varScale="1">
        <p:scale>
          <a:sx n="89" d="100"/>
          <a:sy n="89" d="100"/>
        </p:scale>
        <p:origin x="6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954c57989_2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d954c57989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954c57989_2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954c57989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954c57989_2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d954c57989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954c57989_2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d954c5798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954c57989_2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954c57989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954c57989_2_1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d954c57989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954c57989_2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d954c57989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954c57989_2_1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d954c57989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954c57989_2_1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d954c57989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954c57989_2_1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d954c57989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954c57989_2_1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d954c57989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954c57989_2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d954c57989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954c57989_2_1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d954c57989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954c57989_2_1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d954c57989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954c57989_2_1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d954c57989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954c57989_2_1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d954c57989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954c57989_2_1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d954c57989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954c57989_2_1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d954c57989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954c57989_2_1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d954c57989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954c57989_2_1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d954c57989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954c57989_2_1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d954c57989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954c57989_2_1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d954c57989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954c57989_2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d954c57989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954c57989_2_1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d954c57989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954c57989_2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d954c57989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954c57989_2_1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d954c5798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954c57989_2_2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d954c57989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954c57989_2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d954c57989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954c57989_2_2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d954c57989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54c57989_2_2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d954c57989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954c57989_2_2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d954c57989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954c57989_2_2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d954c57989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954c57989_2_2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d954c57989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954c57989_2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d954c57989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954c57989_2_2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d954c57989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954c57989_2_2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d954c57989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954c57989_2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d954c57989_2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954c57989_2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d954c57989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954c57989_2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d954c57989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54c57989_2_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d954c57989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954c57989_2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d954c57989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54c57989_2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954c5798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954c57989_2_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d954c57989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500"/>
              <a:buFont typeface="Montserrat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028950" y="2701528"/>
            <a:ext cx="497205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1pPr>
            <a:lvl2pPr marL="914400" lvl="1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2pPr>
            <a:lvl3pPr marL="1371600" lvl="2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4pPr>
            <a:lvl5pPr marL="2286000" lvl="4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4351" y="1369219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14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500"/>
              <a:buFont typeface="Montserrat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235187" y="2756297"/>
            <a:ext cx="5280163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Montserrat"/>
              <a:buNone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443908" y="1369219"/>
            <a:ext cx="507144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421546" y="1260872"/>
            <a:ext cx="5094996" cy="6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100"/>
              <a:buFont typeface="Montserrat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100"/>
              <a:buFont typeface="Montserrat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100"/>
              <a:buFont typeface="Montserrat"/>
              <a:buNone/>
              <a:defRPr sz="21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100"/>
              <a:buFont typeface="Montserrat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100"/>
              <a:buFont typeface="Montserrat"/>
              <a:buNone/>
              <a:defRPr sz="2100" b="1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2400"/>
              <a:buFont typeface="Montserrat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3739002" y="823291"/>
            <a:ext cx="4752095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628649" y="1697831"/>
            <a:ext cx="2949179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629840" y="342898"/>
            <a:ext cx="2949179" cy="145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2400"/>
              <a:buFont typeface="Montserrat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627459" y="1796496"/>
            <a:ext cx="2949178" cy="145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200"/>
              <a:buFont typeface="Montserrat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200"/>
              <a:buFont typeface="Montserrat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200"/>
              <a:buFont typeface="Montserrat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200"/>
              <a:buFont typeface="Montserrat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200"/>
              <a:buFont typeface="Montserrat"/>
              <a:buNone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321382" y="4811070"/>
            <a:ext cx="193968" cy="18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3.xml" Type="http://schemas.openxmlformats.org/officeDocument/2006/relationships/slideLayout"/><Relationship Id="rId5" Target="../media/image11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13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13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notesSlides/notesSlide37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39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13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notesSlides/notesSlide41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ctrTitle" idx="4294967295"/>
          </p:nvPr>
        </p:nvSpPr>
        <p:spPr>
          <a:xfrm>
            <a:off x="1143000" y="845541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500"/>
              <a:buFont typeface="Montserrat"/>
              <a:buNone/>
            </a:pPr>
            <a:r>
              <a:rPr lang="es-419" sz="60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Fisiología renal </a:t>
            </a:r>
            <a:endParaRPr sz="1600" b="0" dirty="0"/>
          </a:p>
        </p:txBody>
      </p:sp>
      <p:sp>
        <p:nvSpPr>
          <p:cNvPr id="94" name="Google Shape;94;p23"/>
          <p:cNvSpPr txBox="1">
            <a:spLocks noGrp="1"/>
          </p:cNvSpPr>
          <p:nvPr>
            <p:ph type="subTitle" idx="4294967295"/>
          </p:nvPr>
        </p:nvSpPr>
        <p:spPr>
          <a:xfrm>
            <a:off x="2085975" y="2817812"/>
            <a:ext cx="497205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r>
              <a:rPr lang="es-419" sz="18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Carolina Palacios Montoya </a:t>
            </a:r>
            <a:endParaRPr sz="1800" dirty="0"/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r>
              <a:rPr lang="es-419" sz="18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Medico general UdeA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0116" y="709612"/>
            <a:ext cx="5772151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514351" y="140693"/>
            <a:ext cx="69151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100"/>
              <a:buFont typeface="Montserrat"/>
              <a:buNone/>
            </a:pPr>
            <a:r>
              <a:rPr lang="es-419" sz="3100" b="0" dirty="0"/>
              <a:t>Filtración, reabsorción y secreción de diferentes sustancias</a:t>
            </a:r>
            <a:endParaRPr sz="1100" b="0" dirty="0"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3841749" y="1629568"/>
            <a:ext cx="4972049" cy="208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 reabsorción tubular es cuantitativamente más importante que la secreción tubular en la formación de la orina.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Productos de excreción del metabolismo se eliminan casi en su totalidad, contrario para con electrolitos que se reabsorben mucho.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Elementos nutritivos se reabsorben completamente.</a:t>
            </a:r>
            <a:endParaRPr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Producción de orina </a:t>
            </a:r>
            <a:endParaRPr sz="3200" b="0" dirty="0"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3841751" y="1230709"/>
            <a:ext cx="4952999" cy="320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5240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300"/>
              <a:buChar char="•"/>
            </a:pPr>
            <a:r>
              <a:rPr lang="es-419" sz="1600" dirty="0"/>
              <a:t>Filtrado glomerular: casi 180 L / día  (125 ml/min) de los cuales se reabsorbe 179 </a:t>
            </a:r>
            <a:r>
              <a:rPr lang="es-419" sz="1600" dirty="0" err="1"/>
              <a:t>lts</a:t>
            </a:r>
            <a:r>
              <a:rPr lang="es-419" sz="1600" dirty="0"/>
              <a:t>.</a:t>
            </a:r>
            <a:endParaRPr sz="1200" dirty="0"/>
          </a:p>
          <a:p>
            <a:pPr marL="152400" lvl="0" indent="-146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52B48"/>
              </a:buClr>
              <a:buSzPts val="1300"/>
              <a:buChar char="•"/>
            </a:pPr>
            <a:r>
              <a:rPr lang="es-419" sz="1600" dirty="0"/>
              <a:t>La tasa de excreción dependen de flujo sanguíneo renal (aproximadamente 20% del FSR) y de las propiedades especiales de las membranas de los capilares glomerulares (impermeables a las proteínas). </a:t>
            </a:r>
            <a:endParaRPr sz="1200" dirty="0"/>
          </a:p>
          <a:p>
            <a:pPr marL="152400" lvl="0" indent="-146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52B48"/>
              </a:buClr>
              <a:buSzPts val="1300"/>
              <a:buChar char="•"/>
            </a:pPr>
            <a:r>
              <a:rPr lang="es-419" sz="1600" dirty="0"/>
              <a:t>Es el equilibrio entre las fuerzas hidrostáticas y coloidosmóticas en la membrana del capilar y el coeficiente de filtración capilar (el producto de la permeabilidad por el área superficial del filtro de los capilares).</a:t>
            </a:r>
            <a:endParaRPr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136524"/>
            <a:ext cx="4755487" cy="489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8784" y="624695"/>
            <a:ext cx="4917198" cy="400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6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053" y="1206498"/>
            <a:ext cx="3743326" cy="52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6" descr="Ima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087" y="1730374"/>
            <a:ext cx="2905126" cy="58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Resumiendo filtrado glomerular</a:t>
            </a:r>
            <a:endParaRPr sz="1100" b="0" dirty="0"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3714749" y="1699418"/>
            <a:ext cx="4864099" cy="286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 aumento del coeficiente de filtración capilar glomerular incrementa la FG.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 aumento de la presión hidrostática en la cápsula de Bowman reduce la FG.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 aumento de la presión coloidosmótica capilar glomerular reduce la FG.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 aumento de la presión hidrostática capilar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glomérula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incrementa la FG.</a:t>
            </a:r>
            <a:endParaRPr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628649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Presión hidrostática glomerular </a:t>
            </a:r>
            <a:endParaRPr sz="1100" b="0" dirty="0"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571500" y="1129239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Esta regulada por: 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1) presión arterial</a:t>
            </a:r>
            <a:r>
              <a:rPr lang="es-419" sz="1600" dirty="0"/>
              <a:t>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2) resistencia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arteriolar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aferente.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3) resistencia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arteriolar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eferente.</a:t>
            </a:r>
            <a:endParaRPr sz="1200" dirty="0"/>
          </a:p>
        </p:txBody>
      </p:sp>
      <p:pic>
        <p:nvPicPr>
          <p:cNvPr id="182" name="Google Shape;182;p3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5624" y="1435679"/>
            <a:ext cx="3236676" cy="300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Control fisiológico FG y FSR</a:t>
            </a:r>
            <a:endParaRPr sz="1100" b="0" dirty="0"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514352" y="1264306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Sujetos a control fisiológico son la presión hidrostática glomerular y la presión coloidosmótica capilar glomerular. Estas variables, a su vez, están Influenciadas por el sistema nervioso simpático, las hormonas y los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autacoides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(sustancias vasoactivas que liberan los riñones y actúan a nivel local) y otros controles de retroalimentación que son intrínsecos a los riñones.</a:t>
            </a:r>
            <a:endParaRPr sz="1200" dirty="0"/>
          </a:p>
        </p:txBody>
      </p:sp>
      <p:pic>
        <p:nvPicPr>
          <p:cNvPr id="189" name="Google Shape;189;p3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5271" y="2832100"/>
            <a:ext cx="4083949" cy="171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0" descr="Imagen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032178" y="261074"/>
            <a:ext cx="4762674" cy="48023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4805" y="-1"/>
            <a:ext cx="4614533" cy="5096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1"/>
          <p:cNvSpPr txBox="1"/>
          <p:nvPr/>
        </p:nvSpPr>
        <p:spPr>
          <a:xfrm>
            <a:off x="6554196" y="101574"/>
            <a:ext cx="2589804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419" sz="1200" b="0" i="0" u="none" strike="noStrike" cap="none" dirty="0">
                <a:solidFill>
                  <a:srgbClr val="002060"/>
                </a:solidFill>
                <a:latin typeface="Montserrat" panose="00000500000000000000" pitchFamily="50" charset="0"/>
                <a:ea typeface="Calibri"/>
                <a:cs typeface="Calibri"/>
                <a:sym typeface="Calibri"/>
              </a:rPr>
              <a:t>La reducción del cloruro de sodio en la mácula densa dilata las arteriolas aferentes y</a:t>
            </a:r>
            <a:endParaRPr sz="1050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419" sz="1200" b="0" i="0" u="none" strike="noStrike" cap="none" dirty="0">
                <a:solidFill>
                  <a:srgbClr val="002060"/>
                </a:solidFill>
                <a:latin typeface="Montserrat" panose="00000500000000000000" pitchFamily="50" charset="0"/>
                <a:ea typeface="Calibri"/>
                <a:cs typeface="Calibri"/>
                <a:sym typeface="Calibri"/>
              </a:rPr>
              <a:t>aumenta la liberación de renina.</a:t>
            </a:r>
            <a:endParaRPr sz="1050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628649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Múltiples funciones del riñón </a:t>
            </a:r>
            <a:endParaRPr sz="1100" b="0" dirty="0"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3626489" y="1273969"/>
            <a:ext cx="5219060" cy="30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Excreción de productos metabólicos de desecho y sustancias químicas extrañas.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Regulación de los equilibrios hídrico y electrolítico.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Regulación de la osmolalidad del líquido corporal y de las concentraciones de electrólitos.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Regulación de la presión arterial.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Regulación del equilibrio acido básico.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Regulación de la producción de eritrocitos.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Secreción, metabolismo y excreción de hormonas.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Gluconeogenia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150" y="66674"/>
            <a:ext cx="4686139" cy="501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Reabsorción </a:t>
            </a:r>
            <a:endParaRPr sz="1100" b="0" dirty="0"/>
          </a:p>
        </p:txBody>
      </p:sp>
      <p:sp>
        <p:nvSpPr>
          <p:cNvPr id="211" name="Google Shape;211;p43"/>
          <p:cNvSpPr txBox="1">
            <a:spLocks noGrp="1"/>
          </p:cNvSpPr>
          <p:nvPr>
            <p:ph type="body" idx="1"/>
          </p:nvPr>
        </p:nvSpPr>
        <p:spPr>
          <a:xfrm>
            <a:off x="371063" y="1273109"/>
            <a:ext cx="3946316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Reabsorción: vis transcelular, vía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paracelular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, transcelular. 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Comprende transporte activo y pasivo.</a:t>
            </a:r>
            <a:endParaRPr sz="1200" dirty="0"/>
          </a:p>
        </p:txBody>
      </p:sp>
      <p:pic>
        <p:nvPicPr>
          <p:cNvPr id="212" name="Google Shape;212;p4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21342"/>
            <a:ext cx="4018742" cy="363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Reabsorción: transporte activo </a:t>
            </a:r>
            <a:endParaRPr sz="1100" b="0" dirty="0"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514351" y="1369219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Activo: usa energía metabólica (en contra de gradiente) primario que gasta ATP y secundario que gasta otras fuentes energéticas como fosfatos de alta energía. 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Ej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: sodio (por la membrana luminal por bomba ATPasa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-k / través de membrana basolateral por el mismo mecanismo). </a:t>
            </a:r>
            <a:endParaRPr sz="1100" dirty="0"/>
          </a:p>
        </p:txBody>
      </p:sp>
      <p:sp>
        <p:nvSpPr>
          <p:cNvPr id="219" name="Google Shape;219;p44"/>
          <p:cNvSpPr txBox="1"/>
          <p:nvPr/>
        </p:nvSpPr>
        <p:spPr>
          <a:xfrm>
            <a:off x="4057651" y="2647950"/>
            <a:ext cx="4571998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</a:pP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Cotransporte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glucosa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por transporte activo secundario (depende de la energía liberada por la bomba ATPasa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-K que mantiene gradiente para la difusión facilitada del sodio a favor de corriente hacia el interior de la célula, esto da energía para el transporte a contracorriente de la glucosa).</a:t>
            </a:r>
            <a:endParaRPr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Reabsorción</a:t>
            </a:r>
            <a:endParaRPr sz="1100" b="0" dirty="0"/>
          </a:p>
        </p:txBody>
      </p:sp>
      <p:sp>
        <p:nvSpPr>
          <p:cNvPr id="225" name="Google Shape;225;p45"/>
          <p:cNvSpPr txBox="1">
            <a:spLocks noGrp="1"/>
          </p:cNvSpPr>
          <p:nvPr>
            <p:ph type="body" idx="1"/>
          </p:nvPr>
        </p:nvSpPr>
        <p:spPr>
          <a:xfrm>
            <a:off x="3809999" y="1286669"/>
            <a:ext cx="4895849" cy="27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dirty="0"/>
              <a:t>Pinocitosis: algunas partes del túbulo, especialmente del túbulo proximal, reabsorben moléculas grandes, como las proteínas, pinocitosis, un tipo de endocitosis.</a:t>
            </a:r>
            <a:endParaRPr sz="16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dirty="0"/>
              <a:t>Transporte máximo.</a:t>
            </a:r>
            <a:endParaRPr sz="16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dirty="0"/>
              <a:t>Algunas no tienen transporte máximo ( las de difusión pasiva) por que dependen de otros factores. </a:t>
            </a:r>
            <a:endParaRPr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Reabsorción: transporte pasivo </a:t>
            </a:r>
            <a:endParaRPr sz="1100" b="0" dirty="0"/>
          </a:p>
        </p:txBody>
      </p:sp>
      <p:sp>
        <p:nvSpPr>
          <p:cNvPr id="231" name="Google Shape;231;p46"/>
          <p:cNvSpPr txBox="1">
            <a:spLocks noGrp="1"/>
          </p:cNvSpPr>
          <p:nvPr>
            <p:ph type="body" idx="1"/>
          </p:nvPr>
        </p:nvSpPr>
        <p:spPr>
          <a:xfrm>
            <a:off x="514352" y="1129239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Osmosis, hay partes de los túbulos mas permeables por este fenómeno. 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Adraste de disolvente: si el agua se mueve también mueve algunos solitos. 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Difusión pasiva.</a:t>
            </a:r>
            <a:endParaRPr sz="1200" dirty="0"/>
          </a:p>
        </p:txBody>
      </p:sp>
      <p:pic>
        <p:nvPicPr>
          <p:cNvPr id="232" name="Google Shape;232;p4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258" y="2124793"/>
            <a:ext cx="3310679" cy="259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628649" y="1110575"/>
            <a:ext cx="7886701" cy="172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4000" b="0" dirty="0"/>
              <a:t>Reabsorción y secreción </a:t>
            </a:r>
            <a:br>
              <a:rPr lang="es-419" sz="4000" b="0" dirty="0"/>
            </a:br>
            <a:r>
              <a:rPr lang="es-419" sz="4000" b="0" dirty="0"/>
              <a:t>por segmento </a:t>
            </a:r>
            <a:endParaRPr sz="1400" b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Túbulo </a:t>
            </a:r>
            <a:r>
              <a:rPr lang="es-419" b="0" dirty="0"/>
              <a:t>p</a:t>
            </a: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roximal </a:t>
            </a:r>
            <a:endParaRPr sz="1100" b="0" dirty="0"/>
          </a:p>
        </p:txBody>
      </p:sp>
      <p:pic>
        <p:nvPicPr>
          <p:cNvPr id="243" name="Google Shape;243;p4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571750"/>
            <a:ext cx="3481836" cy="245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835" y="45432"/>
            <a:ext cx="2670166" cy="252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Asa de Henle </a:t>
            </a:r>
            <a:endParaRPr sz="1050" b="0" dirty="0"/>
          </a:p>
        </p:txBody>
      </p:sp>
      <p:sp>
        <p:nvSpPr>
          <p:cNvPr id="250" name="Google Shape;250;p49"/>
          <p:cNvSpPr txBox="1">
            <a:spLocks noGrp="1"/>
          </p:cNvSpPr>
          <p:nvPr>
            <p:ph type="body" idx="1"/>
          </p:nvPr>
        </p:nvSpPr>
        <p:spPr>
          <a:xfrm>
            <a:off x="478137" y="994172"/>
            <a:ext cx="3926833" cy="172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Alrededor del 25% de las cargas filtradas de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cl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y K se reabsorben en el asa de Henle, sobre todo en la rama ascendente gruesa. También iones, como calcio, bicarbonato y magnesio, en la rama ascendente gruesa del asa de Henle.</a:t>
            </a:r>
            <a:endParaRPr sz="1200" dirty="0"/>
          </a:p>
        </p:txBody>
      </p:sp>
      <p:pic>
        <p:nvPicPr>
          <p:cNvPr id="251" name="Google Shape;251;p4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6673" y="-1"/>
            <a:ext cx="44023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Asa de Henle</a:t>
            </a:r>
            <a:endParaRPr sz="1100" b="0" dirty="0"/>
          </a:p>
        </p:txBody>
      </p:sp>
      <p:sp>
        <p:nvSpPr>
          <p:cNvPr id="257" name="Google Shape;257;p50"/>
          <p:cNvSpPr txBox="1">
            <a:spLocks noGrp="1"/>
          </p:cNvSpPr>
          <p:nvPr>
            <p:ph type="body" idx="1"/>
          </p:nvPr>
        </p:nvSpPr>
        <p:spPr>
          <a:xfrm>
            <a:off x="451712" y="972344"/>
            <a:ext cx="3526441" cy="201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 lnSpcReduction="10000"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Bomba ATPasa sodio-potasio. 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En la rama ascendente gruesa del asa de Henle actúa la furosemida.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Allí se reabsorben como M ++ Ca ++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+ y K+ en la rama ascendente gruesa, es impermeable al H2O.</a:t>
            </a:r>
            <a:endParaRPr sz="1200" dirty="0"/>
          </a:p>
        </p:txBody>
      </p:sp>
      <p:pic>
        <p:nvPicPr>
          <p:cNvPr id="258" name="Google Shape;258;p50" descr="Imagen"/>
          <p:cNvPicPr preferRelativeResize="0"/>
          <p:nvPr/>
        </p:nvPicPr>
        <p:blipFill rotWithShape="1">
          <a:blip r:embed="rId3">
            <a:alphaModFix/>
          </a:blip>
          <a:srcRect b="1682"/>
          <a:stretch/>
        </p:blipFill>
        <p:spPr>
          <a:xfrm>
            <a:off x="4222750" y="177800"/>
            <a:ext cx="5016256" cy="4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Túbulo </a:t>
            </a:r>
            <a:r>
              <a:rPr lang="es-419" sz="3200" b="0" dirty="0"/>
              <a:t>d</a:t>
            </a: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istal </a:t>
            </a:r>
            <a:endParaRPr sz="1050" b="0" dirty="0"/>
          </a:p>
        </p:txBody>
      </p:sp>
      <p:sp>
        <p:nvSpPr>
          <p:cNvPr id="264" name="Google Shape;264;p51"/>
          <p:cNvSpPr txBox="1">
            <a:spLocks noGrp="1"/>
          </p:cNvSpPr>
          <p:nvPr>
            <p:ph type="body" idx="1"/>
          </p:nvPr>
        </p:nvSpPr>
        <p:spPr>
          <a:xfrm>
            <a:off x="495301" y="1141938"/>
            <a:ext cx="3596666" cy="179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Mácula densa.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Porción descendente reabsorbe con mas avidez iones impermeable a agua y urea (segmento diluyente). </a:t>
            </a:r>
            <a:endParaRPr sz="1200" dirty="0"/>
          </a:p>
        </p:txBody>
      </p:sp>
      <p:pic>
        <p:nvPicPr>
          <p:cNvPr id="265" name="Google Shape;265;p51" descr="Imagen"/>
          <p:cNvPicPr preferRelativeResize="0"/>
          <p:nvPr/>
        </p:nvPicPr>
        <p:blipFill rotWithShape="1">
          <a:blip r:embed="rId3">
            <a:alphaModFix/>
          </a:blip>
          <a:srcRect t="1094"/>
          <a:stretch/>
        </p:blipFill>
        <p:spPr>
          <a:xfrm>
            <a:off x="4381325" y="1562100"/>
            <a:ext cx="4452596" cy="316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Anatomía fisiológica </a:t>
            </a:r>
            <a:endParaRPr sz="3200" b="0" dirty="0"/>
          </a:p>
        </p:txBody>
      </p:sp>
      <p:pic>
        <p:nvPicPr>
          <p:cNvPr id="106" name="Google Shape;106;p2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5558" y="1228726"/>
            <a:ext cx="5658442" cy="320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2"/>
          <p:cNvSpPr txBox="1">
            <a:spLocks noGrp="1"/>
          </p:cNvSpPr>
          <p:nvPr>
            <p:ph type="title"/>
          </p:nvPr>
        </p:nvSpPr>
        <p:spPr>
          <a:xfrm>
            <a:off x="431863" y="96044"/>
            <a:ext cx="61912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100"/>
              <a:buFont typeface="Montserrat"/>
              <a:buNone/>
            </a:pPr>
            <a:r>
              <a:rPr lang="es-419" sz="3100" b="0" dirty="0"/>
              <a:t>Porción final del túbulo distal y túbulo colector cortical</a:t>
            </a:r>
            <a:endParaRPr sz="1100" b="0" dirty="0"/>
          </a:p>
        </p:txBody>
      </p:sp>
      <p:sp>
        <p:nvSpPr>
          <p:cNvPr id="271" name="Google Shape;271;p52"/>
          <p:cNvSpPr txBox="1">
            <a:spLocks noGrp="1"/>
          </p:cNvSpPr>
          <p:nvPr>
            <p:ph type="body" idx="1"/>
          </p:nvPr>
        </p:nvSpPr>
        <p:spPr>
          <a:xfrm>
            <a:off x="431863" y="1264306"/>
            <a:ext cx="5063269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Células principales y células intercaladas.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Impermeables a la urea 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Reabsorben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y secretan K (regulada por aldosterona). 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Impermeabilidad al H2O controlada por ADH. </a:t>
            </a:r>
            <a:endParaRPr sz="1100" dirty="0"/>
          </a:p>
        </p:txBody>
      </p:sp>
      <p:pic>
        <p:nvPicPr>
          <p:cNvPr id="272" name="Google Shape;272;p5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7620" y="1202751"/>
            <a:ext cx="3242719" cy="369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3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Células principales </a:t>
            </a:r>
            <a:endParaRPr sz="1050" b="0" dirty="0"/>
          </a:p>
        </p:txBody>
      </p:sp>
      <p:pic>
        <p:nvPicPr>
          <p:cNvPr id="278" name="Google Shape;278;p5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698" y="945654"/>
            <a:ext cx="4670932" cy="401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Célula intercalada </a:t>
            </a:r>
            <a:endParaRPr sz="1100" b="0" dirty="0"/>
          </a:p>
        </p:txBody>
      </p:sp>
      <p:pic>
        <p:nvPicPr>
          <p:cNvPr id="284" name="Google Shape;284;p5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900" y="1336888"/>
            <a:ext cx="3086637" cy="231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4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8231" y="2774569"/>
            <a:ext cx="2755769" cy="207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>
            <a:spLocks noGrp="1"/>
          </p:cNvSpPr>
          <p:nvPr>
            <p:ph type="title"/>
          </p:nvPr>
        </p:nvSpPr>
        <p:spPr>
          <a:xfrm>
            <a:off x="628208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Conducto colector medular</a:t>
            </a:r>
            <a:endParaRPr sz="1100" b="0" dirty="0"/>
          </a:p>
        </p:txBody>
      </p:sp>
      <p:sp>
        <p:nvSpPr>
          <p:cNvPr id="291" name="Google Shape;291;p55"/>
          <p:cNvSpPr txBox="1">
            <a:spLocks noGrp="1"/>
          </p:cNvSpPr>
          <p:nvPr>
            <p:ph type="body" idx="1"/>
          </p:nvPr>
        </p:nvSpPr>
        <p:spPr>
          <a:xfrm>
            <a:off x="514351" y="1204119"/>
            <a:ext cx="4224212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Reabsorben &lt; 10% H2O y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Permeables al H2O controlado por ADH. 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Permeable a Urea, transporte especial.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Secreta H+.</a:t>
            </a:r>
            <a:endParaRPr sz="1100" dirty="0"/>
          </a:p>
        </p:txBody>
      </p:sp>
      <p:pic>
        <p:nvPicPr>
          <p:cNvPr id="292" name="Google Shape;292;p5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8563" y="2153582"/>
            <a:ext cx="4066970" cy="2833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"/>
          <p:cNvSpPr txBox="1">
            <a:spLocks noGrp="1"/>
          </p:cNvSpPr>
          <p:nvPr>
            <p:ph type="title"/>
          </p:nvPr>
        </p:nvSpPr>
        <p:spPr>
          <a:xfrm>
            <a:off x="361156" y="178594"/>
            <a:ext cx="55308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Regulación de la reabsorción tubular</a:t>
            </a:r>
            <a:endParaRPr sz="1100" b="0" dirty="0"/>
          </a:p>
        </p:txBody>
      </p:sp>
      <p:sp>
        <p:nvSpPr>
          <p:cNvPr id="298" name="Google Shape;298;p56"/>
          <p:cNvSpPr txBox="1">
            <a:spLocks noGrp="1"/>
          </p:cNvSpPr>
          <p:nvPr>
            <p:ph type="body" idx="1"/>
          </p:nvPr>
        </p:nvSpPr>
        <p:spPr>
          <a:xfrm>
            <a:off x="3816349" y="1388268"/>
            <a:ext cx="4571999" cy="298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Equilibrio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glomerulotubular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Fuerzas físicas en el líquido capilar peritubular y el líquido intersticial renal.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Efecto de la presión arterial sobre la diuresis: </a:t>
            </a:r>
            <a:r>
              <a:rPr lang="es-419" sz="16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natriuresis</a:t>
            </a: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por presión y diuresis por presión.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Efecto hormonal. </a:t>
            </a:r>
            <a:endParaRPr sz="12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 activación del sistema nervioso simpático aumenta la reabsorción de sodio.</a:t>
            </a:r>
            <a:endParaRPr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Efecto hormonal </a:t>
            </a:r>
            <a:endParaRPr sz="1050" b="0" dirty="0"/>
          </a:p>
        </p:txBody>
      </p:sp>
      <p:sp>
        <p:nvSpPr>
          <p:cNvPr id="304" name="Google Shape;304;p57"/>
          <p:cNvSpPr txBox="1">
            <a:spLocks noGrp="1"/>
          </p:cNvSpPr>
          <p:nvPr>
            <p:ph type="body" idx="1"/>
          </p:nvPr>
        </p:nvSpPr>
        <p:spPr>
          <a:xfrm>
            <a:off x="514351" y="1369219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endParaRPr sz="15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" name="Google Shape;305;p5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1" y="1247766"/>
            <a:ext cx="8409238" cy="1689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Efecto hormonal: </a:t>
            </a:r>
            <a:r>
              <a:rPr lang="es-419" sz="3200" b="0" dirty="0"/>
              <a:t>A</a:t>
            </a: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ng II </a:t>
            </a:r>
            <a:endParaRPr sz="1050" b="0" dirty="0"/>
          </a:p>
        </p:txBody>
      </p:sp>
      <p:pic>
        <p:nvPicPr>
          <p:cNvPr id="311" name="Google Shape;311;p5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074" y="1309196"/>
            <a:ext cx="5495926" cy="360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9"/>
          <p:cNvSpPr txBox="1">
            <a:spLocks noGrp="1"/>
          </p:cNvSpPr>
          <p:nvPr>
            <p:ph type="title"/>
          </p:nvPr>
        </p:nvSpPr>
        <p:spPr>
          <a:xfrm>
            <a:off x="628650" y="2745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Efecto hormonal: ADH</a:t>
            </a:r>
            <a:endParaRPr sz="1050" b="0" dirty="0"/>
          </a:p>
        </p:txBody>
      </p:sp>
      <p:pic>
        <p:nvPicPr>
          <p:cNvPr id="317" name="Google Shape;317;p5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4070" y="1218552"/>
            <a:ext cx="4679944" cy="389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0"/>
          <p:cNvSpPr txBox="1">
            <a:spLocks noGrp="1"/>
          </p:cNvSpPr>
          <p:nvPr>
            <p:ph type="title"/>
          </p:nvPr>
        </p:nvSpPr>
        <p:spPr>
          <a:xfrm>
            <a:off x="411846" y="-154479"/>
            <a:ext cx="8000998" cy="146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2500"/>
              <a:buFont typeface="Montserrat"/>
              <a:buNone/>
            </a:pPr>
            <a:r>
              <a:rPr lang="es-419" sz="2400" b="0" dirty="0"/>
              <a:t>Control de la osmolaridad y de la concentración </a:t>
            </a:r>
            <a:br>
              <a:rPr lang="es-419" sz="2400" b="0" dirty="0"/>
            </a:br>
            <a:r>
              <a:rPr lang="es-419" sz="2400" b="0" dirty="0"/>
              <a:t>de sodio del líquido extracelular</a:t>
            </a:r>
            <a:endParaRPr sz="1100" b="0" dirty="0"/>
          </a:p>
        </p:txBody>
      </p:sp>
      <p:sp>
        <p:nvSpPr>
          <p:cNvPr id="323" name="Google Shape;323;p60"/>
          <p:cNvSpPr txBox="1">
            <a:spLocks noGrp="1"/>
          </p:cNvSpPr>
          <p:nvPr>
            <p:ph type="body" idx="1"/>
          </p:nvPr>
        </p:nvSpPr>
        <p:spPr>
          <a:xfrm>
            <a:off x="482601" y="1053350"/>
            <a:ext cx="8000998" cy="156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r>
              <a:rPr lang="es-419" dirty="0"/>
              <a:t>1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) El sistema osmorreceptor - ADH: 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Aumento de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hace que se retraigan las células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osmorreceptoras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en el hipotálamo &gt;&gt; núcleos supraópticos &gt;&gt; lóbulo posterior de la hipófisis los bules liberan ADH. ( la ADH se libera también por estimulo de barorreceptores arteriales y reflejos cardiopulmonares). </a:t>
            </a:r>
            <a:endParaRPr lang="es-419" sz="1100" dirty="0"/>
          </a:p>
          <a:p>
            <a:pPr marL="63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2) El mecanismo de la sed: pared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anteroventral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del 3 ventrículo </a:t>
            </a:r>
            <a:r>
              <a:rPr lang="es-419" dirty="0"/>
              <a:t>(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núcleo preóptico).</a:t>
            </a:r>
            <a:endParaRPr sz="1100" dirty="0"/>
          </a:p>
        </p:txBody>
      </p:sp>
      <p:pic>
        <p:nvPicPr>
          <p:cNvPr id="324" name="Google Shape;324;p60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2345" y="2759933"/>
            <a:ext cx="4071254" cy="236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Mecanismo de la sed</a:t>
            </a:r>
            <a:endParaRPr sz="1100" b="0" dirty="0"/>
          </a:p>
        </p:txBody>
      </p:sp>
      <p:sp>
        <p:nvSpPr>
          <p:cNvPr id="330" name="Google Shape;330;p61"/>
          <p:cNvSpPr txBox="1">
            <a:spLocks noGrp="1"/>
          </p:cNvSpPr>
          <p:nvPr>
            <p:ph type="body" idx="1"/>
          </p:nvPr>
        </p:nvSpPr>
        <p:spPr>
          <a:xfrm>
            <a:off x="514352" y="1210469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 el sodio aumenta 2 </a:t>
            </a:r>
            <a:r>
              <a:rPr lang="es-419" sz="1500" b="0" i="0" u="none" strike="noStrike" cap="none" dirty="0" err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meq</a:t>
            </a: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/L se activa el “UMBRAL PARA BEBER”.</a:t>
            </a:r>
            <a:endParaRPr sz="1100" dirty="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5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Otros estimulantes: osmolaridad LEC / reducción de la PA / Angiotensina II/ sequedad de la boca / etc.</a:t>
            </a:r>
            <a:endParaRPr sz="1100" dirty="0"/>
          </a:p>
        </p:txBody>
      </p:sp>
      <p:pic>
        <p:nvPicPr>
          <p:cNvPr id="331" name="Google Shape;331;p6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5155" y="2444324"/>
            <a:ext cx="3766345" cy="224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Irrigación renal </a:t>
            </a:r>
            <a:endParaRPr sz="3200" b="0" dirty="0"/>
          </a:p>
        </p:txBody>
      </p:sp>
      <p:pic>
        <p:nvPicPr>
          <p:cNvPr id="112" name="Google Shape;112;p2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760" y="994172"/>
            <a:ext cx="5028771" cy="38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 txBox="1">
            <a:spLocks noGrp="1"/>
          </p:cNvSpPr>
          <p:nvPr>
            <p:ph type="title"/>
          </p:nvPr>
        </p:nvSpPr>
        <p:spPr>
          <a:xfrm>
            <a:off x="514350" y="0"/>
            <a:ext cx="67373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100"/>
              <a:buFont typeface="Montserrat"/>
              <a:buNone/>
            </a:pPr>
            <a:r>
              <a:rPr lang="es-419" sz="3100" b="0" dirty="0"/>
              <a:t>Secreción de H + y reabsorción de HCO3 – por los túbulos renales</a:t>
            </a:r>
            <a:endParaRPr sz="1100" b="0" dirty="0"/>
          </a:p>
        </p:txBody>
      </p:sp>
      <p:pic>
        <p:nvPicPr>
          <p:cNvPr id="337" name="Google Shape;337;p6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4700" y="1185485"/>
            <a:ext cx="3207340" cy="213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8407" y="2644815"/>
            <a:ext cx="2875593" cy="2393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3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Control acido básico renal </a:t>
            </a:r>
            <a:endParaRPr sz="1100" b="0" dirty="0"/>
          </a:p>
        </p:txBody>
      </p:sp>
      <p:pic>
        <p:nvPicPr>
          <p:cNvPr id="345" name="Google Shape;345;p6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993197"/>
            <a:ext cx="8237013" cy="189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3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Bibliografía </a:t>
            </a:r>
            <a:endParaRPr sz="1100" b="0" dirty="0"/>
          </a:p>
        </p:txBody>
      </p:sp>
      <p:sp>
        <p:nvSpPr>
          <p:cNvPr id="351" name="Google Shape;351;p64"/>
          <p:cNvSpPr txBox="1">
            <a:spLocks noGrp="1"/>
          </p:cNvSpPr>
          <p:nvPr>
            <p:ph type="body" idx="1"/>
          </p:nvPr>
        </p:nvSpPr>
        <p:spPr>
          <a:xfrm>
            <a:off x="514352" y="1264306"/>
            <a:ext cx="8000998" cy="15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"/>
              <a:buChar char="•"/>
            </a:pPr>
            <a:r>
              <a:rPr lang="es-419" sz="1600" dirty="0">
                <a:solidFill>
                  <a:srgbClr val="002060"/>
                </a:solidFill>
                <a:latin typeface="Montserrat" panose="00000500000000000000" pitchFamily="50" charset="0"/>
                <a:ea typeface="Times"/>
                <a:cs typeface="Times"/>
                <a:sym typeface="Times"/>
              </a:rPr>
              <a:t>Guyton, A.C.&amp; Hall, J.E. (2016). "Tratado de Fisiología médica". 13ª Edición. Interamericana - McGraw-Hill. Madrid.</a:t>
            </a:r>
            <a:endParaRPr sz="2400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"/>
              <a:buChar char="•"/>
            </a:pPr>
            <a:r>
              <a:rPr lang="es-419" sz="1600" dirty="0">
                <a:solidFill>
                  <a:srgbClr val="002060"/>
                </a:solidFill>
                <a:latin typeface="Montserrat" panose="00000500000000000000" pitchFamily="50" charset="0"/>
                <a:ea typeface="Times"/>
                <a:cs typeface="Times"/>
                <a:sym typeface="Times"/>
              </a:rPr>
              <a:t>Ganong, W.F. (1994). "Fisiología Médica". 13ª Edición. El manual moderno. México.</a:t>
            </a:r>
            <a:endParaRPr sz="2400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"/>
              <a:buChar char="•"/>
            </a:pPr>
            <a:r>
              <a:rPr lang="es-419" sz="1600" dirty="0">
                <a:solidFill>
                  <a:srgbClr val="002060"/>
                </a:solidFill>
                <a:latin typeface="Montserrat" panose="00000500000000000000" pitchFamily="50" charset="0"/>
                <a:ea typeface="Times"/>
                <a:cs typeface="Times"/>
                <a:sym typeface="Times"/>
              </a:rPr>
              <a:t>Berne, R.M. &amp; Levy, M.N. (1992) "Fisiología". 1</a:t>
            </a:r>
            <a:r>
              <a:rPr lang="es-419" sz="1400" baseline="30000" dirty="0">
                <a:solidFill>
                  <a:srgbClr val="002060"/>
                </a:solidFill>
                <a:latin typeface="Montserrat" panose="00000500000000000000" pitchFamily="50" charset="0"/>
              </a:rPr>
              <a:t>ª</a:t>
            </a:r>
            <a:r>
              <a:rPr lang="es-419" sz="1600" dirty="0">
                <a:solidFill>
                  <a:srgbClr val="002060"/>
                </a:solidFill>
                <a:latin typeface="Montserrat" panose="00000500000000000000" pitchFamily="50" charset="0"/>
                <a:ea typeface="Times"/>
                <a:cs typeface="Times"/>
                <a:sym typeface="Times"/>
              </a:rPr>
              <a:t> Edición. Mosby. New York.</a:t>
            </a:r>
            <a:endParaRPr sz="2400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5"/>
          <p:cNvSpPr txBox="1">
            <a:spLocks noGrp="1"/>
          </p:cNvSpPr>
          <p:nvPr>
            <p:ph type="title"/>
          </p:nvPr>
        </p:nvSpPr>
        <p:spPr>
          <a:xfrm>
            <a:off x="2153884" y="1308101"/>
            <a:ext cx="4836232" cy="183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6600" b="0" dirty="0"/>
              <a:t>¡</a:t>
            </a:r>
            <a:r>
              <a:rPr lang="es-419" sz="66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28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628649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Nefrona </a:t>
            </a:r>
            <a:endParaRPr sz="3200" b="0" dirty="0"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3733799" y="1149678"/>
            <a:ext cx="4698999" cy="284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r>
              <a:rPr lang="es-419" sz="1600" b="1" dirty="0"/>
              <a:t>Cada nefrona contiene: </a:t>
            </a:r>
            <a:endParaRPr sz="1200" b="1" dirty="0"/>
          </a:p>
          <a:p>
            <a:pPr marL="16510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dirty="0"/>
              <a:t>Capilares glomerulares (glomérulo: filtro) el cual esta cubierto por la cápsula de Bowman.</a:t>
            </a:r>
            <a:endParaRPr sz="1200" dirty="0"/>
          </a:p>
          <a:p>
            <a:pPr marL="16510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dirty="0"/>
              <a:t>Túbulo largo de liquido filtrado que se convierte en orina camino a pelvis. </a:t>
            </a:r>
            <a:endParaRPr sz="1200" dirty="0"/>
          </a:p>
          <a:p>
            <a:pPr marL="16510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dirty="0"/>
              <a:t>El liquido filtrado desde los capilares circula a la cápsula de Bowman y desees al tabulo próxima que esta en corteza, luego pasa a médula donde esta el asa de Henle con sus dos ramas, vuelve a corteza. </a:t>
            </a: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67310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Nefrona </a:t>
            </a:r>
            <a:endParaRPr sz="3200" b="0" dirty="0"/>
          </a:p>
        </p:txBody>
      </p:sp>
      <p:pic>
        <p:nvPicPr>
          <p:cNvPr id="124" name="Google Shape;124;p2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150" y="783630"/>
            <a:ext cx="4887666" cy="41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</a:pPr>
            <a:r>
              <a:rPr lang="es-419" sz="3200" b="0" i="0" u="none" strike="noStrike" cap="none" dirty="0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Formación de la orina </a:t>
            </a:r>
            <a:endParaRPr sz="3200" b="0" dirty="0"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1"/>
          </p:nvPr>
        </p:nvSpPr>
        <p:spPr>
          <a:xfrm>
            <a:off x="3898901" y="1521619"/>
            <a:ext cx="5010149" cy="24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 cantidad y concentración depende de 3 factores:</a:t>
            </a:r>
            <a:endParaRPr sz="1200" dirty="0"/>
          </a:p>
          <a:p>
            <a:pPr marL="63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1) La filtración glomerular</a:t>
            </a:r>
            <a:r>
              <a:rPr lang="es-419" sz="1600" dirty="0"/>
              <a:t>.</a:t>
            </a:r>
            <a:endParaRPr sz="1200" dirty="0"/>
          </a:p>
          <a:p>
            <a:pPr marL="63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2) La reabsorción de sustancias de los túbulos renales hacia la sangre.</a:t>
            </a:r>
            <a:endParaRPr sz="1200" dirty="0"/>
          </a:p>
          <a:p>
            <a:pPr marL="63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</a:pPr>
            <a:r>
              <a:rPr lang="es-419" sz="1600" b="0" i="0" u="none" strike="noStrike" cap="none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3) La secreción de sustancias desde la sangre hacia los túbulos renales.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0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850" y="79374"/>
            <a:ext cx="4118449" cy="498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1106" y="757237"/>
            <a:ext cx="5629276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1201</Words>
  <Application>Microsoft Office PowerPoint</Application>
  <PresentationFormat>On-screen Show (16:9)</PresentationFormat>
  <Paragraphs>108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Times</vt:lpstr>
      <vt:lpstr>Calibri</vt:lpstr>
      <vt:lpstr>Montserrat</vt:lpstr>
      <vt:lpstr>Arial</vt:lpstr>
      <vt:lpstr>Simple Light</vt:lpstr>
      <vt:lpstr>Tema de Office</vt:lpstr>
      <vt:lpstr>Fisiología renal </vt:lpstr>
      <vt:lpstr>Múltiples funciones del riñón </vt:lpstr>
      <vt:lpstr>Anatomía fisiológica </vt:lpstr>
      <vt:lpstr>Irrigación renal </vt:lpstr>
      <vt:lpstr>Nefrona </vt:lpstr>
      <vt:lpstr>Nefrona </vt:lpstr>
      <vt:lpstr>Formación de la orina </vt:lpstr>
      <vt:lpstr>PowerPoint Presentation</vt:lpstr>
      <vt:lpstr>PowerPoint Presentation</vt:lpstr>
      <vt:lpstr>PowerPoint Presentation</vt:lpstr>
      <vt:lpstr>Filtración, reabsorción y secreción de diferentes sustancias</vt:lpstr>
      <vt:lpstr>Producción de orina </vt:lpstr>
      <vt:lpstr>PowerPoint Presentation</vt:lpstr>
      <vt:lpstr>PowerPoint Presentation</vt:lpstr>
      <vt:lpstr>Resumiendo filtrado glomerular</vt:lpstr>
      <vt:lpstr>Presión hidrostática glomerular </vt:lpstr>
      <vt:lpstr>Control fisiológico FG y FSR</vt:lpstr>
      <vt:lpstr>PowerPoint Presentation</vt:lpstr>
      <vt:lpstr>PowerPoint Presentation</vt:lpstr>
      <vt:lpstr>PowerPoint Presentation</vt:lpstr>
      <vt:lpstr>Reabsorción </vt:lpstr>
      <vt:lpstr>Reabsorción: transporte activo </vt:lpstr>
      <vt:lpstr>Reabsorción</vt:lpstr>
      <vt:lpstr>Reabsorción: transporte pasivo </vt:lpstr>
      <vt:lpstr>Reabsorción y secreción  por segmento </vt:lpstr>
      <vt:lpstr>Túbulo proximal </vt:lpstr>
      <vt:lpstr>Asa de Henle </vt:lpstr>
      <vt:lpstr>Asa de Henle</vt:lpstr>
      <vt:lpstr>Túbulo distal </vt:lpstr>
      <vt:lpstr>Porción final del túbulo distal y túbulo colector cortical</vt:lpstr>
      <vt:lpstr>Células principales </vt:lpstr>
      <vt:lpstr>Célula intercalada </vt:lpstr>
      <vt:lpstr>Conducto colector medular</vt:lpstr>
      <vt:lpstr>Regulación de la reabsorción tubular</vt:lpstr>
      <vt:lpstr>Efecto hormonal </vt:lpstr>
      <vt:lpstr>Efecto hormonal: Ang II </vt:lpstr>
      <vt:lpstr>Efecto hormonal: ADH</vt:lpstr>
      <vt:lpstr>Control de la osmolaridad y de la concentración  de sodio del líquido extracelular</vt:lpstr>
      <vt:lpstr>Mecanismo de la sed</vt:lpstr>
      <vt:lpstr>Secreción de H + y reabsorción de HCO3 – por los túbulos renales</vt:lpstr>
      <vt:lpstr>Control acido básico renal </vt:lpstr>
      <vt:lpstr>Bibliografía 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Fisiología renal </dc:title>
  <cp:lastModifiedBy>ana.cardonaga@outlook.es</cp:lastModifiedBy>
  <cp:revision>5</cp:revision>
  <dcterms:modified xsi:type="dcterms:W3CDTF">2021-05-27T11:39:01Z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2510125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