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6"/>
  </p:notesMasterIdLst>
  <p:sldIdLst>
    <p:sldId id="256" r:id="rId2"/>
    <p:sldId id="361" r:id="rId3"/>
    <p:sldId id="322" r:id="rId4"/>
    <p:sldId id="286" r:id="rId5"/>
    <p:sldId id="287" r:id="rId6"/>
    <p:sldId id="367" r:id="rId7"/>
    <p:sldId id="380" r:id="rId8"/>
    <p:sldId id="260" r:id="rId9"/>
    <p:sldId id="261" r:id="rId10"/>
    <p:sldId id="369" r:id="rId11"/>
    <p:sldId id="370" r:id="rId12"/>
    <p:sldId id="371" r:id="rId13"/>
    <p:sldId id="372" r:id="rId14"/>
    <p:sldId id="364" r:id="rId15"/>
    <p:sldId id="352" r:id="rId16"/>
    <p:sldId id="378" r:id="rId17"/>
    <p:sldId id="271" r:id="rId18"/>
    <p:sldId id="274" r:id="rId19"/>
    <p:sldId id="373" r:id="rId20"/>
    <p:sldId id="375" r:id="rId21"/>
    <p:sldId id="376" r:id="rId22"/>
    <p:sldId id="377" r:id="rId23"/>
    <p:sldId id="381" r:id="rId24"/>
    <p:sldId id="384" r:id="rId2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2F51"/>
    <a:srgbClr val="3CB0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0" autoAdjust="0"/>
    <p:restoredTop sz="87746" autoAdjust="0"/>
  </p:normalViewPr>
  <p:slideViewPr>
    <p:cSldViewPr snapToGrid="0" showGuides="1">
      <p:cViewPr varScale="1">
        <p:scale>
          <a:sx n="59" d="100"/>
          <a:sy n="59" d="100"/>
        </p:scale>
        <p:origin x="924"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F665594C-F397-434B-8F99-BD5B67748ADE}"/>
    <pc:docChg chg="addSld modSld">
      <pc:chgData name="" userId="" providerId="" clId="Web-{F665594C-F397-434B-8F99-BD5B67748ADE}" dt="2018-09-27T20:04:08.062" v="281" actId="1076"/>
      <pc:docMkLst>
        <pc:docMk/>
      </pc:docMkLst>
      <pc:sldChg chg="addSp modSp new mod modClrScheme chgLayout">
        <pc:chgData name="" userId="" providerId="" clId="Web-{F665594C-F397-434B-8F99-BD5B67748ADE}" dt="2018-09-27T19:56:31.606" v="77" actId="20577"/>
        <pc:sldMkLst>
          <pc:docMk/>
          <pc:sldMk cId="2348572667" sldId="378"/>
        </pc:sldMkLst>
        <pc:spChg chg="add mod">
          <ac:chgData name="" userId="" providerId="" clId="Web-{F665594C-F397-434B-8F99-BD5B67748ADE}" dt="2018-09-27T19:53:27.073" v="4" actId="20577"/>
          <ac:spMkLst>
            <pc:docMk/>
            <pc:sldMk cId="2348572667" sldId="378"/>
            <ac:spMk id="2" creationId="{FF9AD470-D945-4730-8FE5-0500593C755A}"/>
          </ac:spMkLst>
        </pc:spChg>
        <pc:spChg chg="add mod">
          <ac:chgData name="" userId="" providerId="" clId="Web-{F665594C-F397-434B-8F99-BD5B67748ADE}" dt="2018-09-27T19:56:31.606" v="77" actId="20577"/>
          <ac:spMkLst>
            <pc:docMk/>
            <pc:sldMk cId="2348572667" sldId="378"/>
            <ac:spMk id="3" creationId="{F6B188F8-FA9B-42C4-BB29-C0968B5FA6AC}"/>
          </ac:spMkLst>
        </pc:spChg>
      </pc:sldChg>
      <pc:sldChg chg="modSp add replId">
        <pc:chgData name="" userId="" providerId="" clId="Web-{F665594C-F397-434B-8F99-BD5B67748ADE}" dt="2018-09-27T20:01:45.108" v="238" actId="20577"/>
        <pc:sldMkLst>
          <pc:docMk/>
          <pc:sldMk cId="4090859010" sldId="379"/>
        </pc:sldMkLst>
        <pc:spChg chg="mod">
          <ac:chgData name="" userId="" providerId="" clId="Web-{F665594C-F397-434B-8F99-BD5B67748ADE}" dt="2018-09-27T19:57:42.934" v="82" actId="20577"/>
          <ac:spMkLst>
            <pc:docMk/>
            <pc:sldMk cId="4090859010" sldId="379"/>
            <ac:spMk id="2" creationId="{FF9AD470-D945-4730-8FE5-0500593C755A}"/>
          </ac:spMkLst>
        </pc:spChg>
        <pc:spChg chg="mod">
          <ac:chgData name="" userId="" providerId="" clId="Web-{F665594C-F397-434B-8F99-BD5B67748ADE}" dt="2018-09-27T20:01:45.108" v="238" actId="20577"/>
          <ac:spMkLst>
            <pc:docMk/>
            <pc:sldMk cId="4090859010" sldId="379"/>
            <ac:spMk id="3" creationId="{F6B188F8-FA9B-42C4-BB29-C0968B5FA6AC}"/>
          </ac:spMkLst>
        </pc:spChg>
      </pc:sldChg>
      <pc:sldChg chg="addSp delSp modSp new">
        <pc:chgData name="" userId="" providerId="" clId="Web-{F665594C-F397-434B-8F99-BD5B67748ADE}" dt="2018-09-27T20:04:08.062" v="281" actId="1076"/>
        <pc:sldMkLst>
          <pc:docMk/>
          <pc:sldMk cId="319041183" sldId="380"/>
        </pc:sldMkLst>
        <pc:spChg chg="mod">
          <ac:chgData name="" userId="" providerId="" clId="Web-{F665594C-F397-434B-8F99-BD5B67748ADE}" dt="2018-09-27T20:02:31.062" v="251" actId="20577"/>
          <ac:spMkLst>
            <pc:docMk/>
            <pc:sldMk cId="319041183" sldId="380"/>
            <ac:spMk id="2" creationId="{3E8F5790-21FB-4688-8F00-F73CB8CB9402}"/>
          </ac:spMkLst>
        </pc:spChg>
        <pc:spChg chg="del">
          <ac:chgData name="" userId="" providerId="" clId="Web-{F665594C-F397-434B-8F99-BD5B67748ADE}" dt="2018-09-27T20:02:58.421" v="262"/>
          <ac:spMkLst>
            <pc:docMk/>
            <pc:sldMk cId="319041183" sldId="380"/>
            <ac:spMk id="3" creationId="{8F45703D-8000-4566-87CE-FF9A74C7926D}"/>
          </ac:spMkLst>
        </pc:spChg>
        <pc:spChg chg="add del mod">
          <ac:chgData name="" userId="" providerId="" clId="Web-{F665594C-F397-434B-8F99-BD5B67748ADE}" dt="2018-09-27T20:02:45.890" v="259"/>
          <ac:spMkLst>
            <pc:docMk/>
            <pc:sldMk cId="319041183" sldId="380"/>
            <ac:spMk id="4" creationId="{C8E8E4D6-C481-492E-9FA2-3E3EC55F5F85}"/>
          </ac:spMkLst>
        </pc:spChg>
        <pc:spChg chg="add mod">
          <ac:chgData name="" userId="" providerId="" clId="Web-{F665594C-F397-434B-8F99-BD5B67748ADE}" dt="2018-09-27T20:03:18.640" v="274" actId="20577"/>
          <ac:spMkLst>
            <pc:docMk/>
            <pc:sldMk cId="319041183" sldId="380"/>
            <ac:spMk id="5" creationId="{D7EB4853-E8A4-42B2-9CE6-9D9CF93FBA4C}"/>
          </ac:spMkLst>
        </pc:spChg>
        <pc:picChg chg="add mod modCrop">
          <ac:chgData name="" userId="" providerId="" clId="Web-{F665594C-F397-434B-8F99-BD5B67748ADE}" dt="2018-09-27T20:04:08.062" v="281" actId="1076"/>
          <ac:picMkLst>
            <pc:docMk/>
            <pc:sldMk cId="319041183" sldId="380"/>
            <ac:picMk id="6" creationId="{20F9F38F-A999-4031-BEFE-257B864E8A27}"/>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F80A6F-7653-49C2-BC83-075E1D32F5FA}" type="doc">
      <dgm:prSet loTypeId="urn:microsoft.com/office/officeart/2005/8/layout/hList9" loCatId="list" qsTypeId="urn:microsoft.com/office/officeart/2005/8/quickstyle/simple1" qsCatId="simple" csTypeId="urn:microsoft.com/office/officeart/2005/8/colors/colorful5" csCatId="colorful" phldr="1"/>
      <dgm:spPr/>
      <dgm:t>
        <a:bodyPr/>
        <a:lstStyle/>
        <a:p>
          <a:endParaRPr lang="es-CO"/>
        </a:p>
      </dgm:t>
    </dgm:pt>
    <dgm:pt modelId="{2AAD9191-BA7C-4083-8757-114B61DDACF9}">
      <dgm:prSet phldrT="[Texto]" custT="1"/>
      <dgm:spPr/>
      <dgm:t>
        <a:bodyPr/>
        <a:lstStyle/>
        <a:p>
          <a:r>
            <a:rPr lang="es-CO" sz="1600" b="1" dirty="0">
              <a:latin typeface="Montserrat" panose="00000500000000000000" pitchFamily="50" charset="0"/>
            </a:rPr>
            <a:t>Migrantes del este Europa </a:t>
          </a:r>
        </a:p>
      </dgm:t>
    </dgm:pt>
    <dgm:pt modelId="{94F8B0E1-F86D-4475-9128-D17C80070685}" type="parTrans" cxnId="{AE3F7F24-EC80-47B7-9DAA-FD8339E8C8E6}">
      <dgm:prSet/>
      <dgm:spPr/>
      <dgm:t>
        <a:bodyPr/>
        <a:lstStyle/>
        <a:p>
          <a:endParaRPr lang="es-CO" sz="1600">
            <a:latin typeface="Montserrat" panose="00000500000000000000" pitchFamily="50" charset="0"/>
          </a:endParaRPr>
        </a:p>
      </dgm:t>
    </dgm:pt>
    <dgm:pt modelId="{FC70C8B3-767B-4E13-94F2-80A9F18C2C3F}" type="sibTrans" cxnId="{AE3F7F24-EC80-47B7-9DAA-FD8339E8C8E6}">
      <dgm:prSet/>
      <dgm:spPr/>
      <dgm:t>
        <a:bodyPr/>
        <a:lstStyle/>
        <a:p>
          <a:endParaRPr lang="es-CO" sz="1600">
            <a:latin typeface="Montserrat" panose="00000500000000000000" pitchFamily="50" charset="0"/>
          </a:endParaRPr>
        </a:p>
      </dgm:t>
    </dgm:pt>
    <dgm:pt modelId="{B7B359B5-C172-4A82-B8F1-AE705909EC5C}">
      <dgm:prSet phldrT="[Texto]" custT="1"/>
      <dgm:spPr/>
      <dgm:t>
        <a:bodyPr/>
        <a:lstStyle/>
        <a:p>
          <a:r>
            <a:rPr lang="es-CO" sz="1600" dirty="0">
              <a:solidFill>
                <a:srgbClr val="0B2F51"/>
              </a:solidFill>
              <a:latin typeface="Montserrat" panose="00000500000000000000" pitchFamily="50" charset="0"/>
            </a:rPr>
            <a:t>Alta incidencia de coroideremia (enfermedad degenerativa recesiva de la retina, ligada al X).</a:t>
          </a:r>
        </a:p>
      </dgm:t>
    </dgm:pt>
    <dgm:pt modelId="{A260ABDB-A615-4FE6-9487-34E58FF3DB22}" type="parTrans" cxnId="{00E4E6C8-DF75-4F72-A0AF-62EAD60D85CA}">
      <dgm:prSet/>
      <dgm:spPr/>
      <dgm:t>
        <a:bodyPr/>
        <a:lstStyle/>
        <a:p>
          <a:endParaRPr lang="es-CO" sz="1600">
            <a:latin typeface="Montserrat" panose="00000500000000000000" pitchFamily="50" charset="0"/>
          </a:endParaRPr>
        </a:p>
      </dgm:t>
    </dgm:pt>
    <dgm:pt modelId="{7B7F894C-638A-4816-83B0-19522E738677}" type="sibTrans" cxnId="{00E4E6C8-DF75-4F72-A0AF-62EAD60D85CA}">
      <dgm:prSet/>
      <dgm:spPr/>
      <dgm:t>
        <a:bodyPr/>
        <a:lstStyle/>
        <a:p>
          <a:endParaRPr lang="es-CO" sz="1600">
            <a:latin typeface="Montserrat" panose="00000500000000000000" pitchFamily="50" charset="0"/>
          </a:endParaRPr>
        </a:p>
      </dgm:t>
    </dgm:pt>
    <dgm:pt modelId="{6B4FA046-3B21-4DA6-B437-4BA474B0E3B5}">
      <dgm:prSet phldrT="[Texto]" custT="1"/>
      <dgm:spPr/>
      <dgm:t>
        <a:bodyPr/>
        <a:lstStyle/>
        <a:p>
          <a:r>
            <a:rPr lang="es-CO" sz="1600" b="1" dirty="0">
              <a:latin typeface="Montserrat" panose="00000500000000000000" pitchFamily="50" charset="0"/>
            </a:rPr>
            <a:t>Migrantes regiones meridionales de Europa</a:t>
          </a:r>
        </a:p>
      </dgm:t>
    </dgm:pt>
    <dgm:pt modelId="{5E4D4498-C2B7-4A86-8119-A078E72D49A3}" type="parTrans" cxnId="{1859AF04-EABA-43D2-BD22-85CF2E98186D}">
      <dgm:prSet/>
      <dgm:spPr/>
      <dgm:t>
        <a:bodyPr/>
        <a:lstStyle/>
        <a:p>
          <a:endParaRPr lang="es-CO" sz="1600">
            <a:latin typeface="Montserrat" panose="00000500000000000000" pitchFamily="50" charset="0"/>
          </a:endParaRPr>
        </a:p>
      </dgm:t>
    </dgm:pt>
    <dgm:pt modelId="{A8D1C738-4609-455D-BADD-57927A624D46}" type="sibTrans" cxnId="{1859AF04-EABA-43D2-BD22-85CF2E98186D}">
      <dgm:prSet/>
      <dgm:spPr/>
      <dgm:t>
        <a:bodyPr/>
        <a:lstStyle/>
        <a:p>
          <a:endParaRPr lang="es-CO" sz="1600">
            <a:latin typeface="Montserrat" panose="00000500000000000000" pitchFamily="50" charset="0"/>
          </a:endParaRPr>
        </a:p>
      </dgm:t>
    </dgm:pt>
    <dgm:pt modelId="{E33C41BA-C4D4-4247-ABC9-E8DC3B9D0CF9}">
      <dgm:prSet phldrT="[Texto]" custT="1"/>
      <dgm:spPr/>
      <dgm:t>
        <a:bodyPr/>
        <a:lstStyle/>
        <a:p>
          <a:r>
            <a:rPr lang="es-CO" sz="1600" dirty="0">
              <a:solidFill>
                <a:srgbClr val="0B2F51"/>
              </a:solidFill>
              <a:latin typeface="Montserrat" panose="00000500000000000000" pitchFamily="50" charset="0"/>
            </a:rPr>
            <a:t>Presentan una mayor incidencia de hiperornitinemia, caracterizada por niveles excesivos de ornitina en la sangre, causados por una deficiencia de la enzima mitocondrial ornitina aminotransferasa. </a:t>
          </a:r>
        </a:p>
      </dgm:t>
    </dgm:pt>
    <dgm:pt modelId="{BD19B84E-EED5-477E-BEBB-E125459560BD}" type="parTrans" cxnId="{1A550D99-F7C2-479C-98B1-407F50568DF3}">
      <dgm:prSet/>
      <dgm:spPr/>
      <dgm:t>
        <a:bodyPr/>
        <a:lstStyle/>
        <a:p>
          <a:endParaRPr lang="es-CO" sz="1600">
            <a:latin typeface="Montserrat" panose="00000500000000000000" pitchFamily="50" charset="0"/>
          </a:endParaRPr>
        </a:p>
      </dgm:t>
    </dgm:pt>
    <dgm:pt modelId="{26DD731A-5A80-41FC-A481-17A1C226DF4E}" type="sibTrans" cxnId="{1A550D99-F7C2-479C-98B1-407F50568DF3}">
      <dgm:prSet/>
      <dgm:spPr/>
      <dgm:t>
        <a:bodyPr/>
        <a:lstStyle/>
        <a:p>
          <a:endParaRPr lang="es-CO" sz="1600">
            <a:latin typeface="Montserrat" panose="00000500000000000000" pitchFamily="50" charset="0"/>
          </a:endParaRPr>
        </a:p>
      </dgm:t>
    </dgm:pt>
    <dgm:pt modelId="{3CB605EA-C29B-4C65-AA1A-0A87ACBA68A7}" type="pres">
      <dgm:prSet presAssocID="{E2F80A6F-7653-49C2-BC83-075E1D32F5FA}" presName="list" presStyleCnt="0">
        <dgm:presLayoutVars>
          <dgm:dir/>
          <dgm:animLvl val="lvl"/>
        </dgm:presLayoutVars>
      </dgm:prSet>
      <dgm:spPr/>
    </dgm:pt>
    <dgm:pt modelId="{88FB8359-1BFD-4C0B-B53F-A4242F1D506B}" type="pres">
      <dgm:prSet presAssocID="{2AAD9191-BA7C-4083-8757-114B61DDACF9}" presName="posSpace" presStyleCnt="0"/>
      <dgm:spPr/>
    </dgm:pt>
    <dgm:pt modelId="{3092035C-7C73-48F4-8F08-23BB3EAD11A8}" type="pres">
      <dgm:prSet presAssocID="{2AAD9191-BA7C-4083-8757-114B61DDACF9}" presName="vertFlow" presStyleCnt="0"/>
      <dgm:spPr/>
    </dgm:pt>
    <dgm:pt modelId="{5AACF409-FB13-4FB1-AB0E-2FB3A309CA13}" type="pres">
      <dgm:prSet presAssocID="{2AAD9191-BA7C-4083-8757-114B61DDACF9}" presName="topSpace" presStyleCnt="0"/>
      <dgm:spPr/>
    </dgm:pt>
    <dgm:pt modelId="{1AE22A13-C53F-41A8-B1C3-4FE78AECECEE}" type="pres">
      <dgm:prSet presAssocID="{2AAD9191-BA7C-4083-8757-114B61DDACF9}" presName="firstComp" presStyleCnt="0"/>
      <dgm:spPr/>
    </dgm:pt>
    <dgm:pt modelId="{399F4DE2-E634-4B48-BD6E-AA791E82BFD7}" type="pres">
      <dgm:prSet presAssocID="{2AAD9191-BA7C-4083-8757-114B61DDACF9}" presName="firstChild" presStyleLbl="bgAccFollowNode1" presStyleIdx="0" presStyleCnt="2" custLinFactNeighborX="1119" custLinFactNeighborY="-38627"/>
      <dgm:spPr/>
    </dgm:pt>
    <dgm:pt modelId="{E5AD9A0C-759D-435A-8F0D-0A851D55688A}" type="pres">
      <dgm:prSet presAssocID="{2AAD9191-BA7C-4083-8757-114B61DDACF9}" presName="firstChildTx" presStyleLbl="bgAccFollowNode1" presStyleIdx="0" presStyleCnt="2">
        <dgm:presLayoutVars>
          <dgm:bulletEnabled val="1"/>
        </dgm:presLayoutVars>
      </dgm:prSet>
      <dgm:spPr/>
    </dgm:pt>
    <dgm:pt modelId="{6E155675-4ABA-48D0-B19D-232FFB5B64F4}" type="pres">
      <dgm:prSet presAssocID="{2AAD9191-BA7C-4083-8757-114B61DDACF9}" presName="negSpace" presStyleCnt="0"/>
      <dgm:spPr/>
    </dgm:pt>
    <dgm:pt modelId="{D20E07B9-FF61-4735-945E-6C34D92D25BF}" type="pres">
      <dgm:prSet presAssocID="{2AAD9191-BA7C-4083-8757-114B61DDACF9}" presName="circle" presStyleLbl="node1" presStyleIdx="0" presStyleCnt="2" custLinFactNeighborX="1119" custLinFactNeighborY="-15980"/>
      <dgm:spPr/>
    </dgm:pt>
    <dgm:pt modelId="{4C445A08-7052-44D0-9359-139514DF901A}" type="pres">
      <dgm:prSet presAssocID="{FC70C8B3-767B-4E13-94F2-80A9F18C2C3F}" presName="transSpace" presStyleCnt="0"/>
      <dgm:spPr/>
    </dgm:pt>
    <dgm:pt modelId="{83E5382F-676F-4408-B55E-B65F6081D1E8}" type="pres">
      <dgm:prSet presAssocID="{6B4FA046-3B21-4DA6-B437-4BA474B0E3B5}" presName="posSpace" presStyleCnt="0"/>
      <dgm:spPr/>
    </dgm:pt>
    <dgm:pt modelId="{73E1748F-53F0-4AA2-8FFE-2B5136A8C0E8}" type="pres">
      <dgm:prSet presAssocID="{6B4FA046-3B21-4DA6-B437-4BA474B0E3B5}" presName="vertFlow" presStyleCnt="0"/>
      <dgm:spPr/>
    </dgm:pt>
    <dgm:pt modelId="{A1D345A1-925D-4B34-864F-9EE61561FD96}" type="pres">
      <dgm:prSet presAssocID="{6B4FA046-3B21-4DA6-B437-4BA474B0E3B5}" presName="topSpace" presStyleCnt="0"/>
      <dgm:spPr/>
    </dgm:pt>
    <dgm:pt modelId="{9887AE86-CBD4-431B-9C12-2A3ACE9C8746}" type="pres">
      <dgm:prSet presAssocID="{6B4FA046-3B21-4DA6-B437-4BA474B0E3B5}" presName="firstComp" presStyleCnt="0"/>
      <dgm:spPr/>
    </dgm:pt>
    <dgm:pt modelId="{B81FE729-3CAD-4077-BB4B-E4326921A452}" type="pres">
      <dgm:prSet presAssocID="{6B4FA046-3B21-4DA6-B437-4BA474B0E3B5}" presName="firstChild" presStyleLbl="bgAccFollowNode1" presStyleIdx="1" presStyleCnt="2" custScaleX="111859" custScaleY="148867"/>
      <dgm:spPr/>
    </dgm:pt>
    <dgm:pt modelId="{B2C7A626-D701-4A27-A327-53F3EEF3C52E}" type="pres">
      <dgm:prSet presAssocID="{6B4FA046-3B21-4DA6-B437-4BA474B0E3B5}" presName="firstChildTx" presStyleLbl="bgAccFollowNode1" presStyleIdx="1" presStyleCnt="2">
        <dgm:presLayoutVars>
          <dgm:bulletEnabled val="1"/>
        </dgm:presLayoutVars>
      </dgm:prSet>
      <dgm:spPr/>
    </dgm:pt>
    <dgm:pt modelId="{4A75BF26-D686-43FB-9872-BF7F76E33D6F}" type="pres">
      <dgm:prSet presAssocID="{6B4FA046-3B21-4DA6-B437-4BA474B0E3B5}" presName="negSpace" presStyleCnt="0"/>
      <dgm:spPr/>
    </dgm:pt>
    <dgm:pt modelId="{74E62839-D2B3-473A-904E-B9BBBA0EFBE9}" type="pres">
      <dgm:prSet presAssocID="{6B4FA046-3B21-4DA6-B437-4BA474B0E3B5}" presName="circle" presStyleLbl="node1" presStyleIdx="1" presStyleCnt="2" custLinFactNeighborX="-12541" custLinFactNeighborY="-3351"/>
      <dgm:spPr/>
    </dgm:pt>
  </dgm:ptLst>
  <dgm:cxnLst>
    <dgm:cxn modelId="{1859AF04-EABA-43D2-BD22-85CF2E98186D}" srcId="{E2F80A6F-7653-49C2-BC83-075E1D32F5FA}" destId="{6B4FA046-3B21-4DA6-B437-4BA474B0E3B5}" srcOrd="1" destOrd="0" parTransId="{5E4D4498-C2B7-4A86-8119-A078E72D49A3}" sibTransId="{A8D1C738-4609-455D-BADD-57927A624D46}"/>
    <dgm:cxn modelId="{5DFA0710-6E3A-4CFC-946D-AC6A0685B445}" type="presOf" srcId="{B7B359B5-C172-4A82-B8F1-AE705909EC5C}" destId="{E5AD9A0C-759D-435A-8F0D-0A851D55688A}" srcOrd="1" destOrd="0" presId="urn:microsoft.com/office/officeart/2005/8/layout/hList9"/>
    <dgm:cxn modelId="{415B6712-E6B7-4CCA-BFD6-1C8A61E61890}" type="presOf" srcId="{E2F80A6F-7653-49C2-BC83-075E1D32F5FA}" destId="{3CB605EA-C29B-4C65-AA1A-0A87ACBA68A7}" srcOrd="0" destOrd="0" presId="urn:microsoft.com/office/officeart/2005/8/layout/hList9"/>
    <dgm:cxn modelId="{07F53120-EB66-4FFF-934E-D3ED3344388C}" type="presOf" srcId="{2AAD9191-BA7C-4083-8757-114B61DDACF9}" destId="{D20E07B9-FF61-4735-945E-6C34D92D25BF}" srcOrd="0" destOrd="0" presId="urn:microsoft.com/office/officeart/2005/8/layout/hList9"/>
    <dgm:cxn modelId="{AE3F7F24-EC80-47B7-9DAA-FD8339E8C8E6}" srcId="{E2F80A6F-7653-49C2-BC83-075E1D32F5FA}" destId="{2AAD9191-BA7C-4083-8757-114B61DDACF9}" srcOrd="0" destOrd="0" parTransId="{94F8B0E1-F86D-4475-9128-D17C80070685}" sibTransId="{FC70C8B3-767B-4E13-94F2-80A9F18C2C3F}"/>
    <dgm:cxn modelId="{F9E26762-DA19-4FF2-8094-B7528BD39ED8}" type="presOf" srcId="{B7B359B5-C172-4A82-B8F1-AE705909EC5C}" destId="{399F4DE2-E634-4B48-BD6E-AA791E82BFD7}" srcOrd="0" destOrd="0" presId="urn:microsoft.com/office/officeart/2005/8/layout/hList9"/>
    <dgm:cxn modelId="{4FBF6850-DDA6-4F72-AE2A-9DD34E1A9104}" type="presOf" srcId="{E33C41BA-C4D4-4247-ABC9-E8DC3B9D0CF9}" destId="{B81FE729-3CAD-4077-BB4B-E4326921A452}" srcOrd="0" destOrd="0" presId="urn:microsoft.com/office/officeart/2005/8/layout/hList9"/>
    <dgm:cxn modelId="{1A550D99-F7C2-479C-98B1-407F50568DF3}" srcId="{6B4FA046-3B21-4DA6-B437-4BA474B0E3B5}" destId="{E33C41BA-C4D4-4247-ABC9-E8DC3B9D0CF9}" srcOrd="0" destOrd="0" parTransId="{BD19B84E-EED5-477E-BEBB-E125459560BD}" sibTransId="{26DD731A-5A80-41FC-A481-17A1C226DF4E}"/>
    <dgm:cxn modelId="{6703939C-C659-4B01-8A62-623CE976D5F2}" type="presOf" srcId="{E33C41BA-C4D4-4247-ABC9-E8DC3B9D0CF9}" destId="{B2C7A626-D701-4A27-A327-53F3EEF3C52E}" srcOrd="1" destOrd="0" presId="urn:microsoft.com/office/officeart/2005/8/layout/hList9"/>
    <dgm:cxn modelId="{00E4E6C8-DF75-4F72-A0AF-62EAD60D85CA}" srcId="{2AAD9191-BA7C-4083-8757-114B61DDACF9}" destId="{B7B359B5-C172-4A82-B8F1-AE705909EC5C}" srcOrd="0" destOrd="0" parTransId="{A260ABDB-A615-4FE6-9487-34E58FF3DB22}" sibTransId="{7B7F894C-638A-4816-83B0-19522E738677}"/>
    <dgm:cxn modelId="{FAF980D8-FA9B-44E7-98F1-FB8F36AC5353}" type="presOf" srcId="{6B4FA046-3B21-4DA6-B437-4BA474B0E3B5}" destId="{74E62839-D2B3-473A-904E-B9BBBA0EFBE9}" srcOrd="0" destOrd="0" presId="urn:microsoft.com/office/officeart/2005/8/layout/hList9"/>
    <dgm:cxn modelId="{E9077E97-F8B0-4856-BB74-345D168C7902}" type="presParOf" srcId="{3CB605EA-C29B-4C65-AA1A-0A87ACBA68A7}" destId="{88FB8359-1BFD-4C0B-B53F-A4242F1D506B}" srcOrd="0" destOrd="0" presId="urn:microsoft.com/office/officeart/2005/8/layout/hList9"/>
    <dgm:cxn modelId="{4046F194-3827-488C-AAED-6E27F0155A94}" type="presParOf" srcId="{3CB605EA-C29B-4C65-AA1A-0A87ACBA68A7}" destId="{3092035C-7C73-48F4-8F08-23BB3EAD11A8}" srcOrd="1" destOrd="0" presId="urn:microsoft.com/office/officeart/2005/8/layout/hList9"/>
    <dgm:cxn modelId="{323A27B9-63ED-4FE8-AF77-070B2919CDDD}" type="presParOf" srcId="{3092035C-7C73-48F4-8F08-23BB3EAD11A8}" destId="{5AACF409-FB13-4FB1-AB0E-2FB3A309CA13}" srcOrd="0" destOrd="0" presId="urn:microsoft.com/office/officeart/2005/8/layout/hList9"/>
    <dgm:cxn modelId="{8BD62485-BFB2-4DD9-B22D-1DCABA52341D}" type="presParOf" srcId="{3092035C-7C73-48F4-8F08-23BB3EAD11A8}" destId="{1AE22A13-C53F-41A8-B1C3-4FE78AECECEE}" srcOrd="1" destOrd="0" presId="urn:microsoft.com/office/officeart/2005/8/layout/hList9"/>
    <dgm:cxn modelId="{61B26AB1-57A0-4020-B34B-409C6E47B492}" type="presParOf" srcId="{1AE22A13-C53F-41A8-B1C3-4FE78AECECEE}" destId="{399F4DE2-E634-4B48-BD6E-AA791E82BFD7}" srcOrd="0" destOrd="0" presId="urn:microsoft.com/office/officeart/2005/8/layout/hList9"/>
    <dgm:cxn modelId="{7D39C15C-AC22-4C5D-AF9B-B79813D74761}" type="presParOf" srcId="{1AE22A13-C53F-41A8-B1C3-4FE78AECECEE}" destId="{E5AD9A0C-759D-435A-8F0D-0A851D55688A}" srcOrd="1" destOrd="0" presId="urn:microsoft.com/office/officeart/2005/8/layout/hList9"/>
    <dgm:cxn modelId="{2A3F5DF1-A6E0-48C1-B973-8FB6A40EC9DB}" type="presParOf" srcId="{3CB605EA-C29B-4C65-AA1A-0A87ACBA68A7}" destId="{6E155675-4ABA-48D0-B19D-232FFB5B64F4}" srcOrd="2" destOrd="0" presId="urn:microsoft.com/office/officeart/2005/8/layout/hList9"/>
    <dgm:cxn modelId="{9FF62558-1EB0-4489-8648-BED305F136E3}" type="presParOf" srcId="{3CB605EA-C29B-4C65-AA1A-0A87ACBA68A7}" destId="{D20E07B9-FF61-4735-945E-6C34D92D25BF}" srcOrd="3" destOrd="0" presId="urn:microsoft.com/office/officeart/2005/8/layout/hList9"/>
    <dgm:cxn modelId="{3E42BAA6-0182-483B-AF7F-EA1737E0B72F}" type="presParOf" srcId="{3CB605EA-C29B-4C65-AA1A-0A87ACBA68A7}" destId="{4C445A08-7052-44D0-9359-139514DF901A}" srcOrd="4" destOrd="0" presId="urn:microsoft.com/office/officeart/2005/8/layout/hList9"/>
    <dgm:cxn modelId="{637A66AD-A2D6-4DCC-9F87-CB9C05711045}" type="presParOf" srcId="{3CB605EA-C29B-4C65-AA1A-0A87ACBA68A7}" destId="{83E5382F-676F-4408-B55E-B65F6081D1E8}" srcOrd="5" destOrd="0" presId="urn:microsoft.com/office/officeart/2005/8/layout/hList9"/>
    <dgm:cxn modelId="{41610E41-3377-4E32-B454-25BF8D5B1AEA}" type="presParOf" srcId="{3CB605EA-C29B-4C65-AA1A-0A87ACBA68A7}" destId="{73E1748F-53F0-4AA2-8FFE-2B5136A8C0E8}" srcOrd="6" destOrd="0" presId="urn:microsoft.com/office/officeart/2005/8/layout/hList9"/>
    <dgm:cxn modelId="{FE6C8AE8-5756-41DD-B9F4-B377EBA3E230}" type="presParOf" srcId="{73E1748F-53F0-4AA2-8FFE-2B5136A8C0E8}" destId="{A1D345A1-925D-4B34-864F-9EE61561FD96}" srcOrd="0" destOrd="0" presId="urn:microsoft.com/office/officeart/2005/8/layout/hList9"/>
    <dgm:cxn modelId="{5AC564A0-ED59-42F3-A687-78BF71439A8B}" type="presParOf" srcId="{73E1748F-53F0-4AA2-8FFE-2B5136A8C0E8}" destId="{9887AE86-CBD4-431B-9C12-2A3ACE9C8746}" srcOrd="1" destOrd="0" presId="urn:microsoft.com/office/officeart/2005/8/layout/hList9"/>
    <dgm:cxn modelId="{8BC17D11-70EE-43AE-A3CC-DF74488DF455}" type="presParOf" srcId="{9887AE86-CBD4-431B-9C12-2A3ACE9C8746}" destId="{B81FE729-3CAD-4077-BB4B-E4326921A452}" srcOrd="0" destOrd="0" presId="urn:microsoft.com/office/officeart/2005/8/layout/hList9"/>
    <dgm:cxn modelId="{FC8694D8-C02B-457A-9C88-80EB0894C2EE}" type="presParOf" srcId="{9887AE86-CBD4-431B-9C12-2A3ACE9C8746}" destId="{B2C7A626-D701-4A27-A327-53F3EEF3C52E}" srcOrd="1" destOrd="0" presId="urn:microsoft.com/office/officeart/2005/8/layout/hList9"/>
    <dgm:cxn modelId="{F82E4749-D7D5-489F-9A6F-96AEACC15643}" type="presParOf" srcId="{3CB605EA-C29B-4C65-AA1A-0A87ACBA68A7}" destId="{4A75BF26-D686-43FB-9872-BF7F76E33D6F}" srcOrd="7" destOrd="0" presId="urn:microsoft.com/office/officeart/2005/8/layout/hList9"/>
    <dgm:cxn modelId="{E16626CE-460D-46EC-B9B3-7E1781153DA0}" type="presParOf" srcId="{3CB605EA-C29B-4C65-AA1A-0A87ACBA68A7}" destId="{74E62839-D2B3-473A-904E-B9BBBA0EFBE9}"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9F4DE2-E634-4B48-BD6E-AA791E82BFD7}">
      <dsp:nvSpPr>
        <dsp:cNvPr id="0" name=""/>
        <dsp:cNvSpPr/>
      </dsp:nvSpPr>
      <dsp:spPr>
        <a:xfrm>
          <a:off x="1951712" y="29990"/>
          <a:ext cx="3064288" cy="204388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s-CO" sz="1600" kern="1200" dirty="0">
              <a:solidFill>
                <a:srgbClr val="0B2F51"/>
              </a:solidFill>
              <a:latin typeface="Montserrat" panose="00000500000000000000" pitchFamily="50" charset="0"/>
            </a:rPr>
            <a:t>Alta incidencia de coroideremia (enfermedad degenerativa recesiva de la retina, ligada al X).</a:t>
          </a:r>
        </a:p>
      </dsp:txBody>
      <dsp:txXfrm>
        <a:off x="2441998" y="29990"/>
        <a:ext cx="2574002" cy="2043880"/>
      </dsp:txXfrm>
    </dsp:sp>
    <dsp:sp modelId="{D20E07B9-FF61-4735-945E-6C34D92D25BF}">
      <dsp:nvSpPr>
        <dsp:cNvPr id="0" name=""/>
        <dsp:cNvSpPr/>
      </dsp:nvSpPr>
      <dsp:spPr>
        <a:xfrm>
          <a:off x="317425" y="0"/>
          <a:ext cx="2042859" cy="204285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CO" sz="1600" b="1" kern="1200" dirty="0">
              <a:latin typeface="Montserrat" panose="00000500000000000000" pitchFamily="50" charset="0"/>
            </a:rPr>
            <a:t>Migrantes del este Europa </a:t>
          </a:r>
        </a:p>
      </dsp:txBody>
      <dsp:txXfrm>
        <a:off x="616595" y="299170"/>
        <a:ext cx="1444519" cy="1444519"/>
      </dsp:txXfrm>
    </dsp:sp>
    <dsp:sp modelId="{B81FE729-3CAD-4077-BB4B-E4326921A452}">
      <dsp:nvSpPr>
        <dsp:cNvPr id="0" name=""/>
        <dsp:cNvSpPr/>
      </dsp:nvSpPr>
      <dsp:spPr>
        <a:xfrm>
          <a:off x="7024571" y="819480"/>
          <a:ext cx="3834171" cy="3042663"/>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s-CO" sz="1600" kern="1200" dirty="0">
              <a:solidFill>
                <a:srgbClr val="0B2F51"/>
              </a:solidFill>
              <a:latin typeface="Montserrat" panose="00000500000000000000" pitchFamily="50" charset="0"/>
            </a:rPr>
            <a:t>Presentan una mayor incidencia de hiperornitinemia, caracterizada por niveles excesivos de ornitina en la sangre, causados por una deficiencia de la enzima mitocondrial ornitina aminotransferasa. </a:t>
          </a:r>
        </a:p>
      </dsp:txBody>
      <dsp:txXfrm>
        <a:off x="7638038" y="819480"/>
        <a:ext cx="3220704" cy="3042663"/>
      </dsp:txXfrm>
    </dsp:sp>
    <dsp:sp modelId="{74E62839-D2B3-473A-904E-B9BBBA0EFBE9}">
      <dsp:nvSpPr>
        <dsp:cNvPr id="0" name=""/>
        <dsp:cNvSpPr/>
      </dsp:nvSpPr>
      <dsp:spPr>
        <a:xfrm>
          <a:off x="5570918" y="0"/>
          <a:ext cx="2042859" cy="2042859"/>
        </a:xfrm>
        <a:prstGeom prst="ellips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CO" sz="1600" b="1" kern="1200" dirty="0">
              <a:latin typeface="Montserrat" panose="00000500000000000000" pitchFamily="50" charset="0"/>
            </a:rPr>
            <a:t>Migrantes regiones meridionales de Europa</a:t>
          </a:r>
        </a:p>
      </dsp:txBody>
      <dsp:txXfrm>
        <a:off x="5870088" y="299170"/>
        <a:ext cx="1444519" cy="1444519"/>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A02832-48D5-42B7-A5F5-5AEB4D0E3B66}" type="datetimeFigureOut">
              <a:rPr lang="es-CO" smtClean="0"/>
              <a:t>24/05/2021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AF9830-76FD-469B-AC9A-0CAA08124CE3}" type="slidenum">
              <a:rPr lang="es-CO" smtClean="0"/>
              <a:t>‹#›</a:t>
            </a:fld>
            <a:endParaRPr lang="es-CO"/>
          </a:p>
        </p:txBody>
      </p:sp>
    </p:spTree>
    <p:extLst>
      <p:ext uri="{BB962C8B-B14F-4D97-AF65-F5344CB8AC3E}">
        <p14:creationId xmlns:p14="http://schemas.microsoft.com/office/powerpoint/2010/main" val="3313883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s-CO" dirty="0" err="1"/>
              <a:t>Estudia</a:t>
            </a:r>
            <a:r>
              <a:rPr lang="en-US" altLang="es-CO" dirty="0"/>
              <a:t> la </a:t>
            </a:r>
            <a:r>
              <a:rPr lang="en-US" altLang="es-CO" dirty="0" err="1"/>
              <a:t>organización</a:t>
            </a:r>
            <a:r>
              <a:rPr lang="en-US" altLang="es-CO" dirty="0"/>
              <a:t> de la </a:t>
            </a:r>
            <a:r>
              <a:rPr lang="en-US" altLang="es-CO" dirty="0" err="1"/>
              <a:t>variación</a:t>
            </a:r>
            <a:r>
              <a:rPr lang="en-US" altLang="es-CO" dirty="0"/>
              <a:t> </a:t>
            </a:r>
            <a:r>
              <a:rPr lang="en-US" altLang="es-CO" dirty="0" err="1"/>
              <a:t>hereditaria</a:t>
            </a:r>
            <a:r>
              <a:rPr lang="en-US" altLang="es-CO" dirty="0"/>
              <a:t> en </a:t>
            </a:r>
            <a:r>
              <a:rPr lang="en-US" altLang="es-CO" dirty="0" err="1"/>
              <a:t>grandes</a:t>
            </a:r>
            <a:r>
              <a:rPr lang="en-US" altLang="es-CO" dirty="0"/>
              <a:t> </a:t>
            </a:r>
            <a:r>
              <a:rPr lang="en-US" altLang="es-CO" dirty="0" err="1"/>
              <a:t>grupos</a:t>
            </a:r>
            <a:r>
              <a:rPr lang="en-US" altLang="es-CO" dirty="0"/>
              <a:t> de </a:t>
            </a:r>
            <a:r>
              <a:rPr lang="en-US" altLang="es-CO" dirty="0" err="1"/>
              <a:t>organismos</a:t>
            </a:r>
            <a:r>
              <a:rPr lang="en-US" altLang="es-CO" dirty="0"/>
              <a:t>, </a:t>
            </a:r>
            <a:r>
              <a:rPr lang="en-US" altLang="es-CO" dirty="0" err="1"/>
              <a:t>determinando</a:t>
            </a:r>
            <a:r>
              <a:rPr lang="en-US" altLang="es-CO" dirty="0"/>
              <a:t> </a:t>
            </a:r>
            <a:r>
              <a:rPr lang="en-US" altLang="es-CO" dirty="0" err="1"/>
              <a:t>estadísticamente</a:t>
            </a:r>
            <a:r>
              <a:rPr lang="en-US" altLang="es-CO" dirty="0"/>
              <a:t> las </a:t>
            </a:r>
            <a:r>
              <a:rPr lang="en-US" altLang="es-CO" dirty="0" err="1"/>
              <a:t>propiedades</a:t>
            </a:r>
            <a:r>
              <a:rPr lang="en-US" altLang="es-CO" dirty="0"/>
              <a:t> </a:t>
            </a:r>
            <a:r>
              <a:rPr lang="en-US" altLang="es-CO" dirty="0" err="1"/>
              <a:t>genéticas</a:t>
            </a:r>
            <a:r>
              <a:rPr lang="en-US" altLang="es-CO" dirty="0"/>
              <a:t> de </a:t>
            </a:r>
            <a:r>
              <a:rPr lang="en-US" altLang="es-CO" dirty="0" err="1"/>
              <a:t>esos</a:t>
            </a:r>
            <a:r>
              <a:rPr lang="en-US" altLang="es-CO" dirty="0"/>
              <a:t> </a:t>
            </a:r>
            <a:r>
              <a:rPr lang="en-US" altLang="es-CO" dirty="0" err="1"/>
              <a:t>grupos</a:t>
            </a:r>
            <a:r>
              <a:rPr lang="en-US" altLang="es-CO" dirty="0"/>
              <a:t>, y los </a:t>
            </a:r>
            <a:r>
              <a:rPr lang="en-US" altLang="es-CO" dirty="0" err="1"/>
              <a:t>cambios</a:t>
            </a:r>
            <a:r>
              <a:rPr lang="en-US" altLang="es-CO" dirty="0"/>
              <a:t> de </a:t>
            </a:r>
            <a:r>
              <a:rPr lang="en-US" altLang="es-CO" dirty="0" err="1"/>
              <a:t>esas</a:t>
            </a:r>
            <a:r>
              <a:rPr lang="en-US" altLang="es-CO" dirty="0"/>
              <a:t> </a:t>
            </a:r>
            <a:r>
              <a:rPr lang="en-US" altLang="es-CO" dirty="0" err="1"/>
              <a:t>propiedades</a:t>
            </a:r>
            <a:r>
              <a:rPr lang="en-US" altLang="es-CO" dirty="0"/>
              <a:t> en el </a:t>
            </a:r>
            <a:r>
              <a:rPr lang="en-US" altLang="es-CO" dirty="0" err="1"/>
              <a:t>tiempo</a:t>
            </a:r>
            <a:r>
              <a:rPr lang="en-US" altLang="es-CO" dirty="0"/>
              <a:t> y en el </a:t>
            </a:r>
            <a:r>
              <a:rPr lang="en-US" altLang="es-CO" dirty="0" err="1"/>
              <a:t>espacio</a:t>
            </a:r>
            <a:r>
              <a:rPr lang="en-US" altLang="es-CO"/>
              <a:t>. </a:t>
            </a:r>
            <a:endParaRPr lang="es-ES" altLang="es-CO" dirty="0"/>
          </a:p>
          <a:p>
            <a:endParaRPr lang="es-CO" dirty="0"/>
          </a:p>
        </p:txBody>
      </p:sp>
      <p:sp>
        <p:nvSpPr>
          <p:cNvPr id="4" name="Marcador de número de diapositiva 3"/>
          <p:cNvSpPr>
            <a:spLocks noGrp="1"/>
          </p:cNvSpPr>
          <p:nvPr>
            <p:ph type="sldNum" sz="quarter" idx="5"/>
          </p:nvPr>
        </p:nvSpPr>
        <p:spPr/>
        <p:txBody>
          <a:bodyPr/>
          <a:lstStyle/>
          <a:p>
            <a:fld id="{FBAF9830-76FD-469B-AC9A-0CAA08124CE3}" type="slidenum">
              <a:rPr lang="es-CO" smtClean="0"/>
              <a:t>2</a:t>
            </a:fld>
            <a:endParaRPr lang="es-CO"/>
          </a:p>
        </p:txBody>
      </p:sp>
    </p:spTree>
    <p:extLst>
      <p:ext uri="{BB962C8B-B14F-4D97-AF65-F5344CB8AC3E}">
        <p14:creationId xmlns:p14="http://schemas.microsoft.com/office/powerpoint/2010/main" val="1229547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FA098B2-92B8-4C4B-9CDE-FDF3406798A4}"/>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AA3A4997-0670-4313-9E60-01FEBC4F4E5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77E82C1-6EDD-4201-B348-5748EFB76404}"/>
              </a:ext>
            </a:extLst>
          </p:cNvPr>
          <p:cNvSpPr>
            <a:spLocks noGrp="1" noRot="1" noChangeAspect="1" noChangeArrowheads="1" noTextEdit="1"/>
          </p:cNvSpPr>
          <p:nvPr>
            <p:ph type="sldImg"/>
          </p:nvPr>
        </p:nvSpPr>
        <p:spPr>
          <a:ln/>
        </p:spPr>
      </p:sp>
      <p:sp>
        <p:nvSpPr>
          <p:cNvPr id="56323" name="Rectangle 3">
            <a:extLst>
              <a:ext uri="{FF2B5EF4-FFF2-40B4-BE49-F238E27FC236}">
                <a16:creationId xmlns:a16="http://schemas.microsoft.com/office/drawing/2014/main" id="{CE0EC219-D6DD-4EFF-8E57-FD8CF36AF00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7115D365-3FA4-4DE3-862E-2E9F7A96467E}"/>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7BFEB218-8D8A-45AC-81A2-CE251C71BEA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Esta relación, expresada en la ecuación de Hardy Weinberg, permite estimar las frecuencias de genotipo si se conocen las frecuencias alélicas, y viceversa</a:t>
            </a:r>
            <a:endParaRPr lang="es-CO" dirty="0"/>
          </a:p>
        </p:txBody>
      </p:sp>
      <p:sp>
        <p:nvSpPr>
          <p:cNvPr id="4" name="Marcador de número de diapositiva 3"/>
          <p:cNvSpPr>
            <a:spLocks noGrp="1"/>
          </p:cNvSpPr>
          <p:nvPr>
            <p:ph type="sldNum" sz="quarter" idx="5"/>
          </p:nvPr>
        </p:nvSpPr>
        <p:spPr/>
        <p:txBody>
          <a:bodyPr/>
          <a:lstStyle/>
          <a:p>
            <a:fld id="{FBAF9830-76FD-469B-AC9A-0CAA08124CE3}" type="slidenum">
              <a:rPr lang="es-CO" smtClean="0"/>
              <a:t>8</a:t>
            </a:fld>
            <a:endParaRPr lang="es-CO"/>
          </a:p>
        </p:txBody>
      </p:sp>
    </p:spTree>
    <p:extLst>
      <p:ext uri="{BB962C8B-B14F-4D97-AF65-F5344CB8AC3E}">
        <p14:creationId xmlns:p14="http://schemas.microsoft.com/office/powerpoint/2010/main" val="3229538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FBAF9830-76FD-469B-AC9A-0CAA08124CE3}" type="slidenum">
              <a:rPr lang="es-CO" smtClean="0"/>
              <a:t>12</a:t>
            </a:fld>
            <a:endParaRPr lang="es-CO"/>
          </a:p>
        </p:txBody>
      </p:sp>
    </p:spTree>
    <p:extLst>
      <p:ext uri="{BB962C8B-B14F-4D97-AF65-F5344CB8AC3E}">
        <p14:creationId xmlns:p14="http://schemas.microsoft.com/office/powerpoint/2010/main" val="1364056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FBAF9830-76FD-469B-AC9A-0CAA08124CE3}" type="slidenum">
              <a:rPr lang="es-CO" smtClean="0"/>
              <a:t>24</a:t>
            </a:fld>
            <a:endParaRPr lang="es-CO"/>
          </a:p>
        </p:txBody>
      </p:sp>
    </p:spTree>
    <p:extLst>
      <p:ext uri="{BB962C8B-B14F-4D97-AF65-F5344CB8AC3E}">
        <p14:creationId xmlns:p14="http://schemas.microsoft.com/office/powerpoint/2010/main" val="4195648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4BDF68E2-58F2-4D09-BE8B-E3BD06533059}" type="datetimeFigureOut">
              <a:rPr lang="en-US" smtClean="0"/>
              <a:t>5/24/2021</a:t>
            </a:fld>
            <a:endParaRPr lang="en-US"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6337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2E2D6473-DF6D-4702-B328-E0DD40540A4E}" type="datetimeFigureOut">
              <a:rPr lang="en-US" smtClean="0"/>
              <a:t>5/24/2021</a:t>
            </a:fld>
            <a:endParaRPr lang="en-US"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42993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98624D31-43A5-475A-80CF-332C9F6DCF35}" type="datetimeFigureOut">
              <a:rPr lang="en-US" smtClean="0"/>
              <a:t>5/24/2021</a:t>
            </a:fld>
            <a:endParaRPr lang="en-US"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4FAB73BC-B049-4115-A692-8D63A059BFB8}" type="slidenum">
              <a:rPr lang="en-US" smtClean="0"/>
              <a:pPr/>
              <a:t>‹#›</a:t>
            </a:fld>
            <a:endParaRPr lang="en-US"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1315376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98624D31-43A5-475A-80CF-332C9F6DCF35}" type="datetimeFigureOut">
              <a:rPr lang="en-US" smtClean="0"/>
              <a:t>5/24/2021</a:t>
            </a:fld>
            <a:endParaRPr lang="en-US"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4FAB73BC-B049-4115-A692-8D63A059BFB8}" type="slidenum">
              <a:rPr lang="en-US" smtClean="0"/>
              <a:pPr/>
              <a:t>‹#›</a:t>
            </a:fld>
            <a:endParaRPr lang="en-US"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169785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20EBB0C4-6273-4C6E-B9BD-2EDC30F1CD52}" type="datetimeFigureOut">
              <a:rPr lang="en-US" smtClean="0"/>
              <a:t>5/24/2021</a:t>
            </a:fld>
            <a:endParaRPr lang="en-US"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16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98624D31-43A5-475A-80CF-332C9F6DCF35}" type="datetimeFigureOut">
              <a:rPr lang="en-US" smtClean="0"/>
              <a:t>5/24/2021</a:t>
            </a:fld>
            <a:endParaRPr lang="en-US"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2017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98624D31-43A5-475A-80CF-332C9F6DCF35}" type="datetimeFigureOut">
              <a:rPr lang="en-US" smtClean="0"/>
              <a:t>5/24/2021</a:t>
            </a:fld>
            <a:endParaRPr lang="en-US"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37847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C8C39B41-D8B5-4052-B551-9B5525EAA8B6}" type="datetimeFigureOut">
              <a:rPr lang="en-US" smtClean="0"/>
              <a:t>5/24/2021</a:t>
            </a:fld>
            <a:endParaRPr lang="en-US"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64321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4D94136C-8742-45B2-AF27-D93DF72833A9}" type="datetimeFigureOut">
              <a:rPr lang="en-US" smtClean="0"/>
              <a:t>5/24/2021</a:t>
            </a:fld>
            <a:endParaRPr lang="en-US"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78105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32ABBEA6-7C60-4B02-AE87-00D78D8422AF}" type="datetimeFigureOut">
              <a:rPr lang="en-US" smtClean="0"/>
              <a:t>5/24/2021</a:t>
            </a:fld>
            <a:endParaRPr lang="en-US"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5356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C9CAD897-D46E-4AD2-BD9B-49DD3E640873}" type="datetimeFigureOut">
              <a:rPr lang="en-US" smtClean="0"/>
              <a:t>5/24/2021</a:t>
            </a:fld>
            <a:endParaRPr lang="en-US"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5280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5/24/2021</a:t>
            </a:fld>
            <a:endParaRPr lang="en-US"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210755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mailto:natigolo@gmail.com"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mailto:natalia.gomezl@udea.edu.c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C95F3F-1564-43A7-8059-A0B97B22AD26}"/>
              </a:ext>
            </a:extLst>
          </p:cNvPr>
          <p:cNvSpPr>
            <a:spLocks noGrp="1"/>
          </p:cNvSpPr>
          <p:nvPr>
            <p:ph type="ctrTitle" idx="4294967295"/>
          </p:nvPr>
        </p:nvSpPr>
        <p:spPr>
          <a:xfrm>
            <a:off x="2081212" y="1493898"/>
            <a:ext cx="8029575" cy="2387600"/>
          </a:xfrm>
        </p:spPr>
        <p:txBody>
          <a:bodyPr>
            <a:normAutofit/>
          </a:bodyPr>
          <a:lstStyle/>
          <a:p>
            <a:pPr algn="ctr"/>
            <a:r>
              <a:rPr lang="es-CO" sz="6000" dirty="0"/>
              <a:t>GENÉTICA DE POBLACIONES</a:t>
            </a:r>
          </a:p>
        </p:txBody>
      </p:sp>
    </p:spTree>
    <p:extLst>
      <p:ext uri="{BB962C8B-B14F-4D97-AF65-F5344CB8AC3E}">
        <p14:creationId xmlns:p14="http://schemas.microsoft.com/office/powerpoint/2010/main" val="1150882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780CA0C2-1120-46AB-8189-070817ED354E}"/>
              </a:ext>
            </a:extLst>
          </p:cNvPr>
          <p:cNvSpPr>
            <a:spLocks noGrp="1" noChangeArrowheads="1"/>
          </p:cNvSpPr>
          <p:nvPr>
            <p:ph type="title" idx="4294967295"/>
          </p:nvPr>
        </p:nvSpPr>
        <p:spPr>
          <a:xfrm>
            <a:off x="783454" y="357241"/>
            <a:ext cx="7772400" cy="777875"/>
          </a:xfrm>
        </p:spPr>
        <p:txBody>
          <a:bodyPr>
            <a:normAutofit/>
          </a:bodyPr>
          <a:lstStyle/>
          <a:p>
            <a:r>
              <a:rPr lang="es-PR" altLang="es-CO" dirty="0">
                <a:solidFill>
                  <a:srgbClr val="3CB0B0"/>
                </a:solidFill>
              </a:rPr>
              <a:t>Ley de Hardy-Weinberg</a:t>
            </a:r>
          </a:p>
        </p:txBody>
      </p:sp>
      <p:sp>
        <p:nvSpPr>
          <p:cNvPr id="2" name="Rectángulo 1">
            <a:extLst>
              <a:ext uri="{FF2B5EF4-FFF2-40B4-BE49-F238E27FC236}">
                <a16:creationId xmlns:a16="http://schemas.microsoft.com/office/drawing/2014/main" id="{1C829E8A-92FC-4A0D-9806-54B2D8E48E9B}"/>
              </a:ext>
            </a:extLst>
          </p:cNvPr>
          <p:cNvSpPr/>
          <p:nvPr/>
        </p:nvSpPr>
        <p:spPr>
          <a:xfrm>
            <a:off x="1242452" y="1352743"/>
            <a:ext cx="10482010" cy="2800767"/>
          </a:xfrm>
          <a:prstGeom prst="rect">
            <a:avLst/>
          </a:prstGeom>
        </p:spPr>
        <p:txBody>
          <a:bodyPr wrap="square">
            <a:spAutoFit/>
          </a:bodyPr>
          <a:lstStyle/>
          <a:p>
            <a:pPr marL="342900" indent="-342900" algn="just">
              <a:buFont typeface="Arial" panose="020B0604020202020204" pitchFamily="34" charset="0"/>
              <a:buChar char="•"/>
            </a:pPr>
            <a:r>
              <a:rPr lang="es-ES" sz="2200" dirty="0">
                <a:solidFill>
                  <a:srgbClr val="0B2F51"/>
                </a:solidFill>
                <a:latin typeface="Montserrat" panose="00000500000000000000" pitchFamily="50" charset="0"/>
              </a:rPr>
              <a:t>La ecuación de Hardy-Weinberg se aplica para hallar la frecuencia de un alelo causante de enfermedad  tanto autosómicas dominantes como recesivas, pero se usa con mayor frecuencia con afección autosómica recesiva.</a:t>
            </a:r>
          </a:p>
          <a:p>
            <a:pPr marL="342900" indent="-342900" algn="just">
              <a:buFont typeface="Arial" panose="020B0604020202020204" pitchFamily="34" charset="0"/>
              <a:buChar char="•"/>
            </a:pPr>
            <a:endParaRPr lang="es-ES" sz="2200" dirty="0">
              <a:solidFill>
                <a:srgbClr val="0B2F51"/>
              </a:solidFill>
              <a:latin typeface="Montserrat" panose="00000500000000000000" pitchFamily="50" charset="0"/>
            </a:endParaRPr>
          </a:p>
          <a:p>
            <a:pPr marL="342900" indent="-342900" algn="just">
              <a:buFont typeface="Arial" panose="020B0604020202020204" pitchFamily="34" charset="0"/>
              <a:buChar char="•"/>
            </a:pPr>
            <a:r>
              <a:rPr lang="es-ES" sz="2200" dirty="0">
                <a:solidFill>
                  <a:srgbClr val="0B2F51"/>
                </a:solidFill>
                <a:latin typeface="Montserrat" panose="00000500000000000000" pitchFamily="50" charset="0"/>
              </a:rPr>
              <a:t>Tener en cuenta prevalencia de la enfermedad.</a:t>
            </a:r>
          </a:p>
          <a:p>
            <a:pPr marL="342900" indent="-342900" algn="just">
              <a:buFont typeface="Arial" panose="020B0604020202020204" pitchFamily="34" charset="0"/>
              <a:buChar char="•"/>
            </a:pPr>
            <a:endParaRPr lang="es-ES" sz="2200" dirty="0">
              <a:solidFill>
                <a:srgbClr val="0B2F51"/>
              </a:solidFill>
              <a:latin typeface="Montserrat" panose="00000500000000000000" pitchFamily="50" charset="0"/>
            </a:endParaRPr>
          </a:p>
          <a:p>
            <a:pPr marL="342900" indent="-342900" algn="just">
              <a:buFont typeface="Arial" panose="020B0604020202020204" pitchFamily="34" charset="0"/>
              <a:buChar char="•"/>
            </a:pPr>
            <a:endParaRPr lang="es-CO" sz="2200" dirty="0">
              <a:solidFill>
                <a:srgbClr val="0B2F51"/>
              </a:solidFill>
              <a:latin typeface="Montserrat" panose="00000500000000000000" pitchFamily="50" charset="0"/>
            </a:endParaRPr>
          </a:p>
        </p:txBody>
      </p:sp>
    </p:spTree>
    <p:extLst>
      <p:ext uri="{BB962C8B-B14F-4D97-AF65-F5344CB8AC3E}">
        <p14:creationId xmlns:p14="http://schemas.microsoft.com/office/powerpoint/2010/main" val="2312527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42C777-9D34-4426-B425-D4547FC6A37B}"/>
              </a:ext>
            </a:extLst>
          </p:cNvPr>
          <p:cNvSpPr>
            <a:spLocks noGrp="1"/>
          </p:cNvSpPr>
          <p:nvPr>
            <p:ph type="title" idx="4294967295"/>
          </p:nvPr>
        </p:nvSpPr>
        <p:spPr>
          <a:xfrm>
            <a:off x="760450" y="146051"/>
            <a:ext cx="10058400" cy="1449387"/>
          </a:xfrm>
        </p:spPr>
        <p:txBody>
          <a:bodyPr>
            <a:normAutofit/>
          </a:bodyPr>
          <a:lstStyle/>
          <a:p>
            <a:r>
              <a:rPr lang="es-CO" dirty="0">
                <a:solidFill>
                  <a:srgbClr val="3CB0B0"/>
                </a:solidFill>
              </a:rPr>
              <a:t>Pregunta</a:t>
            </a:r>
            <a:r>
              <a:rPr lang="es-CO" sz="4800" dirty="0">
                <a:solidFill>
                  <a:srgbClr val="3CB0B0"/>
                </a:solidFill>
              </a:rPr>
              <a:t> </a:t>
            </a:r>
          </a:p>
        </p:txBody>
      </p:sp>
      <p:sp>
        <p:nvSpPr>
          <p:cNvPr id="3" name="Marcador de contenido 2">
            <a:extLst>
              <a:ext uri="{FF2B5EF4-FFF2-40B4-BE49-F238E27FC236}">
                <a16:creationId xmlns:a16="http://schemas.microsoft.com/office/drawing/2014/main" id="{FEE6194F-2550-4E9B-B99B-AEB63B093D04}"/>
              </a:ext>
            </a:extLst>
          </p:cNvPr>
          <p:cNvSpPr>
            <a:spLocks noGrp="1"/>
          </p:cNvSpPr>
          <p:nvPr>
            <p:ph idx="4294967295"/>
          </p:nvPr>
        </p:nvSpPr>
        <p:spPr>
          <a:xfrm>
            <a:off x="1165210" y="1549162"/>
            <a:ext cx="10679112" cy="2270125"/>
          </a:xfrm>
        </p:spPr>
        <p:txBody>
          <a:bodyPr/>
          <a:lstStyle/>
          <a:p>
            <a:pPr algn="just">
              <a:lnSpc>
                <a:spcPct val="100000"/>
              </a:lnSpc>
            </a:pPr>
            <a:r>
              <a:rPr lang="es-CO" dirty="0"/>
              <a:t>Una mujer de 20 años tiene una enfermedad autosómica recesiva, llamada fenilcetonuria (PKU). ¿Cuál es la probabilidad de casarse con un hombre portador del alelo causante de la enfermedad? Teniendo en cuenta la frecuencia del portador, ¿cuál es la probabilidad de tener un niño con PKU?</a:t>
            </a:r>
          </a:p>
          <a:p>
            <a:pPr marL="0" indent="0" algn="just">
              <a:lnSpc>
                <a:spcPct val="100000"/>
              </a:lnSpc>
              <a:buNone/>
            </a:pPr>
            <a:endParaRPr lang="es-CO" dirty="0"/>
          </a:p>
        </p:txBody>
      </p:sp>
    </p:spTree>
    <p:extLst>
      <p:ext uri="{BB962C8B-B14F-4D97-AF65-F5344CB8AC3E}">
        <p14:creationId xmlns:p14="http://schemas.microsoft.com/office/powerpoint/2010/main" val="3211750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42C777-9D34-4426-B425-D4547FC6A37B}"/>
              </a:ext>
            </a:extLst>
          </p:cNvPr>
          <p:cNvSpPr>
            <a:spLocks noGrp="1"/>
          </p:cNvSpPr>
          <p:nvPr>
            <p:ph type="title" idx="4294967295"/>
          </p:nvPr>
        </p:nvSpPr>
        <p:spPr>
          <a:xfrm>
            <a:off x="589969" y="281967"/>
            <a:ext cx="10058400" cy="593725"/>
          </a:xfrm>
        </p:spPr>
        <p:txBody>
          <a:bodyPr>
            <a:noAutofit/>
          </a:bodyPr>
          <a:lstStyle/>
          <a:p>
            <a:r>
              <a:rPr lang="es-CO" dirty="0">
                <a:solidFill>
                  <a:srgbClr val="3CB0B0"/>
                </a:solidFill>
              </a:rPr>
              <a:t>Respuesta  </a:t>
            </a:r>
          </a:p>
        </p:txBody>
      </p:sp>
      <p:sp>
        <p:nvSpPr>
          <p:cNvPr id="3" name="Marcador de contenido 2">
            <a:extLst>
              <a:ext uri="{FF2B5EF4-FFF2-40B4-BE49-F238E27FC236}">
                <a16:creationId xmlns:a16="http://schemas.microsoft.com/office/drawing/2014/main" id="{FEE6194F-2550-4E9B-B99B-AEB63B093D04}"/>
              </a:ext>
            </a:extLst>
          </p:cNvPr>
          <p:cNvSpPr>
            <a:spLocks noGrp="1"/>
          </p:cNvSpPr>
          <p:nvPr>
            <p:ph idx="4294967295"/>
          </p:nvPr>
        </p:nvSpPr>
        <p:spPr>
          <a:xfrm>
            <a:off x="1281452" y="1055882"/>
            <a:ext cx="10358438" cy="3509962"/>
          </a:xfrm>
        </p:spPr>
        <p:txBody>
          <a:bodyPr/>
          <a:lstStyle/>
          <a:p>
            <a:pPr>
              <a:lnSpc>
                <a:spcPct val="100000"/>
              </a:lnSpc>
            </a:pPr>
            <a:r>
              <a:rPr lang="es-CO" dirty="0"/>
              <a:t>Prevalencia de la enfermedad (q</a:t>
            </a:r>
            <a:r>
              <a:rPr lang="es-CO" baseline="30000" dirty="0"/>
              <a:t>2</a:t>
            </a:r>
            <a:r>
              <a:rPr lang="es-CO" dirty="0"/>
              <a:t>)1/10,000 nacimientos.</a:t>
            </a:r>
          </a:p>
          <a:p>
            <a:pPr>
              <a:lnSpc>
                <a:spcPct val="100000"/>
              </a:lnSpc>
            </a:pPr>
            <a:r>
              <a:rPr lang="es-CO" dirty="0"/>
              <a:t>Frecuencia del portador: 2q (¿?).</a:t>
            </a:r>
          </a:p>
          <a:p>
            <a:pPr>
              <a:lnSpc>
                <a:spcPct val="100000"/>
              </a:lnSpc>
            </a:pPr>
            <a:r>
              <a:rPr lang="es-CO" dirty="0"/>
              <a:t>Q raíz cuadrada de 1/10,000= 1/ 100.</a:t>
            </a:r>
          </a:p>
          <a:p>
            <a:pPr>
              <a:lnSpc>
                <a:spcPct val="100000"/>
              </a:lnSpc>
            </a:pPr>
            <a:r>
              <a:rPr lang="es-CO" dirty="0"/>
              <a:t>2q = 2/100 0 </a:t>
            </a:r>
            <a:r>
              <a:rPr lang="es-CO" b="1" dirty="0"/>
              <a:t>1/50.</a:t>
            </a:r>
          </a:p>
          <a:p>
            <a:pPr>
              <a:lnSpc>
                <a:spcPct val="100000"/>
              </a:lnSpc>
            </a:pPr>
            <a:r>
              <a:rPr lang="es-CO" dirty="0"/>
              <a:t>Probabilidad de tener un niño con PKU.</a:t>
            </a:r>
          </a:p>
          <a:p>
            <a:pPr>
              <a:lnSpc>
                <a:spcPct val="100000"/>
              </a:lnSpc>
            </a:pPr>
            <a:r>
              <a:rPr lang="es-CO" dirty="0"/>
              <a:t>Probabilidad de casarse con un portador=1/50 y de que se transmita alelo causante de enfermedad= ½ = 1/50*1/2= 1/100.</a:t>
            </a:r>
          </a:p>
          <a:p>
            <a:pPr>
              <a:lnSpc>
                <a:spcPct val="100000"/>
              </a:lnSpc>
            </a:pPr>
            <a:endParaRPr lang="es-CO" b="1" dirty="0"/>
          </a:p>
        </p:txBody>
      </p:sp>
      <p:sp>
        <p:nvSpPr>
          <p:cNvPr id="4" name="CuadroTexto 3">
            <a:extLst>
              <a:ext uri="{FF2B5EF4-FFF2-40B4-BE49-F238E27FC236}">
                <a16:creationId xmlns:a16="http://schemas.microsoft.com/office/drawing/2014/main" id="{34C4775B-D6BC-4B42-BB59-B5EDEF32254B}"/>
              </a:ext>
            </a:extLst>
          </p:cNvPr>
          <p:cNvSpPr txBox="1"/>
          <p:nvPr/>
        </p:nvSpPr>
        <p:spPr>
          <a:xfrm>
            <a:off x="5098314" y="4559688"/>
            <a:ext cx="6562240"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sz="2000" b="1" dirty="0">
                <a:solidFill>
                  <a:srgbClr val="0B2F51"/>
                </a:solidFill>
                <a:latin typeface="Montserrat" panose="00000500000000000000" pitchFamily="50" charset="0"/>
              </a:rPr>
              <a:t>Resumen:</a:t>
            </a:r>
          </a:p>
          <a:p>
            <a:r>
              <a:rPr lang="es-CO" sz="2000" dirty="0">
                <a:solidFill>
                  <a:srgbClr val="0B2F51"/>
                </a:solidFill>
                <a:latin typeface="Montserrat" panose="00000500000000000000" pitchFamily="50" charset="0"/>
              </a:rPr>
              <a:t>q</a:t>
            </a:r>
            <a:r>
              <a:rPr lang="es-CO" sz="2000" baseline="30000" dirty="0">
                <a:solidFill>
                  <a:srgbClr val="0B2F51"/>
                </a:solidFill>
                <a:latin typeface="Montserrat" panose="00000500000000000000" pitchFamily="50" charset="0"/>
              </a:rPr>
              <a:t>2</a:t>
            </a:r>
            <a:r>
              <a:rPr lang="es-CO" sz="2000" dirty="0">
                <a:solidFill>
                  <a:srgbClr val="0B2F51"/>
                </a:solidFill>
                <a:latin typeface="Montserrat" panose="00000500000000000000" pitchFamily="50" charset="0"/>
              </a:rPr>
              <a:t>= prevalencia de la enfermedad.</a:t>
            </a:r>
          </a:p>
          <a:p>
            <a:r>
              <a:rPr lang="es-CO" sz="2000" dirty="0">
                <a:solidFill>
                  <a:srgbClr val="0B2F51"/>
                </a:solidFill>
                <a:latin typeface="Montserrat" panose="00000500000000000000" pitchFamily="50" charset="0"/>
              </a:rPr>
              <a:t>2q= frecuencia del portador.</a:t>
            </a:r>
          </a:p>
          <a:p>
            <a:r>
              <a:rPr lang="es-CO" sz="2000" dirty="0">
                <a:solidFill>
                  <a:srgbClr val="0B2F51"/>
                </a:solidFill>
                <a:latin typeface="Montserrat" panose="00000500000000000000" pitchFamily="50" charset="0"/>
              </a:rPr>
              <a:t>q= frecuencia del alelo causante de enfermedad.</a:t>
            </a:r>
          </a:p>
        </p:txBody>
      </p:sp>
    </p:spTree>
    <p:extLst>
      <p:ext uri="{BB962C8B-B14F-4D97-AF65-F5344CB8AC3E}">
        <p14:creationId xmlns:p14="http://schemas.microsoft.com/office/powerpoint/2010/main" val="2385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42C777-9D34-4426-B425-D4547FC6A37B}"/>
              </a:ext>
            </a:extLst>
          </p:cNvPr>
          <p:cNvSpPr>
            <a:spLocks noGrp="1"/>
          </p:cNvSpPr>
          <p:nvPr>
            <p:ph type="title" idx="4294967295"/>
          </p:nvPr>
        </p:nvSpPr>
        <p:spPr>
          <a:xfrm>
            <a:off x="624840" y="317500"/>
            <a:ext cx="11567160" cy="1200150"/>
          </a:xfrm>
        </p:spPr>
        <p:txBody>
          <a:bodyPr>
            <a:normAutofit fontScale="90000"/>
          </a:bodyPr>
          <a:lstStyle/>
          <a:p>
            <a:r>
              <a:rPr lang="es-CO" dirty="0">
                <a:solidFill>
                  <a:srgbClr val="3CB0B0"/>
                </a:solidFill>
              </a:rPr>
              <a:t>HWE para enfermedades autosómicas dominantes</a:t>
            </a:r>
          </a:p>
        </p:txBody>
      </p:sp>
      <p:sp>
        <p:nvSpPr>
          <p:cNvPr id="3" name="Marcador de contenido 2">
            <a:extLst>
              <a:ext uri="{FF2B5EF4-FFF2-40B4-BE49-F238E27FC236}">
                <a16:creationId xmlns:a16="http://schemas.microsoft.com/office/drawing/2014/main" id="{FEE6194F-2550-4E9B-B99B-AEB63B093D04}"/>
              </a:ext>
            </a:extLst>
          </p:cNvPr>
          <p:cNvSpPr>
            <a:spLocks noGrp="1"/>
          </p:cNvSpPr>
          <p:nvPr>
            <p:ph idx="4294967295"/>
          </p:nvPr>
        </p:nvSpPr>
        <p:spPr>
          <a:xfrm>
            <a:off x="764325" y="1688132"/>
            <a:ext cx="11567160" cy="3822700"/>
          </a:xfrm>
        </p:spPr>
        <p:txBody>
          <a:bodyPr>
            <a:normAutofit/>
          </a:bodyPr>
          <a:lstStyle/>
          <a:p>
            <a:r>
              <a:rPr lang="es-CO" dirty="0">
                <a:solidFill>
                  <a:srgbClr val="0B2F51"/>
                </a:solidFill>
              </a:rPr>
              <a:t>Mayoría de los afectados son heterocigotos:</a:t>
            </a:r>
          </a:p>
          <a:p>
            <a:pPr lvl="1">
              <a:buFont typeface="Wingdings" pitchFamily="2" charset="2"/>
              <a:buChar char="§"/>
            </a:pPr>
            <a:r>
              <a:rPr lang="es-CO" dirty="0">
                <a:solidFill>
                  <a:srgbClr val="0B2F51"/>
                </a:solidFill>
              </a:rPr>
              <a:t>Prevalencia de la enfermedad (2q).</a:t>
            </a:r>
          </a:p>
          <a:p>
            <a:r>
              <a:rPr lang="es-CO" dirty="0">
                <a:solidFill>
                  <a:srgbClr val="0B2F51"/>
                </a:solidFill>
              </a:rPr>
              <a:t>q</a:t>
            </a:r>
            <a:r>
              <a:rPr lang="es-CO" baseline="30000" dirty="0">
                <a:solidFill>
                  <a:srgbClr val="0B2F51"/>
                </a:solidFill>
              </a:rPr>
              <a:t>2 = </a:t>
            </a:r>
            <a:r>
              <a:rPr lang="es-CO" dirty="0">
                <a:solidFill>
                  <a:srgbClr val="0B2F51"/>
                </a:solidFill>
              </a:rPr>
              <a:t>probabilidad de homocigotos afectados (síntomas mas severos).</a:t>
            </a:r>
          </a:p>
          <a:p>
            <a:r>
              <a:rPr lang="es-CO" b="1" dirty="0">
                <a:solidFill>
                  <a:srgbClr val="0B2F51"/>
                </a:solidFill>
              </a:rPr>
              <a:t>2q=1/500= deficiencia del receptor LDL (riesgo de enfermedades cardiovasculares).</a:t>
            </a:r>
          </a:p>
          <a:p>
            <a:r>
              <a:rPr lang="es-CO" dirty="0">
                <a:solidFill>
                  <a:srgbClr val="0B2F51"/>
                </a:solidFill>
              </a:rPr>
              <a:t>q</a:t>
            </a:r>
            <a:r>
              <a:rPr lang="es-CO" baseline="30000" dirty="0">
                <a:solidFill>
                  <a:srgbClr val="0B2F51"/>
                </a:solidFill>
              </a:rPr>
              <a:t>2</a:t>
            </a:r>
            <a:r>
              <a:rPr lang="es-CO" b="1" baseline="30000" dirty="0">
                <a:solidFill>
                  <a:srgbClr val="0B2F51"/>
                </a:solidFill>
              </a:rPr>
              <a:t> = </a:t>
            </a:r>
            <a:r>
              <a:rPr lang="es-CO" dirty="0">
                <a:solidFill>
                  <a:srgbClr val="0B2F51"/>
                </a:solidFill>
              </a:rPr>
              <a:t>1/ 10</a:t>
            </a:r>
            <a:r>
              <a:rPr lang="es-CO" baseline="30000" dirty="0">
                <a:solidFill>
                  <a:srgbClr val="0B2F51"/>
                </a:solidFill>
              </a:rPr>
              <a:t>6</a:t>
            </a:r>
            <a:r>
              <a:rPr lang="es-CO" dirty="0">
                <a:solidFill>
                  <a:srgbClr val="0B2F51"/>
                </a:solidFill>
              </a:rPr>
              <a:t> nacidos vivos son homocigotos para esta condición (niveles muy elevados de  colesterol- LDL, mayor riesgo de enfermedades cardiovasculares).</a:t>
            </a:r>
          </a:p>
          <a:p>
            <a:endParaRPr lang="es-CO" b="1" dirty="0">
              <a:solidFill>
                <a:srgbClr val="0B2F51"/>
              </a:solidFill>
            </a:endParaRPr>
          </a:p>
        </p:txBody>
      </p:sp>
    </p:spTree>
    <p:extLst>
      <p:ext uri="{BB962C8B-B14F-4D97-AF65-F5344CB8AC3E}">
        <p14:creationId xmlns:p14="http://schemas.microsoft.com/office/powerpoint/2010/main" val="1781475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a:extLst>
              <a:ext uri="{FF2B5EF4-FFF2-40B4-BE49-F238E27FC236}">
                <a16:creationId xmlns:a16="http://schemas.microsoft.com/office/drawing/2014/main" id="{14345919-7BAF-4B20-B193-7BF61AD9109E}"/>
              </a:ext>
            </a:extLst>
          </p:cNvPr>
          <p:cNvSpPr>
            <a:spLocks noGrp="1"/>
          </p:cNvSpPr>
          <p:nvPr>
            <p:ph type="sldNum" sz="quarter" idx="12"/>
          </p:nvPr>
        </p:nvSpPr>
        <p:spPr/>
        <p:txBody>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fld id="{DFCBE9AD-8529-437C-B549-6F76742E0111}" type="slidenum">
              <a:rPr lang="es-ES" altLang="es-CO" sz="1400">
                <a:latin typeface="Montserrat" panose="00000500000000000000" pitchFamily="50" charset="0"/>
              </a:rPr>
              <a:pPr eaLnBrk="1" hangingPunct="1"/>
              <a:t>14</a:t>
            </a:fld>
            <a:endParaRPr lang="es-ES" altLang="es-CO" sz="1400">
              <a:latin typeface="Montserrat" panose="00000500000000000000" pitchFamily="50" charset="0"/>
            </a:endParaRPr>
          </a:p>
        </p:txBody>
      </p:sp>
      <p:sp>
        <p:nvSpPr>
          <p:cNvPr id="56323" name="Rectangle 1">
            <a:extLst>
              <a:ext uri="{FF2B5EF4-FFF2-40B4-BE49-F238E27FC236}">
                <a16:creationId xmlns:a16="http://schemas.microsoft.com/office/drawing/2014/main" id="{2F27641A-F5B9-4C9C-A33F-CEB272A74D4A}"/>
              </a:ext>
            </a:extLst>
          </p:cNvPr>
          <p:cNvSpPr>
            <a:spLocks noChangeArrowheads="1"/>
          </p:cNvSpPr>
          <p:nvPr/>
        </p:nvSpPr>
        <p:spPr bwMode="auto">
          <a:xfrm>
            <a:off x="844093" y="1278219"/>
            <a:ext cx="1170798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s-CO" altLang="es-CO" sz="2000" b="1" dirty="0">
                <a:solidFill>
                  <a:srgbClr val="0B2F51"/>
                </a:solidFill>
                <a:latin typeface="Montserrat" panose="00000500000000000000" pitchFamily="50" charset="0"/>
                <a:cs typeface="Tahoma" panose="020B0604030504040204" pitchFamily="34" charset="0"/>
              </a:rPr>
              <a:t>Ejemplo:  </a:t>
            </a:r>
          </a:p>
          <a:p>
            <a:r>
              <a:rPr lang="es-ES" altLang="es-CO" sz="2000" dirty="0">
                <a:solidFill>
                  <a:srgbClr val="0B2F51"/>
                </a:solidFill>
                <a:latin typeface="Montserrat" panose="00000500000000000000" pitchFamily="50" charset="0"/>
                <a:cs typeface="Tahoma" panose="020B0604030504040204" pitchFamily="34" charset="0"/>
              </a:rPr>
              <a:t>La ceguera para los colores rojo-verde, ligado al cromosoma X, afecta a 1 de cada 12 chicos .¿Qué proporción de chicas serán portadoras y qué proporción serán afectadas?  </a:t>
            </a:r>
          </a:p>
          <a:p>
            <a:endParaRPr lang="es-ES" altLang="es-CO" sz="2000" dirty="0">
              <a:solidFill>
                <a:srgbClr val="0B2F51"/>
              </a:solidFill>
              <a:latin typeface="Montserrat" panose="00000500000000000000" pitchFamily="50" charset="0"/>
              <a:cs typeface="Tahoma" panose="020B0604030504040204" pitchFamily="34" charset="0"/>
            </a:endParaRPr>
          </a:p>
          <a:p>
            <a:r>
              <a:rPr lang="es-ES" altLang="es-CO" sz="2000" dirty="0">
                <a:solidFill>
                  <a:srgbClr val="0B2F51"/>
                </a:solidFill>
                <a:latin typeface="Montserrat" panose="00000500000000000000" pitchFamily="50" charset="0"/>
                <a:cs typeface="Tahoma" panose="020B0604030504040204" pitchFamily="34" charset="0"/>
              </a:rPr>
              <a:t>                         </a:t>
            </a:r>
          </a:p>
        </p:txBody>
      </p:sp>
      <p:sp>
        <p:nvSpPr>
          <p:cNvPr id="3" name="Rectángulo 2">
            <a:extLst>
              <a:ext uri="{FF2B5EF4-FFF2-40B4-BE49-F238E27FC236}">
                <a16:creationId xmlns:a16="http://schemas.microsoft.com/office/drawing/2014/main" id="{E6093396-5766-4729-ACB1-BC5094ED497A}"/>
              </a:ext>
            </a:extLst>
          </p:cNvPr>
          <p:cNvSpPr/>
          <p:nvPr/>
        </p:nvSpPr>
        <p:spPr>
          <a:xfrm>
            <a:off x="605935" y="269352"/>
            <a:ext cx="7624203" cy="707886"/>
          </a:xfrm>
          <a:prstGeom prst="rect">
            <a:avLst/>
          </a:prstGeom>
        </p:spPr>
        <p:txBody>
          <a:bodyPr wrap="none" anchor="t">
            <a:spAutoFit/>
          </a:bodyPr>
          <a:lstStyle/>
          <a:p>
            <a:pPr algn="ctr"/>
            <a:r>
              <a:rPr lang="es-CO" sz="4000" b="1" dirty="0">
                <a:solidFill>
                  <a:srgbClr val="3CB0B0"/>
                </a:solidFill>
                <a:latin typeface="Montserrat" panose="00000500000000000000" pitchFamily="50" charset="0"/>
              </a:rPr>
              <a:t>HWE cromosomas sexuales</a:t>
            </a:r>
            <a:endParaRPr lang="es-ES" b="1" dirty="0">
              <a:solidFill>
                <a:srgbClr val="3CB0B0"/>
              </a:solidFill>
              <a:latin typeface="Montserrat" panose="00000500000000000000" pitchFamily="50" charset="0"/>
            </a:endParaRPr>
          </a:p>
        </p:txBody>
      </p:sp>
      <p:sp>
        <p:nvSpPr>
          <p:cNvPr id="5" name="CuadroTexto 4">
            <a:extLst>
              <a:ext uri="{FF2B5EF4-FFF2-40B4-BE49-F238E27FC236}">
                <a16:creationId xmlns:a16="http://schemas.microsoft.com/office/drawing/2014/main" id="{4EEE1A2C-BC41-4BCE-91CD-07AA0C01D725}"/>
              </a:ext>
            </a:extLst>
          </p:cNvPr>
          <p:cNvSpPr txBox="1"/>
          <p:nvPr/>
        </p:nvSpPr>
        <p:spPr>
          <a:xfrm>
            <a:off x="5036949" y="2491015"/>
            <a:ext cx="6037154"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t">
            <a:spAutoFit/>
          </a:bodyPr>
          <a:lstStyle/>
          <a:p>
            <a:r>
              <a:rPr lang="es-CO" sz="2000" b="1" dirty="0">
                <a:solidFill>
                  <a:srgbClr val="0B2F51"/>
                </a:solidFill>
                <a:latin typeface="Montserrat" panose="00000500000000000000" pitchFamily="50" charset="0"/>
              </a:rPr>
              <a:t>Resumen</a:t>
            </a:r>
          </a:p>
          <a:p>
            <a:r>
              <a:rPr lang="es-CO" sz="2000" dirty="0">
                <a:solidFill>
                  <a:srgbClr val="0B2F51"/>
                </a:solidFill>
                <a:latin typeface="Montserrat" panose="00000500000000000000" pitchFamily="50" charset="0"/>
              </a:rPr>
              <a:t>q</a:t>
            </a:r>
            <a:r>
              <a:rPr lang="es-CO" sz="2000" baseline="30000" dirty="0">
                <a:solidFill>
                  <a:srgbClr val="0B2F51"/>
                </a:solidFill>
                <a:latin typeface="Montserrat" panose="00000500000000000000" pitchFamily="50" charset="0"/>
              </a:rPr>
              <a:t>2</a:t>
            </a:r>
            <a:r>
              <a:rPr lang="es-CO" sz="2000" dirty="0">
                <a:solidFill>
                  <a:srgbClr val="0B2F51"/>
                </a:solidFill>
                <a:latin typeface="Montserrat" panose="00000500000000000000" pitchFamily="50" charset="0"/>
              </a:rPr>
              <a:t>= prevalencia de la enfermedad en mujeres.</a:t>
            </a:r>
          </a:p>
          <a:p>
            <a:r>
              <a:rPr lang="es-CO" sz="2000" dirty="0">
                <a:solidFill>
                  <a:srgbClr val="0B2F51"/>
                </a:solidFill>
                <a:latin typeface="Montserrat" panose="00000500000000000000" pitchFamily="50" charset="0"/>
              </a:rPr>
              <a:t>2pq= frecuencia de mujeres portadoras.</a:t>
            </a:r>
          </a:p>
        </p:txBody>
      </p:sp>
      <p:sp>
        <p:nvSpPr>
          <p:cNvPr id="4" name="3 Rectángulo"/>
          <p:cNvSpPr/>
          <p:nvPr/>
        </p:nvSpPr>
        <p:spPr>
          <a:xfrm>
            <a:off x="5036949" y="3859153"/>
            <a:ext cx="7822746" cy="2862322"/>
          </a:xfrm>
          <a:prstGeom prst="rect">
            <a:avLst/>
          </a:prstGeom>
        </p:spPr>
        <p:txBody>
          <a:bodyPr wrap="square">
            <a:spAutoFit/>
          </a:bodyPr>
          <a:lstStyle/>
          <a:p>
            <a:r>
              <a:rPr lang="es-CO" dirty="0">
                <a:solidFill>
                  <a:srgbClr val="0B2F51"/>
                </a:solidFill>
                <a:latin typeface="Montserrat" panose="00000500000000000000" pitchFamily="50" charset="0"/>
              </a:rPr>
              <a:t>Chicos       Chicas                         </a:t>
            </a:r>
            <a:br>
              <a:rPr lang="es-CO" dirty="0">
                <a:solidFill>
                  <a:srgbClr val="0B2F51"/>
                </a:solidFill>
                <a:latin typeface="Montserrat" panose="00000500000000000000" pitchFamily="50" charset="0"/>
              </a:rPr>
            </a:br>
            <a:r>
              <a:rPr lang="es-CO" dirty="0">
                <a:solidFill>
                  <a:srgbClr val="0B2F51"/>
                </a:solidFill>
                <a:latin typeface="Montserrat" panose="00000500000000000000" pitchFamily="50" charset="0"/>
              </a:rPr>
              <a:t>Genotipos       A1 A2        A1 </a:t>
            </a:r>
            <a:r>
              <a:rPr lang="es-CO" dirty="0" err="1">
                <a:solidFill>
                  <a:srgbClr val="0B2F51"/>
                </a:solidFill>
                <a:latin typeface="Montserrat" panose="00000500000000000000" pitchFamily="50" charset="0"/>
              </a:rPr>
              <a:t>A1</a:t>
            </a:r>
            <a:r>
              <a:rPr lang="es-CO" dirty="0">
                <a:solidFill>
                  <a:srgbClr val="0B2F51"/>
                </a:solidFill>
                <a:latin typeface="Montserrat" panose="00000500000000000000" pitchFamily="50" charset="0"/>
              </a:rPr>
              <a:t>  </a:t>
            </a:r>
            <a:r>
              <a:rPr lang="es-CO" dirty="0" err="1">
                <a:solidFill>
                  <a:srgbClr val="0B2F51"/>
                </a:solidFill>
                <a:latin typeface="Montserrat" panose="00000500000000000000" pitchFamily="50" charset="0"/>
              </a:rPr>
              <a:t>A1</a:t>
            </a:r>
            <a:r>
              <a:rPr lang="es-CO" dirty="0">
                <a:solidFill>
                  <a:srgbClr val="0B2F51"/>
                </a:solidFill>
                <a:latin typeface="Montserrat" panose="00000500000000000000" pitchFamily="50" charset="0"/>
              </a:rPr>
              <a:t> A2  </a:t>
            </a:r>
            <a:r>
              <a:rPr lang="es-CO" dirty="0" err="1">
                <a:solidFill>
                  <a:srgbClr val="0B2F51"/>
                </a:solidFill>
                <a:latin typeface="Montserrat" panose="00000500000000000000" pitchFamily="50" charset="0"/>
              </a:rPr>
              <a:t>A2</a:t>
            </a:r>
            <a:r>
              <a:rPr lang="es-CO" dirty="0">
                <a:solidFill>
                  <a:srgbClr val="0B2F51"/>
                </a:solidFill>
                <a:latin typeface="Montserrat" panose="00000500000000000000" pitchFamily="50" charset="0"/>
              </a:rPr>
              <a:t> </a:t>
            </a:r>
            <a:r>
              <a:rPr lang="es-CO" dirty="0" err="1">
                <a:solidFill>
                  <a:srgbClr val="0B2F51"/>
                </a:solidFill>
                <a:latin typeface="Montserrat" panose="00000500000000000000" pitchFamily="50" charset="0"/>
              </a:rPr>
              <a:t>A2</a:t>
            </a:r>
            <a:r>
              <a:rPr lang="es-CO" dirty="0">
                <a:solidFill>
                  <a:srgbClr val="0B2F51"/>
                </a:solidFill>
                <a:latin typeface="Montserrat" panose="00000500000000000000" pitchFamily="50" charset="0"/>
              </a:rPr>
              <a:t>  </a:t>
            </a:r>
            <a:br>
              <a:rPr lang="es-CO" dirty="0">
                <a:solidFill>
                  <a:srgbClr val="0B2F51"/>
                </a:solidFill>
                <a:latin typeface="Montserrat" panose="00000500000000000000" pitchFamily="50" charset="0"/>
              </a:rPr>
            </a:br>
            <a:endParaRPr lang="es-CO" dirty="0">
              <a:solidFill>
                <a:srgbClr val="0B2F51"/>
              </a:solidFill>
              <a:latin typeface="Montserrat" panose="00000500000000000000" pitchFamily="50" charset="0"/>
            </a:endParaRPr>
          </a:p>
          <a:p>
            <a:r>
              <a:rPr lang="es-CO" dirty="0">
                <a:solidFill>
                  <a:srgbClr val="0B2F51"/>
                </a:solidFill>
                <a:latin typeface="Montserrat" panose="00000500000000000000" pitchFamily="50" charset="0"/>
              </a:rPr>
              <a:t>Frecuencias    p q= 1/12     p2     2pq         q2  </a:t>
            </a:r>
          </a:p>
          <a:p>
            <a:endParaRPr lang="es-CO" dirty="0">
              <a:solidFill>
                <a:srgbClr val="0B2F51"/>
              </a:solidFill>
              <a:latin typeface="Montserrat" panose="00000500000000000000" pitchFamily="50" charset="0"/>
            </a:endParaRPr>
          </a:p>
          <a:p>
            <a:r>
              <a:rPr lang="es-CO" dirty="0">
                <a:solidFill>
                  <a:srgbClr val="0B2F51"/>
                </a:solidFill>
                <a:latin typeface="Montserrat" panose="00000500000000000000" pitchFamily="50" charset="0"/>
              </a:rPr>
              <a:t>q =1/12, por tanto p= 1 - (1/12)= 11/12  </a:t>
            </a:r>
          </a:p>
          <a:p>
            <a:endParaRPr lang="es-CO" dirty="0">
              <a:solidFill>
                <a:srgbClr val="0B2F51"/>
              </a:solidFill>
              <a:latin typeface="Montserrat" panose="00000500000000000000" pitchFamily="50" charset="0"/>
            </a:endParaRPr>
          </a:p>
          <a:p>
            <a:r>
              <a:rPr lang="es-CO" dirty="0">
                <a:solidFill>
                  <a:srgbClr val="0B2F51"/>
                </a:solidFill>
                <a:latin typeface="Montserrat" panose="00000500000000000000" pitchFamily="50" charset="0"/>
              </a:rPr>
              <a:t>Chicas portadoras (2pq) = 2 x 1/12 x 11/12 = 22/144 = 15%   </a:t>
            </a:r>
          </a:p>
          <a:p>
            <a:endParaRPr lang="es-CO" dirty="0">
              <a:solidFill>
                <a:srgbClr val="0B2F51"/>
              </a:solidFill>
              <a:latin typeface="Montserrat" panose="00000500000000000000" pitchFamily="50" charset="0"/>
            </a:endParaRPr>
          </a:p>
          <a:p>
            <a:r>
              <a:rPr lang="es-CO" dirty="0">
                <a:solidFill>
                  <a:srgbClr val="0B2F51"/>
                </a:solidFill>
                <a:latin typeface="Montserrat" panose="00000500000000000000" pitchFamily="50" charset="0"/>
              </a:rPr>
              <a:t>Chicas afectadas  (q2 )= 1 en 144 = 0.7%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a:extLst>
              <a:ext uri="{FF2B5EF4-FFF2-40B4-BE49-F238E27FC236}">
                <a16:creationId xmlns:a16="http://schemas.microsoft.com/office/drawing/2014/main" id="{82CF406D-FC8B-493B-901E-84AA828A3A22}"/>
              </a:ext>
            </a:extLst>
          </p:cNvPr>
          <p:cNvSpPr>
            <a:spLocks noGrp="1"/>
          </p:cNvSpPr>
          <p:nvPr>
            <p:ph type="sldNum" sz="quarter" idx="12"/>
          </p:nvPr>
        </p:nvSpPr>
        <p:spPr/>
        <p:txBody>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fld id="{9C00D814-F438-427E-A9D4-A44C510D65F1}" type="slidenum">
              <a:rPr lang="es-ES" altLang="es-CO" sz="1400">
                <a:latin typeface="Montserrat" panose="00000500000000000000" pitchFamily="50" charset="0"/>
              </a:rPr>
              <a:pPr eaLnBrk="1" hangingPunct="1"/>
              <a:t>15</a:t>
            </a:fld>
            <a:endParaRPr lang="es-ES" altLang="es-CO" sz="1400">
              <a:latin typeface="Montserrat" panose="00000500000000000000" pitchFamily="50" charset="0"/>
            </a:endParaRPr>
          </a:p>
        </p:txBody>
      </p:sp>
      <p:pic>
        <p:nvPicPr>
          <p:cNvPr id="52227" name="Picture 3">
            <a:extLst>
              <a:ext uri="{FF2B5EF4-FFF2-40B4-BE49-F238E27FC236}">
                <a16:creationId xmlns:a16="http://schemas.microsoft.com/office/drawing/2014/main" id="{BEDC8774-6981-4827-9F9D-665CD09777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4609" t="51563" r="2148" b="25937"/>
          <a:stretch>
            <a:fillRect/>
          </a:stretch>
        </p:blipFill>
        <p:spPr bwMode="auto">
          <a:xfrm>
            <a:off x="2692276" y="1360794"/>
            <a:ext cx="828675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4 Rectángulo">
            <a:extLst>
              <a:ext uri="{FF2B5EF4-FFF2-40B4-BE49-F238E27FC236}">
                <a16:creationId xmlns:a16="http://schemas.microsoft.com/office/drawing/2014/main" id="{56DBA330-4082-4430-B814-DCC8725C0890}"/>
              </a:ext>
            </a:extLst>
          </p:cNvPr>
          <p:cNvSpPr>
            <a:spLocks noChangeArrowheads="1"/>
          </p:cNvSpPr>
          <p:nvPr/>
        </p:nvSpPr>
        <p:spPr bwMode="auto">
          <a:xfrm>
            <a:off x="5226534" y="3305155"/>
            <a:ext cx="6319704"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r>
              <a:rPr lang="es-ES" altLang="es-CO" sz="2000" dirty="0">
                <a:solidFill>
                  <a:srgbClr val="0B2F51"/>
                </a:solidFill>
                <a:latin typeface="Montserrat" panose="00000500000000000000" pitchFamily="50" charset="0"/>
              </a:rPr>
              <a:t>Los supuestos de esta ley son:</a:t>
            </a:r>
          </a:p>
          <a:p>
            <a:pPr marL="285750" indent="-285750" eaLnBrk="1" hangingPunct="1">
              <a:buFont typeface="Arial" panose="020B0604020202020204" pitchFamily="34" charset="0"/>
              <a:buChar char="•"/>
            </a:pPr>
            <a:r>
              <a:rPr lang="es-ES" altLang="es-CO" sz="1800" dirty="0">
                <a:solidFill>
                  <a:srgbClr val="0B2F51"/>
                </a:solidFill>
                <a:latin typeface="Montserrat" panose="00000500000000000000" pitchFamily="50" charset="0"/>
              </a:rPr>
              <a:t> Organismo diploide</a:t>
            </a:r>
          </a:p>
          <a:p>
            <a:pPr marL="285750" indent="-285750" eaLnBrk="1" hangingPunct="1">
              <a:buFont typeface="Arial" panose="020B0604020202020204" pitchFamily="34" charset="0"/>
              <a:buChar char="•"/>
            </a:pPr>
            <a:r>
              <a:rPr lang="es-ES" altLang="es-CO" sz="1800" dirty="0">
                <a:solidFill>
                  <a:srgbClr val="0B2F51"/>
                </a:solidFill>
                <a:latin typeface="Montserrat" panose="00000500000000000000" pitchFamily="50" charset="0"/>
              </a:rPr>
              <a:t> Reproducción sexual</a:t>
            </a:r>
          </a:p>
          <a:p>
            <a:pPr marL="285750" indent="-285750" eaLnBrk="1" hangingPunct="1">
              <a:buFont typeface="Arial" panose="020B0604020202020204" pitchFamily="34" charset="0"/>
              <a:buChar char="•"/>
            </a:pPr>
            <a:r>
              <a:rPr lang="es-ES" altLang="es-CO" sz="1800" dirty="0">
                <a:solidFill>
                  <a:srgbClr val="0B2F51"/>
                </a:solidFill>
                <a:latin typeface="Montserrat" panose="00000500000000000000" pitchFamily="50" charset="0"/>
              </a:rPr>
              <a:t> Generaciones no traslapadas:</a:t>
            </a:r>
            <a:br>
              <a:rPr lang="es-ES" altLang="es-CO" sz="1800" dirty="0">
                <a:solidFill>
                  <a:srgbClr val="0B2F51"/>
                </a:solidFill>
                <a:latin typeface="Montserrat" panose="00000500000000000000" pitchFamily="50" charset="0"/>
              </a:rPr>
            </a:br>
            <a:r>
              <a:rPr lang="es-ES" altLang="es-CO" sz="1800" dirty="0">
                <a:solidFill>
                  <a:srgbClr val="0B2F51"/>
                </a:solidFill>
                <a:latin typeface="Montserrat" panose="00000500000000000000" pitchFamily="50" charset="0"/>
              </a:rPr>
              <a:t>- Debe haber </a:t>
            </a:r>
            <a:r>
              <a:rPr lang="es-ES" altLang="es-CO" sz="1800" dirty="0" err="1">
                <a:solidFill>
                  <a:srgbClr val="0B2F51"/>
                </a:solidFill>
                <a:latin typeface="Montserrat" panose="00000500000000000000" pitchFamily="50" charset="0"/>
              </a:rPr>
              <a:t>panmixia</a:t>
            </a:r>
            <a:r>
              <a:rPr lang="es-ES" altLang="es-CO" sz="1800" dirty="0">
                <a:solidFill>
                  <a:srgbClr val="0B2F51"/>
                </a:solidFill>
                <a:latin typeface="Montserrat" panose="00000500000000000000" pitchFamily="50" charset="0"/>
              </a:rPr>
              <a:t> (reproducción al azar).</a:t>
            </a:r>
            <a:br>
              <a:rPr lang="es-ES" altLang="es-CO" sz="1800" dirty="0">
                <a:solidFill>
                  <a:srgbClr val="0B2F51"/>
                </a:solidFill>
                <a:latin typeface="Montserrat" panose="00000500000000000000" pitchFamily="50" charset="0"/>
              </a:rPr>
            </a:br>
            <a:r>
              <a:rPr lang="es-ES" altLang="es-CO" sz="1800" dirty="0">
                <a:solidFill>
                  <a:srgbClr val="0B2F51"/>
                </a:solidFill>
                <a:latin typeface="Montserrat" panose="00000500000000000000" pitchFamily="50" charset="0"/>
              </a:rPr>
              <a:t>- No  selección natural, no mutación, no deriva, no migración.</a:t>
            </a:r>
          </a:p>
          <a:p>
            <a:pPr eaLnBrk="1" hangingPunct="1"/>
            <a:endParaRPr lang="es-ES" altLang="es-CO" sz="1800" dirty="0">
              <a:solidFill>
                <a:srgbClr val="0B2F51"/>
              </a:solidFill>
              <a:latin typeface="Montserrat" panose="00000500000000000000" pitchFamily="50" charset="0"/>
            </a:endParaRPr>
          </a:p>
          <a:p>
            <a:pPr algn="ctr" eaLnBrk="1" hangingPunct="1"/>
            <a:r>
              <a:rPr lang="es-ES" altLang="es-CO" sz="1800" b="1" dirty="0">
                <a:solidFill>
                  <a:srgbClr val="0B2F51"/>
                </a:solidFill>
                <a:latin typeface="Montserrat" panose="00000500000000000000" pitchFamily="50" charset="0"/>
              </a:rPr>
              <a:t>Las   frecuencias alélicas no cambian de generación a generación.</a:t>
            </a:r>
          </a:p>
          <a:p>
            <a:pPr eaLnBrk="1" hangingPunct="1"/>
            <a:br>
              <a:rPr lang="es-ES" altLang="es-CO" sz="1800" dirty="0">
                <a:solidFill>
                  <a:srgbClr val="0B2F51"/>
                </a:solidFill>
                <a:latin typeface="Montserrat" panose="00000500000000000000" pitchFamily="50" charset="0"/>
              </a:rPr>
            </a:br>
            <a:endParaRPr lang="es-CO" altLang="es-CO" sz="1800" dirty="0">
              <a:solidFill>
                <a:srgbClr val="0B2F51"/>
              </a:solidFill>
              <a:latin typeface="Montserrat" panose="00000500000000000000" pitchFamily="50" charset="0"/>
            </a:endParaRPr>
          </a:p>
        </p:txBody>
      </p:sp>
      <p:sp>
        <p:nvSpPr>
          <p:cNvPr id="3" name="Rectángulo 2">
            <a:extLst>
              <a:ext uri="{FF2B5EF4-FFF2-40B4-BE49-F238E27FC236}">
                <a16:creationId xmlns:a16="http://schemas.microsoft.com/office/drawing/2014/main" id="{FF5743A5-D5D5-4A94-B525-7C933AF9BAE4}"/>
              </a:ext>
            </a:extLst>
          </p:cNvPr>
          <p:cNvSpPr/>
          <p:nvPr/>
        </p:nvSpPr>
        <p:spPr>
          <a:xfrm>
            <a:off x="886296" y="393614"/>
            <a:ext cx="4629794" cy="769441"/>
          </a:xfrm>
          <a:prstGeom prst="rect">
            <a:avLst/>
          </a:prstGeom>
        </p:spPr>
        <p:txBody>
          <a:bodyPr wrap="none" anchor="t">
            <a:spAutoFit/>
          </a:bodyPr>
          <a:lstStyle/>
          <a:p>
            <a:r>
              <a:rPr lang="es-PR" altLang="es-CO" sz="4400" b="1" dirty="0">
                <a:solidFill>
                  <a:srgbClr val="3CB0B0"/>
                </a:solidFill>
                <a:latin typeface="Montserrat" panose="00000500000000000000" pitchFamily="50" charset="0"/>
              </a:rPr>
              <a:t>Resumen HWE</a:t>
            </a:r>
            <a:endParaRPr lang="es-CO" sz="4400" b="1" dirty="0">
              <a:solidFill>
                <a:srgbClr val="3CB0B0"/>
              </a:solidFill>
              <a:latin typeface="Montserrat" panose="00000500000000000000" pitchFamily="50"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9AD470-D945-4730-8FE5-0500593C755A}"/>
              </a:ext>
            </a:extLst>
          </p:cNvPr>
          <p:cNvSpPr>
            <a:spLocks noGrp="1"/>
          </p:cNvSpPr>
          <p:nvPr>
            <p:ph type="title" idx="4294967295"/>
          </p:nvPr>
        </p:nvSpPr>
        <p:spPr>
          <a:xfrm>
            <a:off x="685800" y="188593"/>
            <a:ext cx="10058400" cy="855663"/>
          </a:xfrm>
        </p:spPr>
        <p:txBody>
          <a:bodyPr/>
          <a:lstStyle/>
          <a:p>
            <a:r>
              <a:rPr lang="es-ES" dirty="0">
                <a:solidFill>
                  <a:srgbClr val="3CB0B0"/>
                </a:solidFill>
              </a:rPr>
              <a:t>Pregunta</a:t>
            </a:r>
          </a:p>
        </p:txBody>
      </p:sp>
      <p:sp>
        <p:nvSpPr>
          <p:cNvPr id="3" name="Marcador de contenido 2">
            <a:extLst>
              <a:ext uri="{FF2B5EF4-FFF2-40B4-BE49-F238E27FC236}">
                <a16:creationId xmlns:a16="http://schemas.microsoft.com/office/drawing/2014/main" id="{F6B188F8-FA9B-42C4-BB29-C0968B5FA6AC}"/>
              </a:ext>
            </a:extLst>
          </p:cNvPr>
          <p:cNvSpPr>
            <a:spLocks noGrp="1"/>
          </p:cNvSpPr>
          <p:nvPr>
            <p:ph idx="4294967295"/>
          </p:nvPr>
        </p:nvSpPr>
        <p:spPr>
          <a:xfrm>
            <a:off x="838199" y="1016477"/>
            <a:ext cx="11203983" cy="4137025"/>
          </a:xfrm>
        </p:spPr>
        <p:txBody>
          <a:bodyPr vert="horz" lIns="91440" tIns="45720" rIns="91440" bIns="45720" rtlCol="0" anchor="t">
            <a:normAutofit/>
          </a:bodyPr>
          <a:lstStyle/>
          <a:p>
            <a:pPr algn="just">
              <a:lnSpc>
                <a:spcPct val="100000"/>
              </a:lnSpc>
            </a:pPr>
            <a:r>
              <a:rPr lang="es-ES" sz="1800" dirty="0">
                <a:solidFill>
                  <a:srgbClr val="0B2F51"/>
                </a:solidFill>
              </a:rPr>
              <a:t>Un hombre es un portador heterocigoto conocido de una mutación que causa </a:t>
            </a:r>
            <a:r>
              <a:rPr lang="es-ES" sz="1800" dirty="0" err="1">
                <a:solidFill>
                  <a:srgbClr val="0B2F51"/>
                </a:solidFill>
              </a:rPr>
              <a:t>hiperprolinemia</a:t>
            </a:r>
            <a:r>
              <a:rPr lang="es-ES" sz="1800" dirty="0">
                <a:solidFill>
                  <a:srgbClr val="0B2F51"/>
                </a:solidFill>
              </a:rPr>
              <a:t>, una condición autosómica recesiva. La expresión fenotípica es variable y oscila entre la excreción urinaria alta a manifestaciones neurológicas incluyendo convulsiones. Supongamos que 0.0025% (1 / 40,000) de la población es homocigota para la mutación que causa esta condición. Si el hombre se casa con alguien de la población general, ¿cuál es la probabilidad de  tener un niño  homocigoto para el mutación involucrada?</a:t>
            </a:r>
          </a:p>
        </p:txBody>
      </p:sp>
      <p:sp>
        <p:nvSpPr>
          <p:cNvPr id="4" name="Marcador de contenido 2">
            <a:extLst>
              <a:ext uri="{FF2B5EF4-FFF2-40B4-BE49-F238E27FC236}">
                <a16:creationId xmlns:a16="http://schemas.microsoft.com/office/drawing/2014/main" id="{85A64DAD-A17B-4DAF-85E5-D332D810E8FC}"/>
              </a:ext>
            </a:extLst>
          </p:cNvPr>
          <p:cNvSpPr txBox="1">
            <a:spLocks/>
          </p:cNvSpPr>
          <p:nvPr/>
        </p:nvSpPr>
        <p:spPr>
          <a:xfrm>
            <a:off x="4757986" y="2972854"/>
            <a:ext cx="7284195" cy="4022725"/>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s" sz="1800" dirty="0">
                <a:solidFill>
                  <a:srgbClr val="0B2F51"/>
                </a:solidFill>
              </a:rPr>
              <a:t>Primero se debe determinar la probabilidad de que la pareja sea portadora. Si la frecuencia de los homocigotos afectados (q2) es 1 / 40,000, entonces la frecuencia del alelo, q es 1/200. La frecuencia portadora en la población (aproximadamente 2q) es 1/100. </a:t>
            </a:r>
            <a:endParaRPr lang="es-ES" sz="1800" dirty="0">
              <a:solidFill>
                <a:srgbClr val="0B2F51"/>
              </a:solidFill>
            </a:endParaRPr>
          </a:p>
          <a:p>
            <a:pPr algn="just">
              <a:lnSpc>
                <a:spcPct val="100000"/>
              </a:lnSpc>
            </a:pPr>
            <a:r>
              <a:rPr lang="es" sz="1800" dirty="0">
                <a:solidFill>
                  <a:srgbClr val="0B2F51"/>
                </a:solidFill>
              </a:rPr>
              <a:t>Tres eventos independientes deben ocurrir para que su hijo sea homocigoto para la mutación: </a:t>
            </a:r>
            <a:r>
              <a:rPr lang="es-ES" sz="1800" dirty="0">
                <a:solidFill>
                  <a:srgbClr val="0B2F51"/>
                </a:solidFill>
              </a:rPr>
              <a:t>l</a:t>
            </a:r>
            <a:r>
              <a:rPr lang="es" sz="1800" dirty="0">
                <a:solidFill>
                  <a:srgbClr val="0B2F51"/>
                </a:solidFill>
              </a:rPr>
              <a:t>a pareja debe ser un portador (probabilidad 1/1 00), debe transmitir el alelo mutante (probabilidad 1/2), y el hombre también debe  transmitir alelo mutante (probabilidad 1/2).</a:t>
            </a:r>
            <a:endParaRPr lang="es-ES" sz="1800" dirty="0">
              <a:solidFill>
                <a:srgbClr val="0B2F51"/>
              </a:solidFill>
            </a:endParaRPr>
          </a:p>
          <a:p>
            <a:pPr marL="0" indent="0" algn="just">
              <a:lnSpc>
                <a:spcPct val="100000"/>
              </a:lnSpc>
              <a:buFont typeface="Arial" panose="020B0604020202020204" pitchFamily="34" charset="0"/>
              <a:buNone/>
            </a:pPr>
            <a:r>
              <a:rPr lang="es" sz="1800" b="1" dirty="0">
                <a:solidFill>
                  <a:srgbClr val="0B2F51"/>
                </a:solidFill>
              </a:rPr>
              <a:t>Entonces: 1/100 x 1/2 x 1/2 = 1/400.</a:t>
            </a:r>
            <a:endParaRPr lang="es-ES" sz="1800" b="1" dirty="0">
              <a:solidFill>
                <a:srgbClr val="0B2F51"/>
              </a:solidFill>
            </a:endParaRPr>
          </a:p>
        </p:txBody>
      </p:sp>
    </p:spTree>
    <p:extLst>
      <p:ext uri="{BB962C8B-B14F-4D97-AF65-F5344CB8AC3E}">
        <p14:creationId xmlns:p14="http://schemas.microsoft.com/office/powerpoint/2010/main" val="234857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D30F97C6-F8FD-4D76-BB7D-61A3C1D665BC}"/>
              </a:ext>
            </a:extLst>
          </p:cNvPr>
          <p:cNvSpPr>
            <a:spLocks noGrp="1" noChangeArrowheads="1"/>
          </p:cNvSpPr>
          <p:nvPr>
            <p:ph type="title" idx="4294967295"/>
          </p:nvPr>
        </p:nvSpPr>
        <p:spPr>
          <a:xfrm>
            <a:off x="639170" y="379441"/>
            <a:ext cx="11223625" cy="974725"/>
          </a:xfrm>
        </p:spPr>
        <p:txBody>
          <a:bodyPr>
            <a:noAutofit/>
          </a:bodyPr>
          <a:lstStyle/>
          <a:p>
            <a:r>
              <a:rPr lang="es-PR" altLang="es-CO" dirty="0">
                <a:solidFill>
                  <a:srgbClr val="3CB0B0"/>
                </a:solidFill>
                <a:latin typeface="Montserrat" panose="00000500000000000000" pitchFamily="50" charset="0"/>
              </a:rPr>
              <a:t>Factores responsables de la variación genética</a:t>
            </a:r>
          </a:p>
        </p:txBody>
      </p:sp>
      <p:sp>
        <p:nvSpPr>
          <p:cNvPr id="88067" name="Rectangle 3">
            <a:extLst>
              <a:ext uri="{FF2B5EF4-FFF2-40B4-BE49-F238E27FC236}">
                <a16:creationId xmlns:a16="http://schemas.microsoft.com/office/drawing/2014/main" id="{ADA4ECCD-B300-478E-BAC2-EDCEF3A17B02}"/>
              </a:ext>
            </a:extLst>
          </p:cNvPr>
          <p:cNvSpPr>
            <a:spLocks noGrp="1" noChangeArrowheads="1"/>
          </p:cNvSpPr>
          <p:nvPr>
            <p:ph idx="4294967295"/>
          </p:nvPr>
        </p:nvSpPr>
        <p:spPr>
          <a:xfrm>
            <a:off x="4964653" y="1825852"/>
            <a:ext cx="6584112" cy="2581275"/>
          </a:xfrm>
        </p:spPr>
        <p:txBody>
          <a:bodyPr>
            <a:normAutofit/>
          </a:bodyPr>
          <a:lstStyle/>
          <a:p>
            <a:pPr>
              <a:lnSpc>
                <a:spcPct val="100000"/>
              </a:lnSpc>
            </a:pPr>
            <a:r>
              <a:rPr lang="es-PR" altLang="es-CO" dirty="0">
                <a:solidFill>
                  <a:srgbClr val="0B2F51"/>
                </a:solidFill>
                <a:latin typeface="Montserrat" panose="00000500000000000000" pitchFamily="50" charset="0"/>
              </a:rPr>
              <a:t>Responsable variación genética nueva.</a:t>
            </a:r>
          </a:p>
          <a:p>
            <a:pPr>
              <a:lnSpc>
                <a:spcPct val="100000"/>
              </a:lnSpc>
            </a:pPr>
            <a:r>
              <a:rPr lang="es-PR" altLang="es-CO" dirty="0">
                <a:solidFill>
                  <a:srgbClr val="0B2F51"/>
                </a:solidFill>
                <a:latin typeface="Montserrat" panose="00000500000000000000" pitchFamily="50" charset="0"/>
              </a:rPr>
              <a:t>Tasa de mutaciones no difieren entre poblaciones 1x10</a:t>
            </a:r>
            <a:r>
              <a:rPr lang="es-PR" altLang="es-CO" baseline="30000" dirty="0">
                <a:solidFill>
                  <a:srgbClr val="0B2F51"/>
                </a:solidFill>
                <a:latin typeface="Montserrat" panose="00000500000000000000" pitchFamily="50" charset="0"/>
              </a:rPr>
              <a:t>-5 </a:t>
            </a:r>
            <a:r>
              <a:rPr lang="es-PR" altLang="es-CO" dirty="0">
                <a:solidFill>
                  <a:srgbClr val="0B2F51"/>
                </a:solidFill>
                <a:latin typeface="Montserrat" panose="00000500000000000000" pitchFamily="50" charset="0"/>
              </a:rPr>
              <a:t>o 1x10</a:t>
            </a:r>
            <a:r>
              <a:rPr lang="es-PR" altLang="es-CO" baseline="30000" dirty="0">
                <a:solidFill>
                  <a:srgbClr val="0B2F51"/>
                </a:solidFill>
                <a:latin typeface="Montserrat" panose="00000500000000000000" pitchFamily="50" charset="0"/>
              </a:rPr>
              <a:t>-6</a:t>
            </a:r>
          </a:p>
          <a:p>
            <a:pPr>
              <a:lnSpc>
                <a:spcPct val="100000"/>
              </a:lnSpc>
            </a:pPr>
            <a:r>
              <a:rPr lang="es-PR" altLang="es-CO" dirty="0">
                <a:solidFill>
                  <a:srgbClr val="0B2F51"/>
                </a:solidFill>
                <a:latin typeface="Montserrat" panose="00000500000000000000" pitchFamily="50" charset="0"/>
              </a:rPr>
              <a:t>Efectos fundadores: favorece introducir nuevas mutaciones en una población.</a:t>
            </a:r>
            <a:endParaRPr lang="es-PR" altLang="es-CO" baseline="30000" dirty="0">
              <a:solidFill>
                <a:srgbClr val="0B2F51"/>
              </a:solidFill>
              <a:latin typeface="Montserrat" panose="00000500000000000000" pitchFamily="50" charset="0"/>
            </a:endParaRPr>
          </a:p>
          <a:p>
            <a:pPr>
              <a:lnSpc>
                <a:spcPct val="100000"/>
              </a:lnSpc>
            </a:pPr>
            <a:endParaRPr lang="es-PR" altLang="es-CO" dirty="0">
              <a:solidFill>
                <a:srgbClr val="0B2F51"/>
              </a:solidFill>
              <a:latin typeface="Montserrat" panose="00000500000000000000" pitchFamily="50" charset="0"/>
            </a:endParaRPr>
          </a:p>
        </p:txBody>
      </p:sp>
      <p:sp>
        <p:nvSpPr>
          <p:cNvPr id="2" name="CuadroTexto 1">
            <a:extLst>
              <a:ext uri="{FF2B5EF4-FFF2-40B4-BE49-F238E27FC236}">
                <a16:creationId xmlns:a16="http://schemas.microsoft.com/office/drawing/2014/main" id="{0302323E-064C-409A-950F-F97359C2A8C3}"/>
              </a:ext>
            </a:extLst>
          </p:cNvPr>
          <p:cNvSpPr txBox="1"/>
          <p:nvPr/>
        </p:nvSpPr>
        <p:spPr>
          <a:xfrm>
            <a:off x="4896485" y="3992192"/>
            <a:ext cx="6720447" cy="1107996"/>
          </a:xfrm>
          <a:prstGeom prst="rect">
            <a:avLst/>
          </a:prstGeom>
          <a:noFill/>
        </p:spPr>
        <p:txBody>
          <a:bodyPr wrap="square" rtlCol="0">
            <a:spAutoFit/>
          </a:bodyPr>
          <a:lstStyle/>
          <a:p>
            <a:pPr algn="ctr"/>
            <a:r>
              <a:rPr lang="es-CO" sz="2200" dirty="0">
                <a:solidFill>
                  <a:srgbClr val="0B2F51"/>
                </a:solidFill>
                <a:latin typeface="Montserrat" panose="00000500000000000000" pitchFamily="50" charset="0"/>
              </a:rPr>
              <a:t>Ejemplo de efectos fundadores:  asociación del gen RNASEH1 con diabetes tipo 1 en familias colombianas.</a:t>
            </a:r>
          </a:p>
        </p:txBody>
      </p:sp>
      <p:sp>
        <p:nvSpPr>
          <p:cNvPr id="3" name="2 CuadroTexto"/>
          <p:cNvSpPr txBox="1"/>
          <p:nvPr/>
        </p:nvSpPr>
        <p:spPr>
          <a:xfrm>
            <a:off x="1781299" y="5705495"/>
            <a:ext cx="1603169" cy="369332"/>
          </a:xfrm>
          <a:prstGeom prst="rect">
            <a:avLst/>
          </a:prstGeom>
          <a:noFill/>
        </p:spPr>
        <p:txBody>
          <a:bodyPr wrap="square" rtlCol="0">
            <a:spAutoFit/>
          </a:bodyPr>
          <a:lstStyle/>
          <a:p>
            <a:endParaRPr lang="es-CO" dirty="0">
              <a:latin typeface="Montserrat" panose="00000500000000000000" pitchFamily="50" charset="0"/>
            </a:endParaRPr>
          </a:p>
        </p:txBody>
      </p:sp>
      <p:sp>
        <p:nvSpPr>
          <p:cNvPr id="6" name="5 Rectángulo">
            <a:extLst>
              <a:ext uri="{FF2B5EF4-FFF2-40B4-BE49-F238E27FC236}">
                <a16:creationId xmlns:a16="http://schemas.microsoft.com/office/drawing/2014/main" id="{07A3BB33-2048-4D0F-BE7B-7ADE3AA8D6AD}"/>
              </a:ext>
            </a:extLst>
          </p:cNvPr>
          <p:cNvSpPr/>
          <p:nvPr/>
        </p:nvSpPr>
        <p:spPr>
          <a:xfrm>
            <a:off x="6630690" y="5428496"/>
            <a:ext cx="4986242" cy="461665"/>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s-CO" sz="1200" dirty="0">
                <a:solidFill>
                  <a:srgbClr val="0B2F51"/>
                </a:solidFill>
                <a:latin typeface="Montserrat" panose="00000500000000000000" pitchFamily="50" charset="0"/>
              </a:rPr>
              <a:t>N. Pineda-Trujillo et al, </a:t>
            </a:r>
            <a:r>
              <a:rPr lang="es-CO" sz="1200" dirty="0" err="1">
                <a:solidFill>
                  <a:srgbClr val="0B2F51"/>
                </a:solidFill>
                <a:latin typeface="Montserrat" panose="00000500000000000000" pitchFamily="50" charset="0"/>
              </a:rPr>
              <a:t>Journal</a:t>
            </a:r>
            <a:r>
              <a:rPr lang="es-CO" sz="1200" dirty="0">
                <a:solidFill>
                  <a:srgbClr val="0B2F51"/>
                </a:solidFill>
                <a:latin typeface="Montserrat" panose="00000500000000000000" pitchFamily="50" charset="0"/>
              </a:rPr>
              <a:t> </a:t>
            </a:r>
            <a:r>
              <a:rPr lang="es-CO" sz="1200" dirty="0" err="1">
                <a:solidFill>
                  <a:srgbClr val="0B2F51"/>
                </a:solidFill>
                <a:latin typeface="Montserrat" panose="00000500000000000000" pitchFamily="50" charset="0"/>
              </a:rPr>
              <a:t>of</a:t>
            </a:r>
            <a:r>
              <a:rPr lang="es-CO" sz="1200" dirty="0">
                <a:solidFill>
                  <a:srgbClr val="0B2F51"/>
                </a:solidFill>
                <a:latin typeface="Montserrat" panose="00000500000000000000" pitchFamily="50" charset="0"/>
              </a:rPr>
              <a:t> </a:t>
            </a:r>
            <a:r>
              <a:rPr lang="es-CO" sz="1200" dirty="0" err="1">
                <a:solidFill>
                  <a:srgbClr val="0B2F51"/>
                </a:solidFill>
                <a:latin typeface="Montserrat" panose="00000500000000000000" pitchFamily="50" charset="0"/>
              </a:rPr>
              <a:t>Endocrinological</a:t>
            </a:r>
            <a:r>
              <a:rPr lang="es-CO" sz="1200" dirty="0">
                <a:solidFill>
                  <a:srgbClr val="0B2F51"/>
                </a:solidFill>
                <a:latin typeface="Montserrat" panose="00000500000000000000" pitchFamily="50" charset="0"/>
              </a:rPr>
              <a:t> </a:t>
            </a:r>
            <a:r>
              <a:rPr lang="es-CO" sz="1200" dirty="0" err="1">
                <a:solidFill>
                  <a:srgbClr val="0B2F51"/>
                </a:solidFill>
                <a:latin typeface="Montserrat" panose="00000500000000000000" pitchFamily="50" charset="0"/>
              </a:rPr>
              <a:t>Investigation</a:t>
            </a:r>
            <a:r>
              <a:rPr lang="es-CO" sz="1200" dirty="0">
                <a:solidFill>
                  <a:srgbClr val="0B2F51"/>
                </a:solidFill>
                <a:latin typeface="Montserrat" panose="00000500000000000000" pitchFamily="50" charset="0"/>
              </a:rPr>
              <a:t>, 2017 </a:t>
            </a:r>
          </a:p>
        </p:txBody>
      </p:sp>
      <p:sp>
        <p:nvSpPr>
          <p:cNvPr id="4" name="CuadroTexto 3">
            <a:extLst>
              <a:ext uri="{FF2B5EF4-FFF2-40B4-BE49-F238E27FC236}">
                <a16:creationId xmlns:a16="http://schemas.microsoft.com/office/drawing/2014/main" id="{33CFD26F-A643-EF4E-ACCB-1E91267DA9B0}"/>
              </a:ext>
            </a:extLst>
          </p:cNvPr>
          <p:cNvSpPr txBox="1"/>
          <p:nvPr/>
        </p:nvSpPr>
        <p:spPr>
          <a:xfrm>
            <a:off x="795343" y="1564242"/>
            <a:ext cx="2681207" cy="523220"/>
          </a:xfrm>
          <a:prstGeom prst="rect">
            <a:avLst/>
          </a:prstGeom>
          <a:noFill/>
        </p:spPr>
        <p:txBody>
          <a:bodyPr wrap="square" rtlCol="0">
            <a:spAutoFit/>
          </a:bodyPr>
          <a:lstStyle/>
          <a:p>
            <a:r>
              <a:rPr lang="es-CO" sz="2800" b="1" dirty="0">
                <a:solidFill>
                  <a:srgbClr val="0B2F51"/>
                </a:solidFill>
                <a:latin typeface="Montserrat" pitchFamily="2" charset="77"/>
              </a:rPr>
              <a:t>Mutaciones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A5F6B789-1CB8-431C-B0D2-68331F204937}"/>
              </a:ext>
            </a:extLst>
          </p:cNvPr>
          <p:cNvSpPr>
            <a:spLocks noGrp="1" noChangeArrowheads="1"/>
          </p:cNvSpPr>
          <p:nvPr>
            <p:ph type="title" idx="4294967295"/>
          </p:nvPr>
        </p:nvSpPr>
        <p:spPr>
          <a:xfrm>
            <a:off x="615950" y="203286"/>
            <a:ext cx="5480050" cy="757238"/>
          </a:xfrm>
        </p:spPr>
        <p:txBody>
          <a:bodyPr>
            <a:normAutofit/>
          </a:bodyPr>
          <a:lstStyle/>
          <a:p>
            <a:r>
              <a:rPr lang="es-PR" altLang="es-CO" dirty="0">
                <a:solidFill>
                  <a:srgbClr val="3CB0B0"/>
                </a:solidFill>
              </a:rPr>
              <a:t>Selección</a:t>
            </a:r>
          </a:p>
        </p:txBody>
      </p:sp>
      <p:sp>
        <p:nvSpPr>
          <p:cNvPr id="91139" name="Rectangle 3">
            <a:extLst>
              <a:ext uri="{FF2B5EF4-FFF2-40B4-BE49-F238E27FC236}">
                <a16:creationId xmlns:a16="http://schemas.microsoft.com/office/drawing/2014/main" id="{0F156C82-D56E-464C-B6DC-5FC23758E77E}"/>
              </a:ext>
            </a:extLst>
          </p:cNvPr>
          <p:cNvSpPr>
            <a:spLocks noGrp="1" noChangeArrowheads="1"/>
          </p:cNvSpPr>
          <p:nvPr>
            <p:ph idx="4294967295"/>
          </p:nvPr>
        </p:nvSpPr>
        <p:spPr>
          <a:xfrm>
            <a:off x="740568" y="960524"/>
            <a:ext cx="11122988" cy="1209675"/>
          </a:xfrm>
        </p:spPr>
        <p:txBody>
          <a:bodyPr>
            <a:normAutofit/>
          </a:bodyPr>
          <a:lstStyle/>
          <a:p>
            <a:pPr marL="0" indent="0" algn="just">
              <a:buNone/>
            </a:pPr>
            <a:r>
              <a:rPr lang="es-ES" altLang="es-CO" dirty="0"/>
              <a:t>Proceso que hace que determinados alelos aumenten su frecuencia sobre otros por el hecho de conferir más eficacia biológica a los individuos que los poseen.</a:t>
            </a:r>
          </a:p>
          <a:p>
            <a:pPr marL="0" indent="0" algn="just">
              <a:buNone/>
            </a:pPr>
            <a:r>
              <a:rPr lang="es-ES" altLang="es-CO" dirty="0">
                <a:solidFill>
                  <a:srgbClr val="3CB0B0"/>
                </a:solidFill>
              </a:rPr>
              <a:t>Enfermedades dominantes: mayor efecto de selección.</a:t>
            </a:r>
            <a:endParaRPr lang="es-PR" altLang="es-CO" dirty="0">
              <a:solidFill>
                <a:srgbClr val="3CB0B0"/>
              </a:solidFill>
            </a:endParaRPr>
          </a:p>
          <a:p>
            <a:pPr algn="just"/>
            <a:endParaRPr lang="es-PR" altLang="es-CO" dirty="0"/>
          </a:p>
        </p:txBody>
      </p:sp>
      <p:pic>
        <p:nvPicPr>
          <p:cNvPr id="1026" name="Picture 2" descr="Sickle-cell anemia blood cells, and normal red blood ce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732" y="2090124"/>
            <a:ext cx="2573081" cy="167462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1 Tabla"/>
          <p:cNvGraphicFramePr>
            <a:graphicFrameLocks noGrp="1"/>
          </p:cNvGraphicFramePr>
          <p:nvPr>
            <p:extLst>
              <p:ext uri="{D42A27DB-BD31-4B8C-83A1-F6EECF244321}">
                <p14:modId xmlns:p14="http://schemas.microsoft.com/office/powerpoint/2010/main" val="3012190305"/>
              </p:ext>
            </p:extLst>
          </p:nvPr>
        </p:nvGraphicFramePr>
        <p:xfrm>
          <a:off x="5229851" y="2794175"/>
          <a:ext cx="6633705" cy="3778058"/>
        </p:xfrm>
        <a:graphic>
          <a:graphicData uri="http://schemas.openxmlformats.org/drawingml/2006/table">
            <a:tbl>
              <a:tblPr/>
              <a:tblGrid>
                <a:gridCol w="2211235">
                  <a:extLst>
                    <a:ext uri="{9D8B030D-6E8A-4147-A177-3AD203B41FA5}">
                      <a16:colId xmlns:a16="http://schemas.microsoft.com/office/drawing/2014/main" val="20000"/>
                    </a:ext>
                  </a:extLst>
                </a:gridCol>
                <a:gridCol w="2211235">
                  <a:extLst>
                    <a:ext uri="{9D8B030D-6E8A-4147-A177-3AD203B41FA5}">
                      <a16:colId xmlns:a16="http://schemas.microsoft.com/office/drawing/2014/main" val="20001"/>
                    </a:ext>
                  </a:extLst>
                </a:gridCol>
                <a:gridCol w="2211235">
                  <a:extLst>
                    <a:ext uri="{9D8B030D-6E8A-4147-A177-3AD203B41FA5}">
                      <a16:colId xmlns:a16="http://schemas.microsoft.com/office/drawing/2014/main" val="20002"/>
                    </a:ext>
                  </a:extLst>
                </a:gridCol>
              </a:tblGrid>
              <a:tr h="0">
                <a:tc>
                  <a:txBody>
                    <a:bodyPr/>
                    <a:lstStyle/>
                    <a:p>
                      <a:pPr algn="l" rtl="0"/>
                      <a:r>
                        <a:rPr lang="es-CO" sz="1600" b="1" dirty="0">
                          <a:solidFill>
                            <a:srgbClr val="0B2F51"/>
                          </a:solidFill>
                          <a:effectLst/>
                          <a:latin typeface="Montserrat" pitchFamily="2" charset="77"/>
                        </a:rPr>
                        <a:t>Genotipo</a:t>
                      </a:r>
                      <a:endParaRPr lang="es-CO" sz="1600" dirty="0">
                        <a:solidFill>
                          <a:srgbClr val="0B2F51"/>
                        </a:solidFill>
                        <a:effectLst/>
                        <a:latin typeface="Montserrat" pitchFamily="2" charset="77"/>
                      </a:endParaRPr>
                    </a:p>
                  </a:txBody>
                  <a:tcPr marL="25600" marR="25600" marT="25600" marB="256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rtl="0"/>
                      <a:r>
                        <a:rPr lang="es-CO" sz="1600" b="1">
                          <a:solidFill>
                            <a:srgbClr val="0B2F51"/>
                          </a:solidFill>
                          <a:effectLst/>
                          <a:latin typeface="Montserrat" pitchFamily="2" charset="77"/>
                        </a:rPr>
                        <a:t>Fenotipo</a:t>
                      </a:r>
                      <a:endParaRPr lang="es-CO" sz="1600">
                        <a:solidFill>
                          <a:srgbClr val="0B2F51"/>
                        </a:solidFill>
                        <a:effectLst/>
                        <a:latin typeface="Montserrat" pitchFamily="2" charset="77"/>
                      </a:endParaRPr>
                    </a:p>
                  </a:txBody>
                  <a:tcPr marL="25600" marR="25600" marT="25600" marB="256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rtl="0"/>
                      <a:r>
                        <a:rPr lang="es-CO" sz="1600" b="1">
                          <a:solidFill>
                            <a:srgbClr val="0B2F51"/>
                          </a:solidFill>
                          <a:effectLst/>
                          <a:latin typeface="Montserrat" pitchFamily="2" charset="77"/>
                        </a:rPr>
                        <a:t>Aptitud</a:t>
                      </a:r>
                      <a:endParaRPr lang="es-CO" sz="1600">
                        <a:solidFill>
                          <a:srgbClr val="0B2F51"/>
                        </a:solidFill>
                        <a:effectLst/>
                        <a:latin typeface="Montserrat" pitchFamily="2" charset="77"/>
                      </a:endParaRPr>
                    </a:p>
                  </a:txBody>
                  <a:tcPr marL="25600" marR="25600" marT="25600" marB="256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837071">
                <a:tc>
                  <a:txBody>
                    <a:bodyPr/>
                    <a:lstStyle/>
                    <a:p>
                      <a:pPr rtl="0"/>
                      <a:r>
                        <a:rPr lang="es-CO" sz="1600" i="1" dirty="0">
                          <a:solidFill>
                            <a:srgbClr val="0B2F51"/>
                          </a:solidFill>
                          <a:effectLst/>
                          <a:latin typeface="Montserrat" pitchFamily="2" charset="77"/>
                        </a:rPr>
                        <a:t>AA</a:t>
                      </a:r>
                      <a:endParaRPr lang="es-CO" sz="1600" dirty="0">
                        <a:solidFill>
                          <a:srgbClr val="0B2F51"/>
                        </a:solidFill>
                        <a:effectLst/>
                        <a:latin typeface="Montserrat" pitchFamily="2" charset="77"/>
                      </a:endParaRPr>
                    </a:p>
                  </a:txBody>
                  <a:tcPr marL="25600" marR="25600" marT="25600" marB="256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rtl="0"/>
                      <a:r>
                        <a:rPr lang="es-CO" sz="1600" dirty="0">
                          <a:solidFill>
                            <a:srgbClr val="0B2F51"/>
                          </a:solidFill>
                          <a:effectLst/>
                          <a:latin typeface="Montserrat" pitchFamily="2" charset="77"/>
                        </a:rPr>
                        <a:t>Hemoglobina 100% normal</a:t>
                      </a:r>
                    </a:p>
                  </a:txBody>
                  <a:tcPr marL="25600" marR="25600" marT="25600" marB="256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rtl="0"/>
                      <a:r>
                        <a:rPr lang="es-CO" sz="1600" dirty="0">
                          <a:solidFill>
                            <a:srgbClr val="0B2F51"/>
                          </a:solidFill>
                          <a:effectLst/>
                          <a:latin typeface="Montserrat" pitchFamily="2" charset="77"/>
                        </a:rPr>
                        <a:t>Aptitud un tanto reducida por nula resistencia a la malaria.</a:t>
                      </a:r>
                    </a:p>
                  </a:txBody>
                  <a:tcPr marL="25600" marR="25600" marT="25600" marB="256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358615">
                <a:tc>
                  <a:txBody>
                    <a:bodyPr/>
                    <a:lstStyle/>
                    <a:p>
                      <a:pPr rtl="0"/>
                      <a:r>
                        <a:rPr lang="es-CO" sz="1600" i="1">
                          <a:solidFill>
                            <a:srgbClr val="0B2F51"/>
                          </a:solidFill>
                          <a:effectLst/>
                          <a:latin typeface="Montserrat" pitchFamily="2" charset="77"/>
                        </a:rPr>
                        <a:t>AS</a:t>
                      </a:r>
                      <a:endParaRPr lang="es-CO" sz="1600">
                        <a:solidFill>
                          <a:srgbClr val="0B2F51"/>
                        </a:solidFill>
                        <a:effectLst/>
                        <a:latin typeface="Montserrat" pitchFamily="2" charset="77"/>
                      </a:endParaRPr>
                    </a:p>
                  </a:txBody>
                  <a:tcPr marL="25600" marR="25600" marT="25600" marB="256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rtl="0"/>
                      <a:r>
                        <a:rPr lang="es-CO" sz="1600" dirty="0">
                          <a:solidFill>
                            <a:srgbClr val="0B2F51"/>
                          </a:solidFill>
                          <a:effectLst/>
                          <a:latin typeface="Montserrat" pitchFamily="2" charset="77"/>
                        </a:rPr>
                        <a:t>Suficiente hemoglobina normal para prevenir la anemia de células falciformes.</a:t>
                      </a:r>
                    </a:p>
                  </a:txBody>
                  <a:tcPr marL="25600" marR="25600" marT="25600" marB="256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rtl="0"/>
                      <a:r>
                        <a:rPr lang="es-CO" sz="1600">
                          <a:solidFill>
                            <a:srgbClr val="0B2F51"/>
                          </a:solidFill>
                          <a:effectLst/>
                          <a:latin typeface="Montserrat" pitchFamily="2" charset="77"/>
                        </a:rPr>
                        <a:t>Mayor aptitud por resistencia a la malaria.</a:t>
                      </a:r>
                    </a:p>
                  </a:txBody>
                  <a:tcPr marL="25600" marR="25600" marT="25600" marB="256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002"/>
                  </a:ext>
                </a:extLst>
              </a:tr>
              <a:tr h="1097843">
                <a:tc>
                  <a:txBody>
                    <a:bodyPr/>
                    <a:lstStyle/>
                    <a:p>
                      <a:pPr rtl="0"/>
                      <a:r>
                        <a:rPr lang="es-CO" sz="1600" i="1" dirty="0">
                          <a:solidFill>
                            <a:srgbClr val="0B2F51"/>
                          </a:solidFill>
                          <a:effectLst/>
                          <a:latin typeface="Montserrat" pitchFamily="2" charset="77"/>
                        </a:rPr>
                        <a:t>SS</a:t>
                      </a:r>
                      <a:endParaRPr lang="es-CO" sz="1600" dirty="0">
                        <a:solidFill>
                          <a:srgbClr val="0B2F51"/>
                        </a:solidFill>
                        <a:effectLst/>
                        <a:latin typeface="Montserrat" pitchFamily="2" charset="77"/>
                      </a:endParaRPr>
                    </a:p>
                  </a:txBody>
                  <a:tcPr marL="25600" marR="25600" marT="25600" marB="256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rtl="0"/>
                      <a:r>
                        <a:rPr lang="pt-BR" sz="1600">
                          <a:solidFill>
                            <a:srgbClr val="0B2F51"/>
                          </a:solidFill>
                          <a:effectLst/>
                          <a:latin typeface="Montserrat" pitchFamily="2" charset="77"/>
                        </a:rPr>
                        <a:t>Hemoglobina 100% anormal, causando anemia de células falciformes</a:t>
                      </a:r>
                    </a:p>
                  </a:txBody>
                  <a:tcPr marL="25600" marR="25600" marT="25600" marB="256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rtl="0"/>
                      <a:r>
                        <a:rPr lang="es-CO" sz="1600" dirty="0">
                          <a:solidFill>
                            <a:srgbClr val="0B2F51"/>
                          </a:solidFill>
                          <a:effectLst/>
                          <a:latin typeface="Montserrat" pitchFamily="2" charset="77"/>
                        </a:rPr>
                        <a:t>Aptitud reducida gravemente a causa de la anemia de células falciformes</a:t>
                      </a:r>
                    </a:p>
                  </a:txBody>
                  <a:tcPr marL="25600" marR="25600" marT="25600" marB="256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A5F6B789-1CB8-431C-B0D2-68331F204937}"/>
              </a:ext>
            </a:extLst>
          </p:cNvPr>
          <p:cNvSpPr>
            <a:spLocks noGrp="1" noChangeArrowheads="1"/>
          </p:cNvSpPr>
          <p:nvPr>
            <p:ph type="title" idx="4294967295"/>
          </p:nvPr>
        </p:nvSpPr>
        <p:spPr>
          <a:xfrm>
            <a:off x="821410" y="355565"/>
            <a:ext cx="6296025" cy="558800"/>
          </a:xfrm>
        </p:spPr>
        <p:txBody>
          <a:bodyPr>
            <a:noAutofit/>
          </a:bodyPr>
          <a:lstStyle/>
          <a:p>
            <a:r>
              <a:rPr lang="es-PR" altLang="es-CO" dirty="0">
                <a:solidFill>
                  <a:srgbClr val="3CB0B0"/>
                </a:solidFill>
              </a:rPr>
              <a:t>Deriva genética</a:t>
            </a:r>
          </a:p>
        </p:txBody>
      </p:sp>
      <p:sp>
        <p:nvSpPr>
          <p:cNvPr id="91139" name="Rectangle 3">
            <a:extLst>
              <a:ext uri="{FF2B5EF4-FFF2-40B4-BE49-F238E27FC236}">
                <a16:creationId xmlns:a16="http://schemas.microsoft.com/office/drawing/2014/main" id="{0F156C82-D56E-464C-B6DC-5FC23758E77E}"/>
              </a:ext>
            </a:extLst>
          </p:cNvPr>
          <p:cNvSpPr>
            <a:spLocks noGrp="1" noChangeArrowheads="1"/>
          </p:cNvSpPr>
          <p:nvPr>
            <p:ph idx="4294967295"/>
          </p:nvPr>
        </p:nvSpPr>
        <p:spPr>
          <a:xfrm>
            <a:off x="460375" y="1082891"/>
            <a:ext cx="10972800" cy="1590675"/>
          </a:xfrm>
        </p:spPr>
        <p:txBody>
          <a:bodyPr/>
          <a:lstStyle/>
          <a:p>
            <a:pPr marL="457200" lvl="1" indent="0" algn="just">
              <a:lnSpc>
                <a:spcPct val="100000"/>
              </a:lnSpc>
              <a:buNone/>
            </a:pPr>
            <a:r>
              <a:rPr lang="es-ES" altLang="es-CO" dirty="0"/>
              <a:t>Proceso aleatorio del cambio de las frecuencias génicas que se produce por el hecho de que no todo el potencial genético de los individuos de una población se transmite a la generación siguiente y también por el tamaño reducido de las poblaciones</a:t>
            </a:r>
            <a:r>
              <a:rPr lang="es-ES" altLang="es-CO" sz="2300" dirty="0"/>
              <a:t>.</a:t>
            </a:r>
          </a:p>
          <a:p>
            <a:pPr marL="457200" lvl="1" indent="0" algn="just">
              <a:lnSpc>
                <a:spcPct val="100000"/>
              </a:lnSpc>
              <a:buNone/>
            </a:pPr>
            <a:endParaRPr lang="es-ES" altLang="es-CO" dirty="0"/>
          </a:p>
          <a:p>
            <a:pPr marL="457200" lvl="1" indent="0" algn="just">
              <a:lnSpc>
                <a:spcPct val="100000"/>
              </a:lnSpc>
              <a:buNone/>
            </a:pPr>
            <a:endParaRPr lang="es-PR" altLang="es-CO" dirty="0"/>
          </a:p>
          <a:p>
            <a:pPr algn="just">
              <a:lnSpc>
                <a:spcPct val="100000"/>
              </a:lnSpc>
            </a:pPr>
            <a:endParaRPr lang="es-PR" altLang="es-CO" dirty="0"/>
          </a:p>
        </p:txBody>
      </p:sp>
      <p:sp>
        <p:nvSpPr>
          <p:cNvPr id="3" name="2 CuadroTexto"/>
          <p:cNvSpPr txBox="1"/>
          <p:nvPr/>
        </p:nvSpPr>
        <p:spPr>
          <a:xfrm>
            <a:off x="5132236" y="3067465"/>
            <a:ext cx="3156958" cy="830997"/>
          </a:xfrm>
          <a:prstGeom prst="rect">
            <a:avLst/>
          </a:prstGeom>
          <a:noFill/>
        </p:spPr>
        <p:txBody>
          <a:bodyPr wrap="square" rtlCol="0">
            <a:spAutoFit/>
          </a:bodyPr>
          <a:lstStyle/>
          <a:p>
            <a:r>
              <a:rPr lang="es-CO" sz="1600" b="1" dirty="0">
                <a:solidFill>
                  <a:srgbClr val="0B2F51"/>
                </a:solidFill>
                <a:latin typeface="Montserrat" pitchFamily="2" charset="77"/>
              </a:rPr>
              <a:t>Cuello de botella</a:t>
            </a:r>
            <a:r>
              <a:rPr lang="es-CO" sz="1600" dirty="0">
                <a:solidFill>
                  <a:srgbClr val="0B2F51"/>
                </a:solidFill>
                <a:latin typeface="Montserrat" pitchFamily="2" charset="77"/>
              </a:rPr>
              <a:t>: sufre una reducción drástica en su tamaño.</a:t>
            </a:r>
          </a:p>
        </p:txBody>
      </p:sp>
      <p:sp>
        <p:nvSpPr>
          <p:cNvPr id="4" name="AutoShape 2" descr="Resultado de imagen para deriva genetic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5997" y="4292361"/>
            <a:ext cx="3377476" cy="204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descr="Resultado de imagen para deriva genetica"/>
          <p:cNvPicPr>
            <a:picLocks noChangeAspect="1" noChangeArrowheads="1"/>
          </p:cNvPicPr>
          <p:nvPr/>
        </p:nvPicPr>
        <p:blipFill rotWithShape="1">
          <a:blip r:embed="rId3">
            <a:extLst>
              <a:ext uri="{28A0092B-C50C-407E-A947-70E740481C1C}">
                <a14:useLocalDpi xmlns:a14="http://schemas.microsoft.com/office/drawing/2010/main" val="0"/>
              </a:ext>
            </a:extLst>
          </a:blip>
          <a:srcRect t="7880"/>
          <a:stretch/>
        </p:blipFill>
        <p:spPr bwMode="auto">
          <a:xfrm>
            <a:off x="8751777" y="4292361"/>
            <a:ext cx="3233914" cy="2046288"/>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p:nvSpPr>
        <p:spPr>
          <a:xfrm>
            <a:off x="8961377" y="2842092"/>
            <a:ext cx="3024314" cy="1077218"/>
          </a:xfrm>
          <a:prstGeom prst="rect">
            <a:avLst/>
          </a:prstGeom>
          <a:noFill/>
        </p:spPr>
        <p:txBody>
          <a:bodyPr wrap="square" rtlCol="0">
            <a:spAutoFit/>
          </a:bodyPr>
          <a:lstStyle/>
          <a:p>
            <a:r>
              <a:rPr lang="es-CO" sz="1600" b="1" dirty="0">
                <a:solidFill>
                  <a:srgbClr val="0B2F51"/>
                </a:solidFill>
                <a:latin typeface="Montserrat" pitchFamily="2" charset="77"/>
              </a:rPr>
              <a:t>Efecto fundador: </a:t>
            </a:r>
            <a:r>
              <a:rPr lang="es-CO" sz="1600" dirty="0">
                <a:solidFill>
                  <a:srgbClr val="0B2F51"/>
                </a:solidFill>
                <a:latin typeface="Montserrat" pitchFamily="2" charset="77"/>
              </a:rPr>
              <a:t>instalación de una población por un número pequeño de individuos.</a:t>
            </a:r>
          </a:p>
        </p:txBody>
      </p:sp>
    </p:spTree>
    <p:extLst>
      <p:ext uri="{BB962C8B-B14F-4D97-AF65-F5344CB8AC3E}">
        <p14:creationId xmlns:p14="http://schemas.microsoft.com/office/powerpoint/2010/main" val="1122574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a:extLst>
              <a:ext uri="{FF2B5EF4-FFF2-40B4-BE49-F238E27FC236}">
                <a16:creationId xmlns:a16="http://schemas.microsoft.com/office/drawing/2014/main" id="{F600CA7E-413E-4D21-9A08-EFCBD34CDE57}"/>
              </a:ext>
            </a:extLst>
          </p:cNvPr>
          <p:cNvSpPr>
            <a:spLocks noGrp="1"/>
          </p:cNvSpPr>
          <p:nvPr>
            <p:ph type="sldNum" sz="quarter" idx="12"/>
          </p:nvPr>
        </p:nvSpPr>
        <p:spPr/>
        <p:txBody>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fld id="{616443E2-5D85-42B8-A60C-38E23A5E40EB}" type="slidenum">
              <a:rPr lang="es-ES" altLang="es-CO" sz="1400">
                <a:latin typeface="Times New Roman" panose="02020603050405020304" pitchFamily="18" charset="0"/>
              </a:rPr>
              <a:pPr eaLnBrk="1" hangingPunct="1"/>
              <a:t>2</a:t>
            </a:fld>
            <a:endParaRPr lang="es-ES" altLang="es-CO" sz="1400">
              <a:latin typeface="Times New Roman" panose="02020603050405020304" pitchFamily="18" charset="0"/>
            </a:endParaRPr>
          </a:p>
        </p:txBody>
      </p:sp>
      <p:sp>
        <p:nvSpPr>
          <p:cNvPr id="3" name="2 Rectángulo">
            <a:extLst>
              <a:ext uri="{FF2B5EF4-FFF2-40B4-BE49-F238E27FC236}">
                <a16:creationId xmlns:a16="http://schemas.microsoft.com/office/drawing/2014/main" id="{F344D986-6E1B-4A94-A8A5-A6CEAD1479E8}"/>
              </a:ext>
            </a:extLst>
          </p:cNvPr>
          <p:cNvSpPr/>
          <p:nvPr/>
        </p:nvSpPr>
        <p:spPr>
          <a:xfrm>
            <a:off x="1233148" y="1080064"/>
            <a:ext cx="10813958" cy="2831544"/>
          </a:xfrm>
          <a:prstGeom prst="rect">
            <a:avLst/>
          </a:prstGeom>
        </p:spPr>
        <p:txBody>
          <a:bodyPr wrap="square">
            <a:spAutoFit/>
          </a:bodyPr>
          <a:lstStyle/>
          <a:p>
            <a:pPr marL="342900" indent="-342900" algn="just">
              <a:buFont typeface="Arial" panose="020B0604020202020204" pitchFamily="34" charset="0"/>
              <a:buChar char="•"/>
              <a:defRPr/>
            </a:pPr>
            <a:r>
              <a:rPr lang="es-ES" sz="2000" dirty="0">
                <a:solidFill>
                  <a:srgbClr val="0B2F51"/>
                </a:solidFill>
                <a:latin typeface="Montserrat" panose="00000500000000000000" pitchFamily="50" charset="0"/>
              </a:rPr>
              <a:t>La genética de poblaciones estudia la distribución de los genes en las poblaciones, y cómo las frecuencias de los genes y de los genotipos cambian o se mantienen a lo largo del tiempo.</a:t>
            </a:r>
          </a:p>
          <a:p>
            <a:pPr marL="342900" indent="-342900" algn="just">
              <a:buFont typeface="Arial" panose="020B0604020202020204" pitchFamily="34" charset="0"/>
              <a:buChar char="•"/>
              <a:defRPr/>
            </a:pPr>
            <a:endParaRPr lang="es-ES" sz="2000" dirty="0">
              <a:solidFill>
                <a:srgbClr val="0B2F51"/>
              </a:solidFill>
              <a:latin typeface="Montserrat" panose="00000500000000000000" pitchFamily="50" charset="0"/>
            </a:endParaRPr>
          </a:p>
          <a:p>
            <a:pPr marL="342900" indent="-342900" algn="just">
              <a:buFont typeface="Arial" panose="020B0604020202020204" pitchFamily="34" charset="0"/>
              <a:buChar char="•"/>
              <a:defRPr/>
            </a:pPr>
            <a:r>
              <a:rPr lang="es-ES" sz="2000" dirty="0">
                <a:solidFill>
                  <a:srgbClr val="0B2F51"/>
                </a:solidFill>
                <a:latin typeface="Montserrat" panose="00000500000000000000" pitchFamily="50" charset="0"/>
              </a:rPr>
              <a:t>Las frecuencias génicas y genotípicas son esenciales variación genética en las poblaciones. </a:t>
            </a:r>
          </a:p>
          <a:p>
            <a:pPr marL="342900" indent="-342900" algn="just">
              <a:buFont typeface="Arial" panose="020B0604020202020204" pitchFamily="34" charset="0"/>
              <a:buChar char="•"/>
              <a:defRPr/>
            </a:pPr>
            <a:endParaRPr lang="es-ES" sz="2000" dirty="0">
              <a:solidFill>
                <a:srgbClr val="0B2F51"/>
              </a:solidFill>
              <a:latin typeface="Montserrat" panose="00000500000000000000" pitchFamily="50" charset="0"/>
            </a:endParaRPr>
          </a:p>
          <a:p>
            <a:pPr marL="285750" indent="-285750" algn="just">
              <a:buFont typeface="Arial" panose="020B0604020202020204" pitchFamily="34" charset="0"/>
              <a:buChar char="•"/>
              <a:defRPr/>
            </a:pPr>
            <a:r>
              <a:rPr lang="es-ES" b="1" dirty="0">
                <a:solidFill>
                  <a:srgbClr val="0B2F51"/>
                </a:solidFill>
                <a:latin typeface="Montserrat" panose="00000500000000000000" pitchFamily="50" charset="0"/>
              </a:rPr>
              <a:t>Un individuo es un reflejo de la población a la que él o ella pertenecen.</a:t>
            </a:r>
          </a:p>
          <a:p>
            <a:pPr marL="342900" indent="-342900">
              <a:buFont typeface="Arial" panose="020B0604020202020204" pitchFamily="34" charset="0"/>
              <a:buChar char="•"/>
              <a:defRPr/>
            </a:pPr>
            <a:endParaRPr lang="es-CO" sz="2000" dirty="0">
              <a:solidFill>
                <a:srgbClr val="0B2F51"/>
              </a:solidFill>
            </a:endParaRPr>
          </a:p>
        </p:txBody>
      </p:sp>
      <p:sp>
        <p:nvSpPr>
          <p:cNvPr id="5" name="CuadroTexto 4">
            <a:extLst>
              <a:ext uri="{FF2B5EF4-FFF2-40B4-BE49-F238E27FC236}">
                <a16:creationId xmlns:a16="http://schemas.microsoft.com/office/drawing/2014/main" id="{1AE71CBF-B78A-4C4F-B711-E3116573BF1F}"/>
              </a:ext>
            </a:extLst>
          </p:cNvPr>
          <p:cNvSpPr txBox="1"/>
          <p:nvPr/>
        </p:nvSpPr>
        <p:spPr>
          <a:xfrm>
            <a:off x="704809" y="321871"/>
            <a:ext cx="3260035" cy="1446550"/>
          </a:xfrm>
          <a:prstGeom prst="rect">
            <a:avLst/>
          </a:prstGeom>
          <a:noFill/>
        </p:spPr>
        <p:txBody>
          <a:bodyPr wrap="square" rtlCol="0" anchor="t">
            <a:spAutoFit/>
          </a:bodyPr>
          <a:lstStyle/>
          <a:p>
            <a:r>
              <a:rPr lang="es-CO" sz="4400" b="1" dirty="0">
                <a:solidFill>
                  <a:srgbClr val="3CB0B0"/>
                </a:solidFill>
                <a:latin typeface="Montserrat" panose="00000500000000000000" pitchFamily="50" charset="0"/>
              </a:rPr>
              <a:t>Definición </a:t>
            </a:r>
          </a:p>
        </p:txBody>
      </p:sp>
      <p:pic>
        <p:nvPicPr>
          <p:cNvPr id="2050" name="Picture 2" descr="https://www.revistabiomedica.org/index.php/biomedica/article/viewFile/1540/2458/954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581" y="3911608"/>
            <a:ext cx="6935525" cy="27852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A5F6B789-1CB8-431C-B0D2-68331F204937}"/>
              </a:ext>
            </a:extLst>
          </p:cNvPr>
          <p:cNvSpPr>
            <a:spLocks noGrp="1" noChangeArrowheads="1"/>
          </p:cNvSpPr>
          <p:nvPr>
            <p:ph type="title" idx="4294967295"/>
          </p:nvPr>
        </p:nvSpPr>
        <p:spPr>
          <a:xfrm>
            <a:off x="758825" y="114046"/>
            <a:ext cx="6524625" cy="1143000"/>
          </a:xfrm>
        </p:spPr>
        <p:txBody>
          <a:bodyPr>
            <a:normAutofit/>
          </a:bodyPr>
          <a:lstStyle/>
          <a:p>
            <a:r>
              <a:rPr lang="es-PR" altLang="es-CO" dirty="0">
                <a:solidFill>
                  <a:srgbClr val="3CB0B0"/>
                </a:solidFill>
                <a:latin typeface="Montserrat" panose="00000500000000000000" pitchFamily="50" charset="0"/>
                <a:ea typeface="Microsoft GothicNeo Light" panose="020B0300000101010101" pitchFamily="34" charset="-127"/>
                <a:cs typeface="Microsoft GothicNeo Light" panose="020B0300000101010101" pitchFamily="34" charset="-127"/>
              </a:rPr>
              <a:t>Deriva genética</a:t>
            </a:r>
          </a:p>
        </p:txBody>
      </p:sp>
      <p:sp>
        <p:nvSpPr>
          <p:cNvPr id="91139" name="Rectangle 3">
            <a:extLst>
              <a:ext uri="{FF2B5EF4-FFF2-40B4-BE49-F238E27FC236}">
                <a16:creationId xmlns:a16="http://schemas.microsoft.com/office/drawing/2014/main" id="{0F156C82-D56E-464C-B6DC-5FC23758E77E}"/>
              </a:ext>
            </a:extLst>
          </p:cNvPr>
          <p:cNvSpPr>
            <a:spLocks noGrp="1" noChangeArrowheads="1"/>
          </p:cNvSpPr>
          <p:nvPr>
            <p:ph idx="4294967295"/>
          </p:nvPr>
        </p:nvSpPr>
        <p:spPr>
          <a:xfrm>
            <a:off x="0" y="1601788"/>
            <a:ext cx="10972800" cy="1592262"/>
          </a:xfrm>
        </p:spPr>
        <p:txBody>
          <a:bodyPr/>
          <a:lstStyle/>
          <a:p>
            <a:pPr marL="457200" lvl="1" indent="0">
              <a:buNone/>
            </a:pPr>
            <a:endParaRPr lang="es-ES" altLang="es-CO" dirty="0">
              <a:latin typeface="Montserrat" panose="00000500000000000000" pitchFamily="50" charset="0"/>
              <a:ea typeface="Microsoft GothicNeo Light" panose="020B0300000101010101" pitchFamily="34" charset="-127"/>
              <a:cs typeface="Microsoft GothicNeo Light" panose="020B0300000101010101" pitchFamily="34" charset="-127"/>
            </a:endParaRPr>
          </a:p>
          <a:p>
            <a:pPr marL="457200" lvl="1" indent="0">
              <a:buNone/>
            </a:pPr>
            <a:endParaRPr lang="es-PR" altLang="es-CO" dirty="0">
              <a:latin typeface="Montserrat" panose="00000500000000000000" pitchFamily="50" charset="0"/>
              <a:ea typeface="Microsoft GothicNeo Light" panose="020B0300000101010101" pitchFamily="34" charset="-127"/>
              <a:cs typeface="Microsoft GothicNeo Light" panose="020B0300000101010101" pitchFamily="34" charset="-127"/>
            </a:endParaRPr>
          </a:p>
          <a:p>
            <a:endParaRPr lang="es-PR" altLang="es-CO" dirty="0">
              <a:latin typeface="Montserrat" panose="00000500000000000000" pitchFamily="50" charset="0"/>
              <a:ea typeface="Microsoft GothicNeo Light" panose="020B0300000101010101" pitchFamily="34" charset="-127"/>
              <a:cs typeface="Microsoft GothicNeo Light" panose="020B0300000101010101" pitchFamily="34" charset="-127"/>
            </a:endParaRPr>
          </a:p>
        </p:txBody>
      </p:sp>
      <p:sp>
        <p:nvSpPr>
          <p:cNvPr id="4" name="AutoShape 2" descr="Resultado de imagen para deriva genetic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latin typeface="Montserrat" panose="00000500000000000000" pitchFamily="50" charset="0"/>
              <a:ea typeface="Microsoft GothicNeo Light" panose="020B0300000101010101" pitchFamily="34" charset="-127"/>
              <a:cs typeface="Microsoft GothicNeo Light" panose="020B0300000101010101" pitchFamily="34" charset="-127"/>
            </a:endParaRPr>
          </a:p>
        </p:txBody>
      </p:sp>
      <p:sp>
        <p:nvSpPr>
          <p:cNvPr id="2" name="1 Rectángulo"/>
          <p:cNvSpPr/>
          <p:nvPr/>
        </p:nvSpPr>
        <p:spPr>
          <a:xfrm>
            <a:off x="1079996" y="1156537"/>
            <a:ext cx="10559719" cy="1015663"/>
          </a:xfrm>
          <a:prstGeom prst="rect">
            <a:avLst/>
          </a:prstGeom>
        </p:spPr>
        <p:txBody>
          <a:bodyPr wrap="square" anchor="t">
            <a:spAutoFit/>
          </a:bodyPr>
          <a:lstStyle/>
          <a:p>
            <a:r>
              <a:rPr lang="es-CO" sz="2000" dirty="0">
                <a:solidFill>
                  <a:srgbClr val="0B2F51"/>
                </a:solidFill>
                <a:latin typeface="Montserrat" panose="00000500000000000000" pitchFamily="50" charset="0"/>
                <a:ea typeface="Microsoft GothicNeo Light" panose="020B0300000101010101" pitchFamily="34" charset="-127"/>
                <a:cs typeface="Microsoft GothicNeo Light" panose="020B0300000101010101" pitchFamily="34" charset="-127"/>
              </a:rPr>
              <a:t>35 enfermedades hereditarias con una incidencia anormal: </a:t>
            </a:r>
            <a:r>
              <a:rPr lang="es-CO" sz="2000" b="1" dirty="0">
                <a:solidFill>
                  <a:srgbClr val="0B2F51"/>
                </a:solidFill>
                <a:latin typeface="Montserrat" panose="00000500000000000000" pitchFamily="50" charset="0"/>
                <a:ea typeface="Microsoft GothicNeo Light" panose="020B0300000101010101" pitchFamily="34" charset="-127"/>
                <a:cs typeface="Microsoft GothicNeo Light" panose="020B0300000101010101" pitchFamily="34" charset="-127"/>
              </a:rPr>
              <a:t>Finlandia.</a:t>
            </a:r>
            <a:r>
              <a:rPr lang="es-CO" sz="2000" dirty="0">
                <a:solidFill>
                  <a:srgbClr val="0B2F51"/>
                </a:solidFill>
                <a:latin typeface="Montserrat" panose="00000500000000000000" pitchFamily="50" charset="0"/>
                <a:ea typeface="Microsoft GothicNeo Light" panose="020B0300000101010101" pitchFamily="34" charset="-127"/>
                <a:cs typeface="Microsoft GothicNeo Light" panose="020B0300000101010101" pitchFamily="34" charset="-127"/>
              </a:rPr>
              <a:t> </a:t>
            </a:r>
          </a:p>
          <a:p>
            <a:endParaRPr lang="es-CO" sz="2000" dirty="0">
              <a:solidFill>
                <a:srgbClr val="0B2F51"/>
              </a:solidFill>
              <a:latin typeface="Montserrat" panose="00000500000000000000" pitchFamily="50" charset="0"/>
              <a:ea typeface="Microsoft GothicNeo Light" panose="020B0300000101010101" pitchFamily="34" charset="-127"/>
              <a:cs typeface="Microsoft GothicNeo Light" panose="020B0300000101010101" pitchFamily="34" charset="-127"/>
            </a:endParaRPr>
          </a:p>
          <a:p>
            <a:endParaRPr lang="es-CO" sz="2000" dirty="0">
              <a:solidFill>
                <a:srgbClr val="0B2F51"/>
              </a:solidFill>
              <a:latin typeface="Montserrat" panose="00000500000000000000" pitchFamily="50" charset="0"/>
              <a:ea typeface="Microsoft GothicNeo Light" panose="020B0300000101010101" pitchFamily="34" charset="-127"/>
              <a:cs typeface="Microsoft GothicNeo Light" panose="020B0300000101010101" pitchFamily="34" charset="-127"/>
            </a:endParaRPr>
          </a:p>
        </p:txBody>
      </p:sp>
      <p:graphicFrame>
        <p:nvGraphicFramePr>
          <p:cNvPr id="3" name="2 Diagrama"/>
          <p:cNvGraphicFramePr/>
          <p:nvPr>
            <p:extLst>
              <p:ext uri="{D42A27DB-BD31-4B8C-83A1-F6EECF244321}">
                <p14:modId xmlns:p14="http://schemas.microsoft.com/office/powerpoint/2010/main" val="1507258715"/>
              </p:ext>
            </p:extLst>
          </p:nvPr>
        </p:nvGraphicFramePr>
        <p:xfrm>
          <a:off x="758825" y="1766728"/>
          <a:ext cx="11141879" cy="3864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7699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A5F6B789-1CB8-431C-B0D2-68331F204937}"/>
              </a:ext>
            </a:extLst>
          </p:cNvPr>
          <p:cNvSpPr>
            <a:spLocks noGrp="1" noChangeArrowheads="1"/>
          </p:cNvSpPr>
          <p:nvPr>
            <p:ph type="title" idx="4294967295"/>
          </p:nvPr>
        </p:nvSpPr>
        <p:spPr>
          <a:xfrm>
            <a:off x="883404" y="338457"/>
            <a:ext cx="6981825" cy="830262"/>
          </a:xfrm>
        </p:spPr>
        <p:txBody>
          <a:bodyPr>
            <a:normAutofit/>
          </a:bodyPr>
          <a:lstStyle/>
          <a:p>
            <a:r>
              <a:rPr lang="es-PR" altLang="es-CO" dirty="0">
                <a:solidFill>
                  <a:srgbClr val="3CB0B0"/>
                </a:solidFill>
              </a:rPr>
              <a:t>Migración </a:t>
            </a:r>
          </a:p>
        </p:txBody>
      </p:sp>
      <p:sp>
        <p:nvSpPr>
          <p:cNvPr id="91139" name="Rectangle 3">
            <a:extLst>
              <a:ext uri="{FF2B5EF4-FFF2-40B4-BE49-F238E27FC236}">
                <a16:creationId xmlns:a16="http://schemas.microsoft.com/office/drawing/2014/main" id="{0F156C82-D56E-464C-B6DC-5FC23758E77E}"/>
              </a:ext>
            </a:extLst>
          </p:cNvPr>
          <p:cNvSpPr>
            <a:spLocks noGrp="1" noChangeArrowheads="1"/>
          </p:cNvSpPr>
          <p:nvPr>
            <p:ph idx="4294967295"/>
          </p:nvPr>
        </p:nvSpPr>
        <p:spPr>
          <a:xfrm>
            <a:off x="0" y="1601788"/>
            <a:ext cx="10972800" cy="1592262"/>
          </a:xfrm>
        </p:spPr>
        <p:txBody>
          <a:bodyPr/>
          <a:lstStyle/>
          <a:p>
            <a:pPr marL="457200" lvl="1" indent="0">
              <a:buNone/>
            </a:pPr>
            <a:endParaRPr lang="es-ES" altLang="es-CO" dirty="0"/>
          </a:p>
          <a:p>
            <a:pPr marL="457200" lvl="1" indent="0">
              <a:buNone/>
            </a:pPr>
            <a:endParaRPr lang="es-PR" altLang="es-CO" dirty="0"/>
          </a:p>
          <a:p>
            <a:endParaRPr lang="es-PR" altLang="es-CO" dirty="0"/>
          </a:p>
        </p:txBody>
      </p:sp>
      <p:sp>
        <p:nvSpPr>
          <p:cNvPr id="4" name="AutoShape 2" descr="Resultado de imagen para deriva genetic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2" name="1 Rectángulo"/>
          <p:cNvSpPr/>
          <p:nvPr/>
        </p:nvSpPr>
        <p:spPr>
          <a:xfrm>
            <a:off x="4863727" y="1649351"/>
            <a:ext cx="6981825" cy="4247317"/>
          </a:xfrm>
          <a:prstGeom prst="rect">
            <a:avLst/>
          </a:prstGeom>
        </p:spPr>
        <p:txBody>
          <a:bodyPr wrap="square">
            <a:spAutoFit/>
          </a:bodyPr>
          <a:lstStyle/>
          <a:p>
            <a:pPr marL="285750" indent="-285750">
              <a:buFont typeface="Arial" panose="020B0604020202020204" pitchFamily="34" charset="0"/>
              <a:buChar char="•"/>
            </a:pPr>
            <a:r>
              <a:rPr lang="es-ES" altLang="es-CO" dirty="0">
                <a:solidFill>
                  <a:srgbClr val="0B2F51"/>
                </a:solidFill>
                <a:latin typeface="Montserrat" panose="00000500000000000000" pitchFamily="50" charset="0"/>
              </a:rPr>
              <a:t>Cambio en las frecuencias génicas de las poblaciones por la incorporación de alelos provenientes de otras poblaciones, o por la pérdida de los mismos al desplazarse los individuos a otras poblaciones.</a:t>
            </a:r>
          </a:p>
          <a:p>
            <a:pPr marL="285750" indent="-285750">
              <a:buFont typeface="Arial" panose="020B0604020202020204" pitchFamily="34" charset="0"/>
              <a:buChar char="•"/>
            </a:pPr>
            <a:r>
              <a:rPr lang="es-ES" altLang="es-CO" dirty="0">
                <a:solidFill>
                  <a:srgbClr val="0B2F51"/>
                </a:solidFill>
                <a:latin typeface="Montserrat" panose="00000500000000000000" pitchFamily="50" charset="0"/>
              </a:rPr>
              <a:t>Ejemplo: mezcla genética en Colombia.</a:t>
            </a:r>
          </a:p>
          <a:p>
            <a:pPr marL="285750" indent="-285750">
              <a:buFont typeface="Arial" panose="020B0604020202020204" pitchFamily="34" charset="0"/>
              <a:buChar char="•"/>
            </a:pPr>
            <a:r>
              <a:rPr lang="es-CO" dirty="0">
                <a:solidFill>
                  <a:srgbClr val="0B2F51"/>
                </a:solidFill>
                <a:latin typeface="Montserrat" panose="00000500000000000000" pitchFamily="50" charset="0"/>
              </a:rPr>
              <a:t>Diabetes tipo 2:  asociación positiva de con el componente genético amerindio </a:t>
            </a:r>
          </a:p>
          <a:p>
            <a:pPr marL="285750" indent="-285750">
              <a:buFont typeface="Arial" panose="020B0604020202020204" pitchFamily="34" charset="0"/>
              <a:buChar char="•"/>
            </a:pPr>
            <a:r>
              <a:rPr lang="es-CO" dirty="0">
                <a:solidFill>
                  <a:srgbClr val="0B2F51"/>
                </a:solidFill>
                <a:latin typeface="Montserrat" panose="00000500000000000000" pitchFamily="50" charset="0"/>
              </a:rPr>
              <a:t>Alzhéimer esporádico tardío:  ascendencia africana se asoció con un aumento del riesgo de la enfermedad, mientras que el componente genético ancestral amerindio se asoció con protección.</a:t>
            </a:r>
          </a:p>
          <a:p>
            <a:pPr marL="285750" indent="-285750">
              <a:buFont typeface="Arial" panose="020B0604020202020204" pitchFamily="34" charset="0"/>
              <a:buChar char="•"/>
            </a:pPr>
            <a:r>
              <a:rPr lang="es-CO" dirty="0">
                <a:solidFill>
                  <a:srgbClr val="0B2F51"/>
                </a:solidFill>
                <a:latin typeface="Montserrat" panose="00000500000000000000" pitchFamily="50" charset="0"/>
              </a:rPr>
              <a:t>Dengue: ascendencia africana tiene un efecto protector contra los resultados severos de la enfermedad. </a:t>
            </a:r>
          </a:p>
          <a:p>
            <a:pPr marL="285750" indent="-285750">
              <a:buFont typeface="Arial" panose="020B0604020202020204" pitchFamily="34" charset="0"/>
              <a:buChar char="•"/>
            </a:pPr>
            <a:r>
              <a:rPr lang="es-CO" dirty="0">
                <a:solidFill>
                  <a:srgbClr val="0B2F51"/>
                </a:solidFill>
                <a:latin typeface="Montserrat" panose="00000500000000000000" pitchFamily="50" charset="0"/>
              </a:rPr>
              <a:t>Asma: ascendencia africana se asoció con el riesgo de asma en los colombianos. </a:t>
            </a:r>
          </a:p>
        </p:txBody>
      </p:sp>
      <p:pic>
        <p:nvPicPr>
          <p:cNvPr id="3074" name="Picture 2" descr="Resultado de imagen para mezcla genetica colomb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3404" y="1244461"/>
            <a:ext cx="3864707" cy="257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347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emofilia borb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61" y="706679"/>
            <a:ext cx="4105274" cy="3374479"/>
          </a:xfrm>
          <a:prstGeom prst="rect">
            <a:avLst/>
          </a:prstGeom>
          <a:noFill/>
          <a:extLst>
            <a:ext uri="{909E8E84-426E-40DD-AFC4-6F175D3DCCD1}">
              <a14:hiddenFill xmlns:a14="http://schemas.microsoft.com/office/drawing/2010/main">
                <a:solidFill>
                  <a:srgbClr val="FFFFFF"/>
                </a:solidFill>
              </a14:hiddenFill>
            </a:ext>
          </a:extLst>
        </p:spPr>
      </p:pic>
      <p:sp>
        <p:nvSpPr>
          <p:cNvPr id="91138" name="Rectangle 2">
            <a:extLst>
              <a:ext uri="{FF2B5EF4-FFF2-40B4-BE49-F238E27FC236}">
                <a16:creationId xmlns:a16="http://schemas.microsoft.com/office/drawing/2014/main" id="{A5F6B789-1CB8-431C-B0D2-68331F204937}"/>
              </a:ext>
            </a:extLst>
          </p:cNvPr>
          <p:cNvSpPr>
            <a:spLocks noGrp="1" noChangeArrowheads="1"/>
          </p:cNvSpPr>
          <p:nvPr>
            <p:ph type="title" idx="4294967295"/>
          </p:nvPr>
        </p:nvSpPr>
        <p:spPr>
          <a:xfrm>
            <a:off x="754085" y="377273"/>
            <a:ext cx="7831138" cy="658812"/>
          </a:xfrm>
        </p:spPr>
        <p:txBody>
          <a:bodyPr>
            <a:noAutofit/>
          </a:bodyPr>
          <a:lstStyle/>
          <a:p>
            <a:r>
              <a:rPr lang="es-PR" altLang="es-CO" dirty="0">
                <a:solidFill>
                  <a:srgbClr val="3CB0B0"/>
                </a:solidFill>
              </a:rPr>
              <a:t>Endogamia</a:t>
            </a:r>
          </a:p>
        </p:txBody>
      </p:sp>
      <p:sp>
        <p:nvSpPr>
          <p:cNvPr id="91139" name="Rectangle 3">
            <a:extLst>
              <a:ext uri="{FF2B5EF4-FFF2-40B4-BE49-F238E27FC236}">
                <a16:creationId xmlns:a16="http://schemas.microsoft.com/office/drawing/2014/main" id="{0F156C82-D56E-464C-B6DC-5FC23758E77E}"/>
              </a:ext>
            </a:extLst>
          </p:cNvPr>
          <p:cNvSpPr>
            <a:spLocks noGrp="1" noChangeArrowheads="1"/>
          </p:cNvSpPr>
          <p:nvPr>
            <p:ph idx="4294967295"/>
          </p:nvPr>
        </p:nvSpPr>
        <p:spPr>
          <a:xfrm>
            <a:off x="0" y="1601788"/>
            <a:ext cx="10972800" cy="1592262"/>
          </a:xfrm>
        </p:spPr>
        <p:txBody>
          <a:bodyPr/>
          <a:lstStyle/>
          <a:p>
            <a:pPr marL="457200" lvl="1" indent="0">
              <a:buNone/>
            </a:pPr>
            <a:endParaRPr lang="es-ES" altLang="es-CO" dirty="0"/>
          </a:p>
          <a:p>
            <a:pPr marL="457200" lvl="1" indent="0">
              <a:buNone/>
            </a:pPr>
            <a:endParaRPr lang="es-PR" altLang="es-CO" dirty="0"/>
          </a:p>
          <a:p>
            <a:endParaRPr lang="es-PR" altLang="es-CO" dirty="0"/>
          </a:p>
        </p:txBody>
      </p:sp>
      <p:sp>
        <p:nvSpPr>
          <p:cNvPr id="4" name="AutoShape 2" descr="Resultado de imagen para deriva genetic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2" name="1 Rectángulo"/>
          <p:cNvSpPr/>
          <p:nvPr/>
        </p:nvSpPr>
        <p:spPr>
          <a:xfrm>
            <a:off x="5727815" y="510640"/>
            <a:ext cx="6120039" cy="5139869"/>
          </a:xfrm>
          <a:prstGeom prst="rect">
            <a:avLst/>
          </a:prstGeom>
        </p:spPr>
        <p:txBody>
          <a:bodyPr wrap="square">
            <a:spAutoFit/>
          </a:bodyPr>
          <a:lstStyle/>
          <a:p>
            <a:pPr marL="285750" indent="-285750" algn="just">
              <a:buFont typeface="Arial" panose="020B0604020202020204" pitchFamily="34" charset="0"/>
              <a:buChar char="•"/>
            </a:pPr>
            <a:r>
              <a:rPr lang="es-CO" sz="2000" dirty="0">
                <a:solidFill>
                  <a:srgbClr val="0B2F51"/>
                </a:solidFill>
                <a:latin typeface="Montserrat" panose="00000500000000000000" pitchFamily="50" charset="0"/>
              </a:rPr>
              <a:t>Producto de la reproducción de un acoplamiento de padres que están estrechamente relacionados genéticamente.</a:t>
            </a:r>
            <a:endParaRPr lang="es-CO" sz="2000" baseline="30000" dirty="0">
              <a:solidFill>
                <a:srgbClr val="0B2F51"/>
              </a:solidFill>
              <a:latin typeface="Montserrat" panose="00000500000000000000" pitchFamily="50" charset="0"/>
            </a:endParaRPr>
          </a:p>
          <a:p>
            <a:pPr marL="285750" indent="-285750" algn="just">
              <a:buFont typeface="Arial" panose="020B0604020202020204" pitchFamily="34" charset="0"/>
              <a:buChar char="•"/>
            </a:pPr>
            <a:endParaRPr lang="es-CO" sz="2000" dirty="0">
              <a:solidFill>
                <a:srgbClr val="0B2F51"/>
              </a:solidFill>
              <a:latin typeface="Montserrat" panose="00000500000000000000" pitchFamily="50" charset="0"/>
            </a:endParaRPr>
          </a:p>
          <a:p>
            <a:pPr marL="285750" indent="-285750" algn="just">
              <a:buFont typeface="Arial" panose="020B0604020202020204" pitchFamily="34" charset="0"/>
              <a:buChar char="•"/>
            </a:pPr>
            <a:r>
              <a:rPr lang="es-CO" sz="2000" dirty="0">
                <a:solidFill>
                  <a:srgbClr val="0B2F51"/>
                </a:solidFill>
                <a:latin typeface="Montserrat" panose="00000500000000000000" pitchFamily="50" charset="0"/>
              </a:rPr>
              <a:t>Aumento de la </a:t>
            </a:r>
            <a:r>
              <a:rPr lang="es-CO" sz="2000" dirty="0" err="1">
                <a:solidFill>
                  <a:srgbClr val="0B2F51"/>
                </a:solidFill>
                <a:latin typeface="Montserrat" panose="00000500000000000000" pitchFamily="50" charset="0"/>
              </a:rPr>
              <a:t>homocigosis</a:t>
            </a:r>
            <a:r>
              <a:rPr lang="es-CO" sz="2000" dirty="0">
                <a:solidFill>
                  <a:srgbClr val="0B2F51"/>
                </a:solidFill>
                <a:latin typeface="Montserrat" panose="00000500000000000000" pitchFamily="50" charset="0"/>
              </a:rPr>
              <a:t>, lo que puede incrementar las posibilidades de que la descendencia sea afectada por rasgos recesivos.</a:t>
            </a:r>
          </a:p>
          <a:p>
            <a:pPr marL="285750" indent="-285750" algn="just">
              <a:buFont typeface="Arial" panose="020B0604020202020204" pitchFamily="34" charset="0"/>
              <a:buChar char="•"/>
            </a:pPr>
            <a:endParaRPr lang="es-CO" sz="2000" dirty="0">
              <a:solidFill>
                <a:srgbClr val="0B2F51"/>
              </a:solidFill>
              <a:latin typeface="Montserrat" panose="00000500000000000000" pitchFamily="50" charset="0"/>
            </a:endParaRPr>
          </a:p>
          <a:p>
            <a:pPr marL="285750" indent="-285750" algn="just">
              <a:buFont typeface="Arial" panose="020B0604020202020204" pitchFamily="34" charset="0"/>
              <a:buChar char="•"/>
            </a:pPr>
            <a:r>
              <a:rPr lang="es-CO" sz="2000" dirty="0">
                <a:solidFill>
                  <a:srgbClr val="0B2F51"/>
                </a:solidFill>
                <a:latin typeface="Montserrat" panose="00000500000000000000" pitchFamily="50" charset="0"/>
              </a:rPr>
              <a:t>Los hermanos: comparten 1/2 de sus genes:</a:t>
            </a:r>
          </a:p>
          <a:p>
            <a:pPr marL="742950" lvl="1" indent="-285750" algn="just">
              <a:buFont typeface="Wingdings" pitchFamily="2" charset="2"/>
              <a:buChar char="§"/>
            </a:pPr>
            <a:r>
              <a:rPr lang="es-CO" dirty="0">
                <a:solidFill>
                  <a:srgbClr val="0B2F51"/>
                </a:solidFill>
                <a:latin typeface="Montserrat" panose="00000500000000000000" pitchFamily="50" charset="0"/>
              </a:rPr>
              <a:t>Los primos hermanos: comparten 1/8 de sus genes (1/2 x 1/2 x 1/2).</a:t>
            </a:r>
          </a:p>
          <a:p>
            <a:pPr marL="742950" lvl="1" indent="-285750" algn="just">
              <a:buFont typeface="Wingdings" pitchFamily="2" charset="2"/>
              <a:buChar char="§"/>
            </a:pPr>
            <a:r>
              <a:rPr lang="es-CO" dirty="0">
                <a:solidFill>
                  <a:srgbClr val="0B2F51"/>
                </a:solidFill>
                <a:latin typeface="Montserrat" panose="00000500000000000000" pitchFamily="50" charset="0"/>
              </a:rPr>
              <a:t>Los primos segundos:  comparten 1/32 de sus genes (1/8 x 1/2 x 1/2).</a:t>
            </a:r>
          </a:p>
          <a:p>
            <a:pPr marL="285750" indent="-285750" algn="just">
              <a:buFont typeface="Arial" panose="020B0604020202020204" pitchFamily="34" charset="0"/>
              <a:buChar char="•"/>
            </a:pPr>
            <a:endParaRPr lang="es-CO" dirty="0">
              <a:solidFill>
                <a:srgbClr val="0B2F51"/>
              </a:solidFill>
            </a:endParaRPr>
          </a:p>
          <a:p>
            <a:pPr marL="285750" indent="-285750" algn="just">
              <a:buFont typeface="Arial" panose="020B0604020202020204" pitchFamily="34" charset="0"/>
              <a:buChar char="•"/>
            </a:pPr>
            <a:endParaRPr lang="es-CO" dirty="0">
              <a:solidFill>
                <a:srgbClr val="0B2F51"/>
              </a:solidFill>
            </a:endParaRPr>
          </a:p>
        </p:txBody>
      </p:sp>
      <p:sp>
        <p:nvSpPr>
          <p:cNvPr id="5" name="4 Rectángulo"/>
          <p:cNvSpPr/>
          <p:nvPr/>
        </p:nvSpPr>
        <p:spPr>
          <a:xfrm>
            <a:off x="5324474" y="5435223"/>
            <a:ext cx="6523380" cy="923330"/>
          </a:xfrm>
          <a:prstGeom prst="rect">
            <a:avLst/>
          </a:prstGeom>
        </p:spPr>
        <p:txBody>
          <a:bodyPr wrap="square">
            <a:spAutoFit/>
          </a:bodyPr>
          <a:lstStyle/>
          <a:p>
            <a:pPr algn="ctr"/>
            <a:r>
              <a:rPr lang="es-CO" dirty="0">
                <a:solidFill>
                  <a:srgbClr val="0B2F51"/>
                </a:solidFill>
                <a:latin typeface="Montserrat" panose="00000500000000000000" pitchFamily="50" charset="0"/>
              </a:rPr>
              <a:t>Ejm: hemofilia en descendencia de la reina Victoria, cuyo linaje se caracterizó por el arreglo de matrimonios consanguíneos en todas las cortes europeas.</a:t>
            </a:r>
          </a:p>
        </p:txBody>
      </p:sp>
    </p:spTree>
    <p:extLst>
      <p:ext uri="{BB962C8B-B14F-4D97-AF65-F5344CB8AC3E}">
        <p14:creationId xmlns:p14="http://schemas.microsoft.com/office/powerpoint/2010/main" val="3990805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515B9B-A5CB-447E-A504-1F4303788504}"/>
              </a:ext>
            </a:extLst>
          </p:cNvPr>
          <p:cNvSpPr>
            <a:spLocks noGrp="1"/>
          </p:cNvSpPr>
          <p:nvPr>
            <p:ph type="title" idx="4294967295"/>
          </p:nvPr>
        </p:nvSpPr>
        <p:spPr>
          <a:xfrm>
            <a:off x="762000" y="132458"/>
            <a:ext cx="3352800" cy="1449387"/>
          </a:xfrm>
        </p:spPr>
        <p:txBody>
          <a:bodyPr>
            <a:normAutofit/>
          </a:bodyPr>
          <a:lstStyle/>
          <a:p>
            <a:r>
              <a:rPr lang="es-ES" dirty="0">
                <a:solidFill>
                  <a:srgbClr val="3CB0B0"/>
                </a:solidFill>
              </a:rPr>
              <a:t>Pregunta</a:t>
            </a:r>
          </a:p>
        </p:txBody>
      </p:sp>
      <p:sp>
        <p:nvSpPr>
          <p:cNvPr id="3" name="Marcador de contenido 2">
            <a:extLst>
              <a:ext uri="{FF2B5EF4-FFF2-40B4-BE49-F238E27FC236}">
                <a16:creationId xmlns:a16="http://schemas.microsoft.com/office/drawing/2014/main" id="{296F6427-1917-459B-ABC6-EAA0B9482CBB}"/>
              </a:ext>
            </a:extLst>
          </p:cNvPr>
          <p:cNvSpPr>
            <a:spLocks noGrp="1"/>
          </p:cNvSpPr>
          <p:nvPr>
            <p:ph idx="4294967295"/>
          </p:nvPr>
        </p:nvSpPr>
        <p:spPr>
          <a:xfrm>
            <a:off x="940435" y="1394599"/>
            <a:ext cx="7007225" cy="4165600"/>
          </a:xfrm>
        </p:spPr>
        <p:txBody>
          <a:bodyPr vert="horz" lIns="91440" tIns="45720" rIns="91440" bIns="45720" rtlCol="0" anchor="t">
            <a:normAutofit/>
          </a:bodyPr>
          <a:lstStyle/>
          <a:p>
            <a:pPr algn="just">
              <a:lnSpc>
                <a:spcPct val="100000"/>
              </a:lnSpc>
            </a:pPr>
            <a:r>
              <a:rPr lang="es-ES" sz="1800" dirty="0"/>
              <a:t>Un hombre que es un portador heterocigoto conocido de albinismo </a:t>
            </a:r>
            <a:r>
              <a:rPr lang="es-ES" sz="1800" dirty="0" err="1"/>
              <a:t>oculocutáneo</a:t>
            </a:r>
            <a:r>
              <a:rPr lang="es-ES" sz="1800" dirty="0"/>
              <a:t>, se casa con su media prima (comparten un abuelo común) como se muestra en</a:t>
            </a:r>
            <a:br>
              <a:rPr lang="es-ES" sz="1800" dirty="0"/>
            </a:br>
            <a:r>
              <a:rPr lang="es-ES" sz="1800" dirty="0"/>
              <a:t>el pedigrí a continuación. Este rasgo se transmite como un autosómico recesivo totalmente penetrante. ¿Cuál es la probabilidad de que esta pareja produzca un niño con este trastorno?</a:t>
            </a:r>
          </a:p>
        </p:txBody>
      </p:sp>
      <p:pic>
        <p:nvPicPr>
          <p:cNvPr id="4" name="Imagen 4" descr="Imagen que contiene captura de pantalla&#10;&#10;Descripción generada con confianza muy alta">
            <a:extLst>
              <a:ext uri="{FF2B5EF4-FFF2-40B4-BE49-F238E27FC236}">
                <a16:creationId xmlns:a16="http://schemas.microsoft.com/office/drawing/2014/main" id="{C92588A1-265A-4CEB-BF78-AFE391A57B01}"/>
              </a:ext>
            </a:extLst>
          </p:cNvPr>
          <p:cNvPicPr>
            <a:picLocks noChangeAspect="1"/>
          </p:cNvPicPr>
          <p:nvPr/>
        </p:nvPicPr>
        <p:blipFill rotWithShape="1">
          <a:blip r:embed="rId2"/>
          <a:srcRect l="38772" t="59312" r="28756" b="8596"/>
          <a:stretch/>
        </p:blipFill>
        <p:spPr>
          <a:xfrm>
            <a:off x="8126095" y="857151"/>
            <a:ext cx="3853152" cy="2147704"/>
          </a:xfrm>
          <a:prstGeom prst="rect">
            <a:avLst/>
          </a:prstGeom>
        </p:spPr>
      </p:pic>
      <p:sp>
        <p:nvSpPr>
          <p:cNvPr id="6" name="CuadroTexto 5">
            <a:extLst>
              <a:ext uri="{FF2B5EF4-FFF2-40B4-BE49-F238E27FC236}">
                <a16:creationId xmlns:a16="http://schemas.microsoft.com/office/drawing/2014/main" id="{A35178B5-E5AF-4D07-BC4B-50C600A0632E}"/>
              </a:ext>
            </a:extLst>
          </p:cNvPr>
          <p:cNvSpPr txBox="1"/>
          <p:nvPr/>
        </p:nvSpPr>
        <p:spPr>
          <a:xfrm>
            <a:off x="5236877" y="3919520"/>
            <a:ext cx="6568440" cy="2585323"/>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s" dirty="0">
                <a:solidFill>
                  <a:srgbClr val="0B2F51"/>
                </a:solidFill>
                <a:latin typeface="Montserrat" panose="00000500000000000000" pitchFamily="50" charset="0"/>
              </a:rPr>
              <a:t>Un niño recibe, en promedio, la mitad de sus genes de cada padre. Por lo tanto, la posibilidad de que los dos parientes primos medios relacionados tengan el mismo gen de la enfermedad es de 1/2 x 1/2 x 1/2 x 1/2 o (1/2) 4. La probabilidad de que dos portadores heterocigotos de un rasgo autosómico recesivo produzcan un niño homocigótico afectado es de uno en 4, o \ 14. La probabilidad total de que estos eventos ocurran juntos es (1/2) 4 x 1 \ 14 = 1/64.</a:t>
            </a:r>
            <a:endParaRPr lang="es-ES" dirty="0">
              <a:solidFill>
                <a:srgbClr val="0B2F51"/>
              </a:solidFill>
              <a:latin typeface="Montserrat" panose="00000500000000000000" pitchFamily="50" charset="0"/>
            </a:endParaRPr>
          </a:p>
        </p:txBody>
      </p:sp>
    </p:spTree>
    <p:extLst>
      <p:ext uri="{BB962C8B-B14F-4D97-AF65-F5344CB8AC3E}">
        <p14:creationId xmlns:p14="http://schemas.microsoft.com/office/powerpoint/2010/main" val="205916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838200" y="689388"/>
            <a:ext cx="10515600" cy="1957801"/>
          </a:xfrm>
        </p:spPr>
        <p:txBody>
          <a:bodyPr>
            <a:normAutofit/>
          </a:bodyPr>
          <a:lstStyle/>
          <a:p>
            <a:r>
              <a:rPr lang="es-CO" sz="2800" dirty="0"/>
              <a:t>Natalia Gómez Lopera </a:t>
            </a:r>
            <a:r>
              <a:rPr lang="es-CO" sz="2800" dirty="0" err="1"/>
              <a:t>biol</a:t>
            </a:r>
            <a:r>
              <a:rPr lang="es-CO" sz="2800" dirty="0"/>
              <a:t>-PhD</a:t>
            </a:r>
          </a:p>
        </p:txBody>
      </p:sp>
      <p:sp>
        <p:nvSpPr>
          <p:cNvPr id="6" name="5 Marcador de texto"/>
          <p:cNvSpPr>
            <a:spLocks noGrp="1"/>
          </p:cNvSpPr>
          <p:nvPr>
            <p:ph type="body" idx="1"/>
          </p:nvPr>
        </p:nvSpPr>
        <p:spPr>
          <a:xfrm>
            <a:off x="838200" y="2678906"/>
            <a:ext cx="7040217" cy="1500187"/>
          </a:xfrm>
        </p:spPr>
        <p:txBody>
          <a:bodyPr/>
          <a:lstStyle/>
          <a:p>
            <a:r>
              <a:rPr lang="es-CO" dirty="0">
                <a:hlinkClick r:id="rId3"/>
              </a:rPr>
              <a:t>natigolo@gmail.com</a:t>
            </a:r>
            <a:endParaRPr lang="es-CO" dirty="0"/>
          </a:p>
          <a:p>
            <a:r>
              <a:rPr lang="es-CO" dirty="0">
                <a:hlinkClick r:id="rId4"/>
              </a:rPr>
              <a:t>natalia.gomezl@udea.edu.co</a:t>
            </a:r>
            <a:endParaRPr lang="es-CO" dirty="0"/>
          </a:p>
          <a:p>
            <a:endParaRPr lang="es-CO" dirty="0"/>
          </a:p>
        </p:txBody>
      </p:sp>
    </p:spTree>
    <p:extLst>
      <p:ext uri="{BB962C8B-B14F-4D97-AF65-F5344CB8AC3E}">
        <p14:creationId xmlns:p14="http://schemas.microsoft.com/office/powerpoint/2010/main" val="2432358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a:extLst>
              <a:ext uri="{FF2B5EF4-FFF2-40B4-BE49-F238E27FC236}">
                <a16:creationId xmlns:a16="http://schemas.microsoft.com/office/drawing/2014/main" id="{4548F6E0-953A-476E-8AD0-180D74739FF2}"/>
              </a:ext>
            </a:extLst>
          </p:cNvPr>
          <p:cNvSpPr>
            <a:spLocks noChangeArrowheads="1"/>
          </p:cNvSpPr>
          <p:nvPr/>
        </p:nvSpPr>
        <p:spPr bwMode="auto">
          <a:xfrm>
            <a:off x="1371693" y="1483962"/>
            <a:ext cx="11015328" cy="1348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20000"/>
              </a:spcBef>
            </a:pPr>
            <a:r>
              <a:rPr lang="es-AR" altLang="es-CO" dirty="0">
                <a:solidFill>
                  <a:srgbClr val="0B2F51"/>
                </a:solidFill>
                <a:latin typeface="Montserrat" pitchFamily="2" charset="77"/>
              </a:rPr>
              <a:t>Objetivo </a:t>
            </a:r>
            <a:r>
              <a:rPr lang="es-AR" altLang="es-CO" dirty="0" err="1">
                <a:solidFill>
                  <a:srgbClr val="0B2F51"/>
                </a:solidFill>
                <a:latin typeface="Montserrat" pitchFamily="2" charset="77"/>
              </a:rPr>
              <a:t>espec</a:t>
            </a:r>
            <a:r>
              <a:rPr lang="en-US" altLang="es-CO" dirty="0" err="1">
                <a:solidFill>
                  <a:srgbClr val="0B2F51"/>
                </a:solidFill>
                <a:latin typeface="Montserrat" pitchFamily="2" charset="77"/>
                <a:cs typeface="Times New Roman" panose="02020603050405020304" pitchFamily="18" charset="0"/>
              </a:rPr>
              <a:t>ífico</a:t>
            </a:r>
            <a:r>
              <a:rPr lang="es-AR" altLang="es-CO" dirty="0">
                <a:solidFill>
                  <a:srgbClr val="0B2F51"/>
                </a:solidFill>
                <a:latin typeface="Montserrat" pitchFamily="2" charset="77"/>
                <a:cs typeface="Times New Roman" panose="02020603050405020304" pitchFamily="18" charset="0"/>
              </a:rPr>
              <a:t>: </a:t>
            </a:r>
            <a:r>
              <a:rPr lang="es-AR" altLang="es-CO" dirty="0">
                <a:solidFill>
                  <a:srgbClr val="0B2F51"/>
                </a:solidFill>
                <a:latin typeface="Montserrat" pitchFamily="2" charset="77"/>
              </a:rPr>
              <a:t>entender la relación entre dos variables: </a:t>
            </a:r>
          </a:p>
          <a:p>
            <a:pPr marL="1085850" lvl="1" indent="-342900" algn="just" eaLnBrk="1" hangingPunct="1">
              <a:spcBef>
                <a:spcPct val="20000"/>
              </a:spcBef>
              <a:buFont typeface="Arial" panose="020B0604020202020204" pitchFamily="34" charset="0"/>
              <a:buChar char="•"/>
            </a:pPr>
            <a:r>
              <a:rPr lang="es-AR" altLang="es-CO" dirty="0">
                <a:solidFill>
                  <a:srgbClr val="0B2F51"/>
                </a:solidFill>
                <a:latin typeface="Montserrat" pitchFamily="2" charset="77"/>
              </a:rPr>
              <a:t> Frecuencias genotípicas.</a:t>
            </a:r>
          </a:p>
          <a:p>
            <a:pPr marL="1085850" lvl="1" indent="-342900" algn="just" eaLnBrk="1" hangingPunct="1">
              <a:spcBef>
                <a:spcPct val="20000"/>
              </a:spcBef>
              <a:buFont typeface="Arial" panose="020B0604020202020204" pitchFamily="34" charset="0"/>
              <a:buChar char="•"/>
            </a:pPr>
            <a:r>
              <a:rPr lang="es-AR" altLang="es-CO" dirty="0">
                <a:solidFill>
                  <a:srgbClr val="0B2F51"/>
                </a:solidFill>
                <a:latin typeface="Montserrat" pitchFamily="2" charset="77"/>
              </a:rPr>
              <a:t> Frecuencias génicas.</a:t>
            </a:r>
            <a:endParaRPr lang="es-ES" altLang="es-CO" dirty="0">
              <a:solidFill>
                <a:srgbClr val="0B2F51"/>
              </a:solidFill>
              <a:latin typeface="Montserrat" pitchFamily="2" charset="77"/>
            </a:endParaRPr>
          </a:p>
        </p:txBody>
      </p:sp>
      <p:sp>
        <p:nvSpPr>
          <p:cNvPr id="13315" name="1 CuadroTexto">
            <a:extLst>
              <a:ext uri="{FF2B5EF4-FFF2-40B4-BE49-F238E27FC236}">
                <a16:creationId xmlns:a16="http://schemas.microsoft.com/office/drawing/2014/main" id="{7AFDEACC-2BC4-48D0-9A72-35D93A5C2EB8}"/>
              </a:ext>
            </a:extLst>
          </p:cNvPr>
          <p:cNvSpPr txBox="1">
            <a:spLocks noChangeArrowheads="1"/>
          </p:cNvSpPr>
          <p:nvPr/>
        </p:nvSpPr>
        <p:spPr bwMode="auto">
          <a:xfrm>
            <a:off x="643272" y="342389"/>
            <a:ext cx="871770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AR" altLang="es-CO" sz="4400" b="1" dirty="0">
                <a:solidFill>
                  <a:srgbClr val="3CB0B0"/>
                </a:solidFill>
                <a:latin typeface="Montserrat" panose="00000500000000000000" pitchFamily="50" charset="0"/>
              </a:rPr>
              <a:t>Gen</a:t>
            </a:r>
            <a:r>
              <a:rPr lang="en-US" altLang="es-CO" sz="4400" b="1" dirty="0" err="1">
                <a:solidFill>
                  <a:srgbClr val="3CB0B0"/>
                </a:solidFill>
                <a:latin typeface="Montserrat" panose="00000500000000000000" pitchFamily="50" charset="0"/>
              </a:rPr>
              <a:t>ética</a:t>
            </a:r>
            <a:r>
              <a:rPr lang="en-US" altLang="es-CO" sz="4400" b="1" dirty="0">
                <a:solidFill>
                  <a:srgbClr val="3CB0B0"/>
                </a:solidFill>
                <a:latin typeface="Montserrat" panose="00000500000000000000" pitchFamily="50" charset="0"/>
              </a:rPr>
              <a:t> de </a:t>
            </a:r>
            <a:r>
              <a:rPr lang="en-US" altLang="es-CO" sz="4400" b="1" dirty="0" err="1">
                <a:solidFill>
                  <a:srgbClr val="3CB0B0"/>
                </a:solidFill>
                <a:latin typeface="Montserrat" panose="00000500000000000000" pitchFamily="50" charset="0"/>
              </a:rPr>
              <a:t>poblaciones</a:t>
            </a:r>
            <a:endParaRPr lang="es-AR" altLang="es-CO" sz="4400" b="1" dirty="0">
              <a:solidFill>
                <a:srgbClr val="3CB0B0"/>
              </a:solidFill>
              <a:latin typeface="Montserrat" panose="00000500000000000000" pitchFamily="50" charset="0"/>
            </a:endParaRPr>
          </a:p>
        </p:txBody>
      </p:sp>
      <p:graphicFrame>
        <p:nvGraphicFramePr>
          <p:cNvPr id="4" name="3 Tabla">
            <a:extLst>
              <a:ext uri="{FF2B5EF4-FFF2-40B4-BE49-F238E27FC236}">
                <a16:creationId xmlns:a16="http://schemas.microsoft.com/office/drawing/2014/main" id="{38E69E49-32AF-4DC3-917E-EDF36A6F6A00}"/>
              </a:ext>
            </a:extLst>
          </p:cNvPr>
          <p:cNvGraphicFramePr>
            <a:graphicFrameLocks noGrp="1"/>
          </p:cNvGraphicFramePr>
          <p:nvPr>
            <p:extLst>
              <p:ext uri="{D42A27DB-BD31-4B8C-83A1-F6EECF244321}">
                <p14:modId xmlns:p14="http://schemas.microsoft.com/office/powerpoint/2010/main" val="4094187407"/>
              </p:ext>
            </p:extLst>
          </p:nvPr>
        </p:nvGraphicFramePr>
        <p:xfrm>
          <a:off x="5086895" y="3685804"/>
          <a:ext cx="6096000" cy="1447372"/>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55052">
                <a:tc>
                  <a:txBody>
                    <a:bodyPr/>
                    <a:lstStyle/>
                    <a:p>
                      <a:pPr algn="ctr"/>
                      <a:endParaRPr lang="es-ES" sz="2000" dirty="0">
                        <a:solidFill>
                          <a:srgbClr val="0B2F51"/>
                        </a:solidFill>
                        <a:latin typeface="Montserrat" pitchFamily="2" charset="77"/>
                      </a:endParaRPr>
                    </a:p>
                  </a:txBody>
                  <a:tcPr marT="45680" marB="45680" anchor="ctr">
                    <a:lnL>
                      <a:noFill/>
                    </a:lnL>
                    <a:lnR>
                      <a:noFill/>
                    </a:lnR>
                    <a:lnB>
                      <a:noFill/>
                    </a:lnB>
                  </a:tcPr>
                </a:tc>
                <a:tc>
                  <a:txBody>
                    <a:bodyPr/>
                    <a:lstStyle/>
                    <a:p>
                      <a:pPr algn="ctr"/>
                      <a:r>
                        <a:rPr lang="es-ES" sz="2000" b="1" dirty="0">
                          <a:solidFill>
                            <a:srgbClr val="0B2F51"/>
                          </a:solidFill>
                          <a:latin typeface="Montserrat" pitchFamily="2" charset="77"/>
                        </a:rPr>
                        <a:t>A 1(p)</a:t>
                      </a:r>
                      <a:endParaRPr lang="es-ES" sz="2000" dirty="0">
                        <a:solidFill>
                          <a:srgbClr val="0B2F51"/>
                        </a:solidFill>
                        <a:latin typeface="Montserrat" pitchFamily="2" charset="77"/>
                      </a:endParaRPr>
                    </a:p>
                  </a:txBody>
                  <a:tcPr marT="45680" marB="45680" anchor="ctr">
                    <a:lnL>
                      <a:noFill/>
                    </a:lnL>
                    <a:lnR>
                      <a:noFill/>
                    </a:lnR>
                    <a:lnB>
                      <a:noFill/>
                    </a:lnB>
                  </a:tcPr>
                </a:tc>
                <a:tc>
                  <a:txBody>
                    <a:bodyPr/>
                    <a:lstStyle/>
                    <a:p>
                      <a:pPr algn="ctr"/>
                      <a:r>
                        <a:rPr lang="es-ES" sz="2000" b="1" dirty="0">
                          <a:solidFill>
                            <a:srgbClr val="0B2F51"/>
                          </a:solidFill>
                          <a:latin typeface="Montserrat" pitchFamily="2" charset="77"/>
                        </a:rPr>
                        <a:t>A2 (q)</a:t>
                      </a:r>
                      <a:endParaRPr lang="es-ES" sz="2000" dirty="0">
                        <a:solidFill>
                          <a:srgbClr val="0B2F51"/>
                        </a:solidFill>
                        <a:latin typeface="Montserrat" pitchFamily="2" charset="77"/>
                      </a:endParaRPr>
                    </a:p>
                  </a:txBody>
                  <a:tcPr marT="45680" marB="45680" anchor="ctr">
                    <a:lnL>
                      <a:noFill/>
                    </a:lnL>
                    <a:lnR>
                      <a:noFill/>
                    </a:lnR>
                    <a:lnB>
                      <a:noFill/>
                    </a:lnB>
                  </a:tcPr>
                </a:tc>
                <a:extLst>
                  <a:ext uri="{0D108BD9-81ED-4DB2-BD59-A6C34878D82A}">
                    <a16:rowId xmlns:a16="http://schemas.microsoft.com/office/drawing/2014/main" val="10000"/>
                  </a:ext>
                </a:extLst>
              </a:tr>
              <a:tr h="365654">
                <a:tc>
                  <a:txBody>
                    <a:bodyPr/>
                    <a:lstStyle/>
                    <a:p>
                      <a:pPr algn="ctr"/>
                      <a:r>
                        <a:rPr lang="es-ES" sz="2000" b="1" dirty="0">
                          <a:solidFill>
                            <a:srgbClr val="0B2F51"/>
                          </a:solidFill>
                          <a:latin typeface="Montserrat" pitchFamily="2" charset="77"/>
                        </a:rPr>
                        <a:t>A 1(p)</a:t>
                      </a:r>
                      <a:endParaRPr lang="es-ES" sz="2000" dirty="0">
                        <a:solidFill>
                          <a:srgbClr val="0B2F51"/>
                        </a:solidFill>
                        <a:latin typeface="Montserrat" pitchFamily="2" charset="77"/>
                      </a:endParaRPr>
                    </a:p>
                  </a:txBody>
                  <a:tcPr marT="45680" marB="45680" anchor="ctr">
                    <a:lnL>
                      <a:noFill/>
                    </a:lnL>
                    <a:lnR>
                      <a:noFill/>
                    </a:lnR>
                    <a:lnT>
                      <a:noFill/>
                    </a:lnT>
                    <a:lnB>
                      <a:noFill/>
                    </a:lnB>
                  </a:tcPr>
                </a:tc>
                <a:tc>
                  <a:txBody>
                    <a:bodyPr/>
                    <a:lstStyle/>
                    <a:p>
                      <a:pPr algn="ctr"/>
                      <a:r>
                        <a:rPr lang="es-ES" sz="2000" dirty="0">
                          <a:solidFill>
                            <a:srgbClr val="0B2F51"/>
                          </a:solidFill>
                          <a:latin typeface="Montserrat" pitchFamily="2" charset="77"/>
                        </a:rPr>
                        <a:t>A1A1 (p²)</a:t>
                      </a:r>
                    </a:p>
                  </a:txBody>
                  <a:tcPr marT="45680" marB="45680" anchor="ctr">
                    <a:lnL>
                      <a:noFill/>
                    </a:lnL>
                    <a:lnR>
                      <a:noFill/>
                    </a:lnR>
                    <a:lnT>
                      <a:noFill/>
                    </a:lnT>
                    <a:lnB>
                      <a:noFill/>
                    </a:lnB>
                  </a:tcPr>
                </a:tc>
                <a:tc>
                  <a:txBody>
                    <a:bodyPr/>
                    <a:lstStyle/>
                    <a:p>
                      <a:pPr algn="ctr"/>
                      <a:r>
                        <a:rPr lang="es-ES" sz="2000" dirty="0">
                          <a:solidFill>
                            <a:srgbClr val="0B2F51"/>
                          </a:solidFill>
                          <a:latin typeface="Montserrat" pitchFamily="2" charset="77"/>
                        </a:rPr>
                        <a:t>A1A2 (</a:t>
                      </a:r>
                      <a:r>
                        <a:rPr lang="es-ES" sz="2000" dirty="0" err="1">
                          <a:solidFill>
                            <a:srgbClr val="0B2F51"/>
                          </a:solidFill>
                          <a:latin typeface="Montserrat" pitchFamily="2" charset="77"/>
                        </a:rPr>
                        <a:t>pq</a:t>
                      </a:r>
                      <a:r>
                        <a:rPr lang="es-ES" sz="2000" dirty="0">
                          <a:solidFill>
                            <a:srgbClr val="0B2F51"/>
                          </a:solidFill>
                          <a:latin typeface="Montserrat" pitchFamily="2" charset="77"/>
                        </a:rPr>
                        <a:t>)</a:t>
                      </a:r>
                    </a:p>
                  </a:txBody>
                  <a:tcPr marT="45680" marB="45680" anchor="ctr">
                    <a:lnL>
                      <a:noFill/>
                    </a:lnL>
                    <a:lnR>
                      <a:noFill/>
                    </a:lnR>
                    <a:lnT>
                      <a:noFill/>
                    </a:lnT>
                    <a:lnB>
                      <a:noFill/>
                    </a:lnB>
                  </a:tcPr>
                </a:tc>
                <a:extLst>
                  <a:ext uri="{0D108BD9-81ED-4DB2-BD59-A6C34878D82A}">
                    <a16:rowId xmlns:a16="http://schemas.microsoft.com/office/drawing/2014/main" val="10001"/>
                  </a:ext>
                </a:extLst>
              </a:tr>
              <a:tr h="365654">
                <a:tc>
                  <a:txBody>
                    <a:bodyPr/>
                    <a:lstStyle/>
                    <a:p>
                      <a:pPr algn="ctr"/>
                      <a:r>
                        <a:rPr lang="es-ES" sz="2000" b="1" dirty="0">
                          <a:solidFill>
                            <a:srgbClr val="0B2F51"/>
                          </a:solidFill>
                          <a:latin typeface="Montserrat" pitchFamily="2" charset="77"/>
                        </a:rPr>
                        <a:t>A2 (q)</a:t>
                      </a:r>
                      <a:endParaRPr lang="es-ES" sz="2000" dirty="0">
                        <a:solidFill>
                          <a:srgbClr val="0B2F51"/>
                        </a:solidFill>
                        <a:latin typeface="Montserrat" pitchFamily="2" charset="77"/>
                      </a:endParaRPr>
                    </a:p>
                  </a:txBody>
                  <a:tcPr marT="45680" marB="45680" anchor="ctr">
                    <a:lnL>
                      <a:noFill/>
                    </a:lnL>
                    <a:lnR>
                      <a:noFill/>
                    </a:lnR>
                    <a:lnT>
                      <a:noFill/>
                    </a:lnT>
                    <a:lnB>
                      <a:noFill/>
                    </a:lnB>
                  </a:tcPr>
                </a:tc>
                <a:tc>
                  <a:txBody>
                    <a:bodyPr/>
                    <a:lstStyle/>
                    <a:p>
                      <a:pPr algn="ctr"/>
                      <a:r>
                        <a:rPr lang="es-ES" sz="2000" dirty="0">
                          <a:solidFill>
                            <a:srgbClr val="0B2F51"/>
                          </a:solidFill>
                          <a:latin typeface="Montserrat" pitchFamily="2" charset="77"/>
                        </a:rPr>
                        <a:t>A1A2 (</a:t>
                      </a:r>
                      <a:r>
                        <a:rPr lang="es-ES" sz="2000" dirty="0" err="1">
                          <a:solidFill>
                            <a:srgbClr val="0B2F51"/>
                          </a:solidFill>
                          <a:latin typeface="Montserrat" pitchFamily="2" charset="77"/>
                        </a:rPr>
                        <a:t>pq</a:t>
                      </a:r>
                      <a:r>
                        <a:rPr lang="es-ES" sz="2000" dirty="0">
                          <a:solidFill>
                            <a:srgbClr val="0B2F51"/>
                          </a:solidFill>
                          <a:latin typeface="Montserrat" pitchFamily="2" charset="77"/>
                        </a:rPr>
                        <a:t>)</a:t>
                      </a:r>
                    </a:p>
                  </a:txBody>
                  <a:tcPr marT="45680" marB="45680" anchor="ctr">
                    <a:lnL>
                      <a:noFill/>
                    </a:lnL>
                    <a:lnR>
                      <a:noFill/>
                    </a:lnR>
                    <a:lnT>
                      <a:noFill/>
                    </a:lnT>
                    <a:lnB>
                      <a:noFill/>
                    </a:lnB>
                  </a:tcPr>
                </a:tc>
                <a:tc>
                  <a:txBody>
                    <a:bodyPr/>
                    <a:lstStyle/>
                    <a:p>
                      <a:pPr algn="ctr"/>
                      <a:r>
                        <a:rPr lang="es-ES" sz="2000" dirty="0">
                          <a:solidFill>
                            <a:srgbClr val="0B2F51"/>
                          </a:solidFill>
                          <a:latin typeface="Montserrat" pitchFamily="2" charset="77"/>
                        </a:rPr>
                        <a:t>A2A2 (q²)</a:t>
                      </a:r>
                    </a:p>
                  </a:txBody>
                  <a:tcPr marT="45680" marB="45680" anchor="ctr">
                    <a:lnL>
                      <a:noFill/>
                    </a:lnL>
                    <a:lnR>
                      <a:noFill/>
                    </a:lnR>
                    <a:lnT>
                      <a:noFill/>
                    </a:lnT>
                    <a:lnB>
                      <a:noFill/>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EA6204A-1AAC-40B2-A31B-A3B06F02039B}"/>
              </a:ext>
            </a:extLst>
          </p:cNvPr>
          <p:cNvSpPr>
            <a:spLocks noGrp="1" noChangeArrowheads="1"/>
          </p:cNvSpPr>
          <p:nvPr>
            <p:ph type="title" idx="4294967295"/>
          </p:nvPr>
        </p:nvSpPr>
        <p:spPr>
          <a:xfrm>
            <a:off x="642922" y="280269"/>
            <a:ext cx="10363200" cy="849313"/>
          </a:xfrm>
        </p:spPr>
        <p:txBody>
          <a:bodyPr>
            <a:normAutofit/>
          </a:bodyPr>
          <a:lstStyle/>
          <a:p>
            <a:pPr eaLnBrk="1" hangingPunct="1"/>
            <a:r>
              <a:rPr lang="es-AR" altLang="es-CO" sz="4000" dirty="0">
                <a:solidFill>
                  <a:srgbClr val="3CB0B0"/>
                </a:solidFill>
              </a:rPr>
              <a:t>Frecuencias genotípicas</a:t>
            </a:r>
            <a:endParaRPr lang="es-ES" altLang="es-CO" sz="4000" dirty="0">
              <a:solidFill>
                <a:srgbClr val="3CB0B0"/>
              </a:solidFill>
            </a:endParaRPr>
          </a:p>
        </p:txBody>
      </p:sp>
      <p:graphicFrame>
        <p:nvGraphicFramePr>
          <p:cNvPr id="38954" name="Group 42">
            <a:extLst>
              <a:ext uri="{FF2B5EF4-FFF2-40B4-BE49-F238E27FC236}">
                <a16:creationId xmlns:a16="http://schemas.microsoft.com/office/drawing/2014/main" id="{40789ED4-EBA2-4E73-B955-B5741D988C66}"/>
              </a:ext>
            </a:extLst>
          </p:cNvPr>
          <p:cNvGraphicFramePr>
            <a:graphicFrameLocks noGrp="1"/>
          </p:cNvGraphicFramePr>
          <p:nvPr>
            <p:ph type="tbl" idx="4294967295"/>
            <p:extLst>
              <p:ext uri="{D42A27DB-BD31-4B8C-83A1-F6EECF244321}">
                <p14:modId xmlns:p14="http://schemas.microsoft.com/office/powerpoint/2010/main" val="2149804945"/>
              </p:ext>
            </p:extLst>
          </p:nvPr>
        </p:nvGraphicFramePr>
        <p:xfrm>
          <a:off x="4855634" y="3231082"/>
          <a:ext cx="7157729" cy="2938879"/>
        </p:xfrm>
        <a:graphic>
          <a:graphicData uri="http://schemas.openxmlformats.org/drawingml/2006/table">
            <a:tbl>
              <a:tblPr/>
              <a:tblGrid>
                <a:gridCol w="1779959">
                  <a:extLst>
                    <a:ext uri="{9D8B030D-6E8A-4147-A177-3AD203B41FA5}">
                      <a16:colId xmlns:a16="http://schemas.microsoft.com/office/drawing/2014/main" val="20000"/>
                    </a:ext>
                  </a:extLst>
                </a:gridCol>
                <a:gridCol w="1356732">
                  <a:extLst>
                    <a:ext uri="{9D8B030D-6E8A-4147-A177-3AD203B41FA5}">
                      <a16:colId xmlns:a16="http://schemas.microsoft.com/office/drawing/2014/main" val="20001"/>
                    </a:ext>
                  </a:extLst>
                </a:gridCol>
                <a:gridCol w="1430467">
                  <a:extLst>
                    <a:ext uri="{9D8B030D-6E8A-4147-A177-3AD203B41FA5}">
                      <a16:colId xmlns:a16="http://schemas.microsoft.com/office/drawing/2014/main" val="20002"/>
                    </a:ext>
                  </a:extLst>
                </a:gridCol>
                <a:gridCol w="1312491">
                  <a:extLst>
                    <a:ext uri="{9D8B030D-6E8A-4147-A177-3AD203B41FA5}">
                      <a16:colId xmlns:a16="http://schemas.microsoft.com/office/drawing/2014/main" val="20003"/>
                    </a:ext>
                  </a:extLst>
                </a:gridCol>
                <a:gridCol w="1278080">
                  <a:extLst>
                    <a:ext uri="{9D8B030D-6E8A-4147-A177-3AD203B41FA5}">
                      <a16:colId xmlns:a16="http://schemas.microsoft.com/office/drawing/2014/main" val="3419225578"/>
                    </a:ext>
                  </a:extLst>
                </a:gridCol>
              </a:tblGrid>
              <a:tr h="4103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AR" sz="2000" b="0" i="0" u="none" strike="noStrike" cap="none" normalizeH="0" baseline="0" dirty="0">
                          <a:ln>
                            <a:noFill/>
                          </a:ln>
                          <a:solidFill>
                            <a:schemeClr val="tx1"/>
                          </a:solidFill>
                          <a:effectLst/>
                          <a:latin typeface="Montserrat" panose="00000500000000000000" pitchFamily="50" charset="0"/>
                        </a:rPr>
                        <a:t>Genotipo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CB0B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2000" b="0" i="0" u="none" strike="noStrike" cap="none" normalizeH="0" baseline="0">
                          <a:ln>
                            <a:noFill/>
                          </a:ln>
                          <a:solidFill>
                            <a:schemeClr val="tx1"/>
                          </a:solidFill>
                          <a:effectLst/>
                          <a:latin typeface="Montserrat" panose="00000500000000000000" pitchFamily="50" charset="0"/>
                        </a:rPr>
                        <a:t>AA</a:t>
                      </a:r>
                      <a:endParaRPr kumimoji="0" lang="es-ES" sz="2000" b="0" i="0" u="none" strike="noStrike" cap="none" normalizeH="0" baseline="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CB0B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2000" b="0" i="0" u="none" strike="noStrike" cap="none" normalizeH="0" baseline="0">
                          <a:ln>
                            <a:noFill/>
                          </a:ln>
                          <a:solidFill>
                            <a:schemeClr val="tx1"/>
                          </a:solidFill>
                          <a:effectLst/>
                          <a:latin typeface="Montserrat" panose="00000500000000000000" pitchFamily="50" charset="0"/>
                        </a:rPr>
                        <a:t>Aa</a:t>
                      </a:r>
                      <a:endParaRPr kumimoji="0" lang="es-ES" sz="2000" b="0" i="0" u="none" strike="noStrike" cap="none" normalizeH="0" baseline="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CB0B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2000" b="0" i="0" u="none" strike="noStrike" cap="none" normalizeH="0" baseline="0" dirty="0" err="1">
                          <a:ln>
                            <a:noFill/>
                          </a:ln>
                          <a:solidFill>
                            <a:schemeClr val="tx1"/>
                          </a:solidFill>
                          <a:effectLst/>
                          <a:latin typeface="Montserrat" panose="00000500000000000000" pitchFamily="50" charset="0"/>
                        </a:rPr>
                        <a:t>aa</a:t>
                      </a:r>
                      <a:endParaRPr kumimoji="0" lang="es-ES" sz="2000" b="0" i="0" u="none" strike="noStrike" cap="none" normalizeH="0" baseline="0" dirty="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CB0B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dirty="0">
                          <a:ln>
                            <a:noFill/>
                          </a:ln>
                          <a:solidFill>
                            <a:schemeClr val="tx1"/>
                          </a:solidFill>
                          <a:effectLst/>
                          <a:latin typeface="Montserrat" panose="00000500000000000000" pitchFamily="50"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CB0B0"/>
                    </a:solidFill>
                  </a:tcPr>
                </a:tc>
                <a:extLst>
                  <a:ext uri="{0D108BD9-81ED-4DB2-BD59-A6C34878D82A}">
                    <a16:rowId xmlns:a16="http://schemas.microsoft.com/office/drawing/2014/main" val="10000"/>
                  </a:ext>
                </a:extLst>
              </a:tr>
              <a:tr h="7358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AR" sz="2000" b="0" i="0" u="none" strike="noStrike" cap="none" normalizeH="0" baseline="0" dirty="0">
                          <a:ln>
                            <a:noFill/>
                          </a:ln>
                          <a:solidFill>
                            <a:schemeClr val="tx1"/>
                          </a:solidFill>
                          <a:effectLst/>
                          <a:latin typeface="Montserrat" panose="00000500000000000000" pitchFamily="50" charset="0"/>
                        </a:rPr>
                        <a:t># individuos</a:t>
                      </a:r>
                      <a:endParaRPr kumimoji="0" lang="es-ES" sz="2000" b="0" i="0" u="none" strike="noStrike" cap="none" normalizeH="0" baseline="0" dirty="0">
                        <a:ln>
                          <a:noFill/>
                        </a:ln>
                        <a:solidFill>
                          <a:schemeClr val="tx1"/>
                        </a:solidFill>
                        <a:effectLst/>
                        <a:latin typeface="Montserrat" panose="00000500000000000000" pitchFamily="50"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2000" b="0" i="0" u="none" strike="noStrike" cap="none" normalizeH="0" baseline="0" dirty="0">
                          <a:ln>
                            <a:noFill/>
                          </a:ln>
                          <a:solidFill>
                            <a:schemeClr val="tx1"/>
                          </a:solidFill>
                          <a:effectLst/>
                          <a:latin typeface="Montserrat" panose="00000500000000000000" pitchFamily="50" charset="0"/>
                        </a:rPr>
                        <a:t>59</a:t>
                      </a:r>
                      <a:endParaRPr kumimoji="0" lang="es-ES" sz="2000" b="0" i="0" u="none" strike="noStrike" cap="none" normalizeH="0" baseline="0" dirty="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2000" b="0" i="0" u="none" strike="noStrike" cap="none" normalizeH="0" baseline="0" dirty="0">
                          <a:ln>
                            <a:noFill/>
                          </a:ln>
                          <a:solidFill>
                            <a:schemeClr val="tx1"/>
                          </a:solidFill>
                          <a:effectLst/>
                          <a:latin typeface="Montserrat" panose="00000500000000000000" pitchFamily="50" charset="0"/>
                        </a:rPr>
                        <a:t>42</a:t>
                      </a:r>
                      <a:endParaRPr kumimoji="0" lang="es-ES" sz="2000" b="0" i="0" u="none" strike="noStrike" cap="none" normalizeH="0" baseline="0" dirty="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2000" b="0" i="0" u="none" strike="noStrike" cap="none" normalizeH="0" baseline="0" dirty="0">
                          <a:ln>
                            <a:noFill/>
                          </a:ln>
                          <a:solidFill>
                            <a:schemeClr val="tx1"/>
                          </a:solidFill>
                          <a:effectLst/>
                          <a:latin typeface="Montserrat" panose="00000500000000000000" pitchFamily="50" charset="0"/>
                        </a:rPr>
                        <a:t>9</a:t>
                      </a:r>
                      <a:endParaRPr kumimoji="0" lang="es-ES" sz="2000" b="0" i="0" u="none" strike="noStrike" cap="none" normalizeH="0" baseline="0" dirty="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dirty="0">
                          <a:ln>
                            <a:noFill/>
                          </a:ln>
                          <a:solidFill>
                            <a:schemeClr val="tx1"/>
                          </a:solidFill>
                          <a:effectLst/>
                          <a:latin typeface="Montserrat" panose="00000500000000000000" pitchFamily="50"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263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AR" sz="2000" b="0" i="0" u="none" strike="noStrike" cap="none" normalizeH="0" baseline="0" dirty="0">
                          <a:ln>
                            <a:noFill/>
                          </a:ln>
                          <a:solidFill>
                            <a:schemeClr val="tx1"/>
                          </a:solidFill>
                          <a:effectLst/>
                          <a:latin typeface="Montserrat" panose="00000500000000000000" pitchFamily="50" charset="0"/>
                        </a:rPr>
                        <a:t>Frecuencia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AR" sz="2000" b="0" i="0" u="none" strike="noStrike" cap="none" normalizeH="0" baseline="0" dirty="0">
                          <a:ln>
                            <a:noFill/>
                          </a:ln>
                          <a:solidFill>
                            <a:schemeClr val="tx1"/>
                          </a:solidFill>
                          <a:effectLst/>
                          <a:latin typeface="Montserrat" panose="00000500000000000000" pitchFamily="50" charset="0"/>
                        </a:rPr>
                        <a:t>genotípica</a:t>
                      </a:r>
                      <a:endParaRPr kumimoji="0" lang="es-ES" sz="2000" b="0" i="0" u="none" strike="noStrike" cap="none" normalizeH="0" baseline="0" dirty="0">
                        <a:ln>
                          <a:noFill/>
                        </a:ln>
                        <a:solidFill>
                          <a:schemeClr val="tx1"/>
                        </a:solidFill>
                        <a:effectLst/>
                        <a:latin typeface="Montserrat" panose="00000500000000000000" pitchFamily="50"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dirty="0">
                          <a:ln>
                            <a:noFill/>
                          </a:ln>
                          <a:solidFill>
                            <a:schemeClr val="tx1"/>
                          </a:solidFill>
                          <a:effectLst/>
                          <a:latin typeface="Montserrat" panose="00000500000000000000" pitchFamily="50" charset="0"/>
                        </a:rPr>
                        <a:t>0.59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2000" b="0" i="0" u="none" strike="noStrike" cap="none" normalizeH="0" baseline="0" dirty="0">
                          <a:ln>
                            <a:noFill/>
                          </a:ln>
                          <a:solidFill>
                            <a:schemeClr val="tx1"/>
                          </a:solidFill>
                          <a:effectLst/>
                          <a:latin typeface="Montserrat" panose="00000500000000000000" pitchFamily="50" charset="0"/>
                        </a:rPr>
                        <a:t>0.42</a:t>
                      </a:r>
                      <a:endParaRPr kumimoji="0" lang="es-ES" sz="2000" b="0" i="0" u="none" strike="noStrike" cap="none" normalizeH="0" baseline="0" dirty="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dirty="0">
                          <a:ln>
                            <a:noFill/>
                          </a:ln>
                          <a:solidFill>
                            <a:schemeClr val="tx1"/>
                          </a:solidFill>
                          <a:effectLst/>
                          <a:latin typeface="Montserrat" panose="00000500000000000000" pitchFamily="50" charset="0"/>
                        </a:rPr>
                        <a:t>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dirty="0">
                          <a:ln>
                            <a:noFill/>
                          </a:ln>
                          <a:solidFill>
                            <a:schemeClr val="tx1"/>
                          </a:solidFill>
                          <a:effectLst/>
                          <a:latin typeface="Montserrat" panose="00000500000000000000" pitchFamily="50"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63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000" b="0" i="0" u="none" strike="noStrike" cap="none" normalizeH="0" baseline="0" dirty="0">
                        <a:ln>
                          <a:noFill/>
                        </a:ln>
                        <a:solidFill>
                          <a:schemeClr val="tx1"/>
                        </a:solidFill>
                        <a:effectLst/>
                        <a:latin typeface="Montserrat" panose="00000500000000000000" pitchFamily="50"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dirty="0">
                          <a:ln>
                            <a:noFill/>
                          </a:ln>
                          <a:solidFill>
                            <a:schemeClr val="tx1"/>
                          </a:solidFill>
                          <a:effectLst/>
                          <a:latin typeface="Montserrat" panose="00000500000000000000" pitchFamily="50"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dirty="0">
                          <a:ln>
                            <a:noFill/>
                          </a:ln>
                          <a:solidFill>
                            <a:schemeClr val="tx1"/>
                          </a:solidFill>
                          <a:effectLst/>
                          <a:latin typeface="Montserrat" panose="00000500000000000000" pitchFamily="50"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dirty="0">
                          <a:ln>
                            <a:noFill/>
                          </a:ln>
                          <a:solidFill>
                            <a:schemeClr val="tx1"/>
                          </a:solidFill>
                          <a:effectLst/>
                          <a:latin typeface="Montserrat" panose="00000500000000000000" pitchFamily="50"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2000" b="0" i="0" u="none" strike="noStrike" cap="none" normalizeH="0" baseline="0" dirty="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8360966"/>
                  </a:ext>
                </a:extLst>
              </a:tr>
            </a:tbl>
          </a:graphicData>
        </a:graphic>
      </p:graphicFrame>
      <p:sp>
        <p:nvSpPr>
          <p:cNvPr id="2" name="CuadroTexto 1">
            <a:extLst>
              <a:ext uri="{FF2B5EF4-FFF2-40B4-BE49-F238E27FC236}">
                <a16:creationId xmlns:a16="http://schemas.microsoft.com/office/drawing/2014/main" id="{77108A74-CACF-4D63-8C8A-D3E5FAE1FBA3}"/>
              </a:ext>
            </a:extLst>
          </p:cNvPr>
          <p:cNvSpPr txBox="1"/>
          <p:nvPr/>
        </p:nvSpPr>
        <p:spPr>
          <a:xfrm>
            <a:off x="642922" y="1129582"/>
            <a:ext cx="7157729" cy="446276"/>
          </a:xfrm>
          <a:prstGeom prst="rect">
            <a:avLst/>
          </a:prstGeom>
          <a:noFill/>
        </p:spPr>
        <p:txBody>
          <a:bodyPr wrap="none" rtlCol="0">
            <a:spAutoFit/>
          </a:bodyPr>
          <a:lstStyle/>
          <a:p>
            <a:r>
              <a:rPr lang="es-CO" sz="2300" dirty="0">
                <a:latin typeface="Montserrat" panose="00000500000000000000" pitchFamily="50" charset="0"/>
              </a:rPr>
              <a:t>Proporción de cada genotipo en una población.</a:t>
            </a:r>
          </a:p>
        </p:txBody>
      </p:sp>
      <p:pic>
        <p:nvPicPr>
          <p:cNvPr id="5" name="Shape 755">
            <a:extLst>
              <a:ext uri="{FF2B5EF4-FFF2-40B4-BE49-F238E27FC236}">
                <a16:creationId xmlns:a16="http://schemas.microsoft.com/office/drawing/2014/main" id="{14DF81E5-1AB2-4DC5-88F7-133D053A3552}"/>
              </a:ext>
            </a:extLst>
          </p:cNvPr>
          <p:cNvPicPr preferRelativeResize="0"/>
          <p:nvPr/>
        </p:nvPicPr>
        <p:blipFill rotWithShape="1">
          <a:blip r:embed="rId3">
            <a:alphaModFix/>
          </a:blip>
          <a:srcRect l="41811"/>
          <a:stretch/>
        </p:blipFill>
        <p:spPr>
          <a:xfrm>
            <a:off x="8434498" y="1129582"/>
            <a:ext cx="3462104" cy="180924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CAA123A-27CF-4215-8DC9-DFCEBD1F4E62}"/>
              </a:ext>
            </a:extLst>
          </p:cNvPr>
          <p:cNvSpPr>
            <a:spLocks noGrp="1" noChangeArrowheads="1"/>
          </p:cNvSpPr>
          <p:nvPr>
            <p:ph type="title" idx="4294967295"/>
          </p:nvPr>
        </p:nvSpPr>
        <p:spPr>
          <a:xfrm>
            <a:off x="601825" y="257374"/>
            <a:ext cx="10363200" cy="1143000"/>
          </a:xfrm>
        </p:spPr>
        <p:txBody>
          <a:bodyPr>
            <a:normAutofit/>
          </a:bodyPr>
          <a:lstStyle/>
          <a:p>
            <a:pPr eaLnBrk="1" hangingPunct="1"/>
            <a:r>
              <a:rPr lang="es-AR" altLang="es-CO" dirty="0">
                <a:solidFill>
                  <a:srgbClr val="3CB0B0"/>
                </a:solidFill>
              </a:rPr>
              <a:t>Frecuencias génicas</a:t>
            </a:r>
            <a:endParaRPr lang="es-ES" altLang="es-CO" dirty="0">
              <a:solidFill>
                <a:srgbClr val="3CB0B0"/>
              </a:solidFill>
            </a:endParaRPr>
          </a:p>
        </p:txBody>
      </p:sp>
      <p:sp>
        <p:nvSpPr>
          <p:cNvPr id="11267" name="Rectangle 26">
            <a:extLst>
              <a:ext uri="{FF2B5EF4-FFF2-40B4-BE49-F238E27FC236}">
                <a16:creationId xmlns:a16="http://schemas.microsoft.com/office/drawing/2014/main" id="{8686928B-F90C-4B22-AAD8-9E45DEC9507F}"/>
              </a:ext>
            </a:extLst>
          </p:cNvPr>
          <p:cNvSpPr>
            <a:spLocks noChangeArrowheads="1"/>
          </p:cNvSpPr>
          <p:nvPr/>
        </p:nvSpPr>
        <p:spPr bwMode="auto">
          <a:xfrm>
            <a:off x="5041613" y="2259703"/>
            <a:ext cx="7772399"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Font typeface="Wingdings" panose="05000000000000000000" pitchFamily="2" charset="2"/>
              <a:buNone/>
            </a:pPr>
            <a:r>
              <a:rPr lang="es-AR" altLang="es-CO" sz="2800" dirty="0">
                <a:solidFill>
                  <a:srgbClr val="0B2F51"/>
                </a:solidFill>
                <a:latin typeface="Montserrat" pitchFamily="2" charset="77"/>
              </a:rPr>
              <a:t>p = (2D + H)/2N    q = (2r + h)/2N</a:t>
            </a:r>
          </a:p>
        </p:txBody>
      </p:sp>
      <p:sp>
        <p:nvSpPr>
          <p:cNvPr id="11268" name="Rectangle 80">
            <a:extLst>
              <a:ext uri="{FF2B5EF4-FFF2-40B4-BE49-F238E27FC236}">
                <a16:creationId xmlns:a16="http://schemas.microsoft.com/office/drawing/2014/main" id="{F88D7D46-8CA5-4697-947E-9531EC6E751C}"/>
              </a:ext>
            </a:extLst>
          </p:cNvPr>
          <p:cNvSpPr>
            <a:spLocks noChangeArrowheads="1"/>
          </p:cNvSpPr>
          <p:nvPr/>
        </p:nvSpPr>
        <p:spPr bwMode="auto">
          <a:xfrm>
            <a:off x="6191334" y="2885694"/>
            <a:ext cx="6400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Font typeface="Wingdings" panose="05000000000000000000" pitchFamily="2" charset="2"/>
              <a:buNone/>
            </a:pPr>
            <a:r>
              <a:rPr lang="es-AR" altLang="es-CO" sz="2800" dirty="0">
                <a:solidFill>
                  <a:srgbClr val="0B2F51"/>
                </a:solidFill>
                <a:latin typeface="Montserrat" pitchFamily="2" charset="77"/>
              </a:rPr>
              <a:t>p = 2(59) +42/200=0.7</a:t>
            </a:r>
          </a:p>
          <a:p>
            <a:pPr eaLnBrk="1" hangingPunct="1">
              <a:spcBef>
                <a:spcPct val="20000"/>
              </a:spcBef>
              <a:buFont typeface="Wingdings" panose="05000000000000000000" pitchFamily="2" charset="2"/>
              <a:buNone/>
            </a:pPr>
            <a:r>
              <a:rPr lang="es-AR" altLang="es-CO" sz="2800" dirty="0">
                <a:solidFill>
                  <a:srgbClr val="0B2F51"/>
                </a:solidFill>
                <a:latin typeface="Montserrat" pitchFamily="2" charset="77"/>
              </a:rPr>
              <a:t>q = 2(9) +42/200=0.3</a:t>
            </a:r>
          </a:p>
        </p:txBody>
      </p:sp>
      <p:sp>
        <p:nvSpPr>
          <p:cNvPr id="2" name="CuadroTexto 1">
            <a:extLst>
              <a:ext uri="{FF2B5EF4-FFF2-40B4-BE49-F238E27FC236}">
                <a16:creationId xmlns:a16="http://schemas.microsoft.com/office/drawing/2014/main" id="{37467BD5-2FCC-4EE2-9C43-B0753FB86957}"/>
              </a:ext>
            </a:extLst>
          </p:cNvPr>
          <p:cNvSpPr txBox="1"/>
          <p:nvPr/>
        </p:nvSpPr>
        <p:spPr>
          <a:xfrm>
            <a:off x="736661" y="1348396"/>
            <a:ext cx="10718677" cy="446276"/>
          </a:xfrm>
          <a:prstGeom prst="rect">
            <a:avLst/>
          </a:prstGeom>
          <a:noFill/>
        </p:spPr>
        <p:txBody>
          <a:bodyPr wrap="square" rtlCol="0">
            <a:spAutoFit/>
          </a:bodyPr>
          <a:lstStyle/>
          <a:p>
            <a:r>
              <a:rPr lang="es-CO" sz="2300" dirty="0">
                <a:latin typeface="Montserrat" panose="00000500000000000000" pitchFamily="50" charset="0"/>
              </a:rPr>
              <a:t>Proporción de cromosomas  que contienen un alelo específico.</a:t>
            </a:r>
          </a:p>
        </p:txBody>
      </p:sp>
      <p:graphicFrame>
        <p:nvGraphicFramePr>
          <p:cNvPr id="6" name="Group 42">
            <a:extLst>
              <a:ext uri="{FF2B5EF4-FFF2-40B4-BE49-F238E27FC236}">
                <a16:creationId xmlns:a16="http://schemas.microsoft.com/office/drawing/2014/main" id="{98E0D61F-CEF2-4AE5-B789-A7894D957C2F}"/>
              </a:ext>
            </a:extLst>
          </p:cNvPr>
          <p:cNvGraphicFramePr>
            <a:graphicFrameLocks/>
          </p:cNvGraphicFramePr>
          <p:nvPr>
            <p:extLst>
              <p:ext uri="{D42A27DB-BD31-4B8C-83A1-F6EECF244321}">
                <p14:modId xmlns:p14="http://schemas.microsoft.com/office/powerpoint/2010/main" val="3401352967"/>
              </p:ext>
            </p:extLst>
          </p:nvPr>
        </p:nvGraphicFramePr>
        <p:xfrm>
          <a:off x="4788975" y="4257294"/>
          <a:ext cx="7263539" cy="2281152"/>
        </p:xfrm>
        <a:graphic>
          <a:graphicData uri="http://schemas.openxmlformats.org/drawingml/2006/table">
            <a:tbl>
              <a:tblPr/>
              <a:tblGrid>
                <a:gridCol w="1619393">
                  <a:extLst>
                    <a:ext uri="{9D8B030D-6E8A-4147-A177-3AD203B41FA5}">
                      <a16:colId xmlns:a16="http://schemas.microsoft.com/office/drawing/2014/main" val="20000"/>
                    </a:ext>
                  </a:extLst>
                </a:gridCol>
                <a:gridCol w="1174276">
                  <a:extLst>
                    <a:ext uri="{9D8B030D-6E8A-4147-A177-3AD203B41FA5}">
                      <a16:colId xmlns:a16="http://schemas.microsoft.com/office/drawing/2014/main" val="20001"/>
                    </a:ext>
                  </a:extLst>
                </a:gridCol>
                <a:gridCol w="1531367">
                  <a:extLst>
                    <a:ext uri="{9D8B030D-6E8A-4147-A177-3AD203B41FA5}">
                      <a16:colId xmlns:a16="http://schemas.microsoft.com/office/drawing/2014/main" val="20002"/>
                    </a:ext>
                  </a:extLst>
                </a:gridCol>
                <a:gridCol w="1386465">
                  <a:extLst>
                    <a:ext uri="{9D8B030D-6E8A-4147-A177-3AD203B41FA5}">
                      <a16:colId xmlns:a16="http://schemas.microsoft.com/office/drawing/2014/main" val="20003"/>
                    </a:ext>
                  </a:extLst>
                </a:gridCol>
                <a:gridCol w="1552038">
                  <a:extLst>
                    <a:ext uri="{9D8B030D-6E8A-4147-A177-3AD203B41FA5}">
                      <a16:colId xmlns:a16="http://schemas.microsoft.com/office/drawing/2014/main" val="3419225578"/>
                    </a:ext>
                  </a:extLst>
                </a:gridCol>
              </a:tblGrid>
              <a:tr h="3339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AR" sz="1800" b="0" i="0" u="none" strike="noStrike" cap="none" normalizeH="0" baseline="0" dirty="0">
                          <a:ln>
                            <a:noFill/>
                          </a:ln>
                          <a:solidFill>
                            <a:schemeClr val="tx1"/>
                          </a:solidFill>
                          <a:effectLst/>
                          <a:latin typeface="Montserrat" panose="00000500000000000000" pitchFamily="50" charset="0"/>
                        </a:rPr>
                        <a:t>Genotipo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CB0B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1800" b="0" i="0" u="none" strike="noStrike" cap="none" normalizeH="0" baseline="0" dirty="0">
                          <a:ln>
                            <a:noFill/>
                          </a:ln>
                          <a:solidFill>
                            <a:schemeClr val="tx1"/>
                          </a:solidFill>
                          <a:effectLst/>
                          <a:latin typeface="Montserrat" panose="00000500000000000000" pitchFamily="50" charset="0"/>
                        </a:rPr>
                        <a:t>AA</a:t>
                      </a:r>
                      <a:endParaRPr kumimoji="0" lang="es-ES" sz="1800" b="0" i="0" u="none" strike="noStrike" cap="none" normalizeH="0" baseline="0" dirty="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CB0B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1800" b="0" i="0" u="none" strike="noStrike" cap="none" normalizeH="0" baseline="0">
                          <a:ln>
                            <a:noFill/>
                          </a:ln>
                          <a:solidFill>
                            <a:schemeClr val="tx1"/>
                          </a:solidFill>
                          <a:effectLst/>
                          <a:latin typeface="Montserrat" panose="00000500000000000000" pitchFamily="50" charset="0"/>
                        </a:rPr>
                        <a:t>Aa</a:t>
                      </a:r>
                      <a:endParaRPr kumimoji="0" lang="es-ES" sz="1800" b="0" i="0" u="none" strike="noStrike" cap="none" normalizeH="0" baseline="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CB0B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1800" b="0" i="0" u="none" strike="noStrike" cap="none" normalizeH="0" baseline="0" dirty="0" err="1">
                          <a:ln>
                            <a:noFill/>
                          </a:ln>
                          <a:solidFill>
                            <a:schemeClr val="tx1"/>
                          </a:solidFill>
                          <a:effectLst/>
                          <a:latin typeface="Montserrat" panose="00000500000000000000" pitchFamily="50" charset="0"/>
                        </a:rPr>
                        <a:t>aa</a:t>
                      </a:r>
                      <a:endParaRPr kumimoji="0" lang="es-ES" sz="1800" b="0" i="0" u="none" strike="noStrike" cap="none" normalizeH="0" baseline="0" dirty="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CB0B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dirty="0">
                          <a:ln>
                            <a:noFill/>
                          </a:ln>
                          <a:solidFill>
                            <a:schemeClr val="tx1"/>
                          </a:solidFill>
                          <a:effectLst/>
                          <a:latin typeface="Montserrat" panose="00000500000000000000" pitchFamily="50"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CB0B0"/>
                    </a:solidFill>
                  </a:tcPr>
                </a:tc>
                <a:extLst>
                  <a:ext uri="{0D108BD9-81ED-4DB2-BD59-A6C34878D82A}">
                    <a16:rowId xmlns:a16="http://schemas.microsoft.com/office/drawing/2014/main" val="10000"/>
                  </a:ext>
                </a:extLst>
              </a:tr>
              <a:tr h="6102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AR" sz="1800" b="0" i="0" u="none" strike="noStrike" cap="none" normalizeH="0" baseline="0" dirty="0">
                          <a:ln>
                            <a:noFill/>
                          </a:ln>
                          <a:solidFill>
                            <a:schemeClr val="tx1"/>
                          </a:solidFill>
                          <a:effectLst/>
                          <a:latin typeface="Montserrat" panose="00000500000000000000" pitchFamily="50" charset="0"/>
                        </a:rPr>
                        <a:t># individuos</a:t>
                      </a:r>
                      <a:endParaRPr kumimoji="0" lang="es-ES" sz="1800" b="0" i="0" u="none" strike="noStrike" cap="none" normalizeH="0" baseline="0" dirty="0">
                        <a:ln>
                          <a:noFill/>
                        </a:ln>
                        <a:solidFill>
                          <a:schemeClr val="tx1"/>
                        </a:solidFill>
                        <a:effectLst/>
                        <a:latin typeface="Montserrat" panose="00000500000000000000" pitchFamily="50"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1800" b="0" i="0" u="none" strike="noStrike" cap="none" normalizeH="0" baseline="0" dirty="0">
                          <a:ln>
                            <a:noFill/>
                          </a:ln>
                          <a:solidFill>
                            <a:schemeClr val="tx1"/>
                          </a:solidFill>
                          <a:effectLst/>
                          <a:latin typeface="Montserrat" panose="00000500000000000000" pitchFamily="50" charset="0"/>
                        </a:rPr>
                        <a:t>59</a:t>
                      </a:r>
                      <a:endParaRPr kumimoji="0" lang="es-ES" sz="1800" b="0" i="0" u="none" strike="noStrike" cap="none" normalizeH="0" baseline="0" dirty="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1800" b="0" i="0" u="none" strike="noStrike" cap="none" normalizeH="0" baseline="0" dirty="0">
                          <a:ln>
                            <a:noFill/>
                          </a:ln>
                          <a:solidFill>
                            <a:schemeClr val="tx1"/>
                          </a:solidFill>
                          <a:effectLst/>
                          <a:latin typeface="Montserrat" panose="00000500000000000000" pitchFamily="50" charset="0"/>
                        </a:rPr>
                        <a:t>42</a:t>
                      </a:r>
                      <a:endParaRPr kumimoji="0" lang="es-ES" sz="1800" b="0" i="0" u="none" strike="noStrike" cap="none" normalizeH="0" baseline="0" dirty="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1800" b="0" i="0" u="none" strike="noStrike" cap="none" normalizeH="0" baseline="0" dirty="0">
                          <a:ln>
                            <a:noFill/>
                          </a:ln>
                          <a:solidFill>
                            <a:schemeClr val="tx1"/>
                          </a:solidFill>
                          <a:effectLst/>
                          <a:latin typeface="Montserrat" panose="00000500000000000000" pitchFamily="50" charset="0"/>
                        </a:rPr>
                        <a:t>9</a:t>
                      </a:r>
                      <a:endParaRPr kumimoji="0" lang="es-ES" sz="1800" b="0" i="0" u="none" strike="noStrike" cap="none" normalizeH="0" baseline="0" dirty="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dirty="0">
                          <a:ln>
                            <a:noFill/>
                          </a:ln>
                          <a:solidFill>
                            <a:schemeClr val="tx1"/>
                          </a:solidFill>
                          <a:effectLst/>
                          <a:latin typeface="Montserrat" panose="00000500000000000000" pitchFamily="50"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02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AR" sz="1800" b="0" i="0" u="none" strike="noStrike" cap="none" normalizeH="0" baseline="0" dirty="0">
                          <a:ln>
                            <a:noFill/>
                          </a:ln>
                          <a:solidFill>
                            <a:schemeClr val="tx1"/>
                          </a:solidFill>
                          <a:effectLst/>
                          <a:latin typeface="Montserrat" panose="00000500000000000000" pitchFamily="50" charset="0"/>
                        </a:rPr>
                        <a:t>Frecuencia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AR" sz="1800" b="0" i="0" u="none" strike="noStrike" cap="none" normalizeH="0" baseline="0" dirty="0">
                          <a:ln>
                            <a:noFill/>
                          </a:ln>
                          <a:solidFill>
                            <a:schemeClr val="tx1"/>
                          </a:solidFill>
                          <a:effectLst/>
                          <a:latin typeface="Montserrat" panose="00000500000000000000" pitchFamily="50" charset="0"/>
                        </a:rPr>
                        <a:t>genotípica</a:t>
                      </a:r>
                      <a:endParaRPr kumimoji="0" lang="es-ES" sz="1800" b="0" i="0" u="none" strike="noStrike" cap="none" normalizeH="0" baseline="0" dirty="0">
                        <a:ln>
                          <a:noFill/>
                        </a:ln>
                        <a:solidFill>
                          <a:schemeClr val="tx1"/>
                        </a:solidFill>
                        <a:effectLst/>
                        <a:latin typeface="Montserrat" panose="00000500000000000000" pitchFamily="50"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dirty="0">
                          <a:ln>
                            <a:noFill/>
                          </a:ln>
                          <a:solidFill>
                            <a:schemeClr val="tx1"/>
                          </a:solidFill>
                          <a:effectLst/>
                          <a:latin typeface="Montserrat" panose="00000500000000000000" pitchFamily="50" charset="0"/>
                        </a:rPr>
                        <a:t>0.59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AR" sz="1800" b="0" i="0" u="none" strike="noStrike" cap="none" normalizeH="0" baseline="0" dirty="0">
                          <a:ln>
                            <a:noFill/>
                          </a:ln>
                          <a:solidFill>
                            <a:schemeClr val="tx1"/>
                          </a:solidFill>
                          <a:effectLst/>
                          <a:latin typeface="Montserrat" panose="00000500000000000000" pitchFamily="50" charset="0"/>
                        </a:rPr>
                        <a:t>0.42</a:t>
                      </a:r>
                      <a:endParaRPr kumimoji="0" lang="es-ES" sz="1800" b="0" i="0" u="none" strike="noStrike" cap="none" normalizeH="0" baseline="0" dirty="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dirty="0">
                          <a:ln>
                            <a:noFill/>
                          </a:ln>
                          <a:solidFill>
                            <a:schemeClr val="tx1"/>
                          </a:solidFill>
                          <a:effectLst/>
                          <a:latin typeface="Montserrat" panose="00000500000000000000" pitchFamily="50" charset="0"/>
                        </a:rPr>
                        <a:t>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dirty="0">
                          <a:ln>
                            <a:noFill/>
                          </a:ln>
                          <a:solidFill>
                            <a:schemeClr val="tx1"/>
                          </a:solidFill>
                          <a:effectLst/>
                          <a:latin typeface="Montserrat" panose="00000500000000000000" pitchFamily="50"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02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dirty="0">
                        <a:ln>
                          <a:noFill/>
                        </a:ln>
                        <a:solidFill>
                          <a:schemeClr val="tx1"/>
                        </a:solidFill>
                        <a:effectLst/>
                        <a:latin typeface="Montserrat" panose="00000500000000000000" pitchFamily="50"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dirty="0">
                          <a:ln>
                            <a:noFill/>
                          </a:ln>
                          <a:solidFill>
                            <a:schemeClr val="tx1"/>
                          </a:solidFill>
                          <a:effectLst/>
                          <a:latin typeface="Montserrat" panose="00000500000000000000" pitchFamily="50"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dirty="0">
                          <a:ln>
                            <a:noFill/>
                          </a:ln>
                          <a:solidFill>
                            <a:schemeClr val="tx1"/>
                          </a:solidFill>
                          <a:effectLst/>
                          <a:latin typeface="Montserrat" panose="00000500000000000000" pitchFamily="50"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dirty="0">
                          <a:ln>
                            <a:noFill/>
                          </a:ln>
                          <a:solidFill>
                            <a:schemeClr val="tx1"/>
                          </a:solidFill>
                          <a:effectLst/>
                          <a:latin typeface="Montserrat" panose="00000500000000000000" pitchFamily="50"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dirty="0">
                        <a:ln>
                          <a:noFill/>
                        </a:ln>
                        <a:solidFill>
                          <a:schemeClr val="tx1"/>
                        </a:solidFill>
                        <a:effectLst/>
                        <a:latin typeface="Montserrat" panose="00000500000000000000" pitchFamily="50"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836096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a:extLst>
              <a:ext uri="{FF2B5EF4-FFF2-40B4-BE49-F238E27FC236}">
                <a16:creationId xmlns:a16="http://schemas.microsoft.com/office/drawing/2014/main" id="{30984671-42BD-4514-89B5-A1D9A900E6F3}"/>
              </a:ext>
            </a:extLst>
          </p:cNvPr>
          <p:cNvSpPr>
            <a:spLocks noGrp="1"/>
          </p:cNvSpPr>
          <p:nvPr>
            <p:ph type="sldNum" sz="quarter" idx="12"/>
          </p:nvPr>
        </p:nvSpPr>
        <p:spPr/>
        <p:txBody>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fld id="{9D5AC092-10E3-40E5-8975-5483BD182EB9}" type="slidenum">
              <a:rPr lang="es-ES" altLang="es-CO" sz="1400">
                <a:latin typeface="Times New Roman" panose="02020603050405020304" pitchFamily="18" charset="0"/>
              </a:rPr>
              <a:pPr eaLnBrk="1" hangingPunct="1"/>
              <a:t>6</a:t>
            </a:fld>
            <a:endParaRPr lang="es-ES" altLang="es-CO" sz="1400">
              <a:latin typeface="Times New Roman" panose="02020603050405020304" pitchFamily="18" charset="0"/>
            </a:endParaRPr>
          </a:p>
        </p:txBody>
      </p:sp>
      <p:sp>
        <p:nvSpPr>
          <p:cNvPr id="54275" name="2 Rectángulo">
            <a:extLst>
              <a:ext uri="{FF2B5EF4-FFF2-40B4-BE49-F238E27FC236}">
                <a16:creationId xmlns:a16="http://schemas.microsoft.com/office/drawing/2014/main" id="{72B129B2-4E98-4193-A2AC-DDD9F5143DE4}"/>
              </a:ext>
            </a:extLst>
          </p:cNvPr>
          <p:cNvSpPr>
            <a:spLocks noChangeArrowheads="1"/>
          </p:cNvSpPr>
          <p:nvPr/>
        </p:nvSpPr>
        <p:spPr bwMode="auto">
          <a:xfrm>
            <a:off x="565756" y="136525"/>
            <a:ext cx="1130310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r>
              <a:rPr lang="es-ES" altLang="es-CO" sz="4400" b="1" dirty="0">
                <a:solidFill>
                  <a:srgbClr val="3CB0B0"/>
                </a:solidFill>
                <a:latin typeface="Montserrat" pitchFamily="2" charset="77"/>
              </a:rPr>
              <a:t>Ejemplo</a:t>
            </a:r>
          </a:p>
          <a:p>
            <a:pPr eaLnBrk="1" hangingPunct="1"/>
            <a:endParaRPr lang="es-ES" altLang="es-CO" sz="1600" dirty="0">
              <a:solidFill>
                <a:schemeClr val="accent1"/>
              </a:solidFill>
              <a:latin typeface="Montserrat" pitchFamily="2" charset="77"/>
            </a:endParaRPr>
          </a:p>
          <a:p>
            <a:pPr eaLnBrk="1" hangingPunct="1"/>
            <a:r>
              <a:rPr lang="es-ES" altLang="es-CO" sz="1800" dirty="0">
                <a:latin typeface="Montserrat" pitchFamily="2" charset="77"/>
              </a:rPr>
              <a:t>En una población, se estudió la proteína sérica GC (componente específico de grupo), una  a2-globulina que  funciona como proteína portadora de la vitamina D y sus derivados. Presenta marcadas diferencias en la frecuencia génica que han sido correlacionadas con la latitud. De esta manera, se ha  sugerido una relación entre estas variantes genéticas, la pigmentación de la piel y la intensidad de la luz solar.  </a:t>
            </a:r>
            <a:br>
              <a:rPr lang="es-ES" altLang="es-CO" sz="1800" dirty="0">
                <a:latin typeface="Montserrat" pitchFamily="2" charset="77"/>
              </a:rPr>
            </a:br>
            <a:r>
              <a:rPr lang="es-ES" altLang="es-CO" sz="1800" dirty="0">
                <a:latin typeface="Montserrat" pitchFamily="2" charset="77"/>
              </a:rPr>
              <a:t>De 136 individuos se obtuvo:  </a:t>
            </a:r>
            <a:br>
              <a:rPr lang="es-ES" altLang="es-CO" sz="1800" dirty="0">
                <a:latin typeface="Montserrat" pitchFamily="2" charset="77"/>
              </a:rPr>
            </a:br>
            <a:r>
              <a:rPr lang="es-ES" altLang="es-CO" sz="1800" u="sng" dirty="0">
                <a:latin typeface="Montserrat" pitchFamily="2" charset="77"/>
              </a:rPr>
              <a:t>Genotipos</a:t>
            </a:r>
            <a:r>
              <a:rPr lang="es-ES" altLang="es-CO" sz="1800" dirty="0">
                <a:latin typeface="Montserrat" pitchFamily="2" charset="77"/>
              </a:rPr>
              <a:t>     </a:t>
            </a:r>
            <a:r>
              <a:rPr lang="es-ES" altLang="es-CO" sz="1800" u="sng" dirty="0">
                <a:latin typeface="Montserrat" pitchFamily="2" charset="77"/>
              </a:rPr>
              <a:t>Individuos</a:t>
            </a:r>
            <a:r>
              <a:rPr lang="es-ES" altLang="es-CO" sz="1800" dirty="0">
                <a:latin typeface="Montserrat" pitchFamily="2" charset="77"/>
              </a:rPr>
              <a:t>  </a:t>
            </a:r>
            <a:br>
              <a:rPr lang="es-ES" altLang="es-CO" sz="1800" dirty="0">
                <a:latin typeface="Montserrat" pitchFamily="2" charset="77"/>
              </a:rPr>
            </a:br>
            <a:r>
              <a:rPr lang="es-ES" altLang="es-CO" sz="1800" dirty="0">
                <a:latin typeface="Montserrat" pitchFamily="2" charset="77"/>
              </a:rPr>
              <a:t>   1                        55  </a:t>
            </a:r>
            <a:br>
              <a:rPr lang="es-ES" altLang="es-CO" sz="1800" dirty="0">
                <a:latin typeface="Montserrat" pitchFamily="2" charset="77"/>
              </a:rPr>
            </a:br>
            <a:r>
              <a:rPr lang="es-ES" altLang="es-CO" sz="1800" dirty="0">
                <a:latin typeface="Montserrat" pitchFamily="2" charset="77"/>
              </a:rPr>
              <a:t>  1-2                     56  </a:t>
            </a:r>
            <a:br>
              <a:rPr lang="es-ES" altLang="es-CO" sz="1800" dirty="0">
                <a:latin typeface="Montserrat" pitchFamily="2" charset="77"/>
              </a:rPr>
            </a:br>
            <a:r>
              <a:rPr lang="es-ES" altLang="es-CO" sz="1800" dirty="0">
                <a:latin typeface="Montserrat" pitchFamily="2" charset="77"/>
              </a:rPr>
              <a:t>   2                       25  </a:t>
            </a:r>
          </a:p>
        </p:txBody>
      </p:sp>
      <p:sp>
        <p:nvSpPr>
          <p:cNvPr id="3" name="2 Rectángulo"/>
          <p:cNvSpPr/>
          <p:nvPr/>
        </p:nvSpPr>
        <p:spPr>
          <a:xfrm>
            <a:off x="4814975" y="3773010"/>
            <a:ext cx="7377025" cy="1231106"/>
          </a:xfrm>
          <a:prstGeom prst="rect">
            <a:avLst/>
          </a:prstGeom>
        </p:spPr>
        <p:txBody>
          <a:bodyPr wrap="square">
            <a:spAutoFit/>
          </a:bodyPr>
          <a:lstStyle/>
          <a:p>
            <a:r>
              <a:rPr lang="es-CO" sz="2000" b="1" dirty="0">
                <a:solidFill>
                  <a:srgbClr val="0B2F51"/>
                </a:solidFill>
                <a:latin typeface="Montserrat" pitchFamily="2" charset="77"/>
              </a:rPr>
              <a:t>Respuesta:</a:t>
            </a:r>
          </a:p>
          <a:p>
            <a:r>
              <a:rPr lang="es-CO" dirty="0">
                <a:solidFill>
                  <a:srgbClr val="0B2F51"/>
                </a:solidFill>
                <a:latin typeface="Montserrat" pitchFamily="2" charset="77"/>
              </a:rPr>
              <a:t>p= Frecuencia génica de GC*1 = ((2 x 55) + 56) / (2 x 136) = 0.610  </a:t>
            </a:r>
            <a:br>
              <a:rPr lang="es-CO" dirty="0">
                <a:solidFill>
                  <a:srgbClr val="0B2F51"/>
                </a:solidFill>
                <a:latin typeface="Montserrat" pitchFamily="2" charset="77"/>
              </a:rPr>
            </a:br>
            <a:r>
              <a:rPr lang="es-CO" dirty="0">
                <a:solidFill>
                  <a:srgbClr val="0B2F51"/>
                </a:solidFill>
                <a:latin typeface="Montserrat" pitchFamily="2" charset="77"/>
              </a:rPr>
              <a:t>q= Frecuencia génica de GC*2 = ((2 x 25) + 56) / (2 x 136) = 0.390  </a:t>
            </a:r>
            <a:br>
              <a:rPr lang="es-CO" dirty="0">
                <a:solidFill>
                  <a:srgbClr val="0B2F51"/>
                </a:solidFill>
                <a:latin typeface="Montserrat" pitchFamily="2" charset="77"/>
              </a:rPr>
            </a:br>
            <a:r>
              <a:rPr lang="es-CO" dirty="0" err="1">
                <a:solidFill>
                  <a:srgbClr val="0B2F51"/>
                </a:solidFill>
                <a:latin typeface="Montserrat" pitchFamily="2" charset="77"/>
              </a:rPr>
              <a:t>p+q</a:t>
            </a:r>
            <a:r>
              <a:rPr lang="es-CO" dirty="0">
                <a:solidFill>
                  <a:srgbClr val="0B2F51"/>
                </a:solidFill>
                <a:latin typeface="Montserrat" pitchFamily="2" charset="77"/>
              </a:rPr>
              <a:t>= 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8F5790-21FB-4688-8F00-F73CB8CB9402}"/>
              </a:ext>
            </a:extLst>
          </p:cNvPr>
          <p:cNvSpPr>
            <a:spLocks noGrp="1"/>
          </p:cNvSpPr>
          <p:nvPr>
            <p:ph type="title" idx="4294967295"/>
          </p:nvPr>
        </p:nvSpPr>
        <p:spPr>
          <a:xfrm>
            <a:off x="642663" y="137352"/>
            <a:ext cx="10363200" cy="1143000"/>
          </a:xfrm>
        </p:spPr>
        <p:txBody>
          <a:bodyPr>
            <a:normAutofit/>
          </a:bodyPr>
          <a:lstStyle/>
          <a:p>
            <a:r>
              <a:rPr lang="es-ES" dirty="0">
                <a:solidFill>
                  <a:srgbClr val="3CB0B0"/>
                </a:solidFill>
              </a:rPr>
              <a:t>Pregunta</a:t>
            </a:r>
          </a:p>
        </p:txBody>
      </p:sp>
      <p:sp>
        <p:nvSpPr>
          <p:cNvPr id="5" name="CuadroTexto 4">
            <a:extLst>
              <a:ext uri="{FF2B5EF4-FFF2-40B4-BE49-F238E27FC236}">
                <a16:creationId xmlns:a16="http://schemas.microsoft.com/office/drawing/2014/main" id="{D7EB4853-E8A4-42B2-9CE6-9D9CF93FBA4C}"/>
              </a:ext>
            </a:extLst>
          </p:cNvPr>
          <p:cNvSpPr txBox="1"/>
          <p:nvPr/>
        </p:nvSpPr>
        <p:spPr>
          <a:xfrm>
            <a:off x="895715" y="1190826"/>
            <a:ext cx="10653622" cy="70788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2000" dirty="0">
                <a:solidFill>
                  <a:srgbClr val="0B2F51"/>
                </a:solidFill>
                <a:latin typeface="Montserrat" panose="00000500000000000000" pitchFamily="50" charset="0"/>
              </a:rPr>
              <a:t>Una población ha sido analizada para un polimorfismo de cuatro alelos, y se obtuvieron los siguientes recuentos de genotipos:</a:t>
            </a:r>
          </a:p>
        </p:txBody>
      </p:sp>
      <p:pic>
        <p:nvPicPr>
          <p:cNvPr id="6" name="Imagen 6" descr="Imagen que contiene captura de pantalla&#10;&#10;Descripción generada con confianza muy alta">
            <a:extLst>
              <a:ext uri="{FF2B5EF4-FFF2-40B4-BE49-F238E27FC236}">
                <a16:creationId xmlns:a16="http://schemas.microsoft.com/office/drawing/2014/main" id="{20F9F38F-A999-4031-BEFE-257B864E8A27}"/>
              </a:ext>
            </a:extLst>
          </p:cNvPr>
          <p:cNvPicPr>
            <a:picLocks noChangeAspect="1"/>
          </p:cNvPicPr>
          <p:nvPr/>
        </p:nvPicPr>
        <p:blipFill rotWithShape="1">
          <a:blip r:embed="rId2"/>
          <a:srcRect l="28543" t="23894" r="32210" b="39469"/>
          <a:stretch/>
        </p:blipFill>
        <p:spPr>
          <a:xfrm>
            <a:off x="3359165" y="1898712"/>
            <a:ext cx="7495935" cy="2936759"/>
          </a:xfrm>
          <a:prstGeom prst="rect">
            <a:avLst/>
          </a:prstGeom>
        </p:spPr>
      </p:pic>
      <p:sp>
        <p:nvSpPr>
          <p:cNvPr id="3" name="CuadroTexto 2">
            <a:extLst>
              <a:ext uri="{FF2B5EF4-FFF2-40B4-BE49-F238E27FC236}">
                <a16:creationId xmlns:a16="http://schemas.microsoft.com/office/drawing/2014/main" id="{724C3640-2919-48CE-8869-517FAEDAE7E0}"/>
              </a:ext>
            </a:extLst>
          </p:cNvPr>
          <p:cNvSpPr txBox="1"/>
          <p:nvPr/>
        </p:nvSpPr>
        <p:spPr>
          <a:xfrm>
            <a:off x="4835312" y="4917416"/>
            <a:ext cx="7811305"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222222"/>
                </a:solidFill>
                <a:latin typeface="Montserrat" panose="00000500000000000000" pitchFamily="50" charset="0"/>
                <a:cs typeface="arial"/>
              </a:rPr>
              <a:t>Con base </a:t>
            </a:r>
            <a:r>
              <a:rPr lang="en-US" dirty="0" err="1">
                <a:solidFill>
                  <a:srgbClr val="222222"/>
                </a:solidFill>
                <a:latin typeface="Montserrat" panose="00000500000000000000" pitchFamily="50" charset="0"/>
                <a:cs typeface="arial"/>
              </a:rPr>
              <a:t>en</a:t>
            </a:r>
            <a:r>
              <a:rPr lang="en-US" dirty="0">
                <a:solidFill>
                  <a:srgbClr val="222222"/>
                </a:solidFill>
                <a:latin typeface="Montserrat" panose="00000500000000000000" pitchFamily="50" charset="0"/>
                <a:cs typeface="arial"/>
              </a:rPr>
              <a:t> </a:t>
            </a:r>
            <a:r>
              <a:rPr lang="en-US" dirty="0" err="1">
                <a:solidFill>
                  <a:srgbClr val="222222"/>
                </a:solidFill>
                <a:latin typeface="Montserrat" panose="00000500000000000000" pitchFamily="50" charset="0"/>
                <a:cs typeface="arial"/>
              </a:rPr>
              <a:t>estos</a:t>
            </a:r>
            <a:r>
              <a:rPr lang="en-US" dirty="0">
                <a:solidFill>
                  <a:srgbClr val="222222"/>
                </a:solidFill>
                <a:latin typeface="Montserrat" panose="00000500000000000000" pitchFamily="50" charset="0"/>
                <a:cs typeface="arial"/>
              </a:rPr>
              <a:t> </a:t>
            </a:r>
            <a:r>
              <a:rPr lang="en-US" dirty="0" err="1">
                <a:solidFill>
                  <a:srgbClr val="222222"/>
                </a:solidFill>
                <a:latin typeface="Montserrat" panose="00000500000000000000" pitchFamily="50" charset="0"/>
                <a:cs typeface="arial"/>
              </a:rPr>
              <a:t>recuentos</a:t>
            </a:r>
            <a:r>
              <a:rPr lang="en-US" dirty="0">
                <a:solidFill>
                  <a:srgbClr val="222222"/>
                </a:solidFill>
                <a:latin typeface="Montserrat" panose="00000500000000000000" pitchFamily="50" charset="0"/>
                <a:cs typeface="arial"/>
              </a:rPr>
              <a:t> de </a:t>
            </a:r>
            <a:r>
              <a:rPr lang="en-US" dirty="0" err="1">
                <a:solidFill>
                  <a:srgbClr val="222222"/>
                </a:solidFill>
                <a:latin typeface="Montserrat" panose="00000500000000000000" pitchFamily="50" charset="0"/>
                <a:cs typeface="arial"/>
              </a:rPr>
              <a:t>genotipos</a:t>
            </a:r>
            <a:r>
              <a:rPr lang="en-US" dirty="0">
                <a:solidFill>
                  <a:srgbClr val="222222"/>
                </a:solidFill>
                <a:latin typeface="Montserrat" panose="00000500000000000000" pitchFamily="50" charset="0"/>
                <a:cs typeface="arial"/>
              </a:rPr>
              <a:t>, ¿</a:t>
            </a:r>
            <a:r>
              <a:rPr lang="en-US" dirty="0" err="1">
                <a:solidFill>
                  <a:srgbClr val="222222"/>
                </a:solidFill>
                <a:latin typeface="Montserrat" panose="00000500000000000000" pitchFamily="50" charset="0"/>
                <a:cs typeface="arial"/>
              </a:rPr>
              <a:t>cuáles</a:t>
            </a:r>
            <a:r>
              <a:rPr lang="en-US" dirty="0">
                <a:solidFill>
                  <a:srgbClr val="222222"/>
                </a:solidFill>
                <a:latin typeface="Montserrat" panose="00000500000000000000" pitchFamily="50" charset="0"/>
                <a:cs typeface="arial"/>
              </a:rPr>
              <a:t> son las </a:t>
            </a:r>
            <a:r>
              <a:rPr lang="en-US" dirty="0" err="1">
                <a:solidFill>
                  <a:srgbClr val="222222"/>
                </a:solidFill>
                <a:latin typeface="Montserrat" panose="00000500000000000000" pitchFamily="50" charset="0"/>
                <a:cs typeface="arial"/>
              </a:rPr>
              <a:t>frecuencias</a:t>
            </a:r>
            <a:r>
              <a:rPr lang="en-US" dirty="0">
                <a:solidFill>
                  <a:srgbClr val="222222"/>
                </a:solidFill>
                <a:latin typeface="Montserrat" panose="00000500000000000000" pitchFamily="50" charset="0"/>
                <a:cs typeface="arial"/>
              </a:rPr>
              <a:t> de los </a:t>
            </a:r>
            <a:r>
              <a:rPr lang="en-US" dirty="0" err="1">
                <a:solidFill>
                  <a:srgbClr val="222222"/>
                </a:solidFill>
                <a:latin typeface="Montserrat" panose="00000500000000000000" pitchFamily="50" charset="0"/>
                <a:cs typeface="arial"/>
              </a:rPr>
              <a:t>alelos</a:t>
            </a:r>
            <a:r>
              <a:rPr lang="en-US" dirty="0">
                <a:solidFill>
                  <a:srgbClr val="222222"/>
                </a:solidFill>
                <a:latin typeface="Montserrat" panose="00000500000000000000" pitchFamily="50" charset="0"/>
                <a:cs typeface="arial"/>
              </a:rPr>
              <a:t> 1 y 2?</a:t>
            </a:r>
            <a:endParaRPr lang="en-US" dirty="0">
              <a:latin typeface="Montserrat" panose="00000500000000000000" pitchFamily="50" charset="0"/>
            </a:endParaRPr>
          </a:p>
        </p:txBody>
      </p:sp>
      <p:sp>
        <p:nvSpPr>
          <p:cNvPr id="4" name="CuadroTexto 3">
            <a:extLst>
              <a:ext uri="{FF2B5EF4-FFF2-40B4-BE49-F238E27FC236}">
                <a16:creationId xmlns:a16="http://schemas.microsoft.com/office/drawing/2014/main" id="{D8DFFF0E-C3BC-4D4B-BE08-C13872C50C2B}"/>
              </a:ext>
            </a:extLst>
          </p:cNvPr>
          <p:cNvSpPr txBox="1"/>
          <p:nvPr/>
        </p:nvSpPr>
        <p:spPr>
          <a:xfrm>
            <a:off x="7107132" y="5645692"/>
            <a:ext cx="2935769"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Montserrat" panose="00000500000000000000" pitchFamily="50" charset="0"/>
              </a:rPr>
              <a:t>Respuesta:</a:t>
            </a:r>
            <a:endParaRPr lang="es-ES" b="1" dirty="0">
              <a:latin typeface="Montserrat" panose="00000500000000000000" pitchFamily="50" charset="0"/>
            </a:endParaRPr>
          </a:p>
          <a:p>
            <a:pPr lvl="1"/>
            <a:r>
              <a:rPr lang="en-US" b="1" dirty="0">
                <a:latin typeface="Montserrat" panose="00000500000000000000" pitchFamily="50" charset="0"/>
              </a:rPr>
              <a:t>A1= 0.1 9</a:t>
            </a:r>
            <a:endParaRPr lang="es-ES" b="1" dirty="0">
              <a:latin typeface="Montserrat" panose="00000500000000000000" pitchFamily="50" charset="0"/>
            </a:endParaRPr>
          </a:p>
          <a:p>
            <a:pPr lvl="1"/>
            <a:r>
              <a:rPr lang="en-US" b="1" dirty="0">
                <a:latin typeface="Montserrat" panose="00000500000000000000" pitchFamily="50" charset="0"/>
              </a:rPr>
              <a:t>A2= 0.14</a:t>
            </a:r>
          </a:p>
        </p:txBody>
      </p:sp>
    </p:spTree>
    <p:extLst>
      <p:ext uri="{BB962C8B-B14F-4D97-AF65-F5344CB8AC3E}">
        <p14:creationId xmlns:p14="http://schemas.microsoft.com/office/powerpoint/2010/main" val="31904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026">
            <a:extLst>
              <a:ext uri="{FF2B5EF4-FFF2-40B4-BE49-F238E27FC236}">
                <a16:creationId xmlns:a16="http://schemas.microsoft.com/office/drawing/2014/main" id="{79339B21-66D4-4AA3-98F1-558E96B47AE0}"/>
              </a:ext>
            </a:extLst>
          </p:cNvPr>
          <p:cNvSpPr>
            <a:spLocks noGrp="1" noChangeArrowheads="1"/>
          </p:cNvSpPr>
          <p:nvPr>
            <p:ph type="title" idx="4294967295"/>
          </p:nvPr>
        </p:nvSpPr>
        <p:spPr>
          <a:xfrm>
            <a:off x="749600" y="279880"/>
            <a:ext cx="10626155" cy="990600"/>
          </a:xfrm>
        </p:spPr>
        <p:txBody>
          <a:bodyPr>
            <a:noAutofit/>
          </a:bodyPr>
          <a:lstStyle/>
          <a:p>
            <a:r>
              <a:rPr lang="es-PR" altLang="es-CO" dirty="0">
                <a:solidFill>
                  <a:srgbClr val="3CB0B0"/>
                </a:solidFill>
              </a:rPr>
              <a:t>Ley de Hardy – </a:t>
            </a:r>
            <a:r>
              <a:rPr lang="es-PR" altLang="es-CO" dirty="0" err="1">
                <a:solidFill>
                  <a:srgbClr val="3CB0B0"/>
                </a:solidFill>
              </a:rPr>
              <a:t>Weinberg</a:t>
            </a:r>
            <a:r>
              <a:rPr lang="es-PR" altLang="es-CO" dirty="0">
                <a:solidFill>
                  <a:srgbClr val="3CB0B0"/>
                </a:solidFill>
              </a:rPr>
              <a:t> (HWE)</a:t>
            </a:r>
          </a:p>
        </p:txBody>
      </p:sp>
      <p:sp>
        <p:nvSpPr>
          <p:cNvPr id="74755" name="Rectangle 1027">
            <a:extLst>
              <a:ext uri="{FF2B5EF4-FFF2-40B4-BE49-F238E27FC236}">
                <a16:creationId xmlns:a16="http://schemas.microsoft.com/office/drawing/2014/main" id="{E607DCE8-639E-4B0C-BF5A-0CFE2367C26D}"/>
              </a:ext>
            </a:extLst>
          </p:cNvPr>
          <p:cNvSpPr>
            <a:spLocks noGrp="1" noChangeArrowheads="1"/>
          </p:cNvSpPr>
          <p:nvPr>
            <p:ph sz="half" idx="4294967295"/>
          </p:nvPr>
        </p:nvSpPr>
        <p:spPr>
          <a:xfrm>
            <a:off x="1001078" y="1416845"/>
            <a:ext cx="10825162" cy="2209800"/>
          </a:xfrm>
        </p:spPr>
        <p:txBody>
          <a:bodyPr>
            <a:normAutofit/>
          </a:bodyPr>
          <a:lstStyle/>
          <a:p>
            <a:pPr algn="just"/>
            <a:r>
              <a:rPr lang="es-CO" altLang="es-CO" dirty="0">
                <a:solidFill>
                  <a:srgbClr val="0B2F51"/>
                </a:solidFill>
              </a:rPr>
              <a:t>Establece que la frecuencia de un alelo y las frecuencias genot</a:t>
            </a:r>
            <a:r>
              <a:rPr lang="es-CO" altLang="es-CO" dirty="0">
                <a:solidFill>
                  <a:srgbClr val="0B2F51"/>
                </a:solidFill>
                <a:cs typeface="Tahoma" panose="020B0604030504040204" pitchFamily="34" charset="0"/>
              </a:rPr>
              <a:t>í</a:t>
            </a:r>
            <a:r>
              <a:rPr lang="es-CO" altLang="es-CO" dirty="0">
                <a:solidFill>
                  <a:srgbClr val="0B2F51"/>
                </a:solidFill>
              </a:rPr>
              <a:t>pica de una poblaci</a:t>
            </a:r>
            <a:r>
              <a:rPr lang="es-CO" altLang="es-CO" dirty="0">
                <a:solidFill>
                  <a:srgbClr val="0B2F51"/>
                </a:solidFill>
                <a:cs typeface="Tahoma" panose="020B0604030504040204" pitchFamily="34" charset="0"/>
              </a:rPr>
              <a:t>ó</a:t>
            </a:r>
            <a:r>
              <a:rPr lang="es-CO" altLang="es-CO" dirty="0">
                <a:solidFill>
                  <a:srgbClr val="0B2F51"/>
                </a:solidFill>
              </a:rPr>
              <a:t>n tienden a permanecer igual por generaciones.</a:t>
            </a:r>
          </a:p>
          <a:p>
            <a:r>
              <a:rPr lang="es-CO" altLang="es-CO" dirty="0">
                <a:solidFill>
                  <a:srgbClr val="0B2F51"/>
                </a:solidFill>
              </a:rPr>
              <a:t>Si ocurre alg</a:t>
            </a:r>
            <a:r>
              <a:rPr lang="es-CO" altLang="es-CO" dirty="0">
                <a:solidFill>
                  <a:srgbClr val="0B2F51"/>
                </a:solidFill>
                <a:cs typeface="Tahoma" panose="020B0604030504040204" pitchFamily="34" charset="0"/>
              </a:rPr>
              <a:t>ú</a:t>
            </a:r>
            <a:r>
              <a:rPr lang="es-CO" altLang="es-CO" dirty="0">
                <a:solidFill>
                  <a:srgbClr val="0B2F51"/>
                </a:solidFill>
              </a:rPr>
              <a:t>n cambio en la frecuencia indica que ha ocurrido evoluci</a:t>
            </a:r>
            <a:r>
              <a:rPr lang="es-CO" altLang="es-CO" dirty="0">
                <a:solidFill>
                  <a:srgbClr val="0B2F51"/>
                </a:solidFill>
                <a:cs typeface="Tahoma" panose="020B0604030504040204" pitchFamily="34" charset="0"/>
              </a:rPr>
              <a:t>ó</a:t>
            </a:r>
            <a:r>
              <a:rPr lang="es-CO" altLang="es-CO" dirty="0">
                <a:solidFill>
                  <a:srgbClr val="0B2F51"/>
                </a:solidFill>
              </a:rPr>
              <a:t>n.</a:t>
            </a:r>
          </a:p>
        </p:txBody>
      </p:sp>
      <p:sp>
        <p:nvSpPr>
          <p:cNvPr id="74756" name="Rectangle 1028">
            <a:extLst>
              <a:ext uri="{FF2B5EF4-FFF2-40B4-BE49-F238E27FC236}">
                <a16:creationId xmlns:a16="http://schemas.microsoft.com/office/drawing/2014/main" id="{0F7FD402-FD8D-4ABB-B1E0-B83BE7EB9A25}"/>
              </a:ext>
            </a:extLst>
          </p:cNvPr>
          <p:cNvSpPr>
            <a:spLocks noGrp="1" noChangeArrowheads="1"/>
          </p:cNvSpPr>
          <p:nvPr>
            <p:ph sz="half" idx="4294967295"/>
          </p:nvPr>
        </p:nvSpPr>
        <p:spPr>
          <a:xfrm>
            <a:off x="4669654" y="3258932"/>
            <a:ext cx="7650480" cy="2057400"/>
          </a:xfrm>
        </p:spPr>
        <p:txBody>
          <a:bodyPr>
            <a:normAutofit/>
          </a:bodyPr>
          <a:lstStyle/>
          <a:p>
            <a:pPr algn="ctr">
              <a:lnSpc>
                <a:spcPct val="110000"/>
              </a:lnSpc>
              <a:buFontTx/>
              <a:buNone/>
            </a:pPr>
            <a:r>
              <a:rPr lang="es-CO" altLang="es-CO" sz="2400" b="1" dirty="0">
                <a:solidFill>
                  <a:srgbClr val="3CB0B0"/>
                </a:solidFill>
              </a:rPr>
              <a:t>[p(A)+q(a)]</a:t>
            </a:r>
            <a:r>
              <a:rPr lang="es-CO" altLang="es-CO" sz="2400" b="1" baseline="30000" dirty="0">
                <a:solidFill>
                  <a:srgbClr val="3CB0B0"/>
                </a:solidFill>
              </a:rPr>
              <a:t>2 </a:t>
            </a:r>
            <a:r>
              <a:rPr lang="es-CO" altLang="es-CO" sz="2400" b="1" dirty="0">
                <a:solidFill>
                  <a:srgbClr val="3CB0B0"/>
                </a:solidFill>
              </a:rPr>
              <a:t>= (p</a:t>
            </a:r>
            <a:r>
              <a:rPr lang="es-CO" altLang="es-CO" sz="2400" b="1" baseline="30000" dirty="0">
                <a:solidFill>
                  <a:srgbClr val="3CB0B0"/>
                </a:solidFill>
              </a:rPr>
              <a:t>2</a:t>
            </a:r>
            <a:r>
              <a:rPr lang="es-CO" altLang="es-CO" sz="2400" b="1" dirty="0">
                <a:solidFill>
                  <a:srgbClr val="3CB0B0"/>
                </a:solidFill>
              </a:rPr>
              <a:t>(AA) + 2pq(</a:t>
            </a:r>
            <a:r>
              <a:rPr lang="es-CO" altLang="es-CO" sz="2400" b="1" dirty="0" err="1">
                <a:solidFill>
                  <a:srgbClr val="3CB0B0"/>
                </a:solidFill>
              </a:rPr>
              <a:t>Aa</a:t>
            </a:r>
            <a:r>
              <a:rPr lang="es-CO" altLang="es-CO" sz="2400" b="1" dirty="0">
                <a:solidFill>
                  <a:srgbClr val="3CB0B0"/>
                </a:solidFill>
              </a:rPr>
              <a:t>) + q</a:t>
            </a:r>
            <a:r>
              <a:rPr lang="es-CO" altLang="es-CO" sz="2400" b="1" baseline="30000" dirty="0">
                <a:solidFill>
                  <a:srgbClr val="3CB0B0"/>
                </a:solidFill>
              </a:rPr>
              <a:t>2</a:t>
            </a:r>
            <a:r>
              <a:rPr lang="es-CO" altLang="es-CO" sz="2400" b="1" dirty="0">
                <a:solidFill>
                  <a:srgbClr val="3CB0B0"/>
                </a:solidFill>
              </a:rPr>
              <a:t>(</a:t>
            </a:r>
            <a:r>
              <a:rPr lang="es-CO" altLang="es-CO" sz="2400" b="1" dirty="0" err="1">
                <a:solidFill>
                  <a:srgbClr val="3CB0B0"/>
                </a:solidFill>
              </a:rPr>
              <a:t>aa</a:t>
            </a:r>
            <a:r>
              <a:rPr lang="es-CO" altLang="es-CO" sz="2400" b="1" dirty="0">
                <a:solidFill>
                  <a:srgbClr val="3CB0B0"/>
                </a:solidFill>
              </a:rPr>
              <a:t>)) = 1 </a:t>
            </a:r>
          </a:p>
          <a:p>
            <a:pPr algn="just">
              <a:lnSpc>
                <a:spcPct val="110000"/>
              </a:lnSpc>
              <a:buFontTx/>
              <a:buNone/>
            </a:pPr>
            <a:r>
              <a:rPr lang="es-CO" altLang="es-CO" dirty="0">
                <a:solidFill>
                  <a:schemeClr val="tx1"/>
                </a:solidFill>
              </a:rPr>
              <a:t>	</a:t>
            </a:r>
            <a:r>
              <a:rPr lang="es-CO" altLang="es-CO" dirty="0">
                <a:solidFill>
                  <a:srgbClr val="0B2F51"/>
                </a:solidFill>
              </a:rPr>
              <a:t>Donde: </a:t>
            </a:r>
          </a:p>
          <a:p>
            <a:pPr lvl="1" algn="just">
              <a:lnSpc>
                <a:spcPct val="110000"/>
              </a:lnSpc>
            </a:pPr>
            <a:r>
              <a:rPr lang="es-CO" altLang="es-CO" dirty="0">
                <a:solidFill>
                  <a:srgbClr val="0B2F51"/>
                </a:solidFill>
              </a:rPr>
              <a:t>	p(A) es la frecuencia del alelo A.</a:t>
            </a:r>
          </a:p>
          <a:p>
            <a:pPr lvl="1" algn="just">
              <a:lnSpc>
                <a:spcPct val="110000"/>
              </a:lnSpc>
            </a:pPr>
            <a:r>
              <a:rPr lang="es-CO" altLang="es-CO" dirty="0">
                <a:solidFill>
                  <a:srgbClr val="0B2F51"/>
                </a:solidFill>
              </a:rPr>
              <a:t>	q(a) es la frecuencia del 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780CA0C2-1120-46AB-8189-070817ED354E}"/>
              </a:ext>
            </a:extLst>
          </p:cNvPr>
          <p:cNvSpPr>
            <a:spLocks noGrp="1" noChangeArrowheads="1"/>
          </p:cNvSpPr>
          <p:nvPr>
            <p:ph type="title" idx="4294967295"/>
          </p:nvPr>
        </p:nvSpPr>
        <p:spPr>
          <a:xfrm>
            <a:off x="783454" y="427114"/>
            <a:ext cx="7772400" cy="777875"/>
          </a:xfrm>
        </p:spPr>
        <p:txBody>
          <a:bodyPr>
            <a:normAutofit/>
          </a:bodyPr>
          <a:lstStyle/>
          <a:p>
            <a:r>
              <a:rPr lang="es-PR" altLang="es-CO" dirty="0">
                <a:solidFill>
                  <a:srgbClr val="3CB0B0"/>
                </a:solidFill>
              </a:rPr>
              <a:t>Ley de Hardy-Weinberg</a:t>
            </a:r>
          </a:p>
        </p:txBody>
      </p:sp>
      <p:sp>
        <p:nvSpPr>
          <p:cNvPr id="76803" name="Rectangle 3">
            <a:extLst>
              <a:ext uri="{FF2B5EF4-FFF2-40B4-BE49-F238E27FC236}">
                <a16:creationId xmlns:a16="http://schemas.microsoft.com/office/drawing/2014/main" id="{B5F431FA-30D1-4D8C-8235-EE0139FD8B24}"/>
              </a:ext>
            </a:extLst>
          </p:cNvPr>
          <p:cNvSpPr>
            <a:spLocks noGrp="1" noChangeArrowheads="1"/>
          </p:cNvSpPr>
          <p:nvPr>
            <p:ph idx="4294967295"/>
          </p:nvPr>
        </p:nvSpPr>
        <p:spPr>
          <a:xfrm>
            <a:off x="4892040" y="3299380"/>
            <a:ext cx="7071360" cy="2016125"/>
          </a:xfrm>
        </p:spPr>
        <p:txBody>
          <a:bodyPr>
            <a:normAutofit/>
          </a:bodyPr>
          <a:lstStyle/>
          <a:p>
            <a:pPr>
              <a:lnSpc>
                <a:spcPct val="100000"/>
              </a:lnSpc>
            </a:pPr>
            <a:r>
              <a:rPr lang="es-PR" altLang="es-CO" sz="2200" dirty="0"/>
              <a:t>Para sacar la frecuencia del alelo A:</a:t>
            </a:r>
          </a:p>
          <a:p>
            <a:pPr lvl="1">
              <a:lnSpc>
                <a:spcPct val="100000"/>
              </a:lnSpc>
            </a:pPr>
            <a:r>
              <a:rPr lang="es-PR" altLang="es-CO" sz="2200" dirty="0">
                <a:solidFill>
                  <a:srgbClr val="3CB0B0"/>
                </a:solidFill>
              </a:rPr>
              <a:t> p(A)= [p</a:t>
            </a:r>
            <a:r>
              <a:rPr lang="es-PR" altLang="es-CO" sz="2200" baseline="30000" dirty="0">
                <a:solidFill>
                  <a:srgbClr val="3CB0B0"/>
                </a:solidFill>
              </a:rPr>
              <a:t>2</a:t>
            </a:r>
            <a:r>
              <a:rPr lang="es-PR" altLang="es-CO" sz="2200" dirty="0">
                <a:solidFill>
                  <a:srgbClr val="3CB0B0"/>
                </a:solidFill>
              </a:rPr>
              <a:t>+</a:t>
            </a:r>
            <a:r>
              <a:rPr lang="es-PR" altLang="es-CO" sz="2200" dirty="0">
                <a:solidFill>
                  <a:srgbClr val="3CB0B0"/>
                </a:solidFill>
                <a:cs typeface="Tahoma" panose="020B0604030504040204" pitchFamily="34" charset="0"/>
              </a:rPr>
              <a:t>½(2pq)] / </a:t>
            </a:r>
            <a:r>
              <a:rPr lang="en-US" altLang="es-CO" sz="2200" dirty="0">
                <a:solidFill>
                  <a:srgbClr val="3CB0B0"/>
                </a:solidFill>
              </a:rPr>
              <a:t>(p</a:t>
            </a:r>
            <a:r>
              <a:rPr lang="en-US" altLang="es-CO" sz="2200" baseline="30000" dirty="0">
                <a:solidFill>
                  <a:srgbClr val="3CB0B0"/>
                </a:solidFill>
              </a:rPr>
              <a:t>2</a:t>
            </a:r>
            <a:r>
              <a:rPr lang="en-US" altLang="es-CO" sz="2200" dirty="0">
                <a:solidFill>
                  <a:srgbClr val="3CB0B0"/>
                </a:solidFill>
              </a:rPr>
              <a:t> + 2pq + q</a:t>
            </a:r>
            <a:r>
              <a:rPr lang="en-US" altLang="es-CO" sz="2200" baseline="30000" dirty="0">
                <a:solidFill>
                  <a:srgbClr val="3CB0B0"/>
                </a:solidFill>
              </a:rPr>
              <a:t>2</a:t>
            </a:r>
            <a:r>
              <a:rPr lang="en-US" altLang="es-CO" sz="2200" dirty="0">
                <a:solidFill>
                  <a:srgbClr val="3CB0B0"/>
                </a:solidFill>
              </a:rPr>
              <a:t>)</a:t>
            </a:r>
            <a:r>
              <a:rPr lang="en-US" altLang="es-CO" sz="2200" b="1" dirty="0">
                <a:solidFill>
                  <a:srgbClr val="3CB0B0"/>
                </a:solidFill>
              </a:rPr>
              <a:t> </a:t>
            </a:r>
          </a:p>
          <a:p>
            <a:pPr>
              <a:lnSpc>
                <a:spcPct val="100000"/>
              </a:lnSpc>
            </a:pPr>
            <a:r>
              <a:rPr lang="es-PR" altLang="es-CO" sz="2200" dirty="0"/>
              <a:t>Para sacar la frecuencia del alelo a:</a:t>
            </a:r>
          </a:p>
          <a:p>
            <a:pPr lvl="1">
              <a:lnSpc>
                <a:spcPct val="100000"/>
              </a:lnSpc>
            </a:pPr>
            <a:r>
              <a:rPr lang="es-PR" altLang="es-CO" sz="2200" dirty="0">
                <a:solidFill>
                  <a:srgbClr val="3CB0B0"/>
                </a:solidFill>
              </a:rPr>
              <a:t>q(a)= [q</a:t>
            </a:r>
            <a:r>
              <a:rPr lang="es-PR" altLang="es-CO" sz="2200" baseline="30000" dirty="0">
                <a:solidFill>
                  <a:srgbClr val="3CB0B0"/>
                </a:solidFill>
              </a:rPr>
              <a:t>2</a:t>
            </a:r>
            <a:r>
              <a:rPr lang="es-PR" altLang="es-CO" sz="2200" dirty="0">
                <a:solidFill>
                  <a:srgbClr val="3CB0B0"/>
                </a:solidFill>
              </a:rPr>
              <a:t>+</a:t>
            </a:r>
            <a:r>
              <a:rPr lang="es-PR" altLang="es-CO" sz="2200" dirty="0">
                <a:solidFill>
                  <a:srgbClr val="3CB0B0"/>
                </a:solidFill>
                <a:cs typeface="Tahoma" panose="020B0604030504040204" pitchFamily="34" charset="0"/>
              </a:rPr>
              <a:t>½(2pq)] / </a:t>
            </a:r>
            <a:r>
              <a:rPr lang="en-US" altLang="es-CO" sz="2200" dirty="0">
                <a:solidFill>
                  <a:srgbClr val="3CB0B0"/>
                </a:solidFill>
              </a:rPr>
              <a:t>(p</a:t>
            </a:r>
            <a:r>
              <a:rPr lang="en-US" altLang="es-CO" sz="2200" baseline="30000" dirty="0">
                <a:solidFill>
                  <a:srgbClr val="3CB0B0"/>
                </a:solidFill>
              </a:rPr>
              <a:t>2</a:t>
            </a:r>
            <a:r>
              <a:rPr lang="en-US" altLang="es-CO" sz="2200" dirty="0">
                <a:solidFill>
                  <a:srgbClr val="3CB0B0"/>
                </a:solidFill>
              </a:rPr>
              <a:t> + 2pq + q</a:t>
            </a:r>
            <a:r>
              <a:rPr lang="en-US" altLang="es-CO" sz="2200" baseline="30000" dirty="0">
                <a:solidFill>
                  <a:srgbClr val="3CB0B0"/>
                </a:solidFill>
              </a:rPr>
              <a:t>2</a:t>
            </a:r>
            <a:r>
              <a:rPr lang="en-US" altLang="es-CO" sz="2200" dirty="0">
                <a:solidFill>
                  <a:srgbClr val="3CB0B0"/>
                </a:solidFill>
              </a:rPr>
              <a:t>)</a:t>
            </a:r>
            <a:endParaRPr lang="es-PR" altLang="es-CO" sz="2200" dirty="0">
              <a:solidFill>
                <a:srgbClr val="3CB0B0"/>
              </a:solidFill>
            </a:endParaRPr>
          </a:p>
        </p:txBody>
      </p:sp>
      <p:sp>
        <p:nvSpPr>
          <p:cNvPr id="2" name="Rectángulo 1">
            <a:extLst>
              <a:ext uri="{FF2B5EF4-FFF2-40B4-BE49-F238E27FC236}">
                <a16:creationId xmlns:a16="http://schemas.microsoft.com/office/drawing/2014/main" id="{1C829E8A-92FC-4A0D-9806-54B2D8E48E9B}"/>
              </a:ext>
            </a:extLst>
          </p:cNvPr>
          <p:cNvSpPr/>
          <p:nvPr/>
        </p:nvSpPr>
        <p:spPr>
          <a:xfrm>
            <a:off x="948963" y="1804516"/>
            <a:ext cx="10728027" cy="769441"/>
          </a:xfrm>
          <a:prstGeom prst="rect">
            <a:avLst/>
          </a:prstGeom>
        </p:spPr>
        <p:txBody>
          <a:bodyPr wrap="square">
            <a:spAutoFit/>
          </a:bodyPr>
          <a:lstStyle/>
          <a:p>
            <a:pPr algn="just"/>
            <a:r>
              <a:rPr lang="es-ES" sz="2200" dirty="0">
                <a:solidFill>
                  <a:srgbClr val="0B2F51"/>
                </a:solidFill>
                <a:latin typeface="Montserrat" panose="00000500000000000000" pitchFamily="50" charset="0"/>
              </a:rPr>
              <a:t>Se puede permite estimar las frecuencias de genotipo si se conocen las frecuencias alélicas y viceversa.</a:t>
            </a:r>
            <a:endParaRPr lang="es-CO" sz="2200" dirty="0">
              <a:solidFill>
                <a:srgbClr val="0B2F51"/>
              </a:solidFill>
              <a:latin typeface="Montserrat" panose="00000500000000000000" pitchFamily="50" charset="0"/>
            </a:endParaRPr>
          </a:p>
        </p:txBody>
      </p:sp>
    </p:spTree>
  </p:cSld>
  <p:clrMapOvr>
    <a:masterClrMapping/>
  </p:clrMapOvr>
</p:sld>
</file>

<file path=ppt/theme/theme1.xml><?xml version="1.0" encoding="utf-8"?>
<a:theme xmlns:a="http://schemas.openxmlformats.org/drawingml/2006/main" name="PlantillaFR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1948</TotalTime>
  <Words>2002</Words>
  <Application>Microsoft Office PowerPoint</Application>
  <PresentationFormat>Widescreen</PresentationFormat>
  <Paragraphs>208</Paragraphs>
  <Slides>24</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Montserrat</vt:lpstr>
      <vt:lpstr>Times New Roman</vt:lpstr>
      <vt:lpstr>Wingdings</vt:lpstr>
      <vt:lpstr>PlantillaFR2021</vt:lpstr>
      <vt:lpstr>GENÉTICA DE POBLACIONES</vt:lpstr>
      <vt:lpstr>PowerPoint Presentation</vt:lpstr>
      <vt:lpstr>PowerPoint Presentation</vt:lpstr>
      <vt:lpstr>Frecuencias genotípicas</vt:lpstr>
      <vt:lpstr>Frecuencias génicas</vt:lpstr>
      <vt:lpstr>PowerPoint Presentation</vt:lpstr>
      <vt:lpstr>Pregunta</vt:lpstr>
      <vt:lpstr>Ley de Hardy – Weinberg (HWE)</vt:lpstr>
      <vt:lpstr>Ley de Hardy-Weinberg</vt:lpstr>
      <vt:lpstr>Ley de Hardy-Weinberg</vt:lpstr>
      <vt:lpstr>Pregunta </vt:lpstr>
      <vt:lpstr>Respuesta  </vt:lpstr>
      <vt:lpstr>HWE para enfermedades autosómicas dominantes</vt:lpstr>
      <vt:lpstr>PowerPoint Presentation</vt:lpstr>
      <vt:lpstr>PowerPoint Presentation</vt:lpstr>
      <vt:lpstr>Pregunta</vt:lpstr>
      <vt:lpstr>Factores responsables de la variación genética</vt:lpstr>
      <vt:lpstr>Selección</vt:lpstr>
      <vt:lpstr>Deriva genética</vt:lpstr>
      <vt:lpstr>Deriva genética</vt:lpstr>
      <vt:lpstr>Migración </vt:lpstr>
      <vt:lpstr>Endogamia</vt:lpstr>
      <vt:lpstr>Pregunta</vt:lpstr>
      <vt:lpstr>Natalia Gómez Lopera biol-PhD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Genética de poblaciones</dc:title>
  <dc:creator>Natalia</dc:creator>
  <cp:lastModifiedBy>ana.cardonaga@outlook.es</cp:lastModifiedBy>
  <cp:revision>147</cp:revision>
  <dcterms:created xsi:type="dcterms:W3CDTF">2018-09-11T23:57:42Z</dcterms:created>
  <dcterms:modified xsi:type="dcterms:W3CDTF">2021-05-24T07:08:06Z</dcterms:modified>
</cp:coreProperties>
</file>