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image/png" Extension="png"/>
  <Default ContentType="application/vnd.openxmlformats-package.relationships+xml" Extension="rels"/>
  <Default ContentType="image/tiff" Extension="tiff"/>
  <Default ContentType="image/x-wmf" Extension="wm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0.xml"/>
  <Override ContentType="application/vnd.openxmlformats-officedocument.presentationml.slide+xml" PartName="/ppt/slides/slide61.xml"/>
  <Override ContentType="application/vnd.openxmlformats-officedocument.presentationml.slide+xml" PartName="/ppt/slides/slide62.xml"/>
  <Override ContentType="application/vnd.openxmlformats-officedocument.presentationml.slide+xml" PartName="/ppt/slides/slide63.xml"/>
  <Override ContentType="application/vnd.openxmlformats-officedocument.presentationml.slide+xml" PartName="/ppt/slides/slide64.xml"/>
  <Override ContentType="application/vnd.openxmlformats-officedocument.presentationml.slide+xml" PartName="/ppt/slides/slide65.xml"/>
  <Override ContentType="application/vnd.openxmlformats-officedocument.presentationml.slide+xml" PartName="/ppt/slides/slide66.xml"/>
  <Override ContentType="application/vnd.openxmlformats-officedocument.presentationml.slide+xml" PartName="/ppt/slides/slide67.xml"/>
  <Override ContentType="application/vnd.openxmlformats-officedocument.presentationml.slide+xml" PartName="/ppt/slides/slide68.xml"/>
  <Override ContentType="application/vnd.openxmlformats-officedocument.presentationml.slide+xml" PartName="/ppt/slides/slide69.xml"/>
  <Override ContentType="application/vnd.openxmlformats-officedocument.presentationml.slide+xml" PartName="/ppt/slides/slide70.xml"/>
  <Override ContentType="application/vnd.openxmlformats-officedocument.presentationml.slide+xml" PartName="/ppt/slides/slide71.xml"/>
  <Override ContentType="application/vnd.openxmlformats-officedocument.presentationml.slide+xml" PartName="/ppt/slides/slide72.xml"/>
  <Override ContentType="application/vnd.openxmlformats-officedocument.presentationml.slide+xml" PartName="/ppt/slides/slide73.xml"/>
  <Override ContentType="application/vnd.openxmlformats-officedocument.presentationml.slide+xml" PartName="/ppt/slides/slide74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77.xml"/>
  <Override ContentType="application/vnd.openxmlformats-officedocument.presentationml.slide+xml" PartName="/ppt/slides/slide7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theme+xml" PartName="/ppt/theme/theme2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tags+xml" PartName="/ppt/tags/tag7.xml"/>
  <Override ContentType="application/vnd.openxmlformats-officedocument.presentationml.notesSlide+xml" PartName="/ppt/notesSlides/notesSlide16.xml"/>
  <Override ContentType="application/vnd.openxmlformats-officedocument.presentationml.tags+xml" PartName="/ppt/tags/tag8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0"/>
  </p:notesMasterIdLst>
  <p:sldIdLst>
    <p:sldId id="256" r:id="rId2"/>
    <p:sldId id="302" r:id="rId3"/>
    <p:sldId id="419" r:id="rId4"/>
    <p:sldId id="381" r:id="rId5"/>
    <p:sldId id="420" r:id="rId6"/>
    <p:sldId id="421" r:id="rId7"/>
    <p:sldId id="442" r:id="rId8"/>
    <p:sldId id="422" r:id="rId9"/>
    <p:sldId id="433" r:id="rId10"/>
    <p:sldId id="435" r:id="rId11"/>
    <p:sldId id="429" r:id="rId12"/>
    <p:sldId id="382" r:id="rId13"/>
    <p:sldId id="344" r:id="rId14"/>
    <p:sldId id="311" r:id="rId15"/>
    <p:sldId id="349" r:id="rId16"/>
    <p:sldId id="317" r:id="rId17"/>
    <p:sldId id="350" r:id="rId18"/>
    <p:sldId id="351" r:id="rId19"/>
    <p:sldId id="346" r:id="rId20"/>
    <p:sldId id="352" r:id="rId21"/>
    <p:sldId id="353" r:id="rId22"/>
    <p:sldId id="347" r:id="rId23"/>
    <p:sldId id="485" r:id="rId24"/>
    <p:sldId id="397" r:id="rId25"/>
    <p:sldId id="440" r:id="rId26"/>
    <p:sldId id="361" r:id="rId27"/>
    <p:sldId id="438" r:id="rId28"/>
    <p:sldId id="366" r:id="rId29"/>
    <p:sldId id="486" r:id="rId30"/>
    <p:sldId id="371" r:id="rId31"/>
    <p:sldId id="367" r:id="rId32"/>
    <p:sldId id="318" r:id="rId33"/>
    <p:sldId id="319" r:id="rId34"/>
    <p:sldId id="320" r:id="rId35"/>
    <p:sldId id="279" r:id="rId36"/>
    <p:sldId id="343" r:id="rId37"/>
    <p:sldId id="426" r:id="rId38"/>
    <p:sldId id="285" r:id="rId39"/>
    <p:sldId id="330" r:id="rId40"/>
    <p:sldId id="458" r:id="rId41"/>
    <p:sldId id="464" r:id="rId42"/>
    <p:sldId id="469" r:id="rId43"/>
    <p:sldId id="460" r:id="rId44"/>
    <p:sldId id="455" r:id="rId45"/>
    <p:sldId id="456" r:id="rId46"/>
    <p:sldId id="471" r:id="rId47"/>
    <p:sldId id="472" r:id="rId48"/>
    <p:sldId id="473" r:id="rId49"/>
    <p:sldId id="389" r:id="rId50"/>
    <p:sldId id="416" r:id="rId51"/>
    <p:sldId id="390" r:id="rId52"/>
    <p:sldId id="289" r:id="rId53"/>
    <p:sldId id="290" r:id="rId54"/>
    <p:sldId id="265" r:id="rId55"/>
    <p:sldId id="266" r:id="rId56"/>
    <p:sldId id="263" r:id="rId57"/>
    <p:sldId id="273" r:id="rId58"/>
    <p:sldId id="274" r:id="rId59"/>
    <p:sldId id="294" r:id="rId60"/>
    <p:sldId id="475" r:id="rId61"/>
    <p:sldId id="321" r:id="rId62"/>
    <p:sldId id="322" r:id="rId63"/>
    <p:sldId id="323" r:id="rId64"/>
    <p:sldId id="298" r:id="rId65"/>
    <p:sldId id="306" r:id="rId66"/>
    <p:sldId id="477" r:id="rId67"/>
    <p:sldId id="270" r:id="rId68"/>
    <p:sldId id="357" r:id="rId69"/>
    <p:sldId id="478" r:id="rId70"/>
    <p:sldId id="315" r:id="rId71"/>
    <p:sldId id="479" r:id="rId72"/>
    <p:sldId id="480" r:id="rId73"/>
    <p:sldId id="481" r:id="rId74"/>
    <p:sldId id="482" r:id="rId75"/>
    <p:sldId id="483" r:id="rId76"/>
    <p:sldId id="484" r:id="rId77"/>
    <p:sldId id="370" r:id="rId78"/>
    <p:sldId id="487" r:id="rId7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6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5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139E0-CE3C-4845-8978-AFAF998A609E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AF695-4AEE-6646-B943-C5AD556719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0728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8282F71-DAC5-7540-9822-D68A9896CEA7}" type="slidenum">
              <a:rPr lang="es-ES" altLang="es-CO"/>
              <a:pPr>
                <a:spcBef>
                  <a:spcPct val="0"/>
                </a:spcBef>
              </a:pPr>
              <a:t>24</a:t>
            </a:fld>
            <a:endParaRPr lang="es-ES" altLang="es-CO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709192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367FD-CEAE-4DC1-BA10-63CA8643FEBB}" type="slidenum">
              <a:rPr lang="es-ES"/>
              <a:pPr/>
              <a:t>67</a:t>
            </a:fld>
            <a:endParaRPr lang="es-E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477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E7FDE-C060-462A-BF2B-33CEDDE31DF2}" type="slidenum">
              <a:rPr lang="es-ES" smtClean="0"/>
              <a:pPr/>
              <a:t>71</a:t>
            </a:fld>
            <a:endParaRPr lang="es-E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3961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C4AD7B-C710-4B85-8360-BCE7F8736E6A}" type="slidenum">
              <a:rPr lang="es-ES" smtClean="0">
                <a:solidFill>
                  <a:srgbClr val="000000"/>
                </a:solidFill>
              </a:rPr>
              <a:pPr/>
              <a:t>72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8222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D89C1-98EE-4460-8624-888395C15224}" type="slidenum">
              <a:rPr lang="es-ES" smtClean="0">
                <a:solidFill>
                  <a:srgbClr val="000000"/>
                </a:solidFill>
              </a:rPr>
              <a:pPr/>
              <a:t>73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0704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0564EF-6A4B-4960-8DD1-F174ED4CE8FB}" type="slidenum">
              <a:rPr lang="es-ES" smtClean="0"/>
              <a:pPr/>
              <a:t>74</a:t>
            </a:fld>
            <a:endParaRPr lang="es-E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8181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7485CA-1D31-4382-A17A-5B339AB243EE}" type="slidenum">
              <a:rPr lang="es-ES" smtClean="0"/>
              <a:pPr/>
              <a:t>75</a:t>
            </a:fld>
            <a:endParaRPr lang="es-E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2120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F8779-5E3D-4F0F-A25A-E68CCCA169B8}" type="slidenum">
              <a:rPr lang="es-ES" smtClean="0"/>
              <a:pPr/>
              <a:t>76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61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9AB5973-0331-AF44-88EC-C5C550F19945}" type="slidenum">
              <a:rPr lang="es-ES" altLang="es-CO"/>
              <a:pPr>
                <a:spcBef>
                  <a:spcPct val="0"/>
                </a:spcBef>
              </a:pPr>
              <a:t>26</a:t>
            </a:fld>
            <a:endParaRPr lang="es-ES" altLang="es-CO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048338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8CC413F-8796-EF4B-8C4F-BBAC795F9B30}" type="slidenum">
              <a:rPr lang="es-ES" altLang="es-CO"/>
              <a:pPr>
                <a:spcBef>
                  <a:spcPct val="0"/>
                </a:spcBef>
              </a:pPr>
              <a:t>31</a:t>
            </a:fld>
            <a:endParaRPr lang="es-ES" altLang="es-CO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203851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A593F33-9845-C140-9B44-67D7EE99F95A}" type="slidenum">
              <a:rPr lang="es-ES" altLang="es-CO"/>
              <a:pPr>
                <a:spcBef>
                  <a:spcPct val="0"/>
                </a:spcBef>
              </a:pPr>
              <a:t>35</a:t>
            </a:fld>
            <a:endParaRPr lang="es-ES" altLang="es-CO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 alt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C99D70D-2773-E949-9FAC-F4230E4D784A}" type="slidenum">
              <a:rPr lang="es-ES" altLang="es-CO"/>
              <a:pPr>
                <a:spcBef>
                  <a:spcPct val="0"/>
                </a:spcBef>
              </a:pPr>
              <a:t>36</a:t>
            </a:fld>
            <a:endParaRPr lang="es-ES" altLang="es-CO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 alt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E299F2-BFBF-4D9A-AA72-11699A8CA1B6}" type="slidenum">
              <a:rPr lang="es-ES" smtClean="0"/>
              <a:pPr/>
              <a:t>38</a:t>
            </a:fld>
            <a:endParaRPr lang="es-E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93916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6635B-B05B-488F-B469-2682F39F3A19}" type="slidenum">
              <a:rPr lang="es-ES" smtClean="0"/>
              <a:pPr/>
              <a:t>52</a:t>
            </a:fld>
            <a:endParaRPr lang="es-E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4874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29692A-2258-4280-9180-94A67A961808}" type="slidenum">
              <a:rPr lang="es-ES" smtClean="0"/>
              <a:pPr/>
              <a:t>53</a:t>
            </a:fld>
            <a:endParaRPr lang="es-E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2164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E1AC8-1AD0-4476-95E8-01E864702BE5}" type="slidenum">
              <a:rPr lang="es-ES" smtClean="0"/>
              <a:pPr/>
              <a:t>66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578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326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192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0135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A7DD-EC6F-8A44-A8CD-F03C71858FAA}" type="slidenum">
              <a:rPr lang="es-ES" altLang="x-none" smtClean="0"/>
              <a:pPr/>
              <a:t>‹Nº›</a:t>
            </a:fld>
            <a:endParaRPr lang="es-ES" altLang="x-none"/>
          </a:p>
        </p:txBody>
      </p:sp>
    </p:spTree>
    <p:extLst>
      <p:ext uri="{BB962C8B-B14F-4D97-AF65-F5344CB8AC3E}">
        <p14:creationId xmlns:p14="http://schemas.microsoft.com/office/powerpoint/2010/main" val="86971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456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629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778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994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367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36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337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235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5/06/2021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105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0" r:id="rId12"/>
    <p:sldLayoutId id="2147483652" r:id="rId13"/>
    <p:sldLayoutId id="2147483653" r:id="rId14"/>
    <p:sldLayoutId id="2147483659" r:id="rId15"/>
    <p:sldLayoutId id="2147483672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slideLayouts/slideLayout7.xml" Type="http://schemas.openxmlformats.org/officeDocument/2006/relationships/slideLayout"/><Relationship Id="rId1" Target="../tags/tag1.xml" Type="http://schemas.openxmlformats.org/officeDocument/2006/relationships/tags"/></Relationships>
</file>

<file path=ppt/slides/_rels/slide14.xml.rels><?xml version="1.0" encoding="UTF-8" standalone="yes" ?><Relationships xmlns="http://schemas.openxmlformats.org/package/2006/relationships"><Relationship Id="rId2" Target="../media/image3.png" Type="http://schemas.openxmlformats.org/officeDocument/2006/relationships/image"/><Relationship Id="rId1" Target="../slideLayouts/slideLayout16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slideLayouts/slideLayout7.xml" Type="http://schemas.openxmlformats.org/officeDocument/2006/relationships/slideLayout"/><Relationship Id="rId1" Target="../tags/tag2.xml" Type="http://schemas.openxmlformats.org/officeDocument/2006/relationships/tags"/></Relationships>
</file>

<file path=ppt/slides/_rels/slide16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slideLayouts/slideLayout7.xml" Type="http://schemas.openxmlformats.org/officeDocument/2006/relationships/slideLayout"/><Relationship Id="rId1" Target="../tags/tag3.xml" Type="http://schemas.openxmlformats.org/officeDocument/2006/relationships/tags"/></Relationships>
</file>

<file path=ppt/slides/_rels/slide17.xml.rels><?xml version="1.0" encoding="UTF-8" standalone="yes" ?><Relationships xmlns="http://schemas.openxmlformats.org/package/2006/relationships"><Relationship Id="rId3" Target="../media/image7.png" Type="http://schemas.openxmlformats.org/officeDocument/2006/relationships/image"/><Relationship Id="rId2" Target="../media/image6.png" Type="http://schemas.openxmlformats.org/officeDocument/2006/relationships/image"/><Relationship Id="rId1" Target="../slideLayouts/slideLayout16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 ?><Relationships xmlns="http://schemas.openxmlformats.org/package/2006/relationships"><Relationship Id="rId3" Target="../media/image11.pn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16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slideLayouts/slideLayout7.xml" Type="http://schemas.openxmlformats.org/officeDocument/2006/relationships/slideLayout"/><Relationship Id="rId1" Target="../tags/tag4.xml" Type="http://schemas.openxmlformats.org/officeDocument/2006/relationships/tags"/></Relationships>
</file>

<file path=ppt/slides/_rels/slide33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slideLayouts/slideLayout7.xml" Type="http://schemas.openxmlformats.org/officeDocument/2006/relationships/slideLayout"/><Relationship Id="rId1" Target="../tags/tag5.xml" Type="http://schemas.openxmlformats.org/officeDocument/2006/relationships/tags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5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16.xml" Type="http://schemas.openxmlformats.org/officeDocument/2006/relationships/slideLayout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6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9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0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16.xml" Type="http://schemas.openxmlformats.org/officeDocument/2006/relationships/slideLayout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98A38FD-1885-4788-A5FC-FBC9E685A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3170"/>
            <a:ext cx="9144000" cy="2387600"/>
          </a:xfrm>
        </p:spPr>
        <p:txBody>
          <a:bodyPr/>
          <a:lstStyle/>
          <a:p>
            <a:r>
              <a:rPr lang="es-CO" b="0" dirty="0"/>
              <a:t>Generalidades</a:t>
            </a:r>
            <a:r>
              <a:rPr lang="en-US" b="0" dirty="0"/>
              <a:t> de </a:t>
            </a:r>
            <a:r>
              <a:rPr lang="es-419" b="0" dirty="0"/>
              <a:t>farmacología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233E066-0FFC-4B97-A7E9-E952678DA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5034" y="3780059"/>
            <a:ext cx="6141932" cy="1655762"/>
          </a:xfrm>
        </p:spPr>
        <p:txBody>
          <a:bodyPr>
            <a:normAutofit/>
          </a:bodyPr>
          <a:lstStyle/>
          <a:p>
            <a:r>
              <a:rPr lang="es-CO" dirty="0"/>
              <a:t>Farmacodinamia y Farmacocinética</a:t>
            </a:r>
          </a:p>
          <a:p>
            <a:r>
              <a:rPr lang="es-CO" dirty="0"/>
              <a:t>Carlos A. Rodríguez J.</a:t>
            </a:r>
          </a:p>
          <a:p>
            <a:r>
              <a:rPr lang="es-CO" dirty="0"/>
              <a:t>MD, </a:t>
            </a:r>
            <a:r>
              <a:rPr lang="es-CO" dirty="0" err="1"/>
              <a:t>MSc</a:t>
            </a:r>
            <a:r>
              <a:rPr lang="es-CO" dirty="0"/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597040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07786" y="1817125"/>
            <a:ext cx="691083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000" b="1" dirty="0"/>
              <a:t>7. </a:t>
            </a:r>
            <a:r>
              <a:rPr lang="es-ES_tradnl" sz="3000" dirty="0"/>
              <a:t>Interacción con los lípidos de membrana y formación de poros.</a:t>
            </a:r>
          </a:p>
          <a:p>
            <a:pPr marL="0" indent="0">
              <a:buNone/>
            </a:pPr>
            <a:r>
              <a:rPr lang="es-ES_tradnl" sz="3000" b="1" dirty="0"/>
              <a:t>8. </a:t>
            </a:r>
            <a:r>
              <a:rPr lang="es-ES_tradnl" sz="3000" dirty="0"/>
              <a:t>Inactivación directa de proteínas solubles, mediadores endógenos o exógenos u otros fármacos por interacción antígeno-anticuerpo, reacción ácido-base o atrapamiento.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ADF8E32-3AB8-4DF7-941D-811D8ECD2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119" y="0"/>
            <a:ext cx="10489734" cy="1451295"/>
          </a:xfrm>
        </p:spPr>
        <p:txBody>
          <a:bodyPr>
            <a:normAutofit/>
          </a:bodyPr>
          <a:lstStyle/>
          <a:p>
            <a:r>
              <a:rPr lang="es-ES_tradnl" b="0" dirty="0"/>
              <a:t>Mecanismos de acción</a:t>
            </a:r>
          </a:p>
        </p:txBody>
      </p:sp>
    </p:spTree>
    <p:extLst>
      <p:ext uri="{BB962C8B-B14F-4D97-AF65-F5344CB8AC3E}">
        <p14:creationId xmlns:p14="http://schemas.microsoft.com/office/powerpoint/2010/main" val="347762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16842" y="1892737"/>
            <a:ext cx="6870357" cy="4530725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s-ES_tradnl" sz="3000" b="1" dirty="0"/>
              <a:t>3. </a:t>
            </a:r>
            <a:r>
              <a:rPr lang="es-ES_tradnl" sz="3000" dirty="0"/>
              <a:t>Existe una relación concentración-efecto o concentración-respuesta, que es usualmente gradual (progresiva) y puede ser lineal o no lineal (farmacodinamia).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s-ES_tradnl" sz="3000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s-ES_tradnl" sz="30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686CCA7-8989-4FF4-92FF-3C6BCBAA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119" y="0"/>
            <a:ext cx="10489734" cy="1451295"/>
          </a:xfrm>
        </p:spPr>
        <p:txBody>
          <a:bodyPr>
            <a:normAutofit/>
          </a:bodyPr>
          <a:lstStyle/>
          <a:p>
            <a:r>
              <a:rPr lang="es-ES_tradnl" b="0" dirty="0"/>
              <a:t>Principios fundamentales</a:t>
            </a:r>
          </a:p>
        </p:txBody>
      </p:sp>
    </p:spTree>
    <p:extLst>
      <p:ext uri="{BB962C8B-B14F-4D97-AF65-F5344CB8AC3E}">
        <p14:creationId xmlns:p14="http://schemas.microsoft.com/office/powerpoint/2010/main" val="8115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650" y="0"/>
            <a:ext cx="7239000" cy="1694008"/>
          </a:xfrm>
        </p:spPr>
        <p:txBody>
          <a:bodyPr>
            <a:noAutofit/>
          </a:bodyPr>
          <a:lstStyle/>
          <a:p>
            <a:pPr algn="ctr"/>
            <a:r>
              <a:rPr lang="es-ES_tradnl" b="0" dirty="0"/>
              <a:t>Curvas dosis-efecto o concentración-efecto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79083" y="1694008"/>
            <a:ext cx="7018638" cy="4530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2800" dirty="0"/>
              <a:t>Curvas graduales.</a:t>
            </a:r>
          </a:p>
          <a:p>
            <a:r>
              <a:rPr lang="es-ES_tradnl" sz="2800" dirty="0"/>
              <a:t>De mínima a máxima eficacia.</a:t>
            </a:r>
          </a:p>
          <a:p>
            <a:r>
              <a:rPr lang="es-ES_tradnl" sz="2800" dirty="0"/>
              <a:t>Individuales (una célula, un órgano, un sistema, un individuo).</a:t>
            </a:r>
          </a:p>
          <a:p>
            <a:pPr marL="0" indent="0">
              <a:buNone/>
            </a:pPr>
            <a:endParaRPr lang="es-ES_tradnl" sz="2800" dirty="0"/>
          </a:p>
          <a:p>
            <a:pPr marL="0" indent="0">
              <a:buNone/>
            </a:pPr>
            <a:r>
              <a:rPr lang="es-ES_tradnl" sz="2800" dirty="0"/>
              <a:t>Curvas «cuantales».</a:t>
            </a:r>
          </a:p>
          <a:p>
            <a:pPr marL="0" indent="0">
              <a:buNone/>
            </a:pPr>
            <a:r>
              <a:rPr lang="es-ES_tradnl" sz="2800" dirty="0"/>
              <a:t>Un efecto puntual (sí/no, todo/nada).</a:t>
            </a:r>
          </a:p>
          <a:p>
            <a:pPr marL="0" indent="0">
              <a:buNone/>
            </a:pPr>
            <a:r>
              <a:rPr lang="es-ES_tradnl" sz="2800" dirty="0"/>
              <a:t>En un conjunto de individuos (población).</a:t>
            </a:r>
          </a:p>
        </p:txBody>
      </p:sp>
    </p:spTree>
    <p:extLst>
      <p:ext uri="{BB962C8B-B14F-4D97-AF65-F5344CB8AC3E}">
        <p14:creationId xmlns:p14="http://schemas.microsoft.com/office/powerpoint/2010/main" val="114284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705505" y="144258"/>
            <a:ext cx="5946965" cy="102940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ES_tradnl" b="0" dirty="0"/>
              <a:t>Curvas graduales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042300" y="5347581"/>
            <a:ext cx="226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b="1" dirty="0">
                <a:solidFill>
                  <a:srgbClr val="152B48"/>
                </a:solidFill>
                <a:latin typeface="Montserrat" panose="00000500000000000000" pitchFamily="50" charset="0"/>
              </a:rPr>
              <a:t>Escala aritmética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047275" y="5342010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b="1" dirty="0">
                <a:solidFill>
                  <a:srgbClr val="152B48"/>
                </a:solidFill>
                <a:latin typeface="Montserrat" panose="00000500000000000000" pitchFamily="50" charset="0"/>
              </a:rPr>
              <a:t>Escala logarítmica</a:t>
            </a:r>
          </a:p>
        </p:txBody>
      </p:sp>
      <p:pic>
        <p:nvPicPr>
          <p:cNvPr id="8" name="New picture">
            <a:extLst>
              <a:ext uri="{FF2B5EF4-FFF2-40B4-BE49-F238E27FC236}">
                <a16:creationId xmlns:a16="http://schemas.microsoft.com/office/drawing/2014/main" id="{20853047-B9EA-6C4D-8215-B1743028FB56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44855" y="1673978"/>
            <a:ext cx="7048166" cy="351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49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5389927" y="3429000"/>
            <a:ext cx="6270770" cy="300887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000" u="sng" dirty="0"/>
          </a:p>
          <a:p>
            <a:pPr>
              <a:defRPr/>
            </a:pPr>
            <a:r>
              <a:rPr lang="es-ES" sz="3500" i="1" dirty="0" err="1"/>
              <a:t>E</a:t>
            </a:r>
            <a:r>
              <a:rPr lang="es-ES" sz="3500" i="1" baseline="-25000" dirty="0" err="1"/>
              <a:t>max</a:t>
            </a:r>
            <a:r>
              <a:rPr lang="es-ES" sz="3500" dirty="0"/>
              <a:t>: efecto máximo (eficacia).							</a:t>
            </a:r>
          </a:p>
          <a:p>
            <a:pPr>
              <a:defRPr/>
            </a:pPr>
            <a:r>
              <a:rPr lang="es-ES" sz="3500" i="1" dirty="0"/>
              <a:t>ED</a:t>
            </a:r>
            <a:r>
              <a:rPr lang="es-ES" sz="3500" i="1" baseline="-25000" dirty="0"/>
              <a:t>50</a:t>
            </a:r>
            <a:r>
              <a:rPr lang="es-ES" sz="3500" dirty="0"/>
              <a:t>: dosis efectiva 50 (potencia).		</a:t>
            </a:r>
          </a:p>
          <a:p>
            <a:pPr>
              <a:defRPr/>
            </a:pPr>
            <a:r>
              <a:rPr lang="es-ES" sz="3500" i="1" dirty="0"/>
              <a:t>N</a:t>
            </a:r>
            <a:r>
              <a:rPr lang="es-ES" sz="3500" dirty="0"/>
              <a:t>: pendiente (sensibilidad).</a:t>
            </a:r>
            <a:r>
              <a:rPr lang="es-ES" sz="4000" dirty="0"/>
              <a:t>		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sz="3600" dirty="0"/>
              <a:t>						</a:t>
            </a:r>
            <a:endParaRPr lang="es-ES" sz="3600" u="sng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E3DD3C6-FC69-4C4E-9B17-0BDD7F097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6943" y="1559765"/>
            <a:ext cx="4156786" cy="1452857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A87CCF76-A216-40F1-B1DF-CA65BE5641CB}"/>
              </a:ext>
            </a:extLst>
          </p:cNvPr>
          <p:cNvSpPr txBox="1">
            <a:spLocks/>
          </p:cNvSpPr>
          <p:nvPr/>
        </p:nvSpPr>
        <p:spPr>
          <a:xfrm>
            <a:off x="705505" y="144258"/>
            <a:ext cx="5946965" cy="10294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_tradnl" b="0" dirty="0"/>
              <a:t>Ecuación de Hill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ew picture">
            <a:extLst>
              <a:ext uri="{FF2B5EF4-FFF2-40B4-BE49-F238E27FC236}">
                <a16:creationId xmlns:a16="http://schemas.microsoft.com/office/drawing/2014/main" id="{F6691ACE-B265-8243-9629-067BAA9670C7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28078" y="1190443"/>
            <a:ext cx="6929689" cy="387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D885BAD-FAE3-3C49-82B8-6D4EE511ECEF}"/>
              </a:ext>
            </a:extLst>
          </p:cNvPr>
          <p:cNvSpPr txBox="1"/>
          <p:nvPr/>
        </p:nvSpPr>
        <p:spPr>
          <a:xfrm>
            <a:off x="7522348" y="6596390"/>
            <a:ext cx="47115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O" sz="1100" dirty="0">
                <a:solidFill>
                  <a:srgbClr val="152B48"/>
                </a:solidFill>
                <a:latin typeface="Montserrat" panose="00000500000000000000" pitchFamily="50" charset="0"/>
              </a:rPr>
              <a:t>Goodman &amp; Gilman’s The pharmacological basis of therapeutics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BEC89A2-ACCD-493E-A08C-F9210ADCDD70}"/>
              </a:ext>
            </a:extLst>
          </p:cNvPr>
          <p:cNvSpPr txBox="1">
            <a:spLocks/>
          </p:cNvSpPr>
          <p:nvPr/>
        </p:nvSpPr>
        <p:spPr>
          <a:xfrm>
            <a:off x="831340" y="161036"/>
            <a:ext cx="5946965" cy="10294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_tradnl" b="0" dirty="0"/>
              <a:t>Eficacia</a:t>
            </a:r>
          </a:p>
        </p:txBody>
      </p:sp>
    </p:spTree>
    <p:extLst>
      <p:ext uri="{BB962C8B-B14F-4D97-AF65-F5344CB8AC3E}">
        <p14:creationId xmlns:p14="http://schemas.microsoft.com/office/powerpoint/2010/main" val="1490371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D86E5DC-9511-844C-B76B-75D691816ECE}"/>
              </a:ext>
            </a:extLst>
          </p:cNvPr>
          <p:cNvSpPr txBox="1"/>
          <p:nvPr/>
        </p:nvSpPr>
        <p:spPr>
          <a:xfrm>
            <a:off x="7522348" y="6596390"/>
            <a:ext cx="47115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O"/>
            </a:defPPr>
            <a:lvl1pPr algn="r">
              <a:defRPr sz="1100">
                <a:solidFill>
                  <a:srgbClr val="152B48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CO" dirty="0"/>
              <a:t>Goodman &amp; Gilman’s The pharmacological basis of therapeutics</a:t>
            </a:r>
          </a:p>
        </p:txBody>
      </p:sp>
      <p:pic>
        <p:nvPicPr>
          <p:cNvPr id="6" name="New picture">
            <a:extLst>
              <a:ext uri="{FF2B5EF4-FFF2-40B4-BE49-F238E27FC236}">
                <a16:creationId xmlns:a16="http://schemas.microsoft.com/office/drawing/2014/main" id="{8E527D07-3823-C541-8854-A3B8CEBF22C5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09048" y="1666903"/>
            <a:ext cx="7149396" cy="3675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8017658D-1303-40DA-9DDA-301ADAF8D37D}"/>
              </a:ext>
            </a:extLst>
          </p:cNvPr>
          <p:cNvSpPr txBox="1">
            <a:spLocks/>
          </p:cNvSpPr>
          <p:nvPr/>
        </p:nvSpPr>
        <p:spPr>
          <a:xfrm>
            <a:off x="831340" y="161036"/>
            <a:ext cx="5946965" cy="10294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_tradnl" b="0" dirty="0"/>
              <a:t>Potencia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93857" y="1856455"/>
            <a:ext cx="2646426" cy="2340110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47540" y="1581892"/>
            <a:ext cx="4962904" cy="419755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ES_tradnl" sz="2400" dirty="0"/>
          </a:p>
          <a:p>
            <a:r>
              <a:rPr lang="es-ES_tradnl" sz="2400" dirty="0"/>
              <a:t>Pendiente vertical: mínimos cambios en la concentración generan grandes cambios en el efecto: relación C-E muy sensible.</a:t>
            </a:r>
          </a:p>
          <a:p>
            <a:endParaRPr lang="es-ES_tradnl" sz="2400" dirty="0"/>
          </a:p>
          <a:p>
            <a:r>
              <a:rPr lang="es-ES_tradnl" sz="2400" dirty="0"/>
              <a:t>Pendiente horizontal: se requieren grandes cambios en la concentración para observar cambios en el efecto: relación C-E poco sensible.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4096" y="4237943"/>
            <a:ext cx="2562536" cy="2174846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14F8745-4E5C-40B0-94CB-F7F0E1881CF0}"/>
              </a:ext>
            </a:extLst>
          </p:cNvPr>
          <p:cNvSpPr txBox="1">
            <a:spLocks/>
          </p:cNvSpPr>
          <p:nvPr/>
        </p:nvSpPr>
        <p:spPr>
          <a:xfrm>
            <a:off x="831340" y="161036"/>
            <a:ext cx="5946965" cy="10294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_tradnl" b="0" dirty="0"/>
              <a:t>Sensibilidad</a:t>
            </a:r>
          </a:p>
        </p:txBody>
      </p:sp>
    </p:spTree>
    <p:extLst>
      <p:ext uri="{BB962C8B-B14F-4D97-AF65-F5344CB8AC3E}">
        <p14:creationId xmlns:p14="http://schemas.microsoft.com/office/powerpoint/2010/main" val="57817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0420" y="0"/>
            <a:ext cx="5898160" cy="1843367"/>
          </a:xfrm>
        </p:spPr>
        <p:txBody>
          <a:bodyPr>
            <a:normAutofit/>
          </a:bodyPr>
          <a:lstStyle/>
          <a:p>
            <a:pPr algn="ctr"/>
            <a:r>
              <a:rPr lang="es-ES_tradnl" b="0" dirty="0"/>
              <a:t>Curvas cuantales o poblacionales</a:t>
            </a:r>
            <a:endParaRPr lang="es-ES_tradnl" sz="3600" b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34063" y="2139193"/>
            <a:ext cx="6814818" cy="4530725"/>
          </a:xfrm>
        </p:spPr>
        <p:txBody>
          <a:bodyPr>
            <a:noAutofit/>
          </a:bodyPr>
          <a:lstStyle/>
          <a:p>
            <a:r>
              <a:rPr lang="es-ES_tradnl" sz="2800" dirty="0"/>
              <a:t>Miden un efecto puntual en un conjunto de individuos (población).</a:t>
            </a:r>
          </a:p>
          <a:p>
            <a:r>
              <a:rPr lang="es-ES_tradnl" sz="2800" dirty="0"/>
              <a:t>El efecto es todo o nada (sí/no): «</a:t>
            </a:r>
            <a:r>
              <a:rPr lang="es-ES_tradnl" sz="2800" dirty="0" err="1"/>
              <a:t>cuantal</a:t>
            </a:r>
            <a:r>
              <a:rPr lang="es-ES_tradnl" sz="2800" dirty="0"/>
              <a:t>».</a:t>
            </a:r>
          </a:p>
          <a:p>
            <a:r>
              <a:rPr lang="es-ES_tradnl" sz="2800" dirty="0"/>
              <a:t>Permite evaluar la </a:t>
            </a:r>
            <a:r>
              <a:rPr lang="es-ES_tradnl" sz="2800" u="sng" dirty="0"/>
              <a:t>variación interindividual </a:t>
            </a:r>
            <a:r>
              <a:rPr lang="es-ES_tradnl" sz="2800" dirty="0"/>
              <a:t>en la respuesta a los fármacos.</a:t>
            </a:r>
          </a:p>
          <a:p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58892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68580" y="1404835"/>
            <a:ext cx="4266201" cy="5163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864D8E75-83B1-45D0-A1D0-36180D8E6898}"/>
              </a:ext>
            </a:extLst>
          </p:cNvPr>
          <p:cNvSpPr txBox="1">
            <a:spLocks/>
          </p:cNvSpPr>
          <p:nvPr/>
        </p:nvSpPr>
        <p:spPr>
          <a:xfrm>
            <a:off x="670420" y="0"/>
            <a:ext cx="5898160" cy="184336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ES_tradnl" b="0" dirty="0"/>
              <a:t>Curvas cuantales o poblacionales</a:t>
            </a:r>
            <a:endParaRPr lang="es-ES_tradnl" sz="3600" b="0" dirty="0"/>
          </a:p>
        </p:txBody>
      </p:sp>
    </p:spTree>
    <p:extLst>
      <p:ext uri="{BB962C8B-B14F-4D97-AF65-F5344CB8AC3E}">
        <p14:creationId xmlns:p14="http://schemas.microsoft.com/office/powerpoint/2010/main" val="115610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94188" y="2797"/>
            <a:ext cx="11151973" cy="13897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b="0" dirty="0"/>
              <a:t>¿Qué es la farmacología?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5201173" y="1809408"/>
            <a:ext cx="6175448" cy="3239183"/>
          </a:xfrm>
        </p:spPr>
        <p:txBody>
          <a:bodyPr anchor="ctr"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" sz="3000" dirty="0"/>
              <a:t>	Es el estudio de las interacciones entre los fármacos y los sistemas biológicos, incluyendo tanto los efectos benéficos como nocivos.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73323" y="1957430"/>
            <a:ext cx="6879654" cy="4477265"/>
          </a:xfrm>
        </p:spPr>
        <p:txBody>
          <a:bodyPr>
            <a:normAutofit/>
          </a:bodyPr>
          <a:lstStyle/>
          <a:p>
            <a:r>
              <a:rPr lang="es-ES_tradnl" sz="2400" dirty="0"/>
              <a:t>El efecto puede ser terapéutico o tóxico.</a:t>
            </a:r>
          </a:p>
          <a:p>
            <a:r>
              <a:rPr lang="es-ES_tradnl" sz="2400" dirty="0"/>
              <a:t>Permiten estimar la </a:t>
            </a:r>
            <a:r>
              <a:rPr lang="es-ES_tradnl" sz="2400" u="sng" dirty="0"/>
              <a:t>potencia</a:t>
            </a:r>
            <a:r>
              <a:rPr lang="es-ES_tradnl" sz="2400" dirty="0"/>
              <a:t>:</a:t>
            </a:r>
          </a:p>
          <a:p>
            <a:pPr lvl="1"/>
            <a:r>
              <a:rPr lang="es-ES_tradnl" sz="2400" dirty="0"/>
              <a:t>ED</a:t>
            </a:r>
            <a:r>
              <a:rPr lang="es-ES_tradnl" sz="2400" baseline="-25000" dirty="0"/>
              <a:t>50</a:t>
            </a:r>
            <a:r>
              <a:rPr lang="es-ES_tradnl" sz="2400" dirty="0"/>
              <a:t>: dosis que produce el efecto. terapéutico deseado en el 50% de los individuos.</a:t>
            </a:r>
          </a:p>
          <a:p>
            <a:pPr lvl="1"/>
            <a:r>
              <a:rPr lang="es-ES_tradnl" sz="2400" dirty="0"/>
              <a:t>ED</a:t>
            </a:r>
            <a:r>
              <a:rPr lang="es-ES_tradnl" sz="2400" baseline="-25000" dirty="0"/>
              <a:t>99</a:t>
            </a:r>
            <a:r>
              <a:rPr lang="es-ES_tradnl" sz="2400" dirty="0"/>
              <a:t>: dosis que logra el efecto en el 99% de los pacientes.</a:t>
            </a:r>
          </a:p>
          <a:p>
            <a:pPr lvl="1"/>
            <a:r>
              <a:rPr lang="es-ES_tradnl" sz="2400" dirty="0"/>
              <a:t>TD</a:t>
            </a:r>
            <a:r>
              <a:rPr lang="es-ES_tradnl" sz="2400" baseline="-25000" dirty="0"/>
              <a:t>50</a:t>
            </a:r>
            <a:r>
              <a:rPr lang="es-ES_tradnl" sz="2400" dirty="0"/>
              <a:t>: dosis que produce toxicidad en el 50%.</a:t>
            </a:r>
          </a:p>
          <a:p>
            <a:pPr lvl="1"/>
            <a:r>
              <a:rPr lang="es-ES_tradnl" sz="2400" dirty="0"/>
              <a:t>LD</a:t>
            </a:r>
            <a:r>
              <a:rPr lang="es-ES_tradnl" sz="2400" baseline="-25000" dirty="0"/>
              <a:t>50</a:t>
            </a:r>
            <a:r>
              <a:rPr lang="es-ES_tradnl" sz="2400" dirty="0"/>
              <a:t>: dosis letal para el 50% de la población.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CE49173-6339-4D02-94C9-28BF8BBA7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420" y="0"/>
            <a:ext cx="5898160" cy="1843367"/>
          </a:xfrm>
        </p:spPr>
        <p:txBody>
          <a:bodyPr>
            <a:normAutofit/>
          </a:bodyPr>
          <a:lstStyle/>
          <a:p>
            <a:pPr algn="ctr"/>
            <a:r>
              <a:rPr lang="es-ES_tradnl" b="0" dirty="0"/>
              <a:t>Curvas cuantales o poblacionales</a:t>
            </a:r>
            <a:endParaRPr lang="es-ES_tradnl" sz="3600" b="0" dirty="0"/>
          </a:p>
        </p:txBody>
      </p:sp>
    </p:spTree>
    <p:extLst>
      <p:ext uri="{BB962C8B-B14F-4D97-AF65-F5344CB8AC3E}">
        <p14:creationId xmlns:p14="http://schemas.microsoft.com/office/powerpoint/2010/main" val="55295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1844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b="0" dirty="0"/>
              <a:t>Índice terapéutico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68840" y="1797874"/>
            <a:ext cx="6119184" cy="4197556"/>
          </a:xfrm>
        </p:spPr>
        <p:txBody>
          <a:bodyPr>
            <a:normAutofit/>
          </a:bodyPr>
          <a:lstStyle/>
          <a:p>
            <a:r>
              <a:rPr lang="es-ES_tradnl" sz="2800" dirty="0"/>
              <a:t>Relación entre la dosis letal 50 y la dosis efectiva 50 de un medicamento.</a:t>
            </a:r>
          </a:p>
          <a:p>
            <a:pPr marL="0" indent="0" algn="ctr">
              <a:buNone/>
            </a:pPr>
            <a:r>
              <a:rPr lang="es-ES_tradnl" sz="2800" dirty="0"/>
              <a:t>					          IT= LD</a:t>
            </a:r>
            <a:r>
              <a:rPr lang="es-ES_tradnl" sz="2800" baseline="-25000" dirty="0"/>
              <a:t>50</a:t>
            </a:r>
            <a:r>
              <a:rPr lang="es-ES_tradnl" sz="2800" dirty="0"/>
              <a:t>/ED</a:t>
            </a:r>
            <a:r>
              <a:rPr lang="es-ES_tradnl" sz="2800" baseline="-25000" dirty="0"/>
              <a:t>50</a:t>
            </a:r>
          </a:p>
          <a:p>
            <a:endParaRPr lang="es-ES_tradnl" sz="2800" dirty="0"/>
          </a:p>
          <a:p>
            <a:r>
              <a:rPr lang="es-ES_tradnl" sz="2800" dirty="0"/>
              <a:t>Mientras mayor sea este índice, más seguro es el fármaco.</a:t>
            </a:r>
          </a:p>
          <a:p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8603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90052" y="1447407"/>
            <a:ext cx="4249132" cy="487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7D193B4-0CAC-4248-8503-005248910336}"/>
              </a:ext>
            </a:extLst>
          </p:cNvPr>
          <p:cNvSpPr txBox="1"/>
          <p:nvPr/>
        </p:nvSpPr>
        <p:spPr>
          <a:xfrm>
            <a:off x="7680829" y="6609198"/>
            <a:ext cx="45111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</a:rPr>
              <a:t>Goodman &amp; Gilman’s The pharmacological basis of therapeutics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9DC3DA27-13DF-409B-8393-E70BD4160B7B}"/>
              </a:ext>
            </a:extLst>
          </p:cNvPr>
          <p:cNvSpPr txBox="1">
            <a:spLocks/>
          </p:cNvSpPr>
          <p:nvPr/>
        </p:nvSpPr>
        <p:spPr>
          <a:xfrm>
            <a:off x="838200" y="121844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_tradnl" b="0"/>
              <a:t>Índice terapéutico</a:t>
            </a:r>
            <a:endParaRPr lang="es-ES_tradnl" b="0" dirty="0"/>
          </a:p>
        </p:txBody>
      </p:sp>
    </p:spTree>
    <p:extLst>
      <p:ext uri="{BB962C8B-B14F-4D97-AF65-F5344CB8AC3E}">
        <p14:creationId xmlns:p14="http://schemas.microsoft.com/office/powerpoint/2010/main" val="1313019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A2F888-8480-314F-B1EC-B2870BB44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b="0" dirty="0"/>
              <a:t>Receptores </a:t>
            </a:r>
          </a:p>
        </p:txBody>
      </p:sp>
    </p:spTree>
    <p:extLst>
      <p:ext uri="{BB962C8B-B14F-4D97-AF65-F5344CB8AC3E}">
        <p14:creationId xmlns:p14="http://schemas.microsoft.com/office/powerpoint/2010/main" val="302274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9899"/>
            <a:ext cx="10515600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CO" b="0" dirty="0"/>
              <a:t>Receptores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801960" y="1798059"/>
            <a:ext cx="7177519" cy="41975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CO" sz="2800" dirty="0"/>
              <a:t>«Macromolécula celular involucrada directa y específicamente en la señalización química intra- e inter- celular. </a:t>
            </a:r>
          </a:p>
          <a:p>
            <a:pPr>
              <a:defRPr/>
            </a:pPr>
            <a:r>
              <a:rPr lang="es-CO" sz="2800"/>
              <a:t>  La </a:t>
            </a:r>
            <a:r>
              <a:rPr lang="es-CO" sz="2800" dirty="0"/>
              <a:t>combinación de una hormona, neurotransmisor o fármaco con su receptor inicia un cambio en la función celular».</a:t>
            </a:r>
          </a:p>
          <a:p>
            <a:pPr marL="0" indent="0">
              <a:buNone/>
              <a:defRPr/>
            </a:pPr>
            <a:r>
              <a:rPr lang="es-CO" sz="2800" dirty="0"/>
              <a:t>				</a:t>
            </a:r>
            <a:r>
              <a:rPr lang="es-CO" sz="2800"/>
              <a:t>	   </a:t>
            </a:r>
            <a:r>
              <a:rPr lang="es-CO" sz="2800" dirty="0"/>
              <a:t>IUPHAR</a:t>
            </a:r>
          </a:p>
        </p:txBody>
      </p:sp>
    </p:spTree>
    <p:extLst>
      <p:ext uri="{BB962C8B-B14F-4D97-AF65-F5344CB8AC3E}">
        <p14:creationId xmlns:p14="http://schemas.microsoft.com/office/powerpoint/2010/main" val="634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76F770D-9225-8D4B-AEE0-01F68A2B24E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43503" y="90635"/>
            <a:ext cx="10889551" cy="117610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s-CO" b="0" dirty="0"/>
              <a:t>Tipos de receptores</a:t>
            </a:r>
          </a:p>
        </p:txBody>
      </p:sp>
      <p:pic>
        <p:nvPicPr>
          <p:cNvPr id="7" name="Imagen 6" descr="Imagen que contiene tabla, hombre, teléfono, parado&#10;&#10;Descripción generada automáticamente">
            <a:extLst>
              <a:ext uri="{FF2B5EF4-FFF2-40B4-BE49-F238E27FC236}">
                <a16:creationId xmlns:a16="http://schemas.microsoft.com/office/drawing/2014/main" id="{57C8C972-9C1E-784F-B71A-28027B156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7893" y="1728532"/>
            <a:ext cx="7128156" cy="364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07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44148"/>
            <a:ext cx="5503877" cy="1325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s-CO" b="0" dirty="0"/>
              <a:t>Interacciones fármaco-receptor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062756" y="2063239"/>
            <a:ext cx="6919784" cy="4197556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s-CO" sz="2800" b="1" u="sng" dirty="0"/>
              <a:t>AGONISMO</a:t>
            </a:r>
            <a:endParaRPr lang="es-CO" sz="2800" b="1" dirty="0"/>
          </a:p>
          <a:p>
            <a:pPr>
              <a:defRPr/>
            </a:pPr>
            <a:r>
              <a:rPr lang="es-CO" sz="2800" dirty="0"/>
              <a:t>Completo: activación del 100% del efecto del sistema.</a:t>
            </a:r>
          </a:p>
          <a:p>
            <a:pPr>
              <a:defRPr/>
            </a:pPr>
            <a:r>
              <a:rPr lang="es-CO" sz="2800" dirty="0"/>
              <a:t>Parcial: activación menor del 100% del efecto.</a:t>
            </a:r>
          </a:p>
          <a:p>
            <a:pPr>
              <a:defRPr/>
            </a:pPr>
            <a:r>
              <a:rPr lang="es-CO" sz="2800" dirty="0"/>
              <a:t>Inverso: reducción de la actividad intrínseca del receptor.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CO" sz="2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CO" sz="2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91702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ccessmedicine.com/loadBinary.aspx?name=katz11&amp;filename=%09katz11_c002f004b.gif">
            <a:extLst>
              <a:ext uri="{FF2B5EF4-FFF2-40B4-BE49-F238E27FC236}">
                <a16:creationId xmlns:a16="http://schemas.microsoft.com/office/drawing/2014/main" id="{8A35BA2F-F1CC-1E49-80D4-2A1B4DDD5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296174" y="1669986"/>
            <a:ext cx="6540692" cy="474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642F7CD-82A4-6642-873B-34896D969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532" y="12893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Agonismo completo y parcial</a:t>
            </a:r>
          </a:p>
        </p:txBody>
      </p:sp>
    </p:spTree>
    <p:extLst>
      <p:ext uri="{BB962C8B-B14F-4D97-AF65-F5344CB8AC3E}">
        <p14:creationId xmlns:p14="http://schemas.microsoft.com/office/powerpoint/2010/main" val="11657255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b="0" dirty="0"/>
              <a:t>Agonistas parciales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49505" y="1977572"/>
            <a:ext cx="6588853" cy="4197556"/>
          </a:xfrm>
        </p:spPr>
        <p:txBody>
          <a:bodyPr>
            <a:normAutofit/>
          </a:bodyPr>
          <a:lstStyle/>
          <a:p>
            <a:r>
              <a:rPr lang="es-ES_tradnl" sz="3000" dirty="0"/>
              <a:t>En ausencia de agonista completo o endógeno: activan el sistema (&lt;100%).</a:t>
            </a:r>
          </a:p>
          <a:p>
            <a:r>
              <a:rPr lang="es-ES_tradnl" sz="3000" dirty="0"/>
              <a:t>En presencia de un agonista completo endógeno: reducen la actividad del sistema.</a:t>
            </a:r>
          </a:p>
          <a:p>
            <a:endParaRPr lang="es-ES_tradnl" sz="3000" dirty="0"/>
          </a:p>
        </p:txBody>
      </p:sp>
    </p:spTree>
    <p:extLst>
      <p:ext uri="{BB962C8B-B14F-4D97-AF65-F5344CB8AC3E}">
        <p14:creationId xmlns:p14="http://schemas.microsoft.com/office/powerpoint/2010/main" val="110738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b="0" dirty="0"/>
              <a:t>Agonistas parciales</a:t>
            </a:r>
          </a:p>
        </p:txBody>
      </p:sp>
      <p:pic>
        <p:nvPicPr>
          <p:cNvPr id="6" name="Imagen 5" descr="Imagen que contiene texto, mapa&#10;&#10;Descripción generada automáticamente">
            <a:extLst>
              <a:ext uri="{FF2B5EF4-FFF2-40B4-BE49-F238E27FC236}">
                <a16:creationId xmlns:a16="http://schemas.microsoft.com/office/drawing/2014/main" id="{F2EDE6A8-B7D7-904C-AE79-DEBC46123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9936" y="1287125"/>
            <a:ext cx="6541957" cy="4283750"/>
          </a:xfrm>
          <a:prstGeom prst="rect">
            <a:avLst/>
          </a:prstGeom>
        </p:spPr>
      </p:pic>
      <p:pic>
        <p:nvPicPr>
          <p:cNvPr id="7" name="Picture 2" descr="http://www.accessmedicine.com/loadBinary.aspx?name=katz11&amp;filename=%09katz11_c002f004b.gif">
            <a:extLst>
              <a:ext uri="{FF2B5EF4-FFF2-40B4-BE49-F238E27FC236}">
                <a16:creationId xmlns:a16="http://schemas.microsoft.com/office/drawing/2014/main" id="{037C29A1-7562-1B4F-9DBC-3B7A18ED1B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4236"/>
          <a:stretch/>
        </p:blipFill>
        <p:spPr bwMode="auto">
          <a:xfrm>
            <a:off x="5501449" y="5748720"/>
            <a:ext cx="6215449" cy="71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70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882" y="0"/>
            <a:ext cx="11734800" cy="1283516"/>
          </a:xfrm>
        </p:spPr>
        <p:txBody>
          <a:bodyPr>
            <a:normAutofit/>
          </a:bodyPr>
          <a:lstStyle/>
          <a:p>
            <a:r>
              <a:rPr lang="es-ES_tradnl" b="0" dirty="0"/>
              <a:t>Principios fundamentales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32726" y="1667495"/>
            <a:ext cx="6887362" cy="4530725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defRPr/>
            </a:pPr>
            <a:r>
              <a:rPr lang="es-ES_tradnl" sz="3000" dirty="0"/>
              <a:t>Todo fármaco tiene por lo menos un </a:t>
            </a:r>
            <a:r>
              <a:rPr lang="es-ES_tradnl" sz="3000" u="sng" dirty="0"/>
              <a:t>blanco molecular</a:t>
            </a:r>
            <a:r>
              <a:rPr lang="es-ES_tradnl" sz="3000" dirty="0"/>
              <a:t>, con el cual debe interactuar para generar su efecto.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defRPr/>
            </a:pPr>
            <a:endParaRPr lang="es-ES_tradnl" sz="3000" dirty="0"/>
          </a:p>
          <a:p>
            <a:pPr marL="514350" indent="-514350">
              <a:spcBef>
                <a:spcPts val="0"/>
              </a:spcBef>
              <a:buAutoNum type="arabicPeriod"/>
              <a:defRPr/>
            </a:pPr>
            <a:r>
              <a:rPr lang="es-ES_tradnl" sz="3000" dirty="0"/>
              <a:t>Los efectos de un fármaco dependen de la </a:t>
            </a:r>
            <a:r>
              <a:rPr lang="es-ES_tradnl" sz="3000" u="sng" dirty="0"/>
              <a:t>localización</a:t>
            </a:r>
            <a:r>
              <a:rPr lang="es-ES_tradnl" sz="3000" dirty="0"/>
              <a:t> y </a:t>
            </a:r>
            <a:r>
              <a:rPr lang="es-ES_tradnl" sz="3000" u="sng" dirty="0"/>
              <a:t>función</a:t>
            </a:r>
            <a:r>
              <a:rPr lang="es-ES_tradnl" sz="3000" dirty="0"/>
              <a:t> de su blanco molecular.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s-ES_tradnl" sz="3000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s-ES_tradnl" sz="3000" dirty="0"/>
          </a:p>
        </p:txBody>
      </p:sp>
    </p:spTree>
    <p:extLst>
      <p:ext uri="{BB962C8B-B14F-4D97-AF65-F5344CB8AC3E}">
        <p14:creationId xmlns:p14="http://schemas.microsoft.com/office/powerpoint/2010/main" val="217115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b="0" dirty="0"/>
              <a:t>Agonismo inverso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28532" y="1789651"/>
            <a:ext cx="6907427" cy="4197556"/>
          </a:xfrm>
        </p:spPr>
        <p:txBody>
          <a:bodyPr>
            <a:noAutofit/>
          </a:bodyPr>
          <a:lstStyle/>
          <a:p>
            <a:r>
              <a:rPr lang="es-ES_tradnl" sz="2800" dirty="0"/>
              <a:t>En receptores con actividad intrínseca (i.e. con actividad en ausencia de ligando), los agonistas inversos REDUCEN esta actividad.</a:t>
            </a:r>
          </a:p>
          <a:p>
            <a:r>
              <a:rPr lang="es-ES_tradnl" sz="2800" dirty="0"/>
              <a:t>Los agonistas inversos producen una mayor reducción de la actividad del sistema que los antagonistas.</a:t>
            </a:r>
          </a:p>
        </p:txBody>
      </p:sp>
    </p:spTree>
    <p:extLst>
      <p:ext uri="{BB962C8B-B14F-4D97-AF65-F5344CB8AC3E}">
        <p14:creationId xmlns:p14="http://schemas.microsoft.com/office/powerpoint/2010/main" val="178862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79476" y="0"/>
            <a:ext cx="10764795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CO" b="0" dirty="0"/>
              <a:t>Interacciones fármaco-receptor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041577" y="2053985"/>
            <a:ext cx="6502694" cy="4197556"/>
          </a:xfrm>
        </p:spPr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CO" sz="3000" b="1" dirty="0"/>
              <a:t>	</a:t>
            </a:r>
            <a:r>
              <a:rPr lang="es-CO" sz="3000" b="1" u="sng"/>
              <a:t>ANTAGONISMO FARMACOLÓGICO</a:t>
            </a:r>
            <a:r>
              <a:rPr lang="es-CO" sz="3000"/>
              <a:t>              (</a:t>
            </a:r>
            <a:r>
              <a:rPr lang="es-CO" sz="3000" dirty="0"/>
              <a:t>Bloqueo del receptor)</a:t>
            </a:r>
            <a:br>
              <a:rPr lang="es-CO" sz="3000" dirty="0"/>
            </a:br>
            <a:endParaRPr lang="es-CO" sz="3000" dirty="0"/>
          </a:p>
          <a:p>
            <a:pPr>
              <a:defRPr/>
            </a:pPr>
            <a:r>
              <a:rPr lang="es-CO" sz="3000" dirty="0"/>
              <a:t>Competitivo / No competitivo. </a:t>
            </a:r>
          </a:p>
          <a:p>
            <a:pPr>
              <a:defRPr/>
            </a:pPr>
            <a:r>
              <a:rPr lang="es-CO" sz="3000" dirty="0" err="1"/>
              <a:t>Ortostérico</a:t>
            </a:r>
            <a:r>
              <a:rPr lang="es-CO" sz="3000" dirty="0"/>
              <a:t> / Alostérico.</a:t>
            </a:r>
          </a:p>
          <a:p>
            <a:pPr>
              <a:defRPr/>
            </a:pPr>
            <a:r>
              <a:rPr lang="es-CO" sz="3000" dirty="0"/>
              <a:t>Reversible / Irreversible.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CO" sz="3000" dirty="0"/>
          </a:p>
        </p:txBody>
      </p:sp>
    </p:spTree>
    <p:extLst>
      <p:ext uri="{BB962C8B-B14F-4D97-AF65-F5344CB8AC3E}">
        <p14:creationId xmlns:p14="http://schemas.microsoft.com/office/powerpoint/2010/main" val="18789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7A3DDA9-0128-A04E-A8F1-8A86BEA3A952}"/>
              </a:ext>
            </a:extLst>
          </p:cNvPr>
          <p:cNvSpPr txBox="1"/>
          <p:nvPr/>
        </p:nvSpPr>
        <p:spPr>
          <a:xfrm>
            <a:off x="7522347" y="6581001"/>
            <a:ext cx="46696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</a:rPr>
              <a:t>Goodman &amp; Gilman’s The pharmacological basis of therapeutics</a:t>
            </a:r>
          </a:p>
        </p:txBody>
      </p:sp>
      <p:pic>
        <p:nvPicPr>
          <p:cNvPr id="4" name="New picture">
            <a:extLst>
              <a:ext uri="{FF2B5EF4-FFF2-40B4-BE49-F238E27FC236}">
                <a16:creationId xmlns:a16="http://schemas.microsoft.com/office/drawing/2014/main" id="{85F0BC85-DBE3-794B-9EF5-3CE2058F3E62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69741" y="2380555"/>
            <a:ext cx="7438767" cy="314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01C7864A-BB1C-F243-826B-833252D5B902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CO" b="0" dirty="0"/>
              <a:t>Antagonismo competitivo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New picture">
            <a:extLst>
              <a:ext uri="{FF2B5EF4-FFF2-40B4-BE49-F238E27FC236}">
                <a16:creationId xmlns:a16="http://schemas.microsoft.com/office/drawing/2014/main" id="{D948F21D-02E3-EC4E-B7AD-28044DF16BA7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74004" y="2100611"/>
            <a:ext cx="7317996" cy="362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D882B45D-9D0E-4182-AE1E-EC44941BC5C7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CO" b="0" dirty="0"/>
              <a:t>Antagonismo no competitivo</a:t>
            </a:r>
          </a:p>
        </p:txBody>
      </p:sp>
      <p:sp>
        <p:nvSpPr>
          <p:cNvPr id="9" name="CuadroTexto 2">
            <a:extLst>
              <a:ext uri="{FF2B5EF4-FFF2-40B4-BE49-F238E27FC236}">
                <a16:creationId xmlns:a16="http://schemas.microsoft.com/office/drawing/2014/main" id="{36BF7697-9FD4-4B24-AFFE-1651E9053749}"/>
              </a:ext>
            </a:extLst>
          </p:cNvPr>
          <p:cNvSpPr txBox="1"/>
          <p:nvPr/>
        </p:nvSpPr>
        <p:spPr>
          <a:xfrm>
            <a:off x="7522347" y="6581001"/>
            <a:ext cx="46696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</a:rPr>
              <a:t>Goodman &amp; Gilman’s The pharmacological basis of therapeutics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ew picture">
            <a:extLst>
              <a:ext uri="{FF2B5EF4-FFF2-40B4-BE49-F238E27FC236}">
                <a16:creationId xmlns:a16="http://schemas.microsoft.com/office/drawing/2014/main" id="{2AC7DCD6-7A6F-924E-8D8F-E764F72C8545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28659" y="1285158"/>
            <a:ext cx="6155783" cy="550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97DD38A-BD32-4543-B0AE-39545B7CEB7B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57397"/>
            <a:ext cx="10515600" cy="112776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CO" b="0" dirty="0"/>
              <a:t>Modulación alostérica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905" y="127363"/>
            <a:ext cx="6894352" cy="1416211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s-CO" b="0" dirty="0"/>
              <a:t>Antagonismo químico o por anticuerpos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895087" y="2064693"/>
            <a:ext cx="6991865" cy="41975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sz="2800" dirty="0"/>
              <a:t>Inactivación directa sin participación de receptores.</a:t>
            </a:r>
          </a:p>
          <a:p>
            <a:pPr>
              <a:defRPr/>
            </a:pPr>
            <a:r>
              <a:rPr lang="es-CO" sz="2800" b="1" dirty="0"/>
              <a:t>Ejemplos</a:t>
            </a:r>
            <a:r>
              <a:rPr lang="es-CO" sz="2800" dirty="0"/>
              <a:t>: ácido clorhídrico e hidróxido de aluminio: reacción de neutralización ácido-base que produce una sal y agua.</a:t>
            </a:r>
          </a:p>
          <a:p>
            <a:pPr>
              <a:defRPr/>
            </a:pPr>
            <a:r>
              <a:rPr lang="es-CO" sz="2800" dirty="0"/>
              <a:t>TNF-alfa-</a:t>
            </a:r>
            <a:r>
              <a:rPr lang="es-CO" sz="2800" dirty="0" err="1"/>
              <a:t>adalimumab</a:t>
            </a:r>
            <a:r>
              <a:rPr lang="es-CO" sz="2800" dirty="0"/>
              <a:t>: inactivación por interacción antígeno-anticuerpo.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CO" sz="2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CO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CO" b="0" dirty="0"/>
              <a:t>Antagonismo fisiológico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886601" y="1736521"/>
            <a:ext cx="7033590" cy="446319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s-CO" sz="2600" dirty="0"/>
              <a:t>Contrarrestar el efecto de un sistema activando un sistema con efecto opuesto:</a:t>
            </a:r>
          </a:p>
          <a:p>
            <a:pPr>
              <a:defRPr/>
            </a:pPr>
            <a:r>
              <a:rPr lang="es-CO" sz="2600" dirty="0"/>
              <a:t>Activar el parasimpático para contrarrestar la hiperactividad simpática.	</a:t>
            </a:r>
          </a:p>
          <a:p>
            <a:pPr>
              <a:defRPr/>
            </a:pPr>
            <a:r>
              <a:rPr lang="es-CO" sz="2600" dirty="0"/>
              <a:t>Emplear glucagón en intoxicación por antagonistas beta-adrenérgicos (por activación de receptores cardiacos con efecto inotrópico positivo).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088" y="96677"/>
            <a:ext cx="10515600" cy="1111337"/>
          </a:xfrm>
        </p:spPr>
        <p:txBody>
          <a:bodyPr>
            <a:normAutofit/>
          </a:bodyPr>
          <a:lstStyle/>
          <a:p>
            <a:r>
              <a:rPr lang="es-ES_tradnl" b="0" dirty="0"/>
              <a:t>Principios fundamentales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91449" y="1989210"/>
            <a:ext cx="6751324" cy="33528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s-ES_tradnl" sz="2800" b="1" dirty="0"/>
              <a:t>4. </a:t>
            </a:r>
            <a:r>
              <a:rPr lang="es-ES_tradnl" sz="2800" dirty="0"/>
              <a:t>Existe una relación entre la </a:t>
            </a:r>
            <a:r>
              <a:rPr lang="es-ES_tradnl" sz="2800" u="sng" dirty="0"/>
              <a:t>dosis</a:t>
            </a:r>
            <a:r>
              <a:rPr lang="es-ES_tradnl" sz="2800" dirty="0"/>
              <a:t> administrada y la </a:t>
            </a:r>
            <a:r>
              <a:rPr lang="es-ES_tradnl" sz="2800" u="sng" dirty="0"/>
              <a:t>concentración</a:t>
            </a:r>
            <a:r>
              <a:rPr lang="es-ES_tradnl" sz="2800" dirty="0"/>
              <a:t> que se alcanza en los diferentes compartimientos del organismo (farmacocinética).</a:t>
            </a:r>
          </a:p>
        </p:txBody>
      </p:sp>
    </p:spTree>
    <p:extLst>
      <p:ext uri="{BB962C8B-B14F-4D97-AF65-F5344CB8AC3E}">
        <p14:creationId xmlns:p14="http://schemas.microsoft.com/office/powerpoint/2010/main" val="10628824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400" b="0" dirty="0"/>
              <a:t>Farmacocinética (PK)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5362472" y="1778000"/>
            <a:ext cx="64008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800" dirty="0"/>
              <a:t>Estudio del proceso LADME: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800" dirty="0"/>
          </a:p>
          <a:p>
            <a:pPr eaLnBrk="1" hangingPunct="1">
              <a:lnSpc>
                <a:spcPct val="80000"/>
              </a:lnSpc>
            </a:pPr>
            <a:r>
              <a:rPr lang="es-ES" sz="2800" u="sng" dirty="0"/>
              <a:t>L</a:t>
            </a:r>
            <a:r>
              <a:rPr lang="es-ES" sz="2800" dirty="0"/>
              <a:t>iberación.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u="sng" dirty="0"/>
              <a:t>A</a:t>
            </a:r>
            <a:r>
              <a:rPr lang="es-ES" sz="2800" dirty="0"/>
              <a:t>bsorción.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u="sng" dirty="0"/>
              <a:t>D</a:t>
            </a:r>
            <a:r>
              <a:rPr lang="es-ES" sz="2800" dirty="0"/>
              <a:t>istribución.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u="sng" dirty="0"/>
              <a:t>M</a:t>
            </a:r>
            <a:r>
              <a:rPr lang="es-ES" sz="2800" dirty="0"/>
              <a:t>etabolismo.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u="sng" dirty="0"/>
              <a:t>E</a:t>
            </a:r>
            <a:r>
              <a:rPr lang="es-ES" sz="2800" dirty="0"/>
              <a:t>xcreción.</a:t>
            </a:r>
          </a:p>
        </p:txBody>
      </p:sp>
      <p:sp>
        <p:nvSpPr>
          <p:cNvPr id="4" name="Right Brace 3"/>
          <p:cNvSpPr/>
          <p:nvPr/>
        </p:nvSpPr>
        <p:spPr>
          <a:xfrm>
            <a:off x="8440927" y="4191269"/>
            <a:ext cx="285225" cy="920691"/>
          </a:xfrm>
          <a:prstGeom prst="rightBrace">
            <a:avLst>
              <a:gd name="adj1" fmla="val 8333"/>
              <a:gd name="adj2" fmla="val 49089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O">
              <a:cs typeface="Arial" charset="0"/>
            </a:endParaRP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9086382" y="4390005"/>
            <a:ext cx="2316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rgbClr val="152B48"/>
                </a:solidFill>
                <a:latin typeface="Montserrat" panose="00000500000000000000" pitchFamily="50" charset="0"/>
              </a:rPr>
              <a:t>Eliminación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  <p:bldP spid="1024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b="0" dirty="0"/>
              <a:t>Liberación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074206" y="1631965"/>
            <a:ext cx="69444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rgbClr val="152B48"/>
                </a:solidFill>
                <a:latin typeface="Montserrat" pitchFamily="2" charset="77"/>
                <a:ea typeface="Calibri" charset="0"/>
                <a:cs typeface="Calibri" charset="0"/>
              </a:rPr>
              <a:t>Aplica a las formas farmacéuticas sólidas y depende de: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sz="2800" dirty="0">
                <a:solidFill>
                  <a:srgbClr val="152B48"/>
                </a:solidFill>
                <a:latin typeface="Montserrat" pitchFamily="2" charset="77"/>
                <a:ea typeface="Calibri" charset="0"/>
                <a:cs typeface="Calibri" charset="0"/>
              </a:rPr>
              <a:t>Forma farmacéutica.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sz="2800" dirty="0">
                <a:solidFill>
                  <a:srgbClr val="152B48"/>
                </a:solidFill>
                <a:latin typeface="Montserrat" pitchFamily="2" charset="77"/>
                <a:ea typeface="Calibri" charset="0"/>
                <a:cs typeface="Calibri" charset="0"/>
              </a:rPr>
              <a:t>Hidrosolubilidad a pH fisiológico (ácido o base débil).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sz="2800" dirty="0">
                <a:solidFill>
                  <a:srgbClr val="152B48"/>
                </a:solidFill>
                <a:latin typeface="Montserrat" pitchFamily="2" charset="77"/>
                <a:ea typeface="Calibri" charset="0"/>
                <a:cs typeface="Calibri" charset="0"/>
              </a:rPr>
              <a:t>Forma libre o sal. 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sz="2800" dirty="0">
                <a:solidFill>
                  <a:srgbClr val="152B48"/>
                </a:solidFill>
                <a:latin typeface="Montserrat" pitchFamily="2" charset="77"/>
                <a:ea typeface="Calibri" charset="0"/>
                <a:cs typeface="Calibri" charset="0"/>
              </a:rPr>
              <a:t>Tamaño de las partículas. 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sz="2800" dirty="0">
                <a:solidFill>
                  <a:srgbClr val="152B48"/>
                </a:solidFill>
                <a:latin typeface="Montserrat" pitchFamily="2" charset="77"/>
                <a:ea typeface="Calibri" charset="0"/>
                <a:cs typeface="Calibri" charset="0"/>
              </a:rPr>
              <a:t>Presencia de cubierta entérica.</a:t>
            </a:r>
          </a:p>
          <a:p>
            <a:endParaRPr lang="es-ES_tradnl" sz="2800" dirty="0">
              <a:solidFill>
                <a:srgbClr val="152B4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0399" y="0"/>
            <a:ext cx="6607690" cy="1782457"/>
          </a:xfrm>
        </p:spPr>
        <p:txBody>
          <a:bodyPr>
            <a:noAutofit/>
          </a:bodyPr>
          <a:lstStyle/>
          <a:p>
            <a:pPr algn="ctr"/>
            <a:r>
              <a:rPr lang="es-ES_tradnl" b="0" dirty="0"/>
              <a:t>Blancos moleculares de los fármacos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54845" y="1699790"/>
            <a:ext cx="6972614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_tradnl" sz="3000" dirty="0"/>
          </a:p>
          <a:p>
            <a:pPr marL="514350" indent="-514350">
              <a:buFont typeface="+mj-lt"/>
              <a:buAutoNum type="arabicPeriod"/>
            </a:pPr>
            <a:r>
              <a:rPr lang="es-ES_tradnl" sz="3000" b="1" dirty="0"/>
              <a:t>Receptores</a:t>
            </a:r>
            <a:r>
              <a:rPr lang="es-ES_tradnl" sz="3000" dirty="0"/>
              <a:t>: proteínas involucradas directamente en la señalización intra o intercelular.</a:t>
            </a:r>
          </a:p>
          <a:p>
            <a:pPr marL="0" indent="0">
              <a:buNone/>
            </a:pPr>
            <a:endParaRPr lang="es-ES_tradnl" sz="3000" b="1" dirty="0"/>
          </a:p>
          <a:p>
            <a:pPr marL="514350" indent="-514350">
              <a:buFont typeface="+mj-lt"/>
              <a:buAutoNum type="arabicPeriod" startAt="2"/>
            </a:pPr>
            <a:r>
              <a:rPr lang="es-ES_tradnl" sz="3000" b="1" dirty="0"/>
              <a:t>Enzimas</a:t>
            </a:r>
            <a:r>
              <a:rPr lang="es-ES_tradnl" sz="3000" dirty="0"/>
              <a:t>: catalizadores biológicos (aceleran reacciones químicas), la mayoría son proteínas (también hay RNA).</a:t>
            </a:r>
          </a:p>
          <a:p>
            <a:endParaRPr lang="es-ES_tradnl" sz="3000" dirty="0"/>
          </a:p>
          <a:p>
            <a:endParaRPr lang="es-ES_tradnl" sz="3000" dirty="0"/>
          </a:p>
        </p:txBody>
      </p:sp>
    </p:spTree>
    <p:extLst>
      <p:ext uri="{BB962C8B-B14F-4D97-AF65-F5344CB8AC3E}">
        <p14:creationId xmlns:p14="http://schemas.microsoft.com/office/powerpoint/2010/main" val="96403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b="0" dirty="0"/>
              <a:t>Absorción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066271" y="1514519"/>
            <a:ext cx="68827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2800" dirty="0">
              <a:solidFill>
                <a:srgbClr val="152B48"/>
              </a:solidFill>
            </a:endParaRPr>
          </a:p>
          <a:p>
            <a:r>
              <a:rPr lang="es-ES_tradnl" sz="2800" b="1" dirty="0">
                <a:solidFill>
                  <a:srgbClr val="152B48"/>
                </a:solidFill>
                <a:latin typeface="Montserrat" pitchFamily="2" charset="77"/>
              </a:rPr>
              <a:t>Absorción</a:t>
            </a:r>
            <a:r>
              <a:rPr lang="es-ES_tradnl" sz="2800" dirty="0">
                <a:solidFill>
                  <a:srgbClr val="152B48"/>
                </a:solidFill>
                <a:latin typeface="Montserrat" pitchFamily="2" charset="77"/>
              </a:rPr>
              <a:t>: paso del fármaco desde el sitio de administración hacia la circulación sistémica o compartimiento central.</a:t>
            </a:r>
          </a:p>
          <a:p>
            <a:endParaRPr lang="es-ES_tradnl" sz="2800" dirty="0">
              <a:solidFill>
                <a:srgbClr val="152B48"/>
              </a:solidFill>
              <a:latin typeface="Montserrat" pitchFamily="2" charset="77"/>
            </a:endParaRPr>
          </a:p>
          <a:p>
            <a:r>
              <a:rPr lang="es-ES_tradnl" sz="2800" b="1" dirty="0">
                <a:solidFill>
                  <a:srgbClr val="152B48"/>
                </a:solidFill>
                <a:latin typeface="Montserrat" pitchFamily="2" charset="77"/>
              </a:rPr>
              <a:t>Biodisponibilidad (F)</a:t>
            </a:r>
            <a:r>
              <a:rPr lang="es-ES_tradnl" sz="2800" dirty="0">
                <a:solidFill>
                  <a:srgbClr val="152B48"/>
                </a:solidFill>
                <a:latin typeface="Montserrat" pitchFamily="2" charset="77"/>
              </a:rPr>
              <a:t>: fracción del fármaco administrado que alcanza la circulación sistémica.</a:t>
            </a:r>
          </a:p>
          <a:p>
            <a:endParaRPr lang="es-ES_tradnl" sz="2800" dirty="0">
              <a:solidFill>
                <a:srgbClr val="15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55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79" y="0"/>
            <a:ext cx="11294075" cy="12808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CO" b="0" dirty="0"/>
              <a:t>Propiedades ácido-base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6005" y="1901126"/>
            <a:ext cx="7033590" cy="4530725"/>
          </a:xfrm>
        </p:spPr>
        <p:txBody>
          <a:bodyPr>
            <a:noAutofit/>
          </a:bodyPr>
          <a:lstStyle/>
          <a:p>
            <a:pPr eaLnBrk="1" hangingPunct="1"/>
            <a:r>
              <a:rPr lang="es-CO" sz="2800" dirty="0">
                <a:latin typeface="Montserrat" panose="00000500000000000000" pitchFamily="50" charset="0"/>
              </a:rPr>
              <a:t>Ácidos débiles:</a:t>
            </a:r>
          </a:p>
          <a:p>
            <a:pPr eaLnBrk="1" hangingPunct="1">
              <a:buFont typeface="Wingdings" pitchFamily="2" charset="2"/>
              <a:buNone/>
            </a:pPr>
            <a:endParaRPr lang="en-US" sz="1800" dirty="0">
              <a:latin typeface="Montserrat" panose="00000500000000000000" pitchFamily="50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dirty="0">
                <a:latin typeface="Montserrat" panose="00000500000000000000" pitchFamily="50" charset="0"/>
              </a:rPr>
              <a:t>		</a:t>
            </a:r>
            <a:endParaRPr lang="en-US" sz="1800" baseline="30000" dirty="0">
              <a:latin typeface="Montserrat" panose="00000500000000000000" pitchFamily="50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baseline="30000" dirty="0">
              <a:latin typeface="Montserrat" panose="00000500000000000000" pitchFamily="50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dirty="0">
              <a:latin typeface="Montserrat" panose="00000500000000000000" pitchFamily="50" charset="0"/>
            </a:endParaRPr>
          </a:p>
          <a:p>
            <a:pPr eaLnBrk="1" hangingPunct="1">
              <a:buFont typeface="Wingdings" pitchFamily="2" charset="2"/>
              <a:buNone/>
            </a:pPr>
            <a:br>
              <a:rPr lang="en-US" sz="1800" dirty="0">
                <a:latin typeface="Montserrat" panose="00000500000000000000" pitchFamily="50" charset="0"/>
              </a:rPr>
            </a:br>
            <a:r>
              <a:rPr lang="en-US" sz="1800" dirty="0">
                <a:latin typeface="Montserrat" panose="00000500000000000000" pitchFamily="50" charset="0"/>
              </a:rPr>
              <a:t> </a:t>
            </a:r>
            <a:br>
              <a:rPr lang="en-US" sz="1800" dirty="0">
                <a:latin typeface="Montserrat" panose="00000500000000000000" pitchFamily="50" charset="0"/>
              </a:rPr>
            </a:br>
            <a:endParaRPr lang="es-CO" sz="1800" dirty="0">
              <a:latin typeface="Montserrat" panose="00000500000000000000" pitchFamily="50" charset="0"/>
            </a:endParaRPr>
          </a:p>
        </p:txBody>
      </p:sp>
      <p:sp>
        <p:nvSpPr>
          <p:cNvPr id="19460" name="Rectangle 1"/>
          <p:cNvSpPr>
            <a:spLocks noChangeArrowheads="1"/>
          </p:cNvSpPr>
          <p:nvPr/>
        </p:nvSpPr>
        <p:spPr bwMode="auto">
          <a:xfrm>
            <a:off x="1524001" y="-469359"/>
            <a:ext cx="4108817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s-CO" dirty="0" err="1"/>
              <a:t>the</a:t>
            </a:r>
            <a:r>
              <a:rPr lang="es-CO" dirty="0"/>
              <a:t> Henderson-</a:t>
            </a:r>
            <a:r>
              <a:rPr lang="es-CO" dirty="0" err="1"/>
              <a:t>Hasselbalch</a:t>
            </a:r>
            <a:r>
              <a:rPr lang="es-CO" dirty="0"/>
              <a:t> </a:t>
            </a:r>
            <a:r>
              <a:rPr lang="es-CO" dirty="0" err="1"/>
              <a:t>equation</a:t>
            </a:r>
            <a:r>
              <a:rPr lang="es-CO" dirty="0"/>
              <a:t>: </a:t>
            </a:r>
            <a:br>
              <a:rPr lang="es-CO" dirty="0"/>
            </a:br>
            <a:br>
              <a:rPr lang="es-CO"/>
            </a:br>
            <a:r>
              <a:rPr lang="es-CO"/>
              <a:t>  </a:t>
            </a:r>
            <a:r>
              <a:rPr lang="es-CO" sz="1900"/>
              <a:t> </a:t>
            </a:r>
            <a:endParaRPr lang="es-CO" dirty="0"/>
          </a:p>
        </p:txBody>
      </p:sp>
      <p:sp>
        <p:nvSpPr>
          <p:cNvPr id="19461" name="AutoShape 2" descr="mk:@MSITStore:C:\Users\Carlos\Desktop\Libros\GOODMAN%20&amp;%20GILMAN'S.chm::/online.statref.com/document/image.aspxmimeimage_2fgiffxid75mediagg_2fc001eq001ses~1.htm"/>
          <p:cNvSpPr>
            <a:spLocks noChangeAspect="1" noChangeArrowheads="1"/>
          </p:cNvSpPr>
          <p:nvPr/>
        </p:nvSpPr>
        <p:spPr bwMode="auto">
          <a:xfrm>
            <a:off x="1697038" y="1301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9" name="Rectángulo 8"/>
          <p:cNvSpPr/>
          <p:nvPr/>
        </p:nvSpPr>
        <p:spPr>
          <a:xfrm>
            <a:off x="6187101" y="3216079"/>
            <a:ext cx="55531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4000" dirty="0">
                <a:solidFill>
                  <a:srgbClr val="152B48"/>
                </a:solidFill>
                <a:latin typeface="Montserrat" panose="00000500000000000000" pitchFamily="50" charset="0"/>
              </a:rPr>
              <a:t>AH				A</a:t>
            </a:r>
            <a:r>
              <a:rPr lang="en-US" sz="4000" baseline="30000" dirty="0">
                <a:solidFill>
                  <a:srgbClr val="152B48"/>
                </a:solidFill>
                <a:latin typeface="Montserrat" panose="00000500000000000000" pitchFamily="50" charset="0"/>
              </a:rPr>
              <a:t>-</a:t>
            </a:r>
            <a:r>
              <a:rPr lang="en-US" sz="4000" dirty="0">
                <a:solidFill>
                  <a:srgbClr val="152B48"/>
                </a:solidFill>
                <a:latin typeface="Montserrat" panose="00000500000000000000" pitchFamily="50" charset="0"/>
              </a:rPr>
              <a:t> + H</a:t>
            </a:r>
            <a:r>
              <a:rPr lang="en-US" sz="4000" baseline="30000" dirty="0">
                <a:solidFill>
                  <a:srgbClr val="152B48"/>
                </a:solidFill>
                <a:latin typeface="Montserrat" panose="00000500000000000000" pitchFamily="50" charset="0"/>
              </a:rPr>
              <a:t>+</a:t>
            </a:r>
          </a:p>
        </p:txBody>
      </p:sp>
      <p:sp>
        <p:nvSpPr>
          <p:cNvPr id="10" name="Flecha derecha 9"/>
          <p:cNvSpPr/>
          <p:nvPr/>
        </p:nvSpPr>
        <p:spPr>
          <a:xfrm>
            <a:off x="8029739" y="3299601"/>
            <a:ext cx="1449690" cy="5408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60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096000" y="4205934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dirty="0">
                <a:solidFill>
                  <a:srgbClr val="152B48"/>
                </a:solidFill>
                <a:latin typeface="Montserrat" panose="00000500000000000000" pitchFamily="50" charset="0"/>
              </a:rPr>
              <a:t>pH ácido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0165229" y="4205934"/>
            <a:ext cx="133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dirty="0">
                <a:solidFill>
                  <a:srgbClr val="152B48"/>
                </a:solidFill>
                <a:latin typeface="Montserrat" panose="00000500000000000000" pitchFamily="50" charset="0"/>
              </a:rPr>
              <a:t>pH alcalino</a:t>
            </a:r>
          </a:p>
        </p:txBody>
      </p:sp>
      <p:sp>
        <p:nvSpPr>
          <p:cNvPr id="13" name="Elipse 12"/>
          <p:cNvSpPr/>
          <p:nvPr/>
        </p:nvSpPr>
        <p:spPr>
          <a:xfrm>
            <a:off x="5430154" y="3016496"/>
            <a:ext cx="2331942" cy="1819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60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466920" y="5271770"/>
            <a:ext cx="8439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>
                <a:solidFill>
                  <a:srgbClr val="152B48"/>
                </a:solidFill>
                <a:latin typeface="Montserrat" panose="00000500000000000000" pitchFamily="50" charset="0"/>
              </a:rPr>
              <a:t>                                               Liposoluble                                                        Hidrosoluble</a:t>
            </a:r>
            <a:endParaRPr lang="es-ES_tradnl" sz="16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746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654" y="1607511"/>
            <a:ext cx="7033590" cy="4530725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endParaRPr lang="en-US" baseline="30000" dirty="0"/>
          </a:p>
          <a:p>
            <a:pPr eaLnBrk="1" hangingPunct="1"/>
            <a:r>
              <a:rPr lang="en-US" sz="2800" dirty="0"/>
              <a:t>Bases </a:t>
            </a:r>
            <a:r>
              <a:rPr lang="en-US" sz="2800" dirty="0" err="1"/>
              <a:t>débiles</a:t>
            </a:r>
            <a:r>
              <a:rPr lang="en-US" sz="3200" dirty="0"/>
              <a:t>:</a:t>
            </a:r>
          </a:p>
          <a:p>
            <a:pPr eaLnBrk="1" hangingPunct="1"/>
            <a:endParaRPr lang="en-US" sz="3600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</a:t>
            </a:r>
          </a:p>
          <a:p>
            <a:pPr eaLnBrk="1" hangingPunct="1">
              <a:buFont typeface="Wingdings" pitchFamily="2" charset="2"/>
              <a:buNone/>
            </a:pP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s-CO" dirty="0"/>
          </a:p>
        </p:txBody>
      </p:sp>
      <p:sp>
        <p:nvSpPr>
          <p:cNvPr id="19461" name="AutoShape 2" descr="mk:@MSITStore:C:\Users\Carlos\Desktop\Libros\GOODMAN%20&amp;%20GILMAN'S.chm::/online.statref.com/document/image.aspxmimeimage_2fgiffxid75mediagg_2fc001eq001ses~1.htm"/>
          <p:cNvSpPr>
            <a:spLocks noChangeAspect="1" noChangeArrowheads="1"/>
          </p:cNvSpPr>
          <p:nvPr/>
        </p:nvSpPr>
        <p:spPr bwMode="auto">
          <a:xfrm>
            <a:off x="1697038" y="1301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9" name="Rectángulo 8"/>
          <p:cNvSpPr/>
          <p:nvPr/>
        </p:nvSpPr>
        <p:spPr>
          <a:xfrm>
            <a:off x="6186673" y="3079646"/>
            <a:ext cx="63658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4000" dirty="0">
                <a:solidFill>
                  <a:srgbClr val="152B48"/>
                </a:solidFill>
                <a:latin typeface="Montserrat" panose="00000500000000000000" pitchFamily="50" charset="0"/>
              </a:rPr>
              <a:t>BH</a:t>
            </a:r>
            <a:r>
              <a:rPr lang="en-US" sz="4000" baseline="30000" dirty="0">
                <a:solidFill>
                  <a:srgbClr val="152B48"/>
                </a:solidFill>
                <a:latin typeface="Montserrat" panose="00000500000000000000" pitchFamily="50" charset="0"/>
              </a:rPr>
              <a:t>+</a:t>
            </a:r>
            <a:r>
              <a:rPr lang="en-US" sz="4000" dirty="0">
                <a:solidFill>
                  <a:srgbClr val="152B48"/>
                </a:solidFill>
                <a:latin typeface="Montserrat" panose="00000500000000000000" pitchFamily="50" charset="0"/>
              </a:rPr>
              <a:t>	 		B + H</a:t>
            </a:r>
            <a:r>
              <a:rPr lang="en-US" sz="4000" baseline="30000" dirty="0">
                <a:solidFill>
                  <a:srgbClr val="152B48"/>
                </a:solidFill>
                <a:latin typeface="Montserrat" panose="00000500000000000000" pitchFamily="50" charset="0"/>
              </a:rPr>
              <a:t>+</a:t>
            </a:r>
            <a:endParaRPr lang="en-US" sz="40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10" name="Flecha derecha 9"/>
          <p:cNvSpPr/>
          <p:nvPr/>
        </p:nvSpPr>
        <p:spPr>
          <a:xfrm>
            <a:off x="7659179" y="3181359"/>
            <a:ext cx="1392193" cy="5408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096000" y="4114153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rgbClr val="152B48"/>
                </a:solidFill>
                <a:latin typeface="Montserrat" panose="00000500000000000000" pitchFamily="50" charset="0"/>
              </a:rPr>
              <a:t>pH ácido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9927753" y="411415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rgbClr val="152B48"/>
                </a:solidFill>
                <a:latin typeface="Montserrat" panose="00000500000000000000" pitchFamily="50" charset="0"/>
              </a:rPr>
              <a:t>pH alcalino</a:t>
            </a:r>
          </a:p>
        </p:txBody>
      </p:sp>
      <p:sp>
        <p:nvSpPr>
          <p:cNvPr id="13" name="Elipse 12"/>
          <p:cNvSpPr/>
          <p:nvPr/>
        </p:nvSpPr>
        <p:spPr>
          <a:xfrm>
            <a:off x="9366092" y="2933528"/>
            <a:ext cx="2517911" cy="17319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257800" y="494152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>
                <a:solidFill>
                  <a:srgbClr val="152B48"/>
                </a:solidFill>
                <a:latin typeface="Montserrat" panose="00000500000000000000" pitchFamily="50" charset="0"/>
              </a:rPr>
              <a:t>           </a:t>
            </a:r>
            <a:r>
              <a:rPr lang="es-ES_tradnl" dirty="0">
                <a:solidFill>
                  <a:srgbClr val="152B48"/>
                </a:solidFill>
                <a:latin typeface="Montserrat" panose="00000500000000000000" pitchFamily="50" charset="0"/>
              </a:rPr>
              <a:t>Hidrosoluble</a:t>
            </a:r>
            <a:r>
              <a:rPr lang="es-ES_tradnl">
                <a:solidFill>
                  <a:srgbClr val="152B48"/>
                </a:solidFill>
                <a:latin typeface="Montserrat" panose="00000500000000000000" pitchFamily="50" charset="0"/>
              </a:rPr>
              <a:t>	                                Liposoluble</a:t>
            </a:r>
            <a:endParaRPr lang="es-ES_tradnl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5FDDAAFF-24EB-424A-A278-7DF2A382F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783" y="0"/>
            <a:ext cx="11306432" cy="12808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CO" b="0" dirty="0"/>
              <a:t>Propiedades ácido-base</a:t>
            </a:r>
          </a:p>
        </p:txBody>
      </p:sp>
    </p:spTree>
    <p:extLst>
      <p:ext uri="{BB962C8B-B14F-4D97-AF65-F5344CB8AC3E}">
        <p14:creationId xmlns:p14="http://schemas.microsoft.com/office/powerpoint/2010/main" val="3248246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897" y="0"/>
            <a:ext cx="10478315" cy="1280890"/>
          </a:xfrm>
        </p:spPr>
        <p:txBody>
          <a:bodyPr>
            <a:normAutofit/>
          </a:bodyPr>
          <a:lstStyle/>
          <a:p>
            <a:r>
              <a:rPr lang="es-ES_tradnl" b="0" dirty="0"/>
              <a:t>Absorción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23506" y="1617979"/>
            <a:ext cx="6636523" cy="5105400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800" dirty="0"/>
              <a:t>Depende de: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2800" dirty="0"/>
          </a:p>
          <a:p>
            <a:pPr defTabSz="914400">
              <a:spcBef>
                <a:spcPts val="0"/>
              </a:spcBef>
              <a:buClrTx/>
            </a:pPr>
            <a:r>
              <a:rPr lang="es-ES_tradnl" sz="2800" dirty="0"/>
              <a:t>Vía de administración del fármaco.</a:t>
            </a:r>
          </a:p>
          <a:p>
            <a:pPr defTabSz="914400">
              <a:spcBef>
                <a:spcPts val="0"/>
              </a:spcBef>
              <a:buClrTx/>
            </a:pPr>
            <a:r>
              <a:rPr lang="es-ES_tradnl" sz="2800" dirty="0"/>
              <a:t>Área de la superficie de absorción.</a:t>
            </a:r>
          </a:p>
          <a:p>
            <a:pPr defTabSz="914400">
              <a:spcBef>
                <a:spcPts val="0"/>
              </a:spcBef>
              <a:buClrTx/>
            </a:pPr>
            <a:r>
              <a:rPr lang="es-ES_tradnl" sz="2800" dirty="0"/>
              <a:t>Grosor del epitelio.</a:t>
            </a:r>
          </a:p>
          <a:p>
            <a:pPr defTabSz="914400">
              <a:spcBef>
                <a:spcPts val="0"/>
              </a:spcBef>
              <a:buClrTx/>
            </a:pPr>
            <a:r>
              <a:rPr lang="es-ES_tradnl" sz="2800" dirty="0"/>
              <a:t>Flujo sanguíneo en el sitio de absorción.</a:t>
            </a:r>
          </a:p>
          <a:p>
            <a:pPr defTabSz="914400">
              <a:spcBef>
                <a:spcPts val="0"/>
              </a:spcBef>
              <a:buClrTx/>
            </a:pPr>
            <a:r>
              <a:rPr lang="es-ES_tradnl" sz="2800" dirty="0"/>
              <a:t>Presencia de bombas de expulsión (eflujo).</a:t>
            </a:r>
          </a:p>
        </p:txBody>
      </p:sp>
    </p:spTree>
    <p:extLst>
      <p:ext uri="{BB962C8B-B14F-4D97-AF65-F5344CB8AC3E}">
        <p14:creationId xmlns:p14="http://schemas.microsoft.com/office/powerpoint/2010/main" val="29402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1847" y="221916"/>
            <a:ext cx="6789188" cy="1537368"/>
          </a:xfrm>
        </p:spPr>
        <p:txBody>
          <a:bodyPr>
            <a:normAutofit/>
          </a:bodyPr>
          <a:lstStyle/>
          <a:p>
            <a:pPr algn="ctr"/>
            <a:r>
              <a:rPr lang="es-ES_tradnl" b="0" dirty="0"/>
              <a:t>Metabolismo hepático de primer paso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25925" y="2478947"/>
            <a:ext cx="7006281" cy="3581400"/>
          </a:xfrm>
        </p:spPr>
        <p:txBody>
          <a:bodyPr>
            <a:normAutofit/>
          </a:bodyPr>
          <a:lstStyle/>
          <a:p>
            <a:r>
              <a:rPr lang="es-ES_tradnl" sz="3000" dirty="0"/>
              <a:t>El fármaco es metabolizado en el hígado después de absorberse en el intestino y antes de llegar a la circulación sistémica.</a:t>
            </a:r>
          </a:p>
          <a:p>
            <a:r>
              <a:rPr lang="es-ES_tradnl" sz="3000" dirty="0"/>
              <a:t>Reduce la biodisponibilidad (F).</a:t>
            </a:r>
          </a:p>
          <a:p>
            <a:endParaRPr lang="es-ES_tradnl" sz="3000" dirty="0"/>
          </a:p>
        </p:txBody>
      </p:sp>
    </p:spTree>
    <p:extLst>
      <p:ext uri="{BB962C8B-B14F-4D97-AF65-F5344CB8AC3E}">
        <p14:creationId xmlns:p14="http://schemas.microsoft.com/office/powerpoint/2010/main" val="54347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39767" y="2216484"/>
            <a:ext cx="6289590" cy="4419600"/>
          </a:xfrm>
        </p:spPr>
        <p:txBody>
          <a:bodyPr>
            <a:normAutofit/>
          </a:bodyPr>
          <a:lstStyle/>
          <a:p>
            <a:r>
              <a:rPr lang="es-ES_tradnl" sz="2800" dirty="0"/>
              <a:t>Ejemplos de fármacos con alto metabolismo de primer paso:</a:t>
            </a:r>
          </a:p>
          <a:p>
            <a:endParaRPr lang="es-ES_tradnl" sz="2800" dirty="0"/>
          </a:p>
          <a:p>
            <a:pPr lvl="1"/>
            <a:r>
              <a:rPr lang="es-ES_tradnl" sz="2800" dirty="0"/>
              <a:t>Morfina (F 40%)</a:t>
            </a:r>
          </a:p>
          <a:p>
            <a:pPr lvl="1"/>
            <a:r>
              <a:rPr lang="es-ES_tradnl" sz="2800" dirty="0" err="1"/>
              <a:t>Propranolol</a:t>
            </a:r>
            <a:r>
              <a:rPr lang="es-ES_tradnl" sz="2800" dirty="0"/>
              <a:t> (F 25%)</a:t>
            </a:r>
          </a:p>
          <a:p>
            <a:pPr lvl="1"/>
            <a:r>
              <a:rPr lang="es-ES_tradnl" sz="2800" dirty="0"/>
              <a:t>Melatonina (F 10%)</a:t>
            </a:r>
          </a:p>
          <a:p>
            <a:pPr lvl="1"/>
            <a:r>
              <a:rPr lang="es-ES_tradnl" sz="2800" dirty="0"/>
              <a:t>Nitroglicerina (F 1%)</a:t>
            </a:r>
          </a:p>
          <a:p>
            <a:endParaRPr lang="es-ES_tradnl" sz="2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6B999AA-4DB3-EF4B-868F-90FD24316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23451" y="3342257"/>
            <a:ext cx="2405726" cy="288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35F2131E-2933-43B0-B77B-B7FF71881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847" y="221916"/>
            <a:ext cx="6789188" cy="1537368"/>
          </a:xfrm>
        </p:spPr>
        <p:txBody>
          <a:bodyPr>
            <a:normAutofit/>
          </a:bodyPr>
          <a:lstStyle/>
          <a:p>
            <a:pPr algn="ctr"/>
            <a:r>
              <a:rPr lang="es-ES_tradnl" b="0" dirty="0"/>
              <a:t>Metabolismo hepático de primer paso</a:t>
            </a:r>
          </a:p>
        </p:txBody>
      </p:sp>
    </p:spTree>
    <p:extLst>
      <p:ext uri="{BB962C8B-B14F-4D97-AF65-F5344CB8AC3E}">
        <p14:creationId xmlns:p14="http://schemas.microsoft.com/office/powerpoint/2010/main" val="37784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1181" y="0"/>
            <a:ext cx="11430000" cy="12808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CO" b="0" dirty="0"/>
              <a:t>Distribución</a:t>
            </a:r>
          </a:p>
        </p:txBody>
      </p:sp>
      <p:sp>
        <p:nvSpPr>
          <p:cNvPr id="22530" name="4 Marcador de contenido"/>
          <p:cNvSpPr>
            <a:spLocks noGrp="1"/>
          </p:cNvSpPr>
          <p:nvPr>
            <p:ph idx="1"/>
          </p:nvPr>
        </p:nvSpPr>
        <p:spPr>
          <a:xfrm>
            <a:off x="4848837" y="1626765"/>
            <a:ext cx="7131342" cy="4876800"/>
          </a:xfrm>
        </p:spPr>
        <p:txBody>
          <a:bodyPr>
            <a:normAutofit/>
          </a:bodyPr>
          <a:lstStyle/>
          <a:p>
            <a:r>
              <a:rPr lang="es-CO" sz="2600" dirty="0"/>
              <a:t>Paso del fármaco del compartimiento central hacia los compartimientos periféricos.</a:t>
            </a:r>
          </a:p>
          <a:p>
            <a:r>
              <a:rPr lang="es-CO" sz="2600" dirty="0"/>
              <a:t>Varía según el tipo de endotelio:</a:t>
            </a:r>
          </a:p>
          <a:p>
            <a:pPr lvl="1"/>
            <a:r>
              <a:rPr lang="es-CO" sz="2600" dirty="0"/>
              <a:t>Continuo: e.g. Tejido conectivo.</a:t>
            </a:r>
          </a:p>
          <a:p>
            <a:pPr lvl="1"/>
            <a:r>
              <a:rPr lang="es-CO" sz="2600" dirty="0"/>
              <a:t>Fenestrado: glándulas endocrinas, intestino, glomérulos.</a:t>
            </a:r>
          </a:p>
          <a:p>
            <a:pPr lvl="1"/>
            <a:r>
              <a:rPr lang="es-CO" sz="2600" dirty="0"/>
              <a:t>Sinusoidal: bazo, hígado, médula ósea.</a:t>
            </a:r>
          </a:p>
          <a:p>
            <a:r>
              <a:rPr lang="es-CO" sz="2600" dirty="0"/>
              <a:t>Se afecta por la presencia de barreras y la unión a proteínas plasmáticas.</a:t>
            </a:r>
          </a:p>
          <a:p>
            <a:endParaRPr lang="es-CO" sz="2600" dirty="0"/>
          </a:p>
          <a:p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404645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8172" y="152400"/>
            <a:ext cx="8047990" cy="1280890"/>
          </a:xfrm>
        </p:spPr>
        <p:txBody>
          <a:bodyPr>
            <a:noAutofit/>
          </a:bodyPr>
          <a:lstStyle/>
          <a:p>
            <a:pPr algn="ctr"/>
            <a:r>
              <a:rPr lang="es-ES_tradnl" b="0" dirty="0"/>
              <a:t>Paso a través de la barrera </a:t>
            </a:r>
            <a:r>
              <a:rPr lang="es-ES_tradnl" b="0" dirty="0" err="1"/>
              <a:t>hemato</a:t>
            </a:r>
            <a:r>
              <a:rPr lang="es-ES_tradnl" b="0" dirty="0"/>
              <a:t>-encefálica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9200" y="2007705"/>
            <a:ext cx="6497273" cy="4876800"/>
          </a:xfrm>
        </p:spPr>
        <p:txBody>
          <a:bodyPr>
            <a:noAutofit/>
          </a:bodyPr>
          <a:lstStyle/>
          <a:p>
            <a:r>
              <a:rPr lang="es-ES_tradnl" sz="2400" dirty="0"/>
              <a:t>Sólo moléculas pequeñas (hasta 400 Da), liposolubles (no polares) y que </a:t>
            </a:r>
            <a:r>
              <a:rPr lang="es-ES_tradnl" sz="2400" u="sng" dirty="0"/>
              <a:t>no</a:t>
            </a:r>
            <a:r>
              <a:rPr lang="es-ES_tradnl" sz="2400" dirty="0"/>
              <a:t> sean sustrato de la glicoproteína P.</a:t>
            </a:r>
          </a:p>
          <a:p>
            <a:r>
              <a:rPr lang="es-ES_tradnl" sz="2400" dirty="0"/>
              <a:t>En caso de inflamación (meningitis, encefalitis) se incrementa la permeabilidad: </a:t>
            </a:r>
            <a:r>
              <a:rPr lang="es-ES_tradnl" sz="2400" dirty="0" err="1"/>
              <a:t>e.g</a:t>
            </a:r>
            <a:r>
              <a:rPr lang="es-ES_tradnl" sz="2400" dirty="0"/>
              <a:t>. Penicilina G.</a:t>
            </a:r>
          </a:p>
          <a:p>
            <a:r>
              <a:rPr lang="es-ES_tradnl" sz="2400" dirty="0"/>
              <a:t>En caso de que se requieran concentraciones altas de fármacos hidrosolubles, polares o de alto peso molecular, debe recurrirse a la vía intratecal.</a:t>
            </a:r>
          </a:p>
          <a:p>
            <a:endParaRPr lang="es-ES_tradnl" sz="2400" dirty="0"/>
          </a:p>
          <a:p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05690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308" y="-14665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Unión a proteínas: albúmina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16175" y="1566558"/>
            <a:ext cx="6981568" cy="5228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O" sz="2400" dirty="0"/>
              <a:t> </a:t>
            </a:r>
          </a:p>
          <a:p>
            <a:r>
              <a:rPr lang="es-CO" sz="2800" dirty="0"/>
              <a:t>Vida media de la albúmina: 17-18 días.</a:t>
            </a:r>
          </a:p>
          <a:p>
            <a:r>
              <a:rPr lang="es-CO" sz="2800" dirty="0"/>
              <a:t>Se une a compuestos endógenos: </a:t>
            </a:r>
            <a:r>
              <a:rPr lang="es-CO" sz="2800" u="sng" dirty="0"/>
              <a:t>bilirrubina</a:t>
            </a:r>
            <a:r>
              <a:rPr lang="es-CO" sz="2800" dirty="0"/>
              <a:t>, ácidos grasos libres y algunas hormonas (cortisol, tiroxina).</a:t>
            </a:r>
          </a:p>
          <a:p>
            <a:r>
              <a:rPr lang="es-CO" sz="2800" dirty="0"/>
              <a:t>Se une a fármacos que son </a:t>
            </a:r>
            <a:r>
              <a:rPr lang="es-CO" sz="2800" u="sng" dirty="0"/>
              <a:t>ácidos débiles </a:t>
            </a:r>
            <a:r>
              <a:rPr lang="es-CO" sz="2800" dirty="0"/>
              <a:t>(salicilatos, algunas penicilinas y cefalosporinas).</a:t>
            </a:r>
          </a:p>
        </p:txBody>
      </p:sp>
    </p:spTree>
    <p:extLst>
      <p:ext uri="{BB962C8B-B14F-4D97-AF65-F5344CB8AC3E}">
        <p14:creationId xmlns:p14="http://schemas.microsoft.com/office/powerpoint/2010/main" val="130341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Glicoproteína ácida </a:t>
            </a:r>
            <a:r>
              <a:rPr lang="en-US" b="0" dirty="0">
                <a:sym typeface="Symbol" pitchFamily="2" charset="2"/>
              </a:rPr>
              <a:t></a:t>
            </a:r>
            <a:r>
              <a:rPr lang="en-US" b="0" baseline="-25000" dirty="0">
                <a:sym typeface="Symbol" pitchFamily="2" charset="2"/>
              </a:rPr>
              <a:t>1</a:t>
            </a:r>
            <a:endParaRPr lang="es-CO" b="0" baseline="-25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12207" y="2038837"/>
            <a:ext cx="6921082" cy="4495800"/>
          </a:xfrm>
        </p:spPr>
        <p:txBody>
          <a:bodyPr>
            <a:noAutofit/>
          </a:bodyPr>
          <a:lstStyle/>
          <a:p>
            <a:r>
              <a:rPr lang="es-CO" sz="2800" dirty="0"/>
              <a:t>También llamada </a:t>
            </a:r>
            <a:r>
              <a:rPr lang="es-CO" sz="2800" dirty="0" err="1"/>
              <a:t>orosomucoide</a:t>
            </a:r>
            <a:r>
              <a:rPr lang="es-CO" sz="2800" dirty="0"/>
              <a:t>.</a:t>
            </a:r>
          </a:p>
          <a:p>
            <a:r>
              <a:rPr lang="es-CO" sz="2800" dirty="0"/>
              <a:t>Peso molecular 44,000 Da.</a:t>
            </a:r>
          </a:p>
          <a:p>
            <a:r>
              <a:rPr lang="es-CO" sz="2800" dirty="0"/>
              <a:t>Concentración plasmática: 0.4 a 1.2 mg/</a:t>
            </a:r>
            <a:r>
              <a:rPr lang="es-CO" sz="2800" dirty="0" err="1"/>
              <a:t>mL</a:t>
            </a:r>
            <a:r>
              <a:rPr lang="es-CO" sz="2800" dirty="0"/>
              <a:t>.</a:t>
            </a:r>
          </a:p>
          <a:p>
            <a:r>
              <a:rPr lang="es-CO" sz="2800" dirty="0"/>
              <a:t>Se une a fármacos que son </a:t>
            </a:r>
            <a:r>
              <a:rPr lang="es-CO" sz="2800" u="sng" dirty="0"/>
              <a:t>bases débiles</a:t>
            </a:r>
            <a:r>
              <a:rPr lang="es-CO" sz="2800" dirty="0"/>
              <a:t>: propranolol, imipramina, lidocaína.</a:t>
            </a:r>
          </a:p>
        </p:txBody>
      </p:sp>
    </p:spTree>
    <p:extLst>
      <p:ext uri="{BB962C8B-B14F-4D97-AF65-F5344CB8AC3E}">
        <p14:creationId xmlns:p14="http://schemas.microsoft.com/office/powerpoint/2010/main" val="287688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119" y="0"/>
            <a:ext cx="10489734" cy="1451295"/>
          </a:xfrm>
        </p:spPr>
        <p:txBody>
          <a:bodyPr>
            <a:normAutofit/>
          </a:bodyPr>
          <a:lstStyle/>
          <a:p>
            <a:r>
              <a:rPr lang="es-ES_tradnl" b="0" dirty="0"/>
              <a:t>Blancos moleculares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42034" y="1451295"/>
            <a:ext cx="6969211" cy="4530725"/>
          </a:xfrm>
        </p:spPr>
        <p:txBody>
          <a:bodyPr>
            <a:noAutofit/>
          </a:bodyPr>
          <a:lstStyle/>
          <a:p>
            <a:endParaRPr lang="es-ES_tradnl" sz="3000" dirty="0"/>
          </a:p>
          <a:p>
            <a:pPr marL="514350" indent="-514350">
              <a:buFont typeface="+mj-lt"/>
              <a:buAutoNum type="arabicPeriod" startAt="3"/>
            </a:pPr>
            <a:r>
              <a:rPr lang="es-ES_tradnl" sz="3000" b="1" dirty="0"/>
              <a:t>Canales iónicos</a:t>
            </a:r>
            <a:r>
              <a:rPr lang="es-ES_tradnl" sz="3000" dirty="0"/>
              <a:t>: proteínas que permiten el paso de aniones o cationes según gradiente de concentración.</a:t>
            </a:r>
          </a:p>
          <a:p>
            <a:pPr marL="514350" indent="-514350">
              <a:buFont typeface="+mj-lt"/>
              <a:buAutoNum type="arabicPeriod" startAt="3"/>
            </a:pPr>
            <a:endParaRPr lang="es-ES_tradnl" sz="3000" dirty="0"/>
          </a:p>
          <a:p>
            <a:pPr marL="514350" indent="-514350">
              <a:buFont typeface="+mj-lt"/>
              <a:buAutoNum type="arabicPeriod" startAt="3"/>
            </a:pPr>
            <a:r>
              <a:rPr lang="es-ES_tradnl" sz="3000" b="1" dirty="0"/>
              <a:t>Transportadores</a:t>
            </a:r>
            <a:r>
              <a:rPr lang="es-ES_tradnl" sz="3000" dirty="0"/>
              <a:t>: proteínas que transportan sustratos a través de la membrana (puede haber </a:t>
            </a:r>
            <a:r>
              <a:rPr lang="es-ES_tradnl" sz="3000" dirty="0" err="1"/>
              <a:t>cotransporte</a:t>
            </a:r>
            <a:r>
              <a:rPr lang="es-ES_tradnl" sz="3000" dirty="0"/>
              <a:t>, </a:t>
            </a:r>
            <a:r>
              <a:rPr lang="es-ES_tradnl" sz="3000" dirty="0" err="1"/>
              <a:t>contratransporte</a:t>
            </a:r>
            <a:r>
              <a:rPr lang="es-ES_tradnl" sz="3000" dirty="0"/>
              <a:t> o gasto de ATP).</a:t>
            </a:r>
          </a:p>
          <a:p>
            <a:endParaRPr lang="es-ES_tradnl" sz="3000" dirty="0"/>
          </a:p>
        </p:txBody>
      </p:sp>
    </p:spTree>
    <p:extLst>
      <p:ext uri="{BB962C8B-B14F-4D97-AF65-F5344CB8AC3E}">
        <p14:creationId xmlns:p14="http://schemas.microsoft.com/office/powerpoint/2010/main" val="112888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b="0" dirty="0"/>
              <a:t>Sólo el fármaco libre: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33860" y="1910704"/>
            <a:ext cx="6944498" cy="3777622"/>
          </a:xfrm>
        </p:spPr>
        <p:txBody>
          <a:bodyPr>
            <a:normAutofit/>
          </a:bodyPr>
          <a:lstStyle/>
          <a:p>
            <a:r>
              <a:rPr lang="es-ES_tradnl" sz="3000" dirty="0"/>
              <a:t>Se difunde a través de membranas.</a:t>
            </a:r>
          </a:p>
          <a:p>
            <a:r>
              <a:rPr lang="es-ES_tradnl" sz="3000" dirty="0"/>
              <a:t>Es excretado por los órganos de eliminación (riñón e hígado). </a:t>
            </a:r>
          </a:p>
          <a:p>
            <a:r>
              <a:rPr lang="es-ES_tradnl" sz="3000" dirty="0"/>
              <a:t>Interactúa con el blanco molecular.</a:t>
            </a:r>
          </a:p>
        </p:txBody>
      </p:sp>
    </p:spTree>
    <p:extLst>
      <p:ext uri="{BB962C8B-B14F-4D97-AF65-F5344CB8AC3E}">
        <p14:creationId xmlns:p14="http://schemas.microsoft.com/office/powerpoint/2010/main" val="128644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Unión a proteínas plasmáticas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34313" y="1703664"/>
            <a:ext cx="7068066" cy="4311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600" dirty="0"/>
              <a:t>Alta unión a proteínas:</a:t>
            </a:r>
          </a:p>
          <a:p>
            <a:r>
              <a:rPr lang="es-CO" sz="2600" dirty="0"/>
              <a:t>Reduce el volumen de distribución al mantener el fármaco en el compartimiento vascular.</a:t>
            </a:r>
          </a:p>
          <a:p>
            <a:r>
              <a:rPr lang="es-CO" sz="2600" dirty="0"/>
              <a:t>Disminuye la depuración al reducir el número de moléculas disponibles. </a:t>
            </a:r>
          </a:p>
          <a:p>
            <a:r>
              <a:rPr lang="es-CO" sz="2600" dirty="0"/>
              <a:t>En algunos casos prolonga la vida. media: </a:t>
            </a:r>
            <a:r>
              <a:rPr lang="es-CO" sz="2600" b="1" u="sng" dirty="0" err="1"/>
              <a:t>ceftriaxona</a:t>
            </a:r>
            <a:r>
              <a:rPr lang="es-CO" sz="2600" b="1" u="sng" dirty="0"/>
              <a:t>.</a:t>
            </a:r>
          </a:p>
          <a:p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378373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0" dirty="0"/>
              <a:t>Volumen de distribución (</a:t>
            </a:r>
            <a:r>
              <a:rPr lang="es-ES" b="0" dirty="0" err="1"/>
              <a:t>Vd</a:t>
            </a:r>
            <a:r>
              <a:rPr lang="es-ES" b="0" dirty="0"/>
              <a:t>)</a:t>
            </a:r>
          </a:p>
        </p:txBody>
      </p:sp>
      <p:sp>
        <p:nvSpPr>
          <p:cNvPr id="38914" name="Rectangle 4"/>
          <p:cNvSpPr>
            <a:spLocks noGrp="1" noChangeArrowheads="1"/>
          </p:cNvSpPr>
          <p:nvPr>
            <p:ph idx="1"/>
          </p:nvPr>
        </p:nvSpPr>
        <p:spPr>
          <a:xfrm>
            <a:off x="5000519" y="2025163"/>
            <a:ext cx="6693734" cy="4755292"/>
          </a:xfrm>
        </p:spPr>
        <p:txBody>
          <a:bodyPr>
            <a:noAutofit/>
          </a:bodyPr>
          <a:lstStyle/>
          <a:p>
            <a:pPr eaLnBrk="1" hangingPunct="1"/>
            <a:r>
              <a:rPr lang="es-ES" sz="2400" dirty="0"/>
              <a:t>Relaciona la dosis (cantidad total de fármaco) con la concentración sanguínea o plasmática instantánea (Cp</a:t>
            </a:r>
            <a:r>
              <a:rPr lang="es-ES" sz="2400" baseline="-25000" dirty="0"/>
              <a:t>0</a:t>
            </a:r>
            <a:r>
              <a:rPr lang="es-ES" sz="2400" dirty="0"/>
              <a:t>), después de un bolo intravenoso.</a:t>
            </a:r>
          </a:p>
          <a:p>
            <a:r>
              <a:rPr lang="es-ES" sz="2400" dirty="0"/>
              <a:t>Es un volumen aparente, no fisiológico.</a:t>
            </a:r>
          </a:p>
          <a:p>
            <a:pPr eaLnBrk="1" hangingPunct="1"/>
            <a:r>
              <a:rPr lang="es-ES" sz="2400" dirty="0"/>
              <a:t>Da información sobre la cantidad de fármaco que está en el compartimiento vascular y en los tejidos periféricos.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0" dirty="0"/>
              <a:t>Volumen de distribución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893062" y="1817236"/>
            <a:ext cx="703359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800" dirty="0" err="1"/>
              <a:t>Vd</a:t>
            </a:r>
            <a:r>
              <a:rPr lang="es-ES_tradnl" sz="2800" dirty="0"/>
              <a:t> = 	</a:t>
            </a:r>
            <a:r>
              <a:rPr lang="es-ES_tradnl" sz="2800"/>
              <a:t>Dosis administrada  </a:t>
            </a:r>
            <a:endParaRPr lang="es-ES_tradnl" sz="2800" dirty="0"/>
          </a:p>
          <a:p>
            <a:pPr marL="0" indent="0">
              <a:buNone/>
            </a:pPr>
            <a:r>
              <a:rPr lang="es-ES_tradnl" sz="2800" dirty="0"/>
              <a:t>	</a:t>
            </a:r>
            <a:r>
              <a:rPr lang="es-ES_tradnl" sz="2800"/>
              <a:t>Concentración plasmática      </a:t>
            </a:r>
            <a:r>
              <a:rPr lang="es-ES_tradnl" sz="2800" dirty="0"/>
              <a:t>	instantánea</a:t>
            </a:r>
          </a:p>
          <a:p>
            <a:endParaRPr lang="es-ES_tradnl" dirty="0"/>
          </a:p>
          <a:p>
            <a:endParaRPr lang="es-ES_tradnl" dirty="0"/>
          </a:p>
          <a:p>
            <a:pPr marL="0" indent="0">
              <a:buNone/>
            </a:pPr>
            <a:r>
              <a:rPr lang="es-ES_tradnl" dirty="0"/>
              <a:t>			</a:t>
            </a:r>
            <a:r>
              <a:rPr lang="es-ES_tradnl" sz="2800" dirty="0"/>
              <a:t>Dosis = 1000 mg</a:t>
            </a:r>
          </a:p>
          <a:p>
            <a:pPr marL="0" indent="0">
              <a:buNone/>
            </a:pPr>
            <a:r>
              <a:rPr lang="es-ES_tradnl" sz="2800" dirty="0"/>
              <a:t>			Cp0 = 10 mg/L</a:t>
            </a:r>
          </a:p>
          <a:p>
            <a:pPr marL="0" indent="0">
              <a:buNone/>
            </a:pPr>
            <a:endParaRPr lang="es-ES_tradnl" sz="2800" dirty="0"/>
          </a:p>
          <a:p>
            <a:pPr marL="0" indent="0">
              <a:buNone/>
            </a:pPr>
            <a:r>
              <a:rPr lang="es-ES_tradnl" sz="2800" dirty="0"/>
              <a:t>			</a:t>
            </a:r>
            <a:r>
              <a:rPr lang="es-ES_tradnl" sz="2800" dirty="0" err="1"/>
              <a:t>Vd</a:t>
            </a:r>
            <a:r>
              <a:rPr lang="es-ES_tradnl" sz="2800" dirty="0"/>
              <a:t> = 100 L</a:t>
            </a:r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6053790" y="4431805"/>
            <a:ext cx="1143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>
            <a:cxnSpLocks/>
          </p:cNvCxnSpPr>
          <p:nvPr/>
        </p:nvCxnSpPr>
        <p:spPr>
          <a:xfrm>
            <a:off x="5930223" y="2335276"/>
            <a:ext cx="46902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Metabolismo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909146" y="1783680"/>
            <a:ext cx="7043352" cy="4530725"/>
          </a:xfrm>
        </p:spPr>
        <p:txBody>
          <a:bodyPr>
            <a:normAutofit/>
          </a:bodyPr>
          <a:lstStyle/>
          <a:p>
            <a:r>
              <a:rPr lang="es-CO" sz="2600" dirty="0"/>
              <a:t>La función general del metabolismo es hacer los compuestos absorbidos menos liposolubles y facilitar su excreción.</a:t>
            </a:r>
          </a:p>
          <a:p>
            <a:endParaRPr lang="es-CO" sz="2600" dirty="0"/>
          </a:p>
          <a:p>
            <a:r>
              <a:rPr lang="es-CO" sz="2600" dirty="0"/>
              <a:t>En la mayoría de los casos el metabolismo inactiva la sustancia, en otros la activa (profármacos) o incluso genera metabolitos tóxicos.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Reacciones metabólicas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079059" y="1741735"/>
            <a:ext cx="6682305" cy="4859380"/>
          </a:xfrm>
        </p:spPr>
        <p:txBody>
          <a:bodyPr>
            <a:normAutofit/>
          </a:bodyPr>
          <a:lstStyle/>
          <a:p>
            <a:r>
              <a:rPr lang="es-CO" sz="2600" b="1" dirty="0"/>
              <a:t>Fase I:</a:t>
            </a:r>
          </a:p>
          <a:p>
            <a:pPr>
              <a:buFont typeface="Arial" charset="0"/>
              <a:buNone/>
            </a:pPr>
            <a:r>
              <a:rPr lang="es-CO" sz="2600" dirty="0"/>
              <a:t>	Formación de un metabolito más polar mediante la introducción o exposición de un grupo funcional (OH, -NH</a:t>
            </a:r>
            <a:r>
              <a:rPr lang="es-CO" sz="2600" baseline="-25000" dirty="0"/>
              <a:t>2</a:t>
            </a:r>
            <a:r>
              <a:rPr lang="es-CO" sz="2600" dirty="0"/>
              <a:t>, -SH).</a:t>
            </a:r>
          </a:p>
          <a:p>
            <a:pPr>
              <a:buFont typeface="Arial" charset="0"/>
              <a:buNone/>
            </a:pPr>
            <a:endParaRPr lang="es-CO" sz="2600" dirty="0"/>
          </a:p>
          <a:p>
            <a:r>
              <a:rPr lang="es-CO" sz="2600" b="1" dirty="0"/>
              <a:t>Fase II:</a:t>
            </a:r>
          </a:p>
          <a:p>
            <a:pPr>
              <a:buFont typeface="Arial" charset="0"/>
              <a:buNone/>
            </a:pPr>
            <a:r>
              <a:rPr lang="es-CO" sz="2600" dirty="0"/>
              <a:t>	Conjugación con un sustrato endógeno para formar un compuesto altamente polar.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38899" y="-1"/>
            <a:ext cx="11097728" cy="1325461"/>
          </a:xfrm>
        </p:spPr>
        <p:txBody>
          <a:bodyPr/>
          <a:lstStyle/>
          <a:p>
            <a:r>
              <a:rPr lang="es-CO" b="0" dirty="0"/>
              <a:t>Enzimas fase 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6188" y="1599116"/>
            <a:ext cx="6956549" cy="420816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74FE0F8-9CDC-6244-889E-1992C742EF59}"/>
              </a:ext>
            </a:extLst>
          </p:cNvPr>
          <p:cNvSpPr txBox="1"/>
          <p:nvPr/>
        </p:nvSpPr>
        <p:spPr>
          <a:xfrm>
            <a:off x="8791663" y="6581001"/>
            <a:ext cx="34912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050" dirty="0" err="1">
                <a:solidFill>
                  <a:srgbClr val="152B48"/>
                </a:solidFill>
                <a:latin typeface="Montserrat" panose="00000500000000000000" pitchFamily="50" charset="0"/>
              </a:rPr>
              <a:t>Katzung</a:t>
            </a:r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</a:rPr>
              <a:t>. Basic and </a:t>
            </a:r>
            <a:r>
              <a:rPr lang="es-CO" sz="1050" dirty="0" err="1">
                <a:solidFill>
                  <a:srgbClr val="152B48"/>
                </a:solidFill>
                <a:latin typeface="Montserrat" panose="00000500000000000000" pitchFamily="50" charset="0"/>
              </a:rPr>
              <a:t>Clinical</a:t>
            </a:r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1050" dirty="0" err="1">
                <a:solidFill>
                  <a:srgbClr val="152B48"/>
                </a:solidFill>
                <a:latin typeface="Montserrat" panose="00000500000000000000" pitchFamily="50" charset="0"/>
              </a:rPr>
              <a:t>Pharmacology</a:t>
            </a:r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</a:rPr>
              <a:t>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752968" y="15949"/>
            <a:ext cx="11294075" cy="1143000"/>
          </a:xfrm>
        </p:spPr>
        <p:txBody>
          <a:bodyPr/>
          <a:lstStyle/>
          <a:p>
            <a:r>
              <a:rPr lang="es-CO" b="0" dirty="0"/>
              <a:t>Inductores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224832"/>
              </p:ext>
            </p:extLst>
          </p:nvPr>
        </p:nvGraphicFramePr>
        <p:xfrm>
          <a:off x="4845905" y="1098957"/>
          <a:ext cx="7201138" cy="55985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58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135">
                <a:tc>
                  <a:txBody>
                    <a:bodyPr/>
                    <a:lstStyle/>
                    <a:p>
                      <a:pPr algn="ctr"/>
                      <a:r>
                        <a:rPr lang="es-CO" sz="2400" b="1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CYP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b="1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Inductores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243"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1A2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Humo del tabaco,</a:t>
                      </a:r>
                      <a:r>
                        <a:rPr lang="es-CO" sz="2400" b="0" i="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 </a:t>
                      </a:r>
                      <a:r>
                        <a:rPr lang="es-CO" sz="2400" b="0" i="0" baseline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carbamazepina</a:t>
                      </a:r>
                      <a:r>
                        <a:rPr lang="es-CO" sz="2400" b="0" i="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, fenobarbital, </a:t>
                      </a:r>
                      <a:r>
                        <a:rPr lang="es-CO" sz="2400" b="0" i="0" baseline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rifampicina</a:t>
                      </a:r>
                      <a:r>
                        <a:rPr lang="es-CO" sz="2400" b="0" i="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, omeprazol.</a:t>
                      </a:r>
                      <a:endParaRPr lang="es-CO" sz="2400" b="0" i="0" dirty="0">
                        <a:solidFill>
                          <a:srgbClr val="152B48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135"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2C9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Fenobarbital,</a:t>
                      </a:r>
                      <a:r>
                        <a:rPr lang="es-CO" sz="2400" b="0" i="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 </a:t>
                      </a:r>
                      <a:r>
                        <a:rPr lang="es-CO" sz="2400" b="0" i="0" baseline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fenitoína</a:t>
                      </a:r>
                      <a:r>
                        <a:rPr lang="es-CO" sz="2400" b="0" i="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, </a:t>
                      </a:r>
                      <a:r>
                        <a:rPr lang="es-CO" sz="2400" b="0" i="0" baseline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rifampicina</a:t>
                      </a:r>
                      <a:r>
                        <a:rPr lang="es-CO" sz="2400" b="0" i="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.</a:t>
                      </a:r>
                      <a:endParaRPr lang="es-CO" sz="2400" b="0" i="0" dirty="0">
                        <a:solidFill>
                          <a:srgbClr val="152B48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243"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2C19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2400" b="0" i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Carbamazepina</a:t>
                      </a:r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,</a:t>
                      </a:r>
                      <a:r>
                        <a:rPr lang="es-CO" sz="2400" b="0" i="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 fenobarbital, </a:t>
                      </a:r>
                      <a:r>
                        <a:rPr lang="es-CO" sz="2400" b="0" i="0" baseline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fenitoína</a:t>
                      </a:r>
                      <a:r>
                        <a:rPr lang="es-CO" sz="2400" b="0" i="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, </a:t>
                      </a:r>
                      <a:r>
                        <a:rPr lang="es-CO" sz="2400" b="0" i="0" baseline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rifampicina</a:t>
                      </a:r>
                      <a:r>
                        <a:rPr lang="es-CO" sz="2400" b="0" i="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.</a:t>
                      </a:r>
                      <a:endParaRPr lang="es-CO" sz="2400" b="0" i="0" dirty="0">
                        <a:solidFill>
                          <a:srgbClr val="152B48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378"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2D6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Rifampicina, </a:t>
                      </a:r>
                      <a:r>
                        <a:rPr lang="es-CO" sz="2400" b="0" i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dexametasona</a:t>
                      </a:r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6068540"/>
                  </a:ext>
                </a:extLst>
              </a:tr>
              <a:tr h="600135"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2E1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Etanol, </a:t>
                      </a:r>
                      <a:r>
                        <a:rPr lang="es-CO" sz="2400" b="0" i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isoniazida</a:t>
                      </a:r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0243"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3A4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Fenobarbital, </a:t>
                      </a:r>
                      <a:r>
                        <a:rPr lang="es-CO" sz="2400" b="0" i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carbamazepina</a:t>
                      </a:r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,</a:t>
                      </a:r>
                      <a:r>
                        <a:rPr lang="es-CO" sz="2400" b="0" i="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 </a:t>
                      </a:r>
                      <a:r>
                        <a:rPr lang="es-CO" sz="2400" b="0" i="0" baseline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efavirenz</a:t>
                      </a:r>
                      <a:r>
                        <a:rPr lang="es-CO" sz="2400" b="0" i="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, </a:t>
                      </a:r>
                      <a:r>
                        <a:rPr lang="es-CO" sz="2400" b="0" i="0" baseline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fenitoína</a:t>
                      </a:r>
                      <a:r>
                        <a:rPr lang="es-CO" sz="2400" b="0" i="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, </a:t>
                      </a:r>
                      <a:r>
                        <a:rPr lang="es-CO" sz="2400" b="0" i="0" baseline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rifampicina</a:t>
                      </a:r>
                      <a:endParaRPr lang="es-CO" sz="2400" b="0" i="0" dirty="0">
                        <a:solidFill>
                          <a:srgbClr val="152B48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758892"/>
              </p:ext>
            </p:extLst>
          </p:nvPr>
        </p:nvGraphicFramePr>
        <p:xfrm>
          <a:off x="4818605" y="1300180"/>
          <a:ext cx="7228438" cy="51752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5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2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410">
                <a:tc>
                  <a:txBody>
                    <a:bodyPr/>
                    <a:lstStyle/>
                    <a:p>
                      <a:pPr algn="ctr"/>
                      <a:r>
                        <a:rPr lang="es-CO" sz="2400" b="1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CYP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b="1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Inhibidores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0269"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1A2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Quinolonas, jugo de toronja, macrólidos.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269"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2C9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Amiodarona, isoniazida, metronidazol, fluoxetina.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410"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2C19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Fluconazol,</a:t>
                      </a:r>
                      <a:r>
                        <a:rPr lang="es-CO" sz="2400" b="0" i="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 fluoxetina, omeprazol.</a:t>
                      </a:r>
                      <a:endParaRPr lang="es-CO" sz="2400" b="0" i="0" dirty="0">
                        <a:solidFill>
                          <a:srgbClr val="152B48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269"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2D6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Amiodarona</a:t>
                      </a:r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, </a:t>
                      </a:r>
                      <a:r>
                        <a:rPr lang="es-CO" sz="2400" b="0" i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fluoxetina</a:t>
                      </a:r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, </a:t>
                      </a:r>
                      <a:r>
                        <a:rPr lang="es-CO" sz="2400" b="0" i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bupropion</a:t>
                      </a:r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, </a:t>
                      </a:r>
                      <a:r>
                        <a:rPr lang="es-CO" sz="2400" b="0" i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canabidiol</a:t>
                      </a:r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7643">
                <a:tc>
                  <a:txBody>
                    <a:bodyPr/>
                    <a:lstStyle/>
                    <a:p>
                      <a:pPr algn="ctr"/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3A4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b="0" i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Amiodarona, itraconazol, eritromicina,claritromicina,</a:t>
                      </a:r>
                      <a:r>
                        <a:rPr lang="es-CO" sz="2400" b="0" i="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 ciclosporina, jugo de toronja, fluoxetina, ritonavir, </a:t>
                      </a:r>
                      <a:r>
                        <a:rPr lang="es-CO" sz="2400" b="0" i="0" baseline="0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cobicistat</a:t>
                      </a:r>
                      <a:r>
                        <a:rPr lang="es-CO" sz="2400" b="0" i="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.</a:t>
                      </a:r>
                      <a:endParaRPr lang="es-CO" sz="2400" b="0" i="0" dirty="0">
                        <a:solidFill>
                          <a:srgbClr val="152B48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itle 3">
            <a:extLst>
              <a:ext uri="{FF2B5EF4-FFF2-40B4-BE49-F238E27FC236}">
                <a16:creationId xmlns:a16="http://schemas.microsoft.com/office/drawing/2014/main" id="{30F28F81-2F64-44EF-9B43-AC234DB5079B}"/>
              </a:ext>
            </a:extLst>
          </p:cNvPr>
          <p:cNvSpPr txBox="1">
            <a:spLocks/>
          </p:cNvSpPr>
          <p:nvPr/>
        </p:nvSpPr>
        <p:spPr>
          <a:xfrm>
            <a:off x="752968" y="15949"/>
            <a:ext cx="112940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b="0" dirty="0"/>
              <a:t>Inhibidores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22121" y="-24"/>
            <a:ext cx="11151575" cy="1143000"/>
          </a:xfrm>
        </p:spPr>
        <p:txBody>
          <a:bodyPr/>
          <a:lstStyle/>
          <a:p>
            <a:r>
              <a:rPr lang="es-CO" b="0" dirty="0"/>
              <a:t>Enzimas fase II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83833" y="952471"/>
            <a:ext cx="5509869" cy="404600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5431614" y="5229306"/>
            <a:ext cx="62426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rgbClr val="152B48"/>
                </a:solidFill>
                <a:latin typeface="Montserrat" panose="00000500000000000000" pitchFamily="50" charset="0"/>
              </a:rPr>
              <a:t>GST, </a:t>
            </a:r>
            <a:r>
              <a:rPr lang="es-CO" sz="1400" dirty="0" err="1">
                <a:solidFill>
                  <a:srgbClr val="152B48"/>
                </a:solidFill>
                <a:latin typeface="Montserrat" panose="00000500000000000000" pitchFamily="50" charset="0"/>
              </a:rPr>
              <a:t>glutathione</a:t>
            </a:r>
            <a:r>
              <a:rPr lang="es-CO" sz="1400" dirty="0">
                <a:solidFill>
                  <a:srgbClr val="152B48"/>
                </a:solidFill>
                <a:latin typeface="Montserrat" panose="00000500000000000000" pitchFamily="50" charset="0"/>
              </a:rPr>
              <a:t>-</a:t>
            </a:r>
            <a:r>
              <a:rPr lang="es-CO" sz="1400" i="1" dirty="0">
                <a:solidFill>
                  <a:srgbClr val="152B48"/>
                </a:solidFill>
                <a:latin typeface="Montserrat" panose="00000500000000000000" pitchFamily="50" charset="0"/>
              </a:rPr>
              <a:t>S</a:t>
            </a:r>
            <a:r>
              <a:rPr lang="es-CO" sz="1400" dirty="0">
                <a:solidFill>
                  <a:srgbClr val="152B48"/>
                </a:solidFill>
                <a:latin typeface="Montserrat" panose="00000500000000000000" pitchFamily="50" charset="0"/>
              </a:rPr>
              <a:t>-</a:t>
            </a:r>
            <a:r>
              <a:rPr lang="es-CO" sz="1400" dirty="0" err="1">
                <a:solidFill>
                  <a:srgbClr val="152B48"/>
                </a:solidFill>
                <a:latin typeface="Montserrat" panose="00000500000000000000" pitchFamily="50" charset="0"/>
              </a:rPr>
              <a:t>transferase</a:t>
            </a:r>
            <a:r>
              <a:rPr lang="es-CO" sz="1400" dirty="0">
                <a:solidFill>
                  <a:srgbClr val="152B48"/>
                </a:solidFill>
                <a:latin typeface="Montserrat" panose="00000500000000000000" pitchFamily="50" charset="0"/>
              </a:rPr>
              <a:t>; NAT, </a:t>
            </a:r>
            <a:r>
              <a:rPr lang="es-CO" sz="1400" i="1" dirty="0">
                <a:solidFill>
                  <a:srgbClr val="152B48"/>
                </a:solidFill>
                <a:latin typeface="Montserrat" panose="00000500000000000000" pitchFamily="50" charset="0"/>
              </a:rPr>
              <a:t>N</a:t>
            </a:r>
            <a:r>
              <a:rPr lang="es-CO" sz="1400" dirty="0">
                <a:solidFill>
                  <a:srgbClr val="152B48"/>
                </a:solidFill>
                <a:latin typeface="Montserrat" panose="00000500000000000000" pitchFamily="50" charset="0"/>
              </a:rPr>
              <a:t>-</a:t>
            </a:r>
            <a:r>
              <a:rPr lang="es-CO" sz="1400" dirty="0" err="1">
                <a:solidFill>
                  <a:srgbClr val="152B48"/>
                </a:solidFill>
                <a:latin typeface="Montserrat" panose="00000500000000000000" pitchFamily="50" charset="0"/>
              </a:rPr>
              <a:t>acetyltransferase</a:t>
            </a:r>
            <a:r>
              <a:rPr lang="es-CO" sz="1400" dirty="0">
                <a:solidFill>
                  <a:srgbClr val="152B48"/>
                </a:solidFill>
                <a:latin typeface="Montserrat" panose="00000500000000000000" pitchFamily="50" charset="0"/>
              </a:rPr>
              <a:t>; SULT, </a:t>
            </a:r>
            <a:r>
              <a:rPr lang="es-CO" sz="1400" err="1">
                <a:solidFill>
                  <a:srgbClr val="152B48"/>
                </a:solidFill>
                <a:latin typeface="Montserrat" panose="00000500000000000000" pitchFamily="50" charset="0"/>
              </a:rPr>
              <a:t>sulfotransferase</a:t>
            </a:r>
            <a:r>
              <a:rPr lang="es-CO" sz="1400">
                <a:solidFill>
                  <a:srgbClr val="152B48"/>
                </a:solidFill>
                <a:latin typeface="Montserrat" panose="00000500000000000000" pitchFamily="50" charset="0"/>
              </a:rPr>
              <a:t>;  TPMT</a:t>
            </a:r>
            <a:r>
              <a:rPr lang="es-CO" sz="1400" dirty="0">
                <a:solidFill>
                  <a:srgbClr val="152B48"/>
                </a:solidFill>
                <a:latin typeface="Montserrat" panose="00000500000000000000" pitchFamily="50" charset="0"/>
              </a:rPr>
              <a:t>, </a:t>
            </a:r>
            <a:r>
              <a:rPr lang="es-CO" sz="1400" dirty="0" err="1">
                <a:solidFill>
                  <a:srgbClr val="152B48"/>
                </a:solidFill>
                <a:latin typeface="Montserrat" panose="00000500000000000000" pitchFamily="50" charset="0"/>
              </a:rPr>
              <a:t>thiopurine</a:t>
            </a:r>
            <a:r>
              <a:rPr lang="es-CO" sz="14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1400" dirty="0" err="1">
                <a:solidFill>
                  <a:srgbClr val="152B48"/>
                </a:solidFill>
                <a:latin typeface="Montserrat" panose="00000500000000000000" pitchFamily="50" charset="0"/>
              </a:rPr>
              <a:t>methyltransferase</a:t>
            </a:r>
            <a:r>
              <a:rPr lang="es-CO" sz="1400" dirty="0">
                <a:solidFill>
                  <a:srgbClr val="152B48"/>
                </a:solidFill>
                <a:latin typeface="Montserrat" panose="00000500000000000000" pitchFamily="50" charset="0"/>
              </a:rPr>
              <a:t>; UGT, UDP-</a:t>
            </a:r>
            <a:r>
              <a:rPr lang="es-CO" sz="1400" dirty="0" err="1">
                <a:solidFill>
                  <a:srgbClr val="152B48"/>
                </a:solidFill>
                <a:latin typeface="Montserrat" panose="00000500000000000000" pitchFamily="50" charset="0"/>
              </a:rPr>
              <a:t>glucuronosyltransferase</a:t>
            </a:r>
            <a:r>
              <a:rPr lang="es-CO" sz="1400" dirty="0">
                <a:solidFill>
                  <a:srgbClr val="152B48"/>
                </a:solidFill>
                <a:latin typeface="Montserrat" panose="00000500000000000000" pitchFamily="50" charset="0"/>
              </a:rPr>
              <a:t>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0DEE6DF-8194-CB44-83CE-12B0F5E06986}"/>
              </a:ext>
            </a:extLst>
          </p:cNvPr>
          <p:cNvSpPr txBox="1"/>
          <p:nvPr/>
        </p:nvSpPr>
        <p:spPr>
          <a:xfrm>
            <a:off x="8630344" y="6596390"/>
            <a:ext cx="3561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100" dirty="0" err="1">
                <a:solidFill>
                  <a:srgbClr val="152B48"/>
                </a:solidFill>
                <a:latin typeface="Montserrat" panose="00000500000000000000" pitchFamily="50" charset="0"/>
              </a:rPr>
              <a:t>Katzung</a:t>
            </a:r>
            <a:r>
              <a:rPr lang="es-CO" sz="1100" dirty="0">
                <a:solidFill>
                  <a:srgbClr val="152B48"/>
                </a:solidFill>
                <a:latin typeface="Montserrat" panose="00000500000000000000" pitchFamily="50" charset="0"/>
              </a:rPr>
              <a:t>. Basic and </a:t>
            </a:r>
            <a:r>
              <a:rPr lang="es-CO" sz="1100" dirty="0" err="1">
                <a:solidFill>
                  <a:srgbClr val="152B48"/>
                </a:solidFill>
                <a:latin typeface="Montserrat" panose="00000500000000000000" pitchFamily="50" charset="0"/>
              </a:rPr>
              <a:t>Clinical</a:t>
            </a:r>
            <a:r>
              <a:rPr lang="es-CO" sz="11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1100" dirty="0" err="1">
                <a:solidFill>
                  <a:srgbClr val="152B48"/>
                </a:solidFill>
                <a:latin typeface="Montserrat" panose="00000500000000000000" pitchFamily="50" charset="0"/>
              </a:rPr>
              <a:t>Pharmacology</a:t>
            </a:r>
            <a:r>
              <a:rPr lang="es-CO" sz="1100" dirty="0">
                <a:solidFill>
                  <a:srgbClr val="152B48"/>
                </a:solidFill>
                <a:latin typeface="Montserrat" panose="00000500000000000000" pitchFamily="50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91462" y="1750124"/>
            <a:ext cx="7080420" cy="4530725"/>
          </a:xfrm>
        </p:spPr>
        <p:txBody>
          <a:bodyPr>
            <a:normAutofit/>
          </a:bodyPr>
          <a:lstStyle/>
          <a:p>
            <a:endParaRPr lang="es-ES_tradnl" sz="3000" dirty="0"/>
          </a:p>
          <a:p>
            <a:pPr marL="514350" indent="-514350">
              <a:buFont typeface="+mj-lt"/>
              <a:buAutoNum type="arabicPeriod" startAt="5"/>
            </a:pPr>
            <a:r>
              <a:rPr lang="es-ES_tradnl" sz="3000" b="1" dirty="0"/>
              <a:t>Proteínas estructurales</a:t>
            </a:r>
            <a:r>
              <a:rPr lang="el-GR" sz="3000" b="1" dirty="0"/>
              <a:t> </a:t>
            </a:r>
            <a:r>
              <a:rPr lang="es-ES_tradnl" sz="3000" dirty="0"/>
              <a:t>: </a:t>
            </a:r>
            <a:r>
              <a:rPr lang="es-ES_tradnl" sz="3000" dirty="0" err="1"/>
              <a:t>e.g</a:t>
            </a:r>
            <a:r>
              <a:rPr lang="es-ES_tradnl" sz="3000" dirty="0"/>
              <a:t>. tubulina (citoesqueleto), actina.</a:t>
            </a:r>
          </a:p>
          <a:p>
            <a:pPr marL="0" indent="0">
              <a:buNone/>
            </a:pPr>
            <a:endParaRPr lang="es-ES_tradnl" sz="3000" dirty="0"/>
          </a:p>
          <a:p>
            <a:pPr marL="514350" indent="-514350">
              <a:buFont typeface="+mj-lt"/>
              <a:buAutoNum type="arabicPeriod" startAt="6"/>
            </a:pPr>
            <a:r>
              <a:rPr lang="es-ES_tradnl" sz="3000" b="1" dirty="0"/>
              <a:t>Ácidos nucleicos</a:t>
            </a:r>
            <a:r>
              <a:rPr lang="es-ES_tradnl" sz="3000" dirty="0"/>
              <a:t>: DNA o RNA.</a:t>
            </a:r>
          </a:p>
          <a:p>
            <a:pPr marL="514350" indent="-514350">
              <a:buFont typeface="+mj-lt"/>
              <a:buAutoNum type="arabicPeriod" startAt="6"/>
            </a:pPr>
            <a:endParaRPr lang="es-ES_tradnl" sz="30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202D75A-AC4B-4002-88CE-9C52025D8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119" y="0"/>
            <a:ext cx="10489734" cy="1451295"/>
          </a:xfrm>
        </p:spPr>
        <p:txBody>
          <a:bodyPr>
            <a:normAutofit/>
          </a:bodyPr>
          <a:lstStyle/>
          <a:p>
            <a:r>
              <a:rPr lang="es-ES_tradnl" b="0" dirty="0"/>
              <a:t>Blancos moleculares</a:t>
            </a:r>
          </a:p>
        </p:txBody>
      </p:sp>
    </p:spTree>
    <p:extLst>
      <p:ext uri="{BB962C8B-B14F-4D97-AF65-F5344CB8AC3E}">
        <p14:creationId xmlns:p14="http://schemas.microsoft.com/office/powerpoint/2010/main" val="215174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54310" y="6022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Excreción renal de fármacos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69654" y="1495604"/>
            <a:ext cx="7478045" cy="445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/>
          <p:cNvSpPr txBox="1"/>
          <p:nvPr/>
        </p:nvSpPr>
        <p:spPr>
          <a:xfrm>
            <a:off x="5420518" y="6116443"/>
            <a:ext cx="5976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>
                <a:solidFill>
                  <a:srgbClr val="152B48"/>
                </a:solidFill>
                <a:latin typeface="Montserrat" panose="00000500000000000000" pitchFamily="50" charset="0"/>
              </a:rPr>
              <a:t>Excreción = Filtración + Secreción - Reabsorción</a:t>
            </a:r>
          </a:p>
        </p:txBody>
      </p:sp>
    </p:spTree>
    <p:extLst>
      <p:ext uri="{BB962C8B-B14F-4D97-AF65-F5344CB8AC3E}">
        <p14:creationId xmlns:p14="http://schemas.microsoft.com/office/powerpoint/2010/main" val="23139487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080024" y="1858467"/>
            <a:ext cx="6594389" cy="4802187"/>
          </a:xfrm>
        </p:spPr>
        <p:txBody>
          <a:bodyPr>
            <a:normAutofit/>
          </a:bodyPr>
          <a:lstStyle/>
          <a:p>
            <a:r>
              <a:rPr lang="es-CO" sz="2800" dirty="0"/>
              <a:t>Proceso unidireccional.</a:t>
            </a:r>
          </a:p>
          <a:p>
            <a:r>
              <a:rPr lang="es-CO" sz="2800" dirty="0"/>
              <a:t>Moléculas &lt; 1500 Da.</a:t>
            </a:r>
          </a:p>
          <a:p>
            <a:r>
              <a:rPr lang="es-CO" sz="2800" dirty="0"/>
              <a:t>Ionizadas o no ionizadas.</a:t>
            </a:r>
          </a:p>
          <a:p>
            <a:r>
              <a:rPr lang="es-CO" sz="2800" dirty="0"/>
              <a:t>Sólo moléculas NO unidas a proteínas.</a:t>
            </a:r>
          </a:p>
          <a:p>
            <a:r>
              <a:rPr lang="es-CO" sz="2800" dirty="0"/>
              <a:t>Fuerza: presión hidrostática.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21177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Filtración glomerular</a:t>
            </a:r>
          </a:p>
        </p:txBody>
      </p:sp>
    </p:spTree>
    <p:extLst>
      <p:ext uri="{BB962C8B-B14F-4D97-AF65-F5344CB8AC3E}">
        <p14:creationId xmlns:p14="http://schemas.microsoft.com/office/powerpoint/2010/main" val="157863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908692" y="1619773"/>
            <a:ext cx="7079175" cy="4742935"/>
          </a:xfrm>
        </p:spPr>
        <p:txBody>
          <a:bodyPr>
            <a:normAutofit/>
          </a:bodyPr>
          <a:lstStyle/>
          <a:p>
            <a:r>
              <a:rPr lang="es-CO" sz="2800" dirty="0"/>
              <a:t>Mediada por transportadores o bombas.</a:t>
            </a:r>
          </a:p>
          <a:p>
            <a:r>
              <a:rPr lang="es-CO" sz="2800" dirty="0"/>
              <a:t>Consume energía.</a:t>
            </a:r>
          </a:p>
          <a:p>
            <a:r>
              <a:rPr lang="es-CO" sz="2800" dirty="0"/>
              <a:t>Es saturable.</a:t>
            </a:r>
          </a:p>
          <a:p>
            <a:r>
              <a:rPr lang="es-CO" sz="2800" dirty="0"/>
              <a:t>No se afecta por la unión a proteínas.</a:t>
            </a:r>
          </a:p>
          <a:p>
            <a:r>
              <a:rPr lang="es-CO" sz="2800" dirty="0"/>
              <a:t>Fármacos con estructura similar compiten por el mismo transportador (</a:t>
            </a:r>
            <a:r>
              <a:rPr lang="es-CO" sz="2800" dirty="0" err="1"/>
              <a:t>e.g</a:t>
            </a:r>
            <a:r>
              <a:rPr lang="es-CO" sz="2800" dirty="0"/>
              <a:t>. penicilina y </a:t>
            </a:r>
            <a:r>
              <a:rPr lang="es-CO" sz="2800" dirty="0" err="1"/>
              <a:t>probenecid</a:t>
            </a:r>
            <a:r>
              <a:rPr lang="es-CO" sz="2800" dirty="0"/>
              <a:t>).</a:t>
            </a:r>
          </a:p>
          <a:p>
            <a:pPr marL="109537" indent="0">
              <a:buNone/>
            </a:pPr>
            <a:endParaRPr lang="es-CO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Secreción tubular</a:t>
            </a:r>
          </a:p>
        </p:txBody>
      </p:sp>
    </p:spTree>
    <p:extLst>
      <p:ext uri="{BB962C8B-B14F-4D97-AF65-F5344CB8AC3E}">
        <p14:creationId xmlns:p14="http://schemas.microsoft.com/office/powerpoint/2010/main" val="311341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904724" y="1775291"/>
            <a:ext cx="6993926" cy="4530725"/>
          </a:xfrm>
        </p:spPr>
        <p:txBody>
          <a:bodyPr>
            <a:normAutofit/>
          </a:bodyPr>
          <a:lstStyle/>
          <a:p>
            <a:r>
              <a:rPr lang="es-CO" sz="2800" dirty="0"/>
              <a:t>Es afectado por el pH luminal y el pKa de la sustancia.</a:t>
            </a:r>
          </a:p>
          <a:p>
            <a:r>
              <a:rPr lang="es-CO" sz="2800" dirty="0"/>
              <a:t>Sólo las sustancias en estado no ionizado (liposoluble) se reabsorben:</a:t>
            </a:r>
          </a:p>
          <a:p>
            <a:endParaRPr lang="es-CO" sz="2800" dirty="0"/>
          </a:p>
          <a:p>
            <a:pPr>
              <a:buClr>
                <a:schemeClr val="bg1"/>
              </a:buClr>
            </a:pPr>
            <a:r>
              <a:rPr lang="es-CO" sz="2800" dirty="0"/>
              <a:t>HA	 	H</a:t>
            </a:r>
            <a:r>
              <a:rPr lang="es-CO" sz="2800" baseline="30000" dirty="0"/>
              <a:t>+</a:t>
            </a:r>
            <a:r>
              <a:rPr lang="es-CO" sz="2800" dirty="0"/>
              <a:t> </a:t>
            </a:r>
            <a:r>
              <a:rPr lang="es-CO" sz="2800"/>
              <a:t>+ A</a:t>
            </a:r>
            <a:r>
              <a:rPr lang="es-CO" sz="2800" baseline="30000"/>
              <a:t>-     </a:t>
            </a:r>
            <a:r>
              <a:rPr lang="es-CO" sz="2800"/>
              <a:t>  </a:t>
            </a:r>
            <a:r>
              <a:rPr lang="es-CO" sz="2800" dirty="0"/>
              <a:t>(ácidos débiles)</a:t>
            </a:r>
            <a:endParaRPr lang="es-CO" sz="2800" baseline="30000" dirty="0"/>
          </a:p>
          <a:p>
            <a:pPr marL="566737" indent="-457200">
              <a:buClr>
                <a:schemeClr val="bg1"/>
              </a:buClr>
            </a:pPr>
            <a:endParaRPr lang="es-CO" sz="2800" baseline="30000" dirty="0"/>
          </a:p>
          <a:p>
            <a:pPr>
              <a:buClr>
                <a:schemeClr val="bg1"/>
              </a:buClr>
            </a:pPr>
            <a:r>
              <a:rPr lang="es-CO" sz="2800" dirty="0"/>
              <a:t>BH</a:t>
            </a:r>
            <a:r>
              <a:rPr lang="es-CO" sz="2800" baseline="30000" dirty="0"/>
              <a:t>+	</a:t>
            </a:r>
            <a:r>
              <a:rPr lang="es-CO" sz="2800" dirty="0"/>
              <a:t>B + </a:t>
            </a:r>
            <a:r>
              <a:rPr lang="es-CO" sz="2800"/>
              <a:t>H</a:t>
            </a:r>
            <a:r>
              <a:rPr lang="es-CO" sz="2800" baseline="30000"/>
              <a:t>+</a:t>
            </a:r>
            <a:r>
              <a:rPr lang="es-CO" sz="2800"/>
              <a:t>      (</a:t>
            </a:r>
            <a:r>
              <a:rPr lang="es-CO" sz="2800" dirty="0"/>
              <a:t>bases débiles)</a:t>
            </a:r>
            <a:endParaRPr lang="es-CO" sz="2800" baseline="30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Reabsorción tubular</a:t>
            </a:r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5993032" y="42672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H="1">
            <a:off x="5993032" y="4421658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6042460" y="51054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H="1">
            <a:off x="6030103" y="52578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26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937827" y="1993500"/>
            <a:ext cx="6848705" cy="4525962"/>
          </a:xfrm>
        </p:spPr>
        <p:txBody>
          <a:bodyPr>
            <a:normAutofit/>
          </a:bodyPr>
          <a:lstStyle/>
          <a:p>
            <a:r>
              <a:rPr lang="es-CO" sz="2600" dirty="0"/>
              <a:t>La tasa de filtración glomerular TFG (GFR) es considerada la mejor medida de la función renal global.</a:t>
            </a:r>
          </a:p>
          <a:p>
            <a:r>
              <a:rPr lang="es-CO" sz="2600" dirty="0"/>
              <a:t>Los valores normales varían según edad, sexo y tamaño corporal.</a:t>
            </a:r>
          </a:p>
          <a:p>
            <a:r>
              <a:rPr lang="es-CO" sz="2600" dirty="0"/>
              <a:t>Está estandarizada para un área de superficie corporal de 1.73 </a:t>
            </a:r>
            <a:r>
              <a:rPr lang="es-CO" sz="2600"/>
              <a:t>m</a:t>
            </a:r>
            <a:r>
              <a:rPr lang="es-CO" sz="2600" baseline="30000"/>
              <a:t>2 </a:t>
            </a:r>
            <a:r>
              <a:rPr lang="es-CO" sz="2600"/>
              <a:t>.</a:t>
            </a:r>
            <a:r>
              <a:rPr lang="es-CO" sz="2600" baseline="30000"/>
              <a:t>  </a:t>
            </a:r>
            <a:endParaRPr lang="es-CO" sz="2600" baseline="30000" dirty="0"/>
          </a:p>
          <a:p>
            <a:endParaRPr lang="es-CO" sz="2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29811" y="-1"/>
            <a:ext cx="6023994" cy="1669409"/>
          </a:xfrm>
        </p:spPr>
        <p:txBody>
          <a:bodyPr>
            <a:normAutofit/>
          </a:bodyPr>
          <a:lstStyle/>
          <a:p>
            <a:pPr algn="ctr"/>
            <a:r>
              <a:rPr lang="es-CO" b="0" dirty="0"/>
              <a:t>La tasa de filtración glomerular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798503" y="1785822"/>
            <a:ext cx="6828638" cy="4530725"/>
          </a:xfrm>
        </p:spPr>
        <p:txBody>
          <a:bodyPr>
            <a:normAutofit/>
          </a:bodyPr>
          <a:lstStyle/>
          <a:p>
            <a:r>
              <a:rPr lang="es-CO" sz="2600" dirty="0"/>
              <a:t>Derivado de </a:t>
            </a:r>
            <a:r>
              <a:rPr lang="es-CO" sz="2600"/>
              <a:t>aminoácidos,  peso </a:t>
            </a:r>
            <a:r>
              <a:rPr lang="es-CO" sz="2600" dirty="0"/>
              <a:t>molecular de 113 Da.</a:t>
            </a:r>
          </a:p>
          <a:p>
            <a:r>
              <a:rPr lang="es-CO" sz="2600" dirty="0"/>
              <a:t>Se filtra en el glomérulo y se secreta en los túbulos renales </a:t>
            </a:r>
            <a:br>
              <a:rPr lang="es-CO" sz="2600" dirty="0"/>
            </a:br>
            <a:r>
              <a:rPr lang="es-CO" sz="2600" dirty="0"/>
              <a:t>(</a:t>
            </a:r>
            <a:r>
              <a:rPr lang="es-CO" sz="2600" u="sng" dirty="0"/>
              <a:t>depuración Cr &gt; TFG</a:t>
            </a:r>
            <a:r>
              <a:rPr lang="es-CO" sz="2600" dirty="0"/>
              <a:t>).</a:t>
            </a:r>
          </a:p>
          <a:p>
            <a:r>
              <a:rPr lang="es-CO" sz="2600" dirty="0"/>
              <a:t>La producción y la secreción tubular son variables intra e inter-individualmente.</a:t>
            </a:r>
          </a:p>
          <a:p>
            <a:endParaRPr lang="es-CO" sz="2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Creatinina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7922"/>
            <a:ext cx="6602835" cy="1678599"/>
          </a:xfrm>
        </p:spPr>
        <p:txBody>
          <a:bodyPr>
            <a:normAutofit/>
          </a:bodyPr>
          <a:lstStyle/>
          <a:p>
            <a:pPr algn="ctr"/>
            <a:r>
              <a:rPr lang="es-ES_tradnl" b="0" dirty="0"/>
              <a:t>Fórmulas para estimar la función renal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81825" y="1905000"/>
            <a:ext cx="7241058" cy="4525962"/>
          </a:xfrm>
        </p:spPr>
        <p:txBody>
          <a:bodyPr>
            <a:normAutofit/>
          </a:bodyPr>
          <a:lstStyle/>
          <a:p>
            <a:pPr marL="109537" indent="0">
              <a:buNone/>
            </a:pPr>
            <a:r>
              <a:rPr lang="es-ES_tradnl" sz="2800" dirty="0"/>
              <a:t>Estimación de la depuración de creatinina:</a:t>
            </a:r>
          </a:p>
          <a:p>
            <a:r>
              <a:rPr lang="es-ES_tradnl" sz="2800" dirty="0"/>
              <a:t>Cockcroft-</a:t>
            </a:r>
            <a:r>
              <a:rPr lang="es-ES_tradnl" sz="2800" dirty="0" err="1"/>
              <a:t>Gault</a:t>
            </a:r>
            <a:r>
              <a:rPr lang="es-ES_tradnl" sz="2800" dirty="0"/>
              <a:t>.</a:t>
            </a:r>
          </a:p>
          <a:p>
            <a:pPr marL="109537" indent="0">
              <a:buNone/>
            </a:pPr>
            <a:r>
              <a:rPr lang="es-ES_tradnl" sz="2800" dirty="0"/>
              <a:t>Estimación de la tasa de filtración glomerular:</a:t>
            </a:r>
          </a:p>
          <a:p>
            <a:r>
              <a:rPr lang="es-ES_tradnl" sz="2800" dirty="0"/>
              <a:t>MDRD (</a:t>
            </a:r>
            <a:r>
              <a:rPr lang="es-ES_tradnl" sz="2800" i="1" dirty="0" err="1"/>
              <a:t>modification</a:t>
            </a:r>
            <a:r>
              <a:rPr lang="es-ES_tradnl" sz="2800" i="1" dirty="0"/>
              <a:t> of </a:t>
            </a:r>
            <a:r>
              <a:rPr lang="es-ES_tradnl" sz="2800" i="1" dirty="0" err="1"/>
              <a:t>diet</a:t>
            </a:r>
            <a:r>
              <a:rPr lang="es-ES_tradnl" sz="2800" i="1" dirty="0"/>
              <a:t> in renal </a:t>
            </a:r>
            <a:r>
              <a:rPr lang="es-ES_tradnl" sz="2800" i="1" dirty="0" err="1"/>
              <a:t>disease</a:t>
            </a:r>
            <a:r>
              <a:rPr lang="es-ES_tradnl" sz="2800" dirty="0"/>
              <a:t>).</a:t>
            </a:r>
          </a:p>
          <a:p>
            <a:r>
              <a:rPr lang="es-ES_tradnl" sz="2800" dirty="0"/>
              <a:t>CKD-EPI (</a:t>
            </a:r>
            <a:r>
              <a:rPr lang="es-ES_tradnl" sz="2800" i="1" dirty="0" err="1"/>
              <a:t>chronic</a:t>
            </a:r>
            <a:r>
              <a:rPr lang="es-ES_tradnl" sz="2800" i="1" dirty="0"/>
              <a:t> </a:t>
            </a:r>
            <a:r>
              <a:rPr lang="es-ES_tradnl" sz="2800" i="1" dirty="0" err="1"/>
              <a:t>kidney</a:t>
            </a:r>
            <a:r>
              <a:rPr lang="es-ES_tradnl" sz="2800" i="1" dirty="0"/>
              <a:t> </a:t>
            </a:r>
            <a:r>
              <a:rPr lang="es-ES_tradnl" sz="2800" i="1" dirty="0" err="1"/>
              <a:t>disease</a:t>
            </a:r>
            <a:r>
              <a:rPr lang="es-ES_tradnl" sz="2800" i="1" dirty="0"/>
              <a:t> </a:t>
            </a:r>
            <a:r>
              <a:rPr lang="es-ES_tradnl" sz="2800" i="1" dirty="0" err="1"/>
              <a:t>epidemiology</a:t>
            </a:r>
            <a:r>
              <a:rPr lang="es-ES_tradnl" sz="2800" i="1" dirty="0"/>
              <a:t> </a:t>
            </a:r>
            <a:r>
              <a:rPr lang="es-ES_tradnl" sz="2800" i="1" dirty="0" err="1"/>
              <a:t>collaboration</a:t>
            </a:r>
            <a:r>
              <a:rPr lang="es-ES_tradnl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49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41" y="130233"/>
            <a:ext cx="9027253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CO" b="0" dirty="0"/>
              <a:t>Cálculo de la depuración de creatinina por Cockcroft-Gault</a:t>
            </a:r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56558" y="2787576"/>
            <a:ext cx="7264866" cy="202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781725" y="1867570"/>
            <a:ext cx="7183582" cy="4530725"/>
          </a:xfrm>
        </p:spPr>
        <p:txBody>
          <a:bodyPr>
            <a:normAutofit/>
          </a:bodyPr>
          <a:lstStyle/>
          <a:p>
            <a:r>
              <a:rPr lang="es-ES_tradnl" sz="2600" dirty="0"/>
              <a:t>Si el peso real es menor al peso ideal: se usa el peso real.</a:t>
            </a:r>
          </a:p>
          <a:p>
            <a:r>
              <a:rPr lang="es-ES_tradnl" sz="2600" dirty="0"/>
              <a:t>Si el peso real es igual o mayor al peso ideal pero sin exceder un 30%: se usa el peso ideal.</a:t>
            </a:r>
          </a:p>
          <a:p>
            <a:r>
              <a:rPr lang="es-ES_tradnl" sz="2600" dirty="0"/>
              <a:t>Si el peso real excede más de un 30% el peso ideal: se usa el peso ideal ajustado o el peso magro.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b="0" dirty="0"/>
              <a:t>Peso en la fórmula de C-G</a:t>
            </a:r>
          </a:p>
        </p:txBody>
      </p:sp>
    </p:spTree>
    <p:extLst>
      <p:ext uri="{BB962C8B-B14F-4D97-AF65-F5344CB8AC3E}">
        <p14:creationId xmlns:p14="http://schemas.microsoft.com/office/powerpoint/2010/main" val="158760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38200" y="2035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Fórmula MDRD</a:t>
            </a:r>
          </a:p>
        </p:txBody>
      </p:sp>
      <p:graphicFrame>
        <p:nvGraphicFramePr>
          <p:cNvPr id="10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86325"/>
              </p:ext>
            </p:extLst>
          </p:nvPr>
        </p:nvGraphicFramePr>
        <p:xfrm>
          <a:off x="3091154" y="2228507"/>
          <a:ext cx="835660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3301920" imgH="545760" progId="Equation.3">
                  <p:embed/>
                </p:oleObj>
              </mc:Choice>
              <mc:Fallback>
                <p:oleObj name="Ecuación" r:id="rId2" imgW="3301920" imgH="545760" progId="Equation.3">
                  <p:embed/>
                  <p:pic>
                    <p:nvPicPr>
                      <p:cNvPr id="10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1154" y="2228507"/>
                        <a:ext cx="8356600" cy="137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1264" y="1615900"/>
            <a:ext cx="7030994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_tradnl" sz="3000" dirty="0"/>
          </a:p>
          <a:p>
            <a:pPr marL="514350" indent="-514350">
              <a:buFont typeface="+mj-lt"/>
              <a:buAutoNum type="arabicPeriod" startAt="7"/>
            </a:pPr>
            <a:r>
              <a:rPr lang="es-ES_tradnl" sz="3000" b="1" dirty="0"/>
              <a:t>Lípidos</a:t>
            </a:r>
            <a:r>
              <a:rPr lang="es-ES_tradnl" sz="3000" dirty="0"/>
              <a:t>: fosfolípidos y esteroles de membrana.</a:t>
            </a:r>
          </a:p>
          <a:p>
            <a:pPr marL="514350" indent="-514350">
              <a:buFont typeface="+mj-lt"/>
              <a:buAutoNum type="arabicPeriod" startAt="7"/>
            </a:pPr>
            <a:endParaRPr lang="es-ES_tradnl" sz="3000" dirty="0"/>
          </a:p>
          <a:p>
            <a:pPr marL="514350" indent="-514350">
              <a:buFont typeface="+mj-lt"/>
              <a:buAutoNum type="arabicPeriod" startAt="7"/>
            </a:pPr>
            <a:r>
              <a:rPr lang="es-ES_tradnl" sz="3000" b="1" dirty="0"/>
              <a:t>Otros: </a:t>
            </a:r>
            <a:r>
              <a:rPr lang="es-ES_tradnl" sz="3000" dirty="0"/>
              <a:t>fármacos, proteínas solubles, mediadores endógenos.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4709BDE-04C6-4D0B-B81B-0C154BEBF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119" y="0"/>
            <a:ext cx="10489734" cy="1451295"/>
          </a:xfrm>
        </p:spPr>
        <p:txBody>
          <a:bodyPr>
            <a:normAutofit/>
          </a:bodyPr>
          <a:lstStyle/>
          <a:p>
            <a:r>
              <a:rPr lang="es-ES_tradnl" b="0" dirty="0"/>
              <a:t>Blancos moleculares</a:t>
            </a:r>
          </a:p>
        </p:txBody>
      </p:sp>
    </p:spTree>
    <p:extLst>
      <p:ext uri="{BB962C8B-B14F-4D97-AF65-F5344CB8AC3E}">
        <p14:creationId xmlns:p14="http://schemas.microsoft.com/office/powerpoint/2010/main" val="146788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Fórmula CKD-EPI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87521" y="1799744"/>
            <a:ext cx="7504479" cy="384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71611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71088" y="171932"/>
            <a:ext cx="7433345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ES" b="0" dirty="0"/>
              <a:t>Parámetros farmacocinéticos básicos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5261628" y="2180190"/>
            <a:ext cx="6674173" cy="30431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2600" dirty="0"/>
              <a:t>Volumen de distribución (</a:t>
            </a:r>
            <a:r>
              <a:rPr lang="es-ES" sz="2600" dirty="0" err="1"/>
              <a:t>Vd</a:t>
            </a:r>
            <a:r>
              <a:rPr lang="es-ES" sz="2600" dirty="0"/>
              <a:t>).</a:t>
            </a:r>
          </a:p>
          <a:p>
            <a:pPr eaLnBrk="1" hangingPunct="1">
              <a:lnSpc>
                <a:spcPct val="150000"/>
              </a:lnSpc>
            </a:pPr>
            <a:r>
              <a:rPr lang="es-ES" sz="2600" dirty="0"/>
              <a:t>Depuración (CL).</a:t>
            </a:r>
          </a:p>
          <a:p>
            <a:pPr>
              <a:lnSpc>
                <a:spcPct val="150000"/>
              </a:lnSpc>
            </a:pPr>
            <a:r>
              <a:rPr lang="es-ES" sz="2600" dirty="0"/>
              <a:t>Vida media.</a:t>
            </a:r>
          </a:p>
          <a:p>
            <a:pPr eaLnBrk="1" hangingPunct="1">
              <a:lnSpc>
                <a:spcPct val="150000"/>
              </a:lnSpc>
            </a:pPr>
            <a:r>
              <a:rPr lang="es-ES" sz="2600" dirty="0"/>
              <a:t>Biodisponibilidad (F).</a:t>
            </a:r>
          </a:p>
          <a:p>
            <a:pPr eaLnBrk="1" hangingPunct="1">
              <a:lnSpc>
                <a:spcPct val="150000"/>
              </a:lnSpc>
            </a:pPr>
            <a:endParaRPr lang="es-ES" sz="2600" dirty="0"/>
          </a:p>
          <a:p>
            <a:pPr eaLnBrk="1" hangingPunct="1">
              <a:lnSpc>
                <a:spcPct val="150000"/>
              </a:lnSpc>
            </a:pP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27993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" b="0" dirty="0"/>
              <a:t>Depuración (CL)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4831492" y="2083573"/>
            <a:ext cx="7154562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s-ES" sz="2400" dirty="0"/>
              <a:t>Cantidad de sangre o plasma que se depura de fármaco por unidad de tiempo (en L/h  o </a:t>
            </a:r>
            <a:r>
              <a:rPr lang="es-ES" sz="2400" dirty="0" err="1"/>
              <a:t>mL</a:t>
            </a:r>
            <a:r>
              <a:rPr lang="es-ES" sz="2400" dirty="0"/>
              <a:t>/min).</a:t>
            </a:r>
          </a:p>
          <a:p>
            <a:pPr eaLnBrk="1" hangingPunct="1"/>
            <a:endParaRPr lang="es-ES" sz="2400" dirty="0"/>
          </a:p>
          <a:p>
            <a:pPr marL="0" indent="0">
              <a:buNone/>
            </a:pPr>
            <a:r>
              <a:rPr lang="es-ES" sz="2400" b="1" dirty="0"/>
              <a:t>CL = </a:t>
            </a:r>
            <a:r>
              <a:rPr lang="es-ES" sz="2400" dirty="0"/>
              <a:t>		Tasa de eliminación (mg/h)</a:t>
            </a:r>
          </a:p>
          <a:p>
            <a:pPr marL="0" indent="0">
              <a:buNone/>
            </a:pPr>
            <a:r>
              <a:rPr lang="es-ES" sz="2400" dirty="0"/>
              <a:t>              Concentración en equilibrio (mg/L)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b="1" dirty="0"/>
              <a:t>CL=                  </a:t>
            </a:r>
            <a:r>
              <a:rPr lang="es-ES" sz="2400" dirty="0"/>
              <a:t>dosis / Área bajo la curva </a:t>
            </a:r>
          </a:p>
        </p:txBody>
      </p:sp>
      <p:cxnSp>
        <p:nvCxnSpPr>
          <p:cNvPr id="4" name="Conector recto 3"/>
          <p:cNvCxnSpPr>
            <a:cxnSpLocks/>
          </p:cNvCxnSpPr>
          <p:nvPr/>
        </p:nvCxnSpPr>
        <p:spPr>
          <a:xfrm>
            <a:off x="5789990" y="4084401"/>
            <a:ext cx="60177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07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" b="0" dirty="0"/>
              <a:t>Vida media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4929222" y="1537697"/>
            <a:ext cx="6901410" cy="4686729"/>
          </a:xfrm>
        </p:spPr>
        <p:txBody>
          <a:bodyPr>
            <a:noAutofit/>
          </a:bodyPr>
          <a:lstStyle/>
          <a:p>
            <a:pPr eaLnBrk="1" hangingPunct="1"/>
            <a:r>
              <a:rPr lang="es-ES" sz="2800" dirty="0"/>
              <a:t>Tiempo para que la concentración disminuya un 50% durante la fase de eliminación.</a:t>
            </a:r>
          </a:p>
          <a:p>
            <a:pPr eaLnBrk="1" hangingPunct="1"/>
            <a:endParaRPr lang="es-ES" sz="2800" dirty="0"/>
          </a:p>
          <a:p>
            <a:pPr marL="0" indent="0">
              <a:buNone/>
            </a:pPr>
            <a:r>
              <a:rPr lang="es-ES" sz="2800" dirty="0"/>
              <a:t>Vida media (T</a:t>
            </a:r>
            <a:r>
              <a:rPr lang="es-ES" sz="2800" baseline="-25000" dirty="0"/>
              <a:t>1/2</a:t>
            </a:r>
            <a:r>
              <a:rPr lang="es-ES" sz="2800" dirty="0"/>
              <a:t>) = </a:t>
            </a:r>
            <a:r>
              <a:rPr lang="es-ES" sz="2800" dirty="0" err="1"/>
              <a:t>Vd</a:t>
            </a:r>
            <a:r>
              <a:rPr lang="es-ES" sz="2800" dirty="0"/>
              <a:t> x </a:t>
            </a:r>
            <a:r>
              <a:rPr lang="es-ES" sz="2800" dirty="0" err="1"/>
              <a:t>Ln</a:t>
            </a:r>
            <a:r>
              <a:rPr lang="es-ES" sz="2800" dirty="0"/>
              <a:t> 2</a:t>
            </a:r>
          </a:p>
          <a:p>
            <a:pPr marL="0" indent="0">
              <a:buNone/>
            </a:pPr>
            <a:r>
              <a:rPr lang="es-ES" sz="2800" dirty="0"/>
              <a:t>			            CL			                       			</a:t>
            </a:r>
          </a:p>
          <a:p>
            <a:pPr eaLnBrk="1" hangingPunct="1">
              <a:buFont typeface="Wingdings" pitchFamily="2" charset="2"/>
              <a:buNone/>
            </a:pPr>
            <a:endParaRPr lang="es-ES" sz="2800" dirty="0"/>
          </a:p>
          <a:p>
            <a:pPr eaLnBrk="1" hangingPunct="1">
              <a:buFont typeface="Wingdings" pitchFamily="2" charset="2"/>
              <a:buNone/>
            </a:pPr>
            <a:r>
              <a:rPr lang="es-ES" sz="2800" dirty="0"/>
              <a:t>* Ln2 (logaritmo natural de 2 = 0.693)</a:t>
            </a:r>
          </a:p>
        </p:txBody>
      </p:sp>
      <p:cxnSp>
        <p:nvCxnSpPr>
          <p:cNvPr id="3" name="Conector recto 2"/>
          <p:cNvCxnSpPr/>
          <p:nvPr/>
        </p:nvCxnSpPr>
        <p:spPr>
          <a:xfrm>
            <a:off x="8240389" y="3799515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69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35436" y="97173"/>
            <a:ext cx="7323437" cy="9606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" b="0" dirty="0"/>
              <a:t>Biodisponibilidad (F)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4881437" y="2035925"/>
            <a:ext cx="6896100" cy="4654861"/>
          </a:xfrm>
        </p:spPr>
        <p:txBody>
          <a:bodyPr>
            <a:normAutofit/>
          </a:bodyPr>
          <a:lstStyle/>
          <a:p>
            <a:pPr eaLnBrk="1" hangingPunct="1"/>
            <a:r>
              <a:rPr lang="es-ES" sz="2600" dirty="0"/>
              <a:t>Fracción del fármaco que alcanza la circulación sistémica después de ser administrado por cualquier ruta. </a:t>
            </a:r>
          </a:p>
          <a:p>
            <a:pPr eaLnBrk="1" hangingPunct="1"/>
            <a:r>
              <a:rPr lang="es-ES" sz="2600" dirty="0"/>
              <a:t>Todas las rutas se comparan con la intravenosa, cuya F es de 1 (100%).</a:t>
            </a:r>
          </a:p>
          <a:p>
            <a:pPr eaLnBrk="1" hangingPunct="1">
              <a:buFont typeface="Wingdings 3" pitchFamily="18" charset="2"/>
              <a:buNone/>
            </a:pP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39180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8011" y="262375"/>
            <a:ext cx="6014793" cy="8572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ES" b="0" dirty="0"/>
              <a:t>Estado de equilibrio (</a:t>
            </a:r>
            <a:r>
              <a:rPr lang="es-ES" b="0" i="1" dirty="0" err="1"/>
              <a:t>steady</a:t>
            </a:r>
            <a:r>
              <a:rPr lang="es-ES" b="0" i="1" dirty="0"/>
              <a:t> </a:t>
            </a:r>
            <a:r>
              <a:rPr lang="es-ES" b="0" i="1" dirty="0" err="1"/>
              <a:t>state</a:t>
            </a:r>
            <a:r>
              <a:rPr lang="es-ES" b="0" dirty="0"/>
              <a:t>)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4598413" y="1723182"/>
            <a:ext cx="7253417" cy="2670605"/>
          </a:xfrm>
        </p:spPr>
        <p:txBody>
          <a:bodyPr>
            <a:normAutofit/>
          </a:bodyPr>
          <a:lstStyle/>
          <a:p>
            <a:pPr eaLnBrk="1" hangingPunct="1"/>
            <a:r>
              <a:rPr lang="es-ES" sz="2600" dirty="0"/>
              <a:t>Estado en el cual la cantidad de fármaco que ingresa es igual a la cantidad que se elimina y las concentraciones plasmáticas son estables.</a:t>
            </a:r>
          </a:p>
        </p:txBody>
      </p:sp>
      <p:pic>
        <p:nvPicPr>
          <p:cNvPr id="49156" name="Picture 4" descr="http://www.accessmedicine.com/loadBinary.aspx?name=katz11&amp;filename=%09katz11_c003f0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539763"/>
            <a:ext cx="5027584" cy="314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67123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b="0" dirty="0"/>
              <a:t>Regla de las vidas medias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198586"/>
              </p:ext>
            </p:extLst>
          </p:nvPr>
        </p:nvGraphicFramePr>
        <p:xfrm>
          <a:off x="5622133" y="1973501"/>
          <a:ext cx="5238750" cy="4171951"/>
        </p:xfrm>
        <a:graphic>
          <a:graphicData uri="http://schemas.openxmlformats.org/drawingml/2006/table">
            <a:tbl>
              <a:tblPr/>
              <a:tblGrid>
                <a:gridCol w="261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2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  <a:cs typeface="Arial" charset="0"/>
                        </a:rPr>
                        <a:t>No. de vidas medias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  <a:cs typeface="Arial" charset="0"/>
                        </a:rPr>
                        <a:t>% del estado de equilibrio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  <a:cs typeface="Arial" charset="0"/>
                        </a:rPr>
                        <a:t>50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  <a:cs typeface="Arial" charset="0"/>
                        </a:rPr>
                        <a:t>75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  <a:cs typeface="Arial" charset="0"/>
                        </a:rPr>
                        <a:t>87.5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  <a:cs typeface="Arial" charset="0"/>
                        </a:rPr>
                        <a:t>93.8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  <a:cs typeface="Arial" charset="0"/>
                        </a:rPr>
                        <a:t>96.9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75070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6460" y="1401916"/>
            <a:ext cx="6705600" cy="511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b="0" dirty="0"/>
              <a:t>Cambio de dosis o suspensión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2739AB4-29AB-164A-A23C-C466042C8BBC}"/>
              </a:ext>
            </a:extLst>
          </p:cNvPr>
          <p:cNvSpPr txBox="1"/>
          <p:nvPr/>
        </p:nvSpPr>
        <p:spPr>
          <a:xfrm>
            <a:off x="8429009" y="6588545"/>
            <a:ext cx="37629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100" dirty="0" err="1">
                <a:solidFill>
                  <a:srgbClr val="152B48"/>
                </a:solidFill>
                <a:latin typeface="Montserrat" panose="00000500000000000000" pitchFamily="50" charset="0"/>
              </a:rPr>
              <a:t>Katzung</a:t>
            </a:r>
            <a:r>
              <a:rPr lang="es-CO" sz="1100" dirty="0">
                <a:solidFill>
                  <a:srgbClr val="152B48"/>
                </a:solidFill>
                <a:latin typeface="Montserrat" panose="00000500000000000000" pitchFamily="50" charset="0"/>
              </a:rPr>
              <a:t>. Basic and </a:t>
            </a:r>
            <a:r>
              <a:rPr lang="es-CO" sz="1100" dirty="0" err="1">
                <a:solidFill>
                  <a:srgbClr val="152B48"/>
                </a:solidFill>
                <a:latin typeface="Montserrat" panose="00000500000000000000" pitchFamily="50" charset="0"/>
              </a:rPr>
              <a:t>Clinical</a:t>
            </a:r>
            <a:r>
              <a:rPr lang="es-CO" sz="11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1100" dirty="0" err="1">
                <a:solidFill>
                  <a:srgbClr val="152B48"/>
                </a:solidFill>
                <a:latin typeface="Montserrat" panose="00000500000000000000" pitchFamily="50" charset="0"/>
              </a:rPr>
              <a:t>Pharmacology</a:t>
            </a:r>
            <a:r>
              <a:rPr lang="es-CO" sz="1100" dirty="0">
                <a:solidFill>
                  <a:srgbClr val="152B48"/>
                </a:solidFill>
                <a:latin typeface="Montserrat" panose="00000500000000000000" pitchFamily="50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572807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37886D-F881-0D42-877F-93F76BC77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CO" b="0" dirty="0"/>
              <a:t>Bibliografía recomendada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C976AB-E8A4-0C4A-8051-C5E78907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4948" y="1921872"/>
            <a:ext cx="7033590" cy="4530725"/>
          </a:xfrm>
        </p:spPr>
        <p:txBody>
          <a:bodyPr>
            <a:normAutofit/>
          </a:bodyPr>
          <a:lstStyle/>
          <a:p>
            <a:r>
              <a:rPr lang="es-CO" sz="2700" dirty="0"/>
              <a:t>Goodman and </a:t>
            </a:r>
            <a:r>
              <a:rPr lang="es-CO" sz="2700" dirty="0" err="1"/>
              <a:t>Gilman’s</a:t>
            </a:r>
            <a:r>
              <a:rPr lang="es-CO" sz="2700" dirty="0"/>
              <a:t>. </a:t>
            </a:r>
            <a:r>
              <a:rPr lang="es-CO" sz="2700" dirty="0" err="1"/>
              <a:t>The</a:t>
            </a:r>
            <a:r>
              <a:rPr lang="es-CO" sz="2700" dirty="0"/>
              <a:t> </a:t>
            </a:r>
            <a:r>
              <a:rPr lang="es-CO" sz="2700" dirty="0" err="1"/>
              <a:t>Pharmacological</a:t>
            </a:r>
            <a:r>
              <a:rPr lang="es-CO" sz="2700" dirty="0"/>
              <a:t> </a:t>
            </a:r>
            <a:r>
              <a:rPr lang="es-CO" sz="2700" dirty="0" err="1"/>
              <a:t>Basis</a:t>
            </a:r>
            <a:r>
              <a:rPr lang="es-CO" sz="2700" dirty="0"/>
              <a:t> of </a:t>
            </a:r>
            <a:r>
              <a:rPr lang="es-CO" sz="2700" dirty="0" err="1"/>
              <a:t>Therapeutics</a:t>
            </a:r>
            <a:r>
              <a:rPr lang="es-CO" sz="2700" dirty="0"/>
              <a:t>. 13 </a:t>
            </a:r>
            <a:r>
              <a:rPr lang="es-CO" sz="2700" dirty="0" err="1"/>
              <a:t>edition</a:t>
            </a:r>
            <a:r>
              <a:rPr lang="es-CO" sz="2700" dirty="0"/>
              <a:t>, 2017.</a:t>
            </a:r>
          </a:p>
          <a:p>
            <a:r>
              <a:rPr lang="es-CO" sz="2700" dirty="0" err="1"/>
              <a:t>Katzung</a:t>
            </a:r>
            <a:r>
              <a:rPr lang="es-CO" sz="2700" dirty="0"/>
              <a:t>. Basic and </a:t>
            </a:r>
            <a:r>
              <a:rPr lang="es-CO" sz="2700" dirty="0" err="1"/>
              <a:t>Clinical</a:t>
            </a:r>
            <a:r>
              <a:rPr lang="es-CO" sz="2700" dirty="0"/>
              <a:t> </a:t>
            </a:r>
            <a:r>
              <a:rPr lang="es-CO" sz="2700" dirty="0" err="1"/>
              <a:t>Pharmacology</a:t>
            </a:r>
            <a:r>
              <a:rPr lang="es-CO" sz="2700" dirty="0"/>
              <a:t>. 15 </a:t>
            </a:r>
            <a:r>
              <a:rPr lang="es-CO" sz="2700" dirty="0" err="1"/>
              <a:t>edition</a:t>
            </a:r>
            <a:r>
              <a:rPr lang="es-CO" sz="2700" dirty="0"/>
              <a:t>, 2020.</a:t>
            </a:r>
          </a:p>
        </p:txBody>
      </p:sp>
    </p:spTree>
    <p:extLst>
      <p:ext uri="{BB962C8B-B14F-4D97-AF65-F5344CB8AC3E}">
        <p14:creationId xmlns:p14="http://schemas.microsoft.com/office/powerpoint/2010/main" val="1210913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9751" y="179002"/>
            <a:ext cx="6666451" cy="1263905"/>
          </a:xfrm>
        </p:spPr>
        <p:txBody>
          <a:bodyPr>
            <a:noAutofit/>
          </a:bodyPr>
          <a:lstStyle/>
          <a:p>
            <a:pPr algn="ctr"/>
            <a:r>
              <a:rPr lang="es-ES_tradnl" b="0" dirty="0"/>
              <a:t>Mecanismos de acción de los fármacos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79534" y="2084299"/>
            <a:ext cx="6858000" cy="35814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3000" b="1" dirty="0"/>
              <a:t>1. </a:t>
            </a:r>
            <a:r>
              <a:rPr lang="es-ES_tradnl" sz="3000" dirty="0"/>
              <a:t>Agonismo o antagonismo de receptores.</a:t>
            </a:r>
          </a:p>
          <a:p>
            <a:pPr marL="0" indent="0">
              <a:buNone/>
            </a:pPr>
            <a:r>
              <a:rPr lang="es-ES_tradnl" sz="3000" b="1" dirty="0"/>
              <a:t>2. </a:t>
            </a:r>
            <a:r>
              <a:rPr lang="es-ES_tradnl" sz="3000" dirty="0"/>
              <a:t>Inhibición o activación de enzimas.</a:t>
            </a:r>
          </a:p>
          <a:p>
            <a:pPr marL="0" indent="0">
              <a:buNone/>
            </a:pPr>
            <a:r>
              <a:rPr lang="es-ES_tradnl" sz="3000" b="1" dirty="0"/>
              <a:t>3. </a:t>
            </a:r>
            <a:r>
              <a:rPr lang="es-ES_tradnl" sz="3000" dirty="0"/>
              <a:t>Apertura o cierre de canales iónicos.</a:t>
            </a:r>
          </a:p>
          <a:p>
            <a:pPr marL="0" indent="0">
              <a:buNone/>
            </a:pPr>
            <a:endParaRPr lang="es-ES_tradnl" sz="3000" dirty="0"/>
          </a:p>
          <a:p>
            <a:pPr marL="385763" indent="-385763">
              <a:buFont typeface="+mj-lt"/>
              <a:buAutoNum type="arabicPeriod" startAt="2"/>
            </a:pPr>
            <a:endParaRPr lang="es-ES_tradnl" sz="3000" dirty="0"/>
          </a:p>
          <a:p>
            <a:endParaRPr lang="es-ES_tradnl" sz="3000" dirty="0"/>
          </a:p>
        </p:txBody>
      </p:sp>
    </p:spTree>
    <p:extLst>
      <p:ext uri="{BB962C8B-B14F-4D97-AF65-F5344CB8AC3E}">
        <p14:creationId xmlns:p14="http://schemas.microsoft.com/office/powerpoint/2010/main" val="135231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83061" y="1812248"/>
            <a:ext cx="6983607" cy="4197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000" b="1" dirty="0"/>
              <a:t>4. </a:t>
            </a:r>
            <a:r>
              <a:rPr lang="es-ES_tradnl" sz="3000" dirty="0"/>
              <a:t>Inhibición de transportadores.</a:t>
            </a:r>
          </a:p>
          <a:p>
            <a:pPr marL="0" indent="0">
              <a:buNone/>
            </a:pPr>
            <a:r>
              <a:rPr lang="es-ES_tradnl" sz="3000" b="1" dirty="0"/>
              <a:t>5. </a:t>
            </a:r>
            <a:r>
              <a:rPr lang="es-ES_tradnl" sz="3000" dirty="0"/>
              <a:t>Activación o bloqueo </a:t>
            </a:r>
            <a:r>
              <a:rPr lang="es-ES_tradnl" sz="3000"/>
              <a:t>de proteínas  estructurales</a:t>
            </a:r>
            <a:r>
              <a:rPr lang="es-ES_tradnl" sz="3000" dirty="0"/>
              <a:t>.</a:t>
            </a:r>
          </a:p>
          <a:p>
            <a:pPr marL="0" indent="0">
              <a:buNone/>
            </a:pPr>
            <a:r>
              <a:rPr lang="es-ES_tradnl" sz="3000" b="1" dirty="0"/>
              <a:t>6. </a:t>
            </a:r>
            <a:r>
              <a:rPr lang="es-ES_tradnl" sz="3000" dirty="0"/>
              <a:t>Interacción directa con los ácidos nucleicos, causando ruptura o degradación (agentes </a:t>
            </a:r>
            <a:r>
              <a:rPr lang="es-ES_tradnl" sz="3000" dirty="0" err="1"/>
              <a:t>alkilantes</a:t>
            </a:r>
            <a:r>
              <a:rPr lang="es-ES_tradnl" sz="3000" dirty="0"/>
              <a:t>, oligonucleótidos </a:t>
            </a:r>
            <a:r>
              <a:rPr lang="es-ES_tradnl" sz="3000" dirty="0" err="1"/>
              <a:t>antisentido</a:t>
            </a:r>
            <a:r>
              <a:rPr lang="es-ES_tradnl" sz="3000" dirty="0"/>
              <a:t>).</a:t>
            </a:r>
          </a:p>
          <a:p>
            <a:pPr marL="0" indent="0">
              <a:buNone/>
            </a:pPr>
            <a:endParaRPr lang="es-ES_tradnl" sz="30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8E8558B-228D-4B56-A227-1D336B844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119" y="0"/>
            <a:ext cx="10489734" cy="1451295"/>
          </a:xfrm>
        </p:spPr>
        <p:txBody>
          <a:bodyPr>
            <a:normAutofit/>
          </a:bodyPr>
          <a:lstStyle/>
          <a:p>
            <a:r>
              <a:rPr lang="es-ES_tradnl" b="0" dirty="0"/>
              <a:t>Mecanismos de acción</a:t>
            </a:r>
          </a:p>
        </p:txBody>
      </p:sp>
    </p:spTree>
    <p:extLst>
      <p:ext uri="{BB962C8B-B14F-4D97-AF65-F5344CB8AC3E}">
        <p14:creationId xmlns:p14="http://schemas.microsoft.com/office/powerpoint/2010/main" val="130065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361</TotalTime>
  <Words>2498</Words>
  <Application>Microsoft Office PowerPoint</Application>
  <PresentationFormat>Panorámica</PresentationFormat>
  <Paragraphs>376</Paragraphs>
  <Slides>78</Slides>
  <Notes>16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78</vt:i4>
      </vt:variant>
    </vt:vector>
  </HeadingPairs>
  <TitlesOfParts>
    <vt:vector size="85" baseType="lpstr">
      <vt:lpstr>Arial</vt:lpstr>
      <vt:lpstr>Calibri</vt:lpstr>
      <vt:lpstr>Montserrat</vt:lpstr>
      <vt:lpstr>Wingdings</vt:lpstr>
      <vt:lpstr>Wingdings 3</vt:lpstr>
      <vt:lpstr>PlantillaFR2021</vt:lpstr>
      <vt:lpstr>Ecuación</vt:lpstr>
      <vt:lpstr>Generalidades de farmacología</vt:lpstr>
      <vt:lpstr>¿Qué es la farmacología?</vt:lpstr>
      <vt:lpstr>Principios fundamentales</vt:lpstr>
      <vt:lpstr>Blancos moleculares de los fármacos</vt:lpstr>
      <vt:lpstr>Blancos moleculares</vt:lpstr>
      <vt:lpstr>Blancos moleculares</vt:lpstr>
      <vt:lpstr>Blancos moleculares</vt:lpstr>
      <vt:lpstr>Mecanismos de acción de los fármacos</vt:lpstr>
      <vt:lpstr>Mecanismos de acción</vt:lpstr>
      <vt:lpstr>Mecanismos de acción</vt:lpstr>
      <vt:lpstr>Principios fundamentales</vt:lpstr>
      <vt:lpstr>Curvas dosis-efecto o concentración-efecto</vt:lpstr>
      <vt:lpstr>Curvas graduales</vt:lpstr>
      <vt:lpstr>Presentación de PowerPoint</vt:lpstr>
      <vt:lpstr>Presentación de PowerPoint</vt:lpstr>
      <vt:lpstr>Presentación de PowerPoint</vt:lpstr>
      <vt:lpstr>Presentación de PowerPoint</vt:lpstr>
      <vt:lpstr>Curvas cuantales o poblacionales</vt:lpstr>
      <vt:lpstr>Presentación de PowerPoint</vt:lpstr>
      <vt:lpstr>Curvas cuantales o poblacionales</vt:lpstr>
      <vt:lpstr>Índice terapéutico</vt:lpstr>
      <vt:lpstr>Presentación de PowerPoint</vt:lpstr>
      <vt:lpstr>Receptores </vt:lpstr>
      <vt:lpstr>Receptores</vt:lpstr>
      <vt:lpstr>Tipos de receptores</vt:lpstr>
      <vt:lpstr>Interacciones fármaco-receptor</vt:lpstr>
      <vt:lpstr>Agonismo completo y parcial</vt:lpstr>
      <vt:lpstr>Agonistas parciales</vt:lpstr>
      <vt:lpstr>Agonistas parciales</vt:lpstr>
      <vt:lpstr>Agonismo inverso</vt:lpstr>
      <vt:lpstr>Interacciones fármaco-receptor</vt:lpstr>
      <vt:lpstr>Presentación de PowerPoint</vt:lpstr>
      <vt:lpstr>Presentación de PowerPoint</vt:lpstr>
      <vt:lpstr>Presentación de PowerPoint</vt:lpstr>
      <vt:lpstr>Antagonismo químico o por anticuerpos</vt:lpstr>
      <vt:lpstr>Antagonismo fisiológico</vt:lpstr>
      <vt:lpstr>Principios fundamentales</vt:lpstr>
      <vt:lpstr>Farmacocinética (PK)</vt:lpstr>
      <vt:lpstr>Liberación</vt:lpstr>
      <vt:lpstr>Absorción</vt:lpstr>
      <vt:lpstr>Propiedades ácido-base</vt:lpstr>
      <vt:lpstr>Propiedades ácido-base</vt:lpstr>
      <vt:lpstr>Absorción</vt:lpstr>
      <vt:lpstr>Metabolismo hepático de primer paso</vt:lpstr>
      <vt:lpstr>Metabolismo hepático de primer paso</vt:lpstr>
      <vt:lpstr>Distribución</vt:lpstr>
      <vt:lpstr>Paso a través de la barrera hemato-encefálica</vt:lpstr>
      <vt:lpstr>Unión a proteínas: albúmina</vt:lpstr>
      <vt:lpstr>Glicoproteína ácida 1</vt:lpstr>
      <vt:lpstr>Sólo el fármaco libre:</vt:lpstr>
      <vt:lpstr>Unión a proteínas plasmáticas</vt:lpstr>
      <vt:lpstr>Volumen de distribución (Vd)</vt:lpstr>
      <vt:lpstr>Volumen de distribución</vt:lpstr>
      <vt:lpstr>Metabolismo</vt:lpstr>
      <vt:lpstr>Reacciones metabólicas</vt:lpstr>
      <vt:lpstr>Enzimas fase I</vt:lpstr>
      <vt:lpstr>Inductores</vt:lpstr>
      <vt:lpstr>Presentación de PowerPoint</vt:lpstr>
      <vt:lpstr>Enzimas fase II</vt:lpstr>
      <vt:lpstr>Excreción renal de fármacos</vt:lpstr>
      <vt:lpstr>Filtración glomerular</vt:lpstr>
      <vt:lpstr>Secreción tubular</vt:lpstr>
      <vt:lpstr>Reabsorción tubular</vt:lpstr>
      <vt:lpstr>La tasa de filtración glomerular</vt:lpstr>
      <vt:lpstr>Creatinina</vt:lpstr>
      <vt:lpstr>Fórmulas para estimar la función renal</vt:lpstr>
      <vt:lpstr>Cálculo de la depuración de creatinina por Cockcroft-Gault</vt:lpstr>
      <vt:lpstr>Peso en la fórmula de C-G</vt:lpstr>
      <vt:lpstr>Fórmula MDRD</vt:lpstr>
      <vt:lpstr>Fórmula CKD-EPI</vt:lpstr>
      <vt:lpstr>Parámetros farmacocinéticos básicos</vt:lpstr>
      <vt:lpstr>Depuración (CL)</vt:lpstr>
      <vt:lpstr>Vida media</vt:lpstr>
      <vt:lpstr>Biodisponibilidad (F)</vt:lpstr>
      <vt:lpstr>Estado de equilibrio (steady state)</vt:lpstr>
      <vt:lpstr>Regla de las vidas medias</vt:lpstr>
      <vt:lpstr>Cambio de dosis o suspensión</vt:lpstr>
      <vt:lpstr>Bibliografía recomendada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ANDRES RODRIGUEZ JARAMILLO</dc:creator>
  <cp:lastModifiedBy>User</cp:lastModifiedBy>
  <cp:revision>32</cp:revision>
  <dcterms:created xsi:type="dcterms:W3CDTF">2021-05-12T15:28:53Z</dcterms:created>
  <dcterms:modified xsi:type="dcterms:W3CDTF">2021-06-05T17:30:09Z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564129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