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329" r:id="rId2"/>
    <p:sldId id="330" r:id="rId3"/>
    <p:sldId id="331" r:id="rId4"/>
    <p:sldId id="332" r:id="rId5"/>
    <p:sldId id="333" r:id="rId6"/>
    <p:sldId id="334" r:id="rId7"/>
    <p:sldId id="335" r:id="rId8"/>
    <p:sldId id="336" r:id="rId9"/>
    <p:sldId id="337" r:id="rId10"/>
    <p:sldId id="338" r:id="rId11"/>
    <p:sldId id="339" r:id="rId12"/>
    <p:sldId id="340" r:id="rId13"/>
    <p:sldId id="341" r:id="rId14"/>
    <p:sldId id="342" r:id="rId15"/>
    <p:sldId id="343" r:id="rId16"/>
    <p:sldId id="344" r:id="rId17"/>
    <p:sldId id="345" r:id="rId18"/>
    <p:sldId id="346" r:id="rId19"/>
    <p:sldId id="347" r:id="rId20"/>
    <p:sldId id="348" r:id="rId21"/>
    <p:sldId id="349" r:id="rId22"/>
    <p:sldId id="350" r:id="rId23"/>
    <p:sldId id="351" r:id="rId24"/>
    <p:sldId id="352" r:id="rId25"/>
    <p:sldId id="353" r:id="rId26"/>
    <p:sldId id="354"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Montserrat" panose="02000505000000020004"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36" roundtripDataSignature="AMtx7miF0uEQ4TpKJ5aSmAJY/HEv/+Zu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DDC801A-F341-45B5-8FC9-01417E91DA4B}">
  <a:tblStyle styleId="{4DDC801A-F341-45B5-8FC9-01417E91DA4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138"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13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136"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13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Montserrat"/>
                <a:ea typeface="Montserrat"/>
                <a:cs typeface="Montserrat"/>
                <a:sym typeface="Montserrat"/>
              </a:defRPr>
            </a:lvl1pPr>
            <a:lvl2pPr marL="914400" marR="0" lvl="1" indent="-228600" algn="l" rtl="0">
              <a:spcBef>
                <a:spcPts val="0"/>
              </a:spcBef>
              <a:spcAft>
                <a:spcPts val="0"/>
              </a:spcAft>
              <a:buSzPts val="1400"/>
              <a:buNone/>
              <a:defRPr sz="1200" b="0" i="0" u="none" strike="noStrike" cap="none">
                <a:solidFill>
                  <a:schemeClr val="dk1"/>
                </a:solidFill>
                <a:latin typeface="Montserrat"/>
                <a:ea typeface="Montserrat"/>
                <a:cs typeface="Montserrat"/>
                <a:sym typeface="Montserrat"/>
              </a:defRPr>
            </a:lvl2pPr>
            <a:lvl3pPr marL="1371600" marR="0" lvl="2" indent="-228600" algn="l" rtl="0">
              <a:spcBef>
                <a:spcPts val="0"/>
              </a:spcBef>
              <a:spcAft>
                <a:spcPts val="0"/>
              </a:spcAft>
              <a:buSzPts val="1400"/>
              <a:buNone/>
              <a:defRPr sz="1200" b="0" i="0" u="none" strike="noStrike" cap="none">
                <a:solidFill>
                  <a:schemeClr val="dk1"/>
                </a:solidFill>
                <a:latin typeface="Montserrat"/>
                <a:ea typeface="Montserrat"/>
                <a:cs typeface="Montserrat"/>
                <a:sym typeface="Montserrat"/>
              </a:defRPr>
            </a:lvl3pPr>
            <a:lvl4pPr marL="1828800" marR="0" lvl="3" indent="-228600" algn="l" rtl="0">
              <a:spcBef>
                <a:spcPts val="0"/>
              </a:spcBef>
              <a:spcAft>
                <a:spcPts val="0"/>
              </a:spcAft>
              <a:buSzPts val="1400"/>
              <a:buNone/>
              <a:defRPr sz="1200" b="0" i="0" u="none" strike="noStrike" cap="none">
                <a:solidFill>
                  <a:schemeClr val="dk1"/>
                </a:solidFill>
                <a:latin typeface="Montserrat"/>
                <a:ea typeface="Montserrat"/>
                <a:cs typeface="Montserrat"/>
                <a:sym typeface="Montserrat"/>
              </a:defRPr>
            </a:lvl4pPr>
            <a:lvl5pPr marL="2286000" marR="0" lvl="4" indent="-228600" algn="l" rtl="0">
              <a:spcBef>
                <a:spcPts val="0"/>
              </a:spcBef>
              <a:spcAft>
                <a:spcPts val="0"/>
              </a:spcAft>
              <a:buSzPts val="1400"/>
              <a:buNone/>
              <a:defRPr sz="1200" b="0" i="0" u="none" strike="noStrike" cap="none">
                <a:solidFill>
                  <a:schemeClr val="dk1"/>
                </a:solidFill>
                <a:latin typeface="Montserrat"/>
                <a:ea typeface="Montserrat"/>
                <a:cs typeface="Montserrat"/>
                <a:sym typeface="Montserrat"/>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CO" sz="1200" b="0" i="0" u="none" strike="noStrike" cap="none">
                <a:solidFill>
                  <a:schemeClr val="dk1"/>
                </a:solidFill>
                <a:latin typeface="Montserrat"/>
                <a:ea typeface="Montserrat"/>
                <a:cs typeface="Montserrat"/>
                <a:sym typeface="Montserrat"/>
              </a:rPr>
              <a:t>‹Nº›</a:t>
            </a:fld>
            <a:endParaRPr sz="1200" b="0" i="0" u="none" strike="noStrike" cap="none">
              <a:solidFill>
                <a:schemeClr val="dk1"/>
              </a:solidFill>
              <a:latin typeface="Montserrat"/>
              <a:ea typeface="Montserrat"/>
              <a:cs typeface="Montserrat"/>
              <a:sym typeface="Montserrat"/>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p7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8" name="Google Shape;738;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p8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2" name="Google Shape;802;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8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9" name="Google Shape;809;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8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6" name="Google Shape;816;p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p8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3" name="Google Shape;823;p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8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0" name="Google Shape;830;p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8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7" name="Google Shape;837;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p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4" name="Google Shape;844;p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5" name="Google Shape;845;p8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p9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3" name="Google Shape;853;p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p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0" name="Google Shape;860;p9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1" name="Google Shape;861;p9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p9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8" name="Google Shape;868;p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4" name="Google Shape;744;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9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7" name="Google Shape;877;p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p9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4" name="Google Shape;884;p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p9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3" name="Google Shape;893;p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p9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0" name="Google Shape;900;p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p9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7" name="Google Shape;907;p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p9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4" name="Google Shape;914;p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p9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1" name="Google Shape;921;p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7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1" name="Google Shape;751;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p7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9" name="Google Shape;759;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p7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6" name="Google Shape;766;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p7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3" name="Google Shape;773;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8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1" name="Google Shape;781;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8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8" name="Google Shape;788;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8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5" name="Google Shape;795;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1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AAA7"/>
              </a:buClr>
              <a:buSzPts val="6000"/>
              <a:buFont typeface="Montserrat"/>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19"/>
          <p:cNvSpPr txBox="1">
            <a:spLocks noGrp="1"/>
          </p:cNvSpPr>
          <p:nvPr>
            <p:ph type="subTitle" idx="1"/>
          </p:nvPr>
        </p:nvSpPr>
        <p:spPr>
          <a:xfrm>
            <a:off x="4038600" y="3602038"/>
            <a:ext cx="66294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152B48"/>
              </a:buClr>
              <a:buSzPts val="2400"/>
              <a:buNone/>
              <a:defRPr sz="2400"/>
            </a:lvl1pPr>
            <a:lvl2pPr lvl="1" algn="ctr">
              <a:lnSpc>
                <a:spcPct val="90000"/>
              </a:lnSpc>
              <a:spcBef>
                <a:spcPts val="500"/>
              </a:spcBef>
              <a:spcAft>
                <a:spcPts val="0"/>
              </a:spcAft>
              <a:buClr>
                <a:srgbClr val="152B48"/>
              </a:buClr>
              <a:buSzPts val="2000"/>
              <a:buNone/>
              <a:defRPr sz="2000"/>
            </a:lvl2pPr>
            <a:lvl3pPr lvl="2" algn="ctr">
              <a:lnSpc>
                <a:spcPct val="90000"/>
              </a:lnSpc>
              <a:spcBef>
                <a:spcPts val="500"/>
              </a:spcBef>
              <a:spcAft>
                <a:spcPts val="0"/>
              </a:spcAft>
              <a:buClr>
                <a:srgbClr val="152B48"/>
              </a:buClr>
              <a:buSzPts val="1800"/>
              <a:buNone/>
              <a:defRPr sz="1800"/>
            </a:lvl3pPr>
            <a:lvl4pPr lvl="3" algn="ctr">
              <a:lnSpc>
                <a:spcPct val="90000"/>
              </a:lnSpc>
              <a:spcBef>
                <a:spcPts val="500"/>
              </a:spcBef>
              <a:spcAft>
                <a:spcPts val="0"/>
              </a:spcAft>
              <a:buClr>
                <a:srgbClr val="152B48"/>
              </a:buClr>
              <a:buSzPts val="1600"/>
              <a:buNone/>
              <a:defRPr sz="1600"/>
            </a:lvl4pPr>
            <a:lvl5pPr lvl="4" algn="ctr">
              <a:lnSpc>
                <a:spcPct val="90000"/>
              </a:lnSpc>
              <a:spcBef>
                <a:spcPts val="500"/>
              </a:spcBef>
              <a:spcAft>
                <a:spcPts val="0"/>
              </a:spcAft>
              <a:buClr>
                <a:srgbClr val="152B48"/>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os objetos">
  <p:cSld name="Dos objetos">
    <p:spTree>
      <p:nvGrpSpPr>
        <p:cNvPr id="1" name="Shape 21"/>
        <p:cNvGrpSpPr/>
        <p:nvPr/>
      </p:nvGrpSpPr>
      <p:grpSpPr>
        <a:xfrm>
          <a:off x="0" y="0"/>
          <a:ext cx="0" cy="0"/>
          <a:chOff x="0" y="0"/>
          <a:chExt cx="0" cy="0"/>
        </a:xfrm>
      </p:grpSpPr>
      <p:sp>
        <p:nvSpPr>
          <p:cNvPr id="22" name="Google Shape;22;p1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AAA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20"/>
          <p:cNvSpPr txBox="1">
            <a:spLocks noGrp="1"/>
          </p:cNvSpPr>
          <p:nvPr>
            <p:ph type="body" idx="1"/>
          </p:nvPr>
        </p:nvSpPr>
        <p:spPr>
          <a:xfrm>
            <a:off x="4591878" y="1825625"/>
            <a:ext cx="6761922"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52B48"/>
              </a:buClr>
              <a:buSzPts val="1800"/>
              <a:buChar char="•"/>
              <a:defRPr/>
            </a:lvl1pPr>
            <a:lvl2pPr marL="914400" lvl="1" indent="-342900" algn="l">
              <a:lnSpc>
                <a:spcPct val="90000"/>
              </a:lnSpc>
              <a:spcBef>
                <a:spcPts val="500"/>
              </a:spcBef>
              <a:spcAft>
                <a:spcPts val="0"/>
              </a:spcAft>
              <a:buClr>
                <a:srgbClr val="152B48"/>
              </a:buClr>
              <a:buSzPts val="1800"/>
              <a:buChar char="•"/>
              <a:defRPr/>
            </a:lvl2pPr>
            <a:lvl3pPr marL="1371600" lvl="2" indent="-342900" algn="l">
              <a:lnSpc>
                <a:spcPct val="90000"/>
              </a:lnSpc>
              <a:spcBef>
                <a:spcPts val="500"/>
              </a:spcBef>
              <a:spcAft>
                <a:spcPts val="0"/>
              </a:spcAft>
              <a:buClr>
                <a:srgbClr val="152B48"/>
              </a:buClr>
              <a:buSzPts val="1800"/>
              <a:buChar char="•"/>
              <a:defRPr/>
            </a:lvl3pPr>
            <a:lvl4pPr marL="1828800" lvl="3" indent="-342900" algn="l">
              <a:lnSpc>
                <a:spcPct val="90000"/>
              </a:lnSpc>
              <a:spcBef>
                <a:spcPts val="500"/>
              </a:spcBef>
              <a:spcAft>
                <a:spcPts val="0"/>
              </a:spcAft>
              <a:buClr>
                <a:srgbClr val="152B48"/>
              </a:buClr>
              <a:buSzPts val="1800"/>
              <a:buChar char="•"/>
              <a:defRPr/>
            </a:lvl4pPr>
            <a:lvl5pPr marL="2286000" lvl="4" indent="-342900" algn="l">
              <a:lnSpc>
                <a:spcPct val="90000"/>
              </a:lnSpc>
              <a:spcBef>
                <a:spcPts val="500"/>
              </a:spcBef>
              <a:spcAft>
                <a:spcPts val="0"/>
              </a:spcAft>
              <a:buClr>
                <a:srgbClr val="152B4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p:cSld name="Título y objetos">
    <p:spTree>
      <p:nvGrpSpPr>
        <p:cNvPr id="1" name="Shape 49"/>
        <p:cNvGrpSpPr/>
        <p:nvPr/>
      </p:nvGrpSpPr>
      <p:grpSpPr>
        <a:xfrm>
          <a:off x="0" y="0"/>
          <a:ext cx="0" cy="0"/>
          <a:chOff x="0" y="0"/>
          <a:chExt cx="0" cy="0"/>
        </a:xfrm>
      </p:grpSpPr>
      <p:sp>
        <p:nvSpPr>
          <p:cNvPr id="50" name="Google Shape;50;p1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AAA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25"/>
          <p:cNvSpPr txBox="1">
            <a:spLocks noGrp="1"/>
          </p:cNvSpPr>
          <p:nvPr>
            <p:ph type="body" idx="1"/>
          </p:nvPr>
        </p:nvSpPr>
        <p:spPr>
          <a:xfrm>
            <a:off x="685801" y="1825625"/>
            <a:ext cx="10667997" cy="209039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rgbClr val="152B48"/>
              </a:buClr>
              <a:buSzPts val="2000"/>
              <a:buChar char="•"/>
              <a:defRPr sz="2000"/>
            </a:lvl1pPr>
            <a:lvl2pPr marL="914400" lvl="1" indent="-355600" algn="l">
              <a:lnSpc>
                <a:spcPct val="90000"/>
              </a:lnSpc>
              <a:spcBef>
                <a:spcPts val="500"/>
              </a:spcBef>
              <a:spcAft>
                <a:spcPts val="0"/>
              </a:spcAft>
              <a:buClr>
                <a:srgbClr val="152B48"/>
              </a:buClr>
              <a:buSzPts val="2000"/>
              <a:buChar char="•"/>
              <a:defRPr sz="2000"/>
            </a:lvl2pPr>
            <a:lvl3pPr marL="1371600" lvl="2" indent="-355600" algn="l">
              <a:lnSpc>
                <a:spcPct val="90000"/>
              </a:lnSpc>
              <a:spcBef>
                <a:spcPts val="500"/>
              </a:spcBef>
              <a:spcAft>
                <a:spcPts val="0"/>
              </a:spcAft>
              <a:buClr>
                <a:srgbClr val="152B48"/>
              </a:buClr>
              <a:buSzPts val="2000"/>
              <a:buChar char="•"/>
              <a:defRPr sz="2000"/>
            </a:lvl3pPr>
            <a:lvl4pPr marL="1828800" lvl="3" indent="-355600" algn="l">
              <a:lnSpc>
                <a:spcPct val="90000"/>
              </a:lnSpc>
              <a:spcBef>
                <a:spcPts val="500"/>
              </a:spcBef>
              <a:spcAft>
                <a:spcPts val="0"/>
              </a:spcAft>
              <a:buClr>
                <a:srgbClr val="152B48"/>
              </a:buClr>
              <a:buSzPts val="2000"/>
              <a:buChar char="•"/>
              <a:defRPr sz="2000"/>
            </a:lvl4pPr>
            <a:lvl5pPr marL="2286000" lvl="4" indent="-355600" algn="l">
              <a:lnSpc>
                <a:spcPct val="90000"/>
              </a:lnSpc>
              <a:spcBef>
                <a:spcPts val="500"/>
              </a:spcBef>
              <a:spcAft>
                <a:spcPts val="0"/>
              </a:spcAft>
              <a:buClr>
                <a:srgbClr val="152B48"/>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
        <p:nvSpPr>
          <p:cNvPr id="55" name="Google Shape;55;p125"/>
          <p:cNvSpPr txBox="1">
            <a:spLocks noGrp="1"/>
          </p:cNvSpPr>
          <p:nvPr>
            <p:ph type="body" idx="2"/>
          </p:nvPr>
        </p:nvSpPr>
        <p:spPr>
          <a:xfrm>
            <a:off x="4669654" y="3916017"/>
            <a:ext cx="6684145" cy="241334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52B48"/>
              </a:buClr>
              <a:buSzPts val="1800"/>
              <a:buChar char="•"/>
              <a:defRPr/>
            </a:lvl1pPr>
            <a:lvl2pPr marL="914400" lvl="1" indent="-342900" algn="l">
              <a:lnSpc>
                <a:spcPct val="90000"/>
              </a:lnSpc>
              <a:spcBef>
                <a:spcPts val="500"/>
              </a:spcBef>
              <a:spcAft>
                <a:spcPts val="0"/>
              </a:spcAft>
              <a:buClr>
                <a:srgbClr val="152B48"/>
              </a:buClr>
              <a:buSzPts val="1800"/>
              <a:buChar char="•"/>
              <a:defRPr/>
            </a:lvl2pPr>
            <a:lvl3pPr marL="1371600" lvl="2" indent="-342900" algn="l">
              <a:lnSpc>
                <a:spcPct val="90000"/>
              </a:lnSpc>
              <a:spcBef>
                <a:spcPts val="500"/>
              </a:spcBef>
              <a:spcAft>
                <a:spcPts val="0"/>
              </a:spcAft>
              <a:buClr>
                <a:srgbClr val="152B48"/>
              </a:buClr>
              <a:buSzPts val="1800"/>
              <a:buChar char="•"/>
              <a:defRPr/>
            </a:lvl3pPr>
            <a:lvl4pPr marL="1828800" lvl="3" indent="-342900" algn="l">
              <a:lnSpc>
                <a:spcPct val="90000"/>
              </a:lnSpc>
              <a:spcBef>
                <a:spcPts val="500"/>
              </a:spcBef>
              <a:spcAft>
                <a:spcPts val="0"/>
              </a:spcAft>
              <a:buClr>
                <a:srgbClr val="152B48"/>
              </a:buClr>
              <a:buSzPts val="1800"/>
              <a:buChar char="•"/>
              <a:defRPr/>
            </a:lvl4pPr>
            <a:lvl5pPr marL="2286000" lvl="4" indent="-342900" algn="l">
              <a:lnSpc>
                <a:spcPct val="90000"/>
              </a:lnSpc>
              <a:spcBef>
                <a:spcPts val="500"/>
              </a:spcBef>
              <a:spcAft>
                <a:spcPts val="0"/>
              </a:spcAft>
              <a:buClr>
                <a:srgbClr val="152B4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56"/>
        <p:cNvGrpSpPr/>
        <p:nvPr/>
      </p:nvGrpSpPr>
      <p:grpSpPr>
        <a:xfrm>
          <a:off x="0" y="0"/>
          <a:ext cx="0" cy="0"/>
          <a:chOff x="0" y="0"/>
          <a:chExt cx="0" cy="0"/>
        </a:xfrm>
      </p:grpSpPr>
      <p:sp>
        <p:nvSpPr>
          <p:cNvPr id="57" name="Google Shape;57;p126"/>
          <p:cNvSpPr txBox="1">
            <a:spLocks noGrp="1"/>
          </p:cNvSpPr>
          <p:nvPr>
            <p:ph type="title"/>
          </p:nvPr>
        </p:nvSpPr>
        <p:spPr>
          <a:xfrm>
            <a:off x="839788" y="457199"/>
            <a:ext cx="3932237" cy="193812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AAA7"/>
              </a:buClr>
              <a:buSzPts val="3200"/>
              <a:buFont typeface="Montserra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2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152B48"/>
              </a:buClr>
              <a:buSzPts val="3200"/>
              <a:buFont typeface="Arial"/>
              <a:buNone/>
              <a:defRPr sz="3200" b="0" i="0" u="none" strike="noStrike" cap="none">
                <a:solidFill>
                  <a:srgbClr val="152B48"/>
                </a:solidFill>
                <a:latin typeface="Montserrat"/>
                <a:ea typeface="Montserrat"/>
                <a:cs typeface="Montserrat"/>
                <a:sym typeface="Montserrat"/>
              </a:defRPr>
            </a:lvl1pPr>
            <a:lvl2pPr marR="0" lvl="1" algn="l" rtl="0">
              <a:lnSpc>
                <a:spcPct val="90000"/>
              </a:lnSpc>
              <a:spcBef>
                <a:spcPts val="500"/>
              </a:spcBef>
              <a:spcAft>
                <a:spcPts val="0"/>
              </a:spcAft>
              <a:buClr>
                <a:srgbClr val="152B48"/>
              </a:buClr>
              <a:buSzPts val="2800"/>
              <a:buFont typeface="Arial"/>
              <a:buNone/>
              <a:defRPr sz="2800" b="0" i="0" u="none" strike="noStrike" cap="none">
                <a:solidFill>
                  <a:srgbClr val="152B48"/>
                </a:solidFill>
                <a:latin typeface="Montserrat"/>
                <a:ea typeface="Montserrat"/>
                <a:cs typeface="Montserrat"/>
                <a:sym typeface="Montserrat"/>
              </a:defRPr>
            </a:lvl2pPr>
            <a:lvl3pPr marR="0" lvl="2" algn="l" rtl="0">
              <a:lnSpc>
                <a:spcPct val="90000"/>
              </a:lnSpc>
              <a:spcBef>
                <a:spcPts val="500"/>
              </a:spcBef>
              <a:spcAft>
                <a:spcPts val="0"/>
              </a:spcAft>
              <a:buClr>
                <a:srgbClr val="152B48"/>
              </a:buClr>
              <a:buSzPts val="2400"/>
              <a:buFont typeface="Arial"/>
              <a:buNone/>
              <a:defRPr sz="2400" b="0" i="0" u="none" strike="noStrike" cap="none">
                <a:solidFill>
                  <a:srgbClr val="152B48"/>
                </a:solidFill>
                <a:latin typeface="Montserrat"/>
                <a:ea typeface="Montserrat"/>
                <a:cs typeface="Montserrat"/>
                <a:sym typeface="Montserrat"/>
              </a:defRPr>
            </a:lvl3pPr>
            <a:lvl4pPr marR="0" lvl="3" algn="l" rtl="0">
              <a:lnSpc>
                <a:spcPct val="90000"/>
              </a:lnSpc>
              <a:spcBef>
                <a:spcPts val="500"/>
              </a:spcBef>
              <a:spcAft>
                <a:spcPts val="0"/>
              </a:spcAft>
              <a:buClr>
                <a:srgbClr val="152B48"/>
              </a:buClr>
              <a:buSzPts val="2000"/>
              <a:buFont typeface="Arial"/>
              <a:buNone/>
              <a:defRPr sz="2000" b="0" i="0" u="none" strike="noStrike" cap="none">
                <a:solidFill>
                  <a:srgbClr val="152B48"/>
                </a:solidFill>
                <a:latin typeface="Montserrat"/>
                <a:ea typeface="Montserrat"/>
                <a:cs typeface="Montserrat"/>
                <a:sym typeface="Montserrat"/>
              </a:defRPr>
            </a:lvl4pPr>
            <a:lvl5pPr marR="0" lvl="4" algn="l" rtl="0">
              <a:lnSpc>
                <a:spcPct val="90000"/>
              </a:lnSpc>
              <a:spcBef>
                <a:spcPts val="500"/>
              </a:spcBef>
              <a:spcAft>
                <a:spcPts val="0"/>
              </a:spcAft>
              <a:buClr>
                <a:srgbClr val="152B48"/>
              </a:buClr>
              <a:buSzPts val="2000"/>
              <a:buFont typeface="Arial"/>
              <a:buNone/>
              <a:defRPr sz="2000" b="0" i="0" u="none" strike="noStrike" cap="none">
                <a:solidFill>
                  <a:srgbClr val="152B48"/>
                </a:solidFill>
                <a:latin typeface="Montserrat"/>
                <a:ea typeface="Montserrat"/>
                <a:cs typeface="Montserrat"/>
                <a:sym typeface="Montserrat"/>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9" name="Google Shape;59;p126"/>
          <p:cNvSpPr txBox="1">
            <a:spLocks noGrp="1"/>
          </p:cNvSpPr>
          <p:nvPr>
            <p:ph type="body" idx="1"/>
          </p:nvPr>
        </p:nvSpPr>
        <p:spPr>
          <a:xfrm>
            <a:off x="836612" y="2395328"/>
            <a:ext cx="3932237" cy="19381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52B48"/>
              </a:buClr>
              <a:buSzPts val="1600"/>
              <a:buNone/>
              <a:defRPr sz="1600"/>
            </a:lvl1pPr>
            <a:lvl2pPr marL="914400" lvl="1" indent="-228600" algn="l">
              <a:lnSpc>
                <a:spcPct val="90000"/>
              </a:lnSpc>
              <a:spcBef>
                <a:spcPts val="500"/>
              </a:spcBef>
              <a:spcAft>
                <a:spcPts val="0"/>
              </a:spcAft>
              <a:buClr>
                <a:srgbClr val="152B48"/>
              </a:buClr>
              <a:buSzPts val="1400"/>
              <a:buNone/>
              <a:defRPr sz="1400"/>
            </a:lvl2pPr>
            <a:lvl3pPr marL="1371600" lvl="2" indent="-228600" algn="l">
              <a:lnSpc>
                <a:spcPct val="90000"/>
              </a:lnSpc>
              <a:spcBef>
                <a:spcPts val="500"/>
              </a:spcBef>
              <a:spcAft>
                <a:spcPts val="0"/>
              </a:spcAft>
              <a:buClr>
                <a:srgbClr val="152B48"/>
              </a:buClr>
              <a:buSzPts val="1200"/>
              <a:buNone/>
              <a:defRPr sz="1200"/>
            </a:lvl3pPr>
            <a:lvl4pPr marL="1828800" lvl="3" indent="-228600" algn="l">
              <a:lnSpc>
                <a:spcPct val="90000"/>
              </a:lnSpc>
              <a:spcBef>
                <a:spcPts val="500"/>
              </a:spcBef>
              <a:spcAft>
                <a:spcPts val="0"/>
              </a:spcAft>
              <a:buClr>
                <a:srgbClr val="152B48"/>
              </a:buClr>
              <a:buSzPts val="1000"/>
              <a:buNone/>
              <a:defRPr sz="1000"/>
            </a:lvl4pPr>
            <a:lvl5pPr marL="2286000" lvl="4" indent="-228600" algn="l">
              <a:lnSpc>
                <a:spcPct val="90000"/>
              </a:lnSpc>
              <a:spcBef>
                <a:spcPts val="500"/>
              </a:spcBef>
              <a:spcAft>
                <a:spcPts val="0"/>
              </a:spcAft>
              <a:buClr>
                <a:srgbClr val="152B48"/>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1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63"/>
        <p:cNvGrpSpPr/>
        <p:nvPr/>
      </p:nvGrpSpPr>
      <p:grpSpPr>
        <a:xfrm>
          <a:off x="0" y="0"/>
          <a:ext cx="0" cy="0"/>
          <a:chOff x="0" y="0"/>
          <a:chExt cx="0" cy="0"/>
        </a:xfrm>
      </p:grpSpPr>
      <p:sp>
        <p:nvSpPr>
          <p:cNvPr id="64" name="Google Shape;64;p127"/>
          <p:cNvSpPr txBox="1">
            <a:spLocks noGrp="1"/>
          </p:cNvSpPr>
          <p:nvPr>
            <p:ph type="title"/>
          </p:nvPr>
        </p:nvSpPr>
        <p:spPr>
          <a:xfrm>
            <a:off x="839788" y="457200"/>
            <a:ext cx="3932237" cy="1828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AAA7"/>
              </a:buClr>
              <a:buSzPts val="3200"/>
              <a:buFont typeface="Montserra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27"/>
          <p:cNvSpPr txBox="1">
            <a:spLocks noGrp="1"/>
          </p:cNvSpPr>
          <p:nvPr>
            <p:ph type="body" idx="1"/>
          </p:nvPr>
        </p:nvSpPr>
        <p:spPr>
          <a:xfrm>
            <a:off x="4985336" y="1097722"/>
            <a:ext cx="6336127"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152B48"/>
              </a:buClr>
              <a:buSzPts val="3200"/>
              <a:buChar char="•"/>
              <a:defRPr sz="3200"/>
            </a:lvl1pPr>
            <a:lvl2pPr marL="914400" lvl="1" indent="-406400" algn="l">
              <a:lnSpc>
                <a:spcPct val="90000"/>
              </a:lnSpc>
              <a:spcBef>
                <a:spcPts val="500"/>
              </a:spcBef>
              <a:spcAft>
                <a:spcPts val="0"/>
              </a:spcAft>
              <a:buClr>
                <a:srgbClr val="152B48"/>
              </a:buClr>
              <a:buSzPts val="2800"/>
              <a:buChar char="•"/>
              <a:defRPr sz="2800"/>
            </a:lvl2pPr>
            <a:lvl3pPr marL="1371600" lvl="2" indent="-381000" algn="l">
              <a:lnSpc>
                <a:spcPct val="90000"/>
              </a:lnSpc>
              <a:spcBef>
                <a:spcPts val="500"/>
              </a:spcBef>
              <a:spcAft>
                <a:spcPts val="0"/>
              </a:spcAft>
              <a:buClr>
                <a:srgbClr val="152B48"/>
              </a:buClr>
              <a:buSzPts val="2400"/>
              <a:buChar char="•"/>
              <a:defRPr sz="2400"/>
            </a:lvl3pPr>
            <a:lvl4pPr marL="1828800" lvl="3" indent="-355600" algn="l">
              <a:lnSpc>
                <a:spcPct val="90000"/>
              </a:lnSpc>
              <a:spcBef>
                <a:spcPts val="500"/>
              </a:spcBef>
              <a:spcAft>
                <a:spcPts val="0"/>
              </a:spcAft>
              <a:buClr>
                <a:srgbClr val="152B48"/>
              </a:buClr>
              <a:buSzPts val="2000"/>
              <a:buChar char="•"/>
              <a:defRPr sz="2000"/>
            </a:lvl4pPr>
            <a:lvl5pPr marL="2286000" lvl="4" indent="-355600" algn="l">
              <a:lnSpc>
                <a:spcPct val="90000"/>
              </a:lnSpc>
              <a:spcBef>
                <a:spcPts val="500"/>
              </a:spcBef>
              <a:spcAft>
                <a:spcPts val="0"/>
              </a:spcAft>
              <a:buClr>
                <a:srgbClr val="152B48"/>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127"/>
          <p:cNvSpPr txBox="1">
            <a:spLocks noGrp="1"/>
          </p:cNvSpPr>
          <p:nvPr>
            <p:ph type="body" idx="2"/>
          </p:nvPr>
        </p:nvSpPr>
        <p:spPr>
          <a:xfrm>
            <a:off x="838200" y="2263775"/>
            <a:ext cx="3932237" cy="2057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52B48"/>
              </a:buClr>
              <a:buSzPts val="1600"/>
              <a:buNone/>
              <a:defRPr sz="1600"/>
            </a:lvl1pPr>
            <a:lvl2pPr marL="914400" lvl="1" indent="-228600" algn="l">
              <a:lnSpc>
                <a:spcPct val="90000"/>
              </a:lnSpc>
              <a:spcBef>
                <a:spcPts val="500"/>
              </a:spcBef>
              <a:spcAft>
                <a:spcPts val="0"/>
              </a:spcAft>
              <a:buClr>
                <a:srgbClr val="152B48"/>
              </a:buClr>
              <a:buSzPts val="1400"/>
              <a:buNone/>
              <a:defRPr sz="1400"/>
            </a:lvl2pPr>
            <a:lvl3pPr marL="1371600" lvl="2" indent="-228600" algn="l">
              <a:lnSpc>
                <a:spcPct val="90000"/>
              </a:lnSpc>
              <a:spcBef>
                <a:spcPts val="500"/>
              </a:spcBef>
              <a:spcAft>
                <a:spcPts val="0"/>
              </a:spcAft>
              <a:buClr>
                <a:srgbClr val="152B48"/>
              </a:buClr>
              <a:buSzPts val="1200"/>
              <a:buNone/>
              <a:defRPr sz="1200"/>
            </a:lvl3pPr>
            <a:lvl4pPr marL="1828800" lvl="3" indent="-228600" algn="l">
              <a:lnSpc>
                <a:spcPct val="90000"/>
              </a:lnSpc>
              <a:spcBef>
                <a:spcPts val="500"/>
              </a:spcBef>
              <a:spcAft>
                <a:spcPts val="0"/>
              </a:spcAft>
              <a:buClr>
                <a:srgbClr val="152B48"/>
              </a:buClr>
              <a:buSzPts val="1000"/>
              <a:buNone/>
              <a:defRPr sz="1000"/>
            </a:lvl4pPr>
            <a:lvl5pPr marL="2286000" lvl="4" indent="-228600" algn="l">
              <a:lnSpc>
                <a:spcPct val="90000"/>
              </a:lnSpc>
              <a:spcBef>
                <a:spcPts val="500"/>
              </a:spcBef>
              <a:spcAft>
                <a:spcPts val="0"/>
              </a:spcAft>
              <a:buClr>
                <a:srgbClr val="152B48"/>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70"/>
        <p:cNvGrpSpPr/>
        <p:nvPr/>
      </p:nvGrpSpPr>
      <p:grpSpPr>
        <a:xfrm>
          <a:off x="0" y="0"/>
          <a:ext cx="0" cy="0"/>
          <a:chOff x="0" y="0"/>
          <a:chExt cx="0" cy="0"/>
        </a:xfrm>
      </p:grpSpPr>
      <p:sp>
        <p:nvSpPr>
          <p:cNvPr id="71" name="Google Shape;71;p128"/>
          <p:cNvSpPr txBox="1">
            <a:spLocks noGrp="1"/>
          </p:cNvSpPr>
          <p:nvPr>
            <p:ph type="title"/>
          </p:nvPr>
        </p:nvSpPr>
        <p:spPr>
          <a:xfrm>
            <a:off x="831850" y="1709738"/>
            <a:ext cx="10515600" cy="195780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AAA7"/>
              </a:buClr>
              <a:buSzPts val="6000"/>
              <a:buFont typeface="Montserrat"/>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28"/>
          <p:cNvSpPr txBox="1">
            <a:spLocks noGrp="1"/>
          </p:cNvSpPr>
          <p:nvPr>
            <p:ph type="body" idx="1"/>
          </p:nvPr>
        </p:nvSpPr>
        <p:spPr>
          <a:xfrm>
            <a:off x="4313582" y="3675063"/>
            <a:ext cx="7040217"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52B48"/>
              </a:buClr>
              <a:buSzPts val="2400"/>
              <a:buNone/>
              <a:defRPr sz="2400">
                <a:solidFill>
                  <a:srgbClr val="152B4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3" name="Google Shape;73;p1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ción">
  <p:cSld name="Comparación">
    <p:spTree>
      <p:nvGrpSpPr>
        <p:cNvPr id="1" name="Shape 76"/>
        <p:cNvGrpSpPr/>
        <p:nvPr/>
      </p:nvGrpSpPr>
      <p:grpSpPr>
        <a:xfrm>
          <a:off x="0" y="0"/>
          <a:ext cx="0" cy="0"/>
          <a:chOff x="0" y="0"/>
          <a:chExt cx="0" cy="0"/>
        </a:xfrm>
      </p:grpSpPr>
      <p:sp>
        <p:nvSpPr>
          <p:cNvPr id="77" name="Google Shape;77;p1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AAA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29"/>
          <p:cNvSpPr txBox="1">
            <a:spLocks noGrp="1"/>
          </p:cNvSpPr>
          <p:nvPr>
            <p:ph type="body" idx="1"/>
          </p:nvPr>
        </p:nvSpPr>
        <p:spPr>
          <a:xfrm>
            <a:off x="4562061" y="1681163"/>
            <a:ext cx="679332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52B48"/>
              </a:buClr>
              <a:buSzPts val="2800"/>
              <a:buNone/>
              <a:defRPr sz="2800" b="1"/>
            </a:lvl1pPr>
            <a:lvl2pPr marL="914400" lvl="1" indent="-228600" algn="l">
              <a:lnSpc>
                <a:spcPct val="90000"/>
              </a:lnSpc>
              <a:spcBef>
                <a:spcPts val="500"/>
              </a:spcBef>
              <a:spcAft>
                <a:spcPts val="0"/>
              </a:spcAft>
              <a:buClr>
                <a:srgbClr val="152B48"/>
              </a:buClr>
              <a:buSzPts val="2000"/>
              <a:buNone/>
              <a:defRPr sz="2000" b="1"/>
            </a:lvl2pPr>
            <a:lvl3pPr marL="1371600" lvl="2" indent="-228600" algn="l">
              <a:lnSpc>
                <a:spcPct val="90000"/>
              </a:lnSpc>
              <a:spcBef>
                <a:spcPts val="500"/>
              </a:spcBef>
              <a:spcAft>
                <a:spcPts val="0"/>
              </a:spcAft>
              <a:buClr>
                <a:srgbClr val="152B48"/>
              </a:buClr>
              <a:buSzPts val="1800"/>
              <a:buNone/>
              <a:defRPr sz="1800" b="1"/>
            </a:lvl3pPr>
            <a:lvl4pPr marL="1828800" lvl="3" indent="-228600" algn="l">
              <a:lnSpc>
                <a:spcPct val="90000"/>
              </a:lnSpc>
              <a:spcBef>
                <a:spcPts val="500"/>
              </a:spcBef>
              <a:spcAft>
                <a:spcPts val="0"/>
              </a:spcAft>
              <a:buClr>
                <a:srgbClr val="152B48"/>
              </a:buClr>
              <a:buSzPts val="1600"/>
              <a:buNone/>
              <a:defRPr sz="1600" b="1"/>
            </a:lvl4pPr>
            <a:lvl5pPr marL="2286000" lvl="4" indent="-228600" algn="l">
              <a:lnSpc>
                <a:spcPct val="90000"/>
              </a:lnSpc>
              <a:spcBef>
                <a:spcPts val="500"/>
              </a:spcBef>
              <a:spcAft>
                <a:spcPts val="0"/>
              </a:spcAft>
              <a:buClr>
                <a:srgbClr val="152B48"/>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9" name="Google Shape;79;p129"/>
          <p:cNvSpPr txBox="1">
            <a:spLocks noGrp="1"/>
          </p:cNvSpPr>
          <p:nvPr>
            <p:ph type="body" idx="2"/>
          </p:nvPr>
        </p:nvSpPr>
        <p:spPr>
          <a:xfrm>
            <a:off x="4562061" y="2505075"/>
            <a:ext cx="679332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52B48"/>
              </a:buClr>
              <a:buSzPts val="1800"/>
              <a:buChar char="•"/>
              <a:defRPr/>
            </a:lvl1pPr>
            <a:lvl2pPr marL="914400" lvl="1" indent="-342900" algn="l">
              <a:lnSpc>
                <a:spcPct val="90000"/>
              </a:lnSpc>
              <a:spcBef>
                <a:spcPts val="500"/>
              </a:spcBef>
              <a:spcAft>
                <a:spcPts val="0"/>
              </a:spcAft>
              <a:buClr>
                <a:srgbClr val="152B48"/>
              </a:buClr>
              <a:buSzPts val="1800"/>
              <a:buChar char="•"/>
              <a:defRPr/>
            </a:lvl2pPr>
            <a:lvl3pPr marL="1371600" lvl="2" indent="-342900" algn="l">
              <a:lnSpc>
                <a:spcPct val="90000"/>
              </a:lnSpc>
              <a:spcBef>
                <a:spcPts val="500"/>
              </a:spcBef>
              <a:spcAft>
                <a:spcPts val="0"/>
              </a:spcAft>
              <a:buClr>
                <a:srgbClr val="152B48"/>
              </a:buClr>
              <a:buSzPts val="1800"/>
              <a:buChar char="•"/>
              <a:defRPr/>
            </a:lvl3pPr>
            <a:lvl4pPr marL="1828800" lvl="3" indent="-342900" algn="l">
              <a:lnSpc>
                <a:spcPct val="90000"/>
              </a:lnSpc>
              <a:spcBef>
                <a:spcPts val="500"/>
              </a:spcBef>
              <a:spcAft>
                <a:spcPts val="0"/>
              </a:spcAft>
              <a:buClr>
                <a:srgbClr val="152B48"/>
              </a:buClr>
              <a:buSzPts val="1800"/>
              <a:buChar char="•"/>
              <a:defRPr/>
            </a:lvl4pPr>
            <a:lvl5pPr marL="2286000" lvl="4" indent="-342900" algn="l">
              <a:lnSpc>
                <a:spcPct val="90000"/>
              </a:lnSpc>
              <a:spcBef>
                <a:spcPts val="500"/>
              </a:spcBef>
              <a:spcAft>
                <a:spcPts val="0"/>
              </a:spcAft>
              <a:buClr>
                <a:srgbClr val="152B4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83"/>
        <p:cNvGrpSpPr/>
        <p:nvPr/>
      </p:nvGrpSpPr>
      <p:grpSpPr>
        <a:xfrm>
          <a:off x="0" y="0"/>
          <a:ext cx="0" cy="0"/>
          <a:chOff x="0" y="0"/>
          <a:chExt cx="0" cy="0"/>
        </a:xfrm>
      </p:grpSpPr>
      <p:sp>
        <p:nvSpPr>
          <p:cNvPr id="84" name="Google Shape;84;p1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AAA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30"/>
          <p:cNvSpPr txBox="1">
            <a:spLocks noGrp="1"/>
          </p:cNvSpPr>
          <p:nvPr>
            <p:ph type="body" idx="1"/>
          </p:nvPr>
        </p:nvSpPr>
        <p:spPr>
          <a:xfrm rot="5400000">
            <a:off x="5515321" y="574192"/>
            <a:ext cx="4530725" cy="703359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52B48"/>
              </a:buClr>
              <a:buSzPts val="1800"/>
              <a:buChar char="•"/>
              <a:defRPr/>
            </a:lvl1pPr>
            <a:lvl2pPr marL="914400" lvl="1" indent="-342900" algn="l">
              <a:lnSpc>
                <a:spcPct val="90000"/>
              </a:lnSpc>
              <a:spcBef>
                <a:spcPts val="500"/>
              </a:spcBef>
              <a:spcAft>
                <a:spcPts val="0"/>
              </a:spcAft>
              <a:buClr>
                <a:srgbClr val="152B48"/>
              </a:buClr>
              <a:buSzPts val="1800"/>
              <a:buChar char="•"/>
              <a:defRPr/>
            </a:lvl2pPr>
            <a:lvl3pPr marL="1371600" lvl="2" indent="-342900" algn="l">
              <a:lnSpc>
                <a:spcPct val="90000"/>
              </a:lnSpc>
              <a:spcBef>
                <a:spcPts val="500"/>
              </a:spcBef>
              <a:spcAft>
                <a:spcPts val="0"/>
              </a:spcAft>
              <a:buClr>
                <a:srgbClr val="152B48"/>
              </a:buClr>
              <a:buSzPts val="1800"/>
              <a:buChar char="•"/>
              <a:defRPr/>
            </a:lvl3pPr>
            <a:lvl4pPr marL="1828800" lvl="3" indent="-342900" algn="l">
              <a:lnSpc>
                <a:spcPct val="90000"/>
              </a:lnSpc>
              <a:spcBef>
                <a:spcPts val="500"/>
              </a:spcBef>
              <a:spcAft>
                <a:spcPts val="0"/>
              </a:spcAft>
              <a:buClr>
                <a:srgbClr val="152B48"/>
              </a:buClr>
              <a:buSzPts val="1800"/>
              <a:buChar char="•"/>
              <a:defRPr/>
            </a:lvl4pPr>
            <a:lvl5pPr marL="2286000" lvl="4" indent="-342900" algn="l">
              <a:lnSpc>
                <a:spcPct val="90000"/>
              </a:lnSpc>
              <a:spcBef>
                <a:spcPts val="500"/>
              </a:spcBef>
              <a:spcAft>
                <a:spcPts val="0"/>
              </a:spcAft>
              <a:buClr>
                <a:srgbClr val="152B4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1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vertical y texto">
  <p:cSld name="Título vertical y texto">
    <p:spTree>
      <p:nvGrpSpPr>
        <p:cNvPr id="1" name="Shape 89"/>
        <p:cNvGrpSpPr/>
        <p:nvPr/>
      </p:nvGrpSpPr>
      <p:grpSpPr>
        <a:xfrm>
          <a:off x="0" y="0"/>
          <a:ext cx="0" cy="0"/>
          <a:chOff x="0" y="0"/>
          <a:chExt cx="0" cy="0"/>
        </a:xfrm>
      </p:grpSpPr>
      <p:sp>
        <p:nvSpPr>
          <p:cNvPr id="90" name="Google Shape;90;p1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AAA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31"/>
          <p:cNvSpPr txBox="1">
            <a:spLocks noGrp="1"/>
          </p:cNvSpPr>
          <p:nvPr>
            <p:ph type="body" idx="1"/>
          </p:nvPr>
        </p:nvSpPr>
        <p:spPr>
          <a:xfrm rot="5400000">
            <a:off x="3609180" y="1213643"/>
            <a:ext cx="5811838" cy="41148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52B48"/>
              </a:buClr>
              <a:buSzPts val="1800"/>
              <a:buChar char="•"/>
              <a:defRPr/>
            </a:lvl1pPr>
            <a:lvl2pPr marL="914400" lvl="1" indent="-342900" algn="l">
              <a:lnSpc>
                <a:spcPct val="90000"/>
              </a:lnSpc>
              <a:spcBef>
                <a:spcPts val="500"/>
              </a:spcBef>
              <a:spcAft>
                <a:spcPts val="0"/>
              </a:spcAft>
              <a:buClr>
                <a:srgbClr val="152B48"/>
              </a:buClr>
              <a:buSzPts val="1800"/>
              <a:buChar char="•"/>
              <a:defRPr/>
            </a:lvl2pPr>
            <a:lvl3pPr marL="1371600" lvl="2" indent="-342900" algn="l">
              <a:lnSpc>
                <a:spcPct val="90000"/>
              </a:lnSpc>
              <a:spcBef>
                <a:spcPts val="500"/>
              </a:spcBef>
              <a:spcAft>
                <a:spcPts val="0"/>
              </a:spcAft>
              <a:buClr>
                <a:srgbClr val="152B48"/>
              </a:buClr>
              <a:buSzPts val="1800"/>
              <a:buChar char="•"/>
              <a:defRPr/>
            </a:lvl3pPr>
            <a:lvl4pPr marL="1828800" lvl="3" indent="-342900" algn="l">
              <a:lnSpc>
                <a:spcPct val="90000"/>
              </a:lnSpc>
              <a:spcBef>
                <a:spcPts val="500"/>
              </a:spcBef>
              <a:spcAft>
                <a:spcPts val="0"/>
              </a:spcAft>
              <a:buClr>
                <a:srgbClr val="152B48"/>
              </a:buClr>
              <a:buSzPts val="1800"/>
              <a:buChar char="•"/>
              <a:defRPr/>
            </a:lvl4pPr>
            <a:lvl5pPr marL="2286000" lvl="4" indent="-342900" algn="l">
              <a:lnSpc>
                <a:spcPct val="90000"/>
              </a:lnSpc>
              <a:spcBef>
                <a:spcPts val="500"/>
              </a:spcBef>
              <a:spcAft>
                <a:spcPts val="0"/>
              </a:spcAft>
              <a:buClr>
                <a:srgbClr val="152B4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1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
        <p:nvSpPr>
          <p:cNvPr id="95" name="Google Shape;95;p131"/>
          <p:cNvSpPr txBox="1">
            <a:spLocks noGrp="1"/>
          </p:cNvSpPr>
          <p:nvPr>
            <p:ph type="body" idx="2"/>
          </p:nvPr>
        </p:nvSpPr>
        <p:spPr>
          <a:xfrm rot="5400000">
            <a:off x="545338" y="162683"/>
            <a:ext cx="3709918" cy="41148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52B48"/>
              </a:buClr>
              <a:buSzPts val="1800"/>
              <a:buChar char="•"/>
              <a:defRPr/>
            </a:lvl1pPr>
            <a:lvl2pPr marL="914400" lvl="1" indent="-342900" algn="l">
              <a:lnSpc>
                <a:spcPct val="90000"/>
              </a:lnSpc>
              <a:spcBef>
                <a:spcPts val="500"/>
              </a:spcBef>
              <a:spcAft>
                <a:spcPts val="0"/>
              </a:spcAft>
              <a:buClr>
                <a:srgbClr val="152B48"/>
              </a:buClr>
              <a:buSzPts val="1800"/>
              <a:buChar char="•"/>
              <a:defRPr/>
            </a:lvl2pPr>
            <a:lvl3pPr marL="1371600" lvl="2" indent="-342900" algn="l">
              <a:lnSpc>
                <a:spcPct val="90000"/>
              </a:lnSpc>
              <a:spcBef>
                <a:spcPts val="500"/>
              </a:spcBef>
              <a:spcAft>
                <a:spcPts val="0"/>
              </a:spcAft>
              <a:buClr>
                <a:srgbClr val="152B48"/>
              </a:buClr>
              <a:buSzPts val="1800"/>
              <a:buChar char="•"/>
              <a:defRPr/>
            </a:lvl3pPr>
            <a:lvl4pPr marL="1828800" lvl="3" indent="-342900" algn="l">
              <a:lnSpc>
                <a:spcPct val="90000"/>
              </a:lnSpc>
              <a:spcBef>
                <a:spcPts val="500"/>
              </a:spcBef>
              <a:spcAft>
                <a:spcPts val="0"/>
              </a:spcAft>
              <a:buClr>
                <a:srgbClr val="152B48"/>
              </a:buClr>
              <a:buSzPts val="1800"/>
              <a:buChar char="•"/>
              <a:defRPr/>
            </a:lvl4pPr>
            <a:lvl5pPr marL="2286000" lvl="4" indent="-342900" algn="l">
              <a:lnSpc>
                <a:spcPct val="90000"/>
              </a:lnSpc>
              <a:spcBef>
                <a:spcPts val="500"/>
              </a:spcBef>
              <a:spcAft>
                <a:spcPts val="0"/>
              </a:spcAft>
              <a:buClr>
                <a:srgbClr val="152B4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cstate="email">
            <a:alphaModFix/>
            <a:extLst>
              <a:ext uri="{28A0092B-C50C-407E-A947-70E740481C1C}">
                <a14:useLocalDpi xmlns:a14="http://schemas.microsoft.com/office/drawing/2010/main"/>
              </a:ext>
            </a:extLst>
          </a:blip>
          <a:stretch>
            <a:fillRect/>
          </a:stretch>
        </a:blipFill>
        <a:effectLst/>
      </p:bgPr>
    </p:bg>
    <p:spTree>
      <p:nvGrpSpPr>
        <p:cNvPr id="1" name="Shape 9"/>
        <p:cNvGrpSpPr/>
        <p:nvPr/>
      </p:nvGrpSpPr>
      <p:grpSpPr>
        <a:xfrm>
          <a:off x="0" y="0"/>
          <a:ext cx="0" cy="0"/>
          <a:chOff x="0" y="0"/>
          <a:chExt cx="0" cy="0"/>
        </a:xfrm>
      </p:grpSpPr>
      <p:sp>
        <p:nvSpPr>
          <p:cNvPr id="10" name="Google Shape;10;p1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AAA7"/>
              </a:buClr>
              <a:buSzPts val="4400"/>
              <a:buFont typeface="Montserrat"/>
              <a:buNone/>
              <a:defRPr sz="4400" b="1" i="0" u="none" strike="noStrike" cap="none">
                <a:solidFill>
                  <a:srgbClr val="00AAA7"/>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8"/>
          <p:cNvSpPr txBox="1">
            <a:spLocks noGrp="1"/>
          </p:cNvSpPr>
          <p:nvPr>
            <p:ph type="body" idx="1"/>
          </p:nvPr>
        </p:nvSpPr>
        <p:spPr>
          <a:xfrm>
            <a:off x="4263888" y="1825625"/>
            <a:ext cx="7033590" cy="4530725"/>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000"/>
              </a:spcBef>
              <a:spcAft>
                <a:spcPts val="0"/>
              </a:spcAft>
              <a:buClr>
                <a:srgbClr val="152B48"/>
              </a:buClr>
              <a:buSzPts val="2000"/>
              <a:buFont typeface="Arial"/>
              <a:buChar char="•"/>
              <a:defRPr sz="2000" b="0" i="0" u="none" strike="noStrike" cap="none">
                <a:solidFill>
                  <a:srgbClr val="152B48"/>
                </a:solidFill>
                <a:latin typeface="Montserrat"/>
                <a:ea typeface="Montserrat"/>
                <a:cs typeface="Montserrat"/>
                <a:sym typeface="Montserrat"/>
              </a:defRPr>
            </a:lvl1pPr>
            <a:lvl2pPr marL="914400" marR="0" lvl="1" indent="-355600" algn="l" rtl="0">
              <a:lnSpc>
                <a:spcPct val="90000"/>
              </a:lnSpc>
              <a:spcBef>
                <a:spcPts val="500"/>
              </a:spcBef>
              <a:spcAft>
                <a:spcPts val="0"/>
              </a:spcAft>
              <a:buClr>
                <a:srgbClr val="152B48"/>
              </a:buClr>
              <a:buSzPts val="2000"/>
              <a:buFont typeface="Arial"/>
              <a:buChar char="•"/>
              <a:defRPr sz="2000" b="0" i="0" u="none" strike="noStrike" cap="none">
                <a:solidFill>
                  <a:srgbClr val="152B48"/>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rgbClr val="152B48"/>
              </a:buClr>
              <a:buSzPts val="2000"/>
              <a:buFont typeface="Arial"/>
              <a:buChar char="•"/>
              <a:defRPr sz="2000" b="0" i="0" u="none" strike="noStrike" cap="none">
                <a:solidFill>
                  <a:srgbClr val="152B48"/>
                </a:solidFill>
                <a:latin typeface="Montserrat"/>
                <a:ea typeface="Montserrat"/>
                <a:cs typeface="Montserrat"/>
                <a:sym typeface="Montserrat"/>
              </a:defRPr>
            </a:lvl3pPr>
            <a:lvl4pPr marL="1828800" marR="0" lvl="3" indent="-355600" algn="l" rtl="0">
              <a:lnSpc>
                <a:spcPct val="90000"/>
              </a:lnSpc>
              <a:spcBef>
                <a:spcPts val="500"/>
              </a:spcBef>
              <a:spcAft>
                <a:spcPts val="0"/>
              </a:spcAft>
              <a:buClr>
                <a:srgbClr val="152B48"/>
              </a:buClr>
              <a:buSzPts val="2000"/>
              <a:buFont typeface="Arial"/>
              <a:buChar char="•"/>
              <a:defRPr sz="2000" b="0" i="0" u="none" strike="noStrike" cap="none">
                <a:solidFill>
                  <a:srgbClr val="152B48"/>
                </a:solidFill>
                <a:latin typeface="Montserrat"/>
                <a:ea typeface="Montserrat"/>
                <a:cs typeface="Montserrat"/>
                <a:sym typeface="Montserrat"/>
              </a:defRPr>
            </a:lvl4pPr>
            <a:lvl5pPr marL="2286000" marR="0" lvl="4" indent="-355600" algn="l" rtl="0">
              <a:lnSpc>
                <a:spcPct val="90000"/>
              </a:lnSpc>
              <a:spcBef>
                <a:spcPts val="500"/>
              </a:spcBef>
              <a:spcAft>
                <a:spcPts val="0"/>
              </a:spcAft>
              <a:buClr>
                <a:srgbClr val="152B48"/>
              </a:buClr>
              <a:buSzPts val="2000"/>
              <a:buFont typeface="Arial"/>
              <a:buChar char="•"/>
              <a:defRPr sz="2000" b="0" i="0" u="none" strike="noStrike" cap="none">
                <a:solidFill>
                  <a:srgbClr val="152B48"/>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Montserrat"/>
                <a:ea typeface="Montserrat"/>
                <a:cs typeface="Montserrat"/>
                <a:sym typeface="Montserrat"/>
              </a:defRPr>
            </a:lvl1pPr>
            <a:lvl2pPr marL="0" marR="0" lvl="1" indent="0" algn="r" rtl="0">
              <a:spcBef>
                <a:spcPts val="0"/>
              </a:spcBef>
              <a:buNone/>
              <a:defRPr sz="1200" b="0" i="0" u="none" strike="noStrike" cap="none">
                <a:solidFill>
                  <a:srgbClr val="888888"/>
                </a:solidFill>
                <a:latin typeface="Montserrat"/>
                <a:ea typeface="Montserrat"/>
                <a:cs typeface="Montserrat"/>
                <a:sym typeface="Montserrat"/>
              </a:defRPr>
            </a:lvl2pPr>
            <a:lvl3pPr marL="0" marR="0" lvl="2" indent="0" algn="r" rtl="0">
              <a:spcBef>
                <a:spcPts val="0"/>
              </a:spcBef>
              <a:buNone/>
              <a:defRPr sz="1200" b="0" i="0" u="none" strike="noStrike" cap="none">
                <a:solidFill>
                  <a:srgbClr val="888888"/>
                </a:solidFill>
                <a:latin typeface="Montserrat"/>
                <a:ea typeface="Montserrat"/>
                <a:cs typeface="Montserrat"/>
                <a:sym typeface="Montserrat"/>
              </a:defRPr>
            </a:lvl3pPr>
            <a:lvl4pPr marL="0" marR="0" lvl="3" indent="0" algn="r" rtl="0">
              <a:spcBef>
                <a:spcPts val="0"/>
              </a:spcBef>
              <a:buNone/>
              <a:defRPr sz="1200" b="0" i="0" u="none" strike="noStrike" cap="none">
                <a:solidFill>
                  <a:srgbClr val="888888"/>
                </a:solidFill>
                <a:latin typeface="Montserrat"/>
                <a:ea typeface="Montserrat"/>
                <a:cs typeface="Montserrat"/>
                <a:sym typeface="Montserrat"/>
              </a:defRPr>
            </a:lvl4pPr>
            <a:lvl5pPr marL="0" marR="0" lvl="4" indent="0" algn="r" rtl="0">
              <a:spcBef>
                <a:spcPts val="0"/>
              </a:spcBef>
              <a:buNone/>
              <a:defRPr sz="1200" b="0" i="0" u="none" strike="noStrike" cap="none">
                <a:solidFill>
                  <a:srgbClr val="888888"/>
                </a:solidFill>
                <a:latin typeface="Montserrat"/>
                <a:ea typeface="Montserrat"/>
                <a:cs typeface="Montserrat"/>
                <a:sym typeface="Montserrat"/>
              </a:defRPr>
            </a:lvl5pPr>
            <a:lvl6pPr marL="0" marR="0" lvl="5" indent="0" algn="r" rtl="0">
              <a:spcBef>
                <a:spcPts val="0"/>
              </a:spcBef>
              <a:buNone/>
              <a:defRPr sz="1200" b="0" i="0" u="none" strike="noStrike" cap="none">
                <a:solidFill>
                  <a:srgbClr val="888888"/>
                </a:solidFill>
                <a:latin typeface="Montserrat"/>
                <a:ea typeface="Montserrat"/>
                <a:cs typeface="Montserrat"/>
                <a:sym typeface="Montserrat"/>
              </a:defRPr>
            </a:lvl6pPr>
            <a:lvl7pPr marL="0" marR="0" lvl="6" indent="0" algn="r" rtl="0">
              <a:spcBef>
                <a:spcPts val="0"/>
              </a:spcBef>
              <a:buNone/>
              <a:defRPr sz="1200" b="0" i="0" u="none" strike="noStrike" cap="none">
                <a:solidFill>
                  <a:srgbClr val="888888"/>
                </a:solidFill>
                <a:latin typeface="Montserrat"/>
                <a:ea typeface="Montserrat"/>
                <a:cs typeface="Montserrat"/>
                <a:sym typeface="Montserrat"/>
              </a:defRPr>
            </a:lvl7pPr>
            <a:lvl8pPr marL="0" marR="0" lvl="7" indent="0" algn="r" rtl="0">
              <a:spcBef>
                <a:spcPts val="0"/>
              </a:spcBef>
              <a:buNone/>
              <a:defRPr sz="1200" b="0" i="0" u="none" strike="noStrike" cap="none">
                <a:solidFill>
                  <a:srgbClr val="888888"/>
                </a:solidFill>
                <a:latin typeface="Montserrat"/>
                <a:ea typeface="Montserrat"/>
                <a:cs typeface="Montserrat"/>
                <a:sym typeface="Montserrat"/>
              </a:defRPr>
            </a:lvl8pPr>
            <a:lvl9pPr marL="0" marR="0" lvl="8" indent="0" algn="r" rtl="0">
              <a:spcBef>
                <a:spcPts val="0"/>
              </a:spcBef>
              <a:buNone/>
              <a:defRPr sz="1200" b="0" i="0" u="none" strike="noStrike" cap="none">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7" r:id="rId5"/>
    <p:sldLayoutId id="2147483658" r:id="rId6"/>
    <p:sldLayoutId id="2147483659" r:id="rId7"/>
    <p:sldLayoutId id="2147483660" r:id="rId8"/>
    <p:sldLayoutId id="214748366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739"/>
        <p:cNvGrpSpPr/>
        <p:nvPr/>
      </p:nvGrpSpPr>
      <p:grpSpPr>
        <a:xfrm>
          <a:off x="0" y="0"/>
          <a:ext cx="0" cy="0"/>
          <a:chOff x="0" y="0"/>
          <a:chExt cx="0" cy="0"/>
        </a:xfrm>
      </p:grpSpPr>
      <p:sp>
        <p:nvSpPr>
          <p:cNvPr id="740" name="Google Shape;740;p74"/>
          <p:cNvSpPr txBox="1">
            <a:spLocks noGrp="1"/>
          </p:cNvSpPr>
          <p:nvPr>
            <p:ph type="ctrTitle"/>
          </p:nvPr>
        </p:nvSpPr>
        <p:spPr>
          <a:xfrm>
            <a:off x="2857500" y="1214438"/>
            <a:ext cx="6477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AAA7"/>
              </a:buClr>
              <a:buSzPts val="6000"/>
              <a:buFont typeface="Montserrat"/>
              <a:buNone/>
            </a:pPr>
            <a:r>
              <a:rPr lang="es-CO"/>
              <a:t>Histología del sistema óseo</a:t>
            </a:r>
            <a:endParaRPr/>
          </a:p>
        </p:txBody>
      </p:sp>
      <p:sp>
        <p:nvSpPr>
          <p:cNvPr id="741" name="Google Shape;741;p74"/>
          <p:cNvSpPr txBox="1">
            <a:spLocks noGrp="1"/>
          </p:cNvSpPr>
          <p:nvPr>
            <p:ph type="subTitle" idx="1"/>
          </p:nvPr>
        </p:nvSpPr>
        <p:spPr>
          <a:xfrm>
            <a:off x="2781300" y="3739054"/>
            <a:ext cx="66294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152B48"/>
              </a:buClr>
              <a:buSzPts val="2400"/>
              <a:buNone/>
            </a:pPr>
            <a:r>
              <a:rPr lang="es-CO"/>
              <a:t>Alejandro Cardona Palacio</a:t>
            </a:r>
            <a:endParaRPr/>
          </a:p>
          <a:p>
            <a:pPr marL="0" lvl="0" indent="0" algn="ctr" rtl="0">
              <a:lnSpc>
                <a:spcPct val="90000"/>
              </a:lnSpc>
              <a:spcBef>
                <a:spcPts val="1000"/>
              </a:spcBef>
              <a:spcAft>
                <a:spcPts val="0"/>
              </a:spcAft>
              <a:buClr>
                <a:srgbClr val="152B48"/>
              </a:buClr>
              <a:buSzPts val="2400"/>
              <a:buNone/>
            </a:pPr>
            <a:r>
              <a:rPr lang="es-CO"/>
              <a:t>Residente de Patología UdeA</a:t>
            </a:r>
            <a:endParaRPr/>
          </a:p>
          <a:p>
            <a:pPr marL="0" lvl="0" indent="0" algn="ctr" rtl="0">
              <a:lnSpc>
                <a:spcPct val="90000"/>
              </a:lnSpc>
              <a:spcBef>
                <a:spcPts val="1000"/>
              </a:spcBef>
              <a:spcAft>
                <a:spcPts val="0"/>
              </a:spcAft>
              <a:buClr>
                <a:srgbClr val="152B48"/>
              </a:buClr>
              <a:buSzPts val="2400"/>
              <a:buNone/>
            </a:pPr>
            <a:r>
              <a:rPr lang="es-CO"/>
              <a:t>Medico general UPB</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803"/>
        <p:cNvGrpSpPr/>
        <p:nvPr/>
      </p:nvGrpSpPr>
      <p:grpSpPr>
        <a:xfrm>
          <a:off x="0" y="0"/>
          <a:ext cx="0" cy="0"/>
          <a:chOff x="0" y="0"/>
          <a:chExt cx="0" cy="0"/>
        </a:xfrm>
      </p:grpSpPr>
      <p:sp>
        <p:nvSpPr>
          <p:cNvPr id="804" name="Google Shape;804;p83"/>
          <p:cNvSpPr txBox="1">
            <a:spLocks noGrp="1"/>
          </p:cNvSpPr>
          <p:nvPr>
            <p:ph type="title"/>
          </p:nvPr>
        </p:nvSpPr>
        <p:spPr>
          <a:xfrm>
            <a:off x="968828" y="0"/>
            <a:ext cx="10515600" cy="123847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Hueso</a:t>
            </a:r>
            <a:endParaRPr/>
          </a:p>
        </p:txBody>
      </p:sp>
      <p:sp>
        <p:nvSpPr>
          <p:cNvPr id="805" name="Google Shape;805;p83"/>
          <p:cNvSpPr txBox="1">
            <a:spLocks noGrp="1"/>
          </p:cNvSpPr>
          <p:nvPr>
            <p:ph type="body" idx="1"/>
          </p:nvPr>
        </p:nvSpPr>
        <p:spPr>
          <a:xfrm>
            <a:off x="4739322" y="1825625"/>
            <a:ext cx="7371345" cy="441876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b="1"/>
              <a:t>Funciones</a:t>
            </a:r>
            <a:r>
              <a:rPr lang="es-CO"/>
              <a:t>: </a:t>
            </a:r>
            <a:endParaRPr/>
          </a:p>
          <a:p>
            <a:pPr marL="685800" lvl="1" indent="-228600" algn="l" rtl="0">
              <a:lnSpc>
                <a:spcPct val="90000"/>
              </a:lnSpc>
              <a:spcBef>
                <a:spcPts val="500"/>
              </a:spcBef>
              <a:spcAft>
                <a:spcPts val="0"/>
              </a:spcAft>
              <a:buClr>
                <a:srgbClr val="152B48"/>
              </a:buClr>
              <a:buSzPts val="2000"/>
              <a:buChar char="•"/>
            </a:pPr>
            <a:r>
              <a:rPr lang="es-CO"/>
              <a:t>Soporte: los huesos proporcionan un marco estructural para el cuerpo.</a:t>
            </a:r>
            <a:endParaRPr/>
          </a:p>
          <a:p>
            <a:pPr marL="685800" lvl="1" indent="-228600" algn="l" rtl="0">
              <a:lnSpc>
                <a:spcPct val="90000"/>
              </a:lnSpc>
              <a:spcBef>
                <a:spcPts val="500"/>
              </a:spcBef>
              <a:spcAft>
                <a:spcPts val="0"/>
              </a:spcAft>
              <a:buClr>
                <a:srgbClr val="152B48"/>
              </a:buClr>
              <a:buSzPts val="2000"/>
              <a:buChar char="•"/>
            </a:pPr>
            <a:r>
              <a:rPr lang="es-CO"/>
              <a:t>Protección: los huesos del cráneo y las costillas protegen el interior órganos como el cerebro y el corazón y los pulmones, respectivamente.</a:t>
            </a:r>
            <a:endParaRPr/>
          </a:p>
          <a:p>
            <a:pPr marL="685800" lvl="1" indent="-228600" algn="l" rtl="0">
              <a:lnSpc>
                <a:spcPct val="90000"/>
              </a:lnSpc>
              <a:spcBef>
                <a:spcPts val="500"/>
              </a:spcBef>
              <a:spcAft>
                <a:spcPts val="0"/>
              </a:spcAft>
              <a:buClr>
                <a:srgbClr val="152B48"/>
              </a:buClr>
              <a:buSzPts val="2000"/>
              <a:buChar char="•"/>
            </a:pPr>
            <a:r>
              <a:rPr lang="es-CO"/>
              <a:t>Homeostasis mineral: el hueso almacena calcio y fósforo.</a:t>
            </a:r>
            <a:endParaRPr/>
          </a:p>
          <a:p>
            <a:pPr marL="685800" lvl="1" indent="-228600" algn="l" rtl="0">
              <a:lnSpc>
                <a:spcPct val="90000"/>
              </a:lnSpc>
              <a:spcBef>
                <a:spcPts val="500"/>
              </a:spcBef>
              <a:spcAft>
                <a:spcPts val="0"/>
              </a:spcAft>
              <a:buClr>
                <a:srgbClr val="152B48"/>
              </a:buClr>
              <a:buSzPts val="2000"/>
              <a:buChar char="•"/>
            </a:pPr>
            <a:r>
              <a:rPr lang="es-CO"/>
              <a:t>Producción de células sanguíneas: las células se producen en la médula ósea.</a:t>
            </a:r>
            <a:endParaRPr/>
          </a:p>
        </p:txBody>
      </p:sp>
      <p:pic>
        <p:nvPicPr>
          <p:cNvPr id="806" name="Google Shape;806;p8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721823" y="1238477"/>
            <a:ext cx="1731106" cy="279653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810"/>
        <p:cNvGrpSpPr/>
        <p:nvPr/>
      </p:nvGrpSpPr>
      <p:grpSpPr>
        <a:xfrm>
          <a:off x="0" y="0"/>
          <a:ext cx="0" cy="0"/>
          <a:chOff x="0" y="0"/>
          <a:chExt cx="0" cy="0"/>
        </a:xfrm>
      </p:grpSpPr>
      <p:sp>
        <p:nvSpPr>
          <p:cNvPr id="811" name="Google Shape;811;p84"/>
          <p:cNvSpPr txBox="1">
            <a:spLocks noGrp="1"/>
          </p:cNvSpPr>
          <p:nvPr>
            <p:ph type="title"/>
          </p:nvPr>
        </p:nvSpPr>
        <p:spPr>
          <a:xfrm>
            <a:off x="907869" y="4456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Clasificación</a:t>
            </a:r>
            <a:endParaRPr/>
          </a:p>
        </p:txBody>
      </p:sp>
      <p:sp>
        <p:nvSpPr>
          <p:cNvPr id="812" name="Google Shape;812;p84"/>
          <p:cNvSpPr txBox="1">
            <a:spLocks noGrp="1"/>
          </p:cNvSpPr>
          <p:nvPr>
            <p:ph type="body" idx="1"/>
          </p:nvPr>
        </p:nvSpPr>
        <p:spPr>
          <a:xfrm>
            <a:off x="229358" y="1370131"/>
            <a:ext cx="5936311" cy="2058869"/>
          </a:xfrm>
          <a:prstGeom prst="rect">
            <a:avLst/>
          </a:prstGeom>
          <a:noFill/>
          <a:ln>
            <a:noFill/>
          </a:ln>
        </p:spPr>
        <p:txBody>
          <a:bodyPr spcFirstLastPara="1" wrap="square" lIns="91425" tIns="45700" rIns="91425" bIns="45700" anchor="t" anchorCtr="0">
            <a:noAutofit/>
          </a:bodyPr>
          <a:lstStyle/>
          <a:p>
            <a:pPr marL="685800" lvl="1" indent="-228600" algn="l" rtl="0">
              <a:lnSpc>
                <a:spcPct val="90000"/>
              </a:lnSpc>
              <a:spcBef>
                <a:spcPts val="0"/>
              </a:spcBef>
              <a:spcAft>
                <a:spcPts val="0"/>
              </a:spcAft>
              <a:buClr>
                <a:srgbClr val="152B48"/>
              </a:buClr>
              <a:buSzPts val="1800"/>
              <a:buChar char="•"/>
            </a:pPr>
            <a:r>
              <a:rPr lang="es-CO" sz="1800">
                <a:latin typeface="Montserrat"/>
                <a:ea typeface="Montserrat"/>
                <a:cs typeface="Montserrat"/>
                <a:sym typeface="Montserrat"/>
              </a:rPr>
              <a:t>Compacto: un</a:t>
            </a:r>
            <a:r>
              <a:rPr lang="es-CO" sz="1800" b="0" i="0" u="none" strike="noStrike">
                <a:latin typeface="Montserrat"/>
                <a:ea typeface="Montserrat"/>
                <a:cs typeface="Montserrat"/>
                <a:sym typeface="Montserrat"/>
              </a:rPr>
              <a:t>a capa densa, compacta, forma la superficie ósea externa.</a:t>
            </a:r>
            <a:endParaRPr sz="1800">
              <a:latin typeface="Montserrat"/>
              <a:ea typeface="Montserrat"/>
              <a:cs typeface="Montserrat"/>
              <a:sym typeface="Montserrat"/>
            </a:endParaRPr>
          </a:p>
          <a:p>
            <a:pPr marL="685800" lvl="1" indent="-228600" algn="l" rtl="0">
              <a:lnSpc>
                <a:spcPct val="90000"/>
              </a:lnSpc>
              <a:spcBef>
                <a:spcPts val="500"/>
              </a:spcBef>
              <a:spcAft>
                <a:spcPts val="0"/>
              </a:spcAft>
              <a:buClr>
                <a:srgbClr val="152B48"/>
              </a:buClr>
              <a:buSzPts val="1800"/>
              <a:buChar char="•"/>
            </a:pPr>
            <a:r>
              <a:rPr lang="es-CO" sz="1800">
                <a:latin typeface="Montserrat"/>
                <a:ea typeface="Montserrat"/>
                <a:cs typeface="Montserrat"/>
                <a:sym typeface="Montserrat"/>
              </a:rPr>
              <a:t>Esponjoso: malla de aspecto esponjoso, compuesta por cordones. </a:t>
            </a:r>
            <a:r>
              <a:rPr lang="es-CO" sz="1800" b="0" i="0" u="none" strike="noStrike">
                <a:latin typeface="Montserrat"/>
                <a:ea typeface="Montserrat"/>
                <a:cs typeface="Montserrat"/>
                <a:sym typeface="Montserrat"/>
              </a:rPr>
              <a:t>Los espacios dentro de la malla están comunicados  y, en un hueso vivo, contienen la médula y los vasos sanguíneos.</a:t>
            </a:r>
            <a:endParaRPr sz="1800">
              <a:latin typeface="Montserrat"/>
              <a:ea typeface="Montserrat"/>
              <a:cs typeface="Montserrat"/>
              <a:sym typeface="Montserrat"/>
            </a:endParaRPr>
          </a:p>
        </p:txBody>
      </p:sp>
      <p:pic>
        <p:nvPicPr>
          <p:cNvPr id="813" name="Google Shape;813;p8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096000" y="1876492"/>
            <a:ext cx="5654340" cy="468703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817"/>
        <p:cNvGrpSpPr/>
        <p:nvPr/>
      </p:nvGrpSpPr>
      <p:grpSpPr>
        <a:xfrm>
          <a:off x="0" y="0"/>
          <a:ext cx="0" cy="0"/>
          <a:chOff x="0" y="0"/>
          <a:chExt cx="0" cy="0"/>
        </a:xfrm>
      </p:grpSpPr>
      <p:sp>
        <p:nvSpPr>
          <p:cNvPr id="818" name="Google Shape;818;p85"/>
          <p:cNvSpPr txBox="1">
            <a:spLocks noGrp="1"/>
          </p:cNvSpPr>
          <p:nvPr>
            <p:ph type="title"/>
          </p:nvPr>
        </p:nvSpPr>
        <p:spPr>
          <a:xfrm>
            <a:off x="838200" y="0"/>
            <a:ext cx="10515600" cy="128886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Tipos de hueso: hueso maduro</a:t>
            </a:r>
            <a:endParaRPr/>
          </a:p>
        </p:txBody>
      </p:sp>
      <p:sp>
        <p:nvSpPr>
          <p:cNvPr id="819" name="Google Shape;819;p85"/>
          <p:cNvSpPr txBox="1">
            <a:spLocks noGrp="1"/>
          </p:cNvSpPr>
          <p:nvPr>
            <p:ph type="body" idx="1"/>
          </p:nvPr>
        </p:nvSpPr>
        <p:spPr>
          <a:xfrm>
            <a:off x="685533" y="1253331"/>
            <a:ext cx="7086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800"/>
              <a:buChar char="•"/>
            </a:pPr>
            <a:r>
              <a:rPr lang="es-CO" sz="1800">
                <a:solidFill>
                  <a:schemeClr val="dk1"/>
                </a:solidFill>
                <a:latin typeface="Montserrat"/>
                <a:ea typeface="Montserrat"/>
                <a:cs typeface="Montserrat"/>
                <a:sym typeface="Montserrat"/>
              </a:rPr>
              <a:t>Osteonas o sistemas de Havers.</a:t>
            </a:r>
            <a:endParaRPr/>
          </a:p>
          <a:p>
            <a:pPr marL="228600" lvl="0" indent="-228600" algn="l" rtl="0">
              <a:lnSpc>
                <a:spcPct val="90000"/>
              </a:lnSpc>
              <a:spcBef>
                <a:spcPts val="1000"/>
              </a:spcBef>
              <a:spcAft>
                <a:spcPts val="0"/>
              </a:spcAft>
              <a:buClr>
                <a:schemeClr val="dk1"/>
              </a:buClr>
              <a:buSzPts val="1800"/>
              <a:buChar char="•"/>
            </a:pPr>
            <a:r>
              <a:rPr lang="es-CO" sz="1800" i="0" u="none" strike="noStrike">
                <a:solidFill>
                  <a:schemeClr val="dk1"/>
                </a:solidFill>
                <a:latin typeface="Montserrat"/>
                <a:ea typeface="Montserrat"/>
                <a:cs typeface="Montserrat"/>
                <a:sym typeface="Montserrat"/>
              </a:rPr>
              <a:t>Las osteonas consisten en laminillas concéntricas de  matriz ósea alrededor de un conducto central.</a:t>
            </a:r>
            <a:endParaRPr sz="1800">
              <a:solidFill>
                <a:schemeClr val="dk1"/>
              </a:solidFill>
              <a:latin typeface="Montserrat"/>
              <a:ea typeface="Montserrat"/>
              <a:cs typeface="Montserrat"/>
              <a:sym typeface="Montserrat"/>
            </a:endParaRPr>
          </a:p>
          <a:p>
            <a:pPr marL="228600" lvl="0" indent="-228600" algn="l" rtl="0">
              <a:lnSpc>
                <a:spcPct val="90000"/>
              </a:lnSpc>
              <a:spcBef>
                <a:spcPts val="1000"/>
              </a:spcBef>
              <a:spcAft>
                <a:spcPts val="0"/>
              </a:spcAft>
              <a:buClr>
                <a:schemeClr val="dk1"/>
              </a:buClr>
              <a:buSzPts val="1800"/>
              <a:buChar char="•"/>
            </a:pPr>
            <a:r>
              <a:rPr lang="es-CO" sz="1800" i="0" u="none" strike="noStrike">
                <a:solidFill>
                  <a:schemeClr val="dk1"/>
                </a:solidFill>
                <a:latin typeface="Montserrat"/>
                <a:ea typeface="Montserrat"/>
                <a:cs typeface="Montserrat"/>
                <a:sym typeface="Montserrat"/>
              </a:rPr>
              <a:t>El conducto de Havers contiene el suministro vascular y nervioso de la osteona.</a:t>
            </a:r>
            <a:endParaRPr sz="1800" i="0" u="none" strike="noStrike">
              <a:solidFill>
                <a:schemeClr val="dk1"/>
              </a:solidFill>
              <a:latin typeface="Montserrat"/>
              <a:ea typeface="Montserrat"/>
              <a:cs typeface="Montserrat"/>
              <a:sym typeface="Montserrat"/>
            </a:endParaRPr>
          </a:p>
          <a:p>
            <a:pPr marL="228600" lvl="0" indent="-228600" algn="l" rtl="0">
              <a:lnSpc>
                <a:spcPct val="90000"/>
              </a:lnSpc>
              <a:spcBef>
                <a:spcPts val="1000"/>
              </a:spcBef>
              <a:spcAft>
                <a:spcPts val="0"/>
              </a:spcAft>
              <a:buClr>
                <a:schemeClr val="dk1"/>
              </a:buClr>
              <a:buSzPts val="1800"/>
              <a:buChar char="•"/>
            </a:pPr>
            <a:r>
              <a:rPr lang="es-CO" sz="1800" i="0" u="none" strike="noStrike">
                <a:solidFill>
                  <a:schemeClr val="dk1"/>
                </a:solidFill>
                <a:latin typeface="Montserrat"/>
                <a:ea typeface="Montserrat"/>
                <a:cs typeface="Montserrat"/>
                <a:sym typeface="Montserrat"/>
              </a:rPr>
              <a:t>Los conductos perforantes  (de Volkmann) son túneles en el hueso laminillar a través de los cuales pasan vasos sanguíneos y nervios desde las superficies  del periostio y endostio para alcanzar el conducto osteonal (de Havers).</a:t>
            </a:r>
            <a:endParaRPr sz="1800">
              <a:solidFill>
                <a:schemeClr val="dk1"/>
              </a:solidFill>
              <a:latin typeface="Montserrat"/>
              <a:ea typeface="Montserrat"/>
              <a:cs typeface="Montserrat"/>
              <a:sym typeface="Montserrat"/>
            </a:endParaRPr>
          </a:p>
          <a:p>
            <a:pPr marL="228600" lvl="0" indent="-114300" algn="l" rtl="0">
              <a:lnSpc>
                <a:spcPct val="90000"/>
              </a:lnSpc>
              <a:spcBef>
                <a:spcPts val="1000"/>
              </a:spcBef>
              <a:spcAft>
                <a:spcPts val="0"/>
              </a:spcAft>
              <a:buClr>
                <a:srgbClr val="152B48"/>
              </a:buClr>
              <a:buSzPts val="1800"/>
              <a:buNone/>
            </a:pPr>
            <a:endParaRPr sz="1800">
              <a:latin typeface="Montserrat"/>
              <a:ea typeface="Montserrat"/>
              <a:cs typeface="Montserrat"/>
              <a:sym typeface="Montserrat"/>
            </a:endParaRPr>
          </a:p>
        </p:txBody>
      </p:sp>
      <p:pic>
        <p:nvPicPr>
          <p:cNvPr id="820" name="Google Shape;820;p8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113915" y="2187076"/>
            <a:ext cx="3239885" cy="435133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824"/>
        <p:cNvGrpSpPr/>
        <p:nvPr/>
      </p:nvGrpSpPr>
      <p:grpSpPr>
        <a:xfrm>
          <a:off x="0" y="0"/>
          <a:ext cx="0" cy="0"/>
          <a:chOff x="0" y="0"/>
          <a:chExt cx="0" cy="0"/>
        </a:xfrm>
      </p:grpSpPr>
      <p:sp>
        <p:nvSpPr>
          <p:cNvPr id="825" name="Google Shape;825;p86"/>
          <p:cNvSpPr txBox="1">
            <a:spLocks noGrp="1"/>
          </p:cNvSpPr>
          <p:nvPr>
            <p:ph type="title"/>
          </p:nvPr>
        </p:nvSpPr>
        <p:spPr>
          <a:xfrm>
            <a:off x="838200" y="182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Conductos de Haver</a:t>
            </a:r>
            <a:endParaRPr b="0"/>
          </a:p>
        </p:txBody>
      </p:sp>
      <p:pic>
        <p:nvPicPr>
          <p:cNvPr id="826" name="Google Shape;826;p8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35948" y="1576174"/>
            <a:ext cx="5713038" cy="4248364"/>
          </a:xfrm>
          <a:prstGeom prst="rect">
            <a:avLst/>
          </a:prstGeom>
          <a:noFill/>
          <a:ln>
            <a:noFill/>
          </a:ln>
        </p:spPr>
      </p:pic>
      <p:pic>
        <p:nvPicPr>
          <p:cNvPr id="827" name="Google Shape;827;p8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386463" y="1576174"/>
            <a:ext cx="2865176" cy="424836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831"/>
        <p:cNvGrpSpPr/>
        <p:nvPr/>
      </p:nvGrpSpPr>
      <p:grpSpPr>
        <a:xfrm>
          <a:off x="0" y="0"/>
          <a:ext cx="0" cy="0"/>
          <a:chOff x="0" y="0"/>
          <a:chExt cx="0" cy="0"/>
        </a:xfrm>
      </p:grpSpPr>
      <p:sp>
        <p:nvSpPr>
          <p:cNvPr id="832" name="Google Shape;832;p87"/>
          <p:cNvSpPr txBox="1">
            <a:spLocks noGrp="1"/>
          </p:cNvSpPr>
          <p:nvPr>
            <p:ph type="title"/>
          </p:nvPr>
        </p:nvSpPr>
        <p:spPr>
          <a:xfrm>
            <a:off x="641985" y="-12502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3600"/>
              <a:buFont typeface="Montserrat"/>
              <a:buNone/>
            </a:pPr>
            <a:r>
              <a:rPr lang="es-CO" sz="3600" b="0"/>
              <a:t>Tipos de hueso: inmaduro</a:t>
            </a:r>
            <a:endParaRPr/>
          </a:p>
        </p:txBody>
      </p:sp>
      <p:sp>
        <p:nvSpPr>
          <p:cNvPr id="833" name="Google Shape;833;p87"/>
          <p:cNvSpPr txBox="1">
            <a:spLocks noGrp="1"/>
          </p:cNvSpPr>
          <p:nvPr>
            <p:ph type="body" idx="1"/>
          </p:nvPr>
        </p:nvSpPr>
        <p:spPr>
          <a:xfrm>
            <a:off x="4983763" y="1684806"/>
            <a:ext cx="7007939" cy="455924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0000"/>
              </a:buClr>
              <a:buSzPts val="1800"/>
              <a:buChar char="•"/>
            </a:pPr>
            <a:r>
              <a:rPr lang="es-CO" sz="1800" b="0" i="0" u="none" strike="noStrike">
                <a:solidFill>
                  <a:srgbClr val="000000"/>
                </a:solidFill>
                <a:latin typeface="Montserrat"/>
                <a:ea typeface="Montserrat"/>
                <a:cs typeface="Montserrat"/>
                <a:sym typeface="Montserrat"/>
              </a:rPr>
              <a:t>El hueso inmaduro no exhibe aspecto laminillar organizado. </a:t>
            </a:r>
            <a:endParaRPr/>
          </a:p>
          <a:p>
            <a:pPr marL="228600" lvl="0" indent="-228600" algn="l" rtl="0">
              <a:lnSpc>
                <a:spcPct val="90000"/>
              </a:lnSpc>
              <a:spcBef>
                <a:spcPts val="1000"/>
              </a:spcBef>
              <a:spcAft>
                <a:spcPts val="0"/>
              </a:spcAft>
              <a:buClr>
                <a:srgbClr val="000000"/>
              </a:buClr>
              <a:buSzPts val="1800"/>
              <a:buChar char="•"/>
            </a:pPr>
            <a:r>
              <a:rPr lang="es-CO" sz="1800" b="0" i="0" u="none" strike="noStrike">
                <a:solidFill>
                  <a:srgbClr val="000000"/>
                </a:solidFill>
                <a:latin typeface="Montserrat"/>
                <a:ea typeface="Montserrat"/>
                <a:cs typeface="Montserrat"/>
                <a:sym typeface="Montserrat"/>
              </a:rPr>
              <a:t>Por la disposición de sus fibras colágenas, esta  variedad ósea se denomina no laminillar. </a:t>
            </a:r>
            <a:endParaRPr/>
          </a:p>
          <a:p>
            <a:pPr marL="228600" lvl="0" indent="-228600" algn="l" rtl="0">
              <a:lnSpc>
                <a:spcPct val="90000"/>
              </a:lnSpc>
              <a:spcBef>
                <a:spcPts val="1000"/>
              </a:spcBef>
              <a:spcAft>
                <a:spcPts val="0"/>
              </a:spcAft>
              <a:buClr>
                <a:srgbClr val="000000"/>
              </a:buClr>
              <a:buSzPts val="1800"/>
              <a:buChar char="•"/>
            </a:pPr>
            <a:r>
              <a:rPr lang="es-CO" sz="1800">
                <a:solidFill>
                  <a:srgbClr val="000000"/>
                </a:solidFill>
                <a:latin typeface="Montserrat"/>
                <a:ea typeface="Montserrat"/>
                <a:cs typeface="Montserrat"/>
                <a:sym typeface="Montserrat"/>
              </a:rPr>
              <a:t>C</a:t>
            </a:r>
            <a:r>
              <a:rPr lang="es-CO" sz="1800" b="0" i="0" u="none" strike="noStrike">
                <a:solidFill>
                  <a:srgbClr val="000000"/>
                </a:solidFill>
                <a:latin typeface="Montserrat"/>
                <a:ea typeface="Montserrat"/>
                <a:cs typeface="Montserrat"/>
                <a:sym typeface="Montserrat"/>
              </a:rPr>
              <a:t>ontiene una cantidad relativamente mayor de células por unidad de volumen que el hueso maduro.</a:t>
            </a:r>
            <a:endParaRPr/>
          </a:p>
          <a:p>
            <a:pPr marL="228600" lvl="0" indent="-228600" algn="l" rtl="0">
              <a:lnSpc>
                <a:spcPct val="90000"/>
              </a:lnSpc>
              <a:spcBef>
                <a:spcPts val="1000"/>
              </a:spcBef>
              <a:spcAft>
                <a:spcPts val="0"/>
              </a:spcAft>
              <a:buClr>
                <a:srgbClr val="000000"/>
              </a:buClr>
              <a:buSzPts val="1800"/>
              <a:buChar char="•"/>
            </a:pPr>
            <a:r>
              <a:rPr lang="es-CO" sz="1800" b="0" i="0" u="none" strike="noStrike">
                <a:solidFill>
                  <a:srgbClr val="000000"/>
                </a:solidFill>
                <a:latin typeface="Montserrat"/>
                <a:ea typeface="Montserrat"/>
                <a:cs typeface="Montserrat"/>
                <a:sym typeface="Montserrat"/>
              </a:rPr>
              <a:t>Tienen la tendencia a distribuirse en forma aleatoria, mientras que en el hueso maduro  las células se orientan con su eje mayor paralelo a las laminillas.</a:t>
            </a:r>
            <a:endParaRPr/>
          </a:p>
          <a:p>
            <a:pPr marL="228600" lvl="0" indent="-228600" algn="l" rtl="0">
              <a:lnSpc>
                <a:spcPct val="90000"/>
              </a:lnSpc>
              <a:spcBef>
                <a:spcPts val="1000"/>
              </a:spcBef>
              <a:spcAft>
                <a:spcPts val="0"/>
              </a:spcAft>
              <a:buClr>
                <a:srgbClr val="000000"/>
              </a:buClr>
              <a:buSzPts val="1800"/>
              <a:buChar char="•"/>
            </a:pPr>
            <a:r>
              <a:rPr lang="es-CO" sz="1800" b="0" i="0" u="none" strike="noStrike">
                <a:solidFill>
                  <a:srgbClr val="000000"/>
                </a:solidFill>
                <a:latin typeface="Montserrat"/>
                <a:ea typeface="Montserrat"/>
                <a:cs typeface="Montserrat"/>
                <a:sym typeface="Montserrat"/>
              </a:rPr>
              <a:t> La matriz del hueso inmaduro posee más sustancia fundamental que la del hueso maduro. La matriz del tejido  óseo inmaduro se tiñe mejor con la hematoxilina, mientras que la matriz del hueso maduro se tiñe más intensamente con la eosina</a:t>
            </a:r>
            <a:endParaRPr>
              <a:latin typeface="Montserrat"/>
              <a:ea typeface="Montserrat"/>
              <a:cs typeface="Montserrat"/>
              <a:sym typeface="Montserrat"/>
            </a:endParaRPr>
          </a:p>
        </p:txBody>
      </p:sp>
      <p:pic>
        <p:nvPicPr>
          <p:cNvPr id="834" name="Google Shape;834;p8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34415" y="896258"/>
            <a:ext cx="3061335" cy="34399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838"/>
        <p:cNvGrpSpPr/>
        <p:nvPr/>
      </p:nvGrpSpPr>
      <p:grpSpPr>
        <a:xfrm>
          <a:off x="0" y="0"/>
          <a:ext cx="0" cy="0"/>
          <a:chOff x="0" y="0"/>
          <a:chExt cx="0" cy="0"/>
        </a:xfrm>
      </p:grpSpPr>
      <p:sp>
        <p:nvSpPr>
          <p:cNvPr id="839" name="Google Shape;839;p88"/>
          <p:cNvSpPr txBox="1">
            <a:spLocks noGrp="1"/>
          </p:cNvSpPr>
          <p:nvPr>
            <p:ph type="title"/>
          </p:nvPr>
        </p:nvSpPr>
        <p:spPr>
          <a:xfrm>
            <a:off x="733697"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Hueso maduro vs. inmaduro</a:t>
            </a:r>
            <a:endParaRPr/>
          </a:p>
        </p:txBody>
      </p:sp>
      <p:pic>
        <p:nvPicPr>
          <p:cNvPr id="840" name="Google Shape;840;p8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198017" y="1690688"/>
            <a:ext cx="3079077" cy="3959635"/>
          </a:xfrm>
          <a:prstGeom prst="rect">
            <a:avLst/>
          </a:prstGeom>
          <a:noFill/>
          <a:ln>
            <a:noFill/>
          </a:ln>
        </p:spPr>
      </p:pic>
      <p:pic>
        <p:nvPicPr>
          <p:cNvPr id="841" name="Google Shape;841;p8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805457" y="1690688"/>
            <a:ext cx="3194358" cy="396766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846"/>
        <p:cNvGrpSpPr/>
        <p:nvPr/>
      </p:nvGrpSpPr>
      <p:grpSpPr>
        <a:xfrm>
          <a:off x="0" y="0"/>
          <a:ext cx="0" cy="0"/>
          <a:chOff x="0" y="0"/>
          <a:chExt cx="0" cy="0"/>
        </a:xfrm>
      </p:grpSpPr>
      <p:sp>
        <p:nvSpPr>
          <p:cNvPr id="847" name="Google Shape;847;p89"/>
          <p:cNvSpPr txBox="1">
            <a:spLocks noGrp="1"/>
          </p:cNvSpPr>
          <p:nvPr>
            <p:ph type="title"/>
          </p:nvPr>
        </p:nvSpPr>
        <p:spPr>
          <a:xfrm>
            <a:off x="838200" y="182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Clasificación</a:t>
            </a:r>
            <a:endParaRPr/>
          </a:p>
        </p:txBody>
      </p:sp>
      <p:sp>
        <p:nvSpPr>
          <p:cNvPr id="848" name="Google Shape;848;p89"/>
          <p:cNvSpPr txBox="1">
            <a:spLocks noGrp="1"/>
          </p:cNvSpPr>
          <p:nvPr>
            <p:ph type="body" idx="1"/>
          </p:nvPr>
        </p:nvSpPr>
        <p:spPr>
          <a:xfrm>
            <a:off x="838200" y="1224354"/>
            <a:ext cx="6761922" cy="395083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1600"/>
              <a:buChar char="•"/>
            </a:pPr>
            <a:r>
              <a:rPr lang="es-CO" sz="1600" b="1" i="0" u="none" strike="noStrike">
                <a:latin typeface="Montserrat"/>
                <a:ea typeface="Montserrat"/>
                <a:cs typeface="Montserrat"/>
                <a:sym typeface="Montserrat"/>
              </a:rPr>
              <a:t>Huesos largos</a:t>
            </a:r>
            <a:r>
              <a:rPr lang="es-CO" sz="1600" i="0" u="none" strike="noStrike">
                <a:latin typeface="Montserrat"/>
                <a:ea typeface="Montserrat"/>
                <a:cs typeface="Montserrat"/>
                <a:sym typeface="Montserrat"/>
              </a:rPr>
              <a:t>: que tienen una longitud mayor que las  otras dos dimensiones y consisten en una diáfisis y dos  epífisis: la tibia y los metacarpianos.</a:t>
            </a:r>
            <a:endParaRPr/>
          </a:p>
          <a:p>
            <a:pPr marL="228600" lvl="0" indent="-228600" algn="l" rtl="0">
              <a:lnSpc>
                <a:spcPct val="90000"/>
              </a:lnSpc>
              <a:spcBef>
                <a:spcPts val="1000"/>
              </a:spcBef>
              <a:spcAft>
                <a:spcPts val="0"/>
              </a:spcAft>
              <a:buClr>
                <a:srgbClr val="152B48"/>
              </a:buClr>
              <a:buSzPts val="1600"/>
              <a:buChar char="•"/>
            </a:pPr>
            <a:r>
              <a:rPr lang="es-CO" sz="1600" b="1" i="0" u="none" strike="noStrike">
                <a:latin typeface="Montserrat"/>
                <a:ea typeface="Montserrat"/>
                <a:cs typeface="Montserrat"/>
                <a:sym typeface="Montserrat"/>
              </a:rPr>
              <a:t>Huesos cortos:  </a:t>
            </a:r>
            <a:r>
              <a:rPr lang="es-CO" sz="1600" i="0" u="none" strike="noStrike">
                <a:latin typeface="Montserrat"/>
                <a:ea typeface="Montserrat"/>
                <a:cs typeface="Montserrat"/>
                <a:sym typeface="Montserrat"/>
              </a:rPr>
              <a:t>que tienen sus tres dimensiones casi iguales: los huesos carpianos de la mano.</a:t>
            </a:r>
            <a:endParaRPr/>
          </a:p>
          <a:p>
            <a:pPr marL="228600" lvl="0" indent="-228600" algn="l" rtl="0">
              <a:lnSpc>
                <a:spcPct val="90000"/>
              </a:lnSpc>
              <a:spcBef>
                <a:spcPts val="1000"/>
              </a:spcBef>
              <a:spcAft>
                <a:spcPts val="0"/>
              </a:spcAft>
              <a:buClr>
                <a:srgbClr val="152B48"/>
              </a:buClr>
              <a:buSzPts val="1600"/>
              <a:buChar char="•"/>
            </a:pPr>
            <a:r>
              <a:rPr lang="es-CO" sz="1600" b="1" i="0" u="none" strike="noStrike">
                <a:latin typeface="Montserrat"/>
                <a:ea typeface="Montserrat"/>
                <a:cs typeface="Montserrat"/>
                <a:sym typeface="Montserrat"/>
              </a:rPr>
              <a:t>Huesos planos: </a:t>
            </a:r>
            <a:r>
              <a:rPr lang="es-CO" sz="1600" i="0" u="none" strike="noStrike">
                <a:latin typeface="Montserrat"/>
                <a:ea typeface="Montserrat"/>
                <a:cs typeface="Montserrat"/>
                <a:sym typeface="Montserrat"/>
              </a:rPr>
              <a:t>son delgados y anchos : los huesos de la calota craneal</a:t>
            </a:r>
            <a:r>
              <a:rPr lang="es-CO" sz="1600">
                <a:latin typeface="Montserrat"/>
                <a:ea typeface="Montserrat"/>
                <a:cs typeface="Montserrat"/>
                <a:sym typeface="Montserrat"/>
              </a:rPr>
              <a:t> </a:t>
            </a:r>
            <a:r>
              <a:rPr lang="es-CO" sz="1600" i="0" u="none" strike="noStrike">
                <a:latin typeface="Montserrat"/>
                <a:ea typeface="Montserrat"/>
                <a:cs typeface="Montserrat"/>
                <a:sym typeface="Montserrat"/>
              </a:rPr>
              <a:t>y el esternón. Están formados por dos capas relativamente gruesas de tejido  óseo compacto con una capa intermedia de tejido óseo esponjoso.</a:t>
            </a:r>
            <a:endParaRPr/>
          </a:p>
          <a:p>
            <a:pPr marL="228600" lvl="0" indent="-228600" algn="l" rtl="0">
              <a:lnSpc>
                <a:spcPct val="90000"/>
              </a:lnSpc>
              <a:spcBef>
                <a:spcPts val="1000"/>
              </a:spcBef>
              <a:spcAft>
                <a:spcPts val="0"/>
              </a:spcAft>
              <a:buClr>
                <a:srgbClr val="152B48"/>
              </a:buClr>
              <a:buSzPts val="1600"/>
              <a:buChar char="•"/>
            </a:pPr>
            <a:r>
              <a:rPr lang="es-CO" sz="1600" b="1" i="0" u="none" strike="noStrike">
                <a:latin typeface="Montserrat"/>
                <a:ea typeface="Montserrat"/>
                <a:cs typeface="Montserrat"/>
                <a:sym typeface="Montserrat"/>
              </a:rPr>
              <a:t>Huesos irregulares: </a:t>
            </a:r>
            <a:r>
              <a:rPr lang="es-CO" sz="1600" i="0" u="none" strike="noStrike">
                <a:latin typeface="Montserrat"/>
                <a:ea typeface="Montserrat"/>
                <a:cs typeface="Montserrat"/>
                <a:sym typeface="Montserrat"/>
              </a:rPr>
              <a:t>poseen una forma que no permite  clasificarlos dentro de ninguno de los tres grupos anteriores; la forma puede ser compleja: vértebra, etmoides.</a:t>
            </a:r>
            <a:endParaRPr sz="1800">
              <a:latin typeface="Montserrat"/>
              <a:ea typeface="Montserrat"/>
              <a:cs typeface="Montserrat"/>
              <a:sym typeface="Montserrat"/>
            </a:endParaRPr>
          </a:p>
        </p:txBody>
      </p:sp>
      <p:pic>
        <p:nvPicPr>
          <p:cNvPr id="849" name="Google Shape;849;p8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791942" y="1224354"/>
            <a:ext cx="2561858" cy="4555141"/>
          </a:xfrm>
          <a:prstGeom prst="rect">
            <a:avLst/>
          </a:prstGeom>
          <a:noFill/>
          <a:ln>
            <a:noFill/>
          </a:ln>
        </p:spPr>
      </p:pic>
      <p:sp>
        <p:nvSpPr>
          <p:cNvPr id="850" name="Google Shape;850;p89"/>
          <p:cNvSpPr/>
          <p:nvPr/>
        </p:nvSpPr>
        <p:spPr>
          <a:xfrm>
            <a:off x="8791942" y="2270137"/>
            <a:ext cx="2050635" cy="255896"/>
          </a:xfrm>
          <a:prstGeom prst="rect">
            <a:avLst/>
          </a:prstGeom>
          <a:solidFill>
            <a:schemeClr val="dk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800">
                <a:solidFill>
                  <a:schemeClr val="lt1"/>
                </a:solidFill>
                <a:latin typeface="Calibri"/>
                <a:ea typeface="Calibri"/>
                <a:cs typeface="Calibri"/>
                <a:sym typeface="Calibri"/>
              </a:rPr>
              <a:t>Canal de Volkmann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854"/>
        <p:cNvGrpSpPr/>
        <p:nvPr/>
      </p:nvGrpSpPr>
      <p:grpSpPr>
        <a:xfrm>
          <a:off x="0" y="0"/>
          <a:ext cx="0" cy="0"/>
          <a:chOff x="0" y="0"/>
          <a:chExt cx="0" cy="0"/>
        </a:xfrm>
      </p:grpSpPr>
      <p:sp>
        <p:nvSpPr>
          <p:cNvPr id="855" name="Google Shape;855;p90"/>
          <p:cNvSpPr txBox="1">
            <a:spLocks noGrp="1"/>
          </p:cNvSpPr>
          <p:nvPr>
            <p:ph type="title"/>
          </p:nvPr>
        </p:nvSpPr>
        <p:spPr>
          <a:xfrm>
            <a:off x="838200" y="182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Matriz ósea</a:t>
            </a:r>
            <a:endParaRPr/>
          </a:p>
        </p:txBody>
      </p:sp>
      <p:sp>
        <p:nvSpPr>
          <p:cNvPr id="856" name="Google Shape;856;p90"/>
          <p:cNvSpPr txBox="1">
            <a:spLocks noGrp="1"/>
          </p:cNvSpPr>
          <p:nvPr>
            <p:ph type="body" idx="1"/>
          </p:nvPr>
        </p:nvSpPr>
        <p:spPr>
          <a:xfrm>
            <a:off x="644718" y="1343818"/>
            <a:ext cx="5814865" cy="245028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65% mineral.</a:t>
            </a:r>
            <a:endParaRPr/>
          </a:p>
          <a:p>
            <a:pPr marL="228600" lvl="0" indent="-228600" algn="l" rtl="0">
              <a:lnSpc>
                <a:spcPct val="90000"/>
              </a:lnSpc>
              <a:spcBef>
                <a:spcPts val="1000"/>
              </a:spcBef>
              <a:spcAft>
                <a:spcPts val="0"/>
              </a:spcAft>
              <a:buClr>
                <a:srgbClr val="152B48"/>
              </a:buClr>
              <a:buSzPts val="2000"/>
              <a:buChar char="•"/>
            </a:pPr>
            <a:r>
              <a:rPr lang="es-CO"/>
              <a:t>Hidroxyapatita.</a:t>
            </a:r>
            <a:endParaRPr/>
          </a:p>
          <a:p>
            <a:pPr marL="228600" lvl="0" indent="-228600" algn="l" rtl="0">
              <a:lnSpc>
                <a:spcPct val="90000"/>
              </a:lnSpc>
              <a:spcBef>
                <a:spcPts val="1000"/>
              </a:spcBef>
              <a:spcAft>
                <a:spcPts val="0"/>
              </a:spcAft>
              <a:buClr>
                <a:srgbClr val="152B48"/>
              </a:buClr>
              <a:buSzPts val="2000"/>
              <a:buChar char="•"/>
            </a:pPr>
            <a:r>
              <a:rPr lang="es-CO"/>
              <a:t>Principal reservorio de calcio y fosfato.</a:t>
            </a:r>
            <a:endParaRPr/>
          </a:p>
          <a:p>
            <a:pPr marL="228600" lvl="0" indent="-228600" algn="l" rtl="0">
              <a:lnSpc>
                <a:spcPct val="90000"/>
              </a:lnSpc>
              <a:spcBef>
                <a:spcPts val="1000"/>
              </a:spcBef>
              <a:spcAft>
                <a:spcPts val="0"/>
              </a:spcAft>
              <a:buClr>
                <a:srgbClr val="152B48"/>
              </a:buClr>
              <a:buSzPts val="2000"/>
              <a:buChar char="•"/>
            </a:pPr>
            <a:r>
              <a:rPr lang="es-CO"/>
              <a:t>Cristales de sodio.</a:t>
            </a:r>
            <a:endParaRPr/>
          </a:p>
          <a:p>
            <a:pPr marL="228600" lvl="0" indent="-228600" algn="l" rtl="0">
              <a:lnSpc>
                <a:spcPct val="90000"/>
              </a:lnSpc>
              <a:spcBef>
                <a:spcPts val="1000"/>
              </a:spcBef>
              <a:spcAft>
                <a:spcPts val="0"/>
              </a:spcAft>
              <a:buClr>
                <a:srgbClr val="152B48"/>
              </a:buClr>
              <a:buSzPts val="2000"/>
              <a:buChar char="•"/>
            </a:pPr>
            <a:r>
              <a:rPr lang="es-CO"/>
              <a:t>50% del magnesio del cuerpo.</a:t>
            </a:r>
            <a:endParaRPr/>
          </a:p>
          <a:p>
            <a:pPr marL="228600" lvl="0" indent="-101600" algn="l" rtl="0">
              <a:lnSpc>
                <a:spcPct val="90000"/>
              </a:lnSpc>
              <a:spcBef>
                <a:spcPts val="1000"/>
              </a:spcBef>
              <a:spcAft>
                <a:spcPts val="0"/>
              </a:spcAft>
              <a:buClr>
                <a:srgbClr val="152B48"/>
              </a:buClr>
              <a:buSzPts val="2000"/>
              <a:buNone/>
            </a:pPr>
            <a:endParaRPr/>
          </a:p>
          <a:p>
            <a:pPr marL="228600" lvl="0" indent="-101600" algn="l" rtl="0">
              <a:lnSpc>
                <a:spcPct val="90000"/>
              </a:lnSpc>
              <a:spcBef>
                <a:spcPts val="1000"/>
              </a:spcBef>
              <a:spcAft>
                <a:spcPts val="0"/>
              </a:spcAft>
              <a:buClr>
                <a:srgbClr val="152B48"/>
              </a:buClr>
              <a:buSzPts val="2000"/>
              <a:buNone/>
            </a:pPr>
            <a:endParaRPr/>
          </a:p>
        </p:txBody>
      </p:sp>
      <p:pic>
        <p:nvPicPr>
          <p:cNvPr id="857" name="Google Shape;857;p9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678017" y="2162548"/>
            <a:ext cx="4369928" cy="350673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862"/>
        <p:cNvGrpSpPr/>
        <p:nvPr/>
      </p:nvGrpSpPr>
      <p:grpSpPr>
        <a:xfrm>
          <a:off x="0" y="0"/>
          <a:ext cx="0" cy="0"/>
          <a:chOff x="0" y="0"/>
          <a:chExt cx="0" cy="0"/>
        </a:xfrm>
      </p:grpSpPr>
      <p:sp>
        <p:nvSpPr>
          <p:cNvPr id="863" name="Google Shape;863;p91"/>
          <p:cNvSpPr txBox="1">
            <a:spLocks noGrp="1"/>
          </p:cNvSpPr>
          <p:nvPr>
            <p:ph type="title"/>
          </p:nvPr>
        </p:nvSpPr>
        <p:spPr>
          <a:xfrm>
            <a:off x="970417" y="0"/>
            <a:ext cx="3932237" cy="120315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sz="4400" b="0"/>
              <a:t>Matriz ósea</a:t>
            </a:r>
            <a:endParaRPr sz="4400" b="0"/>
          </a:p>
        </p:txBody>
      </p:sp>
      <p:pic>
        <p:nvPicPr>
          <p:cNvPr id="864" name="Google Shape;864;p9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354361" y="1562190"/>
            <a:ext cx="3728323" cy="4873625"/>
          </a:xfrm>
          <a:prstGeom prst="rect">
            <a:avLst/>
          </a:prstGeom>
          <a:noFill/>
          <a:ln>
            <a:noFill/>
          </a:ln>
        </p:spPr>
      </p:pic>
      <p:sp>
        <p:nvSpPr>
          <p:cNvPr id="865" name="Google Shape;865;p91"/>
          <p:cNvSpPr txBox="1">
            <a:spLocks noGrp="1"/>
          </p:cNvSpPr>
          <p:nvPr>
            <p:ph type="body" idx="1"/>
          </p:nvPr>
        </p:nvSpPr>
        <p:spPr>
          <a:xfrm>
            <a:off x="691305" y="1203159"/>
            <a:ext cx="6327366" cy="30908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52B48"/>
              </a:buClr>
              <a:buSzPts val="1800"/>
              <a:buNone/>
            </a:pPr>
            <a:r>
              <a:rPr lang="es-CO" sz="1800">
                <a:latin typeface="Montserrat"/>
                <a:ea typeface="Montserrat"/>
                <a:cs typeface="Montserrat"/>
                <a:sym typeface="Montserrat"/>
              </a:rPr>
              <a:t>Colágeno tipo I.</a:t>
            </a:r>
            <a:endParaRPr/>
          </a:p>
          <a:p>
            <a:pPr marL="0" lvl="0" indent="0" algn="l" rtl="0">
              <a:lnSpc>
                <a:spcPct val="90000"/>
              </a:lnSpc>
              <a:spcBef>
                <a:spcPts val="1000"/>
              </a:spcBef>
              <a:spcAft>
                <a:spcPts val="0"/>
              </a:spcAft>
              <a:buClr>
                <a:srgbClr val="152B48"/>
              </a:buClr>
              <a:buSzPts val="1800"/>
              <a:buNone/>
            </a:pPr>
            <a:r>
              <a:rPr lang="es-CO" sz="1800">
                <a:latin typeface="Montserrat"/>
                <a:ea typeface="Montserrat"/>
                <a:cs typeface="Montserrat"/>
                <a:sym typeface="Montserrat"/>
              </a:rPr>
              <a:t>Proteínas no colagenosa.</a:t>
            </a:r>
            <a:endParaRPr/>
          </a:p>
          <a:p>
            <a:pPr marL="285750" lvl="0" indent="-285750" algn="l" rtl="0">
              <a:lnSpc>
                <a:spcPct val="90000"/>
              </a:lnSpc>
              <a:spcBef>
                <a:spcPts val="1000"/>
              </a:spcBef>
              <a:spcAft>
                <a:spcPts val="0"/>
              </a:spcAft>
              <a:buClr>
                <a:srgbClr val="152B48"/>
              </a:buClr>
              <a:buSzPts val="1800"/>
              <a:buFont typeface="Arial"/>
              <a:buChar char="•"/>
            </a:pPr>
            <a:r>
              <a:rPr lang="es-CO" sz="1800"/>
              <a:t>Glicosaminoglicanos</a:t>
            </a:r>
            <a:r>
              <a:rPr lang="es-CO" sz="1800">
                <a:latin typeface="Montserrat"/>
                <a:ea typeface="Montserrat"/>
                <a:cs typeface="Montserrat"/>
                <a:sym typeface="Montserrat"/>
              </a:rPr>
              <a:t>.</a:t>
            </a:r>
            <a:endParaRPr/>
          </a:p>
          <a:p>
            <a:pPr marL="285750" lvl="0" indent="-285750" algn="l" rtl="0">
              <a:lnSpc>
                <a:spcPct val="90000"/>
              </a:lnSpc>
              <a:spcBef>
                <a:spcPts val="1000"/>
              </a:spcBef>
              <a:spcAft>
                <a:spcPts val="0"/>
              </a:spcAft>
              <a:buClr>
                <a:srgbClr val="152B48"/>
              </a:buClr>
              <a:buSzPts val="1800"/>
              <a:buFont typeface="Arial"/>
              <a:buChar char="•"/>
            </a:pPr>
            <a:r>
              <a:rPr lang="es-CO" sz="1800"/>
              <a:t>Glucoproteínas</a:t>
            </a:r>
            <a:r>
              <a:rPr lang="es-CO" sz="1800">
                <a:latin typeface="Montserrat"/>
                <a:ea typeface="Montserrat"/>
                <a:cs typeface="Montserrat"/>
                <a:sym typeface="Montserrat"/>
              </a:rPr>
              <a:t> multiadhesivas: osteonectina, </a:t>
            </a:r>
            <a:r>
              <a:rPr lang="es-CO" sz="1800"/>
              <a:t>osteopontina</a:t>
            </a:r>
            <a:r>
              <a:rPr lang="es-CO" sz="1800">
                <a:latin typeface="Montserrat"/>
                <a:ea typeface="Montserrat"/>
                <a:cs typeface="Montserrat"/>
                <a:sym typeface="Montserrat"/>
              </a:rPr>
              <a:t>, podoplanina.</a:t>
            </a:r>
            <a:endParaRPr/>
          </a:p>
          <a:p>
            <a:pPr marL="285750" lvl="0" indent="-285750" algn="l" rtl="0">
              <a:lnSpc>
                <a:spcPct val="90000"/>
              </a:lnSpc>
              <a:spcBef>
                <a:spcPts val="1000"/>
              </a:spcBef>
              <a:spcAft>
                <a:spcPts val="0"/>
              </a:spcAft>
              <a:buClr>
                <a:srgbClr val="152B48"/>
              </a:buClr>
              <a:buSzPts val="1800"/>
              <a:buFont typeface="Arial"/>
              <a:buChar char="•"/>
            </a:pPr>
            <a:r>
              <a:rPr lang="es-CO" sz="1800" i="0" u="none" strike="noStrike">
                <a:latin typeface="Montserrat"/>
                <a:ea typeface="Montserrat"/>
                <a:cs typeface="Montserrat"/>
                <a:sym typeface="Montserrat"/>
              </a:rPr>
              <a:t>Proteínas dependientes de vitamina K </a:t>
            </a:r>
            <a:r>
              <a:rPr lang="es-CO" sz="1800"/>
              <a:t>osteo específicas</a:t>
            </a:r>
            <a:r>
              <a:rPr lang="es-CO" sz="1800">
                <a:latin typeface="Montserrat"/>
                <a:ea typeface="Montserrat"/>
                <a:cs typeface="Montserrat"/>
                <a:sym typeface="Montserrat"/>
              </a:rPr>
              <a:t>: osteocalcina, captura el calcio de la circulación.</a:t>
            </a:r>
            <a:endParaRPr sz="1800">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869"/>
        <p:cNvGrpSpPr/>
        <p:nvPr/>
      </p:nvGrpSpPr>
      <p:grpSpPr>
        <a:xfrm>
          <a:off x="0" y="0"/>
          <a:ext cx="0" cy="0"/>
          <a:chOff x="0" y="0"/>
          <a:chExt cx="0" cy="0"/>
        </a:xfrm>
      </p:grpSpPr>
      <p:sp>
        <p:nvSpPr>
          <p:cNvPr id="870" name="Google Shape;870;p92"/>
          <p:cNvSpPr txBox="1">
            <a:spLocks noGrp="1"/>
          </p:cNvSpPr>
          <p:nvPr>
            <p:ph type="title"/>
          </p:nvPr>
        </p:nvSpPr>
        <p:spPr>
          <a:xfrm>
            <a:off x="899160" y="2453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Osteoblasto</a:t>
            </a:r>
            <a:endParaRPr/>
          </a:p>
        </p:txBody>
      </p:sp>
      <p:sp>
        <p:nvSpPr>
          <p:cNvPr id="871" name="Google Shape;871;p92"/>
          <p:cNvSpPr txBox="1">
            <a:spLocks noGrp="1"/>
          </p:cNvSpPr>
          <p:nvPr>
            <p:ph type="body" idx="1"/>
          </p:nvPr>
        </p:nvSpPr>
        <p:spPr>
          <a:xfrm>
            <a:off x="598714" y="1542090"/>
            <a:ext cx="6133011" cy="2090392"/>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rgbClr val="152B48"/>
              </a:buClr>
              <a:buSzPts val="2000"/>
              <a:buChar char="•"/>
            </a:pPr>
            <a:r>
              <a:rPr lang="es-CO"/>
              <a:t>Situado en la superficie externa de los huesos en formación.</a:t>
            </a:r>
            <a:endParaRPr/>
          </a:p>
          <a:p>
            <a:pPr marL="228600" lvl="0" indent="-228600" algn="l" rtl="0">
              <a:lnSpc>
                <a:spcPct val="90000"/>
              </a:lnSpc>
              <a:spcBef>
                <a:spcPts val="1000"/>
              </a:spcBef>
              <a:spcAft>
                <a:spcPts val="0"/>
              </a:spcAft>
              <a:buClr>
                <a:srgbClr val="152B48"/>
              </a:buClr>
              <a:buSzPts val="2000"/>
              <a:buChar char="•"/>
            </a:pPr>
            <a:r>
              <a:rPr lang="es-CO"/>
              <a:t>Síntesis de matriz ósea.</a:t>
            </a:r>
            <a:endParaRPr/>
          </a:p>
          <a:p>
            <a:pPr marL="228600" lvl="0" indent="-228600" algn="l" rtl="0">
              <a:lnSpc>
                <a:spcPct val="90000"/>
              </a:lnSpc>
              <a:spcBef>
                <a:spcPts val="1000"/>
              </a:spcBef>
              <a:spcAft>
                <a:spcPts val="0"/>
              </a:spcAft>
              <a:buClr>
                <a:srgbClr val="152B48"/>
              </a:buClr>
              <a:buSzPts val="2000"/>
              <a:buChar char="•"/>
            </a:pPr>
            <a:r>
              <a:rPr lang="es-CO"/>
              <a:t>Prominencia en aparato de Golgi y retículo endoplásmico basófila.</a:t>
            </a:r>
            <a:endParaRPr/>
          </a:p>
          <a:p>
            <a:pPr marL="228600" lvl="0" indent="-228600" algn="l" rtl="0">
              <a:lnSpc>
                <a:spcPct val="90000"/>
              </a:lnSpc>
              <a:spcBef>
                <a:spcPts val="1000"/>
              </a:spcBef>
              <a:spcAft>
                <a:spcPts val="0"/>
              </a:spcAft>
              <a:buClr>
                <a:srgbClr val="152B48"/>
              </a:buClr>
              <a:buSzPts val="2000"/>
              <a:buChar char="•"/>
            </a:pPr>
            <a:r>
              <a:rPr lang="es-CO"/>
              <a:t>Altas concentraciones de fosfatasa alcalina.</a:t>
            </a:r>
            <a:endParaRPr/>
          </a:p>
          <a:p>
            <a:pPr marL="228600" lvl="0" indent="-101600" algn="l" rtl="0">
              <a:lnSpc>
                <a:spcPct val="90000"/>
              </a:lnSpc>
              <a:spcBef>
                <a:spcPts val="1000"/>
              </a:spcBef>
              <a:spcAft>
                <a:spcPts val="0"/>
              </a:spcAft>
              <a:buClr>
                <a:srgbClr val="152B48"/>
              </a:buClr>
              <a:buSzPts val="2000"/>
              <a:buNone/>
            </a:pPr>
            <a:endParaRPr/>
          </a:p>
          <a:p>
            <a:pPr marL="228600" lvl="0" indent="-101600" algn="l" rtl="0">
              <a:lnSpc>
                <a:spcPct val="90000"/>
              </a:lnSpc>
              <a:spcBef>
                <a:spcPts val="1000"/>
              </a:spcBef>
              <a:spcAft>
                <a:spcPts val="0"/>
              </a:spcAft>
              <a:buClr>
                <a:srgbClr val="152B48"/>
              </a:buClr>
              <a:buSzPts val="2000"/>
              <a:buNone/>
            </a:pPr>
            <a:endParaRPr/>
          </a:p>
        </p:txBody>
      </p:sp>
      <p:pic>
        <p:nvPicPr>
          <p:cNvPr id="872" name="Google Shape;872;p9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826409" y="3926150"/>
            <a:ext cx="7203189" cy="2831720"/>
          </a:xfrm>
          <a:prstGeom prst="rect">
            <a:avLst/>
          </a:prstGeom>
          <a:noFill/>
          <a:ln>
            <a:noFill/>
          </a:ln>
        </p:spPr>
      </p:pic>
      <p:pic>
        <p:nvPicPr>
          <p:cNvPr id="873" name="Google Shape;873;p9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256987" y="497832"/>
            <a:ext cx="4096813" cy="3134650"/>
          </a:xfrm>
          <a:prstGeom prst="rect">
            <a:avLst/>
          </a:prstGeom>
          <a:noFill/>
          <a:ln>
            <a:noFill/>
          </a:ln>
        </p:spPr>
      </p:pic>
      <p:sp>
        <p:nvSpPr>
          <p:cNvPr id="874" name="Google Shape;874;p92"/>
          <p:cNvSpPr/>
          <p:nvPr/>
        </p:nvSpPr>
        <p:spPr>
          <a:xfrm>
            <a:off x="7549002" y="1058050"/>
            <a:ext cx="1855433" cy="674702"/>
          </a:xfrm>
          <a:prstGeom prst="rect">
            <a:avLst/>
          </a:prstGeom>
          <a:solidFill>
            <a:srgbClr val="D0CECE"/>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800">
                <a:solidFill>
                  <a:srgbClr val="152B48"/>
                </a:solidFill>
                <a:latin typeface="Montserrat"/>
                <a:ea typeface="Montserrat"/>
                <a:cs typeface="Montserrat"/>
                <a:sym typeface="Montserrat"/>
              </a:rPr>
              <a:t>Presente en los canales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745"/>
        <p:cNvGrpSpPr/>
        <p:nvPr/>
      </p:nvGrpSpPr>
      <p:grpSpPr>
        <a:xfrm>
          <a:off x="0" y="0"/>
          <a:ext cx="0" cy="0"/>
          <a:chOff x="0" y="0"/>
          <a:chExt cx="0" cy="0"/>
        </a:xfrm>
      </p:grpSpPr>
      <p:sp>
        <p:nvSpPr>
          <p:cNvPr id="746" name="Google Shape;746;p75"/>
          <p:cNvSpPr txBox="1">
            <a:spLocks noGrp="1"/>
          </p:cNvSpPr>
          <p:nvPr>
            <p:ph type="title"/>
          </p:nvPr>
        </p:nvSpPr>
        <p:spPr>
          <a:xfrm>
            <a:off x="942704" y="1"/>
            <a:ext cx="10515600" cy="107115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Cartílago</a:t>
            </a:r>
            <a:endParaRPr/>
          </a:p>
        </p:txBody>
      </p:sp>
      <p:sp>
        <p:nvSpPr>
          <p:cNvPr id="747" name="Google Shape;747;p75"/>
          <p:cNvSpPr txBox="1">
            <a:spLocks noGrp="1"/>
          </p:cNvSpPr>
          <p:nvPr>
            <p:ph type="body" idx="1"/>
          </p:nvPr>
        </p:nvSpPr>
        <p:spPr>
          <a:xfrm>
            <a:off x="5818925" y="1739766"/>
            <a:ext cx="6050858" cy="441558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Forma especializada de tejido conjuntivo. </a:t>
            </a:r>
            <a:endParaRPr/>
          </a:p>
          <a:p>
            <a:pPr marL="228600" lvl="0" indent="-228600" algn="l" rtl="0">
              <a:lnSpc>
                <a:spcPct val="90000"/>
              </a:lnSpc>
              <a:spcBef>
                <a:spcPts val="1000"/>
              </a:spcBef>
              <a:spcAft>
                <a:spcPts val="0"/>
              </a:spcAft>
              <a:buClr>
                <a:srgbClr val="152B48"/>
              </a:buClr>
              <a:buSzPts val="2000"/>
              <a:buChar char="•"/>
            </a:pPr>
            <a:r>
              <a:rPr lang="es-CO"/>
              <a:t>Función: soporte de los tejidos blandos. </a:t>
            </a:r>
            <a:endParaRPr/>
          </a:p>
          <a:p>
            <a:pPr marL="228600" lvl="0" indent="-228600" algn="l" rtl="0">
              <a:lnSpc>
                <a:spcPct val="90000"/>
              </a:lnSpc>
              <a:spcBef>
                <a:spcPts val="1000"/>
              </a:spcBef>
              <a:spcAft>
                <a:spcPts val="0"/>
              </a:spcAft>
              <a:buClr>
                <a:srgbClr val="152B48"/>
              </a:buClr>
              <a:buSzPts val="2000"/>
              <a:buChar char="•"/>
            </a:pPr>
            <a:r>
              <a:rPr lang="es-CO"/>
              <a:t>Resiste a las tensiones mecánicas (articulaciones = amortiguador).</a:t>
            </a:r>
            <a:endParaRPr/>
          </a:p>
          <a:p>
            <a:pPr marL="228600" lvl="0" indent="-228600" algn="l" rtl="0">
              <a:lnSpc>
                <a:spcPct val="90000"/>
              </a:lnSpc>
              <a:spcBef>
                <a:spcPts val="1000"/>
              </a:spcBef>
              <a:spcAft>
                <a:spcPts val="0"/>
              </a:spcAft>
              <a:buClr>
                <a:srgbClr val="152B48"/>
              </a:buClr>
              <a:buSzPts val="2000"/>
              <a:buChar char="•"/>
            </a:pPr>
            <a:r>
              <a:rPr lang="es-CO"/>
              <a:t>Componentes: células y matriz extracelular. </a:t>
            </a:r>
            <a:endParaRPr/>
          </a:p>
          <a:p>
            <a:pPr marL="228600" lvl="0" indent="-228600" algn="l" rtl="0">
              <a:lnSpc>
                <a:spcPct val="90000"/>
              </a:lnSpc>
              <a:spcBef>
                <a:spcPts val="1000"/>
              </a:spcBef>
              <a:spcAft>
                <a:spcPts val="0"/>
              </a:spcAft>
              <a:buClr>
                <a:srgbClr val="152B48"/>
              </a:buClr>
              <a:buSzPts val="2000"/>
              <a:buChar char="•"/>
            </a:pPr>
            <a:r>
              <a:rPr lang="es-CO"/>
              <a:t>Carece de vasos sanguíneos (difusión). </a:t>
            </a:r>
            <a:endParaRPr/>
          </a:p>
          <a:p>
            <a:pPr marL="228600" lvl="0" indent="-228600" algn="l" rtl="0">
              <a:lnSpc>
                <a:spcPct val="90000"/>
              </a:lnSpc>
              <a:spcBef>
                <a:spcPts val="1000"/>
              </a:spcBef>
              <a:spcAft>
                <a:spcPts val="0"/>
              </a:spcAft>
              <a:buClr>
                <a:srgbClr val="152B48"/>
              </a:buClr>
              <a:buSzPts val="2000"/>
              <a:buChar char="•"/>
            </a:pPr>
            <a:r>
              <a:rPr lang="es-CO"/>
              <a:t> Cubierto por pericondrio. Excepto C. fibroso (C. articular). </a:t>
            </a:r>
            <a:endParaRPr/>
          </a:p>
          <a:p>
            <a:pPr marL="228600" lvl="0" indent="-228600" algn="l" rtl="0">
              <a:lnSpc>
                <a:spcPct val="90000"/>
              </a:lnSpc>
              <a:spcBef>
                <a:spcPts val="1000"/>
              </a:spcBef>
              <a:spcAft>
                <a:spcPts val="0"/>
              </a:spcAft>
              <a:buClr>
                <a:srgbClr val="152B48"/>
              </a:buClr>
              <a:buSzPts val="2000"/>
              <a:buChar char="•"/>
            </a:pPr>
            <a:r>
              <a:rPr lang="es-CO"/>
              <a:t> No contiene nervios ni vasos linfáticos.</a:t>
            </a:r>
            <a:endParaRPr/>
          </a:p>
        </p:txBody>
      </p:sp>
      <p:pic>
        <p:nvPicPr>
          <p:cNvPr id="748" name="Google Shape;748;p7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23146" y="1150757"/>
            <a:ext cx="4376952" cy="315215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878"/>
        <p:cNvGrpSpPr/>
        <p:nvPr/>
      </p:nvGrpSpPr>
      <p:grpSpPr>
        <a:xfrm>
          <a:off x="0" y="0"/>
          <a:ext cx="0" cy="0"/>
          <a:chOff x="0" y="0"/>
          <a:chExt cx="0" cy="0"/>
        </a:xfrm>
      </p:grpSpPr>
      <p:sp>
        <p:nvSpPr>
          <p:cNvPr id="879" name="Google Shape;879;p93"/>
          <p:cNvSpPr txBox="1">
            <a:spLocks noGrp="1"/>
          </p:cNvSpPr>
          <p:nvPr>
            <p:ph type="title"/>
          </p:nvPr>
        </p:nvSpPr>
        <p:spPr>
          <a:xfrm>
            <a:off x="763587" y="126275"/>
            <a:ext cx="3817121" cy="89262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4400"/>
              <a:buFont typeface="Montserrat"/>
              <a:buNone/>
            </a:pPr>
            <a:r>
              <a:rPr lang="es-CO" sz="4400" b="0"/>
              <a:t>Osteocito</a:t>
            </a:r>
            <a:endParaRPr/>
          </a:p>
        </p:txBody>
      </p:sp>
      <p:pic>
        <p:nvPicPr>
          <p:cNvPr id="880" name="Google Shape;880;p9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786155" y="2562234"/>
            <a:ext cx="4990462" cy="3838566"/>
          </a:xfrm>
          <a:prstGeom prst="rect">
            <a:avLst/>
          </a:prstGeom>
          <a:noFill/>
          <a:ln>
            <a:noFill/>
          </a:ln>
        </p:spPr>
      </p:pic>
      <p:sp>
        <p:nvSpPr>
          <p:cNvPr id="881" name="Google Shape;881;p93"/>
          <p:cNvSpPr txBox="1">
            <a:spLocks noGrp="1"/>
          </p:cNvSpPr>
          <p:nvPr>
            <p:ph type="body" idx="2"/>
          </p:nvPr>
        </p:nvSpPr>
        <p:spPr>
          <a:xfrm>
            <a:off x="483326" y="1276954"/>
            <a:ext cx="6207034" cy="3563062"/>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rgbClr val="152B48"/>
              </a:buClr>
              <a:buSzPts val="1800"/>
              <a:buFont typeface="Arial"/>
              <a:buChar char="•"/>
            </a:pPr>
            <a:r>
              <a:rPr lang="es-CO" sz="1800"/>
              <a:t>Células especializadas incorporadas en la matriz ósea.</a:t>
            </a:r>
            <a:endParaRPr/>
          </a:p>
          <a:p>
            <a:pPr marL="285750" lvl="0" indent="-285750" algn="l" rtl="0">
              <a:lnSpc>
                <a:spcPct val="90000"/>
              </a:lnSpc>
              <a:spcBef>
                <a:spcPts val="1000"/>
              </a:spcBef>
              <a:spcAft>
                <a:spcPts val="0"/>
              </a:spcAft>
              <a:buClr>
                <a:srgbClr val="152B48"/>
              </a:buClr>
              <a:buSzPts val="1800"/>
              <a:buFont typeface="Arial"/>
              <a:buChar char="•"/>
            </a:pPr>
            <a:r>
              <a:rPr lang="es-CO" sz="1800"/>
              <a:t>Están involucrados en el mantenimiento y recambio óseo a un ritmo lento (es decir, más lento que los osteoblastos activados).</a:t>
            </a:r>
            <a:endParaRPr/>
          </a:p>
          <a:p>
            <a:pPr marL="285750" lvl="0" indent="-285750" algn="l" rtl="0">
              <a:lnSpc>
                <a:spcPct val="90000"/>
              </a:lnSpc>
              <a:spcBef>
                <a:spcPts val="1000"/>
              </a:spcBef>
              <a:spcAft>
                <a:spcPts val="0"/>
              </a:spcAft>
              <a:buClr>
                <a:srgbClr val="152B48"/>
              </a:buClr>
              <a:buSzPts val="1800"/>
              <a:buFont typeface="Arial"/>
              <a:buChar char="•"/>
            </a:pPr>
            <a:r>
              <a:rPr lang="es-CO" sz="1800"/>
              <a:t>Son capaces de síntesis y mineralización de la matriz peri lacunar, lo que resulta en una disminución progresiva de tamaño lacunar. </a:t>
            </a: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885"/>
        <p:cNvGrpSpPr/>
        <p:nvPr/>
      </p:nvGrpSpPr>
      <p:grpSpPr>
        <a:xfrm>
          <a:off x="0" y="0"/>
          <a:ext cx="0" cy="0"/>
          <a:chOff x="0" y="0"/>
          <a:chExt cx="0" cy="0"/>
        </a:xfrm>
      </p:grpSpPr>
      <p:sp>
        <p:nvSpPr>
          <p:cNvPr id="886" name="Google Shape;886;p94"/>
          <p:cNvSpPr txBox="1">
            <a:spLocks noGrp="1"/>
          </p:cNvSpPr>
          <p:nvPr>
            <p:ph type="title"/>
          </p:nvPr>
        </p:nvSpPr>
        <p:spPr>
          <a:xfrm>
            <a:off x="838202"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Osteoclasto</a:t>
            </a:r>
            <a:endParaRPr/>
          </a:p>
        </p:txBody>
      </p:sp>
      <p:sp>
        <p:nvSpPr>
          <p:cNvPr id="887" name="Google Shape;887;p94"/>
          <p:cNvSpPr txBox="1">
            <a:spLocks noGrp="1"/>
          </p:cNvSpPr>
          <p:nvPr>
            <p:ph type="body" idx="1"/>
          </p:nvPr>
        </p:nvSpPr>
        <p:spPr>
          <a:xfrm>
            <a:off x="685801" y="1255946"/>
            <a:ext cx="10667997" cy="209039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Precursor sistema monocito/macrófago.</a:t>
            </a:r>
            <a:endParaRPr/>
          </a:p>
          <a:p>
            <a:pPr marL="228600" lvl="0" indent="-228600" algn="l" rtl="0">
              <a:lnSpc>
                <a:spcPct val="90000"/>
              </a:lnSpc>
              <a:spcBef>
                <a:spcPts val="1000"/>
              </a:spcBef>
              <a:spcAft>
                <a:spcPts val="0"/>
              </a:spcAft>
              <a:buClr>
                <a:srgbClr val="152B48"/>
              </a:buClr>
              <a:buSzPts val="2000"/>
              <a:buChar char="•"/>
            </a:pPr>
            <a:r>
              <a:rPr lang="es-CO"/>
              <a:t>Células grandes, multinucleadas.</a:t>
            </a:r>
            <a:endParaRPr/>
          </a:p>
          <a:p>
            <a:pPr marL="228600" lvl="0" indent="-228600" algn="l" rtl="0">
              <a:lnSpc>
                <a:spcPct val="90000"/>
              </a:lnSpc>
              <a:spcBef>
                <a:spcPts val="1000"/>
              </a:spcBef>
              <a:spcAft>
                <a:spcPts val="0"/>
              </a:spcAft>
              <a:buClr>
                <a:srgbClr val="152B48"/>
              </a:buClr>
              <a:buSzPts val="2000"/>
              <a:buChar char="•"/>
            </a:pPr>
            <a:r>
              <a:rPr lang="es-CO"/>
              <a:t>Reabsorción del hueso y cartílago calcificado.</a:t>
            </a:r>
            <a:endParaRPr/>
          </a:p>
          <a:p>
            <a:pPr marL="228600" lvl="0" indent="-228600" algn="l" rtl="0">
              <a:lnSpc>
                <a:spcPct val="90000"/>
              </a:lnSpc>
              <a:spcBef>
                <a:spcPts val="1000"/>
              </a:spcBef>
              <a:spcAft>
                <a:spcPts val="0"/>
              </a:spcAft>
              <a:buClr>
                <a:srgbClr val="152B48"/>
              </a:buClr>
              <a:buSzPts val="2000"/>
              <a:buChar char="•"/>
            </a:pPr>
            <a:r>
              <a:rPr lang="es-CO"/>
              <a:t>Enzimas que contiene: fosfatasa ácida, colagenasas. </a:t>
            </a:r>
            <a:endParaRPr/>
          </a:p>
        </p:txBody>
      </p:sp>
      <p:pic>
        <p:nvPicPr>
          <p:cNvPr id="888" name="Google Shape;888;p94" descr="Imagen que contiene interior, plato, crema, comida&#10;&#10;Descripción generada automáticamente"/>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8295674" y="1140538"/>
            <a:ext cx="3217333" cy="2413000"/>
          </a:xfrm>
          <a:prstGeom prst="rect">
            <a:avLst/>
          </a:prstGeom>
          <a:noFill/>
          <a:ln>
            <a:noFill/>
          </a:ln>
        </p:spPr>
      </p:pic>
      <p:pic>
        <p:nvPicPr>
          <p:cNvPr id="889" name="Google Shape;889;p9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996046" y="3856871"/>
            <a:ext cx="4927533" cy="2531639"/>
          </a:xfrm>
          <a:prstGeom prst="rect">
            <a:avLst/>
          </a:prstGeom>
          <a:noFill/>
          <a:ln>
            <a:noFill/>
          </a:ln>
        </p:spPr>
      </p:pic>
      <p:sp>
        <p:nvSpPr>
          <p:cNvPr id="890" name="Google Shape;890;p94"/>
          <p:cNvSpPr/>
          <p:nvPr/>
        </p:nvSpPr>
        <p:spPr>
          <a:xfrm>
            <a:off x="10189231" y="1905357"/>
            <a:ext cx="1734348" cy="395785"/>
          </a:xfrm>
          <a:prstGeom prst="rect">
            <a:avLst/>
          </a:prstGeom>
          <a:solidFill>
            <a:srgbClr val="D0CECE"/>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800">
                <a:solidFill>
                  <a:srgbClr val="152B48"/>
                </a:solidFill>
                <a:latin typeface="Montserrat"/>
                <a:ea typeface="Montserrat"/>
                <a:cs typeface="Montserrat"/>
                <a:sym typeface="Montserrat"/>
              </a:rPr>
              <a:t>Osteoclasto</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894"/>
        <p:cNvGrpSpPr/>
        <p:nvPr/>
      </p:nvGrpSpPr>
      <p:grpSpPr>
        <a:xfrm>
          <a:off x="0" y="0"/>
          <a:ext cx="0" cy="0"/>
          <a:chOff x="0" y="0"/>
          <a:chExt cx="0" cy="0"/>
        </a:xfrm>
      </p:grpSpPr>
      <p:sp>
        <p:nvSpPr>
          <p:cNvPr id="895" name="Google Shape;895;p95"/>
          <p:cNvSpPr txBox="1">
            <a:spLocks noGrp="1"/>
          </p:cNvSpPr>
          <p:nvPr>
            <p:ph type="title"/>
          </p:nvPr>
        </p:nvSpPr>
        <p:spPr>
          <a:xfrm>
            <a:off x="968829" y="-9525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000"/>
              <a:buFont typeface="Montserrat"/>
              <a:buNone/>
            </a:pPr>
            <a:r>
              <a:rPr lang="es-CO" sz="4000" b="0"/>
              <a:t>Periostio</a:t>
            </a:r>
            <a:endParaRPr/>
          </a:p>
        </p:txBody>
      </p:sp>
      <p:sp>
        <p:nvSpPr>
          <p:cNvPr id="896" name="Google Shape;896;p95"/>
          <p:cNvSpPr txBox="1">
            <a:spLocks noGrp="1"/>
          </p:cNvSpPr>
          <p:nvPr>
            <p:ph type="body" idx="1"/>
          </p:nvPr>
        </p:nvSpPr>
        <p:spPr>
          <a:xfrm>
            <a:off x="968829" y="998685"/>
            <a:ext cx="7068899" cy="404522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152B48"/>
              </a:buClr>
              <a:buSzPts val="1500"/>
              <a:buChar char="•"/>
            </a:pPr>
            <a:r>
              <a:rPr lang="es-CO" sz="1500">
                <a:latin typeface="Montserrat"/>
                <a:ea typeface="Montserrat"/>
                <a:cs typeface="Montserrat"/>
                <a:sym typeface="Montserrat"/>
              </a:rPr>
              <a:t>E</a:t>
            </a:r>
            <a:r>
              <a:rPr lang="es-CO" sz="1500" b="0" i="0">
                <a:latin typeface="Montserrat"/>
                <a:ea typeface="Montserrat"/>
                <a:cs typeface="Montserrat"/>
                <a:sym typeface="Montserrat"/>
              </a:rPr>
              <a:t>s una </a:t>
            </a:r>
            <a:r>
              <a:rPr lang="es-CO" sz="1500">
                <a:latin typeface="Montserrat"/>
                <a:ea typeface="Montserrat"/>
                <a:cs typeface="Montserrat"/>
                <a:sym typeface="Montserrat"/>
              </a:rPr>
              <a:t>membrana</a:t>
            </a:r>
            <a:r>
              <a:rPr lang="es-CO" sz="1500" b="0" i="0">
                <a:latin typeface="Montserrat"/>
                <a:ea typeface="Montserrat"/>
                <a:cs typeface="Montserrat"/>
                <a:sym typeface="Montserrat"/>
              </a:rPr>
              <a:t> de </a:t>
            </a:r>
            <a:r>
              <a:rPr lang="es-CO" sz="1500">
                <a:latin typeface="Montserrat"/>
                <a:ea typeface="Montserrat"/>
                <a:cs typeface="Montserrat"/>
                <a:sym typeface="Montserrat"/>
              </a:rPr>
              <a:t>tejido conectivo </a:t>
            </a:r>
            <a:r>
              <a:rPr lang="es-CO" sz="1500" b="0" i="0">
                <a:latin typeface="Montserrat"/>
                <a:ea typeface="Montserrat"/>
                <a:cs typeface="Montserrat"/>
                <a:sym typeface="Montserrat"/>
              </a:rPr>
              <a:t>de tejido vascular, fibrosa y resistente, que cubre los </a:t>
            </a:r>
            <a:r>
              <a:rPr lang="es-CO" sz="1500">
                <a:latin typeface="Montserrat"/>
                <a:ea typeface="Montserrat"/>
                <a:cs typeface="Montserrat"/>
                <a:sym typeface="Montserrat"/>
              </a:rPr>
              <a:t>huesos</a:t>
            </a:r>
            <a:r>
              <a:rPr lang="es-CO" sz="1500" b="0" i="0">
                <a:latin typeface="Montserrat"/>
                <a:ea typeface="Montserrat"/>
                <a:cs typeface="Montserrat"/>
                <a:sym typeface="Montserrat"/>
              </a:rPr>
              <a:t> por su superficie externa excepto en lugares de inserción de </a:t>
            </a:r>
            <a:r>
              <a:rPr lang="es-CO" sz="1500">
                <a:latin typeface="Montserrat"/>
                <a:ea typeface="Montserrat"/>
                <a:cs typeface="Montserrat"/>
                <a:sym typeface="Montserrat"/>
              </a:rPr>
              <a:t>ligamentos</a:t>
            </a:r>
            <a:r>
              <a:rPr lang="es-CO" sz="1500" b="0" i="0">
                <a:latin typeface="Montserrat"/>
                <a:ea typeface="Montserrat"/>
                <a:cs typeface="Montserrat"/>
                <a:sym typeface="Montserrat"/>
              </a:rPr>
              <a:t>, </a:t>
            </a:r>
            <a:r>
              <a:rPr lang="es-CO" sz="1500">
                <a:latin typeface="Montserrat"/>
                <a:ea typeface="Montserrat"/>
                <a:cs typeface="Montserrat"/>
                <a:sym typeface="Montserrat"/>
              </a:rPr>
              <a:t>tendones</a:t>
            </a:r>
            <a:r>
              <a:rPr lang="es-CO" sz="1500" b="0" i="0">
                <a:latin typeface="Montserrat"/>
                <a:ea typeface="Montserrat"/>
                <a:cs typeface="Montserrat"/>
                <a:sym typeface="Montserrat"/>
              </a:rPr>
              <a:t> y </a:t>
            </a:r>
            <a:r>
              <a:rPr lang="es-CO" sz="1500">
                <a:latin typeface="Montserrat"/>
                <a:ea typeface="Montserrat"/>
                <a:cs typeface="Montserrat"/>
                <a:sym typeface="Montserrat"/>
              </a:rPr>
              <a:t>superficies articulares.</a:t>
            </a:r>
            <a:r>
              <a:rPr lang="es-CO" sz="1500" b="0" i="0">
                <a:latin typeface="Montserrat"/>
                <a:ea typeface="Montserrat"/>
                <a:cs typeface="Montserrat"/>
                <a:sym typeface="Montserrat"/>
              </a:rPr>
              <a:t> </a:t>
            </a:r>
            <a:endParaRPr/>
          </a:p>
          <a:p>
            <a:pPr marL="228600" lvl="0" indent="-228600" algn="l" rtl="0">
              <a:lnSpc>
                <a:spcPct val="90000"/>
              </a:lnSpc>
              <a:spcBef>
                <a:spcPts val="1000"/>
              </a:spcBef>
              <a:spcAft>
                <a:spcPts val="0"/>
              </a:spcAft>
              <a:buClr>
                <a:srgbClr val="152B48"/>
              </a:buClr>
              <a:buSzPts val="1500"/>
              <a:buChar char="•"/>
            </a:pPr>
            <a:r>
              <a:rPr lang="es-CO" sz="1500" b="0" i="0">
                <a:latin typeface="Montserrat"/>
                <a:ea typeface="Montserrat"/>
                <a:cs typeface="Montserrat"/>
                <a:sym typeface="Montserrat"/>
              </a:rPr>
              <a:t>Posee terminaciones nerviosas </a:t>
            </a:r>
            <a:r>
              <a:rPr lang="es-CO" sz="1500">
                <a:latin typeface="Montserrat"/>
                <a:ea typeface="Montserrat"/>
                <a:cs typeface="Montserrat"/>
                <a:sym typeface="Montserrat"/>
              </a:rPr>
              <a:t>nociceptivas</a:t>
            </a:r>
            <a:r>
              <a:rPr lang="es-CO" sz="1500" b="0" i="0">
                <a:latin typeface="Montserrat"/>
                <a:ea typeface="Montserrat"/>
                <a:cs typeface="Montserrat"/>
                <a:sym typeface="Montserrat"/>
              </a:rPr>
              <a:t>, haciéndolo muy sensible a la manipulación.</a:t>
            </a:r>
            <a:endParaRPr/>
          </a:p>
          <a:p>
            <a:pPr marL="228600" lvl="0" indent="-228600" algn="l" rtl="0">
              <a:lnSpc>
                <a:spcPct val="90000"/>
              </a:lnSpc>
              <a:spcBef>
                <a:spcPts val="1000"/>
              </a:spcBef>
              <a:spcAft>
                <a:spcPts val="0"/>
              </a:spcAft>
              <a:buClr>
                <a:srgbClr val="152B48"/>
              </a:buClr>
              <a:buSzPts val="1500"/>
              <a:buChar char="•"/>
            </a:pPr>
            <a:r>
              <a:rPr lang="es-CO" sz="1500" b="0" i="0">
                <a:latin typeface="Montserrat"/>
                <a:ea typeface="Montserrat"/>
                <a:cs typeface="Montserrat"/>
                <a:sym typeface="Montserrat"/>
              </a:rPr>
              <a:t>Membrana que rodea las partes de los huesos no cubiertas por los cartílagos. </a:t>
            </a:r>
            <a:endParaRPr/>
          </a:p>
          <a:p>
            <a:pPr marL="0" lvl="0" indent="0" algn="l" rtl="0">
              <a:lnSpc>
                <a:spcPct val="90000"/>
              </a:lnSpc>
              <a:spcBef>
                <a:spcPts val="1000"/>
              </a:spcBef>
              <a:spcAft>
                <a:spcPts val="0"/>
              </a:spcAft>
              <a:buClr>
                <a:srgbClr val="152B48"/>
              </a:buClr>
              <a:buSzPts val="1500"/>
              <a:buNone/>
            </a:pPr>
            <a:br>
              <a:rPr lang="es-CO" sz="1500" b="0" i="0">
                <a:latin typeface="Montserrat"/>
                <a:ea typeface="Montserrat"/>
                <a:cs typeface="Montserrat"/>
                <a:sym typeface="Montserrat"/>
              </a:rPr>
            </a:br>
            <a:r>
              <a:rPr lang="es-CO" sz="1500" b="1" i="0">
                <a:latin typeface="Montserrat"/>
                <a:ea typeface="Montserrat"/>
                <a:cs typeface="Montserrat"/>
                <a:sym typeface="Montserrat"/>
              </a:rPr>
              <a:t>Tiene dos capas:</a:t>
            </a:r>
            <a:endParaRPr/>
          </a:p>
          <a:p>
            <a:pPr marL="457200" lvl="1" indent="0" algn="l" rtl="0">
              <a:lnSpc>
                <a:spcPct val="90000"/>
              </a:lnSpc>
              <a:spcBef>
                <a:spcPts val="500"/>
              </a:spcBef>
              <a:spcAft>
                <a:spcPts val="0"/>
              </a:spcAft>
              <a:buClr>
                <a:srgbClr val="152B48"/>
              </a:buClr>
              <a:buSzPts val="1500"/>
              <a:buNone/>
            </a:pPr>
            <a:r>
              <a:rPr lang="es-CO" sz="1500" b="0" i="0">
                <a:latin typeface="Montserrat"/>
                <a:ea typeface="Montserrat"/>
                <a:cs typeface="Montserrat"/>
                <a:sym typeface="Montserrat"/>
              </a:rPr>
              <a:t>1. Capa externa: fibrosa, compuesta de tejido conectivo denso e irregular que contiene vasos sanguíneos, vasos linfáticos y nervios.</a:t>
            </a:r>
            <a:endParaRPr/>
          </a:p>
          <a:p>
            <a:pPr marL="457200" lvl="1" indent="0" algn="l" rtl="0">
              <a:lnSpc>
                <a:spcPct val="90000"/>
              </a:lnSpc>
              <a:spcBef>
                <a:spcPts val="500"/>
              </a:spcBef>
              <a:spcAft>
                <a:spcPts val="0"/>
              </a:spcAft>
              <a:buClr>
                <a:srgbClr val="152B48"/>
              </a:buClr>
              <a:buSzPts val="1500"/>
              <a:buNone/>
            </a:pPr>
            <a:r>
              <a:rPr lang="es-CO" sz="1500" b="0" i="0">
                <a:latin typeface="Montserrat"/>
                <a:ea typeface="Montserrat"/>
                <a:cs typeface="Montserrat"/>
                <a:sym typeface="Montserrat"/>
              </a:rPr>
              <a:t>2. Capa interna u osteogénica: contiene fibras elásticas, vasos sanguíneos y diferentes tipos de células óseas.</a:t>
            </a:r>
            <a:endParaRPr/>
          </a:p>
        </p:txBody>
      </p:sp>
      <p:pic>
        <p:nvPicPr>
          <p:cNvPr id="897" name="Google Shape;897;p9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622096" y="1325563"/>
            <a:ext cx="3057122" cy="442478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901"/>
        <p:cNvGrpSpPr/>
        <p:nvPr/>
      </p:nvGrpSpPr>
      <p:grpSpPr>
        <a:xfrm>
          <a:off x="0" y="0"/>
          <a:ext cx="0" cy="0"/>
          <a:chOff x="0" y="0"/>
          <a:chExt cx="0" cy="0"/>
        </a:xfrm>
      </p:grpSpPr>
      <p:sp>
        <p:nvSpPr>
          <p:cNvPr id="902" name="Google Shape;902;p96"/>
          <p:cNvSpPr txBox="1">
            <a:spLocks noGrp="1"/>
          </p:cNvSpPr>
          <p:nvPr>
            <p:ph type="title"/>
          </p:nvPr>
        </p:nvSpPr>
        <p:spPr>
          <a:xfrm>
            <a:off x="942703"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Ligamento</a:t>
            </a:r>
            <a:endParaRPr/>
          </a:p>
        </p:txBody>
      </p:sp>
      <p:sp>
        <p:nvSpPr>
          <p:cNvPr id="903" name="Google Shape;903;p96"/>
          <p:cNvSpPr txBox="1">
            <a:spLocks noGrp="1"/>
          </p:cNvSpPr>
          <p:nvPr>
            <p:ph type="body" idx="1"/>
          </p:nvPr>
        </p:nvSpPr>
        <p:spPr>
          <a:xfrm>
            <a:off x="5131809" y="1546950"/>
            <a:ext cx="676192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Son estructuras que unen dos huesos adyacentes.</a:t>
            </a:r>
            <a:endParaRPr/>
          </a:p>
          <a:p>
            <a:pPr marL="228600" lvl="0" indent="-228600" algn="l" rtl="0">
              <a:lnSpc>
                <a:spcPct val="90000"/>
              </a:lnSpc>
              <a:spcBef>
                <a:spcPts val="1000"/>
              </a:spcBef>
              <a:spcAft>
                <a:spcPts val="0"/>
              </a:spcAft>
              <a:buClr>
                <a:srgbClr val="152B48"/>
              </a:buClr>
              <a:buSzPts val="2000"/>
              <a:buChar char="•"/>
            </a:pPr>
            <a:r>
              <a:rPr lang="es-CO"/>
              <a:t>Forman principalmente de colágeno. </a:t>
            </a:r>
            <a:endParaRPr/>
          </a:p>
          <a:p>
            <a:pPr marL="228600" lvl="0" indent="-228600" algn="l" rtl="0">
              <a:lnSpc>
                <a:spcPct val="90000"/>
              </a:lnSpc>
              <a:spcBef>
                <a:spcPts val="1000"/>
              </a:spcBef>
              <a:spcAft>
                <a:spcPts val="0"/>
              </a:spcAft>
              <a:buClr>
                <a:srgbClr val="152B48"/>
              </a:buClr>
              <a:buSzPts val="2000"/>
              <a:buChar char="•"/>
            </a:pPr>
            <a:r>
              <a:rPr lang="es-CO"/>
              <a:t>La disposición de los haces de colágeno dentro de un ligamento puede ser complejo, reflejando el movimiento requerido en esa articulación. </a:t>
            </a:r>
            <a:endParaRPr/>
          </a:p>
          <a:p>
            <a:pPr marL="228600" lvl="0" indent="-228600" algn="l" rtl="0">
              <a:lnSpc>
                <a:spcPct val="90000"/>
              </a:lnSpc>
              <a:spcBef>
                <a:spcPts val="1000"/>
              </a:spcBef>
              <a:spcAft>
                <a:spcPts val="0"/>
              </a:spcAft>
              <a:buClr>
                <a:srgbClr val="152B48"/>
              </a:buClr>
              <a:buSzPts val="2000"/>
              <a:buChar char="•"/>
            </a:pPr>
            <a:r>
              <a:rPr lang="es-CO"/>
              <a:t>Las fibras de colágeno se calcifican donde entran al hueso, interdigitándose con el hueso subyacente.</a:t>
            </a:r>
            <a:endParaRPr/>
          </a:p>
        </p:txBody>
      </p:sp>
      <p:pic>
        <p:nvPicPr>
          <p:cNvPr id="904" name="Google Shape;904;p9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42703" y="1508940"/>
            <a:ext cx="3611336" cy="247770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908"/>
        <p:cNvGrpSpPr/>
        <p:nvPr/>
      </p:nvGrpSpPr>
      <p:grpSpPr>
        <a:xfrm>
          <a:off x="0" y="0"/>
          <a:ext cx="0" cy="0"/>
          <a:chOff x="0" y="0"/>
          <a:chExt cx="0" cy="0"/>
        </a:xfrm>
      </p:grpSpPr>
      <p:sp>
        <p:nvSpPr>
          <p:cNvPr id="909" name="Google Shape;909;p97"/>
          <p:cNvSpPr txBox="1">
            <a:spLocks noGrp="1"/>
          </p:cNvSpPr>
          <p:nvPr>
            <p:ph type="title"/>
          </p:nvPr>
        </p:nvSpPr>
        <p:spPr>
          <a:xfrm>
            <a:off x="1003663" y="182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Tendón</a:t>
            </a:r>
            <a:endParaRPr/>
          </a:p>
        </p:txBody>
      </p:sp>
      <p:sp>
        <p:nvSpPr>
          <p:cNvPr id="910" name="Google Shape;910;p97"/>
          <p:cNvSpPr txBox="1">
            <a:spLocks noGrp="1"/>
          </p:cNvSpPr>
          <p:nvPr>
            <p:ph type="body" idx="1"/>
          </p:nvPr>
        </p:nvSpPr>
        <p:spPr>
          <a:xfrm>
            <a:off x="4896678" y="1737057"/>
            <a:ext cx="676192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1800"/>
              <a:buChar char="•"/>
            </a:pPr>
            <a:r>
              <a:rPr lang="es-CO" sz="1800" b="0" i="0">
                <a:latin typeface="Montserrat"/>
                <a:ea typeface="Montserrat"/>
                <a:cs typeface="Montserrat"/>
                <a:sym typeface="Montserrat"/>
              </a:rPr>
              <a:t>Los tendones son tejidos conectivos especializados que permiten que los músculos se contraigan.</a:t>
            </a:r>
            <a:endParaRPr/>
          </a:p>
          <a:p>
            <a:pPr marL="228600" lvl="0" indent="-114300" algn="l" rtl="0">
              <a:lnSpc>
                <a:spcPct val="90000"/>
              </a:lnSpc>
              <a:spcBef>
                <a:spcPts val="1000"/>
              </a:spcBef>
              <a:spcAft>
                <a:spcPts val="0"/>
              </a:spcAft>
              <a:buClr>
                <a:srgbClr val="152B48"/>
              </a:buClr>
              <a:buSzPts val="1800"/>
              <a:buNone/>
            </a:pPr>
            <a:endParaRPr sz="1800">
              <a:latin typeface="Montserrat"/>
              <a:ea typeface="Montserrat"/>
              <a:cs typeface="Montserrat"/>
              <a:sym typeface="Montserrat"/>
            </a:endParaRPr>
          </a:p>
          <a:p>
            <a:pPr marL="228600" lvl="0" indent="-228600" algn="l" rtl="0">
              <a:lnSpc>
                <a:spcPct val="90000"/>
              </a:lnSpc>
              <a:spcBef>
                <a:spcPts val="1000"/>
              </a:spcBef>
              <a:spcAft>
                <a:spcPts val="0"/>
              </a:spcAft>
              <a:buClr>
                <a:srgbClr val="152B48"/>
              </a:buClr>
              <a:buSzPts val="1800"/>
              <a:buChar char="•"/>
            </a:pPr>
            <a:r>
              <a:rPr lang="es-CO" sz="1800">
                <a:latin typeface="Montserrat"/>
                <a:ea typeface="Montserrat"/>
                <a:cs typeface="Montserrat"/>
                <a:sym typeface="Montserrat"/>
              </a:rPr>
              <a:t>Colágeno tipo I.</a:t>
            </a:r>
            <a:endParaRPr/>
          </a:p>
          <a:p>
            <a:pPr marL="228600" lvl="0" indent="-228600" algn="l" rtl="0">
              <a:lnSpc>
                <a:spcPct val="90000"/>
              </a:lnSpc>
              <a:spcBef>
                <a:spcPts val="1000"/>
              </a:spcBef>
              <a:spcAft>
                <a:spcPts val="0"/>
              </a:spcAft>
              <a:buClr>
                <a:srgbClr val="152B48"/>
              </a:buClr>
              <a:buSzPts val="1800"/>
              <a:buChar char="•"/>
            </a:pPr>
            <a:r>
              <a:rPr lang="es-CO" sz="1800">
                <a:latin typeface="Montserrat"/>
                <a:ea typeface="Montserrat"/>
                <a:cs typeface="Montserrat"/>
                <a:sym typeface="Montserrat"/>
              </a:rPr>
              <a:t>Elastina, </a:t>
            </a:r>
            <a:r>
              <a:rPr lang="es-CO" sz="1800"/>
              <a:t>proteoglicanos</a:t>
            </a:r>
            <a:r>
              <a:rPr lang="es-CO" sz="1800">
                <a:latin typeface="Montserrat"/>
                <a:ea typeface="Montserrat"/>
                <a:cs typeface="Montserrat"/>
                <a:sym typeface="Montserrat"/>
              </a:rPr>
              <a:t>,  glucoproteínas.</a:t>
            </a:r>
            <a:endParaRPr sz="1800">
              <a:latin typeface="Montserrat"/>
              <a:ea typeface="Montserrat"/>
              <a:cs typeface="Montserrat"/>
              <a:sym typeface="Montserrat"/>
            </a:endParaRPr>
          </a:p>
        </p:txBody>
      </p:sp>
      <p:pic>
        <p:nvPicPr>
          <p:cNvPr id="911" name="Google Shape;911;p9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38200" y="1370880"/>
            <a:ext cx="3472543" cy="240157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915"/>
        <p:cNvGrpSpPr/>
        <p:nvPr/>
      </p:nvGrpSpPr>
      <p:grpSpPr>
        <a:xfrm>
          <a:off x="0" y="0"/>
          <a:ext cx="0" cy="0"/>
          <a:chOff x="0" y="0"/>
          <a:chExt cx="0" cy="0"/>
        </a:xfrm>
      </p:grpSpPr>
      <p:sp>
        <p:nvSpPr>
          <p:cNvPr id="916" name="Google Shape;916;p98"/>
          <p:cNvSpPr txBox="1">
            <a:spLocks noGrp="1"/>
          </p:cNvSpPr>
          <p:nvPr>
            <p:ph type="title"/>
          </p:nvPr>
        </p:nvSpPr>
        <p:spPr>
          <a:xfrm>
            <a:off x="838200" y="-254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Membrana sinovial</a:t>
            </a:r>
            <a:endParaRPr/>
          </a:p>
        </p:txBody>
      </p:sp>
      <p:sp>
        <p:nvSpPr>
          <p:cNvPr id="917" name="Google Shape;917;p98"/>
          <p:cNvSpPr txBox="1">
            <a:spLocks noGrp="1"/>
          </p:cNvSpPr>
          <p:nvPr>
            <p:ph type="body" idx="1"/>
          </p:nvPr>
        </p:nvSpPr>
        <p:spPr>
          <a:xfrm>
            <a:off x="5018598" y="1747248"/>
            <a:ext cx="6180625"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1800"/>
              <a:buChar char="•"/>
            </a:pPr>
            <a:r>
              <a:rPr lang="es-CO" sz="1800" b="0" i="0">
                <a:latin typeface="Montserrat"/>
                <a:ea typeface="Montserrat"/>
                <a:cs typeface="Montserrat"/>
                <a:sym typeface="Montserrat"/>
              </a:rPr>
              <a:t>La membrana sinovial es una estructura especializada que tapiza la cara interna de las articulaciones diartrodiales, las vainas de los tendones y las bolsas articulares.</a:t>
            </a:r>
            <a:endParaRPr/>
          </a:p>
          <a:p>
            <a:pPr marL="228600" lvl="0" indent="-228600" algn="l" rtl="0">
              <a:lnSpc>
                <a:spcPct val="90000"/>
              </a:lnSpc>
              <a:spcBef>
                <a:spcPts val="1000"/>
              </a:spcBef>
              <a:spcAft>
                <a:spcPts val="0"/>
              </a:spcAft>
              <a:buClr>
                <a:srgbClr val="152B48"/>
              </a:buClr>
              <a:buSzPts val="1800"/>
              <a:buChar char="•"/>
            </a:pPr>
            <a:r>
              <a:rPr lang="es-CO" sz="1800"/>
              <a:t>Fábrica</a:t>
            </a:r>
            <a:r>
              <a:rPr lang="es-CO" sz="1800" b="0" i="0">
                <a:latin typeface="Montserrat"/>
                <a:ea typeface="Montserrat"/>
                <a:cs typeface="Montserrat"/>
                <a:sym typeface="Montserrat"/>
              </a:rPr>
              <a:t> el líquido articular que lubrica y nutre al cartílago avascular, y regula la presión y la temperatura local.</a:t>
            </a:r>
            <a:endParaRPr sz="1800">
              <a:latin typeface="Montserrat"/>
              <a:ea typeface="Montserrat"/>
              <a:cs typeface="Montserrat"/>
              <a:sym typeface="Montserrat"/>
            </a:endParaRPr>
          </a:p>
        </p:txBody>
      </p:sp>
      <p:pic>
        <p:nvPicPr>
          <p:cNvPr id="918" name="Google Shape;918;p9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38200" y="1266965"/>
            <a:ext cx="3730695" cy="25325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922"/>
        <p:cNvGrpSpPr/>
        <p:nvPr/>
      </p:nvGrpSpPr>
      <p:grpSpPr>
        <a:xfrm>
          <a:off x="0" y="0"/>
          <a:ext cx="0" cy="0"/>
          <a:chOff x="0" y="0"/>
          <a:chExt cx="0" cy="0"/>
        </a:xfrm>
      </p:grpSpPr>
      <p:sp>
        <p:nvSpPr>
          <p:cNvPr id="923" name="Google Shape;923;p99"/>
          <p:cNvSpPr txBox="1">
            <a:spLocks noGrp="1"/>
          </p:cNvSpPr>
          <p:nvPr>
            <p:ph type="title"/>
          </p:nvPr>
        </p:nvSpPr>
        <p:spPr>
          <a:xfrm>
            <a:off x="838200" y="-675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Enfermedad de Paget</a:t>
            </a:r>
            <a:endParaRPr/>
          </a:p>
        </p:txBody>
      </p:sp>
      <p:sp>
        <p:nvSpPr>
          <p:cNvPr id="924" name="Google Shape;924;p99"/>
          <p:cNvSpPr txBox="1">
            <a:spLocks noGrp="1"/>
          </p:cNvSpPr>
          <p:nvPr>
            <p:ph type="body" idx="1"/>
          </p:nvPr>
        </p:nvSpPr>
        <p:spPr>
          <a:xfrm>
            <a:off x="704130" y="1318804"/>
            <a:ext cx="7931047" cy="254618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1800"/>
              <a:buChar char="•"/>
            </a:pPr>
            <a:r>
              <a:rPr lang="es-CO" sz="1800">
                <a:latin typeface="Montserrat"/>
                <a:ea typeface="Montserrat"/>
                <a:cs typeface="Montserrat"/>
                <a:sym typeface="Montserrat"/>
              </a:rPr>
              <a:t>Osteítis deformante.</a:t>
            </a:r>
            <a:endParaRPr/>
          </a:p>
          <a:p>
            <a:pPr marL="228600" lvl="0" indent="-228600" algn="l" rtl="0">
              <a:lnSpc>
                <a:spcPct val="90000"/>
              </a:lnSpc>
              <a:spcBef>
                <a:spcPts val="1000"/>
              </a:spcBef>
              <a:spcAft>
                <a:spcPts val="0"/>
              </a:spcAft>
              <a:buClr>
                <a:srgbClr val="152B48"/>
              </a:buClr>
              <a:buSzPts val="1800"/>
              <a:buChar char="•"/>
            </a:pPr>
            <a:r>
              <a:rPr lang="es-CO" sz="1800">
                <a:latin typeface="Montserrat"/>
                <a:ea typeface="Montserrat"/>
                <a:cs typeface="Montserrat"/>
                <a:sym typeface="Montserrat"/>
              </a:rPr>
              <a:t>E</a:t>
            </a:r>
            <a:r>
              <a:rPr lang="es-CO" sz="1800" i="0">
                <a:latin typeface="Montserrat"/>
                <a:ea typeface="Montserrat"/>
                <a:cs typeface="Montserrat"/>
                <a:sym typeface="Montserrat"/>
              </a:rPr>
              <a:t>s una enfermedad del esqueleto en cuya primera fase aumenta la resorción ósea producida por los osteoclastos.</a:t>
            </a:r>
            <a:endParaRPr sz="1800" i="0">
              <a:latin typeface="Montserrat"/>
              <a:ea typeface="Montserrat"/>
              <a:cs typeface="Montserrat"/>
              <a:sym typeface="Montserrat"/>
            </a:endParaRPr>
          </a:p>
          <a:p>
            <a:pPr marL="228600" lvl="0" indent="-228600" algn="l" rtl="0">
              <a:lnSpc>
                <a:spcPct val="90000"/>
              </a:lnSpc>
              <a:spcBef>
                <a:spcPts val="1000"/>
              </a:spcBef>
              <a:spcAft>
                <a:spcPts val="0"/>
              </a:spcAft>
              <a:buClr>
                <a:srgbClr val="152B48"/>
              </a:buClr>
              <a:buSzPts val="1800"/>
              <a:buChar char="•"/>
            </a:pPr>
            <a:r>
              <a:rPr lang="es-CO" sz="1800">
                <a:latin typeface="Montserrat"/>
                <a:ea typeface="Montserrat"/>
                <a:cs typeface="Montserrat"/>
                <a:sym typeface="Montserrat"/>
              </a:rPr>
              <a:t>S</a:t>
            </a:r>
            <a:r>
              <a:rPr lang="es-CO" sz="1800" i="0">
                <a:latin typeface="Montserrat"/>
                <a:ea typeface="Montserrat"/>
                <a:cs typeface="Montserrat"/>
                <a:sym typeface="Montserrat"/>
              </a:rPr>
              <a:t>eguida de formación de un nuevo hueso, duro, denso y menos vascularizado que el anterior.</a:t>
            </a:r>
            <a:endParaRPr/>
          </a:p>
          <a:p>
            <a:pPr marL="228600" lvl="0" indent="-228600" algn="l" rtl="0">
              <a:lnSpc>
                <a:spcPct val="90000"/>
              </a:lnSpc>
              <a:spcBef>
                <a:spcPts val="1000"/>
              </a:spcBef>
              <a:spcAft>
                <a:spcPts val="0"/>
              </a:spcAft>
              <a:buClr>
                <a:srgbClr val="152B48"/>
              </a:buClr>
              <a:buSzPts val="1800"/>
              <a:buChar char="•"/>
            </a:pPr>
            <a:r>
              <a:rPr lang="es-CO" sz="1800">
                <a:latin typeface="Montserrat"/>
                <a:ea typeface="Montserrat"/>
                <a:cs typeface="Montserrat"/>
                <a:sym typeface="Montserrat"/>
              </a:rPr>
              <a:t>Presentación clínica es variable.</a:t>
            </a:r>
            <a:endParaRPr/>
          </a:p>
          <a:p>
            <a:pPr marL="228600" lvl="0" indent="-228600" algn="l" rtl="0">
              <a:lnSpc>
                <a:spcPct val="90000"/>
              </a:lnSpc>
              <a:spcBef>
                <a:spcPts val="1000"/>
              </a:spcBef>
              <a:spcAft>
                <a:spcPts val="0"/>
              </a:spcAft>
              <a:buClr>
                <a:srgbClr val="152B48"/>
              </a:buClr>
              <a:buSzPts val="1800"/>
              <a:buChar char="•"/>
            </a:pPr>
            <a:r>
              <a:rPr lang="es-CO" sz="1800">
                <a:latin typeface="Montserrat"/>
                <a:ea typeface="Montserrat"/>
                <a:cs typeface="Montserrat"/>
                <a:sym typeface="Montserrat"/>
              </a:rPr>
              <a:t>Elevación de fosfatasa alcalina.</a:t>
            </a:r>
            <a:endParaRPr sz="1800">
              <a:latin typeface="Montserrat"/>
              <a:ea typeface="Montserrat"/>
              <a:cs typeface="Montserrat"/>
              <a:sym typeface="Montserrat"/>
            </a:endParaRPr>
          </a:p>
        </p:txBody>
      </p:sp>
      <p:pic>
        <p:nvPicPr>
          <p:cNvPr id="925" name="Google Shape;925;p9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522348" y="2923903"/>
            <a:ext cx="3490345" cy="382524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752"/>
        <p:cNvGrpSpPr/>
        <p:nvPr/>
      </p:nvGrpSpPr>
      <p:grpSpPr>
        <a:xfrm>
          <a:off x="0" y="0"/>
          <a:ext cx="0" cy="0"/>
          <a:chOff x="0" y="0"/>
          <a:chExt cx="0" cy="0"/>
        </a:xfrm>
      </p:grpSpPr>
      <p:sp>
        <p:nvSpPr>
          <p:cNvPr id="753" name="Google Shape;753;p76"/>
          <p:cNvSpPr txBox="1">
            <a:spLocks noGrp="1"/>
          </p:cNvSpPr>
          <p:nvPr>
            <p:ph type="title"/>
          </p:nvPr>
        </p:nvSpPr>
        <p:spPr>
          <a:xfrm>
            <a:off x="838200" y="0"/>
            <a:ext cx="4743994" cy="134112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Componentes</a:t>
            </a:r>
            <a:endParaRPr/>
          </a:p>
        </p:txBody>
      </p:sp>
      <p:sp>
        <p:nvSpPr>
          <p:cNvPr id="754" name="Google Shape;754;p76"/>
          <p:cNvSpPr txBox="1">
            <a:spLocks noGrp="1"/>
          </p:cNvSpPr>
          <p:nvPr>
            <p:ph type="body" idx="1"/>
          </p:nvPr>
        </p:nvSpPr>
        <p:spPr>
          <a:xfrm>
            <a:off x="598716" y="1431552"/>
            <a:ext cx="5836918" cy="209039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Células:</a:t>
            </a:r>
            <a:endParaRPr/>
          </a:p>
          <a:p>
            <a:pPr marL="685800" lvl="1" indent="-228600" algn="l" rtl="0">
              <a:lnSpc>
                <a:spcPct val="90000"/>
              </a:lnSpc>
              <a:spcBef>
                <a:spcPts val="500"/>
              </a:spcBef>
              <a:spcAft>
                <a:spcPts val="0"/>
              </a:spcAft>
              <a:buClr>
                <a:srgbClr val="152B48"/>
              </a:buClr>
              <a:buSzPts val="2000"/>
              <a:buChar char="•"/>
            </a:pPr>
            <a:r>
              <a:rPr lang="es-CO"/>
              <a:t>Condrógenas (dan origen).</a:t>
            </a:r>
            <a:endParaRPr/>
          </a:p>
          <a:p>
            <a:pPr marL="685800" lvl="1" indent="-228600" algn="l" rtl="0">
              <a:lnSpc>
                <a:spcPct val="90000"/>
              </a:lnSpc>
              <a:spcBef>
                <a:spcPts val="500"/>
              </a:spcBef>
              <a:spcAft>
                <a:spcPts val="0"/>
              </a:spcAft>
              <a:buClr>
                <a:srgbClr val="152B48"/>
              </a:buClr>
              <a:buSzPts val="2000"/>
              <a:buChar char="•"/>
            </a:pPr>
            <a:r>
              <a:rPr lang="es-CO"/>
              <a:t>Condroblastos (jóvenes).</a:t>
            </a:r>
            <a:endParaRPr/>
          </a:p>
          <a:p>
            <a:pPr marL="685800" lvl="1" indent="-228600" algn="l" rtl="0">
              <a:lnSpc>
                <a:spcPct val="90000"/>
              </a:lnSpc>
              <a:spcBef>
                <a:spcPts val="500"/>
              </a:spcBef>
              <a:spcAft>
                <a:spcPts val="0"/>
              </a:spcAft>
              <a:buClr>
                <a:srgbClr val="152B48"/>
              </a:buClr>
              <a:buSzPts val="2000"/>
              <a:buChar char="•"/>
            </a:pPr>
            <a:r>
              <a:rPr lang="es-CO"/>
              <a:t>Condrocitos (maduras producen sust. fundamental).</a:t>
            </a:r>
            <a:endParaRPr/>
          </a:p>
        </p:txBody>
      </p:sp>
      <p:sp>
        <p:nvSpPr>
          <p:cNvPr id="755" name="Google Shape;755;p76"/>
          <p:cNvSpPr txBox="1">
            <a:spLocks noGrp="1"/>
          </p:cNvSpPr>
          <p:nvPr>
            <p:ph type="body" idx="2"/>
          </p:nvPr>
        </p:nvSpPr>
        <p:spPr>
          <a:xfrm>
            <a:off x="5096374" y="4281777"/>
            <a:ext cx="6684145" cy="241334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Tipos de cartílago:</a:t>
            </a:r>
            <a:endParaRPr/>
          </a:p>
          <a:p>
            <a:pPr marL="685800" lvl="1" indent="-228600" algn="l" rtl="0">
              <a:lnSpc>
                <a:spcPct val="90000"/>
              </a:lnSpc>
              <a:spcBef>
                <a:spcPts val="500"/>
              </a:spcBef>
              <a:spcAft>
                <a:spcPts val="0"/>
              </a:spcAft>
              <a:buClr>
                <a:srgbClr val="152B48"/>
              </a:buClr>
              <a:buSzPts val="2000"/>
              <a:buChar char="•"/>
            </a:pPr>
            <a:r>
              <a:rPr lang="es-CO"/>
              <a:t>Cartílago elástico.</a:t>
            </a:r>
            <a:endParaRPr/>
          </a:p>
          <a:p>
            <a:pPr marL="685800" lvl="1" indent="-228600" algn="l" rtl="0">
              <a:lnSpc>
                <a:spcPct val="90000"/>
              </a:lnSpc>
              <a:spcBef>
                <a:spcPts val="500"/>
              </a:spcBef>
              <a:spcAft>
                <a:spcPts val="0"/>
              </a:spcAft>
              <a:buClr>
                <a:srgbClr val="152B48"/>
              </a:buClr>
              <a:buSzPts val="2000"/>
              <a:buChar char="•"/>
            </a:pPr>
            <a:r>
              <a:rPr lang="es-CO"/>
              <a:t>Fibrocartílago.</a:t>
            </a:r>
            <a:endParaRPr/>
          </a:p>
          <a:p>
            <a:pPr marL="685800" lvl="1" indent="-228600" algn="l" rtl="0">
              <a:lnSpc>
                <a:spcPct val="90000"/>
              </a:lnSpc>
              <a:spcBef>
                <a:spcPts val="500"/>
              </a:spcBef>
              <a:spcAft>
                <a:spcPts val="0"/>
              </a:spcAft>
              <a:buClr>
                <a:srgbClr val="152B48"/>
              </a:buClr>
              <a:buSzPts val="2000"/>
              <a:buChar char="•"/>
            </a:pPr>
            <a:r>
              <a:rPr lang="es-CO"/>
              <a:t>Hialino.</a:t>
            </a:r>
            <a:endParaRPr/>
          </a:p>
        </p:txBody>
      </p:sp>
      <p:pic>
        <p:nvPicPr>
          <p:cNvPr id="756" name="Google Shape;756;p76"/>
          <p:cNvPicPr preferRelativeResize="0"/>
          <p:nvPr/>
        </p:nvPicPr>
        <p:blipFill rotWithShape="1">
          <a:blip r:embed="rId4">
            <a:alphaModFix/>
          </a:blip>
          <a:srcRect/>
          <a:stretch/>
        </p:blipFill>
        <p:spPr>
          <a:xfrm>
            <a:off x="7343775" y="1237290"/>
            <a:ext cx="4010025" cy="2562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760"/>
        <p:cNvGrpSpPr/>
        <p:nvPr/>
      </p:nvGrpSpPr>
      <p:grpSpPr>
        <a:xfrm>
          <a:off x="0" y="0"/>
          <a:ext cx="0" cy="0"/>
          <a:chOff x="0" y="0"/>
          <a:chExt cx="0" cy="0"/>
        </a:xfrm>
      </p:grpSpPr>
      <p:sp>
        <p:nvSpPr>
          <p:cNvPr id="761" name="Google Shape;761;p77"/>
          <p:cNvSpPr txBox="1">
            <a:spLocks noGrp="1"/>
          </p:cNvSpPr>
          <p:nvPr>
            <p:ph type="title"/>
          </p:nvPr>
        </p:nvSpPr>
        <p:spPr>
          <a:xfrm>
            <a:off x="949234" y="18255"/>
            <a:ext cx="1040456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Condroblastos</a:t>
            </a:r>
            <a:endParaRPr/>
          </a:p>
        </p:txBody>
      </p:sp>
      <p:sp>
        <p:nvSpPr>
          <p:cNvPr id="762" name="Google Shape;762;p77"/>
          <p:cNvSpPr txBox="1">
            <a:spLocks noGrp="1"/>
          </p:cNvSpPr>
          <p:nvPr>
            <p:ph type="body" idx="1"/>
          </p:nvPr>
        </p:nvSpPr>
        <p:spPr>
          <a:xfrm>
            <a:off x="5114392" y="1912711"/>
            <a:ext cx="676192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Precursor de condrocito.</a:t>
            </a:r>
            <a:endParaRPr/>
          </a:p>
          <a:p>
            <a:pPr marL="228600" lvl="0" indent="-228600" algn="l" rtl="0">
              <a:lnSpc>
                <a:spcPct val="90000"/>
              </a:lnSpc>
              <a:spcBef>
                <a:spcPts val="1000"/>
              </a:spcBef>
              <a:spcAft>
                <a:spcPts val="0"/>
              </a:spcAft>
              <a:buClr>
                <a:srgbClr val="152B48"/>
              </a:buClr>
              <a:buSzPts val="2000"/>
              <a:buChar char="•"/>
            </a:pPr>
            <a:r>
              <a:rPr lang="es-CO"/>
              <a:t>Los condroblastos se encuentran en la cubierta exterior.</a:t>
            </a:r>
            <a:endParaRPr/>
          </a:p>
          <a:p>
            <a:pPr marL="228600" lvl="0" indent="-228600" algn="l" rtl="0">
              <a:lnSpc>
                <a:spcPct val="90000"/>
              </a:lnSpc>
              <a:spcBef>
                <a:spcPts val="1000"/>
              </a:spcBef>
              <a:spcAft>
                <a:spcPts val="0"/>
              </a:spcAft>
              <a:buClr>
                <a:srgbClr val="152B48"/>
              </a:buClr>
              <a:buSzPts val="2000"/>
              <a:buChar char="•"/>
            </a:pPr>
            <a:r>
              <a:rPr lang="es-CO"/>
              <a:t> Secretan la matriz extracelular, fibras.</a:t>
            </a:r>
            <a:endParaRPr/>
          </a:p>
          <a:p>
            <a:pPr marL="228600" lvl="0" indent="-228600" algn="l" rtl="0">
              <a:lnSpc>
                <a:spcPct val="90000"/>
              </a:lnSpc>
              <a:spcBef>
                <a:spcPts val="1000"/>
              </a:spcBef>
              <a:spcAft>
                <a:spcPts val="0"/>
              </a:spcAft>
              <a:buClr>
                <a:srgbClr val="152B48"/>
              </a:buClr>
              <a:buSzPts val="2000"/>
              <a:buChar char="•"/>
            </a:pPr>
            <a:r>
              <a:rPr lang="es-CO"/>
              <a:t>Quedan atrapados en su matriz. </a:t>
            </a:r>
            <a:endParaRPr/>
          </a:p>
          <a:p>
            <a:pPr marL="228600" lvl="0" indent="-228600" algn="l" rtl="0">
              <a:lnSpc>
                <a:spcPct val="90000"/>
              </a:lnSpc>
              <a:spcBef>
                <a:spcPts val="1000"/>
              </a:spcBef>
              <a:spcAft>
                <a:spcPts val="0"/>
              </a:spcAft>
              <a:buClr>
                <a:srgbClr val="152B48"/>
              </a:buClr>
              <a:buSzPts val="2000"/>
              <a:buChar char="•"/>
            </a:pPr>
            <a:r>
              <a:rPr lang="es-CO"/>
              <a:t>Maduran en condrocitos.</a:t>
            </a:r>
            <a:endParaRPr/>
          </a:p>
          <a:p>
            <a:pPr marL="228600" lvl="0" indent="-228600" algn="l" rtl="0">
              <a:lnSpc>
                <a:spcPct val="90000"/>
              </a:lnSpc>
              <a:spcBef>
                <a:spcPts val="1000"/>
              </a:spcBef>
              <a:spcAft>
                <a:spcPts val="0"/>
              </a:spcAft>
              <a:buClr>
                <a:srgbClr val="152B48"/>
              </a:buClr>
              <a:buSzPts val="2000"/>
              <a:buChar char="•"/>
            </a:pPr>
            <a:r>
              <a:rPr lang="es-CO"/>
              <a:t>Típicamente no se encuentra en el esqueleto adulto.</a:t>
            </a:r>
            <a:endParaRPr/>
          </a:p>
        </p:txBody>
      </p:sp>
      <p:pic>
        <p:nvPicPr>
          <p:cNvPr id="763" name="Google Shape;763;p7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27610" y="1374298"/>
            <a:ext cx="3357161" cy="239473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767"/>
        <p:cNvGrpSpPr/>
        <p:nvPr/>
      </p:nvGrpSpPr>
      <p:grpSpPr>
        <a:xfrm>
          <a:off x="0" y="0"/>
          <a:ext cx="0" cy="0"/>
          <a:chOff x="0" y="0"/>
          <a:chExt cx="0" cy="0"/>
        </a:xfrm>
      </p:grpSpPr>
      <p:sp>
        <p:nvSpPr>
          <p:cNvPr id="768" name="Google Shape;768;p78"/>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Condrocitos</a:t>
            </a:r>
            <a:endParaRPr/>
          </a:p>
        </p:txBody>
      </p:sp>
      <p:sp>
        <p:nvSpPr>
          <p:cNvPr id="769" name="Google Shape;769;p78"/>
          <p:cNvSpPr txBox="1">
            <a:spLocks noGrp="1"/>
          </p:cNvSpPr>
          <p:nvPr>
            <p:ph type="body" idx="1"/>
          </p:nvPr>
        </p:nvSpPr>
        <p:spPr>
          <a:xfrm>
            <a:off x="5044723" y="1729830"/>
            <a:ext cx="676192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b="0" i="0">
                <a:latin typeface="Montserrat"/>
                <a:ea typeface="Montserrat"/>
                <a:cs typeface="Montserrat"/>
                <a:sym typeface="Montserrat"/>
              </a:rPr>
              <a:t>En el cartílago en crecimiento los condrocitos se pueden dividir y la las células hijas permanecen juntas en grupos, formando un "nido" de 2-4 celdas. </a:t>
            </a:r>
            <a:endParaRPr/>
          </a:p>
          <a:p>
            <a:pPr marL="228600" lvl="0" indent="-228600" algn="l" rtl="0">
              <a:lnSpc>
                <a:spcPct val="90000"/>
              </a:lnSpc>
              <a:spcBef>
                <a:spcPts val="1000"/>
              </a:spcBef>
              <a:spcAft>
                <a:spcPts val="0"/>
              </a:spcAft>
              <a:buClr>
                <a:srgbClr val="152B48"/>
              </a:buClr>
              <a:buSzPts val="2000"/>
              <a:buChar char="•"/>
            </a:pPr>
            <a:r>
              <a:rPr lang="es-CO" b="0" i="0">
                <a:latin typeface="Montserrat"/>
                <a:ea typeface="Montserrat"/>
                <a:cs typeface="Montserrat"/>
                <a:sym typeface="Montserrat"/>
              </a:rPr>
              <a:t>Estas células atrapadas se sientan juntas en áreas claras llamadas lagunas.</a:t>
            </a:r>
            <a:endParaRPr>
              <a:latin typeface="Montserrat"/>
              <a:ea typeface="Montserrat"/>
              <a:cs typeface="Montserrat"/>
              <a:sym typeface="Montserrat"/>
            </a:endParaRPr>
          </a:p>
          <a:p>
            <a:pPr marL="228600" lvl="0" indent="-228600" algn="l" rtl="0">
              <a:lnSpc>
                <a:spcPct val="90000"/>
              </a:lnSpc>
              <a:spcBef>
                <a:spcPts val="1000"/>
              </a:spcBef>
              <a:spcAft>
                <a:spcPts val="0"/>
              </a:spcAft>
              <a:buClr>
                <a:srgbClr val="152B48"/>
              </a:buClr>
              <a:buSzPts val="2000"/>
              <a:buChar char="•"/>
            </a:pPr>
            <a:r>
              <a:rPr lang="es-CO"/>
              <a:t>Los condrocitos activos son células  grandes secretoras con un efecto basófilo, que surgen de un alto contenido de retículo endoplasmático rugoso.</a:t>
            </a:r>
            <a:endParaRPr/>
          </a:p>
        </p:txBody>
      </p:sp>
      <p:pic>
        <p:nvPicPr>
          <p:cNvPr id="770" name="Google Shape;770;p7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38200" y="1202036"/>
            <a:ext cx="3641383" cy="259747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774"/>
        <p:cNvGrpSpPr/>
        <p:nvPr/>
      </p:nvGrpSpPr>
      <p:grpSpPr>
        <a:xfrm>
          <a:off x="0" y="0"/>
          <a:ext cx="0" cy="0"/>
          <a:chOff x="0" y="0"/>
          <a:chExt cx="0" cy="0"/>
        </a:xfrm>
      </p:grpSpPr>
      <p:sp>
        <p:nvSpPr>
          <p:cNvPr id="775" name="Google Shape;775;p79"/>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Cartílago hialino</a:t>
            </a:r>
            <a:endParaRPr/>
          </a:p>
        </p:txBody>
      </p:sp>
      <p:sp>
        <p:nvSpPr>
          <p:cNvPr id="776" name="Google Shape;776;p79"/>
          <p:cNvSpPr txBox="1">
            <a:spLocks noGrp="1"/>
          </p:cNvSpPr>
          <p:nvPr>
            <p:ph type="body" idx="1"/>
          </p:nvPr>
        </p:nvSpPr>
        <p:spPr>
          <a:xfrm>
            <a:off x="685801" y="1557767"/>
            <a:ext cx="6742610" cy="209039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152B48"/>
              </a:buClr>
              <a:buSzPts val="1800"/>
              <a:buChar char="•"/>
            </a:pPr>
            <a:r>
              <a:rPr lang="es-CO" sz="1800" b="0" i="0" u="none" strike="noStrike">
                <a:latin typeface="Montserrat"/>
                <a:ea typeface="Montserrat"/>
                <a:cs typeface="Montserrat"/>
                <a:sym typeface="Montserrat"/>
              </a:rPr>
              <a:t>La matriz extracelular homogénea y amorfa  producida por los condrocitos.</a:t>
            </a:r>
            <a:endParaRPr/>
          </a:p>
          <a:p>
            <a:pPr marL="228600" lvl="0" indent="-228600" algn="l" rtl="0">
              <a:lnSpc>
                <a:spcPct val="90000"/>
              </a:lnSpc>
              <a:spcBef>
                <a:spcPts val="1000"/>
              </a:spcBef>
              <a:spcAft>
                <a:spcPts val="0"/>
              </a:spcAft>
              <a:buClr>
                <a:srgbClr val="152B48"/>
              </a:buClr>
              <a:buSzPts val="1800"/>
              <a:buChar char="•"/>
            </a:pPr>
            <a:r>
              <a:rPr lang="es-CO" sz="1800" b="0" i="0" u="none" strike="noStrike">
                <a:latin typeface="Montserrat"/>
                <a:ea typeface="Montserrat"/>
                <a:cs typeface="Montserrat"/>
                <a:sym typeface="Montserrat"/>
              </a:rPr>
              <a:t>Colágeno tipo I y II.</a:t>
            </a:r>
            <a:endParaRPr/>
          </a:p>
          <a:p>
            <a:pPr marL="228600" lvl="0" indent="-228600" algn="l" rtl="0">
              <a:lnSpc>
                <a:spcPct val="90000"/>
              </a:lnSpc>
              <a:spcBef>
                <a:spcPts val="1000"/>
              </a:spcBef>
              <a:spcAft>
                <a:spcPts val="0"/>
              </a:spcAft>
              <a:buClr>
                <a:srgbClr val="152B48"/>
              </a:buClr>
              <a:buSzPts val="1800"/>
              <a:buChar char="•"/>
            </a:pPr>
            <a:r>
              <a:rPr lang="es-CO" sz="1800" b="0" i="0" u="none" strike="noStrike">
                <a:latin typeface="Montserrat"/>
                <a:ea typeface="Montserrat"/>
                <a:cs typeface="Montserrat"/>
                <a:sym typeface="Montserrat"/>
              </a:rPr>
              <a:t>Tiene un aspecto vítreo.</a:t>
            </a:r>
            <a:endParaRPr/>
          </a:p>
          <a:p>
            <a:pPr marL="228600" lvl="0" indent="-228600" algn="l" rtl="0">
              <a:lnSpc>
                <a:spcPct val="90000"/>
              </a:lnSpc>
              <a:spcBef>
                <a:spcPts val="1000"/>
              </a:spcBef>
              <a:spcAft>
                <a:spcPts val="0"/>
              </a:spcAft>
              <a:buClr>
                <a:srgbClr val="152B48"/>
              </a:buClr>
              <a:buSzPts val="1800"/>
              <a:buChar char="•"/>
            </a:pPr>
            <a:r>
              <a:rPr lang="es-CO" sz="1800">
                <a:latin typeface="Montserrat"/>
                <a:ea typeface="Montserrat"/>
                <a:cs typeface="Montserrat"/>
                <a:sym typeface="Montserrat"/>
              </a:rPr>
              <a:t>Sustancia fundamental: Hialuronato, </a:t>
            </a:r>
            <a:r>
              <a:rPr lang="es-CO" sz="1800"/>
              <a:t>condroitín</a:t>
            </a:r>
            <a:r>
              <a:rPr lang="es-CO" sz="1800">
                <a:latin typeface="Montserrat"/>
                <a:ea typeface="Montserrat"/>
                <a:cs typeface="Montserrat"/>
                <a:sym typeface="Montserrat"/>
              </a:rPr>
              <a:t> sulfato y </a:t>
            </a:r>
            <a:r>
              <a:rPr lang="es-CO" sz="1800"/>
              <a:t>queratán</a:t>
            </a:r>
            <a:r>
              <a:rPr lang="es-CO" sz="1800">
                <a:latin typeface="Montserrat"/>
                <a:ea typeface="Montserrat"/>
                <a:cs typeface="Montserrat"/>
                <a:sym typeface="Montserrat"/>
              </a:rPr>
              <a:t> sulfato.</a:t>
            </a:r>
            <a:endParaRPr/>
          </a:p>
          <a:p>
            <a:pPr marL="228600" lvl="0" indent="-228600" algn="l" rtl="0">
              <a:lnSpc>
                <a:spcPct val="90000"/>
              </a:lnSpc>
              <a:spcBef>
                <a:spcPts val="1000"/>
              </a:spcBef>
              <a:spcAft>
                <a:spcPts val="0"/>
              </a:spcAft>
              <a:buClr>
                <a:srgbClr val="152B48"/>
              </a:buClr>
              <a:buSzPts val="1800"/>
              <a:buChar char="•"/>
            </a:pPr>
            <a:r>
              <a:rPr lang="es-CO" sz="1800">
                <a:latin typeface="Montserrat"/>
                <a:ea typeface="Montserrat"/>
                <a:cs typeface="Montserrat"/>
                <a:sym typeface="Montserrat"/>
              </a:rPr>
              <a:t>La matriz : moléculas de colágeno,  proteoglicanos y glicoproteínas.</a:t>
            </a:r>
            <a:endParaRPr/>
          </a:p>
        </p:txBody>
      </p:sp>
      <p:pic>
        <p:nvPicPr>
          <p:cNvPr id="777" name="Google Shape;777;p79"/>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8074975" y="3996173"/>
            <a:ext cx="3431224" cy="2413000"/>
          </a:xfrm>
          <a:prstGeom prst="rect">
            <a:avLst/>
          </a:prstGeom>
          <a:noFill/>
          <a:ln>
            <a:noFill/>
          </a:ln>
        </p:spPr>
      </p:pic>
      <p:pic>
        <p:nvPicPr>
          <p:cNvPr id="778" name="Google Shape;778;p7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894109" y="958753"/>
            <a:ext cx="3792955" cy="284471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782"/>
        <p:cNvGrpSpPr/>
        <p:nvPr/>
      </p:nvGrpSpPr>
      <p:grpSpPr>
        <a:xfrm>
          <a:off x="0" y="0"/>
          <a:ext cx="0" cy="0"/>
          <a:chOff x="0" y="0"/>
          <a:chExt cx="0" cy="0"/>
        </a:xfrm>
      </p:grpSpPr>
      <p:sp>
        <p:nvSpPr>
          <p:cNvPr id="783" name="Google Shape;783;p80"/>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Cartílago elástico</a:t>
            </a:r>
            <a:endParaRPr/>
          </a:p>
        </p:txBody>
      </p:sp>
      <p:sp>
        <p:nvSpPr>
          <p:cNvPr id="784" name="Google Shape;784;p80"/>
          <p:cNvSpPr txBox="1">
            <a:spLocks noGrp="1"/>
          </p:cNvSpPr>
          <p:nvPr>
            <p:ph type="body" idx="1"/>
          </p:nvPr>
        </p:nvSpPr>
        <p:spPr>
          <a:xfrm>
            <a:off x="685803" y="1375494"/>
            <a:ext cx="10667997" cy="209039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152B48"/>
              </a:buClr>
              <a:buSzPts val="1800"/>
              <a:buChar char="•"/>
            </a:pPr>
            <a:r>
              <a:rPr lang="es-CO" sz="1800" b="0" i="0" u="none" strike="noStrike">
                <a:latin typeface="Montserrat"/>
                <a:ea typeface="Montserrat"/>
                <a:cs typeface="Montserrat"/>
                <a:sym typeface="Montserrat"/>
              </a:rPr>
              <a:t>El cartílago elástico se distingue por la presencia de elastina en la matriz cartilaginosa.</a:t>
            </a:r>
            <a:endParaRPr/>
          </a:p>
          <a:p>
            <a:pPr marL="228600" lvl="0" indent="-228600" algn="l" rtl="0">
              <a:lnSpc>
                <a:spcPct val="90000"/>
              </a:lnSpc>
              <a:spcBef>
                <a:spcPts val="1000"/>
              </a:spcBef>
              <a:spcAft>
                <a:spcPts val="0"/>
              </a:spcAft>
              <a:buClr>
                <a:srgbClr val="152B48"/>
              </a:buClr>
              <a:buSzPts val="1800"/>
              <a:buChar char="•"/>
            </a:pPr>
            <a:r>
              <a:rPr lang="es-CO" sz="1800">
                <a:latin typeface="Montserrat"/>
                <a:ea typeface="Montserrat"/>
                <a:cs typeface="Montserrat"/>
                <a:sym typeface="Montserrat"/>
              </a:rPr>
              <a:t>Colágeno tipo II + fibras elástica.</a:t>
            </a:r>
            <a:r>
              <a:rPr lang="es-CO" sz="1800" b="0" i="0" u="none" strike="noStrike">
                <a:latin typeface="Montserrat"/>
                <a:ea typeface="Montserrat"/>
                <a:cs typeface="Montserrat"/>
                <a:sym typeface="Montserrat"/>
              </a:rPr>
              <a:t> </a:t>
            </a:r>
            <a:endParaRPr/>
          </a:p>
          <a:p>
            <a:pPr marL="228600" lvl="0" indent="-228600" algn="l" rtl="0">
              <a:lnSpc>
                <a:spcPct val="90000"/>
              </a:lnSpc>
              <a:spcBef>
                <a:spcPts val="1000"/>
              </a:spcBef>
              <a:spcAft>
                <a:spcPts val="0"/>
              </a:spcAft>
              <a:buClr>
                <a:srgbClr val="152B48"/>
              </a:buClr>
              <a:buSzPts val="1800"/>
              <a:buChar char="•"/>
            </a:pPr>
            <a:r>
              <a:rPr lang="es-CO" sz="1800" b="0" i="0" u="none" strike="noStrike">
                <a:latin typeface="Montserrat"/>
                <a:ea typeface="Montserrat"/>
                <a:cs typeface="Montserrat"/>
                <a:sym typeface="Montserrat"/>
              </a:rPr>
              <a:t>Se encuentra en el pabellón auricular, en el oído medio y en la laringe. </a:t>
            </a:r>
            <a:endParaRPr/>
          </a:p>
          <a:p>
            <a:pPr marL="228600" lvl="0" indent="-228600" algn="l" rtl="0">
              <a:lnSpc>
                <a:spcPct val="90000"/>
              </a:lnSpc>
              <a:spcBef>
                <a:spcPts val="1000"/>
              </a:spcBef>
              <a:spcAft>
                <a:spcPts val="0"/>
              </a:spcAft>
              <a:buClr>
                <a:srgbClr val="152B48"/>
              </a:buClr>
              <a:buSzPts val="1800"/>
              <a:buChar char="•"/>
            </a:pPr>
            <a:r>
              <a:rPr lang="es-CO" sz="1800" b="0" i="0" u="none" strike="noStrike">
                <a:latin typeface="Montserrat"/>
                <a:ea typeface="Montserrat"/>
                <a:cs typeface="Montserrat"/>
                <a:sym typeface="Montserrat"/>
              </a:rPr>
              <a:t>El pericondrio siempre lo rodea.</a:t>
            </a:r>
            <a:endParaRPr/>
          </a:p>
          <a:p>
            <a:pPr marL="228600" lvl="0" indent="-228600" algn="l" rtl="0">
              <a:lnSpc>
                <a:spcPct val="90000"/>
              </a:lnSpc>
              <a:spcBef>
                <a:spcPts val="1000"/>
              </a:spcBef>
              <a:spcAft>
                <a:spcPts val="0"/>
              </a:spcAft>
              <a:buClr>
                <a:srgbClr val="152B48"/>
              </a:buClr>
              <a:buSzPts val="1800"/>
              <a:buChar char="•"/>
            </a:pPr>
            <a:r>
              <a:rPr lang="es-CO" sz="1800"/>
              <a:t>Está revestido con un pericondrio que consiste de capas fibrosas celulares y exteriores interiores. La capa exterior se funde imperceptiblemente con el tejido conectivo denso en las proximidades.</a:t>
            </a:r>
            <a:endParaRPr sz="1800">
              <a:latin typeface="Montserrat"/>
              <a:ea typeface="Montserrat"/>
              <a:cs typeface="Montserrat"/>
              <a:sym typeface="Montserrat"/>
            </a:endParaRPr>
          </a:p>
        </p:txBody>
      </p:sp>
      <p:pic>
        <p:nvPicPr>
          <p:cNvPr id="785" name="Google Shape;785;p80"/>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6162876" y="4027625"/>
            <a:ext cx="4831659" cy="259089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789"/>
        <p:cNvGrpSpPr/>
        <p:nvPr/>
      </p:nvGrpSpPr>
      <p:grpSpPr>
        <a:xfrm>
          <a:off x="0" y="0"/>
          <a:ext cx="0" cy="0"/>
          <a:chOff x="0" y="0"/>
          <a:chExt cx="0" cy="0"/>
        </a:xfrm>
      </p:grpSpPr>
      <p:sp>
        <p:nvSpPr>
          <p:cNvPr id="790" name="Google Shape;790;p81"/>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Fibrocartílago</a:t>
            </a:r>
            <a:endParaRPr/>
          </a:p>
        </p:txBody>
      </p:sp>
      <p:sp>
        <p:nvSpPr>
          <p:cNvPr id="791" name="Google Shape;791;p81"/>
          <p:cNvSpPr txBox="1">
            <a:spLocks noGrp="1"/>
          </p:cNvSpPr>
          <p:nvPr>
            <p:ph type="body" idx="1"/>
          </p:nvPr>
        </p:nvSpPr>
        <p:spPr>
          <a:xfrm>
            <a:off x="689065" y="1264603"/>
            <a:ext cx="10813869" cy="391495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1800"/>
              <a:buChar char="•"/>
            </a:pPr>
            <a:r>
              <a:rPr lang="es-CO" sz="1800">
                <a:latin typeface="Montserrat"/>
                <a:ea typeface="Montserrat"/>
                <a:cs typeface="Montserrat"/>
                <a:sym typeface="Montserrat"/>
              </a:rPr>
              <a:t>E</a:t>
            </a:r>
            <a:r>
              <a:rPr lang="es-CO" sz="1800" b="0" i="0" u="none" strike="noStrike">
                <a:latin typeface="Montserrat"/>
                <a:ea typeface="Montserrat"/>
                <a:cs typeface="Montserrat"/>
                <a:sym typeface="Montserrat"/>
              </a:rPr>
              <a:t>s una combinación entre tejido conjuntivo denso y cartílago hialino.</a:t>
            </a:r>
            <a:endParaRPr/>
          </a:p>
          <a:p>
            <a:pPr marL="228600" lvl="0" indent="-228600" algn="l" rtl="0">
              <a:lnSpc>
                <a:spcPct val="90000"/>
              </a:lnSpc>
              <a:spcBef>
                <a:spcPts val="1000"/>
              </a:spcBef>
              <a:spcAft>
                <a:spcPts val="0"/>
              </a:spcAft>
              <a:buClr>
                <a:srgbClr val="152B48"/>
              </a:buClr>
              <a:buSzPts val="1800"/>
              <a:buChar char="•"/>
            </a:pPr>
            <a:r>
              <a:rPr lang="es-CO" sz="1800" b="0" i="0" u="none" strike="noStrike">
                <a:latin typeface="Montserrat"/>
                <a:ea typeface="Montserrat"/>
                <a:cs typeface="Montserrat"/>
                <a:sym typeface="Montserrat"/>
              </a:rPr>
              <a:t>Colágeno tipo I y II.</a:t>
            </a:r>
            <a:endParaRPr/>
          </a:p>
          <a:p>
            <a:pPr marL="228600" lvl="0" indent="-228600" algn="l" rtl="0">
              <a:lnSpc>
                <a:spcPct val="90000"/>
              </a:lnSpc>
              <a:spcBef>
                <a:spcPts val="1000"/>
              </a:spcBef>
              <a:spcAft>
                <a:spcPts val="0"/>
              </a:spcAft>
              <a:buClr>
                <a:srgbClr val="152B48"/>
              </a:buClr>
              <a:buSzPts val="1800"/>
              <a:buChar char="•"/>
            </a:pPr>
            <a:r>
              <a:rPr lang="es-CO" sz="1800">
                <a:latin typeface="Montserrat"/>
                <a:ea typeface="Montserrat"/>
                <a:cs typeface="Montserrat"/>
                <a:sym typeface="Montserrat"/>
              </a:rPr>
              <a:t>Sitios: </a:t>
            </a:r>
            <a:r>
              <a:rPr lang="es-CO" sz="1800" b="0" i="0" u="none" strike="noStrike">
                <a:latin typeface="Montserrat"/>
                <a:ea typeface="Montserrat"/>
                <a:cs typeface="Montserrat"/>
                <a:sym typeface="Montserrat"/>
              </a:rPr>
              <a:t>discos intervertebrales, en la sínfisis  del pubis, en los sitios donde los tendones se insertan en los huesos y en las estructuras dentro de ciertas articulaciones (p. ej., meniscos de la articulación de la rodilla. </a:t>
            </a:r>
            <a:endParaRPr/>
          </a:p>
          <a:p>
            <a:pPr marL="228600" lvl="0" indent="-228600" algn="l" rtl="0">
              <a:lnSpc>
                <a:spcPct val="90000"/>
              </a:lnSpc>
              <a:spcBef>
                <a:spcPts val="1000"/>
              </a:spcBef>
              <a:spcAft>
                <a:spcPts val="0"/>
              </a:spcAft>
              <a:buClr>
                <a:srgbClr val="152B48"/>
              </a:buClr>
              <a:buSzPts val="1800"/>
              <a:buChar char="•"/>
            </a:pPr>
            <a:r>
              <a:rPr lang="es-CO" sz="1800" b="0" i="0" u="none" strike="noStrike">
                <a:latin typeface="Montserrat"/>
                <a:ea typeface="Montserrat"/>
                <a:cs typeface="Montserrat"/>
                <a:sym typeface="Montserrat"/>
              </a:rPr>
              <a:t>Sustancia fundamental contiene más cantidad de versicán que de agrecán.</a:t>
            </a:r>
            <a:endParaRPr>
              <a:latin typeface="Montserrat"/>
              <a:ea typeface="Montserrat"/>
              <a:cs typeface="Montserrat"/>
              <a:sym typeface="Montserrat"/>
            </a:endParaRPr>
          </a:p>
        </p:txBody>
      </p:sp>
      <p:pic>
        <p:nvPicPr>
          <p:cNvPr id="792" name="Google Shape;792;p8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435317" y="3353201"/>
            <a:ext cx="4736692" cy="340887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796"/>
        <p:cNvGrpSpPr/>
        <p:nvPr/>
      </p:nvGrpSpPr>
      <p:grpSpPr>
        <a:xfrm>
          <a:off x="0" y="0"/>
          <a:ext cx="0" cy="0"/>
          <a:chOff x="0" y="0"/>
          <a:chExt cx="0" cy="0"/>
        </a:xfrm>
      </p:grpSpPr>
      <p:sp>
        <p:nvSpPr>
          <p:cNvPr id="797" name="Google Shape;797;p82"/>
          <p:cNvSpPr txBox="1">
            <a:spLocks noGrp="1"/>
          </p:cNvSpPr>
          <p:nvPr>
            <p:ph type="title"/>
          </p:nvPr>
        </p:nvSpPr>
        <p:spPr>
          <a:xfrm>
            <a:off x="933994" y="18256"/>
            <a:ext cx="6285411" cy="11486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Pericondrio</a:t>
            </a:r>
            <a:endParaRPr/>
          </a:p>
        </p:txBody>
      </p:sp>
      <p:sp>
        <p:nvSpPr>
          <p:cNvPr id="798" name="Google Shape;798;p82"/>
          <p:cNvSpPr txBox="1">
            <a:spLocks noGrp="1"/>
          </p:cNvSpPr>
          <p:nvPr>
            <p:ph type="body" idx="1"/>
          </p:nvPr>
        </p:nvSpPr>
        <p:spPr>
          <a:xfrm>
            <a:off x="4870551" y="1755956"/>
            <a:ext cx="7216945"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1800"/>
              <a:buChar char="•"/>
            </a:pPr>
            <a:r>
              <a:rPr lang="es-CO" sz="1800">
                <a:latin typeface="Montserrat"/>
                <a:ea typeface="Montserrat"/>
                <a:cs typeface="Montserrat"/>
                <a:sym typeface="Montserrat"/>
              </a:rPr>
              <a:t>Capas de tejido conjuntivo que envuelve a todas las piezas del cartílago hialino.</a:t>
            </a:r>
            <a:endParaRPr/>
          </a:p>
          <a:p>
            <a:pPr marL="228600" lvl="0" indent="-228600" algn="l" rtl="0">
              <a:lnSpc>
                <a:spcPct val="90000"/>
              </a:lnSpc>
              <a:spcBef>
                <a:spcPts val="1000"/>
              </a:spcBef>
              <a:spcAft>
                <a:spcPts val="0"/>
              </a:spcAft>
              <a:buClr>
                <a:srgbClr val="152B48"/>
              </a:buClr>
              <a:buSzPts val="1800"/>
              <a:buChar char="•"/>
            </a:pPr>
            <a:r>
              <a:rPr lang="es-CO" sz="1800">
                <a:latin typeface="Montserrat"/>
                <a:ea typeface="Montserrat"/>
                <a:cs typeface="Montserrat"/>
                <a:sym typeface="Montserrat"/>
              </a:rPr>
              <a:t>Fuente de nuevos condrocitos.</a:t>
            </a:r>
            <a:endParaRPr/>
          </a:p>
          <a:p>
            <a:pPr marL="228600" lvl="0" indent="-228600" algn="l" rtl="0">
              <a:lnSpc>
                <a:spcPct val="90000"/>
              </a:lnSpc>
              <a:spcBef>
                <a:spcPts val="1000"/>
              </a:spcBef>
              <a:spcAft>
                <a:spcPts val="0"/>
              </a:spcAft>
              <a:buClr>
                <a:srgbClr val="152B48"/>
              </a:buClr>
              <a:buSzPts val="1800"/>
              <a:buChar char="•"/>
            </a:pPr>
            <a:r>
              <a:rPr lang="es-CO" sz="1800">
                <a:latin typeface="Montserrat"/>
                <a:ea typeface="Montserrat"/>
                <a:cs typeface="Montserrat"/>
                <a:sym typeface="Montserrat"/>
              </a:rPr>
              <a:t>Formado  por un conjunto de fibras de colágeno en  la parte superficial.</a:t>
            </a:r>
            <a:endParaRPr/>
          </a:p>
          <a:p>
            <a:pPr marL="228600" lvl="0" indent="-228600" algn="l" rtl="0">
              <a:lnSpc>
                <a:spcPct val="90000"/>
              </a:lnSpc>
              <a:spcBef>
                <a:spcPts val="1000"/>
              </a:spcBef>
              <a:spcAft>
                <a:spcPts val="0"/>
              </a:spcAft>
              <a:buClr>
                <a:srgbClr val="152B48"/>
              </a:buClr>
              <a:buSzPts val="1800"/>
              <a:buChar char="•"/>
            </a:pPr>
            <a:r>
              <a:rPr lang="es-CO" sz="1800" b="0" i="0">
                <a:latin typeface="Montserrat"/>
                <a:ea typeface="Montserrat"/>
                <a:cs typeface="Montserrat"/>
                <a:sym typeface="Montserrat"/>
              </a:rPr>
              <a:t>Está dividido en dos capas: </a:t>
            </a:r>
            <a:endParaRPr/>
          </a:p>
          <a:p>
            <a:pPr marL="685800" lvl="1" indent="-228600" algn="l" rtl="0">
              <a:lnSpc>
                <a:spcPct val="90000"/>
              </a:lnSpc>
              <a:spcBef>
                <a:spcPts val="500"/>
              </a:spcBef>
              <a:spcAft>
                <a:spcPts val="0"/>
              </a:spcAft>
              <a:buClr>
                <a:srgbClr val="152B48"/>
              </a:buClr>
              <a:buSzPts val="1800"/>
              <a:buChar char="•"/>
            </a:pPr>
            <a:r>
              <a:rPr lang="es-CO" sz="1800" b="0" i="0">
                <a:latin typeface="Montserrat"/>
                <a:ea typeface="Montserrat"/>
                <a:cs typeface="Montserrat"/>
                <a:sym typeface="Montserrat"/>
              </a:rPr>
              <a:t>Capa fibrosa externa: contiene fibroblastos que producen el colágeno tipo I en la superficie externa del pericondrio. </a:t>
            </a:r>
            <a:endParaRPr/>
          </a:p>
          <a:p>
            <a:pPr marL="685800" lvl="1" indent="-228600" algn="l" rtl="0">
              <a:lnSpc>
                <a:spcPct val="90000"/>
              </a:lnSpc>
              <a:spcBef>
                <a:spcPts val="500"/>
              </a:spcBef>
              <a:spcAft>
                <a:spcPts val="0"/>
              </a:spcAft>
              <a:buClr>
                <a:srgbClr val="152B48"/>
              </a:buClr>
              <a:buSzPts val="1800"/>
              <a:buChar char="•"/>
            </a:pPr>
            <a:r>
              <a:rPr lang="es-CO" sz="1800" b="0" i="0">
                <a:latin typeface="Montserrat"/>
                <a:ea typeface="Montserrat"/>
                <a:cs typeface="Montserrat"/>
                <a:sym typeface="Montserrat"/>
              </a:rPr>
              <a:t>Capa condrogénica interna: contiene células similares a fibroblastos que pueden diferenciarse en condroblastos, iniciar la producción de matriz (colágeno tipo II) y convertirse en condrocitos inmaduros. </a:t>
            </a:r>
            <a:endParaRPr sz="1800">
              <a:latin typeface="Montserrat"/>
              <a:ea typeface="Montserrat"/>
              <a:cs typeface="Montserrat"/>
              <a:sym typeface="Montserrat"/>
            </a:endParaRPr>
          </a:p>
        </p:txBody>
      </p:sp>
      <p:pic>
        <p:nvPicPr>
          <p:cNvPr id="799" name="Google Shape;799;p8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49967" y="945771"/>
            <a:ext cx="3637104" cy="3203803"/>
          </a:xfrm>
          <a:prstGeom prst="rect">
            <a:avLst/>
          </a:prstGeom>
          <a:noFill/>
          <a:ln>
            <a:noFill/>
          </a:ln>
        </p:spPr>
      </p:pic>
    </p:spTree>
  </p:cSld>
  <p:clrMapOvr>
    <a:masterClrMapping/>
  </p:clrMapOvr>
</p:sld>
</file>

<file path=ppt/theme/theme1.xml><?xml version="1.0" encoding="utf-8"?>
<a:theme xmlns:a="http://schemas.openxmlformats.org/drawingml/2006/main" name="Presentación2">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1409</Words>
  <Application>Microsoft Office PowerPoint</Application>
  <PresentationFormat>Panorámica</PresentationFormat>
  <Paragraphs>140</Paragraphs>
  <Slides>26</Slides>
  <Notes>26</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26</vt:i4>
      </vt:variant>
    </vt:vector>
  </HeadingPairs>
  <TitlesOfParts>
    <vt:vector size="30" baseType="lpstr">
      <vt:lpstr>Calibri</vt:lpstr>
      <vt:lpstr>Montserrat</vt:lpstr>
      <vt:lpstr>Arial</vt:lpstr>
      <vt:lpstr>Presentación2</vt:lpstr>
      <vt:lpstr>Histología del sistema óseo</vt:lpstr>
      <vt:lpstr>Cartílago</vt:lpstr>
      <vt:lpstr>Componentes</vt:lpstr>
      <vt:lpstr>Condroblastos</vt:lpstr>
      <vt:lpstr>Condrocitos</vt:lpstr>
      <vt:lpstr>Cartílago hialino</vt:lpstr>
      <vt:lpstr>Cartílago elástico</vt:lpstr>
      <vt:lpstr>Fibrocartílago</vt:lpstr>
      <vt:lpstr>Pericondrio</vt:lpstr>
      <vt:lpstr>Hueso</vt:lpstr>
      <vt:lpstr>Clasificación</vt:lpstr>
      <vt:lpstr>Tipos de hueso: hueso maduro</vt:lpstr>
      <vt:lpstr>Conductos de Haver</vt:lpstr>
      <vt:lpstr>Tipos de hueso: inmaduro</vt:lpstr>
      <vt:lpstr>Hueso maduro vs. inmaduro</vt:lpstr>
      <vt:lpstr>Clasificación</vt:lpstr>
      <vt:lpstr>Matriz ósea</vt:lpstr>
      <vt:lpstr>Matriz ósea</vt:lpstr>
      <vt:lpstr>Osteoblasto</vt:lpstr>
      <vt:lpstr>Osteocito</vt:lpstr>
      <vt:lpstr>Osteoclasto</vt:lpstr>
      <vt:lpstr>Periostio</vt:lpstr>
      <vt:lpstr>Ligamento</vt:lpstr>
      <vt:lpstr>Tendón</vt:lpstr>
      <vt:lpstr>Membrana sinovial</vt:lpstr>
      <vt:lpstr>Enfermedad de Paget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Histología Hematología</dc:title>
  <dc:creator>ALEJANDRO CARDONA PALACIO</dc:creator>
  <cp:lastModifiedBy>User</cp:lastModifiedBy>
  <cp:revision>4</cp:revision>
  <dcterms:created xsi:type="dcterms:W3CDTF">2021-02-01T15:16:16Z</dcterms:created>
  <dcterms:modified xsi:type="dcterms:W3CDTF">2021-06-04T22:38:08Z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4747796</vt:lpwstr>
  </property>
  <property fmtid="{D5CDD505-2E9C-101B-9397-08002B2CF9AE}" pid="3" name="NXPowerLiteSettings">
    <vt:lpwstr>C7000400038000</vt:lpwstr>
  </property>
  <property fmtid="{D5CDD505-2E9C-101B-9397-08002B2CF9AE}" pid="4" name="NXPowerLiteVersion">
    <vt:lpwstr>S9.0.3</vt:lpwstr>
  </property>
</Properties>
</file>