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9"/>
  </p:notes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Lst>
  <p:sldSz cx="12192000" cy="6858000"/>
  <p:notesSz cx="6858000" cy="9144000"/>
  <p:embeddedFontLst>
    <p:embeddedFont>
      <p:font typeface="Calibri" panose="020F0502020204030204" pitchFamily="34" charset="0"/>
      <p:regular r:id="rId90"/>
      <p:bold r:id="rId91"/>
      <p:italic r:id="rId92"/>
      <p:boldItalic r:id="rId93"/>
    </p:embeddedFont>
    <p:embeddedFont>
      <p:font typeface="Montserrat" panose="02000505000000020004"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7" roundtripDataSignature="AMtx7mjLuK7OfnI8dumjS4w2P90OJEr8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77CF8D-DA7C-46F1-AA5B-D58C54183E29}">
  <a:tblStyle styleId="{1777CF8D-DA7C-46F1-AA5B-D58C54183E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97" Type="http://schemas.openxmlformats.org/officeDocument/2006/relationships/font" Target="fonts/font8.fntdata"/><Relationship Id="rId167"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170"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4.fntdata"/><Relationship Id="rId17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7" name="Google Shape;76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8" name="Google Shape;788;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06" name="Google Shape;806;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9" name="Google Shape;84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3" name="Google Shape;993;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1" name="Google Shape;1001;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5" name="Google Shape;1045;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9" name="Google Shape;1059;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0" name="Google Shape;1080;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Estos pliegues son los más altos y numerosos</a:t>
            </a:r>
            <a:endParaRPr/>
          </a:p>
          <a:p>
            <a:pPr marL="0" lvl="0" indent="0" algn="l" rtl="0">
              <a:spcBef>
                <a:spcPts val="0"/>
              </a:spcBef>
              <a:spcAft>
                <a:spcPts val="0"/>
              </a:spcAft>
              <a:buNone/>
            </a:pPr>
            <a:r>
              <a:rPr lang="es-CO"/>
              <a:t>Su nombre proviene del latín, que significa vacío, porque en la autopsia generalmente se ve vacío</a:t>
            </a:r>
            <a:endParaRPr/>
          </a:p>
        </p:txBody>
      </p:sp>
      <p:sp>
        <p:nvSpPr>
          <p:cNvPr id="1095" name="Google Shape;1095;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CO" sz="1200">
                <a:solidFill>
                  <a:schemeClr val="lt1"/>
                </a:solidFill>
              </a:rPr>
              <a:t>absorbe agua, electrolitos, ácidos biliares y algunas vitaminas. También secreta moco para protección y lubricación y participa en la digestión bacteriana no enzimática de los alimentos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endParaRPr>
          </a:p>
          <a:p>
            <a:pPr marL="0" lvl="0" indent="0" algn="l" rtl="0">
              <a:spcBef>
                <a:spcPts val="0"/>
              </a:spcBef>
              <a:spcAft>
                <a:spcPts val="0"/>
              </a:spcAft>
              <a:buNone/>
            </a:pPr>
            <a:endParaRPr/>
          </a:p>
        </p:txBody>
      </p:sp>
      <p:sp>
        <p:nvSpPr>
          <p:cNvPr id="1110" name="Google Shape;1110;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s-CO" sz="1200">
                <a:solidFill>
                  <a:srgbClr val="FFFFFF"/>
                </a:solidFill>
              </a:rPr>
              <a:t>La lámina propia contiene muchos nódulos linfoides </a:t>
            </a:r>
            <a:endParaRPr/>
          </a:p>
          <a:p>
            <a:pPr marL="0" lvl="0" indent="0" algn="l" rtl="0">
              <a:lnSpc>
                <a:spcPct val="90000"/>
              </a:lnSpc>
              <a:spcBef>
                <a:spcPts val="0"/>
              </a:spcBef>
              <a:spcAft>
                <a:spcPts val="0"/>
              </a:spcAft>
              <a:buNone/>
            </a:pPr>
            <a:r>
              <a:rPr lang="es-CO" sz="1200">
                <a:solidFill>
                  <a:srgbClr val="FFFFFF"/>
                </a:solidFill>
              </a:rPr>
              <a:t>Las células de Paneth se ven en el ciego y el apéndice, pero normalmente faltan en las criptas del resto del colon.</a:t>
            </a:r>
            <a:endParaRPr/>
          </a:p>
          <a:p>
            <a:pPr marL="0" lvl="0" indent="0" algn="l" rtl="0">
              <a:spcBef>
                <a:spcPts val="0"/>
              </a:spcBef>
              <a:spcAft>
                <a:spcPts val="0"/>
              </a:spcAft>
              <a:buNone/>
            </a:pPr>
            <a:endParaRPr/>
          </a:p>
        </p:txBody>
      </p:sp>
      <p:sp>
        <p:nvSpPr>
          <p:cNvPr id="1121" name="Google Shape;1121;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8" name="Google Shape;1128;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CO" sz="1200">
                <a:solidFill>
                  <a:schemeClr val="lt1"/>
                </a:solidFill>
              </a:rPr>
              <a:t> La mucosa rectal se asemeja a la del colon: está revestida por un epitelio columnar simple, carece de vellosidades y tiene una superficie lisa con invaginaciones periódicas equivalentes a las criptas intestinales. </a:t>
            </a:r>
            <a:endParaRPr/>
          </a:p>
          <a:p>
            <a:pPr marL="0" lvl="0" indent="0" algn="l" rtl="0">
              <a:spcBef>
                <a:spcPts val="0"/>
              </a:spcBef>
              <a:spcAft>
                <a:spcPts val="0"/>
              </a:spcAft>
              <a:buNone/>
            </a:pPr>
            <a:endParaRPr/>
          </a:p>
        </p:txBody>
      </p:sp>
      <p:sp>
        <p:nvSpPr>
          <p:cNvPr id="1136" name="Google Shape;1136;p1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4" name="Google Shape;1144;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1" name="Google Shape;1151;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CO"/>
              <a:t>acino consta de una capa de cuboidal a las células piramidales alrededor de un lumen central.</a:t>
            </a:r>
            <a:endParaRPr/>
          </a:p>
          <a:p>
            <a:pPr marL="0" lvl="0" indent="0" algn="l" rtl="0">
              <a:spcBef>
                <a:spcPts val="0"/>
              </a:spcBef>
              <a:spcAft>
                <a:spcPts val="0"/>
              </a:spcAft>
              <a:buNone/>
            </a:pPr>
            <a:r>
              <a:rPr lang="es-CO"/>
              <a:t>Las partes apicales de las células están llenas de prominentes gránulos secretores (zimógenos) que tiñen intensamente con eosina central</a:t>
            </a:r>
            <a:endParaRPr/>
          </a:p>
          <a:p>
            <a:pPr marL="0" lvl="0" indent="0" algn="l" rtl="0">
              <a:spcBef>
                <a:spcPts val="0"/>
              </a:spcBef>
              <a:spcAft>
                <a:spcPts val="0"/>
              </a:spcAft>
              <a:buNone/>
            </a:pPr>
            <a:r>
              <a:rPr lang="es-CO"/>
              <a:t>nucleoli</a:t>
            </a:r>
            <a:endParaRPr/>
          </a:p>
          <a:p>
            <a:pPr marL="0" lvl="0" indent="0" algn="l" rtl="0">
              <a:spcBef>
                <a:spcPts val="0"/>
              </a:spcBef>
              <a:spcAft>
                <a:spcPts val="0"/>
              </a:spcAft>
              <a:buNone/>
            </a:pPr>
            <a:r>
              <a:rPr lang="es-CO"/>
              <a:t> tripsina, quimotripsina, amilasa, lipasa y carboxipeptidasa </a:t>
            </a:r>
            <a:endParaRPr/>
          </a:p>
          <a:p>
            <a:pPr marL="0" lvl="0" indent="0" algn="l" rtl="0">
              <a:spcBef>
                <a:spcPts val="0"/>
              </a:spcBef>
              <a:spcAft>
                <a:spcPts val="0"/>
              </a:spcAft>
              <a:buNone/>
            </a:pPr>
            <a:r>
              <a:rPr lang="es-CO"/>
              <a:t>Una característica única de los acinos es la presencia de, compuestas excretores</a:t>
            </a:r>
            <a:endParaRPr/>
          </a:p>
          <a:p>
            <a:pPr marL="0" lvl="0" indent="0" algn="l" rtl="0">
              <a:spcBef>
                <a:spcPts val="0"/>
              </a:spcBef>
              <a:spcAft>
                <a:spcPts val="0"/>
              </a:spcAft>
              <a:buNone/>
            </a:pPr>
            <a:endParaRPr/>
          </a:p>
          <a:p>
            <a:pPr marL="0" lvl="0" indent="0" algn="l" rtl="0">
              <a:spcBef>
                <a:spcPts val="0"/>
              </a:spcBef>
              <a:spcAft>
                <a:spcPts val="0"/>
              </a:spcAft>
              <a:buNone/>
            </a:pPr>
            <a:r>
              <a:rPr lang="es-CO"/>
              <a:t>Keratins</a:t>
            </a:r>
            <a:endParaRPr/>
          </a:p>
          <a:p>
            <a:pPr marL="0" lvl="0" indent="0" algn="l" rtl="0">
              <a:spcBef>
                <a:spcPts val="0"/>
              </a:spcBef>
              <a:spcAft>
                <a:spcPts val="0"/>
              </a:spcAft>
              <a:buNone/>
            </a:pPr>
            <a:r>
              <a:rPr lang="es-CO"/>
              <a:t>detected by the CAM5.2 antibody (cytokeratin 8 and cytokeratin 18) are present</a:t>
            </a:r>
            <a:endParaRPr/>
          </a:p>
          <a:p>
            <a:pPr marL="0" lvl="0" indent="0" algn="l" rtl="0">
              <a:spcBef>
                <a:spcPts val="0"/>
              </a:spcBef>
              <a:spcAft>
                <a:spcPts val="0"/>
              </a:spcAft>
              <a:buNone/>
            </a:pPr>
            <a:r>
              <a:rPr lang="es-CO"/>
              <a:t>in acinar cells; however, the AE1 antibody and antibodies against cytokeratins 7,</a:t>
            </a:r>
            <a:endParaRPr/>
          </a:p>
          <a:p>
            <a:pPr marL="0" lvl="0" indent="0" algn="l" rtl="0">
              <a:spcBef>
                <a:spcPts val="0"/>
              </a:spcBef>
              <a:spcAft>
                <a:spcPts val="0"/>
              </a:spcAft>
              <a:buNone/>
            </a:pPr>
            <a:r>
              <a:rPr lang="es-CO"/>
              <a:t>19, and 20 </a:t>
            </a:r>
            <a:endParaRPr/>
          </a:p>
          <a:p>
            <a:pPr marL="0" lvl="0" indent="0" algn="l" rtl="0">
              <a:spcBef>
                <a:spcPts val="0"/>
              </a:spcBef>
              <a:spcAft>
                <a:spcPts val="0"/>
              </a:spcAft>
              <a:buNone/>
            </a:pPr>
            <a:endParaRPr/>
          </a:p>
          <a:p>
            <a:pPr marL="0" lvl="0" indent="0" algn="l" rtl="0">
              <a:spcBef>
                <a:spcPts val="0"/>
              </a:spcBef>
              <a:spcAft>
                <a:spcPts val="0"/>
              </a:spcAft>
              <a:buNone/>
            </a:pPr>
            <a:r>
              <a:rPr lang="es-CO"/>
              <a:t>Zymogen granules stain positively with periodic acid–Schiff (PAS) stain, and</a:t>
            </a:r>
            <a:endParaRPr/>
          </a:p>
          <a:p>
            <a:pPr marL="0" lvl="0" indent="0" algn="l" rtl="0">
              <a:spcBef>
                <a:spcPts val="0"/>
              </a:spcBef>
              <a:spcAft>
                <a:spcPts val="0"/>
              </a:spcAft>
              <a:buNone/>
            </a:pPr>
            <a:r>
              <a:rPr lang="es-CO"/>
              <a:t>the staining is resistant to diastase digestion (Fig. 29.14). Acinar cells also can be</a:t>
            </a:r>
            <a:endParaRPr/>
          </a:p>
          <a:p>
            <a:pPr marL="0" lvl="0" indent="0" algn="l" rtl="0">
              <a:spcBef>
                <a:spcPts val="0"/>
              </a:spcBef>
              <a:spcAft>
                <a:spcPts val="0"/>
              </a:spcAft>
              <a:buNone/>
            </a:pPr>
            <a:r>
              <a:rPr lang="es-CO"/>
              <a:t>demonstrated using stains for butyrate esterase, which is positive in the presence</a:t>
            </a:r>
            <a:endParaRPr/>
          </a:p>
          <a:p>
            <a:pPr marL="0" lvl="0" indent="0" algn="l" rtl="0">
              <a:spcBef>
                <a:spcPts val="0"/>
              </a:spcBef>
              <a:spcAft>
                <a:spcPts val="0"/>
              </a:spcAft>
              <a:buNone/>
            </a:pPr>
            <a:r>
              <a:rPr lang="es-CO"/>
              <a:t>of enzymatically active lipase (45). Immunohistochemical labeling for pancreatic</a:t>
            </a:r>
            <a:endParaRPr/>
          </a:p>
          <a:p>
            <a:pPr marL="0" lvl="0" indent="0" algn="l" rtl="0">
              <a:spcBef>
                <a:spcPts val="0"/>
              </a:spcBef>
              <a:spcAft>
                <a:spcPts val="0"/>
              </a:spcAft>
              <a:buNone/>
            </a:pPr>
            <a:r>
              <a:rPr lang="es-CO"/>
              <a:t>enzymes such as trypsin, chymotrypsin, lipase, amylase, and elastase is positive</a:t>
            </a:r>
            <a:endParaRPr/>
          </a:p>
          <a:p>
            <a:pPr marL="0" lvl="0" indent="0" algn="l" rtl="0">
              <a:spcBef>
                <a:spcPts val="0"/>
              </a:spcBef>
              <a:spcAft>
                <a:spcPts val="0"/>
              </a:spcAft>
              <a:buNone/>
            </a:pPr>
            <a:r>
              <a:rPr lang="es-CO"/>
              <a:t>in acinar cells</a:t>
            </a:r>
            <a:endParaRPr/>
          </a:p>
        </p:txBody>
      </p:sp>
      <p:sp>
        <p:nvSpPr>
          <p:cNvPr id="1168" name="Google Shape;1168;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The ductal epithelial cells secrete approximately two liters of fluid per day</a:t>
            </a:r>
            <a:endParaRPr/>
          </a:p>
          <a:p>
            <a:pPr marL="0" lvl="0" indent="0" algn="l" rtl="0">
              <a:spcBef>
                <a:spcPts val="0"/>
              </a:spcBef>
              <a:spcAft>
                <a:spcPts val="0"/>
              </a:spcAft>
              <a:buNone/>
            </a:pPr>
            <a:r>
              <a:rPr lang="es-CO"/>
              <a:t>composed of water, chloride, and bicarbonate via transmembrane electrolyte and</a:t>
            </a:r>
            <a:endParaRPr/>
          </a:p>
          <a:p>
            <a:pPr marL="0" lvl="0" indent="0" algn="l" rtl="0">
              <a:spcBef>
                <a:spcPts val="0"/>
              </a:spcBef>
              <a:spcAft>
                <a:spcPts val="0"/>
              </a:spcAft>
              <a:buNone/>
            </a:pPr>
            <a:r>
              <a:rPr lang="es-CO"/>
              <a:t>fluid transporters. </a:t>
            </a:r>
            <a:endParaRPr/>
          </a:p>
          <a:p>
            <a:pPr marL="0" lvl="0" indent="0" algn="l" rtl="0">
              <a:spcBef>
                <a:spcPts val="0"/>
              </a:spcBef>
              <a:spcAft>
                <a:spcPts val="0"/>
              </a:spcAft>
              <a:buNone/>
            </a:pPr>
            <a:endParaRPr/>
          </a:p>
          <a:p>
            <a:pPr marL="0" lvl="0" indent="0" algn="l" rtl="0">
              <a:spcBef>
                <a:spcPts val="0"/>
              </a:spcBef>
              <a:spcAft>
                <a:spcPts val="0"/>
              </a:spcAft>
              <a:buNone/>
            </a:pPr>
            <a:r>
              <a:rPr lang="es-CO"/>
              <a:t>células centroacinares; conductos intercalados;</a:t>
            </a:r>
            <a:endParaRPr/>
          </a:p>
          <a:p>
            <a:pPr marL="0" lvl="0" indent="0" algn="l" rtl="0">
              <a:spcBef>
                <a:spcPts val="0"/>
              </a:spcBef>
              <a:spcAft>
                <a:spcPts val="0"/>
              </a:spcAft>
              <a:buNone/>
            </a:pPr>
            <a:r>
              <a:rPr lang="es-CO"/>
              <a:t>conductos intralobulillares; conductos interlobulillares (grandes y pequeños); y conductos principales</a:t>
            </a:r>
            <a:endParaRPr/>
          </a:p>
          <a:p>
            <a:pPr marL="0" lvl="0" indent="0" algn="l" rtl="0">
              <a:spcBef>
                <a:spcPts val="0"/>
              </a:spcBef>
              <a:spcAft>
                <a:spcPts val="0"/>
              </a:spcAft>
              <a:buNone/>
            </a:pPr>
            <a:endParaRPr/>
          </a:p>
          <a:p>
            <a:pPr marL="0" lvl="0" indent="0" algn="l" rtl="0">
              <a:spcBef>
                <a:spcPts val="0"/>
              </a:spcBef>
              <a:spcAft>
                <a:spcPts val="0"/>
              </a:spcAft>
              <a:buNone/>
            </a:pPr>
            <a:r>
              <a:rPr lang="es-CO"/>
              <a:t>conductos intercalados;</a:t>
            </a:r>
            <a:endParaRPr/>
          </a:p>
          <a:p>
            <a:pPr marL="0" lvl="0" indent="0" algn="l" rtl="0">
              <a:spcBef>
                <a:spcPts val="0"/>
              </a:spcBef>
              <a:spcAft>
                <a:spcPts val="0"/>
              </a:spcAft>
              <a:buNone/>
            </a:pPr>
            <a:r>
              <a:rPr lang="es-CO"/>
              <a:t>Las células que recubren los conductos intercalados se asemejan a las células centroacinares.</a:t>
            </a:r>
            <a:endParaRPr/>
          </a:p>
          <a:p>
            <a:pPr marL="0" lvl="0" indent="0" algn="l" rtl="0">
              <a:spcBef>
                <a:spcPts val="0"/>
              </a:spcBef>
              <a:spcAft>
                <a:spcPts val="0"/>
              </a:spcAft>
              <a:buNone/>
            </a:pPr>
            <a:r>
              <a:rPr lang="es-CO"/>
              <a:t>Son cuboidales y tienen óvalo central</a:t>
            </a:r>
            <a:endParaRPr/>
          </a:p>
        </p:txBody>
      </p:sp>
      <p:sp>
        <p:nvSpPr>
          <p:cNvPr id="1175" name="Google Shape;1175;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CO"/>
              <a:t>Los conductos intercalados se fusionan para formar los conductos intralobulillares, y la transición es imperceptible. Las células que recubren los conductos intralobulillares son esencialmente idénticos a los de los conductos intercalados,</a:t>
            </a:r>
            <a:endParaRPr/>
          </a:p>
        </p:txBody>
      </p:sp>
      <p:sp>
        <p:nvSpPr>
          <p:cNvPr id="1183" name="Google Shape;1183;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En los cortes teñidos con H&amp;E, los islotes de Langerhans</a:t>
            </a:r>
            <a:endParaRPr/>
          </a:p>
          <a:p>
            <a:pPr marL="0" lvl="0" indent="0" algn="l" rtl="0">
              <a:spcBef>
                <a:spcPts val="0"/>
              </a:spcBef>
              <a:spcAft>
                <a:spcPts val="0"/>
              </a:spcAft>
              <a:buNone/>
            </a:pPr>
            <a:r>
              <a:rPr lang="es-CO"/>
              <a:t>aparecen como cúmulos de células pálidas rodeados por áci-</a:t>
            </a:r>
            <a:endParaRPr/>
          </a:p>
          <a:p>
            <a:pPr marL="0" lvl="0" indent="0" algn="l" rtl="0">
              <a:spcBef>
                <a:spcPts val="0"/>
              </a:spcBef>
              <a:spcAft>
                <a:spcPts val="0"/>
              </a:spcAft>
              <a:buNone/>
            </a:pPr>
            <a:r>
              <a:rPr lang="es-CO"/>
              <a:t>nos pancreáticos que se tiñen con más intensidad. En los pre-</a:t>
            </a:r>
            <a:endParaRPr/>
          </a:p>
          <a:p>
            <a:pPr marL="0" lvl="0" indent="0" algn="l" rtl="0">
              <a:spcBef>
                <a:spcPts val="0"/>
              </a:spcBef>
              <a:spcAft>
                <a:spcPts val="0"/>
              </a:spcAft>
              <a:buNone/>
            </a:pPr>
            <a:r>
              <a:rPr lang="es-CO"/>
              <a:t>parados de rutina, no es práctico intentar la identificación de</a:t>
            </a:r>
            <a:endParaRPr/>
          </a:p>
          <a:p>
            <a:pPr marL="0" lvl="0" indent="0" algn="l" rtl="0">
              <a:spcBef>
                <a:spcPts val="0"/>
              </a:spcBef>
              <a:spcAft>
                <a:spcPts val="0"/>
              </a:spcAft>
              <a:buNone/>
            </a:pPr>
            <a:r>
              <a:rPr lang="es-CO"/>
              <a:t>los diversos tipos de células que hay en los islotes</a:t>
            </a:r>
            <a:endParaRPr/>
          </a:p>
          <a:p>
            <a:pPr marL="0" lvl="0" indent="0" algn="l" rtl="0">
              <a:spcBef>
                <a:spcPts val="0"/>
              </a:spcBef>
              <a:spcAft>
                <a:spcPts val="0"/>
              </a:spcAft>
              <a:buNone/>
            </a:pPr>
            <a:endParaRPr/>
          </a:p>
        </p:txBody>
      </p:sp>
      <p:sp>
        <p:nvSpPr>
          <p:cNvPr id="1190" name="Google Shape;1190;p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CO" sz="1200" b="0" i="0" u="none" strike="noStrike">
                <a:solidFill>
                  <a:schemeClr val="dk1"/>
                </a:solidFill>
                <a:latin typeface="Calibri"/>
                <a:ea typeface="Calibri"/>
                <a:cs typeface="Calibri"/>
                <a:sym typeface="Calibri"/>
              </a:rPr>
              <a:t>Segmentation of the liver based on principal divisions of the portal vein and hepatic artery (see text for numbers). </a:t>
            </a:r>
            <a:r>
              <a:rPr lang="es-CO" sz="1200" b="0" i="1" u="none" strike="noStrike">
                <a:solidFill>
                  <a:schemeClr val="dk1"/>
                </a:solidFill>
                <a:latin typeface="Calibri"/>
                <a:ea typeface="Calibri"/>
                <a:cs typeface="Calibri"/>
                <a:sym typeface="Calibri"/>
              </a:rPr>
              <a:t>(Modified from Moore KL, Dalley AF. Clinically oriented anatomy, 4th ed. Philadelphia: Lippincott Williams &amp; Wilkins; 1999, p. 268, copyright 1999 from Lippincott Williams &amp; Wilkins </a:t>
            </a:r>
            <a:endParaRPr/>
          </a:p>
        </p:txBody>
      </p:sp>
      <p:sp>
        <p:nvSpPr>
          <p:cNvPr id="1205" name="Google Shape;1205;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CO" sz="1200" b="1" i="0" u="none" strike="noStrike">
                <a:solidFill>
                  <a:schemeClr val="dk1"/>
                </a:solidFill>
                <a:latin typeface="Calibri"/>
                <a:ea typeface="Calibri"/>
                <a:cs typeface="Calibri"/>
                <a:sym typeface="Calibri"/>
              </a:rPr>
              <a:t>Figure 1.6 </a:t>
            </a:r>
            <a:r>
              <a:rPr lang="es-CO" sz="1200" b="0" i="0" u="none" strike="noStrike">
                <a:solidFill>
                  <a:schemeClr val="dk1"/>
                </a:solidFill>
                <a:latin typeface="Calibri"/>
                <a:ea typeface="Calibri"/>
                <a:cs typeface="Calibri"/>
                <a:sym typeface="Calibri"/>
              </a:rPr>
              <a:t>Diagrammatic representation of the simple acinus and the zonal arrangement of hepatocytes. Two neighbouring ‘classic lobules’ are outlined by </a:t>
            </a:r>
            <a:r>
              <a:rPr lang="es-CO" sz="1200" b="0" i="1" u="none" strike="noStrike">
                <a:solidFill>
                  <a:schemeClr val="dk1"/>
                </a:solidFill>
                <a:latin typeface="Calibri"/>
                <a:ea typeface="Calibri"/>
                <a:cs typeface="Calibri"/>
                <a:sym typeface="Calibri"/>
              </a:rPr>
              <a:t>dashed lines, </a:t>
            </a:r>
            <a:r>
              <a:rPr lang="es-CO" sz="1200" b="0" i="0" u="none" strike="noStrike">
                <a:solidFill>
                  <a:schemeClr val="dk1"/>
                </a:solidFill>
                <a:latin typeface="Calibri"/>
                <a:ea typeface="Calibri"/>
                <a:cs typeface="Calibri"/>
                <a:sym typeface="Calibri"/>
              </a:rPr>
              <a:t>and the acinus occupies adjacent sectors of these. Although only one channel is shown as forming the central core of the acinus, the acinus is arranged round the terminal branches of the portal vein, hepatic artery and bile ductule. Zones 1, 2 and 3 represent areas which receive blood progressively poorer in nutrients and oxygen; zone 3 thus represents the microcirculatory periphery; and the most peripheral portions of zone 3 from adjacent acini form the perivenular area. The nodal points of Mall represent vascular watershed areas where the terminal afferent vessels from neighbouring acini meet. </a:t>
            </a:r>
            <a:r>
              <a:rPr lang="es-CO" sz="1200" b="0" i="1" u="none" strike="noStrike">
                <a:solidFill>
                  <a:schemeClr val="dk1"/>
                </a:solidFill>
                <a:latin typeface="Calibri"/>
                <a:ea typeface="Calibri"/>
                <a:cs typeface="Calibri"/>
                <a:sym typeface="Calibri"/>
              </a:rPr>
              <a:t>PT, </a:t>
            </a:r>
            <a:r>
              <a:rPr lang="es-CO" sz="1200" b="0" i="0" u="none" strike="noStrike">
                <a:solidFill>
                  <a:schemeClr val="dk1"/>
                </a:solidFill>
                <a:latin typeface="Calibri"/>
                <a:ea typeface="Calibri"/>
                <a:cs typeface="Calibri"/>
                <a:sym typeface="Calibri"/>
              </a:rPr>
              <a:t>Portal tract; </a:t>
            </a:r>
            <a:r>
              <a:rPr lang="es-CO" sz="1200" b="0" i="1" u="none" strike="noStrike">
                <a:solidFill>
                  <a:schemeClr val="dk1"/>
                </a:solidFill>
                <a:latin typeface="Calibri"/>
                <a:ea typeface="Calibri"/>
                <a:cs typeface="Calibri"/>
                <a:sym typeface="Calibri"/>
              </a:rPr>
              <a:t>ThV, </a:t>
            </a:r>
            <a:r>
              <a:rPr lang="es-CO" sz="1200" b="0" i="0" u="none" strike="noStrike">
                <a:solidFill>
                  <a:schemeClr val="dk1"/>
                </a:solidFill>
                <a:latin typeface="Calibri"/>
                <a:ea typeface="Calibri"/>
                <a:cs typeface="Calibri"/>
                <a:sym typeface="Calibri"/>
              </a:rPr>
              <a:t>terminal hepatic vein (central vein of ‘classic lobule’); </a:t>
            </a:r>
            <a:r>
              <a:rPr lang="es-CO" sz="1200" b="0" i="1" u="none" strike="noStrike">
                <a:solidFill>
                  <a:schemeClr val="dk1"/>
                </a:solidFill>
                <a:latin typeface="Calibri"/>
                <a:ea typeface="Calibri"/>
                <a:cs typeface="Calibri"/>
                <a:sym typeface="Calibri"/>
              </a:rPr>
              <a:t>1, 2, 3, </a:t>
            </a:r>
            <a:r>
              <a:rPr lang="es-CO" sz="1200" b="0" i="0" u="none" strike="noStrike">
                <a:solidFill>
                  <a:schemeClr val="dk1"/>
                </a:solidFill>
                <a:latin typeface="Calibri"/>
                <a:ea typeface="Calibri"/>
                <a:cs typeface="Calibri"/>
                <a:sym typeface="Calibri"/>
              </a:rPr>
              <a:t>microcirculatory zones; </a:t>
            </a:r>
            <a:r>
              <a:rPr lang="es-CO" sz="1200" b="0" i="1" u="none" strike="noStrike">
                <a:solidFill>
                  <a:schemeClr val="dk1"/>
                </a:solidFill>
                <a:latin typeface="Calibri"/>
                <a:ea typeface="Calibri"/>
                <a:cs typeface="Calibri"/>
                <a:sym typeface="Calibri"/>
              </a:rPr>
              <a:t>1′, 2′, 3′, </a:t>
            </a:r>
            <a:r>
              <a:rPr lang="es-CO" sz="1200" b="0" i="0" u="none" strike="noStrike">
                <a:solidFill>
                  <a:schemeClr val="dk1"/>
                </a:solidFill>
                <a:latin typeface="Calibri"/>
                <a:ea typeface="Calibri"/>
                <a:cs typeface="Calibri"/>
                <a:sym typeface="Calibri"/>
              </a:rPr>
              <a:t>microcirculatory zones of neighbouring acinus. </a:t>
            </a:r>
            <a:r>
              <a:rPr lang="es-CO" sz="1200" b="0" i="1" u="none" strike="noStrike">
                <a:solidFill>
                  <a:schemeClr val="dk1"/>
                </a:solidFill>
                <a:latin typeface="Calibri"/>
                <a:ea typeface="Calibri"/>
                <a:cs typeface="Calibri"/>
                <a:sym typeface="Calibri"/>
              </a:rPr>
              <a:t>(Data from Rappaport AM et al. Subdivision of hexagonal liver lobules into a structural and functional unit: role in hepatic physiology and pathology. Anat Rec 1954;119:11–34.) </a:t>
            </a:r>
            <a:endParaRPr/>
          </a:p>
        </p:txBody>
      </p:sp>
      <p:sp>
        <p:nvSpPr>
          <p:cNvPr id="1227" name="Google Shape;1227;p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1" name="Google Shape;1261;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8" name="Google Shape;126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4" name="Google Shape;1274;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0" name="Google Shape;1280;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8" name="Google Shape;1288;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4" name="Google Shape;1294;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2" name="Google Shape;1302;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8" name="Google Shape;1308;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6" name="Google Shape;1316;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Pueden estar al azar en el parénquima</a:t>
            </a:r>
            <a:endParaRPr/>
          </a:p>
          <a:p>
            <a:pPr marL="0" lvl="0" indent="0" algn="l" rtl="0">
              <a:spcBef>
                <a:spcPts val="0"/>
              </a:spcBef>
              <a:spcAft>
                <a:spcPts val="0"/>
              </a:spcAft>
              <a:buNone/>
            </a:pPr>
            <a:r>
              <a:rPr lang="es-CO"/>
              <a:t>La mayoría de LT: gamma delta</a:t>
            </a:r>
            <a:endParaRPr/>
          </a:p>
        </p:txBody>
      </p:sp>
      <p:sp>
        <p:nvSpPr>
          <p:cNvPr id="1325" name="Google Shape;1325;p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p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Soporte en polarización, migración , proliferación , diferenciación y supervivencia celular.</a:t>
            </a:r>
            <a:endParaRPr/>
          </a:p>
        </p:txBody>
      </p:sp>
      <p:sp>
        <p:nvSpPr>
          <p:cNvPr id="1333" name="Google Shape;1333;p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1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0" name="Google Shape;1340;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6" name="Google Shape;1346;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CO" sz="1200" b="1" i="0" u="none" strike="noStrike">
                <a:solidFill>
                  <a:schemeClr val="dk1"/>
                </a:solidFill>
                <a:latin typeface="Calibri"/>
                <a:ea typeface="Calibri"/>
                <a:cs typeface="Calibri"/>
                <a:sym typeface="Calibri"/>
              </a:rPr>
              <a:t>Figure 1.48 </a:t>
            </a:r>
            <a:r>
              <a:rPr lang="es-CO" sz="1200" b="0" i="0" u="none" strike="noStrike">
                <a:solidFill>
                  <a:schemeClr val="dk1"/>
                </a:solidFill>
                <a:latin typeface="Calibri"/>
                <a:ea typeface="Calibri"/>
                <a:cs typeface="Calibri"/>
                <a:sym typeface="Calibri"/>
              </a:rPr>
              <a:t>Incomplete septal cirrhosis. The liver is subdivided by delicate bridging fibrous septa, in the absence of nodule formation. This patient had histologically demonstrated micronodular cirrhosis at the original diagnosis of hereditary haemochromatosis, but after 33 years of phlebotomy treatment, had only this residual abnormality. (Masson trichrome stain.) </a:t>
            </a:r>
            <a:endParaRPr/>
          </a:p>
        </p:txBody>
      </p:sp>
      <p:sp>
        <p:nvSpPr>
          <p:cNvPr id="1347" name="Google Shape;1347;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87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4"/>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89"/>
        <p:cNvGrpSpPr/>
        <p:nvPr/>
      </p:nvGrpSpPr>
      <p:grpSpPr>
        <a:xfrm>
          <a:off x="0" y="0"/>
          <a:ext cx="0" cy="0"/>
          <a:chOff x="0" y="0"/>
          <a:chExt cx="0" cy="0"/>
        </a:xfrm>
      </p:grpSpPr>
      <p:sp>
        <p:nvSpPr>
          <p:cNvPr id="90" name="Google Shape;90;p1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6"/>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95" name="Google Shape;95;p166"/>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os objetos">
  <p:cSld name="1_Dos objetos">
    <p:spTree>
      <p:nvGrpSpPr>
        <p:cNvPr id="1" name="Shape 96"/>
        <p:cNvGrpSpPr/>
        <p:nvPr/>
      </p:nvGrpSpPr>
      <p:grpSpPr>
        <a:xfrm>
          <a:off x="0" y="0"/>
          <a:ext cx="0" cy="0"/>
          <a:chOff x="0" y="0"/>
          <a:chExt cx="0" cy="0"/>
        </a:xfrm>
      </p:grpSpPr>
      <p:sp>
        <p:nvSpPr>
          <p:cNvPr id="97" name="Google Shape;97;p1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67"/>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ación">
  <p:cSld name="1_Comparación">
    <p:spTree>
      <p:nvGrpSpPr>
        <p:cNvPr id="1" name="Shape 102"/>
        <p:cNvGrpSpPr/>
        <p:nvPr/>
      </p:nvGrpSpPr>
      <p:grpSpPr>
        <a:xfrm>
          <a:off x="0" y="0"/>
          <a:ext cx="0" cy="0"/>
          <a:chOff x="0" y="0"/>
          <a:chExt cx="0" cy="0"/>
        </a:xfrm>
      </p:grpSpPr>
      <p:sp>
        <p:nvSpPr>
          <p:cNvPr id="103" name="Google Shape;103;p1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8"/>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168"/>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ítulo vertical y texto">
  <p:cSld name="1_Título vertical y texto">
    <p:spTree>
      <p:nvGrpSpPr>
        <p:cNvPr id="1" name="Shape 109"/>
        <p:cNvGrpSpPr/>
        <p:nvPr/>
      </p:nvGrpSpPr>
      <p:grpSpPr>
        <a:xfrm>
          <a:off x="0" y="0"/>
          <a:ext cx="0" cy="0"/>
          <a:chOff x="0" y="0"/>
          <a:chExt cx="0" cy="0"/>
        </a:xfrm>
      </p:grpSpPr>
      <p:sp>
        <p:nvSpPr>
          <p:cNvPr id="110" name="Google Shape;110;p1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9"/>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115" name="Google Shape;115;p169"/>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4"/>
        <p:cNvGrpSpPr/>
        <p:nvPr/>
      </p:nvGrpSpPr>
      <p:grpSpPr>
        <a:xfrm>
          <a:off x="0" y="0"/>
          <a:ext cx="0" cy="0"/>
          <a:chOff x="0" y="0"/>
          <a:chExt cx="0" cy="0"/>
        </a:xfrm>
      </p:grpSpPr>
      <p:sp>
        <p:nvSpPr>
          <p:cNvPr id="35" name="Google Shape;35;p157"/>
          <p:cNvSpPr txBox="1">
            <a:spLocks noGrp="1"/>
          </p:cNvSpPr>
          <p:nvPr>
            <p:ph type="title"/>
          </p:nvPr>
        </p:nvSpPr>
        <p:spPr>
          <a:xfrm>
            <a:off x="839788" y="457200"/>
            <a:ext cx="3932237"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7"/>
          <p:cNvSpPr txBox="1">
            <a:spLocks noGrp="1"/>
          </p:cNvSpPr>
          <p:nvPr>
            <p:ph type="body" idx="1"/>
          </p:nvPr>
        </p:nvSpPr>
        <p:spPr>
          <a:xfrm>
            <a:off x="4985336" y="1097722"/>
            <a:ext cx="6336127"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lvl1pPr>
            <a:lvl2pPr marL="914400" lvl="1" indent="-406400" algn="l">
              <a:lnSpc>
                <a:spcPct val="90000"/>
              </a:lnSpc>
              <a:spcBef>
                <a:spcPts val="500"/>
              </a:spcBef>
              <a:spcAft>
                <a:spcPts val="0"/>
              </a:spcAft>
              <a:buClr>
                <a:srgbClr val="152B48"/>
              </a:buClr>
              <a:buSzPts val="2800"/>
              <a:buChar char="•"/>
              <a:defRPr sz="2800"/>
            </a:lvl2pPr>
            <a:lvl3pPr marL="1371600" lvl="2" indent="-381000" algn="l">
              <a:lnSpc>
                <a:spcPct val="90000"/>
              </a:lnSpc>
              <a:spcBef>
                <a:spcPts val="500"/>
              </a:spcBef>
              <a:spcAft>
                <a:spcPts val="0"/>
              </a:spcAft>
              <a:buClr>
                <a:srgbClr val="152B48"/>
              </a:buClr>
              <a:buSzPts val="2400"/>
              <a:buChar char="•"/>
              <a:defRPr sz="24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57"/>
          <p:cNvSpPr txBox="1">
            <a:spLocks noGrp="1"/>
          </p:cNvSpPr>
          <p:nvPr>
            <p:ph type="body" idx="2"/>
          </p:nvPr>
        </p:nvSpPr>
        <p:spPr>
          <a:xfrm>
            <a:off x="838200" y="2263775"/>
            <a:ext cx="3932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1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ítulo y objetos" type="obj">
  <p:cSld name="OBJECT">
    <p:spTree>
      <p:nvGrpSpPr>
        <p:cNvPr id="1" name="Shape 48"/>
        <p:cNvGrpSpPr/>
        <p:nvPr/>
      </p:nvGrpSpPr>
      <p:grpSpPr>
        <a:xfrm>
          <a:off x="0" y="0"/>
          <a:ext cx="0" cy="0"/>
          <a:chOff x="0" y="0"/>
          <a:chExt cx="0" cy="0"/>
        </a:xfrm>
      </p:grpSpPr>
      <p:sp>
        <p:nvSpPr>
          <p:cNvPr id="49" name="Google Shape;49;p1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36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1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9"/>
        <p:cNvGrpSpPr/>
        <p:nvPr/>
      </p:nvGrpSpPr>
      <p:grpSpPr>
        <a:xfrm>
          <a:off x="0" y="0"/>
          <a:ext cx="0" cy="0"/>
          <a:chOff x="0" y="0"/>
          <a:chExt cx="0" cy="0"/>
        </a:xfrm>
      </p:grpSpPr>
      <p:sp>
        <p:nvSpPr>
          <p:cNvPr id="60" name="Google Shape;60;p1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3"/>
        <p:cNvGrpSpPr/>
        <p:nvPr/>
      </p:nvGrpSpPr>
      <p:grpSpPr>
        <a:xfrm>
          <a:off x="0" y="0"/>
          <a:ext cx="0" cy="0"/>
          <a:chOff x="0" y="0"/>
          <a:chExt cx="0" cy="0"/>
        </a:xfrm>
      </p:grpSpPr>
      <p:sp>
        <p:nvSpPr>
          <p:cNvPr id="64" name="Google Shape;64;p162"/>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62"/>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163"/>
          <p:cNvSpPr txBox="1">
            <a:spLocks noGrp="1"/>
          </p:cNvSpPr>
          <p:nvPr>
            <p:ph type="title"/>
          </p:nvPr>
        </p:nvSpPr>
        <p:spPr>
          <a:xfrm>
            <a:off x="839788" y="457199"/>
            <a:ext cx="3932237" cy="19381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63"/>
          <p:cNvSpPr txBox="1">
            <a:spLocks noGrp="1"/>
          </p:cNvSpPr>
          <p:nvPr>
            <p:ph type="body" idx="1"/>
          </p:nvPr>
        </p:nvSpPr>
        <p:spPr>
          <a:xfrm>
            <a:off x="836612" y="2395328"/>
            <a:ext cx="3932237" cy="1938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1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4"/>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2"/>
        <p:cNvGrpSpPr/>
        <p:nvPr/>
      </p:nvGrpSpPr>
      <p:grpSpPr>
        <a:xfrm>
          <a:off x="0" y="0"/>
          <a:ext cx="0" cy="0"/>
          <a:chOff x="0" y="0"/>
          <a:chExt cx="0" cy="0"/>
        </a:xfrm>
      </p:grpSpPr>
      <p:sp>
        <p:nvSpPr>
          <p:cNvPr id="83" name="Google Shape;83;p1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65"/>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88" name="Google Shape;88;p165"/>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85.jpeg"/></Relationships>
</file>

<file path=ppt/slides/_rels/slide6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88.jpeg"/></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jpeg"/></Relationships>
</file>

<file path=ppt/slides/_rels/slide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02.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06.jpeg"/></Relationships>
</file>

<file path=ppt/slides/_rels/slide8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08.jpeg"/></Relationships>
</file>

<file path=ppt/slides/_rels/slide8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6"/>
          <p:cNvSpPr txBox="1">
            <a:spLocks noGrp="1"/>
          </p:cNvSpPr>
          <p:nvPr>
            <p:ph type="ctrTitle"/>
          </p:nvPr>
        </p:nvSpPr>
        <p:spPr>
          <a:xfrm>
            <a:off x="1524000" y="788988"/>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b="0"/>
              <a:t>Histología digestiva</a:t>
            </a:r>
            <a:endParaRPr/>
          </a:p>
        </p:txBody>
      </p:sp>
      <p:sp>
        <p:nvSpPr>
          <p:cNvPr id="632" name="Google Shape;632;p66"/>
          <p:cNvSpPr txBox="1">
            <a:spLocks noGrp="1"/>
          </p:cNvSpPr>
          <p:nvPr>
            <p:ph type="subTitle" idx="1"/>
          </p:nvPr>
        </p:nvSpPr>
        <p:spPr>
          <a:xfrm>
            <a:off x="2781300" y="3513765"/>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a:p>
            <a:pPr marL="0" lvl="0" indent="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5"/>
          <p:cNvSpPr txBox="1">
            <a:spLocks noGrp="1"/>
          </p:cNvSpPr>
          <p:nvPr>
            <p:ph type="title"/>
          </p:nvPr>
        </p:nvSpPr>
        <p:spPr>
          <a:xfrm>
            <a:off x="902811" y="117560"/>
            <a:ext cx="492487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800"/>
              <a:buFont typeface="Montserrat"/>
              <a:buNone/>
            </a:pPr>
            <a:r>
              <a:rPr lang="es-CO" sz="4800" b="0"/>
              <a:t>Esmalte</a:t>
            </a:r>
            <a:endParaRPr/>
          </a:p>
        </p:txBody>
      </p:sp>
      <p:pic>
        <p:nvPicPr>
          <p:cNvPr id="700" name="Google Shape;700;p75"/>
          <p:cNvPicPr preferRelativeResize="0"/>
          <p:nvPr/>
        </p:nvPicPr>
        <p:blipFill rotWithShape="1">
          <a:blip r:embed="rId3">
            <a:alphaModFix/>
          </a:blip>
          <a:srcRect/>
          <a:stretch/>
        </p:blipFill>
        <p:spPr>
          <a:xfrm>
            <a:off x="7029974" y="325348"/>
            <a:ext cx="3336426" cy="6207304"/>
          </a:xfrm>
          <a:prstGeom prst="rect">
            <a:avLst/>
          </a:prstGeom>
          <a:noFill/>
          <a:ln>
            <a:noFill/>
          </a:ln>
        </p:spPr>
      </p:pic>
      <p:sp>
        <p:nvSpPr>
          <p:cNvPr id="701" name="Google Shape;701;p75"/>
          <p:cNvSpPr txBox="1">
            <a:spLocks noGrp="1"/>
          </p:cNvSpPr>
          <p:nvPr>
            <p:ph type="body" idx="1"/>
          </p:nvPr>
        </p:nvSpPr>
        <p:spPr>
          <a:xfrm>
            <a:off x="589621" y="1597586"/>
            <a:ext cx="5106503" cy="193905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Recubre la dentina de la corona.</a:t>
            </a:r>
            <a:endParaRPr/>
          </a:p>
          <a:p>
            <a:pPr marL="228600" lvl="0" indent="-228600" algn="l" rtl="0">
              <a:lnSpc>
                <a:spcPct val="90000"/>
              </a:lnSpc>
              <a:spcBef>
                <a:spcPts val="1000"/>
              </a:spcBef>
              <a:spcAft>
                <a:spcPts val="0"/>
              </a:spcAft>
              <a:buClr>
                <a:srgbClr val="152B48"/>
              </a:buClr>
              <a:buSzPts val="2000"/>
              <a:buChar char="•"/>
            </a:pPr>
            <a:r>
              <a:rPr lang="es-CO"/>
              <a:t>96 % de hidroxiapatita cálcica 4% material orgánico.</a:t>
            </a:r>
            <a:endParaRPr/>
          </a:p>
          <a:p>
            <a:pPr marL="228600" lvl="0" indent="-228600" algn="l" rtl="0">
              <a:lnSpc>
                <a:spcPct val="90000"/>
              </a:lnSpc>
              <a:spcBef>
                <a:spcPts val="1000"/>
              </a:spcBef>
              <a:spcAft>
                <a:spcPts val="0"/>
              </a:spcAft>
              <a:buClr>
                <a:srgbClr val="152B48"/>
              </a:buClr>
              <a:buSzPts val="2000"/>
              <a:buChar char="•"/>
            </a:pPr>
            <a:r>
              <a:rPr lang="es-CO"/>
              <a:t>Elabora: ameloblastos.</a:t>
            </a:r>
            <a:endParaRPr/>
          </a:p>
          <a:p>
            <a:pPr marL="228600" lvl="0" indent="-228600" algn="l" rtl="0">
              <a:lnSpc>
                <a:spcPct val="90000"/>
              </a:lnSpc>
              <a:spcBef>
                <a:spcPts val="1000"/>
              </a:spcBef>
              <a:spcAft>
                <a:spcPts val="0"/>
              </a:spcAft>
              <a:buClr>
                <a:srgbClr val="152B48"/>
              </a:buClr>
              <a:buSzPts val="2000"/>
              <a:buChar char="•"/>
            </a:pPr>
            <a:r>
              <a:rPr lang="es-CO"/>
              <a:t>Estrías de Retzius.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76"/>
          <p:cNvSpPr txBox="1">
            <a:spLocks noGrp="1"/>
          </p:cNvSpPr>
          <p:nvPr>
            <p:ph type="title"/>
          </p:nvPr>
        </p:nvSpPr>
        <p:spPr>
          <a:xfrm>
            <a:off x="744446" y="102490"/>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Dentina</a:t>
            </a:r>
            <a:endParaRPr/>
          </a:p>
        </p:txBody>
      </p:sp>
      <p:sp>
        <p:nvSpPr>
          <p:cNvPr id="707" name="Google Shape;707;p76"/>
          <p:cNvSpPr txBox="1">
            <a:spLocks noGrp="1"/>
          </p:cNvSpPr>
          <p:nvPr>
            <p:ph type="body" idx="1"/>
          </p:nvPr>
        </p:nvSpPr>
        <p:spPr>
          <a:xfrm>
            <a:off x="551498" y="1667530"/>
            <a:ext cx="4800677" cy="17614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 la mayor parte del diente.</a:t>
            </a:r>
            <a:endParaRPr/>
          </a:p>
          <a:p>
            <a:pPr marL="228600" lvl="0" indent="-228600" algn="l" rtl="0">
              <a:lnSpc>
                <a:spcPct val="90000"/>
              </a:lnSpc>
              <a:spcBef>
                <a:spcPts val="1000"/>
              </a:spcBef>
              <a:spcAft>
                <a:spcPts val="0"/>
              </a:spcAft>
              <a:buClr>
                <a:srgbClr val="152B48"/>
              </a:buClr>
              <a:buSzPts val="2000"/>
              <a:buChar char="•"/>
            </a:pPr>
            <a:r>
              <a:rPr lang="es-CO"/>
              <a:t>70 % hidroxiapatita cálcica.</a:t>
            </a:r>
            <a:endParaRPr/>
          </a:p>
          <a:p>
            <a:pPr marL="228600" lvl="0" indent="-228600" algn="l" rtl="0">
              <a:lnSpc>
                <a:spcPct val="90000"/>
              </a:lnSpc>
              <a:spcBef>
                <a:spcPts val="1000"/>
              </a:spcBef>
              <a:spcAft>
                <a:spcPts val="0"/>
              </a:spcAft>
              <a:buClr>
                <a:srgbClr val="152B48"/>
              </a:buClr>
              <a:buSzPts val="2000"/>
              <a:buChar char="•"/>
            </a:pPr>
            <a:r>
              <a:rPr lang="es-CO"/>
              <a:t>Colágeno tipo 1.</a:t>
            </a:r>
            <a:endParaRPr/>
          </a:p>
          <a:p>
            <a:pPr marL="228600" lvl="0" indent="-101600" algn="l" rtl="0">
              <a:lnSpc>
                <a:spcPct val="90000"/>
              </a:lnSpc>
              <a:spcBef>
                <a:spcPts val="1000"/>
              </a:spcBef>
              <a:spcAft>
                <a:spcPts val="0"/>
              </a:spcAft>
              <a:buClr>
                <a:srgbClr val="152B48"/>
              </a:buClr>
              <a:buSzPts val="2000"/>
              <a:buNone/>
            </a:pPr>
            <a:endParaRPr/>
          </a:p>
        </p:txBody>
      </p:sp>
      <p:pic>
        <p:nvPicPr>
          <p:cNvPr id="708" name="Google Shape;708;p76"/>
          <p:cNvPicPr preferRelativeResize="0"/>
          <p:nvPr/>
        </p:nvPicPr>
        <p:blipFill rotWithShape="1">
          <a:blip r:embed="rId3" cstate="email">
            <a:alphaModFix/>
            <a:extLst>
              <a:ext uri="{28A0092B-C50C-407E-A947-70E740481C1C}">
                <a14:useLocalDpi xmlns:a14="http://schemas.microsoft.com/office/drawing/2010/main"/>
              </a:ext>
            </a:extLst>
          </a:blip>
          <a:srcRect r="-2" b="-2"/>
          <a:stretch/>
        </p:blipFill>
        <p:spPr>
          <a:xfrm>
            <a:off x="5855712" y="1320800"/>
            <a:ext cx="5423429" cy="3882362"/>
          </a:xfrm>
          <a:prstGeom prst="rect">
            <a:avLst/>
          </a:prstGeom>
          <a:noFill/>
          <a:ln>
            <a:noFill/>
          </a:ln>
        </p:spPr>
      </p:pic>
      <p:sp>
        <p:nvSpPr>
          <p:cNvPr id="709" name="Google Shape;709;p76"/>
          <p:cNvSpPr/>
          <p:nvPr/>
        </p:nvSpPr>
        <p:spPr>
          <a:xfrm>
            <a:off x="6207324" y="5472802"/>
            <a:ext cx="2133600" cy="60708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Dentina</a:t>
            </a:r>
            <a:endParaRPr/>
          </a:p>
        </p:txBody>
      </p:sp>
      <p:sp>
        <p:nvSpPr>
          <p:cNvPr id="710" name="Google Shape;710;p76"/>
          <p:cNvSpPr/>
          <p:nvPr/>
        </p:nvSpPr>
        <p:spPr>
          <a:xfrm>
            <a:off x="8919039" y="5472802"/>
            <a:ext cx="2133600" cy="60708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Esmalte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7"/>
          <p:cNvSpPr txBox="1">
            <a:spLocks noGrp="1"/>
          </p:cNvSpPr>
          <p:nvPr>
            <p:ph type="title"/>
          </p:nvPr>
        </p:nvSpPr>
        <p:spPr>
          <a:xfrm>
            <a:off x="450831" y="0"/>
            <a:ext cx="2854431" cy="1320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Pulpa</a:t>
            </a:r>
            <a:endParaRPr/>
          </a:p>
        </p:txBody>
      </p:sp>
      <p:pic>
        <p:nvPicPr>
          <p:cNvPr id="716" name="Google Shape;716;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13589" y="2460005"/>
            <a:ext cx="3799152" cy="3523713"/>
          </a:xfrm>
          <a:prstGeom prst="rect">
            <a:avLst/>
          </a:prstGeom>
          <a:noFill/>
          <a:ln>
            <a:noFill/>
          </a:ln>
        </p:spPr>
      </p:pic>
      <p:sp>
        <p:nvSpPr>
          <p:cNvPr id="717" name="Google Shape;717;p77"/>
          <p:cNvSpPr txBox="1">
            <a:spLocks noGrp="1"/>
          </p:cNvSpPr>
          <p:nvPr>
            <p:ph type="body" idx="1"/>
          </p:nvPr>
        </p:nvSpPr>
        <p:spPr>
          <a:xfrm>
            <a:off x="563322" y="1320800"/>
            <a:ext cx="8323418"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Tejido conjuntivo laxo con vascularización y inervación.</a:t>
            </a:r>
            <a:endParaRPr/>
          </a:p>
          <a:p>
            <a:pPr marL="228600" lvl="0" indent="-228600" algn="l" rtl="0">
              <a:lnSpc>
                <a:spcPct val="90000"/>
              </a:lnSpc>
              <a:spcBef>
                <a:spcPts val="1000"/>
              </a:spcBef>
              <a:spcAft>
                <a:spcPts val="0"/>
              </a:spcAft>
              <a:buClr>
                <a:srgbClr val="152B48"/>
              </a:buClr>
              <a:buSzPts val="2000"/>
              <a:buChar char="•"/>
            </a:pPr>
            <a:r>
              <a:rPr lang="es-CO"/>
              <a:t>Se comunica con el ligamento periodontal.</a:t>
            </a:r>
            <a:endParaRPr/>
          </a:p>
          <a:p>
            <a:pPr marL="228600" lvl="0" indent="-228600" algn="l" rtl="0">
              <a:lnSpc>
                <a:spcPct val="90000"/>
              </a:lnSpc>
              <a:spcBef>
                <a:spcPts val="1000"/>
              </a:spcBef>
              <a:spcAft>
                <a:spcPts val="0"/>
              </a:spcAft>
              <a:buClr>
                <a:srgbClr val="152B48"/>
              </a:buClr>
              <a:buSzPts val="2000"/>
              <a:buChar char="•"/>
            </a:pPr>
            <a:r>
              <a:rPr lang="es-CO"/>
              <a:t>División de la pulpa: </a:t>
            </a:r>
            <a:endParaRPr/>
          </a:p>
          <a:p>
            <a:pPr marL="685800" lvl="1" indent="-228600" algn="l" rtl="0">
              <a:lnSpc>
                <a:spcPct val="90000"/>
              </a:lnSpc>
              <a:spcBef>
                <a:spcPts val="500"/>
              </a:spcBef>
              <a:spcAft>
                <a:spcPts val="0"/>
              </a:spcAft>
              <a:buClr>
                <a:srgbClr val="152B48"/>
              </a:buClr>
              <a:buSzPts val="2000"/>
              <a:buChar char="•"/>
            </a:pPr>
            <a:r>
              <a:rPr lang="es-CO"/>
              <a:t>Zona odontoblástica.</a:t>
            </a:r>
            <a:endParaRPr/>
          </a:p>
          <a:p>
            <a:pPr marL="685800" lvl="1" indent="-228600" algn="l" rtl="0">
              <a:lnSpc>
                <a:spcPct val="90000"/>
              </a:lnSpc>
              <a:spcBef>
                <a:spcPts val="500"/>
              </a:spcBef>
              <a:spcAft>
                <a:spcPts val="0"/>
              </a:spcAft>
              <a:buClr>
                <a:srgbClr val="152B48"/>
              </a:buClr>
              <a:buSzPts val="2000"/>
              <a:buChar char="•"/>
            </a:pPr>
            <a:r>
              <a:rPr lang="es-CO"/>
              <a:t>Zona sin células.</a:t>
            </a:r>
            <a:endParaRPr/>
          </a:p>
          <a:p>
            <a:pPr marL="685800" lvl="1" indent="-228600" algn="l" rtl="0">
              <a:lnSpc>
                <a:spcPct val="90000"/>
              </a:lnSpc>
              <a:spcBef>
                <a:spcPts val="500"/>
              </a:spcBef>
              <a:spcAft>
                <a:spcPts val="0"/>
              </a:spcAft>
              <a:buClr>
                <a:srgbClr val="152B48"/>
              </a:buClr>
              <a:buSzPts val="2000"/>
              <a:buChar char="•"/>
            </a:pPr>
            <a:r>
              <a:rPr lang="es-CO"/>
              <a:t>Zona rica en células.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8"/>
          <p:cNvSpPr txBox="1">
            <a:spLocks noGrp="1"/>
          </p:cNvSpPr>
          <p:nvPr>
            <p:ph type="title"/>
          </p:nvPr>
        </p:nvSpPr>
        <p:spPr>
          <a:xfrm>
            <a:off x="745921" y="1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Paladar y úvula</a:t>
            </a:r>
            <a:endParaRPr/>
          </a:p>
        </p:txBody>
      </p:sp>
      <p:sp>
        <p:nvSpPr>
          <p:cNvPr id="723" name="Google Shape;723;p78"/>
          <p:cNvSpPr txBox="1">
            <a:spLocks noGrp="1"/>
          </p:cNvSpPr>
          <p:nvPr>
            <p:ph type="body" idx="1"/>
          </p:nvPr>
        </p:nvSpPr>
        <p:spPr>
          <a:xfrm>
            <a:off x="509554" y="1429876"/>
            <a:ext cx="5765411"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Techo de la boca, separa boca y nariz.</a:t>
            </a:r>
            <a:endParaRPr/>
          </a:p>
          <a:p>
            <a:pPr marL="228600" lvl="0" indent="-228600" algn="l" rtl="0">
              <a:lnSpc>
                <a:spcPct val="90000"/>
              </a:lnSpc>
              <a:spcBef>
                <a:spcPts val="1000"/>
              </a:spcBef>
              <a:spcAft>
                <a:spcPts val="0"/>
              </a:spcAft>
              <a:buClr>
                <a:srgbClr val="152B48"/>
              </a:buClr>
              <a:buSzPts val="2000"/>
              <a:buChar char="•"/>
            </a:pPr>
            <a:r>
              <a:rPr lang="es-CO"/>
              <a:t>2/3 anteriores paladar duro, 1/3 posterior paladar blando.</a:t>
            </a:r>
            <a:endParaRPr/>
          </a:p>
          <a:p>
            <a:pPr marL="228600" lvl="0" indent="-228600" algn="l" rtl="0">
              <a:lnSpc>
                <a:spcPct val="90000"/>
              </a:lnSpc>
              <a:spcBef>
                <a:spcPts val="1000"/>
              </a:spcBef>
              <a:spcAft>
                <a:spcPts val="0"/>
              </a:spcAft>
              <a:buClr>
                <a:srgbClr val="152B48"/>
              </a:buClr>
              <a:buSzPts val="2000"/>
              <a:buChar char="•"/>
            </a:pPr>
            <a:r>
              <a:rPr lang="es-CO"/>
              <a:t>Paladar duro: epitelio escamoso estratificado.</a:t>
            </a:r>
            <a:endParaRPr/>
          </a:p>
          <a:p>
            <a:pPr marL="228600" lvl="0" indent="-228600" algn="l" rtl="0">
              <a:lnSpc>
                <a:spcPct val="90000"/>
              </a:lnSpc>
              <a:spcBef>
                <a:spcPts val="1000"/>
              </a:spcBef>
              <a:spcAft>
                <a:spcPts val="0"/>
              </a:spcAft>
              <a:buClr>
                <a:srgbClr val="152B48"/>
              </a:buClr>
              <a:buSzPts val="2000"/>
              <a:buChar char="•"/>
            </a:pPr>
            <a:r>
              <a:rPr lang="es-CO"/>
              <a:t>Paladar blando: no queratinizado.</a:t>
            </a:r>
            <a:endParaRPr/>
          </a:p>
          <a:p>
            <a:pPr marL="228600" lvl="0" indent="-101600" algn="l" rtl="0">
              <a:lnSpc>
                <a:spcPct val="90000"/>
              </a:lnSpc>
              <a:spcBef>
                <a:spcPts val="1000"/>
              </a:spcBef>
              <a:spcAft>
                <a:spcPts val="0"/>
              </a:spcAft>
              <a:buClr>
                <a:srgbClr val="152B48"/>
              </a:buClr>
              <a:buSzPts val="2000"/>
              <a:buNone/>
            </a:pPr>
            <a:endParaRPr/>
          </a:p>
        </p:txBody>
      </p:sp>
      <p:pic>
        <p:nvPicPr>
          <p:cNvPr id="724" name="Google Shape;724;p78"/>
          <p:cNvPicPr preferRelativeResize="0"/>
          <p:nvPr/>
        </p:nvPicPr>
        <p:blipFill rotWithShape="1">
          <a:blip r:embed="rId3">
            <a:alphaModFix/>
          </a:blip>
          <a:srcRect/>
          <a:stretch/>
        </p:blipFill>
        <p:spPr>
          <a:xfrm>
            <a:off x="6939134" y="1871662"/>
            <a:ext cx="4457700" cy="3114675"/>
          </a:xfrm>
          <a:prstGeom prst="rect">
            <a:avLst/>
          </a:prstGeom>
          <a:noFill/>
          <a:ln>
            <a:noFill/>
          </a:ln>
        </p:spPr>
      </p:pic>
      <p:sp>
        <p:nvSpPr>
          <p:cNvPr id="725" name="Google Shape;725;p78"/>
          <p:cNvSpPr/>
          <p:nvPr/>
        </p:nvSpPr>
        <p:spPr>
          <a:xfrm>
            <a:off x="7434635" y="5164835"/>
            <a:ext cx="3466697" cy="56270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Paladar duro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9"/>
          <p:cNvSpPr txBox="1">
            <a:spLocks noGrp="1"/>
          </p:cNvSpPr>
          <p:nvPr>
            <p:ph type="title"/>
          </p:nvPr>
        </p:nvSpPr>
        <p:spPr>
          <a:xfrm>
            <a:off x="779477" y="1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Lengua</a:t>
            </a:r>
            <a:endParaRPr/>
          </a:p>
        </p:txBody>
      </p:sp>
      <p:sp>
        <p:nvSpPr>
          <p:cNvPr id="731" name="Google Shape;731;p79"/>
          <p:cNvSpPr txBox="1">
            <a:spLocks noGrp="1"/>
          </p:cNvSpPr>
          <p:nvPr>
            <p:ph type="body" idx="1"/>
          </p:nvPr>
        </p:nvSpPr>
        <p:spPr>
          <a:xfrm>
            <a:off x="586503" y="1651750"/>
            <a:ext cx="5128295" cy="8343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3 regiones: dos tercios anteriores, tercio posterior y una raíz.</a:t>
            </a:r>
            <a:endParaRPr/>
          </a:p>
          <a:p>
            <a:pPr marL="228600" lvl="0" indent="-101600" algn="l" rtl="0">
              <a:lnSpc>
                <a:spcPct val="90000"/>
              </a:lnSpc>
              <a:spcBef>
                <a:spcPts val="1000"/>
              </a:spcBef>
              <a:spcAft>
                <a:spcPts val="0"/>
              </a:spcAft>
              <a:buClr>
                <a:srgbClr val="152B48"/>
              </a:buClr>
              <a:buSzPts val="2000"/>
              <a:buNone/>
            </a:pPr>
            <a:endParaRPr/>
          </a:p>
        </p:txBody>
      </p:sp>
      <p:pic>
        <p:nvPicPr>
          <p:cNvPr id="732" name="Google Shape;732;p79" descr="El sentido del gusto: Sabores y sensacion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71391" y="4067419"/>
            <a:ext cx="4319624" cy="2168811"/>
          </a:xfrm>
          <a:prstGeom prst="rect">
            <a:avLst/>
          </a:prstGeom>
          <a:noFill/>
          <a:ln>
            <a:noFill/>
          </a:ln>
        </p:spPr>
      </p:pic>
      <p:pic>
        <p:nvPicPr>
          <p:cNvPr id="733" name="Google Shape;733;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76870" y="748794"/>
            <a:ext cx="3308666" cy="29410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0"/>
          <p:cNvSpPr/>
          <p:nvPr/>
        </p:nvSpPr>
        <p:spPr>
          <a:xfrm>
            <a:off x="1041195" y="3215758"/>
            <a:ext cx="2673786" cy="1325563"/>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500" b="0" i="0" u="none" strike="noStrike" cap="none">
                <a:solidFill>
                  <a:srgbClr val="152B48"/>
                </a:solidFill>
                <a:latin typeface="Montserrat"/>
                <a:ea typeface="Montserrat"/>
                <a:cs typeface="Montserrat"/>
                <a:sym typeface="Montserrat"/>
              </a:rPr>
              <a:t>Papila fungiforme: </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Forma de hongo</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Pequeñas, globulares</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Vascularizadas</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Epitelio rojo</a:t>
            </a:r>
            <a:endParaRPr/>
          </a:p>
        </p:txBody>
      </p:sp>
      <p:sp>
        <p:nvSpPr>
          <p:cNvPr id="739" name="Google Shape;739;p80"/>
          <p:cNvSpPr/>
          <p:nvPr/>
        </p:nvSpPr>
        <p:spPr>
          <a:xfrm>
            <a:off x="4295417" y="2842576"/>
            <a:ext cx="3250094" cy="1806777"/>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500" b="0" i="0" u="none" strike="noStrike" cap="none">
                <a:solidFill>
                  <a:srgbClr val="152B48"/>
                </a:solidFill>
                <a:latin typeface="Montserrat"/>
                <a:ea typeface="Montserrat"/>
                <a:cs typeface="Montserrat"/>
                <a:sym typeface="Montserrat"/>
              </a:rPr>
              <a:t>Circunvaladas:</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Menos numerosas</a:t>
            </a:r>
            <a:endParaRPr/>
          </a:p>
          <a:p>
            <a:pPr marL="285750" marR="0" lvl="0" indent="-285750" algn="ctr" rtl="0">
              <a:spcBef>
                <a:spcPts val="0"/>
              </a:spcBef>
              <a:spcAft>
                <a:spcPts val="0"/>
              </a:spcAft>
              <a:buClr>
                <a:srgbClr val="152B48"/>
              </a:buClr>
              <a:buSzPts val="1500"/>
              <a:buFont typeface="Arial"/>
              <a:buChar char="•"/>
            </a:pPr>
            <a:r>
              <a:rPr lang="es-CO" sz="1500">
                <a:solidFill>
                  <a:srgbClr val="152B48"/>
                </a:solidFill>
                <a:latin typeface="Montserrat"/>
                <a:ea typeface="Montserrat"/>
                <a:cs typeface="Montserrat"/>
                <a:sym typeface="Montserrat"/>
              </a:rPr>
              <a:t>Más</a:t>
            </a:r>
            <a:r>
              <a:rPr lang="es-CO" sz="1500" b="0" i="0" u="none" strike="noStrike" cap="none">
                <a:solidFill>
                  <a:srgbClr val="152B48"/>
                </a:solidFill>
                <a:latin typeface="Montserrat"/>
                <a:ea typeface="Montserrat"/>
                <a:cs typeface="Montserrat"/>
                <a:sym typeface="Montserrat"/>
              </a:rPr>
              <a:t> importantes. </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Sabor amargo</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Más grandes</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Sostén y gustativa</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Ganglio petroso</a:t>
            </a:r>
            <a:endParaRPr/>
          </a:p>
        </p:txBody>
      </p:sp>
      <p:pic>
        <p:nvPicPr>
          <p:cNvPr id="740" name="Google Shape;740;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25947" y="312461"/>
            <a:ext cx="3205955" cy="3954011"/>
          </a:xfrm>
          <a:prstGeom prst="rect">
            <a:avLst/>
          </a:prstGeom>
          <a:noFill/>
          <a:ln>
            <a:noFill/>
          </a:ln>
        </p:spPr>
      </p:pic>
      <p:sp>
        <p:nvSpPr>
          <p:cNvPr id="741" name="Google Shape;741;p80"/>
          <p:cNvSpPr/>
          <p:nvPr/>
        </p:nvSpPr>
        <p:spPr>
          <a:xfrm>
            <a:off x="8252730" y="4610801"/>
            <a:ext cx="2952388" cy="116082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500" b="0" i="0" u="none" strike="noStrike" cap="none">
                <a:solidFill>
                  <a:srgbClr val="152B48"/>
                </a:solidFill>
                <a:latin typeface="Montserrat"/>
                <a:ea typeface="Montserrat"/>
                <a:cs typeface="Montserrat"/>
                <a:sym typeface="Montserrat"/>
              </a:rPr>
              <a:t>Papilas filiformes:</a:t>
            </a:r>
            <a:endParaRPr/>
          </a:p>
          <a:p>
            <a:pPr marL="285750" marR="0" lvl="0" indent="-285750" algn="ctr" rtl="0">
              <a:spcBef>
                <a:spcPts val="0"/>
              </a:spcBef>
              <a:spcAft>
                <a:spcPts val="0"/>
              </a:spcAft>
              <a:buClr>
                <a:srgbClr val="152B48"/>
              </a:buClr>
              <a:buSzPts val="1500"/>
              <a:buFont typeface="Arial"/>
              <a:buChar char="•"/>
            </a:pPr>
            <a:r>
              <a:rPr lang="es-CO" sz="1500">
                <a:solidFill>
                  <a:srgbClr val="152B48"/>
                </a:solidFill>
                <a:latin typeface="Montserrat"/>
                <a:ea typeface="Montserrat"/>
                <a:cs typeface="Montserrat"/>
                <a:sym typeface="Montserrat"/>
              </a:rPr>
              <a:t>Más</a:t>
            </a:r>
            <a:r>
              <a:rPr lang="es-CO" sz="1500" b="0" i="0" u="none" strike="noStrike" cap="none">
                <a:solidFill>
                  <a:srgbClr val="152B48"/>
                </a:solidFill>
                <a:latin typeface="Montserrat"/>
                <a:ea typeface="Montserrat"/>
                <a:cs typeface="Montserrat"/>
                <a:sym typeface="Montserrat"/>
              </a:rPr>
              <a:t> abundantes</a:t>
            </a:r>
            <a:endParaRPr/>
          </a:p>
          <a:p>
            <a:pPr marL="285750" marR="0" lvl="0" indent="-285750" algn="ctr" rtl="0">
              <a:spcBef>
                <a:spcPts val="0"/>
              </a:spcBef>
              <a:spcAft>
                <a:spcPts val="0"/>
              </a:spcAft>
              <a:buClr>
                <a:srgbClr val="152B48"/>
              </a:buClr>
              <a:buSzPts val="1500"/>
              <a:buFont typeface="Arial"/>
              <a:buChar char="•"/>
            </a:pPr>
            <a:r>
              <a:rPr lang="es-CO" sz="1500" b="0" i="0" u="none" strike="noStrike" cap="none">
                <a:solidFill>
                  <a:srgbClr val="152B48"/>
                </a:solidFill>
                <a:latin typeface="Montserrat"/>
                <a:ea typeface="Montserrat"/>
                <a:cs typeface="Montserrat"/>
                <a:sym typeface="Montserrat"/>
              </a:rPr>
              <a:t>Proyecciones cónicas de epitelio estratificado</a:t>
            </a:r>
            <a:endParaRPr/>
          </a:p>
        </p:txBody>
      </p:sp>
      <p:pic>
        <p:nvPicPr>
          <p:cNvPr id="742" name="Google Shape;742;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26881" y="320385"/>
            <a:ext cx="3587166" cy="2318754"/>
          </a:xfrm>
          <a:prstGeom prst="rect">
            <a:avLst/>
          </a:prstGeom>
          <a:noFill/>
          <a:ln>
            <a:noFill/>
          </a:ln>
        </p:spPr>
      </p:pic>
      <p:pic>
        <p:nvPicPr>
          <p:cNvPr id="743" name="Google Shape;743;p80"/>
          <p:cNvPicPr preferRelativeResize="0"/>
          <p:nvPr/>
        </p:nvPicPr>
        <p:blipFill rotWithShape="1">
          <a:blip r:embed="rId5">
            <a:alphaModFix/>
          </a:blip>
          <a:srcRect/>
          <a:stretch/>
        </p:blipFill>
        <p:spPr>
          <a:xfrm>
            <a:off x="1202192" y="312461"/>
            <a:ext cx="2362200" cy="266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1"/>
          <p:cNvSpPr txBox="1">
            <a:spLocks noGrp="1"/>
          </p:cNvSpPr>
          <p:nvPr>
            <p:ph type="title"/>
          </p:nvPr>
        </p:nvSpPr>
        <p:spPr>
          <a:xfrm>
            <a:off x="807087" y="16035"/>
            <a:ext cx="8596668" cy="1108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Músculo de la lengua 		</a:t>
            </a:r>
            <a:endParaRPr/>
          </a:p>
        </p:txBody>
      </p:sp>
      <p:pic>
        <p:nvPicPr>
          <p:cNvPr id="749" name="Google Shape;749;p81"/>
          <p:cNvPicPr preferRelativeResize="0"/>
          <p:nvPr/>
        </p:nvPicPr>
        <p:blipFill rotWithShape="1">
          <a:blip r:embed="rId3" cstate="email">
            <a:alphaModFix/>
            <a:extLst>
              <a:ext uri="{28A0092B-C50C-407E-A947-70E740481C1C}">
                <a14:useLocalDpi xmlns:a14="http://schemas.microsoft.com/office/drawing/2010/main"/>
              </a:ext>
            </a:extLst>
          </a:blip>
          <a:srcRect b="-2"/>
          <a:stretch/>
        </p:blipFill>
        <p:spPr>
          <a:xfrm>
            <a:off x="1209390" y="1270000"/>
            <a:ext cx="3710908" cy="2656454"/>
          </a:xfrm>
          <a:prstGeom prst="rect">
            <a:avLst/>
          </a:prstGeom>
          <a:noFill/>
          <a:ln>
            <a:noFill/>
          </a:ln>
        </p:spPr>
      </p:pic>
      <p:pic>
        <p:nvPicPr>
          <p:cNvPr id="750" name="Google Shape;750;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13268" y="1546139"/>
            <a:ext cx="4560385" cy="3293611"/>
          </a:xfrm>
          <a:prstGeom prst="rect">
            <a:avLst/>
          </a:prstGeom>
          <a:noFill/>
          <a:ln>
            <a:noFill/>
          </a:ln>
        </p:spPr>
      </p:pic>
      <p:sp>
        <p:nvSpPr>
          <p:cNvPr id="751" name="Google Shape;751;p81"/>
          <p:cNvSpPr/>
          <p:nvPr/>
        </p:nvSpPr>
        <p:spPr>
          <a:xfrm>
            <a:off x="6542133" y="5006132"/>
            <a:ext cx="3502654" cy="58102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Anillo </a:t>
            </a:r>
            <a:r>
              <a:rPr lang="es-CO" sz="1800" b="0" i="1" u="none" strike="noStrike" cap="none">
                <a:solidFill>
                  <a:srgbClr val="152B48"/>
                </a:solidFill>
                <a:latin typeface="Montserrat"/>
                <a:ea typeface="Montserrat"/>
                <a:cs typeface="Montserrat"/>
                <a:sym typeface="Montserrat"/>
              </a:rPr>
              <a:t>Waldeyer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2"/>
          <p:cNvSpPr txBox="1">
            <a:spLocks noGrp="1"/>
          </p:cNvSpPr>
          <p:nvPr>
            <p:ph type="title"/>
          </p:nvPr>
        </p:nvSpPr>
        <p:spPr>
          <a:xfrm>
            <a:off x="668945" y="0"/>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Tiroides lingual</a:t>
            </a:r>
            <a:endParaRPr/>
          </a:p>
        </p:txBody>
      </p:sp>
      <p:pic>
        <p:nvPicPr>
          <p:cNvPr id="757" name="Google Shape;757;p82"/>
          <p:cNvPicPr preferRelativeResize="0"/>
          <p:nvPr/>
        </p:nvPicPr>
        <p:blipFill rotWithShape="1">
          <a:blip r:embed="rId3">
            <a:alphaModFix/>
          </a:blip>
          <a:srcRect/>
          <a:stretch/>
        </p:blipFill>
        <p:spPr>
          <a:xfrm>
            <a:off x="5793996" y="2035742"/>
            <a:ext cx="4807878" cy="3882362"/>
          </a:xfrm>
          <a:prstGeom prst="rect">
            <a:avLst/>
          </a:prstGeom>
          <a:noFill/>
          <a:ln>
            <a:noFill/>
          </a:ln>
        </p:spPr>
      </p:pic>
      <p:sp>
        <p:nvSpPr>
          <p:cNvPr id="758" name="Google Shape;758;p82"/>
          <p:cNvSpPr txBox="1">
            <a:spLocks noGrp="1"/>
          </p:cNvSpPr>
          <p:nvPr>
            <p:ph type="body" idx="1"/>
          </p:nvPr>
        </p:nvSpPr>
        <p:spPr>
          <a:xfrm>
            <a:off x="668945" y="1857372"/>
            <a:ext cx="4461933" cy="8606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Tiroides lingual, zona posterior de la lengua.</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3"/>
          <p:cNvSpPr txBox="1">
            <a:spLocks noGrp="1"/>
          </p:cNvSpPr>
          <p:nvPr>
            <p:ph type="ctrTitle"/>
          </p:nvPr>
        </p:nvSpPr>
        <p:spPr>
          <a:xfrm>
            <a:off x="615969" y="83890"/>
            <a:ext cx="5885499" cy="10106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Glándulas salivares</a:t>
            </a:r>
            <a:endParaRPr/>
          </a:p>
        </p:txBody>
      </p:sp>
      <p:pic>
        <p:nvPicPr>
          <p:cNvPr id="764" name="Google Shape;764;p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71291" y="1751392"/>
            <a:ext cx="5885498" cy="41553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4"/>
          <p:cNvSpPr txBox="1">
            <a:spLocks noGrp="1"/>
          </p:cNvSpPr>
          <p:nvPr>
            <p:ph type="title"/>
          </p:nvPr>
        </p:nvSpPr>
        <p:spPr>
          <a:xfrm>
            <a:off x="694112" y="0"/>
            <a:ext cx="8596668" cy="11660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Montserrat"/>
              <a:buNone/>
            </a:pPr>
            <a:r>
              <a:rPr lang="es-CO" sz="4400" b="0">
                <a:latin typeface="Montserrat"/>
                <a:ea typeface="Montserrat"/>
                <a:cs typeface="Montserrat"/>
                <a:sym typeface="Montserrat"/>
              </a:rPr>
              <a:t>Histología normal</a:t>
            </a:r>
            <a:endParaRPr/>
          </a:p>
        </p:txBody>
      </p:sp>
      <p:sp>
        <p:nvSpPr>
          <p:cNvPr id="770" name="Google Shape;770;p84"/>
          <p:cNvSpPr txBox="1">
            <a:spLocks noGrp="1"/>
          </p:cNvSpPr>
          <p:nvPr>
            <p:ph type="body" idx="1"/>
          </p:nvPr>
        </p:nvSpPr>
        <p:spPr>
          <a:xfrm>
            <a:off x="497466" y="1310540"/>
            <a:ext cx="5294669" cy="23109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Glándulas exocrinas con porción acinar y ductal.</a:t>
            </a:r>
            <a:endParaRPr>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400"/>
              <a:buFont typeface="Arial"/>
              <a:buChar char="•"/>
            </a:pPr>
            <a:r>
              <a:rPr lang="es-CO">
                <a:latin typeface="Montserrat"/>
                <a:ea typeface="Montserrat"/>
                <a:cs typeface="Montserrat"/>
                <a:sym typeface="Montserrat"/>
              </a:rPr>
              <a:t>Acinos serosos vs. Mucinosos.</a:t>
            </a:r>
            <a:endParaRPr/>
          </a:p>
          <a:p>
            <a:pPr marL="228600" lvl="0" indent="-228600" algn="l" rtl="0">
              <a:lnSpc>
                <a:spcPct val="90000"/>
              </a:lnSpc>
              <a:spcBef>
                <a:spcPts val="1000"/>
              </a:spcBef>
              <a:spcAft>
                <a:spcPts val="0"/>
              </a:spcAft>
              <a:buClr>
                <a:srgbClr val="152B48"/>
              </a:buClr>
              <a:buSzPts val="2400"/>
              <a:buFont typeface="Arial"/>
              <a:buChar char="•"/>
            </a:pPr>
            <a:r>
              <a:rPr lang="es-CO">
                <a:latin typeface="Montserrat"/>
                <a:ea typeface="Montserrat"/>
                <a:cs typeface="Montserrat"/>
                <a:sym typeface="Montserrat"/>
              </a:rPr>
              <a:t>Conductos intercalados.</a:t>
            </a:r>
            <a:endParaRPr>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400"/>
              <a:buFont typeface="Arial"/>
              <a:buChar char="•"/>
            </a:pPr>
            <a:r>
              <a:rPr lang="es-CO">
                <a:latin typeface="Montserrat"/>
                <a:ea typeface="Montserrat"/>
                <a:cs typeface="Montserrat"/>
                <a:sym typeface="Montserrat"/>
              </a:rPr>
              <a:t>Conductos estriados.</a:t>
            </a:r>
            <a:endParaRPr>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400"/>
              <a:buFont typeface="Arial"/>
              <a:buChar char="•"/>
            </a:pPr>
            <a:r>
              <a:rPr lang="es-CO">
                <a:latin typeface="Montserrat"/>
                <a:ea typeface="Montserrat"/>
                <a:cs typeface="Montserrat"/>
                <a:sym typeface="Montserrat"/>
              </a:rPr>
              <a:t>Conductos interlobulares.</a:t>
            </a:r>
            <a:endParaRPr/>
          </a:p>
        </p:txBody>
      </p:sp>
      <p:pic>
        <p:nvPicPr>
          <p:cNvPr id="771" name="Google Shape;771;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0474" y="1481541"/>
            <a:ext cx="4069595" cy="4279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7"/>
          <p:cNvSpPr txBox="1">
            <a:spLocks noGrp="1"/>
          </p:cNvSpPr>
          <p:nvPr>
            <p:ph type="title"/>
          </p:nvPr>
        </p:nvSpPr>
        <p:spPr>
          <a:xfrm>
            <a:off x="677334" y="-265434"/>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b="0"/>
              <a:t>Boca: labios</a:t>
            </a:r>
            <a:endParaRPr/>
          </a:p>
        </p:txBody>
      </p:sp>
      <p:sp>
        <p:nvSpPr>
          <p:cNvPr id="638" name="Google Shape;638;p67"/>
          <p:cNvSpPr txBox="1">
            <a:spLocks noGrp="1"/>
          </p:cNvSpPr>
          <p:nvPr>
            <p:ph type="body" idx="1"/>
          </p:nvPr>
        </p:nvSpPr>
        <p:spPr>
          <a:xfrm>
            <a:off x="6706396" y="1253722"/>
            <a:ext cx="3692696" cy="45682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3 regiones.</a:t>
            </a:r>
            <a:endParaRPr/>
          </a:p>
          <a:p>
            <a:pPr marL="228600" lvl="0" indent="-114300" algn="l" rtl="0">
              <a:lnSpc>
                <a:spcPct val="90000"/>
              </a:lnSpc>
              <a:spcBef>
                <a:spcPts val="100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Superficie externa: piel del delgada, glándulas sudoríparas ,folículos piloso.</a:t>
            </a:r>
            <a:endParaRPr/>
          </a:p>
          <a:p>
            <a:pPr marL="228600" lvl="0" indent="-114300" algn="l" rtl="0">
              <a:lnSpc>
                <a:spcPct val="90000"/>
              </a:lnSpc>
              <a:spcBef>
                <a:spcPts val="100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Bermellón: piel delgada, carece de glándulas sudoríparas, folículos pilosos.</a:t>
            </a:r>
            <a:endParaRPr/>
          </a:p>
          <a:p>
            <a:pPr marL="228600" lvl="0" indent="-114300" algn="l" rtl="0">
              <a:lnSpc>
                <a:spcPct val="90000"/>
              </a:lnSpc>
              <a:spcBef>
                <a:spcPts val="100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Mucosa interna: epitelio escamoso, simple húmedo .</a:t>
            </a:r>
            <a:endParaRPr/>
          </a:p>
        </p:txBody>
      </p:sp>
      <p:pic>
        <p:nvPicPr>
          <p:cNvPr id="639" name="Google Shape;639;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05937" y="1301750"/>
            <a:ext cx="2969731" cy="3347033"/>
          </a:xfrm>
          <a:prstGeom prst="rect">
            <a:avLst/>
          </a:prstGeom>
          <a:noFill/>
          <a:ln>
            <a:noFill/>
          </a:ln>
        </p:spPr>
      </p:pic>
      <p:sp>
        <p:nvSpPr>
          <p:cNvPr id="640" name="Google Shape;640;p67"/>
          <p:cNvSpPr/>
          <p:nvPr/>
        </p:nvSpPr>
        <p:spPr>
          <a:xfrm>
            <a:off x="2729333" y="957552"/>
            <a:ext cx="2425257" cy="35035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Borde vermillon</a:t>
            </a:r>
            <a:endParaRPr sz="1600" b="0" i="0" u="none" strike="noStrike" cap="none">
              <a:solidFill>
                <a:srgbClr val="152B48"/>
              </a:solidFill>
              <a:latin typeface="Montserrat"/>
              <a:ea typeface="Montserrat"/>
              <a:cs typeface="Montserrat"/>
              <a:sym typeface="Montserrat"/>
            </a:endParaRPr>
          </a:p>
        </p:txBody>
      </p:sp>
      <p:sp>
        <p:nvSpPr>
          <p:cNvPr id="641" name="Google Shape;641;p67"/>
          <p:cNvSpPr/>
          <p:nvPr/>
        </p:nvSpPr>
        <p:spPr>
          <a:xfrm>
            <a:off x="4197650" y="3126817"/>
            <a:ext cx="2285206" cy="35035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Superficie interna</a:t>
            </a:r>
            <a:endParaRPr/>
          </a:p>
        </p:txBody>
      </p:sp>
      <p:sp>
        <p:nvSpPr>
          <p:cNvPr id="642" name="Google Shape;642;p67"/>
          <p:cNvSpPr/>
          <p:nvPr/>
        </p:nvSpPr>
        <p:spPr>
          <a:xfrm>
            <a:off x="431638" y="2203861"/>
            <a:ext cx="2099486" cy="36369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Superficie externa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85"/>
          <p:cNvSpPr txBox="1">
            <a:spLocks noGrp="1"/>
          </p:cNvSpPr>
          <p:nvPr>
            <p:ph type="title"/>
          </p:nvPr>
        </p:nvSpPr>
        <p:spPr>
          <a:xfrm>
            <a:off x="624728" y="152400"/>
            <a:ext cx="2619539" cy="93117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Ductos</a:t>
            </a:r>
            <a:endParaRPr/>
          </a:p>
        </p:txBody>
      </p:sp>
      <p:pic>
        <p:nvPicPr>
          <p:cNvPr id="777" name="Google Shape;777;p85"/>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5850199" y="3324759"/>
            <a:ext cx="5283289" cy="3054137"/>
          </a:xfrm>
          <a:prstGeom prst="rect">
            <a:avLst/>
          </a:prstGeom>
          <a:noFill/>
          <a:ln>
            <a:noFill/>
          </a:ln>
        </p:spPr>
      </p:pic>
      <p:sp>
        <p:nvSpPr>
          <p:cNvPr id="778" name="Google Shape;778;p85"/>
          <p:cNvSpPr txBox="1">
            <a:spLocks noGrp="1"/>
          </p:cNvSpPr>
          <p:nvPr>
            <p:ph type="body" idx="1"/>
          </p:nvPr>
        </p:nvSpPr>
        <p:spPr>
          <a:xfrm>
            <a:off x="431639" y="1180562"/>
            <a:ext cx="9022754" cy="37558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900"/>
              <a:buChar char="•"/>
            </a:pPr>
            <a:r>
              <a:rPr lang="es-CO" sz="1900"/>
              <a:t>Ductos secretores: los primeros dos segmentos, conducto intercalado y el estriados, son intralobular.</a:t>
            </a:r>
            <a:endParaRPr/>
          </a:p>
          <a:p>
            <a:pPr marL="228600" lvl="0" indent="-228600" algn="l" rtl="0">
              <a:lnSpc>
                <a:spcPct val="90000"/>
              </a:lnSpc>
              <a:spcBef>
                <a:spcPts val="1000"/>
              </a:spcBef>
              <a:spcAft>
                <a:spcPts val="0"/>
              </a:spcAft>
              <a:buClr>
                <a:srgbClr val="152B48"/>
              </a:buClr>
              <a:buSzPts val="1900"/>
              <a:buChar char="•"/>
            </a:pPr>
            <a:r>
              <a:rPr lang="es-CO" sz="1900"/>
              <a:t>Los conductos estriados están conectados con los conductos interlobulares .</a:t>
            </a:r>
            <a:endParaRPr/>
          </a:p>
          <a:p>
            <a:pPr marL="228600" lvl="0" indent="-228600" algn="l" rtl="0">
              <a:lnSpc>
                <a:spcPct val="90000"/>
              </a:lnSpc>
              <a:spcBef>
                <a:spcPts val="1000"/>
              </a:spcBef>
              <a:spcAft>
                <a:spcPts val="0"/>
              </a:spcAft>
              <a:buClr>
                <a:srgbClr val="152B48"/>
              </a:buClr>
              <a:buSzPts val="1900"/>
              <a:buChar char="•"/>
            </a:pPr>
            <a:r>
              <a:rPr lang="es-CO" sz="1900"/>
              <a:t>Conducto intercalado se encuentra en contacto con el acino.</a:t>
            </a:r>
            <a:endParaRPr/>
          </a:p>
          <a:p>
            <a:pPr marL="228600" lvl="0" indent="-228600" algn="l" rtl="0">
              <a:lnSpc>
                <a:spcPct val="90000"/>
              </a:lnSpc>
              <a:spcBef>
                <a:spcPts val="1000"/>
              </a:spcBef>
              <a:spcAft>
                <a:spcPts val="0"/>
              </a:spcAft>
              <a:buClr>
                <a:srgbClr val="152B48"/>
              </a:buClr>
              <a:buSzPts val="1900"/>
              <a:buChar char="•"/>
            </a:pPr>
            <a:r>
              <a:rPr lang="es-CO" sz="1900"/>
              <a:t>Conducto estriado epitelio alto, recto.</a:t>
            </a:r>
            <a:endParaRPr/>
          </a:p>
          <a:p>
            <a:pPr marL="228600" lvl="0" indent="-146050" algn="l" rtl="0">
              <a:lnSpc>
                <a:spcPct val="90000"/>
              </a:lnSpc>
              <a:spcBef>
                <a:spcPts val="1000"/>
              </a:spcBef>
              <a:spcAft>
                <a:spcPts val="0"/>
              </a:spcAft>
              <a:buClr>
                <a:srgbClr val="152B48"/>
              </a:buClr>
              <a:buSzPts val="1300"/>
              <a:buNone/>
            </a:pP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1779" y="2107952"/>
            <a:ext cx="5715237" cy="4141846"/>
          </a:xfrm>
          <a:prstGeom prst="rect">
            <a:avLst/>
          </a:prstGeom>
          <a:noFill/>
          <a:ln>
            <a:noFill/>
          </a:ln>
        </p:spPr>
      </p:pic>
      <p:sp>
        <p:nvSpPr>
          <p:cNvPr id="784" name="Google Shape;784;p86"/>
          <p:cNvSpPr txBox="1">
            <a:spLocks noGrp="1"/>
          </p:cNvSpPr>
          <p:nvPr>
            <p:ph type="title"/>
          </p:nvPr>
        </p:nvSpPr>
        <p:spPr>
          <a:xfrm>
            <a:off x="687198" y="0"/>
            <a:ext cx="3062681" cy="11448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Parótida</a:t>
            </a:r>
            <a:endParaRPr/>
          </a:p>
        </p:txBody>
      </p:sp>
      <p:sp>
        <p:nvSpPr>
          <p:cNvPr id="785" name="Google Shape;785;p86"/>
          <p:cNvSpPr txBox="1">
            <a:spLocks noGrp="1"/>
          </p:cNvSpPr>
          <p:nvPr>
            <p:ph type="body" idx="1"/>
          </p:nvPr>
        </p:nvSpPr>
        <p:spPr>
          <a:xfrm>
            <a:off x="474984" y="972919"/>
            <a:ext cx="8389340" cy="348583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152B48"/>
              </a:buClr>
              <a:buSzPts val="2400"/>
              <a:buFont typeface="Arial"/>
              <a:buNone/>
            </a:pPr>
            <a:endParaRPr>
              <a:latin typeface="Montserrat"/>
              <a:ea typeface="Montserrat"/>
              <a:cs typeface="Montserrat"/>
              <a:sym typeface="Montserrat"/>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Embriología: ectodermo, 6 semana, epitelio oral primitivo.</a:t>
            </a:r>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Ubicado celda parotídea.</a:t>
            </a:r>
            <a:endParaRPr/>
          </a:p>
          <a:p>
            <a:pPr marL="228600" lvl="0" indent="-76200" algn="l" rtl="0">
              <a:lnSpc>
                <a:spcPct val="90000"/>
              </a:lnSpc>
              <a:spcBef>
                <a:spcPts val="0"/>
              </a:spcBef>
              <a:spcAft>
                <a:spcPts val="0"/>
              </a:spcAft>
              <a:buClr>
                <a:srgbClr val="152B48"/>
              </a:buClr>
              <a:buSzPts val="2400"/>
              <a:buFont typeface="Arial"/>
              <a:buNone/>
            </a:pPr>
            <a:endParaRPr>
              <a:latin typeface="Montserrat"/>
              <a:ea typeface="Montserrat"/>
              <a:cs typeface="Montserrat"/>
              <a:sym typeface="Montserrat"/>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30% saliva.</a:t>
            </a:r>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Serosa pura.</a:t>
            </a:r>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Altas concentraciones de am</a:t>
            </a:r>
            <a:r>
              <a:rPr lang="es-CO"/>
              <a:t>ila</a:t>
            </a:r>
            <a:r>
              <a:rPr lang="es-CO">
                <a:latin typeface="Montserrat"/>
                <a:ea typeface="Montserrat"/>
                <a:cs typeface="Montserrat"/>
                <a:sym typeface="Montserrat"/>
              </a:rPr>
              <a:t>sa salival e IgA.</a:t>
            </a:r>
            <a:endParaRPr/>
          </a:p>
          <a:p>
            <a:pPr marL="228600" lvl="0" indent="-228600" algn="l" rtl="0">
              <a:lnSpc>
                <a:spcPct val="90000"/>
              </a:lnSpc>
              <a:spcBef>
                <a:spcPts val="0"/>
              </a:spcBef>
              <a:spcAft>
                <a:spcPts val="0"/>
              </a:spcAft>
              <a:buClr>
                <a:srgbClr val="152B48"/>
              </a:buClr>
              <a:buSzPts val="2400"/>
              <a:buFont typeface="Arial"/>
              <a:buChar char="•"/>
            </a:pPr>
            <a:r>
              <a:rPr lang="es-CO"/>
              <a:t>Cápsula</a:t>
            </a:r>
            <a:r>
              <a:rPr lang="es-CO">
                <a:latin typeface="Montserrat"/>
                <a:ea typeface="Montserrat"/>
                <a:cs typeface="Montserrat"/>
                <a:sym typeface="Montserrat"/>
              </a:rPr>
              <a:t> de tejido conectivo.</a:t>
            </a:r>
            <a:endParaRPr/>
          </a:p>
          <a:p>
            <a:pPr marL="228600" lvl="0" indent="-228600" algn="l" rtl="0">
              <a:lnSpc>
                <a:spcPct val="90000"/>
              </a:lnSpc>
              <a:spcBef>
                <a:spcPts val="0"/>
              </a:spcBef>
              <a:spcAft>
                <a:spcPts val="0"/>
              </a:spcAft>
              <a:buClr>
                <a:srgbClr val="152B48"/>
              </a:buClr>
              <a:buSzPts val="2400"/>
              <a:buFont typeface="Arial"/>
              <a:buChar char="•"/>
            </a:pPr>
            <a:r>
              <a:rPr lang="es-CO">
                <a:latin typeface="Montserrat"/>
                <a:ea typeface="Montserrat"/>
                <a:cs typeface="Montserrat"/>
                <a:sym typeface="Montserrat"/>
              </a:rPr>
              <a:t>Lóbulos y lobulillos.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0219" y="1039099"/>
            <a:ext cx="8275192" cy="4146610"/>
          </a:xfrm>
          <a:prstGeom prst="rect">
            <a:avLst/>
          </a:prstGeom>
          <a:solidFill>
            <a:srgbClr val="D0CECE"/>
          </a:solidFill>
          <a:ln>
            <a:noFill/>
          </a:ln>
        </p:spPr>
      </p:pic>
      <p:sp>
        <p:nvSpPr>
          <p:cNvPr id="791" name="Google Shape;791;p87"/>
          <p:cNvSpPr/>
          <p:nvPr/>
        </p:nvSpPr>
        <p:spPr>
          <a:xfrm>
            <a:off x="2645870" y="1873727"/>
            <a:ext cx="2059619" cy="372862"/>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Ducto excretor</a:t>
            </a:r>
            <a:endParaRPr/>
          </a:p>
        </p:txBody>
      </p:sp>
      <p:sp>
        <p:nvSpPr>
          <p:cNvPr id="792" name="Google Shape;792;p87"/>
          <p:cNvSpPr/>
          <p:nvPr/>
        </p:nvSpPr>
        <p:spPr>
          <a:xfrm>
            <a:off x="7127614" y="4280785"/>
            <a:ext cx="1873188" cy="41725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Lóbulos</a:t>
            </a:r>
            <a:endParaRPr/>
          </a:p>
        </p:txBody>
      </p:sp>
      <p:sp>
        <p:nvSpPr>
          <p:cNvPr id="793" name="Google Shape;793;p87"/>
          <p:cNvSpPr/>
          <p:nvPr/>
        </p:nvSpPr>
        <p:spPr>
          <a:xfrm>
            <a:off x="3841915" y="3887444"/>
            <a:ext cx="1864311" cy="41725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Septos</a:t>
            </a:r>
            <a:endParaRPr/>
          </a:p>
        </p:txBody>
      </p:sp>
      <p:sp>
        <p:nvSpPr>
          <p:cNvPr id="794" name="Google Shape;794;p87"/>
          <p:cNvSpPr/>
          <p:nvPr/>
        </p:nvSpPr>
        <p:spPr>
          <a:xfrm>
            <a:off x="9548460" y="4096069"/>
            <a:ext cx="2183906" cy="41725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Células serosas</a:t>
            </a:r>
            <a:endParaRPr/>
          </a:p>
        </p:txBody>
      </p:sp>
      <p:sp>
        <p:nvSpPr>
          <p:cNvPr id="795" name="Google Shape;795;p87"/>
          <p:cNvSpPr/>
          <p:nvPr/>
        </p:nvSpPr>
        <p:spPr>
          <a:xfrm>
            <a:off x="9360040" y="1456478"/>
            <a:ext cx="2254928" cy="417249"/>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Ducto intercalar</a:t>
            </a:r>
            <a:endParaRPr/>
          </a:p>
        </p:txBody>
      </p:sp>
      <p:sp>
        <p:nvSpPr>
          <p:cNvPr id="796" name="Google Shape;796;p87"/>
          <p:cNvSpPr txBox="1"/>
          <p:nvPr/>
        </p:nvSpPr>
        <p:spPr>
          <a:xfrm>
            <a:off x="763670" y="122479"/>
            <a:ext cx="6096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400" b="0" i="0" u="none" strike="noStrike" cap="none">
                <a:solidFill>
                  <a:srgbClr val="00AAA7"/>
                </a:solidFill>
                <a:latin typeface="Montserrat"/>
                <a:ea typeface="Montserrat"/>
                <a:cs typeface="Montserrat"/>
                <a:sym typeface="Montserrat"/>
              </a:rPr>
              <a:t>Glándula parótida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0914" y="1946892"/>
            <a:ext cx="6552823" cy="4087811"/>
          </a:xfrm>
          <a:prstGeom prst="rect">
            <a:avLst/>
          </a:prstGeom>
          <a:noFill/>
          <a:ln>
            <a:noFill/>
          </a:ln>
        </p:spPr>
      </p:pic>
      <p:sp>
        <p:nvSpPr>
          <p:cNvPr id="802" name="Google Shape;802;p88"/>
          <p:cNvSpPr txBox="1">
            <a:spLocks noGrp="1"/>
          </p:cNvSpPr>
          <p:nvPr>
            <p:ph type="title"/>
          </p:nvPr>
        </p:nvSpPr>
        <p:spPr>
          <a:xfrm>
            <a:off x="677334" y="19685"/>
            <a:ext cx="6317609" cy="11379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Glándula submaxilar</a:t>
            </a:r>
            <a:endParaRPr/>
          </a:p>
        </p:txBody>
      </p:sp>
      <p:sp>
        <p:nvSpPr>
          <p:cNvPr id="803" name="Google Shape;803;p88"/>
          <p:cNvSpPr txBox="1">
            <a:spLocks noGrp="1"/>
          </p:cNvSpPr>
          <p:nvPr>
            <p:ph type="body" idx="1"/>
          </p:nvPr>
        </p:nvSpPr>
        <p:spPr>
          <a:xfrm>
            <a:off x="492777" y="1157681"/>
            <a:ext cx="6872757" cy="2833117"/>
          </a:xfrm>
          <a:prstGeom prst="rect">
            <a:avLst/>
          </a:prstGeom>
          <a:noFill/>
          <a:ln>
            <a:noFill/>
          </a:ln>
        </p:spPr>
        <p:txBody>
          <a:bodyPr spcFirstLastPara="1" wrap="square" lIns="91425" tIns="45700" rIns="91425" bIns="45700" anchor="t" anchorCtr="0">
            <a:normAutofit fontScale="92500" lnSpcReduction="20000"/>
          </a:bodyPr>
          <a:lstStyle/>
          <a:p>
            <a:pPr marL="228600" lvl="0" indent="-220027" algn="l" rtl="0">
              <a:lnSpc>
                <a:spcPct val="90000"/>
              </a:lnSpc>
              <a:spcBef>
                <a:spcPts val="0"/>
              </a:spcBef>
              <a:spcAft>
                <a:spcPts val="0"/>
              </a:spcAft>
              <a:buClr>
                <a:srgbClr val="152B48"/>
              </a:buClr>
              <a:buSzPct val="100000"/>
              <a:buChar char="•"/>
            </a:pPr>
            <a:r>
              <a:rPr lang="es-CO" sz="1800"/>
              <a:t>Embriología: endodermo.</a:t>
            </a:r>
            <a:endParaRPr/>
          </a:p>
          <a:p>
            <a:pPr marL="228600" lvl="0" indent="-220027" algn="l" rtl="0">
              <a:lnSpc>
                <a:spcPct val="90000"/>
              </a:lnSpc>
              <a:spcBef>
                <a:spcPts val="1000"/>
              </a:spcBef>
              <a:spcAft>
                <a:spcPts val="0"/>
              </a:spcAft>
              <a:buClr>
                <a:srgbClr val="152B48"/>
              </a:buClr>
              <a:buSzPct val="100000"/>
              <a:buChar char="•"/>
            </a:pPr>
            <a:r>
              <a:rPr lang="es-CO" sz="1800"/>
              <a:t>Encapsulada.</a:t>
            </a:r>
            <a:endParaRPr/>
          </a:p>
          <a:p>
            <a:pPr marL="228600" lvl="0" indent="-220027" algn="l" rtl="0">
              <a:lnSpc>
                <a:spcPct val="90000"/>
              </a:lnSpc>
              <a:spcBef>
                <a:spcPts val="1000"/>
              </a:spcBef>
              <a:spcAft>
                <a:spcPts val="0"/>
              </a:spcAft>
              <a:buClr>
                <a:srgbClr val="152B48"/>
              </a:buClr>
              <a:buSzPct val="100000"/>
              <a:buChar char="•"/>
            </a:pPr>
            <a:r>
              <a:rPr lang="es-CO" sz="1800"/>
              <a:t>Triángulo submandibular.</a:t>
            </a:r>
            <a:endParaRPr/>
          </a:p>
          <a:p>
            <a:pPr marL="228600" lvl="0" indent="-220027" algn="l" rtl="0">
              <a:lnSpc>
                <a:spcPct val="90000"/>
              </a:lnSpc>
              <a:spcBef>
                <a:spcPts val="1000"/>
              </a:spcBef>
              <a:spcAft>
                <a:spcPts val="0"/>
              </a:spcAft>
              <a:buClr>
                <a:srgbClr val="152B48"/>
              </a:buClr>
              <a:buSzPct val="100000"/>
              <a:buChar char="•"/>
            </a:pPr>
            <a:r>
              <a:rPr lang="es-CO" sz="1800"/>
              <a:t>Lóbulos conectados a un conducto excretor Wharton.</a:t>
            </a:r>
            <a:endParaRPr/>
          </a:p>
          <a:p>
            <a:pPr marL="228600" lvl="0" indent="-220027" algn="l" rtl="0">
              <a:lnSpc>
                <a:spcPct val="90000"/>
              </a:lnSpc>
              <a:spcBef>
                <a:spcPts val="1000"/>
              </a:spcBef>
              <a:spcAft>
                <a:spcPts val="0"/>
              </a:spcAft>
              <a:buClr>
                <a:srgbClr val="152B48"/>
              </a:buClr>
              <a:buSzPct val="100000"/>
              <a:buChar char="•"/>
            </a:pPr>
            <a:r>
              <a:rPr lang="es-CO" sz="1800"/>
              <a:t>12 - 15 gr.</a:t>
            </a:r>
            <a:endParaRPr/>
          </a:p>
          <a:p>
            <a:pPr marL="228600" lvl="0" indent="-220027" algn="l" rtl="0">
              <a:lnSpc>
                <a:spcPct val="90000"/>
              </a:lnSpc>
              <a:spcBef>
                <a:spcPts val="1000"/>
              </a:spcBef>
              <a:spcAft>
                <a:spcPts val="0"/>
              </a:spcAft>
              <a:buClr>
                <a:srgbClr val="152B48"/>
              </a:buClr>
              <a:buSzPct val="100000"/>
              <a:buChar char="•"/>
            </a:pPr>
            <a:r>
              <a:rPr lang="es-CO" sz="1800"/>
              <a:t>60% saliva.</a:t>
            </a:r>
            <a:endParaRPr/>
          </a:p>
          <a:p>
            <a:pPr marL="228600" lvl="0" indent="-220027" algn="l" rtl="0">
              <a:lnSpc>
                <a:spcPct val="90000"/>
              </a:lnSpc>
              <a:spcBef>
                <a:spcPts val="1000"/>
              </a:spcBef>
              <a:spcAft>
                <a:spcPts val="0"/>
              </a:spcAft>
              <a:buClr>
                <a:srgbClr val="152B48"/>
              </a:buClr>
              <a:buSzPct val="100000"/>
              <a:buChar char="•"/>
            </a:pPr>
            <a:r>
              <a:rPr lang="es-CO" sz="1800"/>
              <a:t>Serosa y mucosa.</a:t>
            </a:r>
            <a:endParaRPr/>
          </a:p>
          <a:p>
            <a:pPr marL="228600" lvl="0" indent="-220027" algn="l" rtl="0">
              <a:lnSpc>
                <a:spcPct val="90000"/>
              </a:lnSpc>
              <a:spcBef>
                <a:spcPts val="1000"/>
              </a:spcBef>
              <a:spcAft>
                <a:spcPts val="0"/>
              </a:spcAft>
              <a:buClr>
                <a:srgbClr val="152B48"/>
              </a:buClr>
              <a:buSzPct val="100000"/>
              <a:buChar char="•"/>
            </a:pPr>
            <a:r>
              <a:rPr lang="es-CO" sz="1800"/>
              <a:t>Conducto de Wharton. </a:t>
            </a:r>
            <a:endParaRPr/>
          </a:p>
          <a:p>
            <a:pPr marL="228600" lvl="0" indent="-114300" algn="l" rtl="0">
              <a:lnSpc>
                <a:spcPct val="90000"/>
              </a:lnSpc>
              <a:spcBef>
                <a:spcPts val="1000"/>
              </a:spcBef>
              <a:spcAft>
                <a:spcPts val="0"/>
              </a:spcAft>
              <a:buClr>
                <a:srgbClr val="152B48"/>
              </a:buClr>
              <a:buSzPct val="100000"/>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9"/>
          <p:cNvSpPr txBox="1">
            <a:spLocks noGrp="1"/>
          </p:cNvSpPr>
          <p:nvPr>
            <p:ph type="title"/>
          </p:nvPr>
        </p:nvSpPr>
        <p:spPr>
          <a:xfrm>
            <a:off x="507979" y="145372"/>
            <a:ext cx="4920883" cy="13050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Montserrat"/>
              <a:buNone/>
            </a:pPr>
            <a:r>
              <a:rPr lang="es-CO" b="0">
                <a:latin typeface="Montserrat"/>
                <a:ea typeface="Montserrat"/>
                <a:cs typeface="Montserrat"/>
                <a:sym typeface="Montserrat"/>
              </a:rPr>
              <a:t>Glándula submandibular</a:t>
            </a:r>
            <a:endParaRPr/>
          </a:p>
        </p:txBody>
      </p:sp>
      <p:pic>
        <p:nvPicPr>
          <p:cNvPr id="809" name="Google Shape;809;p89"/>
          <p:cNvPicPr preferRelativeResize="0"/>
          <p:nvPr/>
        </p:nvPicPr>
        <p:blipFill rotWithShape="1">
          <a:blip r:embed="rId3">
            <a:alphaModFix/>
          </a:blip>
          <a:srcRect/>
          <a:stretch/>
        </p:blipFill>
        <p:spPr>
          <a:xfrm>
            <a:off x="6503594" y="725648"/>
            <a:ext cx="4497859" cy="5977222"/>
          </a:xfrm>
          <a:prstGeom prst="rect">
            <a:avLst/>
          </a:prstGeom>
          <a:noFill/>
          <a:ln>
            <a:noFill/>
          </a:ln>
        </p:spPr>
      </p:pic>
      <p:sp>
        <p:nvSpPr>
          <p:cNvPr id="810" name="Google Shape;810;p89"/>
          <p:cNvSpPr/>
          <p:nvPr/>
        </p:nvSpPr>
        <p:spPr>
          <a:xfrm>
            <a:off x="7324678" y="5655568"/>
            <a:ext cx="1664131" cy="644564"/>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Semilunas serosas</a:t>
            </a:r>
            <a:endParaRPr/>
          </a:p>
        </p:txBody>
      </p:sp>
      <p:sp>
        <p:nvSpPr>
          <p:cNvPr id="811" name="Google Shape;811;p89"/>
          <p:cNvSpPr/>
          <p:nvPr/>
        </p:nvSpPr>
        <p:spPr>
          <a:xfrm>
            <a:off x="5428862" y="4043666"/>
            <a:ext cx="1523840" cy="615847"/>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Acinos mucoso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90"/>
          <p:cNvSpPr txBox="1">
            <a:spLocks noGrp="1"/>
          </p:cNvSpPr>
          <p:nvPr>
            <p:ph type="title"/>
          </p:nvPr>
        </p:nvSpPr>
        <p:spPr>
          <a:xfrm>
            <a:off x="611697" y="1"/>
            <a:ext cx="10515600" cy="10318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Glándula sublingual</a:t>
            </a:r>
            <a:endParaRPr/>
          </a:p>
        </p:txBody>
      </p:sp>
      <p:sp>
        <p:nvSpPr>
          <p:cNvPr id="817" name="Google Shape;817;p90"/>
          <p:cNvSpPr txBox="1">
            <a:spLocks noGrp="1"/>
          </p:cNvSpPr>
          <p:nvPr>
            <p:ph type="body" idx="1"/>
          </p:nvPr>
        </p:nvSpPr>
        <p:spPr>
          <a:xfrm>
            <a:off x="497868" y="1031847"/>
            <a:ext cx="5598132" cy="3231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Más pequeña.</a:t>
            </a:r>
            <a:endParaRPr/>
          </a:p>
          <a:p>
            <a:pPr marL="228600" lvl="0" indent="-228600" algn="l" rtl="0">
              <a:lnSpc>
                <a:spcPct val="90000"/>
              </a:lnSpc>
              <a:spcBef>
                <a:spcPts val="1000"/>
              </a:spcBef>
              <a:spcAft>
                <a:spcPts val="0"/>
              </a:spcAft>
              <a:buClr>
                <a:srgbClr val="152B48"/>
              </a:buClr>
              <a:buSzPts val="2000"/>
              <a:buChar char="•"/>
            </a:pPr>
            <a:r>
              <a:rPr lang="es-CO"/>
              <a:t>Lateral glándula submandibular.</a:t>
            </a:r>
            <a:endParaRPr/>
          </a:p>
          <a:p>
            <a:pPr marL="228600" lvl="0" indent="-228600" algn="l" rtl="0">
              <a:lnSpc>
                <a:spcPct val="90000"/>
              </a:lnSpc>
              <a:spcBef>
                <a:spcPts val="1000"/>
              </a:spcBef>
              <a:spcAft>
                <a:spcPts val="0"/>
              </a:spcAft>
              <a:buClr>
                <a:srgbClr val="152B48"/>
              </a:buClr>
              <a:buSzPts val="2000"/>
              <a:buChar char="•"/>
            </a:pPr>
            <a:r>
              <a:rPr lang="es-CO"/>
              <a:t>Fosa sublingual.</a:t>
            </a:r>
            <a:endParaRPr/>
          </a:p>
          <a:p>
            <a:pPr marL="228600" lvl="0" indent="-228600" algn="l" rtl="0">
              <a:lnSpc>
                <a:spcPct val="90000"/>
              </a:lnSpc>
              <a:spcBef>
                <a:spcPts val="1000"/>
              </a:spcBef>
              <a:spcAft>
                <a:spcPts val="0"/>
              </a:spcAft>
              <a:buClr>
                <a:srgbClr val="152B48"/>
              </a:buClr>
              <a:buSzPts val="2000"/>
              <a:buChar char="•"/>
            </a:pPr>
            <a:r>
              <a:rPr lang="es-CO"/>
              <a:t>Ducto de Bartolin , ductos de Rivinus.</a:t>
            </a:r>
            <a:endParaRPr/>
          </a:p>
          <a:p>
            <a:pPr marL="228600" lvl="0" indent="-228600" algn="l" rtl="0">
              <a:lnSpc>
                <a:spcPct val="90000"/>
              </a:lnSpc>
              <a:spcBef>
                <a:spcPts val="1000"/>
              </a:spcBef>
              <a:spcAft>
                <a:spcPts val="0"/>
              </a:spcAft>
              <a:buClr>
                <a:srgbClr val="152B48"/>
              </a:buClr>
              <a:buSzPts val="2000"/>
              <a:buChar char="•"/>
            </a:pPr>
            <a:r>
              <a:rPr lang="es-CO"/>
              <a:t>Pesa 2 grs.</a:t>
            </a:r>
            <a:endParaRPr/>
          </a:p>
          <a:p>
            <a:pPr marL="228600" lvl="0" indent="-228600" algn="l" rtl="0">
              <a:lnSpc>
                <a:spcPct val="90000"/>
              </a:lnSpc>
              <a:spcBef>
                <a:spcPts val="1000"/>
              </a:spcBef>
              <a:spcAft>
                <a:spcPts val="0"/>
              </a:spcAft>
              <a:buClr>
                <a:srgbClr val="152B48"/>
              </a:buClr>
              <a:buSzPts val="2000"/>
              <a:buChar char="•"/>
            </a:pPr>
            <a:r>
              <a:rPr lang="es-CO"/>
              <a:t>Producción mixta, mayor parte mucosa.</a:t>
            </a:r>
            <a:endParaRPr/>
          </a:p>
          <a:p>
            <a:pPr marL="228600" lvl="0" indent="-228600" algn="l" rtl="0">
              <a:lnSpc>
                <a:spcPct val="90000"/>
              </a:lnSpc>
              <a:spcBef>
                <a:spcPts val="1000"/>
              </a:spcBef>
              <a:spcAft>
                <a:spcPts val="0"/>
              </a:spcAft>
              <a:buClr>
                <a:srgbClr val="152B48"/>
              </a:buClr>
              <a:buSzPts val="2000"/>
              <a:buChar char="•"/>
            </a:pPr>
            <a:r>
              <a:rPr lang="es-CO"/>
              <a:t>5% de la producción de saliva.</a:t>
            </a:r>
            <a:endParaRPr/>
          </a:p>
          <a:p>
            <a:pPr marL="228600" lvl="0" indent="-101600" algn="l" rtl="0">
              <a:lnSpc>
                <a:spcPct val="90000"/>
              </a:lnSpc>
              <a:spcBef>
                <a:spcPts val="1000"/>
              </a:spcBef>
              <a:spcAft>
                <a:spcPts val="0"/>
              </a:spcAft>
              <a:buClr>
                <a:srgbClr val="152B48"/>
              </a:buClr>
              <a:buSzPts val="2000"/>
              <a:buNone/>
            </a:pPr>
            <a:endParaRPr/>
          </a:p>
        </p:txBody>
      </p:sp>
      <p:pic>
        <p:nvPicPr>
          <p:cNvPr id="818" name="Google Shape;818;p90"/>
          <p:cNvPicPr preferRelativeResize="0"/>
          <p:nvPr/>
        </p:nvPicPr>
        <p:blipFill rotWithShape="1">
          <a:blip r:embed="rId3">
            <a:alphaModFix/>
          </a:blip>
          <a:srcRect/>
          <a:stretch/>
        </p:blipFill>
        <p:spPr>
          <a:xfrm>
            <a:off x="6803296" y="916420"/>
            <a:ext cx="4229100" cy="5695950"/>
          </a:xfrm>
          <a:prstGeom prst="rect">
            <a:avLst/>
          </a:prstGeom>
          <a:noFill/>
          <a:ln>
            <a:noFill/>
          </a:ln>
        </p:spPr>
      </p:pic>
      <p:sp>
        <p:nvSpPr>
          <p:cNvPr id="819" name="Google Shape;819;p90"/>
          <p:cNvSpPr/>
          <p:nvPr/>
        </p:nvSpPr>
        <p:spPr>
          <a:xfrm>
            <a:off x="7737116" y="4282693"/>
            <a:ext cx="2361460" cy="59970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Ducto excretor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91"/>
          <p:cNvSpPr txBox="1">
            <a:spLocks noGrp="1"/>
          </p:cNvSpPr>
          <p:nvPr>
            <p:ph type="title"/>
          </p:nvPr>
        </p:nvSpPr>
        <p:spPr>
          <a:xfrm>
            <a:off x="677334" y="0"/>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Células mioepiteliales	</a:t>
            </a:r>
            <a:endParaRPr/>
          </a:p>
        </p:txBody>
      </p:sp>
      <p:sp>
        <p:nvSpPr>
          <p:cNvPr id="825" name="Google Shape;825;p91"/>
          <p:cNvSpPr txBox="1">
            <a:spLocks noGrp="1"/>
          </p:cNvSpPr>
          <p:nvPr>
            <p:ph type="body" idx="1"/>
          </p:nvPr>
        </p:nvSpPr>
        <p:spPr>
          <a:xfrm>
            <a:off x="5178606" y="1771688"/>
            <a:ext cx="6344449" cy="30849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Se derivan de las células primitivas pluripotenciales del conducto salival.</a:t>
            </a:r>
            <a:endParaRPr/>
          </a:p>
          <a:p>
            <a:pPr marL="228600" lvl="0" indent="-228600" algn="l" rtl="0">
              <a:lnSpc>
                <a:spcPct val="90000"/>
              </a:lnSpc>
              <a:spcBef>
                <a:spcPts val="1000"/>
              </a:spcBef>
              <a:spcAft>
                <a:spcPts val="0"/>
              </a:spcAft>
              <a:buClr>
                <a:srgbClr val="152B48"/>
              </a:buClr>
              <a:buSzPts val="2000"/>
              <a:buChar char="•"/>
            </a:pPr>
            <a:r>
              <a:rPr lang="es-CO"/>
              <a:t>Sus precursores son las células claras ubicadas en conducto terminales y estriados.</a:t>
            </a:r>
            <a:endParaRPr/>
          </a:p>
          <a:p>
            <a:pPr marL="228600" lvl="0" indent="-228600" algn="l" rtl="0">
              <a:lnSpc>
                <a:spcPct val="90000"/>
              </a:lnSpc>
              <a:spcBef>
                <a:spcPts val="1000"/>
              </a:spcBef>
              <a:spcAft>
                <a:spcPts val="0"/>
              </a:spcAft>
              <a:buClr>
                <a:srgbClr val="152B48"/>
              </a:buClr>
              <a:buSzPts val="2000"/>
              <a:buChar char="•"/>
            </a:pPr>
            <a:r>
              <a:rPr lang="es-CO"/>
              <a:t>Adoptan diferentes formas.</a:t>
            </a:r>
            <a:endParaRPr/>
          </a:p>
          <a:p>
            <a:pPr marL="228600" lvl="0" indent="-228600" algn="l" rtl="0">
              <a:lnSpc>
                <a:spcPct val="90000"/>
              </a:lnSpc>
              <a:spcBef>
                <a:spcPts val="1000"/>
              </a:spcBef>
              <a:spcAft>
                <a:spcPts val="0"/>
              </a:spcAft>
              <a:buClr>
                <a:srgbClr val="152B48"/>
              </a:buClr>
              <a:buSzPts val="2000"/>
              <a:buChar char="•"/>
            </a:pPr>
            <a:r>
              <a:rPr lang="es-CO"/>
              <a:t>Casi todos los tumores tienen componente células mioepiteliales.</a:t>
            </a:r>
            <a:endParaRPr/>
          </a:p>
        </p:txBody>
      </p:sp>
      <p:pic>
        <p:nvPicPr>
          <p:cNvPr id="826" name="Google Shape;826;p91"/>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961005" y="1270000"/>
            <a:ext cx="3625418" cy="25952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92"/>
          <p:cNvSpPr txBox="1">
            <a:spLocks noGrp="1"/>
          </p:cNvSpPr>
          <p:nvPr>
            <p:ph type="title"/>
          </p:nvPr>
        </p:nvSpPr>
        <p:spPr>
          <a:xfrm>
            <a:off x="646643" y="0"/>
            <a:ext cx="5449357" cy="12600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Cambios por edad</a:t>
            </a:r>
            <a:endParaRPr/>
          </a:p>
        </p:txBody>
      </p:sp>
      <p:grpSp>
        <p:nvGrpSpPr>
          <p:cNvPr id="832" name="Google Shape;832;p92"/>
          <p:cNvGrpSpPr/>
          <p:nvPr/>
        </p:nvGrpSpPr>
        <p:grpSpPr>
          <a:xfrm>
            <a:off x="5235335" y="1378590"/>
            <a:ext cx="6081414" cy="4576311"/>
            <a:chOff x="0" y="2796"/>
            <a:chExt cx="6081414" cy="4576311"/>
          </a:xfrm>
        </p:grpSpPr>
        <p:sp>
          <p:nvSpPr>
            <p:cNvPr id="833" name="Google Shape;833;p92"/>
            <p:cNvSpPr/>
            <p:nvPr/>
          </p:nvSpPr>
          <p:spPr>
            <a:xfrm>
              <a:off x="0" y="2796"/>
              <a:ext cx="6081414" cy="130751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2"/>
            <p:cNvSpPr/>
            <p:nvPr/>
          </p:nvSpPr>
          <p:spPr>
            <a:xfrm>
              <a:off x="395524" y="296987"/>
              <a:ext cx="719134" cy="719134"/>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2"/>
            <p:cNvSpPr/>
            <p:nvPr/>
          </p:nvSpPr>
          <p:spPr>
            <a:xfrm>
              <a:off x="1510183" y="2796"/>
              <a:ext cx="4569754" cy="13075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2"/>
            <p:cNvSpPr txBox="1"/>
            <p:nvPr/>
          </p:nvSpPr>
          <p:spPr>
            <a:xfrm>
              <a:off x="1510183" y="2796"/>
              <a:ext cx="4569754" cy="1307517"/>
            </a:xfrm>
            <a:prstGeom prst="rect">
              <a:avLst/>
            </a:prstGeom>
            <a:noFill/>
            <a:ln>
              <a:noFill/>
            </a:ln>
          </p:spPr>
          <p:txBody>
            <a:bodyPr spcFirstLastPara="1" wrap="square" lIns="138375" tIns="138375" rIns="138375" bIns="138375" anchor="ctr" anchorCtr="0">
              <a:noAutofit/>
            </a:bodyPr>
            <a:lstStyle/>
            <a:p>
              <a:pPr marL="0" marR="0" lvl="0" indent="0" algn="l" rtl="0">
                <a:lnSpc>
                  <a:spcPct val="90000"/>
                </a:lnSpc>
                <a:spcBef>
                  <a:spcPts val="0"/>
                </a:spcBef>
                <a:spcAft>
                  <a:spcPts val="0"/>
                </a:spcAft>
                <a:buClr>
                  <a:srgbClr val="152B48"/>
                </a:buClr>
                <a:buSzPts val="2500"/>
                <a:buFont typeface="Montserrat"/>
                <a:buNone/>
              </a:pPr>
              <a:r>
                <a:rPr lang="es-CO" sz="2500">
                  <a:solidFill>
                    <a:srgbClr val="152B48"/>
                  </a:solidFill>
                  <a:latin typeface="Montserrat"/>
                  <a:ea typeface="Montserrat"/>
                  <a:cs typeface="Montserrat"/>
                  <a:sym typeface="Montserrat"/>
                </a:rPr>
                <a:t>Cambios oncocíticos</a:t>
              </a:r>
              <a:endParaRPr sz="2500">
                <a:solidFill>
                  <a:srgbClr val="152B48"/>
                </a:solidFill>
                <a:latin typeface="Montserrat"/>
                <a:ea typeface="Montserrat"/>
                <a:cs typeface="Montserrat"/>
                <a:sym typeface="Montserrat"/>
              </a:endParaRPr>
            </a:p>
          </p:txBody>
        </p:sp>
        <p:sp>
          <p:nvSpPr>
            <p:cNvPr id="837" name="Google Shape;837;p92"/>
            <p:cNvSpPr/>
            <p:nvPr/>
          </p:nvSpPr>
          <p:spPr>
            <a:xfrm>
              <a:off x="0" y="1637193"/>
              <a:ext cx="6081414" cy="130751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2"/>
            <p:cNvSpPr/>
            <p:nvPr/>
          </p:nvSpPr>
          <p:spPr>
            <a:xfrm>
              <a:off x="395524" y="1931385"/>
              <a:ext cx="719134" cy="71913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2"/>
            <p:cNvSpPr/>
            <p:nvPr/>
          </p:nvSpPr>
          <p:spPr>
            <a:xfrm>
              <a:off x="1510183" y="1637193"/>
              <a:ext cx="4569754" cy="13075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2"/>
            <p:cNvSpPr txBox="1"/>
            <p:nvPr/>
          </p:nvSpPr>
          <p:spPr>
            <a:xfrm>
              <a:off x="1510183" y="1637193"/>
              <a:ext cx="4569754" cy="1307517"/>
            </a:xfrm>
            <a:prstGeom prst="rect">
              <a:avLst/>
            </a:prstGeom>
            <a:noFill/>
            <a:ln>
              <a:noFill/>
            </a:ln>
          </p:spPr>
          <p:txBody>
            <a:bodyPr spcFirstLastPara="1" wrap="square" lIns="138375" tIns="138375" rIns="138375" bIns="138375" anchor="ctr" anchorCtr="0">
              <a:noAutofit/>
            </a:bodyPr>
            <a:lstStyle/>
            <a:p>
              <a:pPr marL="0" marR="0" lvl="0" indent="0" algn="l" rtl="0">
                <a:lnSpc>
                  <a:spcPct val="90000"/>
                </a:lnSpc>
                <a:spcBef>
                  <a:spcPts val="0"/>
                </a:spcBef>
                <a:spcAft>
                  <a:spcPts val="0"/>
                </a:spcAft>
                <a:buClr>
                  <a:srgbClr val="152B48"/>
                </a:buClr>
                <a:buSzPts val="2500"/>
                <a:buFont typeface="Montserrat"/>
                <a:buNone/>
              </a:pPr>
              <a:r>
                <a:rPr lang="es-CO" sz="2500">
                  <a:solidFill>
                    <a:srgbClr val="152B48"/>
                  </a:solidFill>
                  <a:latin typeface="Montserrat"/>
                  <a:ea typeface="Montserrat"/>
                  <a:cs typeface="Montserrat"/>
                  <a:sym typeface="Montserrat"/>
                </a:rPr>
                <a:t>Infiltración grasa</a:t>
              </a:r>
              <a:endParaRPr sz="2500">
                <a:solidFill>
                  <a:srgbClr val="152B48"/>
                </a:solidFill>
                <a:latin typeface="Montserrat"/>
                <a:ea typeface="Montserrat"/>
                <a:cs typeface="Montserrat"/>
                <a:sym typeface="Montserrat"/>
              </a:endParaRPr>
            </a:p>
          </p:txBody>
        </p:sp>
        <p:sp>
          <p:nvSpPr>
            <p:cNvPr id="841" name="Google Shape;841;p92"/>
            <p:cNvSpPr/>
            <p:nvPr/>
          </p:nvSpPr>
          <p:spPr>
            <a:xfrm>
              <a:off x="0" y="3271590"/>
              <a:ext cx="6081414" cy="130751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2"/>
            <p:cNvSpPr/>
            <p:nvPr/>
          </p:nvSpPr>
          <p:spPr>
            <a:xfrm>
              <a:off x="395524" y="3565782"/>
              <a:ext cx="719134" cy="719134"/>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2"/>
            <p:cNvSpPr/>
            <p:nvPr/>
          </p:nvSpPr>
          <p:spPr>
            <a:xfrm>
              <a:off x="1510183" y="3271590"/>
              <a:ext cx="2736636" cy="13075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2"/>
            <p:cNvSpPr txBox="1"/>
            <p:nvPr/>
          </p:nvSpPr>
          <p:spPr>
            <a:xfrm>
              <a:off x="1510183" y="3271590"/>
              <a:ext cx="2736636" cy="1307517"/>
            </a:xfrm>
            <a:prstGeom prst="rect">
              <a:avLst/>
            </a:prstGeom>
            <a:noFill/>
            <a:ln>
              <a:noFill/>
            </a:ln>
          </p:spPr>
          <p:txBody>
            <a:bodyPr spcFirstLastPara="1" wrap="square" lIns="138375" tIns="138375" rIns="138375" bIns="138375" anchor="ctr" anchorCtr="0">
              <a:noAutofit/>
            </a:bodyPr>
            <a:lstStyle/>
            <a:p>
              <a:pPr marL="0" marR="0" lvl="0" indent="0" algn="l" rtl="0">
                <a:lnSpc>
                  <a:spcPct val="90000"/>
                </a:lnSpc>
                <a:spcBef>
                  <a:spcPts val="0"/>
                </a:spcBef>
                <a:spcAft>
                  <a:spcPts val="0"/>
                </a:spcAft>
                <a:buClr>
                  <a:srgbClr val="152B48"/>
                </a:buClr>
                <a:buSzPts val="2500"/>
                <a:buFont typeface="Montserrat"/>
                <a:buNone/>
              </a:pPr>
              <a:r>
                <a:rPr lang="es-CO" sz="2500">
                  <a:solidFill>
                    <a:srgbClr val="152B48"/>
                  </a:solidFill>
                  <a:latin typeface="Montserrat"/>
                  <a:ea typeface="Montserrat"/>
                  <a:cs typeface="Montserrat"/>
                  <a:sym typeface="Montserrat"/>
                </a:rPr>
                <a:t>Cambios reactivos</a:t>
              </a:r>
              <a:endParaRPr sz="2500">
                <a:solidFill>
                  <a:srgbClr val="152B48"/>
                </a:solidFill>
                <a:latin typeface="Montserrat"/>
                <a:ea typeface="Montserrat"/>
                <a:cs typeface="Montserrat"/>
                <a:sym typeface="Montserrat"/>
              </a:endParaRPr>
            </a:p>
          </p:txBody>
        </p:sp>
        <p:sp>
          <p:nvSpPr>
            <p:cNvPr id="845" name="Google Shape;845;p92"/>
            <p:cNvSpPr/>
            <p:nvPr/>
          </p:nvSpPr>
          <p:spPr>
            <a:xfrm>
              <a:off x="4246819" y="3271590"/>
              <a:ext cx="1833118" cy="13075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2"/>
            <p:cNvSpPr txBox="1"/>
            <p:nvPr/>
          </p:nvSpPr>
          <p:spPr>
            <a:xfrm>
              <a:off x="4246819" y="3271590"/>
              <a:ext cx="1833118" cy="1307517"/>
            </a:xfrm>
            <a:prstGeom prst="rect">
              <a:avLst/>
            </a:prstGeom>
            <a:noFill/>
            <a:ln>
              <a:noFill/>
            </a:ln>
          </p:spPr>
          <p:txBody>
            <a:bodyPr spcFirstLastPara="1" wrap="square" lIns="138375" tIns="138375" rIns="138375" bIns="138375" anchor="ctr" anchorCtr="0">
              <a:noAutofit/>
            </a:bodyPr>
            <a:lstStyle/>
            <a:p>
              <a:pPr marL="0" marR="0" lvl="0" indent="0" algn="l" rtl="0">
                <a:lnSpc>
                  <a:spcPct val="90000"/>
                </a:lnSpc>
                <a:spcBef>
                  <a:spcPts val="0"/>
                </a:spcBef>
                <a:spcAft>
                  <a:spcPts val="0"/>
                </a:spcAft>
                <a:buClr>
                  <a:srgbClr val="152B48"/>
                </a:buClr>
                <a:buSzPts val="1400"/>
                <a:buFont typeface="Montserrat"/>
                <a:buNone/>
              </a:pPr>
              <a:r>
                <a:rPr lang="es-CO" sz="1400" b="1">
                  <a:solidFill>
                    <a:srgbClr val="152B48"/>
                  </a:solidFill>
                  <a:latin typeface="Montserrat"/>
                  <a:ea typeface="Montserrat"/>
                  <a:cs typeface="Montserrat"/>
                  <a:sym typeface="Montserrat"/>
                </a:rPr>
                <a:t>Metaplasia</a:t>
              </a:r>
              <a:endParaRPr sz="1400" b="1">
                <a:solidFill>
                  <a:srgbClr val="152B48"/>
                </a:solidFill>
                <a:latin typeface="Montserrat"/>
                <a:ea typeface="Montserrat"/>
                <a:cs typeface="Montserrat"/>
                <a:sym typeface="Montserrat"/>
              </a:endParaRPr>
            </a:p>
            <a:p>
              <a:pPr marL="0" marR="0" lvl="0" indent="0" algn="l" rtl="0">
                <a:lnSpc>
                  <a:spcPct val="90000"/>
                </a:lnSpc>
                <a:spcBef>
                  <a:spcPts val="490"/>
                </a:spcBef>
                <a:spcAft>
                  <a:spcPts val="0"/>
                </a:spcAft>
                <a:buClr>
                  <a:srgbClr val="152B48"/>
                </a:buClr>
                <a:buSzPts val="1400"/>
                <a:buFont typeface="Montserrat"/>
                <a:buNone/>
              </a:pPr>
              <a:r>
                <a:rPr lang="es-CO" sz="1400" b="1">
                  <a:solidFill>
                    <a:srgbClr val="152B48"/>
                  </a:solidFill>
                  <a:latin typeface="Montserrat"/>
                  <a:ea typeface="Montserrat"/>
                  <a:cs typeface="Montserrat"/>
                  <a:sym typeface="Montserrat"/>
                </a:rPr>
                <a:t>Hiperplasia</a:t>
              </a:r>
              <a:endParaRPr sz="1400" b="1">
                <a:solidFill>
                  <a:srgbClr val="152B48"/>
                </a:solidFill>
                <a:latin typeface="Montserrat"/>
                <a:ea typeface="Montserrat"/>
                <a:cs typeface="Montserrat"/>
                <a:sym typeface="Montserrat"/>
              </a:endParaRPr>
            </a:p>
            <a:p>
              <a:pPr marL="0" marR="0" lvl="0" indent="0" algn="l" rtl="0">
                <a:lnSpc>
                  <a:spcPct val="90000"/>
                </a:lnSpc>
                <a:spcBef>
                  <a:spcPts val="490"/>
                </a:spcBef>
                <a:spcAft>
                  <a:spcPts val="0"/>
                </a:spcAft>
                <a:buClr>
                  <a:srgbClr val="152B48"/>
                </a:buClr>
                <a:buSzPts val="1400"/>
                <a:buFont typeface="Montserrat"/>
                <a:buNone/>
              </a:pPr>
              <a:r>
                <a:rPr lang="es-CO" sz="1400" b="1">
                  <a:solidFill>
                    <a:srgbClr val="152B48"/>
                  </a:solidFill>
                  <a:latin typeface="Montserrat"/>
                  <a:ea typeface="Montserrat"/>
                  <a:cs typeface="Montserrat"/>
                  <a:sym typeface="Montserrat"/>
                </a:rPr>
                <a:t>Atrofia</a:t>
              </a:r>
              <a:endParaRPr sz="1400" b="1">
                <a:solidFill>
                  <a:srgbClr val="152B48"/>
                </a:solidFill>
                <a:latin typeface="Montserrat"/>
                <a:ea typeface="Montserrat"/>
                <a:cs typeface="Montserrat"/>
                <a:sym typeface="Montserrat"/>
              </a:endParaRPr>
            </a:p>
            <a:p>
              <a:pPr marL="0" marR="0" lvl="0" indent="0" algn="l" rtl="0">
                <a:lnSpc>
                  <a:spcPct val="90000"/>
                </a:lnSpc>
                <a:spcBef>
                  <a:spcPts val="490"/>
                </a:spcBef>
                <a:spcAft>
                  <a:spcPts val="0"/>
                </a:spcAft>
                <a:buClr>
                  <a:srgbClr val="152B48"/>
                </a:buClr>
                <a:buSzPts val="1400"/>
                <a:buFont typeface="Montserrat"/>
                <a:buNone/>
              </a:pPr>
              <a:r>
                <a:rPr lang="es-CO" sz="1400" b="1">
                  <a:solidFill>
                    <a:srgbClr val="152B48"/>
                  </a:solidFill>
                  <a:latin typeface="Montserrat"/>
                  <a:ea typeface="Montserrat"/>
                  <a:cs typeface="Montserrat"/>
                  <a:sym typeface="Montserrat"/>
                </a:rPr>
                <a:t>Regeneración</a:t>
              </a:r>
              <a:endParaRPr sz="1400" b="1">
                <a:solidFill>
                  <a:srgbClr val="152B48"/>
                </a:solidFill>
                <a:latin typeface="Montserrat"/>
                <a:ea typeface="Montserrat"/>
                <a:cs typeface="Montserrat"/>
                <a:sym typeface="Montserra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3"/>
          <p:cNvSpPr txBox="1">
            <a:spLocks noGrp="1"/>
          </p:cNvSpPr>
          <p:nvPr>
            <p:ph type="title"/>
          </p:nvPr>
        </p:nvSpPr>
        <p:spPr>
          <a:xfrm>
            <a:off x="742128" y="0"/>
            <a:ext cx="5566393" cy="106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Montserrat"/>
              <a:buNone/>
            </a:pPr>
            <a:r>
              <a:rPr lang="es-CO" sz="4400" b="0">
                <a:latin typeface="Montserrat"/>
                <a:ea typeface="Montserrat"/>
                <a:cs typeface="Montserrat"/>
                <a:sym typeface="Montserrat"/>
              </a:rPr>
              <a:t>Tumor de Warthin</a:t>
            </a:r>
            <a:endParaRPr/>
          </a:p>
        </p:txBody>
      </p:sp>
      <p:grpSp>
        <p:nvGrpSpPr>
          <p:cNvPr id="852" name="Google Shape;852;p93"/>
          <p:cNvGrpSpPr/>
          <p:nvPr/>
        </p:nvGrpSpPr>
        <p:grpSpPr>
          <a:xfrm>
            <a:off x="5226946" y="1296504"/>
            <a:ext cx="6628804" cy="4975447"/>
            <a:chOff x="0" y="2066"/>
            <a:chExt cx="6628804" cy="4975447"/>
          </a:xfrm>
        </p:grpSpPr>
        <p:sp>
          <p:nvSpPr>
            <p:cNvPr id="853" name="Google Shape;853;p93"/>
            <p:cNvSpPr/>
            <p:nvPr/>
          </p:nvSpPr>
          <p:spPr>
            <a:xfrm>
              <a:off x="0" y="2066"/>
              <a:ext cx="6628804" cy="1047462"/>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3"/>
            <p:cNvSpPr/>
            <p:nvPr/>
          </p:nvSpPr>
          <p:spPr>
            <a:xfrm>
              <a:off x="316857" y="237745"/>
              <a:ext cx="576104" cy="576104"/>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3"/>
            <p:cNvSpPr/>
            <p:nvPr/>
          </p:nvSpPr>
          <p:spPr>
            <a:xfrm>
              <a:off x="1209819" y="2066"/>
              <a:ext cx="5418984" cy="10474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3"/>
            <p:cNvSpPr txBox="1"/>
            <p:nvPr/>
          </p:nvSpPr>
          <p:spPr>
            <a:xfrm>
              <a:off x="1209819" y="2066"/>
              <a:ext cx="5418984" cy="1047462"/>
            </a:xfrm>
            <a:prstGeom prst="rect">
              <a:avLst/>
            </a:prstGeom>
            <a:noFill/>
            <a:ln>
              <a:noFill/>
            </a:ln>
          </p:spPr>
          <p:txBody>
            <a:bodyPr spcFirstLastPara="1" wrap="square" lIns="110850" tIns="110850" rIns="110850" bIns="110850" anchor="ctr" anchorCtr="0">
              <a:noAutofit/>
            </a:bodyPr>
            <a:lstStyle/>
            <a:p>
              <a:pPr marL="0" marR="0" lvl="0" indent="0" algn="l" rtl="0">
                <a:lnSpc>
                  <a:spcPct val="90000"/>
                </a:lnSpc>
                <a:spcBef>
                  <a:spcPts val="0"/>
                </a:spcBef>
                <a:spcAft>
                  <a:spcPts val="0"/>
                </a:spcAft>
                <a:buClr>
                  <a:schemeClr val="dk1"/>
                </a:buClr>
                <a:buSzPts val="1700"/>
                <a:buFont typeface="Montserrat"/>
                <a:buNone/>
              </a:pPr>
              <a:r>
                <a:rPr lang="es-CO" sz="1700">
                  <a:solidFill>
                    <a:schemeClr val="dk1"/>
                  </a:solidFill>
                  <a:latin typeface="Montserrat"/>
                  <a:ea typeface="Montserrat"/>
                  <a:cs typeface="Montserrat"/>
                  <a:sym typeface="Montserrat"/>
                </a:rPr>
                <a:t>Frecuente en hombres fumadores mayores de 40 años.</a:t>
              </a:r>
              <a:endParaRPr/>
            </a:p>
          </p:txBody>
        </p:sp>
        <p:sp>
          <p:nvSpPr>
            <p:cNvPr id="857" name="Google Shape;857;p93"/>
            <p:cNvSpPr/>
            <p:nvPr/>
          </p:nvSpPr>
          <p:spPr>
            <a:xfrm>
              <a:off x="0" y="1311395"/>
              <a:ext cx="6628804" cy="1047462"/>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3"/>
            <p:cNvSpPr/>
            <p:nvPr/>
          </p:nvSpPr>
          <p:spPr>
            <a:xfrm>
              <a:off x="316857" y="1547074"/>
              <a:ext cx="576104" cy="57610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3"/>
            <p:cNvSpPr/>
            <p:nvPr/>
          </p:nvSpPr>
          <p:spPr>
            <a:xfrm>
              <a:off x="1209819" y="1311395"/>
              <a:ext cx="5418984" cy="10474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3"/>
            <p:cNvSpPr txBox="1"/>
            <p:nvPr/>
          </p:nvSpPr>
          <p:spPr>
            <a:xfrm>
              <a:off x="1209819" y="1311395"/>
              <a:ext cx="5418984" cy="1047462"/>
            </a:xfrm>
            <a:prstGeom prst="rect">
              <a:avLst/>
            </a:prstGeom>
            <a:noFill/>
            <a:ln>
              <a:noFill/>
            </a:ln>
          </p:spPr>
          <p:txBody>
            <a:bodyPr spcFirstLastPara="1" wrap="square" lIns="110850" tIns="110850" rIns="110850" bIns="110850" anchor="ctr" anchorCtr="0">
              <a:noAutofit/>
            </a:bodyPr>
            <a:lstStyle/>
            <a:p>
              <a:pPr marL="0" marR="0" lvl="0" indent="0" algn="l" rtl="0">
                <a:lnSpc>
                  <a:spcPct val="90000"/>
                </a:lnSpc>
                <a:spcBef>
                  <a:spcPts val="0"/>
                </a:spcBef>
                <a:spcAft>
                  <a:spcPts val="0"/>
                </a:spcAft>
                <a:buClr>
                  <a:schemeClr val="dk1"/>
                </a:buClr>
                <a:buSzPts val="1700"/>
                <a:buFont typeface="Montserrat"/>
                <a:buNone/>
              </a:pPr>
              <a:r>
                <a:rPr lang="es-CO" sz="1700">
                  <a:solidFill>
                    <a:schemeClr val="dk1"/>
                  </a:solidFill>
                  <a:latin typeface="Montserrat"/>
                  <a:ea typeface="Montserrat"/>
                  <a:cs typeface="Montserrat"/>
                  <a:sym typeface="Montserrat"/>
                </a:rPr>
                <a:t>10% de los tumores de la parótida.</a:t>
              </a:r>
              <a:endParaRPr/>
            </a:p>
          </p:txBody>
        </p:sp>
        <p:sp>
          <p:nvSpPr>
            <p:cNvPr id="861" name="Google Shape;861;p93"/>
            <p:cNvSpPr/>
            <p:nvPr/>
          </p:nvSpPr>
          <p:spPr>
            <a:xfrm>
              <a:off x="0" y="2629113"/>
              <a:ext cx="6628804" cy="1047462"/>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3"/>
            <p:cNvSpPr/>
            <p:nvPr/>
          </p:nvSpPr>
          <p:spPr>
            <a:xfrm>
              <a:off x="316857" y="2856402"/>
              <a:ext cx="576104" cy="576104"/>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3"/>
            <p:cNvSpPr/>
            <p:nvPr/>
          </p:nvSpPr>
          <p:spPr>
            <a:xfrm>
              <a:off x="1209819" y="2620723"/>
              <a:ext cx="5418984" cy="10474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3"/>
            <p:cNvSpPr txBox="1"/>
            <p:nvPr/>
          </p:nvSpPr>
          <p:spPr>
            <a:xfrm>
              <a:off x="1209819" y="2620723"/>
              <a:ext cx="5418984" cy="1047462"/>
            </a:xfrm>
            <a:prstGeom prst="rect">
              <a:avLst/>
            </a:prstGeom>
            <a:noFill/>
            <a:ln>
              <a:noFill/>
            </a:ln>
          </p:spPr>
          <p:txBody>
            <a:bodyPr spcFirstLastPara="1" wrap="square" lIns="110850" tIns="110850" rIns="110850" bIns="110850" anchor="ctr" anchorCtr="0">
              <a:noAutofit/>
            </a:bodyPr>
            <a:lstStyle/>
            <a:p>
              <a:pPr marL="0" marR="0" lvl="0" indent="0" algn="l" rtl="0">
                <a:lnSpc>
                  <a:spcPct val="90000"/>
                </a:lnSpc>
                <a:spcBef>
                  <a:spcPts val="0"/>
                </a:spcBef>
                <a:spcAft>
                  <a:spcPts val="0"/>
                </a:spcAft>
                <a:buClr>
                  <a:schemeClr val="dk1"/>
                </a:buClr>
                <a:buSzPts val="1700"/>
                <a:buFont typeface="Montserrat"/>
                <a:buNone/>
              </a:pPr>
              <a:r>
                <a:rPr lang="es-CO" sz="1700">
                  <a:solidFill>
                    <a:schemeClr val="dk1"/>
                  </a:solidFill>
                  <a:latin typeface="Montserrat"/>
                  <a:ea typeface="Montserrat"/>
                  <a:cs typeface="Montserrat"/>
                  <a:sym typeface="Montserrat"/>
                </a:rPr>
                <a:t>70% de los tumores bilaterales de las glándulas salivares.</a:t>
              </a:r>
              <a:endParaRPr/>
            </a:p>
          </p:txBody>
        </p:sp>
        <p:sp>
          <p:nvSpPr>
            <p:cNvPr id="865" name="Google Shape;865;p93"/>
            <p:cNvSpPr/>
            <p:nvPr/>
          </p:nvSpPr>
          <p:spPr>
            <a:xfrm>
              <a:off x="0" y="3930051"/>
              <a:ext cx="6628804" cy="1047462"/>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3"/>
            <p:cNvSpPr/>
            <p:nvPr/>
          </p:nvSpPr>
          <p:spPr>
            <a:xfrm>
              <a:off x="316857" y="4165730"/>
              <a:ext cx="576104" cy="576104"/>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3"/>
            <p:cNvSpPr/>
            <p:nvPr/>
          </p:nvSpPr>
          <p:spPr>
            <a:xfrm>
              <a:off x="1209819" y="3930051"/>
              <a:ext cx="5418984" cy="10474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3"/>
            <p:cNvSpPr txBox="1"/>
            <p:nvPr/>
          </p:nvSpPr>
          <p:spPr>
            <a:xfrm>
              <a:off x="1209819" y="3930051"/>
              <a:ext cx="5418984" cy="1047462"/>
            </a:xfrm>
            <a:prstGeom prst="rect">
              <a:avLst/>
            </a:prstGeom>
            <a:noFill/>
            <a:ln>
              <a:noFill/>
            </a:ln>
          </p:spPr>
          <p:txBody>
            <a:bodyPr spcFirstLastPara="1" wrap="square" lIns="110850" tIns="110850" rIns="110850" bIns="110850" anchor="ctr" anchorCtr="0">
              <a:noAutofit/>
            </a:bodyPr>
            <a:lstStyle/>
            <a:p>
              <a:pPr marL="0" marR="0" lvl="0" indent="0" algn="l" rtl="0">
                <a:lnSpc>
                  <a:spcPct val="90000"/>
                </a:lnSpc>
                <a:spcBef>
                  <a:spcPts val="0"/>
                </a:spcBef>
                <a:spcAft>
                  <a:spcPts val="0"/>
                </a:spcAft>
                <a:buClr>
                  <a:schemeClr val="dk1"/>
                </a:buClr>
                <a:buSzPts val="1700"/>
                <a:buFont typeface="Montserrat"/>
                <a:buNone/>
              </a:pPr>
              <a:r>
                <a:rPr lang="es-CO" sz="1700">
                  <a:solidFill>
                    <a:schemeClr val="dk1"/>
                  </a:solidFill>
                  <a:latin typeface="Montserrat"/>
                  <a:ea typeface="Montserrat"/>
                  <a:cs typeface="Montserrat"/>
                  <a:sym typeface="Montserrat"/>
                </a:rPr>
                <a:t>Surgen por la inducción de cambios quísticos y oncociticos por infiltrado inflamatorio.</a:t>
              </a:r>
              <a:endParaRPr/>
            </a:p>
          </p:txBody>
        </p:sp>
      </p:grpSp>
      <p:pic>
        <p:nvPicPr>
          <p:cNvPr id="869" name="Google Shape;869;p93" descr="http://210.44.214.13/lab/Oral%20Pathology%20Album/images/warthin5.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60242" y="1062608"/>
            <a:ext cx="3190346" cy="27369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4"/>
          <p:cNvSpPr txBox="1">
            <a:spLocks noGrp="1"/>
          </p:cNvSpPr>
          <p:nvPr>
            <p:ph type="title"/>
          </p:nvPr>
        </p:nvSpPr>
        <p:spPr>
          <a:xfrm>
            <a:off x="522303" y="171450"/>
            <a:ext cx="3625048" cy="87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Esófago</a:t>
            </a:r>
            <a:endParaRPr/>
          </a:p>
        </p:txBody>
      </p:sp>
      <p:pic>
        <p:nvPicPr>
          <p:cNvPr id="875" name="Google Shape;875;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93368" y="1362731"/>
            <a:ext cx="4551730" cy="4692505"/>
          </a:xfrm>
          <a:prstGeom prst="rect">
            <a:avLst/>
          </a:prstGeom>
          <a:noFill/>
          <a:ln>
            <a:noFill/>
          </a:ln>
        </p:spPr>
      </p:pic>
      <p:sp>
        <p:nvSpPr>
          <p:cNvPr id="876" name="Google Shape;876;p94"/>
          <p:cNvSpPr txBox="1">
            <a:spLocks noGrp="1"/>
          </p:cNvSpPr>
          <p:nvPr>
            <p:ph type="body" idx="1"/>
          </p:nvPr>
        </p:nvSpPr>
        <p:spPr>
          <a:xfrm>
            <a:off x="546902" y="1362731"/>
            <a:ext cx="6440106" cy="398919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Inicia cartílago cricoideo.</a:t>
            </a:r>
            <a:endParaRPr/>
          </a:p>
          <a:p>
            <a:pPr marL="228600" lvl="0" indent="-228600" algn="l" rtl="0">
              <a:lnSpc>
                <a:spcPct val="90000"/>
              </a:lnSpc>
              <a:spcBef>
                <a:spcPts val="1000"/>
              </a:spcBef>
              <a:spcAft>
                <a:spcPts val="0"/>
              </a:spcAft>
              <a:buClr>
                <a:srgbClr val="152B48"/>
              </a:buClr>
              <a:buSzPts val="2000"/>
              <a:buChar char="•"/>
            </a:pPr>
            <a:r>
              <a:rPr lang="es-CO"/>
              <a:t>Esófago, se desarrolla a partir del primer segmento del intestino anterior comprendido entre el origen del divertículo respiratorio laringotraqueal y el ensanchamiento que originará el estómago.</a:t>
            </a: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8"/>
          <p:cNvSpPr txBox="1">
            <a:spLocks noGrp="1"/>
          </p:cNvSpPr>
          <p:nvPr>
            <p:ph type="title"/>
          </p:nvPr>
        </p:nvSpPr>
        <p:spPr>
          <a:xfrm>
            <a:off x="794780" y="0"/>
            <a:ext cx="8596667" cy="12083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Labio</a:t>
            </a:r>
            <a:endParaRPr/>
          </a:p>
        </p:txBody>
      </p:sp>
      <p:pic>
        <p:nvPicPr>
          <p:cNvPr id="648" name="Google Shape;648;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2740" y="1773186"/>
            <a:ext cx="2625335" cy="3882362"/>
          </a:xfrm>
          <a:prstGeom prst="rect">
            <a:avLst/>
          </a:prstGeom>
          <a:noFill/>
          <a:ln>
            <a:noFill/>
          </a:ln>
        </p:spPr>
      </p:pic>
      <p:pic>
        <p:nvPicPr>
          <p:cNvPr id="649" name="Google Shape;649;p68" descr="Lo que nunca debes hacer si tienes los labios cortados - Vive tu pie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74022" y="1774444"/>
            <a:ext cx="2625335" cy="3882362"/>
          </a:xfrm>
          <a:prstGeom prst="rect">
            <a:avLst/>
          </a:prstGeom>
          <a:noFill/>
          <a:ln>
            <a:noFill/>
          </a:ln>
        </p:spPr>
      </p:pic>
      <p:sp>
        <p:nvSpPr>
          <p:cNvPr id="650" name="Google Shape;650;p68"/>
          <p:cNvSpPr txBox="1">
            <a:spLocks noGrp="1"/>
          </p:cNvSpPr>
          <p:nvPr>
            <p:ph type="body" idx="1"/>
          </p:nvPr>
        </p:nvSpPr>
        <p:spPr>
          <a:xfrm>
            <a:off x="589019" y="1208382"/>
            <a:ext cx="4402431" cy="22898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Músculo orbicular oral.</a:t>
            </a:r>
            <a:endParaRPr/>
          </a:p>
          <a:p>
            <a:pPr marL="228600" lvl="0" indent="-228600" algn="l" rtl="0">
              <a:lnSpc>
                <a:spcPct val="90000"/>
              </a:lnSpc>
              <a:spcBef>
                <a:spcPts val="1000"/>
              </a:spcBef>
              <a:spcAft>
                <a:spcPts val="0"/>
              </a:spcAft>
              <a:buClr>
                <a:srgbClr val="152B48"/>
              </a:buClr>
              <a:buSzPts val="2000"/>
              <a:buChar char="•"/>
            </a:pPr>
            <a:r>
              <a:rPr lang="es-CO"/>
              <a:t>Vasos de los labios.</a:t>
            </a:r>
            <a:endParaRPr/>
          </a:p>
          <a:p>
            <a:pPr marL="228600" lvl="0" indent="-228600" algn="l" rtl="0">
              <a:lnSpc>
                <a:spcPct val="90000"/>
              </a:lnSpc>
              <a:spcBef>
                <a:spcPts val="1000"/>
              </a:spcBef>
              <a:spcAft>
                <a:spcPts val="0"/>
              </a:spcAft>
              <a:buClr>
                <a:srgbClr val="152B48"/>
              </a:buClr>
              <a:buSzPts val="2000"/>
              <a:buChar char="•"/>
            </a:pPr>
            <a:r>
              <a:rPr lang="es-CO"/>
              <a:t>Nervios.</a:t>
            </a:r>
            <a:endParaRPr/>
          </a:p>
          <a:p>
            <a:pPr marL="228600" lvl="0" indent="-228600" algn="l" rtl="0">
              <a:lnSpc>
                <a:spcPct val="90000"/>
              </a:lnSpc>
              <a:spcBef>
                <a:spcPts val="1000"/>
              </a:spcBef>
              <a:spcAft>
                <a:spcPts val="0"/>
              </a:spcAft>
              <a:buClr>
                <a:srgbClr val="152B48"/>
              </a:buClr>
              <a:buSzPts val="2000"/>
              <a:buChar char="•"/>
            </a:pPr>
            <a:r>
              <a:rPr lang="es-CO"/>
              <a:t>Tejido adiposo.</a:t>
            </a:r>
            <a:endParaRPr/>
          </a:p>
          <a:p>
            <a:pPr marL="228600" lvl="0" indent="-228600" algn="l" rtl="0">
              <a:lnSpc>
                <a:spcPct val="90000"/>
              </a:lnSpc>
              <a:spcBef>
                <a:spcPts val="1000"/>
              </a:spcBef>
              <a:spcAft>
                <a:spcPts val="0"/>
              </a:spcAft>
              <a:buClr>
                <a:srgbClr val="152B48"/>
              </a:buClr>
              <a:buSzPts val="2000"/>
              <a:buChar char="•"/>
            </a:pPr>
            <a:r>
              <a:rPr lang="es-CO"/>
              <a:t>Glándulas salivales menores.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5"/>
          <p:cNvSpPr txBox="1">
            <a:spLocks noGrp="1"/>
          </p:cNvSpPr>
          <p:nvPr>
            <p:ph type="title"/>
          </p:nvPr>
        </p:nvSpPr>
        <p:spPr>
          <a:xfrm>
            <a:off x="72278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Segmentos esofágicos</a:t>
            </a:r>
            <a:endParaRPr/>
          </a:p>
        </p:txBody>
      </p:sp>
      <p:sp>
        <p:nvSpPr>
          <p:cNvPr id="882" name="Google Shape;882;p95"/>
          <p:cNvSpPr txBox="1">
            <a:spLocks noGrp="1"/>
          </p:cNvSpPr>
          <p:nvPr>
            <p:ph type="body" idx="1"/>
          </p:nvPr>
        </p:nvSpPr>
        <p:spPr>
          <a:xfrm>
            <a:off x="590550" y="1431691"/>
            <a:ext cx="7343775" cy="226400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Cervical: hipofaringe a manubrio esternal torácico: </a:t>
            </a:r>
            <a:endParaRPr/>
          </a:p>
          <a:p>
            <a:pPr marL="685800" lvl="1" indent="-228600" algn="l" rtl="0">
              <a:lnSpc>
                <a:spcPct val="90000"/>
              </a:lnSpc>
              <a:spcBef>
                <a:spcPts val="500"/>
              </a:spcBef>
              <a:spcAft>
                <a:spcPts val="0"/>
              </a:spcAft>
              <a:buClr>
                <a:srgbClr val="152B48"/>
              </a:buClr>
              <a:buSzPts val="2000"/>
              <a:buChar char="•"/>
            </a:pPr>
            <a:r>
              <a:rPr lang="es-CO" b="1"/>
              <a:t>Superior</a:t>
            </a:r>
            <a:r>
              <a:rPr lang="es-CO"/>
              <a:t>: manubrio esternal a vena ácigos.</a:t>
            </a:r>
            <a:endParaRPr/>
          </a:p>
          <a:p>
            <a:pPr marL="685800" lvl="1" indent="-228600" algn="l" rtl="0">
              <a:lnSpc>
                <a:spcPct val="90000"/>
              </a:lnSpc>
              <a:spcBef>
                <a:spcPts val="500"/>
              </a:spcBef>
              <a:spcAft>
                <a:spcPts val="0"/>
              </a:spcAft>
              <a:buClr>
                <a:srgbClr val="152B48"/>
              </a:buClr>
              <a:buSzPts val="2000"/>
              <a:buChar char="•"/>
            </a:pPr>
            <a:r>
              <a:rPr lang="es-CO" b="1"/>
              <a:t>Medio</a:t>
            </a:r>
            <a:r>
              <a:rPr lang="es-CO"/>
              <a:t>: vena ácigos a vena pulmonar inferior.</a:t>
            </a:r>
            <a:endParaRPr/>
          </a:p>
          <a:p>
            <a:pPr marL="685800" lvl="1" indent="-228600" algn="l" rtl="0">
              <a:lnSpc>
                <a:spcPct val="90000"/>
              </a:lnSpc>
              <a:spcBef>
                <a:spcPts val="500"/>
              </a:spcBef>
              <a:spcAft>
                <a:spcPts val="0"/>
              </a:spcAft>
              <a:buClr>
                <a:srgbClr val="152B48"/>
              </a:buClr>
              <a:buSzPts val="2000"/>
              <a:buChar char="•"/>
            </a:pPr>
            <a:r>
              <a:rPr lang="es-CO" b="1"/>
              <a:t>Inferior</a:t>
            </a:r>
            <a:r>
              <a:rPr lang="es-CO"/>
              <a:t>: vena pulmonar inferior a unión gastroesofágica.</a:t>
            </a:r>
            <a:endParaRPr/>
          </a:p>
          <a:p>
            <a:pPr marL="228600" lvl="0" indent="-228600" algn="l" rtl="0">
              <a:lnSpc>
                <a:spcPct val="90000"/>
              </a:lnSpc>
              <a:spcBef>
                <a:spcPts val="1000"/>
              </a:spcBef>
              <a:spcAft>
                <a:spcPts val="0"/>
              </a:spcAft>
              <a:buClr>
                <a:srgbClr val="152B48"/>
              </a:buClr>
              <a:buSzPts val="2000"/>
              <a:buChar char="•"/>
            </a:pPr>
            <a:r>
              <a:rPr lang="es-CO"/>
              <a:t>Abdominal: unión gastroesofágica.</a:t>
            </a:r>
            <a:endParaRPr/>
          </a:p>
          <a:p>
            <a:pPr marL="685800" lvl="1" indent="-101600" algn="l" rtl="0">
              <a:lnSpc>
                <a:spcPct val="90000"/>
              </a:lnSpc>
              <a:spcBef>
                <a:spcPts val="500"/>
              </a:spcBef>
              <a:spcAft>
                <a:spcPts val="0"/>
              </a:spcAft>
              <a:buClr>
                <a:srgbClr val="152B48"/>
              </a:buClr>
              <a:buSzPts val="2000"/>
              <a:buNone/>
            </a:pPr>
            <a:endParaRPr/>
          </a:p>
        </p:txBody>
      </p:sp>
      <p:pic>
        <p:nvPicPr>
          <p:cNvPr id="883" name="Google Shape;883;p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12128" y="1252911"/>
            <a:ext cx="3626252" cy="488557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6"/>
          <p:cNvSpPr txBox="1">
            <a:spLocks noGrp="1"/>
          </p:cNvSpPr>
          <p:nvPr>
            <p:ph type="title"/>
          </p:nvPr>
        </p:nvSpPr>
        <p:spPr>
          <a:xfrm>
            <a:off x="638175" y="-171450"/>
            <a:ext cx="7673802"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b="0"/>
              <a:t>Esfínter esofágico inferior</a:t>
            </a:r>
            <a:endParaRPr/>
          </a:p>
        </p:txBody>
      </p:sp>
      <p:sp>
        <p:nvSpPr>
          <p:cNvPr id="889" name="Google Shape;889;p96"/>
          <p:cNvSpPr txBox="1">
            <a:spLocks noGrp="1"/>
          </p:cNvSpPr>
          <p:nvPr>
            <p:ph type="body" idx="1"/>
          </p:nvPr>
        </p:nvSpPr>
        <p:spPr>
          <a:xfrm>
            <a:off x="4475076" y="1149350"/>
            <a:ext cx="7172818" cy="47745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Manométrico.</a:t>
            </a:r>
            <a:endParaRPr/>
          </a:p>
          <a:p>
            <a:pPr marL="228600" lvl="0" indent="-228600" algn="l" rtl="0">
              <a:lnSpc>
                <a:spcPct val="90000"/>
              </a:lnSpc>
              <a:spcBef>
                <a:spcPts val="1000"/>
              </a:spcBef>
              <a:spcAft>
                <a:spcPts val="0"/>
              </a:spcAft>
              <a:buClr>
                <a:srgbClr val="152B48"/>
              </a:buClr>
              <a:buSzPts val="1800"/>
              <a:buChar char="•"/>
            </a:pPr>
            <a:r>
              <a:rPr lang="es-CO" sz="1800"/>
              <a:t>2-4 cm con presión mayor.</a:t>
            </a:r>
            <a:endParaRPr/>
          </a:p>
          <a:p>
            <a:pPr marL="228600" lvl="0" indent="-228600" algn="l" rtl="0">
              <a:lnSpc>
                <a:spcPct val="90000"/>
              </a:lnSpc>
              <a:spcBef>
                <a:spcPts val="1000"/>
              </a:spcBef>
              <a:spcAft>
                <a:spcPts val="0"/>
              </a:spcAft>
              <a:buClr>
                <a:srgbClr val="152B48"/>
              </a:buClr>
              <a:buSzPts val="1800"/>
              <a:buChar char="•"/>
            </a:pPr>
            <a:r>
              <a:rPr lang="es-CO" sz="1800"/>
              <a:t>Presión media 20 mmhg.</a:t>
            </a:r>
            <a:endParaRPr/>
          </a:p>
          <a:p>
            <a:pPr marL="228600" lvl="0" indent="-228600" algn="l" rtl="0">
              <a:lnSpc>
                <a:spcPct val="90000"/>
              </a:lnSpc>
              <a:spcBef>
                <a:spcPts val="1000"/>
              </a:spcBef>
              <a:spcAft>
                <a:spcPts val="0"/>
              </a:spcAft>
              <a:buClr>
                <a:srgbClr val="152B48"/>
              </a:buClr>
              <a:buSzPts val="1800"/>
              <a:buChar char="•"/>
            </a:pPr>
            <a:r>
              <a:rPr lang="es-CO" sz="1800"/>
              <a:t>Función: mantener el lumen cerrado, previniendo reflujo.</a:t>
            </a:r>
            <a:endParaRPr/>
          </a:p>
          <a:p>
            <a:pPr marL="228600" lvl="0" indent="-228600" algn="l" rtl="0">
              <a:lnSpc>
                <a:spcPct val="90000"/>
              </a:lnSpc>
              <a:spcBef>
                <a:spcPts val="1000"/>
              </a:spcBef>
              <a:spcAft>
                <a:spcPts val="0"/>
              </a:spcAft>
              <a:buClr>
                <a:srgbClr val="152B48"/>
              </a:buClr>
              <a:buSzPts val="1800"/>
              <a:buChar char="•"/>
            </a:pPr>
            <a:r>
              <a:rPr lang="es-CO" sz="1800"/>
              <a:t>Disminuye su tono normalmente elevado. </a:t>
            </a:r>
            <a:endParaRPr/>
          </a:p>
          <a:p>
            <a:pPr marL="342900" lvl="0" indent="-342900" algn="l" rtl="0">
              <a:lnSpc>
                <a:spcPct val="90000"/>
              </a:lnSpc>
              <a:spcBef>
                <a:spcPts val="1000"/>
              </a:spcBef>
              <a:spcAft>
                <a:spcPts val="0"/>
              </a:spcAft>
              <a:buClr>
                <a:srgbClr val="152B48"/>
              </a:buClr>
              <a:buSzPts val="1800"/>
              <a:buAutoNum type="alphaLcParenR"/>
            </a:pPr>
            <a:r>
              <a:rPr lang="es-CO" sz="1800"/>
              <a:t>La llegada de la onda peristáltica primaria. </a:t>
            </a:r>
            <a:endParaRPr/>
          </a:p>
          <a:p>
            <a:pPr marL="342900" lvl="0" indent="-342900" algn="l" rtl="0">
              <a:lnSpc>
                <a:spcPct val="90000"/>
              </a:lnSpc>
              <a:spcBef>
                <a:spcPts val="1000"/>
              </a:spcBef>
              <a:spcAft>
                <a:spcPts val="0"/>
              </a:spcAft>
              <a:buClr>
                <a:srgbClr val="152B48"/>
              </a:buClr>
              <a:buSzPts val="1800"/>
              <a:buAutoNum type="alphaLcParenR"/>
            </a:pPr>
            <a:r>
              <a:rPr lang="es-CO" sz="1800"/>
              <a:t>La distensión de la luz del esófago cuando pasa el bolo alimenticio (peristalsis secundaria).</a:t>
            </a:r>
            <a:endParaRPr/>
          </a:p>
          <a:p>
            <a:pPr marL="342900" lvl="0" indent="-342900" algn="l" rtl="0">
              <a:lnSpc>
                <a:spcPct val="90000"/>
              </a:lnSpc>
              <a:spcBef>
                <a:spcPts val="1000"/>
              </a:spcBef>
              <a:spcAft>
                <a:spcPts val="0"/>
              </a:spcAft>
              <a:buClr>
                <a:srgbClr val="152B48"/>
              </a:buClr>
              <a:buSzPts val="1800"/>
              <a:buAutoNum type="alphaLcParenR"/>
            </a:pPr>
            <a:r>
              <a:rPr lang="es-CO" sz="1800"/>
              <a:t>La distensión gástrica.</a:t>
            </a:r>
            <a:endParaRPr/>
          </a:p>
          <a:p>
            <a:pPr marL="228600" lvl="0" indent="-228600" algn="l" rtl="0">
              <a:lnSpc>
                <a:spcPct val="90000"/>
              </a:lnSpc>
              <a:spcBef>
                <a:spcPts val="1000"/>
              </a:spcBef>
              <a:spcAft>
                <a:spcPts val="0"/>
              </a:spcAft>
              <a:buClr>
                <a:srgbClr val="152B48"/>
              </a:buClr>
              <a:buSzPts val="1800"/>
              <a:buChar char="•"/>
            </a:pPr>
            <a:r>
              <a:rPr lang="es-CO" sz="1800"/>
              <a:t>Esfínter esofágico superior: (EES), divide la faringe del esófago. Está formado por el músculo cricofaríngeo que lo adhiere al cricoides. Este músculo es un músculo estriado, es decir, voluntario, que inicia la deglución.</a:t>
            </a:r>
            <a:endParaRPr/>
          </a:p>
        </p:txBody>
      </p:sp>
      <p:pic>
        <p:nvPicPr>
          <p:cNvPr id="890" name="Google Shape;890;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7640" y="981593"/>
            <a:ext cx="2749514" cy="3495158"/>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7"/>
          <p:cNvSpPr txBox="1">
            <a:spLocks noGrp="1"/>
          </p:cNvSpPr>
          <p:nvPr>
            <p:ph type="title"/>
          </p:nvPr>
        </p:nvSpPr>
        <p:spPr>
          <a:xfrm>
            <a:off x="643778" y="0"/>
            <a:ext cx="8596668" cy="11772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Unión gastroesofágica</a:t>
            </a:r>
            <a:endParaRPr/>
          </a:p>
        </p:txBody>
      </p:sp>
      <p:sp>
        <p:nvSpPr>
          <p:cNvPr id="896" name="Google Shape;896;p97"/>
          <p:cNvSpPr txBox="1">
            <a:spLocks noGrp="1"/>
          </p:cNvSpPr>
          <p:nvPr>
            <p:ph type="body" idx="1"/>
          </p:nvPr>
        </p:nvSpPr>
        <p:spPr>
          <a:xfrm>
            <a:off x="4942112" y="1587603"/>
            <a:ext cx="6539994" cy="52703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Definición: anatómica, endoscópica o microscópica:</a:t>
            </a:r>
            <a:endParaRPr/>
          </a:p>
          <a:p>
            <a:pPr marL="685800" lvl="1" indent="-228600" algn="l" rtl="0">
              <a:lnSpc>
                <a:spcPct val="90000"/>
              </a:lnSpc>
              <a:spcBef>
                <a:spcPts val="500"/>
              </a:spcBef>
              <a:spcAft>
                <a:spcPts val="0"/>
              </a:spcAft>
              <a:buClr>
                <a:srgbClr val="152B48"/>
              </a:buClr>
              <a:buSzPts val="1800"/>
              <a:buChar char="•"/>
            </a:pPr>
            <a:r>
              <a:rPr lang="es-CO" sz="1800" b="1"/>
              <a:t>Endoscópica</a:t>
            </a:r>
            <a:r>
              <a:rPr lang="es-CO" sz="1800"/>
              <a:t>: en la que la unión gastroesofágica se define como el límite superior de la región gástrica proximal pliegues.</a:t>
            </a:r>
            <a:br>
              <a:rPr lang="es-CO" sz="1800"/>
            </a:br>
            <a:endParaRPr sz="1800"/>
          </a:p>
          <a:p>
            <a:pPr marL="685800" lvl="1" indent="-228600" algn="l" rtl="0">
              <a:lnSpc>
                <a:spcPct val="90000"/>
              </a:lnSpc>
              <a:spcBef>
                <a:spcPts val="500"/>
              </a:spcBef>
              <a:spcAft>
                <a:spcPts val="0"/>
              </a:spcAft>
              <a:buClr>
                <a:srgbClr val="152B48"/>
              </a:buClr>
              <a:buSzPts val="1800"/>
              <a:buChar char="•"/>
            </a:pPr>
            <a:r>
              <a:rPr lang="es-CO" sz="1800" b="1"/>
              <a:t>Anatómica</a:t>
            </a:r>
            <a:r>
              <a:rPr lang="es-CO" sz="1800"/>
              <a:t>: reflexión peritoneal o la incisura ángulo de His.</a:t>
            </a:r>
            <a:br>
              <a:rPr lang="es-CO" sz="1800"/>
            </a:br>
            <a:endParaRPr sz="1800"/>
          </a:p>
          <a:p>
            <a:pPr marL="685800" lvl="1" indent="-228600" algn="l" rtl="0">
              <a:lnSpc>
                <a:spcPct val="90000"/>
              </a:lnSpc>
              <a:spcBef>
                <a:spcPts val="500"/>
              </a:spcBef>
              <a:spcAft>
                <a:spcPts val="0"/>
              </a:spcAft>
              <a:buClr>
                <a:srgbClr val="152B48"/>
              </a:buClr>
              <a:buSzPts val="1800"/>
              <a:buChar char="•"/>
            </a:pPr>
            <a:r>
              <a:rPr lang="es-CO" sz="1800" b="1"/>
              <a:t>Fisiológica</a:t>
            </a:r>
            <a:r>
              <a:rPr lang="es-CO" sz="1800"/>
              <a:t>: la unión gastroesofágica se define fisiológicamente con mayor precisión por estudios manométricos en los que el segmento distal del esfínter esofágico inferior.</a:t>
            </a:r>
            <a:endParaRPr/>
          </a:p>
        </p:txBody>
      </p:sp>
      <p:pic>
        <p:nvPicPr>
          <p:cNvPr id="897" name="Google Shape;897;p97"/>
          <p:cNvPicPr preferRelativeResize="0"/>
          <p:nvPr/>
        </p:nvPicPr>
        <p:blipFill rotWithShape="1">
          <a:blip r:embed="rId3" cstate="email">
            <a:alphaModFix/>
            <a:extLst>
              <a:ext uri="{28A0092B-C50C-407E-A947-70E740481C1C}">
                <a14:useLocalDpi xmlns:a14="http://schemas.microsoft.com/office/drawing/2010/main"/>
              </a:ext>
            </a:extLst>
          </a:blip>
          <a:srcRect b="-2"/>
          <a:stretch/>
        </p:blipFill>
        <p:spPr>
          <a:xfrm>
            <a:off x="922049" y="1235568"/>
            <a:ext cx="3581681" cy="25639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2" name="Google Shape;902;p98"/>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781725" y="1837497"/>
            <a:ext cx="7238736" cy="3742109"/>
          </a:xfrm>
          <a:prstGeom prst="rect">
            <a:avLst/>
          </a:prstGeom>
          <a:noFill/>
          <a:ln>
            <a:noFill/>
          </a:ln>
        </p:spPr>
      </p:pic>
      <p:sp>
        <p:nvSpPr>
          <p:cNvPr id="903" name="Google Shape;903;p98"/>
          <p:cNvSpPr txBox="1"/>
          <p:nvPr/>
        </p:nvSpPr>
        <p:spPr>
          <a:xfrm>
            <a:off x="694341" y="158091"/>
            <a:ext cx="7950625" cy="7694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CO" sz="4400">
                <a:solidFill>
                  <a:srgbClr val="00AAA7"/>
                </a:solidFill>
                <a:latin typeface="Montserrat"/>
                <a:ea typeface="Montserrat"/>
                <a:cs typeface="Montserrat"/>
                <a:sym typeface="Montserrat"/>
              </a:rPr>
              <a:t>Unión gastroesofágica</a:t>
            </a:r>
            <a:endParaRPr/>
          </a:p>
        </p:txBody>
      </p:sp>
      <p:sp>
        <p:nvSpPr>
          <p:cNvPr id="904" name="Google Shape;904;p98"/>
          <p:cNvSpPr/>
          <p:nvPr/>
        </p:nvSpPr>
        <p:spPr>
          <a:xfrm>
            <a:off x="4857226" y="1837496"/>
            <a:ext cx="2316154" cy="570143"/>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Epitelio escamoso no queratinizado</a:t>
            </a:r>
            <a:endParaRPr/>
          </a:p>
        </p:txBody>
      </p:sp>
      <p:sp>
        <p:nvSpPr>
          <p:cNvPr id="905" name="Google Shape;905;p98"/>
          <p:cNvSpPr/>
          <p:nvPr/>
        </p:nvSpPr>
        <p:spPr>
          <a:xfrm>
            <a:off x="8910125" y="2136276"/>
            <a:ext cx="2316154" cy="40051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Epitelio glandular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9"/>
          <p:cNvSpPr txBox="1">
            <a:spLocks noGrp="1"/>
          </p:cNvSpPr>
          <p:nvPr>
            <p:ph type="title"/>
          </p:nvPr>
        </p:nvSpPr>
        <p:spPr>
          <a:xfrm>
            <a:off x="707310" y="-83366"/>
            <a:ext cx="5206929" cy="10887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Esófago de Barret</a:t>
            </a:r>
            <a:endParaRPr sz="4400" b="0"/>
          </a:p>
        </p:txBody>
      </p:sp>
      <p:sp>
        <p:nvSpPr>
          <p:cNvPr id="911" name="Google Shape;911;p99"/>
          <p:cNvSpPr txBox="1">
            <a:spLocks noGrp="1"/>
          </p:cNvSpPr>
          <p:nvPr>
            <p:ph type="body" idx="1"/>
          </p:nvPr>
        </p:nvSpPr>
        <p:spPr>
          <a:xfrm>
            <a:off x="566031" y="1005358"/>
            <a:ext cx="10063936" cy="34401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El revestimiento epitelial escamoso distal ha sido reemplazado por epitelio columnar metaplásico, que es claramente visible endoscópicamente (mayor de 1 cm) por encima de la GEJ y confirmado histopatológicamente a partir de biopsias esofágicas.</a:t>
            </a:r>
            <a:endParaRPr/>
          </a:p>
          <a:p>
            <a:pPr marL="228600" lvl="0" indent="-228600" algn="l" rtl="0">
              <a:lnSpc>
                <a:spcPct val="90000"/>
              </a:lnSpc>
              <a:spcBef>
                <a:spcPts val="1000"/>
              </a:spcBef>
              <a:spcAft>
                <a:spcPts val="0"/>
              </a:spcAft>
              <a:buClr>
                <a:srgbClr val="152B48"/>
              </a:buClr>
              <a:buSzPts val="1800"/>
              <a:buChar char="•"/>
            </a:pPr>
            <a:r>
              <a:rPr lang="es-CO" sz="1800"/>
              <a:t>Reflujo gastroesofágico crónico.</a:t>
            </a:r>
            <a:endParaRPr/>
          </a:p>
          <a:p>
            <a:pPr marL="228600" lvl="0" indent="-228600" algn="l" rtl="0">
              <a:lnSpc>
                <a:spcPct val="90000"/>
              </a:lnSpc>
              <a:spcBef>
                <a:spcPts val="1000"/>
              </a:spcBef>
              <a:spcAft>
                <a:spcPts val="0"/>
              </a:spcAft>
              <a:buClr>
                <a:srgbClr val="152B48"/>
              </a:buClr>
              <a:buSzPts val="1800"/>
              <a:buChar char="•"/>
            </a:pPr>
            <a:r>
              <a:rPr lang="es-CO" sz="1800"/>
              <a:t>Asintomático:	</a:t>
            </a:r>
            <a:endParaRPr/>
          </a:p>
          <a:p>
            <a:pPr marL="685800" lvl="1" indent="-228600" algn="l" rtl="0">
              <a:lnSpc>
                <a:spcPct val="90000"/>
              </a:lnSpc>
              <a:spcBef>
                <a:spcPts val="500"/>
              </a:spcBef>
              <a:spcAft>
                <a:spcPts val="0"/>
              </a:spcAft>
              <a:buClr>
                <a:srgbClr val="152B48"/>
              </a:buClr>
              <a:buSzPts val="1800"/>
              <a:buChar char="•"/>
            </a:pPr>
            <a:r>
              <a:rPr lang="es-CO" sz="1800"/>
              <a:t>Riesgo 30 - 125 veces.</a:t>
            </a:r>
            <a:endParaRPr/>
          </a:p>
          <a:p>
            <a:pPr marL="685800" lvl="1" indent="-228600" algn="l" rtl="0">
              <a:lnSpc>
                <a:spcPct val="90000"/>
              </a:lnSpc>
              <a:spcBef>
                <a:spcPts val="500"/>
              </a:spcBef>
              <a:spcAft>
                <a:spcPts val="0"/>
              </a:spcAft>
              <a:buClr>
                <a:srgbClr val="152B48"/>
              </a:buClr>
              <a:buSzPts val="1800"/>
              <a:buChar char="•"/>
            </a:pPr>
            <a:r>
              <a:rPr lang="es-CO" sz="1800"/>
              <a:t>Riesgo anual 0,1% a 0.5%.</a:t>
            </a:r>
            <a:endParaRPr/>
          </a:p>
          <a:p>
            <a:pPr marL="685800" lvl="1" indent="-228600" algn="l" rtl="0">
              <a:lnSpc>
                <a:spcPct val="90000"/>
              </a:lnSpc>
              <a:spcBef>
                <a:spcPts val="500"/>
              </a:spcBef>
              <a:spcAft>
                <a:spcPts val="0"/>
              </a:spcAft>
              <a:buClr>
                <a:srgbClr val="152B48"/>
              </a:buClr>
              <a:buSzPts val="1800"/>
              <a:buChar char="•"/>
            </a:pPr>
            <a:r>
              <a:rPr lang="es-CO" sz="1800"/>
              <a:t>Seguimiento endoscópico.</a:t>
            </a:r>
            <a:endParaRPr/>
          </a:p>
        </p:txBody>
      </p:sp>
      <p:pic>
        <p:nvPicPr>
          <p:cNvPr id="912" name="Google Shape;912;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88652" y="2541241"/>
            <a:ext cx="5834494" cy="36072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00"/>
          <p:cNvSpPr txBox="1">
            <a:spLocks noGrp="1"/>
          </p:cNvSpPr>
          <p:nvPr>
            <p:ph type="title"/>
          </p:nvPr>
        </p:nvSpPr>
        <p:spPr>
          <a:xfrm>
            <a:off x="475997" y="0"/>
            <a:ext cx="5003304" cy="11459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Capas esófago </a:t>
            </a:r>
            <a:endParaRPr/>
          </a:p>
        </p:txBody>
      </p:sp>
      <p:sp>
        <p:nvSpPr>
          <p:cNvPr id="918" name="Google Shape;918;p100"/>
          <p:cNvSpPr txBox="1">
            <a:spLocks noGrp="1"/>
          </p:cNvSpPr>
          <p:nvPr>
            <p:ph type="body" idx="1"/>
          </p:nvPr>
        </p:nvSpPr>
        <p:spPr>
          <a:xfrm>
            <a:off x="457293" y="1145921"/>
            <a:ext cx="8424722" cy="29489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Mucosa: epitelio escamoso estratificado no queratinizado.</a:t>
            </a:r>
            <a:endParaRPr/>
          </a:p>
          <a:p>
            <a:pPr marL="685800" lvl="1" indent="-228600" algn="l" rtl="0">
              <a:lnSpc>
                <a:spcPct val="90000"/>
              </a:lnSpc>
              <a:spcBef>
                <a:spcPts val="500"/>
              </a:spcBef>
              <a:spcAft>
                <a:spcPts val="0"/>
              </a:spcAft>
              <a:buClr>
                <a:srgbClr val="152B48"/>
              </a:buClr>
              <a:buSzPts val="1800"/>
              <a:buChar char="•"/>
            </a:pPr>
            <a:r>
              <a:rPr lang="es-CO" sz="1800"/>
              <a:t>Basal: 5% – 15% del epitelio : 1 - 3 células.</a:t>
            </a:r>
            <a:endParaRPr/>
          </a:p>
          <a:p>
            <a:pPr marL="1143000" lvl="2" indent="-228600" algn="l" rtl="0">
              <a:lnSpc>
                <a:spcPct val="90000"/>
              </a:lnSpc>
              <a:spcBef>
                <a:spcPts val="500"/>
              </a:spcBef>
              <a:spcAft>
                <a:spcPts val="0"/>
              </a:spcAft>
              <a:buClr>
                <a:srgbClr val="152B48"/>
              </a:buClr>
              <a:buSzPts val="1800"/>
              <a:buChar char="•"/>
            </a:pPr>
            <a:r>
              <a:rPr lang="es-CO" sz="1800"/>
              <a:t>Distal 3 cm 60% hiperplasia, normal.</a:t>
            </a:r>
            <a:endParaRPr/>
          </a:p>
          <a:p>
            <a:pPr marL="685800" lvl="1" indent="-228600" algn="l" rtl="0">
              <a:lnSpc>
                <a:spcPct val="90000"/>
              </a:lnSpc>
              <a:spcBef>
                <a:spcPts val="500"/>
              </a:spcBef>
              <a:spcAft>
                <a:spcPts val="0"/>
              </a:spcAft>
              <a:buClr>
                <a:srgbClr val="152B48"/>
              </a:buClr>
              <a:buSzPts val="1800"/>
              <a:buChar char="•"/>
            </a:pPr>
            <a:r>
              <a:rPr lang="es-CO" sz="1800"/>
              <a:t>Prickle: espinosas: células ricas en glucógeno.</a:t>
            </a:r>
            <a:endParaRPr/>
          </a:p>
          <a:p>
            <a:pPr marL="685800" lvl="1" indent="-228600" algn="l" rtl="0">
              <a:lnSpc>
                <a:spcPct val="90000"/>
              </a:lnSpc>
              <a:spcBef>
                <a:spcPts val="500"/>
              </a:spcBef>
              <a:spcAft>
                <a:spcPts val="0"/>
              </a:spcAft>
              <a:buClr>
                <a:srgbClr val="152B48"/>
              </a:buClr>
              <a:buSzPts val="1800"/>
              <a:buChar char="•"/>
            </a:pPr>
            <a:r>
              <a:rPr lang="es-CO" sz="1800"/>
              <a:t>Superficial.</a:t>
            </a:r>
            <a:endParaRPr/>
          </a:p>
          <a:p>
            <a:pPr marL="685800" lvl="1" indent="-114300" algn="l" rtl="0">
              <a:lnSpc>
                <a:spcPct val="90000"/>
              </a:lnSpc>
              <a:spcBef>
                <a:spcPts val="500"/>
              </a:spcBef>
              <a:spcAft>
                <a:spcPts val="0"/>
              </a:spcAft>
              <a:buClr>
                <a:srgbClr val="152B48"/>
              </a:buClr>
              <a:buSzPts val="1800"/>
              <a:buNone/>
            </a:pPr>
            <a:endParaRPr sz="1800"/>
          </a:p>
          <a:p>
            <a:pPr marL="685800" lvl="1" indent="-228600" algn="l" rtl="0">
              <a:lnSpc>
                <a:spcPct val="90000"/>
              </a:lnSpc>
              <a:spcBef>
                <a:spcPts val="500"/>
              </a:spcBef>
              <a:spcAft>
                <a:spcPts val="0"/>
              </a:spcAft>
              <a:buClr>
                <a:srgbClr val="152B48"/>
              </a:buClr>
              <a:buSzPts val="1800"/>
              <a:buChar char="•"/>
            </a:pPr>
            <a:r>
              <a:rPr lang="es-CO" sz="1800"/>
              <a:t>Melanocitos:  3% - 8%. </a:t>
            </a:r>
            <a:endParaRPr/>
          </a:p>
          <a:p>
            <a:pPr marL="685800" lvl="1" indent="-228600" algn="l" rtl="0">
              <a:lnSpc>
                <a:spcPct val="90000"/>
              </a:lnSpc>
              <a:spcBef>
                <a:spcPts val="500"/>
              </a:spcBef>
              <a:spcAft>
                <a:spcPts val="0"/>
              </a:spcAft>
              <a:buClr>
                <a:srgbClr val="152B48"/>
              </a:buClr>
              <a:buSzPts val="1800"/>
              <a:buChar char="•"/>
            </a:pPr>
            <a:r>
              <a:rPr lang="es-CO" sz="1800"/>
              <a:t>Células endocrinas.</a:t>
            </a:r>
            <a:endParaRPr/>
          </a:p>
          <a:p>
            <a:pPr marL="685800" lvl="1" indent="-114300" algn="l" rtl="0">
              <a:lnSpc>
                <a:spcPct val="90000"/>
              </a:lnSpc>
              <a:spcBef>
                <a:spcPts val="500"/>
              </a:spcBef>
              <a:spcAft>
                <a:spcPts val="0"/>
              </a:spcAft>
              <a:buClr>
                <a:srgbClr val="152B48"/>
              </a:buClr>
              <a:buSzPts val="1800"/>
              <a:buNone/>
            </a:pPr>
            <a:endParaRPr sz="1800"/>
          </a:p>
          <a:p>
            <a:pPr marL="685800" lvl="1" indent="-114300" algn="l" rtl="0">
              <a:lnSpc>
                <a:spcPct val="90000"/>
              </a:lnSpc>
              <a:spcBef>
                <a:spcPts val="500"/>
              </a:spcBef>
              <a:spcAft>
                <a:spcPts val="0"/>
              </a:spcAft>
              <a:buClr>
                <a:srgbClr val="152B48"/>
              </a:buClr>
              <a:buSzPts val="1800"/>
              <a:buNone/>
            </a:pPr>
            <a:endParaRPr sz="1800"/>
          </a:p>
          <a:p>
            <a:pPr marL="228600" lvl="0" indent="-114300" algn="l" rtl="0">
              <a:lnSpc>
                <a:spcPct val="90000"/>
              </a:lnSpc>
              <a:spcBef>
                <a:spcPts val="1000"/>
              </a:spcBef>
              <a:spcAft>
                <a:spcPts val="0"/>
              </a:spcAft>
              <a:buClr>
                <a:srgbClr val="152B48"/>
              </a:buClr>
              <a:buSzPts val="1800"/>
              <a:buNone/>
            </a:pPr>
            <a:endParaRPr sz="1800"/>
          </a:p>
        </p:txBody>
      </p:sp>
      <p:pic>
        <p:nvPicPr>
          <p:cNvPr id="919" name="Google Shape;919;p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68185" y="2508308"/>
            <a:ext cx="5180628" cy="384474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01"/>
          <p:cNvSpPr txBox="1">
            <a:spLocks noGrp="1"/>
          </p:cNvSpPr>
          <p:nvPr>
            <p:ph type="title"/>
          </p:nvPr>
        </p:nvSpPr>
        <p:spPr>
          <a:xfrm>
            <a:off x="415852" y="0"/>
            <a:ext cx="4754963" cy="9449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3600"/>
              <a:buFont typeface="Montserrat"/>
              <a:buNone/>
            </a:pPr>
            <a:r>
              <a:rPr lang="es-CO" b="0"/>
              <a:t>Capas esófago</a:t>
            </a:r>
            <a:endParaRPr/>
          </a:p>
        </p:txBody>
      </p:sp>
      <p:sp>
        <p:nvSpPr>
          <p:cNvPr id="925" name="Google Shape;925;p101"/>
          <p:cNvSpPr txBox="1">
            <a:spLocks noGrp="1"/>
          </p:cNvSpPr>
          <p:nvPr>
            <p:ph type="body" idx="1"/>
          </p:nvPr>
        </p:nvSpPr>
        <p:spPr>
          <a:xfrm>
            <a:off x="5247852" y="1245876"/>
            <a:ext cx="6396067" cy="46851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2B48"/>
              </a:buClr>
              <a:buSzPts val="1800"/>
              <a:buNone/>
            </a:pPr>
            <a:r>
              <a:rPr lang="es-CO" sz="1800" b="1"/>
              <a:t>Lámina propia</a:t>
            </a:r>
            <a:endParaRPr/>
          </a:p>
          <a:p>
            <a:pPr marL="685800" lvl="1" indent="-228600" algn="l" rtl="0">
              <a:lnSpc>
                <a:spcPct val="90000"/>
              </a:lnSpc>
              <a:spcBef>
                <a:spcPts val="500"/>
              </a:spcBef>
              <a:spcAft>
                <a:spcPts val="0"/>
              </a:spcAft>
              <a:buClr>
                <a:srgbClr val="152B48"/>
              </a:buClr>
              <a:buSzPts val="1800"/>
              <a:buChar char="•"/>
            </a:pPr>
            <a:r>
              <a:rPr lang="es-CO" sz="1800"/>
              <a:t>Porción no epitelial  de la mucosa, por debajo   de la mucosa.</a:t>
            </a:r>
            <a:endParaRPr/>
          </a:p>
          <a:p>
            <a:pPr marL="685800" lvl="1" indent="-228600" algn="l" rtl="0">
              <a:lnSpc>
                <a:spcPct val="90000"/>
              </a:lnSpc>
              <a:spcBef>
                <a:spcPts val="500"/>
              </a:spcBef>
              <a:spcAft>
                <a:spcPts val="0"/>
              </a:spcAft>
              <a:buClr>
                <a:srgbClr val="152B48"/>
              </a:buClr>
              <a:buSzPts val="1800"/>
              <a:buChar char="•"/>
            </a:pPr>
            <a:r>
              <a:rPr lang="es-CO" sz="1800"/>
              <a:t>Tejido conectivo, estructuras vasculares,  células inflamatorias y mucosas secretores.</a:t>
            </a:r>
            <a:endParaRPr/>
          </a:p>
          <a:p>
            <a:pPr marL="685800" lvl="1" indent="-228600" algn="l" rtl="0">
              <a:lnSpc>
                <a:spcPct val="90000"/>
              </a:lnSpc>
              <a:spcBef>
                <a:spcPts val="500"/>
              </a:spcBef>
              <a:spcAft>
                <a:spcPts val="0"/>
              </a:spcAft>
              <a:buClr>
                <a:srgbClr val="152B48"/>
              </a:buClr>
              <a:buSzPts val="1800"/>
              <a:buChar char="•"/>
            </a:pPr>
            <a:r>
              <a:rPr lang="es-CO" sz="1800"/>
              <a:t>Linfocitos T CD 4 predominantes.</a:t>
            </a:r>
            <a:endParaRPr/>
          </a:p>
          <a:p>
            <a:pPr marL="685800" lvl="1" indent="-114300" algn="l" rtl="0">
              <a:lnSpc>
                <a:spcPct val="90000"/>
              </a:lnSpc>
              <a:spcBef>
                <a:spcPts val="500"/>
              </a:spcBef>
              <a:spcAft>
                <a:spcPts val="0"/>
              </a:spcAft>
              <a:buClr>
                <a:srgbClr val="152B48"/>
              </a:buClr>
              <a:buSzPts val="1800"/>
              <a:buNone/>
            </a:pPr>
            <a:endParaRPr sz="1800"/>
          </a:p>
          <a:p>
            <a:pPr marL="0" lvl="0" indent="0" algn="l" rtl="0">
              <a:lnSpc>
                <a:spcPct val="90000"/>
              </a:lnSpc>
              <a:spcBef>
                <a:spcPts val="1000"/>
              </a:spcBef>
              <a:spcAft>
                <a:spcPts val="0"/>
              </a:spcAft>
              <a:buClr>
                <a:srgbClr val="152B48"/>
              </a:buClr>
              <a:buSzPts val="1800"/>
              <a:buNone/>
            </a:pPr>
            <a:r>
              <a:rPr lang="es-CO" sz="1800" b="1"/>
              <a:t>Muscular de la mucosa</a:t>
            </a:r>
            <a:endParaRPr/>
          </a:p>
          <a:p>
            <a:pPr marL="685800" lvl="1" indent="-228600" algn="l" rtl="0">
              <a:lnSpc>
                <a:spcPct val="90000"/>
              </a:lnSpc>
              <a:spcBef>
                <a:spcPts val="500"/>
              </a:spcBef>
              <a:spcAft>
                <a:spcPts val="0"/>
              </a:spcAft>
              <a:buClr>
                <a:srgbClr val="152B48"/>
              </a:buClr>
              <a:buSzPts val="1800"/>
              <a:buChar char="•"/>
            </a:pPr>
            <a:r>
              <a:rPr lang="es-CO" sz="1800"/>
              <a:t>Tejido muscular liso longitudinal.</a:t>
            </a:r>
            <a:endParaRPr/>
          </a:p>
          <a:p>
            <a:pPr marL="685800" lvl="1" indent="-228600" algn="l" rtl="0">
              <a:lnSpc>
                <a:spcPct val="90000"/>
              </a:lnSpc>
              <a:spcBef>
                <a:spcPts val="500"/>
              </a:spcBef>
              <a:spcAft>
                <a:spcPts val="0"/>
              </a:spcAft>
              <a:buClr>
                <a:srgbClr val="152B48"/>
              </a:buClr>
              <a:buSzPts val="1800"/>
              <a:buChar char="•"/>
            </a:pPr>
            <a:r>
              <a:rPr lang="es-CO" sz="1800"/>
              <a:t>Inicia en el cartílago cricoides  y se vuelve cada vez más delgado.</a:t>
            </a:r>
            <a:endParaRPr/>
          </a:p>
          <a:p>
            <a:pPr marL="685800" lvl="1" indent="-228600" algn="l" rtl="0">
              <a:lnSpc>
                <a:spcPct val="90000"/>
              </a:lnSpc>
              <a:spcBef>
                <a:spcPts val="500"/>
              </a:spcBef>
              <a:spcAft>
                <a:spcPts val="0"/>
              </a:spcAft>
              <a:buClr>
                <a:srgbClr val="152B48"/>
              </a:buClr>
              <a:buSzPts val="1800"/>
              <a:buChar char="•"/>
            </a:pPr>
            <a:r>
              <a:rPr lang="es-CO" sz="1800"/>
              <a:t>No tiene serosa la mayor parte, serosa en parte torácicas.</a:t>
            </a:r>
            <a:endParaRPr/>
          </a:p>
        </p:txBody>
      </p:sp>
      <p:pic>
        <p:nvPicPr>
          <p:cNvPr id="926" name="Google Shape;926;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1317" y="922896"/>
            <a:ext cx="3824034" cy="32288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02"/>
          <p:cNvSpPr txBox="1">
            <a:spLocks noGrp="1"/>
          </p:cNvSpPr>
          <p:nvPr>
            <p:ph type="title"/>
          </p:nvPr>
        </p:nvSpPr>
        <p:spPr>
          <a:xfrm>
            <a:off x="690919" y="0"/>
            <a:ext cx="7957469" cy="11409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Otras células del epitelio</a:t>
            </a:r>
            <a:endParaRPr/>
          </a:p>
        </p:txBody>
      </p:sp>
      <p:sp>
        <p:nvSpPr>
          <p:cNvPr id="932" name="Google Shape;932;p102"/>
          <p:cNvSpPr txBox="1">
            <a:spLocks noGrp="1"/>
          </p:cNvSpPr>
          <p:nvPr>
            <p:ph type="body" idx="1"/>
          </p:nvPr>
        </p:nvSpPr>
        <p:spPr>
          <a:xfrm>
            <a:off x="662956" y="1296642"/>
            <a:ext cx="5246506" cy="20673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Melanocitos.</a:t>
            </a:r>
            <a:endParaRPr/>
          </a:p>
          <a:p>
            <a:pPr marL="228600" lvl="0" indent="-228600" algn="l" rtl="0">
              <a:lnSpc>
                <a:spcPct val="90000"/>
              </a:lnSpc>
              <a:spcBef>
                <a:spcPts val="1000"/>
              </a:spcBef>
              <a:spcAft>
                <a:spcPts val="0"/>
              </a:spcAft>
              <a:buClr>
                <a:srgbClr val="152B48"/>
              </a:buClr>
              <a:buSzPts val="2000"/>
              <a:buChar char="•"/>
            </a:pPr>
            <a:r>
              <a:rPr lang="es-CO"/>
              <a:t>Células Merkel.</a:t>
            </a:r>
            <a:endParaRPr/>
          </a:p>
          <a:p>
            <a:pPr marL="228600" lvl="0" indent="-228600" algn="l" rtl="0">
              <a:lnSpc>
                <a:spcPct val="90000"/>
              </a:lnSpc>
              <a:spcBef>
                <a:spcPts val="1000"/>
              </a:spcBef>
              <a:spcAft>
                <a:spcPts val="0"/>
              </a:spcAft>
              <a:buClr>
                <a:srgbClr val="152B48"/>
              </a:buClr>
              <a:buSzPts val="2000"/>
              <a:buChar char="•"/>
            </a:pPr>
            <a:r>
              <a:rPr lang="es-CO"/>
              <a:t>Linfocitos intraepiteliales: normales supra basales.</a:t>
            </a:r>
            <a:endParaRPr/>
          </a:p>
          <a:p>
            <a:pPr marL="228600" lvl="0" indent="-228600" algn="l" rtl="0">
              <a:lnSpc>
                <a:spcPct val="90000"/>
              </a:lnSpc>
              <a:spcBef>
                <a:spcPts val="1000"/>
              </a:spcBef>
              <a:spcAft>
                <a:spcPts val="0"/>
              </a:spcAft>
              <a:buClr>
                <a:srgbClr val="152B48"/>
              </a:buClr>
              <a:buSzPts val="2000"/>
              <a:buChar char="•"/>
            </a:pPr>
            <a:r>
              <a:rPr lang="es-CO"/>
              <a:t>Mastocitos.</a:t>
            </a:r>
            <a:endParaRPr/>
          </a:p>
          <a:p>
            <a:pPr marL="228600" lvl="0" indent="-101600" algn="l" rtl="0">
              <a:lnSpc>
                <a:spcPct val="90000"/>
              </a:lnSpc>
              <a:spcBef>
                <a:spcPts val="1000"/>
              </a:spcBef>
              <a:spcAft>
                <a:spcPts val="0"/>
              </a:spcAft>
              <a:buClr>
                <a:srgbClr val="152B48"/>
              </a:buClr>
              <a:buSzPts val="2000"/>
              <a:buNone/>
            </a:pPr>
            <a:endParaRPr/>
          </a:p>
        </p:txBody>
      </p:sp>
      <p:pic>
        <p:nvPicPr>
          <p:cNvPr id="933" name="Google Shape;933;p1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32091" y="1221141"/>
            <a:ext cx="3957695" cy="53009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3"/>
          <p:cNvSpPr txBox="1">
            <a:spLocks noGrp="1"/>
          </p:cNvSpPr>
          <p:nvPr>
            <p:ph type="title"/>
          </p:nvPr>
        </p:nvSpPr>
        <p:spPr>
          <a:xfrm>
            <a:off x="585055" y="103192"/>
            <a:ext cx="4465117" cy="8447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Submucosa</a:t>
            </a:r>
            <a:endParaRPr/>
          </a:p>
        </p:txBody>
      </p:sp>
      <p:pic>
        <p:nvPicPr>
          <p:cNvPr id="939" name="Google Shape;939;p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8256" y="1450750"/>
            <a:ext cx="4647632" cy="3880773"/>
          </a:xfrm>
          <a:prstGeom prst="rect">
            <a:avLst/>
          </a:prstGeom>
          <a:noFill/>
          <a:ln>
            <a:noFill/>
          </a:ln>
        </p:spPr>
      </p:pic>
      <p:sp>
        <p:nvSpPr>
          <p:cNvPr id="940" name="Google Shape;940;p103"/>
          <p:cNvSpPr txBox="1">
            <a:spLocks noGrp="1"/>
          </p:cNvSpPr>
          <p:nvPr>
            <p:ph type="body" idx="1"/>
          </p:nvPr>
        </p:nvSpPr>
        <p:spPr>
          <a:xfrm>
            <a:off x="585055" y="947956"/>
            <a:ext cx="5510945"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Tejido conectivo.</a:t>
            </a:r>
            <a:endParaRPr/>
          </a:p>
          <a:p>
            <a:pPr marL="228600" lvl="0" indent="-228600" algn="l" rtl="0">
              <a:lnSpc>
                <a:spcPct val="90000"/>
              </a:lnSpc>
              <a:spcBef>
                <a:spcPts val="1000"/>
              </a:spcBef>
              <a:spcAft>
                <a:spcPts val="0"/>
              </a:spcAft>
              <a:buClr>
                <a:srgbClr val="152B48"/>
              </a:buClr>
              <a:buSzPts val="1800"/>
              <a:buChar char="•"/>
            </a:pPr>
            <a:r>
              <a:rPr lang="es-CO" sz="1800"/>
              <a:t>Plexo de Meissner.</a:t>
            </a:r>
            <a:endParaRPr/>
          </a:p>
          <a:p>
            <a:pPr marL="228600" lvl="0" indent="-228600" algn="l" rtl="0">
              <a:lnSpc>
                <a:spcPct val="90000"/>
              </a:lnSpc>
              <a:spcBef>
                <a:spcPts val="1000"/>
              </a:spcBef>
              <a:spcAft>
                <a:spcPts val="0"/>
              </a:spcAft>
              <a:buClr>
                <a:srgbClr val="152B48"/>
              </a:buClr>
              <a:buSzPts val="1800"/>
              <a:buChar char="•"/>
            </a:pPr>
            <a:r>
              <a:rPr lang="es-CO" sz="1800"/>
              <a:t>Vasos.</a:t>
            </a:r>
            <a:endParaRPr/>
          </a:p>
          <a:p>
            <a:pPr marL="228600" lvl="0" indent="-228600" algn="l" rtl="0">
              <a:lnSpc>
                <a:spcPct val="90000"/>
              </a:lnSpc>
              <a:spcBef>
                <a:spcPts val="1000"/>
              </a:spcBef>
              <a:spcAft>
                <a:spcPts val="0"/>
              </a:spcAft>
              <a:buClr>
                <a:srgbClr val="152B48"/>
              </a:buClr>
              <a:buSzPts val="1800"/>
              <a:buChar char="•"/>
            </a:pPr>
            <a:r>
              <a:rPr lang="es-CO" sz="1800"/>
              <a:t>Linfáticos.</a:t>
            </a:r>
            <a:endParaRPr/>
          </a:p>
          <a:p>
            <a:pPr marL="228600" lvl="0" indent="-228600" algn="l" rtl="0">
              <a:lnSpc>
                <a:spcPct val="90000"/>
              </a:lnSpc>
              <a:spcBef>
                <a:spcPts val="1000"/>
              </a:spcBef>
              <a:spcAft>
                <a:spcPts val="0"/>
              </a:spcAft>
              <a:buClr>
                <a:srgbClr val="152B48"/>
              </a:buClr>
              <a:buSzPts val="1800"/>
              <a:buChar char="•"/>
            </a:pPr>
            <a:r>
              <a:rPr lang="es-CO" sz="1800"/>
              <a:t>Glándulas submucosas.</a:t>
            </a:r>
            <a:endParaRPr/>
          </a:p>
          <a:p>
            <a:pPr marL="685800" lvl="1" indent="-228600" algn="l" rtl="0">
              <a:lnSpc>
                <a:spcPct val="90000"/>
              </a:lnSpc>
              <a:spcBef>
                <a:spcPts val="500"/>
              </a:spcBef>
              <a:spcAft>
                <a:spcPts val="0"/>
              </a:spcAft>
              <a:buClr>
                <a:srgbClr val="152B48"/>
              </a:buClr>
              <a:buSzPts val="1800"/>
              <a:buChar char="•"/>
            </a:pPr>
            <a:r>
              <a:rPr lang="es-CO" sz="1800"/>
              <a:t>Continuación de glándulas menores.</a:t>
            </a:r>
            <a:endParaRPr/>
          </a:p>
          <a:p>
            <a:pPr marL="228600" lvl="0" indent="-228600" algn="l" rtl="0">
              <a:lnSpc>
                <a:spcPct val="90000"/>
              </a:lnSpc>
              <a:spcBef>
                <a:spcPts val="1000"/>
              </a:spcBef>
              <a:spcAft>
                <a:spcPts val="0"/>
              </a:spcAft>
              <a:buClr>
                <a:srgbClr val="152B48"/>
              </a:buClr>
              <a:buSzPts val="1800"/>
              <a:buChar char="•"/>
            </a:pPr>
            <a:r>
              <a:rPr lang="es-CO" sz="1800"/>
              <a:t>Glándulas: células mucosas componente seroso, productores de bicarbonato.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4"/>
          <p:cNvSpPr txBox="1">
            <a:spLocks noGrp="1"/>
          </p:cNvSpPr>
          <p:nvPr>
            <p:ph type="title"/>
          </p:nvPr>
        </p:nvSpPr>
        <p:spPr>
          <a:xfrm>
            <a:off x="532971" y="0"/>
            <a:ext cx="5347712" cy="10935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Muscular propia</a:t>
            </a:r>
            <a:endParaRPr/>
          </a:p>
        </p:txBody>
      </p:sp>
      <p:sp>
        <p:nvSpPr>
          <p:cNvPr id="946" name="Google Shape;946;p104"/>
          <p:cNvSpPr txBox="1">
            <a:spLocks noGrp="1"/>
          </p:cNvSpPr>
          <p:nvPr>
            <p:ph type="body" idx="1"/>
          </p:nvPr>
        </p:nvSpPr>
        <p:spPr>
          <a:xfrm>
            <a:off x="4882393" y="1262654"/>
            <a:ext cx="7038363" cy="462641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152B48"/>
              </a:buClr>
              <a:buSzPts val="2000"/>
              <a:buChar char="•"/>
            </a:pPr>
            <a:r>
              <a:rPr lang="es-CO"/>
              <a:t>Contraen forman ondas peristálticas que conducen el globo alimenticio al estómago. </a:t>
            </a:r>
            <a:endParaRPr/>
          </a:p>
          <a:p>
            <a:pPr marL="228600" lvl="0" indent="-228600" algn="l" rtl="0">
              <a:lnSpc>
                <a:spcPct val="90000"/>
              </a:lnSpc>
              <a:spcBef>
                <a:spcPts val="1000"/>
              </a:spcBef>
              <a:spcAft>
                <a:spcPts val="0"/>
              </a:spcAft>
              <a:buClr>
                <a:srgbClr val="152B48"/>
              </a:buClr>
              <a:buSzPts val="2000"/>
              <a:buChar char="•"/>
            </a:pPr>
            <a:r>
              <a:rPr lang="es-CO"/>
              <a:t>Tercio superior principal músculo estriado.</a:t>
            </a:r>
            <a:endParaRPr/>
          </a:p>
          <a:p>
            <a:pPr marL="228600" lvl="0" indent="-228600" algn="l" rtl="0">
              <a:lnSpc>
                <a:spcPct val="90000"/>
              </a:lnSpc>
              <a:spcBef>
                <a:spcPts val="1000"/>
              </a:spcBef>
              <a:spcAft>
                <a:spcPts val="0"/>
              </a:spcAft>
              <a:buClr>
                <a:srgbClr val="152B48"/>
              </a:buClr>
              <a:buSzPts val="2000"/>
              <a:buChar char="•"/>
            </a:pPr>
            <a:r>
              <a:rPr lang="es-CO"/>
              <a:t>Tercio inferior músculo liso.</a:t>
            </a:r>
            <a:endParaRPr/>
          </a:p>
          <a:p>
            <a:pPr marL="0" lvl="0" indent="0" algn="l" rtl="0">
              <a:lnSpc>
                <a:spcPct val="90000"/>
              </a:lnSpc>
              <a:spcBef>
                <a:spcPts val="1000"/>
              </a:spcBef>
              <a:spcAft>
                <a:spcPts val="0"/>
              </a:spcAft>
              <a:buClr>
                <a:srgbClr val="152B48"/>
              </a:buClr>
              <a:buSzPts val="2000"/>
              <a:buNone/>
            </a:pPr>
            <a:endParaRPr/>
          </a:p>
          <a:p>
            <a:pPr marL="228600" lvl="0" indent="-228600" algn="l" rtl="0">
              <a:lnSpc>
                <a:spcPct val="90000"/>
              </a:lnSpc>
              <a:spcBef>
                <a:spcPts val="1000"/>
              </a:spcBef>
              <a:spcAft>
                <a:spcPts val="0"/>
              </a:spcAft>
              <a:buClr>
                <a:srgbClr val="152B48"/>
              </a:buClr>
              <a:buSzPts val="2000"/>
              <a:buChar char="•"/>
            </a:pPr>
            <a:r>
              <a:rPr lang="es-CO"/>
              <a:t>Plexo Auerbach y células intersticiales de cajal: 2 capas musculares.</a:t>
            </a:r>
            <a:endParaRPr/>
          </a:p>
          <a:p>
            <a:pPr marL="228600" lvl="0" indent="-228600" algn="l" rtl="0">
              <a:lnSpc>
                <a:spcPct val="90000"/>
              </a:lnSpc>
              <a:spcBef>
                <a:spcPts val="1000"/>
              </a:spcBef>
              <a:spcAft>
                <a:spcPts val="0"/>
              </a:spcAft>
              <a:buClr>
                <a:srgbClr val="152B48"/>
              </a:buClr>
              <a:buSzPts val="2000"/>
              <a:buChar char="•"/>
            </a:pPr>
            <a:r>
              <a:rPr lang="es-CO"/>
              <a:t>Células intersticiales muscular propia.</a:t>
            </a:r>
            <a:endParaRPr/>
          </a:p>
          <a:p>
            <a:pPr marL="0" lvl="0" indent="0" algn="l" rtl="0">
              <a:lnSpc>
                <a:spcPct val="90000"/>
              </a:lnSpc>
              <a:spcBef>
                <a:spcPts val="1000"/>
              </a:spcBef>
              <a:spcAft>
                <a:spcPts val="0"/>
              </a:spcAft>
              <a:buClr>
                <a:srgbClr val="152B48"/>
              </a:buClr>
              <a:buSzPts val="2000"/>
              <a:buNone/>
            </a:pPr>
            <a:endParaRPr/>
          </a:p>
          <a:p>
            <a:pPr marL="228600" lvl="0" indent="-228600" algn="l" rtl="0">
              <a:lnSpc>
                <a:spcPct val="90000"/>
              </a:lnSpc>
              <a:spcBef>
                <a:spcPts val="1000"/>
              </a:spcBef>
              <a:spcAft>
                <a:spcPts val="0"/>
              </a:spcAft>
              <a:buClr>
                <a:srgbClr val="152B48"/>
              </a:buClr>
              <a:buSzPts val="2000"/>
              <a:buChar char="•"/>
            </a:pPr>
            <a:r>
              <a:rPr lang="es-CO"/>
              <a:t>Serosa</a:t>
            </a:r>
            <a:endParaRPr/>
          </a:p>
          <a:p>
            <a:pPr marL="457200" lvl="1" indent="0" algn="l" rtl="0">
              <a:lnSpc>
                <a:spcPct val="90000"/>
              </a:lnSpc>
              <a:spcBef>
                <a:spcPts val="500"/>
              </a:spcBef>
              <a:spcAft>
                <a:spcPts val="0"/>
              </a:spcAft>
              <a:buClr>
                <a:srgbClr val="152B48"/>
              </a:buClr>
              <a:buSzPts val="2000"/>
              <a:buNone/>
            </a:pPr>
            <a:r>
              <a:rPr lang="es-CO"/>
              <a:t>Segmentos cortos de serosa del esófago torácico y intraabdominal están derivados de la pleura y peritoneo.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838200" y="-1"/>
            <a:ext cx="5376454" cy="11576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Dientes</a:t>
            </a:r>
            <a:endParaRPr/>
          </a:p>
        </p:txBody>
      </p:sp>
      <p:pic>
        <p:nvPicPr>
          <p:cNvPr id="656" name="Google Shape;656;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5456" y="2257020"/>
            <a:ext cx="6706498" cy="3084989"/>
          </a:xfrm>
          <a:prstGeom prst="rect">
            <a:avLst/>
          </a:prstGeom>
          <a:noFill/>
          <a:ln>
            <a:noFill/>
          </a:ln>
        </p:spPr>
      </p:pic>
      <p:sp>
        <p:nvSpPr>
          <p:cNvPr id="657" name="Google Shape;657;p69"/>
          <p:cNvSpPr txBox="1">
            <a:spLocks noGrp="1"/>
          </p:cNvSpPr>
          <p:nvPr>
            <p:ph type="body" idx="2"/>
          </p:nvPr>
        </p:nvSpPr>
        <p:spPr>
          <a:xfrm>
            <a:off x="430846" y="1157680"/>
            <a:ext cx="4894610" cy="32226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1700"/>
              <a:buFont typeface="Arial"/>
              <a:buChar char="•"/>
            </a:pPr>
            <a:r>
              <a:rPr lang="es-CO" sz="1700"/>
              <a:t>20 dientes deciduos de leche.</a:t>
            </a:r>
            <a:endParaRPr/>
          </a:p>
          <a:p>
            <a:pPr marL="285750" lvl="0" indent="-285750" algn="l" rtl="0">
              <a:lnSpc>
                <a:spcPct val="90000"/>
              </a:lnSpc>
              <a:spcBef>
                <a:spcPts val="1000"/>
              </a:spcBef>
              <a:spcAft>
                <a:spcPts val="0"/>
              </a:spcAft>
              <a:buClr>
                <a:srgbClr val="152B48"/>
              </a:buClr>
              <a:buSzPts val="1700"/>
              <a:buFont typeface="Arial"/>
              <a:buChar char="•"/>
            </a:pPr>
            <a:r>
              <a:rPr lang="es-CO" sz="1700"/>
              <a:t>32 dientes permanentes.</a:t>
            </a:r>
            <a:endParaRPr/>
          </a:p>
          <a:p>
            <a:pPr marL="285750" lvl="0" indent="-285750" algn="l" rtl="0">
              <a:lnSpc>
                <a:spcPct val="90000"/>
              </a:lnSpc>
              <a:spcBef>
                <a:spcPts val="1000"/>
              </a:spcBef>
              <a:spcAft>
                <a:spcPts val="0"/>
              </a:spcAft>
              <a:buClr>
                <a:srgbClr val="152B48"/>
              </a:buClr>
              <a:buSzPts val="1700"/>
              <a:buFont typeface="Arial"/>
              <a:buChar char="•"/>
            </a:pPr>
            <a:r>
              <a:rPr lang="es-CO" sz="1700"/>
              <a:t>20 dientes sucedáneos y 12 molares.</a:t>
            </a:r>
            <a:endParaRPr/>
          </a:p>
          <a:p>
            <a:pPr marL="285750" lvl="0" indent="-285750" algn="l" rtl="0">
              <a:lnSpc>
                <a:spcPct val="90000"/>
              </a:lnSpc>
              <a:spcBef>
                <a:spcPts val="1000"/>
              </a:spcBef>
              <a:spcAft>
                <a:spcPts val="0"/>
              </a:spcAft>
              <a:buClr>
                <a:srgbClr val="152B48"/>
              </a:buClr>
              <a:buSzPts val="1700"/>
              <a:buFont typeface="Arial"/>
              <a:buChar char="•"/>
            </a:pPr>
            <a:r>
              <a:rPr lang="es-CO" sz="1700"/>
              <a:t>Alveolo:</a:t>
            </a:r>
            <a:endParaRPr/>
          </a:p>
          <a:p>
            <a:pPr marL="285750" lvl="0" indent="-285750" algn="l" rtl="0">
              <a:lnSpc>
                <a:spcPct val="90000"/>
              </a:lnSpc>
              <a:spcBef>
                <a:spcPts val="1000"/>
              </a:spcBef>
              <a:spcAft>
                <a:spcPts val="0"/>
              </a:spcAft>
              <a:buClr>
                <a:srgbClr val="152B48"/>
              </a:buClr>
              <a:buSzPts val="1700"/>
              <a:buFont typeface="Arial"/>
              <a:buChar char="•"/>
            </a:pPr>
            <a:r>
              <a:rPr lang="es-CO" sz="1700"/>
              <a:t>Ligamento periodontal.</a:t>
            </a:r>
            <a:endParaRPr/>
          </a:p>
          <a:p>
            <a:pPr marL="285750" lvl="0" indent="-285750" algn="l" rtl="0">
              <a:lnSpc>
                <a:spcPct val="90000"/>
              </a:lnSpc>
              <a:spcBef>
                <a:spcPts val="1000"/>
              </a:spcBef>
              <a:spcAft>
                <a:spcPts val="0"/>
              </a:spcAft>
              <a:buClr>
                <a:srgbClr val="152B48"/>
              </a:buClr>
              <a:buSzPts val="1700"/>
              <a:buFont typeface="Arial"/>
              <a:buChar char="•"/>
            </a:pPr>
            <a:r>
              <a:rPr lang="es-CO" sz="1700"/>
              <a:t>Corona: porción del diente que se ve.</a:t>
            </a:r>
            <a:endParaRPr/>
          </a:p>
          <a:p>
            <a:pPr marL="285750" lvl="0" indent="-285750" algn="l" rtl="0">
              <a:lnSpc>
                <a:spcPct val="90000"/>
              </a:lnSpc>
              <a:spcBef>
                <a:spcPts val="1000"/>
              </a:spcBef>
              <a:spcAft>
                <a:spcPts val="0"/>
              </a:spcAft>
              <a:buClr>
                <a:srgbClr val="152B48"/>
              </a:buClr>
              <a:buSzPts val="1700"/>
              <a:buFont typeface="Arial"/>
              <a:buChar char="•"/>
            </a:pPr>
            <a:r>
              <a:rPr lang="es-CO" sz="1700"/>
              <a:t>Raíz: porción situada dentro del alveolo.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5"/>
          <p:cNvSpPr txBox="1">
            <a:spLocks noGrp="1"/>
          </p:cNvSpPr>
          <p:nvPr>
            <p:ph type="title"/>
          </p:nvPr>
        </p:nvSpPr>
        <p:spPr>
          <a:xfrm>
            <a:off x="540096" y="0"/>
            <a:ext cx="4129558" cy="11576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Estómago</a:t>
            </a:r>
            <a:endParaRPr/>
          </a:p>
        </p:txBody>
      </p:sp>
      <p:sp>
        <p:nvSpPr>
          <p:cNvPr id="952" name="Google Shape;952;p105"/>
          <p:cNvSpPr txBox="1">
            <a:spLocks noGrp="1"/>
          </p:cNvSpPr>
          <p:nvPr>
            <p:ph type="body" idx="1"/>
          </p:nvPr>
        </p:nvSpPr>
        <p:spPr>
          <a:xfrm>
            <a:off x="596123" y="1270000"/>
            <a:ext cx="5813066" cy="25850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Cardias:  2 – 3 cm, unión gastroesofágica</a:t>
            </a:r>
            <a:endParaRPr/>
          </a:p>
          <a:p>
            <a:pPr marL="228600" lvl="0" indent="-228600" algn="l" rtl="0">
              <a:lnSpc>
                <a:spcPct val="90000"/>
              </a:lnSpc>
              <a:spcBef>
                <a:spcPts val="1000"/>
              </a:spcBef>
              <a:spcAft>
                <a:spcPts val="0"/>
              </a:spcAft>
              <a:buClr>
                <a:srgbClr val="152B48"/>
              </a:buClr>
              <a:buSzPts val="2000"/>
              <a:buChar char="•"/>
            </a:pPr>
            <a:r>
              <a:rPr lang="es-CO"/>
              <a:t>Fondo: cúpula, llena de gas</a:t>
            </a:r>
            <a:endParaRPr/>
          </a:p>
          <a:p>
            <a:pPr marL="228600" lvl="0" indent="-228600" algn="l" rtl="0">
              <a:lnSpc>
                <a:spcPct val="90000"/>
              </a:lnSpc>
              <a:spcBef>
                <a:spcPts val="1000"/>
              </a:spcBef>
              <a:spcAft>
                <a:spcPts val="0"/>
              </a:spcAft>
              <a:buClr>
                <a:srgbClr val="152B48"/>
              </a:buClr>
              <a:buSzPts val="2000"/>
              <a:buChar char="•"/>
            </a:pPr>
            <a:r>
              <a:rPr lang="es-CO"/>
              <a:t>Cuerpo: más grande, formar el quimo.</a:t>
            </a:r>
            <a:endParaRPr/>
          </a:p>
          <a:p>
            <a:pPr marL="228600" lvl="0" indent="-228600" algn="l" rtl="0">
              <a:lnSpc>
                <a:spcPct val="90000"/>
              </a:lnSpc>
              <a:spcBef>
                <a:spcPts val="1000"/>
              </a:spcBef>
              <a:spcAft>
                <a:spcPts val="0"/>
              </a:spcAft>
              <a:buClr>
                <a:srgbClr val="152B48"/>
              </a:buClr>
              <a:buSzPts val="2000"/>
              <a:buChar char="•"/>
            </a:pPr>
            <a:r>
              <a:rPr lang="es-CO"/>
              <a:t>Píloro: porción contraída, forma de embudo.</a:t>
            </a:r>
            <a:endParaRPr/>
          </a:p>
        </p:txBody>
      </p:sp>
      <p:pic>
        <p:nvPicPr>
          <p:cNvPr id="953" name="Google Shape;953;p105"/>
          <p:cNvPicPr preferRelativeResize="0"/>
          <p:nvPr/>
        </p:nvPicPr>
        <p:blipFill rotWithShape="1">
          <a:blip r:embed="rId3" cstate="email">
            <a:alphaModFix/>
            <a:extLst>
              <a:ext uri="{28A0092B-C50C-407E-A947-70E740481C1C}">
                <a14:useLocalDpi xmlns:a14="http://schemas.microsoft.com/office/drawing/2010/main"/>
              </a:ext>
            </a:extLst>
          </a:blip>
          <a:srcRect b="-2"/>
          <a:stretch/>
        </p:blipFill>
        <p:spPr>
          <a:xfrm>
            <a:off x="6346140" y="2562500"/>
            <a:ext cx="4840467" cy="34650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06"/>
          <p:cNvSpPr txBox="1">
            <a:spLocks noGrp="1"/>
          </p:cNvSpPr>
          <p:nvPr>
            <p:ph type="title"/>
          </p:nvPr>
        </p:nvSpPr>
        <p:spPr>
          <a:xfrm>
            <a:off x="81715" y="-69908"/>
            <a:ext cx="8596668" cy="1320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Mucosa pilórica y cardial</a:t>
            </a:r>
            <a:endParaRPr/>
          </a:p>
        </p:txBody>
      </p:sp>
      <p:sp>
        <p:nvSpPr>
          <p:cNvPr id="959" name="Google Shape;959;p106"/>
          <p:cNvSpPr txBox="1">
            <a:spLocks noGrp="1"/>
          </p:cNvSpPr>
          <p:nvPr>
            <p:ph type="body" idx="1"/>
          </p:nvPr>
        </p:nvSpPr>
        <p:spPr>
          <a:xfrm>
            <a:off x="509554" y="1250892"/>
            <a:ext cx="6830813" cy="39615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900"/>
              <a:buChar char="•"/>
            </a:pPr>
            <a:r>
              <a:rPr lang="es-CO" sz="1900"/>
              <a:t>Foveolas ocupan la mitad del espesor de la mucosa.</a:t>
            </a:r>
            <a:endParaRPr/>
          </a:p>
          <a:p>
            <a:pPr marL="228600" lvl="0" indent="-228600" algn="l" rtl="0">
              <a:lnSpc>
                <a:spcPct val="90000"/>
              </a:lnSpc>
              <a:spcBef>
                <a:spcPts val="1000"/>
              </a:spcBef>
              <a:spcAft>
                <a:spcPts val="0"/>
              </a:spcAft>
              <a:buClr>
                <a:srgbClr val="152B48"/>
              </a:buClr>
              <a:buSzPts val="1900"/>
              <a:buChar char="•"/>
            </a:pPr>
            <a:r>
              <a:rPr lang="es-CO" sz="1900"/>
              <a:t>Mucosecretora.</a:t>
            </a:r>
            <a:endParaRPr/>
          </a:p>
          <a:p>
            <a:pPr marL="228600" lvl="0" indent="-228600" algn="l" rtl="0">
              <a:lnSpc>
                <a:spcPct val="90000"/>
              </a:lnSpc>
              <a:spcBef>
                <a:spcPts val="1000"/>
              </a:spcBef>
              <a:spcAft>
                <a:spcPts val="0"/>
              </a:spcAft>
              <a:buClr>
                <a:srgbClr val="152B48"/>
              </a:buClr>
              <a:buSzPts val="1900"/>
              <a:buChar char="•"/>
            </a:pPr>
            <a:r>
              <a:rPr lang="es-CO" sz="1900"/>
              <a:t>Células zimógenas principales.</a:t>
            </a:r>
            <a:endParaRPr/>
          </a:p>
          <a:p>
            <a:pPr marL="228600" lvl="0" indent="-228600" algn="l" rtl="0">
              <a:lnSpc>
                <a:spcPct val="90000"/>
              </a:lnSpc>
              <a:spcBef>
                <a:spcPts val="1000"/>
              </a:spcBef>
              <a:spcAft>
                <a:spcPts val="0"/>
              </a:spcAft>
              <a:buClr>
                <a:srgbClr val="152B48"/>
              </a:buClr>
              <a:buSzPts val="1900"/>
              <a:buChar char="•"/>
            </a:pPr>
            <a:r>
              <a:rPr lang="es-CO" sz="1900"/>
              <a:t>Glándulas pilóricas secretan solo mucina neutral. No tiene células parietales.</a:t>
            </a:r>
            <a:endParaRPr/>
          </a:p>
          <a:p>
            <a:pPr marL="228600" lvl="0" indent="-228600" algn="l" rtl="0">
              <a:lnSpc>
                <a:spcPct val="90000"/>
              </a:lnSpc>
              <a:spcBef>
                <a:spcPts val="1000"/>
              </a:spcBef>
              <a:spcAft>
                <a:spcPts val="0"/>
              </a:spcAft>
              <a:buClr>
                <a:srgbClr val="152B48"/>
              </a:buClr>
              <a:buSzPts val="1900"/>
              <a:buChar char="•"/>
            </a:pPr>
            <a:r>
              <a:rPr lang="es-CO" sz="1900"/>
              <a:t>Glándulas cardiales:  mucina neutral, </a:t>
            </a:r>
            <a:br>
              <a:rPr lang="es-CO" sz="1900"/>
            </a:br>
            <a:r>
              <a:rPr lang="es-CO" sz="1900"/>
              <a:t>sialomucina.</a:t>
            </a:r>
            <a:endParaRPr/>
          </a:p>
        </p:txBody>
      </p:sp>
      <p:pic>
        <p:nvPicPr>
          <p:cNvPr id="960" name="Google Shape;960;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3137" y="2960944"/>
            <a:ext cx="4610527" cy="330044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7"/>
          <p:cNvSpPr txBox="1">
            <a:spLocks noGrp="1"/>
          </p:cNvSpPr>
          <p:nvPr>
            <p:ph type="title"/>
          </p:nvPr>
        </p:nvSpPr>
        <p:spPr>
          <a:xfrm>
            <a:off x="0" y="54791"/>
            <a:ext cx="5324669" cy="9038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3600"/>
              <a:buFont typeface="Montserrat"/>
              <a:buNone/>
            </a:pPr>
            <a:r>
              <a:rPr lang="es-CO" b="0"/>
              <a:t>Mucosa oxíntica</a:t>
            </a:r>
            <a:endParaRPr/>
          </a:p>
        </p:txBody>
      </p:sp>
      <p:sp>
        <p:nvSpPr>
          <p:cNvPr id="966" name="Google Shape;966;p107"/>
          <p:cNvSpPr txBox="1">
            <a:spLocks noGrp="1"/>
          </p:cNvSpPr>
          <p:nvPr>
            <p:ph type="body" idx="1"/>
          </p:nvPr>
        </p:nvSpPr>
        <p:spPr>
          <a:xfrm>
            <a:off x="713860" y="834832"/>
            <a:ext cx="5207224" cy="38234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200"/>
              <a:buChar char="•"/>
            </a:pPr>
            <a:r>
              <a:rPr lang="es-CO" sz="1200"/>
              <a:t>Foveolas ocupan menos de un cuarto de la mucosa.</a:t>
            </a:r>
            <a:endParaRPr/>
          </a:p>
          <a:p>
            <a:pPr marL="228600" lvl="0" indent="-228600" algn="l" rtl="0">
              <a:lnSpc>
                <a:spcPct val="90000"/>
              </a:lnSpc>
              <a:spcBef>
                <a:spcPts val="1000"/>
              </a:spcBef>
              <a:spcAft>
                <a:spcPts val="0"/>
              </a:spcAft>
              <a:buClr>
                <a:srgbClr val="152B48"/>
              </a:buClr>
              <a:buSzPts val="1200"/>
              <a:buChar char="•"/>
            </a:pPr>
            <a:r>
              <a:rPr lang="es-CO" sz="1200"/>
              <a:t>Glándulas estrechas.</a:t>
            </a:r>
            <a:endParaRPr/>
          </a:p>
          <a:p>
            <a:pPr marL="228600" lvl="0" indent="-228600" algn="l" rtl="0">
              <a:lnSpc>
                <a:spcPct val="90000"/>
              </a:lnSpc>
              <a:spcBef>
                <a:spcPts val="1000"/>
              </a:spcBef>
              <a:spcAft>
                <a:spcPts val="0"/>
              </a:spcAft>
              <a:buClr>
                <a:srgbClr val="152B48"/>
              </a:buClr>
              <a:buSzPts val="1200"/>
              <a:buChar char="•"/>
            </a:pPr>
            <a:r>
              <a:rPr lang="es-CO" sz="1200"/>
              <a:t>Base:</a:t>
            </a:r>
            <a:endParaRPr/>
          </a:p>
          <a:p>
            <a:pPr marL="685800" lvl="1" indent="-228600" algn="l" rtl="0">
              <a:lnSpc>
                <a:spcPct val="90000"/>
              </a:lnSpc>
              <a:spcBef>
                <a:spcPts val="500"/>
              </a:spcBef>
              <a:spcAft>
                <a:spcPts val="0"/>
              </a:spcAft>
              <a:buClr>
                <a:srgbClr val="152B48"/>
              </a:buClr>
              <a:buSzPts val="1200"/>
              <a:buChar char="•"/>
            </a:pPr>
            <a:r>
              <a:rPr lang="es-CO" sz="1200"/>
              <a:t>Células principales.</a:t>
            </a:r>
            <a:endParaRPr/>
          </a:p>
          <a:p>
            <a:pPr marL="685800" lvl="1" indent="-228600" algn="l" rtl="0">
              <a:lnSpc>
                <a:spcPct val="90000"/>
              </a:lnSpc>
              <a:spcBef>
                <a:spcPts val="500"/>
              </a:spcBef>
              <a:spcAft>
                <a:spcPts val="0"/>
              </a:spcAft>
              <a:buClr>
                <a:srgbClr val="152B48"/>
              </a:buClr>
              <a:buSzPts val="1200"/>
              <a:buChar char="•"/>
            </a:pPr>
            <a:r>
              <a:rPr lang="es-CO" sz="1200"/>
              <a:t>Zimógeno.</a:t>
            </a:r>
            <a:endParaRPr/>
          </a:p>
          <a:p>
            <a:pPr marL="685800" lvl="1" indent="-228600" algn="l" rtl="0">
              <a:lnSpc>
                <a:spcPct val="90000"/>
              </a:lnSpc>
              <a:spcBef>
                <a:spcPts val="500"/>
              </a:spcBef>
              <a:spcAft>
                <a:spcPts val="0"/>
              </a:spcAft>
              <a:buClr>
                <a:srgbClr val="152B48"/>
              </a:buClr>
              <a:buSzPts val="1200"/>
              <a:buChar char="•"/>
            </a:pPr>
            <a:r>
              <a:rPr lang="es-CO" sz="1200"/>
              <a:t>Pepsinógeno.</a:t>
            </a:r>
            <a:endParaRPr/>
          </a:p>
          <a:p>
            <a:pPr marL="685800" lvl="1" indent="-228600" algn="l" rtl="0">
              <a:lnSpc>
                <a:spcPct val="90000"/>
              </a:lnSpc>
              <a:spcBef>
                <a:spcPts val="500"/>
              </a:spcBef>
              <a:spcAft>
                <a:spcPts val="0"/>
              </a:spcAft>
              <a:buClr>
                <a:srgbClr val="152B48"/>
              </a:buClr>
              <a:buSzPts val="1200"/>
              <a:buChar char="•"/>
            </a:pPr>
            <a:r>
              <a:rPr lang="es-CO" sz="1200"/>
              <a:t>Núcleo basal.</a:t>
            </a:r>
            <a:endParaRPr/>
          </a:p>
          <a:p>
            <a:pPr marL="685800" lvl="1" indent="-228600" algn="l" rtl="0">
              <a:lnSpc>
                <a:spcPct val="90000"/>
              </a:lnSpc>
              <a:spcBef>
                <a:spcPts val="500"/>
              </a:spcBef>
              <a:spcAft>
                <a:spcPts val="0"/>
              </a:spcAft>
              <a:buClr>
                <a:srgbClr val="152B48"/>
              </a:buClr>
              <a:buSzPts val="1200"/>
              <a:buChar char="•"/>
            </a:pPr>
            <a:r>
              <a:rPr lang="es-CO" sz="1200"/>
              <a:t>Pequeño nucleolo.</a:t>
            </a:r>
            <a:endParaRPr/>
          </a:p>
          <a:p>
            <a:pPr marL="228600" lvl="0" indent="-228600" algn="l" rtl="0">
              <a:lnSpc>
                <a:spcPct val="90000"/>
              </a:lnSpc>
              <a:spcBef>
                <a:spcPts val="1000"/>
              </a:spcBef>
              <a:spcAft>
                <a:spcPts val="0"/>
              </a:spcAft>
              <a:buClr>
                <a:srgbClr val="152B48"/>
              </a:buClr>
              <a:buSzPts val="1200"/>
              <a:buChar char="•"/>
            </a:pPr>
            <a:r>
              <a:rPr lang="es-CO" sz="1200"/>
              <a:t>Istmo:</a:t>
            </a:r>
            <a:endParaRPr/>
          </a:p>
          <a:p>
            <a:pPr marL="685800" lvl="1" indent="-228600" algn="l" rtl="0">
              <a:lnSpc>
                <a:spcPct val="90000"/>
              </a:lnSpc>
              <a:spcBef>
                <a:spcPts val="500"/>
              </a:spcBef>
              <a:spcAft>
                <a:spcPts val="0"/>
              </a:spcAft>
              <a:buClr>
                <a:srgbClr val="152B48"/>
              </a:buClr>
              <a:buSzPts val="1200"/>
              <a:buChar char="•"/>
            </a:pPr>
            <a:r>
              <a:rPr lang="es-CO" sz="1200"/>
              <a:t>Células parietales factor intrínseco.</a:t>
            </a:r>
            <a:endParaRPr/>
          </a:p>
          <a:p>
            <a:pPr marL="685800" lvl="1" indent="-228600" algn="l" rtl="0">
              <a:lnSpc>
                <a:spcPct val="90000"/>
              </a:lnSpc>
              <a:spcBef>
                <a:spcPts val="500"/>
              </a:spcBef>
              <a:spcAft>
                <a:spcPts val="0"/>
              </a:spcAft>
              <a:buClr>
                <a:srgbClr val="152B48"/>
              </a:buClr>
              <a:buSzPts val="1200"/>
              <a:buChar char="•"/>
            </a:pPr>
            <a:r>
              <a:rPr lang="es-CO" sz="1200"/>
              <a:t>Triangulares.</a:t>
            </a:r>
            <a:endParaRPr/>
          </a:p>
          <a:p>
            <a:pPr marL="685800" lvl="1" indent="-228600" algn="l" rtl="0">
              <a:lnSpc>
                <a:spcPct val="90000"/>
              </a:lnSpc>
              <a:spcBef>
                <a:spcPts val="500"/>
              </a:spcBef>
              <a:spcAft>
                <a:spcPts val="0"/>
              </a:spcAft>
              <a:buClr>
                <a:srgbClr val="152B48"/>
              </a:buClr>
              <a:buSzPts val="1200"/>
              <a:buChar char="•"/>
            </a:pPr>
            <a:r>
              <a:rPr lang="es-CO" sz="1200"/>
              <a:t>Citoplasma acidófilo.</a:t>
            </a:r>
            <a:endParaRPr/>
          </a:p>
          <a:p>
            <a:pPr marL="228600" lvl="0" indent="-228600" algn="l" rtl="0">
              <a:lnSpc>
                <a:spcPct val="90000"/>
              </a:lnSpc>
              <a:spcBef>
                <a:spcPts val="1000"/>
              </a:spcBef>
              <a:spcAft>
                <a:spcPts val="0"/>
              </a:spcAft>
              <a:buClr>
                <a:srgbClr val="152B48"/>
              </a:buClr>
              <a:buSzPts val="1200"/>
              <a:buChar char="•"/>
            </a:pPr>
            <a:r>
              <a:rPr lang="es-CO" sz="1200"/>
              <a:t>Cuello:</a:t>
            </a:r>
            <a:endParaRPr/>
          </a:p>
          <a:p>
            <a:pPr marL="685800" lvl="1" indent="-228600" algn="l" rtl="0">
              <a:lnSpc>
                <a:spcPct val="90000"/>
              </a:lnSpc>
              <a:spcBef>
                <a:spcPts val="500"/>
              </a:spcBef>
              <a:spcAft>
                <a:spcPts val="0"/>
              </a:spcAft>
              <a:buClr>
                <a:srgbClr val="152B48"/>
              </a:buClr>
              <a:buSzPts val="1200"/>
              <a:buChar char="•"/>
            </a:pPr>
            <a:r>
              <a:rPr lang="es-CO" sz="1200"/>
              <a:t>Mezcla de células zimógeno y parietal, células mucosa del cuello “difíciles de reconocer.</a:t>
            </a:r>
            <a:endParaRPr/>
          </a:p>
        </p:txBody>
      </p:sp>
      <p:pic>
        <p:nvPicPr>
          <p:cNvPr id="967" name="Google Shape;967;p1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76211" y="1453265"/>
            <a:ext cx="5512663" cy="3823409"/>
          </a:xfrm>
          <a:prstGeom prst="rect">
            <a:avLst/>
          </a:prstGeom>
          <a:noFill/>
          <a:ln>
            <a:noFill/>
          </a:ln>
        </p:spPr>
      </p:pic>
      <p:sp>
        <p:nvSpPr>
          <p:cNvPr id="968" name="Google Shape;968;p107"/>
          <p:cNvSpPr/>
          <p:nvPr/>
        </p:nvSpPr>
        <p:spPr>
          <a:xfrm>
            <a:off x="7041908" y="5404735"/>
            <a:ext cx="3581268" cy="493059"/>
          </a:xfrm>
          <a:prstGeom prst="rect">
            <a:avLst/>
          </a:prstGeom>
          <a:solidFill>
            <a:srgbClr val="D0CECE"/>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Foveola gástrica</a:t>
            </a:r>
            <a:endParaRPr/>
          </a:p>
        </p:txBody>
      </p:sp>
      <p:sp>
        <p:nvSpPr>
          <p:cNvPr id="969" name="Google Shape;969;p107"/>
          <p:cNvSpPr/>
          <p:nvPr/>
        </p:nvSpPr>
        <p:spPr>
          <a:xfrm>
            <a:off x="6189997" y="3808430"/>
            <a:ext cx="1434353" cy="100404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08"/>
          <p:cNvSpPr txBox="1">
            <a:spLocks noGrp="1"/>
          </p:cNvSpPr>
          <p:nvPr>
            <p:ph type="title"/>
          </p:nvPr>
        </p:nvSpPr>
        <p:spPr>
          <a:xfrm>
            <a:off x="645254" y="159539"/>
            <a:ext cx="5534024" cy="8680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parietales</a:t>
            </a:r>
            <a:endParaRPr/>
          </a:p>
        </p:txBody>
      </p:sp>
      <p:sp>
        <p:nvSpPr>
          <p:cNvPr id="975" name="Google Shape;975;p108"/>
          <p:cNvSpPr txBox="1">
            <a:spLocks noGrp="1"/>
          </p:cNvSpPr>
          <p:nvPr>
            <p:ph type="body" idx="1"/>
          </p:nvPr>
        </p:nvSpPr>
        <p:spPr>
          <a:xfrm>
            <a:off x="488758" y="1292888"/>
            <a:ext cx="7033590" cy="45307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Elaboran ácido clorhídrico, factor intrínseco.</a:t>
            </a:r>
            <a:endParaRPr/>
          </a:p>
          <a:p>
            <a:pPr marL="228600" lvl="0" indent="-228600" algn="l" rtl="0">
              <a:lnSpc>
                <a:spcPct val="90000"/>
              </a:lnSpc>
              <a:spcBef>
                <a:spcPts val="1000"/>
              </a:spcBef>
              <a:spcAft>
                <a:spcPts val="0"/>
              </a:spcAft>
              <a:buClr>
                <a:srgbClr val="152B48"/>
              </a:buClr>
              <a:buSzPts val="1800"/>
              <a:buChar char="•"/>
            </a:pPr>
            <a:r>
              <a:rPr lang="es-CO" sz="1800"/>
              <a:t>Citoplasma eosinófilo, núcleos redondos.</a:t>
            </a:r>
            <a:endParaRPr/>
          </a:p>
          <a:p>
            <a:pPr marL="228600" lvl="0" indent="-228600" algn="l" rtl="0">
              <a:lnSpc>
                <a:spcPct val="90000"/>
              </a:lnSpc>
              <a:spcBef>
                <a:spcPts val="1000"/>
              </a:spcBef>
              <a:spcAft>
                <a:spcPts val="0"/>
              </a:spcAft>
              <a:buClr>
                <a:srgbClr val="152B48"/>
              </a:buClr>
              <a:buSzPts val="1800"/>
              <a:buChar char="•"/>
            </a:pPr>
            <a:r>
              <a:rPr lang="es-CO" sz="1800"/>
              <a:t>Invaginación apical.</a:t>
            </a:r>
            <a:endParaRPr/>
          </a:p>
          <a:p>
            <a:pPr marL="228600" lvl="0" indent="-228600" algn="l" rtl="0">
              <a:lnSpc>
                <a:spcPct val="90000"/>
              </a:lnSpc>
              <a:spcBef>
                <a:spcPts val="1000"/>
              </a:spcBef>
              <a:spcAft>
                <a:spcPts val="0"/>
              </a:spcAft>
              <a:buClr>
                <a:srgbClr val="152B48"/>
              </a:buClr>
              <a:buSzPts val="1800"/>
              <a:buChar char="•"/>
            </a:pPr>
            <a:r>
              <a:rPr lang="es-CO" sz="1800"/>
              <a:t>Rica en mitocondrias.</a:t>
            </a:r>
            <a:endParaRPr/>
          </a:p>
          <a:p>
            <a:pPr marL="228600" lvl="0" indent="-228600" algn="l" rtl="0">
              <a:lnSpc>
                <a:spcPct val="90000"/>
              </a:lnSpc>
              <a:spcBef>
                <a:spcPts val="1000"/>
              </a:spcBef>
              <a:spcAft>
                <a:spcPts val="0"/>
              </a:spcAft>
              <a:buClr>
                <a:srgbClr val="152B48"/>
              </a:buClr>
              <a:buSzPts val="1800"/>
              <a:buChar char="•"/>
            </a:pPr>
            <a:r>
              <a:rPr lang="es-CO" sz="1800"/>
              <a:t>Sistema túbulo vesicular: vesicular.</a:t>
            </a:r>
            <a:endParaRPr/>
          </a:p>
          <a:p>
            <a:pPr marL="228600" lvl="0" indent="-228600" algn="l" rtl="0">
              <a:lnSpc>
                <a:spcPct val="90000"/>
              </a:lnSpc>
              <a:spcBef>
                <a:spcPts val="1000"/>
              </a:spcBef>
              <a:spcAft>
                <a:spcPts val="0"/>
              </a:spcAft>
              <a:buClr>
                <a:srgbClr val="152B48"/>
              </a:buClr>
              <a:buSzPts val="1800"/>
              <a:buChar char="•"/>
            </a:pPr>
            <a:r>
              <a:rPr lang="es-CO" sz="1800"/>
              <a:t>Sistema canalicular formador de ácido. </a:t>
            </a:r>
            <a:endParaRPr/>
          </a:p>
        </p:txBody>
      </p:sp>
      <p:pic>
        <p:nvPicPr>
          <p:cNvPr id="976" name="Google Shape;976;p108" descr="Dieta De La Vitamina B12"/>
          <p:cNvPicPr preferRelativeResize="0"/>
          <p:nvPr/>
        </p:nvPicPr>
        <p:blipFill rotWithShape="1">
          <a:blip r:embed="rId3">
            <a:alphaModFix/>
          </a:blip>
          <a:srcRect/>
          <a:stretch/>
        </p:blipFill>
        <p:spPr>
          <a:xfrm>
            <a:off x="6456113" y="1972396"/>
            <a:ext cx="5045249" cy="378393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09"/>
          <p:cNvSpPr txBox="1">
            <a:spLocks noGrp="1"/>
          </p:cNvSpPr>
          <p:nvPr>
            <p:ph type="title"/>
          </p:nvPr>
        </p:nvSpPr>
        <p:spPr>
          <a:xfrm>
            <a:off x="559292" y="66868"/>
            <a:ext cx="5849897" cy="9055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principales</a:t>
            </a:r>
            <a:endParaRPr/>
          </a:p>
        </p:txBody>
      </p:sp>
      <p:pic>
        <p:nvPicPr>
          <p:cNvPr id="982" name="Google Shape;982;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60191" y="1618197"/>
            <a:ext cx="4227770" cy="4362635"/>
          </a:xfrm>
          <a:prstGeom prst="rect">
            <a:avLst/>
          </a:prstGeom>
          <a:noFill/>
          <a:ln>
            <a:noFill/>
          </a:ln>
        </p:spPr>
      </p:pic>
      <p:sp>
        <p:nvSpPr>
          <p:cNvPr id="983" name="Google Shape;983;p109"/>
          <p:cNvSpPr txBox="1">
            <a:spLocks noGrp="1"/>
          </p:cNvSpPr>
          <p:nvPr>
            <p:ph type="body" idx="1"/>
          </p:nvPr>
        </p:nvSpPr>
        <p:spPr>
          <a:xfrm>
            <a:off x="559292" y="1358247"/>
            <a:ext cx="4750958" cy="218190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a:t>Zimógenas.</a:t>
            </a:r>
            <a:endParaRPr/>
          </a:p>
          <a:p>
            <a:pPr marL="228600" lvl="0" indent="-228600" algn="l" rtl="0">
              <a:lnSpc>
                <a:spcPct val="90000"/>
              </a:lnSpc>
              <a:spcBef>
                <a:spcPts val="1000"/>
              </a:spcBef>
              <a:spcAft>
                <a:spcPts val="0"/>
              </a:spcAft>
              <a:buClr>
                <a:srgbClr val="152B48"/>
              </a:buClr>
              <a:buSzPts val="1800"/>
              <a:buChar char="•"/>
            </a:pPr>
            <a:r>
              <a:rPr lang="es-CO" sz="1800"/>
              <a:t>Activan pH menor 2.5.</a:t>
            </a:r>
            <a:endParaRPr/>
          </a:p>
          <a:p>
            <a:pPr marL="228600" lvl="0" indent="-228600" algn="l" rtl="0">
              <a:lnSpc>
                <a:spcPct val="90000"/>
              </a:lnSpc>
              <a:spcBef>
                <a:spcPts val="1000"/>
              </a:spcBef>
              <a:spcAft>
                <a:spcPts val="0"/>
              </a:spcAft>
              <a:buClr>
                <a:srgbClr val="152B48"/>
              </a:buClr>
              <a:buSzPts val="1800"/>
              <a:buChar char="•"/>
            </a:pPr>
            <a:r>
              <a:rPr lang="es-CO" sz="1800"/>
              <a:t>Retículo endoplásmico rugoso abundante.</a:t>
            </a:r>
            <a:endParaRPr/>
          </a:p>
          <a:p>
            <a:pPr marL="228600" lvl="0" indent="-228600" algn="l" rtl="0">
              <a:lnSpc>
                <a:spcPct val="90000"/>
              </a:lnSpc>
              <a:spcBef>
                <a:spcPts val="1000"/>
              </a:spcBef>
              <a:spcAft>
                <a:spcPts val="0"/>
              </a:spcAft>
              <a:buClr>
                <a:srgbClr val="152B48"/>
              </a:buClr>
              <a:buSzPts val="1800"/>
              <a:buChar char="•"/>
            </a:pPr>
            <a:r>
              <a:rPr lang="es-CO" sz="1800"/>
              <a:t>Aparato de Golgi supranuclear.</a:t>
            </a:r>
            <a:endParaRPr/>
          </a:p>
          <a:p>
            <a:pPr marL="228600" lvl="0" indent="-228600" algn="l" rtl="0">
              <a:lnSpc>
                <a:spcPct val="90000"/>
              </a:lnSpc>
              <a:spcBef>
                <a:spcPts val="1000"/>
              </a:spcBef>
              <a:spcAft>
                <a:spcPts val="0"/>
              </a:spcAft>
              <a:buClr>
                <a:srgbClr val="152B48"/>
              </a:buClr>
              <a:buSzPts val="1800"/>
              <a:buChar char="•"/>
            </a:pPr>
            <a:r>
              <a:rPr lang="es-CO" sz="1800"/>
              <a:t>Gránulos de zimógeno en el ápice.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10"/>
          <p:cNvSpPr txBox="1">
            <a:spLocks noGrp="1"/>
          </p:cNvSpPr>
          <p:nvPr>
            <p:ph type="title"/>
          </p:nvPr>
        </p:nvSpPr>
        <p:spPr>
          <a:xfrm>
            <a:off x="585055" y="114650"/>
            <a:ext cx="4238615" cy="8782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Steam cells</a:t>
            </a:r>
            <a:endParaRPr sz="4400" b="0"/>
          </a:p>
        </p:txBody>
      </p:sp>
      <p:sp>
        <p:nvSpPr>
          <p:cNvPr id="989" name="Google Shape;989;p110"/>
          <p:cNvSpPr txBox="1">
            <a:spLocks noGrp="1"/>
          </p:cNvSpPr>
          <p:nvPr>
            <p:ph type="body" idx="1"/>
          </p:nvPr>
        </p:nvSpPr>
        <p:spPr>
          <a:xfrm>
            <a:off x="693044" y="1487819"/>
            <a:ext cx="4022636" cy="12990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Istmo.</a:t>
            </a:r>
            <a:endParaRPr/>
          </a:p>
          <a:p>
            <a:pPr marL="228600" lvl="0" indent="-228600" algn="l" rtl="0">
              <a:lnSpc>
                <a:spcPct val="90000"/>
              </a:lnSpc>
              <a:spcBef>
                <a:spcPts val="1000"/>
              </a:spcBef>
              <a:spcAft>
                <a:spcPts val="0"/>
              </a:spcAft>
              <a:buClr>
                <a:srgbClr val="152B48"/>
              </a:buClr>
              <a:buSzPts val="2000"/>
              <a:buChar char="•"/>
            </a:pPr>
            <a:r>
              <a:rPr lang="es-CO"/>
              <a:t>Pueden subir o bajar.</a:t>
            </a:r>
            <a:endParaRPr/>
          </a:p>
          <a:p>
            <a:pPr marL="228600" lvl="0" indent="-228600" algn="l" rtl="0">
              <a:lnSpc>
                <a:spcPct val="90000"/>
              </a:lnSpc>
              <a:spcBef>
                <a:spcPts val="1000"/>
              </a:spcBef>
              <a:spcAft>
                <a:spcPts val="0"/>
              </a:spcAft>
              <a:buClr>
                <a:srgbClr val="152B48"/>
              </a:buClr>
              <a:buSzPts val="2000"/>
              <a:buChar char="•"/>
            </a:pPr>
            <a:r>
              <a:rPr lang="es-CO"/>
              <a:t>Diferenciarse.</a:t>
            </a:r>
            <a:endParaRPr/>
          </a:p>
        </p:txBody>
      </p:sp>
      <p:pic>
        <p:nvPicPr>
          <p:cNvPr id="990" name="Google Shape;990;p1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43203" y="1430341"/>
            <a:ext cx="5702969" cy="408247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1"/>
          <p:cNvSpPr txBox="1">
            <a:spLocks noGrp="1"/>
          </p:cNvSpPr>
          <p:nvPr>
            <p:ph type="title"/>
          </p:nvPr>
        </p:nvSpPr>
        <p:spPr>
          <a:xfrm>
            <a:off x="510429" y="81094"/>
            <a:ext cx="5949969" cy="1009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endocrinas</a:t>
            </a:r>
            <a:endParaRPr/>
          </a:p>
        </p:txBody>
      </p:sp>
      <p:sp>
        <p:nvSpPr>
          <p:cNvPr id="996" name="Google Shape;996;p111"/>
          <p:cNvSpPr txBox="1">
            <a:spLocks noGrp="1"/>
          </p:cNvSpPr>
          <p:nvPr>
            <p:ph type="body" idx="1"/>
          </p:nvPr>
        </p:nvSpPr>
        <p:spPr>
          <a:xfrm>
            <a:off x="5539331" y="1396334"/>
            <a:ext cx="6054254" cy="388077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a:t>G células: células productoras de gastrina. </a:t>
            </a:r>
            <a:endParaRPr/>
          </a:p>
          <a:p>
            <a:pPr marL="228600" lvl="0" indent="-228600" algn="l" rtl="0">
              <a:lnSpc>
                <a:spcPct val="90000"/>
              </a:lnSpc>
              <a:spcBef>
                <a:spcPts val="1000"/>
              </a:spcBef>
              <a:spcAft>
                <a:spcPts val="0"/>
              </a:spcAft>
              <a:buClr>
                <a:srgbClr val="152B48"/>
              </a:buClr>
              <a:buSzPts val="1800"/>
              <a:buChar char="•"/>
            </a:pPr>
            <a:r>
              <a:rPr lang="es-CO" sz="1800"/>
              <a:t>Enterocromafines.</a:t>
            </a:r>
            <a:endParaRPr/>
          </a:p>
          <a:p>
            <a:pPr marL="228600" lvl="0" indent="-228600" algn="l" rtl="0">
              <a:lnSpc>
                <a:spcPct val="90000"/>
              </a:lnSpc>
              <a:spcBef>
                <a:spcPts val="1000"/>
              </a:spcBef>
              <a:spcAft>
                <a:spcPts val="0"/>
              </a:spcAft>
              <a:buClr>
                <a:srgbClr val="152B48"/>
              </a:buClr>
              <a:buSzPts val="1800"/>
              <a:buChar char="•"/>
            </a:pPr>
            <a:r>
              <a:rPr lang="es-CO" sz="1800"/>
              <a:t>Células productoras de serotonina.</a:t>
            </a:r>
            <a:endParaRPr/>
          </a:p>
          <a:p>
            <a:pPr marL="228600" lvl="0" indent="-228600" algn="l" rtl="0">
              <a:lnSpc>
                <a:spcPct val="90000"/>
              </a:lnSpc>
              <a:spcBef>
                <a:spcPts val="1000"/>
              </a:spcBef>
              <a:spcAft>
                <a:spcPts val="0"/>
              </a:spcAft>
              <a:buClr>
                <a:srgbClr val="152B48"/>
              </a:buClr>
              <a:buSzPts val="1800"/>
              <a:buChar char="•"/>
            </a:pPr>
            <a:r>
              <a:rPr lang="es-CO" sz="1800"/>
              <a:t>Células D: células productoras de somatostatina.</a:t>
            </a:r>
            <a:endParaRPr/>
          </a:p>
          <a:p>
            <a:pPr marL="228600" lvl="0" indent="-228600" algn="l" rtl="0">
              <a:lnSpc>
                <a:spcPct val="90000"/>
              </a:lnSpc>
              <a:spcBef>
                <a:spcPts val="1000"/>
              </a:spcBef>
              <a:spcAft>
                <a:spcPts val="0"/>
              </a:spcAft>
              <a:buClr>
                <a:srgbClr val="152B48"/>
              </a:buClr>
              <a:buSzPts val="1800"/>
              <a:buChar char="•"/>
            </a:pPr>
            <a:r>
              <a:rPr lang="es-CO" sz="1800"/>
              <a:t>Histamina.</a:t>
            </a:r>
            <a:endParaRPr/>
          </a:p>
          <a:p>
            <a:pPr marL="228600" lvl="0" indent="-228600" algn="l" rtl="0">
              <a:lnSpc>
                <a:spcPct val="90000"/>
              </a:lnSpc>
              <a:spcBef>
                <a:spcPts val="1000"/>
              </a:spcBef>
              <a:spcAft>
                <a:spcPts val="0"/>
              </a:spcAft>
              <a:buClr>
                <a:srgbClr val="152B48"/>
              </a:buClr>
              <a:buSzPts val="1800"/>
              <a:buChar char="•"/>
            </a:pPr>
            <a:r>
              <a:rPr lang="es-CO" sz="1800"/>
              <a:t>Células X.</a:t>
            </a:r>
            <a:endParaRPr/>
          </a:p>
          <a:p>
            <a:pPr marL="228600" lvl="0" indent="-114300" algn="l" rtl="0">
              <a:lnSpc>
                <a:spcPct val="90000"/>
              </a:lnSpc>
              <a:spcBef>
                <a:spcPts val="100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Mucosa pilórica: región del cuello, 20 - 50 por cripta.</a:t>
            </a:r>
            <a:endParaRPr/>
          </a:p>
          <a:p>
            <a:pPr marL="228600" lvl="0" indent="-114300" algn="l" rtl="0">
              <a:lnSpc>
                <a:spcPct val="90000"/>
              </a:lnSpc>
              <a:spcBef>
                <a:spcPts val="1000"/>
              </a:spcBef>
              <a:spcAft>
                <a:spcPts val="0"/>
              </a:spcAft>
              <a:buClr>
                <a:srgbClr val="152B48"/>
              </a:buClr>
              <a:buSzPts val="1800"/>
              <a:buNone/>
            </a:pPr>
            <a:endParaRPr sz="1800"/>
          </a:p>
          <a:p>
            <a:pPr marL="228600" lvl="0" indent="-114300" algn="l" rtl="0">
              <a:lnSpc>
                <a:spcPct val="90000"/>
              </a:lnSpc>
              <a:spcBef>
                <a:spcPts val="1000"/>
              </a:spcBef>
              <a:spcAft>
                <a:spcPts val="0"/>
              </a:spcAft>
              <a:buClr>
                <a:srgbClr val="152B48"/>
              </a:buClr>
              <a:buSzPts val="1800"/>
              <a:buNone/>
            </a:pPr>
            <a:endParaRPr sz="1800"/>
          </a:p>
          <a:p>
            <a:pPr marL="228600" lvl="0" indent="-114300" algn="l" rtl="0">
              <a:lnSpc>
                <a:spcPct val="90000"/>
              </a:lnSpc>
              <a:spcBef>
                <a:spcPts val="1000"/>
              </a:spcBef>
              <a:spcAft>
                <a:spcPts val="0"/>
              </a:spcAft>
              <a:buClr>
                <a:srgbClr val="152B48"/>
              </a:buClr>
              <a:buSzPts val="1800"/>
              <a:buNone/>
            </a:pPr>
            <a:endParaRPr sz="1800"/>
          </a:p>
        </p:txBody>
      </p:sp>
      <p:pic>
        <p:nvPicPr>
          <p:cNvPr id="997" name="Google Shape;997;p1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2112" y="1090569"/>
            <a:ext cx="3355055" cy="2401717"/>
          </a:xfrm>
          <a:prstGeom prst="rect">
            <a:avLst/>
          </a:prstGeom>
          <a:noFill/>
          <a:ln>
            <a:noFill/>
          </a:ln>
        </p:spPr>
      </p:pic>
      <p:sp>
        <p:nvSpPr>
          <p:cNvPr id="998" name="Google Shape;998;p111"/>
          <p:cNvSpPr/>
          <p:nvPr/>
        </p:nvSpPr>
        <p:spPr>
          <a:xfrm>
            <a:off x="658157" y="3492286"/>
            <a:ext cx="4522964" cy="44767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Células endocrina en mucosa pilórica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12"/>
          <p:cNvSpPr txBox="1">
            <a:spLocks noGrp="1"/>
          </p:cNvSpPr>
          <p:nvPr>
            <p:ph type="title"/>
          </p:nvPr>
        </p:nvSpPr>
        <p:spPr>
          <a:xfrm>
            <a:off x="283365" y="-77198"/>
            <a:ext cx="5443519" cy="13942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Lámina propia</a:t>
            </a:r>
            <a:endParaRPr/>
          </a:p>
        </p:txBody>
      </p:sp>
      <p:grpSp>
        <p:nvGrpSpPr>
          <p:cNvPr id="1004" name="Google Shape;1004;p112"/>
          <p:cNvGrpSpPr/>
          <p:nvPr/>
        </p:nvGrpSpPr>
        <p:grpSpPr>
          <a:xfrm>
            <a:off x="4916553" y="1230396"/>
            <a:ext cx="6992082" cy="4978366"/>
            <a:chOff x="0" y="607"/>
            <a:chExt cx="6992082" cy="4978366"/>
          </a:xfrm>
        </p:grpSpPr>
        <p:sp>
          <p:nvSpPr>
            <p:cNvPr id="1005" name="Google Shape;1005;p112"/>
            <p:cNvSpPr/>
            <p:nvPr/>
          </p:nvSpPr>
          <p:spPr>
            <a:xfrm>
              <a:off x="0" y="607"/>
              <a:ext cx="6992082" cy="142239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2"/>
            <p:cNvSpPr/>
            <p:nvPr/>
          </p:nvSpPr>
          <p:spPr>
            <a:xfrm>
              <a:off x="430272" y="320645"/>
              <a:ext cx="782314" cy="782314"/>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2"/>
            <p:cNvSpPr/>
            <p:nvPr/>
          </p:nvSpPr>
          <p:spPr>
            <a:xfrm>
              <a:off x="1642860" y="607"/>
              <a:ext cx="5349221" cy="14223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2"/>
            <p:cNvSpPr txBox="1"/>
            <p:nvPr/>
          </p:nvSpPr>
          <p:spPr>
            <a:xfrm>
              <a:off x="1642860" y="607"/>
              <a:ext cx="5349221" cy="1422390"/>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152B48"/>
                </a:buClr>
                <a:buSzPts val="2300"/>
                <a:buFont typeface="Montserrat"/>
                <a:buNone/>
              </a:pPr>
              <a:r>
                <a:rPr lang="es-CO" sz="2300">
                  <a:solidFill>
                    <a:srgbClr val="152B48"/>
                  </a:solidFill>
                  <a:latin typeface="Montserrat"/>
                  <a:ea typeface="Montserrat"/>
                  <a:cs typeface="Montserrat"/>
                  <a:sym typeface="Montserrat"/>
                </a:rPr>
                <a:t>Lámina que soporta  el epitelio, las foveolas y las glándulas.</a:t>
              </a:r>
              <a:endParaRPr sz="2300">
                <a:solidFill>
                  <a:srgbClr val="152B48"/>
                </a:solidFill>
                <a:latin typeface="Montserrat"/>
                <a:ea typeface="Montserrat"/>
                <a:cs typeface="Montserrat"/>
                <a:sym typeface="Montserrat"/>
              </a:endParaRPr>
            </a:p>
          </p:txBody>
        </p:sp>
        <p:sp>
          <p:nvSpPr>
            <p:cNvPr id="1009" name="Google Shape;1009;p112"/>
            <p:cNvSpPr/>
            <p:nvPr/>
          </p:nvSpPr>
          <p:spPr>
            <a:xfrm>
              <a:off x="0" y="1778595"/>
              <a:ext cx="6992082" cy="142239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2"/>
            <p:cNvSpPr/>
            <p:nvPr/>
          </p:nvSpPr>
          <p:spPr>
            <a:xfrm>
              <a:off x="430272" y="2098633"/>
              <a:ext cx="782314" cy="7823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2"/>
            <p:cNvSpPr/>
            <p:nvPr/>
          </p:nvSpPr>
          <p:spPr>
            <a:xfrm>
              <a:off x="1642860" y="1778595"/>
              <a:ext cx="5349221" cy="14223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2"/>
            <p:cNvSpPr txBox="1"/>
            <p:nvPr/>
          </p:nvSpPr>
          <p:spPr>
            <a:xfrm>
              <a:off x="1642860" y="1778595"/>
              <a:ext cx="5349221" cy="1422390"/>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152B48"/>
                </a:buClr>
                <a:buSzPts val="2300"/>
                <a:buFont typeface="Montserrat"/>
                <a:buNone/>
              </a:pPr>
              <a:r>
                <a:rPr lang="es-CO" sz="2300">
                  <a:solidFill>
                    <a:srgbClr val="152B48"/>
                  </a:solidFill>
                  <a:latin typeface="Montserrat"/>
                  <a:ea typeface="Montserrat"/>
                  <a:cs typeface="Montserrat"/>
                  <a:sym typeface="Montserrat"/>
                </a:rPr>
                <a:t>Contiene fibroblastos, histiocitos,  células plasmáticas,  linfocitos.</a:t>
              </a:r>
              <a:endParaRPr sz="2300">
                <a:solidFill>
                  <a:srgbClr val="152B48"/>
                </a:solidFill>
                <a:latin typeface="Montserrat"/>
                <a:ea typeface="Montserrat"/>
                <a:cs typeface="Montserrat"/>
                <a:sym typeface="Montserrat"/>
              </a:endParaRPr>
            </a:p>
          </p:txBody>
        </p:sp>
        <p:sp>
          <p:nvSpPr>
            <p:cNvPr id="1013" name="Google Shape;1013;p112"/>
            <p:cNvSpPr/>
            <p:nvPr/>
          </p:nvSpPr>
          <p:spPr>
            <a:xfrm>
              <a:off x="0" y="3556583"/>
              <a:ext cx="6992082" cy="142239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2"/>
            <p:cNvSpPr/>
            <p:nvPr/>
          </p:nvSpPr>
          <p:spPr>
            <a:xfrm>
              <a:off x="430272" y="3876620"/>
              <a:ext cx="782314" cy="782314"/>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2"/>
            <p:cNvSpPr/>
            <p:nvPr/>
          </p:nvSpPr>
          <p:spPr>
            <a:xfrm>
              <a:off x="1642860" y="3556583"/>
              <a:ext cx="5349221" cy="14223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2"/>
            <p:cNvSpPr txBox="1"/>
            <p:nvPr/>
          </p:nvSpPr>
          <p:spPr>
            <a:xfrm>
              <a:off x="1642860" y="3556583"/>
              <a:ext cx="5349221" cy="1422390"/>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152B48"/>
                </a:buClr>
                <a:buSzPts val="2300"/>
                <a:buFont typeface="Montserrat"/>
                <a:buNone/>
              </a:pPr>
              <a:r>
                <a:rPr lang="es-CO" sz="2300">
                  <a:solidFill>
                    <a:srgbClr val="152B48"/>
                  </a:solidFill>
                  <a:latin typeface="Montserrat"/>
                  <a:ea typeface="Montserrat"/>
                  <a:cs typeface="Montserrat"/>
                  <a:sym typeface="Montserrat"/>
                </a:rPr>
                <a:t>Se puede encontrar agregados de hasta 20 folículos. </a:t>
              </a:r>
              <a:endParaRPr sz="2300">
                <a:solidFill>
                  <a:srgbClr val="152B48"/>
                </a:solidFill>
                <a:latin typeface="Montserrat"/>
                <a:ea typeface="Montserrat"/>
                <a:cs typeface="Montserrat"/>
                <a:sym typeface="Montserrat"/>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13"/>
          <p:cNvSpPr txBox="1">
            <a:spLocks noGrp="1"/>
          </p:cNvSpPr>
          <p:nvPr>
            <p:ph type="title"/>
          </p:nvPr>
        </p:nvSpPr>
        <p:spPr>
          <a:xfrm>
            <a:off x="548799" y="65415"/>
            <a:ext cx="4120855" cy="10251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Submucosa</a:t>
            </a:r>
            <a:endParaRPr/>
          </a:p>
        </p:txBody>
      </p:sp>
      <p:grpSp>
        <p:nvGrpSpPr>
          <p:cNvPr id="1022" name="Google Shape;1022;p113"/>
          <p:cNvGrpSpPr/>
          <p:nvPr/>
        </p:nvGrpSpPr>
        <p:grpSpPr>
          <a:xfrm>
            <a:off x="4924942" y="1191734"/>
            <a:ext cx="6878368" cy="4971800"/>
            <a:chOff x="0" y="3890"/>
            <a:chExt cx="6878368" cy="4971800"/>
          </a:xfrm>
        </p:grpSpPr>
        <p:sp>
          <p:nvSpPr>
            <p:cNvPr id="1023" name="Google Shape;1023;p113"/>
            <p:cNvSpPr/>
            <p:nvPr/>
          </p:nvSpPr>
          <p:spPr>
            <a:xfrm>
              <a:off x="0" y="3890"/>
              <a:ext cx="6878368" cy="82863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3"/>
            <p:cNvSpPr/>
            <p:nvPr/>
          </p:nvSpPr>
          <p:spPr>
            <a:xfrm>
              <a:off x="250661" y="190332"/>
              <a:ext cx="455748" cy="455748"/>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3"/>
            <p:cNvSpPr/>
            <p:nvPr/>
          </p:nvSpPr>
          <p:spPr>
            <a:xfrm>
              <a:off x="957071" y="3890"/>
              <a:ext cx="5921296" cy="8286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3"/>
            <p:cNvSpPr txBox="1"/>
            <p:nvPr/>
          </p:nvSpPr>
          <p:spPr>
            <a:xfrm>
              <a:off x="957071" y="3890"/>
              <a:ext cx="5921296" cy="828633"/>
            </a:xfrm>
            <a:prstGeom prst="rect">
              <a:avLst/>
            </a:prstGeom>
            <a:noFill/>
            <a:ln>
              <a:noFill/>
            </a:ln>
          </p:spPr>
          <p:txBody>
            <a:bodyPr spcFirstLastPara="1" wrap="square" lIns="87675" tIns="87675" rIns="87675" bIns="87675" anchor="ctr" anchorCtr="0">
              <a:noAutofit/>
            </a:bodyPr>
            <a:lstStyle/>
            <a:p>
              <a:pPr marL="0" marR="0" lvl="0" indent="0" algn="l" rtl="0">
                <a:lnSpc>
                  <a:spcPct val="90000"/>
                </a:lnSpc>
                <a:spcBef>
                  <a:spcPts val="0"/>
                </a:spcBef>
                <a:spcAft>
                  <a:spcPts val="0"/>
                </a:spcAft>
                <a:buClr>
                  <a:srgbClr val="152B48"/>
                </a:buClr>
                <a:buSzPts val="1900"/>
                <a:buFont typeface="Montserrat"/>
                <a:buNone/>
              </a:pPr>
              <a:r>
                <a:rPr lang="es-CO" sz="1900">
                  <a:solidFill>
                    <a:srgbClr val="152B48"/>
                  </a:solidFill>
                  <a:latin typeface="Montserrat"/>
                  <a:ea typeface="Montserrat"/>
                  <a:cs typeface="Montserrat"/>
                  <a:sym typeface="Montserrat"/>
                </a:rPr>
                <a:t>Localizada entre la muscular de la mucosa  y la muscular propia.</a:t>
              </a:r>
              <a:endParaRPr sz="1900">
                <a:solidFill>
                  <a:srgbClr val="152B48"/>
                </a:solidFill>
                <a:latin typeface="Montserrat"/>
                <a:ea typeface="Montserrat"/>
                <a:cs typeface="Montserrat"/>
                <a:sym typeface="Montserrat"/>
              </a:endParaRPr>
            </a:p>
          </p:txBody>
        </p:sp>
        <p:sp>
          <p:nvSpPr>
            <p:cNvPr id="1027" name="Google Shape;1027;p113"/>
            <p:cNvSpPr/>
            <p:nvPr/>
          </p:nvSpPr>
          <p:spPr>
            <a:xfrm>
              <a:off x="0" y="1039682"/>
              <a:ext cx="6878368" cy="82863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3"/>
            <p:cNvSpPr/>
            <p:nvPr/>
          </p:nvSpPr>
          <p:spPr>
            <a:xfrm>
              <a:off x="250661" y="1226124"/>
              <a:ext cx="455748" cy="455748"/>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3"/>
            <p:cNvSpPr/>
            <p:nvPr/>
          </p:nvSpPr>
          <p:spPr>
            <a:xfrm>
              <a:off x="957071" y="1039682"/>
              <a:ext cx="5921296" cy="8286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3"/>
            <p:cNvSpPr txBox="1"/>
            <p:nvPr/>
          </p:nvSpPr>
          <p:spPr>
            <a:xfrm>
              <a:off x="957071" y="1039682"/>
              <a:ext cx="5921296" cy="828633"/>
            </a:xfrm>
            <a:prstGeom prst="rect">
              <a:avLst/>
            </a:prstGeom>
            <a:noFill/>
            <a:ln>
              <a:noFill/>
            </a:ln>
          </p:spPr>
          <p:txBody>
            <a:bodyPr spcFirstLastPara="1" wrap="square" lIns="87675" tIns="87675" rIns="87675" bIns="87675" anchor="ctr" anchorCtr="0">
              <a:noAutofit/>
            </a:bodyPr>
            <a:lstStyle/>
            <a:p>
              <a:pPr marL="0" marR="0" lvl="0" indent="0" algn="l" rtl="0">
                <a:lnSpc>
                  <a:spcPct val="90000"/>
                </a:lnSpc>
                <a:spcBef>
                  <a:spcPts val="0"/>
                </a:spcBef>
                <a:spcAft>
                  <a:spcPts val="0"/>
                </a:spcAft>
                <a:buClr>
                  <a:srgbClr val="152B48"/>
                </a:buClr>
                <a:buSzPts val="1900"/>
                <a:buFont typeface="Montserrat"/>
                <a:buNone/>
              </a:pPr>
              <a:r>
                <a:rPr lang="es-CO" sz="1900">
                  <a:solidFill>
                    <a:srgbClr val="152B48"/>
                  </a:solidFill>
                  <a:latin typeface="Montserrat"/>
                  <a:ea typeface="Montserrat"/>
                  <a:cs typeface="Montserrat"/>
                  <a:sym typeface="Montserrat"/>
                </a:rPr>
                <a:t>Tejido conectivo.</a:t>
              </a:r>
              <a:endParaRPr sz="1900">
                <a:solidFill>
                  <a:srgbClr val="152B48"/>
                </a:solidFill>
                <a:latin typeface="Montserrat"/>
                <a:ea typeface="Montserrat"/>
                <a:cs typeface="Montserrat"/>
                <a:sym typeface="Montserrat"/>
              </a:endParaRPr>
            </a:p>
          </p:txBody>
        </p:sp>
        <p:sp>
          <p:nvSpPr>
            <p:cNvPr id="1031" name="Google Shape;1031;p113"/>
            <p:cNvSpPr/>
            <p:nvPr/>
          </p:nvSpPr>
          <p:spPr>
            <a:xfrm>
              <a:off x="0" y="2075473"/>
              <a:ext cx="6878368" cy="82863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13"/>
            <p:cNvSpPr/>
            <p:nvPr/>
          </p:nvSpPr>
          <p:spPr>
            <a:xfrm>
              <a:off x="250661" y="2261916"/>
              <a:ext cx="455748" cy="45574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13"/>
            <p:cNvSpPr/>
            <p:nvPr/>
          </p:nvSpPr>
          <p:spPr>
            <a:xfrm>
              <a:off x="957071" y="2075473"/>
              <a:ext cx="5921296" cy="8286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3"/>
            <p:cNvSpPr txBox="1"/>
            <p:nvPr/>
          </p:nvSpPr>
          <p:spPr>
            <a:xfrm>
              <a:off x="957071" y="2075473"/>
              <a:ext cx="5921296" cy="828633"/>
            </a:xfrm>
            <a:prstGeom prst="rect">
              <a:avLst/>
            </a:prstGeom>
            <a:noFill/>
            <a:ln>
              <a:noFill/>
            </a:ln>
          </p:spPr>
          <p:txBody>
            <a:bodyPr spcFirstLastPara="1" wrap="square" lIns="87675" tIns="87675" rIns="87675" bIns="87675" anchor="ctr" anchorCtr="0">
              <a:noAutofit/>
            </a:bodyPr>
            <a:lstStyle/>
            <a:p>
              <a:pPr marL="0" marR="0" lvl="0" indent="0" algn="l" rtl="0">
                <a:lnSpc>
                  <a:spcPct val="90000"/>
                </a:lnSpc>
                <a:spcBef>
                  <a:spcPts val="0"/>
                </a:spcBef>
                <a:spcAft>
                  <a:spcPts val="0"/>
                </a:spcAft>
                <a:buClr>
                  <a:srgbClr val="152B48"/>
                </a:buClr>
                <a:buSzPts val="1900"/>
                <a:buFont typeface="Montserrat"/>
                <a:buNone/>
              </a:pPr>
              <a:r>
                <a:rPr lang="es-CO" sz="1900">
                  <a:solidFill>
                    <a:srgbClr val="152B48"/>
                  </a:solidFill>
                  <a:latin typeface="Montserrat"/>
                  <a:ea typeface="Montserrat"/>
                  <a:cs typeface="Montserrat"/>
                  <a:sym typeface="Montserrat"/>
                </a:rPr>
                <a:t>Fibras elásticas.</a:t>
              </a:r>
              <a:endParaRPr sz="1900">
                <a:solidFill>
                  <a:srgbClr val="152B48"/>
                </a:solidFill>
                <a:latin typeface="Montserrat"/>
                <a:ea typeface="Montserrat"/>
                <a:cs typeface="Montserrat"/>
                <a:sym typeface="Montserrat"/>
              </a:endParaRPr>
            </a:p>
          </p:txBody>
        </p:sp>
        <p:sp>
          <p:nvSpPr>
            <p:cNvPr id="1035" name="Google Shape;1035;p113"/>
            <p:cNvSpPr/>
            <p:nvPr/>
          </p:nvSpPr>
          <p:spPr>
            <a:xfrm>
              <a:off x="0" y="3111265"/>
              <a:ext cx="6878368" cy="82863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3"/>
            <p:cNvSpPr/>
            <p:nvPr/>
          </p:nvSpPr>
          <p:spPr>
            <a:xfrm>
              <a:off x="250661" y="3297708"/>
              <a:ext cx="455748" cy="455748"/>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3"/>
            <p:cNvSpPr/>
            <p:nvPr/>
          </p:nvSpPr>
          <p:spPr>
            <a:xfrm>
              <a:off x="957071" y="3111265"/>
              <a:ext cx="5921296" cy="8286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3"/>
            <p:cNvSpPr txBox="1"/>
            <p:nvPr/>
          </p:nvSpPr>
          <p:spPr>
            <a:xfrm>
              <a:off x="957071" y="3111265"/>
              <a:ext cx="5921296" cy="828633"/>
            </a:xfrm>
            <a:prstGeom prst="rect">
              <a:avLst/>
            </a:prstGeom>
            <a:noFill/>
            <a:ln>
              <a:noFill/>
            </a:ln>
          </p:spPr>
          <p:txBody>
            <a:bodyPr spcFirstLastPara="1" wrap="square" lIns="87675" tIns="87675" rIns="87675" bIns="87675" anchor="ctr" anchorCtr="0">
              <a:noAutofit/>
            </a:bodyPr>
            <a:lstStyle/>
            <a:p>
              <a:pPr marL="0" marR="0" lvl="0" indent="0" algn="l" rtl="0">
                <a:lnSpc>
                  <a:spcPct val="90000"/>
                </a:lnSpc>
                <a:spcBef>
                  <a:spcPts val="0"/>
                </a:spcBef>
                <a:spcAft>
                  <a:spcPts val="0"/>
                </a:spcAft>
                <a:buClr>
                  <a:srgbClr val="152B48"/>
                </a:buClr>
                <a:buSzPts val="1900"/>
                <a:buFont typeface="Montserrat"/>
                <a:buNone/>
              </a:pPr>
              <a:r>
                <a:rPr lang="es-CO" sz="1900">
                  <a:solidFill>
                    <a:srgbClr val="152B48"/>
                  </a:solidFill>
                  <a:latin typeface="Montserrat"/>
                  <a:ea typeface="Montserrat"/>
                  <a:cs typeface="Montserrat"/>
                  <a:sym typeface="Montserrat"/>
                </a:rPr>
                <a:t>Plexos venosos, linfáticos y arterias.</a:t>
              </a:r>
              <a:endParaRPr sz="1900">
                <a:solidFill>
                  <a:srgbClr val="152B48"/>
                </a:solidFill>
                <a:latin typeface="Montserrat"/>
                <a:ea typeface="Montserrat"/>
                <a:cs typeface="Montserrat"/>
                <a:sym typeface="Montserrat"/>
              </a:endParaRPr>
            </a:p>
          </p:txBody>
        </p:sp>
        <p:sp>
          <p:nvSpPr>
            <p:cNvPr id="1039" name="Google Shape;1039;p113"/>
            <p:cNvSpPr/>
            <p:nvPr/>
          </p:nvSpPr>
          <p:spPr>
            <a:xfrm>
              <a:off x="0" y="4147057"/>
              <a:ext cx="6878368" cy="82863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3"/>
            <p:cNvSpPr/>
            <p:nvPr/>
          </p:nvSpPr>
          <p:spPr>
            <a:xfrm>
              <a:off x="250661" y="4333499"/>
              <a:ext cx="455748" cy="455748"/>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3"/>
            <p:cNvSpPr/>
            <p:nvPr/>
          </p:nvSpPr>
          <p:spPr>
            <a:xfrm>
              <a:off x="957071" y="4147057"/>
              <a:ext cx="5921296" cy="8286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3"/>
            <p:cNvSpPr txBox="1"/>
            <p:nvPr/>
          </p:nvSpPr>
          <p:spPr>
            <a:xfrm>
              <a:off x="957071" y="4147057"/>
              <a:ext cx="5921296" cy="828633"/>
            </a:xfrm>
            <a:prstGeom prst="rect">
              <a:avLst/>
            </a:prstGeom>
            <a:noFill/>
            <a:ln>
              <a:noFill/>
            </a:ln>
          </p:spPr>
          <p:txBody>
            <a:bodyPr spcFirstLastPara="1" wrap="square" lIns="87675" tIns="87675" rIns="87675" bIns="87675" anchor="ctr" anchorCtr="0">
              <a:noAutofit/>
            </a:bodyPr>
            <a:lstStyle/>
            <a:p>
              <a:pPr marL="0" marR="0" lvl="0" indent="0" algn="l" rtl="0">
                <a:lnSpc>
                  <a:spcPct val="90000"/>
                </a:lnSpc>
                <a:spcBef>
                  <a:spcPts val="0"/>
                </a:spcBef>
                <a:spcAft>
                  <a:spcPts val="0"/>
                </a:spcAft>
                <a:buClr>
                  <a:srgbClr val="152B48"/>
                </a:buClr>
                <a:buSzPts val="1900"/>
                <a:buFont typeface="Montserrat"/>
                <a:buNone/>
              </a:pPr>
              <a:r>
                <a:rPr lang="es-CO" sz="1900">
                  <a:solidFill>
                    <a:srgbClr val="152B48"/>
                  </a:solidFill>
                  <a:latin typeface="Montserrat"/>
                  <a:ea typeface="Montserrat"/>
                  <a:cs typeface="Montserrat"/>
                  <a:sym typeface="Montserrat"/>
                </a:rPr>
                <a:t>Plexo de Meissner , plexo de venas , arterias y linfáticos.</a:t>
              </a:r>
              <a:endParaRPr sz="1900">
                <a:solidFill>
                  <a:srgbClr val="152B48"/>
                </a:solidFill>
                <a:latin typeface="Montserrat"/>
                <a:ea typeface="Montserrat"/>
                <a:cs typeface="Montserrat"/>
                <a:sym typeface="Montserrat"/>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14"/>
          <p:cNvSpPr txBox="1">
            <a:spLocks noGrp="1"/>
          </p:cNvSpPr>
          <p:nvPr>
            <p:ph type="title"/>
          </p:nvPr>
        </p:nvSpPr>
        <p:spPr>
          <a:xfrm>
            <a:off x="702501" y="81094"/>
            <a:ext cx="5111070" cy="8752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Muscular externa</a:t>
            </a:r>
            <a:endParaRPr/>
          </a:p>
        </p:txBody>
      </p:sp>
      <p:sp>
        <p:nvSpPr>
          <p:cNvPr id="1048" name="Google Shape;1048;p114"/>
          <p:cNvSpPr txBox="1">
            <a:spLocks noGrp="1"/>
          </p:cNvSpPr>
          <p:nvPr>
            <p:ph type="body" idx="1"/>
          </p:nvPr>
        </p:nvSpPr>
        <p:spPr>
          <a:xfrm>
            <a:off x="601552" y="1329223"/>
            <a:ext cx="6158797"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3 tipos de fibras, externas, internas y oblicuas.</a:t>
            </a:r>
            <a:endParaRPr/>
          </a:p>
          <a:p>
            <a:pPr marL="228600" lvl="0" indent="-228600" algn="l" rtl="0">
              <a:lnSpc>
                <a:spcPct val="90000"/>
              </a:lnSpc>
              <a:spcBef>
                <a:spcPts val="1000"/>
              </a:spcBef>
              <a:spcAft>
                <a:spcPts val="0"/>
              </a:spcAft>
              <a:buClr>
                <a:srgbClr val="152B48"/>
              </a:buClr>
              <a:buSzPts val="1800"/>
              <a:buChar char="•"/>
            </a:pPr>
            <a:r>
              <a:rPr lang="es-CO" sz="1800"/>
              <a:t>Externa: continua  con el músculo longitudinal del esófago.</a:t>
            </a:r>
            <a:endParaRPr/>
          </a:p>
          <a:p>
            <a:pPr marL="228600" lvl="0" indent="-228600" algn="l" rtl="0">
              <a:lnSpc>
                <a:spcPct val="90000"/>
              </a:lnSpc>
              <a:spcBef>
                <a:spcPts val="1000"/>
              </a:spcBef>
              <a:spcAft>
                <a:spcPts val="0"/>
              </a:spcAft>
              <a:buClr>
                <a:srgbClr val="152B48"/>
              </a:buClr>
              <a:buSzPts val="1800"/>
              <a:buChar char="•"/>
            </a:pPr>
            <a:r>
              <a:rPr lang="es-CO" sz="1800"/>
              <a:t>Interna: esfínter en el píloro.</a:t>
            </a:r>
            <a:endParaRPr/>
          </a:p>
          <a:p>
            <a:pPr marL="228600" lvl="0" indent="-228600" algn="l" rtl="0">
              <a:lnSpc>
                <a:spcPct val="90000"/>
              </a:lnSpc>
              <a:spcBef>
                <a:spcPts val="1000"/>
              </a:spcBef>
              <a:spcAft>
                <a:spcPts val="0"/>
              </a:spcAft>
              <a:buClr>
                <a:srgbClr val="152B48"/>
              </a:buClr>
              <a:buSzPts val="1800"/>
              <a:buChar char="•"/>
            </a:pPr>
            <a:r>
              <a:rPr lang="es-CO" sz="1800"/>
              <a:t>Oblicuo: zona cardial.</a:t>
            </a:r>
            <a:endParaRPr/>
          </a:p>
          <a:p>
            <a:pPr marL="228600" lvl="0" indent="-228600" algn="l" rtl="0">
              <a:lnSpc>
                <a:spcPct val="90000"/>
              </a:lnSpc>
              <a:spcBef>
                <a:spcPts val="1000"/>
              </a:spcBef>
              <a:spcAft>
                <a:spcPts val="0"/>
              </a:spcAft>
              <a:buClr>
                <a:srgbClr val="152B48"/>
              </a:buClr>
              <a:buSzPts val="1800"/>
              <a:buChar char="•"/>
            </a:pPr>
            <a:r>
              <a:rPr lang="es-CO" sz="1800"/>
              <a:t>Muscular interna dos tipos de fibras, externas y interna.</a:t>
            </a:r>
            <a:endParaRPr/>
          </a:p>
        </p:txBody>
      </p:sp>
      <p:pic>
        <p:nvPicPr>
          <p:cNvPr id="1049" name="Google Shape;1049;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60349" y="2041854"/>
            <a:ext cx="5116516" cy="36626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0"/>
          <p:cNvSpPr txBox="1">
            <a:spLocks noGrp="1"/>
          </p:cNvSpPr>
          <p:nvPr>
            <p:ph type="title"/>
          </p:nvPr>
        </p:nvSpPr>
        <p:spPr>
          <a:xfrm>
            <a:off x="736058" y="143940"/>
            <a:ext cx="4225329" cy="70066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AA7"/>
              </a:buClr>
              <a:buSzPct val="100000"/>
              <a:buFont typeface="Montserrat"/>
              <a:buNone/>
            </a:pPr>
            <a:r>
              <a:rPr lang="es-CO" sz="4800" b="0"/>
              <a:t>Histología </a:t>
            </a:r>
            <a:endParaRPr/>
          </a:p>
        </p:txBody>
      </p:sp>
      <p:pic>
        <p:nvPicPr>
          <p:cNvPr id="663" name="Google Shape;663;p70" descr="Todas la imágenes de los órganos animales. Atlas de Histología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1"/>
          <a:stretch/>
        </p:blipFill>
        <p:spPr>
          <a:xfrm>
            <a:off x="630207" y="1779815"/>
            <a:ext cx="5286808" cy="2322471"/>
          </a:xfrm>
          <a:prstGeom prst="rect">
            <a:avLst/>
          </a:prstGeom>
          <a:noFill/>
          <a:ln>
            <a:noFill/>
          </a:ln>
        </p:spPr>
      </p:pic>
      <p:pic>
        <p:nvPicPr>
          <p:cNvPr id="664" name="Google Shape;664;p70" descr="Imagen que contiene texto&#10;&#10;Descripción generada automáticamente"/>
          <p:cNvPicPr preferRelativeResize="0"/>
          <p:nvPr/>
        </p:nvPicPr>
        <p:blipFill rotWithShape="1">
          <a:blip r:embed="rId4">
            <a:alphaModFix/>
          </a:blip>
          <a:srcRect/>
          <a:stretch/>
        </p:blipFill>
        <p:spPr>
          <a:xfrm>
            <a:off x="6693442" y="494272"/>
            <a:ext cx="4762500" cy="5562600"/>
          </a:xfrm>
          <a:prstGeom prst="rect">
            <a:avLst/>
          </a:prstGeom>
          <a:noFill/>
          <a:ln>
            <a:noFill/>
          </a:ln>
        </p:spPr>
      </p:pic>
      <p:sp>
        <p:nvSpPr>
          <p:cNvPr id="665" name="Google Shape;665;p70"/>
          <p:cNvSpPr/>
          <p:nvPr/>
        </p:nvSpPr>
        <p:spPr>
          <a:xfrm>
            <a:off x="4726299" y="1100954"/>
            <a:ext cx="2792427" cy="422512"/>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Ameloblastos</a:t>
            </a:r>
            <a:endParaRPr/>
          </a:p>
        </p:txBody>
      </p:sp>
      <p:sp>
        <p:nvSpPr>
          <p:cNvPr id="666" name="Google Shape;666;p70"/>
          <p:cNvSpPr/>
          <p:nvPr/>
        </p:nvSpPr>
        <p:spPr>
          <a:xfrm>
            <a:off x="5140587" y="5310938"/>
            <a:ext cx="2171703" cy="422512"/>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Odontoblastos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15"/>
          <p:cNvSpPr txBox="1">
            <a:spLocks noGrp="1"/>
          </p:cNvSpPr>
          <p:nvPr>
            <p:ph type="ctrTitle"/>
          </p:nvPr>
        </p:nvSpPr>
        <p:spPr>
          <a:xfrm>
            <a:off x="3866012" y="4363212"/>
            <a:ext cx="4847384" cy="1317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6000"/>
              <a:buFont typeface="Montserrat"/>
              <a:buNone/>
            </a:pPr>
            <a:r>
              <a:rPr lang="es-CO" b="0"/>
              <a:t>Duodeno</a:t>
            </a:r>
            <a:endParaRPr/>
          </a:p>
        </p:txBody>
      </p:sp>
      <p:pic>
        <p:nvPicPr>
          <p:cNvPr id="1055" name="Google Shape;1055;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4929" y="119641"/>
            <a:ext cx="5534775" cy="3743055"/>
          </a:xfrm>
          <a:prstGeom prst="rect">
            <a:avLst/>
          </a:prstGeom>
          <a:noFill/>
          <a:ln>
            <a:noFill/>
          </a:ln>
        </p:spPr>
      </p:pic>
      <p:pic>
        <p:nvPicPr>
          <p:cNvPr id="1056" name="Google Shape;1056;p115"/>
          <p:cNvPicPr preferRelativeResize="0"/>
          <p:nvPr/>
        </p:nvPicPr>
        <p:blipFill rotWithShape="1">
          <a:blip r:embed="rId4" cstate="email">
            <a:alphaModFix/>
            <a:extLst>
              <a:ext uri="{28A0092B-C50C-407E-A947-70E740481C1C}">
                <a14:useLocalDpi xmlns:a14="http://schemas.microsoft.com/office/drawing/2010/main"/>
              </a:ext>
            </a:extLst>
          </a:blip>
          <a:srcRect b="-2"/>
          <a:stretch/>
        </p:blipFill>
        <p:spPr>
          <a:xfrm>
            <a:off x="6289704" y="0"/>
            <a:ext cx="5611737" cy="379572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16"/>
          <p:cNvSpPr txBox="1">
            <a:spLocks noGrp="1"/>
          </p:cNvSpPr>
          <p:nvPr>
            <p:ph type="title"/>
          </p:nvPr>
        </p:nvSpPr>
        <p:spPr>
          <a:xfrm>
            <a:off x="622385" y="81094"/>
            <a:ext cx="3424883" cy="9423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Duodeno</a:t>
            </a:r>
            <a:endParaRPr/>
          </a:p>
        </p:txBody>
      </p:sp>
      <p:pic>
        <p:nvPicPr>
          <p:cNvPr id="1062" name="Google Shape;1062;p116" descr="INTESTINO DELGADO·: DUODE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6685" y="1080035"/>
            <a:ext cx="3672969" cy="2662901"/>
          </a:xfrm>
          <a:prstGeom prst="rect">
            <a:avLst/>
          </a:prstGeom>
          <a:noFill/>
          <a:ln>
            <a:noFill/>
          </a:ln>
        </p:spPr>
      </p:pic>
      <p:sp>
        <p:nvSpPr>
          <p:cNvPr id="1063" name="Google Shape;1063;p116"/>
          <p:cNvSpPr txBox="1">
            <a:spLocks noGrp="1"/>
          </p:cNvSpPr>
          <p:nvPr>
            <p:ph type="body" idx="1"/>
          </p:nvPr>
        </p:nvSpPr>
        <p:spPr>
          <a:xfrm>
            <a:off x="5409359" y="1397190"/>
            <a:ext cx="5785955"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Órgano tubular.</a:t>
            </a:r>
            <a:endParaRPr/>
          </a:p>
          <a:p>
            <a:pPr marL="228600" lvl="0" indent="-228600" algn="l" rtl="0">
              <a:lnSpc>
                <a:spcPct val="90000"/>
              </a:lnSpc>
              <a:spcBef>
                <a:spcPts val="1000"/>
              </a:spcBef>
              <a:spcAft>
                <a:spcPts val="0"/>
              </a:spcAft>
              <a:buClr>
                <a:srgbClr val="152B48"/>
              </a:buClr>
              <a:buSzPts val="1800"/>
              <a:buChar char="•"/>
            </a:pPr>
            <a:r>
              <a:rPr lang="es-CO" sz="1800"/>
              <a:t>Mide 20 - 25 cm.</a:t>
            </a:r>
            <a:endParaRPr/>
          </a:p>
          <a:p>
            <a:pPr marL="228600" lvl="0" indent="-228600" algn="l" rtl="0">
              <a:lnSpc>
                <a:spcPct val="90000"/>
              </a:lnSpc>
              <a:spcBef>
                <a:spcPts val="1000"/>
              </a:spcBef>
              <a:spcAft>
                <a:spcPts val="0"/>
              </a:spcAft>
              <a:buClr>
                <a:srgbClr val="152B48"/>
              </a:buClr>
              <a:buSzPts val="1800"/>
              <a:buChar char="•"/>
            </a:pPr>
            <a:r>
              <a:rPr lang="es-CO" sz="1800"/>
              <a:t>Forma C.</a:t>
            </a:r>
            <a:endParaRPr/>
          </a:p>
          <a:p>
            <a:pPr marL="228600" lvl="0" indent="-228600" algn="l" rtl="0">
              <a:lnSpc>
                <a:spcPct val="90000"/>
              </a:lnSpc>
              <a:spcBef>
                <a:spcPts val="1000"/>
              </a:spcBef>
              <a:spcAft>
                <a:spcPts val="0"/>
              </a:spcAft>
              <a:buClr>
                <a:srgbClr val="152B48"/>
              </a:buClr>
              <a:buSzPts val="1800"/>
              <a:buChar char="•"/>
            </a:pPr>
            <a:r>
              <a:rPr lang="es-CO" sz="1800"/>
              <a:t>Primera porción: casquete o bulbo duodenal.</a:t>
            </a:r>
            <a:endParaRPr/>
          </a:p>
          <a:p>
            <a:pPr marL="228600" lvl="0" indent="-228600" algn="l" rtl="0">
              <a:lnSpc>
                <a:spcPct val="90000"/>
              </a:lnSpc>
              <a:spcBef>
                <a:spcPts val="1000"/>
              </a:spcBef>
              <a:spcAft>
                <a:spcPts val="0"/>
              </a:spcAft>
              <a:buClr>
                <a:srgbClr val="152B48"/>
              </a:buClr>
              <a:buSzPts val="1800"/>
              <a:buChar char="•"/>
            </a:pPr>
            <a:r>
              <a:rPr lang="es-CO" sz="1800"/>
              <a:t>Segunda porción: descendente papila duodenal.</a:t>
            </a:r>
            <a:endParaRPr/>
          </a:p>
          <a:p>
            <a:pPr marL="228600" lvl="0" indent="-228600" algn="l" rtl="0">
              <a:lnSpc>
                <a:spcPct val="90000"/>
              </a:lnSpc>
              <a:spcBef>
                <a:spcPts val="1000"/>
              </a:spcBef>
              <a:spcAft>
                <a:spcPts val="0"/>
              </a:spcAft>
              <a:buClr>
                <a:srgbClr val="152B48"/>
              </a:buClr>
              <a:buSzPts val="1800"/>
              <a:buChar char="•"/>
            </a:pPr>
            <a:r>
              <a:rPr lang="es-CO" sz="1800"/>
              <a:t>Tercera porción: horizontal.</a:t>
            </a:r>
            <a:endParaRPr/>
          </a:p>
          <a:p>
            <a:pPr marL="228600" lvl="0" indent="-228600" algn="l" rtl="0">
              <a:lnSpc>
                <a:spcPct val="90000"/>
              </a:lnSpc>
              <a:spcBef>
                <a:spcPts val="1000"/>
              </a:spcBef>
              <a:spcAft>
                <a:spcPts val="0"/>
              </a:spcAft>
              <a:buClr>
                <a:srgbClr val="152B48"/>
              </a:buClr>
              <a:buSzPts val="1800"/>
              <a:buChar char="•"/>
            </a:pPr>
            <a:r>
              <a:rPr lang="es-CO" sz="1800"/>
              <a:t>Cuarta porción: ascendente, gira hacia adelante 2 vértebra lumbar, a la izquierda de la línea media.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17"/>
          <p:cNvSpPr txBox="1">
            <a:spLocks noGrp="1"/>
          </p:cNvSpPr>
          <p:nvPr>
            <p:ph type="title"/>
          </p:nvPr>
        </p:nvSpPr>
        <p:spPr>
          <a:xfrm>
            <a:off x="526227" y="62260"/>
            <a:ext cx="5569773" cy="9507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Que se diferencia</a:t>
            </a:r>
            <a:endParaRPr/>
          </a:p>
        </p:txBody>
      </p:sp>
      <p:pic>
        <p:nvPicPr>
          <p:cNvPr id="1069" name="Google Shape;1069;p117" descr="What are plicae circulares? Give their location and func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178" y="1013012"/>
            <a:ext cx="4248194" cy="2867531"/>
          </a:xfrm>
          <a:prstGeom prst="rect">
            <a:avLst/>
          </a:prstGeom>
          <a:noFill/>
          <a:ln>
            <a:noFill/>
          </a:ln>
        </p:spPr>
      </p:pic>
      <p:sp>
        <p:nvSpPr>
          <p:cNvPr id="1070" name="Google Shape;1070;p117"/>
          <p:cNvSpPr txBox="1">
            <a:spLocks noGrp="1"/>
          </p:cNvSpPr>
          <p:nvPr>
            <p:ph type="body" idx="1"/>
          </p:nvPr>
        </p:nvSpPr>
        <p:spPr>
          <a:xfrm>
            <a:off x="5074605" y="1285339"/>
            <a:ext cx="6709136" cy="50283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El intestino delgado tiene la misma estructura básica en todo, excepto por las siguientes características:</a:t>
            </a:r>
            <a:endParaRPr/>
          </a:p>
          <a:p>
            <a:pPr marL="228600" lvl="0" indent="-228600" algn="l" rtl="0">
              <a:lnSpc>
                <a:spcPct val="90000"/>
              </a:lnSpc>
              <a:spcBef>
                <a:spcPts val="1000"/>
              </a:spcBef>
              <a:spcAft>
                <a:spcPts val="0"/>
              </a:spcAft>
              <a:buClr>
                <a:srgbClr val="152B48"/>
              </a:buClr>
              <a:buSzPts val="1800"/>
              <a:buChar char="•"/>
            </a:pPr>
            <a:r>
              <a:rPr lang="es-CO" sz="1800"/>
              <a:t>Las glándulas de Brunner solo se encuentran en el duodeno.</a:t>
            </a:r>
            <a:endParaRPr/>
          </a:p>
          <a:p>
            <a:pPr marL="228600" lvl="0" indent="-228600" algn="l" rtl="0">
              <a:lnSpc>
                <a:spcPct val="90000"/>
              </a:lnSpc>
              <a:spcBef>
                <a:spcPts val="1000"/>
              </a:spcBef>
              <a:spcAft>
                <a:spcPts val="0"/>
              </a:spcAft>
              <a:buClr>
                <a:srgbClr val="152B48"/>
              </a:buClr>
              <a:buSzPts val="1800"/>
              <a:buChar char="•"/>
            </a:pPr>
            <a:r>
              <a:rPr lang="es-CO" sz="1800"/>
              <a:t>Las vellosidades tienden a ser más largas en el duodeno y se vuelven más corto hacia el íleon.</a:t>
            </a:r>
            <a:endParaRPr/>
          </a:p>
          <a:p>
            <a:pPr marL="228600" lvl="0" indent="-228600" algn="l" rtl="0">
              <a:lnSpc>
                <a:spcPct val="90000"/>
              </a:lnSpc>
              <a:spcBef>
                <a:spcPts val="1000"/>
              </a:spcBef>
              <a:spcAft>
                <a:spcPts val="0"/>
              </a:spcAft>
              <a:buClr>
                <a:srgbClr val="152B48"/>
              </a:buClr>
              <a:buSzPts val="1800"/>
              <a:buChar char="•"/>
            </a:pPr>
            <a:r>
              <a:rPr lang="es-CO" sz="1800"/>
              <a:t>El tejido linfoide se vuelve más prominente en el íleon y es bastante discreto en el duodeno.</a:t>
            </a:r>
            <a:endParaRPr/>
          </a:p>
          <a:p>
            <a:pPr marL="228600" lvl="0" indent="-228600" algn="l" rtl="0">
              <a:lnSpc>
                <a:spcPct val="90000"/>
              </a:lnSpc>
              <a:spcBef>
                <a:spcPts val="1000"/>
              </a:spcBef>
              <a:spcAft>
                <a:spcPts val="0"/>
              </a:spcAft>
              <a:buClr>
                <a:srgbClr val="152B48"/>
              </a:buClr>
              <a:buSzPts val="1800"/>
              <a:buChar char="•"/>
            </a:pPr>
            <a:r>
              <a:rPr lang="es-CO" sz="1800"/>
              <a:t>La proporción de células caliciformes en el epitelio aumenta distalmente.</a:t>
            </a:r>
            <a:endParaRPr/>
          </a:p>
          <a:p>
            <a:pPr marL="228600" lvl="0" indent="-228600" algn="l" rtl="0">
              <a:lnSpc>
                <a:spcPct val="90000"/>
              </a:lnSpc>
              <a:spcBef>
                <a:spcPts val="1000"/>
              </a:spcBef>
              <a:spcAft>
                <a:spcPts val="0"/>
              </a:spcAft>
              <a:buClr>
                <a:srgbClr val="152B48"/>
              </a:buClr>
              <a:buSzPts val="1800"/>
              <a:buChar char="•"/>
            </a:pPr>
            <a:r>
              <a:rPr lang="es-CO" sz="1800"/>
              <a:t>Las plicae circulares son las más prominentes y numerosas en el yeyuno e íleon proximal y generalmente están ausentes en el duodeno proximal e íleon distal.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8"/>
          <p:cNvSpPr txBox="1">
            <a:spLocks noGrp="1"/>
          </p:cNvSpPr>
          <p:nvPr>
            <p:ph type="title"/>
          </p:nvPr>
        </p:nvSpPr>
        <p:spPr>
          <a:xfrm>
            <a:off x="492688" y="0"/>
            <a:ext cx="5773888" cy="11101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Mucosa duodenal </a:t>
            </a:r>
            <a:endParaRPr/>
          </a:p>
        </p:txBody>
      </p:sp>
      <p:sp>
        <p:nvSpPr>
          <p:cNvPr id="1076" name="Google Shape;1076;p118"/>
          <p:cNvSpPr txBox="1">
            <a:spLocks noGrp="1"/>
          </p:cNvSpPr>
          <p:nvPr>
            <p:ph type="body" idx="1"/>
          </p:nvPr>
        </p:nvSpPr>
        <p:spPr>
          <a:xfrm>
            <a:off x="4540072" y="1254578"/>
            <a:ext cx="6971251" cy="5129444"/>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rgbClr val="152B48"/>
              </a:buClr>
              <a:buSzPts val="1800"/>
              <a:buChar char="•"/>
            </a:pPr>
            <a:r>
              <a:rPr lang="es-CO" sz="1800"/>
              <a:t>Vellosidades.</a:t>
            </a:r>
            <a:endParaRPr/>
          </a:p>
          <a:p>
            <a:pPr marL="228600" lvl="0" indent="-228600" algn="l" rtl="0">
              <a:lnSpc>
                <a:spcPct val="90000"/>
              </a:lnSpc>
              <a:spcBef>
                <a:spcPts val="1000"/>
              </a:spcBef>
              <a:spcAft>
                <a:spcPts val="0"/>
              </a:spcAft>
              <a:buClr>
                <a:srgbClr val="152B48"/>
              </a:buClr>
              <a:buSzPts val="1800"/>
              <a:buChar char="•"/>
            </a:pPr>
            <a:r>
              <a:rPr lang="es-CO" sz="1800"/>
              <a:t>Absorción de nutrientes.</a:t>
            </a:r>
            <a:endParaRPr/>
          </a:p>
          <a:p>
            <a:pPr marL="228600" lvl="0" indent="-228600" algn="l" rtl="0">
              <a:lnSpc>
                <a:spcPct val="90000"/>
              </a:lnSpc>
              <a:spcBef>
                <a:spcPts val="1000"/>
              </a:spcBef>
              <a:spcAft>
                <a:spcPts val="0"/>
              </a:spcAft>
              <a:buClr>
                <a:srgbClr val="152B48"/>
              </a:buClr>
              <a:buSzPts val="1800"/>
              <a:buChar char="•"/>
            </a:pPr>
            <a:r>
              <a:rPr lang="es-CO" sz="1800"/>
              <a:t>Cada superficie vellosa cubierta por una sola capa de epitelio, que consta de varias células.</a:t>
            </a:r>
            <a:endParaRPr/>
          </a:p>
          <a:p>
            <a:pPr marL="228600" lvl="0" indent="-228600" algn="l" rtl="0">
              <a:lnSpc>
                <a:spcPct val="90000"/>
              </a:lnSpc>
              <a:spcBef>
                <a:spcPts val="1000"/>
              </a:spcBef>
              <a:spcAft>
                <a:spcPts val="0"/>
              </a:spcAft>
              <a:buClr>
                <a:srgbClr val="152B48"/>
              </a:buClr>
              <a:buSzPts val="1800"/>
              <a:buChar char="•"/>
            </a:pPr>
            <a:r>
              <a:rPr lang="es-CO" sz="1800"/>
              <a:t>Relación vellosidad / cripta 3:1.</a:t>
            </a:r>
            <a:endParaRPr/>
          </a:p>
          <a:p>
            <a:pPr marL="228600" lvl="0" indent="-228600" algn="l" rtl="0">
              <a:lnSpc>
                <a:spcPct val="90000"/>
              </a:lnSpc>
              <a:spcBef>
                <a:spcPts val="1000"/>
              </a:spcBef>
              <a:spcAft>
                <a:spcPts val="0"/>
              </a:spcAft>
              <a:buClr>
                <a:srgbClr val="152B48"/>
              </a:buClr>
              <a:buSzPts val="1800"/>
              <a:buChar char="•"/>
            </a:pPr>
            <a:r>
              <a:rPr lang="es-CO" sz="1800"/>
              <a:t>Epitelio</a:t>
            </a:r>
            <a:endParaRPr/>
          </a:p>
          <a:p>
            <a:pPr marL="685800" lvl="1" indent="-228600" algn="l" rtl="0">
              <a:lnSpc>
                <a:spcPct val="90000"/>
              </a:lnSpc>
              <a:spcBef>
                <a:spcPts val="500"/>
              </a:spcBef>
              <a:spcAft>
                <a:spcPts val="0"/>
              </a:spcAft>
              <a:buClr>
                <a:srgbClr val="152B48"/>
              </a:buClr>
              <a:buSzPts val="1800"/>
              <a:buChar char="•"/>
            </a:pPr>
            <a:r>
              <a:rPr lang="es-CO" sz="1800"/>
              <a:t>Velloso</a:t>
            </a:r>
            <a:endParaRPr/>
          </a:p>
          <a:p>
            <a:pPr marL="1143000" lvl="2" indent="-228600" algn="l" rtl="0">
              <a:lnSpc>
                <a:spcPct val="90000"/>
              </a:lnSpc>
              <a:spcBef>
                <a:spcPts val="500"/>
              </a:spcBef>
              <a:spcAft>
                <a:spcPts val="0"/>
              </a:spcAft>
              <a:buClr>
                <a:srgbClr val="152B48"/>
              </a:buClr>
              <a:buSzPts val="1800"/>
              <a:buChar char="•"/>
            </a:pPr>
            <a:r>
              <a:rPr lang="es-CO" sz="1800"/>
              <a:t> La célula absorbente es la principal tipo de células epiteliales.</a:t>
            </a:r>
            <a:endParaRPr/>
          </a:p>
          <a:p>
            <a:pPr marL="1143000" lvl="2" indent="-228600" algn="l" rtl="0">
              <a:lnSpc>
                <a:spcPct val="90000"/>
              </a:lnSpc>
              <a:spcBef>
                <a:spcPts val="500"/>
              </a:spcBef>
              <a:spcAft>
                <a:spcPts val="0"/>
              </a:spcAft>
              <a:buClr>
                <a:srgbClr val="152B48"/>
              </a:buClr>
              <a:buSzPts val="1800"/>
              <a:buChar char="•"/>
            </a:pPr>
            <a:r>
              <a:rPr lang="es-CO" sz="1800"/>
              <a:t>La superficie apical contiene un borde en cepillo que parece densamente eosinofílico, manchas positivo con ácido periódico-Schiff (PAS)</a:t>
            </a:r>
            <a:endParaRPr/>
          </a:p>
          <a:p>
            <a:pPr marL="685800" lvl="1" indent="-228600" algn="l" rtl="0">
              <a:lnSpc>
                <a:spcPct val="90000"/>
              </a:lnSpc>
              <a:spcBef>
                <a:spcPts val="500"/>
              </a:spcBef>
              <a:spcAft>
                <a:spcPts val="0"/>
              </a:spcAft>
              <a:buClr>
                <a:srgbClr val="152B48"/>
              </a:buClr>
              <a:buSzPts val="1800"/>
              <a:buChar char="•"/>
            </a:pPr>
            <a:r>
              <a:rPr lang="es-CO" sz="1800"/>
              <a:t>Epitelio de la cripta</a:t>
            </a:r>
            <a:endParaRPr/>
          </a:p>
          <a:p>
            <a:pPr marL="1143000" lvl="2" indent="-228600" algn="l" rtl="0">
              <a:lnSpc>
                <a:spcPct val="90000"/>
              </a:lnSpc>
              <a:spcBef>
                <a:spcPts val="500"/>
              </a:spcBef>
              <a:spcAft>
                <a:spcPts val="0"/>
              </a:spcAft>
              <a:buClr>
                <a:srgbClr val="152B48"/>
              </a:buClr>
              <a:buSzPts val="1800"/>
              <a:buChar char="•"/>
            </a:pPr>
            <a:r>
              <a:rPr lang="es-CO" sz="1800"/>
              <a:t>Renovación.</a:t>
            </a:r>
            <a:endParaRPr/>
          </a:p>
          <a:p>
            <a:pPr marL="1143000" lvl="2" indent="-228600" algn="l" rtl="0">
              <a:lnSpc>
                <a:spcPct val="90000"/>
              </a:lnSpc>
              <a:spcBef>
                <a:spcPts val="500"/>
              </a:spcBef>
              <a:spcAft>
                <a:spcPts val="0"/>
              </a:spcAft>
              <a:buClr>
                <a:srgbClr val="152B48"/>
              </a:buClr>
              <a:buSzPts val="1800"/>
              <a:buChar char="•"/>
            </a:pPr>
            <a:r>
              <a:rPr lang="es-CO" sz="1800"/>
              <a:t>1-12 mitosis por cripta.</a:t>
            </a:r>
            <a:endParaRPr/>
          </a:p>
          <a:p>
            <a:pPr marL="1143000" lvl="2" indent="-228600" algn="l" rtl="0">
              <a:lnSpc>
                <a:spcPct val="90000"/>
              </a:lnSpc>
              <a:spcBef>
                <a:spcPts val="500"/>
              </a:spcBef>
              <a:spcAft>
                <a:spcPts val="0"/>
              </a:spcAft>
              <a:buClr>
                <a:srgbClr val="152B48"/>
              </a:buClr>
              <a:buSzPts val="1800"/>
              <a:buChar char="•"/>
            </a:pPr>
            <a:r>
              <a:rPr lang="es-CO" sz="1800"/>
              <a:t>Células caliciformes.</a:t>
            </a:r>
            <a:endParaRPr/>
          </a:p>
          <a:p>
            <a:pPr marL="1143000" lvl="2" indent="-114300" algn="l" rtl="0">
              <a:lnSpc>
                <a:spcPct val="90000"/>
              </a:lnSpc>
              <a:spcBef>
                <a:spcPts val="500"/>
              </a:spcBef>
              <a:spcAft>
                <a:spcPts val="0"/>
              </a:spcAft>
              <a:buClr>
                <a:srgbClr val="152B48"/>
              </a:buClr>
              <a:buSzPts val="1800"/>
              <a:buNone/>
            </a:pPr>
            <a:endParaRPr sz="1800"/>
          </a:p>
        </p:txBody>
      </p:sp>
      <p:pic>
        <p:nvPicPr>
          <p:cNvPr id="1077" name="Google Shape;1077;p118"/>
          <p:cNvPicPr preferRelativeResize="0"/>
          <p:nvPr/>
        </p:nvPicPr>
        <p:blipFill rotWithShape="1">
          <a:blip r:embed="rId3" cstate="email">
            <a:alphaModFix/>
            <a:extLst>
              <a:ext uri="{28A0092B-C50C-407E-A947-70E740481C1C}">
                <a14:useLocalDpi xmlns:a14="http://schemas.microsoft.com/office/drawing/2010/main"/>
              </a:ext>
            </a:extLst>
          </a:blip>
          <a:srcRect r="-2"/>
          <a:stretch/>
        </p:blipFill>
        <p:spPr>
          <a:xfrm>
            <a:off x="873624" y="1664727"/>
            <a:ext cx="3389847" cy="4309145"/>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19"/>
          <p:cNvSpPr txBox="1">
            <a:spLocks noGrp="1"/>
          </p:cNvSpPr>
          <p:nvPr>
            <p:ph type="title"/>
          </p:nvPr>
        </p:nvSpPr>
        <p:spPr>
          <a:xfrm>
            <a:off x="565263" y="97872"/>
            <a:ext cx="4104391" cy="7242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Otra células</a:t>
            </a:r>
            <a:endParaRPr/>
          </a:p>
        </p:txBody>
      </p:sp>
      <p:pic>
        <p:nvPicPr>
          <p:cNvPr id="1083" name="Google Shape;1083;p1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2865" y="897622"/>
            <a:ext cx="2809185" cy="3257025"/>
          </a:xfrm>
          <a:prstGeom prst="rect">
            <a:avLst/>
          </a:prstGeom>
          <a:noFill/>
          <a:ln>
            <a:noFill/>
          </a:ln>
        </p:spPr>
      </p:pic>
      <p:sp>
        <p:nvSpPr>
          <p:cNvPr id="1084" name="Google Shape;1084;p119"/>
          <p:cNvSpPr txBox="1">
            <a:spLocks noGrp="1"/>
          </p:cNvSpPr>
          <p:nvPr>
            <p:ph type="body" idx="1"/>
          </p:nvPr>
        </p:nvSpPr>
        <p:spPr>
          <a:xfrm>
            <a:off x="5282791" y="1308894"/>
            <a:ext cx="5533170" cy="42402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Células neuroendocrinas.</a:t>
            </a:r>
            <a:endParaRPr/>
          </a:p>
          <a:p>
            <a:pPr marL="228600" lvl="0" indent="-228600" algn="l" rtl="0">
              <a:lnSpc>
                <a:spcPct val="90000"/>
              </a:lnSpc>
              <a:spcBef>
                <a:spcPts val="1000"/>
              </a:spcBef>
              <a:spcAft>
                <a:spcPts val="0"/>
              </a:spcAft>
              <a:buClr>
                <a:srgbClr val="152B48"/>
              </a:buClr>
              <a:buSzPts val="1800"/>
              <a:buChar char="•"/>
            </a:pPr>
            <a:r>
              <a:rPr lang="es-CO" sz="1800"/>
              <a:t>16 tipos identificados</a:t>
            </a:r>
            <a:endParaRPr/>
          </a:p>
          <a:p>
            <a:pPr marL="685800" lvl="1" indent="-228600" algn="l" rtl="0">
              <a:lnSpc>
                <a:spcPct val="90000"/>
              </a:lnSpc>
              <a:spcBef>
                <a:spcPts val="500"/>
              </a:spcBef>
              <a:spcAft>
                <a:spcPts val="0"/>
              </a:spcAft>
              <a:buClr>
                <a:srgbClr val="152B48"/>
              </a:buClr>
              <a:buSzPts val="1800"/>
              <a:buChar char="•"/>
            </a:pPr>
            <a:r>
              <a:rPr lang="es-CO" sz="1800"/>
              <a:t>Tipo abierto: forma piramidal, forma de huso.</a:t>
            </a:r>
            <a:endParaRPr/>
          </a:p>
          <a:p>
            <a:pPr marL="685800" lvl="1" indent="-228600" algn="l" rtl="0">
              <a:lnSpc>
                <a:spcPct val="90000"/>
              </a:lnSpc>
              <a:spcBef>
                <a:spcPts val="500"/>
              </a:spcBef>
              <a:spcAft>
                <a:spcPts val="0"/>
              </a:spcAft>
              <a:buClr>
                <a:srgbClr val="152B48"/>
              </a:buClr>
              <a:buSzPts val="1800"/>
              <a:buChar char="•"/>
            </a:pPr>
            <a:r>
              <a:rPr lang="es-CO" sz="1800"/>
              <a:t>Secreción de colecistoquinina y secretina.</a:t>
            </a:r>
            <a:endParaRPr/>
          </a:p>
          <a:p>
            <a:pPr marL="457200" lvl="1" indent="0" algn="l" rtl="0">
              <a:lnSpc>
                <a:spcPct val="90000"/>
              </a:lnSpc>
              <a:spcBef>
                <a:spcPts val="50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Células de Paneth</a:t>
            </a:r>
            <a:endParaRPr/>
          </a:p>
          <a:p>
            <a:pPr marL="685800" lvl="1" indent="-228600" algn="l" rtl="0">
              <a:lnSpc>
                <a:spcPct val="90000"/>
              </a:lnSpc>
              <a:spcBef>
                <a:spcPts val="500"/>
              </a:spcBef>
              <a:spcAft>
                <a:spcPts val="0"/>
              </a:spcAft>
              <a:buClr>
                <a:srgbClr val="152B48"/>
              </a:buClr>
              <a:buSzPts val="1800"/>
              <a:buChar char="•"/>
            </a:pPr>
            <a:r>
              <a:rPr lang="es-CO" sz="1800"/>
              <a:t>Solo en la cripta.</a:t>
            </a:r>
            <a:endParaRPr/>
          </a:p>
          <a:p>
            <a:pPr marL="685800" lvl="1" indent="-228600" algn="l" rtl="0">
              <a:lnSpc>
                <a:spcPct val="90000"/>
              </a:lnSpc>
              <a:spcBef>
                <a:spcPts val="500"/>
              </a:spcBef>
              <a:spcAft>
                <a:spcPts val="0"/>
              </a:spcAft>
              <a:buClr>
                <a:srgbClr val="152B48"/>
              </a:buClr>
              <a:buSzPts val="1800"/>
              <a:buChar char="•"/>
            </a:pPr>
            <a:r>
              <a:rPr lang="es-CO" sz="1800"/>
              <a:t>Forma piramidal.</a:t>
            </a:r>
            <a:endParaRPr/>
          </a:p>
          <a:p>
            <a:pPr marL="685800" lvl="1" indent="-228600" algn="l" rtl="0">
              <a:lnSpc>
                <a:spcPct val="90000"/>
              </a:lnSpc>
              <a:spcBef>
                <a:spcPts val="500"/>
              </a:spcBef>
              <a:spcAft>
                <a:spcPts val="0"/>
              </a:spcAft>
              <a:buClr>
                <a:srgbClr val="152B48"/>
              </a:buClr>
              <a:buSzPts val="1800"/>
              <a:buChar char="•"/>
            </a:pPr>
            <a:r>
              <a:rPr lang="es-CO" sz="1800"/>
              <a:t>Gránulos eosinofílicos supranucleares.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20"/>
          <p:cNvSpPr txBox="1">
            <a:spLocks noGrp="1"/>
          </p:cNvSpPr>
          <p:nvPr>
            <p:ph type="title"/>
          </p:nvPr>
        </p:nvSpPr>
        <p:spPr>
          <a:xfrm>
            <a:off x="0" y="-101558"/>
            <a:ext cx="6596783" cy="1320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3600"/>
              <a:buFont typeface="Montserrat"/>
              <a:buNone/>
            </a:pPr>
            <a:r>
              <a:rPr lang="es-CO" b="0"/>
              <a:t>Glándulas de Brunner</a:t>
            </a:r>
            <a:endParaRPr/>
          </a:p>
        </p:txBody>
      </p:sp>
      <p:pic>
        <p:nvPicPr>
          <p:cNvPr id="1090" name="Google Shape;1090;p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13896" y="1320800"/>
            <a:ext cx="2870900" cy="4907522"/>
          </a:xfrm>
          <a:prstGeom prst="rect">
            <a:avLst/>
          </a:prstGeom>
          <a:noFill/>
          <a:ln>
            <a:noFill/>
          </a:ln>
        </p:spPr>
      </p:pic>
      <p:sp>
        <p:nvSpPr>
          <p:cNvPr id="1091" name="Google Shape;1091;p120"/>
          <p:cNvSpPr txBox="1">
            <a:spLocks noGrp="1"/>
          </p:cNvSpPr>
          <p:nvPr>
            <p:ph type="body" idx="1"/>
          </p:nvPr>
        </p:nvSpPr>
        <p:spPr>
          <a:xfrm>
            <a:off x="607204" y="841417"/>
            <a:ext cx="6508018" cy="44322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700"/>
              <a:buChar char="•"/>
            </a:pPr>
            <a:r>
              <a:rPr lang="es-CO" sz="1700"/>
              <a:t>La submucosa del tracto gastrointestinal carece de glándulas. excepto en dos sitios: el esófago y el duodeno.</a:t>
            </a:r>
            <a:endParaRPr/>
          </a:p>
          <a:p>
            <a:pPr marL="228600" lvl="0" indent="-228600" algn="l" rtl="0">
              <a:lnSpc>
                <a:spcPct val="90000"/>
              </a:lnSpc>
              <a:spcBef>
                <a:spcPts val="1000"/>
              </a:spcBef>
              <a:spcAft>
                <a:spcPts val="0"/>
              </a:spcAft>
              <a:buClr>
                <a:srgbClr val="152B48"/>
              </a:buClr>
              <a:buSzPts val="1700"/>
              <a:buChar char="•"/>
            </a:pPr>
            <a:r>
              <a:rPr lang="es-CO" sz="1700"/>
              <a:t>Glándulas tubuloalveolares, revestido por epitelio columnar.</a:t>
            </a:r>
            <a:endParaRPr/>
          </a:p>
          <a:p>
            <a:pPr marL="228600" lvl="0" indent="-228600" algn="l" rtl="0">
              <a:lnSpc>
                <a:spcPct val="90000"/>
              </a:lnSpc>
              <a:spcBef>
                <a:spcPts val="1000"/>
              </a:spcBef>
              <a:spcAft>
                <a:spcPts val="0"/>
              </a:spcAft>
              <a:buClr>
                <a:srgbClr val="152B48"/>
              </a:buClr>
              <a:buSzPts val="1700"/>
              <a:buChar char="•"/>
            </a:pPr>
            <a:r>
              <a:rPr lang="es-CO" sz="1700"/>
              <a:t>Citoplasma: mucina neutrales PAS positivo.</a:t>
            </a:r>
            <a:endParaRPr/>
          </a:p>
          <a:p>
            <a:pPr marL="228600" lvl="0" indent="-120650" algn="l" rtl="0">
              <a:lnSpc>
                <a:spcPct val="90000"/>
              </a:lnSpc>
              <a:spcBef>
                <a:spcPts val="1000"/>
              </a:spcBef>
              <a:spcAft>
                <a:spcPts val="0"/>
              </a:spcAft>
              <a:buClr>
                <a:srgbClr val="152B48"/>
              </a:buClr>
              <a:buSzPts val="1700"/>
              <a:buNone/>
            </a:pPr>
            <a:endParaRPr sz="1700"/>
          </a:p>
          <a:p>
            <a:pPr marL="228600" lvl="0" indent="-228600" algn="l" rtl="0">
              <a:lnSpc>
                <a:spcPct val="90000"/>
              </a:lnSpc>
              <a:spcBef>
                <a:spcPts val="1000"/>
              </a:spcBef>
              <a:spcAft>
                <a:spcPts val="0"/>
              </a:spcAft>
              <a:buClr>
                <a:srgbClr val="152B48"/>
              </a:buClr>
              <a:buSzPts val="1700"/>
              <a:buChar char="•"/>
            </a:pPr>
            <a:r>
              <a:rPr lang="es-CO" sz="1700"/>
              <a:t>Ubicación:</a:t>
            </a:r>
            <a:endParaRPr/>
          </a:p>
          <a:p>
            <a:pPr marL="685800" lvl="1" indent="-228600" algn="l" rtl="0">
              <a:lnSpc>
                <a:spcPct val="90000"/>
              </a:lnSpc>
              <a:spcBef>
                <a:spcPts val="500"/>
              </a:spcBef>
              <a:spcAft>
                <a:spcPts val="0"/>
              </a:spcAft>
              <a:buClr>
                <a:srgbClr val="152B48"/>
              </a:buClr>
              <a:buSzPts val="1700"/>
              <a:buChar char="•"/>
            </a:pPr>
            <a:r>
              <a:rPr lang="es-CO" sz="1700"/>
              <a:t>Glándulas de Brunner, que comienzan apenas distal a la unión gastroduodenal, están más concentrados en esta región y disminuyen gradualmente en cantidad a lo largo del duodeno.</a:t>
            </a:r>
            <a:endParaRPr/>
          </a:p>
          <a:p>
            <a:pPr marL="685800" lvl="1" indent="-120650" algn="l" rtl="0">
              <a:lnSpc>
                <a:spcPct val="90000"/>
              </a:lnSpc>
              <a:spcBef>
                <a:spcPts val="500"/>
              </a:spcBef>
              <a:spcAft>
                <a:spcPts val="0"/>
              </a:spcAft>
              <a:buClr>
                <a:srgbClr val="152B48"/>
              </a:buClr>
              <a:buSzPts val="1700"/>
              <a:buNone/>
            </a:pPr>
            <a:endParaRPr sz="1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21"/>
          <p:cNvSpPr txBox="1">
            <a:spLocks noGrp="1"/>
          </p:cNvSpPr>
          <p:nvPr>
            <p:ph type="title"/>
          </p:nvPr>
        </p:nvSpPr>
        <p:spPr>
          <a:xfrm>
            <a:off x="603308" y="0"/>
            <a:ext cx="299556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Yeyuno</a:t>
            </a:r>
            <a:endParaRPr/>
          </a:p>
        </p:txBody>
      </p:sp>
      <p:sp>
        <p:nvSpPr>
          <p:cNvPr id="1098" name="Google Shape;1098;p121"/>
          <p:cNvSpPr txBox="1">
            <a:spLocks noGrp="1"/>
          </p:cNvSpPr>
          <p:nvPr>
            <p:ph type="body" idx="1"/>
          </p:nvPr>
        </p:nvSpPr>
        <p:spPr>
          <a:xfrm>
            <a:off x="5368955" y="1426027"/>
            <a:ext cx="6218688" cy="497749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A diferencia del duodeno, que es casi todo retroperitoneal, el yeyuno y el íleon están suspendidos por mesenterios.</a:t>
            </a:r>
            <a:endParaRPr/>
          </a:p>
          <a:p>
            <a:pPr marL="228600" lvl="0" indent="-228600" algn="l" rtl="0">
              <a:lnSpc>
                <a:spcPct val="90000"/>
              </a:lnSpc>
              <a:spcBef>
                <a:spcPts val="1000"/>
              </a:spcBef>
              <a:spcAft>
                <a:spcPts val="0"/>
              </a:spcAft>
              <a:buClr>
                <a:srgbClr val="152B48"/>
              </a:buClr>
              <a:buSzPts val="2000"/>
              <a:buChar char="•"/>
            </a:pPr>
            <a:r>
              <a:rPr lang="es-CO"/>
              <a:t>Pocas características diferenciales.</a:t>
            </a:r>
            <a:endParaRPr/>
          </a:p>
          <a:p>
            <a:pPr marL="228600" lvl="0" indent="-228600" algn="l" rtl="0">
              <a:lnSpc>
                <a:spcPct val="90000"/>
              </a:lnSpc>
              <a:spcBef>
                <a:spcPts val="1000"/>
              </a:spcBef>
              <a:spcAft>
                <a:spcPts val="0"/>
              </a:spcAft>
              <a:buClr>
                <a:srgbClr val="152B48"/>
              </a:buClr>
              <a:buSzPts val="2000"/>
              <a:buChar char="•"/>
            </a:pPr>
            <a:r>
              <a:rPr lang="es-CO"/>
              <a:t>Pliegues circulares permanentes, también denominados válvulas de Kerckring.</a:t>
            </a:r>
            <a:endParaRPr/>
          </a:p>
          <a:p>
            <a:pPr marL="228600" lvl="0" indent="-228600" algn="l" rtl="0">
              <a:lnSpc>
                <a:spcPct val="90000"/>
              </a:lnSpc>
              <a:spcBef>
                <a:spcPts val="1000"/>
              </a:spcBef>
              <a:spcAft>
                <a:spcPts val="0"/>
              </a:spcAft>
              <a:buClr>
                <a:srgbClr val="152B48"/>
              </a:buClr>
              <a:buSzPts val="2000"/>
              <a:buChar char="•"/>
            </a:pPr>
            <a:r>
              <a:rPr lang="es-CO"/>
              <a:t>Vellosidades son altas con una proporción de vellosidades a criptas del orden de 3: 1 a 5: 1. </a:t>
            </a:r>
            <a:endParaRPr/>
          </a:p>
          <a:p>
            <a:pPr marL="228600" lvl="0" indent="-228600" algn="l" rtl="0">
              <a:lnSpc>
                <a:spcPct val="90000"/>
              </a:lnSpc>
              <a:spcBef>
                <a:spcPts val="1000"/>
              </a:spcBef>
              <a:spcAft>
                <a:spcPts val="0"/>
              </a:spcAft>
              <a:buClr>
                <a:srgbClr val="152B48"/>
              </a:buClr>
              <a:buSzPts val="2000"/>
              <a:buChar char="•"/>
            </a:pPr>
            <a:r>
              <a:rPr lang="es-CO"/>
              <a:t>Transición lenta hacia íleon.</a:t>
            </a:r>
            <a:endParaRPr/>
          </a:p>
          <a:p>
            <a:pPr marL="228600" lvl="0" indent="-101600" algn="l" rtl="0">
              <a:lnSpc>
                <a:spcPct val="90000"/>
              </a:lnSpc>
              <a:spcBef>
                <a:spcPts val="1000"/>
              </a:spcBef>
              <a:spcAft>
                <a:spcPts val="0"/>
              </a:spcAft>
              <a:buClr>
                <a:srgbClr val="152B48"/>
              </a:buClr>
              <a:buSzPts val="2000"/>
              <a:buNone/>
            </a:pPr>
            <a:endParaRPr/>
          </a:p>
        </p:txBody>
      </p:sp>
      <p:pic>
        <p:nvPicPr>
          <p:cNvPr id="1099" name="Google Shape;1099;p1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6912" y="1362886"/>
            <a:ext cx="4748868" cy="239930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22"/>
          <p:cNvSpPr txBox="1">
            <a:spLocks noGrp="1"/>
          </p:cNvSpPr>
          <p:nvPr>
            <p:ph type="title"/>
          </p:nvPr>
        </p:nvSpPr>
        <p:spPr>
          <a:xfrm>
            <a:off x="661570" y="212631"/>
            <a:ext cx="2611462" cy="78565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Íleon</a:t>
            </a:r>
            <a:endParaRPr b="0"/>
          </a:p>
        </p:txBody>
      </p:sp>
      <p:sp>
        <p:nvSpPr>
          <p:cNvPr id="1105" name="Google Shape;1105;p122"/>
          <p:cNvSpPr txBox="1">
            <a:spLocks noGrp="1"/>
          </p:cNvSpPr>
          <p:nvPr>
            <p:ph type="body" idx="1"/>
          </p:nvPr>
        </p:nvSpPr>
        <p:spPr>
          <a:xfrm>
            <a:off x="4771740" y="837595"/>
            <a:ext cx="6595343" cy="4504415"/>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152B48"/>
              </a:buClr>
              <a:buSzPts val="1800"/>
              <a:buChar char="•"/>
            </a:pPr>
            <a:r>
              <a:rPr lang="es-CO" sz="1800"/>
              <a:t>La proporción de células caliciformes a enterocitos es mayor en el íleon.</a:t>
            </a:r>
            <a:endParaRPr/>
          </a:p>
          <a:p>
            <a:pPr marL="228600" lvl="0" indent="-228600" algn="l" rtl="0">
              <a:lnSpc>
                <a:spcPct val="90000"/>
              </a:lnSpc>
              <a:spcBef>
                <a:spcPts val="1000"/>
              </a:spcBef>
              <a:spcAft>
                <a:spcPts val="0"/>
              </a:spcAft>
              <a:buClr>
                <a:srgbClr val="152B48"/>
              </a:buClr>
              <a:buSzPts val="1800"/>
              <a:buChar char="•"/>
            </a:pPr>
            <a:r>
              <a:rPr lang="es-CO" sz="1800"/>
              <a:t>Presencia de grandes cantidades de tejido linfoide (GALT), con nódulos linfoides agregados, llamados placas de Peyer, son más numerosos en el íleon distal visibles a simple vista. Contienen de 10 a 250 nódulos linfoides, que se encuentran en la submucosa.</a:t>
            </a:r>
            <a:endParaRPr/>
          </a:p>
          <a:p>
            <a:pPr marL="228600" lvl="0" indent="-228600" algn="l" rtl="0">
              <a:lnSpc>
                <a:spcPct val="90000"/>
              </a:lnSpc>
              <a:spcBef>
                <a:spcPts val="1000"/>
              </a:spcBef>
              <a:spcAft>
                <a:spcPts val="0"/>
              </a:spcAft>
              <a:buClr>
                <a:srgbClr val="152B48"/>
              </a:buClr>
              <a:buSzPts val="1800"/>
              <a:buChar char="•"/>
            </a:pPr>
            <a:r>
              <a:rPr lang="es-CO" sz="1800"/>
              <a:t>Células secretoras de Paneth ocurren en todas las partes del intestino delgado, pero son especialmente numerosos en el íleon en las bases de las criptas. </a:t>
            </a:r>
            <a:endParaRPr sz="1800"/>
          </a:p>
        </p:txBody>
      </p:sp>
      <p:pic>
        <p:nvPicPr>
          <p:cNvPr id="1106" name="Google Shape;1106;p122"/>
          <p:cNvPicPr preferRelativeResize="0"/>
          <p:nvPr/>
        </p:nvPicPr>
        <p:blipFill rotWithShape="1">
          <a:blip r:embed="rId3" cstate="email">
            <a:alphaModFix/>
            <a:extLst>
              <a:ext uri="{28A0092B-C50C-407E-A947-70E740481C1C}">
                <a14:useLocalDpi xmlns:a14="http://schemas.microsoft.com/office/drawing/2010/main"/>
              </a:ext>
            </a:extLst>
          </a:blip>
          <a:srcRect r="-355"/>
          <a:stretch/>
        </p:blipFill>
        <p:spPr>
          <a:xfrm>
            <a:off x="661570" y="1141376"/>
            <a:ext cx="3726606" cy="265813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2" name="Google Shape;1112;p123"/>
          <p:cNvGrpSpPr/>
          <p:nvPr/>
        </p:nvGrpSpPr>
        <p:grpSpPr>
          <a:xfrm>
            <a:off x="6496314" y="1004122"/>
            <a:ext cx="5556306" cy="5352758"/>
            <a:chOff x="2966115" y="956930"/>
            <a:chExt cx="5458046" cy="5153544"/>
          </a:xfrm>
        </p:grpSpPr>
        <p:pic>
          <p:nvPicPr>
            <p:cNvPr id="1113" name="Google Shape;1113;p123"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94285" y="956930"/>
              <a:ext cx="4480133" cy="4747437"/>
            </a:xfrm>
            <a:prstGeom prst="rect">
              <a:avLst/>
            </a:prstGeom>
            <a:noFill/>
            <a:ln>
              <a:noFill/>
            </a:ln>
          </p:spPr>
        </p:pic>
        <p:sp>
          <p:nvSpPr>
            <p:cNvPr id="1114" name="Google Shape;1114;p123"/>
            <p:cNvSpPr/>
            <p:nvPr/>
          </p:nvSpPr>
          <p:spPr>
            <a:xfrm>
              <a:off x="2966115" y="4497572"/>
              <a:ext cx="2009553" cy="161290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123"/>
            <p:cNvSpPr/>
            <p:nvPr/>
          </p:nvSpPr>
          <p:spPr>
            <a:xfrm>
              <a:off x="6414608" y="4321654"/>
              <a:ext cx="2009553" cy="161290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116" name="Google Shape;1116;p123"/>
          <p:cNvSpPr txBox="1">
            <a:spLocks noGrp="1"/>
          </p:cNvSpPr>
          <p:nvPr>
            <p:ph type="title"/>
          </p:nvPr>
        </p:nvSpPr>
        <p:spPr>
          <a:xfrm>
            <a:off x="473729" y="110550"/>
            <a:ext cx="2888673" cy="9069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Colon</a:t>
            </a:r>
            <a:endParaRPr/>
          </a:p>
        </p:txBody>
      </p:sp>
      <p:sp>
        <p:nvSpPr>
          <p:cNvPr id="1117" name="Google Shape;1117;p123"/>
          <p:cNvSpPr txBox="1">
            <a:spLocks noGrp="1"/>
          </p:cNvSpPr>
          <p:nvPr>
            <p:ph type="body" idx="1"/>
          </p:nvPr>
        </p:nvSpPr>
        <p:spPr>
          <a:xfrm>
            <a:off x="570914" y="899219"/>
            <a:ext cx="6167979" cy="435858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700"/>
              <a:buChar char="•"/>
            </a:pPr>
            <a:r>
              <a:rPr lang="es-CO" sz="1700"/>
              <a:t> 1,5 m de largo y unos 6,5 cm de diámetro, comienza en la unión ileocecal y termina en la unión rectoanal.</a:t>
            </a:r>
            <a:endParaRPr/>
          </a:p>
          <a:p>
            <a:pPr marL="228600" lvl="0" indent="-228600" algn="l" rtl="0">
              <a:lnSpc>
                <a:spcPct val="90000"/>
              </a:lnSpc>
              <a:spcBef>
                <a:spcPts val="1000"/>
              </a:spcBef>
              <a:spcAft>
                <a:spcPts val="0"/>
              </a:spcAft>
              <a:buClr>
                <a:srgbClr val="152B48"/>
              </a:buClr>
              <a:buSzPts val="1700"/>
              <a:buChar char="•"/>
            </a:pPr>
            <a:r>
              <a:rPr lang="es-CO" sz="1700"/>
              <a:t>La muscularis externa consiste en una capa circular interna completa de músculo liso; la capa externa, de espesor no uniforme, tiene tres bandas longitudinales equidistantes llamadas taenia coli.</a:t>
            </a:r>
            <a:endParaRPr/>
          </a:p>
          <a:p>
            <a:pPr marL="228600" lvl="0" indent="-228600" algn="l" rtl="0">
              <a:lnSpc>
                <a:spcPct val="90000"/>
              </a:lnSpc>
              <a:spcBef>
                <a:spcPts val="1000"/>
              </a:spcBef>
              <a:spcAft>
                <a:spcPts val="0"/>
              </a:spcAft>
              <a:buClr>
                <a:srgbClr val="152B48"/>
              </a:buClr>
              <a:buSzPts val="1700"/>
              <a:buChar char="•"/>
            </a:pPr>
            <a:r>
              <a:rPr lang="es-CO" sz="1700"/>
              <a:t>Su estado de contracción parcial crea haustras o sáculos entre los coli. </a:t>
            </a:r>
            <a:endParaRPr/>
          </a:p>
          <a:p>
            <a:pPr marL="228600" lvl="0" indent="-228600" algn="l" rtl="0">
              <a:lnSpc>
                <a:spcPct val="90000"/>
              </a:lnSpc>
              <a:spcBef>
                <a:spcPts val="1000"/>
              </a:spcBef>
              <a:spcAft>
                <a:spcPts val="0"/>
              </a:spcAft>
              <a:buClr>
                <a:srgbClr val="152B48"/>
              </a:buClr>
              <a:buSzPts val="1700"/>
              <a:buChar char="•"/>
            </a:pPr>
            <a:r>
              <a:rPr lang="es-CO" sz="1700"/>
              <a:t>La pared del colon tiene proyecciones en forma de media luna hacia la luz llamadas plicae semilunares.</a:t>
            </a:r>
            <a:endParaRPr/>
          </a:p>
          <a:p>
            <a:pPr marL="228600" lvl="0" indent="-228600" algn="l" rtl="0">
              <a:lnSpc>
                <a:spcPct val="90000"/>
              </a:lnSpc>
              <a:spcBef>
                <a:spcPts val="1000"/>
              </a:spcBef>
              <a:spcAft>
                <a:spcPts val="0"/>
              </a:spcAft>
              <a:buClr>
                <a:srgbClr val="152B48"/>
              </a:buClr>
              <a:buSzPts val="1700"/>
              <a:buChar char="•"/>
            </a:pPr>
            <a:r>
              <a:rPr lang="es-CO" sz="1700"/>
              <a:t>Característica única del colon, son bolsas subserosas de tejido adiposo que forman protuberancias colgantes con forma de uva.</a:t>
            </a:r>
            <a:endParaRPr sz="17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1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4316" y="1213611"/>
            <a:ext cx="3723701" cy="5171807"/>
          </a:xfrm>
          <a:prstGeom prst="rect">
            <a:avLst/>
          </a:prstGeom>
          <a:noFill/>
          <a:ln>
            <a:noFill/>
          </a:ln>
        </p:spPr>
      </p:pic>
      <p:sp>
        <p:nvSpPr>
          <p:cNvPr id="1124" name="Google Shape;1124;p124"/>
          <p:cNvSpPr txBox="1">
            <a:spLocks noGrp="1"/>
          </p:cNvSpPr>
          <p:nvPr>
            <p:ph type="body" idx="1"/>
          </p:nvPr>
        </p:nvSpPr>
        <p:spPr>
          <a:xfrm>
            <a:off x="411061" y="994469"/>
            <a:ext cx="6862194" cy="28050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600"/>
              <a:buChar char="•"/>
            </a:pPr>
            <a:r>
              <a:rPr lang="es-CO" sz="1600"/>
              <a:t>Mucosa colónica relativamente plana. </a:t>
            </a:r>
            <a:endParaRPr/>
          </a:p>
          <a:p>
            <a:pPr marL="228600" lvl="0" indent="-228600" algn="l" rtl="0">
              <a:lnSpc>
                <a:spcPct val="90000"/>
              </a:lnSpc>
              <a:spcBef>
                <a:spcPts val="1000"/>
              </a:spcBef>
              <a:spcAft>
                <a:spcPts val="0"/>
              </a:spcAft>
              <a:buClr>
                <a:srgbClr val="152B48"/>
              </a:buClr>
              <a:buSzPts val="1600"/>
              <a:buChar char="•"/>
            </a:pPr>
            <a:r>
              <a:rPr lang="es-CO" sz="1600"/>
              <a:t>Las glándulas intestinales rectas profundas (o criptas ) de aproximadamente 0,5 mm de largo, son dos o tres veces más largas que las del intestino delgado. </a:t>
            </a:r>
            <a:endParaRPr/>
          </a:p>
          <a:p>
            <a:pPr marL="228600" lvl="0" indent="-228600" algn="l" rtl="0">
              <a:lnSpc>
                <a:spcPct val="90000"/>
              </a:lnSpc>
              <a:spcBef>
                <a:spcPts val="1000"/>
              </a:spcBef>
              <a:spcAft>
                <a:spcPts val="0"/>
              </a:spcAft>
              <a:buClr>
                <a:srgbClr val="152B48"/>
              </a:buClr>
              <a:buSzPts val="1600"/>
              <a:buChar char="•"/>
            </a:pPr>
            <a:r>
              <a:rPr lang="es-CO" sz="1600"/>
              <a:t>la proporción de células caliciformes a enterocitos es mayor en el colon que en el intestino delgado y esta proporción aumenta lentamente desde el ciego hasta el recto.</a:t>
            </a:r>
            <a:endParaRPr/>
          </a:p>
          <a:p>
            <a:pPr marL="228600" lvl="0" indent="-228600" algn="l" rtl="0">
              <a:lnSpc>
                <a:spcPct val="90000"/>
              </a:lnSpc>
              <a:spcBef>
                <a:spcPts val="1000"/>
              </a:spcBef>
              <a:spcAft>
                <a:spcPts val="0"/>
              </a:spcAft>
              <a:buClr>
                <a:srgbClr val="152B48"/>
              </a:buClr>
              <a:buSzPts val="1600"/>
              <a:buChar char="•"/>
            </a:pPr>
            <a:r>
              <a:rPr lang="es-CO" sz="1600"/>
              <a:t>Las criptas contienen células madre para la renovación epitelial, así como células enteroendocrinas; estos se encuentran dispersos entre enterocitos y células caliciformes.</a:t>
            </a:r>
            <a:endParaRPr sz="1600"/>
          </a:p>
        </p:txBody>
      </p:sp>
      <p:sp>
        <p:nvSpPr>
          <p:cNvPr id="1125" name="Google Shape;1125;p124"/>
          <p:cNvSpPr txBox="1"/>
          <p:nvPr/>
        </p:nvSpPr>
        <p:spPr>
          <a:xfrm>
            <a:off x="673754" y="87503"/>
            <a:ext cx="2888673" cy="90696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AAA7"/>
              </a:buClr>
              <a:buSzPts val="4400"/>
              <a:buFont typeface="Montserrat"/>
              <a:buNone/>
            </a:pPr>
            <a:r>
              <a:rPr lang="es-CO" sz="4400" b="0">
                <a:solidFill>
                  <a:srgbClr val="00AAA7"/>
                </a:solidFill>
                <a:latin typeface="Montserrat"/>
                <a:ea typeface="Montserrat"/>
                <a:cs typeface="Montserrat"/>
                <a:sym typeface="Montserrat"/>
              </a:rPr>
              <a:t>Colon</a:t>
            </a:r>
            <a:endParaRPr sz="4400" b="0">
              <a:solidFill>
                <a:srgbClr val="00AAA7"/>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1"/>
          <p:cNvSpPr txBox="1">
            <a:spLocks noGrp="1"/>
          </p:cNvSpPr>
          <p:nvPr>
            <p:ph type="title"/>
          </p:nvPr>
        </p:nvSpPr>
        <p:spPr>
          <a:xfrm>
            <a:off x="1036372" y="-152400"/>
            <a:ext cx="10666941" cy="14159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Vaina de la raíz epitelial de Hertwig</a:t>
            </a:r>
            <a:endParaRPr/>
          </a:p>
        </p:txBody>
      </p:sp>
      <p:sp>
        <p:nvSpPr>
          <p:cNvPr id="672" name="Google Shape;672;p71"/>
          <p:cNvSpPr txBox="1">
            <a:spLocks noGrp="1"/>
          </p:cNvSpPr>
          <p:nvPr>
            <p:ph type="body" idx="1"/>
          </p:nvPr>
        </p:nvSpPr>
        <p:spPr>
          <a:xfrm>
            <a:off x="6369843" y="2159331"/>
            <a:ext cx="4728792"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Formación de la raíz el diente.</a:t>
            </a:r>
            <a:endParaRPr/>
          </a:p>
          <a:p>
            <a:pPr marL="228600" lvl="0" indent="-228600" algn="l" rtl="0">
              <a:lnSpc>
                <a:spcPct val="90000"/>
              </a:lnSpc>
              <a:spcBef>
                <a:spcPts val="1000"/>
              </a:spcBef>
              <a:spcAft>
                <a:spcPts val="0"/>
              </a:spcAft>
              <a:buClr>
                <a:srgbClr val="152B48"/>
              </a:buClr>
              <a:buSzPts val="2000"/>
              <a:buChar char="•"/>
            </a:pPr>
            <a:r>
              <a:rPr lang="es-CO"/>
              <a:t>Diferenciación en cementoblastos.</a:t>
            </a:r>
            <a:endParaRPr/>
          </a:p>
          <a:p>
            <a:pPr marL="228600" lvl="0" indent="-228600" algn="l" rtl="0">
              <a:lnSpc>
                <a:spcPct val="90000"/>
              </a:lnSpc>
              <a:spcBef>
                <a:spcPts val="1000"/>
              </a:spcBef>
              <a:spcAft>
                <a:spcPts val="0"/>
              </a:spcAft>
              <a:buClr>
                <a:srgbClr val="152B48"/>
              </a:buClr>
              <a:buSzPts val="2000"/>
              <a:buChar char="•"/>
            </a:pPr>
            <a:r>
              <a:rPr lang="es-CO"/>
              <a:t>Formación.</a:t>
            </a:r>
            <a:endParaRPr/>
          </a:p>
          <a:p>
            <a:pPr marL="685800" lvl="1" indent="-228600" algn="l" rtl="0">
              <a:lnSpc>
                <a:spcPct val="90000"/>
              </a:lnSpc>
              <a:spcBef>
                <a:spcPts val="500"/>
              </a:spcBef>
              <a:spcAft>
                <a:spcPts val="0"/>
              </a:spcAft>
              <a:buClr>
                <a:srgbClr val="152B48"/>
              </a:buClr>
              <a:buSzPts val="2000"/>
              <a:buChar char="•"/>
            </a:pPr>
            <a:r>
              <a:rPr lang="es-CO"/>
              <a:t>Dentina: </a:t>
            </a:r>
            <a:endParaRPr/>
          </a:p>
          <a:p>
            <a:pPr marL="1143000" lvl="2" indent="-228600" algn="l" rtl="0">
              <a:lnSpc>
                <a:spcPct val="90000"/>
              </a:lnSpc>
              <a:spcBef>
                <a:spcPts val="500"/>
              </a:spcBef>
              <a:spcAft>
                <a:spcPts val="0"/>
              </a:spcAft>
              <a:buClr>
                <a:srgbClr val="152B48"/>
              </a:buClr>
              <a:buSzPts val="2000"/>
              <a:buChar char="•"/>
            </a:pPr>
            <a:r>
              <a:rPr lang="es-CO"/>
              <a:t>Tejido calcificado conectivo. </a:t>
            </a:r>
            <a:endParaRPr/>
          </a:p>
          <a:p>
            <a:pPr marL="1143000" lvl="2" indent="-228600" algn="l" rtl="0">
              <a:lnSpc>
                <a:spcPct val="90000"/>
              </a:lnSpc>
              <a:spcBef>
                <a:spcPts val="500"/>
              </a:spcBef>
              <a:spcAft>
                <a:spcPts val="0"/>
              </a:spcAft>
              <a:buClr>
                <a:srgbClr val="152B48"/>
              </a:buClr>
              <a:buSzPts val="2000"/>
              <a:buChar char="•"/>
            </a:pPr>
            <a:r>
              <a:rPr lang="es-CO"/>
              <a:t>Colágeno tipo 1.</a:t>
            </a:r>
            <a:endParaRPr/>
          </a:p>
          <a:p>
            <a:pPr marL="1143000" lvl="2" indent="-228600" algn="l" rtl="0">
              <a:lnSpc>
                <a:spcPct val="90000"/>
              </a:lnSpc>
              <a:spcBef>
                <a:spcPts val="500"/>
              </a:spcBef>
              <a:spcAft>
                <a:spcPts val="0"/>
              </a:spcAft>
              <a:buClr>
                <a:srgbClr val="152B48"/>
              </a:buClr>
              <a:buSzPts val="2000"/>
              <a:buChar char="•"/>
            </a:pPr>
            <a:r>
              <a:rPr lang="es-CO"/>
              <a:t>Odontoblastos.</a:t>
            </a:r>
            <a:endParaRPr/>
          </a:p>
          <a:p>
            <a:pPr marL="685800" lvl="1" indent="-228600" algn="l" rtl="0">
              <a:lnSpc>
                <a:spcPct val="90000"/>
              </a:lnSpc>
              <a:spcBef>
                <a:spcPts val="500"/>
              </a:spcBef>
              <a:spcAft>
                <a:spcPts val="0"/>
              </a:spcAft>
              <a:buClr>
                <a:srgbClr val="152B48"/>
              </a:buClr>
              <a:buSzPts val="2000"/>
              <a:buChar char="•"/>
            </a:pPr>
            <a:r>
              <a:rPr lang="es-CO"/>
              <a:t>Cemento: cementocitos.</a:t>
            </a:r>
            <a:endParaRPr/>
          </a:p>
          <a:p>
            <a:pPr marL="685800" lvl="1" indent="-101600" algn="l" rtl="0">
              <a:lnSpc>
                <a:spcPct val="90000"/>
              </a:lnSpc>
              <a:spcBef>
                <a:spcPts val="500"/>
              </a:spcBef>
              <a:spcAft>
                <a:spcPts val="0"/>
              </a:spcAft>
              <a:buClr>
                <a:srgbClr val="152B48"/>
              </a:buClr>
              <a:buSzPts val="2000"/>
              <a:buNone/>
            </a:pPr>
            <a:endParaRPr/>
          </a:p>
        </p:txBody>
      </p:sp>
      <p:pic>
        <p:nvPicPr>
          <p:cNvPr id="673" name="Google Shape;673;p71"/>
          <p:cNvPicPr preferRelativeResize="0"/>
          <p:nvPr/>
        </p:nvPicPr>
        <p:blipFill rotWithShape="1">
          <a:blip r:embed="rId3" cstate="email">
            <a:alphaModFix/>
            <a:extLst>
              <a:ext uri="{28A0092B-C50C-407E-A947-70E740481C1C}">
                <a14:useLocalDpi xmlns:a14="http://schemas.microsoft.com/office/drawing/2010/main"/>
              </a:ext>
            </a:extLst>
          </a:blip>
          <a:srcRect t="4552" r="3" b="3"/>
          <a:stretch/>
        </p:blipFill>
        <p:spPr>
          <a:xfrm>
            <a:off x="1093365" y="1061509"/>
            <a:ext cx="4943865" cy="353906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25"/>
          <p:cNvSpPr txBox="1">
            <a:spLocks noGrp="1"/>
          </p:cNvSpPr>
          <p:nvPr>
            <p:ph type="title"/>
          </p:nvPr>
        </p:nvSpPr>
        <p:spPr>
          <a:xfrm>
            <a:off x="614208" y="20196"/>
            <a:ext cx="3915847" cy="1129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Apéndice</a:t>
            </a:r>
            <a:endParaRPr/>
          </a:p>
        </p:txBody>
      </p:sp>
      <p:sp>
        <p:nvSpPr>
          <p:cNvPr id="1131" name="Google Shape;1131;p125"/>
          <p:cNvSpPr txBox="1">
            <a:spLocks noGrp="1"/>
          </p:cNvSpPr>
          <p:nvPr>
            <p:ph type="body" idx="1"/>
          </p:nvPr>
        </p:nvSpPr>
        <p:spPr>
          <a:xfrm>
            <a:off x="5106015" y="1242198"/>
            <a:ext cx="6504348" cy="344445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152B48"/>
              </a:buClr>
              <a:buSzPts val="1800"/>
              <a:buChar char="•"/>
            </a:pPr>
            <a:r>
              <a:rPr lang="es-CO" sz="1800"/>
              <a:t>Histológicamente similar al colon.</a:t>
            </a:r>
            <a:endParaRPr/>
          </a:p>
          <a:p>
            <a:pPr marL="228600" lvl="0" indent="-228600" algn="l" rtl="0">
              <a:lnSpc>
                <a:spcPct val="90000"/>
              </a:lnSpc>
              <a:spcBef>
                <a:spcPts val="1000"/>
              </a:spcBef>
              <a:spcAft>
                <a:spcPts val="0"/>
              </a:spcAft>
              <a:buClr>
                <a:srgbClr val="152B48"/>
              </a:buClr>
              <a:buSzPts val="1800"/>
              <a:buChar char="•"/>
            </a:pPr>
            <a:r>
              <a:rPr lang="es-CO" sz="1800"/>
              <a:t>Mesenterio corto, el mesoapéndice, se adhiere al mesenterio del íleon terminal.</a:t>
            </a:r>
            <a:endParaRPr/>
          </a:p>
          <a:p>
            <a:pPr marL="228600" lvl="0" indent="-228600" algn="l" rtl="0">
              <a:lnSpc>
                <a:spcPct val="90000"/>
              </a:lnSpc>
              <a:spcBef>
                <a:spcPts val="1000"/>
              </a:spcBef>
              <a:spcAft>
                <a:spcPts val="0"/>
              </a:spcAft>
              <a:buClr>
                <a:srgbClr val="152B48"/>
              </a:buClr>
              <a:buSzPts val="1800"/>
              <a:buChar char="•"/>
            </a:pPr>
            <a:r>
              <a:rPr lang="es-CO" sz="1800"/>
              <a:t>Los nódulos linfoides confluentes múltiples distintivos que forman parte del tejido linfoide asociado al intestino. Los nódulos, en la lámina propia, sobresalen hacia la luz, estrechándola de modo que tenga una apariencia estrellada en forma de hendidura.</a:t>
            </a:r>
            <a:endParaRPr sz="1800"/>
          </a:p>
        </p:txBody>
      </p:sp>
      <p:pic>
        <p:nvPicPr>
          <p:cNvPr id="1132" name="Google Shape;1132;p1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5515" y="1242198"/>
            <a:ext cx="3774985" cy="257868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26"/>
          <p:cNvSpPr txBox="1">
            <a:spLocks noGrp="1"/>
          </p:cNvSpPr>
          <p:nvPr>
            <p:ph type="title"/>
          </p:nvPr>
        </p:nvSpPr>
        <p:spPr>
          <a:xfrm>
            <a:off x="698920" y="73016"/>
            <a:ext cx="2514063" cy="9377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Recto</a:t>
            </a:r>
            <a:endParaRPr/>
          </a:p>
        </p:txBody>
      </p:sp>
      <p:sp>
        <p:nvSpPr>
          <p:cNvPr id="1139" name="Google Shape;1139;p126"/>
          <p:cNvSpPr txBox="1">
            <a:spLocks noGrp="1"/>
          </p:cNvSpPr>
          <p:nvPr>
            <p:ph type="body" idx="1"/>
          </p:nvPr>
        </p:nvSpPr>
        <p:spPr>
          <a:xfrm>
            <a:off x="393709" y="1077851"/>
            <a:ext cx="6485264" cy="4144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600"/>
              <a:buChar char="•"/>
            </a:pPr>
            <a:r>
              <a:rPr lang="es-CO" sz="1600"/>
              <a:t>Carece de mesenterio, por lo que una adventicia reemplaza a una serosa.</a:t>
            </a:r>
            <a:endParaRPr/>
          </a:p>
          <a:p>
            <a:pPr marL="228600" lvl="0" indent="-228600" algn="l" rtl="0">
              <a:lnSpc>
                <a:spcPct val="90000"/>
              </a:lnSpc>
              <a:spcBef>
                <a:spcPts val="1000"/>
              </a:spcBef>
              <a:spcAft>
                <a:spcPts val="0"/>
              </a:spcAft>
              <a:buClr>
                <a:srgbClr val="152B48"/>
              </a:buClr>
              <a:buSzPts val="1600"/>
              <a:buChar char="•"/>
            </a:pPr>
            <a:r>
              <a:rPr lang="es-CO" sz="1600"/>
              <a:t>Consisten casi exclusivamente en células caliciformes.</a:t>
            </a:r>
            <a:endParaRPr/>
          </a:p>
          <a:p>
            <a:pPr marL="228600" lvl="0" indent="-228600" algn="l" rtl="0">
              <a:lnSpc>
                <a:spcPct val="90000"/>
              </a:lnSpc>
              <a:spcBef>
                <a:spcPts val="1000"/>
              </a:spcBef>
              <a:spcAft>
                <a:spcPts val="0"/>
              </a:spcAft>
              <a:buClr>
                <a:srgbClr val="152B48"/>
              </a:buClr>
              <a:buSzPts val="1600"/>
              <a:buChar char="•"/>
            </a:pPr>
            <a:r>
              <a:rPr lang="es-CO" sz="1600"/>
              <a:t>El canal anal de 2 a 3 cm de largo termina en el ano, donde su revestimiento epitelial se continúa con la epidermis de la piel.</a:t>
            </a:r>
            <a:endParaRPr/>
          </a:p>
          <a:p>
            <a:pPr marL="228600" lvl="0" indent="-228600" algn="l" rtl="0">
              <a:lnSpc>
                <a:spcPct val="90000"/>
              </a:lnSpc>
              <a:spcBef>
                <a:spcPts val="1000"/>
              </a:spcBef>
              <a:spcAft>
                <a:spcPts val="0"/>
              </a:spcAft>
              <a:buClr>
                <a:srgbClr val="152B48"/>
              </a:buClr>
              <a:buSzPts val="1600"/>
              <a:buChar char="•"/>
            </a:pPr>
            <a:r>
              <a:rPr lang="es-CO" sz="1600"/>
              <a:t>Mucosa del canal anal tiene 5-10 pliegues longitudinales permanentes llamados columnas anales de Morgagni. Están unidas en sus bases por pliegues en forma de copa, las válvulas anales.</a:t>
            </a:r>
            <a:endParaRPr sz="1600"/>
          </a:p>
        </p:txBody>
      </p:sp>
      <p:pic>
        <p:nvPicPr>
          <p:cNvPr id="1140" name="Google Shape;1140;p126"/>
          <p:cNvPicPr preferRelativeResize="0"/>
          <p:nvPr/>
        </p:nvPicPr>
        <p:blipFill rotWithShape="1">
          <a:blip r:embed="rId3" cstate="email">
            <a:alphaModFix/>
            <a:extLst>
              <a:ext uri="{28A0092B-C50C-407E-A947-70E740481C1C}">
                <a14:useLocalDpi xmlns:a14="http://schemas.microsoft.com/office/drawing/2010/main"/>
              </a:ext>
            </a:extLst>
          </a:blip>
          <a:srcRect r="-473"/>
          <a:stretch/>
        </p:blipFill>
        <p:spPr>
          <a:xfrm>
            <a:off x="7225339" y="3108473"/>
            <a:ext cx="4078876" cy="3604041"/>
          </a:xfrm>
          <a:prstGeom prst="rect">
            <a:avLst/>
          </a:prstGeom>
          <a:noFill/>
          <a:ln>
            <a:noFill/>
          </a:ln>
        </p:spPr>
      </p:pic>
      <p:pic>
        <p:nvPicPr>
          <p:cNvPr id="1141" name="Google Shape;1141;p1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61239" y="260058"/>
            <a:ext cx="3938900" cy="326399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27"/>
          <p:cNvSpPr txBox="1">
            <a:spLocks noGrp="1"/>
          </p:cNvSpPr>
          <p:nvPr>
            <p:ph type="title"/>
          </p:nvPr>
        </p:nvSpPr>
        <p:spPr>
          <a:xfrm>
            <a:off x="151903" y="100523"/>
            <a:ext cx="3071070" cy="8512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Ano</a:t>
            </a:r>
            <a:endParaRPr/>
          </a:p>
        </p:txBody>
      </p:sp>
      <p:pic>
        <p:nvPicPr>
          <p:cNvPr id="1147" name="Google Shape;1147;p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33392" y="1222956"/>
            <a:ext cx="4650004" cy="2952752"/>
          </a:xfrm>
          <a:prstGeom prst="rect">
            <a:avLst/>
          </a:prstGeom>
          <a:noFill/>
          <a:ln>
            <a:noFill/>
          </a:ln>
        </p:spPr>
      </p:pic>
      <p:pic>
        <p:nvPicPr>
          <p:cNvPr id="1148" name="Google Shape;1148;p1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6204" y="834073"/>
            <a:ext cx="4133538" cy="373051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28"/>
          <p:cNvSpPr txBox="1">
            <a:spLocks noGrp="1"/>
          </p:cNvSpPr>
          <p:nvPr>
            <p:ph type="title"/>
          </p:nvPr>
        </p:nvSpPr>
        <p:spPr>
          <a:xfrm>
            <a:off x="564697" y="148516"/>
            <a:ext cx="3789189" cy="8749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Páncreas</a:t>
            </a:r>
            <a:endParaRPr sz="4400" b="0">
              <a:solidFill>
                <a:schemeClr val="dk1"/>
              </a:solidFill>
            </a:endParaRPr>
          </a:p>
        </p:txBody>
      </p:sp>
      <p:sp>
        <p:nvSpPr>
          <p:cNvPr id="1154" name="Google Shape;1154;p128"/>
          <p:cNvSpPr txBox="1">
            <a:spLocks noGrp="1"/>
          </p:cNvSpPr>
          <p:nvPr>
            <p:ph type="body" idx="1"/>
          </p:nvPr>
        </p:nvSpPr>
        <p:spPr>
          <a:xfrm>
            <a:off x="581475" y="1439136"/>
            <a:ext cx="5005593" cy="34401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Órgano retroperitoneal.</a:t>
            </a:r>
            <a:endParaRPr/>
          </a:p>
          <a:p>
            <a:pPr marL="228600" lvl="0" indent="-228600" algn="l" rtl="0">
              <a:lnSpc>
                <a:spcPct val="90000"/>
              </a:lnSpc>
              <a:spcBef>
                <a:spcPts val="1000"/>
              </a:spcBef>
              <a:spcAft>
                <a:spcPts val="0"/>
              </a:spcAft>
              <a:buClr>
                <a:srgbClr val="152B48"/>
              </a:buClr>
              <a:buSzPts val="2000"/>
              <a:buChar char="•"/>
            </a:pPr>
            <a:r>
              <a:rPr lang="es-CO"/>
              <a:t>Función exocrina y endocrina.</a:t>
            </a:r>
            <a:endParaRPr/>
          </a:p>
          <a:p>
            <a:pPr marL="228600" lvl="0" indent="-228600" algn="l" rtl="0">
              <a:lnSpc>
                <a:spcPct val="90000"/>
              </a:lnSpc>
              <a:spcBef>
                <a:spcPts val="1000"/>
              </a:spcBef>
              <a:spcAft>
                <a:spcPts val="0"/>
              </a:spcAft>
              <a:buClr>
                <a:srgbClr val="152B48"/>
              </a:buClr>
              <a:buSzPts val="2000"/>
              <a:buChar char="•"/>
            </a:pPr>
            <a:r>
              <a:rPr lang="es-CO"/>
              <a:t>El páncreas suele medir de 15 a 20 cm de longitud y pesa 120 g.</a:t>
            </a:r>
            <a:endParaRPr/>
          </a:p>
          <a:p>
            <a:pPr marL="228600" lvl="0" indent="-228600" algn="l" rtl="0">
              <a:lnSpc>
                <a:spcPct val="90000"/>
              </a:lnSpc>
              <a:spcBef>
                <a:spcPts val="1000"/>
              </a:spcBef>
              <a:spcAft>
                <a:spcPts val="0"/>
              </a:spcAft>
              <a:buClr>
                <a:srgbClr val="152B48"/>
              </a:buClr>
              <a:buSzPts val="2000"/>
              <a:buChar char="•"/>
            </a:pPr>
            <a:r>
              <a:rPr lang="es-CO"/>
              <a:t>La cabeza, el cuello, el cuerpo y la cola.</a:t>
            </a:r>
            <a:endParaRPr/>
          </a:p>
        </p:txBody>
      </p:sp>
      <p:pic>
        <p:nvPicPr>
          <p:cNvPr id="1155" name="Google Shape;1155;p1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96793" y="2663039"/>
            <a:ext cx="5873897" cy="177685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29"/>
          <p:cNvSpPr txBox="1">
            <a:spLocks noGrp="1"/>
          </p:cNvSpPr>
          <p:nvPr>
            <p:ph type="title"/>
          </p:nvPr>
        </p:nvSpPr>
        <p:spPr>
          <a:xfrm>
            <a:off x="583420" y="186183"/>
            <a:ext cx="4642921" cy="9347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Generalidades</a:t>
            </a:r>
            <a:endParaRPr/>
          </a:p>
        </p:txBody>
      </p:sp>
      <p:pic>
        <p:nvPicPr>
          <p:cNvPr id="1162" name="Google Shape;1162;p1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91701" y="801736"/>
            <a:ext cx="2127349" cy="2601747"/>
          </a:xfrm>
          <a:prstGeom prst="rect">
            <a:avLst/>
          </a:prstGeom>
          <a:noFill/>
          <a:ln>
            <a:noFill/>
          </a:ln>
        </p:spPr>
      </p:pic>
      <p:sp>
        <p:nvSpPr>
          <p:cNvPr id="1163" name="Google Shape;1163;p129"/>
          <p:cNvSpPr txBox="1">
            <a:spLocks noGrp="1"/>
          </p:cNvSpPr>
          <p:nvPr>
            <p:ph type="body" idx="1"/>
          </p:nvPr>
        </p:nvSpPr>
        <p:spPr>
          <a:xfrm>
            <a:off x="852969" y="1191818"/>
            <a:ext cx="6928694" cy="34075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Glándula tubuloacinar dividida en lóbulos de 1 a 10 mm.</a:t>
            </a:r>
            <a:endParaRPr sz="1800"/>
          </a:p>
          <a:p>
            <a:pPr marL="228600" lvl="0" indent="-228600" algn="l" rtl="0">
              <a:lnSpc>
                <a:spcPct val="90000"/>
              </a:lnSpc>
              <a:spcBef>
                <a:spcPts val="1000"/>
              </a:spcBef>
              <a:spcAft>
                <a:spcPts val="0"/>
              </a:spcAft>
              <a:buClr>
                <a:srgbClr val="152B48"/>
              </a:buClr>
              <a:buSzPts val="1800"/>
              <a:buChar char="•"/>
            </a:pPr>
            <a:r>
              <a:rPr lang="es-CO" sz="1800"/>
              <a:t>La parte exocrina comprende el 99% de la glándula en peso y está formada por acinos secretores y sus conductos asociados.</a:t>
            </a:r>
            <a:endParaRPr/>
          </a:p>
          <a:p>
            <a:pPr marL="228600" lvl="0" indent="-228600" algn="l" rtl="0">
              <a:lnSpc>
                <a:spcPct val="90000"/>
              </a:lnSpc>
              <a:spcBef>
                <a:spcPts val="1000"/>
              </a:spcBef>
              <a:spcAft>
                <a:spcPts val="0"/>
              </a:spcAft>
              <a:buClr>
                <a:srgbClr val="152B48"/>
              </a:buClr>
              <a:buSzPts val="1800"/>
              <a:buChar char="•"/>
            </a:pPr>
            <a:r>
              <a:rPr lang="es-CO" sz="1800"/>
              <a:t>Produce 1,5 L / día jugo pancreático, que contiene enzimas digestivas que se vacían a través del sistema de conductos excretores hacia el duodeno. </a:t>
            </a:r>
            <a:endParaRPr/>
          </a:p>
          <a:p>
            <a:pPr marL="228600" lvl="0" indent="-228600" algn="l" rtl="0">
              <a:lnSpc>
                <a:spcPct val="90000"/>
              </a:lnSpc>
              <a:spcBef>
                <a:spcPts val="1000"/>
              </a:spcBef>
              <a:spcAft>
                <a:spcPts val="0"/>
              </a:spcAft>
              <a:buClr>
                <a:srgbClr val="152B48"/>
              </a:buClr>
              <a:buSzPts val="1800"/>
              <a:buChar char="•"/>
            </a:pPr>
            <a:r>
              <a:rPr lang="es-CO" sz="1800"/>
              <a:t>La parte endocrina del páncreas consta de islotes de Langerhans, que producen varias hormonas que afectan el metabolismo de los carbohidratos.</a:t>
            </a:r>
            <a:endParaRPr sz="1800"/>
          </a:p>
        </p:txBody>
      </p:sp>
      <p:pic>
        <p:nvPicPr>
          <p:cNvPr id="1164" name="Google Shape;1164;p129"/>
          <p:cNvPicPr preferRelativeResize="0"/>
          <p:nvPr/>
        </p:nvPicPr>
        <p:blipFill rotWithShape="1">
          <a:blip r:embed="rId4" cstate="email">
            <a:alphaModFix/>
            <a:extLst>
              <a:ext uri="{28A0092B-C50C-407E-A947-70E740481C1C}">
                <a14:useLocalDpi xmlns:a14="http://schemas.microsoft.com/office/drawing/2010/main"/>
              </a:ext>
            </a:extLst>
          </a:blip>
          <a:srcRect t="-3"/>
          <a:stretch/>
        </p:blipFill>
        <p:spPr>
          <a:xfrm>
            <a:off x="9091702" y="3429000"/>
            <a:ext cx="2127348" cy="300751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1170" name="Google Shape;1170;p130"/>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941115" y="1708846"/>
            <a:ext cx="6848511" cy="4181337"/>
          </a:xfrm>
          <a:prstGeom prst="rect">
            <a:avLst/>
          </a:prstGeom>
          <a:noFill/>
          <a:ln>
            <a:noFill/>
          </a:ln>
        </p:spPr>
      </p:pic>
      <p:sp>
        <p:nvSpPr>
          <p:cNvPr id="1171" name="Google Shape;1171;p130"/>
          <p:cNvSpPr txBox="1">
            <a:spLocks noGrp="1"/>
          </p:cNvSpPr>
          <p:nvPr>
            <p:ph type="title"/>
          </p:nvPr>
        </p:nvSpPr>
        <p:spPr>
          <a:xfrm>
            <a:off x="590081" y="109520"/>
            <a:ext cx="5097655" cy="1202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acinares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31"/>
          <p:cNvSpPr txBox="1">
            <a:spLocks noGrp="1"/>
          </p:cNvSpPr>
          <p:nvPr>
            <p:ph type="title"/>
          </p:nvPr>
        </p:nvSpPr>
        <p:spPr>
          <a:xfrm>
            <a:off x="611697" y="0"/>
            <a:ext cx="4732090" cy="12455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Sistema ductal</a:t>
            </a:r>
            <a:endParaRPr/>
          </a:p>
        </p:txBody>
      </p:sp>
      <p:pic>
        <p:nvPicPr>
          <p:cNvPr id="1178" name="Google Shape;1178;p1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14484" y="3429000"/>
            <a:ext cx="6365819" cy="2869019"/>
          </a:xfrm>
          <a:prstGeom prst="rect">
            <a:avLst/>
          </a:prstGeom>
          <a:noFill/>
          <a:ln>
            <a:noFill/>
          </a:ln>
        </p:spPr>
      </p:pic>
      <p:pic>
        <p:nvPicPr>
          <p:cNvPr id="1179" name="Google Shape;1179;p1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57571" y="1146686"/>
            <a:ext cx="5175474" cy="208745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32"/>
          <p:cNvSpPr txBox="1">
            <a:spLocks noGrp="1"/>
          </p:cNvSpPr>
          <p:nvPr>
            <p:ph type="title"/>
          </p:nvPr>
        </p:nvSpPr>
        <p:spPr>
          <a:xfrm>
            <a:off x="662031" y="163791"/>
            <a:ext cx="4589477" cy="9100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Sistema ductal</a:t>
            </a:r>
            <a:endParaRPr/>
          </a:p>
        </p:txBody>
      </p:sp>
      <p:pic>
        <p:nvPicPr>
          <p:cNvPr id="1186" name="Google Shape;1186;p132"/>
          <p:cNvPicPr preferRelativeResize="0"/>
          <p:nvPr/>
        </p:nvPicPr>
        <p:blipFill rotWithShape="1">
          <a:blip r:embed="rId3">
            <a:alphaModFix/>
          </a:blip>
          <a:srcRect/>
          <a:stretch/>
        </p:blipFill>
        <p:spPr>
          <a:xfrm>
            <a:off x="5093751" y="1406843"/>
            <a:ext cx="6824570" cy="508603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33"/>
          <p:cNvSpPr txBox="1">
            <a:spLocks noGrp="1"/>
          </p:cNvSpPr>
          <p:nvPr>
            <p:ph type="title"/>
          </p:nvPr>
        </p:nvSpPr>
        <p:spPr>
          <a:xfrm>
            <a:off x="581475" y="81405"/>
            <a:ext cx="6009388" cy="9672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Páncreas endocrino</a:t>
            </a:r>
            <a:endParaRPr/>
          </a:p>
        </p:txBody>
      </p:sp>
      <p:sp>
        <p:nvSpPr>
          <p:cNvPr id="1193" name="Google Shape;1193;p133"/>
          <p:cNvSpPr txBox="1">
            <a:spLocks noGrp="1"/>
          </p:cNvSpPr>
          <p:nvPr>
            <p:ph type="body" idx="1"/>
          </p:nvPr>
        </p:nvSpPr>
        <p:spPr>
          <a:xfrm>
            <a:off x="522752" y="1246190"/>
            <a:ext cx="5768992" cy="34401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Se estima que hay entre 1 y 3 millones de islotes y que son más abundantes en la cola. </a:t>
            </a:r>
            <a:endParaRPr/>
          </a:p>
          <a:p>
            <a:pPr marL="228600" lvl="0" indent="-228600" algn="l" rtl="0">
              <a:lnSpc>
                <a:spcPct val="90000"/>
              </a:lnSpc>
              <a:spcBef>
                <a:spcPts val="1000"/>
              </a:spcBef>
              <a:spcAft>
                <a:spcPts val="0"/>
              </a:spcAft>
              <a:buClr>
                <a:srgbClr val="152B48"/>
              </a:buClr>
              <a:buSzPts val="1800"/>
              <a:buChar char="•"/>
            </a:pPr>
            <a:r>
              <a:rPr lang="es-CO" sz="1800"/>
              <a:t>Células poligonales rodeadas con una red profusa de capilares fenestrados.</a:t>
            </a:r>
            <a:endParaRPr/>
          </a:p>
          <a:p>
            <a:pPr marL="228600" lvl="0" indent="-228600" algn="l" rtl="0">
              <a:lnSpc>
                <a:spcPct val="90000"/>
              </a:lnSpc>
              <a:spcBef>
                <a:spcPts val="1000"/>
              </a:spcBef>
              <a:spcAft>
                <a:spcPts val="0"/>
              </a:spcAft>
              <a:buClr>
                <a:srgbClr val="152B48"/>
              </a:buClr>
              <a:buSzPts val="1800"/>
              <a:buChar char="•"/>
            </a:pPr>
            <a:r>
              <a:rPr lang="es-CO" sz="1800"/>
              <a:t>Las células de los islotes, salvo las B, son equivalentes de las células enteroendocrinas de la mucosa gastrointestinal.</a:t>
            </a:r>
            <a:endParaRPr/>
          </a:p>
          <a:p>
            <a:pPr marL="228600" lvl="0" indent="-114300" algn="l" rtl="0">
              <a:lnSpc>
                <a:spcPct val="90000"/>
              </a:lnSpc>
              <a:spcBef>
                <a:spcPts val="1000"/>
              </a:spcBef>
              <a:spcAft>
                <a:spcPts val="0"/>
              </a:spcAft>
              <a:buClr>
                <a:srgbClr val="152B48"/>
              </a:buClr>
              <a:buSzPts val="1800"/>
              <a:buNone/>
            </a:pPr>
            <a:endParaRPr sz="1800"/>
          </a:p>
        </p:txBody>
      </p:sp>
      <p:pic>
        <p:nvPicPr>
          <p:cNvPr id="1194" name="Google Shape;1194;p1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14496" y="1048624"/>
            <a:ext cx="4407104" cy="544087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34"/>
          <p:cNvSpPr txBox="1">
            <a:spLocks noGrp="1"/>
          </p:cNvSpPr>
          <p:nvPr>
            <p:ph type="title"/>
          </p:nvPr>
        </p:nvSpPr>
        <p:spPr>
          <a:xfrm>
            <a:off x="571340" y="121641"/>
            <a:ext cx="5032506" cy="10024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Tipos de células</a:t>
            </a:r>
            <a:endParaRPr/>
          </a:p>
        </p:txBody>
      </p:sp>
      <p:pic>
        <p:nvPicPr>
          <p:cNvPr id="1200" name="Google Shape;1200;p1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69654" y="1798273"/>
            <a:ext cx="7370521" cy="3261454"/>
          </a:xfrm>
          <a:prstGeom prst="rect">
            <a:avLst/>
          </a:prstGeom>
          <a:noFill/>
          <a:ln>
            <a:noFill/>
          </a:ln>
        </p:spPr>
      </p:pic>
      <p:sp>
        <p:nvSpPr>
          <p:cNvPr id="1201" name="Google Shape;1201;p134"/>
          <p:cNvSpPr txBox="1">
            <a:spLocks noGrp="1"/>
          </p:cNvSpPr>
          <p:nvPr>
            <p:ph type="body" idx="2"/>
          </p:nvPr>
        </p:nvSpPr>
        <p:spPr>
          <a:xfrm>
            <a:off x="737416" y="1525543"/>
            <a:ext cx="3932238" cy="13518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2000"/>
              <a:buNone/>
            </a:pPr>
            <a:r>
              <a:rPr lang="es-CO" sz="2000"/>
              <a:t>A: Glucagón</a:t>
            </a:r>
            <a:endParaRPr/>
          </a:p>
          <a:p>
            <a:pPr marL="0" lvl="0" indent="0" algn="l" rtl="0">
              <a:lnSpc>
                <a:spcPct val="90000"/>
              </a:lnSpc>
              <a:spcBef>
                <a:spcPts val="1000"/>
              </a:spcBef>
              <a:spcAft>
                <a:spcPts val="0"/>
              </a:spcAft>
              <a:buClr>
                <a:srgbClr val="152B48"/>
              </a:buClr>
              <a:buSzPts val="2000"/>
              <a:buNone/>
            </a:pPr>
            <a:r>
              <a:rPr lang="es-CO" sz="2000"/>
              <a:t>B: Insulina</a:t>
            </a:r>
            <a:endParaRPr/>
          </a:p>
          <a:p>
            <a:pPr marL="0" lvl="0" indent="0" algn="l" rtl="0">
              <a:lnSpc>
                <a:spcPct val="90000"/>
              </a:lnSpc>
              <a:spcBef>
                <a:spcPts val="1000"/>
              </a:spcBef>
              <a:spcAft>
                <a:spcPts val="0"/>
              </a:spcAft>
              <a:buClr>
                <a:srgbClr val="152B48"/>
              </a:buClr>
              <a:buSzPts val="2000"/>
              <a:buNone/>
            </a:pPr>
            <a:r>
              <a:rPr lang="es-CO" sz="2000"/>
              <a:t>D: Somatostatina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2"/>
          <p:cNvSpPr txBox="1">
            <a:spLocks noGrp="1"/>
          </p:cNvSpPr>
          <p:nvPr>
            <p:ph type="title"/>
          </p:nvPr>
        </p:nvSpPr>
        <p:spPr>
          <a:xfrm>
            <a:off x="377505" y="0"/>
            <a:ext cx="922789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epiteliales de Mallassez</a:t>
            </a:r>
            <a:endParaRPr sz="4400" b="0"/>
          </a:p>
        </p:txBody>
      </p:sp>
      <p:sp>
        <p:nvSpPr>
          <p:cNvPr id="679" name="Google Shape;679;p72"/>
          <p:cNvSpPr txBox="1">
            <a:spLocks noGrp="1"/>
          </p:cNvSpPr>
          <p:nvPr>
            <p:ph type="body" idx="1"/>
          </p:nvPr>
        </p:nvSpPr>
        <p:spPr>
          <a:xfrm>
            <a:off x="450484" y="1096160"/>
            <a:ext cx="10714916"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s-CO">
                <a:solidFill>
                  <a:schemeClr val="dk1"/>
                </a:solidFill>
              </a:rPr>
              <a:t>Células del ligamento periodontal.</a:t>
            </a:r>
            <a:endParaRPr/>
          </a:p>
          <a:p>
            <a:pPr marL="228600" lvl="0" indent="-228600" algn="l" rtl="0">
              <a:lnSpc>
                <a:spcPct val="90000"/>
              </a:lnSpc>
              <a:spcBef>
                <a:spcPts val="1000"/>
              </a:spcBef>
              <a:spcAft>
                <a:spcPts val="0"/>
              </a:spcAft>
              <a:buClr>
                <a:schemeClr val="dk1"/>
              </a:buClr>
              <a:buSzPts val="2000"/>
              <a:buChar char="•"/>
            </a:pPr>
            <a:r>
              <a:rPr lang="es-CO">
                <a:solidFill>
                  <a:schemeClr val="dk1"/>
                </a:solidFill>
              </a:rPr>
              <a:t>Son células de la raíz epitelial de Hertwig que no desaparece por completo.</a:t>
            </a:r>
            <a:endParaRPr/>
          </a:p>
          <a:p>
            <a:pPr marL="228600" lvl="0" indent="-228600" algn="l" rtl="0">
              <a:lnSpc>
                <a:spcPct val="90000"/>
              </a:lnSpc>
              <a:spcBef>
                <a:spcPts val="1000"/>
              </a:spcBef>
              <a:spcAft>
                <a:spcPts val="0"/>
              </a:spcAft>
              <a:buClr>
                <a:schemeClr val="dk1"/>
              </a:buClr>
              <a:buSzPts val="2000"/>
              <a:buChar char="•"/>
            </a:pPr>
            <a:r>
              <a:rPr lang="es-CO">
                <a:solidFill>
                  <a:schemeClr val="dk1"/>
                </a:solidFill>
              </a:rPr>
              <a:t>Residuales.</a:t>
            </a:r>
            <a:endParaRPr/>
          </a:p>
          <a:p>
            <a:pPr marL="228600" lvl="0" indent="-228600" algn="l" rtl="0">
              <a:lnSpc>
                <a:spcPct val="90000"/>
              </a:lnSpc>
              <a:spcBef>
                <a:spcPts val="1000"/>
              </a:spcBef>
              <a:spcAft>
                <a:spcPts val="0"/>
              </a:spcAft>
              <a:buClr>
                <a:schemeClr val="dk1"/>
              </a:buClr>
              <a:buSzPts val="2000"/>
              <a:buChar char="•"/>
            </a:pPr>
            <a:r>
              <a:rPr lang="es-CO">
                <a:solidFill>
                  <a:schemeClr val="dk1"/>
                </a:solidFill>
              </a:rPr>
              <a:t>Pueden ser escamosas o cilíndricas, con núcleo prominente de cromatina densa.</a:t>
            </a:r>
            <a:endParaRPr/>
          </a:p>
          <a:p>
            <a:pPr marL="228600" lvl="0" indent="-228600" algn="l" rtl="0">
              <a:lnSpc>
                <a:spcPct val="90000"/>
              </a:lnSpc>
              <a:spcBef>
                <a:spcPts val="1000"/>
              </a:spcBef>
              <a:spcAft>
                <a:spcPts val="0"/>
              </a:spcAft>
              <a:buClr>
                <a:schemeClr val="dk1"/>
              </a:buClr>
              <a:buSzPts val="2000"/>
              <a:buChar char="•"/>
            </a:pPr>
            <a:r>
              <a:rPr lang="es-CO">
                <a:solidFill>
                  <a:schemeClr val="dk1"/>
                </a:solidFill>
              </a:rPr>
              <a:t>Desaparecen con la edad se observan como cúmulos redondeados, pequeños y aislados de epitelio.</a:t>
            </a:r>
            <a:endParaRPr/>
          </a:p>
          <a:p>
            <a:pPr marL="685800" lvl="1" indent="-228600" algn="l" rtl="0">
              <a:lnSpc>
                <a:spcPct val="90000"/>
              </a:lnSpc>
              <a:spcBef>
                <a:spcPts val="500"/>
              </a:spcBef>
              <a:spcAft>
                <a:spcPts val="0"/>
              </a:spcAft>
              <a:buClr>
                <a:schemeClr val="dk1"/>
              </a:buClr>
              <a:buSzPts val="2000"/>
              <a:buChar char="•"/>
            </a:pPr>
            <a:r>
              <a:rPr lang="es-CO">
                <a:solidFill>
                  <a:schemeClr val="dk1"/>
                </a:solidFill>
              </a:rPr>
              <a:t>Revestimiento.</a:t>
            </a:r>
            <a:endParaRPr/>
          </a:p>
          <a:p>
            <a:pPr marL="1143000" lvl="2" indent="-228600" algn="l" rtl="0">
              <a:lnSpc>
                <a:spcPct val="90000"/>
              </a:lnSpc>
              <a:spcBef>
                <a:spcPts val="500"/>
              </a:spcBef>
              <a:spcAft>
                <a:spcPts val="0"/>
              </a:spcAft>
              <a:buClr>
                <a:schemeClr val="dk1"/>
              </a:buClr>
              <a:buSzPts val="2000"/>
              <a:buChar char="•"/>
            </a:pPr>
            <a:r>
              <a:rPr lang="es-CO">
                <a:solidFill>
                  <a:schemeClr val="dk1"/>
                </a:solidFill>
              </a:rPr>
              <a:t>Quistes odontogénicos.</a:t>
            </a:r>
            <a:endParaRPr/>
          </a:p>
          <a:p>
            <a:pPr marL="1600200" lvl="3" indent="-228600" algn="l" rtl="0">
              <a:lnSpc>
                <a:spcPct val="90000"/>
              </a:lnSpc>
              <a:spcBef>
                <a:spcPts val="500"/>
              </a:spcBef>
              <a:spcAft>
                <a:spcPts val="0"/>
              </a:spcAft>
              <a:buClr>
                <a:schemeClr val="dk1"/>
              </a:buClr>
              <a:buSzPts val="2000"/>
              <a:buChar char="•"/>
            </a:pPr>
            <a:r>
              <a:rPr lang="es-CO">
                <a:solidFill>
                  <a:schemeClr val="dk1"/>
                </a:solidFill>
              </a:rPr>
              <a:t>Quiste radicular.</a:t>
            </a:r>
            <a:endParaRPr/>
          </a:p>
          <a:p>
            <a:pPr marL="1600200" lvl="3" indent="-101600" algn="l" rtl="0">
              <a:lnSpc>
                <a:spcPct val="90000"/>
              </a:lnSpc>
              <a:spcBef>
                <a:spcPts val="500"/>
              </a:spcBef>
              <a:spcAft>
                <a:spcPts val="0"/>
              </a:spcAft>
              <a:buClr>
                <a:srgbClr val="152B48"/>
              </a:buClr>
              <a:buSzPts val="2000"/>
              <a:buNone/>
            </a:pPr>
            <a:endParaRPr/>
          </a:p>
        </p:txBody>
      </p:sp>
      <p:pic>
        <p:nvPicPr>
          <p:cNvPr id="680" name="Google Shape;680;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53387" y="3948861"/>
            <a:ext cx="5346273" cy="243994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35"/>
          <p:cNvSpPr txBox="1">
            <a:spLocks noGrp="1"/>
          </p:cNvSpPr>
          <p:nvPr>
            <p:ph type="title"/>
          </p:nvPr>
        </p:nvSpPr>
        <p:spPr>
          <a:xfrm>
            <a:off x="460695" y="108430"/>
            <a:ext cx="5772325" cy="910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Hígado: anatomía </a:t>
            </a:r>
            <a:endParaRPr/>
          </a:p>
        </p:txBody>
      </p:sp>
      <p:pic>
        <p:nvPicPr>
          <p:cNvPr id="1208" name="Google Shape;1208;p1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88435" y="1116284"/>
            <a:ext cx="6437285" cy="520651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36"/>
          <p:cNvSpPr txBox="1">
            <a:spLocks noGrp="1"/>
          </p:cNvSpPr>
          <p:nvPr>
            <p:ph type="ctrTitle" idx="4294967295"/>
          </p:nvPr>
        </p:nvSpPr>
        <p:spPr>
          <a:xfrm>
            <a:off x="72023" y="0"/>
            <a:ext cx="8746922" cy="119190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AAA7"/>
              </a:buClr>
              <a:buSzPts val="3600"/>
              <a:buFont typeface="Montserrat"/>
              <a:buNone/>
            </a:pPr>
            <a:r>
              <a:rPr lang="es-CO" sz="3600" b="0" i="0" u="none" strike="noStrike" cap="none">
                <a:solidFill>
                  <a:srgbClr val="00AAA7"/>
                </a:solidFill>
                <a:latin typeface="Montserrat"/>
                <a:ea typeface="Montserrat"/>
                <a:cs typeface="Montserrat"/>
                <a:sym typeface="Montserrat"/>
              </a:rPr>
              <a:t>Hígado: anatomía de la vía biliar</a:t>
            </a:r>
            <a:endParaRPr sz="3600" b="0" i="0" u="none" strike="noStrike" cap="none">
              <a:solidFill>
                <a:srgbClr val="00AAA7"/>
              </a:solidFill>
              <a:latin typeface="Montserrat"/>
              <a:ea typeface="Montserrat"/>
              <a:cs typeface="Montserrat"/>
              <a:sym typeface="Montserrat"/>
            </a:endParaRPr>
          </a:p>
        </p:txBody>
      </p:sp>
      <p:pic>
        <p:nvPicPr>
          <p:cNvPr id="1214" name="Google Shape;1214;p136" descr="Resultado de imagen para canal de Her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5281" y="1778877"/>
            <a:ext cx="4827327" cy="2275740"/>
          </a:xfrm>
          <a:prstGeom prst="rect">
            <a:avLst/>
          </a:prstGeom>
          <a:noFill/>
          <a:ln>
            <a:noFill/>
          </a:ln>
        </p:spPr>
      </p:pic>
      <p:pic>
        <p:nvPicPr>
          <p:cNvPr id="1215" name="Google Shape;1215;p136" descr="PHOTO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299" y="1201974"/>
            <a:ext cx="4005851" cy="3004388"/>
          </a:xfrm>
          <a:prstGeom prst="rect">
            <a:avLst/>
          </a:prstGeom>
          <a:noFill/>
          <a:ln>
            <a:noFill/>
          </a:ln>
        </p:spPr>
      </p:pic>
      <p:pic>
        <p:nvPicPr>
          <p:cNvPr id="1216" name="Google Shape;1216;p1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8876" y="227202"/>
            <a:ext cx="2334547" cy="752495"/>
          </a:xfrm>
          <a:prstGeom prst="rect">
            <a:avLst/>
          </a:prstGeom>
          <a:noFill/>
          <a:ln>
            <a:noFill/>
          </a:ln>
        </p:spPr>
      </p:pic>
      <p:sp>
        <p:nvSpPr>
          <p:cNvPr id="1217" name="Google Shape;1217;p13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O"/>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pic>
        <p:nvPicPr>
          <p:cNvPr id="1222" name="Google Shape;1222;p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19203" y="826519"/>
            <a:ext cx="8508496" cy="5811838"/>
          </a:xfrm>
          <a:prstGeom prst="rect">
            <a:avLst/>
          </a:prstGeom>
          <a:noFill/>
          <a:ln>
            <a:noFill/>
          </a:ln>
        </p:spPr>
      </p:pic>
      <p:sp>
        <p:nvSpPr>
          <p:cNvPr id="1223" name="Google Shape;1223;p137"/>
          <p:cNvSpPr txBox="1">
            <a:spLocks noGrp="1"/>
          </p:cNvSpPr>
          <p:nvPr>
            <p:ph type="title"/>
          </p:nvPr>
        </p:nvSpPr>
        <p:spPr>
          <a:xfrm>
            <a:off x="474460" y="0"/>
            <a:ext cx="419519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Inervación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1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9943" y="211533"/>
            <a:ext cx="8423013" cy="6434934"/>
          </a:xfrm>
          <a:prstGeom prst="rect">
            <a:avLst/>
          </a:prstGeom>
          <a:noFill/>
          <a:ln>
            <a:noFill/>
          </a:ln>
        </p:spPr>
      </p:pic>
      <p:sp>
        <p:nvSpPr>
          <p:cNvPr id="1230" name="Google Shape;1230;p138"/>
          <p:cNvSpPr txBox="1"/>
          <p:nvPr/>
        </p:nvSpPr>
        <p:spPr>
          <a:xfrm>
            <a:off x="8141263" y="726245"/>
            <a:ext cx="20857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Matsumoto and Kawakami</a:t>
            </a:r>
            <a:endParaRPr/>
          </a:p>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1982</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39"/>
          <p:cNvSpPr txBox="1">
            <a:spLocks noGrp="1"/>
          </p:cNvSpPr>
          <p:nvPr>
            <p:ph type="title"/>
          </p:nvPr>
        </p:nvSpPr>
        <p:spPr>
          <a:xfrm>
            <a:off x="748202" y="-83580"/>
            <a:ext cx="351568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000"/>
              <a:buFont typeface="Montserrat"/>
              <a:buNone/>
            </a:pPr>
            <a:r>
              <a:rPr lang="es-CO" sz="4000" b="0"/>
              <a:t>Circulación </a:t>
            </a:r>
            <a:endParaRPr/>
          </a:p>
        </p:txBody>
      </p:sp>
      <p:grpSp>
        <p:nvGrpSpPr>
          <p:cNvPr id="1236" name="Google Shape;1236;p139"/>
          <p:cNvGrpSpPr/>
          <p:nvPr/>
        </p:nvGrpSpPr>
        <p:grpSpPr>
          <a:xfrm>
            <a:off x="1423660" y="1126199"/>
            <a:ext cx="9556132" cy="1033095"/>
            <a:chOff x="4436" y="978798"/>
            <a:chExt cx="9556132" cy="1033095"/>
          </a:xfrm>
        </p:grpSpPr>
        <p:sp>
          <p:nvSpPr>
            <p:cNvPr id="1237" name="Google Shape;1237;p139"/>
            <p:cNvSpPr/>
            <p:nvPr/>
          </p:nvSpPr>
          <p:spPr>
            <a:xfrm>
              <a:off x="4436" y="978798"/>
              <a:ext cx="2582738" cy="1033095"/>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9"/>
            <p:cNvSpPr txBox="1"/>
            <p:nvPr/>
          </p:nvSpPr>
          <p:spPr>
            <a:xfrm>
              <a:off x="520984" y="978798"/>
              <a:ext cx="1549643" cy="1033095"/>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Montserrat"/>
                <a:buNone/>
              </a:pPr>
              <a:r>
                <a:rPr lang="es-CO" sz="1400">
                  <a:solidFill>
                    <a:schemeClr val="lt1"/>
                  </a:solidFill>
                  <a:latin typeface="Montserrat"/>
                  <a:ea typeface="Montserrat"/>
                  <a:cs typeface="Montserrat"/>
                  <a:sym typeface="Montserrat"/>
                </a:rPr>
                <a:t>Interlobar</a:t>
              </a:r>
              <a:endParaRPr sz="1400">
                <a:solidFill>
                  <a:schemeClr val="lt1"/>
                </a:solidFill>
                <a:latin typeface="Montserrat"/>
                <a:ea typeface="Montserrat"/>
                <a:cs typeface="Montserrat"/>
                <a:sym typeface="Montserrat"/>
              </a:endParaRPr>
            </a:p>
          </p:txBody>
        </p:sp>
        <p:sp>
          <p:nvSpPr>
            <p:cNvPr id="1239" name="Google Shape;1239;p139"/>
            <p:cNvSpPr/>
            <p:nvPr/>
          </p:nvSpPr>
          <p:spPr>
            <a:xfrm>
              <a:off x="2328901" y="978798"/>
              <a:ext cx="2582738" cy="1033095"/>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9"/>
            <p:cNvSpPr txBox="1"/>
            <p:nvPr/>
          </p:nvSpPr>
          <p:spPr>
            <a:xfrm>
              <a:off x="2845449" y="978798"/>
              <a:ext cx="1549643" cy="1033095"/>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Montserrat"/>
                <a:buNone/>
              </a:pPr>
              <a:r>
                <a:rPr lang="es-CO" sz="1400">
                  <a:solidFill>
                    <a:schemeClr val="lt1"/>
                  </a:solidFill>
                  <a:latin typeface="Montserrat"/>
                  <a:ea typeface="Montserrat"/>
                  <a:cs typeface="Montserrat"/>
                  <a:sym typeface="Montserrat"/>
                </a:rPr>
                <a:t>Intersegmental</a:t>
              </a:r>
              <a:endParaRPr sz="1400">
                <a:solidFill>
                  <a:schemeClr val="lt1"/>
                </a:solidFill>
                <a:latin typeface="Montserrat"/>
                <a:ea typeface="Montserrat"/>
                <a:cs typeface="Montserrat"/>
                <a:sym typeface="Montserrat"/>
              </a:endParaRPr>
            </a:p>
          </p:txBody>
        </p:sp>
        <p:sp>
          <p:nvSpPr>
            <p:cNvPr id="1241" name="Google Shape;1241;p139"/>
            <p:cNvSpPr/>
            <p:nvPr/>
          </p:nvSpPr>
          <p:spPr>
            <a:xfrm>
              <a:off x="4653366" y="978798"/>
              <a:ext cx="2582738" cy="1033095"/>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9"/>
            <p:cNvSpPr txBox="1"/>
            <p:nvPr/>
          </p:nvSpPr>
          <p:spPr>
            <a:xfrm>
              <a:off x="5169914" y="978798"/>
              <a:ext cx="1549643" cy="1033095"/>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Montserrat"/>
                <a:buNone/>
              </a:pPr>
              <a:r>
                <a:rPr lang="es-CO" sz="1400">
                  <a:solidFill>
                    <a:schemeClr val="lt1"/>
                  </a:solidFill>
                  <a:latin typeface="Montserrat"/>
                  <a:ea typeface="Montserrat"/>
                  <a:cs typeface="Montserrat"/>
                  <a:sym typeface="Montserrat"/>
                </a:rPr>
                <a:t>Interlobulillares</a:t>
              </a:r>
              <a:endParaRPr/>
            </a:p>
          </p:txBody>
        </p:sp>
        <p:sp>
          <p:nvSpPr>
            <p:cNvPr id="1243" name="Google Shape;1243;p139"/>
            <p:cNvSpPr/>
            <p:nvPr/>
          </p:nvSpPr>
          <p:spPr>
            <a:xfrm>
              <a:off x="6977830" y="978798"/>
              <a:ext cx="2582738" cy="1033095"/>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9"/>
            <p:cNvSpPr txBox="1"/>
            <p:nvPr/>
          </p:nvSpPr>
          <p:spPr>
            <a:xfrm>
              <a:off x="7494378" y="978798"/>
              <a:ext cx="1549643" cy="1033095"/>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Montserrat"/>
                <a:buNone/>
              </a:pPr>
              <a:r>
                <a:rPr lang="es-CO" sz="1400">
                  <a:solidFill>
                    <a:schemeClr val="lt1"/>
                  </a:solidFill>
                  <a:latin typeface="Montserrat"/>
                  <a:ea typeface="Montserrat"/>
                  <a:cs typeface="Montserrat"/>
                  <a:sym typeface="Montserrat"/>
                </a:rPr>
                <a:t>Preterminales y terminales </a:t>
              </a:r>
              <a:endParaRPr/>
            </a:p>
          </p:txBody>
        </p:sp>
      </p:grpSp>
      <p:grpSp>
        <p:nvGrpSpPr>
          <p:cNvPr id="1245" name="Google Shape;1245;p139"/>
          <p:cNvGrpSpPr/>
          <p:nvPr/>
        </p:nvGrpSpPr>
        <p:grpSpPr>
          <a:xfrm>
            <a:off x="2508082" y="3512844"/>
            <a:ext cx="6950444" cy="992920"/>
            <a:chOff x="2037" y="514301"/>
            <a:chExt cx="6950444" cy="992920"/>
          </a:xfrm>
        </p:grpSpPr>
        <p:sp>
          <p:nvSpPr>
            <p:cNvPr id="1246" name="Google Shape;1246;p139"/>
            <p:cNvSpPr/>
            <p:nvPr/>
          </p:nvSpPr>
          <p:spPr>
            <a:xfrm>
              <a:off x="2037" y="514301"/>
              <a:ext cx="2482301" cy="992920"/>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9"/>
            <p:cNvSpPr txBox="1"/>
            <p:nvPr/>
          </p:nvSpPr>
          <p:spPr>
            <a:xfrm>
              <a:off x="498497" y="514301"/>
              <a:ext cx="1489381" cy="992920"/>
            </a:xfrm>
            <a:prstGeom prst="rect">
              <a:avLst/>
            </a:prstGeom>
            <a:noFill/>
            <a:ln>
              <a:noFill/>
            </a:ln>
          </p:spPr>
          <p:txBody>
            <a:bodyPr spcFirstLastPara="1" wrap="square" lIns="68000" tIns="22650" rIns="22650" bIns="22650" anchor="ctr" anchorCtr="0">
              <a:noAutofit/>
            </a:bodyPr>
            <a:lstStyle/>
            <a:p>
              <a:pPr marL="0" marR="0" lvl="0" indent="0" algn="ctr" rtl="0">
                <a:lnSpc>
                  <a:spcPct val="90000"/>
                </a:lnSpc>
                <a:spcBef>
                  <a:spcPts val="0"/>
                </a:spcBef>
                <a:spcAft>
                  <a:spcPts val="0"/>
                </a:spcAft>
                <a:buClr>
                  <a:schemeClr val="lt1"/>
                </a:buClr>
                <a:buSzPts val="1700"/>
                <a:buFont typeface="Montserrat"/>
                <a:buNone/>
              </a:pPr>
              <a:r>
                <a:rPr lang="es-CO" sz="1700">
                  <a:solidFill>
                    <a:schemeClr val="lt1"/>
                  </a:solidFill>
                  <a:latin typeface="Montserrat"/>
                  <a:ea typeface="Montserrat"/>
                  <a:cs typeface="Montserrat"/>
                  <a:sym typeface="Montserrat"/>
                </a:rPr>
                <a:t>Vena central</a:t>
              </a:r>
              <a:endParaRPr/>
            </a:p>
          </p:txBody>
        </p:sp>
        <p:sp>
          <p:nvSpPr>
            <p:cNvPr id="1248" name="Google Shape;1248;p139"/>
            <p:cNvSpPr/>
            <p:nvPr/>
          </p:nvSpPr>
          <p:spPr>
            <a:xfrm>
              <a:off x="2236109" y="514301"/>
              <a:ext cx="2482301" cy="992920"/>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9"/>
            <p:cNvSpPr txBox="1"/>
            <p:nvPr/>
          </p:nvSpPr>
          <p:spPr>
            <a:xfrm>
              <a:off x="2732569" y="514301"/>
              <a:ext cx="1489381" cy="992920"/>
            </a:xfrm>
            <a:prstGeom prst="rect">
              <a:avLst/>
            </a:prstGeom>
            <a:noFill/>
            <a:ln>
              <a:noFill/>
            </a:ln>
          </p:spPr>
          <p:txBody>
            <a:bodyPr spcFirstLastPara="1" wrap="square" lIns="68000" tIns="22650" rIns="22650" bIns="22650" anchor="ctr" anchorCtr="0">
              <a:noAutofit/>
            </a:bodyPr>
            <a:lstStyle/>
            <a:p>
              <a:pPr marL="0" marR="0" lvl="0" indent="0" algn="ctr" rtl="0">
                <a:lnSpc>
                  <a:spcPct val="90000"/>
                </a:lnSpc>
                <a:spcBef>
                  <a:spcPts val="0"/>
                </a:spcBef>
                <a:spcAft>
                  <a:spcPts val="0"/>
                </a:spcAft>
                <a:buClr>
                  <a:schemeClr val="lt1"/>
                </a:buClr>
                <a:buSzPts val="1700"/>
                <a:buFont typeface="Montserrat"/>
                <a:buNone/>
              </a:pPr>
              <a:r>
                <a:rPr lang="es-CO" sz="1700">
                  <a:solidFill>
                    <a:schemeClr val="lt1"/>
                  </a:solidFill>
                  <a:latin typeface="Montserrat"/>
                  <a:ea typeface="Montserrat"/>
                  <a:cs typeface="Montserrat"/>
                  <a:sym typeface="Montserrat"/>
                </a:rPr>
                <a:t>Venas intercaladas</a:t>
              </a:r>
              <a:endParaRPr/>
            </a:p>
          </p:txBody>
        </p:sp>
        <p:sp>
          <p:nvSpPr>
            <p:cNvPr id="1250" name="Google Shape;1250;p139"/>
            <p:cNvSpPr/>
            <p:nvPr/>
          </p:nvSpPr>
          <p:spPr>
            <a:xfrm>
              <a:off x="4470180" y="514301"/>
              <a:ext cx="2482301" cy="992920"/>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9"/>
            <p:cNvSpPr txBox="1"/>
            <p:nvPr/>
          </p:nvSpPr>
          <p:spPr>
            <a:xfrm>
              <a:off x="4966640" y="514301"/>
              <a:ext cx="1489381" cy="992920"/>
            </a:xfrm>
            <a:prstGeom prst="rect">
              <a:avLst/>
            </a:prstGeom>
            <a:noFill/>
            <a:ln>
              <a:noFill/>
            </a:ln>
          </p:spPr>
          <p:txBody>
            <a:bodyPr spcFirstLastPara="1" wrap="square" lIns="68000" tIns="22650" rIns="22650" bIns="22650" anchor="ctr" anchorCtr="0">
              <a:noAutofit/>
            </a:bodyPr>
            <a:lstStyle/>
            <a:p>
              <a:pPr marL="0" marR="0" lvl="0" indent="0" algn="ctr" rtl="0">
                <a:lnSpc>
                  <a:spcPct val="90000"/>
                </a:lnSpc>
                <a:spcBef>
                  <a:spcPts val="0"/>
                </a:spcBef>
                <a:spcAft>
                  <a:spcPts val="0"/>
                </a:spcAft>
                <a:buClr>
                  <a:schemeClr val="lt1"/>
                </a:buClr>
                <a:buSzPts val="1700"/>
                <a:buFont typeface="Montserrat"/>
                <a:buNone/>
              </a:pPr>
              <a:r>
                <a:rPr lang="es-CO" sz="1700">
                  <a:solidFill>
                    <a:schemeClr val="lt1"/>
                  </a:solidFill>
                  <a:latin typeface="Montserrat"/>
                  <a:ea typeface="Montserrat"/>
                  <a:cs typeface="Montserrat"/>
                  <a:sym typeface="Montserrat"/>
                </a:rPr>
                <a:t>Venas hepáticas</a:t>
              </a:r>
              <a:endParaRPr/>
            </a:p>
          </p:txBody>
        </p:sp>
      </p:grpSp>
      <p:grpSp>
        <p:nvGrpSpPr>
          <p:cNvPr id="1252" name="Google Shape;1252;p139"/>
          <p:cNvGrpSpPr/>
          <p:nvPr/>
        </p:nvGrpSpPr>
        <p:grpSpPr>
          <a:xfrm>
            <a:off x="2468377" y="2355958"/>
            <a:ext cx="6950444" cy="992920"/>
            <a:chOff x="2037" y="514301"/>
            <a:chExt cx="6950444" cy="992920"/>
          </a:xfrm>
        </p:grpSpPr>
        <p:sp>
          <p:nvSpPr>
            <p:cNvPr id="1253" name="Google Shape;1253;p139"/>
            <p:cNvSpPr/>
            <p:nvPr/>
          </p:nvSpPr>
          <p:spPr>
            <a:xfrm>
              <a:off x="2037" y="514301"/>
              <a:ext cx="2482301" cy="99292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9"/>
            <p:cNvSpPr txBox="1"/>
            <p:nvPr/>
          </p:nvSpPr>
          <p:spPr>
            <a:xfrm>
              <a:off x="498497" y="514301"/>
              <a:ext cx="1489381" cy="99292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CO" sz="1800">
                  <a:solidFill>
                    <a:schemeClr val="lt1"/>
                  </a:solidFill>
                  <a:latin typeface="Montserrat"/>
                  <a:ea typeface="Montserrat"/>
                  <a:cs typeface="Montserrat"/>
                  <a:sym typeface="Montserrat"/>
                </a:rPr>
                <a:t>Plexos periportales</a:t>
              </a:r>
              <a:endParaRPr sz="1800">
                <a:solidFill>
                  <a:schemeClr val="lt1"/>
                </a:solidFill>
                <a:latin typeface="Montserrat"/>
                <a:ea typeface="Montserrat"/>
                <a:cs typeface="Montserrat"/>
                <a:sym typeface="Montserrat"/>
              </a:endParaRPr>
            </a:p>
          </p:txBody>
        </p:sp>
        <p:sp>
          <p:nvSpPr>
            <p:cNvPr id="1255" name="Google Shape;1255;p139"/>
            <p:cNvSpPr/>
            <p:nvPr/>
          </p:nvSpPr>
          <p:spPr>
            <a:xfrm>
              <a:off x="2236109" y="514301"/>
              <a:ext cx="2482301" cy="99292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9"/>
            <p:cNvSpPr txBox="1"/>
            <p:nvPr/>
          </p:nvSpPr>
          <p:spPr>
            <a:xfrm>
              <a:off x="2732569" y="514301"/>
              <a:ext cx="1489381" cy="99292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CO" sz="1800">
                  <a:solidFill>
                    <a:schemeClr val="lt1"/>
                  </a:solidFill>
                  <a:latin typeface="Montserrat"/>
                  <a:ea typeface="Montserrat"/>
                  <a:cs typeface="Montserrat"/>
                  <a:sym typeface="Montserrat"/>
                </a:rPr>
                <a:t>Plexos peribiliares</a:t>
              </a:r>
              <a:endParaRPr sz="1800">
                <a:solidFill>
                  <a:schemeClr val="lt1"/>
                </a:solidFill>
                <a:latin typeface="Montserrat"/>
                <a:ea typeface="Montserrat"/>
                <a:cs typeface="Montserrat"/>
                <a:sym typeface="Montserrat"/>
              </a:endParaRPr>
            </a:p>
          </p:txBody>
        </p:sp>
        <p:sp>
          <p:nvSpPr>
            <p:cNvPr id="1257" name="Google Shape;1257;p139"/>
            <p:cNvSpPr/>
            <p:nvPr/>
          </p:nvSpPr>
          <p:spPr>
            <a:xfrm>
              <a:off x="4470180" y="514301"/>
              <a:ext cx="2482301" cy="99292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9"/>
            <p:cNvSpPr txBox="1"/>
            <p:nvPr/>
          </p:nvSpPr>
          <p:spPr>
            <a:xfrm>
              <a:off x="4966640" y="514301"/>
              <a:ext cx="1489381" cy="99292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CO" sz="1800">
                  <a:solidFill>
                    <a:schemeClr val="lt1"/>
                  </a:solidFill>
                  <a:latin typeface="Montserrat"/>
                  <a:ea typeface="Montserrat"/>
                  <a:cs typeface="Montserrat"/>
                  <a:sym typeface="Montserrat"/>
                </a:rPr>
                <a:t>Arteriolas</a:t>
              </a:r>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40"/>
          <p:cNvSpPr txBox="1">
            <a:spLocks noGrp="1"/>
          </p:cNvSpPr>
          <p:nvPr>
            <p:ph type="title"/>
          </p:nvPr>
        </p:nvSpPr>
        <p:spPr>
          <a:xfrm>
            <a:off x="729143" y="180568"/>
            <a:ext cx="3473741" cy="7529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Linfáticos</a:t>
            </a:r>
            <a:endParaRPr/>
          </a:p>
        </p:txBody>
      </p:sp>
      <p:sp>
        <p:nvSpPr>
          <p:cNvPr id="1264" name="Google Shape;1264;p140"/>
          <p:cNvSpPr txBox="1">
            <a:spLocks noGrp="1"/>
          </p:cNvSpPr>
          <p:nvPr>
            <p:ph type="body" idx="1"/>
          </p:nvPr>
        </p:nvSpPr>
        <p:spPr>
          <a:xfrm>
            <a:off x="437975" y="1284726"/>
            <a:ext cx="5778341" cy="233092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Hígado: el mayor productor de linfa del cuerpo.</a:t>
            </a:r>
            <a:endParaRPr/>
          </a:p>
          <a:p>
            <a:pPr marL="228600" lvl="0" indent="-228600" algn="l" rtl="0">
              <a:lnSpc>
                <a:spcPct val="90000"/>
              </a:lnSpc>
              <a:spcBef>
                <a:spcPts val="1000"/>
              </a:spcBef>
              <a:spcAft>
                <a:spcPts val="0"/>
              </a:spcAft>
              <a:buClr>
                <a:srgbClr val="152B48"/>
              </a:buClr>
              <a:buSzPts val="2000"/>
              <a:buChar char="•"/>
            </a:pPr>
            <a:r>
              <a:rPr lang="es-CO"/>
              <a:t>Produce aproximadamente 25% de la linfa que llega al conducto torácico.</a:t>
            </a:r>
            <a:endParaRPr/>
          </a:p>
          <a:p>
            <a:pPr marL="228600" lvl="0" indent="-228600" algn="l" rtl="0">
              <a:lnSpc>
                <a:spcPct val="90000"/>
              </a:lnSpc>
              <a:spcBef>
                <a:spcPts val="1000"/>
              </a:spcBef>
              <a:spcAft>
                <a:spcPts val="0"/>
              </a:spcAft>
              <a:buClr>
                <a:srgbClr val="152B48"/>
              </a:buClr>
              <a:buSzPts val="2000"/>
              <a:buChar char="•"/>
            </a:pPr>
            <a:r>
              <a:rPr lang="es-CO"/>
              <a:t>Drenaje del exceso de proteínas y fluidos.</a:t>
            </a:r>
            <a:endParaRPr/>
          </a:p>
          <a:p>
            <a:pPr marL="228600" lvl="0" indent="-228600" algn="l" rtl="0">
              <a:lnSpc>
                <a:spcPct val="90000"/>
              </a:lnSpc>
              <a:spcBef>
                <a:spcPts val="1000"/>
              </a:spcBef>
              <a:spcAft>
                <a:spcPts val="0"/>
              </a:spcAft>
              <a:buClr>
                <a:srgbClr val="152B48"/>
              </a:buClr>
              <a:buSzPts val="2000"/>
              <a:buChar char="•"/>
            </a:pPr>
            <a:r>
              <a:rPr lang="es-CO"/>
              <a:t>Sus terminales se encuentran en tractos portales.</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1265" name="Google Shape;1265;p140"/>
          <p:cNvPicPr preferRelativeResize="0"/>
          <p:nvPr/>
        </p:nvPicPr>
        <p:blipFill rotWithShape="1">
          <a:blip r:embed="rId3" cstate="email">
            <a:alphaModFix/>
            <a:extLst>
              <a:ext uri="{28A0092B-C50C-407E-A947-70E740481C1C}">
                <a14:useLocalDpi xmlns:a14="http://schemas.microsoft.com/office/drawing/2010/main"/>
              </a:ext>
            </a:extLst>
          </a:blip>
          <a:srcRect b="15490"/>
          <a:stretch/>
        </p:blipFill>
        <p:spPr>
          <a:xfrm>
            <a:off x="6484763" y="2185639"/>
            <a:ext cx="5476190" cy="412083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41"/>
          <p:cNvSpPr txBox="1">
            <a:spLocks noGrp="1"/>
          </p:cNvSpPr>
          <p:nvPr>
            <p:ph type="title"/>
          </p:nvPr>
        </p:nvSpPr>
        <p:spPr>
          <a:xfrm>
            <a:off x="561363" y="71511"/>
            <a:ext cx="5705213" cy="9855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Conductos biliares</a:t>
            </a:r>
            <a:endParaRPr/>
          </a:p>
        </p:txBody>
      </p:sp>
      <p:pic>
        <p:nvPicPr>
          <p:cNvPr id="1271" name="Google Shape;1271;p1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4427" y="2118070"/>
            <a:ext cx="7033591" cy="352690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42"/>
          <p:cNvSpPr txBox="1">
            <a:spLocks noGrp="1"/>
          </p:cNvSpPr>
          <p:nvPr>
            <p:ph type="title"/>
          </p:nvPr>
        </p:nvSpPr>
        <p:spPr>
          <a:xfrm>
            <a:off x="552974" y="138623"/>
            <a:ext cx="4178417" cy="8596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Colangiolos</a:t>
            </a:r>
            <a:endParaRPr/>
          </a:p>
        </p:txBody>
      </p:sp>
      <p:pic>
        <p:nvPicPr>
          <p:cNvPr id="1277" name="Google Shape;1277;p1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2178" y="1290590"/>
            <a:ext cx="7198200" cy="473351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43"/>
          <p:cNvSpPr txBox="1">
            <a:spLocks noGrp="1"/>
          </p:cNvSpPr>
          <p:nvPr>
            <p:ph type="title"/>
          </p:nvPr>
        </p:nvSpPr>
        <p:spPr>
          <a:xfrm>
            <a:off x="625461" y="192832"/>
            <a:ext cx="4044193" cy="8932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Hepatocitos</a:t>
            </a:r>
            <a:endParaRPr/>
          </a:p>
        </p:txBody>
      </p:sp>
      <p:sp>
        <p:nvSpPr>
          <p:cNvPr id="1283" name="Google Shape;1283;p143"/>
          <p:cNvSpPr txBox="1">
            <a:spLocks noGrp="1"/>
          </p:cNvSpPr>
          <p:nvPr>
            <p:ph type="body" idx="1"/>
          </p:nvPr>
        </p:nvSpPr>
        <p:spPr>
          <a:xfrm>
            <a:off x="413789" y="1338045"/>
            <a:ext cx="5682211" cy="22094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52B48"/>
              </a:buClr>
              <a:buSzPct val="100000"/>
              <a:buChar char="•"/>
            </a:pPr>
            <a:r>
              <a:rPr lang="es-CO" sz="2400"/>
              <a:t>Forma poliédrica.</a:t>
            </a:r>
            <a:endParaRPr/>
          </a:p>
          <a:p>
            <a:pPr marL="0" lvl="0" indent="0" algn="l" rtl="0">
              <a:lnSpc>
                <a:spcPct val="90000"/>
              </a:lnSpc>
              <a:spcBef>
                <a:spcPts val="1000"/>
              </a:spcBef>
              <a:spcAft>
                <a:spcPts val="0"/>
              </a:spcAft>
              <a:buClr>
                <a:srgbClr val="152B48"/>
              </a:buClr>
              <a:buSzPct val="100000"/>
              <a:buNone/>
            </a:pPr>
            <a:r>
              <a:rPr lang="es-CO" sz="2400"/>
              <a:t>   Diámetro: 30 - 40 μm.</a:t>
            </a:r>
            <a:endParaRPr/>
          </a:p>
          <a:p>
            <a:pPr marL="228600" lvl="0" indent="-228600" algn="l" rtl="0">
              <a:lnSpc>
                <a:spcPct val="90000"/>
              </a:lnSpc>
              <a:spcBef>
                <a:spcPts val="1000"/>
              </a:spcBef>
              <a:spcAft>
                <a:spcPts val="0"/>
              </a:spcAft>
              <a:buClr>
                <a:srgbClr val="152B48"/>
              </a:buClr>
              <a:buSzPct val="100000"/>
              <a:buChar char="•"/>
            </a:pPr>
            <a:r>
              <a:rPr lang="es-CO" sz="2400"/>
              <a:t>Transporte: superficie sinusoidal a la canalicular.</a:t>
            </a:r>
            <a:endParaRPr/>
          </a:p>
          <a:p>
            <a:pPr marL="228600" lvl="0" indent="-228600" algn="l" rtl="0">
              <a:lnSpc>
                <a:spcPct val="90000"/>
              </a:lnSpc>
              <a:spcBef>
                <a:spcPts val="1000"/>
              </a:spcBef>
              <a:spcAft>
                <a:spcPts val="0"/>
              </a:spcAft>
              <a:buClr>
                <a:srgbClr val="152B48"/>
              </a:buClr>
              <a:buSzPct val="100000"/>
              <a:buChar char="•"/>
            </a:pPr>
            <a:r>
              <a:rPr lang="es-CO" sz="2400"/>
              <a:t>Membrana plasmática: canalicular</a:t>
            </a:r>
            <a:r>
              <a:rPr lang="es-CO" sz="2400" b="1"/>
              <a:t>, </a:t>
            </a:r>
            <a:r>
              <a:rPr lang="es-CO" sz="2400"/>
              <a:t>sinusoidal y lateral.</a:t>
            </a:r>
            <a:endParaRPr/>
          </a:p>
        </p:txBody>
      </p:sp>
      <p:pic>
        <p:nvPicPr>
          <p:cNvPr id="1284" name="Google Shape;1284;p143"/>
          <p:cNvPicPr preferRelativeResize="0"/>
          <p:nvPr/>
        </p:nvPicPr>
        <p:blipFill rotWithShape="1">
          <a:blip r:embed="rId3">
            <a:alphaModFix/>
          </a:blip>
          <a:srcRect/>
          <a:stretch/>
        </p:blipFill>
        <p:spPr>
          <a:xfrm>
            <a:off x="6372837" y="2202416"/>
            <a:ext cx="5008110" cy="4148979"/>
          </a:xfrm>
          <a:prstGeom prst="rect">
            <a:avLst/>
          </a:prstGeom>
          <a:noFill/>
          <a:ln>
            <a:noFill/>
          </a:ln>
        </p:spPr>
      </p:pic>
      <p:pic>
        <p:nvPicPr>
          <p:cNvPr id="1285" name="Google Shape;1285;p143"/>
          <p:cNvPicPr preferRelativeResize="0"/>
          <p:nvPr/>
        </p:nvPicPr>
        <p:blipFill rotWithShape="1">
          <a:blip r:embed="rId4">
            <a:alphaModFix/>
          </a:blip>
          <a:srcRect/>
          <a:stretch/>
        </p:blipFill>
        <p:spPr>
          <a:xfrm>
            <a:off x="6096000" y="2202416"/>
            <a:ext cx="5682212" cy="41489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44"/>
          <p:cNvSpPr txBox="1">
            <a:spLocks noGrp="1"/>
          </p:cNvSpPr>
          <p:nvPr>
            <p:ph type="title"/>
          </p:nvPr>
        </p:nvSpPr>
        <p:spPr>
          <a:xfrm>
            <a:off x="729143" y="163791"/>
            <a:ext cx="3758967" cy="8428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Organelas</a:t>
            </a:r>
            <a:endParaRPr sz="4400" b="0"/>
          </a:p>
        </p:txBody>
      </p:sp>
      <p:sp>
        <p:nvSpPr>
          <p:cNvPr id="1291" name="Google Shape;1291;p144"/>
          <p:cNvSpPr txBox="1">
            <a:spLocks noGrp="1"/>
          </p:cNvSpPr>
          <p:nvPr>
            <p:ph type="body" idx="1"/>
          </p:nvPr>
        </p:nvSpPr>
        <p:spPr>
          <a:xfrm>
            <a:off x="4775616" y="1534153"/>
            <a:ext cx="7033590" cy="38012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 15% del volumen celular (CYP450), centrolobulillar.</a:t>
            </a:r>
            <a:endParaRPr/>
          </a:p>
          <a:p>
            <a:pPr marL="228600" lvl="0" indent="-228600" algn="l" rtl="0">
              <a:lnSpc>
                <a:spcPct val="90000"/>
              </a:lnSpc>
              <a:spcBef>
                <a:spcPts val="1000"/>
              </a:spcBef>
              <a:spcAft>
                <a:spcPts val="0"/>
              </a:spcAft>
              <a:buClr>
                <a:srgbClr val="152B48"/>
              </a:buClr>
              <a:buSzPts val="2000"/>
              <a:buChar char="•"/>
            </a:pPr>
            <a:r>
              <a:rPr lang="es-CO"/>
              <a:t>Golgi: 50 zonas, cerca a canalículo.</a:t>
            </a:r>
            <a:endParaRPr/>
          </a:p>
          <a:p>
            <a:pPr marL="228600" lvl="0" indent="-228600" algn="l" rtl="0">
              <a:lnSpc>
                <a:spcPct val="90000"/>
              </a:lnSpc>
              <a:spcBef>
                <a:spcPts val="1000"/>
              </a:spcBef>
              <a:spcAft>
                <a:spcPts val="0"/>
              </a:spcAft>
              <a:buClr>
                <a:srgbClr val="152B48"/>
              </a:buClr>
              <a:buSzPts val="2000"/>
              <a:buChar char="•"/>
            </a:pPr>
            <a:r>
              <a:rPr lang="es-CO"/>
              <a:t>Lisosomas: 30 por hepatocito, cerca a canalículo.</a:t>
            </a:r>
            <a:endParaRPr/>
          </a:p>
          <a:p>
            <a:pPr marL="228600" lvl="0" indent="-228600" algn="l" rtl="0">
              <a:lnSpc>
                <a:spcPct val="90000"/>
              </a:lnSpc>
              <a:spcBef>
                <a:spcPts val="1000"/>
              </a:spcBef>
              <a:spcAft>
                <a:spcPts val="0"/>
              </a:spcAft>
              <a:buClr>
                <a:srgbClr val="152B48"/>
              </a:buClr>
              <a:buSzPts val="2000"/>
              <a:buChar char="•"/>
            </a:pPr>
            <a:r>
              <a:rPr lang="es-CO"/>
              <a:t>Peroxisomas: 300-600 por hepatocito.</a:t>
            </a:r>
            <a:endParaRPr/>
          </a:p>
          <a:p>
            <a:pPr marL="228600" lvl="0" indent="-228600" algn="l" rtl="0">
              <a:lnSpc>
                <a:spcPct val="90000"/>
              </a:lnSpc>
              <a:spcBef>
                <a:spcPts val="1000"/>
              </a:spcBef>
              <a:spcAft>
                <a:spcPts val="0"/>
              </a:spcAft>
              <a:buClr>
                <a:srgbClr val="152B48"/>
              </a:buClr>
              <a:buSzPts val="2000"/>
              <a:buChar char="•"/>
            </a:pPr>
            <a:r>
              <a:rPr lang="es-CO"/>
              <a:t>Mitocondrias: 1000 por hepatocito, 20% del volumen.</a:t>
            </a:r>
            <a:endParaRPr/>
          </a:p>
          <a:p>
            <a:pPr marL="228600" lvl="0" indent="-228600" algn="l" rtl="0">
              <a:lnSpc>
                <a:spcPct val="90000"/>
              </a:lnSpc>
              <a:spcBef>
                <a:spcPts val="1000"/>
              </a:spcBef>
              <a:spcAft>
                <a:spcPts val="0"/>
              </a:spcAft>
              <a:buClr>
                <a:srgbClr val="152B48"/>
              </a:buClr>
              <a:buSzPts val="2000"/>
              <a:buChar char="•"/>
            </a:pPr>
            <a:r>
              <a:rPr lang="es-CO"/>
              <a:t>Citoplasma: mayormente constituido por glucógeno.</a:t>
            </a:r>
            <a:endParaRPr/>
          </a:p>
          <a:p>
            <a:pPr marL="228600" lvl="0" indent="-228600" algn="l" rtl="0">
              <a:lnSpc>
                <a:spcPct val="90000"/>
              </a:lnSpc>
              <a:spcBef>
                <a:spcPts val="1000"/>
              </a:spcBef>
              <a:spcAft>
                <a:spcPts val="0"/>
              </a:spcAft>
              <a:buClr>
                <a:srgbClr val="152B48"/>
              </a:buClr>
              <a:buSzPts val="2000"/>
              <a:buChar char="•"/>
            </a:pPr>
            <a:r>
              <a:rPr lang="es-CO"/>
              <a:t>Citoesqueleto.</a:t>
            </a: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3"/>
          <p:cNvSpPr txBox="1">
            <a:spLocks noGrp="1"/>
          </p:cNvSpPr>
          <p:nvPr>
            <p:ph type="title"/>
          </p:nvPr>
        </p:nvSpPr>
        <p:spPr>
          <a:xfrm>
            <a:off x="362781" y="-87921"/>
            <a:ext cx="53417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Ameloblastos</a:t>
            </a:r>
            <a:endParaRPr/>
          </a:p>
        </p:txBody>
      </p:sp>
      <p:sp>
        <p:nvSpPr>
          <p:cNvPr id="686" name="Google Shape;686;p73"/>
          <p:cNvSpPr txBox="1">
            <a:spLocks noGrp="1"/>
          </p:cNvSpPr>
          <p:nvPr>
            <p:ph type="body" idx="1"/>
          </p:nvPr>
        </p:nvSpPr>
        <p:spPr>
          <a:xfrm>
            <a:off x="649005" y="1993711"/>
            <a:ext cx="4115942" cy="8815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Epitelio intermedio del órgano del esmalte.</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687" name="Google Shape;687;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9431" y="1119843"/>
            <a:ext cx="5994169" cy="440850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45"/>
          <p:cNvSpPr txBox="1">
            <a:spLocks noGrp="1"/>
          </p:cNvSpPr>
          <p:nvPr>
            <p:ph type="title"/>
          </p:nvPr>
        </p:nvSpPr>
        <p:spPr>
          <a:xfrm>
            <a:off x="838199" y="138623"/>
            <a:ext cx="2995569" cy="9183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Núcleo</a:t>
            </a:r>
            <a:endParaRPr/>
          </a:p>
        </p:txBody>
      </p:sp>
      <p:sp>
        <p:nvSpPr>
          <p:cNvPr id="1297" name="Google Shape;1297;p145"/>
          <p:cNvSpPr txBox="1">
            <a:spLocks noGrp="1"/>
          </p:cNvSpPr>
          <p:nvPr>
            <p:ph type="body" idx="1"/>
          </p:nvPr>
        </p:nvSpPr>
        <p:spPr>
          <a:xfrm>
            <a:off x="515775" y="957619"/>
            <a:ext cx="4958594" cy="284189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Grande.</a:t>
            </a:r>
            <a:endParaRPr/>
          </a:p>
          <a:p>
            <a:pPr marL="228600" lvl="0" indent="-228600" algn="l" rtl="0">
              <a:lnSpc>
                <a:spcPct val="90000"/>
              </a:lnSpc>
              <a:spcBef>
                <a:spcPts val="1000"/>
              </a:spcBef>
              <a:spcAft>
                <a:spcPts val="0"/>
              </a:spcAft>
              <a:buClr>
                <a:srgbClr val="152B48"/>
              </a:buClr>
              <a:buSzPts val="2000"/>
              <a:buChar char="•"/>
            </a:pPr>
            <a:r>
              <a:rPr lang="es-CO"/>
              <a:t>5% - 10% del volumen celular.</a:t>
            </a:r>
            <a:endParaRPr/>
          </a:p>
          <a:p>
            <a:pPr marL="228600" lvl="0" indent="-228600" algn="l" rtl="0">
              <a:lnSpc>
                <a:spcPct val="90000"/>
              </a:lnSpc>
              <a:spcBef>
                <a:spcPts val="1000"/>
              </a:spcBef>
              <a:spcAft>
                <a:spcPts val="0"/>
              </a:spcAft>
              <a:buClr>
                <a:srgbClr val="152B48"/>
              </a:buClr>
              <a:buSzPts val="2000"/>
              <a:buChar char="•"/>
            </a:pPr>
            <a:r>
              <a:rPr lang="es-CO"/>
              <a:t>Esférico.</a:t>
            </a:r>
            <a:endParaRPr/>
          </a:p>
          <a:p>
            <a:pPr marL="228600" lvl="0" indent="-228600" algn="l" rtl="0">
              <a:lnSpc>
                <a:spcPct val="90000"/>
              </a:lnSpc>
              <a:spcBef>
                <a:spcPts val="1000"/>
              </a:spcBef>
              <a:spcAft>
                <a:spcPts val="0"/>
              </a:spcAft>
              <a:buClr>
                <a:srgbClr val="152B48"/>
              </a:buClr>
              <a:buSzPts val="2000"/>
              <a:buChar char="•"/>
            </a:pPr>
            <a:r>
              <a:rPr lang="es-CO"/>
              <a:t>Cromatina dispersa.</a:t>
            </a:r>
            <a:endParaRPr/>
          </a:p>
          <a:p>
            <a:pPr marL="228600" lvl="0" indent="-228600" algn="l" rtl="0">
              <a:lnSpc>
                <a:spcPct val="90000"/>
              </a:lnSpc>
              <a:spcBef>
                <a:spcPts val="1000"/>
              </a:spcBef>
              <a:spcAft>
                <a:spcPts val="0"/>
              </a:spcAft>
              <a:buClr>
                <a:srgbClr val="152B48"/>
              </a:buClr>
              <a:buSzPts val="2000"/>
              <a:buChar char="•"/>
            </a:pPr>
            <a:r>
              <a:rPr lang="es-CO"/>
              <a:t>25% adultos: hepatocitos binucleados.</a:t>
            </a:r>
            <a:endParaRPr/>
          </a:p>
          <a:p>
            <a:pPr marL="228600" lvl="0" indent="-228600" algn="l" rtl="0">
              <a:lnSpc>
                <a:spcPct val="90000"/>
              </a:lnSpc>
              <a:spcBef>
                <a:spcPts val="1000"/>
              </a:spcBef>
              <a:spcAft>
                <a:spcPts val="0"/>
              </a:spcAft>
              <a:buClr>
                <a:srgbClr val="152B48"/>
              </a:buClr>
              <a:buSzPts val="2000"/>
              <a:buChar char="•"/>
            </a:pPr>
            <a:r>
              <a:rPr lang="es-CO"/>
              <a:t>Algunos hiperploides.</a:t>
            </a:r>
            <a:endParaRPr/>
          </a:p>
          <a:p>
            <a:pPr marL="228600" lvl="0" indent="-228600" algn="l" rtl="0">
              <a:lnSpc>
                <a:spcPct val="90000"/>
              </a:lnSpc>
              <a:spcBef>
                <a:spcPts val="1000"/>
              </a:spcBef>
              <a:spcAft>
                <a:spcPts val="0"/>
              </a:spcAft>
              <a:buClr>
                <a:srgbClr val="152B48"/>
              </a:buClr>
              <a:buSzPts val="2000"/>
              <a:buChar char="•"/>
            </a:pPr>
            <a:r>
              <a:rPr lang="es-CO"/>
              <a:t>1 mitosis por cada 10 - 20.000 cels.</a:t>
            </a:r>
            <a:endParaRPr/>
          </a:p>
        </p:txBody>
      </p:sp>
      <p:pic>
        <p:nvPicPr>
          <p:cNvPr id="1298" name="Google Shape;1298;p145" descr="Resultado de imagen para hepatocyte"/>
          <p:cNvPicPr preferRelativeResize="0"/>
          <p:nvPr/>
        </p:nvPicPr>
        <p:blipFill rotWithShape="1">
          <a:blip r:embed="rId3">
            <a:alphaModFix/>
          </a:blip>
          <a:srcRect/>
          <a:stretch/>
        </p:blipFill>
        <p:spPr>
          <a:xfrm>
            <a:off x="5829465" y="1757501"/>
            <a:ext cx="5715000" cy="4286250"/>
          </a:xfrm>
          <a:prstGeom prst="rect">
            <a:avLst/>
          </a:prstGeom>
          <a:noFill/>
          <a:ln>
            <a:noFill/>
          </a:ln>
        </p:spPr>
      </p:pic>
      <p:sp>
        <p:nvSpPr>
          <p:cNvPr id="1299" name="Google Shape;1299;p145"/>
          <p:cNvSpPr/>
          <p:nvPr/>
        </p:nvSpPr>
        <p:spPr>
          <a:xfrm>
            <a:off x="5564771" y="1590020"/>
            <a:ext cx="6184231" cy="35468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04" name="Google Shape;1304;p146" descr="Resultado de imagen para disse spa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61062" y="1072621"/>
            <a:ext cx="6777522" cy="5453788"/>
          </a:xfrm>
          <a:prstGeom prst="rect">
            <a:avLst/>
          </a:prstGeom>
          <a:noFill/>
          <a:ln>
            <a:noFill/>
          </a:ln>
        </p:spPr>
      </p:pic>
      <p:sp>
        <p:nvSpPr>
          <p:cNvPr id="1305" name="Google Shape;1305;p146"/>
          <p:cNvSpPr txBox="1">
            <a:spLocks noGrp="1"/>
          </p:cNvSpPr>
          <p:nvPr>
            <p:ph type="title"/>
          </p:nvPr>
        </p:nvSpPr>
        <p:spPr>
          <a:xfrm>
            <a:off x="664809" y="129062"/>
            <a:ext cx="5629712" cy="94355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Dominio sinusoidal</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47"/>
          <p:cNvSpPr txBox="1">
            <a:spLocks noGrp="1"/>
          </p:cNvSpPr>
          <p:nvPr>
            <p:ph type="title"/>
          </p:nvPr>
        </p:nvSpPr>
        <p:spPr>
          <a:xfrm>
            <a:off x="150572" y="-201539"/>
            <a:ext cx="7626292" cy="2000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Sinusoides y espacios sinusoidales</a:t>
            </a:r>
            <a:endParaRPr/>
          </a:p>
        </p:txBody>
      </p:sp>
      <p:sp>
        <p:nvSpPr>
          <p:cNvPr id="1311" name="Google Shape;1311;p147"/>
          <p:cNvSpPr txBox="1">
            <a:spLocks noGrp="1"/>
          </p:cNvSpPr>
          <p:nvPr>
            <p:ph type="body" idx="1"/>
          </p:nvPr>
        </p:nvSpPr>
        <p:spPr>
          <a:xfrm>
            <a:off x="442303" y="1707916"/>
            <a:ext cx="54467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Sinusoide: 10 μm-30 μm.</a:t>
            </a:r>
            <a:endParaRPr/>
          </a:p>
          <a:p>
            <a:pPr marL="228600" lvl="0" indent="-228600" algn="l" rtl="0">
              <a:lnSpc>
                <a:spcPct val="90000"/>
              </a:lnSpc>
              <a:spcBef>
                <a:spcPts val="1000"/>
              </a:spcBef>
              <a:spcAft>
                <a:spcPts val="0"/>
              </a:spcAft>
              <a:buClr>
                <a:srgbClr val="152B48"/>
              </a:buClr>
              <a:buSzPts val="2000"/>
              <a:buChar char="•"/>
            </a:pPr>
            <a:r>
              <a:rPr lang="es-CO"/>
              <a:t>Recubiertos por células endoteliales (alta capacidad de endocitosis).</a:t>
            </a:r>
            <a:endParaRPr/>
          </a:p>
          <a:p>
            <a:pPr marL="228600" lvl="0" indent="-228600" algn="l" rtl="0">
              <a:lnSpc>
                <a:spcPct val="90000"/>
              </a:lnSpc>
              <a:spcBef>
                <a:spcPts val="1000"/>
              </a:spcBef>
              <a:spcAft>
                <a:spcPts val="0"/>
              </a:spcAft>
              <a:buClr>
                <a:srgbClr val="152B48"/>
              </a:buClr>
              <a:buSzPts val="2000"/>
              <a:buChar char="•"/>
            </a:pPr>
            <a:r>
              <a:rPr lang="es-CO"/>
              <a:t>Fenestrado (pocas uniones estrechas).</a:t>
            </a:r>
            <a:endParaRPr/>
          </a:p>
          <a:p>
            <a:pPr marL="228600" lvl="0" indent="-228600" algn="l" rtl="0">
              <a:lnSpc>
                <a:spcPct val="90000"/>
              </a:lnSpc>
              <a:spcBef>
                <a:spcPts val="1000"/>
              </a:spcBef>
              <a:spcAft>
                <a:spcPts val="0"/>
              </a:spcAft>
              <a:buClr>
                <a:srgbClr val="152B48"/>
              </a:buClr>
              <a:buSzPts val="2000"/>
              <a:buChar char="•"/>
            </a:pPr>
            <a:r>
              <a:rPr lang="es-CO"/>
              <a:t>No membrana basolateral.</a:t>
            </a:r>
            <a:endParaRPr/>
          </a:p>
          <a:p>
            <a:pPr marL="228600" lvl="0" indent="-139700" algn="l" rtl="0">
              <a:lnSpc>
                <a:spcPct val="90000"/>
              </a:lnSpc>
              <a:spcBef>
                <a:spcPts val="1000"/>
              </a:spcBef>
              <a:spcAft>
                <a:spcPts val="0"/>
              </a:spcAft>
              <a:buClr>
                <a:srgbClr val="152B48"/>
              </a:buClr>
              <a:buSzPts val="1400"/>
              <a:buNone/>
            </a:pPr>
            <a:endParaRPr sz="1400"/>
          </a:p>
        </p:txBody>
      </p:sp>
      <p:pic>
        <p:nvPicPr>
          <p:cNvPr id="1312" name="Google Shape;1312;p147" descr="Resultado de imagen para sinusoide hepatico histolog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85156" y="2060550"/>
            <a:ext cx="5360621" cy="4020466"/>
          </a:xfrm>
          <a:prstGeom prst="rect">
            <a:avLst/>
          </a:prstGeom>
          <a:noFill/>
          <a:ln>
            <a:noFill/>
          </a:ln>
        </p:spPr>
      </p:pic>
      <p:pic>
        <p:nvPicPr>
          <p:cNvPr id="1313" name="Google Shape;1313;p147"/>
          <p:cNvPicPr preferRelativeResize="0"/>
          <p:nvPr/>
        </p:nvPicPr>
        <p:blipFill rotWithShape="1">
          <a:blip r:embed="rId4">
            <a:alphaModFix/>
          </a:blip>
          <a:srcRect/>
          <a:stretch/>
        </p:blipFill>
        <p:spPr>
          <a:xfrm>
            <a:off x="6181235" y="1707916"/>
            <a:ext cx="5568462" cy="48533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48"/>
          <p:cNvSpPr txBox="1">
            <a:spLocks noGrp="1"/>
          </p:cNvSpPr>
          <p:nvPr>
            <p:ph type="title"/>
          </p:nvPr>
        </p:nvSpPr>
        <p:spPr>
          <a:xfrm>
            <a:off x="779477" y="152256"/>
            <a:ext cx="5316523" cy="8963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Células de Kupffer</a:t>
            </a:r>
            <a:endParaRPr sz="4400" b="0"/>
          </a:p>
        </p:txBody>
      </p:sp>
      <p:sp>
        <p:nvSpPr>
          <p:cNvPr id="1319" name="Google Shape;1319;p148"/>
          <p:cNvSpPr txBox="1">
            <a:spLocks noGrp="1"/>
          </p:cNvSpPr>
          <p:nvPr>
            <p:ph type="body" idx="1"/>
          </p:nvPr>
        </p:nvSpPr>
        <p:spPr>
          <a:xfrm>
            <a:off x="628475" y="1269855"/>
            <a:ext cx="5316523" cy="21591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Lumen de sinusoides.</a:t>
            </a:r>
            <a:endParaRPr/>
          </a:p>
          <a:p>
            <a:pPr marL="228600" lvl="0" indent="-228600" algn="l" rtl="0">
              <a:lnSpc>
                <a:spcPct val="90000"/>
              </a:lnSpc>
              <a:spcBef>
                <a:spcPts val="1000"/>
              </a:spcBef>
              <a:spcAft>
                <a:spcPts val="0"/>
              </a:spcAft>
              <a:buClr>
                <a:srgbClr val="152B48"/>
              </a:buClr>
              <a:buSzPts val="2000"/>
              <a:buChar char="•"/>
            </a:pPr>
            <a:r>
              <a:rPr lang="es-CO"/>
              <a:t>No forman uniones estrechas.</a:t>
            </a:r>
            <a:endParaRPr/>
          </a:p>
          <a:p>
            <a:pPr marL="228600" lvl="0" indent="-228600" algn="l" rtl="0">
              <a:lnSpc>
                <a:spcPct val="90000"/>
              </a:lnSpc>
              <a:spcBef>
                <a:spcPts val="1000"/>
              </a:spcBef>
              <a:spcAft>
                <a:spcPts val="0"/>
              </a:spcAft>
              <a:buClr>
                <a:srgbClr val="152B48"/>
              </a:buClr>
              <a:buSzPts val="2000"/>
              <a:buChar char="•"/>
            </a:pPr>
            <a:r>
              <a:rPr lang="es-CO"/>
              <a:t>Pueden discurrir por el espacio de Disse.</a:t>
            </a:r>
            <a:endParaRPr/>
          </a:p>
          <a:p>
            <a:pPr marL="228600" lvl="0" indent="-228600" algn="l" rtl="0">
              <a:lnSpc>
                <a:spcPct val="90000"/>
              </a:lnSpc>
              <a:spcBef>
                <a:spcPts val="1000"/>
              </a:spcBef>
              <a:spcAft>
                <a:spcPts val="0"/>
              </a:spcAft>
              <a:buClr>
                <a:srgbClr val="152B48"/>
              </a:buClr>
              <a:buSzPts val="2000"/>
              <a:buChar char="•"/>
            </a:pPr>
            <a:r>
              <a:rPr lang="es-CO"/>
              <a:t>Múltiples funciones vitales (clearance de endotoxina).</a:t>
            </a:r>
            <a:endParaRPr/>
          </a:p>
        </p:txBody>
      </p:sp>
      <p:pic>
        <p:nvPicPr>
          <p:cNvPr id="1320" name="Google Shape;1320;p148" descr="Resultado de imagen para kupffer cells histolog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2348" y="4090053"/>
            <a:ext cx="3109703" cy="2290416"/>
          </a:xfrm>
          <a:prstGeom prst="rect">
            <a:avLst/>
          </a:prstGeom>
          <a:noFill/>
          <a:ln>
            <a:noFill/>
          </a:ln>
        </p:spPr>
      </p:pic>
      <p:pic>
        <p:nvPicPr>
          <p:cNvPr id="1321" name="Google Shape;1321;p1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24018" y="600440"/>
            <a:ext cx="2906364" cy="3276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49"/>
          <p:cNvSpPr txBox="1">
            <a:spLocks noGrp="1"/>
          </p:cNvSpPr>
          <p:nvPr>
            <p:ph type="title"/>
          </p:nvPr>
        </p:nvSpPr>
        <p:spPr>
          <a:xfrm>
            <a:off x="779477" y="172180"/>
            <a:ext cx="3549242" cy="8596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Linfocitos</a:t>
            </a:r>
            <a:endParaRPr/>
          </a:p>
        </p:txBody>
      </p:sp>
      <p:sp>
        <p:nvSpPr>
          <p:cNvPr id="1328" name="Google Shape;1328;p149"/>
          <p:cNvSpPr txBox="1">
            <a:spLocks noGrp="1"/>
          </p:cNvSpPr>
          <p:nvPr>
            <p:ph type="body" idx="1"/>
          </p:nvPr>
        </p:nvSpPr>
        <p:spPr>
          <a:xfrm>
            <a:off x="568569" y="1516472"/>
            <a:ext cx="5527431" cy="1798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Sistema inmune innato y adaptativo.</a:t>
            </a:r>
            <a:endParaRPr/>
          </a:p>
          <a:p>
            <a:pPr marL="228600" lvl="0" indent="-228600" algn="l" rtl="0">
              <a:lnSpc>
                <a:spcPct val="90000"/>
              </a:lnSpc>
              <a:spcBef>
                <a:spcPts val="1000"/>
              </a:spcBef>
              <a:spcAft>
                <a:spcPts val="0"/>
              </a:spcAft>
              <a:buClr>
                <a:srgbClr val="152B48"/>
              </a:buClr>
              <a:buSzPts val="2000"/>
              <a:buChar char="•"/>
            </a:pPr>
            <a:r>
              <a:rPr lang="es-CO"/>
              <a:t>NK (26% - 60% de todos los linfocitos hepáticos).</a:t>
            </a:r>
            <a:endParaRPr/>
          </a:p>
          <a:p>
            <a:pPr marL="228600" lvl="0" indent="-228600" algn="l" rtl="0">
              <a:lnSpc>
                <a:spcPct val="90000"/>
              </a:lnSpc>
              <a:spcBef>
                <a:spcPts val="1000"/>
              </a:spcBef>
              <a:spcAft>
                <a:spcPts val="0"/>
              </a:spcAft>
              <a:buClr>
                <a:srgbClr val="152B48"/>
              </a:buClr>
              <a:buSzPts val="2000"/>
              <a:buChar char="•"/>
            </a:pPr>
            <a:r>
              <a:rPr lang="es-CO"/>
              <a:t>Principalmente en espacios portales.</a:t>
            </a:r>
            <a:endParaRPr/>
          </a:p>
        </p:txBody>
      </p:sp>
      <p:pic>
        <p:nvPicPr>
          <p:cNvPr id="1329" name="Google Shape;1329;p149"/>
          <p:cNvPicPr preferRelativeResize="0"/>
          <p:nvPr/>
        </p:nvPicPr>
        <p:blipFill rotWithShape="1">
          <a:blip r:embed="rId3">
            <a:alphaModFix/>
          </a:blip>
          <a:srcRect/>
          <a:stretch/>
        </p:blipFill>
        <p:spPr>
          <a:xfrm>
            <a:off x="6933393" y="1330182"/>
            <a:ext cx="4081352" cy="493866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50"/>
          <p:cNvSpPr txBox="1">
            <a:spLocks noGrp="1"/>
          </p:cNvSpPr>
          <p:nvPr>
            <p:ph type="title"/>
          </p:nvPr>
        </p:nvSpPr>
        <p:spPr>
          <a:xfrm>
            <a:off x="706184" y="60800"/>
            <a:ext cx="5646490" cy="1057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Matriz extracelular</a:t>
            </a:r>
            <a:endParaRPr/>
          </a:p>
        </p:txBody>
      </p:sp>
      <p:sp>
        <p:nvSpPr>
          <p:cNvPr id="1336" name="Google Shape;1336;p150"/>
          <p:cNvSpPr txBox="1">
            <a:spLocks noGrp="1"/>
          </p:cNvSpPr>
          <p:nvPr>
            <p:ph type="body" idx="1"/>
          </p:nvPr>
        </p:nvSpPr>
        <p:spPr>
          <a:xfrm>
            <a:off x="518535" y="1253331"/>
            <a:ext cx="6021787" cy="22532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Tejido conectivo: 5-10% del total de las proteínas hepáticas.</a:t>
            </a:r>
            <a:endParaRPr/>
          </a:p>
          <a:p>
            <a:pPr marL="228600" lvl="0" indent="-228600" algn="l" rtl="0">
              <a:lnSpc>
                <a:spcPct val="90000"/>
              </a:lnSpc>
              <a:spcBef>
                <a:spcPts val="1000"/>
              </a:spcBef>
              <a:spcAft>
                <a:spcPts val="0"/>
              </a:spcAft>
              <a:buClr>
                <a:srgbClr val="152B48"/>
              </a:buClr>
              <a:buSzPts val="2000"/>
              <a:buChar char="•"/>
            </a:pPr>
            <a:r>
              <a:rPr lang="es-CO"/>
              <a:t>Cápsula de Glisson: 40-70 μm de grosor.</a:t>
            </a:r>
            <a:endParaRPr/>
          </a:p>
          <a:p>
            <a:pPr marL="228600" lvl="0" indent="-228600" algn="l" rtl="0">
              <a:lnSpc>
                <a:spcPct val="90000"/>
              </a:lnSpc>
              <a:spcBef>
                <a:spcPts val="1000"/>
              </a:spcBef>
              <a:spcAft>
                <a:spcPts val="0"/>
              </a:spcAft>
              <a:buClr>
                <a:srgbClr val="152B48"/>
              </a:buClr>
              <a:buSzPts val="2000"/>
              <a:buChar char="•"/>
            </a:pPr>
            <a:r>
              <a:rPr lang="es-CO"/>
              <a:t>Colágeno, glicoproteínas y proteoglicanos.</a:t>
            </a:r>
            <a:endParaRPr/>
          </a:p>
          <a:p>
            <a:pPr marL="228600" lvl="0" indent="-228600" algn="l" rtl="0">
              <a:lnSpc>
                <a:spcPct val="90000"/>
              </a:lnSpc>
              <a:spcBef>
                <a:spcPts val="1000"/>
              </a:spcBef>
              <a:spcAft>
                <a:spcPts val="0"/>
              </a:spcAft>
              <a:buClr>
                <a:srgbClr val="152B48"/>
              </a:buClr>
              <a:buSzPts val="2000"/>
              <a:buChar char="•"/>
            </a:pPr>
            <a:r>
              <a:rPr lang="es-CO"/>
              <a:t>Sostén, mantener integridad de hepatocitos y cels sinusoidales.</a:t>
            </a:r>
            <a:endParaRPr/>
          </a:p>
        </p:txBody>
      </p:sp>
      <p:pic>
        <p:nvPicPr>
          <p:cNvPr id="1337" name="Google Shape;1337;p150" descr="Resultado de imagen para liver glisson's capsule"/>
          <p:cNvPicPr preferRelativeResize="0"/>
          <p:nvPr/>
        </p:nvPicPr>
        <p:blipFill rotWithShape="1">
          <a:blip r:embed="rId3">
            <a:alphaModFix/>
          </a:blip>
          <a:srcRect/>
          <a:stretch/>
        </p:blipFill>
        <p:spPr>
          <a:xfrm>
            <a:off x="6540322" y="2446411"/>
            <a:ext cx="5014734" cy="392547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51"/>
          <p:cNvSpPr txBox="1">
            <a:spLocks noGrp="1"/>
          </p:cNvSpPr>
          <p:nvPr>
            <p:ph type="title"/>
          </p:nvPr>
        </p:nvSpPr>
        <p:spPr>
          <a:xfrm>
            <a:off x="729326" y="163789"/>
            <a:ext cx="297040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Cirrosis</a:t>
            </a:r>
            <a:endParaRPr/>
          </a:p>
        </p:txBody>
      </p:sp>
      <p:pic>
        <p:nvPicPr>
          <p:cNvPr id="1343" name="Google Shape;1343;p1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38404" y="278532"/>
            <a:ext cx="4938465" cy="650705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pic>
        <p:nvPicPr>
          <p:cNvPr id="1349" name="Google Shape;1349;p1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83060" y="1145352"/>
            <a:ext cx="7043280" cy="4794054"/>
          </a:xfrm>
          <a:prstGeom prst="rect">
            <a:avLst/>
          </a:prstGeom>
          <a:noFill/>
          <a:ln>
            <a:noFill/>
          </a:ln>
        </p:spPr>
      </p:pic>
      <p:sp>
        <p:nvSpPr>
          <p:cNvPr id="1350" name="Google Shape;1350;p152"/>
          <p:cNvSpPr txBox="1"/>
          <p:nvPr/>
        </p:nvSpPr>
        <p:spPr>
          <a:xfrm>
            <a:off x="729326" y="163789"/>
            <a:ext cx="297040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AAA7"/>
              </a:buClr>
              <a:buSzPts val="4400"/>
              <a:buFont typeface="Montserrat"/>
              <a:buNone/>
            </a:pPr>
            <a:r>
              <a:rPr lang="es-CO" sz="4400" b="0">
                <a:solidFill>
                  <a:srgbClr val="00AAA7"/>
                </a:solidFill>
                <a:latin typeface="Montserrat"/>
                <a:ea typeface="Montserrat"/>
                <a:cs typeface="Montserrat"/>
                <a:sym typeface="Montserrat"/>
              </a:rPr>
              <a:t>Cirrosis</a:t>
            </a:r>
            <a:endParaRPr sz="4400" b="0">
              <a:solidFill>
                <a:srgbClr val="00AAA7"/>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4"/>
          <p:cNvSpPr txBox="1">
            <a:spLocks noGrp="1"/>
          </p:cNvSpPr>
          <p:nvPr>
            <p:ph type="title"/>
          </p:nvPr>
        </p:nvSpPr>
        <p:spPr>
          <a:xfrm>
            <a:off x="728449" y="374107"/>
            <a:ext cx="8596667" cy="10093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Odontoblastos</a:t>
            </a:r>
            <a:endParaRPr b="0"/>
          </a:p>
        </p:txBody>
      </p:sp>
      <p:pic>
        <p:nvPicPr>
          <p:cNvPr id="693" name="Google Shape;693;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99580" y="1009311"/>
            <a:ext cx="3553842" cy="5255444"/>
          </a:xfrm>
          <a:prstGeom prst="rect">
            <a:avLst/>
          </a:prstGeom>
          <a:noFill/>
          <a:ln>
            <a:noFill/>
          </a:ln>
        </p:spPr>
      </p:pic>
      <p:sp>
        <p:nvSpPr>
          <p:cNvPr id="694" name="Google Shape;694;p74"/>
          <p:cNvSpPr txBox="1">
            <a:spLocks noGrp="1"/>
          </p:cNvSpPr>
          <p:nvPr>
            <p:ph type="body" idx="1"/>
          </p:nvPr>
        </p:nvSpPr>
        <p:spPr>
          <a:xfrm>
            <a:off x="728449" y="1567606"/>
            <a:ext cx="5367551" cy="16762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Célula del tejido conectivo.</a:t>
            </a:r>
            <a:endParaRPr/>
          </a:p>
          <a:p>
            <a:pPr marL="228600" lvl="0" indent="-228600" algn="l" rtl="0">
              <a:lnSpc>
                <a:spcPct val="90000"/>
              </a:lnSpc>
              <a:spcBef>
                <a:spcPts val="1000"/>
              </a:spcBef>
              <a:spcAft>
                <a:spcPts val="0"/>
              </a:spcAft>
              <a:buClr>
                <a:srgbClr val="152B48"/>
              </a:buClr>
              <a:buSzPts val="2000"/>
              <a:buChar char="•"/>
            </a:pPr>
            <a:r>
              <a:rPr lang="es-CO"/>
              <a:t>Célula pulpar muy diferenciada.</a:t>
            </a:r>
            <a:endParaRPr/>
          </a:p>
          <a:p>
            <a:pPr marL="228600" lvl="0" indent="-228600" algn="l" rtl="0">
              <a:lnSpc>
                <a:spcPct val="90000"/>
              </a:lnSpc>
              <a:spcBef>
                <a:spcPts val="1000"/>
              </a:spcBef>
              <a:spcAft>
                <a:spcPts val="0"/>
              </a:spcAft>
              <a:buClr>
                <a:srgbClr val="152B48"/>
              </a:buClr>
              <a:buSzPts val="2000"/>
              <a:buChar char="•"/>
            </a:pPr>
            <a:r>
              <a:rPr lang="es-CO"/>
              <a:t>Producción de dentina.</a:t>
            </a:r>
            <a:endParaRPr/>
          </a:p>
          <a:p>
            <a:pPr marL="228600" lvl="0" indent="-228600" algn="l" rtl="0">
              <a:lnSpc>
                <a:spcPct val="90000"/>
              </a:lnSpc>
              <a:spcBef>
                <a:spcPts val="1000"/>
              </a:spcBef>
              <a:spcAft>
                <a:spcPts val="0"/>
              </a:spcAft>
              <a:buClr>
                <a:srgbClr val="152B48"/>
              </a:buClr>
              <a:buSzPts val="2000"/>
              <a:buChar char="•"/>
            </a:pPr>
            <a:r>
              <a:rPr lang="es-CO"/>
              <a:t>Formación matriz – mineralización.</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3827</Words>
  <Application>Microsoft Office PowerPoint</Application>
  <PresentationFormat>Panorámica</PresentationFormat>
  <Paragraphs>546</Paragraphs>
  <Slides>87</Slides>
  <Notes>87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87</vt:i4>
      </vt:variant>
    </vt:vector>
  </HeadingPairs>
  <TitlesOfParts>
    <vt:vector size="91" baseType="lpstr">
      <vt:lpstr>Calibri</vt:lpstr>
      <vt:lpstr>Montserrat</vt:lpstr>
      <vt:lpstr>Arial</vt:lpstr>
      <vt:lpstr>Presentación2</vt:lpstr>
      <vt:lpstr>Histología digestiva</vt:lpstr>
      <vt:lpstr>Boca: labios</vt:lpstr>
      <vt:lpstr>Labio</vt:lpstr>
      <vt:lpstr>Dientes</vt:lpstr>
      <vt:lpstr>Histología </vt:lpstr>
      <vt:lpstr>Vaina de la raíz epitelial de Hertwig</vt:lpstr>
      <vt:lpstr>Células epiteliales de Mallassez</vt:lpstr>
      <vt:lpstr>Ameloblastos</vt:lpstr>
      <vt:lpstr>Odontoblastos</vt:lpstr>
      <vt:lpstr>Esmalte</vt:lpstr>
      <vt:lpstr>Dentina</vt:lpstr>
      <vt:lpstr>Pulpa</vt:lpstr>
      <vt:lpstr>Paladar y úvula</vt:lpstr>
      <vt:lpstr>Lengua</vt:lpstr>
      <vt:lpstr>Presentación de PowerPoint</vt:lpstr>
      <vt:lpstr>Músculo de la lengua   </vt:lpstr>
      <vt:lpstr>Tiroides lingual</vt:lpstr>
      <vt:lpstr>Glándulas salivares</vt:lpstr>
      <vt:lpstr>Histología normal</vt:lpstr>
      <vt:lpstr>Ductos</vt:lpstr>
      <vt:lpstr>Parótida</vt:lpstr>
      <vt:lpstr>Presentación de PowerPoint</vt:lpstr>
      <vt:lpstr>Glándula submaxilar</vt:lpstr>
      <vt:lpstr>Glándula submandibular</vt:lpstr>
      <vt:lpstr>Glándula sublingual</vt:lpstr>
      <vt:lpstr>Células mioepiteliales </vt:lpstr>
      <vt:lpstr>Cambios por edad</vt:lpstr>
      <vt:lpstr>Tumor de Warthin</vt:lpstr>
      <vt:lpstr>Esófago</vt:lpstr>
      <vt:lpstr>Segmentos esofágicos</vt:lpstr>
      <vt:lpstr>Esfínter esofágico inferior</vt:lpstr>
      <vt:lpstr>Unión gastroesofágica</vt:lpstr>
      <vt:lpstr>Presentación de PowerPoint</vt:lpstr>
      <vt:lpstr>Esófago de Barret</vt:lpstr>
      <vt:lpstr>Capas esófago </vt:lpstr>
      <vt:lpstr>Capas esófago</vt:lpstr>
      <vt:lpstr>Otras células del epitelio</vt:lpstr>
      <vt:lpstr>Submucosa</vt:lpstr>
      <vt:lpstr>Muscular propia</vt:lpstr>
      <vt:lpstr>Estómago</vt:lpstr>
      <vt:lpstr>Mucosa pilórica y cardial</vt:lpstr>
      <vt:lpstr>Mucosa oxíntica</vt:lpstr>
      <vt:lpstr>Células parietales</vt:lpstr>
      <vt:lpstr>Células principales</vt:lpstr>
      <vt:lpstr>Steam cells</vt:lpstr>
      <vt:lpstr>Células endocrinas</vt:lpstr>
      <vt:lpstr>Lámina propia</vt:lpstr>
      <vt:lpstr>Submucosa</vt:lpstr>
      <vt:lpstr>Muscular externa</vt:lpstr>
      <vt:lpstr>Duodeno</vt:lpstr>
      <vt:lpstr>Duodeno</vt:lpstr>
      <vt:lpstr>Que se diferencia</vt:lpstr>
      <vt:lpstr>Mucosa duodenal </vt:lpstr>
      <vt:lpstr>Otra células</vt:lpstr>
      <vt:lpstr>Glándulas de Brunner</vt:lpstr>
      <vt:lpstr>Yeyuno</vt:lpstr>
      <vt:lpstr>Íleon</vt:lpstr>
      <vt:lpstr>Colon</vt:lpstr>
      <vt:lpstr>Presentación de PowerPoint</vt:lpstr>
      <vt:lpstr>Apéndice</vt:lpstr>
      <vt:lpstr>Recto</vt:lpstr>
      <vt:lpstr>Ano</vt:lpstr>
      <vt:lpstr>Páncreas</vt:lpstr>
      <vt:lpstr>Generalidades</vt:lpstr>
      <vt:lpstr>Células acinares</vt:lpstr>
      <vt:lpstr>Sistema ductal</vt:lpstr>
      <vt:lpstr>Sistema ductal</vt:lpstr>
      <vt:lpstr>Páncreas endocrino</vt:lpstr>
      <vt:lpstr>Tipos de células</vt:lpstr>
      <vt:lpstr>Hígado: anatomía </vt:lpstr>
      <vt:lpstr>Hígado: anatomía de la vía biliar</vt:lpstr>
      <vt:lpstr>Inervación </vt:lpstr>
      <vt:lpstr>Presentación de PowerPoint</vt:lpstr>
      <vt:lpstr>Circulación </vt:lpstr>
      <vt:lpstr>Linfáticos</vt:lpstr>
      <vt:lpstr>Conductos biliares</vt:lpstr>
      <vt:lpstr>Colangiolos</vt:lpstr>
      <vt:lpstr>Hepatocitos</vt:lpstr>
      <vt:lpstr>Organelas</vt:lpstr>
      <vt:lpstr>Núcleo</vt:lpstr>
      <vt:lpstr>Dominio sinusoidal</vt:lpstr>
      <vt:lpstr>Sinusoides y espacios sinusoidales</vt:lpstr>
      <vt:lpstr>Células de Kupffer</vt:lpstr>
      <vt:lpstr>Linfocitos</vt:lpstr>
      <vt:lpstr>Matriz extracelular</vt:lpstr>
      <vt:lpstr>Cirrosis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Histología de epitelio y tejido conectivo</dc:title>
  <dc:creator>ALEJANDRO CARDONA PALACIO</dc:creator>
  <cp:lastModifiedBy>User</cp:lastModifiedBy>
  <cp:revision>3</cp:revision>
  <dcterms:created xsi:type="dcterms:W3CDTF">2021-04-16T16:53:03Z</dcterms:created>
  <dcterms:modified xsi:type="dcterms:W3CDTF">2021-06-04T22:06:00Z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5436680</vt:lpwstr>
  </property>
  <property fmtid="{D5CDD505-2E9C-101B-9397-08002B2CF9AE}" pid="3" name="NXPowerLiteSettings">
    <vt:lpwstr>C7000400038000</vt:lpwstr>
  </property>
  <property fmtid="{D5CDD505-2E9C-101B-9397-08002B2CF9AE}" pid="4" name="NXPowerLiteVersion">
    <vt:lpwstr>S9.0.3</vt:lpwstr>
  </property>
</Properties>
</file>