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" panose="02000505000000020004" pitchFamily="2" charset="0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6" roundtripDataSignature="AMtx7miF0uEQ4TpKJ5aSmAJY/HEv/+Zu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DC801A-F341-45B5-8FC9-01417E91DA4B}">
  <a:tblStyle styleId="{4DDC801A-F341-45B5-8FC9-01417E91DA4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138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13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136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13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C%C3%A9lulas_T" TargetMode="External"/><Relationship Id="rId13" Type="http://schemas.openxmlformats.org/officeDocument/2006/relationships/hyperlink" Target="https://es.wikipedia.org/wiki/Timulina#cite_note-pmid17192563-4" TargetMode="External"/><Relationship Id="rId3" Type="http://schemas.openxmlformats.org/officeDocument/2006/relationships/hyperlink" Target="https://es.wikipedia.org/wiki/Epitelio" TargetMode="External"/><Relationship Id="rId7" Type="http://schemas.openxmlformats.org/officeDocument/2006/relationships/hyperlink" Target="https://es.wikipedia.org/wiki/Diferenciaci%C3%B3n_celular" TargetMode="External"/><Relationship Id="rId12" Type="http://schemas.openxmlformats.org/officeDocument/2006/relationships/hyperlink" Target="https://es.wikipedia.org/wiki/Sistema_nervioso_centra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s.wikipedia.org/wiki/Zinc" TargetMode="External"/><Relationship Id="rId11" Type="http://schemas.openxmlformats.org/officeDocument/2006/relationships/hyperlink" Target="https://es.wikipedia.org/wiki/Citocinas" TargetMode="External"/><Relationship Id="rId5" Type="http://schemas.openxmlformats.org/officeDocument/2006/relationships/hyperlink" Target="https://es.wikipedia.org/wiki/Timulina#cite_note-pmid300146-2" TargetMode="External"/><Relationship Id="rId15" Type="http://schemas.openxmlformats.org/officeDocument/2006/relationships/hyperlink" Target="https://es.wikipedia.org/wiki/Reumatismo" TargetMode="External"/><Relationship Id="rId10" Type="http://schemas.openxmlformats.org/officeDocument/2006/relationships/hyperlink" Target="https://es.wikipedia.org/wiki/Timulina#cite_note-pmid9483196-3" TargetMode="External"/><Relationship Id="rId4" Type="http://schemas.openxmlformats.org/officeDocument/2006/relationships/hyperlink" Target="https://es.wikipedia.org/wiki/Timo" TargetMode="External"/><Relationship Id="rId9" Type="http://schemas.openxmlformats.org/officeDocument/2006/relationships/hyperlink" Target="https://es.wikipedia.org/wiki/ACTH" TargetMode="External"/><Relationship Id="rId14" Type="http://schemas.openxmlformats.org/officeDocument/2006/relationships/hyperlink" Target="https://es.wikipedia.org/wiki/Astrocitos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3" name="Google Shape;61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- Lascelulas epiteliales marcan CK, anti p19.  </a:t>
            </a:r>
            <a:endParaRPr/>
          </a:p>
        </p:txBody>
      </p:sp>
      <p:sp>
        <p:nvSpPr>
          <p:cNvPr id="614" name="Google Shape;614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>
                <a:latin typeface="Arial"/>
                <a:ea typeface="Arial"/>
                <a:cs typeface="Arial"/>
                <a:sym typeface="Arial"/>
              </a:rPr>
              <a:t>Gross appearance of lymph nodes involved by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>
                <a:latin typeface="Arial"/>
                <a:ea typeface="Arial"/>
                <a:cs typeface="Arial"/>
                <a:sym typeface="Arial"/>
              </a:rPr>
              <a:t>variety of processes. A, </a:t>
            </a:r>
            <a:r>
              <a:rPr lang="es-CO" sz="1800" b="0" i="0" u="none" strike="noStrike">
                <a:latin typeface="Open Sans"/>
                <a:ea typeface="Open Sans"/>
                <a:cs typeface="Open Sans"/>
                <a:sym typeface="Open Sans"/>
              </a:rPr>
              <a:t>Intraparotid lymph node with reactive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>
                <a:latin typeface="Open Sans"/>
                <a:ea typeface="Open Sans"/>
                <a:cs typeface="Open Sans"/>
                <a:sym typeface="Open Sans"/>
              </a:rPr>
              <a:t>hyperplasia shows preservation of the hilus (gray structure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>
                <a:latin typeface="Open Sans"/>
                <a:ea typeface="Open Sans"/>
                <a:cs typeface="Open Sans"/>
                <a:sym typeface="Open Sans"/>
              </a:rPr>
              <a:t>in the center). </a:t>
            </a:r>
            <a:r>
              <a:rPr lang="es-CO" sz="1800" b="1" i="0" u="none" strike="noStrike">
                <a:latin typeface="Arial"/>
                <a:ea typeface="Arial"/>
                <a:cs typeface="Arial"/>
                <a:sym typeface="Arial"/>
              </a:rPr>
              <a:t>B, </a:t>
            </a:r>
            <a:r>
              <a:rPr lang="es-CO" sz="1800" b="0" i="0" u="none" strike="noStrike">
                <a:latin typeface="Open Sans"/>
                <a:ea typeface="Open Sans"/>
                <a:cs typeface="Open Sans"/>
                <a:sym typeface="Open Sans"/>
              </a:rPr>
              <a:t>Lymph node with dermatopathic</a:t>
            </a:r>
            <a:endParaRPr sz="1800" b="0" i="0" u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>
                <a:latin typeface="Open Sans"/>
                <a:ea typeface="Open Sans"/>
                <a:cs typeface="Open Sans"/>
                <a:sym typeface="Open Sans"/>
              </a:rPr>
              <a:t>lymphadenitis has a brownish color to the cut surface, possibly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>
                <a:latin typeface="Open Sans"/>
                <a:ea typeface="Open Sans"/>
                <a:cs typeface="Open Sans"/>
                <a:sym typeface="Open Sans"/>
              </a:rPr>
              <a:t>reflecting melanin deposition. The hilus is preserved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>
                <a:latin typeface="Open Sans"/>
                <a:ea typeface="Open Sans"/>
                <a:cs typeface="Open Sans"/>
                <a:sym typeface="Open Sans"/>
              </a:rPr>
              <a:t>in this lymph node as well, suggesting a reactive process.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>
                <a:latin typeface="Arial"/>
                <a:ea typeface="Arial"/>
                <a:cs typeface="Arial"/>
                <a:sym typeface="Arial"/>
              </a:rPr>
              <a:t>C, </a:t>
            </a:r>
            <a:r>
              <a:rPr lang="es-CO" sz="1800" b="0" i="0" u="none" strike="noStrike">
                <a:latin typeface="Open Sans"/>
                <a:ea typeface="Open Sans"/>
                <a:cs typeface="Open Sans"/>
                <a:sym typeface="Open Sans"/>
              </a:rPr>
              <a:t>Lymph node with both progressively transformed germinal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>
                <a:latin typeface="Open Sans"/>
                <a:ea typeface="Open Sans"/>
                <a:cs typeface="Open Sans"/>
                <a:sym typeface="Open Sans"/>
              </a:rPr>
              <a:t>centers and nodular lymphocyte-predominant Hodgkin’s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>
                <a:latin typeface="Open Sans"/>
                <a:ea typeface="Open Sans"/>
                <a:cs typeface="Open Sans"/>
                <a:sym typeface="Open Sans"/>
              </a:rPr>
              <a:t>lymphoma has an obviously nodular architecture on cut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>
                <a:latin typeface="Open Sans"/>
                <a:ea typeface="Open Sans"/>
                <a:cs typeface="Open Sans"/>
                <a:sym typeface="Open Sans"/>
              </a:rPr>
              <a:t>section. </a:t>
            </a:r>
            <a:r>
              <a:rPr lang="es-CO" sz="1800" b="1" i="0" u="none" strike="noStrike">
                <a:latin typeface="Arial"/>
                <a:ea typeface="Arial"/>
                <a:cs typeface="Arial"/>
                <a:sym typeface="Arial"/>
              </a:rPr>
              <a:t>D, </a:t>
            </a:r>
            <a:r>
              <a:rPr lang="es-CO" sz="1800" b="0" i="0" u="none" strike="noStrike">
                <a:latin typeface="Open Sans"/>
                <a:ea typeface="Open Sans"/>
                <a:cs typeface="Open Sans"/>
                <a:sym typeface="Open Sans"/>
              </a:rPr>
              <a:t>Lymph node containing nodular sclerosis Hodgkin’s</a:t>
            </a:r>
            <a:endParaRPr sz="1800" b="0" i="0" u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>
                <a:latin typeface="Open Sans"/>
                <a:ea typeface="Open Sans"/>
                <a:cs typeface="Open Sans"/>
                <a:sym typeface="Open Sans"/>
              </a:rPr>
              <a:t>lymphoma has fibrous bands traversing the cut surface.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>
                <a:latin typeface="Arial"/>
                <a:ea typeface="Arial"/>
                <a:cs typeface="Arial"/>
                <a:sym typeface="Arial"/>
              </a:rPr>
              <a:t>E, </a:t>
            </a:r>
            <a:r>
              <a:rPr lang="es-CO" sz="1800" b="0" i="0" u="none" strike="noStrike">
                <a:latin typeface="Open Sans"/>
                <a:ea typeface="Open Sans"/>
                <a:cs typeface="Open Sans"/>
                <a:sym typeface="Open Sans"/>
              </a:rPr>
              <a:t>Lymph node involved by follicular lymphoma has a homogeneous,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>
                <a:latin typeface="Open Sans"/>
                <a:ea typeface="Open Sans"/>
                <a:cs typeface="Open Sans"/>
                <a:sym typeface="Open Sans"/>
              </a:rPr>
              <a:t>fleshy cut surface with obliteration of the hilus,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>
                <a:latin typeface="Open Sans"/>
                <a:ea typeface="Open Sans"/>
                <a:cs typeface="Open Sans"/>
                <a:sym typeface="Open Sans"/>
              </a:rPr>
              <a:t>which is typical of lymphomatous involvement.</a:t>
            </a:r>
            <a:endParaRPr/>
          </a:p>
        </p:txBody>
      </p:sp>
      <p:sp>
        <p:nvSpPr>
          <p:cNvPr id="636" name="Google Shape;636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2" name="Google Shape;682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0" i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Estas quimiocinas reclutar las células T y las células dendríticas que expresan su receptor, CCR7. Las células T en estas áreas son heterogéneas, con un predominio de células CD4 positivas; algunos CD8-positivos y También se encuentran células T-reg. Las células interdigitantes son positivas para S-100, complejo mayor de histocompatibilidad (MHC) de clase II, CD80, CD86 y CD40 pero negativo para CD1a, CD21 y CD35; tienen uniones celulares complejas que se interdigitan. En algunas condiciones reactivas, particularmente aquellas asociadas con erupciones, las áreas paracorticales contienen células de Langerhans que han emigrado de la piel. </a:t>
            </a:r>
            <a:endParaRPr/>
          </a:p>
        </p:txBody>
      </p:sp>
      <p:sp>
        <p:nvSpPr>
          <p:cNvPr id="683" name="Google Shape;683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Las celulas epiteliales también producen oxitocina somatostatina, citoquinas y factores de crecimiento.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La </a:t>
            </a:r>
            <a:r>
              <a:rPr lang="es-CO" b="1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timulina</a:t>
            </a: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 (también conocida como </a:t>
            </a:r>
            <a:r>
              <a:rPr lang="es-CO" b="1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factor tímico</a:t>
            </a: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 o bajo su nombre antiguo </a:t>
            </a:r>
            <a:r>
              <a:rPr lang="es-CO" b="0" i="1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Facteur Thymique Serique</a:t>
            </a: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) es un nonapéptido producida por dos poblaciones </a:t>
            </a:r>
            <a:r>
              <a:rPr lang="es-CO" b="0" i="0" u="sng" strike="noStrike">
                <a:solidFill>
                  <a:srgbClr val="0645AD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epiteliales</a:t>
            </a: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 en el </a:t>
            </a:r>
            <a:r>
              <a:rPr lang="es-CO" b="0" i="0" u="sng" strike="noStrike">
                <a:solidFill>
                  <a:srgbClr val="0645AD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timo</a:t>
            </a: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, fue primeramente descrito por Bach en 1977.</a:t>
            </a:r>
            <a:r>
              <a:rPr lang="es-CO" b="0" i="0" u="sng" strike="noStrike" baseline="30000">
                <a:solidFill>
                  <a:srgbClr val="0645AD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​ La timulina requiere </a:t>
            </a:r>
            <a:r>
              <a:rPr lang="es-CO" b="0" i="0" u="sng" strike="noStrike">
                <a:solidFill>
                  <a:srgbClr val="0645AD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zinc</a:t>
            </a: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 para su actividad biológica.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Se cree que la hormona está involucrada en la </a:t>
            </a:r>
            <a:r>
              <a:rPr lang="es-CO" b="0" i="0" u="sng" strike="noStrike">
                <a:solidFill>
                  <a:srgbClr val="0645AD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diferenciación</a:t>
            </a: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 de las </a:t>
            </a:r>
            <a:r>
              <a:rPr lang="es-CO" b="0" i="0" u="sng" strike="noStrike">
                <a:solidFill>
                  <a:srgbClr val="0645AD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células T</a:t>
            </a: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 y el mejoramiento de las acciones de las células T y NK.</a:t>
            </a:r>
            <a:r>
              <a:rPr lang="es-CO" b="0" i="0" u="sng" strike="noStrike" baseline="30000">
                <a:solidFill>
                  <a:srgbClr val="0645AD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​ Además de este efecto paracrino o autoorgánico en el sistema inmune dependiente del timo, la timulina también aparenta tener efectos neuroendocrinos. Existen interacciones bidireccionales entre el epitelio tímico y el eje hipotálamo-pituitario (por ejemplo, la timulina sigue un ritmo circadiano y los niveles fisiológicamente elevados de </a:t>
            </a:r>
            <a:r>
              <a:rPr lang="es-CO" b="0" i="0" u="sng" strike="noStrike">
                <a:solidFill>
                  <a:srgbClr val="0645AD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ACTH</a:t>
            </a: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 se correlacionan de forma positiva con los niveles plasmáticos de timulina y viceversa</a:t>
            </a:r>
            <a:r>
              <a:rPr lang="es-CO" b="0" i="0" u="sng" strike="noStrike" baseline="30000">
                <a:solidFill>
                  <a:srgbClr val="0645AD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​).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Un enfoque reciente ha sido el rol de la timulina como un efector en los mediadores proinflamatorios/</a:t>
            </a:r>
            <a:r>
              <a:rPr lang="es-CO" b="0" i="0" u="sng" strike="noStrike">
                <a:solidFill>
                  <a:srgbClr val="0645AD"/>
                </a:solidFill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citocinas</a:t>
            </a: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. Un péptido análogo de la timulina (PAT) ha sido encontrado de tener efectos analgésicos en altas concentraciones y particularmente efectos neuroprotectores antiinflamatorios en el </a:t>
            </a:r>
            <a:r>
              <a:rPr lang="es-CO" b="0" i="0" u="sng" strike="noStrike">
                <a:solidFill>
                  <a:srgbClr val="0645AD"/>
                </a:solidFill>
                <a:latin typeface="Montserrat"/>
                <a:ea typeface="Montserrat"/>
                <a:cs typeface="Montserrat"/>
                <a:sym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sistema nervioso central</a:t>
            </a: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s-CO" b="0" i="0" u="sng" strike="noStrike" baseline="30000">
                <a:solidFill>
                  <a:srgbClr val="0645AD"/>
                </a:solidFill>
                <a:latin typeface="Montserrat"/>
                <a:ea typeface="Montserrat"/>
                <a:cs typeface="Montserrat"/>
                <a:sym typeface="Montserra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​ El objetivo de la timulina para este efecto parece ser los </a:t>
            </a:r>
            <a:r>
              <a:rPr lang="es-CO" b="0" i="0" u="sng" strike="noStrike">
                <a:solidFill>
                  <a:srgbClr val="0645AD"/>
                </a:solidFill>
                <a:latin typeface="Montserrat"/>
                <a:ea typeface="Montserrat"/>
                <a:cs typeface="Montserrat"/>
                <a:sym typeface="Montserra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astrocitos</a:t>
            </a: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. Los investigadores esperan desarrollar medicamentos que impidan los procesos de la inflamación asociados con enfermedades neurodegenerativas e incluso el </a:t>
            </a:r>
            <a:r>
              <a:rPr lang="es-CO" b="0" i="0" u="sng">
                <a:solidFill>
                  <a:srgbClr val="0645AD"/>
                </a:solidFill>
                <a:latin typeface="Montserrat"/>
                <a:ea typeface="Montserrat"/>
                <a:cs typeface="Montserrat"/>
                <a:sym typeface="Montserra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reumati</a:t>
            </a:r>
            <a:endParaRPr b="0" i="0">
              <a:solidFill>
                <a:srgbClr val="2021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es-CO"/>
              <a:t>La unidad estructural del timo es el lóbulo y cada lóbulo se divide en corteza y medula.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es-CO"/>
              <a:t>- los timocitos puedens er grandes (linfoblastos que son un 15%) encontrados en la porción subcapsular tienen núcleo redondo, 2 nucleolos y mas citoplasma basófilo. , medianos o pequeños-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es-CO"/>
              <a:t>Cel dendrítica interdigitante se ven mas en la medula. Marcan s100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es-CO"/>
              <a:t>Podrian hallarse linfocitos B formando folículos secundarios pero esto es mas común en enf inmunomediadas y miastenia gravis o de manera aislada en relación a los pequeños vasos de la unión corticumedular.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es-CO"/>
              <a:t>- se pueden ver eosinofilos en el timo de los niños .</a:t>
            </a:r>
            <a:endParaRPr/>
          </a:p>
        </p:txBody>
      </p:sp>
      <p:sp>
        <p:nvSpPr>
          <p:cNvPr id="564" name="Google Shape;564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9"/>
          <p:cNvSpPr txBox="1"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1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8"/>
          <p:cNvSpPr txBox="1"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9"/>
          <p:cNvSpPr txBox="1">
            <a:spLocks noGrp="1"/>
          </p:cNvSpPr>
          <p:nvPr>
            <p:ph type="body" idx="1"/>
          </p:nvPr>
        </p:nvSpPr>
        <p:spPr>
          <a:xfrm>
            <a:off x="4562061" y="1681163"/>
            <a:ext cx="67933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129"/>
          <p:cNvSpPr txBox="1">
            <a:spLocks noGrp="1"/>
          </p:cNvSpPr>
          <p:nvPr>
            <p:ph type="body" idx="2"/>
          </p:nvPr>
        </p:nvSpPr>
        <p:spPr>
          <a:xfrm>
            <a:off x="4562061" y="2505075"/>
            <a:ext cx="679332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0"/>
          <p:cNvSpPr txBox="1">
            <a:spLocks noGrp="1"/>
          </p:cNvSpPr>
          <p:nvPr>
            <p:ph type="body" idx="1"/>
          </p:nvPr>
        </p:nvSpPr>
        <p:spPr>
          <a:xfrm rot="5400000">
            <a:off x="5515321" y="574192"/>
            <a:ext cx="4530725" cy="703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1"/>
          <p:cNvSpPr txBox="1">
            <a:spLocks noGrp="1"/>
          </p:cNvSpPr>
          <p:nvPr>
            <p:ph type="body" idx="1"/>
          </p:nvPr>
        </p:nvSpPr>
        <p:spPr>
          <a:xfrm rot="5400000">
            <a:off x="3609180" y="1213643"/>
            <a:ext cx="581183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95" name="Google Shape;95;p131"/>
          <p:cNvSpPr txBox="1">
            <a:spLocks noGrp="1"/>
          </p:cNvSpPr>
          <p:nvPr>
            <p:ph type="body" idx="2"/>
          </p:nvPr>
        </p:nvSpPr>
        <p:spPr>
          <a:xfrm rot="5400000">
            <a:off x="545338" y="162683"/>
            <a:ext cx="370991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8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5"/>
          <p:cNvSpPr txBox="1">
            <a:spLocks noGrp="1"/>
          </p:cNvSpPr>
          <p:nvPr>
            <p:ph type="ctrTitle"/>
          </p:nvPr>
        </p:nvSpPr>
        <p:spPr>
          <a:xfrm>
            <a:off x="1524000" y="75088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</a:pPr>
            <a:r>
              <a:rPr lang="es-CO"/>
              <a:t>Histología linfoide</a:t>
            </a:r>
            <a:endParaRPr/>
          </a:p>
        </p:txBody>
      </p:sp>
      <p:sp>
        <p:nvSpPr>
          <p:cNvPr id="496" name="Google Shape;496;p45"/>
          <p:cNvSpPr txBox="1">
            <a:spLocks noGrp="1"/>
          </p:cNvSpPr>
          <p:nvPr>
            <p:ph type="subTitle" idx="1"/>
          </p:nvPr>
        </p:nvSpPr>
        <p:spPr>
          <a:xfrm>
            <a:off x="2781300" y="3429000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Alejandro Cardona Palacio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Residente de Patología UdeA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Medico general UPB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4"/>
          <p:cNvSpPr txBox="1">
            <a:spLocks noGrp="1"/>
          </p:cNvSpPr>
          <p:nvPr>
            <p:ph type="body" idx="1"/>
          </p:nvPr>
        </p:nvSpPr>
        <p:spPr>
          <a:xfrm>
            <a:off x="454493" y="1175542"/>
            <a:ext cx="6834582" cy="376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Los linfocitos T en desarrollo cuyos TCR reconocen proteínas propias o cuyas moléculas CD4 o CD8 no puede reconocer los MHC I y II sufren apoptosis antes de abandonar la corteza.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El 98% de los linfocitos T que mueren en la corteza, son fagocitados por los macrófagos (macrófagos con cuerpos tingibles).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/>
          </a:p>
        </p:txBody>
      </p:sp>
      <p:sp>
        <p:nvSpPr>
          <p:cNvPr id="588" name="Google Shape;588;p54"/>
          <p:cNvSpPr txBox="1"/>
          <p:nvPr/>
        </p:nvSpPr>
        <p:spPr>
          <a:xfrm>
            <a:off x="729574" y="61733"/>
            <a:ext cx="703847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40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Maduración linfocito T</a:t>
            </a:r>
            <a:endParaRPr sz="4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9" name="Google Shape;589;p5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9075" y="2050868"/>
            <a:ext cx="4308251" cy="4158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5"/>
          <p:cNvSpPr txBox="1">
            <a:spLocks noGrp="1"/>
          </p:cNvSpPr>
          <p:nvPr>
            <p:ph type="title"/>
          </p:nvPr>
        </p:nvSpPr>
        <p:spPr>
          <a:xfrm>
            <a:off x="781878" y="161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Células nodrizas</a:t>
            </a:r>
            <a:endParaRPr/>
          </a:p>
        </p:txBody>
      </p:sp>
      <p:sp>
        <p:nvSpPr>
          <p:cNvPr id="595" name="Google Shape;595;p55"/>
          <p:cNvSpPr txBox="1">
            <a:spLocks noGrp="1"/>
          </p:cNvSpPr>
          <p:nvPr>
            <p:ph type="body" idx="1"/>
          </p:nvPr>
        </p:nvSpPr>
        <p:spPr>
          <a:xfrm>
            <a:off x="4822713" y="2311121"/>
            <a:ext cx="7134155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Descubiertas 1980.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Células que contenían en su citoplasma  20-50 linfocitos.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Región cortical.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Los timocitos encontrados en el interior de las CNT subcapsulares expresan marcadores de los linfocitos más inmaduros (son células doble negativas, CD4- , CD8-.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timocitos separados de las CNT que van migrando hacia la médula son células doble positivas (CD4+ , CD8+), con un mayor grado de maduración. </a:t>
            </a:r>
            <a:endParaRPr/>
          </a:p>
        </p:txBody>
      </p:sp>
      <p:pic>
        <p:nvPicPr>
          <p:cNvPr id="596" name="Google Shape;596;p5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5321" y="628796"/>
            <a:ext cx="5161547" cy="1425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6"/>
          <p:cNvSpPr txBox="1">
            <a:spLocks noGrp="1"/>
          </p:cNvSpPr>
          <p:nvPr>
            <p:ph type="title"/>
          </p:nvPr>
        </p:nvSpPr>
        <p:spPr>
          <a:xfrm>
            <a:off x="986246" y="0"/>
            <a:ext cx="10515600" cy="114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Médula</a:t>
            </a:r>
            <a:endParaRPr/>
          </a:p>
        </p:txBody>
      </p:sp>
      <p:sp>
        <p:nvSpPr>
          <p:cNvPr id="602" name="Google Shape;602;p56"/>
          <p:cNvSpPr txBox="1">
            <a:spLocks noGrp="1"/>
          </p:cNvSpPr>
          <p:nvPr>
            <p:ph type="body" idx="1"/>
          </p:nvPr>
        </p:nvSpPr>
        <p:spPr>
          <a:xfrm>
            <a:off x="521368" y="1140823"/>
            <a:ext cx="5574632" cy="463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Tiñe menos que la corteza (población linfocítica no es tan abundante).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Timocitos maduros.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Alberga macrófagos.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Células dendríticas.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Pequeña población de linfocitos B.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603" name="Google Shape;603;p5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046" y="1140823"/>
            <a:ext cx="5863677" cy="434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7"/>
          <p:cNvSpPr txBox="1">
            <a:spLocks noGrp="1"/>
          </p:cNvSpPr>
          <p:nvPr>
            <p:ph type="body" idx="1"/>
          </p:nvPr>
        </p:nvSpPr>
        <p:spPr>
          <a:xfrm>
            <a:off x="492887" y="586683"/>
            <a:ext cx="7344827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Células de tipo IV: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Estrechamente a la tipo III de la corteza. Ayudan en la formación de la unión corticomedular.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Tiene núcleos cromatina irregular y citoplasma eosinófilo.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Células de tipo V: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Forman el retículo celular de la médula.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Tienen núcleos polimorfos, cromatina perinuclear, nucléolo visible.</a:t>
            </a:r>
            <a:endParaRPr/>
          </a:p>
        </p:txBody>
      </p:sp>
      <p:pic>
        <p:nvPicPr>
          <p:cNvPr id="609" name="Google Shape;609;p5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7142068" y="1923884"/>
            <a:ext cx="5597143" cy="3698456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57"/>
          <p:cNvSpPr txBox="1"/>
          <p:nvPr/>
        </p:nvSpPr>
        <p:spPr>
          <a:xfrm>
            <a:off x="767891" y="112524"/>
            <a:ext cx="87070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40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Células retículo endoteliales: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8"/>
          <p:cNvSpPr txBox="1">
            <a:spLocks noGrp="1"/>
          </p:cNvSpPr>
          <p:nvPr>
            <p:ph type="body" idx="1"/>
          </p:nvPr>
        </p:nvSpPr>
        <p:spPr>
          <a:xfrm>
            <a:off x="417095" y="1318710"/>
            <a:ext cx="6636848" cy="5539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Células tipo VI: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Forman la estructura más característica de la médula tímica: corpúsculos tímicos en forma de espiral (corpúsculos de Hassall). </a:t>
            </a:r>
            <a:br>
              <a:rPr lang="es-CO"/>
            </a:br>
            <a:r>
              <a:rPr lang="es-CO"/>
              <a:t>Su número aumenta con la edad e incluso pueden calcificarse. Función desconocida (muerte de linfocitos).</a:t>
            </a:r>
            <a:endParaRPr/>
          </a:p>
        </p:txBody>
      </p:sp>
      <p:pic>
        <p:nvPicPr>
          <p:cNvPr id="617" name="Google Shape;617;p5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867" y="3171797"/>
            <a:ext cx="4814038" cy="321158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58"/>
          <p:cNvSpPr txBox="1"/>
          <p:nvPr/>
        </p:nvSpPr>
        <p:spPr>
          <a:xfrm>
            <a:off x="883141" y="191455"/>
            <a:ext cx="92536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40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Células retículo endoteliales: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9"/>
          <p:cNvSpPr txBox="1">
            <a:spLocks noGrp="1"/>
          </p:cNvSpPr>
          <p:nvPr>
            <p:ph type="title"/>
          </p:nvPr>
        </p:nvSpPr>
        <p:spPr>
          <a:xfrm>
            <a:off x="78187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Células dendríticas interdigitantes</a:t>
            </a:r>
            <a:endParaRPr b="0"/>
          </a:p>
        </p:txBody>
      </p:sp>
      <p:sp>
        <p:nvSpPr>
          <p:cNvPr id="624" name="Google Shape;624;p59"/>
          <p:cNvSpPr txBox="1">
            <a:spLocks noGrp="1"/>
          </p:cNvSpPr>
          <p:nvPr>
            <p:ph type="body" idx="1"/>
          </p:nvPr>
        </p:nvSpPr>
        <p:spPr>
          <a:xfrm>
            <a:off x="597580" y="1607911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Gran cantidad en el límite cortico medular y en la médula.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Largas prolongaciones y ramificaciones.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 ubican en las mallas reticuloepitelial.</a:t>
            </a:r>
            <a:endParaRPr/>
          </a:p>
        </p:txBody>
      </p:sp>
      <p:pic>
        <p:nvPicPr>
          <p:cNvPr id="625" name="Google Shape;625;p5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7267" y="2107934"/>
            <a:ext cx="3762882" cy="457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Tejido conectivo</a:t>
            </a:r>
            <a:endParaRPr/>
          </a:p>
        </p:txBody>
      </p:sp>
      <p:sp>
        <p:nvSpPr>
          <p:cNvPr id="631" name="Google Shape;631;p60"/>
          <p:cNvSpPr txBox="1">
            <a:spLocks noGrp="1"/>
          </p:cNvSpPr>
          <p:nvPr>
            <p:ph type="body" idx="1"/>
          </p:nvPr>
        </p:nvSpPr>
        <p:spPr>
          <a:xfrm>
            <a:off x="715805" y="1534152"/>
            <a:ext cx="602463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Vasos: arterias entran a través de las trabéculas fibrosas, (carece de hilio).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Tejido fibroso.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Nervios.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Grasa. </a:t>
            </a:r>
            <a:endParaRPr/>
          </a:p>
        </p:txBody>
      </p:sp>
      <p:pic>
        <p:nvPicPr>
          <p:cNvPr id="632" name="Google Shape;632;p6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751" y="2371891"/>
            <a:ext cx="4827049" cy="285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1"/>
          <p:cNvSpPr txBox="1">
            <a:spLocks noGrp="1"/>
          </p:cNvSpPr>
          <p:nvPr>
            <p:ph type="ctrTitle"/>
          </p:nvPr>
        </p:nvSpPr>
        <p:spPr>
          <a:xfrm>
            <a:off x="753014" y="0"/>
            <a:ext cx="5525866" cy="109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800"/>
              <a:buFont typeface="Montserrat"/>
              <a:buNone/>
            </a:pPr>
            <a:r>
              <a:rPr lang="es-CO" sz="4800" b="0"/>
              <a:t>Ganglio linfático</a:t>
            </a:r>
            <a:endParaRPr/>
          </a:p>
        </p:txBody>
      </p:sp>
      <p:pic>
        <p:nvPicPr>
          <p:cNvPr id="639" name="Google Shape;639;p6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8224" y="1817690"/>
            <a:ext cx="4669653" cy="401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6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585" y="1096316"/>
            <a:ext cx="3678889" cy="260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6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9329" y="3094785"/>
            <a:ext cx="4513487" cy="3563279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62"/>
          <p:cNvSpPr txBox="1">
            <a:spLocks noGrp="1"/>
          </p:cNvSpPr>
          <p:nvPr>
            <p:ph type="title"/>
          </p:nvPr>
        </p:nvSpPr>
        <p:spPr>
          <a:xfrm>
            <a:off x="925286" y="-20753"/>
            <a:ext cx="48746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Ganglio linfático</a:t>
            </a:r>
            <a:endParaRPr/>
          </a:p>
        </p:txBody>
      </p:sp>
      <p:sp>
        <p:nvSpPr>
          <p:cNvPr id="647" name="Google Shape;647;p62"/>
          <p:cNvSpPr txBox="1">
            <a:spLocks noGrp="1"/>
          </p:cNvSpPr>
          <p:nvPr>
            <p:ph type="body" idx="1"/>
          </p:nvPr>
        </p:nvSpPr>
        <p:spPr>
          <a:xfrm>
            <a:off x="645704" y="1688998"/>
            <a:ext cx="5217376" cy="348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Aumentar la captura de antígenos y quimioquinas.</a:t>
            </a:r>
            <a:endParaRPr/>
          </a:p>
        </p:txBody>
      </p:sp>
      <p:pic>
        <p:nvPicPr>
          <p:cNvPr id="648" name="Google Shape;648;p6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363" y="870142"/>
            <a:ext cx="3569927" cy="2376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63"/>
          <p:cNvSpPr txBox="1">
            <a:spLocks noGrp="1"/>
          </p:cNvSpPr>
          <p:nvPr>
            <p:ph type="title"/>
          </p:nvPr>
        </p:nvSpPr>
        <p:spPr>
          <a:xfrm>
            <a:off x="1010194" y="0"/>
            <a:ext cx="104655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Corteza</a:t>
            </a:r>
            <a:endParaRPr/>
          </a:p>
        </p:txBody>
      </p:sp>
      <p:sp>
        <p:nvSpPr>
          <p:cNvPr id="654" name="Google Shape;654;p63"/>
          <p:cNvSpPr txBox="1">
            <a:spLocks noGrp="1"/>
          </p:cNvSpPr>
          <p:nvPr>
            <p:ph type="body" idx="1"/>
          </p:nvPr>
        </p:nvSpPr>
        <p:spPr>
          <a:xfrm>
            <a:off x="5077097" y="1534152"/>
            <a:ext cx="7254240" cy="353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Linfocitos  B naive.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Células dendríticas foliculares.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Linfocitos: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Pequeño, cromatina densa y ausencia de citoplasma.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Expresan  marcadores: IGM,  IGD, Cd21, Cd23.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Estimulación de estas células antigénicos produce folículos secundarios con un zona de manto.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Zona de manto: linfocitos B pequeños.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655" name="Google Shape;655;p6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325563"/>
            <a:ext cx="3481251" cy="246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46" descr="Thymós, Noos y Menos | ANIMASMUND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5803" y="436229"/>
            <a:ext cx="2424697" cy="322925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6"/>
          <p:cNvSpPr/>
          <p:nvPr/>
        </p:nvSpPr>
        <p:spPr>
          <a:xfrm>
            <a:off x="5471754" y="1957685"/>
            <a:ext cx="19367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 b="0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Timo</a:t>
            </a:r>
            <a:endParaRPr/>
          </a:p>
        </p:txBody>
      </p:sp>
      <p:sp>
        <p:nvSpPr>
          <p:cNvPr id="503" name="Google Shape;503;p46"/>
          <p:cNvSpPr/>
          <p:nvPr/>
        </p:nvSpPr>
        <p:spPr>
          <a:xfrm>
            <a:off x="615938" y="3848075"/>
            <a:ext cx="48558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Thymus: alma, corazón, deseo y vida.</a:t>
            </a:r>
            <a:endParaRPr sz="2000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4" name="Google Shape;504;p46" descr="Galeno - Wikipedia, la enciclopedia libr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79757" y="441655"/>
            <a:ext cx="2424698" cy="320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4"/>
          <p:cNvSpPr txBox="1">
            <a:spLocks noGrp="1"/>
          </p:cNvSpPr>
          <p:nvPr>
            <p:ph type="title"/>
          </p:nvPr>
        </p:nvSpPr>
        <p:spPr>
          <a:xfrm>
            <a:off x="838200" y="-2080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600"/>
              <a:buFont typeface="Montserrat"/>
              <a:buNone/>
            </a:pPr>
            <a:r>
              <a:rPr lang="es-CO" sz="3600" b="0"/>
              <a:t>Centro germinal </a:t>
            </a:r>
            <a:endParaRPr/>
          </a:p>
        </p:txBody>
      </p:sp>
      <p:sp>
        <p:nvSpPr>
          <p:cNvPr id="661" name="Google Shape;661;p64"/>
          <p:cNvSpPr txBox="1">
            <a:spLocks noGrp="1"/>
          </p:cNvSpPr>
          <p:nvPr>
            <p:ph type="body" idx="1"/>
          </p:nvPr>
        </p:nvSpPr>
        <p:spPr>
          <a:xfrm>
            <a:off x="4821237" y="1573076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Co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mpartimento linfoide especializado en el que se produce la respuesta inmunitaria dependiente de las células 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xpansión proliferativa de clones de células B activados por antígenos y la generación de alta afinidad.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Los genes también se someten al cambio de clase o isotipo de IgM o IgD a IgG, IgA o IgE.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icroambiente que selecciona el clones estimulados por antígenos que producen anticuerpos de alta afinidad, mientras que las células B que no producen anticuerpos de alta afinidad para el antígeno específico sufre apoptosis.</a:t>
            </a:r>
            <a:endParaRPr/>
          </a:p>
        </p:txBody>
      </p:sp>
      <p:pic>
        <p:nvPicPr>
          <p:cNvPr id="662" name="Google Shape;662;p6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532" y="947738"/>
            <a:ext cx="2387297" cy="3316618"/>
          </a:xfrm>
          <a:prstGeom prst="rect">
            <a:avLst/>
          </a:prstGeom>
          <a:solidFill>
            <a:srgbClr val="D0CECE"/>
          </a:solidFill>
          <a:ln>
            <a:noFill/>
          </a:ln>
        </p:spPr>
      </p:pic>
      <p:sp>
        <p:nvSpPr>
          <p:cNvPr id="663" name="Google Shape;663;p64"/>
          <p:cNvSpPr/>
          <p:nvPr/>
        </p:nvSpPr>
        <p:spPr>
          <a:xfrm>
            <a:off x="2787698" y="2273301"/>
            <a:ext cx="1965278" cy="606515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Centro germinal</a:t>
            </a: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4" name="Google Shape;664;p64"/>
          <p:cNvSpPr/>
          <p:nvPr/>
        </p:nvSpPr>
        <p:spPr>
          <a:xfrm>
            <a:off x="531494" y="3806701"/>
            <a:ext cx="1618081" cy="518615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Zona del manto</a:t>
            </a: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5"/>
          <p:cNvSpPr txBox="1">
            <a:spLocks noGrp="1"/>
          </p:cNvSpPr>
          <p:nvPr>
            <p:ph type="title"/>
          </p:nvPr>
        </p:nvSpPr>
        <p:spPr>
          <a:xfrm>
            <a:off x="838200" y="-90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Centroblastos</a:t>
            </a:r>
            <a:endParaRPr b="0"/>
          </a:p>
        </p:txBody>
      </p:sp>
      <p:sp>
        <p:nvSpPr>
          <p:cNvPr id="670" name="Google Shape;670;p65"/>
          <p:cNvSpPr txBox="1">
            <a:spLocks noGrp="1"/>
          </p:cNvSpPr>
          <p:nvPr>
            <p:ph type="body" idx="1"/>
          </p:nvPr>
        </p:nvSpPr>
        <p:spPr>
          <a:xfrm>
            <a:off x="436803" y="1316519"/>
            <a:ext cx="5659197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700"/>
              <a:buChar char="•"/>
            </a:pPr>
            <a:r>
              <a:rPr lang="es-CO" sz="1700"/>
              <a:t>Centros germinales tempranos: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700"/>
              <a:buChar char="•"/>
            </a:pPr>
            <a:r>
              <a:rPr lang="es-CO" sz="1700"/>
              <a:t>Predominantemente pequeños y grandes centroblastos.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700"/>
              <a:buChar char="•"/>
            </a:pPr>
            <a:r>
              <a:rPr lang="es-CO" sz="1700" b="0" i="0">
                <a:latin typeface="Montserrat"/>
                <a:ea typeface="Montserrat"/>
                <a:cs typeface="Montserrat"/>
                <a:sym typeface="Montserrat"/>
              </a:rPr>
              <a:t>Células B de tamaño mediano a grande.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700"/>
              <a:buChar char="•"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s-CO" sz="1700" b="0" i="0">
                <a:latin typeface="Montserrat"/>
                <a:ea typeface="Montserrat"/>
                <a:cs typeface="Montserrat"/>
                <a:sym typeface="Montserrat"/>
              </a:rPr>
              <a:t>úcleo cromatina vesicular ovalado a redondo 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700"/>
              <a:buChar char="•"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CO" sz="1700" b="0" i="0">
                <a:latin typeface="Montserrat"/>
                <a:ea typeface="Montserrat"/>
                <a:cs typeface="Montserrat"/>
                <a:sym typeface="Montserrat"/>
              </a:rPr>
              <a:t>ontiene de uno a tres pequeños nucléolos cerca de la membrana nuclear.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700"/>
              <a:buChar char="•"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CO" sz="1700" b="0" i="0">
                <a:latin typeface="Montserrat"/>
                <a:ea typeface="Montserrat"/>
                <a:cs typeface="Montserrat"/>
                <a:sym typeface="Montserrat"/>
              </a:rPr>
              <a:t>itoplasma basófilo.</a:t>
            </a:r>
            <a:endParaRPr/>
          </a:p>
        </p:txBody>
      </p:sp>
      <p:pic>
        <p:nvPicPr>
          <p:cNvPr id="671" name="Google Shape;671;p6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8820" y="2174449"/>
            <a:ext cx="5423429" cy="3882362"/>
          </a:xfrm>
          <a:prstGeom prst="rect">
            <a:avLst/>
          </a:prstGeom>
          <a:solidFill>
            <a:srgbClr val="D0CECE"/>
          </a:solidFill>
          <a:ln>
            <a:noFill/>
          </a:ln>
        </p:spPr>
      </p:pic>
      <p:sp>
        <p:nvSpPr>
          <p:cNvPr id="672" name="Google Shape;672;p65"/>
          <p:cNvSpPr/>
          <p:nvPr/>
        </p:nvSpPr>
        <p:spPr>
          <a:xfrm>
            <a:off x="7002593" y="4960556"/>
            <a:ext cx="2863516" cy="770021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Células más grandes, cromatina laxa, varios nucléolos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6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0239" y="994936"/>
            <a:ext cx="7244455" cy="4012206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66"/>
          <p:cNvSpPr txBox="1">
            <a:spLocks noGrp="1"/>
          </p:cNvSpPr>
          <p:nvPr>
            <p:ph type="title"/>
          </p:nvPr>
        </p:nvSpPr>
        <p:spPr>
          <a:xfrm>
            <a:off x="786759" y="92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Ganglio linfático</a:t>
            </a:r>
            <a:endParaRPr/>
          </a:p>
        </p:txBody>
      </p:sp>
      <p:sp>
        <p:nvSpPr>
          <p:cNvPr id="679" name="Google Shape;679;p66"/>
          <p:cNvSpPr txBox="1">
            <a:spLocks noGrp="1"/>
          </p:cNvSpPr>
          <p:nvPr>
            <p:ph type="body" idx="1"/>
          </p:nvPr>
        </p:nvSpPr>
        <p:spPr>
          <a:xfrm>
            <a:off x="587979" y="1146697"/>
            <a:ext cx="3906460" cy="370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600"/>
              <a:buChar char="•"/>
            </a:pPr>
            <a:r>
              <a:rPr lang="es-CO" sz="1600">
                <a:latin typeface="Montserrat"/>
                <a:ea typeface="Montserrat"/>
                <a:cs typeface="Montserrat"/>
                <a:sym typeface="Montserrat"/>
              </a:rPr>
              <a:t>ID3 y TCF3 atenúa la proliferación y permite que las células se muevan hacia la zona clara del germinal.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Char char="•"/>
            </a:pPr>
            <a:r>
              <a:rPr lang="es-CO" sz="1600">
                <a:latin typeface="Montserrat"/>
                <a:ea typeface="Montserrat"/>
                <a:cs typeface="Montserrat"/>
                <a:sym typeface="Montserrat"/>
              </a:rPr>
              <a:t>Centrar. Aquí, los centrocitos pueden reexpresar MYC y volver a entrar en la zona oscura para seguir rondas posteriores de proliferación y somática.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Char char="•"/>
            </a:pPr>
            <a:r>
              <a:rPr lang="es-CO" sz="1600">
                <a:latin typeface="Montserrat"/>
                <a:ea typeface="Montserrat"/>
                <a:cs typeface="Montserrat"/>
                <a:sym typeface="Montserrat"/>
              </a:rPr>
              <a:t>Mutaciones de los genes de inmunoglobulina.</a:t>
            </a:r>
            <a:endParaRPr/>
          </a:p>
          <a:p>
            <a:pPr marL="228600" lvl="0" indent="-127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</a:pPr>
            <a:endParaRPr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67"/>
          <p:cNvSpPr txBox="1">
            <a:spLocks noGrp="1"/>
          </p:cNvSpPr>
          <p:nvPr>
            <p:ph type="title"/>
          </p:nvPr>
        </p:nvSpPr>
        <p:spPr>
          <a:xfrm>
            <a:off x="838200" y="112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Paracorteza</a:t>
            </a:r>
            <a:endParaRPr b="0"/>
          </a:p>
        </p:txBody>
      </p:sp>
      <p:sp>
        <p:nvSpPr>
          <p:cNvPr id="686" name="Google Shape;686;p67"/>
          <p:cNvSpPr txBox="1">
            <a:spLocks noGrp="1"/>
          </p:cNvSpPr>
          <p:nvPr>
            <p:ph type="body" idx="1"/>
          </p:nvPr>
        </p:nvSpPr>
        <p:spPr>
          <a:xfrm>
            <a:off x="7233186" y="1843314"/>
            <a:ext cx="491948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s la zona interfolicular de células 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ompartimento contiene principalmente.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élulas T maduras.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élulas dendríticas del subtipo de células interdigitantes que se especializan en la presentación de antígenos a las células T. </a:t>
            </a:r>
            <a:endParaRPr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Producción de las quimiocinas CCL19 y CCL21 por las células estromales de la paracorteza, particularmente las células del retículo fibroblástico y las células endoteliales de las vénulas del endotelio alto (HEV) presentes en esta área.</a:t>
            </a:r>
            <a:endParaRPr sz="1800"/>
          </a:p>
        </p:txBody>
      </p:sp>
      <p:pic>
        <p:nvPicPr>
          <p:cNvPr id="687" name="Google Shape;687;p67" descr="Tela de colores&#10;&#10;Descripción generada automáticamente con confianza media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34" y="1638027"/>
            <a:ext cx="3851159" cy="246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6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3568" y="1445202"/>
            <a:ext cx="2845732" cy="3886671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67"/>
          <p:cNvSpPr/>
          <p:nvPr/>
        </p:nvSpPr>
        <p:spPr>
          <a:xfrm>
            <a:off x="6206691" y="4181146"/>
            <a:ext cx="1324993" cy="409074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IDC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8"/>
          <p:cNvSpPr txBox="1">
            <a:spLocks noGrp="1"/>
          </p:cNvSpPr>
          <p:nvPr>
            <p:ph type="title"/>
          </p:nvPr>
        </p:nvSpPr>
        <p:spPr>
          <a:xfrm>
            <a:off x="715434" y="225113"/>
            <a:ext cx="89328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Vénulas endoteliales postcapilares de endotelio alto</a:t>
            </a:r>
            <a:endParaRPr/>
          </a:p>
        </p:txBody>
      </p:sp>
      <p:sp>
        <p:nvSpPr>
          <p:cNvPr id="695" name="Google Shape;695;p68"/>
          <p:cNvSpPr txBox="1">
            <a:spLocks noGrp="1"/>
          </p:cNvSpPr>
          <p:nvPr>
            <p:ph type="body" idx="1"/>
          </p:nvPr>
        </p:nvSpPr>
        <p:spPr>
          <a:xfrm>
            <a:off x="529288" y="1716452"/>
            <a:ext cx="5771592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Linfocitos B y T entran al ganglio linfático de la sangre.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Células endoteliales.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Expresan células de adhesión.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E-selectin, P-selectin, VCAM-1, ICAM-1, ICAM-2, peripheral node addressin.</a:t>
            </a:r>
            <a:endParaRPr/>
          </a:p>
        </p:txBody>
      </p:sp>
      <p:pic>
        <p:nvPicPr>
          <p:cNvPr id="696" name="Google Shape;696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7198" y="2620654"/>
            <a:ext cx="5381625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9"/>
          <p:cNvSpPr txBox="1">
            <a:spLocks noGrp="1"/>
          </p:cNvSpPr>
          <p:nvPr>
            <p:ph type="title"/>
          </p:nvPr>
        </p:nvSpPr>
        <p:spPr>
          <a:xfrm>
            <a:off x="768532" y="1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Cordones medulares</a:t>
            </a:r>
            <a:endParaRPr/>
          </a:p>
        </p:txBody>
      </p:sp>
      <p:sp>
        <p:nvSpPr>
          <p:cNvPr id="702" name="Google Shape;702;p69"/>
          <p:cNvSpPr txBox="1">
            <a:spLocks noGrp="1"/>
          </p:cNvSpPr>
          <p:nvPr>
            <p:ph type="body" idx="1"/>
          </p:nvPr>
        </p:nvSpPr>
        <p:spPr>
          <a:xfrm>
            <a:off x="677334" y="1664201"/>
            <a:ext cx="4671906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Región hiliar.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Entre los sinusoides.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Linfocitos pequeños.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Células plasmáticas.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703" name="Google Shape;703;p6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018" y="1930400"/>
            <a:ext cx="5771914" cy="4294187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69"/>
          <p:cNvSpPr/>
          <p:nvPr/>
        </p:nvSpPr>
        <p:spPr>
          <a:xfrm>
            <a:off x="9274002" y="1270000"/>
            <a:ext cx="2240664" cy="660400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Mastocitos</a:t>
            </a:r>
            <a:endParaRPr/>
          </a:p>
        </p:txBody>
      </p:sp>
      <p:sp>
        <p:nvSpPr>
          <p:cNvPr id="705" name="Google Shape;705;p69"/>
          <p:cNvSpPr/>
          <p:nvPr/>
        </p:nvSpPr>
        <p:spPr>
          <a:xfrm>
            <a:off x="10010273" y="4704346"/>
            <a:ext cx="1998847" cy="512087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Inmunoblastos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7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Linfoma de Hodgkin</a:t>
            </a:r>
            <a:endParaRPr b="0"/>
          </a:p>
        </p:txBody>
      </p:sp>
      <p:sp>
        <p:nvSpPr>
          <p:cNvPr id="711" name="Google Shape;711;p70"/>
          <p:cNvSpPr txBox="1">
            <a:spLocks noGrp="1"/>
          </p:cNvSpPr>
          <p:nvPr>
            <p:ph type="body" idx="1"/>
          </p:nvPr>
        </p:nvSpPr>
        <p:spPr>
          <a:xfrm>
            <a:off x="672789" y="1438774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sz="2000"/>
              <a:t>Célula Reed-Sternberg.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Tipos: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Clásico.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Celularidad mixta.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Depletado linfocítico.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Predominio linfocítico nodular.</a:t>
            </a:r>
            <a:endParaRPr/>
          </a:p>
        </p:txBody>
      </p:sp>
      <p:pic>
        <p:nvPicPr>
          <p:cNvPr id="712" name="Google Shape;712;p7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709417" y="2319217"/>
            <a:ext cx="4484281" cy="32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71"/>
          <p:cNvSpPr txBox="1">
            <a:spLocks noGrp="1"/>
          </p:cNvSpPr>
          <p:nvPr>
            <p:ph type="ctrTitle"/>
          </p:nvPr>
        </p:nvSpPr>
        <p:spPr>
          <a:xfrm>
            <a:off x="2675250" y="2567539"/>
            <a:ext cx="3786509" cy="981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ct val="100000"/>
              <a:buFont typeface="Montserrat"/>
              <a:buNone/>
            </a:pPr>
            <a:r>
              <a:rPr lang="es-CO" sz="6600" b="0"/>
              <a:t>Bazo</a:t>
            </a:r>
            <a:endParaRPr/>
          </a:p>
        </p:txBody>
      </p:sp>
      <p:pic>
        <p:nvPicPr>
          <p:cNvPr id="718" name="Google Shape;718;p71" descr="Lesiones que afectan a la superficie y espesor del bazo. | Download  Scientific Diagram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2346" y="399843"/>
            <a:ext cx="4319451" cy="6362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72"/>
          <p:cNvSpPr txBox="1">
            <a:spLocks noGrp="1"/>
          </p:cNvSpPr>
          <p:nvPr>
            <p:ph type="title"/>
          </p:nvPr>
        </p:nvSpPr>
        <p:spPr>
          <a:xfrm>
            <a:off x="1022137" y="0"/>
            <a:ext cx="40037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Histología</a:t>
            </a:r>
            <a:endParaRPr/>
          </a:p>
        </p:txBody>
      </p:sp>
      <p:sp>
        <p:nvSpPr>
          <p:cNvPr id="724" name="Google Shape;724;p72"/>
          <p:cNvSpPr txBox="1">
            <a:spLocks noGrp="1"/>
          </p:cNvSpPr>
          <p:nvPr>
            <p:ph type="body" idx="1"/>
          </p:nvPr>
        </p:nvSpPr>
        <p:spPr>
          <a:xfrm>
            <a:off x="621920" y="1605098"/>
            <a:ext cx="3462400" cy="157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Dos compartimientos.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Funciones: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Filtro de sangre.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Defensa.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graphicFrame>
        <p:nvGraphicFramePr>
          <p:cNvPr id="725" name="Google Shape;725;p72"/>
          <p:cNvGraphicFramePr/>
          <p:nvPr/>
        </p:nvGraphicFramePr>
        <p:xfrm>
          <a:off x="4899688" y="1534797"/>
          <a:ext cx="7097225" cy="4529455"/>
        </p:xfrm>
        <a:graphic>
          <a:graphicData uri="http://schemas.openxmlformats.org/drawingml/2006/table">
            <a:tbl>
              <a:tblPr firstRow="1" bandRow="1">
                <a:noFill/>
                <a:tableStyleId>{4DDC801A-F341-45B5-8FC9-01417E91DA4B}</a:tableStyleId>
              </a:tblPr>
              <a:tblGrid>
                <a:gridCol w="326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Pulpa roja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Pulpa blanca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Cordones y sinusoides.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Linfocitos T: pequeños linfocitos, bordeando arterias.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Predominante Lin CD4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Equivalente: paracorteza.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Área no infiltrada: área de tejido pulpar rojo que carece de capilares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 que contiene linfocitos.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Folículos  B : producción de IG y linfocitos de memoria.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CO" sz="18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s-CO" sz="18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Borde perivascular.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Zona perifolicular: Área entre la pulpa blanca y roja que contiene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muchos eritrocitos y carecen de un normal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estructura sinusoidal.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3"/>
          <p:cNvSpPr txBox="1">
            <a:spLocks noGrp="1"/>
          </p:cNvSpPr>
          <p:nvPr>
            <p:ph type="title"/>
          </p:nvPr>
        </p:nvSpPr>
        <p:spPr>
          <a:xfrm>
            <a:off x="838200" y="6010"/>
            <a:ext cx="10515600" cy="12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Pulpa blanca y pulpa roja</a:t>
            </a:r>
            <a:endParaRPr/>
          </a:p>
        </p:txBody>
      </p:sp>
      <p:pic>
        <p:nvPicPr>
          <p:cNvPr id="731" name="Google Shape;731;p7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5043" y="1825625"/>
            <a:ext cx="7089837" cy="409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7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343" y="1279741"/>
            <a:ext cx="3622311" cy="2467943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73"/>
          <p:cNvSpPr/>
          <p:nvPr/>
        </p:nvSpPr>
        <p:spPr>
          <a:xfrm>
            <a:off x="4963789" y="3518411"/>
            <a:ext cx="1900851" cy="304800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Pulpa blanca</a:t>
            </a:r>
            <a:endParaRPr/>
          </a:p>
        </p:txBody>
      </p:sp>
      <p:sp>
        <p:nvSpPr>
          <p:cNvPr id="734" name="Google Shape;734;p73"/>
          <p:cNvSpPr/>
          <p:nvPr/>
        </p:nvSpPr>
        <p:spPr>
          <a:xfrm>
            <a:off x="6906379" y="3453308"/>
            <a:ext cx="522032" cy="43500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5" name="Google Shape;735;p73"/>
          <p:cNvSpPr/>
          <p:nvPr/>
        </p:nvSpPr>
        <p:spPr>
          <a:xfrm>
            <a:off x="6633980" y="4790732"/>
            <a:ext cx="1542548" cy="304800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Pulpa roja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Generalidades</a:t>
            </a:r>
            <a:endParaRPr/>
          </a:p>
        </p:txBody>
      </p:sp>
      <p:grpSp>
        <p:nvGrpSpPr>
          <p:cNvPr id="510" name="Google Shape;510;p47"/>
          <p:cNvGrpSpPr/>
          <p:nvPr/>
        </p:nvGrpSpPr>
        <p:grpSpPr>
          <a:xfrm>
            <a:off x="6324486" y="1221400"/>
            <a:ext cx="5109478" cy="4866291"/>
            <a:chOff x="345026" y="0"/>
            <a:chExt cx="5109478" cy="4866291"/>
          </a:xfrm>
        </p:grpSpPr>
        <p:sp>
          <p:nvSpPr>
            <p:cNvPr id="511" name="Google Shape;511;p47"/>
            <p:cNvSpPr/>
            <p:nvPr/>
          </p:nvSpPr>
          <p:spPr>
            <a:xfrm>
              <a:off x="345026" y="0"/>
              <a:ext cx="2432783" cy="1459670"/>
            </a:xfrm>
            <a:prstGeom prst="rect">
              <a:avLst/>
            </a:prstGeom>
            <a:solidFill>
              <a:srgbClr val="D0CECE"/>
            </a:solidFill>
            <a:ln w="9525" cap="flat" cmpd="sng">
              <a:solidFill>
                <a:srgbClr val="152B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7"/>
            <p:cNvSpPr txBox="1"/>
            <p:nvPr/>
          </p:nvSpPr>
          <p:spPr>
            <a:xfrm>
              <a:off x="345026" y="0"/>
              <a:ext cx="2432783" cy="1459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700"/>
                <a:buFont typeface="Montserrat"/>
                <a:buNone/>
              </a:pPr>
              <a:r>
                <a:rPr lang="es-CO" sz="17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Mediastino anterior.</a:t>
              </a:r>
              <a:endParaRPr/>
            </a:p>
          </p:txBody>
        </p:sp>
        <p:sp>
          <p:nvSpPr>
            <p:cNvPr id="513" name="Google Shape;513;p47"/>
            <p:cNvSpPr/>
            <p:nvPr/>
          </p:nvSpPr>
          <p:spPr>
            <a:xfrm>
              <a:off x="3021721" y="724"/>
              <a:ext cx="2432783" cy="1459670"/>
            </a:xfrm>
            <a:prstGeom prst="rect">
              <a:avLst/>
            </a:prstGeom>
            <a:solidFill>
              <a:srgbClr val="D0CECE"/>
            </a:solidFill>
            <a:ln w="9525" cap="flat" cmpd="sng">
              <a:solidFill>
                <a:srgbClr val="152B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7"/>
            <p:cNvSpPr txBox="1"/>
            <p:nvPr/>
          </p:nvSpPr>
          <p:spPr>
            <a:xfrm>
              <a:off x="3021721" y="724"/>
              <a:ext cx="2432783" cy="1459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700"/>
                <a:buFont typeface="Montserrat"/>
                <a:buNone/>
              </a:pPr>
              <a:r>
                <a:rPr lang="es-CO" sz="17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Protimocitos, linfocitos T inmaudro.</a:t>
              </a:r>
              <a:endParaRPr/>
            </a:p>
          </p:txBody>
        </p:sp>
        <p:sp>
          <p:nvSpPr>
            <p:cNvPr id="515" name="Google Shape;515;p47"/>
            <p:cNvSpPr/>
            <p:nvPr/>
          </p:nvSpPr>
          <p:spPr>
            <a:xfrm>
              <a:off x="345659" y="1703673"/>
              <a:ext cx="2432783" cy="1459670"/>
            </a:xfrm>
            <a:prstGeom prst="rect">
              <a:avLst/>
            </a:prstGeom>
            <a:solidFill>
              <a:srgbClr val="D0CECE"/>
            </a:solidFill>
            <a:ln w="9525" cap="flat" cmpd="sng">
              <a:solidFill>
                <a:srgbClr val="152B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7"/>
            <p:cNvSpPr txBox="1"/>
            <p:nvPr/>
          </p:nvSpPr>
          <p:spPr>
            <a:xfrm>
              <a:off x="345659" y="1703673"/>
              <a:ext cx="2432783" cy="1459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700"/>
                <a:buFont typeface="Montserrat"/>
                <a:buNone/>
              </a:pPr>
              <a:r>
                <a:rPr lang="es-CO" sz="17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Más activo durante la niñez.</a:t>
              </a:r>
              <a:endParaRPr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7" name="Google Shape;517;p47"/>
            <p:cNvSpPr/>
            <p:nvPr/>
          </p:nvSpPr>
          <p:spPr>
            <a:xfrm>
              <a:off x="3021721" y="1703673"/>
              <a:ext cx="2432783" cy="1459670"/>
            </a:xfrm>
            <a:prstGeom prst="rect">
              <a:avLst/>
            </a:prstGeom>
            <a:solidFill>
              <a:srgbClr val="D0CECE"/>
            </a:solidFill>
            <a:ln w="9525" cap="flat" cmpd="sng">
              <a:solidFill>
                <a:srgbClr val="152B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7"/>
            <p:cNvSpPr txBox="1"/>
            <p:nvPr/>
          </p:nvSpPr>
          <p:spPr>
            <a:xfrm>
              <a:off x="3021721" y="1703673"/>
              <a:ext cx="2432783" cy="1459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700"/>
                <a:buFont typeface="Montserrat"/>
                <a:buNone/>
              </a:pPr>
              <a:r>
                <a:rPr lang="es-CO" sz="17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Alcanza máximo peso en la pubertad (35 – 50 gramos).</a:t>
              </a:r>
              <a:endParaRPr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9" name="Google Shape;519;p47"/>
            <p:cNvSpPr/>
            <p:nvPr/>
          </p:nvSpPr>
          <p:spPr>
            <a:xfrm>
              <a:off x="345659" y="3406621"/>
              <a:ext cx="2432783" cy="1459670"/>
            </a:xfrm>
            <a:prstGeom prst="rect">
              <a:avLst/>
            </a:prstGeom>
            <a:solidFill>
              <a:srgbClr val="D0CECE"/>
            </a:solidFill>
            <a:ln w="9525" cap="flat" cmpd="sng">
              <a:solidFill>
                <a:srgbClr val="152B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7"/>
            <p:cNvSpPr txBox="1"/>
            <p:nvPr/>
          </p:nvSpPr>
          <p:spPr>
            <a:xfrm>
              <a:off x="345659" y="3406621"/>
              <a:ext cx="2432783" cy="1459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700"/>
                <a:buFont typeface="Montserrat"/>
                <a:buNone/>
              </a:pPr>
              <a:r>
                <a:rPr lang="es-CO" sz="17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Involuciona en la adultez.</a:t>
              </a:r>
              <a:endParaRPr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1" name="Google Shape;521;p47"/>
            <p:cNvSpPr/>
            <p:nvPr/>
          </p:nvSpPr>
          <p:spPr>
            <a:xfrm>
              <a:off x="3021721" y="3406621"/>
              <a:ext cx="2432783" cy="1459670"/>
            </a:xfrm>
            <a:prstGeom prst="rect">
              <a:avLst/>
            </a:prstGeom>
            <a:solidFill>
              <a:srgbClr val="D0CECE"/>
            </a:solidFill>
            <a:ln w="9525" cap="flat" cmpd="sng">
              <a:solidFill>
                <a:srgbClr val="152B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7"/>
            <p:cNvSpPr txBox="1"/>
            <p:nvPr/>
          </p:nvSpPr>
          <p:spPr>
            <a:xfrm>
              <a:off x="3021721" y="3406621"/>
              <a:ext cx="2432783" cy="1459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700"/>
                <a:buFont typeface="Montserrat"/>
                <a:buNone/>
              </a:pPr>
              <a:r>
                <a:rPr lang="es-CO" sz="17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 la vejez es difícil de diferenciar del tejido adiposo macroscopicamente.</a:t>
              </a:r>
              <a:endParaRPr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523" name="Google Shape;523;p4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812" y="1221400"/>
            <a:ext cx="2377888" cy="3022751"/>
          </a:xfrm>
          <a:custGeom>
            <a:avLst/>
            <a:gdLst/>
            <a:ahLst/>
            <a:cxnLst/>
            <a:rect l="l" t="t" r="r" b="b"/>
            <a:pathLst>
              <a:path w="5394960" h="6858000" extrusionOk="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8"/>
          <p:cNvSpPr txBox="1">
            <a:spLocks noGrp="1"/>
          </p:cNvSpPr>
          <p:nvPr>
            <p:ph type="title"/>
          </p:nvPr>
        </p:nvSpPr>
        <p:spPr>
          <a:xfrm>
            <a:off x="838200" y="415642"/>
            <a:ext cx="10515600" cy="5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Funciones del Timo</a:t>
            </a:r>
            <a:endParaRPr/>
          </a:p>
        </p:txBody>
      </p:sp>
      <p:grpSp>
        <p:nvGrpSpPr>
          <p:cNvPr id="530" name="Google Shape;530;p48"/>
          <p:cNvGrpSpPr/>
          <p:nvPr/>
        </p:nvGrpSpPr>
        <p:grpSpPr>
          <a:xfrm>
            <a:off x="4750596" y="1595718"/>
            <a:ext cx="7312337" cy="4667491"/>
            <a:chOff x="492361" y="0"/>
            <a:chExt cx="7312337" cy="4667491"/>
          </a:xfrm>
        </p:grpSpPr>
        <p:sp>
          <p:nvSpPr>
            <p:cNvPr id="531" name="Google Shape;531;p48"/>
            <p:cNvSpPr/>
            <p:nvPr/>
          </p:nvSpPr>
          <p:spPr>
            <a:xfrm>
              <a:off x="3753657" y="933208"/>
              <a:ext cx="75554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62716" y="60000"/>
                  </a:lnTo>
                  <a:lnTo>
                    <a:pt x="62716" y="61659"/>
                  </a:lnTo>
                  <a:lnTo>
                    <a:pt x="120000" y="61659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8"/>
            <p:cNvSpPr txBox="1"/>
            <p:nvPr/>
          </p:nvSpPr>
          <p:spPr>
            <a:xfrm>
              <a:off x="4111776" y="975176"/>
              <a:ext cx="39307" cy="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3" name="Google Shape;533;p48"/>
            <p:cNvSpPr/>
            <p:nvPr/>
          </p:nvSpPr>
          <p:spPr>
            <a:xfrm>
              <a:off x="492361" y="0"/>
              <a:ext cx="3263095" cy="1957857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8"/>
            <p:cNvSpPr txBox="1"/>
            <p:nvPr/>
          </p:nvSpPr>
          <p:spPr>
            <a:xfrm>
              <a:off x="492361" y="0"/>
              <a:ext cx="3263095" cy="1957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600"/>
                <a:buFont typeface="Montserrat"/>
                <a:buNone/>
              </a:pPr>
              <a:r>
                <a:rPr lang="es-CO" sz="16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Desarrollo de linfocitos T inmunocompetentes, a partir de los precursores de células T de la médula ósea.</a:t>
              </a:r>
              <a:endParaRPr/>
            </a:p>
          </p:txBody>
        </p:sp>
        <p:sp>
          <p:nvSpPr>
            <p:cNvPr id="535" name="Google Shape;535;p48"/>
            <p:cNvSpPr/>
            <p:nvPr/>
          </p:nvSpPr>
          <p:spPr>
            <a:xfrm>
              <a:off x="2159542" y="1957322"/>
              <a:ext cx="4013608" cy="7199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2850"/>
                  </a:lnTo>
                  <a:lnTo>
                    <a:pt x="0" y="6285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8"/>
            <p:cNvSpPr txBox="1"/>
            <p:nvPr/>
          </p:nvSpPr>
          <p:spPr>
            <a:xfrm>
              <a:off x="4064267" y="2313525"/>
              <a:ext cx="204158" cy="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7" name="Google Shape;537;p48"/>
            <p:cNvSpPr/>
            <p:nvPr/>
          </p:nvSpPr>
          <p:spPr>
            <a:xfrm>
              <a:off x="4541603" y="1264"/>
              <a:ext cx="3263095" cy="1957857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8"/>
            <p:cNvSpPr txBox="1"/>
            <p:nvPr/>
          </p:nvSpPr>
          <p:spPr>
            <a:xfrm>
              <a:off x="4541603" y="1264"/>
              <a:ext cx="3263095" cy="1957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600"/>
                <a:buFont typeface="Montserrat"/>
                <a:buNone/>
              </a:pPr>
              <a:r>
                <a:rPr lang="es-CO" sz="16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Proliferación de clonas de linfocitos T maduros para suplir el pool de los linfocitos periféricos y de los tejidos.</a:t>
              </a:r>
              <a:endParaRPr/>
            </a:p>
          </p:txBody>
        </p:sp>
        <p:sp>
          <p:nvSpPr>
            <p:cNvPr id="539" name="Google Shape;539;p48"/>
            <p:cNvSpPr/>
            <p:nvPr/>
          </p:nvSpPr>
          <p:spPr>
            <a:xfrm>
              <a:off x="3789290" y="3642843"/>
              <a:ext cx="71991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8"/>
            <p:cNvSpPr txBox="1"/>
            <p:nvPr/>
          </p:nvSpPr>
          <p:spPr>
            <a:xfrm>
              <a:off x="4130484" y="3684810"/>
              <a:ext cx="37525" cy="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1" name="Google Shape;541;p48"/>
            <p:cNvSpPr/>
            <p:nvPr/>
          </p:nvSpPr>
          <p:spPr>
            <a:xfrm>
              <a:off x="527994" y="2709634"/>
              <a:ext cx="3263095" cy="1957857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8"/>
            <p:cNvSpPr txBox="1"/>
            <p:nvPr/>
          </p:nvSpPr>
          <p:spPr>
            <a:xfrm>
              <a:off x="527994" y="2709634"/>
              <a:ext cx="3263095" cy="1957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600"/>
                <a:buFont typeface="Montserrat"/>
                <a:buNone/>
              </a:pPr>
              <a:r>
                <a:rPr lang="es-CO" sz="16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Desarrollo de la intolerancia inmunológica.</a:t>
              </a:r>
              <a:endParaRPr/>
            </a:p>
          </p:txBody>
        </p:sp>
        <p:sp>
          <p:nvSpPr>
            <p:cNvPr id="543" name="Google Shape;543;p48"/>
            <p:cNvSpPr/>
            <p:nvPr/>
          </p:nvSpPr>
          <p:spPr>
            <a:xfrm>
              <a:off x="4541603" y="2709634"/>
              <a:ext cx="3263095" cy="1957857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8"/>
            <p:cNvSpPr txBox="1"/>
            <p:nvPr/>
          </p:nvSpPr>
          <p:spPr>
            <a:xfrm>
              <a:off x="4541603" y="2709634"/>
              <a:ext cx="3263095" cy="1957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600"/>
                <a:buFont typeface="Montserrat"/>
                <a:buNone/>
              </a:pPr>
              <a:r>
                <a:rPr lang="es-CO" sz="16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Secreción de hormonas: timulina, timusina, timopoyetina, factor humoral tímico. Regulan maduración, proliferación y función de los linfocitos T y del timo.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9"/>
          <p:cNvSpPr txBox="1">
            <a:spLocks noGrp="1"/>
          </p:cNvSpPr>
          <p:nvPr>
            <p:ph type="body" idx="1"/>
          </p:nvPr>
        </p:nvSpPr>
        <p:spPr>
          <a:xfrm>
            <a:off x="825860" y="147962"/>
            <a:ext cx="7687587" cy="82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None/>
            </a:pPr>
            <a:r>
              <a:rPr lang="es-CO" sz="4400">
                <a:solidFill>
                  <a:srgbClr val="00AAA7"/>
                </a:solidFill>
              </a:rPr>
              <a:t>Corteza y médula tímica</a:t>
            </a:r>
            <a:endParaRPr/>
          </a:p>
        </p:txBody>
      </p:sp>
      <p:pic>
        <p:nvPicPr>
          <p:cNvPr id="550" name="Google Shape;550;p4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450" y="1526959"/>
            <a:ext cx="4157994" cy="412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174" y="1095108"/>
            <a:ext cx="3496415" cy="2575548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9"/>
          <p:cNvSpPr/>
          <p:nvPr/>
        </p:nvSpPr>
        <p:spPr>
          <a:xfrm>
            <a:off x="9188388" y="1384917"/>
            <a:ext cx="1313895" cy="284085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Calibri"/>
                <a:ea typeface="Calibri"/>
                <a:cs typeface="Calibri"/>
                <a:sym typeface="Calibri"/>
              </a:rPr>
              <a:t>Corteza</a:t>
            </a:r>
            <a:endParaRPr/>
          </a:p>
        </p:txBody>
      </p:sp>
      <p:sp>
        <p:nvSpPr>
          <p:cNvPr id="553" name="Google Shape;553;p49"/>
          <p:cNvSpPr/>
          <p:nvPr/>
        </p:nvSpPr>
        <p:spPr>
          <a:xfrm>
            <a:off x="9845335" y="4362080"/>
            <a:ext cx="1313895" cy="284085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Calibri"/>
                <a:ea typeface="Calibri"/>
                <a:cs typeface="Calibri"/>
                <a:sym typeface="Calibri"/>
              </a:rPr>
              <a:t>Médula</a:t>
            </a:r>
            <a:endParaRPr/>
          </a:p>
        </p:txBody>
      </p:sp>
      <p:sp>
        <p:nvSpPr>
          <p:cNvPr id="554" name="Google Shape;554;p49"/>
          <p:cNvSpPr/>
          <p:nvPr/>
        </p:nvSpPr>
        <p:spPr>
          <a:xfrm>
            <a:off x="1626657" y="3670656"/>
            <a:ext cx="2777447" cy="335287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Calibri"/>
                <a:ea typeface="Calibri"/>
                <a:cs typeface="Calibri"/>
                <a:sym typeface="Calibri"/>
              </a:rPr>
              <a:t>Corpúsculo de Hassall</a:t>
            </a:r>
            <a:endParaRPr sz="1800">
              <a:solidFill>
                <a:srgbClr val="152B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50" descr="Interfaz de usuario gráfica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4251" y="1138976"/>
            <a:ext cx="9667749" cy="4997802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50"/>
          <p:cNvSpPr txBox="1"/>
          <p:nvPr/>
        </p:nvSpPr>
        <p:spPr>
          <a:xfrm>
            <a:off x="998493" y="123553"/>
            <a:ext cx="699597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Maduración linfocito 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1"/>
          <p:cNvSpPr txBox="1">
            <a:spLocks noGrp="1"/>
          </p:cNvSpPr>
          <p:nvPr>
            <p:ph type="title"/>
          </p:nvPr>
        </p:nvSpPr>
        <p:spPr>
          <a:xfrm>
            <a:off x="1110230" y="341835"/>
            <a:ext cx="10515600" cy="42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ct val="100000"/>
              <a:buFont typeface="Montserrat"/>
              <a:buNone/>
            </a:pPr>
            <a:r>
              <a:rPr lang="es-CO" b="0"/>
              <a:t>Corteza</a:t>
            </a:r>
            <a:endParaRPr/>
          </a:p>
        </p:txBody>
      </p:sp>
      <p:sp>
        <p:nvSpPr>
          <p:cNvPr id="567" name="Google Shape;567;p51"/>
          <p:cNvSpPr txBox="1">
            <a:spLocks noGrp="1"/>
          </p:cNvSpPr>
          <p:nvPr>
            <p:ph type="body" idx="1"/>
          </p:nvPr>
        </p:nvSpPr>
        <p:spPr>
          <a:xfrm>
            <a:off x="5648779" y="1129823"/>
            <a:ext cx="6224337" cy="504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Tiene una apariencia histológica mas oscura que la medula.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Alto número de linfocitos T (timocitos inmaduros).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Macrófagos.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Células dendríticas interdigitantes.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Cel de Langerhans.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Mastocitos.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Células reticulares aíslan completamente la corteza tímica y evitan el contacto de los linfocitos con los antígenos.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Las células de los tipos II y III presentan antígenos propios y moléculas MHCI y MHCII a los linfocitos T en desarrollo.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568" name="Google Shape;568;p5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766" y="1064483"/>
            <a:ext cx="4119580" cy="304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2"/>
          <p:cNvSpPr txBox="1">
            <a:spLocks noGrp="1"/>
          </p:cNvSpPr>
          <p:nvPr>
            <p:ph type="body" idx="1"/>
          </p:nvPr>
        </p:nvSpPr>
        <p:spPr>
          <a:xfrm>
            <a:off x="5756024" y="905667"/>
            <a:ext cx="6058987" cy="526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Tipo I: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Separan la corteza de la cápsula y las trabéculas.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Rodean los elementos vasculares en la corteza.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Tiene núcleos polimorfos y nucléolos bien definidos.</a:t>
            </a:r>
            <a:endParaRPr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Tipo II: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Localizados en zona media de la corteza.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Tienen prolongaciones largas y anchas que subdividen l corteza en compartimentos.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Núcleos pálidos y grandes con poca heterocromatina.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Citoplasma pálido.</a:t>
            </a:r>
            <a:endParaRPr/>
          </a:p>
          <a:p>
            <a:pPr marL="22860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</a:pPr>
            <a:endParaRPr sz="1200"/>
          </a:p>
          <a:p>
            <a:pPr marL="22860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</a:pPr>
            <a:endParaRPr sz="1200"/>
          </a:p>
        </p:txBody>
      </p:sp>
      <p:pic>
        <p:nvPicPr>
          <p:cNvPr id="574" name="Google Shape;574;p52" descr="SISTEMA LINFOIDE INNATO ADAPTATIVO ESPECIFIDAD DIVERSIDAD MEMORIA - ppt  video online descargar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585" y="1168201"/>
            <a:ext cx="3797442" cy="2718399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52"/>
          <p:cNvSpPr txBox="1"/>
          <p:nvPr/>
        </p:nvSpPr>
        <p:spPr>
          <a:xfrm>
            <a:off x="701788" y="136226"/>
            <a:ext cx="101084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40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Células reticulares epiteliales: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3"/>
          <p:cNvSpPr txBox="1">
            <a:spLocks noGrp="1"/>
          </p:cNvSpPr>
          <p:nvPr>
            <p:ph type="body" idx="1"/>
          </p:nvPr>
        </p:nvSpPr>
        <p:spPr>
          <a:xfrm>
            <a:off x="701788" y="1284421"/>
            <a:ext cx="5863389" cy="247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 localizan en zona profunda de la corteza y la unión cortico medular.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Forman uniones estrechas entre si y prolongaciones que aíslan la corteza de la médula.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Citoplasma y núcleos más densos que los tipos I  y II.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581" name="Google Shape;581;p5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7434" y="1362799"/>
            <a:ext cx="3525000" cy="5201785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53"/>
          <p:cNvSpPr txBox="1"/>
          <p:nvPr/>
        </p:nvSpPr>
        <p:spPr>
          <a:xfrm>
            <a:off x="701788" y="232021"/>
            <a:ext cx="101084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40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Células reticulares epiteliales: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ción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1792</Words>
  <Application>Microsoft Office PowerPoint</Application>
  <PresentationFormat>Panorámica</PresentationFormat>
  <Paragraphs>196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Calibri</vt:lpstr>
      <vt:lpstr>Arial</vt:lpstr>
      <vt:lpstr>Montserrat</vt:lpstr>
      <vt:lpstr>Open Sans</vt:lpstr>
      <vt:lpstr>Presentación2</vt:lpstr>
      <vt:lpstr>Histología linfoide</vt:lpstr>
      <vt:lpstr>Presentación de PowerPoint</vt:lpstr>
      <vt:lpstr>Generalidades</vt:lpstr>
      <vt:lpstr>Funciones del Timo</vt:lpstr>
      <vt:lpstr>Presentación de PowerPoint</vt:lpstr>
      <vt:lpstr>Presentación de PowerPoint</vt:lpstr>
      <vt:lpstr>Corteza</vt:lpstr>
      <vt:lpstr>Presentación de PowerPoint</vt:lpstr>
      <vt:lpstr>Presentación de PowerPoint</vt:lpstr>
      <vt:lpstr>Presentación de PowerPoint</vt:lpstr>
      <vt:lpstr>Células nodrizas</vt:lpstr>
      <vt:lpstr>Médula</vt:lpstr>
      <vt:lpstr>Presentación de PowerPoint</vt:lpstr>
      <vt:lpstr>Presentación de PowerPoint</vt:lpstr>
      <vt:lpstr>Células dendríticas interdigitantes</vt:lpstr>
      <vt:lpstr>Tejido conectivo</vt:lpstr>
      <vt:lpstr>Ganglio linfático</vt:lpstr>
      <vt:lpstr>Ganglio linfático</vt:lpstr>
      <vt:lpstr>Corteza</vt:lpstr>
      <vt:lpstr>Centro germinal </vt:lpstr>
      <vt:lpstr>Centroblastos</vt:lpstr>
      <vt:lpstr>Ganglio linfático</vt:lpstr>
      <vt:lpstr>Paracorteza</vt:lpstr>
      <vt:lpstr>Vénulas endoteliales postcapilares de endotelio alto</vt:lpstr>
      <vt:lpstr>Cordones medulares</vt:lpstr>
      <vt:lpstr>Linfoma de Hodgkin</vt:lpstr>
      <vt:lpstr>Bazo</vt:lpstr>
      <vt:lpstr>Histología</vt:lpstr>
      <vt:lpstr>Pulpa blanca y pulpa roja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Histología Hematología</dc:title>
  <dc:creator>ALEJANDRO CARDONA PALACIO</dc:creator>
  <cp:lastModifiedBy>User</cp:lastModifiedBy>
  <cp:revision>3</cp:revision>
  <dcterms:created xsi:type="dcterms:W3CDTF">2021-02-01T15:16:16Z</dcterms:created>
  <dcterms:modified xsi:type="dcterms:W3CDTF">2021-06-04T22:38:45Z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4747796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