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Montserrat" panose="02000505000000020004" pitchFamily="2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2" roundtripDataSignature="AMtx7mgHdcg7iZT7PRSE9WAMsA9kWdfn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0C3ACE-9CCE-45BA-BFDD-E01B5DAC8DAC}">
  <a:tblStyle styleId="{D50C3ACE-9CCE-45BA-BFDD-E01B5DAC8DA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21A34EE-7766-4CF6-9C2F-77AECD56142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86511C4-D0B2-474F-ADD8-A4655243C6DB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tcBdr/>
        <a:fill>
          <a:solidFill>
            <a:srgbClr val="CA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124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12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1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Glandulo tuboloalveolar compuesta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Formada por 30 – 50 acinos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Estroma: Tejido conectivo mas músculo liso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31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6000"/>
              <a:buFont typeface="Montserra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6"/>
          <p:cNvSpPr txBox="1">
            <a:spLocks noGrp="1"/>
          </p:cNvSpPr>
          <p:nvPr>
            <p:ph type="subTitle" idx="1"/>
          </p:nvPr>
        </p:nvSpPr>
        <p:spPr>
          <a:xfrm>
            <a:off x="4038600" y="3602038"/>
            <a:ext cx="6629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0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6"/>
          <p:cNvSpPr txBox="1">
            <a:spLocks noGrp="1"/>
          </p:cNvSpPr>
          <p:nvPr>
            <p:ph type="body" idx="1"/>
          </p:nvPr>
        </p:nvSpPr>
        <p:spPr>
          <a:xfrm rot="5400000">
            <a:off x="5515321" y="574192"/>
            <a:ext cx="4530725" cy="703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>
  <p:cSld name="Título vertical y texto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7"/>
          <p:cNvSpPr txBox="1">
            <a:spLocks noGrp="1"/>
          </p:cNvSpPr>
          <p:nvPr>
            <p:ph type="body" idx="1"/>
          </p:nvPr>
        </p:nvSpPr>
        <p:spPr>
          <a:xfrm rot="5400000">
            <a:off x="3609180" y="1213643"/>
            <a:ext cx="5811838" cy="411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sp>
        <p:nvSpPr>
          <p:cNvPr id="88" name="Google Shape;88;p117"/>
          <p:cNvSpPr txBox="1">
            <a:spLocks noGrp="1"/>
          </p:cNvSpPr>
          <p:nvPr>
            <p:ph type="body" idx="2"/>
          </p:nvPr>
        </p:nvSpPr>
        <p:spPr>
          <a:xfrm rot="5400000">
            <a:off x="545338" y="162683"/>
            <a:ext cx="3709918" cy="411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200"/>
              <a:buFont typeface="Montserra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7"/>
          <p:cNvSpPr txBox="1">
            <a:spLocks noGrp="1"/>
          </p:cNvSpPr>
          <p:nvPr>
            <p:ph type="body" idx="1"/>
          </p:nvPr>
        </p:nvSpPr>
        <p:spPr>
          <a:xfrm>
            <a:off x="4985336" y="1097722"/>
            <a:ext cx="6336127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4" name="Google Shape;24;p107"/>
          <p:cNvSpPr txBox="1">
            <a:spLocks noGrp="1"/>
          </p:cNvSpPr>
          <p:nvPr>
            <p:ph type="body" idx="2"/>
          </p:nvPr>
        </p:nvSpPr>
        <p:spPr>
          <a:xfrm>
            <a:off x="838200" y="2263775"/>
            <a:ext cx="3932237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" name="Google Shape;25;p10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08"/>
          <p:cNvSpPr txBox="1">
            <a:spLocks noGrp="1"/>
          </p:cNvSpPr>
          <p:nvPr>
            <p:ph type="body" idx="1"/>
          </p:nvPr>
        </p:nvSpPr>
        <p:spPr>
          <a:xfrm>
            <a:off x="4591878" y="1825625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0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0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9"/>
          <p:cNvSpPr txBox="1">
            <a:spLocks noGrp="1"/>
          </p:cNvSpPr>
          <p:nvPr>
            <p:ph type="body" idx="1"/>
          </p:nvPr>
        </p:nvSpPr>
        <p:spPr>
          <a:xfrm>
            <a:off x="4263888" y="1825625"/>
            <a:ext cx="703359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195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6000"/>
              <a:buFont typeface="Montserra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1"/>
          <p:cNvSpPr txBox="1">
            <a:spLocks noGrp="1"/>
          </p:cNvSpPr>
          <p:nvPr>
            <p:ph type="body" idx="1"/>
          </p:nvPr>
        </p:nvSpPr>
        <p:spPr>
          <a:xfrm>
            <a:off x="4313582" y="3675063"/>
            <a:ext cx="7040217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  <a:defRPr sz="2400">
                <a:solidFill>
                  <a:srgbClr val="152B4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2"/>
          <p:cNvSpPr txBox="1">
            <a:spLocks noGrp="1"/>
          </p:cNvSpPr>
          <p:nvPr>
            <p:ph type="body" idx="1"/>
          </p:nvPr>
        </p:nvSpPr>
        <p:spPr>
          <a:xfrm>
            <a:off x="4562061" y="1681163"/>
            <a:ext cx="679332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800"/>
              <a:buNone/>
              <a:defRPr sz="28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112"/>
          <p:cNvSpPr txBox="1">
            <a:spLocks noGrp="1"/>
          </p:cNvSpPr>
          <p:nvPr>
            <p:ph type="body" idx="2"/>
          </p:nvPr>
        </p:nvSpPr>
        <p:spPr>
          <a:xfrm>
            <a:off x="4562061" y="2505075"/>
            <a:ext cx="679332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5"/>
          <p:cNvSpPr txBox="1">
            <a:spLocks noGrp="1"/>
          </p:cNvSpPr>
          <p:nvPr>
            <p:ph type="title"/>
          </p:nvPr>
        </p:nvSpPr>
        <p:spPr>
          <a:xfrm>
            <a:off x="839788" y="457199"/>
            <a:ext cx="3932237" cy="1938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200"/>
              <a:buFont typeface="Montserra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5"/>
          <p:cNvSpPr txBox="1">
            <a:spLocks noGrp="1"/>
          </p:cNvSpPr>
          <p:nvPr>
            <p:ph type="body" idx="1"/>
          </p:nvPr>
        </p:nvSpPr>
        <p:spPr>
          <a:xfrm>
            <a:off x="836612" y="2395328"/>
            <a:ext cx="3932237" cy="193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  <a:defRPr sz="44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5"/>
          <p:cNvSpPr txBox="1">
            <a:spLocks noGrp="1"/>
          </p:cNvSpPr>
          <p:nvPr>
            <p:ph type="body" idx="1"/>
          </p:nvPr>
        </p:nvSpPr>
        <p:spPr>
          <a:xfrm>
            <a:off x="4263888" y="1825625"/>
            <a:ext cx="703359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>
            <a:spLocks noGrp="1"/>
          </p:cNvSpPr>
          <p:nvPr>
            <p:ph type="ctrTitle"/>
          </p:nvPr>
        </p:nvSpPr>
        <p:spPr>
          <a:xfrm>
            <a:off x="1524000" y="78415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6000"/>
              <a:buFont typeface="Montserrat"/>
              <a:buNone/>
            </a:pPr>
            <a:r>
              <a:rPr lang="es-CO" b="0" dirty="0"/>
              <a:t>Histología renal</a:t>
            </a:r>
            <a:endParaRPr dirty="0"/>
          </a:p>
        </p:txBody>
      </p:sp>
      <p:sp>
        <p:nvSpPr>
          <p:cNvPr id="94" name="Google Shape;94;p1"/>
          <p:cNvSpPr txBox="1">
            <a:spLocks noGrp="1"/>
          </p:cNvSpPr>
          <p:nvPr>
            <p:ph type="subTitle" idx="1"/>
          </p:nvPr>
        </p:nvSpPr>
        <p:spPr>
          <a:xfrm>
            <a:off x="2781300" y="3429000"/>
            <a:ext cx="6629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</a:pPr>
            <a:r>
              <a:rPr lang="es-CO" dirty="0"/>
              <a:t>Alejandro Cardona Palacio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</a:pPr>
            <a:r>
              <a:rPr lang="es-CO" dirty="0"/>
              <a:t>Residente de Patología UdeA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</a:pPr>
            <a:r>
              <a:rPr lang="es-CO" dirty="0"/>
              <a:t>Medico general UPB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Mácula densa</a:t>
            </a:r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body" idx="1"/>
          </p:nvPr>
        </p:nvSpPr>
        <p:spPr>
          <a:xfrm>
            <a:off x="4679067" y="1559295"/>
            <a:ext cx="72525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specialización celular alargada formada por algunas células de la porción gruesa del Asa ascendente de Henle y del Túbulo contorneado distal de la </a:t>
            </a:r>
            <a:r>
              <a:rPr lang="es-CO">
                <a:latin typeface="Montserrat"/>
                <a:ea typeface="Montserrat"/>
                <a:cs typeface="Montserrat"/>
                <a:sym typeface="Montserrat"/>
              </a:rPr>
              <a:t>nefrona</a:t>
            </a: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 en el riñón.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Se ubica en contacto con la arteriola aferente y eferente.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Las células de la mácula densa son sensibles al contenido iónico y volumen de agua del líquido que fluye por el túbulo contorneado distal. Una bajada en el volumen de agua corporal es detectada por estas células.</a:t>
            </a:r>
            <a:endParaRPr/>
          </a:p>
        </p:txBody>
      </p:sp>
      <p:pic>
        <p:nvPicPr>
          <p:cNvPr id="157" name="Google Shape;157;p1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233" y="1194516"/>
            <a:ext cx="3442706" cy="2604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0"/>
          <p:cNvSpPr/>
          <p:nvPr/>
        </p:nvSpPr>
        <p:spPr>
          <a:xfrm>
            <a:off x="1306286" y="3799515"/>
            <a:ext cx="2514600" cy="319724"/>
          </a:xfrm>
          <a:prstGeom prst="rect">
            <a:avLst/>
          </a:prstGeom>
          <a:solidFill>
            <a:srgbClr val="D0CECE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Mácula</a:t>
            </a:r>
            <a:r>
              <a:rPr lang="es-CO" sz="18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 densa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Correlación clínica</a:t>
            </a:r>
            <a:endParaRPr/>
          </a:p>
        </p:txBody>
      </p:sp>
      <p:pic>
        <p:nvPicPr>
          <p:cNvPr id="164" name="Google Shape;164;p1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3841" y="1985423"/>
            <a:ext cx="7100850" cy="4433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Intersticio</a:t>
            </a:r>
            <a:endParaRPr/>
          </a:p>
        </p:txBody>
      </p:sp>
      <p:sp>
        <p:nvSpPr>
          <p:cNvPr id="170" name="Google Shape;170;p12"/>
          <p:cNvSpPr txBox="1">
            <a:spLocks noGrp="1"/>
          </p:cNvSpPr>
          <p:nvPr>
            <p:ph type="body" idx="1"/>
          </p:nvPr>
        </p:nvSpPr>
        <p:spPr>
          <a:xfrm>
            <a:off x="4875964" y="1523784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Es el tejido de sostén del parénquima renal.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corresponde al espacio entre glomérulos, túbulos, vasos y nervios.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Es escaso en la corteza y más amplio en la médula.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Está formado por células y estructuras fibrilares extracelulares, proteoglicanos, glicoproteínas y líquido.</a:t>
            </a:r>
            <a:endParaRPr/>
          </a:p>
        </p:txBody>
      </p:sp>
      <p:pic>
        <p:nvPicPr>
          <p:cNvPr id="171" name="Google Shape;171;p1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210757"/>
            <a:ext cx="3488011" cy="2588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"/>
          <p:cNvSpPr txBox="1">
            <a:spLocks noGrp="1"/>
          </p:cNvSpPr>
          <p:nvPr>
            <p:ph type="title"/>
          </p:nvPr>
        </p:nvSpPr>
        <p:spPr>
          <a:xfrm>
            <a:off x="918100" y="1825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Vasos</a:t>
            </a:r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1"/>
          </p:nvPr>
        </p:nvSpPr>
        <p:spPr>
          <a:xfrm>
            <a:off x="829324" y="1495950"/>
            <a:ext cx="10515600" cy="431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>
                <a:latin typeface="Montserrat"/>
                <a:ea typeface="Montserrat"/>
                <a:cs typeface="Montserrat"/>
                <a:sym typeface="Montserrat"/>
              </a:rPr>
              <a:t>La arteria renal principal surge de la aorta y se divide, en anterior y posterior.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>
                <a:latin typeface="Montserrat"/>
                <a:ea typeface="Montserrat"/>
                <a:cs typeface="Montserrat"/>
                <a:sym typeface="Montserrat"/>
              </a:rPr>
              <a:t>Estas arterias se dividen nuevamente para formar las arterias segmentarias.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>
                <a:latin typeface="Montserrat"/>
                <a:ea typeface="Montserrat"/>
                <a:cs typeface="Montserrat"/>
                <a:sym typeface="Montserrat"/>
              </a:rPr>
              <a:t>Las arterias segmentarias se dividen en el seno renal para formar las arterias interlobares arterias arciformes (o arqueadas</a:t>
            </a:r>
            <a:r>
              <a:rPr lang="es-CO" i="0">
                <a:latin typeface="Montserrat"/>
                <a:ea typeface="Montserrat"/>
                <a:cs typeface="Montserrat"/>
                <a:sym typeface="Montserrat"/>
              </a:rPr>
              <a:t>).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8" name="Google Shape;178;p1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5175" y="3429000"/>
            <a:ext cx="4385582" cy="3142647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3"/>
          <p:cNvSpPr/>
          <p:nvPr/>
        </p:nvSpPr>
        <p:spPr>
          <a:xfrm>
            <a:off x="6405175" y="5486208"/>
            <a:ext cx="1860095" cy="329029"/>
          </a:xfrm>
          <a:prstGeom prst="rect">
            <a:avLst/>
          </a:prstGeom>
          <a:solidFill>
            <a:srgbClr val="D0CECE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Arterias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"/>
          <p:cNvSpPr txBox="1">
            <a:spLocks noGrp="1"/>
          </p:cNvSpPr>
          <p:nvPr>
            <p:ph type="title"/>
          </p:nvPr>
        </p:nvSpPr>
        <p:spPr>
          <a:xfrm>
            <a:off x="838200" y="18256"/>
            <a:ext cx="10515600" cy="1020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Túbulo contorneado proximal</a:t>
            </a:r>
            <a:endParaRPr/>
          </a:p>
        </p:txBody>
      </p:sp>
      <p:sp>
        <p:nvSpPr>
          <p:cNvPr id="185" name="Google Shape;185;p14"/>
          <p:cNvSpPr txBox="1">
            <a:spLocks noGrp="1"/>
          </p:cNvSpPr>
          <p:nvPr>
            <p:ph type="body" idx="1"/>
          </p:nvPr>
        </p:nvSpPr>
        <p:spPr>
          <a:xfrm>
            <a:off x="618477" y="1038688"/>
            <a:ext cx="1095504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 b="0" i="0">
                <a:latin typeface="Montserrat"/>
                <a:ea typeface="Montserrat"/>
                <a:cs typeface="Montserrat"/>
                <a:sym typeface="Montserrat"/>
              </a:rPr>
              <a:t>Es un tubo de trayecto tortuoso.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s-CO" sz="1900" b="0" i="0">
                <a:latin typeface="Montserrat"/>
                <a:ea typeface="Montserrat"/>
                <a:cs typeface="Montserrat"/>
                <a:sym typeface="Montserrat"/>
              </a:rPr>
              <a:t>stá revestido por un epitelio cúbico simple con abundantes microvellosidades tiñe intensamente.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 b="0" i="0">
                <a:latin typeface="Montserrat"/>
                <a:ea typeface="Montserrat"/>
                <a:cs typeface="Montserrat"/>
                <a:sym typeface="Montserrat"/>
              </a:rPr>
              <a:t>El túbulo contorneado proximal recibe al filtrado glomerular u orina primaria.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 b="0" i="0">
                <a:latin typeface="Montserrat"/>
                <a:ea typeface="Montserrat"/>
                <a:cs typeface="Montserrat"/>
                <a:sym typeface="Montserrat"/>
              </a:rPr>
              <a:t>Es el sitio principal en el cual se reabsorben los productos útiles y el agua.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 b="0" i="0">
                <a:latin typeface="Montserrat"/>
                <a:ea typeface="Montserrat"/>
                <a:cs typeface="Montserrat"/>
                <a:sym typeface="Montserrat"/>
              </a:rPr>
              <a:t>En el túbulo contorneado proximal se lleva a cabo la reabsorción de aminoácidos, monosacáridos y proteínas.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6" name="Google Shape;186;p14" descr="Partes de la nefrona - Fisiologia renal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8514" y="3410744"/>
            <a:ext cx="2561211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"/>
          <p:cNvSpPr txBox="1">
            <a:spLocks noGrp="1"/>
          </p:cNvSpPr>
          <p:nvPr>
            <p:ph type="title"/>
          </p:nvPr>
        </p:nvSpPr>
        <p:spPr>
          <a:xfrm>
            <a:off x="838200" y="465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Asa de Henle</a:t>
            </a:r>
            <a:endParaRPr/>
          </a:p>
        </p:txBody>
      </p:sp>
      <p:sp>
        <p:nvSpPr>
          <p:cNvPr id="192" name="Google Shape;192;p15"/>
          <p:cNvSpPr txBox="1">
            <a:spLocks noGrp="1"/>
          </p:cNvSpPr>
          <p:nvPr>
            <p:ph type="body" idx="1"/>
          </p:nvPr>
        </p:nvSpPr>
        <p:spPr>
          <a:xfrm>
            <a:off x="696245" y="1507294"/>
            <a:ext cx="600639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Es un tubo en forma de “U”, es decir, tiene una parte descendente y otra ascendente. A su vez, cada parte presenta dos porciones, una gruesa y otra delgada.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15" descr="Reabsroción y secreción de sustancias en el asa de Henle. - DoClau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15" descr="Reabsroción y secreción de sustancias en el asa de Henle. - DoClau"/>
          <p:cNvSpPr/>
          <p:nvPr/>
        </p:nvSpPr>
        <p:spPr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15" descr="Reabsroción y secreción de sustancias en el asa de Henle. - DoClau"/>
          <p:cNvSpPr/>
          <p:nvPr/>
        </p:nvSpPr>
        <p:spPr>
          <a:xfrm>
            <a:off x="6248400" y="35814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6" name="Google Shape;19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2348" y="1913767"/>
            <a:ext cx="3880195" cy="3944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Túbulo contorneado distal</a:t>
            </a:r>
            <a:endParaRPr/>
          </a:p>
        </p:txBody>
      </p:sp>
      <p:sp>
        <p:nvSpPr>
          <p:cNvPr id="202" name="Google Shape;202;p16"/>
          <p:cNvSpPr txBox="1">
            <a:spLocks noGrp="1"/>
          </p:cNvSpPr>
          <p:nvPr>
            <p:ph type="body" idx="1"/>
          </p:nvPr>
        </p:nvSpPr>
        <p:spPr>
          <a:xfrm>
            <a:off x="838200" y="1355986"/>
            <a:ext cx="1022633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Túbulo de trayecto tortuoso.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Revestido por un epitelio cúbico simple con escasas microvellosidades.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eñidos pálidamente (comparados con los del túbulo contorneado proximal).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Una región especial de este túbulo recibe el nombre de mácula densa.</a:t>
            </a:r>
            <a:endParaRPr/>
          </a:p>
        </p:txBody>
      </p:sp>
      <p:pic>
        <p:nvPicPr>
          <p:cNvPr id="203" name="Google Shape;203;p16" descr="Consideraciones acerca de las bases moleculares de algunas tubulopatías en  relación con la endogamia y los desplazamientos poblacionales | Nefrología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1579" y="3384112"/>
            <a:ext cx="4008438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7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Túbulos colectores</a:t>
            </a:r>
            <a:endParaRPr/>
          </a:p>
        </p:txBody>
      </p:sp>
      <p:sp>
        <p:nvSpPr>
          <p:cNvPr id="209" name="Google Shape;209;p17"/>
          <p:cNvSpPr txBox="1">
            <a:spLocks noGrp="1"/>
          </p:cNvSpPr>
          <p:nvPr>
            <p:ph type="body" idx="1"/>
          </p:nvPr>
        </p:nvSpPr>
        <p:spPr>
          <a:xfrm>
            <a:off x="562994" y="1422007"/>
            <a:ext cx="653026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i="0">
                <a:latin typeface="Montserrat"/>
                <a:ea typeface="Montserrat"/>
                <a:cs typeface="Montserrat"/>
                <a:sym typeface="Montserrat"/>
              </a:rPr>
              <a:t>Revestidos por epitelio cúbico simple que va creciendo conforme se adentran hacia la profundidad de la médula.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i="0">
                <a:latin typeface="Montserrat"/>
                <a:ea typeface="Montserrat"/>
                <a:cs typeface="Montserrat"/>
                <a:sym typeface="Montserrat"/>
              </a:rPr>
              <a:t>A través de los túbulos colectores circula el </a:t>
            </a:r>
            <a:r>
              <a:rPr lang="es-CO">
                <a:latin typeface="Montserrat"/>
                <a:ea typeface="Montserrat"/>
                <a:cs typeface="Montserrat"/>
                <a:sym typeface="Montserrat"/>
              </a:rPr>
              <a:t>filtrado glomerular</a:t>
            </a:r>
            <a:r>
              <a:rPr lang="es-CO" i="0">
                <a:latin typeface="Montserrat"/>
                <a:ea typeface="Montserrat"/>
                <a:cs typeface="Montserrat"/>
                <a:sym typeface="Montserrat"/>
              </a:rPr>
              <a:t> que se concentra de forma progresiva hasta constituir la </a:t>
            </a:r>
            <a:r>
              <a:rPr lang="es-CO">
                <a:latin typeface="Montserrat"/>
                <a:ea typeface="Montserrat"/>
                <a:cs typeface="Montserrat"/>
                <a:sym typeface="Montserrat"/>
              </a:rPr>
              <a:t>orina</a:t>
            </a:r>
            <a:r>
              <a:rPr lang="es-CO" i="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>
                <a:latin typeface="Montserrat"/>
                <a:ea typeface="Montserrat"/>
                <a:cs typeface="Montserrat"/>
                <a:sym typeface="Montserrat"/>
              </a:rPr>
              <a:t>Actúa la hormona antidiurética.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</p:txBody>
      </p:sp>
      <p:pic>
        <p:nvPicPr>
          <p:cNvPr id="210" name="Google Shape;21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3259" y="1795369"/>
            <a:ext cx="4772259" cy="3877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8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Cálices mayores y menores</a:t>
            </a:r>
            <a:endParaRPr/>
          </a:p>
        </p:txBody>
      </p:sp>
      <p:sp>
        <p:nvSpPr>
          <p:cNvPr id="216" name="Google Shape;216;p18"/>
          <p:cNvSpPr txBox="1">
            <a:spLocks noGrp="1"/>
          </p:cNvSpPr>
          <p:nvPr>
            <p:ph type="body" idx="1"/>
          </p:nvPr>
        </p:nvSpPr>
        <p:spPr>
          <a:xfrm>
            <a:off x="630315" y="1343818"/>
            <a:ext cx="722642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Forma de copa.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Reciben la orina que se produce en cada pirámide renal y que sale a través de las cribas o perforaciones de dicha pirámide.</a:t>
            </a:r>
            <a:endParaRPr b="0" i="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Los cálices mayores son la continuación de los menores y, a su vez, se continúan con la pelvis renal.</a:t>
            </a:r>
            <a:endParaRPr/>
          </a:p>
        </p:txBody>
      </p:sp>
      <p:pic>
        <p:nvPicPr>
          <p:cNvPr id="217" name="Google Shape;217;p18" descr="Grandes Cálices Fotos e Imágenes de stock - Alamy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1523" y="2192023"/>
            <a:ext cx="2616868" cy="4414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9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Pelvis renal</a:t>
            </a:r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body" idx="1"/>
          </p:nvPr>
        </p:nvSpPr>
        <p:spPr>
          <a:xfrm>
            <a:off x="650193" y="1472926"/>
            <a:ext cx="607908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structura ligeramente ensanchada que recibe la orina colectada por los cálices menores y mayores.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El sistema pielo-calicial está conformado por los cálices y la pelvis renal.</a:t>
            </a:r>
            <a:endParaRPr/>
          </a:p>
        </p:txBody>
      </p:sp>
      <p:pic>
        <p:nvPicPr>
          <p:cNvPr id="224" name="Google Shape;224;p19" descr="Pelvis renal: vectores, gráficos, imágenes vectoriales | Depositphotos®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9687" y="1633396"/>
            <a:ext cx="4240565" cy="4493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813155" y="0"/>
            <a:ext cx="5179272" cy="1442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sz="4400" b="0"/>
              <a:t>Histología renal</a:t>
            </a:r>
            <a:endParaRPr/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3526" y="1247044"/>
            <a:ext cx="4703047" cy="48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>
            <a:spLocks noGrp="1"/>
          </p:cNvSpPr>
          <p:nvPr>
            <p:ph type="body" idx="2"/>
          </p:nvPr>
        </p:nvSpPr>
        <p:spPr>
          <a:xfrm>
            <a:off x="445482" y="1233831"/>
            <a:ext cx="6496856" cy="322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</a:pPr>
            <a:r>
              <a:rPr lang="es-CO" b="0" i="0"/>
              <a:t>La unidad funcional del riñón es la nefrona, formada por el glomérulo y el túbulo urinífero (túbulo proximal, asa de Henle, túbulo distal, túbulo conector y conductos colectores).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</a:pPr>
            <a:r>
              <a:rPr lang="es-CO" b="0" i="0"/>
              <a:t>Funciones: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Font typeface="Arial"/>
              <a:buChar char="•"/>
            </a:pPr>
            <a:r>
              <a:rPr lang="es-CO" sz="1600"/>
              <a:t>F</a:t>
            </a:r>
            <a:r>
              <a:rPr lang="es-CO" sz="1600" b="0" i="0"/>
              <a:t>iltración de moléculas de la sangre para eliminarlas a través de la orina.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Font typeface="Arial"/>
              <a:buChar char="•"/>
            </a:pPr>
            <a:r>
              <a:rPr lang="es-CO" sz="1600"/>
              <a:t> La </a:t>
            </a:r>
            <a:r>
              <a:rPr lang="es-CO" sz="1600" b="0" i="0"/>
              <a:t>sangre llega por una arteriola (aferente) que se divide, dicotómicamente, para formar capilares, y luego estos confluyen nuevamente para formar otra arteriola de salida (eferente).</a:t>
            </a:r>
            <a:endParaRPr sz="1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0"/>
          <p:cNvSpPr txBox="1">
            <a:spLocks noGrp="1"/>
          </p:cNvSpPr>
          <p:nvPr>
            <p:ph type="title"/>
          </p:nvPr>
        </p:nvSpPr>
        <p:spPr>
          <a:xfrm>
            <a:off x="838200" y="27774"/>
            <a:ext cx="10515600" cy="108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Urotelio</a:t>
            </a:r>
            <a:endParaRPr b="0"/>
          </a:p>
        </p:txBody>
      </p:sp>
      <p:sp>
        <p:nvSpPr>
          <p:cNvPr id="230" name="Google Shape;230;p20"/>
          <p:cNvSpPr txBox="1">
            <a:spLocks noGrp="1"/>
          </p:cNvSpPr>
          <p:nvPr>
            <p:ph type="body" idx="1"/>
          </p:nvPr>
        </p:nvSpPr>
        <p:spPr>
          <a:xfrm>
            <a:off x="5104661" y="1188939"/>
            <a:ext cx="6533965" cy="4225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 b="0" i="0" u="none" strike="noStrike">
                <a:latin typeface="Montserrat"/>
                <a:ea typeface="Montserrat"/>
                <a:cs typeface="Montserrat"/>
                <a:sym typeface="Montserrat"/>
              </a:rPr>
              <a:t>Tapiza la vía urinaria que se inicia en el riñón y forma la interfaz entre el espacio urinario y los vasos sanguíneos, nervios, tejido conjuntivo y células de músculo liso subyacentes.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 b="0" i="0" u="none" strike="noStrike">
                <a:latin typeface="Montserrat"/>
                <a:ea typeface="Montserrat"/>
                <a:cs typeface="Montserrat"/>
                <a:sym typeface="Montserrat"/>
              </a:rPr>
              <a:t>Este epitelio estratificado es esencialmente impermeable a las sales y al agua.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>
                <a:latin typeface="Montserrat"/>
                <a:ea typeface="Montserrat"/>
                <a:cs typeface="Montserrat"/>
                <a:sym typeface="Montserrat"/>
              </a:rPr>
              <a:t>Capas.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 b="1">
                <a:latin typeface="Montserrat"/>
                <a:ea typeface="Montserrat"/>
                <a:cs typeface="Montserrat"/>
                <a:sym typeface="Montserrat"/>
              </a:rPr>
              <a:t>Superficial</a:t>
            </a:r>
            <a:r>
              <a:rPr lang="es-CO" sz="1900">
                <a:latin typeface="Montserrat"/>
                <a:ea typeface="Montserrat"/>
                <a:cs typeface="Montserrat"/>
                <a:sym typeface="Montserrat"/>
              </a:rPr>
              <a:t>: células en sombrilla.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 b="1">
                <a:latin typeface="Montserrat"/>
                <a:ea typeface="Montserrat"/>
                <a:cs typeface="Montserrat"/>
                <a:sym typeface="Montserrat"/>
              </a:rPr>
              <a:t>Intermedia</a:t>
            </a:r>
            <a:r>
              <a:rPr lang="es-CO" sz="1900"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s-CO" sz="1900" b="0" i="0" u="none" strike="noStrike">
                <a:latin typeface="Montserrat"/>
                <a:ea typeface="Montserrat"/>
                <a:cs typeface="Montserrat"/>
                <a:sym typeface="Montserrat"/>
              </a:rPr>
              <a:t>contiene células con forma de pera que están conectadas entre sí y células en cúpula suprayacentes por desmosoma.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 b="1">
                <a:latin typeface="Montserrat"/>
                <a:ea typeface="Montserrat"/>
                <a:cs typeface="Montserrat"/>
                <a:sym typeface="Montserrat"/>
              </a:rPr>
              <a:t>Basal</a:t>
            </a:r>
            <a:r>
              <a:rPr lang="es-CO" sz="1900"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s-CO" sz="1900" b="0" i="0" u="none" strike="noStrike">
                <a:latin typeface="Montserrat"/>
                <a:ea typeface="Montserrat"/>
                <a:cs typeface="Montserrat"/>
                <a:sym typeface="Montserrat"/>
              </a:rPr>
              <a:t>consiste en pequeñas células que poseen un solo núcleo que se localiza en la membrana basal. Esta capa contiene células madre del urotelio.</a:t>
            </a:r>
            <a:endParaRPr sz="1900"/>
          </a:p>
        </p:txBody>
      </p:sp>
      <p:pic>
        <p:nvPicPr>
          <p:cNvPr id="231" name="Google Shape;231;p2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188939"/>
            <a:ext cx="3831455" cy="2623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1"/>
          <p:cNvSpPr txBox="1">
            <a:spLocks noGrp="1"/>
          </p:cNvSpPr>
          <p:nvPr>
            <p:ph type="title"/>
          </p:nvPr>
        </p:nvSpPr>
        <p:spPr>
          <a:xfrm>
            <a:off x="838200" y="16216"/>
            <a:ext cx="10515600" cy="109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Vejiga</a:t>
            </a:r>
            <a:endParaRPr/>
          </a:p>
        </p:txBody>
      </p:sp>
      <p:sp>
        <p:nvSpPr>
          <p:cNvPr id="237" name="Google Shape;237;p21"/>
          <p:cNvSpPr txBox="1">
            <a:spLocks noGrp="1"/>
          </p:cNvSpPr>
          <p:nvPr>
            <p:ph type="body" idx="1"/>
          </p:nvPr>
        </p:nvSpPr>
        <p:spPr>
          <a:xfrm>
            <a:off x="618848" y="1191187"/>
            <a:ext cx="787708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 i="0" u="none" strike="noStrike">
                <a:latin typeface="Montserrat"/>
                <a:ea typeface="Montserrat"/>
                <a:cs typeface="Montserrat"/>
                <a:sym typeface="Montserrat"/>
              </a:rPr>
              <a:t>La vejiga urinaria es un reservorio distensible para la orina, ubicado en la pelvis por detrás de la sínfisis del pubis; su tamaño y su forma cambian a medida que se llena.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 i="0" u="none" strike="noStrike">
                <a:latin typeface="Montserrat"/>
                <a:ea typeface="Montserrat"/>
                <a:cs typeface="Montserrat"/>
                <a:sym typeface="Montserrat"/>
              </a:rPr>
              <a:t>Tiene tres orificios, dos para los uréteres orificios ureterales y uno para la uretra orificio interno de la uretra.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 i="0" u="none" strike="noStrike">
                <a:latin typeface="Montserrat"/>
                <a:ea typeface="Montserrat"/>
                <a:cs typeface="Montserrat"/>
                <a:sym typeface="Montserrat"/>
              </a:rPr>
              <a:t>El músculo liso de la pared vesical forma el músculo detrusor.</a:t>
            </a:r>
            <a:endParaRPr sz="1900" i="0" u="none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 i="0" u="none" strike="noStrike">
                <a:latin typeface="Montserrat"/>
                <a:ea typeface="Montserrat"/>
                <a:cs typeface="Montserrat"/>
                <a:sym typeface="Montserrat"/>
              </a:rPr>
              <a:t>Hacia el orificio de la uretra, las fibras musculares forman el esfínter uretral interno involuntario.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8" name="Google Shape;238;p2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5381" y="1749883"/>
            <a:ext cx="2847622" cy="4099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"/>
          <p:cNvSpPr txBox="1">
            <a:spLocks noGrp="1"/>
          </p:cNvSpPr>
          <p:nvPr>
            <p:ph type="title"/>
          </p:nvPr>
        </p:nvSpPr>
        <p:spPr>
          <a:xfrm>
            <a:off x="625549" y="-252763"/>
            <a:ext cx="10515600" cy="1473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600"/>
              <a:buFont typeface="Montserrat"/>
              <a:buNone/>
            </a:pPr>
            <a:r>
              <a:rPr lang="es-CO" sz="3600" b="0"/>
              <a:t>Uretra masculina</a:t>
            </a:r>
            <a:endParaRPr/>
          </a:p>
        </p:txBody>
      </p:sp>
      <p:sp>
        <p:nvSpPr>
          <p:cNvPr id="244" name="Google Shape;244;p22"/>
          <p:cNvSpPr txBox="1">
            <a:spLocks noGrp="1"/>
          </p:cNvSpPr>
          <p:nvPr>
            <p:ph type="body" idx="1"/>
          </p:nvPr>
        </p:nvSpPr>
        <p:spPr>
          <a:xfrm>
            <a:off x="4529733" y="1588609"/>
            <a:ext cx="7357467" cy="4785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 i="0" u="none" strike="noStrike">
                <a:latin typeface="Montserrat"/>
                <a:ea typeface="Montserrat"/>
                <a:cs typeface="Montserrat"/>
                <a:sym typeface="Montserrat"/>
              </a:rPr>
              <a:t>La uretra es el tubo fibromuscular que transporta orina desde la vejiga urinaria hasta el exterior a través del orificio externo de la uretra.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 i="0" u="none" strike="noStrike">
                <a:latin typeface="Montserrat"/>
                <a:ea typeface="Montserrat"/>
                <a:cs typeface="Montserrat"/>
                <a:sym typeface="Montserrat"/>
              </a:rPr>
              <a:t>Uretra prostática: se extiende entre 3 cm y 4 cm desde el cuello de la vejiga a través de la glándula prostática.</a:t>
            </a:r>
            <a:endParaRPr sz="1900" i="0" u="none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>
                <a:latin typeface="Montserrat"/>
                <a:ea typeface="Montserrat"/>
                <a:cs typeface="Montserrat"/>
                <a:sym typeface="Montserrat"/>
              </a:rPr>
              <a:t>Uretra membranosa: </a:t>
            </a:r>
            <a:r>
              <a:rPr lang="es-CO" sz="1900" i="0" u="none" strike="noStrike">
                <a:latin typeface="Montserrat"/>
                <a:ea typeface="Montserrat"/>
                <a:cs typeface="Montserrat"/>
                <a:sym typeface="Montserrat"/>
              </a:rPr>
              <a:t>se extiende por alrededor de 1 cm desde el vértice de la glándula prostática hasta el bulbo del pene.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 i="0" u="none" strike="noStrike">
                <a:latin typeface="Montserrat"/>
                <a:ea typeface="Montserrat"/>
                <a:cs typeface="Montserrat"/>
                <a:sym typeface="Montserrat"/>
              </a:rPr>
              <a:t>Uretra esponjosa: la uretra pen</a:t>
            </a:r>
            <a:r>
              <a:rPr lang="es-CO" sz="1900"/>
              <a:t>e</a:t>
            </a:r>
            <a:r>
              <a:rPr lang="es-CO" sz="1900" i="0" u="none" strike="noStrike">
                <a:latin typeface="Montserrat"/>
                <a:ea typeface="Montserrat"/>
                <a:cs typeface="Montserrat"/>
                <a:sym typeface="Montserrat"/>
              </a:rPr>
              <a:t>ana está rodeada por el cuerpo esponjoso a medida que atraviesa la longitud del pene.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 b="0" i="0" u="none" strike="noStrike">
                <a:latin typeface="Montserrat"/>
                <a:ea typeface="Montserrat"/>
                <a:cs typeface="Montserrat"/>
                <a:sym typeface="Montserrat"/>
              </a:rPr>
              <a:t>En la uretra peniana desembocan los </a:t>
            </a:r>
            <a:r>
              <a:rPr lang="es-CO" sz="1900" b="1" i="0" u="none" strike="noStrike">
                <a:solidFill>
                  <a:srgbClr val="E60026"/>
                </a:solidFill>
                <a:latin typeface="Montserrat"/>
                <a:ea typeface="Montserrat"/>
                <a:cs typeface="Montserrat"/>
                <a:sym typeface="Montserrat"/>
              </a:rPr>
              <a:t>conductos de las glándulas bulbouretrales (glándulas de Cowper) </a:t>
            </a:r>
            <a:r>
              <a:rPr lang="es-CO" sz="1900" b="0" i="0" u="none" strike="noStrike">
                <a:latin typeface="Montserrat"/>
                <a:ea typeface="Montserrat"/>
                <a:cs typeface="Montserrat"/>
                <a:sym typeface="Montserrat"/>
              </a:rPr>
              <a:t>y de las</a:t>
            </a:r>
            <a:r>
              <a:rPr lang="es-CO" sz="1900" b="0" i="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CO" sz="1900" b="1" i="0" u="none" strike="noStrike">
                <a:solidFill>
                  <a:srgbClr val="E60026"/>
                </a:solidFill>
                <a:latin typeface="Montserrat"/>
                <a:ea typeface="Montserrat"/>
                <a:cs typeface="Montserrat"/>
                <a:sym typeface="Montserrat"/>
              </a:rPr>
              <a:t>glándulas uretrales (glándulas de Littré) </a:t>
            </a:r>
            <a:r>
              <a:rPr lang="es-CO" sz="1900" b="0" i="0" u="none" strike="noStrike">
                <a:latin typeface="Montserrat"/>
                <a:ea typeface="Montserrat"/>
                <a:cs typeface="Montserrat"/>
                <a:sym typeface="Montserrat"/>
              </a:rPr>
              <a:t>secretoras de moco.</a:t>
            </a:r>
            <a:endParaRPr sz="1900" i="0" u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5" name="Google Shape;245;p2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6666" y="768847"/>
            <a:ext cx="2605902" cy="3441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3"/>
          <p:cNvSpPr txBox="1">
            <a:spLocks noGrp="1"/>
          </p:cNvSpPr>
          <p:nvPr>
            <p:ph type="title"/>
          </p:nvPr>
        </p:nvSpPr>
        <p:spPr>
          <a:xfrm>
            <a:off x="838200" y="-226762"/>
            <a:ext cx="10515600" cy="145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600"/>
              <a:buFont typeface="Montserrat"/>
              <a:buNone/>
            </a:pPr>
            <a:r>
              <a:rPr lang="es-CO" sz="3600" b="0"/>
              <a:t>Uretra femenina</a:t>
            </a:r>
            <a:endParaRPr/>
          </a:p>
        </p:txBody>
      </p:sp>
      <p:sp>
        <p:nvSpPr>
          <p:cNvPr id="251" name="Google Shape;251;p23"/>
          <p:cNvSpPr txBox="1">
            <a:spLocks noGrp="1"/>
          </p:cNvSpPr>
          <p:nvPr>
            <p:ph type="body" idx="1"/>
          </p:nvPr>
        </p:nvSpPr>
        <p:spPr>
          <a:xfrm>
            <a:off x="4891596" y="1798992"/>
            <a:ext cx="694159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lang="es-CO" sz="1900" i="0" u="none" strike="noStrike">
                <a:latin typeface="Montserrat"/>
                <a:ea typeface="Montserrat"/>
                <a:cs typeface="Montserrat"/>
                <a:sym typeface="Montserrat"/>
              </a:rPr>
              <a:t>a uretra es corta, mide entre 3 cm y 5 cm de longitud desde la vejiga hasta el vestíbulo de la vagina.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 i="0" u="none" strike="noStrike">
                <a:latin typeface="Montserrat"/>
                <a:ea typeface="Montserrat"/>
                <a:cs typeface="Montserrat"/>
                <a:sym typeface="Montserrat"/>
              </a:rPr>
              <a:t>La mucosa se describe tradicionalmente con pliegues longitudinales.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 i="0" u="none" strike="noStrike">
                <a:latin typeface="Montserrat"/>
                <a:ea typeface="Montserrat"/>
                <a:cs typeface="Montserrat"/>
                <a:sym typeface="Montserrat"/>
              </a:rPr>
              <a:t>Una gran cantidad de glándulas uretrales pequeñas, en particular en la parte proximal de la uretra, vierten sus secreciones hacia la luz de la uretra.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 i="0" u="none" strike="noStrike">
                <a:latin typeface="Montserrat"/>
                <a:ea typeface="Montserrat"/>
                <a:cs typeface="Montserrat"/>
                <a:sym typeface="Montserrat"/>
              </a:rPr>
              <a:t>Glándulas parauretrales, que son homólogas de la glándula prostática en el hombre, envían su secreción a los conductos parauretrales comunes. </a:t>
            </a:r>
            <a:endParaRPr sz="1900"/>
          </a:p>
        </p:txBody>
      </p:sp>
      <p:pic>
        <p:nvPicPr>
          <p:cNvPr id="252" name="Google Shape;252;p2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3946" y="818836"/>
            <a:ext cx="3068445" cy="3436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4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6102550" cy="1225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sz="4400" b="0"/>
              <a:t>Glándula suprarrenal</a:t>
            </a:r>
            <a:endParaRPr sz="4400" b="0"/>
          </a:p>
        </p:txBody>
      </p:sp>
      <p:sp>
        <p:nvSpPr>
          <p:cNvPr id="258" name="Google Shape;258;p24"/>
          <p:cNvSpPr txBox="1">
            <a:spLocks noGrp="1"/>
          </p:cNvSpPr>
          <p:nvPr>
            <p:ph type="body" idx="2"/>
          </p:nvPr>
        </p:nvSpPr>
        <p:spPr>
          <a:xfrm>
            <a:off x="527481" y="1136342"/>
            <a:ext cx="7187214" cy="322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900"/>
              <a:buNone/>
            </a:pPr>
            <a:r>
              <a:rPr lang="es-CO" sz="1900"/>
              <a:t>La zona glomerular es independiente de la adenohipófisis.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None/>
            </a:pPr>
            <a:r>
              <a:rPr lang="es-CO" sz="1900"/>
              <a:t>Corteza: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Font typeface="Arial"/>
              <a:buChar char="•"/>
            </a:pPr>
            <a:r>
              <a:rPr lang="es-CO" sz="1900" b="1"/>
              <a:t>Zona glomerular</a:t>
            </a:r>
            <a:r>
              <a:rPr lang="es-CO" sz="1900"/>
              <a:t>: mineralocorticoides EJM aldosterona.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Font typeface="Arial"/>
              <a:buChar char="•"/>
            </a:pPr>
            <a:r>
              <a:rPr lang="es-CO" sz="1900" b="1"/>
              <a:t>Zona fascicular</a:t>
            </a:r>
            <a:r>
              <a:rPr lang="es-CO" sz="1900"/>
              <a:t>: glucocorticoides: cortisol.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Font typeface="Arial"/>
              <a:buChar char="•"/>
            </a:pPr>
            <a:r>
              <a:rPr lang="es-CO" sz="1900" b="1"/>
              <a:t>Zona reticular</a:t>
            </a:r>
            <a:r>
              <a:rPr lang="es-CO" sz="1900"/>
              <a:t>: esteroides y andrógenos dehidroepiandrosterona, andrógenos.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None/>
            </a:pPr>
            <a:endParaRPr sz="190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900"/>
              <a:buNone/>
            </a:pPr>
            <a:endParaRPr sz="1900"/>
          </a:p>
        </p:txBody>
      </p:sp>
      <p:pic>
        <p:nvPicPr>
          <p:cNvPr id="259" name="Google Shape;259;p2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1400" y="56616"/>
            <a:ext cx="4840600" cy="6827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5"/>
          <p:cNvSpPr txBox="1">
            <a:spLocks noGrp="1"/>
          </p:cNvSpPr>
          <p:nvPr>
            <p:ph type="title"/>
          </p:nvPr>
        </p:nvSpPr>
        <p:spPr>
          <a:xfrm>
            <a:off x="753949" y="-722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Médula suprarrenal</a:t>
            </a:r>
            <a:endParaRPr b="0"/>
          </a:p>
        </p:txBody>
      </p:sp>
      <p:sp>
        <p:nvSpPr>
          <p:cNvPr id="265" name="Google Shape;265;p25"/>
          <p:cNvSpPr txBox="1">
            <a:spLocks noGrp="1"/>
          </p:cNvSpPr>
          <p:nvPr>
            <p:ph type="body" idx="1"/>
          </p:nvPr>
        </p:nvSpPr>
        <p:spPr>
          <a:xfrm>
            <a:off x="880077" y="1095467"/>
            <a:ext cx="7007441" cy="3338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</a:pPr>
            <a:r>
              <a:rPr lang="es-CO" sz="1600"/>
              <a:t>Catecolaminas: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600"/>
              <a:buChar char="•"/>
            </a:pPr>
            <a:r>
              <a:rPr lang="es-CO" sz="1600"/>
              <a:t>Adrenalina.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600"/>
              <a:buChar char="•"/>
            </a:pPr>
            <a:r>
              <a:rPr lang="es-CO" sz="1600"/>
              <a:t>Noradrenalina.</a:t>
            </a:r>
            <a:endParaRPr/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</a:pPr>
            <a:endParaRPr sz="1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</a:pPr>
            <a:r>
              <a:rPr lang="es-CO" sz="1600"/>
              <a:t>El efecto fisiológico de la adrenalina es estimular los receptores adrenérgicos α y β: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600"/>
              <a:buChar char="•"/>
            </a:pPr>
            <a:r>
              <a:rPr lang="es-CO" sz="1600"/>
              <a:t>α: vasoconstricción general.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600"/>
              <a:buChar char="•"/>
            </a:pPr>
            <a:r>
              <a:rPr lang="es-CO" sz="1600"/>
              <a:t>β1: taquicardia y broncodilatación.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600"/>
              <a:buChar char="•"/>
            </a:pPr>
            <a:r>
              <a:rPr lang="es-CO" sz="1600"/>
              <a:t>β2: vasodilatación.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600"/>
              <a:buChar char="•"/>
            </a:pPr>
            <a:r>
              <a:rPr lang="es-CO" sz="1600"/>
              <a:t>β3: lipólisis y termogénesis.</a:t>
            </a:r>
            <a:endParaRPr sz="1600"/>
          </a:p>
        </p:txBody>
      </p:sp>
      <p:pic>
        <p:nvPicPr>
          <p:cNvPr id="266" name="Google Shape;266;p2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203" y="1411195"/>
            <a:ext cx="3461346" cy="4211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6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Próstata</a:t>
            </a:r>
            <a:endParaRPr/>
          </a:p>
        </p:txBody>
      </p:sp>
      <p:sp>
        <p:nvSpPr>
          <p:cNvPr id="273" name="Google Shape;273;p26"/>
          <p:cNvSpPr txBox="1">
            <a:spLocks noGrp="1"/>
          </p:cNvSpPr>
          <p:nvPr>
            <p:ph type="body" idx="1"/>
          </p:nvPr>
        </p:nvSpPr>
        <p:spPr>
          <a:xfrm>
            <a:off x="594754" y="1325563"/>
            <a:ext cx="4202880" cy="2953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60"/>
              <a:buChar char="•"/>
            </a:pPr>
            <a:r>
              <a:rPr lang="es-CO" sz="2000"/>
              <a:t>Peso: 18g – 20g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60"/>
              <a:buChar char="•"/>
            </a:pPr>
            <a:r>
              <a:rPr lang="es-CO" sz="2000"/>
              <a:t>Tamaño: 4 x 3 cm.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60"/>
              <a:buChar char="•"/>
            </a:pPr>
            <a:r>
              <a:rPr lang="es-CO" sz="2000"/>
              <a:t>Forma: </a:t>
            </a:r>
            <a:r>
              <a:rPr lang="es-CO"/>
              <a:t>n</a:t>
            </a:r>
            <a:r>
              <a:rPr lang="es-CO" sz="2000"/>
              <a:t>uez.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60"/>
              <a:buChar char="•"/>
            </a:pPr>
            <a:r>
              <a:rPr lang="es-CO" sz="2000"/>
              <a:t>Superficie : anterior, posterior y superior.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60"/>
              <a:buChar char="•"/>
            </a:pPr>
            <a:r>
              <a:rPr lang="es-CO"/>
              <a:t>Cápsula</a:t>
            </a:r>
            <a:r>
              <a:rPr lang="es-CO" sz="2000"/>
              <a:t>.</a:t>
            </a:r>
            <a:endParaRPr/>
          </a:p>
          <a:p>
            <a:pPr marL="228600" lvl="0" indent="-11049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60"/>
              <a:buNone/>
            </a:pPr>
            <a:endParaRPr/>
          </a:p>
        </p:txBody>
      </p:sp>
      <p:pic>
        <p:nvPicPr>
          <p:cNvPr id="274" name="Google Shape;274;p26" descr="Imagen que contiene texto, mapa&#10;&#10;Descripción generada automáticament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2"/>
          <a:stretch/>
        </p:blipFill>
        <p:spPr>
          <a:xfrm>
            <a:off x="4041994" y="-4"/>
            <a:ext cx="8139373" cy="6858000"/>
          </a:xfrm>
          <a:custGeom>
            <a:avLst/>
            <a:gdLst/>
            <a:ahLst/>
            <a:cxnLst/>
            <a:rect l="l" t="t" r="r" b="b"/>
            <a:pathLst>
              <a:path w="8139373" h="6858000" extrusionOk="0">
                <a:moveTo>
                  <a:pt x="5181344" y="0"/>
                </a:moveTo>
                <a:lnTo>
                  <a:pt x="8139373" y="0"/>
                </a:lnTo>
                <a:lnTo>
                  <a:pt x="8139373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275" name="Google Shape;275;p2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6867" y="5"/>
            <a:ext cx="4831627" cy="4520011"/>
          </a:xfrm>
          <a:custGeom>
            <a:avLst/>
            <a:gdLst/>
            <a:ahLst/>
            <a:cxnLst/>
            <a:rect l="l" t="t" r="r" b="b"/>
            <a:pathLst>
              <a:path w="4831627" h="4520011" extrusionOk="0">
                <a:moveTo>
                  <a:pt x="0" y="0"/>
                </a:moveTo>
                <a:lnTo>
                  <a:pt x="4831627" y="0"/>
                </a:lnTo>
                <a:lnTo>
                  <a:pt x="1416677" y="4520011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2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6881" y="1197162"/>
            <a:ext cx="5830262" cy="4013176"/>
          </a:xfrm>
          <a:custGeom>
            <a:avLst/>
            <a:gdLst/>
            <a:ahLst/>
            <a:cxnLst/>
            <a:rect l="l" t="t" r="r" b="b"/>
            <a:pathLst>
              <a:path w="9948672" h="6858000" extrusionOk="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  <a:solidFill>
            <a:srgbClr val="D0CECE"/>
          </a:solidFill>
          <a:ln>
            <a:noFill/>
          </a:ln>
        </p:spPr>
      </p:pic>
      <p:sp>
        <p:nvSpPr>
          <p:cNvPr id="282" name="Google Shape;282;p27"/>
          <p:cNvSpPr/>
          <p:nvPr/>
        </p:nvSpPr>
        <p:spPr>
          <a:xfrm>
            <a:off x="5736869" y="1481729"/>
            <a:ext cx="1442720" cy="487680"/>
          </a:xfrm>
          <a:prstGeom prst="rect">
            <a:avLst/>
          </a:prstGeom>
          <a:solidFill>
            <a:srgbClr val="D0CECE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Estroma</a:t>
            </a:r>
            <a:endParaRPr/>
          </a:p>
        </p:txBody>
      </p:sp>
      <p:sp>
        <p:nvSpPr>
          <p:cNvPr id="283" name="Google Shape;283;p27"/>
          <p:cNvSpPr/>
          <p:nvPr/>
        </p:nvSpPr>
        <p:spPr>
          <a:xfrm>
            <a:off x="10600409" y="1469692"/>
            <a:ext cx="1181735" cy="497840"/>
          </a:xfrm>
          <a:prstGeom prst="rect">
            <a:avLst/>
          </a:prstGeom>
          <a:solidFill>
            <a:srgbClr val="D0CECE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Cápsula</a:t>
            </a:r>
            <a:endParaRPr/>
          </a:p>
        </p:txBody>
      </p:sp>
      <p:sp>
        <p:nvSpPr>
          <p:cNvPr id="284" name="Google Shape;284;p27"/>
          <p:cNvSpPr/>
          <p:nvPr/>
        </p:nvSpPr>
        <p:spPr>
          <a:xfrm>
            <a:off x="4586879" y="4491824"/>
            <a:ext cx="1717040" cy="1137920"/>
          </a:xfrm>
          <a:prstGeom prst="rect">
            <a:avLst/>
          </a:prstGeom>
          <a:solidFill>
            <a:srgbClr val="D0CECE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Unidad túbulo alveolar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8"/>
          <p:cNvSpPr txBox="1">
            <a:spLocks noGrp="1"/>
          </p:cNvSpPr>
          <p:nvPr>
            <p:ph type="title"/>
          </p:nvPr>
        </p:nvSpPr>
        <p:spPr>
          <a:xfrm>
            <a:off x="996734" y="-1"/>
            <a:ext cx="5997956" cy="1257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Áreas de la próstata</a:t>
            </a:r>
            <a:endParaRPr/>
          </a:p>
        </p:txBody>
      </p:sp>
      <p:graphicFrame>
        <p:nvGraphicFramePr>
          <p:cNvPr id="290" name="Google Shape;290;p28"/>
          <p:cNvGraphicFramePr/>
          <p:nvPr/>
        </p:nvGraphicFramePr>
        <p:xfrm>
          <a:off x="4873659" y="125713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{D50C3ACE-9CCE-45BA-BFDD-E01B5DAC8DAC}</a:tableStyleId>
              </a:tblPr>
              <a:tblGrid>
                <a:gridCol w="24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7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3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0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Zona periuretral</a:t>
                      </a:r>
                      <a:endParaRPr/>
                    </a:p>
                  </a:txBody>
                  <a:tcPr marL="106975" marR="106975" marT="106975" marB="1069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0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Zona central</a:t>
                      </a:r>
                      <a:endParaRPr/>
                    </a:p>
                  </a:txBody>
                  <a:tcPr marL="106975" marR="106975" marT="106975" marB="1069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0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Zona periférica</a:t>
                      </a:r>
                      <a:endParaRPr/>
                    </a:p>
                  </a:txBody>
                  <a:tcPr marL="106975" marR="106975" marT="106975" marB="1069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05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Glándulas mucosas drenan directamente a la uretra.</a:t>
                      </a:r>
                      <a:endParaRPr/>
                    </a:p>
                  </a:txBody>
                  <a:tcPr marL="106975" marR="106975" marT="106975" marB="1069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Glándulas submucosas: drenan en los senos prostáticos.</a:t>
                      </a:r>
                      <a:endParaRPr/>
                    </a:p>
                  </a:txBody>
                  <a:tcPr marL="106975" marR="106975" marT="106975" marB="1069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Glándulas principales: drenan en los senos prostáticos.</a:t>
                      </a:r>
                      <a:endParaRPr/>
                    </a:p>
                  </a:txBody>
                  <a:tcPr marL="106975" marR="106975" marT="106975" marB="1069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3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Rodean a la uretra.</a:t>
                      </a:r>
                      <a:endParaRPr/>
                    </a:p>
                  </a:txBody>
                  <a:tcPr marL="106975" marR="106975" marT="106975" marB="1069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7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Rodea a los conductos eyaculadores.</a:t>
                      </a:r>
                      <a:endParaRPr/>
                    </a:p>
                  </a:txBody>
                  <a:tcPr marL="106975" marR="106975" marT="106975" marB="1069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7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Rodea a las zona central.</a:t>
                      </a:r>
                      <a:endParaRPr/>
                    </a:p>
                  </a:txBody>
                  <a:tcPr marL="106975" marR="106975" marT="106975" marB="1069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745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1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Esta zona puede producir una proliferación anormal de las células comprimiendo parcial o totalmente a la uretra. Hiperplasia de próstata.</a:t>
                      </a:r>
                      <a:endParaRPr/>
                    </a:p>
                  </a:txBody>
                  <a:tcPr marL="106975" marR="106975" marT="106975" marB="1069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Zona resistente a la inflamación y a los carcinomas.</a:t>
                      </a:r>
                      <a:endParaRPr/>
                    </a:p>
                  </a:txBody>
                  <a:tcPr marL="106975" marR="106975" marT="106975" marB="1069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Zona mas susceptible a la inflamación y es donde suceden los carcinomas prostáticos.</a:t>
                      </a:r>
                      <a:endParaRPr/>
                    </a:p>
                  </a:txBody>
                  <a:tcPr marL="106975" marR="106975" marT="106975" marB="1069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91" name="Google Shape;291;p2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733" y="1257135"/>
            <a:ext cx="3490426" cy="2608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9"/>
          <p:cNvSpPr txBox="1">
            <a:spLocks noGrp="1"/>
          </p:cNvSpPr>
          <p:nvPr>
            <p:ph type="title"/>
          </p:nvPr>
        </p:nvSpPr>
        <p:spPr>
          <a:xfrm>
            <a:off x="583018" y="-212651"/>
            <a:ext cx="10515600" cy="1527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Secreciones prostáticas</a:t>
            </a:r>
            <a:endParaRPr b="0"/>
          </a:p>
        </p:txBody>
      </p:sp>
      <p:sp>
        <p:nvSpPr>
          <p:cNvPr id="297" name="Google Shape;297;p29"/>
          <p:cNvSpPr txBox="1">
            <a:spLocks noGrp="1"/>
          </p:cNvSpPr>
          <p:nvPr>
            <p:ph type="body" idx="1"/>
          </p:nvPr>
        </p:nvSpPr>
        <p:spPr>
          <a:xfrm>
            <a:off x="4741682" y="1690688"/>
            <a:ext cx="7183225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 i="0" u="none" strike="noStrike">
                <a:latin typeface="Montserrat"/>
                <a:ea typeface="Montserrat"/>
                <a:cs typeface="Montserrat"/>
                <a:sym typeface="Montserrat"/>
              </a:rPr>
              <a:t>Antígeno de próstata: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s-CO" sz="1900" i="0" u="none" strike="noStrike">
                <a:latin typeface="Montserrat"/>
                <a:ea typeface="Montserrat"/>
                <a:cs typeface="Montserrat"/>
                <a:sym typeface="Montserrat"/>
              </a:rPr>
              <a:t>erina proteasa de 33 kDa.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 i="0" u="none" strike="noStrike">
                <a:latin typeface="Montserrat"/>
                <a:ea typeface="Montserrat"/>
                <a:cs typeface="Montserrat"/>
                <a:sym typeface="Montserrat"/>
              </a:rPr>
              <a:t>En condiciones normales, el PSA se secreta hacia los </a:t>
            </a:r>
            <a:r>
              <a:rPr lang="es-CO" sz="1900"/>
              <a:t>alvéolos</a:t>
            </a:r>
            <a:r>
              <a:rPr lang="es-CO" sz="1900" i="0" u="none" strike="noStrike">
                <a:latin typeface="Montserrat"/>
                <a:ea typeface="Montserrat"/>
                <a:cs typeface="Montserrat"/>
                <a:sym typeface="Montserrat"/>
              </a:rPr>
              <a:t> y en </a:t>
            </a:r>
            <a:r>
              <a:rPr lang="es-CO" sz="1900"/>
              <a:t>última</a:t>
            </a:r>
            <a:r>
              <a:rPr lang="es-CO" sz="1900" i="0" u="none" strike="noStrike">
                <a:latin typeface="Montserrat"/>
                <a:ea typeface="Montserrat"/>
                <a:cs typeface="Montserrat"/>
                <a:sym typeface="Montserrat"/>
              </a:rPr>
              <a:t> instancia se incorpora en el </a:t>
            </a:r>
            <a:r>
              <a:rPr lang="es-CO" sz="1900"/>
              <a:t>líquido</a:t>
            </a:r>
            <a:r>
              <a:rPr lang="es-CO" sz="1900" i="0" u="none" strike="noStrike">
                <a:latin typeface="Montserrat"/>
                <a:ea typeface="Montserrat"/>
                <a:cs typeface="Montserrat"/>
                <a:sym typeface="Montserrat"/>
              </a:rPr>
              <a:t> seminal.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 i="0" u="none" strike="noStrike">
                <a:latin typeface="Montserrat"/>
                <a:ea typeface="Montserrat"/>
                <a:cs typeface="Montserrat"/>
                <a:sym typeface="Montserrat"/>
              </a:rPr>
              <a:t>La secreción alveolar es expulsada hacia la uretra prostática durante la eyaculación por la contracción del tejido fibromuscular de la próstata.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lang="es-CO" sz="1900" i="0" u="none" strike="noStrike">
                <a:latin typeface="Montserrat"/>
                <a:ea typeface="Montserrat"/>
                <a:cs typeface="Montserrat"/>
                <a:sym typeface="Montserrat"/>
              </a:rPr>
              <a:t>osfatasa ácida prostática (PAP).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 i="0" u="none" strike="noStrike">
                <a:latin typeface="Montserrat"/>
                <a:ea typeface="Montserrat"/>
                <a:cs typeface="Montserrat"/>
                <a:sym typeface="Montserrat"/>
              </a:rPr>
              <a:t>Es una enzima que regula la proliferación celular y el metabolismo del epitelio glandular.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 i="0" u="none" strike="noStrike">
                <a:latin typeface="Montserrat"/>
                <a:ea typeface="Montserrat"/>
                <a:cs typeface="Montserrat"/>
                <a:sym typeface="Montserrat"/>
              </a:rPr>
              <a:t>Fibrolisina: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 i="0" u="none" strike="noStrike">
                <a:latin typeface="Montserrat"/>
                <a:ea typeface="Montserrat"/>
                <a:cs typeface="Montserrat"/>
                <a:sym typeface="Montserrat"/>
              </a:rPr>
              <a:t>Es una enzima que regula la proliferación celular y el metabolismo del epitelio glandular.</a:t>
            </a:r>
            <a:endParaRPr sz="1900"/>
          </a:p>
        </p:txBody>
      </p:sp>
      <p:pic>
        <p:nvPicPr>
          <p:cNvPr id="298" name="Google Shape;298;p29" descr="Antígeno prostático específico (PSA) | Lab Tests Online-ES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67" y="942517"/>
            <a:ext cx="3149739" cy="3125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838201" y="0"/>
            <a:ext cx="3932237" cy="109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sz="4400" b="0"/>
              <a:t>Glomérulo</a:t>
            </a:r>
            <a:endParaRPr/>
          </a:p>
        </p:txBody>
      </p:sp>
      <p:pic>
        <p:nvPicPr>
          <p:cNvPr id="107" name="Google Shape;107;p3" descr="Tela de colores&#10;&#10;Descripción generada automáticament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1"/>
          <a:stretch/>
        </p:blipFill>
        <p:spPr>
          <a:xfrm>
            <a:off x="6171014" y="1020901"/>
            <a:ext cx="5949439" cy="457619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 txBox="1">
            <a:spLocks noGrp="1"/>
          </p:cNvSpPr>
          <p:nvPr>
            <p:ph type="body" idx="2"/>
          </p:nvPr>
        </p:nvSpPr>
        <p:spPr>
          <a:xfrm>
            <a:off x="421812" y="1029748"/>
            <a:ext cx="5648418" cy="322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600"/>
              <a:buFont typeface="Arial"/>
              <a:buChar char="•"/>
            </a:pPr>
            <a:r>
              <a:rPr lang="es-CO" i="0">
                <a:latin typeface="Montserrat"/>
                <a:ea typeface="Montserrat"/>
                <a:cs typeface="Montserrat"/>
                <a:sym typeface="Montserrat"/>
              </a:rPr>
              <a:t>Tamaño: 200 um.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600"/>
              <a:buFont typeface="Arial"/>
              <a:buChar char="•"/>
            </a:pPr>
            <a:r>
              <a:rPr lang="es-CO"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iene dos polos claramente definidos: el vascular y el urinario</a:t>
            </a:r>
            <a:r>
              <a:rPr lang="es-CO" b="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i="0"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600"/>
              <a:buFont typeface="Arial"/>
              <a:buChar char="•"/>
            </a:pPr>
            <a:r>
              <a:rPr lang="es-CO" i="0">
                <a:latin typeface="Montserrat"/>
                <a:ea typeface="Montserrat"/>
                <a:cs typeface="Montserrat"/>
                <a:sym typeface="Montserrat"/>
              </a:rPr>
              <a:t>Es una red de capilares en medio de una arteriola que en un extremo, de acuerdo al flujo sanguíneo, se llama aferente, y en el otro eferente.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600"/>
              <a:buFont typeface="Arial"/>
              <a:buChar char="•"/>
            </a:pPr>
            <a:r>
              <a:rPr lang="es-CO"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s-CO" i="0">
                <a:latin typeface="Montserrat"/>
                <a:ea typeface="Montserrat"/>
                <a:cs typeface="Montserrat"/>
                <a:sym typeface="Montserrat"/>
              </a:rPr>
              <a:t>últiples anastomosis y está sostenida por una matriz de colágeno y otros componentes que se llama </a:t>
            </a:r>
            <a:r>
              <a:rPr lang="es-CO" i="1">
                <a:latin typeface="Montserrat"/>
                <a:ea typeface="Montserrat"/>
                <a:cs typeface="Montserrat"/>
                <a:sym typeface="Montserrat"/>
              </a:rPr>
              <a:t>mesangio.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600"/>
              <a:buFont typeface="Arial"/>
              <a:buChar char="•"/>
            </a:pPr>
            <a:r>
              <a:rPr lang="es-CO" i="0">
                <a:latin typeface="Montserrat"/>
                <a:ea typeface="Montserrat"/>
                <a:cs typeface="Montserrat"/>
                <a:sym typeface="Montserrat"/>
              </a:rPr>
              <a:t>La red de capilares, el mesangio y los podocitos forman el penacho glomerular.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0"/>
          <p:cNvSpPr txBox="1">
            <a:spLocks noGrp="1"/>
          </p:cNvSpPr>
          <p:nvPr>
            <p:ph type="title"/>
          </p:nvPr>
        </p:nvSpPr>
        <p:spPr>
          <a:xfrm>
            <a:off x="668079" y="-12759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600"/>
              <a:buFont typeface="Montserrat"/>
              <a:buNone/>
            </a:pPr>
            <a:r>
              <a:rPr lang="es-CO" sz="3600" b="0"/>
              <a:t>Vesícula seminal </a:t>
            </a:r>
            <a:endParaRPr sz="3600" b="0"/>
          </a:p>
        </p:txBody>
      </p:sp>
      <p:sp>
        <p:nvSpPr>
          <p:cNvPr id="305" name="Google Shape;305;p30"/>
          <p:cNvSpPr txBox="1">
            <a:spLocks noGrp="1"/>
          </p:cNvSpPr>
          <p:nvPr>
            <p:ph type="body" idx="1"/>
          </p:nvPr>
        </p:nvSpPr>
        <p:spPr>
          <a:xfrm>
            <a:off x="4722829" y="1534152"/>
            <a:ext cx="7202077" cy="49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lang="es-CO" sz="1900" i="0" u="none" strike="noStrike">
                <a:latin typeface="Montserrat"/>
                <a:ea typeface="Montserrat"/>
                <a:cs typeface="Montserrat"/>
                <a:sym typeface="Montserrat"/>
              </a:rPr>
              <a:t>ar de glándulas tubulares, alargadas y muy tortuosas, ubicadas en la pared posterior.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 i="0" u="none" strike="noStrike">
                <a:latin typeface="Montserrat"/>
                <a:ea typeface="Montserrat"/>
                <a:cs typeface="Montserrat"/>
                <a:sym typeface="Montserrat"/>
              </a:rPr>
              <a:t>Un conducto excretor corto que parte de cada vesícula seminal se combina con la ampolla del conducto deferente para formar el conducto eyaculador.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 i="0" u="none" strike="noStrike">
                <a:latin typeface="Montserrat"/>
                <a:ea typeface="Montserrat"/>
                <a:cs typeface="Montserrat"/>
                <a:sym typeface="Montserrat"/>
              </a:rPr>
              <a:t>El epitelio seudocilíndrico estratificado contiene células cilíndricas altas no ciliadas y células redondeadas bajas que están apoyadas sobre la </a:t>
            </a:r>
            <a:r>
              <a:rPr lang="es-CO" sz="1900"/>
              <a:t>lámina</a:t>
            </a:r>
            <a:r>
              <a:rPr lang="es-CO" sz="1900" i="0" u="none" strike="noStrike">
                <a:latin typeface="Montserrat"/>
                <a:ea typeface="Montserrat"/>
                <a:cs typeface="Montserrat"/>
                <a:sym typeface="Montserrat"/>
              </a:rPr>
              <a:t> basal.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 i="0" u="none" strike="noStrike">
                <a:latin typeface="Montserrat"/>
                <a:ea typeface="Montserrat"/>
                <a:cs typeface="Montserrat"/>
                <a:sym typeface="Montserrat"/>
              </a:rPr>
              <a:t>La secreción de las vesículas seminales es un material viscoso blanco amarillento. Contiene fructosa, que es el sustrato metabólico principal para los espermatozoides, junto con otros sacáridos simples, aminoácidos, </a:t>
            </a:r>
            <a:r>
              <a:rPr lang="es-CO" sz="1900"/>
              <a:t>ácido</a:t>
            </a:r>
            <a:r>
              <a:rPr lang="es-CO" sz="1900" i="0" u="none" strike="noStrike">
                <a:latin typeface="Montserrat"/>
                <a:ea typeface="Montserrat"/>
                <a:cs typeface="Montserrat"/>
                <a:sym typeface="Montserrat"/>
              </a:rPr>
              <a:t> ascórbico y prostaglandinas.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6" name="Google Shape;306;p3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3916" y="832403"/>
            <a:ext cx="2564437" cy="3321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1"/>
          <p:cNvSpPr txBox="1">
            <a:spLocks noGrp="1"/>
          </p:cNvSpPr>
          <p:nvPr>
            <p:ph type="title"/>
          </p:nvPr>
        </p:nvSpPr>
        <p:spPr>
          <a:xfrm>
            <a:off x="5293242" y="49664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Correlación: Gleason</a:t>
            </a:r>
            <a:endParaRPr/>
          </a:p>
        </p:txBody>
      </p:sp>
      <p:pic>
        <p:nvPicPr>
          <p:cNvPr id="313" name="Google Shape;313;p3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2396" y="467711"/>
            <a:ext cx="8004022" cy="354836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1"/>
          <p:cNvSpPr txBox="1">
            <a:spLocks noGrp="1"/>
          </p:cNvSpPr>
          <p:nvPr>
            <p:ph type="ftr" idx="11"/>
          </p:nvPr>
        </p:nvSpPr>
        <p:spPr>
          <a:xfrm>
            <a:off x="5894388" y="6519380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100">
                <a:solidFill>
                  <a:srgbClr val="152B48"/>
                </a:solidFill>
              </a:rPr>
              <a:t>Cold Spring Harb Perspect Med 2017;7:a03041</a:t>
            </a:r>
            <a:endParaRPr/>
          </a:p>
        </p:txBody>
      </p:sp>
      <p:pic>
        <p:nvPicPr>
          <p:cNvPr id="315" name="Google Shape;315;p3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919215" y="332873"/>
            <a:ext cx="2763324" cy="3548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793812" y="18255"/>
            <a:ext cx="6228425" cy="111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Cápsula de Bowman</a:t>
            </a:r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body" idx="1"/>
          </p:nvPr>
        </p:nvSpPr>
        <p:spPr>
          <a:xfrm>
            <a:off x="5080149" y="1623846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Es una estructura tripartita constituida por la porción parietal, el espacio de filtración y la porción visceral.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Porción parietal: formada por un epitelio plano simple. En el polo urinario se continúa con el túbulo contorneado proximal.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Espacio de filtración, urinario o de Bowman. Es el primer sitio hacia el cual fluye la orina primaria.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Porción visceral</a:t>
            </a:r>
            <a:r>
              <a:rPr lang="es-CO">
                <a:latin typeface="Montserrat"/>
                <a:ea typeface="Montserrat"/>
                <a:cs typeface="Montserrat"/>
                <a:sym typeface="Montserrat"/>
              </a:rPr>
              <a:t>: f</a:t>
            </a: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ormada por podocitos que tapizan la superficie de los capilares glomerulares.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684" y="1203270"/>
            <a:ext cx="3650970" cy="2596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561894" y="0"/>
            <a:ext cx="9442141" cy="126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Barrera de filtración glomerular</a:t>
            </a:r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body" idx="1"/>
          </p:nvPr>
        </p:nvSpPr>
        <p:spPr>
          <a:xfrm>
            <a:off x="5194187" y="1677114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La barrera de filtración glomerular está constituida por tres componentes que se describen a continuación, de la porción interna a la externa:</a:t>
            </a:r>
            <a:br>
              <a:rPr lang="es-CO" b="0" i="0">
                <a:latin typeface="Montserrat"/>
                <a:ea typeface="Montserrat"/>
                <a:cs typeface="Montserrat"/>
                <a:sym typeface="Montserrat"/>
              </a:rPr>
            </a:br>
            <a:endParaRPr b="0" i="0">
              <a:latin typeface="Montserrat"/>
              <a:ea typeface="Montserrat"/>
              <a:cs typeface="Montserrat"/>
              <a:sym typeface="Montserrat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Calibri"/>
              <a:buAutoNum type="arabicPeriod"/>
            </a:pPr>
            <a:r>
              <a:rPr lang="es-CO" i="0">
                <a:latin typeface="Montserrat"/>
                <a:ea typeface="Montserrat"/>
                <a:cs typeface="Montserrat"/>
                <a:sym typeface="Montserrat"/>
              </a:rPr>
              <a:t>Endotelio</a:t>
            </a: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 fenestrado con diafragma de los capilares glomerulares.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Calibri"/>
              <a:buAutoNum type="arabicPeriod"/>
            </a:pPr>
            <a:r>
              <a:rPr lang="es-CO" i="0">
                <a:latin typeface="Montserrat"/>
                <a:ea typeface="Montserrat"/>
                <a:cs typeface="Montserrat"/>
                <a:sym typeface="Montserrat"/>
              </a:rPr>
              <a:t>Membrana</a:t>
            </a: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 basal.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Calibri"/>
              <a:buAutoNum type="arabicPeriod"/>
            </a:pPr>
            <a:r>
              <a:rPr lang="es-CO" i="0">
                <a:latin typeface="Montserrat"/>
                <a:ea typeface="Montserrat"/>
                <a:cs typeface="Montserrat"/>
                <a:sym typeface="Montserrat"/>
              </a:rPr>
              <a:t>Podocitos</a:t>
            </a: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 (porción visceral de la cápsula de Bowman). Son células que rodean completamente a los capilares glomerulares. </a:t>
            </a:r>
            <a:endParaRPr/>
          </a:p>
        </p:txBody>
      </p:sp>
      <p:pic>
        <p:nvPicPr>
          <p:cNvPr id="122" name="Google Shape;122;p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038" y="1260629"/>
            <a:ext cx="4272040" cy="2467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>
            <a:spLocks noGrp="1"/>
          </p:cNvSpPr>
          <p:nvPr>
            <p:ph type="title"/>
          </p:nvPr>
        </p:nvSpPr>
        <p:spPr>
          <a:xfrm>
            <a:off x="1042386" y="0"/>
            <a:ext cx="10515600" cy="1198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Podocitos</a:t>
            </a:r>
            <a:endParaRPr/>
          </a:p>
        </p:txBody>
      </p:sp>
      <p:sp>
        <p:nvSpPr>
          <p:cNvPr id="128" name="Google Shape;128;p6"/>
          <p:cNvSpPr txBox="1">
            <a:spLocks noGrp="1"/>
          </p:cNvSpPr>
          <p:nvPr>
            <p:ph type="body" idx="1"/>
          </p:nvPr>
        </p:nvSpPr>
        <p:spPr>
          <a:xfrm>
            <a:off x="634014" y="1100831"/>
            <a:ext cx="1092397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El filtrado glomerular debe atravesar la célula endotelial, membrana basal y los diafragmas o hendiduras de filtración que forman los podocitos.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odocito está unido a la membrana basal, forma los procesos podocitaríos y las hendiduras de filtración, estructuras muy importantes en la patogénesis de varias glomerulopatías como la enfermedad de cambios glomerulares mínimos y la glomeruloesclerosis focal y segmentaria.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9" name="Google Shape;129;p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9149" y="2926067"/>
            <a:ext cx="4766614" cy="3867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1060141" y="182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Mesangio</a:t>
            </a:r>
            <a:endParaRPr/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1"/>
          </p:nvPr>
        </p:nvSpPr>
        <p:spPr>
          <a:xfrm>
            <a:off x="627355" y="1761489"/>
            <a:ext cx="5755690" cy="3829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La matriz mesangial está formada por diferentes tipos de colágeno (III, IV, V y VI), proteínas microfilbrilares, glicoproteínas, proteoglicanos y otros componentes.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6" name="Google Shape;136;p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4360" y="1913008"/>
            <a:ext cx="4869147" cy="3829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Aparato yuxtaglomerular</a:t>
            </a:r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body" idx="1"/>
          </p:nvPr>
        </p:nvSpPr>
        <p:spPr>
          <a:xfrm>
            <a:off x="636876" y="1253331"/>
            <a:ext cx="1125920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ormado por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orción terminal de la arteriola aferente.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rimera porción de la arteriola eferente.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l mesangio extraglomerular (entre ambas arteriolas).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ácula densa (una placa de células especializadas, de la porción recta del túbulo distal, que se adhiere al polo vascular del glomérulo de la misma nefrona).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3" name="Google Shape;143;p8" descr="http://1.bp.blogspot.com/_kaQ5P19FVgk/TLDubdF63FI/AAAAAAAAHHw/WXM9BcJQCuo/s1600/Macula_densa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3327" y="3517587"/>
            <a:ext cx="4469772" cy="3084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"/>
          <p:cNvSpPr txBox="1">
            <a:spLocks noGrp="1"/>
          </p:cNvSpPr>
          <p:nvPr>
            <p:ph type="body" idx="1"/>
          </p:nvPr>
        </p:nvSpPr>
        <p:spPr>
          <a:xfrm>
            <a:off x="571130" y="1253331"/>
            <a:ext cx="1123617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>
                <a:latin typeface="Montserrat"/>
                <a:ea typeface="Montserrat"/>
                <a:cs typeface="Montserrat"/>
                <a:sym typeface="Montserrat"/>
              </a:rPr>
              <a:t>Función: regulación de presión arterial.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s-CO" sz="1900" b="0" i="0">
                <a:latin typeface="Montserrat"/>
                <a:ea typeface="Montserrat"/>
                <a:cs typeface="Montserrat"/>
                <a:sym typeface="Montserrat"/>
              </a:rPr>
              <a:t>e localiza en una zona de contacto entre la </a:t>
            </a:r>
            <a:r>
              <a:rPr lang="es-CO" sz="1900">
                <a:latin typeface="Montserrat"/>
                <a:ea typeface="Montserrat"/>
                <a:cs typeface="Montserrat"/>
                <a:sym typeface="Montserrat"/>
              </a:rPr>
              <a:t>arteriola aferente</a:t>
            </a:r>
            <a:r>
              <a:rPr lang="es-CO" sz="1900" b="0" i="0">
                <a:latin typeface="Montserrat"/>
                <a:ea typeface="Montserrat"/>
                <a:cs typeface="Montserrat"/>
                <a:sym typeface="Montserrat"/>
              </a:rPr>
              <a:t> que llega al glomérulo por el polo vascular, y la mácula densa.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 b="0" i="0">
                <a:latin typeface="Montserrat"/>
                <a:ea typeface="Montserrat"/>
                <a:cs typeface="Montserrat"/>
                <a:sym typeface="Montserrat"/>
              </a:rPr>
              <a:t>Está constituido por las células yuxtaglomerulares, las células mesangiales extraglomerulares y la mácula densa.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 b="0" i="0">
                <a:latin typeface="Montserrat"/>
                <a:ea typeface="Montserrat"/>
                <a:cs typeface="Montserrat"/>
                <a:sym typeface="Montserrat"/>
              </a:rPr>
              <a:t>Células de Ruyter o </a:t>
            </a:r>
            <a:r>
              <a:rPr lang="es-CO" sz="1900">
                <a:latin typeface="Montserrat"/>
                <a:ea typeface="Montserrat"/>
                <a:cs typeface="Montserrat"/>
                <a:sym typeface="Montserrat"/>
              </a:rPr>
              <a:t>células granulares del aparato yuxtaglomerular.</a:t>
            </a:r>
            <a:endParaRPr sz="1900" b="0" i="0" u="none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 b="0" i="0">
                <a:latin typeface="Montserrat"/>
                <a:ea typeface="Montserrat"/>
                <a:cs typeface="Montserrat"/>
                <a:sym typeface="Montserrat"/>
              </a:rPr>
              <a:t>Sintetizan, almacenan y liberan los gránulos de renina (de ahí el nombre de células granulares).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9" name="Google Shape;149;p9" descr="http://1.bp.blogspot.com/_kaQ5P19FVgk/TLDubdF63FI/AAAAAAAAHHw/WXM9BcJQCuo/s1600/Macula_densa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7614" y="3884211"/>
            <a:ext cx="4224345" cy="291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9"/>
          <p:cNvSpPr txBox="1"/>
          <p:nvPr/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sz="4400" b="0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Aparato yuxtaglomerular</a:t>
            </a:r>
            <a:endParaRPr sz="4400" b="0" i="0" u="none" strike="noStrike" cap="none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ción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1854</Words>
  <Application>Microsoft Office PowerPoint</Application>
  <PresentationFormat>Panorámica</PresentationFormat>
  <Paragraphs>166</Paragraphs>
  <Slides>31</Slides>
  <Notes>31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5" baseType="lpstr">
      <vt:lpstr>Calibri</vt:lpstr>
      <vt:lpstr>Arial</vt:lpstr>
      <vt:lpstr>Montserrat</vt:lpstr>
      <vt:lpstr>Presentación2</vt:lpstr>
      <vt:lpstr>Histología renal</vt:lpstr>
      <vt:lpstr>Histología renal</vt:lpstr>
      <vt:lpstr>Glomérulo</vt:lpstr>
      <vt:lpstr>Cápsula de Bowman</vt:lpstr>
      <vt:lpstr>Barrera de filtración glomerular</vt:lpstr>
      <vt:lpstr>Podocitos</vt:lpstr>
      <vt:lpstr>Mesangio</vt:lpstr>
      <vt:lpstr>Aparato yuxtaglomerular</vt:lpstr>
      <vt:lpstr>Presentación de PowerPoint</vt:lpstr>
      <vt:lpstr>Mácula densa</vt:lpstr>
      <vt:lpstr>Correlación clínica</vt:lpstr>
      <vt:lpstr>Intersticio</vt:lpstr>
      <vt:lpstr>Vasos</vt:lpstr>
      <vt:lpstr>Túbulo contorneado proximal</vt:lpstr>
      <vt:lpstr>Asa de Henle</vt:lpstr>
      <vt:lpstr>Túbulo contorneado distal</vt:lpstr>
      <vt:lpstr>Túbulos colectores</vt:lpstr>
      <vt:lpstr>Cálices mayores y menores</vt:lpstr>
      <vt:lpstr>Pelvis renal</vt:lpstr>
      <vt:lpstr>Urotelio</vt:lpstr>
      <vt:lpstr>Vejiga</vt:lpstr>
      <vt:lpstr>Uretra masculina</vt:lpstr>
      <vt:lpstr>Uretra femenina</vt:lpstr>
      <vt:lpstr>Glándula suprarrenal</vt:lpstr>
      <vt:lpstr>Médula suprarrenal</vt:lpstr>
      <vt:lpstr>Próstata</vt:lpstr>
      <vt:lpstr>Presentación de PowerPoint</vt:lpstr>
      <vt:lpstr>Áreas de la próstata</vt:lpstr>
      <vt:lpstr>Secreciones prostáticas</vt:lpstr>
      <vt:lpstr>Vesícula seminal </vt:lpstr>
      <vt:lpstr>Correlación: Gleason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Histología renal</dc:title>
  <dc:creator>ALEJANDRO CARDONA PALACIO</dc:creator>
  <cp:lastModifiedBy>User</cp:lastModifiedBy>
  <cp:revision>2</cp:revision>
  <dcterms:created xsi:type="dcterms:W3CDTF">2021-02-01T15:16:16Z</dcterms:created>
  <dcterms:modified xsi:type="dcterms:W3CDTF">2021-06-04T23:19:16Z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3888133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