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0"/>
  </p:notesMasterIdLst>
  <p:sldIdLst>
    <p:sldId id="256" r:id="rId2"/>
    <p:sldId id="348" r:id="rId3"/>
    <p:sldId id="354" r:id="rId4"/>
    <p:sldId id="360" r:id="rId5"/>
    <p:sldId id="300" r:id="rId6"/>
    <p:sldId id="268" r:id="rId7"/>
    <p:sldId id="305" r:id="rId8"/>
    <p:sldId id="259" r:id="rId9"/>
    <p:sldId id="261" r:id="rId10"/>
    <p:sldId id="266" r:id="rId11"/>
    <p:sldId id="267" r:id="rId12"/>
    <p:sldId id="272" r:id="rId13"/>
    <p:sldId id="273" r:id="rId14"/>
    <p:sldId id="274" r:id="rId15"/>
    <p:sldId id="275" r:id="rId16"/>
    <p:sldId id="356" r:id="rId17"/>
    <p:sldId id="307" r:id="rId18"/>
    <p:sldId id="339" r:id="rId19"/>
    <p:sldId id="277" r:id="rId20"/>
    <p:sldId id="286" r:id="rId21"/>
    <p:sldId id="358" r:id="rId22"/>
    <p:sldId id="284" r:id="rId23"/>
    <p:sldId id="288" r:id="rId24"/>
    <p:sldId id="289" r:id="rId25"/>
    <p:sldId id="290" r:id="rId26"/>
    <p:sldId id="292" r:id="rId27"/>
    <p:sldId id="293" r:id="rId28"/>
    <p:sldId id="340" r:id="rId29"/>
    <p:sldId id="318" r:id="rId30"/>
    <p:sldId id="319" r:id="rId31"/>
    <p:sldId id="343" r:id="rId32"/>
    <p:sldId id="320" r:id="rId33"/>
    <p:sldId id="347" r:id="rId34"/>
    <p:sldId id="321" r:id="rId35"/>
    <p:sldId id="350" r:id="rId36"/>
    <p:sldId id="308" r:id="rId37"/>
    <p:sldId id="310" r:id="rId38"/>
    <p:sldId id="311" r:id="rId39"/>
    <p:sldId id="312" r:id="rId40"/>
    <p:sldId id="313" r:id="rId41"/>
    <p:sldId id="341" r:id="rId42"/>
    <p:sldId id="314" r:id="rId43"/>
    <p:sldId id="315" r:id="rId44"/>
    <p:sldId id="316" r:id="rId45"/>
    <p:sldId id="317" r:id="rId46"/>
    <p:sldId id="325" r:id="rId47"/>
    <p:sldId id="326" r:id="rId48"/>
    <p:sldId id="327" r:id="rId49"/>
    <p:sldId id="328" r:id="rId50"/>
    <p:sldId id="330" r:id="rId51"/>
    <p:sldId id="331" r:id="rId52"/>
    <p:sldId id="333" r:id="rId53"/>
    <p:sldId id="334" r:id="rId54"/>
    <p:sldId id="342" r:id="rId55"/>
    <p:sldId id="349" r:id="rId56"/>
    <p:sldId id="344" r:id="rId57"/>
    <p:sldId id="346" r:id="rId58"/>
    <p:sldId id="355" r:id="rId5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A7"/>
    <a:srgbClr val="14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18" autoAdjust="0"/>
    <p:restoredTop sz="95687"/>
  </p:normalViewPr>
  <p:slideViewPr>
    <p:cSldViewPr snapToGrid="0" snapToObjects="1">
      <p:cViewPr varScale="1">
        <p:scale>
          <a:sx n="55" d="100"/>
          <a:sy n="55" d="100"/>
        </p:scale>
        <p:origin x="5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19B-E24D-E64A-B3F3-ACAF115D1507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A268E-72F4-4048-B399-63625E1783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51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7B029-8967-4BB5-9998-DA3B75189EDD}" type="slidenum">
              <a:rPr lang="es-ES"/>
              <a:pPr/>
              <a:t>4</a:t>
            </a:fld>
            <a:endParaRPr lang="es-E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1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69FEE-A364-4EEA-95E4-DD5DB06C8A76}" type="slidenum">
              <a:rPr lang="es-ES"/>
              <a:pPr/>
              <a:t>15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986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69FEE-A364-4EEA-95E4-DD5DB06C8A76}" type="slidenum">
              <a:rPr lang="es-ES"/>
              <a:pPr/>
              <a:t>16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451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1D92B-ABF8-4CB6-B91F-27DCA7C8925E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420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64DD9-7FE3-4F8C-856D-82C0EAC1B23D}" type="slidenum">
              <a:rPr lang="es-ES"/>
              <a:pPr/>
              <a:t>19</a:t>
            </a:fld>
            <a:endParaRPr lang="es-E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24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E62C9-5DF2-4484-929F-59EDF0D9A89D}" type="slidenum">
              <a:rPr lang="es-ES"/>
              <a:pPr/>
              <a:t>20</a:t>
            </a:fld>
            <a:endParaRPr lang="es-E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324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713B2-9164-4B37-B3C4-00610749114C}" type="slidenum">
              <a:rPr lang="es-ES"/>
              <a:pPr/>
              <a:t>22</a:t>
            </a:fld>
            <a:endParaRPr lang="es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791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4001B-0A9B-4147-89B3-F6EEC1C889DF}" type="slidenum">
              <a:rPr lang="es-ES"/>
              <a:pPr/>
              <a:t>23</a:t>
            </a:fld>
            <a:endParaRPr lang="es-E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427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6632E-2462-4396-B56F-055900D7D25E}" type="slidenum">
              <a:rPr lang="es-ES"/>
              <a:pPr/>
              <a:t>24</a:t>
            </a:fld>
            <a:endParaRPr lang="es-E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823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F032C-33BC-4516-B3B4-9E465CC1635C}" type="slidenum">
              <a:rPr lang="es-ES"/>
              <a:pPr/>
              <a:t>25</a:t>
            </a:fld>
            <a:endParaRPr lang="es-E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40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07550-EEAE-4B6F-93B0-FB7059B8E630}" type="slidenum">
              <a:rPr lang="es-ES"/>
              <a:pPr/>
              <a:t>26</a:t>
            </a:fld>
            <a:endParaRPr lang="es-E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14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E0E3C-B70D-4295-AA04-CEBF3A8FC297}" type="slidenum">
              <a:rPr lang="es-ES"/>
              <a:pPr/>
              <a:t>6</a:t>
            </a:fld>
            <a:endParaRPr lang="es-E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459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3B347-F589-4D66-93A5-9D8F6484457B}" type="slidenum">
              <a:rPr lang="es-ES"/>
              <a:pPr/>
              <a:t>27</a:t>
            </a:fld>
            <a:endParaRPr lang="es-E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878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3B347-F589-4D66-93A5-9D8F6484457B}" type="slidenum">
              <a:rPr lang="es-ES"/>
              <a:pPr/>
              <a:t>28</a:t>
            </a:fld>
            <a:endParaRPr lang="es-E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4098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EFA98-E4C6-4C92-86F0-06343DE9AABE}" type="slidenum">
              <a:rPr lang="es-ES"/>
              <a:pPr/>
              <a:t>36</a:t>
            </a:fld>
            <a:endParaRPr lang="es-E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3579272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43E1B-810E-4ED8-A0F6-6D1697E37588}" type="slidenum">
              <a:rPr lang="es-ES"/>
              <a:pPr/>
              <a:t>37</a:t>
            </a:fld>
            <a:endParaRPr 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3634724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E9EBD-7700-4F94-9E0F-14E72F7E8AD6}" type="slidenum">
              <a:rPr lang="es-ES"/>
              <a:pPr/>
              <a:t>38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1887456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22EA0-7D2E-4369-9666-CE8764F7F287}" type="slidenum">
              <a:rPr lang="es-ES"/>
              <a:pPr/>
              <a:t>39</a:t>
            </a:fld>
            <a:endParaRPr 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3429754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77351-A0B2-4BA2-8C01-80A0C9C1EF36}" type="slidenum">
              <a:rPr lang="es-ES"/>
              <a:pPr/>
              <a:t>40</a:t>
            </a:fld>
            <a:endParaRPr lang="es-E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1449407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13030-E724-4F5F-A263-B787548326FE}" type="slidenum">
              <a:rPr lang="es-ES"/>
              <a:pPr/>
              <a:t>41</a:t>
            </a:fld>
            <a:endParaRPr lang="es-E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11911569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13030-E724-4F5F-A263-B787548326FE}" type="slidenum">
              <a:rPr lang="es-ES"/>
              <a:pPr/>
              <a:t>42</a:t>
            </a:fld>
            <a:endParaRPr lang="es-E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30445407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72AEB-41A4-4735-8770-0610BB2F7706}" type="slidenum">
              <a:rPr lang="es-ES"/>
              <a:pPr/>
              <a:t>43</a:t>
            </a:fld>
            <a:endParaRPr lang="es-E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124087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1DA1E-7F4F-4273-A7A0-17D4BD36C296}" type="slidenum">
              <a:rPr lang="es-ES"/>
              <a:pPr/>
              <a:t>8</a:t>
            </a:fld>
            <a:endParaRPr lang="es-E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6139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8A4D6-EE8C-44E2-A950-A9955C216634}" type="slidenum">
              <a:rPr lang="es-ES"/>
              <a:pPr/>
              <a:t>44</a:t>
            </a:fld>
            <a:endParaRPr lang="es-E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CO" noProof="1"/>
          </a:p>
        </p:txBody>
      </p:sp>
    </p:spTree>
    <p:extLst>
      <p:ext uri="{BB962C8B-B14F-4D97-AF65-F5344CB8AC3E}">
        <p14:creationId xmlns:p14="http://schemas.microsoft.com/office/powerpoint/2010/main" val="12320987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04327-5CC9-4B53-9FBA-722C49A5613D}" type="slidenum">
              <a:rPr lang="es-ES"/>
              <a:pPr/>
              <a:t>50</a:t>
            </a:fld>
            <a:endParaRPr lang="es-E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8798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0DB52-E984-4043-AAA9-4CFE9325CA8D}" type="slidenum">
              <a:rPr lang="es-ES"/>
              <a:pPr/>
              <a:t>51</a:t>
            </a:fld>
            <a:endParaRPr lang="es-E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554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23E9E-DF1A-4722-83AA-DB96C9484272}" type="slidenum">
              <a:rPr lang="es-ES"/>
              <a:pPr/>
              <a:t>52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6363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53271-AEEE-45EF-A6E1-B3E1C1393FA5}" type="slidenum">
              <a:rPr lang="es-ES"/>
              <a:pPr/>
              <a:t>55</a:t>
            </a:fld>
            <a:endParaRPr lang="es-E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3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D5B1F-BED7-4548-AE35-071D3A7374BD}" type="slidenum">
              <a:rPr lang="es-ES"/>
              <a:pPr/>
              <a:t>9</a:t>
            </a:fld>
            <a:endParaRPr lang="es-E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13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312E8-04A6-4D3C-BF69-56B81AF18B64}" type="slidenum">
              <a:rPr lang="es-ES"/>
              <a:pPr/>
              <a:t>10</a:t>
            </a:fld>
            <a:endParaRPr lang="es-E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3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C69B5-ABA4-48CB-811D-E2396F326849}" type="slidenum">
              <a:rPr lang="es-ES"/>
              <a:pPr/>
              <a:t>11</a:t>
            </a:fld>
            <a:endParaRPr lang="es-E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613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8EB9F-914F-4DD5-B9F5-04269B1D7F81}" type="slidenum">
              <a:rPr lang="es-ES"/>
              <a:pPr/>
              <a:t>12</a:t>
            </a:fld>
            <a:endParaRPr lang="es-E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263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622FC-C808-4841-9DDE-45358A79EB9B}" type="slidenum">
              <a:rPr lang="es-ES"/>
              <a:pPr/>
              <a:t>13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451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0EAA2-E207-4061-BFC9-613F5BB62188}" type="slidenum">
              <a:rPr lang="es-ES"/>
              <a:pPr/>
              <a:t>14</a:t>
            </a:fld>
            <a:endParaRPr lang="es-E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37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6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79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8146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C48-DCB1-4727-AEC1-565CD947804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C48-DCB1-4727-AEC1-565CD947804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8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0500"/>
            <a:ext cx="9347200" cy="1527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32000" y="19050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9050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39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688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2000" y="6248400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fld id="{272DB4E9-C022-42AC-B0A2-D981D6DA9F9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03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166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017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441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65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001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88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73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0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F98A-25B3-C146-8276-EA4F2ECEAB6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01B-5B86-DA4B-8FDB-717D17B0F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0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F70CD-DEC6-1246-B894-56C3A81D3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5410"/>
            <a:ext cx="9144000" cy="2387600"/>
          </a:xfrm>
        </p:spPr>
        <p:txBody>
          <a:bodyPr>
            <a:noAutofit/>
          </a:bodyPr>
          <a:lstStyle/>
          <a:p>
            <a:r>
              <a:rPr lang="es-CO" dirty="0"/>
              <a:t>INHIBIDORES DE LA SÍNTESIS PROTEICA BACTERIANA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F68DC9-352F-514D-BF8E-8CA0B4AE6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4041046"/>
            <a:ext cx="6629400" cy="1655762"/>
          </a:xfrm>
        </p:spPr>
        <p:txBody>
          <a:bodyPr/>
          <a:lstStyle/>
          <a:p>
            <a:r>
              <a:rPr lang="es-CO" b="1" dirty="0"/>
              <a:t>Carlos A. Rodríguez J. MD, </a:t>
            </a:r>
            <a:r>
              <a:rPr lang="es-CO" b="1" dirty="0" err="1"/>
              <a:t>MSc</a:t>
            </a:r>
            <a:r>
              <a:rPr lang="es-CO" b="1" dirty="0"/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170312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669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Espectro antibacteriano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915302" y="1111895"/>
            <a:ext cx="7080421" cy="4957119"/>
          </a:xfrm>
        </p:spPr>
        <p:txBody>
          <a:bodyPr>
            <a:noAutofit/>
          </a:bodyPr>
          <a:lstStyle/>
          <a:p>
            <a:pPr marL="342900" lvl="1" indent="0">
              <a:lnSpc>
                <a:spcPct val="100000"/>
              </a:lnSpc>
              <a:buClr>
                <a:schemeClr val="tx2">
                  <a:lumMod val="50000"/>
                </a:schemeClr>
              </a:buClr>
              <a:buNone/>
            </a:pPr>
            <a:endParaRPr lang="es-CO" i="1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noProof="1">
                <a:latin typeface="Montserrat" pitchFamily="2" charset="77"/>
              </a:rPr>
              <a:t>Cocos grampositivos: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CO" i="1" noProof="1">
                <a:latin typeface="Montserrat" pitchFamily="2" charset="77"/>
              </a:rPr>
              <a:t>S. aureus</a:t>
            </a:r>
            <a:r>
              <a:rPr lang="es-ES" i="1" dirty="0">
                <a:latin typeface="Montserrat" pitchFamily="2" charset="77"/>
              </a:rPr>
              <a:t> </a:t>
            </a:r>
            <a:r>
              <a:rPr lang="es-ES" dirty="0">
                <a:latin typeface="Montserrat" pitchFamily="2" charset="77"/>
              </a:rPr>
              <a:t>(sólo MSSA).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i="1" noProof="1">
                <a:latin typeface="Montserrat" pitchFamily="2" charset="77"/>
              </a:rPr>
              <a:t>S. pneumoniae</a:t>
            </a:r>
            <a:r>
              <a:rPr lang="es-ES" noProof="1">
                <a:latin typeface="Montserrat" pitchFamily="2" charset="77"/>
              </a:rPr>
              <a:t>, </a:t>
            </a:r>
            <a:r>
              <a:rPr lang="es-ES" i="1" noProof="1">
                <a:latin typeface="Montserrat" pitchFamily="2" charset="77"/>
              </a:rPr>
              <a:t>Streptococcus</a:t>
            </a:r>
            <a:r>
              <a:rPr lang="es-ES" noProof="1">
                <a:latin typeface="Montserrat" pitchFamily="2" charset="77"/>
              </a:rPr>
              <a:t> grupos A, B, y viridans: </a:t>
            </a:r>
            <a:r>
              <a:rPr lang="es-ES" dirty="0">
                <a:latin typeface="Montserrat" pitchFamily="2" charset="77"/>
              </a:rPr>
              <a:t>cada vez más resistencia.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None/>
            </a:pPr>
            <a:endParaRPr lang="es-ES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noProof="1">
                <a:latin typeface="Montserrat" pitchFamily="2" charset="77"/>
              </a:rPr>
              <a:t>Cocos gramnegativos: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i="1" dirty="0" err="1">
                <a:latin typeface="Montserrat" pitchFamily="2" charset="77"/>
              </a:rPr>
              <a:t>Haemophilus</a:t>
            </a:r>
            <a:r>
              <a:rPr lang="es-ES" i="1" dirty="0">
                <a:latin typeface="Montserrat" pitchFamily="2" charset="77"/>
              </a:rPr>
              <a:t> </a:t>
            </a:r>
            <a:r>
              <a:rPr lang="es-ES" i="1" dirty="0" err="1">
                <a:latin typeface="Montserrat" pitchFamily="2" charset="77"/>
              </a:rPr>
              <a:t>influenzae</a:t>
            </a:r>
            <a:r>
              <a:rPr lang="es-ES" dirty="0">
                <a:latin typeface="Montserrat" pitchFamily="2" charset="77"/>
              </a:rPr>
              <a:t>,</a:t>
            </a:r>
            <a:r>
              <a:rPr lang="es-ES" noProof="1">
                <a:latin typeface="Montserrat" pitchFamily="2" charset="77"/>
              </a:rPr>
              <a:t> </a:t>
            </a:r>
            <a:r>
              <a:rPr lang="es-ES" i="1" noProof="1">
                <a:latin typeface="Montserrat" pitchFamily="2" charset="77"/>
              </a:rPr>
              <a:t>M. catarrhalis</a:t>
            </a:r>
            <a:r>
              <a:rPr lang="es-ES" noProof="1">
                <a:latin typeface="Montserrat" pitchFamily="2" charset="77"/>
              </a:rPr>
              <a:t>, </a:t>
            </a:r>
            <a:r>
              <a:rPr lang="es-ES" i="1" noProof="1">
                <a:latin typeface="Montserrat" pitchFamily="2" charset="77"/>
              </a:rPr>
              <a:t>Bordetella pertussis.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CO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noProof="1">
                <a:latin typeface="Montserrat" pitchFamily="2" charset="77"/>
              </a:rPr>
              <a:t>No contra enterobacterias (excepción </a:t>
            </a:r>
            <a:r>
              <a:rPr lang="es-CO" i="1" noProof="1">
                <a:latin typeface="Montserrat" pitchFamily="2" charset="77"/>
              </a:rPr>
              <a:t>Shigella</a:t>
            </a:r>
            <a:r>
              <a:rPr lang="es-CO" noProof="1">
                <a:latin typeface="Montserrat" pitchFamily="2" charset="77"/>
              </a:rPr>
              <a:t>).</a:t>
            </a: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CO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noProof="1">
                <a:latin typeface="Montserrat" pitchFamily="2" charset="77"/>
              </a:rPr>
              <a:t>No tienen acción contra </a:t>
            </a:r>
            <a:r>
              <a:rPr lang="es-CO" i="1" noProof="1">
                <a:latin typeface="Montserrat" pitchFamily="2" charset="77"/>
              </a:rPr>
              <a:t>P. aeruginosa.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noProof="1">
              <a:latin typeface="Montserrat" pitchFamily="2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8730" y="241852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Espectro antibacteriano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69654" y="1679713"/>
            <a:ext cx="6858000" cy="4572000"/>
          </a:xfrm>
        </p:spPr>
        <p:txBody>
          <a:bodyPr>
            <a:noAutofit/>
          </a:bodyPr>
          <a:lstStyle/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sz="3200" noProof="1">
                <a:latin typeface="Montserrat" pitchFamily="2" charset="77"/>
              </a:rPr>
              <a:t>Atípicos:</a:t>
            </a:r>
            <a:endParaRPr lang="es-CO" sz="2800" noProof="1">
              <a:latin typeface="Montserrat" pitchFamily="2" charset="77"/>
            </a:endParaRP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CO" sz="2400" i="1" noProof="1">
                <a:latin typeface="Montserrat" pitchFamily="2" charset="77"/>
              </a:rPr>
              <a:t>Chlamydia trachomatis, Chlamydia pneumoniae, Mycoplasma pneumoniae</a:t>
            </a:r>
            <a:r>
              <a:rPr lang="es-ES" sz="2400" noProof="1">
                <a:latin typeface="Montserrat" pitchFamily="2" charset="77"/>
              </a:rPr>
              <a:t>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1200" noProof="1">
              <a:latin typeface="Montserrat" pitchFamily="2" charset="77"/>
            </a:endParaRP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3200" noProof="1">
                <a:latin typeface="Montserrat" pitchFamily="2" charset="77"/>
              </a:rPr>
              <a:t>Otros:</a:t>
            </a:r>
            <a:endParaRPr lang="es-ES" sz="2800" noProof="1">
              <a:latin typeface="Montserrat" pitchFamily="2" charset="77"/>
            </a:endParaRP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i="1" noProof="1">
                <a:latin typeface="Montserrat" pitchFamily="2" charset="77"/>
              </a:rPr>
              <a:t>Helicobacter pylori </a:t>
            </a:r>
            <a:r>
              <a:rPr lang="es-ES" sz="2400" noProof="1">
                <a:latin typeface="Montserrat" pitchFamily="2" charset="77"/>
              </a:rPr>
              <a:t>(claritromicina).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i="1" noProof="1">
                <a:latin typeface="Montserrat" pitchFamily="2" charset="77"/>
              </a:rPr>
              <a:t>Mycobacterium fortuitum, Chelonae, Avium, Leprae </a:t>
            </a:r>
            <a:r>
              <a:rPr lang="es-ES" sz="2400" noProof="1">
                <a:latin typeface="Montserrat" pitchFamily="2" charset="77"/>
              </a:rPr>
              <a:t>(claritromicina</a:t>
            </a:r>
            <a:r>
              <a:rPr lang="es-ES" sz="2400" dirty="0">
                <a:latin typeface="Montserrat" pitchFamily="2" charset="77"/>
              </a:rPr>
              <a:t> &gt; </a:t>
            </a:r>
            <a:r>
              <a:rPr lang="es-ES" sz="2400" dirty="0" err="1">
                <a:latin typeface="Montserrat" pitchFamily="2" charset="77"/>
              </a:rPr>
              <a:t>azitromicina</a:t>
            </a:r>
            <a:r>
              <a:rPr lang="es-ES" sz="2400" noProof="1">
                <a:latin typeface="Montserrat" pitchFamily="2" charset="77"/>
              </a:rPr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51862" y="334618"/>
            <a:ext cx="7772400" cy="9144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Farmacocinética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762543" y="1525110"/>
            <a:ext cx="7323437" cy="449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800" noProof="1">
                <a:latin typeface="Montserrat" pitchFamily="2" charset="77"/>
              </a:rPr>
              <a:t>Biodisponibilidad oral:  30% eritro, 37% azitro, 50% claritro.</a:t>
            </a:r>
          </a:p>
          <a:p>
            <a:pPr>
              <a:lnSpc>
                <a:spcPct val="100000"/>
              </a:lnSpc>
              <a:buNone/>
            </a:pPr>
            <a:endParaRPr lang="es-ES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ES" sz="2800" noProof="1">
                <a:latin typeface="Montserrat" pitchFamily="2" charset="77"/>
              </a:rPr>
              <a:t>No pasan la barrera hematoencefálica.</a:t>
            </a:r>
          </a:p>
          <a:p>
            <a:pPr>
              <a:lnSpc>
                <a:spcPct val="100000"/>
              </a:lnSpc>
              <a:buNone/>
            </a:pPr>
            <a:endParaRPr lang="es-ES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ES" sz="2800" noProof="1">
                <a:latin typeface="Montserrat" pitchFamily="2" charset="77"/>
              </a:rPr>
              <a:t>Relaciones suero: espacio intracelular son 1:10 E, 1:100 C, 1:1000 A. </a:t>
            </a:r>
          </a:p>
          <a:p>
            <a:pPr>
              <a:lnSpc>
                <a:spcPct val="100000"/>
              </a:lnSpc>
              <a:buNone/>
            </a:pPr>
            <a:endParaRPr lang="es-ES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ES" sz="2800" noProof="1">
                <a:latin typeface="Montserrat" pitchFamily="2" charset="77"/>
              </a:rPr>
              <a:t>Solamente claritromicina requiere ajuste de dosis en insuficiencia renal.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660" y="166343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Reacciones adversas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804807" y="1664185"/>
            <a:ext cx="7135402" cy="47402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Trastornos gastrointestinales (agonistas de receptores de motilin</a:t>
            </a:r>
            <a:r>
              <a:rPr lang="es-ES" sz="2800" dirty="0">
                <a:latin typeface="Montserrat" pitchFamily="2" charset="77"/>
              </a:rPr>
              <a:t>a</a:t>
            </a:r>
            <a:r>
              <a:rPr lang="es-ES" sz="2800" noProof="1">
                <a:latin typeface="Montserrat" pitchFamily="2" charset="77"/>
              </a:rPr>
              <a:t>):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noProof="1">
                <a:latin typeface="Montserrat" pitchFamily="2" charset="77"/>
              </a:rPr>
              <a:t>Eritromicina: 45%.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noProof="1">
                <a:latin typeface="Montserrat" pitchFamily="2" charset="77"/>
              </a:rPr>
              <a:t>Claritromicina: 16%.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noProof="1">
                <a:latin typeface="Montserrat" pitchFamily="2" charset="77"/>
              </a:rPr>
              <a:t>Azitromicina: 12%.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None/>
            </a:pPr>
            <a:endParaRPr lang="es-ES" sz="2400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noProof="1">
                <a:latin typeface="Montserrat" pitchFamily="2" charset="77"/>
              </a:rPr>
              <a:t>Elevación aminotransferasas (1-5% claritromicina).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noProof="1">
                <a:latin typeface="Montserrat" pitchFamily="2" charset="77"/>
              </a:rPr>
              <a:t>Cándida intestinal y genital.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9940" y="260971"/>
            <a:ext cx="7772400" cy="9144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dirty="0"/>
              <a:t>Interacciones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69654" y="1066799"/>
            <a:ext cx="7205010" cy="6086475"/>
          </a:xfrm>
        </p:spPr>
        <p:txBody>
          <a:bodyPr>
            <a:noAutofit/>
          </a:bodyPr>
          <a:lstStyle/>
          <a:p>
            <a:pPr marL="342900" lvl="1" indent="0">
              <a:lnSpc>
                <a:spcPct val="10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es-ES" sz="2800" noProof="1">
                <a:latin typeface="Montserrat" pitchFamily="2" charset="77"/>
              </a:rPr>
              <a:t>Eritromicina y claritromicina inhiben el citocromo P450 y aumentan niveles de:</a:t>
            </a:r>
          </a:p>
          <a:p>
            <a:pPr lvl="1" indent="-3429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Carbamazepina.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Valproato.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Colchicina.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Ergotamina.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Estatinas.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Anticonceptivos.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Warfarina.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Clozapina.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Benzodia</a:t>
            </a:r>
            <a:r>
              <a:rPr lang="es-ES" sz="2400" dirty="0">
                <a:latin typeface="Montserrat" pitchFamily="2" charset="77"/>
              </a:rPr>
              <a:t>z</a:t>
            </a:r>
            <a:r>
              <a:rPr lang="es-ES" sz="2400" noProof="1">
                <a:latin typeface="Montserrat" pitchFamily="2" charset="77"/>
              </a:rPr>
              <a:t>epinas.</a:t>
            </a:r>
          </a:p>
          <a:p>
            <a:pPr marL="800100" lvl="1" indent="-457200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Ciclosporina.</a:t>
            </a:r>
            <a:endParaRPr lang="es-ES" sz="2400" noProof="1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3454" y="281608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Indicaciones clínicas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86866" y="1653746"/>
            <a:ext cx="6389518" cy="47099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Elección: infeccione por </a:t>
            </a:r>
            <a:r>
              <a:rPr lang="es-CO" sz="2800" i="1" noProof="1">
                <a:latin typeface="Montserrat" pitchFamily="2" charset="77"/>
              </a:rPr>
              <a:t>Mycoplasma</a:t>
            </a:r>
            <a:r>
              <a:rPr lang="es-CO" sz="2800" noProof="1">
                <a:latin typeface="Montserrat" pitchFamily="2" charset="77"/>
              </a:rPr>
              <a:t>, </a:t>
            </a:r>
            <a:r>
              <a:rPr lang="es-CO" sz="2800" i="1" noProof="1">
                <a:latin typeface="Montserrat" pitchFamily="2" charset="77"/>
              </a:rPr>
              <a:t>Chlamydia</a:t>
            </a:r>
            <a:r>
              <a:rPr lang="es-ES" sz="2800" i="1" noProof="1">
                <a:latin typeface="Montserrat" pitchFamily="2" charset="77"/>
              </a:rPr>
              <a:t> pneumoniae</a:t>
            </a:r>
            <a:r>
              <a:rPr lang="es-ES" sz="2800" noProof="1">
                <a:latin typeface="Montserrat" pitchFamily="2" charset="77"/>
              </a:rPr>
              <a:t> y </a:t>
            </a:r>
            <a:r>
              <a:rPr lang="es-ES" sz="2800" i="1" noProof="1">
                <a:latin typeface="Montserrat" pitchFamily="2" charset="77"/>
              </a:rPr>
              <a:t>Chlamydia trachomatis </a:t>
            </a:r>
            <a:r>
              <a:rPr lang="es-ES" sz="2800" noProof="1">
                <a:latin typeface="Montserrat" pitchFamily="2" charset="77"/>
              </a:rPr>
              <a:t>(azitro).</a:t>
            </a: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800" noProof="1">
              <a:solidFill>
                <a:schemeClr val="folHlink"/>
              </a:solidFill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noProof="1">
                <a:solidFill>
                  <a:schemeClr val="tx1"/>
                </a:solidFill>
                <a:latin typeface="Montserrat" pitchFamily="2" charset="77"/>
              </a:rPr>
              <a:t>Alternativa en </a:t>
            </a:r>
            <a:r>
              <a:rPr lang="es-ES" sz="2800" i="1" noProof="1">
                <a:solidFill>
                  <a:schemeClr val="tx1"/>
                </a:solidFill>
                <a:latin typeface="Montserrat" pitchFamily="2" charset="77"/>
              </a:rPr>
              <a:t>H. influenzae, S. pneumoniae y M. catarrhalis: </a:t>
            </a:r>
            <a:r>
              <a:rPr lang="es-ES" sz="2800" noProof="1">
                <a:solidFill>
                  <a:schemeClr val="tx1"/>
                </a:solidFill>
                <a:latin typeface="Montserrat" pitchFamily="2" charset="77"/>
              </a:rPr>
              <a:t>otitis media, sinusitis, neumonía.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800" i="1" noProof="1">
              <a:latin typeface="Montserrat" pitchFamily="2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7743" y="241852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Indicaciones clínicas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1618735"/>
            <a:ext cx="7061886" cy="389237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noProof="1">
                <a:latin typeface="Montserrat" pitchFamily="2" charset="77"/>
              </a:rPr>
              <a:t>Tosferina (azitro).</a:t>
            </a: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800" i="1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noProof="1">
                <a:latin typeface="Montserrat" pitchFamily="2" charset="77"/>
              </a:rPr>
              <a:t>Infecciones por </a:t>
            </a:r>
            <a:r>
              <a:rPr lang="es-ES" sz="2800" i="1" noProof="1">
                <a:latin typeface="Montserrat" pitchFamily="2" charset="77"/>
              </a:rPr>
              <a:t>S. pyogenes </a:t>
            </a:r>
            <a:r>
              <a:rPr lang="es-ES" sz="2800" noProof="1">
                <a:latin typeface="Montserrat" pitchFamily="2" charset="77"/>
              </a:rPr>
              <a:t>(celulitis, erisipela, impétigo): alternativa a beta-lactámicos.</a:t>
            </a: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800" i="1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800" i="1" noProof="1">
                <a:latin typeface="Montserrat" pitchFamily="2" charset="77"/>
              </a:rPr>
              <a:t>H. pylori</a:t>
            </a:r>
            <a:r>
              <a:rPr lang="es-ES" sz="2800" noProof="1">
                <a:latin typeface="Montserrat" pitchFamily="2" charset="77"/>
              </a:rPr>
              <a:t> (claritro + amoxi + omeprazol).</a:t>
            </a:r>
            <a:endParaRPr lang="es-ES_tradnl" sz="28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0093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862" y="123569"/>
            <a:ext cx="1068859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Presentaciones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03591" y="1318606"/>
            <a:ext cx="7018637" cy="54158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800" dirty="0">
                <a:latin typeface="Montserrat" pitchFamily="2" charset="77"/>
              </a:rPr>
              <a:t>Eritromicina: tabletas de 500 mg, suspensión: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latin typeface="Montserrat" pitchFamily="2" charset="77"/>
              </a:rPr>
              <a:t>Dosis adultos: 250 a 500 mg (eritromicina base) cada 6 horas.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solidFill>
                  <a:srgbClr val="00ABA7"/>
                </a:solidFill>
                <a:latin typeface="Montserrat" pitchFamily="2" charset="77"/>
              </a:rPr>
              <a:t>Niños: 40-50 mg/kg/día,  q 6 horas.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800" dirty="0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800" dirty="0">
                <a:latin typeface="Montserrat" pitchFamily="2" charset="77"/>
              </a:rPr>
              <a:t>Claritromicina: tabletas de 250 y 500 mg, vial de 500 mg: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latin typeface="Montserrat" pitchFamily="2" charset="77"/>
              </a:rPr>
              <a:t>Dosis adultos: 500 mg cada 12 horas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solidFill>
                  <a:srgbClr val="00ABA7"/>
                </a:solidFill>
                <a:latin typeface="Montserrat" pitchFamily="2" charset="77"/>
              </a:rPr>
              <a:t>Niños: 7.5 mg/kg q 12h.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s-CO" sz="2800" dirty="0"/>
          </a:p>
          <a:p>
            <a:pPr marL="342900" lvl="1" indent="0">
              <a:lnSpc>
                <a:spcPct val="100000"/>
              </a:lnSpc>
              <a:buNone/>
            </a:pPr>
            <a:r>
              <a:rPr lang="es-CO" sz="2800" dirty="0"/>
              <a:t> </a:t>
            </a:r>
          </a:p>
          <a:p>
            <a:pPr lvl="1"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endParaRPr lang="es-CO" sz="2800" dirty="0"/>
          </a:p>
          <a:p>
            <a:pPr>
              <a:lnSpc>
                <a:spcPct val="10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063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304" y="129210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Presentaciones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0" y="1461122"/>
            <a:ext cx="6981568" cy="4601679"/>
          </a:xfrm>
        </p:spPr>
        <p:txBody>
          <a:bodyPr>
            <a:normAutofit/>
          </a:bodyPr>
          <a:lstStyle/>
          <a:p>
            <a:pPr marL="342900" lvl="1" indent="0">
              <a:lnSpc>
                <a:spcPct val="100000"/>
              </a:lnSpc>
              <a:buNone/>
            </a:pPr>
            <a:r>
              <a:rPr lang="es-CO" sz="3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sz="3000" dirty="0"/>
              <a:t>Azitromicina: suspensión, tabletas de 500 mg, vial de 500 mg: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Dosis adultos: 500 mg 1 vez al día.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Dosis única de 1 g (</a:t>
            </a:r>
            <a:r>
              <a:rPr lang="es-CO" sz="2600" i="1" dirty="0"/>
              <a:t>chlamydia trachomatis</a:t>
            </a:r>
            <a:r>
              <a:rPr lang="es-CO" sz="2600" dirty="0"/>
              <a:t>).</a:t>
            </a:r>
          </a:p>
          <a:p>
            <a:pPr lvl="1">
              <a:lnSpc>
                <a:spcPct val="100000"/>
              </a:lnSpc>
            </a:pPr>
            <a:r>
              <a:rPr lang="es-CO" sz="2600" dirty="0"/>
              <a:t>Dosis única de 2 g (sinusitis, neumonía).</a:t>
            </a:r>
          </a:p>
          <a:p>
            <a:pPr lvl="1">
              <a:lnSpc>
                <a:spcPct val="100000"/>
              </a:lnSpc>
            </a:pPr>
            <a:r>
              <a:rPr lang="es-CO" sz="2600" dirty="0">
                <a:solidFill>
                  <a:srgbClr val="00ABA7"/>
                </a:solidFill>
              </a:rPr>
              <a:t>Niños: 10 mg/kg/día por 3-5 días.</a:t>
            </a:r>
          </a:p>
          <a:p>
            <a:pPr lvl="1">
              <a:lnSpc>
                <a:spcPct val="100000"/>
              </a:lnSpc>
            </a:pPr>
            <a:endParaRPr lang="es-CO" sz="3200" dirty="0"/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834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9418" y="219351"/>
            <a:ext cx="10515600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Lincosamidas</a:t>
            </a:r>
            <a:endParaRPr lang="es-ES_tradn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861399" y="1544914"/>
            <a:ext cx="7030994" cy="507558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noProof="1">
                <a:solidFill>
                  <a:schemeClr val="tx1"/>
                </a:solidFill>
                <a:latin typeface="Montserrat" pitchFamily="2" charset="77"/>
              </a:rPr>
              <a:t>Lincomicina y </a:t>
            </a:r>
            <a:r>
              <a:rPr lang="es-CO" sz="2400" u="sng" noProof="1">
                <a:solidFill>
                  <a:schemeClr val="tx1"/>
                </a:solidFill>
                <a:latin typeface="Montserrat" pitchFamily="2" charset="77"/>
              </a:rPr>
              <a:t>clindamicina</a:t>
            </a:r>
            <a:r>
              <a:rPr lang="es-CO" sz="2400" noProof="1">
                <a:solidFill>
                  <a:schemeClr val="tx1"/>
                </a:solidFill>
                <a:latin typeface="Montserrat" pitchFamily="2" charset="77"/>
              </a:rPr>
              <a:t>.</a:t>
            </a:r>
            <a:endParaRPr lang="es-CO" sz="2400" noProof="1">
              <a:latin typeface="Montserrat" pitchFamily="2" charset="77"/>
            </a:endParaRPr>
          </a:p>
          <a:p>
            <a:pPr algn="just">
              <a:lnSpc>
                <a:spcPct val="100000"/>
              </a:lnSpc>
            </a:pPr>
            <a:r>
              <a:rPr lang="es-CO" sz="2400" noProof="1">
                <a:latin typeface="Montserrat" pitchFamily="2" charset="77"/>
              </a:rPr>
              <a:t>Inhiben la síntesis proteica, uniéndose al ribosoma en un sitio sobrepuesto con el de los macrólidos.</a:t>
            </a:r>
          </a:p>
          <a:p>
            <a:pPr algn="just">
              <a:lnSpc>
                <a:spcPct val="100000"/>
              </a:lnSpc>
            </a:pPr>
            <a:r>
              <a:rPr lang="es-CO" sz="2400" noProof="1">
                <a:latin typeface="Montserrat" pitchFamily="2" charset="77"/>
              </a:rPr>
              <a:t>Son antibióticos bacteriostáticos, excepto contra </a:t>
            </a:r>
            <a:r>
              <a:rPr lang="es-CO" sz="2400" i="1" noProof="1">
                <a:latin typeface="Montserrat" pitchFamily="2" charset="77"/>
              </a:rPr>
              <a:t>S. aureus, S. pneumoniae, S. pyogenes </a:t>
            </a:r>
            <a:r>
              <a:rPr lang="es-CO" sz="2400" noProof="1">
                <a:latin typeface="Montserrat" pitchFamily="2" charset="77"/>
              </a:rPr>
              <a:t>y</a:t>
            </a:r>
            <a:r>
              <a:rPr lang="es-CO" sz="2400" i="1" noProof="1">
                <a:latin typeface="Montserrat" pitchFamily="2" charset="77"/>
              </a:rPr>
              <a:t> B. fragilis </a:t>
            </a:r>
            <a:r>
              <a:rPr lang="es-CO" sz="2400" noProof="1">
                <a:latin typeface="Montserrat" pitchFamily="2" charset="77"/>
              </a:rPr>
              <a:t>(bactericida).</a:t>
            </a:r>
          </a:p>
          <a:p>
            <a:pPr algn="just">
              <a:lnSpc>
                <a:spcPct val="100000"/>
              </a:lnSpc>
            </a:pPr>
            <a:endParaRPr lang="es-CO" sz="2400" noProof="1">
              <a:latin typeface="Montserrat" pitchFamily="2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06622" y="3741912"/>
            <a:ext cx="3205292" cy="20534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/>
              <a:t>Subunidad 30S:</a:t>
            </a:r>
            <a:endParaRPr lang="es-ES_tradnl" sz="2400" dirty="0"/>
          </a:p>
          <a:p>
            <a:pPr>
              <a:lnSpc>
                <a:spcPct val="100000"/>
              </a:lnSpc>
            </a:pPr>
            <a:r>
              <a:rPr lang="es-ES_tradnl" sz="2200" dirty="0"/>
              <a:t>Tetraciclinas.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Glicilciclinas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Aminoglicósidos</a:t>
            </a:r>
            <a:r>
              <a:rPr lang="es-ES_tradnl" sz="2200" dirty="0"/>
              <a:t>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4062917-A14B-404A-BB39-3115B4416935}"/>
              </a:ext>
            </a:extLst>
          </p:cNvPr>
          <p:cNvSpPr txBox="1">
            <a:spLocks/>
          </p:cNvSpPr>
          <p:nvPr/>
        </p:nvSpPr>
        <p:spPr>
          <a:xfrm>
            <a:off x="5033526" y="3429000"/>
            <a:ext cx="3205292" cy="3192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_tradnl" sz="2400" b="1" dirty="0"/>
              <a:t>Subunidad 50S:</a:t>
            </a:r>
            <a:r>
              <a:rPr lang="es-ES_tradnl" sz="2400" dirty="0"/>
              <a:t>	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Macrólidos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Lincosamidas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Cloranfenicol.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Oxazolidinonas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Pleuromutilinas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endParaRPr lang="es-ES_tradnl" sz="1800" dirty="0"/>
          </a:p>
        </p:txBody>
      </p:sp>
      <p:pic>
        <p:nvPicPr>
          <p:cNvPr id="6" name="Picture 5" descr="04-19_ribosome_1">
            <a:extLst>
              <a:ext uri="{FF2B5EF4-FFF2-40B4-BE49-F238E27FC236}">
                <a16:creationId xmlns:a16="http://schemas.microsoft.com/office/drawing/2014/main" id="{47C96E71-4080-454C-B095-FA37146A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7131" y="1377776"/>
            <a:ext cx="5287642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2670" y="399897"/>
            <a:ext cx="11259244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dirty="0"/>
              <a:t>Inhibidores de la síntesis </a:t>
            </a:r>
            <a:br>
              <a:rPr lang="es-ES_tradnl" dirty="0"/>
            </a:br>
            <a:r>
              <a:rPr lang="es-ES_tradnl" dirty="0"/>
              <a:t>proteica bacteriana</a:t>
            </a:r>
          </a:p>
        </p:txBody>
      </p:sp>
    </p:spTree>
    <p:extLst>
      <p:ext uri="{BB962C8B-B14F-4D97-AF65-F5344CB8AC3E}">
        <p14:creationId xmlns:p14="http://schemas.microsoft.com/office/powerpoint/2010/main" val="143928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421" y="266700"/>
            <a:ext cx="1098515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Mecanismos de resistencia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69654" y="1409701"/>
            <a:ext cx="7254616" cy="4885082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</a:pPr>
            <a:endParaRPr lang="es-CO" sz="2400" noProof="1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s-CO" sz="3000" noProof="1">
                <a:latin typeface="Montserrat" pitchFamily="2" charset="77"/>
              </a:rPr>
              <a:t>Modificación del sitio P del ribosoma 50S:</a:t>
            </a:r>
          </a:p>
          <a:p>
            <a:pPr lvl="1"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endParaRPr lang="es-CO" sz="2800" noProof="1">
              <a:latin typeface="Montserrat" pitchFamily="2" charset="77"/>
            </a:endParaRPr>
          </a:p>
          <a:p>
            <a:pPr lvl="1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CO" sz="2800" noProof="1">
                <a:latin typeface="Montserrat" pitchFamily="2" charset="77"/>
              </a:rPr>
              <a:t>Metilación del rRNA 23S (gen </a:t>
            </a:r>
            <a:r>
              <a:rPr lang="es-CO" sz="2800" i="1" noProof="1">
                <a:latin typeface="Montserrat" pitchFamily="2" charset="77"/>
              </a:rPr>
              <a:t>erm</a:t>
            </a:r>
            <a:r>
              <a:rPr lang="es-CO" sz="2800" noProof="1">
                <a:latin typeface="Montserrat" pitchFamily="2" charset="77"/>
              </a:rPr>
              <a:t>): Resistencia constitutiva o inducible a MLS</a:t>
            </a:r>
            <a:r>
              <a:rPr lang="es-CO" sz="2800" baseline="-25000" noProof="1">
                <a:latin typeface="Montserrat" pitchFamily="2" charset="77"/>
              </a:rPr>
              <a:t>B</a:t>
            </a:r>
            <a:r>
              <a:rPr lang="es-CO" sz="2800" noProof="1">
                <a:latin typeface="Montserrat" pitchFamily="2" charset="77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es-CO" sz="2800" noProof="1">
              <a:latin typeface="Montserrat" pitchFamily="2" charset="77"/>
            </a:endParaRPr>
          </a:p>
          <a:p>
            <a:pPr lvl="1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CO" sz="2800" noProof="1">
                <a:latin typeface="Montserrat" pitchFamily="2" charset="77"/>
              </a:rPr>
              <a:t>En las cepas con resistencia inducible, el fenotipo MR/LS puede confundir (requiere prueba D).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C76DF-046D-BC4A-B06C-4D3BCCE5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4" y="81525"/>
            <a:ext cx="7886700" cy="1325563"/>
          </a:xfrm>
        </p:spPr>
        <p:txBody>
          <a:bodyPr>
            <a:normAutofit/>
          </a:bodyPr>
          <a:lstStyle/>
          <a:p>
            <a:r>
              <a:rPr lang="es-CO" dirty="0"/>
              <a:t>Prueba D</a:t>
            </a:r>
          </a:p>
        </p:txBody>
      </p:sp>
      <p:pic>
        <p:nvPicPr>
          <p:cNvPr id="5" name="Imagen 4" descr="Imagen que contiene viendo, foto, oscuro, gato&#10;&#10;Descripción generada automáticamente">
            <a:extLst>
              <a:ext uri="{FF2B5EF4-FFF2-40B4-BE49-F238E27FC236}">
                <a16:creationId xmlns:a16="http://schemas.microsoft.com/office/drawing/2014/main" id="{7FA83450-B020-BD48-B46F-F86D88F6E2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9994" y="538444"/>
            <a:ext cx="5791200" cy="578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75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08" y="228600"/>
            <a:ext cx="77724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Espectro</a:t>
            </a:r>
            <a:endParaRPr lang="es-ES_tradnl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979772" y="1295400"/>
            <a:ext cx="7212227" cy="5334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Cocos Gram+: </a:t>
            </a:r>
            <a:r>
              <a:rPr lang="es-CO" sz="2800" i="1" noProof="1">
                <a:solidFill>
                  <a:srgbClr val="142B48"/>
                </a:solidFill>
                <a:latin typeface="Montserrat" pitchFamily="2" charset="77"/>
              </a:rPr>
              <a:t>Staphylococcus aureus </a:t>
            </a: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incluyendo la mayoría de cepas MRSA, </a:t>
            </a:r>
            <a:r>
              <a:rPr lang="es-CO" sz="2800" i="1" noProof="1">
                <a:solidFill>
                  <a:srgbClr val="142B48"/>
                </a:solidFill>
                <a:latin typeface="Montserrat" pitchFamily="2" charset="77"/>
              </a:rPr>
              <a:t>Streptococcus spp.</a:t>
            </a:r>
          </a:p>
          <a:p>
            <a:pPr>
              <a:lnSpc>
                <a:spcPct val="100000"/>
              </a:lnSpc>
            </a:pP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Anaerobios. </a:t>
            </a:r>
          </a:p>
          <a:p>
            <a:pPr>
              <a:lnSpc>
                <a:spcPct val="100000"/>
              </a:lnSpc>
            </a:pPr>
            <a:r>
              <a:rPr lang="es-CO" sz="2800" i="1" noProof="1">
                <a:solidFill>
                  <a:srgbClr val="142B48"/>
                </a:solidFill>
                <a:latin typeface="Montserrat" pitchFamily="2" charset="77"/>
              </a:rPr>
              <a:t>P. falciparum</a:t>
            </a: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, </a:t>
            </a:r>
            <a:r>
              <a:rPr lang="es-CO" sz="2800" i="1" noProof="1">
                <a:solidFill>
                  <a:srgbClr val="142B48"/>
                </a:solidFill>
                <a:latin typeface="Montserrat" pitchFamily="2" charset="77"/>
              </a:rPr>
              <a:t>T. gondii</a:t>
            </a: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, </a:t>
            </a:r>
            <a:r>
              <a:rPr lang="es-CO" sz="2800" i="1" noProof="1">
                <a:solidFill>
                  <a:srgbClr val="142B48"/>
                </a:solidFill>
                <a:latin typeface="Montserrat" pitchFamily="2" charset="77"/>
              </a:rPr>
              <a:t>P. </a:t>
            </a:r>
            <a:r>
              <a:rPr lang="es-ES" sz="2800" i="1" dirty="0" err="1">
                <a:solidFill>
                  <a:srgbClr val="142B48"/>
                </a:solidFill>
                <a:latin typeface="Montserrat" pitchFamily="2" charset="77"/>
              </a:rPr>
              <a:t>jirovec</a:t>
            </a:r>
            <a:r>
              <a:rPr lang="es-ES" sz="2800" i="1" noProof="1">
                <a:solidFill>
                  <a:srgbClr val="142B48"/>
                </a:solidFill>
                <a:latin typeface="Montserrat" pitchFamily="2" charset="77"/>
              </a:rPr>
              <a:t>ii</a:t>
            </a: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No tiene actividad  contra: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noProof="1">
                <a:solidFill>
                  <a:srgbClr val="142B48"/>
                </a:solidFill>
                <a:latin typeface="Montserrat" pitchFamily="2" charset="77"/>
              </a:rPr>
              <a:t>Bacilos gramnegativos.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i="1" noProof="1">
                <a:solidFill>
                  <a:srgbClr val="142B48"/>
                </a:solidFill>
                <a:latin typeface="Montserrat" pitchFamily="2" charset="77"/>
              </a:rPr>
              <a:t>Enterococcus faecium</a:t>
            </a:r>
            <a:r>
              <a:rPr lang="es-ES" sz="2400" noProof="1">
                <a:solidFill>
                  <a:srgbClr val="142B48"/>
                </a:solidFill>
                <a:latin typeface="Montserrat" pitchFamily="2" charset="77"/>
              </a:rPr>
              <a:t>, </a:t>
            </a:r>
            <a:r>
              <a:rPr lang="es-ES" sz="2400" i="1" noProof="1">
                <a:solidFill>
                  <a:srgbClr val="142B48"/>
                </a:solidFill>
                <a:latin typeface="Montserrat" pitchFamily="2" charset="77"/>
              </a:rPr>
              <a:t>E. faecalis.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ES" sz="2400" i="1" noProof="1">
                <a:solidFill>
                  <a:srgbClr val="142B48"/>
                </a:solidFill>
                <a:latin typeface="Montserrat" pitchFamily="2" charset="77"/>
              </a:rPr>
              <a:t>Clostridioides difficile</a:t>
            </a:r>
            <a:r>
              <a:rPr lang="es-ES" sz="2400" i="1" dirty="0">
                <a:solidFill>
                  <a:srgbClr val="142B48"/>
                </a:solidFill>
                <a:latin typeface="Montserrat" pitchFamily="2" charset="77"/>
              </a:rPr>
              <a:t>.</a:t>
            </a:r>
            <a:r>
              <a:rPr lang="es-ES" sz="2400" i="1" noProof="1">
                <a:solidFill>
                  <a:srgbClr val="142B48"/>
                </a:solidFill>
                <a:latin typeface="Montserrat" pitchFamily="2" charset="77"/>
              </a:rPr>
              <a:t> </a:t>
            </a:r>
            <a:endParaRPr lang="es-ES" sz="2400" noProof="1">
              <a:solidFill>
                <a:srgbClr val="142B48"/>
              </a:solidFill>
              <a:latin typeface="Montserrat" pitchFamily="2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2" y="217945"/>
            <a:ext cx="77724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Farmacocinética</a:t>
            </a:r>
            <a:endParaRPr lang="es-ES_tradnl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967416" y="1676399"/>
            <a:ext cx="7129848" cy="496365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s-CO" sz="2800" noProof="1">
                <a:solidFill>
                  <a:srgbClr val="142B48"/>
                </a:solidFill>
                <a:latin typeface="Montserrat" pitchFamily="2" charset="77"/>
              </a:rPr>
              <a:t>Alimentos</a:t>
            </a: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 retardan pero no disminuyen la absorción oral.</a:t>
            </a:r>
          </a:p>
          <a:p>
            <a:pPr>
              <a:lnSpc>
                <a:spcPct val="110000"/>
              </a:lnSpc>
            </a:pPr>
            <a:endParaRPr lang="es-ES" sz="1000" noProof="1">
              <a:solidFill>
                <a:srgbClr val="142B48"/>
              </a:solidFill>
              <a:latin typeface="Montserrat" pitchFamily="2" charset="77"/>
            </a:endParaRPr>
          </a:p>
          <a:p>
            <a:pPr>
              <a:lnSpc>
                <a:spcPct val="110000"/>
              </a:lnSpc>
            </a:pP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Se concentra bien en tejidos, mas no pasa BHE significativamente (no usar en meningitis piógena).</a:t>
            </a:r>
          </a:p>
          <a:p>
            <a:pPr>
              <a:lnSpc>
                <a:spcPct val="110000"/>
              </a:lnSpc>
            </a:pPr>
            <a:endParaRPr lang="es-ES" sz="1000" noProof="1">
              <a:solidFill>
                <a:srgbClr val="142B48"/>
              </a:solidFill>
              <a:latin typeface="Montserrat" pitchFamily="2" charset="77"/>
            </a:endParaRPr>
          </a:p>
          <a:p>
            <a:pPr>
              <a:lnSpc>
                <a:spcPct val="110000"/>
              </a:lnSpc>
            </a:pP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Niveles terapéuticos en sinovia, pleura, peritoneo, hueso, abscesos,  escaras.</a:t>
            </a:r>
          </a:p>
          <a:p>
            <a:pPr>
              <a:lnSpc>
                <a:spcPct val="110000"/>
              </a:lnSpc>
            </a:pPr>
            <a:endParaRPr lang="es-ES" sz="1000" noProof="1">
              <a:solidFill>
                <a:srgbClr val="142B48"/>
              </a:solidFill>
              <a:latin typeface="Montserrat" pitchFamily="2" charset="77"/>
            </a:endParaRPr>
          </a:p>
          <a:p>
            <a:pPr>
              <a:lnSpc>
                <a:spcPct val="110000"/>
              </a:lnSpc>
            </a:pPr>
            <a:r>
              <a:rPr lang="es-ES" sz="2800" noProof="1">
                <a:solidFill>
                  <a:srgbClr val="142B48"/>
                </a:solidFill>
                <a:latin typeface="Montserrat" pitchFamily="2" charset="77"/>
              </a:rPr>
              <a:t>[Intracelular] = 25-50 x [extracelular].</a:t>
            </a:r>
          </a:p>
          <a:p>
            <a:pPr>
              <a:lnSpc>
                <a:spcPct val="110000"/>
              </a:lnSpc>
              <a:buFontTx/>
              <a:buNone/>
            </a:pPr>
            <a:endParaRPr lang="es-ES" noProof="1">
              <a:solidFill>
                <a:srgbClr val="142B48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284" y="159027"/>
            <a:ext cx="7886700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Farmacocinética</a:t>
            </a:r>
            <a:endParaRPr lang="es-ES_tradnl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992130" y="1752599"/>
            <a:ext cx="7055708" cy="51053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Administración oral e intravenosa.</a:t>
            </a:r>
          </a:p>
          <a:p>
            <a:pPr>
              <a:lnSpc>
                <a:spcPct val="100000"/>
              </a:lnSpc>
            </a:pPr>
            <a:endParaRPr lang="es-CO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Metabolismo hepático.</a:t>
            </a:r>
          </a:p>
          <a:p>
            <a:pPr>
              <a:lnSpc>
                <a:spcPct val="100000"/>
              </a:lnSpc>
            </a:pPr>
            <a:endParaRPr lang="es-CO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Vida media corta 2.0-2.5 h.</a:t>
            </a:r>
          </a:p>
          <a:p>
            <a:pPr>
              <a:lnSpc>
                <a:spcPct val="100000"/>
              </a:lnSpc>
            </a:pPr>
            <a:endParaRPr lang="es-CO" sz="28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80-90% se elimina en la bilis, 10-20% en orina.</a:t>
            </a:r>
          </a:p>
          <a:p>
            <a:pPr>
              <a:lnSpc>
                <a:spcPct val="100000"/>
              </a:lnSpc>
            </a:pPr>
            <a:endParaRPr lang="es-CO" sz="2800" noProof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548" y="152400"/>
            <a:ext cx="7772400" cy="9144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Reacciones adversa</a:t>
            </a:r>
            <a:r>
              <a:rPr lang="es-CO" sz="4000" noProof="1"/>
              <a:t>s</a:t>
            </a:r>
            <a:endParaRPr lang="es-ES_tradnl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1828800"/>
            <a:ext cx="7043350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Diarrea: hasta 30%.</a:t>
            </a: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Colitis por antibióticos: hasta 10%:</a:t>
            </a:r>
          </a:p>
          <a:p>
            <a:pPr lvl="1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CO" sz="2400" noProof="1">
                <a:latin typeface="Montserrat" pitchFamily="2" charset="77"/>
              </a:rPr>
              <a:t>Superinfección por </a:t>
            </a:r>
            <a:r>
              <a:rPr lang="es-CO" sz="2400" i="1" noProof="1">
                <a:latin typeface="Montserrat" pitchFamily="2" charset="77"/>
              </a:rPr>
              <a:t>Clostridioides difficile.</a:t>
            </a:r>
            <a:endParaRPr lang="es-CO" sz="240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Hipersensibilidad: hasta 10%.</a:t>
            </a: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Hipotensión: por bolos IV.</a:t>
            </a:r>
          </a:p>
          <a:p>
            <a:pPr>
              <a:lnSpc>
                <a:spcPct val="100000"/>
              </a:lnSpc>
            </a:pPr>
            <a:r>
              <a:rPr lang="es-CO" sz="2800" noProof="1">
                <a:latin typeface="Montserrat" pitchFamily="2" charset="77"/>
              </a:rPr>
              <a:t>Raras: pancitopenia, elevación enzimas hepáticas.</a:t>
            </a:r>
            <a:endParaRPr lang="es-ES_tradnl" dirty="0">
              <a:latin typeface="Montserrat" pitchFamily="2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6104" y="256092"/>
            <a:ext cx="77724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Usos clínicos</a:t>
            </a:r>
            <a:endParaRPr lang="es-ES_tradnl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979773" y="1020417"/>
            <a:ext cx="7080421" cy="57140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O" sz="3000" noProof="1">
                <a:latin typeface="Montserrat" pitchFamily="2" charset="77"/>
              </a:rPr>
              <a:t>Infecciones mixtas: aerobios + anaerobios: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Intraabdominales*.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Pélvicas*.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Tracto respiratorio superior*.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Úlceras en pie diabético*.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Úlceras de decúbito*.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Pulmonares.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Odontogénicas.</a:t>
            </a:r>
          </a:p>
          <a:p>
            <a:pPr lvl="1">
              <a:lnSpc>
                <a:spcPct val="110000"/>
              </a:lnSpc>
              <a:buClr>
                <a:schemeClr val="tx2">
                  <a:lumMod val="50000"/>
                </a:schemeClr>
              </a:buClr>
            </a:pPr>
            <a:r>
              <a:rPr lang="es-CO" sz="2800" noProof="1">
                <a:latin typeface="Montserrat" pitchFamily="2" charset="77"/>
              </a:rPr>
              <a:t>Tejidos blandos.</a:t>
            </a:r>
            <a:endParaRPr lang="es-CO" sz="3200" noProof="1">
              <a:latin typeface="Montserrat" pitchFamily="2" charset="77"/>
            </a:endParaRPr>
          </a:p>
          <a:p>
            <a:pPr lvl="1">
              <a:lnSpc>
                <a:spcPct val="110000"/>
              </a:lnSpc>
              <a:buFontTx/>
              <a:buNone/>
            </a:pPr>
            <a:endParaRPr lang="es-CO" sz="3200" noProof="1">
              <a:latin typeface="Montserrat" pitchFamily="2" charset="77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s-CO" sz="3000" noProof="1">
                <a:latin typeface="Montserrat" pitchFamily="2" charset="77"/>
              </a:rPr>
              <a:t>*Combinada con aminoglicósido o aztreonam.</a:t>
            </a:r>
          </a:p>
          <a:p>
            <a:pPr lvl="1">
              <a:lnSpc>
                <a:spcPct val="110000"/>
              </a:lnSpc>
              <a:buFontTx/>
              <a:buNone/>
            </a:pPr>
            <a:endParaRPr lang="es-ES_tradnl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979773" y="1524000"/>
            <a:ext cx="7117491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noProof="1">
                <a:latin typeface="Montserrat" pitchFamily="2" charset="77"/>
              </a:rPr>
              <a:t>Alternativa en infecciones por bacterias grampositivas:</a:t>
            </a:r>
          </a:p>
          <a:p>
            <a:pPr lvl="1">
              <a:lnSpc>
                <a:spcPct val="100000"/>
              </a:lnSpc>
            </a:pPr>
            <a:r>
              <a:rPr lang="es-CO" sz="2400" noProof="1">
                <a:latin typeface="Montserrat" pitchFamily="2" charset="77"/>
              </a:rPr>
              <a:t>Portadores faríngeos de </a:t>
            </a:r>
            <a:r>
              <a:rPr lang="es-CO" sz="2400" i="1" noProof="1">
                <a:latin typeface="Montserrat" pitchFamily="2" charset="77"/>
              </a:rPr>
              <a:t>Streptococcus</a:t>
            </a:r>
            <a:r>
              <a:rPr lang="es-CO" sz="2400" noProof="1">
                <a:latin typeface="Montserrat" pitchFamily="2" charset="77"/>
              </a:rPr>
              <a:t> grupo A.</a:t>
            </a:r>
          </a:p>
          <a:p>
            <a:pPr lvl="1">
              <a:lnSpc>
                <a:spcPct val="100000"/>
              </a:lnSpc>
            </a:pPr>
            <a:r>
              <a:rPr lang="es-CO" sz="2400" noProof="1">
                <a:latin typeface="Montserrat" pitchFamily="2" charset="77"/>
              </a:rPr>
              <a:t>Amigdalitis bacteriana recurrente.</a:t>
            </a:r>
          </a:p>
          <a:p>
            <a:pPr lvl="1">
              <a:lnSpc>
                <a:spcPct val="100000"/>
              </a:lnSpc>
            </a:pPr>
            <a:r>
              <a:rPr lang="es-ES" sz="2400" noProof="1">
                <a:latin typeface="Montserrat" pitchFamily="2" charset="77"/>
              </a:rPr>
              <a:t>Alternativa a amoxicilina en profilaxis de endocarditis por </a:t>
            </a:r>
            <a:r>
              <a:rPr lang="es-ES" sz="2400" i="1" noProof="1">
                <a:latin typeface="Montserrat" pitchFamily="2" charset="77"/>
              </a:rPr>
              <a:t>Streptococcus spp.</a:t>
            </a:r>
            <a:endParaRPr lang="es-CO" sz="2400" noProof="1">
              <a:latin typeface="Montserrat" pitchFamily="2" charset="77"/>
            </a:endParaRPr>
          </a:p>
          <a:p>
            <a:pPr lvl="1">
              <a:lnSpc>
                <a:spcPct val="100000"/>
              </a:lnSpc>
            </a:pPr>
            <a:r>
              <a:rPr lang="es-CO" sz="2400" noProof="1">
                <a:latin typeface="Montserrat" pitchFamily="2" charset="77"/>
              </a:rPr>
              <a:t>Infecciones por </a:t>
            </a:r>
            <a:r>
              <a:rPr lang="es-CO" sz="2400" i="1" noProof="1">
                <a:latin typeface="Montserrat" pitchFamily="2" charset="77"/>
              </a:rPr>
              <a:t>Staphylococcus</a:t>
            </a:r>
            <a:r>
              <a:rPr lang="es-CO" sz="2400" noProof="1">
                <a:latin typeface="Montserrat" pitchFamily="2" charset="77"/>
              </a:rPr>
              <a:t> (como osteomielitis), especialmente MRSA.</a:t>
            </a:r>
          </a:p>
          <a:p>
            <a:pPr lvl="1">
              <a:lnSpc>
                <a:spcPct val="100000"/>
              </a:lnSpc>
              <a:buNone/>
            </a:pPr>
            <a:endParaRPr lang="es-ES" sz="1000" noProof="1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AD193D6-FCC2-DF44-A49A-98E57C1C0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741" y="381000"/>
            <a:ext cx="10824518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dirty="0"/>
              <a:t>Otras indicaciones clínicas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9192" y="318052"/>
            <a:ext cx="10824518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dirty="0"/>
              <a:t>Otras indicaciones clínicas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16842" y="1205948"/>
            <a:ext cx="6764341" cy="53472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800" noProof="1">
                <a:latin typeface="Montserrat" pitchFamily="2" charset="77"/>
              </a:rPr>
              <a:t>Vaginosis (óvulos).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050" i="1" noProof="1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s-ES" sz="2800" i="1" noProof="1">
                <a:latin typeface="Montserrat" pitchFamily="2" charset="77"/>
              </a:rPr>
              <a:t>Toxoplasma gondii</a:t>
            </a:r>
            <a:r>
              <a:rPr lang="es-ES" sz="2800" noProof="1">
                <a:latin typeface="Montserrat" pitchFamily="2" charset="77"/>
              </a:rPr>
              <a:t> (corioretinitis, encefalitis); combinado con pirimetamina.</a:t>
            </a:r>
          </a:p>
          <a:p>
            <a:pPr>
              <a:lnSpc>
                <a:spcPct val="100000"/>
              </a:lnSpc>
            </a:pPr>
            <a:endParaRPr lang="es-ES" sz="105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ES" sz="2800" i="1" noProof="1">
                <a:latin typeface="Montserrat" pitchFamily="2" charset="77"/>
              </a:rPr>
              <a:t>Plasmodium falciparum </a:t>
            </a:r>
            <a:r>
              <a:rPr lang="es-ES" sz="2800" noProof="1">
                <a:latin typeface="Montserrat" pitchFamily="2" charset="77"/>
              </a:rPr>
              <a:t>(de elección en embarazadas, combinada con quinina).</a:t>
            </a:r>
            <a:endParaRPr lang="es-ES" sz="2800" i="1" noProof="1">
              <a:latin typeface="Montserrat" pitchFamily="2" charset="77"/>
            </a:endParaRPr>
          </a:p>
          <a:p>
            <a:pPr>
              <a:lnSpc>
                <a:spcPct val="100000"/>
              </a:lnSpc>
              <a:buNone/>
            </a:pPr>
            <a:endParaRPr lang="es-ES" sz="1050" noProof="1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ES" sz="2800" i="1" noProof="1">
                <a:latin typeface="Montserrat" pitchFamily="2" charset="77"/>
              </a:rPr>
              <a:t>Pneumocystis </a:t>
            </a:r>
            <a:r>
              <a:rPr lang="es-ES" sz="2800" i="1" dirty="0" err="1">
                <a:latin typeface="Montserrat" pitchFamily="2" charset="77"/>
              </a:rPr>
              <a:t>jirovecii</a:t>
            </a:r>
            <a:r>
              <a:rPr lang="es-ES" sz="2800" i="1" dirty="0">
                <a:latin typeface="Montserrat" pitchFamily="2" charset="77"/>
              </a:rPr>
              <a:t> </a:t>
            </a:r>
            <a:r>
              <a:rPr lang="es-ES" sz="2800" dirty="0">
                <a:latin typeface="Montserrat" pitchFamily="2" charset="77"/>
              </a:rPr>
              <a:t>(alternativa a TMP-SMX).</a:t>
            </a:r>
            <a:endParaRPr lang="es-ES" sz="2800" i="1" noProof="1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50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304" y="222422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Presentación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16843" y="1825625"/>
            <a:ext cx="7018637" cy="480995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Clindamicina: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Cápsulas de 300 mg, vial de 600 y 900 mg.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Dosis oral: 300 mg cada 6 horas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Dosis intravenosa: 1200 a 2700 mg/día, dividido cada 8 horas.</a:t>
            </a:r>
          </a:p>
          <a:p>
            <a:pPr marL="171450" lvl="1">
              <a:lnSpc>
                <a:spcPct val="100000"/>
              </a:lnSpc>
              <a:spcBef>
                <a:spcPts val="750"/>
              </a:spcBef>
            </a:pPr>
            <a:r>
              <a:rPr lang="es-CO" sz="2400" dirty="0">
                <a:solidFill>
                  <a:srgbClr val="00ABA7"/>
                </a:solidFill>
              </a:rPr>
              <a:t>Niños: 8-25 mg/kg/día, dividido q6-8 horas.</a:t>
            </a:r>
          </a:p>
          <a:p>
            <a:pPr>
              <a:lnSpc>
                <a:spcPct val="100000"/>
              </a:lnSpc>
            </a:pP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47855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2643" y="304800"/>
            <a:ext cx="11110784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dirty="0">
                <a:latin typeface="Montserrat" pitchFamily="2" charset="77"/>
              </a:rPr>
              <a:t>Inhibidores de la síntesis </a:t>
            </a:r>
            <a:br>
              <a:rPr lang="es-ES_tradnl" dirty="0">
                <a:latin typeface="Montserrat" pitchFamily="2" charset="77"/>
              </a:rPr>
            </a:br>
            <a:r>
              <a:rPr lang="es-ES_tradnl" dirty="0">
                <a:latin typeface="Montserrat" pitchFamily="2" charset="77"/>
              </a:rPr>
              <a:t>proteica bacteriana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3025" y="1507573"/>
            <a:ext cx="6658367" cy="47275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s-ES_tradnl" sz="2400" dirty="0"/>
          </a:p>
          <a:p>
            <a:pPr algn="just">
              <a:lnSpc>
                <a:spcPct val="100000"/>
              </a:lnSpc>
            </a:pPr>
            <a:r>
              <a:rPr lang="es-ES_tradnl" sz="2400" dirty="0"/>
              <a:t>Con excepción de los </a:t>
            </a:r>
            <a:r>
              <a:rPr lang="es-ES_tradnl" sz="2400" dirty="0" err="1"/>
              <a:t>aminoglicósidos</a:t>
            </a:r>
            <a:r>
              <a:rPr lang="es-ES_tradnl" sz="2400" dirty="0"/>
              <a:t>, todos son </a:t>
            </a:r>
            <a:r>
              <a:rPr lang="es-ES_tradnl" sz="2400" u="sng" dirty="0"/>
              <a:t>bacteriostáticos.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Con excepción de los </a:t>
            </a:r>
            <a:r>
              <a:rPr lang="es-ES_tradnl" sz="2400" dirty="0" err="1"/>
              <a:t>aminoglicósidos</a:t>
            </a:r>
            <a:r>
              <a:rPr lang="es-ES_tradnl" sz="2400" dirty="0"/>
              <a:t>, todos son tiempo dependientes con PAE prolongado y su índice PK/PD es el AUC/MIC.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En general no deben combinarse antibióticos bactericidas con bacteriostáticos, porque puede haber </a:t>
            </a:r>
            <a:r>
              <a:rPr lang="es-ES_tradnl" sz="2400" u="sng" dirty="0"/>
              <a:t>antagonismo</a:t>
            </a:r>
            <a:r>
              <a:rPr lang="es-ES_trad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5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979" y="113668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Oxazolidinonas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9654" y="1212517"/>
            <a:ext cx="7522346" cy="4871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800" b="1" dirty="0" err="1"/>
              <a:t>Linezolid</a:t>
            </a:r>
            <a:r>
              <a:rPr lang="es-ES_tradnl" sz="2800" dirty="0"/>
              <a:t>, </a:t>
            </a:r>
            <a:r>
              <a:rPr lang="es-ES_tradnl" sz="2800" dirty="0" err="1"/>
              <a:t>tedizolid</a:t>
            </a:r>
            <a:r>
              <a:rPr lang="es-ES_tradnl" sz="28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800" dirty="0"/>
              <a:t>Mecanismo de acción: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Se une al </a:t>
            </a:r>
            <a:r>
              <a:rPr lang="es-ES_tradnl" sz="2400" dirty="0" err="1"/>
              <a:t>rRNA</a:t>
            </a:r>
            <a:r>
              <a:rPr lang="es-ES_tradnl" sz="2400" dirty="0"/>
              <a:t> 23S en un sitio diferente a MLS.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Bloquea iniciación de la síntesis proteica.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Bacteriostático.</a:t>
            </a:r>
          </a:p>
          <a:p>
            <a:pPr>
              <a:lnSpc>
                <a:spcPct val="100000"/>
              </a:lnSpc>
            </a:pPr>
            <a:r>
              <a:rPr lang="es-ES_tradnl" sz="2800" dirty="0"/>
              <a:t>Mecanismo de resistencia: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Mutaciones en el </a:t>
            </a:r>
            <a:r>
              <a:rPr lang="es-ES_tradnl" sz="2400" dirty="0" err="1"/>
              <a:t>rRNA</a:t>
            </a:r>
            <a:r>
              <a:rPr lang="es-ES_tradnl" sz="2400" dirty="0"/>
              <a:t> 23S.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705244F-E2BF-274F-8517-C2815D443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919" y="5195643"/>
            <a:ext cx="373876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908" y="1"/>
            <a:ext cx="1107165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Oxazolidinonas</a:t>
            </a:r>
            <a:r>
              <a:rPr lang="es-ES_tradnl" dirty="0"/>
              <a:t>: espectro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5646" y="1719607"/>
            <a:ext cx="6969211" cy="4871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800" dirty="0"/>
              <a:t>Cocos </a:t>
            </a:r>
            <a:r>
              <a:rPr lang="es-ES_tradnl" sz="2800" dirty="0" err="1"/>
              <a:t>grampositivos</a:t>
            </a:r>
            <a:r>
              <a:rPr lang="es-ES_tradnl" sz="2800" dirty="0"/>
              <a:t>: </a:t>
            </a:r>
            <a:r>
              <a:rPr lang="es-ES_tradnl" sz="2800" i="1" dirty="0" err="1"/>
              <a:t>Staphylococcus</a:t>
            </a:r>
            <a:r>
              <a:rPr lang="es-ES_tradnl" sz="2800" i="1" dirty="0"/>
              <a:t>, </a:t>
            </a:r>
            <a:r>
              <a:rPr lang="es-ES_tradnl" sz="2800" i="1" dirty="0" err="1"/>
              <a:t>Streptococcus</a:t>
            </a:r>
            <a:r>
              <a:rPr lang="es-ES_tradnl" sz="2800" i="1" dirty="0"/>
              <a:t>, </a:t>
            </a:r>
            <a:r>
              <a:rPr lang="es-ES_tradnl" sz="2800" i="1" dirty="0" err="1"/>
              <a:t>Enterococcus</a:t>
            </a:r>
            <a:r>
              <a:rPr lang="es-ES_tradnl" sz="2800" dirty="0"/>
              <a:t>.</a:t>
            </a:r>
          </a:p>
          <a:p>
            <a:pPr>
              <a:lnSpc>
                <a:spcPct val="100000"/>
              </a:lnSpc>
            </a:pPr>
            <a:endParaRPr lang="es-ES_tradnl" sz="2800" dirty="0"/>
          </a:p>
          <a:p>
            <a:pPr>
              <a:lnSpc>
                <a:spcPct val="100000"/>
              </a:lnSpc>
            </a:pPr>
            <a:r>
              <a:rPr lang="es-ES_tradnl" sz="2800" dirty="0"/>
              <a:t>Bacilos </a:t>
            </a:r>
            <a:r>
              <a:rPr lang="es-ES_tradnl" sz="2800" dirty="0" err="1"/>
              <a:t>grampositivos</a:t>
            </a:r>
            <a:r>
              <a:rPr lang="es-ES_tradnl" sz="2800" dirty="0"/>
              <a:t>: </a:t>
            </a:r>
            <a:r>
              <a:rPr lang="es-ES_tradnl" sz="2800" i="1" dirty="0" err="1"/>
              <a:t>Corynebacterium</a:t>
            </a:r>
            <a:r>
              <a:rPr lang="es-ES_tradnl" sz="2800" i="1" dirty="0"/>
              <a:t>, Listeria</a:t>
            </a:r>
            <a:r>
              <a:rPr lang="es-ES_tradnl" sz="2800" dirty="0"/>
              <a:t>.</a:t>
            </a:r>
          </a:p>
          <a:p>
            <a:pPr>
              <a:lnSpc>
                <a:spcPct val="100000"/>
              </a:lnSpc>
            </a:pPr>
            <a:endParaRPr lang="es-ES_tradnl" sz="2800" i="1" dirty="0"/>
          </a:p>
          <a:p>
            <a:pPr>
              <a:lnSpc>
                <a:spcPct val="100000"/>
              </a:lnSpc>
            </a:pPr>
            <a:r>
              <a:rPr lang="es-ES_tradnl" sz="2800" i="1" dirty="0" err="1"/>
              <a:t>Mycobacterium</a:t>
            </a:r>
            <a:r>
              <a:rPr lang="es-ES_tradnl" sz="2800" i="1" dirty="0"/>
              <a:t> tuberculosis.</a:t>
            </a:r>
          </a:p>
          <a:p>
            <a:pPr lvl="1">
              <a:lnSpc>
                <a:spcPct val="100000"/>
              </a:lnSpc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916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741" y="198783"/>
            <a:ext cx="1082451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Linezolid</a:t>
            </a:r>
            <a:r>
              <a:rPr lang="es-ES_tradnl" dirty="0"/>
              <a:t>: farmacocinética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16842" y="1825625"/>
            <a:ext cx="7006281" cy="47275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3100" dirty="0">
                <a:solidFill>
                  <a:srgbClr val="142B48"/>
                </a:solidFill>
              </a:rPr>
              <a:t>Uso oral e intravenoso.</a:t>
            </a:r>
          </a:p>
          <a:p>
            <a:pPr>
              <a:lnSpc>
                <a:spcPct val="100000"/>
              </a:lnSpc>
            </a:pPr>
            <a:endParaRPr lang="es-ES_tradnl" sz="3100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</a:pPr>
            <a:r>
              <a:rPr lang="es-ES_tradnl" sz="3100" dirty="0">
                <a:solidFill>
                  <a:srgbClr val="142B48"/>
                </a:solidFill>
              </a:rPr>
              <a:t>Biodisponibilidad oral: 100%.</a:t>
            </a:r>
          </a:p>
          <a:p>
            <a:pPr>
              <a:lnSpc>
                <a:spcPct val="100000"/>
              </a:lnSpc>
            </a:pPr>
            <a:endParaRPr lang="es-ES_tradnl" sz="3100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</a:pPr>
            <a:r>
              <a:rPr lang="es-ES_tradnl" sz="3100" dirty="0">
                <a:solidFill>
                  <a:srgbClr val="142B48"/>
                </a:solidFill>
              </a:rPr>
              <a:t>No afecta el citocromo P450.</a:t>
            </a:r>
          </a:p>
          <a:p>
            <a:pPr>
              <a:lnSpc>
                <a:spcPct val="100000"/>
              </a:lnSpc>
            </a:pPr>
            <a:endParaRPr lang="es-ES_tradnl" sz="3100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</a:pPr>
            <a:r>
              <a:rPr lang="es-ES_tradnl" sz="3100" dirty="0">
                <a:solidFill>
                  <a:srgbClr val="142B48"/>
                </a:solidFill>
              </a:rPr>
              <a:t>No requiere ajuste en falla renal.</a:t>
            </a:r>
          </a:p>
          <a:p>
            <a:pPr lvl="1">
              <a:lnSpc>
                <a:spcPct val="100000"/>
              </a:lnSpc>
            </a:pPr>
            <a:endParaRPr lang="es-ES_tradnl" sz="2400" dirty="0">
              <a:solidFill>
                <a:srgbClr val="142B48"/>
              </a:solidFill>
            </a:endParaRPr>
          </a:p>
          <a:p>
            <a:pPr lvl="1">
              <a:lnSpc>
                <a:spcPct val="100000"/>
              </a:lnSpc>
            </a:pPr>
            <a:endParaRPr lang="es-ES_tradnl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8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562" y="215857"/>
            <a:ext cx="10836876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Linezolid</a:t>
            </a:r>
            <a:r>
              <a:rPr lang="es-ES_tradnl" dirty="0"/>
              <a:t>: RAM e interacciones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2130" y="1541420"/>
            <a:ext cx="7110798" cy="47275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800" dirty="0"/>
              <a:t>Reacciones adversas: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Trombocitopenia (usos mayores de 2 semanas).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Neuropatía óptica y periférica (usos prolongados).</a:t>
            </a:r>
          </a:p>
          <a:p>
            <a:pPr>
              <a:lnSpc>
                <a:spcPct val="100000"/>
              </a:lnSpc>
            </a:pPr>
            <a:endParaRPr lang="es-ES_tradnl" sz="2800" dirty="0"/>
          </a:p>
          <a:p>
            <a:pPr>
              <a:lnSpc>
                <a:spcPct val="100000"/>
              </a:lnSpc>
            </a:pPr>
            <a:r>
              <a:rPr lang="es-ES_tradnl" sz="2800" dirty="0"/>
              <a:t>Interacciones: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2400" dirty="0"/>
              <a:t>Tiene acción de inhibidor de la MAO y puede causar síndrome </a:t>
            </a:r>
            <a:r>
              <a:rPr lang="es-ES_tradnl" sz="2400" dirty="0" err="1"/>
              <a:t>serotoninérgico</a:t>
            </a:r>
            <a:r>
              <a:rPr lang="es-ES_tradnl" sz="2400" dirty="0"/>
              <a:t> con ISRS.</a:t>
            </a:r>
          </a:p>
          <a:p>
            <a:pPr lvl="1">
              <a:lnSpc>
                <a:spcPct val="100000"/>
              </a:lnSpc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31162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305" y="86004"/>
            <a:ext cx="1068859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Linezolid</a:t>
            </a:r>
            <a:r>
              <a:rPr lang="es-ES_tradnl" dirty="0"/>
              <a:t>: indicaciones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05294" y="1578489"/>
            <a:ext cx="6264605" cy="4941581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>
                <a:solidFill>
                  <a:srgbClr val="142B48"/>
                </a:solidFill>
              </a:rPr>
              <a:t>Infecciones por </a:t>
            </a:r>
            <a:r>
              <a:rPr lang="es-ES_tradnl" sz="2800" dirty="0" err="1">
                <a:solidFill>
                  <a:srgbClr val="142B48"/>
                </a:solidFill>
              </a:rPr>
              <a:t>enterococo</a:t>
            </a:r>
            <a:r>
              <a:rPr lang="es-ES_tradnl" sz="2800" dirty="0">
                <a:solidFill>
                  <a:srgbClr val="142B48"/>
                </a:solidFill>
              </a:rPr>
              <a:t> resistente a vancomicina.</a:t>
            </a:r>
          </a:p>
          <a:p>
            <a:pPr algn="just"/>
            <a:endParaRPr lang="es-ES_tradnl" sz="2800" dirty="0">
              <a:solidFill>
                <a:srgbClr val="142B48"/>
              </a:solidFill>
            </a:endParaRPr>
          </a:p>
          <a:p>
            <a:pPr algn="just"/>
            <a:r>
              <a:rPr lang="es-ES_tradnl" sz="2800" dirty="0">
                <a:solidFill>
                  <a:srgbClr val="142B48"/>
                </a:solidFill>
              </a:rPr>
              <a:t>Neumonía por MRSA.</a:t>
            </a:r>
          </a:p>
          <a:p>
            <a:pPr algn="just"/>
            <a:endParaRPr lang="es-ES_tradnl" sz="2800" dirty="0">
              <a:solidFill>
                <a:srgbClr val="142B48"/>
              </a:solidFill>
            </a:endParaRPr>
          </a:p>
          <a:p>
            <a:pPr algn="just"/>
            <a:r>
              <a:rPr lang="es-ES_tradnl" sz="2800" dirty="0">
                <a:solidFill>
                  <a:srgbClr val="142B48"/>
                </a:solidFill>
              </a:rPr>
              <a:t>Infecciones de piel y tejidos blandos por </a:t>
            </a:r>
            <a:r>
              <a:rPr lang="es-ES_tradnl" sz="2800" dirty="0" err="1">
                <a:solidFill>
                  <a:srgbClr val="142B48"/>
                </a:solidFill>
              </a:rPr>
              <a:t>grampositivos</a:t>
            </a:r>
            <a:r>
              <a:rPr lang="es-ES_tradnl" sz="2800" dirty="0">
                <a:solidFill>
                  <a:srgbClr val="142B48"/>
                </a:solidFill>
              </a:rPr>
              <a:t>.</a:t>
            </a:r>
          </a:p>
          <a:p>
            <a:pPr algn="just"/>
            <a:endParaRPr lang="es-ES_tradnl" sz="2800" dirty="0">
              <a:solidFill>
                <a:srgbClr val="142B48"/>
              </a:solidFill>
            </a:endParaRPr>
          </a:p>
          <a:p>
            <a:pPr algn="just"/>
            <a:r>
              <a:rPr lang="es-ES_tradnl" sz="2800" dirty="0">
                <a:solidFill>
                  <a:srgbClr val="142B48"/>
                </a:solidFill>
              </a:rPr>
              <a:t>Alternativa en tuberculosis </a:t>
            </a:r>
            <a:r>
              <a:rPr lang="es-ES_tradnl" sz="2800" dirty="0" err="1">
                <a:solidFill>
                  <a:srgbClr val="142B48"/>
                </a:solidFill>
              </a:rPr>
              <a:t>multirresistente</a:t>
            </a:r>
            <a:r>
              <a:rPr lang="es-ES_tradnl" sz="2800" dirty="0">
                <a:solidFill>
                  <a:srgbClr val="142B48"/>
                </a:solidFill>
              </a:rPr>
              <a:t>.</a:t>
            </a:r>
          </a:p>
          <a:p>
            <a:pPr lvl="1" algn="just"/>
            <a:endParaRPr lang="es-ES_tradnl" sz="2800" dirty="0">
              <a:solidFill>
                <a:srgbClr val="142B48"/>
              </a:solidFill>
            </a:endParaRPr>
          </a:p>
          <a:p>
            <a:pPr lvl="1" algn="just"/>
            <a:endParaRPr lang="es-ES_tradnl" sz="2800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956" y="165308"/>
            <a:ext cx="10948087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Linezolid</a:t>
            </a:r>
            <a:r>
              <a:rPr lang="es-ES_tradnl" dirty="0"/>
              <a:t>: presentación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0" y="1850339"/>
            <a:ext cx="7046754" cy="45307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_tradnl" sz="2800" dirty="0">
              <a:solidFill>
                <a:srgbClr val="142B48"/>
              </a:solidFill>
            </a:endParaRPr>
          </a:p>
          <a:p>
            <a:r>
              <a:rPr lang="es-ES_tradnl" sz="2800" dirty="0">
                <a:solidFill>
                  <a:srgbClr val="142B48"/>
                </a:solidFill>
              </a:rPr>
              <a:t>Viales y tabletas de 600 mg.</a:t>
            </a:r>
          </a:p>
          <a:p>
            <a:endParaRPr lang="es-ES_tradnl" sz="2800" dirty="0">
              <a:solidFill>
                <a:srgbClr val="142B48"/>
              </a:solidFill>
            </a:endParaRPr>
          </a:p>
          <a:p>
            <a:r>
              <a:rPr lang="es-ES_tradnl" sz="2800" dirty="0">
                <a:solidFill>
                  <a:srgbClr val="142B48"/>
                </a:solidFill>
              </a:rPr>
              <a:t>Dosis adultos: 600 mg 2 veces al día.</a:t>
            </a:r>
          </a:p>
          <a:p>
            <a:endParaRPr lang="es-CO" sz="2800" dirty="0">
              <a:solidFill>
                <a:srgbClr val="142B48"/>
              </a:solidFill>
            </a:endParaRPr>
          </a:p>
          <a:p>
            <a:r>
              <a:rPr lang="es-CO" sz="2800" dirty="0">
                <a:solidFill>
                  <a:srgbClr val="00ABA7"/>
                </a:solidFill>
              </a:rPr>
              <a:t>Niños &lt;12 años: 10 mg/kg cada 8 horas.</a:t>
            </a:r>
          </a:p>
          <a:p>
            <a:pPr lvl="1"/>
            <a:endParaRPr lang="es-ES_tradnl" sz="2800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14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581" y="258667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Tetraciclinas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7813" y="1215457"/>
            <a:ext cx="7916203" cy="44270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noProof="1"/>
              <a:t>Bacteriostáticos de amplio espectro productos de </a:t>
            </a:r>
            <a:r>
              <a:rPr lang="es-CO" sz="2800" i="1" noProof="1">
                <a:solidFill>
                  <a:schemeClr val="tx1"/>
                </a:solidFill>
              </a:rPr>
              <a:t>Streptomyces aureofaciens</a:t>
            </a:r>
            <a:r>
              <a:rPr lang="es-CO" sz="2800" noProof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s-CO" sz="2800" noProof="1"/>
          </a:p>
          <a:p>
            <a:pPr>
              <a:lnSpc>
                <a:spcPct val="100000"/>
              </a:lnSpc>
            </a:pPr>
            <a:r>
              <a:rPr lang="es-CO" sz="2800" noProof="1"/>
              <a:t>Clasificación según la vida media: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noProof="1"/>
              <a:t>Clortetraciclina, oxitetraciclina, </a:t>
            </a:r>
            <a:r>
              <a:rPr lang="es-CO" sz="2400" b="1" noProof="1"/>
              <a:t>tetraciclina</a:t>
            </a:r>
            <a:r>
              <a:rPr lang="es-CO" sz="2400" noProof="1"/>
              <a:t> (8-9 h).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b="1" noProof="1"/>
              <a:t>Doxiciclina, minociclina </a:t>
            </a:r>
            <a:r>
              <a:rPr lang="es-CO" sz="2400" noProof="1"/>
              <a:t>(16-18 h).</a:t>
            </a:r>
          </a:p>
          <a:p>
            <a:pPr lvl="1">
              <a:lnSpc>
                <a:spcPct val="100000"/>
              </a:lnSpc>
              <a:buNone/>
            </a:pPr>
            <a:endParaRPr lang="es-CO" sz="2800" noProof="1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484B08-8718-BE4B-8E8E-3E1203883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706" y="4704523"/>
            <a:ext cx="3828467" cy="200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8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58" name="Picture 46" descr="http://www.accessmedicine.com/loadBinary.aspx?name=good11&amp;filename=%09good11_c046f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9410" y="1235676"/>
            <a:ext cx="7381054" cy="5329827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061CC5-B0D9-D243-81C1-CA2BC6B5D016}"/>
              </a:ext>
            </a:extLst>
          </p:cNvPr>
          <p:cNvSpPr txBox="1">
            <a:spLocks noChangeArrowheads="1"/>
          </p:cNvSpPr>
          <p:nvPr/>
        </p:nvSpPr>
        <p:spPr>
          <a:xfrm>
            <a:off x="654013" y="292497"/>
            <a:ext cx="1124464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noProof="1"/>
              <a:t>Mecanismo de acción</a:t>
            </a:r>
          </a:p>
        </p:txBody>
      </p:sp>
    </p:spTree>
    <p:extLst>
      <p:ext uri="{BB962C8B-B14F-4D97-AF65-F5344CB8AC3E}">
        <p14:creationId xmlns:p14="http://schemas.microsoft.com/office/powerpoint/2010/main" val="3596987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256" y="119270"/>
            <a:ext cx="11244649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Mecanismos de resistencia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844" y="1825625"/>
            <a:ext cx="6605314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noProof="1"/>
              <a:t>Mediada por plásmidos, inducible.</a:t>
            </a:r>
          </a:p>
          <a:p>
            <a:pPr>
              <a:lnSpc>
                <a:spcPct val="100000"/>
              </a:lnSpc>
              <a:buNone/>
            </a:pPr>
            <a:endParaRPr lang="es-CO" sz="2800" noProof="1"/>
          </a:p>
          <a:p>
            <a:pPr>
              <a:lnSpc>
                <a:spcPct val="100000"/>
              </a:lnSpc>
            </a:pPr>
            <a:r>
              <a:rPr lang="es-CO" sz="2800" noProof="1"/>
              <a:t>Tres mecanismos: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noProof="1"/>
              <a:t>Eflujo activo (</a:t>
            </a:r>
            <a:r>
              <a:rPr lang="es-CO" sz="2400" i="1" noProof="1"/>
              <a:t>active efflux</a:t>
            </a:r>
            <a:r>
              <a:rPr lang="es-CO" sz="2400" noProof="1"/>
              <a:t>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endParaRPr lang="es-CO" sz="2400" noProof="1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noProof="1"/>
              <a:t>Bloqueo del acceso al ribosoma (protección ribosomal).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endParaRPr lang="es-CO" sz="2400" noProof="1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noProof="1"/>
              <a:t>Inactivación enzimática de la tetraciclina.</a:t>
            </a:r>
          </a:p>
        </p:txBody>
      </p:sp>
    </p:spTree>
    <p:extLst>
      <p:ext uri="{BB962C8B-B14F-4D97-AF65-F5344CB8AC3E}">
        <p14:creationId xmlns:p14="http://schemas.microsoft.com/office/powerpoint/2010/main" val="35487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776" y="521043"/>
            <a:ext cx="5375189" cy="6981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noProof="1"/>
              <a:t>Espectro antimicrobiano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37133" y="1683027"/>
            <a:ext cx="38100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noProof="1"/>
              <a:t>Cocos Gram+:</a:t>
            </a:r>
            <a:endParaRPr lang="es-CO" sz="2400" noProof="1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noProof="1"/>
              <a:t>S. aureus</a:t>
            </a:r>
            <a:r>
              <a:rPr lang="es-CO" sz="2400" noProof="1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noProof="1"/>
              <a:t>S. pyogenes</a:t>
            </a:r>
            <a:r>
              <a:rPr lang="es-CO" sz="2400" noProof="1"/>
              <a:t>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noProof="1"/>
              <a:t>S. pneumoniae</a:t>
            </a:r>
            <a:r>
              <a:rPr lang="es-CO" sz="2400" noProof="1"/>
              <a:t>.</a:t>
            </a:r>
          </a:p>
          <a:p>
            <a:pPr lvl="1">
              <a:lnSpc>
                <a:spcPct val="100000"/>
              </a:lnSpc>
              <a:buNone/>
            </a:pPr>
            <a:endParaRPr lang="es-CO" noProof="1"/>
          </a:p>
          <a:p>
            <a:pPr>
              <a:lnSpc>
                <a:spcPct val="100000"/>
              </a:lnSpc>
            </a:pPr>
            <a:endParaRPr lang="es-CO" sz="2800" noProof="1"/>
          </a:p>
          <a:p>
            <a:pPr>
              <a:lnSpc>
                <a:spcPct val="100000"/>
              </a:lnSpc>
            </a:pPr>
            <a:r>
              <a:rPr lang="es-CO" sz="2800" noProof="1"/>
              <a:t>Bacterias Gram-:</a:t>
            </a:r>
            <a:endParaRPr lang="es-CO" sz="2400" noProof="1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noProof="1"/>
              <a:t>Enterobacterias.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i="1" noProof="1"/>
              <a:t>H. influenzae</a:t>
            </a:r>
            <a:r>
              <a:rPr lang="es-CO" sz="2400" noProof="1"/>
              <a:t>.</a:t>
            </a:r>
          </a:p>
          <a:p>
            <a:pPr>
              <a:lnSpc>
                <a:spcPct val="100000"/>
              </a:lnSpc>
            </a:pPr>
            <a:endParaRPr lang="es-CO" sz="2400" noProof="1"/>
          </a:p>
          <a:p>
            <a:pPr>
              <a:lnSpc>
                <a:spcPct val="100000"/>
              </a:lnSpc>
              <a:buNone/>
            </a:pPr>
            <a:endParaRPr lang="es-CO" sz="2400" noProof="1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911548" y="1113183"/>
            <a:ext cx="4031627" cy="58773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O" sz="2800" noProof="1"/>
              <a:t>Anaerobios:</a:t>
            </a:r>
            <a:endParaRPr lang="es-CO" sz="2800" i="1" noProof="1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Bacteroides fragilis.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Propionibacterium.</a:t>
            </a:r>
            <a:endParaRPr lang="es-CO" sz="2400" noProof="1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Actinomyces.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Fusobacterium.</a:t>
            </a:r>
          </a:p>
          <a:p>
            <a:pPr>
              <a:lnSpc>
                <a:spcPct val="110000"/>
              </a:lnSpc>
            </a:pPr>
            <a:endParaRPr lang="es-CO" sz="2800" noProof="1"/>
          </a:p>
          <a:p>
            <a:pPr>
              <a:lnSpc>
                <a:spcPct val="110000"/>
              </a:lnSpc>
            </a:pPr>
            <a:r>
              <a:rPr lang="es-CO" sz="2800" noProof="1"/>
              <a:t>Otros: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Helicobacter.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Chlamydia</a:t>
            </a:r>
            <a:r>
              <a:rPr lang="es-CO" sz="2400" noProof="1"/>
              <a:t> spp.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Mycoplasma</a:t>
            </a:r>
            <a:r>
              <a:rPr lang="es-CO" sz="2400" noProof="1"/>
              <a:t> spp.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Borrelia</a:t>
            </a:r>
            <a:r>
              <a:rPr lang="es-CO" sz="2400" noProof="1"/>
              <a:t> spp.</a:t>
            </a:r>
            <a:endParaRPr lang="es-CO" sz="2400" i="1" noProof="1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T. pallidum </a:t>
            </a:r>
            <a:r>
              <a:rPr lang="es-CO" sz="2400" noProof="1"/>
              <a:t>(doxi)</a:t>
            </a:r>
            <a:endParaRPr lang="es-CO" sz="2400" i="1" noProof="1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400" i="1" noProof="1"/>
              <a:t>Leptospira</a:t>
            </a:r>
            <a:r>
              <a:rPr lang="es-CO" sz="2400" noProof="1"/>
              <a:t> spp.</a:t>
            </a:r>
          </a:p>
        </p:txBody>
      </p:sp>
    </p:spTree>
    <p:extLst>
      <p:ext uri="{BB962C8B-B14F-4D97-AF65-F5344CB8AC3E}">
        <p14:creationId xmlns:p14="http://schemas.microsoft.com/office/powerpoint/2010/main" val="12399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198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6165" y="267486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Macrólidos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28323" y="1352074"/>
            <a:ext cx="8812427" cy="4419600"/>
          </a:xfrm>
        </p:spPr>
        <p:txBody>
          <a:bodyPr>
            <a:normAutofit/>
          </a:bodyPr>
          <a:lstStyle/>
          <a:p>
            <a:r>
              <a:rPr lang="es-CO" sz="2400" noProof="1"/>
              <a:t>Eritromicina, claritromicina y azitromicina.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8755" y="1005920"/>
            <a:ext cx="3363990" cy="274009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735FBA-FA16-5944-8E11-B9A4C0A9E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966" y="4178260"/>
            <a:ext cx="3363990" cy="265533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836E50-880D-284E-BE1E-466BC0DC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8755" y="3847719"/>
            <a:ext cx="3802113" cy="285158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284" y="214290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Farmacocinética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130" y="2038359"/>
            <a:ext cx="7055708" cy="4976826"/>
          </a:xfrm>
        </p:spPr>
        <p:txBody>
          <a:bodyPr>
            <a:normAutofit/>
          </a:bodyPr>
          <a:lstStyle/>
          <a:p>
            <a:pPr algn="just"/>
            <a:r>
              <a:rPr lang="es-CO" sz="2400" noProof="1"/>
              <a:t>Biodisponibilidad: clortetraciclina (30%), tetraciclina (70%), doxiciclina (95%) y minociclina (100%). </a:t>
            </a:r>
          </a:p>
          <a:p>
            <a:pPr algn="just">
              <a:buNone/>
            </a:pPr>
            <a:endParaRPr lang="es-CO" sz="2400" noProof="1"/>
          </a:p>
          <a:p>
            <a:pPr algn="just"/>
            <a:r>
              <a:rPr lang="es-CO" sz="2400" noProof="1"/>
              <a:t>Excelente concentración tisular.</a:t>
            </a:r>
          </a:p>
          <a:p>
            <a:pPr algn="just">
              <a:buNone/>
            </a:pPr>
            <a:endParaRPr lang="es-CO" sz="2400" noProof="1"/>
          </a:p>
          <a:p>
            <a:pPr algn="just"/>
            <a:r>
              <a:rPr lang="es-CO" sz="2400" noProof="1"/>
              <a:t>Excreción renal (excepto doxiciclina).</a:t>
            </a:r>
          </a:p>
          <a:p>
            <a:pPr algn="just">
              <a:buNone/>
            </a:pPr>
            <a:endParaRPr lang="es-CO" sz="2400" noProof="1"/>
          </a:p>
          <a:p>
            <a:pPr algn="just">
              <a:buNone/>
            </a:pPr>
            <a:endParaRPr lang="es-CO" sz="2400" noProof="1"/>
          </a:p>
        </p:txBody>
      </p:sp>
    </p:spTree>
    <p:extLst>
      <p:ext uri="{BB962C8B-B14F-4D97-AF65-F5344CB8AC3E}">
        <p14:creationId xmlns:p14="http://schemas.microsoft.com/office/powerpoint/2010/main" val="9520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9919" y="304800"/>
            <a:ext cx="10812161" cy="7063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noProof="1"/>
              <a:t>Usos clínicos principales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4486" y="1922505"/>
            <a:ext cx="6630923" cy="41148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400" noProof="1"/>
              <a:t>Alternativa en neumonía adquirida en la comunidad (doxiciclina) en mayores de 8 años.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Infecciones por </a:t>
            </a:r>
            <a:r>
              <a:rPr lang="es-CO" sz="2400" i="1" noProof="1"/>
              <a:t>Chlamydia trachomatis.</a:t>
            </a:r>
            <a:endParaRPr lang="es-CO" sz="2400" noProof="1"/>
          </a:p>
          <a:p>
            <a:pPr algn="just">
              <a:lnSpc>
                <a:spcPct val="100000"/>
              </a:lnSpc>
            </a:pPr>
            <a:r>
              <a:rPr lang="es-CO" sz="2400" noProof="1"/>
              <a:t>Alternativa en sífilis. 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Enfermedad de Lyme (</a:t>
            </a:r>
            <a:r>
              <a:rPr lang="es-CO" sz="2400" i="1" noProof="1"/>
              <a:t>Borrelia</a:t>
            </a:r>
            <a:r>
              <a:rPr lang="es-CO" sz="2400" noProof="1"/>
              <a:t>).</a:t>
            </a:r>
          </a:p>
          <a:p>
            <a:pPr algn="just">
              <a:lnSpc>
                <a:spcPct val="100000"/>
              </a:lnSpc>
            </a:pPr>
            <a:endParaRPr lang="es-CO" sz="2400" noProof="1"/>
          </a:p>
          <a:p>
            <a:pPr algn="just">
              <a:lnSpc>
                <a:spcPct val="100000"/>
              </a:lnSpc>
              <a:buNone/>
            </a:pPr>
            <a:endParaRPr lang="es-CO" sz="2400" noProof="1"/>
          </a:p>
          <a:p>
            <a:pPr algn="just">
              <a:lnSpc>
                <a:spcPct val="100000"/>
              </a:lnSpc>
              <a:buFont typeface="Wingdings" pitchFamily="2" charset="2"/>
              <a:buChar char="q"/>
            </a:pPr>
            <a:endParaRPr lang="es-CO" sz="2400" noProof="1"/>
          </a:p>
          <a:p>
            <a:pPr algn="just">
              <a:lnSpc>
                <a:spcPct val="100000"/>
              </a:lnSpc>
              <a:buNone/>
            </a:pPr>
            <a:endParaRPr lang="es-CO" sz="2400" noProof="1"/>
          </a:p>
          <a:p>
            <a:pPr algn="just">
              <a:lnSpc>
                <a:spcPct val="100000"/>
              </a:lnSpc>
            </a:pPr>
            <a:endParaRPr lang="es-CO" sz="2400" noProof="1"/>
          </a:p>
        </p:txBody>
      </p:sp>
    </p:spTree>
    <p:extLst>
      <p:ext uri="{BB962C8B-B14F-4D97-AF65-F5344CB8AC3E}">
        <p14:creationId xmlns:p14="http://schemas.microsoft.com/office/powerpoint/2010/main" val="15617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5124" y="238539"/>
            <a:ext cx="10725664" cy="10050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noProof="1"/>
              <a:t>Usos clínicos principales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67416" y="1777314"/>
            <a:ext cx="7064874" cy="41148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800" noProof="1"/>
              <a:t>Cólera, ántrax.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800" noProof="1"/>
          </a:p>
          <a:p>
            <a:pPr algn="just">
              <a:lnSpc>
                <a:spcPct val="100000"/>
              </a:lnSpc>
            </a:pPr>
            <a:r>
              <a:rPr lang="es-CO" sz="2800" noProof="1"/>
              <a:t>Infecciones por rickettsias: fiebre de las montañas rocosas, tifo.</a:t>
            </a:r>
          </a:p>
          <a:p>
            <a:pPr algn="just">
              <a:lnSpc>
                <a:spcPct val="100000"/>
              </a:lnSpc>
              <a:buNone/>
            </a:pPr>
            <a:endParaRPr lang="es-CO" sz="2800" noProof="1"/>
          </a:p>
          <a:p>
            <a:pPr algn="just">
              <a:lnSpc>
                <a:spcPct val="100000"/>
              </a:lnSpc>
            </a:pPr>
            <a:r>
              <a:rPr lang="es-CO" sz="2800" noProof="1"/>
              <a:t>Acné inflamatorio.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q"/>
            </a:pPr>
            <a:endParaRPr lang="es-CO" sz="2800" noProof="1"/>
          </a:p>
          <a:p>
            <a:pPr algn="just">
              <a:lnSpc>
                <a:spcPct val="100000"/>
              </a:lnSpc>
              <a:buNone/>
            </a:pPr>
            <a:endParaRPr lang="es-CO" sz="2800" noProof="1"/>
          </a:p>
          <a:p>
            <a:pPr algn="just">
              <a:lnSpc>
                <a:spcPct val="100000"/>
              </a:lnSpc>
            </a:pPr>
            <a:endParaRPr lang="es-CO" sz="2800" noProof="1"/>
          </a:p>
        </p:txBody>
      </p:sp>
    </p:spTree>
    <p:extLst>
      <p:ext uri="{BB962C8B-B14F-4D97-AF65-F5344CB8AC3E}">
        <p14:creationId xmlns:p14="http://schemas.microsoft.com/office/powerpoint/2010/main" val="20606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0512" y="347869"/>
            <a:ext cx="77724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Reacciones adversas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2702" y="1285860"/>
            <a:ext cx="7080421" cy="504827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es-CO" sz="2400" noProof="1"/>
          </a:p>
          <a:p>
            <a:pPr algn="just">
              <a:lnSpc>
                <a:spcPct val="100000"/>
              </a:lnSpc>
            </a:pPr>
            <a:r>
              <a:rPr lang="es-CO" sz="2400" noProof="1"/>
              <a:t>Manchas permanentes  e hipoplasia del esmalte dental (hasta los 8 años). En caso de necesidad, puede usarse doxiciclina por un máximo de 3 semanas.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Náusea, gastritis, diarrea, colitis.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Fotosensibilidad.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Vértigo (mino), </a:t>
            </a:r>
            <a:r>
              <a:rPr lang="es-CO" sz="2400" i="1" noProof="1"/>
              <a:t>Pseudotumor cerebri.</a:t>
            </a:r>
          </a:p>
          <a:p>
            <a:pPr algn="just">
              <a:lnSpc>
                <a:spcPct val="100000"/>
              </a:lnSpc>
            </a:pPr>
            <a:r>
              <a:rPr lang="es-CO" sz="2400" noProof="1"/>
              <a:t>Superinfecciones (</a:t>
            </a:r>
            <a:r>
              <a:rPr lang="es-CO" sz="2400" i="1" noProof="1"/>
              <a:t>C. difficile</a:t>
            </a:r>
            <a:r>
              <a:rPr lang="es-CO" sz="2400" noProof="1"/>
              <a:t>, </a:t>
            </a:r>
            <a:r>
              <a:rPr lang="es-CO" sz="2400" i="1" noProof="1"/>
              <a:t>Candida</a:t>
            </a:r>
            <a:r>
              <a:rPr lang="es-CO" sz="2400" noProof="1"/>
              <a:t>).</a:t>
            </a:r>
          </a:p>
          <a:p>
            <a:pPr algn="just">
              <a:lnSpc>
                <a:spcPct val="100000"/>
              </a:lnSpc>
            </a:pPr>
            <a:endParaRPr lang="es-CO" sz="2400" noProof="1"/>
          </a:p>
        </p:txBody>
      </p:sp>
    </p:spTree>
    <p:extLst>
      <p:ext uri="{BB962C8B-B14F-4D97-AF65-F5344CB8AC3E}">
        <p14:creationId xmlns:p14="http://schemas.microsoft.com/office/powerpoint/2010/main" val="170577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3454" y="278296"/>
            <a:ext cx="7772400" cy="83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Interacciones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3290" y="1844103"/>
            <a:ext cx="7045127" cy="5105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800" noProof="1"/>
              <a:t>Antiácidos, bicarbonato, calcio, magnesio, hierro, colestiramina: </a:t>
            </a:r>
            <a:r>
              <a:rPr lang="es-CO" sz="2800" noProof="1">
                <a:sym typeface="Symbol" pitchFamily="18" charset="2"/>
              </a:rPr>
              <a:t></a:t>
            </a:r>
            <a:r>
              <a:rPr lang="es-CO" sz="2800" noProof="1"/>
              <a:t> absorción oral.</a:t>
            </a:r>
          </a:p>
          <a:p>
            <a:pPr>
              <a:lnSpc>
                <a:spcPct val="100000"/>
              </a:lnSpc>
            </a:pPr>
            <a:r>
              <a:rPr lang="es-CO" sz="2800" noProof="1"/>
              <a:t>Carbamazepina, fenitoína, barbitúricos: reducen la vida media sérica de doxiciclina.</a:t>
            </a:r>
          </a:p>
          <a:p>
            <a:pPr>
              <a:lnSpc>
                <a:spcPct val="100000"/>
              </a:lnSpc>
            </a:pPr>
            <a:r>
              <a:rPr lang="es-CO" sz="2800" noProof="1"/>
              <a:t>Tetraciclina + vitamina A = hipertensión intracraneana. </a:t>
            </a:r>
          </a:p>
        </p:txBody>
      </p:sp>
    </p:spTree>
    <p:extLst>
      <p:ext uri="{BB962C8B-B14F-4D97-AF65-F5344CB8AC3E}">
        <p14:creationId xmlns:p14="http://schemas.microsoft.com/office/powerpoint/2010/main" val="9723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521" y="274637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Presentaciones y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2130" y="1600200"/>
            <a:ext cx="7105134" cy="50353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800" b="1" dirty="0"/>
              <a:t>Tetraciclina HCl</a:t>
            </a:r>
            <a:r>
              <a:rPr lang="es-CO" sz="2800" dirty="0"/>
              <a:t>: cápsulas de 500 mg: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Dosis: 500 mg cada 6 horas.</a:t>
            </a:r>
            <a:r>
              <a:rPr lang="es-CO" sz="2800" dirty="0"/>
              <a:t>	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800" dirty="0"/>
          </a:p>
          <a:p>
            <a:pPr>
              <a:lnSpc>
                <a:spcPct val="100000"/>
              </a:lnSpc>
            </a:pPr>
            <a:r>
              <a:rPr lang="es-CO" sz="2800" b="1" dirty="0"/>
              <a:t>Doxiciclina</a:t>
            </a:r>
            <a:r>
              <a:rPr lang="es-CO" sz="2800" dirty="0"/>
              <a:t>:  cápsulas de 100 mg: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Dosis: 200 mg el primer día (100 mg q12h) y luego 100 mg/día.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/>
              <a:t>Infecciones graves: 100 mg cada 12 horas.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solidFill>
                  <a:srgbClr val="00ABA7"/>
                </a:solidFill>
              </a:rPr>
              <a:t>Niños mayores de 8 años: 2.2 mg/kg cada 12 h.</a:t>
            </a:r>
          </a:p>
          <a:p>
            <a:pPr>
              <a:lnSpc>
                <a:spcPct val="10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2529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304" y="221927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err="1"/>
              <a:t>Aminoglicósidos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15482" y="1507647"/>
            <a:ext cx="7034397" cy="4530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800" dirty="0"/>
              <a:t>Disponibles en Colombia para uso parenteral:</a:t>
            </a:r>
          </a:p>
          <a:p>
            <a:r>
              <a:rPr lang="es-ES_tradnl" sz="2400" b="1" dirty="0" err="1"/>
              <a:t>Gentamicina</a:t>
            </a:r>
            <a:r>
              <a:rPr lang="es-ES_tradnl" sz="2400" b="1" dirty="0"/>
              <a:t>.</a:t>
            </a:r>
          </a:p>
          <a:p>
            <a:r>
              <a:rPr lang="es-ES_tradnl" sz="2400" b="1" dirty="0" err="1"/>
              <a:t>Amikacina</a:t>
            </a:r>
            <a:r>
              <a:rPr lang="es-ES_tradnl" sz="2400" b="1" dirty="0"/>
              <a:t>.</a:t>
            </a:r>
          </a:p>
          <a:p>
            <a:r>
              <a:rPr lang="es-ES_tradnl" sz="2400" b="1" dirty="0"/>
              <a:t>Estreptomicina.</a:t>
            </a:r>
          </a:p>
          <a:p>
            <a:endParaRPr lang="es-ES_tradnl" sz="2800" dirty="0"/>
          </a:p>
          <a:p>
            <a:pPr marL="0" indent="0">
              <a:buNone/>
            </a:pPr>
            <a:r>
              <a:rPr lang="es-ES_tradnl" sz="2800" dirty="0"/>
              <a:t>Para uso tópico:</a:t>
            </a:r>
          </a:p>
          <a:p>
            <a:r>
              <a:rPr lang="es-ES_tradnl" sz="2400" b="1" dirty="0" err="1"/>
              <a:t>Gentamicina</a:t>
            </a:r>
            <a:r>
              <a:rPr lang="es-ES_tradnl" sz="2400" b="1" dirty="0"/>
              <a:t>.</a:t>
            </a:r>
          </a:p>
          <a:p>
            <a:r>
              <a:rPr lang="es-ES_tradnl" sz="2400" b="1" dirty="0" err="1"/>
              <a:t>Tobramicina</a:t>
            </a:r>
            <a:r>
              <a:rPr lang="es-ES_tradnl" sz="2400" b="1" dirty="0"/>
              <a:t>.</a:t>
            </a:r>
          </a:p>
          <a:p>
            <a:r>
              <a:rPr lang="es-ES_tradnl" sz="2400" b="1" dirty="0" err="1"/>
              <a:t>Neomicina</a:t>
            </a:r>
            <a:r>
              <a:rPr lang="es-ES_tradnl" sz="2400" b="1" dirty="0"/>
              <a:t>.</a:t>
            </a:r>
          </a:p>
        </p:txBody>
      </p:sp>
      <p:pic>
        <p:nvPicPr>
          <p:cNvPr id="5" name="Picture 2" descr="http://www.accessmedicine.com/loadBinary.aspx?name=good11&amp;filename=%09good11_c045f001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6591" y="2241322"/>
            <a:ext cx="3760036" cy="42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572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304" y="145774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Mecanismo de acción</a:t>
            </a:r>
          </a:p>
        </p:txBody>
      </p:sp>
      <p:pic>
        <p:nvPicPr>
          <p:cNvPr id="4" name="Picture 2" descr="http://www.accessmedicine.com/loadBinary.aspx?name=good11&amp;filename=%09good11_c045f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084" y="1708320"/>
            <a:ext cx="7143699" cy="364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9103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3499" y="221975"/>
            <a:ext cx="8573015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Mecanismos de resistencia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0007" y="1702058"/>
            <a:ext cx="7033590" cy="4831264"/>
          </a:xfrm>
        </p:spPr>
        <p:txBody>
          <a:bodyPr>
            <a:normAutofit/>
          </a:bodyPr>
          <a:lstStyle/>
          <a:p>
            <a:pPr marL="566737" lvl="1" indent="-457200">
              <a:lnSpc>
                <a:spcPct val="100000"/>
              </a:lnSpc>
              <a:buClr>
                <a:schemeClr val="tx1"/>
              </a:buClr>
            </a:pPr>
            <a:r>
              <a:rPr lang="en-US" sz="2800" dirty="0" err="1"/>
              <a:t>Enzimas</a:t>
            </a:r>
            <a:r>
              <a:rPr lang="en-US" sz="2800" dirty="0"/>
              <a:t> </a:t>
            </a:r>
            <a:r>
              <a:rPr lang="en-US" sz="2800" dirty="0" err="1"/>
              <a:t>modificadoras</a:t>
            </a:r>
            <a:r>
              <a:rPr lang="en-US" sz="2800" dirty="0"/>
              <a:t>:</a:t>
            </a:r>
          </a:p>
          <a:p>
            <a:pPr marL="909637" lvl="2" indent="-342900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/>
              <a:t>Acetiltransferasas</a:t>
            </a:r>
            <a:r>
              <a:rPr lang="en-US" sz="2400" dirty="0"/>
              <a:t> (AAC).</a:t>
            </a:r>
          </a:p>
          <a:p>
            <a:pPr marL="909637" lvl="2" indent="-342900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/>
              <a:t>Nucleotidiltransferesas</a:t>
            </a:r>
            <a:r>
              <a:rPr lang="en-US" sz="2400" dirty="0"/>
              <a:t> (ANT).</a:t>
            </a:r>
          </a:p>
          <a:p>
            <a:pPr marL="909637" lvl="2" indent="-342900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/>
              <a:t>Fosfotransferasas</a:t>
            </a:r>
            <a:r>
              <a:rPr lang="en-US" sz="2400" dirty="0"/>
              <a:t> (APH).</a:t>
            </a:r>
            <a:endParaRPr lang="en-US" sz="2800" dirty="0"/>
          </a:p>
          <a:p>
            <a:pPr marL="365125" lvl="1" indent="-255588">
              <a:lnSpc>
                <a:spcPct val="100000"/>
              </a:lnSpc>
              <a:buClr>
                <a:schemeClr val="tx1"/>
              </a:buClr>
            </a:pPr>
            <a:r>
              <a:rPr lang="en-US" sz="2800" noProof="1"/>
              <a:t>Transmitidas por pl</a:t>
            </a:r>
            <a:r>
              <a:rPr lang="en-US" sz="2800" dirty="0" err="1"/>
              <a:t>á</a:t>
            </a:r>
            <a:r>
              <a:rPr lang="en-US" sz="2800" noProof="1"/>
              <a:t>smidos y transposones.</a:t>
            </a:r>
          </a:p>
          <a:p>
            <a:pPr marL="365125" lvl="1" indent="-255588">
              <a:lnSpc>
                <a:spcPct val="100000"/>
              </a:lnSpc>
              <a:buClr>
                <a:schemeClr val="tx1"/>
              </a:buClr>
            </a:pPr>
            <a:r>
              <a:rPr lang="en-US" sz="2800" noProof="1"/>
              <a:t>Resistencia constitutiva, no inducible.</a:t>
            </a:r>
          </a:p>
          <a:p>
            <a:pPr marL="365125" lvl="1" indent="-255588">
              <a:lnSpc>
                <a:spcPct val="100000"/>
              </a:lnSpc>
              <a:buClr>
                <a:schemeClr val="tx1"/>
              </a:buClr>
            </a:pPr>
            <a:r>
              <a:rPr lang="en-US" sz="2800" noProof="1"/>
              <a:t>La resistencia no es cruzada.</a:t>
            </a:r>
          </a:p>
          <a:p>
            <a:pPr>
              <a:lnSpc>
                <a:spcPct val="100000"/>
              </a:lnSpc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57990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678" y="219351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/>
              <a:t>Espectro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9608" y="1207127"/>
            <a:ext cx="7199870" cy="51317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/>
              <a:t>Bacilos</a:t>
            </a:r>
            <a:r>
              <a:rPr lang="en-US" sz="2800" dirty="0"/>
              <a:t> </a:t>
            </a:r>
            <a:r>
              <a:rPr lang="en-US" sz="2800" dirty="0" err="1"/>
              <a:t>gramnegativos</a:t>
            </a:r>
            <a:r>
              <a:rPr lang="en-US" sz="2800" dirty="0"/>
              <a:t>: Enterobacteriaceae</a:t>
            </a:r>
            <a:r>
              <a:rPr lang="en-US" sz="2800" i="1" dirty="0"/>
              <a:t>, Pseudomonas aeruginosa, Acinetobacter</a:t>
            </a:r>
            <a:r>
              <a:rPr lang="en-US" sz="2800" dirty="0"/>
              <a:t> spp.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/>
              <a:t>Cocos </a:t>
            </a:r>
            <a:r>
              <a:rPr lang="en-US" sz="2800" dirty="0" err="1"/>
              <a:t>aerobios</a:t>
            </a:r>
            <a:r>
              <a:rPr lang="en-US" sz="2800" dirty="0"/>
              <a:t> </a:t>
            </a:r>
            <a:r>
              <a:rPr lang="en-US" sz="2800" dirty="0" err="1"/>
              <a:t>grampositivos</a:t>
            </a:r>
            <a:r>
              <a:rPr lang="en-US" sz="2800" dirty="0"/>
              <a:t>: S</a:t>
            </a:r>
            <a:r>
              <a:rPr lang="en-US" sz="2800" i="1" dirty="0"/>
              <a:t>taphylococcus, Enterococcus y Streptococcus</a:t>
            </a:r>
            <a:r>
              <a:rPr lang="en-US" sz="2800" dirty="0"/>
              <a:t> (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combinación</a:t>
            </a:r>
            <a:r>
              <a:rPr lang="en-US" sz="2800" dirty="0"/>
              <a:t> con </a:t>
            </a:r>
            <a:r>
              <a:rPr lang="en-US" sz="2800" dirty="0" err="1"/>
              <a:t>agentes</a:t>
            </a:r>
            <a:r>
              <a:rPr lang="en-US" sz="2800" dirty="0"/>
              <a:t> de la pared </a:t>
            </a:r>
            <a:r>
              <a:rPr lang="en-US" sz="2800" dirty="0" err="1"/>
              <a:t>celular</a:t>
            </a:r>
            <a:r>
              <a:rPr lang="en-US" sz="2800" dirty="0"/>
              <a:t>).</a:t>
            </a:r>
          </a:p>
          <a:p>
            <a:pPr>
              <a:lnSpc>
                <a:spcPct val="120000"/>
              </a:lnSpc>
              <a:buNone/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err="1"/>
              <a:t>Micobacterias</a:t>
            </a:r>
            <a:r>
              <a:rPr lang="en-US" sz="2800" dirty="0"/>
              <a:t>. 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err="1"/>
              <a:t>Otros</a:t>
            </a:r>
            <a:r>
              <a:rPr lang="en-US" sz="2800" dirty="0"/>
              <a:t> (</a:t>
            </a:r>
            <a:r>
              <a:rPr lang="en-US" sz="2800" i="1" dirty="0"/>
              <a:t>Vibrio, Yersinia, </a:t>
            </a:r>
            <a:r>
              <a:rPr lang="en-US" sz="2800" i="1" dirty="0" err="1"/>
              <a:t>Francisella</a:t>
            </a:r>
            <a:r>
              <a:rPr lang="en-US" sz="2800" dirty="0"/>
              <a:t>).</a:t>
            </a:r>
          </a:p>
          <a:p>
            <a:pPr>
              <a:lnSpc>
                <a:spcPct val="120000"/>
              </a:lnSpc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1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http://www.accessmedicine.com/loadBinary.aspx?name=good11&amp;filename=%09good11_c046f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5386" y="1671057"/>
            <a:ext cx="6683513" cy="4826136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4743" y="360807"/>
            <a:ext cx="7772400" cy="914400"/>
          </a:xfrm>
        </p:spPr>
        <p:txBody>
          <a:bodyPr>
            <a:normAutofit/>
          </a:bodyPr>
          <a:lstStyle/>
          <a:p>
            <a:r>
              <a:rPr lang="es-CO" sz="4800" dirty="0"/>
              <a:t>Mecanismo de acción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0591" y="327814"/>
            <a:ext cx="7858125" cy="9556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dirty="0"/>
              <a:t>Farmacocinética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893276" y="1726858"/>
            <a:ext cx="7199870" cy="4537075"/>
          </a:xfrm>
        </p:spPr>
        <p:txBody>
          <a:bodyPr>
            <a:noAutofit/>
          </a:bodyPr>
          <a:lstStyle/>
          <a:p>
            <a:pPr marL="635000" indent="-635000"/>
            <a:r>
              <a:rPr lang="es-CO" sz="2400" noProof="1"/>
              <a:t>Uso parenteral (IV, IM), </a:t>
            </a:r>
            <a:r>
              <a:rPr lang="es-CO" sz="2400" u="sng" noProof="1"/>
              <a:t>no se absorben</a:t>
            </a:r>
            <a:r>
              <a:rPr lang="es-CO" sz="2400" noProof="1"/>
              <a:t> por vía oral. </a:t>
            </a:r>
          </a:p>
          <a:p>
            <a:pPr marL="635000" indent="-635000"/>
            <a:endParaRPr lang="es-ES" sz="2400" dirty="0"/>
          </a:p>
          <a:p>
            <a:pPr marL="635000" indent="-635000"/>
            <a:r>
              <a:rPr lang="es-ES" sz="2400" noProof="1"/>
              <a:t>Baja </a:t>
            </a:r>
            <a:r>
              <a:rPr lang="en-US" sz="2400" dirty="0" err="1"/>
              <a:t>unión</a:t>
            </a:r>
            <a:r>
              <a:rPr lang="en-US" sz="2400" noProof="1"/>
              <a:t> a proteínas plasmáticas</a:t>
            </a:r>
            <a:r>
              <a:rPr lang="es-ES" sz="2400" dirty="0"/>
              <a:t> (&lt;10%).</a:t>
            </a:r>
          </a:p>
          <a:p>
            <a:pPr marL="635000" indent="-635000"/>
            <a:endParaRPr lang="es-ES" sz="2400" dirty="0"/>
          </a:p>
          <a:p>
            <a:pPr marL="635000" indent="-635000"/>
            <a:r>
              <a:rPr lang="es-ES" sz="2400" dirty="0"/>
              <a:t>V</a:t>
            </a:r>
            <a:r>
              <a:rPr lang="es-ES" sz="2400" noProof="1"/>
              <a:t>ida media</a:t>
            </a:r>
            <a:r>
              <a:rPr lang="es-ES" sz="2400" dirty="0"/>
              <a:t>:</a:t>
            </a:r>
            <a:r>
              <a:rPr lang="es-ES" sz="2400" noProof="1"/>
              <a:t> 2-3 h</a:t>
            </a:r>
            <a:r>
              <a:rPr lang="es-ES" sz="2400" dirty="0"/>
              <a:t>, se prolonga en falla renal.</a:t>
            </a:r>
          </a:p>
          <a:p>
            <a:pPr marL="1100138" lvl="1"/>
            <a:endParaRPr lang="es-ES" sz="2400" b="1" dirty="0"/>
          </a:p>
          <a:p>
            <a:pPr marL="635000" indent="-635000"/>
            <a:r>
              <a:rPr lang="es-ES" sz="2400" dirty="0"/>
              <a:t>Excelente distribución a líquidos extracelulares, </a:t>
            </a:r>
            <a:r>
              <a:rPr lang="es-ES" sz="2400" noProof="1"/>
              <a:t>no llegan al SNC, próstata, bilis, </a:t>
            </a:r>
            <a:r>
              <a:rPr lang="en-US" sz="2400" dirty="0"/>
              <a:t>humor </a:t>
            </a:r>
            <a:r>
              <a:rPr lang="en-US" sz="2400" dirty="0" err="1"/>
              <a:t>vítreo</a:t>
            </a:r>
            <a:r>
              <a:rPr lang="en-US" sz="2400" dirty="0"/>
              <a:t> o </a:t>
            </a:r>
            <a:r>
              <a:rPr lang="en-US" sz="2400" noProof="1"/>
              <a:t>espacio intracelular.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9133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368" y="145775"/>
            <a:ext cx="6567488" cy="12731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dirty="0"/>
              <a:t>Farmacodinamia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79773" y="1557767"/>
            <a:ext cx="7092779" cy="4637087"/>
          </a:xfrm>
        </p:spPr>
        <p:txBody>
          <a:bodyPr>
            <a:normAutofit fontScale="85000" lnSpcReduction="10000"/>
          </a:bodyPr>
          <a:lstStyle/>
          <a:p>
            <a:pPr marL="361950" indent="-361950" algn="just">
              <a:lnSpc>
                <a:spcPct val="110000"/>
              </a:lnSpc>
            </a:pPr>
            <a:r>
              <a:rPr lang="es-ES" sz="2800" dirty="0">
                <a:solidFill>
                  <a:srgbClr val="142B48"/>
                </a:solidFill>
              </a:rPr>
              <a:t>Rápida acción bactericida </a:t>
            </a:r>
            <a:r>
              <a:rPr lang="es-ES" sz="2800" b="1" dirty="0">
                <a:solidFill>
                  <a:srgbClr val="142B48"/>
                </a:solidFill>
              </a:rPr>
              <a:t>dependiente de la concentración</a:t>
            </a:r>
            <a:r>
              <a:rPr lang="es-ES" sz="2800" b="1" dirty="0">
                <a:solidFill>
                  <a:srgbClr val="142B4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s-ES" sz="2800" dirty="0">
                <a:solidFill>
                  <a:srgbClr val="142B48"/>
                </a:solidFill>
              </a:rPr>
              <a:t> con PAE prolongado.</a:t>
            </a:r>
          </a:p>
          <a:p>
            <a:pPr marL="361950" indent="-361950" algn="just">
              <a:lnSpc>
                <a:spcPct val="110000"/>
              </a:lnSpc>
            </a:pPr>
            <a:r>
              <a:rPr lang="es-ES" sz="2800" b="1" dirty="0">
                <a:solidFill>
                  <a:srgbClr val="142B48"/>
                </a:solidFill>
              </a:rPr>
              <a:t>Índice PK/PD</a:t>
            </a:r>
            <a:r>
              <a:rPr lang="es-ES" sz="2800" dirty="0">
                <a:solidFill>
                  <a:srgbClr val="142B48"/>
                </a:solidFill>
              </a:rPr>
              <a:t>: </a:t>
            </a:r>
            <a:r>
              <a:rPr lang="es-ES" sz="2800" dirty="0" err="1">
                <a:solidFill>
                  <a:srgbClr val="142B48"/>
                </a:solidFill>
              </a:rPr>
              <a:t>C</a:t>
            </a:r>
            <a:r>
              <a:rPr lang="es-ES" sz="2800" baseline="-25000" dirty="0" err="1">
                <a:solidFill>
                  <a:srgbClr val="142B48"/>
                </a:solidFill>
              </a:rPr>
              <a:t>max</a:t>
            </a:r>
            <a:r>
              <a:rPr lang="es-ES" sz="2800" dirty="0">
                <a:solidFill>
                  <a:srgbClr val="142B48"/>
                </a:solidFill>
              </a:rPr>
              <a:t>/MIC (magnitud 8-10).</a:t>
            </a:r>
            <a:endParaRPr lang="es-CO" sz="2800" b="1" noProof="1">
              <a:solidFill>
                <a:srgbClr val="142B48"/>
              </a:solidFill>
            </a:endParaRPr>
          </a:p>
          <a:p>
            <a:pPr marL="361950" indent="-361950" algn="just">
              <a:lnSpc>
                <a:spcPct val="110000"/>
              </a:lnSpc>
            </a:pPr>
            <a:r>
              <a:rPr lang="es-CO" sz="2800" b="1" noProof="1">
                <a:solidFill>
                  <a:srgbClr val="142B48"/>
                </a:solidFill>
              </a:rPr>
              <a:t>Una dosis al día produce: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2600" noProof="1">
                <a:solidFill>
                  <a:srgbClr val="142B48"/>
                </a:solidFill>
              </a:rPr>
              <a:t>Mayor eficacia bactericida.</a:t>
            </a:r>
            <a:endParaRPr lang="es-ES" sz="2600" dirty="0">
              <a:solidFill>
                <a:srgbClr val="142B48"/>
              </a:solidFill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ES" sz="2600" dirty="0">
                <a:solidFill>
                  <a:srgbClr val="142B48"/>
                </a:solidFill>
              </a:rPr>
              <a:t>Menor riesgo de</a:t>
            </a:r>
            <a:r>
              <a:rPr lang="es-ES" sz="2600" noProof="1">
                <a:solidFill>
                  <a:srgbClr val="142B48"/>
                </a:solidFill>
              </a:rPr>
              <a:t> resistencia.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ES" sz="2600" noProof="1">
                <a:solidFill>
                  <a:srgbClr val="142B48"/>
                </a:solidFill>
              </a:rPr>
              <a:t>Menor toxicidad renal.</a:t>
            </a:r>
          </a:p>
          <a:p>
            <a:pPr marL="933450" lvl="1" indent="-476250">
              <a:lnSpc>
                <a:spcPct val="110000"/>
              </a:lnSpc>
              <a:buNone/>
            </a:pPr>
            <a:endParaRPr lang="es-ES" sz="2800" noProof="1">
              <a:solidFill>
                <a:srgbClr val="142B48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ES" sz="2800" noProof="1">
                <a:solidFill>
                  <a:srgbClr val="142B48"/>
                </a:solidFill>
              </a:rPr>
              <a:t>Excepción (dosificación 3 veces al día): sinergismo contra grampositivos.</a:t>
            </a:r>
            <a:endParaRPr lang="es-ES" sz="2800" dirty="0">
              <a:solidFill>
                <a:srgbClr val="142B48"/>
              </a:solidFill>
            </a:endParaRPr>
          </a:p>
          <a:p>
            <a:pPr marL="361950" indent="-361950" algn="just">
              <a:lnSpc>
                <a:spcPct val="110000"/>
              </a:lnSpc>
              <a:buNone/>
            </a:pPr>
            <a:endParaRPr lang="es-ES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9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title"/>
          </p:nvPr>
        </p:nvSpPr>
        <p:spPr>
          <a:xfrm>
            <a:off x="647783" y="304800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Reacciones adversas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idx="1"/>
          </p:nvPr>
        </p:nvSpPr>
        <p:spPr>
          <a:xfrm>
            <a:off x="5004485" y="1905000"/>
            <a:ext cx="6969211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s-CO" sz="2800" dirty="0" err="1">
                <a:solidFill>
                  <a:srgbClr val="142B48"/>
                </a:solidFill>
              </a:rPr>
              <a:t>Nefrotoxicidad</a:t>
            </a:r>
            <a:r>
              <a:rPr lang="es-CO" sz="2800" dirty="0">
                <a:solidFill>
                  <a:srgbClr val="142B48"/>
                </a:solidFill>
              </a:rPr>
              <a:t>.</a:t>
            </a:r>
          </a:p>
          <a:p>
            <a:pPr eaLnBrk="1" hangingPunct="1"/>
            <a:endParaRPr lang="es-CO" sz="2800" dirty="0">
              <a:solidFill>
                <a:srgbClr val="142B48"/>
              </a:solidFill>
            </a:endParaRPr>
          </a:p>
          <a:p>
            <a:pPr eaLnBrk="1" hangingPunct="1"/>
            <a:r>
              <a:rPr lang="es-CO" sz="2800" dirty="0" err="1">
                <a:solidFill>
                  <a:srgbClr val="142B48"/>
                </a:solidFill>
              </a:rPr>
              <a:t>Ototoxicidad</a:t>
            </a:r>
            <a:r>
              <a:rPr lang="es-CO" sz="2800" dirty="0">
                <a:solidFill>
                  <a:srgbClr val="142B48"/>
                </a:solidFill>
              </a:rPr>
              <a:t> (coclear y vestibular).</a:t>
            </a:r>
          </a:p>
          <a:p>
            <a:pPr eaLnBrk="1" hangingPunct="1">
              <a:buFont typeface="Wingdings" pitchFamily="2" charset="2"/>
              <a:buNone/>
            </a:pPr>
            <a:endParaRPr lang="es-CO" sz="2800" dirty="0">
              <a:solidFill>
                <a:srgbClr val="142B48"/>
              </a:solidFill>
            </a:endParaRPr>
          </a:p>
          <a:p>
            <a:pPr eaLnBrk="1" hangingPunct="1"/>
            <a:r>
              <a:rPr lang="es-CO" sz="2800" dirty="0">
                <a:solidFill>
                  <a:srgbClr val="142B48"/>
                </a:solidFill>
              </a:rPr>
              <a:t>Bloqueo neuromuscular</a:t>
            </a:r>
          </a:p>
          <a:p>
            <a:pPr eaLnBrk="1" hangingPunct="1">
              <a:buFont typeface="Wingdings" pitchFamily="2" charset="2"/>
              <a:buNone/>
            </a:pPr>
            <a:r>
              <a:rPr lang="es-CO" sz="2800" dirty="0">
                <a:solidFill>
                  <a:srgbClr val="142B48"/>
                </a:solidFill>
              </a:rPr>
              <a:t>	(dosis altas en bolo IV rápido).</a:t>
            </a:r>
          </a:p>
        </p:txBody>
      </p:sp>
    </p:spTree>
    <p:extLst>
      <p:ext uri="{BB962C8B-B14F-4D97-AF65-F5344CB8AC3E}">
        <p14:creationId xmlns:p14="http://schemas.microsoft.com/office/powerpoint/2010/main" val="20211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2043" y="205409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Indicaciones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92130" y="967409"/>
            <a:ext cx="6722792" cy="56031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u="sng" dirty="0"/>
              <a:t>Gentamicin</a:t>
            </a:r>
            <a:r>
              <a:rPr lang="es-CO" sz="2400" dirty="0"/>
              <a:t>a y </a:t>
            </a:r>
            <a:r>
              <a:rPr lang="es-CO" sz="2400" u="sng" dirty="0"/>
              <a:t>amikacina</a:t>
            </a:r>
            <a:r>
              <a:rPr lang="es-CO" sz="2400" dirty="0"/>
              <a:t>: infecciones serias por bacilos aerobios gramnegativos, en combinación con  beta-lactámicos. Monoterapia solo en ITU no complicada.</a:t>
            </a:r>
          </a:p>
          <a:p>
            <a:pPr>
              <a:lnSpc>
                <a:spcPct val="100000"/>
              </a:lnSpc>
            </a:pPr>
            <a:endParaRPr lang="es-CO" sz="2400" u="sng" dirty="0"/>
          </a:p>
          <a:p>
            <a:pPr>
              <a:lnSpc>
                <a:spcPct val="100000"/>
              </a:lnSpc>
            </a:pPr>
            <a:r>
              <a:rPr lang="es-CO" sz="2400" u="sng" dirty="0"/>
              <a:t>Gentamicina</a:t>
            </a:r>
            <a:r>
              <a:rPr lang="es-CO" sz="2400" dirty="0"/>
              <a:t> y </a:t>
            </a:r>
            <a:r>
              <a:rPr lang="es-CO" sz="2400" u="sng" dirty="0"/>
              <a:t>estreptomicina</a:t>
            </a:r>
            <a:r>
              <a:rPr lang="es-CO" sz="2400" dirty="0"/>
              <a:t>: en combinación con beta-lactámicos o glicopéptidos en endocarditis por </a:t>
            </a:r>
            <a:r>
              <a:rPr lang="es-CO" sz="2400" i="1" dirty="0"/>
              <a:t>s. aureus </a:t>
            </a:r>
            <a:r>
              <a:rPr lang="es-CO" sz="2400" dirty="0"/>
              <a:t>y </a:t>
            </a:r>
            <a:r>
              <a:rPr lang="es-CO" sz="2400" i="1" dirty="0"/>
              <a:t>enterococcus</a:t>
            </a:r>
            <a:r>
              <a:rPr lang="es-CO" sz="2400" dirty="0"/>
              <a:t> spp.</a:t>
            </a:r>
          </a:p>
          <a:p>
            <a:pPr>
              <a:lnSpc>
                <a:spcPct val="100000"/>
              </a:lnSpc>
            </a:pPr>
            <a:endParaRPr lang="es-CO" sz="2400" u="sng" dirty="0"/>
          </a:p>
          <a:p>
            <a:pPr>
              <a:lnSpc>
                <a:spcPct val="100000"/>
              </a:lnSpc>
            </a:pPr>
            <a:r>
              <a:rPr lang="es-CO" sz="2400" u="sng" dirty="0"/>
              <a:t>Estreptomicina</a:t>
            </a:r>
            <a:r>
              <a:rPr lang="es-CO" sz="2400" dirty="0"/>
              <a:t> y </a:t>
            </a:r>
            <a:r>
              <a:rPr lang="es-CO" sz="2400" u="sng" dirty="0" err="1"/>
              <a:t>amikacina</a:t>
            </a:r>
            <a:r>
              <a:rPr lang="es-CO" sz="2400" dirty="0"/>
              <a:t>: segunda línea en TB.</a:t>
            </a:r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9431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4972" y="321365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Otras indicaciones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79772" y="1641484"/>
            <a:ext cx="6845643" cy="50022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s-CO" sz="2800" dirty="0"/>
          </a:p>
          <a:p>
            <a:pPr>
              <a:lnSpc>
                <a:spcPct val="100000"/>
              </a:lnSpc>
            </a:pPr>
            <a:r>
              <a:rPr lang="es-CO" sz="2800" u="sng" dirty="0"/>
              <a:t>Tobramicina y gentamicina </a:t>
            </a:r>
            <a:r>
              <a:rPr lang="es-CO" sz="2800" dirty="0"/>
              <a:t>tópicas: conjuntivitis y otitis externa por </a:t>
            </a:r>
            <a:r>
              <a:rPr lang="es-CO" sz="2800" i="1" dirty="0"/>
              <a:t>P. </a:t>
            </a:r>
            <a:r>
              <a:rPr lang="es-CO" sz="2800" i="1" dirty="0" err="1"/>
              <a:t>aeruginosa</a:t>
            </a:r>
            <a:r>
              <a:rPr lang="es-CO" sz="2800" dirty="0"/>
              <a:t>.</a:t>
            </a:r>
          </a:p>
          <a:p>
            <a:pPr>
              <a:lnSpc>
                <a:spcPct val="100000"/>
              </a:lnSpc>
            </a:pPr>
            <a:endParaRPr lang="es-CO" sz="2800" u="sng" dirty="0"/>
          </a:p>
          <a:p>
            <a:pPr>
              <a:lnSpc>
                <a:spcPct val="100000"/>
              </a:lnSpc>
            </a:pPr>
            <a:r>
              <a:rPr lang="es-CO" sz="2800" u="sng" dirty="0" err="1"/>
              <a:t>Espectinomicina</a:t>
            </a:r>
            <a:r>
              <a:rPr lang="es-CO" sz="2800" dirty="0"/>
              <a:t> (aminociclitol): tratamiento opcional en gonorrea  (1 dosis IM).</a:t>
            </a:r>
          </a:p>
          <a:p>
            <a:pPr>
              <a:lnSpc>
                <a:spcPct val="10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1916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49429" y="491298"/>
            <a:ext cx="10762734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s-ES" sz="4400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Presentaciones y dosis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4955059" y="1668163"/>
            <a:ext cx="700628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1337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42B48"/>
                </a:solidFill>
                <a:latin typeface="Montserrat" pitchFamily="2" charset="77"/>
              </a:rPr>
              <a:t>Gentamicina: ampollas 80, 160, 240 mg.</a:t>
            </a:r>
          </a:p>
          <a:p>
            <a:pPr marL="541337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42B48"/>
                </a:solidFill>
                <a:latin typeface="Montserrat" pitchFamily="2" charset="77"/>
              </a:rPr>
              <a:t>Adultos: 5-7 mg/kg/día.</a:t>
            </a:r>
          </a:p>
          <a:p>
            <a:pPr marL="84137">
              <a:spcBef>
                <a:spcPct val="50000"/>
              </a:spcBef>
            </a:pPr>
            <a:r>
              <a:rPr lang="es-ES" sz="2400" dirty="0">
                <a:solidFill>
                  <a:srgbClr val="142B48"/>
                </a:solidFill>
                <a:latin typeface="Montserrat" pitchFamily="2" charset="77"/>
              </a:rPr>
              <a:t>     </a:t>
            </a:r>
            <a:r>
              <a:rPr lang="es-ES" sz="2400" dirty="0">
                <a:solidFill>
                  <a:srgbClr val="00ABA7"/>
                </a:solidFill>
                <a:latin typeface="Montserrat" panose="02000505000000020004" pitchFamily="2" charset="0"/>
              </a:rPr>
              <a:t>Niños: 3-5 mg/kg/día</a:t>
            </a:r>
            <a:r>
              <a:rPr lang="es-ES" sz="2400" dirty="0">
                <a:solidFill>
                  <a:srgbClr val="00ABA7"/>
                </a:solidFill>
                <a:latin typeface="Montserrat" pitchFamily="2" charset="77"/>
              </a:rPr>
              <a:t>.	</a:t>
            </a:r>
          </a:p>
          <a:p>
            <a:pPr marL="541337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142B48"/>
                </a:solidFill>
                <a:latin typeface="Montserrat" pitchFamily="2" charset="77"/>
              </a:rPr>
              <a:t>Amikacina</a:t>
            </a:r>
            <a:r>
              <a:rPr lang="es-ES" sz="2400" dirty="0">
                <a:solidFill>
                  <a:srgbClr val="142B48"/>
                </a:solidFill>
                <a:latin typeface="Montserrat" pitchFamily="2" charset="77"/>
              </a:rPr>
              <a:t>: ampollas 100 y 500 mg.</a:t>
            </a:r>
          </a:p>
          <a:p>
            <a:pPr marL="541337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42B48"/>
                </a:solidFill>
                <a:latin typeface="Montserrat" pitchFamily="2" charset="77"/>
              </a:rPr>
              <a:t>Adultos: 15 mg/kg/día.</a:t>
            </a:r>
          </a:p>
          <a:p>
            <a:pPr marL="84137">
              <a:spcBef>
                <a:spcPct val="50000"/>
              </a:spcBef>
            </a:pPr>
            <a:r>
              <a:rPr lang="es-ES" sz="2400" dirty="0">
                <a:solidFill>
                  <a:srgbClr val="00ABA7"/>
                </a:solidFill>
                <a:latin typeface="Montserrat" pitchFamily="2" charset="77"/>
              </a:rPr>
              <a:t>     </a:t>
            </a:r>
            <a:r>
              <a:rPr lang="es-ES" sz="2400" dirty="0">
                <a:solidFill>
                  <a:srgbClr val="00ABA7"/>
                </a:solidFill>
                <a:latin typeface="Montserrat" panose="02000505000000020004" pitchFamily="2" charset="0"/>
              </a:rPr>
              <a:t>Niños: 15-30 mg/kg/día.</a:t>
            </a:r>
          </a:p>
          <a:p>
            <a:pPr marL="84137">
              <a:spcBef>
                <a:spcPct val="50000"/>
              </a:spcBef>
            </a:pPr>
            <a:endParaRPr lang="es-ES" sz="2400" dirty="0">
              <a:solidFill>
                <a:srgbClr val="142B48"/>
              </a:solidFill>
              <a:latin typeface="Montserrat" panose="02000505000000020004" pitchFamily="2" charset="0"/>
            </a:endParaRPr>
          </a:p>
          <a:p>
            <a:pPr marL="95250">
              <a:spcBef>
                <a:spcPct val="50000"/>
              </a:spcBef>
            </a:pPr>
            <a:endParaRPr lang="es-ES" sz="2400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532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9979" y="301579"/>
            <a:ext cx="1028082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dirty="0"/>
              <a:t>Otros inhibidores de la </a:t>
            </a:r>
            <a:br>
              <a:rPr lang="es-CO" dirty="0"/>
            </a:br>
            <a:r>
              <a:rPr lang="es-CO" dirty="0"/>
              <a:t>síntesis proteica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78878" y="1755822"/>
            <a:ext cx="6870356" cy="4800599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es-ES_tradnl" sz="2400" i="1" dirty="0"/>
              <a:t>   Inhibidores de </a:t>
            </a:r>
            <a:r>
              <a:rPr lang="es-ES_tradnl" sz="2400" i="1" dirty="0" err="1"/>
              <a:t>tRNA</a:t>
            </a:r>
            <a:r>
              <a:rPr lang="es-ES_tradnl" sz="2400" i="1" dirty="0"/>
              <a:t> </a:t>
            </a:r>
            <a:r>
              <a:rPr lang="es-ES_tradnl" sz="2400" i="1" dirty="0" err="1"/>
              <a:t>sintetasas</a:t>
            </a:r>
            <a:r>
              <a:rPr lang="es-ES_tradnl" sz="2400" i="1" dirty="0"/>
              <a:t>: </a:t>
            </a:r>
            <a:r>
              <a:rPr lang="es-ES_tradnl" sz="2400" b="1" dirty="0" err="1">
                <a:solidFill>
                  <a:schemeClr val="tx1"/>
                </a:solidFill>
              </a:rPr>
              <a:t>mupirocina</a:t>
            </a:r>
            <a:endParaRPr lang="es-ES_tradnl" sz="2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es-ES_tradnl" sz="2400" dirty="0"/>
              <a:t>	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Inhibe la </a:t>
            </a:r>
            <a:r>
              <a:rPr lang="es-ES_tradnl" sz="2400" dirty="0" err="1"/>
              <a:t>isoleucil-tRNA-sintetasa</a:t>
            </a:r>
            <a:r>
              <a:rPr lang="es-ES_tradnl" sz="2400" dirty="0"/>
              <a:t>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Tópico (crema, ungüento), tiene acción sólo contra  cocos </a:t>
            </a:r>
            <a:r>
              <a:rPr lang="es-ES_tradnl" sz="2400" dirty="0" err="1"/>
              <a:t>grampositivos</a:t>
            </a:r>
            <a:r>
              <a:rPr lang="es-ES_tradnl" sz="2400" dirty="0"/>
              <a:t>.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De elección en infecciones superficiales de piel: impétigo, </a:t>
            </a:r>
            <a:r>
              <a:rPr lang="es-ES_tradnl" sz="2400" dirty="0" err="1"/>
              <a:t>foliculitis</a:t>
            </a:r>
            <a:r>
              <a:rPr lang="es-ES_tradnl" sz="2400" dirty="0"/>
              <a:t>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De elección para eliminar la colonización nasal por </a:t>
            </a:r>
            <a:r>
              <a:rPr lang="es-ES_tradnl" sz="2400" i="1" dirty="0"/>
              <a:t>S. </a:t>
            </a:r>
            <a:r>
              <a:rPr lang="es-ES_tradnl" sz="2400" i="1" dirty="0" err="1"/>
              <a:t>aureus</a:t>
            </a:r>
            <a:r>
              <a:rPr lang="es-ES_tradnl" sz="2400" i="1" dirty="0"/>
              <a:t>.</a:t>
            </a:r>
            <a:endParaRPr lang="es-ES_tradnl" sz="2400" dirty="0"/>
          </a:p>
          <a:p>
            <a:pPr marL="274320" indent="-274320">
              <a:lnSpc>
                <a:spcPct val="100000"/>
              </a:lnSpc>
              <a:buClr>
                <a:schemeClr val="accent3"/>
              </a:buClr>
              <a:buNone/>
              <a:defRPr/>
            </a:pPr>
            <a:endParaRPr lang="es-ES_tradnl" sz="2400" dirty="0"/>
          </a:p>
          <a:p>
            <a:pPr marL="274320" indent="-274320">
              <a:lnSpc>
                <a:spcPct val="10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es-ES_tradnl" sz="2400" dirty="0"/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644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400" y="457201"/>
            <a:ext cx="974956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dirty="0"/>
              <a:t>Otros inhibidores de la </a:t>
            </a:r>
            <a:br>
              <a:rPr lang="es-CO" dirty="0"/>
            </a:br>
            <a:r>
              <a:rPr lang="es-CO" dirty="0"/>
              <a:t>síntesis proteica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42703" y="1600201"/>
            <a:ext cx="7129847" cy="5257799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es-ES_tradnl" sz="2400" dirty="0"/>
          </a:p>
          <a:p>
            <a:pPr marL="274320" indent="-274320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es-ES_tradnl" sz="2400" b="1" i="1" dirty="0"/>
              <a:t>  </a:t>
            </a:r>
            <a:r>
              <a:rPr lang="es-ES_tradnl" sz="2400" i="1" dirty="0">
                <a:solidFill>
                  <a:schemeClr val="tx1"/>
                </a:solidFill>
              </a:rPr>
              <a:t>Inhibidores de factores de elongación:</a:t>
            </a:r>
            <a:r>
              <a:rPr lang="es-ES_tradnl" sz="2400" dirty="0">
                <a:solidFill>
                  <a:schemeClr val="tx1"/>
                </a:solidFill>
              </a:rPr>
              <a:t>  </a:t>
            </a:r>
            <a:r>
              <a:rPr lang="es-ES_tradnl" sz="2400" b="1" dirty="0">
                <a:solidFill>
                  <a:schemeClr val="tx1"/>
                </a:solidFill>
              </a:rPr>
              <a:t>ácido </a:t>
            </a:r>
            <a:r>
              <a:rPr lang="es-ES_tradnl" sz="2400" b="1" dirty="0" err="1">
                <a:solidFill>
                  <a:schemeClr val="tx1"/>
                </a:solidFill>
              </a:rPr>
              <a:t>fusídico</a:t>
            </a:r>
            <a:r>
              <a:rPr lang="es-ES_tradnl" sz="2400" b="1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buClr>
                <a:schemeClr val="accent3"/>
              </a:buClr>
              <a:defRPr/>
            </a:pPr>
            <a:endParaRPr lang="es-ES_tradnl" sz="2400" dirty="0"/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Inhibe el factor de elongación G (EF-G).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Tópico (crema, ungüento).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Acción sólo contra cocos </a:t>
            </a:r>
            <a:r>
              <a:rPr lang="es-ES_tradnl" sz="2400" dirty="0" err="1"/>
              <a:t>grampositivos</a:t>
            </a:r>
            <a:r>
              <a:rPr lang="es-ES_tradnl" sz="2400" dirty="0"/>
              <a:t>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defRPr/>
            </a:pPr>
            <a:r>
              <a:rPr lang="es-ES_tradnl" sz="2400" dirty="0"/>
              <a:t>Alternativa en infecciones superficiales de piel.</a:t>
            </a:r>
          </a:p>
          <a:p>
            <a:pPr>
              <a:lnSpc>
                <a:spcPct val="100000"/>
              </a:lnSpc>
              <a:buClr>
                <a:schemeClr val="accent3"/>
              </a:buClr>
              <a:defRPr/>
            </a:pPr>
            <a:endParaRPr lang="es-ES_tradnl" sz="2400" dirty="0"/>
          </a:p>
          <a:p>
            <a:pPr>
              <a:lnSpc>
                <a:spcPct val="100000"/>
              </a:lnSpc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0931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44AF1-523B-3D4C-88A1-05DA832A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88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/>
              <a:t>Bibliografía recomendada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A10745-469D-1E45-810D-434239D2E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772" y="1936838"/>
            <a:ext cx="6390593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Katzung. Basic and </a:t>
            </a:r>
            <a:r>
              <a:rPr lang="es-CO" sz="2400" dirty="0" err="1"/>
              <a:t>Clinical</a:t>
            </a:r>
            <a:r>
              <a:rPr lang="es-CO" sz="2400" dirty="0"/>
              <a:t> </a:t>
            </a:r>
            <a:r>
              <a:rPr lang="es-CO" sz="2400" dirty="0" err="1"/>
              <a:t>Pharmacology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/>
              <a:t>Goodman and </a:t>
            </a:r>
            <a:r>
              <a:rPr lang="es-CO" sz="2400" dirty="0" err="1"/>
              <a:t>Gilman</a:t>
            </a:r>
            <a:r>
              <a:rPr lang="es-CO" sz="2400" dirty="0"/>
              <a:t>. </a:t>
            </a:r>
            <a:r>
              <a:rPr lang="es-CO" sz="2400" dirty="0" err="1"/>
              <a:t>The</a:t>
            </a:r>
            <a:r>
              <a:rPr lang="es-CO" sz="2400" dirty="0"/>
              <a:t> </a:t>
            </a:r>
            <a:r>
              <a:rPr lang="es-CO" sz="2400" dirty="0" err="1"/>
              <a:t>Pharmacological</a:t>
            </a:r>
            <a:r>
              <a:rPr lang="es-CO" sz="2400" dirty="0"/>
              <a:t> </a:t>
            </a:r>
            <a:r>
              <a:rPr lang="es-CO" sz="2400" dirty="0" err="1"/>
              <a:t>basis</a:t>
            </a:r>
            <a:r>
              <a:rPr lang="es-CO" sz="2400" dirty="0"/>
              <a:t> of </a:t>
            </a:r>
            <a:r>
              <a:rPr lang="es-CO" sz="2400" dirty="0" err="1"/>
              <a:t>therapeutics</a:t>
            </a:r>
            <a:r>
              <a:rPr lang="es-CO" sz="2400" dirty="0"/>
              <a:t>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sz="2400" dirty="0" err="1"/>
              <a:t>Mandell</a:t>
            </a:r>
            <a:r>
              <a:rPr lang="es-CO" sz="2400" dirty="0"/>
              <a:t>. </a:t>
            </a:r>
            <a:r>
              <a:rPr lang="es-CO" sz="2400" dirty="0" err="1"/>
              <a:t>Principles</a:t>
            </a:r>
            <a:r>
              <a:rPr lang="es-CO" sz="2400" dirty="0"/>
              <a:t> and </a:t>
            </a:r>
            <a:r>
              <a:rPr lang="es-CO" sz="2400" dirty="0" err="1"/>
              <a:t>Practice</a:t>
            </a:r>
            <a:r>
              <a:rPr lang="es-CO" sz="2400" dirty="0"/>
              <a:t> of </a:t>
            </a:r>
            <a:r>
              <a:rPr lang="es-CO" sz="2400" dirty="0" err="1"/>
              <a:t>infectious</a:t>
            </a:r>
            <a:r>
              <a:rPr lang="es-CO" sz="2400" dirty="0"/>
              <a:t> </a:t>
            </a:r>
            <a:r>
              <a:rPr lang="es-CO" sz="2400" dirty="0" err="1"/>
              <a:t>diseases</a:t>
            </a:r>
            <a:r>
              <a:rPr lang="es-C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73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235" y="281609"/>
            <a:ext cx="9189308" cy="88350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CO" noProof="1"/>
              <a:t>Mecanismos de resistencia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04486" y="1760838"/>
            <a:ext cx="6907427" cy="4648200"/>
          </a:xfrm>
        </p:spPr>
        <p:txBody>
          <a:bodyPr>
            <a:noAutofit/>
          </a:bodyPr>
          <a:lstStyle/>
          <a:p>
            <a:pPr marL="857250" lvl="1" indent="-514350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s-CO" sz="2400" noProof="1">
                <a:latin typeface="Montserrat" pitchFamily="2" charset="77"/>
              </a:rPr>
              <a:t>Eflujo activo (plásmidos): g</a:t>
            </a:r>
            <a:r>
              <a:rPr lang="es-ES" sz="2400" noProof="1">
                <a:latin typeface="Montserrat" pitchFamily="2" charset="77"/>
              </a:rPr>
              <a:t>e</a:t>
            </a:r>
            <a:r>
              <a:rPr lang="es-ES" sz="2400" dirty="0" err="1">
                <a:latin typeface="Montserrat" pitchFamily="2" charset="77"/>
              </a:rPr>
              <a:t>notipo</a:t>
            </a:r>
            <a:r>
              <a:rPr lang="es-ES" sz="2400" dirty="0">
                <a:latin typeface="Montserrat" pitchFamily="2" charset="77"/>
              </a:rPr>
              <a:t> </a:t>
            </a:r>
            <a:r>
              <a:rPr lang="es-ES" sz="2400" dirty="0" err="1">
                <a:latin typeface="Montserrat" pitchFamily="2" charset="77"/>
              </a:rPr>
              <a:t>mef</a:t>
            </a:r>
            <a:r>
              <a:rPr lang="es-ES" sz="2400" dirty="0">
                <a:latin typeface="Montserrat" pitchFamily="2" charset="77"/>
              </a:rPr>
              <a:t> (resistencia de bajo grado).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endParaRPr lang="es-ES" sz="2400" noProof="1">
              <a:latin typeface="Montserrat" pitchFamily="2" charset="77"/>
            </a:endParaRPr>
          </a:p>
          <a:p>
            <a:pPr marL="857250" lvl="1" indent="-514350">
              <a:lnSpc>
                <a:spcPct val="100000"/>
              </a:lnSpc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es-ES" sz="2400" noProof="1">
                <a:latin typeface="Montserrat" pitchFamily="2" charset="77"/>
              </a:rPr>
              <a:t>Alteración blanco molecular </a:t>
            </a:r>
            <a:r>
              <a:rPr lang="es-ES" sz="2400" noProof="1">
                <a:latin typeface="Montserrat" pitchFamily="2" charset="77"/>
                <a:sym typeface="Wingdings" pitchFamily="2" charset="2"/>
              </a:rPr>
              <a:t></a:t>
            </a:r>
            <a:r>
              <a:rPr lang="es-ES" sz="2400" noProof="1">
                <a:latin typeface="Montserrat" pitchFamily="2" charset="77"/>
              </a:rPr>
              <a:t> cocos grampositivos: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&gt;30 genes erm; metilan </a:t>
            </a:r>
            <a:r>
              <a:rPr lang="es-ES" sz="2400" dirty="0">
                <a:latin typeface="Montserrat" pitchFamily="2" charset="77"/>
              </a:rPr>
              <a:t>e</a:t>
            </a:r>
            <a:r>
              <a:rPr lang="es-ES" sz="2400" noProof="1">
                <a:latin typeface="Montserrat" pitchFamily="2" charset="77"/>
              </a:rPr>
              <a:t>l rRNA 23S.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Resistencia cruzada MLS</a:t>
            </a:r>
            <a:r>
              <a:rPr lang="es-ES" sz="2400" baseline="-25000" dirty="0">
                <a:latin typeface="Montserrat" pitchFamily="2" charset="77"/>
              </a:rPr>
              <a:t>B.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Resistencia de alto grado.</a:t>
            </a:r>
          </a:p>
          <a:p>
            <a:pPr lvl="2">
              <a:lnSpc>
                <a:spcPct val="100000"/>
              </a:lnSpc>
              <a:buClr>
                <a:schemeClr val="tx2">
                  <a:lumMod val="50000"/>
                </a:schemeClr>
              </a:buClr>
              <a:buNone/>
            </a:pPr>
            <a:endParaRPr lang="es-ES" sz="2400" noProof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6304" y="126048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dirty="0" err="1"/>
              <a:t>Eritromicina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36822" y="1451611"/>
            <a:ext cx="10631431" cy="17031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Vida media corta: administración 4 veces al día.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Acción contra cocos grampositivos, cocos gramnegativos, y bacterias atípicas.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47392"/>
            <a:ext cx="4367393" cy="35574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418" y="157279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Claritromicina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27374" y="1153337"/>
            <a:ext cx="6502967" cy="41621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tx2">
                  <a:lumMod val="75000"/>
                </a:schemeClr>
              </a:buClr>
            </a:pPr>
            <a:r>
              <a:rPr lang="es-CO" sz="2400" noProof="1">
                <a:latin typeface="Montserrat" pitchFamily="2" charset="77"/>
              </a:rPr>
              <a:t>Más estable en pH ácido.</a:t>
            </a:r>
          </a:p>
          <a:p>
            <a:pPr>
              <a:lnSpc>
                <a:spcPct val="100000"/>
              </a:lnSpc>
              <a:buClr>
                <a:schemeClr val="tx2">
                  <a:lumMod val="75000"/>
                </a:schemeClr>
              </a:buClr>
            </a:pPr>
            <a:r>
              <a:rPr lang="es-CO" sz="2400" noProof="1">
                <a:latin typeface="Montserrat" pitchFamily="2" charset="77"/>
              </a:rPr>
              <a:t>Igual de potente contra grampositivos.</a:t>
            </a:r>
          </a:p>
          <a:p>
            <a:pPr>
              <a:lnSpc>
                <a:spcPct val="100000"/>
              </a:lnSpc>
              <a:buClr>
                <a:schemeClr val="tx2">
                  <a:lumMod val="75000"/>
                </a:schemeClr>
              </a:buClr>
            </a:pPr>
            <a:r>
              <a:rPr lang="es-CO" sz="2400" noProof="1">
                <a:latin typeface="Montserrat" pitchFamily="2" charset="77"/>
              </a:rPr>
              <a:t>Tiene acción contra </a:t>
            </a:r>
            <a:r>
              <a:rPr lang="es-CO" sz="2400" i="1" noProof="1">
                <a:latin typeface="Montserrat" pitchFamily="2" charset="77"/>
              </a:rPr>
              <a:t>Mycobacterium</a:t>
            </a:r>
            <a:r>
              <a:rPr lang="es-CO" sz="2400" noProof="1">
                <a:latin typeface="Montserrat" pitchFamily="2" charset="77"/>
              </a:rPr>
              <a:t> spp.</a:t>
            </a:r>
          </a:p>
          <a:p>
            <a:pPr>
              <a:lnSpc>
                <a:spcPct val="100000"/>
              </a:lnSpc>
              <a:buClr>
                <a:schemeClr val="tx2">
                  <a:lumMod val="75000"/>
                </a:schemeClr>
              </a:buClr>
            </a:pPr>
            <a:r>
              <a:rPr lang="es-CO" sz="2400" noProof="1">
                <a:latin typeface="Montserrat" pitchFamily="2" charset="77"/>
              </a:rPr>
              <a:t>Mejor macrólido contra </a:t>
            </a:r>
            <a:r>
              <a:rPr lang="es-CO" sz="2400" i="1" noProof="1">
                <a:latin typeface="Montserrat" pitchFamily="2" charset="77"/>
              </a:rPr>
              <a:t>Helicobacter pylori</a:t>
            </a:r>
            <a:r>
              <a:rPr lang="es-CO" sz="2400" noProof="1">
                <a:latin typeface="Montserrat" pitchFamily="2" charset="77"/>
              </a:rPr>
              <a:t>.</a:t>
            </a:r>
          </a:p>
          <a:p>
            <a:pPr>
              <a:lnSpc>
                <a:spcPct val="100000"/>
              </a:lnSpc>
              <a:buClr>
                <a:schemeClr val="tx2">
                  <a:lumMod val="75000"/>
                </a:schemeClr>
              </a:buClr>
            </a:pPr>
            <a:r>
              <a:rPr lang="es-CO" sz="2400" noProof="1">
                <a:latin typeface="Montserrat" pitchFamily="2" charset="77"/>
              </a:rPr>
              <a:t>Oral e IV, q12h.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473" y="3773010"/>
            <a:ext cx="3607868" cy="284783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304" y="219789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noProof="1"/>
              <a:t>Azitromicina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439108" y="1190253"/>
            <a:ext cx="6347791" cy="4944251"/>
          </a:xfrm>
        </p:spPr>
        <p:txBody>
          <a:bodyPr>
            <a:norm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Montserrat" pitchFamily="2" charset="77"/>
              </a:rPr>
              <a:t>Mayor actividad contra </a:t>
            </a:r>
            <a:r>
              <a:rPr lang="es-ES" sz="2400" i="1" dirty="0" err="1">
                <a:latin typeface="Montserrat" pitchFamily="2" charset="77"/>
              </a:rPr>
              <a:t>Haemophilus</a:t>
            </a:r>
            <a:r>
              <a:rPr lang="es-ES" sz="2400" dirty="0">
                <a:latin typeface="Montserrat" pitchFamily="2" charset="77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Montserrat" pitchFamily="2" charset="77"/>
              </a:rPr>
              <a:t>M</a:t>
            </a:r>
            <a:r>
              <a:rPr lang="es-ES" sz="2400" noProof="1">
                <a:latin typeface="Montserrat" pitchFamily="2" charset="77"/>
              </a:rPr>
              <a:t>enor eficacia contra grampositivos.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Montserrat" pitchFamily="2" charset="77"/>
              </a:rPr>
              <a:t>M</a:t>
            </a:r>
            <a:r>
              <a:rPr lang="es-ES" sz="2400" noProof="1">
                <a:latin typeface="Montserrat" pitchFamily="2" charset="77"/>
              </a:rPr>
              <a:t>enor labilidad ante pH ácido.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Mayor acumulación intracelular y vida media más larga.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400" noProof="1">
                <a:latin typeface="Montserrat" pitchFamily="2" charset="77"/>
              </a:rPr>
              <a:t>Oral e IV, 1 vez al día.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9045" y="3903638"/>
            <a:ext cx="3886826" cy="291512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3940</TotalTime>
  <Words>2195</Words>
  <Application>Microsoft Office PowerPoint</Application>
  <PresentationFormat>Panorámica</PresentationFormat>
  <Paragraphs>449</Paragraphs>
  <Slides>58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58</vt:i4>
      </vt:variant>
    </vt:vector>
  </HeadingPairs>
  <TitlesOfParts>
    <vt:vector size="64" baseType="lpstr">
      <vt:lpstr>Arial</vt:lpstr>
      <vt:lpstr>Calibri</vt:lpstr>
      <vt:lpstr>Montserrat</vt:lpstr>
      <vt:lpstr>Wingdings</vt:lpstr>
      <vt:lpstr>Wingdings 2</vt:lpstr>
      <vt:lpstr>PlantillaFR2021</vt:lpstr>
      <vt:lpstr>INHIBIDORES DE LA SÍNTESIS PROTEICA BACTERIANA</vt:lpstr>
      <vt:lpstr>Inhibidores de la síntesis  proteica bacteriana</vt:lpstr>
      <vt:lpstr>Inhibidores de la síntesis  proteica bacteriana</vt:lpstr>
      <vt:lpstr>Macrólidos</vt:lpstr>
      <vt:lpstr>Mecanismo de acción</vt:lpstr>
      <vt:lpstr>Mecanismos de resistencia</vt:lpstr>
      <vt:lpstr>Eritromicina</vt:lpstr>
      <vt:lpstr>Claritromicina</vt:lpstr>
      <vt:lpstr>Azitromicina</vt:lpstr>
      <vt:lpstr>Espectro antibacteriano</vt:lpstr>
      <vt:lpstr>Espectro antibacteriano</vt:lpstr>
      <vt:lpstr>Farmacocinética</vt:lpstr>
      <vt:lpstr>Reacciones adversas</vt:lpstr>
      <vt:lpstr>Interacciones</vt:lpstr>
      <vt:lpstr>Indicaciones clínicas</vt:lpstr>
      <vt:lpstr>Indicaciones clínicas</vt:lpstr>
      <vt:lpstr>Presentaciones y dosis</vt:lpstr>
      <vt:lpstr>Presentaciones y dosis</vt:lpstr>
      <vt:lpstr>Lincosamidas</vt:lpstr>
      <vt:lpstr>Mecanismos de resistencia</vt:lpstr>
      <vt:lpstr>Prueba D</vt:lpstr>
      <vt:lpstr>Espectro</vt:lpstr>
      <vt:lpstr>Farmacocinética</vt:lpstr>
      <vt:lpstr>Farmacocinética</vt:lpstr>
      <vt:lpstr>Reacciones adversas</vt:lpstr>
      <vt:lpstr>Usos clínicos</vt:lpstr>
      <vt:lpstr>Otras indicaciones clínicas</vt:lpstr>
      <vt:lpstr>Otras indicaciones clínicas</vt:lpstr>
      <vt:lpstr>Presentación y dosis</vt:lpstr>
      <vt:lpstr>Oxazolidinonas</vt:lpstr>
      <vt:lpstr>Oxazolidinonas: espectro</vt:lpstr>
      <vt:lpstr>Linezolid: farmacocinética</vt:lpstr>
      <vt:lpstr>Linezolid: RAM e interacciones</vt:lpstr>
      <vt:lpstr>Linezolid: indicaciones</vt:lpstr>
      <vt:lpstr>Linezolid: presentación y dosis</vt:lpstr>
      <vt:lpstr>Tetraciclinas</vt:lpstr>
      <vt:lpstr>Presentación de PowerPoint</vt:lpstr>
      <vt:lpstr>Mecanismos de resistencia</vt:lpstr>
      <vt:lpstr>Espectro antimicrobiano</vt:lpstr>
      <vt:lpstr>Farmacocinética</vt:lpstr>
      <vt:lpstr>Usos clínicos principales</vt:lpstr>
      <vt:lpstr>Usos clínicos principales</vt:lpstr>
      <vt:lpstr>Reacciones adversas</vt:lpstr>
      <vt:lpstr>Interacciones</vt:lpstr>
      <vt:lpstr>Presentaciones y dosis</vt:lpstr>
      <vt:lpstr>Aminoglicósidos</vt:lpstr>
      <vt:lpstr>Mecanismo de acción</vt:lpstr>
      <vt:lpstr>Mecanismos de resistencia</vt:lpstr>
      <vt:lpstr>Espectro</vt:lpstr>
      <vt:lpstr>Farmacocinética</vt:lpstr>
      <vt:lpstr>Farmacodinamia</vt:lpstr>
      <vt:lpstr>Reacciones adversas</vt:lpstr>
      <vt:lpstr>Indicaciones</vt:lpstr>
      <vt:lpstr>Otras indicaciones</vt:lpstr>
      <vt:lpstr>Presentación de PowerPoint</vt:lpstr>
      <vt:lpstr>Otros inhibidores de la  síntesis proteica</vt:lpstr>
      <vt:lpstr>Otros inhibidores de la  síntesis proteica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Inhibidores de la síntesis proteica bacteriana</dc:title>
  <dc:creator>CARLOS ANDRES RODRIGUEZ JARAMILLO</dc:creator>
  <cp:lastModifiedBy>User</cp:lastModifiedBy>
  <cp:revision>38</cp:revision>
  <dcterms:created xsi:type="dcterms:W3CDTF">2021-05-13T14:29:37Z</dcterms:created>
  <dcterms:modified xsi:type="dcterms:W3CDTF">2021-06-29T00:04:50Z</dcterms:modified>
</cp:coreProperties>
</file>