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1" r:id="rId6"/>
    <p:sldId id="260" r:id="rId7"/>
    <p:sldId id="259" r:id="rId8"/>
    <p:sldId id="264" r:id="rId9"/>
    <p:sldId id="265" r:id="rId10"/>
    <p:sldId id="266" r:id="rId11"/>
    <p:sldId id="267" r:id="rId12"/>
    <p:sldId id="262" r:id="rId13"/>
    <p:sldId id="263" r:id="rId14"/>
    <p:sldId id="268" r:id="rId15"/>
    <p:sldId id="277" r:id="rId16"/>
    <p:sldId id="270" r:id="rId17"/>
    <p:sldId id="271" r:id="rId18"/>
    <p:sldId id="272" r:id="rId19"/>
    <p:sldId id="273" r:id="rId20"/>
    <p:sldId id="274" r:id="rId21"/>
    <p:sldId id="276" r:id="rId22"/>
    <p:sldId id="278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75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7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9390"/>
            <a:ext cx="9144000" cy="2387600"/>
          </a:xfrm>
        </p:spPr>
        <p:txBody>
          <a:bodyPr/>
          <a:lstStyle/>
          <a:p>
            <a:r>
              <a:rPr lang="es-CO" dirty="0"/>
              <a:t>MECANISMOS DE RESISTENCIA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353910"/>
            <a:ext cx="6629400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Catalina Martínez Jaramillo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A061DD4-3CCF-2247-9691-ADEE16237D4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1482" y="2884456"/>
            <a:ext cx="4377244" cy="3710619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2EFDD1-1AA0-6143-9B57-BBBC6AEB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3" y="16390"/>
            <a:ext cx="10515600" cy="1325563"/>
          </a:xfrm>
        </p:spPr>
        <p:txBody>
          <a:bodyPr/>
          <a:lstStyle/>
          <a:p>
            <a:r>
              <a:rPr lang="es-CO" dirty="0"/>
              <a:t>2. Inactivación de antibióticos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D4B326-9D4D-9544-BB16-E016EE3D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910" y="951013"/>
            <a:ext cx="9017194" cy="42679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800" b="1" dirty="0"/>
              <a:t>Por hidrólisis</a:t>
            </a:r>
            <a:endParaRPr lang="es-CO" sz="2800" dirty="0"/>
          </a:p>
          <a:p>
            <a:pPr algn="just">
              <a:lnSpc>
                <a:spcPct val="100000"/>
              </a:lnSpc>
            </a:pPr>
            <a:r>
              <a:rPr lang="es-CO" dirty="0"/>
              <a:t>El ejemplo más conocido es la hidrólisis del anillo β-lactámico de las penicilinas por la penicilinasa y otras enzimas β-lactamasas, por lo que se pierde su actividad.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Cepas de </a:t>
            </a:r>
            <a:r>
              <a:rPr lang="es-CO" i="1" dirty="0"/>
              <a:t>S. aureus y N. gonorrhoeae</a:t>
            </a:r>
            <a:r>
              <a:rPr lang="es-CO" dirty="0"/>
              <a:t>, producen penicilinasa.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Miles de enzimas que pueden degradar y modificar antibióticos de diferentes clases, incluidos β-lactámicos, aminoglucósidos, fenicoles y macrólidos.</a:t>
            </a:r>
          </a:p>
        </p:txBody>
      </p:sp>
    </p:spTree>
    <p:extLst>
      <p:ext uri="{BB962C8B-B14F-4D97-AF65-F5344CB8AC3E}">
        <p14:creationId xmlns:p14="http://schemas.microsoft.com/office/powerpoint/2010/main" val="397668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05213-F226-CB4F-9AD0-4BCC0BC64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50" y="-19258"/>
            <a:ext cx="10515600" cy="1325563"/>
          </a:xfrm>
        </p:spPr>
        <p:txBody>
          <a:bodyPr/>
          <a:lstStyle/>
          <a:p>
            <a:r>
              <a:rPr lang="es-CO" dirty="0"/>
              <a:t>2. Inactivación de antibióticos.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DC856-070C-D448-A3DB-9CF21B985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054" y="1018546"/>
            <a:ext cx="11295827" cy="33192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Por transferencia de un grupo químico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Adición de grupos químicos a sitios vulnerables del antibiótico por enzimas bacterianas.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Evitar que el antibiótico se una a su proteína diana como resultado de la obstrucción estérica.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Hay tres clases de enzimas: acetiltransferasas, fosfotransferasas y nucleotidiltransferasas.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Por ejemplo, el cloranfenicol se puede modificar mediante la adición de acetil-CoA.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EF2730EC-44E7-F34F-8313-E9F1B706BB7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0190" y="3207026"/>
            <a:ext cx="3481810" cy="3650974"/>
          </a:xfr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79A3A7B-6238-EB4F-864D-FA8946366C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252" y="5786128"/>
            <a:ext cx="4810539" cy="89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6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9B0ED-BA83-404D-8159-2C1A4BC38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2296"/>
            <a:ext cx="11506199" cy="1325563"/>
          </a:xfrm>
        </p:spPr>
        <p:txBody>
          <a:bodyPr>
            <a:normAutofit/>
          </a:bodyPr>
          <a:lstStyle/>
          <a:p>
            <a:r>
              <a:rPr lang="es-CO" dirty="0"/>
              <a:t>3. Disminución de la permeabilidad del fármaco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05B96-2BA3-B144-9947-856847A4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914" y="1592751"/>
            <a:ext cx="7151629" cy="22768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CO" dirty="0"/>
              <a:t>Las gram- son intrínsecamente menos permeables.</a:t>
            </a:r>
          </a:p>
          <a:p>
            <a:pPr>
              <a:lnSpc>
                <a:spcPct val="110000"/>
              </a:lnSpc>
            </a:pPr>
            <a:r>
              <a:rPr lang="es-CO" dirty="0"/>
              <a:t>Membrana externa, barrera de permeabilidad </a:t>
            </a:r>
            <a:r>
              <a:rPr lang="es-CO" dirty="0">
                <a:sym typeface="Wingdings" pitchFamily="2" charset="2"/>
              </a:rPr>
              <a:t></a:t>
            </a:r>
            <a:r>
              <a:rPr lang="es-CO" dirty="0"/>
              <a:t> bloqueo natural (penicilina).</a:t>
            </a:r>
          </a:p>
          <a:p>
            <a:pPr>
              <a:lnSpc>
                <a:spcPct val="110000"/>
              </a:lnSpc>
            </a:pPr>
            <a:r>
              <a:rPr lang="es-CO" i="1" dirty="0"/>
              <a:t>Enterobacteriaceae, Pseudomonas spp. y Acinetobacter spp</a:t>
            </a:r>
            <a:r>
              <a:rPr lang="es-CO" dirty="0"/>
              <a:t>., reducción en la expresión de porinas contribuyen a la resistencia de carbapenémicos y cefalosporinas.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92F6752-5E4E-6045-91A7-76420274ACC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5074" y="5247861"/>
            <a:ext cx="7151629" cy="1437843"/>
          </a:xfrm>
        </p:spPr>
      </p:pic>
      <p:pic>
        <p:nvPicPr>
          <p:cNvPr id="9" name="Marcador de contenido 5">
            <a:extLst>
              <a:ext uri="{FF2B5EF4-FFF2-40B4-BE49-F238E27FC236}">
                <a16:creationId xmlns:a16="http://schemas.microsoft.com/office/drawing/2014/main" id="{0D30007D-3083-AA4B-9D2F-706485B6C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7807" y="2573882"/>
            <a:ext cx="4018896" cy="239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2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171EF-8A37-6240-AD6F-7E567C93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100741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4. Aumento del flujo de salida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96AEB5-6F17-7044-B32E-D6776C0D8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726" y="1292570"/>
            <a:ext cx="10793774" cy="2614174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Bombas transportan antibióticos fuera de la célula mediante fuerza motriz de protones.</a:t>
            </a:r>
          </a:p>
          <a:p>
            <a:pPr algn="just"/>
            <a:r>
              <a:rPr lang="es-CO" dirty="0"/>
              <a:t>Son proteínas en la membrana celular codificadas por plásmidos o cromosomas.</a:t>
            </a:r>
          </a:p>
          <a:p>
            <a:pPr algn="just"/>
            <a:r>
              <a:rPr lang="es-CO" dirty="0"/>
              <a:t>Algunas son específicas, la mayoría transportan sustratos diferentes (bombas de eflujo de resistencia a múltiples fármacos (MDR).</a:t>
            </a:r>
          </a:p>
          <a:p>
            <a:pPr algn="just"/>
            <a:r>
              <a:rPr lang="es-CO" dirty="0"/>
              <a:t>Confieren resistencia muchos patógenos gram+ (</a:t>
            </a:r>
            <a:r>
              <a:rPr lang="es-CO" i="1" dirty="0"/>
              <a:t>Staphylococcus, Streptococcus</a:t>
            </a:r>
            <a:r>
              <a:rPr lang="es-CO" dirty="0"/>
              <a:t>) y patógenos gram- (</a:t>
            </a:r>
            <a:r>
              <a:rPr lang="es-CO" i="1" dirty="0"/>
              <a:t>Pseudomonas, E. coli</a:t>
            </a:r>
            <a:r>
              <a:rPr lang="es-CO" dirty="0"/>
              <a:t>). </a:t>
            </a:r>
          </a:p>
        </p:txBody>
      </p:sp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02786673-A659-EE4D-95EC-F182FBAB437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54291" y="4421053"/>
            <a:ext cx="6376327" cy="2288754"/>
          </a:xfrm>
        </p:spPr>
      </p:pic>
    </p:spTree>
    <p:extLst>
      <p:ext uri="{BB962C8B-B14F-4D97-AF65-F5344CB8AC3E}">
        <p14:creationId xmlns:p14="http://schemas.microsoft.com/office/powerpoint/2010/main" val="2700326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CD2A8-3DCD-2C46-A597-F18CCFB2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83642"/>
            <a:ext cx="10515600" cy="1325563"/>
          </a:xfrm>
        </p:spPr>
        <p:txBody>
          <a:bodyPr/>
          <a:lstStyle/>
          <a:p>
            <a:r>
              <a:rPr lang="es-CO" dirty="0"/>
              <a:t>5. Cambios en los patrones metabólicos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6888F3-C3C7-0547-A1F3-FBC80FEAE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60" y="1613597"/>
            <a:ext cx="10667997" cy="165261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s-CO" dirty="0"/>
              <a:t>Las bacterias pueden utilizar una vía alterna para evitar la reacción bioquímica inhibida por el agente o aumentar la producción del metabolito objetivo.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Por ejemplo, algunas bacterias son resistentes a sulfonamidas y trimetoprim porque usan ácido fólico preformado de su entorno, en lugar de sintetizarlo ellas mismas.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F79BF6E-77E3-F74B-ADFD-848D29CDF5B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6860" y="4423786"/>
            <a:ext cx="7020339" cy="1344320"/>
          </a:xfrm>
        </p:spPr>
      </p:pic>
    </p:spTree>
    <p:extLst>
      <p:ext uri="{BB962C8B-B14F-4D97-AF65-F5344CB8AC3E}">
        <p14:creationId xmlns:p14="http://schemas.microsoft.com/office/powerpoint/2010/main" val="390926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88743-0ACC-4F4C-8E0B-5BE88E6EE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95" y="181262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6. Mutaciones en la estructura del liposacárido (LPS)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5BD029-E859-9948-9DE2-5B1F5E5BA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851" y="1515986"/>
            <a:ext cx="10744845" cy="3826028"/>
          </a:xfrm>
        </p:spPr>
        <p:txBody>
          <a:bodyPr>
            <a:normAutofit/>
          </a:bodyPr>
          <a:lstStyle/>
          <a:p>
            <a:pPr algn="just" fontAlgn="base">
              <a:lnSpc>
                <a:spcPct val="100000"/>
              </a:lnSpc>
            </a:pPr>
            <a:r>
              <a:rPr lang="es-CO" dirty="0"/>
              <a:t>Los lipopolisacáridos son polímeros complejos que forma parte de la membrana externa de las bacterias. </a:t>
            </a:r>
          </a:p>
          <a:p>
            <a:pPr algn="just" fontAlgn="base">
              <a:lnSpc>
                <a:spcPct val="100000"/>
              </a:lnSpc>
            </a:pPr>
            <a:r>
              <a:rPr lang="es-CO" dirty="0"/>
              <a:t>Algunos antibióticos, como la polimixina, interaccionan con el LPS (desestabilizarlo e impedir su correcta síntesis). </a:t>
            </a:r>
          </a:p>
          <a:p>
            <a:pPr algn="just" fontAlgn="base">
              <a:lnSpc>
                <a:spcPct val="100000"/>
              </a:lnSpc>
            </a:pPr>
            <a:r>
              <a:rPr lang="es-CO" dirty="0"/>
              <a:t>Mutaciones en la estructura del LPS impide la unión de la polimixina inhibiendo su acción.</a:t>
            </a: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352A691-66F9-754F-82EB-FEC63B10E88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26086" y="3503342"/>
            <a:ext cx="3748610" cy="3173396"/>
          </a:xfrm>
        </p:spPr>
      </p:pic>
    </p:spTree>
    <p:extLst>
      <p:ext uri="{BB962C8B-B14F-4D97-AF65-F5344CB8AC3E}">
        <p14:creationId xmlns:p14="http://schemas.microsoft.com/office/powerpoint/2010/main" val="2777998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51ACB-365C-F64A-AACF-6B2D1869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06" y="163529"/>
            <a:ext cx="11465280" cy="1325563"/>
          </a:xfrm>
        </p:spPr>
        <p:txBody>
          <a:bodyPr>
            <a:noAutofit/>
          </a:bodyPr>
          <a:lstStyle/>
          <a:p>
            <a:r>
              <a:rPr lang="es-CO" dirty="0"/>
              <a:t>Resistencia, tolerancia y persistencia al tratamiento antibiótico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485272-1239-A246-B247-970ABBD269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7619" y="1489092"/>
            <a:ext cx="11169824" cy="432065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La concentración mínima inhibitoria (MIC) para cepa resistente debe ser mayor que para una cepa susceptible.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MIC de ambas cepas es igual; la duración mínima para matar (MDK) para una cepa tolerante es &gt; que para una cepa susceptible.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Una cepa persistente tiene = MIC y MDK99 a una una cepa susceptible; la MDK  99,99% es &gt; para una cepa persistente que una cepa susceptible. 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D7D0ECA3-ADF7-CB4E-8561-63FC375DD3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3235" y="3773010"/>
            <a:ext cx="4841025" cy="3038626"/>
          </a:xfrm>
        </p:spPr>
      </p:pic>
    </p:spTree>
    <p:extLst>
      <p:ext uri="{BB962C8B-B14F-4D97-AF65-F5344CB8AC3E}">
        <p14:creationId xmlns:p14="http://schemas.microsoft.com/office/powerpoint/2010/main" val="2918055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C12FF-679D-B046-8142-DF6A6D56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7" y="139838"/>
            <a:ext cx="11446565" cy="1325563"/>
          </a:xfrm>
        </p:spPr>
        <p:txBody>
          <a:bodyPr/>
          <a:lstStyle/>
          <a:p>
            <a:r>
              <a:rPr lang="es-CO" dirty="0"/>
              <a:t>Mecanísmos de resistencia en hongos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3D65C90-36AB-BC4F-BFFC-00627553009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0530" y="1317209"/>
            <a:ext cx="7858704" cy="308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24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0AC7A-1926-8343-9302-97878A5A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3737"/>
            <a:ext cx="10515600" cy="1325563"/>
          </a:xfrm>
        </p:spPr>
        <p:txBody>
          <a:bodyPr/>
          <a:lstStyle/>
          <a:p>
            <a:r>
              <a:rPr lang="es-CO" dirty="0"/>
              <a:t>Biofilms y farmacorresistencia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BB5216-34E0-BB4E-8DFA-EE25736C4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520" y="1078389"/>
            <a:ext cx="11227901" cy="423711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Complejas comunidades, de M.O. se anclan a un sustrato secretando una matriz pegajosa.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El 60% de las infecciones involucran biopelículas </a:t>
            </a:r>
            <a:r>
              <a:rPr lang="es-CO" sz="1800" dirty="0">
                <a:sym typeface="Wingdings" pitchFamily="2" charset="2"/>
              </a:rPr>
              <a:t></a:t>
            </a:r>
            <a:r>
              <a:rPr lang="es-CO" sz="1800" dirty="0"/>
              <a:t> válvulas cardíacas, el oído medio y los dientes, catéteres, válvulas artificiales 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Son muy difíciles de tratar y eliminar </a:t>
            </a:r>
            <a:r>
              <a:rPr lang="es-CO" sz="1800" dirty="0">
                <a:sym typeface="Wingdings" pitchFamily="2" charset="2"/>
              </a:rPr>
              <a:t> c</a:t>
            </a:r>
            <a:r>
              <a:rPr lang="es-CO" sz="1800" dirty="0"/>
              <a:t>ientos de veces más resistentes que los mismos microbios libres y no unidos.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Están protegidos por matriz extracelular que bloquea la entrada de fármacos </a:t>
            </a:r>
            <a:r>
              <a:rPr lang="es-CO" sz="1800" dirty="0">
                <a:sym typeface="Wingdings" pitchFamily="2" charset="2"/>
              </a:rPr>
              <a:t> s</a:t>
            </a:r>
            <a:r>
              <a:rPr lang="es-CO" sz="1800" dirty="0"/>
              <a:t>e comunican y regulan los mecanismos de resistencia, como las bombas, transferencia de plásmidos y genes.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520DA89-6DD7-A44C-9E58-6D2754FDEBF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348" y="3563841"/>
            <a:ext cx="3963351" cy="3166374"/>
          </a:xfrm>
        </p:spPr>
      </p:pic>
    </p:spTree>
    <p:extLst>
      <p:ext uri="{BB962C8B-B14F-4D97-AF65-F5344CB8AC3E}">
        <p14:creationId xmlns:p14="http://schemas.microsoft.com/office/powerpoint/2010/main" val="360095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64796-9707-9646-AF31-60A77E9D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00" y="128844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Selección natural y resistencia a los medicamentos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1F5461-2EBC-0442-8F78-6C37CFD0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462" y="4987919"/>
            <a:ext cx="7067486" cy="101353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1800" dirty="0"/>
              <a:t>En términos ecológicos y evolutivos, el factor ambiental (el fármaco) ha ejercido presión de selección sobre la población, permitiendo que el microbio mejor adaptado (el resistente a los fármacos) sobreviva y crezca.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1B9C139-209F-D648-81D7-5963341BD0E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328" y="1454407"/>
            <a:ext cx="8357672" cy="3084990"/>
          </a:xfrm>
        </p:spPr>
      </p:pic>
    </p:spTree>
    <p:extLst>
      <p:ext uri="{BB962C8B-B14F-4D97-AF65-F5344CB8AC3E}">
        <p14:creationId xmlns:p14="http://schemas.microsoft.com/office/powerpoint/2010/main" val="37527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8F329-A150-E04E-8558-2303C5C5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3" y="183748"/>
            <a:ext cx="10515600" cy="1325563"/>
          </a:xfrm>
        </p:spPr>
        <p:txBody>
          <a:bodyPr/>
          <a:lstStyle/>
          <a:p>
            <a:r>
              <a:rPr lang="es-CO" dirty="0"/>
              <a:t>Mecanismos de áccion de los antibióticos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7935223-A6C6-6842-A931-2BB600965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6557" y="1626555"/>
            <a:ext cx="7022089" cy="4523397"/>
          </a:xfrm>
        </p:spPr>
      </p:pic>
    </p:spTree>
    <p:extLst>
      <p:ext uri="{BB962C8B-B14F-4D97-AF65-F5344CB8AC3E}">
        <p14:creationId xmlns:p14="http://schemas.microsoft.com/office/powerpoint/2010/main" val="1279133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67694-9B9E-3E4A-8B23-AEDC375C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69" y="109497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Prueba de la susceptibilidad de los microorganismos a los fármacos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C46C9-EDD8-7A44-8641-0392CF590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197" y="1435060"/>
            <a:ext cx="8605505" cy="336332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Principalmente </a:t>
            </a:r>
            <a:r>
              <a:rPr lang="es-CO" i="1" dirty="0"/>
              <a:t>Staphylococcus, Neisseria gonorrhoeae, Streptococcus pneumoniae, Enterococcus faecalis </a:t>
            </a:r>
            <a:r>
              <a:rPr lang="es-CO" dirty="0"/>
              <a:t>y los bacilos entéricos aerobios gram-.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Exponer un cultivo puro a varios fármacos diferentes y observar los efectos de los fármacos sobre el crecimiento.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Kirby-Bauer.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Etest®.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D298FF8-1068-F64C-ABA9-1D1E2F32BB3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8072" y="3195162"/>
            <a:ext cx="3219265" cy="3553341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54387F8-B860-9640-A39D-38F47F4A9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3972" y="1664941"/>
            <a:ext cx="2365031" cy="237558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EAB2BDA-C337-3541-A1E4-17F6FFA6CFA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049" y="4700388"/>
            <a:ext cx="1909342" cy="190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744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6C1AB-3A47-D142-8C3F-BC6A37E64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249884"/>
            <a:ext cx="10515600" cy="1325563"/>
          </a:xfrm>
        </p:spPr>
        <p:txBody>
          <a:bodyPr/>
          <a:lstStyle/>
          <a:p>
            <a:r>
              <a:rPr lang="es-CO" dirty="0"/>
              <a:t>Prueba de la susceptibilidad de los microorganismos a los fármacos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CB7FB8C-CAC7-7140-A301-4A1022290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5245" y="2366287"/>
            <a:ext cx="4526755" cy="4491713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88653E-3EBF-0143-BF16-0ACAB53CCA3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3587" y="4415121"/>
            <a:ext cx="2991658" cy="8514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b="1" dirty="0"/>
              <a:t>Resultados más sensibles y cuantitativos CMI.</a:t>
            </a:r>
          </a:p>
          <a:p>
            <a:pPr algn="ctr"/>
            <a:endParaRPr lang="es-CO" b="1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BCCCC5DA-CC77-8349-BDBE-27D81D66FA2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120" y="1730792"/>
            <a:ext cx="6543576" cy="189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07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11797856-2154-D74D-B054-E2FD953B2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561719"/>
            <a:ext cx="7345779" cy="5734561"/>
          </a:xfrm>
        </p:spPr>
      </p:pic>
    </p:spTree>
    <p:extLst>
      <p:ext uri="{BB962C8B-B14F-4D97-AF65-F5344CB8AC3E}">
        <p14:creationId xmlns:p14="http://schemas.microsoft.com/office/powerpoint/2010/main" val="198122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32209-40F3-BB42-B282-BB476CA71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119" y="166343"/>
            <a:ext cx="10515600" cy="1325563"/>
          </a:xfrm>
        </p:spPr>
        <p:txBody>
          <a:bodyPr/>
          <a:lstStyle/>
          <a:p>
            <a:r>
              <a:rPr lang="es-CO" dirty="0"/>
              <a:t>Es un proceso de evolución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21392B-4C5E-1247-AA00-B67FD7837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281" y="1299210"/>
            <a:ext cx="10967285" cy="2991251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La resistencia antimicrobiana constituye una carga mundial y es una de las principales amenazas para la salud pública. </a:t>
            </a:r>
          </a:p>
          <a:p>
            <a:pPr algn="just"/>
            <a:r>
              <a:rPr lang="es-CO" dirty="0"/>
              <a:t>M.O. resistentes es un fenómeno natural, pero selección por un uso excesivo o inadecuado de antimicrobianos en entornos agrícolas y de atención de la salud. </a:t>
            </a:r>
          </a:p>
          <a:p>
            <a:pPr algn="just"/>
            <a:r>
              <a:rPr lang="es-CO" dirty="0"/>
              <a:t>Son los principales focos de investigación científica.</a:t>
            </a:r>
          </a:p>
          <a:p>
            <a:pPr marL="0" indent="0" algn="just">
              <a:buNone/>
            </a:pP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D215662-B240-5A4C-ACC5-7F99407AFEA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9159" y="3696546"/>
            <a:ext cx="5321857" cy="2991251"/>
          </a:xfrm>
        </p:spPr>
      </p:pic>
    </p:spTree>
    <p:extLst>
      <p:ext uri="{BB962C8B-B14F-4D97-AF65-F5344CB8AC3E}">
        <p14:creationId xmlns:p14="http://schemas.microsoft.com/office/powerpoint/2010/main" val="187555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1A43C-45AE-574E-A06D-EC6BD2FB5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5" y="192847"/>
            <a:ext cx="10515600" cy="1325563"/>
          </a:xfrm>
        </p:spPr>
        <p:txBody>
          <a:bodyPr/>
          <a:lstStyle/>
          <a:p>
            <a:r>
              <a:rPr lang="es-CO" dirty="0"/>
              <a:t>¿Cómo se desarrolla la resistencia a los medicamentos?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F73584D-CC95-D142-A20E-9F1CA26B3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2895" y="1650654"/>
            <a:ext cx="8909105" cy="3556691"/>
          </a:xfrm>
        </p:spPr>
      </p:pic>
    </p:spTree>
    <p:extLst>
      <p:ext uri="{BB962C8B-B14F-4D97-AF65-F5344CB8AC3E}">
        <p14:creationId xmlns:p14="http://schemas.microsoft.com/office/powerpoint/2010/main" val="164261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60A7C623-7464-B449-8760-B269A740E1A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2868" y="310302"/>
            <a:ext cx="7979862" cy="5109838"/>
          </a:xfrm>
        </p:spPr>
      </p:pic>
    </p:spTree>
    <p:extLst>
      <p:ext uri="{BB962C8B-B14F-4D97-AF65-F5344CB8AC3E}">
        <p14:creationId xmlns:p14="http://schemas.microsoft.com/office/powerpoint/2010/main" val="40869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A7268-8448-8645-9C61-F9CBFB78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451" y="166666"/>
            <a:ext cx="10515600" cy="1325563"/>
          </a:xfrm>
        </p:spPr>
        <p:txBody>
          <a:bodyPr/>
          <a:lstStyle/>
          <a:p>
            <a:r>
              <a:rPr lang="es-CO" dirty="0"/>
              <a:t>¿Cómo se desarrolla la resistencia a los medicamentos?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D100AD-9D8C-1F4D-9CBA-3DA23E1F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850" y="5532436"/>
            <a:ext cx="6006669" cy="132556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/>
              <a:t>Intrínsecamente resistentes</a:t>
            </a:r>
            <a:r>
              <a:rPr lang="es-CO" dirty="0"/>
              <a:t>: capacidad de resistir como resultado de características estructurales o funcionales inherentes. No hay objetivo específico.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C4C82C5-3BF0-9C4F-9BD4-2664D6CBFFA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2993" y="1656902"/>
            <a:ext cx="6006669" cy="3584450"/>
          </a:xfr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68A93B3-1D14-F24A-8882-E6D8C3B3171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5742" y="1492229"/>
            <a:ext cx="4081170" cy="3954051"/>
          </a:xfrm>
          <a:prstGeom prst="rect">
            <a:avLst/>
          </a:prstGeom>
        </p:spPr>
      </p:pic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12233CE0-CDAE-F44F-BCBA-52688357222E}"/>
              </a:ext>
            </a:extLst>
          </p:cNvPr>
          <p:cNvSpPr txBox="1">
            <a:spLocks/>
          </p:cNvSpPr>
          <p:nvPr/>
        </p:nvSpPr>
        <p:spPr>
          <a:xfrm>
            <a:off x="5473886" y="5532436"/>
            <a:ext cx="5998662" cy="13255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b="1" dirty="0"/>
              <a:t>Adquirir resistencia</a:t>
            </a:r>
            <a:r>
              <a:rPr lang="es-CO" dirty="0"/>
              <a:t>: mutaciones en genes cromosómicos y/o transferencia horizontal de genes.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009D379-A329-684D-A8A5-6A8AFD52867C}"/>
              </a:ext>
            </a:extLst>
          </p:cNvPr>
          <p:cNvSpPr/>
          <p:nvPr/>
        </p:nvSpPr>
        <p:spPr>
          <a:xfrm>
            <a:off x="9681226" y="6445113"/>
            <a:ext cx="22829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1000" dirty="0">
                <a:solidFill>
                  <a:srgbClr val="152B48"/>
                </a:solidFill>
                <a:latin typeface="Montserrat" pitchFamily="2" charset="77"/>
              </a:rPr>
              <a:t>Penicillin-binding protein (PBP). </a:t>
            </a:r>
            <a:endParaRPr lang="es-CO" sz="1000" dirty="0">
              <a:solidFill>
                <a:srgbClr val="152B48"/>
              </a:solidFill>
              <a:effectLst/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1507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A7268-8448-8645-9C61-F9CBFB78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82929"/>
            <a:ext cx="11724861" cy="1325563"/>
          </a:xfrm>
        </p:spPr>
        <p:txBody>
          <a:bodyPr/>
          <a:lstStyle/>
          <a:p>
            <a:r>
              <a:rPr lang="es-CO" dirty="0"/>
              <a:t>Mecanismos específicos de resistencia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74FB0130-2006-C849-B15A-2E7F195D6E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2630" y="2251710"/>
            <a:ext cx="3727433" cy="4205309"/>
          </a:xfr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2ABD29-698B-BC48-B144-4662DCD841C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01148" y="1085173"/>
            <a:ext cx="10823713" cy="342228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CO" sz="1800" dirty="0"/>
              <a:t>Alterar el objetivo del antibiótico: los sitios de unión para el fármaco disminuyen en número o afinidad.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800" dirty="0"/>
              <a:t>Inactivación de antibióticos: el desarrollo de enzimas alternativas que inactivan el fármaco.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800" dirty="0"/>
              <a:t>Disminución de la permeabilidad del fármaco.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800" dirty="0"/>
              <a:t>Aumento del flujo de salida.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800" dirty="0"/>
              <a:t>Cambios en los patrones metabólicos.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1800" dirty="0"/>
              <a:t>Mutaciones en la estructura del liposacárido (LPS).</a:t>
            </a:r>
          </a:p>
          <a:p>
            <a:pPr algn="just" fontAlgn="base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11004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F6BCB-F4E9-104A-9BD7-DE6804D2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636" y="46075"/>
            <a:ext cx="10515600" cy="1325563"/>
          </a:xfrm>
        </p:spPr>
        <p:txBody>
          <a:bodyPr/>
          <a:lstStyle/>
          <a:p>
            <a:r>
              <a:rPr lang="es-CO" dirty="0"/>
              <a:t>1. Alterar el objetivo del antibiótico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F6380-DE14-D64E-86A6-2C2B0B7DC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04" y="1140816"/>
            <a:ext cx="11002470" cy="25167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CO" sz="3000" b="1" dirty="0"/>
              <a:t>Cambios en los objetivos de los antibióticos por mutación puntual o adquisición</a:t>
            </a:r>
          </a:p>
          <a:p>
            <a:pPr algn="just">
              <a:lnSpc>
                <a:spcPct val="120000"/>
              </a:lnSpc>
            </a:pPr>
            <a:r>
              <a:rPr lang="es-CO" dirty="0"/>
              <a:t>Cambios en la estructura de la diana impiden la unión eficaz del antibiótico. </a:t>
            </a:r>
          </a:p>
          <a:p>
            <a:pPr algn="just">
              <a:lnSpc>
                <a:spcPct val="120000"/>
              </a:lnSpc>
            </a:pPr>
            <a:r>
              <a:rPr lang="es-CO" dirty="0"/>
              <a:t>Ejm: linezolid subunidad 23S de las Gram+ </a:t>
            </a:r>
            <a:r>
              <a:rPr lang="es-CO" dirty="0">
                <a:sym typeface="Wingdings" pitchFamily="2" charset="2"/>
              </a:rPr>
              <a:t> r</a:t>
            </a:r>
            <a:r>
              <a:rPr lang="es-CO" dirty="0"/>
              <a:t>esistencia en </a:t>
            </a:r>
            <a:r>
              <a:rPr lang="es-CO" i="1" dirty="0"/>
              <a:t>S. pneumoniae y S. aureus.</a:t>
            </a:r>
            <a:endParaRPr lang="es-CO" dirty="0"/>
          </a:p>
          <a:p>
            <a:pPr algn="just">
              <a:lnSpc>
                <a:spcPct val="120000"/>
              </a:lnSpc>
            </a:pPr>
            <a:r>
              <a:rPr lang="es-CO" dirty="0"/>
              <a:t>La adquisición gen homólogo</a:t>
            </a:r>
            <a:r>
              <a:rPr lang="es-CO" i="1" dirty="0"/>
              <a:t> mecA </a:t>
            </a:r>
            <a:r>
              <a:rPr lang="es-CO" dirty="0"/>
              <a:t>en MRSA, que codifica PBP2a insensible a los β-lactámicos.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DF50B4D-1F00-C545-917A-A9544C78409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3133" y="3358880"/>
            <a:ext cx="3803139" cy="313280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2B5AAB9-2F05-734C-8669-91F73207AA4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1231" y="4036224"/>
            <a:ext cx="3535049" cy="240383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FB44A86-E09D-4444-8A0A-08DA9091A2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8361" y="3881743"/>
            <a:ext cx="3693639" cy="271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6CA79-0231-6645-8286-6D5A93C40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40" y="-57441"/>
            <a:ext cx="10515600" cy="1325563"/>
          </a:xfrm>
        </p:spPr>
        <p:txBody>
          <a:bodyPr/>
          <a:lstStyle/>
          <a:p>
            <a:r>
              <a:rPr lang="es-CO" dirty="0"/>
              <a:t>1. Alterar el objetivo del antibiótico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758947-F5B8-204F-8950-505BD0557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960" y="888306"/>
            <a:ext cx="10925985" cy="34845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800" b="1" dirty="0"/>
              <a:t>Modificación de la diana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No requiere un cambio mutacional en los genes que codifican las moléculas diana.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Metilación de ARNr 16S y altera la unión al fármaco a ese sitio de macrólidos, lincosaminas y estreptograminas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Metilación A2503, rRNA 23S; resistencia a fármacos que tienen objetivos cerca de este sitio, (fenicoles, pleuromutilinas, estreptograminas, lincosamidas y oxazolidononas).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041DDF5-6555-AE41-A53F-C3596151C8F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165" y="3678711"/>
            <a:ext cx="2723720" cy="3130713"/>
          </a:xfrm>
        </p:spPr>
      </p:pic>
    </p:spTree>
    <p:extLst>
      <p:ext uri="{BB962C8B-B14F-4D97-AF65-F5344CB8AC3E}">
        <p14:creationId xmlns:p14="http://schemas.microsoft.com/office/powerpoint/2010/main" val="2145007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578</TotalTime>
  <Words>1025</Words>
  <Application>Microsoft Office PowerPoint</Application>
  <PresentationFormat>Panorámica</PresentationFormat>
  <Paragraphs>75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Montserrat</vt:lpstr>
      <vt:lpstr>Tema de Office</vt:lpstr>
      <vt:lpstr>MECANISMOS DE RESISTENCIA</vt:lpstr>
      <vt:lpstr>Mecanismos de áccion de los antibióticos</vt:lpstr>
      <vt:lpstr>Es un proceso de evolución </vt:lpstr>
      <vt:lpstr>¿Cómo se desarrolla la resistencia a los medicamentos?</vt:lpstr>
      <vt:lpstr>Presentación de PowerPoint</vt:lpstr>
      <vt:lpstr>¿Cómo se desarrolla la resistencia a los medicamentos?</vt:lpstr>
      <vt:lpstr>Mecanismos específicos de resistencia</vt:lpstr>
      <vt:lpstr>1. Alterar el objetivo del antibiótico</vt:lpstr>
      <vt:lpstr>1. Alterar el objetivo del antibiótico</vt:lpstr>
      <vt:lpstr>2. Inactivación de antibióticos</vt:lpstr>
      <vt:lpstr>2. Inactivación de antibióticos.</vt:lpstr>
      <vt:lpstr>3. Disminución de la permeabilidad del fármaco</vt:lpstr>
      <vt:lpstr>4. Aumento del flujo de salida</vt:lpstr>
      <vt:lpstr>5. Cambios en los patrones metabólicos</vt:lpstr>
      <vt:lpstr>6. Mutaciones en la estructura del liposacárido (LPS)</vt:lpstr>
      <vt:lpstr>Resistencia, tolerancia y persistencia al tratamiento antibiótico</vt:lpstr>
      <vt:lpstr>Mecanísmos de resistencia en hongos</vt:lpstr>
      <vt:lpstr>Biofilms y farmacorresistencia</vt:lpstr>
      <vt:lpstr>Selección natural y resistencia a los medicamentos</vt:lpstr>
      <vt:lpstr>Prueba de la susceptibilidad de los microorganismos a los fármacos</vt:lpstr>
      <vt:lpstr>Prueba de la susceptibilidad de los microorganismos a los fármacos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Mecanísmos de resistencia</dc:title>
  <dc:creator>Microsoft Office User</dc:creator>
  <cp:lastModifiedBy>User</cp:lastModifiedBy>
  <cp:revision>66</cp:revision>
  <dcterms:created xsi:type="dcterms:W3CDTF">2021-05-17T17:43:22Z</dcterms:created>
  <dcterms:modified xsi:type="dcterms:W3CDTF">2021-06-28T23:11:25Z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707068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