
<file path=[Content_Types].xml><?xml version="1.0" encoding="utf-8"?>
<Types xmlns="http://schemas.openxmlformats.org/package/2006/content-types">
  <Default ContentType="image/gif" Extension="gi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4" r:id="rId31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  <a:srgbClr val="00A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651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427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419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6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951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666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743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64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945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883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61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424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723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46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media/image1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2" Target="../media/image1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 ?><Relationships xmlns="http://schemas.openxmlformats.org/package/2006/relationships"><Relationship Id="rId2" Target="../media/image1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 ?><Relationships xmlns="http://schemas.openxmlformats.org/package/2006/relationships"><Relationship Id="rId2" Target="../media/image2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0.xml.rels><?xml version="1.0" encoding="UTF-8" standalone="yes" ?><Relationships xmlns="http://schemas.openxmlformats.org/package/2006/relationships"><Relationship Id="rId2" Target="../media/image2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1.xml.rels><?xml version="1.0" encoding="UTF-8" standalone="yes" ?><Relationships xmlns="http://schemas.openxmlformats.org/package/2006/relationships"><Relationship Id="rId3" Target="../media/image24.jpeg" Type="http://schemas.openxmlformats.org/officeDocument/2006/relationships/image"/><Relationship Id="rId2" Target="../media/image2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2.xml.rels><?xml version="1.0" encoding="UTF-8" standalone="yes" ?><Relationships xmlns="http://schemas.openxmlformats.org/package/2006/relationships"><Relationship Id="rId3" Target="../media/image26.jpeg" Type="http://schemas.openxmlformats.org/officeDocument/2006/relationships/image"/><Relationship Id="rId2" Target="../media/image2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3.xml.rels><?xml version="1.0" encoding="UTF-8" standalone="yes" ?><Relationships xmlns="http://schemas.openxmlformats.org/package/2006/relationships"><Relationship Id="rId3" Target="../media/image28.jpeg" Type="http://schemas.openxmlformats.org/officeDocument/2006/relationships/image"/><Relationship Id="rId2" Target="../media/image2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 ?><Relationships xmlns="http://schemas.openxmlformats.org/package/2006/relationships"><Relationship Id="rId2" Target="../media/image3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6.xml.rels><?xml version="1.0" encoding="UTF-8" standalone="yes" ?><Relationships xmlns="http://schemas.openxmlformats.org/package/2006/relationships"><Relationship Id="rId2" Target="../media/image3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 ?><Relationships xmlns="http://schemas.openxmlformats.org/package/2006/relationships"><Relationship Id="rId2" Target="../media/image3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6.jpeg" Type="http://schemas.openxmlformats.org/officeDocument/2006/relationships/image"/></Relationships>
</file>

<file path=ppt/slides/_rels/slide5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3F69C6-A2E0-497C-A4B6-9DEDEF90FB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08038"/>
            <a:ext cx="9144000" cy="2387600"/>
          </a:xfrm>
        </p:spPr>
        <p:txBody>
          <a:bodyPr/>
          <a:lstStyle/>
          <a:p>
            <a:r>
              <a:rPr lang="es-CO" dirty="0"/>
              <a:t>MICOBACTERIAS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5AFEE4-8772-4BD3-9073-1FD4D6A7F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1300" y="3324225"/>
            <a:ext cx="6629400" cy="1655762"/>
          </a:xfrm>
        </p:spPr>
        <p:txBody>
          <a:bodyPr>
            <a:normAutofit/>
          </a:bodyPr>
          <a:lstStyle/>
          <a:p>
            <a:r>
              <a:rPr lang="es-CO" sz="2800" b="1" dirty="0"/>
              <a:t>Catalina Martínez Jaramillo</a:t>
            </a:r>
          </a:p>
        </p:txBody>
      </p:sp>
    </p:spTree>
    <p:extLst>
      <p:ext uri="{BB962C8B-B14F-4D97-AF65-F5344CB8AC3E}">
        <p14:creationId xmlns:p14="http://schemas.microsoft.com/office/powerpoint/2010/main" val="597040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4F5A49-FAB9-8E4A-8803-019AC8402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5" y="0"/>
            <a:ext cx="10515600" cy="1325563"/>
          </a:xfrm>
        </p:spPr>
        <p:txBody>
          <a:bodyPr/>
          <a:lstStyle/>
          <a:p>
            <a:r>
              <a:rPr lang="es-CO" i="1" dirty="0"/>
              <a:t>Mycobacterium tuberculosis 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39BCD6-CCF3-2649-B1E7-0BCA45CE6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268" y="982837"/>
            <a:ext cx="11273453" cy="252603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CO" sz="2800" b="1" dirty="0"/>
              <a:t>El curso de la infección y la enfermedad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El 85% de los casos están en los pulmones, aunque en cualquier órgano del cuerpo. 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Las principales manifestaciones clínicas son: la tuberculosis primaria, la tuberculosis latente (reactivación) y la tuberculosis diseminada (extrapulmonar).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05945522-D9E5-6541-83A3-FEA9504227A7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53808" y="2750824"/>
            <a:ext cx="3706463" cy="4107175"/>
          </a:xfr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EE676BA3-BC63-704D-A355-6C493E273B80}"/>
              </a:ext>
            </a:extLst>
          </p:cNvPr>
          <p:cNvSpPr/>
          <p:nvPr/>
        </p:nvSpPr>
        <p:spPr>
          <a:xfrm>
            <a:off x="9268857" y="2652836"/>
            <a:ext cx="1011518" cy="13097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4877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793B17-4E6C-6547-AF7D-93779BEA1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139" y="-156661"/>
            <a:ext cx="10515600" cy="1325563"/>
          </a:xfrm>
        </p:spPr>
        <p:txBody>
          <a:bodyPr/>
          <a:lstStyle/>
          <a:p>
            <a:r>
              <a:rPr lang="es-CO" i="1" dirty="0"/>
              <a:t>Mycobacterium tuberculosis 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9F459C-BE19-4843-A76F-8798E27FA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078" y="755488"/>
            <a:ext cx="11389248" cy="383737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CO" sz="2800" b="1" dirty="0"/>
              <a:t>Infección pulmonar y tuberculosis primaria </a:t>
            </a:r>
          </a:p>
          <a:p>
            <a:pPr algn="just">
              <a:lnSpc>
                <a:spcPct val="100000"/>
              </a:lnSpc>
            </a:pPr>
            <a:r>
              <a:rPr lang="es-CO" sz="1800" dirty="0"/>
              <a:t>Fagocitados por macrófagos alveolares, multiplicar intracelularmente. </a:t>
            </a:r>
          </a:p>
          <a:p>
            <a:pPr algn="just">
              <a:lnSpc>
                <a:spcPct val="100000"/>
              </a:lnSpc>
            </a:pPr>
            <a:r>
              <a:rPr lang="es-CO" sz="1800" dirty="0"/>
              <a:t>La infección es asintomática o fiebre leve.</a:t>
            </a:r>
          </a:p>
          <a:p>
            <a:pPr algn="just">
              <a:lnSpc>
                <a:spcPct val="100000"/>
              </a:lnSpc>
            </a:pPr>
            <a:r>
              <a:rPr lang="es-CO" sz="1800" dirty="0"/>
              <a:t>3 a 4 semanas </a:t>
            </a:r>
            <a:r>
              <a:rPr lang="es-CO" sz="1800" dirty="0">
                <a:sym typeface="Wingdings" pitchFamily="2" charset="2"/>
              </a:rPr>
              <a:t></a:t>
            </a:r>
            <a:r>
              <a:rPr lang="es-CO" sz="1800" dirty="0"/>
              <a:t> tubérculos. </a:t>
            </a:r>
          </a:p>
          <a:p>
            <a:pPr algn="just">
              <a:lnSpc>
                <a:spcPct val="100000"/>
              </a:lnSpc>
            </a:pPr>
            <a:r>
              <a:rPr lang="es-CO" sz="1800" dirty="0"/>
              <a:t>Granulomas: núcleo bacilos y macrófagos; pared externa fibroblastos, linfocitos y neutrófilos. </a:t>
            </a:r>
          </a:p>
          <a:p>
            <a:pPr algn="just">
              <a:lnSpc>
                <a:spcPct val="100000"/>
              </a:lnSpc>
            </a:pPr>
            <a:r>
              <a:rPr lang="es-CO" sz="1800" dirty="0"/>
              <a:t>Evita la propagación, pero daño pulmonar. </a:t>
            </a:r>
          </a:p>
          <a:p>
            <a:pPr algn="just">
              <a:lnSpc>
                <a:spcPct val="100000"/>
              </a:lnSpc>
            </a:pPr>
            <a:r>
              <a:rPr lang="es-CO" sz="1800" dirty="0"/>
              <a:t>Los centros se descomponen en lesiones necróticas caseosas, se curan por calcificación, complejo de Ghon.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3CEF1109-1D6C-9747-BB42-12C9FDEA0381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77878" y="4243050"/>
            <a:ext cx="2601397" cy="2462825"/>
          </a:xfrm>
        </p:spPr>
      </p:pic>
      <p:pic>
        <p:nvPicPr>
          <p:cNvPr id="7" name="Marcador de contenido 5">
            <a:extLst>
              <a:ext uri="{FF2B5EF4-FFF2-40B4-BE49-F238E27FC236}">
                <a16:creationId xmlns:a16="http://schemas.microsoft.com/office/drawing/2014/main" id="{2C99265B-7654-9043-9231-14325890A4A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87499" y="3923056"/>
            <a:ext cx="3008835" cy="2782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81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63BE51-48C6-6B44-9471-0DEA1F607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643" y="0"/>
            <a:ext cx="10515600" cy="1325563"/>
          </a:xfrm>
        </p:spPr>
        <p:txBody>
          <a:bodyPr/>
          <a:lstStyle/>
          <a:p>
            <a:r>
              <a:rPr lang="es-CO" i="1" dirty="0"/>
              <a:t>Mycobacterium tuberculosis 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E5F347-8DB8-644E-B87E-E0B7B1CDF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1014992"/>
            <a:ext cx="10667997" cy="2414008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CO" sz="2800" b="1" dirty="0"/>
              <a:t>Tuberculosis latente</a:t>
            </a:r>
            <a:endParaRPr lang="es-CO" sz="2800" dirty="0"/>
          </a:p>
          <a:p>
            <a:pPr algn="just">
              <a:lnSpc>
                <a:spcPct val="100000"/>
              </a:lnSpc>
            </a:pPr>
            <a:r>
              <a:rPr lang="es-CO" dirty="0"/>
              <a:t>La mayoría no presentan la enfermedad aguda.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Evidencia de la R.I. es la prueba de la tuberculina.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Muchos adultos sanos son positivos </a:t>
            </a:r>
            <a:r>
              <a:rPr lang="es-CO" dirty="0">
                <a:sym typeface="Wingdings" pitchFamily="2" charset="2"/>
              </a:rPr>
              <a:t> l</a:t>
            </a:r>
            <a:r>
              <a:rPr lang="es-CO" dirty="0"/>
              <a:t>a mayoría R.I. es protectora y de por vida. 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Algunos desarrollan tuberculosis posprimaria </a:t>
            </a:r>
            <a:r>
              <a:rPr lang="es-CO" dirty="0">
                <a:sym typeface="Wingdings" pitchFamily="2" charset="2"/>
              </a:rPr>
              <a:t> l</a:t>
            </a:r>
            <a:r>
              <a:rPr lang="es-CO" dirty="0"/>
              <a:t>atencia en los macrófagos durante años.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01EBFB85-8FBE-3549-A264-5820EBBEA93C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9654" y="3698393"/>
            <a:ext cx="7522346" cy="2930671"/>
          </a:xfrm>
        </p:spPr>
      </p:pic>
    </p:spTree>
    <p:extLst>
      <p:ext uri="{BB962C8B-B14F-4D97-AF65-F5344CB8AC3E}">
        <p14:creationId xmlns:p14="http://schemas.microsoft.com/office/powerpoint/2010/main" val="4161271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9F9FA2-D814-5D44-AF5C-63CBA0EDB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635" y="-3540"/>
            <a:ext cx="10515600" cy="1325563"/>
          </a:xfrm>
        </p:spPr>
        <p:txBody>
          <a:bodyPr/>
          <a:lstStyle/>
          <a:p>
            <a:r>
              <a:rPr lang="es-CO" i="1" dirty="0"/>
              <a:t>Mycobacterium tuberculosis </a:t>
            </a:r>
            <a:endParaRPr lang="es-CO" dirty="0"/>
          </a:p>
        </p:txBody>
      </p:sp>
      <p:pic>
        <p:nvPicPr>
          <p:cNvPr id="9" name="Marcador de contenido 8">
            <a:extLst>
              <a:ext uri="{FF2B5EF4-FFF2-40B4-BE49-F238E27FC236}">
                <a16:creationId xmlns:a16="http://schemas.microsoft.com/office/drawing/2014/main" id="{4BBB4EFF-1ED1-C940-8441-C1795FC992C3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1207" y="3032604"/>
            <a:ext cx="5173230" cy="3768528"/>
          </a:xfrm>
        </p:spPr>
      </p:pic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1ABB1169-F97D-3843-AA33-EB3FCA9C4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587" y="934886"/>
            <a:ext cx="11111778" cy="456415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sz="2800" b="1" dirty="0"/>
              <a:t>Recurrente</a:t>
            </a:r>
          </a:p>
          <a:p>
            <a:pPr>
              <a:lnSpc>
                <a:spcPct val="100000"/>
              </a:lnSpc>
            </a:pPr>
            <a:r>
              <a:rPr lang="es-CO" sz="1800" dirty="0"/>
              <a:t>Entre el 5% y el 15% de las personas infectadas, reactiva semanas, meses o años después.</a:t>
            </a:r>
          </a:p>
          <a:p>
            <a:pPr>
              <a:lnSpc>
                <a:spcPct val="100000"/>
              </a:lnSpc>
            </a:pPr>
            <a:r>
              <a:rPr lang="es-CO" sz="1800" dirty="0"/>
              <a:t>Los tubérculos se expanden y drenan hacia los bronquios y el tracto respiratorio superior.</a:t>
            </a:r>
          </a:p>
          <a:p>
            <a:pPr>
              <a:lnSpc>
                <a:spcPct val="100000"/>
              </a:lnSpc>
            </a:pPr>
            <a:r>
              <a:rPr lang="es-CO" sz="1800" dirty="0"/>
              <a:t>Síntomas más graves: tos violenta, esputo verdoso o sanguinolento, anorexia, pérdida de peso, fatiga extrema, sudores nocturnos y dolor en el pecho. </a:t>
            </a:r>
          </a:p>
          <a:p>
            <a:pPr>
              <a:lnSpc>
                <a:spcPct val="100000"/>
              </a:lnSpc>
            </a:pPr>
            <a:r>
              <a:rPr lang="es-CO" sz="1800" dirty="0"/>
              <a:t>Mortalidad: 60%.</a:t>
            </a:r>
          </a:p>
        </p:txBody>
      </p:sp>
    </p:spTree>
    <p:extLst>
      <p:ext uri="{BB962C8B-B14F-4D97-AF65-F5344CB8AC3E}">
        <p14:creationId xmlns:p14="http://schemas.microsoft.com/office/powerpoint/2010/main" val="3636122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13337A-5DA8-B548-A42F-748F426D9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139" y="0"/>
            <a:ext cx="10515600" cy="1325563"/>
          </a:xfrm>
        </p:spPr>
        <p:txBody>
          <a:bodyPr/>
          <a:lstStyle/>
          <a:p>
            <a:r>
              <a:rPr lang="es-CO" i="1" dirty="0"/>
              <a:t>Mycobacterium tuberculosis </a:t>
            </a:r>
            <a:endParaRPr lang="es-CO" dirty="0"/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A2422F73-4BDC-644E-94EA-4C327A0B941A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74454" y="1729193"/>
            <a:ext cx="6182163" cy="3194118"/>
          </a:xfr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48AFEE09-17FD-5A4F-A6F9-762CDCE61F4F}"/>
              </a:ext>
            </a:extLst>
          </p:cNvPr>
          <p:cNvSpPr/>
          <p:nvPr/>
        </p:nvSpPr>
        <p:spPr>
          <a:xfrm>
            <a:off x="2603677" y="2193318"/>
            <a:ext cx="29835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152B48"/>
                </a:solidFill>
                <a:latin typeface="Montserrat" pitchFamily="2" charset="77"/>
              </a:rPr>
              <a:t>Infiltrados circundantes 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E300BB3-9452-704F-8F12-B50189175927}"/>
              </a:ext>
            </a:extLst>
          </p:cNvPr>
          <p:cNvSpPr/>
          <p:nvPr/>
        </p:nvSpPr>
        <p:spPr>
          <a:xfrm>
            <a:off x="5491457" y="5304910"/>
            <a:ext cx="30910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b="1" dirty="0">
                <a:solidFill>
                  <a:srgbClr val="152B48"/>
                </a:solidFill>
                <a:latin typeface="Montserrat" pitchFamily="2" charset="77"/>
              </a:rPr>
              <a:t>Radiografía de tórax convencional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0FB5192B-411B-6A4F-9E54-EDF6BEE2C087}"/>
              </a:ext>
            </a:extLst>
          </p:cNvPr>
          <p:cNvSpPr/>
          <p:nvPr/>
        </p:nvSpPr>
        <p:spPr>
          <a:xfrm>
            <a:off x="8924651" y="5304911"/>
            <a:ext cx="29265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b="1" dirty="0">
                <a:solidFill>
                  <a:srgbClr val="152B48"/>
                </a:solidFill>
                <a:latin typeface="Montserrat" pitchFamily="2" charset="77"/>
              </a:rPr>
              <a:t>Tomografía computarizada de alta resolución</a:t>
            </a:r>
          </a:p>
        </p:txBody>
      </p:sp>
    </p:spTree>
    <p:extLst>
      <p:ext uri="{BB962C8B-B14F-4D97-AF65-F5344CB8AC3E}">
        <p14:creationId xmlns:p14="http://schemas.microsoft.com/office/powerpoint/2010/main" val="17418697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623338-E76E-DC4E-8BC2-B3C7B9119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896" y="0"/>
            <a:ext cx="10515600" cy="1325563"/>
          </a:xfrm>
        </p:spPr>
        <p:txBody>
          <a:bodyPr/>
          <a:lstStyle/>
          <a:p>
            <a:r>
              <a:rPr lang="es-CO" i="1" dirty="0"/>
              <a:t>Mycobacterium tuberculosis </a:t>
            </a:r>
            <a:endParaRPr lang="es-CO" dirty="0"/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CCE7ECAB-5755-D04F-9CC5-8BB1065E04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71318" y="1709530"/>
            <a:ext cx="7071914" cy="3744748"/>
          </a:xfrm>
        </p:spPr>
      </p:pic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411B1F4-71CA-5A4D-9222-9CC0BC30119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18292" y="6415807"/>
            <a:ext cx="7741186" cy="26991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" sz="1200" dirty="0"/>
              <a:t>Negative tuberculin skin test (TST), interferon-</a:t>
            </a:r>
            <a:r>
              <a:rPr lang="en" sz="1200" dirty="0" err="1"/>
              <a:t>γ</a:t>
            </a:r>
            <a:r>
              <a:rPr lang="en" sz="1200" dirty="0"/>
              <a:t> release assay (IGRA).</a:t>
            </a:r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val="34649653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CDDC47-8CCC-C64A-813C-94477CC1A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904" y="-53009"/>
            <a:ext cx="10515600" cy="1325563"/>
          </a:xfrm>
        </p:spPr>
        <p:txBody>
          <a:bodyPr/>
          <a:lstStyle/>
          <a:p>
            <a:r>
              <a:rPr lang="es-CO" i="1" dirty="0"/>
              <a:t>Mycobacterium tuberculosis 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1519E5-EA49-CF44-BF72-243E31595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1052031"/>
            <a:ext cx="10667998" cy="29415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2800" b="1" dirty="0"/>
              <a:t>Tuberculosis extrapulmonar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00179CB-BFE2-3C46-A92A-738EDA7C6FBB}"/>
              </a:ext>
            </a:extLst>
          </p:cNvPr>
          <p:cNvSpPr txBox="1"/>
          <p:nvPr/>
        </p:nvSpPr>
        <p:spPr>
          <a:xfrm>
            <a:off x="4669654" y="1713446"/>
            <a:ext cx="718441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000" dirty="0">
                <a:solidFill>
                  <a:srgbClr val="152B48"/>
                </a:solidFill>
                <a:latin typeface="Montserrat" pitchFamily="2" charset="77"/>
              </a:rPr>
              <a:t>En TB reactivada, los bacilos se diseminan a otros sitios</a:t>
            </a:r>
          </a:p>
          <a:p>
            <a:pPr algn="just"/>
            <a:r>
              <a:rPr lang="es-CO" sz="2000" dirty="0">
                <a:solidFill>
                  <a:srgbClr val="152B48"/>
                </a:solidFill>
                <a:latin typeface="Montserrat" pitchFamily="2" charset="77"/>
              </a:rPr>
              <a:t>debido al debilitamiento del paciente y a la alta carga del bacilos estas complicaciones suelen ser graves:</a:t>
            </a:r>
          </a:p>
          <a:p>
            <a:pPr algn="just"/>
            <a:endParaRPr lang="es-CO" sz="2000" dirty="0">
              <a:solidFill>
                <a:srgbClr val="152B48"/>
              </a:solidFill>
              <a:latin typeface="Montserrat" pitchFamily="2" charset="77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CO" b="1" dirty="0">
                <a:solidFill>
                  <a:srgbClr val="152B48"/>
                </a:solidFill>
                <a:latin typeface="Montserrat" pitchFamily="2" charset="77"/>
              </a:rPr>
              <a:t>TB renal:  </a:t>
            </a:r>
            <a:r>
              <a:rPr lang="es-CO" dirty="0">
                <a:solidFill>
                  <a:srgbClr val="152B48"/>
                </a:solidFill>
                <a:latin typeface="Montserrat" pitchFamily="2" charset="77"/>
              </a:rPr>
              <a:t>necrosis y cicatrización de la médula renal y la pelvis, los uréteres y la vejiga.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CO" b="1" dirty="0">
                <a:solidFill>
                  <a:srgbClr val="152B48"/>
                </a:solidFill>
                <a:latin typeface="Montserrat" pitchFamily="2" charset="77"/>
              </a:rPr>
              <a:t>TB genital</a:t>
            </a:r>
            <a:r>
              <a:rPr lang="es-CO" dirty="0">
                <a:solidFill>
                  <a:srgbClr val="152B48"/>
                </a:solidFill>
                <a:latin typeface="Montserrat" pitchFamily="2" charset="77"/>
              </a:rPr>
              <a:t>: daña los órganos reproductores en ambos sexos.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CO" b="1" dirty="0">
                <a:solidFill>
                  <a:srgbClr val="152B48"/>
                </a:solidFill>
                <a:latin typeface="Montserrat" pitchFamily="2" charset="77"/>
              </a:rPr>
              <a:t>TB de los huesos y las articulaciones: </a:t>
            </a:r>
            <a:r>
              <a:rPr lang="es-CO" dirty="0">
                <a:solidFill>
                  <a:srgbClr val="152B48"/>
                </a:solidFill>
                <a:latin typeface="Montserrat" pitchFamily="2" charset="77"/>
              </a:rPr>
              <a:t>afecta columna vertebral, cadera, rodilla, muñeca, codo. Colapsan las vértebras, curvatura anormal de las regiones torácica o lumbar.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CO" b="1" dirty="0">
                <a:solidFill>
                  <a:srgbClr val="152B48"/>
                </a:solidFill>
                <a:latin typeface="Montserrat" pitchFamily="2" charset="77"/>
              </a:rPr>
              <a:t>El daño neurológico: </a:t>
            </a:r>
            <a:r>
              <a:rPr lang="es-CO" dirty="0">
                <a:solidFill>
                  <a:srgbClr val="152B48"/>
                </a:solidFill>
                <a:latin typeface="Montserrat" pitchFamily="2" charset="77"/>
              </a:rPr>
              <a:t>compresión de los nervios, parálisis extensa y pérdida sensorial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CO" b="1" dirty="0">
                <a:solidFill>
                  <a:srgbClr val="152B48"/>
                </a:solidFill>
                <a:latin typeface="Montserrat" pitchFamily="2" charset="77"/>
              </a:rPr>
              <a:t>La meningitis tuberculosa</a:t>
            </a:r>
            <a:r>
              <a:rPr lang="es-CO" dirty="0">
                <a:solidFill>
                  <a:srgbClr val="152B48"/>
                </a:solidFill>
                <a:latin typeface="Montserrat" pitchFamily="2" charset="77"/>
              </a:rPr>
              <a:t>: deterioro mental, retraso permanente, ceguera y sordera.</a:t>
            </a:r>
          </a:p>
          <a:p>
            <a:pPr algn="just"/>
            <a:endParaRPr lang="es-CO" sz="2000" dirty="0">
              <a:solidFill>
                <a:srgbClr val="15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16914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2E506D45-80FF-EA40-8588-A6D017E172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62712" y="50757"/>
            <a:ext cx="6124329" cy="6767487"/>
          </a:xfrm>
        </p:spPr>
      </p:pic>
    </p:spTree>
    <p:extLst>
      <p:ext uri="{BB962C8B-B14F-4D97-AF65-F5344CB8AC3E}">
        <p14:creationId xmlns:p14="http://schemas.microsoft.com/office/powerpoint/2010/main" val="29784452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Marcador de contenido 8">
            <a:extLst>
              <a:ext uri="{FF2B5EF4-FFF2-40B4-BE49-F238E27FC236}">
                <a16:creationId xmlns:a16="http://schemas.microsoft.com/office/drawing/2014/main" id="{701208F6-8307-054E-BEB7-F95D351224A9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85847" y="1556092"/>
            <a:ext cx="5610212" cy="4765196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D8BDA81-9275-C948-9EEA-1A5EDF5BF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148" y="18495"/>
            <a:ext cx="10515600" cy="1325563"/>
          </a:xfrm>
        </p:spPr>
        <p:txBody>
          <a:bodyPr/>
          <a:lstStyle/>
          <a:p>
            <a:r>
              <a:rPr lang="es-CO" i="1" dirty="0"/>
              <a:t>Mycobacterium tuberculosis 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21FB64-0416-5143-9149-091754DC3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112" y="1034344"/>
            <a:ext cx="6452809" cy="301078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CO" sz="2800" b="1" dirty="0"/>
              <a:t>Métodos clínicos para detectar la tuberculosis: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s-CO" dirty="0"/>
              <a:t>Combinación de estas técnicas:</a:t>
            </a:r>
          </a:p>
          <a:p>
            <a:pPr marL="914400" lvl="1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es-CO" dirty="0"/>
              <a:t>Prueba de tuberculina.</a:t>
            </a:r>
          </a:p>
          <a:p>
            <a:pPr marL="914400" lvl="1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es-CO" dirty="0"/>
              <a:t>Radiografía (rayos X) de tórax.</a:t>
            </a:r>
          </a:p>
          <a:p>
            <a:pPr marL="914400" lvl="1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es-CO" dirty="0"/>
              <a:t>Baciloscopia. Tinción de Ziehl-Neelsen.</a:t>
            </a:r>
          </a:p>
          <a:p>
            <a:pPr marL="914400" lvl="1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es-CO" dirty="0"/>
              <a:t>Aislamiento e identificación.</a:t>
            </a:r>
          </a:p>
        </p:txBody>
      </p:sp>
    </p:spTree>
    <p:extLst>
      <p:ext uri="{BB962C8B-B14F-4D97-AF65-F5344CB8AC3E}">
        <p14:creationId xmlns:p14="http://schemas.microsoft.com/office/powerpoint/2010/main" val="27645643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5">
            <a:extLst>
              <a:ext uri="{FF2B5EF4-FFF2-40B4-BE49-F238E27FC236}">
                <a16:creationId xmlns:a16="http://schemas.microsoft.com/office/drawing/2014/main" id="{E4D78288-90FF-3A4C-BE03-98911AF2DB1E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70783" y="257072"/>
            <a:ext cx="7171820" cy="6343856"/>
          </a:xfrm>
        </p:spPr>
      </p:pic>
    </p:spTree>
    <p:extLst>
      <p:ext uri="{BB962C8B-B14F-4D97-AF65-F5344CB8AC3E}">
        <p14:creationId xmlns:p14="http://schemas.microsoft.com/office/powerpoint/2010/main" val="3061969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7AD699-6DF1-9B40-94AA-61FD358BD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913" y="0"/>
            <a:ext cx="10515600" cy="1325563"/>
          </a:xfrm>
        </p:spPr>
        <p:txBody>
          <a:bodyPr/>
          <a:lstStyle/>
          <a:p>
            <a:r>
              <a:rPr lang="es-CO" dirty="0"/>
              <a:t>Paredes celulares atípicas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9AE87D-01F5-FA4B-A427-5AB07FBEC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659" y="1082545"/>
            <a:ext cx="11050037" cy="371586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dirty="0"/>
              <a:t>Carecen de la estructura de la pared celular de las gram+ o gram-. 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Contienen peptidoglicano y se tiñen con gram+, pero la mayor parte de su pared está compuesta por lípidosipos únicos.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La pared espesa y cerosa es responsable de la resistencia a productos químicos y colorantes. 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Son pleomórficos </a:t>
            </a:r>
            <a:r>
              <a:rPr lang="es-CO" dirty="0">
                <a:sym typeface="Wingdings" pitchFamily="2" charset="2"/>
              </a:rPr>
              <a:t> v</a:t>
            </a:r>
            <a:r>
              <a:rPr lang="es-CO" dirty="0"/>
              <a:t>arillas rectas o ligeramente curvas, veces se ramifican o forman filamentos.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A587B344-FAFA-8247-B6D1-02DB616A8C72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1883" y="3497735"/>
            <a:ext cx="3687591" cy="3307257"/>
          </a:xfrm>
        </p:spPr>
      </p:pic>
    </p:spTree>
    <p:extLst>
      <p:ext uri="{BB962C8B-B14F-4D97-AF65-F5344CB8AC3E}">
        <p14:creationId xmlns:p14="http://schemas.microsoft.com/office/powerpoint/2010/main" val="10207248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824706-5FAD-8340-A264-A7EC07885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896" y="-125605"/>
            <a:ext cx="10515600" cy="1325563"/>
          </a:xfrm>
        </p:spPr>
        <p:txBody>
          <a:bodyPr/>
          <a:lstStyle/>
          <a:p>
            <a:r>
              <a:rPr lang="es-CO" i="1" dirty="0"/>
              <a:t>Mycobacterium tuberculosis 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68425B-4596-7943-8825-354161574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3" y="989050"/>
            <a:ext cx="10667997" cy="4218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O" sz="2800" b="1" dirty="0"/>
              <a:t>Manejo y prevención de la tuberculosis</a:t>
            </a:r>
          </a:p>
        </p:txBody>
      </p:sp>
      <p:pic>
        <p:nvPicPr>
          <p:cNvPr id="11" name="Marcador de contenido 10">
            <a:extLst>
              <a:ext uri="{FF2B5EF4-FFF2-40B4-BE49-F238E27FC236}">
                <a16:creationId xmlns:a16="http://schemas.microsoft.com/office/drawing/2014/main" id="{D5851C35-D262-5746-85FF-CD00BE67D85E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65692" y="1778045"/>
            <a:ext cx="7329360" cy="4370964"/>
          </a:xfrm>
          <a:prstGeom prst="rect">
            <a:avLst/>
          </a:prstGeom>
        </p:spPr>
      </p:pic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0D709880-DEB8-3245-B224-555FBC3FD44C}"/>
              </a:ext>
            </a:extLst>
          </p:cNvPr>
          <p:cNvSpPr txBox="1">
            <a:spLocks/>
          </p:cNvSpPr>
          <p:nvPr/>
        </p:nvSpPr>
        <p:spPr>
          <a:xfrm>
            <a:off x="937594" y="1752130"/>
            <a:ext cx="3462128" cy="2020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CO" dirty="0"/>
              <a:t>Una vacuna: la cepa atenuada “bacilo de Calmette-Guérin” (BCG) de </a:t>
            </a:r>
            <a:r>
              <a:rPr lang="es-CO" i="1" dirty="0"/>
              <a:t>M. bovis </a:t>
            </a:r>
            <a:r>
              <a:rPr lang="es-CO" i="1" dirty="0">
                <a:sym typeface="Wingdings" pitchFamily="2" charset="2"/>
              </a:rPr>
              <a:t> t</a:t>
            </a:r>
            <a:r>
              <a:rPr lang="es-CO" dirty="0"/>
              <a:t>asa de éxito 80% en niños y 20% a 50%) en adultos. la protección 5 a 15 años.</a:t>
            </a:r>
          </a:p>
        </p:txBody>
      </p:sp>
    </p:spTree>
    <p:extLst>
      <p:ext uri="{BB962C8B-B14F-4D97-AF65-F5344CB8AC3E}">
        <p14:creationId xmlns:p14="http://schemas.microsoft.com/office/powerpoint/2010/main" val="12279512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F65062-54EA-A34C-8175-89E124C7F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156" y="172369"/>
            <a:ext cx="10515600" cy="1325563"/>
          </a:xfrm>
        </p:spPr>
        <p:txBody>
          <a:bodyPr/>
          <a:lstStyle/>
          <a:p>
            <a:r>
              <a:rPr lang="es-CO" i="1" dirty="0"/>
              <a:t>Mycobacterium leprae</a:t>
            </a:r>
            <a:r>
              <a:rPr lang="es-CO" dirty="0"/>
              <a:t>: el bacilo de la lepra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193BDB-50C8-D94B-9876-1EDE871E0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727" y="1486952"/>
            <a:ext cx="7403699" cy="278175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s-CO" sz="1800" dirty="0"/>
              <a:t>Detectado por Gerhard Hansen, 1873.</a:t>
            </a:r>
          </a:p>
          <a:p>
            <a:pPr algn="just">
              <a:lnSpc>
                <a:spcPct val="100000"/>
              </a:lnSpc>
            </a:pPr>
            <a:r>
              <a:rPr lang="es-CO" sz="1800" dirty="0"/>
              <a:t>La morfología las características son similares a las de otras micobacterias, excepto: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/>
              <a:t>Parásito estricto, no se ha cultivado en medios artificiales o cultivos de tejidos humanos.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/>
              <a:t>Crecimiento más lento de todas las especies (cada 12 a 14 días). 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/>
              <a:t>Se multiplica dentro de las células huésped </a:t>
            </a:r>
            <a:r>
              <a:rPr lang="es-CO" sz="1600" dirty="0">
                <a:sym typeface="Wingdings" pitchFamily="2" charset="2"/>
              </a:rPr>
              <a:t> </a:t>
            </a:r>
            <a:r>
              <a:rPr lang="es-CO" sz="1600" dirty="0"/>
              <a:t>paquetes llamados globias a 30 ° C. </a:t>
            </a:r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9C6303C6-AA47-0741-AB82-3794D1805C53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0753" y="1359703"/>
            <a:ext cx="3559455" cy="2317784"/>
          </a:xfr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1EFD44A9-5698-1244-BDD7-EC608D65B0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0753" y="3924625"/>
            <a:ext cx="3559455" cy="2781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663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F65062-54EA-A34C-8175-89E124C7F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083" y="3385"/>
            <a:ext cx="10515600" cy="1325563"/>
          </a:xfrm>
        </p:spPr>
        <p:txBody>
          <a:bodyPr/>
          <a:lstStyle/>
          <a:p>
            <a:r>
              <a:rPr lang="es-CO" i="1" dirty="0"/>
              <a:t>Mycobacterium leprae</a:t>
            </a:r>
            <a:r>
              <a:rPr lang="es-CO" dirty="0"/>
              <a:t>: el bacilo </a:t>
            </a:r>
            <a:br>
              <a:rPr lang="es-CO" dirty="0"/>
            </a:br>
            <a:r>
              <a:rPr lang="es-CO" dirty="0"/>
              <a:t>de la lepra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193BDB-50C8-D94B-9876-1EDE871E0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28948"/>
            <a:ext cx="11158329" cy="3859080"/>
          </a:xfrm>
        </p:spPr>
        <p:txBody>
          <a:bodyPr>
            <a:normAutofit/>
          </a:bodyPr>
          <a:lstStyle/>
          <a:p>
            <a:r>
              <a:rPr lang="es-CO" sz="1800" dirty="0"/>
              <a:t>La lepra (del griego </a:t>
            </a:r>
            <a:r>
              <a:rPr lang="es-CO" sz="1800" i="1" dirty="0"/>
              <a:t>lepros, </a:t>
            </a:r>
            <a:r>
              <a:rPr lang="es-CO" sz="1800" dirty="0"/>
              <a:t>escamosa, costrosa), enfermedad crónica, y progresiva de piel y nervios. </a:t>
            </a:r>
          </a:p>
          <a:p>
            <a:r>
              <a:rPr lang="es-CO" sz="1800" dirty="0"/>
              <a:t>Puede desfigurar </a:t>
            </a:r>
            <a:r>
              <a:rPr lang="es-CO" sz="1800" dirty="0">
                <a:sym typeface="Wingdings" pitchFamily="2" charset="2"/>
              </a:rPr>
              <a:t> a</a:t>
            </a:r>
            <a:r>
              <a:rPr lang="es-CO" sz="1800" dirty="0"/>
              <a:t>ntiguamente estigmatizadas, maldición divina. </a:t>
            </a:r>
          </a:p>
          <a:p>
            <a:r>
              <a:rPr lang="es-CO" sz="1800" dirty="0"/>
              <a:t>Período de incubación 2 a 5 años (3 meses a 40 años).</a:t>
            </a:r>
          </a:p>
          <a:p>
            <a:r>
              <a:rPr lang="es-CO" sz="1800" dirty="0"/>
              <a:t>Con mayor frecuencia en las células de Schwann y en los fagocitos mononucleares. </a:t>
            </a:r>
          </a:p>
          <a:p>
            <a:r>
              <a:rPr lang="es-CO" sz="1800" dirty="0"/>
              <a:t>Síntoma temprano: erupción cutánea </a:t>
            </a:r>
            <a:r>
              <a:rPr lang="es-CO" sz="1800" dirty="0">
                <a:sym typeface="Wingdings" pitchFamily="2" charset="2"/>
              </a:rPr>
              <a:t> e</a:t>
            </a:r>
            <a:r>
              <a:rPr lang="es-CO" sz="1800" dirty="0"/>
              <a:t>l 75% se curan. </a:t>
            </a:r>
          </a:p>
          <a:p>
            <a:r>
              <a:rPr lang="es-CO" sz="1800" dirty="0"/>
              <a:t>La R.I. es débil </a:t>
            </a:r>
            <a:r>
              <a:rPr lang="es-CO" sz="1800" dirty="0">
                <a:sym typeface="Wingdings" pitchFamily="2" charset="2"/>
              </a:rPr>
              <a:t> </a:t>
            </a:r>
            <a:r>
              <a:rPr lang="es-CO" sz="1800" dirty="0"/>
              <a:t>dos formas: lepra tuberculoide o lepromatosa.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8440C2CE-8374-454C-9620-AE18F0EA0E68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963" t="1564" r="6631" b="5202"/>
          <a:stretch/>
        </p:blipFill>
        <p:spPr>
          <a:xfrm>
            <a:off x="4762571" y="4029819"/>
            <a:ext cx="3648998" cy="2483772"/>
          </a:xfr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ED37259-5E04-FE48-93CA-21A8942F114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9285041" y="3421543"/>
            <a:ext cx="2007136" cy="3568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6731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8568003C-AFCF-7C4B-A704-46014A27C8A8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53735" y="3193526"/>
            <a:ext cx="4715329" cy="2427537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4CD11E2-2D46-5B45-AE40-EB9861E0C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09" y="279315"/>
            <a:ext cx="10515600" cy="1325563"/>
          </a:xfrm>
        </p:spPr>
        <p:txBody>
          <a:bodyPr/>
          <a:lstStyle/>
          <a:p>
            <a:r>
              <a:rPr lang="es-CO" dirty="0"/>
              <a:t>Epidemiología y transmisión </a:t>
            </a:r>
            <a:br>
              <a:rPr lang="es-CO" dirty="0"/>
            </a:br>
            <a:r>
              <a:rPr lang="es-CO" dirty="0"/>
              <a:t>de la lepra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AB5CBA-E2C9-6346-8107-A632BC4D2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645" y="1622319"/>
            <a:ext cx="11238631" cy="1908890"/>
          </a:xfrm>
        </p:spPr>
        <p:txBody>
          <a:bodyPr>
            <a:normAutofit/>
          </a:bodyPr>
          <a:lstStyle/>
          <a:p>
            <a:r>
              <a:rPr lang="es-CO" dirty="0"/>
              <a:t>Condiciones de vida y de salud </a:t>
            </a:r>
            <a:r>
              <a:rPr lang="es-CO" dirty="0">
                <a:sym typeface="Wingdings" pitchFamily="2" charset="2"/>
              </a:rPr>
              <a:t> s</a:t>
            </a:r>
            <a:r>
              <a:rPr lang="es-CO" dirty="0"/>
              <a:t>usceptibilidad y el curso de la enfermedad.</a:t>
            </a:r>
          </a:p>
          <a:p>
            <a:r>
              <a:rPr lang="es-CO" dirty="0"/>
              <a:t>Contacto doméstico prolongado, la mala nutrición, hacinamiento.</a:t>
            </a: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86299530-2BB9-C44C-9A35-9DD1176F3D19}"/>
              </a:ext>
            </a:extLst>
          </p:cNvPr>
          <p:cNvSpPr txBox="1">
            <a:spLocks/>
          </p:cNvSpPr>
          <p:nvPr/>
        </p:nvSpPr>
        <p:spPr>
          <a:xfrm>
            <a:off x="7522348" y="5855018"/>
            <a:ext cx="4547591" cy="4434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O" sz="1600" b="1" dirty="0"/>
              <a:t>La incidencia ha ido disminuido 175.000 casos.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1427159E-C5A1-6D47-8737-9D8FA2F9655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9654" y="2959573"/>
            <a:ext cx="2588869" cy="289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6624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F59FEC-9A72-8E4D-ACE0-EB3304366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0"/>
            <a:ext cx="10515600" cy="1325563"/>
          </a:xfrm>
        </p:spPr>
        <p:txBody>
          <a:bodyPr/>
          <a:lstStyle/>
          <a:p>
            <a:r>
              <a:rPr lang="es-CO" dirty="0"/>
              <a:t>Lepra tuberculoide (paucibacilar)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9BF97-B046-8F49-B0F8-A01ECCFFD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036" y="1104490"/>
            <a:ext cx="7936407" cy="308499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s-CO" dirty="0"/>
              <a:t>La forma más superficial.</a:t>
            </a:r>
          </a:p>
          <a:p>
            <a:pPr>
              <a:lnSpc>
                <a:spcPct val="110000"/>
              </a:lnSpc>
            </a:pPr>
            <a:r>
              <a:rPr lang="es-CO" dirty="0"/>
              <a:t>Lesiones cutáneas asimétricas y superficiales.</a:t>
            </a:r>
          </a:p>
          <a:p>
            <a:pPr>
              <a:lnSpc>
                <a:spcPct val="110000"/>
              </a:lnSpc>
            </a:pPr>
            <a:r>
              <a:rPr lang="es-CO" dirty="0"/>
              <a:t>Microscópicamente, granulomas delgados y nervios dérmicos agrandados. </a:t>
            </a:r>
          </a:p>
          <a:p>
            <a:pPr>
              <a:lnSpc>
                <a:spcPct val="110000"/>
              </a:lnSpc>
            </a:pPr>
            <a:r>
              <a:rPr lang="es-CO" dirty="0"/>
              <a:t>Pérdida local de la recepción y la sensibilidad del dolor. </a:t>
            </a:r>
          </a:p>
          <a:p>
            <a:pPr>
              <a:lnSpc>
                <a:spcPct val="110000"/>
              </a:lnSpc>
            </a:pPr>
            <a:r>
              <a:rPr lang="es-CO" dirty="0"/>
              <a:t>Menos complicaciones y tratamiento más fácil.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7C26B156-7EA8-D84B-9889-5A1F7FA5FA43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05535" y="4243952"/>
            <a:ext cx="2861156" cy="2143106"/>
          </a:xfr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FEEFB721-26A9-B14B-8B2F-CB1CEE28F54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05327" y="1899621"/>
            <a:ext cx="2861156" cy="3970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7620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964388-7FD9-0F46-850D-0532BF5BF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-53009"/>
            <a:ext cx="10515600" cy="1325563"/>
          </a:xfrm>
        </p:spPr>
        <p:txBody>
          <a:bodyPr/>
          <a:lstStyle/>
          <a:p>
            <a:r>
              <a:rPr lang="es-CO" dirty="0"/>
              <a:t>La lepra lepromatosa (multibacilar)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A2D938-B48A-F44E-B2C7-206226C7C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450" y="1030330"/>
            <a:ext cx="11222338" cy="3496962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dirty="0"/>
              <a:t>Crónica y complicaciones graves por diseminación generalizada. 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Crecen principalmente en los macrófagos de las regiones frías del cuerpo (nariz, orejas, cejas, mentón, testículos). 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A medida que avanza, el rostro desarrolla pliegues y engrosamientos granulomatosos (lepromas), ​​masivo crecimiento intracelular.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Pérdida de sensibilidad, traumatismos y mutilaciones, infecciones secundarias, ceguera, insuficiencia renal o respiratoria.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24CC03E4-EAE2-694C-B8EF-6122A56BB809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22348" y="3599972"/>
            <a:ext cx="2433866" cy="2975714"/>
          </a:xfrm>
        </p:spPr>
      </p:pic>
    </p:spTree>
    <p:extLst>
      <p:ext uri="{BB962C8B-B14F-4D97-AF65-F5344CB8AC3E}">
        <p14:creationId xmlns:p14="http://schemas.microsoft.com/office/powerpoint/2010/main" val="25709590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964388-7FD9-0F46-850D-0532BF5BF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325" y="0"/>
            <a:ext cx="10515600" cy="1325563"/>
          </a:xfrm>
        </p:spPr>
        <p:txBody>
          <a:bodyPr/>
          <a:lstStyle/>
          <a:p>
            <a:r>
              <a:rPr lang="es-CO" dirty="0"/>
              <a:t>Lepra diforma o borderline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A2D938-B48A-F44E-B2C7-206226C7C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574" y="988374"/>
            <a:ext cx="11029120" cy="2784636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s-CO" sz="1800" dirty="0"/>
              <a:t>Endémica de México por </a:t>
            </a:r>
            <a:r>
              <a:rPr lang="es-CO" sz="1800" i="1" dirty="0"/>
              <a:t>M. lepromatosis</a:t>
            </a:r>
            <a:r>
              <a:rPr lang="es-CO" sz="1800" dirty="0"/>
              <a:t>, descrita por primera vez en 2008.</a:t>
            </a:r>
          </a:p>
          <a:p>
            <a:pPr algn="just">
              <a:lnSpc>
                <a:spcPct val="120000"/>
              </a:lnSpc>
            </a:pPr>
            <a:r>
              <a:rPr lang="es-CO" sz="1800" dirty="0"/>
              <a:t>Progresar en cualquier dirección dependiendo del tratamiento y competencia inmunológica. </a:t>
            </a:r>
          </a:p>
          <a:p>
            <a:pPr algn="just">
              <a:lnSpc>
                <a:spcPct val="120000"/>
              </a:lnSpc>
            </a:pPr>
            <a:r>
              <a:rPr lang="es-CO" sz="1800" dirty="0"/>
              <a:t>El efecto más severo es el daño temprano a los nervios que controlan los músculos de las manos y los pies </a:t>
            </a:r>
            <a:r>
              <a:rPr lang="es-CO" sz="1800" dirty="0">
                <a:sym typeface="Wingdings" pitchFamily="2" charset="2"/>
              </a:rPr>
              <a:t> p</a:t>
            </a:r>
            <a:r>
              <a:rPr lang="es-CO" sz="1800" dirty="0"/>
              <a:t>osterior atrofia de los músculos y la pérdida de control. </a:t>
            </a:r>
          </a:p>
          <a:p>
            <a:pPr algn="just">
              <a:lnSpc>
                <a:spcPct val="120000"/>
              </a:lnSpc>
            </a:pPr>
            <a:r>
              <a:rPr lang="es-CO" sz="1800" dirty="0"/>
              <a:t>El daño a los nervios sensoriales puede provocar un trauma y la pérdida de los dedos de las manos y los pies.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5C158904-B0BD-204F-A8F3-D366D8D780AC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8125" y="3929269"/>
            <a:ext cx="3968487" cy="2413000"/>
          </a:xfrm>
        </p:spPr>
      </p:pic>
    </p:spTree>
    <p:extLst>
      <p:ext uri="{BB962C8B-B14F-4D97-AF65-F5344CB8AC3E}">
        <p14:creationId xmlns:p14="http://schemas.microsoft.com/office/powerpoint/2010/main" val="30519222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FE16CD-3B55-884B-8E11-EF5848E28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09" y="0"/>
            <a:ext cx="10515600" cy="1325563"/>
          </a:xfrm>
        </p:spPr>
        <p:txBody>
          <a:bodyPr/>
          <a:lstStyle/>
          <a:p>
            <a:r>
              <a:rPr lang="es-CO" dirty="0"/>
              <a:t>Diagnóstico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B11D05-1EF5-9E49-9732-3C47F57D2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991" y="1325563"/>
            <a:ext cx="10667997" cy="2090392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dirty="0"/>
              <a:t>Hallazgos clínicos, baciloscopia de moco y linfa, y biopsia de piel o nervio.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Clínicamente es fundamental hacer un examen dermatológico, oftalmológico, neurológico, otorrinolaringológico y osteoarticular, para detectar todos los signos y síntomas previamente descritos.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Las técnicas de biología molecular no son habituales. 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5E983AAD-77C4-6546-8F7D-D42290AE0087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30033" y="3920534"/>
            <a:ext cx="2722657" cy="2425225"/>
          </a:xfr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67261CF7-8D8A-534C-AAA0-BD872AC6955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74156" y="3920534"/>
            <a:ext cx="4311511" cy="242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9400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84C80B-606D-D545-B21B-8A2E6182F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148" y="0"/>
            <a:ext cx="10515600" cy="1325563"/>
          </a:xfrm>
        </p:spPr>
        <p:txBody>
          <a:bodyPr/>
          <a:lstStyle/>
          <a:p>
            <a:r>
              <a:rPr lang="es-CO" dirty="0"/>
              <a:t>Tratamiento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AE244E-9CB2-6E4E-9F23-D8A336C02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687" y="1192873"/>
            <a:ext cx="11234530" cy="293366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dirty="0"/>
              <a:t>Empezó en 1941 con dapsona. La resistencia hizo que la OMS recomendara en 1982 la terapia combinada: dapsona, rifampicina y clofazimina:</a:t>
            </a:r>
          </a:p>
          <a:p>
            <a:pPr lvl="1">
              <a:lnSpc>
                <a:spcPct val="100000"/>
              </a:lnSpc>
            </a:pPr>
            <a:r>
              <a:rPr lang="es-CO" dirty="0"/>
              <a:t>Lepra multibacilar: dapsona 100 mg/día, rifampicina 600 mg/mes) y clofazimina 50 mg/día más 300 mg/mes </a:t>
            </a:r>
            <a:r>
              <a:rPr lang="es-CO" dirty="0">
                <a:sym typeface="Wingdings" pitchFamily="2" charset="2"/>
              </a:rPr>
              <a:t> </a:t>
            </a:r>
            <a:r>
              <a:rPr lang="es-CO" dirty="0"/>
              <a:t>24 a 36 meses. </a:t>
            </a:r>
          </a:p>
          <a:p>
            <a:pPr lvl="1">
              <a:lnSpc>
                <a:spcPct val="100000"/>
              </a:lnSpc>
            </a:pPr>
            <a:r>
              <a:rPr lang="es-CO" dirty="0"/>
              <a:t>Lepra paucibacilar: dapsona 100 mg/día, rifampicina 600 mg/mes </a:t>
            </a:r>
            <a:r>
              <a:rPr lang="es-CO" dirty="0">
                <a:sym typeface="Wingdings" pitchFamily="2" charset="2"/>
              </a:rPr>
              <a:t> </a:t>
            </a:r>
            <a:r>
              <a:rPr lang="es-CO" dirty="0"/>
              <a:t>6 a 9 meses.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13217BED-EF99-544E-B3D0-3C207368C029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5952" y="3271782"/>
            <a:ext cx="4961977" cy="3266635"/>
          </a:xfrm>
        </p:spPr>
      </p:pic>
    </p:spTree>
    <p:extLst>
      <p:ext uri="{BB962C8B-B14F-4D97-AF65-F5344CB8AC3E}">
        <p14:creationId xmlns:p14="http://schemas.microsoft.com/office/powerpoint/2010/main" val="25023679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74201D-06BA-F745-A47D-D4BF83A59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447"/>
            <a:ext cx="10515600" cy="1325563"/>
          </a:xfrm>
        </p:spPr>
        <p:txBody>
          <a:bodyPr/>
          <a:lstStyle/>
          <a:p>
            <a:r>
              <a:rPr lang="es-CO" dirty="0"/>
              <a:t>Infecciones por micobacterias no tuberculosas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FC04395E-595E-A24D-9B10-9A85E09DC8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9654" y="2180412"/>
            <a:ext cx="7394713" cy="4007661"/>
          </a:xfrm>
        </p:spPr>
      </p:pic>
    </p:spTree>
    <p:extLst>
      <p:ext uri="{BB962C8B-B14F-4D97-AF65-F5344CB8AC3E}">
        <p14:creationId xmlns:p14="http://schemas.microsoft.com/office/powerpoint/2010/main" val="2477873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872AB1-DD26-714B-8B1E-3B7492421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0"/>
            <a:ext cx="10515600" cy="1325563"/>
          </a:xfrm>
        </p:spPr>
        <p:txBody>
          <a:bodyPr/>
          <a:lstStyle/>
          <a:p>
            <a:r>
              <a:rPr lang="es-CO" dirty="0"/>
              <a:t>Tinción acidorresistente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007A79-AF47-E641-8812-2C6859F26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1927" y="1126523"/>
            <a:ext cx="10515601" cy="2845527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dirty="0"/>
              <a:t>Se originó como un método específico para detectar </a:t>
            </a:r>
            <a:r>
              <a:rPr lang="es-CO" i="1" dirty="0"/>
              <a:t>Mycobacterium tuberculosis</a:t>
            </a:r>
            <a:r>
              <a:rPr lang="es-CO" dirty="0"/>
              <a:t>. 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Estas bacterias tienen compuestos en su pared exterior que se adhieren firmemente al tinte (carbol fucsina), y resiste al lavado ácido y alcohol. 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Las bacterias acidorresistentes aparecen rosadas, mientras que las no acidorresistentes son de color azul.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1265B7B9-DD7E-C447-B659-0531A5BA9F15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83221" y="3294475"/>
            <a:ext cx="4276852" cy="327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5180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856F31-556B-D647-8265-FDE862AE1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878" y="189151"/>
            <a:ext cx="10515600" cy="1325563"/>
          </a:xfrm>
        </p:spPr>
        <p:txBody>
          <a:bodyPr/>
          <a:lstStyle/>
          <a:p>
            <a:r>
              <a:rPr lang="es-CO" dirty="0"/>
              <a:t>Infecciones por micobacterias no tuberculosas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1339B0-4804-D44A-BECE-3A6625993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9654" y="1679511"/>
            <a:ext cx="7345015" cy="5108606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</a:pPr>
            <a:r>
              <a:rPr lang="es-CO" b="1" i="1" dirty="0"/>
              <a:t>M. avium: </a:t>
            </a:r>
            <a:r>
              <a:rPr lang="es-CO" dirty="0"/>
              <a:t>infecciones secundarias en pacientes con sida </a:t>
            </a:r>
            <a:r>
              <a:rPr lang="es-CO" dirty="0">
                <a:sym typeface="Wingdings" pitchFamily="2" charset="2"/>
              </a:rPr>
              <a:t> i</a:t>
            </a:r>
            <a:r>
              <a:rPr lang="es-CO" dirty="0"/>
              <a:t>ngresan por el tracto respiratorio, se multiplican y se diseminan a sangre, médula ósea, bronquios, intestino, riñones, hígado.</a:t>
            </a:r>
          </a:p>
          <a:p>
            <a:pPr algn="just">
              <a:lnSpc>
                <a:spcPct val="110000"/>
              </a:lnSpc>
            </a:pPr>
            <a:r>
              <a:rPr lang="es-CO" b="1" i="1" dirty="0"/>
              <a:t>M. kansasii:</a:t>
            </a:r>
            <a:r>
              <a:rPr lang="es-CO" b="1" dirty="0"/>
              <a:t> </a:t>
            </a:r>
            <a:r>
              <a:rPr lang="es-CO" dirty="0"/>
              <a:t>pacientes con enfisema o bronquitis. </a:t>
            </a:r>
          </a:p>
          <a:p>
            <a:pPr algn="just">
              <a:lnSpc>
                <a:spcPct val="110000"/>
              </a:lnSpc>
            </a:pPr>
            <a:r>
              <a:rPr lang="es-CO" b="1" i="1" dirty="0"/>
              <a:t>M.fortuitum: </a:t>
            </a:r>
            <a:r>
              <a:rPr lang="es-CO" dirty="0"/>
              <a:t>infección posquirúrgica de piel y tejidos blandos </a:t>
            </a:r>
            <a:r>
              <a:rPr lang="es-CO" dirty="0">
                <a:sym typeface="Wingdings" pitchFamily="2" charset="2"/>
              </a:rPr>
              <a:t></a:t>
            </a:r>
            <a:r>
              <a:rPr lang="es-CO" dirty="0"/>
              <a:t> complicaciones pulmonares en pacientes inmunodeprimidos.</a:t>
            </a:r>
          </a:p>
          <a:p>
            <a:pPr algn="just">
              <a:lnSpc>
                <a:spcPct val="110000"/>
              </a:lnSpc>
            </a:pPr>
            <a:r>
              <a:rPr lang="es-CO" b="1" i="1" dirty="0"/>
              <a:t>M. bovis: </a:t>
            </a:r>
            <a:r>
              <a:rPr lang="es-CO" dirty="0"/>
              <a:t>ganado </a:t>
            </a:r>
            <a:r>
              <a:rPr lang="es-CO" dirty="0">
                <a:sym typeface="Wingdings" pitchFamily="2" charset="2"/>
              </a:rPr>
              <a:t></a:t>
            </a:r>
            <a:r>
              <a:rPr lang="es-CO" dirty="0"/>
              <a:t> casos ocasionales queso elaborado con leche no pasteurizada.</a:t>
            </a:r>
          </a:p>
          <a:p>
            <a:pPr algn="just">
              <a:lnSpc>
                <a:spcPct val="110000"/>
              </a:lnSpc>
            </a:pPr>
            <a:r>
              <a:rPr lang="es-CO" b="1" i="1" dirty="0"/>
              <a:t>M. marinum</a:t>
            </a:r>
            <a:r>
              <a:rPr lang="es-CO" i="1" dirty="0"/>
              <a:t>. </a:t>
            </a:r>
            <a:r>
              <a:rPr lang="es-CO" dirty="0"/>
              <a:t>granuloma de pecera.</a:t>
            </a:r>
          </a:p>
          <a:p>
            <a:pPr algn="just">
              <a:lnSpc>
                <a:spcPct val="110000"/>
              </a:lnSpc>
            </a:pPr>
            <a:r>
              <a:rPr lang="es-CO" b="1" i="1" dirty="0"/>
              <a:t>M. scrofulaceum</a:t>
            </a:r>
            <a:r>
              <a:rPr lang="es-CO" i="1" dirty="0"/>
              <a:t>: </a:t>
            </a:r>
            <a:r>
              <a:rPr lang="es-CO" dirty="0"/>
              <a:t>infección de los ganglios cervicales en niños que viven en la región de los Grandes Lagos, Canadá y Japón. </a:t>
            </a:r>
          </a:p>
          <a:p>
            <a:pPr algn="just">
              <a:lnSpc>
                <a:spcPct val="110000"/>
              </a:lnSpc>
            </a:pPr>
            <a:r>
              <a:rPr lang="es-CO" b="1" i="1" dirty="0"/>
              <a:t>M. paratuberculosis:</a:t>
            </a:r>
            <a:r>
              <a:rPr lang="es-CO" b="1" dirty="0"/>
              <a:t> </a:t>
            </a:r>
            <a:r>
              <a:rPr lang="es-CO" dirty="0"/>
              <a:t>65% de los pacientes con enfermedad de Crohn.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D9257F9-8D97-1744-B7CD-C136C1226C0D}"/>
              </a:ext>
            </a:extLst>
          </p:cNvPr>
          <p:cNvSpPr txBox="1"/>
          <p:nvPr/>
        </p:nvSpPr>
        <p:spPr>
          <a:xfrm>
            <a:off x="781878" y="1514714"/>
            <a:ext cx="2902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152B48"/>
                </a:solidFill>
                <a:latin typeface="Montserrat" pitchFamily="2" charset="77"/>
              </a:rPr>
              <a:t>Oportunistas</a:t>
            </a:r>
          </a:p>
        </p:txBody>
      </p:sp>
    </p:spTree>
    <p:extLst>
      <p:ext uri="{BB962C8B-B14F-4D97-AF65-F5344CB8AC3E}">
        <p14:creationId xmlns:p14="http://schemas.microsoft.com/office/powerpoint/2010/main" val="2653132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4D2E6F-4D78-C244-95FD-983AF687D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88733"/>
            <a:ext cx="10515600" cy="1325563"/>
          </a:xfrm>
        </p:spPr>
        <p:txBody>
          <a:bodyPr/>
          <a:lstStyle/>
          <a:p>
            <a:r>
              <a:rPr lang="es-CO" dirty="0"/>
              <a:t>Género </a:t>
            </a:r>
            <a:r>
              <a:rPr lang="es-CO" i="1" dirty="0"/>
              <a:t>Mycobacterium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F0ED1C-4728-A946-9ED7-515EABCD1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599" y="1103041"/>
            <a:ext cx="10667997" cy="2090392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s-CO" sz="1800" dirty="0"/>
              <a:t>Aeróbicos y catalasa + </a:t>
            </a:r>
            <a:r>
              <a:rPr lang="es-CO" sz="1800" dirty="0">
                <a:sym typeface="Wingdings" pitchFamily="2" charset="2"/>
              </a:rPr>
              <a:t> c</a:t>
            </a:r>
            <a:r>
              <a:rPr lang="es-CO" sz="1800" dirty="0"/>
              <a:t>recimiento lento (2 a 40 días).</a:t>
            </a:r>
          </a:p>
          <a:p>
            <a:pPr algn="just">
              <a:lnSpc>
                <a:spcPct val="100000"/>
              </a:lnSpc>
            </a:pPr>
            <a:r>
              <a:rPr lang="es-CO" sz="1800" dirty="0"/>
              <a:t>En medio sólido forman colonias apretadas, compactas y a menudo arrugadas </a:t>
            </a:r>
            <a:r>
              <a:rPr lang="es-CO" sz="1800" dirty="0">
                <a:sym typeface="Wingdings" pitchFamily="2" charset="2"/>
              </a:rPr>
              <a:t> p</a:t>
            </a:r>
            <a:r>
              <a:rPr lang="es-CO" sz="1800" dirty="0"/>
              <a:t>or el alto contenido de lípidos y a la naturaleza hidrófoba de la superficie celular.</a:t>
            </a:r>
          </a:p>
          <a:p>
            <a:pPr algn="just">
              <a:lnSpc>
                <a:spcPct val="100000"/>
              </a:lnSpc>
            </a:pPr>
            <a:r>
              <a:rPr lang="es-CO" sz="1800" dirty="0"/>
              <a:t>Aerobio: crece en medio de sales minerales simples con amonio, y glicerol o acetato como única fuente de carbono. </a:t>
            </a:r>
          </a:p>
          <a:p>
            <a:pPr algn="just">
              <a:lnSpc>
                <a:spcPct val="100000"/>
              </a:lnSpc>
            </a:pPr>
            <a:r>
              <a:rPr lang="es-CO" sz="1800" dirty="0"/>
              <a:t>Crecimiento de cordón por el glicolípido característico.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1A55CB6D-2876-324D-BBF3-767195577A1A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4172" y="2946924"/>
            <a:ext cx="1862095" cy="1587743"/>
          </a:xfr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6FA93A12-EFBA-114A-A492-51D9D98FE05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78900" y="4785869"/>
            <a:ext cx="2697604" cy="1802408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601E8B1-950F-EB41-BB4A-D3D2DDCB622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55220" y="4726061"/>
            <a:ext cx="2903177" cy="1895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840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18491-D3A4-E743-B1AE-C9E71F08D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156" y="114348"/>
            <a:ext cx="10515600" cy="1325563"/>
          </a:xfrm>
        </p:spPr>
        <p:txBody>
          <a:bodyPr/>
          <a:lstStyle/>
          <a:p>
            <a:r>
              <a:rPr lang="es-CO" dirty="0"/>
              <a:t>Género </a:t>
            </a:r>
            <a:r>
              <a:rPr lang="es-CO" i="1" dirty="0"/>
              <a:t>Mycobacterium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FCE942-2711-514C-8CE0-4F067262F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319" y="1291094"/>
            <a:ext cx="11004142" cy="3399105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dirty="0"/>
              <a:t>Contienen gránulos y vacuolas, no cápsulas, flagelos ni esporas.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Algunas colonias con pigmentos carotenoides amarillos, naranjas o rosados.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Más 200 especies; la mayoría saprobios de viva libre (suelo y el agua); varias son patógenos.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7F2388EF-B0AC-FB4A-8F3F-503B81083DB3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9654" y="2801978"/>
            <a:ext cx="7463206" cy="3776442"/>
          </a:xfrm>
        </p:spPr>
      </p:pic>
    </p:spTree>
    <p:extLst>
      <p:ext uri="{BB962C8B-B14F-4D97-AF65-F5344CB8AC3E}">
        <p14:creationId xmlns:p14="http://schemas.microsoft.com/office/powerpoint/2010/main" val="1504085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BCD0FD-CCC0-FE43-A008-BD83FF9F3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958" y="6102"/>
            <a:ext cx="10515600" cy="1325563"/>
          </a:xfrm>
        </p:spPr>
        <p:txBody>
          <a:bodyPr/>
          <a:lstStyle/>
          <a:p>
            <a:r>
              <a:rPr lang="es-CO" i="1" dirty="0"/>
              <a:t>Mycobacterium tuberculosis 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97E4EF-2264-4C48-818F-9C0FCA67B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835" y="1027121"/>
            <a:ext cx="10936356" cy="3286202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dirty="0"/>
              <a:t>Bacilo largo, delgado; crece en cordones; no produce exotoxinas ni enzimas. 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Contienen ceras complejas y un factor de cordón que evitan que sean destruidas por lisosomas de macrófagos. 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Su supervivencia contribuye a una mayor invasión y persistencia como parásitos intracelulares.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1882: Robert Koch identificó a </a:t>
            </a:r>
            <a:r>
              <a:rPr lang="es-CO" i="1" dirty="0"/>
              <a:t>Mycobacterium tuberculosis </a:t>
            </a:r>
            <a:r>
              <a:rPr lang="es-CO" dirty="0"/>
              <a:t>como el agente causante de la tuberculosis.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600CC3B9-197C-5D4D-94F7-4336623C727B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9826" y="3652524"/>
            <a:ext cx="3965712" cy="2974284"/>
          </a:xfrm>
        </p:spPr>
      </p:pic>
    </p:spTree>
    <p:extLst>
      <p:ext uri="{BB962C8B-B14F-4D97-AF65-F5344CB8AC3E}">
        <p14:creationId xmlns:p14="http://schemas.microsoft.com/office/powerpoint/2010/main" val="347363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BCD0FD-CCC0-FE43-A008-BD83FF9F3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188" y="0"/>
            <a:ext cx="10515600" cy="1325563"/>
          </a:xfrm>
        </p:spPr>
        <p:txBody>
          <a:bodyPr/>
          <a:lstStyle/>
          <a:p>
            <a:r>
              <a:rPr lang="es-CO" i="1" dirty="0"/>
              <a:t>Mycobacterium tuberculosis 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97E4EF-2264-4C48-818F-9C0FCA67B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151" y="1043018"/>
            <a:ext cx="11204058" cy="35726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sz="2800" b="1" dirty="0"/>
              <a:t>Epidemiología </a:t>
            </a:r>
          </a:p>
          <a:p>
            <a:pPr algn="just"/>
            <a:r>
              <a:rPr lang="es-CO" sz="1800" dirty="0"/>
              <a:t>Las momias de la Edad de Piedra, el antiguo Egipto y Perú evidencian la tuberculosis.</a:t>
            </a:r>
          </a:p>
          <a:p>
            <a:pPr algn="just"/>
            <a:r>
              <a:rPr lang="es-CO" sz="1800" dirty="0"/>
              <a:t>Robert Koch: 1/7 parte de todas las muertes en Europa y 1/3 parte de las muertes entre los adultos jóvenes. </a:t>
            </a:r>
          </a:p>
          <a:p>
            <a:pPr algn="just"/>
            <a:r>
              <a:rPr lang="es-CO" sz="1800" dirty="0"/>
              <a:t>Actualmente es un problema de salud </a:t>
            </a:r>
            <a:r>
              <a:rPr lang="es-CO" sz="1800" dirty="0">
                <a:sym typeface="Wingdings" pitchFamily="2" charset="2"/>
              </a:rPr>
              <a:t></a:t>
            </a:r>
            <a:r>
              <a:rPr lang="es-CO" sz="1800" dirty="0"/>
              <a:t> 1/3 de la población humana mundial está infectada (al menos 2 mil millones con infecciones latentes) </a:t>
            </a:r>
            <a:r>
              <a:rPr lang="es-CO" sz="1800" dirty="0">
                <a:sym typeface="Wingdings" pitchFamily="2" charset="2"/>
              </a:rPr>
              <a:t> s</a:t>
            </a:r>
            <a:r>
              <a:rPr lang="es-CO" sz="1800" dirty="0"/>
              <a:t>olo el 5% y el 10% desarrollan tuberculosis.</a:t>
            </a:r>
          </a:p>
          <a:p>
            <a:pPr algn="just"/>
            <a:r>
              <a:rPr lang="es-CO" sz="1800" dirty="0"/>
              <a:t>Mayor prevalencia en ptes con SIDA </a:t>
            </a:r>
            <a:r>
              <a:rPr lang="es-CO" sz="1800" dirty="0">
                <a:sym typeface="Wingdings" pitchFamily="2" charset="2"/>
              </a:rPr>
              <a:t> c</a:t>
            </a:r>
            <a:r>
              <a:rPr lang="es-CO" sz="1800" dirty="0"/>
              <a:t>ausa de muerte en más de la mitad de los pacientes.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2D370AB2-C773-B748-9ED5-A9F171BF5CF0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7722" y="3812765"/>
            <a:ext cx="1691249" cy="2954333"/>
          </a:xfrm>
        </p:spPr>
      </p:pic>
    </p:spTree>
    <p:extLst>
      <p:ext uri="{BB962C8B-B14F-4D97-AF65-F5344CB8AC3E}">
        <p14:creationId xmlns:p14="http://schemas.microsoft.com/office/powerpoint/2010/main" val="4105983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34E333-2CAE-E84D-82BC-6611E2247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896" y="7316"/>
            <a:ext cx="10515600" cy="1325563"/>
          </a:xfrm>
        </p:spPr>
        <p:txBody>
          <a:bodyPr/>
          <a:lstStyle/>
          <a:p>
            <a:r>
              <a:rPr lang="es-CO" i="1" dirty="0"/>
              <a:t>Mycobacterium tuberculosis 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FF351E-8054-B54F-8815-A3636B66E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1095375"/>
            <a:ext cx="11179806" cy="46672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sz="2800" b="1" dirty="0"/>
              <a:t>Transmisión de la tuberculosis</a:t>
            </a:r>
          </a:p>
          <a:p>
            <a:pPr algn="just"/>
            <a:r>
              <a:rPr lang="es-CO" sz="1800" dirty="0"/>
              <a:t>Se transmite por finas gotitas de moco respiratorio. </a:t>
            </a:r>
          </a:p>
          <a:p>
            <a:pPr algn="just"/>
            <a:r>
              <a:rPr lang="es-CO" sz="1800" dirty="0"/>
              <a:t>Es muy resistente (8 meses en partículas de aerosol) </a:t>
            </a:r>
            <a:r>
              <a:rPr lang="es-CO" sz="1800" dirty="0">
                <a:sym typeface="Wingdings" pitchFamily="2" charset="2"/>
              </a:rPr>
              <a:t> s</a:t>
            </a:r>
            <a:r>
              <a:rPr lang="es-CO" sz="1800" dirty="0"/>
              <a:t>e inhala hacia los bronquiolos y los alvéolos. </a:t>
            </a:r>
          </a:p>
          <a:p>
            <a:pPr algn="just"/>
            <a:r>
              <a:rPr lang="es-CO" sz="1800" dirty="0"/>
              <a:t>Hacinamiento con acceso limitado a la luz solar y al aire fresco. </a:t>
            </a:r>
          </a:p>
          <a:p>
            <a:pPr algn="just"/>
            <a:r>
              <a:rPr lang="es-CO" sz="1800" dirty="0"/>
              <a:t>Desnutrición, debilitamiento, S.I., el acceso deficiente a la atención médica, el daño pulmonar y la genética.</a:t>
            </a:r>
          </a:p>
          <a:p>
            <a:pPr algn="just"/>
            <a:endParaRPr lang="es-CO" dirty="0"/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A2DD7B75-45CF-F045-B81B-88426049DF9D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95954" y="3450859"/>
            <a:ext cx="4669654" cy="3270279"/>
          </a:xfrm>
        </p:spPr>
      </p:pic>
    </p:spTree>
    <p:extLst>
      <p:ext uri="{BB962C8B-B14F-4D97-AF65-F5344CB8AC3E}">
        <p14:creationId xmlns:p14="http://schemas.microsoft.com/office/powerpoint/2010/main" val="2557707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A87EF833-103B-C747-A0CC-49716E4E4025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7391" y="2665176"/>
            <a:ext cx="4570129" cy="4100060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AAF1740-0E8A-A146-932C-6E6D2DD8D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353" y="42862"/>
            <a:ext cx="10515600" cy="1325563"/>
          </a:xfrm>
        </p:spPr>
        <p:txBody>
          <a:bodyPr/>
          <a:lstStyle/>
          <a:p>
            <a:r>
              <a:rPr lang="es-CO" i="1" dirty="0"/>
              <a:t>Mycobacterium tuberculosis 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4CE388-884C-E249-98DB-EDB05C990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09395"/>
            <a:ext cx="11181523" cy="2922645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</a:pPr>
            <a:r>
              <a:rPr lang="es-CO" sz="1800" dirty="0"/>
              <a:t>No es amuy infeccioso (1 individuo infeccioso de 3 a 10 personas por año).</a:t>
            </a:r>
          </a:p>
          <a:p>
            <a:pPr algn="just">
              <a:lnSpc>
                <a:spcPct val="110000"/>
              </a:lnSpc>
            </a:pPr>
            <a:r>
              <a:rPr lang="es-CO" sz="1800" dirty="0"/>
              <a:t>Las bacterias son fagocitadas por macrófagos en los pulmones y sobreviven a los procesos antimicrobianos normales. </a:t>
            </a:r>
          </a:p>
          <a:p>
            <a:pPr algn="just">
              <a:lnSpc>
                <a:spcPct val="110000"/>
              </a:lnSpc>
            </a:pPr>
            <a:r>
              <a:rPr lang="es-CO" sz="1800" dirty="0"/>
              <a:t>Los macrófagos infectados mueren intentando destruir las bacterias, liberando así bacterias viables en los espacios respiratorios. </a:t>
            </a:r>
          </a:p>
          <a:p>
            <a:pPr algn="just">
              <a:lnSpc>
                <a:spcPct val="110000"/>
              </a:lnSpc>
            </a:pPr>
            <a:r>
              <a:rPr lang="es-CO" sz="1800" dirty="0"/>
              <a:t>Período de incubación es 4 a 12 semanas.</a:t>
            </a:r>
          </a:p>
        </p:txBody>
      </p:sp>
    </p:spTree>
    <p:extLst>
      <p:ext uri="{BB962C8B-B14F-4D97-AF65-F5344CB8AC3E}">
        <p14:creationId xmlns:p14="http://schemas.microsoft.com/office/powerpoint/2010/main" val="18043494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de Office</Template>
  <TotalTime>2091</TotalTime>
  <Words>1715</Words>
  <Application>Microsoft Office PowerPoint</Application>
  <PresentationFormat>Panorámica</PresentationFormat>
  <Paragraphs>143</Paragraphs>
  <Slides>30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5" baseType="lpstr">
      <vt:lpstr>Arial</vt:lpstr>
      <vt:lpstr>Calibri</vt:lpstr>
      <vt:lpstr>Montserrat</vt:lpstr>
      <vt:lpstr>Wingdings</vt:lpstr>
      <vt:lpstr>Tema de Office</vt:lpstr>
      <vt:lpstr>MICOBACTERIAS</vt:lpstr>
      <vt:lpstr>Paredes celulares atípicas</vt:lpstr>
      <vt:lpstr>Tinción acidorresistente</vt:lpstr>
      <vt:lpstr>Género Mycobacterium</vt:lpstr>
      <vt:lpstr>Género Mycobacterium</vt:lpstr>
      <vt:lpstr>Mycobacterium tuberculosis </vt:lpstr>
      <vt:lpstr>Mycobacterium tuberculosis </vt:lpstr>
      <vt:lpstr>Mycobacterium tuberculosis </vt:lpstr>
      <vt:lpstr>Mycobacterium tuberculosis </vt:lpstr>
      <vt:lpstr>Mycobacterium tuberculosis </vt:lpstr>
      <vt:lpstr>Mycobacterium tuberculosis </vt:lpstr>
      <vt:lpstr>Mycobacterium tuberculosis </vt:lpstr>
      <vt:lpstr>Mycobacterium tuberculosis </vt:lpstr>
      <vt:lpstr>Mycobacterium tuberculosis </vt:lpstr>
      <vt:lpstr>Mycobacterium tuberculosis </vt:lpstr>
      <vt:lpstr>Mycobacterium tuberculosis </vt:lpstr>
      <vt:lpstr>Presentación de PowerPoint</vt:lpstr>
      <vt:lpstr>Mycobacterium tuberculosis </vt:lpstr>
      <vt:lpstr>Presentación de PowerPoint</vt:lpstr>
      <vt:lpstr>Mycobacterium tuberculosis </vt:lpstr>
      <vt:lpstr>Mycobacterium leprae: el bacilo de la lepra</vt:lpstr>
      <vt:lpstr>Mycobacterium leprae: el bacilo  de la lepra</vt:lpstr>
      <vt:lpstr>Epidemiología y transmisión  de la lepra</vt:lpstr>
      <vt:lpstr>Lepra tuberculoide (paucibacilar)</vt:lpstr>
      <vt:lpstr>La lepra lepromatosa (multibacilar)</vt:lpstr>
      <vt:lpstr>Lepra diforma o borderline</vt:lpstr>
      <vt:lpstr>Diagnóstico</vt:lpstr>
      <vt:lpstr>Tratamiento</vt:lpstr>
      <vt:lpstr>Infecciones por micobacterias no tuberculosas</vt:lpstr>
      <vt:lpstr>Infecciones por micobacterias no tuberculosas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Micobacterias</dc:title>
  <dc:creator>Microsoft Office User</dc:creator>
  <cp:lastModifiedBy>User</cp:lastModifiedBy>
  <cp:revision>109</cp:revision>
  <dcterms:created xsi:type="dcterms:W3CDTF">2021-05-15T16:39:32Z</dcterms:created>
  <dcterms:modified xsi:type="dcterms:W3CDTF">2021-06-28T17:00:29Z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701646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