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Override ContentType="application/vnd.openxmlformats-officedocument.custom-properties+xml" PartName="/docProps/custom.xml"/>
</Types>
</file>

<file path=_rels/.rels><?xml version="1.0" encoding="UTF-8" standalone="yes" ?><Relationships xmlns="http://schemas.openxmlformats.org/package/2006/relationships"><Relationship Id="rId1" Target="docProps/core.xml" Type="http://schemas.openxmlformats.org/package/2006/relationships/metadata/core-properties"/><Relationship Id="rId2" Target="ppt/presentation.xml" Type="http://schemas.openxmlformats.org/officeDocument/2006/relationships/officeDocument"/><Relationship Id="rId3"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6858000" cx="12192000"/>
  <p:notesSz cx="6858000" cy="9144000"/>
  <p:embeddedFontLst>
    <p:embeddedFont>
      <p:font typeface="Corbel"/>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30" roundtripDataSignature="AMtx7mjNzmnqed4yuzZX4z1EosfZ7td9F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C43A284-F4E3-4E81-BEB8-9EA55BCA468F}">
  <a:tblStyle styleId="{6C43A284-F4E3-4E81-BEB8-9EA55BCA468F}"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Corbel-regular.fntdata"/><Relationship Id="rId25" Type="http://schemas.openxmlformats.org/officeDocument/2006/relationships/slide" Target="slides/slide19.xml"/><Relationship Id="rId28" Type="http://schemas.openxmlformats.org/officeDocument/2006/relationships/font" Target="fonts/Corbel-italic.fntdata"/><Relationship Id="rId27" Type="http://schemas.openxmlformats.org/officeDocument/2006/relationships/font" Target="fonts/Corbel-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Corbel-boldItalic.fntdata"/><Relationship Id="rId7" Type="http://schemas.openxmlformats.org/officeDocument/2006/relationships/slide" Target="slides/slide1.xml"/><Relationship Id="rId8" Type="http://schemas.openxmlformats.org/officeDocument/2006/relationships/slide" Target="slides/slide2.xml"/><Relationship Id="rId30" Type="http://customschemas.google.com/relationships/presentationmetadata" Target="meta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c6267a854b_0_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6" name="Google Shape;146;gc6267a854b_0_4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c6267a854b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3" name="Google Shape;153;gc6267a854b_0_5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c6267a854b_0_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9" name="Google Shape;159;gc6267a854b_0_5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c6267a854b_0_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6" name="Google Shape;166;gc6267a854b_0_6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c6267a854b_0_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3" name="Google Shape;173;gc6267a854b_0_7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c6267a854b_0_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0" name="Google Shape;180;gc6267a854b_0_8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c6267a854b_0_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7" name="Google Shape;187;gc6267a854b_0_8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c6267a854b_0_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4" name="Google Shape;194;gc6267a854b_0_9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c6267a854b_0_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1" name="Google Shape;201;gc6267a854b_0_9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8811443c07_1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8" name="Google Shape;208;g8811443c07_1_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9" name="Google Shape;8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c6267a854b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 name="Google Shape;97;gc6267a854b_0_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c6267a854b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4" name="Google Shape;104;gc6267a854b_0_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c6267a854b_0_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1" name="Google Shape;111;gc6267a854b_0_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c6267a854b_0_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gc6267a854b_0_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ca8342125c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gca8342125c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c6267a854b_0_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2" name="Google Shape;132;gc6267a854b_0_3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ca8342125c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8" name="Google Shape;138;gca8342125c_0_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1" name="Shape 11"/>
        <p:cNvGrpSpPr/>
        <p:nvPr/>
      </p:nvGrpSpPr>
      <p:grpSpPr>
        <a:xfrm>
          <a:off x="0" y="0"/>
          <a:ext cx="0" cy="0"/>
          <a:chOff x="0" y="0"/>
          <a:chExt cx="0" cy="0"/>
        </a:xfrm>
      </p:grpSpPr>
      <p:sp>
        <p:nvSpPr>
          <p:cNvPr id="12" name="Google Shape;12;p34"/>
          <p:cNvSpPr txBox="1"/>
          <p:nvPr>
            <p:ph type="ctrTitle"/>
          </p:nvPr>
        </p:nvSpPr>
        <p:spPr>
          <a:xfrm>
            <a:off x="1152939" y="1500809"/>
            <a:ext cx="8590722" cy="248623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5E96A6"/>
              </a:buClr>
              <a:buSzPts val="6000"/>
              <a:buFont typeface="Arial"/>
              <a:buNone/>
              <a:defRPr sz="6000">
                <a:solidFill>
                  <a:srgbClr val="5E96A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4"/>
          <p:cNvSpPr txBox="1"/>
          <p:nvPr>
            <p:ph idx="1" type="subTitle"/>
          </p:nvPr>
        </p:nvSpPr>
        <p:spPr>
          <a:xfrm>
            <a:off x="1152937" y="4079116"/>
            <a:ext cx="8590723"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rgbClr val="5D95A6"/>
              </a:buClr>
              <a:buSzPts val="2400"/>
              <a:buNone/>
              <a:defRPr sz="2400"/>
            </a:lvl1pPr>
            <a:lvl2pPr lvl="1" algn="ctr">
              <a:lnSpc>
                <a:spcPct val="90000"/>
              </a:lnSpc>
              <a:spcBef>
                <a:spcPts val="500"/>
              </a:spcBef>
              <a:spcAft>
                <a:spcPts val="0"/>
              </a:spcAft>
              <a:buClr>
                <a:srgbClr val="5D95A6"/>
              </a:buClr>
              <a:buSzPts val="2000"/>
              <a:buNone/>
              <a:defRPr sz="2000"/>
            </a:lvl2pPr>
            <a:lvl3pPr lvl="2" algn="ctr">
              <a:lnSpc>
                <a:spcPct val="90000"/>
              </a:lnSpc>
              <a:spcBef>
                <a:spcPts val="500"/>
              </a:spcBef>
              <a:spcAft>
                <a:spcPts val="0"/>
              </a:spcAft>
              <a:buClr>
                <a:srgbClr val="5D95A6"/>
              </a:buClr>
              <a:buSzPts val="1800"/>
              <a:buNone/>
              <a:defRPr sz="1800"/>
            </a:lvl3pPr>
            <a:lvl4pPr lvl="3" algn="ctr">
              <a:lnSpc>
                <a:spcPct val="90000"/>
              </a:lnSpc>
              <a:spcBef>
                <a:spcPts val="500"/>
              </a:spcBef>
              <a:spcAft>
                <a:spcPts val="0"/>
              </a:spcAft>
              <a:buClr>
                <a:srgbClr val="5D95A6"/>
              </a:buClr>
              <a:buSzPts val="1600"/>
              <a:buNone/>
              <a:defRPr sz="1600"/>
            </a:lvl4pPr>
            <a:lvl5pPr lvl="4" algn="ctr">
              <a:lnSpc>
                <a:spcPct val="90000"/>
              </a:lnSpc>
              <a:spcBef>
                <a:spcPts val="500"/>
              </a:spcBef>
              <a:spcAft>
                <a:spcPts val="0"/>
              </a:spcAft>
              <a:buClr>
                <a:srgbClr val="5D95A6"/>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43"/>
          <p:cNvSpPr txBox="1"/>
          <p:nvPr>
            <p:ph type="title"/>
          </p:nvPr>
        </p:nvSpPr>
        <p:spPr>
          <a:xfrm>
            <a:off x="1729408" y="365125"/>
            <a:ext cx="9624391"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E96A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3"/>
          <p:cNvSpPr txBox="1"/>
          <p:nvPr>
            <p:ph idx="1" type="body"/>
          </p:nvPr>
        </p:nvSpPr>
        <p:spPr>
          <a:xfrm rot="5400000">
            <a:off x="4365933" y="-800962"/>
            <a:ext cx="4351338" cy="962439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5D95A6"/>
              </a:buClr>
              <a:buSzPts val="1800"/>
              <a:buChar char="•"/>
              <a:defRPr/>
            </a:lvl1pPr>
            <a:lvl2pPr indent="-342900" lvl="1" marL="914400" algn="l">
              <a:lnSpc>
                <a:spcPct val="90000"/>
              </a:lnSpc>
              <a:spcBef>
                <a:spcPts val="500"/>
              </a:spcBef>
              <a:spcAft>
                <a:spcPts val="0"/>
              </a:spcAft>
              <a:buClr>
                <a:srgbClr val="5D95A6"/>
              </a:buClr>
              <a:buSzPts val="1800"/>
              <a:buChar char="•"/>
              <a:defRPr/>
            </a:lvl2pPr>
            <a:lvl3pPr indent="-342900" lvl="2" marL="1371600" algn="l">
              <a:lnSpc>
                <a:spcPct val="90000"/>
              </a:lnSpc>
              <a:spcBef>
                <a:spcPts val="500"/>
              </a:spcBef>
              <a:spcAft>
                <a:spcPts val="0"/>
              </a:spcAft>
              <a:buClr>
                <a:srgbClr val="5D95A6"/>
              </a:buClr>
              <a:buSzPts val="1800"/>
              <a:buChar char="•"/>
              <a:defRPr/>
            </a:lvl3pPr>
            <a:lvl4pPr indent="-342900" lvl="3" marL="1828800" algn="l">
              <a:lnSpc>
                <a:spcPct val="90000"/>
              </a:lnSpc>
              <a:spcBef>
                <a:spcPts val="500"/>
              </a:spcBef>
              <a:spcAft>
                <a:spcPts val="0"/>
              </a:spcAft>
              <a:buClr>
                <a:srgbClr val="5D95A6"/>
              </a:buClr>
              <a:buSzPts val="1800"/>
              <a:buChar char="•"/>
              <a:defRPr/>
            </a:lvl4pPr>
            <a:lvl5pPr indent="-342900" lvl="4" marL="2286000" algn="l">
              <a:lnSpc>
                <a:spcPct val="90000"/>
              </a:lnSpc>
              <a:spcBef>
                <a:spcPts val="500"/>
              </a:spcBef>
              <a:spcAft>
                <a:spcPts val="0"/>
              </a:spcAft>
              <a:buClr>
                <a:srgbClr val="5D95A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4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E96A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4"/>
          <p:cNvSpPr txBox="1"/>
          <p:nvPr>
            <p:ph idx="1" type="body"/>
          </p:nvPr>
        </p:nvSpPr>
        <p:spPr>
          <a:xfrm rot="5400000">
            <a:off x="2259944" y="-135593"/>
            <a:ext cx="5811838" cy="681327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5D95A6"/>
              </a:buClr>
              <a:buSzPts val="1800"/>
              <a:buChar char="•"/>
              <a:defRPr/>
            </a:lvl1pPr>
            <a:lvl2pPr indent="-342900" lvl="1" marL="914400" algn="l">
              <a:lnSpc>
                <a:spcPct val="90000"/>
              </a:lnSpc>
              <a:spcBef>
                <a:spcPts val="500"/>
              </a:spcBef>
              <a:spcAft>
                <a:spcPts val="0"/>
              </a:spcAft>
              <a:buClr>
                <a:srgbClr val="5D95A6"/>
              </a:buClr>
              <a:buSzPts val="1800"/>
              <a:buChar char="•"/>
              <a:defRPr/>
            </a:lvl2pPr>
            <a:lvl3pPr indent="-342900" lvl="2" marL="1371600" algn="l">
              <a:lnSpc>
                <a:spcPct val="90000"/>
              </a:lnSpc>
              <a:spcBef>
                <a:spcPts val="500"/>
              </a:spcBef>
              <a:spcAft>
                <a:spcPts val="0"/>
              </a:spcAft>
              <a:buClr>
                <a:srgbClr val="5D95A6"/>
              </a:buClr>
              <a:buSzPts val="1800"/>
              <a:buChar char="•"/>
              <a:defRPr/>
            </a:lvl3pPr>
            <a:lvl4pPr indent="-342900" lvl="3" marL="1828800" algn="l">
              <a:lnSpc>
                <a:spcPct val="90000"/>
              </a:lnSpc>
              <a:spcBef>
                <a:spcPts val="500"/>
              </a:spcBef>
              <a:spcAft>
                <a:spcPts val="0"/>
              </a:spcAft>
              <a:buClr>
                <a:srgbClr val="5D95A6"/>
              </a:buClr>
              <a:buSzPts val="1800"/>
              <a:buChar char="•"/>
              <a:defRPr/>
            </a:lvl4pPr>
            <a:lvl5pPr indent="-342900" lvl="4" marL="2286000" algn="l">
              <a:lnSpc>
                <a:spcPct val="90000"/>
              </a:lnSpc>
              <a:spcBef>
                <a:spcPts val="500"/>
              </a:spcBef>
              <a:spcAft>
                <a:spcPts val="0"/>
              </a:spcAft>
              <a:buClr>
                <a:srgbClr val="5D95A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17" name="Shape 17"/>
        <p:cNvGrpSpPr/>
        <p:nvPr/>
      </p:nvGrpSpPr>
      <p:grpSpPr>
        <a:xfrm>
          <a:off x="0" y="0"/>
          <a:ext cx="0" cy="0"/>
          <a:chOff x="0" y="0"/>
          <a:chExt cx="0" cy="0"/>
        </a:xfrm>
      </p:grpSpPr>
      <p:sp>
        <p:nvSpPr>
          <p:cNvPr id="18" name="Google Shape;18;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36"/>
          <p:cNvSpPr txBox="1"/>
          <p:nvPr>
            <p:ph type="title"/>
          </p:nvPr>
        </p:nvSpPr>
        <p:spPr>
          <a:xfrm>
            <a:off x="1729408" y="365125"/>
            <a:ext cx="9624391"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E96A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6"/>
          <p:cNvSpPr txBox="1"/>
          <p:nvPr>
            <p:ph idx="1" type="body"/>
          </p:nvPr>
        </p:nvSpPr>
        <p:spPr>
          <a:xfrm>
            <a:off x="1729407" y="1835564"/>
            <a:ext cx="9624391"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5D95A6"/>
              </a:buClr>
              <a:buSzPts val="1800"/>
              <a:buChar char="•"/>
              <a:defRPr/>
            </a:lvl1pPr>
            <a:lvl2pPr indent="-342900" lvl="1" marL="914400" algn="l">
              <a:lnSpc>
                <a:spcPct val="90000"/>
              </a:lnSpc>
              <a:spcBef>
                <a:spcPts val="500"/>
              </a:spcBef>
              <a:spcAft>
                <a:spcPts val="0"/>
              </a:spcAft>
              <a:buClr>
                <a:srgbClr val="5D95A6"/>
              </a:buClr>
              <a:buSzPts val="1800"/>
              <a:buChar char="•"/>
              <a:defRPr/>
            </a:lvl2pPr>
            <a:lvl3pPr indent="-342900" lvl="2" marL="1371600" algn="l">
              <a:lnSpc>
                <a:spcPct val="90000"/>
              </a:lnSpc>
              <a:spcBef>
                <a:spcPts val="500"/>
              </a:spcBef>
              <a:spcAft>
                <a:spcPts val="0"/>
              </a:spcAft>
              <a:buClr>
                <a:srgbClr val="5D95A6"/>
              </a:buClr>
              <a:buSzPts val="1800"/>
              <a:buChar char="•"/>
              <a:defRPr/>
            </a:lvl3pPr>
            <a:lvl4pPr indent="-342900" lvl="3" marL="1828800" algn="l">
              <a:lnSpc>
                <a:spcPct val="90000"/>
              </a:lnSpc>
              <a:spcBef>
                <a:spcPts val="500"/>
              </a:spcBef>
              <a:spcAft>
                <a:spcPts val="0"/>
              </a:spcAft>
              <a:buClr>
                <a:srgbClr val="5D95A6"/>
              </a:buClr>
              <a:buSzPts val="1800"/>
              <a:buChar char="•"/>
              <a:defRPr/>
            </a:lvl4pPr>
            <a:lvl5pPr indent="-342900" lvl="4" marL="2286000" algn="l">
              <a:lnSpc>
                <a:spcPct val="90000"/>
              </a:lnSpc>
              <a:spcBef>
                <a:spcPts val="500"/>
              </a:spcBef>
              <a:spcAft>
                <a:spcPts val="0"/>
              </a:spcAft>
              <a:buClr>
                <a:srgbClr val="5D95A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27" name="Shape 27"/>
        <p:cNvGrpSpPr/>
        <p:nvPr/>
      </p:nvGrpSpPr>
      <p:grpSpPr>
        <a:xfrm>
          <a:off x="0" y="0"/>
          <a:ext cx="0" cy="0"/>
          <a:chOff x="0" y="0"/>
          <a:chExt cx="0" cy="0"/>
        </a:xfrm>
      </p:grpSpPr>
      <p:sp>
        <p:nvSpPr>
          <p:cNvPr id="28" name="Google Shape;28;p39"/>
          <p:cNvSpPr txBox="1"/>
          <p:nvPr>
            <p:ph type="title"/>
          </p:nvPr>
        </p:nvSpPr>
        <p:spPr>
          <a:xfrm>
            <a:off x="1649896" y="365125"/>
            <a:ext cx="9705492"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E96A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5D95A6"/>
              </a:buClr>
              <a:buSzPts val="2400"/>
              <a:buNone/>
              <a:defRPr b="1" sz="2400"/>
            </a:lvl1pPr>
            <a:lvl2pPr indent="-228600" lvl="1" marL="914400" algn="l">
              <a:lnSpc>
                <a:spcPct val="90000"/>
              </a:lnSpc>
              <a:spcBef>
                <a:spcPts val="500"/>
              </a:spcBef>
              <a:spcAft>
                <a:spcPts val="0"/>
              </a:spcAft>
              <a:buClr>
                <a:srgbClr val="5D95A6"/>
              </a:buClr>
              <a:buSzPts val="2000"/>
              <a:buNone/>
              <a:defRPr b="1" sz="2000"/>
            </a:lvl2pPr>
            <a:lvl3pPr indent="-228600" lvl="2" marL="1371600" algn="l">
              <a:lnSpc>
                <a:spcPct val="90000"/>
              </a:lnSpc>
              <a:spcBef>
                <a:spcPts val="500"/>
              </a:spcBef>
              <a:spcAft>
                <a:spcPts val="0"/>
              </a:spcAft>
              <a:buClr>
                <a:srgbClr val="5D95A6"/>
              </a:buClr>
              <a:buSzPts val="1800"/>
              <a:buNone/>
              <a:defRPr b="1" sz="1800"/>
            </a:lvl3pPr>
            <a:lvl4pPr indent="-228600" lvl="3" marL="1828800" algn="l">
              <a:lnSpc>
                <a:spcPct val="90000"/>
              </a:lnSpc>
              <a:spcBef>
                <a:spcPts val="500"/>
              </a:spcBef>
              <a:spcAft>
                <a:spcPts val="0"/>
              </a:spcAft>
              <a:buClr>
                <a:srgbClr val="5D95A6"/>
              </a:buClr>
              <a:buSzPts val="1600"/>
              <a:buNone/>
              <a:defRPr b="1" sz="1600"/>
            </a:lvl4pPr>
            <a:lvl5pPr indent="-228600" lvl="4" marL="2286000" algn="l">
              <a:lnSpc>
                <a:spcPct val="90000"/>
              </a:lnSpc>
              <a:spcBef>
                <a:spcPts val="500"/>
              </a:spcBef>
              <a:spcAft>
                <a:spcPts val="0"/>
              </a:spcAft>
              <a:buClr>
                <a:srgbClr val="5D95A6"/>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0" name="Google Shape;30;p3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5D95A6"/>
              </a:buClr>
              <a:buSzPts val="1800"/>
              <a:buChar char="•"/>
              <a:defRPr/>
            </a:lvl1pPr>
            <a:lvl2pPr indent="-342900" lvl="1" marL="914400" algn="l">
              <a:lnSpc>
                <a:spcPct val="90000"/>
              </a:lnSpc>
              <a:spcBef>
                <a:spcPts val="500"/>
              </a:spcBef>
              <a:spcAft>
                <a:spcPts val="0"/>
              </a:spcAft>
              <a:buClr>
                <a:srgbClr val="5D95A6"/>
              </a:buClr>
              <a:buSzPts val="1800"/>
              <a:buChar char="•"/>
              <a:defRPr/>
            </a:lvl2pPr>
            <a:lvl3pPr indent="-342900" lvl="2" marL="1371600" algn="l">
              <a:lnSpc>
                <a:spcPct val="90000"/>
              </a:lnSpc>
              <a:spcBef>
                <a:spcPts val="500"/>
              </a:spcBef>
              <a:spcAft>
                <a:spcPts val="0"/>
              </a:spcAft>
              <a:buClr>
                <a:srgbClr val="5D95A6"/>
              </a:buClr>
              <a:buSzPts val="1800"/>
              <a:buChar char="•"/>
              <a:defRPr/>
            </a:lvl3pPr>
            <a:lvl4pPr indent="-342900" lvl="3" marL="1828800" algn="l">
              <a:lnSpc>
                <a:spcPct val="90000"/>
              </a:lnSpc>
              <a:spcBef>
                <a:spcPts val="500"/>
              </a:spcBef>
              <a:spcAft>
                <a:spcPts val="0"/>
              </a:spcAft>
              <a:buClr>
                <a:srgbClr val="5D95A6"/>
              </a:buClr>
              <a:buSzPts val="1800"/>
              <a:buChar char="•"/>
              <a:defRPr/>
            </a:lvl4pPr>
            <a:lvl5pPr indent="-342900" lvl="4" marL="2286000" algn="l">
              <a:lnSpc>
                <a:spcPct val="90000"/>
              </a:lnSpc>
              <a:spcBef>
                <a:spcPts val="500"/>
              </a:spcBef>
              <a:spcAft>
                <a:spcPts val="0"/>
              </a:spcAft>
              <a:buClr>
                <a:srgbClr val="5D95A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3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5D95A6"/>
              </a:buClr>
              <a:buSzPts val="2400"/>
              <a:buNone/>
              <a:defRPr b="1" sz="2400"/>
            </a:lvl1pPr>
            <a:lvl2pPr indent="-228600" lvl="1" marL="914400" algn="l">
              <a:lnSpc>
                <a:spcPct val="90000"/>
              </a:lnSpc>
              <a:spcBef>
                <a:spcPts val="500"/>
              </a:spcBef>
              <a:spcAft>
                <a:spcPts val="0"/>
              </a:spcAft>
              <a:buClr>
                <a:srgbClr val="5D95A6"/>
              </a:buClr>
              <a:buSzPts val="2000"/>
              <a:buNone/>
              <a:defRPr b="1" sz="2000"/>
            </a:lvl2pPr>
            <a:lvl3pPr indent="-228600" lvl="2" marL="1371600" algn="l">
              <a:lnSpc>
                <a:spcPct val="90000"/>
              </a:lnSpc>
              <a:spcBef>
                <a:spcPts val="500"/>
              </a:spcBef>
              <a:spcAft>
                <a:spcPts val="0"/>
              </a:spcAft>
              <a:buClr>
                <a:srgbClr val="5D95A6"/>
              </a:buClr>
              <a:buSzPts val="1800"/>
              <a:buNone/>
              <a:defRPr b="1" sz="1800"/>
            </a:lvl3pPr>
            <a:lvl4pPr indent="-228600" lvl="3" marL="1828800" algn="l">
              <a:lnSpc>
                <a:spcPct val="90000"/>
              </a:lnSpc>
              <a:spcBef>
                <a:spcPts val="500"/>
              </a:spcBef>
              <a:spcAft>
                <a:spcPts val="0"/>
              </a:spcAft>
              <a:buClr>
                <a:srgbClr val="5D95A6"/>
              </a:buClr>
              <a:buSzPts val="1600"/>
              <a:buNone/>
              <a:defRPr b="1" sz="1600"/>
            </a:lvl4pPr>
            <a:lvl5pPr indent="-228600" lvl="4" marL="2286000" algn="l">
              <a:lnSpc>
                <a:spcPct val="90000"/>
              </a:lnSpc>
              <a:spcBef>
                <a:spcPts val="500"/>
              </a:spcBef>
              <a:spcAft>
                <a:spcPts val="0"/>
              </a:spcAft>
              <a:buClr>
                <a:srgbClr val="5D95A6"/>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2" name="Google Shape;32;p3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5D95A6"/>
              </a:buClr>
              <a:buSzPts val="1800"/>
              <a:buChar char="•"/>
              <a:defRPr/>
            </a:lvl1pPr>
            <a:lvl2pPr indent="-342900" lvl="1" marL="914400" algn="l">
              <a:lnSpc>
                <a:spcPct val="90000"/>
              </a:lnSpc>
              <a:spcBef>
                <a:spcPts val="500"/>
              </a:spcBef>
              <a:spcAft>
                <a:spcPts val="0"/>
              </a:spcAft>
              <a:buClr>
                <a:srgbClr val="5D95A6"/>
              </a:buClr>
              <a:buSzPts val="1800"/>
              <a:buChar char="•"/>
              <a:defRPr/>
            </a:lvl2pPr>
            <a:lvl3pPr indent="-342900" lvl="2" marL="1371600" algn="l">
              <a:lnSpc>
                <a:spcPct val="90000"/>
              </a:lnSpc>
              <a:spcBef>
                <a:spcPts val="500"/>
              </a:spcBef>
              <a:spcAft>
                <a:spcPts val="0"/>
              </a:spcAft>
              <a:buClr>
                <a:srgbClr val="5D95A6"/>
              </a:buClr>
              <a:buSzPts val="1800"/>
              <a:buChar char="•"/>
              <a:defRPr/>
            </a:lvl3pPr>
            <a:lvl4pPr indent="-342900" lvl="3" marL="1828800" algn="l">
              <a:lnSpc>
                <a:spcPct val="90000"/>
              </a:lnSpc>
              <a:spcBef>
                <a:spcPts val="500"/>
              </a:spcBef>
              <a:spcAft>
                <a:spcPts val="0"/>
              </a:spcAft>
              <a:buClr>
                <a:srgbClr val="5D95A6"/>
              </a:buClr>
              <a:buSzPts val="1800"/>
              <a:buChar char="•"/>
              <a:defRPr/>
            </a:lvl4pPr>
            <a:lvl5pPr indent="-342900" lvl="4" marL="2286000" algn="l">
              <a:lnSpc>
                <a:spcPct val="90000"/>
              </a:lnSpc>
              <a:spcBef>
                <a:spcPts val="500"/>
              </a:spcBef>
              <a:spcAft>
                <a:spcPts val="0"/>
              </a:spcAft>
              <a:buClr>
                <a:srgbClr val="5D95A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36" name="Shape 36"/>
        <p:cNvGrpSpPr/>
        <p:nvPr/>
      </p:nvGrpSpPr>
      <p:grpSpPr>
        <a:xfrm>
          <a:off x="0" y="0"/>
          <a:ext cx="0" cy="0"/>
          <a:chOff x="0" y="0"/>
          <a:chExt cx="0" cy="0"/>
        </a:xfrm>
      </p:grpSpPr>
      <p:sp>
        <p:nvSpPr>
          <p:cNvPr id="37" name="Google Shape;37;p37"/>
          <p:cNvSpPr txBox="1"/>
          <p:nvPr>
            <p:ph type="title"/>
          </p:nvPr>
        </p:nvSpPr>
        <p:spPr>
          <a:xfrm>
            <a:off x="838200" y="1461256"/>
            <a:ext cx="9478617"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5E96A6"/>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7"/>
          <p:cNvSpPr txBox="1"/>
          <p:nvPr>
            <p:ph idx="1" type="body"/>
          </p:nvPr>
        </p:nvSpPr>
        <p:spPr>
          <a:xfrm>
            <a:off x="838200" y="4340981"/>
            <a:ext cx="9478617"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99C1D3"/>
              </a:buClr>
              <a:buSzPts val="2400"/>
              <a:buNone/>
              <a:defRPr sz="2400">
                <a:solidFill>
                  <a:srgbClr val="99C1D3"/>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9" name="Google Shape;39;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42" name="Shape 42"/>
        <p:cNvGrpSpPr/>
        <p:nvPr/>
      </p:nvGrpSpPr>
      <p:grpSpPr>
        <a:xfrm>
          <a:off x="0" y="0"/>
          <a:ext cx="0" cy="0"/>
          <a:chOff x="0" y="0"/>
          <a:chExt cx="0" cy="0"/>
        </a:xfrm>
      </p:grpSpPr>
      <p:sp>
        <p:nvSpPr>
          <p:cNvPr id="43" name="Google Shape;43;p38"/>
          <p:cNvSpPr txBox="1"/>
          <p:nvPr>
            <p:ph type="title"/>
          </p:nvPr>
        </p:nvSpPr>
        <p:spPr>
          <a:xfrm>
            <a:off x="1729408" y="365125"/>
            <a:ext cx="9624391"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E96A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5D95A6"/>
              </a:buClr>
              <a:buSzPts val="1800"/>
              <a:buChar char="•"/>
              <a:defRPr/>
            </a:lvl1pPr>
            <a:lvl2pPr indent="-342900" lvl="1" marL="914400" algn="l">
              <a:lnSpc>
                <a:spcPct val="90000"/>
              </a:lnSpc>
              <a:spcBef>
                <a:spcPts val="500"/>
              </a:spcBef>
              <a:spcAft>
                <a:spcPts val="0"/>
              </a:spcAft>
              <a:buClr>
                <a:srgbClr val="5D95A6"/>
              </a:buClr>
              <a:buSzPts val="1800"/>
              <a:buChar char="•"/>
              <a:defRPr/>
            </a:lvl2pPr>
            <a:lvl3pPr indent="-342900" lvl="2" marL="1371600" algn="l">
              <a:lnSpc>
                <a:spcPct val="90000"/>
              </a:lnSpc>
              <a:spcBef>
                <a:spcPts val="500"/>
              </a:spcBef>
              <a:spcAft>
                <a:spcPts val="0"/>
              </a:spcAft>
              <a:buClr>
                <a:srgbClr val="5D95A6"/>
              </a:buClr>
              <a:buSzPts val="1800"/>
              <a:buChar char="•"/>
              <a:defRPr/>
            </a:lvl3pPr>
            <a:lvl4pPr indent="-342900" lvl="3" marL="1828800" algn="l">
              <a:lnSpc>
                <a:spcPct val="90000"/>
              </a:lnSpc>
              <a:spcBef>
                <a:spcPts val="500"/>
              </a:spcBef>
              <a:spcAft>
                <a:spcPts val="0"/>
              </a:spcAft>
              <a:buClr>
                <a:srgbClr val="5D95A6"/>
              </a:buClr>
              <a:buSzPts val="1800"/>
              <a:buChar char="•"/>
              <a:defRPr/>
            </a:lvl4pPr>
            <a:lvl5pPr indent="-342900" lvl="4" marL="2286000" algn="l">
              <a:lnSpc>
                <a:spcPct val="90000"/>
              </a:lnSpc>
              <a:spcBef>
                <a:spcPts val="500"/>
              </a:spcBef>
              <a:spcAft>
                <a:spcPts val="0"/>
              </a:spcAft>
              <a:buClr>
                <a:srgbClr val="5D95A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3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5D95A6"/>
              </a:buClr>
              <a:buSzPts val="1800"/>
              <a:buChar char="•"/>
              <a:defRPr/>
            </a:lvl1pPr>
            <a:lvl2pPr indent="-342900" lvl="1" marL="914400" algn="l">
              <a:lnSpc>
                <a:spcPct val="90000"/>
              </a:lnSpc>
              <a:spcBef>
                <a:spcPts val="500"/>
              </a:spcBef>
              <a:spcAft>
                <a:spcPts val="0"/>
              </a:spcAft>
              <a:buClr>
                <a:srgbClr val="5D95A6"/>
              </a:buClr>
              <a:buSzPts val="1800"/>
              <a:buChar char="•"/>
              <a:defRPr/>
            </a:lvl2pPr>
            <a:lvl3pPr indent="-342900" lvl="2" marL="1371600" algn="l">
              <a:lnSpc>
                <a:spcPct val="90000"/>
              </a:lnSpc>
              <a:spcBef>
                <a:spcPts val="500"/>
              </a:spcBef>
              <a:spcAft>
                <a:spcPts val="0"/>
              </a:spcAft>
              <a:buClr>
                <a:srgbClr val="5D95A6"/>
              </a:buClr>
              <a:buSzPts val="1800"/>
              <a:buChar char="•"/>
              <a:defRPr/>
            </a:lvl3pPr>
            <a:lvl4pPr indent="-342900" lvl="3" marL="1828800" algn="l">
              <a:lnSpc>
                <a:spcPct val="90000"/>
              </a:lnSpc>
              <a:spcBef>
                <a:spcPts val="500"/>
              </a:spcBef>
              <a:spcAft>
                <a:spcPts val="0"/>
              </a:spcAft>
              <a:buClr>
                <a:srgbClr val="5D95A6"/>
              </a:buClr>
              <a:buSzPts val="1800"/>
              <a:buChar char="•"/>
              <a:defRPr/>
            </a:lvl4pPr>
            <a:lvl5pPr indent="-342900" lvl="4" marL="2286000" algn="l">
              <a:lnSpc>
                <a:spcPct val="90000"/>
              </a:lnSpc>
              <a:spcBef>
                <a:spcPts val="500"/>
              </a:spcBef>
              <a:spcAft>
                <a:spcPts val="0"/>
              </a:spcAft>
              <a:buClr>
                <a:srgbClr val="5D95A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9" name="Shape 49"/>
        <p:cNvGrpSpPr/>
        <p:nvPr/>
      </p:nvGrpSpPr>
      <p:grpSpPr>
        <a:xfrm>
          <a:off x="0" y="0"/>
          <a:ext cx="0" cy="0"/>
          <a:chOff x="0" y="0"/>
          <a:chExt cx="0" cy="0"/>
        </a:xfrm>
      </p:grpSpPr>
      <p:sp>
        <p:nvSpPr>
          <p:cNvPr id="50" name="Google Shape;50;p40"/>
          <p:cNvSpPr txBox="1"/>
          <p:nvPr>
            <p:ph type="title"/>
          </p:nvPr>
        </p:nvSpPr>
        <p:spPr>
          <a:xfrm>
            <a:off x="1729408" y="365125"/>
            <a:ext cx="9624391"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E96A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41"/>
          <p:cNvSpPr txBox="1"/>
          <p:nvPr>
            <p:ph type="title"/>
          </p:nvPr>
        </p:nvSpPr>
        <p:spPr>
          <a:xfrm>
            <a:off x="1250951" y="987425"/>
            <a:ext cx="3932237" cy="160972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5E96A6"/>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rgbClr val="5D95A6"/>
              </a:buClr>
              <a:buSzPts val="3200"/>
              <a:buChar char="•"/>
              <a:defRPr sz="3200"/>
            </a:lvl1pPr>
            <a:lvl2pPr indent="-406400" lvl="1" marL="914400" algn="l">
              <a:lnSpc>
                <a:spcPct val="90000"/>
              </a:lnSpc>
              <a:spcBef>
                <a:spcPts val="500"/>
              </a:spcBef>
              <a:spcAft>
                <a:spcPts val="0"/>
              </a:spcAft>
              <a:buClr>
                <a:srgbClr val="5D95A6"/>
              </a:buClr>
              <a:buSzPts val="2800"/>
              <a:buChar char="•"/>
              <a:defRPr sz="2800"/>
            </a:lvl2pPr>
            <a:lvl3pPr indent="-381000" lvl="2" marL="1371600" algn="l">
              <a:lnSpc>
                <a:spcPct val="90000"/>
              </a:lnSpc>
              <a:spcBef>
                <a:spcPts val="500"/>
              </a:spcBef>
              <a:spcAft>
                <a:spcPts val="0"/>
              </a:spcAft>
              <a:buClr>
                <a:srgbClr val="5D95A6"/>
              </a:buClr>
              <a:buSzPts val="2400"/>
              <a:buChar char="•"/>
              <a:defRPr sz="2400"/>
            </a:lvl3pPr>
            <a:lvl4pPr indent="-355600" lvl="3" marL="1828800" algn="l">
              <a:lnSpc>
                <a:spcPct val="90000"/>
              </a:lnSpc>
              <a:spcBef>
                <a:spcPts val="500"/>
              </a:spcBef>
              <a:spcAft>
                <a:spcPts val="0"/>
              </a:spcAft>
              <a:buClr>
                <a:srgbClr val="5D95A6"/>
              </a:buClr>
              <a:buSzPts val="2000"/>
              <a:buChar char="•"/>
              <a:defRPr sz="2000"/>
            </a:lvl4pPr>
            <a:lvl5pPr indent="-355600" lvl="4" marL="2286000" algn="l">
              <a:lnSpc>
                <a:spcPct val="90000"/>
              </a:lnSpc>
              <a:spcBef>
                <a:spcPts val="500"/>
              </a:spcBef>
              <a:spcAft>
                <a:spcPts val="0"/>
              </a:spcAft>
              <a:buClr>
                <a:srgbClr val="5D95A6"/>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41"/>
          <p:cNvSpPr txBox="1"/>
          <p:nvPr>
            <p:ph idx="2" type="body"/>
          </p:nvPr>
        </p:nvSpPr>
        <p:spPr>
          <a:xfrm>
            <a:off x="1250951" y="2597150"/>
            <a:ext cx="3932237" cy="327342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5D95A6"/>
              </a:buClr>
              <a:buSzPts val="1600"/>
              <a:buNone/>
              <a:defRPr sz="1600"/>
            </a:lvl1pPr>
            <a:lvl2pPr indent="-228600" lvl="1" marL="914400" algn="l">
              <a:lnSpc>
                <a:spcPct val="90000"/>
              </a:lnSpc>
              <a:spcBef>
                <a:spcPts val="500"/>
              </a:spcBef>
              <a:spcAft>
                <a:spcPts val="0"/>
              </a:spcAft>
              <a:buClr>
                <a:srgbClr val="5D95A6"/>
              </a:buClr>
              <a:buSzPts val="1400"/>
              <a:buNone/>
              <a:defRPr sz="1400"/>
            </a:lvl2pPr>
            <a:lvl3pPr indent="-228600" lvl="2" marL="1371600" algn="l">
              <a:lnSpc>
                <a:spcPct val="90000"/>
              </a:lnSpc>
              <a:spcBef>
                <a:spcPts val="500"/>
              </a:spcBef>
              <a:spcAft>
                <a:spcPts val="0"/>
              </a:spcAft>
              <a:buClr>
                <a:srgbClr val="5D95A6"/>
              </a:buClr>
              <a:buSzPts val="1200"/>
              <a:buNone/>
              <a:defRPr sz="1200"/>
            </a:lvl3pPr>
            <a:lvl4pPr indent="-228600" lvl="3" marL="1828800" algn="l">
              <a:lnSpc>
                <a:spcPct val="90000"/>
              </a:lnSpc>
              <a:spcBef>
                <a:spcPts val="500"/>
              </a:spcBef>
              <a:spcAft>
                <a:spcPts val="0"/>
              </a:spcAft>
              <a:buClr>
                <a:srgbClr val="5D95A6"/>
              </a:buClr>
              <a:buSzPts val="1000"/>
              <a:buNone/>
              <a:defRPr sz="1000"/>
            </a:lvl4pPr>
            <a:lvl5pPr indent="-228600" lvl="4" marL="2286000" algn="l">
              <a:lnSpc>
                <a:spcPct val="90000"/>
              </a:lnSpc>
              <a:spcBef>
                <a:spcPts val="500"/>
              </a:spcBef>
              <a:spcAft>
                <a:spcPts val="0"/>
              </a:spcAft>
              <a:buClr>
                <a:srgbClr val="5D95A6"/>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42"/>
          <p:cNvSpPr txBox="1"/>
          <p:nvPr>
            <p:ph type="title"/>
          </p:nvPr>
        </p:nvSpPr>
        <p:spPr>
          <a:xfrm>
            <a:off x="1250951" y="987425"/>
            <a:ext cx="3932237" cy="160086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5E96A6"/>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2"/>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rgbClr val="5D95A6"/>
              </a:buClr>
              <a:buSzPts val="3200"/>
              <a:buFont typeface="Arial"/>
              <a:buNone/>
              <a:defRPr b="0" i="0" sz="3200" u="none" cap="none" strike="noStrike">
                <a:solidFill>
                  <a:srgbClr val="5D95A6"/>
                </a:solidFill>
                <a:latin typeface="Corbel"/>
                <a:ea typeface="Corbel"/>
                <a:cs typeface="Corbel"/>
                <a:sym typeface="Corbel"/>
              </a:defRPr>
            </a:lvl1pPr>
            <a:lvl2pPr lvl="1" marR="0" rtl="0" algn="l">
              <a:lnSpc>
                <a:spcPct val="90000"/>
              </a:lnSpc>
              <a:spcBef>
                <a:spcPts val="500"/>
              </a:spcBef>
              <a:spcAft>
                <a:spcPts val="0"/>
              </a:spcAft>
              <a:buClr>
                <a:srgbClr val="5D95A6"/>
              </a:buClr>
              <a:buSzPts val="2800"/>
              <a:buFont typeface="Arial"/>
              <a:buNone/>
              <a:defRPr b="0" i="0" sz="2800" u="none" cap="none" strike="noStrike">
                <a:solidFill>
                  <a:srgbClr val="5D95A6"/>
                </a:solidFill>
                <a:latin typeface="Corbel"/>
                <a:ea typeface="Corbel"/>
                <a:cs typeface="Corbel"/>
                <a:sym typeface="Corbel"/>
              </a:defRPr>
            </a:lvl2pPr>
            <a:lvl3pPr lvl="2" marR="0" rtl="0" algn="l">
              <a:lnSpc>
                <a:spcPct val="90000"/>
              </a:lnSpc>
              <a:spcBef>
                <a:spcPts val="500"/>
              </a:spcBef>
              <a:spcAft>
                <a:spcPts val="0"/>
              </a:spcAft>
              <a:buClr>
                <a:srgbClr val="5D95A6"/>
              </a:buClr>
              <a:buSzPts val="2400"/>
              <a:buFont typeface="Arial"/>
              <a:buNone/>
              <a:defRPr b="0" i="0" sz="2400" u="none" cap="none" strike="noStrike">
                <a:solidFill>
                  <a:srgbClr val="5D95A6"/>
                </a:solidFill>
                <a:latin typeface="Corbel"/>
                <a:ea typeface="Corbel"/>
                <a:cs typeface="Corbel"/>
                <a:sym typeface="Corbel"/>
              </a:defRPr>
            </a:lvl3pPr>
            <a:lvl4pPr lvl="3" marR="0" rtl="0" algn="l">
              <a:lnSpc>
                <a:spcPct val="90000"/>
              </a:lnSpc>
              <a:spcBef>
                <a:spcPts val="500"/>
              </a:spcBef>
              <a:spcAft>
                <a:spcPts val="0"/>
              </a:spcAft>
              <a:buClr>
                <a:srgbClr val="5D95A6"/>
              </a:buClr>
              <a:buSzPts val="2000"/>
              <a:buFont typeface="Arial"/>
              <a:buNone/>
              <a:defRPr b="0" i="0" sz="2000" u="none" cap="none" strike="noStrike">
                <a:solidFill>
                  <a:srgbClr val="5D95A6"/>
                </a:solidFill>
                <a:latin typeface="Corbel"/>
                <a:ea typeface="Corbel"/>
                <a:cs typeface="Corbel"/>
                <a:sym typeface="Corbel"/>
              </a:defRPr>
            </a:lvl4pPr>
            <a:lvl5pPr lvl="4" marR="0" rtl="0" algn="l">
              <a:lnSpc>
                <a:spcPct val="90000"/>
              </a:lnSpc>
              <a:spcBef>
                <a:spcPts val="500"/>
              </a:spcBef>
              <a:spcAft>
                <a:spcPts val="0"/>
              </a:spcAft>
              <a:buClr>
                <a:srgbClr val="5D95A6"/>
              </a:buClr>
              <a:buSzPts val="2000"/>
              <a:buFont typeface="Arial"/>
              <a:buNone/>
              <a:defRPr b="0" i="0" sz="2000" u="none" cap="none" strike="noStrike">
                <a:solidFill>
                  <a:srgbClr val="5D95A6"/>
                </a:solidFill>
                <a:latin typeface="Corbel"/>
                <a:ea typeface="Corbel"/>
                <a:cs typeface="Corbel"/>
                <a:sym typeface="Corbe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42"/>
          <p:cNvSpPr txBox="1"/>
          <p:nvPr>
            <p:ph idx="1" type="body"/>
          </p:nvPr>
        </p:nvSpPr>
        <p:spPr>
          <a:xfrm>
            <a:off x="1250951" y="2587624"/>
            <a:ext cx="3932237" cy="328295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5D95A6"/>
              </a:buClr>
              <a:buSzPts val="1600"/>
              <a:buNone/>
              <a:defRPr sz="1600"/>
            </a:lvl1pPr>
            <a:lvl2pPr indent="-228600" lvl="1" marL="914400" algn="l">
              <a:lnSpc>
                <a:spcPct val="90000"/>
              </a:lnSpc>
              <a:spcBef>
                <a:spcPts val="500"/>
              </a:spcBef>
              <a:spcAft>
                <a:spcPts val="0"/>
              </a:spcAft>
              <a:buClr>
                <a:srgbClr val="5D95A6"/>
              </a:buClr>
              <a:buSzPts val="1400"/>
              <a:buNone/>
              <a:defRPr sz="1400"/>
            </a:lvl2pPr>
            <a:lvl3pPr indent="-228600" lvl="2" marL="1371600" algn="l">
              <a:lnSpc>
                <a:spcPct val="90000"/>
              </a:lnSpc>
              <a:spcBef>
                <a:spcPts val="500"/>
              </a:spcBef>
              <a:spcAft>
                <a:spcPts val="0"/>
              </a:spcAft>
              <a:buClr>
                <a:srgbClr val="5D95A6"/>
              </a:buClr>
              <a:buSzPts val="1200"/>
              <a:buNone/>
              <a:defRPr sz="1200"/>
            </a:lvl3pPr>
            <a:lvl4pPr indent="-228600" lvl="3" marL="1828800" algn="l">
              <a:lnSpc>
                <a:spcPct val="90000"/>
              </a:lnSpc>
              <a:spcBef>
                <a:spcPts val="500"/>
              </a:spcBef>
              <a:spcAft>
                <a:spcPts val="0"/>
              </a:spcAft>
              <a:buClr>
                <a:srgbClr val="5D95A6"/>
              </a:buClr>
              <a:buSzPts val="1000"/>
              <a:buNone/>
              <a:defRPr sz="1000"/>
            </a:lvl4pPr>
            <a:lvl5pPr indent="-228600" lvl="4" marL="2286000" algn="l">
              <a:lnSpc>
                <a:spcPct val="90000"/>
              </a:lnSpc>
              <a:spcBef>
                <a:spcPts val="500"/>
              </a:spcBef>
              <a:spcAft>
                <a:spcPts val="0"/>
              </a:spcAft>
              <a:buClr>
                <a:srgbClr val="5D95A6"/>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33"/>
          <p:cNvSpPr txBox="1"/>
          <p:nvPr>
            <p:ph type="title"/>
          </p:nvPr>
        </p:nvSpPr>
        <p:spPr>
          <a:xfrm>
            <a:off x="1729408" y="365125"/>
            <a:ext cx="9624391"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5E96A6"/>
              </a:buClr>
              <a:buSzPts val="4400"/>
              <a:buFont typeface="Arial"/>
              <a:buNone/>
              <a:defRPr b="1" i="0" sz="4400" u="none" cap="none" strike="noStrike">
                <a:solidFill>
                  <a:srgbClr val="5E96A6"/>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3"/>
          <p:cNvSpPr txBox="1"/>
          <p:nvPr>
            <p:ph idx="1" type="body"/>
          </p:nvPr>
        </p:nvSpPr>
        <p:spPr>
          <a:xfrm>
            <a:off x="1729407" y="1835564"/>
            <a:ext cx="9624391"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5D95A6"/>
              </a:buClr>
              <a:buSzPts val="2800"/>
              <a:buFont typeface="Arial"/>
              <a:buChar char="•"/>
              <a:defRPr b="0" i="0" sz="2800" u="none" cap="none" strike="noStrike">
                <a:solidFill>
                  <a:srgbClr val="5D95A6"/>
                </a:solidFill>
                <a:latin typeface="Corbel"/>
                <a:ea typeface="Corbel"/>
                <a:cs typeface="Corbel"/>
                <a:sym typeface="Corbel"/>
              </a:defRPr>
            </a:lvl1pPr>
            <a:lvl2pPr indent="-381000" lvl="1" marL="914400" marR="0" rtl="0" algn="l">
              <a:lnSpc>
                <a:spcPct val="90000"/>
              </a:lnSpc>
              <a:spcBef>
                <a:spcPts val="500"/>
              </a:spcBef>
              <a:spcAft>
                <a:spcPts val="0"/>
              </a:spcAft>
              <a:buClr>
                <a:srgbClr val="5D95A6"/>
              </a:buClr>
              <a:buSzPts val="2400"/>
              <a:buFont typeface="Arial"/>
              <a:buChar char="•"/>
              <a:defRPr b="0" i="0" sz="2400" u="none" cap="none" strike="noStrike">
                <a:solidFill>
                  <a:srgbClr val="5D95A6"/>
                </a:solidFill>
                <a:latin typeface="Corbel"/>
                <a:ea typeface="Corbel"/>
                <a:cs typeface="Corbel"/>
                <a:sym typeface="Corbel"/>
              </a:defRPr>
            </a:lvl2pPr>
            <a:lvl3pPr indent="-355600" lvl="2" marL="1371600" marR="0" rtl="0" algn="l">
              <a:lnSpc>
                <a:spcPct val="90000"/>
              </a:lnSpc>
              <a:spcBef>
                <a:spcPts val="500"/>
              </a:spcBef>
              <a:spcAft>
                <a:spcPts val="0"/>
              </a:spcAft>
              <a:buClr>
                <a:srgbClr val="5D95A6"/>
              </a:buClr>
              <a:buSzPts val="2000"/>
              <a:buFont typeface="Arial"/>
              <a:buChar char="•"/>
              <a:defRPr b="0" i="0" sz="2000" u="none" cap="none" strike="noStrike">
                <a:solidFill>
                  <a:srgbClr val="5D95A6"/>
                </a:solidFill>
                <a:latin typeface="Corbel"/>
                <a:ea typeface="Corbel"/>
                <a:cs typeface="Corbel"/>
                <a:sym typeface="Corbel"/>
              </a:defRPr>
            </a:lvl3pPr>
            <a:lvl4pPr indent="-342900" lvl="3" marL="1828800" marR="0" rtl="0" algn="l">
              <a:lnSpc>
                <a:spcPct val="90000"/>
              </a:lnSpc>
              <a:spcBef>
                <a:spcPts val="500"/>
              </a:spcBef>
              <a:spcAft>
                <a:spcPts val="0"/>
              </a:spcAft>
              <a:buClr>
                <a:srgbClr val="5D95A6"/>
              </a:buClr>
              <a:buSzPts val="1800"/>
              <a:buFont typeface="Arial"/>
              <a:buChar char="•"/>
              <a:defRPr b="0" i="0" sz="1800" u="none" cap="none" strike="noStrike">
                <a:solidFill>
                  <a:srgbClr val="5D95A6"/>
                </a:solidFill>
                <a:latin typeface="Corbel"/>
                <a:ea typeface="Corbel"/>
                <a:cs typeface="Corbel"/>
                <a:sym typeface="Corbel"/>
              </a:defRPr>
            </a:lvl4pPr>
            <a:lvl5pPr indent="-342900" lvl="4" marL="2286000" marR="0" rtl="0" algn="l">
              <a:lnSpc>
                <a:spcPct val="90000"/>
              </a:lnSpc>
              <a:spcBef>
                <a:spcPts val="500"/>
              </a:spcBef>
              <a:spcAft>
                <a:spcPts val="0"/>
              </a:spcAft>
              <a:buClr>
                <a:srgbClr val="5D95A6"/>
              </a:buClr>
              <a:buSzPts val="1800"/>
              <a:buFont typeface="Arial"/>
              <a:buChar char="•"/>
              <a:defRPr b="0" i="0" sz="1800" u="none" cap="none" strike="noStrike">
                <a:solidFill>
                  <a:srgbClr val="5D95A6"/>
                </a:solidFill>
                <a:latin typeface="Corbel"/>
                <a:ea typeface="Corbel"/>
                <a:cs typeface="Corbel"/>
                <a:sym typeface="Corbe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slow">
    <p:push/>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0" r="0" t="0"/>
          <a:stretch/>
        </p:blipFill>
        <p:spPr>
          <a:xfrm>
            <a:off x="1" y="-48173"/>
            <a:ext cx="12224276" cy="6972755"/>
          </a:xfrm>
          <a:prstGeom prst="rect">
            <a:avLst/>
          </a:prstGeom>
          <a:noFill/>
          <a:ln>
            <a:noFill/>
          </a:ln>
        </p:spPr>
      </p:pic>
      <p:pic>
        <p:nvPicPr>
          <p:cNvPr id="85" name="Google Shape;85;p1"/>
          <p:cNvPicPr preferRelativeResize="0"/>
          <p:nvPr/>
        </p:nvPicPr>
        <p:blipFill rotWithShape="1">
          <a:blip r:embed="rId4">
            <a:alphaModFix amt="35000"/>
          </a:blip>
          <a:srcRect b="0" l="6465" r="4933" t="6898"/>
          <a:stretch/>
        </p:blipFill>
        <p:spPr>
          <a:xfrm>
            <a:off x="32277" y="0"/>
            <a:ext cx="12192000" cy="6924581"/>
          </a:xfrm>
          <a:prstGeom prst="rect">
            <a:avLst/>
          </a:prstGeom>
          <a:noFill/>
          <a:ln>
            <a:noFill/>
          </a:ln>
        </p:spPr>
      </p:pic>
      <p:sp>
        <p:nvSpPr>
          <p:cNvPr id="86" name="Google Shape;86;p1"/>
          <p:cNvSpPr txBox="1"/>
          <p:nvPr>
            <p:ph type="ctrTitle"/>
          </p:nvPr>
        </p:nvSpPr>
        <p:spPr>
          <a:xfrm>
            <a:off x="1555827" y="2564690"/>
            <a:ext cx="9144900" cy="17952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CBD0F"/>
              </a:buClr>
              <a:buSzPts val="6000"/>
              <a:buFont typeface="Arial"/>
              <a:buNone/>
            </a:pPr>
            <a:r>
              <a:rPr lang="es-ES" sz="5800">
                <a:solidFill>
                  <a:schemeClr val="lt1"/>
                </a:solidFill>
                <a:latin typeface="Corbel"/>
                <a:ea typeface="Corbel"/>
                <a:cs typeface="Corbel"/>
                <a:sym typeface="Corbel"/>
              </a:rPr>
              <a:t>Protocolo de </a:t>
            </a:r>
            <a:endParaRPr sz="5800">
              <a:solidFill>
                <a:schemeClr val="lt1"/>
              </a:solidFill>
              <a:latin typeface="Corbel"/>
              <a:ea typeface="Corbel"/>
              <a:cs typeface="Corbel"/>
              <a:sym typeface="Corbel"/>
            </a:endParaRPr>
          </a:p>
          <a:p>
            <a:pPr indent="0" lvl="0" marL="0" rtl="0" algn="ctr">
              <a:lnSpc>
                <a:spcPct val="90000"/>
              </a:lnSpc>
              <a:spcBef>
                <a:spcPts val="0"/>
              </a:spcBef>
              <a:spcAft>
                <a:spcPts val="0"/>
              </a:spcAft>
              <a:buClr>
                <a:srgbClr val="FCBD0F"/>
              </a:buClr>
              <a:buSzPts val="6000"/>
              <a:buFont typeface="Arial"/>
              <a:buNone/>
            </a:pPr>
            <a:r>
              <a:rPr lang="es-ES" sz="5800">
                <a:solidFill>
                  <a:schemeClr val="lt1"/>
                </a:solidFill>
                <a:latin typeface="Corbel"/>
                <a:ea typeface="Corbel"/>
                <a:cs typeface="Corbel"/>
                <a:sym typeface="Corbel"/>
              </a:rPr>
              <a:t>Bioseguridad</a:t>
            </a:r>
            <a:endParaRPr sz="5800">
              <a:solidFill>
                <a:schemeClr val="lt1"/>
              </a:solidFill>
              <a:latin typeface="Corbel"/>
              <a:ea typeface="Corbel"/>
              <a:cs typeface="Corbel"/>
              <a:sym typeface="Corbe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c6267a854b_0_43"/>
          <p:cNvSpPr txBox="1"/>
          <p:nvPr>
            <p:ph idx="4294967295" type="ctrTitle"/>
          </p:nvPr>
        </p:nvSpPr>
        <p:spPr>
          <a:xfrm>
            <a:off x="1800225" y="762550"/>
            <a:ext cx="8591400" cy="609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3763" u="none" cap="none" strike="noStrike">
                <a:solidFill>
                  <a:schemeClr val="lt1"/>
                </a:solidFill>
                <a:latin typeface="Corbel"/>
                <a:ea typeface="Corbel"/>
                <a:cs typeface="Corbel"/>
                <a:sym typeface="Corbel"/>
              </a:rPr>
              <a:t>Medidas de bioseguridad</a:t>
            </a:r>
            <a:br>
              <a:rPr b="1" i="0" lang="es-ES" sz="3350" u="none" cap="none" strike="noStrike">
                <a:solidFill>
                  <a:srgbClr val="5E96A6"/>
                </a:solidFill>
                <a:latin typeface="Arial"/>
                <a:ea typeface="Arial"/>
                <a:cs typeface="Arial"/>
                <a:sym typeface="Arial"/>
              </a:rPr>
            </a:br>
            <a:endParaRPr b="1" i="0" sz="3350" u="none" cap="none" strike="noStrike">
              <a:solidFill>
                <a:srgbClr val="5E96A6"/>
              </a:solidFill>
              <a:latin typeface="Arial"/>
              <a:ea typeface="Arial"/>
              <a:cs typeface="Arial"/>
              <a:sym typeface="Arial"/>
            </a:endParaRPr>
          </a:p>
        </p:txBody>
      </p:sp>
      <p:sp>
        <p:nvSpPr>
          <p:cNvPr id="149" name="Google Shape;149;gc6267a854b_0_43"/>
          <p:cNvSpPr txBox="1"/>
          <p:nvPr/>
        </p:nvSpPr>
        <p:spPr>
          <a:xfrm>
            <a:off x="1409250" y="1701600"/>
            <a:ext cx="8456400" cy="35865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700"/>
              <a:buFont typeface="Arial"/>
              <a:buNone/>
            </a:pPr>
            <a:r>
              <a:rPr b="1" i="0" lang="es-ES" sz="1700" u="none" cap="none" strike="noStrike">
                <a:solidFill>
                  <a:schemeClr val="lt1"/>
                </a:solidFill>
                <a:latin typeface="Corbel"/>
                <a:ea typeface="Corbel"/>
                <a:cs typeface="Corbel"/>
                <a:sym typeface="Corbel"/>
              </a:rPr>
              <a:t>Al ingreso:</a:t>
            </a:r>
            <a:endParaRPr b="1" i="0" sz="1700" u="none" cap="none" strike="noStrike">
              <a:solidFill>
                <a:schemeClr val="lt1"/>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Se dejará registro de la toma de temperatura en el formato REGISTRO DE TEMPERATURA (Anexo 3).</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Si presenta alguno de los síntomas definidos en el formato, deberá informarlo al jefe</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inmediato para iniciar el proceso de comunicación a las entidades de salud pertinentes.</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Durante el desarrollo de sus actividades, deberá mantener en lo posible la distancia de 2mts. con respecto a cualquier otro compañero de trabajo.</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Durante el desarrollo del trabajo deberá mantener (obligatorio) el uso de tapabocas o protector respiratorio.</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Durante el desarrollo del trabajo deberá, en lo posible, lavarse las manos cada tres horas con agua y jabón según las instrucciones emitidas por el Ministerio de Salud.</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Se debe desinfectar a diario los elementos de trabajo (computador, superficies, teclados, celulares, etc.).</a:t>
            </a:r>
            <a:endParaRPr b="0" i="0" sz="1700" u="none" cap="none" strike="noStrike">
              <a:solidFill>
                <a:srgbClr val="5BC0C8"/>
              </a:solidFill>
              <a:latin typeface="Corbel"/>
              <a:ea typeface="Corbel"/>
              <a:cs typeface="Corbel"/>
              <a:sym typeface="Corbel"/>
            </a:endParaRPr>
          </a:p>
        </p:txBody>
      </p:sp>
      <p:sp>
        <p:nvSpPr>
          <p:cNvPr id="150" name="Google Shape;150;gc6267a854b_0_43"/>
          <p:cNvSpPr txBox="1"/>
          <p:nvPr/>
        </p:nvSpPr>
        <p:spPr>
          <a:xfrm>
            <a:off x="1409250" y="1286075"/>
            <a:ext cx="4077300" cy="4926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2000"/>
              <a:buFont typeface="Arial"/>
              <a:buNone/>
            </a:pPr>
            <a:r>
              <a:rPr b="1" i="0" lang="es-ES" sz="2000" u="none" cap="none" strike="noStrike">
                <a:solidFill>
                  <a:schemeClr val="lt1"/>
                </a:solidFill>
                <a:latin typeface="Corbel"/>
                <a:ea typeface="Corbel"/>
                <a:cs typeface="Corbel"/>
                <a:sym typeface="Corbel"/>
              </a:rPr>
              <a:t>En las instalaciones:</a:t>
            </a:r>
            <a:endParaRPr b="1" i="0" sz="2000" u="none" cap="none" strike="noStrike">
              <a:solidFill>
                <a:schemeClr val="lt1"/>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0" st="0"/>
                                            </p:txEl>
                                          </p:spTgt>
                                        </p:tgtEl>
                                        <p:attrNameLst>
                                          <p:attrName>style.visibility</p:attrName>
                                        </p:attrNameLst>
                                      </p:cBhvr>
                                      <p:to>
                                        <p:strVal val="visible"/>
                                      </p:to>
                                    </p:set>
                                    <p:animEffect filter="fade" transition="in">
                                      <p:cBhvr>
                                        <p:cTn dur="1500"/>
                                        <p:tgtEl>
                                          <p:spTgt spid="14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1" st="1"/>
                                            </p:txEl>
                                          </p:spTgt>
                                        </p:tgtEl>
                                        <p:attrNameLst>
                                          <p:attrName>style.visibility</p:attrName>
                                        </p:attrNameLst>
                                      </p:cBhvr>
                                      <p:to>
                                        <p:strVal val="visible"/>
                                      </p:to>
                                    </p:set>
                                    <p:animEffect filter="fade" transition="in">
                                      <p:cBhvr>
                                        <p:cTn dur="1500"/>
                                        <p:tgtEl>
                                          <p:spTgt spid="14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2" st="2"/>
                                            </p:txEl>
                                          </p:spTgt>
                                        </p:tgtEl>
                                        <p:attrNameLst>
                                          <p:attrName>style.visibility</p:attrName>
                                        </p:attrNameLst>
                                      </p:cBhvr>
                                      <p:to>
                                        <p:strVal val="visible"/>
                                      </p:to>
                                    </p:set>
                                    <p:animEffect filter="fade" transition="in">
                                      <p:cBhvr>
                                        <p:cTn dur="1500"/>
                                        <p:tgtEl>
                                          <p:spTgt spid="14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3" st="3"/>
                                            </p:txEl>
                                          </p:spTgt>
                                        </p:tgtEl>
                                        <p:attrNameLst>
                                          <p:attrName>style.visibility</p:attrName>
                                        </p:attrNameLst>
                                      </p:cBhvr>
                                      <p:to>
                                        <p:strVal val="visible"/>
                                      </p:to>
                                    </p:set>
                                    <p:animEffect filter="fade" transition="in">
                                      <p:cBhvr>
                                        <p:cTn dur="1500"/>
                                        <p:tgtEl>
                                          <p:spTgt spid="14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4" st="4"/>
                                            </p:txEl>
                                          </p:spTgt>
                                        </p:tgtEl>
                                        <p:attrNameLst>
                                          <p:attrName>style.visibility</p:attrName>
                                        </p:attrNameLst>
                                      </p:cBhvr>
                                      <p:to>
                                        <p:strVal val="visible"/>
                                      </p:to>
                                    </p:set>
                                    <p:animEffect filter="fade" transition="in">
                                      <p:cBhvr>
                                        <p:cTn dur="1500"/>
                                        <p:tgtEl>
                                          <p:spTgt spid="14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5" st="5"/>
                                            </p:txEl>
                                          </p:spTgt>
                                        </p:tgtEl>
                                        <p:attrNameLst>
                                          <p:attrName>style.visibility</p:attrName>
                                        </p:attrNameLst>
                                      </p:cBhvr>
                                      <p:to>
                                        <p:strVal val="visible"/>
                                      </p:to>
                                    </p:set>
                                    <p:animEffect filter="fade" transition="in">
                                      <p:cBhvr>
                                        <p:cTn dur="1500"/>
                                        <p:tgtEl>
                                          <p:spTgt spid="14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6" st="6"/>
                                            </p:txEl>
                                          </p:spTgt>
                                        </p:tgtEl>
                                        <p:attrNameLst>
                                          <p:attrName>style.visibility</p:attrName>
                                        </p:attrNameLst>
                                      </p:cBhvr>
                                      <p:to>
                                        <p:strVal val="visible"/>
                                      </p:to>
                                    </p:set>
                                    <p:animEffect filter="fade" transition="in">
                                      <p:cBhvr>
                                        <p:cTn dur="1500"/>
                                        <p:tgtEl>
                                          <p:spTgt spid="14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xEl>
                                              <p:pRg end="7" st="7"/>
                                            </p:txEl>
                                          </p:spTgt>
                                        </p:tgtEl>
                                        <p:attrNameLst>
                                          <p:attrName>style.visibility</p:attrName>
                                        </p:attrNameLst>
                                      </p:cBhvr>
                                      <p:to>
                                        <p:strVal val="visible"/>
                                      </p:to>
                                    </p:set>
                                    <p:animEffect filter="fade" transition="in">
                                      <p:cBhvr>
                                        <p:cTn dur="1500"/>
                                        <p:tgtEl>
                                          <p:spTgt spid="149">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c6267a854b_0_50"/>
          <p:cNvSpPr txBox="1"/>
          <p:nvPr>
            <p:ph idx="4294967295" type="ctrTitle"/>
          </p:nvPr>
        </p:nvSpPr>
        <p:spPr>
          <a:xfrm>
            <a:off x="1800225" y="762550"/>
            <a:ext cx="8591400" cy="609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3763" u="none" cap="none" strike="noStrike">
                <a:solidFill>
                  <a:schemeClr val="lt1"/>
                </a:solidFill>
                <a:latin typeface="Corbel"/>
                <a:ea typeface="Corbel"/>
                <a:cs typeface="Corbel"/>
                <a:sym typeface="Corbel"/>
              </a:rPr>
              <a:t>Limpieza y desinfección</a:t>
            </a:r>
            <a:br>
              <a:rPr b="1" i="0" lang="es-ES" sz="3350" u="none" cap="none" strike="noStrike">
                <a:solidFill>
                  <a:srgbClr val="5E96A6"/>
                </a:solidFill>
                <a:latin typeface="Arial"/>
                <a:ea typeface="Arial"/>
                <a:cs typeface="Arial"/>
                <a:sym typeface="Arial"/>
              </a:rPr>
            </a:br>
            <a:endParaRPr b="1" i="0" sz="3350" u="none" cap="none" strike="noStrike">
              <a:solidFill>
                <a:srgbClr val="5E96A6"/>
              </a:solidFill>
              <a:latin typeface="Arial"/>
              <a:ea typeface="Arial"/>
              <a:cs typeface="Arial"/>
              <a:sym typeface="Arial"/>
            </a:endParaRPr>
          </a:p>
        </p:txBody>
      </p:sp>
      <p:sp>
        <p:nvSpPr>
          <p:cNvPr id="156" name="Google Shape;156;gc6267a854b_0_50"/>
          <p:cNvSpPr txBox="1"/>
          <p:nvPr/>
        </p:nvSpPr>
        <p:spPr>
          <a:xfrm>
            <a:off x="1900850" y="1487025"/>
            <a:ext cx="8113500" cy="4063500"/>
          </a:xfrm>
          <a:prstGeom prst="rect">
            <a:avLst/>
          </a:prstGeom>
          <a:noFill/>
          <a:ln>
            <a:noFill/>
          </a:ln>
        </p:spPr>
        <p:txBody>
          <a:bodyPr anchorCtr="0" anchor="t" bIns="91425" lIns="91425" spcFirstLastPara="1" rIns="91425" wrap="square" tIns="91425">
            <a:spAutoFit/>
          </a:bodyPr>
          <a:lstStyle/>
          <a:p>
            <a:pPr indent="-317500" lvl="0" marL="457200" marR="0" rtl="0" algn="just">
              <a:lnSpc>
                <a:spcPct val="100000"/>
              </a:lnSpc>
              <a:spcBef>
                <a:spcPts val="0"/>
              </a:spcBef>
              <a:spcAft>
                <a:spcPts val="0"/>
              </a:spcAft>
              <a:buClr>
                <a:srgbClr val="5E96A6"/>
              </a:buClr>
              <a:buSzPts val="1400"/>
              <a:buFont typeface="Corbel"/>
              <a:buChar char="●"/>
            </a:pPr>
            <a:r>
              <a:rPr b="0" i="0" lang="es-ES" sz="1400" u="none" cap="none" strike="noStrike">
                <a:solidFill>
                  <a:srgbClr val="5BC0C8"/>
                </a:solidFill>
                <a:latin typeface="Corbel"/>
                <a:ea typeface="Corbel"/>
                <a:cs typeface="Corbel"/>
                <a:sym typeface="Corbel"/>
              </a:rPr>
              <a:t>Durante la jornada laboral, se realizará la desinfección de superficies de trabajo, manijas y perillas de puertas mediante la aplicación de una mezcla a base de hipoclorito de sodio.</a:t>
            </a:r>
            <a:endParaRPr b="0" i="0" sz="1400" u="none" cap="none" strike="noStrike">
              <a:solidFill>
                <a:srgbClr val="5BC0C8"/>
              </a:solidFill>
              <a:latin typeface="Corbel"/>
              <a:ea typeface="Corbel"/>
              <a:cs typeface="Corbel"/>
              <a:sym typeface="Corbel"/>
            </a:endParaRPr>
          </a:p>
          <a:p>
            <a:pPr indent="-317500" lvl="0" marL="457200" marR="0" rtl="0" algn="just">
              <a:lnSpc>
                <a:spcPct val="100000"/>
              </a:lnSpc>
              <a:spcBef>
                <a:spcPts val="0"/>
              </a:spcBef>
              <a:spcAft>
                <a:spcPts val="0"/>
              </a:spcAft>
              <a:buClr>
                <a:srgbClr val="5E96A6"/>
              </a:buClr>
              <a:buSzPts val="1400"/>
              <a:buFont typeface="Corbel"/>
              <a:buChar char="●"/>
            </a:pPr>
            <a:r>
              <a:rPr b="0" i="0" lang="es-ES" sz="1400" u="none" cap="none" strike="noStrike">
                <a:solidFill>
                  <a:srgbClr val="5BC0C8"/>
                </a:solidFill>
                <a:latin typeface="Corbel"/>
                <a:ea typeface="Corbel"/>
                <a:cs typeface="Corbel"/>
                <a:sym typeface="Corbel"/>
              </a:rPr>
              <a:t>La persona que realiza el procedimiento de limpieza y desinfección debe utilizar los elementos de protección personal (monogafas, guantes y tapabocas).</a:t>
            </a:r>
            <a:endParaRPr b="0" i="0" sz="1400" u="none" cap="none" strike="noStrike">
              <a:solidFill>
                <a:srgbClr val="5BC0C8"/>
              </a:solidFill>
              <a:latin typeface="Corbel"/>
              <a:ea typeface="Corbel"/>
              <a:cs typeface="Corbel"/>
              <a:sym typeface="Corbel"/>
            </a:endParaRPr>
          </a:p>
          <a:p>
            <a:pPr indent="-317500" lvl="0" marL="457200" marR="0" rtl="0" algn="just">
              <a:lnSpc>
                <a:spcPct val="100000"/>
              </a:lnSpc>
              <a:spcBef>
                <a:spcPts val="0"/>
              </a:spcBef>
              <a:spcAft>
                <a:spcPts val="0"/>
              </a:spcAft>
              <a:buClr>
                <a:srgbClr val="5E96A6"/>
              </a:buClr>
              <a:buSzPts val="1400"/>
              <a:buFont typeface="Corbel"/>
              <a:buChar char="●"/>
            </a:pPr>
            <a:r>
              <a:rPr b="0" i="0" lang="es-ES" sz="1400" u="none" cap="none" strike="noStrike">
                <a:solidFill>
                  <a:srgbClr val="5BC0C8"/>
                </a:solidFill>
                <a:latin typeface="Corbel"/>
                <a:ea typeface="Corbel"/>
                <a:cs typeface="Corbel"/>
                <a:sym typeface="Corbel"/>
              </a:rPr>
              <a:t>Realizar la limpieza de áreas y superficies retirando el polvo y la suciedad, con el fin de lograr una desinfección efectiva.</a:t>
            </a:r>
            <a:endParaRPr b="0" i="0" sz="1400" u="none" cap="none" strike="noStrike">
              <a:solidFill>
                <a:srgbClr val="5BC0C8"/>
              </a:solidFill>
              <a:latin typeface="Corbel"/>
              <a:ea typeface="Corbel"/>
              <a:cs typeface="Corbel"/>
              <a:sym typeface="Corbel"/>
            </a:endParaRPr>
          </a:p>
          <a:p>
            <a:pPr indent="-317500" lvl="0" marL="457200" marR="0" rtl="0" algn="just">
              <a:lnSpc>
                <a:spcPct val="100000"/>
              </a:lnSpc>
              <a:spcBef>
                <a:spcPts val="0"/>
              </a:spcBef>
              <a:spcAft>
                <a:spcPts val="0"/>
              </a:spcAft>
              <a:buClr>
                <a:srgbClr val="5E96A6"/>
              </a:buClr>
              <a:buSzPts val="1400"/>
              <a:buFont typeface="Corbel"/>
              <a:buChar char="●"/>
            </a:pPr>
            <a:r>
              <a:rPr b="0" i="0" lang="es-ES" sz="1400" u="none" cap="none" strike="noStrike">
                <a:solidFill>
                  <a:srgbClr val="5BC0C8"/>
                </a:solidFill>
                <a:latin typeface="Corbel"/>
                <a:ea typeface="Corbel"/>
                <a:cs typeface="Corbel"/>
                <a:sym typeface="Corbel"/>
              </a:rPr>
              <a:t>Los paños utilizados para realizar la limpieza y desinfección deben estar limpios.</a:t>
            </a:r>
            <a:endParaRPr b="0" i="0" sz="1400" u="none" cap="none" strike="noStrike">
              <a:solidFill>
                <a:srgbClr val="5BC0C8"/>
              </a:solidFill>
              <a:latin typeface="Corbel"/>
              <a:ea typeface="Corbel"/>
              <a:cs typeface="Corbel"/>
              <a:sym typeface="Corbel"/>
            </a:endParaRPr>
          </a:p>
          <a:p>
            <a:pPr indent="-317500" lvl="0" marL="457200" marR="0" rtl="0" algn="just">
              <a:lnSpc>
                <a:spcPct val="100000"/>
              </a:lnSpc>
              <a:spcBef>
                <a:spcPts val="0"/>
              </a:spcBef>
              <a:spcAft>
                <a:spcPts val="0"/>
              </a:spcAft>
              <a:buClr>
                <a:srgbClr val="5E96A6"/>
              </a:buClr>
              <a:buSzPts val="1400"/>
              <a:buFont typeface="Corbel"/>
              <a:buChar char="●"/>
            </a:pPr>
            <a:r>
              <a:rPr b="0" i="0" lang="es-ES" sz="1400" u="none" cap="none" strike="noStrike">
                <a:solidFill>
                  <a:srgbClr val="5BC0C8"/>
                </a:solidFill>
                <a:latin typeface="Corbel"/>
                <a:ea typeface="Corbel"/>
                <a:cs typeface="Corbel"/>
                <a:sym typeface="Corbel"/>
              </a:rPr>
              <a:t>El personal de limpieza debe lavar sus manos antes y después de realizar las tareas de limpieza y desinfección, así mismo se deben utilizar guantes y seguir las recomendaciones del fabricante de los insumos a utilizar.</a:t>
            </a:r>
            <a:endParaRPr b="0" i="0" sz="1400" u="none" cap="none" strike="noStrike">
              <a:solidFill>
                <a:srgbClr val="5BC0C8"/>
              </a:solidFill>
              <a:latin typeface="Corbel"/>
              <a:ea typeface="Corbel"/>
              <a:cs typeface="Corbel"/>
              <a:sym typeface="Corbel"/>
            </a:endParaRPr>
          </a:p>
          <a:p>
            <a:pPr indent="-317500" lvl="0" marL="457200" marR="0" rtl="0" algn="just">
              <a:lnSpc>
                <a:spcPct val="100000"/>
              </a:lnSpc>
              <a:spcBef>
                <a:spcPts val="0"/>
              </a:spcBef>
              <a:spcAft>
                <a:spcPts val="0"/>
              </a:spcAft>
              <a:buClr>
                <a:srgbClr val="5E96A6"/>
              </a:buClr>
              <a:buSzPts val="1400"/>
              <a:buFont typeface="Corbel"/>
              <a:buChar char="●"/>
            </a:pPr>
            <a:r>
              <a:rPr b="0" i="0" lang="es-ES" sz="1400" u="none" cap="none" strike="noStrike">
                <a:solidFill>
                  <a:srgbClr val="5BC0C8"/>
                </a:solidFill>
                <a:latin typeface="Corbel"/>
                <a:ea typeface="Corbel"/>
                <a:cs typeface="Corbel"/>
                <a:sym typeface="Corbel"/>
              </a:rPr>
              <a:t>Las superficies del cuarto de baño y el sanitario deben limpiarse y desinfectarse al menos una vez al día.</a:t>
            </a:r>
            <a:endParaRPr b="0" i="0" sz="1400" u="none" cap="none" strike="noStrike">
              <a:solidFill>
                <a:srgbClr val="5BC0C8"/>
              </a:solidFill>
              <a:latin typeface="Corbel"/>
              <a:ea typeface="Corbel"/>
              <a:cs typeface="Corbel"/>
              <a:sym typeface="Corbel"/>
            </a:endParaRPr>
          </a:p>
          <a:p>
            <a:pPr indent="-317500" lvl="0" marL="457200" marR="0" rtl="0" algn="just">
              <a:lnSpc>
                <a:spcPct val="100000"/>
              </a:lnSpc>
              <a:spcBef>
                <a:spcPts val="0"/>
              </a:spcBef>
              <a:spcAft>
                <a:spcPts val="0"/>
              </a:spcAft>
              <a:buClr>
                <a:srgbClr val="5E96A6"/>
              </a:buClr>
              <a:buSzPts val="1400"/>
              <a:buFont typeface="Corbel"/>
              <a:buChar char="●"/>
            </a:pPr>
            <a:r>
              <a:rPr b="0" i="0" lang="es-ES" sz="1400" u="none" cap="none" strike="noStrike">
                <a:solidFill>
                  <a:srgbClr val="5BC0C8"/>
                </a:solidFill>
                <a:latin typeface="Corbel"/>
                <a:ea typeface="Corbel"/>
                <a:cs typeface="Corbel"/>
                <a:sym typeface="Corbel"/>
              </a:rPr>
              <a:t>Antes de quitarse los guantes, lave el exterior con el mismo desinfectante limpio con que realizó la desinfección de superficies, déjelos secar en un lugar ventilado. Al finalizar el proceso, báñese y cámbiese la ropa.</a:t>
            </a:r>
            <a:endParaRPr b="0" i="0" sz="1400" u="none" cap="none" strike="noStrike">
              <a:solidFill>
                <a:srgbClr val="5BC0C8"/>
              </a:solidFill>
              <a:latin typeface="Corbel"/>
              <a:ea typeface="Corbel"/>
              <a:cs typeface="Corbel"/>
              <a:sym typeface="Corbel"/>
            </a:endParaRPr>
          </a:p>
          <a:p>
            <a:pPr indent="-317500" lvl="0" marL="457200" marR="0" rtl="0" algn="just">
              <a:lnSpc>
                <a:spcPct val="100000"/>
              </a:lnSpc>
              <a:spcBef>
                <a:spcPts val="0"/>
              </a:spcBef>
              <a:spcAft>
                <a:spcPts val="0"/>
              </a:spcAft>
              <a:buClr>
                <a:srgbClr val="5E96A6"/>
              </a:buClr>
              <a:buSzPts val="1400"/>
              <a:buFont typeface="Corbel"/>
              <a:buChar char="●"/>
            </a:pPr>
            <a:r>
              <a:rPr b="0" i="0" lang="es-ES" sz="1400" u="none" cap="none" strike="noStrike">
                <a:solidFill>
                  <a:srgbClr val="5BC0C8"/>
                </a:solidFill>
                <a:latin typeface="Corbel"/>
                <a:ea typeface="Corbel"/>
                <a:cs typeface="Corbel"/>
                <a:sym typeface="Corbel"/>
              </a:rPr>
              <a:t>Utilizar desinfectantes o alcohol al 70% para la limpieza de los objetos, superficies y materiales de uso constante; así como las superficies del baño (o cualquier otro objeto sobre el que se estornude o tosa).</a:t>
            </a:r>
            <a:endParaRPr b="0" i="0" sz="1400" u="none" cap="none" strike="noStrike">
              <a:solidFill>
                <a:srgbClr val="5BC0C8"/>
              </a:solidFill>
              <a:latin typeface="Corbel"/>
              <a:ea typeface="Corbel"/>
              <a:cs typeface="Corbel"/>
              <a:sym typeface="Corbel"/>
            </a:endParaRPr>
          </a:p>
          <a:p>
            <a:pPr indent="-317500" lvl="0" marL="457200" marR="0" rtl="0" algn="just">
              <a:lnSpc>
                <a:spcPct val="100000"/>
              </a:lnSpc>
              <a:spcBef>
                <a:spcPts val="0"/>
              </a:spcBef>
              <a:spcAft>
                <a:spcPts val="0"/>
              </a:spcAft>
              <a:buClr>
                <a:srgbClr val="5E96A6"/>
              </a:buClr>
              <a:buSzPts val="1400"/>
              <a:buFont typeface="Corbel"/>
              <a:buChar char="●"/>
            </a:pPr>
            <a:r>
              <a:rPr b="0" i="0" lang="es-ES" sz="1400" u="none" cap="none" strike="noStrike">
                <a:solidFill>
                  <a:srgbClr val="5BC0C8"/>
                </a:solidFill>
                <a:latin typeface="Corbel"/>
                <a:ea typeface="Corbel"/>
                <a:cs typeface="Corbel"/>
                <a:sym typeface="Corbel"/>
              </a:rPr>
              <a:t>Tener un espacio disponible para los insumos de limpieza y desinfección.</a:t>
            </a:r>
            <a:endParaRPr b="0" i="0" sz="1400" u="none" cap="none" strike="noStrike">
              <a:solidFill>
                <a:srgbClr val="5BC0C8"/>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0" st="0"/>
                                            </p:txEl>
                                          </p:spTgt>
                                        </p:tgtEl>
                                        <p:attrNameLst>
                                          <p:attrName>style.visibility</p:attrName>
                                        </p:attrNameLst>
                                      </p:cBhvr>
                                      <p:to>
                                        <p:strVal val="visible"/>
                                      </p:to>
                                    </p:set>
                                    <p:animEffect filter="fade" transition="in">
                                      <p:cBhvr>
                                        <p:cTn dur="1500"/>
                                        <p:tgtEl>
                                          <p:spTgt spid="15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1" st="1"/>
                                            </p:txEl>
                                          </p:spTgt>
                                        </p:tgtEl>
                                        <p:attrNameLst>
                                          <p:attrName>style.visibility</p:attrName>
                                        </p:attrNameLst>
                                      </p:cBhvr>
                                      <p:to>
                                        <p:strVal val="visible"/>
                                      </p:to>
                                    </p:set>
                                    <p:animEffect filter="fade" transition="in">
                                      <p:cBhvr>
                                        <p:cTn dur="1500"/>
                                        <p:tgtEl>
                                          <p:spTgt spid="15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2" st="2"/>
                                            </p:txEl>
                                          </p:spTgt>
                                        </p:tgtEl>
                                        <p:attrNameLst>
                                          <p:attrName>style.visibility</p:attrName>
                                        </p:attrNameLst>
                                      </p:cBhvr>
                                      <p:to>
                                        <p:strVal val="visible"/>
                                      </p:to>
                                    </p:set>
                                    <p:animEffect filter="fade" transition="in">
                                      <p:cBhvr>
                                        <p:cTn dur="1500"/>
                                        <p:tgtEl>
                                          <p:spTgt spid="15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3" st="3"/>
                                            </p:txEl>
                                          </p:spTgt>
                                        </p:tgtEl>
                                        <p:attrNameLst>
                                          <p:attrName>style.visibility</p:attrName>
                                        </p:attrNameLst>
                                      </p:cBhvr>
                                      <p:to>
                                        <p:strVal val="visible"/>
                                      </p:to>
                                    </p:set>
                                    <p:animEffect filter="fade" transition="in">
                                      <p:cBhvr>
                                        <p:cTn dur="1500"/>
                                        <p:tgtEl>
                                          <p:spTgt spid="15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4" st="4"/>
                                            </p:txEl>
                                          </p:spTgt>
                                        </p:tgtEl>
                                        <p:attrNameLst>
                                          <p:attrName>style.visibility</p:attrName>
                                        </p:attrNameLst>
                                      </p:cBhvr>
                                      <p:to>
                                        <p:strVal val="visible"/>
                                      </p:to>
                                    </p:set>
                                    <p:animEffect filter="fade" transition="in">
                                      <p:cBhvr>
                                        <p:cTn dur="1500"/>
                                        <p:tgtEl>
                                          <p:spTgt spid="15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5" st="5"/>
                                            </p:txEl>
                                          </p:spTgt>
                                        </p:tgtEl>
                                        <p:attrNameLst>
                                          <p:attrName>style.visibility</p:attrName>
                                        </p:attrNameLst>
                                      </p:cBhvr>
                                      <p:to>
                                        <p:strVal val="visible"/>
                                      </p:to>
                                    </p:set>
                                    <p:animEffect filter="fade" transition="in">
                                      <p:cBhvr>
                                        <p:cTn dur="1500"/>
                                        <p:tgtEl>
                                          <p:spTgt spid="15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6" st="6"/>
                                            </p:txEl>
                                          </p:spTgt>
                                        </p:tgtEl>
                                        <p:attrNameLst>
                                          <p:attrName>style.visibility</p:attrName>
                                        </p:attrNameLst>
                                      </p:cBhvr>
                                      <p:to>
                                        <p:strVal val="visible"/>
                                      </p:to>
                                    </p:set>
                                    <p:animEffect filter="fade" transition="in">
                                      <p:cBhvr>
                                        <p:cTn dur="1500"/>
                                        <p:tgtEl>
                                          <p:spTgt spid="15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7" st="7"/>
                                            </p:txEl>
                                          </p:spTgt>
                                        </p:tgtEl>
                                        <p:attrNameLst>
                                          <p:attrName>style.visibility</p:attrName>
                                        </p:attrNameLst>
                                      </p:cBhvr>
                                      <p:to>
                                        <p:strVal val="visible"/>
                                      </p:to>
                                    </p:set>
                                    <p:animEffect filter="fade" transition="in">
                                      <p:cBhvr>
                                        <p:cTn dur="1500"/>
                                        <p:tgtEl>
                                          <p:spTgt spid="15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xEl>
                                              <p:pRg end="8" st="8"/>
                                            </p:txEl>
                                          </p:spTgt>
                                        </p:tgtEl>
                                        <p:attrNameLst>
                                          <p:attrName>style.visibility</p:attrName>
                                        </p:attrNameLst>
                                      </p:cBhvr>
                                      <p:to>
                                        <p:strVal val="visible"/>
                                      </p:to>
                                    </p:set>
                                    <p:animEffect filter="fade" transition="in">
                                      <p:cBhvr>
                                        <p:cTn dur="1500"/>
                                        <p:tgtEl>
                                          <p:spTgt spid="156">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gc6267a854b_0_55"/>
          <p:cNvSpPr txBox="1"/>
          <p:nvPr>
            <p:ph idx="4294967295" type="ctrTitle"/>
          </p:nvPr>
        </p:nvSpPr>
        <p:spPr>
          <a:xfrm>
            <a:off x="1288725" y="762550"/>
            <a:ext cx="10065000" cy="11535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4000" u="none" cap="none" strike="noStrike">
                <a:solidFill>
                  <a:schemeClr val="lt1"/>
                </a:solidFill>
                <a:latin typeface="Corbel"/>
                <a:ea typeface="Corbel"/>
                <a:cs typeface="Corbel"/>
                <a:sym typeface="Corbel"/>
              </a:rPr>
              <a:t>Prevención y manejo de situaciones </a:t>
            </a:r>
            <a:endParaRPr b="1" i="0" sz="4000" u="none" cap="none" strike="noStrike">
              <a:solidFill>
                <a:schemeClr val="lt1"/>
              </a:solidFill>
              <a:latin typeface="Corbel"/>
              <a:ea typeface="Corbel"/>
              <a:cs typeface="Corbel"/>
              <a:sym typeface="Corbel"/>
            </a:endParaRPr>
          </a:p>
          <a:p>
            <a:pPr indent="0" lvl="0" marL="0" marR="0" rtl="0" algn="ctr">
              <a:lnSpc>
                <a:spcPct val="90000"/>
              </a:lnSpc>
              <a:spcBef>
                <a:spcPts val="0"/>
              </a:spcBef>
              <a:spcAft>
                <a:spcPts val="0"/>
              </a:spcAft>
              <a:buClr>
                <a:srgbClr val="5E96A6"/>
              </a:buClr>
              <a:buSzPts val="3563"/>
              <a:buFont typeface="Arial"/>
              <a:buNone/>
            </a:pPr>
            <a:r>
              <a:rPr b="1" i="0" lang="es-ES" sz="4000" u="none" cap="none" strike="noStrike">
                <a:solidFill>
                  <a:schemeClr val="lt1"/>
                </a:solidFill>
                <a:latin typeface="Corbel"/>
                <a:ea typeface="Corbel"/>
                <a:cs typeface="Corbel"/>
                <a:sym typeface="Corbel"/>
              </a:rPr>
              <a:t>de riesgo de contagio</a:t>
            </a:r>
            <a:br>
              <a:rPr b="1" i="0" lang="es-ES" sz="2650" u="none" cap="none" strike="noStrike">
                <a:solidFill>
                  <a:schemeClr val="lt1"/>
                </a:solidFill>
                <a:latin typeface="Arial"/>
                <a:ea typeface="Arial"/>
                <a:cs typeface="Arial"/>
                <a:sym typeface="Arial"/>
              </a:rPr>
            </a:br>
            <a:endParaRPr b="1" i="0" sz="2650" u="none" cap="none" strike="noStrike">
              <a:solidFill>
                <a:schemeClr val="lt1"/>
              </a:solidFill>
              <a:latin typeface="Arial"/>
              <a:ea typeface="Arial"/>
              <a:cs typeface="Arial"/>
              <a:sym typeface="Arial"/>
            </a:endParaRPr>
          </a:p>
        </p:txBody>
      </p:sp>
      <p:sp>
        <p:nvSpPr>
          <p:cNvPr id="162" name="Google Shape;162;gc6267a854b_0_55"/>
          <p:cNvSpPr txBox="1"/>
          <p:nvPr/>
        </p:nvSpPr>
        <p:spPr>
          <a:xfrm>
            <a:off x="1520775" y="1983600"/>
            <a:ext cx="8956200" cy="12930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800"/>
              <a:buFont typeface="Arial"/>
              <a:buNone/>
            </a:pPr>
            <a:r>
              <a:rPr b="0" i="0" lang="es-ES" sz="1800" u="none" cap="none" strike="noStrike">
                <a:solidFill>
                  <a:srgbClr val="5BC0C8"/>
                </a:solidFill>
                <a:latin typeface="Corbel"/>
                <a:ea typeface="Corbel"/>
                <a:cs typeface="Corbel"/>
                <a:sym typeface="Corbel"/>
              </a:rPr>
              <a:t>Una vez que se identifique que algún empleado tiene sospecha o confirmación de la infección, los pasos siguientes serán usar mascarilla y cumplir aislamiento en su casa de manera inmediata, hasta tener una indicación de su EPS o ARL que permita su retorno de manera presencial.</a:t>
            </a:r>
            <a:endParaRPr b="0" i="0" sz="1800" u="none" cap="none" strike="noStrike">
              <a:solidFill>
                <a:srgbClr val="5BC0C8"/>
              </a:solidFill>
              <a:latin typeface="Corbel"/>
              <a:ea typeface="Corbel"/>
              <a:cs typeface="Corbel"/>
              <a:sym typeface="Corbel"/>
            </a:endParaRPr>
          </a:p>
        </p:txBody>
      </p:sp>
      <p:sp>
        <p:nvSpPr>
          <p:cNvPr id="163" name="Google Shape;163;gc6267a854b_0_55"/>
          <p:cNvSpPr txBox="1"/>
          <p:nvPr/>
        </p:nvSpPr>
        <p:spPr>
          <a:xfrm>
            <a:off x="1520775" y="3276600"/>
            <a:ext cx="8956200" cy="15699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orbel"/>
                <a:ea typeface="Corbel"/>
                <a:cs typeface="Corbel"/>
                <a:sym typeface="Corbel"/>
              </a:rPr>
              <a:t>Reporte de casos positivos y sospechosos:</a:t>
            </a:r>
            <a:endParaRPr b="1" i="0" sz="1800" u="none" cap="none" strike="noStrike">
              <a:solidFill>
                <a:schemeClr val="lt1"/>
              </a:solidFill>
              <a:latin typeface="Corbel"/>
              <a:ea typeface="Corbel"/>
              <a:cs typeface="Corbel"/>
              <a:sym typeface="Corbel"/>
            </a:endParaRPr>
          </a:p>
          <a:p>
            <a:pPr indent="0" lvl="0" marL="0" marR="0" rtl="0" algn="just">
              <a:lnSpc>
                <a:spcPct val="100000"/>
              </a:lnSpc>
              <a:spcBef>
                <a:spcPts val="0"/>
              </a:spcBef>
              <a:spcAft>
                <a:spcPts val="0"/>
              </a:spcAft>
              <a:buClr>
                <a:srgbClr val="000000"/>
              </a:buClr>
              <a:buSzPts val="1800"/>
              <a:buFont typeface="Arial"/>
              <a:buNone/>
            </a:pPr>
            <a:r>
              <a:rPr b="0" i="0" lang="es-ES" sz="1800" u="none" cap="none" strike="noStrike">
                <a:solidFill>
                  <a:srgbClr val="5BC0C8"/>
                </a:solidFill>
                <a:latin typeface="Corbel"/>
                <a:ea typeface="Corbel"/>
                <a:cs typeface="Corbel"/>
                <a:sym typeface="Corbel"/>
              </a:rPr>
              <a:t>Ante cada caso de un empleado con resultado positivo para COVID-19, se reportará a la Secretaría de Salud del municipio y se realizará un cerco epidemiológico identificando cuáles empleados tuvieron contacto estrecho en los últimos catorce días, y se les informará de la situación, para que estos también consulten en su EPS.</a:t>
            </a:r>
            <a:endParaRPr b="0" i="0" sz="1800" u="none" cap="none" strike="noStrike">
              <a:solidFill>
                <a:srgbClr val="5BC0C8"/>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400"/>
                                        <p:tgtEl>
                                          <p:spTgt spid="1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500"/>
                                        <p:tgtEl>
                                          <p:spTgt spid="1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c6267a854b_0_66"/>
          <p:cNvSpPr txBox="1"/>
          <p:nvPr>
            <p:ph idx="4294967295" type="ctrTitle"/>
          </p:nvPr>
        </p:nvSpPr>
        <p:spPr>
          <a:xfrm>
            <a:off x="1288725" y="762550"/>
            <a:ext cx="10065000" cy="11535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3063" u="none" cap="none" strike="noStrike">
                <a:solidFill>
                  <a:schemeClr val="lt1"/>
                </a:solidFill>
                <a:latin typeface="Corbel"/>
                <a:ea typeface="Corbel"/>
                <a:cs typeface="Corbel"/>
                <a:sym typeface="Corbel"/>
              </a:rPr>
              <a:t>Prevención y manejo de situaciones </a:t>
            </a:r>
            <a:endParaRPr b="1" i="0" sz="3063" u="none" cap="none" strike="noStrike">
              <a:solidFill>
                <a:schemeClr val="lt1"/>
              </a:solidFill>
              <a:latin typeface="Corbel"/>
              <a:ea typeface="Corbel"/>
              <a:cs typeface="Corbel"/>
              <a:sym typeface="Corbel"/>
            </a:endParaRPr>
          </a:p>
          <a:p>
            <a:pPr indent="0" lvl="0" marL="0" marR="0" rtl="0" algn="ctr">
              <a:lnSpc>
                <a:spcPct val="90000"/>
              </a:lnSpc>
              <a:spcBef>
                <a:spcPts val="0"/>
              </a:spcBef>
              <a:spcAft>
                <a:spcPts val="0"/>
              </a:spcAft>
              <a:buClr>
                <a:srgbClr val="5E96A6"/>
              </a:buClr>
              <a:buSzPts val="3563"/>
              <a:buFont typeface="Arial"/>
              <a:buNone/>
            </a:pPr>
            <a:r>
              <a:rPr b="1" i="0" lang="es-ES" sz="3063" u="none" cap="none" strike="noStrike">
                <a:solidFill>
                  <a:schemeClr val="lt1"/>
                </a:solidFill>
                <a:latin typeface="Corbel"/>
                <a:ea typeface="Corbel"/>
                <a:cs typeface="Corbel"/>
                <a:sym typeface="Corbel"/>
              </a:rPr>
              <a:t>de riesgo de contagio</a:t>
            </a:r>
            <a:br>
              <a:rPr b="1" i="0" lang="es-ES" sz="2650" u="none" cap="none" strike="noStrike">
                <a:solidFill>
                  <a:srgbClr val="5E96A6"/>
                </a:solidFill>
                <a:latin typeface="Arial"/>
                <a:ea typeface="Arial"/>
                <a:cs typeface="Arial"/>
                <a:sym typeface="Arial"/>
              </a:rPr>
            </a:br>
            <a:endParaRPr b="1" i="0" sz="2650" u="none" cap="none" strike="noStrike">
              <a:solidFill>
                <a:srgbClr val="5E96A6"/>
              </a:solidFill>
              <a:latin typeface="Arial"/>
              <a:ea typeface="Arial"/>
              <a:cs typeface="Arial"/>
              <a:sym typeface="Arial"/>
            </a:endParaRPr>
          </a:p>
        </p:txBody>
      </p:sp>
      <p:sp>
        <p:nvSpPr>
          <p:cNvPr id="169" name="Google Shape;169;gc6267a854b_0_66"/>
          <p:cNvSpPr txBox="1"/>
          <p:nvPr/>
        </p:nvSpPr>
        <p:spPr>
          <a:xfrm>
            <a:off x="1504250" y="1717750"/>
            <a:ext cx="9251400" cy="2893800"/>
          </a:xfrm>
          <a:prstGeom prst="rect">
            <a:avLst/>
          </a:prstGeom>
          <a:noFill/>
          <a:ln>
            <a:noFill/>
          </a:ln>
        </p:spPr>
        <p:txBody>
          <a:bodyPr anchorCtr="0" anchor="t" bIns="91425" lIns="91425" spcFirstLastPara="1" rIns="91425" wrap="square" tIns="91425">
            <a:spAutoFit/>
          </a:bodyPr>
          <a:lstStyle/>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Se informará a la ARL de la situación para recibir orientación y seguimiento.</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 Se orientará y acompañará a cada colaborador con síntomas para que consulte en su EPS.</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Cada colaborador, confirmado o sospechoso, permanecerá en su casa durante catorce días mientras no tenga certificado médico que avale su retorno antes de ese periodo.</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Si se confirma un caso para un rol de riesgo, se diligenciará el Formato Único de Reporte de Enfermedad Laboral (FUREL) y se enviará a la ARL y EPS.</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Los casos sospechosos y confirmados tendrán seguimiento diario telefónico por el área de Talento Humano.</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Cada empleado confirmado para coronavirus, una vez finalice su incapacidad, entregará las recomendaciones dadas por su médico tratante o EPS para definir las condiciones de reincorporación y la realización de evaluación ocupacional pos-incapacidad.</a:t>
            </a:r>
            <a:endParaRPr b="0" i="0" sz="1600" u="none" cap="none" strike="noStrike">
              <a:solidFill>
                <a:srgbClr val="5BC0C8"/>
              </a:solidFill>
              <a:latin typeface="Corbel"/>
              <a:ea typeface="Corbel"/>
              <a:cs typeface="Corbel"/>
              <a:sym typeface="Corbel"/>
            </a:endParaRPr>
          </a:p>
        </p:txBody>
      </p:sp>
      <p:sp>
        <p:nvSpPr>
          <p:cNvPr id="170" name="Google Shape;170;gc6267a854b_0_66"/>
          <p:cNvSpPr txBox="1"/>
          <p:nvPr/>
        </p:nvSpPr>
        <p:spPr>
          <a:xfrm>
            <a:off x="1755800" y="4695975"/>
            <a:ext cx="2689500" cy="969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700"/>
              <a:buFont typeface="Arial"/>
              <a:buNone/>
            </a:pPr>
            <a:r>
              <a:rPr b="1" i="0" lang="es-ES" sz="1700" u="none" cap="none" strike="noStrike">
                <a:solidFill>
                  <a:schemeClr val="lt1"/>
                </a:solidFill>
                <a:latin typeface="Corbel"/>
                <a:ea typeface="Corbel"/>
                <a:cs typeface="Corbel"/>
                <a:sym typeface="Corbel"/>
              </a:rPr>
              <a:t>Números de contacto:</a:t>
            </a:r>
            <a:endParaRPr b="1" i="0" sz="1700" u="none" cap="none" strike="noStrike">
              <a:solidFill>
                <a:schemeClr val="lt1"/>
              </a:solidFill>
              <a:latin typeface="Corbel"/>
              <a:ea typeface="Corbel"/>
              <a:cs typeface="Corbel"/>
              <a:sym typeface="Corbel"/>
            </a:endParaRPr>
          </a:p>
          <a:p>
            <a:pPr indent="0" lvl="0" marL="0" marR="0" rtl="0" algn="ctr">
              <a:lnSpc>
                <a:spcPct val="100000"/>
              </a:lnSpc>
              <a:spcBef>
                <a:spcPts val="0"/>
              </a:spcBef>
              <a:spcAft>
                <a:spcPts val="0"/>
              </a:spcAft>
              <a:buClr>
                <a:srgbClr val="000000"/>
              </a:buClr>
              <a:buSzPts val="1700"/>
              <a:buFont typeface="Arial"/>
              <a:buNone/>
            </a:pPr>
            <a:r>
              <a:rPr b="0" i="0" lang="es-ES" sz="1700" u="none" cap="none" strike="noStrike">
                <a:solidFill>
                  <a:srgbClr val="5BC0C8"/>
                </a:solidFill>
                <a:latin typeface="Corbel"/>
                <a:ea typeface="Corbel"/>
                <a:cs typeface="Corbel"/>
                <a:sym typeface="Corbel"/>
              </a:rPr>
              <a:t>MEDELLÍN: 123</a:t>
            </a:r>
            <a:endParaRPr b="0" i="0" sz="1700" u="none" cap="none" strike="noStrike">
              <a:solidFill>
                <a:srgbClr val="5BC0C8"/>
              </a:solidFill>
              <a:latin typeface="Corbel"/>
              <a:ea typeface="Corbel"/>
              <a:cs typeface="Corbel"/>
              <a:sym typeface="Corbel"/>
            </a:endParaRPr>
          </a:p>
          <a:p>
            <a:pPr indent="0" lvl="0" marL="0" marR="0" rtl="0" algn="ctr">
              <a:lnSpc>
                <a:spcPct val="100000"/>
              </a:lnSpc>
              <a:spcBef>
                <a:spcPts val="0"/>
              </a:spcBef>
              <a:spcAft>
                <a:spcPts val="0"/>
              </a:spcAft>
              <a:buClr>
                <a:srgbClr val="000000"/>
              </a:buClr>
              <a:buSzPts val="1700"/>
              <a:buFont typeface="Arial"/>
              <a:buNone/>
            </a:pPr>
            <a:r>
              <a:rPr b="0" i="0" lang="es-ES" sz="1700" u="none" cap="none" strike="noStrike">
                <a:solidFill>
                  <a:srgbClr val="5BC0C8"/>
                </a:solidFill>
                <a:latin typeface="Corbel"/>
                <a:ea typeface="Corbel"/>
                <a:cs typeface="Corbel"/>
                <a:sym typeface="Corbel"/>
              </a:rPr>
              <a:t>ARL SURA: 4444578</a:t>
            </a:r>
            <a:endParaRPr b="0" i="0" sz="1700" u="none" cap="none" strike="noStrike">
              <a:solidFill>
                <a:srgbClr val="5BC0C8"/>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0" st="0"/>
                                            </p:txEl>
                                          </p:spTgt>
                                        </p:tgtEl>
                                        <p:attrNameLst>
                                          <p:attrName>style.visibility</p:attrName>
                                        </p:attrNameLst>
                                      </p:cBhvr>
                                      <p:to>
                                        <p:strVal val="visible"/>
                                      </p:to>
                                    </p:set>
                                    <p:animEffect filter="fade" transition="in">
                                      <p:cBhvr>
                                        <p:cTn dur="1500"/>
                                        <p:tgtEl>
                                          <p:spTgt spid="16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1" st="1"/>
                                            </p:txEl>
                                          </p:spTgt>
                                        </p:tgtEl>
                                        <p:attrNameLst>
                                          <p:attrName>style.visibility</p:attrName>
                                        </p:attrNameLst>
                                      </p:cBhvr>
                                      <p:to>
                                        <p:strVal val="visible"/>
                                      </p:to>
                                    </p:set>
                                    <p:animEffect filter="fade" transition="in">
                                      <p:cBhvr>
                                        <p:cTn dur="1500"/>
                                        <p:tgtEl>
                                          <p:spTgt spid="16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2" st="2"/>
                                            </p:txEl>
                                          </p:spTgt>
                                        </p:tgtEl>
                                        <p:attrNameLst>
                                          <p:attrName>style.visibility</p:attrName>
                                        </p:attrNameLst>
                                      </p:cBhvr>
                                      <p:to>
                                        <p:strVal val="visible"/>
                                      </p:to>
                                    </p:set>
                                    <p:animEffect filter="fade" transition="in">
                                      <p:cBhvr>
                                        <p:cTn dur="1500"/>
                                        <p:tgtEl>
                                          <p:spTgt spid="16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3" st="3"/>
                                            </p:txEl>
                                          </p:spTgt>
                                        </p:tgtEl>
                                        <p:attrNameLst>
                                          <p:attrName>style.visibility</p:attrName>
                                        </p:attrNameLst>
                                      </p:cBhvr>
                                      <p:to>
                                        <p:strVal val="visible"/>
                                      </p:to>
                                    </p:set>
                                    <p:animEffect filter="fade" transition="in">
                                      <p:cBhvr>
                                        <p:cTn dur="1500"/>
                                        <p:tgtEl>
                                          <p:spTgt spid="16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4" st="4"/>
                                            </p:txEl>
                                          </p:spTgt>
                                        </p:tgtEl>
                                        <p:attrNameLst>
                                          <p:attrName>style.visibility</p:attrName>
                                        </p:attrNameLst>
                                      </p:cBhvr>
                                      <p:to>
                                        <p:strVal val="visible"/>
                                      </p:to>
                                    </p:set>
                                    <p:animEffect filter="fade" transition="in">
                                      <p:cBhvr>
                                        <p:cTn dur="1500"/>
                                        <p:tgtEl>
                                          <p:spTgt spid="16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5" st="5"/>
                                            </p:txEl>
                                          </p:spTgt>
                                        </p:tgtEl>
                                        <p:attrNameLst>
                                          <p:attrName>style.visibility</p:attrName>
                                        </p:attrNameLst>
                                      </p:cBhvr>
                                      <p:to>
                                        <p:strVal val="visible"/>
                                      </p:to>
                                    </p:set>
                                    <p:animEffect filter="fade" transition="in">
                                      <p:cBhvr>
                                        <p:cTn dur="1500"/>
                                        <p:tgtEl>
                                          <p:spTgt spid="16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500"/>
                                        <p:tgtEl>
                                          <p:spTgt spid="1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gc6267a854b_0_73"/>
          <p:cNvSpPr txBox="1"/>
          <p:nvPr>
            <p:ph idx="4294967295" type="ctrTitle"/>
          </p:nvPr>
        </p:nvSpPr>
        <p:spPr>
          <a:xfrm>
            <a:off x="1288725" y="762550"/>
            <a:ext cx="10065000" cy="1617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2763" u="none" cap="none" strike="noStrike">
                <a:solidFill>
                  <a:schemeClr val="lt1"/>
                </a:solidFill>
                <a:latin typeface="Corbel"/>
                <a:ea typeface="Corbel"/>
                <a:cs typeface="Corbel"/>
                <a:sym typeface="Corbel"/>
              </a:rPr>
              <a:t>Vigilancia de la salud de los trabajadores en el contexto del Sistema de Gestión de Seguridad y Salud en el Trabajo SG-SST</a:t>
            </a:r>
            <a:br>
              <a:rPr b="1" i="0" lang="es-ES" sz="2350" u="none" cap="none" strike="noStrike">
                <a:solidFill>
                  <a:srgbClr val="5E96A6"/>
                </a:solidFill>
                <a:latin typeface="Arial"/>
                <a:ea typeface="Arial"/>
                <a:cs typeface="Arial"/>
                <a:sym typeface="Arial"/>
              </a:rPr>
            </a:br>
            <a:endParaRPr b="1" i="0" sz="2350" u="none" cap="none" strike="noStrike">
              <a:solidFill>
                <a:srgbClr val="5E96A6"/>
              </a:solidFill>
              <a:latin typeface="Arial"/>
              <a:ea typeface="Arial"/>
              <a:cs typeface="Arial"/>
              <a:sym typeface="Arial"/>
            </a:endParaRPr>
          </a:p>
        </p:txBody>
      </p:sp>
      <p:sp>
        <p:nvSpPr>
          <p:cNvPr id="176" name="Google Shape;176;gc6267a854b_0_73"/>
          <p:cNvSpPr txBox="1"/>
          <p:nvPr/>
        </p:nvSpPr>
        <p:spPr>
          <a:xfrm>
            <a:off x="1636450" y="1839775"/>
            <a:ext cx="4215000" cy="7080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orbel"/>
                <a:ea typeface="Corbel"/>
                <a:cs typeface="Corbel"/>
                <a:sym typeface="Corbel"/>
              </a:rPr>
              <a:t>Recomendaciones para el hogar:</a:t>
            </a:r>
            <a:endParaRPr b="1" i="0" sz="1800" u="none" cap="none" strike="noStrike">
              <a:solidFill>
                <a:schemeClr val="lt1"/>
              </a:solidFill>
              <a:latin typeface="Corbel"/>
              <a:ea typeface="Corbel"/>
              <a:cs typeface="Corbel"/>
              <a:sym typeface="Corbel"/>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rgbClr val="5E96A6"/>
              </a:solidFill>
              <a:latin typeface="Corbel"/>
              <a:ea typeface="Corbel"/>
              <a:cs typeface="Corbel"/>
              <a:sym typeface="Corbel"/>
            </a:endParaRPr>
          </a:p>
        </p:txBody>
      </p:sp>
      <p:sp>
        <p:nvSpPr>
          <p:cNvPr id="177" name="Google Shape;177;gc6267a854b_0_73"/>
          <p:cNvSpPr txBox="1"/>
          <p:nvPr/>
        </p:nvSpPr>
        <p:spPr>
          <a:xfrm>
            <a:off x="1712650" y="2303350"/>
            <a:ext cx="8295300" cy="28938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600"/>
              <a:buFont typeface="Arial"/>
              <a:buNone/>
            </a:pPr>
            <a:r>
              <a:rPr b="1" i="0" lang="es-ES" sz="1600" u="none" cap="none" strike="noStrike">
                <a:solidFill>
                  <a:schemeClr val="lt1"/>
                </a:solidFill>
                <a:latin typeface="Corbel"/>
                <a:ea typeface="Corbel"/>
                <a:cs typeface="Corbel"/>
                <a:sym typeface="Corbel"/>
              </a:rPr>
              <a:t>Al salir de la vivienda:</a:t>
            </a:r>
            <a:endParaRPr b="1" i="0" sz="1600" u="none" cap="none" strike="noStrike">
              <a:solidFill>
                <a:schemeClr val="lt1"/>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Estar atento a las indicaciones de la autoridad local sobre restricciones a la movilidad y acceso a lugares públicos.</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Visitar solamente aquellos lugares estrictamente necesarios y evitar conglomeraciones de personas.</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Asignar un adulto para hacer las compras, que no pertenezca a ningún grupo de alto riesgo.</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Restringir las visitas a familiares y amigos si alguno presenta cuadro respiratorio.</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No saludar con besos, ni abrazos, ni dar la mano.</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Utilizar tapabocas en lugares cerrados donde no se pueda contar con una distancia mínima de dos metros entre personas, incluyendo transporte público, supermercados, bancos, entre otros.</a:t>
            </a:r>
            <a:endParaRPr b="0" i="0" sz="1600" u="none" cap="none" strike="noStrike">
              <a:solidFill>
                <a:srgbClr val="5BC0C8"/>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0" st="0"/>
                                            </p:txEl>
                                          </p:spTgt>
                                        </p:tgtEl>
                                        <p:attrNameLst>
                                          <p:attrName>style.visibility</p:attrName>
                                        </p:attrNameLst>
                                      </p:cBhvr>
                                      <p:to>
                                        <p:strVal val="visible"/>
                                      </p:to>
                                    </p:set>
                                    <p:animEffect filter="fade" transition="in">
                                      <p:cBhvr>
                                        <p:cTn dur="1500"/>
                                        <p:tgtEl>
                                          <p:spTgt spid="17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1" st="1"/>
                                            </p:txEl>
                                          </p:spTgt>
                                        </p:tgtEl>
                                        <p:attrNameLst>
                                          <p:attrName>style.visibility</p:attrName>
                                        </p:attrNameLst>
                                      </p:cBhvr>
                                      <p:to>
                                        <p:strVal val="visible"/>
                                      </p:to>
                                    </p:set>
                                    <p:animEffect filter="fade" transition="in">
                                      <p:cBhvr>
                                        <p:cTn dur="1500"/>
                                        <p:tgtEl>
                                          <p:spTgt spid="17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2" st="2"/>
                                            </p:txEl>
                                          </p:spTgt>
                                        </p:tgtEl>
                                        <p:attrNameLst>
                                          <p:attrName>style.visibility</p:attrName>
                                        </p:attrNameLst>
                                      </p:cBhvr>
                                      <p:to>
                                        <p:strVal val="visible"/>
                                      </p:to>
                                    </p:set>
                                    <p:animEffect filter="fade" transition="in">
                                      <p:cBhvr>
                                        <p:cTn dur="1500"/>
                                        <p:tgtEl>
                                          <p:spTgt spid="17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3" st="3"/>
                                            </p:txEl>
                                          </p:spTgt>
                                        </p:tgtEl>
                                        <p:attrNameLst>
                                          <p:attrName>style.visibility</p:attrName>
                                        </p:attrNameLst>
                                      </p:cBhvr>
                                      <p:to>
                                        <p:strVal val="visible"/>
                                      </p:to>
                                    </p:set>
                                    <p:animEffect filter="fade" transition="in">
                                      <p:cBhvr>
                                        <p:cTn dur="1500"/>
                                        <p:tgtEl>
                                          <p:spTgt spid="17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4" st="4"/>
                                            </p:txEl>
                                          </p:spTgt>
                                        </p:tgtEl>
                                        <p:attrNameLst>
                                          <p:attrName>style.visibility</p:attrName>
                                        </p:attrNameLst>
                                      </p:cBhvr>
                                      <p:to>
                                        <p:strVal val="visible"/>
                                      </p:to>
                                    </p:set>
                                    <p:animEffect filter="fade" transition="in">
                                      <p:cBhvr>
                                        <p:cTn dur="1500"/>
                                        <p:tgtEl>
                                          <p:spTgt spid="17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5" st="5"/>
                                            </p:txEl>
                                          </p:spTgt>
                                        </p:tgtEl>
                                        <p:attrNameLst>
                                          <p:attrName>style.visibility</p:attrName>
                                        </p:attrNameLst>
                                      </p:cBhvr>
                                      <p:to>
                                        <p:strVal val="visible"/>
                                      </p:to>
                                    </p:set>
                                    <p:animEffect filter="fade" transition="in">
                                      <p:cBhvr>
                                        <p:cTn dur="1500"/>
                                        <p:tgtEl>
                                          <p:spTgt spid="17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xEl>
                                              <p:pRg end="6" st="6"/>
                                            </p:txEl>
                                          </p:spTgt>
                                        </p:tgtEl>
                                        <p:attrNameLst>
                                          <p:attrName>style.visibility</p:attrName>
                                        </p:attrNameLst>
                                      </p:cBhvr>
                                      <p:to>
                                        <p:strVal val="visible"/>
                                      </p:to>
                                    </p:set>
                                    <p:animEffect filter="fade" transition="in">
                                      <p:cBhvr>
                                        <p:cTn dur="1500"/>
                                        <p:tgtEl>
                                          <p:spTgt spid="177">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gc6267a854b_0_80"/>
          <p:cNvSpPr txBox="1"/>
          <p:nvPr>
            <p:ph idx="4294967295" type="ctrTitle"/>
          </p:nvPr>
        </p:nvSpPr>
        <p:spPr>
          <a:xfrm>
            <a:off x="1288725" y="762550"/>
            <a:ext cx="10065000" cy="1617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2763" u="none" cap="none" strike="noStrike">
                <a:solidFill>
                  <a:schemeClr val="lt1"/>
                </a:solidFill>
                <a:latin typeface="Corbel"/>
                <a:ea typeface="Corbel"/>
                <a:cs typeface="Corbel"/>
                <a:sym typeface="Corbel"/>
              </a:rPr>
              <a:t>Vigilancia de la salud de los trabajadores en el contexto del Sistema de Gestión de Seguridad y Salud en el Trabajo SG-SST</a:t>
            </a:r>
            <a:br>
              <a:rPr b="1" i="0" lang="es-ES" sz="2350" u="none" cap="none" strike="noStrike">
                <a:solidFill>
                  <a:schemeClr val="lt1"/>
                </a:solidFill>
                <a:latin typeface="Arial"/>
                <a:ea typeface="Arial"/>
                <a:cs typeface="Arial"/>
                <a:sym typeface="Arial"/>
              </a:rPr>
            </a:br>
            <a:endParaRPr b="1" i="0" sz="2350" u="none" cap="none" strike="noStrike">
              <a:solidFill>
                <a:schemeClr val="lt1"/>
              </a:solidFill>
              <a:latin typeface="Arial"/>
              <a:ea typeface="Arial"/>
              <a:cs typeface="Arial"/>
              <a:sym typeface="Arial"/>
            </a:endParaRPr>
          </a:p>
        </p:txBody>
      </p:sp>
      <p:sp>
        <p:nvSpPr>
          <p:cNvPr id="183" name="Google Shape;183;gc6267a854b_0_80"/>
          <p:cNvSpPr txBox="1"/>
          <p:nvPr/>
        </p:nvSpPr>
        <p:spPr>
          <a:xfrm>
            <a:off x="1636450" y="1702450"/>
            <a:ext cx="3918900" cy="7080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orbel"/>
                <a:ea typeface="Corbel"/>
                <a:cs typeface="Corbel"/>
                <a:sym typeface="Corbel"/>
              </a:rPr>
              <a:t>Recomendaciones para el hogar:</a:t>
            </a:r>
            <a:endParaRPr b="1" i="0" sz="1800" u="none" cap="none" strike="noStrike">
              <a:solidFill>
                <a:schemeClr val="lt1"/>
              </a:solidFill>
              <a:latin typeface="Corbel"/>
              <a:ea typeface="Corbel"/>
              <a:cs typeface="Corbel"/>
              <a:sym typeface="Corbel"/>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rgbClr val="5E96A6"/>
              </a:solidFill>
              <a:latin typeface="Corbel"/>
              <a:ea typeface="Corbel"/>
              <a:cs typeface="Corbel"/>
              <a:sym typeface="Corbel"/>
            </a:endParaRPr>
          </a:p>
        </p:txBody>
      </p:sp>
      <p:sp>
        <p:nvSpPr>
          <p:cNvPr id="184" name="Google Shape;184;gc6267a854b_0_80"/>
          <p:cNvSpPr txBox="1"/>
          <p:nvPr/>
        </p:nvSpPr>
        <p:spPr>
          <a:xfrm>
            <a:off x="1712650" y="2088525"/>
            <a:ext cx="8295300" cy="31863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500"/>
              <a:buFont typeface="Arial"/>
              <a:buNone/>
            </a:pPr>
            <a:r>
              <a:rPr b="1" i="0" lang="es-ES" sz="1500" u="none" cap="none" strike="noStrike">
                <a:solidFill>
                  <a:schemeClr val="lt1"/>
                </a:solidFill>
                <a:latin typeface="Corbel"/>
                <a:ea typeface="Corbel"/>
                <a:cs typeface="Corbel"/>
                <a:sym typeface="Corbel"/>
              </a:rPr>
              <a:t>Al regresar a la vivienda:</a:t>
            </a:r>
            <a:endParaRPr b="1" i="0" sz="1500" u="none" cap="none" strike="noStrike">
              <a:solidFill>
                <a:schemeClr val="lt1"/>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Retirar los zapatos a la entrada y lavar la suela con agua y jabón.</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Lavar las manos de acuerdo con los protocolos del Ministerio de Salud y Protección Social.</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Evitar saludar con beso, abrazo y dar la mano y buscar mantener siempre la distancia de más de dos metros entre personas.</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Antes de tener contacto con los miembros de familia, cambiarse de ropa.</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Mantener separada la ropa de trabajo de las prendas personales.</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 Bañarse con abundante agua y jabón.</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Desinfectar con alcohol o lavar con agua y jabón los elementos que han sido manipulados al exterior de la vivienda.</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Mantener la casa ventilada y limpiar y desinfectar áreas, superficies y objetos de manera regular.</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Si hay alguna persona con síntomas de gripa en la casa, tanto la persona con síntomas de gripa como quienes cuidan de ella, deben utilizar tapabocas de manera constante en el hogar.</a:t>
            </a:r>
            <a:endParaRPr b="0" i="0" sz="1500" u="none" cap="none" strike="noStrike">
              <a:solidFill>
                <a:srgbClr val="5BC0C8"/>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0" st="0"/>
                                            </p:txEl>
                                          </p:spTgt>
                                        </p:tgtEl>
                                        <p:attrNameLst>
                                          <p:attrName>style.visibility</p:attrName>
                                        </p:attrNameLst>
                                      </p:cBhvr>
                                      <p:to>
                                        <p:strVal val="visible"/>
                                      </p:to>
                                    </p:set>
                                    <p:animEffect filter="fade" transition="in">
                                      <p:cBhvr>
                                        <p:cTn dur="1500"/>
                                        <p:tgtEl>
                                          <p:spTgt spid="1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1" st="1"/>
                                            </p:txEl>
                                          </p:spTgt>
                                        </p:tgtEl>
                                        <p:attrNameLst>
                                          <p:attrName>style.visibility</p:attrName>
                                        </p:attrNameLst>
                                      </p:cBhvr>
                                      <p:to>
                                        <p:strVal val="visible"/>
                                      </p:to>
                                    </p:set>
                                    <p:animEffect filter="fade" transition="in">
                                      <p:cBhvr>
                                        <p:cTn dur="1500"/>
                                        <p:tgtEl>
                                          <p:spTgt spid="1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2" st="2"/>
                                            </p:txEl>
                                          </p:spTgt>
                                        </p:tgtEl>
                                        <p:attrNameLst>
                                          <p:attrName>style.visibility</p:attrName>
                                        </p:attrNameLst>
                                      </p:cBhvr>
                                      <p:to>
                                        <p:strVal val="visible"/>
                                      </p:to>
                                    </p:set>
                                    <p:animEffect filter="fade" transition="in">
                                      <p:cBhvr>
                                        <p:cTn dur="1500"/>
                                        <p:tgtEl>
                                          <p:spTgt spid="18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3" st="3"/>
                                            </p:txEl>
                                          </p:spTgt>
                                        </p:tgtEl>
                                        <p:attrNameLst>
                                          <p:attrName>style.visibility</p:attrName>
                                        </p:attrNameLst>
                                      </p:cBhvr>
                                      <p:to>
                                        <p:strVal val="visible"/>
                                      </p:to>
                                    </p:set>
                                    <p:animEffect filter="fade" transition="in">
                                      <p:cBhvr>
                                        <p:cTn dur="1500"/>
                                        <p:tgtEl>
                                          <p:spTgt spid="18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4" st="4"/>
                                            </p:txEl>
                                          </p:spTgt>
                                        </p:tgtEl>
                                        <p:attrNameLst>
                                          <p:attrName>style.visibility</p:attrName>
                                        </p:attrNameLst>
                                      </p:cBhvr>
                                      <p:to>
                                        <p:strVal val="visible"/>
                                      </p:to>
                                    </p:set>
                                    <p:animEffect filter="fade" transition="in">
                                      <p:cBhvr>
                                        <p:cTn dur="1500"/>
                                        <p:tgtEl>
                                          <p:spTgt spid="18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5" st="5"/>
                                            </p:txEl>
                                          </p:spTgt>
                                        </p:tgtEl>
                                        <p:attrNameLst>
                                          <p:attrName>style.visibility</p:attrName>
                                        </p:attrNameLst>
                                      </p:cBhvr>
                                      <p:to>
                                        <p:strVal val="visible"/>
                                      </p:to>
                                    </p:set>
                                    <p:animEffect filter="fade" transition="in">
                                      <p:cBhvr>
                                        <p:cTn dur="1500"/>
                                        <p:tgtEl>
                                          <p:spTgt spid="18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6" st="6"/>
                                            </p:txEl>
                                          </p:spTgt>
                                        </p:tgtEl>
                                        <p:attrNameLst>
                                          <p:attrName>style.visibility</p:attrName>
                                        </p:attrNameLst>
                                      </p:cBhvr>
                                      <p:to>
                                        <p:strVal val="visible"/>
                                      </p:to>
                                    </p:set>
                                    <p:animEffect filter="fade" transition="in">
                                      <p:cBhvr>
                                        <p:cTn dur="1500"/>
                                        <p:tgtEl>
                                          <p:spTgt spid="18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7" st="7"/>
                                            </p:txEl>
                                          </p:spTgt>
                                        </p:tgtEl>
                                        <p:attrNameLst>
                                          <p:attrName>style.visibility</p:attrName>
                                        </p:attrNameLst>
                                      </p:cBhvr>
                                      <p:to>
                                        <p:strVal val="visible"/>
                                      </p:to>
                                    </p:set>
                                    <p:animEffect filter="fade" transition="in">
                                      <p:cBhvr>
                                        <p:cTn dur="1500"/>
                                        <p:tgtEl>
                                          <p:spTgt spid="184">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8" st="8"/>
                                            </p:txEl>
                                          </p:spTgt>
                                        </p:tgtEl>
                                        <p:attrNameLst>
                                          <p:attrName>style.visibility</p:attrName>
                                        </p:attrNameLst>
                                      </p:cBhvr>
                                      <p:to>
                                        <p:strVal val="visible"/>
                                      </p:to>
                                    </p:set>
                                    <p:animEffect filter="fade" transition="in">
                                      <p:cBhvr>
                                        <p:cTn dur="1500"/>
                                        <p:tgtEl>
                                          <p:spTgt spid="184">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9" st="9"/>
                                            </p:txEl>
                                          </p:spTgt>
                                        </p:tgtEl>
                                        <p:attrNameLst>
                                          <p:attrName>style.visibility</p:attrName>
                                        </p:attrNameLst>
                                      </p:cBhvr>
                                      <p:to>
                                        <p:strVal val="visible"/>
                                      </p:to>
                                    </p:set>
                                    <p:animEffect filter="fade" transition="in">
                                      <p:cBhvr>
                                        <p:cTn dur="1500"/>
                                        <p:tgtEl>
                                          <p:spTgt spid="184">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gc6267a854b_0_86"/>
          <p:cNvSpPr txBox="1"/>
          <p:nvPr>
            <p:ph idx="4294967295" type="ctrTitle"/>
          </p:nvPr>
        </p:nvSpPr>
        <p:spPr>
          <a:xfrm>
            <a:off x="1288725" y="762550"/>
            <a:ext cx="10065000" cy="1617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2763" u="none" cap="none" strike="noStrike">
                <a:solidFill>
                  <a:schemeClr val="lt1"/>
                </a:solidFill>
                <a:latin typeface="Corbel"/>
                <a:ea typeface="Corbel"/>
                <a:cs typeface="Corbel"/>
                <a:sym typeface="Corbel"/>
              </a:rPr>
              <a:t>Vigilancia de la salud de los trabajadores en el contexto del Sistema de Gestión de Seguridad y Salud en el Trabajo SG-SST</a:t>
            </a:r>
            <a:br>
              <a:rPr b="1" i="0" lang="es-ES" sz="2350" u="none" cap="none" strike="noStrike">
                <a:solidFill>
                  <a:schemeClr val="lt1"/>
                </a:solidFill>
                <a:latin typeface="Arial"/>
                <a:ea typeface="Arial"/>
                <a:cs typeface="Arial"/>
                <a:sym typeface="Arial"/>
              </a:rPr>
            </a:br>
            <a:endParaRPr b="1" i="0" sz="2350" u="none" cap="none" strike="noStrike">
              <a:solidFill>
                <a:schemeClr val="lt1"/>
              </a:solidFill>
              <a:latin typeface="Arial"/>
              <a:ea typeface="Arial"/>
              <a:cs typeface="Arial"/>
              <a:sym typeface="Arial"/>
            </a:endParaRPr>
          </a:p>
        </p:txBody>
      </p:sp>
      <p:sp>
        <p:nvSpPr>
          <p:cNvPr id="190" name="Google Shape;190;gc6267a854b_0_86"/>
          <p:cNvSpPr txBox="1"/>
          <p:nvPr/>
        </p:nvSpPr>
        <p:spPr>
          <a:xfrm>
            <a:off x="1617900" y="1937875"/>
            <a:ext cx="8956200" cy="12006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orbel"/>
                <a:ea typeface="Corbel"/>
                <a:cs typeface="Corbel"/>
                <a:sym typeface="Corbel"/>
              </a:rPr>
              <a:t>Recomendaciones para el hogar:</a:t>
            </a:r>
            <a:endParaRPr b="1" i="0" sz="1800" u="none" cap="none" strike="noStrike">
              <a:solidFill>
                <a:schemeClr val="lt1"/>
              </a:solidFill>
              <a:latin typeface="Corbel"/>
              <a:ea typeface="Corbel"/>
              <a:cs typeface="Corbel"/>
              <a:sym typeface="Corbel"/>
            </a:endParaRPr>
          </a:p>
          <a:p>
            <a:pPr indent="0" lvl="0" marL="0" marR="0" rtl="0" algn="just">
              <a:lnSpc>
                <a:spcPct val="100000"/>
              </a:lnSpc>
              <a:spcBef>
                <a:spcPts val="0"/>
              </a:spcBef>
              <a:spcAft>
                <a:spcPts val="0"/>
              </a:spcAft>
              <a:buClr>
                <a:srgbClr val="000000"/>
              </a:buClr>
              <a:buSzPts val="1600"/>
              <a:buFont typeface="Arial"/>
              <a:buNone/>
            </a:pPr>
            <a:r>
              <a:rPr b="0" i="0" lang="es-ES" sz="1600" u="none" cap="none" strike="noStrike">
                <a:solidFill>
                  <a:srgbClr val="5BC0C8"/>
                </a:solidFill>
                <a:latin typeface="Corbel"/>
                <a:ea typeface="Corbel"/>
                <a:cs typeface="Corbel"/>
                <a:sym typeface="Corbel"/>
              </a:rPr>
              <a:t>Si el trabajador convive con personas mayores de 60 años o enfermedades preexistentes de alto riesgo para el COVID-19, debe extremar medidas de precaución como:</a:t>
            </a:r>
            <a:endParaRPr b="0" i="0" sz="1600" u="none" cap="none" strike="noStrike">
              <a:solidFill>
                <a:srgbClr val="5BC0C8"/>
              </a:solidFill>
              <a:latin typeface="Corbel"/>
              <a:ea typeface="Corbel"/>
              <a:cs typeface="Corbel"/>
              <a:sym typeface="Corbel"/>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rgbClr val="5E96A6"/>
              </a:solidFill>
              <a:latin typeface="Corbel"/>
              <a:ea typeface="Corbel"/>
              <a:cs typeface="Corbel"/>
              <a:sym typeface="Corbel"/>
            </a:endParaRPr>
          </a:p>
        </p:txBody>
      </p:sp>
      <p:sp>
        <p:nvSpPr>
          <p:cNvPr id="191" name="Google Shape;191;gc6267a854b_0_86"/>
          <p:cNvSpPr txBox="1"/>
          <p:nvPr/>
        </p:nvSpPr>
        <p:spPr>
          <a:xfrm>
            <a:off x="1617900" y="2839500"/>
            <a:ext cx="8295300" cy="2154900"/>
          </a:xfrm>
          <a:prstGeom prst="rect">
            <a:avLst/>
          </a:prstGeom>
          <a:noFill/>
          <a:ln>
            <a:noFill/>
          </a:ln>
        </p:spPr>
        <p:txBody>
          <a:bodyPr anchorCtr="0" anchor="t" bIns="91425" lIns="91425" spcFirstLastPara="1" rIns="91425" wrap="square" tIns="91425">
            <a:spAutoFit/>
          </a:bodyPr>
          <a:lstStyle/>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Mantener la distancia siempre mayor a dos metros.</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Utilizar tapabocas en casa, especialmente al encontrarse en un mismo espacio que la persona a riesgo y al cocinar y servir la comida.</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Aumentar la ventilación del hogar.</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Si es posible, asignar un baño y habitación individual para la persona de riesgo. Si no es posible, aumentar ventilación y limpieza y desinfección de superficies.</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Cumplir a cabalidad con las recomendaciones de lavado de manos e higiene respiratoria impartidas por el Ministerio de Salud y Protección Social.</a:t>
            </a:r>
            <a:endParaRPr b="0" i="0" sz="1600" u="none" cap="none" strike="noStrike">
              <a:solidFill>
                <a:srgbClr val="5BC0C8"/>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0" st="0"/>
                                            </p:txEl>
                                          </p:spTgt>
                                        </p:tgtEl>
                                        <p:attrNameLst>
                                          <p:attrName>style.visibility</p:attrName>
                                        </p:attrNameLst>
                                      </p:cBhvr>
                                      <p:to>
                                        <p:strVal val="visible"/>
                                      </p:to>
                                    </p:set>
                                    <p:animEffect filter="fade" transition="in">
                                      <p:cBhvr>
                                        <p:cTn dur="1500"/>
                                        <p:tgtEl>
                                          <p:spTgt spid="1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1" st="1"/>
                                            </p:txEl>
                                          </p:spTgt>
                                        </p:tgtEl>
                                        <p:attrNameLst>
                                          <p:attrName>style.visibility</p:attrName>
                                        </p:attrNameLst>
                                      </p:cBhvr>
                                      <p:to>
                                        <p:strVal val="visible"/>
                                      </p:to>
                                    </p:set>
                                    <p:animEffect filter="fade" transition="in">
                                      <p:cBhvr>
                                        <p:cTn dur="1500"/>
                                        <p:tgtEl>
                                          <p:spTgt spid="19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2" st="2"/>
                                            </p:txEl>
                                          </p:spTgt>
                                        </p:tgtEl>
                                        <p:attrNameLst>
                                          <p:attrName>style.visibility</p:attrName>
                                        </p:attrNameLst>
                                      </p:cBhvr>
                                      <p:to>
                                        <p:strVal val="visible"/>
                                      </p:to>
                                    </p:set>
                                    <p:animEffect filter="fade" transition="in">
                                      <p:cBhvr>
                                        <p:cTn dur="1500"/>
                                        <p:tgtEl>
                                          <p:spTgt spid="19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3" st="3"/>
                                            </p:txEl>
                                          </p:spTgt>
                                        </p:tgtEl>
                                        <p:attrNameLst>
                                          <p:attrName>style.visibility</p:attrName>
                                        </p:attrNameLst>
                                      </p:cBhvr>
                                      <p:to>
                                        <p:strVal val="visible"/>
                                      </p:to>
                                    </p:set>
                                    <p:animEffect filter="fade" transition="in">
                                      <p:cBhvr>
                                        <p:cTn dur="1500"/>
                                        <p:tgtEl>
                                          <p:spTgt spid="19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4" st="4"/>
                                            </p:txEl>
                                          </p:spTgt>
                                        </p:tgtEl>
                                        <p:attrNameLst>
                                          <p:attrName>style.visibility</p:attrName>
                                        </p:attrNameLst>
                                      </p:cBhvr>
                                      <p:to>
                                        <p:strVal val="visible"/>
                                      </p:to>
                                    </p:set>
                                    <p:animEffect filter="fade" transition="in">
                                      <p:cBhvr>
                                        <p:cTn dur="1500"/>
                                        <p:tgtEl>
                                          <p:spTgt spid="191">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gc6267a854b_0_93"/>
          <p:cNvSpPr txBox="1"/>
          <p:nvPr>
            <p:ph idx="4294967295" type="ctrTitle"/>
          </p:nvPr>
        </p:nvSpPr>
        <p:spPr>
          <a:xfrm>
            <a:off x="1288725" y="762550"/>
            <a:ext cx="10065000" cy="1617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2763" u="none" cap="none" strike="noStrike">
                <a:solidFill>
                  <a:schemeClr val="lt1"/>
                </a:solidFill>
                <a:latin typeface="Corbel"/>
                <a:ea typeface="Corbel"/>
                <a:cs typeface="Corbel"/>
                <a:sym typeface="Corbel"/>
              </a:rPr>
              <a:t>Vigilancia de la salud de los trabajadores en el contexto del Sistema de Gestión de Seguridad y Salud en el Trabajo SG-SST</a:t>
            </a:r>
            <a:br>
              <a:rPr b="1" i="0" lang="es-ES" sz="2350" u="none" cap="none" strike="noStrike">
                <a:solidFill>
                  <a:schemeClr val="lt1"/>
                </a:solidFill>
                <a:latin typeface="Arial"/>
                <a:ea typeface="Arial"/>
                <a:cs typeface="Arial"/>
                <a:sym typeface="Arial"/>
              </a:rPr>
            </a:br>
            <a:endParaRPr b="1" i="0" sz="2350" u="none" cap="none" strike="noStrike">
              <a:solidFill>
                <a:schemeClr val="lt1"/>
              </a:solidFill>
              <a:latin typeface="Arial"/>
              <a:ea typeface="Arial"/>
              <a:cs typeface="Arial"/>
              <a:sym typeface="Arial"/>
            </a:endParaRPr>
          </a:p>
        </p:txBody>
      </p:sp>
      <p:sp>
        <p:nvSpPr>
          <p:cNvPr id="197" name="Google Shape;197;gc6267a854b_0_93"/>
          <p:cNvSpPr txBox="1"/>
          <p:nvPr/>
        </p:nvSpPr>
        <p:spPr>
          <a:xfrm>
            <a:off x="1617900" y="1556875"/>
            <a:ext cx="8956200" cy="9696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700"/>
              <a:buFont typeface="Arial"/>
              <a:buNone/>
            </a:pPr>
            <a:r>
              <a:rPr b="1" i="0" lang="es-ES" sz="1700" u="none" cap="none" strike="noStrike">
                <a:solidFill>
                  <a:schemeClr val="lt1"/>
                </a:solidFill>
                <a:latin typeface="Corbel"/>
                <a:ea typeface="Corbel"/>
                <a:cs typeface="Corbel"/>
                <a:sym typeface="Corbel"/>
              </a:rPr>
              <a:t>Recomendaciones para el transporte:</a:t>
            </a:r>
            <a:endParaRPr b="1" i="0" sz="1700" u="none" cap="none" strike="noStrike">
              <a:solidFill>
                <a:schemeClr val="lt1"/>
              </a:solidFill>
              <a:latin typeface="Corbel"/>
              <a:ea typeface="Corbel"/>
              <a:cs typeface="Corbel"/>
              <a:sym typeface="Corbel"/>
            </a:endParaRPr>
          </a:p>
          <a:p>
            <a:pPr indent="0" lvl="0" marL="0" marR="0" rtl="0" algn="just">
              <a:lnSpc>
                <a:spcPct val="100000"/>
              </a:lnSpc>
              <a:spcBef>
                <a:spcPts val="0"/>
              </a:spcBef>
              <a:spcAft>
                <a:spcPts val="0"/>
              </a:spcAft>
              <a:buClr>
                <a:srgbClr val="000000"/>
              </a:buClr>
              <a:buSzPts val="1700"/>
              <a:buFont typeface="Arial"/>
              <a:buNone/>
            </a:pPr>
            <a:r>
              <a:rPr b="0" i="0" lang="es-ES" sz="1700" u="none" cap="none" strike="noStrike">
                <a:solidFill>
                  <a:srgbClr val="5BC0C8"/>
                </a:solidFill>
                <a:latin typeface="Corbel"/>
                <a:ea typeface="Corbel"/>
                <a:cs typeface="Corbel"/>
                <a:sym typeface="Corbel"/>
              </a:rPr>
              <a:t>En transporte particular en carros, motocicletas y bicicletas:</a:t>
            </a:r>
            <a:endParaRPr b="0" i="0" sz="1800" u="none" cap="none" strike="noStrike">
              <a:solidFill>
                <a:srgbClr val="5BC0C8"/>
              </a:solidFill>
              <a:latin typeface="Corbel"/>
              <a:ea typeface="Corbel"/>
              <a:cs typeface="Corbel"/>
              <a:sym typeface="Corbel"/>
            </a:endParaRPr>
          </a:p>
          <a:p>
            <a:pPr indent="0" lvl="0" marL="0" marR="0" rtl="0" algn="just">
              <a:lnSpc>
                <a:spcPct val="100000"/>
              </a:lnSpc>
              <a:spcBef>
                <a:spcPts val="0"/>
              </a:spcBef>
              <a:spcAft>
                <a:spcPts val="0"/>
              </a:spcAft>
              <a:buClr>
                <a:srgbClr val="000000"/>
              </a:buClr>
              <a:buSzPts val="1700"/>
              <a:buFont typeface="Arial"/>
              <a:buNone/>
            </a:pPr>
            <a:r>
              <a:t/>
            </a:r>
            <a:endParaRPr b="0" i="0" sz="1700" u="none" cap="none" strike="noStrike">
              <a:solidFill>
                <a:srgbClr val="5E96A6"/>
              </a:solidFill>
              <a:latin typeface="Corbel"/>
              <a:ea typeface="Corbel"/>
              <a:cs typeface="Corbel"/>
              <a:sym typeface="Corbel"/>
            </a:endParaRPr>
          </a:p>
        </p:txBody>
      </p:sp>
      <p:sp>
        <p:nvSpPr>
          <p:cNvPr id="198" name="Google Shape;198;gc6267a854b_0_93"/>
          <p:cNvSpPr txBox="1"/>
          <p:nvPr/>
        </p:nvSpPr>
        <p:spPr>
          <a:xfrm>
            <a:off x="1617900" y="2247350"/>
            <a:ext cx="8295300" cy="3632700"/>
          </a:xfrm>
          <a:prstGeom prst="rect">
            <a:avLst/>
          </a:prstGeom>
          <a:noFill/>
          <a:ln>
            <a:noFill/>
          </a:ln>
        </p:spPr>
        <p:txBody>
          <a:bodyPr anchorCtr="0" anchor="t" bIns="91425" lIns="91425" spcFirstLastPara="1" rIns="91425" wrap="square" tIns="91425">
            <a:spAutoFit/>
          </a:bodyPr>
          <a:lstStyle/>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Incentivar la movilidad en transportes alternativos de uso individual como bicicleta y motocicleta (sin parrillero), con elementos de protección y seguridad de uso exclusivamente personal.</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En trayectos de desplazamiento cortos, promover la llegada y salida de la obra a pie.</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En la media de lo posible, mantener ventilado el vehículo y ventanas abiertas durante los recorridos.</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En la medida de lo posible, mantener la distancia mínima entre personas dentro de vehículo recomendada (por ejemplo, el pasajero puede ir en la parte de atrás).</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En motos y bicicletas, evite transitar con más de una persona en el vehículo (no parrilleros).</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Desinfectar con regularidad superficies con las que tiene contacto frecuente como son las manijas, volante, palanca de cambios, hebillas del cinturón de seguridad, radio, comandos del vehículo, etc., con alcohol o pañitos desinfectantes.</a:t>
            </a:r>
            <a:endParaRPr b="0" i="0" sz="1600" u="none" cap="none" strike="noStrike">
              <a:solidFill>
                <a:srgbClr val="5BC0C8"/>
              </a:solidFill>
              <a:latin typeface="Corbel"/>
              <a:ea typeface="Corbel"/>
              <a:cs typeface="Corbel"/>
              <a:sym typeface="Corbel"/>
            </a:endParaRPr>
          </a:p>
          <a:p>
            <a:pPr indent="-330200" lvl="0" marL="457200" marR="0" rtl="0" algn="just">
              <a:lnSpc>
                <a:spcPct val="100000"/>
              </a:lnSpc>
              <a:spcBef>
                <a:spcPts val="0"/>
              </a:spcBef>
              <a:spcAft>
                <a:spcPts val="0"/>
              </a:spcAft>
              <a:buClr>
                <a:srgbClr val="5E96A6"/>
              </a:buClr>
              <a:buSzPts val="1600"/>
              <a:buFont typeface="Corbel"/>
              <a:buChar char="●"/>
            </a:pPr>
            <a:r>
              <a:rPr b="0" i="0" lang="es-ES" sz="1600" u="none" cap="none" strike="noStrike">
                <a:solidFill>
                  <a:srgbClr val="5BC0C8"/>
                </a:solidFill>
                <a:latin typeface="Corbel"/>
                <a:ea typeface="Corbel"/>
                <a:cs typeface="Corbel"/>
                <a:sym typeface="Corbel"/>
              </a:rPr>
              <a:t>Desinfectar los elementos de seguridad, como cascos, guantes, gafas, rodilleras, entre otros.</a:t>
            </a:r>
            <a:endParaRPr b="0" i="0" sz="1600" u="none" cap="none" strike="noStrike">
              <a:solidFill>
                <a:srgbClr val="5BC0C8"/>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xEl>
                                              <p:pRg end="0" st="0"/>
                                            </p:txEl>
                                          </p:spTgt>
                                        </p:tgtEl>
                                        <p:attrNameLst>
                                          <p:attrName>style.visibility</p:attrName>
                                        </p:attrNameLst>
                                      </p:cBhvr>
                                      <p:to>
                                        <p:strVal val="visible"/>
                                      </p:to>
                                    </p:set>
                                    <p:animEffect filter="fade" transition="in">
                                      <p:cBhvr>
                                        <p:cTn dur="1500"/>
                                        <p:tgtEl>
                                          <p:spTgt spid="19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xEl>
                                              <p:pRg end="1" st="1"/>
                                            </p:txEl>
                                          </p:spTgt>
                                        </p:tgtEl>
                                        <p:attrNameLst>
                                          <p:attrName>style.visibility</p:attrName>
                                        </p:attrNameLst>
                                      </p:cBhvr>
                                      <p:to>
                                        <p:strVal val="visible"/>
                                      </p:to>
                                    </p:set>
                                    <p:animEffect filter="fade" transition="in">
                                      <p:cBhvr>
                                        <p:cTn dur="1500"/>
                                        <p:tgtEl>
                                          <p:spTgt spid="19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xEl>
                                              <p:pRg end="2" st="2"/>
                                            </p:txEl>
                                          </p:spTgt>
                                        </p:tgtEl>
                                        <p:attrNameLst>
                                          <p:attrName>style.visibility</p:attrName>
                                        </p:attrNameLst>
                                      </p:cBhvr>
                                      <p:to>
                                        <p:strVal val="visible"/>
                                      </p:to>
                                    </p:set>
                                    <p:animEffect filter="fade" transition="in">
                                      <p:cBhvr>
                                        <p:cTn dur="1500"/>
                                        <p:tgtEl>
                                          <p:spTgt spid="19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xEl>
                                              <p:pRg end="3" st="3"/>
                                            </p:txEl>
                                          </p:spTgt>
                                        </p:tgtEl>
                                        <p:attrNameLst>
                                          <p:attrName>style.visibility</p:attrName>
                                        </p:attrNameLst>
                                      </p:cBhvr>
                                      <p:to>
                                        <p:strVal val="visible"/>
                                      </p:to>
                                    </p:set>
                                    <p:animEffect filter="fade" transition="in">
                                      <p:cBhvr>
                                        <p:cTn dur="1500"/>
                                        <p:tgtEl>
                                          <p:spTgt spid="19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xEl>
                                              <p:pRg end="4" st="4"/>
                                            </p:txEl>
                                          </p:spTgt>
                                        </p:tgtEl>
                                        <p:attrNameLst>
                                          <p:attrName>style.visibility</p:attrName>
                                        </p:attrNameLst>
                                      </p:cBhvr>
                                      <p:to>
                                        <p:strVal val="visible"/>
                                      </p:to>
                                    </p:set>
                                    <p:animEffect filter="fade" transition="in">
                                      <p:cBhvr>
                                        <p:cTn dur="1500"/>
                                        <p:tgtEl>
                                          <p:spTgt spid="19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xEl>
                                              <p:pRg end="5" st="5"/>
                                            </p:txEl>
                                          </p:spTgt>
                                        </p:tgtEl>
                                        <p:attrNameLst>
                                          <p:attrName>style.visibility</p:attrName>
                                        </p:attrNameLst>
                                      </p:cBhvr>
                                      <p:to>
                                        <p:strVal val="visible"/>
                                      </p:to>
                                    </p:set>
                                    <p:animEffect filter="fade" transition="in">
                                      <p:cBhvr>
                                        <p:cTn dur="1500"/>
                                        <p:tgtEl>
                                          <p:spTgt spid="19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xEl>
                                              <p:pRg end="6" st="6"/>
                                            </p:txEl>
                                          </p:spTgt>
                                        </p:tgtEl>
                                        <p:attrNameLst>
                                          <p:attrName>style.visibility</p:attrName>
                                        </p:attrNameLst>
                                      </p:cBhvr>
                                      <p:to>
                                        <p:strVal val="visible"/>
                                      </p:to>
                                    </p:set>
                                    <p:animEffect filter="fade" transition="in">
                                      <p:cBhvr>
                                        <p:cTn dur="1500"/>
                                        <p:tgtEl>
                                          <p:spTgt spid="198">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gc6267a854b_0_99"/>
          <p:cNvSpPr txBox="1"/>
          <p:nvPr>
            <p:ph idx="4294967295" type="ctrTitle"/>
          </p:nvPr>
        </p:nvSpPr>
        <p:spPr>
          <a:xfrm>
            <a:off x="1288725" y="762550"/>
            <a:ext cx="10065000" cy="1617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2763" u="none" cap="none" strike="noStrike">
                <a:solidFill>
                  <a:schemeClr val="lt1"/>
                </a:solidFill>
                <a:latin typeface="Corbel"/>
                <a:ea typeface="Corbel"/>
                <a:cs typeface="Corbel"/>
                <a:sym typeface="Corbel"/>
              </a:rPr>
              <a:t>Vigilancia de la salud de los trabajadores en el contexto del Sistema de Gestión de Seguridad y Salud en el Trabajo SG-SST</a:t>
            </a:r>
            <a:br>
              <a:rPr b="1" i="0" lang="es-ES" sz="2350" u="none" cap="none" strike="noStrike">
                <a:solidFill>
                  <a:schemeClr val="lt1"/>
                </a:solidFill>
                <a:latin typeface="Arial"/>
                <a:ea typeface="Arial"/>
                <a:cs typeface="Arial"/>
                <a:sym typeface="Arial"/>
              </a:rPr>
            </a:br>
            <a:endParaRPr b="1" i="0" sz="2350" u="none" cap="none" strike="noStrike">
              <a:solidFill>
                <a:schemeClr val="lt1"/>
              </a:solidFill>
              <a:latin typeface="Arial"/>
              <a:ea typeface="Arial"/>
              <a:cs typeface="Arial"/>
              <a:sym typeface="Arial"/>
            </a:endParaRPr>
          </a:p>
        </p:txBody>
      </p:sp>
      <p:sp>
        <p:nvSpPr>
          <p:cNvPr id="204" name="Google Shape;204;gc6267a854b_0_99"/>
          <p:cNvSpPr txBox="1"/>
          <p:nvPr/>
        </p:nvSpPr>
        <p:spPr>
          <a:xfrm>
            <a:off x="1699500" y="2064900"/>
            <a:ext cx="8956200" cy="4617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orbel"/>
                <a:ea typeface="Corbel"/>
                <a:cs typeface="Corbel"/>
                <a:sym typeface="Corbel"/>
              </a:rPr>
              <a:t>En transporte público:</a:t>
            </a:r>
            <a:endParaRPr b="0" i="0" sz="1800" u="none" cap="none" strike="noStrike">
              <a:solidFill>
                <a:schemeClr val="lt1"/>
              </a:solidFill>
              <a:latin typeface="Corbel"/>
              <a:ea typeface="Corbel"/>
              <a:cs typeface="Corbel"/>
              <a:sym typeface="Corbel"/>
            </a:endParaRPr>
          </a:p>
        </p:txBody>
      </p:sp>
      <p:sp>
        <p:nvSpPr>
          <p:cNvPr id="205" name="Google Shape;205;gc6267a854b_0_99"/>
          <p:cNvSpPr txBox="1"/>
          <p:nvPr/>
        </p:nvSpPr>
        <p:spPr>
          <a:xfrm>
            <a:off x="1699500" y="2583575"/>
            <a:ext cx="8793000" cy="12930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800"/>
              <a:buFont typeface="Arial"/>
              <a:buNone/>
            </a:pPr>
            <a:r>
              <a:rPr b="0" i="0" lang="es-ES" sz="1800" u="none" cap="none" strike="noStrike">
                <a:solidFill>
                  <a:srgbClr val="5BC0C8"/>
                </a:solidFill>
                <a:latin typeface="Corbel"/>
                <a:ea typeface="Corbel"/>
                <a:cs typeface="Corbel"/>
                <a:sym typeface="Corbel"/>
              </a:rPr>
              <a:t>Si va a utilizar transporte público, se debe utilizar gel antibacterial después de entrar en contacto con objetos o superficies, y se debe utilizar tapabocas. Es importante evitar llevarse las manos a la cara e intentar mantener distancia de más de 2 metros entre personas.</a:t>
            </a:r>
            <a:endParaRPr b="0" i="0" sz="1800" u="none" cap="none" strike="noStrike">
              <a:solidFill>
                <a:srgbClr val="5BC0C8"/>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1500"/>
                                        <p:tgtEl>
                                          <p:spTgt spid="2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8811443c07_1_1"/>
          <p:cNvSpPr txBox="1"/>
          <p:nvPr>
            <p:ph type="ctrTitle"/>
          </p:nvPr>
        </p:nvSpPr>
        <p:spPr>
          <a:xfrm>
            <a:off x="1782180" y="2746826"/>
            <a:ext cx="9144900" cy="9237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CBD0F"/>
              </a:buClr>
              <a:buSzPts val="6000"/>
              <a:buFont typeface="Arial"/>
              <a:buNone/>
            </a:pPr>
            <a:r>
              <a:rPr lang="es-ES" sz="5100">
                <a:solidFill>
                  <a:schemeClr val="lt1"/>
                </a:solidFill>
                <a:latin typeface="Corbel"/>
                <a:ea typeface="Corbel"/>
                <a:cs typeface="Corbel"/>
                <a:sym typeface="Corbel"/>
              </a:rPr>
              <a:t>¡Contamos con tu compromiso!</a:t>
            </a:r>
            <a:endParaRPr sz="5100">
              <a:solidFill>
                <a:schemeClr val="lt1"/>
              </a:solidFill>
              <a:latin typeface="Corbel"/>
              <a:ea typeface="Corbel"/>
              <a:cs typeface="Corbel"/>
              <a:sym typeface="Corbe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idx="4294967295" type="ctrTitle"/>
          </p:nvPr>
        </p:nvSpPr>
        <p:spPr>
          <a:xfrm>
            <a:off x="1800225" y="762550"/>
            <a:ext cx="8591400" cy="8736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3763" u="none" cap="none" strike="noStrike">
                <a:solidFill>
                  <a:schemeClr val="lt1"/>
                </a:solidFill>
                <a:latin typeface="Corbel"/>
                <a:ea typeface="Corbel"/>
                <a:cs typeface="Corbel"/>
                <a:sym typeface="Corbel"/>
              </a:rPr>
              <a:t>Introducción</a:t>
            </a:r>
            <a:br>
              <a:rPr b="1" i="0" lang="es-ES" sz="3350" u="none" cap="none" strike="noStrike">
                <a:solidFill>
                  <a:srgbClr val="5E96A6"/>
                </a:solidFill>
                <a:latin typeface="Arial"/>
                <a:ea typeface="Arial"/>
                <a:cs typeface="Arial"/>
                <a:sym typeface="Arial"/>
              </a:rPr>
            </a:br>
            <a:endParaRPr b="1" i="0" sz="3350" u="none" cap="none" strike="noStrike">
              <a:solidFill>
                <a:srgbClr val="5E96A6"/>
              </a:solidFill>
              <a:latin typeface="Arial"/>
              <a:ea typeface="Arial"/>
              <a:cs typeface="Arial"/>
              <a:sym typeface="Arial"/>
            </a:endParaRPr>
          </a:p>
        </p:txBody>
      </p:sp>
      <p:sp>
        <p:nvSpPr>
          <p:cNvPr id="92" name="Google Shape;92;p2"/>
          <p:cNvSpPr txBox="1"/>
          <p:nvPr/>
        </p:nvSpPr>
        <p:spPr>
          <a:xfrm>
            <a:off x="1369800" y="2978075"/>
            <a:ext cx="9452400" cy="9696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700"/>
              <a:buFont typeface="Arial"/>
              <a:buNone/>
            </a:pPr>
            <a:r>
              <a:rPr b="0" i="0" lang="es-ES" sz="1700" u="none" cap="none" strike="noStrike">
                <a:solidFill>
                  <a:srgbClr val="5BC0C8"/>
                </a:solidFill>
                <a:latin typeface="Corbel"/>
                <a:ea typeface="Corbel"/>
                <a:cs typeface="Corbel"/>
                <a:sym typeface="Corbel"/>
              </a:rPr>
              <a:t>Es importante para nosotros mantener y/o implementar medidas que nos permitan una operación estable, continua y sostenible, estableciendo medidas claves desde frentes internos, externos y de la cadena de abastecimiento.</a:t>
            </a:r>
            <a:endParaRPr b="0" i="0" sz="1700" u="none" cap="none" strike="noStrike">
              <a:solidFill>
                <a:srgbClr val="5BC0C8"/>
              </a:solidFill>
              <a:latin typeface="Corbel"/>
              <a:ea typeface="Corbel"/>
              <a:cs typeface="Corbel"/>
              <a:sym typeface="Corbel"/>
            </a:endParaRPr>
          </a:p>
        </p:txBody>
      </p:sp>
      <p:sp>
        <p:nvSpPr>
          <p:cNvPr id="93" name="Google Shape;93;p2"/>
          <p:cNvSpPr txBox="1"/>
          <p:nvPr/>
        </p:nvSpPr>
        <p:spPr>
          <a:xfrm>
            <a:off x="1330350" y="1484975"/>
            <a:ext cx="9531300" cy="14931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700"/>
              <a:buFont typeface="Arial"/>
              <a:buNone/>
            </a:pPr>
            <a:r>
              <a:rPr b="0" i="0" lang="es-ES" sz="1700" u="none" cap="none" strike="noStrike">
                <a:solidFill>
                  <a:srgbClr val="5BC0C8"/>
                </a:solidFill>
                <a:latin typeface="Corbel"/>
                <a:ea typeface="Corbel"/>
                <a:cs typeface="Corbel"/>
                <a:sym typeface="Corbel"/>
              </a:rPr>
              <a:t>Teniendo presente la reactivación gradual del sector económico, SENTIRE TALLER S.A.S se compromete a dar cumplimiento a las acciones establecidas en el siguiente protocolo de bioseguridad. Así mismo, se establece nuestro compromiso para apoyar la operación de forma segura y responsable, que permita la estabilización económica de la empresa, enfocada en la contención o no propagación del virus para el cuidado de nuestro talento humano.</a:t>
            </a:r>
            <a:endParaRPr b="0" i="0" sz="1700" u="none" cap="none" strike="noStrike">
              <a:solidFill>
                <a:srgbClr val="5BC0C8"/>
              </a:solidFill>
              <a:latin typeface="Corbel"/>
              <a:ea typeface="Corbel"/>
              <a:cs typeface="Corbel"/>
              <a:sym typeface="Corbel"/>
            </a:endParaRPr>
          </a:p>
        </p:txBody>
      </p:sp>
      <p:graphicFrame>
        <p:nvGraphicFramePr>
          <p:cNvPr id="94" name="Google Shape;94;p2"/>
          <p:cNvGraphicFramePr/>
          <p:nvPr/>
        </p:nvGraphicFramePr>
        <p:xfrm>
          <a:off x="1981150" y="4139225"/>
          <a:ext cx="3000000" cy="3000000"/>
        </p:xfrm>
        <a:graphic>
          <a:graphicData uri="http://schemas.openxmlformats.org/drawingml/2006/table">
            <a:tbl>
              <a:tblPr>
                <a:noFill/>
                <a:tableStyleId>{6C43A284-F4E3-4E81-BEB8-9EA55BCA468F}</a:tableStyleId>
              </a:tblPr>
              <a:tblGrid>
                <a:gridCol w="3813300"/>
                <a:gridCol w="3813300"/>
              </a:tblGrid>
              <a:tr h="393525">
                <a:tc>
                  <a:txBody>
                    <a:bodyPr/>
                    <a:lstStyle/>
                    <a:p>
                      <a:pPr indent="0" lvl="0" marL="0" marR="0" rtl="0" algn="l">
                        <a:lnSpc>
                          <a:spcPct val="100000"/>
                        </a:lnSpc>
                        <a:spcBef>
                          <a:spcPts val="0"/>
                        </a:spcBef>
                        <a:spcAft>
                          <a:spcPts val="0"/>
                        </a:spcAft>
                        <a:buClr>
                          <a:srgbClr val="000000"/>
                        </a:buClr>
                        <a:buSzPts val="1400"/>
                        <a:buFont typeface="Arial"/>
                        <a:buNone/>
                      </a:pPr>
                      <a:r>
                        <a:rPr b="1" lang="es-ES" sz="1400" u="none" cap="none" strike="noStrike">
                          <a:solidFill>
                            <a:srgbClr val="FFFFFF"/>
                          </a:solidFill>
                          <a:latin typeface="Corbel"/>
                          <a:ea typeface="Corbel"/>
                          <a:cs typeface="Corbel"/>
                          <a:sym typeface="Corbel"/>
                        </a:rPr>
                        <a:t>SECTOR</a:t>
                      </a:r>
                      <a:endParaRPr b="1" sz="1400" u="none" cap="none" strike="noStrike">
                        <a:solidFill>
                          <a:srgbClr val="FFFFFF"/>
                        </a:solidFill>
                        <a:latin typeface="Corbel"/>
                        <a:ea typeface="Corbel"/>
                        <a:cs typeface="Corbel"/>
                        <a:sym typeface="Corbel"/>
                      </a:endParaRPr>
                    </a:p>
                  </a:txBody>
                  <a:tcPr marT="91425" marB="91425" marR="91425" marL="91425">
                    <a:lnL cap="flat" cmpd="sng" w="38100">
                      <a:solidFill>
                        <a:srgbClr val="FCBD0F"/>
                      </a:solidFill>
                      <a:prstDash val="solid"/>
                      <a:round/>
                      <a:headEnd len="sm" w="sm" type="none"/>
                      <a:tailEnd len="sm" w="sm" type="none"/>
                    </a:lnL>
                    <a:lnR cap="flat" cmpd="sng" w="38100">
                      <a:solidFill>
                        <a:srgbClr val="FCBD0F"/>
                      </a:solidFill>
                      <a:prstDash val="solid"/>
                      <a:round/>
                      <a:headEnd len="sm" w="sm" type="none"/>
                      <a:tailEnd len="sm" w="sm" type="none"/>
                    </a:lnR>
                    <a:lnT cap="flat" cmpd="sng" w="38100">
                      <a:solidFill>
                        <a:srgbClr val="FCBD0F"/>
                      </a:solidFill>
                      <a:prstDash val="solid"/>
                      <a:round/>
                      <a:headEnd len="sm" w="sm" type="none"/>
                      <a:tailEnd len="sm" w="sm" type="none"/>
                    </a:lnT>
                    <a:lnB cap="flat" cmpd="sng" w="38100">
                      <a:solidFill>
                        <a:srgbClr val="FCBD0F"/>
                      </a:solidFill>
                      <a:prstDash val="solid"/>
                      <a:round/>
                      <a:headEnd len="sm" w="sm" type="none"/>
                      <a:tailEnd len="sm" w="sm" type="none"/>
                    </a:lnB>
                    <a:solidFill>
                      <a:srgbClr val="5E96A6"/>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s-ES" sz="1400" u="none" cap="none" strike="noStrike">
                          <a:solidFill>
                            <a:srgbClr val="FFFFFF"/>
                          </a:solidFill>
                          <a:latin typeface="Corbel"/>
                          <a:ea typeface="Corbel"/>
                          <a:cs typeface="Corbel"/>
                          <a:sym typeface="Corbel"/>
                        </a:rPr>
                        <a:t>NORMA</a:t>
                      </a:r>
                      <a:endParaRPr b="1" sz="1400" u="none" cap="none" strike="noStrike">
                        <a:solidFill>
                          <a:srgbClr val="FFFFFF"/>
                        </a:solidFill>
                        <a:latin typeface="Corbel"/>
                        <a:ea typeface="Corbel"/>
                        <a:cs typeface="Corbel"/>
                        <a:sym typeface="Corbel"/>
                      </a:endParaRPr>
                    </a:p>
                  </a:txBody>
                  <a:tcPr marT="91425" marB="91425" marR="91425" marL="91425">
                    <a:lnL cap="flat" cmpd="sng" w="38100">
                      <a:solidFill>
                        <a:srgbClr val="FCBD0F"/>
                      </a:solidFill>
                      <a:prstDash val="solid"/>
                      <a:round/>
                      <a:headEnd len="sm" w="sm" type="none"/>
                      <a:tailEnd len="sm" w="sm" type="none"/>
                    </a:lnL>
                    <a:lnR cap="flat" cmpd="sng" w="38100">
                      <a:solidFill>
                        <a:srgbClr val="FCBD0F"/>
                      </a:solidFill>
                      <a:prstDash val="solid"/>
                      <a:round/>
                      <a:headEnd len="sm" w="sm" type="none"/>
                      <a:tailEnd len="sm" w="sm" type="none"/>
                    </a:lnR>
                    <a:lnT cap="flat" cmpd="sng" w="38100">
                      <a:solidFill>
                        <a:srgbClr val="FCBD0F"/>
                      </a:solidFill>
                      <a:prstDash val="solid"/>
                      <a:round/>
                      <a:headEnd len="sm" w="sm" type="none"/>
                      <a:tailEnd len="sm" w="sm" type="none"/>
                    </a:lnT>
                    <a:lnB cap="flat" cmpd="sng" w="38100">
                      <a:solidFill>
                        <a:srgbClr val="FCBD0F"/>
                      </a:solidFill>
                      <a:prstDash val="solid"/>
                      <a:round/>
                      <a:headEnd len="sm" w="sm" type="none"/>
                      <a:tailEnd len="sm" w="sm" type="none"/>
                    </a:lnB>
                    <a:solidFill>
                      <a:srgbClr val="5E96A6"/>
                    </a:solidFill>
                  </a:tcPr>
                </a:tc>
              </a:tr>
              <a:tr h="817350">
                <a:tc>
                  <a:txBody>
                    <a:bodyPr/>
                    <a:lstStyle/>
                    <a:p>
                      <a:pPr indent="0" lvl="0" marL="0" marR="0" rtl="0" algn="l">
                        <a:lnSpc>
                          <a:spcPct val="100000"/>
                        </a:lnSpc>
                        <a:spcBef>
                          <a:spcPts val="0"/>
                        </a:spcBef>
                        <a:spcAft>
                          <a:spcPts val="0"/>
                        </a:spcAft>
                        <a:buClr>
                          <a:srgbClr val="000000"/>
                        </a:buClr>
                        <a:buSzPts val="1400"/>
                        <a:buFont typeface="Arial"/>
                        <a:buNone/>
                      </a:pPr>
                      <a:r>
                        <a:rPr lang="es-ES" sz="1400" u="none" cap="none" strike="noStrike">
                          <a:solidFill>
                            <a:srgbClr val="5BC0C8"/>
                          </a:solidFill>
                          <a:latin typeface="Corbel"/>
                          <a:ea typeface="Corbel"/>
                          <a:cs typeface="Corbel"/>
                          <a:sym typeface="Corbel"/>
                        </a:rPr>
                        <a:t>Protocolo general de bioseguridad para mitigar, controlar y realizar el adecuado manejo de la pandemia del Coronavirus.</a:t>
                      </a:r>
                      <a:endParaRPr sz="1400" u="none" cap="none" strike="noStrike">
                        <a:solidFill>
                          <a:srgbClr val="5BC0C8"/>
                        </a:solidFill>
                        <a:latin typeface="Corbel"/>
                        <a:ea typeface="Corbel"/>
                        <a:cs typeface="Corbel"/>
                        <a:sym typeface="Corbel"/>
                      </a:endParaRPr>
                    </a:p>
                  </a:txBody>
                  <a:tcPr marT="91425" marB="91425" marR="91425" marL="91425">
                    <a:lnL cap="flat" cmpd="sng" w="38100">
                      <a:solidFill>
                        <a:srgbClr val="FCBD0F"/>
                      </a:solidFill>
                      <a:prstDash val="solid"/>
                      <a:round/>
                      <a:headEnd len="sm" w="sm" type="none"/>
                      <a:tailEnd len="sm" w="sm" type="none"/>
                    </a:lnL>
                    <a:lnR cap="flat" cmpd="sng" w="38100">
                      <a:solidFill>
                        <a:srgbClr val="FCBD0F"/>
                      </a:solidFill>
                      <a:prstDash val="solid"/>
                      <a:round/>
                      <a:headEnd len="sm" w="sm" type="none"/>
                      <a:tailEnd len="sm" w="sm" type="none"/>
                    </a:lnR>
                    <a:lnT cap="flat" cmpd="sng" w="38100">
                      <a:solidFill>
                        <a:srgbClr val="FCBD0F"/>
                      </a:solidFill>
                      <a:prstDash val="solid"/>
                      <a:round/>
                      <a:headEnd len="sm" w="sm" type="none"/>
                      <a:tailEnd len="sm" w="sm" type="none"/>
                    </a:lnT>
                    <a:lnB cap="flat" cmpd="sng" w="38100">
                      <a:solidFill>
                        <a:srgbClr val="FCBD0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s-ES" sz="1400" u="none" cap="none" strike="noStrike">
                          <a:solidFill>
                            <a:srgbClr val="5BC0C8"/>
                          </a:solidFill>
                          <a:latin typeface="Corbel"/>
                          <a:ea typeface="Corbel"/>
                          <a:cs typeface="Corbel"/>
                          <a:sym typeface="Corbel"/>
                        </a:rPr>
                        <a:t>Resolución 666 del 24 de abril de 2020</a:t>
                      </a:r>
                      <a:endParaRPr sz="1400" u="none" cap="none" strike="noStrike">
                        <a:solidFill>
                          <a:srgbClr val="5BC0C8"/>
                        </a:solidFill>
                        <a:latin typeface="Corbel"/>
                        <a:ea typeface="Corbel"/>
                        <a:cs typeface="Corbel"/>
                        <a:sym typeface="Corbel"/>
                      </a:endParaRPr>
                    </a:p>
                  </a:txBody>
                  <a:tcPr marT="91425" marB="91425" marR="91425" marL="91425" anchor="ctr">
                    <a:lnL cap="flat" cmpd="sng" w="38100">
                      <a:solidFill>
                        <a:srgbClr val="FCBD0F"/>
                      </a:solidFill>
                      <a:prstDash val="solid"/>
                      <a:round/>
                      <a:headEnd len="sm" w="sm" type="none"/>
                      <a:tailEnd len="sm" w="sm" type="none"/>
                    </a:lnL>
                    <a:lnR cap="flat" cmpd="sng" w="38100">
                      <a:solidFill>
                        <a:srgbClr val="FCBD0F"/>
                      </a:solidFill>
                      <a:prstDash val="solid"/>
                      <a:round/>
                      <a:headEnd len="sm" w="sm" type="none"/>
                      <a:tailEnd len="sm" w="sm" type="none"/>
                    </a:lnR>
                    <a:lnT cap="flat" cmpd="sng" w="38100">
                      <a:solidFill>
                        <a:srgbClr val="FCBD0F"/>
                      </a:solidFill>
                      <a:prstDash val="solid"/>
                      <a:round/>
                      <a:headEnd len="sm" w="sm" type="none"/>
                      <a:tailEnd len="sm" w="sm" type="none"/>
                    </a:lnT>
                    <a:lnB cap="flat" cmpd="sng" w="38100">
                      <a:solidFill>
                        <a:srgbClr val="FCBD0F"/>
                      </a:solidFill>
                      <a:prstDash val="solid"/>
                      <a:round/>
                      <a:headEnd len="sm" w="sm" type="none"/>
                      <a:tailEnd len="sm" w="sm" type="none"/>
                    </a:lnB>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500"/>
                                        <p:tgtEl>
                                          <p:spTgt spid="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500"/>
                                        <p:tgtEl>
                                          <p:spTgt spid="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500"/>
                                        <p:tgtEl>
                                          <p:spTgt spid="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gc6267a854b_0_4"/>
          <p:cNvSpPr txBox="1"/>
          <p:nvPr>
            <p:ph idx="4294967295" type="ctrTitle"/>
          </p:nvPr>
        </p:nvSpPr>
        <p:spPr>
          <a:xfrm>
            <a:off x="1800225" y="762550"/>
            <a:ext cx="8591400" cy="8736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3763" u="none" cap="none" strike="noStrike">
                <a:solidFill>
                  <a:schemeClr val="lt1"/>
                </a:solidFill>
                <a:latin typeface="Corbel"/>
                <a:ea typeface="Corbel"/>
                <a:cs typeface="Corbel"/>
                <a:sym typeface="Corbel"/>
              </a:rPr>
              <a:t>Responsabilidades</a:t>
            </a:r>
            <a:br>
              <a:rPr b="1" i="0" lang="es-ES" sz="3350" u="none" cap="none" strike="noStrike">
                <a:solidFill>
                  <a:srgbClr val="5E96A6"/>
                </a:solidFill>
                <a:latin typeface="Arial"/>
                <a:ea typeface="Arial"/>
                <a:cs typeface="Arial"/>
                <a:sym typeface="Arial"/>
              </a:rPr>
            </a:br>
            <a:endParaRPr b="1" i="0" sz="3350" u="none" cap="none" strike="noStrike">
              <a:solidFill>
                <a:srgbClr val="5E96A6"/>
              </a:solidFill>
              <a:latin typeface="Arial"/>
              <a:ea typeface="Arial"/>
              <a:cs typeface="Arial"/>
              <a:sym typeface="Arial"/>
            </a:endParaRPr>
          </a:p>
        </p:txBody>
      </p:sp>
      <p:sp>
        <p:nvSpPr>
          <p:cNvPr id="100" name="Google Shape;100;gc6267a854b_0_4"/>
          <p:cNvSpPr txBox="1"/>
          <p:nvPr/>
        </p:nvSpPr>
        <p:spPr>
          <a:xfrm>
            <a:off x="1369800" y="1720500"/>
            <a:ext cx="9452400" cy="3417000"/>
          </a:xfrm>
          <a:prstGeom prst="rect">
            <a:avLst/>
          </a:prstGeom>
          <a:noFill/>
          <a:ln>
            <a:noFill/>
          </a:ln>
        </p:spPr>
        <p:txBody>
          <a:bodyPr anchorCtr="0" anchor="t" bIns="91425" lIns="91425" spcFirstLastPara="1" rIns="91425" wrap="square" tIns="91425">
            <a:spAutoFit/>
          </a:bodyPr>
          <a:lstStyle/>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Garantizará el cumplimiento de una distancia mínima física de 2 metros, tanto al ingreso de las instalaciones como en todas las interacciones entre personas. Igualmente, tendrá en cuenta las distancias definidas por las regulaciones que existan o sean emitidas por las autoridades locales.</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Entregará información sobre las recomendaciones del COVID-19 al 100% del personal.</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Garantizará la toma diaria de temperatura de los trabajadores al ingreso y salida de las instalaciones de la empresa y, para ello, llevará un registro en el Anexo 2.</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El resultado del tamizaje de temperatura no debe ser mayor o igual a 38 °C. De serlo, se aplicará lo establecido en el numeral 9 del presente documento.</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Mantendrá disponible y visible el instructivo de lavado de manos.</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Ubicará punto de hidratación estratégicamente, con uso de vaso personal o desechable para fomentar la hidratación continua. Además, promoverá en los colaboradores la importancia de no compartir vasos con compañeros.</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Realizará supervisión constante para la desinfección de los elementos y áreas.</a:t>
            </a:r>
            <a:endParaRPr b="0" i="0" sz="1500" u="none" cap="none" strike="noStrike">
              <a:solidFill>
                <a:srgbClr val="5BC0C8"/>
              </a:solidFill>
              <a:latin typeface="Corbel"/>
              <a:ea typeface="Corbel"/>
              <a:cs typeface="Corbel"/>
              <a:sym typeface="Corbel"/>
            </a:endParaRPr>
          </a:p>
          <a:p>
            <a:pPr indent="-323850" lvl="0" marL="457200" marR="0" rtl="0" algn="just">
              <a:lnSpc>
                <a:spcPct val="100000"/>
              </a:lnSpc>
              <a:spcBef>
                <a:spcPts val="0"/>
              </a:spcBef>
              <a:spcAft>
                <a:spcPts val="0"/>
              </a:spcAft>
              <a:buClr>
                <a:srgbClr val="5E96A6"/>
              </a:buClr>
              <a:buSzPts val="1500"/>
              <a:buFont typeface="Corbel"/>
              <a:buChar char="●"/>
            </a:pPr>
            <a:r>
              <a:rPr b="0" i="0" lang="es-ES" sz="1500" u="none" cap="none" strike="noStrike">
                <a:solidFill>
                  <a:srgbClr val="5BC0C8"/>
                </a:solidFill>
                <a:latin typeface="Corbel"/>
                <a:ea typeface="Corbel"/>
                <a:cs typeface="Corbel"/>
                <a:sym typeface="Corbel"/>
              </a:rPr>
              <a:t>Garantizará que sus partes interesadas cumplan el protocolo de bioseguridad al interior de la empresa.</a:t>
            </a:r>
            <a:endParaRPr b="0" i="0" sz="1500" u="none" cap="none" strike="noStrike">
              <a:solidFill>
                <a:srgbClr val="5BC0C8"/>
              </a:solidFill>
              <a:latin typeface="Corbel"/>
              <a:ea typeface="Corbel"/>
              <a:cs typeface="Corbel"/>
              <a:sym typeface="Corbel"/>
            </a:endParaRPr>
          </a:p>
        </p:txBody>
      </p:sp>
      <p:sp>
        <p:nvSpPr>
          <p:cNvPr id="101" name="Google Shape;101;gc6267a854b_0_4"/>
          <p:cNvSpPr txBox="1"/>
          <p:nvPr/>
        </p:nvSpPr>
        <p:spPr>
          <a:xfrm>
            <a:off x="1409250" y="1213125"/>
            <a:ext cx="1383600" cy="4926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2000"/>
              <a:buFont typeface="Arial"/>
              <a:buNone/>
            </a:pPr>
            <a:r>
              <a:rPr b="1" i="0" lang="es-ES" sz="2000" u="none" cap="none" strike="noStrike">
                <a:solidFill>
                  <a:schemeClr val="lt1"/>
                </a:solidFill>
                <a:latin typeface="Corbel"/>
                <a:ea typeface="Corbel"/>
                <a:cs typeface="Corbel"/>
                <a:sym typeface="Corbel"/>
              </a:rPr>
              <a:t>Empresa:</a:t>
            </a:r>
            <a:endParaRPr b="1" i="0" sz="2000" u="none" cap="none" strike="noStrike">
              <a:solidFill>
                <a:schemeClr val="lt1"/>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0" st="0"/>
                                            </p:txEl>
                                          </p:spTgt>
                                        </p:tgtEl>
                                        <p:attrNameLst>
                                          <p:attrName>style.visibility</p:attrName>
                                        </p:attrNameLst>
                                      </p:cBhvr>
                                      <p:to>
                                        <p:strVal val="visible"/>
                                      </p:to>
                                    </p:set>
                                    <p:animEffect filter="fade" transition="in">
                                      <p:cBhvr>
                                        <p:cTn dur="1500"/>
                                        <p:tgtEl>
                                          <p:spTgt spid="10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1" st="1"/>
                                            </p:txEl>
                                          </p:spTgt>
                                        </p:tgtEl>
                                        <p:attrNameLst>
                                          <p:attrName>style.visibility</p:attrName>
                                        </p:attrNameLst>
                                      </p:cBhvr>
                                      <p:to>
                                        <p:strVal val="visible"/>
                                      </p:to>
                                    </p:set>
                                    <p:animEffect filter="fade" transition="in">
                                      <p:cBhvr>
                                        <p:cTn dur="1500"/>
                                        <p:tgtEl>
                                          <p:spTgt spid="10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2" st="2"/>
                                            </p:txEl>
                                          </p:spTgt>
                                        </p:tgtEl>
                                        <p:attrNameLst>
                                          <p:attrName>style.visibility</p:attrName>
                                        </p:attrNameLst>
                                      </p:cBhvr>
                                      <p:to>
                                        <p:strVal val="visible"/>
                                      </p:to>
                                    </p:set>
                                    <p:animEffect filter="fade" transition="in">
                                      <p:cBhvr>
                                        <p:cTn dur="1500"/>
                                        <p:tgtEl>
                                          <p:spTgt spid="10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3" st="3"/>
                                            </p:txEl>
                                          </p:spTgt>
                                        </p:tgtEl>
                                        <p:attrNameLst>
                                          <p:attrName>style.visibility</p:attrName>
                                        </p:attrNameLst>
                                      </p:cBhvr>
                                      <p:to>
                                        <p:strVal val="visible"/>
                                      </p:to>
                                    </p:set>
                                    <p:animEffect filter="fade" transition="in">
                                      <p:cBhvr>
                                        <p:cTn dur="1500"/>
                                        <p:tgtEl>
                                          <p:spTgt spid="10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4" st="4"/>
                                            </p:txEl>
                                          </p:spTgt>
                                        </p:tgtEl>
                                        <p:attrNameLst>
                                          <p:attrName>style.visibility</p:attrName>
                                        </p:attrNameLst>
                                      </p:cBhvr>
                                      <p:to>
                                        <p:strVal val="visible"/>
                                      </p:to>
                                    </p:set>
                                    <p:animEffect filter="fade" transition="in">
                                      <p:cBhvr>
                                        <p:cTn dur="1500"/>
                                        <p:tgtEl>
                                          <p:spTgt spid="10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5" st="5"/>
                                            </p:txEl>
                                          </p:spTgt>
                                        </p:tgtEl>
                                        <p:attrNameLst>
                                          <p:attrName>style.visibility</p:attrName>
                                        </p:attrNameLst>
                                      </p:cBhvr>
                                      <p:to>
                                        <p:strVal val="visible"/>
                                      </p:to>
                                    </p:set>
                                    <p:animEffect filter="fade" transition="in">
                                      <p:cBhvr>
                                        <p:cTn dur="1500"/>
                                        <p:tgtEl>
                                          <p:spTgt spid="10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6" st="6"/>
                                            </p:txEl>
                                          </p:spTgt>
                                        </p:tgtEl>
                                        <p:attrNameLst>
                                          <p:attrName>style.visibility</p:attrName>
                                        </p:attrNameLst>
                                      </p:cBhvr>
                                      <p:to>
                                        <p:strVal val="visible"/>
                                      </p:to>
                                    </p:set>
                                    <p:animEffect filter="fade" transition="in">
                                      <p:cBhvr>
                                        <p:cTn dur="1500"/>
                                        <p:tgtEl>
                                          <p:spTgt spid="100">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7" st="7"/>
                                            </p:txEl>
                                          </p:spTgt>
                                        </p:tgtEl>
                                        <p:attrNameLst>
                                          <p:attrName>style.visibility</p:attrName>
                                        </p:attrNameLst>
                                      </p:cBhvr>
                                      <p:to>
                                        <p:strVal val="visible"/>
                                      </p:to>
                                    </p:set>
                                    <p:animEffect filter="fade" transition="in">
                                      <p:cBhvr>
                                        <p:cTn dur="1500"/>
                                        <p:tgtEl>
                                          <p:spTgt spid="100">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gc6267a854b_0_12"/>
          <p:cNvSpPr txBox="1"/>
          <p:nvPr>
            <p:ph idx="4294967295" type="ctrTitle"/>
          </p:nvPr>
        </p:nvSpPr>
        <p:spPr>
          <a:xfrm>
            <a:off x="1800225" y="762550"/>
            <a:ext cx="8591400" cy="8736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3763" u="none" cap="none" strike="noStrike">
                <a:solidFill>
                  <a:schemeClr val="lt1"/>
                </a:solidFill>
                <a:latin typeface="Corbel"/>
                <a:ea typeface="Corbel"/>
                <a:cs typeface="Corbel"/>
                <a:sym typeface="Corbel"/>
              </a:rPr>
              <a:t>Responsabilidades</a:t>
            </a:r>
            <a:br>
              <a:rPr b="1" i="0" lang="es-ES" sz="3350" u="none" cap="none" strike="noStrike">
                <a:solidFill>
                  <a:srgbClr val="5E96A6"/>
                </a:solidFill>
                <a:latin typeface="Arial"/>
                <a:ea typeface="Arial"/>
                <a:cs typeface="Arial"/>
                <a:sym typeface="Arial"/>
              </a:rPr>
            </a:br>
            <a:endParaRPr b="1" i="0" sz="3350" u="none" cap="none" strike="noStrike">
              <a:solidFill>
                <a:srgbClr val="5E96A6"/>
              </a:solidFill>
              <a:latin typeface="Arial"/>
              <a:ea typeface="Arial"/>
              <a:cs typeface="Arial"/>
              <a:sym typeface="Arial"/>
            </a:endParaRPr>
          </a:p>
        </p:txBody>
      </p:sp>
      <p:sp>
        <p:nvSpPr>
          <p:cNvPr id="107" name="Google Shape;107;gc6267a854b_0_12"/>
          <p:cNvSpPr txBox="1"/>
          <p:nvPr/>
        </p:nvSpPr>
        <p:spPr>
          <a:xfrm>
            <a:off x="1369800" y="1720500"/>
            <a:ext cx="8925600" cy="2539800"/>
          </a:xfrm>
          <a:prstGeom prst="rect">
            <a:avLst/>
          </a:prstGeom>
          <a:noFill/>
          <a:ln>
            <a:noFill/>
          </a:ln>
        </p:spPr>
        <p:txBody>
          <a:bodyPr anchorCtr="0" anchor="t" bIns="91425" lIns="91425" spcFirstLastPara="1" rIns="91425" wrap="square" tIns="91425">
            <a:spAutoFit/>
          </a:bodyPr>
          <a:lstStyle/>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Realizarán la autoevaluación de síntomas para que tomen las medidas de salud pertinentes antes de ir a trabajar.</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Deberán mantenerse informados sobre las recomendaciones para evitar contagio del COVID-19.</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Permitirán la toma de la temperatura en la empresa al ingreso y al retiro de esta.</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Cumplirán la distancia mínima física de 2 metros.</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Implementarán el lavado de manos de acuerdo con las recomendaciones establecidas en el presente documento.</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Practicarán la limpieza y desinfección de las áreas de trabajo.</a:t>
            </a:r>
            <a:endParaRPr b="0" i="0" sz="1700" u="none" cap="none" strike="noStrike">
              <a:solidFill>
                <a:srgbClr val="5BC0C8"/>
              </a:solidFill>
              <a:latin typeface="Corbel"/>
              <a:ea typeface="Corbel"/>
              <a:cs typeface="Corbel"/>
              <a:sym typeface="Corbel"/>
            </a:endParaRPr>
          </a:p>
        </p:txBody>
      </p:sp>
      <p:sp>
        <p:nvSpPr>
          <p:cNvPr id="108" name="Google Shape;108;gc6267a854b_0_12"/>
          <p:cNvSpPr txBox="1"/>
          <p:nvPr/>
        </p:nvSpPr>
        <p:spPr>
          <a:xfrm>
            <a:off x="1409250" y="1213125"/>
            <a:ext cx="2061000" cy="4926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2000"/>
              <a:buFont typeface="Arial"/>
              <a:buNone/>
            </a:pPr>
            <a:r>
              <a:rPr b="1" i="0" lang="es-ES" sz="2000" u="none" cap="none" strike="noStrike">
                <a:solidFill>
                  <a:schemeClr val="lt1"/>
                </a:solidFill>
                <a:latin typeface="Corbel"/>
                <a:ea typeface="Corbel"/>
                <a:cs typeface="Corbel"/>
                <a:sym typeface="Corbel"/>
              </a:rPr>
              <a:t>Trabajadores:</a:t>
            </a:r>
            <a:endParaRPr b="1" i="0" sz="2000" u="none" cap="none" strike="noStrike">
              <a:solidFill>
                <a:schemeClr val="lt1"/>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0" st="0"/>
                                            </p:txEl>
                                          </p:spTgt>
                                        </p:tgtEl>
                                        <p:attrNameLst>
                                          <p:attrName>style.visibility</p:attrName>
                                        </p:attrNameLst>
                                      </p:cBhvr>
                                      <p:to>
                                        <p:strVal val="visible"/>
                                      </p:to>
                                    </p:set>
                                    <p:animEffect filter="fade" transition="in">
                                      <p:cBhvr>
                                        <p:cTn dur="1500"/>
                                        <p:tgtEl>
                                          <p:spTgt spid="1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1" st="1"/>
                                            </p:txEl>
                                          </p:spTgt>
                                        </p:tgtEl>
                                        <p:attrNameLst>
                                          <p:attrName>style.visibility</p:attrName>
                                        </p:attrNameLst>
                                      </p:cBhvr>
                                      <p:to>
                                        <p:strVal val="visible"/>
                                      </p:to>
                                    </p:set>
                                    <p:animEffect filter="fade" transition="in">
                                      <p:cBhvr>
                                        <p:cTn dur="1500"/>
                                        <p:tgtEl>
                                          <p:spTgt spid="1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2" st="2"/>
                                            </p:txEl>
                                          </p:spTgt>
                                        </p:tgtEl>
                                        <p:attrNameLst>
                                          <p:attrName>style.visibility</p:attrName>
                                        </p:attrNameLst>
                                      </p:cBhvr>
                                      <p:to>
                                        <p:strVal val="visible"/>
                                      </p:to>
                                    </p:set>
                                    <p:animEffect filter="fade" transition="in">
                                      <p:cBhvr>
                                        <p:cTn dur="1500"/>
                                        <p:tgtEl>
                                          <p:spTgt spid="10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3" st="3"/>
                                            </p:txEl>
                                          </p:spTgt>
                                        </p:tgtEl>
                                        <p:attrNameLst>
                                          <p:attrName>style.visibility</p:attrName>
                                        </p:attrNameLst>
                                      </p:cBhvr>
                                      <p:to>
                                        <p:strVal val="visible"/>
                                      </p:to>
                                    </p:set>
                                    <p:animEffect filter="fade" transition="in">
                                      <p:cBhvr>
                                        <p:cTn dur="1500"/>
                                        <p:tgtEl>
                                          <p:spTgt spid="10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4" st="4"/>
                                            </p:txEl>
                                          </p:spTgt>
                                        </p:tgtEl>
                                        <p:attrNameLst>
                                          <p:attrName>style.visibility</p:attrName>
                                        </p:attrNameLst>
                                      </p:cBhvr>
                                      <p:to>
                                        <p:strVal val="visible"/>
                                      </p:to>
                                    </p:set>
                                    <p:animEffect filter="fade" transition="in">
                                      <p:cBhvr>
                                        <p:cTn dur="1500"/>
                                        <p:tgtEl>
                                          <p:spTgt spid="10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5" st="5"/>
                                            </p:txEl>
                                          </p:spTgt>
                                        </p:tgtEl>
                                        <p:attrNameLst>
                                          <p:attrName>style.visibility</p:attrName>
                                        </p:attrNameLst>
                                      </p:cBhvr>
                                      <p:to>
                                        <p:strVal val="visible"/>
                                      </p:to>
                                    </p:set>
                                    <p:animEffect filter="fade" transition="in">
                                      <p:cBhvr>
                                        <p:cTn dur="1500"/>
                                        <p:tgtEl>
                                          <p:spTgt spid="10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gc6267a854b_0_19"/>
          <p:cNvSpPr txBox="1"/>
          <p:nvPr>
            <p:ph idx="4294967295" type="ctrTitle"/>
          </p:nvPr>
        </p:nvSpPr>
        <p:spPr>
          <a:xfrm>
            <a:off x="1800225" y="762550"/>
            <a:ext cx="8591400" cy="609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3763" u="none" cap="none" strike="noStrike">
                <a:solidFill>
                  <a:schemeClr val="lt1"/>
                </a:solidFill>
                <a:latin typeface="Corbel"/>
                <a:ea typeface="Corbel"/>
                <a:cs typeface="Corbel"/>
                <a:sym typeface="Corbel"/>
              </a:rPr>
              <a:t>Estrategias de comunicación</a:t>
            </a:r>
            <a:br>
              <a:rPr b="1" i="0" lang="es-ES" sz="3350" u="none" cap="none" strike="noStrike">
                <a:solidFill>
                  <a:schemeClr val="lt1"/>
                </a:solidFill>
                <a:latin typeface="Arial"/>
                <a:ea typeface="Arial"/>
                <a:cs typeface="Arial"/>
                <a:sym typeface="Arial"/>
              </a:rPr>
            </a:br>
            <a:endParaRPr b="1" i="0" sz="3350" u="none" cap="none" strike="noStrike">
              <a:solidFill>
                <a:schemeClr val="lt1"/>
              </a:solidFill>
              <a:latin typeface="Arial"/>
              <a:ea typeface="Arial"/>
              <a:cs typeface="Arial"/>
              <a:sym typeface="Arial"/>
            </a:endParaRPr>
          </a:p>
        </p:txBody>
      </p:sp>
      <p:sp>
        <p:nvSpPr>
          <p:cNvPr id="114" name="Google Shape;114;gc6267a854b_0_19"/>
          <p:cNvSpPr txBox="1"/>
          <p:nvPr/>
        </p:nvSpPr>
        <p:spPr>
          <a:xfrm>
            <a:off x="1409250" y="2122850"/>
            <a:ext cx="8456400" cy="3063000"/>
          </a:xfrm>
          <a:prstGeom prst="rect">
            <a:avLst/>
          </a:prstGeom>
          <a:noFill/>
          <a:ln>
            <a:noFill/>
          </a:ln>
        </p:spPr>
        <p:txBody>
          <a:bodyPr anchorCtr="0" anchor="t" bIns="91425" lIns="91425" spcFirstLastPara="1" rIns="91425" wrap="square" tIns="91425">
            <a:spAutoFit/>
          </a:bodyPr>
          <a:lstStyle/>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Generar contenidos informativos basados en fuentes calificadas, para llegar a los colaboradores con medidas de prevención y autocuidado, así como con información sobre la enfermedad y formas de contagio.</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Comunicar todos los protocolos y medidas de autocuidado a los colaboradores.</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Promover que las medidas de autocuidado y prevención trasciendan el ámbito laboral e involucrar a las familias, para generar prevención en el hogar.</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Comunicar a sus colaboradores la importancia de cumplir con las disposiciones impartidas por el Gobierno Nacional.</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Informar a los colaboradores cuando se presenten casos sospechosos y confirmados de COVID -19 en la organización de manera oportuna, con instrucciones para actuar y tomar medidas de autocuidado.</a:t>
            </a:r>
            <a:endParaRPr b="0" i="0" sz="1700" u="none" cap="none" strike="noStrike">
              <a:solidFill>
                <a:srgbClr val="5BC0C8"/>
              </a:solidFill>
              <a:latin typeface="Corbel"/>
              <a:ea typeface="Corbel"/>
              <a:cs typeface="Corbel"/>
              <a:sym typeface="Corbel"/>
            </a:endParaRPr>
          </a:p>
        </p:txBody>
      </p:sp>
      <p:sp>
        <p:nvSpPr>
          <p:cNvPr id="115" name="Google Shape;115;gc6267a854b_0_19"/>
          <p:cNvSpPr txBox="1"/>
          <p:nvPr/>
        </p:nvSpPr>
        <p:spPr>
          <a:xfrm>
            <a:off x="1409250" y="1630250"/>
            <a:ext cx="4077300" cy="4926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2000"/>
              <a:buFont typeface="Arial"/>
              <a:buNone/>
            </a:pPr>
            <a:r>
              <a:rPr b="1" i="0" lang="es-ES" sz="2000" u="none" cap="none" strike="noStrike">
                <a:solidFill>
                  <a:schemeClr val="lt1"/>
                </a:solidFill>
                <a:latin typeface="Corbel"/>
                <a:ea typeface="Corbel"/>
                <a:cs typeface="Corbel"/>
                <a:sym typeface="Corbel"/>
              </a:rPr>
              <a:t>La empresa se compromete a:</a:t>
            </a:r>
            <a:endParaRPr b="1" i="0" sz="2000" u="none" cap="none" strike="noStrike">
              <a:solidFill>
                <a:schemeClr val="lt1"/>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0" st="0"/>
                                            </p:txEl>
                                          </p:spTgt>
                                        </p:tgtEl>
                                        <p:attrNameLst>
                                          <p:attrName>style.visibility</p:attrName>
                                        </p:attrNameLst>
                                      </p:cBhvr>
                                      <p:to>
                                        <p:strVal val="visible"/>
                                      </p:to>
                                    </p:set>
                                    <p:animEffect filter="fade" transition="in">
                                      <p:cBhvr>
                                        <p:cTn dur="1500"/>
                                        <p:tgtEl>
                                          <p:spTgt spid="11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1" st="1"/>
                                            </p:txEl>
                                          </p:spTgt>
                                        </p:tgtEl>
                                        <p:attrNameLst>
                                          <p:attrName>style.visibility</p:attrName>
                                        </p:attrNameLst>
                                      </p:cBhvr>
                                      <p:to>
                                        <p:strVal val="visible"/>
                                      </p:to>
                                    </p:set>
                                    <p:animEffect filter="fade" transition="in">
                                      <p:cBhvr>
                                        <p:cTn dur="1500"/>
                                        <p:tgtEl>
                                          <p:spTgt spid="11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2" st="2"/>
                                            </p:txEl>
                                          </p:spTgt>
                                        </p:tgtEl>
                                        <p:attrNameLst>
                                          <p:attrName>style.visibility</p:attrName>
                                        </p:attrNameLst>
                                      </p:cBhvr>
                                      <p:to>
                                        <p:strVal val="visible"/>
                                      </p:to>
                                    </p:set>
                                    <p:animEffect filter="fade" transition="in">
                                      <p:cBhvr>
                                        <p:cTn dur="1500"/>
                                        <p:tgtEl>
                                          <p:spTgt spid="11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3" st="3"/>
                                            </p:txEl>
                                          </p:spTgt>
                                        </p:tgtEl>
                                        <p:attrNameLst>
                                          <p:attrName>style.visibility</p:attrName>
                                        </p:attrNameLst>
                                      </p:cBhvr>
                                      <p:to>
                                        <p:strVal val="visible"/>
                                      </p:to>
                                    </p:set>
                                    <p:animEffect filter="fade" transition="in">
                                      <p:cBhvr>
                                        <p:cTn dur="1500"/>
                                        <p:tgtEl>
                                          <p:spTgt spid="11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xEl>
                                              <p:pRg end="4" st="4"/>
                                            </p:txEl>
                                          </p:spTgt>
                                        </p:tgtEl>
                                        <p:attrNameLst>
                                          <p:attrName>style.visibility</p:attrName>
                                        </p:attrNameLst>
                                      </p:cBhvr>
                                      <p:to>
                                        <p:strVal val="visible"/>
                                      </p:to>
                                    </p:set>
                                    <p:animEffect filter="fade" transition="in">
                                      <p:cBhvr>
                                        <p:cTn dur="1500"/>
                                        <p:tgtEl>
                                          <p:spTgt spid="114">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c6267a854b_0_29"/>
          <p:cNvSpPr txBox="1"/>
          <p:nvPr>
            <p:ph idx="4294967295" type="ctrTitle"/>
          </p:nvPr>
        </p:nvSpPr>
        <p:spPr>
          <a:xfrm>
            <a:off x="1800225" y="762550"/>
            <a:ext cx="8591400" cy="609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3763" u="none" cap="none" strike="noStrike">
                <a:solidFill>
                  <a:schemeClr val="lt1"/>
                </a:solidFill>
                <a:latin typeface="Corbel"/>
                <a:ea typeface="Corbel"/>
                <a:cs typeface="Corbel"/>
                <a:sym typeface="Corbel"/>
              </a:rPr>
              <a:t>Medidas de bioseguridad</a:t>
            </a:r>
            <a:br>
              <a:rPr b="1" i="0" lang="es-ES" sz="3350" u="none" cap="none" strike="noStrike">
                <a:solidFill>
                  <a:srgbClr val="5E96A6"/>
                </a:solidFill>
                <a:latin typeface="Arial"/>
                <a:ea typeface="Arial"/>
                <a:cs typeface="Arial"/>
                <a:sym typeface="Arial"/>
              </a:rPr>
            </a:br>
            <a:endParaRPr b="1" i="0" sz="3350" u="none" cap="none" strike="noStrike">
              <a:solidFill>
                <a:srgbClr val="5E96A6"/>
              </a:solidFill>
              <a:latin typeface="Arial"/>
              <a:ea typeface="Arial"/>
              <a:cs typeface="Arial"/>
              <a:sym typeface="Arial"/>
            </a:endParaRPr>
          </a:p>
        </p:txBody>
      </p:sp>
      <p:sp>
        <p:nvSpPr>
          <p:cNvPr id="121" name="Google Shape;121;gc6267a854b_0_29"/>
          <p:cNvSpPr txBox="1"/>
          <p:nvPr/>
        </p:nvSpPr>
        <p:spPr>
          <a:xfrm>
            <a:off x="1409250" y="1993500"/>
            <a:ext cx="8456400" cy="14931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700"/>
              <a:buFont typeface="Arial"/>
              <a:buNone/>
            </a:pPr>
            <a:r>
              <a:rPr b="1" i="0" lang="es-ES" sz="1700" u="none" cap="none" strike="noStrike">
                <a:solidFill>
                  <a:schemeClr val="lt1"/>
                </a:solidFill>
                <a:latin typeface="Corbel"/>
                <a:ea typeface="Corbel"/>
                <a:cs typeface="Corbel"/>
                <a:sym typeface="Corbel"/>
              </a:rPr>
              <a:t>Lavado de manos:</a:t>
            </a:r>
            <a:r>
              <a:rPr b="0" i="0" lang="es-ES" sz="1700" u="none" cap="none" strike="noStrike">
                <a:solidFill>
                  <a:schemeClr val="lt1"/>
                </a:solidFill>
                <a:latin typeface="Corbel"/>
                <a:ea typeface="Corbel"/>
                <a:cs typeface="Corbel"/>
                <a:sym typeface="Corbel"/>
              </a:rPr>
              <a:t> </a:t>
            </a:r>
            <a:r>
              <a:rPr b="0" i="0" lang="es-ES" sz="1700" u="none" cap="none" strike="noStrike">
                <a:solidFill>
                  <a:srgbClr val="5BC0C8"/>
                </a:solidFill>
                <a:latin typeface="Corbel"/>
                <a:ea typeface="Corbel"/>
                <a:cs typeface="Corbel"/>
                <a:sym typeface="Corbel"/>
              </a:rPr>
              <a:t>la empresa contará con los recursos para garantizar el lavado frecuente de manos de todas sus partes interesadas, tales como jabón, toallas y canecas.</a:t>
            </a:r>
            <a:endParaRPr b="0" i="0" sz="1700" u="none" cap="none" strike="noStrike">
              <a:solidFill>
                <a:srgbClr val="5BC0C8"/>
              </a:solidFill>
              <a:latin typeface="Corbel"/>
              <a:ea typeface="Corbel"/>
              <a:cs typeface="Corbel"/>
              <a:sym typeface="Corbel"/>
            </a:endParaRPr>
          </a:p>
          <a:p>
            <a:pPr indent="0" lvl="0" marL="0" marR="0" rtl="0" algn="just">
              <a:lnSpc>
                <a:spcPct val="100000"/>
              </a:lnSpc>
              <a:spcBef>
                <a:spcPts val="0"/>
              </a:spcBef>
              <a:spcAft>
                <a:spcPts val="0"/>
              </a:spcAft>
              <a:buClr>
                <a:srgbClr val="000000"/>
              </a:buClr>
              <a:buSzPts val="1700"/>
              <a:buFont typeface="Arial"/>
              <a:buNone/>
            </a:pPr>
            <a:r>
              <a:rPr b="0" i="0" lang="es-ES" sz="1700" u="none" cap="none" strike="noStrike">
                <a:solidFill>
                  <a:srgbClr val="5BC0C8"/>
                </a:solidFill>
                <a:latin typeface="Corbel"/>
                <a:ea typeface="Corbel"/>
                <a:cs typeface="Corbel"/>
                <a:sym typeface="Corbel"/>
              </a:rPr>
              <a:t>Para realizar el lavado de manos se deberán tener en cuenta las instrucciones registradas en el anexo 1 proporcionado por la ARL SURA.</a:t>
            </a:r>
            <a:endParaRPr b="0" i="0" sz="1700" u="none" cap="none" strike="noStrike">
              <a:solidFill>
                <a:srgbClr val="5BC0C8"/>
              </a:solidFill>
              <a:latin typeface="Corbel"/>
              <a:ea typeface="Corbel"/>
              <a:cs typeface="Corbel"/>
              <a:sym typeface="Corbel"/>
            </a:endParaRPr>
          </a:p>
          <a:p>
            <a:pPr indent="0" lvl="0" marL="0" marR="0" rtl="0" algn="just">
              <a:lnSpc>
                <a:spcPct val="100000"/>
              </a:lnSpc>
              <a:spcBef>
                <a:spcPts val="0"/>
              </a:spcBef>
              <a:spcAft>
                <a:spcPts val="0"/>
              </a:spcAft>
              <a:buClr>
                <a:srgbClr val="000000"/>
              </a:buClr>
              <a:buSzPts val="1700"/>
              <a:buFont typeface="Arial"/>
              <a:buNone/>
            </a:pPr>
            <a:r>
              <a:t/>
            </a:r>
            <a:endParaRPr b="0" i="0" sz="1700" u="none" cap="none" strike="noStrike">
              <a:solidFill>
                <a:srgbClr val="5E96A6"/>
              </a:solidFill>
              <a:latin typeface="Corbel"/>
              <a:ea typeface="Corbel"/>
              <a:cs typeface="Corbel"/>
              <a:sym typeface="Corbel"/>
            </a:endParaRPr>
          </a:p>
        </p:txBody>
      </p:sp>
      <p:sp>
        <p:nvSpPr>
          <p:cNvPr id="122" name="Google Shape;122;gc6267a854b_0_29"/>
          <p:cNvSpPr txBox="1"/>
          <p:nvPr/>
        </p:nvSpPr>
        <p:spPr>
          <a:xfrm>
            <a:off x="1409250" y="1500900"/>
            <a:ext cx="4942500" cy="4926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2000"/>
              <a:buFont typeface="Arial"/>
              <a:buNone/>
            </a:pPr>
            <a:r>
              <a:rPr b="1" i="0" lang="es-ES" sz="2000" u="none" cap="none" strike="noStrike">
                <a:solidFill>
                  <a:schemeClr val="lt1"/>
                </a:solidFill>
                <a:latin typeface="Corbel"/>
                <a:ea typeface="Corbel"/>
                <a:cs typeface="Corbel"/>
                <a:sym typeface="Corbel"/>
              </a:rPr>
              <a:t>La empresa se compromete a fomentar:</a:t>
            </a:r>
            <a:endParaRPr b="1" i="0" sz="2000" u="none" cap="none" strike="noStrike">
              <a:solidFill>
                <a:schemeClr val="lt1"/>
              </a:solidFill>
              <a:latin typeface="Corbel"/>
              <a:ea typeface="Corbel"/>
              <a:cs typeface="Corbel"/>
              <a:sym typeface="Corbel"/>
            </a:endParaRPr>
          </a:p>
        </p:txBody>
      </p:sp>
      <p:sp>
        <p:nvSpPr>
          <p:cNvPr id="123" name="Google Shape;123;gc6267a854b_0_29"/>
          <p:cNvSpPr txBox="1"/>
          <p:nvPr/>
        </p:nvSpPr>
        <p:spPr>
          <a:xfrm>
            <a:off x="1409250" y="3486600"/>
            <a:ext cx="8456400" cy="9696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700"/>
              <a:buFont typeface="Arial"/>
              <a:buNone/>
            </a:pPr>
            <a:r>
              <a:rPr b="1" i="0" lang="es-ES" sz="1700" u="none" cap="none" strike="noStrike">
                <a:solidFill>
                  <a:schemeClr val="lt1"/>
                </a:solidFill>
                <a:latin typeface="Corbel"/>
                <a:ea typeface="Corbel"/>
                <a:cs typeface="Corbel"/>
                <a:sym typeface="Corbel"/>
              </a:rPr>
              <a:t>Distanciamiento físico para garantizar un espacio entre las personas en el lugar de trabajo:</a:t>
            </a:r>
            <a:r>
              <a:rPr b="1" i="0" lang="es-ES" sz="1700" u="none" cap="none" strike="noStrike">
                <a:solidFill>
                  <a:srgbClr val="FCBD0F"/>
                </a:solidFill>
                <a:latin typeface="Corbel"/>
                <a:ea typeface="Corbel"/>
                <a:cs typeface="Corbel"/>
                <a:sym typeface="Corbel"/>
              </a:rPr>
              <a:t> </a:t>
            </a:r>
            <a:r>
              <a:rPr b="0" i="0" lang="es-ES" sz="1700" u="none" cap="none" strike="noStrike">
                <a:solidFill>
                  <a:srgbClr val="5BC0C8"/>
                </a:solidFill>
                <a:latin typeface="Corbel"/>
                <a:ea typeface="Corbel"/>
                <a:cs typeface="Corbel"/>
                <a:sym typeface="Corbel"/>
              </a:rPr>
              <a:t>La empresa se compromete a garantizar el distanciamiento físico de 2 metros por medio de estas acciones:</a:t>
            </a:r>
            <a:endParaRPr b="0" i="0" sz="1700" u="none" cap="none" strike="noStrike">
              <a:solidFill>
                <a:srgbClr val="5BC0C8"/>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500"/>
                                        <p:tgtEl>
                                          <p:spTgt spid="1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500"/>
                                        <p:tgtEl>
                                          <p:spTgt spid="1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graphicFrame>
        <p:nvGraphicFramePr>
          <p:cNvPr id="128" name="Google Shape;128;gca8342125c_0_0"/>
          <p:cNvGraphicFramePr/>
          <p:nvPr/>
        </p:nvGraphicFramePr>
        <p:xfrm>
          <a:off x="2282625" y="2302000"/>
          <a:ext cx="3000000" cy="3000000"/>
        </p:xfrm>
        <a:graphic>
          <a:graphicData uri="http://schemas.openxmlformats.org/drawingml/2006/table">
            <a:tbl>
              <a:tblPr>
                <a:noFill/>
                <a:tableStyleId>{6C43A284-F4E3-4E81-BEB8-9EA55BCA468F}</a:tableStyleId>
              </a:tblPr>
              <a:tblGrid>
                <a:gridCol w="3813300"/>
                <a:gridCol w="3813300"/>
              </a:tblGrid>
              <a:tr h="393525">
                <a:tc>
                  <a:txBody>
                    <a:bodyPr/>
                    <a:lstStyle/>
                    <a:p>
                      <a:pPr indent="0" lvl="0" marL="0" marR="0" rtl="0" algn="l">
                        <a:lnSpc>
                          <a:spcPct val="100000"/>
                        </a:lnSpc>
                        <a:spcBef>
                          <a:spcPts val="0"/>
                        </a:spcBef>
                        <a:spcAft>
                          <a:spcPts val="0"/>
                        </a:spcAft>
                        <a:buClr>
                          <a:srgbClr val="000000"/>
                        </a:buClr>
                        <a:buSzPts val="1400"/>
                        <a:buFont typeface="Arial"/>
                        <a:buNone/>
                      </a:pPr>
                      <a:r>
                        <a:rPr b="1" lang="es-ES" sz="1400" u="none" cap="none" strike="noStrike">
                          <a:solidFill>
                            <a:srgbClr val="FFFFFF"/>
                          </a:solidFill>
                          <a:latin typeface="Corbel"/>
                          <a:ea typeface="Corbel"/>
                          <a:cs typeface="Corbel"/>
                          <a:sym typeface="Corbel"/>
                        </a:rPr>
                        <a:t>CARGO</a:t>
                      </a:r>
                      <a:endParaRPr b="1" sz="1400" u="none" cap="none" strike="noStrike">
                        <a:solidFill>
                          <a:srgbClr val="FFFFFF"/>
                        </a:solidFill>
                        <a:latin typeface="Corbel"/>
                        <a:ea typeface="Corbel"/>
                        <a:cs typeface="Corbel"/>
                        <a:sym typeface="Corbel"/>
                      </a:endParaRPr>
                    </a:p>
                  </a:txBody>
                  <a:tcPr marT="91425" marB="91425" marR="91425" marL="91425">
                    <a:lnL cap="flat" cmpd="sng" w="38100">
                      <a:solidFill>
                        <a:srgbClr val="FCBD0F"/>
                      </a:solidFill>
                      <a:prstDash val="solid"/>
                      <a:round/>
                      <a:headEnd len="sm" w="sm" type="none"/>
                      <a:tailEnd len="sm" w="sm" type="none"/>
                    </a:lnL>
                    <a:lnR cap="flat" cmpd="sng" w="38100">
                      <a:solidFill>
                        <a:srgbClr val="FCBD0F"/>
                      </a:solidFill>
                      <a:prstDash val="solid"/>
                      <a:round/>
                      <a:headEnd len="sm" w="sm" type="none"/>
                      <a:tailEnd len="sm" w="sm" type="none"/>
                    </a:lnR>
                    <a:lnT cap="flat" cmpd="sng" w="38100">
                      <a:solidFill>
                        <a:srgbClr val="FCBD0F"/>
                      </a:solidFill>
                      <a:prstDash val="solid"/>
                      <a:round/>
                      <a:headEnd len="sm" w="sm" type="none"/>
                      <a:tailEnd len="sm" w="sm" type="none"/>
                    </a:lnT>
                    <a:lnB cap="flat" cmpd="sng" w="38100">
                      <a:solidFill>
                        <a:srgbClr val="FCBD0F"/>
                      </a:solidFill>
                      <a:prstDash val="solid"/>
                      <a:round/>
                      <a:headEnd len="sm" w="sm" type="none"/>
                      <a:tailEnd len="sm" w="sm" type="none"/>
                    </a:lnB>
                    <a:solidFill>
                      <a:srgbClr val="5E96A6"/>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s-ES" sz="1400" u="none" cap="none" strike="noStrike">
                          <a:solidFill>
                            <a:srgbClr val="FFFFFF"/>
                          </a:solidFill>
                          <a:latin typeface="Corbel"/>
                          <a:ea typeface="Corbel"/>
                          <a:cs typeface="Corbel"/>
                          <a:sym typeface="Corbel"/>
                        </a:rPr>
                        <a:t>EPP</a:t>
                      </a:r>
                      <a:endParaRPr b="1" sz="1400" u="none" cap="none" strike="noStrike">
                        <a:solidFill>
                          <a:srgbClr val="FFFFFF"/>
                        </a:solidFill>
                        <a:latin typeface="Corbel"/>
                        <a:ea typeface="Corbel"/>
                        <a:cs typeface="Corbel"/>
                        <a:sym typeface="Corbel"/>
                      </a:endParaRPr>
                    </a:p>
                  </a:txBody>
                  <a:tcPr marT="91425" marB="91425" marR="91425" marL="91425">
                    <a:lnL cap="flat" cmpd="sng" w="38100">
                      <a:solidFill>
                        <a:srgbClr val="FCBD0F"/>
                      </a:solidFill>
                      <a:prstDash val="solid"/>
                      <a:round/>
                      <a:headEnd len="sm" w="sm" type="none"/>
                      <a:tailEnd len="sm" w="sm" type="none"/>
                    </a:lnL>
                    <a:lnR cap="flat" cmpd="sng" w="38100">
                      <a:solidFill>
                        <a:srgbClr val="FCBD0F"/>
                      </a:solidFill>
                      <a:prstDash val="solid"/>
                      <a:round/>
                      <a:headEnd len="sm" w="sm" type="none"/>
                      <a:tailEnd len="sm" w="sm" type="none"/>
                    </a:lnR>
                    <a:lnT cap="flat" cmpd="sng" w="38100">
                      <a:solidFill>
                        <a:srgbClr val="FCBD0F"/>
                      </a:solidFill>
                      <a:prstDash val="solid"/>
                      <a:round/>
                      <a:headEnd len="sm" w="sm" type="none"/>
                      <a:tailEnd len="sm" w="sm" type="none"/>
                    </a:lnT>
                    <a:lnB cap="flat" cmpd="sng" w="38100">
                      <a:solidFill>
                        <a:srgbClr val="FCBD0F"/>
                      </a:solidFill>
                      <a:prstDash val="solid"/>
                      <a:round/>
                      <a:headEnd len="sm" w="sm" type="none"/>
                      <a:tailEnd len="sm" w="sm" type="none"/>
                    </a:lnB>
                    <a:solidFill>
                      <a:srgbClr val="5E96A6"/>
                    </a:solidFill>
                  </a:tcPr>
                </a:tc>
              </a:tr>
              <a:tr h="817350">
                <a:tc>
                  <a:txBody>
                    <a:bodyPr/>
                    <a:lstStyle/>
                    <a:p>
                      <a:pPr indent="0" lvl="0" marL="0" marR="0" rtl="0" algn="l">
                        <a:lnSpc>
                          <a:spcPct val="100000"/>
                        </a:lnSpc>
                        <a:spcBef>
                          <a:spcPts val="0"/>
                        </a:spcBef>
                        <a:spcAft>
                          <a:spcPts val="0"/>
                        </a:spcAft>
                        <a:buClr>
                          <a:srgbClr val="000000"/>
                        </a:buClr>
                        <a:buSzPts val="1600"/>
                        <a:buFont typeface="Arial"/>
                        <a:buNone/>
                      </a:pPr>
                      <a:r>
                        <a:rPr b="1" lang="es-ES" sz="1600" u="none" cap="none" strike="noStrike">
                          <a:solidFill>
                            <a:srgbClr val="5BC0C8"/>
                          </a:solidFill>
                          <a:latin typeface="Corbel"/>
                          <a:ea typeface="Corbel"/>
                          <a:cs typeface="Corbel"/>
                          <a:sym typeface="Corbel"/>
                        </a:rPr>
                        <a:t>Todos los cargos del área administrativa</a:t>
                      </a:r>
                      <a:endParaRPr b="1" sz="1600" u="none" cap="none" strike="noStrike">
                        <a:solidFill>
                          <a:srgbClr val="5BC0C8"/>
                        </a:solidFill>
                        <a:latin typeface="Corbel"/>
                        <a:ea typeface="Corbel"/>
                        <a:cs typeface="Corbel"/>
                        <a:sym typeface="Corbel"/>
                      </a:endParaRPr>
                    </a:p>
                  </a:txBody>
                  <a:tcPr marT="91425" marB="91425" marR="91425" marL="91425" anchor="ctr">
                    <a:lnL cap="flat" cmpd="sng" w="38100">
                      <a:solidFill>
                        <a:srgbClr val="FCBD0F"/>
                      </a:solidFill>
                      <a:prstDash val="solid"/>
                      <a:round/>
                      <a:headEnd len="sm" w="sm" type="none"/>
                      <a:tailEnd len="sm" w="sm" type="none"/>
                    </a:lnL>
                    <a:lnR cap="flat" cmpd="sng" w="38100">
                      <a:solidFill>
                        <a:srgbClr val="FCBD0F"/>
                      </a:solidFill>
                      <a:prstDash val="solid"/>
                      <a:round/>
                      <a:headEnd len="sm" w="sm" type="none"/>
                      <a:tailEnd len="sm" w="sm" type="none"/>
                    </a:lnR>
                    <a:lnT cap="flat" cmpd="sng" w="38100">
                      <a:solidFill>
                        <a:srgbClr val="FCBD0F"/>
                      </a:solidFill>
                      <a:prstDash val="solid"/>
                      <a:round/>
                      <a:headEnd len="sm" w="sm" type="none"/>
                      <a:tailEnd len="sm" w="sm" type="none"/>
                    </a:lnT>
                    <a:lnB cap="flat" cmpd="sng" w="38100">
                      <a:solidFill>
                        <a:srgbClr val="FCBD0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s-ES" sz="1400" u="none" cap="none" strike="noStrike">
                          <a:solidFill>
                            <a:srgbClr val="5BC0C8"/>
                          </a:solidFill>
                          <a:latin typeface="Corbel"/>
                          <a:ea typeface="Corbel"/>
                          <a:cs typeface="Corbel"/>
                          <a:sym typeface="Corbel"/>
                        </a:rPr>
                        <a:t>Protección respiratoria de tela antifluido.</a:t>
                      </a:r>
                      <a:endParaRPr sz="1400" u="none" cap="none" strike="noStrike">
                        <a:solidFill>
                          <a:srgbClr val="5BC0C8"/>
                        </a:solidFill>
                        <a:latin typeface="Corbel"/>
                        <a:ea typeface="Corbel"/>
                        <a:cs typeface="Corbel"/>
                        <a:sym typeface="Corbel"/>
                      </a:endParaRPr>
                    </a:p>
                  </a:txBody>
                  <a:tcPr marT="91425" marB="91425" marR="91425" marL="91425" anchor="ctr">
                    <a:lnL cap="flat" cmpd="sng" w="38100">
                      <a:solidFill>
                        <a:srgbClr val="FCBD0F"/>
                      </a:solidFill>
                      <a:prstDash val="solid"/>
                      <a:round/>
                      <a:headEnd len="sm" w="sm" type="none"/>
                      <a:tailEnd len="sm" w="sm" type="none"/>
                    </a:lnL>
                    <a:lnR cap="flat" cmpd="sng" w="38100">
                      <a:solidFill>
                        <a:srgbClr val="FCBD0F"/>
                      </a:solidFill>
                      <a:prstDash val="solid"/>
                      <a:round/>
                      <a:headEnd len="sm" w="sm" type="none"/>
                      <a:tailEnd len="sm" w="sm" type="none"/>
                    </a:lnR>
                    <a:lnT cap="flat" cmpd="sng" w="38100">
                      <a:solidFill>
                        <a:srgbClr val="FCBD0F"/>
                      </a:solidFill>
                      <a:prstDash val="solid"/>
                      <a:round/>
                      <a:headEnd len="sm" w="sm" type="none"/>
                      <a:tailEnd len="sm" w="sm" type="none"/>
                    </a:lnT>
                    <a:lnB cap="flat" cmpd="sng" w="38100">
                      <a:solidFill>
                        <a:srgbClr val="FCBD0F"/>
                      </a:solidFill>
                      <a:prstDash val="solid"/>
                      <a:round/>
                      <a:headEnd len="sm" w="sm" type="none"/>
                      <a:tailEnd len="sm" w="sm" type="none"/>
                    </a:lnB>
                  </a:tcPr>
                </a:tc>
              </a:tr>
              <a:tr h="817350">
                <a:tc>
                  <a:txBody>
                    <a:bodyPr/>
                    <a:lstStyle/>
                    <a:p>
                      <a:pPr indent="0" lvl="0" marL="0" marR="0" rtl="0" algn="l">
                        <a:lnSpc>
                          <a:spcPct val="100000"/>
                        </a:lnSpc>
                        <a:spcBef>
                          <a:spcPts val="0"/>
                        </a:spcBef>
                        <a:spcAft>
                          <a:spcPts val="0"/>
                        </a:spcAft>
                        <a:buClr>
                          <a:srgbClr val="000000"/>
                        </a:buClr>
                        <a:buSzPts val="1600"/>
                        <a:buFont typeface="Arial"/>
                        <a:buNone/>
                      </a:pPr>
                      <a:r>
                        <a:rPr b="1" lang="es-ES" sz="1600" u="none" cap="none" strike="noStrike">
                          <a:solidFill>
                            <a:srgbClr val="5BC0C8"/>
                          </a:solidFill>
                          <a:latin typeface="Corbel"/>
                          <a:ea typeface="Corbel"/>
                          <a:cs typeface="Corbel"/>
                          <a:sym typeface="Corbel"/>
                        </a:rPr>
                        <a:t>Servicios generales</a:t>
                      </a:r>
                      <a:endParaRPr b="1" sz="1600" u="none" cap="none" strike="noStrike">
                        <a:solidFill>
                          <a:srgbClr val="5BC0C8"/>
                        </a:solidFill>
                        <a:latin typeface="Corbel"/>
                        <a:ea typeface="Corbel"/>
                        <a:cs typeface="Corbel"/>
                        <a:sym typeface="Corbel"/>
                      </a:endParaRPr>
                    </a:p>
                  </a:txBody>
                  <a:tcPr marT="91425" marB="91425" marR="91425" marL="91425" anchor="ctr">
                    <a:lnL cap="flat" cmpd="sng" w="38100">
                      <a:solidFill>
                        <a:srgbClr val="FCBD0F"/>
                      </a:solidFill>
                      <a:prstDash val="solid"/>
                      <a:round/>
                      <a:headEnd len="sm" w="sm" type="none"/>
                      <a:tailEnd len="sm" w="sm" type="none"/>
                    </a:lnL>
                    <a:lnR cap="flat" cmpd="sng" w="38100">
                      <a:solidFill>
                        <a:srgbClr val="FCBD0F"/>
                      </a:solidFill>
                      <a:prstDash val="solid"/>
                      <a:round/>
                      <a:headEnd len="sm" w="sm" type="none"/>
                      <a:tailEnd len="sm" w="sm" type="none"/>
                    </a:lnR>
                    <a:lnT cap="flat" cmpd="sng" w="38100">
                      <a:solidFill>
                        <a:srgbClr val="FCBD0F"/>
                      </a:solidFill>
                      <a:prstDash val="solid"/>
                      <a:round/>
                      <a:headEnd len="sm" w="sm" type="none"/>
                      <a:tailEnd len="sm" w="sm" type="none"/>
                    </a:lnT>
                    <a:lnB cap="flat" cmpd="sng" w="38100">
                      <a:solidFill>
                        <a:srgbClr val="FCBD0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s-ES" sz="1400" u="none" cap="none" strike="noStrike">
                          <a:solidFill>
                            <a:srgbClr val="5BC0C8"/>
                          </a:solidFill>
                          <a:latin typeface="Corbel"/>
                          <a:ea typeface="Corbel"/>
                          <a:cs typeface="Corbel"/>
                          <a:sym typeface="Corbel"/>
                        </a:rPr>
                        <a:t>Protección respiratoria de tela antifluido.</a:t>
                      </a:r>
                      <a:endParaRPr sz="1400" u="none" cap="none" strike="noStrike">
                        <a:solidFill>
                          <a:srgbClr val="5BC0C8"/>
                        </a:solidFill>
                        <a:latin typeface="Corbel"/>
                        <a:ea typeface="Corbel"/>
                        <a:cs typeface="Corbel"/>
                        <a:sym typeface="Corbel"/>
                      </a:endParaRPr>
                    </a:p>
                    <a:p>
                      <a:pPr indent="0" lvl="0" marL="0" marR="0" rtl="0" algn="l">
                        <a:lnSpc>
                          <a:spcPct val="100000"/>
                        </a:lnSpc>
                        <a:spcBef>
                          <a:spcPts val="0"/>
                        </a:spcBef>
                        <a:spcAft>
                          <a:spcPts val="0"/>
                        </a:spcAft>
                        <a:buClr>
                          <a:srgbClr val="000000"/>
                        </a:buClr>
                        <a:buSzPts val="1400"/>
                        <a:buFont typeface="Arial"/>
                        <a:buNone/>
                      </a:pPr>
                      <a:r>
                        <a:rPr lang="es-ES" sz="1400" u="none" cap="none" strike="noStrike">
                          <a:solidFill>
                            <a:srgbClr val="5BC0C8"/>
                          </a:solidFill>
                          <a:latin typeface="Corbel"/>
                          <a:ea typeface="Corbel"/>
                          <a:cs typeface="Corbel"/>
                          <a:sym typeface="Corbel"/>
                        </a:rPr>
                        <a:t>Guantes de nitrilo.</a:t>
                      </a:r>
                      <a:endParaRPr sz="1400" u="none" cap="none" strike="noStrike">
                        <a:solidFill>
                          <a:srgbClr val="5BC0C8"/>
                        </a:solidFill>
                        <a:latin typeface="Corbel"/>
                        <a:ea typeface="Corbel"/>
                        <a:cs typeface="Corbel"/>
                        <a:sym typeface="Corbel"/>
                      </a:endParaRPr>
                    </a:p>
                    <a:p>
                      <a:pPr indent="0" lvl="0" marL="0" marR="0" rtl="0" algn="l">
                        <a:lnSpc>
                          <a:spcPct val="100000"/>
                        </a:lnSpc>
                        <a:spcBef>
                          <a:spcPts val="0"/>
                        </a:spcBef>
                        <a:spcAft>
                          <a:spcPts val="0"/>
                        </a:spcAft>
                        <a:buClr>
                          <a:srgbClr val="000000"/>
                        </a:buClr>
                        <a:buSzPts val="1400"/>
                        <a:buFont typeface="Arial"/>
                        <a:buNone/>
                      </a:pPr>
                      <a:r>
                        <a:rPr lang="es-ES" sz="1400" u="none" cap="none" strike="noStrike">
                          <a:solidFill>
                            <a:srgbClr val="5BC0C8"/>
                          </a:solidFill>
                          <a:latin typeface="Corbel"/>
                          <a:ea typeface="Corbel"/>
                          <a:cs typeface="Corbel"/>
                          <a:sym typeface="Corbel"/>
                        </a:rPr>
                        <a:t>Gafas de seguridad</a:t>
                      </a:r>
                      <a:r>
                        <a:rPr lang="es-ES" sz="1400" u="none" cap="none" strike="noStrike">
                          <a:solidFill>
                            <a:srgbClr val="5A94A4"/>
                          </a:solidFill>
                          <a:latin typeface="Corbel"/>
                          <a:ea typeface="Corbel"/>
                          <a:cs typeface="Corbel"/>
                          <a:sym typeface="Corbel"/>
                        </a:rPr>
                        <a:t>.</a:t>
                      </a:r>
                      <a:endParaRPr sz="1400" u="none" cap="none" strike="noStrike">
                        <a:solidFill>
                          <a:srgbClr val="5A94A4"/>
                        </a:solidFill>
                        <a:latin typeface="Corbel"/>
                        <a:ea typeface="Corbel"/>
                        <a:cs typeface="Corbel"/>
                        <a:sym typeface="Corbel"/>
                      </a:endParaRPr>
                    </a:p>
                  </a:txBody>
                  <a:tcPr marT="91425" marB="91425" marR="91425" marL="91425">
                    <a:lnL cap="flat" cmpd="sng" w="38100">
                      <a:solidFill>
                        <a:srgbClr val="FCBD0F"/>
                      </a:solidFill>
                      <a:prstDash val="solid"/>
                      <a:round/>
                      <a:headEnd len="sm" w="sm" type="none"/>
                      <a:tailEnd len="sm" w="sm" type="none"/>
                    </a:lnL>
                    <a:lnR cap="flat" cmpd="sng" w="38100">
                      <a:solidFill>
                        <a:srgbClr val="FCBD0F"/>
                      </a:solidFill>
                      <a:prstDash val="solid"/>
                      <a:round/>
                      <a:headEnd len="sm" w="sm" type="none"/>
                      <a:tailEnd len="sm" w="sm" type="none"/>
                    </a:lnR>
                    <a:lnT cap="flat" cmpd="sng" w="38100">
                      <a:solidFill>
                        <a:srgbClr val="FCBD0F"/>
                      </a:solidFill>
                      <a:prstDash val="solid"/>
                      <a:round/>
                      <a:headEnd len="sm" w="sm" type="none"/>
                      <a:tailEnd len="sm" w="sm" type="none"/>
                    </a:lnT>
                    <a:lnB cap="flat" cmpd="sng" w="38100">
                      <a:solidFill>
                        <a:srgbClr val="FCBD0F"/>
                      </a:solidFill>
                      <a:prstDash val="solid"/>
                      <a:round/>
                      <a:headEnd len="sm" w="sm" type="none"/>
                      <a:tailEnd len="sm" w="sm" type="none"/>
                    </a:lnB>
                  </a:tcPr>
                </a:tc>
              </a:tr>
            </a:tbl>
          </a:graphicData>
        </a:graphic>
      </p:graphicFrame>
      <p:sp>
        <p:nvSpPr>
          <p:cNvPr id="129" name="Google Shape;129;gca8342125c_0_0"/>
          <p:cNvSpPr txBox="1"/>
          <p:nvPr>
            <p:ph idx="4294967295" type="ctrTitle"/>
          </p:nvPr>
        </p:nvSpPr>
        <p:spPr>
          <a:xfrm>
            <a:off x="1800300" y="804625"/>
            <a:ext cx="8591400" cy="12081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4000" u="none" cap="none" strike="noStrike">
                <a:solidFill>
                  <a:schemeClr val="lt1"/>
                </a:solidFill>
                <a:latin typeface="Corbel"/>
                <a:ea typeface="Corbel"/>
                <a:cs typeface="Corbel"/>
                <a:sym typeface="Corbel"/>
              </a:rPr>
              <a:t>Medidas de bioseguridad</a:t>
            </a:r>
            <a:endParaRPr b="1" i="0" sz="4000" u="none" cap="none" strike="noStrike">
              <a:solidFill>
                <a:schemeClr val="lt1"/>
              </a:solidFill>
              <a:latin typeface="Corbel"/>
              <a:ea typeface="Corbel"/>
              <a:cs typeface="Corbel"/>
              <a:sym typeface="Corbel"/>
            </a:endParaRPr>
          </a:p>
          <a:p>
            <a:pPr indent="0" lvl="0" marL="0" marR="0" rtl="0" algn="ctr">
              <a:lnSpc>
                <a:spcPct val="90000"/>
              </a:lnSpc>
              <a:spcBef>
                <a:spcPts val="0"/>
              </a:spcBef>
              <a:spcAft>
                <a:spcPts val="0"/>
              </a:spcAft>
              <a:buClr>
                <a:srgbClr val="5E96A6"/>
              </a:buClr>
              <a:buSzPts val="3563"/>
              <a:buFont typeface="Arial"/>
              <a:buNone/>
            </a:pPr>
            <a:r>
              <a:rPr b="1" i="0" lang="es-ES" sz="4000" u="none" cap="none" strike="noStrike">
                <a:solidFill>
                  <a:schemeClr val="lt1"/>
                </a:solidFill>
                <a:latin typeface="Corbel"/>
                <a:ea typeface="Corbel"/>
                <a:cs typeface="Corbel"/>
                <a:sym typeface="Corbel"/>
              </a:rPr>
              <a:t>Elementos de protección personal</a:t>
            </a:r>
            <a:br>
              <a:rPr b="1" i="0" lang="es-ES" sz="3350" u="none" cap="none" strike="noStrike">
                <a:solidFill>
                  <a:srgbClr val="5E96A6"/>
                </a:solidFill>
                <a:latin typeface="Arial"/>
                <a:ea typeface="Arial"/>
                <a:cs typeface="Arial"/>
                <a:sym typeface="Arial"/>
              </a:rPr>
            </a:br>
            <a:endParaRPr b="1" i="0" sz="3350" u="none" cap="none" strike="noStrike">
              <a:solidFill>
                <a:srgbClr val="5E96A6"/>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gc6267a854b_0_36"/>
          <p:cNvSpPr txBox="1"/>
          <p:nvPr>
            <p:ph idx="4294967295" type="ctrTitle"/>
          </p:nvPr>
        </p:nvSpPr>
        <p:spPr>
          <a:xfrm>
            <a:off x="1800225" y="762550"/>
            <a:ext cx="8591400" cy="609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3763" u="none" cap="none" strike="noStrike">
                <a:solidFill>
                  <a:schemeClr val="lt1"/>
                </a:solidFill>
                <a:latin typeface="Corbel"/>
                <a:ea typeface="Corbel"/>
                <a:cs typeface="Corbel"/>
                <a:sym typeface="Corbel"/>
              </a:rPr>
              <a:t>Medidas de bioseguridad</a:t>
            </a:r>
            <a:br>
              <a:rPr b="1" i="0" lang="es-ES" sz="3350" u="none" cap="none" strike="noStrike">
                <a:solidFill>
                  <a:schemeClr val="lt1"/>
                </a:solidFill>
                <a:latin typeface="Arial"/>
                <a:ea typeface="Arial"/>
                <a:cs typeface="Arial"/>
                <a:sym typeface="Arial"/>
              </a:rPr>
            </a:br>
            <a:endParaRPr b="1" i="0" sz="3350" u="none" cap="none" strike="noStrike">
              <a:solidFill>
                <a:schemeClr val="lt1"/>
              </a:solidFill>
              <a:latin typeface="Arial"/>
              <a:ea typeface="Arial"/>
              <a:cs typeface="Arial"/>
              <a:sym typeface="Arial"/>
            </a:endParaRPr>
          </a:p>
        </p:txBody>
      </p:sp>
      <p:sp>
        <p:nvSpPr>
          <p:cNvPr id="135" name="Google Shape;135;gc6267a854b_0_36"/>
          <p:cNvSpPr txBox="1"/>
          <p:nvPr/>
        </p:nvSpPr>
        <p:spPr>
          <a:xfrm>
            <a:off x="1867800" y="1497600"/>
            <a:ext cx="8394600" cy="3586500"/>
          </a:xfrm>
          <a:prstGeom prst="rect">
            <a:avLst/>
          </a:prstGeom>
          <a:noFill/>
          <a:ln>
            <a:noFill/>
          </a:ln>
        </p:spPr>
        <p:txBody>
          <a:bodyPr anchorCtr="0" anchor="t" bIns="91425" lIns="91425" spcFirstLastPara="1" rIns="91425" wrap="square" tIns="91425">
            <a:spAutoFit/>
          </a:bodyPr>
          <a:lstStyle/>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Incentivar el distanciamiento físico con personas fuera de las casas y frente a frente en lugares públicos (ascensores, porterías, entre otros), en el transporte público y en comunidad.</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Se programará el desarrollo de las actividades en la empresa de tal manera que por lo menos el 50% de los trabajadores de la empresa realice trabajo desde casa, lo cual permitirá evitar la aglomeración o hacinamiento de los colaboradores.</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 No realizar reuniones en grupos y, en caso de tener que hacerlas, no superarán los cinco asistentes garantizando el distanciamiento físico. </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Conservar las distancias de 2 metros entre los puestos de trabajo.</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Promover que las actividades no laborales no concuerden con horas de mayor afluencia de público.</a:t>
            </a:r>
            <a:endParaRPr b="0" i="0" sz="1700" u="none" cap="none" strike="noStrike">
              <a:solidFill>
                <a:srgbClr val="5BC0C8"/>
              </a:solidFill>
              <a:latin typeface="Corbel"/>
              <a:ea typeface="Corbel"/>
              <a:cs typeface="Corbel"/>
              <a:sym typeface="Corbel"/>
            </a:endParaRPr>
          </a:p>
          <a:p>
            <a:pPr indent="-336550" lvl="0" marL="457200" marR="0" rtl="0" algn="just">
              <a:lnSpc>
                <a:spcPct val="100000"/>
              </a:lnSpc>
              <a:spcBef>
                <a:spcPts val="0"/>
              </a:spcBef>
              <a:spcAft>
                <a:spcPts val="0"/>
              </a:spcAft>
              <a:buClr>
                <a:srgbClr val="5E96A6"/>
              </a:buClr>
              <a:buSzPts val="1700"/>
              <a:buFont typeface="Corbel"/>
              <a:buChar char="●"/>
            </a:pPr>
            <a:r>
              <a:rPr b="0" i="0" lang="es-ES" sz="1700" u="none" cap="none" strike="noStrike">
                <a:solidFill>
                  <a:srgbClr val="5BC0C8"/>
                </a:solidFill>
                <a:latin typeface="Corbel"/>
                <a:ea typeface="Corbel"/>
                <a:cs typeface="Corbel"/>
                <a:sym typeface="Corbel"/>
              </a:rPr>
              <a:t>Promover el uso de las entregas a domicilio, tanto en la compañía como en la casa de los colaboradores.</a:t>
            </a:r>
            <a:endParaRPr b="0" i="0" sz="1700" u="none" cap="none" strike="noStrike">
              <a:solidFill>
                <a:srgbClr val="5BC0C8"/>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0" st="0"/>
                                            </p:txEl>
                                          </p:spTgt>
                                        </p:tgtEl>
                                        <p:attrNameLst>
                                          <p:attrName>style.visibility</p:attrName>
                                        </p:attrNameLst>
                                      </p:cBhvr>
                                      <p:to>
                                        <p:strVal val="visible"/>
                                      </p:to>
                                    </p:set>
                                    <p:animEffect filter="fade" transition="in">
                                      <p:cBhvr>
                                        <p:cTn dur="1500"/>
                                        <p:tgtEl>
                                          <p:spTgt spid="1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1" st="1"/>
                                            </p:txEl>
                                          </p:spTgt>
                                        </p:tgtEl>
                                        <p:attrNameLst>
                                          <p:attrName>style.visibility</p:attrName>
                                        </p:attrNameLst>
                                      </p:cBhvr>
                                      <p:to>
                                        <p:strVal val="visible"/>
                                      </p:to>
                                    </p:set>
                                    <p:animEffect filter="fade" transition="in">
                                      <p:cBhvr>
                                        <p:cTn dur="1500"/>
                                        <p:tgtEl>
                                          <p:spTgt spid="13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2" st="2"/>
                                            </p:txEl>
                                          </p:spTgt>
                                        </p:tgtEl>
                                        <p:attrNameLst>
                                          <p:attrName>style.visibility</p:attrName>
                                        </p:attrNameLst>
                                      </p:cBhvr>
                                      <p:to>
                                        <p:strVal val="visible"/>
                                      </p:to>
                                    </p:set>
                                    <p:animEffect filter="fade" transition="in">
                                      <p:cBhvr>
                                        <p:cTn dur="1500"/>
                                        <p:tgtEl>
                                          <p:spTgt spid="13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3" st="3"/>
                                            </p:txEl>
                                          </p:spTgt>
                                        </p:tgtEl>
                                        <p:attrNameLst>
                                          <p:attrName>style.visibility</p:attrName>
                                        </p:attrNameLst>
                                      </p:cBhvr>
                                      <p:to>
                                        <p:strVal val="visible"/>
                                      </p:to>
                                    </p:set>
                                    <p:animEffect filter="fade" transition="in">
                                      <p:cBhvr>
                                        <p:cTn dur="1500"/>
                                        <p:tgtEl>
                                          <p:spTgt spid="13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4" st="4"/>
                                            </p:txEl>
                                          </p:spTgt>
                                        </p:tgtEl>
                                        <p:attrNameLst>
                                          <p:attrName>style.visibility</p:attrName>
                                        </p:attrNameLst>
                                      </p:cBhvr>
                                      <p:to>
                                        <p:strVal val="visible"/>
                                      </p:to>
                                    </p:set>
                                    <p:animEffect filter="fade" transition="in">
                                      <p:cBhvr>
                                        <p:cTn dur="1500"/>
                                        <p:tgtEl>
                                          <p:spTgt spid="13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5" st="5"/>
                                            </p:txEl>
                                          </p:spTgt>
                                        </p:tgtEl>
                                        <p:attrNameLst>
                                          <p:attrName>style.visibility</p:attrName>
                                        </p:attrNameLst>
                                      </p:cBhvr>
                                      <p:to>
                                        <p:strVal val="visible"/>
                                      </p:to>
                                    </p:set>
                                    <p:animEffect filter="fade" transition="in">
                                      <p:cBhvr>
                                        <p:cTn dur="1500"/>
                                        <p:tgtEl>
                                          <p:spTgt spid="135">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gca8342125c_0_16"/>
          <p:cNvSpPr txBox="1"/>
          <p:nvPr>
            <p:ph idx="4294967295" type="ctrTitle"/>
          </p:nvPr>
        </p:nvSpPr>
        <p:spPr>
          <a:xfrm>
            <a:off x="1800225" y="762550"/>
            <a:ext cx="8591400" cy="609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5E96A6"/>
              </a:buClr>
              <a:buSzPts val="3563"/>
              <a:buFont typeface="Arial"/>
              <a:buNone/>
            </a:pPr>
            <a:r>
              <a:rPr b="1" i="0" lang="es-ES" sz="3763" u="none" cap="none" strike="noStrike">
                <a:solidFill>
                  <a:schemeClr val="lt1"/>
                </a:solidFill>
                <a:latin typeface="Corbel"/>
                <a:ea typeface="Corbel"/>
                <a:cs typeface="Corbel"/>
                <a:sym typeface="Corbel"/>
              </a:rPr>
              <a:t>Medidas de bioseguridad</a:t>
            </a:r>
            <a:br>
              <a:rPr b="1" i="0" lang="es-ES" sz="3350" u="none" cap="none" strike="noStrike">
                <a:solidFill>
                  <a:srgbClr val="5E96A6"/>
                </a:solidFill>
                <a:latin typeface="Arial"/>
                <a:ea typeface="Arial"/>
                <a:cs typeface="Arial"/>
                <a:sym typeface="Arial"/>
              </a:rPr>
            </a:br>
            <a:endParaRPr b="1" i="0" sz="3350" u="none" cap="none" strike="noStrike">
              <a:solidFill>
                <a:srgbClr val="5E96A6"/>
              </a:solidFill>
              <a:latin typeface="Arial"/>
              <a:ea typeface="Arial"/>
              <a:cs typeface="Arial"/>
              <a:sym typeface="Arial"/>
            </a:endParaRPr>
          </a:p>
        </p:txBody>
      </p:sp>
      <p:sp>
        <p:nvSpPr>
          <p:cNvPr id="141" name="Google Shape;141;gca8342125c_0_16"/>
          <p:cNvSpPr txBox="1"/>
          <p:nvPr/>
        </p:nvSpPr>
        <p:spPr>
          <a:xfrm>
            <a:off x="1409250" y="1701600"/>
            <a:ext cx="8456400" cy="4464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1700"/>
              <a:buFont typeface="Arial"/>
              <a:buNone/>
            </a:pPr>
            <a:r>
              <a:t/>
            </a:r>
            <a:endParaRPr b="0" i="0" sz="1700" u="none" cap="none" strike="noStrike">
              <a:solidFill>
                <a:srgbClr val="5E96A6"/>
              </a:solidFill>
              <a:latin typeface="Corbel"/>
              <a:ea typeface="Corbel"/>
              <a:cs typeface="Corbel"/>
              <a:sym typeface="Corbel"/>
            </a:endParaRPr>
          </a:p>
        </p:txBody>
      </p:sp>
      <p:sp>
        <p:nvSpPr>
          <p:cNvPr id="142" name="Google Shape;142;gca8342125c_0_16"/>
          <p:cNvSpPr txBox="1"/>
          <p:nvPr/>
        </p:nvSpPr>
        <p:spPr>
          <a:xfrm>
            <a:off x="1394775" y="2413050"/>
            <a:ext cx="9402300" cy="20319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2000"/>
              <a:buFont typeface="Arial"/>
              <a:buNone/>
            </a:pPr>
            <a:r>
              <a:rPr b="0" i="0" lang="es-ES" sz="2000" u="none" cap="none" strike="noStrike">
                <a:solidFill>
                  <a:srgbClr val="5BC0C8"/>
                </a:solidFill>
                <a:latin typeface="Corbel"/>
                <a:ea typeface="Corbel"/>
                <a:cs typeface="Corbel"/>
                <a:sym typeface="Corbel"/>
              </a:rPr>
              <a:t>Todos los integrantes de la compañía diariamente deberán realizar la autoevaluación de síntomas antes de iniciar sus labores (esto es de obligatorio cumplimiento). Se exceptúan aquellos días en los que el colaborador no le preste sus servicios; por ejemplo, los domingos, festivos  y durante el periodo de vacaciones. </a:t>
            </a:r>
            <a:endParaRPr b="0" i="0" sz="2000" u="none" cap="none" strike="noStrike">
              <a:solidFill>
                <a:srgbClr val="5BC0C8"/>
              </a:solidFill>
              <a:latin typeface="Corbel"/>
              <a:ea typeface="Corbel"/>
              <a:cs typeface="Corbel"/>
              <a:sym typeface="Corbel"/>
            </a:endParaRPr>
          </a:p>
          <a:p>
            <a:pPr indent="0" lvl="0" marL="0" marR="0" rtl="0" algn="just">
              <a:lnSpc>
                <a:spcPct val="100000"/>
              </a:lnSpc>
              <a:spcBef>
                <a:spcPts val="0"/>
              </a:spcBef>
              <a:spcAft>
                <a:spcPts val="0"/>
              </a:spcAft>
              <a:buClr>
                <a:srgbClr val="000000"/>
              </a:buClr>
              <a:buSzPts val="2000"/>
              <a:buFont typeface="Arial"/>
              <a:buNone/>
            </a:pPr>
            <a:r>
              <a:rPr b="0" i="0" lang="es-ES" sz="2000" u="none" cap="none" strike="noStrike">
                <a:solidFill>
                  <a:srgbClr val="5BC0C8"/>
                </a:solidFill>
                <a:latin typeface="Corbel"/>
                <a:ea typeface="Corbel"/>
                <a:cs typeface="Corbel"/>
                <a:sym typeface="Corbel"/>
              </a:rPr>
              <a:t>El link para acceder a la encuesta, se encuentra disponible en la descripción del grupo de WhatsApp llamado </a:t>
            </a:r>
            <a:r>
              <a:rPr b="0" i="0" lang="es-ES" sz="2000" u="none" cap="none" strike="noStrike">
                <a:solidFill>
                  <a:srgbClr val="FCBD0F"/>
                </a:solidFill>
                <a:latin typeface="Corbel"/>
                <a:ea typeface="Corbel"/>
                <a:cs typeface="Corbel"/>
                <a:sym typeface="Corbel"/>
              </a:rPr>
              <a:t>Equipo Sent!re</a:t>
            </a:r>
            <a:r>
              <a:rPr b="0" i="0" lang="es-ES" sz="2000" u="none" cap="none" strike="noStrike">
                <a:solidFill>
                  <a:srgbClr val="5A94A4"/>
                </a:solidFill>
                <a:latin typeface="Corbel"/>
                <a:ea typeface="Corbel"/>
                <a:cs typeface="Corbel"/>
                <a:sym typeface="Corbel"/>
              </a:rPr>
              <a:t>.</a:t>
            </a:r>
            <a:endParaRPr b="0" i="0" sz="2000" u="none" cap="none" strike="noStrike">
              <a:solidFill>
                <a:srgbClr val="5A94A4"/>
              </a:solidFill>
              <a:latin typeface="Corbel"/>
              <a:ea typeface="Corbel"/>
              <a:cs typeface="Corbel"/>
              <a:sym typeface="Corbel"/>
            </a:endParaRPr>
          </a:p>
        </p:txBody>
      </p:sp>
      <p:sp>
        <p:nvSpPr>
          <p:cNvPr id="143" name="Google Shape;143;gca8342125c_0_16"/>
          <p:cNvSpPr txBox="1"/>
          <p:nvPr/>
        </p:nvSpPr>
        <p:spPr>
          <a:xfrm>
            <a:off x="1409250" y="1864800"/>
            <a:ext cx="9402300" cy="8313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2200"/>
              <a:buFont typeface="Arial"/>
              <a:buNone/>
            </a:pPr>
            <a:r>
              <a:rPr b="1" i="0" lang="es-ES" sz="2200" u="none" cap="none" strike="noStrike">
                <a:solidFill>
                  <a:schemeClr val="lt1"/>
                </a:solidFill>
                <a:latin typeface="Corbel"/>
                <a:ea typeface="Corbel"/>
                <a:cs typeface="Corbel"/>
                <a:sym typeface="Corbel"/>
              </a:rPr>
              <a:t>Encuesta diaria de síntomas:</a:t>
            </a:r>
            <a:endParaRPr b="1" i="0" sz="2400" u="none" cap="none" strike="noStrike">
              <a:solidFill>
                <a:schemeClr val="lt1"/>
              </a:solidFill>
              <a:latin typeface="Corbel"/>
              <a:ea typeface="Corbel"/>
              <a:cs typeface="Corbel"/>
              <a:sym typeface="Corbel"/>
            </a:endParaRPr>
          </a:p>
          <a:p>
            <a:pPr indent="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rgbClr val="5A94A4"/>
              </a:solidFill>
              <a:latin typeface="Corbel"/>
              <a:ea typeface="Corbel"/>
              <a:cs typeface="Corbel"/>
              <a:sym typeface="Corb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0" st="0"/>
                                            </p:txEl>
                                          </p:spTgt>
                                        </p:tgtEl>
                                        <p:attrNameLst>
                                          <p:attrName>style.visibility</p:attrName>
                                        </p:attrNameLst>
                                      </p:cBhvr>
                                      <p:to>
                                        <p:strVal val="visible"/>
                                      </p:to>
                                    </p:set>
                                    <p:animEffect filter="fade" transition="in">
                                      <p:cBhvr>
                                        <p:cTn dur="1500"/>
                                        <p:tgtEl>
                                          <p:spTgt spid="14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2020-06-01T17:01:11Z</dcterms:created>
  <dc:creator>LENOVO</dc:creator>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470860</vt:lpwstr>
  </property>
  <property fmtid="{D5CDD505-2E9C-101B-9397-08002B2CF9AE}" name="NXPowerLiteSettings" pid="3">
    <vt:lpwstr>C7000400038000</vt:lpwstr>
  </property>
  <property fmtid="{D5CDD505-2E9C-101B-9397-08002B2CF9AE}" name="NXPowerLiteVersion" pid="4">
    <vt:lpwstr>S9.0.3</vt:lpwstr>
  </property>
</Properties>
</file>