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tiff" Extension="tif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5"/>
  </p:notesMasterIdLst>
  <p:sldIdLst>
    <p:sldId id="256" r:id="rId2"/>
    <p:sldId id="257" r:id="rId3"/>
    <p:sldId id="265" r:id="rId4"/>
    <p:sldId id="266" r:id="rId5"/>
    <p:sldId id="267" r:id="rId6"/>
    <p:sldId id="287" r:id="rId7"/>
    <p:sldId id="288" r:id="rId8"/>
    <p:sldId id="289" r:id="rId9"/>
    <p:sldId id="290" r:id="rId10"/>
    <p:sldId id="268" r:id="rId11"/>
    <p:sldId id="272" r:id="rId12"/>
    <p:sldId id="273" r:id="rId13"/>
    <p:sldId id="274" r:id="rId14"/>
    <p:sldId id="275" r:id="rId15"/>
    <p:sldId id="294" r:id="rId16"/>
    <p:sldId id="291" r:id="rId17"/>
    <p:sldId id="276" r:id="rId18"/>
    <p:sldId id="280" r:id="rId19"/>
    <p:sldId id="281" r:id="rId20"/>
    <p:sldId id="283" r:id="rId21"/>
    <p:sldId id="299" r:id="rId22"/>
    <p:sldId id="295" r:id="rId23"/>
    <p:sldId id="300" r:id="rId24"/>
    <p:sldId id="279" r:id="rId25"/>
    <p:sldId id="284" r:id="rId26"/>
    <p:sldId id="271" r:id="rId27"/>
    <p:sldId id="301" r:id="rId28"/>
    <p:sldId id="302" r:id="rId29"/>
    <p:sldId id="303" r:id="rId30"/>
    <p:sldId id="261" r:id="rId31"/>
    <p:sldId id="304" r:id="rId32"/>
    <p:sldId id="285" r:id="rId33"/>
    <p:sldId id="305" r:id="rId34"/>
    <p:sldId id="306" r:id="rId35"/>
    <p:sldId id="307" r:id="rId36"/>
    <p:sldId id="308" r:id="rId37"/>
    <p:sldId id="286" r:id="rId38"/>
    <p:sldId id="309" r:id="rId39"/>
    <p:sldId id="310" r:id="rId40"/>
    <p:sldId id="319" r:id="rId41"/>
    <p:sldId id="312" r:id="rId42"/>
    <p:sldId id="316" r:id="rId43"/>
    <p:sldId id="318" r:id="rId44"/>
    <p:sldId id="313" r:id="rId45"/>
    <p:sldId id="317" r:id="rId46"/>
    <p:sldId id="314" r:id="rId47"/>
    <p:sldId id="315" r:id="rId48"/>
    <p:sldId id="322" r:id="rId49"/>
    <p:sldId id="324" r:id="rId50"/>
    <p:sldId id="321" r:id="rId51"/>
    <p:sldId id="311" r:id="rId52"/>
    <p:sldId id="320" r:id="rId53"/>
    <p:sldId id="323" r:id="rId5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0"/>
  </p:normalViewPr>
  <p:slideViewPr>
    <p:cSldViewPr snapToGrid="0" snapToObjects="1">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1EEFDA-383A-DF49-8D62-98A39B5066ED}" type="datetimeFigureOut">
              <a:rPr lang="es-CO" smtClean="0"/>
              <a:t>20/05/2021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6E99EB-40CE-A44E-AD04-D437B4119A5D}" type="slidenum">
              <a:rPr lang="es-CO" smtClean="0"/>
              <a:t>‹#›</a:t>
            </a:fld>
            <a:endParaRPr lang="es-CO"/>
          </a:p>
        </p:txBody>
      </p:sp>
    </p:spTree>
    <p:extLst>
      <p:ext uri="{BB962C8B-B14F-4D97-AF65-F5344CB8AC3E}">
        <p14:creationId xmlns:p14="http://schemas.microsoft.com/office/powerpoint/2010/main" val="4099985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23C7C-BE6D-4F26-9A48-D6BD6274E5B0}" type="slidenum">
              <a:rPr lang="es-ES"/>
              <a:pPr/>
              <a:t>3</a:t>
            </a:fld>
            <a:endParaRPr lang="es-E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914400" y="4343400"/>
            <a:ext cx="5029200" cy="4114800"/>
          </a:xfrm>
        </p:spPr>
        <p:txBody>
          <a:bodyPr/>
          <a:lstStyle/>
          <a:p>
            <a:pPr algn="just"/>
            <a:r>
              <a:rPr lang="es-CO">
                <a:solidFill>
                  <a:srgbClr val="000000"/>
                </a:solidFill>
                <a:latin typeface="Tahoma" pitchFamily="34" charset="0"/>
              </a:rPr>
              <a:t>La ADN girasa de </a:t>
            </a:r>
            <a:r>
              <a:rPr lang="es-CO" i="1">
                <a:solidFill>
                  <a:srgbClr val="000000"/>
                </a:solidFill>
                <a:latin typeface="Tahoma" pitchFamily="34" charset="0"/>
              </a:rPr>
              <a:t>E coli</a:t>
            </a:r>
            <a:r>
              <a:rPr lang="es-CO">
                <a:solidFill>
                  <a:srgbClr val="000000"/>
                </a:solidFill>
                <a:latin typeface="Tahoma" pitchFamily="34" charset="0"/>
              </a:rPr>
              <a:t> esta compuesta de dos subunidades A (105000 daltons) y B (95000 daltons) codificadas por los genes </a:t>
            </a:r>
            <a:r>
              <a:rPr lang="es-CO" b="1" i="1">
                <a:solidFill>
                  <a:srgbClr val="000000"/>
                </a:solidFill>
                <a:latin typeface="Tahoma" pitchFamily="34" charset="0"/>
              </a:rPr>
              <a:t>gyr </a:t>
            </a:r>
            <a:r>
              <a:rPr lang="es-CO" b="1">
                <a:solidFill>
                  <a:srgbClr val="000000"/>
                </a:solidFill>
                <a:latin typeface="Tahoma" pitchFamily="34" charset="0"/>
              </a:rPr>
              <a:t>A y </a:t>
            </a:r>
            <a:r>
              <a:rPr lang="es-CO" b="1" i="1">
                <a:solidFill>
                  <a:srgbClr val="000000"/>
                </a:solidFill>
                <a:latin typeface="Tahoma" pitchFamily="34" charset="0"/>
              </a:rPr>
              <a:t>gyr </a:t>
            </a:r>
            <a:r>
              <a:rPr lang="es-CO" b="1">
                <a:solidFill>
                  <a:srgbClr val="000000"/>
                </a:solidFill>
                <a:latin typeface="Tahoma" pitchFamily="34" charset="0"/>
              </a:rPr>
              <a:t>B</a:t>
            </a:r>
            <a:r>
              <a:rPr lang="es-CO">
                <a:solidFill>
                  <a:srgbClr val="000000"/>
                </a:solidFill>
                <a:latin typeface="Tahoma" pitchFamily="34" charset="0"/>
              </a:rPr>
              <a:t>. La subunidad A cumple la función de corte de la cadena, y es el </a:t>
            </a:r>
            <a:r>
              <a:rPr lang="es-CO" b="1">
                <a:solidFill>
                  <a:srgbClr val="000000"/>
                </a:solidFill>
                <a:latin typeface="Tahoma" pitchFamily="34" charset="0"/>
              </a:rPr>
              <a:t>sitio de acción</a:t>
            </a:r>
            <a:r>
              <a:rPr lang="es-CO">
                <a:solidFill>
                  <a:srgbClr val="000000"/>
                </a:solidFill>
                <a:latin typeface="Tahoma" pitchFamily="34" charset="0"/>
              </a:rPr>
              <a:t> de las quinolonas  (</a:t>
            </a:r>
            <a:r>
              <a:rPr lang="es-CO">
                <a:solidFill>
                  <a:srgbClr val="008080"/>
                </a:solidFill>
                <a:latin typeface="Tahoma" pitchFamily="34" charset="0"/>
              </a:rPr>
              <a:t>Shen LL. J Biol. Chem; 264:2973-8. 1989</a:t>
            </a:r>
            <a:r>
              <a:rPr lang="es-CO">
                <a:solidFill>
                  <a:srgbClr val="000000"/>
                </a:solidFill>
                <a:latin typeface="Tahoma" pitchFamily="34" charset="0"/>
              </a:rPr>
              <a:t>), al actuar como tóxico celular que impide la continuidad del proceso de síntesis de ADN. Mutaciones del gen </a:t>
            </a:r>
            <a:r>
              <a:rPr lang="es-CO" i="1">
                <a:solidFill>
                  <a:srgbClr val="000000"/>
                </a:solidFill>
                <a:latin typeface="Tahoma" pitchFamily="34" charset="0"/>
              </a:rPr>
              <a:t>gyr </a:t>
            </a:r>
            <a:r>
              <a:rPr lang="es-CO">
                <a:solidFill>
                  <a:srgbClr val="000000"/>
                </a:solidFill>
                <a:latin typeface="Tahoma" pitchFamily="34" charset="0"/>
              </a:rPr>
              <a:t>A confieren resistencia a estos medicamentos (</a:t>
            </a:r>
            <a:r>
              <a:rPr lang="es-CO">
                <a:solidFill>
                  <a:srgbClr val="008080"/>
                </a:solidFill>
                <a:latin typeface="Tahoma" pitchFamily="34" charset="0"/>
              </a:rPr>
              <a:t>Hooper, 2000ª</a:t>
            </a:r>
            <a:r>
              <a:rPr lang="es-CO">
                <a:solidFill>
                  <a:srgbClr val="000000"/>
                </a:solidFill>
                <a:latin typeface="Tahoma" pitchFamily="34" charset="0"/>
              </a:rPr>
              <a:t>).</a:t>
            </a:r>
            <a:endParaRPr lang="es-ES">
              <a:cs typeface="Times New Roman" pitchFamily="18" charset="0"/>
            </a:endParaRPr>
          </a:p>
          <a:p>
            <a:pPr algn="just"/>
            <a:r>
              <a:rPr lang="es-CO">
                <a:solidFill>
                  <a:srgbClr val="000000"/>
                </a:solidFill>
                <a:latin typeface="Tahoma" pitchFamily="34" charset="0"/>
              </a:rPr>
              <a:t> </a:t>
            </a:r>
            <a:endParaRPr lang="es-ES">
              <a:cs typeface="Times New Roman" pitchFamily="18" charset="0"/>
            </a:endParaRPr>
          </a:p>
          <a:p>
            <a:pPr algn="just"/>
            <a:r>
              <a:rPr lang="es-CO">
                <a:solidFill>
                  <a:srgbClr val="000000"/>
                </a:solidFill>
                <a:latin typeface="Tahoma" pitchFamily="34" charset="0"/>
              </a:rPr>
              <a:t>Las quinolonas también inhiben la actividad de la topoisomerasa IV, una enzima estructuralmente similar a la girasa, pero compuesta por cuatro subunidades y codificadas por los genes </a:t>
            </a:r>
            <a:r>
              <a:rPr lang="es-CO" i="1">
                <a:solidFill>
                  <a:srgbClr val="000000"/>
                </a:solidFill>
                <a:latin typeface="Tahoma" pitchFamily="34" charset="0"/>
              </a:rPr>
              <a:t>par</a:t>
            </a:r>
            <a:r>
              <a:rPr lang="es-CO">
                <a:solidFill>
                  <a:srgbClr val="000000"/>
                </a:solidFill>
                <a:latin typeface="Tahoma" pitchFamily="34" charset="0"/>
              </a:rPr>
              <a:t>C y </a:t>
            </a:r>
            <a:r>
              <a:rPr lang="es-CO" i="1">
                <a:solidFill>
                  <a:srgbClr val="000000"/>
                </a:solidFill>
                <a:latin typeface="Tahoma" pitchFamily="34" charset="0"/>
              </a:rPr>
              <a:t>par</a:t>
            </a:r>
            <a:r>
              <a:rPr lang="es-CO">
                <a:solidFill>
                  <a:srgbClr val="000000"/>
                </a:solidFill>
                <a:latin typeface="Tahoma" pitchFamily="34" charset="0"/>
              </a:rPr>
              <a:t>E (</a:t>
            </a:r>
            <a:r>
              <a:rPr lang="es-CO">
                <a:solidFill>
                  <a:srgbClr val="008080"/>
                </a:solidFill>
                <a:latin typeface="Tahoma" pitchFamily="34" charset="0"/>
              </a:rPr>
              <a:t>Drlica K and Zhao X. DNA gyrase, topoisomerase IV, and the 4-quinolones </a:t>
            </a:r>
            <a:r>
              <a:rPr lang="es-CO" i="1">
                <a:solidFill>
                  <a:srgbClr val="008080"/>
                </a:solidFill>
                <a:latin typeface="Tahoma" pitchFamily="34" charset="0"/>
              </a:rPr>
              <a:t>Microbiol Mol Biol. </a:t>
            </a:r>
            <a:r>
              <a:rPr lang="es-CO">
                <a:solidFill>
                  <a:srgbClr val="008080"/>
                </a:solidFill>
                <a:latin typeface="Tahoma" pitchFamily="34" charset="0"/>
              </a:rPr>
              <a:t>Rev, 1997, 61:337-92</a:t>
            </a:r>
            <a:r>
              <a:rPr lang="es-CO">
                <a:latin typeface="Tahoma" pitchFamily="34" charset="0"/>
              </a:rPr>
              <a:t>). La topoisomerasa IV separa los enlaces de las moléculas hijas de ADN</a:t>
            </a:r>
            <a:r>
              <a:rPr lang="es-CO">
                <a:solidFill>
                  <a:srgbClr val="000000"/>
                </a:solidFill>
                <a:latin typeface="Tahoma" pitchFamily="34" charset="0"/>
              </a:rPr>
              <a:t>  que son el producto de replicaciones del ADN. Las células eucariotas </a:t>
            </a:r>
            <a:r>
              <a:rPr lang="es-CO" b="1">
                <a:solidFill>
                  <a:srgbClr val="000000"/>
                </a:solidFill>
                <a:latin typeface="Tahoma" pitchFamily="34" charset="0"/>
              </a:rPr>
              <a:t>no contienen</a:t>
            </a:r>
            <a:r>
              <a:rPr lang="es-CO">
                <a:solidFill>
                  <a:srgbClr val="000000"/>
                </a:solidFill>
                <a:latin typeface="Tahoma" pitchFamily="34" charset="0"/>
              </a:rPr>
              <a:t> girasa, sin embargo contienen una topoisomerasa tipo II conceptual y mecánicamente similar a la bacteriana que remueve los superenrollamientos del ADN eucariota. Sin embargo, mientras para inhibir el crecimiento bacteriano (y por lo tanto la girasa) se requieren concentraciones bajas del medicamento (0.1 a 10 </a:t>
            </a:r>
            <a:r>
              <a:rPr lang="es-CO">
                <a:solidFill>
                  <a:srgbClr val="000000"/>
                </a:solidFill>
                <a:latin typeface="Tahoma" pitchFamily="34" charset="0"/>
                <a:sym typeface="Symbol" pitchFamily="18" charset="2"/>
              </a:rPr>
              <a:t></a:t>
            </a:r>
            <a:r>
              <a:rPr lang="es-CO">
                <a:solidFill>
                  <a:srgbClr val="000000"/>
                </a:solidFill>
                <a:latin typeface="Tahoma" pitchFamily="34" charset="0"/>
              </a:rPr>
              <a:t>g/ml), para inhibir la topoisomerasa II eucariota (mamíferos) se requieren concentraciones mucho mayores (100 a 1000 </a:t>
            </a:r>
            <a:r>
              <a:rPr lang="es-CO">
                <a:solidFill>
                  <a:srgbClr val="000000"/>
                </a:solidFill>
                <a:latin typeface="Tahoma" pitchFamily="34" charset="0"/>
                <a:sym typeface="Symbol" pitchFamily="18" charset="2"/>
              </a:rPr>
              <a:t></a:t>
            </a:r>
            <a:r>
              <a:rPr lang="es-CO">
                <a:solidFill>
                  <a:srgbClr val="000000"/>
                </a:solidFill>
                <a:latin typeface="Tahoma" pitchFamily="34" charset="0"/>
              </a:rPr>
              <a:t>g/ml)</a:t>
            </a:r>
            <a:endParaRPr lang="es-ES">
              <a:cs typeface="Times New Roman" pitchFamily="18" charset="0"/>
            </a:endParaRPr>
          </a:p>
          <a:p>
            <a:endParaRPr lang="es-ES_tradnl"/>
          </a:p>
          <a:p>
            <a:r>
              <a:rPr lang="es-ES_tradnl"/>
              <a:t>LEER </a:t>
            </a:r>
            <a:r>
              <a:rPr lang="es-CO" u="sng">
                <a:cs typeface="Times New Roman" pitchFamily="18" charset="0"/>
              </a:rPr>
              <a:t>Vías alternas de acción de las QUINOLONAS</a:t>
            </a:r>
            <a:r>
              <a:rPr lang="es-CO">
                <a:cs typeface="Times New Roman" pitchFamily="18" charset="0"/>
              </a:rPr>
              <a:t> (Zuluaga AF, 2002)</a:t>
            </a:r>
            <a:endParaRPr lang="es-ES">
              <a:cs typeface="Times New Roman" pitchFamily="18" charset="0"/>
            </a:endParaRPr>
          </a:p>
        </p:txBody>
      </p:sp>
    </p:spTree>
    <p:extLst>
      <p:ext uri="{BB962C8B-B14F-4D97-AF65-F5344CB8AC3E}">
        <p14:creationId xmlns:p14="http://schemas.microsoft.com/office/powerpoint/2010/main" val="2448467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5BE692-88EA-45BC-9CC9-FE6268F2E781}" type="slidenum">
              <a:rPr lang="es-ES"/>
              <a:pPr/>
              <a:t>12</a:t>
            </a:fld>
            <a:endParaRPr lang="es-E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xfrm>
            <a:off x="914400" y="4343400"/>
            <a:ext cx="5029200" cy="4114800"/>
          </a:xfrm>
        </p:spPr>
        <p:txBody>
          <a:bodyPr/>
          <a:lstStyle/>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Hepatotoxicidad (2-3%): Elevación de las enzimas hepáticas, principalmente de las transaminasas y la fosfatasa 	alcalina. Efecto leve y reversible al suspender la terapia. </a:t>
            </a:r>
            <a:endParaRPr lang="es-ES" sz="1000">
              <a:latin typeface="Tahoma" pitchFamily="34" charset="0"/>
              <a:cs typeface="Times New Roman" pitchFamily="18" charset="0"/>
            </a:endParaRPr>
          </a:p>
          <a:p>
            <a:pPr algn="just"/>
            <a:r>
              <a:rPr lang="es-CO" sz="1000">
                <a:latin typeface="Tahoma" pitchFamily="34" charset="0"/>
              </a:rPr>
              <a:t>	Es infrecuente la aparición de hepatitis, necrosis hepática, falla o IH (trovafloxacina).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Reacciones dermatológicas (0.5-3%): una variedad de efectos tóxicos en la piel han sido reportados, pero las de 	mayor importancia clínica son las reacciones de  Fotosensibilidad, la cuales son de dos tipos:</a:t>
            </a:r>
            <a:endParaRPr lang="es-ES" sz="1000">
              <a:latin typeface="Tahoma" pitchFamily="34" charset="0"/>
              <a:cs typeface="Times New Roman" pitchFamily="18" charset="0"/>
            </a:endParaRPr>
          </a:p>
          <a:p>
            <a:pPr algn="just"/>
            <a:r>
              <a:rPr lang="es-CO" sz="1000">
                <a:latin typeface="Tahoma" pitchFamily="34" charset="0"/>
              </a:rPr>
              <a:t>a)</a:t>
            </a:r>
            <a:r>
              <a:rPr lang="es-CO" sz="1000">
                <a:latin typeface="Tahoma" pitchFamily="34" charset="0"/>
                <a:cs typeface="Times New Roman" pitchFamily="18" charset="0"/>
              </a:rPr>
              <a:t>     </a:t>
            </a:r>
            <a:r>
              <a:rPr lang="es-CO" sz="1000">
                <a:latin typeface="Tahoma" pitchFamily="34" charset="0"/>
              </a:rPr>
              <a:t>Reacciones </a:t>
            </a:r>
            <a:r>
              <a:rPr lang="es-CO" sz="1000" i="1">
                <a:latin typeface="Tahoma" pitchFamily="34" charset="0"/>
              </a:rPr>
              <a:t>Fotoalérgicas: </a:t>
            </a:r>
            <a:r>
              <a:rPr lang="es-CO" sz="1000">
                <a:latin typeface="Tahoma" pitchFamily="34" charset="0"/>
              </a:rPr>
              <a:t>raras, requieren la exposición previa al agente agresor, y se manifiestan un día o más 	después de la exposición.</a:t>
            </a:r>
            <a:endParaRPr lang="es-ES" sz="1000">
              <a:latin typeface="Tahoma" pitchFamily="34" charset="0"/>
              <a:cs typeface="Times New Roman" pitchFamily="18" charset="0"/>
            </a:endParaRPr>
          </a:p>
          <a:p>
            <a:pPr algn="just"/>
            <a:r>
              <a:rPr lang="es-CO" sz="1000">
                <a:latin typeface="Tahoma" pitchFamily="34" charset="0"/>
              </a:rPr>
              <a:t>b)</a:t>
            </a:r>
            <a:r>
              <a:rPr lang="es-CO" sz="1000">
                <a:latin typeface="Tahoma" pitchFamily="34" charset="0"/>
                <a:cs typeface="Times New Roman" pitchFamily="18" charset="0"/>
              </a:rPr>
              <a:t>     	</a:t>
            </a:r>
            <a:r>
              <a:rPr lang="es-CO" sz="1000">
                <a:latin typeface="Tahoma" pitchFamily="34" charset="0"/>
              </a:rPr>
              <a:t>Reacciones de </a:t>
            </a:r>
            <a:r>
              <a:rPr lang="es-CO" sz="1000" i="1">
                <a:latin typeface="Tahoma" pitchFamily="34" charset="0"/>
              </a:rPr>
              <a:t>Fototoxicidad</a:t>
            </a:r>
            <a:r>
              <a:rPr lang="es-CO" sz="1000">
                <a:latin typeface="Tahoma" pitchFamily="34" charset="0"/>
              </a:rPr>
              <a:t>: Comunes, se pueden desarrollar en pocas horas luego de la exposición inicial a una 	dosis 	adecuada del medicamento y con exposición alta a luz UV, y persistir incluso hasta 3 semanas después de 	suspendido 	el medicamento.  Esta última es particularmente frecuente en quinolonas que tienen un átomo 	halogenado (Fluorado) en la posición 8 (lome, espar, peflo, flero, y clinafloxacina), debido a la facilidad para generar 	radicales libres que atacan las membranas lipídicas celulares, iniciando el proceso inflamatorio. Existe predisposición 	por la raza blanca.</a:t>
            </a:r>
            <a:endParaRPr lang="es-ES" sz="1000">
              <a:latin typeface="Tahoma" pitchFamily="34" charset="0"/>
              <a:cs typeface="Times New Roman" pitchFamily="18" charset="0"/>
            </a:endParaRPr>
          </a:p>
          <a:p>
            <a:pPr algn="just"/>
            <a:r>
              <a:rPr lang="es-CO" sz="1000">
                <a:latin typeface="Tahoma" pitchFamily="34" charset="0"/>
              </a:rPr>
              <a:t>	Las manifestaciones clínicas de fotosensibilidad varían de eritema leve hasta erupciones bulosas severas. Se 	recomienda emplear bloqueadores solares y evitar la exposición a la luz solar directa. Otros efectos dermatológicos 	menos frecuentes son: prurito, urticaria, enantema, vasculitis, edema, púrpura Henoch-Schönlein.</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cardiovasculares: Se ha descrito hipotensión, taquicardia, síncope y migraña luego de la administración de 	quinolonas VO, probablemente mediado por la liberación de histamina. Recientemente se ha descrito que algunas 	quinolonas pueden prolongar el intervalo QTc y alterar el ritmo cardíaco (arritmias ventriculares fatales, como 	“</a:t>
            </a:r>
            <a:r>
              <a:rPr lang="es-CO" sz="1000" i="1">
                <a:latin typeface="Tahoma" pitchFamily="34" charset="0"/>
              </a:rPr>
              <a:t>torsade de pointes</a:t>
            </a:r>
            <a:r>
              <a:rPr lang="es-CO" sz="1000">
                <a:latin typeface="Tahoma" pitchFamily="34" charset="0"/>
              </a:rPr>
              <a:t>”). Debido a este efecto Grepafloxacina fue retirada del mercado de los EEUU en 1999. 	Adicionalmente, esparfloxacina y moxifloxacina NO DEBE utilizarse en pacientes con una predisposición a arritmias 	(por ejemplo: hipocalemicos, bradicárdicos), o pacientes que reciben medicamentos antiarritmicos (XXXXX) u otra 	medicación que prolongue el intervalo QTc.</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Osteoarticulares (1%): Tradicionalmente, las FQs se han contraindicado en niños, debido a que todas pueden 	causar artropatías por erosiones del cartílago articular (condrotóxicos) y derrames articulares no inflamatorios, según 	observaciones hechas en estudios con modelos animales. Sin embargo, aunque la experiencia clínica es limitada, 	niños con fibrosis quística que reciben quinolonas (ciprofloxacina, norfloxacina, ácido nalidíxico) durante largos 	periodos presentan escasos, y reversibles, síntomas articulares (</a:t>
            </a:r>
            <a:r>
              <a:rPr lang="es-CO" sz="1000">
                <a:solidFill>
                  <a:srgbClr val="008080"/>
                </a:solidFill>
                <a:latin typeface="Tahoma" pitchFamily="34" charset="0"/>
              </a:rPr>
              <a:t>Burkhardt et al 1997</a:t>
            </a:r>
            <a:r>
              <a:rPr lang="es-CO" sz="1000">
                <a:latin typeface="Tahoma" pitchFamily="34" charset="0"/>
              </a:rPr>
              <a:t>). Por esto, se recomienda 	comparar riesgo contra beneficio de la terapia con quinolonas en niños, adolescentes en crecimiento (&lt;12 años) y 	mujeres embarazadas (riesgo para el feto).  </a:t>
            </a:r>
            <a:endParaRPr lang="es-ES" sz="1000">
              <a:latin typeface="Tahoma" pitchFamily="34" charset="0"/>
              <a:cs typeface="Times New Roman" pitchFamily="18" charset="0"/>
            </a:endParaRPr>
          </a:p>
          <a:p>
            <a:pPr algn="just"/>
            <a:r>
              <a:rPr lang="es-CO" sz="1000">
                <a:latin typeface="Tahoma" pitchFamily="34" charset="0"/>
              </a:rPr>
              <a:t>	Por otra parte, la tendinitis y ruptura de tendón asociado con las FQs se reporta con cierta frecuencia. EL síntoma se 	puede presentar en cualquier momento durante la terapia antimicrobiana, incluso después de la suspensión del 	medicamento, y es independiente de la edad del paciente (aunque es más frecuente en &gt;50 años). La FDA 	recomienda la suspensión inmediata de este medicamento ante el primer signo de dolor o inflamación tendinosa.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sobre TU (&lt;1%): Muy infrecuente, pero puede presentarse hematuria, nefritis intersiticial, o IRA tanto por 	reacción dehipersensibilidad (cipro) como por efecto tóxico renal directo (norfloxacina). En animales, según la 	solubilidad de la FQ en orina (pH dependientes) se puede favorecer cristaluria, aunque en humanos este problema 	usualmente no existe.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Infrecuentes (&lt;1%): Leucopenia y eosinofilia. Anemia hemolítica, IRA, trombocitopenia y CID -por esta razón 	temafloxacina fue retirada del mercado EEUU-.</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Los pacientes infectados con HIV y los neutropénicos pueden presentar una predisposición a mayor frecuencia de 	efectos adversos, pero puede también favorecerse por la mayor necesidad de emplear dosis altas y prolongadas de 	FQs.</a:t>
            </a:r>
            <a:endParaRPr lang="es-ES" sz="1000">
              <a:latin typeface="Tahoma" pitchFamily="34" charset="0"/>
              <a:cs typeface="Times New Roman" pitchFamily="18" charset="0"/>
            </a:endParaRPr>
          </a:p>
          <a:p>
            <a:endParaRPr lang="es-ES" sz="1000">
              <a:latin typeface="Tahoma" pitchFamily="34" charset="0"/>
            </a:endParaRPr>
          </a:p>
        </p:txBody>
      </p:sp>
    </p:spTree>
    <p:extLst>
      <p:ext uri="{BB962C8B-B14F-4D97-AF65-F5344CB8AC3E}">
        <p14:creationId xmlns:p14="http://schemas.microsoft.com/office/powerpoint/2010/main" val="3451407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EC9F26-3FE7-4D05-B3AD-2B9A64C91710}" type="slidenum">
              <a:rPr lang="es-ES"/>
              <a:pPr/>
              <a:t>13</a:t>
            </a:fld>
            <a:endParaRPr lang="es-E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xfrm>
            <a:off x="914400" y="4343400"/>
            <a:ext cx="5029200" cy="4114800"/>
          </a:xfrm>
        </p:spPr>
        <p:txBody>
          <a:bodyPr/>
          <a:lstStyle/>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cardiovasculares: Se ha descrito hipotensión, taquicardia, síncope y migraña luego de la administración de 	quinolonas VO, probablemente mediado por la liberación de histamina. Recientemente se ha descrito que algunas 	quinolonas pueden prolongar el intervalo QTc y alterar el ritmo cardíaco (arritmias ventriculares fatales, como 	“</a:t>
            </a:r>
            <a:r>
              <a:rPr lang="es-CO" sz="1000" i="1">
                <a:latin typeface="Tahoma" pitchFamily="34" charset="0"/>
              </a:rPr>
              <a:t>torsade de pointes</a:t>
            </a:r>
            <a:r>
              <a:rPr lang="es-CO" sz="1000">
                <a:latin typeface="Tahoma" pitchFamily="34" charset="0"/>
              </a:rPr>
              <a:t>”). Debido a este efecto Grepafloxacina fue retirada del mercado de los EEUU en 1999. 	Adicionalmente, esparfloxacina y moxifloxacina NO DEBE utilizarse en pacientes con una predisposición a arritmias 	(por ejemplo: hipocalemicos, bradicárdicos), o pacientes que reciben medicamentos antiarritmicos (XXXXX) u otra 	medicación que prolongue el intervalo QTc.</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Osteoarticulares (1%): Tradicionalmente, las FQs se han contraindicado en niños, debido a que todas pueden 	causar artropatías por erosiones del cartílago articular (condrotóxicos) y derrames articulares no inflamatorios, según 	observaciones hechas en estudios con modelos animales. Sin embargo, aunque la experiencia clínica es limitada, 	niños con fibrosis quística que reciben quinolonas (ciprofloxacina, norfloxacina, ácido nalidíxico) durante largos 	periodos presentan escasos, y reversibles, síntomas articulares (</a:t>
            </a:r>
            <a:r>
              <a:rPr lang="es-CO" sz="1000">
                <a:solidFill>
                  <a:srgbClr val="008080"/>
                </a:solidFill>
                <a:latin typeface="Tahoma" pitchFamily="34" charset="0"/>
              </a:rPr>
              <a:t>Burkhardt et al 1997</a:t>
            </a:r>
            <a:r>
              <a:rPr lang="es-CO" sz="1000">
                <a:latin typeface="Tahoma" pitchFamily="34" charset="0"/>
              </a:rPr>
              <a:t>). Por esto, se recomienda 	comparar riesgo contra beneficio de la terapia con quinolonas en niños, adolescentes en crecimiento (&lt;12 años) y 	mujeres embarazadas (riesgo para el feto).  </a:t>
            </a:r>
            <a:endParaRPr lang="es-ES" sz="1000">
              <a:latin typeface="Tahoma" pitchFamily="34" charset="0"/>
              <a:cs typeface="Times New Roman" pitchFamily="18" charset="0"/>
            </a:endParaRPr>
          </a:p>
          <a:p>
            <a:pPr algn="just"/>
            <a:r>
              <a:rPr lang="es-CO" sz="1000">
                <a:latin typeface="Tahoma" pitchFamily="34" charset="0"/>
              </a:rPr>
              <a:t>	Por otra parte, la tendinitis y ruptura de tendón asociado con las FQs se reporta con cierta frecuencia. EL síntoma se 	puede presentar en cualquier momento durante la terapia antimicrobiana, incluso después de la suspensión del 	medicamento, y es independiente de la edad del paciente (aunque es más frecuente en &gt;50 años). La FDA 	recomienda la suspensión inmediata de este medicamento ante el primer signo de dolor o inflamación tendinosa.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sobre TU (&lt;1%): Muy infrecuente, pero puede presentarse hematuria, nefritis intersiticial, o IRA tanto por 	reacción dehipersensibilidad (cipro) como por efecto tóxico renal directo (norfloxacina). En animales, según la 	solubilidad de la FQ en orina (pH dependientes) se puede favorecer cristaluria, aunque en humanos este problema 	usualmente no existe.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Infrecuentes (&lt;1%): Leucopenia y eosinofilia. Anemia hemolítica, IRA, trombocitopenia y CID -por esta razón 	temafloxacina fue retirada del mercado EEUU-.</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Los pacientes infectados con HIV y los neutropénicos pueden presentar una predisposición a mayor frecuencia de 	efectos adversos, pero puede también favorecerse por la mayor necesidad de emplear dosis altas y prolongadas de 	FQs.</a:t>
            </a:r>
            <a:endParaRPr lang="es-ES" sz="1000">
              <a:latin typeface="Tahoma" pitchFamily="34" charset="0"/>
              <a:cs typeface="Times New Roman" pitchFamily="18" charset="0"/>
            </a:endParaRPr>
          </a:p>
          <a:p>
            <a:endParaRPr lang="es-ES" sz="1000">
              <a:latin typeface="Tahoma" pitchFamily="34" charset="0"/>
            </a:endParaRPr>
          </a:p>
        </p:txBody>
      </p:sp>
    </p:spTree>
    <p:extLst>
      <p:ext uri="{BB962C8B-B14F-4D97-AF65-F5344CB8AC3E}">
        <p14:creationId xmlns:p14="http://schemas.microsoft.com/office/powerpoint/2010/main" val="3120415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7EEC28-0A3D-414E-8A5A-4679A1C40015}" type="slidenum">
              <a:rPr lang="es-ES"/>
              <a:pPr/>
              <a:t>14</a:t>
            </a:fld>
            <a:endParaRPr lang="es-E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xfrm>
            <a:off x="914400" y="4343400"/>
            <a:ext cx="5029200" cy="4114800"/>
          </a:xfrm>
        </p:spPr>
        <p:txBody>
          <a:bodyPr/>
          <a:lstStyle/>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Osteoarticulares (1%): Tradicionalmente, las FQs se han contraindicado en niños, debido a que todas pueden 	causar artropatías por erosiones del cartílago articular (condrotóxicos) y derrames articulares no inflamatorios, según 	observaciones hechas en estudios con modelos animales. Sin embargo, aunque la experiencia clínica es limitada, 	niños con fibrosis quística que reciben quinolonas (ciprofloxacina, norfloxacina, ácido nalidíxico) durante largos 	periodos presentan escasos, y reversibles, síntomas articulares (</a:t>
            </a:r>
            <a:r>
              <a:rPr lang="es-CO" sz="1000">
                <a:solidFill>
                  <a:srgbClr val="008080"/>
                </a:solidFill>
                <a:latin typeface="Tahoma" pitchFamily="34" charset="0"/>
              </a:rPr>
              <a:t>Burkhardt et al 1997</a:t>
            </a:r>
            <a:r>
              <a:rPr lang="es-CO" sz="1000">
                <a:latin typeface="Tahoma" pitchFamily="34" charset="0"/>
              </a:rPr>
              <a:t>). Por esto, se recomienda 	comparar riesgo contra beneficio de la terapia con quinolonas en niños, adolescentes en crecimiento (&lt;12 años) y 	mujeres embarazadas (riesgo para el feto).  </a:t>
            </a:r>
            <a:endParaRPr lang="es-ES" sz="1000">
              <a:latin typeface="Tahoma" pitchFamily="34" charset="0"/>
              <a:cs typeface="Times New Roman" pitchFamily="18" charset="0"/>
            </a:endParaRPr>
          </a:p>
          <a:p>
            <a:pPr algn="just"/>
            <a:r>
              <a:rPr lang="es-CO" sz="1000">
                <a:latin typeface="Tahoma" pitchFamily="34" charset="0"/>
              </a:rPr>
              <a:t>	Por otra parte, la tendinitis y ruptura de tendón asociado con las FQs se reporta con cierta frecuencia. EL síntoma se 	puede presentar en cualquier momento durante la terapia antimicrobiana, incluso después de la suspensión del 	medicamento, y es independiente de la edad del paciente (aunque es más frecuente en &gt;50 años). La FDA 	recomienda la suspensión inmediata de este medicamento ante el primer signo de dolor o inflamación tendinosa.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sobre TU (&lt;1%): Muy infrecuente, pero puede presentarse hematuria, nefritis intersiticial, o IRA tanto por 	reacción dehipersensibilidad (cipro) como por efecto tóxico renal directo (norfloxacina). En animales, según la 	solubilidad de la FQ en orina (pH dependientes) se puede favorecer cristaluria, aunque en humanos este problema 	usualmente no existe.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Infrecuentes (&lt;1%): Leucopenia y eosinofilia. Anemia hemolítica, IRA, trombocitopenia y CID -por esta razón 	temafloxacina fue retirada del mercado EEUU-.</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Los pacientes infectados con HIV y los neutropénicos pueden presentar una predisposición a mayor frecuencia de 	efectos adversos, pero puede también favorecerse por la mayor necesidad de emplear dosis altas y prolongadas de 	FQs.</a:t>
            </a:r>
            <a:endParaRPr lang="es-ES" sz="1000">
              <a:latin typeface="Tahoma" pitchFamily="34" charset="0"/>
              <a:cs typeface="Times New Roman" pitchFamily="18" charset="0"/>
            </a:endParaRPr>
          </a:p>
          <a:p>
            <a:endParaRPr lang="es-ES" sz="1000">
              <a:latin typeface="Tahoma" pitchFamily="34" charset="0"/>
            </a:endParaRPr>
          </a:p>
        </p:txBody>
      </p:sp>
    </p:spTree>
    <p:extLst>
      <p:ext uri="{BB962C8B-B14F-4D97-AF65-F5344CB8AC3E}">
        <p14:creationId xmlns:p14="http://schemas.microsoft.com/office/powerpoint/2010/main" val="243479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7EEC28-0A3D-414E-8A5A-4679A1C40015}" type="slidenum">
              <a:rPr lang="es-ES"/>
              <a:pPr/>
              <a:t>15</a:t>
            </a:fld>
            <a:endParaRPr lang="es-E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xfrm>
            <a:off x="914400" y="4343400"/>
            <a:ext cx="5029200" cy="4114800"/>
          </a:xfrm>
        </p:spPr>
        <p:txBody>
          <a:bodyPr/>
          <a:lstStyle/>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Osteoarticulares (1%): Tradicionalmente, las FQs se han contraindicado en niños, debido a que todas pueden 	causar artropatías por erosiones del cartílago articular (condrotóxicos) y derrames articulares no inflamatorios, según 	observaciones hechas en estudios con modelos animales. Sin embargo, aunque la experiencia clínica es limitada, 	niños con fibrosis quística que reciben quinolonas (ciprofloxacina, norfloxacina, ácido nalidíxico) durante largos 	periodos presentan escasos, y reversibles, síntomas articulares (</a:t>
            </a:r>
            <a:r>
              <a:rPr lang="es-CO" sz="1000">
                <a:solidFill>
                  <a:srgbClr val="008080"/>
                </a:solidFill>
                <a:latin typeface="Tahoma" pitchFamily="34" charset="0"/>
              </a:rPr>
              <a:t>Burkhardt et al 1997</a:t>
            </a:r>
            <a:r>
              <a:rPr lang="es-CO" sz="1000">
                <a:latin typeface="Tahoma" pitchFamily="34" charset="0"/>
              </a:rPr>
              <a:t>). Por esto, se recomienda 	comparar riesgo contra beneficio de la terapia con quinolonas en niños, adolescentes en crecimiento (&lt;12 años) y 	mujeres embarazadas (riesgo para el feto).  </a:t>
            </a:r>
            <a:endParaRPr lang="es-ES" sz="1000">
              <a:latin typeface="Tahoma" pitchFamily="34" charset="0"/>
              <a:cs typeface="Times New Roman" pitchFamily="18" charset="0"/>
            </a:endParaRPr>
          </a:p>
          <a:p>
            <a:pPr algn="just"/>
            <a:r>
              <a:rPr lang="es-CO" sz="1000">
                <a:latin typeface="Tahoma" pitchFamily="34" charset="0"/>
              </a:rPr>
              <a:t>	Por otra parte, la tendinitis y ruptura de tendón asociado con las FQs se reporta con cierta frecuencia. EL síntoma se 	puede presentar en cualquier momento durante la terapia antimicrobiana, incluso después de la suspensión del 	medicamento, y es independiente de la edad del paciente (aunque es más frecuente en &gt;50 años). La FDA 	recomienda la suspensión inmediata de este medicamento ante el primer signo de dolor o inflamación tendinosa.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sobre TU (&lt;1%): Muy infrecuente, pero puede presentarse hematuria, nefritis intersiticial, o IRA tanto por 	reacción dehipersensibilidad (cipro) como por efecto tóxico renal directo (norfloxacina). En animales, según la 	solubilidad de la FQ en orina (pH dependientes) se puede favorecer cristaluria, aunque en humanos este problema 	usualmente no existe.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Infrecuentes (&lt;1%): Leucopenia y eosinofilia. Anemia hemolítica, IRA, trombocitopenia y CID -por esta razón 	temafloxacina fue retirada del mercado EEUU-.</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Los pacientes infectados con HIV y los neutropénicos pueden presentar una predisposición a mayor frecuencia de 	efectos adversos, pero puede también favorecerse por la mayor necesidad de emplear dosis altas y prolongadas de 	FQs.</a:t>
            </a:r>
            <a:endParaRPr lang="es-ES" sz="1000">
              <a:latin typeface="Tahoma" pitchFamily="34" charset="0"/>
              <a:cs typeface="Times New Roman" pitchFamily="18" charset="0"/>
            </a:endParaRPr>
          </a:p>
          <a:p>
            <a:endParaRPr lang="es-ES" sz="1000">
              <a:latin typeface="Tahoma" pitchFamily="34" charset="0"/>
            </a:endParaRPr>
          </a:p>
        </p:txBody>
      </p:sp>
    </p:spTree>
    <p:extLst>
      <p:ext uri="{BB962C8B-B14F-4D97-AF65-F5344CB8AC3E}">
        <p14:creationId xmlns:p14="http://schemas.microsoft.com/office/powerpoint/2010/main" val="158820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0F6AB7-C5D7-4744-9E43-6DEECCF427D4}" type="slidenum">
              <a:rPr lang="es-ES"/>
              <a:pPr/>
              <a:t>16</a:t>
            </a:fld>
            <a:endParaRPr lang="es-E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xfrm>
            <a:off x="914400" y="4343400"/>
            <a:ext cx="5029200" cy="4114800"/>
          </a:xfrm>
        </p:spPr>
        <p:txBody>
          <a:bodyPr/>
          <a:lstStyle/>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Osteoarticulares (1%): Tradicionalmente, las FQs se han contraindicado en niños, debido a que todas pueden 	causar artropatías por erosiones del cartílago articular (condrotóxicos) y derrames articulares no inflamatorios, según 	observaciones hechas en estudios con modelos animales. Sin embargo, aunque la experiencia clínica es limitada, 	niños con fibrosis quística que reciben quinolonas (ciprofloxacina, norfloxacina, ácido nalidíxico) durante largos 	periodos presentan escasos, y reversibles, síntomas articulares (</a:t>
            </a:r>
            <a:r>
              <a:rPr lang="es-CO" sz="1000">
                <a:solidFill>
                  <a:srgbClr val="008080"/>
                </a:solidFill>
                <a:latin typeface="Tahoma" pitchFamily="34" charset="0"/>
              </a:rPr>
              <a:t>Burkhardt et al 1997</a:t>
            </a:r>
            <a:r>
              <a:rPr lang="es-CO" sz="1000">
                <a:latin typeface="Tahoma" pitchFamily="34" charset="0"/>
              </a:rPr>
              <a:t>). Por esto, se recomienda 	comparar riesgo contra beneficio de la terapia con quinolonas en niños, adolescentes en crecimiento (&lt;12 años) y 	mujeres embarazadas (riesgo para el feto).  </a:t>
            </a:r>
            <a:endParaRPr lang="es-ES" sz="1000">
              <a:latin typeface="Tahoma" pitchFamily="34" charset="0"/>
              <a:cs typeface="Times New Roman" pitchFamily="18" charset="0"/>
            </a:endParaRPr>
          </a:p>
          <a:p>
            <a:pPr algn="just"/>
            <a:r>
              <a:rPr lang="es-CO" sz="1000">
                <a:latin typeface="Tahoma" pitchFamily="34" charset="0"/>
              </a:rPr>
              <a:t>	Por otra parte, la tendinitis y ruptura de tendón asociado con las FQs se reporta con cierta frecuencia. EL síntoma se 	puede presentar en cualquier momento durante la terapia antimicrobiana, incluso después de la suspensión del 	medicamento, y es independiente de la edad del paciente (aunque es más frecuente en &gt;50 años). La FDA 	recomienda la suspensión inmediata de este medicamento ante el primer signo de dolor o inflamación tendinosa.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sobre TU (&lt;1%): Muy infrecuente, pero puede presentarse hematuria, nefritis intersiticial, o IRA tanto por 	reacción dehipersensibilidad (cipro) como por efecto tóxico renal directo (norfloxacina). En animales, según la 	solubilidad de la FQ en orina (pH dependientes) se puede favorecer cristaluria, aunque en humanos este problema 	usualmente no existe.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Infrecuentes (&lt;1%): Leucopenia y eosinofilia. Anemia hemolítica, IRA, trombocitopenia y CID -por esta razón 	temafloxacina fue retirada del mercado EEUU-.</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Los pacientes infectados con HIV y los neutropénicos pueden presentar una predisposición a mayor frecuencia de 	efectos adversos, pero puede también favorecerse por la mayor necesidad de emplear dosis altas y prolongadas de 	FQs.</a:t>
            </a:r>
            <a:endParaRPr lang="es-ES" sz="1000">
              <a:latin typeface="Tahoma" pitchFamily="34" charset="0"/>
              <a:cs typeface="Times New Roman" pitchFamily="18" charset="0"/>
            </a:endParaRPr>
          </a:p>
          <a:p>
            <a:endParaRPr lang="es-ES" sz="1000">
              <a:latin typeface="Tahoma" pitchFamily="34" charset="0"/>
            </a:endParaRPr>
          </a:p>
        </p:txBody>
      </p:sp>
    </p:spTree>
    <p:extLst>
      <p:ext uri="{BB962C8B-B14F-4D97-AF65-F5344CB8AC3E}">
        <p14:creationId xmlns:p14="http://schemas.microsoft.com/office/powerpoint/2010/main" val="473018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90A054-759B-4055-A7F0-8EF37BE89C71}" type="slidenum">
              <a:rPr lang="es-ES"/>
              <a:pPr/>
              <a:t>17</a:t>
            </a:fld>
            <a:endParaRPr lang="es-E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xfrm>
            <a:off x="914400" y="4343400"/>
            <a:ext cx="5029200" cy="4114800"/>
          </a:xfrm>
        </p:spPr>
        <p:txBody>
          <a:bodyPr/>
          <a:lstStyle/>
          <a:p>
            <a:r>
              <a:rPr lang="es-CO" b="1" u="sng">
                <a:solidFill>
                  <a:srgbClr val="000000"/>
                </a:solidFill>
                <a:latin typeface="Tahoma" pitchFamily="34" charset="0"/>
              </a:rPr>
              <a:t>interacciones </a:t>
            </a:r>
            <a:endParaRPr lang="es-ES">
              <a:cs typeface="Times New Roman" pitchFamily="18" charset="0"/>
            </a:endParaRPr>
          </a:p>
          <a:p>
            <a:pPr algn="just"/>
            <a:r>
              <a:rPr lang="es-CO" b="1" u="sng">
                <a:solidFill>
                  <a:srgbClr val="000000"/>
                </a:solidFill>
                <a:latin typeface="Tahoma" pitchFamily="34" charset="0"/>
              </a:rPr>
              <a:t> </a:t>
            </a:r>
            <a:r>
              <a:rPr lang="es-CO">
                <a:solidFill>
                  <a:srgbClr val="000000"/>
                </a:solidFill>
                <a:cs typeface="Times New Roman" pitchFamily="18" charset="0"/>
              </a:rPr>
              <a:t>      </a:t>
            </a:r>
            <a:r>
              <a:rPr lang="es-CO">
                <a:solidFill>
                  <a:srgbClr val="000000"/>
                </a:solidFill>
                <a:latin typeface="Tahoma" pitchFamily="34" charset="0"/>
              </a:rPr>
              <a:t>Las quinolonas se quelan con cationes incluidos en antiácidos y suplementos nutricionales, tales como: aluminio, magnesio, calcio, hierro, y zinc. Esto disminuye la absorción y disponibilidad de las FQs (Forman complejos catión-quinolona no absorbibles). En este caso, se recomienda administrar los otros medicamentos 4 horas antes de las FQs VO.</a:t>
            </a:r>
            <a:endParaRPr lang="es-ES">
              <a:cs typeface="Times New Roman" pitchFamily="18" charset="0"/>
            </a:endParaRPr>
          </a:p>
          <a:p>
            <a:pPr algn="just"/>
            <a:r>
              <a:rPr lang="es-CO">
                <a:solidFill>
                  <a:srgbClr val="000000"/>
                </a:solidFill>
                <a:latin typeface="Symbol" pitchFamily="18" charset="2"/>
              </a:rPr>
              <a:t>·</a:t>
            </a:r>
            <a:r>
              <a:rPr lang="es-CO">
                <a:solidFill>
                  <a:srgbClr val="000000"/>
                </a:solidFill>
                <a:cs typeface="Times New Roman" pitchFamily="18" charset="0"/>
              </a:rPr>
              <a:t>         </a:t>
            </a:r>
            <a:r>
              <a:rPr lang="es-CO">
                <a:solidFill>
                  <a:srgbClr val="000000"/>
                </a:solidFill>
                <a:latin typeface="Tahoma" pitchFamily="34" charset="0"/>
              </a:rPr>
              <a:t>Los inhibidores de la bomba de protones y antagonistas H</a:t>
            </a:r>
            <a:r>
              <a:rPr lang="es-CO" baseline="-30000">
                <a:solidFill>
                  <a:srgbClr val="000000"/>
                </a:solidFill>
                <a:latin typeface="Tahoma" pitchFamily="34" charset="0"/>
              </a:rPr>
              <a:t>s</a:t>
            </a:r>
            <a:r>
              <a:rPr lang="es-CO">
                <a:solidFill>
                  <a:srgbClr val="000000"/>
                </a:solidFill>
                <a:latin typeface="Tahoma" pitchFamily="34" charset="0"/>
              </a:rPr>
              <a:t> disminuyen la absorción de las FQs.</a:t>
            </a:r>
            <a:endParaRPr lang="es-ES">
              <a:cs typeface="Times New Roman" pitchFamily="18" charset="0"/>
            </a:endParaRPr>
          </a:p>
          <a:p>
            <a:pPr algn="just"/>
            <a:r>
              <a:rPr lang="es-CO">
                <a:solidFill>
                  <a:srgbClr val="000000"/>
                </a:solidFill>
                <a:latin typeface="Symbol" pitchFamily="18" charset="2"/>
              </a:rPr>
              <a:t>·</a:t>
            </a:r>
            <a:r>
              <a:rPr lang="es-CO">
                <a:solidFill>
                  <a:srgbClr val="000000"/>
                </a:solidFill>
                <a:cs typeface="Times New Roman" pitchFamily="18" charset="0"/>
              </a:rPr>
              <a:t>         </a:t>
            </a:r>
            <a:r>
              <a:rPr lang="es-CO">
                <a:solidFill>
                  <a:srgbClr val="000000"/>
                </a:solidFill>
                <a:latin typeface="Tahoma" pitchFamily="34" charset="0"/>
              </a:rPr>
              <a:t>La morfina disminuye la absorción VO de la trovafloxacina.</a:t>
            </a:r>
            <a:endParaRPr lang="es-ES">
              <a:cs typeface="Times New Roman" pitchFamily="18" charset="0"/>
            </a:endParaRPr>
          </a:p>
          <a:p>
            <a:pPr algn="just"/>
            <a:r>
              <a:rPr lang="es-CO">
                <a:solidFill>
                  <a:srgbClr val="000000"/>
                </a:solidFill>
                <a:latin typeface="Symbol" pitchFamily="18" charset="2"/>
              </a:rPr>
              <a:t>·</a:t>
            </a:r>
            <a:r>
              <a:rPr lang="es-CO">
                <a:solidFill>
                  <a:srgbClr val="000000"/>
                </a:solidFill>
                <a:cs typeface="Times New Roman" pitchFamily="18" charset="0"/>
              </a:rPr>
              <a:t>         </a:t>
            </a:r>
            <a:r>
              <a:rPr lang="es-CO">
                <a:solidFill>
                  <a:srgbClr val="000000"/>
                </a:solidFill>
                <a:latin typeface="Tahoma" pitchFamily="34" charset="0"/>
              </a:rPr>
              <a:t>Las formulaciones intravenosas de ciprofloxacina y pefloxacina, forman precipitados cuando se administran en el mismo preparado con aminofilina, amoxicilina (con o sin clavulanato). En este caso se indica administrarlos en infusiones separadas.</a:t>
            </a:r>
            <a:endParaRPr lang="es-ES">
              <a:cs typeface="Times New Roman" pitchFamily="18" charset="0"/>
            </a:endParaRPr>
          </a:p>
          <a:p>
            <a:pPr algn="just"/>
            <a:r>
              <a:rPr lang="es-CO">
                <a:solidFill>
                  <a:srgbClr val="000000"/>
                </a:solidFill>
                <a:latin typeface="Symbol" pitchFamily="18" charset="2"/>
              </a:rPr>
              <a:t>·</a:t>
            </a:r>
            <a:r>
              <a:rPr lang="es-CO">
                <a:solidFill>
                  <a:srgbClr val="000000"/>
                </a:solidFill>
                <a:cs typeface="Times New Roman" pitchFamily="18" charset="0"/>
              </a:rPr>
              <a:t>         </a:t>
            </a:r>
            <a:r>
              <a:rPr lang="es-CO">
                <a:solidFill>
                  <a:srgbClr val="000000"/>
                </a:solidFill>
                <a:latin typeface="Tahoma" pitchFamily="34" charset="0"/>
              </a:rPr>
              <a:t>Presenta antagonismo con la rifampicina in vitro.</a:t>
            </a:r>
            <a:endParaRPr lang="es-ES">
              <a:cs typeface="Times New Roman" pitchFamily="18" charset="0"/>
            </a:endParaRPr>
          </a:p>
          <a:p>
            <a:pPr algn="just"/>
            <a:r>
              <a:rPr lang="es-CO">
                <a:solidFill>
                  <a:srgbClr val="000000"/>
                </a:solidFill>
                <a:latin typeface="Symbol" pitchFamily="18" charset="2"/>
              </a:rPr>
              <a:t>·</a:t>
            </a:r>
            <a:r>
              <a:rPr lang="es-CO">
                <a:solidFill>
                  <a:srgbClr val="000000"/>
                </a:solidFill>
                <a:cs typeface="Times New Roman" pitchFamily="18" charset="0"/>
              </a:rPr>
              <a:t>         </a:t>
            </a:r>
            <a:r>
              <a:rPr lang="es-CO">
                <a:solidFill>
                  <a:srgbClr val="000000"/>
                </a:solidFill>
                <a:latin typeface="Tahoma" pitchFamily="34" charset="0"/>
              </a:rPr>
              <a:t>Combinaciones indiferentes: quinolonas con agentes como aminoglicósidos, ß-lactámicos</a:t>
            </a:r>
            <a:endParaRPr lang="es-ES">
              <a:cs typeface="Times New Roman" pitchFamily="18" charset="0"/>
            </a:endParaRPr>
          </a:p>
          <a:p>
            <a:pPr algn="just"/>
            <a:r>
              <a:rPr lang="es-CO">
                <a:solidFill>
                  <a:srgbClr val="000000"/>
                </a:solidFill>
                <a:latin typeface="Symbol" pitchFamily="18" charset="2"/>
              </a:rPr>
              <a:t>·</a:t>
            </a:r>
            <a:r>
              <a:rPr lang="es-CO">
                <a:solidFill>
                  <a:srgbClr val="000000"/>
                </a:solidFill>
                <a:cs typeface="Times New Roman" pitchFamily="18" charset="0"/>
              </a:rPr>
              <a:t>         </a:t>
            </a:r>
            <a:r>
              <a:rPr lang="es-CO">
                <a:solidFill>
                  <a:srgbClr val="000000"/>
                </a:solidFill>
                <a:latin typeface="Tahoma" pitchFamily="34" charset="0"/>
              </a:rPr>
              <a:t>Combinación sinergista (30-50% de las cepas): Imipenem o azlocilina.</a:t>
            </a:r>
            <a:endParaRPr lang="es-ES">
              <a:cs typeface="Times New Roman" pitchFamily="18" charset="0"/>
            </a:endParaRPr>
          </a:p>
          <a:p>
            <a:endParaRPr lang="es-ES">
              <a:cs typeface="Times New Roman" pitchFamily="18" charset="0"/>
            </a:endParaRPr>
          </a:p>
        </p:txBody>
      </p:sp>
    </p:spTree>
    <p:extLst>
      <p:ext uri="{BB962C8B-B14F-4D97-AF65-F5344CB8AC3E}">
        <p14:creationId xmlns:p14="http://schemas.microsoft.com/office/powerpoint/2010/main" val="3415942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DF72D-BD20-47A2-A1C2-89C2D77753A3}" type="slidenum">
              <a:rPr lang="es-ES"/>
              <a:pPr/>
              <a:t>18</a:t>
            </a:fld>
            <a:endParaRPr lang="es-E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xfrm>
            <a:off x="914400" y="4343400"/>
            <a:ext cx="5029200" cy="4114800"/>
          </a:xfrm>
        </p:spPr>
        <p:txBody>
          <a:bodyPr/>
          <a:lstStyle/>
          <a:p>
            <a:pPr algn="just"/>
            <a:r>
              <a:rPr lang="es-CO">
                <a:solidFill>
                  <a:srgbClr val="000000"/>
                </a:solidFill>
                <a:latin typeface="Tahoma" pitchFamily="34" charset="0"/>
              </a:rPr>
              <a:t> </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a)</a:t>
            </a:r>
            <a:r>
              <a:rPr lang="es-CO">
                <a:solidFill>
                  <a:srgbClr val="000000"/>
                </a:solidFill>
                <a:cs typeface="Times New Roman" pitchFamily="18" charset="0"/>
              </a:rPr>
              <a:t>  </a:t>
            </a:r>
            <a:r>
              <a:rPr lang="es-CO" b="1">
                <a:solidFill>
                  <a:srgbClr val="000000"/>
                </a:solidFill>
                <a:latin typeface="Tahoma" pitchFamily="34" charset="0"/>
              </a:rPr>
              <a:t>Infeccciones genitoruinarias:  </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Son de primera elección en Infecciones del Tracto Urinario (ITU). Las razones son: 	</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     Gran cubrimiento contra GN</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a:t>
            </a:r>
            <a:r>
              <a:rPr lang="es-CO">
                <a:solidFill>
                  <a:srgbClr val="000000"/>
                </a:solidFill>
                <a:cs typeface="Times New Roman" pitchFamily="18" charset="0"/>
              </a:rPr>
              <a:t>     </a:t>
            </a:r>
            <a:r>
              <a:rPr lang="es-CO">
                <a:solidFill>
                  <a:srgbClr val="000000"/>
                </a:solidFill>
                <a:latin typeface="Tahoma" pitchFamily="34" charset="0"/>
              </a:rPr>
              <a:t>Altas Concentraciones tracto genitourinario que se presentan con las quinolonas de excreción renal, favorecen su acción bactericida.</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Se emplean durante 3-10 días para el tratamiento de ITU bajas no complicadas y complicadas (respectivamente). Tanto por gérmenes comunes como nosocomiales. Aunque la resistencia bacteriana y superinfecciones por cándida en pacientes hospitalizados con ITU complicadas favorecen una falla en el tratamiento estimada en 2% aproximadamente. </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La eficacia de las FQs para el tratamiento de las ITU es equiparable al TMP-SMX.</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Se pueden emplear durante 7-10 días para el tratamiento de ITU altas no complicadas. </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 </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Son efectivas para el tratamiento de prostatitis debido a su excelente penetración en este tejido</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Cuando se emplean durante 4-6 semanas alcanzan tasas de erradicación entre 67-91%. Las fallas terapéuticas se presentan por tratamientos cortos (2 semanas) o menor susceptibilidad bacteriana.  </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Las FQs aunque NO son de primera elección, son útiles para el tratamiento de la mayoría de agentes bacterianos implicados en las ETS, excepto </a:t>
            </a:r>
            <a:r>
              <a:rPr lang="es-CO" i="1">
                <a:solidFill>
                  <a:srgbClr val="000000"/>
                </a:solidFill>
                <a:latin typeface="Tahoma" pitchFamily="34" charset="0"/>
              </a:rPr>
              <a:t>T pallidum.</a:t>
            </a:r>
            <a:r>
              <a:rPr lang="es-CO">
                <a:solidFill>
                  <a:srgbClr val="000000"/>
                </a:solidFill>
                <a:latin typeface="Tahoma" pitchFamily="34" charset="0"/>
              </a:rPr>
              <a:t> </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Para uretritis/cervicitis por </a:t>
            </a:r>
            <a:r>
              <a:rPr lang="es-CO" i="1">
                <a:solidFill>
                  <a:srgbClr val="000000"/>
                </a:solidFill>
                <a:latin typeface="Tahoma" pitchFamily="34" charset="0"/>
              </a:rPr>
              <a:t>Chlamydia</a:t>
            </a:r>
            <a:r>
              <a:rPr lang="es-CO">
                <a:solidFill>
                  <a:srgbClr val="000000"/>
                </a:solidFill>
                <a:latin typeface="Tahoma" pitchFamily="34" charset="0"/>
              </a:rPr>
              <a:t> </a:t>
            </a:r>
            <a:r>
              <a:rPr lang="es-CO" i="1">
                <a:solidFill>
                  <a:srgbClr val="000000"/>
                </a:solidFill>
                <a:latin typeface="Tahoma" pitchFamily="34" charset="0"/>
              </a:rPr>
              <a:t>sp</a:t>
            </a:r>
            <a:r>
              <a:rPr lang="es-CO">
                <a:solidFill>
                  <a:srgbClr val="000000"/>
                </a:solidFill>
                <a:latin typeface="Tahoma" pitchFamily="34" charset="0"/>
              </a:rPr>
              <a:t> se recomienda 7 días de tratamiento con Ofloxacina como alternativa para doxiciclina o azitromicina.</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Para uretritis/cervicitis por </a:t>
            </a:r>
            <a:r>
              <a:rPr lang="es-CO" i="1">
                <a:solidFill>
                  <a:srgbClr val="000000"/>
                </a:solidFill>
                <a:latin typeface="Tahoma" pitchFamily="34" charset="0"/>
              </a:rPr>
              <a:t>N </a:t>
            </a:r>
            <a:r>
              <a:rPr lang="es-CO">
                <a:solidFill>
                  <a:srgbClr val="000000"/>
                </a:solidFill>
                <a:latin typeface="Tahoma" pitchFamily="34" charset="0"/>
              </a:rPr>
              <a:t>gonorreae, una dosis única de Ofloxacina o Ciprofloxacina es efectiva como alternativa al tratamiento con Ceftriaxona  (pacientes alérgicos a penicilinas).</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Chancroide (</a:t>
            </a:r>
            <a:r>
              <a:rPr lang="es-CO" i="1">
                <a:solidFill>
                  <a:srgbClr val="000000"/>
                </a:solidFill>
                <a:latin typeface="Tahoma" pitchFamily="34" charset="0"/>
              </a:rPr>
              <a:t>H ducreyi</a:t>
            </a:r>
            <a:r>
              <a:rPr lang="es-CO">
                <a:solidFill>
                  <a:srgbClr val="000000"/>
                </a:solidFill>
                <a:latin typeface="Tahoma" pitchFamily="34" charset="0"/>
              </a:rPr>
              <a:t>) puede tratarse durante 3 días de ciprofloxacina. </a:t>
            </a:r>
            <a:endParaRPr lang="es-ES">
              <a:solidFill>
                <a:srgbClr val="000000"/>
              </a:solidFill>
              <a:latin typeface="Tahoma" pitchFamily="34" charset="0"/>
              <a:cs typeface="Times New Roman" pitchFamily="18" charset="0"/>
            </a:endParaRPr>
          </a:p>
          <a:p>
            <a:pPr algn="just"/>
            <a:r>
              <a:rPr lang="es-CO">
                <a:solidFill>
                  <a:srgbClr val="000000"/>
                </a:solidFill>
                <a:latin typeface="Tahoma" pitchFamily="34" charset="0"/>
              </a:rPr>
              <a:t>Enfermedad Pélvica Inflamatoria puede tratarse efectivamente durante 14 días con Ciprofloxacina combinado con un medicamento con acción antianaerobios (Clindamicina o Metronidazol).</a:t>
            </a:r>
            <a:endParaRPr lang="es-ES">
              <a:solidFill>
                <a:srgbClr val="000000"/>
              </a:solidFill>
              <a:latin typeface="Tahoma" pitchFamily="34" charset="0"/>
              <a:cs typeface="Times New Roman" pitchFamily="18" charset="0"/>
            </a:endParaRPr>
          </a:p>
          <a:p>
            <a:pPr algn="just"/>
            <a:endParaRPr lang="es-ES" noProof="1">
              <a:solidFill>
                <a:srgbClr val="000000"/>
              </a:solidFill>
              <a:latin typeface="Tahoma" pitchFamily="34" charset="0"/>
              <a:cs typeface="Times New Roman" pitchFamily="18" charset="0"/>
            </a:endParaRPr>
          </a:p>
        </p:txBody>
      </p:sp>
    </p:spTree>
    <p:extLst>
      <p:ext uri="{BB962C8B-B14F-4D97-AF65-F5344CB8AC3E}">
        <p14:creationId xmlns:p14="http://schemas.microsoft.com/office/powerpoint/2010/main" val="3041426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50963D-B35D-472C-8BD0-A71977E7BD2D}" type="slidenum">
              <a:rPr lang="es-ES"/>
              <a:pPr/>
              <a:t>19</a:t>
            </a:fld>
            <a:endParaRPr lang="es-E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xfrm>
            <a:off x="914400" y="4343400"/>
            <a:ext cx="5029200" cy="4114800"/>
          </a:xfrm>
        </p:spPr>
        <p:txBody>
          <a:bodyPr/>
          <a:lstStyle/>
          <a:p>
            <a:r>
              <a:rPr lang="es-CO" b="1">
                <a:solidFill>
                  <a:srgbClr val="000000"/>
                </a:solidFill>
                <a:latin typeface="Tahoma" pitchFamily="34" charset="0"/>
              </a:rPr>
              <a:t>Infecciones abdominales y del TGI:</a:t>
            </a:r>
            <a:endParaRPr lang="es-ES">
              <a:cs typeface="Times New Roman" pitchFamily="18" charset="0"/>
            </a:endParaRPr>
          </a:p>
          <a:p>
            <a:pPr algn="just"/>
            <a:r>
              <a:rPr lang="es-CO">
                <a:latin typeface="Tahoma" pitchFamily="34" charset="0"/>
              </a:rPr>
              <a:t>Son de elección en gastroenteritis bacteriana.</a:t>
            </a:r>
            <a:endParaRPr lang="es-ES">
              <a:cs typeface="Times New Roman" pitchFamily="18" charset="0"/>
            </a:endParaRPr>
          </a:p>
          <a:p>
            <a:pPr algn="just"/>
            <a:r>
              <a:rPr lang="es-CO">
                <a:latin typeface="Tahoma" pitchFamily="34" charset="0"/>
              </a:rPr>
              <a:t>Norfloxacina, ciprofloxacina y ofloxacina tienen un efecto comparable al de TMP-SMX para el tratamiento de la diarrea del viajero (frecuentemente por </a:t>
            </a:r>
            <a:r>
              <a:rPr lang="es-CO" i="1">
                <a:latin typeface="Tahoma" pitchFamily="34" charset="0"/>
              </a:rPr>
              <a:t>E coli </a:t>
            </a:r>
            <a:r>
              <a:rPr lang="es-CO">
                <a:latin typeface="Tahoma" pitchFamily="34" charset="0"/>
              </a:rPr>
              <a:t> enterotoxigénica), shigelosis, Fiebre tifoidea entérica (</a:t>
            </a:r>
            <a:r>
              <a:rPr lang="es-CO" i="1">
                <a:latin typeface="Tahoma" pitchFamily="34" charset="0"/>
              </a:rPr>
              <a:t>S Typhi</a:t>
            </a:r>
            <a:r>
              <a:rPr lang="es-CO">
                <a:latin typeface="Tahoma" pitchFamily="34" charset="0"/>
              </a:rPr>
              <a:t>)</a:t>
            </a:r>
            <a:r>
              <a:rPr lang="es-CO" i="1">
                <a:latin typeface="Tahoma" pitchFamily="34" charset="0"/>
              </a:rPr>
              <a:t> </a:t>
            </a:r>
            <a:r>
              <a:rPr lang="es-CO">
                <a:latin typeface="Tahoma" pitchFamily="34" charset="0"/>
              </a:rPr>
              <a:t> y cólera.</a:t>
            </a:r>
            <a:endParaRPr lang="es-ES">
              <a:cs typeface="Times New Roman" pitchFamily="18" charset="0"/>
            </a:endParaRPr>
          </a:p>
          <a:p>
            <a:pPr algn="just"/>
            <a:r>
              <a:rPr lang="es-CO">
                <a:latin typeface="Tahoma" pitchFamily="34" charset="0"/>
              </a:rPr>
              <a:t>No tienen indicación en el tratamiento de episodios de peritonitis que ocurren en pacientes con diálisis peritoneal ambulatoria crónica (CAPD), debido a que los microorganismos implicados (</a:t>
            </a:r>
            <a:r>
              <a:rPr lang="es-CO" i="1">
                <a:latin typeface="Tahoma" pitchFamily="34" charset="0"/>
              </a:rPr>
              <a:t>Staphylococcus </a:t>
            </a:r>
            <a:r>
              <a:rPr lang="es-CO">
                <a:latin typeface="Tahoma" pitchFamily="34" charset="0"/>
              </a:rPr>
              <a:t>coagulasa negativos) generalmente presentan MIC altas para estos medicamentos.</a:t>
            </a:r>
            <a:endParaRPr lang="es-ES">
              <a:cs typeface="Times New Roman" pitchFamily="18" charset="0"/>
            </a:endParaRPr>
          </a:p>
          <a:p>
            <a:pPr algn="just"/>
            <a:r>
              <a:rPr lang="es-CO">
                <a:latin typeface="Tahoma" pitchFamily="34" charset="0"/>
              </a:rPr>
              <a:t>Poco estudiadas en sepsis biliar, inútiles en peritonitis espontáneas (cirróticos) porque selecciona cepas resistentes, fallan contra </a:t>
            </a:r>
            <a:r>
              <a:rPr lang="es-CO" i="1">
                <a:latin typeface="Tahoma" pitchFamily="34" charset="0"/>
              </a:rPr>
              <a:t>Helicobacter pylori</a:t>
            </a:r>
            <a:r>
              <a:rPr lang="es-CO">
                <a:latin typeface="Tahoma" pitchFamily="34" charset="0"/>
              </a:rPr>
              <a:t>.</a:t>
            </a:r>
            <a:endParaRPr lang="es-ES">
              <a:cs typeface="Times New Roman" pitchFamily="18" charset="0"/>
            </a:endParaRPr>
          </a:p>
          <a:p>
            <a:endParaRPr lang="es-ES_tradnl"/>
          </a:p>
          <a:p>
            <a:r>
              <a:rPr lang="es-CO" b="1">
                <a:solidFill>
                  <a:srgbClr val="000000"/>
                </a:solidFill>
                <a:latin typeface="Tahoma" pitchFamily="34" charset="0"/>
              </a:rPr>
              <a:t>Infecciones respiratorias:</a:t>
            </a:r>
            <a:endParaRPr lang="es-ES">
              <a:cs typeface="Times New Roman" pitchFamily="18" charset="0"/>
            </a:endParaRPr>
          </a:p>
          <a:p>
            <a:pPr algn="just"/>
            <a:r>
              <a:rPr lang="es-CO">
                <a:latin typeface="Tahoma" pitchFamily="34" charset="0"/>
              </a:rPr>
              <a:t>Debido al amplio espectro antimicrobiano de las </a:t>
            </a:r>
            <a:r>
              <a:rPr lang="es-CO" b="1">
                <a:latin typeface="Tahoma" pitchFamily="34" charset="0"/>
              </a:rPr>
              <a:t>nuevas FQs</a:t>
            </a:r>
            <a:r>
              <a:rPr lang="es-CO">
                <a:latin typeface="Tahoma" pitchFamily="34" charset="0"/>
              </a:rPr>
              <a:t> pueden indicarse en infecciones respiratorias altas o bajas adquiridas en la comunidad. Su eficacia es comparable a los ß lactámicos (</a:t>
            </a:r>
            <a:r>
              <a:rPr lang="es-CO">
                <a:solidFill>
                  <a:srgbClr val="008080"/>
                </a:solidFill>
                <a:latin typeface="Tahoma" pitchFamily="34" charset="0"/>
              </a:rPr>
              <a:t>Hooper, 2000</a:t>
            </a:r>
            <a:r>
              <a:rPr lang="es-CO">
                <a:latin typeface="Tahoma" pitchFamily="34" charset="0"/>
              </a:rPr>
              <a:t>), aunque con el paso del tiempo la resistencia de </a:t>
            </a:r>
            <a:r>
              <a:rPr lang="es-CO" i="1">
                <a:latin typeface="Tahoma" pitchFamily="34" charset="0"/>
              </a:rPr>
              <a:t>S pneumoniae </a:t>
            </a:r>
            <a:r>
              <a:rPr lang="es-CO">
                <a:latin typeface="Tahoma" pitchFamily="34" charset="0"/>
              </a:rPr>
              <a:t>obligará a reevaluar esta indicación. No son de primera elección en caso de neumonía nosocomial, en general, se acepta que deben utilizarse en casos de sospecha de neumonía “atípica” </a:t>
            </a:r>
            <a:endParaRPr lang="es-ES">
              <a:cs typeface="Times New Roman" pitchFamily="18" charset="0"/>
            </a:endParaRPr>
          </a:p>
          <a:p>
            <a:pPr algn="just"/>
            <a:r>
              <a:rPr lang="es-CO">
                <a:latin typeface="Tahoma" pitchFamily="34" charset="0"/>
              </a:rPr>
              <a:t>Tanto las FQs (cipro o levofloxacina) como la azitromicina son de elección para </a:t>
            </a:r>
            <a:r>
              <a:rPr lang="es-CO" i="1">
                <a:latin typeface="Tahoma" pitchFamily="34" charset="0"/>
              </a:rPr>
              <a:t>L pneumophila</a:t>
            </a:r>
            <a:r>
              <a:rPr lang="es-CO">
                <a:latin typeface="Tahoma" pitchFamily="34" charset="0"/>
              </a:rPr>
              <a:t> (</a:t>
            </a:r>
            <a:r>
              <a:rPr lang="es-CO">
                <a:solidFill>
                  <a:srgbClr val="008080"/>
                </a:solidFill>
                <a:latin typeface="Tahoma" pitchFamily="34" charset="0"/>
              </a:rPr>
              <a:t>Yu et al, 2000</a:t>
            </a:r>
            <a:r>
              <a:rPr lang="es-CO">
                <a:latin typeface="Tahoma" pitchFamily="34" charset="0"/>
              </a:rPr>
              <a:t>)</a:t>
            </a:r>
            <a:endParaRPr lang="es-ES">
              <a:cs typeface="Times New Roman" pitchFamily="18" charset="0"/>
            </a:endParaRPr>
          </a:p>
          <a:p>
            <a:pPr algn="just"/>
            <a:r>
              <a:rPr lang="es-CO">
                <a:latin typeface="Tahoma" pitchFamily="34" charset="0"/>
              </a:rPr>
              <a:t>Las exacerbaciones debidas a </a:t>
            </a:r>
            <a:r>
              <a:rPr lang="es-CO" i="1">
                <a:latin typeface="Tahoma" pitchFamily="34" charset="0"/>
              </a:rPr>
              <a:t>P aeruginosa</a:t>
            </a:r>
            <a:r>
              <a:rPr lang="es-CO">
                <a:latin typeface="Tahoma" pitchFamily="34" charset="0"/>
              </a:rPr>
              <a:t> en pacientes con fibrosis quística pueden tratarse con Ciprofloxacina VO.</a:t>
            </a:r>
            <a:endParaRPr lang="es-ES">
              <a:latin typeface="Tahoma" pitchFamily="34" charset="0"/>
            </a:endParaRPr>
          </a:p>
          <a:p>
            <a:endParaRPr lang="es-ES" noProof="1"/>
          </a:p>
        </p:txBody>
      </p:sp>
    </p:spTree>
    <p:extLst>
      <p:ext uri="{BB962C8B-B14F-4D97-AF65-F5344CB8AC3E}">
        <p14:creationId xmlns:p14="http://schemas.microsoft.com/office/powerpoint/2010/main" val="2706469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D07903-CB1E-4B4F-8DE9-1172A7ADFA25}" type="slidenum">
              <a:rPr lang="es-ES"/>
              <a:pPr/>
              <a:t>20</a:t>
            </a:fld>
            <a:endParaRPr lang="es-E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xfrm>
            <a:off x="914400" y="4343400"/>
            <a:ext cx="5029200" cy="4114800"/>
          </a:xfrm>
        </p:spPr>
        <p:txBody>
          <a:bodyPr/>
          <a:lstStyle/>
          <a:p>
            <a:pPr algn="just"/>
            <a:r>
              <a:rPr lang="es-CO" dirty="0">
                <a:latin typeface="Tahoma" pitchFamily="34" charset="0"/>
              </a:rPr>
              <a:t> </a:t>
            </a:r>
            <a:r>
              <a:rPr lang="es-CO" b="1" dirty="0">
                <a:latin typeface="Tahoma" pitchFamily="34" charset="0"/>
              </a:rPr>
              <a:t>F)  OTROS USOS</a:t>
            </a:r>
            <a:r>
              <a:rPr lang="es-CO" dirty="0">
                <a:latin typeface="Tahoma" pitchFamily="34" charset="0"/>
              </a:rPr>
              <a:t>:</a:t>
            </a:r>
            <a:endParaRPr lang="es-ES" dirty="0">
              <a:cs typeface="Times New Roman" pitchFamily="18" charset="0"/>
            </a:endParaRPr>
          </a:p>
          <a:p>
            <a:pPr algn="just"/>
            <a:r>
              <a:rPr lang="es-CO" dirty="0">
                <a:latin typeface="Symbol" pitchFamily="18" charset="2"/>
              </a:rPr>
              <a:t>·</a:t>
            </a:r>
            <a:r>
              <a:rPr lang="es-CO" dirty="0">
                <a:cs typeface="Times New Roman" pitchFamily="18" charset="0"/>
              </a:rPr>
              <a:t>         </a:t>
            </a:r>
            <a:r>
              <a:rPr lang="es-CO" dirty="0">
                <a:latin typeface="Tahoma" pitchFamily="34" charset="0"/>
              </a:rPr>
              <a:t>Útil en tuberculosis </a:t>
            </a:r>
            <a:r>
              <a:rPr lang="es-CO" dirty="0" err="1">
                <a:latin typeface="Tahoma" pitchFamily="34" charset="0"/>
              </a:rPr>
              <a:t>multiresistente</a:t>
            </a:r>
            <a:r>
              <a:rPr lang="es-CO" dirty="0">
                <a:latin typeface="Tahoma" pitchFamily="34" charset="0"/>
              </a:rPr>
              <a:t>, y en el tratamiento de infecciones por </a:t>
            </a:r>
            <a:r>
              <a:rPr lang="es-CO" dirty="0" err="1">
                <a:latin typeface="Tahoma" pitchFamily="34" charset="0"/>
              </a:rPr>
              <a:t>micobacterias</a:t>
            </a:r>
            <a:r>
              <a:rPr lang="es-CO" dirty="0">
                <a:latin typeface="Tahoma" pitchFamily="34" charset="0"/>
              </a:rPr>
              <a:t> atípicas también como </a:t>
            </a:r>
            <a:r>
              <a:rPr lang="es-CO" i="1" dirty="0" err="1">
                <a:latin typeface="Tahoma" pitchFamily="34" charset="0"/>
              </a:rPr>
              <a:t>Mycobaterium</a:t>
            </a:r>
            <a:r>
              <a:rPr lang="es-CO" i="1" dirty="0">
                <a:latin typeface="Tahoma" pitchFamily="34" charset="0"/>
              </a:rPr>
              <a:t> </a:t>
            </a:r>
            <a:r>
              <a:rPr lang="es-CO" i="1" dirty="0" err="1">
                <a:latin typeface="Tahoma" pitchFamily="34" charset="0"/>
              </a:rPr>
              <a:t>avium</a:t>
            </a:r>
            <a:r>
              <a:rPr lang="es-CO" i="1" dirty="0">
                <a:latin typeface="Tahoma" pitchFamily="34" charset="0"/>
              </a:rPr>
              <a:t> </a:t>
            </a:r>
            <a:r>
              <a:rPr lang="es-CO" i="1" dirty="0" err="1">
                <a:latin typeface="Tahoma" pitchFamily="34" charset="0"/>
              </a:rPr>
              <a:t>complex</a:t>
            </a:r>
            <a:r>
              <a:rPr lang="es-CO" i="1" dirty="0">
                <a:latin typeface="Tahoma" pitchFamily="34" charset="0"/>
              </a:rPr>
              <a:t> </a:t>
            </a:r>
            <a:r>
              <a:rPr lang="es-CO" dirty="0">
                <a:latin typeface="Tahoma" pitchFamily="34" charset="0"/>
              </a:rPr>
              <a:t>en pacientes con SIDA.</a:t>
            </a:r>
            <a:endParaRPr lang="es-ES" dirty="0">
              <a:cs typeface="Times New Roman" pitchFamily="18" charset="0"/>
            </a:endParaRPr>
          </a:p>
          <a:p>
            <a:pPr algn="just"/>
            <a:r>
              <a:rPr lang="es-CO" dirty="0">
                <a:latin typeface="Symbol" pitchFamily="18" charset="2"/>
              </a:rPr>
              <a:t>·</a:t>
            </a:r>
            <a:r>
              <a:rPr lang="es-CO" dirty="0">
                <a:cs typeface="Times New Roman" pitchFamily="18" charset="0"/>
              </a:rPr>
              <a:t>         </a:t>
            </a:r>
            <a:r>
              <a:rPr lang="es-CO" dirty="0">
                <a:latin typeface="Tahoma" pitchFamily="34" charset="0"/>
              </a:rPr>
              <a:t>En neutropénicos febriles, la combinación de </a:t>
            </a:r>
            <a:r>
              <a:rPr lang="es-CO" dirty="0" err="1">
                <a:latin typeface="Tahoma" pitchFamily="34" charset="0"/>
              </a:rPr>
              <a:t>quinolona</a:t>
            </a:r>
            <a:r>
              <a:rPr lang="es-CO" dirty="0">
                <a:latin typeface="Tahoma" pitchFamily="34" charset="0"/>
              </a:rPr>
              <a:t> con </a:t>
            </a:r>
            <a:r>
              <a:rPr lang="es-CO" dirty="0" err="1">
                <a:latin typeface="Tahoma" pitchFamily="34" charset="0"/>
              </a:rPr>
              <a:t>aminoglicósido</a:t>
            </a:r>
            <a:r>
              <a:rPr lang="es-CO" dirty="0">
                <a:latin typeface="Tahoma" pitchFamily="34" charset="0"/>
              </a:rPr>
              <a:t> presenta un efecto es comparable a la combinación de ß </a:t>
            </a:r>
            <a:r>
              <a:rPr lang="es-CO" dirty="0" err="1">
                <a:latin typeface="Tahoma" pitchFamily="34" charset="0"/>
              </a:rPr>
              <a:t>lactámico</a:t>
            </a:r>
            <a:r>
              <a:rPr lang="es-CO" dirty="0">
                <a:latin typeface="Tahoma" pitchFamily="34" charset="0"/>
              </a:rPr>
              <a:t> con </a:t>
            </a:r>
            <a:r>
              <a:rPr lang="es-CO" dirty="0" err="1">
                <a:latin typeface="Tahoma" pitchFamily="34" charset="0"/>
              </a:rPr>
              <a:t>aminoglicósido</a:t>
            </a:r>
            <a:r>
              <a:rPr lang="es-CO" dirty="0">
                <a:latin typeface="Tahoma" pitchFamily="34" charset="0"/>
              </a:rPr>
              <a:t>. Se ha demostrado que la profilaxis de estos pacientes con </a:t>
            </a:r>
            <a:r>
              <a:rPr lang="es-CO" dirty="0" err="1">
                <a:latin typeface="Tahoma" pitchFamily="34" charset="0"/>
              </a:rPr>
              <a:t>quinolonas</a:t>
            </a:r>
            <a:r>
              <a:rPr lang="es-CO" dirty="0">
                <a:latin typeface="Tahoma" pitchFamily="34" charset="0"/>
              </a:rPr>
              <a:t> logra disminuir la incidencia de bacteriemias por Bacilos Gram negativos (</a:t>
            </a:r>
            <a:r>
              <a:rPr lang="es-CO" dirty="0">
                <a:solidFill>
                  <a:srgbClr val="008080"/>
                </a:solidFill>
                <a:latin typeface="Tahoma" pitchFamily="34" charset="0"/>
              </a:rPr>
              <a:t>GIMENA </a:t>
            </a:r>
            <a:r>
              <a:rPr lang="es-CO" dirty="0" err="1">
                <a:solidFill>
                  <a:srgbClr val="008080"/>
                </a:solidFill>
                <a:latin typeface="Tahoma" pitchFamily="34" charset="0"/>
              </a:rPr>
              <a:t>infection</a:t>
            </a:r>
            <a:r>
              <a:rPr lang="es-CO" dirty="0">
                <a:solidFill>
                  <a:srgbClr val="008080"/>
                </a:solidFill>
                <a:latin typeface="Tahoma" pitchFamily="34" charset="0"/>
              </a:rPr>
              <a:t> </a:t>
            </a:r>
            <a:r>
              <a:rPr lang="es-CO" dirty="0" err="1">
                <a:solidFill>
                  <a:srgbClr val="008080"/>
                </a:solidFill>
                <a:latin typeface="Tahoma" pitchFamily="34" charset="0"/>
              </a:rPr>
              <a:t>Program</a:t>
            </a:r>
            <a:r>
              <a:rPr lang="es-CO" dirty="0">
                <a:solidFill>
                  <a:srgbClr val="008080"/>
                </a:solidFill>
                <a:latin typeface="Tahoma" pitchFamily="34" charset="0"/>
              </a:rPr>
              <a:t>, 1991</a:t>
            </a:r>
            <a:r>
              <a:rPr lang="es-CO" dirty="0">
                <a:latin typeface="Tahoma" pitchFamily="34" charset="0"/>
              </a:rPr>
              <a:t>). No se recomienda emplear monoterapia con </a:t>
            </a:r>
            <a:r>
              <a:rPr lang="es-CO" dirty="0" err="1">
                <a:latin typeface="Tahoma" pitchFamily="34" charset="0"/>
              </a:rPr>
              <a:t>quinolona</a:t>
            </a:r>
            <a:r>
              <a:rPr lang="es-CO" dirty="0">
                <a:latin typeface="Tahoma" pitchFamily="34" charset="0"/>
              </a:rPr>
              <a:t>. En pacientes con </a:t>
            </a:r>
            <a:r>
              <a:rPr lang="es-CO" dirty="0" err="1">
                <a:latin typeface="Tahoma" pitchFamily="34" charset="0"/>
              </a:rPr>
              <a:t>granulocitopenia</a:t>
            </a:r>
            <a:r>
              <a:rPr lang="es-CO" dirty="0">
                <a:latin typeface="Tahoma" pitchFamily="34" charset="0"/>
              </a:rPr>
              <a:t> secundaria a quimioterapia y riesgo de fiebre, </a:t>
            </a:r>
            <a:r>
              <a:rPr lang="es-CO" dirty="0" err="1">
                <a:latin typeface="Tahoma" pitchFamily="34" charset="0"/>
              </a:rPr>
              <a:t>Ciprofloxacina</a:t>
            </a:r>
            <a:r>
              <a:rPr lang="es-CO" dirty="0">
                <a:latin typeface="Tahoma" pitchFamily="34" charset="0"/>
              </a:rPr>
              <a:t> con </a:t>
            </a:r>
            <a:r>
              <a:rPr lang="es-CO" dirty="0" err="1">
                <a:latin typeface="Tahoma" pitchFamily="34" charset="0"/>
              </a:rPr>
              <a:t>amoxacilina</a:t>
            </a:r>
            <a:r>
              <a:rPr lang="es-CO" dirty="0">
                <a:latin typeface="Tahoma" pitchFamily="34" charset="0"/>
              </a:rPr>
              <a:t> </a:t>
            </a:r>
            <a:r>
              <a:rPr lang="es-CO" dirty="0" err="1">
                <a:latin typeface="Tahoma" pitchFamily="34" charset="0"/>
              </a:rPr>
              <a:t>clavulanato</a:t>
            </a:r>
            <a:r>
              <a:rPr lang="es-CO" dirty="0">
                <a:latin typeface="Tahoma" pitchFamily="34" charset="0"/>
              </a:rPr>
              <a:t> es efectiva como terapia empírica VO.</a:t>
            </a:r>
            <a:endParaRPr lang="es-ES" dirty="0">
              <a:cs typeface="Times New Roman" pitchFamily="18" charset="0"/>
            </a:endParaRPr>
          </a:p>
          <a:p>
            <a:pPr algn="just"/>
            <a:r>
              <a:rPr lang="es-CO" dirty="0">
                <a:latin typeface="Symbol" pitchFamily="18" charset="2"/>
              </a:rPr>
              <a:t>·</a:t>
            </a:r>
            <a:r>
              <a:rPr lang="es-CO" dirty="0">
                <a:cs typeface="Times New Roman" pitchFamily="18" charset="0"/>
              </a:rPr>
              <a:t>         </a:t>
            </a:r>
            <a:r>
              <a:rPr lang="es-CO" dirty="0">
                <a:latin typeface="Tahoma" pitchFamily="34" charset="0"/>
              </a:rPr>
              <a:t>Son alternativa para profilaxis de pacientes en contacto con meningococo.</a:t>
            </a:r>
            <a:endParaRPr lang="es-ES" dirty="0">
              <a:cs typeface="Times New Roman" pitchFamily="18" charset="0"/>
            </a:endParaRPr>
          </a:p>
          <a:p>
            <a:endParaRPr lang="es-ES" noProof="1"/>
          </a:p>
          <a:p>
            <a:endParaRPr lang="es-ES" dirty="0">
              <a:cs typeface="Times New Roman" pitchFamily="18" charset="0"/>
            </a:endParaRPr>
          </a:p>
        </p:txBody>
      </p:sp>
    </p:spTree>
    <p:extLst>
      <p:ext uri="{BB962C8B-B14F-4D97-AF65-F5344CB8AC3E}">
        <p14:creationId xmlns:p14="http://schemas.microsoft.com/office/powerpoint/2010/main" val="3070428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E03207AC-E015-4940-93FA-ABB141BDA979}" type="slidenum">
              <a:rPr lang="es-CO" smtClean="0"/>
              <a:pPr/>
              <a:t>27</a:t>
            </a:fld>
            <a:endParaRPr lang="es-CO"/>
          </a:p>
        </p:txBody>
      </p:sp>
    </p:spTree>
    <p:extLst>
      <p:ext uri="{BB962C8B-B14F-4D97-AF65-F5344CB8AC3E}">
        <p14:creationId xmlns:p14="http://schemas.microsoft.com/office/powerpoint/2010/main" val="1308380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A0BA4D-D6BC-4BD7-A5FC-112D28FFE5DF}" type="slidenum">
              <a:rPr lang="es-ES"/>
              <a:pPr/>
              <a:t>4</a:t>
            </a:fld>
            <a:endParaRPr lang="es-E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xfrm>
            <a:off x="914400" y="4343400"/>
            <a:ext cx="5029200" cy="4114800"/>
          </a:xfrm>
        </p:spPr>
        <p:txBody>
          <a:bodyPr/>
          <a:lstStyle/>
          <a:p>
            <a:pPr algn="just"/>
            <a:r>
              <a:rPr lang="es-CO" b="1" u="sng">
                <a:solidFill>
                  <a:srgbClr val="000000"/>
                </a:solidFill>
                <a:latin typeface="Tahoma" pitchFamily="34" charset="0"/>
              </a:rPr>
              <a:t>Mecanismos de Resistencia </a:t>
            </a:r>
            <a:endParaRPr lang="es-ES">
              <a:cs typeface="Times New Roman" pitchFamily="18" charset="0"/>
            </a:endParaRPr>
          </a:p>
          <a:p>
            <a:pPr algn="just"/>
            <a:r>
              <a:rPr lang="es-CO">
                <a:solidFill>
                  <a:srgbClr val="000000"/>
                </a:solidFill>
                <a:latin typeface="Tahoma" pitchFamily="34" charset="0"/>
              </a:rPr>
              <a:t>Las bacterias adquieren la resistencia contra las quinolonas por dos vías básicas:</a:t>
            </a:r>
            <a:endParaRPr lang="es-ES">
              <a:cs typeface="Times New Roman" pitchFamily="18" charset="0"/>
            </a:endParaRPr>
          </a:p>
          <a:p>
            <a:pPr algn="just">
              <a:buFontTx/>
              <a:buChar char="•"/>
            </a:pPr>
            <a:r>
              <a:rPr lang="es-CO" b="1">
                <a:solidFill>
                  <a:srgbClr val="000000"/>
                </a:solidFill>
                <a:latin typeface="Tahoma" pitchFamily="34" charset="0"/>
              </a:rPr>
              <a:t>Mutaciones espontáneas</a:t>
            </a:r>
            <a:r>
              <a:rPr lang="es-CO">
                <a:solidFill>
                  <a:srgbClr val="000000"/>
                </a:solidFill>
                <a:latin typeface="Tahoma" pitchFamily="34" charset="0"/>
              </a:rPr>
              <a:t> de los blancos enzimáticos del medicamento (girasa y topoisomerasa IV). Las alteraciones de </a:t>
            </a:r>
            <a:r>
              <a:rPr lang="es-CO" i="1">
                <a:solidFill>
                  <a:srgbClr val="000000"/>
                </a:solidFill>
                <a:latin typeface="Tahoma" pitchFamily="34" charset="0"/>
              </a:rPr>
              <a:t>gyr</a:t>
            </a:r>
            <a:r>
              <a:rPr lang="es-CO">
                <a:solidFill>
                  <a:srgbClr val="000000"/>
                </a:solidFill>
                <a:latin typeface="Tahoma" pitchFamily="34" charset="0"/>
              </a:rPr>
              <a:t>A especialmente cambios del aminoácidos serina en la posición 83 por leucina o triptófano, causan resistencia a las quinolonas en un número sustancial de aislamientos clínicos, incluyendo cepas de </a:t>
            </a:r>
            <a:r>
              <a:rPr lang="es-CO" i="1">
                <a:solidFill>
                  <a:srgbClr val="000000"/>
                </a:solidFill>
                <a:latin typeface="Tahoma" pitchFamily="34" charset="0"/>
              </a:rPr>
              <a:t>E coli,</a:t>
            </a:r>
            <a:r>
              <a:rPr lang="es-CO">
                <a:solidFill>
                  <a:srgbClr val="000000"/>
                </a:solidFill>
                <a:latin typeface="Tahoma" pitchFamily="34" charset="0"/>
              </a:rPr>
              <a:t> </a:t>
            </a:r>
            <a:r>
              <a:rPr lang="es-CO" i="1">
                <a:solidFill>
                  <a:srgbClr val="000000"/>
                </a:solidFill>
                <a:latin typeface="Tahoma" pitchFamily="34" charset="0"/>
              </a:rPr>
              <a:t>Staphylococcus</a:t>
            </a:r>
            <a:r>
              <a:rPr lang="es-CO">
                <a:solidFill>
                  <a:srgbClr val="000000"/>
                </a:solidFill>
                <a:latin typeface="Tahoma" pitchFamily="34" charset="0"/>
              </a:rPr>
              <a:t> </a:t>
            </a:r>
            <a:r>
              <a:rPr lang="es-CO" i="1">
                <a:solidFill>
                  <a:srgbClr val="000000"/>
                </a:solidFill>
                <a:latin typeface="Tahoma" pitchFamily="34" charset="0"/>
              </a:rPr>
              <a:t>aureus, S pneumoniae</a:t>
            </a:r>
            <a:r>
              <a:rPr lang="es-CO">
                <a:solidFill>
                  <a:srgbClr val="000000"/>
                </a:solidFill>
                <a:latin typeface="Tahoma" pitchFamily="34" charset="0"/>
              </a:rPr>
              <a:t> y </a:t>
            </a:r>
            <a:r>
              <a:rPr lang="es-CO" i="1">
                <a:solidFill>
                  <a:srgbClr val="000000"/>
                </a:solidFill>
                <a:latin typeface="Tahoma" pitchFamily="34" charset="0"/>
              </a:rPr>
              <a:t>Campylobacter</a:t>
            </a:r>
            <a:r>
              <a:rPr lang="es-CO">
                <a:solidFill>
                  <a:srgbClr val="000000"/>
                </a:solidFill>
                <a:latin typeface="Tahoma" pitchFamily="34" charset="0"/>
              </a:rPr>
              <a:t> </a:t>
            </a:r>
            <a:r>
              <a:rPr lang="es-CO" i="1">
                <a:solidFill>
                  <a:srgbClr val="000000"/>
                </a:solidFill>
                <a:latin typeface="Tahoma" pitchFamily="34" charset="0"/>
              </a:rPr>
              <a:t>jejuni</a:t>
            </a:r>
            <a:r>
              <a:rPr lang="es-CO">
                <a:solidFill>
                  <a:srgbClr val="000000"/>
                </a:solidFill>
                <a:latin typeface="Tahoma" pitchFamily="34" charset="0"/>
              </a:rPr>
              <a:t>.  Asimismo, también se ha observado resistencia por cambios de aminoácidos en la porción media de la </a:t>
            </a:r>
            <a:r>
              <a:rPr lang="es-CO" i="1">
                <a:solidFill>
                  <a:srgbClr val="000000"/>
                </a:solidFill>
                <a:latin typeface="Tahoma" pitchFamily="34" charset="0"/>
              </a:rPr>
              <a:t>gyr </a:t>
            </a:r>
            <a:r>
              <a:rPr lang="es-CO">
                <a:solidFill>
                  <a:srgbClr val="000000"/>
                </a:solidFill>
                <a:latin typeface="Tahoma" pitchFamily="34" charset="0"/>
              </a:rPr>
              <a:t>B.</a:t>
            </a:r>
            <a:endParaRPr lang="es-ES">
              <a:solidFill>
                <a:srgbClr val="000000"/>
              </a:solidFill>
              <a:cs typeface="Times New Roman" pitchFamily="18" charset="0"/>
            </a:endParaRPr>
          </a:p>
          <a:p>
            <a:pPr algn="just">
              <a:buFontTx/>
              <a:buChar char="•"/>
            </a:pPr>
            <a:r>
              <a:rPr lang="es-CO" b="1">
                <a:latin typeface="Tahoma" pitchFamily="34" charset="0"/>
              </a:rPr>
              <a:t>Disminución de la permeabilidad de la membrana externa</a:t>
            </a:r>
            <a:r>
              <a:rPr lang="es-CO">
                <a:latin typeface="Tahoma" pitchFamily="34" charset="0"/>
              </a:rPr>
              <a:t> al medicamento y </a:t>
            </a:r>
            <a:r>
              <a:rPr lang="es-CO" b="1">
                <a:latin typeface="Tahoma" pitchFamily="34" charset="0"/>
              </a:rPr>
              <a:t>mecanismos de eflujo. </a:t>
            </a:r>
            <a:r>
              <a:rPr lang="es-CO">
                <a:latin typeface="Tahoma" pitchFamily="34" charset="0"/>
              </a:rPr>
              <a:t>Las </a:t>
            </a:r>
            <a:r>
              <a:rPr lang="es-CO">
                <a:solidFill>
                  <a:srgbClr val="000000"/>
                </a:solidFill>
                <a:latin typeface="Tahoma" pitchFamily="34" charset="0"/>
              </a:rPr>
              <a:t>mutaciones de genes como </a:t>
            </a:r>
            <a:r>
              <a:rPr lang="es-CO" i="1">
                <a:solidFill>
                  <a:srgbClr val="000000"/>
                </a:solidFill>
                <a:latin typeface="Tahoma" pitchFamily="34" charset="0"/>
              </a:rPr>
              <a:t>marA</a:t>
            </a:r>
            <a:r>
              <a:rPr lang="es-CO">
                <a:solidFill>
                  <a:srgbClr val="000000"/>
                </a:solidFill>
                <a:latin typeface="Tahoma" pitchFamily="34" charset="0"/>
              </a:rPr>
              <a:t> o </a:t>
            </a:r>
            <a:r>
              <a:rPr lang="es-CO" i="1">
                <a:solidFill>
                  <a:srgbClr val="000000"/>
                </a:solidFill>
                <a:latin typeface="Tahoma" pitchFamily="34" charset="0"/>
              </a:rPr>
              <a:t>soxS </a:t>
            </a:r>
            <a:r>
              <a:rPr lang="es-CO">
                <a:solidFill>
                  <a:srgbClr val="000000"/>
                </a:solidFill>
                <a:latin typeface="Tahoma" pitchFamily="34" charset="0"/>
              </a:rPr>
              <a:t>los cuales codifican para secuencias reguladoras de las concentraciones intracelulares del medicamento al disminuir la entrada o aumentar el eflujo del medicamento (</a:t>
            </a:r>
            <a:r>
              <a:rPr lang="es-CO" i="1">
                <a:solidFill>
                  <a:srgbClr val="000000"/>
                </a:solidFill>
                <a:latin typeface="Tahoma" pitchFamily="34" charset="0"/>
              </a:rPr>
              <a:t>marA</a:t>
            </a:r>
            <a:r>
              <a:rPr lang="es-CO">
                <a:solidFill>
                  <a:srgbClr val="000000"/>
                </a:solidFill>
                <a:latin typeface="Tahoma" pitchFamily="34" charset="0"/>
              </a:rPr>
              <a:t> proviene de “Multiple Antibiotic Resistente”). En </a:t>
            </a:r>
            <a:r>
              <a:rPr lang="es-CO" i="1">
                <a:solidFill>
                  <a:srgbClr val="000000"/>
                </a:solidFill>
                <a:latin typeface="Tahoma" pitchFamily="34" charset="0"/>
              </a:rPr>
              <a:t>E Coli </a:t>
            </a:r>
            <a:r>
              <a:rPr lang="es-CO">
                <a:solidFill>
                  <a:srgbClr val="000000"/>
                </a:solidFill>
                <a:latin typeface="Tahoma" pitchFamily="34" charset="0"/>
              </a:rPr>
              <a:t> la sobreexpresión de </a:t>
            </a:r>
            <a:r>
              <a:rPr lang="es-CO" i="1">
                <a:solidFill>
                  <a:srgbClr val="000000"/>
                </a:solidFill>
                <a:latin typeface="Tahoma" pitchFamily="34" charset="0"/>
              </a:rPr>
              <a:t>marA</a:t>
            </a:r>
            <a:r>
              <a:rPr lang="es-CO">
                <a:solidFill>
                  <a:srgbClr val="000000"/>
                </a:solidFill>
                <a:latin typeface="Tahoma" pitchFamily="34" charset="0"/>
              </a:rPr>
              <a:t> primero ocasiona un incremento en la transcripción de </a:t>
            </a:r>
            <a:r>
              <a:rPr lang="es-CO" i="1">
                <a:solidFill>
                  <a:srgbClr val="000000"/>
                </a:solidFill>
                <a:latin typeface="Tahoma" pitchFamily="34" charset="0"/>
              </a:rPr>
              <a:t>micF </a:t>
            </a:r>
            <a:r>
              <a:rPr lang="es-CO">
                <a:solidFill>
                  <a:srgbClr val="000000"/>
                </a:solidFill>
                <a:latin typeface="Tahoma" pitchFamily="34" charset="0"/>
              </a:rPr>
              <a:t>lo que produce una disminución en la expresión de la porina </a:t>
            </a:r>
            <a:r>
              <a:rPr lang="es-CO" i="1">
                <a:solidFill>
                  <a:srgbClr val="000000"/>
                </a:solidFill>
                <a:latin typeface="Tahoma" pitchFamily="34" charset="0"/>
              </a:rPr>
              <a:t>OmpF</a:t>
            </a:r>
            <a:r>
              <a:rPr lang="es-CO">
                <a:solidFill>
                  <a:srgbClr val="000000"/>
                </a:solidFill>
                <a:latin typeface="Tahoma" pitchFamily="34" charset="0"/>
              </a:rPr>
              <a:t> (canal en la membrana externa para la difusión de antibióticos) este mecanismo en común para</a:t>
            </a:r>
            <a:r>
              <a:rPr lang="es-CO" i="1">
                <a:solidFill>
                  <a:srgbClr val="000000"/>
                </a:solidFill>
                <a:latin typeface="Tahoma" pitchFamily="34" charset="0"/>
              </a:rPr>
              <a:t> P aeruginosa</a:t>
            </a:r>
            <a:r>
              <a:rPr lang="es-CO">
                <a:solidFill>
                  <a:srgbClr val="000000"/>
                </a:solidFill>
                <a:latin typeface="Tahoma" pitchFamily="34" charset="0"/>
              </a:rPr>
              <a:t> y, por otro lado, genera un incremento en la expresión en la bomba de expulsión multimedicamentosa AcrAB (</a:t>
            </a:r>
            <a:r>
              <a:rPr lang="es-CO">
                <a:solidFill>
                  <a:srgbClr val="008080"/>
                </a:solidFill>
                <a:latin typeface="Tahoma" pitchFamily="34" charset="0"/>
              </a:rPr>
              <a:t>Oethinger, 2000; Okusu 1996</a:t>
            </a:r>
            <a:r>
              <a:rPr lang="es-CO">
                <a:latin typeface="Tahoma" pitchFamily="34" charset="0"/>
              </a:rPr>
              <a:t>).</a:t>
            </a:r>
            <a:endParaRPr lang="es-ES">
              <a:latin typeface="Tahoma" pitchFamily="34" charset="0"/>
            </a:endParaRPr>
          </a:p>
        </p:txBody>
      </p:sp>
    </p:spTree>
    <p:extLst>
      <p:ext uri="{BB962C8B-B14F-4D97-AF65-F5344CB8AC3E}">
        <p14:creationId xmlns:p14="http://schemas.microsoft.com/office/powerpoint/2010/main" val="959735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03207AC-E015-4940-93FA-ABB141BDA979}" type="slidenum">
              <a:rPr lang="es-CO" smtClean="0"/>
              <a:pPr/>
              <a:t>35</a:t>
            </a:fld>
            <a:endParaRPr lang="es-CO"/>
          </a:p>
        </p:txBody>
      </p:sp>
    </p:spTree>
    <p:extLst>
      <p:ext uri="{BB962C8B-B14F-4D97-AF65-F5344CB8AC3E}">
        <p14:creationId xmlns:p14="http://schemas.microsoft.com/office/powerpoint/2010/main" val="1017839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E03207AC-E015-4940-93FA-ABB141BDA979}" type="slidenum">
              <a:rPr lang="es-CO" smtClean="0"/>
              <a:pPr/>
              <a:t>36</a:t>
            </a:fld>
            <a:endParaRPr lang="es-CO"/>
          </a:p>
        </p:txBody>
      </p:sp>
    </p:spTree>
    <p:extLst>
      <p:ext uri="{BB962C8B-B14F-4D97-AF65-F5344CB8AC3E}">
        <p14:creationId xmlns:p14="http://schemas.microsoft.com/office/powerpoint/2010/main" val="393990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E479D5-A11F-4DC0-A915-AFF1DA179D21}" type="slidenum">
              <a:rPr lang="es-ES"/>
              <a:pPr/>
              <a:t>5</a:t>
            </a:fld>
            <a:endParaRPr lang="es-E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914400" y="4343400"/>
            <a:ext cx="5029200" cy="4114800"/>
          </a:xfrm>
        </p:spPr>
        <p:txBody>
          <a:bodyPr/>
          <a:lstStyle/>
          <a:p>
            <a:pPr algn="just"/>
            <a:br>
              <a:rPr lang="es-ES">
                <a:cs typeface="Times New Roman" pitchFamily="18" charset="0"/>
              </a:rPr>
            </a:br>
            <a:r>
              <a:rPr lang="es-CO">
                <a:solidFill>
                  <a:srgbClr val="000000"/>
                </a:solidFill>
                <a:latin typeface="Tahoma" pitchFamily="34" charset="0"/>
              </a:rPr>
              <a:t>No se ha comprobado resistencia a las quinolonas mediada por inactivación o modificación del medicamento por bacterias (</a:t>
            </a:r>
            <a:r>
              <a:rPr lang="es-CO">
                <a:solidFill>
                  <a:srgbClr val="008080"/>
                </a:solidFill>
                <a:latin typeface="Tahoma" pitchFamily="34" charset="0"/>
              </a:rPr>
              <a:t>Gold and Moellering, 2000</a:t>
            </a:r>
            <a:r>
              <a:rPr lang="es-CO">
                <a:solidFill>
                  <a:srgbClr val="000000"/>
                </a:solidFill>
                <a:latin typeface="Tahoma" pitchFamily="34" charset="0"/>
              </a:rPr>
              <a:t>) ni por plásmidos en ningún aislamiento clínico (al interferir con la girasa, necesaria para la replicación de plásmidos, evita su formación y transferencia).</a:t>
            </a:r>
            <a:endParaRPr lang="es-ES">
              <a:cs typeface="Times New Roman" pitchFamily="18" charset="0"/>
            </a:endParaRPr>
          </a:p>
          <a:p>
            <a:pPr algn="just"/>
            <a:r>
              <a:rPr lang="es-CO">
                <a:solidFill>
                  <a:srgbClr val="000000"/>
                </a:solidFill>
                <a:latin typeface="Tahoma" pitchFamily="34" charset="0"/>
              </a:rPr>
              <a:t>La frecuencia de aparición de mutaciones espontáneas difiere según la concentración empleada del antibiótico. En el caso de quinolonas nuevas</a:t>
            </a:r>
            <a:r>
              <a:rPr lang="es-CO" b="1">
                <a:solidFill>
                  <a:srgbClr val="000000"/>
                </a:solidFill>
                <a:latin typeface="Tahoma" pitchFamily="34" charset="0"/>
              </a:rPr>
              <a:t> </a:t>
            </a:r>
            <a:r>
              <a:rPr lang="es-CO">
                <a:solidFill>
                  <a:srgbClr val="000000"/>
                </a:solidFill>
                <a:latin typeface="Tahoma" pitchFamily="34" charset="0"/>
              </a:rPr>
              <a:t>contra bacterias </a:t>
            </a:r>
            <a:r>
              <a:rPr lang="es-CO" b="1">
                <a:solidFill>
                  <a:srgbClr val="000000"/>
                </a:solidFill>
                <a:latin typeface="Tahoma" pitchFamily="34" charset="0"/>
              </a:rPr>
              <a:t>GN</a:t>
            </a:r>
            <a:r>
              <a:rPr lang="es-CO">
                <a:solidFill>
                  <a:srgbClr val="000000"/>
                </a:solidFill>
                <a:latin typeface="Tahoma" pitchFamily="34" charset="0"/>
              </a:rPr>
              <a:t>, las frecuencias suelen variar de 10</a:t>
            </a:r>
            <a:r>
              <a:rPr lang="es-CO" baseline="30000">
                <a:solidFill>
                  <a:srgbClr val="000000"/>
                </a:solidFill>
                <a:latin typeface="Tahoma" pitchFamily="34" charset="0"/>
              </a:rPr>
              <a:t>-6</a:t>
            </a:r>
            <a:r>
              <a:rPr lang="es-CO">
                <a:solidFill>
                  <a:srgbClr val="000000"/>
                </a:solidFill>
                <a:latin typeface="Tahoma" pitchFamily="34" charset="0"/>
              </a:rPr>
              <a:t> o más (con 2x MIC) a indetectable &lt;10</a:t>
            </a:r>
            <a:r>
              <a:rPr lang="es-CO" baseline="30000">
                <a:solidFill>
                  <a:srgbClr val="000000"/>
                </a:solidFill>
                <a:latin typeface="Tahoma" pitchFamily="34" charset="0"/>
              </a:rPr>
              <a:t>-10</a:t>
            </a:r>
            <a:r>
              <a:rPr lang="es-CO">
                <a:solidFill>
                  <a:srgbClr val="000000"/>
                </a:solidFill>
                <a:latin typeface="Tahoma" pitchFamily="34" charset="0"/>
              </a:rPr>
              <a:t> (con 16-32x MIC). Las quinolonas viejas tiene una frecuencia de mutaciones mucho mayor lo cual puede ser el factor limitante más significativo para el uso de estos medicamentos. En otras palabras, aunque las nuevas quinolonas son prometedoras por su actividad de amplio espectro, el sobreuso y abuso de estos antimicrobianos en la clínica médica y en agricultura promueven la resistencia de bacterias GP y GN, y limitan su uso en el futuro cercano, tal y como lo demuestran el incremento en la resistencia mundial observado para </a:t>
            </a:r>
            <a:r>
              <a:rPr lang="es-CO" i="1">
                <a:solidFill>
                  <a:srgbClr val="000000"/>
                </a:solidFill>
                <a:latin typeface="Tahoma" pitchFamily="34" charset="0"/>
              </a:rPr>
              <a:t>S aureus, P aeruginosa, Salmonella sp, Clostridium jejuni, N gonorrhoeae </a:t>
            </a:r>
            <a:r>
              <a:rPr lang="es-CO">
                <a:solidFill>
                  <a:srgbClr val="000000"/>
                </a:solidFill>
                <a:latin typeface="Tahoma" pitchFamily="34" charset="0"/>
              </a:rPr>
              <a:t>y </a:t>
            </a:r>
            <a:r>
              <a:rPr lang="es-CO" i="1">
                <a:solidFill>
                  <a:srgbClr val="000000"/>
                </a:solidFill>
                <a:latin typeface="Tahoma" pitchFamily="34" charset="0"/>
              </a:rPr>
              <a:t>S pneumoniae.</a:t>
            </a:r>
            <a:endParaRPr lang="es-ES">
              <a:cs typeface="Times New Roman" pitchFamily="18" charset="0"/>
            </a:endParaRPr>
          </a:p>
          <a:p>
            <a:endParaRPr lang="es-ES"/>
          </a:p>
        </p:txBody>
      </p:sp>
    </p:spTree>
    <p:extLst>
      <p:ext uri="{BB962C8B-B14F-4D97-AF65-F5344CB8AC3E}">
        <p14:creationId xmlns:p14="http://schemas.microsoft.com/office/powerpoint/2010/main" val="2261198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E1BA6C-28DC-49EE-8F54-D0989E1AAACA}" type="slidenum">
              <a:rPr lang="es-ES"/>
              <a:pPr/>
              <a:t>6</a:t>
            </a:fld>
            <a:endParaRPr lang="es-E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a:xfrm>
            <a:off x="914400" y="4343400"/>
            <a:ext cx="5029200" cy="4114800"/>
          </a:xfrm>
        </p:spPr>
        <p:txBody>
          <a:bodyPr/>
          <a:lstStyle/>
          <a:p>
            <a:pPr algn="just"/>
            <a:br>
              <a:rPr lang="es-ES">
                <a:cs typeface="Times New Roman" pitchFamily="18" charset="0"/>
              </a:rPr>
            </a:br>
            <a:r>
              <a:rPr lang="es-CO">
                <a:solidFill>
                  <a:srgbClr val="000000"/>
                </a:solidFill>
                <a:latin typeface="Tahoma" pitchFamily="34" charset="0"/>
              </a:rPr>
              <a:t>No se ha comprobado resistencia a las quinolonas mediada por inactivación o modificación del medicamento por bacterias (</a:t>
            </a:r>
            <a:r>
              <a:rPr lang="es-CO">
                <a:solidFill>
                  <a:srgbClr val="008080"/>
                </a:solidFill>
                <a:latin typeface="Tahoma" pitchFamily="34" charset="0"/>
              </a:rPr>
              <a:t>Gold and Moellering, 2000</a:t>
            </a:r>
            <a:r>
              <a:rPr lang="es-CO">
                <a:solidFill>
                  <a:srgbClr val="000000"/>
                </a:solidFill>
                <a:latin typeface="Tahoma" pitchFamily="34" charset="0"/>
              </a:rPr>
              <a:t>) ni por plásmidos en ningún aislamiento clínico (al interferir con la girasa, necesaria para la replicación de plásmidos, evita su formación y transferencia).</a:t>
            </a:r>
            <a:endParaRPr lang="es-ES">
              <a:cs typeface="Times New Roman" pitchFamily="18" charset="0"/>
            </a:endParaRPr>
          </a:p>
          <a:p>
            <a:pPr algn="just"/>
            <a:r>
              <a:rPr lang="es-CO">
                <a:solidFill>
                  <a:srgbClr val="000000"/>
                </a:solidFill>
                <a:latin typeface="Tahoma" pitchFamily="34" charset="0"/>
              </a:rPr>
              <a:t>La frecuencia de aparición de mutaciones espontáneas difiere según la concentración empleada del antibiótico. En el caso de quinolonas nuevas</a:t>
            </a:r>
            <a:r>
              <a:rPr lang="es-CO" b="1">
                <a:solidFill>
                  <a:srgbClr val="000000"/>
                </a:solidFill>
                <a:latin typeface="Tahoma" pitchFamily="34" charset="0"/>
              </a:rPr>
              <a:t> </a:t>
            </a:r>
            <a:r>
              <a:rPr lang="es-CO">
                <a:solidFill>
                  <a:srgbClr val="000000"/>
                </a:solidFill>
                <a:latin typeface="Tahoma" pitchFamily="34" charset="0"/>
              </a:rPr>
              <a:t>contra bacterias </a:t>
            </a:r>
            <a:r>
              <a:rPr lang="es-CO" b="1">
                <a:solidFill>
                  <a:srgbClr val="000000"/>
                </a:solidFill>
                <a:latin typeface="Tahoma" pitchFamily="34" charset="0"/>
              </a:rPr>
              <a:t>GN</a:t>
            </a:r>
            <a:r>
              <a:rPr lang="es-CO">
                <a:solidFill>
                  <a:srgbClr val="000000"/>
                </a:solidFill>
                <a:latin typeface="Tahoma" pitchFamily="34" charset="0"/>
              </a:rPr>
              <a:t>, las frecuencias suelen variar de 10</a:t>
            </a:r>
            <a:r>
              <a:rPr lang="es-CO" baseline="30000">
                <a:solidFill>
                  <a:srgbClr val="000000"/>
                </a:solidFill>
                <a:latin typeface="Tahoma" pitchFamily="34" charset="0"/>
              </a:rPr>
              <a:t>-6</a:t>
            </a:r>
            <a:r>
              <a:rPr lang="es-CO">
                <a:solidFill>
                  <a:srgbClr val="000000"/>
                </a:solidFill>
                <a:latin typeface="Tahoma" pitchFamily="34" charset="0"/>
              </a:rPr>
              <a:t> o más (con 2x MIC) a indetectable &lt;10</a:t>
            </a:r>
            <a:r>
              <a:rPr lang="es-CO" baseline="30000">
                <a:solidFill>
                  <a:srgbClr val="000000"/>
                </a:solidFill>
                <a:latin typeface="Tahoma" pitchFamily="34" charset="0"/>
              </a:rPr>
              <a:t>-10</a:t>
            </a:r>
            <a:r>
              <a:rPr lang="es-CO">
                <a:solidFill>
                  <a:srgbClr val="000000"/>
                </a:solidFill>
                <a:latin typeface="Tahoma" pitchFamily="34" charset="0"/>
              </a:rPr>
              <a:t> (con 16-32x MIC). Las quinolonas viejas tiene una frecuencia de mutaciones mucho mayor lo cual puede ser el factor limitante más significativo para el uso de estos medicamentos. En otras palabras, aunque las nuevas quinolonas son prometedoras por su actividad de amplio espectro, el sobreuso y abuso de estos antimicrobianos en la clínica médica y en agricultura promueven la resistencia de bacterias GP y GN, y limitan su uso en el futuro cercano, tal y como lo demuestran el incremento en la resistencia mundial observado para </a:t>
            </a:r>
            <a:r>
              <a:rPr lang="es-CO" i="1">
                <a:solidFill>
                  <a:srgbClr val="000000"/>
                </a:solidFill>
                <a:latin typeface="Tahoma" pitchFamily="34" charset="0"/>
              </a:rPr>
              <a:t>S aureus, P aeruginosa, Salmonella sp, Clostridium jejuni, N gonorrhoeae </a:t>
            </a:r>
            <a:r>
              <a:rPr lang="es-CO">
                <a:solidFill>
                  <a:srgbClr val="000000"/>
                </a:solidFill>
                <a:latin typeface="Tahoma" pitchFamily="34" charset="0"/>
              </a:rPr>
              <a:t>y </a:t>
            </a:r>
            <a:r>
              <a:rPr lang="es-CO" i="1">
                <a:solidFill>
                  <a:srgbClr val="000000"/>
                </a:solidFill>
                <a:latin typeface="Tahoma" pitchFamily="34" charset="0"/>
              </a:rPr>
              <a:t>S pneumoniae.</a:t>
            </a:r>
            <a:endParaRPr lang="es-ES">
              <a:cs typeface="Times New Roman" pitchFamily="18" charset="0"/>
            </a:endParaRPr>
          </a:p>
          <a:p>
            <a:endParaRPr lang="es-ES"/>
          </a:p>
        </p:txBody>
      </p:sp>
    </p:spTree>
    <p:extLst>
      <p:ext uri="{BB962C8B-B14F-4D97-AF65-F5344CB8AC3E}">
        <p14:creationId xmlns:p14="http://schemas.microsoft.com/office/powerpoint/2010/main" val="3666972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5C7F0D-B1BE-476C-9531-12D6712A625F}" type="slidenum">
              <a:rPr lang="es-ES"/>
              <a:pPr/>
              <a:t>7</a:t>
            </a:fld>
            <a:endParaRPr lang="es-E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a:xfrm>
            <a:off x="914400" y="4343400"/>
            <a:ext cx="5029200" cy="4114800"/>
          </a:xfrm>
        </p:spPr>
        <p:txBody>
          <a:bodyPr/>
          <a:lstStyle/>
          <a:p>
            <a:pPr algn="just"/>
            <a:br>
              <a:rPr lang="es-ES" dirty="0">
                <a:cs typeface="Times New Roman" pitchFamily="18" charset="0"/>
              </a:rPr>
            </a:br>
            <a:r>
              <a:rPr lang="es-CO" dirty="0">
                <a:solidFill>
                  <a:srgbClr val="000000"/>
                </a:solidFill>
                <a:latin typeface="Tahoma" pitchFamily="34" charset="0"/>
              </a:rPr>
              <a:t>No se ha comprobado resistencia a las </a:t>
            </a:r>
            <a:r>
              <a:rPr lang="es-CO" dirty="0" err="1">
                <a:solidFill>
                  <a:srgbClr val="000000"/>
                </a:solidFill>
                <a:latin typeface="Tahoma" pitchFamily="34" charset="0"/>
              </a:rPr>
              <a:t>quinolonas</a:t>
            </a:r>
            <a:r>
              <a:rPr lang="es-CO" dirty="0">
                <a:solidFill>
                  <a:srgbClr val="000000"/>
                </a:solidFill>
                <a:latin typeface="Tahoma" pitchFamily="34" charset="0"/>
              </a:rPr>
              <a:t> mediada por inactivación o modificación del medicamento por bacterias (</a:t>
            </a:r>
            <a:r>
              <a:rPr lang="es-CO" dirty="0">
                <a:solidFill>
                  <a:srgbClr val="008080"/>
                </a:solidFill>
                <a:latin typeface="Tahoma" pitchFamily="34" charset="0"/>
              </a:rPr>
              <a:t>Gold and </a:t>
            </a:r>
            <a:r>
              <a:rPr lang="es-CO" dirty="0" err="1">
                <a:solidFill>
                  <a:srgbClr val="008080"/>
                </a:solidFill>
                <a:latin typeface="Tahoma" pitchFamily="34" charset="0"/>
              </a:rPr>
              <a:t>Moellering</a:t>
            </a:r>
            <a:r>
              <a:rPr lang="es-CO" dirty="0">
                <a:solidFill>
                  <a:srgbClr val="008080"/>
                </a:solidFill>
                <a:latin typeface="Tahoma" pitchFamily="34" charset="0"/>
              </a:rPr>
              <a:t>, 2000</a:t>
            </a:r>
            <a:r>
              <a:rPr lang="es-CO" dirty="0">
                <a:solidFill>
                  <a:srgbClr val="000000"/>
                </a:solidFill>
                <a:latin typeface="Tahoma" pitchFamily="34" charset="0"/>
              </a:rPr>
              <a:t>) ni por plásmidos en ningún aislamiento clínico (al interferir con la </a:t>
            </a:r>
            <a:r>
              <a:rPr lang="es-CO" dirty="0" err="1">
                <a:solidFill>
                  <a:srgbClr val="000000"/>
                </a:solidFill>
                <a:latin typeface="Tahoma" pitchFamily="34" charset="0"/>
              </a:rPr>
              <a:t>girasa</a:t>
            </a:r>
            <a:r>
              <a:rPr lang="es-CO" dirty="0">
                <a:solidFill>
                  <a:srgbClr val="000000"/>
                </a:solidFill>
                <a:latin typeface="Tahoma" pitchFamily="34" charset="0"/>
              </a:rPr>
              <a:t>, necesaria para la replicación de plásmidos, evita su formación y transferencia).</a:t>
            </a:r>
            <a:endParaRPr lang="es-ES" dirty="0">
              <a:cs typeface="Times New Roman" pitchFamily="18" charset="0"/>
            </a:endParaRPr>
          </a:p>
          <a:p>
            <a:pPr algn="just"/>
            <a:r>
              <a:rPr lang="es-CO" dirty="0">
                <a:solidFill>
                  <a:srgbClr val="000000"/>
                </a:solidFill>
                <a:latin typeface="Tahoma" pitchFamily="34" charset="0"/>
              </a:rPr>
              <a:t>La frecuencia de aparición de mutaciones espontáneas difiere según la concentración empleada del antibiótico. En el caso de </a:t>
            </a:r>
            <a:r>
              <a:rPr lang="es-CO" dirty="0" err="1">
                <a:solidFill>
                  <a:srgbClr val="000000"/>
                </a:solidFill>
                <a:latin typeface="Tahoma" pitchFamily="34" charset="0"/>
              </a:rPr>
              <a:t>quinolonas</a:t>
            </a:r>
            <a:r>
              <a:rPr lang="es-CO" dirty="0">
                <a:solidFill>
                  <a:srgbClr val="000000"/>
                </a:solidFill>
                <a:latin typeface="Tahoma" pitchFamily="34" charset="0"/>
              </a:rPr>
              <a:t> nuevas</a:t>
            </a:r>
            <a:r>
              <a:rPr lang="es-CO" b="1" dirty="0">
                <a:solidFill>
                  <a:srgbClr val="000000"/>
                </a:solidFill>
                <a:latin typeface="Tahoma" pitchFamily="34" charset="0"/>
              </a:rPr>
              <a:t> </a:t>
            </a:r>
            <a:r>
              <a:rPr lang="es-CO" dirty="0">
                <a:solidFill>
                  <a:srgbClr val="000000"/>
                </a:solidFill>
                <a:latin typeface="Tahoma" pitchFamily="34" charset="0"/>
              </a:rPr>
              <a:t>contra bacterias </a:t>
            </a:r>
            <a:r>
              <a:rPr lang="es-CO" b="1" dirty="0">
                <a:solidFill>
                  <a:srgbClr val="000000"/>
                </a:solidFill>
                <a:latin typeface="Tahoma" pitchFamily="34" charset="0"/>
              </a:rPr>
              <a:t>GN</a:t>
            </a:r>
            <a:r>
              <a:rPr lang="es-CO" dirty="0">
                <a:solidFill>
                  <a:srgbClr val="000000"/>
                </a:solidFill>
                <a:latin typeface="Tahoma" pitchFamily="34" charset="0"/>
              </a:rPr>
              <a:t>, las frecuencias suelen variar de 10</a:t>
            </a:r>
            <a:r>
              <a:rPr lang="es-CO" baseline="30000" dirty="0">
                <a:solidFill>
                  <a:srgbClr val="000000"/>
                </a:solidFill>
                <a:latin typeface="Tahoma" pitchFamily="34" charset="0"/>
              </a:rPr>
              <a:t>-6</a:t>
            </a:r>
            <a:r>
              <a:rPr lang="es-CO" dirty="0">
                <a:solidFill>
                  <a:srgbClr val="000000"/>
                </a:solidFill>
                <a:latin typeface="Tahoma" pitchFamily="34" charset="0"/>
              </a:rPr>
              <a:t> o más (con 2x MIC) a indetectable &lt;10</a:t>
            </a:r>
            <a:r>
              <a:rPr lang="es-CO" baseline="30000" dirty="0">
                <a:solidFill>
                  <a:srgbClr val="000000"/>
                </a:solidFill>
                <a:latin typeface="Tahoma" pitchFamily="34" charset="0"/>
              </a:rPr>
              <a:t>-10</a:t>
            </a:r>
            <a:r>
              <a:rPr lang="es-CO" dirty="0">
                <a:solidFill>
                  <a:srgbClr val="000000"/>
                </a:solidFill>
                <a:latin typeface="Tahoma" pitchFamily="34" charset="0"/>
              </a:rPr>
              <a:t> (con 16-32x MIC). Las </a:t>
            </a:r>
            <a:r>
              <a:rPr lang="es-CO" dirty="0" err="1">
                <a:solidFill>
                  <a:srgbClr val="000000"/>
                </a:solidFill>
                <a:latin typeface="Tahoma" pitchFamily="34" charset="0"/>
              </a:rPr>
              <a:t>quinolonas</a:t>
            </a:r>
            <a:r>
              <a:rPr lang="es-CO" dirty="0">
                <a:solidFill>
                  <a:srgbClr val="000000"/>
                </a:solidFill>
                <a:latin typeface="Tahoma" pitchFamily="34" charset="0"/>
              </a:rPr>
              <a:t> viejas tiene una frecuencia de mutaciones mucho mayor lo cual puede ser el factor limitante más significativo para el uso de estos medicamentos. En otras palabras, aunque las nuevas </a:t>
            </a:r>
            <a:r>
              <a:rPr lang="es-CO" dirty="0" err="1">
                <a:solidFill>
                  <a:srgbClr val="000000"/>
                </a:solidFill>
                <a:latin typeface="Tahoma" pitchFamily="34" charset="0"/>
              </a:rPr>
              <a:t>quinolonas</a:t>
            </a:r>
            <a:r>
              <a:rPr lang="es-CO" dirty="0">
                <a:solidFill>
                  <a:srgbClr val="000000"/>
                </a:solidFill>
                <a:latin typeface="Tahoma" pitchFamily="34" charset="0"/>
              </a:rPr>
              <a:t> son prometedoras por su actividad de amplio espectro, el sobreuso y abuso de estos antimicrobianos en la clínica médica y en agricultura promueven la resistencia de bacterias GP y GN, y limitan su uso en el futuro cercano, tal y como lo demuestran el incremento en la resistencia mundial observado para </a:t>
            </a:r>
            <a:r>
              <a:rPr lang="es-CO" i="1" dirty="0">
                <a:solidFill>
                  <a:srgbClr val="000000"/>
                </a:solidFill>
                <a:latin typeface="Tahoma" pitchFamily="34" charset="0"/>
              </a:rPr>
              <a:t>S aureus, P </a:t>
            </a:r>
            <a:r>
              <a:rPr lang="es-CO" i="1" dirty="0" err="1">
                <a:solidFill>
                  <a:srgbClr val="000000"/>
                </a:solidFill>
                <a:latin typeface="Tahoma" pitchFamily="34" charset="0"/>
              </a:rPr>
              <a:t>aeruginosa</a:t>
            </a:r>
            <a:r>
              <a:rPr lang="es-CO" i="1" dirty="0">
                <a:solidFill>
                  <a:srgbClr val="000000"/>
                </a:solidFill>
                <a:latin typeface="Tahoma" pitchFamily="34" charset="0"/>
              </a:rPr>
              <a:t>, Salmonella </a:t>
            </a:r>
            <a:r>
              <a:rPr lang="es-CO" i="1" dirty="0" err="1">
                <a:solidFill>
                  <a:srgbClr val="000000"/>
                </a:solidFill>
                <a:latin typeface="Tahoma" pitchFamily="34" charset="0"/>
              </a:rPr>
              <a:t>sp</a:t>
            </a:r>
            <a:r>
              <a:rPr lang="es-CO" i="1" dirty="0">
                <a:solidFill>
                  <a:srgbClr val="000000"/>
                </a:solidFill>
                <a:latin typeface="Tahoma" pitchFamily="34" charset="0"/>
              </a:rPr>
              <a:t>, </a:t>
            </a:r>
            <a:r>
              <a:rPr lang="es-CO" i="1" dirty="0" err="1">
                <a:solidFill>
                  <a:srgbClr val="000000"/>
                </a:solidFill>
                <a:latin typeface="Tahoma" pitchFamily="34" charset="0"/>
              </a:rPr>
              <a:t>Clostridium</a:t>
            </a:r>
            <a:r>
              <a:rPr lang="es-CO" i="1" dirty="0">
                <a:solidFill>
                  <a:srgbClr val="000000"/>
                </a:solidFill>
                <a:latin typeface="Tahoma" pitchFamily="34" charset="0"/>
              </a:rPr>
              <a:t> </a:t>
            </a:r>
            <a:r>
              <a:rPr lang="es-CO" i="1" dirty="0" err="1">
                <a:solidFill>
                  <a:srgbClr val="000000"/>
                </a:solidFill>
                <a:latin typeface="Tahoma" pitchFamily="34" charset="0"/>
              </a:rPr>
              <a:t>jejuni</a:t>
            </a:r>
            <a:r>
              <a:rPr lang="es-CO" i="1" dirty="0">
                <a:solidFill>
                  <a:srgbClr val="000000"/>
                </a:solidFill>
                <a:latin typeface="Tahoma" pitchFamily="34" charset="0"/>
              </a:rPr>
              <a:t>, N </a:t>
            </a:r>
            <a:r>
              <a:rPr lang="es-CO" i="1" dirty="0" err="1">
                <a:solidFill>
                  <a:srgbClr val="000000"/>
                </a:solidFill>
                <a:latin typeface="Tahoma" pitchFamily="34" charset="0"/>
              </a:rPr>
              <a:t>gonorrhoeae</a:t>
            </a:r>
            <a:r>
              <a:rPr lang="es-CO" i="1" dirty="0">
                <a:solidFill>
                  <a:srgbClr val="000000"/>
                </a:solidFill>
                <a:latin typeface="Tahoma" pitchFamily="34" charset="0"/>
              </a:rPr>
              <a:t> </a:t>
            </a:r>
            <a:r>
              <a:rPr lang="es-CO" dirty="0">
                <a:solidFill>
                  <a:srgbClr val="000000"/>
                </a:solidFill>
                <a:latin typeface="Tahoma" pitchFamily="34" charset="0"/>
              </a:rPr>
              <a:t>y </a:t>
            </a:r>
            <a:r>
              <a:rPr lang="es-CO" i="1" dirty="0">
                <a:solidFill>
                  <a:srgbClr val="000000"/>
                </a:solidFill>
                <a:latin typeface="Tahoma" pitchFamily="34" charset="0"/>
              </a:rPr>
              <a:t>S pneumoniae.</a:t>
            </a:r>
            <a:endParaRPr lang="es-ES" dirty="0">
              <a:cs typeface="Times New Roman" pitchFamily="18" charset="0"/>
            </a:endParaRPr>
          </a:p>
          <a:p>
            <a:endParaRPr lang="es-ES" dirty="0"/>
          </a:p>
        </p:txBody>
      </p:sp>
    </p:spTree>
    <p:extLst>
      <p:ext uri="{BB962C8B-B14F-4D97-AF65-F5344CB8AC3E}">
        <p14:creationId xmlns:p14="http://schemas.microsoft.com/office/powerpoint/2010/main" val="3680290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FA513-5D68-4823-BE68-9E85811DE4DC}" type="slidenum">
              <a:rPr lang="es-ES"/>
              <a:pPr/>
              <a:t>8</a:t>
            </a:fld>
            <a:endParaRPr lang="es-E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a:xfrm>
            <a:off x="914400" y="4343400"/>
            <a:ext cx="5029200" cy="4114800"/>
          </a:xfrm>
        </p:spPr>
        <p:txBody>
          <a:bodyPr/>
          <a:lstStyle/>
          <a:p>
            <a:pPr algn="just"/>
            <a:br>
              <a:rPr lang="es-ES">
                <a:cs typeface="Times New Roman" pitchFamily="18" charset="0"/>
              </a:rPr>
            </a:br>
            <a:r>
              <a:rPr lang="es-CO">
                <a:solidFill>
                  <a:srgbClr val="000000"/>
                </a:solidFill>
                <a:latin typeface="Tahoma" pitchFamily="34" charset="0"/>
              </a:rPr>
              <a:t>No se ha comprobado resistencia a las quinolonas mediada por inactivación o modificación del medicamento por bacterias (</a:t>
            </a:r>
            <a:r>
              <a:rPr lang="es-CO">
                <a:solidFill>
                  <a:srgbClr val="008080"/>
                </a:solidFill>
                <a:latin typeface="Tahoma" pitchFamily="34" charset="0"/>
              </a:rPr>
              <a:t>Gold and Moellering, 2000</a:t>
            </a:r>
            <a:r>
              <a:rPr lang="es-CO">
                <a:solidFill>
                  <a:srgbClr val="000000"/>
                </a:solidFill>
                <a:latin typeface="Tahoma" pitchFamily="34" charset="0"/>
              </a:rPr>
              <a:t>) ni por plásmidos en ningún aislamiento clínico (al interferir con la girasa, necesaria para la replicación de plásmidos, evita su formación y transferencia).</a:t>
            </a:r>
            <a:endParaRPr lang="es-ES">
              <a:cs typeface="Times New Roman" pitchFamily="18" charset="0"/>
            </a:endParaRPr>
          </a:p>
          <a:p>
            <a:pPr algn="just"/>
            <a:r>
              <a:rPr lang="es-CO">
                <a:solidFill>
                  <a:srgbClr val="000000"/>
                </a:solidFill>
                <a:latin typeface="Tahoma" pitchFamily="34" charset="0"/>
              </a:rPr>
              <a:t>La frecuencia de aparición de mutaciones espontáneas difiere según la concentración empleada del antibiótico. En el caso de quinolonas nuevas</a:t>
            </a:r>
            <a:r>
              <a:rPr lang="es-CO" b="1">
                <a:solidFill>
                  <a:srgbClr val="000000"/>
                </a:solidFill>
                <a:latin typeface="Tahoma" pitchFamily="34" charset="0"/>
              </a:rPr>
              <a:t> </a:t>
            </a:r>
            <a:r>
              <a:rPr lang="es-CO">
                <a:solidFill>
                  <a:srgbClr val="000000"/>
                </a:solidFill>
                <a:latin typeface="Tahoma" pitchFamily="34" charset="0"/>
              </a:rPr>
              <a:t>contra bacterias </a:t>
            </a:r>
            <a:r>
              <a:rPr lang="es-CO" b="1">
                <a:solidFill>
                  <a:srgbClr val="000000"/>
                </a:solidFill>
                <a:latin typeface="Tahoma" pitchFamily="34" charset="0"/>
              </a:rPr>
              <a:t>GN</a:t>
            </a:r>
            <a:r>
              <a:rPr lang="es-CO">
                <a:solidFill>
                  <a:srgbClr val="000000"/>
                </a:solidFill>
                <a:latin typeface="Tahoma" pitchFamily="34" charset="0"/>
              </a:rPr>
              <a:t>, las frecuencias suelen variar de 10</a:t>
            </a:r>
            <a:r>
              <a:rPr lang="es-CO" baseline="30000">
                <a:solidFill>
                  <a:srgbClr val="000000"/>
                </a:solidFill>
                <a:latin typeface="Tahoma" pitchFamily="34" charset="0"/>
              </a:rPr>
              <a:t>-6</a:t>
            </a:r>
            <a:r>
              <a:rPr lang="es-CO">
                <a:solidFill>
                  <a:srgbClr val="000000"/>
                </a:solidFill>
                <a:latin typeface="Tahoma" pitchFamily="34" charset="0"/>
              </a:rPr>
              <a:t> o más (con 2x MIC) a indetectable &lt;10</a:t>
            </a:r>
            <a:r>
              <a:rPr lang="es-CO" baseline="30000">
                <a:solidFill>
                  <a:srgbClr val="000000"/>
                </a:solidFill>
                <a:latin typeface="Tahoma" pitchFamily="34" charset="0"/>
              </a:rPr>
              <a:t>-10</a:t>
            </a:r>
            <a:r>
              <a:rPr lang="es-CO">
                <a:solidFill>
                  <a:srgbClr val="000000"/>
                </a:solidFill>
                <a:latin typeface="Tahoma" pitchFamily="34" charset="0"/>
              </a:rPr>
              <a:t> (con 16-32x MIC). Las quinolonas viejas tiene una frecuencia de mutaciones mucho mayor lo cual puede ser el factor limitante más significativo para el uso de estos medicamentos. En otras palabras, aunque las nuevas quinolonas son prometedoras por su actividad de amplio espectro, el sobreuso y abuso de estos antimicrobianos en la clínica médica y en agricultura promueven la resistencia de bacterias GP y GN, y limitan su uso en el futuro cercano, tal y como lo demuestran el incremento en la resistencia mundial observado para </a:t>
            </a:r>
            <a:r>
              <a:rPr lang="es-CO" i="1">
                <a:solidFill>
                  <a:srgbClr val="000000"/>
                </a:solidFill>
                <a:latin typeface="Tahoma" pitchFamily="34" charset="0"/>
              </a:rPr>
              <a:t>S aureus, P aeruginosa, Salmonella sp, Clostridium jejuni, N gonorrhoeae </a:t>
            </a:r>
            <a:r>
              <a:rPr lang="es-CO">
                <a:solidFill>
                  <a:srgbClr val="000000"/>
                </a:solidFill>
                <a:latin typeface="Tahoma" pitchFamily="34" charset="0"/>
              </a:rPr>
              <a:t>y </a:t>
            </a:r>
            <a:r>
              <a:rPr lang="es-CO" i="1">
                <a:solidFill>
                  <a:srgbClr val="000000"/>
                </a:solidFill>
                <a:latin typeface="Tahoma" pitchFamily="34" charset="0"/>
              </a:rPr>
              <a:t>S pneumoniae.</a:t>
            </a:r>
            <a:endParaRPr lang="es-ES">
              <a:cs typeface="Times New Roman" pitchFamily="18" charset="0"/>
            </a:endParaRPr>
          </a:p>
          <a:p>
            <a:endParaRPr lang="es-ES"/>
          </a:p>
        </p:txBody>
      </p:sp>
    </p:spTree>
    <p:extLst>
      <p:ext uri="{BB962C8B-B14F-4D97-AF65-F5344CB8AC3E}">
        <p14:creationId xmlns:p14="http://schemas.microsoft.com/office/powerpoint/2010/main" val="272277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71A5CF-36AD-4B84-A3C7-F62344D64439}" type="slidenum">
              <a:rPr lang="es-ES"/>
              <a:pPr/>
              <a:t>9</a:t>
            </a:fld>
            <a:endParaRPr lang="es-E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xfrm>
            <a:off x="914400" y="4343400"/>
            <a:ext cx="5029200" cy="4114800"/>
          </a:xfrm>
        </p:spPr>
        <p:txBody>
          <a:bodyPr/>
          <a:lstStyle/>
          <a:p>
            <a:pPr algn="just"/>
            <a:br>
              <a:rPr lang="es-ES">
                <a:cs typeface="Times New Roman" pitchFamily="18" charset="0"/>
              </a:rPr>
            </a:br>
            <a:r>
              <a:rPr lang="es-CO">
                <a:solidFill>
                  <a:srgbClr val="000000"/>
                </a:solidFill>
                <a:latin typeface="Tahoma" pitchFamily="34" charset="0"/>
              </a:rPr>
              <a:t>No se ha comprobado resistencia a las quinolonas mediada por inactivación o modificación del medicamento por bacterias (</a:t>
            </a:r>
            <a:r>
              <a:rPr lang="es-CO">
                <a:solidFill>
                  <a:srgbClr val="008080"/>
                </a:solidFill>
                <a:latin typeface="Tahoma" pitchFamily="34" charset="0"/>
              </a:rPr>
              <a:t>Gold and Moellering, 2000</a:t>
            </a:r>
            <a:r>
              <a:rPr lang="es-CO">
                <a:solidFill>
                  <a:srgbClr val="000000"/>
                </a:solidFill>
                <a:latin typeface="Tahoma" pitchFamily="34" charset="0"/>
              </a:rPr>
              <a:t>) ni por plásmidos en ningún aislamiento clínico (al interferir con la girasa, necesaria para la replicación de plásmidos, evita su formación y transferencia).</a:t>
            </a:r>
            <a:endParaRPr lang="es-ES">
              <a:cs typeface="Times New Roman" pitchFamily="18" charset="0"/>
            </a:endParaRPr>
          </a:p>
          <a:p>
            <a:pPr algn="just"/>
            <a:r>
              <a:rPr lang="es-CO">
                <a:solidFill>
                  <a:srgbClr val="000000"/>
                </a:solidFill>
                <a:latin typeface="Tahoma" pitchFamily="34" charset="0"/>
              </a:rPr>
              <a:t>La frecuencia de aparición de mutaciones espontáneas difiere según la concentración empleada del antibiótico. En el caso de quinolonas nuevas</a:t>
            </a:r>
            <a:r>
              <a:rPr lang="es-CO" b="1">
                <a:solidFill>
                  <a:srgbClr val="000000"/>
                </a:solidFill>
                <a:latin typeface="Tahoma" pitchFamily="34" charset="0"/>
              </a:rPr>
              <a:t> </a:t>
            </a:r>
            <a:r>
              <a:rPr lang="es-CO">
                <a:solidFill>
                  <a:srgbClr val="000000"/>
                </a:solidFill>
                <a:latin typeface="Tahoma" pitchFamily="34" charset="0"/>
              </a:rPr>
              <a:t>contra bacterias </a:t>
            </a:r>
            <a:r>
              <a:rPr lang="es-CO" b="1">
                <a:solidFill>
                  <a:srgbClr val="000000"/>
                </a:solidFill>
                <a:latin typeface="Tahoma" pitchFamily="34" charset="0"/>
              </a:rPr>
              <a:t>GN</a:t>
            </a:r>
            <a:r>
              <a:rPr lang="es-CO">
                <a:solidFill>
                  <a:srgbClr val="000000"/>
                </a:solidFill>
                <a:latin typeface="Tahoma" pitchFamily="34" charset="0"/>
              </a:rPr>
              <a:t>, las frecuencias suelen variar de 10</a:t>
            </a:r>
            <a:r>
              <a:rPr lang="es-CO" baseline="30000">
                <a:solidFill>
                  <a:srgbClr val="000000"/>
                </a:solidFill>
                <a:latin typeface="Tahoma" pitchFamily="34" charset="0"/>
              </a:rPr>
              <a:t>-6</a:t>
            </a:r>
            <a:r>
              <a:rPr lang="es-CO">
                <a:solidFill>
                  <a:srgbClr val="000000"/>
                </a:solidFill>
                <a:latin typeface="Tahoma" pitchFamily="34" charset="0"/>
              </a:rPr>
              <a:t> o más (con 2x MIC) a indetectable &lt;10</a:t>
            </a:r>
            <a:r>
              <a:rPr lang="es-CO" baseline="30000">
                <a:solidFill>
                  <a:srgbClr val="000000"/>
                </a:solidFill>
                <a:latin typeface="Tahoma" pitchFamily="34" charset="0"/>
              </a:rPr>
              <a:t>-10</a:t>
            </a:r>
            <a:r>
              <a:rPr lang="es-CO">
                <a:solidFill>
                  <a:srgbClr val="000000"/>
                </a:solidFill>
                <a:latin typeface="Tahoma" pitchFamily="34" charset="0"/>
              </a:rPr>
              <a:t> (con 16-32x MIC). Las quinolonas viejas tiene una frecuencia de mutaciones mucho mayor lo cual puede ser el factor limitante más significativo para el uso de estos medicamentos. En otras palabras, aunque las nuevas quinolonas son prometedoras por su actividad de amplio espectro, el sobreuso y abuso de estos antimicrobianos en la clínica médica y en agricultura promueven la resistencia de bacterias GP y GN, y limitan su uso en el futuro cercano, tal y como lo demuestran el incremento en la resistencia mundial observado para </a:t>
            </a:r>
            <a:r>
              <a:rPr lang="es-CO" i="1">
                <a:solidFill>
                  <a:srgbClr val="000000"/>
                </a:solidFill>
                <a:latin typeface="Tahoma" pitchFamily="34" charset="0"/>
              </a:rPr>
              <a:t>S aureus, P aeruginosa, Salmonella sp, Clostridium jejuni, N gonorrhoeae </a:t>
            </a:r>
            <a:r>
              <a:rPr lang="es-CO">
                <a:solidFill>
                  <a:srgbClr val="000000"/>
                </a:solidFill>
                <a:latin typeface="Tahoma" pitchFamily="34" charset="0"/>
              </a:rPr>
              <a:t>y </a:t>
            </a:r>
            <a:r>
              <a:rPr lang="es-CO" i="1">
                <a:solidFill>
                  <a:srgbClr val="000000"/>
                </a:solidFill>
                <a:latin typeface="Tahoma" pitchFamily="34" charset="0"/>
              </a:rPr>
              <a:t>S pneumoniae.</a:t>
            </a:r>
            <a:endParaRPr lang="es-ES">
              <a:cs typeface="Times New Roman" pitchFamily="18" charset="0"/>
            </a:endParaRPr>
          </a:p>
          <a:p>
            <a:endParaRPr lang="es-ES"/>
          </a:p>
        </p:txBody>
      </p:sp>
    </p:spTree>
    <p:extLst>
      <p:ext uri="{BB962C8B-B14F-4D97-AF65-F5344CB8AC3E}">
        <p14:creationId xmlns:p14="http://schemas.microsoft.com/office/powerpoint/2010/main" val="4008421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4FFF76-1390-4FD1-BB97-5CB837133082}" type="slidenum">
              <a:rPr lang="es-ES"/>
              <a:pPr/>
              <a:t>10</a:t>
            </a:fld>
            <a:endParaRPr lang="es-E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xfrm>
            <a:off x="914400" y="4343400"/>
            <a:ext cx="5029200" cy="4114800"/>
          </a:xfrm>
        </p:spPr>
        <p:txBody>
          <a:bodyPr/>
          <a:lstStyle/>
          <a:p>
            <a:pPr algn="just"/>
            <a:r>
              <a:rPr lang="es-CO" b="1" u="sng">
                <a:solidFill>
                  <a:srgbClr val="000000"/>
                </a:solidFill>
                <a:latin typeface="Tahoma" pitchFamily="34" charset="0"/>
              </a:rPr>
              <a:t>Propiedades farmacoCINÉTICAS</a:t>
            </a:r>
            <a:endParaRPr lang="es-ES">
              <a:latin typeface="Tahoma" pitchFamily="34" charset="0"/>
              <a:cs typeface="Times New Roman" pitchFamily="18" charset="0"/>
            </a:endParaRPr>
          </a:p>
          <a:p>
            <a:pPr algn="just"/>
            <a:r>
              <a:rPr lang="es-CO">
                <a:solidFill>
                  <a:srgbClr val="000000"/>
                </a:solidFill>
                <a:latin typeface="Symbol" pitchFamily="18" charset="2"/>
              </a:rPr>
              <a:t>·</a:t>
            </a:r>
            <a:r>
              <a:rPr lang="es-CO">
                <a:solidFill>
                  <a:srgbClr val="000000"/>
                </a:solidFill>
                <a:cs typeface="Times New Roman" pitchFamily="18" charset="0"/>
              </a:rPr>
              <a:t>      </a:t>
            </a:r>
            <a:r>
              <a:rPr lang="es-CO">
                <a:solidFill>
                  <a:srgbClr val="000000"/>
                </a:solidFill>
                <a:latin typeface="Tahoma" pitchFamily="34" charset="0"/>
              </a:rPr>
              <a:t>Buena absorción en el </a:t>
            </a:r>
            <a:r>
              <a:rPr lang="es-CO">
                <a:latin typeface="Tahoma" pitchFamily="34" charset="0"/>
              </a:rPr>
              <a:t>tracto grasto-intestinal (TGI). </a:t>
            </a:r>
            <a:r>
              <a:rPr lang="es-CO">
                <a:solidFill>
                  <a:srgbClr val="000000"/>
                </a:solidFill>
                <a:latin typeface="Tahoma" pitchFamily="34" charset="0"/>
              </a:rPr>
              <a:t>Los alimentos no afectan la absorción de las quinolonas, pero 	pueden prolongar el tiempo necesario para alcanzar concentraciones máximas.</a:t>
            </a:r>
            <a:endParaRPr lang="es-ES">
              <a:latin typeface="Tahoma" pitchFamily="34" charset="0"/>
              <a:cs typeface="Times New Roman" pitchFamily="18" charset="0"/>
            </a:endParaRPr>
          </a:p>
          <a:p>
            <a:pPr algn="just"/>
            <a:r>
              <a:rPr lang="es-CO">
                <a:solidFill>
                  <a:srgbClr val="000000"/>
                </a:solidFill>
                <a:latin typeface="Symbol" pitchFamily="18" charset="2"/>
              </a:rPr>
              <a:t>·</a:t>
            </a:r>
            <a:r>
              <a:rPr lang="es-CO">
                <a:solidFill>
                  <a:srgbClr val="000000"/>
                </a:solidFill>
                <a:cs typeface="Times New Roman" pitchFamily="18" charset="0"/>
              </a:rPr>
              <a:t>        Todas</a:t>
            </a:r>
            <a:r>
              <a:rPr lang="es-CO">
                <a:solidFill>
                  <a:srgbClr val="000000"/>
                </a:solidFill>
                <a:latin typeface="Tahoma" pitchFamily="34" charset="0"/>
              </a:rPr>
              <a:t> alcanzan una biodisponibilidad </a:t>
            </a:r>
            <a:r>
              <a:rPr lang="es-CO" b="1">
                <a:solidFill>
                  <a:srgbClr val="000000"/>
                </a:solidFill>
                <a:latin typeface="Tahoma" pitchFamily="34" charset="0"/>
              </a:rPr>
              <a:t>&gt;50</a:t>
            </a:r>
            <a:r>
              <a:rPr lang="es-CO">
                <a:solidFill>
                  <a:srgbClr val="000000"/>
                </a:solidFill>
                <a:latin typeface="Tahoma" pitchFamily="34" charset="0"/>
              </a:rPr>
              <a:t>%, en otros términos de moderada a excelente. En algunos casos su amplia 	distribución en tejidos corporales excede el volumen de agua corporal total, lo que favorece su acumulación en 	lugares </a:t>
            </a:r>
            <a:r>
              <a:rPr lang="es-CO">
                <a:latin typeface="Tahoma" pitchFamily="34" charset="0"/>
              </a:rPr>
              <a:t>como: tejido renal, tejido próstatico, materia fecal, bilis, pulmón, e intracelularmente en neutrófilos y 	macrófagos ([</a:t>
            </a:r>
            <a:r>
              <a:rPr lang="es-CO" b="1">
                <a:latin typeface="Tahoma" pitchFamily="34" charset="0"/>
              </a:rPr>
              <a:t>tejido</a:t>
            </a:r>
            <a:r>
              <a:rPr lang="es-CO">
                <a:latin typeface="Tahoma" pitchFamily="34" charset="0"/>
              </a:rPr>
              <a:t>] </a:t>
            </a:r>
            <a:r>
              <a:rPr lang="es-CO" b="1">
                <a:latin typeface="Tahoma" pitchFamily="34" charset="0"/>
              </a:rPr>
              <a:t>&gt;</a:t>
            </a:r>
            <a:r>
              <a:rPr lang="es-CO">
                <a:latin typeface="Tahoma" pitchFamily="34" charset="0"/>
              </a:rPr>
              <a:t> [</a:t>
            </a:r>
            <a:r>
              <a:rPr lang="es-CO" b="1">
                <a:latin typeface="Tahoma" pitchFamily="34" charset="0"/>
              </a:rPr>
              <a:t>sangre</a:t>
            </a:r>
            <a:r>
              <a:rPr lang="es-CO">
                <a:latin typeface="Tahoma" pitchFamily="34" charset="0"/>
              </a:rPr>
              <a:t>]). </a:t>
            </a:r>
            <a:endParaRPr lang="es-ES">
              <a:latin typeface="Tahoma" pitchFamily="34" charset="0"/>
              <a:cs typeface="Times New Roman" pitchFamily="18" charset="0"/>
            </a:endParaRPr>
          </a:p>
          <a:p>
            <a:pPr algn="just"/>
            <a:r>
              <a:rPr lang="es-CO">
                <a:solidFill>
                  <a:srgbClr val="000000"/>
                </a:solidFill>
                <a:latin typeface="Symbol" pitchFamily="18" charset="2"/>
              </a:rPr>
              <a:t>·</a:t>
            </a:r>
            <a:r>
              <a:rPr lang="es-CO">
                <a:solidFill>
                  <a:srgbClr val="000000"/>
                </a:solidFill>
                <a:cs typeface="Times New Roman" pitchFamily="18" charset="0"/>
              </a:rPr>
              <a:t>        </a:t>
            </a:r>
            <a:r>
              <a:rPr lang="es-CO">
                <a:latin typeface="Tahoma" pitchFamily="34" charset="0"/>
              </a:rPr>
              <a:t>N</a:t>
            </a:r>
            <a:r>
              <a:rPr lang="es-CO" b="1">
                <a:latin typeface="Tahoma" pitchFamily="34" charset="0"/>
              </a:rPr>
              <a:t>o</a:t>
            </a:r>
            <a:r>
              <a:rPr lang="es-CO">
                <a:latin typeface="Tahoma" pitchFamily="34" charset="0"/>
              </a:rPr>
              <a:t> alcanza buenas concentraciones en fluido prostático, saliva, hueso, ni LCR. </a:t>
            </a:r>
            <a:endParaRPr lang="es-ES">
              <a:latin typeface="Tahoma" pitchFamily="34" charset="0"/>
              <a:cs typeface="Times New Roman" pitchFamily="18" charset="0"/>
            </a:endParaRPr>
          </a:p>
          <a:p>
            <a:pPr algn="just"/>
            <a:r>
              <a:rPr lang="es-CO">
                <a:solidFill>
                  <a:srgbClr val="000000"/>
                </a:solidFill>
                <a:latin typeface="Symbol" pitchFamily="18" charset="2"/>
              </a:rPr>
              <a:t>·</a:t>
            </a:r>
            <a:r>
              <a:rPr lang="es-CO">
                <a:solidFill>
                  <a:srgbClr val="000000"/>
                </a:solidFill>
                <a:cs typeface="Times New Roman" pitchFamily="18" charset="0"/>
              </a:rPr>
              <a:t>    	</a:t>
            </a:r>
            <a:r>
              <a:rPr lang="es-CO">
                <a:solidFill>
                  <a:srgbClr val="000000"/>
                </a:solidFill>
                <a:latin typeface="Tahoma" pitchFamily="34" charset="0"/>
              </a:rPr>
              <a:t>Similar a los aminoglicósidos, su EFICACIA </a:t>
            </a:r>
            <a:r>
              <a:rPr lang="es-CO" b="1">
                <a:solidFill>
                  <a:srgbClr val="000000"/>
                </a:solidFill>
                <a:latin typeface="Tahoma" pitchFamily="34" charset="0"/>
              </a:rPr>
              <a:t>BACTERICIDA</a:t>
            </a:r>
            <a:r>
              <a:rPr lang="es-CO">
                <a:solidFill>
                  <a:srgbClr val="000000"/>
                </a:solidFill>
                <a:latin typeface="Tahoma" pitchFamily="34" charset="0"/>
              </a:rPr>
              <a:t> es DEPENDIENTE DE LA CONCENTRACIÓN (El mejor 	parámetro PD es 24 horas AUC/MIC). </a:t>
            </a:r>
            <a:endParaRPr lang="es-ES">
              <a:latin typeface="Tahoma" pitchFamily="34" charset="0"/>
              <a:cs typeface="Times New Roman" pitchFamily="18" charset="0"/>
            </a:endParaRPr>
          </a:p>
          <a:p>
            <a:pPr algn="just"/>
            <a:r>
              <a:rPr lang="es-CO">
                <a:solidFill>
                  <a:srgbClr val="000000"/>
                </a:solidFill>
                <a:latin typeface="Symbol" pitchFamily="18" charset="2"/>
              </a:rPr>
              <a:t>·</a:t>
            </a:r>
            <a:r>
              <a:rPr lang="es-CO">
                <a:solidFill>
                  <a:srgbClr val="000000"/>
                </a:solidFill>
                <a:cs typeface="Times New Roman" pitchFamily="18" charset="0"/>
              </a:rPr>
              <a:t>        </a:t>
            </a:r>
            <a:r>
              <a:rPr lang="es-CO">
                <a:solidFill>
                  <a:srgbClr val="000000"/>
                </a:solidFill>
                <a:latin typeface="Tahoma" pitchFamily="34" charset="0"/>
              </a:rPr>
              <a:t>Con bacterias sensibles, las concentraciones en suero son 30 veces superiores a las MIC. Las MBC de las quinolonas 	suelen duplicar o cuadruplicar la MIC.</a:t>
            </a:r>
            <a:endParaRPr lang="es-ES">
              <a:latin typeface="Tahoma" pitchFamily="34" charset="0"/>
              <a:cs typeface="Times New Roman" pitchFamily="18" charset="0"/>
            </a:endParaRPr>
          </a:p>
        </p:txBody>
      </p:sp>
    </p:spTree>
    <p:extLst>
      <p:ext uri="{BB962C8B-B14F-4D97-AF65-F5344CB8AC3E}">
        <p14:creationId xmlns:p14="http://schemas.microsoft.com/office/powerpoint/2010/main" val="2932333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F53635-B184-48AE-9680-18C1CB822CD1}" type="slidenum">
              <a:rPr lang="es-ES"/>
              <a:pPr/>
              <a:t>11</a:t>
            </a:fld>
            <a:endParaRPr lang="es-E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3400"/>
            <a:ext cx="5029200" cy="4114800"/>
          </a:xfrm>
        </p:spPr>
        <p:txBody>
          <a:bodyPr/>
          <a:lstStyle/>
          <a:p>
            <a:pPr algn="just"/>
            <a:r>
              <a:rPr lang="es-CO" sz="1000">
                <a:latin typeface="Tahoma" pitchFamily="34" charset="0"/>
              </a:rPr>
              <a:t>A continuación se describe pormenorizadamente las reacciones adversas presentadas con FQs:</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Trastornos TGI (2-20% de los pacientes): nauseas, vómito y dolor o molestia abdominal. Son infrecuentes la diarrea y 	la colitis asociada a antibióticos (depende de la acción contra la flora anaerobia).</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Trastornos del SNC (1-10%): cefalea y mareos, los cuales usualmente se presentan desde el primer día de 	tratamiento. Ocasionalmente insomnio, alucinaciones, depresión, psicosis aguda (ofloxa y ciprofloxacina). Las 	convulsiones son infrecuentes, y usualmente se presentan cuando se emplean altas dosis del antibiótico o en personas 	con factores predisponentes (epilépticos, trauma cerebral, anoxia cerebral), alteraciones metabólicas, o que reciben 	concomitantemente terapia con teofilina o AINEs. El metabolito activo de los AINEs (ácido 4-bifenilacético) puede 	aumentar el desplazamiento de ácido gamma aminobutírico (GABA) de sus receptores GABA</a:t>
            </a:r>
            <a:r>
              <a:rPr lang="es-CO" sz="1000" baseline="-30000">
                <a:latin typeface="Tahoma" pitchFamily="34" charset="0"/>
              </a:rPr>
              <a:t>A</a:t>
            </a:r>
            <a:r>
              <a:rPr lang="es-CO" sz="1000">
                <a:latin typeface="Tahoma" pitchFamily="34" charset="0"/>
              </a:rPr>
              <a:t> generado por las 	quinolonas (</a:t>
            </a:r>
            <a:r>
              <a:rPr lang="es-CO" sz="1000">
                <a:solidFill>
                  <a:srgbClr val="008080"/>
                </a:solidFill>
                <a:latin typeface="Tahoma" pitchFamily="34" charset="0"/>
              </a:rPr>
              <a:t>Halliwel  et al 1993</a:t>
            </a:r>
            <a:r>
              <a:rPr lang="es-CO" sz="1000">
                <a:latin typeface="Tahoma" pitchFamily="34" charset="0"/>
              </a:rPr>
              <a:t>) y potenciar el efecto pro-convulsivante  de las estas; sin embargo, esta característica 	no es única para las quinolonas: penicilinas, cefalosporinas y carbapenems pueden antagonizar este neurotransmisor, 	causando efectos tóxicos en SNC. Adicionalmente, el efecto excitatorio sobre el SNC puede también estar mediado en 	las FQs por activación de receptores de aminoácidos excitatorios (N-metil D aspartato, y adenosina). 	Estructuralmente, las adición de un anillo piperazina en la posición 7 aumenta el potencial proconvulsivante (cipro, 	enoxa, norfloxacina). </a:t>
            </a:r>
            <a:endParaRPr lang="es-ES" sz="1000">
              <a:latin typeface="Tahoma" pitchFamily="34" charset="0"/>
              <a:cs typeface="Times New Roman" pitchFamily="18" charset="0"/>
            </a:endParaRPr>
          </a:p>
          <a:p>
            <a:pPr algn="just"/>
            <a:r>
              <a:rPr lang="es-CO" sz="1000">
                <a:latin typeface="Tahoma" pitchFamily="34" charset="0"/>
              </a:rPr>
              <a:t>	Las convulsiones durante la administración de FQs se desarrollan generalmente 3-4 días después de iniciado el 	tratamiento y ceden con la suspensión del medicamento.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Hepatotoxicidad (2-3%): Elevación de las enzimas hepáticas, principalmente de las transaminasas y la fosfatasa 	alcalina. Efecto leve y reversible al suspender la terapia. </a:t>
            </a:r>
            <a:endParaRPr lang="es-ES" sz="1000">
              <a:latin typeface="Tahoma" pitchFamily="34" charset="0"/>
              <a:cs typeface="Times New Roman" pitchFamily="18" charset="0"/>
            </a:endParaRPr>
          </a:p>
          <a:p>
            <a:pPr algn="just"/>
            <a:r>
              <a:rPr lang="es-CO" sz="1000">
                <a:latin typeface="Tahoma" pitchFamily="34" charset="0"/>
              </a:rPr>
              <a:t>	Es infrecuente la aparición de hepatitis, necrosis hepática, falla o IH (trovafloxacina).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Reacciones dermatológicas (0.5-3%): una variedad de efectos tóxicos en la piel han sido reportados, pero las de 	mayor importancia clínica son las reacciones de  Fotosensibilidad, la cuales son de dos tipos:</a:t>
            </a:r>
            <a:endParaRPr lang="es-ES" sz="1000">
              <a:latin typeface="Tahoma" pitchFamily="34" charset="0"/>
              <a:cs typeface="Times New Roman" pitchFamily="18" charset="0"/>
            </a:endParaRPr>
          </a:p>
          <a:p>
            <a:pPr algn="just"/>
            <a:r>
              <a:rPr lang="es-CO" sz="1000">
                <a:latin typeface="Tahoma" pitchFamily="34" charset="0"/>
              </a:rPr>
              <a:t>a)</a:t>
            </a:r>
            <a:r>
              <a:rPr lang="es-CO" sz="1000">
                <a:latin typeface="Tahoma" pitchFamily="34" charset="0"/>
                <a:cs typeface="Times New Roman" pitchFamily="18" charset="0"/>
              </a:rPr>
              <a:t>     </a:t>
            </a:r>
            <a:r>
              <a:rPr lang="es-CO" sz="1000">
                <a:latin typeface="Tahoma" pitchFamily="34" charset="0"/>
              </a:rPr>
              <a:t>Reacciones </a:t>
            </a:r>
            <a:r>
              <a:rPr lang="es-CO" sz="1000" i="1">
                <a:latin typeface="Tahoma" pitchFamily="34" charset="0"/>
              </a:rPr>
              <a:t>Fotoalérgicas: </a:t>
            </a:r>
            <a:r>
              <a:rPr lang="es-CO" sz="1000">
                <a:latin typeface="Tahoma" pitchFamily="34" charset="0"/>
              </a:rPr>
              <a:t>raras, requieren la exposición previa al agente agresor, y se manifiestan un día o más 	después de la exposición.</a:t>
            </a:r>
            <a:endParaRPr lang="es-ES" sz="1000">
              <a:latin typeface="Tahoma" pitchFamily="34" charset="0"/>
              <a:cs typeface="Times New Roman" pitchFamily="18" charset="0"/>
            </a:endParaRPr>
          </a:p>
          <a:p>
            <a:pPr algn="just"/>
            <a:r>
              <a:rPr lang="es-CO" sz="1000">
                <a:latin typeface="Tahoma" pitchFamily="34" charset="0"/>
              </a:rPr>
              <a:t>b)</a:t>
            </a:r>
            <a:r>
              <a:rPr lang="es-CO" sz="1000">
                <a:latin typeface="Tahoma" pitchFamily="34" charset="0"/>
                <a:cs typeface="Times New Roman" pitchFamily="18" charset="0"/>
              </a:rPr>
              <a:t>     	</a:t>
            </a:r>
            <a:r>
              <a:rPr lang="es-CO" sz="1000">
                <a:latin typeface="Tahoma" pitchFamily="34" charset="0"/>
              </a:rPr>
              <a:t>Reacciones de </a:t>
            </a:r>
            <a:r>
              <a:rPr lang="es-CO" sz="1000" i="1">
                <a:latin typeface="Tahoma" pitchFamily="34" charset="0"/>
              </a:rPr>
              <a:t>Fototoxicidad</a:t>
            </a:r>
            <a:r>
              <a:rPr lang="es-CO" sz="1000">
                <a:latin typeface="Tahoma" pitchFamily="34" charset="0"/>
              </a:rPr>
              <a:t>: Comunes, se pueden desarrollar en pocas horas luego de la exposición inicial a una 	dosis 	adecuada del medicamento y con exposición alta a luz UV, y persistir incluso hasta 3 semanas después de 	suspendido 	el medicamento.  Esta última es particularmente frecuente en quinolonas que tienen un átomo 	halogenado (Fluorado) en la posición 8 (lome, espar, peflo, flero, y clinafloxacina), debido a la facilidad para generar 	radicales libres que atacan las membranas lipídicas celulares, iniciando el proceso inflamatorio. Existe predisposición 	por la raza blanca.</a:t>
            </a:r>
            <a:endParaRPr lang="es-ES" sz="1000">
              <a:latin typeface="Tahoma" pitchFamily="34" charset="0"/>
              <a:cs typeface="Times New Roman" pitchFamily="18" charset="0"/>
            </a:endParaRPr>
          </a:p>
          <a:p>
            <a:pPr algn="just"/>
            <a:r>
              <a:rPr lang="es-CO" sz="1000">
                <a:latin typeface="Tahoma" pitchFamily="34" charset="0"/>
              </a:rPr>
              <a:t>	Las manifestaciones clínicas de fotosensibilidad varían de eritema leve hasta erupciones bulosas severas. Se 	recomienda emplear bloqueadores solares y evitar la exposición a la luz solar directa. Otros efectos dermatológicos 	menos frecuentes son: prurito, urticaria, enantema, vasculitis, edema, púrpura Henoch-Schönlein.</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cardiovasculares: Se ha descrito hipotensión, taquicardia, síncope y migraña luego de la administración de 	quinolonas VO, probablemente mediado por la liberación de histamina. Recientemente se ha descrito que algunas 	quinolonas pueden prolongar el intervalo QTc y alterar el ritmo cardíaco (arritmias ventriculares fatales, como 	“</a:t>
            </a:r>
            <a:r>
              <a:rPr lang="es-CO" sz="1000" i="1">
                <a:latin typeface="Tahoma" pitchFamily="34" charset="0"/>
              </a:rPr>
              <a:t>torsade de pointes</a:t>
            </a:r>
            <a:r>
              <a:rPr lang="es-CO" sz="1000">
                <a:latin typeface="Tahoma" pitchFamily="34" charset="0"/>
              </a:rPr>
              <a:t>”). Debido a este efecto Grepafloxacina fue retirada del mercado de los EEUU en 1999. 	Adicionalmente, esparfloxacina y moxifloxacina NO DEBE utilizarse en pacientes con una predisposición a arritmias 	(por ejemplo: hipocalemicos, bradicárdicos), o pacientes que reciben medicamentos antiarritmicos (XXXXX) u otra 	medicación que prolongue el intervalo QTc.</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Osteoarticulares (1%): Tradicionalmente, las FQs se han contraindicado en niños, debido a que todas pueden 	causar artropatías por erosiones del cartílago articular (condrotóxicos) y derrames articulares no inflamatorios, según 	observaciones hechas en estudios con modelos animales. Sin embargo, aunque la experiencia clínica es limitada, 	niños con fibrosis quística que reciben quinolonas (ciprofloxacina, norfloxacina, ácido nalidíxico) durante largos 	periodos presentan escasos, y reversibles, síntomas articulares (</a:t>
            </a:r>
            <a:r>
              <a:rPr lang="es-CO" sz="1000">
                <a:solidFill>
                  <a:srgbClr val="008080"/>
                </a:solidFill>
                <a:latin typeface="Tahoma" pitchFamily="34" charset="0"/>
              </a:rPr>
              <a:t>Burkhardt et al 1997</a:t>
            </a:r>
            <a:r>
              <a:rPr lang="es-CO" sz="1000">
                <a:latin typeface="Tahoma" pitchFamily="34" charset="0"/>
              </a:rPr>
              <a:t>). Por esto, se recomienda 	comparar riesgo contra beneficio de la terapia con quinolonas en niños, adolescentes en crecimiento (&lt;12 años) y 	mujeres embarazadas (riesgo para el feto).  </a:t>
            </a:r>
            <a:endParaRPr lang="es-ES" sz="1000">
              <a:latin typeface="Tahoma" pitchFamily="34" charset="0"/>
              <a:cs typeface="Times New Roman" pitchFamily="18" charset="0"/>
            </a:endParaRPr>
          </a:p>
          <a:p>
            <a:pPr algn="just"/>
            <a:r>
              <a:rPr lang="es-CO" sz="1000">
                <a:latin typeface="Tahoma" pitchFamily="34" charset="0"/>
              </a:rPr>
              <a:t>	Por otra parte, la tendinitis y ruptura de tendón asociado con las FQs se reporta con cierta frecuencia. EL síntoma se 	puede presentar en cualquier momento durante la terapia antimicrobiana, incluso después de la suspensión del 	medicamento, y es independiente de la edad del paciente (aunque es más frecuente en &gt;50 años). La FDA 	recomienda la suspensión inmediata de este medicamento ante el primer signo de dolor o inflamación tendinosa.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Efectos sobre TU (&lt;1%): Muy infrecuente, pero puede presentarse hematuria, nefritis intersiticial, o IRA tanto por 	reacción dehipersensibilidad (cipro) como por efecto tóxico renal directo (norfloxacina). En animales, según la 	solubilidad de la FQ en orina (pH dependientes) se puede favorecer cristaluria, aunque en humanos este problema 	usualmente no existe. </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Infrecuentes (&lt;1%): Leucopenia y eosinofilia. Anemia hemolítica, IRA, trombocitopenia y CID -por esta razón 	temafloxacina fue retirada del mercado EEUU-.</a:t>
            </a:r>
            <a:endParaRPr lang="es-ES" sz="1000">
              <a:latin typeface="Tahoma" pitchFamily="34" charset="0"/>
              <a:cs typeface="Times New Roman" pitchFamily="18" charset="0"/>
            </a:endParaRPr>
          </a:p>
          <a:p>
            <a:pPr algn="just"/>
            <a:r>
              <a:rPr lang="es-CO" sz="1000">
                <a:latin typeface="Tahoma" pitchFamily="34" charset="0"/>
              </a:rPr>
              <a:t>·</a:t>
            </a:r>
            <a:r>
              <a:rPr lang="es-CO" sz="1000">
                <a:latin typeface="Tahoma" pitchFamily="34" charset="0"/>
                <a:cs typeface="Times New Roman" pitchFamily="18" charset="0"/>
              </a:rPr>
              <a:t>      </a:t>
            </a:r>
            <a:r>
              <a:rPr lang="es-CO" sz="1000">
                <a:latin typeface="Tahoma" pitchFamily="34" charset="0"/>
              </a:rPr>
              <a:t>Los pacientes infectados con HIV y los neutropénicos pueden presentar una predisposición a mayor frecuencia de 	efectos adversos, pero puede también favorecerse por la mayor necesidad de emplear dosis altas y prolongadas de 	FQs.</a:t>
            </a:r>
            <a:endParaRPr lang="es-ES" sz="1000">
              <a:latin typeface="Tahoma" pitchFamily="34" charset="0"/>
              <a:cs typeface="Times New Roman" pitchFamily="18" charset="0"/>
            </a:endParaRPr>
          </a:p>
          <a:p>
            <a:endParaRPr lang="es-ES" sz="1000">
              <a:latin typeface="Tahoma" pitchFamily="34" charset="0"/>
            </a:endParaRPr>
          </a:p>
        </p:txBody>
      </p:sp>
    </p:spTree>
    <p:extLst>
      <p:ext uri="{BB962C8B-B14F-4D97-AF65-F5344CB8AC3E}">
        <p14:creationId xmlns:p14="http://schemas.microsoft.com/office/powerpoint/2010/main" val="2969818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93088E78-8761-3241-B1BD-782BF18DBD1E}" type="datetimeFigureOut">
              <a:rPr lang="es-CO" smtClean="0"/>
              <a:t>20/05/2021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DCCBB55D-CAE0-2E43-83BF-0B613483D16F}" type="slidenum">
              <a:rPr lang="es-CO" smtClean="0"/>
              <a:t>‹#›</a:t>
            </a:fld>
            <a:endParaRPr lang="es-CO"/>
          </a:p>
        </p:txBody>
      </p:sp>
    </p:spTree>
    <p:extLst>
      <p:ext uri="{BB962C8B-B14F-4D97-AF65-F5344CB8AC3E}">
        <p14:creationId xmlns:p14="http://schemas.microsoft.com/office/powerpoint/2010/main" val="2606665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93088E78-8761-3241-B1BD-782BF18DBD1E}" type="datetimeFigureOut">
              <a:rPr lang="es-CO" smtClean="0"/>
              <a:t>20/05/2021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DCCBB55D-CAE0-2E43-83BF-0B613483D16F}" type="slidenum">
              <a:rPr lang="es-CO" smtClean="0"/>
              <a:t>‹#›</a:t>
            </a:fld>
            <a:endParaRPr lang="es-CO"/>
          </a:p>
        </p:txBody>
      </p:sp>
    </p:spTree>
    <p:extLst>
      <p:ext uri="{BB962C8B-B14F-4D97-AF65-F5344CB8AC3E}">
        <p14:creationId xmlns:p14="http://schemas.microsoft.com/office/powerpoint/2010/main" val="291498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93088E78-8761-3241-B1BD-782BF18DBD1E}" type="datetimeFigureOut">
              <a:rPr lang="es-CO" smtClean="0"/>
              <a:t>20/05/2021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DCCBB55D-CAE0-2E43-83BF-0B613483D16F}" type="slidenum">
              <a:rPr lang="es-CO" smtClean="0"/>
              <a:t>‹#›</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Tree>
    <p:extLst>
      <p:ext uri="{BB962C8B-B14F-4D97-AF65-F5344CB8AC3E}">
        <p14:creationId xmlns:p14="http://schemas.microsoft.com/office/powerpoint/2010/main" val="3400442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C3D438F-4051-4282-90A9-11F84A1E5688}" type="slidenum">
              <a:rPr lang="es-ES"/>
              <a:pPr/>
              <a:t>‹#›</a:t>
            </a:fld>
            <a:endParaRPr lang="es-ES"/>
          </a:p>
        </p:txBody>
      </p:sp>
    </p:spTree>
    <p:extLst>
      <p:ext uri="{BB962C8B-B14F-4D97-AF65-F5344CB8AC3E}">
        <p14:creationId xmlns:p14="http://schemas.microsoft.com/office/powerpoint/2010/main" val="3891511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93088E78-8761-3241-B1BD-782BF18DBD1E}" type="datetimeFigureOut">
              <a:rPr lang="es-CO" smtClean="0"/>
              <a:t>20/05/2021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DCCBB55D-CAE0-2E43-83BF-0B613483D16F}" type="slidenum">
              <a:rPr lang="es-CO" smtClean="0"/>
              <a:t>‹#›</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Tree>
    <p:extLst>
      <p:ext uri="{BB962C8B-B14F-4D97-AF65-F5344CB8AC3E}">
        <p14:creationId xmlns:p14="http://schemas.microsoft.com/office/powerpoint/2010/main" val="186808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MX"/>
              <a:t>Haz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93088E78-8761-3241-B1BD-782BF18DBD1E}" type="datetimeFigureOut">
              <a:rPr lang="es-CO" smtClean="0"/>
              <a:t>20/05/2021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DCCBB55D-CAE0-2E43-83BF-0B613483D16F}" type="slidenum">
              <a:rPr lang="es-CO" smtClean="0"/>
              <a:t>‹#›</a:t>
            </a:fld>
            <a:endParaRPr lang="es-CO"/>
          </a:p>
        </p:txBody>
      </p:sp>
    </p:spTree>
    <p:extLst>
      <p:ext uri="{BB962C8B-B14F-4D97-AF65-F5344CB8AC3E}">
        <p14:creationId xmlns:p14="http://schemas.microsoft.com/office/powerpoint/2010/main" val="1392549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MX"/>
              <a:t>Haz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93088E78-8761-3241-B1BD-782BF18DBD1E}" type="datetimeFigureOut">
              <a:rPr lang="es-CO" smtClean="0"/>
              <a:t>20/05/2021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DCCBB55D-CAE0-2E43-83BF-0B613483D16F}" type="slidenum">
              <a:rPr lang="es-CO" smtClean="0"/>
              <a:t>‹#›</a:t>
            </a:fld>
            <a:endParaRPr lang="es-CO"/>
          </a:p>
        </p:txBody>
      </p:sp>
    </p:spTree>
    <p:extLst>
      <p:ext uri="{BB962C8B-B14F-4D97-AF65-F5344CB8AC3E}">
        <p14:creationId xmlns:p14="http://schemas.microsoft.com/office/powerpoint/2010/main" val="2520388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93088E78-8761-3241-B1BD-782BF18DBD1E}" type="datetimeFigureOut">
              <a:rPr lang="es-CO" smtClean="0"/>
              <a:t>20/05/2021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DCCBB55D-CAE0-2E43-83BF-0B613483D16F}" type="slidenum">
              <a:rPr lang="es-CO" smtClean="0"/>
              <a:t>‹#›</a:t>
            </a:fld>
            <a:endParaRPr lang="es-CO"/>
          </a:p>
        </p:txBody>
      </p:sp>
    </p:spTree>
    <p:extLst>
      <p:ext uri="{BB962C8B-B14F-4D97-AF65-F5344CB8AC3E}">
        <p14:creationId xmlns:p14="http://schemas.microsoft.com/office/powerpoint/2010/main" val="4116014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93088E78-8761-3241-B1BD-782BF18DBD1E}" type="datetimeFigureOut">
              <a:rPr lang="es-CO" smtClean="0"/>
              <a:t>20/05/2021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DCCBB55D-CAE0-2E43-83BF-0B613483D16F}" type="slidenum">
              <a:rPr lang="es-CO" smtClean="0"/>
              <a:t>‹#›</a:t>
            </a:fld>
            <a:endParaRPr lang="es-CO"/>
          </a:p>
        </p:txBody>
      </p:sp>
    </p:spTree>
    <p:extLst>
      <p:ext uri="{BB962C8B-B14F-4D97-AF65-F5344CB8AC3E}">
        <p14:creationId xmlns:p14="http://schemas.microsoft.com/office/powerpoint/2010/main" val="135453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93088E78-8761-3241-B1BD-782BF18DBD1E}" type="datetimeFigureOut">
              <a:rPr lang="es-CO" smtClean="0"/>
              <a:t>20/05/2021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DCCBB55D-CAE0-2E43-83BF-0B613483D16F}" type="slidenum">
              <a:rPr lang="es-CO" smtClean="0"/>
              <a:t>‹#›</a:t>
            </a:fld>
            <a:endParaRPr lang="es-CO"/>
          </a:p>
        </p:txBody>
      </p:sp>
    </p:spTree>
    <p:extLst>
      <p:ext uri="{BB962C8B-B14F-4D97-AF65-F5344CB8AC3E}">
        <p14:creationId xmlns:p14="http://schemas.microsoft.com/office/powerpoint/2010/main" val="1204336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93088E78-8761-3241-B1BD-782BF18DBD1E}" type="datetimeFigureOut">
              <a:rPr lang="es-CO" smtClean="0"/>
              <a:t>20/05/2021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DCCBB55D-CAE0-2E43-83BF-0B613483D16F}" type="slidenum">
              <a:rPr lang="es-CO" smtClean="0"/>
              <a:t>‹#›</a:t>
            </a:fld>
            <a:endParaRPr lang="es-CO"/>
          </a:p>
        </p:txBody>
      </p:sp>
    </p:spTree>
    <p:extLst>
      <p:ext uri="{BB962C8B-B14F-4D97-AF65-F5344CB8AC3E}">
        <p14:creationId xmlns:p14="http://schemas.microsoft.com/office/powerpoint/2010/main" val="4029629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MX"/>
              <a:t>Haz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93088E78-8761-3241-B1BD-782BF18DBD1E}" type="datetimeFigureOut">
              <a:rPr lang="es-CO" smtClean="0"/>
              <a:t>20/05/2021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DCCBB55D-CAE0-2E43-83BF-0B613483D16F}" type="slidenum">
              <a:rPr lang="es-CO" smtClean="0"/>
              <a:t>‹#›</a:t>
            </a:fld>
            <a:endParaRPr lang="es-CO"/>
          </a:p>
        </p:txBody>
      </p:sp>
    </p:spTree>
    <p:extLst>
      <p:ext uri="{BB962C8B-B14F-4D97-AF65-F5344CB8AC3E}">
        <p14:creationId xmlns:p14="http://schemas.microsoft.com/office/powerpoint/2010/main" val="144565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88E78-8761-3241-B1BD-782BF18DBD1E}" type="datetimeFigureOut">
              <a:rPr lang="es-CO" smtClean="0"/>
              <a:t>20/05/2021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BB55D-CAE0-2E43-83BF-0B613483D16F}" type="slidenum">
              <a:rPr lang="es-CO" smtClean="0"/>
              <a:t>‹#›</a:t>
            </a:fld>
            <a:endParaRPr lang="es-CO"/>
          </a:p>
        </p:txBody>
      </p:sp>
    </p:spTree>
    <p:extLst>
      <p:ext uri="{BB962C8B-B14F-4D97-AF65-F5344CB8AC3E}">
        <p14:creationId xmlns:p14="http://schemas.microsoft.com/office/powerpoint/2010/main" val="4026397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arget="../media/image2.jpeg" Type="http://schemas.openxmlformats.org/officeDocument/2006/relationships/image"/><Relationship Id="rId2" Target="../notesSlides/notesSlide10.xml" Type="http://schemas.openxmlformats.org/officeDocument/2006/relationships/notesSlide"/><Relationship Id="rId1" Target="../slideLayouts/slideLayout6.xml" Type="http://schemas.openxmlformats.org/officeDocument/2006/relationships/slideLayout"/></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arget="../media/image4.jpeg" Type="http://schemas.openxmlformats.org/officeDocument/2006/relationships/image"/><Relationship Id="rId2" Target="../notesSlides/notesSlide13.xml" Type="http://schemas.openxmlformats.org/officeDocument/2006/relationships/notesSlide"/><Relationship Id="rId1" Target="../slideLayouts/slideLayout6.xml" Type="http://schemas.openxmlformats.org/officeDocument/2006/relationships/slideLayout"/></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2965C2-1994-ED42-A721-F111B0ACD42D}"/>
              </a:ext>
            </a:extLst>
          </p:cNvPr>
          <p:cNvSpPr>
            <a:spLocks noGrp="1"/>
          </p:cNvSpPr>
          <p:nvPr>
            <p:ph type="ctrTitle"/>
          </p:nvPr>
        </p:nvSpPr>
        <p:spPr/>
        <p:txBody>
          <a:bodyPr>
            <a:normAutofit fontScale="90000"/>
          </a:bodyPr>
          <a:lstStyle/>
          <a:p>
            <a:r>
              <a:rPr lang="es-CO" dirty="0"/>
              <a:t>Quinolonas, sulfonamidas y otros antibióticos</a:t>
            </a:r>
          </a:p>
        </p:txBody>
      </p:sp>
      <p:sp>
        <p:nvSpPr>
          <p:cNvPr id="3" name="Subtítulo 2">
            <a:extLst>
              <a:ext uri="{FF2B5EF4-FFF2-40B4-BE49-F238E27FC236}">
                <a16:creationId xmlns:a16="http://schemas.microsoft.com/office/drawing/2014/main" id="{D01E07B0-4C73-3B49-A9F9-E150A3FE2B9A}"/>
              </a:ext>
            </a:extLst>
          </p:cNvPr>
          <p:cNvSpPr>
            <a:spLocks noGrp="1"/>
          </p:cNvSpPr>
          <p:nvPr>
            <p:ph type="subTitle" idx="1"/>
          </p:nvPr>
        </p:nvSpPr>
        <p:spPr>
          <a:xfrm>
            <a:off x="2781300" y="3694803"/>
            <a:ext cx="6629400" cy="1655762"/>
          </a:xfrm>
        </p:spPr>
        <p:txBody>
          <a:bodyPr/>
          <a:lstStyle/>
          <a:p>
            <a:r>
              <a:rPr lang="es-CO" dirty="0"/>
              <a:t>Carlos A. Rodríguez  J. MD, </a:t>
            </a:r>
            <a:r>
              <a:rPr lang="es-CO" dirty="0" err="1"/>
              <a:t>MSc</a:t>
            </a:r>
            <a:r>
              <a:rPr lang="es-CO" dirty="0"/>
              <a:t>, PhD</a:t>
            </a:r>
          </a:p>
        </p:txBody>
      </p:sp>
    </p:spTree>
    <p:extLst>
      <p:ext uri="{BB962C8B-B14F-4D97-AF65-F5344CB8AC3E}">
        <p14:creationId xmlns:p14="http://schemas.microsoft.com/office/powerpoint/2010/main" val="315194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ChangeArrowheads="1"/>
          </p:cNvSpPr>
          <p:nvPr/>
        </p:nvSpPr>
        <p:spPr bwMode="auto">
          <a:xfrm>
            <a:off x="4996070" y="1600200"/>
            <a:ext cx="7076660" cy="5092148"/>
          </a:xfrm>
          <a:prstGeom prst="rect">
            <a:avLst/>
          </a:prstGeom>
          <a:noFill/>
          <a:ln w="12700" cap="sq">
            <a:noFill/>
            <a:miter lim="800000"/>
            <a:headEnd type="none" w="sm" len="sm"/>
            <a:tailEnd type="none" w="sm" len="sm"/>
          </a:ln>
          <a:effectLst/>
        </p:spPr>
        <p:txBody>
          <a:bodyPr/>
          <a:lstStyle/>
          <a:p>
            <a:pPr marL="342900" indent="-342900">
              <a:lnSpc>
                <a:spcPct val="90000"/>
              </a:lnSpc>
              <a:spcBef>
                <a:spcPct val="20000"/>
              </a:spcBef>
              <a:buClr>
                <a:schemeClr val="tx2"/>
              </a:buClr>
              <a:buSzPct val="75000"/>
              <a:buFont typeface="Wingdings" pitchFamily="2" charset="2"/>
              <a:buChar char="n"/>
            </a:pPr>
            <a:r>
              <a:rPr lang="es-ES_tradnl" sz="2400" dirty="0">
                <a:latin typeface="Montserrat" pitchFamily="2" charset="77"/>
                <a:cs typeface="Times New Roman" pitchFamily="18" charset="0"/>
              </a:rPr>
              <a:t>B</a:t>
            </a:r>
            <a:r>
              <a:rPr lang="es-ES" sz="2400" dirty="0" err="1">
                <a:latin typeface="Montserrat" pitchFamily="2" charset="77"/>
                <a:cs typeface="Times New Roman" pitchFamily="18" charset="0"/>
              </a:rPr>
              <a:t>uena</a:t>
            </a:r>
            <a:r>
              <a:rPr lang="es-ES" sz="2400" dirty="0">
                <a:latin typeface="Montserrat" pitchFamily="2" charset="77"/>
                <a:cs typeface="Times New Roman" pitchFamily="18" charset="0"/>
              </a:rPr>
              <a:t> absorci</a:t>
            </a:r>
            <a:r>
              <a:rPr lang="es-ES" sz="2400" dirty="0">
                <a:latin typeface="Montserrat" pitchFamily="2" charset="77"/>
              </a:rPr>
              <a:t>ó</a:t>
            </a:r>
            <a:r>
              <a:rPr lang="es-ES" sz="2400" dirty="0">
                <a:latin typeface="Montserrat" pitchFamily="2" charset="77"/>
                <a:cs typeface="Times New Roman" pitchFamily="18" charset="0"/>
              </a:rPr>
              <a:t>n oral</a:t>
            </a:r>
            <a:r>
              <a:rPr lang="es-ES_tradnl" sz="2400" dirty="0">
                <a:latin typeface="Montserrat" pitchFamily="2" charset="77"/>
                <a:cs typeface="Times New Roman" pitchFamily="18" charset="0"/>
              </a:rPr>
              <a:t>. Alimentos no afectan absorción.</a:t>
            </a:r>
          </a:p>
          <a:p>
            <a:pPr marL="342900" indent="-342900">
              <a:lnSpc>
                <a:spcPct val="90000"/>
              </a:lnSpc>
              <a:spcBef>
                <a:spcPct val="20000"/>
              </a:spcBef>
              <a:buClr>
                <a:schemeClr val="tx2"/>
              </a:buClr>
              <a:buSzPct val="75000"/>
            </a:pPr>
            <a:endParaRPr lang="es-ES" sz="2400" dirty="0">
              <a:latin typeface="Montserrat" pitchFamily="2" charset="77"/>
              <a:cs typeface="Times New Roman" pitchFamily="18" charset="0"/>
            </a:endParaRPr>
          </a:p>
          <a:p>
            <a:pPr marL="342900" indent="-342900">
              <a:lnSpc>
                <a:spcPct val="90000"/>
              </a:lnSpc>
              <a:spcBef>
                <a:spcPct val="20000"/>
              </a:spcBef>
              <a:buClr>
                <a:schemeClr val="tx2"/>
              </a:buClr>
              <a:buSzPct val="75000"/>
              <a:buFont typeface="Wingdings" pitchFamily="2" charset="2"/>
              <a:buChar char="n"/>
            </a:pPr>
            <a:r>
              <a:rPr lang="es-ES_tradnl" sz="2400" dirty="0">
                <a:latin typeface="Montserrat" pitchFamily="2" charset="77"/>
              </a:rPr>
              <a:t>Amplia distribución en tejidos.</a:t>
            </a:r>
          </a:p>
          <a:p>
            <a:pPr marL="342900" indent="-342900">
              <a:lnSpc>
                <a:spcPct val="90000"/>
              </a:lnSpc>
              <a:spcBef>
                <a:spcPct val="20000"/>
              </a:spcBef>
              <a:buClr>
                <a:schemeClr val="tx2"/>
              </a:buClr>
              <a:buSzPct val="75000"/>
              <a:buFont typeface="Wingdings" pitchFamily="2" charset="2"/>
              <a:buChar char="n"/>
            </a:pPr>
            <a:endParaRPr lang="es-ES_tradnl" sz="2400" dirty="0">
              <a:latin typeface="Montserrat" pitchFamily="2" charset="77"/>
            </a:endParaRPr>
          </a:p>
          <a:p>
            <a:pPr marL="342900" indent="-342900">
              <a:spcBef>
                <a:spcPct val="20000"/>
              </a:spcBef>
              <a:buClr>
                <a:schemeClr val="tx2"/>
              </a:buClr>
              <a:buSzPct val="75000"/>
              <a:buFont typeface="Wingdings" pitchFamily="2" charset="2"/>
              <a:buChar char="n"/>
            </a:pPr>
            <a:r>
              <a:rPr lang="es-ES_tradnl" sz="2400" noProof="1">
                <a:latin typeface="Montserrat" pitchFamily="2" charset="77"/>
              </a:rPr>
              <a:t>Eficacia </a:t>
            </a:r>
            <a:r>
              <a:rPr lang="es-ES_tradnl" sz="2400" u="sng" dirty="0">
                <a:latin typeface="Montserrat" pitchFamily="2" charset="77"/>
              </a:rPr>
              <a:t>BACTERICIDA</a:t>
            </a:r>
            <a:r>
              <a:rPr lang="es-ES_tradnl" sz="2400" noProof="1">
                <a:latin typeface="Montserrat" pitchFamily="2" charset="77"/>
              </a:rPr>
              <a:t> dependiente de la concentración con PAE prolongado.</a:t>
            </a:r>
          </a:p>
          <a:p>
            <a:pPr marL="342900" indent="-342900">
              <a:spcBef>
                <a:spcPct val="20000"/>
              </a:spcBef>
              <a:buClr>
                <a:schemeClr val="tx2"/>
              </a:buClr>
              <a:buSzPct val="75000"/>
              <a:buFont typeface="Wingdings" pitchFamily="2" charset="2"/>
              <a:buChar char="n"/>
            </a:pPr>
            <a:endParaRPr lang="es-ES_tradnl" sz="2400" noProof="1">
              <a:latin typeface="Montserrat" pitchFamily="2" charset="77"/>
            </a:endParaRPr>
          </a:p>
          <a:p>
            <a:pPr marL="342900" indent="-342900">
              <a:spcBef>
                <a:spcPct val="20000"/>
              </a:spcBef>
              <a:buClr>
                <a:schemeClr val="tx2"/>
              </a:buClr>
              <a:buSzPct val="75000"/>
              <a:buFont typeface="Wingdings" pitchFamily="2" charset="2"/>
              <a:buChar char="n"/>
            </a:pPr>
            <a:r>
              <a:rPr lang="es-ES_tradnl" sz="2400" noProof="1">
                <a:latin typeface="Montserrat" pitchFamily="2" charset="77"/>
              </a:rPr>
              <a:t>Índice PK/PD: relación AUC/MIC.</a:t>
            </a:r>
          </a:p>
          <a:p>
            <a:pPr marL="800100" lvl="1" indent="-342900">
              <a:spcBef>
                <a:spcPct val="20000"/>
              </a:spcBef>
              <a:buClr>
                <a:schemeClr val="tx2"/>
              </a:buClr>
              <a:buSzPct val="75000"/>
              <a:buFont typeface="Wingdings" pitchFamily="2" charset="2"/>
              <a:buChar char="n"/>
            </a:pPr>
            <a:r>
              <a:rPr lang="es-ES_tradnl" sz="2400" noProof="1">
                <a:latin typeface="Montserrat" pitchFamily="2" charset="77"/>
              </a:rPr>
              <a:t>30-40 para Gram positivos.</a:t>
            </a:r>
          </a:p>
          <a:p>
            <a:pPr marL="800100" lvl="1" indent="-342900">
              <a:spcBef>
                <a:spcPct val="20000"/>
              </a:spcBef>
              <a:buClr>
                <a:schemeClr val="tx2"/>
              </a:buClr>
              <a:buSzPct val="75000"/>
              <a:buFont typeface="Wingdings" pitchFamily="2" charset="2"/>
              <a:buChar char="n"/>
            </a:pPr>
            <a:r>
              <a:rPr lang="es-ES_tradnl" sz="2400" noProof="1">
                <a:latin typeface="Montserrat" pitchFamily="2" charset="77"/>
              </a:rPr>
              <a:t>90-125 para Gram negativos.</a:t>
            </a:r>
            <a:endParaRPr lang="es-ES_tradnl" sz="2400" dirty="0">
              <a:latin typeface="Montserrat" pitchFamily="2" charset="77"/>
            </a:endParaRPr>
          </a:p>
        </p:txBody>
      </p:sp>
      <p:sp>
        <p:nvSpPr>
          <p:cNvPr id="4" name="Título 2">
            <a:extLst>
              <a:ext uri="{FF2B5EF4-FFF2-40B4-BE49-F238E27FC236}">
                <a16:creationId xmlns:a16="http://schemas.microsoft.com/office/drawing/2014/main" id="{4406524B-788C-CD43-A646-FDF65E5D308A}"/>
              </a:ext>
            </a:extLst>
          </p:cNvPr>
          <p:cNvSpPr txBox="1">
            <a:spLocks/>
          </p:cNvSpPr>
          <p:nvPr/>
        </p:nvSpPr>
        <p:spPr>
          <a:xfrm>
            <a:off x="838200" y="365125"/>
            <a:ext cx="11049000" cy="1325563"/>
          </a:xfrm>
          <a:prstGeom prst="rect">
            <a:avLst/>
          </a:prstGeom>
        </p:spPr>
        <p:txBody>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dirty="0"/>
              <a:t>Farmacocinética-Farmacodinamia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ChangeArrowheads="1"/>
          </p:cNvSpPr>
          <p:nvPr/>
        </p:nvSpPr>
        <p:spPr bwMode="auto">
          <a:xfrm>
            <a:off x="5102086" y="1690688"/>
            <a:ext cx="6944139" cy="5247590"/>
          </a:xfrm>
          <a:prstGeom prst="rect">
            <a:avLst/>
          </a:prstGeom>
          <a:noFill/>
          <a:ln w="12700" cap="sq">
            <a:noFill/>
            <a:miter lim="800000"/>
            <a:headEnd type="none" w="sm" len="sm"/>
            <a:tailEnd type="none" w="sm" len="sm"/>
          </a:ln>
          <a:effectLst/>
        </p:spPr>
        <p:txBody>
          <a:bodyPr wrap="square">
            <a:spAutoFit/>
          </a:bodyPr>
          <a:lstStyle/>
          <a:p>
            <a:pPr marL="381000" indent="-381000">
              <a:spcBef>
                <a:spcPct val="50000"/>
              </a:spcBef>
              <a:buFont typeface="Wingdings" pitchFamily="2" charset="2"/>
              <a:buChar char="§"/>
            </a:pPr>
            <a:r>
              <a:rPr lang="es-ES" sz="2800" u="sng" dirty="0">
                <a:latin typeface="Montserrat" pitchFamily="2" charset="77"/>
              </a:rPr>
              <a:t>Molestias gastrointestinales</a:t>
            </a:r>
            <a:r>
              <a:rPr lang="es-ES" sz="2800" dirty="0">
                <a:latin typeface="Montserrat" pitchFamily="2" charset="77"/>
              </a:rPr>
              <a:t>: </a:t>
            </a:r>
            <a:r>
              <a:rPr lang="es-ES_tradnl" sz="2800" dirty="0">
                <a:latin typeface="Montserrat" pitchFamily="2" charset="77"/>
              </a:rPr>
              <a:t>2</a:t>
            </a:r>
            <a:r>
              <a:rPr lang="es-ES" sz="2800" dirty="0">
                <a:latin typeface="Montserrat" pitchFamily="2" charset="77"/>
              </a:rPr>
              <a:t>-</a:t>
            </a:r>
            <a:r>
              <a:rPr lang="es-ES_tradnl" sz="2800" dirty="0">
                <a:latin typeface="Montserrat" pitchFamily="2" charset="77"/>
              </a:rPr>
              <a:t>20</a:t>
            </a:r>
            <a:r>
              <a:rPr lang="es-ES" sz="2800" dirty="0">
                <a:latin typeface="Montserrat" pitchFamily="2" charset="77"/>
              </a:rPr>
              <a:t>%</a:t>
            </a:r>
            <a:endParaRPr lang="es-ES_tradnl" sz="2800" dirty="0">
              <a:latin typeface="Montserrat" pitchFamily="2" charset="77"/>
            </a:endParaRPr>
          </a:p>
          <a:p>
            <a:pPr>
              <a:spcBef>
                <a:spcPct val="50000"/>
              </a:spcBef>
            </a:pPr>
            <a:r>
              <a:rPr lang="es-ES_tradnl" sz="2800" dirty="0">
                <a:latin typeface="Montserrat" pitchFamily="2" charset="77"/>
              </a:rPr>
              <a:t>Náuseas, vómito y malestar abdominal.  Menos frecuente diarrea y colitis por antibióticos.</a:t>
            </a:r>
          </a:p>
          <a:p>
            <a:pPr marL="381000" indent="-381000">
              <a:spcBef>
                <a:spcPct val="50000"/>
              </a:spcBef>
              <a:buFont typeface="Wingdings" pitchFamily="2" charset="2"/>
              <a:buChar char="§"/>
            </a:pPr>
            <a:endParaRPr lang="es-ES_tradnl" dirty="0">
              <a:latin typeface="Montserrat" pitchFamily="2" charset="77"/>
            </a:endParaRPr>
          </a:p>
          <a:p>
            <a:pPr marL="381000" indent="-381000">
              <a:spcBef>
                <a:spcPct val="50000"/>
              </a:spcBef>
              <a:buFont typeface="Wingdings" pitchFamily="2" charset="2"/>
              <a:buChar char="§"/>
            </a:pPr>
            <a:r>
              <a:rPr lang="es-ES" sz="2800" u="sng" dirty="0">
                <a:latin typeface="Montserrat" pitchFamily="2" charset="77"/>
              </a:rPr>
              <a:t>Alteraciones del SNC</a:t>
            </a:r>
            <a:r>
              <a:rPr lang="es-ES" sz="2800" dirty="0">
                <a:latin typeface="Montserrat" pitchFamily="2" charset="77"/>
              </a:rPr>
              <a:t>: 1-</a:t>
            </a:r>
            <a:r>
              <a:rPr lang="es-ES_tradnl" sz="2800" dirty="0">
                <a:latin typeface="Montserrat" pitchFamily="2" charset="77"/>
              </a:rPr>
              <a:t>10</a:t>
            </a:r>
            <a:r>
              <a:rPr lang="es-ES" sz="2800" dirty="0">
                <a:latin typeface="Montserrat" pitchFamily="2" charset="77"/>
              </a:rPr>
              <a:t>%</a:t>
            </a:r>
            <a:endParaRPr lang="es-ES_tradnl" sz="2800" dirty="0">
              <a:latin typeface="Montserrat" pitchFamily="2" charset="77"/>
            </a:endParaRPr>
          </a:p>
          <a:p>
            <a:pPr>
              <a:spcBef>
                <a:spcPct val="50000"/>
              </a:spcBef>
            </a:pPr>
            <a:r>
              <a:rPr lang="es-ES_tradnl" sz="2800" dirty="0">
                <a:latin typeface="Montserrat" pitchFamily="2" charset="77"/>
                <a:cs typeface="Times New Roman" pitchFamily="18" charset="0"/>
              </a:rPr>
              <a:t>Cefalea, mareo. Ocasionalmente insomnio, alucinaciones, psicosis aguda (</a:t>
            </a:r>
            <a:r>
              <a:rPr lang="es-ES_tradnl" sz="2800" dirty="0" err="1">
                <a:latin typeface="Montserrat" pitchFamily="2" charset="77"/>
                <a:cs typeface="Times New Roman" pitchFamily="18" charset="0"/>
              </a:rPr>
              <a:t>cipro</a:t>
            </a:r>
            <a:r>
              <a:rPr lang="es-ES_tradnl" sz="2800" dirty="0">
                <a:latin typeface="Montserrat" pitchFamily="2" charset="77"/>
                <a:cs typeface="Times New Roman" pitchFamily="18" charset="0"/>
              </a:rPr>
              <a:t>).    </a:t>
            </a:r>
          </a:p>
          <a:p>
            <a:pPr marL="381000" indent="-381000">
              <a:spcBef>
                <a:spcPct val="50000"/>
              </a:spcBef>
            </a:pPr>
            <a:r>
              <a:rPr lang="es-ES_tradnl" sz="2800" dirty="0">
                <a:latin typeface="Arial Rounded MT Bold" pitchFamily="34" charset="0"/>
                <a:cs typeface="Times New Roman" pitchFamily="18" charset="0"/>
              </a:rPr>
              <a:t>	</a:t>
            </a:r>
          </a:p>
        </p:txBody>
      </p:sp>
      <p:sp>
        <p:nvSpPr>
          <p:cNvPr id="3" name="Título 2">
            <a:extLst>
              <a:ext uri="{FF2B5EF4-FFF2-40B4-BE49-F238E27FC236}">
                <a16:creationId xmlns:a16="http://schemas.microsoft.com/office/drawing/2014/main" id="{FD507696-73E4-1249-831E-47A10432424C}"/>
              </a:ext>
            </a:extLst>
          </p:cNvPr>
          <p:cNvSpPr>
            <a:spLocks noGrp="1"/>
          </p:cNvSpPr>
          <p:nvPr>
            <p:ph type="title"/>
          </p:nvPr>
        </p:nvSpPr>
        <p:spPr/>
        <p:txBody>
          <a:bodyPr/>
          <a:lstStyle/>
          <a:p>
            <a:pPr algn="ctr"/>
            <a:r>
              <a:rPr lang="es-CO" dirty="0"/>
              <a:t>Reacciones adversas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ChangeArrowheads="1"/>
          </p:cNvSpPr>
          <p:nvPr/>
        </p:nvSpPr>
        <p:spPr bwMode="auto">
          <a:xfrm>
            <a:off x="1919289" y="1714489"/>
            <a:ext cx="9434511" cy="954107"/>
          </a:xfrm>
          <a:prstGeom prst="rect">
            <a:avLst/>
          </a:prstGeom>
          <a:noFill/>
          <a:ln w="12700" cap="sq">
            <a:noFill/>
            <a:miter lim="800000"/>
            <a:headEnd type="none" w="sm" len="sm"/>
            <a:tailEnd type="none" w="sm" len="sm"/>
          </a:ln>
          <a:effectLst/>
        </p:spPr>
        <p:txBody>
          <a:bodyPr wrap="square">
            <a:spAutoFit/>
          </a:bodyPr>
          <a:lstStyle/>
          <a:p>
            <a:pPr marL="342900" indent="-342900">
              <a:spcBef>
                <a:spcPct val="50000"/>
              </a:spcBef>
              <a:buFont typeface="Arial" panose="020B0604020202020204" pitchFamily="34" charset="0"/>
              <a:buChar char="•"/>
            </a:pPr>
            <a:r>
              <a:rPr lang="es-ES_tradnl" sz="2800" u="sng" dirty="0">
                <a:latin typeface="Montserrat" pitchFamily="2" charset="77"/>
              </a:rPr>
              <a:t>Cutáneas </a:t>
            </a:r>
            <a:r>
              <a:rPr lang="es-ES_tradnl" sz="2800" dirty="0">
                <a:latin typeface="Montserrat" pitchFamily="2" charset="77"/>
              </a:rPr>
              <a:t>(0.5-3%):</a:t>
            </a:r>
            <a:r>
              <a:rPr lang="es-ES" sz="2800" dirty="0">
                <a:latin typeface="Montserrat" pitchFamily="2" charset="77"/>
              </a:rPr>
              <a:t> f</a:t>
            </a:r>
            <a:r>
              <a:rPr lang="es-ES_tradnl" sz="2800" dirty="0" err="1">
                <a:latin typeface="Montserrat" pitchFamily="2" charset="77"/>
              </a:rPr>
              <a:t>otosensibilidad</a:t>
            </a:r>
            <a:r>
              <a:rPr lang="es-ES_tradnl" sz="2800" dirty="0">
                <a:latin typeface="Montserrat" pitchFamily="2" charset="77"/>
              </a:rPr>
              <a:t>, </a:t>
            </a:r>
            <a:r>
              <a:rPr lang="es-ES_tradnl" sz="2800" dirty="0">
                <a:latin typeface="Montserrat" pitchFamily="2" charset="77"/>
                <a:cs typeface="Times New Roman" pitchFamily="18" charset="0"/>
              </a:rPr>
              <a:t>desde eritema hasta erupciones </a:t>
            </a:r>
            <a:r>
              <a:rPr lang="es-ES_tradnl" sz="2800" dirty="0" err="1">
                <a:latin typeface="Montserrat" pitchFamily="2" charset="77"/>
                <a:cs typeface="Times New Roman" pitchFamily="18" charset="0"/>
              </a:rPr>
              <a:t>bulosas</a:t>
            </a:r>
            <a:r>
              <a:rPr lang="es-ES_tradnl" sz="2800" dirty="0">
                <a:latin typeface="Montserrat" pitchFamily="2" charset="77"/>
                <a:cs typeface="Times New Roman" pitchFamily="18" charset="0"/>
              </a:rPr>
              <a:t>.</a:t>
            </a:r>
            <a:endParaRPr lang="es-ES_tradnl" sz="2800" dirty="0">
              <a:latin typeface="Montserrat" pitchFamily="2" charset="77"/>
            </a:endParaRPr>
          </a:p>
        </p:txBody>
      </p:sp>
      <p:pic>
        <p:nvPicPr>
          <p:cNvPr id="2" name="Imagen 1"/>
          <p:cNvPicPr>
            <a:picLocks noChangeAspect="1"/>
          </p:cNvPicPr>
          <p:nvPr/>
        </p:nvPicPr>
        <p:blipFill>
          <a:blip r:embed="rId3"/>
          <a:stretch>
            <a:fillRect/>
          </a:stretch>
        </p:blipFill>
        <p:spPr>
          <a:xfrm>
            <a:off x="6665843" y="3123405"/>
            <a:ext cx="3473765" cy="3373208"/>
          </a:xfrm>
          <a:prstGeom prst="rect">
            <a:avLst/>
          </a:prstGeom>
        </p:spPr>
      </p:pic>
      <p:sp>
        <p:nvSpPr>
          <p:cNvPr id="4" name="Título 3">
            <a:extLst>
              <a:ext uri="{FF2B5EF4-FFF2-40B4-BE49-F238E27FC236}">
                <a16:creationId xmlns:a16="http://schemas.microsoft.com/office/drawing/2014/main" id="{F8BC34F5-7A90-5445-84B6-B7BBB66C3089}"/>
              </a:ext>
            </a:extLst>
          </p:cNvPr>
          <p:cNvSpPr>
            <a:spLocks noGrp="1"/>
          </p:cNvSpPr>
          <p:nvPr>
            <p:ph type="title"/>
          </p:nvPr>
        </p:nvSpPr>
        <p:spPr/>
        <p:txBody>
          <a:bodyPr/>
          <a:lstStyle/>
          <a:p>
            <a:pPr algn="ctr"/>
            <a:r>
              <a:rPr lang="es-CO" dirty="0"/>
              <a:t>Reacciones adversas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ChangeArrowheads="1"/>
          </p:cNvSpPr>
          <p:nvPr/>
        </p:nvSpPr>
        <p:spPr bwMode="auto">
          <a:xfrm>
            <a:off x="4810540" y="1667810"/>
            <a:ext cx="7381460" cy="1754326"/>
          </a:xfrm>
          <a:prstGeom prst="rect">
            <a:avLst/>
          </a:prstGeom>
          <a:noFill/>
          <a:ln w="12700" cap="sq">
            <a:noFill/>
            <a:miter lim="800000"/>
            <a:headEnd type="none" w="sm" len="sm"/>
            <a:tailEnd type="none" w="sm" len="sm"/>
          </a:ln>
          <a:effectLst/>
        </p:spPr>
        <p:txBody>
          <a:bodyPr wrap="square">
            <a:spAutoFit/>
          </a:bodyPr>
          <a:lstStyle/>
          <a:p>
            <a:pPr marL="342900" indent="-342900">
              <a:spcBef>
                <a:spcPct val="50000"/>
              </a:spcBef>
              <a:buFont typeface="Arial" panose="020B0604020202020204" pitchFamily="34" charset="0"/>
              <a:buChar char="•"/>
            </a:pPr>
            <a:r>
              <a:rPr lang="es-ES_tradnl" sz="2400" u="sng" dirty="0">
                <a:latin typeface="Montserrat" pitchFamily="2" charset="77"/>
              </a:rPr>
              <a:t>Cardiovasculares: </a:t>
            </a:r>
          </a:p>
          <a:p>
            <a:pPr marL="285750" indent="-285750">
              <a:spcBef>
                <a:spcPct val="50000"/>
              </a:spcBef>
            </a:pPr>
            <a:r>
              <a:rPr lang="es-ES_tradnl" sz="2400" dirty="0">
                <a:latin typeface="Montserrat" pitchFamily="2" charset="77"/>
              </a:rPr>
              <a:t>	Pueden prolongar el intervalo QT y desencadenar «</a:t>
            </a:r>
            <a:r>
              <a:rPr lang="es-ES_tradnl" sz="2400" i="1" dirty="0" err="1">
                <a:latin typeface="Montserrat" pitchFamily="2" charset="77"/>
              </a:rPr>
              <a:t>torsades</a:t>
            </a:r>
            <a:r>
              <a:rPr lang="es-ES_tradnl" sz="2400" i="1" dirty="0">
                <a:latin typeface="Montserrat" pitchFamily="2" charset="77"/>
              </a:rPr>
              <a:t> de </a:t>
            </a:r>
            <a:r>
              <a:rPr lang="es-ES_tradnl" sz="2400" i="1" dirty="0" err="1">
                <a:latin typeface="Montserrat" pitchFamily="2" charset="77"/>
              </a:rPr>
              <a:t>pointes</a:t>
            </a:r>
            <a:r>
              <a:rPr lang="es-ES_tradnl" sz="2400" i="1" dirty="0">
                <a:latin typeface="Montserrat" pitchFamily="2" charset="77"/>
              </a:rPr>
              <a:t>»: </a:t>
            </a:r>
            <a:r>
              <a:rPr lang="es-ES_tradnl" sz="2400" dirty="0" err="1">
                <a:latin typeface="Montserrat" pitchFamily="2" charset="77"/>
              </a:rPr>
              <a:t>moxifloxacina</a:t>
            </a:r>
            <a:r>
              <a:rPr lang="es-ES_tradnl" sz="2400" dirty="0">
                <a:latin typeface="Montserrat" pitchFamily="2" charset="77"/>
              </a:rPr>
              <a:t>&gt;</a:t>
            </a:r>
            <a:r>
              <a:rPr lang="es-ES_tradnl" sz="2400" dirty="0" err="1">
                <a:latin typeface="Montserrat" pitchFamily="2" charset="77"/>
              </a:rPr>
              <a:t>levofloxacina</a:t>
            </a:r>
            <a:r>
              <a:rPr lang="es-ES_tradnl" sz="2400" dirty="0">
                <a:latin typeface="Montserrat" pitchFamily="2" charset="77"/>
              </a:rPr>
              <a:t>&gt;</a:t>
            </a:r>
            <a:r>
              <a:rPr lang="es-ES_tradnl" sz="2400" dirty="0" err="1">
                <a:latin typeface="Montserrat" pitchFamily="2" charset="77"/>
              </a:rPr>
              <a:t>ciprofloxacina</a:t>
            </a:r>
            <a:endParaRPr lang="es-ES_tradnl" sz="2400" dirty="0">
              <a:latin typeface="Montserrat" pitchFamily="2" charset="77"/>
            </a:endParaRPr>
          </a:p>
        </p:txBody>
      </p:sp>
      <p:pic>
        <p:nvPicPr>
          <p:cNvPr id="1026" name="Picture 2" descr="C:\Users\Andres Zuluaga\AppData\Local\Microsoft\Windows\Temporary Internet Files\Low\Content.IE5\WMUCX6EK\ch8f17[1].jpg"/>
          <p:cNvPicPr>
            <a:picLocks noChangeAspect="1" noChangeArrowheads="1"/>
          </p:cNvPicPr>
          <p:nvPr/>
        </p:nvPicPr>
        <p:blipFill>
          <a:blip r:embed="rId3" cstate="print"/>
          <a:srcRect/>
          <a:stretch>
            <a:fillRect/>
          </a:stretch>
        </p:blipFill>
        <p:spPr bwMode="auto">
          <a:xfrm>
            <a:off x="6630208" y="4090259"/>
            <a:ext cx="4033667" cy="1571636"/>
          </a:xfrm>
          <a:prstGeom prst="rect">
            <a:avLst/>
          </a:prstGeom>
          <a:noFill/>
        </p:spPr>
      </p:pic>
      <p:sp>
        <p:nvSpPr>
          <p:cNvPr id="3" name="Título 2">
            <a:extLst>
              <a:ext uri="{FF2B5EF4-FFF2-40B4-BE49-F238E27FC236}">
                <a16:creationId xmlns:a16="http://schemas.microsoft.com/office/drawing/2014/main" id="{B7D8A655-03B2-4445-80C5-55DB157F7B59}"/>
              </a:ext>
            </a:extLst>
          </p:cNvPr>
          <p:cNvSpPr>
            <a:spLocks noGrp="1"/>
          </p:cNvSpPr>
          <p:nvPr>
            <p:ph type="title"/>
          </p:nvPr>
        </p:nvSpPr>
        <p:spPr/>
        <p:txBody>
          <a:bodyPr/>
          <a:lstStyle/>
          <a:p>
            <a:pPr algn="ctr"/>
            <a:r>
              <a:rPr lang="es-CO" dirty="0"/>
              <a:t>Reacciones adversas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ChangeArrowheads="1"/>
          </p:cNvSpPr>
          <p:nvPr/>
        </p:nvSpPr>
        <p:spPr bwMode="auto">
          <a:xfrm>
            <a:off x="4996069" y="1484313"/>
            <a:ext cx="6970643" cy="5670783"/>
          </a:xfrm>
          <a:prstGeom prst="rect">
            <a:avLst/>
          </a:prstGeom>
          <a:noFill/>
          <a:ln w="12700" cap="sq">
            <a:noFill/>
            <a:miter lim="800000"/>
            <a:headEnd type="none" w="sm" len="sm"/>
            <a:tailEnd type="none" w="sm" len="sm"/>
          </a:ln>
          <a:effectLst/>
        </p:spPr>
        <p:txBody>
          <a:bodyPr wrap="square">
            <a:spAutoFit/>
          </a:bodyPr>
          <a:lstStyle/>
          <a:p>
            <a:pPr>
              <a:spcBef>
                <a:spcPct val="50000"/>
              </a:spcBef>
            </a:pPr>
            <a:r>
              <a:rPr lang="es-ES_tradnl" sz="2500" u="sng" dirty="0" err="1">
                <a:latin typeface="Montserrat" pitchFamily="2" charset="77"/>
              </a:rPr>
              <a:t>Osteoarticulares</a:t>
            </a:r>
            <a:r>
              <a:rPr lang="es-ES_tradnl" sz="2500" dirty="0">
                <a:latin typeface="Montserrat" pitchFamily="2" charset="77"/>
              </a:rPr>
              <a:t> (1%): </a:t>
            </a:r>
          </a:p>
          <a:p>
            <a:pPr marL="342900" indent="-342900">
              <a:spcBef>
                <a:spcPct val="50000"/>
              </a:spcBef>
              <a:buFont typeface="Arial" panose="020B0604020202020204" pitchFamily="34" charset="0"/>
              <a:buChar char="•"/>
            </a:pPr>
            <a:r>
              <a:rPr lang="es-ES_tradnl" sz="2500" dirty="0">
                <a:latin typeface="Montserrat" pitchFamily="2" charset="77"/>
              </a:rPr>
              <a:t>En los estudios preclínicos de </a:t>
            </a:r>
            <a:r>
              <a:rPr lang="es-ES_tradnl" sz="2500" dirty="0" err="1">
                <a:latin typeface="Montserrat" pitchFamily="2" charset="77"/>
              </a:rPr>
              <a:t>ciprofloxacina</a:t>
            </a:r>
            <a:r>
              <a:rPr lang="es-ES_tradnl" sz="2500" dirty="0">
                <a:latin typeface="Montserrat" pitchFamily="2" charset="77"/>
              </a:rPr>
              <a:t> se encontró erosión del cartílago y derrames articulares en animales inmaduros, por lo que usualmente se ha contraindicado en &lt;18 años. </a:t>
            </a:r>
          </a:p>
          <a:p>
            <a:pPr marL="342900" indent="-342900">
              <a:spcBef>
                <a:spcPct val="50000"/>
              </a:spcBef>
              <a:buFont typeface="Arial" panose="020B0604020202020204" pitchFamily="34" charset="0"/>
              <a:buChar char="•"/>
            </a:pPr>
            <a:r>
              <a:rPr lang="es-ES_tradnl" sz="2500" dirty="0">
                <a:latin typeface="Montserrat" pitchFamily="2" charset="77"/>
              </a:rPr>
              <a:t>Actualmente se acepta el uso en niños de ácido </a:t>
            </a:r>
            <a:r>
              <a:rPr lang="es-ES_tradnl" sz="2500" dirty="0" err="1">
                <a:latin typeface="Montserrat" pitchFamily="2" charset="77"/>
              </a:rPr>
              <a:t>nalidíxico</a:t>
            </a:r>
            <a:r>
              <a:rPr lang="es-ES_tradnl" sz="2500" dirty="0">
                <a:latin typeface="Montserrat" pitchFamily="2" charset="77"/>
              </a:rPr>
              <a:t> y </a:t>
            </a:r>
            <a:r>
              <a:rPr lang="es-ES_tradnl" sz="2500" dirty="0" err="1">
                <a:latin typeface="Montserrat" pitchFamily="2" charset="77"/>
              </a:rPr>
              <a:t>ciprofloxacina</a:t>
            </a:r>
            <a:r>
              <a:rPr lang="es-ES_tradnl" sz="2500" dirty="0">
                <a:latin typeface="Montserrat" pitchFamily="2" charset="77"/>
              </a:rPr>
              <a:t> en disentería y fibrosis quística, y de </a:t>
            </a:r>
            <a:r>
              <a:rPr lang="es-ES_tradnl" sz="2500" dirty="0" err="1">
                <a:latin typeface="Montserrat" pitchFamily="2" charset="77"/>
              </a:rPr>
              <a:t>levofloxacina</a:t>
            </a:r>
            <a:r>
              <a:rPr lang="es-ES_tradnl" sz="2500" dirty="0">
                <a:latin typeface="Montserrat" pitchFamily="2" charset="77"/>
              </a:rPr>
              <a:t>  y </a:t>
            </a:r>
            <a:r>
              <a:rPr lang="es-ES_tradnl" sz="2500" dirty="0" err="1">
                <a:latin typeface="Montserrat" pitchFamily="2" charset="77"/>
              </a:rPr>
              <a:t>moxifloxacina</a:t>
            </a:r>
            <a:r>
              <a:rPr lang="es-ES_tradnl" sz="2500" dirty="0">
                <a:latin typeface="Montserrat" pitchFamily="2" charset="77"/>
              </a:rPr>
              <a:t> en ántrax y TB.</a:t>
            </a:r>
          </a:p>
          <a:p>
            <a:pPr marL="285750" indent="-285750">
              <a:spcBef>
                <a:spcPct val="50000"/>
              </a:spcBef>
            </a:pPr>
            <a:r>
              <a:rPr lang="es-ES_tradnl" sz="2500" dirty="0">
                <a:latin typeface="Century Gothic" pitchFamily="34" charset="0"/>
              </a:rPr>
              <a:t>	</a:t>
            </a:r>
          </a:p>
        </p:txBody>
      </p:sp>
      <p:sp>
        <p:nvSpPr>
          <p:cNvPr id="3" name="Título 2">
            <a:extLst>
              <a:ext uri="{FF2B5EF4-FFF2-40B4-BE49-F238E27FC236}">
                <a16:creationId xmlns:a16="http://schemas.microsoft.com/office/drawing/2014/main" id="{0A338E6C-80A2-3840-B18F-04A14928D3D0}"/>
              </a:ext>
            </a:extLst>
          </p:cNvPr>
          <p:cNvSpPr>
            <a:spLocks noGrp="1"/>
          </p:cNvSpPr>
          <p:nvPr>
            <p:ph type="title"/>
          </p:nvPr>
        </p:nvSpPr>
        <p:spPr/>
        <p:txBody>
          <a:bodyPr/>
          <a:lstStyle/>
          <a:p>
            <a:pPr algn="ctr"/>
            <a:r>
              <a:rPr lang="es-CO" dirty="0"/>
              <a:t>Reacciones adversas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ChangeArrowheads="1"/>
          </p:cNvSpPr>
          <p:nvPr/>
        </p:nvSpPr>
        <p:spPr bwMode="auto">
          <a:xfrm>
            <a:off x="5009322" y="1484313"/>
            <a:ext cx="6997148" cy="3362459"/>
          </a:xfrm>
          <a:prstGeom prst="rect">
            <a:avLst/>
          </a:prstGeom>
          <a:noFill/>
          <a:ln w="12700" cap="sq">
            <a:noFill/>
            <a:miter lim="800000"/>
            <a:headEnd type="none" w="sm" len="sm"/>
            <a:tailEnd type="none" w="sm" len="sm"/>
          </a:ln>
          <a:effectLst/>
        </p:spPr>
        <p:txBody>
          <a:bodyPr wrap="square">
            <a:spAutoFit/>
          </a:bodyPr>
          <a:lstStyle/>
          <a:p>
            <a:pPr marL="342900" indent="-342900">
              <a:spcBef>
                <a:spcPct val="50000"/>
              </a:spcBef>
              <a:buFont typeface="Arial" panose="020B0604020202020204" pitchFamily="34" charset="0"/>
              <a:buChar char="•"/>
            </a:pPr>
            <a:r>
              <a:rPr lang="es-ES_tradnl" sz="2500" u="sng" dirty="0" err="1">
                <a:latin typeface="Montserrat" pitchFamily="2" charset="77"/>
              </a:rPr>
              <a:t>Osteoarticulares</a:t>
            </a:r>
            <a:r>
              <a:rPr lang="es-ES_tradnl" sz="2500" dirty="0">
                <a:latin typeface="Montserrat" pitchFamily="2" charset="77"/>
              </a:rPr>
              <a:t> (1%): </a:t>
            </a:r>
          </a:p>
          <a:p>
            <a:pPr marL="285750" indent="-285750">
              <a:spcBef>
                <a:spcPct val="50000"/>
              </a:spcBef>
            </a:pPr>
            <a:r>
              <a:rPr lang="es-ES_tradnl" sz="2500" dirty="0">
                <a:latin typeface="Montserrat" pitchFamily="2" charset="77"/>
              </a:rPr>
              <a:t>	Tendinitis y ruptura de tendones:  si se presenta dolor o inflamación tendinosa (especialmente en el tendón calcáneo), se debe suspender el tratamiento.</a:t>
            </a:r>
          </a:p>
          <a:p>
            <a:pPr marL="285750" indent="-285750">
              <a:spcBef>
                <a:spcPct val="50000"/>
              </a:spcBef>
            </a:pPr>
            <a:r>
              <a:rPr lang="es-ES_tradnl" sz="2500" dirty="0">
                <a:latin typeface="Century Gothic" pitchFamily="34" charset="0"/>
              </a:rPr>
              <a:t>	</a:t>
            </a:r>
          </a:p>
          <a:p>
            <a:pPr marL="285750" indent="-285750">
              <a:spcBef>
                <a:spcPct val="50000"/>
              </a:spcBef>
            </a:pPr>
            <a:r>
              <a:rPr lang="es-ES_tradnl" sz="2500" dirty="0">
                <a:latin typeface="Century Gothic" pitchFamily="34" charset="0"/>
              </a:rPr>
              <a:t>	</a:t>
            </a:r>
          </a:p>
        </p:txBody>
      </p:sp>
      <p:pic>
        <p:nvPicPr>
          <p:cNvPr id="2" name="Imagen 1"/>
          <p:cNvPicPr>
            <a:picLocks noChangeAspect="1"/>
          </p:cNvPicPr>
          <p:nvPr/>
        </p:nvPicPr>
        <p:blipFill>
          <a:blip r:embed="rId3"/>
          <a:stretch>
            <a:fillRect/>
          </a:stretch>
        </p:blipFill>
        <p:spPr>
          <a:xfrm>
            <a:off x="5800948" y="3774409"/>
            <a:ext cx="5413896" cy="2912676"/>
          </a:xfrm>
          <a:prstGeom prst="rect">
            <a:avLst/>
          </a:prstGeom>
        </p:spPr>
      </p:pic>
      <p:sp>
        <p:nvSpPr>
          <p:cNvPr id="5" name="Título 2">
            <a:extLst>
              <a:ext uri="{FF2B5EF4-FFF2-40B4-BE49-F238E27FC236}">
                <a16:creationId xmlns:a16="http://schemas.microsoft.com/office/drawing/2014/main" id="{3C9A0A17-1789-BD47-A755-5F25A6553383}"/>
              </a:ext>
            </a:extLst>
          </p:cNvPr>
          <p:cNvSpPr>
            <a:spLocks noGrp="1"/>
          </p:cNvSpPr>
          <p:nvPr>
            <p:ph type="title"/>
          </p:nvPr>
        </p:nvSpPr>
        <p:spPr>
          <a:xfrm>
            <a:off x="838200" y="365125"/>
            <a:ext cx="10515600" cy="1325563"/>
          </a:xfrm>
        </p:spPr>
        <p:txBody>
          <a:bodyPr/>
          <a:lstStyle/>
          <a:p>
            <a:pPr algn="ctr"/>
            <a:r>
              <a:rPr lang="es-CO" dirty="0"/>
              <a:t>Reacciones adversas</a:t>
            </a:r>
          </a:p>
        </p:txBody>
      </p:sp>
    </p:spTree>
    <p:extLst>
      <p:ext uri="{BB962C8B-B14F-4D97-AF65-F5344CB8AC3E}">
        <p14:creationId xmlns:p14="http://schemas.microsoft.com/office/powerpoint/2010/main" val="29780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ChangeArrowheads="1"/>
          </p:cNvSpPr>
          <p:nvPr/>
        </p:nvSpPr>
        <p:spPr bwMode="auto">
          <a:xfrm>
            <a:off x="4632960" y="1700213"/>
            <a:ext cx="7360257" cy="4024179"/>
          </a:xfrm>
          <a:prstGeom prst="rect">
            <a:avLst/>
          </a:prstGeom>
          <a:noFill/>
          <a:ln w="12700" cap="sq">
            <a:noFill/>
            <a:miter lim="800000"/>
            <a:headEnd type="none" w="sm" len="sm"/>
            <a:tailEnd type="none" w="sm" len="sm"/>
          </a:ln>
          <a:effectLst/>
        </p:spPr>
        <p:txBody>
          <a:bodyPr wrap="square">
            <a:spAutoFit/>
          </a:bodyPr>
          <a:lstStyle/>
          <a:p>
            <a:pPr marL="285750" indent="-285750" algn="ctr">
              <a:spcBef>
                <a:spcPct val="50000"/>
              </a:spcBef>
            </a:pPr>
            <a:r>
              <a:rPr lang="es-ES_tradnl" sz="2500" b="1" dirty="0" err="1">
                <a:latin typeface="Montserrat" pitchFamily="2" charset="77"/>
              </a:rPr>
              <a:t>Quinolonas</a:t>
            </a:r>
            <a:r>
              <a:rPr lang="es-ES_tradnl" sz="2500" b="1" dirty="0">
                <a:latin typeface="Montserrat" pitchFamily="2" charset="77"/>
              </a:rPr>
              <a:t> retiradas:</a:t>
            </a:r>
          </a:p>
          <a:p>
            <a:pPr marL="285750" indent="-285750" algn="ctr">
              <a:spcBef>
                <a:spcPct val="50000"/>
              </a:spcBef>
            </a:pPr>
            <a:endParaRPr lang="es-ES_tradnl" sz="1200" dirty="0">
              <a:latin typeface="Montserrat" pitchFamily="2" charset="77"/>
            </a:endParaRPr>
          </a:p>
          <a:p>
            <a:pPr marL="342900" indent="-342900">
              <a:spcBef>
                <a:spcPct val="50000"/>
              </a:spcBef>
              <a:buFont typeface="Arial" panose="020B0604020202020204" pitchFamily="34" charset="0"/>
              <a:buChar char="•"/>
            </a:pPr>
            <a:r>
              <a:rPr lang="es-ES_tradnl" sz="2500" dirty="0" err="1">
                <a:latin typeface="Montserrat" pitchFamily="2" charset="77"/>
              </a:rPr>
              <a:t>Grepafloxacina</a:t>
            </a:r>
            <a:r>
              <a:rPr lang="es-ES_tradnl" sz="2500" dirty="0">
                <a:latin typeface="Montserrat" pitchFamily="2" charset="77"/>
              </a:rPr>
              <a:t> (3 gen): arritmias.</a:t>
            </a:r>
          </a:p>
          <a:p>
            <a:pPr marL="342900" indent="-342900">
              <a:spcBef>
                <a:spcPct val="50000"/>
              </a:spcBef>
              <a:buFont typeface="Arial" panose="020B0604020202020204" pitchFamily="34" charset="0"/>
              <a:buChar char="•"/>
            </a:pPr>
            <a:r>
              <a:rPr lang="es-ES_tradnl" sz="2500" dirty="0" err="1">
                <a:latin typeface="Montserrat" pitchFamily="2" charset="77"/>
              </a:rPr>
              <a:t>Esparfloxacina</a:t>
            </a:r>
            <a:r>
              <a:rPr lang="es-ES_tradnl" sz="2500" dirty="0">
                <a:latin typeface="Montserrat" pitchFamily="2" charset="77"/>
              </a:rPr>
              <a:t> (3  gen): </a:t>
            </a:r>
            <a:r>
              <a:rPr lang="es-ES_tradnl" sz="2500" dirty="0" err="1">
                <a:latin typeface="Montserrat" pitchFamily="2" charset="77"/>
              </a:rPr>
              <a:t>fototoxicidad</a:t>
            </a:r>
            <a:r>
              <a:rPr lang="es-ES_tradnl" sz="2500" dirty="0">
                <a:latin typeface="Montserrat" pitchFamily="2" charset="77"/>
              </a:rPr>
              <a:t>.</a:t>
            </a:r>
          </a:p>
          <a:p>
            <a:pPr marL="342900" indent="-342900">
              <a:spcBef>
                <a:spcPct val="50000"/>
              </a:spcBef>
              <a:buFont typeface="Arial" panose="020B0604020202020204" pitchFamily="34" charset="0"/>
              <a:buChar char="•"/>
            </a:pPr>
            <a:r>
              <a:rPr lang="es-ES_tradnl" sz="2500" dirty="0" err="1">
                <a:latin typeface="Montserrat" pitchFamily="2" charset="77"/>
              </a:rPr>
              <a:t>Gatifloxacina</a:t>
            </a:r>
            <a:r>
              <a:rPr lang="es-ES_tradnl" sz="2500" dirty="0">
                <a:latin typeface="Montserrat" pitchFamily="2" charset="77"/>
              </a:rPr>
              <a:t> (3  gen): hipo/hiperglicemia.</a:t>
            </a:r>
          </a:p>
          <a:p>
            <a:pPr marL="342900" indent="-342900">
              <a:spcBef>
                <a:spcPct val="50000"/>
              </a:spcBef>
              <a:buFont typeface="Arial" panose="020B0604020202020204" pitchFamily="34" charset="0"/>
              <a:buChar char="•"/>
            </a:pPr>
            <a:r>
              <a:rPr lang="es-ES_tradnl" sz="2500" dirty="0" err="1">
                <a:latin typeface="Montserrat" pitchFamily="2" charset="77"/>
              </a:rPr>
              <a:t>Trovafloxacina</a:t>
            </a:r>
            <a:r>
              <a:rPr lang="es-ES_tradnl" sz="2500" dirty="0">
                <a:latin typeface="Montserrat" pitchFamily="2" charset="77"/>
              </a:rPr>
              <a:t> (4 gen): </a:t>
            </a:r>
            <a:r>
              <a:rPr lang="es-ES_tradnl" sz="2500" dirty="0" err="1">
                <a:latin typeface="Montserrat" pitchFamily="2" charset="77"/>
              </a:rPr>
              <a:t>hepatotoxicidad</a:t>
            </a:r>
            <a:r>
              <a:rPr lang="es-ES_tradnl" sz="2500" dirty="0">
                <a:latin typeface="Montserrat" pitchFamily="2" charset="77"/>
              </a:rPr>
              <a:t> grave.</a:t>
            </a:r>
          </a:p>
          <a:p>
            <a:pPr marL="285750" indent="-285750">
              <a:spcBef>
                <a:spcPct val="50000"/>
              </a:spcBef>
              <a:buFont typeface="Wingdings" pitchFamily="2" charset="2"/>
              <a:buChar char="ü"/>
            </a:pPr>
            <a:endParaRPr lang="es-ES_tradnl" sz="2500" dirty="0">
              <a:latin typeface="Arial Rounded MT Bold" pitchFamily="34" charset="0"/>
            </a:endParaRPr>
          </a:p>
        </p:txBody>
      </p:sp>
      <p:sp>
        <p:nvSpPr>
          <p:cNvPr id="6" name="Título 2">
            <a:extLst>
              <a:ext uri="{FF2B5EF4-FFF2-40B4-BE49-F238E27FC236}">
                <a16:creationId xmlns:a16="http://schemas.microsoft.com/office/drawing/2014/main" id="{4A396136-F333-A74D-8802-FD3CCADB9978}"/>
              </a:ext>
            </a:extLst>
          </p:cNvPr>
          <p:cNvSpPr>
            <a:spLocks noGrp="1"/>
          </p:cNvSpPr>
          <p:nvPr>
            <p:ph type="title"/>
          </p:nvPr>
        </p:nvSpPr>
        <p:spPr>
          <a:xfrm>
            <a:off x="838200" y="365125"/>
            <a:ext cx="10515600" cy="1325563"/>
          </a:xfrm>
        </p:spPr>
        <p:txBody>
          <a:bodyPr/>
          <a:lstStyle/>
          <a:p>
            <a:pPr algn="ctr"/>
            <a:r>
              <a:rPr lang="es-CO" dirty="0"/>
              <a:t>Reacciones adversas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ChangeArrowheads="1"/>
          </p:cNvSpPr>
          <p:nvPr/>
        </p:nvSpPr>
        <p:spPr bwMode="auto">
          <a:xfrm>
            <a:off x="5022574" y="1700213"/>
            <a:ext cx="6851374" cy="3970318"/>
          </a:xfrm>
          <a:prstGeom prst="rect">
            <a:avLst/>
          </a:prstGeom>
          <a:noFill/>
          <a:ln w="12700" cap="sq">
            <a:noFill/>
            <a:miter lim="800000"/>
            <a:headEnd type="none" w="sm" len="sm"/>
            <a:tailEnd type="none" w="sm" len="sm"/>
          </a:ln>
          <a:effectLst/>
        </p:spPr>
        <p:txBody>
          <a:bodyPr wrap="square">
            <a:spAutoFit/>
          </a:bodyPr>
          <a:lstStyle/>
          <a:p>
            <a:pPr marL="342900" indent="-342900">
              <a:spcBef>
                <a:spcPct val="50000"/>
              </a:spcBef>
              <a:buFont typeface="Arial" panose="020B0604020202020204" pitchFamily="34" charset="0"/>
              <a:buChar char="•"/>
            </a:pPr>
            <a:r>
              <a:rPr lang="es-ES_tradnl" sz="2800" dirty="0">
                <a:latin typeface="Montserrat" pitchFamily="2" charset="77"/>
                <a:cs typeface="Times New Roman" pitchFamily="18" charset="0"/>
              </a:rPr>
              <a:t>Se </a:t>
            </a:r>
            <a:r>
              <a:rPr lang="es-ES_tradnl" sz="2800" dirty="0" err="1">
                <a:latin typeface="Montserrat" pitchFamily="2" charset="77"/>
                <a:cs typeface="Times New Roman" pitchFamily="18" charset="0"/>
              </a:rPr>
              <a:t>quelan</a:t>
            </a:r>
            <a:r>
              <a:rPr lang="es-ES_tradnl" sz="2800" dirty="0">
                <a:latin typeface="Montserrat" pitchFamily="2" charset="77"/>
                <a:cs typeface="Times New Roman" pitchFamily="18" charset="0"/>
              </a:rPr>
              <a:t> con cationes (</a:t>
            </a:r>
            <a:r>
              <a:rPr lang="es-ES" sz="2800" dirty="0">
                <a:latin typeface="Montserrat" pitchFamily="2" charset="77"/>
                <a:cs typeface="Times New Roman" pitchFamily="18" charset="0"/>
              </a:rPr>
              <a:t>Al, Mg, Ca, Fe, Zn</a:t>
            </a:r>
            <a:r>
              <a:rPr lang="es-ES_tradnl" sz="2800" dirty="0">
                <a:latin typeface="Montserrat" pitchFamily="2" charset="77"/>
                <a:cs typeface="Times New Roman" pitchFamily="18" charset="0"/>
              </a:rPr>
              <a:t>)</a:t>
            </a:r>
            <a:r>
              <a:rPr lang="es-ES" sz="2800" dirty="0">
                <a:latin typeface="Montserrat" pitchFamily="2" charset="77"/>
                <a:cs typeface="Times New Roman" pitchFamily="18" charset="0"/>
              </a:rPr>
              <a:t> = </a:t>
            </a:r>
            <a:r>
              <a:rPr lang="es-ES" sz="2800" dirty="0">
                <a:latin typeface="Montserrat" pitchFamily="2" charset="77"/>
                <a:cs typeface="Times New Roman" pitchFamily="18" charset="0"/>
                <a:sym typeface="Symbol" pitchFamily="18" charset="2"/>
              </a:rPr>
              <a:t></a:t>
            </a:r>
            <a:r>
              <a:rPr lang="es-ES" sz="2800" dirty="0">
                <a:latin typeface="Montserrat" pitchFamily="2" charset="77"/>
                <a:cs typeface="Times New Roman" pitchFamily="18" charset="0"/>
              </a:rPr>
              <a:t> biodisponibilidad oral </a:t>
            </a:r>
            <a:r>
              <a:rPr lang="es-ES" sz="2800" dirty="0" err="1">
                <a:latin typeface="Montserrat" pitchFamily="2" charset="77"/>
                <a:cs typeface="Times New Roman" pitchFamily="18" charset="0"/>
              </a:rPr>
              <a:t>quinolonas</a:t>
            </a:r>
            <a:r>
              <a:rPr lang="es-ES" sz="2800" dirty="0">
                <a:latin typeface="Montserrat" pitchFamily="2" charset="77"/>
                <a:cs typeface="Times New Roman" pitchFamily="18" charset="0"/>
              </a:rPr>
              <a:t> (complejos </a:t>
            </a:r>
            <a:r>
              <a:rPr lang="es-ES" sz="2800" dirty="0" err="1">
                <a:latin typeface="Montserrat" pitchFamily="2" charset="77"/>
                <a:cs typeface="Times New Roman" pitchFamily="18" charset="0"/>
              </a:rPr>
              <a:t>cat</a:t>
            </a:r>
            <a:r>
              <a:rPr lang="es-MX" sz="2800" dirty="0">
                <a:latin typeface="Montserrat" pitchFamily="2" charset="77"/>
                <a:cs typeface="Times New Roman" pitchFamily="18" charset="0"/>
              </a:rPr>
              <a:t>ió</a:t>
            </a:r>
            <a:r>
              <a:rPr lang="es-ES" sz="2800" dirty="0">
                <a:latin typeface="Montserrat" pitchFamily="2" charset="77"/>
                <a:cs typeface="Times New Roman" pitchFamily="18" charset="0"/>
              </a:rPr>
              <a:t>n-</a:t>
            </a:r>
            <a:r>
              <a:rPr lang="es-ES" sz="2800" dirty="0" err="1">
                <a:latin typeface="Montserrat" pitchFamily="2" charset="77"/>
                <a:cs typeface="Times New Roman" pitchFamily="18" charset="0"/>
              </a:rPr>
              <a:t>quinolona</a:t>
            </a:r>
            <a:r>
              <a:rPr lang="es-ES" sz="2800" dirty="0">
                <a:latin typeface="Montserrat" pitchFamily="2" charset="77"/>
                <a:cs typeface="Times New Roman" pitchFamily="18" charset="0"/>
              </a:rPr>
              <a:t> no absorbibles).</a:t>
            </a:r>
          </a:p>
          <a:p>
            <a:pPr marL="342900" indent="-342900">
              <a:spcBef>
                <a:spcPct val="50000"/>
              </a:spcBef>
              <a:buFont typeface="Arial" panose="020B0604020202020204" pitchFamily="34" charset="0"/>
              <a:buChar char="•"/>
            </a:pPr>
            <a:endParaRPr lang="es-CO" sz="2800" dirty="0">
              <a:latin typeface="Montserrat" pitchFamily="2" charset="77"/>
              <a:cs typeface="Times New Roman" pitchFamily="18" charset="0"/>
            </a:endParaRPr>
          </a:p>
          <a:p>
            <a:pPr marL="342900" indent="-342900">
              <a:spcBef>
                <a:spcPct val="50000"/>
              </a:spcBef>
              <a:buFont typeface="Arial" panose="020B0604020202020204" pitchFamily="34" charset="0"/>
              <a:buChar char="•"/>
            </a:pPr>
            <a:r>
              <a:rPr lang="es-CO" sz="2800" dirty="0">
                <a:latin typeface="Montserrat" pitchFamily="2" charset="77"/>
                <a:cs typeface="Times New Roman" pitchFamily="18" charset="0"/>
              </a:rPr>
              <a:t>Inhiben el citocromo P450 1A2 y aumentan niveles séricos de metilxantinas (teofilina, cafeína).</a:t>
            </a:r>
            <a:endParaRPr lang="es-ES" sz="2800" dirty="0">
              <a:latin typeface="Montserrat" pitchFamily="2" charset="77"/>
              <a:cs typeface="Times New Roman" pitchFamily="18" charset="0"/>
            </a:endParaRPr>
          </a:p>
        </p:txBody>
      </p:sp>
      <p:sp>
        <p:nvSpPr>
          <p:cNvPr id="3" name="Título 2">
            <a:extLst>
              <a:ext uri="{FF2B5EF4-FFF2-40B4-BE49-F238E27FC236}">
                <a16:creationId xmlns:a16="http://schemas.microsoft.com/office/drawing/2014/main" id="{2ACB20F2-F6F4-5545-91BB-42470B9673D2}"/>
              </a:ext>
            </a:extLst>
          </p:cNvPr>
          <p:cNvSpPr>
            <a:spLocks noGrp="1"/>
          </p:cNvSpPr>
          <p:nvPr>
            <p:ph type="title"/>
          </p:nvPr>
        </p:nvSpPr>
        <p:spPr/>
        <p:txBody>
          <a:bodyPr/>
          <a:lstStyle/>
          <a:p>
            <a:pPr algn="ctr"/>
            <a:r>
              <a:rPr lang="es-CO" dirty="0"/>
              <a:t>Interacciones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a:xfrm>
            <a:off x="5075582" y="1690688"/>
            <a:ext cx="6891131" cy="5040312"/>
          </a:xfrm>
        </p:spPr>
        <p:txBody>
          <a:bodyPr/>
          <a:lstStyle/>
          <a:p>
            <a:pPr algn="ctr">
              <a:lnSpc>
                <a:spcPct val="80000"/>
              </a:lnSpc>
              <a:buFont typeface="Wingdings" pitchFamily="2" charset="2"/>
              <a:buNone/>
            </a:pPr>
            <a:endParaRPr lang="es-ES_tradnl" sz="2400" dirty="0">
              <a:latin typeface="Montserrat" pitchFamily="2" charset="77"/>
            </a:endParaRPr>
          </a:p>
          <a:p>
            <a:pPr>
              <a:lnSpc>
                <a:spcPct val="80000"/>
              </a:lnSpc>
              <a:buFont typeface="Wingdings" pitchFamily="2" charset="2"/>
              <a:buNone/>
            </a:pPr>
            <a:r>
              <a:rPr lang="es-ES_tradnl" sz="2400" b="1" dirty="0">
                <a:solidFill>
                  <a:schemeClr val="tx1"/>
                </a:solidFill>
                <a:latin typeface="Montserrat" pitchFamily="2" charset="77"/>
              </a:rPr>
              <a:t>Infecciones urinarias:</a:t>
            </a:r>
          </a:p>
          <a:p>
            <a:pPr>
              <a:lnSpc>
                <a:spcPct val="80000"/>
              </a:lnSpc>
              <a:buFont typeface="Wingdings" pitchFamily="2" charset="2"/>
              <a:buNone/>
            </a:pPr>
            <a:endParaRPr lang="es-ES_tradnl" sz="2400" b="1" dirty="0">
              <a:solidFill>
                <a:schemeClr val="tx1"/>
              </a:solidFill>
              <a:latin typeface="Montserrat" pitchFamily="2" charset="77"/>
            </a:endParaRPr>
          </a:p>
          <a:p>
            <a:r>
              <a:rPr lang="es-ES_tradnl" sz="2800" dirty="0">
                <a:latin typeface="Montserrat" pitchFamily="2" charset="77"/>
              </a:rPr>
              <a:t>I</a:t>
            </a:r>
            <a:r>
              <a:rPr lang="es-ES_tradnl" sz="2800" noProof="1">
                <a:latin typeface="Montserrat" pitchFamily="2" charset="77"/>
              </a:rPr>
              <a:t>TU altas y bajas, complicadas (cipro y levo) y no complicadas (sólo ácido nalidíxico). Cada vez más resistencia en </a:t>
            </a:r>
            <a:r>
              <a:rPr lang="es-ES_tradnl" sz="2800" i="1" noProof="1">
                <a:latin typeface="Montserrat" pitchFamily="2" charset="77"/>
              </a:rPr>
              <a:t>E. coli</a:t>
            </a:r>
            <a:r>
              <a:rPr lang="es-ES_tradnl" sz="2800" noProof="1">
                <a:latin typeface="Montserrat" pitchFamily="2" charset="77"/>
              </a:rPr>
              <a:t>.</a:t>
            </a:r>
            <a:endParaRPr lang="es-ES_tradnl" sz="2800" dirty="0">
              <a:latin typeface="Montserrat" pitchFamily="2" charset="77"/>
            </a:endParaRPr>
          </a:p>
          <a:p>
            <a:pPr marL="0" indent="0">
              <a:buNone/>
            </a:pPr>
            <a:endParaRPr lang="en-US" sz="1400" noProof="1">
              <a:latin typeface="Montserrat" pitchFamily="2" charset="77"/>
            </a:endParaRPr>
          </a:p>
          <a:p>
            <a:r>
              <a:rPr lang="en-US" sz="2800" noProof="1">
                <a:latin typeface="Montserrat" pitchFamily="2" charset="77"/>
              </a:rPr>
              <a:t>Prostatitis: requiere tratamiento prolongado (4-6 semanas).</a:t>
            </a:r>
          </a:p>
          <a:p>
            <a:pPr marL="0" indent="0">
              <a:buNone/>
            </a:pPr>
            <a:endParaRPr lang="es-MX" sz="2400" dirty="0">
              <a:latin typeface="Montserrat" pitchFamily="2" charset="77"/>
            </a:endParaRPr>
          </a:p>
          <a:p>
            <a:pPr marL="0" indent="0">
              <a:buNone/>
            </a:pPr>
            <a:endParaRPr lang="es-MX" sz="1200" noProof="1">
              <a:latin typeface="Montserrat" pitchFamily="2" charset="77"/>
            </a:endParaRPr>
          </a:p>
          <a:p>
            <a:pPr marL="0" indent="0">
              <a:buNone/>
            </a:pPr>
            <a:endParaRPr lang="es-MX" sz="1200" noProof="1">
              <a:latin typeface="Montserrat" pitchFamily="2" charset="77"/>
            </a:endParaRPr>
          </a:p>
        </p:txBody>
      </p:sp>
      <p:sp>
        <p:nvSpPr>
          <p:cNvPr id="3" name="Título 2">
            <a:extLst>
              <a:ext uri="{FF2B5EF4-FFF2-40B4-BE49-F238E27FC236}">
                <a16:creationId xmlns:a16="http://schemas.microsoft.com/office/drawing/2014/main" id="{57FAF4F0-DDD0-9C4D-BED6-A1024C7BC951}"/>
              </a:ext>
            </a:extLst>
          </p:cNvPr>
          <p:cNvSpPr>
            <a:spLocks noGrp="1"/>
          </p:cNvSpPr>
          <p:nvPr>
            <p:ph type="title"/>
          </p:nvPr>
        </p:nvSpPr>
        <p:spPr/>
        <p:txBody>
          <a:bodyPr/>
          <a:lstStyle/>
          <a:p>
            <a:pPr algn="ctr"/>
            <a:r>
              <a:rPr lang="es-CO" dirty="0"/>
              <a:t>Indicaciones clínicas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5009322" y="1645945"/>
            <a:ext cx="6983894" cy="4992701"/>
          </a:xfrm>
        </p:spPr>
        <p:txBody>
          <a:bodyPr>
            <a:normAutofit/>
          </a:bodyPr>
          <a:lstStyle/>
          <a:p>
            <a:pPr>
              <a:lnSpc>
                <a:spcPct val="90000"/>
              </a:lnSpc>
            </a:pPr>
            <a:r>
              <a:rPr lang="es-CO" sz="2400" b="1" noProof="1">
                <a:solidFill>
                  <a:schemeClr val="tx1"/>
                </a:solidFill>
                <a:latin typeface="Montserrat" pitchFamily="2" charset="77"/>
              </a:rPr>
              <a:t>Infecciones gastrointestinales:</a:t>
            </a:r>
            <a:endParaRPr lang="es-ES_tradnl" sz="2400" b="1" dirty="0">
              <a:solidFill>
                <a:schemeClr val="tx1"/>
              </a:solidFill>
              <a:latin typeface="Montserrat" pitchFamily="2" charset="77"/>
            </a:endParaRPr>
          </a:p>
          <a:p>
            <a:pPr>
              <a:lnSpc>
                <a:spcPct val="90000"/>
              </a:lnSpc>
              <a:buFont typeface="Wingdings" pitchFamily="2" charset="2"/>
              <a:buNone/>
            </a:pPr>
            <a:r>
              <a:rPr lang="es-ES_tradnl" dirty="0">
                <a:latin typeface="Montserrat" pitchFamily="2" charset="77"/>
              </a:rPr>
              <a:t>	</a:t>
            </a:r>
            <a:r>
              <a:rPr lang="es-ES_tradnl" sz="2400" noProof="1">
                <a:latin typeface="Montserrat" pitchFamily="2" charset="77"/>
              </a:rPr>
              <a:t>Útiles en gastroenteritis bacteriana</a:t>
            </a:r>
            <a:r>
              <a:rPr lang="es-ES_tradnl" sz="2400" dirty="0">
                <a:latin typeface="Montserrat" pitchFamily="2" charset="77"/>
              </a:rPr>
              <a:t> (eficacia similar a TMP-SMX en diarrea del viajero y </a:t>
            </a:r>
            <a:r>
              <a:rPr lang="es-ES_tradnl" sz="2400" dirty="0" err="1">
                <a:latin typeface="Montserrat" pitchFamily="2" charset="77"/>
              </a:rPr>
              <a:t>Shigelosis</a:t>
            </a:r>
            <a:r>
              <a:rPr lang="es-ES_tradnl" sz="2400" dirty="0">
                <a:latin typeface="Montserrat" pitchFamily="2" charset="77"/>
              </a:rPr>
              <a:t>). Cada vez más resistencia.</a:t>
            </a:r>
            <a:endParaRPr lang="es-ES_tradnl" sz="2400" noProof="1">
              <a:latin typeface="Montserrat" pitchFamily="2" charset="77"/>
            </a:endParaRPr>
          </a:p>
          <a:p>
            <a:pPr lvl="2">
              <a:lnSpc>
                <a:spcPct val="90000"/>
              </a:lnSpc>
              <a:buFont typeface="Wingdings" pitchFamily="2" charset="2"/>
              <a:buNone/>
            </a:pPr>
            <a:endParaRPr lang="es-ES_tradnl" sz="2400" i="1" dirty="0">
              <a:latin typeface="Montserrat" pitchFamily="2" charset="77"/>
            </a:endParaRPr>
          </a:p>
          <a:p>
            <a:pPr>
              <a:lnSpc>
                <a:spcPct val="90000"/>
              </a:lnSpc>
            </a:pPr>
            <a:r>
              <a:rPr lang="es-ES_tradnl" sz="2400" b="1" noProof="1">
                <a:solidFill>
                  <a:schemeClr val="tx1"/>
                </a:solidFill>
                <a:latin typeface="Montserrat" pitchFamily="2" charset="77"/>
              </a:rPr>
              <a:t>Infecciones </a:t>
            </a:r>
            <a:r>
              <a:rPr lang="es-ES_tradnl" sz="2400" b="1" dirty="0">
                <a:solidFill>
                  <a:schemeClr val="tx1"/>
                </a:solidFill>
                <a:latin typeface="Montserrat" pitchFamily="2" charset="77"/>
              </a:rPr>
              <a:t>respiratorias</a:t>
            </a:r>
            <a:r>
              <a:rPr lang="es-ES_tradnl" sz="2400" b="1" noProof="1">
                <a:solidFill>
                  <a:schemeClr val="tx1"/>
                </a:solidFill>
                <a:latin typeface="Montserrat" pitchFamily="2" charset="77"/>
              </a:rPr>
              <a:t>:</a:t>
            </a:r>
            <a:endParaRPr lang="es-ES_tradnl" sz="2400" b="1" dirty="0">
              <a:solidFill>
                <a:schemeClr val="tx1"/>
              </a:solidFill>
              <a:latin typeface="Montserrat" pitchFamily="2" charset="77"/>
            </a:endParaRPr>
          </a:p>
          <a:p>
            <a:pPr>
              <a:lnSpc>
                <a:spcPct val="90000"/>
              </a:lnSpc>
              <a:buFont typeface="Wingdings" pitchFamily="2" charset="2"/>
              <a:buNone/>
            </a:pPr>
            <a:r>
              <a:rPr lang="es-ES_tradnl" sz="2400" dirty="0">
                <a:latin typeface="Montserrat" pitchFamily="2" charset="77"/>
              </a:rPr>
              <a:t>	Levo y </a:t>
            </a:r>
            <a:r>
              <a:rPr lang="es-ES_tradnl" sz="2400" dirty="0" err="1">
                <a:latin typeface="Montserrat" pitchFamily="2" charset="77"/>
              </a:rPr>
              <a:t>moxifloxacina</a:t>
            </a:r>
            <a:r>
              <a:rPr lang="es-ES_tradnl" sz="2400" dirty="0">
                <a:latin typeface="Montserrat" pitchFamily="2" charset="77"/>
              </a:rPr>
              <a:t> en infecciones altas y NAC. De elección para </a:t>
            </a:r>
            <a:r>
              <a:rPr lang="es-ES_tradnl" sz="2400" i="1" dirty="0" err="1">
                <a:latin typeface="Montserrat" pitchFamily="2" charset="77"/>
              </a:rPr>
              <a:t>Legionella</a:t>
            </a:r>
            <a:r>
              <a:rPr lang="es-ES_tradnl" sz="2400" i="1" dirty="0">
                <a:latin typeface="Montserrat" pitchFamily="2" charset="77"/>
              </a:rPr>
              <a:t> </a:t>
            </a:r>
            <a:r>
              <a:rPr lang="es-ES_tradnl" sz="2400" i="1" dirty="0" err="1">
                <a:latin typeface="Montserrat" pitchFamily="2" charset="77"/>
              </a:rPr>
              <a:t>pneumophila</a:t>
            </a:r>
            <a:r>
              <a:rPr lang="es-ES_tradnl" sz="2400" i="1" dirty="0">
                <a:latin typeface="Montserrat" pitchFamily="2" charset="77"/>
              </a:rPr>
              <a:t>.</a:t>
            </a:r>
            <a:endParaRPr lang="es-ES_tradnl" sz="2400" dirty="0">
              <a:latin typeface="Montserrat" pitchFamily="2" charset="77"/>
            </a:endParaRPr>
          </a:p>
          <a:p>
            <a:pPr>
              <a:lnSpc>
                <a:spcPct val="90000"/>
              </a:lnSpc>
              <a:buFont typeface="Wingdings" pitchFamily="2" charset="2"/>
              <a:buNone/>
            </a:pPr>
            <a:r>
              <a:rPr lang="es-ES_tradnl" sz="2400" dirty="0">
                <a:latin typeface="Montserrat" pitchFamily="2" charset="77"/>
              </a:rPr>
              <a:t>	</a:t>
            </a:r>
            <a:r>
              <a:rPr lang="es-ES_tradnl" sz="2400" dirty="0" err="1">
                <a:latin typeface="Montserrat" pitchFamily="2" charset="77"/>
              </a:rPr>
              <a:t>Cipro</a:t>
            </a:r>
            <a:r>
              <a:rPr lang="es-ES_tradnl" sz="2400" dirty="0">
                <a:latin typeface="Montserrat" pitchFamily="2" charset="77"/>
              </a:rPr>
              <a:t> se emplea en exacerbaciones por </a:t>
            </a:r>
            <a:r>
              <a:rPr lang="es-ES_tradnl" sz="2400" i="1" dirty="0">
                <a:latin typeface="Montserrat" pitchFamily="2" charset="77"/>
              </a:rPr>
              <a:t>P. </a:t>
            </a:r>
            <a:r>
              <a:rPr lang="es-ES_tradnl" sz="2400" i="1" dirty="0" err="1">
                <a:latin typeface="Montserrat" pitchFamily="2" charset="77"/>
              </a:rPr>
              <a:t>aeruginosa</a:t>
            </a:r>
            <a:r>
              <a:rPr lang="es-ES_tradnl" sz="2400" i="1" dirty="0">
                <a:latin typeface="Montserrat" pitchFamily="2" charset="77"/>
              </a:rPr>
              <a:t> </a:t>
            </a:r>
            <a:r>
              <a:rPr lang="es-ES_tradnl" sz="2400" dirty="0">
                <a:latin typeface="Montserrat" pitchFamily="2" charset="77"/>
              </a:rPr>
              <a:t>en fibrosis quística.</a:t>
            </a:r>
            <a:endParaRPr lang="es-ES_tradnl" sz="2400" noProof="1">
              <a:latin typeface="Montserrat" pitchFamily="2" charset="77"/>
            </a:endParaRPr>
          </a:p>
        </p:txBody>
      </p:sp>
      <p:sp>
        <p:nvSpPr>
          <p:cNvPr id="3" name="Título 2">
            <a:extLst>
              <a:ext uri="{FF2B5EF4-FFF2-40B4-BE49-F238E27FC236}">
                <a16:creationId xmlns:a16="http://schemas.microsoft.com/office/drawing/2014/main" id="{6C68F1C9-2A24-024A-98FC-50A52831CE11}"/>
              </a:ext>
            </a:extLst>
          </p:cNvPr>
          <p:cNvSpPr>
            <a:spLocks noGrp="1"/>
          </p:cNvSpPr>
          <p:nvPr>
            <p:ph type="title"/>
          </p:nvPr>
        </p:nvSpPr>
        <p:spPr/>
        <p:txBody>
          <a:bodyPr/>
          <a:lstStyle/>
          <a:p>
            <a:pPr algn="ctr"/>
            <a:r>
              <a:rPr lang="es-CO" dirty="0"/>
              <a:t>Indicaciones clínicas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AE5F4532-FFFE-084E-9A47-387AD50A3858}"/>
              </a:ext>
            </a:extLst>
          </p:cNvPr>
          <p:cNvSpPr>
            <a:spLocks noGrp="1"/>
          </p:cNvSpPr>
          <p:nvPr>
            <p:ph type="title"/>
          </p:nvPr>
        </p:nvSpPr>
        <p:spPr>
          <a:xfrm>
            <a:off x="838200" y="1206155"/>
            <a:ext cx="10515600" cy="1957801"/>
          </a:xfrm>
        </p:spPr>
        <p:txBody>
          <a:bodyPr/>
          <a:lstStyle/>
          <a:p>
            <a:pPr algn="ctr"/>
            <a:r>
              <a:rPr lang="es-CO" dirty="0" err="1"/>
              <a:t>Quinolonas</a:t>
            </a:r>
            <a:endParaRPr lang="es-CO" dirty="0"/>
          </a:p>
        </p:txBody>
      </p:sp>
    </p:spTree>
    <p:extLst>
      <p:ext uri="{BB962C8B-B14F-4D97-AF65-F5344CB8AC3E}">
        <p14:creationId xmlns:p14="http://schemas.microsoft.com/office/powerpoint/2010/main" val="1429084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body" idx="1"/>
          </p:nvPr>
        </p:nvSpPr>
        <p:spPr>
          <a:xfrm>
            <a:off x="4996070" y="1500174"/>
            <a:ext cx="6917634" cy="4895850"/>
          </a:xfrm>
        </p:spPr>
        <p:txBody>
          <a:bodyPr/>
          <a:lstStyle/>
          <a:p>
            <a:pPr marL="914400" lvl="2" indent="0">
              <a:lnSpc>
                <a:spcPct val="90000"/>
              </a:lnSpc>
              <a:buNone/>
            </a:pPr>
            <a:endParaRPr lang="es-ES_tradnl" noProof="1">
              <a:effectLst/>
              <a:latin typeface="Montserrat" pitchFamily="2" charset="77"/>
            </a:endParaRPr>
          </a:p>
          <a:p>
            <a:pPr lvl="1"/>
            <a:r>
              <a:rPr lang="es-ES_tradnl" sz="2800" b="1" noProof="1">
                <a:effectLst/>
                <a:latin typeface="Montserrat" pitchFamily="2" charset="77"/>
              </a:rPr>
              <a:t>TB multi-resistente</a:t>
            </a:r>
            <a:r>
              <a:rPr lang="es-ES_tradnl" sz="2800" noProof="1">
                <a:effectLst/>
                <a:latin typeface="Montserrat" pitchFamily="2" charset="77"/>
              </a:rPr>
              <a:t>: Levofloxacina o </a:t>
            </a:r>
            <a:r>
              <a:rPr lang="es-CO" sz="2800" u="sng" dirty="0" err="1">
                <a:effectLst/>
                <a:latin typeface="Montserrat" pitchFamily="2" charset="77"/>
              </a:rPr>
              <a:t>moxifloxacina</a:t>
            </a:r>
            <a:r>
              <a:rPr lang="es-CO" sz="2800" dirty="0">
                <a:effectLst/>
                <a:latin typeface="Montserrat" pitchFamily="2" charset="77"/>
              </a:rPr>
              <a:t> o en combinación con otros fármacos.</a:t>
            </a:r>
            <a:endParaRPr lang="es-ES_tradnl" sz="2800" noProof="1">
              <a:effectLst/>
              <a:latin typeface="Montserrat" pitchFamily="2" charset="77"/>
            </a:endParaRPr>
          </a:p>
          <a:p>
            <a:pPr lvl="1"/>
            <a:endParaRPr lang="es-ES_tradnl" sz="1100" noProof="1">
              <a:latin typeface="Montserrat" pitchFamily="2" charset="77"/>
            </a:endParaRPr>
          </a:p>
          <a:p>
            <a:pPr lvl="1"/>
            <a:r>
              <a:rPr lang="es-ES_tradnl" sz="2800" b="1" noProof="1">
                <a:effectLst/>
                <a:latin typeface="Montserrat" pitchFamily="2" charset="77"/>
              </a:rPr>
              <a:t>Contacto meningococo</a:t>
            </a:r>
            <a:r>
              <a:rPr lang="es-ES_tradnl" sz="2800" noProof="1">
                <a:effectLst/>
                <a:latin typeface="Montserrat" pitchFamily="2" charset="77"/>
              </a:rPr>
              <a:t>: alternativa a rifampicina.</a:t>
            </a:r>
          </a:p>
          <a:p>
            <a:pPr lvl="1"/>
            <a:endParaRPr lang="es-ES_tradnl" sz="1200" dirty="0">
              <a:latin typeface="Montserrat" pitchFamily="2" charset="77"/>
            </a:endParaRPr>
          </a:p>
        </p:txBody>
      </p:sp>
      <p:sp>
        <p:nvSpPr>
          <p:cNvPr id="3" name="Título 2">
            <a:extLst>
              <a:ext uri="{FF2B5EF4-FFF2-40B4-BE49-F238E27FC236}">
                <a16:creationId xmlns:a16="http://schemas.microsoft.com/office/drawing/2014/main" id="{409179CB-0DC8-9A41-AB76-A1CF2ECDD049}"/>
              </a:ext>
            </a:extLst>
          </p:cNvPr>
          <p:cNvSpPr>
            <a:spLocks noGrp="1"/>
          </p:cNvSpPr>
          <p:nvPr>
            <p:ph type="title"/>
          </p:nvPr>
        </p:nvSpPr>
        <p:spPr/>
        <p:txBody>
          <a:bodyPr/>
          <a:lstStyle/>
          <a:p>
            <a:pPr algn="ctr"/>
            <a:r>
              <a:rPr lang="es-CO" dirty="0"/>
              <a:t>Indicaciones clínicas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66343"/>
            <a:ext cx="10515600" cy="1325563"/>
          </a:xfrm>
        </p:spPr>
        <p:txBody>
          <a:bodyPr/>
          <a:lstStyle/>
          <a:p>
            <a:pPr algn="ctr"/>
            <a:r>
              <a:rPr lang="es-ES_tradnl" dirty="0"/>
              <a:t>Dosis adultos</a:t>
            </a:r>
          </a:p>
        </p:txBody>
      </p:sp>
      <p:sp>
        <p:nvSpPr>
          <p:cNvPr id="3" name="Marcador de contenido 2"/>
          <p:cNvSpPr>
            <a:spLocks noGrp="1"/>
          </p:cNvSpPr>
          <p:nvPr>
            <p:ph idx="1"/>
          </p:nvPr>
        </p:nvSpPr>
        <p:spPr>
          <a:xfrm>
            <a:off x="5009322" y="1600201"/>
            <a:ext cx="6983894" cy="4892674"/>
          </a:xfrm>
        </p:spPr>
        <p:txBody>
          <a:bodyPr>
            <a:normAutofit lnSpcReduction="10000"/>
          </a:bodyPr>
          <a:lstStyle/>
          <a:p>
            <a:r>
              <a:rPr lang="es-ES_tradnl" sz="2800" b="1" dirty="0" err="1"/>
              <a:t>Ciprofloxacina</a:t>
            </a:r>
            <a:r>
              <a:rPr lang="es-ES_tradnl" sz="2800" dirty="0"/>
              <a:t>: </a:t>
            </a:r>
          </a:p>
          <a:p>
            <a:pPr lvl="1"/>
            <a:r>
              <a:rPr lang="es-ES_tradnl" sz="2800" dirty="0"/>
              <a:t>Oral: 500 mg q12h.</a:t>
            </a:r>
          </a:p>
          <a:p>
            <a:pPr lvl="1"/>
            <a:r>
              <a:rPr lang="es-ES_tradnl" sz="2800" dirty="0"/>
              <a:t>IV: 400 mg q12h o q8h (infecciones graves).</a:t>
            </a:r>
          </a:p>
          <a:p>
            <a:endParaRPr lang="es-ES_tradnl" sz="2800" b="1" dirty="0"/>
          </a:p>
          <a:p>
            <a:r>
              <a:rPr lang="es-ES_tradnl" sz="2800" b="1" dirty="0" err="1"/>
              <a:t>Levofloxacina</a:t>
            </a:r>
            <a:r>
              <a:rPr lang="es-ES_tradnl" sz="2800" dirty="0"/>
              <a:t>:</a:t>
            </a:r>
          </a:p>
          <a:p>
            <a:pPr lvl="1"/>
            <a:r>
              <a:rPr lang="es-ES_tradnl" sz="2800" dirty="0"/>
              <a:t>Oral: 500-750 mg q 24h.</a:t>
            </a:r>
          </a:p>
          <a:p>
            <a:pPr lvl="1"/>
            <a:r>
              <a:rPr lang="es-ES_tradnl" sz="2800" dirty="0"/>
              <a:t>IV: 750 mg q24h.</a:t>
            </a:r>
          </a:p>
          <a:p>
            <a:endParaRPr lang="es-ES_tradnl" sz="2800" b="1" dirty="0"/>
          </a:p>
          <a:p>
            <a:r>
              <a:rPr lang="es-ES_tradnl" sz="2800" b="1" dirty="0" err="1"/>
              <a:t>Moxifloxacina</a:t>
            </a:r>
            <a:r>
              <a:rPr lang="es-ES_tradnl" sz="2800" dirty="0"/>
              <a:t>:</a:t>
            </a:r>
          </a:p>
          <a:p>
            <a:pPr lvl="1"/>
            <a:r>
              <a:rPr lang="es-ES_tradnl" sz="2800" dirty="0"/>
              <a:t>Oral e IV: 400 mg q24h.</a:t>
            </a:r>
            <a:endParaRPr lang="es-ES_tradnl" dirty="0"/>
          </a:p>
        </p:txBody>
      </p:sp>
    </p:spTree>
    <p:extLst>
      <p:ext uri="{BB962C8B-B14F-4D97-AF65-F5344CB8AC3E}">
        <p14:creationId xmlns:p14="http://schemas.microsoft.com/office/powerpoint/2010/main" val="3833103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_tradnl" dirty="0"/>
              <a:t>Dosis pediátrica</a:t>
            </a:r>
          </a:p>
        </p:txBody>
      </p:sp>
      <p:sp>
        <p:nvSpPr>
          <p:cNvPr id="3" name="Marcador de contenido 2"/>
          <p:cNvSpPr>
            <a:spLocks noGrp="1"/>
          </p:cNvSpPr>
          <p:nvPr>
            <p:ph idx="1"/>
          </p:nvPr>
        </p:nvSpPr>
        <p:spPr>
          <a:xfrm>
            <a:off x="5009322" y="1765853"/>
            <a:ext cx="7050156" cy="5092147"/>
          </a:xfrm>
        </p:spPr>
        <p:txBody>
          <a:bodyPr/>
          <a:lstStyle/>
          <a:p>
            <a:r>
              <a:rPr lang="es-ES_tradnl" sz="2800" b="1" dirty="0"/>
              <a:t>Ácido </a:t>
            </a:r>
            <a:r>
              <a:rPr lang="es-ES_tradnl" sz="2800" b="1" dirty="0" err="1"/>
              <a:t>nalidíxico</a:t>
            </a:r>
            <a:r>
              <a:rPr lang="es-ES_tradnl" sz="2800" dirty="0"/>
              <a:t>: </a:t>
            </a:r>
          </a:p>
          <a:p>
            <a:pPr marL="0" indent="0">
              <a:buNone/>
            </a:pPr>
            <a:r>
              <a:rPr lang="es-ES_tradnl" sz="2800" dirty="0"/>
              <a:t>   55 mg/kg/día dividido cada 6 h.</a:t>
            </a:r>
          </a:p>
          <a:p>
            <a:pPr marL="0" indent="0">
              <a:buNone/>
            </a:pPr>
            <a:endParaRPr lang="es-ES_tradnl" sz="2800" dirty="0"/>
          </a:p>
          <a:p>
            <a:r>
              <a:rPr lang="es-ES_tradnl" sz="2800" b="1" dirty="0" err="1"/>
              <a:t>Ciprofloxacina</a:t>
            </a:r>
            <a:r>
              <a:rPr lang="es-ES_tradnl" sz="2800" dirty="0"/>
              <a:t>: </a:t>
            </a:r>
          </a:p>
          <a:p>
            <a:pPr lvl="1"/>
            <a:r>
              <a:rPr lang="es-ES_tradnl" sz="2800" dirty="0"/>
              <a:t>Oral: 10-20 mg/kg cada 12 h.</a:t>
            </a:r>
          </a:p>
          <a:p>
            <a:pPr lvl="1"/>
            <a:r>
              <a:rPr lang="es-ES_tradnl" sz="2800" dirty="0"/>
              <a:t>IV: 10 mg/kg cada 8 h.</a:t>
            </a:r>
          </a:p>
          <a:p>
            <a:pPr lvl="1"/>
            <a:endParaRPr lang="es-ES_tradnl" sz="2800" dirty="0"/>
          </a:p>
          <a:p>
            <a:r>
              <a:rPr lang="es-ES_tradnl" sz="2800" b="1" dirty="0" err="1"/>
              <a:t>Levofloxacina</a:t>
            </a:r>
            <a:r>
              <a:rPr lang="es-ES_tradnl" sz="2800" dirty="0"/>
              <a:t>:</a:t>
            </a:r>
          </a:p>
          <a:p>
            <a:pPr lvl="1"/>
            <a:r>
              <a:rPr lang="es-ES_tradnl" sz="2800" dirty="0"/>
              <a:t>IV: 8 mg/kg cada 12 h.</a:t>
            </a:r>
            <a:endParaRPr lang="es-ES_tradnl" dirty="0"/>
          </a:p>
        </p:txBody>
      </p:sp>
    </p:spTree>
    <p:extLst>
      <p:ext uri="{BB962C8B-B14F-4D97-AF65-F5344CB8AC3E}">
        <p14:creationId xmlns:p14="http://schemas.microsoft.com/office/powerpoint/2010/main" val="903660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F97F840-3F19-E747-ABCC-B4BFC3CAA41E}"/>
              </a:ext>
            </a:extLst>
          </p:cNvPr>
          <p:cNvSpPr>
            <a:spLocks noGrp="1"/>
          </p:cNvSpPr>
          <p:nvPr>
            <p:ph type="title"/>
          </p:nvPr>
        </p:nvSpPr>
        <p:spPr>
          <a:xfrm>
            <a:off x="838200" y="1272416"/>
            <a:ext cx="10515600" cy="1957801"/>
          </a:xfrm>
        </p:spPr>
        <p:txBody>
          <a:bodyPr/>
          <a:lstStyle/>
          <a:p>
            <a:pPr algn="ctr"/>
            <a:r>
              <a:rPr lang="es-CO" dirty="0"/>
              <a:t>Sulfonamidas y </a:t>
            </a:r>
            <a:r>
              <a:rPr lang="es-CO" dirty="0" err="1"/>
              <a:t>pirimidinas</a:t>
            </a:r>
            <a:endParaRPr lang="es-CO" dirty="0"/>
          </a:p>
        </p:txBody>
      </p:sp>
    </p:spTree>
    <p:extLst>
      <p:ext uri="{BB962C8B-B14F-4D97-AF65-F5344CB8AC3E}">
        <p14:creationId xmlns:p14="http://schemas.microsoft.com/office/powerpoint/2010/main" val="1546326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914400" y="-214311"/>
            <a:ext cx="10919791" cy="1362075"/>
          </a:xfrm>
        </p:spPr>
        <p:txBody>
          <a:bodyPr>
            <a:normAutofit/>
          </a:bodyPr>
          <a:lstStyle/>
          <a:p>
            <a:pPr algn="ctr"/>
            <a:r>
              <a:rPr lang="es-CO" sz="4400" dirty="0"/>
              <a:t>Inhibidores de la síntesis de folatos</a:t>
            </a:r>
          </a:p>
        </p:txBody>
      </p:sp>
      <p:pic>
        <p:nvPicPr>
          <p:cNvPr id="5" name="Picture 2"/>
          <p:cNvPicPr>
            <a:picLocks noChangeAspect="1" noChangeArrowheads="1"/>
          </p:cNvPicPr>
          <p:nvPr/>
        </p:nvPicPr>
        <p:blipFill>
          <a:blip r:embed="rId2" cstate="print"/>
          <a:srcRect/>
          <a:stretch>
            <a:fillRect/>
          </a:stretch>
        </p:blipFill>
        <p:spPr bwMode="auto">
          <a:xfrm>
            <a:off x="6112564" y="1447801"/>
            <a:ext cx="2590800" cy="5142345"/>
          </a:xfrm>
          <a:prstGeom prst="rect">
            <a:avLst/>
          </a:prstGeom>
          <a:noFill/>
          <a:ln w="9525">
            <a:noFill/>
            <a:miter lim="800000"/>
            <a:headEnd/>
            <a:tailEnd/>
          </a:ln>
          <a:effectLst/>
        </p:spPr>
      </p:pic>
      <p:sp>
        <p:nvSpPr>
          <p:cNvPr id="6" name="5 CuadroTexto"/>
          <p:cNvSpPr txBox="1"/>
          <p:nvPr/>
        </p:nvSpPr>
        <p:spPr>
          <a:xfrm>
            <a:off x="8759689" y="2209801"/>
            <a:ext cx="3382657" cy="400110"/>
          </a:xfrm>
          <a:prstGeom prst="rect">
            <a:avLst/>
          </a:prstGeom>
          <a:noFill/>
        </p:spPr>
        <p:txBody>
          <a:bodyPr wrap="none" rtlCol="0">
            <a:spAutoFit/>
          </a:bodyPr>
          <a:lstStyle/>
          <a:p>
            <a:r>
              <a:rPr lang="es-CO" sz="2000" b="1" dirty="0" err="1">
                <a:latin typeface="Montserrat" pitchFamily="2" charset="77"/>
              </a:rPr>
              <a:t>Dihidropteroato</a:t>
            </a:r>
            <a:r>
              <a:rPr lang="es-CO" sz="2000" b="1" dirty="0">
                <a:latin typeface="Montserrat" pitchFamily="2" charset="77"/>
              </a:rPr>
              <a:t> </a:t>
            </a:r>
            <a:r>
              <a:rPr lang="es-CO" sz="2000" b="1" dirty="0" err="1">
                <a:latin typeface="Montserrat" pitchFamily="2" charset="77"/>
              </a:rPr>
              <a:t>sintasa</a:t>
            </a:r>
            <a:endParaRPr lang="es-CO" sz="2000" b="1" dirty="0">
              <a:latin typeface="Montserrat" pitchFamily="2" charset="77"/>
            </a:endParaRPr>
          </a:p>
        </p:txBody>
      </p:sp>
      <p:sp>
        <p:nvSpPr>
          <p:cNvPr id="7" name="6 CuadroTexto"/>
          <p:cNvSpPr txBox="1"/>
          <p:nvPr/>
        </p:nvSpPr>
        <p:spPr>
          <a:xfrm>
            <a:off x="8912089" y="5257801"/>
            <a:ext cx="3385863" cy="400110"/>
          </a:xfrm>
          <a:prstGeom prst="rect">
            <a:avLst/>
          </a:prstGeom>
          <a:noFill/>
        </p:spPr>
        <p:txBody>
          <a:bodyPr wrap="none" rtlCol="0">
            <a:spAutoFit/>
          </a:bodyPr>
          <a:lstStyle/>
          <a:p>
            <a:r>
              <a:rPr lang="es-CO" sz="2000" b="1" dirty="0" err="1">
                <a:latin typeface="Montserrat" pitchFamily="2" charset="77"/>
              </a:rPr>
              <a:t>Dihidrofolato</a:t>
            </a:r>
            <a:r>
              <a:rPr lang="es-CO" sz="2000" b="1" dirty="0">
                <a:latin typeface="Montserrat" pitchFamily="2" charset="77"/>
              </a:rPr>
              <a:t> </a:t>
            </a:r>
            <a:r>
              <a:rPr lang="es-CO" sz="2000" b="1" dirty="0" err="1">
                <a:latin typeface="Montserrat" pitchFamily="2" charset="77"/>
              </a:rPr>
              <a:t>reductasa</a:t>
            </a:r>
            <a:endParaRPr lang="es-CO" sz="2000" b="1" dirty="0">
              <a:latin typeface="Montserrat" pitchFamily="2" charset="77"/>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355035" y="274637"/>
            <a:ext cx="10515600" cy="1325563"/>
          </a:xfrm>
        </p:spPr>
        <p:txBody>
          <a:bodyPr/>
          <a:lstStyle/>
          <a:p>
            <a:r>
              <a:rPr lang="es-CO" b="1" dirty="0"/>
              <a:t>Sulfonamidas</a:t>
            </a:r>
          </a:p>
        </p:txBody>
      </p:sp>
      <p:sp>
        <p:nvSpPr>
          <p:cNvPr id="5" name="4 Marcador de contenido"/>
          <p:cNvSpPr>
            <a:spLocks noGrp="1"/>
          </p:cNvSpPr>
          <p:nvPr>
            <p:ph idx="1"/>
          </p:nvPr>
        </p:nvSpPr>
        <p:spPr>
          <a:xfrm>
            <a:off x="7057610" y="1600200"/>
            <a:ext cx="4439479" cy="5029200"/>
          </a:xfrm>
        </p:spPr>
        <p:txBody>
          <a:bodyPr>
            <a:normAutofit lnSpcReduction="10000"/>
          </a:bodyPr>
          <a:lstStyle/>
          <a:p>
            <a:pPr>
              <a:buNone/>
            </a:pPr>
            <a:r>
              <a:rPr lang="es-CO" sz="2400" b="1" u="sng" dirty="0">
                <a:solidFill>
                  <a:schemeClr val="tx1"/>
                </a:solidFill>
              </a:rPr>
              <a:t>Orales absorbibles:</a:t>
            </a:r>
          </a:p>
          <a:p>
            <a:r>
              <a:rPr lang="es-CO" sz="2400" dirty="0" err="1">
                <a:solidFill>
                  <a:schemeClr val="tx1"/>
                </a:solidFill>
              </a:rPr>
              <a:t>Sulfametoxazol</a:t>
            </a:r>
            <a:endParaRPr lang="es-CO" sz="2400" dirty="0">
              <a:solidFill>
                <a:schemeClr val="tx1"/>
              </a:solidFill>
            </a:endParaRPr>
          </a:p>
          <a:p>
            <a:r>
              <a:rPr lang="es-CO" sz="2400" dirty="0" err="1">
                <a:solidFill>
                  <a:schemeClr val="tx1"/>
                </a:solidFill>
              </a:rPr>
              <a:t>Sulfadoxina</a:t>
            </a:r>
            <a:endParaRPr lang="es-CO" sz="2400" dirty="0">
              <a:solidFill>
                <a:schemeClr val="tx1"/>
              </a:solidFill>
            </a:endParaRPr>
          </a:p>
          <a:p>
            <a:r>
              <a:rPr lang="es-CO" sz="2400" dirty="0" err="1">
                <a:solidFill>
                  <a:schemeClr val="tx1"/>
                </a:solidFill>
              </a:rPr>
              <a:t>Sulfadiazina</a:t>
            </a:r>
            <a:endParaRPr lang="es-CO" sz="2400" dirty="0">
              <a:solidFill>
                <a:schemeClr val="tx1"/>
              </a:solidFill>
            </a:endParaRPr>
          </a:p>
          <a:p>
            <a:pPr>
              <a:buNone/>
            </a:pPr>
            <a:endParaRPr lang="es-CO" sz="2400" u="sng" dirty="0">
              <a:solidFill>
                <a:schemeClr val="tx1"/>
              </a:solidFill>
            </a:endParaRPr>
          </a:p>
          <a:p>
            <a:pPr>
              <a:buNone/>
            </a:pPr>
            <a:r>
              <a:rPr lang="es-CO" sz="2400" b="1" u="sng" dirty="0">
                <a:solidFill>
                  <a:schemeClr val="tx1"/>
                </a:solidFill>
              </a:rPr>
              <a:t>Orales no absorbibles:</a:t>
            </a:r>
          </a:p>
          <a:p>
            <a:r>
              <a:rPr lang="es-CO" sz="2400" dirty="0" err="1">
                <a:solidFill>
                  <a:schemeClr val="tx1"/>
                </a:solidFill>
              </a:rPr>
              <a:t>Sulfasalazina</a:t>
            </a:r>
            <a:endParaRPr lang="es-CO" sz="2400" dirty="0">
              <a:solidFill>
                <a:schemeClr val="tx1"/>
              </a:solidFill>
            </a:endParaRPr>
          </a:p>
          <a:p>
            <a:pPr>
              <a:buNone/>
            </a:pPr>
            <a:endParaRPr lang="es-CO" sz="2400" b="1" u="sng" dirty="0">
              <a:solidFill>
                <a:schemeClr val="tx1"/>
              </a:solidFill>
            </a:endParaRPr>
          </a:p>
          <a:p>
            <a:pPr>
              <a:buNone/>
            </a:pPr>
            <a:endParaRPr lang="es-CO" sz="2400" b="1" u="sng" dirty="0">
              <a:solidFill>
                <a:schemeClr val="tx1"/>
              </a:solidFill>
            </a:endParaRPr>
          </a:p>
          <a:p>
            <a:pPr>
              <a:buNone/>
            </a:pPr>
            <a:r>
              <a:rPr lang="es-CO" sz="2400" b="1" u="sng" dirty="0">
                <a:solidFill>
                  <a:schemeClr val="tx1"/>
                </a:solidFill>
              </a:rPr>
              <a:t>Tópicas:</a:t>
            </a:r>
          </a:p>
          <a:p>
            <a:r>
              <a:rPr lang="es-CO" sz="2400" dirty="0" err="1">
                <a:solidFill>
                  <a:schemeClr val="tx1"/>
                </a:solidFill>
              </a:rPr>
              <a:t>Sulfacetamida</a:t>
            </a:r>
            <a:endParaRPr lang="es-CO" sz="2400" dirty="0">
              <a:solidFill>
                <a:schemeClr val="tx1"/>
              </a:solidFill>
            </a:endParaRPr>
          </a:p>
          <a:p>
            <a:r>
              <a:rPr lang="es-CO" sz="2400" dirty="0" err="1">
                <a:solidFill>
                  <a:schemeClr val="tx1"/>
                </a:solidFill>
              </a:rPr>
              <a:t>Sulfadiazina</a:t>
            </a:r>
            <a:r>
              <a:rPr lang="es-CO" sz="2400" dirty="0">
                <a:solidFill>
                  <a:schemeClr val="tx1"/>
                </a:solidFill>
              </a:rPr>
              <a:t> de plata</a:t>
            </a:r>
          </a:p>
          <a:p>
            <a:pPr>
              <a:buNone/>
            </a:pPr>
            <a:endParaRPr lang="es-CO" sz="2400" u="sng" dirty="0">
              <a:solidFill>
                <a:schemeClr val="tx1"/>
              </a:solidFill>
            </a:endParaRPr>
          </a:p>
          <a:p>
            <a:endParaRPr lang="es-CO" dirty="0"/>
          </a:p>
        </p:txBody>
      </p:sp>
      <p:pic>
        <p:nvPicPr>
          <p:cNvPr id="7" name="Picture 4" descr="http://eng.yungjin.co.kr/files/product/sulfamethoxazole_1.jpg"/>
          <p:cNvPicPr>
            <a:picLocks noChangeAspect="1" noChangeArrowheads="1"/>
          </p:cNvPicPr>
          <p:nvPr/>
        </p:nvPicPr>
        <p:blipFill>
          <a:blip r:embed="rId2" cstate="print"/>
          <a:srcRect l="13333" t="22678" r="13333" b="31502"/>
          <a:stretch>
            <a:fillRect/>
          </a:stretch>
        </p:blipFill>
        <p:spPr bwMode="auto">
          <a:xfrm>
            <a:off x="7168184" y="0"/>
            <a:ext cx="2933700" cy="160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86677" y="152399"/>
            <a:ext cx="10906541" cy="1411357"/>
          </a:xfrm>
        </p:spPr>
        <p:txBody>
          <a:bodyPr>
            <a:normAutofit/>
          </a:bodyPr>
          <a:lstStyle/>
          <a:p>
            <a:pPr algn="ctr"/>
            <a:r>
              <a:rPr lang="es-CO" dirty="0"/>
              <a:t>Sulfonamidas</a:t>
            </a:r>
          </a:p>
        </p:txBody>
      </p:sp>
      <p:sp>
        <p:nvSpPr>
          <p:cNvPr id="3" name="2 Marcador de contenido"/>
          <p:cNvSpPr>
            <a:spLocks noGrp="1"/>
          </p:cNvSpPr>
          <p:nvPr>
            <p:ph idx="1"/>
          </p:nvPr>
        </p:nvSpPr>
        <p:spPr>
          <a:xfrm>
            <a:off x="4982818" y="1858617"/>
            <a:ext cx="7010400" cy="4528930"/>
          </a:xfrm>
        </p:spPr>
        <p:txBody>
          <a:bodyPr>
            <a:normAutofit/>
          </a:bodyPr>
          <a:lstStyle/>
          <a:p>
            <a:r>
              <a:rPr lang="es-CO" sz="2800" dirty="0"/>
              <a:t>Análogos del PABA.</a:t>
            </a:r>
          </a:p>
          <a:p>
            <a:endParaRPr lang="es-CO" dirty="0"/>
          </a:p>
          <a:p>
            <a:r>
              <a:rPr lang="es-CO" sz="2800" dirty="0"/>
              <a:t>Inhiben la </a:t>
            </a:r>
            <a:r>
              <a:rPr lang="es-CO" sz="2800" b="1" dirty="0" err="1"/>
              <a:t>dihidropteroato</a:t>
            </a:r>
            <a:r>
              <a:rPr lang="es-CO" sz="2800" b="1" dirty="0"/>
              <a:t> </a:t>
            </a:r>
            <a:r>
              <a:rPr lang="es-CO" sz="2800" b="1" dirty="0" err="1"/>
              <a:t>sintetasa</a:t>
            </a:r>
            <a:r>
              <a:rPr lang="es-CO" sz="2800" dirty="0"/>
              <a:t>, bloqueado la síntesis de ácido fólico en bacterias y protozoos.</a:t>
            </a:r>
          </a:p>
          <a:p>
            <a:endParaRPr lang="es-CO" dirty="0"/>
          </a:p>
          <a:p>
            <a:r>
              <a:rPr lang="es-CO" sz="2800" dirty="0"/>
              <a:t>Mecanismos de resistencia: sobreproducción de PABA, mutaciones en la DHPS.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206099"/>
            <a:ext cx="10515600" cy="1325563"/>
          </a:xfrm>
        </p:spPr>
        <p:txBody>
          <a:bodyPr/>
          <a:lstStyle/>
          <a:p>
            <a:pPr algn="ctr"/>
            <a:r>
              <a:rPr lang="es-CO" b="1" dirty="0"/>
              <a:t>Sulfonamidas</a:t>
            </a:r>
          </a:p>
        </p:txBody>
      </p:sp>
      <p:sp>
        <p:nvSpPr>
          <p:cNvPr id="3" name="2 Marcador de contenido"/>
          <p:cNvSpPr>
            <a:spLocks noGrp="1"/>
          </p:cNvSpPr>
          <p:nvPr>
            <p:ph idx="1"/>
          </p:nvPr>
        </p:nvSpPr>
        <p:spPr>
          <a:xfrm>
            <a:off x="4969564" y="1653347"/>
            <a:ext cx="7036905" cy="5092010"/>
          </a:xfrm>
        </p:spPr>
        <p:txBody>
          <a:bodyPr>
            <a:normAutofit fontScale="92500" lnSpcReduction="10000"/>
          </a:bodyPr>
          <a:lstStyle/>
          <a:p>
            <a:r>
              <a:rPr lang="es-CO" sz="2800" dirty="0"/>
              <a:t>Tienen actividad contra Gram positivos, Gram negativos, </a:t>
            </a:r>
            <a:r>
              <a:rPr lang="es-CO" sz="2800" i="1" dirty="0"/>
              <a:t>Chlamydia, Plasmodium, Pneumocystis </a:t>
            </a:r>
            <a:r>
              <a:rPr lang="es-CO" sz="2800" dirty="0"/>
              <a:t>y </a:t>
            </a:r>
            <a:r>
              <a:rPr lang="es-CO" sz="2800" i="1" dirty="0"/>
              <a:t>Toxoplasma.</a:t>
            </a:r>
          </a:p>
          <a:p>
            <a:endParaRPr lang="es-CO" sz="2800" dirty="0"/>
          </a:p>
          <a:p>
            <a:r>
              <a:rPr lang="es-CO" sz="2800" dirty="0"/>
              <a:t>Los Enterococos pueden tomar los folatos del medio, las Ricketsias son intrínsecamente resistentes por carecer del blanco molecular.</a:t>
            </a:r>
          </a:p>
          <a:p>
            <a:pPr>
              <a:buNone/>
            </a:pPr>
            <a:endParaRPr lang="es-CO" i="1" dirty="0"/>
          </a:p>
          <a:p>
            <a:r>
              <a:rPr lang="es-CO" sz="2800" dirty="0"/>
              <a:t>Sistémicamente se usan sólo en combinación con inhibidores de la </a:t>
            </a:r>
            <a:r>
              <a:rPr lang="es-CO" sz="2800" dirty="0" err="1"/>
              <a:t>dihidrofolato</a:t>
            </a:r>
            <a:r>
              <a:rPr lang="es-CO" sz="2800" dirty="0"/>
              <a:t> </a:t>
            </a:r>
            <a:r>
              <a:rPr lang="es-CO" sz="2800" dirty="0" err="1"/>
              <a:t>reductasa</a:t>
            </a:r>
            <a:r>
              <a:rPr lang="es-CO" sz="2800" dirty="0"/>
              <a:t>.</a:t>
            </a:r>
          </a:p>
          <a:p>
            <a:endParaRPr lang="es-CO" sz="2400" dirty="0"/>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b="1" dirty="0"/>
              <a:t>Sulfonamidas</a:t>
            </a:r>
          </a:p>
        </p:txBody>
      </p:sp>
      <p:sp>
        <p:nvSpPr>
          <p:cNvPr id="3" name="2 Marcador de contenido"/>
          <p:cNvSpPr>
            <a:spLocks noGrp="1"/>
          </p:cNvSpPr>
          <p:nvPr>
            <p:ph idx="1"/>
          </p:nvPr>
        </p:nvSpPr>
        <p:spPr>
          <a:xfrm>
            <a:off x="5009322" y="1690689"/>
            <a:ext cx="7023652" cy="5028164"/>
          </a:xfrm>
        </p:spPr>
        <p:txBody>
          <a:bodyPr>
            <a:normAutofit fontScale="92500"/>
          </a:bodyPr>
          <a:lstStyle/>
          <a:p>
            <a:r>
              <a:rPr lang="es-CO" sz="2800" dirty="0"/>
              <a:t>Vida media:</a:t>
            </a:r>
          </a:p>
          <a:p>
            <a:pPr lvl="1"/>
            <a:r>
              <a:rPr lang="es-CO" sz="2800" dirty="0" err="1"/>
              <a:t>Sulfametoxazol</a:t>
            </a:r>
            <a:r>
              <a:rPr lang="es-CO" sz="2800" dirty="0"/>
              <a:t>: 10-12 horas.</a:t>
            </a:r>
          </a:p>
          <a:p>
            <a:pPr lvl="1"/>
            <a:r>
              <a:rPr lang="es-CO" sz="2800" dirty="0" err="1"/>
              <a:t>Sulfadiazina</a:t>
            </a:r>
            <a:r>
              <a:rPr lang="es-CO" sz="2800" dirty="0"/>
              <a:t>: 10-17 horas.</a:t>
            </a:r>
          </a:p>
          <a:p>
            <a:pPr lvl="1"/>
            <a:r>
              <a:rPr lang="es-CO" sz="2800" dirty="0" err="1"/>
              <a:t>Sulfadoxina</a:t>
            </a:r>
            <a:r>
              <a:rPr lang="es-CO" sz="2800" dirty="0"/>
              <a:t>: 7-9 días.</a:t>
            </a:r>
          </a:p>
          <a:p>
            <a:pPr lvl="1">
              <a:buNone/>
            </a:pPr>
            <a:endParaRPr lang="es-CO" sz="2800" dirty="0"/>
          </a:p>
          <a:p>
            <a:r>
              <a:rPr lang="es-CO" sz="2800" dirty="0"/>
              <a:t>Distribución a todos los tejidos, eliminación renal.</a:t>
            </a:r>
          </a:p>
          <a:p>
            <a:endParaRPr lang="es-CO" sz="2800" dirty="0"/>
          </a:p>
          <a:p>
            <a:r>
              <a:rPr lang="es-CO" sz="2800" dirty="0"/>
              <a:t>RAM: molestias gastrointestinales,  fiebre, brote, dermatitis </a:t>
            </a:r>
            <a:r>
              <a:rPr lang="es-CO" sz="2800" dirty="0" err="1"/>
              <a:t>exfoliativa</a:t>
            </a:r>
            <a:r>
              <a:rPr lang="es-CO" sz="2800" dirty="0"/>
              <a:t> (hasta síndrome de Stevens Johnson), alteraciones hematológicas.</a:t>
            </a: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b="1" dirty="0" err="1"/>
              <a:t>Trimetoprim</a:t>
            </a:r>
            <a:r>
              <a:rPr lang="es-CO" b="1" dirty="0"/>
              <a:t> y </a:t>
            </a:r>
            <a:r>
              <a:rPr lang="es-CO" b="1" dirty="0" err="1"/>
              <a:t>Pirimetamina</a:t>
            </a:r>
            <a:endParaRPr lang="es-CO" b="1" dirty="0"/>
          </a:p>
        </p:txBody>
      </p:sp>
      <p:sp>
        <p:nvSpPr>
          <p:cNvPr id="3" name="2 Marcador de contenido"/>
          <p:cNvSpPr>
            <a:spLocks noGrp="1"/>
          </p:cNvSpPr>
          <p:nvPr>
            <p:ph idx="1"/>
          </p:nvPr>
        </p:nvSpPr>
        <p:spPr>
          <a:xfrm>
            <a:off x="4982816" y="1825625"/>
            <a:ext cx="7023653" cy="4530725"/>
          </a:xfrm>
        </p:spPr>
        <p:txBody>
          <a:bodyPr>
            <a:normAutofit/>
          </a:bodyPr>
          <a:lstStyle/>
          <a:p>
            <a:r>
              <a:rPr lang="es-CO" sz="2800" dirty="0" err="1"/>
              <a:t>Benzilpirimidinas</a:t>
            </a:r>
            <a:r>
              <a:rPr lang="es-CO" sz="2800" dirty="0"/>
              <a:t>, inhiben la </a:t>
            </a:r>
            <a:r>
              <a:rPr lang="es-CO" sz="2800" b="1" dirty="0" err="1"/>
              <a:t>dihidrofolato</a:t>
            </a:r>
            <a:r>
              <a:rPr lang="es-CO" sz="2800" b="1" dirty="0"/>
              <a:t> </a:t>
            </a:r>
            <a:r>
              <a:rPr lang="es-CO" sz="2800" b="1" dirty="0" err="1"/>
              <a:t>reductasa</a:t>
            </a:r>
            <a:r>
              <a:rPr lang="es-CO" sz="2800" dirty="0"/>
              <a:t> en bacterias y protozoos.</a:t>
            </a:r>
          </a:p>
          <a:p>
            <a:endParaRPr lang="es-CO" sz="2800" dirty="0"/>
          </a:p>
          <a:p>
            <a:r>
              <a:rPr lang="es-CO" sz="2800" dirty="0"/>
              <a:t>Resistencia: mutaciones en la DHFR.</a:t>
            </a:r>
          </a:p>
          <a:p>
            <a:pPr marL="0" indent="0">
              <a:buNone/>
            </a:pPr>
            <a:endParaRPr lang="es-CO" sz="2800" dirty="0"/>
          </a:p>
          <a:p>
            <a:r>
              <a:rPr lang="es-CO" sz="2800" dirty="0"/>
              <a:t>Siempre combinadas con sulfonamidas: </a:t>
            </a:r>
            <a:r>
              <a:rPr lang="es-CO" sz="2800" dirty="0" err="1"/>
              <a:t>TMP+sulfametoxazol</a:t>
            </a:r>
            <a:r>
              <a:rPr lang="es-CO" sz="2800" dirty="0"/>
              <a:t> y </a:t>
            </a:r>
            <a:r>
              <a:rPr lang="es-CO" sz="2800" dirty="0" err="1"/>
              <a:t>Pirimetamina+Sulfadiazina</a:t>
            </a:r>
            <a:r>
              <a:rPr lang="es-CO" sz="2800" dirty="0"/>
              <a:t>/</a:t>
            </a:r>
            <a:r>
              <a:rPr lang="es-CO" sz="2800" dirty="0" err="1"/>
              <a:t>doxina</a:t>
            </a:r>
            <a:endParaRPr lang="es-CO"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s-ES_tradnl" dirty="0"/>
              <a:t> </a:t>
            </a:r>
            <a:endParaRPr lang="es-ES" dirty="0"/>
          </a:p>
        </p:txBody>
      </p:sp>
      <p:sp>
        <p:nvSpPr>
          <p:cNvPr id="75795" name="Text Box 19"/>
          <p:cNvSpPr txBox="1">
            <a:spLocks noChangeArrowheads="1"/>
          </p:cNvSpPr>
          <p:nvPr/>
        </p:nvSpPr>
        <p:spPr bwMode="auto">
          <a:xfrm>
            <a:off x="4956313" y="1690688"/>
            <a:ext cx="7036904" cy="4401205"/>
          </a:xfrm>
          <a:prstGeom prst="rect">
            <a:avLst/>
          </a:prstGeom>
          <a:noFill/>
          <a:ln w="12700" cap="sq">
            <a:noFill/>
            <a:miter lim="800000"/>
            <a:headEnd type="none" w="sm" len="sm"/>
            <a:tailEnd type="none" w="sm" len="sm"/>
          </a:ln>
          <a:effectLst/>
        </p:spPr>
        <p:txBody>
          <a:bodyPr wrap="square">
            <a:spAutoFit/>
          </a:bodyPr>
          <a:lstStyle/>
          <a:p>
            <a:pPr marL="342900" indent="-342900">
              <a:spcBef>
                <a:spcPct val="50000"/>
              </a:spcBef>
              <a:buFont typeface="Arial" panose="020B0604020202020204" pitchFamily="34" charset="0"/>
              <a:buChar char="•"/>
            </a:pPr>
            <a:r>
              <a:rPr lang="es-ES" sz="2800" dirty="0">
                <a:latin typeface="Montserrat" pitchFamily="2" charset="77"/>
              </a:rPr>
              <a:t>Inhiben </a:t>
            </a:r>
            <a:r>
              <a:rPr lang="es-ES" sz="2800" dirty="0" err="1">
                <a:latin typeface="Montserrat" pitchFamily="2" charset="77"/>
              </a:rPr>
              <a:t>topoisomerasas</a:t>
            </a:r>
            <a:r>
              <a:rPr lang="es-ES" sz="2800" dirty="0">
                <a:latin typeface="Montserrat" pitchFamily="2" charset="77"/>
              </a:rPr>
              <a:t> bacterianas.</a:t>
            </a:r>
          </a:p>
          <a:p>
            <a:pPr marL="342900" indent="-342900">
              <a:spcBef>
                <a:spcPct val="50000"/>
              </a:spcBef>
              <a:buFont typeface="Arial" panose="020B0604020202020204" pitchFamily="34" charset="0"/>
              <a:buChar char="•"/>
            </a:pPr>
            <a:r>
              <a:rPr lang="es-ES" sz="2800" dirty="0">
                <a:latin typeface="Montserrat" pitchFamily="2" charset="77"/>
              </a:rPr>
              <a:t>Topoisomerasa II o girasa: introduce superenrollamientos negativos en el DNA, codificada por </a:t>
            </a:r>
            <a:r>
              <a:rPr lang="es-ES" sz="2800" i="1" dirty="0" err="1">
                <a:latin typeface="Montserrat" pitchFamily="2" charset="77"/>
              </a:rPr>
              <a:t>gyrA</a:t>
            </a:r>
            <a:r>
              <a:rPr lang="es-ES" sz="2800" dirty="0">
                <a:latin typeface="Montserrat" pitchFamily="2" charset="77"/>
              </a:rPr>
              <a:t> y </a:t>
            </a:r>
            <a:r>
              <a:rPr lang="es-ES" sz="2800" i="1" dirty="0" err="1">
                <a:latin typeface="Montserrat" pitchFamily="2" charset="77"/>
              </a:rPr>
              <a:t>gyrB</a:t>
            </a:r>
            <a:r>
              <a:rPr lang="es-ES" sz="2800" dirty="0">
                <a:latin typeface="Montserrat" pitchFamily="2" charset="77"/>
              </a:rPr>
              <a:t>.</a:t>
            </a:r>
          </a:p>
          <a:p>
            <a:pPr marL="342900" indent="-342900">
              <a:spcBef>
                <a:spcPct val="50000"/>
              </a:spcBef>
              <a:buFont typeface="Arial" panose="020B0604020202020204" pitchFamily="34" charset="0"/>
              <a:buChar char="•"/>
            </a:pPr>
            <a:r>
              <a:rPr lang="es-ES" sz="2800" dirty="0">
                <a:latin typeface="Montserrat" pitchFamily="2" charset="77"/>
              </a:rPr>
              <a:t>Topoisomerasa IV: separa el cromosoma después de la replicación, codificada por </a:t>
            </a:r>
            <a:r>
              <a:rPr lang="es-ES" sz="2800" i="1" dirty="0" err="1">
                <a:latin typeface="Montserrat" pitchFamily="2" charset="77"/>
              </a:rPr>
              <a:t>parC</a:t>
            </a:r>
            <a:r>
              <a:rPr lang="es-ES" sz="2800" dirty="0">
                <a:latin typeface="Montserrat" pitchFamily="2" charset="77"/>
              </a:rPr>
              <a:t> y </a:t>
            </a:r>
            <a:r>
              <a:rPr lang="es-ES" sz="2800" i="1" dirty="0" err="1">
                <a:latin typeface="Montserrat" pitchFamily="2" charset="77"/>
              </a:rPr>
              <a:t>parE</a:t>
            </a:r>
            <a:r>
              <a:rPr lang="es-ES" sz="2800" dirty="0">
                <a:latin typeface="Montserrat" pitchFamily="2" charset="77"/>
              </a:rPr>
              <a:t>.</a:t>
            </a:r>
          </a:p>
        </p:txBody>
      </p:sp>
      <p:sp>
        <p:nvSpPr>
          <p:cNvPr id="24" name="Título 2">
            <a:extLst>
              <a:ext uri="{FF2B5EF4-FFF2-40B4-BE49-F238E27FC236}">
                <a16:creationId xmlns:a16="http://schemas.microsoft.com/office/drawing/2014/main" id="{A7CD4762-4BD2-A547-AD9B-BFF9E7800248}"/>
              </a:ext>
            </a:extLst>
          </p:cNvPr>
          <p:cNvSpPr txBox="1">
            <a:spLocks/>
          </p:cNvSpPr>
          <p:nvPr/>
        </p:nvSpPr>
        <p:spPr>
          <a:xfrm>
            <a:off x="990600" y="13321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dirty="0"/>
              <a:t>Mecanismo de acción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b="1" dirty="0" err="1"/>
              <a:t>Trimetoprim-Sulfametoxazol</a:t>
            </a:r>
            <a:endParaRPr lang="es-CO" b="1" dirty="0"/>
          </a:p>
        </p:txBody>
      </p:sp>
      <p:sp>
        <p:nvSpPr>
          <p:cNvPr id="3" name="2 Marcador de contenido"/>
          <p:cNvSpPr>
            <a:spLocks noGrp="1"/>
          </p:cNvSpPr>
          <p:nvPr>
            <p:ph idx="1"/>
          </p:nvPr>
        </p:nvSpPr>
        <p:spPr>
          <a:xfrm>
            <a:off x="5208104" y="2057400"/>
            <a:ext cx="6983896" cy="4800600"/>
          </a:xfrm>
        </p:spPr>
        <p:txBody>
          <a:bodyPr>
            <a:normAutofit/>
          </a:bodyPr>
          <a:lstStyle/>
          <a:p>
            <a:r>
              <a:rPr lang="es-CO" sz="2800" dirty="0"/>
              <a:t>Relación en la forma farmacéutica 1:5 (160/800 mg).</a:t>
            </a:r>
          </a:p>
          <a:p>
            <a:r>
              <a:rPr lang="es-CO" sz="2800" dirty="0"/>
              <a:t>Disponible para uso oral e intravenoso.</a:t>
            </a:r>
          </a:p>
          <a:p>
            <a:r>
              <a:rPr lang="es-CO" sz="2800" dirty="0"/>
              <a:t>Relación en plasma: 1:20.</a:t>
            </a:r>
          </a:p>
          <a:p>
            <a:r>
              <a:rPr lang="es-CO" sz="2800" dirty="0"/>
              <a:t>Distribución a todos los compartimientos, incluyendo LCR.</a:t>
            </a:r>
          </a:p>
          <a:p>
            <a:r>
              <a:rPr lang="es-CO" sz="2800" dirty="0"/>
              <a:t>Excreción principalmente renal.</a:t>
            </a: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b="1" dirty="0"/>
              <a:t>TMP-SMX: Espectro</a:t>
            </a:r>
          </a:p>
        </p:txBody>
      </p:sp>
      <p:sp>
        <p:nvSpPr>
          <p:cNvPr id="3" name="2 Marcador de contenido"/>
          <p:cNvSpPr>
            <a:spLocks noGrp="1"/>
          </p:cNvSpPr>
          <p:nvPr>
            <p:ph idx="1"/>
          </p:nvPr>
        </p:nvSpPr>
        <p:spPr>
          <a:xfrm>
            <a:off x="4943062" y="1825625"/>
            <a:ext cx="7248938" cy="4800462"/>
          </a:xfrm>
        </p:spPr>
        <p:txBody>
          <a:bodyPr/>
          <a:lstStyle/>
          <a:p>
            <a:r>
              <a:rPr lang="es-CO" sz="2800" i="1" dirty="0"/>
              <a:t>Staphylococcus aureus </a:t>
            </a:r>
            <a:r>
              <a:rPr lang="es-CO" sz="2800" dirty="0"/>
              <a:t>(incluyendo MRSA).</a:t>
            </a:r>
          </a:p>
          <a:p>
            <a:r>
              <a:rPr lang="es-CO" sz="2800" dirty="0" err="1"/>
              <a:t>Enterobacterias</a:t>
            </a:r>
            <a:r>
              <a:rPr lang="es-CO" sz="2800" dirty="0"/>
              <a:t> (</a:t>
            </a:r>
            <a:r>
              <a:rPr lang="es-CO" sz="2800" i="1" dirty="0"/>
              <a:t>E. coli, Salmonella, Shigella</a:t>
            </a:r>
            <a:r>
              <a:rPr lang="es-CO" sz="2800" dirty="0"/>
              <a:t>): cada vez más resistencia.</a:t>
            </a:r>
          </a:p>
          <a:p>
            <a:r>
              <a:rPr lang="es-CO" sz="2800" i="1" dirty="0" err="1"/>
              <a:t>Haemophilus</a:t>
            </a:r>
            <a:r>
              <a:rPr lang="es-CO" sz="2800" i="1" dirty="0"/>
              <a:t>, </a:t>
            </a:r>
            <a:r>
              <a:rPr lang="es-CO" sz="2800" i="1" dirty="0" err="1"/>
              <a:t>Moraxella</a:t>
            </a:r>
            <a:r>
              <a:rPr lang="es-CO" sz="2800" i="1" dirty="0"/>
              <a:t>.</a:t>
            </a:r>
            <a:r>
              <a:rPr lang="es-CO" sz="2800" dirty="0"/>
              <a:t> </a:t>
            </a:r>
          </a:p>
          <a:p>
            <a:r>
              <a:rPr lang="es-CO" sz="2800" i="1" dirty="0" err="1"/>
              <a:t>Nocardia</a:t>
            </a:r>
            <a:r>
              <a:rPr lang="es-CO" sz="2800" i="1" dirty="0"/>
              <a:t> asteroides. </a:t>
            </a:r>
          </a:p>
          <a:p>
            <a:r>
              <a:rPr lang="es-CO" sz="2800" i="1" dirty="0"/>
              <a:t>Toxoplasma </a:t>
            </a:r>
            <a:r>
              <a:rPr lang="es-CO" sz="2800" i="1" dirty="0" err="1"/>
              <a:t>gondii</a:t>
            </a:r>
            <a:r>
              <a:rPr lang="es-CO" sz="2800" i="1" dirty="0"/>
              <a:t>. </a:t>
            </a:r>
          </a:p>
          <a:p>
            <a:r>
              <a:rPr lang="es-CO" sz="2800" i="1" dirty="0" err="1"/>
              <a:t>Pneumocystis</a:t>
            </a:r>
            <a:r>
              <a:rPr lang="es-CO" sz="2800" i="1" dirty="0"/>
              <a:t> </a:t>
            </a:r>
            <a:r>
              <a:rPr lang="es-CO" sz="2800" i="1" dirty="0" err="1"/>
              <a:t>jirovecii</a:t>
            </a:r>
            <a:r>
              <a:rPr lang="es-CO" sz="2800" i="1" dirty="0"/>
              <a:t>.</a:t>
            </a: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O" dirty="0"/>
              <a:t>Indicaciones</a:t>
            </a:r>
          </a:p>
        </p:txBody>
      </p:sp>
      <p:sp>
        <p:nvSpPr>
          <p:cNvPr id="3" name="2 Marcador de contenido"/>
          <p:cNvSpPr>
            <a:spLocks noGrp="1"/>
          </p:cNvSpPr>
          <p:nvPr>
            <p:ph idx="1"/>
          </p:nvPr>
        </p:nvSpPr>
        <p:spPr>
          <a:xfrm>
            <a:off x="4916557" y="1690689"/>
            <a:ext cx="7129670" cy="5026024"/>
          </a:xfrm>
        </p:spPr>
        <p:txBody>
          <a:bodyPr/>
          <a:lstStyle/>
          <a:p>
            <a:r>
              <a:rPr lang="es-CO" sz="2800" dirty="0"/>
              <a:t>Tratamiento y profilaxis de Toxoplasmosis.</a:t>
            </a:r>
          </a:p>
          <a:p>
            <a:r>
              <a:rPr lang="es-CO" sz="2800" dirty="0"/>
              <a:t>Tratamiento y profilaxis de </a:t>
            </a:r>
            <a:r>
              <a:rPr lang="es-CO" sz="2800" dirty="0" err="1"/>
              <a:t>Pneumocistosis</a:t>
            </a:r>
            <a:r>
              <a:rPr lang="es-CO" sz="2800" dirty="0"/>
              <a:t>.</a:t>
            </a:r>
          </a:p>
          <a:p>
            <a:r>
              <a:rPr lang="es-CO" sz="2800" dirty="0"/>
              <a:t>Tratamiento de </a:t>
            </a:r>
            <a:r>
              <a:rPr lang="es-CO" sz="2800" dirty="0" err="1"/>
              <a:t>Nocardiosis</a:t>
            </a:r>
            <a:r>
              <a:rPr lang="es-CO" sz="2800" dirty="0"/>
              <a:t>.</a:t>
            </a:r>
          </a:p>
          <a:p>
            <a:endParaRPr lang="es-CO" dirty="0"/>
          </a:p>
        </p:txBody>
      </p:sp>
      <p:pic>
        <p:nvPicPr>
          <p:cNvPr id="8" name="Picture 2" descr="http://www.accessmedicine.com/loadBinary.aspx?name=harr&amp;filename=%09harr_c607f002.jpg"/>
          <p:cNvPicPr>
            <a:picLocks noChangeAspect="1" noChangeArrowheads="1"/>
          </p:cNvPicPr>
          <p:nvPr/>
        </p:nvPicPr>
        <p:blipFill>
          <a:blip r:embed="rId2" cstate="print"/>
          <a:srcRect/>
          <a:stretch>
            <a:fillRect/>
          </a:stretch>
        </p:blipFill>
        <p:spPr bwMode="auto">
          <a:xfrm>
            <a:off x="5615609" y="4451350"/>
            <a:ext cx="3840726" cy="1905000"/>
          </a:xfrm>
          <a:prstGeom prst="rect">
            <a:avLst/>
          </a:prstGeom>
          <a:noFill/>
        </p:spPr>
      </p:pic>
      <p:pic>
        <p:nvPicPr>
          <p:cNvPr id="2050" name="Picture 2" descr="http://www.medscape.com/content/2004/00/47/52/475231/art-copm475231.fig2.jpg"/>
          <p:cNvPicPr>
            <a:picLocks noChangeAspect="1" noChangeArrowheads="1"/>
          </p:cNvPicPr>
          <p:nvPr/>
        </p:nvPicPr>
        <p:blipFill>
          <a:blip r:embed="rId3" cstate="print"/>
          <a:srcRect/>
          <a:stretch>
            <a:fillRect/>
          </a:stretch>
        </p:blipFill>
        <p:spPr bwMode="auto">
          <a:xfrm>
            <a:off x="10219150" y="4451350"/>
            <a:ext cx="1722025" cy="20399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a:t>Indicaciones</a:t>
            </a:r>
            <a:endParaRPr lang="es-CO" b="1" dirty="0"/>
          </a:p>
        </p:txBody>
      </p:sp>
      <p:sp>
        <p:nvSpPr>
          <p:cNvPr id="3" name="2 Marcador de contenido"/>
          <p:cNvSpPr>
            <a:spLocks noGrp="1"/>
          </p:cNvSpPr>
          <p:nvPr>
            <p:ph idx="1"/>
          </p:nvPr>
        </p:nvSpPr>
        <p:spPr>
          <a:xfrm>
            <a:off x="5648739" y="1766888"/>
            <a:ext cx="6248400" cy="4525963"/>
          </a:xfrm>
        </p:spPr>
        <p:txBody>
          <a:bodyPr>
            <a:normAutofit/>
          </a:bodyPr>
          <a:lstStyle/>
          <a:p>
            <a:pPr marL="457200" lvl="1" indent="0">
              <a:buNone/>
            </a:pPr>
            <a:r>
              <a:rPr lang="es-CO" sz="2800" dirty="0"/>
              <a:t>Alternativa en:</a:t>
            </a:r>
          </a:p>
          <a:p>
            <a:pPr lvl="1">
              <a:buFont typeface="Arial" pitchFamily="34" charset="0"/>
              <a:buChar char="•"/>
            </a:pPr>
            <a:r>
              <a:rPr lang="es-CO" sz="2800" dirty="0"/>
              <a:t>Infecciones urinarias.</a:t>
            </a:r>
          </a:p>
          <a:p>
            <a:pPr lvl="1">
              <a:buFont typeface="Arial" pitchFamily="34" charset="0"/>
              <a:buChar char="•"/>
            </a:pPr>
            <a:r>
              <a:rPr lang="es-CO" sz="2800" dirty="0"/>
              <a:t>Infecciones gastrointestinales.</a:t>
            </a:r>
          </a:p>
          <a:p>
            <a:pPr lvl="1">
              <a:buFont typeface="Arial" pitchFamily="34" charset="0"/>
              <a:buChar char="•"/>
            </a:pPr>
            <a:r>
              <a:rPr lang="es-CO" sz="2800" dirty="0"/>
              <a:t>Infecciones respiratorias por </a:t>
            </a:r>
            <a:r>
              <a:rPr lang="es-CO" sz="2800" i="1" dirty="0" err="1"/>
              <a:t>Haemophilus</a:t>
            </a:r>
            <a:r>
              <a:rPr lang="es-CO" sz="2800" dirty="0"/>
              <a:t> y </a:t>
            </a:r>
            <a:r>
              <a:rPr lang="es-CO" sz="2800" i="1" dirty="0" err="1"/>
              <a:t>Moraxella</a:t>
            </a:r>
            <a:r>
              <a:rPr lang="es-CO" sz="2800" dirty="0"/>
              <a:t> (no neumococo).</a:t>
            </a:r>
          </a:p>
          <a:p>
            <a:pPr lvl="1">
              <a:buFont typeface="Arial" pitchFamily="34" charset="0"/>
              <a:buChar char="•"/>
            </a:pPr>
            <a:r>
              <a:rPr lang="es-CO" sz="2800" dirty="0"/>
              <a:t>Infecciones por </a:t>
            </a:r>
            <a:r>
              <a:rPr lang="es-CO" sz="2800" i="1" dirty="0"/>
              <a:t>S. </a:t>
            </a:r>
            <a:r>
              <a:rPr lang="es-CO" sz="2800" i="1" dirty="0" err="1"/>
              <a:t>aureus</a:t>
            </a:r>
            <a:r>
              <a:rPr lang="es-CO" sz="2800" dirty="0"/>
              <a:t>, incluyendo MRSA.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_tradnl" dirty="0"/>
              <a:t>Reacciones adversas</a:t>
            </a:r>
          </a:p>
        </p:txBody>
      </p:sp>
      <p:sp>
        <p:nvSpPr>
          <p:cNvPr id="3" name="Marcador de contenido 2"/>
          <p:cNvSpPr>
            <a:spLocks noGrp="1"/>
          </p:cNvSpPr>
          <p:nvPr>
            <p:ph idx="1"/>
          </p:nvPr>
        </p:nvSpPr>
        <p:spPr>
          <a:xfrm>
            <a:off x="5632174" y="1825625"/>
            <a:ext cx="6400799" cy="4530725"/>
          </a:xfrm>
        </p:spPr>
        <p:txBody>
          <a:bodyPr>
            <a:normAutofit/>
          </a:bodyPr>
          <a:lstStyle/>
          <a:p>
            <a:r>
              <a:rPr lang="es-ES_tradnl" sz="2800" dirty="0"/>
              <a:t>Cefalea</a:t>
            </a:r>
          </a:p>
          <a:p>
            <a:r>
              <a:rPr lang="es-ES_tradnl" sz="2800" dirty="0"/>
              <a:t>Brote, urticaria</a:t>
            </a:r>
          </a:p>
          <a:p>
            <a:r>
              <a:rPr lang="es-ES_tradnl" sz="2800" dirty="0"/>
              <a:t>Diarrea</a:t>
            </a:r>
          </a:p>
          <a:p>
            <a:r>
              <a:rPr lang="es-ES_tradnl" sz="2800" dirty="0"/>
              <a:t>Náuseas</a:t>
            </a:r>
          </a:p>
          <a:p>
            <a:r>
              <a:rPr lang="es-ES_tradnl" sz="2800" dirty="0"/>
              <a:t>Vómito</a:t>
            </a:r>
          </a:p>
          <a:p>
            <a:r>
              <a:rPr lang="es-ES_tradnl" sz="2800" dirty="0"/>
              <a:t>Anorexia</a:t>
            </a:r>
          </a:p>
          <a:p>
            <a:r>
              <a:rPr lang="es-ES_tradnl" sz="2800" dirty="0"/>
              <a:t>Candidiasis</a:t>
            </a:r>
          </a:p>
          <a:p>
            <a:r>
              <a:rPr lang="es-ES_tradnl" sz="2800" dirty="0" err="1"/>
              <a:t>Hiperkalemia</a:t>
            </a:r>
            <a:r>
              <a:rPr lang="es-ES_tradnl" sz="2800" dirty="0"/>
              <a:t> (más en ancianos).</a:t>
            </a:r>
          </a:p>
        </p:txBody>
      </p:sp>
    </p:spTree>
    <p:extLst>
      <p:ext uri="{BB962C8B-B14F-4D97-AF65-F5344CB8AC3E}">
        <p14:creationId xmlns:p14="http://schemas.microsoft.com/office/powerpoint/2010/main" val="28287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_tradnl" dirty="0"/>
              <a:t>Dosis adultos</a:t>
            </a:r>
          </a:p>
        </p:txBody>
      </p:sp>
      <p:sp>
        <p:nvSpPr>
          <p:cNvPr id="3" name="Marcador de contenido 2"/>
          <p:cNvSpPr>
            <a:spLocks noGrp="1"/>
          </p:cNvSpPr>
          <p:nvPr>
            <p:ph idx="1"/>
          </p:nvPr>
        </p:nvSpPr>
        <p:spPr>
          <a:xfrm>
            <a:off x="5009322" y="1825625"/>
            <a:ext cx="7023652" cy="4879975"/>
          </a:xfrm>
        </p:spPr>
        <p:txBody>
          <a:bodyPr>
            <a:normAutofit/>
          </a:bodyPr>
          <a:lstStyle/>
          <a:p>
            <a:pPr marL="0" indent="0">
              <a:buNone/>
            </a:pPr>
            <a:r>
              <a:rPr lang="es-ES_tradnl" sz="2800" dirty="0"/>
              <a:t>Tabletas de 80/400 y 160/800 mg.</a:t>
            </a:r>
          </a:p>
          <a:p>
            <a:pPr marL="0" indent="0">
              <a:buNone/>
            </a:pPr>
            <a:r>
              <a:rPr lang="es-ES_tradnl" sz="2800" dirty="0"/>
              <a:t>Vial 80/400 mg en 5 </a:t>
            </a:r>
            <a:r>
              <a:rPr lang="es-ES_tradnl" sz="2800" dirty="0" err="1"/>
              <a:t>mL</a:t>
            </a:r>
            <a:r>
              <a:rPr lang="es-ES_tradnl" sz="2800" dirty="0"/>
              <a:t>.</a:t>
            </a:r>
          </a:p>
          <a:p>
            <a:r>
              <a:rPr lang="es-ES_tradnl" sz="2800" dirty="0"/>
              <a:t>Infecciones no complicadas urinarias, gastrointestinales y de piel:</a:t>
            </a:r>
          </a:p>
          <a:p>
            <a:pPr marL="0" indent="0">
              <a:buNone/>
            </a:pPr>
            <a:r>
              <a:rPr lang="es-ES_tradnl" sz="2800" dirty="0"/>
              <a:t>   160/800 mg q12h vía oral.</a:t>
            </a:r>
          </a:p>
          <a:p>
            <a:pPr lvl="1"/>
            <a:endParaRPr lang="es-ES_tradnl" sz="2800" dirty="0"/>
          </a:p>
          <a:p>
            <a:r>
              <a:rPr lang="es-ES_tradnl" sz="2800" dirty="0"/>
              <a:t>Infecciones graves (incluyendo toxoplasmosis):</a:t>
            </a:r>
          </a:p>
          <a:p>
            <a:pPr marL="0" indent="0">
              <a:buNone/>
            </a:pPr>
            <a:r>
              <a:rPr lang="es-ES_tradnl" sz="2800" dirty="0"/>
              <a:t>15-20 mg/kg/día TMP dividido q6-8 h     por vía intravenosa.  </a:t>
            </a:r>
            <a:endParaRPr lang="es-ES_tradnl" dirty="0"/>
          </a:p>
        </p:txBody>
      </p:sp>
    </p:spTree>
    <p:extLst>
      <p:ext uri="{BB962C8B-B14F-4D97-AF65-F5344CB8AC3E}">
        <p14:creationId xmlns:p14="http://schemas.microsoft.com/office/powerpoint/2010/main" val="69357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dirty="0"/>
              <a:t>Dosis pediátrica</a:t>
            </a:r>
          </a:p>
        </p:txBody>
      </p:sp>
      <p:sp>
        <p:nvSpPr>
          <p:cNvPr id="3" name="Marcador de contenido 2"/>
          <p:cNvSpPr>
            <a:spLocks noGrp="1"/>
          </p:cNvSpPr>
          <p:nvPr>
            <p:ph idx="1"/>
          </p:nvPr>
        </p:nvSpPr>
        <p:spPr>
          <a:xfrm>
            <a:off x="5035826" y="1825625"/>
            <a:ext cx="6944138" cy="4813714"/>
          </a:xfrm>
        </p:spPr>
        <p:txBody>
          <a:bodyPr>
            <a:normAutofit/>
          </a:bodyPr>
          <a:lstStyle/>
          <a:p>
            <a:pPr marL="0" indent="0">
              <a:buNone/>
            </a:pPr>
            <a:r>
              <a:rPr lang="es-ES_tradnl" sz="2800" dirty="0"/>
              <a:t>Suspensión 40/200 mg en 5 </a:t>
            </a:r>
            <a:r>
              <a:rPr lang="es-ES_tradnl" sz="2800" dirty="0" err="1"/>
              <a:t>mL</a:t>
            </a:r>
            <a:r>
              <a:rPr lang="es-ES_tradnl" sz="2800" dirty="0"/>
              <a:t>,</a:t>
            </a:r>
          </a:p>
          <a:p>
            <a:pPr marL="0" indent="0">
              <a:buNone/>
            </a:pPr>
            <a:r>
              <a:rPr lang="es-ES_tradnl" sz="2800" dirty="0"/>
              <a:t>vial 80/400 mg en 5 </a:t>
            </a:r>
            <a:r>
              <a:rPr lang="es-ES_tradnl" sz="2800" dirty="0" err="1"/>
              <a:t>mL</a:t>
            </a:r>
            <a:r>
              <a:rPr lang="es-ES_tradnl" sz="2800" dirty="0"/>
              <a:t>.</a:t>
            </a:r>
          </a:p>
          <a:p>
            <a:endParaRPr lang="es-ES_tradnl" sz="2800" dirty="0"/>
          </a:p>
          <a:p>
            <a:r>
              <a:rPr lang="es-ES_tradnl" sz="2800" dirty="0"/>
              <a:t>Infecciones leves a moderadas: 4-5 mg/kg (del componente </a:t>
            </a:r>
            <a:r>
              <a:rPr lang="es-ES_tradnl" sz="2800" dirty="0" err="1"/>
              <a:t>trimetoprim</a:t>
            </a:r>
            <a:r>
              <a:rPr lang="es-ES_tradnl" sz="2800" dirty="0"/>
              <a:t>) cada 12 horas VO.</a:t>
            </a:r>
          </a:p>
          <a:p>
            <a:endParaRPr lang="es-ES_tradnl" sz="2800" dirty="0"/>
          </a:p>
          <a:p>
            <a:r>
              <a:rPr lang="es-ES_tradnl" sz="2800" dirty="0"/>
              <a:t>Infecciones graves: 5-10 mg/kg (componente </a:t>
            </a:r>
            <a:r>
              <a:rPr lang="es-ES_tradnl" sz="2800" dirty="0" err="1"/>
              <a:t>trimetoprim</a:t>
            </a:r>
            <a:r>
              <a:rPr lang="es-ES_tradnl" sz="2800" dirty="0"/>
              <a:t>) cada 12 horas IV.</a:t>
            </a:r>
          </a:p>
        </p:txBody>
      </p:sp>
    </p:spTree>
    <p:extLst>
      <p:ext uri="{BB962C8B-B14F-4D97-AF65-F5344CB8AC3E}">
        <p14:creationId xmlns:p14="http://schemas.microsoft.com/office/powerpoint/2010/main" val="832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b="1" dirty="0"/>
              <a:t>Usos de otras sulfonamidas</a:t>
            </a:r>
          </a:p>
        </p:txBody>
      </p:sp>
      <p:sp>
        <p:nvSpPr>
          <p:cNvPr id="3" name="2 Marcador de contenido"/>
          <p:cNvSpPr>
            <a:spLocks noGrp="1"/>
          </p:cNvSpPr>
          <p:nvPr>
            <p:ph idx="1"/>
          </p:nvPr>
        </p:nvSpPr>
        <p:spPr>
          <a:xfrm>
            <a:off x="5009322" y="1798638"/>
            <a:ext cx="7050156" cy="5059362"/>
          </a:xfrm>
        </p:spPr>
        <p:txBody>
          <a:bodyPr>
            <a:noAutofit/>
          </a:bodyPr>
          <a:lstStyle/>
          <a:p>
            <a:r>
              <a:rPr lang="es-CO" sz="2600" b="1" dirty="0">
                <a:solidFill>
                  <a:schemeClr val="tx1"/>
                </a:solidFill>
              </a:rPr>
              <a:t>Sulfadoxina-pirimetamina</a:t>
            </a:r>
            <a:r>
              <a:rPr lang="es-CO" sz="2600" dirty="0">
                <a:solidFill>
                  <a:schemeClr val="tx1"/>
                </a:solidFill>
              </a:rPr>
              <a:t>: malaria por </a:t>
            </a:r>
            <a:r>
              <a:rPr lang="es-CO" sz="2600" i="1" dirty="0">
                <a:solidFill>
                  <a:schemeClr val="tx1"/>
                </a:solidFill>
              </a:rPr>
              <a:t>P. falciparum </a:t>
            </a:r>
            <a:r>
              <a:rPr lang="es-CO" sz="2600" dirty="0">
                <a:solidFill>
                  <a:schemeClr val="tx1"/>
                </a:solidFill>
              </a:rPr>
              <a:t>(no recomendado por resistencia).</a:t>
            </a:r>
          </a:p>
          <a:p>
            <a:endParaRPr lang="es-CO" sz="2600" i="1" dirty="0">
              <a:solidFill>
                <a:schemeClr val="tx1"/>
              </a:solidFill>
            </a:endParaRPr>
          </a:p>
          <a:p>
            <a:r>
              <a:rPr lang="es-CO" sz="2600" b="1" dirty="0" err="1">
                <a:solidFill>
                  <a:schemeClr val="tx1"/>
                </a:solidFill>
              </a:rPr>
              <a:t>Sulfasalazina</a:t>
            </a:r>
            <a:r>
              <a:rPr lang="es-CO" sz="2600" dirty="0">
                <a:solidFill>
                  <a:schemeClr val="tx1"/>
                </a:solidFill>
              </a:rPr>
              <a:t>: colitis ulcerativa y enfermedad de </a:t>
            </a:r>
            <a:r>
              <a:rPr lang="es-CO" sz="2600" dirty="0" err="1">
                <a:solidFill>
                  <a:schemeClr val="tx1"/>
                </a:solidFill>
              </a:rPr>
              <a:t>Crohn</a:t>
            </a:r>
            <a:r>
              <a:rPr lang="es-CO" sz="2600" dirty="0">
                <a:solidFill>
                  <a:schemeClr val="tx1"/>
                </a:solidFill>
              </a:rPr>
              <a:t> (se hidroliza a </a:t>
            </a:r>
            <a:r>
              <a:rPr lang="es-CO" sz="2600" dirty="0" err="1">
                <a:solidFill>
                  <a:schemeClr val="tx1"/>
                </a:solidFill>
              </a:rPr>
              <a:t>sulfapiridina</a:t>
            </a:r>
            <a:r>
              <a:rPr lang="es-CO" sz="2600" dirty="0">
                <a:solidFill>
                  <a:schemeClr val="tx1"/>
                </a:solidFill>
              </a:rPr>
              <a:t> y ácido 5-amino salicílico).</a:t>
            </a:r>
          </a:p>
          <a:p>
            <a:endParaRPr lang="es-CO" sz="2600" b="1" dirty="0">
              <a:solidFill>
                <a:schemeClr val="tx1"/>
              </a:solidFill>
            </a:endParaRPr>
          </a:p>
          <a:p>
            <a:r>
              <a:rPr lang="es-CO" sz="2600" b="1" dirty="0" err="1">
                <a:solidFill>
                  <a:schemeClr val="tx1"/>
                </a:solidFill>
              </a:rPr>
              <a:t>Sulfacetamida</a:t>
            </a:r>
            <a:r>
              <a:rPr lang="es-CO" sz="2600" dirty="0">
                <a:solidFill>
                  <a:schemeClr val="tx1"/>
                </a:solidFill>
              </a:rPr>
              <a:t>: blefaritis, conjuntivitis.</a:t>
            </a:r>
          </a:p>
          <a:p>
            <a:endParaRPr lang="es-CO" sz="2600" b="1" dirty="0">
              <a:solidFill>
                <a:schemeClr val="tx1"/>
              </a:solidFill>
            </a:endParaRPr>
          </a:p>
          <a:p>
            <a:r>
              <a:rPr lang="es-CO" sz="2600" b="1" dirty="0" err="1">
                <a:solidFill>
                  <a:schemeClr val="tx1"/>
                </a:solidFill>
              </a:rPr>
              <a:t>Sulfadiazina</a:t>
            </a:r>
            <a:r>
              <a:rPr lang="es-CO" sz="2600" b="1" dirty="0">
                <a:solidFill>
                  <a:schemeClr val="tx1"/>
                </a:solidFill>
              </a:rPr>
              <a:t> de plata</a:t>
            </a:r>
            <a:r>
              <a:rPr lang="es-CO" sz="2600" dirty="0">
                <a:solidFill>
                  <a:schemeClr val="tx1"/>
                </a:solidFill>
              </a:rPr>
              <a:t>: quemaduras.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A46DEC5-F65D-A849-B0D4-9D8D599FB235}"/>
              </a:ext>
            </a:extLst>
          </p:cNvPr>
          <p:cNvSpPr>
            <a:spLocks noGrp="1"/>
          </p:cNvSpPr>
          <p:nvPr>
            <p:ph type="title"/>
          </p:nvPr>
        </p:nvSpPr>
        <p:spPr>
          <a:xfrm>
            <a:off x="838200" y="1225136"/>
            <a:ext cx="10515600" cy="1957801"/>
          </a:xfrm>
        </p:spPr>
        <p:txBody>
          <a:bodyPr/>
          <a:lstStyle/>
          <a:p>
            <a:pPr algn="ctr"/>
            <a:r>
              <a:rPr lang="es-CO" dirty="0"/>
              <a:t>Otros antibióticos</a:t>
            </a:r>
          </a:p>
        </p:txBody>
      </p:sp>
    </p:spTree>
    <p:extLst>
      <p:ext uri="{BB962C8B-B14F-4D97-AF65-F5344CB8AC3E}">
        <p14:creationId xmlns:p14="http://schemas.microsoft.com/office/powerpoint/2010/main" val="2242883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92C7A68-1470-0E41-91FE-11A5CBD41D6F}"/>
              </a:ext>
            </a:extLst>
          </p:cNvPr>
          <p:cNvSpPr>
            <a:spLocks noGrp="1"/>
          </p:cNvSpPr>
          <p:nvPr>
            <p:ph type="title"/>
          </p:nvPr>
        </p:nvSpPr>
        <p:spPr/>
        <p:txBody>
          <a:bodyPr/>
          <a:lstStyle/>
          <a:p>
            <a:pPr algn="ctr"/>
            <a:r>
              <a:rPr lang="es-CO" dirty="0" err="1"/>
              <a:t>Nitroimidazoles</a:t>
            </a:r>
            <a:endParaRPr lang="es-CO" dirty="0"/>
          </a:p>
        </p:txBody>
      </p:sp>
      <p:sp>
        <p:nvSpPr>
          <p:cNvPr id="5" name="Marcador de contenido 4">
            <a:extLst>
              <a:ext uri="{FF2B5EF4-FFF2-40B4-BE49-F238E27FC236}">
                <a16:creationId xmlns:a16="http://schemas.microsoft.com/office/drawing/2014/main" id="{676BE9D3-91AE-7347-B204-3532A4DFC2C1}"/>
              </a:ext>
            </a:extLst>
          </p:cNvPr>
          <p:cNvSpPr>
            <a:spLocks noGrp="1"/>
          </p:cNvSpPr>
          <p:nvPr>
            <p:ph sz="half" idx="2"/>
          </p:nvPr>
        </p:nvSpPr>
        <p:spPr>
          <a:xfrm>
            <a:off x="4996069" y="1825625"/>
            <a:ext cx="6811617" cy="4826966"/>
          </a:xfrm>
        </p:spPr>
        <p:txBody>
          <a:bodyPr>
            <a:normAutofit/>
          </a:bodyPr>
          <a:lstStyle/>
          <a:p>
            <a:r>
              <a:rPr lang="es-CO" sz="2800" b="1" dirty="0" err="1"/>
              <a:t>Metronidazol</a:t>
            </a:r>
            <a:r>
              <a:rPr lang="es-CO" sz="2800" dirty="0"/>
              <a:t>, </a:t>
            </a:r>
            <a:r>
              <a:rPr lang="es-CO" sz="2800" dirty="0" err="1"/>
              <a:t>tinidazol</a:t>
            </a:r>
            <a:r>
              <a:rPr lang="es-CO" sz="2800" dirty="0"/>
              <a:t>.</a:t>
            </a:r>
          </a:p>
          <a:p>
            <a:endParaRPr lang="es-CO" sz="2800" dirty="0"/>
          </a:p>
          <a:p>
            <a:r>
              <a:rPr lang="es-CO" sz="2800" dirty="0"/>
              <a:t>Se activan en medio anaerobio y causan ruptura del DNA.</a:t>
            </a:r>
          </a:p>
          <a:p>
            <a:endParaRPr lang="es-CO" sz="2800" dirty="0"/>
          </a:p>
          <a:p>
            <a:r>
              <a:rPr lang="es-CO" sz="2800" dirty="0"/>
              <a:t>Efecto bactericida dependiente de la concentración con PAE prolongado.</a:t>
            </a:r>
          </a:p>
        </p:txBody>
      </p:sp>
    </p:spTree>
    <p:extLst>
      <p:ext uri="{BB962C8B-B14F-4D97-AF65-F5344CB8AC3E}">
        <p14:creationId xmlns:p14="http://schemas.microsoft.com/office/powerpoint/2010/main" val="2798133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ChangeArrowheads="1"/>
          </p:cNvSpPr>
          <p:nvPr/>
        </p:nvSpPr>
        <p:spPr bwMode="auto">
          <a:xfrm>
            <a:off x="4982816" y="1524000"/>
            <a:ext cx="7209183" cy="5088835"/>
          </a:xfrm>
          <a:prstGeom prst="rect">
            <a:avLst/>
          </a:prstGeom>
          <a:noFill/>
          <a:ln w="9525">
            <a:noFill/>
            <a:miter lim="800000"/>
            <a:headEnd/>
            <a:tailEnd/>
          </a:ln>
          <a:effectLst/>
        </p:spPr>
        <p:txBody>
          <a:bodyPr/>
          <a:lstStyle/>
          <a:p>
            <a:pPr marL="457200" indent="-457200">
              <a:spcBef>
                <a:spcPct val="20000"/>
              </a:spcBef>
              <a:buClr>
                <a:schemeClr val="tx2"/>
              </a:buClr>
              <a:buSzPct val="75000"/>
              <a:buFont typeface="Wingdings" pitchFamily="2" charset="2"/>
              <a:buAutoNum type="arabicParenR"/>
            </a:pPr>
            <a:endParaRPr lang="en-US" sz="2000" b="1" dirty="0">
              <a:effectLst>
                <a:outerShdw blurRad="38100" dist="38100" dir="2700000" algn="tl">
                  <a:srgbClr val="010199"/>
                </a:outerShdw>
              </a:effectLst>
              <a:latin typeface="Century Gothic" pitchFamily="34" charset="0"/>
            </a:endParaRPr>
          </a:p>
          <a:p>
            <a:pPr marL="457200" indent="-457200">
              <a:spcBef>
                <a:spcPct val="20000"/>
              </a:spcBef>
              <a:buClr>
                <a:schemeClr val="tx2"/>
              </a:buClr>
              <a:buSzPct val="75000"/>
              <a:buFont typeface="+mj-lt"/>
              <a:buAutoNum type="arabicPeriod"/>
            </a:pPr>
            <a:r>
              <a:rPr lang="en-US" sz="2800" noProof="1">
                <a:latin typeface="Montserrat" pitchFamily="2" charset="77"/>
              </a:rPr>
              <a:t>Mutaciones espontáneas </a:t>
            </a:r>
            <a:r>
              <a:rPr lang="es-ES_tradnl" sz="2800" dirty="0">
                <a:latin typeface="Montserrat" pitchFamily="2" charset="77"/>
              </a:rPr>
              <a:t>de las enzimas blanco </a:t>
            </a:r>
            <a:r>
              <a:rPr lang="es-ES_tradnl" sz="2800" noProof="1">
                <a:latin typeface="Montserrat" pitchFamily="2" charset="77"/>
              </a:rPr>
              <a:t>(</a:t>
            </a:r>
            <a:r>
              <a:rPr lang="es-ES_tradnl" sz="2800" u="sng" noProof="1">
                <a:latin typeface="Montserrat" pitchFamily="2" charset="77"/>
              </a:rPr>
              <a:t>10</a:t>
            </a:r>
            <a:r>
              <a:rPr lang="es-ES_tradnl" sz="2800" u="sng" baseline="30000" noProof="1">
                <a:latin typeface="Montserrat" pitchFamily="2" charset="77"/>
              </a:rPr>
              <a:t>-6</a:t>
            </a:r>
            <a:r>
              <a:rPr lang="es-ES_tradnl" sz="2800" u="sng" noProof="1">
                <a:latin typeface="Montserrat" pitchFamily="2" charset="77"/>
              </a:rPr>
              <a:t> a &lt;10</a:t>
            </a:r>
            <a:r>
              <a:rPr lang="es-ES_tradnl" sz="2800" u="sng" baseline="30000" noProof="1">
                <a:latin typeface="Montserrat" pitchFamily="2" charset="77"/>
              </a:rPr>
              <a:t>-10</a:t>
            </a:r>
            <a:r>
              <a:rPr lang="es-ES_tradnl" sz="2800" noProof="1">
                <a:latin typeface="Montserrat" pitchFamily="2" charset="77"/>
              </a:rPr>
              <a:t>):</a:t>
            </a:r>
            <a:endParaRPr lang="es-ES_tradnl" sz="2800" dirty="0">
              <a:latin typeface="Montserrat" pitchFamily="2" charset="77"/>
            </a:endParaRPr>
          </a:p>
          <a:p>
            <a:pPr marL="914400" lvl="1" indent="-457200">
              <a:spcBef>
                <a:spcPct val="20000"/>
              </a:spcBef>
              <a:buClr>
                <a:schemeClr val="tx1"/>
              </a:buClr>
              <a:buFontTx/>
              <a:buChar char="–"/>
            </a:pPr>
            <a:r>
              <a:rPr lang="es-ES_tradnl" sz="2800" noProof="1">
                <a:latin typeface="Montserrat" pitchFamily="2" charset="77"/>
              </a:rPr>
              <a:t> </a:t>
            </a:r>
            <a:r>
              <a:rPr lang="en-US" sz="2800" i="1" dirty="0" err="1">
                <a:latin typeface="Montserrat" pitchFamily="2" charset="77"/>
              </a:rPr>
              <a:t>gyrA</a:t>
            </a:r>
            <a:r>
              <a:rPr lang="en-US" sz="2800" i="1" dirty="0">
                <a:latin typeface="Montserrat" pitchFamily="2" charset="77"/>
              </a:rPr>
              <a:t>, </a:t>
            </a:r>
            <a:r>
              <a:rPr lang="en-US" sz="2800" i="1" dirty="0" err="1">
                <a:latin typeface="Montserrat" pitchFamily="2" charset="77"/>
              </a:rPr>
              <a:t>gyrB</a:t>
            </a:r>
            <a:r>
              <a:rPr lang="en-US" sz="2800" dirty="0">
                <a:latin typeface="Montserrat" pitchFamily="2" charset="77"/>
              </a:rPr>
              <a:t> (Gram </a:t>
            </a:r>
            <a:r>
              <a:rPr lang="en-US" sz="2800" dirty="0" err="1">
                <a:latin typeface="Montserrat" pitchFamily="2" charset="77"/>
              </a:rPr>
              <a:t>negativos</a:t>
            </a:r>
            <a:r>
              <a:rPr lang="en-US" sz="2800" dirty="0">
                <a:latin typeface="Montserrat" pitchFamily="2" charset="77"/>
              </a:rPr>
              <a:t>), </a:t>
            </a:r>
            <a:r>
              <a:rPr lang="en-US" sz="2800" i="1" dirty="0" err="1">
                <a:latin typeface="Montserrat" pitchFamily="2" charset="77"/>
              </a:rPr>
              <a:t>parC</a:t>
            </a:r>
            <a:r>
              <a:rPr lang="en-US" sz="2800" i="1" dirty="0">
                <a:latin typeface="Montserrat" pitchFamily="2" charset="77"/>
              </a:rPr>
              <a:t>, </a:t>
            </a:r>
            <a:r>
              <a:rPr lang="en-US" sz="2800" i="1" dirty="0" err="1">
                <a:latin typeface="Montserrat" pitchFamily="2" charset="77"/>
              </a:rPr>
              <a:t>parE</a:t>
            </a:r>
            <a:r>
              <a:rPr lang="en-US" sz="2800" dirty="0">
                <a:latin typeface="Montserrat" pitchFamily="2" charset="77"/>
              </a:rPr>
              <a:t> (Gram </a:t>
            </a:r>
            <a:r>
              <a:rPr lang="en-US" sz="2800" dirty="0" err="1">
                <a:latin typeface="Montserrat" pitchFamily="2" charset="77"/>
              </a:rPr>
              <a:t>positivos</a:t>
            </a:r>
            <a:r>
              <a:rPr lang="en-US" sz="2800" dirty="0">
                <a:latin typeface="Montserrat" pitchFamily="2" charset="77"/>
              </a:rPr>
              <a:t>).</a:t>
            </a:r>
            <a:endParaRPr lang="en-US" sz="2800" noProof="1">
              <a:latin typeface="Montserrat" pitchFamily="2" charset="77"/>
            </a:endParaRPr>
          </a:p>
          <a:p>
            <a:pPr marL="914400" lvl="1" indent="-457200">
              <a:spcBef>
                <a:spcPct val="20000"/>
              </a:spcBef>
              <a:buClr>
                <a:schemeClr val="tx1"/>
              </a:buClr>
            </a:pPr>
            <a:endParaRPr lang="en-US" noProof="1">
              <a:latin typeface="Montserrat" pitchFamily="2" charset="77"/>
            </a:endParaRPr>
          </a:p>
          <a:p>
            <a:pPr marL="457200" indent="-457200">
              <a:spcBef>
                <a:spcPct val="20000"/>
              </a:spcBef>
              <a:buClr>
                <a:schemeClr val="tx2"/>
              </a:buClr>
              <a:buSzPct val="75000"/>
              <a:buFont typeface="+mj-lt"/>
              <a:buAutoNum type="arabicPeriod"/>
            </a:pPr>
            <a:r>
              <a:rPr lang="es-ES_tradnl" sz="2800" dirty="0">
                <a:latin typeface="Montserrat" pitchFamily="2" charset="77"/>
              </a:rPr>
              <a:t>Eflujo activo: </a:t>
            </a:r>
          </a:p>
          <a:p>
            <a:pPr marL="457200" indent="-457200">
              <a:spcBef>
                <a:spcPct val="20000"/>
              </a:spcBef>
              <a:buClr>
                <a:schemeClr val="tx2"/>
              </a:buClr>
              <a:buSzPct val="75000"/>
            </a:pPr>
            <a:r>
              <a:rPr lang="es-MX" sz="2800" dirty="0">
                <a:latin typeface="Montserrat" pitchFamily="2" charset="77"/>
              </a:rPr>
              <a:t>	- 	</a:t>
            </a:r>
            <a:r>
              <a:rPr lang="es-MX" sz="2800" i="1" dirty="0">
                <a:latin typeface="Montserrat" pitchFamily="2" charset="77"/>
              </a:rPr>
              <a:t>P. aeruginosa</a:t>
            </a:r>
            <a:r>
              <a:rPr lang="es-MX" sz="2800" dirty="0">
                <a:latin typeface="Montserrat" pitchFamily="2" charset="77"/>
              </a:rPr>
              <a:t>: </a:t>
            </a:r>
            <a:r>
              <a:rPr lang="es-MX" sz="2800" dirty="0">
                <a:latin typeface="Montserrat" pitchFamily="2" charset="77"/>
                <a:sym typeface="Symbol" pitchFamily="18" charset="2"/>
              </a:rPr>
              <a:t> expresión en bomba de expulsión MexAB-OprM.</a:t>
            </a:r>
          </a:p>
          <a:p>
            <a:pPr marL="457200" indent="-457200">
              <a:spcBef>
                <a:spcPct val="20000"/>
              </a:spcBef>
              <a:buClr>
                <a:schemeClr val="tx2"/>
              </a:buClr>
              <a:buSzPct val="75000"/>
            </a:pPr>
            <a:r>
              <a:rPr lang="es-MX" sz="2800" dirty="0">
                <a:latin typeface="Montserrat" pitchFamily="2" charset="77"/>
                <a:sym typeface="Symbol" pitchFamily="18" charset="2"/>
              </a:rPr>
              <a:t>	-</a:t>
            </a:r>
            <a:r>
              <a:rPr lang="es-MX" sz="2800" dirty="0">
                <a:latin typeface="Montserrat" pitchFamily="2" charset="77"/>
              </a:rPr>
              <a:t>	</a:t>
            </a:r>
            <a:r>
              <a:rPr lang="es-MX" sz="2800" i="1" noProof="1">
                <a:latin typeface="Montserrat" pitchFamily="2" charset="77"/>
              </a:rPr>
              <a:t>S. aureus</a:t>
            </a:r>
            <a:r>
              <a:rPr lang="es-ES_tradnl" sz="2800" noProof="1">
                <a:latin typeface="Montserrat" pitchFamily="2" charset="77"/>
              </a:rPr>
              <a:t>: expulsión activa (</a:t>
            </a:r>
            <a:r>
              <a:rPr lang="es-ES_tradnl" sz="2800" i="1" noProof="1">
                <a:latin typeface="Montserrat" pitchFamily="2" charset="77"/>
              </a:rPr>
              <a:t>norA</a:t>
            </a:r>
            <a:r>
              <a:rPr lang="es-ES_tradnl" sz="2800" i="1" dirty="0">
                <a:latin typeface="Montserrat" pitchFamily="2" charset="77"/>
              </a:rPr>
              <a:t>).</a:t>
            </a:r>
          </a:p>
          <a:p>
            <a:pPr marL="457200" indent="-457200">
              <a:spcBef>
                <a:spcPct val="20000"/>
              </a:spcBef>
              <a:buClr>
                <a:schemeClr val="tx2"/>
              </a:buClr>
              <a:buSzPct val="75000"/>
            </a:pPr>
            <a:endParaRPr lang="es-ES_tradnl" sz="2400" i="1" dirty="0">
              <a:latin typeface="Century Gothic" pitchFamily="34" charset="0"/>
            </a:endParaRPr>
          </a:p>
        </p:txBody>
      </p:sp>
      <p:sp>
        <p:nvSpPr>
          <p:cNvPr id="3" name="Título 2">
            <a:extLst>
              <a:ext uri="{FF2B5EF4-FFF2-40B4-BE49-F238E27FC236}">
                <a16:creationId xmlns:a16="http://schemas.microsoft.com/office/drawing/2014/main" id="{30C57902-7414-DB46-A58D-3B40E06FB3EF}"/>
              </a:ext>
            </a:extLst>
          </p:cNvPr>
          <p:cNvSpPr>
            <a:spLocks noGrp="1"/>
          </p:cNvSpPr>
          <p:nvPr>
            <p:ph type="title"/>
          </p:nvPr>
        </p:nvSpPr>
        <p:spPr>
          <a:xfrm>
            <a:off x="838200" y="206100"/>
            <a:ext cx="10515600" cy="1325563"/>
          </a:xfrm>
        </p:spPr>
        <p:txBody>
          <a:bodyPr/>
          <a:lstStyle/>
          <a:p>
            <a:pPr algn="ctr"/>
            <a:r>
              <a:rPr lang="es-CO" dirty="0"/>
              <a:t>Mecanismos de resistencia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92C7A68-1470-0E41-91FE-11A5CBD41D6F}"/>
              </a:ext>
            </a:extLst>
          </p:cNvPr>
          <p:cNvSpPr>
            <a:spLocks noGrp="1"/>
          </p:cNvSpPr>
          <p:nvPr>
            <p:ph type="title"/>
          </p:nvPr>
        </p:nvSpPr>
        <p:spPr/>
        <p:txBody>
          <a:bodyPr/>
          <a:lstStyle/>
          <a:p>
            <a:pPr algn="ctr"/>
            <a:r>
              <a:rPr lang="es-CO" dirty="0" err="1"/>
              <a:t>Nitroimidazoles</a:t>
            </a:r>
            <a:endParaRPr lang="es-CO" dirty="0"/>
          </a:p>
        </p:txBody>
      </p:sp>
      <p:sp>
        <p:nvSpPr>
          <p:cNvPr id="5" name="Marcador de contenido 4">
            <a:extLst>
              <a:ext uri="{FF2B5EF4-FFF2-40B4-BE49-F238E27FC236}">
                <a16:creationId xmlns:a16="http://schemas.microsoft.com/office/drawing/2014/main" id="{676BE9D3-91AE-7347-B204-3532A4DFC2C1}"/>
              </a:ext>
            </a:extLst>
          </p:cNvPr>
          <p:cNvSpPr>
            <a:spLocks noGrp="1"/>
          </p:cNvSpPr>
          <p:nvPr>
            <p:ph sz="half" idx="2"/>
          </p:nvPr>
        </p:nvSpPr>
        <p:spPr>
          <a:xfrm>
            <a:off x="4591878" y="1825625"/>
            <a:ext cx="6761922" cy="4826966"/>
          </a:xfrm>
        </p:spPr>
        <p:txBody>
          <a:bodyPr>
            <a:normAutofit lnSpcReduction="10000"/>
          </a:bodyPr>
          <a:lstStyle/>
          <a:p>
            <a:r>
              <a:rPr lang="es-CO" sz="2800" dirty="0"/>
              <a:t>Activos contra bacterias anaerobias estrictas (como </a:t>
            </a:r>
            <a:r>
              <a:rPr lang="es-CO" sz="2800" i="1" dirty="0" err="1"/>
              <a:t>Bacteroides</a:t>
            </a:r>
            <a:r>
              <a:rPr lang="es-CO" sz="2800" i="1" dirty="0"/>
              <a:t> </a:t>
            </a:r>
            <a:r>
              <a:rPr lang="es-CO" sz="2800" i="1" dirty="0" err="1"/>
              <a:t>fragilis</a:t>
            </a:r>
            <a:r>
              <a:rPr lang="es-CO" sz="2800" i="1" dirty="0"/>
              <a:t> </a:t>
            </a:r>
            <a:r>
              <a:rPr lang="es-CO" sz="2800" dirty="0"/>
              <a:t>y </a:t>
            </a:r>
            <a:r>
              <a:rPr lang="es-CO" sz="2800" i="1" dirty="0" err="1"/>
              <a:t>Clostridioides</a:t>
            </a:r>
            <a:r>
              <a:rPr lang="es-CO" sz="2800" i="1" dirty="0"/>
              <a:t> </a:t>
            </a:r>
            <a:r>
              <a:rPr lang="es-CO" sz="2800" i="1" dirty="0" err="1"/>
              <a:t>difficile</a:t>
            </a:r>
            <a:r>
              <a:rPr lang="es-CO" sz="2800" dirty="0"/>
              <a:t>), </a:t>
            </a:r>
            <a:r>
              <a:rPr lang="es-CO" sz="2800" dirty="0" err="1"/>
              <a:t>microaerofílicas</a:t>
            </a:r>
            <a:r>
              <a:rPr lang="es-CO" sz="2800" dirty="0"/>
              <a:t> (</a:t>
            </a:r>
            <a:r>
              <a:rPr lang="es-CO" sz="2800" i="1" dirty="0" err="1"/>
              <a:t>Helicobacter</a:t>
            </a:r>
            <a:r>
              <a:rPr lang="es-CO" sz="2800" dirty="0"/>
              <a:t>) y protozoos anaerobios (</a:t>
            </a:r>
            <a:r>
              <a:rPr lang="es-CO" sz="2800" i="1" dirty="0" err="1"/>
              <a:t>Entamoeba</a:t>
            </a:r>
            <a:r>
              <a:rPr lang="es-CO" sz="2800" i="1" dirty="0"/>
              <a:t>, </a:t>
            </a:r>
            <a:r>
              <a:rPr lang="es-CO" sz="2800" i="1" dirty="0" err="1"/>
              <a:t>Giardia</a:t>
            </a:r>
            <a:r>
              <a:rPr lang="es-CO" sz="2800" i="1" dirty="0"/>
              <a:t>, </a:t>
            </a:r>
            <a:r>
              <a:rPr lang="es-CO" sz="2800" i="1" dirty="0" err="1"/>
              <a:t>Trichomonas</a:t>
            </a:r>
            <a:r>
              <a:rPr lang="es-CO" sz="2800" dirty="0"/>
              <a:t>).</a:t>
            </a:r>
          </a:p>
          <a:p>
            <a:endParaRPr lang="es-CO" sz="2800" dirty="0"/>
          </a:p>
          <a:p>
            <a:r>
              <a:rPr lang="es-CO" sz="2800" dirty="0"/>
              <a:t>Resistencia por </a:t>
            </a:r>
            <a:r>
              <a:rPr lang="es-CO" sz="2800" dirty="0" err="1"/>
              <a:t>nitroimidazol</a:t>
            </a:r>
            <a:r>
              <a:rPr lang="es-CO" sz="2800" dirty="0"/>
              <a:t> </a:t>
            </a:r>
            <a:r>
              <a:rPr lang="es-CO" sz="2800" dirty="0" err="1"/>
              <a:t>reductasas</a:t>
            </a:r>
            <a:r>
              <a:rPr lang="es-CO" sz="2800" dirty="0"/>
              <a:t> que inactivan los metabolitos del </a:t>
            </a:r>
            <a:r>
              <a:rPr lang="es-CO" sz="2800" dirty="0" err="1"/>
              <a:t>metronidazol</a:t>
            </a:r>
            <a:r>
              <a:rPr lang="es-CO" sz="2800" dirty="0"/>
              <a:t> (</a:t>
            </a:r>
            <a:r>
              <a:rPr lang="es-CO" sz="2800" i="1" dirty="0" err="1"/>
              <a:t>nim</a:t>
            </a:r>
            <a:r>
              <a:rPr lang="es-CO" sz="2800" dirty="0"/>
              <a:t>) en </a:t>
            </a:r>
            <a:r>
              <a:rPr lang="es-CO" sz="2800" i="1" dirty="0" err="1"/>
              <a:t>Bacteroides</a:t>
            </a:r>
            <a:r>
              <a:rPr lang="es-CO" sz="2800" dirty="0"/>
              <a:t> y mutaciones en </a:t>
            </a:r>
            <a:r>
              <a:rPr lang="es-CO" sz="2800" i="1" dirty="0" err="1"/>
              <a:t>rdxA</a:t>
            </a:r>
            <a:r>
              <a:rPr lang="es-CO" sz="2800" dirty="0"/>
              <a:t> en </a:t>
            </a:r>
            <a:r>
              <a:rPr lang="es-CO" sz="2800" i="1" dirty="0" err="1"/>
              <a:t>Helicobacter</a:t>
            </a:r>
            <a:r>
              <a:rPr lang="es-CO" sz="2800" dirty="0"/>
              <a:t>.</a:t>
            </a:r>
          </a:p>
        </p:txBody>
      </p:sp>
    </p:spTree>
    <p:extLst>
      <p:ext uri="{BB962C8B-B14F-4D97-AF65-F5344CB8AC3E}">
        <p14:creationId xmlns:p14="http://schemas.microsoft.com/office/powerpoint/2010/main" val="11236197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92C7A68-1470-0E41-91FE-11A5CBD41D6F}"/>
              </a:ext>
            </a:extLst>
          </p:cNvPr>
          <p:cNvSpPr>
            <a:spLocks noGrp="1"/>
          </p:cNvSpPr>
          <p:nvPr>
            <p:ph type="title"/>
          </p:nvPr>
        </p:nvSpPr>
        <p:spPr/>
        <p:txBody>
          <a:bodyPr/>
          <a:lstStyle/>
          <a:p>
            <a:pPr algn="ctr"/>
            <a:r>
              <a:rPr lang="es-CO" dirty="0" err="1"/>
              <a:t>Nitroimidazoles</a:t>
            </a:r>
            <a:endParaRPr lang="es-CO" dirty="0"/>
          </a:p>
        </p:txBody>
      </p:sp>
      <p:sp>
        <p:nvSpPr>
          <p:cNvPr id="5" name="Marcador de contenido 4">
            <a:extLst>
              <a:ext uri="{FF2B5EF4-FFF2-40B4-BE49-F238E27FC236}">
                <a16:creationId xmlns:a16="http://schemas.microsoft.com/office/drawing/2014/main" id="{676BE9D3-91AE-7347-B204-3532A4DFC2C1}"/>
              </a:ext>
            </a:extLst>
          </p:cNvPr>
          <p:cNvSpPr>
            <a:spLocks noGrp="1"/>
          </p:cNvSpPr>
          <p:nvPr>
            <p:ph sz="half" idx="2"/>
          </p:nvPr>
        </p:nvSpPr>
        <p:spPr>
          <a:xfrm>
            <a:off x="4591878" y="1754504"/>
            <a:ext cx="7454348" cy="4893227"/>
          </a:xfrm>
        </p:spPr>
        <p:txBody>
          <a:bodyPr>
            <a:normAutofit fontScale="92500" lnSpcReduction="20000"/>
          </a:bodyPr>
          <a:lstStyle/>
          <a:p>
            <a:r>
              <a:rPr lang="es-CO" sz="3000" dirty="0" err="1"/>
              <a:t>Metronidazol</a:t>
            </a:r>
            <a:r>
              <a:rPr lang="es-CO" sz="3000" dirty="0"/>
              <a:t> puede administrarse por vía oral o intravenosa, </a:t>
            </a:r>
            <a:r>
              <a:rPr lang="es-CO" sz="3000" dirty="0" err="1"/>
              <a:t>tinidazol</a:t>
            </a:r>
            <a:r>
              <a:rPr lang="es-CO" sz="3000" dirty="0"/>
              <a:t> por vía oral.</a:t>
            </a:r>
          </a:p>
          <a:p>
            <a:endParaRPr lang="es-CO" sz="3000" dirty="0"/>
          </a:p>
          <a:p>
            <a:r>
              <a:rPr lang="es-CO" sz="3000" dirty="0"/>
              <a:t>Metabolismo hepático.</a:t>
            </a:r>
          </a:p>
          <a:p>
            <a:endParaRPr lang="es-CO" sz="3000" dirty="0"/>
          </a:p>
          <a:p>
            <a:r>
              <a:rPr lang="es-CO" sz="3000" dirty="0"/>
              <a:t>No deben combinarse con etanol por el potencial efecto </a:t>
            </a:r>
            <a:r>
              <a:rPr lang="es-CO" sz="3000" dirty="0" err="1"/>
              <a:t>disulfiram</a:t>
            </a:r>
            <a:r>
              <a:rPr lang="es-CO" sz="3000" dirty="0"/>
              <a:t> o </a:t>
            </a:r>
            <a:r>
              <a:rPr lang="es-CO" sz="3000" dirty="0" err="1"/>
              <a:t>antabuse</a:t>
            </a:r>
            <a:r>
              <a:rPr lang="es-CO" sz="3000" dirty="0"/>
              <a:t>.</a:t>
            </a:r>
          </a:p>
          <a:p>
            <a:endParaRPr lang="es-CO" sz="3000" dirty="0"/>
          </a:p>
          <a:p>
            <a:r>
              <a:rPr lang="es-CO" sz="3000" dirty="0"/>
              <a:t>RAM frecuentes: sabor metálico, náuseas, dolor abdominal, cefalea.</a:t>
            </a:r>
          </a:p>
          <a:p>
            <a:r>
              <a:rPr lang="es-CO" sz="3000" dirty="0"/>
              <a:t>Raras: neuropatía periférica.</a:t>
            </a:r>
          </a:p>
          <a:p>
            <a:endParaRPr lang="es-CO" dirty="0"/>
          </a:p>
          <a:p>
            <a:endParaRPr lang="es-CO" dirty="0"/>
          </a:p>
        </p:txBody>
      </p:sp>
    </p:spTree>
    <p:extLst>
      <p:ext uri="{BB962C8B-B14F-4D97-AF65-F5344CB8AC3E}">
        <p14:creationId xmlns:p14="http://schemas.microsoft.com/office/powerpoint/2010/main" val="32682985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92C7A68-1470-0E41-91FE-11A5CBD41D6F}"/>
              </a:ext>
            </a:extLst>
          </p:cNvPr>
          <p:cNvSpPr>
            <a:spLocks noGrp="1"/>
          </p:cNvSpPr>
          <p:nvPr>
            <p:ph type="title"/>
          </p:nvPr>
        </p:nvSpPr>
        <p:spPr/>
        <p:txBody>
          <a:bodyPr/>
          <a:lstStyle/>
          <a:p>
            <a:pPr algn="ctr"/>
            <a:r>
              <a:rPr lang="es-CO" dirty="0" err="1"/>
              <a:t>Nitroimidazoles</a:t>
            </a:r>
            <a:r>
              <a:rPr lang="es-CO" dirty="0"/>
              <a:t>: dosis</a:t>
            </a:r>
          </a:p>
        </p:txBody>
      </p:sp>
      <p:sp>
        <p:nvSpPr>
          <p:cNvPr id="5" name="Marcador de contenido 4">
            <a:extLst>
              <a:ext uri="{FF2B5EF4-FFF2-40B4-BE49-F238E27FC236}">
                <a16:creationId xmlns:a16="http://schemas.microsoft.com/office/drawing/2014/main" id="{676BE9D3-91AE-7347-B204-3532A4DFC2C1}"/>
              </a:ext>
            </a:extLst>
          </p:cNvPr>
          <p:cNvSpPr>
            <a:spLocks noGrp="1"/>
          </p:cNvSpPr>
          <p:nvPr>
            <p:ph sz="half" idx="2"/>
          </p:nvPr>
        </p:nvSpPr>
        <p:spPr>
          <a:xfrm>
            <a:off x="4591877" y="1825624"/>
            <a:ext cx="7361583" cy="4866723"/>
          </a:xfrm>
        </p:spPr>
        <p:txBody>
          <a:bodyPr/>
          <a:lstStyle/>
          <a:p>
            <a:pPr marL="0" indent="0">
              <a:buNone/>
            </a:pPr>
            <a:r>
              <a:rPr lang="es-CO" sz="2800" b="1" dirty="0" err="1"/>
              <a:t>Metronidazol</a:t>
            </a:r>
            <a:endParaRPr lang="es-CO" sz="2800" b="1" dirty="0"/>
          </a:p>
          <a:p>
            <a:r>
              <a:rPr lang="es-CO" sz="2800" dirty="0"/>
              <a:t>Infecciones graves por anaerobios en adultos: 15 mg/kg inicial y luego 7.5 mg/kg cada 6 h IV.</a:t>
            </a:r>
          </a:p>
          <a:p>
            <a:r>
              <a:rPr lang="es-CO" sz="2800" dirty="0"/>
              <a:t>Niños: 15 mg/kg inicial y luego 22.5-40 mg/kg/día dividido cada 6-8 horas IV.</a:t>
            </a:r>
          </a:p>
          <a:p>
            <a:pPr marL="0" indent="0">
              <a:buNone/>
            </a:pPr>
            <a:endParaRPr lang="es-CO" sz="2800" dirty="0"/>
          </a:p>
          <a:p>
            <a:r>
              <a:rPr lang="es-CO" sz="2800" dirty="0"/>
              <a:t>Amebiasis: 500-750 mg cada 8 horas, niños  35-50 mg/kg/día dividido q 8h.</a:t>
            </a:r>
          </a:p>
          <a:p>
            <a:endParaRPr lang="es-CO" dirty="0"/>
          </a:p>
          <a:p>
            <a:endParaRPr lang="es-CO" dirty="0"/>
          </a:p>
        </p:txBody>
      </p:sp>
    </p:spTree>
    <p:extLst>
      <p:ext uri="{BB962C8B-B14F-4D97-AF65-F5344CB8AC3E}">
        <p14:creationId xmlns:p14="http://schemas.microsoft.com/office/powerpoint/2010/main" val="3520900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92C7A68-1470-0E41-91FE-11A5CBD41D6F}"/>
              </a:ext>
            </a:extLst>
          </p:cNvPr>
          <p:cNvSpPr>
            <a:spLocks noGrp="1"/>
          </p:cNvSpPr>
          <p:nvPr>
            <p:ph type="title"/>
          </p:nvPr>
        </p:nvSpPr>
        <p:spPr/>
        <p:txBody>
          <a:bodyPr/>
          <a:lstStyle/>
          <a:p>
            <a:pPr algn="ctr"/>
            <a:r>
              <a:rPr lang="es-CO" dirty="0" err="1"/>
              <a:t>Nitroimidazoles</a:t>
            </a:r>
            <a:r>
              <a:rPr lang="es-CO" dirty="0"/>
              <a:t>: dosis</a:t>
            </a:r>
          </a:p>
        </p:txBody>
      </p:sp>
      <p:sp>
        <p:nvSpPr>
          <p:cNvPr id="5" name="Marcador de contenido 4">
            <a:extLst>
              <a:ext uri="{FF2B5EF4-FFF2-40B4-BE49-F238E27FC236}">
                <a16:creationId xmlns:a16="http://schemas.microsoft.com/office/drawing/2014/main" id="{676BE9D3-91AE-7347-B204-3532A4DFC2C1}"/>
              </a:ext>
            </a:extLst>
          </p:cNvPr>
          <p:cNvSpPr>
            <a:spLocks noGrp="1"/>
          </p:cNvSpPr>
          <p:nvPr>
            <p:ph sz="half" idx="2"/>
          </p:nvPr>
        </p:nvSpPr>
        <p:spPr>
          <a:xfrm>
            <a:off x="4591877" y="1825624"/>
            <a:ext cx="7361583" cy="4853471"/>
          </a:xfrm>
        </p:spPr>
        <p:txBody>
          <a:bodyPr/>
          <a:lstStyle/>
          <a:p>
            <a:pPr marL="0" indent="0">
              <a:buNone/>
            </a:pPr>
            <a:r>
              <a:rPr lang="es-CO" sz="2800" b="1" dirty="0" err="1"/>
              <a:t>Tinidazol</a:t>
            </a:r>
            <a:endParaRPr lang="es-CO" sz="2800" b="1" dirty="0"/>
          </a:p>
          <a:p>
            <a:r>
              <a:rPr lang="es-CO" sz="2800" dirty="0" err="1"/>
              <a:t>Tricomoniasis</a:t>
            </a:r>
            <a:r>
              <a:rPr lang="es-CO" sz="2800" dirty="0"/>
              <a:t>: 2 g dosis única.</a:t>
            </a:r>
          </a:p>
          <a:p>
            <a:r>
              <a:rPr lang="es-CO" sz="2800" dirty="0" err="1"/>
              <a:t>Giardiasis</a:t>
            </a:r>
            <a:r>
              <a:rPr lang="es-CO" sz="2800" dirty="0"/>
              <a:t>: 2 g dosis única.</a:t>
            </a:r>
          </a:p>
          <a:p>
            <a:r>
              <a:rPr lang="es-CO" sz="2800" dirty="0"/>
              <a:t>Amebiasis: 2 g cada 24 h por 3-5 días.</a:t>
            </a:r>
          </a:p>
          <a:p>
            <a:r>
              <a:rPr lang="es-CO" sz="2800" dirty="0" err="1"/>
              <a:t>Vaginosis</a:t>
            </a:r>
            <a:r>
              <a:rPr lang="es-CO" sz="2800" dirty="0"/>
              <a:t>: 2 g cada 24 h por 2 días o 1 g cada 24 h por 5 días.</a:t>
            </a:r>
          </a:p>
          <a:p>
            <a:endParaRPr lang="es-CO" sz="2800" dirty="0"/>
          </a:p>
          <a:p>
            <a:r>
              <a:rPr lang="es-CO" sz="2800" dirty="0"/>
              <a:t>En niños con amebiasis o </a:t>
            </a:r>
            <a:r>
              <a:rPr lang="es-CO" sz="2800" dirty="0" err="1"/>
              <a:t>giardiasis</a:t>
            </a:r>
            <a:r>
              <a:rPr lang="es-CO" sz="2800" dirty="0"/>
              <a:t>: 50 mg/kg (por 3-5 días o dosis única).</a:t>
            </a:r>
          </a:p>
          <a:p>
            <a:endParaRPr lang="es-CO" sz="2400" dirty="0"/>
          </a:p>
          <a:p>
            <a:endParaRPr lang="es-CO" dirty="0"/>
          </a:p>
        </p:txBody>
      </p:sp>
    </p:spTree>
    <p:extLst>
      <p:ext uri="{BB962C8B-B14F-4D97-AF65-F5344CB8AC3E}">
        <p14:creationId xmlns:p14="http://schemas.microsoft.com/office/powerpoint/2010/main" val="22897249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9D3D43-43A3-C74E-8DF4-4923E70297C4}"/>
              </a:ext>
            </a:extLst>
          </p:cNvPr>
          <p:cNvSpPr>
            <a:spLocks noGrp="1"/>
          </p:cNvSpPr>
          <p:nvPr>
            <p:ph type="title"/>
          </p:nvPr>
        </p:nvSpPr>
        <p:spPr/>
        <p:txBody>
          <a:bodyPr/>
          <a:lstStyle/>
          <a:p>
            <a:pPr algn="ctr"/>
            <a:r>
              <a:rPr lang="es-CO" dirty="0" err="1"/>
              <a:t>Nitrofurantoína</a:t>
            </a:r>
            <a:endParaRPr lang="es-CO" dirty="0"/>
          </a:p>
        </p:txBody>
      </p:sp>
      <p:sp>
        <p:nvSpPr>
          <p:cNvPr id="3" name="Marcador de contenido 2">
            <a:extLst>
              <a:ext uri="{FF2B5EF4-FFF2-40B4-BE49-F238E27FC236}">
                <a16:creationId xmlns:a16="http://schemas.microsoft.com/office/drawing/2014/main" id="{785DD22C-EF9C-9543-B2F5-20838A91F6F1}"/>
              </a:ext>
            </a:extLst>
          </p:cNvPr>
          <p:cNvSpPr>
            <a:spLocks noGrp="1"/>
          </p:cNvSpPr>
          <p:nvPr>
            <p:ph sz="half" idx="2"/>
          </p:nvPr>
        </p:nvSpPr>
        <p:spPr>
          <a:xfrm>
            <a:off x="4591877" y="1825625"/>
            <a:ext cx="7388087" cy="4667250"/>
          </a:xfrm>
        </p:spPr>
        <p:txBody>
          <a:bodyPr>
            <a:normAutofit/>
          </a:bodyPr>
          <a:lstStyle/>
          <a:p>
            <a:r>
              <a:rPr lang="es-CO" sz="2800" dirty="0"/>
              <a:t>Antiséptico urinario.</a:t>
            </a:r>
          </a:p>
          <a:p>
            <a:endParaRPr lang="es-CO" sz="2800" dirty="0"/>
          </a:p>
          <a:p>
            <a:r>
              <a:rPr lang="es-CO" sz="2800" dirty="0"/>
              <a:t>Se filtra y secreta en el riñón, no alcanza concentraciones terapéuticas sistémicas, sólo en la orina.</a:t>
            </a:r>
          </a:p>
          <a:p>
            <a:endParaRPr lang="es-CO" sz="2800" dirty="0"/>
          </a:p>
          <a:p>
            <a:r>
              <a:rPr lang="es-CO" sz="2800" dirty="0"/>
              <a:t>Activada por </a:t>
            </a:r>
            <a:r>
              <a:rPr lang="es-CO" sz="2800" dirty="0" err="1"/>
              <a:t>reductasas</a:t>
            </a:r>
            <a:r>
              <a:rPr lang="es-CO" sz="2800" dirty="0"/>
              <a:t> bacterianas a intermediarios altamente reactivos que dañan proteínas y ácidos nucleicos.</a:t>
            </a:r>
          </a:p>
        </p:txBody>
      </p:sp>
    </p:spTree>
    <p:extLst>
      <p:ext uri="{BB962C8B-B14F-4D97-AF65-F5344CB8AC3E}">
        <p14:creationId xmlns:p14="http://schemas.microsoft.com/office/powerpoint/2010/main" val="33213266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9D3D43-43A3-C74E-8DF4-4923E70297C4}"/>
              </a:ext>
            </a:extLst>
          </p:cNvPr>
          <p:cNvSpPr>
            <a:spLocks noGrp="1"/>
          </p:cNvSpPr>
          <p:nvPr>
            <p:ph type="title"/>
          </p:nvPr>
        </p:nvSpPr>
        <p:spPr/>
        <p:txBody>
          <a:bodyPr/>
          <a:lstStyle/>
          <a:p>
            <a:pPr algn="ctr"/>
            <a:r>
              <a:rPr lang="es-CO" dirty="0" err="1"/>
              <a:t>Nitrofurantoína</a:t>
            </a:r>
            <a:endParaRPr lang="es-CO" dirty="0"/>
          </a:p>
        </p:txBody>
      </p:sp>
      <p:sp>
        <p:nvSpPr>
          <p:cNvPr id="3" name="Marcador de contenido 2">
            <a:extLst>
              <a:ext uri="{FF2B5EF4-FFF2-40B4-BE49-F238E27FC236}">
                <a16:creationId xmlns:a16="http://schemas.microsoft.com/office/drawing/2014/main" id="{785DD22C-EF9C-9543-B2F5-20838A91F6F1}"/>
              </a:ext>
            </a:extLst>
          </p:cNvPr>
          <p:cNvSpPr>
            <a:spLocks noGrp="1"/>
          </p:cNvSpPr>
          <p:nvPr>
            <p:ph sz="half" idx="2"/>
          </p:nvPr>
        </p:nvSpPr>
        <p:spPr>
          <a:xfrm>
            <a:off x="4591877" y="1825624"/>
            <a:ext cx="7374835" cy="4760705"/>
          </a:xfrm>
        </p:spPr>
        <p:txBody>
          <a:bodyPr>
            <a:normAutofit/>
          </a:bodyPr>
          <a:lstStyle/>
          <a:p>
            <a:r>
              <a:rPr lang="es-CO" sz="2800" dirty="0"/>
              <a:t>Resistencia poco frecuente por mutaciones en </a:t>
            </a:r>
            <a:r>
              <a:rPr lang="es-CO" sz="2800" i="1" dirty="0" err="1"/>
              <a:t>nfsA</a:t>
            </a:r>
            <a:r>
              <a:rPr lang="es-CO" sz="2800" dirty="0"/>
              <a:t> y </a:t>
            </a:r>
            <a:r>
              <a:rPr lang="es-CO" sz="2800" i="1" dirty="0" err="1"/>
              <a:t>nfsB</a:t>
            </a:r>
            <a:r>
              <a:rPr lang="es-CO" sz="2800" dirty="0"/>
              <a:t> (</a:t>
            </a:r>
            <a:r>
              <a:rPr lang="es-CO" sz="2800" dirty="0" err="1"/>
              <a:t>nitroreductasas</a:t>
            </a:r>
            <a:r>
              <a:rPr lang="es-CO" sz="2800" dirty="0"/>
              <a:t>).</a:t>
            </a:r>
          </a:p>
          <a:p>
            <a:endParaRPr lang="es-CO" sz="2800" dirty="0"/>
          </a:p>
          <a:p>
            <a:r>
              <a:rPr lang="es-CO" sz="2800" dirty="0"/>
              <a:t>Espectro: </a:t>
            </a:r>
            <a:r>
              <a:rPr lang="es-CO" sz="2800" i="1" dirty="0"/>
              <a:t>E. </a:t>
            </a:r>
            <a:r>
              <a:rPr lang="es-CO" sz="2800" i="1" dirty="0" err="1"/>
              <a:t>coli</a:t>
            </a:r>
            <a:r>
              <a:rPr lang="es-CO" sz="2800" dirty="0"/>
              <a:t>, </a:t>
            </a:r>
            <a:r>
              <a:rPr lang="es-CO" sz="2800" i="1" dirty="0" err="1"/>
              <a:t>Citrobacter</a:t>
            </a:r>
            <a:r>
              <a:rPr lang="es-CO" sz="2800" dirty="0"/>
              <a:t> </a:t>
            </a:r>
            <a:r>
              <a:rPr lang="es-CO" sz="2800" dirty="0" err="1"/>
              <a:t>spp</a:t>
            </a:r>
            <a:r>
              <a:rPr lang="es-CO" sz="2800" dirty="0"/>
              <a:t> (no </a:t>
            </a:r>
            <a:r>
              <a:rPr lang="es-CO" sz="2800" i="1" dirty="0" err="1"/>
              <a:t>Proteus</a:t>
            </a:r>
            <a:r>
              <a:rPr lang="es-CO" sz="2800" dirty="0"/>
              <a:t> ni </a:t>
            </a:r>
            <a:r>
              <a:rPr lang="es-CO" sz="2800" i="1" dirty="0" err="1"/>
              <a:t>Serratia</a:t>
            </a:r>
            <a:r>
              <a:rPr lang="es-CO" sz="2800" dirty="0"/>
              <a:t>), </a:t>
            </a:r>
            <a:r>
              <a:rPr lang="es-CO" sz="2800" i="1" dirty="0" err="1"/>
              <a:t>Staphylococcus</a:t>
            </a:r>
            <a:r>
              <a:rPr lang="es-CO" sz="2800" i="1" dirty="0"/>
              <a:t> </a:t>
            </a:r>
            <a:r>
              <a:rPr lang="es-CO" sz="2800" i="1" dirty="0" err="1"/>
              <a:t>saprophyticus</a:t>
            </a:r>
            <a:r>
              <a:rPr lang="es-CO" sz="2800" dirty="0"/>
              <a:t>, </a:t>
            </a:r>
            <a:r>
              <a:rPr lang="es-CO" sz="2800" i="1" dirty="0" err="1"/>
              <a:t>Enterococcus</a:t>
            </a:r>
            <a:r>
              <a:rPr lang="es-CO" sz="2800" i="1" dirty="0"/>
              <a:t> </a:t>
            </a:r>
            <a:r>
              <a:rPr lang="es-CO" sz="2800" i="1" dirty="0" err="1"/>
              <a:t>faecalis</a:t>
            </a:r>
            <a:r>
              <a:rPr lang="es-CO" sz="2800" dirty="0"/>
              <a:t>.</a:t>
            </a:r>
          </a:p>
          <a:p>
            <a:endParaRPr lang="es-CO" sz="2800" dirty="0"/>
          </a:p>
          <a:p>
            <a:r>
              <a:rPr lang="es-CO" sz="2800" dirty="0"/>
              <a:t>No tiene acción contra </a:t>
            </a:r>
            <a:r>
              <a:rPr lang="es-CO" sz="2800" i="1" dirty="0" err="1"/>
              <a:t>Pseudomonas</a:t>
            </a:r>
            <a:r>
              <a:rPr lang="es-CO" sz="2800" i="1" dirty="0"/>
              <a:t> </a:t>
            </a:r>
            <a:r>
              <a:rPr lang="es-CO" sz="2800" i="1" dirty="0" err="1"/>
              <a:t>aeruginosa</a:t>
            </a:r>
            <a:r>
              <a:rPr lang="es-CO" sz="2800" dirty="0"/>
              <a:t>.</a:t>
            </a:r>
          </a:p>
        </p:txBody>
      </p:sp>
    </p:spTree>
    <p:extLst>
      <p:ext uri="{BB962C8B-B14F-4D97-AF65-F5344CB8AC3E}">
        <p14:creationId xmlns:p14="http://schemas.microsoft.com/office/powerpoint/2010/main" val="42325191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3BDEE0-7CB2-274B-BAC4-61A2D5AAB255}"/>
              </a:ext>
            </a:extLst>
          </p:cNvPr>
          <p:cNvSpPr>
            <a:spLocks noGrp="1"/>
          </p:cNvSpPr>
          <p:nvPr>
            <p:ph type="title"/>
          </p:nvPr>
        </p:nvSpPr>
        <p:spPr/>
        <p:txBody>
          <a:bodyPr/>
          <a:lstStyle/>
          <a:p>
            <a:pPr algn="ctr"/>
            <a:r>
              <a:rPr lang="es-CO" dirty="0" err="1"/>
              <a:t>Nitrofurantoína</a:t>
            </a:r>
            <a:endParaRPr lang="es-CO" dirty="0"/>
          </a:p>
        </p:txBody>
      </p:sp>
      <p:sp>
        <p:nvSpPr>
          <p:cNvPr id="3" name="Marcador de contenido 2">
            <a:extLst>
              <a:ext uri="{FF2B5EF4-FFF2-40B4-BE49-F238E27FC236}">
                <a16:creationId xmlns:a16="http://schemas.microsoft.com/office/drawing/2014/main" id="{C15B521C-3174-9F4C-A7F5-CC9DBE38F5B4}"/>
              </a:ext>
            </a:extLst>
          </p:cNvPr>
          <p:cNvSpPr>
            <a:spLocks noGrp="1"/>
          </p:cNvSpPr>
          <p:nvPr>
            <p:ph sz="half" idx="2"/>
          </p:nvPr>
        </p:nvSpPr>
        <p:spPr>
          <a:xfrm>
            <a:off x="4591878" y="1825624"/>
            <a:ext cx="7600122" cy="5032375"/>
          </a:xfrm>
        </p:spPr>
        <p:txBody>
          <a:bodyPr>
            <a:normAutofit lnSpcReduction="10000"/>
          </a:bodyPr>
          <a:lstStyle/>
          <a:p>
            <a:r>
              <a:rPr lang="es-CO" sz="2800" dirty="0"/>
              <a:t>Indicaciones: tratamiento de infecciones urinarias no complicadas.</a:t>
            </a:r>
          </a:p>
          <a:p>
            <a:endParaRPr lang="es-CO" sz="2800" dirty="0"/>
          </a:p>
          <a:p>
            <a:r>
              <a:rPr lang="es-CO" sz="2800" dirty="0"/>
              <a:t>Dosificación adultos: forma </a:t>
            </a:r>
            <a:r>
              <a:rPr lang="es-CO" sz="2800" dirty="0" err="1"/>
              <a:t>macrocristales</a:t>
            </a:r>
            <a:r>
              <a:rPr lang="es-CO" sz="2800" dirty="0"/>
              <a:t> 50-100 cada 6 horas, forma </a:t>
            </a:r>
            <a:r>
              <a:rPr lang="es-CO" sz="2800" dirty="0" err="1"/>
              <a:t>monohidrato-macrocristales</a:t>
            </a:r>
            <a:r>
              <a:rPr lang="es-CO" sz="2800" dirty="0"/>
              <a:t> 100 mg cada 12 h.</a:t>
            </a:r>
          </a:p>
          <a:p>
            <a:endParaRPr lang="es-CO" sz="2800" dirty="0"/>
          </a:p>
          <a:p>
            <a:r>
              <a:rPr lang="es-CO" sz="2800" dirty="0"/>
              <a:t>Dosificación niños: suspensión 12.5 mg cada 6 horas (7-11 kg), 25 mg q6h (12-21 kg), 37.5 mg q6h (22-30 kg), 50 mg q6h (31-41 kg).</a:t>
            </a:r>
          </a:p>
        </p:txBody>
      </p:sp>
    </p:spTree>
    <p:extLst>
      <p:ext uri="{BB962C8B-B14F-4D97-AF65-F5344CB8AC3E}">
        <p14:creationId xmlns:p14="http://schemas.microsoft.com/office/powerpoint/2010/main" val="29192755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3BDEE0-7CB2-274B-BAC4-61A2D5AAB255}"/>
              </a:ext>
            </a:extLst>
          </p:cNvPr>
          <p:cNvSpPr>
            <a:spLocks noGrp="1"/>
          </p:cNvSpPr>
          <p:nvPr>
            <p:ph type="title"/>
          </p:nvPr>
        </p:nvSpPr>
        <p:spPr/>
        <p:txBody>
          <a:bodyPr/>
          <a:lstStyle/>
          <a:p>
            <a:pPr algn="ctr"/>
            <a:r>
              <a:rPr lang="es-CO" dirty="0" err="1"/>
              <a:t>Nitrofurantoína</a:t>
            </a:r>
            <a:endParaRPr lang="es-CO" dirty="0"/>
          </a:p>
        </p:txBody>
      </p:sp>
      <p:sp>
        <p:nvSpPr>
          <p:cNvPr id="3" name="Marcador de contenido 2">
            <a:extLst>
              <a:ext uri="{FF2B5EF4-FFF2-40B4-BE49-F238E27FC236}">
                <a16:creationId xmlns:a16="http://schemas.microsoft.com/office/drawing/2014/main" id="{C15B521C-3174-9F4C-A7F5-CC9DBE38F5B4}"/>
              </a:ext>
            </a:extLst>
          </p:cNvPr>
          <p:cNvSpPr>
            <a:spLocks noGrp="1"/>
          </p:cNvSpPr>
          <p:nvPr>
            <p:ph sz="half" idx="2"/>
          </p:nvPr>
        </p:nvSpPr>
        <p:spPr>
          <a:xfrm>
            <a:off x="4591877" y="1825624"/>
            <a:ext cx="7348331" cy="4866723"/>
          </a:xfrm>
        </p:spPr>
        <p:txBody>
          <a:bodyPr>
            <a:normAutofit/>
          </a:bodyPr>
          <a:lstStyle/>
          <a:p>
            <a:r>
              <a:rPr lang="es-CO" sz="2800" dirty="0"/>
              <a:t>Indicaciones: profilaxis de cistitis.</a:t>
            </a:r>
          </a:p>
          <a:p>
            <a:endParaRPr lang="es-CO" sz="2800" dirty="0"/>
          </a:p>
          <a:p>
            <a:r>
              <a:rPr lang="es-CO" sz="2800" dirty="0"/>
              <a:t>Dosificación: 50-100 mg en la noche.</a:t>
            </a:r>
          </a:p>
          <a:p>
            <a:endParaRPr lang="es-CO" sz="2800" dirty="0"/>
          </a:p>
          <a:p>
            <a:r>
              <a:rPr lang="es-CO" sz="2800" dirty="0"/>
              <a:t>Reacciones adversas: anorexia, náuseas, vómito.  En uso prolongado neuropatía periférica y toxicidad pulmonar (raras).</a:t>
            </a:r>
          </a:p>
          <a:p>
            <a:endParaRPr lang="es-CO" sz="2800" dirty="0"/>
          </a:p>
          <a:p>
            <a:r>
              <a:rPr lang="es-CO" sz="2800" dirty="0"/>
              <a:t>No debe usarse si la TFG &lt; 30 ml/min.</a:t>
            </a:r>
          </a:p>
          <a:p>
            <a:endParaRPr lang="es-CO" sz="2400" dirty="0"/>
          </a:p>
        </p:txBody>
      </p:sp>
    </p:spTree>
    <p:extLst>
      <p:ext uri="{BB962C8B-B14F-4D97-AF65-F5344CB8AC3E}">
        <p14:creationId xmlns:p14="http://schemas.microsoft.com/office/powerpoint/2010/main" val="40257977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22DB20-1290-5045-8DCF-C99B0BACE703}"/>
              </a:ext>
            </a:extLst>
          </p:cNvPr>
          <p:cNvSpPr>
            <a:spLocks noGrp="1"/>
          </p:cNvSpPr>
          <p:nvPr>
            <p:ph type="title"/>
          </p:nvPr>
        </p:nvSpPr>
        <p:spPr/>
        <p:txBody>
          <a:bodyPr/>
          <a:lstStyle/>
          <a:p>
            <a:pPr algn="ctr"/>
            <a:r>
              <a:rPr lang="es-CO" dirty="0" err="1"/>
              <a:t>Fosfomicina</a:t>
            </a:r>
            <a:endParaRPr lang="es-CO" dirty="0"/>
          </a:p>
        </p:txBody>
      </p:sp>
      <p:sp>
        <p:nvSpPr>
          <p:cNvPr id="3" name="Marcador de contenido 2">
            <a:extLst>
              <a:ext uri="{FF2B5EF4-FFF2-40B4-BE49-F238E27FC236}">
                <a16:creationId xmlns:a16="http://schemas.microsoft.com/office/drawing/2014/main" id="{579E86AA-6F69-5948-89B5-5D246313864E}"/>
              </a:ext>
            </a:extLst>
          </p:cNvPr>
          <p:cNvSpPr>
            <a:spLocks noGrp="1"/>
          </p:cNvSpPr>
          <p:nvPr>
            <p:ph sz="half" idx="2"/>
          </p:nvPr>
        </p:nvSpPr>
        <p:spPr>
          <a:xfrm>
            <a:off x="4591877" y="1690688"/>
            <a:ext cx="7374835" cy="5009322"/>
          </a:xfrm>
        </p:spPr>
        <p:txBody>
          <a:bodyPr>
            <a:normAutofit/>
          </a:bodyPr>
          <a:lstStyle/>
          <a:p>
            <a:r>
              <a:rPr lang="es-CO" sz="2800" dirty="0"/>
              <a:t>Análogo del </a:t>
            </a:r>
            <a:r>
              <a:rPr lang="es-CO" sz="2800" dirty="0" err="1"/>
              <a:t>fosfoenolpiruvato</a:t>
            </a:r>
            <a:r>
              <a:rPr lang="es-CO" sz="2800" dirty="0"/>
              <a:t>, ingresa a la célula por el transportador de glicerofosfato.</a:t>
            </a:r>
          </a:p>
          <a:p>
            <a:endParaRPr lang="es-CO" sz="2800" dirty="0"/>
          </a:p>
          <a:p>
            <a:r>
              <a:rPr lang="es-CO" sz="2800" dirty="0"/>
              <a:t>Inhibe la enzima UDP-N-acetilglucosamina-3-enolpiruvil-transferasa (</a:t>
            </a:r>
            <a:r>
              <a:rPr lang="es-CO" sz="2800" dirty="0" err="1"/>
              <a:t>MurA</a:t>
            </a:r>
            <a:r>
              <a:rPr lang="es-CO" sz="2800" dirty="0"/>
              <a:t>), clave en la síntesis del </a:t>
            </a:r>
            <a:r>
              <a:rPr lang="es-CO" sz="2800" dirty="0" err="1"/>
              <a:t>peptidoglicano</a:t>
            </a:r>
            <a:r>
              <a:rPr lang="es-CO" sz="2800" dirty="0"/>
              <a:t>, interrumpiendo la síntesis de la pared celular.</a:t>
            </a:r>
          </a:p>
          <a:p>
            <a:endParaRPr lang="es-CO" sz="2800" dirty="0"/>
          </a:p>
          <a:p>
            <a:endParaRPr lang="es-CO" dirty="0"/>
          </a:p>
        </p:txBody>
      </p:sp>
    </p:spTree>
    <p:extLst>
      <p:ext uri="{BB962C8B-B14F-4D97-AF65-F5344CB8AC3E}">
        <p14:creationId xmlns:p14="http://schemas.microsoft.com/office/powerpoint/2010/main" val="38203259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22DB20-1290-5045-8DCF-C99B0BACE703}"/>
              </a:ext>
            </a:extLst>
          </p:cNvPr>
          <p:cNvSpPr>
            <a:spLocks noGrp="1"/>
          </p:cNvSpPr>
          <p:nvPr>
            <p:ph type="title"/>
          </p:nvPr>
        </p:nvSpPr>
        <p:spPr/>
        <p:txBody>
          <a:bodyPr/>
          <a:lstStyle/>
          <a:p>
            <a:pPr algn="ctr"/>
            <a:r>
              <a:rPr lang="es-CO" dirty="0" err="1"/>
              <a:t>Fosfomicina</a:t>
            </a:r>
            <a:endParaRPr lang="es-CO" dirty="0"/>
          </a:p>
        </p:txBody>
      </p:sp>
      <p:sp>
        <p:nvSpPr>
          <p:cNvPr id="3" name="Marcador de contenido 2">
            <a:extLst>
              <a:ext uri="{FF2B5EF4-FFF2-40B4-BE49-F238E27FC236}">
                <a16:creationId xmlns:a16="http://schemas.microsoft.com/office/drawing/2014/main" id="{579E86AA-6F69-5948-89B5-5D246313864E}"/>
              </a:ext>
            </a:extLst>
          </p:cNvPr>
          <p:cNvSpPr>
            <a:spLocks noGrp="1"/>
          </p:cNvSpPr>
          <p:nvPr>
            <p:ph sz="half" idx="2"/>
          </p:nvPr>
        </p:nvSpPr>
        <p:spPr>
          <a:xfrm>
            <a:off x="4591877" y="1690688"/>
            <a:ext cx="7374835" cy="5009322"/>
          </a:xfrm>
        </p:spPr>
        <p:txBody>
          <a:bodyPr>
            <a:normAutofit/>
          </a:bodyPr>
          <a:lstStyle/>
          <a:p>
            <a:pPr marL="0" indent="0">
              <a:buNone/>
            </a:pPr>
            <a:endParaRPr lang="es-CO" sz="2800" dirty="0"/>
          </a:p>
          <a:p>
            <a:r>
              <a:rPr lang="es-CO" sz="2800" dirty="0"/>
              <a:t>Resistencia por enzimas que inactivan el antibiótico (</a:t>
            </a:r>
            <a:r>
              <a:rPr lang="es-CO" sz="2800" dirty="0" err="1"/>
              <a:t>FosA</a:t>
            </a:r>
            <a:r>
              <a:rPr lang="es-CO" sz="2800" dirty="0"/>
              <a:t>, B, C y X) o por mutaciones en el transportador de glicerofosfato.</a:t>
            </a:r>
          </a:p>
          <a:p>
            <a:endParaRPr lang="es-CO" sz="2800" dirty="0"/>
          </a:p>
          <a:p>
            <a:r>
              <a:rPr lang="es-CO" sz="2800" dirty="0"/>
              <a:t>Espectro: </a:t>
            </a:r>
            <a:r>
              <a:rPr lang="es-CO" sz="2800" dirty="0" err="1"/>
              <a:t>Enterobacterias</a:t>
            </a:r>
            <a:r>
              <a:rPr lang="es-CO" sz="2800" dirty="0"/>
              <a:t> (</a:t>
            </a:r>
            <a:r>
              <a:rPr lang="es-CO" sz="2800" i="1" dirty="0"/>
              <a:t>E. </a:t>
            </a:r>
            <a:r>
              <a:rPr lang="es-CO" sz="2800" i="1" dirty="0" err="1"/>
              <a:t>coli</a:t>
            </a:r>
            <a:r>
              <a:rPr lang="es-CO" sz="2800" i="1" dirty="0"/>
              <a:t>, </a:t>
            </a:r>
            <a:r>
              <a:rPr lang="es-CO" sz="2800" i="1" dirty="0" err="1"/>
              <a:t>Proteus</a:t>
            </a:r>
            <a:r>
              <a:rPr lang="es-CO" sz="2800" dirty="0"/>
              <a:t>, </a:t>
            </a:r>
            <a:r>
              <a:rPr lang="es-CO" sz="2800" i="1" dirty="0" err="1"/>
              <a:t>Citrobacter</a:t>
            </a:r>
            <a:r>
              <a:rPr lang="es-CO" sz="2800" dirty="0"/>
              <a:t>), </a:t>
            </a:r>
            <a:r>
              <a:rPr lang="es-CO" sz="2800" i="1" dirty="0" err="1"/>
              <a:t>Enterococcus</a:t>
            </a:r>
            <a:r>
              <a:rPr lang="es-CO" sz="2800" i="1" dirty="0"/>
              <a:t> </a:t>
            </a:r>
            <a:r>
              <a:rPr lang="es-CO" sz="2800" i="1" dirty="0" err="1"/>
              <a:t>faecalis</a:t>
            </a:r>
            <a:r>
              <a:rPr lang="es-CO" sz="2800" i="1" dirty="0"/>
              <a:t>.</a:t>
            </a:r>
          </a:p>
          <a:p>
            <a:endParaRPr lang="es-CO" dirty="0"/>
          </a:p>
        </p:txBody>
      </p:sp>
    </p:spTree>
    <p:extLst>
      <p:ext uri="{BB962C8B-B14F-4D97-AF65-F5344CB8AC3E}">
        <p14:creationId xmlns:p14="http://schemas.microsoft.com/office/powerpoint/2010/main" val="3154436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5035825" y="1571613"/>
            <a:ext cx="6891131" cy="4339650"/>
          </a:xfrm>
          <a:prstGeom prst="rect">
            <a:avLst/>
          </a:prstGeom>
          <a:noFill/>
          <a:ln w="12700" cap="sq">
            <a:noFill/>
            <a:miter lim="800000"/>
            <a:headEnd type="none" w="sm" len="sm"/>
            <a:tailEnd type="none" w="sm" len="sm"/>
          </a:ln>
          <a:effectLst/>
        </p:spPr>
        <p:txBody>
          <a:bodyPr wrap="square">
            <a:spAutoFit/>
          </a:bodyPr>
          <a:lstStyle/>
          <a:p>
            <a:pPr marL="514350" indent="-514350">
              <a:spcBef>
                <a:spcPct val="50000"/>
              </a:spcBef>
              <a:buClr>
                <a:schemeClr val="tx2"/>
              </a:buClr>
              <a:buSzPct val="75000"/>
              <a:buFont typeface="+mj-lt"/>
              <a:buAutoNum type="arabicPeriod" startAt="3"/>
            </a:pPr>
            <a:r>
              <a:rPr lang="es-ES_tradnl" sz="2800" dirty="0">
                <a:latin typeface="Montserrat" pitchFamily="2" charset="77"/>
              </a:rPr>
              <a:t>Síntesis de proteínas protectoras de las </a:t>
            </a:r>
            <a:r>
              <a:rPr lang="es-ES_tradnl" sz="2800" dirty="0" err="1">
                <a:latin typeface="Montserrat" pitchFamily="2" charset="77"/>
              </a:rPr>
              <a:t>topoisomerasas</a:t>
            </a:r>
            <a:r>
              <a:rPr lang="es-ES_tradnl" sz="2800" dirty="0">
                <a:latin typeface="Montserrat" pitchFamily="2" charset="77"/>
              </a:rPr>
              <a:t>, transmitidas por plásmidos (gen </a:t>
            </a:r>
            <a:r>
              <a:rPr lang="es-ES_tradnl" sz="2800" i="1" dirty="0" err="1">
                <a:latin typeface="Montserrat" pitchFamily="2" charset="77"/>
              </a:rPr>
              <a:t>qnr</a:t>
            </a:r>
            <a:r>
              <a:rPr lang="es-ES_tradnl" sz="2800" i="1" dirty="0">
                <a:latin typeface="Montserrat" pitchFamily="2" charset="77"/>
              </a:rPr>
              <a:t> </a:t>
            </a:r>
            <a:r>
              <a:rPr lang="es-ES_tradnl" sz="2800" dirty="0">
                <a:latin typeface="Montserrat" pitchFamily="2" charset="77"/>
              </a:rPr>
              <a:t>en</a:t>
            </a:r>
            <a:r>
              <a:rPr lang="es-ES_tradnl" sz="2800" i="1" dirty="0">
                <a:latin typeface="Montserrat" pitchFamily="2" charset="77"/>
              </a:rPr>
              <a:t> </a:t>
            </a:r>
            <a:r>
              <a:rPr lang="es-ES_tradnl" sz="2800" i="1" dirty="0" err="1">
                <a:latin typeface="Montserrat" pitchFamily="2" charset="77"/>
              </a:rPr>
              <a:t>Klebsiella</a:t>
            </a:r>
            <a:r>
              <a:rPr lang="es-ES_tradnl" sz="2800" i="1" dirty="0">
                <a:latin typeface="Montserrat" pitchFamily="2" charset="77"/>
              </a:rPr>
              <a:t> </a:t>
            </a:r>
            <a:r>
              <a:rPr lang="es-ES_tradnl" sz="2800" i="1" dirty="0" err="1">
                <a:latin typeface="Montserrat" pitchFamily="2" charset="77"/>
              </a:rPr>
              <a:t>pneumoniae</a:t>
            </a:r>
            <a:r>
              <a:rPr lang="es-ES_tradnl" sz="2800" dirty="0">
                <a:latin typeface="Montserrat" pitchFamily="2" charset="77"/>
              </a:rPr>
              <a:t>)</a:t>
            </a:r>
            <a:r>
              <a:rPr lang="es-ES_tradnl" sz="2800" i="1" dirty="0">
                <a:latin typeface="Montserrat" pitchFamily="2" charset="77"/>
              </a:rPr>
              <a:t>.</a:t>
            </a:r>
          </a:p>
          <a:p>
            <a:pPr>
              <a:spcBef>
                <a:spcPct val="50000"/>
              </a:spcBef>
              <a:buClr>
                <a:schemeClr val="tx2"/>
              </a:buClr>
              <a:buSzPct val="75000"/>
            </a:pPr>
            <a:endParaRPr lang="es-ES_tradnl" sz="1600" i="1" dirty="0">
              <a:latin typeface="Montserrat" pitchFamily="2" charset="77"/>
            </a:endParaRPr>
          </a:p>
          <a:p>
            <a:pPr marL="514350" indent="-514350">
              <a:spcBef>
                <a:spcPct val="50000"/>
              </a:spcBef>
              <a:buClr>
                <a:schemeClr val="tx2"/>
              </a:buClr>
              <a:buSzPct val="75000"/>
              <a:buFont typeface="+mj-lt"/>
              <a:buAutoNum type="arabicPeriod" startAt="4"/>
            </a:pPr>
            <a:r>
              <a:rPr lang="es-ES_tradnl" sz="2800" dirty="0">
                <a:latin typeface="Montserrat" pitchFamily="2" charset="77"/>
              </a:rPr>
              <a:t>Modificación enzimática (por enzimas modificadoras de </a:t>
            </a:r>
            <a:r>
              <a:rPr lang="es-ES_tradnl" sz="2800" dirty="0" err="1">
                <a:latin typeface="Montserrat" pitchFamily="2" charset="77"/>
              </a:rPr>
              <a:t>aminoglicósidos</a:t>
            </a:r>
            <a:r>
              <a:rPr lang="es-ES_tradnl" sz="2800" dirty="0">
                <a:latin typeface="Montserrat" pitchFamily="2" charset="77"/>
              </a:rPr>
              <a:t> mutadas).</a:t>
            </a:r>
          </a:p>
          <a:p>
            <a:pPr marL="476250" indent="-476250">
              <a:spcBef>
                <a:spcPct val="50000"/>
              </a:spcBef>
              <a:buClr>
                <a:schemeClr val="tx2"/>
              </a:buClr>
              <a:buSzPct val="75000"/>
              <a:buFont typeface="Wingdings" pitchFamily="2" charset="2"/>
              <a:buChar char="n"/>
            </a:pPr>
            <a:endParaRPr lang="es-ES_tradnl" sz="2800" dirty="0">
              <a:latin typeface="Century Gothic" pitchFamily="34" charset="0"/>
            </a:endParaRPr>
          </a:p>
        </p:txBody>
      </p:sp>
      <p:sp>
        <p:nvSpPr>
          <p:cNvPr id="4" name="Título 2">
            <a:extLst>
              <a:ext uri="{FF2B5EF4-FFF2-40B4-BE49-F238E27FC236}">
                <a16:creationId xmlns:a16="http://schemas.microsoft.com/office/drawing/2014/main" id="{50116E6E-7D81-C442-972F-7CB7CFE30136}"/>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dirty="0"/>
              <a:t>Mecanismos de resistencia</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22DB20-1290-5045-8DCF-C99B0BACE703}"/>
              </a:ext>
            </a:extLst>
          </p:cNvPr>
          <p:cNvSpPr>
            <a:spLocks noGrp="1"/>
          </p:cNvSpPr>
          <p:nvPr>
            <p:ph type="title"/>
          </p:nvPr>
        </p:nvSpPr>
        <p:spPr/>
        <p:txBody>
          <a:bodyPr/>
          <a:lstStyle/>
          <a:p>
            <a:pPr algn="ctr"/>
            <a:r>
              <a:rPr lang="es-CO" dirty="0" err="1"/>
              <a:t>Fosfomicina</a:t>
            </a:r>
            <a:endParaRPr lang="es-CO" dirty="0"/>
          </a:p>
        </p:txBody>
      </p:sp>
      <p:sp>
        <p:nvSpPr>
          <p:cNvPr id="3" name="Marcador de contenido 2">
            <a:extLst>
              <a:ext uri="{FF2B5EF4-FFF2-40B4-BE49-F238E27FC236}">
                <a16:creationId xmlns:a16="http://schemas.microsoft.com/office/drawing/2014/main" id="{579E86AA-6F69-5948-89B5-5D246313864E}"/>
              </a:ext>
            </a:extLst>
          </p:cNvPr>
          <p:cNvSpPr>
            <a:spLocks noGrp="1"/>
          </p:cNvSpPr>
          <p:nvPr>
            <p:ph sz="half" idx="2"/>
          </p:nvPr>
        </p:nvSpPr>
        <p:spPr>
          <a:xfrm>
            <a:off x="4591877" y="1825624"/>
            <a:ext cx="7335079" cy="4866723"/>
          </a:xfrm>
        </p:spPr>
        <p:txBody>
          <a:bodyPr>
            <a:normAutofit fontScale="92500" lnSpcReduction="10000"/>
          </a:bodyPr>
          <a:lstStyle/>
          <a:p>
            <a:pPr marL="0" indent="0">
              <a:buNone/>
            </a:pPr>
            <a:r>
              <a:rPr lang="es-CO" sz="2800" b="1" dirty="0"/>
              <a:t>Indicaciones:</a:t>
            </a:r>
          </a:p>
          <a:p>
            <a:r>
              <a:rPr lang="es-CO" sz="2800" dirty="0"/>
              <a:t>Infección urinaria no complicada:  3 g VO dosis única.</a:t>
            </a:r>
          </a:p>
          <a:p>
            <a:endParaRPr lang="es-CO" sz="2800" dirty="0"/>
          </a:p>
          <a:p>
            <a:r>
              <a:rPr lang="es-CO" sz="2800" dirty="0"/>
              <a:t>Se ha empleado </a:t>
            </a:r>
            <a:r>
              <a:rPr lang="es-CO" sz="2800" i="1" dirty="0"/>
              <a:t>off-</a:t>
            </a:r>
            <a:r>
              <a:rPr lang="es-CO" sz="2800" i="1" dirty="0" err="1"/>
              <a:t>label</a:t>
            </a:r>
            <a:r>
              <a:rPr lang="es-CO" sz="2800" dirty="0"/>
              <a:t> por vía intravenosa en infecciones por bacilos Gram negativos </a:t>
            </a:r>
            <a:r>
              <a:rPr lang="es-CO" sz="2800" dirty="0" err="1"/>
              <a:t>multirresistentes</a:t>
            </a:r>
            <a:r>
              <a:rPr lang="es-CO" sz="2800" dirty="0"/>
              <a:t>, usualmente combinada con otros antibióticos.</a:t>
            </a:r>
          </a:p>
          <a:p>
            <a:endParaRPr lang="es-CO" sz="2800" dirty="0"/>
          </a:p>
          <a:p>
            <a:r>
              <a:rPr lang="es-CO" sz="2800" dirty="0"/>
              <a:t>RAM frecuentes: diarrea , dispepsia, cefalea.</a:t>
            </a:r>
          </a:p>
        </p:txBody>
      </p:sp>
    </p:spTree>
    <p:extLst>
      <p:ext uri="{BB962C8B-B14F-4D97-AF65-F5344CB8AC3E}">
        <p14:creationId xmlns:p14="http://schemas.microsoft.com/office/powerpoint/2010/main" val="7717275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0C2D88-5849-9A4A-B2D7-7518B4561BDD}"/>
              </a:ext>
            </a:extLst>
          </p:cNvPr>
          <p:cNvSpPr>
            <a:spLocks noGrp="1"/>
          </p:cNvSpPr>
          <p:nvPr>
            <p:ph type="title"/>
          </p:nvPr>
        </p:nvSpPr>
        <p:spPr/>
        <p:txBody>
          <a:bodyPr/>
          <a:lstStyle/>
          <a:p>
            <a:pPr algn="ctr"/>
            <a:r>
              <a:rPr lang="es-CO" dirty="0" err="1"/>
              <a:t>Rifaximina</a:t>
            </a:r>
            <a:endParaRPr lang="es-CO" dirty="0"/>
          </a:p>
        </p:txBody>
      </p:sp>
      <p:sp>
        <p:nvSpPr>
          <p:cNvPr id="3" name="Marcador de contenido 2">
            <a:extLst>
              <a:ext uri="{FF2B5EF4-FFF2-40B4-BE49-F238E27FC236}">
                <a16:creationId xmlns:a16="http://schemas.microsoft.com/office/drawing/2014/main" id="{9C7DEBDC-16E7-3F4D-8E2B-9656C4B5656D}"/>
              </a:ext>
            </a:extLst>
          </p:cNvPr>
          <p:cNvSpPr>
            <a:spLocks noGrp="1"/>
          </p:cNvSpPr>
          <p:nvPr>
            <p:ph sz="half" idx="2"/>
          </p:nvPr>
        </p:nvSpPr>
        <p:spPr>
          <a:xfrm>
            <a:off x="4591877" y="1825625"/>
            <a:ext cx="7335079" cy="4813714"/>
          </a:xfrm>
        </p:spPr>
        <p:txBody>
          <a:bodyPr>
            <a:normAutofit/>
          </a:bodyPr>
          <a:lstStyle/>
          <a:p>
            <a:r>
              <a:rPr lang="es-CO" sz="2800" dirty="0" err="1"/>
              <a:t>Rifamicina</a:t>
            </a:r>
            <a:r>
              <a:rPr lang="es-CO" sz="2800" dirty="0"/>
              <a:t>, inhibe la RNA polimerasa bacteriana.</a:t>
            </a:r>
          </a:p>
          <a:p>
            <a:endParaRPr lang="es-CO" sz="2800" dirty="0"/>
          </a:p>
          <a:p>
            <a:r>
              <a:rPr lang="es-CO" sz="2800" dirty="0"/>
              <a:t>Amplio espectro: Gram positivos, Gram negativos, anaerobios.</a:t>
            </a:r>
          </a:p>
          <a:p>
            <a:endParaRPr lang="es-CO" sz="2800" dirty="0"/>
          </a:p>
          <a:p>
            <a:r>
              <a:rPr lang="es-CO" sz="2800" dirty="0"/>
              <a:t>Administración oral, mínima absorción sistémica (&lt;0.5%).</a:t>
            </a:r>
          </a:p>
          <a:p>
            <a:pPr marL="0" indent="0">
              <a:buNone/>
            </a:pPr>
            <a:endParaRPr lang="es-CO" dirty="0"/>
          </a:p>
        </p:txBody>
      </p:sp>
    </p:spTree>
    <p:extLst>
      <p:ext uri="{BB962C8B-B14F-4D97-AF65-F5344CB8AC3E}">
        <p14:creationId xmlns:p14="http://schemas.microsoft.com/office/powerpoint/2010/main" val="42686951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0C2D88-5849-9A4A-B2D7-7518B4561BDD}"/>
              </a:ext>
            </a:extLst>
          </p:cNvPr>
          <p:cNvSpPr>
            <a:spLocks noGrp="1"/>
          </p:cNvSpPr>
          <p:nvPr>
            <p:ph type="title"/>
          </p:nvPr>
        </p:nvSpPr>
        <p:spPr/>
        <p:txBody>
          <a:bodyPr/>
          <a:lstStyle/>
          <a:p>
            <a:pPr algn="ctr"/>
            <a:r>
              <a:rPr lang="es-CO" dirty="0" err="1"/>
              <a:t>Rifaximina</a:t>
            </a:r>
            <a:endParaRPr lang="es-CO" dirty="0"/>
          </a:p>
        </p:txBody>
      </p:sp>
      <p:sp>
        <p:nvSpPr>
          <p:cNvPr id="3" name="Marcador de contenido 2">
            <a:extLst>
              <a:ext uri="{FF2B5EF4-FFF2-40B4-BE49-F238E27FC236}">
                <a16:creationId xmlns:a16="http://schemas.microsoft.com/office/drawing/2014/main" id="{9C7DEBDC-16E7-3F4D-8E2B-9656C4B5656D}"/>
              </a:ext>
            </a:extLst>
          </p:cNvPr>
          <p:cNvSpPr>
            <a:spLocks noGrp="1"/>
          </p:cNvSpPr>
          <p:nvPr>
            <p:ph sz="half" idx="2"/>
          </p:nvPr>
        </p:nvSpPr>
        <p:spPr>
          <a:xfrm>
            <a:off x="4591877" y="1825625"/>
            <a:ext cx="7335079" cy="4813714"/>
          </a:xfrm>
        </p:spPr>
        <p:txBody>
          <a:bodyPr>
            <a:normAutofit/>
          </a:bodyPr>
          <a:lstStyle/>
          <a:p>
            <a:pPr marL="0" indent="0">
              <a:buNone/>
            </a:pPr>
            <a:r>
              <a:rPr lang="es-CO" sz="2800" b="1" dirty="0"/>
              <a:t>Indicaciones:</a:t>
            </a:r>
            <a:r>
              <a:rPr lang="es-CO" sz="2800" dirty="0"/>
              <a:t> </a:t>
            </a:r>
          </a:p>
          <a:p>
            <a:r>
              <a:rPr lang="es-CO" sz="2800" dirty="0"/>
              <a:t>Diarrea del viajero: 200 mg cada 8 horas por 3 días. </a:t>
            </a:r>
          </a:p>
          <a:p>
            <a:endParaRPr lang="es-CO" sz="2800" dirty="0"/>
          </a:p>
          <a:p>
            <a:r>
              <a:rPr lang="es-CO" sz="2800" dirty="0"/>
              <a:t>Encefalopatía hepática: 550 mg cada 12 horas. </a:t>
            </a:r>
          </a:p>
          <a:p>
            <a:endParaRPr lang="es-CO" sz="2800" dirty="0"/>
          </a:p>
          <a:p>
            <a:r>
              <a:rPr lang="es-CO" sz="2800" dirty="0"/>
              <a:t>Síndrome de colon irritable con predominio de diarrea: 550 mg cada 8 horas por 14 días.</a:t>
            </a:r>
          </a:p>
          <a:p>
            <a:pPr marL="0" indent="0">
              <a:buNone/>
            </a:pPr>
            <a:endParaRPr lang="es-CO" dirty="0"/>
          </a:p>
        </p:txBody>
      </p:sp>
    </p:spTree>
    <p:extLst>
      <p:ext uri="{BB962C8B-B14F-4D97-AF65-F5344CB8AC3E}">
        <p14:creationId xmlns:p14="http://schemas.microsoft.com/office/powerpoint/2010/main" val="36741133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F515D0-5B43-A84C-B50D-BAD30F117B3D}"/>
              </a:ext>
            </a:extLst>
          </p:cNvPr>
          <p:cNvSpPr>
            <a:spLocks noGrp="1"/>
          </p:cNvSpPr>
          <p:nvPr>
            <p:ph type="title"/>
          </p:nvPr>
        </p:nvSpPr>
        <p:spPr/>
        <p:txBody>
          <a:bodyPr/>
          <a:lstStyle/>
          <a:p>
            <a:pPr algn="ctr"/>
            <a:r>
              <a:rPr lang="es-CO" dirty="0"/>
              <a:t>Bibliografía recomendada</a:t>
            </a:r>
          </a:p>
        </p:txBody>
      </p:sp>
      <p:sp>
        <p:nvSpPr>
          <p:cNvPr id="3" name="Marcador de contenido 2">
            <a:extLst>
              <a:ext uri="{FF2B5EF4-FFF2-40B4-BE49-F238E27FC236}">
                <a16:creationId xmlns:a16="http://schemas.microsoft.com/office/drawing/2014/main" id="{98DBDF77-D631-A14F-8A6A-5B407EFCB3B0}"/>
              </a:ext>
            </a:extLst>
          </p:cNvPr>
          <p:cNvSpPr>
            <a:spLocks noGrp="1"/>
          </p:cNvSpPr>
          <p:nvPr>
            <p:ph sz="half" idx="2"/>
          </p:nvPr>
        </p:nvSpPr>
        <p:spPr>
          <a:xfrm>
            <a:off x="4969564" y="1825625"/>
            <a:ext cx="6384235" cy="4351338"/>
          </a:xfrm>
        </p:spPr>
        <p:txBody>
          <a:bodyPr>
            <a:normAutofit/>
          </a:bodyPr>
          <a:lstStyle/>
          <a:p>
            <a:r>
              <a:rPr lang="es-CO" sz="2800" dirty="0" err="1"/>
              <a:t>Katzung</a:t>
            </a:r>
            <a:r>
              <a:rPr lang="es-CO" sz="2800" dirty="0"/>
              <a:t>. Basic and </a:t>
            </a:r>
            <a:r>
              <a:rPr lang="es-CO" sz="2800" dirty="0" err="1"/>
              <a:t>Clinical</a:t>
            </a:r>
            <a:r>
              <a:rPr lang="es-CO" sz="2800" dirty="0"/>
              <a:t> </a:t>
            </a:r>
            <a:r>
              <a:rPr lang="es-CO" sz="2800" dirty="0" err="1"/>
              <a:t>Pharmacology</a:t>
            </a:r>
            <a:r>
              <a:rPr lang="es-CO" sz="2800" dirty="0"/>
              <a:t>.</a:t>
            </a:r>
          </a:p>
          <a:p>
            <a:endParaRPr lang="es-CO" sz="2800" dirty="0"/>
          </a:p>
          <a:p>
            <a:r>
              <a:rPr lang="es-CO" sz="2800" dirty="0"/>
              <a:t>Goodman &amp; </a:t>
            </a:r>
            <a:r>
              <a:rPr lang="es-CO" sz="2800" dirty="0" err="1"/>
              <a:t>Gilman</a:t>
            </a:r>
            <a:r>
              <a:rPr lang="es-CO" sz="2800" dirty="0"/>
              <a:t>. </a:t>
            </a:r>
            <a:r>
              <a:rPr lang="es-CO" sz="2800" dirty="0" err="1"/>
              <a:t>Pharmacological</a:t>
            </a:r>
            <a:r>
              <a:rPr lang="es-CO" sz="2800" dirty="0"/>
              <a:t> </a:t>
            </a:r>
            <a:r>
              <a:rPr lang="es-CO" sz="2800" dirty="0" err="1"/>
              <a:t>Basis</a:t>
            </a:r>
            <a:r>
              <a:rPr lang="es-CO" sz="2800" dirty="0"/>
              <a:t> of </a:t>
            </a:r>
            <a:r>
              <a:rPr lang="es-CO" sz="2800" dirty="0" err="1"/>
              <a:t>Therapeutics</a:t>
            </a:r>
            <a:r>
              <a:rPr lang="es-CO" sz="2800" dirty="0"/>
              <a:t>.</a:t>
            </a:r>
          </a:p>
          <a:p>
            <a:endParaRPr lang="es-CO" sz="2800" dirty="0"/>
          </a:p>
          <a:p>
            <a:r>
              <a:rPr lang="es-CO" sz="2800" dirty="0" err="1"/>
              <a:t>Mandell</a:t>
            </a:r>
            <a:r>
              <a:rPr lang="es-CO" sz="2800" dirty="0"/>
              <a:t>. </a:t>
            </a:r>
            <a:r>
              <a:rPr lang="es-CO" sz="2800" dirty="0" err="1"/>
              <a:t>Principles</a:t>
            </a:r>
            <a:r>
              <a:rPr lang="es-CO" sz="2800" dirty="0"/>
              <a:t> and </a:t>
            </a:r>
            <a:r>
              <a:rPr lang="es-CO" sz="2800" dirty="0" err="1"/>
              <a:t>Practice</a:t>
            </a:r>
            <a:r>
              <a:rPr lang="es-CO" sz="2800" dirty="0"/>
              <a:t> of </a:t>
            </a:r>
            <a:r>
              <a:rPr lang="es-CO" sz="2800" dirty="0" err="1"/>
              <a:t>Infectious</a:t>
            </a:r>
            <a:r>
              <a:rPr lang="es-CO" sz="2800" dirty="0"/>
              <a:t> </a:t>
            </a:r>
            <a:r>
              <a:rPr lang="es-CO" sz="2800" dirty="0" err="1"/>
              <a:t>Diseases</a:t>
            </a:r>
            <a:r>
              <a:rPr lang="es-CO" sz="2800" dirty="0"/>
              <a:t>.</a:t>
            </a:r>
          </a:p>
        </p:txBody>
      </p:sp>
    </p:spTree>
    <p:extLst>
      <p:ext uri="{BB962C8B-B14F-4D97-AF65-F5344CB8AC3E}">
        <p14:creationId xmlns:p14="http://schemas.microsoft.com/office/powerpoint/2010/main" val="998175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2">
            <a:extLst>
              <a:ext uri="{FF2B5EF4-FFF2-40B4-BE49-F238E27FC236}">
                <a16:creationId xmlns:a16="http://schemas.microsoft.com/office/drawing/2014/main" id="{4BFFBCDE-6DF0-6B4E-8B2E-25BF75BFD6C3}"/>
              </a:ext>
            </a:extLst>
          </p:cNvPr>
          <p:cNvSpPr txBox="1">
            <a:spLocks/>
          </p:cNvSpPr>
          <p:nvPr/>
        </p:nvSpPr>
        <p:spPr>
          <a:xfrm>
            <a:off x="838200" y="365126"/>
            <a:ext cx="11115260" cy="907084"/>
          </a:xfrm>
          <a:prstGeom prst="rect">
            <a:avLst/>
          </a:prstGeom>
        </p:spPr>
        <p:txBody>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dirty="0"/>
              <a:t>1</a:t>
            </a:r>
            <a:r>
              <a:rPr lang="es-CO" baseline="30000" dirty="0"/>
              <a:t>era</a:t>
            </a:r>
            <a:r>
              <a:rPr lang="es-CO" dirty="0"/>
              <a:t> generación: ácido </a:t>
            </a:r>
            <a:r>
              <a:rPr lang="es-CO" dirty="0" err="1"/>
              <a:t>nalidíxico</a:t>
            </a:r>
            <a:endParaRPr lang="es-CO" dirty="0"/>
          </a:p>
        </p:txBody>
      </p:sp>
      <p:sp>
        <p:nvSpPr>
          <p:cNvPr id="6" name="Marcador de contenido 5">
            <a:extLst>
              <a:ext uri="{FF2B5EF4-FFF2-40B4-BE49-F238E27FC236}">
                <a16:creationId xmlns:a16="http://schemas.microsoft.com/office/drawing/2014/main" id="{25EEBB46-9BA8-9744-9E2D-60BC17301780}"/>
              </a:ext>
            </a:extLst>
          </p:cNvPr>
          <p:cNvSpPr>
            <a:spLocks noGrp="1"/>
          </p:cNvSpPr>
          <p:nvPr>
            <p:ph sz="half" idx="2"/>
          </p:nvPr>
        </p:nvSpPr>
        <p:spPr>
          <a:xfrm>
            <a:off x="5042453" y="1525312"/>
            <a:ext cx="6761922" cy="4351338"/>
          </a:xfrm>
        </p:spPr>
        <p:txBody>
          <a:bodyPr>
            <a:normAutofit/>
          </a:bodyPr>
          <a:lstStyle/>
          <a:p>
            <a:pPr marL="0" indent="0">
              <a:spcBef>
                <a:spcPct val="50000"/>
              </a:spcBef>
              <a:buClr>
                <a:schemeClr val="tx2"/>
              </a:buClr>
              <a:buSzPct val="100000"/>
              <a:buNone/>
            </a:pPr>
            <a:r>
              <a:rPr lang="es-ES_tradnl" sz="2800" dirty="0">
                <a:latin typeface="Montserrat" pitchFamily="2" charset="77"/>
              </a:rPr>
              <a:t>Espectro:</a:t>
            </a:r>
          </a:p>
          <a:p>
            <a:pPr marL="476250" indent="-476250">
              <a:spcBef>
                <a:spcPct val="50000"/>
              </a:spcBef>
              <a:buClr>
                <a:schemeClr val="tx2"/>
              </a:buClr>
              <a:buSzPct val="75000"/>
              <a:buFont typeface="Wingdings" pitchFamily="2" charset="2"/>
              <a:buChar char="n"/>
            </a:pPr>
            <a:r>
              <a:rPr lang="es-ES_tradnl" sz="2800" dirty="0" err="1">
                <a:latin typeface="Montserrat" pitchFamily="2" charset="77"/>
              </a:rPr>
              <a:t>Enterobacterias</a:t>
            </a:r>
            <a:r>
              <a:rPr lang="es-ES_tradnl" sz="2800" dirty="0">
                <a:latin typeface="Montserrat" pitchFamily="2" charset="77"/>
              </a:rPr>
              <a:t> (principalmente </a:t>
            </a:r>
            <a:r>
              <a:rPr lang="es-ES_tradnl" sz="2800" i="1" dirty="0" err="1">
                <a:latin typeface="Montserrat" pitchFamily="2" charset="77"/>
              </a:rPr>
              <a:t>Escherichia</a:t>
            </a:r>
            <a:r>
              <a:rPr lang="es-ES_tradnl" sz="2800" i="1" dirty="0">
                <a:latin typeface="Montserrat" pitchFamily="2" charset="77"/>
              </a:rPr>
              <a:t> </a:t>
            </a:r>
            <a:r>
              <a:rPr lang="es-ES_tradnl" sz="2800" i="1" dirty="0" err="1">
                <a:latin typeface="Montserrat" pitchFamily="2" charset="77"/>
              </a:rPr>
              <a:t>coli</a:t>
            </a:r>
            <a:r>
              <a:rPr lang="es-ES_tradnl" sz="2800" dirty="0">
                <a:latin typeface="Montserrat" pitchFamily="2" charset="77"/>
              </a:rPr>
              <a:t>) causantes de infecciones urinarias bajas y gastrointestinales no complicadas.</a:t>
            </a:r>
          </a:p>
          <a:p>
            <a:pPr marL="476250" indent="-476250">
              <a:spcBef>
                <a:spcPct val="50000"/>
              </a:spcBef>
              <a:buClr>
                <a:schemeClr val="tx2"/>
              </a:buClr>
              <a:buSzPct val="75000"/>
              <a:buFont typeface="Wingdings" pitchFamily="2" charset="2"/>
              <a:buChar char="n"/>
            </a:pPr>
            <a:r>
              <a:rPr lang="es-ES_tradnl" sz="2800" dirty="0">
                <a:latin typeface="Montserrat" pitchFamily="2" charset="77"/>
              </a:rPr>
              <a:t>Baja potencia, no es útil en infecciones complicadas o sistémicas.</a:t>
            </a:r>
          </a:p>
          <a:p>
            <a:pPr marL="0" indent="0">
              <a:spcBef>
                <a:spcPct val="50000"/>
              </a:spcBef>
              <a:buClr>
                <a:schemeClr val="tx2"/>
              </a:buClr>
              <a:buSzPct val="75000"/>
              <a:buNone/>
            </a:pPr>
            <a:endParaRPr lang="es-ES_tradnl" sz="2800" dirty="0">
              <a:latin typeface="Montserrat" pitchFamily="2" charset="77"/>
            </a:endParaRPr>
          </a:p>
          <a:p>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4996070" y="1557339"/>
            <a:ext cx="7050156" cy="4154984"/>
          </a:xfrm>
          <a:prstGeom prst="rect">
            <a:avLst/>
          </a:prstGeom>
          <a:noFill/>
          <a:ln w="12700" cap="sq">
            <a:noFill/>
            <a:miter lim="800000"/>
            <a:headEnd type="none" w="sm" len="sm"/>
            <a:tailEnd type="none" w="sm" len="sm"/>
          </a:ln>
          <a:effectLst/>
        </p:spPr>
        <p:txBody>
          <a:bodyPr wrap="square">
            <a:spAutoFit/>
          </a:bodyPr>
          <a:lstStyle/>
          <a:p>
            <a:pPr>
              <a:spcBef>
                <a:spcPct val="50000"/>
              </a:spcBef>
              <a:buClr>
                <a:schemeClr val="tx2"/>
              </a:buClr>
              <a:buSzPct val="75000"/>
            </a:pPr>
            <a:r>
              <a:rPr lang="es-ES_tradnl" sz="2400" dirty="0">
                <a:latin typeface="Montserrat" pitchFamily="2" charset="77"/>
              </a:rPr>
              <a:t>Espectro:</a:t>
            </a:r>
          </a:p>
          <a:p>
            <a:pPr marL="342900" indent="-342900">
              <a:spcBef>
                <a:spcPct val="50000"/>
              </a:spcBef>
              <a:buClr>
                <a:schemeClr val="tx2"/>
              </a:buClr>
              <a:buSzPct val="150000"/>
              <a:buFont typeface="Wingdings" pitchFamily="2" charset="2"/>
              <a:buChar char="§"/>
            </a:pPr>
            <a:r>
              <a:rPr lang="es-ES_tradnl" sz="2400" dirty="0" err="1">
                <a:latin typeface="Montserrat" pitchFamily="2" charset="77"/>
              </a:rPr>
              <a:t>Enterobacterias</a:t>
            </a:r>
            <a:r>
              <a:rPr lang="es-ES_tradnl" sz="2400" dirty="0">
                <a:latin typeface="Montserrat" pitchFamily="2" charset="77"/>
              </a:rPr>
              <a:t> (</a:t>
            </a:r>
            <a:r>
              <a:rPr lang="es-ES_tradnl" sz="2400" i="1" dirty="0" err="1">
                <a:latin typeface="Montserrat" pitchFamily="2" charset="77"/>
              </a:rPr>
              <a:t>Escherichia</a:t>
            </a:r>
            <a:r>
              <a:rPr lang="es-ES_tradnl" sz="2400" i="1" dirty="0">
                <a:latin typeface="Montserrat" pitchFamily="2" charset="77"/>
              </a:rPr>
              <a:t>, </a:t>
            </a:r>
            <a:r>
              <a:rPr lang="es-ES_tradnl" sz="2400" i="1" dirty="0" err="1">
                <a:latin typeface="Montserrat" pitchFamily="2" charset="77"/>
              </a:rPr>
              <a:t>Klebsiella</a:t>
            </a:r>
            <a:r>
              <a:rPr lang="es-ES_tradnl" sz="2400" i="1" dirty="0">
                <a:latin typeface="Montserrat" pitchFamily="2" charset="77"/>
              </a:rPr>
              <a:t>, Salmonella, </a:t>
            </a:r>
            <a:r>
              <a:rPr lang="es-ES_tradnl" sz="2400" i="1" dirty="0" err="1">
                <a:latin typeface="Montserrat" pitchFamily="2" charset="77"/>
              </a:rPr>
              <a:t>Shigella</a:t>
            </a:r>
            <a:r>
              <a:rPr lang="es-ES_tradnl" sz="2400" i="1" dirty="0">
                <a:latin typeface="Montserrat" pitchFamily="2" charset="77"/>
              </a:rPr>
              <a:t>, </a:t>
            </a:r>
            <a:r>
              <a:rPr lang="es-ES_tradnl" sz="2400" i="1" dirty="0" err="1">
                <a:latin typeface="Montserrat" pitchFamily="2" charset="77"/>
              </a:rPr>
              <a:t>Proteus</a:t>
            </a:r>
            <a:r>
              <a:rPr lang="es-ES_tradnl" sz="2400" dirty="0">
                <a:latin typeface="Montserrat" pitchFamily="2" charset="77"/>
              </a:rPr>
              <a:t>).</a:t>
            </a:r>
          </a:p>
          <a:p>
            <a:pPr marL="476250" indent="-476250">
              <a:spcBef>
                <a:spcPct val="50000"/>
              </a:spcBef>
              <a:buClr>
                <a:schemeClr val="tx2"/>
              </a:buClr>
              <a:buSzPct val="75000"/>
              <a:buFont typeface="Wingdings" pitchFamily="2" charset="2"/>
              <a:buChar char="n"/>
            </a:pPr>
            <a:r>
              <a:rPr lang="es-ES_tradnl" sz="2400" i="1" dirty="0" err="1">
                <a:latin typeface="Montserrat" pitchFamily="2" charset="77"/>
              </a:rPr>
              <a:t>Pseudomonas</a:t>
            </a:r>
            <a:r>
              <a:rPr lang="es-ES_tradnl" sz="2400" i="1" dirty="0">
                <a:latin typeface="Montserrat" pitchFamily="2" charset="77"/>
              </a:rPr>
              <a:t> </a:t>
            </a:r>
            <a:r>
              <a:rPr lang="es-ES_tradnl" sz="2400" i="1" dirty="0" err="1">
                <a:latin typeface="Montserrat" pitchFamily="2" charset="77"/>
              </a:rPr>
              <a:t>aeruginosa</a:t>
            </a:r>
            <a:endParaRPr lang="es-ES_tradnl" sz="2400" dirty="0">
              <a:latin typeface="Montserrat" pitchFamily="2" charset="77"/>
            </a:endParaRPr>
          </a:p>
          <a:p>
            <a:pPr marL="476250" indent="-476250">
              <a:spcBef>
                <a:spcPct val="50000"/>
              </a:spcBef>
              <a:buClr>
                <a:schemeClr val="tx2"/>
              </a:buClr>
              <a:buSzPct val="75000"/>
              <a:buFont typeface="Wingdings" pitchFamily="2" charset="2"/>
              <a:buChar char="n"/>
            </a:pPr>
            <a:r>
              <a:rPr lang="es-ES_tradnl" sz="2400" i="1" dirty="0" err="1">
                <a:latin typeface="Montserrat" pitchFamily="2" charset="77"/>
              </a:rPr>
              <a:t>Haemophilus</a:t>
            </a:r>
            <a:r>
              <a:rPr lang="es-ES_tradnl" sz="2400" i="1" dirty="0">
                <a:latin typeface="Montserrat" pitchFamily="2" charset="77"/>
              </a:rPr>
              <a:t>, </a:t>
            </a:r>
            <a:r>
              <a:rPr lang="es-ES_tradnl" sz="2400" i="1" dirty="0" err="1">
                <a:latin typeface="Montserrat" pitchFamily="2" charset="77"/>
              </a:rPr>
              <a:t>Moraxella</a:t>
            </a:r>
            <a:endParaRPr lang="es-ES_tradnl" sz="2400" i="1" dirty="0">
              <a:latin typeface="Montserrat" pitchFamily="2" charset="77"/>
            </a:endParaRPr>
          </a:p>
          <a:p>
            <a:pPr marL="476250" indent="-476250">
              <a:spcBef>
                <a:spcPct val="50000"/>
              </a:spcBef>
              <a:buClr>
                <a:schemeClr val="tx2"/>
              </a:buClr>
              <a:buSzPct val="75000"/>
              <a:buFont typeface="Wingdings" pitchFamily="2" charset="2"/>
              <a:buChar char="n"/>
            </a:pPr>
            <a:r>
              <a:rPr lang="es-ES_tradnl" sz="2400" i="1" dirty="0" err="1">
                <a:latin typeface="Montserrat" pitchFamily="2" charset="77"/>
              </a:rPr>
              <a:t>Mycoplasma</a:t>
            </a:r>
            <a:r>
              <a:rPr lang="es-ES_tradnl" sz="2400" i="1" dirty="0">
                <a:latin typeface="Montserrat" pitchFamily="2" charset="77"/>
              </a:rPr>
              <a:t>, </a:t>
            </a:r>
            <a:r>
              <a:rPr lang="es-ES_tradnl" sz="2400" i="1" dirty="0" err="1">
                <a:latin typeface="Montserrat" pitchFamily="2" charset="77"/>
              </a:rPr>
              <a:t>Legionella</a:t>
            </a:r>
            <a:endParaRPr lang="es-ES_tradnl" sz="2400" i="1" dirty="0">
              <a:latin typeface="Montserrat" pitchFamily="2" charset="77"/>
            </a:endParaRPr>
          </a:p>
          <a:p>
            <a:pPr marL="476250" indent="-476250">
              <a:spcBef>
                <a:spcPct val="50000"/>
              </a:spcBef>
              <a:buClr>
                <a:schemeClr val="tx2"/>
              </a:buClr>
              <a:buSzPct val="75000"/>
              <a:buFont typeface="Wingdings" pitchFamily="2" charset="2"/>
              <a:buChar char="n"/>
            </a:pPr>
            <a:r>
              <a:rPr lang="es-ES_tradnl" sz="2400" i="1" dirty="0" err="1">
                <a:latin typeface="Montserrat" pitchFamily="2" charset="77"/>
              </a:rPr>
              <a:t>Bacillus</a:t>
            </a:r>
            <a:r>
              <a:rPr lang="es-ES_tradnl" sz="2400" i="1" dirty="0">
                <a:latin typeface="Montserrat" pitchFamily="2" charset="77"/>
              </a:rPr>
              <a:t> </a:t>
            </a:r>
            <a:r>
              <a:rPr lang="es-ES_tradnl" sz="2400" i="1" dirty="0" err="1">
                <a:latin typeface="Montserrat" pitchFamily="2" charset="77"/>
              </a:rPr>
              <a:t>antrhacis</a:t>
            </a:r>
            <a:endParaRPr lang="es-ES_tradnl" sz="2400" i="1" dirty="0">
              <a:latin typeface="Montserrat" pitchFamily="2" charset="77"/>
            </a:endParaRPr>
          </a:p>
          <a:p>
            <a:pPr marL="476250" indent="-476250">
              <a:spcBef>
                <a:spcPct val="50000"/>
              </a:spcBef>
              <a:buClr>
                <a:schemeClr val="tx2"/>
              </a:buClr>
              <a:buSzPct val="75000"/>
              <a:buFont typeface="Wingdings" pitchFamily="2" charset="2"/>
              <a:buChar char="n"/>
            </a:pPr>
            <a:r>
              <a:rPr lang="es-ES_tradnl" sz="2400" dirty="0">
                <a:latin typeface="Montserrat" pitchFamily="2" charset="77"/>
              </a:rPr>
              <a:t>NO</a:t>
            </a:r>
            <a:r>
              <a:rPr lang="es-ES_tradnl" sz="2400" i="1" dirty="0">
                <a:latin typeface="Montserrat" pitchFamily="2" charset="77"/>
              </a:rPr>
              <a:t> S. </a:t>
            </a:r>
            <a:r>
              <a:rPr lang="es-ES_tradnl" sz="2400" i="1" dirty="0" err="1">
                <a:latin typeface="Montserrat" pitchFamily="2" charset="77"/>
              </a:rPr>
              <a:t>aureus</a:t>
            </a:r>
            <a:r>
              <a:rPr lang="es-ES_tradnl" sz="2400" i="1" dirty="0">
                <a:latin typeface="Montserrat" pitchFamily="2" charset="77"/>
              </a:rPr>
              <a:t> ni S. </a:t>
            </a:r>
            <a:r>
              <a:rPr lang="es-ES_tradnl" sz="2400" i="1" dirty="0" err="1">
                <a:latin typeface="Montserrat" pitchFamily="2" charset="77"/>
              </a:rPr>
              <a:t>pneumoniae</a:t>
            </a:r>
            <a:endParaRPr lang="es-ES_tradnl" sz="2400" i="1" dirty="0">
              <a:latin typeface="Montserrat" pitchFamily="2" charset="77"/>
            </a:endParaRPr>
          </a:p>
        </p:txBody>
      </p:sp>
      <p:sp>
        <p:nvSpPr>
          <p:cNvPr id="4" name="Título 2">
            <a:extLst>
              <a:ext uri="{FF2B5EF4-FFF2-40B4-BE49-F238E27FC236}">
                <a16:creationId xmlns:a16="http://schemas.microsoft.com/office/drawing/2014/main" id="{5DF51E1F-7A31-4847-B70E-127B25CAB3BE}"/>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dirty="0"/>
              <a:t>2</a:t>
            </a:r>
            <a:r>
              <a:rPr lang="es-CO" baseline="30000" dirty="0"/>
              <a:t>da</a:t>
            </a:r>
            <a:r>
              <a:rPr lang="es-CO" dirty="0"/>
              <a:t> generación: </a:t>
            </a:r>
            <a:r>
              <a:rPr lang="es-CO" dirty="0" err="1"/>
              <a:t>ciprofloxacina</a:t>
            </a:r>
            <a:endParaRPr lang="es-C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4956313" y="1557338"/>
            <a:ext cx="7142922" cy="4339650"/>
          </a:xfrm>
          <a:prstGeom prst="rect">
            <a:avLst/>
          </a:prstGeom>
          <a:noFill/>
          <a:ln w="12700" cap="sq">
            <a:noFill/>
            <a:miter lim="800000"/>
            <a:headEnd type="none" w="sm" len="sm"/>
            <a:tailEnd type="none" w="sm" len="sm"/>
          </a:ln>
          <a:effectLst/>
        </p:spPr>
        <p:txBody>
          <a:bodyPr wrap="square">
            <a:spAutoFit/>
          </a:bodyPr>
          <a:lstStyle/>
          <a:p>
            <a:pPr>
              <a:spcBef>
                <a:spcPct val="50000"/>
              </a:spcBef>
              <a:buClr>
                <a:schemeClr val="tx2"/>
              </a:buClr>
              <a:buSzPct val="75000"/>
            </a:pPr>
            <a:r>
              <a:rPr lang="es-ES_tradnl" sz="2400" dirty="0">
                <a:latin typeface="Montserrat" pitchFamily="2" charset="77"/>
              </a:rPr>
              <a:t>Espectro:</a:t>
            </a:r>
          </a:p>
          <a:p>
            <a:pPr marL="476250" indent="-476250">
              <a:spcBef>
                <a:spcPct val="50000"/>
              </a:spcBef>
              <a:buClr>
                <a:schemeClr val="tx2"/>
              </a:buClr>
              <a:buSzPct val="75000"/>
              <a:buFont typeface="Wingdings" pitchFamily="2" charset="2"/>
              <a:buChar char="n"/>
            </a:pPr>
            <a:r>
              <a:rPr lang="es-ES_tradnl" sz="2400" dirty="0" err="1">
                <a:latin typeface="Montserrat" pitchFamily="2" charset="77"/>
              </a:rPr>
              <a:t>Enterobacterias</a:t>
            </a:r>
            <a:r>
              <a:rPr lang="es-ES_tradnl" sz="2400" dirty="0">
                <a:latin typeface="Montserrat" pitchFamily="2" charset="77"/>
              </a:rPr>
              <a:t> (</a:t>
            </a:r>
            <a:r>
              <a:rPr lang="es-ES_tradnl" sz="2400" i="1" dirty="0" err="1">
                <a:latin typeface="Montserrat" pitchFamily="2" charset="77"/>
              </a:rPr>
              <a:t>Escherichia</a:t>
            </a:r>
            <a:r>
              <a:rPr lang="es-ES_tradnl" sz="2400" i="1" dirty="0">
                <a:latin typeface="Montserrat" pitchFamily="2" charset="77"/>
              </a:rPr>
              <a:t>, </a:t>
            </a:r>
            <a:r>
              <a:rPr lang="es-ES_tradnl" sz="2400" i="1" dirty="0" err="1">
                <a:latin typeface="Montserrat" pitchFamily="2" charset="77"/>
              </a:rPr>
              <a:t>Klebsiella</a:t>
            </a:r>
            <a:r>
              <a:rPr lang="es-ES_tradnl" sz="2400" i="1" dirty="0">
                <a:latin typeface="Montserrat" pitchFamily="2" charset="77"/>
              </a:rPr>
              <a:t>, Salmonella, </a:t>
            </a:r>
            <a:r>
              <a:rPr lang="es-ES_tradnl" sz="2400" i="1" dirty="0" err="1">
                <a:latin typeface="Montserrat" pitchFamily="2" charset="77"/>
              </a:rPr>
              <a:t>Shigella</a:t>
            </a:r>
            <a:r>
              <a:rPr lang="es-ES_tradnl" sz="2400" i="1" dirty="0">
                <a:latin typeface="Montserrat" pitchFamily="2" charset="77"/>
              </a:rPr>
              <a:t>, </a:t>
            </a:r>
            <a:r>
              <a:rPr lang="es-ES_tradnl" sz="2400" i="1" dirty="0" err="1">
                <a:latin typeface="Montserrat" pitchFamily="2" charset="77"/>
              </a:rPr>
              <a:t>Proteus</a:t>
            </a:r>
            <a:r>
              <a:rPr lang="es-ES_tradnl" sz="2400" dirty="0">
                <a:latin typeface="Montserrat" pitchFamily="2" charset="77"/>
              </a:rPr>
              <a:t>).</a:t>
            </a:r>
          </a:p>
          <a:p>
            <a:pPr marL="476250" indent="-476250">
              <a:spcBef>
                <a:spcPct val="50000"/>
              </a:spcBef>
              <a:buClr>
                <a:schemeClr val="tx2"/>
              </a:buClr>
              <a:buSzPct val="75000"/>
              <a:buFont typeface="Wingdings" pitchFamily="2" charset="2"/>
              <a:buChar char="n"/>
            </a:pPr>
            <a:r>
              <a:rPr lang="es-ES_tradnl" sz="2400" dirty="0">
                <a:latin typeface="Montserrat" pitchFamily="2" charset="77"/>
              </a:rPr>
              <a:t>Buena eficacia contra </a:t>
            </a:r>
            <a:r>
              <a:rPr lang="es-ES_tradnl" sz="2400" i="1" dirty="0">
                <a:latin typeface="Montserrat" pitchFamily="2" charset="77"/>
              </a:rPr>
              <a:t>Pseudomonas </a:t>
            </a:r>
            <a:r>
              <a:rPr lang="es-ES_tradnl" sz="2400" i="1" dirty="0" err="1">
                <a:latin typeface="Montserrat" pitchFamily="2" charset="77"/>
              </a:rPr>
              <a:t>aeruginosa</a:t>
            </a:r>
            <a:r>
              <a:rPr lang="es-ES_tradnl" sz="2400" dirty="0">
                <a:latin typeface="Montserrat" pitchFamily="2" charset="77"/>
              </a:rPr>
              <a:t> (inferior a </a:t>
            </a:r>
            <a:r>
              <a:rPr lang="es-ES_tradnl" sz="2400" dirty="0" err="1">
                <a:latin typeface="Montserrat" pitchFamily="2" charset="77"/>
              </a:rPr>
              <a:t>Cipro</a:t>
            </a:r>
            <a:r>
              <a:rPr lang="es-ES_tradnl" sz="2400" dirty="0">
                <a:latin typeface="Montserrat" pitchFamily="2" charset="77"/>
              </a:rPr>
              <a:t>).</a:t>
            </a:r>
          </a:p>
          <a:p>
            <a:pPr marL="476250" indent="-476250">
              <a:spcBef>
                <a:spcPct val="50000"/>
              </a:spcBef>
              <a:buClr>
                <a:schemeClr val="tx2"/>
              </a:buClr>
              <a:buSzPct val="75000"/>
              <a:buFont typeface="Wingdings" pitchFamily="2" charset="2"/>
              <a:buChar char="n"/>
            </a:pPr>
            <a:r>
              <a:rPr lang="es-ES_tradnl" sz="2400" i="1" dirty="0" err="1">
                <a:latin typeface="Montserrat" pitchFamily="2" charset="77"/>
              </a:rPr>
              <a:t>Haemophilus</a:t>
            </a:r>
            <a:r>
              <a:rPr lang="es-ES_tradnl" sz="2400" i="1" dirty="0">
                <a:latin typeface="Montserrat" pitchFamily="2" charset="77"/>
              </a:rPr>
              <a:t>, </a:t>
            </a:r>
            <a:r>
              <a:rPr lang="es-ES_tradnl" sz="2400" i="1" dirty="0" err="1">
                <a:latin typeface="Montserrat" pitchFamily="2" charset="77"/>
              </a:rPr>
              <a:t>Moraxella</a:t>
            </a:r>
            <a:endParaRPr lang="es-ES_tradnl" sz="2400" i="1" dirty="0">
              <a:latin typeface="Montserrat" pitchFamily="2" charset="77"/>
            </a:endParaRPr>
          </a:p>
          <a:p>
            <a:pPr marL="476250" indent="-476250">
              <a:spcBef>
                <a:spcPct val="50000"/>
              </a:spcBef>
              <a:buClr>
                <a:schemeClr val="tx2"/>
              </a:buClr>
              <a:buSzPct val="75000"/>
              <a:buFont typeface="Wingdings" pitchFamily="2" charset="2"/>
              <a:buChar char="n"/>
            </a:pPr>
            <a:r>
              <a:rPr lang="es-ES_tradnl" sz="2400" i="1" dirty="0" err="1">
                <a:latin typeface="Montserrat" pitchFamily="2" charset="77"/>
              </a:rPr>
              <a:t>Mycoplasma</a:t>
            </a:r>
            <a:endParaRPr lang="es-ES_tradnl" sz="2400" i="1" dirty="0">
              <a:latin typeface="Montserrat" pitchFamily="2" charset="77"/>
            </a:endParaRPr>
          </a:p>
          <a:p>
            <a:pPr marL="476250" indent="-476250">
              <a:spcBef>
                <a:spcPct val="50000"/>
              </a:spcBef>
              <a:buClr>
                <a:schemeClr val="tx2"/>
              </a:buClr>
              <a:buSzPct val="75000"/>
              <a:buFont typeface="Wingdings" pitchFamily="2" charset="2"/>
              <a:buChar char="n"/>
            </a:pPr>
            <a:r>
              <a:rPr lang="es-ES_tradnl" sz="2400" b="1" dirty="0">
                <a:latin typeface="Montserrat" pitchFamily="2" charset="77"/>
              </a:rPr>
              <a:t>Eficaz contra </a:t>
            </a:r>
            <a:r>
              <a:rPr lang="es-ES_tradnl" sz="2400" b="1" i="1" dirty="0" err="1">
                <a:latin typeface="Montserrat" pitchFamily="2" charset="77"/>
              </a:rPr>
              <a:t>Streptococcus</a:t>
            </a:r>
            <a:r>
              <a:rPr lang="es-ES_tradnl" sz="2400" b="1" i="1" dirty="0">
                <a:latin typeface="Montserrat" pitchFamily="2" charset="77"/>
              </a:rPr>
              <a:t> </a:t>
            </a:r>
            <a:r>
              <a:rPr lang="es-ES_tradnl" sz="2400" b="1" i="1" dirty="0" err="1">
                <a:latin typeface="Montserrat" pitchFamily="2" charset="77"/>
              </a:rPr>
              <a:t>pneumoniae</a:t>
            </a:r>
            <a:r>
              <a:rPr lang="es-ES_tradnl" sz="2400" b="1" i="1" dirty="0">
                <a:latin typeface="Montserrat" pitchFamily="2" charset="77"/>
              </a:rPr>
              <a:t>.</a:t>
            </a:r>
          </a:p>
        </p:txBody>
      </p:sp>
      <p:sp>
        <p:nvSpPr>
          <p:cNvPr id="5" name="Título 2">
            <a:extLst>
              <a:ext uri="{FF2B5EF4-FFF2-40B4-BE49-F238E27FC236}">
                <a16:creationId xmlns:a16="http://schemas.microsoft.com/office/drawing/2014/main" id="{2393B3A1-DA92-1245-8E6B-C9721E3676AF}"/>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dirty="0"/>
              <a:t>3</a:t>
            </a:r>
            <a:r>
              <a:rPr lang="es-CO" baseline="30000" dirty="0"/>
              <a:t>era</a:t>
            </a:r>
            <a:r>
              <a:rPr lang="es-CO" dirty="0"/>
              <a:t> generación: </a:t>
            </a:r>
            <a:r>
              <a:rPr lang="es-CO" dirty="0" err="1"/>
              <a:t>levofloxacina</a:t>
            </a:r>
            <a:endParaRPr lang="es-C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5128592" y="1491077"/>
            <a:ext cx="7063408" cy="5262979"/>
          </a:xfrm>
          <a:prstGeom prst="rect">
            <a:avLst/>
          </a:prstGeom>
          <a:noFill/>
          <a:ln w="12700" cap="sq">
            <a:noFill/>
            <a:miter lim="800000"/>
            <a:headEnd type="none" w="sm" len="sm"/>
            <a:tailEnd type="none" w="sm" len="sm"/>
          </a:ln>
          <a:effectLst/>
        </p:spPr>
        <p:txBody>
          <a:bodyPr wrap="square">
            <a:spAutoFit/>
          </a:bodyPr>
          <a:lstStyle/>
          <a:p>
            <a:pPr>
              <a:spcBef>
                <a:spcPct val="50000"/>
              </a:spcBef>
              <a:buClr>
                <a:schemeClr val="tx2"/>
              </a:buClr>
              <a:buSzPct val="75000"/>
            </a:pPr>
            <a:r>
              <a:rPr lang="es-ES_tradnl" sz="2400" dirty="0">
                <a:latin typeface="Montserrat" pitchFamily="2" charset="77"/>
              </a:rPr>
              <a:t>Espectro:</a:t>
            </a:r>
          </a:p>
          <a:p>
            <a:pPr marL="476250" indent="-476250">
              <a:spcBef>
                <a:spcPct val="50000"/>
              </a:spcBef>
              <a:buClr>
                <a:schemeClr val="tx2"/>
              </a:buClr>
              <a:buSzPct val="75000"/>
              <a:buFont typeface="Wingdings" pitchFamily="2" charset="2"/>
              <a:buChar char="n"/>
            </a:pPr>
            <a:r>
              <a:rPr lang="es-ES_tradnl" sz="2400" dirty="0" err="1">
                <a:latin typeface="Montserrat" pitchFamily="2" charset="77"/>
              </a:rPr>
              <a:t>Enterobacterias</a:t>
            </a:r>
            <a:r>
              <a:rPr lang="es-ES_tradnl" sz="2400" dirty="0">
                <a:latin typeface="Montserrat" pitchFamily="2" charset="77"/>
              </a:rPr>
              <a:t> (</a:t>
            </a:r>
            <a:r>
              <a:rPr lang="es-ES_tradnl" sz="2400" i="1" dirty="0" err="1">
                <a:latin typeface="Montserrat" pitchFamily="2" charset="77"/>
              </a:rPr>
              <a:t>Escherichia</a:t>
            </a:r>
            <a:r>
              <a:rPr lang="es-ES_tradnl" sz="2400" i="1" dirty="0">
                <a:latin typeface="Montserrat" pitchFamily="2" charset="77"/>
              </a:rPr>
              <a:t>, </a:t>
            </a:r>
            <a:r>
              <a:rPr lang="es-ES_tradnl" sz="2400" i="1" dirty="0" err="1">
                <a:latin typeface="Montserrat" pitchFamily="2" charset="77"/>
              </a:rPr>
              <a:t>Klebsiella</a:t>
            </a:r>
            <a:r>
              <a:rPr lang="es-ES_tradnl" sz="2400" i="1" dirty="0">
                <a:latin typeface="Montserrat" pitchFamily="2" charset="77"/>
              </a:rPr>
              <a:t>, Salmonella, </a:t>
            </a:r>
            <a:r>
              <a:rPr lang="es-ES_tradnl" sz="2400" i="1" dirty="0" err="1">
                <a:latin typeface="Montserrat" pitchFamily="2" charset="77"/>
              </a:rPr>
              <a:t>Shigella</a:t>
            </a:r>
            <a:r>
              <a:rPr lang="es-ES_tradnl" sz="2400" i="1" dirty="0">
                <a:latin typeface="Montserrat" pitchFamily="2" charset="77"/>
              </a:rPr>
              <a:t>, </a:t>
            </a:r>
            <a:r>
              <a:rPr lang="es-ES_tradnl" sz="2400" i="1" dirty="0" err="1">
                <a:latin typeface="Montserrat" pitchFamily="2" charset="77"/>
              </a:rPr>
              <a:t>Proteus</a:t>
            </a:r>
            <a:r>
              <a:rPr lang="es-ES_tradnl" sz="2400" dirty="0">
                <a:latin typeface="Montserrat" pitchFamily="2" charset="77"/>
              </a:rPr>
              <a:t>).</a:t>
            </a:r>
          </a:p>
          <a:p>
            <a:pPr marL="476250" indent="-476250">
              <a:spcBef>
                <a:spcPct val="50000"/>
              </a:spcBef>
              <a:buClr>
                <a:schemeClr val="tx2"/>
              </a:buClr>
              <a:buSzPct val="75000"/>
              <a:buFont typeface="Wingdings" pitchFamily="2" charset="2"/>
              <a:buChar char="n"/>
            </a:pPr>
            <a:r>
              <a:rPr lang="es-ES_tradnl" sz="2400" i="1" dirty="0" err="1">
                <a:latin typeface="Montserrat" pitchFamily="2" charset="77"/>
              </a:rPr>
              <a:t>Haemophilus</a:t>
            </a:r>
            <a:r>
              <a:rPr lang="es-ES_tradnl" sz="2400" i="1" dirty="0">
                <a:latin typeface="Montserrat" pitchFamily="2" charset="77"/>
              </a:rPr>
              <a:t>, </a:t>
            </a:r>
            <a:r>
              <a:rPr lang="es-ES_tradnl" sz="2400" i="1" dirty="0" err="1">
                <a:latin typeface="Montserrat" pitchFamily="2" charset="77"/>
              </a:rPr>
              <a:t>Moraxella</a:t>
            </a:r>
            <a:r>
              <a:rPr lang="es-ES_tradnl" sz="2400" i="1" dirty="0">
                <a:latin typeface="Montserrat" pitchFamily="2" charset="77"/>
              </a:rPr>
              <a:t>, </a:t>
            </a:r>
            <a:r>
              <a:rPr lang="es-ES_tradnl" sz="2400" i="1" dirty="0" err="1">
                <a:latin typeface="Montserrat" pitchFamily="2" charset="77"/>
              </a:rPr>
              <a:t>Mycoplasma</a:t>
            </a:r>
            <a:r>
              <a:rPr lang="es-ES_tradnl" sz="2400" i="1" dirty="0">
                <a:latin typeface="Montserrat" pitchFamily="2" charset="77"/>
              </a:rPr>
              <a:t>, </a:t>
            </a:r>
            <a:r>
              <a:rPr lang="es-ES_tradnl" sz="2400" i="1" dirty="0" err="1">
                <a:latin typeface="Montserrat" pitchFamily="2" charset="77"/>
              </a:rPr>
              <a:t>Legionella</a:t>
            </a:r>
            <a:r>
              <a:rPr lang="es-ES_tradnl" sz="2400" i="1" dirty="0">
                <a:latin typeface="Montserrat" pitchFamily="2" charset="77"/>
              </a:rPr>
              <a:t>.</a:t>
            </a:r>
          </a:p>
          <a:p>
            <a:pPr marL="476250" indent="-476250">
              <a:spcBef>
                <a:spcPct val="50000"/>
              </a:spcBef>
              <a:buClr>
                <a:schemeClr val="tx2"/>
              </a:buClr>
              <a:buSzPct val="75000"/>
              <a:buFont typeface="Wingdings" pitchFamily="2" charset="2"/>
              <a:buChar char="n"/>
            </a:pPr>
            <a:r>
              <a:rPr lang="es-ES_tradnl" sz="2400" dirty="0">
                <a:latin typeface="Montserrat" pitchFamily="2" charset="77"/>
              </a:rPr>
              <a:t>Eficaz contra </a:t>
            </a:r>
            <a:r>
              <a:rPr lang="es-ES_tradnl" sz="2400" i="1" dirty="0" err="1">
                <a:latin typeface="Montserrat" pitchFamily="2" charset="77"/>
              </a:rPr>
              <a:t>Streptococcus</a:t>
            </a:r>
            <a:r>
              <a:rPr lang="es-ES_tradnl" sz="2400" i="1" dirty="0">
                <a:latin typeface="Montserrat" pitchFamily="2" charset="77"/>
              </a:rPr>
              <a:t> </a:t>
            </a:r>
            <a:r>
              <a:rPr lang="es-ES_tradnl" sz="2400" i="1" dirty="0" err="1">
                <a:latin typeface="Montserrat" pitchFamily="2" charset="77"/>
              </a:rPr>
              <a:t>pneumoniae</a:t>
            </a:r>
            <a:r>
              <a:rPr lang="es-ES_tradnl" sz="2400" i="1" dirty="0">
                <a:latin typeface="Montserrat" pitchFamily="2" charset="77"/>
              </a:rPr>
              <a:t>.</a:t>
            </a:r>
          </a:p>
          <a:p>
            <a:pPr marL="476250" indent="-476250">
              <a:spcBef>
                <a:spcPct val="50000"/>
              </a:spcBef>
              <a:buClr>
                <a:schemeClr val="tx2"/>
              </a:buClr>
              <a:buSzPct val="75000"/>
              <a:buFont typeface="Wingdings" pitchFamily="2" charset="2"/>
              <a:buChar char="n"/>
            </a:pPr>
            <a:r>
              <a:rPr lang="es-ES_tradnl" sz="2400" dirty="0">
                <a:latin typeface="Montserrat" pitchFamily="2" charset="77"/>
              </a:rPr>
              <a:t>Activa contra anaerobios (incluyendo </a:t>
            </a:r>
            <a:r>
              <a:rPr lang="es-ES_tradnl" sz="2400" i="1" dirty="0" err="1">
                <a:latin typeface="Montserrat" pitchFamily="2" charset="77"/>
              </a:rPr>
              <a:t>Bacteroides</a:t>
            </a:r>
            <a:r>
              <a:rPr lang="es-ES_tradnl" sz="2400" i="1" dirty="0">
                <a:latin typeface="Montserrat" pitchFamily="2" charset="77"/>
              </a:rPr>
              <a:t> </a:t>
            </a:r>
            <a:r>
              <a:rPr lang="es-ES_tradnl" sz="2400" i="1" dirty="0" err="1">
                <a:latin typeface="Montserrat" pitchFamily="2" charset="77"/>
              </a:rPr>
              <a:t>fragilis</a:t>
            </a:r>
            <a:r>
              <a:rPr lang="es-ES_tradnl" sz="2400" dirty="0">
                <a:latin typeface="Montserrat" pitchFamily="2" charset="77"/>
              </a:rPr>
              <a:t>).</a:t>
            </a:r>
          </a:p>
          <a:p>
            <a:pPr marL="476250" indent="-476250">
              <a:spcBef>
                <a:spcPct val="50000"/>
              </a:spcBef>
              <a:buClr>
                <a:schemeClr val="tx2"/>
              </a:buClr>
              <a:buSzPct val="75000"/>
              <a:buFont typeface="Wingdings" pitchFamily="2" charset="2"/>
              <a:buChar char="n"/>
            </a:pPr>
            <a:r>
              <a:rPr lang="es-ES_tradnl" sz="2400" b="1" dirty="0" err="1">
                <a:latin typeface="Montserrat" pitchFamily="2" charset="77"/>
              </a:rPr>
              <a:t>Quinolona</a:t>
            </a:r>
            <a:r>
              <a:rPr lang="es-ES_tradnl" sz="2400" b="1" dirty="0">
                <a:latin typeface="Montserrat" pitchFamily="2" charset="77"/>
              </a:rPr>
              <a:t> más activa contra </a:t>
            </a:r>
            <a:r>
              <a:rPr lang="es-ES_tradnl" sz="2400" b="1" i="1" dirty="0" err="1">
                <a:latin typeface="Montserrat" pitchFamily="2" charset="77"/>
              </a:rPr>
              <a:t>Mycobacterium</a:t>
            </a:r>
            <a:r>
              <a:rPr lang="es-ES_tradnl" sz="2400" b="1" i="1" dirty="0">
                <a:latin typeface="Montserrat" pitchFamily="2" charset="77"/>
              </a:rPr>
              <a:t> tuberculosis</a:t>
            </a:r>
            <a:r>
              <a:rPr lang="es-ES_tradnl" sz="2400" i="1" dirty="0">
                <a:latin typeface="Montserrat" pitchFamily="2" charset="77"/>
              </a:rPr>
              <a:t>.</a:t>
            </a:r>
          </a:p>
          <a:p>
            <a:pPr marL="476250" indent="-476250">
              <a:spcBef>
                <a:spcPct val="50000"/>
              </a:spcBef>
              <a:buClr>
                <a:schemeClr val="tx2"/>
              </a:buClr>
              <a:buSzPct val="75000"/>
              <a:buFont typeface="Wingdings" pitchFamily="2" charset="2"/>
              <a:buChar char="n"/>
            </a:pPr>
            <a:endParaRPr lang="es-ES_tradnl" sz="2400" b="1" i="1" dirty="0">
              <a:effectLst>
                <a:outerShdw blurRad="38100" dist="38100" dir="2700000" algn="tl">
                  <a:srgbClr val="010199"/>
                </a:outerShdw>
              </a:effectLst>
              <a:latin typeface="Century Gothic" pitchFamily="34" charset="0"/>
            </a:endParaRPr>
          </a:p>
        </p:txBody>
      </p:sp>
      <p:sp>
        <p:nvSpPr>
          <p:cNvPr id="4" name="Título 2">
            <a:extLst>
              <a:ext uri="{FF2B5EF4-FFF2-40B4-BE49-F238E27FC236}">
                <a16:creationId xmlns:a16="http://schemas.microsoft.com/office/drawing/2014/main" id="{7F0FEF99-F84A-0F43-A512-E90482FA30C0}"/>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dirty="0"/>
              <a:t>4</a:t>
            </a:r>
            <a:r>
              <a:rPr lang="es-CO" baseline="30000" dirty="0"/>
              <a:t>ta</a:t>
            </a:r>
            <a:r>
              <a:rPr lang="es-CO" dirty="0"/>
              <a:t> generación: </a:t>
            </a:r>
            <a:r>
              <a:rPr lang="es-CO" dirty="0" err="1"/>
              <a:t>moxifloxacina</a:t>
            </a:r>
            <a:endParaRPr lang="es-CO" dirty="0"/>
          </a:p>
        </p:txBody>
      </p:sp>
    </p:spTree>
  </p:cSld>
  <p:clrMapOvr>
    <a:masterClrMapping/>
  </p:clrMapOvr>
</p:sld>
</file>

<file path=ppt/theme/theme1.xml><?xml version="1.0" encoding="utf-8"?>
<a:theme xmlns:a="http://schemas.openxmlformats.org/drawingml/2006/main" name="PlantillaFR20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PlantillaFR2021</Template>
  <TotalTime>941</TotalTime>
  <Words>7850</Words>
  <Application>Microsoft Office PowerPoint</Application>
  <PresentationFormat>Widescreen</PresentationFormat>
  <Paragraphs>457</Paragraphs>
  <Slides>53</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53</vt:i4>
      </vt:variant>
    </vt:vector>
  </HeadingPairs>
  <TitlesOfParts>
    <vt:vector size="62" baseType="lpstr">
      <vt:lpstr>Arial</vt:lpstr>
      <vt:lpstr>Arial Rounded MT Bold</vt:lpstr>
      <vt:lpstr>Calibri</vt:lpstr>
      <vt:lpstr>Century Gothic</vt:lpstr>
      <vt:lpstr>Montserrat</vt:lpstr>
      <vt:lpstr>Symbol</vt:lpstr>
      <vt:lpstr>Tahoma</vt:lpstr>
      <vt:lpstr>Wingdings</vt:lpstr>
      <vt:lpstr>PlantillaFR2021</vt:lpstr>
      <vt:lpstr>Quinolonas, sulfonamidas y otros antibióticos</vt:lpstr>
      <vt:lpstr>Quinolonas</vt:lpstr>
      <vt:lpstr> </vt:lpstr>
      <vt:lpstr>Mecanismos de resistencia</vt:lpstr>
      <vt:lpstr>PowerPoint Presentation</vt:lpstr>
      <vt:lpstr>PowerPoint Presentation</vt:lpstr>
      <vt:lpstr>PowerPoint Presentation</vt:lpstr>
      <vt:lpstr>PowerPoint Presentation</vt:lpstr>
      <vt:lpstr>PowerPoint Presentation</vt:lpstr>
      <vt:lpstr>PowerPoint Presentation</vt:lpstr>
      <vt:lpstr>Reacciones adversas</vt:lpstr>
      <vt:lpstr>Reacciones adversas</vt:lpstr>
      <vt:lpstr>Reacciones adversas</vt:lpstr>
      <vt:lpstr>Reacciones adversas</vt:lpstr>
      <vt:lpstr>Reacciones adversas</vt:lpstr>
      <vt:lpstr>Reacciones adversas</vt:lpstr>
      <vt:lpstr>Interacciones</vt:lpstr>
      <vt:lpstr>Indicaciones clínicas</vt:lpstr>
      <vt:lpstr>Indicaciones clínicas</vt:lpstr>
      <vt:lpstr>Indicaciones clínicas</vt:lpstr>
      <vt:lpstr>Dosis adultos</vt:lpstr>
      <vt:lpstr>Dosis pediátrica</vt:lpstr>
      <vt:lpstr>Sulfonamidas y pirimidinas</vt:lpstr>
      <vt:lpstr>Inhibidores de la síntesis de folatos</vt:lpstr>
      <vt:lpstr>Sulfonamidas</vt:lpstr>
      <vt:lpstr>Sulfonamidas</vt:lpstr>
      <vt:lpstr>Sulfonamidas</vt:lpstr>
      <vt:lpstr>Sulfonamidas</vt:lpstr>
      <vt:lpstr>Trimetoprim y Pirimetamina</vt:lpstr>
      <vt:lpstr>Trimetoprim-Sulfametoxazol</vt:lpstr>
      <vt:lpstr>TMP-SMX: Espectro</vt:lpstr>
      <vt:lpstr>Indicaciones</vt:lpstr>
      <vt:lpstr>Indicaciones</vt:lpstr>
      <vt:lpstr>Reacciones adversas</vt:lpstr>
      <vt:lpstr>Dosis adultos</vt:lpstr>
      <vt:lpstr>Dosis pediátrica</vt:lpstr>
      <vt:lpstr>Usos de otras sulfonamidas</vt:lpstr>
      <vt:lpstr>Otros antibióticos</vt:lpstr>
      <vt:lpstr>Nitroimidazoles</vt:lpstr>
      <vt:lpstr>Nitroimidazoles</vt:lpstr>
      <vt:lpstr>Nitroimidazoles</vt:lpstr>
      <vt:lpstr>Nitroimidazoles: dosis</vt:lpstr>
      <vt:lpstr>Nitroimidazoles: dosis</vt:lpstr>
      <vt:lpstr>Nitrofurantoína</vt:lpstr>
      <vt:lpstr>Nitrofurantoína</vt:lpstr>
      <vt:lpstr>Nitrofurantoína</vt:lpstr>
      <vt:lpstr>Nitrofurantoína</vt:lpstr>
      <vt:lpstr>Fosfomicina</vt:lpstr>
      <vt:lpstr>Fosfomicina</vt:lpstr>
      <vt:lpstr>Fosfomicina</vt:lpstr>
      <vt:lpstr>Rifaximina</vt:lpstr>
      <vt:lpstr>Rifaximina</vt:lpstr>
      <vt:lpstr>Bibliografía recomendada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Antibióticos 3</dc:title>
  <dc:creator>CARLOS ANDRES RODRIGUEZ JARAMILLO</dc:creator>
  <cp:lastModifiedBy>ana.cardonaga@outlook.es</cp:lastModifiedBy>
  <cp:revision>36</cp:revision>
  <dcterms:created xsi:type="dcterms:W3CDTF">2021-05-17T21:21:08Z</dcterms:created>
  <dcterms:modified xsi:type="dcterms:W3CDTF">2021-05-20T15:19:57Z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249393</vt:lpwstr>
  </property>
  <property fmtid="{D5CDD505-2E9C-101B-9397-08002B2CF9AE}" name="NXPowerLiteSettings" pid="3">
    <vt:lpwstr>C7000400038000</vt:lpwstr>
  </property>
  <property fmtid="{D5CDD505-2E9C-101B-9397-08002B2CF9AE}" name="NXPowerLiteVersion" pid="4">
    <vt:lpwstr>S9.0.3</vt:lpwstr>
  </property>
</Properties>
</file>