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95" r:id="rId5"/>
    <p:sldId id="258" r:id="rId6"/>
    <p:sldId id="296" r:id="rId7"/>
    <p:sldId id="298" r:id="rId8"/>
    <p:sldId id="299" r:id="rId9"/>
    <p:sldId id="300" r:id="rId10"/>
    <p:sldId id="301" r:id="rId11"/>
    <p:sldId id="259" r:id="rId12"/>
    <p:sldId id="260" r:id="rId13"/>
    <p:sldId id="261" r:id="rId14"/>
    <p:sldId id="302" r:id="rId15"/>
    <p:sldId id="303" r:id="rId16"/>
    <p:sldId id="304" r:id="rId17"/>
    <p:sldId id="262" r:id="rId18"/>
    <p:sldId id="263" r:id="rId19"/>
    <p:sldId id="264" r:id="rId20"/>
    <p:sldId id="297" r:id="rId21"/>
    <p:sldId id="305" r:id="rId22"/>
    <p:sldId id="306" r:id="rId23"/>
    <p:sldId id="314" r:id="rId24"/>
    <p:sldId id="265" r:id="rId25"/>
    <p:sldId id="307" r:id="rId26"/>
    <p:sldId id="308" r:id="rId27"/>
    <p:sldId id="315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1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6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5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66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743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4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4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88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2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72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6315-8EFA-4957-8B1F-343D251DE1A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4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microsoft.com/office/2007/relationships/hdphoto" Target="../media/hdphoto1.wdp"/></Relationships>
</file>

<file path=ppt/slides/_rels/slide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F69C6-A2E0-497C-A4B6-9DEDEF90F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473" y="406399"/>
            <a:ext cx="9775054" cy="2387600"/>
          </a:xfrm>
        </p:spPr>
        <p:txBody>
          <a:bodyPr/>
          <a:lstStyle/>
          <a:p>
            <a:r>
              <a:rPr lang="es-CO" b="0" dirty="0"/>
              <a:t>Sistema de membranas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5AFEE4-8772-4BD3-9073-1FD4D6A7F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2793999"/>
            <a:ext cx="6629400" cy="1655762"/>
          </a:xfrm>
        </p:spPr>
        <p:txBody>
          <a:bodyPr>
            <a:normAutofit/>
          </a:bodyPr>
          <a:lstStyle/>
          <a:p>
            <a:r>
              <a:rPr lang="es-CO" sz="2000" dirty="0"/>
              <a:t>Sebastián Osorio Rico</a:t>
            </a:r>
          </a:p>
          <a:p>
            <a:r>
              <a:rPr lang="es-CO" sz="2000" dirty="0"/>
              <a:t>Médico y Cirujano Universidad de Antioquia</a:t>
            </a:r>
          </a:p>
          <a:p>
            <a:r>
              <a:rPr lang="es-CO" sz="2000" dirty="0"/>
              <a:t>IPS Universitaria Clínica León XIII</a:t>
            </a:r>
          </a:p>
          <a:p>
            <a:r>
              <a:rPr lang="es-CO" sz="2000" dirty="0"/>
              <a:t>Docente de Cátedra Universidad de Antioquia</a:t>
            </a:r>
          </a:p>
        </p:txBody>
      </p:sp>
    </p:spTree>
    <p:extLst>
      <p:ext uri="{BB962C8B-B14F-4D97-AF65-F5344CB8AC3E}">
        <p14:creationId xmlns:p14="http://schemas.microsoft.com/office/powerpoint/2010/main" val="59704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F7207-6D94-4330-BD26-56997C30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65" y="70612"/>
            <a:ext cx="6544112" cy="1325563"/>
          </a:xfrm>
        </p:spPr>
        <p:txBody>
          <a:bodyPr/>
          <a:lstStyle/>
          <a:p>
            <a:pPr algn="ctr"/>
            <a:r>
              <a:rPr lang="es-CO" b="0" dirty="0"/>
              <a:t>Funciones del retículo endoplásmico rugoso</a:t>
            </a:r>
          </a:p>
        </p:txBody>
      </p:sp>
      <p:pic>
        <p:nvPicPr>
          <p:cNvPr id="2050" name="Picture 2" descr="Pin by Barbara Hunt on Molecular Biology | Ap biology, Biology, Molecular  biology">
            <a:extLst>
              <a:ext uri="{FF2B5EF4-FFF2-40B4-BE49-F238E27FC236}">
                <a16:creationId xmlns:a16="http://schemas.microsoft.com/office/drawing/2014/main" id="{558C32F0-DB55-43E0-A446-BCF0E2C78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4810" y="2964679"/>
            <a:ext cx="6845300" cy="39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n by Barbara Hunt on Molecular Biology | Ap biology, Biology, Molecular  biology">
            <a:extLst>
              <a:ext uri="{FF2B5EF4-FFF2-40B4-BE49-F238E27FC236}">
                <a16:creationId xmlns:a16="http://schemas.microsoft.com/office/drawing/2014/main" id="{A0785703-0182-45F2-B290-DEE2461C2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4810" y="1477155"/>
            <a:ext cx="6845300" cy="152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1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3FF02-33D1-4114-AB14-71CE8474D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7"/>
            <a:ext cx="10515600" cy="1325563"/>
          </a:xfrm>
        </p:spPr>
        <p:txBody>
          <a:bodyPr/>
          <a:lstStyle/>
          <a:p>
            <a:r>
              <a:rPr lang="es-CO" b="0" dirty="0"/>
              <a:t>Hipótesis del péptido señal</a:t>
            </a:r>
          </a:p>
        </p:txBody>
      </p:sp>
      <p:pic>
        <p:nvPicPr>
          <p:cNvPr id="3074" name="Picture 2" descr="SEMINARIO 3 BIOLOGÍA CELULAR - ppt video online descargar">
            <a:extLst>
              <a:ext uri="{FF2B5EF4-FFF2-40B4-BE49-F238E27FC236}">
                <a16:creationId xmlns:a16="http://schemas.microsoft.com/office/drawing/2014/main" id="{04FB12DE-62F7-40ED-A1A5-EF70E24B3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4123" y="1762665"/>
            <a:ext cx="7115753" cy="46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4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9E8CE-60D1-4BD7-98BA-90AD4CCC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74" y="104775"/>
            <a:ext cx="11274351" cy="1325563"/>
          </a:xfrm>
        </p:spPr>
        <p:txBody>
          <a:bodyPr/>
          <a:lstStyle/>
          <a:p>
            <a:r>
              <a:rPr lang="es-CO" b="0" dirty="0"/>
              <a:t>Proteína de reconocimiento de señal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F9CE74A-C135-40E1-A6E5-F57262DBA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740" y="1555750"/>
            <a:ext cx="6401648" cy="823912"/>
          </a:xfrm>
        </p:spPr>
        <p:txBody>
          <a:bodyPr>
            <a:normAutofit/>
          </a:bodyPr>
          <a:lstStyle/>
          <a:p>
            <a:r>
              <a:rPr lang="es-CO" sz="2600" dirty="0"/>
              <a:t>Contiene tres dominios: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6DC4D19-10D6-4A49-A083-C2A845D9F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53740" y="2505075"/>
            <a:ext cx="6401648" cy="3684588"/>
          </a:xfrm>
        </p:spPr>
        <p:txBody>
          <a:bodyPr>
            <a:noAutofit/>
          </a:bodyPr>
          <a:lstStyle/>
          <a:p>
            <a:r>
              <a:rPr lang="es-CO" sz="2600" dirty="0"/>
              <a:t>Uno que reconoce y se une a la secuencia señal.</a:t>
            </a:r>
          </a:p>
          <a:p>
            <a:r>
              <a:rPr lang="es-CO" sz="2600" dirty="0"/>
              <a:t>Uno que interactúa con el ribosoma para bloquear la traducción posterior.</a:t>
            </a:r>
          </a:p>
          <a:p>
            <a:r>
              <a:rPr lang="es-CO" sz="2600" dirty="0"/>
              <a:t>Uno que se une a la membrana del RE (proteína de acoplamiento: proteína receptora).</a:t>
            </a:r>
          </a:p>
        </p:txBody>
      </p:sp>
    </p:spTree>
    <p:extLst>
      <p:ext uri="{BB962C8B-B14F-4D97-AF65-F5344CB8AC3E}">
        <p14:creationId xmlns:p14="http://schemas.microsoft.com/office/powerpoint/2010/main" val="277750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9A86F-D2B4-4408-98EC-0A10D1B39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55"/>
            <a:ext cx="10515600" cy="1325563"/>
          </a:xfrm>
        </p:spPr>
        <p:txBody>
          <a:bodyPr/>
          <a:lstStyle/>
          <a:p>
            <a:r>
              <a:rPr lang="es-CO" b="0" dirty="0"/>
              <a:t>Modificaciones postraduccionales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5AF2BFD-6564-4940-87E7-BF8BB16A6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5783" y="1421104"/>
            <a:ext cx="6259605" cy="823912"/>
          </a:xfrm>
        </p:spPr>
        <p:txBody>
          <a:bodyPr>
            <a:normAutofit/>
          </a:bodyPr>
          <a:lstStyle/>
          <a:p>
            <a:r>
              <a:rPr lang="es-CO" sz="2600" dirty="0"/>
              <a:t>Glicosilación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B3FDF7F-0B81-4DD5-AF6D-A2B1C9BD9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5783" y="2505075"/>
            <a:ext cx="6259605" cy="3684588"/>
          </a:xfrm>
        </p:spPr>
        <p:txBody>
          <a:bodyPr>
            <a:normAutofit/>
          </a:bodyPr>
          <a:lstStyle/>
          <a:p>
            <a:r>
              <a:rPr lang="es-CO" sz="2600" dirty="0"/>
              <a:t>N-Glicosilación: se agrega una cadena de oligosacáridos en la región amina de una unidad de Asparagina (</a:t>
            </a:r>
            <a:r>
              <a:rPr lang="es-CO" sz="2600" dirty="0" err="1"/>
              <a:t>Asn</a:t>
            </a:r>
            <a:r>
              <a:rPr lang="es-CO" sz="2600" dirty="0"/>
              <a:t>).</a:t>
            </a:r>
          </a:p>
          <a:p>
            <a:r>
              <a:rPr lang="es-CO" sz="2600" dirty="0"/>
              <a:t>Complejo de la </a:t>
            </a:r>
            <a:r>
              <a:rPr lang="es-CO" sz="2600" dirty="0" err="1"/>
              <a:t>oligosacariltransferasa</a:t>
            </a:r>
            <a:r>
              <a:rPr lang="es-CO" sz="2600" dirty="0"/>
              <a:t> (OST).</a:t>
            </a:r>
          </a:p>
          <a:p>
            <a:r>
              <a:rPr lang="es-CO" sz="2600" dirty="0"/>
              <a:t>Trastornos congénitos de la glicosilación.</a:t>
            </a:r>
          </a:p>
        </p:txBody>
      </p:sp>
    </p:spTree>
    <p:extLst>
      <p:ext uri="{BB962C8B-B14F-4D97-AF65-F5344CB8AC3E}">
        <p14:creationId xmlns:p14="http://schemas.microsoft.com/office/powerpoint/2010/main" val="66787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9A86F-D2B4-4408-98EC-0A10D1B39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r>
              <a:rPr lang="es-CO" b="0" dirty="0"/>
              <a:t>Modificaciones postraduccionales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5AF2BFD-6564-4940-87E7-BF8BB16A6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886" y="1041969"/>
            <a:ext cx="6259605" cy="823912"/>
          </a:xfrm>
        </p:spPr>
        <p:txBody>
          <a:bodyPr>
            <a:normAutofit/>
          </a:bodyPr>
          <a:lstStyle/>
          <a:p>
            <a:r>
              <a:rPr lang="es-CO" sz="2600" dirty="0"/>
              <a:t>Glicosilación</a:t>
            </a:r>
          </a:p>
        </p:txBody>
      </p:sp>
      <p:pic>
        <p:nvPicPr>
          <p:cNvPr id="8" name="Picture 1027">
            <a:extLst>
              <a:ext uri="{FF2B5EF4-FFF2-40B4-BE49-F238E27FC236}">
                <a16:creationId xmlns:a16="http://schemas.microsoft.com/office/drawing/2014/main" id="{8DC4C586-517A-4600-A787-CE356F666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2034330"/>
            <a:ext cx="4672360" cy="482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779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9A86F-D2B4-4408-98EC-0A10D1B39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CO" b="0" dirty="0"/>
              <a:t>Modificaciones postraduccionales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5AF2BFD-6564-4940-87E7-BF8BB16A6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7276" y="1325563"/>
            <a:ext cx="4816476" cy="823912"/>
          </a:xfrm>
        </p:spPr>
        <p:txBody>
          <a:bodyPr>
            <a:normAutofit/>
          </a:bodyPr>
          <a:lstStyle/>
          <a:p>
            <a:r>
              <a:rPr lang="es-CO" sz="2600" dirty="0"/>
              <a:t>Chaperonas y el plegamiento de proteínas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A30B7A7-8DF3-4B1F-ACBA-DBBBE022E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863" y="2258429"/>
            <a:ext cx="5421216" cy="445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458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9A86F-D2B4-4408-98EC-0A10D1B39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606"/>
            <a:ext cx="10515600" cy="1325563"/>
          </a:xfrm>
        </p:spPr>
        <p:txBody>
          <a:bodyPr/>
          <a:lstStyle/>
          <a:p>
            <a:r>
              <a:rPr lang="es-CO" b="0" dirty="0"/>
              <a:t>Modificaciones postraduccionales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5AF2BFD-6564-4940-87E7-BF8BB16A6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8061" y="1350169"/>
            <a:ext cx="6259605" cy="823912"/>
          </a:xfrm>
        </p:spPr>
        <p:txBody>
          <a:bodyPr>
            <a:normAutofit/>
          </a:bodyPr>
          <a:lstStyle/>
          <a:p>
            <a:r>
              <a:rPr lang="es-CO" sz="2600" dirty="0"/>
              <a:t>Puentes disulfuro</a:t>
            </a:r>
          </a:p>
        </p:txBody>
      </p:sp>
      <p:pic>
        <p:nvPicPr>
          <p:cNvPr id="7" name="Picture 4" descr="PDI function">
            <a:extLst>
              <a:ext uri="{FF2B5EF4-FFF2-40B4-BE49-F238E27FC236}">
                <a16:creationId xmlns:a16="http://schemas.microsoft.com/office/drawing/2014/main" id="{BAD91FDF-4A05-41C0-BE74-F7F28AEDB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659" y="2417088"/>
            <a:ext cx="4294980" cy="441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566CD251-D77B-4B0A-A59B-48FA4AE890ED}"/>
              </a:ext>
            </a:extLst>
          </p:cNvPr>
          <p:cNvSpPr txBox="1">
            <a:spLocks/>
          </p:cNvSpPr>
          <p:nvPr/>
        </p:nvSpPr>
        <p:spPr>
          <a:xfrm>
            <a:off x="9431597" y="3242562"/>
            <a:ext cx="2625256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0" i="1" dirty="0"/>
              <a:t>Protein disulfuro isomerasa</a:t>
            </a:r>
          </a:p>
        </p:txBody>
      </p:sp>
    </p:spTree>
    <p:extLst>
      <p:ext uri="{BB962C8B-B14F-4D97-AF65-F5344CB8AC3E}">
        <p14:creationId xmlns:p14="http://schemas.microsoft.com/office/powerpoint/2010/main" val="77897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670D3-FAF9-4FA9-B1EC-7E8A7FD3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CO" b="0" dirty="0"/>
              <a:t>Transporte de proteínas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831111D-0908-40C8-8041-2EC28C8C9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51" y="1517343"/>
            <a:ext cx="6254321" cy="2090392"/>
          </a:xfrm>
        </p:spPr>
        <p:txBody>
          <a:bodyPr>
            <a:normAutofit fontScale="92500" lnSpcReduction="10000"/>
          </a:bodyPr>
          <a:lstStyle/>
          <a:p>
            <a:r>
              <a:rPr lang="es-CO" sz="2400" dirty="0"/>
              <a:t>Formación de vesículas de transporte (proteínas secretoras).</a:t>
            </a:r>
          </a:p>
          <a:p>
            <a:r>
              <a:rPr lang="es-CO" sz="2400" dirty="0"/>
              <a:t>Transporte de proteínas integrales de membrana.</a:t>
            </a:r>
          </a:p>
          <a:p>
            <a:r>
              <a:rPr lang="es-CO" sz="2400" dirty="0"/>
              <a:t>Transporte de proteínas solubles de orgánulos.</a:t>
            </a:r>
          </a:p>
        </p:txBody>
      </p:sp>
      <p:pic>
        <p:nvPicPr>
          <p:cNvPr id="6" name="Picture 1027" descr="xibaotu24">
            <a:extLst>
              <a:ext uri="{FF2B5EF4-FFF2-40B4-BE49-F238E27FC236}">
                <a16:creationId xmlns:a16="http://schemas.microsoft.com/office/drawing/2014/main" id="{ABB20022-877A-423D-83D8-1EA5B0E8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551368"/>
            <a:ext cx="411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96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F550F-E347-43EE-92AF-1706EBFC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52" y="153827"/>
            <a:ext cx="10669573" cy="1325563"/>
          </a:xfrm>
        </p:spPr>
        <p:txBody>
          <a:bodyPr>
            <a:normAutofit/>
          </a:bodyPr>
          <a:lstStyle/>
          <a:p>
            <a:pPr algn="ctr"/>
            <a:r>
              <a:rPr lang="es-CO" sz="4000" b="0" dirty="0"/>
              <a:t>Funciones del retículo endoplásmico liso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1C8F24-0FE2-46D2-8D7B-B86452848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6218" y="2052128"/>
            <a:ext cx="6761922" cy="435133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s-CO" sz="2600" dirty="0"/>
              <a:t>Síntesis de lípidos: fosfolípidos, ácidos grasos y esteroides.</a:t>
            </a:r>
          </a:p>
          <a:p>
            <a:pPr marL="457200" indent="-457200">
              <a:buAutoNum type="arabicPeriod"/>
            </a:pPr>
            <a:r>
              <a:rPr lang="es-CO" sz="2600" dirty="0"/>
              <a:t>Desintoxicación de compuestos orgánicos en células hepáticas. </a:t>
            </a:r>
          </a:p>
          <a:p>
            <a:pPr marL="457200" indent="-457200">
              <a:buAutoNum type="arabicPeriod"/>
            </a:pPr>
            <a:r>
              <a:rPr lang="es-CO" sz="2600" dirty="0"/>
              <a:t>El retículo endoplásmico liso sirve como lugar de almacenamiento de calcio.</a:t>
            </a:r>
          </a:p>
        </p:txBody>
      </p:sp>
    </p:spTree>
    <p:extLst>
      <p:ext uri="{BB962C8B-B14F-4D97-AF65-F5344CB8AC3E}">
        <p14:creationId xmlns:p14="http://schemas.microsoft.com/office/powerpoint/2010/main" val="2877604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4A231-1E97-4CE2-8A1A-0F6DE95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CO" b="0" dirty="0"/>
              <a:t>Aparato de Golgi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0A800D4-A9AA-4DF5-825E-DA6A3098D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470" y="1622571"/>
            <a:ext cx="6913745" cy="4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3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C1797-6F49-4D1A-89C9-844BC916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CO" b="0" dirty="0"/>
              <a:t>Introducción</a:t>
            </a:r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87A79B6F-270A-4B3B-870B-741E00D76E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869" y="1325563"/>
            <a:ext cx="5127867" cy="520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39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F7207-6D94-4330-BD26-56997C30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CO" b="0" dirty="0"/>
              <a:t>Aparato de Golgi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A52122-82C4-412F-853D-F412588F8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98096" y="5786002"/>
            <a:ext cx="6565886" cy="823912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Polaridad del aparato de Golgi</a:t>
            </a:r>
          </a:p>
        </p:txBody>
      </p:sp>
      <p:pic>
        <p:nvPicPr>
          <p:cNvPr id="8" name="Picture 3" descr="golgi glycosylation">
            <a:extLst>
              <a:ext uri="{FF2B5EF4-FFF2-40B4-BE49-F238E27FC236}">
                <a16:creationId xmlns:a16="http://schemas.microsoft.com/office/drawing/2014/main" id="{0C5A50C5-75B7-458F-A8C9-AEF70B15F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-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915" y="248086"/>
            <a:ext cx="4044688" cy="583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889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F7207-6D94-4330-BD26-56997C30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CO" b="0" dirty="0"/>
              <a:t>Aparato de Golgi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D045523-6E55-4449-A24C-2441C3604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40089" y="1568858"/>
            <a:ext cx="6774151" cy="823912"/>
          </a:xfrm>
        </p:spPr>
        <p:txBody>
          <a:bodyPr>
            <a:normAutofit/>
          </a:bodyPr>
          <a:lstStyle/>
          <a:p>
            <a:r>
              <a:rPr lang="es-CO" sz="2600" dirty="0"/>
              <a:t>Glicosilación en el aparato de Golgi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2784DE4E-91B9-4FDD-A239-6AD530E42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8812" y="2585732"/>
            <a:ext cx="6715428" cy="3684588"/>
          </a:xfrm>
        </p:spPr>
        <p:txBody>
          <a:bodyPr>
            <a:normAutofit/>
          </a:bodyPr>
          <a:lstStyle/>
          <a:p>
            <a:r>
              <a:rPr lang="es-CO" sz="2600" dirty="0"/>
              <a:t>O-glicosilación: Se lleva a cabo en el aparato de Golgi en el extremo COOH.</a:t>
            </a:r>
          </a:p>
          <a:p>
            <a:r>
              <a:rPr lang="es-CO" sz="2600" dirty="0"/>
              <a:t>La cadena de oligosacáridos se une al grupo hidroxilo de serina o treonina.</a:t>
            </a:r>
          </a:p>
        </p:txBody>
      </p:sp>
    </p:spTree>
    <p:extLst>
      <p:ext uri="{BB962C8B-B14F-4D97-AF65-F5344CB8AC3E}">
        <p14:creationId xmlns:p14="http://schemas.microsoft.com/office/powerpoint/2010/main" val="2879135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F7207-6D94-4330-BD26-56997C30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69" y="0"/>
            <a:ext cx="10515600" cy="1325563"/>
          </a:xfrm>
        </p:spPr>
        <p:txBody>
          <a:bodyPr/>
          <a:lstStyle/>
          <a:p>
            <a:r>
              <a:rPr lang="es-CO" b="0" dirty="0"/>
              <a:t>Aparato de Golgi</a:t>
            </a:r>
          </a:p>
        </p:txBody>
      </p:sp>
      <p:pic>
        <p:nvPicPr>
          <p:cNvPr id="10" name="Picture 2" descr="figure13-36">
            <a:extLst>
              <a:ext uri="{FF2B5EF4-FFF2-40B4-BE49-F238E27FC236}">
                <a16:creationId xmlns:a16="http://schemas.microsoft.com/office/drawing/2014/main" id="{1D2B366E-13CC-4DEB-A936-95C56B60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617" y="1612756"/>
            <a:ext cx="5924813" cy="524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61B68167-03D9-43AC-9EF9-8A8929C2A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7155" y="788844"/>
            <a:ext cx="4837677" cy="823912"/>
          </a:xfrm>
        </p:spPr>
        <p:txBody>
          <a:bodyPr>
            <a:normAutofit/>
          </a:bodyPr>
          <a:lstStyle/>
          <a:p>
            <a:r>
              <a:rPr lang="es-CO" sz="2600" dirty="0"/>
              <a:t>Secreción celular </a:t>
            </a:r>
          </a:p>
        </p:txBody>
      </p:sp>
    </p:spTree>
    <p:extLst>
      <p:ext uri="{BB962C8B-B14F-4D97-AF65-F5344CB8AC3E}">
        <p14:creationId xmlns:p14="http://schemas.microsoft.com/office/powerpoint/2010/main" val="2001636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F7207-6D94-4330-BD26-56997C30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31" y="0"/>
            <a:ext cx="10515600" cy="1325563"/>
          </a:xfrm>
        </p:spPr>
        <p:txBody>
          <a:bodyPr/>
          <a:lstStyle/>
          <a:p>
            <a:r>
              <a:rPr lang="es-CO" b="0" dirty="0"/>
              <a:t>Aparato de Golgi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61B68167-03D9-43AC-9EF9-8A8929C2A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35617" y="1169624"/>
            <a:ext cx="4837677" cy="823912"/>
          </a:xfrm>
        </p:spPr>
        <p:txBody>
          <a:bodyPr>
            <a:normAutofit/>
          </a:bodyPr>
          <a:lstStyle/>
          <a:p>
            <a:pPr algn="ctr"/>
            <a:r>
              <a:rPr lang="es-CO" sz="2600" dirty="0"/>
              <a:t>Secreción celular </a:t>
            </a:r>
          </a:p>
        </p:txBody>
      </p:sp>
      <p:pic>
        <p:nvPicPr>
          <p:cNvPr id="6" name="Picture 2" descr="https://68.media.tumblr.com/86dc2326065a4230705feca122a219fc/tumblr_ny2156JPcz1qzcdp3o1_400.gif">
            <a:extLst>
              <a:ext uri="{FF2B5EF4-FFF2-40B4-BE49-F238E27FC236}">
                <a16:creationId xmlns:a16="http://schemas.microsoft.com/office/drawing/2014/main" id="{FC916A96-84B0-4765-A96A-C5FD2AD027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351" y="2157525"/>
            <a:ext cx="4522573" cy="452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47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FAB5B-5545-4CC7-A7B3-E938490B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5"/>
            <a:ext cx="10515600" cy="1325563"/>
          </a:xfrm>
        </p:spPr>
        <p:txBody>
          <a:bodyPr/>
          <a:lstStyle/>
          <a:p>
            <a:r>
              <a:rPr lang="es-CO" b="0" dirty="0"/>
              <a:t>Lisosomas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8355907-CB08-40DD-B310-55CFB9EF8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5519" y="1738932"/>
            <a:ext cx="6446037" cy="4121166"/>
          </a:xfrm>
        </p:spPr>
        <p:txBody>
          <a:bodyPr>
            <a:normAutofit/>
          </a:bodyPr>
          <a:lstStyle/>
          <a:p>
            <a:r>
              <a:rPr lang="es-CO" sz="2600" dirty="0"/>
              <a:t>Descubierto en 1950 por Christian de </a:t>
            </a:r>
            <a:r>
              <a:rPr lang="es-CO" sz="2600" dirty="0" err="1"/>
              <a:t>Duve</a:t>
            </a:r>
            <a:r>
              <a:rPr lang="es-CO" sz="2600" dirty="0"/>
              <a:t>.</a:t>
            </a:r>
          </a:p>
          <a:p>
            <a:r>
              <a:rPr lang="es-CO" sz="2600" dirty="0"/>
              <a:t>Se encuentra en el citoplasma de todas las células eucarióticas.</a:t>
            </a:r>
          </a:p>
          <a:p>
            <a:r>
              <a:rPr lang="es-CO" sz="2600" dirty="0"/>
              <a:t>Contiene múltiples enzimas hidrolíticas.</a:t>
            </a:r>
          </a:p>
          <a:p>
            <a:r>
              <a:rPr lang="es-CO" sz="2600" dirty="0"/>
              <a:t>Degradan todo tipo de molécula biológica.</a:t>
            </a:r>
          </a:p>
          <a:p>
            <a:r>
              <a:rPr lang="es-CO" sz="2600" dirty="0"/>
              <a:t>Enzima marcadora: </a:t>
            </a:r>
            <a:r>
              <a:rPr lang="es-CO" sz="2600" b="1" dirty="0"/>
              <a:t>fosfatasa ácida.</a:t>
            </a:r>
          </a:p>
        </p:txBody>
      </p:sp>
    </p:spTree>
    <p:extLst>
      <p:ext uri="{BB962C8B-B14F-4D97-AF65-F5344CB8AC3E}">
        <p14:creationId xmlns:p14="http://schemas.microsoft.com/office/powerpoint/2010/main" val="3602679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FAB5B-5545-4CC7-A7B3-E938490B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55"/>
            <a:ext cx="10515600" cy="1325563"/>
          </a:xfrm>
        </p:spPr>
        <p:txBody>
          <a:bodyPr/>
          <a:lstStyle/>
          <a:p>
            <a:r>
              <a:rPr lang="es-CO" b="0" dirty="0"/>
              <a:t>Estructura de los lisosomas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5EBA39B-F565-444E-87DD-5AE2F7D9A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7006" y="1506140"/>
            <a:ext cx="6348382" cy="823912"/>
          </a:xfrm>
        </p:spPr>
        <p:txBody>
          <a:bodyPr>
            <a:normAutofit/>
          </a:bodyPr>
          <a:lstStyle/>
          <a:p>
            <a:r>
              <a:rPr lang="es-CO" sz="2600" dirty="0"/>
              <a:t>Membrana lisosomal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C5A8B6C-AE97-4DBF-B35F-65AF817CD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7006" y="2505074"/>
            <a:ext cx="6800295" cy="3684588"/>
          </a:xfrm>
        </p:spPr>
        <p:txBody>
          <a:bodyPr>
            <a:normAutofit/>
          </a:bodyPr>
          <a:lstStyle/>
          <a:p>
            <a:r>
              <a:rPr lang="es-CO" sz="2600" dirty="0"/>
              <a:t>Bombas de hidrogeniones: Se mantiene alta concentración de H + de forma intracelular por la H+ -ATPasa.</a:t>
            </a:r>
          </a:p>
          <a:p>
            <a:r>
              <a:rPr lang="es-CO" sz="2600" dirty="0"/>
              <a:t>Proteínas glicosiladas: para proteger al lisosoma de la </a:t>
            </a:r>
            <a:r>
              <a:rPr lang="es-CO" sz="2600" dirty="0" err="1"/>
              <a:t>autodigestión</a:t>
            </a:r>
            <a:r>
              <a:rPr lang="es-CO" sz="2600" dirty="0"/>
              <a:t>.</a:t>
            </a:r>
          </a:p>
          <a:p>
            <a:r>
              <a:rPr lang="es-CO" sz="2600" dirty="0"/>
              <a:t>Proteínas transportadoras: transporte de materiales digeridos.</a:t>
            </a:r>
          </a:p>
        </p:txBody>
      </p:sp>
    </p:spTree>
    <p:extLst>
      <p:ext uri="{BB962C8B-B14F-4D97-AF65-F5344CB8AC3E}">
        <p14:creationId xmlns:p14="http://schemas.microsoft.com/office/powerpoint/2010/main" val="215242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FAB5B-5545-4CC7-A7B3-E938490B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CO" b="0" dirty="0"/>
              <a:t>Integración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8578EF1-22EB-463A-9366-3D0F0EBA3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926" y="1095308"/>
            <a:ext cx="6710391" cy="56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65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9E5FA12-5F0C-438F-8C62-8385120F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514"/>
            <a:ext cx="10515600" cy="1957801"/>
          </a:xfrm>
        </p:spPr>
        <p:txBody>
          <a:bodyPr/>
          <a:lstStyle/>
          <a:p>
            <a:pPr algn="ctr"/>
            <a:r>
              <a:rPr lang="es-CO" b="0" dirty="0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276688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C1797-6F49-4D1A-89C9-844BC916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3113"/>
            <a:ext cx="10515600" cy="1325563"/>
          </a:xfrm>
        </p:spPr>
        <p:txBody>
          <a:bodyPr/>
          <a:lstStyle/>
          <a:p>
            <a:r>
              <a:rPr lang="es-CO" b="0" dirty="0"/>
              <a:t>Introducción</a:t>
            </a:r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D8097A23-0690-4FD0-998C-C50119BF41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208" y="2354167"/>
            <a:ext cx="3649365" cy="3546362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3A5A056-F1A8-48DF-890E-6CDE340E1799}"/>
              </a:ext>
            </a:extLst>
          </p:cNvPr>
          <p:cNvSpPr txBox="1">
            <a:spLocks/>
          </p:cNvSpPr>
          <p:nvPr/>
        </p:nvSpPr>
        <p:spPr>
          <a:xfrm>
            <a:off x="6486099" y="1721228"/>
            <a:ext cx="3999471" cy="443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Origen de la Tierra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DCBA61FC-9676-4EF1-8E5D-2FE150F8E935}"/>
              </a:ext>
            </a:extLst>
          </p:cNvPr>
          <p:cNvSpPr txBox="1">
            <a:spLocks/>
          </p:cNvSpPr>
          <p:nvPr/>
        </p:nvSpPr>
        <p:spPr>
          <a:xfrm>
            <a:off x="6928883" y="2286844"/>
            <a:ext cx="3999471" cy="443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Formación de océanos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789F500-3D06-4A92-BB6C-6BD9B57708A8}"/>
              </a:ext>
            </a:extLst>
          </p:cNvPr>
          <p:cNvCxnSpPr>
            <a:cxnSpLocks/>
          </p:cNvCxnSpPr>
          <p:nvPr/>
        </p:nvCxnSpPr>
        <p:spPr>
          <a:xfrm flipV="1">
            <a:off x="5864144" y="2189608"/>
            <a:ext cx="746554" cy="120390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6467903-F36A-43F9-B6F3-740F28128B2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132899" y="2508749"/>
            <a:ext cx="795984" cy="107941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6F96AA93-3F22-48A7-A9FC-29853FA05999}"/>
              </a:ext>
            </a:extLst>
          </p:cNvPr>
          <p:cNvSpPr txBox="1">
            <a:spLocks/>
          </p:cNvSpPr>
          <p:nvPr/>
        </p:nvSpPr>
        <p:spPr>
          <a:xfrm>
            <a:off x="7373723" y="2881401"/>
            <a:ext cx="3999471" cy="443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Primeras biomoléculas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2064F17-1CA7-406A-96ED-21D5C6D089E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324434" y="3103306"/>
            <a:ext cx="1049289" cy="68218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35ABAC51-7920-4FE1-B891-092B27C751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9416" y="-54575"/>
            <a:ext cx="1624912" cy="1624912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E8993A9-ECE3-4941-B8FA-DA1279149C84}"/>
              </a:ext>
            </a:extLst>
          </p:cNvPr>
          <p:cNvCxnSpPr>
            <a:cxnSpLocks/>
            <a:stCxn id="13" idx="2"/>
            <a:endCxn id="8" idx="3"/>
          </p:cNvCxnSpPr>
          <p:nvPr/>
        </p:nvCxnSpPr>
        <p:spPr>
          <a:xfrm flipH="1">
            <a:off x="10928354" y="1570337"/>
            <a:ext cx="433518" cy="93841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C3E9301D-7740-49EF-9223-A196AF54098F}"/>
              </a:ext>
            </a:extLst>
          </p:cNvPr>
          <p:cNvSpPr txBox="1">
            <a:spLocks/>
          </p:cNvSpPr>
          <p:nvPr/>
        </p:nvSpPr>
        <p:spPr>
          <a:xfrm>
            <a:off x="11181006" y="1902293"/>
            <a:ext cx="694040" cy="50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UV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CEE688B2-A8BD-4BFD-8B76-D3DCB5EEBA0D}"/>
              </a:ext>
            </a:extLst>
          </p:cNvPr>
          <p:cNvSpPr txBox="1">
            <a:spLocks/>
          </p:cNvSpPr>
          <p:nvPr/>
        </p:nvSpPr>
        <p:spPr>
          <a:xfrm>
            <a:off x="7711476" y="3532059"/>
            <a:ext cx="3999471" cy="443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Formación de Micelas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2EAC310-FBA7-4610-83F6-0B436269B1A2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610698" y="3753964"/>
            <a:ext cx="1100778" cy="41369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Marcador de contenido 2">
            <a:hlinkClick r:id="rId5" action="ppaction://hlinksldjump"/>
            <a:extLst>
              <a:ext uri="{FF2B5EF4-FFF2-40B4-BE49-F238E27FC236}">
                <a16:creationId xmlns:a16="http://schemas.microsoft.com/office/drawing/2014/main" id="{2139BC89-B11E-4D18-9578-7C73B0B78934}"/>
              </a:ext>
            </a:extLst>
          </p:cNvPr>
          <p:cNvSpPr txBox="1">
            <a:spLocks/>
          </p:cNvSpPr>
          <p:nvPr/>
        </p:nvSpPr>
        <p:spPr>
          <a:xfrm>
            <a:off x="7921541" y="4152607"/>
            <a:ext cx="3999471" cy="443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Micelas con ARN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C551A898-039B-48DF-93D2-89534B683EA7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6745593" y="4374512"/>
            <a:ext cx="1175948" cy="18014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E3DC0D6F-00E7-4654-BF11-EB5C7376121E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6869160" y="4953302"/>
            <a:ext cx="1237219" cy="1576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Marcador de contenido 2">
            <a:hlinkClick r:id="" action="ppaction://noaction"/>
            <a:extLst>
              <a:ext uri="{FF2B5EF4-FFF2-40B4-BE49-F238E27FC236}">
                <a16:creationId xmlns:a16="http://schemas.microsoft.com/office/drawing/2014/main" id="{BBC397FE-863C-43E8-8A8D-C3C254318152}"/>
              </a:ext>
            </a:extLst>
          </p:cNvPr>
          <p:cNvSpPr txBox="1">
            <a:spLocks/>
          </p:cNvSpPr>
          <p:nvPr/>
        </p:nvSpPr>
        <p:spPr>
          <a:xfrm>
            <a:off x="8106379" y="4731397"/>
            <a:ext cx="4085622" cy="4438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Procariotas</a:t>
            </a:r>
          </a:p>
        </p:txBody>
      </p:sp>
    </p:spTree>
    <p:extLst>
      <p:ext uri="{BB962C8B-B14F-4D97-AF65-F5344CB8AC3E}">
        <p14:creationId xmlns:p14="http://schemas.microsoft.com/office/powerpoint/2010/main" val="3581880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5" grpId="0"/>
      <p:bldP spid="16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C1797-6F49-4D1A-89C9-844BC916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2"/>
            <a:ext cx="10515600" cy="1325563"/>
          </a:xfrm>
        </p:spPr>
        <p:txBody>
          <a:bodyPr/>
          <a:lstStyle/>
          <a:p>
            <a:r>
              <a:rPr lang="es-CO" b="0" dirty="0"/>
              <a:t>Introducción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4BAAF1-2280-4815-8BEA-7066CA248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300" y="1544516"/>
            <a:ext cx="6381750" cy="497205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056E13F-9E6A-455B-8FFD-808D3FFB0764}"/>
              </a:ext>
            </a:extLst>
          </p:cNvPr>
          <p:cNvSpPr/>
          <p:nvPr/>
        </p:nvSpPr>
        <p:spPr>
          <a:xfrm>
            <a:off x="5166804" y="1349406"/>
            <a:ext cx="2352582" cy="452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839B54-0FF1-4ACC-B954-F9B0B1AD11EE}"/>
              </a:ext>
            </a:extLst>
          </p:cNvPr>
          <p:cNvSpPr/>
          <p:nvPr/>
        </p:nvSpPr>
        <p:spPr>
          <a:xfrm>
            <a:off x="5175035" y="1536825"/>
            <a:ext cx="444530" cy="709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05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F7207-6D94-4330-BD26-56997C30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7" y="79900"/>
            <a:ext cx="7424956" cy="1325563"/>
          </a:xfrm>
        </p:spPr>
        <p:txBody>
          <a:bodyPr/>
          <a:lstStyle/>
          <a:p>
            <a:pPr algn="ctr"/>
            <a:r>
              <a:rPr lang="es-CO" b="0" dirty="0"/>
              <a:t>Componentes del sistema de membranas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D0387ACB-0E31-4348-8AD6-BA690ABBD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2177" y="2100425"/>
            <a:ext cx="6435571" cy="3833258"/>
          </a:xfrm>
        </p:spPr>
        <p:txBody>
          <a:bodyPr>
            <a:normAutofit/>
          </a:bodyPr>
          <a:lstStyle/>
          <a:p>
            <a:r>
              <a:rPr lang="es-CO" sz="2800" dirty="0"/>
              <a:t>Envoltura nuclear.</a:t>
            </a:r>
          </a:p>
          <a:p>
            <a:r>
              <a:rPr lang="es-CO" sz="2800" dirty="0"/>
              <a:t>Retículo endoplásmico.</a:t>
            </a:r>
          </a:p>
          <a:p>
            <a:r>
              <a:rPr lang="es-CO" sz="2800" dirty="0"/>
              <a:t>Aparato de Golgi.</a:t>
            </a:r>
          </a:p>
          <a:p>
            <a:r>
              <a:rPr lang="es-CO" sz="2800" dirty="0"/>
              <a:t>Vesículas.</a:t>
            </a:r>
          </a:p>
          <a:p>
            <a:r>
              <a:rPr lang="es-CO" sz="2800" dirty="0"/>
              <a:t>Lisosomas.</a:t>
            </a:r>
          </a:p>
        </p:txBody>
      </p:sp>
    </p:spTree>
    <p:extLst>
      <p:ext uri="{BB962C8B-B14F-4D97-AF65-F5344CB8AC3E}">
        <p14:creationId xmlns:p14="http://schemas.microsoft.com/office/powerpoint/2010/main" val="401243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F7207-6D94-4330-BD26-56997C30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0515600" cy="1325563"/>
          </a:xfrm>
        </p:spPr>
        <p:txBody>
          <a:bodyPr/>
          <a:lstStyle/>
          <a:p>
            <a:r>
              <a:rPr lang="es-CO" b="0" dirty="0"/>
              <a:t>Retículo endoplásmico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FC9269-ADB6-4915-A484-CBA9ADC00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431" y="1976627"/>
            <a:ext cx="6448425" cy="4351338"/>
          </a:xfrm>
        </p:spPr>
        <p:txBody>
          <a:bodyPr>
            <a:normAutofit/>
          </a:bodyPr>
          <a:lstStyle/>
          <a:p>
            <a:r>
              <a:rPr lang="es-CO" sz="2600" dirty="0"/>
              <a:t>Extensión de la envoltura nuclear.</a:t>
            </a:r>
          </a:p>
          <a:p>
            <a:r>
              <a:rPr lang="es-CO" sz="2600" dirty="0"/>
              <a:t>Una membrana continua formando una red de sacos aplanados.</a:t>
            </a:r>
          </a:p>
          <a:p>
            <a:r>
              <a:rPr lang="es-CO" sz="2600" dirty="0"/>
              <a:t>Lumen grande y contorneado.</a:t>
            </a:r>
          </a:p>
          <a:p>
            <a:r>
              <a:rPr lang="es-CO" sz="2600" dirty="0"/>
              <a:t>Puede ser </a:t>
            </a:r>
            <a:r>
              <a:rPr lang="es-CO" sz="2600" b="1" dirty="0"/>
              <a:t>liso</a:t>
            </a:r>
            <a:r>
              <a:rPr lang="es-CO" sz="2600" dirty="0"/>
              <a:t> o </a:t>
            </a:r>
            <a:r>
              <a:rPr lang="es-CO" sz="2600" b="1" dirty="0"/>
              <a:t>rugoso.</a:t>
            </a:r>
            <a:endParaRPr lang="es-CO" sz="2600" dirty="0"/>
          </a:p>
        </p:txBody>
      </p:sp>
    </p:spTree>
    <p:extLst>
      <p:ext uri="{BB962C8B-B14F-4D97-AF65-F5344CB8AC3E}">
        <p14:creationId xmlns:p14="http://schemas.microsoft.com/office/powerpoint/2010/main" val="409682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F7207-6D94-4330-BD26-56997C30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CO" b="0" dirty="0"/>
              <a:t>Retículo endoplásmico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499736-6BEF-4033-9471-804FB0371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24" y="1732886"/>
            <a:ext cx="6999588" cy="45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66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F7207-6D94-4330-BD26-56997C30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CO" b="0" dirty="0"/>
              <a:t>Retículo endoplásmico rugoso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CC77BF-93FF-46A1-A456-A731EBB9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38" y="1299251"/>
            <a:ext cx="5040729" cy="2500264"/>
          </a:xfrm>
        </p:spPr>
        <p:txBody>
          <a:bodyPr>
            <a:normAutofit lnSpcReduction="10000"/>
          </a:bodyPr>
          <a:lstStyle/>
          <a:p>
            <a:r>
              <a:rPr lang="es-CO" sz="2400" dirty="0"/>
              <a:t>Cubierto de ribosomas.</a:t>
            </a:r>
          </a:p>
          <a:p>
            <a:r>
              <a:rPr lang="es-CO" sz="2400" dirty="0"/>
              <a:t>Su nombre se debe a su apariencia en el retículo endoplásmico.</a:t>
            </a:r>
          </a:p>
          <a:p>
            <a:r>
              <a:rPr lang="es-CO" sz="2400" dirty="0"/>
              <a:t>Su función difiere significativamente con su contraparte el REL.</a:t>
            </a:r>
          </a:p>
        </p:txBody>
      </p:sp>
      <p:pic>
        <p:nvPicPr>
          <p:cNvPr id="1026" name="Picture 2" descr="How does rough endoplasmic reticulum differ from smooth endoplasmic  reticulum? | Socratic">
            <a:extLst>
              <a:ext uri="{FF2B5EF4-FFF2-40B4-BE49-F238E27FC236}">
                <a16:creationId xmlns:a16="http://schemas.microsoft.com/office/drawing/2014/main" id="{01D0454B-E3EE-4B7C-84AC-45B8E0640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4570" y="1531298"/>
            <a:ext cx="5723645" cy="47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6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F7207-6D94-4330-BD26-56997C30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30" y="105066"/>
            <a:ext cx="6930006" cy="1325563"/>
          </a:xfrm>
        </p:spPr>
        <p:txBody>
          <a:bodyPr/>
          <a:lstStyle/>
          <a:p>
            <a:pPr algn="ctr"/>
            <a:r>
              <a:rPr lang="es-CO" b="0" dirty="0"/>
              <a:t>Funciones del retículo endoplásmico rugoso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B90E1D-31F7-4C34-98BB-6A61B0D35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0047" y="1959849"/>
            <a:ext cx="668414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600" dirty="0"/>
              <a:t>1. Participa en la síntesis de proteínas.</a:t>
            </a:r>
          </a:p>
          <a:p>
            <a:pPr marL="0" indent="0">
              <a:buNone/>
            </a:pPr>
            <a:r>
              <a:rPr lang="es-CO" sz="2600" dirty="0"/>
              <a:t>2. Modificaciones postraduccionales a las proteínas.</a:t>
            </a:r>
          </a:p>
          <a:p>
            <a:pPr lvl="1"/>
            <a:r>
              <a:rPr lang="es-CO" sz="2600" dirty="0"/>
              <a:t>Glicosilación.</a:t>
            </a:r>
          </a:p>
          <a:p>
            <a:pPr lvl="1"/>
            <a:r>
              <a:rPr lang="es-CO" sz="2600" dirty="0"/>
              <a:t>Plegamiento.</a:t>
            </a:r>
          </a:p>
          <a:p>
            <a:pPr lvl="1"/>
            <a:r>
              <a:rPr lang="es-CO" sz="2600" dirty="0"/>
              <a:t>Puentes disulfuro.</a:t>
            </a:r>
          </a:p>
          <a:p>
            <a:pPr marL="0" indent="0">
              <a:buNone/>
            </a:pPr>
            <a:r>
              <a:rPr lang="es-CO" sz="2600" dirty="0"/>
              <a:t>3. Transporte de proteínas.</a:t>
            </a:r>
          </a:p>
        </p:txBody>
      </p:sp>
    </p:spTree>
    <p:extLst>
      <p:ext uri="{BB962C8B-B14F-4D97-AF65-F5344CB8AC3E}">
        <p14:creationId xmlns:p14="http://schemas.microsoft.com/office/powerpoint/2010/main" val="2375145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PlantillaFR2021</Template>
  <TotalTime>272</TotalTime>
  <Words>480</Words>
  <Application>Microsoft Office PowerPoint</Application>
  <PresentationFormat>Panorámica</PresentationFormat>
  <Paragraphs>89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Montserrat</vt:lpstr>
      <vt:lpstr>Tema de Office</vt:lpstr>
      <vt:lpstr>Sistema de membranas</vt:lpstr>
      <vt:lpstr>Introducción</vt:lpstr>
      <vt:lpstr>Introducción</vt:lpstr>
      <vt:lpstr>Introducción</vt:lpstr>
      <vt:lpstr>Componentes del sistema de membranas</vt:lpstr>
      <vt:lpstr>Retículo endoplásmico</vt:lpstr>
      <vt:lpstr>Retículo endoplásmico</vt:lpstr>
      <vt:lpstr>Retículo endoplásmico rugoso</vt:lpstr>
      <vt:lpstr>Funciones del retículo endoplásmico rugoso</vt:lpstr>
      <vt:lpstr>Funciones del retículo endoplásmico rugoso</vt:lpstr>
      <vt:lpstr>Hipótesis del péptido señal</vt:lpstr>
      <vt:lpstr>Proteína de reconocimiento de señal</vt:lpstr>
      <vt:lpstr>Modificaciones postraduccionales</vt:lpstr>
      <vt:lpstr>Modificaciones postraduccionales</vt:lpstr>
      <vt:lpstr>Modificaciones postraduccionales</vt:lpstr>
      <vt:lpstr>Modificaciones postraduccionales</vt:lpstr>
      <vt:lpstr>Transporte de proteínas</vt:lpstr>
      <vt:lpstr>Funciones del retículo endoplásmico liso</vt:lpstr>
      <vt:lpstr>Aparato de Golgi</vt:lpstr>
      <vt:lpstr>Aparato de Golgi</vt:lpstr>
      <vt:lpstr>Aparato de Golgi</vt:lpstr>
      <vt:lpstr>Aparato de Golgi</vt:lpstr>
      <vt:lpstr>Aparato de Golgi</vt:lpstr>
      <vt:lpstr>Lisosomas</vt:lpstr>
      <vt:lpstr>Estructura de los lisosomas</vt:lpstr>
      <vt:lpstr>Integración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membranas</dc:title>
  <dc:creator>SEBASTIAN OSORIO RICO</dc:creator>
  <cp:lastModifiedBy>User</cp:lastModifiedBy>
  <cp:revision>23</cp:revision>
  <dcterms:created xsi:type="dcterms:W3CDTF">2021-05-25T22:40:15Z</dcterms:created>
  <dcterms:modified xsi:type="dcterms:W3CDTF">2021-06-10T23:52:42Z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2655128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