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2"/>
  </p:notes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</p:sldIdLst>
  <p:sldSz cx="12192000" cy="6858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Montserrat" panose="02000505000000020004" pitchFamily="2" charset="0"/>
      <p:regular r:id="rId47"/>
      <p:bold r:id="rId48"/>
      <p:italic r:id="rId49"/>
      <p:boldItalic r:id="rId50"/>
    </p:embeddedFont>
    <p:embeddedFont>
      <p:font typeface="Open Sans" panose="020B0606030504020204" pitchFamily="34" charset="0"/>
      <p:regular r:id="rId51"/>
      <p:bold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2" roundtripDataSignature="AMtx7mgHdcg7iZT7PRSE9WAMsA9kWdfn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0C3ACE-9CCE-45BA-BFDD-E01B5DAC8DAC}">
  <a:tblStyle styleId="{D50C3ACE-9CCE-45BA-BFDD-E01B5DAC8DA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21A34EE-7766-4CF6-9C2F-77AECD56142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86511C4-D0B2-474F-ADD8-A4655243C6DB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124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12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6" name="Google Shape;516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5" name="Google Shape;535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3" name="Google Shape;583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Fotomicrografía del revestimiento uterino en las fases proliferativa, secretora y menstrual del ciclo menstrual.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s-CO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s-CO" sz="1200" b="0" i="1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panel superior </a:t>
            </a:r>
            <a:r>
              <a:rPr lang="es-CO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muestra el endometrio en la fase proliferativa del ciclo. Durante esta fase, el estrato funcional (separado del estrato basal por la </a:t>
            </a:r>
            <a:r>
              <a:rPr lang="es-CO" sz="1200" b="0" i="1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línea 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1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puntos</a:t>
            </a:r>
            <a:r>
              <a:rPr lang="es-CO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aumenta mucho su espesor. 15 3. El </a:t>
            </a:r>
            <a:r>
              <a:rPr lang="es-CO" sz="1200" b="0" i="1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panel inferior </a:t>
            </a:r>
            <a:r>
              <a:rPr lang="es-CO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muestra con mas aumento las glandulas endometriales que se extienden desde el estrato basal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hacia la superficie. 55 3. </a:t>
            </a:r>
            <a:r>
              <a:rPr lang="es-CO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</a:t>
            </a:r>
            <a:r>
              <a:rPr lang="es-CO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</a:t>
            </a:r>
            <a:r>
              <a:rPr lang="es-CO" sz="1200" b="0" i="1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panel superior </a:t>
            </a:r>
            <a:r>
              <a:rPr lang="es-CO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muestra el endometrio en la fase secretora del ciclo. Las glandulas han adquirido un aspecto tortuoso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(en tirabuzon) a causa de su gran crecimiento dentro del espesor cada vez mayor del endometrio. El estrato basal (debajo de la </a:t>
            </a:r>
            <a:r>
              <a:rPr lang="es-CO" sz="1200" b="0" i="1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línea de puntos</a:t>
            </a:r>
            <a:r>
              <a:rPr lang="es-CO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exhibe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cambios menos drasticos en su morfologia. 20 3. En el </a:t>
            </a:r>
            <a:r>
              <a:rPr lang="es-CO" sz="1200" b="0" i="1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panel inferior </a:t>
            </a:r>
            <a:r>
              <a:rPr lang="es-CO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aparecen las glandulas uterinas que se han seccionado en un plano cercano al de sus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ejes longitudinales. Notese la forma de tirabuzon pronunciada de las glandulas y la secrecion mucosa (</a:t>
            </a:r>
            <a:r>
              <a:rPr lang="es-CO" sz="1200" b="0" i="1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flechas</a:t>
            </a:r>
            <a:r>
              <a:rPr lang="es-CO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60 3. </a:t>
            </a:r>
            <a:r>
              <a:rPr lang="es-CO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s-CO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s-CO" sz="1200" b="0" i="1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panel superior </a:t>
            </a:r>
            <a:r>
              <a:rPr lang="es-CO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muestra el estrato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funcional (por arriba de la </a:t>
            </a:r>
            <a:r>
              <a:rPr lang="es-CO" sz="1200" b="0" i="1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línea de puntos</a:t>
            </a:r>
            <a:r>
              <a:rPr lang="es-CO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Gran parte del estrato funcional se ha degenerado y desprendido. 15 3. El </a:t>
            </a:r>
            <a:r>
              <a:rPr lang="es-CO" sz="1200" b="0" i="1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panel inferior </a:t>
            </a:r>
            <a:r>
              <a:rPr lang="es-CO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muestra la sangre extravasada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la necrosis del estrato funcional.</a:t>
            </a:r>
            <a:endParaRPr/>
          </a:p>
        </p:txBody>
      </p:sp>
      <p:sp>
        <p:nvSpPr>
          <p:cNvPr id="584" name="Google Shape;584;p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4" name="Google Shape;594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>
                <a:solidFill>
                  <a:schemeClr val="dk1"/>
                </a:solidFill>
              </a:rPr>
              <a:t>-Cada TDLU corresponde a una aglomeración similar en racimo de alvéolos pequeños que forma un lobulillo y consiste en las siguientes estructuras: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 i="0" u="none" strike="noStrike">
                <a:solidFill>
                  <a:schemeClr val="dk1"/>
                </a:solidFill>
              </a:rPr>
              <a:t>Conductillos terminales, Conducto colector intralobulillar, Estroma intralobulillar</a:t>
            </a:r>
            <a:r>
              <a:rPr lang="es-CO" sz="1200" b="0" i="0" u="none" strike="noStrike">
                <a:solidFill>
                  <a:schemeClr val="dk1"/>
                </a:solidFill>
              </a:rPr>
              <a:t>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 i="0" u="none" strike="noStrike">
                <a:solidFill>
                  <a:schemeClr val="dk1"/>
                </a:solidFill>
              </a:rPr>
              <a:t>muestra el contorno irregular de la superficie</a:t>
            </a:r>
            <a:r>
              <a:rPr lang="es-CO" sz="1200" b="0" i="0" u="none" strike="noStrike">
                <a:solidFill>
                  <a:schemeClr val="dk1"/>
                </a:solidFill>
              </a:rPr>
              <a:t>, un epitelio estratificado plano delgado y las glándulas sebáceas asociadas (flechas). </a:t>
            </a:r>
            <a:r>
              <a:rPr lang="es-CO" sz="1200" b="1" i="0" u="none" strike="noStrike">
                <a:solidFill>
                  <a:schemeClr val="dk1"/>
                </a:solidFill>
              </a:rPr>
              <a:t>El centro del pezón está compuesto por tejido conjuntivo denso, haces de músculo liso y los conductos galactóforos</a:t>
            </a:r>
            <a:r>
              <a:rPr lang="es-CO" sz="1200" b="0" i="0" u="none" strike="noStrike">
                <a:solidFill>
                  <a:schemeClr val="dk1"/>
                </a:solidFill>
              </a:rPr>
              <a:t> que desembocan en la superficie del pezón. ". </a:t>
            </a:r>
            <a:r>
              <a:rPr lang="es-CO" sz="1200" b="1" i="0" u="none" strike="noStrike">
                <a:solidFill>
                  <a:schemeClr val="dk1"/>
                </a:solidFill>
              </a:rPr>
              <a:t>b. </a:t>
            </a:r>
            <a:r>
              <a:rPr lang="es-CO" sz="1200" b="0" i="0" u="none" strike="noStrike">
                <a:solidFill>
                  <a:schemeClr val="dk1"/>
                </a:solidFill>
              </a:rPr>
              <a:t>La pared de uno de los conductos galactóforos Su epitelio es estratificado cúbico y consiste en capas bicelulares. </a:t>
            </a:r>
            <a:r>
              <a:rPr lang="es-CO" sz="1200" b="1" i="0" u="none" strike="noStrike">
                <a:solidFill>
                  <a:schemeClr val="dk1"/>
                </a:solidFill>
              </a:rPr>
              <a:t>c. </a:t>
            </a:r>
            <a:r>
              <a:rPr lang="es-CO" sz="1200" b="0" i="0" u="none" strike="noStrike">
                <a:solidFill>
                  <a:schemeClr val="dk1"/>
                </a:solidFill>
              </a:rPr>
              <a:t>Un mayor aumento de la glándula sebácea del rectángulo en </a:t>
            </a:r>
            <a:r>
              <a:rPr lang="es-CO" sz="1200" b="1" i="0" u="none" strike="noStrike">
                <a:solidFill>
                  <a:schemeClr val="dk1"/>
                </a:solidFill>
              </a:rPr>
              <a:t>a</a:t>
            </a:r>
            <a:r>
              <a:rPr lang="es-CO" sz="1200" b="0" i="0" u="none" strike="noStrike">
                <a:solidFill>
                  <a:schemeClr val="dk1"/>
                </a:solidFill>
              </a:rPr>
              <a:t>. Nótese cómo el epitelio glandular se continúa con la epidermis (flechas) y el sebo es secretado en la superficie epidérmica. </a:t>
            </a:r>
            <a:endParaRPr/>
          </a:p>
        </p:txBody>
      </p:sp>
      <p:sp>
        <p:nvSpPr>
          <p:cNvPr id="429" name="Google Shape;429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-"/>
            </a:pPr>
            <a:r>
              <a:rPr lang="es-CO" sz="1200" b="0" i="0" u="none" strike="noStrike">
                <a:solidFill>
                  <a:schemeClr val="dk1"/>
                </a:solidFill>
              </a:rPr>
              <a:t>A medida que la mama se desarrolla, los plasmocitos, los linfocitos y los eosinófilos infiltran la estroma de tejido conjuntivo intralobulillar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>
                <a:solidFill>
                  <a:schemeClr val="dk1"/>
                </a:solidFill>
              </a:rPr>
              <a:t>- Tercer trimestre: Estas células desarrollan un RER extenso y en su citoplasma aparecen vesículas de secreción e inclusiones lipídicas</a:t>
            </a:r>
            <a:endParaRPr/>
          </a:p>
        </p:txBody>
      </p:sp>
      <p:sp>
        <p:nvSpPr>
          <p:cNvPr id="442" name="Google Shape;442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6"/>
          <p:cNvSpPr txBox="1"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body" idx="1"/>
          </p:nvPr>
        </p:nvSpPr>
        <p:spPr>
          <a:xfrm rot="5400000">
            <a:off x="5515321" y="574192"/>
            <a:ext cx="4530725" cy="703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>
  <p:cSld name="Título vertical y text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body" idx="1"/>
          </p:nvPr>
        </p:nvSpPr>
        <p:spPr>
          <a:xfrm rot="5400000">
            <a:off x="3609180" y="1213643"/>
            <a:ext cx="5811838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88" name="Google Shape;88;p117"/>
          <p:cNvSpPr txBox="1">
            <a:spLocks noGrp="1"/>
          </p:cNvSpPr>
          <p:nvPr>
            <p:ph type="body" idx="2"/>
          </p:nvPr>
        </p:nvSpPr>
        <p:spPr>
          <a:xfrm rot="5400000">
            <a:off x="545338" y="162683"/>
            <a:ext cx="3709918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8"/>
          <p:cNvSpPr txBox="1">
            <a:spLocks noGrp="1"/>
          </p:cNvSpPr>
          <p:nvPr>
            <p:ph type="body" idx="1"/>
          </p:nvPr>
        </p:nvSpPr>
        <p:spPr>
          <a:xfrm>
            <a:off x="4591878" y="1825625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0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9"/>
          <p:cNvSpPr txBox="1"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0"/>
          <p:cNvSpPr txBox="1">
            <a:spLocks noGrp="1"/>
          </p:cNvSpPr>
          <p:nvPr>
            <p:ph type="body" idx="1"/>
          </p:nvPr>
        </p:nvSpPr>
        <p:spPr>
          <a:xfrm>
            <a:off x="685801" y="1825625"/>
            <a:ext cx="10667997" cy="209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46" name="Google Shape;46;p110"/>
          <p:cNvSpPr txBox="1">
            <a:spLocks noGrp="1"/>
          </p:cNvSpPr>
          <p:nvPr>
            <p:ph type="body" idx="2"/>
          </p:nvPr>
        </p:nvSpPr>
        <p:spPr>
          <a:xfrm>
            <a:off x="4669654" y="3916017"/>
            <a:ext cx="6684145" cy="241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1"/>
          <p:cNvSpPr txBox="1"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>
                <a:solidFill>
                  <a:srgbClr val="152B4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2"/>
          <p:cNvSpPr txBox="1">
            <a:spLocks noGrp="1"/>
          </p:cNvSpPr>
          <p:nvPr>
            <p:ph type="body" idx="1"/>
          </p:nvPr>
        </p:nvSpPr>
        <p:spPr>
          <a:xfrm>
            <a:off x="4562061" y="1681163"/>
            <a:ext cx="679332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12"/>
          <p:cNvSpPr txBox="1">
            <a:spLocks noGrp="1"/>
          </p:cNvSpPr>
          <p:nvPr>
            <p:ph type="body" idx="2"/>
          </p:nvPr>
        </p:nvSpPr>
        <p:spPr>
          <a:xfrm>
            <a:off x="4562061" y="2505075"/>
            <a:ext cx="679332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5"/>
          <p:cNvSpPr txBox="1">
            <a:spLocks noGrp="1"/>
          </p:cNvSpPr>
          <p:nvPr>
            <p:ph type="title"/>
          </p:nvPr>
        </p:nvSpPr>
        <p:spPr>
          <a:xfrm>
            <a:off x="839788" y="457199"/>
            <a:ext cx="3932237" cy="193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body" idx="1"/>
          </p:nvPr>
        </p:nvSpPr>
        <p:spPr>
          <a:xfrm>
            <a:off x="836612" y="2395328"/>
            <a:ext cx="3932237" cy="193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  <a:defRPr sz="44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5"/>
          <p:cNvSpPr txBox="1"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4"/>
          <p:cNvSpPr txBox="1">
            <a:spLocks noGrp="1"/>
          </p:cNvSpPr>
          <p:nvPr>
            <p:ph type="ctrTitle"/>
          </p:nvPr>
        </p:nvSpPr>
        <p:spPr>
          <a:xfrm>
            <a:off x="913554" y="-147486"/>
            <a:ext cx="10364891" cy="325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800"/>
              <a:buFont typeface="Montserrat"/>
              <a:buNone/>
            </a:pPr>
            <a:r>
              <a:rPr lang="es-CO" sz="4800" b="0"/>
              <a:t>Sistema reproductor femenino: </a:t>
            </a:r>
            <a:br>
              <a:rPr lang="es-CO" sz="4800" b="0"/>
            </a:br>
            <a:r>
              <a:rPr lang="es-CO" sz="4800" b="0"/>
              <a:t>histología básica de la mama</a:t>
            </a:r>
            <a:endParaRPr/>
          </a:p>
        </p:txBody>
      </p:sp>
      <p:sp>
        <p:nvSpPr>
          <p:cNvPr id="410" name="Google Shape;410;p44"/>
          <p:cNvSpPr txBox="1">
            <a:spLocks noGrp="1"/>
          </p:cNvSpPr>
          <p:nvPr>
            <p:ph type="subTitle" idx="1"/>
          </p:nvPr>
        </p:nvSpPr>
        <p:spPr>
          <a:xfrm>
            <a:off x="1569719" y="3533956"/>
            <a:ext cx="9052560" cy="208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s-CO"/>
              <a:t>Alejandro Cardona Palacio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s-CO"/>
              <a:t>Residente de Patología UdeA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s-CO"/>
              <a:t>Medico general UPB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3"/>
          <p:cNvSpPr txBox="1">
            <a:spLocks noGrp="1"/>
          </p:cNvSpPr>
          <p:nvPr>
            <p:ph type="title"/>
          </p:nvPr>
        </p:nvSpPr>
        <p:spPr>
          <a:xfrm>
            <a:off x="4933190" y="74428"/>
            <a:ext cx="1033594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Vulva histología</a:t>
            </a:r>
            <a:endParaRPr/>
          </a:p>
        </p:txBody>
      </p:sp>
      <p:sp>
        <p:nvSpPr>
          <p:cNvPr id="472" name="Google Shape;472;p53"/>
          <p:cNvSpPr txBox="1">
            <a:spLocks noGrp="1"/>
          </p:cNvSpPr>
          <p:nvPr>
            <p:ph type="body" idx="1"/>
          </p:nvPr>
        </p:nvSpPr>
        <p:spPr>
          <a:xfrm>
            <a:off x="4933190" y="1534152"/>
            <a:ext cx="7033590" cy="503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1" i="0">
                <a:latin typeface="Montserrat"/>
                <a:ea typeface="Montserrat"/>
                <a:cs typeface="Montserrat"/>
                <a:sym typeface="Montserrat"/>
              </a:rPr>
              <a:t>Epitelio: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Cubierto por epitelio escamoso estratificado queratinizado en labios mayores y menores.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No queratinizado en el vestíbulo donde puede estar glucogenado</a:t>
            </a: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La queratinización generalmente aumenta lateralmente hacia piel circundante.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1" i="0">
                <a:latin typeface="Montserrat"/>
                <a:ea typeface="Montserrat"/>
                <a:cs typeface="Montserrat"/>
                <a:sym typeface="Montserrat"/>
              </a:rPr>
              <a:t>Estroma: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Las células del estroma pueden ser fusiformes.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Estructuras anexiales.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Los labios mayores contienen glándulas ecrinas, glándulas sebáceas, y folículos pilosos, similares a los que se encuentran en la piel en otros.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Los labios menores carecen de estructuras anexiales en la mayoría mujeres.</a:t>
            </a:r>
            <a:endParaRPr/>
          </a:p>
        </p:txBody>
      </p:sp>
      <p:pic>
        <p:nvPicPr>
          <p:cNvPr id="473" name="Google Shape;473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784" y="196321"/>
            <a:ext cx="3632197" cy="3836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4"/>
          <p:cNvSpPr txBox="1">
            <a:spLocks noGrp="1"/>
          </p:cNvSpPr>
          <p:nvPr>
            <p:ph type="title"/>
          </p:nvPr>
        </p:nvSpPr>
        <p:spPr>
          <a:xfrm>
            <a:off x="914400" y="-127590"/>
            <a:ext cx="10439400" cy="146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s-CO" sz="4000" b="0"/>
              <a:t>Otras estructuras</a:t>
            </a:r>
            <a:endParaRPr/>
          </a:p>
        </p:txBody>
      </p:sp>
      <p:sp>
        <p:nvSpPr>
          <p:cNvPr id="479" name="Google Shape;479;p54"/>
          <p:cNvSpPr txBox="1">
            <a:spLocks noGrp="1"/>
          </p:cNvSpPr>
          <p:nvPr>
            <p:ph type="body" idx="1"/>
          </p:nvPr>
        </p:nvSpPr>
        <p:spPr>
          <a:xfrm>
            <a:off x="914400" y="1157197"/>
            <a:ext cx="6315959" cy="469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r>
              <a:rPr lang="es-CO" sz="1800" b="1"/>
              <a:t>Clítoris: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Tejido eréctil vascular.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r>
              <a:rPr lang="es-CO" sz="1800" b="1"/>
              <a:t>Glándulas menores vestibulares: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 b="0" i="0">
                <a:latin typeface="Montserrat"/>
                <a:ea typeface="Montserrat"/>
                <a:cs typeface="Montserrat"/>
                <a:sym typeface="Montserrat"/>
              </a:rPr>
              <a:t>Glándulas superficiales que entran en la superficie mucosa del vestíbulo.</a:t>
            </a:r>
            <a:endParaRPr sz="1800" b="0" i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r>
              <a:rPr lang="es-CO" sz="1800" b="1" i="0">
                <a:latin typeface="Montserrat"/>
                <a:ea typeface="Montserrat"/>
                <a:cs typeface="Montserrat"/>
                <a:sym typeface="Montserrat"/>
              </a:rPr>
              <a:t>Glándulas de Bartholin</a:t>
            </a:r>
            <a:r>
              <a:rPr lang="es-CO" sz="1800" b="1">
                <a:latin typeface="Montserrat"/>
                <a:ea typeface="Montserrat"/>
                <a:cs typeface="Montserrat"/>
                <a:sym typeface="Montserrat"/>
              </a:rPr>
              <a:t>: </a:t>
            </a:r>
            <a:endParaRPr sz="1800" b="1" i="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 b="0" i="0">
                <a:latin typeface="Montserrat"/>
                <a:ea typeface="Montserrat"/>
                <a:cs typeface="Montserrat"/>
                <a:sym typeface="Montserrat"/>
              </a:rPr>
              <a:t>Acinos de células mucinosas</a:t>
            </a: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 b="0" i="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 b="0" i="0">
                <a:latin typeface="Montserrat"/>
                <a:ea typeface="Montserrat"/>
                <a:cs typeface="Montserrat"/>
                <a:sym typeface="Montserrat"/>
              </a:rPr>
              <a:t>Conducto principal revestido por epitelio de tipo transicional.</a:t>
            </a:r>
            <a:endParaRPr sz="1800"/>
          </a:p>
        </p:txBody>
      </p:sp>
      <p:pic>
        <p:nvPicPr>
          <p:cNvPr id="480" name="Google Shape;480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0911" y="1593132"/>
            <a:ext cx="3816329" cy="4068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5"/>
          <p:cNvSpPr txBox="1">
            <a:spLocks noGrp="1"/>
          </p:cNvSpPr>
          <p:nvPr>
            <p:ph type="title"/>
          </p:nvPr>
        </p:nvSpPr>
        <p:spPr>
          <a:xfrm>
            <a:off x="951322" y="1"/>
            <a:ext cx="10515600" cy="11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Vagina</a:t>
            </a:r>
            <a:endParaRPr/>
          </a:p>
        </p:txBody>
      </p:sp>
      <p:sp>
        <p:nvSpPr>
          <p:cNvPr id="486" name="Google Shape;486;p55"/>
          <p:cNvSpPr txBox="1">
            <a:spLocks noGrp="1"/>
          </p:cNvSpPr>
          <p:nvPr>
            <p:ph type="body" idx="1"/>
          </p:nvPr>
        </p:nvSpPr>
        <p:spPr>
          <a:xfrm>
            <a:off x="4951822" y="1003834"/>
            <a:ext cx="7048501" cy="5743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s-CO" sz="1800" b="0" i="0">
                <a:latin typeface="Montserrat"/>
                <a:ea typeface="Montserrat"/>
                <a:cs typeface="Montserrat"/>
                <a:sym typeface="Montserrat"/>
              </a:rPr>
              <a:t>structura fibromuscular que comunica los órganos sexuales internos con los genitales externos.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s-CO" sz="1800" b="0" i="0">
                <a:latin typeface="Montserrat"/>
                <a:ea typeface="Montserrat"/>
                <a:cs typeface="Montserrat"/>
                <a:sym typeface="Montserrat"/>
              </a:rPr>
              <a:t>e extiende desde el cuello uterino hasta el vestíbulo vaginal.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 b="0" i="0">
                <a:latin typeface="Montserrat"/>
                <a:ea typeface="Montserrat"/>
                <a:cs typeface="Montserrat"/>
                <a:sym typeface="Montserrat"/>
              </a:rPr>
              <a:t>El orificio de la vagina puede estar obstruido por un repliegue de la mucosa que se proyecta a la luz de la misma, denominado </a:t>
            </a:r>
            <a:r>
              <a:rPr lang="es-CO" sz="1800" b="1" i="0">
                <a:latin typeface="Montserrat"/>
                <a:ea typeface="Montserrat"/>
                <a:cs typeface="Montserrat"/>
                <a:sym typeface="Montserrat"/>
              </a:rPr>
              <a:t>himen.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 b="1">
                <a:latin typeface="Montserrat"/>
                <a:ea typeface="Montserrat"/>
                <a:cs typeface="Montserrat"/>
                <a:sym typeface="Montserrat"/>
              </a:rPr>
              <a:t>Capas: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Mucosa: </a:t>
            </a:r>
            <a:r>
              <a:rPr lang="es-CO" sz="1800" b="0" i="0">
                <a:latin typeface="Montserrat"/>
                <a:ea typeface="Montserrat"/>
                <a:cs typeface="Montserrat"/>
                <a:sym typeface="Montserrat"/>
              </a:rPr>
              <a:t>epitelio plano estratificado no queratinizado grueso.</a:t>
            </a:r>
            <a:endParaRPr sz="1800" b="0" i="0"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Muscular: f</a:t>
            </a:r>
            <a:r>
              <a:rPr lang="es-CO" sz="1800" b="0" i="0">
                <a:latin typeface="Montserrat"/>
                <a:ea typeface="Montserrat"/>
                <a:cs typeface="Montserrat"/>
                <a:sym typeface="Montserrat"/>
              </a:rPr>
              <a:t>ormada de músculo liso dispuesto principalmente de forma longitudinal cuyos haces se entremezclan con fibras dispuestas en forma circular.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Adventicia: f</a:t>
            </a:r>
            <a:r>
              <a:rPr lang="es-CO" sz="1800" b="0" i="0">
                <a:latin typeface="Montserrat"/>
                <a:ea typeface="Montserrat"/>
                <a:cs typeface="Montserrat"/>
                <a:sym typeface="Montserrat"/>
              </a:rPr>
              <a:t>ormada de tejido conjuntivo fibroelástico que la fija a las estructuras circundantes. Dentro de esta capa se encuentra una vasculatura abundante y haces nerviosos.</a:t>
            </a:r>
            <a:endParaRPr sz="1800"/>
          </a:p>
        </p:txBody>
      </p:sp>
      <p:pic>
        <p:nvPicPr>
          <p:cNvPr id="487" name="Google Shape;487;p5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919" y="1003834"/>
            <a:ext cx="3875202" cy="3109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6"/>
          <p:cNvSpPr txBox="1">
            <a:spLocks noGrp="1"/>
          </p:cNvSpPr>
          <p:nvPr>
            <p:ph type="title"/>
          </p:nvPr>
        </p:nvSpPr>
        <p:spPr>
          <a:xfrm>
            <a:off x="4977353" y="0"/>
            <a:ext cx="1046768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Útero</a:t>
            </a:r>
            <a:endParaRPr/>
          </a:p>
        </p:txBody>
      </p:sp>
      <p:sp>
        <p:nvSpPr>
          <p:cNvPr id="493" name="Google Shape;493;p56"/>
          <p:cNvSpPr txBox="1">
            <a:spLocks noGrp="1"/>
          </p:cNvSpPr>
          <p:nvPr>
            <p:ph type="body" idx="1"/>
          </p:nvPr>
        </p:nvSpPr>
        <p:spPr>
          <a:xfrm>
            <a:off x="4977353" y="1401419"/>
            <a:ext cx="7060675" cy="4678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r>
              <a:rPr lang="es-CO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Se divide: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 i="0" u="none" strike="noStrike">
                <a:latin typeface="Montserrat"/>
                <a:ea typeface="Montserrat"/>
                <a:cs typeface="Montserrat"/>
                <a:sym typeface="Montserrat"/>
              </a:rPr>
              <a:t>El cuerpo es la porción superior grande del útero.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 i="0" u="none" strike="noStrike">
                <a:latin typeface="Montserrat"/>
                <a:ea typeface="Montserrat"/>
                <a:cs typeface="Montserrat"/>
                <a:sym typeface="Montserrat"/>
              </a:rPr>
              <a:t>La superficie anterior es casi plana y la superficie posterior es convexa.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 i="0" u="none" strike="noStrike">
                <a:latin typeface="Montserrat"/>
                <a:ea typeface="Montserrat"/>
                <a:cs typeface="Montserrat"/>
                <a:sym typeface="Montserrat"/>
              </a:rPr>
              <a:t> La parte superior redondeada del cuerpo que se expande por arriba de la desembocadura de las tubas uterinas recibe el nombre de fondo uterino.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 i="0" u="none" strike="noStrike">
                <a:latin typeface="Montserrat"/>
                <a:ea typeface="Montserrat"/>
                <a:cs typeface="Montserrat"/>
                <a:sym typeface="Montserrat"/>
              </a:rPr>
              <a:t>El cuello o cérvix es la porción inferior del útero, con forma de barril, que se encuentra separada del cuerpo por istmo.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 i="0" u="none" strike="noStrike">
                <a:latin typeface="Montserrat"/>
                <a:ea typeface="Montserrat"/>
                <a:cs typeface="Montserrat"/>
                <a:sym typeface="Montserrat"/>
              </a:rPr>
              <a:t>La luz del cérvix, el conducto cervical, presenta una abertura estrecha en cada extremo. El orificio interno comunica con la cavidad del cuerpo uterino y el orificio externo con la luz vaginal.</a:t>
            </a:r>
            <a:endParaRPr/>
          </a:p>
        </p:txBody>
      </p:sp>
      <p:pic>
        <p:nvPicPr>
          <p:cNvPr id="494" name="Google Shape;494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672" y="301985"/>
            <a:ext cx="3840712" cy="3899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5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5946702" y="1096317"/>
            <a:ext cx="6245298" cy="5406396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57"/>
          <p:cNvSpPr txBox="1">
            <a:spLocks noGrp="1"/>
          </p:cNvSpPr>
          <p:nvPr>
            <p:ph type="title"/>
          </p:nvPr>
        </p:nvSpPr>
        <p:spPr>
          <a:xfrm>
            <a:off x="713177" y="0"/>
            <a:ext cx="385112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Cérvix</a:t>
            </a:r>
            <a:endParaRPr b="0"/>
          </a:p>
        </p:txBody>
      </p:sp>
      <p:sp>
        <p:nvSpPr>
          <p:cNvPr id="501" name="Google Shape;501;p57"/>
          <p:cNvSpPr txBox="1">
            <a:spLocks noGrp="1"/>
          </p:cNvSpPr>
          <p:nvPr>
            <p:ph type="body" idx="1"/>
          </p:nvPr>
        </p:nvSpPr>
        <p:spPr>
          <a:xfrm>
            <a:off x="503525" y="1096317"/>
            <a:ext cx="5273899" cy="427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Cilindro de 2.5-3 cm de longitud y 2.5 -3 cm de diámetro horizontal.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Se divide en dos porciones: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Vaginal (exocervix/epitelio escamoso y endocervix/epitelio columnar).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Supravaginal.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El cérvix sirve de puente para separar la cavidad uterina estéril de la “jungla microbiológica” del tracto genital inferior.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8"/>
          <p:cNvSpPr txBox="1">
            <a:spLocks noGrp="1"/>
          </p:cNvSpPr>
          <p:nvPr>
            <p:ph type="ctrTitle"/>
          </p:nvPr>
        </p:nvSpPr>
        <p:spPr>
          <a:xfrm>
            <a:off x="751215" y="17365"/>
            <a:ext cx="6714814" cy="1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sz="4400" b="0"/>
              <a:t>Histología del cérvix</a:t>
            </a:r>
            <a:endParaRPr sz="4400" b="0"/>
          </a:p>
        </p:txBody>
      </p:sp>
      <p:sp>
        <p:nvSpPr>
          <p:cNvPr id="507" name="Google Shape;507;p58"/>
          <p:cNvSpPr/>
          <p:nvPr/>
        </p:nvSpPr>
        <p:spPr>
          <a:xfrm>
            <a:off x="5201036" y="1980236"/>
            <a:ext cx="1923068" cy="808797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EPITELIO EXOCERVICAL</a:t>
            </a:r>
            <a:endParaRPr/>
          </a:p>
        </p:txBody>
      </p:sp>
      <p:sp>
        <p:nvSpPr>
          <p:cNvPr id="508" name="Google Shape;508;p58"/>
          <p:cNvSpPr/>
          <p:nvPr/>
        </p:nvSpPr>
        <p:spPr>
          <a:xfrm>
            <a:off x="4882083" y="3024602"/>
            <a:ext cx="2631079" cy="808796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EPITELIO ENDOCERVICAL</a:t>
            </a:r>
            <a:endParaRPr/>
          </a:p>
        </p:txBody>
      </p:sp>
      <p:sp>
        <p:nvSpPr>
          <p:cNvPr id="509" name="Google Shape;509;p58"/>
          <p:cNvSpPr/>
          <p:nvPr/>
        </p:nvSpPr>
        <p:spPr>
          <a:xfrm>
            <a:off x="4882083" y="4068967"/>
            <a:ext cx="2640265" cy="808795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ZONA DE TRANSFORMACIÓN</a:t>
            </a:r>
            <a:endParaRPr sz="18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0" name="Google Shape;510;p58"/>
          <p:cNvSpPr/>
          <p:nvPr/>
        </p:nvSpPr>
        <p:spPr>
          <a:xfrm>
            <a:off x="5412179" y="5113331"/>
            <a:ext cx="1367642" cy="626575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ESTROMA</a:t>
            </a:r>
            <a:endParaRPr/>
          </a:p>
        </p:txBody>
      </p:sp>
      <p:sp>
        <p:nvSpPr>
          <p:cNvPr id="511" name="Google Shape;511;p58" descr="esultado de imagen para UTERO"/>
          <p:cNvSpPr/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2" name="Google Shape;512;p58" descr="esultado de imagen para UTERO"/>
          <p:cNvSpPr/>
          <p:nvPr/>
        </p:nvSpPr>
        <p:spPr>
          <a:xfrm>
            <a:off x="152400" y="1524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13" name="Google Shape;513;p5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1043" y="1763276"/>
            <a:ext cx="3556475" cy="4390872"/>
          </a:xfrm>
          <a:prstGeom prst="rect">
            <a:avLst/>
          </a:prstGeom>
          <a:solidFill>
            <a:srgbClr val="D0CECE"/>
          </a:solidFill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9"/>
          <p:cNvSpPr txBox="1">
            <a:spLocks noGrp="1"/>
          </p:cNvSpPr>
          <p:nvPr>
            <p:ph type="title"/>
          </p:nvPr>
        </p:nvSpPr>
        <p:spPr>
          <a:xfrm>
            <a:off x="1008668" y="0"/>
            <a:ext cx="104111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Cambios en la UEC</a:t>
            </a:r>
            <a:endParaRPr/>
          </a:p>
        </p:txBody>
      </p:sp>
      <p:pic>
        <p:nvPicPr>
          <p:cNvPr id="520" name="Google Shape;520;p59" descr="Imagen que contiene texto, mapa&#10;&#10;Descripción generada automáticament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7352" y="1494049"/>
            <a:ext cx="3459638" cy="522338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59"/>
          <p:cNvSpPr/>
          <p:nvPr/>
        </p:nvSpPr>
        <p:spPr>
          <a:xfrm>
            <a:off x="8915433" y="1734532"/>
            <a:ext cx="2973031" cy="744059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Antes de la menarquia</a:t>
            </a:r>
            <a:endParaRPr/>
          </a:p>
        </p:txBody>
      </p:sp>
      <p:sp>
        <p:nvSpPr>
          <p:cNvPr id="522" name="Google Shape;522;p59"/>
          <p:cNvSpPr/>
          <p:nvPr/>
        </p:nvSpPr>
        <p:spPr>
          <a:xfrm>
            <a:off x="8915433" y="2659905"/>
            <a:ext cx="2978101" cy="857474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Tras la pubertad y al principio del período reproductivo</a:t>
            </a:r>
            <a:endParaRPr/>
          </a:p>
        </p:txBody>
      </p:sp>
      <p:sp>
        <p:nvSpPr>
          <p:cNvPr id="523" name="Google Shape;523;p59"/>
          <p:cNvSpPr/>
          <p:nvPr/>
        </p:nvSpPr>
        <p:spPr>
          <a:xfrm>
            <a:off x="8915431" y="5567910"/>
            <a:ext cx="2973031" cy="744059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Después de la menopausia</a:t>
            </a:r>
            <a:endParaRPr/>
          </a:p>
        </p:txBody>
      </p:sp>
      <p:sp>
        <p:nvSpPr>
          <p:cNvPr id="524" name="Google Shape;524;p59"/>
          <p:cNvSpPr/>
          <p:nvPr/>
        </p:nvSpPr>
        <p:spPr>
          <a:xfrm>
            <a:off x="8915432" y="4636380"/>
            <a:ext cx="2973031" cy="744059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Menopausia</a:t>
            </a:r>
            <a:endParaRPr/>
          </a:p>
        </p:txBody>
      </p:sp>
      <p:sp>
        <p:nvSpPr>
          <p:cNvPr id="525" name="Google Shape;525;p59"/>
          <p:cNvSpPr/>
          <p:nvPr/>
        </p:nvSpPr>
        <p:spPr>
          <a:xfrm>
            <a:off x="8915433" y="3704850"/>
            <a:ext cx="2973031" cy="744059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Hacia los 30 años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60"/>
          <p:cNvSpPr txBox="1">
            <a:spLocks noGrp="1"/>
          </p:cNvSpPr>
          <p:nvPr>
            <p:ph type="title"/>
          </p:nvPr>
        </p:nvSpPr>
        <p:spPr>
          <a:xfrm>
            <a:off x="799293" y="20326"/>
            <a:ext cx="5450677" cy="1337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Mucosa del cérvix</a:t>
            </a:r>
            <a:endParaRPr b="0"/>
          </a:p>
        </p:txBody>
      </p:sp>
      <p:sp>
        <p:nvSpPr>
          <p:cNvPr id="531" name="Google Shape;531;p60"/>
          <p:cNvSpPr txBox="1">
            <a:spLocks noGrp="1"/>
          </p:cNvSpPr>
          <p:nvPr>
            <p:ph type="body" idx="1"/>
          </p:nvPr>
        </p:nvSpPr>
        <p:spPr>
          <a:xfrm>
            <a:off x="665597" y="1124146"/>
            <a:ext cx="5970399" cy="4609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Es diferente del resto de la mucosa del útero porque contiene glándulas ramificadas grandes y carece de arterias en espiral.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Mide 2-3 mm de espesor.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Es poco el cambio en el espesor que sufre durante el ciclo menstrual y no se desprende durante la menstruación.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Durante cada ciclo menstrual las glándulas cervicales sufren cambios para el transporte de los espermatozoides.</a:t>
            </a: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/>
          </a:p>
        </p:txBody>
      </p:sp>
      <p:pic>
        <p:nvPicPr>
          <p:cNvPr id="532" name="Google Shape;532;p60" descr="Imagen que contiene viejo, puesto&#10;&#10;Descripción generada automáticament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330" y="1630837"/>
            <a:ext cx="4819697" cy="436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115" y="115648"/>
            <a:ext cx="5315073" cy="4000004"/>
          </a:xfrm>
          <a:prstGeom prst="rect">
            <a:avLst/>
          </a:prstGeom>
          <a:solidFill>
            <a:srgbClr val="D0CECE"/>
          </a:solidFill>
          <a:ln>
            <a:noFill/>
          </a:ln>
        </p:spPr>
      </p:pic>
      <p:sp>
        <p:nvSpPr>
          <p:cNvPr id="539" name="Google Shape;539;p61"/>
          <p:cNvSpPr/>
          <p:nvPr/>
        </p:nvSpPr>
        <p:spPr>
          <a:xfrm>
            <a:off x="6096002" y="223064"/>
            <a:ext cx="1270440" cy="8553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0CE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0" name="Google Shape;540;p61"/>
          <p:cNvSpPr/>
          <p:nvPr/>
        </p:nvSpPr>
        <p:spPr>
          <a:xfrm>
            <a:off x="7978791" y="3385084"/>
            <a:ext cx="3717024" cy="728582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Capa basal</a:t>
            </a:r>
            <a:endParaRPr/>
          </a:p>
        </p:txBody>
      </p:sp>
      <p:sp>
        <p:nvSpPr>
          <p:cNvPr id="541" name="Google Shape;541;p61"/>
          <p:cNvSpPr/>
          <p:nvPr/>
        </p:nvSpPr>
        <p:spPr>
          <a:xfrm>
            <a:off x="7978790" y="1747685"/>
            <a:ext cx="3678168" cy="1037299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Capa de células intermedias: el glucógeno se acumula en el citoplasma dando aspecto claro o granular.</a:t>
            </a:r>
            <a:endParaRPr sz="14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2" name="Google Shape;542;p61"/>
          <p:cNvSpPr/>
          <p:nvPr/>
        </p:nvSpPr>
        <p:spPr>
          <a:xfrm>
            <a:off x="7978791" y="110286"/>
            <a:ext cx="3678168" cy="1037299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Capa de células superficiales: núcleos picnóticos, redondos y pequeños, citoplasma amplio y claro por </a:t>
            </a:r>
            <a:r>
              <a:rPr lang="es-CO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acúmulo</a:t>
            </a:r>
            <a:r>
              <a:rPr lang="es-CO" sz="14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de glucógeno.</a:t>
            </a:r>
            <a:endParaRPr sz="14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3" name="Google Shape;543;p61"/>
          <p:cNvSpPr/>
          <p:nvPr/>
        </p:nvSpPr>
        <p:spPr>
          <a:xfrm>
            <a:off x="6096000" y="1741676"/>
            <a:ext cx="1270440" cy="8553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0CE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4" name="Google Shape;544;p61"/>
          <p:cNvSpPr/>
          <p:nvPr/>
        </p:nvSpPr>
        <p:spPr>
          <a:xfrm>
            <a:off x="6096000" y="3260288"/>
            <a:ext cx="1270440" cy="8553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0CE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2"/>
          <p:cNvSpPr txBox="1">
            <a:spLocks noGrp="1"/>
          </p:cNvSpPr>
          <p:nvPr>
            <p:ph type="title"/>
          </p:nvPr>
        </p:nvSpPr>
        <p:spPr>
          <a:xfrm>
            <a:off x="952106" y="30274"/>
            <a:ext cx="104016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Epitelio endocervical</a:t>
            </a:r>
            <a:endParaRPr/>
          </a:p>
        </p:txBody>
      </p:sp>
      <p:sp>
        <p:nvSpPr>
          <p:cNvPr id="550" name="Google Shape;550;p62"/>
          <p:cNvSpPr txBox="1">
            <a:spLocks noGrp="1"/>
          </p:cNvSpPr>
          <p:nvPr>
            <p:ph type="body" idx="1"/>
          </p:nvPr>
        </p:nvSpPr>
        <p:spPr>
          <a:xfrm>
            <a:off x="536041" y="1636322"/>
            <a:ext cx="5976651" cy="2172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El epitelio endocervical está recubierto por una sola capa de epitelio muco-secretor.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Compuesto por células con núcleos pequeños y alargados.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Cromatina densa, citoplasma mucinoso, a veces células caliciformes.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551" name="Google Shape;551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8962" y="2190336"/>
            <a:ext cx="5090531" cy="3411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5"/>
          <p:cNvSpPr txBox="1">
            <a:spLocks noGrp="1"/>
          </p:cNvSpPr>
          <p:nvPr>
            <p:ph type="title"/>
          </p:nvPr>
        </p:nvSpPr>
        <p:spPr>
          <a:xfrm>
            <a:off x="1033075" y="18255"/>
            <a:ext cx="10515600" cy="121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Generalidades</a:t>
            </a:r>
            <a:endParaRPr/>
          </a:p>
        </p:txBody>
      </p:sp>
      <p:sp>
        <p:nvSpPr>
          <p:cNvPr id="416" name="Google Shape;416;p45"/>
          <p:cNvSpPr txBox="1">
            <a:spLocks noGrp="1"/>
          </p:cNvSpPr>
          <p:nvPr>
            <p:ph type="body" idx="1"/>
          </p:nvPr>
        </p:nvSpPr>
        <p:spPr>
          <a:xfrm>
            <a:off x="566442" y="1158897"/>
            <a:ext cx="7050175" cy="2817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Las glándulas mamarias tubuloalveolares, se derivan de las glándulas sudoríparas modificadas de origen epidérmico.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La mama adulta femenina consta de una serie de ramificaciones ductales que terminan en acinos los cuales se agrupan para formar los lóbulos.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La glándula inactiva está compuesta por 15 a 20 lóbulos irregulares que se hallan separados por bandas de tejido conjuntivo fibroso/adiposo, </a:t>
            </a:r>
            <a:endParaRPr/>
          </a:p>
        </p:txBody>
      </p:sp>
      <p:pic>
        <p:nvPicPr>
          <p:cNvPr id="417" name="Google Shape;417;p45" descr="imag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2804" y="1738816"/>
            <a:ext cx="3753893" cy="3857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3"/>
          <p:cNvSpPr txBox="1">
            <a:spLocks noGrp="1"/>
          </p:cNvSpPr>
          <p:nvPr>
            <p:ph type="title"/>
          </p:nvPr>
        </p:nvSpPr>
        <p:spPr>
          <a:xfrm>
            <a:off x="578023" y="0"/>
            <a:ext cx="7146303" cy="142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Tipos de células del epitelio endocervical</a:t>
            </a:r>
            <a:endParaRPr b="0"/>
          </a:p>
        </p:txBody>
      </p:sp>
      <p:sp>
        <p:nvSpPr>
          <p:cNvPr id="557" name="Google Shape;557;p63"/>
          <p:cNvSpPr txBox="1">
            <a:spLocks noGrp="1"/>
          </p:cNvSpPr>
          <p:nvPr>
            <p:ph type="body" idx="1"/>
          </p:nvPr>
        </p:nvSpPr>
        <p:spPr>
          <a:xfrm>
            <a:off x="4939646" y="1534152"/>
            <a:ext cx="7032395" cy="5092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900"/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None/>
            </a:pPr>
            <a:r>
              <a:rPr lang="es-CO" sz="1900" b="1"/>
              <a:t>1. Células ciliadas: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/>
              <a:t>Útiles cuando hay dudas sobre si hay un adenocarcinoma bien diferenciado, su presencia indica benignidad.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/>
              <a:t>Pueden tener núcleos hipercromáticos y grandes, pero si tienen cilios son benignas.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/>
              <a:t>IHQ: adenocarcinoma in situ tiene CEA+ y vimentina -, lo opuesto es metaplasia tubárica.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None/>
            </a:pPr>
            <a:r>
              <a:rPr lang="es-CO" sz="1900"/>
              <a:t>2. </a:t>
            </a:r>
            <a:r>
              <a:rPr lang="es-CO" sz="1900" b="1"/>
              <a:t>Células de reserva subcolumnar: </a:t>
            </a:r>
            <a:r>
              <a:rPr lang="es-CO" sz="1900"/>
              <a:t>tienen el potencial de diferenciarse en células secretoras ciliadas y mucosas. También se pueden diferenciar a la línea escamosa.</a:t>
            </a: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None/>
            </a:pPr>
            <a:r>
              <a:rPr lang="es-CO" sz="1900"/>
              <a:t>3. </a:t>
            </a:r>
            <a:r>
              <a:rPr lang="es-CO" sz="1900" b="1"/>
              <a:t>Células endocrinas: </a:t>
            </a:r>
            <a:r>
              <a:rPr lang="es-CO" sz="1900"/>
              <a:t>su función no está clara, pero originan neoplasias endocrinas (carcinoides y carcinomas neuroendocrinos del cuello uterino),</a:t>
            </a:r>
            <a:endParaRPr/>
          </a:p>
          <a:p>
            <a:pPr marL="228600" lvl="0" indent="-107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None/>
            </a:pPr>
            <a:endParaRPr sz="1900"/>
          </a:p>
        </p:txBody>
      </p:sp>
      <p:pic>
        <p:nvPicPr>
          <p:cNvPr id="558" name="Google Shape;558;p63" descr="Imagen que contiene flor&#10;&#10;Descripción generada automáticament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815" y="1785589"/>
            <a:ext cx="3203359" cy="201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4"/>
          <p:cNvSpPr txBox="1">
            <a:spLocks noGrp="1"/>
          </p:cNvSpPr>
          <p:nvPr>
            <p:ph type="title"/>
          </p:nvPr>
        </p:nvSpPr>
        <p:spPr>
          <a:xfrm>
            <a:off x="989814" y="2699"/>
            <a:ext cx="10363986" cy="128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Carcinoma de cérvix</a:t>
            </a:r>
            <a:endParaRPr/>
          </a:p>
        </p:txBody>
      </p:sp>
      <p:sp>
        <p:nvSpPr>
          <p:cNvPr id="564" name="Google Shape;564;p64"/>
          <p:cNvSpPr txBox="1">
            <a:spLocks noGrp="1"/>
          </p:cNvSpPr>
          <p:nvPr>
            <p:ph type="body" idx="1"/>
          </p:nvPr>
        </p:nvSpPr>
        <p:spPr>
          <a:xfrm>
            <a:off x="586592" y="757246"/>
            <a:ext cx="7605301" cy="460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r>
              <a:rPr lang="es-CO"/>
              <a:t>Coilocito.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Célula escamosa epitelial.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Cambios estructurales.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Aumento en el tamaño dos o tres veces el tamaño.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Irregularidad de la membrana nuclear.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Hipercromasia.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Binucleación frecuente.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565" name="Google Shape;565;p6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5334" y="3489604"/>
            <a:ext cx="3848171" cy="3290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6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7166" y="147291"/>
            <a:ext cx="2955665" cy="328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5"/>
          <p:cNvSpPr txBox="1">
            <a:spLocks noGrp="1"/>
          </p:cNvSpPr>
          <p:nvPr>
            <p:ph type="title"/>
          </p:nvPr>
        </p:nvSpPr>
        <p:spPr>
          <a:xfrm>
            <a:off x="1018094" y="0"/>
            <a:ext cx="10335705" cy="116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Útero</a:t>
            </a:r>
            <a:endParaRPr/>
          </a:p>
        </p:txBody>
      </p:sp>
      <p:sp>
        <p:nvSpPr>
          <p:cNvPr id="572" name="Google Shape;572;p65"/>
          <p:cNvSpPr txBox="1">
            <a:spLocks noGrp="1"/>
          </p:cNvSpPr>
          <p:nvPr>
            <p:ph type="body" idx="1"/>
          </p:nvPr>
        </p:nvSpPr>
        <p:spPr>
          <a:xfrm>
            <a:off x="602403" y="1163637"/>
            <a:ext cx="6335725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r>
              <a:rPr lang="es-CO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Endometrio</a:t>
            </a:r>
            <a:r>
              <a:rPr lang="es-CO" sz="1800" b="1"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s-CO" sz="1800" b="0" i="0">
                <a:latin typeface="Montserrat"/>
                <a:ea typeface="Montserrat"/>
                <a:cs typeface="Montserrat"/>
                <a:sym typeface="Montserrat"/>
              </a:rPr>
              <a:t>Corresponde al recubrimiento del útero y se constituye de epitelio cilíndrico simple y una lámina propia que contiene glándulas tubulares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s-CO" sz="1800" b="0" i="0">
                <a:latin typeface="Montserrat"/>
                <a:ea typeface="Montserrat"/>
                <a:cs typeface="Montserrat"/>
                <a:sym typeface="Montserrat"/>
              </a:rPr>
              <a:t>l endometrio posee dos capas: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Calibri"/>
              <a:buAutoNum type="alphaLcPeriod"/>
            </a:pPr>
            <a:r>
              <a:rPr lang="es-CO" sz="1800" b="1" i="0">
                <a:latin typeface="Montserrat"/>
                <a:ea typeface="Montserrat"/>
                <a:cs typeface="Montserrat"/>
                <a:sym typeface="Montserrat"/>
              </a:rPr>
              <a:t>Capa funcional.</a:t>
            </a:r>
            <a:r>
              <a:rPr lang="es-CO" sz="1800" b="0" i="0">
                <a:latin typeface="Montserrat"/>
                <a:ea typeface="Montserrat"/>
                <a:cs typeface="Montserrat"/>
                <a:sym typeface="Montserrat"/>
              </a:rPr>
              <a:t> Es una capa superficial gruesa que se desprende durante la menstruación e incluye gran parte de las glándulas.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Calibri"/>
              <a:buAutoNum type="alphaLcPeriod"/>
            </a:pPr>
            <a:r>
              <a:rPr lang="es-CO" sz="1800" b="1" i="0">
                <a:latin typeface="Montserrat"/>
                <a:ea typeface="Montserrat"/>
                <a:cs typeface="Montserrat"/>
                <a:sym typeface="Montserrat"/>
              </a:rPr>
              <a:t>Capa basal.</a:t>
            </a:r>
            <a:r>
              <a:rPr lang="es-CO" sz="1800" b="0" i="0">
                <a:latin typeface="Montserrat"/>
                <a:ea typeface="Montserrat"/>
                <a:cs typeface="Montserrat"/>
                <a:sym typeface="Montserrat"/>
              </a:rPr>
              <a:t> Es una capa profunda en la que proliferan y regeneran las glándulas y los demás elementos de la capa funcional.</a:t>
            </a: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 b="0" i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73" name="Google Shape;573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3368" y="1339415"/>
            <a:ext cx="4266573" cy="3996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6"/>
          <p:cNvSpPr txBox="1">
            <a:spLocks noGrp="1"/>
          </p:cNvSpPr>
          <p:nvPr>
            <p:ph type="title"/>
          </p:nvPr>
        </p:nvSpPr>
        <p:spPr>
          <a:xfrm>
            <a:off x="1093508" y="0"/>
            <a:ext cx="102602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Útero</a:t>
            </a:r>
            <a:endParaRPr/>
          </a:p>
        </p:txBody>
      </p:sp>
      <p:sp>
        <p:nvSpPr>
          <p:cNvPr id="579" name="Google Shape;579;p66"/>
          <p:cNvSpPr txBox="1">
            <a:spLocks noGrp="1"/>
          </p:cNvSpPr>
          <p:nvPr>
            <p:ph type="body" idx="1"/>
          </p:nvPr>
        </p:nvSpPr>
        <p:spPr>
          <a:xfrm>
            <a:off x="569177" y="1296274"/>
            <a:ext cx="7245644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900"/>
              <a:buNone/>
            </a:pPr>
            <a:r>
              <a:rPr lang="es-CO" sz="1900" b="1" i="0" u="none" strike="noStrike">
                <a:latin typeface="Montserrat"/>
                <a:ea typeface="Montserrat"/>
                <a:cs typeface="Montserrat"/>
                <a:sym typeface="Montserrat"/>
              </a:rPr>
              <a:t>Miometrio</a:t>
            </a:r>
            <a:r>
              <a:rPr lang="es-CO" sz="1900" b="1">
                <a:latin typeface="Montserrat"/>
                <a:ea typeface="Montserrat"/>
                <a:cs typeface="Montserrat"/>
                <a:sym typeface="Montserrat"/>
              </a:rPr>
              <a:t>: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Capa muscular gruesa. </a:t>
            </a:r>
            <a:r>
              <a:rPr lang="es-CO" sz="1900"/>
              <a:t>Está</a:t>
            </a: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 en continuidad con la capa muscular de la trompa uterina y la vagina.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None/>
            </a:pPr>
            <a:r>
              <a:rPr lang="es-CO" sz="1900" b="1">
                <a:latin typeface="Montserrat"/>
                <a:ea typeface="Montserrat"/>
                <a:cs typeface="Montserrat"/>
                <a:sym typeface="Montserrat"/>
              </a:rPr>
              <a:t>Perimetrio: </a:t>
            </a:r>
            <a:endParaRPr sz="1900" b="1" i="0" u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s-CO" sz="1900" i="0" u="none" strike="noStrike">
                <a:latin typeface="Montserrat"/>
                <a:ea typeface="Montserrat"/>
                <a:cs typeface="Montserrat"/>
                <a:sym typeface="Montserrat"/>
              </a:rPr>
              <a:t>apa serosa externa o la cubierta peritoneal visceral del útero. Se continua con el peritoneo pélvico y abdominal y consiste en un mesotelio y una capa delgada de tejido conjuntivo laxo.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None/>
            </a:pPr>
            <a:endParaRPr sz="1900"/>
          </a:p>
        </p:txBody>
      </p:sp>
      <p:pic>
        <p:nvPicPr>
          <p:cNvPr id="580" name="Google Shape;580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6939" y="1844265"/>
            <a:ext cx="3568133" cy="343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7" descr="data:image/jpeg;base64,/9j/4AAQSkZJRgABAQAAAQABAAD/2wCEAAkGBxQTERUUEhQWFhUXGCAaGRgYFh4eHBweIRoiHSAeHhwcHCggHyAlHBwaIjQhJSorMS4vHx8zODMsNygtLisBCgoKDg0OGxAQGywkICQsMiw1LCwsNC8sLC0yNC8sLywsNCwsLDQsLCw3LCwsLCwtLCwsLCwsLCwsLCwsLCwsLP/AABEIAKcAtAMBIgACEQEDEQH/xAAcAAACAwEBAQEAAAAAAAAAAAAABgQFBwMCAQj/xABAEAACAQIEBAMGAwUGBgMAAAABAgMEEQAFEiEGMUFREyJhBxQycYGRI0JSFWJygqEzkqKxwdEWJENj4fA1U4P/xAAZAQEAAwEBAAAAAAAAAAAAAAAAAgMEAQX/xAAqEQACAgEDBAEDBAMAAAAAAAAAAQIRAxIhMQQTIkFRMmFxscHh8BSBof/aAAwDAQACEQMRAD8A2fMsxip4zJPIscY5sxsMKv8AxTVVe2W034R296qSUj5c0jtrkHrsOXO+yrkEoz3NJZ5CWoaIgQxMPK7m/nI67Lex6Fe5wwx8TPW5hNQwN4Hu/wDayMAZG/dhRtrDmZGv08u4OOpAsvcMwtf9ow6uwohp+VvG1f1x8PEU9GY1zJI9DsEFTDfwwx5CRG3jv0a7Antte8gywIpCuxPO7ksb25ncbbDYW+mF/NuEZ6tgtVVhqa4LQRQaNdiCFaRpXJFxvYC+OugOAwY8xRhQFUWAFgOwGPWIgMUPGubtTUpMbASuyRx3F/M7hbhebaQS1hfliNxXxQYJI6anUSVc26qSQkaA+aWQjki2PzIthThyConm95lmMCkWMy71My/9u+1NE3MKu9ue5OONpK2dSb2RY5vw3mAYNQ1MisrAlp5mZZOROpDcAE9FC23xfnMswUAtRwEbaitYb26kBqcC/oWHzwk8XZe1JTvV0FTUxSQDWUlneWORQQCpDsbHe/8AtjQOHczFbRRTWt4sasV7ErfEIzTXi7JSi091RDoeMYi6xVKPSSsbIs1tL/wSKSjH0vf0wy4SM7yqOohennXUjcx2I5MOxHfHn2ZZtKRPQ1Ll5qRwA55vEw1RsdudtvtiOLMp7eyWTE4b+h5wYMGLioMGDBgAwYMGADBgwYAMGDBgAwYMGAMUotfDuYyGe70FY1xIq7RtckBgNgQGI25gXHKw06ooYJ1V2SOVSLo9gdiOatzGx6HFnmWXxzxNFMiyRsLMrC4OM7p+EK/Knd8rkWopmN/c5iQV9I3Jtf1Nul788SjKgNVRlZItHUVEW97q4b6WlV9vlbFZVzZtTkvGYK6PmYtHgSgfukMysfnjlkvHlPNL7vUI1FVjYwzbAn9x9gwPQ7Xw04npjLg4V/CvGVPXF0TXHPH/AGkEq6ZE+Y6j1GLnM61YIZJnNljRnY+igk/5Yzj2vRmCKLNKd/DqqdlS4G0iMbaX7j/z6EWntHqZJsjZkGkzLEGt0V2XVv23titqjpQ8LO06x1MwHjZg8k0oN7+6xAKkK90LmO/K4c4cZpSxueeFb9rQxVjx04eZIqWGBRApdVdJJS6Fh5FPwE6iOmJdJxPEbmUaADawkVmv1BCgqCP4jjB1TblXo19Otr9lT7VpmGXTKl7kC9v0hlv/AEw58GFYKeKMkALEg25bKOWF/OMxWopAVy2skSRf1RK+ki3w6ydweVr74gZPncdU5gWsejl+EU9RTKJB2AYuA23XYntjsMc41VbCc4Pmy+4irTqOk21E3726fLChlmYyRZ9RkG6zxNC47gXZT9Dpt9R1wzVfA1XY6KtSe5p1P9PEB/rhTr+Gcwiqqaocx1C00gkMca+HIbHcAMSCbDviOOLhO5E5yjLHpibjgxQ8L8XUtcD4D2kX44nGmROnmQ789r8sXksgUFmIAAuSeQGN5hPWFat4pkkkaLL4VqWS4kkaTw4Ublp16W1uDzVeVtyDYHy1VJmC/hkw0TDeW5WScdo+qRnf8Tmw+EAENjhn2eQ0McUUcRYt+HT08S+ZrDkByAA5seWISlROMbPVPR5lKxNTWQQIf+nTxXYf/pITb+6cX9NmK+KIb3YLfu1hsGa2wueV7X3tyOEimo8xqXAqamOiLIXWmhAZyoIB1ytcDzMoOkE7jliypZzlcOqeKEQFwZahJnZ9TMqBpBKpZuYu2s2HS2C1N7h6Uth2wYoqLjGimbRDUxyva+mM62t8lBOLWirElUshuASp2IIINiCCLgjEyBIwYMGADBgwYAMGEvj72jU+WFUdWlmcXESEDboWJ5An0J9MLqZ5n1aA8FPDQxHkZiS5G29iL/4RgC89sGW0cmXTSVQQOiHwnOzB/wAqqeZufy/PFH7GM+nqKBzVNdYW0rI210C3OpjsdPftzxGn4Avqqs6rnqViUtp+CNQNyTvvfbZQL8t8V+URzZ8PBp19yyqBtDBPilsQdFhYDykG24FwTqxNeO4DivNBnDmGKQRZbTESVNU2ysRyVO+3IdSb9BePxLxFJV06ErJHQFlip6VNparcBC7H4YyQOQJ2688WfFVGkuYU+UQIIqOmQTzIo2kNxpVu+1tzz1HsMdKx4v2jRPMxEaznSByDCNvD+QBGM2TL5qPyXY8dxcvgo8yoKlbQVRWNFUWpYTaJR2axu5+f2x5o6RZKimpyLRyy6WC7eVVZ9I6WOjSfQnFjwvlcuZNUSpKqRRyFC7Kzs72DHqAALjfc78sV0EhhzGjMgsY6rwnF/hZlKDft5gfUEd8ZtL1Js2ao6Go8mz11oYtbK7AflijLkD0Vdz9MJuaLl2cK9MzAyqLgMpSaP10sAwtcXHLvjQTPaPVYtYclFz25YzNeG5KnMpqmShmXWU0yzVKo8Wkf9JIVY7+rjYkEd9LgqtGNTd0w4X4tloENHmUn40OyMwJ8aMmyFCBdmBOm252+eJubcWyGRNdMyiTaJC48d9r+WAIW+esrbe4FseOHaRq2ulq3JeKmdoKUMBbWLeLNy5g3UG2PGQ0QnnqKjSZUDsrMpsal1bdRc7QRAaAt7OwYnHe0nG5vn0c10/EpOIalfFinkhqMvqFb8OrkjUpe1tErI5Glh5bMevocN1NmpzSglp2XROGENTGCbKNQ1MDsSjRgkEfqtiiqK2lnnKQaNU2tJKc+XzRqCyPERcakBP8AEvrcQuGLU+cU8ETHTJE8ZDc2hEZlhPPnGQ0Oo9FxPt9vjj9CGvXuzRsyqlhiJAAjjAAF7AKCB9AB/lhMz+f3apFZHJDPIQ0LIZVDIGdRGsaXJuHsG5FrnlsBc8R0VLJNFFWMSjkL4Xj6Vve6lowQXBay73AOnbqKj2mcOU9LQ+NBDHH4MsTgrGLgLKt7kC9rEk/LFUY6t2WylWyGriFx4HjE6Xp/xFbuB8a/zJcfY8xio9pyibKKgWJAi1C3XSQwO3TYHEDiPOmmqqeip2UpIpmndHBIiHJduQckb9tuuLHMcim92MdLIo/DKeDN5oyukqAD8SMNrG5HS3XBKTVnG4p0S8oeqkoKQ0/hEvTxlpZGNh+Gu5VRdyTf8wxd8N5UaaARs/iSFmeR7W1O7FmIFzYXOw6C2Fn2U5vEKOKidtFVTgpLC+zggk3APxLYjcbYesXJUVN2GDBgx04GDBgwBifClEkvFda0t2aLU0dyNjZRytvYHa3LGuTNdjjGs+kbJuITXToz09RfzqPh1WB+ZW17dQdsa3RV8U6CWCRZI23DKbj5fP0xZj5OMx/2sZpNW5hDlNOfKSuu3Vjv5uwRfN9/TG2ZLlcdLBHBCLJGoUf7n1J3OMy4z4EqGr48xy50WdSCyPsGIFrg26rsQfv2vcu9paIRFmcElDNy84LRNte6yAWPT72ucRld7nRfn/5fiOpWSw96gVovW2xHqfK32xS8YxgQeKSwMDrILG199JB9CrEYd+N+GafOoUlpKlPHhN4pY31AbglW0m43AIPMH5nCh7pnCkpPlwnINjJHIgDjbezXBP0H0xjy4pOeqJqw5YqLjIsfYpXoGrKIn/qe8Rkkbq6gG3e1l++ErjZ0XMMxEshivIjxMbg6lUWZRzO45jGgZLPJBmwpJkJD0qyxX38MglWVbDYFRuBtceuH0jBy2Vo7FbuvuUfs54mFZRRzn4raJB/3FAv97g/XFnxLnvu9JUTkD8ONmAvYXtsL9ybDFPxTxbDRlI3ZfGl+BGcIv8TudkQd7E7GwJwscf5l42UOsdRDUNLNHGWisFUNJfTYMxt5bXPPn6Y7Fy9cEJKPvkl1YkpMooqGFwtRVlYzIOYaUmSV+5sC33HLYYYsuyJEmhiDN4FPCPCiBIUsrW1v+s7qQDtfUdzYitzQj9r5bCeUcU76egZYgin6efEjOM08DNMvH5ZvFhb6qrL9dar9zi+TqSRSl4soOMqGOPMqGsjUCZqpIywvurIQQw6mxIv9MS44oqfOBIYg7R0EsgNvNdZrWXewursvLHvjqG9Vl8Y21VwYHpZU1f649U8pfP2AAKR0NiR0Z5lYA79VW49MXZXSbX2KemVxSY0VMcFZArWV4pUDrcXtqW4YHobG9xiJw5WCsoXhqAHkhZqecHfUV8tz/Glm+uK7NODMt8N3eCKG3mMq+RktvqDj4SDvfFN7LM5jlzGvhjn94VkSTxCmgsyfhMbX822i7CwJ3tvjLje7o1ZFSVjLkXCNLRljTxBNVr2uSbdCSSbemL3BiPLVaWtbFxSVnE3CNNX6TMGSZP7OeM6ZFI5b9bevLFEM1zTKrrUxPmNKOU8QtMg/eTfV8/n5sOcdQG264kRykcsAReF+LqSvTVTSqxAuyHZ1+anf68sXuEzPOCaSqkEw1U1Spus8DaGv67aW+o6nFjJ75TQNI8q1XhjUVEOh2UDcKRIV12uRcbnba9wAxYMc6adZEV0N1YBlI5EEXB+ox8wAVVMkiFJFV0YWKsLg/Q4VZ/Z9TqS9I8tG55mneyn+KNgUP2w34MAKUOWZlFYePS1AHV4XiY/VHYfW3X0x5mranRpqcuZ1PxLFJHMtu5V/DJt2AJ7Yb8ZLxRPU1+bS5e9Q9JTQxh9MR/EnU2uQegubW3Gx2N8dc6W4Ssp67JslnkZqepbLKlL33MdiOd0cj/Cw+uPsXHOY5bGplaLMaWS6xVIYqA97Wd7dOxG/Q4uqXgLLQr00VOGYp53dtUi7bEtyQnoABex2tfE6sycVmTU9PWzNBIY4ncMv4l0XcaDaxJ2+eK45IytlnaldLd/Ypc5yKGZkqs8rkDgWjjgIiTSdyNZ87i55i1vribT5vRQ0sv7MeImECZlRy7uE3YMSbtdNS36bdscc04gyqKaKBaZZ5JGjjGyu4JIXzBr7AW2vz6dcUHGuTxLntBDRgQyyWEpiUbKSV1abaf7PX05bnGfXKUlF/wAFko9t00Ts2y95a1aqmEVdLIwkVHHkSnaIqqueSAEl9yLkbA74q+LKWNQreFQxSiphVxTs+osWuVsbK1hudttuWHTiuthynLzDSIFIskY6tI3IsfzdWJPa2OVZ7PKY0EqJEDUvFfxiLyGTZ736XcC9u5xdqUTjWoruJ87Wn4lpzLq8MU7DZSdJkMg1GwvbYXPT74n8JT0Vfm9S7+eamkHu+qVyNIWzOqltPxXNgNrL13K+mdHxsqzJ9gAaep2I0k3ja45izG/pcYYc/wAhpKPL4jMSKmN2NPJEwEpmkkZwsZt5gS1rEEWG+L5LyMzlVEutn8fPG/8AroICSb2HjTCwuOtoicUnC095K/M3WTwpJjEssfmaJIxpDeHY6k7ne1gbWuREz33ikoPdy3iZlmEt5Co5M9thb9KC1/U4d+CovCozRUYv7sugzyL+FJNqJlUC4Yi9wWGwuBvYjCX00zsVXAvcQ5VU18CgCkrYeaMlRJDq32JUFkLWvtfY9sVvs1hMWfTRNGsRioNOhXDgfiRtzAH6v/b48HLTrnlymdqWpRz7xRPYxB+tgeQNiQ1iCOVsWPseSWdq3Mp9PiVDiIBeQCDe2/L4R9MZoLy/H94LZN1v7NGxVyNck+uLTESqp+o+oxeVkTFhTTah64r8fVaxuMAWuJtIRa3XFRBVEkAjHarqxDFLM3KONn525C/PAFb7OawPRlV+CGaWFCDcFElYJvffyad8GK72L0Lx5TCZOcjNJ9Ga4+43+uDAD7gwYSs29oUYmNPRQyV06/GsHwJ/HJuo6/XADrhQ4vy0e90lSo841xMR1QoXAPezqLfM4608uazrcpTUYPQlp3/oUUWHTfHan4ZdmD1dXNOVNwoCxRg99KeY7G27EemIzWqLRKLppma5HmNNV5YkBrFoqlJzLMH0qTIJC3mVyCy8vzXGkA8sQc8pKUljXZ60t7XWAKCR66S3P/0YbvaTwblk7anBjqnBIMJALW6utiLchc2PIXxlPD/CMH7TNJUhnUqXjZX07WJswt27Ebj1xQ4pzpS/0Wxc1Hbhk+i4roKO0eUUjzVLHSs04u1yLeVRve/QaR88Wns3ElNncv7R3qJYiUdhfUTYnQbfpDDbsRh4yXhympRaCFUP6ubH+Y74lV2XRTACWNXsbjUNwe4PMHYcsWRgo7o5oEz2lzCTM8siJujT6mX+dFBP+IffE/2m8Q5lTlBD4MMUknhIwOuRieRsVCpt03+eKTia0vEGXwrt4QVmJPIAtKefZFve/XDdnlBFmbxT05aQU2tg97QFrfq0+cgj8psOuOT54JL3uZ9NQ1EMrwvesjqlaSZQFRgwKqXXcC92Xt9LXw5cMU80el5L1csCaadpDbwlI5Fb6S/QOTe2Pvs9oFq6YV8z6pGjaJYlXSFs926m5OlPN0tjllVJMi1FSVf+2KnTckIigAgAXK23Nr7lttsWuUoYU2rZBRhPJS2RR8VZa8c0M8spkzCadPBRSdMShwzW3u1wAC1hzOG2n4qlpoZViVpBHUVUbBImkZXZjLESF3Cksw3xRcB5DJNUPmdXcs9xAp/KnIP6XXkPUnriLnWYvlmavUWc0dRbxwu4WS1tVu97H11MO2MqzS1NXb/f4LJYlV8L9vk5ceRu1BDmcjPTVxiWKVVXT4uo6bMDYg6AWtbpy2FtP4LykUuX00G11jBe362Gpv6m30xmvGmZpX1WW00DpJFLMHYqwN7G1iL7batjjZZOZ+eLsLbjcirIknSOU8mkXxxjrB1Fsea5+Q+uImLSslTwg+Zd+9sRcfQbcsBOAO1Gt2+Qwo+1avkkjhyymF561rHfZY1O5PzP9A3phzpbKhZiAOZJ5ADmf8zhF9k6tX5hWZpIDov4NOD0XmeY/Tp+rNgDTsny9aeCKBPhjQIPWwtf688fMTcGAIOeu4ppzHfxBE5S3PVpNrbHe9sIfsonpafL40pyskjeafcB/E6qy/F5eVj0xf8AH+etBHFDCSKiqkEUZFtSjnJIAf0Lvy5lcJ2ecCU8zahELnqCVf8AvA3P1xnz5dFKy/Dj1blt7UeMpKWniNOoMksgRdfIEjmdxe3239MJNBSZhKt6yvlt+iFgvXkXUeltvvi5m4PBRUkDzIp1BZJPEseW2rf6A46xQCMBFUKBsFAtb6Yyyy3+TVDClzwcqOhjiFo1C35nqfUk7k/PFGy+FntBKfhmvC3zN1HPl8acuxwx6xe1xe17dbf+kYq+I8kWqi0lijqdSOPyt0+mOYp6Z2yzLDVCkaa+VH8rfcYr6hNBIawtue2ESl4vzmnURtBBVW5SltJI/eGtd/W2KjMajNsxvHVGOmhbZxHa5XsLMSR8yMbe5CrtGSpcUxdllarnralSVWWVKdWH6XcKQP5APocfoPPaSaKiEFBEjOFEaBjpRRa2o25gc7DmcZNVZYqGho6dbCSpj9TZTrZj35XON9GO45a4tleVaJV7Mpyn2ZViwRxTZi6RxgARUyBR3N2PMkkkkg98NeX00dMhhjLswUvZmLO3S9z3ItYW+WGOqn0iw5nCVkFcKurnmU/h05NNH+8bq0jH+ZVUDspP5tuZZN7WdxKiv4CRhQRB7hryEq1wyEyudBB3BW9rYM/phq3AKuNwRsfn/TEmnzFXzGqijIKokTOR0lOpWB6X0LHf5d8d88QGO/UEW/yx5+TabNmJ7IzDgrL414mjSJVRYwWsNxfwdRt2Nza3S2N3OMc9lA15/XSctEcg7/nRef0xsWPUh9KPPn9T/JArPi+mOGJ89MG3vY4iyQMOn2xIgcsfVW5sMfMS6ZQql2NgBe55ADcnACT7Yc/93oxSxbzVX4agc9HJj9TZR8z2w+cF5CtDRQ0680XzHu53Y/3icZVwUjZ1nL1zjTTUhAiW3xG50dOexc9vKPXG4YAMGDBgBEqlSXiKMNcmCiJAPK7yWuB/Dti1rYNDkdOY+WF2aUx8UoDsstHYX/MQxO32OGvO/wC0H8P+pxm6qKcLL+nflRX45zwK4swvjpj4WA5nHnG0R+IIJI1ZoxeSK7KLfEALlf5gPvbHrLK5J4kljN1cXH+oPqDcYu89YF1ta9t7fPb/AFxmvB1VUyTT0dHEHfx3IZto4kLWJa3S42X54uhBzVLkSyKFN+x2kcKCWIAHMk2A+ZO2PHvCXC61BZdQBYAkXtcA8xf74deGeB4aYBpmNTPe5kl3ANvyJ8KAff1ws8MwJNnGbQVGplBiYXcjygfD0JXuORue+Lv8V/JS+rXpHbgvIHlrlrXFooEZIb82dtncfugeS/U36c9LxBkmAUJGAABbbYAdhiJl+aiRA0baluRuOqsVP+JSMaIyjBaUUSjKb1P2ds2n0gkKW0gmyi5PoAOuM8knGWQ1VXVSKKmrbWsKbjVpsqIt/MRcan274bcx4gpoReWeMEmwGsFiewUEsT6AYp/dhUVKVbxlfDQpCrrZxqILOwPwk2AA5gXvzsKZTq2yxR4SKnhaBKGih1q4eazysQCfFcX8xHIX8g6XsL3O/WurTIewHIYYpqRJVaKS+iQFGsd7Ha4PQg2IPcDGdZhnHuy1aTW8alJUjlrB/s3t0Dgr9+2M+lzWr7l8ZRi6Z89jf/zWYgctD7dP7ZcbAMYX7H1lps5j952aspmcb9HOtSR3Og7eoxujG3PHppUqPOk7dn3HlmA544Ssp/Pb64iug/Vf6HHTh4ka5J74XPa/njUmWME+OZhCD2BUlj/dW3zYYZEG4+eEP2sx+8V+VUltQaUsy7kEalG6jppDb/PADv7KsgWjyyBdOmSRRJJ3LML7/IWFulsN+PijbH3ABgwYMAZj7RJRBneTznk7SRMRtzKgAk7WvJe3zxolRQq5DNflbnhB9uVJJ7lFUxC7Us6TEcxYbXI6gHT9L4fcqr0qIY5ozdJFDr8iL45KKkqZ1NrggZrTIijSNye+FGoyWsrm/DPusAJHiOl5G9UjPIerb7cupf6qkDlb9D98SALYo7Cc22ti7vNRpPcxbPOAMwjdY6SslmduZdUVEHdty1+1gcaF7P8AhBMtpvDDa5XOuWQ82Yjp10joPmeuLDifPYqGBp5ASSQqqouzudlUepP2xFpMpmekTxZNNWNUgf4hG7Eto2tqjW4TT1UcwdxbGOkqlJyGLGM8X1RoOJYZ3JENXEsbE8gfg/wkRsfRsaLwbxSldG9vLNC5jmj/AEuDY2PVTY2P+uIXtI4PizGmCPJ4UiNqik7NbkR1B/2OJOqOLksaudI0Z5GCIoJZibAAcyTjGP8AhWgqHaWKFhCSdDNJIXk33kOptlJvYWueZO4Ats5pK2akp6KrOnw5AKh1JImjUAqUcbN0BBsdQvbEukcXeMWvE5jIHS26/dCp+d+2MM5OKqLN2OKm7kiNleRwU9jDEqkfmtdv7x3w/RnYfLCla+2GuBbKAegA/pjNJt8l8klwe8IHtnydD4WZIqu0RRaiJvhddQ03HXfy/Ijth/xmXFHi5xmC5bTX8GFtVRIOQI2PptuoHVr9Bi/pnLVSM2dLTbJ/H1eC2V55TqyxgqslxuqknZgP517cu4xqktmv1Dbj5HcHBNw5TtRe5GMeB4Yj09gOR+YIBv33xE4cp5EgWnlDeJTqEEhuRKgFlcNbckDccwQeYIJ9ExHBoyDa2PS07Hp98WnhN2OFfizjqjoBaWTXL0hjIZ/5ui77b4AtvdW9PvihqMs8TP6SRxtHSyOv8QcL37P2xCyDjutqSCMknEdr6/Gtcfu+KiK3PocNtLA8ssUwhkgePYiXR5kceZLo7Xsyo1+6+pwAx4MGDABgwYMARszoUnhkhlGpJFKsO4IscZV7Ps7lyusOTVxGi96WY7BgdwpubWJ2A6G43uMa9hW4/wCDY8xgCk+HNGdUMo5q3r1KnqPkemAGnHiOZWvYg252OEzJcznaHw6jyTJ5ZU/eHUH9LDzA8jf0IEyGQqbqbHGSXVU6o0Lp7V2LvtoqTAcvqSSYoKtHkQdQCCG+liB6nD/+047IQbhwGBHKx5HCfxflgrqeWGQ2Lr5T0Vhupt2B/wBcLPsyziRoWo6ny1FKdGlviKflO+5tyuOmnvg+obi3H0/+BYakkyRl1R7hnlZA3l960zxN0OxBXfnvq+xw4VFYWPncfIkf5YpeKuHo61E1kpNFvDMvxob3AN9mW/5T98VtBkU0pWGpkERZgviRMLvtc6QwJUkA3G9uYOKcku4/F8+i7HHQvL17InHHGHhf8pR/i1knlCqNXh3HxG35gNwOnM7DFVwnkbUsbCRy8sjanPr233PzxokHCkFGf+XhChub2u5/iY+Yn1J3x8qsr8TfS1/1BT/tviM7j4JE8bTeplVktLqbWRsOXz/8YbIcpc8yFx2yPKREq6uY5enr88W+LsXTWrmU5eo3qIi5/O8UT+GuqUkRxr3dm0r9ATcnsDi44I4Uiy+nEaeaRvNNKfikc8z8r3sOg7m5N0aJC+sqCwOoEjkdJW47GxI+pxIxfhxdtMpyZNbDHOogV1KsLg8xjpgxcVChm3s/hnv/AMzWxq17rHVNpNz2cNYegsMceGPZdl9E/iJG0sgOzzNrI+QsFHztf1w64MAGDBgwAYMGDABgwYMAGDBgwBHqKNH+JRe1tQ5/f6nFW+UPfYgjBgxVPDGe7LIZJR4PP7Jf937/APjFdmvBCzMJ1fwqpB5JVHT9Eg/Ohvuu3oRgwYjHp4RdnZZpNHCuy7MNISJKcyG15WdvDUX3Ph21k25Lf695/CvChp3aeomaoqWFi5GlEHVY0Hwg9TzNhgwYnDFGPCIyySlyxnwYMGLCAYMGDABgwYMAGDBgwAYMGDABgwYMAGDBgwAYMGDAH//Z"/>
          <p:cNvSpPr/>
          <p:nvPr/>
        </p:nvSpPr>
        <p:spPr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67"/>
          <p:cNvSpPr txBox="1">
            <a:spLocks noGrp="1"/>
          </p:cNvSpPr>
          <p:nvPr>
            <p:ph type="body" idx="1"/>
          </p:nvPr>
        </p:nvSpPr>
        <p:spPr>
          <a:xfrm>
            <a:off x="474499" y="1263194"/>
            <a:ext cx="6558347" cy="280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 b="1"/>
              <a:t>FASE PROLIFERATIVA:</a:t>
            </a:r>
            <a:r>
              <a:rPr lang="es-CO" sz="1800"/>
              <a:t> ocurre al mismo tiempo que la maduración folicular y es afectada por la secreción de los estrógenos ováricos.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 b="1"/>
              <a:t>FASE SECRETORA:</a:t>
            </a:r>
            <a:r>
              <a:rPr lang="es-CO" sz="1800"/>
              <a:t> coincide con la actividad funcional del cuerpo lúteo y es afectada principalmente por la secreción de progesterona.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 b="1"/>
              <a:t>FASE MENSTRUAL: </a:t>
            </a:r>
            <a:r>
              <a:rPr lang="es-CO" sz="1800"/>
              <a:t>comienza cuando la producción hormonal del ovario declina con la degeneración del cuerpo lúteo. </a:t>
            </a:r>
            <a:endParaRPr/>
          </a:p>
        </p:txBody>
      </p:sp>
      <p:sp>
        <p:nvSpPr>
          <p:cNvPr id="588" name="Google Shape;588;p67"/>
          <p:cNvSpPr txBox="1">
            <a:spLocks noGrp="1"/>
          </p:cNvSpPr>
          <p:nvPr>
            <p:ph type="title"/>
          </p:nvPr>
        </p:nvSpPr>
        <p:spPr>
          <a:xfrm>
            <a:off x="871844" y="-9797"/>
            <a:ext cx="4152643" cy="127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Endometrio</a:t>
            </a:r>
            <a:endParaRPr/>
          </a:p>
        </p:txBody>
      </p:sp>
      <p:pic>
        <p:nvPicPr>
          <p:cNvPr id="589" name="Google Shape;589;p6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0427" y="1166018"/>
            <a:ext cx="2416555" cy="2402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6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4563" y="1166018"/>
            <a:ext cx="2363464" cy="2402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6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0889" y="3789539"/>
            <a:ext cx="2652185" cy="2806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68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Carcinoma de endometrio</a:t>
            </a:r>
            <a:endParaRPr/>
          </a:p>
        </p:txBody>
      </p:sp>
      <p:sp>
        <p:nvSpPr>
          <p:cNvPr id="598" name="Google Shape;598;p68"/>
          <p:cNvSpPr txBox="1">
            <a:spLocks noGrp="1"/>
          </p:cNvSpPr>
          <p:nvPr>
            <p:ph type="body" idx="1"/>
          </p:nvPr>
        </p:nvSpPr>
        <p:spPr>
          <a:xfrm>
            <a:off x="6737369" y="1325563"/>
            <a:ext cx="5360239" cy="3248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Neoplasia ginecológica mas común en países desarrollados.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Asociaciones: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Síndrome de Turner: adenocarcinoma bien diferenciado, 2/3 diferenciación escamosa </a:t>
            </a:r>
            <a:r>
              <a:rPr lang="es-CO" sz="1800" b="0" i="0">
                <a:latin typeface="Montserrat"/>
                <a:ea typeface="Montserrat"/>
                <a:cs typeface="Montserrat"/>
                <a:sym typeface="Montserrat"/>
              </a:rPr>
              <a:t>Síndrome Muir-Torre </a:t>
            </a: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Infertilidad. Sangrado uterino anormal.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r>
              <a:rPr lang="es-CO" sz="1800" b="1"/>
              <a:t>Tipos: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Carcinoma endometrioide ∼80%.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Carcinoma seroso ∼5% -10%.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Carcinosarcoma: &lt;5%.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Carcinoma de células claras &lt;5%.</a:t>
            </a: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/>
          </a:p>
        </p:txBody>
      </p:sp>
      <p:pic>
        <p:nvPicPr>
          <p:cNvPr id="599" name="Google Shape;599;p6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706" y="1325563"/>
            <a:ext cx="6065012" cy="3046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69"/>
          <p:cNvSpPr txBox="1">
            <a:spLocks noGrp="1"/>
          </p:cNvSpPr>
          <p:nvPr>
            <p:ph type="title"/>
          </p:nvPr>
        </p:nvSpPr>
        <p:spPr>
          <a:xfrm>
            <a:off x="952106" y="0"/>
            <a:ext cx="104016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Ovario</a:t>
            </a:r>
            <a:endParaRPr/>
          </a:p>
        </p:txBody>
      </p:sp>
      <p:pic>
        <p:nvPicPr>
          <p:cNvPr id="605" name="Google Shape;605;p6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1925" y="2940311"/>
            <a:ext cx="5926141" cy="3851701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69"/>
          <p:cNvSpPr txBox="1"/>
          <p:nvPr/>
        </p:nvSpPr>
        <p:spPr>
          <a:xfrm>
            <a:off x="503784" y="1325563"/>
            <a:ext cx="11138319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s-CO" sz="2000" i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La corteza ovárica está formada por el epitelio de recubrimiento de los ovarios, los folículos ováricos y el tejido conjuntivo adyacente, que conforma el estroma.</a:t>
            </a:r>
            <a:endParaRPr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i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s-CO" sz="2000" i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El epitelio de recubrimiento es cúbico simple y también es conocido como epitelio germinal.</a:t>
            </a:r>
            <a:endParaRPr sz="2000" b="1">
              <a:solidFill>
                <a:srgbClr val="152B4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rgbClr val="152B4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rgbClr val="152B4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70"/>
          <p:cNvSpPr txBox="1">
            <a:spLocks noGrp="1"/>
          </p:cNvSpPr>
          <p:nvPr>
            <p:ph type="title"/>
          </p:nvPr>
        </p:nvSpPr>
        <p:spPr>
          <a:xfrm>
            <a:off x="961844" y="0"/>
            <a:ext cx="103919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Ovario</a:t>
            </a:r>
            <a:endParaRPr/>
          </a:p>
        </p:txBody>
      </p:sp>
      <p:sp>
        <p:nvSpPr>
          <p:cNvPr id="612" name="Google Shape;612;p70"/>
          <p:cNvSpPr txBox="1">
            <a:spLocks noGrp="1"/>
          </p:cNvSpPr>
          <p:nvPr>
            <p:ph type="body" idx="1"/>
          </p:nvPr>
        </p:nvSpPr>
        <p:spPr>
          <a:xfrm>
            <a:off x="633833" y="1347910"/>
            <a:ext cx="6745162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Tipos de folículos ováricos según su estado de desarrollo: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olículos primordiales.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olículos en crecimiento</a:t>
            </a: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i="0" u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Folículos</a:t>
            </a: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 primarios y secundarios (o antrales).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• Folículos maduros o folículos de Graaf.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613" name="Google Shape;613;p7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9397" y="1821664"/>
            <a:ext cx="3610708" cy="3583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71"/>
          <p:cNvSpPr txBox="1">
            <a:spLocks noGrp="1"/>
          </p:cNvSpPr>
          <p:nvPr>
            <p:ph type="title"/>
          </p:nvPr>
        </p:nvSpPr>
        <p:spPr>
          <a:xfrm>
            <a:off x="933254" y="-7371"/>
            <a:ext cx="1042054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Folículo primordial </a:t>
            </a:r>
            <a:endParaRPr/>
          </a:p>
        </p:txBody>
      </p:sp>
      <p:sp>
        <p:nvSpPr>
          <p:cNvPr id="619" name="Google Shape;619;p71"/>
          <p:cNvSpPr txBox="1">
            <a:spLocks noGrp="1"/>
          </p:cNvSpPr>
          <p:nvPr>
            <p:ph type="body" idx="1"/>
          </p:nvPr>
        </p:nvSpPr>
        <p:spPr>
          <a:xfrm>
            <a:off x="592974" y="1356765"/>
            <a:ext cx="6146824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b="0" i="0">
                <a:latin typeface="Montserrat"/>
                <a:ea typeface="Montserrat"/>
                <a:cs typeface="Montserrat"/>
                <a:sym typeface="Montserrat"/>
              </a:rPr>
              <a:t>Corresponden al primer estadio de desarrollo que se puede distinguir.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>
                <a:latin typeface="Montserrat"/>
                <a:ea typeface="Montserrat"/>
                <a:cs typeface="Montserrat"/>
                <a:sym typeface="Montserrat"/>
              </a:rPr>
              <a:t>Nacimiento: 400,000 folículos primordiales.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>
                <a:latin typeface="Montserrat"/>
                <a:ea typeface="Montserrat"/>
                <a:cs typeface="Montserrat"/>
                <a:sym typeface="Montserrat"/>
              </a:rPr>
              <a:t>Disminuye por procesos biológicos.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>
                <a:latin typeface="Montserrat"/>
                <a:ea typeface="Montserrat"/>
                <a:cs typeface="Montserrat"/>
                <a:sym typeface="Montserrat"/>
              </a:rPr>
              <a:t>Esta integrado por un ovocito primario rodeado por una monocapa de células planas.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>
                <a:latin typeface="Montserrat"/>
                <a:ea typeface="Montserrat"/>
                <a:cs typeface="Montserrat"/>
                <a:sym typeface="Montserrat"/>
              </a:rPr>
              <a:t>25 micras.</a:t>
            </a:r>
            <a:endParaRPr/>
          </a:p>
        </p:txBody>
      </p:sp>
      <p:pic>
        <p:nvPicPr>
          <p:cNvPr id="620" name="Google Shape;620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0165" y="2875638"/>
            <a:ext cx="3067627" cy="3011852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71"/>
          <p:cNvSpPr/>
          <p:nvPr/>
        </p:nvSpPr>
        <p:spPr>
          <a:xfrm>
            <a:off x="10176207" y="3142892"/>
            <a:ext cx="1341074" cy="595783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Ovocito</a:t>
            </a:r>
            <a:endParaRPr/>
          </a:p>
        </p:txBody>
      </p:sp>
      <p:sp>
        <p:nvSpPr>
          <p:cNvPr id="622" name="Google Shape;622;p71"/>
          <p:cNvSpPr/>
          <p:nvPr/>
        </p:nvSpPr>
        <p:spPr>
          <a:xfrm>
            <a:off x="9997417" y="3984822"/>
            <a:ext cx="1698655" cy="683531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Cel. folicular plana</a:t>
            </a:r>
            <a:endParaRPr/>
          </a:p>
        </p:txBody>
      </p:sp>
      <p:sp>
        <p:nvSpPr>
          <p:cNvPr id="623" name="Google Shape;623;p71"/>
          <p:cNvSpPr/>
          <p:nvPr/>
        </p:nvSpPr>
        <p:spPr>
          <a:xfrm>
            <a:off x="9997417" y="4914500"/>
            <a:ext cx="1698654" cy="683531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Cel. estromal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72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Folículos primarios</a:t>
            </a:r>
            <a:endParaRPr/>
          </a:p>
        </p:txBody>
      </p:sp>
      <p:sp>
        <p:nvSpPr>
          <p:cNvPr id="629" name="Google Shape;629;p72"/>
          <p:cNvSpPr txBox="1">
            <a:spLocks noGrp="1"/>
          </p:cNvSpPr>
          <p:nvPr>
            <p:ph type="body" idx="1"/>
          </p:nvPr>
        </p:nvSpPr>
        <p:spPr>
          <a:xfrm>
            <a:off x="5137607" y="1534152"/>
            <a:ext cx="6895161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Las células foliculares aumentan de tamaño y adoptan una forma </a:t>
            </a:r>
            <a:r>
              <a:rPr lang="es-CO"/>
              <a:t>cúbica</a:t>
            </a: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 y dado que mantienen una sola capa celular, se denomina folículo primario unilaminar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Posteriormente, se inicia la actividad de mitosis de las células foliculares, lo que origina ahora varias capas epiteliales, formándose entonces un folículo primario multilaminar.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En esta etapa las células foliculares y el ovocito secretan abundantes glucoproteínas que forman una lamina de sustancia amorfa denominada zona pelúcida.</a:t>
            </a:r>
            <a:endParaRPr/>
          </a:p>
        </p:txBody>
      </p:sp>
      <p:pic>
        <p:nvPicPr>
          <p:cNvPr id="630" name="Google Shape;630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535" y="1430084"/>
            <a:ext cx="2280557" cy="2131235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72"/>
          <p:cNvSpPr/>
          <p:nvPr/>
        </p:nvSpPr>
        <p:spPr>
          <a:xfrm>
            <a:off x="3010291" y="1685558"/>
            <a:ext cx="1731390" cy="461624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Cel. folicular</a:t>
            </a:r>
            <a:endParaRPr/>
          </a:p>
        </p:txBody>
      </p:sp>
      <p:sp>
        <p:nvSpPr>
          <p:cNvPr id="632" name="Google Shape;632;p72"/>
          <p:cNvSpPr/>
          <p:nvPr/>
        </p:nvSpPr>
        <p:spPr>
          <a:xfrm>
            <a:off x="3010291" y="2311765"/>
            <a:ext cx="1731390" cy="591231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Capa granulosa</a:t>
            </a:r>
            <a:endParaRPr/>
          </a:p>
        </p:txBody>
      </p:sp>
      <p:sp>
        <p:nvSpPr>
          <p:cNvPr id="633" name="Google Shape;633;p72"/>
          <p:cNvSpPr/>
          <p:nvPr/>
        </p:nvSpPr>
        <p:spPr>
          <a:xfrm flipH="1">
            <a:off x="3010290" y="3043701"/>
            <a:ext cx="1731391" cy="591231"/>
          </a:xfrm>
          <a:prstGeom prst="rect">
            <a:avLst/>
          </a:prstGeom>
          <a:solidFill>
            <a:srgbClr val="D0CEC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Cel. estromal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6"/>
          <p:cNvSpPr txBox="1">
            <a:spLocks noGrp="1"/>
          </p:cNvSpPr>
          <p:nvPr>
            <p:ph type="body" idx="1"/>
          </p:nvPr>
        </p:nvSpPr>
        <p:spPr>
          <a:xfrm>
            <a:off x="512112" y="1748492"/>
            <a:ext cx="11001649" cy="1821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Corresponde a una aglomeración de alvéolos secretores pequeños (en la mama en lactación) o de conductillos terminales (en la mama inactiva) rodeados por estroma intralobulillar.</a:t>
            </a:r>
            <a:endParaRPr/>
          </a:p>
        </p:txBody>
      </p:sp>
      <p:pic>
        <p:nvPicPr>
          <p:cNvPr id="424" name="Google Shape;424;p4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3252" y="3032232"/>
            <a:ext cx="6696308" cy="354683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6"/>
          <p:cNvSpPr txBox="1">
            <a:spLocks noGrp="1"/>
          </p:cNvSpPr>
          <p:nvPr>
            <p:ph type="title"/>
          </p:nvPr>
        </p:nvSpPr>
        <p:spPr>
          <a:xfrm>
            <a:off x="658155" y="67879"/>
            <a:ext cx="814647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La unidad lobulillar de conducto terminal (TDLU)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73"/>
          <p:cNvSpPr txBox="1">
            <a:spLocks noGrp="1"/>
          </p:cNvSpPr>
          <p:nvPr>
            <p:ph type="title"/>
          </p:nvPr>
        </p:nvSpPr>
        <p:spPr>
          <a:xfrm>
            <a:off x="970960" y="0"/>
            <a:ext cx="103828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Folículo secundario</a:t>
            </a:r>
            <a:endParaRPr/>
          </a:p>
        </p:txBody>
      </p:sp>
      <p:sp>
        <p:nvSpPr>
          <p:cNvPr id="639" name="Google Shape;639;p73"/>
          <p:cNvSpPr txBox="1">
            <a:spLocks noGrp="1"/>
          </p:cNvSpPr>
          <p:nvPr>
            <p:ph type="body" idx="1"/>
          </p:nvPr>
        </p:nvSpPr>
        <p:spPr>
          <a:xfrm>
            <a:off x="4914338" y="1534152"/>
            <a:ext cx="7033590" cy="340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Al continuar la reproducción de las células de la granulosa, el tamaño del folículo se incrementa.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Posteriormente se inicia la producción de un líquido con abundantes glucosaminoglicanos y distintos tipos de hormonas que incluyen estradiol, progesterona e inhibina.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Al aumentar la cantidad de este líquido, se origina huecos irregulares entre las células foliculares, los que posteriormente se unen formando un solo hueco voluminoso antro folicular.</a:t>
            </a:r>
            <a:endParaRPr/>
          </a:p>
        </p:txBody>
      </p:sp>
      <p:pic>
        <p:nvPicPr>
          <p:cNvPr id="640" name="Google Shape;640;p7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960" y="1391551"/>
            <a:ext cx="3371850" cy="2473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74"/>
          <p:cNvSpPr txBox="1">
            <a:spLocks noGrp="1"/>
          </p:cNvSpPr>
          <p:nvPr>
            <p:ph type="title"/>
          </p:nvPr>
        </p:nvSpPr>
        <p:spPr>
          <a:xfrm>
            <a:off x="952106" y="0"/>
            <a:ext cx="104016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Folículo Grafiano</a:t>
            </a:r>
            <a:endParaRPr/>
          </a:p>
        </p:txBody>
      </p:sp>
      <p:sp>
        <p:nvSpPr>
          <p:cNvPr id="646" name="Google Shape;646;p74"/>
          <p:cNvSpPr txBox="1">
            <a:spLocks noGrp="1"/>
          </p:cNvSpPr>
          <p:nvPr>
            <p:ph type="body" idx="1"/>
          </p:nvPr>
        </p:nvSpPr>
        <p:spPr>
          <a:xfrm>
            <a:off x="528788" y="1325563"/>
            <a:ext cx="664501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Esta es la etapa final de la maduración folicular.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El tamaño que llega a alcanzar el folículo maduro protruye hacia el exterior del ovario.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El ovocito que entonces se encuentra rodeado por una capa estratificada de células foliculares que se conoce como corona radiada.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 Estos folículos dan lugar a la ovulación.</a:t>
            </a:r>
            <a:endParaRPr/>
          </a:p>
        </p:txBody>
      </p:sp>
      <p:pic>
        <p:nvPicPr>
          <p:cNvPr id="647" name="Google Shape;647;p7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0734" y="1773387"/>
            <a:ext cx="4488079" cy="3590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75"/>
          <p:cNvSpPr txBox="1">
            <a:spLocks noGrp="1"/>
          </p:cNvSpPr>
          <p:nvPr>
            <p:ph type="title"/>
          </p:nvPr>
        </p:nvSpPr>
        <p:spPr>
          <a:xfrm>
            <a:off x="391632" y="-1028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200"/>
              <a:buFont typeface="Montserrat"/>
              <a:buNone/>
            </a:pPr>
            <a:r>
              <a:rPr lang="es-CO" sz="3200" b="0"/>
              <a:t>En resumen </a:t>
            </a:r>
            <a:endParaRPr/>
          </a:p>
        </p:txBody>
      </p:sp>
      <p:graphicFrame>
        <p:nvGraphicFramePr>
          <p:cNvPr id="653" name="Google Shape;653;p75"/>
          <p:cNvGraphicFramePr/>
          <p:nvPr/>
        </p:nvGraphicFramePr>
        <p:xfrm>
          <a:off x="3122452" y="109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{821A34EE-7766-4CF6-9C2F-77AECD56142D}</a:tableStyleId>
              </a:tblPr>
              <a:tblGrid>
                <a:gridCol w="127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7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4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60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Folículo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6625" marR="66625" marT="33325" marB="33325" anchor="ctr">
                    <a:lnL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Ovocito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6625" marR="66625" marT="33325" marB="33325" anchor="ctr">
                    <a:lnL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Zona pelúcida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6625" marR="66625" marT="33325" marB="33325" anchor="ctr">
                    <a:lnL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Granulosa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6625" marR="66625" marT="33325" marB="33325" anchor="ctr">
                    <a:lnL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Tecas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6625" marR="66625" marT="33325" marB="33325" anchor="ctr">
                    <a:lnL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Antro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6625" marR="66625" marT="33325" marB="33325" anchor="ctr">
                    <a:lnL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1" i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Corona radiada/cumulus oophorus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6625" marR="66625" marT="33325" marB="33325" anchor="ctr">
                    <a:lnL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Primordial</a:t>
                      </a:r>
                      <a:endParaRPr/>
                    </a:p>
                  </a:txBody>
                  <a:tcPr marL="66625" marR="66625" marT="33325" marB="33325" anchor="ctr">
                    <a:lnL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Primario</a:t>
                      </a:r>
                      <a:endParaRPr/>
                    </a:p>
                  </a:txBody>
                  <a:tcPr marL="66625" marR="66625" marT="33325" marB="33325" anchor="ctr">
                    <a:lnL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</a:t>
                      </a:r>
                      <a:endParaRPr/>
                    </a:p>
                  </a:txBody>
                  <a:tcPr marL="66625" marR="66625" marT="33325" marB="33325" anchor="ctr">
                    <a:lnL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capa, células planas</a:t>
                      </a:r>
                      <a:endParaRPr/>
                    </a:p>
                  </a:txBody>
                  <a:tcPr marL="66625" marR="66625" marT="33325" marB="33325" anchor="ctr">
                    <a:lnL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</a:t>
                      </a:r>
                      <a:endParaRPr/>
                    </a:p>
                  </a:txBody>
                  <a:tcPr marL="66625" marR="66625" marT="33325" marB="33325" anchor="ctr">
                    <a:lnL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</a:t>
                      </a:r>
                      <a:endParaRPr/>
                    </a:p>
                  </a:txBody>
                  <a:tcPr marL="66625" marR="66625" marT="33325" marB="33325" anchor="ctr">
                    <a:lnL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</a:t>
                      </a:r>
                      <a:endParaRPr/>
                    </a:p>
                  </a:txBody>
                  <a:tcPr marL="66625" marR="66625" marT="33325" marB="33325" anchor="ctr">
                    <a:lnL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Primario</a:t>
                      </a:r>
                      <a:endParaRPr/>
                    </a:p>
                  </a:txBody>
                  <a:tcPr marL="66625" marR="66625" marT="33325" marB="33325" anchor="ctr">
                    <a:lnL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Primario</a:t>
                      </a:r>
                      <a:endParaRPr/>
                    </a:p>
                  </a:txBody>
                  <a:tcPr marL="66625" marR="66625" marT="33325" marB="33325" anchor="ctr">
                    <a:lnL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Sí</a:t>
                      </a:r>
                      <a:endParaRPr/>
                    </a:p>
                  </a:txBody>
                  <a:tcPr marL="66625" marR="66625" marT="33325" marB="33325" anchor="ctr">
                    <a:lnL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o más capas, células cúbicas</a:t>
                      </a:r>
                      <a:endParaRPr/>
                    </a:p>
                  </a:txBody>
                  <a:tcPr marL="66625" marR="66625" marT="33325" marB="33325" anchor="ctr">
                    <a:lnL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Sí</a:t>
                      </a:r>
                      <a:endParaRPr/>
                    </a:p>
                  </a:txBody>
                  <a:tcPr marL="66625" marR="66625" marT="33325" marB="33325" anchor="ctr">
                    <a:lnL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</a:t>
                      </a:r>
                      <a:endParaRPr/>
                    </a:p>
                  </a:txBody>
                  <a:tcPr marL="66625" marR="66625" marT="33325" marB="33325" anchor="ctr">
                    <a:lnL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</a:t>
                      </a:r>
                      <a:endParaRPr/>
                    </a:p>
                  </a:txBody>
                  <a:tcPr marL="66625" marR="66625" marT="33325" marB="33325" anchor="ctr">
                    <a:lnL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Secundario</a:t>
                      </a:r>
                      <a:endParaRPr/>
                    </a:p>
                  </a:txBody>
                  <a:tcPr marL="66625" marR="66625" marT="33325" marB="33325" anchor="ctr">
                    <a:lnL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Primario</a:t>
                      </a:r>
                      <a:endParaRPr/>
                    </a:p>
                  </a:txBody>
                  <a:tcPr marL="66625" marR="66625" marT="33325" marB="33325" anchor="ctr">
                    <a:lnL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Sí</a:t>
                      </a:r>
                      <a:endParaRPr/>
                    </a:p>
                  </a:txBody>
                  <a:tcPr marL="66625" marR="66625" marT="33325" marB="33325" anchor="ctr">
                    <a:lnL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Multilaminar, células cúbicas</a:t>
                      </a:r>
                      <a:endParaRPr/>
                    </a:p>
                  </a:txBody>
                  <a:tcPr marL="66625" marR="66625" marT="33325" marB="33325" anchor="ctr">
                    <a:lnL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Interna y externa</a:t>
                      </a:r>
                      <a:endParaRPr/>
                    </a:p>
                  </a:txBody>
                  <a:tcPr marL="66625" marR="66625" marT="33325" marB="33325" anchor="ctr">
                    <a:lnL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 formación</a:t>
                      </a:r>
                      <a:endParaRPr/>
                    </a:p>
                  </a:txBody>
                  <a:tcPr marL="66625" marR="66625" marT="33325" marB="33325" anchor="ctr">
                    <a:lnL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</a:t>
                      </a:r>
                      <a:endParaRPr/>
                    </a:p>
                  </a:txBody>
                  <a:tcPr marL="66625" marR="66625" marT="33325" marB="33325" anchor="ctr">
                    <a:lnL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 Graaf</a:t>
                      </a:r>
                      <a:endParaRPr/>
                    </a:p>
                  </a:txBody>
                  <a:tcPr marL="66625" marR="66625" marT="33325" marB="33325" anchor="ctr">
                    <a:lnL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Secundario</a:t>
                      </a:r>
                      <a:endParaRPr/>
                    </a:p>
                  </a:txBody>
                  <a:tcPr marL="66625" marR="66625" marT="33325" marB="33325" anchor="ctr">
                    <a:lnL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Sí</a:t>
                      </a:r>
                      <a:endParaRPr/>
                    </a:p>
                  </a:txBody>
                  <a:tcPr marL="66625" marR="66625" marT="33325" marB="33325" anchor="ctr">
                    <a:lnL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Multilaminar, células cúbicas</a:t>
                      </a:r>
                      <a:endParaRPr/>
                    </a:p>
                  </a:txBody>
                  <a:tcPr marL="66625" marR="66625" marT="33325" marB="33325" anchor="ctr">
                    <a:lnL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Interna y externa</a:t>
                      </a:r>
                      <a:endParaRPr/>
                    </a:p>
                  </a:txBody>
                  <a:tcPr marL="66625" marR="66625" marT="33325" marB="33325" anchor="ctr">
                    <a:lnL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Sí</a:t>
                      </a:r>
                      <a:endParaRPr/>
                    </a:p>
                  </a:txBody>
                  <a:tcPr marL="66625" marR="66625" marT="33325" marB="33325" anchor="ctr">
                    <a:lnL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Sí</a:t>
                      </a:r>
                      <a:endParaRPr/>
                    </a:p>
                  </a:txBody>
                  <a:tcPr marL="66625" marR="66625" marT="33325" marB="33325" anchor="ctr">
                    <a:lnL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C9C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76"/>
          <p:cNvSpPr txBox="1">
            <a:spLocks noGrp="1"/>
          </p:cNvSpPr>
          <p:nvPr>
            <p:ph type="title"/>
          </p:nvPr>
        </p:nvSpPr>
        <p:spPr>
          <a:xfrm>
            <a:off x="970960" y="0"/>
            <a:ext cx="10382839" cy="116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Cuerpo lúteo</a:t>
            </a:r>
            <a:endParaRPr/>
          </a:p>
        </p:txBody>
      </p:sp>
      <p:sp>
        <p:nvSpPr>
          <p:cNvPr id="659" name="Google Shape;659;p76"/>
          <p:cNvSpPr txBox="1">
            <a:spLocks noGrp="1"/>
          </p:cNvSpPr>
          <p:nvPr>
            <p:ph type="body" idx="1"/>
          </p:nvPr>
        </p:nvSpPr>
        <p:spPr>
          <a:xfrm>
            <a:off x="596861" y="1163637"/>
            <a:ext cx="7123692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 i="0" u="none" strike="noStrike">
                <a:latin typeface="Montserrat"/>
                <a:ea typeface="Montserrat"/>
                <a:cs typeface="Montserrat"/>
                <a:sym typeface="Montserrat"/>
              </a:rPr>
              <a:t>El cuerpo lúteo de la menstruación se forma en ausencia de fecundación.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 i="0" u="none" strike="noStrike">
                <a:latin typeface="Montserrat"/>
                <a:ea typeface="Montserrat"/>
                <a:cs typeface="Montserrat"/>
                <a:sym typeface="Montserrat"/>
              </a:rPr>
              <a:t>El cuerpo lúteo se degenera y sufre una lenta involución después del embarazo o la menstruación.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 i="0" u="none" strike="noStrike">
                <a:latin typeface="Montserrat"/>
                <a:ea typeface="Montserrat"/>
                <a:cs typeface="Montserrat"/>
                <a:sym typeface="Montserrat"/>
              </a:rPr>
              <a:t>Las células se llenan de lípidos, reducen su tamaño y sufren autolisis.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 i="0" u="none" strike="noStrike">
                <a:latin typeface="Montserrat"/>
                <a:ea typeface="Montserrat"/>
                <a:cs typeface="Montserrat"/>
                <a:sym typeface="Montserrat"/>
              </a:rPr>
              <a:t>Una cicatriz blanquecina, el cuerpo albicas, se forma a medida que el material hialino intercelular se acumula entre las células del antiguo cuerpo lúteo en degeneración.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60" name="Google Shape;660;p7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4389" y="1314465"/>
            <a:ext cx="3390750" cy="4737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77"/>
          <p:cNvSpPr txBox="1">
            <a:spLocks noGrp="1"/>
          </p:cNvSpPr>
          <p:nvPr>
            <p:ph type="title"/>
          </p:nvPr>
        </p:nvSpPr>
        <p:spPr>
          <a:xfrm>
            <a:off x="989814" y="0"/>
            <a:ext cx="10363986" cy="118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Trompa uterina</a:t>
            </a:r>
            <a:endParaRPr/>
          </a:p>
        </p:txBody>
      </p:sp>
      <p:sp>
        <p:nvSpPr>
          <p:cNvPr id="666" name="Google Shape;666;p77"/>
          <p:cNvSpPr txBox="1">
            <a:spLocks noGrp="1"/>
          </p:cNvSpPr>
          <p:nvPr>
            <p:ph type="body" idx="1"/>
          </p:nvPr>
        </p:nvSpPr>
        <p:spPr>
          <a:xfrm>
            <a:off x="4911576" y="1534152"/>
            <a:ext cx="703359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nfundíbulo: segmento de la trompa en forma  de embudo contiguo al ovario. En el extremo distal, se abre hacia la cavidad peritoneal. El extremo proximal se </a:t>
            </a:r>
            <a:r>
              <a:rPr lang="es-CO"/>
              <a:t>continúa</a:t>
            </a: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 con la ampolla.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mpolla es el segmento </a:t>
            </a:r>
            <a:r>
              <a:rPr lang="es-CO"/>
              <a:t>más</a:t>
            </a: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 largo de la trompa y constituye alrededor de dos terceras partes de su longitud total, y es el sitio donde ocurre la fecundación.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Istmo es el segmento medio, estrecho de la trompa uterina, contiguo al útero.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La porción uterina o intramural, que mide alrededor de 1 cm de longitud, se ubica dentro de la pared uterina y se  abre hacia la cavidad del útero.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67" name="Google Shape;667;p7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344606"/>
            <a:ext cx="3620678" cy="2652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78"/>
          <p:cNvSpPr txBox="1">
            <a:spLocks noGrp="1"/>
          </p:cNvSpPr>
          <p:nvPr>
            <p:ph type="title"/>
          </p:nvPr>
        </p:nvSpPr>
        <p:spPr>
          <a:xfrm>
            <a:off x="952106" y="0"/>
            <a:ext cx="103453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Paredes </a:t>
            </a:r>
            <a:endParaRPr/>
          </a:p>
        </p:txBody>
      </p:sp>
      <p:sp>
        <p:nvSpPr>
          <p:cNvPr id="673" name="Google Shape;673;p78"/>
          <p:cNvSpPr txBox="1">
            <a:spLocks noGrp="1"/>
          </p:cNvSpPr>
          <p:nvPr>
            <p:ph type="body" idx="1"/>
          </p:nvPr>
        </p:nvSpPr>
        <p:spPr>
          <a:xfrm>
            <a:off x="4942617" y="1552247"/>
            <a:ext cx="7123692" cy="489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La serosa o peritoneo es la capa </a:t>
            </a:r>
            <a:r>
              <a:rPr lang="es-CO"/>
              <a:t>más</a:t>
            </a: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 externa de la trompa uterina y </a:t>
            </a:r>
            <a:r>
              <a:rPr lang="es-CO"/>
              <a:t>está</a:t>
            </a: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 compuesta por el mesotelio y una capa delgada de tejido conjuntivo.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La muscular, en la mayor parte de su longitud, </a:t>
            </a:r>
            <a:r>
              <a:rPr lang="es-CO"/>
              <a:t>está</a:t>
            </a: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 organizada en una capa circular interna bastante gruesa y una capa externa, longitudinal, </a:t>
            </a:r>
            <a:r>
              <a:rPr lang="es-CO"/>
              <a:t>más</a:t>
            </a: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 delgada. El </a:t>
            </a:r>
            <a:r>
              <a:rPr lang="es-CO"/>
              <a:t>límite</a:t>
            </a: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 entre estas capas </a:t>
            </a:r>
            <a:r>
              <a:rPr lang="es-CO"/>
              <a:t>suelen</a:t>
            </a: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 ser poco </a:t>
            </a:r>
            <a:r>
              <a:rPr lang="es-CO"/>
              <a:t>nítido</a:t>
            </a: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La mucosa, que es el revestimiento interno de la trompa uterina, exhibe pliegues longitudinales bastante delgados, que se proyectan hacia la luz de la trompa uterina en toda su longitud.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674" name="Google Shape;674;p7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666" y="1403613"/>
            <a:ext cx="4289951" cy="1945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79"/>
          <p:cNvSpPr txBox="1">
            <a:spLocks noGrp="1"/>
          </p:cNvSpPr>
          <p:nvPr>
            <p:ph type="title"/>
          </p:nvPr>
        </p:nvSpPr>
        <p:spPr>
          <a:xfrm>
            <a:off x="894522" y="-28093"/>
            <a:ext cx="104592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Trompa uterina: células</a:t>
            </a:r>
            <a:endParaRPr/>
          </a:p>
        </p:txBody>
      </p:sp>
      <p:sp>
        <p:nvSpPr>
          <p:cNvPr id="680" name="Google Shape;680;p79"/>
          <p:cNvSpPr txBox="1">
            <a:spLocks noGrp="1"/>
          </p:cNvSpPr>
          <p:nvPr>
            <p:ph type="body" idx="1"/>
          </p:nvPr>
        </p:nvSpPr>
        <p:spPr>
          <a:xfrm>
            <a:off x="554745" y="1369631"/>
            <a:ext cx="6336248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Las células ciliadas son </a:t>
            </a:r>
            <a:r>
              <a:rPr lang="es-CO"/>
              <a:t>más</a:t>
            </a: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 numerosas en el infundíbulo y en la ampolla. El batir de los cilios </a:t>
            </a:r>
            <a:r>
              <a:rPr lang="es-CO"/>
              <a:t>está</a:t>
            </a: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 dirigido hacia el útero.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Las células no ciliadas, células en tachuela son células secretoras que producen el </a:t>
            </a:r>
            <a:r>
              <a:rPr lang="es-CO"/>
              <a:t>líquido</a:t>
            </a: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 que provee sustancias nutritivas al </a:t>
            </a:r>
            <a:r>
              <a:rPr lang="es-CO"/>
              <a:t>óvulo</a:t>
            </a: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</p:txBody>
      </p:sp>
      <p:pic>
        <p:nvPicPr>
          <p:cNvPr id="681" name="Google Shape;681;p7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2348" y="1559919"/>
            <a:ext cx="3680948" cy="4796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80"/>
          <p:cNvSpPr txBox="1">
            <a:spLocks noGrp="1"/>
          </p:cNvSpPr>
          <p:nvPr>
            <p:ph type="title"/>
          </p:nvPr>
        </p:nvSpPr>
        <p:spPr>
          <a:xfrm>
            <a:off x="927472" y="-139164"/>
            <a:ext cx="3720916" cy="1440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s-CO" sz="4000" b="0"/>
              <a:t>Histología</a:t>
            </a:r>
            <a:endParaRPr/>
          </a:p>
        </p:txBody>
      </p:sp>
      <p:sp>
        <p:nvSpPr>
          <p:cNvPr id="687" name="Google Shape;687;p80"/>
          <p:cNvSpPr txBox="1">
            <a:spLocks noGrp="1"/>
          </p:cNvSpPr>
          <p:nvPr>
            <p:ph type="body" idx="1"/>
          </p:nvPr>
        </p:nvSpPr>
        <p:spPr>
          <a:xfrm>
            <a:off x="533349" y="1000447"/>
            <a:ext cx="5527099" cy="365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Vellosidades coriónicas: lugar donde ocurre el intercambio fetomaterno.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Sincitiotrofoblasto: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Epitelio de superficie.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Contacto directo con la sangre materna.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Fxns: síntesis de proteínas, difusión de gases.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Citotrofoblasto: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Células madres del sincitio.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Entre el sincitiotrofoblasto y la membrana basal.</a:t>
            </a:r>
            <a:endParaRPr/>
          </a:p>
        </p:txBody>
      </p:sp>
      <p:pic>
        <p:nvPicPr>
          <p:cNvPr id="688" name="Google Shape;688;p80" descr="Dibujo Para Mostrar Los Detalles De Las Vellosidades Coriónicas De ...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1553" y="1170568"/>
            <a:ext cx="5891752" cy="4995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81"/>
          <p:cNvSpPr txBox="1">
            <a:spLocks noGrp="1"/>
          </p:cNvSpPr>
          <p:nvPr>
            <p:ph type="title"/>
          </p:nvPr>
        </p:nvSpPr>
        <p:spPr>
          <a:xfrm>
            <a:off x="952106" y="0"/>
            <a:ext cx="104016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Histología vellosidad</a:t>
            </a:r>
            <a:endParaRPr/>
          </a:p>
        </p:txBody>
      </p:sp>
      <p:pic>
        <p:nvPicPr>
          <p:cNvPr id="694" name="Google Shape;694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0567" y="1822320"/>
            <a:ext cx="6197323" cy="4380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82"/>
          <p:cNvSpPr txBox="1">
            <a:spLocks noGrp="1"/>
          </p:cNvSpPr>
          <p:nvPr>
            <p:ph type="title"/>
          </p:nvPr>
        </p:nvSpPr>
        <p:spPr>
          <a:xfrm>
            <a:off x="671954" y="74765"/>
            <a:ext cx="7261629" cy="1136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Estroma de la vellosidad</a:t>
            </a:r>
            <a:endParaRPr/>
          </a:p>
        </p:txBody>
      </p:sp>
      <p:sp>
        <p:nvSpPr>
          <p:cNvPr id="700" name="Google Shape;700;p82"/>
          <p:cNvSpPr txBox="1">
            <a:spLocks noGrp="1"/>
          </p:cNvSpPr>
          <p:nvPr>
            <p:ph type="body" idx="1"/>
          </p:nvPr>
        </p:nvSpPr>
        <p:spPr>
          <a:xfrm>
            <a:off x="530552" y="1278118"/>
            <a:ext cx="5806737" cy="3560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Vasos fetales.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Células del tejido conectivo.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Fibroblastos.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Células de Hofbauer: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Células ovaladas.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Macrófagos.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Hiperplasia: diabetes.</a:t>
            </a:r>
            <a:endParaRPr/>
          </a:p>
        </p:txBody>
      </p:sp>
      <p:pic>
        <p:nvPicPr>
          <p:cNvPr id="701" name="Google Shape;701;p8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9253" y="212596"/>
            <a:ext cx="4602747" cy="3417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8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1254" y="3707279"/>
            <a:ext cx="3998743" cy="307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4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77480" y="47847"/>
            <a:ext cx="8637040" cy="42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83"/>
          <p:cNvSpPr txBox="1">
            <a:spLocks noGrp="1"/>
          </p:cNvSpPr>
          <p:nvPr>
            <p:ph type="title"/>
          </p:nvPr>
        </p:nvSpPr>
        <p:spPr>
          <a:xfrm>
            <a:off x="914400" y="-187313"/>
            <a:ext cx="10439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s-CO" sz="4000" b="0"/>
              <a:t>Mola completa vs. incompleta</a:t>
            </a:r>
            <a:endParaRPr/>
          </a:p>
        </p:txBody>
      </p:sp>
      <p:pic>
        <p:nvPicPr>
          <p:cNvPr id="708" name="Google Shape;708;p8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153" y="872436"/>
            <a:ext cx="4862806" cy="358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8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959" y="1343776"/>
            <a:ext cx="5877133" cy="2776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8"/>
          <p:cNvSpPr txBox="1">
            <a:spLocks noGrp="1"/>
          </p:cNvSpPr>
          <p:nvPr>
            <p:ph type="title"/>
          </p:nvPr>
        </p:nvSpPr>
        <p:spPr>
          <a:xfrm>
            <a:off x="1178350" y="0"/>
            <a:ext cx="1017544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Areola</a:t>
            </a:r>
            <a:endParaRPr/>
          </a:p>
        </p:txBody>
      </p:sp>
      <p:sp>
        <p:nvSpPr>
          <p:cNvPr id="437" name="Google Shape;437;p48"/>
          <p:cNvSpPr txBox="1">
            <a:spLocks noGrp="1"/>
          </p:cNvSpPr>
          <p:nvPr>
            <p:ph type="body" idx="1"/>
          </p:nvPr>
        </p:nvSpPr>
        <p:spPr>
          <a:xfrm>
            <a:off x="687753" y="1486594"/>
            <a:ext cx="9464916" cy="263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La aréola contiene glándulas sebáceas, glándulas sudoríparas y glándulas mamarias modificadas (glándulas de Montgomery).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438" name="Google Shape;438;p4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8243" y="2609337"/>
            <a:ext cx="7134223" cy="2772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9"/>
          <p:cNvSpPr txBox="1">
            <a:spLocks noGrp="1"/>
          </p:cNvSpPr>
          <p:nvPr>
            <p:ph type="title"/>
          </p:nvPr>
        </p:nvSpPr>
        <p:spPr>
          <a:xfrm>
            <a:off x="4825408" y="2156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600"/>
              <a:buFont typeface="Montserrat"/>
              <a:buNone/>
            </a:pPr>
            <a:r>
              <a:rPr lang="es-CO" sz="3600" b="0"/>
              <a:t>Cambios durante la gestación</a:t>
            </a:r>
            <a:endParaRPr/>
          </a:p>
        </p:txBody>
      </p:sp>
      <p:sp>
        <p:nvSpPr>
          <p:cNvPr id="445" name="Google Shape;445;p49"/>
          <p:cNvSpPr txBox="1">
            <a:spLocks noGrp="1"/>
          </p:cNvSpPr>
          <p:nvPr>
            <p:ph type="body" idx="1"/>
          </p:nvPr>
        </p:nvSpPr>
        <p:spPr>
          <a:xfrm>
            <a:off x="4920792" y="1541257"/>
            <a:ext cx="7041822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Las glándulas mamarias sufren una proliferación y un desarrollo notorios durante el embarazo.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El primer trimestre se caracteriza por el alargamiento y la ramificación de los conductillos terminales.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El segundo trimestre se caracteriza por la diferenciación de los alvéolos a partir de los extremos de crecimiento de los conductillos terminales.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En el tercer trimestre comienza la maduración de los alvéolos. Las células epiteliales glandulares se tornan cúbicas y los núcleos se ubican en la superficie celular basal. Tienen características secretoras.</a:t>
            </a:r>
            <a:endParaRPr/>
          </a:p>
        </p:txBody>
      </p:sp>
      <p:pic>
        <p:nvPicPr>
          <p:cNvPr id="446" name="Google Shape;446;p4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576" y="251021"/>
            <a:ext cx="3092592" cy="3970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0"/>
          <p:cNvSpPr txBox="1">
            <a:spLocks noGrp="1"/>
          </p:cNvSpPr>
          <p:nvPr>
            <p:ph type="title"/>
          </p:nvPr>
        </p:nvSpPr>
        <p:spPr>
          <a:xfrm>
            <a:off x="970960" y="0"/>
            <a:ext cx="103828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Menopausia</a:t>
            </a:r>
            <a:endParaRPr/>
          </a:p>
        </p:txBody>
      </p:sp>
      <p:sp>
        <p:nvSpPr>
          <p:cNvPr id="452" name="Google Shape;452;p50"/>
          <p:cNvSpPr txBox="1">
            <a:spLocks noGrp="1"/>
          </p:cNvSpPr>
          <p:nvPr>
            <p:ph type="body" idx="1"/>
          </p:nvPr>
        </p:nvSpPr>
        <p:spPr>
          <a:xfrm>
            <a:off x="746679" y="1417511"/>
            <a:ext cx="10831399" cy="455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Al faltar la estimulación hormonal ovárica, las células secretoras de las TDLU se degeneran y desaparecen, pero algunos conductos pueden persistir para crear un patrón histológico que se parece al de la mama masculina.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El tejido conjuntivo también sufre alteraciones degenerativas, señaladas por una reducción en la cantidad de fibroblastos y fibras colágenas y una desaparición de fibras elásticas.</a:t>
            </a:r>
            <a:endParaRPr/>
          </a:p>
        </p:txBody>
      </p:sp>
      <p:pic>
        <p:nvPicPr>
          <p:cNvPr id="453" name="Google Shape;453;p5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0498" y="3869081"/>
            <a:ext cx="6007580" cy="2394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1"/>
          <p:cNvSpPr txBox="1">
            <a:spLocks noGrp="1"/>
          </p:cNvSpPr>
          <p:nvPr>
            <p:ph type="title"/>
          </p:nvPr>
        </p:nvSpPr>
        <p:spPr>
          <a:xfrm>
            <a:off x="933254" y="0"/>
            <a:ext cx="104205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Correlación</a:t>
            </a:r>
            <a:endParaRPr/>
          </a:p>
        </p:txBody>
      </p:sp>
      <p:pic>
        <p:nvPicPr>
          <p:cNvPr id="459" name="Google Shape;459;p5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3083" y="1895227"/>
            <a:ext cx="7191577" cy="4119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2"/>
          <p:cNvSpPr txBox="1">
            <a:spLocks noGrp="1"/>
          </p:cNvSpPr>
          <p:nvPr>
            <p:ph type="title"/>
          </p:nvPr>
        </p:nvSpPr>
        <p:spPr>
          <a:xfrm>
            <a:off x="961534" y="0"/>
            <a:ext cx="1039226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Vulva</a:t>
            </a:r>
            <a:endParaRPr/>
          </a:p>
        </p:txBody>
      </p:sp>
      <p:sp>
        <p:nvSpPr>
          <p:cNvPr id="465" name="Google Shape;465;p52"/>
          <p:cNvSpPr txBox="1">
            <a:spLocks noGrp="1"/>
          </p:cNvSpPr>
          <p:nvPr>
            <p:ph type="body" idx="1"/>
          </p:nvPr>
        </p:nvSpPr>
        <p:spPr>
          <a:xfrm>
            <a:off x="726162" y="1325563"/>
            <a:ext cx="703359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Labios mayores.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Labios menores.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Clítoris.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Vestíbulo vulvar.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Glándulas de Bartolino.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466" name="Google Shape;466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6439" y="1648890"/>
            <a:ext cx="3958142" cy="4358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ción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2563</Words>
  <Application>Microsoft Office PowerPoint</Application>
  <PresentationFormat>Panorámica</PresentationFormat>
  <Paragraphs>258</Paragraphs>
  <Slides>40</Slides>
  <Notes>40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5" baseType="lpstr">
      <vt:lpstr>Calibri</vt:lpstr>
      <vt:lpstr>Arial</vt:lpstr>
      <vt:lpstr>Montserrat</vt:lpstr>
      <vt:lpstr>Open Sans</vt:lpstr>
      <vt:lpstr>Presentación2</vt:lpstr>
      <vt:lpstr>Sistema reproductor femenino:  histología básica de la mama</vt:lpstr>
      <vt:lpstr>Generalidades</vt:lpstr>
      <vt:lpstr>La unidad lobulillar de conducto terminal (TDLU)</vt:lpstr>
      <vt:lpstr>Presentación de PowerPoint</vt:lpstr>
      <vt:lpstr>Areola</vt:lpstr>
      <vt:lpstr>Cambios durante la gestación</vt:lpstr>
      <vt:lpstr>Menopausia</vt:lpstr>
      <vt:lpstr>Correlación</vt:lpstr>
      <vt:lpstr>Vulva</vt:lpstr>
      <vt:lpstr>Vulva histología</vt:lpstr>
      <vt:lpstr>Otras estructuras</vt:lpstr>
      <vt:lpstr>Vagina</vt:lpstr>
      <vt:lpstr>Útero</vt:lpstr>
      <vt:lpstr>Cérvix</vt:lpstr>
      <vt:lpstr>Histología del cérvix</vt:lpstr>
      <vt:lpstr>Cambios en la UEC</vt:lpstr>
      <vt:lpstr>Mucosa del cérvix</vt:lpstr>
      <vt:lpstr>Presentación de PowerPoint</vt:lpstr>
      <vt:lpstr>Epitelio endocervical</vt:lpstr>
      <vt:lpstr>Tipos de células del epitelio endocervical</vt:lpstr>
      <vt:lpstr>Carcinoma de cérvix</vt:lpstr>
      <vt:lpstr>Útero</vt:lpstr>
      <vt:lpstr>Útero</vt:lpstr>
      <vt:lpstr>Endometrio</vt:lpstr>
      <vt:lpstr>Carcinoma de endometrio</vt:lpstr>
      <vt:lpstr>Ovario</vt:lpstr>
      <vt:lpstr>Ovario</vt:lpstr>
      <vt:lpstr>Folículo primordial </vt:lpstr>
      <vt:lpstr>Folículos primarios</vt:lpstr>
      <vt:lpstr>Folículo secundario</vt:lpstr>
      <vt:lpstr>Folículo Grafiano</vt:lpstr>
      <vt:lpstr>En resumen </vt:lpstr>
      <vt:lpstr>Cuerpo lúteo</vt:lpstr>
      <vt:lpstr>Trompa uterina</vt:lpstr>
      <vt:lpstr>Paredes </vt:lpstr>
      <vt:lpstr>Trompa uterina: células</vt:lpstr>
      <vt:lpstr>Histología</vt:lpstr>
      <vt:lpstr>Histología vellosidad</vt:lpstr>
      <vt:lpstr>Estroma de la vellosidad</vt:lpstr>
      <vt:lpstr>Mola completa vs. incompleta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Histología renal</dc:title>
  <dc:creator>ALEJANDRO CARDONA PALACIO</dc:creator>
  <cp:lastModifiedBy>User</cp:lastModifiedBy>
  <cp:revision>4</cp:revision>
  <dcterms:created xsi:type="dcterms:W3CDTF">2021-02-01T15:16:16Z</dcterms:created>
  <dcterms:modified xsi:type="dcterms:W3CDTF">2021-06-04T23:18:09Z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3888133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