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00505000000020004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2" roundtripDataSignature="AMtx7mgHdcg7iZT7PRSE9WAMsA9kWdfn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0C3ACE-9CCE-45BA-BFDD-E01B5DAC8DAC}">
  <a:tblStyle styleId="{D50C3ACE-9CCE-45BA-BFDD-E01B5DAC8DA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1A34EE-7766-4CF6-9C2F-77AECD5614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86511C4-D0B2-474F-ADD8-A4655243C6D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124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12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1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6"/>
          <p:cNvSpPr txBox="1"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8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1"/>
          <p:cNvSpPr txBox="1"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2"/>
          <p:cNvSpPr txBox="1">
            <a:spLocks noGrp="1"/>
          </p:cNvSpPr>
          <p:nvPr>
            <p:ph type="body" idx="1"/>
          </p:nvPr>
        </p:nvSpPr>
        <p:spPr>
          <a:xfrm>
            <a:off x="4562061" y="1681163"/>
            <a:ext cx="67933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12"/>
          <p:cNvSpPr txBox="1">
            <a:spLocks noGrp="1"/>
          </p:cNvSpPr>
          <p:nvPr>
            <p:ph type="body" idx="2"/>
          </p:nvPr>
        </p:nvSpPr>
        <p:spPr>
          <a:xfrm>
            <a:off x="4562061" y="2505075"/>
            <a:ext cx="679332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5"/>
          <p:cNvSpPr txBox="1"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body" idx="1"/>
          </p:nvPr>
        </p:nvSpPr>
        <p:spPr>
          <a:xfrm>
            <a:off x="836612" y="2395328"/>
            <a:ext cx="3932237" cy="19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body" idx="1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body" idx="1"/>
          </p:nvPr>
        </p:nvSpPr>
        <p:spPr>
          <a:xfrm rot="5400000">
            <a:off x="3609180" y="1213643"/>
            <a:ext cx="581183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88" name="Google Shape;88;p117"/>
          <p:cNvSpPr txBox="1">
            <a:spLocks noGrp="1"/>
          </p:cNvSpPr>
          <p:nvPr>
            <p:ph type="body" idx="2"/>
          </p:nvPr>
        </p:nvSpPr>
        <p:spPr>
          <a:xfrm rot="5400000">
            <a:off x="545338" y="162683"/>
            <a:ext cx="370991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5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</a:pPr>
            <a:r>
              <a:rPr lang="es-CO" b="0"/>
              <a:t>Sistema reproductor masculino</a:t>
            </a:r>
            <a:endParaRPr/>
          </a:p>
        </p:txBody>
      </p:sp>
      <p:sp>
        <p:nvSpPr>
          <p:cNvPr id="321" name="Google Shape;321;p32"/>
          <p:cNvSpPr txBox="1">
            <a:spLocks noGrp="1"/>
          </p:cNvSpPr>
          <p:nvPr>
            <p:ph type="subTitle" idx="1"/>
          </p:nvPr>
        </p:nvSpPr>
        <p:spPr>
          <a:xfrm>
            <a:off x="2781300" y="3799515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Alejandro Cardona Palacio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Residente de Patología UdeA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Medico general UPB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 txBox="1">
            <a:spLocks noGrp="1"/>
          </p:cNvSpPr>
          <p:nvPr>
            <p:ph type="title"/>
          </p:nvPr>
        </p:nvSpPr>
        <p:spPr>
          <a:xfrm>
            <a:off x="895546" y="18255"/>
            <a:ext cx="10458254" cy="113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Conducto deferente</a:t>
            </a:r>
            <a:endParaRPr/>
          </a:p>
        </p:txBody>
      </p:sp>
      <p:sp>
        <p:nvSpPr>
          <p:cNvPr id="386" name="Google Shape;386;p41"/>
          <p:cNvSpPr txBox="1">
            <a:spLocks noGrp="1"/>
          </p:cNvSpPr>
          <p:nvPr>
            <p:ph type="body" idx="1"/>
          </p:nvPr>
        </p:nvSpPr>
        <p:spPr>
          <a:xfrm>
            <a:off x="4971824" y="1573843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El conducto deferente se localiza en la porción posterior del testículo, y en esta zona es posible realizar la vasectomía.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La mucosa está muy plegada y presenta un epitelio similar al del epidídimo.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ared gruesa y rígida debido a su capa muscular.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ormada por tres capas de músculo liso: longitudinal interna, circular media y longitudinal externa.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Ingresa a la cavidad abdominal formando parte del cordón espermático junto con la arteria testicular, el plexo pampiniforme, el músculo cremáster, nervios y vasos linfáticos.</a:t>
            </a:r>
            <a:endParaRPr/>
          </a:p>
        </p:txBody>
      </p:sp>
      <p:pic>
        <p:nvPicPr>
          <p:cNvPr id="387" name="Google Shape;387;p4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768" y="1236961"/>
            <a:ext cx="2921733" cy="2815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2"/>
          <p:cNvSpPr txBox="1">
            <a:spLocks noGrp="1"/>
          </p:cNvSpPr>
          <p:nvPr>
            <p:ph type="title"/>
          </p:nvPr>
        </p:nvSpPr>
        <p:spPr>
          <a:xfrm>
            <a:off x="933254" y="0"/>
            <a:ext cx="104205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Conducto eyaculador</a:t>
            </a:r>
            <a:endParaRPr/>
          </a:p>
        </p:txBody>
      </p:sp>
      <p:sp>
        <p:nvSpPr>
          <p:cNvPr id="393" name="Google Shape;393;p42"/>
          <p:cNvSpPr txBox="1">
            <a:spLocks noGrp="1"/>
          </p:cNvSpPr>
          <p:nvPr>
            <p:ph type="body" idx="1"/>
          </p:nvPr>
        </p:nvSpPr>
        <p:spPr>
          <a:xfrm>
            <a:off x="613767" y="1325563"/>
            <a:ext cx="66731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s corto y atraviesa la próstata para desembocar en la uretra.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Se forma por la unión del conducto deferente y el conducto de la vesícula seminal.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Carece de músculo y está rodeado por tejido fibroelástico de la próstata.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Su epitelio va de cilíndrico seudoestratificado a cilíndrico simple.</a:t>
            </a:r>
            <a:endParaRPr/>
          </a:p>
        </p:txBody>
      </p:sp>
      <p:pic>
        <p:nvPicPr>
          <p:cNvPr id="394" name="Google Shape;394;p4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1293" y="2127161"/>
            <a:ext cx="4485946" cy="3344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3"/>
          <p:cNvSpPr txBox="1">
            <a:spLocks noGrp="1"/>
          </p:cNvSpPr>
          <p:nvPr>
            <p:ph type="title"/>
          </p:nvPr>
        </p:nvSpPr>
        <p:spPr>
          <a:xfrm>
            <a:off x="999241" y="18255"/>
            <a:ext cx="10354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Pene</a:t>
            </a:r>
            <a:endParaRPr b="0"/>
          </a:p>
        </p:txBody>
      </p:sp>
      <p:sp>
        <p:nvSpPr>
          <p:cNvPr id="401" name="Google Shape;401;p43"/>
          <p:cNvSpPr txBox="1">
            <a:spLocks noGrp="1"/>
          </p:cNvSpPr>
          <p:nvPr>
            <p:ph type="body" idx="1"/>
          </p:nvPr>
        </p:nvSpPr>
        <p:spPr>
          <a:xfrm>
            <a:off x="586987" y="1272617"/>
            <a:ext cx="6761922" cy="293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s-CO" sz="1900" i="0" u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Una capa fibroelástica densa, la túnica albugínea, enlaza los tres cuerpos y forma una </a:t>
            </a:r>
            <a:r>
              <a:rPr lang="es-CO" sz="1900">
                <a:solidFill>
                  <a:schemeClr val="dk1"/>
                </a:solidFill>
              </a:rPr>
              <a:t>cápsula</a:t>
            </a:r>
            <a:r>
              <a:rPr lang="es-CO" sz="1900" i="0" u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alrededor de cada uno.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536"/>
              </a:buClr>
              <a:buSzPts val="1900"/>
              <a:buChar char="•"/>
            </a:pPr>
            <a:r>
              <a:rPr lang="es-CO" sz="1900" b="0" i="0">
                <a:solidFill>
                  <a:srgbClr val="343536"/>
                </a:solidFill>
                <a:latin typeface="Montserrat"/>
                <a:ea typeface="Montserrat"/>
                <a:cs typeface="Montserrat"/>
                <a:sym typeface="Montserrat"/>
              </a:rPr>
              <a:t>Los cuerpos cavernosos son dorsales, mientras que el cuerpo esponjoso es ventral.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536"/>
              </a:buClr>
              <a:buSzPts val="1900"/>
              <a:buChar char="•"/>
            </a:pPr>
            <a:r>
              <a:rPr lang="es-CO" sz="1900" b="0" i="0">
                <a:solidFill>
                  <a:srgbClr val="343536"/>
                </a:solidFill>
                <a:latin typeface="Montserrat"/>
                <a:ea typeface="Montserrat"/>
                <a:cs typeface="Montserrat"/>
                <a:sym typeface="Montserrat"/>
              </a:rPr>
              <a:t>Las trabéculas del tejido eréctil están formadas por fibras de colágena, fibras elásticas y músculo liso, y tienen una cubierta endotelial.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402" name="Google Shape;402;p4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1559" y="1624465"/>
            <a:ext cx="3156213" cy="380824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3"/>
          <p:cNvSpPr/>
          <p:nvPr/>
        </p:nvSpPr>
        <p:spPr>
          <a:xfrm>
            <a:off x="7477911" y="3216393"/>
            <a:ext cx="1721583" cy="627759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Cuerpo cavernoso</a:t>
            </a:r>
            <a:endParaRPr/>
          </a:p>
        </p:txBody>
      </p:sp>
      <p:sp>
        <p:nvSpPr>
          <p:cNvPr id="404" name="Google Shape;404;p43"/>
          <p:cNvSpPr/>
          <p:nvPr/>
        </p:nvSpPr>
        <p:spPr>
          <a:xfrm>
            <a:off x="7348909" y="4174459"/>
            <a:ext cx="1973362" cy="627760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Cuerpo esponjoso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 txBox="1">
            <a:spLocks noGrp="1"/>
          </p:cNvSpPr>
          <p:nvPr>
            <p:ph type="title"/>
          </p:nvPr>
        </p:nvSpPr>
        <p:spPr>
          <a:xfrm>
            <a:off x="106487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Escroto</a:t>
            </a:r>
            <a:endParaRPr/>
          </a:p>
        </p:txBody>
      </p:sp>
      <p:sp>
        <p:nvSpPr>
          <p:cNvPr id="327" name="Google Shape;327;p33"/>
          <p:cNvSpPr txBox="1">
            <a:spLocks noGrp="1"/>
          </p:cNvSpPr>
          <p:nvPr>
            <p:ph type="body" idx="1"/>
          </p:nvPr>
        </p:nvSpPr>
        <p:spPr>
          <a:xfrm>
            <a:off x="5214047" y="1610908"/>
            <a:ext cx="6366427" cy="437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Es una prolongación de la piel del abdomen en forma de bolsa. En su porción externa y media está dividida por un reborde llamado rafe.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La porción interna del escroto se divide en dos sacos por un tabique formado por una fascia superficial y tejido contráctil que recibe el nombre de dartos; dicho tejido está compuesto por músculo liso y se halla en el tejido subcutáneo del escroto.</a:t>
            </a:r>
            <a:endParaRPr/>
          </a:p>
        </p:txBody>
      </p:sp>
      <p:pic>
        <p:nvPicPr>
          <p:cNvPr id="328" name="Google Shape;328;p33" descr="Ya puedes comprar una mascarilla con forma de escroto! - Strambot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501" y="1945663"/>
            <a:ext cx="4058128" cy="1664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Cápsula testicular</a:t>
            </a:r>
            <a:endParaRPr/>
          </a:p>
        </p:txBody>
      </p:sp>
      <p:sp>
        <p:nvSpPr>
          <p:cNvPr id="334" name="Google Shape;334;p34"/>
          <p:cNvSpPr txBox="1">
            <a:spLocks noGrp="1"/>
          </p:cNvSpPr>
          <p:nvPr>
            <p:ph type="body" idx="1"/>
          </p:nvPr>
        </p:nvSpPr>
        <p:spPr>
          <a:xfrm>
            <a:off x="4827549" y="1548432"/>
            <a:ext cx="71162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 testículo se encuentra rodeado por la cápsula testicular.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stá formada por dos capas o túnicas: la más externa es la túnica vaginal, formada por las células mesoteliales derivadas del peritoneo. </a:t>
            </a:r>
            <a:br>
              <a:rPr lang="es-CO" b="0" i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La capa interna corresponde a la túnica albugínea y está formada por tejido conjuntivo fibroelástico denso y algunas células musculares lisas.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Dentro de la túnica albugínea se localiza un estrato o capa vascular.</a:t>
            </a:r>
            <a:endParaRPr/>
          </a:p>
        </p:txBody>
      </p:sp>
      <p:pic>
        <p:nvPicPr>
          <p:cNvPr id="335" name="Google Shape;335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871" y="1664660"/>
            <a:ext cx="3403497" cy="2059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8961" y="1737071"/>
            <a:ext cx="3070510" cy="446868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5"/>
          <p:cNvSpPr txBox="1">
            <a:spLocks noGrp="1"/>
          </p:cNvSpPr>
          <p:nvPr>
            <p:ph type="title"/>
          </p:nvPr>
        </p:nvSpPr>
        <p:spPr>
          <a:xfrm>
            <a:off x="989029" y="-102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Testículo</a:t>
            </a:r>
            <a:endParaRPr b="0"/>
          </a:p>
        </p:txBody>
      </p:sp>
      <p:sp>
        <p:nvSpPr>
          <p:cNvPr id="342" name="Google Shape;342;p35"/>
          <p:cNvSpPr txBox="1">
            <a:spLocks noGrp="1"/>
          </p:cNvSpPr>
          <p:nvPr>
            <p:ph type="body" idx="1"/>
          </p:nvPr>
        </p:nvSpPr>
        <p:spPr>
          <a:xfrm>
            <a:off x="602529" y="1253331"/>
            <a:ext cx="757993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b="0" i="0" u="none" strike="noStrike">
                <a:latin typeface="Montserrat"/>
                <a:ea typeface="Montserrat"/>
                <a:cs typeface="Montserrat"/>
                <a:sym typeface="Montserrat"/>
              </a:rPr>
              <a:t>Se encuentran dentro del escroto y son responsables de la espermatogénesis y la esteroidogénesis.</a:t>
            </a:r>
            <a:endParaRPr sz="19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b="0" i="0" u="none" strike="noStrike">
                <a:latin typeface="Montserrat"/>
                <a:ea typeface="Montserrat"/>
                <a:cs typeface="Montserrat"/>
                <a:sym typeface="Montserrat"/>
              </a:rPr>
              <a:t>Cada testículo </a:t>
            </a:r>
            <a:r>
              <a:rPr lang="es-CO" sz="1900"/>
              <a:t>está</a:t>
            </a:r>
            <a:r>
              <a:rPr lang="es-CO" sz="1900" b="0" i="0" u="none" strike="noStrike">
                <a:latin typeface="Montserrat"/>
                <a:ea typeface="Montserrat"/>
                <a:cs typeface="Montserrat"/>
                <a:sym typeface="Montserrat"/>
              </a:rPr>
              <a:t> dividido en alrededor de 250 lobulillos mediante </a:t>
            </a:r>
            <a:r>
              <a:rPr lang="es-CO" sz="1900" b="1" i="0" u="none" strike="noStrike">
                <a:latin typeface="Montserrat"/>
                <a:ea typeface="Montserrat"/>
                <a:cs typeface="Montserrat"/>
                <a:sym typeface="Montserrat"/>
              </a:rPr>
              <a:t>tabiques </a:t>
            </a:r>
            <a:r>
              <a:rPr lang="es-CO" sz="1900" b="0" i="0" u="none" strike="noStrike">
                <a:latin typeface="Montserrat"/>
                <a:ea typeface="Montserrat"/>
                <a:cs typeface="Montserrat"/>
                <a:sym typeface="Montserrat"/>
              </a:rPr>
              <a:t>incompletos </a:t>
            </a:r>
            <a:r>
              <a:rPr lang="es-CO" sz="1900" b="1" i="0" u="none" strike="noStrike">
                <a:latin typeface="Montserrat"/>
                <a:ea typeface="Montserrat"/>
                <a:cs typeface="Montserrat"/>
                <a:sym typeface="Montserrat"/>
              </a:rPr>
              <a:t>de tejido conjuntivo </a:t>
            </a:r>
            <a:r>
              <a:rPr lang="es-CO" sz="1900" b="0" i="0" u="none" strike="noStrike">
                <a:latin typeface="Montserrat"/>
                <a:ea typeface="Montserrat"/>
                <a:cs typeface="Montserrat"/>
                <a:sym typeface="Montserrat"/>
              </a:rPr>
              <a:t>que se proyectan desde la cápsula.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b="0" i="0">
                <a:latin typeface="Montserrat"/>
                <a:ea typeface="Montserrat"/>
                <a:cs typeface="Montserrat"/>
                <a:sym typeface="Montserrat"/>
              </a:rPr>
              <a:t>Los túbulos seminíferos están formados por la membrana basal, también llamada túnica propia (</a:t>
            </a:r>
            <a:r>
              <a:rPr lang="es-CO" sz="1900" b="0" i="1">
                <a:latin typeface="Montserrat"/>
                <a:ea typeface="Montserrat"/>
                <a:cs typeface="Montserrat"/>
                <a:sym typeface="Montserrat"/>
              </a:rPr>
              <a:t>propria</a:t>
            </a:r>
            <a:r>
              <a:rPr lang="es-CO" sz="1900" b="0" i="0">
                <a:latin typeface="Montserrat"/>
                <a:ea typeface="Montserrat"/>
                <a:cs typeface="Montserrat"/>
                <a:sym typeface="Montserrat"/>
              </a:rPr>
              <a:t>), y el epitelio germinal o seminífero.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None/>
            </a:pP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 txBox="1">
            <a:spLocks noGrp="1"/>
          </p:cNvSpPr>
          <p:nvPr>
            <p:ph type="title"/>
          </p:nvPr>
        </p:nvSpPr>
        <p:spPr>
          <a:xfrm>
            <a:off x="960748" y="18255"/>
            <a:ext cx="10515600" cy="98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Células de sostén</a:t>
            </a:r>
            <a:endParaRPr b="0"/>
          </a:p>
        </p:txBody>
      </p:sp>
      <p:sp>
        <p:nvSpPr>
          <p:cNvPr id="348" name="Google Shape;348;p36"/>
          <p:cNvSpPr txBox="1">
            <a:spLocks noGrp="1"/>
          </p:cNvSpPr>
          <p:nvPr>
            <p:ph type="body" idx="1"/>
          </p:nvPr>
        </p:nvSpPr>
        <p:spPr>
          <a:xfrm>
            <a:off x="5017121" y="1505114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00"/>
              <a:buNone/>
            </a:pPr>
            <a:r>
              <a:rPr lang="es-CO" sz="1900" b="1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CO" sz="1900" b="1" i="0" u="none" strike="noStrike">
                <a:latin typeface="Montserrat"/>
                <a:ea typeface="Montserrat"/>
                <a:cs typeface="Montserrat"/>
                <a:sym typeface="Montserrat"/>
              </a:rPr>
              <a:t>élulas de Sertoli: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1" u="none" strike="noStrike">
                <a:latin typeface="Montserrat"/>
                <a:ea typeface="Montserrat"/>
                <a:cs typeface="Montserrat"/>
                <a:sym typeface="Montserrat"/>
              </a:rPr>
              <a:t>Células de sostén </a:t>
            </a: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o </a:t>
            </a:r>
            <a:r>
              <a:rPr lang="es-CO" sz="1900" i="1" u="none" strike="noStrike">
                <a:latin typeface="Montserrat"/>
                <a:ea typeface="Montserrat"/>
                <a:cs typeface="Montserrat"/>
                <a:sym typeface="Montserrat"/>
              </a:rPr>
              <a:t>sustentaculares</a:t>
            </a: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Estas células no se dividen después de la pubertad.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Son células cilíndricas con evaginaciones apicales y laterales extensas que rodean las células.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None/>
            </a:pPr>
            <a:r>
              <a:rPr lang="es-CO" sz="1900" b="1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CO" sz="1900" b="1" i="0" u="none" strike="noStrike">
                <a:latin typeface="Montserrat"/>
                <a:ea typeface="Montserrat"/>
                <a:cs typeface="Montserrat"/>
                <a:sym typeface="Montserrat"/>
              </a:rPr>
              <a:t>élulas de Leydig (células intersticiales):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 Son células poliédricas grandes y eosinofilias que normalmente contienen inclusiones lipídica.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Secretan testosterona durante las primeras etapas de la vida fetal.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9" name="Google Shape;349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5272" y="1084966"/>
            <a:ext cx="3055071" cy="3015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title"/>
          </p:nvPr>
        </p:nvSpPr>
        <p:spPr>
          <a:xfrm>
            <a:off x="989814" y="11593"/>
            <a:ext cx="103639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Túbulos rectos</a:t>
            </a:r>
            <a:endParaRPr/>
          </a:p>
        </p:txBody>
      </p:sp>
      <p:sp>
        <p:nvSpPr>
          <p:cNvPr id="356" name="Google Shape;356;p37"/>
          <p:cNvSpPr txBox="1">
            <a:spLocks noGrp="1"/>
          </p:cNvSpPr>
          <p:nvPr>
            <p:ph type="body" idx="1"/>
          </p:nvPr>
        </p:nvSpPr>
        <p:spPr>
          <a:xfrm>
            <a:off x="758011" y="1648240"/>
            <a:ext cx="5766063" cy="3806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Cada túbulo seminífero se continúa con un túbulo recto.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La primera parte de los túbulos rectos tienen células de Sertoli.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Lóbulos testiculares y están rodeados por tejido conjuntivo laxo.</a:t>
            </a:r>
            <a:endParaRPr/>
          </a:p>
        </p:txBody>
      </p:sp>
      <p:pic>
        <p:nvPicPr>
          <p:cNvPr id="357" name="Google Shape;35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6038" y="1993131"/>
            <a:ext cx="4664127" cy="3530977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7"/>
          <p:cNvSpPr/>
          <p:nvPr/>
        </p:nvSpPr>
        <p:spPr>
          <a:xfrm>
            <a:off x="8976262" y="2281287"/>
            <a:ext cx="2286512" cy="456133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Túbulo seminífero</a:t>
            </a:r>
            <a:endParaRPr/>
          </a:p>
        </p:txBody>
      </p:sp>
      <p:sp>
        <p:nvSpPr>
          <p:cNvPr id="359" name="Google Shape;359;p37"/>
          <p:cNvSpPr/>
          <p:nvPr/>
        </p:nvSpPr>
        <p:spPr>
          <a:xfrm>
            <a:off x="8299965" y="4910692"/>
            <a:ext cx="1898722" cy="312194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Túbulo recto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"/>
          <p:cNvSpPr txBox="1">
            <a:spLocks noGrp="1"/>
          </p:cNvSpPr>
          <p:nvPr>
            <p:ph type="title"/>
          </p:nvPr>
        </p:nvSpPr>
        <p:spPr>
          <a:xfrm>
            <a:off x="1131216" y="0"/>
            <a:ext cx="102225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Red de testis</a:t>
            </a:r>
            <a:endParaRPr/>
          </a:p>
        </p:txBody>
      </p:sp>
      <p:sp>
        <p:nvSpPr>
          <p:cNvPr id="365" name="Google Shape;365;p38"/>
          <p:cNvSpPr txBox="1">
            <a:spLocks noGrp="1"/>
          </p:cNvSpPr>
          <p:nvPr>
            <p:ph type="body" idx="1"/>
          </p:nvPr>
        </p:nvSpPr>
        <p:spPr>
          <a:xfrm>
            <a:off x="600294" y="1401419"/>
            <a:ext cx="606445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Los túbulos rectos se anastomosan para formar a la red testicular que se localiza en el parénquima.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La red testicular está rodeada por tejido conjuntivo muy vascularizado y su morfología es similar a la de los túbulos rectos.</a:t>
            </a:r>
            <a:endParaRPr/>
          </a:p>
        </p:txBody>
      </p:sp>
      <p:pic>
        <p:nvPicPr>
          <p:cNvPr id="366" name="Google Shape;36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5046" y="1715114"/>
            <a:ext cx="4016060" cy="4028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9"/>
          <p:cNvSpPr txBox="1">
            <a:spLocks noGrp="1"/>
          </p:cNvSpPr>
          <p:nvPr>
            <p:ph type="title"/>
          </p:nvPr>
        </p:nvSpPr>
        <p:spPr>
          <a:xfrm>
            <a:off x="952106" y="0"/>
            <a:ext cx="104016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Conductos eferentes</a:t>
            </a:r>
            <a:endParaRPr/>
          </a:p>
        </p:txBody>
      </p:sp>
      <p:sp>
        <p:nvSpPr>
          <p:cNvPr id="372" name="Google Shape;372;p39"/>
          <p:cNvSpPr txBox="1">
            <a:spLocks noGrp="1"/>
          </p:cNvSpPr>
          <p:nvPr>
            <p:ph type="body" idx="1"/>
          </p:nvPr>
        </p:nvSpPr>
        <p:spPr>
          <a:xfrm>
            <a:off x="613767" y="1432441"/>
            <a:ext cx="67768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Son de 10 a 20 conductos rodeados por tejido conjuntivo.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Tienen una capa delgada de músculo liso dispuesta en forma circular.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La luz de estos conductos es irregular por la presencia de dos tipos de células: cúbicas con microvellosidades y cilíndricas ciliadas.</a:t>
            </a:r>
            <a:endParaRPr/>
          </a:p>
        </p:txBody>
      </p:sp>
      <p:pic>
        <p:nvPicPr>
          <p:cNvPr id="373" name="Google Shape;37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5095" y="1804551"/>
            <a:ext cx="3738519" cy="378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"/>
          <p:cNvSpPr txBox="1">
            <a:spLocks noGrp="1"/>
          </p:cNvSpPr>
          <p:nvPr>
            <p:ph type="title"/>
          </p:nvPr>
        </p:nvSpPr>
        <p:spPr>
          <a:xfrm>
            <a:off x="1036948" y="18255"/>
            <a:ext cx="103168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Epidídimo</a:t>
            </a:r>
            <a:endParaRPr b="0"/>
          </a:p>
        </p:txBody>
      </p:sp>
      <p:sp>
        <p:nvSpPr>
          <p:cNvPr id="379" name="Google Shape;379;p40"/>
          <p:cNvSpPr txBox="1">
            <a:spLocks noGrp="1"/>
          </p:cNvSpPr>
          <p:nvPr>
            <p:ph type="body" idx="1"/>
          </p:nvPr>
        </p:nvSpPr>
        <p:spPr>
          <a:xfrm>
            <a:off x="4801630" y="1448340"/>
            <a:ext cx="69724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Lleva a cabo la absorción de más de 90% del líquido producido en los túbulos seminíferos y produce glucoproteínas, ácido siálico y glicerofosfocolina, sustancia necesaria para la maduración de los espermatozoides.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Epitelio cilíndrico seudoestratificado.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El epidídimo consta de tres porciones: cabeza, cuerpo y cola.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stá rodeado de una capa de músculo liso en forma circular que genera ondas peristálticas para conducir a los espermatozoides.</a:t>
            </a:r>
            <a:endParaRPr/>
          </a:p>
        </p:txBody>
      </p:sp>
      <p:pic>
        <p:nvPicPr>
          <p:cNvPr id="380" name="Google Shape;380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948" y="1156109"/>
            <a:ext cx="295059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ción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Microsoft Office PowerPoint</Application>
  <PresentationFormat>Panorámica</PresentationFormat>
  <Paragraphs>60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Calibri</vt:lpstr>
      <vt:lpstr>Montserrat</vt:lpstr>
      <vt:lpstr>Arial</vt:lpstr>
      <vt:lpstr>Presentación2</vt:lpstr>
      <vt:lpstr>Sistema reproductor masculino</vt:lpstr>
      <vt:lpstr>Escroto</vt:lpstr>
      <vt:lpstr>Cápsula testicular</vt:lpstr>
      <vt:lpstr>Testículo</vt:lpstr>
      <vt:lpstr>Células de sostén</vt:lpstr>
      <vt:lpstr>Túbulos rectos</vt:lpstr>
      <vt:lpstr>Red de testis</vt:lpstr>
      <vt:lpstr>Conductos eferentes</vt:lpstr>
      <vt:lpstr>Epidídimo</vt:lpstr>
      <vt:lpstr>Conducto deferente</vt:lpstr>
      <vt:lpstr>Conducto eyaculador</vt:lpstr>
      <vt:lpstr>Pene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Histología renal</dc:title>
  <dc:creator>ALEJANDRO CARDONA PALACIO</dc:creator>
  <cp:lastModifiedBy>User</cp:lastModifiedBy>
  <cp:revision>3</cp:revision>
  <dcterms:created xsi:type="dcterms:W3CDTF">2021-02-01T15:16:16Z</dcterms:created>
  <dcterms:modified xsi:type="dcterms:W3CDTF">2021-06-04T23:18:34Z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3888133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