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4" r:id="rId3"/>
    <p:sldId id="270" r:id="rId4"/>
    <p:sldId id="301" r:id="rId5"/>
    <p:sldId id="305" r:id="rId6"/>
    <p:sldId id="303" r:id="rId7"/>
    <p:sldId id="309" r:id="rId8"/>
    <p:sldId id="308" r:id="rId9"/>
    <p:sldId id="310" r:id="rId10"/>
    <p:sldId id="307" r:id="rId11"/>
    <p:sldId id="314" r:id="rId12"/>
    <p:sldId id="278" r:id="rId13"/>
    <p:sldId id="265" r:id="rId14"/>
    <p:sldId id="266" r:id="rId15"/>
    <p:sldId id="311" r:id="rId16"/>
    <p:sldId id="321" r:id="rId17"/>
    <p:sldId id="312" r:id="rId18"/>
    <p:sldId id="322" r:id="rId19"/>
    <p:sldId id="313" r:id="rId20"/>
    <p:sldId id="315" r:id="rId21"/>
    <p:sldId id="316" r:id="rId22"/>
    <p:sldId id="317" r:id="rId23"/>
    <p:sldId id="318" r:id="rId24"/>
    <p:sldId id="320" r:id="rId25"/>
    <p:sldId id="319" r:id="rId26"/>
    <p:sldId id="264" r:id="rId27"/>
    <p:sldId id="324" r:id="rId28"/>
    <p:sldId id="299" r:id="rId29"/>
    <p:sldId id="263" r:id="rId30"/>
    <p:sldId id="298" r:id="rId31"/>
    <p:sldId id="326" r:id="rId32"/>
    <p:sldId id="283" r:id="rId33"/>
    <p:sldId id="284" r:id="rId34"/>
    <p:sldId id="285" r:id="rId35"/>
    <p:sldId id="286" r:id="rId36"/>
    <p:sldId id="287" r:id="rId37"/>
    <p:sldId id="288" r:id="rId3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  <a:srgbClr val="3C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84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8AC32-05F6-7540-A20F-43D00AC1394D}" type="doc">
      <dgm:prSet loTypeId="urn:microsoft.com/office/officeart/2005/8/layout/vList6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E7B753B-C5EE-1E4F-8F64-D590A7F51230}">
      <dgm:prSet phldrT="[Texto]"/>
      <dgm:spPr/>
      <dgm:t>
        <a:bodyPr/>
        <a:lstStyle/>
        <a:p>
          <a:pPr algn="ctr"/>
          <a:r>
            <a:rPr lang="es-CO" dirty="0">
              <a:latin typeface="Montserrat" pitchFamily="2" charset="77"/>
            </a:rPr>
            <a:t>Fenotípicos</a:t>
          </a:r>
          <a:endParaRPr lang="es-ES" dirty="0">
            <a:latin typeface="Montserrat" pitchFamily="2" charset="77"/>
          </a:endParaRPr>
        </a:p>
      </dgm:t>
    </dgm:pt>
    <dgm:pt modelId="{61F205AF-335A-004B-9B4B-1833B954773C}" type="parTrans" cxnId="{DE45A3AD-DECA-F340-BE2B-D9F118D48C24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1594E647-0F1A-9A45-B201-56C3FB814AE6}" type="sibTrans" cxnId="{DE45A3AD-DECA-F340-BE2B-D9F118D48C24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F74061BD-BACA-5342-A363-317D8742D343}">
      <dgm:prSet phldrT="[Texto]"/>
      <dgm:spPr/>
      <dgm:t>
        <a:bodyPr anchor="ctr"/>
        <a:lstStyle/>
        <a:p>
          <a:pPr algn="ctr"/>
          <a:r>
            <a:rPr lang="es-CO" dirty="0">
              <a:solidFill>
                <a:srgbClr val="152B48"/>
              </a:solidFill>
              <a:latin typeface="Montserrat" pitchFamily="2" charset="77"/>
            </a:rPr>
            <a:t>Examina las características morfológicas, metabólicas, fisiológicas y químicas de la célula.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BC264BB3-3A68-5248-AD26-870C346D643E}" type="parTrans" cxnId="{5632648C-2082-614A-9671-0516D9BD302A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5F99729D-7EC1-0C4E-A652-1067702A9794}" type="sibTrans" cxnId="{5632648C-2082-614A-9671-0516D9BD302A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D1ACCB4C-ED34-AF47-955F-7705E4B9A08C}">
      <dgm:prSet phldrT="[Texto]"/>
      <dgm:spPr/>
      <dgm:t>
        <a:bodyPr/>
        <a:lstStyle/>
        <a:p>
          <a:pPr algn="ctr"/>
          <a:r>
            <a:rPr lang="es-CO" dirty="0">
              <a:latin typeface="Montserrat" pitchFamily="2" charset="77"/>
            </a:rPr>
            <a:t>Genotípicos</a:t>
          </a:r>
          <a:endParaRPr lang="es-ES" dirty="0">
            <a:latin typeface="Montserrat" pitchFamily="2" charset="77"/>
          </a:endParaRPr>
        </a:p>
      </dgm:t>
    </dgm:pt>
    <dgm:pt modelId="{9DAAAF96-E55B-9A45-BDDE-51B8CC5FC4A1}" type="parTrans" cxnId="{5456CE1C-3BF9-AB4C-8C08-AE82E5A06A25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77D6FE40-8975-DD40-812A-5908562A2238}" type="sibTrans" cxnId="{5456CE1C-3BF9-AB4C-8C08-AE82E5A06A25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AD2A85A4-FC8E-B244-B9A5-7274E8D450CD}">
      <dgm:prSet phldrT="[Texto]"/>
      <dgm:spPr/>
      <dgm:t>
        <a:bodyPr anchor="ctr"/>
        <a:lstStyle/>
        <a:p>
          <a:pPr algn="ctr"/>
          <a:r>
            <a:rPr lang="es-CO" dirty="0">
              <a:solidFill>
                <a:srgbClr val="152B48"/>
              </a:solidFill>
              <a:latin typeface="Montserrat" pitchFamily="2" charset="77"/>
            </a:rPr>
            <a:t>Considera las características del genoma.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4892992A-92A2-D746-9061-11486DC98AF4}" type="parTrans" cxnId="{1E842A70-ED14-CB4A-AEF9-645182D73101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918FA943-7D6A-7B41-846F-43728C08375E}" type="sibTrans" cxnId="{1E842A70-ED14-CB4A-AEF9-645182D73101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88152F9E-20BD-3849-9598-4604E47AC3F1}">
      <dgm:prSet/>
      <dgm:spPr/>
      <dgm:t>
        <a:bodyPr/>
        <a:lstStyle/>
        <a:p>
          <a:pPr algn="ctr"/>
          <a:r>
            <a:rPr lang="es-CO" dirty="0">
              <a:latin typeface="Montserrat" pitchFamily="2" charset="77"/>
            </a:rPr>
            <a:t>Filogenéticos:</a:t>
          </a:r>
          <a:endParaRPr lang="es-ES" dirty="0">
            <a:latin typeface="Montserrat" pitchFamily="2" charset="77"/>
          </a:endParaRPr>
        </a:p>
      </dgm:t>
    </dgm:pt>
    <dgm:pt modelId="{4FC6BA77-5B0D-414A-8E88-BB5D65967440}" type="parTrans" cxnId="{BDAC866E-B695-534B-A949-50BE7B652C16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98E5A4D0-4D7F-4A45-BD13-C1453A13DD6C}" type="sibTrans" cxnId="{BDAC866E-B695-534B-A949-50BE7B652C16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3DC995B3-D123-ED43-B4C6-F16148B6A995}">
      <dgm:prSet/>
      <dgm:spPr/>
      <dgm:t>
        <a:bodyPr/>
        <a:lstStyle/>
        <a:p>
          <a:pPr algn="ctr"/>
          <a:r>
            <a:rPr lang="es-CO" dirty="0">
              <a:solidFill>
                <a:srgbClr val="152B48"/>
              </a:solidFill>
              <a:latin typeface="Montserrat" pitchFamily="2" charset="77"/>
            </a:rPr>
            <a:t>Busca ubicar a los organismos dentro de un marco evolutivo utilizando datos de secuencias moleculares.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757E56EC-747D-BA47-9AED-FF85223D239F}" type="parTrans" cxnId="{244EB913-6997-2042-95E3-5E6BC07345B9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DB22C816-9BCE-254C-B1D5-0E8DEA87B268}" type="sibTrans" cxnId="{244EB913-6997-2042-95E3-5E6BC07345B9}">
      <dgm:prSet/>
      <dgm:spPr/>
      <dgm:t>
        <a:bodyPr/>
        <a:lstStyle/>
        <a:p>
          <a:pPr algn="ctr"/>
          <a:endParaRPr lang="es-ES">
            <a:latin typeface="Montserrat" pitchFamily="2" charset="77"/>
          </a:endParaRPr>
        </a:p>
      </dgm:t>
    </dgm:pt>
    <dgm:pt modelId="{35D71874-80CE-E540-8E5B-1198B4A312C5}" type="pres">
      <dgm:prSet presAssocID="{F8B8AC32-05F6-7540-A20F-43D00AC1394D}" presName="Name0" presStyleCnt="0">
        <dgm:presLayoutVars>
          <dgm:dir/>
          <dgm:animLvl val="lvl"/>
          <dgm:resizeHandles/>
        </dgm:presLayoutVars>
      </dgm:prSet>
      <dgm:spPr/>
    </dgm:pt>
    <dgm:pt modelId="{5ECD07DA-DDC3-1A4E-83DD-E17B5EBA7B35}" type="pres">
      <dgm:prSet presAssocID="{CE7B753B-C5EE-1E4F-8F64-D590A7F51230}" presName="linNode" presStyleCnt="0"/>
      <dgm:spPr/>
    </dgm:pt>
    <dgm:pt modelId="{EB6EE1D7-2375-FC4B-B917-501470049FF1}" type="pres">
      <dgm:prSet presAssocID="{CE7B753B-C5EE-1E4F-8F64-D590A7F51230}" presName="parentShp" presStyleLbl="node1" presStyleIdx="0" presStyleCnt="3">
        <dgm:presLayoutVars>
          <dgm:bulletEnabled val="1"/>
        </dgm:presLayoutVars>
      </dgm:prSet>
      <dgm:spPr/>
    </dgm:pt>
    <dgm:pt modelId="{135EF9A4-20D7-DA43-B860-DA9D484745E5}" type="pres">
      <dgm:prSet presAssocID="{CE7B753B-C5EE-1E4F-8F64-D590A7F51230}" presName="childShp" presStyleLbl="bgAccFollowNode1" presStyleIdx="0" presStyleCnt="3">
        <dgm:presLayoutVars>
          <dgm:bulletEnabled val="1"/>
        </dgm:presLayoutVars>
      </dgm:prSet>
      <dgm:spPr/>
    </dgm:pt>
    <dgm:pt modelId="{C325509C-5EA2-9844-824A-2A707DEE121C}" type="pres">
      <dgm:prSet presAssocID="{1594E647-0F1A-9A45-B201-56C3FB814AE6}" presName="spacing" presStyleCnt="0"/>
      <dgm:spPr/>
    </dgm:pt>
    <dgm:pt modelId="{1A6A79A2-8151-EF45-8543-F30F8D4C80F5}" type="pres">
      <dgm:prSet presAssocID="{D1ACCB4C-ED34-AF47-955F-7705E4B9A08C}" presName="linNode" presStyleCnt="0"/>
      <dgm:spPr/>
    </dgm:pt>
    <dgm:pt modelId="{F8E0BF00-4C8A-7644-A1E7-A742FC35695B}" type="pres">
      <dgm:prSet presAssocID="{D1ACCB4C-ED34-AF47-955F-7705E4B9A08C}" presName="parentShp" presStyleLbl="node1" presStyleIdx="1" presStyleCnt="3">
        <dgm:presLayoutVars>
          <dgm:bulletEnabled val="1"/>
        </dgm:presLayoutVars>
      </dgm:prSet>
      <dgm:spPr/>
    </dgm:pt>
    <dgm:pt modelId="{A099431A-C322-884C-B97A-8DFF5ACF355D}" type="pres">
      <dgm:prSet presAssocID="{D1ACCB4C-ED34-AF47-955F-7705E4B9A08C}" presName="childShp" presStyleLbl="bgAccFollowNode1" presStyleIdx="1" presStyleCnt="3">
        <dgm:presLayoutVars>
          <dgm:bulletEnabled val="1"/>
        </dgm:presLayoutVars>
      </dgm:prSet>
      <dgm:spPr/>
    </dgm:pt>
    <dgm:pt modelId="{B879A3D3-1D3C-4945-9569-DF01803C1CE1}" type="pres">
      <dgm:prSet presAssocID="{77D6FE40-8975-DD40-812A-5908562A2238}" presName="spacing" presStyleCnt="0"/>
      <dgm:spPr/>
    </dgm:pt>
    <dgm:pt modelId="{0E6D176F-195E-9E40-AF96-ABDDEE82B97A}" type="pres">
      <dgm:prSet presAssocID="{88152F9E-20BD-3849-9598-4604E47AC3F1}" presName="linNode" presStyleCnt="0"/>
      <dgm:spPr/>
    </dgm:pt>
    <dgm:pt modelId="{E10A3BF0-5AC7-4B46-BCD9-3D963EDBEBFD}" type="pres">
      <dgm:prSet presAssocID="{88152F9E-20BD-3849-9598-4604E47AC3F1}" presName="parentShp" presStyleLbl="node1" presStyleIdx="2" presStyleCnt="3">
        <dgm:presLayoutVars>
          <dgm:bulletEnabled val="1"/>
        </dgm:presLayoutVars>
      </dgm:prSet>
      <dgm:spPr/>
    </dgm:pt>
    <dgm:pt modelId="{E33E4E86-42BC-C747-A667-0F2089AD18C2}" type="pres">
      <dgm:prSet presAssocID="{88152F9E-20BD-3849-9598-4604E47AC3F1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244EB913-6997-2042-95E3-5E6BC07345B9}" srcId="{88152F9E-20BD-3849-9598-4604E47AC3F1}" destId="{3DC995B3-D123-ED43-B4C6-F16148B6A995}" srcOrd="0" destOrd="0" parTransId="{757E56EC-747D-BA47-9AED-FF85223D239F}" sibTransId="{DB22C816-9BCE-254C-B1D5-0E8DEA87B268}"/>
    <dgm:cxn modelId="{5456CE1C-3BF9-AB4C-8C08-AE82E5A06A25}" srcId="{F8B8AC32-05F6-7540-A20F-43D00AC1394D}" destId="{D1ACCB4C-ED34-AF47-955F-7705E4B9A08C}" srcOrd="1" destOrd="0" parTransId="{9DAAAF96-E55B-9A45-BDDE-51B8CC5FC4A1}" sibTransId="{77D6FE40-8975-DD40-812A-5908562A2238}"/>
    <dgm:cxn modelId="{19FA2928-A0B7-B44E-914A-5985357D0827}" type="presOf" srcId="{88152F9E-20BD-3849-9598-4604E47AC3F1}" destId="{E10A3BF0-5AC7-4B46-BCD9-3D963EDBEBFD}" srcOrd="0" destOrd="0" presId="urn:microsoft.com/office/officeart/2005/8/layout/vList6"/>
    <dgm:cxn modelId="{BDAC866E-B695-534B-A949-50BE7B652C16}" srcId="{F8B8AC32-05F6-7540-A20F-43D00AC1394D}" destId="{88152F9E-20BD-3849-9598-4604E47AC3F1}" srcOrd="2" destOrd="0" parTransId="{4FC6BA77-5B0D-414A-8E88-BB5D65967440}" sibTransId="{98E5A4D0-4D7F-4A45-BD13-C1453A13DD6C}"/>
    <dgm:cxn modelId="{1E842A70-ED14-CB4A-AEF9-645182D73101}" srcId="{D1ACCB4C-ED34-AF47-955F-7705E4B9A08C}" destId="{AD2A85A4-FC8E-B244-B9A5-7274E8D450CD}" srcOrd="0" destOrd="0" parTransId="{4892992A-92A2-D746-9061-11486DC98AF4}" sibTransId="{918FA943-7D6A-7B41-846F-43728C08375E}"/>
    <dgm:cxn modelId="{5632648C-2082-614A-9671-0516D9BD302A}" srcId="{CE7B753B-C5EE-1E4F-8F64-D590A7F51230}" destId="{F74061BD-BACA-5342-A363-317D8742D343}" srcOrd="0" destOrd="0" parTransId="{BC264BB3-3A68-5248-AD26-870C346D643E}" sibTransId="{5F99729D-7EC1-0C4E-A652-1067702A9794}"/>
    <dgm:cxn modelId="{F4762D91-EFCA-1D4B-B604-78999228755A}" type="presOf" srcId="{AD2A85A4-FC8E-B244-B9A5-7274E8D450CD}" destId="{A099431A-C322-884C-B97A-8DFF5ACF355D}" srcOrd="0" destOrd="0" presId="urn:microsoft.com/office/officeart/2005/8/layout/vList6"/>
    <dgm:cxn modelId="{798D5F9D-3B70-8149-AF6E-0E5C36AE00C5}" type="presOf" srcId="{3DC995B3-D123-ED43-B4C6-F16148B6A995}" destId="{E33E4E86-42BC-C747-A667-0F2089AD18C2}" srcOrd="0" destOrd="0" presId="urn:microsoft.com/office/officeart/2005/8/layout/vList6"/>
    <dgm:cxn modelId="{B6B7A3AC-C868-2646-8952-282D040B7089}" type="presOf" srcId="{F8B8AC32-05F6-7540-A20F-43D00AC1394D}" destId="{35D71874-80CE-E540-8E5B-1198B4A312C5}" srcOrd="0" destOrd="0" presId="urn:microsoft.com/office/officeart/2005/8/layout/vList6"/>
    <dgm:cxn modelId="{DE45A3AD-DECA-F340-BE2B-D9F118D48C24}" srcId="{F8B8AC32-05F6-7540-A20F-43D00AC1394D}" destId="{CE7B753B-C5EE-1E4F-8F64-D590A7F51230}" srcOrd="0" destOrd="0" parTransId="{61F205AF-335A-004B-9B4B-1833B954773C}" sibTransId="{1594E647-0F1A-9A45-B201-56C3FB814AE6}"/>
    <dgm:cxn modelId="{F42255CA-BD79-5E48-907D-97597949EBA7}" type="presOf" srcId="{D1ACCB4C-ED34-AF47-955F-7705E4B9A08C}" destId="{F8E0BF00-4C8A-7644-A1E7-A742FC35695B}" srcOrd="0" destOrd="0" presId="urn:microsoft.com/office/officeart/2005/8/layout/vList6"/>
    <dgm:cxn modelId="{46C340CC-6044-2D46-80CA-CE64CB86129F}" type="presOf" srcId="{CE7B753B-C5EE-1E4F-8F64-D590A7F51230}" destId="{EB6EE1D7-2375-FC4B-B917-501470049FF1}" srcOrd="0" destOrd="0" presId="urn:microsoft.com/office/officeart/2005/8/layout/vList6"/>
    <dgm:cxn modelId="{DEAA7AD7-EEEC-9E45-A84C-2A194789CE94}" type="presOf" srcId="{F74061BD-BACA-5342-A363-317D8742D343}" destId="{135EF9A4-20D7-DA43-B860-DA9D484745E5}" srcOrd="0" destOrd="0" presId="urn:microsoft.com/office/officeart/2005/8/layout/vList6"/>
    <dgm:cxn modelId="{5F172030-6830-0449-9C41-9969135AE6DB}" type="presParOf" srcId="{35D71874-80CE-E540-8E5B-1198B4A312C5}" destId="{5ECD07DA-DDC3-1A4E-83DD-E17B5EBA7B35}" srcOrd="0" destOrd="0" presId="urn:microsoft.com/office/officeart/2005/8/layout/vList6"/>
    <dgm:cxn modelId="{B174695D-F9E4-5B47-A033-419C992D534F}" type="presParOf" srcId="{5ECD07DA-DDC3-1A4E-83DD-E17B5EBA7B35}" destId="{EB6EE1D7-2375-FC4B-B917-501470049FF1}" srcOrd="0" destOrd="0" presId="urn:microsoft.com/office/officeart/2005/8/layout/vList6"/>
    <dgm:cxn modelId="{7FBA7446-620B-0D46-AF88-1E85537D0377}" type="presParOf" srcId="{5ECD07DA-DDC3-1A4E-83DD-E17B5EBA7B35}" destId="{135EF9A4-20D7-DA43-B860-DA9D484745E5}" srcOrd="1" destOrd="0" presId="urn:microsoft.com/office/officeart/2005/8/layout/vList6"/>
    <dgm:cxn modelId="{FF0BD583-4D49-DD4C-9F6D-C896E3C915A3}" type="presParOf" srcId="{35D71874-80CE-E540-8E5B-1198B4A312C5}" destId="{C325509C-5EA2-9844-824A-2A707DEE121C}" srcOrd="1" destOrd="0" presId="urn:microsoft.com/office/officeart/2005/8/layout/vList6"/>
    <dgm:cxn modelId="{99B714E0-81BF-6A43-A53E-78A78D8DFDC4}" type="presParOf" srcId="{35D71874-80CE-E540-8E5B-1198B4A312C5}" destId="{1A6A79A2-8151-EF45-8543-F30F8D4C80F5}" srcOrd="2" destOrd="0" presId="urn:microsoft.com/office/officeart/2005/8/layout/vList6"/>
    <dgm:cxn modelId="{D1E34D97-016C-1740-A39A-657D8A7AF5C2}" type="presParOf" srcId="{1A6A79A2-8151-EF45-8543-F30F8D4C80F5}" destId="{F8E0BF00-4C8A-7644-A1E7-A742FC35695B}" srcOrd="0" destOrd="0" presId="urn:microsoft.com/office/officeart/2005/8/layout/vList6"/>
    <dgm:cxn modelId="{2D9B2A3E-BCB1-DF47-AD37-3CD60306FFD5}" type="presParOf" srcId="{1A6A79A2-8151-EF45-8543-F30F8D4C80F5}" destId="{A099431A-C322-884C-B97A-8DFF5ACF355D}" srcOrd="1" destOrd="0" presId="urn:microsoft.com/office/officeart/2005/8/layout/vList6"/>
    <dgm:cxn modelId="{71C5D648-C176-D04F-825E-C5001B1FB76C}" type="presParOf" srcId="{35D71874-80CE-E540-8E5B-1198B4A312C5}" destId="{B879A3D3-1D3C-4945-9569-DF01803C1CE1}" srcOrd="3" destOrd="0" presId="urn:microsoft.com/office/officeart/2005/8/layout/vList6"/>
    <dgm:cxn modelId="{83286069-D0FD-6F49-86AD-381FE7DB1BC0}" type="presParOf" srcId="{35D71874-80CE-E540-8E5B-1198B4A312C5}" destId="{0E6D176F-195E-9E40-AF96-ABDDEE82B97A}" srcOrd="4" destOrd="0" presId="urn:microsoft.com/office/officeart/2005/8/layout/vList6"/>
    <dgm:cxn modelId="{8DCD5EE2-DCF1-3A4E-BCC0-D3C316B71AA7}" type="presParOf" srcId="{0E6D176F-195E-9E40-AF96-ABDDEE82B97A}" destId="{E10A3BF0-5AC7-4B46-BCD9-3D963EDBEBFD}" srcOrd="0" destOrd="0" presId="urn:microsoft.com/office/officeart/2005/8/layout/vList6"/>
    <dgm:cxn modelId="{832F2B43-237F-694F-90AE-A3FE4F1765A6}" type="presParOf" srcId="{0E6D176F-195E-9E40-AF96-ABDDEE82B97A}" destId="{E33E4E86-42BC-C747-A667-0F2089AD18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EF9A4-20D7-DA43-B860-DA9D484745E5}">
      <dsp:nvSpPr>
        <dsp:cNvPr id="0" name=""/>
        <dsp:cNvSpPr/>
      </dsp:nvSpPr>
      <dsp:spPr>
        <a:xfrm>
          <a:off x="2819823" y="0"/>
          <a:ext cx="4229735" cy="12170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Examina las características morfológicas, metabólicas, fisiológicas y químicas de la célula.</a:t>
          </a:r>
          <a:endParaRPr lang="es-ES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819823" y="152134"/>
        <a:ext cx="3773333" cy="912805"/>
      </dsp:txXfrm>
    </dsp:sp>
    <dsp:sp modelId="{EB6EE1D7-2375-FC4B-B917-501470049FF1}">
      <dsp:nvSpPr>
        <dsp:cNvPr id="0" name=""/>
        <dsp:cNvSpPr/>
      </dsp:nvSpPr>
      <dsp:spPr>
        <a:xfrm>
          <a:off x="0" y="0"/>
          <a:ext cx="2819823" cy="12170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Fenotípicos</a:t>
          </a:r>
          <a:endParaRPr lang="es-ES" sz="2600" kern="1200" dirty="0">
            <a:latin typeface="Montserrat" pitchFamily="2" charset="77"/>
          </a:endParaRPr>
        </a:p>
      </dsp:txBody>
      <dsp:txXfrm>
        <a:off x="59413" y="59413"/>
        <a:ext cx="2700997" cy="1098247"/>
      </dsp:txXfrm>
    </dsp:sp>
    <dsp:sp modelId="{A099431A-C322-884C-B97A-8DFF5ACF355D}">
      <dsp:nvSpPr>
        <dsp:cNvPr id="0" name=""/>
        <dsp:cNvSpPr/>
      </dsp:nvSpPr>
      <dsp:spPr>
        <a:xfrm>
          <a:off x="2819823" y="1338780"/>
          <a:ext cx="4229735" cy="12170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Considera las características del genoma.</a:t>
          </a:r>
          <a:endParaRPr lang="es-ES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819823" y="1490914"/>
        <a:ext cx="3773333" cy="912805"/>
      </dsp:txXfrm>
    </dsp:sp>
    <dsp:sp modelId="{F8E0BF00-4C8A-7644-A1E7-A742FC35695B}">
      <dsp:nvSpPr>
        <dsp:cNvPr id="0" name=""/>
        <dsp:cNvSpPr/>
      </dsp:nvSpPr>
      <dsp:spPr>
        <a:xfrm>
          <a:off x="0" y="1338780"/>
          <a:ext cx="2819823" cy="1217073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Genotípicos</a:t>
          </a:r>
          <a:endParaRPr lang="es-ES" sz="2600" kern="1200" dirty="0">
            <a:latin typeface="Montserrat" pitchFamily="2" charset="77"/>
          </a:endParaRPr>
        </a:p>
      </dsp:txBody>
      <dsp:txXfrm>
        <a:off x="59413" y="1398193"/>
        <a:ext cx="2700997" cy="1098247"/>
      </dsp:txXfrm>
    </dsp:sp>
    <dsp:sp modelId="{E33E4E86-42BC-C747-A667-0F2089AD18C2}">
      <dsp:nvSpPr>
        <dsp:cNvPr id="0" name=""/>
        <dsp:cNvSpPr/>
      </dsp:nvSpPr>
      <dsp:spPr>
        <a:xfrm>
          <a:off x="2819823" y="2677561"/>
          <a:ext cx="4229735" cy="12170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500" kern="1200" dirty="0">
              <a:solidFill>
                <a:srgbClr val="152B48"/>
              </a:solidFill>
              <a:latin typeface="Montserrat" pitchFamily="2" charset="77"/>
            </a:rPr>
            <a:t>Busca ubicar a los organismos dentro de un marco evolutivo utilizando datos de secuencias moleculares.</a:t>
          </a:r>
          <a:endParaRPr lang="es-ES" sz="15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819823" y="2829695"/>
        <a:ext cx="3773333" cy="912805"/>
      </dsp:txXfrm>
    </dsp:sp>
    <dsp:sp modelId="{E10A3BF0-5AC7-4B46-BCD9-3D963EDBEBFD}">
      <dsp:nvSpPr>
        <dsp:cNvPr id="0" name=""/>
        <dsp:cNvSpPr/>
      </dsp:nvSpPr>
      <dsp:spPr>
        <a:xfrm>
          <a:off x="0" y="2677561"/>
          <a:ext cx="2819823" cy="1217073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kern="1200" dirty="0">
              <a:latin typeface="Montserrat" pitchFamily="2" charset="77"/>
            </a:rPr>
            <a:t>Filogenéticos:</a:t>
          </a:r>
          <a:endParaRPr lang="es-ES" sz="2600" kern="1200" dirty="0">
            <a:latin typeface="Montserrat" pitchFamily="2" charset="77"/>
          </a:endParaRPr>
        </a:p>
      </dsp:txBody>
      <dsp:txXfrm>
        <a:off x="59413" y="2736974"/>
        <a:ext cx="2700997" cy="1098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54B1-FB05-924A-94A7-40473785F2E6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D98D-9F3C-AD47-A4B0-C57DD27BA0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48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034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125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68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15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484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113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716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299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62ED7-CBA1-4EBE-8AAE-7AED43C9C92F}" type="slidenum">
              <a:rPr lang="en-US"/>
              <a:pPr/>
              <a:t>19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17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E7A00-DFB0-4507-9FEF-C931556E8A13}" type="slidenum">
              <a:rPr lang="en-US"/>
              <a:pPr/>
              <a:t>27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043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9D73-5740-46DB-BFB2-667B32E7EF8A}" type="datetimeFigureOut">
              <a:rPr lang="es-CO" smtClean="0"/>
              <a:pPr/>
              <a:t>28/06/2021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ECABC0-3775-4B34-B6FC-1ADC51E1E35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0426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FB9D73-5740-46DB-BFB2-667B32E7EF8A}" type="datetimeFigureOut">
              <a:rPr lang="es-CO" smtClean="0"/>
              <a:pPr/>
              <a:t>28/06/2021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ECABC0-3775-4B34-B6FC-1ADC51E1E35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248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/>
          </a:bodyPr>
          <a:lstStyle/>
          <a:p>
            <a:r>
              <a:rPr lang="es-CO" dirty="0"/>
              <a:t>TAXONOMÍA DE LAS BACTERIAS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506789"/>
            <a:ext cx="6629400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18931" y="126586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21" y="1737431"/>
            <a:ext cx="4324575" cy="104977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/>
              <a:t>El primer árbol de la vida completo muestra su relación con millones de especies.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964EA573-C750-684E-9087-667867ADA9C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01935" y="935140"/>
            <a:ext cx="6438274" cy="530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3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A73EB-F908-F04A-B21A-08F597FA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5248"/>
            <a:ext cx="10515600" cy="1325563"/>
          </a:xfrm>
        </p:spPr>
        <p:txBody>
          <a:bodyPr/>
          <a:lstStyle/>
          <a:p>
            <a:r>
              <a:rPr lang="es-CO" dirty="0"/>
              <a:t>Eubacterias versus arqueobaterias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46D2A8F-DC18-CF42-BCAA-32927D8E4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739" y="1390820"/>
            <a:ext cx="2478157" cy="2381449"/>
          </a:xfr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FD3C4341-FCE3-3C40-991B-A9ACE7C1D1D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9809" y="2881107"/>
            <a:ext cx="7112385" cy="3542301"/>
          </a:xfrm>
        </p:spPr>
      </p:pic>
    </p:spTree>
    <p:extLst>
      <p:ext uri="{BB962C8B-B14F-4D97-AF65-F5344CB8AC3E}">
        <p14:creationId xmlns:p14="http://schemas.microsoft.com/office/powerpoint/2010/main" val="4169991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69654" y="2123374"/>
            <a:ext cx="7236585" cy="3651947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1925240D-FD73-E841-8C33-5CFDA7558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7325"/>
            <a:ext cx="10515600" cy="1325563"/>
          </a:xfrm>
        </p:spPr>
        <p:txBody>
          <a:bodyPr/>
          <a:lstStyle/>
          <a:p>
            <a:r>
              <a:rPr lang="es-CO" dirty="0"/>
              <a:t>Eubacterias versus arqueobaterias</a:t>
            </a:r>
          </a:p>
        </p:txBody>
      </p:sp>
    </p:spTree>
    <p:extLst>
      <p:ext uri="{BB962C8B-B14F-4D97-AF65-F5344CB8AC3E}">
        <p14:creationId xmlns:p14="http://schemas.microsoft.com/office/powerpoint/2010/main" val="355078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6653" y="33651"/>
            <a:ext cx="10515600" cy="1325563"/>
          </a:xfrm>
        </p:spPr>
        <p:txBody>
          <a:bodyPr/>
          <a:lstStyle/>
          <a:p>
            <a:r>
              <a:rPr lang="es-CO" dirty="0"/>
              <a:t>Arquebaterias</a:t>
            </a:r>
          </a:p>
        </p:txBody>
      </p:sp>
      <p:pic>
        <p:nvPicPr>
          <p:cNvPr id="6" name="5 Marcador de contenido" descr="dominio-archaea.gif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70" r="11060"/>
          <a:stretch>
            <a:fillRect/>
          </a:stretch>
        </p:blipFill>
        <p:spPr>
          <a:xfrm>
            <a:off x="6091112" y="2904346"/>
            <a:ext cx="5028632" cy="3549209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95172" y="1359214"/>
            <a:ext cx="11496828" cy="4572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i="1" dirty="0"/>
              <a:t>Archaea</a:t>
            </a:r>
            <a:r>
              <a:rPr lang="es-CO" dirty="0"/>
              <a:t> y </a:t>
            </a:r>
            <a:r>
              <a:rPr lang="es-CO" i="1" dirty="0"/>
              <a:t>Bacteria</a:t>
            </a:r>
            <a:r>
              <a:rPr lang="es-CO" dirty="0"/>
              <a:t> son estructuralmente procariotas, nivel molecular evolutivamente.</a:t>
            </a:r>
          </a:p>
          <a:p>
            <a:pPr>
              <a:lnSpc>
                <a:spcPct val="100000"/>
              </a:lnSpc>
            </a:pPr>
            <a:r>
              <a:rPr lang="es-CO" dirty="0"/>
              <a:t>Los tres grupos derivan </a:t>
            </a:r>
            <a:r>
              <a:rPr lang="es-CO" dirty="0">
                <a:latin typeface="Arial"/>
                <a:cs typeface="Arial"/>
              </a:rPr>
              <a:t>→</a:t>
            </a:r>
            <a:r>
              <a:rPr lang="es-CO" dirty="0"/>
              <a:t> "el ancestro universal".</a:t>
            </a:r>
          </a:p>
          <a:p>
            <a:pPr>
              <a:lnSpc>
                <a:spcPct val="100000"/>
              </a:lnSpc>
            </a:pPr>
            <a:r>
              <a:rPr lang="es-CO" dirty="0"/>
              <a:t>Dominio </a:t>
            </a:r>
            <a:r>
              <a:rPr lang="es-CO" i="1" dirty="0"/>
              <a:t>Archaea</a:t>
            </a:r>
            <a:r>
              <a:rPr lang="es-CO" dirty="0"/>
              <a:t>: arqueobacterias comprende los reinos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 </a:t>
            </a:r>
            <a:r>
              <a:rPr lang="es-CO" sz="1800" dirty="0"/>
              <a:t>Crenarchaeota.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 Euryarchaeota.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 Korarchaeota.</a:t>
            </a:r>
          </a:p>
        </p:txBody>
      </p:sp>
    </p:spTree>
    <p:extLst>
      <p:ext uri="{BB962C8B-B14F-4D97-AF65-F5344CB8AC3E}">
        <p14:creationId xmlns:p14="http://schemas.microsoft.com/office/powerpoint/2010/main" val="174899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ominio-bacteria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79" r="4865"/>
          <a:stretch>
            <a:fillRect/>
          </a:stretch>
        </p:blipFill>
        <p:spPr>
          <a:xfrm>
            <a:off x="3702294" y="862544"/>
            <a:ext cx="4787412" cy="287920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827" y="81057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261113" y="4348350"/>
            <a:ext cx="2692644" cy="1934309"/>
          </a:xfrm>
          <a:ln>
            <a:solidFill>
              <a:srgbClr val="00AAA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El dominio </a:t>
            </a:r>
            <a:r>
              <a:rPr lang="es-CO" i="1" dirty="0">
                <a:solidFill>
                  <a:srgbClr val="152B48"/>
                </a:solidFill>
                <a:latin typeface="Montserrat" pitchFamily="2" charset="77"/>
              </a:rPr>
              <a:t>Bacteria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, correspondiente a las eubacterias, comprende por lo menos doce linajes evolutivos distintos o reinos.</a:t>
            </a:r>
          </a:p>
        </p:txBody>
      </p:sp>
      <p:pic>
        <p:nvPicPr>
          <p:cNvPr id="5" name="4 Marcador de contenido" descr="27-5c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84636" y="435825"/>
            <a:ext cx="3214751" cy="5986349"/>
          </a:xfrm>
        </p:spPr>
      </p:pic>
    </p:spTree>
    <p:extLst>
      <p:ext uri="{BB962C8B-B14F-4D97-AF65-F5344CB8AC3E}">
        <p14:creationId xmlns:p14="http://schemas.microsoft.com/office/powerpoint/2010/main" val="1002875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1173" y="47073"/>
            <a:ext cx="10515600" cy="1325563"/>
          </a:xfrm>
        </p:spPr>
        <p:txBody>
          <a:bodyPr/>
          <a:lstStyle/>
          <a:p>
            <a:r>
              <a:rPr lang="es-CO" dirty="0"/>
              <a:t>Criterios de clasificación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888" y="1164278"/>
            <a:ext cx="10101549" cy="821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La taxonomía bacteriana ha cambiado en las últimas décadas, combina métodos (enfoque polifásico).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A9B29B8C-00B3-3241-B206-C5B47D4B32A7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617824609"/>
              </p:ext>
            </p:extLst>
          </p:nvPr>
        </p:nvGraphicFramePr>
        <p:xfrm>
          <a:off x="4837642" y="2631755"/>
          <a:ext cx="7049559" cy="3894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6537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1173" y="0"/>
            <a:ext cx="10515600" cy="1325563"/>
          </a:xfrm>
        </p:spPr>
        <p:txBody>
          <a:bodyPr/>
          <a:lstStyle/>
          <a:p>
            <a:r>
              <a:rPr lang="es-CO" dirty="0"/>
              <a:t>Criterios de clasificación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211" y="1074253"/>
            <a:ext cx="10101549" cy="821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/>
              <a:t>Enfoque polifásico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1816681-723C-2F4B-902A-DB1D6926AFF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3480" y="1498891"/>
            <a:ext cx="8910782" cy="2623007"/>
          </a:xfrm>
        </p:spPr>
      </p:pic>
    </p:spTree>
    <p:extLst>
      <p:ext uri="{BB962C8B-B14F-4D97-AF65-F5344CB8AC3E}">
        <p14:creationId xmlns:p14="http://schemas.microsoft.com/office/powerpoint/2010/main" val="137458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3400" y="139119"/>
            <a:ext cx="10515600" cy="1325563"/>
          </a:xfrm>
        </p:spPr>
        <p:txBody>
          <a:bodyPr/>
          <a:lstStyle/>
          <a:p>
            <a:r>
              <a:rPr lang="es-CO" dirty="0"/>
              <a:t>Criterios de clasificación: medicina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202" y="1224151"/>
            <a:ext cx="10515600" cy="32059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Se ha estimado la identificación de de los patógenos responsables de causar enfermedades humanas es pequeño.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Utiliza los rangos formales de reino, filo, clase, orden, familia, género, especie y subtipo. Los rangos inferiores son aprobados por consenso de expertos de la comunidad científica.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De estos rangos, la familia, el género y la especie son los más útiles.</a:t>
            </a:r>
            <a:endParaRPr lang="en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56B0994-2D40-474C-88E3-06095361BC8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6974" y="3413987"/>
            <a:ext cx="4979664" cy="3289437"/>
          </a:xfrm>
        </p:spPr>
      </p:pic>
    </p:spTree>
    <p:extLst>
      <p:ext uri="{BB962C8B-B14F-4D97-AF65-F5344CB8AC3E}">
        <p14:creationId xmlns:p14="http://schemas.microsoft.com/office/powerpoint/2010/main" val="1899646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3156" y="148136"/>
            <a:ext cx="10515600" cy="1325563"/>
          </a:xfrm>
        </p:spPr>
        <p:txBody>
          <a:bodyPr/>
          <a:lstStyle/>
          <a:p>
            <a:r>
              <a:rPr lang="es-CO" dirty="0"/>
              <a:t>Criterios de clasificación: medicina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FE21CD7E-6847-1E44-BCFB-0A0F4B28CD0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2537" y="1784779"/>
            <a:ext cx="7589464" cy="3436578"/>
          </a:xfrm>
        </p:spPr>
      </p:pic>
    </p:spTree>
    <p:extLst>
      <p:ext uri="{BB962C8B-B14F-4D97-AF65-F5344CB8AC3E}">
        <p14:creationId xmlns:p14="http://schemas.microsoft.com/office/powerpoint/2010/main" val="141724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022B9D6E-0265-954D-93F2-D2F3CDEAED2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8283" y="3962793"/>
            <a:ext cx="4471656" cy="2895207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46652" y="189783"/>
            <a:ext cx="10515600" cy="1325563"/>
          </a:xfrm>
        </p:spPr>
        <p:txBody>
          <a:bodyPr/>
          <a:lstStyle/>
          <a:p>
            <a:r>
              <a:rPr lang="es-CO" dirty="0"/>
              <a:t>Descripción de las principales categorías y grupos de bacterias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22" y="1546449"/>
            <a:ext cx="6786126" cy="32059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El Manual de Bergey. Publicada por primera vez en 1923,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Clasifica taxonómicamente, en forma de clave, las bacterias conocidas que se han cultivado o no se han cultivado o se han descrito bien.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Sirve como ayuda en la identificación de las principales bacterias que causan enfermedades infecciosas.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67DAFCC-8C25-CB46-A312-B801FB3480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0344" y="1419875"/>
            <a:ext cx="4471656" cy="352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4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E216067-5225-5F4D-8FAD-BD5FBFDECB2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1354" y="1754215"/>
            <a:ext cx="5132533" cy="3938703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FA2E54F-5422-584D-9275-FBE3E437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0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60D53B-E4E3-9F4A-BF47-BCBD31E9E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084" y="1165082"/>
            <a:ext cx="5983551" cy="27684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Del griego </a:t>
            </a:r>
            <a:r>
              <a:rPr lang="es-CO" i="1" dirty="0"/>
              <a:t>taxis</a:t>
            </a:r>
            <a:r>
              <a:rPr lang="es-CO" dirty="0"/>
              <a:t> (ordenamiento) y </a:t>
            </a:r>
            <a:r>
              <a:rPr lang="es-CO" i="1" dirty="0"/>
              <a:t>normos</a:t>
            </a:r>
            <a:r>
              <a:rPr lang="es-CO" dirty="0"/>
              <a:t>, (norma, regla).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taxonomía es un principio organizador de la biología, y se basa idealmente en relaciones evolutivas entre organismos.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Ciencia de la clasificación que busca orden en la biodivesidad.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Identifica y da nombre a los organismos.</a:t>
            </a:r>
          </a:p>
        </p:txBody>
      </p:sp>
    </p:spTree>
    <p:extLst>
      <p:ext uri="{BB962C8B-B14F-4D97-AF65-F5344CB8AC3E}">
        <p14:creationId xmlns:p14="http://schemas.microsoft.com/office/powerpoint/2010/main" val="1331652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3809FCC-4431-A94C-9F47-C486E4DFF41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3148" y="3303959"/>
            <a:ext cx="6501298" cy="3554041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0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9C908-0129-6249-A460-4320E61D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057" y="925340"/>
            <a:ext cx="11148389" cy="45037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dirty="0"/>
              <a:t>Eubacterias gramnegativas: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Tienen una envoltura celular compleja (tipo gramnegativa).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Pueden ser de varias formas.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Pueden tener capside.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La reproducción es por fisión binaria, pero algunos grupos se reproducen por gemación.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La motilidad por medio de flagelos o por deslizamiento.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Incluyen especies aeróbicas, anaeróbicas, Facultativamente anaeróbicas y microaerófilas.</a:t>
            </a:r>
          </a:p>
        </p:txBody>
      </p:sp>
    </p:spTree>
    <p:extLst>
      <p:ext uri="{BB962C8B-B14F-4D97-AF65-F5344CB8AC3E}">
        <p14:creationId xmlns:p14="http://schemas.microsoft.com/office/powerpoint/2010/main" val="3175575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446" y="0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284789-4E1D-DB4E-96B4-49947A06E6D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299651" y="1079976"/>
            <a:ext cx="3363309" cy="241334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CO" sz="1200" dirty="0"/>
              <a:t>Principales categorías y grupos que causan enfermedades en los seres humanos. Manual de bacteriología de Bergey. Novena edición.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E6D25B6B-8DE8-754C-8529-B6F31D79B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7981" y="365125"/>
            <a:ext cx="7354019" cy="6176190"/>
          </a:xfrm>
        </p:spPr>
      </p:pic>
    </p:spTree>
    <p:extLst>
      <p:ext uri="{BB962C8B-B14F-4D97-AF65-F5344CB8AC3E}">
        <p14:creationId xmlns:p14="http://schemas.microsoft.com/office/powerpoint/2010/main" val="264909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CD02BFBF-07F6-EA4A-9C82-A78E86D3DA5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55456" y="3450613"/>
            <a:ext cx="6480569" cy="3407387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0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9C908-0129-6249-A460-4320E61D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81" y="952390"/>
            <a:ext cx="11150223" cy="45037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dirty="0"/>
              <a:t>Eubacterias grampositivas: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Estas bacterias tienen un perfil de pared celular del tipo grampositivo.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Estas células pueden estar encapsuladas y pueden exhibir motilidad mediada por flagelar.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Las células pueden ser esféricas, varillas o filamentos.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La reproducción es generalmente por fisión binaria. Algunas categoría producen esporas.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Son muy resistentes a la desinfección. 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/>
              <a:t>Aerobias, anaerobias y anaerobias facultativas. </a:t>
            </a:r>
          </a:p>
        </p:txBody>
      </p:sp>
    </p:spTree>
    <p:extLst>
      <p:ext uri="{BB962C8B-B14F-4D97-AF65-F5344CB8AC3E}">
        <p14:creationId xmlns:p14="http://schemas.microsoft.com/office/powerpoint/2010/main" val="3270391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0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E284789-4E1D-DB4E-96B4-49947A06E6D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40576" y="4268172"/>
            <a:ext cx="6618902" cy="714985"/>
          </a:xfrm>
        </p:spPr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es-CO" sz="1200" dirty="0"/>
              <a:t>Principales categorías y grupos que causan enfermedades en los seres humanos. Manual de bacteriología de Bergey. Novena edición.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2594B497-B284-7645-BE3D-036E545745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208" y="1028096"/>
            <a:ext cx="7739270" cy="2926965"/>
          </a:xfrm>
        </p:spPr>
      </p:pic>
    </p:spTree>
    <p:extLst>
      <p:ext uri="{BB962C8B-B14F-4D97-AF65-F5344CB8AC3E}">
        <p14:creationId xmlns:p14="http://schemas.microsoft.com/office/powerpoint/2010/main" val="1841233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4E3510A8-C0F9-6D4E-8BB4-BB8052E65EF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6533" y="3228113"/>
            <a:ext cx="3244876" cy="3629887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68" y="-189397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9C908-0129-6249-A460-4320E61D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295" y="765652"/>
            <a:ext cx="10857877" cy="463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Eubacterias que carecen de paredes celulares:</a:t>
            </a:r>
          </a:p>
          <a:p>
            <a:pPr lvl="1"/>
            <a:r>
              <a:rPr lang="es-CO" sz="1800" dirty="0"/>
              <a:t>Carecen de paredes celulares.</a:t>
            </a:r>
          </a:p>
          <a:p>
            <a:pPr lvl="1"/>
            <a:r>
              <a:rPr lang="es-CO" sz="1800" dirty="0"/>
              <a:t>Llamados micoplasmas, y forman parte de la clase </a:t>
            </a:r>
            <a:r>
              <a:rPr lang="es-CO" sz="1800" i="1" dirty="0"/>
              <a:t>Mollicutes</a:t>
            </a:r>
            <a:r>
              <a:rPr lang="es-CO" sz="1800" dirty="0"/>
              <a:t>.</a:t>
            </a:r>
          </a:p>
          <a:p>
            <a:pPr lvl="1"/>
            <a:r>
              <a:rPr lang="es-CO" sz="1800" dirty="0"/>
              <a:t>No sintetizan los precursores del peptidoglicano. Están encerrados por una la membrana plasmática.</a:t>
            </a:r>
          </a:p>
          <a:p>
            <a:pPr lvl="1"/>
            <a:r>
              <a:rPr lang="es-CO" sz="1800" dirty="0"/>
              <a:t>Son pleomórficos, y varían en tamaño desde formas similares a vesículas hasta formas filtrables muy pequeñas (0,2 μm).</a:t>
            </a:r>
          </a:p>
          <a:p>
            <a:pPr lvl="1"/>
            <a:r>
              <a:rPr lang="es-CO" sz="1800" dirty="0"/>
              <a:t>La reproducción: por gemación, fragmentación o fisión binaria.</a:t>
            </a:r>
          </a:p>
          <a:p>
            <a:pPr lvl="1"/>
            <a:r>
              <a:rPr lang="es-CO" sz="1800" dirty="0"/>
              <a:t>Requieren un medio complejo para su crecimiento, y tienden a formar </a:t>
            </a:r>
            <a:r>
              <a:rPr lang="es-CO" dirty="0"/>
              <a:t>colonias.</a:t>
            </a:r>
          </a:p>
        </p:txBody>
      </p:sp>
    </p:spTree>
    <p:extLst>
      <p:ext uri="{BB962C8B-B14F-4D97-AF65-F5344CB8AC3E}">
        <p14:creationId xmlns:p14="http://schemas.microsoft.com/office/powerpoint/2010/main" val="48938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0EEE5-ED5E-5744-9C7D-102499BF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230618"/>
            <a:ext cx="10515600" cy="1325563"/>
          </a:xfrm>
        </p:spPr>
        <p:txBody>
          <a:bodyPr/>
          <a:lstStyle/>
          <a:p>
            <a:r>
              <a:rPr lang="es-CO" dirty="0"/>
              <a:t>Eubacterias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9C908-0129-6249-A460-4320E61D2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13" y="3530624"/>
            <a:ext cx="4271789" cy="1325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CO" dirty="0"/>
              <a:t>Se han designado seis géneros como micoplasmas en función de su hábitat; sin embargo, solo dos géneros contienen patógenos animales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BC702D95-9456-F44E-ADBF-ECF958981B8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913" y="1979834"/>
            <a:ext cx="11357113" cy="656392"/>
          </a:xfrm>
        </p:spPr>
      </p:pic>
    </p:spTree>
    <p:extLst>
      <p:ext uri="{BB962C8B-B14F-4D97-AF65-F5344CB8AC3E}">
        <p14:creationId xmlns:p14="http://schemas.microsoft.com/office/powerpoint/2010/main" val="761805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2064" y="69822"/>
            <a:ext cx="10871200" cy="990600"/>
          </a:xfrm>
        </p:spPr>
        <p:txBody>
          <a:bodyPr/>
          <a:lstStyle/>
          <a:p>
            <a:r>
              <a:rPr lang="es-CO" dirty="0"/>
              <a:t>Clasificación según otros factores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920867" y="1060422"/>
            <a:ext cx="5460630" cy="54900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CO" sz="2200" b="1" dirty="0"/>
              <a:t>Factores que afectan el crecimiento:</a:t>
            </a:r>
          </a:p>
          <a:p>
            <a:pPr marL="0" indent="0">
              <a:lnSpc>
                <a:spcPct val="110000"/>
              </a:lnSpc>
              <a:buNone/>
            </a:pPr>
            <a:endParaRPr lang="es-CO" sz="2200" b="1" dirty="0"/>
          </a:p>
          <a:p>
            <a:pPr lvl="1">
              <a:lnSpc>
                <a:spcPct val="110000"/>
              </a:lnSpc>
            </a:pPr>
            <a:r>
              <a:rPr lang="es-CO" dirty="0"/>
              <a:t>Oxígeno: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Aeróbico.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Anaeróbico.</a:t>
            </a:r>
          </a:p>
          <a:p>
            <a:pPr lvl="1">
              <a:lnSpc>
                <a:spcPct val="110000"/>
              </a:lnSpc>
            </a:pPr>
            <a:r>
              <a:rPr lang="es-CO" dirty="0"/>
              <a:t>pH: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Acidofílicos (+).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Alcalófilos (-).</a:t>
            </a:r>
          </a:p>
          <a:p>
            <a:pPr lvl="1">
              <a:lnSpc>
                <a:spcPct val="110000"/>
              </a:lnSpc>
            </a:pPr>
            <a:r>
              <a:rPr lang="es-CO" dirty="0"/>
              <a:t>Temperatura: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Psicrófilos (10-15°C).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Psicrotolerante (15-30°C).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Mesófilo (30-40°C).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Termófilo (45-80°C).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Hipertermófilo (80°C o más).</a:t>
            </a:r>
          </a:p>
          <a:p>
            <a:pPr>
              <a:lnSpc>
                <a:spcPct val="110000"/>
              </a:lnSpc>
            </a:pPr>
            <a:endParaRPr lang="es-CO" dirty="0"/>
          </a:p>
        </p:txBody>
      </p:sp>
      <p:pic>
        <p:nvPicPr>
          <p:cNvPr id="4" name="3 Imagen" descr="FIG3_12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569"/>
          <a:stretch>
            <a:fillRect/>
          </a:stretch>
        </p:blipFill>
        <p:spPr>
          <a:xfrm>
            <a:off x="2796210" y="950285"/>
            <a:ext cx="1773812" cy="2822725"/>
          </a:xfrm>
          <a:prstGeom prst="rect">
            <a:avLst/>
          </a:prstGeom>
        </p:spPr>
      </p:pic>
      <p:pic>
        <p:nvPicPr>
          <p:cNvPr id="5" name="4 Imagen" descr="100057187_3dd13b175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3292" y="2956493"/>
            <a:ext cx="902746" cy="926844"/>
          </a:xfrm>
          <a:prstGeom prst="rect">
            <a:avLst/>
          </a:prstGeom>
        </p:spPr>
      </p:pic>
      <p:pic>
        <p:nvPicPr>
          <p:cNvPr id="6" name="5 Imagen" descr="20070417klpcnavid_227_Ies_SCO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4997" y="950285"/>
            <a:ext cx="1279336" cy="926654"/>
          </a:xfrm>
          <a:prstGeom prst="rect">
            <a:avLst/>
          </a:prstGeom>
        </p:spPr>
      </p:pic>
      <p:pic>
        <p:nvPicPr>
          <p:cNvPr id="15362" name="Picture 2" descr="http://www.publitec.com/contenido/objetos/Escherichiacoli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4997" y="1936532"/>
            <a:ext cx="1283214" cy="960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6003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140" y="0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BAA0FC-6F73-A645-A4DD-78C508079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3722" y="948372"/>
            <a:ext cx="8957252" cy="30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26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Introducción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8DEB2E58-A321-3E4E-9676-2FD6BA20A01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0852" y="848648"/>
            <a:ext cx="8521148" cy="367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37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8827DBB-8CB0-5D47-8739-FA511F04E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6058" y="1104900"/>
            <a:ext cx="6235700" cy="55245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187587"/>
            <a:ext cx="10871200" cy="990600"/>
          </a:xfrm>
        </p:spPr>
        <p:txBody>
          <a:bodyPr>
            <a:normAutofit/>
          </a:bodyPr>
          <a:lstStyle/>
          <a:p>
            <a:r>
              <a:rPr lang="es-CO" dirty="0"/>
              <a:t>Nutrición y metabolismo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83126" y="1178187"/>
            <a:ext cx="6895902" cy="3322087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2000505000000020004" pitchFamily="2" charset="0"/>
              </a:rPr>
              <a:t>Quiotrofos: oxidación de compuestos químicos como fuente de energía.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solidFill>
                  <a:srgbClr val="152B48"/>
                </a:solidFill>
                <a:latin typeface="Montserrat" panose="02000505000000020004" pitchFamily="2" charset="0"/>
              </a:rPr>
              <a:t>Litotrofos: itilizan compuestos inorgánicos como el CO2.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solidFill>
                  <a:srgbClr val="152B48"/>
                </a:solidFill>
                <a:latin typeface="Montserrat" panose="02000505000000020004" pitchFamily="2" charset="0"/>
              </a:rPr>
              <a:t>Organotrofos: utilizan compuestos orgánicos -el más utilizado es la glucosa.</a:t>
            </a:r>
          </a:p>
          <a:p>
            <a:pPr>
              <a:lnSpc>
                <a:spcPct val="100000"/>
              </a:lnSpc>
            </a:pPr>
            <a:r>
              <a:rPr lang="es-CO" dirty="0">
                <a:solidFill>
                  <a:srgbClr val="152B48"/>
                </a:solidFill>
                <a:latin typeface="Montserrat" panose="02000505000000020004" pitchFamily="2" charset="0"/>
              </a:rPr>
              <a:t>Fototrofos: utilizan la luz como fuente de energía (autrótofos).</a:t>
            </a:r>
          </a:p>
        </p:txBody>
      </p:sp>
    </p:spTree>
    <p:extLst>
      <p:ext uri="{BB962C8B-B14F-4D97-AF65-F5344CB8AC3E}">
        <p14:creationId xmlns:p14="http://schemas.microsoft.com/office/powerpoint/2010/main" val="49697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7884" y="1183797"/>
            <a:ext cx="7848600" cy="517842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817704" y="4323591"/>
            <a:ext cx="4114800" cy="830997"/>
          </a:xfrm>
          <a:prstGeom prst="rect">
            <a:avLst/>
          </a:prstGeom>
          <a:ln>
            <a:solidFill>
              <a:srgbClr val="00AAA7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152B48"/>
                </a:solidFill>
                <a:latin typeface="Montserrat" pitchFamily="2" charset="77"/>
              </a:rPr>
              <a:t>¡ANTES!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559904" y="161693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2210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9894" y="260052"/>
            <a:ext cx="10871200" cy="990600"/>
          </a:xfrm>
        </p:spPr>
        <p:txBody>
          <a:bodyPr/>
          <a:lstStyle/>
          <a:p>
            <a:r>
              <a:rPr lang="es-CO" dirty="0"/>
              <a:t>Nutrición y metabolismo</a:t>
            </a:r>
          </a:p>
        </p:txBody>
      </p:sp>
      <p:pic>
        <p:nvPicPr>
          <p:cNvPr id="4" name="3 Marcador de contenido" descr="cuadro%20fuent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7026" y="1157887"/>
            <a:ext cx="8441634" cy="2765895"/>
          </a:xfrm>
        </p:spPr>
      </p:pic>
    </p:spTree>
    <p:extLst>
      <p:ext uri="{BB962C8B-B14F-4D97-AF65-F5344CB8AC3E}">
        <p14:creationId xmlns:p14="http://schemas.microsoft.com/office/powerpoint/2010/main" val="2780025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202096"/>
            <a:ext cx="10871200" cy="990600"/>
          </a:xfrm>
        </p:spPr>
        <p:txBody>
          <a:bodyPr/>
          <a:lstStyle/>
          <a:p>
            <a:r>
              <a:rPr lang="es-CO" dirty="0"/>
              <a:t>Morfología </a:t>
            </a:r>
          </a:p>
        </p:txBody>
      </p:sp>
      <p:pic>
        <p:nvPicPr>
          <p:cNvPr id="6" name="5 Marcador de contenido" descr="forma bactaria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9248" y="1192696"/>
            <a:ext cx="6172352" cy="5187658"/>
          </a:xfrm>
        </p:spPr>
      </p:pic>
    </p:spTree>
    <p:extLst>
      <p:ext uri="{BB962C8B-B14F-4D97-AF65-F5344CB8AC3E}">
        <p14:creationId xmlns:p14="http://schemas.microsoft.com/office/powerpoint/2010/main" val="16213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275256" y="1219200"/>
            <a:ext cx="10099879" cy="1828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Cocos: entre las bacterias con forma de cocos se encuentran: </a:t>
            </a:r>
          </a:p>
          <a:p>
            <a:pPr lvl="1">
              <a:lnSpc>
                <a:spcPct val="100000"/>
              </a:lnSpc>
            </a:pPr>
            <a:r>
              <a:rPr lang="es-CO" i="1" dirty="0"/>
              <a:t>Streptococcus pneumoniae</a:t>
            </a:r>
            <a:r>
              <a:rPr lang="es-CO" dirty="0"/>
              <a:t> </a:t>
            </a:r>
            <a:r>
              <a:rPr lang="es-CO" dirty="0">
                <a:cs typeface="Arial"/>
              </a:rPr>
              <a:t>→ </a:t>
            </a:r>
            <a:r>
              <a:rPr lang="es-CO" dirty="0"/>
              <a:t>neumonía bacteriana.</a:t>
            </a:r>
          </a:p>
          <a:p>
            <a:pPr lvl="1">
              <a:lnSpc>
                <a:spcPct val="100000"/>
              </a:lnSpc>
            </a:pPr>
            <a:r>
              <a:rPr lang="es-CO" i="1" dirty="0"/>
              <a:t>Streptococcus lactis </a:t>
            </a:r>
            <a:r>
              <a:rPr lang="es-CO" dirty="0">
                <a:cs typeface="Arial"/>
              </a:rPr>
              <a:t>→ </a:t>
            </a:r>
            <a:r>
              <a:rPr lang="es-CO" dirty="0"/>
              <a:t>producción comercial de queso.</a:t>
            </a:r>
          </a:p>
          <a:p>
            <a:pPr lvl="1">
              <a:lnSpc>
                <a:spcPct val="100000"/>
              </a:lnSpc>
            </a:pPr>
            <a:r>
              <a:rPr lang="es-CO" i="1" dirty="0" err="1"/>
              <a:t>Nitrosococcus</a:t>
            </a:r>
            <a:r>
              <a:rPr lang="es-CO" dirty="0"/>
              <a:t> </a:t>
            </a:r>
            <a:r>
              <a:rPr lang="es-CO" dirty="0">
                <a:cs typeface="Arial"/>
              </a:rPr>
              <a:t>→ </a:t>
            </a:r>
            <a:r>
              <a:rPr lang="es-CO" dirty="0"/>
              <a:t>suelo que oxida amoníaco a nitrato.</a:t>
            </a:r>
          </a:p>
        </p:txBody>
      </p:sp>
      <p:pic>
        <p:nvPicPr>
          <p:cNvPr id="4" name="3 Imagen" descr="Strep_pneumonia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5883" y="4419352"/>
            <a:ext cx="2736304" cy="2274987"/>
          </a:xfrm>
          <a:prstGeom prst="rect">
            <a:avLst/>
          </a:prstGeom>
        </p:spPr>
      </p:pic>
      <p:pic>
        <p:nvPicPr>
          <p:cNvPr id="6" name="5 Imagen" descr="d-streptococcus-l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9654" y="2844427"/>
            <a:ext cx="2316943" cy="2072979"/>
          </a:xfrm>
          <a:prstGeom prst="rect">
            <a:avLst/>
          </a:prstGeom>
        </p:spPr>
      </p:pic>
      <p:pic>
        <p:nvPicPr>
          <p:cNvPr id="7" name="6 Imagen" descr="rd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2926" y="1922206"/>
            <a:ext cx="2869085" cy="20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685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195849"/>
            <a:ext cx="10871200" cy="990600"/>
          </a:xfrm>
        </p:spPr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56996" y="1027388"/>
            <a:ext cx="10387856" cy="1557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Los cocos, por ejemplo, después de dividirse pueden quedar dispuestos en:</a:t>
            </a:r>
          </a:p>
          <a:p>
            <a:pPr>
              <a:buFont typeface="Wingdings" pitchFamily="2" charset="2"/>
              <a:buChar char="§"/>
            </a:pPr>
            <a:r>
              <a:rPr lang="es-CO" sz="1800" dirty="0"/>
              <a:t>De a pares "diplococos” → </a:t>
            </a:r>
            <a:r>
              <a:rPr lang="es-CO" sz="1800" i="1" dirty="0"/>
              <a:t>Neisseria gonorrhoeae.</a:t>
            </a:r>
          </a:p>
          <a:p>
            <a:pPr>
              <a:buFont typeface="Wingdings" pitchFamily="2" charset="2"/>
              <a:buChar char="§"/>
            </a:pPr>
            <a:r>
              <a:rPr lang="es-CO" sz="1800" dirty="0"/>
              <a:t>En racimos "estafilococos” → </a:t>
            </a:r>
            <a:r>
              <a:rPr lang="es-CO" sz="1800" i="1" dirty="0"/>
              <a:t>Estafilococos aureus.</a:t>
            </a:r>
          </a:p>
          <a:p>
            <a:pPr>
              <a:buFont typeface="Wingdings" pitchFamily="2" charset="2"/>
              <a:buChar char="§"/>
            </a:pPr>
            <a:r>
              <a:rPr lang="es-CO" sz="1800" dirty="0"/>
              <a:t>En cadenas "estreptococos".</a:t>
            </a:r>
          </a:p>
        </p:txBody>
      </p:sp>
      <p:pic>
        <p:nvPicPr>
          <p:cNvPr id="29698" name="Picture 2" descr="http://4.bp.blogspot.com/-yaVLfziTck8/TtZi23DwbvI/AAAAAAAAAAY/5AlzeGgsp34/s1600/diplococo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0058" y="2420571"/>
            <a:ext cx="2016224" cy="1557992"/>
          </a:xfrm>
          <a:prstGeom prst="rect">
            <a:avLst/>
          </a:prstGeom>
          <a:noFill/>
        </p:spPr>
      </p:pic>
      <p:pic>
        <p:nvPicPr>
          <p:cNvPr id="29700" name="Picture 4" descr="http://4.bp.blogspot.com/_13lFh5PTozU/SwKtFQJWNzI/AAAAAAAAAVk/1-TzZkrnnBg/s1600/ESTAFILOCOCO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7694" y="4277704"/>
            <a:ext cx="1872207" cy="2384447"/>
          </a:xfrm>
          <a:prstGeom prst="rect">
            <a:avLst/>
          </a:prstGeom>
          <a:noFill/>
        </p:spPr>
      </p:pic>
      <p:pic>
        <p:nvPicPr>
          <p:cNvPr id="29702" name="Picture 6" descr="http://www.classe.es/salud/img/estafilococo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5684" y="1602299"/>
            <a:ext cx="1944217" cy="2376264"/>
          </a:xfrm>
          <a:prstGeom prst="rect">
            <a:avLst/>
          </a:prstGeom>
          <a:noFill/>
        </p:spPr>
      </p:pic>
      <p:pic>
        <p:nvPicPr>
          <p:cNvPr id="29704" name="Picture 8" descr="http://upload.wikimedia.org/wikipedia/commons/thumb/8/87/Neisseria_gonorrhoeae_PHIL_3693_lores.jpg/250px-Neisseria_gonorrhoeae_PHIL_3693_lore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5714" y="4171608"/>
            <a:ext cx="2072578" cy="1288359"/>
          </a:xfrm>
          <a:prstGeom prst="rect">
            <a:avLst/>
          </a:prstGeom>
          <a:noFill/>
        </p:spPr>
      </p:pic>
      <p:pic>
        <p:nvPicPr>
          <p:cNvPr id="29706" name="Picture 10" descr="http://spe.fotolog.com/photo/46/20/99/geniodelalitrona/1227549376927_f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3877" y="1814502"/>
            <a:ext cx="2025422" cy="1512168"/>
          </a:xfrm>
          <a:prstGeom prst="rect">
            <a:avLst/>
          </a:prstGeom>
          <a:noFill/>
        </p:spPr>
      </p:pic>
      <p:pic>
        <p:nvPicPr>
          <p:cNvPr id="29708" name="Picture 12" descr="http://cache2.allpostersimages.com/p/LRG/38/3813/G8RIF00Z/posters/abbey-michael-streptococcus-pyogenes-bacteria-gram-positive-cocci-brightfield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97293" y="3469096"/>
            <a:ext cx="2081808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4789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208995" y="1275177"/>
            <a:ext cx="10664952" cy="17567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Bacilos: entre las bacterias con forma de bacilos se encuentra:</a:t>
            </a:r>
          </a:p>
          <a:p>
            <a:pPr lvl="1">
              <a:lnSpc>
                <a:spcPct val="100000"/>
              </a:lnSpc>
            </a:pPr>
            <a:r>
              <a:rPr lang="es-CO" i="1" dirty="0"/>
              <a:t>Corynebacterium diphtheriae </a:t>
            </a:r>
            <a:r>
              <a:rPr lang="es-CO" dirty="0"/>
              <a:t>→ causante de la difteria</a:t>
            </a:r>
          </a:p>
          <a:p>
            <a:pPr lvl="1">
              <a:lnSpc>
                <a:spcPct val="100000"/>
              </a:lnSpc>
            </a:pPr>
            <a:r>
              <a:rPr lang="es-CO" i="1" dirty="0"/>
              <a:t>Mycobacterium tuberculosis </a:t>
            </a:r>
            <a:r>
              <a:rPr lang="es-CO" dirty="0"/>
              <a:t>→ causante de la tuberculosis.</a:t>
            </a:r>
          </a:p>
          <a:p>
            <a:pPr lvl="1">
              <a:lnSpc>
                <a:spcPct val="100000"/>
              </a:lnSpc>
            </a:pPr>
            <a:r>
              <a:rPr lang="es-CO" i="1" dirty="0"/>
              <a:t>E. coli.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  <p:pic>
        <p:nvPicPr>
          <p:cNvPr id="22530" name="Picture 2" descr="http://textbookofbacteriology.net/corynebacteri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4146" y="4743195"/>
            <a:ext cx="2592288" cy="1992221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7/71/Mycobacterium_tuberculosis_Ziehl-Neelsen_stain_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5704" y="2613694"/>
            <a:ext cx="2991312" cy="1924845"/>
          </a:xfrm>
          <a:prstGeom prst="rect">
            <a:avLst/>
          </a:prstGeom>
          <a:noFill/>
        </p:spPr>
      </p:pic>
      <p:pic>
        <p:nvPicPr>
          <p:cNvPr id="2050" name="Picture 2" descr="http://upload.wikimedia.org/wikipedia/commons/e/e8/Escherichia_coli_Gram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0316" y="2540317"/>
            <a:ext cx="2664296" cy="19982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0147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399" y="239097"/>
            <a:ext cx="10871200" cy="990600"/>
          </a:xfrm>
        </p:spPr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05102" y="1290023"/>
            <a:ext cx="10776081" cy="226373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Los bacilos habitualmente se separan después de la división celular. </a:t>
            </a:r>
          </a:p>
          <a:p>
            <a:pPr algn="just"/>
            <a:r>
              <a:rPr lang="es-CO" dirty="0"/>
              <a:t>Cuando no es así, quedan unidos por los extremos formando filamentos </a:t>
            </a:r>
            <a:r>
              <a:rPr lang="es-CO" dirty="0">
                <a:cs typeface="Arial"/>
              </a:rPr>
              <a:t>→</a:t>
            </a:r>
            <a:r>
              <a:rPr lang="es-CO" dirty="0"/>
              <a:t> aspecto de moho </a:t>
            </a:r>
            <a:r>
              <a:rPr lang="es-CO" dirty="0">
                <a:cs typeface="Arial"/>
              </a:rPr>
              <a:t>→</a:t>
            </a:r>
            <a:r>
              <a:rPr lang="es-CO" dirty="0"/>
              <a:t> mico: del griego </a:t>
            </a:r>
            <a:r>
              <a:rPr lang="es-CO" i="1" dirty="0"/>
              <a:t>myco</a:t>
            </a:r>
            <a:r>
              <a:rPr lang="es-CO" dirty="0"/>
              <a:t> (hongo).</a:t>
            </a:r>
          </a:p>
          <a:p>
            <a:pPr algn="just"/>
            <a:r>
              <a:rPr lang="es-CO" dirty="0"/>
              <a:t>Estas asociaciones no significa </a:t>
            </a:r>
            <a:r>
              <a:rPr lang="es-CO" dirty="0" err="1"/>
              <a:t>multicelularidad</a:t>
            </a:r>
            <a:r>
              <a:rPr lang="es-CO" dirty="0"/>
              <a:t> →las células son completamente viables e independientes.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i="1" dirty="0" err="1"/>
              <a:t>Mycobacterium</a:t>
            </a:r>
            <a:r>
              <a:rPr lang="es-CO" sz="1800" i="1" dirty="0"/>
              <a:t> </a:t>
            </a:r>
            <a:r>
              <a:rPr lang="es-CO" sz="1800" i="1" dirty="0" err="1"/>
              <a:t>leprae</a:t>
            </a:r>
            <a:r>
              <a:rPr lang="es-CO" sz="1800" i="1" dirty="0"/>
              <a:t> </a:t>
            </a:r>
            <a:r>
              <a:rPr lang="es-CO" sz="1800" dirty="0">
                <a:cs typeface="Arial"/>
              </a:rPr>
              <a:t>→ causante de la lepra.</a:t>
            </a:r>
            <a:endParaRPr lang="es-CO" sz="1800" dirty="0"/>
          </a:p>
        </p:txBody>
      </p:sp>
      <p:pic>
        <p:nvPicPr>
          <p:cNvPr id="4" name="3 Imagen" descr="imagesCAZUN4K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6876" y="4229776"/>
            <a:ext cx="2486025" cy="1838325"/>
          </a:xfrm>
          <a:prstGeom prst="rect">
            <a:avLst/>
          </a:prstGeom>
        </p:spPr>
      </p:pic>
      <p:pic>
        <p:nvPicPr>
          <p:cNvPr id="5" name="4 Imagen" descr="8539cov1_opencx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23" y="3616412"/>
            <a:ext cx="2641476" cy="264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9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00" y="163950"/>
            <a:ext cx="10871200" cy="990600"/>
          </a:xfrm>
        </p:spPr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67858" y="1094082"/>
            <a:ext cx="10463742" cy="132474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Vibriones: bacterias con forma de coma (cortos bastones encorvados). Son menos frecuentes: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El más conocido es </a:t>
            </a:r>
            <a:r>
              <a:rPr lang="es-CO" sz="1800" i="1" dirty="0"/>
              <a:t>Vibrio cholerae </a:t>
            </a:r>
            <a:r>
              <a:rPr lang="es-CO" sz="1800" dirty="0">
                <a:cs typeface="Arial"/>
              </a:rPr>
              <a:t>→ </a:t>
            </a:r>
            <a:r>
              <a:rPr lang="es-CO" sz="1800" dirty="0"/>
              <a:t>causante del cólera.</a:t>
            </a:r>
          </a:p>
        </p:txBody>
      </p:sp>
      <p:pic>
        <p:nvPicPr>
          <p:cNvPr id="27650" name="Picture 2" descr="http://fundacionio.org/img/bacteriology/img/Vibrio_cholerae_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7910" y="4734148"/>
            <a:ext cx="2261029" cy="1901687"/>
          </a:xfrm>
          <a:prstGeom prst="rect">
            <a:avLst/>
          </a:prstGeom>
          <a:noFill/>
        </p:spPr>
      </p:pic>
      <p:pic>
        <p:nvPicPr>
          <p:cNvPr id="5" name="4 Imagen" descr="96525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910" y="2543963"/>
            <a:ext cx="2369015" cy="1895212"/>
          </a:xfrm>
          <a:prstGeom prst="rect">
            <a:avLst/>
          </a:prstGeom>
        </p:spPr>
      </p:pic>
      <p:pic>
        <p:nvPicPr>
          <p:cNvPr id="6" name="5 Imagen" descr="vibrio_cholera_em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8713" y="2533069"/>
            <a:ext cx="2755301" cy="18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28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0297" y="481614"/>
            <a:ext cx="10871200" cy="990600"/>
          </a:xfrm>
        </p:spPr>
        <p:txBody>
          <a:bodyPr/>
          <a:lstStyle/>
          <a:p>
            <a:r>
              <a:rPr lang="es-CO" dirty="0"/>
              <a:t>Morfología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84209" y="1472214"/>
            <a:ext cx="10203376" cy="16127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Las espiroquetas: forma en espiral, infectan muchos animales salvajes y pueden transmitirse al hombre:</a:t>
            </a:r>
          </a:p>
          <a:p>
            <a:pPr lvl="1">
              <a:lnSpc>
                <a:spcPct val="100000"/>
              </a:lnSpc>
            </a:pPr>
            <a:r>
              <a:rPr lang="es-ES" sz="1800" i="1" dirty="0"/>
              <a:t>Leptospira interrogans</a:t>
            </a:r>
            <a:r>
              <a:rPr lang="es-CO" sz="1800" dirty="0"/>
              <a:t> </a:t>
            </a:r>
            <a:r>
              <a:rPr lang="es-CO" sz="1800" dirty="0">
                <a:cs typeface="Arial"/>
              </a:rPr>
              <a:t>→ causante de </a:t>
            </a:r>
            <a:r>
              <a:rPr lang="es-CO" sz="1800" dirty="0"/>
              <a:t>leptospirosis.</a:t>
            </a:r>
          </a:p>
          <a:p>
            <a:pPr lvl="1">
              <a:lnSpc>
                <a:spcPct val="100000"/>
              </a:lnSpc>
            </a:pPr>
            <a:r>
              <a:rPr lang="es-ES" sz="1800" i="1" dirty="0"/>
              <a:t>Treponema pallidum</a:t>
            </a:r>
            <a:r>
              <a:rPr lang="es-ES" sz="1800" dirty="0"/>
              <a:t> </a:t>
            </a:r>
            <a:r>
              <a:rPr lang="es-CO" sz="1800" dirty="0">
                <a:cs typeface="Arial"/>
              </a:rPr>
              <a:t>→ causante de </a:t>
            </a:r>
            <a:r>
              <a:rPr lang="es-CO" sz="1800" dirty="0"/>
              <a:t>la sífilis.</a:t>
            </a:r>
          </a:p>
        </p:txBody>
      </p:sp>
      <p:pic>
        <p:nvPicPr>
          <p:cNvPr id="4" name="3 Imagen" descr="27-8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0670" y="3901449"/>
            <a:ext cx="3270158" cy="2368572"/>
          </a:xfrm>
          <a:prstGeom prst="rect">
            <a:avLst/>
          </a:prstGeom>
        </p:spPr>
      </p:pic>
      <p:pic>
        <p:nvPicPr>
          <p:cNvPr id="5" name="4 Imagen" descr="Sifilis-Treponem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21844" y="4033003"/>
            <a:ext cx="3065165" cy="210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5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 descr="02_F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8024" y="1207284"/>
            <a:ext cx="7381454" cy="444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3400" y="43373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29901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E54F-5422-584D-9275-FBE3E437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-13252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60D53B-E4E3-9F4A-BF47-BCBD31E9E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014" y="902196"/>
            <a:ext cx="11060195" cy="378469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La disciplina que clasifica a los seres vivos tiene raíces en la antigua Grecia.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Aristóteles, 350 A.C., inventó un sistema basado en las capacidades de los seres vivos: separó plantas de animales.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 Luego clasificó en función de propiedades como: ¿en qué medio viven?, ¿pueden volar?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Introdujo el nombre especie “formas similares de vida”.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Actualmente especie se refiere a un grupo de organismos estrechamente relacionados, que pueden cruzarce entre sí y reproducirce. 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D6611DE4-D17C-C141-967C-35956430179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2790" y="3773010"/>
            <a:ext cx="2170944" cy="2902130"/>
          </a:xfrm>
        </p:spPr>
      </p:pic>
    </p:spTree>
    <p:extLst>
      <p:ext uri="{BB962C8B-B14F-4D97-AF65-F5344CB8AC3E}">
        <p14:creationId xmlns:p14="http://schemas.microsoft.com/office/powerpoint/2010/main" val="1645613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978CC-C13B-534B-93F1-DC2C8117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A064A-8DED-3846-8A9A-81627E0B3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05" y="1095375"/>
            <a:ext cx="10870095" cy="466725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1735, Carl von Linné, o Linneo, publicó una propuesta de clasificación de los seres vivos que, de cierta manera.</a:t>
            </a:r>
          </a:p>
          <a:p>
            <a:pPr algn="just"/>
            <a:r>
              <a:rPr lang="es-CO" dirty="0"/>
              <a:t>Padre de la taxonomía moderna.</a:t>
            </a:r>
          </a:p>
          <a:p>
            <a:pPr algn="just"/>
            <a:r>
              <a:rPr lang="es-CO" dirty="0"/>
              <a:t>Desarrolló un modelo actual de clasificación de los seres vivos.</a:t>
            </a:r>
          </a:p>
          <a:p>
            <a:pPr algn="just"/>
            <a:r>
              <a:rPr lang="es-CO" dirty="0"/>
              <a:t>Propuso la clasificación en tres reinos (animal, mineral y vegetal).</a:t>
            </a:r>
          </a:p>
          <a:p>
            <a:pPr algn="just"/>
            <a:r>
              <a:rPr lang="es-CO" dirty="0"/>
              <a:t>Subdividió cada uno de estos reinos en subcategorías o “taxones” llamadas </a:t>
            </a:r>
            <a:r>
              <a:rPr lang="es-CO" i="1" dirty="0"/>
              <a:t>orden, clase, género y especie</a:t>
            </a:r>
            <a:r>
              <a:rPr lang="es-CO" dirty="0"/>
              <a:t>, a partir de características que podía observar en los seres vivos.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17F7789-B76F-D645-9EBF-F5AB6A3B06B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0" y="3665488"/>
            <a:ext cx="6004538" cy="3002269"/>
          </a:xfrm>
        </p:spPr>
      </p:pic>
    </p:spTree>
    <p:extLst>
      <p:ext uri="{BB962C8B-B14F-4D97-AF65-F5344CB8AC3E}">
        <p14:creationId xmlns:p14="http://schemas.microsoft.com/office/powerpoint/2010/main" val="256635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E757C-4745-1243-A10F-63E58926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77" y="41976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6EACF-2659-E645-A2A6-4D56FEB0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423" y="1136512"/>
            <a:ext cx="10742742" cy="433280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El primer intento de describir fue publicado por Ernst Haeckel en 1866.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Haeckel sugirió que los organismos unicelulares, a los que llamó </a:t>
            </a:r>
            <a:r>
              <a:rPr lang="es-CO" i="1" dirty="0"/>
              <a:t>mónera</a:t>
            </a:r>
            <a:r>
              <a:rPr lang="es-CO" dirty="0"/>
              <a:t>, eran ancestros de otras formas de vida.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Robert Whittaker propuso un esquema de clasificación de cinco reinos, el cual distinguía a los hongos como un linaje distinto.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3D3959E-C2D9-5A45-9D3E-77BC0CD53D0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7208" y="3429000"/>
            <a:ext cx="2085139" cy="3400309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E747CEC-29AD-E44D-AC32-FBD149971D2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2911" y="3086867"/>
            <a:ext cx="3796229" cy="35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8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E757C-4745-1243-A10F-63E58926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0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6EACF-2659-E645-A2A6-4D56FEB0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326" y="1095375"/>
            <a:ext cx="11241674" cy="4667250"/>
          </a:xfrm>
        </p:spPr>
        <p:txBody>
          <a:bodyPr>
            <a:normAutofit/>
          </a:bodyPr>
          <a:lstStyle/>
          <a:p>
            <a:r>
              <a:rPr lang="es-CO" dirty="0"/>
              <a:t>En 1970, Carl Woese, secuenció ARNr y lo usó para inferir relaciones evolutivas entre organismos: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Distribuidos universalmente.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Funcionalmente constantes.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Altamente conservados .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Longitud adecuada para proporcionar información de las relaciones evolutivas.</a:t>
            </a:r>
          </a:p>
          <a:p>
            <a:r>
              <a:rPr lang="es-CO" dirty="0"/>
              <a:t>Woese comparó las secuencias de ARNr de muchos m.o. </a:t>
            </a:r>
          </a:p>
          <a:p>
            <a:r>
              <a:rPr lang="es-CO" dirty="0"/>
              <a:t>Descubrió un grupo diferente de </a:t>
            </a:r>
            <a:r>
              <a:rPr lang="es-CO" i="1" dirty="0"/>
              <a:t>Bacteria</a:t>
            </a:r>
            <a:r>
              <a:rPr lang="es-CO" dirty="0"/>
              <a:t> y </a:t>
            </a:r>
            <a:r>
              <a:rPr lang="es-CO" i="1" dirty="0"/>
              <a:t>Eukarya</a:t>
            </a:r>
            <a:r>
              <a:rPr lang="es-CO" dirty="0"/>
              <a:t>, y lo llamó </a:t>
            </a:r>
            <a:r>
              <a:rPr lang="es-CO" i="1" dirty="0"/>
              <a:t>Archaea</a:t>
            </a:r>
            <a:r>
              <a:rPr lang="es-CO" dirty="0"/>
              <a:t>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0B77F8F-58D7-A34C-82AB-BEF21ACFF5D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859982"/>
            <a:ext cx="4669655" cy="2882387"/>
          </a:xfrm>
        </p:spPr>
      </p:pic>
    </p:spTree>
    <p:extLst>
      <p:ext uri="{BB962C8B-B14F-4D97-AF65-F5344CB8AC3E}">
        <p14:creationId xmlns:p14="http://schemas.microsoft.com/office/powerpoint/2010/main" val="239443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30325" y="194588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AF1FF7-3E35-9F48-A668-FF9D9721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822" y="1408273"/>
            <a:ext cx="10299853" cy="1184715"/>
          </a:xfrm>
        </p:spPr>
        <p:txBody>
          <a:bodyPr>
            <a:noAutofit/>
          </a:bodyPr>
          <a:lstStyle/>
          <a:p>
            <a:pPr algn="just"/>
            <a:r>
              <a:rPr lang="es-CO" dirty="0"/>
              <a:t>Las herramientas que Woese + la técnica de secuenciamiento directamente del medio ambiente sin cultivar primero de Norman Pace.</a:t>
            </a:r>
          </a:p>
          <a:p>
            <a:pPr algn="just"/>
            <a:r>
              <a:rPr lang="es-CO" dirty="0"/>
              <a:t>Concluyeron que la mayoría de los microorganismos en la Tierra aún no se han cultivado.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59D2E8F9-FE49-B643-9E53-43A056B31AD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3109307"/>
            <a:ext cx="7427644" cy="3356579"/>
          </a:xfrm>
        </p:spPr>
      </p:pic>
    </p:spTree>
    <p:extLst>
      <p:ext uri="{BB962C8B-B14F-4D97-AF65-F5344CB8AC3E}">
        <p14:creationId xmlns:p14="http://schemas.microsoft.com/office/powerpoint/2010/main" val="572745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1907</TotalTime>
  <Words>1310</Words>
  <Application>Microsoft Office PowerPoint</Application>
  <PresentationFormat>Panorámica</PresentationFormat>
  <Paragraphs>159</Paragraphs>
  <Slides>37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Montserrat</vt:lpstr>
      <vt:lpstr>Wingdings</vt:lpstr>
      <vt:lpstr>Tema de Office</vt:lpstr>
      <vt:lpstr>TAXONOMÍA DE LAS BACTERIAS</vt:lpstr>
      <vt:lpstr>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Eubacterias versus arqueobaterias</vt:lpstr>
      <vt:lpstr>Eubacterias versus arqueobaterias</vt:lpstr>
      <vt:lpstr>Arquebaterias</vt:lpstr>
      <vt:lpstr>Eubacterias</vt:lpstr>
      <vt:lpstr>Criterios de clasificación</vt:lpstr>
      <vt:lpstr>Criterios de clasificación</vt:lpstr>
      <vt:lpstr>Criterios de clasificación: medicina</vt:lpstr>
      <vt:lpstr>Criterios de clasificación: medicina</vt:lpstr>
      <vt:lpstr>Descripción de las principales categorías y grupos de bacterias</vt:lpstr>
      <vt:lpstr>Eubacterias</vt:lpstr>
      <vt:lpstr>Eubacterias</vt:lpstr>
      <vt:lpstr>Eubacterias</vt:lpstr>
      <vt:lpstr>Eubacterias</vt:lpstr>
      <vt:lpstr>Eubacterias</vt:lpstr>
      <vt:lpstr>Eubacterias</vt:lpstr>
      <vt:lpstr>Clasificación según otros factores</vt:lpstr>
      <vt:lpstr>Introducción</vt:lpstr>
      <vt:lpstr>Introducción</vt:lpstr>
      <vt:lpstr>Nutrición y metabolismo</vt:lpstr>
      <vt:lpstr>Nutrición y metabolismo</vt:lpstr>
      <vt:lpstr>Morfología </vt:lpstr>
      <vt:lpstr>Morfología</vt:lpstr>
      <vt:lpstr>Morfología</vt:lpstr>
      <vt:lpstr>Morfología</vt:lpstr>
      <vt:lpstr>Morfología</vt:lpstr>
      <vt:lpstr>Morfología</vt:lpstr>
      <vt:lpstr>Morfología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Bacterias Gram negativas</dc:title>
  <dc:creator>Microsoft Office User</dc:creator>
  <cp:lastModifiedBy>User</cp:lastModifiedBy>
  <cp:revision>40</cp:revision>
  <dcterms:created xsi:type="dcterms:W3CDTF">2021-05-08T16:47:43Z</dcterms:created>
  <dcterms:modified xsi:type="dcterms:W3CDTF">2021-06-28T16:44:35Z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968613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