
<file path=[Content_Types].xml><?xml version="1.0" encoding="utf-8"?>
<Types xmlns="http://schemas.openxmlformats.org/package/2006/content-types">
  <Default ContentType="application/vnd.openxmlformats-officedocument.oleObject" Extension="bin"/>
  <Default ContentType="image/x-emf" Extension="emf"/>
  <Default ContentType="image/gif" Extension="gif"/>
  <Default ContentType="image/jpeg" Extension="jpeg"/>
  <Default ContentType="image/jpeg" Extension="jpg"/>
  <Default ContentType="image/png" Extension="pbm"/>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officedocument.presentationml.notesSlide+xml" PartName="/ppt/notesSlides/notesSlide40.xml"/>
  <Override ContentType="application/vnd.openxmlformats-officedocument.presentationml.notesSlide+xml" PartName="/ppt/notesSlides/notesSlide41.xml"/>
  <Override ContentType="application/vnd.openxmlformats-officedocument.presentationml.notesSlide+xml" PartName="/ppt/notesSlides/notesSlide42.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427" r:id="rId3"/>
    <p:sldId id="428" r:id="rId4"/>
    <p:sldId id="431" r:id="rId5"/>
    <p:sldId id="432" r:id="rId6"/>
    <p:sldId id="434" r:id="rId7"/>
    <p:sldId id="430" r:id="rId8"/>
    <p:sldId id="436" r:id="rId9"/>
    <p:sldId id="437" r:id="rId10"/>
    <p:sldId id="441" r:id="rId11"/>
    <p:sldId id="442" r:id="rId12"/>
    <p:sldId id="439" r:id="rId13"/>
    <p:sldId id="443" r:id="rId14"/>
    <p:sldId id="444" r:id="rId15"/>
    <p:sldId id="445" r:id="rId16"/>
    <p:sldId id="446" r:id="rId17"/>
    <p:sldId id="447" r:id="rId18"/>
    <p:sldId id="448" r:id="rId19"/>
    <p:sldId id="450" r:id="rId20"/>
    <p:sldId id="451" r:id="rId21"/>
    <p:sldId id="449" r:id="rId22"/>
    <p:sldId id="452" r:id="rId23"/>
    <p:sldId id="453" r:id="rId24"/>
    <p:sldId id="455" r:id="rId25"/>
    <p:sldId id="456" r:id="rId26"/>
    <p:sldId id="457" r:id="rId27"/>
    <p:sldId id="458" r:id="rId28"/>
    <p:sldId id="460" r:id="rId29"/>
    <p:sldId id="461" r:id="rId30"/>
    <p:sldId id="459" r:id="rId31"/>
    <p:sldId id="462" r:id="rId32"/>
    <p:sldId id="463" r:id="rId33"/>
    <p:sldId id="464" r:id="rId34"/>
    <p:sldId id="465" r:id="rId35"/>
    <p:sldId id="466" r:id="rId36"/>
    <p:sldId id="467" r:id="rId37"/>
    <p:sldId id="469" r:id="rId38"/>
    <p:sldId id="470" r:id="rId39"/>
    <p:sldId id="471" r:id="rId40"/>
    <p:sldId id="472" r:id="rId41"/>
    <p:sldId id="473" r:id="rId42"/>
    <p:sldId id="476" r:id="rId43"/>
    <p:sldId id="474" r:id="rId44"/>
    <p:sldId id="477" r:id="rId45"/>
    <p:sldId id="478" r:id="rId46"/>
    <p:sldId id="479" r:id="rId47"/>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a:srgbClr val="00AA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23" autoAdjust="0"/>
    <p:restoredTop sz="85957"/>
  </p:normalViewPr>
  <p:slideViewPr>
    <p:cSldViewPr snapToGrid="0" showGuides="1">
      <p:cViewPr varScale="1">
        <p:scale>
          <a:sx n="74" d="100"/>
          <a:sy n="74" d="100"/>
        </p:scale>
        <p:origin x="111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6470A1-66BA-2449-9C75-B6AEAC24D125}" type="doc">
      <dgm:prSet loTypeId="urn:microsoft.com/office/officeart/2005/8/layout/radial5" loCatId="" qsTypeId="urn:microsoft.com/office/officeart/2005/8/quickstyle/3d1" qsCatId="3D" csTypeId="urn:microsoft.com/office/officeart/2005/8/colors/colorful5" csCatId="colorful" phldr="1"/>
      <dgm:spPr/>
      <dgm:t>
        <a:bodyPr/>
        <a:lstStyle/>
        <a:p>
          <a:endParaRPr lang="es-ES"/>
        </a:p>
      </dgm:t>
    </dgm:pt>
    <dgm:pt modelId="{EA72EA6F-E06E-784E-803E-51D9E37A459C}">
      <dgm:prSet phldrT="[Texto]"/>
      <dgm:spPr/>
      <dgm:t>
        <a:bodyPr/>
        <a:lstStyle/>
        <a:p>
          <a:r>
            <a:rPr lang="es-CO" b="0" dirty="0">
              <a:solidFill>
                <a:srgbClr val="152B48"/>
              </a:solidFill>
              <a:latin typeface="Montserrat" pitchFamily="2" charset="77"/>
            </a:rPr>
            <a:t>Técnicas de análisis genético</a:t>
          </a:r>
          <a:endParaRPr lang="es-ES" dirty="0">
            <a:solidFill>
              <a:srgbClr val="152B48"/>
            </a:solidFill>
            <a:latin typeface="Montserrat" pitchFamily="2" charset="77"/>
          </a:endParaRPr>
        </a:p>
      </dgm:t>
    </dgm:pt>
    <dgm:pt modelId="{9E61A0DE-0265-FD49-BEAA-4DE5BA8C968B}" type="parTrans" cxnId="{D646472E-3470-984A-95A6-330D385EB9D2}">
      <dgm:prSet/>
      <dgm:spPr/>
      <dgm:t>
        <a:bodyPr/>
        <a:lstStyle/>
        <a:p>
          <a:endParaRPr lang="es-ES">
            <a:solidFill>
              <a:srgbClr val="152B48"/>
            </a:solidFill>
            <a:latin typeface="Montserrat" pitchFamily="2" charset="77"/>
          </a:endParaRPr>
        </a:p>
      </dgm:t>
    </dgm:pt>
    <dgm:pt modelId="{4074206F-04E0-A64F-95D4-380E3858D21E}" type="sibTrans" cxnId="{D646472E-3470-984A-95A6-330D385EB9D2}">
      <dgm:prSet/>
      <dgm:spPr/>
      <dgm:t>
        <a:bodyPr/>
        <a:lstStyle/>
        <a:p>
          <a:endParaRPr lang="es-ES">
            <a:solidFill>
              <a:srgbClr val="152B48"/>
            </a:solidFill>
            <a:latin typeface="Montserrat" pitchFamily="2" charset="77"/>
          </a:endParaRPr>
        </a:p>
      </dgm:t>
    </dgm:pt>
    <dgm:pt modelId="{137798E9-8227-D64F-92D3-8478A6D2ADA2}">
      <dgm:prSet phldrT="[Texto]" custT="1"/>
      <dgm:spPr/>
      <dgm:t>
        <a:bodyPr/>
        <a:lstStyle/>
        <a:p>
          <a:r>
            <a:rPr lang="es-ES" sz="1300" dirty="0">
              <a:solidFill>
                <a:srgbClr val="152B48"/>
              </a:solidFill>
              <a:latin typeface="Montserrat" pitchFamily="2" charset="77"/>
            </a:rPr>
            <a:t>Citogenéticas.</a:t>
          </a:r>
        </a:p>
      </dgm:t>
    </dgm:pt>
    <dgm:pt modelId="{3AC38EA2-6460-6B45-AB51-71AEDA72DC5F}" type="parTrans" cxnId="{44B965A5-E12D-F04C-9DC1-A0E26E67B70E}">
      <dgm:prSet/>
      <dgm:spPr/>
      <dgm:t>
        <a:bodyPr/>
        <a:lstStyle/>
        <a:p>
          <a:endParaRPr lang="es-ES">
            <a:solidFill>
              <a:srgbClr val="152B48"/>
            </a:solidFill>
            <a:latin typeface="Montserrat" pitchFamily="2" charset="77"/>
          </a:endParaRPr>
        </a:p>
      </dgm:t>
    </dgm:pt>
    <dgm:pt modelId="{AEE7B1C2-5A27-1747-BD3F-43E84778C6C3}" type="sibTrans" cxnId="{44B965A5-E12D-F04C-9DC1-A0E26E67B70E}">
      <dgm:prSet/>
      <dgm:spPr/>
      <dgm:t>
        <a:bodyPr/>
        <a:lstStyle/>
        <a:p>
          <a:endParaRPr lang="es-ES">
            <a:solidFill>
              <a:srgbClr val="152B48"/>
            </a:solidFill>
            <a:latin typeface="Montserrat" pitchFamily="2" charset="77"/>
          </a:endParaRPr>
        </a:p>
      </dgm:t>
    </dgm:pt>
    <dgm:pt modelId="{33B4DBB2-1F94-F841-94A0-C0A605046B93}">
      <dgm:prSet phldrT="[Texto]" custT="1"/>
      <dgm:spPr/>
      <dgm:t>
        <a:bodyPr/>
        <a:lstStyle/>
        <a:p>
          <a:r>
            <a:rPr lang="es-ES" sz="1400" dirty="0">
              <a:solidFill>
                <a:srgbClr val="152B48"/>
              </a:solidFill>
              <a:latin typeface="Montserrat" pitchFamily="2" charset="77"/>
            </a:rPr>
            <a:t>Bioquímicas.</a:t>
          </a:r>
        </a:p>
      </dgm:t>
    </dgm:pt>
    <dgm:pt modelId="{016FA5C4-7E9A-A340-9FFE-346BB1BE98D3}" type="parTrans" cxnId="{5AFBF5E7-D00A-6D48-ACC5-F1B28E5EA204}">
      <dgm:prSet/>
      <dgm:spPr/>
      <dgm:t>
        <a:bodyPr/>
        <a:lstStyle/>
        <a:p>
          <a:endParaRPr lang="es-ES">
            <a:solidFill>
              <a:srgbClr val="152B48"/>
            </a:solidFill>
            <a:latin typeface="Montserrat" pitchFamily="2" charset="77"/>
          </a:endParaRPr>
        </a:p>
      </dgm:t>
    </dgm:pt>
    <dgm:pt modelId="{6B2199D0-DC29-4542-B8FD-CF0655D09957}" type="sibTrans" cxnId="{5AFBF5E7-D00A-6D48-ACC5-F1B28E5EA204}">
      <dgm:prSet/>
      <dgm:spPr/>
      <dgm:t>
        <a:bodyPr/>
        <a:lstStyle/>
        <a:p>
          <a:endParaRPr lang="es-ES">
            <a:solidFill>
              <a:srgbClr val="152B48"/>
            </a:solidFill>
            <a:latin typeface="Montserrat" pitchFamily="2" charset="77"/>
          </a:endParaRPr>
        </a:p>
      </dgm:t>
    </dgm:pt>
    <dgm:pt modelId="{5F72BEE7-6651-614B-B3AC-EFFEC8AC559F}">
      <dgm:prSet phldrT="[Texto]" custT="1"/>
      <dgm:spPr/>
      <dgm:t>
        <a:bodyPr/>
        <a:lstStyle/>
        <a:p>
          <a:r>
            <a:rPr lang="es-ES" sz="1400" dirty="0">
              <a:solidFill>
                <a:srgbClr val="152B48"/>
              </a:solidFill>
              <a:latin typeface="Montserrat" pitchFamily="2" charset="77"/>
            </a:rPr>
            <a:t>Moleculares.</a:t>
          </a:r>
        </a:p>
      </dgm:t>
    </dgm:pt>
    <dgm:pt modelId="{66C2AFDD-F20C-9B43-864A-61466D9CE382}" type="parTrans" cxnId="{5F58875D-11B7-054B-8A89-513E386A9F1B}">
      <dgm:prSet/>
      <dgm:spPr/>
      <dgm:t>
        <a:bodyPr/>
        <a:lstStyle/>
        <a:p>
          <a:endParaRPr lang="es-ES">
            <a:solidFill>
              <a:srgbClr val="152B48"/>
            </a:solidFill>
            <a:latin typeface="Montserrat" pitchFamily="2" charset="77"/>
          </a:endParaRPr>
        </a:p>
      </dgm:t>
    </dgm:pt>
    <dgm:pt modelId="{29351700-BB2A-A14B-862A-6AC2A7D09FC2}" type="sibTrans" cxnId="{5F58875D-11B7-054B-8A89-513E386A9F1B}">
      <dgm:prSet/>
      <dgm:spPr/>
      <dgm:t>
        <a:bodyPr/>
        <a:lstStyle/>
        <a:p>
          <a:endParaRPr lang="es-ES">
            <a:solidFill>
              <a:srgbClr val="152B48"/>
            </a:solidFill>
            <a:latin typeface="Montserrat" pitchFamily="2" charset="77"/>
          </a:endParaRPr>
        </a:p>
      </dgm:t>
    </dgm:pt>
    <dgm:pt modelId="{BC297240-A96E-1A44-8C06-46B3367D09B9}" type="pres">
      <dgm:prSet presAssocID="{F86470A1-66BA-2449-9C75-B6AEAC24D125}" presName="Name0" presStyleCnt="0">
        <dgm:presLayoutVars>
          <dgm:chMax val="1"/>
          <dgm:dir/>
          <dgm:animLvl val="ctr"/>
          <dgm:resizeHandles val="exact"/>
        </dgm:presLayoutVars>
      </dgm:prSet>
      <dgm:spPr/>
    </dgm:pt>
    <dgm:pt modelId="{64413CFA-E4F7-C740-8D28-C70551F6E821}" type="pres">
      <dgm:prSet presAssocID="{EA72EA6F-E06E-784E-803E-51D9E37A459C}" presName="centerShape" presStyleLbl="node0" presStyleIdx="0" presStyleCnt="1"/>
      <dgm:spPr/>
    </dgm:pt>
    <dgm:pt modelId="{9E197686-002B-FC42-8C6F-D2A85F50FF11}" type="pres">
      <dgm:prSet presAssocID="{3AC38EA2-6460-6B45-AB51-71AEDA72DC5F}" presName="parTrans" presStyleLbl="sibTrans2D1" presStyleIdx="0" presStyleCnt="3"/>
      <dgm:spPr/>
    </dgm:pt>
    <dgm:pt modelId="{68D10231-B92C-4245-A50B-202D1E04C071}" type="pres">
      <dgm:prSet presAssocID="{3AC38EA2-6460-6B45-AB51-71AEDA72DC5F}" presName="connectorText" presStyleLbl="sibTrans2D1" presStyleIdx="0" presStyleCnt="3"/>
      <dgm:spPr/>
    </dgm:pt>
    <dgm:pt modelId="{99E38C55-083C-354F-8049-C4F11BCB184C}" type="pres">
      <dgm:prSet presAssocID="{137798E9-8227-D64F-92D3-8478A6D2ADA2}" presName="node" presStyleLbl="node1" presStyleIdx="0" presStyleCnt="3">
        <dgm:presLayoutVars>
          <dgm:bulletEnabled val="1"/>
        </dgm:presLayoutVars>
      </dgm:prSet>
      <dgm:spPr/>
    </dgm:pt>
    <dgm:pt modelId="{38B54673-B690-9243-8A3D-335C918C7567}" type="pres">
      <dgm:prSet presAssocID="{016FA5C4-7E9A-A340-9FFE-346BB1BE98D3}" presName="parTrans" presStyleLbl="sibTrans2D1" presStyleIdx="1" presStyleCnt="3"/>
      <dgm:spPr/>
    </dgm:pt>
    <dgm:pt modelId="{0F9DF18E-3B08-A146-9B9B-BCDEC7F47EB8}" type="pres">
      <dgm:prSet presAssocID="{016FA5C4-7E9A-A340-9FFE-346BB1BE98D3}" presName="connectorText" presStyleLbl="sibTrans2D1" presStyleIdx="1" presStyleCnt="3"/>
      <dgm:spPr/>
    </dgm:pt>
    <dgm:pt modelId="{BB0BD662-E10E-2F46-8A43-06CEBED2D585}" type="pres">
      <dgm:prSet presAssocID="{33B4DBB2-1F94-F841-94A0-C0A605046B93}" presName="node" presStyleLbl="node1" presStyleIdx="1" presStyleCnt="3">
        <dgm:presLayoutVars>
          <dgm:bulletEnabled val="1"/>
        </dgm:presLayoutVars>
      </dgm:prSet>
      <dgm:spPr/>
    </dgm:pt>
    <dgm:pt modelId="{19D1FB07-FAC8-434E-8F48-5C3BD226B5CF}" type="pres">
      <dgm:prSet presAssocID="{66C2AFDD-F20C-9B43-864A-61466D9CE382}" presName="parTrans" presStyleLbl="sibTrans2D1" presStyleIdx="2" presStyleCnt="3"/>
      <dgm:spPr/>
    </dgm:pt>
    <dgm:pt modelId="{D764CFB8-4781-6942-95FF-1374D2A53BA8}" type="pres">
      <dgm:prSet presAssocID="{66C2AFDD-F20C-9B43-864A-61466D9CE382}" presName="connectorText" presStyleLbl="sibTrans2D1" presStyleIdx="2" presStyleCnt="3"/>
      <dgm:spPr/>
    </dgm:pt>
    <dgm:pt modelId="{33CB6913-024B-B440-AE60-C085EE5C5254}" type="pres">
      <dgm:prSet presAssocID="{5F72BEE7-6651-614B-B3AC-EFFEC8AC559F}" presName="node" presStyleLbl="node1" presStyleIdx="2" presStyleCnt="3">
        <dgm:presLayoutVars>
          <dgm:bulletEnabled val="1"/>
        </dgm:presLayoutVars>
      </dgm:prSet>
      <dgm:spPr/>
    </dgm:pt>
  </dgm:ptLst>
  <dgm:cxnLst>
    <dgm:cxn modelId="{09DCC52C-1023-CE41-B2DB-DE6F4F8DBA5F}" type="presOf" srcId="{3AC38EA2-6460-6B45-AB51-71AEDA72DC5F}" destId="{9E197686-002B-FC42-8C6F-D2A85F50FF11}" srcOrd="0" destOrd="0" presId="urn:microsoft.com/office/officeart/2005/8/layout/radial5"/>
    <dgm:cxn modelId="{D646472E-3470-984A-95A6-330D385EB9D2}" srcId="{F86470A1-66BA-2449-9C75-B6AEAC24D125}" destId="{EA72EA6F-E06E-784E-803E-51D9E37A459C}" srcOrd="0" destOrd="0" parTransId="{9E61A0DE-0265-FD49-BEAA-4DE5BA8C968B}" sibTransId="{4074206F-04E0-A64F-95D4-380E3858D21E}"/>
    <dgm:cxn modelId="{2009D034-4947-8E42-AA0D-7484FE063C1B}" type="presOf" srcId="{016FA5C4-7E9A-A340-9FFE-346BB1BE98D3}" destId="{0F9DF18E-3B08-A146-9B9B-BCDEC7F47EB8}" srcOrd="1" destOrd="0" presId="urn:microsoft.com/office/officeart/2005/8/layout/radial5"/>
    <dgm:cxn modelId="{5F58875D-11B7-054B-8A89-513E386A9F1B}" srcId="{EA72EA6F-E06E-784E-803E-51D9E37A459C}" destId="{5F72BEE7-6651-614B-B3AC-EFFEC8AC559F}" srcOrd="2" destOrd="0" parTransId="{66C2AFDD-F20C-9B43-864A-61466D9CE382}" sibTransId="{29351700-BB2A-A14B-862A-6AC2A7D09FC2}"/>
    <dgm:cxn modelId="{3079D565-8424-9C45-A1E4-ECA5D4C2F339}" type="presOf" srcId="{137798E9-8227-D64F-92D3-8478A6D2ADA2}" destId="{99E38C55-083C-354F-8049-C4F11BCB184C}" srcOrd="0" destOrd="0" presId="urn:microsoft.com/office/officeart/2005/8/layout/radial5"/>
    <dgm:cxn modelId="{F761664A-4D5E-8A40-A8EB-D5DF0414EF6D}" type="presOf" srcId="{33B4DBB2-1F94-F841-94A0-C0A605046B93}" destId="{BB0BD662-E10E-2F46-8A43-06CEBED2D585}" srcOrd="0" destOrd="0" presId="urn:microsoft.com/office/officeart/2005/8/layout/radial5"/>
    <dgm:cxn modelId="{58AC336F-1DF0-944E-A847-E0E4BC8F8131}" type="presOf" srcId="{F86470A1-66BA-2449-9C75-B6AEAC24D125}" destId="{BC297240-A96E-1A44-8C06-46B3367D09B9}" srcOrd="0" destOrd="0" presId="urn:microsoft.com/office/officeart/2005/8/layout/radial5"/>
    <dgm:cxn modelId="{B50D3A97-EA6C-0B48-86EA-D435C61E6F2B}" type="presOf" srcId="{3AC38EA2-6460-6B45-AB51-71AEDA72DC5F}" destId="{68D10231-B92C-4245-A50B-202D1E04C071}" srcOrd="1" destOrd="0" presId="urn:microsoft.com/office/officeart/2005/8/layout/radial5"/>
    <dgm:cxn modelId="{FB2F8399-1495-E740-B28C-70AA585F7357}" type="presOf" srcId="{EA72EA6F-E06E-784E-803E-51D9E37A459C}" destId="{64413CFA-E4F7-C740-8D28-C70551F6E821}" srcOrd="0" destOrd="0" presId="urn:microsoft.com/office/officeart/2005/8/layout/radial5"/>
    <dgm:cxn modelId="{3F6040A0-7365-6A4E-80D2-C14025D9797D}" type="presOf" srcId="{016FA5C4-7E9A-A340-9FFE-346BB1BE98D3}" destId="{38B54673-B690-9243-8A3D-335C918C7567}" srcOrd="0" destOrd="0" presId="urn:microsoft.com/office/officeart/2005/8/layout/radial5"/>
    <dgm:cxn modelId="{2C4A2CA2-D554-704B-9538-93F613F513B2}" type="presOf" srcId="{66C2AFDD-F20C-9B43-864A-61466D9CE382}" destId="{D764CFB8-4781-6942-95FF-1374D2A53BA8}" srcOrd="1" destOrd="0" presId="urn:microsoft.com/office/officeart/2005/8/layout/radial5"/>
    <dgm:cxn modelId="{44B965A5-E12D-F04C-9DC1-A0E26E67B70E}" srcId="{EA72EA6F-E06E-784E-803E-51D9E37A459C}" destId="{137798E9-8227-D64F-92D3-8478A6D2ADA2}" srcOrd="0" destOrd="0" parTransId="{3AC38EA2-6460-6B45-AB51-71AEDA72DC5F}" sibTransId="{AEE7B1C2-5A27-1747-BD3F-43E84778C6C3}"/>
    <dgm:cxn modelId="{84B190A8-DF3F-1842-B2C7-FB511D1C9AA4}" type="presOf" srcId="{5F72BEE7-6651-614B-B3AC-EFFEC8AC559F}" destId="{33CB6913-024B-B440-AE60-C085EE5C5254}" srcOrd="0" destOrd="0" presId="urn:microsoft.com/office/officeart/2005/8/layout/radial5"/>
    <dgm:cxn modelId="{5AFBF5E7-D00A-6D48-ACC5-F1B28E5EA204}" srcId="{EA72EA6F-E06E-784E-803E-51D9E37A459C}" destId="{33B4DBB2-1F94-F841-94A0-C0A605046B93}" srcOrd="1" destOrd="0" parTransId="{016FA5C4-7E9A-A340-9FFE-346BB1BE98D3}" sibTransId="{6B2199D0-DC29-4542-B8FD-CF0655D09957}"/>
    <dgm:cxn modelId="{5A4C27E9-885D-7749-8E34-3713B190EB6F}" type="presOf" srcId="{66C2AFDD-F20C-9B43-864A-61466D9CE382}" destId="{19D1FB07-FAC8-434E-8F48-5C3BD226B5CF}" srcOrd="0" destOrd="0" presId="urn:microsoft.com/office/officeart/2005/8/layout/radial5"/>
    <dgm:cxn modelId="{1BD7E5AF-DB17-054F-9CD4-9E4D38EEDF46}" type="presParOf" srcId="{BC297240-A96E-1A44-8C06-46B3367D09B9}" destId="{64413CFA-E4F7-C740-8D28-C70551F6E821}" srcOrd="0" destOrd="0" presId="urn:microsoft.com/office/officeart/2005/8/layout/radial5"/>
    <dgm:cxn modelId="{AC4D7AC7-B4C5-F945-9EAA-5424CA89BF07}" type="presParOf" srcId="{BC297240-A96E-1A44-8C06-46B3367D09B9}" destId="{9E197686-002B-FC42-8C6F-D2A85F50FF11}" srcOrd="1" destOrd="0" presId="urn:microsoft.com/office/officeart/2005/8/layout/radial5"/>
    <dgm:cxn modelId="{9935D093-02F8-AF42-9D18-2D91913E64C4}" type="presParOf" srcId="{9E197686-002B-FC42-8C6F-D2A85F50FF11}" destId="{68D10231-B92C-4245-A50B-202D1E04C071}" srcOrd="0" destOrd="0" presId="urn:microsoft.com/office/officeart/2005/8/layout/radial5"/>
    <dgm:cxn modelId="{09A15BA1-BD53-D141-8723-BD123E1939E6}" type="presParOf" srcId="{BC297240-A96E-1A44-8C06-46B3367D09B9}" destId="{99E38C55-083C-354F-8049-C4F11BCB184C}" srcOrd="2" destOrd="0" presId="urn:microsoft.com/office/officeart/2005/8/layout/radial5"/>
    <dgm:cxn modelId="{74C11ADF-1A88-1544-8BD8-4DA8FBE0D71A}" type="presParOf" srcId="{BC297240-A96E-1A44-8C06-46B3367D09B9}" destId="{38B54673-B690-9243-8A3D-335C918C7567}" srcOrd="3" destOrd="0" presId="urn:microsoft.com/office/officeart/2005/8/layout/radial5"/>
    <dgm:cxn modelId="{7EE68805-93B6-2941-9AAD-C04D00B65EF5}" type="presParOf" srcId="{38B54673-B690-9243-8A3D-335C918C7567}" destId="{0F9DF18E-3B08-A146-9B9B-BCDEC7F47EB8}" srcOrd="0" destOrd="0" presId="urn:microsoft.com/office/officeart/2005/8/layout/radial5"/>
    <dgm:cxn modelId="{73B14B9F-11C0-0445-A152-A28623A8E023}" type="presParOf" srcId="{BC297240-A96E-1A44-8C06-46B3367D09B9}" destId="{BB0BD662-E10E-2F46-8A43-06CEBED2D585}" srcOrd="4" destOrd="0" presId="urn:microsoft.com/office/officeart/2005/8/layout/radial5"/>
    <dgm:cxn modelId="{399B71A2-3724-2048-B943-82AF42684C5C}" type="presParOf" srcId="{BC297240-A96E-1A44-8C06-46B3367D09B9}" destId="{19D1FB07-FAC8-434E-8F48-5C3BD226B5CF}" srcOrd="5" destOrd="0" presId="urn:microsoft.com/office/officeart/2005/8/layout/radial5"/>
    <dgm:cxn modelId="{D75E82D3-92F6-C542-A61A-37A996E0C326}" type="presParOf" srcId="{19D1FB07-FAC8-434E-8F48-5C3BD226B5CF}" destId="{D764CFB8-4781-6942-95FF-1374D2A53BA8}" srcOrd="0" destOrd="0" presId="urn:microsoft.com/office/officeart/2005/8/layout/radial5"/>
    <dgm:cxn modelId="{CE2FFC83-9A90-2148-A421-A0AE42249219}" type="presParOf" srcId="{BC297240-A96E-1A44-8C06-46B3367D09B9}" destId="{33CB6913-024B-B440-AE60-C085EE5C5254}"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8BF06F-C163-1643-ACD1-3AFC28DF262C}" type="doc">
      <dgm:prSet loTypeId="urn:microsoft.com/office/officeart/2005/8/layout/list1" loCatId="" qsTypeId="urn:microsoft.com/office/officeart/2005/8/quickstyle/simple1" qsCatId="simple" csTypeId="urn:microsoft.com/office/officeart/2005/8/colors/colorful5" csCatId="colorful" phldr="1"/>
      <dgm:spPr/>
      <dgm:t>
        <a:bodyPr/>
        <a:lstStyle/>
        <a:p>
          <a:endParaRPr lang="es-ES"/>
        </a:p>
      </dgm:t>
    </dgm:pt>
    <dgm:pt modelId="{EFF52A2D-9D88-BC4F-8F22-36F2CC3C9889}">
      <dgm:prSet phldrT="[Texto]" custT="1"/>
      <dgm:spPr/>
      <dgm:t>
        <a:bodyPr/>
        <a:lstStyle/>
        <a:p>
          <a:pPr>
            <a:buFont typeface="Arial" panose="020B0604020202020204" pitchFamily="34" charset="0"/>
            <a:buChar char="•"/>
          </a:pPr>
          <a:r>
            <a:rPr lang="es-CO" sz="1600" dirty="0">
              <a:latin typeface="Montserrat" panose="02000505000000020004" pitchFamily="2" charset="0"/>
            </a:rPr>
            <a:t>Sondas de pintura de cromosomas completos (WCP </a:t>
          </a:r>
          <a:r>
            <a:rPr lang="es-CO" sz="1600" i="1" dirty="0">
              <a:latin typeface="Montserrat" panose="02000505000000020004" pitchFamily="2" charset="0"/>
            </a:rPr>
            <a:t>Whole- chromosome painting</a:t>
          </a:r>
          <a:r>
            <a:rPr lang="es-CO" sz="1600" dirty="0">
              <a:latin typeface="Montserrat" panose="02000505000000020004" pitchFamily="2" charset="0"/>
            </a:rPr>
            <a:t>) para descifrar aberraciones citogenéticas.</a:t>
          </a:r>
          <a:endParaRPr lang="es-ES" sz="1600" dirty="0"/>
        </a:p>
      </dgm:t>
    </dgm:pt>
    <dgm:pt modelId="{5A5E352E-3DC2-7241-96FB-7D9C77757B60}" type="parTrans" cxnId="{44248FE4-3BB7-B443-BF6F-6341D693C4C3}">
      <dgm:prSet/>
      <dgm:spPr/>
      <dgm:t>
        <a:bodyPr/>
        <a:lstStyle/>
        <a:p>
          <a:endParaRPr lang="es-ES" sz="1600"/>
        </a:p>
      </dgm:t>
    </dgm:pt>
    <dgm:pt modelId="{526F0462-B2B8-204C-AAE1-33E6E41EF1F1}" type="sibTrans" cxnId="{44248FE4-3BB7-B443-BF6F-6341D693C4C3}">
      <dgm:prSet/>
      <dgm:spPr/>
      <dgm:t>
        <a:bodyPr/>
        <a:lstStyle/>
        <a:p>
          <a:endParaRPr lang="es-ES" sz="1600"/>
        </a:p>
      </dgm:t>
    </dgm:pt>
    <dgm:pt modelId="{2F7959A1-EB1F-CD4C-AE75-E87BEA564CF6}">
      <dgm:prSet phldrT="[Texto]" custT="1"/>
      <dgm:spPr/>
      <dgm:t>
        <a:bodyPr/>
        <a:lstStyle/>
        <a:p>
          <a:pPr>
            <a:buFont typeface="Arial" panose="020B0604020202020204" pitchFamily="34" charset="0"/>
            <a:buChar char="•"/>
          </a:pPr>
          <a:r>
            <a:rPr lang="es-CO" sz="1600" dirty="0">
              <a:latin typeface="Montserrat" panose="02000505000000020004" pitchFamily="2" charset="0"/>
            </a:rPr>
            <a:t>Sondas de secuencia repetitiva para la enumeración de cromosomas.</a:t>
          </a:r>
          <a:endParaRPr lang="es-ES" sz="1600" dirty="0"/>
        </a:p>
      </dgm:t>
    </dgm:pt>
    <dgm:pt modelId="{876BAB89-398D-0C49-9DD0-71D9E5BF09AF}" type="parTrans" cxnId="{ACCAA255-2B9C-5744-8BE2-50426E92A7FC}">
      <dgm:prSet/>
      <dgm:spPr/>
      <dgm:t>
        <a:bodyPr/>
        <a:lstStyle/>
        <a:p>
          <a:endParaRPr lang="es-ES" sz="1600"/>
        </a:p>
      </dgm:t>
    </dgm:pt>
    <dgm:pt modelId="{6B1789B2-BA20-904F-B417-D30FC6F20A57}" type="sibTrans" cxnId="{ACCAA255-2B9C-5744-8BE2-50426E92A7FC}">
      <dgm:prSet/>
      <dgm:spPr/>
      <dgm:t>
        <a:bodyPr/>
        <a:lstStyle/>
        <a:p>
          <a:endParaRPr lang="es-ES" sz="1600"/>
        </a:p>
      </dgm:t>
    </dgm:pt>
    <dgm:pt modelId="{B67B2505-568E-724D-AD08-EA6D7015DF71}">
      <dgm:prSet phldrT="[Texto]" custT="1"/>
      <dgm:spPr/>
      <dgm:t>
        <a:bodyPr/>
        <a:lstStyle/>
        <a:p>
          <a:pPr>
            <a:buFont typeface="Arial" panose="020B0604020202020204" pitchFamily="34" charset="0"/>
            <a:buChar char="•"/>
          </a:pPr>
          <a:r>
            <a:rPr lang="es-CO" sz="1600" dirty="0">
              <a:latin typeface="Montserrat" panose="02000505000000020004" pitchFamily="2" charset="0"/>
            </a:rPr>
            <a:t>Sondas de identificador específico de locus (LSI - </a:t>
          </a:r>
          <a:r>
            <a:rPr lang="es-CO" sz="1600" i="1" dirty="0">
              <a:latin typeface="Montserrat" panose="02000505000000020004" pitchFamily="2" charset="0"/>
            </a:rPr>
            <a:t>locus-specific identifier locus-specific identifier</a:t>
          </a:r>
          <a:r>
            <a:rPr lang="es-CO" sz="1600" dirty="0"/>
            <a:t> </a:t>
          </a:r>
          <a:r>
            <a:rPr lang="es-CO" sz="1600" dirty="0">
              <a:latin typeface="Montserrat" panose="02000505000000020004" pitchFamily="2" charset="0"/>
            </a:rPr>
            <a:t>) para fusiones, deleciones o duplicaciones de genes. </a:t>
          </a:r>
          <a:endParaRPr lang="es-ES" sz="1600" dirty="0"/>
        </a:p>
      </dgm:t>
    </dgm:pt>
    <dgm:pt modelId="{D86A4AA6-E7DF-0D47-9501-03B8FC31291F}" type="parTrans" cxnId="{D274C5AF-B5E8-7D4E-A3CD-CC76BB49069F}">
      <dgm:prSet/>
      <dgm:spPr/>
      <dgm:t>
        <a:bodyPr/>
        <a:lstStyle/>
        <a:p>
          <a:endParaRPr lang="es-ES" sz="1600"/>
        </a:p>
      </dgm:t>
    </dgm:pt>
    <dgm:pt modelId="{3D8463AC-F4C0-1941-B2DB-BC5A3DE38D5C}" type="sibTrans" cxnId="{D274C5AF-B5E8-7D4E-A3CD-CC76BB49069F}">
      <dgm:prSet/>
      <dgm:spPr/>
      <dgm:t>
        <a:bodyPr/>
        <a:lstStyle/>
        <a:p>
          <a:endParaRPr lang="es-ES" sz="1600"/>
        </a:p>
      </dgm:t>
    </dgm:pt>
    <dgm:pt modelId="{88757CC3-288B-B845-913C-3BB7CDC2BC8D}" type="pres">
      <dgm:prSet presAssocID="{AF8BF06F-C163-1643-ACD1-3AFC28DF262C}" presName="linear" presStyleCnt="0">
        <dgm:presLayoutVars>
          <dgm:dir/>
          <dgm:animLvl val="lvl"/>
          <dgm:resizeHandles val="exact"/>
        </dgm:presLayoutVars>
      </dgm:prSet>
      <dgm:spPr/>
    </dgm:pt>
    <dgm:pt modelId="{BE8B011E-91C5-444A-90AB-8F6CB73645F4}" type="pres">
      <dgm:prSet presAssocID="{EFF52A2D-9D88-BC4F-8F22-36F2CC3C9889}" presName="parentLin" presStyleCnt="0"/>
      <dgm:spPr/>
    </dgm:pt>
    <dgm:pt modelId="{CE98B471-064D-C142-80DF-6C3CE0EEADC1}" type="pres">
      <dgm:prSet presAssocID="{EFF52A2D-9D88-BC4F-8F22-36F2CC3C9889}" presName="parentLeftMargin" presStyleLbl="node1" presStyleIdx="0" presStyleCnt="3"/>
      <dgm:spPr/>
    </dgm:pt>
    <dgm:pt modelId="{A159E5DD-1E51-7348-AD55-B2452A5B7EB1}" type="pres">
      <dgm:prSet presAssocID="{EFF52A2D-9D88-BC4F-8F22-36F2CC3C9889}" presName="parentText" presStyleLbl="node1" presStyleIdx="0" presStyleCnt="3">
        <dgm:presLayoutVars>
          <dgm:chMax val="0"/>
          <dgm:bulletEnabled val="1"/>
        </dgm:presLayoutVars>
      </dgm:prSet>
      <dgm:spPr/>
    </dgm:pt>
    <dgm:pt modelId="{8A6A0807-41FF-8347-B306-B2495FE8DBF2}" type="pres">
      <dgm:prSet presAssocID="{EFF52A2D-9D88-BC4F-8F22-36F2CC3C9889}" presName="negativeSpace" presStyleCnt="0"/>
      <dgm:spPr/>
    </dgm:pt>
    <dgm:pt modelId="{29DDC8FB-4ACE-2146-93AF-B01FC623507A}" type="pres">
      <dgm:prSet presAssocID="{EFF52A2D-9D88-BC4F-8F22-36F2CC3C9889}" presName="childText" presStyleLbl="conFgAcc1" presStyleIdx="0" presStyleCnt="3" custScaleX="80610">
        <dgm:presLayoutVars>
          <dgm:bulletEnabled val="1"/>
        </dgm:presLayoutVars>
      </dgm:prSet>
      <dgm:spPr/>
    </dgm:pt>
    <dgm:pt modelId="{A2156291-4835-F44D-81D5-387C0A1FF9FA}" type="pres">
      <dgm:prSet presAssocID="{526F0462-B2B8-204C-AAE1-33E6E41EF1F1}" presName="spaceBetweenRectangles" presStyleCnt="0"/>
      <dgm:spPr/>
    </dgm:pt>
    <dgm:pt modelId="{85D10E78-60FF-CF4F-A156-810346A1F43B}" type="pres">
      <dgm:prSet presAssocID="{2F7959A1-EB1F-CD4C-AE75-E87BEA564CF6}" presName="parentLin" presStyleCnt="0"/>
      <dgm:spPr/>
    </dgm:pt>
    <dgm:pt modelId="{AD235C00-8AD9-1542-A478-F7F4FD46D0C7}" type="pres">
      <dgm:prSet presAssocID="{2F7959A1-EB1F-CD4C-AE75-E87BEA564CF6}" presName="parentLeftMargin" presStyleLbl="node1" presStyleIdx="0" presStyleCnt="3"/>
      <dgm:spPr/>
    </dgm:pt>
    <dgm:pt modelId="{5E2D571D-6F36-704B-A2A8-684C5715D8A5}" type="pres">
      <dgm:prSet presAssocID="{2F7959A1-EB1F-CD4C-AE75-E87BEA564CF6}" presName="parentText" presStyleLbl="node1" presStyleIdx="1" presStyleCnt="3">
        <dgm:presLayoutVars>
          <dgm:chMax val="0"/>
          <dgm:bulletEnabled val="1"/>
        </dgm:presLayoutVars>
      </dgm:prSet>
      <dgm:spPr/>
    </dgm:pt>
    <dgm:pt modelId="{E26FA52C-CBC0-1347-B6F5-9806AFB739B2}" type="pres">
      <dgm:prSet presAssocID="{2F7959A1-EB1F-CD4C-AE75-E87BEA564CF6}" presName="negativeSpace" presStyleCnt="0"/>
      <dgm:spPr/>
    </dgm:pt>
    <dgm:pt modelId="{4500DB4A-A232-5746-ADBB-665B6E16DC82}" type="pres">
      <dgm:prSet presAssocID="{2F7959A1-EB1F-CD4C-AE75-E87BEA564CF6}" presName="childText" presStyleLbl="conFgAcc1" presStyleIdx="1" presStyleCnt="3" custScaleX="80232">
        <dgm:presLayoutVars>
          <dgm:bulletEnabled val="1"/>
        </dgm:presLayoutVars>
      </dgm:prSet>
      <dgm:spPr/>
    </dgm:pt>
    <dgm:pt modelId="{C27BD1F7-CACF-4345-9975-FC0BA1ECA831}" type="pres">
      <dgm:prSet presAssocID="{6B1789B2-BA20-904F-B417-D30FC6F20A57}" presName="spaceBetweenRectangles" presStyleCnt="0"/>
      <dgm:spPr/>
    </dgm:pt>
    <dgm:pt modelId="{2CE3DE12-B68F-4B4F-BFFF-3792D5B4ED73}" type="pres">
      <dgm:prSet presAssocID="{B67B2505-568E-724D-AD08-EA6D7015DF71}" presName="parentLin" presStyleCnt="0"/>
      <dgm:spPr/>
    </dgm:pt>
    <dgm:pt modelId="{020DFCEE-A2BB-CE40-87F3-F9F8A32BA412}" type="pres">
      <dgm:prSet presAssocID="{B67B2505-568E-724D-AD08-EA6D7015DF71}" presName="parentLeftMargin" presStyleLbl="node1" presStyleIdx="1" presStyleCnt="3"/>
      <dgm:spPr/>
    </dgm:pt>
    <dgm:pt modelId="{BC4ACC2C-AD4E-A64A-83E9-EDC920859DDE}" type="pres">
      <dgm:prSet presAssocID="{B67B2505-568E-724D-AD08-EA6D7015DF71}" presName="parentText" presStyleLbl="node1" presStyleIdx="2" presStyleCnt="3">
        <dgm:presLayoutVars>
          <dgm:chMax val="0"/>
          <dgm:bulletEnabled val="1"/>
        </dgm:presLayoutVars>
      </dgm:prSet>
      <dgm:spPr/>
    </dgm:pt>
    <dgm:pt modelId="{32545311-B71C-714C-B8EC-6ED50905D40B}" type="pres">
      <dgm:prSet presAssocID="{B67B2505-568E-724D-AD08-EA6D7015DF71}" presName="negativeSpace" presStyleCnt="0"/>
      <dgm:spPr/>
    </dgm:pt>
    <dgm:pt modelId="{CA4E045E-761E-4045-9BD7-33768B267D05}" type="pres">
      <dgm:prSet presAssocID="{B67B2505-568E-724D-AD08-EA6D7015DF71}" presName="childText" presStyleLbl="conFgAcc1" presStyleIdx="2" presStyleCnt="3" custScaleX="80610">
        <dgm:presLayoutVars>
          <dgm:bulletEnabled val="1"/>
        </dgm:presLayoutVars>
      </dgm:prSet>
      <dgm:spPr/>
    </dgm:pt>
  </dgm:ptLst>
  <dgm:cxnLst>
    <dgm:cxn modelId="{43038100-C487-D44B-BED6-1D35B53C1866}" type="presOf" srcId="{B67B2505-568E-724D-AD08-EA6D7015DF71}" destId="{BC4ACC2C-AD4E-A64A-83E9-EDC920859DDE}" srcOrd="1" destOrd="0" presId="urn:microsoft.com/office/officeart/2005/8/layout/list1"/>
    <dgm:cxn modelId="{3E511718-60B1-1149-A584-D43D1884B4E5}" type="presOf" srcId="{2F7959A1-EB1F-CD4C-AE75-E87BEA564CF6}" destId="{AD235C00-8AD9-1542-A478-F7F4FD46D0C7}" srcOrd="0" destOrd="0" presId="urn:microsoft.com/office/officeart/2005/8/layout/list1"/>
    <dgm:cxn modelId="{E9AE5850-DAE9-7B48-AAB8-8EF0E3D59023}" type="presOf" srcId="{AF8BF06F-C163-1643-ACD1-3AFC28DF262C}" destId="{88757CC3-288B-B845-913C-3BB7CDC2BC8D}" srcOrd="0" destOrd="0" presId="urn:microsoft.com/office/officeart/2005/8/layout/list1"/>
    <dgm:cxn modelId="{A11B5874-28EB-4E4A-BFD4-9CB13CBBBCEE}" type="presOf" srcId="{EFF52A2D-9D88-BC4F-8F22-36F2CC3C9889}" destId="{A159E5DD-1E51-7348-AD55-B2452A5B7EB1}" srcOrd="1" destOrd="0" presId="urn:microsoft.com/office/officeart/2005/8/layout/list1"/>
    <dgm:cxn modelId="{ACCAA255-2B9C-5744-8BE2-50426E92A7FC}" srcId="{AF8BF06F-C163-1643-ACD1-3AFC28DF262C}" destId="{2F7959A1-EB1F-CD4C-AE75-E87BEA564CF6}" srcOrd="1" destOrd="0" parTransId="{876BAB89-398D-0C49-9DD0-71D9E5BF09AF}" sibTransId="{6B1789B2-BA20-904F-B417-D30FC6F20A57}"/>
    <dgm:cxn modelId="{D274C5AF-B5E8-7D4E-A3CD-CC76BB49069F}" srcId="{AF8BF06F-C163-1643-ACD1-3AFC28DF262C}" destId="{B67B2505-568E-724D-AD08-EA6D7015DF71}" srcOrd="2" destOrd="0" parTransId="{D86A4AA6-E7DF-0D47-9501-03B8FC31291F}" sibTransId="{3D8463AC-F4C0-1941-B2DB-BC5A3DE38D5C}"/>
    <dgm:cxn modelId="{F78F66B7-F44D-3843-843C-4AAC21820BB4}" type="presOf" srcId="{B67B2505-568E-724D-AD08-EA6D7015DF71}" destId="{020DFCEE-A2BB-CE40-87F3-F9F8A32BA412}" srcOrd="0" destOrd="0" presId="urn:microsoft.com/office/officeart/2005/8/layout/list1"/>
    <dgm:cxn modelId="{FB9B06C0-E357-794E-AEC7-600D266FB984}" type="presOf" srcId="{EFF52A2D-9D88-BC4F-8F22-36F2CC3C9889}" destId="{CE98B471-064D-C142-80DF-6C3CE0EEADC1}" srcOrd="0" destOrd="0" presId="urn:microsoft.com/office/officeart/2005/8/layout/list1"/>
    <dgm:cxn modelId="{84CD06D1-ADB3-9342-BB40-E37D3102F633}" type="presOf" srcId="{2F7959A1-EB1F-CD4C-AE75-E87BEA564CF6}" destId="{5E2D571D-6F36-704B-A2A8-684C5715D8A5}" srcOrd="1" destOrd="0" presId="urn:microsoft.com/office/officeart/2005/8/layout/list1"/>
    <dgm:cxn modelId="{44248FE4-3BB7-B443-BF6F-6341D693C4C3}" srcId="{AF8BF06F-C163-1643-ACD1-3AFC28DF262C}" destId="{EFF52A2D-9D88-BC4F-8F22-36F2CC3C9889}" srcOrd="0" destOrd="0" parTransId="{5A5E352E-3DC2-7241-96FB-7D9C77757B60}" sibTransId="{526F0462-B2B8-204C-AAE1-33E6E41EF1F1}"/>
    <dgm:cxn modelId="{2C7B201A-0EF1-4E4A-B1B6-5B14F2607449}" type="presParOf" srcId="{88757CC3-288B-B845-913C-3BB7CDC2BC8D}" destId="{BE8B011E-91C5-444A-90AB-8F6CB73645F4}" srcOrd="0" destOrd="0" presId="urn:microsoft.com/office/officeart/2005/8/layout/list1"/>
    <dgm:cxn modelId="{C00AD039-94D2-074E-8595-68A77DD65B50}" type="presParOf" srcId="{BE8B011E-91C5-444A-90AB-8F6CB73645F4}" destId="{CE98B471-064D-C142-80DF-6C3CE0EEADC1}" srcOrd="0" destOrd="0" presId="urn:microsoft.com/office/officeart/2005/8/layout/list1"/>
    <dgm:cxn modelId="{CF9E4416-D598-AC4A-8D61-6EB668C9D81D}" type="presParOf" srcId="{BE8B011E-91C5-444A-90AB-8F6CB73645F4}" destId="{A159E5DD-1E51-7348-AD55-B2452A5B7EB1}" srcOrd="1" destOrd="0" presId="urn:microsoft.com/office/officeart/2005/8/layout/list1"/>
    <dgm:cxn modelId="{71B5559D-3238-1647-8583-F978713B4572}" type="presParOf" srcId="{88757CC3-288B-B845-913C-3BB7CDC2BC8D}" destId="{8A6A0807-41FF-8347-B306-B2495FE8DBF2}" srcOrd="1" destOrd="0" presId="urn:microsoft.com/office/officeart/2005/8/layout/list1"/>
    <dgm:cxn modelId="{AB812A39-8387-2846-900B-55E6335D3E13}" type="presParOf" srcId="{88757CC3-288B-B845-913C-3BB7CDC2BC8D}" destId="{29DDC8FB-4ACE-2146-93AF-B01FC623507A}" srcOrd="2" destOrd="0" presId="urn:microsoft.com/office/officeart/2005/8/layout/list1"/>
    <dgm:cxn modelId="{B3E5093C-E529-7E4E-895A-38CC24A46D6E}" type="presParOf" srcId="{88757CC3-288B-B845-913C-3BB7CDC2BC8D}" destId="{A2156291-4835-F44D-81D5-387C0A1FF9FA}" srcOrd="3" destOrd="0" presId="urn:microsoft.com/office/officeart/2005/8/layout/list1"/>
    <dgm:cxn modelId="{95615AFE-74CD-E44C-9A15-A946CD993D2A}" type="presParOf" srcId="{88757CC3-288B-B845-913C-3BB7CDC2BC8D}" destId="{85D10E78-60FF-CF4F-A156-810346A1F43B}" srcOrd="4" destOrd="0" presId="urn:microsoft.com/office/officeart/2005/8/layout/list1"/>
    <dgm:cxn modelId="{578E01C0-9648-3748-B813-9B1271A43703}" type="presParOf" srcId="{85D10E78-60FF-CF4F-A156-810346A1F43B}" destId="{AD235C00-8AD9-1542-A478-F7F4FD46D0C7}" srcOrd="0" destOrd="0" presId="urn:microsoft.com/office/officeart/2005/8/layout/list1"/>
    <dgm:cxn modelId="{BB278C44-5157-4641-810B-EE941720CC1F}" type="presParOf" srcId="{85D10E78-60FF-CF4F-A156-810346A1F43B}" destId="{5E2D571D-6F36-704B-A2A8-684C5715D8A5}" srcOrd="1" destOrd="0" presId="urn:microsoft.com/office/officeart/2005/8/layout/list1"/>
    <dgm:cxn modelId="{EF4207A0-13BE-DE44-AC34-18D981330EA4}" type="presParOf" srcId="{88757CC3-288B-B845-913C-3BB7CDC2BC8D}" destId="{E26FA52C-CBC0-1347-B6F5-9806AFB739B2}" srcOrd="5" destOrd="0" presId="urn:microsoft.com/office/officeart/2005/8/layout/list1"/>
    <dgm:cxn modelId="{6BF4CB70-A92C-CA47-A5A1-E72B4A2C7F00}" type="presParOf" srcId="{88757CC3-288B-B845-913C-3BB7CDC2BC8D}" destId="{4500DB4A-A232-5746-ADBB-665B6E16DC82}" srcOrd="6" destOrd="0" presId="urn:microsoft.com/office/officeart/2005/8/layout/list1"/>
    <dgm:cxn modelId="{2128627A-45F4-E247-9749-4E31D84E8BFB}" type="presParOf" srcId="{88757CC3-288B-B845-913C-3BB7CDC2BC8D}" destId="{C27BD1F7-CACF-4345-9975-FC0BA1ECA831}" srcOrd="7" destOrd="0" presId="urn:microsoft.com/office/officeart/2005/8/layout/list1"/>
    <dgm:cxn modelId="{58EAF687-C326-6D48-BA00-9C4E66267A22}" type="presParOf" srcId="{88757CC3-288B-B845-913C-3BB7CDC2BC8D}" destId="{2CE3DE12-B68F-4B4F-BFFF-3792D5B4ED73}" srcOrd="8" destOrd="0" presId="urn:microsoft.com/office/officeart/2005/8/layout/list1"/>
    <dgm:cxn modelId="{536AD4BB-2E8D-BE4A-87F5-0E7BDC321500}" type="presParOf" srcId="{2CE3DE12-B68F-4B4F-BFFF-3792D5B4ED73}" destId="{020DFCEE-A2BB-CE40-87F3-F9F8A32BA412}" srcOrd="0" destOrd="0" presId="urn:microsoft.com/office/officeart/2005/8/layout/list1"/>
    <dgm:cxn modelId="{0E0CDD3D-93AA-9C4F-8D33-23F4F626D3A3}" type="presParOf" srcId="{2CE3DE12-B68F-4B4F-BFFF-3792D5B4ED73}" destId="{BC4ACC2C-AD4E-A64A-83E9-EDC920859DDE}" srcOrd="1" destOrd="0" presId="urn:microsoft.com/office/officeart/2005/8/layout/list1"/>
    <dgm:cxn modelId="{1295EF50-3568-904B-8F47-6786B9563C75}" type="presParOf" srcId="{88757CC3-288B-B845-913C-3BB7CDC2BC8D}" destId="{32545311-B71C-714C-B8EC-6ED50905D40B}" srcOrd="9" destOrd="0" presId="urn:microsoft.com/office/officeart/2005/8/layout/list1"/>
    <dgm:cxn modelId="{9D0184DF-B41E-E245-A7E7-B980E6953A9B}" type="presParOf" srcId="{88757CC3-288B-B845-913C-3BB7CDC2BC8D}" destId="{CA4E045E-761E-4045-9BD7-33768B267D05}"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413CFA-E4F7-C740-8D28-C70551F6E821}">
      <dsp:nvSpPr>
        <dsp:cNvPr id="0" name=""/>
        <dsp:cNvSpPr/>
      </dsp:nvSpPr>
      <dsp:spPr>
        <a:xfrm>
          <a:off x="4174839" y="2401330"/>
          <a:ext cx="1715148" cy="1715148"/>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CO" sz="2000" b="0" kern="1200" dirty="0">
              <a:solidFill>
                <a:srgbClr val="152B48"/>
              </a:solidFill>
              <a:latin typeface="Montserrat" pitchFamily="2" charset="77"/>
            </a:rPr>
            <a:t>Técnicas de análisis genético</a:t>
          </a:r>
          <a:endParaRPr lang="es-ES" sz="2000" kern="1200" dirty="0">
            <a:solidFill>
              <a:srgbClr val="152B48"/>
            </a:solidFill>
            <a:latin typeface="Montserrat" pitchFamily="2" charset="77"/>
          </a:endParaRPr>
        </a:p>
      </dsp:txBody>
      <dsp:txXfrm>
        <a:off x="4426017" y="2652508"/>
        <a:ext cx="1212792" cy="1212792"/>
      </dsp:txXfrm>
    </dsp:sp>
    <dsp:sp modelId="{9E197686-002B-FC42-8C6F-D2A85F50FF11}">
      <dsp:nvSpPr>
        <dsp:cNvPr id="0" name=""/>
        <dsp:cNvSpPr/>
      </dsp:nvSpPr>
      <dsp:spPr>
        <a:xfrm rot="16200000">
          <a:off x="4851104" y="1777926"/>
          <a:ext cx="362617" cy="583150"/>
        </a:xfrm>
        <a:prstGeom prst="rightArrow">
          <a:avLst>
            <a:gd name="adj1" fmla="val 60000"/>
            <a:gd name="adj2" fmla="val 5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ES" sz="1600" kern="1200">
            <a:solidFill>
              <a:srgbClr val="152B48"/>
            </a:solidFill>
            <a:latin typeface="Montserrat" pitchFamily="2" charset="77"/>
          </a:endParaRPr>
        </a:p>
      </dsp:txBody>
      <dsp:txXfrm>
        <a:off x="4905497" y="1948949"/>
        <a:ext cx="253832" cy="349890"/>
      </dsp:txXfrm>
    </dsp:sp>
    <dsp:sp modelId="{99E38C55-083C-354F-8049-C4F11BCB184C}">
      <dsp:nvSpPr>
        <dsp:cNvPr id="0" name=""/>
        <dsp:cNvSpPr/>
      </dsp:nvSpPr>
      <dsp:spPr>
        <a:xfrm>
          <a:off x="4174839" y="1997"/>
          <a:ext cx="1715148" cy="1715148"/>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s-ES" sz="1300" kern="1200" dirty="0">
              <a:solidFill>
                <a:srgbClr val="152B48"/>
              </a:solidFill>
              <a:latin typeface="Montserrat" pitchFamily="2" charset="77"/>
            </a:rPr>
            <a:t>Citogenéticas.</a:t>
          </a:r>
        </a:p>
      </dsp:txBody>
      <dsp:txXfrm>
        <a:off x="4426017" y="253175"/>
        <a:ext cx="1212792" cy="1212792"/>
      </dsp:txXfrm>
    </dsp:sp>
    <dsp:sp modelId="{38B54673-B690-9243-8A3D-335C918C7567}">
      <dsp:nvSpPr>
        <dsp:cNvPr id="0" name=""/>
        <dsp:cNvSpPr/>
      </dsp:nvSpPr>
      <dsp:spPr>
        <a:xfrm rot="1800000">
          <a:off x="5881158" y="3562031"/>
          <a:ext cx="362617" cy="583150"/>
        </a:xfrm>
        <a:prstGeom prst="rightArrow">
          <a:avLst>
            <a:gd name="adj1" fmla="val 60000"/>
            <a:gd name="adj2" fmla="val 50000"/>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ES" sz="1600" kern="1200">
            <a:solidFill>
              <a:srgbClr val="152B48"/>
            </a:solidFill>
            <a:latin typeface="Montserrat" pitchFamily="2" charset="77"/>
          </a:endParaRPr>
        </a:p>
      </dsp:txBody>
      <dsp:txXfrm>
        <a:off x="5888445" y="3651465"/>
        <a:ext cx="253832" cy="349890"/>
      </dsp:txXfrm>
    </dsp:sp>
    <dsp:sp modelId="{BB0BD662-E10E-2F46-8A43-06CEBED2D585}">
      <dsp:nvSpPr>
        <dsp:cNvPr id="0" name=""/>
        <dsp:cNvSpPr/>
      </dsp:nvSpPr>
      <dsp:spPr>
        <a:xfrm>
          <a:off x="6252722" y="3600997"/>
          <a:ext cx="1715148" cy="1715148"/>
        </a:xfrm>
        <a:prstGeom prst="ellipse">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S" sz="1400" kern="1200" dirty="0">
              <a:solidFill>
                <a:srgbClr val="152B48"/>
              </a:solidFill>
              <a:latin typeface="Montserrat" pitchFamily="2" charset="77"/>
            </a:rPr>
            <a:t>Bioquímicas.</a:t>
          </a:r>
        </a:p>
      </dsp:txBody>
      <dsp:txXfrm>
        <a:off x="6503900" y="3852175"/>
        <a:ext cx="1212792" cy="1212792"/>
      </dsp:txXfrm>
    </dsp:sp>
    <dsp:sp modelId="{19D1FB07-FAC8-434E-8F48-5C3BD226B5CF}">
      <dsp:nvSpPr>
        <dsp:cNvPr id="0" name=""/>
        <dsp:cNvSpPr/>
      </dsp:nvSpPr>
      <dsp:spPr>
        <a:xfrm rot="9000000">
          <a:off x="3821050" y="3562031"/>
          <a:ext cx="362617" cy="583150"/>
        </a:xfrm>
        <a:prstGeom prst="rightArrow">
          <a:avLst>
            <a:gd name="adj1" fmla="val 60000"/>
            <a:gd name="adj2" fmla="val 50000"/>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ES" sz="1600" kern="1200">
            <a:solidFill>
              <a:srgbClr val="152B48"/>
            </a:solidFill>
            <a:latin typeface="Montserrat" pitchFamily="2" charset="77"/>
          </a:endParaRPr>
        </a:p>
      </dsp:txBody>
      <dsp:txXfrm rot="10800000">
        <a:off x="3922548" y="3651465"/>
        <a:ext cx="253832" cy="349890"/>
      </dsp:txXfrm>
    </dsp:sp>
    <dsp:sp modelId="{33CB6913-024B-B440-AE60-C085EE5C5254}">
      <dsp:nvSpPr>
        <dsp:cNvPr id="0" name=""/>
        <dsp:cNvSpPr/>
      </dsp:nvSpPr>
      <dsp:spPr>
        <a:xfrm>
          <a:off x="2096955" y="3600997"/>
          <a:ext cx="1715148" cy="1715148"/>
        </a:xfrm>
        <a:prstGeom prst="ellipse">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S" sz="1400" kern="1200" dirty="0">
              <a:solidFill>
                <a:srgbClr val="152B48"/>
              </a:solidFill>
              <a:latin typeface="Montserrat" pitchFamily="2" charset="77"/>
            </a:rPr>
            <a:t>Moleculares.</a:t>
          </a:r>
        </a:p>
      </dsp:txBody>
      <dsp:txXfrm>
        <a:off x="2348133" y="3852175"/>
        <a:ext cx="1212792" cy="12127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DDC8FB-4ACE-2146-93AF-B01FC623507A}">
      <dsp:nvSpPr>
        <dsp:cNvPr id="0" name=""/>
        <dsp:cNvSpPr/>
      </dsp:nvSpPr>
      <dsp:spPr>
        <a:xfrm>
          <a:off x="0" y="485564"/>
          <a:ext cx="6943270" cy="8064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59E5DD-1E51-7348-AD55-B2452A5B7EB1}">
      <dsp:nvSpPr>
        <dsp:cNvPr id="0" name=""/>
        <dsp:cNvSpPr/>
      </dsp:nvSpPr>
      <dsp:spPr>
        <a:xfrm>
          <a:off x="430670" y="13244"/>
          <a:ext cx="6029387" cy="9446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896" tIns="0" rIns="227896" bIns="0" numCol="1" spcCol="1270" anchor="ctr" anchorCtr="0">
          <a:noAutofit/>
        </a:bodyPr>
        <a:lstStyle/>
        <a:p>
          <a:pPr marL="0" lvl="0" indent="0" algn="l" defTabSz="711200">
            <a:lnSpc>
              <a:spcPct val="90000"/>
            </a:lnSpc>
            <a:spcBef>
              <a:spcPct val="0"/>
            </a:spcBef>
            <a:spcAft>
              <a:spcPct val="35000"/>
            </a:spcAft>
            <a:buFont typeface="Arial" panose="020B0604020202020204" pitchFamily="34" charset="0"/>
            <a:buNone/>
          </a:pPr>
          <a:r>
            <a:rPr lang="es-CO" sz="1600" kern="1200" dirty="0">
              <a:latin typeface="Montserrat" panose="02000505000000020004" pitchFamily="2" charset="0"/>
            </a:rPr>
            <a:t>Sondas de pintura de cromosomas completos (WCP </a:t>
          </a:r>
          <a:r>
            <a:rPr lang="es-CO" sz="1600" i="1" kern="1200" dirty="0">
              <a:latin typeface="Montserrat" panose="02000505000000020004" pitchFamily="2" charset="0"/>
            </a:rPr>
            <a:t>Whole- chromosome painting</a:t>
          </a:r>
          <a:r>
            <a:rPr lang="es-CO" sz="1600" kern="1200" dirty="0">
              <a:latin typeface="Montserrat" panose="02000505000000020004" pitchFamily="2" charset="0"/>
            </a:rPr>
            <a:t>) para descifrar aberraciones citogenéticas.</a:t>
          </a:r>
          <a:endParaRPr lang="es-ES" sz="1600" kern="1200" dirty="0"/>
        </a:p>
      </dsp:txBody>
      <dsp:txXfrm>
        <a:off x="476784" y="59358"/>
        <a:ext cx="5937159" cy="852412"/>
      </dsp:txXfrm>
    </dsp:sp>
    <dsp:sp modelId="{4500DB4A-A232-5746-ADBB-665B6E16DC82}">
      <dsp:nvSpPr>
        <dsp:cNvPr id="0" name=""/>
        <dsp:cNvSpPr/>
      </dsp:nvSpPr>
      <dsp:spPr>
        <a:xfrm>
          <a:off x="0" y="1937084"/>
          <a:ext cx="6910711" cy="806400"/>
        </a:xfrm>
        <a:prstGeom prst="rect">
          <a:avLst/>
        </a:prstGeom>
        <a:solidFill>
          <a:schemeClr val="lt1">
            <a:alpha val="90000"/>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5E2D571D-6F36-704B-A2A8-684C5715D8A5}">
      <dsp:nvSpPr>
        <dsp:cNvPr id="0" name=""/>
        <dsp:cNvSpPr/>
      </dsp:nvSpPr>
      <dsp:spPr>
        <a:xfrm>
          <a:off x="430670" y="1464764"/>
          <a:ext cx="6029387" cy="94464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896" tIns="0" rIns="227896" bIns="0" numCol="1" spcCol="1270" anchor="ctr" anchorCtr="0">
          <a:noAutofit/>
        </a:bodyPr>
        <a:lstStyle/>
        <a:p>
          <a:pPr marL="0" lvl="0" indent="0" algn="l" defTabSz="711200">
            <a:lnSpc>
              <a:spcPct val="90000"/>
            </a:lnSpc>
            <a:spcBef>
              <a:spcPct val="0"/>
            </a:spcBef>
            <a:spcAft>
              <a:spcPct val="35000"/>
            </a:spcAft>
            <a:buFont typeface="Arial" panose="020B0604020202020204" pitchFamily="34" charset="0"/>
            <a:buNone/>
          </a:pPr>
          <a:r>
            <a:rPr lang="es-CO" sz="1600" kern="1200" dirty="0">
              <a:latin typeface="Montserrat" panose="02000505000000020004" pitchFamily="2" charset="0"/>
            </a:rPr>
            <a:t>Sondas de secuencia repetitiva para la enumeración de cromosomas.</a:t>
          </a:r>
          <a:endParaRPr lang="es-ES" sz="1600" kern="1200" dirty="0"/>
        </a:p>
      </dsp:txBody>
      <dsp:txXfrm>
        <a:off x="476784" y="1510878"/>
        <a:ext cx="5937159" cy="852412"/>
      </dsp:txXfrm>
    </dsp:sp>
    <dsp:sp modelId="{CA4E045E-761E-4045-9BD7-33768B267D05}">
      <dsp:nvSpPr>
        <dsp:cNvPr id="0" name=""/>
        <dsp:cNvSpPr/>
      </dsp:nvSpPr>
      <dsp:spPr>
        <a:xfrm>
          <a:off x="0" y="3388604"/>
          <a:ext cx="6943270" cy="806400"/>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 modelId="{BC4ACC2C-AD4E-A64A-83E9-EDC920859DDE}">
      <dsp:nvSpPr>
        <dsp:cNvPr id="0" name=""/>
        <dsp:cNvSpPr/>
      </dsp:nvSpPr>
      <dsp:spPr>
        <a:xfrm>
          <a:off x="430670" y="2916284"/>
          <a:ext cx="6029387" cy="94464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896" tIns="0" rIns="227896" bIns="0" numCol="1" spcCol="1270" anchor="ctr" anchorCtr="0">
          <a:noAutofit/>
        </a:bodyPr>
        <a:lstStyle/>
        <a:p>
          <a:pPr marL="0" lvl="0" indent="0" algn="l" defTabSz="711200">
            <a:lnSpc>
              <a:spcPct val="90000"/>
            </a:lnSpc>
            <a:spcBef>
              <a:spcPct val="0"/>
            </a:spcBef>
            <a:spcAft>
              <a:spcPct val="35000"/>
            </a:spcAft>
            <a:buFont typeface="Arial" panose="020B0604020202020204" pitchFamily="34" charset="0"/>
            <a:buNone/>
          </a:pPr>
          <a:r>
            <a:rPr lang="es-CO" sz="1600" kern="1200" dirty="0">
              <a:latin typeface="Montserrat" panose="02000505000000020004" pitchFamily="2" charset="0"/>
            </a:rPr>
            <a:t>Sondas de identificador específico de locus (LSI - </a:t>
          </a:r>
          <a:r>
            <a:rPr lang="es-CO" sz="1600" i="1" kern="1200" dirty="0">
              <a:latin typeface="Montserrat" panose="02000505000000020004" pitchFamily="2" charset="0"/>
            </a:rPr>
            <a:t>locus-specific identifier locus-specific identifier</a:t>
          </a:r>
          <a:r>
            <a:rPr lang="es-CO" sz="1600" kern="1200" dirty="0"/>
            <a:t> </a:t>
          </a:r>
          <a:r>
            <a:rPr lang="es-CO" sz="1600" kern="1200" dirty="0">
              <a:latin typeface="Montserrat" panose="02000505000000020004" pitchFamily="2" charset="0"/>
            </a:rPr>
            <a:t>) para fusiones, deleciones o duplicaciones de genes. </a:t>
          </a:r>
          <a:endParaRPr lang="es-ES" sz="1600" kern="1200" dirty="0"/>
        </a:p>
      </dsp:txBody>
      <dsp:txXfrm>
        <a:off x="476784" y="2962398"/>
        <a:ext cx="5937159" cy="852412"/>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B0B0D-65C1-CD45-8124-98DDA4031AB9}" type="datetimeFigureOut">
              <a:rPr lang="es-CO" smtClean="0"/>
              <a:t>8/06/2021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B05736-A471-0C41-BF76-4B67E824B6CD}" type="slidenum">
              <a:rPr lang="es-CO" smtClean="0"/>
              <a:t>‹Nº›</a:t>
            </a:fld>
            <a:endParaRPr lang="es-CO"/>
          </a:p>
        </p:txBody>
      </p:sp>
    </p:spTree>
    <p:extLst>
      <p:ext uri="{BB962C8B-B14F-4D97-AF65-F5344CB8AC3E}">
        <p14:creationId xmlns:p14="http://schemas.microsoft.com/office/powerpoint/2010/main" val="2664380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en las que se cultivan las células, se obtienen metafases y se estudian los cromosomas con una tinción adecuada</a:t>
            </a:r>
          </a:p>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Los cromosomas de una célula humana en división se pueden analizar claramente en los glóbulos blancos, específicamente en los linfocitos T, que se extraen fácilmente de la sangre. También se pueden cultivar células de otros tejidos como la médula ósea, el líquido amniótico y otros tejidos para el análisis citogenético. Después de varios días de cultivo celular, los cromosomas se fijan, se extienden en portaobjetos de microscopio y se tiñen. Los métodos de tinción para el análisis de rutina permiten identificar individualmente cada uno de los cromosomas. Las distintas bandas de cada cromosoma reveladas por la tinción permiten el análisis de la estructura cromosómica.</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3</a:t>
            </a:fld>
            <a:endParaRPr lang="es-CO"/>
          </a:p>
        </p:txBody>
      </p:sp>
    </p:spTree>
    <p:extLst>
      <p:ext uri="{BB962C8B-B14F-4D97-AF65-F5344CB8AC3E}">
        <p14:creationId xmlns:p14="http://schemas.microsoft.com/office/powerpoint/2010/main" val="2242737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en las que se cultivan las células, se obtienen metafases y se estudian los cromosomas con una tinción adecuada</a:t>
            </a:r>
          </a:p>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Los cromosomas de una célula humana en división se pueden analizar claramente en los glóbulos blancos, específicamente en los linfocitos T, que se extraen fácilmente de la sangre. También se pueden cultivar células de otros tejidos como la médula ósea, el líquido amniótico y otros tejidos para el análisis citogenético. Después de varios días de cultivo celular, los cromosomas se fijan, se extienden en portaobjetos de microscopio y se tiñen. Los métodos de tinción para el análisis de rutina permiten identificar individualmente cada uno de los cromosomas. Las distintas bandas de cada cromosoma reveladas por la tinción permiten el análisis de la estructura cromosómica.</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12</a:t>
            </a:fld>
            <a:endParaRPr lang="es-CO"/>
          </a:p>
        </p:txBody>
      </p:sp>
    </p:spTree>
    <p:extLst>
      <p:ext uri="{BB962C8B-B14F-4D97-AF65-F5344CB8AC3E}">
        <p14:creationId xmlns:p14="http://schemas.microsoft.com/office/powerpoint/2010/main" val="2047832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13</a:t>
            </a:fld>
            <a:endParaRPr lang="es-CO"/>
          </a:p>
        </p:txBody>
      </p:sp>
    </p:spTree>
    <p:extLst>
      <p:ext uri="{BB962C8B-B14F-4D97-AF65-F5344CB8AC3E}">
        <p14:creationId xmlns:p14="http://schemas.microsoft.com/office/powerpoint/2010/main" val="3597304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14</a:t>
            </a:fld>
            <a:endParaRPr lang="es-CO"/>
          </a:p>
        </p:txBody>
      </p:sp>
    </p:spTree>
    <p:extLst>
      <p:ext uri="{BB962C8B-B14F-4D97-AF65-F5344CB8AC3E}">
        <p14:creationId xmlns:p14="http://schemas.microsoft.com/office/powerpoint/2010/main" val="783653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15</a:t>
            </a:fld>
            <a:endParaRPr lang="es-CO"/>
          </a:p>
        </p:txBody>
      </p:sp>
    </p:spTree>
    <p:extLst>
      <p:ext uri="{BB962C8B-B14F-4D97-AF65-F5344CB8AC3E}">
        <p14:creationId xmlns:p14="http://schemas.microsoft.com/office/powerpoint/2010/main" val="4048428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16</a:t>
            </a:fld>
            <a:endParaRPr lang="es-CO"/>
          </a:p>
        </p:txBody>
      </p:sp>
    </p:spTree>
    <p:extLst>
      <p:ext uri="{BB962C8B-B14F-4D97-AF65-F5344CB8AC3E}">
        <p14:creationId xmlns:p14="http://schemas.microsoft.com/office/powerpoint/2010/main" val="22138682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17</a:t>
            </a:fld>
            <a:endParaRPr lang="es-CO"/>
          </a:p>
        </p:txBody>
      </p:sp>
    </p:spTree>
    <p:extLst>
      <p:ext uri="{BB962C8B-B14F-4D97-AF65-F5344CB8AC3E}">
        <p14:creationId xmlns:p14="http://schemas.microsoft.com/office/powerpoint/2010/main" val="2653244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18</a:t>
            </a:fld>
            <a:endParaRPr lang="es-CO"/>
          </a:p>
        </p:txBody>
      </p:sp>
    </p:spTree>
    <p:extLst>
      <p:ext uri="{BB962C8B-B14F-4D97-AF65-F5344CB8AC3E}">
        <p14:creationId xmlns:p14="http://schemas.microsoft.com/office/powerpoint/2010/main" val="23246906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19</a:t>
            </a:fld>
            <a:endParaRPr lang="es-CO"/>
          </a:p>
        </p:txBody>
      </p:sp>
    </p:spTree>
    <p:extLst>
      <p:ext uri="{BB962C8B-B14F-4D97-AF65-F5344CB8AC3E}">
        <p14:creationId xmlns:p14="http://schemas.microsoft.com/office/powerpoint/2010/main" val="34194860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20</a:t>
            </a:fld>
            <a:endParaRPr lang="es-CO"/>
          </a:p>
        </p:txBody>
      </p:sp>
    </p:spTree>
    <p:extLst>
      <p:ext uri="{BB962C8B-B14F-4D97-AF65-F5344CB8AC3E}">
        <p14:creationId xmlns:p14="http://schemas.microsoft.com/office/powerpoint/2010/main" val="30174427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21</a:t>
            </a:fld>
            <a:endParaRPr lang="es-CO"/>
          </a:p>
        </p:txBody>
      </p:sp>
    </p:spTree>
    <p:extLst>
      <p:ext uri="{BB962C8B-B14F-4D97-AF65-F5344CB8AC3E}">
        <p14:creationId xmlns:p14="http://schemas.microsoft.com/office/powerpoint/2010/main" val="380191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El patrón de bandas puede distinguir anomalías cromosómicas o reordenamientos estructurales, como translocaciones, deleciones, inserciones e inversiones. Las bandas G se han dividido en regiones, bandas y subbandas. La figura 13.4 muestra un diagrama típico de las bandas del cromosoma X humano. En general, las bandas tienen un contenido de G-C más bajo que las interbandas, donde tienden a ubicarse los genes. Un tratamiento más severo del cromosoma (87 ° C durante 10 min) antes de la tinción de Giemsa puede producir un patrón llamado bandas R, que es opuesto al patrón de bandas G. Las bandas R pueden teñir la región de eucromatina.. </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4</a:t>
            </a:fld>
            <a:endParaRPr lang="es-CO"/>
          </a:p>
        </p:txBody>
      </p:sp>
    </p:spTree>
    <p:extLst>
      <p:ext uri="{BB962C8B-B14F-4D97-AF65-F5344CB8AC3E}">
        <p14:creationId xmlns:p14="http://schemas.microsoft.com/office/powerpoint/2010/main" val="19385461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22</a:t>
            </a:fld>
            <a:endParaRPr lang="es-CO"/>
          </a:p>
        </p:txBody>
      </p:sp>
    </p:spTree>
    <p:extLst>
      <p:ext uri="{BB962C8B-B14F-4D97-AF65-F5344CB8AC3E}">
        <p14:creationId xmlns:p14="http://schemas.microsoft.com/office/powerpoint/2010/main" val="21993671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23</a:t>
            </a:fld>
            <a:endParaRPr lang="es-CO"/>
          </a:p>
        </p:txBody>
      </p:sp>
    </p:spTree>
    <p:extLst>
      <p:ext uri="{BB962C8B-B14F-4D97-AF65-F5344CB8AC3E}">
        <p14:creationId xmlns:p14="http://schemas.microsoft.com/office/powerpoint/2010/main" val="28892415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24</a:t>
            </a:fld>
            <a:endParaRPr lang="es-CO"/>
          </a:p>
        </p:txBody>
      </p:sp>
    </p:spTree>
    <p:extLst>
      <p:ext uri="{BB962C8B-B14F-4D97-AF65-F5344CB8AC3E}">
        <p14:creationId xmlns:p14="http://schemas.microsoft.com/office/powerpoint/2010/main" val="20443812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25</a:t>
            </a:fld>
            <a:endParaRPr lang="es-CO"/>
          </a:p>
        </p:txBody>
      </p:sp>
    </p:spTree>
    <p:extLst>
      <p:ext uri="{BB962C8B-B14F-4D97-AF65-F5344CB8AC3E}">
        <p14:creationId xmlns:p14="http://schemas.microsoft.com/office/powerpoint/2010/main" val="37487475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26</a:t>
            </a:fld>
            <a:endParaRPr lang="es-CO"/>
          </a:p>
        </p:txBody>
      </p:sp>
    </p:spTree>
    <p:extLst>
      <p:ext uri="{BB962C8B-B14F-4D97-AF65-F5344CB8AC3E}">
        <p14:creationId xmlns:p14="http://schemas.microsoft.com/office/powerpoint/2010/main" val="36833809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27</a:t>
            </a:fld>
            <a:endParaRPr lang="es-CO"/>
          </a:p>
        </p:txBody>
      </p:sp>
    </p:spTree>
    <p:extLst>
      <p:ext uri="{BB962C8B-B14F-4D97-AF65-F5344CB8AC3E}">
        <p14:creationId xmlns:p14="http://schemas.microsoft.com/office/powerpoint/2010/main" val="11815166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30</a:t>
            </a:fld>
            <a:endParaRPr lang="es-CO"/>
          </a:p>
        </p:txBody>
      </p:sp>
    </p:spTree>
    <p:extLst>
      <p:ext uri="{BB962C8B-B14F-4D97-AF65-F5344CB8AC3E}">
        <p14:creationId xmlns:p14="http://schemas.microsoft.com/office/powerpoint/2010/main" val="36953674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31</a:t>
            </a:fld>
            <a:endParaRPr lang="es-CO"/>
          </a:p>
        </p:txBody>
      </p:sp>
    </p:spTree>
    <p:extLst>
      <p:ext uri="{BB962C8B-B14F-4D97-AF65-F5344CB8AC3E}">
        <p14:creationId xmlns:p14="http://schemas.microsoft.com/office/powerpoint/2010/main" val="9506172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32</a:t>
            </a:fld>
            <a:endParaRPr lang="es-CO"/>
          </a:p>
        </p:txBody>
      </p:sp>
    </p:spTree>
    <p:extLst>
      <p:ext uri="{BB962C8B-B14F-4D97-AF65-F5344CB8AC3E}">
        <p14:creationId xmlns:p14="http://schemas.microsoft.com/office/powerpoint/2010/main" val="4923111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33</a:t>
            </a:fld>
            <a:endParaRPr lang="es-CO"/>
          </a:p>
        </p:txBody>
      </p:sp>
    </p:spTree>
    <p:extLst>
      <p:ext uri="{BB962C8B-B14F-4D97-AF65-F5344CB8AC3E}">
        <p14:creationId xmlns:p14="http://schemas.microsoft.com/office/powerpoint/2010/main" val="1102711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El patrón de bandas puede distinguir anomalías cromosómicas o reordenamientos estructurales, como translocaciones, deleciones, inserciones e inversiones. Las bandas G se han dividido en regiones, bandas y subbandas. La figura 13.4 muestra un diagrama típico de las bandas del cromosoma X humano. En general, las bandas tienen un contenido de G-C más bajo que las interbandas, donde tienden a ubicarse los genes. Un tratamiento más severo del cromosoma (87 ° C durante 10 min) antes de la tinción de Giemsa puede producir un patrón llamado bandas R, que es opuesto al patrón de bandas G. Las bandas R pueden teñir la región de eucromatina.. </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5</a:t>
            </a:fld>
            <a:endParaRPr lang="es-CO"/>
          </a:p>
        </p:txBody>
      </p:sp>
    </p:spTree>
    <p:extLst>
      <p:ext uri="{BB962C8B-B14F-4D97-AF65-F5344CB8AC3E}">
        <p14:creationId xmlns:p14="http://schemas.microsoft.com/office/powerpoint/2010/main" val="22136462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34</a:t>
            </a:fld>
            <a:endParaRPr lang="es-CO"/>
          </a:p>
        </p:txBody>
      </p:sp>
    </p:spTree>
    <p:extLst>
      <p:ext uri="{BB962C8B-B14F-4D97-AF65-F5344CB8AC3E}">
        <p14:creationId xmlns:p14="http://schemas.microsoft.com/office/powerpoint/2010/main" val="33536071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35</a:t>
            </a:fld>
            <a:endParaRPr lang="es-CO"/>
          </a:p>
        </p:txBody>
      </p:sp>
    </p:spTree>
    <p:extLst>
      <p:ext uri="{BB962C8B-B14F-4D97-AF65-F5344CB8AC3E}">
        <p14:creationId xmlns:p14="http://schemas.microsoft.com/office/powerpoint/2010/main" val="18011812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36</a:t>
            </a:fld>
            <a:endParaRPr lang="es-CO"/>
          </a:p>
        </p:txBody>
      </p:sp>
    </p:spTree>
    <p:extLst>
      <p:ext uri="{BB962C8B-B14F-4D97-AF65-F5344CB8AC3E}">
        <p14:creationId xmlns:p14="http://schemas.microsoft.com/office/powerpoint/2010/main" val="21200331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37</a:t>
            </a:fld>
            <a:endParaRPr lang="es-CO"/>
          </a:p>
        </p:txBody>
      </p:sp>
    </p:spTree>
    <p:extLst>
      <p:ext uri="{BB962C8B-B14F-4D97-AF65-F5344CB8AC3E}">
        <p14:creationId xmlns:p14="http://schemas.microsoft.com/office/powerpoint/2010/main" val="39605067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38</a:t>
            </a:fld>
            <a:endParaRPr lang="es-CO"/>
          </a:p>
        </p:txBody>
      </p:sp>
    </p:spTree>
    <p:extLst>
      <p:ext uri="{BB962C8B-B14F-4D97-AF65-F5344CB8AC3E}">
        <p14:creationId xmlns:p14="http://schemas.microsoft.com/office/powerpoint/2010/main" val="36883542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39</a:t>
            </a:fld>
            <a:endParaRPr lang="es-CO"/>
          </a:p>
        </p:txBody>
      </p:sp>
    </p:spTree>
    <p:extLst>
      <p:ext uri="{BB962C8B-B14F-4D97-AF65-F5344CB8AC3E}">
        <p14:creationId xmlns:p14="http://schemas.microsoft.com/office/powerpoint/2010/main" val="8212344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40</a:t>
            </a:fld>
            <a:endParaRPr lang="es-CO"/>
          </a:p>
        </p:txBody>
      </p:sp>
    </p:spTree>
    <p:extLst>
      <p:ext uri="{BB962C8B-B14F-4D97-AF65-F5344CB8AC3E}">
        <p14:creationId xmlns:p14="http://schemas.microsoft.com/office/powerpoint/2010/main" val="38805159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41</a:t>
            </a:fld>
            <a:endParaRPr lang="es-CO"/>
          </a:p>
        </p:txBody>
      </p:sp>
    </p:spTree>
    <p:extLst>
      <p:ext uri="{BB962C8B-B14F-4D97-AF65-F5344CB8AC3E}">
        <p14:creationId xmlns:p14="http://schemas.microsoft.com/office/powerpoint/2010/main" val="5832657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42</a:t>
            </a:fld>
            <a:endParaRPr lang="es-CO"/>
          </a:p>
        </p:txBody>
      </p:sp>
    </p:spTree>
    <p:extLst>
      <p:ext uri="{BB962C8B-B14F-4D97-AF65-F5344CB8AC3E}">
        <p14:creationId xmlns:p14="http://schemas.microsoft.com/office/powerpoint/2010/main" val="2054764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43</a:t>
            </a:fld>
            <a:endParaRPr lang="es-CO"/>
          </a:p>
        </p:txBody>
      </p:sp>
    </p:spTree>
    <p:extLst>
      <p:ext uri="{BB962C8B-B14F-4D97-AF65-F5344CB8AC3E}">
        <p14:creationId xmlns:p14="http://schemas.microsoft.com/office/powerpoint/2010/main" val="3238049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6</a:t>
            </a:fld>
            <a:endParaRPr lang="es-CO"/>
          </a:p>
        </p:txBody>
      </p:sp>
    </p:spTree>
    <p:extLst>
      <p:ext uri="{BB962C8B-B14F-4D97-AF65-F5344CB8AC3E}">
        <p14:creationId xmlns:p14="http://schemas.microsoft.com/office/powerpoint/2010/main" val="306028204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44</a:t>
            </a:fld>
            <a:endParaRPr lang="es-CO"/>
          </a:p>
        </p:txBody>
      </p:sp>
    </p:spTree>
    <p:extLst>
      <p:ext uri="{BB962C8B-B14F-4D97-AF65-F5344CB8AC3E}">
        <p14:creationId xmlns:p14="http://schemas.microsoft.com/office/powerpoint/2010/main" val="21910438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45</a:t>
            </a:fld>
            <a:endParaRPr lang="es-CO"/>
          </a:p>
        </p:txBody>
      </p:sp>
    </p:spTree>
    <p:extLst>
      <p:ext uri="{BB962C8B-B14F-4D97-AF65-F5344CB8AC3E}">
        <p14:creationId xmlns:p14="http://schemas.microsoft.com/office/powerpoint/2010/main" val="15458887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46</a:t>
            </a:fld>
            <a:endParaRPr lang="es-CO"/>
          </a:p>
        </p:txBody>
      </p:sp>
    </p:spTree>
    <p:extLst>
      <p:ext uri="{BB962C8B-B14F-4D97-AF65-F5344CB8AC3E}">
        <p14:creationId xmlns:p14="http://schemas.microsoft.com/office/powerpoint/2010/main" val="4103550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7</a:t>
            </a:fld>
            <a:endParaRPr lang="es-CO"/>
          </a:p>
        </p:txBody>
      </p:sp>
    </p:spTree>
    <p:extLst>
      <p:ext uri="{BB962C8B-B14F-4D97-AF65-F5344CB8AC3E}">
        <p14:creationId xmlns:p14="http://schemas.microsoft.com/office/powerpoint/2010/main" val="4048954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8</a:t>
            </a:fld>
            <a:endParaRPr lang="es-CO"/>
          </a:p>
        </p:txBody>
      </p:sp>
    </p:spTree>
    <p:extLst>
      <p:ext uri="{BB962C8B-B14F-4D97-AF65-F5344CB8AC3E}">
        <p14:creationId xmlns:p14="http://schemas.microsoft.com/office/powerpoint/2010/main" val="662673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9</a:t>
            </a:fld>
            <a:endParaRPr lang="es-CO"/>
          </a:p>
        </p:txBody>
      </p:sp>
    </p:spTree>
    <p:extLst>
      <p:ext uri="{BB962C8B-B14F-4D97-AF65-F5344CB8AC3E}">
        <p14:creationId xmlns:p14="http://schemas.microsoft.com/office/powerpoint/2010/main" val="1730209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10</a:t>
            </a:fld>
            <a:endParaRPr lang="es-CO"/>
          </a:p>
        </p:txBody>
      </p:sp>
    </p:spTree>
    <p:extLst>
      <p:ext uri="{BB962C8B-B14F-4D97-AF65-F5344CB8AC3E}">
        <p14:creationId xmlns:p14="http://schemas.microsoft.com/office/powerpoint/2010/main" val="2887521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solidFill>
                  <a:srgbClr val="152B48"/>
                </a:solidFill>
                <a:latin typeface="Montserrat" panose="02000505000000020004" pitchFamily="2" charset="0"/>
              </a:rPr>
              <a:t>.</a:t>
            </a:r>
          </a:p>
          <a:p>
            <a:endParaRPr lang="es-CO" dirty="0"/>
          </a:p>
        </p:txBody>
      </p:sp>
      <p:sp>
        <p:nvSpPr>
          <p:cNvPr id="4" name="Marcador de número de diapositiva 3"/>
          <p:cNvSpPr>
            <a:spLocks noGrp="1"/>
          </p:cNvSpPr>
          <p:nvPr>
            <p:ph type="sldNum" sz="quarter" idx="5"/>
          </p:nvPr>
        </p:nvSpPr>
        <p:spPr/>
        <p:txBody>
          <a:bodyPr/>
          <a:lstStyle/>
          <a:p>
            <a:fld id="{6CB05736-A471-0C41-BF76-4B67E824B6CD}" type="slidenum">
              <a:rPr lang="es-CO" smtClean="0"/>
              <a:t>11</a:t>
            </a:fld>
            <a:endParaRPr lang="es-CO"/>
          </a:p>
        </p:txBody>
      </p:sp>
    </p:spTree>
    <p:extLst>
      <p:ext uri="{BB962C8B-B14F-4D97-AF65-F5344CB8AC3E}">
        <p14:creationId xmlns:p14="http://schemas.microsoft.com/office/powerpoint/2010/main" val="426357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86CF6315-8EFA-4957-8B1F-343D251DE1AB}" type="datetimeFigureOut">
              <a:rPr lang="es-CO" smtClean="0"/>
              <a:t>8/06/2021</a:t>
            </a:fld>
            <a:endParaRPr lang="es-CO"/>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165419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86CF6315-8EFA-4957-8B1F-343D251DE1AB}" type="datetimeFigureOut">
              <a:rPr lang="es-CO" smtClean="0"/>
              <a:t>8/06/2021</a:t>
            </a:fld>
            <a:endParaRPr lang="es-CO"/>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26569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86CF6315-8EFA-4957-8B1F-343D251DE1AB}" type="datetimeFigureOut">
              <a:rPr lang="es-CO" smtClean="0"/>
              <a:t>8/06/2021</a:t>
            </a:fld>
            <a:endParaRPr lang="es-CO"/>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02AB0CCD-6591-48DB-8B0C-02F666FB18B1}" type="slidenum">
              <a:rPr lang="es-CO" smtClean="0"/>
              <a:t>‹Nº›</a:t>
            </a:fld>
            <a:endParaRPr lang="es-CO"/>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371951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86CF6315-8EFA-4957-8B1F-343D251DE1AB}" type="datetimeFigureOut">
              <a:rPr lang="es-CO" smtClean="0"/>
              <a:t>8/06/2021</a:t>
            </a:fld>
            <a:endParaRPr lang="es-CO"/>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02AB0CCD-6591-48DB-8B0C-02F666FB18B1}" type="slidenum">
              <a:rPr lang="es-CO" smtClean="0"/>
              <a:t>‹Nº›</a:t>
            </a:fld>
            <a:endParaRPr lang="es-CO"/>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211666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s-ES"/>
              <a:t>Haga clic para modificar el estilo de título del patrón</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86CF6315-8EFA-4957-8B1F-343D251DE1AB}" type="datetimeFigureOut">
              <a:rPr lang="es-CO" smtClean="0"/>
              <a:t>8/06/2021</a:t>
            </a:fld>
            <a:endParaRPr lang="es-CO"/>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84743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s-ES"/>
              <a:t>Haga clic para modificar el estilo de título del patrón</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86CF6315-8EFA-4957-8B1F-343D251DE1AB}" type="datetimeFigureOut">
              <a:rPr lang="es-CO" smtClean="0"/>
              <a:t>8/06/2021</a:t>
            </a:fld>
            <a:endParaRPr lang="es-CO"/>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6364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86CF6315-8EFA-4957-8B1F-343D251DE1AB}" type="datetimeFigureOut">
              <a:rPr lang="es-CO" smtClean="0"/>
              <a:t>8/06/2021</a:t>
            </a:fld>
            <a:endParaRPr lang="es-CO"/>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365945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86CF6315-8EFA-4957-8B1F-343D251DE1AB}" type="datetimeFigureOut">
              <a:rPr lang="es-CO" smtClean="0"/>
              <a:t>8/06/2021</a:t>
            </a:fld>
            <a:endParaRPr lang="es-CO"/>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424883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86CF6315-8EFA-4957-8B1F-343D251DE1AB}" type="datetimeFigureOut">
              <a:rPr lang="es-CO" smtClean="0"/>
              <a:t>8/06/2021</a:t>
            </a:fld>
            <a:endParaRPr lang="es-CO"/>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20361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86CF6315-8EFA-4957-8B1F-343D251DE1AB}" type="datetimeFigureOut">
              <a:rPr lang="es-CO" smtClean="0"/>
              <a:t>8/06/2021</a:t>
            </a:fld>
            <a:endParaRPr lang="es-CO"/>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64424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86CF6315-8EFA-4957-8B1F-343D251DE1AB}" type="datetimeFigureOut">
              <a:rPr lang="es-CO" smtClean="0"/>
              <a:t>8/06/2021</a:t>
            </a:fld>
            <a:endParaRPr lang="es-CO"/>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143723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F6315-8EFA-4957-8B1F-343D251DE1AB}" type="datetimeFigureOut">
              <a:rPr lang="es-CO" smtClean="0"/>
              <a:t>8/06/2021</a:t>
            </a:fld>
            <a:endParaRPr lang="es-CO"/>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CCD-6591-48DB-8B0C-02F666FB18B1}" type="slidenum">
              <a:rPr lang="es-CO" smtClean="0"/>
              <a:t>‹Nº›</a:t>
            </a:fld>
            <a:endParaRPr lang="es-CO"/>
          </a:p>
        </p:txBody>
      </p:sp>
    </p:spTree>
    <p:extLst>
      <p:ext uri="{BB962C8B-B14F-4D97-AF65-F5344CB8AC3E}">
        <p14:creationId xmlns:p14="http://schemas.microsoft.com/office/powerpoint/2010/main" val="41946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arget="../media/image17.jpeg" Type="http://schemas.openxmlformats.org/officeDocument/2006/relationships/image"/><Relationship Id="rId2" Target="../notesSlides/notesSlide15.xml" Type="http://schemas.openxmlformats.org/officeDocument/2006/relationships/notesSlide"/><Relationship Id="rId1" Target="../slideLayouts/slideLayout2.xml" Type="http://schemas.openxmlformats.org/officeDocument/2006/relationships/slideLayout"/><Relationship Id="rId4" Target="../media/image18.jpeg" Type="http://schemas.openxmlformats.org/officeDocument/2006/relationships/image"/></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19.xml.rels><?xml version="1.0" encoding="UTF-8" standalone="yes" ?><Relationships xmlns="http://schemas.openxmlformats.org/package/2006/relationships"><Relationship Id="rId3" Target="../media/image22.jpeg" Type="http://schemas.openxmlformats.org/officeDocument/2006/relationships/image"/><Relationship Id="rId2" Target="../notesSlides/notesSlide17.xml" Type="http://schemas.openxmlformats.org/officeDocument/2006/relationships/notesSlide"/><Relationship Id="rId1" Target="../slideLayouts/slideLayout2.xml" Type="http://schemas.openxmlformats.org/officeDocument/2006/relationships/slideLayout"/></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arget="../media/image25.jpeg" Type="http://schemas.openxmlformats.org/officeDocument/2006/relationships/image"/><Relationship Id="rId2" Target="../notesSlides/notesSlide21.xml" Type="http://schemas.openxmlformats.org/officeDocument/2006/relationships/notesSlide"/><Relationship Id="rId1" Target="../slideLayouts/slideLayout2.xml" Type="http://schemas.openxmlformats.org/officeDocument/2006/relationships/slideLayout"/></Relationships>
</file>

<file path=ppt/slides/_rels/slide2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arget="../media/image2.jpeg" Type="http://schemas.openxmlformats.org/officeDocument/2006/relationships/image"/><Relationship Id="rId2" Target="../notesSlides/notesSlide1.xml" Type="http://schemas.openxmlformats.org/officeDocument/2006/relationships/notesSlide"/><Relationship Id="rId1" Target="../slideLayouts/slideLayout2.xml" Type="http://schemas.openxmlformats.org/officeDocument/2006/relationships/slideLayout"/></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2.emf"/></Relationships>
</file>

<file path=ppt/slides/_rels/slide31.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arget="../media/image36.jpeg" Type="http://schemas.openxmlformats.org/officeDocument/2006/relationships/image"/><Relationship Id="rId2" Target="../notesSlides/notesSlide30.xml" Type="http://schemas.openxmlformats.org/officeDocument/2006/relationships/notesSlide"/><Relationship Id="rId1" Target="../slideLayouts/slideLayout2.xml" Type="http://schemas.openxmlformats.org/officeDocument/2006/relationships/slideLayout"/></Relationships>
</file>

<file path=ppt/slides/_rels/slide35.xml.rels><?xml version="1.0" encoding="UTF-8" standalone="yes"?>
<Relationships xmlns="http://schemas.openxmlformats.org/package/2006/relationships"><Relationship Id="rId3" Type="http://schemas.openxmlformats.org/officeDocument/2006/relationships/image" Target="../media/image37.jp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9.jpeg"/></Relationships>
</file>

<file path=ppt/slides/_rels/slide37.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arget="../media/image3.jpeg" Type="http://schemas.openxmlformats.org/officeDocument/2006/relationships/image"/><Relationship Id="rId2" Target="../notesSlides/notesSlide2.xml" Type="http://schemas.openxmlformats.org/officeDocument/2006/relationships/notesSlide"/><Relationship Id="rId1" Target="../slideLayouts/slideLayout2.xml" Type="http://schemas.openxmlformats.org/officeDocument/2006/relationships/slideLayout"/></Relationships>
</file>

<file path=ppt/slides/_rels/slide40.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5.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arget="../media/image46.jpeg" Type="http://schemas.openxmlformats.org/officeDocument/2006/relationships/image"/><Relationship Id="rId2" Target="../notesSlides/notesSlide39.xml" Type="http://schemas.openxmlformats.org/officeDocument/2006/relationships/notesSlide"/><Relationship Id="rId1" Target="../slideLayouts/slideLayout2.xml" Type="http://schemas.openxmlformats.org/officeDocument/2006/relationships/slideLayout"/></Relationships>
</file>

<file path=ppt/slides/_rels/slide44.xml.rels><?xml version="1.0" encoding="UTF-8" standalone="yes" ?><Relationships xmlns="http://schemas.openxmlformats.org/package/2006/relationships"><Relationship Id="rId3" Target="../media/image47.jpeg" Type="http://schemas.openxmlformats.org/officeDocument/2006/relationships/image"/><Relationship Id="rId2" Target="../notesSlides/notesSlide40.xml" Type="http://schemas.openxmlformats.org/officeDocument/2006/relationships/notesSlide"/><Relationship Id="rId1" Target="../slideLayouts/slideLayout2.xml" Type="http://schemas.openxmlformats.org/officeDocument/2006/relationships/slideLayout"/></Relationships>
</file>

<file path=ppt/slides/_rels/slide45.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9.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arget="../media/image5.jpeg" Type="http://schemas.openxmlformats.org/officeDocument/2006/relationships/image"/><Relationship Id="rId2" Target="../notesSlides/notesSlide4.xml" Type="http://schemas.openxmlformats.org/officeDocument/2006/relationships/notesSlide"/><Relationship Id="rId1" Target="../slideLayouts/slideLayout2.xml" Type="http://schemas.openxmlformats.org/officeDocument/2006/relationships/slideLayout"/></Relationships>
</file>

<file path=ppt/slides/_rels/slide7.xml.rels><?xml version="1.0" encoding="UTF-8" standalone="yes" ?><Relationships xmlns="http://schemas.openxmlformats.org/package/2006/relationships"><Relationship Id="rId3" Target="../media/image6.jpeg" Type="http://schemas.openxmlformats.org/officeDocument/2006/relationships/image"/><Relationship Id="rId2" Target="../notesSlides/notesSlide5.xml" Type="http://schemas.openxmlformats.org/officeDocument/2006/relationships/notesSlide"/><Relationship Id="rId1" Target="../slideLayouts/slideLayout2.xml" Type="http://schemas.openxmlformats.org/officeDocument/2006/relationships/slideLayout"/></Relationships>
</file>

<file path=ppt/slides/_rels/slide8.xml.rels><?xml version="1.0" encoding="UTF-8" standalone="yes" ?><Relationships xmlns="http://schemas.openxmlformats.org/package/2006/relationships"><Relationship Id="rId3" Target="../media/image7.jpeg" Type="http://schemas.openxmlformats.org/officeDocument/2006/relationships/image"/><Relationship Id="rId2" Target="../notesSlides/notesSlide6.xml" Type="http://schemas.openxmlformats.org/officeDocument/2006/relationships/notesSlide"/><Relationship Id="rId1" Target="../slideLayouts/slideLayout2.xml" Type="http://schemas.openxmlformats.org/officeDocument/2006/relationships/slideLayout"/></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3F69C6-A2E0-497C-A4B6-9DEDEF90FBE0}"/>
              </a:ext>
            </a:extLst>
          </p:cNvPr>
          <p:cNvSpPr>
            <a:spLocks noGrp="1"/>
          </p:cNvSpPr>
          <p:nvPr>
            <p:ph type="ctrTitle"/>
          </p:nvPr>
        </p:nvSpPr>
        <p:spPr>
          <a:xfrm>
            <a:off x="1524000" y="1041400"/>
            <a:ext cx="9144000" cy="2387600"/>
          </a:xfrm>
        </p:spPr>
        <p:txBody>
          <a:bodyPr/>
          <a:lstStyle/>
          <a:p>
            <a:r>
              <a:rPr lang="es-CO" dirty="0"/>
              <a:t>TÉCNICAS DE ANÁLISIS GENÉTICO</a:t>
            </a:r>
          </a:p>
        </p:txBody>
      </p:sp>
      <p:sp>
        <p:nvSpPr>
          <p:cNvPr id="3" name="Subtítulo 2">
            <a:extLst>
              <a:ext uri="{FF2B5EF4-FFF2-40B4-BE49-F238E27FC236}">
                <a16:creationId xmlns:a16="http://schemas.microsoft.com/office/drawing/2014/main" id="{3B5AFEE4-8772-4BD3-9073-1FD4D6A7FA4A}"/>
              </a:ext>
            </a:extLst>
          </p:cNvPr>
          <p:cNvSpPr>
            <a:spLocks noGrp="1"/>
          </p:cNvSpPr>
          <p:nvPr>
            <p:ph type="subTitle" idx="1"/>
          </p:nvPr>
        </p:nvSpPr>
        <p:spPr>
          <a:xfrm>
            <a:off x="2781300" y="3563689"/>
            <a:ext cx="6629400" cy="1655762"/>
          </a:xfrm>
        </p:spPr>
        <p:txBody>
          <a:bodyPr>
            <a:normAutofit/>
          </a:bodyPr>
          <a:lstStyle/>
          <a:p>
            <a:r>
              <a:rPr lang="es-CO" sz="2800" b="1" dirty="0"/>
              <a:t>Catalina Martínez Jaramillo</a:t>
            </a:r>
          </a:p>
        </p:txBody>
      </p:sp>
    </p:spTree>
    <p:extLst>
      <p:ext uri="{BB962C8B-B14F-4D97-AF65-F5344CB8AC3E}">
        <p14:creationId xmlns:p14="http://schemas.microsoft.com/office/powerpoint/2010/main" val="597040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475593" y="-91840"/>
            <a:ext cx="10515600" cy="1325563"/>
          </a:xfrm>
        </p:spPr>
        <p:txBody>
          <a:bodyPr/>
          <a:lstStyle/>
          <a:p>
            <a:r>
              <a:rPr lang="es-CO" dirty="0"/>
              <a:t>Pruebas citogenéticas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19402" y="967075"/>
            <a:ext cx="10667998" cy="443804"/>
          </a:xfrm>
        </p:spPr>
        <p:txBody>
          <a:bodyPr>
            <a:noAutofit/>
          </a:bodyPr>
          <a:lstStyle/>
          <a:p>
            <a:pPr marL="0" indent="0">
              <a:buNone/>
            </a:pPr>
            <a:r>
              <a:rPr lang="es-CO" sz="2800" b="1" dirty="0"/>
              <a:t>La hibridación genómica comparativa (CGH </a:t>
            </a:r>
            <a:r>
              <a:rPr lang="es-CO" sz="2800" b="1" i="1" dirty="0"/>
              <a:t>Comparative Genomic Hybridization</a:t>
            </a:r>
            <a:r>
              <a:rPr lang="es-CO" sz="2800" b="1" dirty="0"/>
              <a:t>)</a:t>
            </a:r>
          </a:p>
        </p:txBody>
      </p:sp>
      <p:sp>
        <p:nvSpPr>
          <p:cNvPr id="4" name="Rectángulo 3">
            <a:extLst>
              <a:ext uri="{FF2B5EF4-FFF2-40B4-BE49-F238E27FC236}">
                <a16:creationId xmlns:a16="http://schemas.microsoft.com/office/drawing/2014/main" id="{93BAECFB-82A7-6F42-A4CD-151A1FFC39D8}"/>
              </a:ext>
            </a:extLst>
          </p:cNvPr>
          <p:cNvSpPr/>
          <p:nvPr/>
        </p:nvSpPr>
        <p:spPr>
          <a:xfrm>
            <a:off x="719402" y="1944590"/>
            <a:ext cx="7901088" cy="1754326"/>
          </a:xfrm>
          <a:prstGeom prst="rect">
            <a:avLst/>
          </a:prstGeom>
        </p:spPr>
        <p:txBody>
          <a:bodyPr wrap="square">
            <a:spAutoFit/>
          </a:bodyPr>
          <a:lstStyle/>
          <a:p>
            <a:pPr marL="342900" indent="-342900" algn="just">
              <a:buFont typeface="Arial" panose="020B0604020202020204" pitchFamily="34" charset="0"/>
              <a:buChar char="•"/>
            </a:pPr>
            <a:r>
              <a:rPr lang="es-CO" dirty="0">
                <a:solidFill>
                  <a:srgbClr val="152B48"/>
                </a:solidFill>
                <a:latin typeface="Montserrat" panose="02000505000000020004" pitchFamily="2" charset="0"/>
              </a:rPr>
              <a:t>Analiza ganancias o pérdidas en el ADN que no son detectables con el análisis cromosómico de rutina. </a:t>
            </a:r>
          </a:p>
          <a:p>
            <a:pPr marL="342900" indent="-342900" algn="just">
              <a:buFont typeface="Arial" panose="020B0604020202020204" pitchFamily="34" charset="0"/>
              <a:buChar char="•"/>
            </a:pPr>
            <a:r>
              <a:rPr lang="es-CO" dirty="0">
                <a:solidFill>
                  <a:srgbClr val="152B48"/>
                </a:solidFill>
                <a:latin typeface="Montserrat" panose="02000505000000020004" pitchFamily="2" charset="0"/>
              </a:rPr>
              <a:t>El CGH se basa en FISH cuantitativo. ADN del paciente vs ADN de control.</a:t>
            </a:r>
          </a:p>
          <a:p>
            <a:pPr marL="342900" indent="-342900" algn="just">
              <a:buFont typeface="Arial" panose="020B0604020202020204" pitchFamily="34" charset="0"/>
              <a:buChar char="•"/>
            </a:pPr>
            <a:r>
              <a:rPr lang="es-CO" dirty="0">
                <a:solidFill>
                  <a:srgbClr val="152B48"/>
                </a:solidFill>
                <a:latin typeface="Montserrat" panose="02000505000000020004" pitchFamily="2" charset="0"/>
              </a:rPr>
              <a:t>CGH puede detectar pequeñas deleciones y duplicaciones, pero no cambios cromosómicos estructurales.</a:t>
            </a:r>
          </a:p>
        </p:txBody>
      </p:sp>
      <p:pic>
        <p:nvPicPr>
          <p:cNvPr id="7" name="Marcador de contenido 6">
            <a:extLst>
              <a:ext uri="{FF2B5EF4-FFF2-40B4-BE49-F238E27FC236}">
                <a16:creationId xmlns:a16="http://schemas.microsoft.com/office/drawing/2014/main" id="{D240AD49-EFB8-9543-AF4E-D12732BF582C}"/>
              </a:ext>
            </a:extLst>
          </p:cNvPr>
          <p:cNvPicPr>
            <a:picLocks noGrp="1" noChangeAspect="1"/>
          </p:cNvPicPr>
          <p:nvPr>
            <p:ph idx="13"/>
          </p:nvPr>
        </p:nvPicPr>
        <p:blipFill>
          <a:blip r:embed="rId3" cstate="email">
            <a:extLst>
              <a:ext uri="{28A0092B-C50C-407E-A947-70E740481C1C}">
                <a14:useLocalDpi xmlns:a14="http://schemas.microsoft.com/office/drawing/2010/main"/>
              </a:ext>
            </a:extLst>
          </a:blip>
          <a:stretch>
            <a:fillRect/>
          </a:stretch>
        </p:blipFill>
        <p:spPr>
          <a:xfrm>
            <a:off x="8906165" y="2193793"/>
            <a:ext cx="2822918" cy="4012451"/>
          </a:xfrm>
        </p:spPr>
      </p:pic>
      <p:pic>
        <p:nvPicPr>
          <p:cNvPr id="10" name="Imagen 9">
            <a:extLst>
              <a:ext uri="{FF2B5EF4-FFF2-40B4-BE49-F238E27FC236}">
                <a16:creationId xmlns:a16="http://schemas.microsoft.com/office/drawing/2014/main" id="{843B274D-51E3-1749-A12A-9BC70ADD6CE5}"/>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955329" y="4392605"/>
            <a:ext cx="3665161" cy="2386310"/>
          </a:xfrm>
          <a:prstGeom prst="rect">
            <a:avLst/>
          </a:prstGeom>
        </p:spPr>
      </p:pic>
    </p:spTree>
    <p:extLst>
      <p:ext uri="{BB962C8B-B14F-4D97-AF65-F5344CB8AC3E}">
        <p14:creationId xmlns:p14="http://schemas.microsoft.com/office/powerpoint/2010/main" val="752809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Marcador de contenido 8">
            <a:extLst>
              <a:ext uri="{FF2B5EF4-FFF2-40B4-BE49-F238E27FC236}">
                <a16:creationId xmlns:a16="http://schemas.microsoft.com/office/drawing/2014/main" id="{BDBF150F-7854-7B4F-A88B-51B5681DCFD7}"/>
              </a:ext>
            </a:extLst>
          </p:cNvPr>
          <p:cNvPicPr>
            <a:picLocks noGrp="1" noChangeAspect="1"/>
          </p:cNvPicPr>
          <p:nvPr>
            <p:ph idx="13"/>
          </p:nvPr>
        </p:nvPicPr>
        <p:blipFill rotWithShape="1">
          <a:blip r:embed="rId3" cstate="email">
            <a:extLst>
              <a:ext uri="{28A0092B-C50C-407E-A947-70E740481C1C}">
                <a14:useLocalDpi xmlns:a14="http://schemas.microsoft.com/office/drawing/2010/main"/>
              </a:ext>
            </a:extLst>
          </a:blip>
          <a:srcRect/>
          <a:stretch/>
        </p:blipFill>
        <p:spPr>
          <a:xfrm>
            <a:off x="9196552" y="2628544"/>
            <a:ext cx="2549997" cy="3785652"/>
          </a:xfrm>
        </p:spPr>
      </p:pic>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475594" y="0"/>
            <a:ext cx="10515600" cy="1325563"/>
          </a:xfrm>
        </p:spPr>
        <p:txBody>
          <a:bodyPr/>
          <a:lstStyle/>
          <a:p>
            <a:r>
              <a:rPr lang="es-CO" dirty="0"/>
              <a:t>Pruebas citogenéticas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19401" y="1068101"/>
            <a:ext cx="10667998" cy="443804"/>
          </a:xfrm>
        </p:spPr>
        <p:txBody>
          <a:bodyPr>
            <a:noAutofit/>
          </a:bodyPr>
          <a:lstStyle/>
          <a:p>
            <a:pPr marL="0" indent="0">
              <a:buNone/>
            </a:pPr>
            <a:r>
              <a:rPr lang="es-ES_tradnl" sz="2800" b="1"/>
              <a:t>Array CGH o análisis de microarrays cromosómicos</a:t>
            </a:r>
          </a:p>
        </p:txBody>
      </p:sp>
      <p:sp>
        <p:nvSpPr>
          <p:cNvPr id="4" name="Rectángulo 3">
            <a:extLst>
              <a:ext uri="{FF2B5EF4-FFF2-40B4-BE49-F238E27FC236}">
                <a16:creationId xmlns:a16="http://schemas.microsoft.com/office/drawing/2014/main" id="{93BAECFB-82A7-6F42-A4CD-151A1FFC39D8}"/>
              </a:ext>
            </a:extLst>
          </p:cNvPr>
          <p:cNvSpPr/>
          <p:nvPr/>
        </p:nvSpPr>
        <p:spPr>
          <a:xfrm>
            <a:off x="882312" y="1655616"/>
            <a:ext cx="8671592" cy="2246769"/>
          </a:xfrm>
          <a:prstGeom prst="rect">
            <a:avLst/>
          </a:prstGeom>
        </p:spPr>
        <p:txBody>
          <a:bodyPr wrap="square">
            <a:spAutoFit/>
          </a:bodyPr>
          <a:lstStyle/>
          <a:p>
            <a:pPr marL="342900" indent="-342900">
              <a:buFont typeface="Arial" panose="020B0604020202020204" pitchFamily="34" charset="0"/>
              <a:buChar char="•"/>
            </a:pPr>
            <a:r>
              <a:rPr lang="es-CO" sz="2000" dirty="0">
                <a:solidFill>
                  <a:srgbClr val="152B48"/>
                </a:solidFill>
                <a:latin typeface="Montserrat" panose="02000505000000020004" pitchFamily="2" charset="0"/>
              </a:rPr>
              <a:t>Combina los principios del CGH con el uso de microarray. </a:t>
            </a:r>
          </a:p>
          <a:p>
            <a:pPr marL="342900" indent="-342900">
              <a:buFont typeface="Arial" panose="020B0604020202020204" pitchFamily="34" charset="0"/>
              <a:buChar char="•"/>
            </a:pPr>
            <a:r>
              <a:rPr lang="es-CO" sz="2000" dirty="0">
                <a:solidFill>
                  <a:srgbClr val="152B48"/>
                </a:solidFill>
                <a:latin typeface="Montserrat" panose="02000505000000020004" pitchFamily="2" charset="0"/>
              </a:rPr>
              <a:t>Estos microarrays se crean mediante la inmovilización de sondas en un soporte sólido, de forma ordenada.</a:t>
            </a:r>
            <a:endParaRPr lang="es-CO" sz="2000" dirty="0"/>
          </a:p>
          <a:p>
            <a:pPr marL="342900" lvl="0" indent="-342900">
              <a:buFont typeface="Arial" panose="020B0604020202020204" pitchFamily="34" charset="0"/>
              <a:buChar char="•"/>
              <a:defRPr/>
            </a:pPr>
            <a:r>
              <a:rPr lang="es-CO" sz="2000" dirty="0">
                <a:solidFill>
                  <a:srgbClr val="152B48"/>
                </a:solidFill>
                <a:latin typeface="Montserrat" panose="02000505000000020004" pitchFamily="2" charset="0"/>
              </a:rPr>
              <a:t>Debido a que las sondas son varios órdenes de magnitud más pequeñas que los cromosomas en metafase, la resolución teórica de aCGH es proporcionalmente más alta que la de CGH tradicional.</a:t>
            </a:r>
          </a:p>
        </p:txBody>
      </p:sp>
    </p:spTree>
    <p:extLst>
      <p:ext uri="{BB962C8B-B14F-4D97-AF65-F5344CB8AC3E}">
        <p14:creationId xmlns:p14="http://schemas.microsoft.com/office/powerpoint/2010/main" val="3015112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09491" y="0"/>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817319" y="1080330"/>
            <a:ext cx="10865190" cy="4513164"/>
          </a:xfrm>
        </p:spPr>
        <p:txBody>
          <a:bodyPr>
            <a:noAutofit/>
          </a:bodyPr>
          <a:lstStyle/>
          <a:p>
            <a:pPr algn="just">
              <a:lnSpc>
                <a:spcPct val="100000"/>
              </a:lnSpc>
            </a:pPr>
            <a:r>
              <a:rPr lang="es-CO" dirty="0"/>
              <a:t>Para pequeñas mutaciones de ADN.</a:t>
            </a:r>
          </a:p>
          <a:p>
            <a:pPr algn="just">
              <a:lnSpc>
                <a:spcPct val="100000"/>
              </a:lnSpc>
            </a:pPr>
            <a:r>
              <a:rPr lang="es-CO" dirty="0"/>
              <a:t>Se puede realizar una prueba en cualquier muestra de tejido y requiere cantidades muy pequeñas.</a:t>
            </a:r>
          </a:p>
          <a:p>
            <a:pPr algn="just">
              <a:lnSpc>
                <a:spcPct val="100000"/>
              </a:lnSpc>
            </a:pPr>
            <a:r>
              <a:rPr lang="es-CO" dirty="0"/>
              <a:t>Se pueden utilizar varias tecnologías moleculares diferentes.</a:t>
            </a:r>
          </a:p>
          <a:p>
            <a:pPr algn="just">
              <a:lnSpc>
                <a:spcPct val="100000"/>
              </a:lnSpc>
            </a:pPr>
            <a:r>
              <a:rPr lang="es-CO" dirty="0"/>
              <a:t>La identificación y caracterización fina de la base genética de las enfermedades hereditarias y proporcionar un diagnóstico preciso.</a:t>
            </a:r>
          </a:p>
        </p:txBody>
      </p:sp>
      <p:pic>
        <p:nvPicPr>
          <p:cNvPr id="6" name="Marcador de contenido 5">
            <a:extLst>
              <a:ext uri="{FF2B5EF4-FFF2-40B4-BE49-F238E27FC236}">
                <a16:creationId xmlns:a16="http://schemas.microsoft.com/office/drawing/2014/main" id="{231AE9D8-9607-1A40-8CDE-2C2D0FACE66D}"/>
              </a:ext>
            </a:extLst>
          </p:cNvPr>
          <p:cNvPicPr>
            <a:picLocks noGrp="1" noChangeAspect="1"/>
          </p:cNvPicPr>
          <p:nvPr>
            <p:ph idx="13"/>
          </p:nvPr>
        </p:nvPicPr>
        <p:blipFill>
          <a:blip r:embed="rId3">
            <a:extLst>
              <a:ext uri="{28A0092B-C50C-407E-A947-70E740481C1C}">
                <a14:useLocalDpi xmlns:a14="http://schemas.microsoft.com/office/drawing/2010/main"/>
              </a:ext>
            </a:extLst>
          </a:blip>
          <a:stretch>
            <a:fillRect/>
          </a:stretch>
        </p:blipFill>
        <p:spPr>
          <a:xfrm>
            <a:off x="6191167" y="3548276"/>
            <a:ext cx="4926584" cy="3021180"/>
          </a:xfrm>
        </p:spPr>
      </p:pic>
    </p:spTree>
    <p:extLst>
      <p:ext uri="{BB962C8B-B14F-4D97-AF65-F5344CB8AC3E}">
        <p14:creationId xmlns:p14="http://schemas.microsoft.com/office/powerpoint/2010/main" val="1373657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07124" y="15332"/>
            <a:ext cx="10515600" cy="1199435"/>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62001" y="1024397"/>
            <a:ext cx="10667998" cy="443804"/>
          </a:xfrm>
        </p:spPr>
        <p:txBody>
          <a:bodyPr>
            <a:noAutofit/>
          </a:bodyPr>
          <a:lstStyle/>
          <a:p>
            <a:pPr marL="0" indent="0">
              <a:buNone/>
            </a:pPr>
            <a:r>
              <a:rPr lang="es-ES" sz="2800" b="1" dirty="0"/>
              <a:t>Extracción de ácidos nucleicos</a:t>
            </a:r>
            <a:endParaRPr lang="es-ES_tradnl" sz="2800" b="1" dirty="0"/>
          </a:p>
        </p:txBody>
      </p:sp>
      <p:sp>
        <p:nvSpPr>
          <p:cNvPr id="4" name="Rectángulo 3">
            <a:extLst>
              <a:ext uri="{FF2B5EF4-FFF2-40B4-BE49-F238E27FC236}">
                <a16:creationId xmlns:a16="http://schemas.microsoft.com/office/drawing/2014/main" id="{93BAECFB-82A7-6F42-A4CD-151A1FFC39D8}"/>
              </a:ext>
            </a:extLst>
          </p:cNvPr>
          <p:cNvSpPr/>
          <p:nvPr/>
        </p:nvSpPr>
        <p:spPr>
          <a:xfrm>
            <a:off x="924353" y="1594329"/>
            <a:ext cx="11073206" cy="2554545"/>
          </a:xfrm>
          <a:prstGeom prst="rect">
            <a:avLst/>
          </a:prstGeom>
        </p:spPr>
        <p:txBody>
          <a:bodyPr wrap="square">
            <a:spAutoFit/>
          </a:bodyPr>
          <a:lstStyle/>
          <a:p>
            <a:pPr marL="342900" indent="-342900">
              <a:buFont typeface="Arial" panose="020B0604020202020204" pitchFamily="34" charset="0"/>
              <a:buChar char="•"/>
            </a:pPr>
            <a:r>
              <a:rPr lang="es-CO" sz="2000" dirty="0">
                <a:solidFill>
                  <a:srgbClr val="152B48"/>
                </a:solidFill>
                <a:latin typeface="Montserrat" panose="02000505000000020004" pitchFamily="2" charset="0"/>
              </a:rPr>
              <a:t>El ADN ó ARN obtenido es un elemento clave para el diagnóstico molecular. </a:t>
            </a:r>
          </a:p>
          <a:p>
            <a:pPr marL="342900" indent="-342900">
              <a:buFont typeface="Arial" panose="020B0604020202020204" pitchFamily="34" charset="0"/>
              <a:buChar char="•"/>
            </a:pPr>
            <a:endParaRPr lang="es-CO" sz="2000" dirty="0">
              <a:solidFill>
                <a:srgbClr val="152B48"/>
              </a:solidFill>
              <a:latin typeface="Montserrat" panose="02000505000000020004" pitchFamily="2" charset="0"/>
            </a:endParaRPr>
          </a:p>
          <a:p>
            <a:pPr marL="342900" indent="-342900">
              <a:buFont typeface="Arial" panose="020B0604020202020204" pitchFamily="34" charset="0"/>
              <a:buChar char="•"/>
            </a:pPr>
            <a:r>
              <a:rPr lang="es-CO" sz="2000" dirty="0">
                <a:solidFill>
                  <a:srgbClr val="152B48"/>
                </a:solidFill>
                <a:latin typeface="Montserrat" panose="02000505000000020004" pitchFamily="2" charset="0"/>
              </a:rPr>
              <a:t>Es el primer paso en la realización de ensayos de diagnóstico molecular.</a:t>
            </a:r>
          </a:p>
          <a:p>
            <a:pPr marL="342900" indent="-342900">
              <a:buFont typeface="Arial" panose="020B0604020202020204" pitchFamily="34" charset="0"/>
              <a:buChar char="•"/>
            </a:pPr>
            <a:endParaRPr lang="es-CO" sz="2000" dirty="0">
              <a:solidFill>
                <a:srgbClr val="152B48"/>
              </a:solidFill>
              <a:latin typeface="Montserrat" panose="02000505000000020004" pitchFamily="2" charset="0"/>
            </a:endParaRPr>
          </a:p>
          <a:p>
            <a:pPr marL="342900" indent="-342900">
              <a:buFont typeface="Arial" panose="020B0604020202020204" pitchFamily="34" charset="0"/>
              <a:buChar char="•"/>
            </a:pPr>
            <a:r>
              <a:rPr lang="es-CO" sz="2000" dirty="0">
                <a:solidFill>
                  <a:srgbClr val="152B48"/>
                </a:solidFill>
                <a:latin typeface="Montserrat" panose="02000505000000020004" pitchFamily="2" charset="0"/>
              </a:rPr>
              <a:t>Es esencial elegir el método de extracción adecuado.</a:t>
            </a:r>
          </a:p>
          <a:p>
            <a:pPr marL="342900" indent="-342900">
              <a:buFont typeface="Arial" panose="020B0604020202020204" pitchFamily="34" charset="0"/>
              <a:buChar char="•"/>
            </a:pPr>
            <a:endParaRPr lang="es-CO" sz="2000" dirty="0">
              <a:solidFill>
                <a:srgbClr val="152B48"/>
              </a:solidFill>
              <a:latin typeface="Montserrat" panose="02000505000000020004" pitchFamily="2" charset="0"/>
            </a:endParaRPr>
          </a:p>
          <a:p>
            <a:pPr marL="342900" indent="-342900">
              <a:buFont typeface="Arial" panose="020B0604020202020204" pitchFamily="34" charset="0"/>
              <a:buChar char="•"/>
            </a:pPr>
            <a:r>
              <a:rPr lang="es-CO" sz="2000" dirty="0">
                <a:solidFill>
                  <a:srgbClr val="152B48"/>
                </a:solidFill>
                <a:latin typeface="Montserrat" panose="02000505000000020004" pitchFamily="2" charset="0"/>
              </a:rPr>
              <a:t>La calidad y la cantidad influyen en el éxito de las aplicaciones de diagnóstico molecular. </a:t>
            </a:r>
          </a:p>
        </p:txBody>
      </p:sp>
      <p:pic>
        <p:nvPicPr>
          <p:cNvPr id="8" name="Marcador de contenido 7">
            <a:extLst>
              <a:ext uri="{FF2B5EF4-FFF2-40B4-BE49-F238E27FC236}">
                <a16:creationId xmlns:a16="http://schemas.microsoft.com/office/drawing/2014/main" id="{D8DB9B37-78E0-114E-BD8E-B83796F13C75}"/>
              </a:ext>
            </a:extLst>
          </p:cNvPr>
          <p:cNvPicPr>
            <a:picLocks noGrp="1" noChangeAspect="1"/>
          </p:cNvPicPr>
          <p:nvPr>
            <p:ph idx="13"/>
          </p:nvPr>
        </p:nvPicPr>
        <p:blipFill>
          <a:blip r:embed="rId3">
            <a:extLst>
              <a:ext uri="{28A0092B-C50C-407E-A947-70E740481C1C}">
                <a14:useLocalDpi xmlns:a14="http://schemas.microsoft.com/office/drawing/2010/main"/>
              </a:ext>
            </a:extLst>
          </a:blip>
          <a:stretch>
            <a:fillRect/>
          </a:stretch>
        </p:blipFill>
        <p:spPr>
          <a:xfrm>
            <a:off x="6306206" y="3970058"/>
            <a:ext cx="3708791" cy="2778014"/>
          </a:xfrm>
        </p:spPr>
      </p:pic>
    </p:spTree>
    <p:extLst>
      <p:ext uri="{BB962C8B-B14F-4D97-AF65-F5344CB8AC3E}">
        <p14:creationId xmlns:p14="http://schemas.microsoft.com/office/powerpoint/2010/main" val="2323131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52428" y="97548"/>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62001" y="1253388"/>
            <a:ext cx="10667998" cy="443804"/>
          </a:xfrm>
        </p:spPr>
        <p:txBody>
          <a:bodyPr>
            <a:noAutofit/>
          </a:bodyPr>
          <a:lstStyle/>
          <a:p>
            <a:pPr marL="0" indent="0">
              <a:buNone/>
            </a:pPr>
            <a:r>
              <a:rPr lang="es-ES" sz="2800" b="1" dirty="0"/>
              <a:t>Extracción de ácidos nucleicos</a:t>
            </a:r>
            <a:endParaRPr lang="es-ES_tradnl" sz="2800" b="1" dirty="0"/>
          </a:p>
        </p:txBody>
      </p:sp>
      <p:sp>
        <p:nvSpPr>
          <p:cNvPr id="4" name="Rectángulo 3">
            <a:extLst>
              <a:ext uri="{FF2B5EF4-FFF2-40B4-BE49-F238E27FC236}">
                <a16:creationId xmlns:a16="http://schemas.microsoft.com/office/drawing/2014/main" id="{93BAECFB-82A7-6F42-A4CD-151A1FFC39D8}"/>
              </a:ext>
            </a:extLst>
          </p:cNvPr>
          <p:cNvSpPr/>
          <p:nvPr/>
        </p:nvSpPr>
        <p:spPr>
          <a:xfrm>
            <a:off x="1208132" y="1837237"/>
            <a:ext cx="10049082" cy="1015663"/>
          </a:xfrm>
          <a:prstGeom prst="rect">
            <a:avLst/>
          </a:prstGeom>
        </p:spPr>
        <p:txBody>
          <a:bodyPr wrap="square">
            <a:spAutoFit/>
          </a:bodyPr>
          <a:lstStyle/>
          <a:p>
            <a:pPr marL="342900" indent="-342900" algn="just">
              <a:buFont typeface="Arial" panose="020B0604020202020204" pitchFamily="34" charset="0"/>
              <a:buChar char="•"/>
            </a:pPr>
            <a:r>
              <a:rPr lang="es-ES" sz="2000" dirty="0">
                <a:solidFill>
                  <a:srgbClr val="152B48"/>
                </a:solidFill>
                <a:latin typeface="Montserrat" panose="02000505000000020004" pitchFamily="2" charset="0"/>
              </a:rPr>
              <a:t>Debe ser simple, seguro y barato como sea posible. </a:t>
            </a:r>
          </a:p>
          <a:p>
            <a:pPr marL="342900" indent="-342900" algn="just">
              <a:buFont typeface="Arial" panose="020B0604020202020204" pitchFamily="34" charset="0"/>
              <a:buChar char="•"/>
            </a:pPr>
            <a:r>
              <a:rPr lang="es-ES" sz="2000" dirty="0">
                <a:solidFill>
                  <a:srgbClr val="152B48"/>
                </a:solidFill>
                <a:latin typeface="Montserrat" panose="02000505000000020004" pitchFamily="2" charset="0"/>
              </a:rPr>
              <a:t>Debe ser reproducible, y obtener ácidos nucleicos con suficiente calidad y cantidad que permita su subsecuente análisis.</a:t>
            </a:r>
          </a:p>
        </p:txBody>
      </p:sp>
      <p:pic>
        <p:nvPicPr>
          <p:cNvPr id="9" name="Picture 2" descr="http://4.bp.blogspot.com/_-e81GgGvRDw/SYwbOXXMiGI/AAAAAAAAAHc/XaBO61KPQX4/s400/3d_model_DNA_w_phosphate_1.jpg">
            <a:extLst>
              <a:ext uri="{FF2B5EF4-FFF2-40B4-BE49-F238E27FC236}">
                <a16:creationId xmlns:a16="http://schemas.microsoft.com/office/drawing/2014/main" id="{E09824E4-D7C8-B848-BE31-AC13D7FFDFD0}"/>
              </a:ext>
            </a:extLst>
          </p:cNvPr>
          <p:cNvPicPr>
            <a:picLocks noChangeAspect="1" noChangeArrowheads="1"/>
          </p:cNvPicPr>
          <p:nvPr/>
        </p:nvPicPr>
        <p:blipFill>
          <a:blip r:embed="rId3"/>
          <a:srcRect/>
          <a:stretch>
            <a:fillRect/>
          </a:stretch>
        </p:blipFill>
        <p:spPr bwMode="auto">
          <a:xfrm>
            <a:off x="8660581" y="3429000"/>
            <a:ext cx="3103126" cy="3103126"/>
          </a:xfrm>
          <a:prstGeom prst="rect">
            <a:avLst/>
          </a:prstGeom>
          <a:noFill/>
        </p:spPr>
      </p:pic>
      <p:pic>
        <p:nvPicPr>
          <p:cNvPr id="10" name="Picture 4" descr="http://www.mobio.com/images/custom/image/12866gel.jpg">
            <a:extLst>
              <a:ext uri="{FF2B5EF4-FFF2-40B4-BE49-F238E27FC236}">
                <a16:creationId xmlns:a16="http://schemas.microsoft.com/office/drawing/2014/main" id="{7EA486D0-5AFC-7E44-8B11-2F8410DCF8C9}"/>
              </a:ext>
            </a:extLst>
          </p:cNvPr>
          <p:cNvPicPr>
            <a:picLocks noChangeAspect="1" noChangeArrowheads="1"/>
          </p:cNvPicPr>
          <p:nvPr/>
        </p:nvPicPr>
        <p:blipFill>
          <a:blip r:embed="rId4"/>
          <a:srcRect/>
          <a:stretch>
            <a:fillRect/>
          </a:stretch>
        </p:blipFill>
        <p:spPr bwMode="auto">
          <a:xfrm>
            <a:off x="5200648" y="3183374"/>
            <a:ext cx="2928938" cy="3348752"/>
          </a:xfrm>
          <a:prstGeom prst="rect">
            <a:avLst/>
          </a:prstGeom>
          <a:noFill/>
        </p:spPr>
      </p:pic>
    </p:spTree>
    <p:extLst>
      <p:ext uri="{BB962C8B-B14F-4D97-AF65-F5344CB8AC3E}">
        <p14:creationId xmlns:p14="http://schemas.microsoft.com/office/powerpoint/2010/main" val="2423136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671925" y="16818"/>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846086" y="1057954"/>
            <a:ext cx="10667998" cy="443804"/>
          </a:xfrm>
        </p:spPr>
        <p:txBody>
          <a:bodyPr>
            <a:noAutofit/>
          </a:bodyPr>
          <a:lstStyle/>
          <a:p>
            <a:pPr marL="0" indent="0">
              <a:buNone/>
            </a:pPr>
            <a:r>
              <a:rPr lang="es-ES" sz="2800" b="1" dirty="0"/>
              <a:t>Extracción de ácidos nucleicos</a:t>
            </a:r>
            <a:endParaRPr lang="es-ES_tradnl" sz="2800" b="1" dirty="0"/>
          </a:p>
        </p:txBody>
      </p:sp>
      <p:sp>
        <p:nvSpPr>
          <p:cNvPr id="7" name="2 Marcador de contenido">
            <a:extLst>
              <a:ext uri="{FF2B5EF4-FFF2-40B4-BE49-F238E27FC236}">
                <a16:creationId xmlns:a16="http://schemas.microsoft.com/office/drawing/2014/main" id="{CBE83BD4-2135-5B45-A9EC-2855FA1F8FEE}"/>
              </a:ext>
            </a:extLst>
          </p:cNvPr>
          <p:cNvSpPr txBox="1">
            <a:spLocks/>
          </p:cNvSpPr>
          <p:nvPr/>
        </p:nvSpPr>
        <p:spPr>
          <a:xfrm>
            <a:off x="5083830" y="2411589"/>
            <a:ext cx="7370928" cy="4446411"/>
          </a:xfrm>
          <a:prstGeom prst="rect">
            <a:avLst/>
          </a:prstGeom>
          <a:noFill/>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Font typeface="Arial" panose="020B0604020202020204" pitchFamily="34" charset="0"/>
              <a:buNone/>
            </a:pPr>
            <a:r>
              <a:rPr lang="es-ES" sz="2200" b="1" dirty="0"/>
              <a:t>La consideración del ADN:</a:t>
            </a:r>
          </a:p>
          <a:p>
            <a:pPr>
              <a:lnSpc>
                <a:spcPct val="100000"/>
              </a:lnSpc>
            </a:pPr>
            <a:r>
              <a:rPr lang="es-ES" dirty="0"/>
              <a:t>Cantidad o concentración:</a:t>
            </a:r>
          </a:p>
          <a:p>
            <a:pPr lvl="1">
              <a:lnSpc>
                <a:spcPct val="100000"/>
              </a:lnSpc>
              <a:buFont typeface="Wingdings" pitchFamily="2" charset="2"/>
              <a:buChar char="§"/>
            </a:pPr>
            <a:r>
              <a:rPr lang="es-MX" sz="1800" dirty="0"/>
              <a:t>Número de copias.</a:t>
            </a:r>
          </a:p>
          <a:p>
            <a:pPr lvl="1">
              <a:lnSpc>
                <a:spcPct val="100000"/>
              </a:lnSpc>
              <a:buFont typeface="Wingdings" pitchFamily="2" charset="2"/>
              <a:buChar char="§"/>
            </a:pPr>
            <a:r>
              <a:rPr lang="es-MX" sz="1800" dirty="0"/>
              <a:t>Cantidad de tejido.</a:t>
            </a:r>
            <a:endParaRPr lang="es-ES" sz="2200" dirty="0"/>
          </a:p>
          <a:p>
            <a:pPr>
              <a:lnSpc>
                <a:spcPct val="100000"/>
              </a:lnSpc>
            </a:pPr>
            <a:r>
              <a:rPr lang="es-ES" dirty="0"/>
              <a:t>Pureza:</a:t>
            </a:r>
          </a:p>
          <a:p>
            <a:pPr lvl="1">
              <a:lnSpc>
                <a:spcPct val="100000"/>
              </a:lnSpc>
              <a:buFont typeface="Wingdings" pitchFamily="2" charset="2"/>
              <a:buChar char="§"/>
            </a:pPr>
            <a:r>
              <a:rPr lang="es-MX" sz="1800" dirty="0"/>
              <a:t>Contaminantes e interferentes. </a:t>
            </a:r>
            <a:endParaRPr lang="es-ES" sz="2200" dirty="0"/>
          </a:p>
          <a:p>
            <a:pPr>
              <a:lnSpc>
                <a:spcPct val="100000"/>
              </a:lnSpc>
            </a:pPr>
            <a:r>
              <a:rPr lang="es-ES" sz="2200" dirty="0"/>
              <a:t>Integridad del ácido nucleico:</a:t>
            </a:r>
          </a:p>
          <a:p>
            <a:pPr lvl="1">
              <a:lnSpc>
                <a:spcPct val="100000"/>
              </a:lnSpc>
              <a:buFont typeface="Wingdings" pitchFamily="2" charset="2"/>
              <a:buChar char="§"/>
            </a:pPr>
            <a:r>
              <a:rPr lang="es-MX" sz="1800" dirty="0"/>
              <a:t>Fresco.</a:t>
            </a:r>
          </a:p>
          <a:p>
            <a:pPr lvl="1">
              <a:lnSpc>
                <a:spcPct val="100000"/>
              </a:lnSpc>
              <a:buFont typeface="Wingdings" pitchFamily="2" charset="2"/>
              <a:buChar char="§"/>
            </a:pPr>
            <a:r>
              <a:rPr lang="es-MX" sz="1800" dirty="0"/>
              <a:t>Congelado.</a:t>
            </a:r>
          </a:p>
          <a:p>
            <a:pPr lvl="1">
              <a:lnSpc>
                <a:spcPct val="100000"/>
              </a:lnSpc>
              <a:buFont typeface="Wingdings" pitchFamily="2" charset="2"/>
              <a:buChar char="§"/>
            </a:pPr>
            <a:r>
              <a:rPr lang="es-MX" sz="1800" dirty="0"/>
              <a:t>Fijado.</a:t>
            </a:r>
          </a:p>
          <a:p>
            <a:pPr lvl="1">
              <a:lnSpc>
                <a:spcPct val="100000"/>
              </a:lnSpc>
              <a:buFont typeface="Wingdings" pitchFamily="2" charset="2"/>
              <a:buChar char="§"/>
            </a:pPr>
            <a:r>
              <a:rPr lang="es-MX" sz="1800" dirty="0"/>
              <a:t>Fosilizado.</a:t>
            </a:r>
            <a:endParaRPr lang="es-ES" sz="1800" dirty="0"/>
          </a:p>
        </p:txBody>
      </p:sp>
      <p:pic>
        <p:nvPicPr>
          <p:cNvPr id="8" name="Picture 2" descr="http://chaskiradio.com/wp-content/uploads/2012/10/las_dificultades_tecnicas_y_eticas_articulo_portrait.jpg">
            <a:extLst>
              <a:ext uri="{FF2B5EF4-FFF2-40B4-BE49-F238E27FC236}">
                <a16:creationId xmlns:a16="http://schemas.microsoft.com/office/drawing/2014/main" id="{44951358-B3D2-624F-9636-20019E5A01DC}"/>
              </a:ext>
            </a:extLst>
          </p:cNvPr>
          <p:cNvPicPr>
            <a:picLocks noChangeAspect="1" noChangeArrowheads="1"/>
          </p:cNvPicPr>
          <p:nvPr/>
        </p:nvPicPr>
        <p:blipFill>
          <a:blip r:embed="rId3"/>
          <a:srcRect/>
          <a:stretch>
            <a:fillRect/>
          </a:stretch>
        </p:blipFill>
        <p:spPr bwMode="auto">
          <a:xfrm>
            <a:off x="9470810" y="647249"/>
            <a:ext cx="2457450" cy="3209926"/>
          </a:xfrm>
          <a:prstGeom prst="rect">
            <a:avLst/>
          </a:prstGeom>
          <a:noFill/>
        </p:spPr>
      </p:pic>
      <p:pic>
        <p:nvPicPr>
          <p:cNvPr id="11" name="Picture 4" descr="http://www.larazon.es/images/uploads/image/f0/f0/350469/c617x266_neandertal.jpg?1326210402">
            <a:extLst>
              <a:ext uri="{FF2B5EF4-FFF2-40B4-BE49-F238E27FC236}">
                <a16:creationId xmlns:a16="http://schemas.microsoft.com/office/drawing/2014/main" id="{6A8DA8B4-E892-754F-9ABB-3B86FEEDFBE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46086" y="1803428"/>
            <a:ext cx="3948099" cy="1702099"/>
          </a:xfrm>
          <a:prstGeom prst="rect">
            <a:avLst/>
          </a:prstGeom>
          <a:noFill/>
        </p:spPr>
      </p:pic>
    </p:spTree>
    <p:extLst>
      <p:ext uri="{BB962C8B-B14F-4D97-AF65-F5344CB8AC3E}">
        <p14:creationId xmlns:p14="http://schemas.microsoft.com/office/powerpoint/2010/main" val="2423352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54420" y="0"/>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62001" y="1103661"/>
            <a:ext cx="10667998" cy="443804"/>
          </a:xfrm>
        </p:spPr>
        <p:txBody>
          <a:bodyPr>
            <a:noAutofit/>
          </a:bodyPr>
          <a:lstStyle/>
          <a:p>
            <a:pPr marL="0" indent="0">
              <a:buNone/>
            </a:pPr>
            <a:r>
              <a:rPr lang="es-ES" sz="2800" b="1" dirty="0"/>
              <a:t>Extracción de ácidos nucleicos</a:t>
            </a:r>
            <a:endParaRPr lang="es-ES_tradnl" sz="2800" b="1" dirty="0"/>
          </a:p>
        </p:txBody>
      </p:sp>
      <p:sp>
        <p:nvSpPr>
          <p:cNvPr id="9" name="2 Marcador de contenido">
            <a:extLst>
              <a:ext uri="{FF2B5EF4-FFF2-40B4-BE49-F238E27FC236}">
                <a16:creationId xmlns:a16="http://schemas.microsoft.com/office/drawing/2014/main" id="{8A615CB3-202A-7D46-9891-17D2B9B0D3C9}"/>
              </a:ext>
            </a:extLst>
          </p:cNvPr>
          <p:cNvSpPr txBox="1">
            <a:spLocks/>
          </p:cNvSpPr>
          <p:nvPr/>
        </p:nvSpPr>
        <p:spPr>
          <a:xfrm>
            <a:off x="4669654" y="1676810"/>
            <a:ext cx="7514806" cy="4636203"/>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s-ES" dirty="0"/>
              <a:t>Concentración o cantidad:</a:t>
            </a:r>
          </a:p>
          <a:p>
            <a:pPr lvl="1">
              <a:lnSpc>
                <a:spcPct val="100000"/>
              </a:lnSpc>
              <a:buFont typeface="Wingdings" pitchFamily="2" charset="2"/>
              <a:buChar char="§"/>
            </a:pPr>
            <a:r>
              <a:rPr lang="es-ES" sz="1800" dirty="0"/>
              <a:t>La cantidad debe ser suficiente para todos los análisis a realizar.</a:t>
            </a:r>
          </a:p>
          <a:p>
            <a:pPr lvl="1">
              <a:lnSpc>
                <a:spcPct val="100000"/>
              </a:lnSpc>
              <a:buFont typeface="Wingdings" pitchFamily="2" charset="2"/>
              <a:buChar char="§"/>
            </a:pPr>
            <a:r>
              <a:rPr lang="es-ES" sz="1800" dirty="0"/>
              <a:t> Se debe optimizar la técnica de extracción con respecto a la cantidad de ADN requerido.</a:t>
            </a:r>
          </a:p>
          <a:p>
            <a:pPr>
              <a:lnSpc>
                <a:spcPct val="100000"/>
              </a:lnSpc>
            </a:pPr>
            <a:r>
              <a:rPr lang="es-ES" dirty="0"/>
              <a:t>Integridad:</a:t>
            </a:r>
          </a:p>
          <a:p>
            <a:pPr lvl="1">
              <a:lnSpc>
                <a:spcPct val="100000"/>
              </a:lnSpc>
              <a:buFont typeface="Wingdings" pitchFamily="2" charset="2"/>
              <a:buChar char="§"/>
            </a:pPr>
            <a:r>
              <a:rPr lang="es-ES" sz="1800" dirty="0"/>
              <a:t>ADN de alto peso molecular (50 a 200 </a:t>
            </a:r>
            <a:r>
              <a:rPr lang="es-ES" sz="1800" dirty="0" err="1"/>
              <a:t>kbp</a:t>
            </a:r>
            <a:r>
              <a:rPr lang="es-ES" sz="1800" dirty="0"/>
              <a:t>) puede ser un requerimiento para alguno tipos de análisis.</a:t>
            </a:r>
          </a:p>
          <a:p>
            <a:pPr lvl="1">
              <a:lnSpc>
                <a:spcPct val="100000"/>
              </a:lnSpc>
              <a:buFont typeface="Wingdings" pitchFamily="2" charset="2"/>
              <a:buChar char="§"/>
            </a:pPr>
            <a:r>
              <a:rPr lang="es-ES" sz="1800" dirty="0"/>
              <a:t>En algunos casos algún grado de degradación puede ser tolerado. </a:t>
            </a:r>
          </a:p>
          <a:p>
            <a:pPr lvl="1">
              <a:lnSpc>
                <a:spcPct val="100000"/>
              </a:lnSpc>
              <a:buFont typeface="Wingdings" pitchFamily="2" charset="2"/>
              <a:buChar char="§"/>
            </a:pPr>
            <a:r>
              <a:rPr lang="es-ES" sz="1800" dirty="0"/>
              <a:t>La integridad del ADN es evaluada por electroforesis en gel de agarosa.</a:t>
            </a:r>
            <a:endParaRPr lang="es-MX" sz="1800" dirty="0"/>
          </a:p>
          <a:p>
            <a:pPr>
              <a:lnSpc>
                <a:spcPct val="100000"/>
              </a:lnSpc>
            </a:pPr>
            <a:r>
              <a:rPr lang="es-ES" dirty="0"/>
              <a:t>Pureza:</a:t>
            </a:r>
          </a:p>
          <a:p>
            <a:pPr lvl="1">
              <a:lnSpc>
                <a:spcPct val="100000"/>
              </a:lnSpc>
              <a:buFont typeface="Wingdings" pitchFamily="2" charset="2"/>
              <a:buChar char="§"/>
            </a:pPr>
            <a:r>
              <a:rPr lang="es-ES" sz="1800" dirty="0"/>
              <a:t>El ADN aislado deberá estar libre contaminante, el cual pueda inhibir su análisis.</a:t>
            </a:r>
          </a:p>
        </p:txBody>
      </p:sp>
    </p:spTree>
    <p:extLst>
      <p:ext uri="{BB962C8B-B14F-4D97-AF65-F5344CB8AC3E}">
        <p14:creationId xmlns:p14="http://schemas.microsoft.com/office/powerpoint/2010/main" val="2829341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649013" y="-95309"/>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62001" y="899687"/>
            <a:ext cx="10667998" cy="443804"/>
          </a:xfrm>
        </p:spPr>
        <p:txBody>
          <a:bodyPr>
            <a:noAutofit/>
          </a:bodyPr>
          <a:lstStyle/>
          <a:p>
            <a:pPr marL="0" indent="0">
              <a:buNone/>
            </a:pPr>
            <a:r>
              <a:rPr lang="es-ES" sz="2800" b="1" dirty="0"/>
              <a:t>Extracción de ácidos nucleicos</a:t>
            </a:r>
            <a:endParaRPr lang="es-ES_tradnl" sz="2800" b="1" dirty="0"/>
          </a:p>
        </p:txBody>
      </p:sp>
      <p:sp>
        <p:nvSpPr>
          <p:cNvPr id="9" name="2 Marcador de contenido">
            <a:extLst>
              <a:ext uri="{FF2B5EF4-FFF2-40B4-BE49-F238E27FC236}">
                <a16:creationId xmlns:a16="http://schemas.microsoft.com/office/drawing/2014/main" id="{8A615CB3-202A-7D46-9891-17D2B9B0D3C9}"/>
              </a:ext>
            </a:extLst>
          </p:cNvPr>
          <p:cNvSpPr txBox="1">
            <a:spLocks/>
          </p:cNvSpPr>
          <p:nvPr/>
        </p:nvSpPr>
        <p:spPr>
          <a:xfrm>
            <a:off x="762001" y="1752713"/>
            <a:ext cx="3669717" cy="1634416"/>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MX" b="1" dirty="0"/>
              <a:t>Contaminación de la muestra:</a:t>
            </a:r>
            <a:endParaRPr lang="es-MX" dirty="0"/>
          </a:p>
          <a:p>
            <a:r>
              <a:rPr lang="es-MX" sz="1800" dirty="0"/>
              <a:t>Material biológico humano.</a:t>
            </a:r>
          </a:p>
          <a:p>
            <a:r>
              <a:rPr lang="es-MX" sz="1800" dirty="0"/>
              <a:t>Microbiológico.</a:t>
            </a:r>
          </a:p>
          <a:p>
            <a:r>
              <a:rPr lang="es-MX" sz="1800" dirty="0"/>
              <a:t>Química.</a:t>
            </a:r>
          </a:p>
          <a:p>
            <a:endParaRPr lang="es-MX" dirty="0"/>
          </a:p>
          <a:p>
            <a:endParaRPr lang="es-ES" dirty="0"/>
          </a:p>
        </p:txBody>
      </p:sp>
      <p:pic>
        <p:nvPicPr>
          <p:cNvPr id="5" name="Imagen 4">
            <a:extLst>
              <a:ext uri="{FF2B5EF4-FFF2-40B4-BE49-F238E27FC236}">
                <a16:creationId xmlns:a16="http://schemas.microsoft.com/office/drawing/2014/main" id="{2461A8B5-00F8-2443-8CC9-512D2C62C1D6}"/>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46756"/>
          <a:stretch/>
        </p:blipFill>
        <p:spPr>
          <a:xfrm>
            <a:off x="9276633" y="575830"/>
            <a:ext cx="2447166" cy="3206493"/>
          </a:xfrm>
          <a:prstGeom prst="rect">
            <a:avLst/>
          </a:prstGeom>
        </p:spPr>
      </p:pic>
      <p:pic>
        <p:nvPicPr>
          <p:cNvPr id="7" name="Imagen 6">
            <a:extLst>
              <a:ext uri="{FF2B5EF4-FFF2-40B4-BE49-F238E27FC236}">
                <a16:creationId xmlns:a16="http://schemas.microsoft.com/office/drawing/2014/main" id="{8B12CA4F-BDC5-E941-9AE6-72A45A45F528}"/>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t="-2578"/>
          <a:stretch/>
        </p:blipFill>
        <p:spPr>
          <a:xfrm>
            <a:off x="5680867" y="4252375"/>
            <a:ext cx="5262636" cy="2413479"/>
          </a:xfrm>
          <a:prstGeom prst="rect">
            <a:avLst/>
          </a:prstGeom>
        </p:spPr>
      </p:pic>
      <p:sp>
        <p:nvSpPr>
          <p:cNvPr id="10" name="2 Marcador de contenido">
            <a:extLst>
              <a:ext uri="{FF2B5EF4-FFF2-40B4-BE49-F238E27FC236}">
                <a16:creationId xmlns:a16="http://schemas.microsoft.com/office/drawing/2014/main" id="{28F07E4E-9FB4-A542-94D3-52CBFB41688D}"/>
              </a:ext>
            </a:extLst>
          </p:cNvPr>
          <p:cNvSpPr txBox="1">
            <a:spLocks/>
          </p:cNvSpPr>
          <p:nvPr/>
        </p:nvSpPr>
        <p:spPr>
          <a:xfrm>
            <a:off x="5019317" y="1545942"/>
            <a:ext cx="3669717" cy="2151487"/>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MX" b="1" dirty="0"/>
              <a:t>Degradación de la muestra:</a:t>
            </a:r>
          </a:p>
          <a:p>
            <a:r>
              <a:rPr lang="es-MX" sz="1800" dirty="0"/>
              <a:t>Humedad ambiental.</a:t>
            </a:r>
          </a:p>
          <a:p>
            <a:r>
              <a:rPr lang="es-MX" sz="1800" dirty="0"/>
              <a:t>Insectos.</a:t>
            </a:r>
          </a:p>
          <a:p>
            <a:r>
              <a:rPr lang="es-MX" sz="1800" dirty="0"/>
              <a:t>Rayos UV.</a:t>
            </a:r>
          </a:p>
          <a:p>
            <a:r>
              <a:rPr lang="es-MX" sz="1800" dirty="0"/>
              <a:t>Químicos.</a:t>
            </a:r>
          </a:p>
          <a:p>
            <a:endParaRPr lang="es-ES" dirty="0"/>
          </a:p>
          <a:p>
            <a:endParaRPr lang="es-ES" dirty="0"/>
          </a:p>
        </p:txBody>
      </p:sp>
    </p:spTree>
    <p:extLst>
      <p:ext uri="{BB962C8B-B14F-4D97-AF65-F5344CB8AC3E}">
        <p14:creationId xmlns:p14="http://schemas.microsoft.com/office/powerpoint/2010/main" val="145216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721533" y="0"/>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954867" y="1073826"/>
            <a:ext cx="10667998" cy="443804"/>
          </a:xfrm>
        </p:spPr>
        <p:txBody>
          <a:bodyPr>
            <a:noAutofit/>
          </a:bodyPr>
          <a:lstStyle/>
          <a:p>
            <a:pPr marL="0" indent="0">
              <a:buNone/>
            </a:pPr>
            <a:r>
              <a:rPr lang="es-ES" sz="2800" b="1" dirty="0"/>
              <a:t>Extracción de ácidos nucleicos</a:t>
            </a:r>
            <a:endParaRPr lang="es-ES_tradnl" sz="2800" b="1" dirty="0"/>
          </a:p>
        </p:txBody>
      </p:sp>
      <p:sp>
        <p:nvSpPr>
          <p:cNvPr id="8" name="2 Marcador de contenido">
            <a:extLst>
              <a:ext uri="{FF2B5EF4-FFF2-40B4-BE49-F238E27FC236}">
                <a16:creationId xmlns:a16="http://schemas.microsoft.com/office/drawing/2014/main" id="{52C5850A-974F-064E-8544-978455417BEF}"/>
              </a:ext>
            </a:extLst>
          </p:cNvPr>
          <p:cNvSpPr txBox="1">
            <a:spLocks/>
          </p:cNvSpPr>
          <p:nvPr/>
        </p:nvSpPr>
        <p:spPr>
          <a:xfrm>
            <a:off x="1292367" y="1658097"/>
            <a:ext cx="8115328" cy="1770903"/>
          </a:xfrm>
          <a:prstGeom prst="rect">
            <a:avLst/>
          </a:prstGeom>
          <a:noFill/>
          <a:ln>
            <a:noFill/>
          </a:ln>
        </p:spPr>
        <p:txBody>
          <a:bodyPr vert="horz" lIns="91440" tIns="45720" rIns="91440" bIns="45720" numCol="2"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dirty="0"/>
              <a:t>Sangre.</a:t>
            </a:r>
          </a:p>
          <a:p>
            <a:r>
              <a:rPr lang="es-MX" dirty="0"/>
              <a:t>Semen.</a:t>
            </a:r>
          </a:p>
          <a:p>
            <a:r>
              <a:rPr lang="es-MX" dirty="0"/>
              <a:t>Saliva.</a:t>
            </a:r>
          </a:p>
          <a:p>
            <a:r>
              <a:rPr lang="es-MX" dirty="0"/>
              <a:t>Cabello.</a:t>
            </a:r>
          </a:p>
          <a:p>
            <a:r>
              <a:rPr lang="es-MX" dirty="0"/>
              <a:t>Hueso.</a:t>
            </a:r>
          </a:p>
          <a:p>
            <a:r>
              <a:rPr lang="es-MX" dirty="0"/>
              <a:t>Diente.</a:t>
            </a:r>
          </a:p>
          <a:p>
            <a:r>
              <a:rPr lang="es-MX" dirty="0"/>
              <a:t>Tejido. </a:t>
            </a:r>
            <a:endParaRPr lang="es-ES" dirty="0"/>
          </a:p>
        </p:txBody>
      </p:sp>
      <p:pic>
        <p:nvPicPr>
          <p:cNvPr id="11" name="Picture 2" descr="http://www.iieh.com/images/stories/Blog/monthly/2012/06/extracci%C3%B3n_de_ADN.JPG">
            <a:extLst>
              <a:ext uri="{FF2B5EF4-FFF2-40B4-BE49-F238E27FC236}">
                <a16:creationId xmlns:a16="http://schemas.microsoft.com/office/drawing/2014/main" id="{A145C945-9BDE-BB45-8599-0D7BCCDC546B}"/>
              </a:ext>
            </a:extLst>
          </p:cNvPr>
          <p:cNvPicPr>
            <a:picLocks noChangeAspect="1" noChangeArrowheads="1"/>
          </p:cNvPicPr>
          <p:nvPr/>
        </p:nvPicPr>
        <p:blipFill>
          <a:blip r:embed="rId3"/>
          <a:srcRect/>
          <a:stretch>
            <a:fillRect/>
          </a:stretch>
        </p:blipFill>
        <p:spPr bwMode="auto">
          <a:xfrm>
            <a:off x="7251902" y="1466030"/>
            <a:ext cx="3448050" cy="2295526"/>
          </a:xfrm>
          <a:prstGeom prst="rect">
            <a:avLst/>
          </a:prstGeom>
          <a:noFill/>
          <a:ln>
            <a:noFill/>
          </a:ln>
        </p:spPr>
      </p:pic>
      <p:pic>
        <p:nvPicPr>
          <p:cNvPr id="12" name="Picture 4" descr="http://t2.gstatic.com/images?q=tbn:ANd9GcTPN8M3jBjaFvnL8OSVZwqzeXwMhkTIxgmxLpQR1dw1rhxUw-t5">
            <a:extLst>
              <a:ext uri="{FF2B5EF4-FFF2-40B4-BE49-F238E27FC236}">
                <a16:creationId xmlns:a16="http://schemas.microsoft.com/office/drawing/2014/main" id="{57654E0F-3CD4-3748-B5BE-9D81E2D92176}"/>
              </a:ext>
            </a:extLst>
          </p:cNvPr>
          <p:cNvPicPr>
            <a:picLocks noChangeAspect="1" noChangeArrowheads="1"/>
          </p:cNvPicPr>
          <p:nvPr/>
        </p:nvPicPr>
        <p:blipFill>
          <a:blip r:embed="rId4"/>
          <a:srcRect/>
          <a:stretch>
            <a:fillRect/>
          </a:stretch>
        </p:blipFill>
        <p:spPr bwMode="auto">
          <a:xfrm>
            <a:off x="9294380" y="3739612"/>
            <a:ext cx="2581275" cy="1771651"/>
          </a:xfrm>
          <a:prstGeom prst="rect">
            <a:avLst/>
          </a:prstGeom>
          <a:noFill/>
          <a:ln>
            <a:noFill/>
          </a:ln>
        </p:spPr>
      </p:pic>
      <p:pic>
        <p:nvPicPr>
          <p:cNvPr id="13" name="Picture 6" descr="http://www.wired.com/images_blogs/wiredscience/2012/08/semen-sperm-electron-microscope-nasa.jpg">
            <a:extLst>
              <a:ext uri="{FF2B5EF4-FFF2-40B4-BE49-F238E27FC236}">
                <a16:creationId xmlns:a16="http://schemas.microsoft.com/office/drawing/2014/main" id="{1B8CC8B9-E109-E043-9259-A3B2D5F297CC}"/>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629637" y="4069575"/>
            <a:ext cx="2778058" cy="2357421"/>
          </a:xfrm>
          <a:prstGeom prst="rect">
            <a:avLst/>
          </a:prstGeom>
          <a:noFill/>
          <a:ln>
            <a:noFill/>
          </a:ln>
        </p:spPr>
      </p:pic>
    </p:spTree>
    <p:extLst>
      <p:ext uri="{BB962C8B-B14F-4D97-AF65-F5344CB8AC3E}">
        <p14:creationId xmlns:p14="http://schemas.microsoft.com/office/powerpoint/2010/main" val="879808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22889" y="132196"/>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62001" y="1244378"/>
            <a:ext cx="10667998" cy="443804"/>
          </a:xfrm>
        </p:spPr>
        <p:txBody>
          <a:bodyPr>
            <a:noAutofit/>
          </a:bodyPr>
          <a:lstStyle/>
          <a:p>
            <a:pPr marL="0" indent="0">
              <a:buNone/>
            </a:pPr>
            <a:r>
              <a:rPr lang="es-ES" sz="2800" b="1" dirty="0"/>
              <a:t>Extracción de ácidos nucleicos</a:t>
            </a:r>
            <a:endParaRPr lang="es-ES_tradnl" sz="2800" b="1" dirty="0"/>
          </a:p>
        </p:txBody>
      </p:sp>
      <p:pic>
        <p:nvPicPr>
          <p:cNvPr id="5" name="Imagen 4">
            <a:extLst>
              <a:ext uri="{FF2B5EF4-FFF2-40B4-BE49-F238E27FC236}">
                <a16:creationId xmlns:a16="http://schemas.microsoft.com/office/drawing/2014/main" id="{30EBF008-B065-0247-B37E-C5E25CD5938F}"/>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622356" y="1972735"/>
            <a:ext cx="7484403" cy="4625361"/>
          </a:xfrm>
          <a:prstGeom prst="rect">
            <a:avLst/>
          </a:prstGeom>
        </p:spPr>
      </p:pic>
      <p:sp>
        <p:nvSpPr>
          <p:cNvPr id="6" name="2 Marcador de contenido">
            <a:extLst>
              <a:ext uri="{FF2B5EF4-FFF2-40B4-BE49-F238E27FC236}">
                <a16:creationId xmlns:a16="http://schemas.microsoft.com/office/drawing/2014/main" id="{C8015CF8-8420-9649-B739-DF58978F7296}"/>
              </a:ext>
            </a:extLst>
          </p:cNvPr>
          <p:cNvSpPr txBox="1">
            <a:spLocks/>
          </p:cNvSpPr>
          <p:nvPr/>
        </p:nvSpPr>
        <p:spPr>
          <a:xfrm>
            <a:off x="1032393" y="2005304"/>
            <a:ext cx="3240062" cy="1252729"/>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s-MX" sz="2200" dirty="0"/>
              <a:t>En general la extracción de DNA implica estos pasos: </a:t>
            </a:r>
            <a:endParaRPr lang="es-ES" sz="2200" dirty="0"/>
          </a:p>
        </p:txBody>
      </p:sp>
    </p:spTree>
    <p:extLst>
      <p:ext uri="{BB962C8B-B14F-4D97-AF65-F5344CB8AC3E}">
        <p14:creationId xmlns:p14="http://schemas.microsoft.com/office/powerpoint/2010/main" val="820576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FCCDAE-3863-EC4D-9F0E-2F912D959413}"/>
              </a:ext>
            </a:extLst>
          </p:cNvPr>
          <p:cNvSpPr>
            <a:spLocks noGrp="1"/>
          </p:cNvSpPr>
          <p:nvPr>
            <p:ph type="title"/>
          </p:nvPr>
        </p:nvSpPr>
        <p:spPr>
          <a:xfrm>
            <a:off x="601718" y="120165"/>
            <a:ext cx="10515600" cy="1325563"/>
          </a:xfrm>
        </p:spPr>
        <p:txBody>
          <a:bodyPr/>
          <a:lstStyle/>
          <a:p>
            <a:r>
              <a:rPr lang="es-CO" dirty="0"/>
              <a:t>Técnicas de análisis genético</a:t>
            </a:r>
          </a:p>
        </p:txBody>
      </p:sp>
      <p:sp>
        <p:nvSpPr>
          <p:cNvPr id="3" name="Marcador de contenido 2">
            <a:extLst>
              <a:ext uri="{FF2B5EF4-FFF2-40B4-BE49-F238E27FC236}">
                <a16:creationId xmlns:a16="http://schemas.microsoft.com/office/drawing/2014/main" id="{F6C16750-7983-5044-A96A-F080A062D5C6}"/>
              </a:ext>
            </a:extLst>
          </p:cNvPr>
          <p:cNvSpPr>
            <a:spLocks noGrp="1"/>
          </p:cNvSpPr>
          <p:nvPr>
            <p:ph idx="1"/>
          </p:nvPr>
        </p:nvSpPr>
        <p:spPr>
          <a:xfrm>
            <a:off x="797680" y="1337459"/>
            <a:ext cx="6470223" cy="3448279"/>
          </a:xfrm>
        </p:spPr>
        <p:txBody>
          <a:bodyPr>
            <a:normAutofit/>
          </a:bodyPr>
          <a:lstStyle/>
          <a:p>
            <a:pPr>
              <a:lnSpc>
                <a:spcPct val="100000"/>
              </a:lnSpc>
            </a:pPr>
            <a:r>
              <a:rPr lang="es-CO" dirty="0"/>
              <a:t>En las últimas décadas se ha desarrollado un gran número de metodologías para el análisis genético. </a:t>
            </a:r>
          </a:p>
          <a:p>
            <a:pPr>
              <a:lnSpc>
                <a:spcPct val="100000"/>
              </a:lnSpc>
            </a:pPr>
            <a:r>
              <a:rPr lang="es-CO" dirty="0"/>
              <a:t>El tipo de prueba empleada depende del tipo de anomalía que se esté midiendo. </a:t>
            </a:r>
          </a:p>
          <a:p>
            <a:pPr>
              <a:lnSpc>
                <a:spcPct val="100000"/>
              </a:lnSpc>
            </a:pPr>
            <a:r>
              <a:rPr lang="es-CO" dirty="0"/>
              <a:t>En general, hay tres categorías de pruebas genéticas.</a:t>
            </a:r>
          </a:p>
          <a:p>
            <a:pPr marL="0" indent="0">
              <a:lnSpc>
                <a:spcPct val="100000"/>
              </a:lnSpc>
              <a:buNone/>
            </a:pPr>
            <a:endParaRPr lang="es-CO" dirty="0"/>
          </a:p>
        </p:txBody>
      </p:sp>
      <p:graphicFrame>
        <p:nvGraphicFramePr>
          <p:cNvPr id="7" name="Marcador de contenido 6">
            <a:extLst>
              <a:ext uri="{FF2B5EF4-FFF2-40B4-BE49-F238E27FC236}">
                <a16:creationId xmlns:a16="http://schemas.microsoft.com/office/drawing/2014/main" id="{37399EFD-8143-6741-9034-485A895C92FB}"/>
              </a:ext>
            </a:extLst>
          </p:cNvPr>
          <p:cNvGraphicFramePr>
            <a:graphicFrameLocks noGrp="1"/>
          </p:cNvGraphicFramePr>
          <p:nvPr>
            <p:ph idx="13"/>
            <p:extLst>
              <p:ext uri="{D42A27DB-BD31-4B8C-83A1-F6EECF244321}">
                <p14:modId xmlns:p14="http://schemas.microsoft.com/office/powerpoint/2010/main" val="719795497"/>
              </p:ext>
            </p:extLst>
          </p:nvPr>
        </p:nvGraphicFramePr>
        <p:xfrm>
          <a:off x="4039772" y="1292118"/>
          <a:ext cx="10064827" cy="5318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6640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65691" y="42174"/>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888042" y="1103570"/>
            <a:ext cx="5207958" cy="443804"/>
          </a:xfrm>
        </p:spPr>
        <p:txBody>
          <a:bodyPr>
            <a:noAutofit/>
          </a:bodyPr>
          <a:lstStyle/>
          <a:p>
            <a:pPr marL="0" indent="0">
              <a:buNone/>
            </a:pPr>
            <a:r>
              <a:rPr lang="es-ES" sz="2800" b="1" dirty="0"/>
              <a:t>Extracción de ácidos nucleicos</a:t>
            </a:r>
            <a:endParaRPr lang="es-ES_tradnl" sz="2800" b="1" dirty="0"/>
          </a:p>
        </p:txBody>
      </p:sp>
      <p:pic>
        <p:nvPicPr>
          <p:cNvPr id="6" name="Imagen 5">
            <a:extLst>
              <a:ext uri="{FF2B5EF4-FFF2-40B4-BE49-F238E27FC236}">
                <a16:creationId xmlns:a16="http://schemas.microsoft.com/office/drawing/2014/main" id="{2B59ADE3-ED6B-BB43-B230-537E425BD19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18537" y="1229698"/>
            <a:ext cx="6368509" cy="5389305"/>
          </a:xfrm>
          <a:prstGeom prst="rect">
            <a:avLst/>
          </a:prstGeom>
        </p:spPr>
      </p:pic>
      <p:sp>
        <p:nvSpPr>
          <p:cNvPr id="7" name="2 Marcador de contenido">
            <a:extLst>
              <a:ext uri="{FF2B5EF4-FFF2-40B4-BE49-F238E27FC236}">
                <a16:creationId xmlns:a16="http://schemas.microsoft.com/office/drawing/2014/main" id="{3700BC49-E880-3F48-AC41-38F970107EA1}"/>
              </a:ext>
            </a:extLst>
          </p:cNvPr>
          <p:cNvSpPr txBox="1">
            <a:spLocks/>
          </p:cNvSpPr>
          <p:nvPr/>
        </p:nvSpPr>
        <p:spPr>
          <a:xfrm>
            <a:off x="1032393" y="2475391"/>
            <a:ext cx="3823386" cy="1029822"/>
          </a:xfrm>
          <a:prstGeom prst="rect">
            <a:avLst/>
          </a:prstGeom>
          <a:noFill/>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MX" sz="2200" dirty="0"/>
              <a:t>En cada paso puede variar el método.</a:t>
            </a:r>
            <a:endParaRPr lang="es-ES" sz="2200" dirty="0"/>
          </a:p>
        </p:txBody>
      </p:sp>
    </p:spTree>
    <p:extLst>
      <p:ext uri="{BB962C8B-B14F-4D97-AF65-F5344CB8AC3E}">
        <p14:creationId xmlns:p14="http://schemas.microsoft.com/office/powerpoint/2010/main" val="1016249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907AF7C6-CD45-5A47-9CFE-DA31CC7F309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96000" y="819807"/>
            <a:ext cx="5767185" cy="3790347"/>
          </a:xfrm>
          <a:prstGeom prst="rect">
            <a:avLst/>
          </a:prstGeom>
        </p:spPr>
      </p:pic>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07124" y="32044"/>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62001" y="1096366"/>
            <a:ext cx="10667998" cy="443804"/>
          </a:xfrm>
        </p:spPr>
        <p:txBody>
          <a:bodyPr>
            <a:noAutofit/>
          </a:bodyPr>
          <a:lstStyle/>
          <a:p>
            <a:pPr marL="0" indent="0">
              <a:buNone/>
            </a:pPr>
            <a:r>
              <a:rPr lang="es-ES" sz="2800" b="1" dirty="0"/>
              <a:t>Extracción de ácidos nucleicos</a:t>
            </a:r>
            <a:endParaRPr lang="es-ES_tradnl" sz="2800" b="1" dirty="0"/>
          </a:p>
        </p:txBody>
      </p:sp>
      <p:sp>
        <p:nvSpPr>
          <p:cNvPr id="9" name="2 Marcador de contenido">
            <a:extLst>
              <a:ext uri="{FF2B5EF4-FFF2-40B4-BE49-F238E27FC236}">
                <a16:creationId xmlns:a16="http://schemas.microsoft.com/office/drawing/2014/main" id="{2F31BF54-3886-654F-AB5F-B994A7BD1138}"/>
              </a:ext>
            </a:extLst>
          </p:cNvPr>
          <p:cNvSpPr txBox="1">
            <a:spLocks/>
          </p:cNvSpPr>
          <p:nvPr/>
        </p:nvSpPr>
        <p:spPr>
          <a:xfrm>
            <a:off x="827374" y="1816729"/>
            <a:ext cx="8525022" cy="4509329"/>
          </a:xfrm>
          <a:prstGeom prst="rect">
            <a:avLst/>
          </a:prstGeom>
          <a:noFill/>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s-MX" b="1" dirty="0"/>
              <a:t>Salting – out:</a:t>
            </a:r>
          </a:p>
          <a:p>
            <a:pPr lvl="1">
              <a:lnSpc>
                <a:spcPct val="100000"/>
              </a:lnSpc>
              <a:buFont typeface="Wingdings" pitchFamily="2" charset="2"/>
              <a:buChar char="§"/>
            </a:pPr>
            <a:r>
              <a:rPr lang="es-MX" sz="1800" dirty="0"/>
              <a:t>Técnica inorgánica.</a:t>
            </a:r>
          </a:p>
          <a:p>
            <a:pPr lvl="1">
              <a:lnSpc>
                <a:spcPct val="100000"/>
              </a:lnSpc>
              <a:buFont typeface="Wingdings" pitchFamily="2" charset="2"/>
              <a:buChar char="§"/>
            </a:pPr>
            <a:r>
              <a:rPr lang="es-MX" sz="1800" dirty="0"/>
              <a:t>Utiliza reactivos poco tóxicos.</a:t>
            </a:r>
          </a:p>
          <a:p>
            <a:pPr lvl="1">
              <a:lnSpc>
                <a:spcPct val="100000"/>
              </a:lnSpc>
              <a:buFont typeface="Wingdings" pitchFamily="2" charset="2"/>
              <a:buChar char="§"/>
            </a:pPr>
            <a:r>
              <a:rPr lang="es-MX" sz="1800" dirty="0"/>
              <a:t>Requiere gran cantidad de muestra.</a:t>
            </a:r>
          </a:p>
          <a:p>
            <a:pPr lvl="1">
              <a:lnSpc>
                <a:spcPct val="100000"/>
              </a:lnSpc>
              <a:buFont typeface="Wingdings" pitchFamily="2" charset="2"/>
              <a:buChar char="§"/>
            </a:pPr>
            <a:r>
              <a:rPr lang="es-MX" sz="1800" dirty="0"/>
              <a:t>La muestra debe ser fresca.</a:t>
            </a:r>
          </a:p>
        </p:txBody>
      </p:sp>
      <p:sp>
        <p:nvSpPr>
          <p:cNvPr id="4" name="Rectángulo 3">
            <a:extLst>
              <a:ext uri="{FF2B5EF4-FFF2-40B4-BE49-F238E27FC236}">
                <a16:creationId xmlns:a16="http://schemas.microsoft.com/office/drawing/2014/main" id="{945EE872-65A7-ED40-90F5-ED1B3C368C54}"/>
              </a:ext>
            </a:extLst>
          </p:cNvPr>
          <p:cNvSpPr/>
          <p:nvPr/>
        </p:nvSpPr>
        <p:spPr>
          <a:xfrm>
            <a:off x="4926724" y="4610154"/>
            <a:ext cx="7265276" cy="2092881"/>
          </a:xfrm>
          <a:prstGeom prst="rect">
            <a:avLst/>
          </a:prstGeom>
        </p:spPr>
        <p:txBody>
          <a:bodyPr wrap="square">
            <a:spAutoFit/>
          </a:bodyPr>
          <a:lstStyle/>
          <a:p>
            <a:pPr marL="285750" indent="-285750">
              <a:buFont typeface="Arial" panose="020B0604020202020204" pitchFamily="34" charset="0"/>
              <a:buChar char="•"/>
            </a:pPr>
            <a:r>
              <a:rPr lang="es-MX" sz="2000" b="1" dirty="0">
                <a:solidFill>
                  <a:srgbClr val="152B48"/>
                </a:solidFill>
                <a:latin typeface="Montserrat" pitchFamily="2" charset="77"/>
              </a:rPr>
              <a:t>Fenol – cloroformo:</a:t>
            </a:r>
          </a:p>
          <a:p>
            <a:pPr marL="742950" lvl="1" indent="-285750">
              <a:buFont typeface="Wingdings" pitchFamily="2" charset="2"/>
              <a:buChar char="§"/>
            </a:pPr>
            <a:r>
              <a:rPr lang="es-MX" dirty="0">
                <a:solidFill>
                  <a:srgbClr val="152B48"/>
                </a:solidFill>
                <a:latin typeface="Montserrat" pitchFamily="2" charset="77"/>
              </a:rPr>
              <a:t>Técnica orgánica.</a:t>
            </a:r>
          </a:p>
          <a:p>
            <a:pPr marL="742950" lvl="1" indent="-285750">
              <a:buFont typeface="Wingdings" pitchFamily="2" charset="2"/>
              <a:buChar char="§"/>
            </a:pPr>
            <a:r>
              <a:rPr lang="es-MX" dirty="0">
                <a:solidFill>
                  <a:srgbClr val="152B48"/>
                </a:solidFill>
                <a:latin typeface="Montserrat" pitchFamily="2" charset="77"/>
              </a:rPr>
              <a:t>ADN de buena calidad y cantidad.</a:t>
            </a:r>
          </a:p>
          <a:p>
            <a:pPr marL="742950" lvl="1" indent="-285750">
              <a:buFont typeface="Wingdings" pitchFamily="2" charset="2"/>
              <a:buChar char="§"/>
            </a:pPr>
            <a:r>
              <a:rPr lang="es-MX" dirty="0">
                <a:solidFill>
                  <a:srgbClr val="152B48"/>
                </a:solidFill>
                <a:latin typeface="Montserrat" pitchFamily="2" charset="77"/>
              </a:rPr>
              <a:t>Desventaja: reactivos tóxicos, si el ADN está degradado se pierde.</a:t>
            </a:r>
          </a:p>
          <a:p>
            <a:pPr marL="285750" indent="-285750">
              <a:buFont typeface="Arial" panose="020B0604020202020204" pitchFamily="34" charset="0"/>
              <a:buChar char="•"/>
            </a:pPr>
            <a:endParaRPr lang="es-MX" dirty="0">
              <a:solidFill>
                <a:srgbClr val="152B48"/>
              </a:solidFill>
              <a:latin typeface="Montserrat" pitchFamily="2" charset="77"/>
            </a:endParaRPr>
          </a:p>
          <a:p>
            <a:pPr marL="285750" indent="-285750">
              <a:buFont typeface="Arial" panose="020B0604020202020204" pitchFamily="34" charset="0"/>
              <a:buChar char="•"/>
            </a:pPr>
            <a:r>
              <a:rPr lang="es-MX" sz="2000" b="1" dirty="0">
                <a:solidFill>
                  <a:srgbClr val="152B48"/>
                </a:solidFill>
                <a:latin typeface="Montserrat" pitchFamily="2" charset="77"/>
              </a:rPr>
              <a:t>Kits. </a:t>
            </a:r>
            <a:endParaRPr lang="es-ES" sz="2000" b="1" dirty="0">
              <a:solidFill>
                <a:srgbClr val="152B48"/>
              </a:solidFill>
              <a:latin typeface="Montserrat" pitchFamily="2" charset="77"/>
            </a:endParaRPr>
          </a:p>
        </p:txBody>
      </p:sp>
    </p:spTree>
    <p:extLst>
      <p:ext uri="{BB962C8B-B14F-4D97-AF65-F5344CB8AC3E}">
        <p14:creationId xmlns:p14="http://schemas.microsoft.com/office/powerpoint/2010/main" val="2532382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491358" y="94770"/>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62001" y="1420333"/>
            <a:ext cx="10667998" cy="443804"/>
          </a:xfrm>
        </p:spPr>
        <p:txBody>
          <a:bodyPr>
            <a:noAutofit/>
          </a:bodyPr>
          <a:lstStyle/>
          <a:p>
            <a:pPr marL="0" indent="0">
              <a:buNone/>
            </a:pPr>
            <a:r>
              <a:rPr lang="es-ES" sz="2800" b="1" dirty="0"/>
              <a:t>Extracción de ácidos nucleicos</a:t>
            </a:r>
            <a:endParaRPr lang="es-ES_tradnl" sz="2800" b="1" dirty="0"/>
          </a:p>
        </p:txBody>
      </p:sp>
      <p:sp>
        <p:nvSpPr>
          <p:cNvPr id="9" name="2 Marcador de contenido">
            <a:extLst>
              <a:ext uri="{FF2B5EF4-FFF2-40B4-BE49-F238E27FC236}">
                <a16:creationId xmlns:a16="http://schemas.microsoft.com/office/drawing/2014/main" id="{2F31BF54-3886-654F-AB5F-B994A7BD1138}"/>
              </a:ext>
            </a:extLst>
          </p:cNvPr>
          <p:cNvSpPr txBox="1">
            <a:spLocks/>
          </p:cNvSpPr>
          <p:nvPr/>
        </p:nvSpPr>
        <p:spPr>
          <a:xfrm>
            <a:off x="5052849" y="2387100"/>
            <a:ext cx="6787054" cy="4155590"/>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es-CO" sz="2200" dirty="0"/>
              <a:t>El aislamiento de ARN es un proceso tedioso en comparación con el aislamiento de ADN. </a:t>
            </a:r>
          </a:p>
          <a:p>
            <a:pPr algn="just">
              <a:lnSpc>
                <a:spcPct val="100000"/>
              </a:lnSpc>
            </a:pPr>
            <a:r>
              <a:rPr lang="es-CO" sz="2200" dirty="0"/>
              <a:t>Es menos estable que el ADN y se degrada fácilmente, y tiene una vida media muy corta una vez extraído.</a:t>
            </a:r>
          </a:p>
          <a:p>
            <a:pPr algn="just">
              <a:lnSpc>
                <a:spcPct val="100000"/>
              </a:lnSpc>
            </a:pPr>
            <a:r>
              <a:rPr lang="es-CO" sz="2200" dirty="0"/>
              <a:t>Además, la posibilidad de contaminación es alta en el aislamiento de ARN (ARNasas, proteínas y polisacáridos).</a:t>
            </a:r>
          </a:p>
          <a:p>
            <a:pPr algn="just">
              <a:lnSpc>
                <a:spcPct val="100000"/>
              </a:lnSpc>
            </a:pPr>
            <a:r>
              <a:rPr lang="es-CO" sz="2200" dirty="0"/>
              <a:t>Es el primer paso para el análisis de la expresión génica.</a:t>
            </a:r>
            <a:endParaRPr lang="es-MX" sz="2200" dirty="0"/>
          </a:p>
        </p:txBody>
      </p:sp>
    </p:spTree>
    <p:extLst>
      <p:ext uri="{BB962C8B-B14F-4D97-AF65-F5344CB8AC3E}">
        <p14:creationId xmlns:p14="http://schemas.microsoft.com/office/powerpoint/2010/main" val="3654622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38656" y="49212"/>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62001" y="1301888"/>
            <a:ext cx="10667998" cy="443804"/>
          </a:xfrm>
        </p:spPr>
        <p:txBody>
          <a:bodyPr>
            <a:normAutofit lnSpcReduction="10000"/>
          </a:bodyPr>
          <a:lstStyle/>
          <a:p>
            <a:pPr marL="0" indent="0">
              <a:buNone/>
            </a:pPr>
            <a:r>
              <a:rPr lang="es-ES" sz="2800" b="1" dirty="0"/>
              <a:t>Extracción de ácidos nucleicos</a:t>
            </a:r>
            <a:endParaRPr lang="es-ES_tradnl" sz="2800" b="1" dirty="0"/>
          </a:p>
        </p:txBody>
      </p:sp>
      <p:sp>
        <p:nvSpPr>
          <p:cNvPr id="7" name="2 Marcador de contenido">
            <a:extLst>
              <a:ext uri="{FF2B5EF4-FFF2-40B4-BE49-F238E27FC236}">
                <a16:creationId xmlns:a16="http://schemas.microsoft.com/office/drawing/2014/main" id="{DF649C51-052D-924C-922B-A00F80FCF8BF}"/>
              </a:ext>
            </a:extLst>
          </p:cNvPr>
          <p:cNvSpPr txBox="1">
            <a:spLocks/>
          </p:cNvSpPr>
          <p:nvPr/>
        </p:nvSpPr>
        <p:spPr>
          <a:xfrm>
            <a:off x="1374983" y="2089702"/>
            <a:ext cx="4802743" cy="995288"/>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s-CO" sz="2200" dirty="0"/>
              <a:t>Para prevenir la degradación: estabilizadores de ARN; por ejemplo: PAXgene. </a:t>
            </a:r>
          </a:p>
        </p:txBody>
      </p:sp>
      <p:pic>
        <p:nvPicPr>
          <p:cNvPr id="8" name="Imagen 7">
            <a:extLst>
              <a:ext uri="{FF2B5EF4-FFF2-40B4-BE49-F238E27FC236}">
                <a16:creationId xmlns:a16="http://schemas.microsoft.com/office/drawing/2014/main" id="{91AE1D4D-CC03-B94D-9C7C-63766841989A}"/>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790707" y="1385489"/>
            <a:ext cx="5143500" cy="5118100"/>
          </a:xfrm>
          <a:prstGeom prst="rect">
            <a:avLst/>
          </a:prstGeom>
        </p:spPr>
      </p:pic>
    </p:spTree>
    <p:extLst>
      <p:ext uri="{BB962C8B-B14F-4D97-AF65-F5344CB8AC3E}">
        <p14:creationId xmlns:p14="http://schemas.microsoft.com/office/powerpoint/2010/main" val="2064302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686010" y="-250320"/>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62000" y="759302"/>
            <a:ext cx="10667998" cy="443804"/>
          </a:xfrm>
        </p:spPr>
        <p:txBody>
          <a:bodyPr>
            <a:noAutofit/>
          </a:bodyPr>
          <a:lstStyle/>
          <a:p>
            <a:pPr marL="0" indent="0">
              <a:buNone/>
            </a:pPr>
            <a:r>
              <a:rPr lang="es-ES" sz="2800" b="1" dirty="0">
                <a:latin typeface="Montserrat" pitchFamily="2" charset="77"/>
              </a:rPr>
              <a:t>Extracción de ácidos nucleicos</a:t>
            </a:r>
            <a:endParaRPr lang="es-ES_tradnl" sz="2800" b="1" dirty="0">
              <a:latin typeface="Montserrat" pitchFamily="2" charset="77"/>
            </a:endParaRPr>
          </a:p>
        </p:txBody>
      </p:sp>
      <p:sp>
        <p:nvSpPr>
          <p:cNvPr id="6" name="Marcador de contenido 2">
            <a:extLst>
              <a:ext uri="{FF2B5EF4-FFF2-40B4-BE49-F238E27FC236}">
                <a16:creationId xmlns:a16="http://schemas.microsoft.com/office/drawing/2014/main" id="{C2B1D96B-979E-2F43-8D52-B3CCE59B24BD}"/>
              </a:ext>
            </a:extLst>
          </p:cNvPr>
          <p:cNvSpPr txBox="1">
            <a:spLocks/>
          </p:cNvSpPr>
          <p:nvPr/>
        </p:nvSpPr>
        <p:spPr>
          <a:xfrm>
            <a:off x="762000" y="1264902"/>
            <a:ext cx="10819977" cy="44767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O" sz="1800" dirty="0"/>
              <a:t>Los pasos generales de la extracción de ARN son similares a la extracción de ADN: </a:t>
            </a:r>
          </a:p>
          <a:p>
            <a:pPr lvl="1">
              <a:buFont typeface="Wingdings" pitchFamily="2" charset="2"/>
              <a:buChar char="§"/>
            </a:pPr>
            <a:r>
              <a:rPr lang="es-CO" sz="1600" dirty="0"/>
              <a:t>La lisis celular.</a:t>
            </a:r>
          </a:p>
          <a:p>
            <a:pPr lvl="1">
              <a:buFont typeface="Wingdings" pitchFamily="2" charset="2"/>
              <a:buChar char="§"/>
            </a:pPr>
            <a:r>
              <a:rPr lang="es-CO" sz="1600" dirty="0"/>
              <a:t>La inactivación de nucleasas celulares como la ARNasa.</a:t>
            </a:r>
          </a:p>
          <a:p>
            <a:pPr lvl="1">
              <a:buFont typeface="Wingdings" pitchFamily="2" charset="2"/>
              <a:buChar char="§"/>
            </a:pPr>
            <a:r>
              <a:rPr lang="es-CO" sz="1600" dirty="0"/>
              <a:t>La separación del ARN de los restos celulares.</a:t>
            </a:r>
          </a:p>
          <a:p>
            <a:pPr lvl="1">
              <a:buFont typeface="Wingdings" pitchFamily="2" charset="2"/>
              <a:buChar char="§"/>
            </a:pPr>
            <a:r>
              <a:rPr lang="es-CO" sz="1600" dirty="0"/>
              <a:t>La purificación del ARN.</a:t>
            </a:r>
          </a:p>
          <a:p>
            <a:r>
              <a:rPr lang="es-CO" sz="1800" dirty="0"/>
              <a:t>Tres métodos: </a:t>
            </a:r>
          </a:p>
          <a:p>
            <a:pPr lvl="1">
              <a:buFont typeface="Wingdings" pitchFamily="2" charset="2"/>
              <a:buChar char="§"/>
            </a:pPr>
            <a:r>
              <a:rPr lang="es-CO" sz="1600" dirty="0"/>
              <a:t>El método basado en tiocianato de guanidinio.</a:t>
            </a:r>
          </a:p>
          <a:p>
            <a:pPr lvl="1">
              <a:buFont typeface="Wingdings" pitchFamily="2" charset="2"/>
              <a:buChar char="§"/>
            </a:pPr>
            <a:r>
              <a:rPr lang="es-CO" sz="1600" dirty="0"/>
              <a:t>El método basado en columna.</a:t>
            </a:r>
          </a:p>
          <a:p>
            <a:pPr lvl="1">
              <a:buFont typeface="Wingdings" pitchFamily="2" charset="2"/>
              <a:buChar char="§"/>
            </a:pPr>
            <a:r>
              <a:rPr lang="es-CO" sz="1600" dirty="0"/>
              <a:t>El método combinado basado en tiocianato de guanidinio y columna.</a:t>
            </a:r>
          </a:p>
        </p:txBody>
      </p:sp>
      <p:pic>
        <p:nvPicPr>
          <p:cNvPr id="9" name="Imagen 8">
            <a:extLst>
              <a:ext uri="{FF2B5EF4-FFF2-40B4-BE49-F238E27FC236}">
                <a16:creationId xmlns:a16="http://schemas.microsoft.com/office/drawing/2014/main" id="{205D3D6C-D47D-0240-BE5C-905CB12ABB3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45860" y="2165354"/>
            <a:ext cx="2627534" cy="4084385"/>
          </a:xfrm>
          <a:prstGeom prst="rect">
            <a:avLst/>
          </a:prstGeom>
        </p:spPr>
      </p:pic>
    </p:spTree>
    <p:extLst>
      <p:ext uri="{BB962C8B-B14F-4D97-AF65-F5344CB8AC3E}">
        <p14:creationId xmlns:p14="http://schemas.microsoft.com/office/powerpoint/2010/main" val="6656762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07124" y="11516"/>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62001" y="1130757"/>
            <a:ext cx="10667998" cy="443804"/>
          </a:xfrm>
        </p:spPr>
        <p:txBody>
          <a:bodyPr>
            <a:noAutofit/>
          </a:bodyPr>
          <a:lstStyle/>
          <a:p>
            <a:pPr marL="0" indent="0">
              <a:buNone/>
            </a:pPr>
            <a:r>
              <a:rPr lang="es-ES" sz="2800" b="1" dirty="0"/>
              <a:t>Amplificación de ácidos nucleicos – PCR convencional</a:t>
            </a:r>
            <a:endParaRPr lang="es-ES_tradnl" sz="2800" b="1" dirty="0"/>
          </a:p>
        </p:txBody>
      </p:sp>
      <p:sp>
        <p:nvSpPr>
          <p:cNvPr id="6" name="Marcador de contenido 2">
            <a:extLst>
              <a:ext uri="{FF2B5EF4-FFF2-40B4-BE49-F238E27FC236}">
                <a16:creationId xmlns:a16="http://schemas.microsoft.com/office/drawing/2014/main" id="{C2B1D96B-979E-2F43-8D52-B3CCE59B24BD}"/>
              </a:ext>
            </a:extLst>
          </p:cNvPr>
          <p:cNvSpPr txBox="1">
            <a:spLocks/>
          </p:cNvSpPr>
          <p:nvPr/>
        </p:nvSpPr>
        <p:spPr>
          <a:xfrm>
            <a:off x="783445" y="1782849"/>
            <a:ext cx="6706722" cy="44767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s-ES_tradnl" sz="1800" dirty="0"/>
              <a:t>Consigue un gran número de copias material genético a partir de una única copia de ADN.</a:t>
            </a:r>
          </a:p>
          <a:p>
            <a:pPr>
              <a:lnSpc>
                <a:spcPct val="100000"/>
              </a:lnSpc>
            </a:pPr>
            <a:r>
              <a:rPr lang="es-ES_tradnl" sz="1800" dirty="0"/>
              <a:t>Selecciona un segmento particular de ADN </a:t>
            </a:r>
            <a:r>
              <a:rPr lang="es-ES_tradnl" sz="1800" dirty="0">
                <a:cs typeface="Arial"/>
              </a:rPr>
              <a:t>→ se debe conocer parte de la secuencia.</a:t>
            </a:r>
            <a:endParaRPr lang="es-ES_tradnl" sz="1800" dirty="0"/>
          </a:p>
          <a:p>
            <a:pPr>
              <a:lnSpc>
                <a:spcPct val="100000"/>
              </a:lnSpc>
            </a:pPr>
            <a:r>
              <a:rPr lang="es-ES_tradnl" sz="1800" dirty="0"/>
              <a:t>El segmento puede representar una pequeña parte del ADN.</a:t>
            </a:r>
          </a:p>
        </p:txBody>
      </p:sp>
      <p:pic>
        <p:nvPicPr>
          <p:cNvPr id="7" name="Picture 2" descr="http://genmed.yolasite.com/resources/Polymerase%20Chain%20Reactions.gif">
            <a:extLst>
              <a:ext uri="{FF2B5EF4-FFF2-40B4-BE49-F238E27FC236}">
                <a16:creationId xmlns:a16="http://schemas.microsoft.com/office/drawing/2014/main" id="{D314304B-F1CB-CF49-B99F-0E385235A175}"/>
              </a:ext>
            </a:extLst>
          </p:cNvPr>
          <p:cNvPicPr>
            <a:picLocks noChangeAspect="1" noChangeArrowheads="1"/>
          </p:cNvPicPr>
          <p:nvPr/>
        </p:nvPicPr>
        <p:blipFill>
          <a:blip r:embed="rId3"/>
          <a:srcRect/>
          <a:stretch>
            <a:fillRect/>
          </a:stretch>
        </p:blipFill>
        <p:spPr bwMode="auto">
          <a:xfrm>
            <a:off x="7715250" y="2470954"/>
            <a:ext cx="4476750" cy="3048001"/>
          </a:xfrm>
          <a:prstGeom prst="rect">
            <a:avLst/>
          </a:prstGeom>
          <a:noFill/>
        </p:spPr>
      </p:pic>
      <p:sp>
        <p:nvSpPr>
          <p:cNvPr id="8" name="4 Rectángulo">
            <a:extLst>
              <a:ext uri="{FF2B5EF4-FFF2-40B4-BE49-F238E27FC236}">
                <a16:creationId xmlns:a16="http://schemas.microsoft.com/office/drawing/2014/main" id="{771EF8AE-B55A-2149-84D6-1D5B06315664}"/>
              </a:ext>
            </a:extLst>
          </p:cNvPr>
          <p:cNvSpPr/>
          <p:nvPr/>
        </p:nvSpPr>
        <p:spPr>
          <a:xfrm>
            <a:off x="7348838" y="5727243"/>
            <a:ext cx="4572000" cy="663515"/>
          </a:xfrm>
          <a:prstGeom prst="rect">
            <a:avLst/>
          </a:prstGeom>
        </p:spPr>
        <p:txBody>
          <a:bodyPr>
            <a:spAutoFit/>
          </a:bodyPr>
          <a:lstStyle/>
          <a:p>
            <a:pPr algn="ctr">
              <a:lnSpc>
                <a:spcPct val="120000"/>
              </a:lnSpc>
            </a:pPr>
            <a:r>
              <a:rPr lang="es-ES_tradnl" sz="1600" dirty="0">
                <a:solidFill>
                  <a:srgbClr val="152B48"/>
                </a:solidFill>
                <a:latin typeface="Montserrat" panose="02000505000000020004" pitchFamily="2" charset="0"/>
                <a:cs typeface="Arial"/>
              </a:rPr>
              <a:t>La PCR puede considerarse como una “fotocopiadora” molecular.  </a:t>
            </a:r>
          </a:p>
        </p:txBody>
      </p:sp>
    </p:spTree>
    <p:extLst>
      <p:ext uri="{BB962C8B-B14F-4D97-AF65-F5344CB8AC3E}">
        <p14:creationId xmlns:p14="http://schemas.microsoft.com/office/powerpoint/2010/main" val="2404030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70186" y="127444"/>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62001" y="1355578"/>
            <a:ext cx="10667998" cy="443804"/>
          </a:xfrm>
        </p:spPr>
        <p:txBody>
          <a:bodyPr>
            <a:noAutofit/>
          </a:bodyPr>
          <a:lstStyle/>
          <a:p>
            <a:pPr marL="0" indent="0">
              <a:buNone/>
            </a:pPr>
            <a:r>
              <a:rPr lang="es-ES" sz="2800" b="1" dirty="0"/>
              <a:t>Amplificación de ácidos nucleicos – PCR convencional</a:t>
            </a:r>
            <a:endParaRPr lang="es-ES_tradnl" sz="2800" b="1" dirty="0"/>
          </a:p>
        </p:txBody>
      </p:sp>
      <p:sp>
        <p:nvSpPr>
          <p:cNvPr id="6" name="Marcador de contenido 2">
            <a:extLst>
              <a:ext uri="{FF2B5EF4-FFF2-40B4-BE49-F238E27FC236}">
                <a16:creationId xmlns:a16="http://schemas.microsoft.com/office/drawing/2014/main" id="{C2B1D96B-979E-2F43-8D52-B3CCE59B24BD}"/>
              </a:ext>
            </a:extLst>
          </p:cNvPr>
          <p:cNvSpPr txBox="1">
            <a:spLocks/>
          </p:cNvSpPr>
          <p:nvPr/>
        </p:nvSpPr>
        <p:spPr>
          <a:xfrm>
            <a:off x="1216986" y="2248030"/>
            <a:ext cx="5478194" cy="18665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s-ES" sz="2200" dirty="0"/>
              <a:t>Inventada por </a:t>
            </a:r>
            <a:r>
              <a:rPr lang="es-ES" sz="2200" dirty="0" err="1"/>
              <a:t>Kary</a:t>
            </a:r>
            <a:r>
              <a:rPr lang="es-ES" sz="2200" dirty="0"/>
              <a:t> </a:t>
            </a:r>
            <a:r>
              <a:rPr lang="es-ES" sz="2200" dirty="0" err="1"/>
              <a:t>Mullis</a:t>
            </a:r>
            <a:r>
              <a:rPr lang="es-ES" sz="2200" dirty="0"/>
              <a:t> en 1988.</a:t>
            </a:r>
          </a:p>
          <a:p>
            <a:pPr>
              <a:lnSpc>
                <a:spcPct val="100000"/>
              </a:lnSpc>
            </a:pPr>
            <a:r>
              <a:rPr lang="es-ES" sz="2200" dirty="0" err="1"/>
              <a:t>Mullis</a:t>
            </a:r>
            <a:r>
              <a:rPr lang="es-ES" sz="2200" dirty="0"/>
              <a:t>, premiado con el premio Nobel de química en 1993.</a:t>
            </a:r>
          </a:p>
        </p:txBody>
      </p:sp>
      <p:pic>
        <p:nvPicPr>
          <p:cNvPr id="9" name="Picture 6" descr="Mullis Nobel Prize">
            <a:extLst>
              <a:ext uri="{FF2B5EF4-FFF2-40B4-BE49-F238E27FC236}">
                <a16:creationId xmlns:a16="http://schemas.microsoft.com/office/drawing/2014/main" id="{DE384769-3171-BE45-B615-BC562BE9719A}"/>
              </a:ext>
            </a:extLst>
          </p:cNvPr>
          <p:cNvPicPr>
            <a:picLocks noChangeAspect="1" noChangeArrowheads="1"/>
          </p:cNvPicPr>
          <p:nvPr/>
        </p:nvPicPr>
        <p:blipFill>
          <a:blip r:embed="rId3"/>
          <a:srcRect/>
          <a:stretch>
            <a:fillRect/>
          </a:stretch>
        </p:blipFill>
        <p:spPr bwMode="auto">
          <a:xfrm>
            <a:off x="7413624" y="3181285"/>
            <a:ext cx="4016375" cy="3092450"/>
          </a:xfrm>
          <a:prstGeom prst="rect">
            <a:avLst/>
          </a:prstGeom>
          <a:noFill/>
          <a:ln w="9525">
            <a:noFill/>
            <a:miter lim="800000"/>
            <a:headEnd/>
            <a:tailEnd/>
          </a:ln>
        </p:spPr>
      </p:pic>
    </p:spTree>
    <p:extLst>
      <p:ext uri="{BB962C8B-B14F-4D97-AF65-F5344CB8AC3E}">
        <p14:creationId xmlns:p14="http://schemas.microsoft.com/office/powerpoint/2010/main" val="1329349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38655" y="99590"/>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46234" y="1203251"/>
            <a:ext cx="11109434" cy="221902"/>
          </a:xfrm>
        </p:spPr>
        <p:txBody>
          <a:bodyPr>
            <a:noAutofit/>
          </a:bodyPr>
          <a:lstStyle/>
          <a:p>
            <a:pPr marL="0" indent="0">
              <a:lnSpc>
                <a:spcPct val="100000"/>
              </a:lnSpc>
              <a:buNone/>
            </a:pPr>
            <a:r>
              <a:rPr lang="es-ES" sz="2800" b="1" dirty="0"/>
              <a:t>Amplificación de ácidos nucleicos – PCR convencional</a:t>
            </a:r>
            <a:endParaRPr lang="es-ES_tradnl" sz="2800" b="1" dirty="0"/>
          </a:p>
        </p:txBody>
      </p:sp>
      <p:pic>
        <p:nvPicPr>
          <p:cNvPr id="7" name="Picture 1027" descr="PCR copies">
            <a:extLst>
              <a:ext uri="{FF2B5EF4-FFF2-40B4-BE49-F238E27FC236}">
                <a16:creationId xmlns:a16="http://schemas.microsoft.com/office/drawing/2014/main" id="{D4E611B4-B347-0E42-8A58-B5D39DA86308}"/>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022" t="363" r="1118" b="691"/>
          <a:stretch/>
        </p:blipFill>
        <p:spPr bwMode="auto">
          <a:xfrm>
            <a:off x="4585571" y="2514275"/>
            <a:ext cx="7504446" cy="3882742"/>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39067196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5">
            <a:extLst>
              <a:ext uri="{FF2B5EF4-FFF2-40B4-BE49-F238E27FC236}">
                <a16:creationId xmlns:a16="http://schemas.microsoft.com/office/drawing/2014/main" id="{7B4897FB-0C71-BE48-A13C-F0F6E680E352}"/>
              </a:ext>
            </a:extLst>
          </p:cNvPr>
          <p:cNvPicPr>
            <a:picLocks noGrp="1" noChangeAspect="1"/>
          </p:cNvPicPr>
          <p:nvPr>
            <p:ph idx="13"/>
          </p:nvPr>
        </p:nvPicPr>
        <p:blipFill>
          <a:blip r:embed="rId2" cstate="email">
            <a:extLst>
              <a:ext uri="{28A0092B-C50C-407E-A947-70E740481C1C}">
                <a14:useLocalDpi xmlns:a14="http://schemas.microsoft.com/office/drawing/2010/main"/>
              </a:ext>
            </a:extLst>
          </a:blip>
          <a:stretch>
            <a:fillRect/>
          </a:stretch>
        </p:blipFill>
        <p:spPr>
          <a:xfrm>
            <a:off x="8634490" y="2632841"/>
            <a:ext cx="3557510" cy="4114494"/>
          </a:xfrm>
        </p:spPr>
      </p:pic>
      <p:sp>
        <p:nvSpPr>
          <p:cNvPr id="3" name="Marcador de contenido 2">
            <a:extLst>
              <a:ext uri="{FF2B5EF4-FFF2-40B4-BE49-F238E27FC236}">
                <a16:creationId xmlns:a16="http://schemas.microsoft.com/office/drawing/2014/main" id="{3E8D101F-405C-5F41-B151-DCB433F200AB}"/>
              </a:ext>
            </a:extLst>
          </p:cNvPr>
          <p:cNvSpPr>
            <a:spLocks noGrp="1"/>
          </p:cNvSpPr>
          <p:nvPr>
            <p:ph idx="1"/>
          </p:nvPr>
        </p:nvSpPr>
        <p:spPr>
          <a:xfrm>
            <a:off x="817612" y="1342446"/>
            <a:ext cx="8294857" cy="4293822"/>
          </a:xfrm>
        </p:spPr>
        <p:txBody>
          <a:bodyPr>
            <a:normAutofit/>
          </a:bodyPr>
          <a:lstStyle/>
          <a:p>
            <a:pPr>
              <a:lnSpc>
                <a:spcPct val="100000"/>
              </a:lnSpc>
            </a:pPr>
            <a:r>
              <a:rPr lang="es-CO" dirty="0"/>
              <a:t>La primera máquina de PCR fue una serie de tres baños con tres temperaturas diferentes.</a:t>
            </a:r>
          </a:p>
          <a:p>
            <a:pPr>
              <a:lnSpc>
                <a:spcPct val="100000"/>
              </a:lnSpc>
            </a:pPr>
            <a:r>
              <a:rPr lang="es-CO" dirty="0"/>
              <a:t>Se tenían que transferir los tubos de PCR en cada baño manualmente al menos 35 veces.</a:t>
            </a:r>
          </a:p>
          <a:p>
            <a:pPr>
              <a:lnSpc>
                <a:spcPct val="100000"/>
              </a:lnSpc>
            </a:pPr>
            <a:r>
              <a:rPr lang="es-CO" dirty="0"/>
              <a:t>Karry Mullis había logrado la amplificación por PCR a través de este proceso. Sin embargo, en el año 1985, PerkinElmer introdujo la primera máquina de PCR automatizada.</a:t>
            </a:r>
          </a:p>
        </p:txBody>
      </p:sp>
      <p:sp>
        <p:nvSpPr>
          <p:cNvPr id="7" name="Título 1">
            <a:extLst>
              <a:ext uri="{FF2B5EF4-FFF2-40B4-BE49-F238E27FC236}">
                <a16:creationId xmlns:a16="http://schemas.microsoft.com/office/drawing/2014/main" id="{610B63C3-B668-6949-A715-837697D3765E}"/>
              </a:ext>
            </a:extLst>
          </p:cNvPr>
          <p:cNvSpPr>
            <a:spLocks noGrp="1"/>
          </p:cNvSpPr>
          <p:nvPr>
            <p:ph type="title"/>
          </p:nvPr>
        </p:nvSpPr>
        <p:spPr>
          <a:xfrm>
            <a:off x="507124" y="22813"/>
            <a:ext cx="10515600" cy="1049316"/>
          </a:xfrm>
        </p:spPr>
        <p:txBody>
          <a:bodyPr/>
          <a:lstStyle/>
          <a:p>
            <a:r>
              <a:rPr lang="es-CO" dirty="0"/>
              <a:t>Pruebas moleculares</a:t>
            </a:r>
          </a:p>
        </p:txBody>
      </p:sp>
      <p:sp>
        <p:nvSpPr>
          <p:cNvPr id="8" name="Marcador de contenido 2">
            <a:extLst>
              <a:ext uri="{FF2B5EF4-FFF2-40B4-BE49-F238E27FC236}">
                <a16:creationId xmlns:a16="http://schemas.microsoft.com/office/drawing/2014/main" id="{109CEC2B-D5B6-6D4B-8FA9-6F41859F3AD8}"/>
              </a:ext>
            </a:extLst>
          </p:cNvPr>
          <p:cNvSpPr txBox="1">
            <a:spLocks/>
          </p:cNvSpPr>
          <p:nvPr/>
        </p:nvSpPr>
        <p:spPr>
          <a:xfrm>
            <a:off x="762001" y="882876"/>
            <a:ext cx="10667998" cy="44380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2800" b="1" dirty="0"/>
              <a:t>Amplificación de ácidos nucleicos – PCR convencional</a:t>
            </a:r>
            <a:endParaRPr lang="es-ES_tradnl" sz="2800" b="1" dirty="0"/>
          </a:p>
        </p:txBody>
      </p:sp>
    </p:spTree>
    <p:extLst>
      <p:ext uri="{BB962C8B-B14F-4D97-AF65-F5344CB8AC3E}">
        <p14:creationId xmlns:p14="http://schemas.microsoft.com/office/powerpoint/2010/main" val="12090037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610B63C3-B668-6949-A715-837697D3765E}"/>
              </a:ext>
            </a:extLst>
          </p:cNvPr>
          <p:cNvSpPr>
            <a:spLocks noGrp="1"/>
          </p:cNvSpPr>
          <p:nvPr>
            <p:ph type="title"/>
          </p:nvPr>
        </p:nvSpPr>
        <p:spPr>
          <a:xfrm>
            <a:off x="591640" y="65680"/>
            <a:ext cx="10515600" cy="1105731"/>
          </a:xfrm>
        </p:spPr>
        <p:txBody>
          <a:bodyPr/>
          <a:lstStyle/>
          <a:p>
            <a:r>
              <a:rPr lang="es-CO" dirty="0"/>
              <a:t>Pruebas moleculares</a:t>
            </a:r>
          </a:p>
        </p:txBody>
      </p:sp>
      <p:sp>
        <p:nvSpPr>
          <p:cNvPr id="8" name="Marcador de contenido 2">
            <a:extLst>
              <a:ext uri="{FF2B5EF4-FFF2-40B4-BE49-F238E27FC236}">
                <a16:creationId xmlns:a16="http://schemas.microsoft.com/office/drawing/2014/main" id="{109CEC2B-D5B6-6D4B-8FA9-6F41859F3AD8}"/>
              </a:ext>
            </a:extLst>
          </p:cNvPr>
          <p:cNvSpPr txBox="1">
            <a:spLocks/>
          </p:cNvSpPr>
          <p:nvPr/>
        </p:nvSpPr>
        <p:spPr>
          <a:xfrm>
            <a:off x="890753" y="1027081"/>
            <a:ext cx="10667998" cy="44380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2800" b="1" dirty="0"/>
              <a:t>Amplificación de ácidos nucleicos – PCR convencional</a:t>
            </a:r>
            <a:endParaRPr lang="es-ES_tradnl" sz="2800" b="1" dirty="0"/>
          </a:p>
        </p:txBody>
      </p:sp>
      <p:sp>
        <p:nvSpPr>
          <p:cNvPr id="10" name="2 Marcador de contenido">
            <a:extLst>
              <a:ext uri="{FF2B5EF4-FFF2-40B4-BE49-F238E27FC236}">
                <a16:creationId xmlns:a16="http://schemas.microsoft.com/office/drawing/2014/main" id="{1046A6C0-D52B-5F4A-95CE-EF4F86F0BEBB}"/>
              </a:ext>
            </a:extLst>
          </p:cNvPr>
          <p:cNvSpPr>
            <a:spLocks noGrp="1"/>
          </p:cNvSpPr>
          <p:nvPr>
            <p:ph idx="1"/>
          </p:nvPr>
        </p:nvSpPr>
        <p:spPr>
          <a:xfrm>
            <a:off x="1057418" y="1600908"/>
            <a:ext cx="10501334" cy="2293175"/>
          </a:xfrm>
        </p:spPr>
        <p:txBody>
          <a:bodyPr>
            <a:noAutofit/>
          </a:bodyPr>
          <a:lstStyle/>
          <a:p>
            <a:pPr algn="just">
              <a:lnSpc>
                <a:spcPct val="100000"/>
              </a:lnSpc>
            </a:pPr>
            <a:r>
              <a:rPr lang="es-MX" dirty="0"/>
              <a:t>La ADNpolimerasa se emplea para replicar repetidamente un segmento determinado.</a:t>
            </a:r>
          </a:p>
          <a:p>
            <a:pPr>
              <a:lnSpc>
                <a:spcPct val="100000"/>
              </a:lnSpc>
            </a:pPr>
            <a:r>
              <a:rPr lang="es-MX" dirty="0"/>
              <a:t>Extraída de </a:t>
            </a:r>
            <a:r>
              <a:rPr lang="es-MX" i="1" dirty="0"/>
              <a:t>Thermophilus aquaticus (Taqpolimerasa).</a:t>
            </a:r>
          </a:p>
          <a:p>
            <a:pPr marL="36576">
              <a:lnSpc>
                <a:spcPct val="100000"/>
              </a:lnSpc>
              <a:spcBef>
                <a:spcPct val="20000"/>
              </a:spcBef>
              <a:buClr>
                <a:schemeClr val="accent1"/>
              </a:buClr>
              <a:buSzPct val="80000"/>
              <a:defRPr/>
            </a:pPr>
            <a:r>
              <a:rPr lang="es-MX" dirty="0"/>
              <a:t>El número de secuencias va aumentando  de modo exponencial, doblándose con cada ciclo de replicación.</a:t>
            </a:r>
          </a:p>
          <a:p>
            <a:pPr marL="36576">
              <a:lnSpc>
                <a:spcPct val="100000"/>
              </a:lnSpc>
              <a:spcBef>
                <a:spcPct val="20000"/>
              </a:spcBef>
              <a:buClr>
                <a:schemeClr val="accent1"/>
              </a:buClr>
              <a:buSzPct val="80000"/>
              <a:defRPr/>
            </a:pPr>
            <a:r>
              <a:rPr lang="es-MX" dirty="0"/>
              <a:t>Una molécula de ADN en 30 ciclos = 230 copias.</a:t>
            </a:r>
            <a:endParaRPr lang="es-ES" dirty="0"/>
          </a:p>
          <a:p>
            <a:pPr marL="0" indent="0">
              <a:lnSpc>
                <a:spcPct val="100000"/>
              </a:lnSpc>
              <a:buNone/>
            </a:pPr>
            <a:endParaRPr lang="es-ES" b="1" i="1" dirty="0"/>
          </a:p>
        </p:txBody>
      </p:sp>
      <p:pic>
        <p:nvPicPr>
          <p:cNvPr id="11" name="Picture 2" descr="http://3.bp.blogspot.com/-ahghkSc7vOY/T8q6opi7JZI/AAAAAAAAEIM/mKw9knvLvC0/s1600/Thermus+aquaticus.JPG">
            <a:extLst>
              <a:ext uri="{FF2B5EF4-FFF2-40B4-BE49-F238E27FC236}">
                <a16:creationId xmlns:a16="http://schemas.microsoft.com/office/drawing/2014/main" id="{AC38A014-8B3E-6144-803A-E65BE911D5C6}"/>
              </a:ext>
            </a:extLst>
          </p:cNvPr>
          <p:cNvPicPr>
            <a:picLocks noChangeAspect="1" noChangeArrowheads="1"/>
          </p:cNvPicPr>
          <p:nvPr/>
        </p:nvPicPr>
        <p:blipFill>
          <a:blip r:embed="rId2"/>
          <a:srcRect/>
          <a:stretch>
            <a:fillRect/>
          </a:stretch>
        </p:blipFill>
        <p:spPr bwMode="auto">
          <a:xfrm>
            <a:off x="7490816" y="3693377"/>
            <a:ext cx="4572032" cy="3098943"/>
          </a:xfrm>
          <a:prstGeom prst="rect">
            <a:avLst/>
          </a:prstGeom>
          <a:noFill/>
        </p:spPr>
      </p:pic>
    </p:spTree>
    <p:extLst>
      <p:ext uri="{BB962C8B-B14F-4D97-AF65-F5344CB8AC3E}">
        <p14:creationId xmlns:p14="http://schemas.microsoft.com/office/powerpoint/2010/main" val="1491977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32070" y="157425"/>
            <a:ext cx="10515600" cy="1325563"/>
          </a:xfrm>
        </p:spPr>
        <p:txBody>
          <a:bodyPr/>
          <a:lstStyle/>
          <a:p>
            <a:r>
              <a:rPr lang="es-CO" dirty="0"/>
              <a:t>Pruebas citogenéticas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951508" y="1430640"/>
            <a:ext cx="4669654" cy="1885430"/>
          </a:xfrm>
        </p:spPr>
        <p:txBody>
          <a:bodyPr>
            <a:noAutofit/>
          </a:bodyPr>
          <a:lstStyle/>
          <a:p>
            <a:pPr>
              <a:lnSpc>
                <a:spcPct val="100000"/>
              </a:lnSpc>
            </a:pPr>
            <a:r>
              <a:rPr lang="es-CO" sz="2200" dirty="0"/>
              <a:t>Los métodos más utilizados durante años son convencionales o clásicas.</a:t>
            </a:r>
          </a:p>
          <a:p>
            <a:pPr>
              <a:lnSpc>
                <a:spcPct val="100000"/>
              </a:lnSpc>
            </a:pPr>
            <a:r>
              <a:rPr lang="es-CO" sz="2200" dirty="0"/>
              <a:t>Es el examen de los cromosomas para identificar anomalías o estructurales. </a:t>
            </a:r>
          </a:p>
        </p:txBody>
      </p:sp>
      <p:pic>
        <p:nvPicPr>
          <p:cNvPr id="6" name="Marcador de contenido 5">
            <a:extLst>
              <a:ext uri="{FF2B5EF4-FFF2-40B4-BE49-F238E27FC236}">
                <a16:creationId xmlns:a16="http://schemas.microsoft.com/office/drawing/2014/main" id="{B42E6C9D-9F0A-ED4C-8BE2-7ECF73A66760}"/>
              </a:ext>
            </a:extLst>
          </p:cNvPr>
          <p:cNvPicPr>
            <a:picLocks noGrp="1" noChangeAspect="1"/>
          </p:cNvPicPr>
          <p:nvPr>
            <p:ph idx="13"/>
          </p:nvPr>
        </p:nvPicPr>
        <p:blipFill>
          <a:blip r:embed="rId3" cstate="email">
            <a:extLst>
              <a:ext uri="{28A0092B-C50C-407E-A947-70E740481C1C}">
                <a14:useLocalDpi xmlns:a14="http://schemas.microsoft.com/office/drawing/2010/main"/>
              </a:ext>
            </a:extLst>
          </a:blip>
          <a:stretch>
            <a:fillRect/>
          </a:stretch>
        </p:blipFill>
        <p:spPr>
          <a:xfrm>
            <a:off x="5710007" y="1047756"/>
            <a:ext cx="6340210" cy="5450508"/>
          </a:xfrm>
        </p:spPr>
      </p:pic>
    </p:spTree>
    <p:extLst>
      <p:ext uri="{BB962C8B-B14F-4D97-AF65-F5344CB8AC3E}">
        <p14:creationId xmlns:p14="http://schemas.microsoft.com/office/powerpoint/2010/main" val="6224910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38655" y="141410"/>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62001" y="1119724"/>
            <a:ext cx="10891344" cy="443804"/>
          </a:xfrm>
        </p:spPr>
        <p:txBody>
          <a:bodyPr>
            <a:noAutofit/>
          </a:bodyPr>
          <a:lstStyle/>
          <a:p>
            <a:pPr marL="0" indent="0">
              <a:lnSpc>
                <a:spcPct val="100000"/>
              </a:lnSpc>
              <a:buNone/>
            </a:pPr>
            <a:r>
              <a:rPr lang="es-ES" sz="2800" b="1" dirty="0"/>
              <a:t>Amplificación de ácidos nucleicos – PCR convencional</a:t>
            </a:r>
            <a:endParaRPr lang="es-ES_tradnl" sz="2800" b="1" dirty="0"/>
          </a:p>
        </p:txBody>
      </p:sp>
      <p:graphicFrame>
        <p:nvGraphicFramePr>
          <p:cNvPr id="5" name="Object 5">
            <a:extLst>
              <a:ext uri="{FF2B5EF4-FFF2-40B4-BE49-F238E27FC236}">
                <a16:creationId xmlns:a16="http://schemas.microsoft.com/office/drawing/2014/main" id="{C19CC6B2-9FE1-D44D-9C6F-EB17523A7E71}"/>
              </a:ext>
            </a:extLst>
          </p:cNvPr>
          <p:cNvGraphicFramePr>
            <a:graphicFrameLocks noChangeAspect="1"/>
          </p:cNvGraphicFramePr>
          <p:nvPr>
            <p:extLst>
              <p:ext uri="{D42A27DB-BD31-4B8C-83A1-F6EECF244321}">
                <p14:modId xmlns:p14="http://schemas.microsoft.com/office/powerpoint/2010/main" val="3568118861"/>
              </p:ext>
            </p:extLst>
          </p:nvPr>
        </p:nvGraphicFramePr>
        <p:xfrm>
          <a:off x="4543528" y="2014935"/>
          <a:ext cx="7522346" cy="4512465"/>
        </p:xfrm>
        <a:graphic>
          <a:graphicData uri="http://schemas.openxmlformats.org/presentationml/2006/ole">
            <mc:AlternateContent xmlns:mc="http://schemas.openxmlformats.org/markup-compatibility/2006">
              <mc:Choice xmlns:v="urn:schemas-microsoft-com:vml" Requires="v">
                <p:oleObj name="Documento" r:id="rId3" imgW="9010475" imgH="5139480" progId="Word.Document.8">
                  <p:embed/>
                </p:oleObj>
              </mc:Choice>
              <mc:Fallback>
                <p:oleObj name="Documento" r:id="rId3" imgW="9010475" imgH="5139480" progId="Word.Document.8">
                  <p:embed/>
                  <p:pic>
                    <p:nvPicPr>
                      <p:cNvPr id="1026" name="Object 5"/>
                      <p:cNvPicPr>
                        <a:picLocks noChangeAspect="1" noChangeArrowheads="1"/>
                      </p:cNvPicPr>
                      <p:nvPr/>
                    </p:nvPicPr>
                    <p:blipFill>
                      <a:blip r:embed="rId4">
                        <a:extLst>
                          <a:ext uri="{28A0092B-C50C-407E-A947-70E740481C1C}">
                            <a14:useLocalDpi xmlns:a14="http://schemas.microsoft.com/office/drawing/2010/main" val="0"/>
                          </a:ext>
                        </a:extLst>
                      </a:blip>
                      <a:srcRect r="-719"/>
                      <a:stretch>
                        <a:fillRect/>
                      </a:stretch>
                    </p:blipFill>
                    <p:spPr bwMode="auto">
                      <a:xfrm>
                        <a:off x="4543528" y="2014935"/>
                        <a:ext cx="7522346" cy="451246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573681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67615" y="66002"/>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62001" y="1069076"/>
            <a:ext cx="10667998" cy="443804"/>
          </a:xfrm>
        </p:spPr>
        <p:txBody>
          <a:bodyPr>
            <a:noAutofit/>
          </a:bodyPr>
          <a:lstStyle/>
          <a:p>
            <a:pPr marL="0" indent="0">
              <a:buNone/>
            </a:pPr>
            <a:r>
              <a:rPr lang="es-ES" sz="2800" b="1" dirty="0"/>
              <a:t>Amplificación de ácidos nucleicos – PCR convencional</a:t>
            </a:r>
            <a:endParaRPr lang="es-ES_tradnl" sz="2800" b="1" dirty="0"/>
          </a:p>
        </p:txBody>
      </p:sp>
      <p:sp>
        <p:nvSpPr>
          <p:cNvPr id="6" name="2 Marcador de contenido">
            <a:extLst>
              <a:ext uri="{FF2B5EF4-FFF2-40B4-BE49-F238E27FC236}">
                <a16:creationId xmlns:a16="http://schemas.microsoft.com/office/drawing/2014/main" id="{3BFC5248-E06D-F044-81C2-44906448C528}"/>
              </a:ext>
            </a:extLst>
          </p:cNvPr>
          <p:cNvSpPr txBox="1">
            <a:spLocks/>
          </p:cNvSpPr>
          <p:nvPr/>
        </p:nvSpPr>
        <p:spPr>
          <a:xfrm>
            <a:off x="909638" y="1691868"/>
            <a:ext cx="6295203" cy="29281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s-MX" dirty="0"/>
              <a:t>El DNA de partida puede ser un fragmento de ADN clonado o extraído.</a:t>
            </a:r>
          </a:p>
          <a:p>
            <a:pPr>
              <a:lnSpc>
                <a:spcPct val="100000"/>
              </a:lnSpc>
            </a:pPr>
            <a:r>
              <a:rPr lang="es-MX" dirty="0"/>
              <a:t>Los primer franquean la secuencia que se desea amplificar.</a:t>
            </a:r>
          </a:p>
          <a:p>
            <a:pPr>
              <a:lnSpc>
                <a:spcPct val="100000"/>
              </a:lnSpc>
            </a:pPr>
            <a:r>
              <a:rPr lang="es-MX" dirty="0"/>
              <a:t>Los primers son oligonucleótidos  compuestos de 15-20 bases.</a:t>
            </a:r>
          </a:p>
          <a:p>
            <a:pPr>
              <a:lnSpc>
                <a:spcPct val="100000"/>
              </a:lnSpc>
            </a:pPr>
            <a:endParaRPr lang="es-MX" sz="2200" dirty="0"/>
          </a:p>
          <a:p>
            <a:pPr>
              <a:lnSpc>
                <a:spcPct val="100000"/>
              </a:lnSpc>
            </a:pPr>
            <a:endParaRPr lang="es-ES" sz="2200" dirty="0"/>
          </a:p>
        </p:txBody>
      </p:sp>
      <p:pic>
        <p:nvPicPr>
          <p:cNvPr id="7" name="Picture 4" descr="http://www.roche.pt/files/image/Imagens_MD/pcr2.jpg">
            <a:extLst>
              <a:ext uri="{FF2B5EF4-FFF2-40B4-BE49-F238E27FC236}">
                <a16:creationId xmlns:a16="http://schemas.microsoft.com/office/drawing/2014/main" id="{2E38DBB2-73D4-5D48-8EDA-86A2BEDF1A13}"/>
              </a:ext>
            </a:extLst>
          </p:cNvPr>
          <p:cNvPicPr>
            <a:picLocks noChangeAspect="1" noChangeArrowheads="1"/>
          </p:cNvPicPr>
          <p:nvPr/>
        </p:nvPicPr>
        <p:blipFill>
          <a:blip r:embed="rId3"/>
          <a:srcRect/>
          <a:stretch>
            <a:fillRect/>
          </a:stretch>
        </p:blipFill>
        <p:spPr bwMode="auto">
          <a:xfrm>
            <a:off x="7522348" y="1896955"/>
            <a:ext cx="4286280" cy="2653413"/>
          </a:xfrm>
          <a:prstGeom prst="rect">
            <a:avLst/>
          </a:prstGeom>
          <a:noFill/>
        </p:spPr>
      </p:pic>
      <p:sp>
        <p:nvSpPr>
          <p:cNvPr id="8" name="5 Rectángulo">
            <a:extLst>
              <a:ext uri="{FF2B5EF4-FFF2-40B4-BE49-F238E27FC236}">
                <a16:creationId xmlns:a16="http://schemas.microsoft.com/office/drawing/2014/main" id="{D64349C8-5AE1-5449-91CE-5D0005AD2FCD}"/>
              </a:ext>
            </a:extLst>
          </p:cNvPr>
          <p:cNvSpPr/>
          <p:nvPr/>
        </p:nvSpPr>
        <p:spPr>
          <a:xfrm>
            <a:off x="5825415" y="4961045"/>
            <a:ext cx="4572000" cy="646331"/>
          </a:xfrm>
          <a:prstGeom prst="rect">
            <a:avLst/>
          </a:prstGeom>
          <a:ln>
            <a:solidFill>
              <a:srgbClr val="00AAA7"/>
            </a:solidFill>
          </a:ln>
        </p:spPr>
        <p:txBody>
          <a:bodyPr>
            <a:spAutoFit/>
          </a:bodyPr>
          <a:lstStyle/>
          <a:p>
            <a:pPr algn="ctr">
              <a:lnSpc>
                <a:spcPct val="90000"/>
              </a:lnSpc>
              <a:spcBef>
                <a:spcPts val="1000"/>
              </a:spcBef>
            </a:pPr>
            <a:r>
              <a:rPr lang="es-MX" sz="2000" dirty="0">
                <a:solidFill>
                  <a:srgbClr val="152B48"/>
                </a:solidFill>
                <a:latin typeface="Montserrat" panose="02000505000000020004" pitchFamily="2" charset="0"/>
              </a:rPr>
              <a:t>Y comienzan en direcciones opuestas (forward y reverse).</a:t>
            </a:r>
          </a:p>
        </p:txBody>
      </p:sp>
      <p:sp>
        <p:nvSpPr>
          <p:cNvPr id="9" name="6 Flecha derecha">
            <a:extLst>
              <a:ext uri="{FF2B5EF4-FFF2-40B4-BE49-F238E27FC236}">
                <a16:creationId xmlns:a16="http://schemas.microsoft.com/office/drawing/2014/main" id="{35109E9A-ABFA-124C-B03A-13C06CCC30F9}"/>
              </a:ext>
            </a:extLst>
          </p:cNvPr>
          <p:cNvSpPr/>
          <p:nvPr/>
        </p:nvSpPr>
        <p:spPr>
          <a:xfrm>
            <a:off x="9432935" y="3524306"/>
            <a:ext cx="1000132" cy="214314"/>
          </a:xfrm>
          <a:prstGeom prst="rightArrow">
            <a:avLst/>
          </a:prstGeom>
          <a:solidFill>
            <a:srgbClr val="152B48"/>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10" name="7 Flecha derecha">
            <a:extLst>
              <a:ext uri="{FF2B5EF4-FFF2-40B4-BE49-F238E27FC236}">
                <a16:creationId xmlns:a16="http://schemas.microsoft.com/office/drawing/2014/main" id="{80D7DD64-8C1D-644D-BCEB-387BF3F2417F}"/>
              </a:ext>
            </a:extLst>
          </p:cNvPr>
          <p:cNvSpPr/>
          <p:nvPr/>
        </p:nvSpPr>
        <p:spPr>
          <a:xfrm flipH="1" flipV="1">
            <a:off x="9004307" y="2712558"/>
            <a:ext cx="857256" cy="214314"/>
          </a:xfrm>
          <a:prstGeom prst="rightArrow">
            <a:avLst/>
          </a:prstGeom>
          <a:solidFill>
            <a:srgbClr val="152B48"/>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a:p>
        </p:txBody>
      </p:sp>
      <p:sp>
        <p:nvSpPr>
          <p:cNvPr id="11" name="8 Rectángulo">
            <a:extLst>
              <a:ext uri="{FF2B5EF4-FFF2-40B4-BE49-F238E27FC236}">
                <a16:creationId xmlns:a16="http://schemas.microsoft.com/office/drawing/2014/main" id="{4E973FB2-C881-314E-9F95-CB7886EFE2BE}"/>
              </a:ext>
            </a:extLst>
          </p:cNvPr>
          <p:cNvSpPr/>
          <p:nvPr/>
        </p:nvSpPr>
        <p:spPr>
          <a:xfrm>
            <a:off x="5825415" y="5818300"/>
            <a:ext cx="4572000" cy="646331"/>
          </a:xfrm>
          <a:prstGeom prst="rect">
            <a:avLst/>
          </a:prstGeom>
          <a:ln>
            <a:solidFill>
              <a:srgbClr val="00AAA7"/>
            </a:solidFill>
          </a:ln>
        </p:spPr>
        <p:txBody>
          <a:bodyPr>
            <a:spAutoFit/>
          </a:bodyPr>
          <a:lstStyle/>
          <a:p>
            <a:pPr algn="ctr">
              <a:lnSpc>
                <a:spcPct val="90000"/>
              </a:lnSpc>
              <a:spcBef>
                <a:spcPts val="1000"/>
              </a:spcBef>
            </a:pPr>
            <a:r>
              <a:rPr lang="es-ES" sz="2000" dirty="0">
                <a:solidFill>
                  <a:srgbClr val="152B48"/>
                </a:solidFill>
                <a:latin typeface="Montserrat" panose="02000505000000020004" pitchFamily="2" charset="0"/>
              </a:rPr>
              <a:t>El contenido de G/C debe ser entre 45–60%.</a:t>
            </a:r>
          </a:p>
        </p:txBody>
      </p:sp>
    </p:spTree>
    <p:extLst>
      <p:ext uri="{BB962C8B-B14F-4D97-AF65-F5344CB8AC3E}">
        <p14:creationId xmlns:p14="http://schemas.microsoft.com/office/powerpoint/2010/main" val="40290255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480304" y="-112339"/>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05728" y="932679"/>
            <a:ext cx="10667998" cy="443804"/>
          </a:xfrm>
        </p:spPr>
        <p:txBody>
          <a:bodyPr>
            <a:noAutofit/>
          </a:bodyPr>
          <a:lstStyle/>
          <a:p>
            <a:pPr marL="0" indent="0">
              <a:buNone/>
            </a:pPr>
            <a:r>
              <a:rPr lang="es-ES" sz="2800" b="1" dirty="0"/>
              <a:t>Amplificación de ácidos nucleicos – PCR convencional</a:t>
            </a:r>
            <a:endParaRPr lang="es-ES_tradnl" sz="2800" b="1" dirty="0"/>
          </a:p>
        </p:txBody>
      </p:sp>
      <p:sp>
        <p:nvSpPr>
          <p:cNvPr id="14" name="Rectangle 3">
            <a:extLst>
              <a:ext uri="{FF2B5EF4-FFF2-40B4-BE49-F238E27FC236}">
                <a16:creationId xmlns:a16="http://schemas.microsoft.com/office/drawing/2014/main" id="{3829D323-18D1-934D-8BA9-3679CB809AAF}"/>
              </a:ext>
            </a:extLst>
          </p:cNvPr>
          <p:cNvSpPr txBox="1">
            <a:spLocks noChangeArrowheads="1"/>
          </p:cNvSpPr>
          <p:nvPr/>
        </p:nvSpPr>
        <p:spPr>
          <a:xfrm>
            <a:off x="6814968" y="6376481"/>
            <a:ext cx="3476723" cy="442912"/>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120000"/>
              </a:lnSpc>
              <a:buFont typeface="Arial" panose="020B0604020202020204" pitchFamily="34" charset="0"/>
              <a:buNone/>
            </a:pPr>
            <a:r>
              <a:rPr lang="es-ES" dirty="0"/>
              <a:t>Aproximadamente 30–35 ciclos.</a:t>
            </a:r>
          </a:p>
        </p:txBody>
      </p:sp>
      <p:pic>
        <p:nvPicPr>
          <p:cNvPr id="5" name="Imagen 4">
            <a:extLst>
              <a:ext uri="{FF2B5EF4-FFF2-40B4-BE49-F238E27FC236}">
                <a16:creationId xmlns:a16="http://schemas.microsoft.com/office/drawing/2014/main" id="{6FF922C0-DE61-3E4A-931C-A66F4C0DAC8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48379" y="3877774"/>
            <a:ext cx="6412245" cy="2498707"/>
          </a:xfrm>
          <a:prstGeom prst="rect">
            <a:avLst/>
          </a:prstGeom>
        </p:spPr>
      </p:pic>
      <p:sp>
        <p:nvSpPr>
          <p:cNvPr id="15" name="2 Marcador de contenido">
            <a:extLst>
              <a:ext uri="{FF2B5EF4-FFF2-40B4-BE49-F238E27FC236}">
                <a16:creationId xmlns:a16="http://schemas.microsoft.com/office/drawing/2014/main" id="{EC840821-1947-9043-B235-527438283C34}"/>
              </a:ext>
            </a:extLst>
          </p:cNvPr>
          <p:cNvSpPr txBox="1">
            <a:spLocks/>
          </p:cNvSpPr>
          <p:nvPr/>
        </p:nvSpPr>
        <p:spPr>
          <a:xfrm>
            <a:off x="705728" y="1538270"/>
            <a:ext cx="11118847"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79476" indent="-342900"/>
            <a:r>
              <a:rPr lang="es-MX" b="1" dirty="0"/>
              <a:t>Desnaturalización: </a:t>
            </a:r>
            <a:r>
              <a:rPr lang="es-MX" dirty="0"/>
              <a:t>calentar el ADN a altas temperaturas (</a:t>
            </a:r>
            <a:r>
              <a:rPr lang="en" dirty="0"/>
              <a:t>90°C a 95°C, 30 a 90’’</a:t>
            </a:r>
            <a:r>
              <a:rPr lang="es-MX" dirty="0"/>
              <a:t>).</a:t>
            </a:r>
            <a:endParaRPr lang="es-ES" dirty="0"/>
          </a:p>
          <a:p>
            <a:pPr marL="379476" indent="-342900"/>
            <a:r>
              <a:rPr lang="es-ES" b="1" dirty="0"/>
              <a:t>Hibridación o </a:t>
            </a:r>
            <a:r>
              <a:rPr lang="es-ES" b="1" dirty="0" err="1"/>
              <a:t>annealing</a:t>
            </a:r>
            <a:r>
              <a:rPr lang="es-ES" b="1" dirty="0"/>
              <a:t>: </a:t>
            </a:r>
            <a:r>
              <a:rPr lang="es-MX" dirty="0"/>
              <a:t>los primers se aparean con las secuencias complementarias (</a:t>
            </a:r>
            <a:r>
              <a:rPr lang="en" dirty="0"/>
              <a:t>55°C a 65°C,  30 a 60’’).</a:t>
            </a:r>
            <a:endParaRPr lang="es-MX" dirty="0"/>
          </a:p>
          <a:p>
            <a:pPr marL="36576" indent="0">
              <a:buNone/>
            </a:pPr>
            <a:endParaRPr lang="es-MX" b="1" dirty="0"/>
          </a:p>
          <a:p>
            <a:pPr marL="0" indent="0" fontAlgn="base">
              <a:buNone/>
            </a:pPr>
            <a:endParaRPr lang="es-MX" dirty="0"/>
          </a:p>
        </p:txBody>
      </p:sp>
      <p:sp>
        <p:nvSpPr>
          <p:cNvPr id="16" name="2 Marcador de contenido">
            <a:extLst>
              <a:ext uri="{FF2B5EF4-FFF2-40B4-BE49-F238E27FC236}">
                <a16:creationId xmlns:a16="http://schemas.microsoft.com/office/drawing/2014/main" id="{A36EC45A-8168-354E-B5A8-402817BD6564}"/>
              </a:ext>
            </a:extLst>
          </p:cNvPr>
          <p:cNvSpPr txBox="1">
            <a:spLocks/>
          </p:cNvSpPr>
          <p:nvPr/>
        </p:nvSpPr>
        <p:spPr>
          <a:xfrm>
            <a:off x="753026" y="2236355"/>
            <a:ext cx="11260300" cy="33039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 indent="0">
              <a:buNone/>
            </a:pPr>
            <a:endParaRPr lang="es-MX" b="1" dirty="0"/>
          </a:p>
          <a:p>
            <a:pPr fontAlgn="base"/>
            <a:r>
              <a:rPr lang="es-MX" b="1" dirty="0"/>
              <a:t>Enlongación: </a:t>
            </a:r>
            <a:r>
              <a:rPr lang="es-MX" dirty="0"/>
              <a:t>la ADNpol utiliza los primers para sintetizar una nueva hebra completaria (</a:t>
            </a:r>
            <a:r>
              <a:rPr lang="en" dirty="0"/>
              <a:t>70°C a 72°C, 45’’). </a:t>
            </a:r>
            <a:endParaRPr lang="es-MX" dirty="0"/>
          </a:p>
        </p:txBody>
      </p:sp>
      <p:sp>
        <p:nvSpPr>
          <p:cNvPr id="4" name="Rectángulo 3">
            <a:extLst>
              <a:ext uri="{FF2B5EF4-FFF2-40B4-BE49-F238E27FC236}">
                <a16:creationId xmlns:a16="http://schemas.microsoft.com/office/drawing/2014/main" id="{2BCCD6C6-1AD4-AF43-8131-5DAAB4B3AAFA}"/>
              </a:ext>
            </a:extLst>
          </p:cNvPr>
          <p:cNvSpPr/>
          <p:nvPr/>
        </p:nvSpPr>
        <p:spPr>
          <a:xfrm>
            <a:off x="7103252" y="3337992"/>
            <a:ext cx="4436151" cy="369332"/>
          </a:xfrm>
          <a:prstGeom prst="rect">
            <a:avLst/>
          </a:prstGeom>
        </p:spPr>
        <p:txBody>
          <a:bodyPr wrap="none">
            <a:spAutoFit/>
          </a:bodyPr>
          <a:lstStyle/>
          <a:p>
            <a:pPr marL="36576" indent="0">
              <a:buNone/>
            </a:pPr>
            <a:r>
              <a:rPr lang="es-MX" b="1" dirty="0">
                <a:solidFill>
                  <a:srgbClr val="152B48"/>
                </a:solidFill>
                <a:latin typeface="Montserrat" pitchFamily="2" charset="77"/>
              </a:rPr>
              <a:t>El proceso se repite muchas veces.</a:t>
            </a:r>
            <a:endParaRPr lang="es-ES" b="1" dirty="0">
              <a:solidFill>
                <a:srgbClr val="152B48"/>
              </a:solidFill>
              <a:latin typeface="Montserrat" pitchFamily="2" charset="77"/>
            </a:endParaRPr>
          </a:p>
        </p:txBody>
      </p:sp>
    </p:spTree>
    <p:extLst>
      <p:ext uri="{BB962C8B-B14F-4D97-AF65-F5344CB8AC3E}">
        <p14:creationId xmlns:p14="http://schemas.microsoft.com/office/powerpoint/2010/main" val="33194198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696310" y="-131170"/>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827692" y="940412"/>
            <a:ext cx="10667998" cy="443804"/>
          </a:xfrm>
        </p:spPr>
        <p:txBody>
          <a:bodyPr>
            <a:normAutofit/>
          </a:bodyPr>
          <a:lstStyle/>
          <a:p>
            <a:pPr marL="0" indent="0">
              <a:buNone/>
            </a:pPr>
            <a:r>
              <a:rPr lang="es-ES" b="1" dirty="0"/>
              <a:t>Amplificación de ácidos nucleicos – PCR convencional.</a:t>
            </a:r>
            <a:endParaRPr lang="es-ES_tradnl" b="1" dirty="0"/>
          </a:p>
        </p:txBody>
      </p:sp>
      <p:sp>
        <p:nvSpPr>
          <p:cNvPr id="8" name="Rectangle 3">
            <a:extLst>
              <a:ext uri="{FF2B5EF4-FFF2-40B4-BE49-F238E27FC236}">
                <a16:creationId xmlns:a16="http://schemas.microsoft.com/office/drawing/2014/main" id="{0B8462C4-86E2-EE49-8BA3-75B94CB4468F}"/>
              </a:ext>
            </a:extLst>
          </p:cNvPr>
          <p:cNvSpPr txBox="1">
            <a:spLocks noChangeArrowheads="1"/>
          </p:cNvSpPr>
          <p:nvPr/>
        </p:nvSpPr>
        <p:spPr>
          <a:xfrm>
            <a:off x="792434" y="1391625"/>
            <a:ext cx="6867279" cy="4525963"/>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a:t>Incrementar el numero de ciclos por encima de 35, tiene poco efecto en la reacción (efecto </a:t>
            </a:r>
            <a:r>
              <a:rPr lang="es-ES" dirty="0" err="1"/>
              <a:t>plateau</a:t>
            </a:r>
            <a:r>
              <a:rPr lang="es-ES" dirty="0"/>
              <a:t>).</a:t>
            </a:r>
          </a:p>
          <a:p>
            <a:r>
              <a:rPr lang="es-ES" dirty="0"/>
              <a:t>El </a:t>
            </a:r>
            <a:r>
              <a:rPr lang="es-ES" dirty="0" err="1"/>
              <a:t>plateau</a:t>
            </a:r>
            <a:r>
              <a:rPr lang="es-ES" dirty="0"/>
              <a:t> ocurre cuando:</a:t>
            </a:r>
          </a:p>
          <a:p>
            <a:pPr lvl="1">
              <a:buFont typeface="Wingdings" pitchFamily="2" charset="2"/>
              <a:buChar char="§"/>
            </a:pPr>
            <a:r>
              <a:rPr lang="es-ES" sz="1800" dirty="0"/>
              <a:t>Se agotan los reactivos.</a:t>
            </a:r>
          </a:p>
          <a:p>
            <a:pPr lvl="1">
              <a:buFont typeface="Wingdings" pitchFamily="2" charset="2"/>
              <a:buChar char="§"/>
            </a:pPr>
            <a:r>
              <a:rPr lang="es-ES" sz="1800" dirty="0"/>
              <a:t>Los productos sufren re-</a:t>
            </a:r>
            <a:r>
              <a:rPr lang="es-ES" sz="1800" dirty="0" err="1"/>
              <a:t>annealing</a:t>
            </a:r>
            <a:r>
              <a:rPr lang="es-ES" sz="1800" dirty="0"/>
              <a:t>.</a:t>
            </a:r>
          </a:p>
          <a:p>
            <a:pPr lvl="1">
              <a:buFont typeface="Wingdings" pitchFamily="2" charset="2"/>
              <a:buChar char="§"/>
            </a:pPr>
            <a:r>
              <a:rPr lang="es-ES" sz="1800" dirty="0"/>
              <a:t>La polimerasa esta dañada..</a:t>
            </a:r>
          </a:p>
          <a:p>
            <a:r>
              <a:rPr lang="es-ES" sz="1800" dirty="0"/>
              <a:t>Productos no deseados son acumulados.</a:t>
            </a:r>
          </a:p>
          <a:p>
            <a:endParaRPr lang="es-ES" dirty="0"/>
          </a:p>
        </p:txBody>
      </p:sp>
      <p:pic>
        <p:nvPicPr>
          <p:cNvPr id="9" name="Picture 5" descr="accummulation">
            <a:extLst>
              <a:ext uri="{FF2B5EF4-FFF2-40B4-BE49-F238E27FC236}">
                <a16:creationId xmlns:a16="http://schemas.microsoft.com/office/drawing/2014/main" id="{2139D1E5-E526-ED49-990C-2C6D046D5CE5}"/>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659713" y="1996632"/>
            <a:ext cx="4000528" cy="3506636"/>
          </a:xfrm>
          <a:prstGeom prst="rect">
            <a:avLst/>
          </a:prstGeom>
          <a:noFill/>
          <a:ln w="9525">
            <a:noFill/>
            <a:miter lim="800000"/>
            <a:headEnd/>
            <a:tailEnd/>
          </a:ln>
        </p:spPr>
      </p:pic>
      <p:sp>
        <p:nvSpPr>
          <p:cNvPr id="10" name="4 Rectángulo">
            <a:extLst>
              <a:ext uri="{FF2B5EF4-FFF2-40B4-BE49-F238E27FC236}">
                <a16:creationId xmlns:a16="http://schemas.microsoft.com/office/drawing/2014/main" id="{1852798B-346F-C447-A9B2-FBE8CF6E6B5D}"/>
              </a:ext>
            </a:extLst>
          </p:cNvPr>
          <p:cNvSpPr/>
          <p:nvPr/>
        </p:nvSpPr>
        <p:spPr>
          <a:xfrm>
            <a:off x="8063214" y="5723269"/>
            <a:ext cx="3786214" cy="784830"/>
          </a:xfrm>
          <a:prstGeom prst="rect">
            <a:avLst/>
          </a:prstGeom>
          <a:noFill/>
          <a:ln>
            <a:noFill/>
          </a:ln>
        </p:spPr>
        <p:txBody>
          <a:bodyPr wrap="square">
            <a:spAutoFit/>
          </a:bodyPr>
          <a:lstStyle/>
          <a:p>
            <a:pPr algn="ctr">
              <a:lnSpc>
                <a:spcPct val="90000"/>
              </a:lnSpc>
              <a:spcBef>
                <a:spcPts val="1000"/>
              </a:spcBef>
            </a:pPr>
            <a:r>
              <a:rPr lang="es-ES" sz="1600" dirty="0">
                <a:solidFill>
                  <a:srgbClr val="152B48"/>
                </a:solidFill>
                <a:latin typeface="Montserrat" panose="02000505000000020004" pitchFamily="2" charset="0"/>
              </a:rPr>
              <a:t>Después de 30 ciclos hay +/- 1,073,741,764 copias de la secuencia blanco (~1</a:t>
            </a:r>
            <a:r>
              <a:rPr lang="es-ES" sz="1600" dirty="0">
                <a:solidFill>
                  <a:srgbClr val="152B48"/>
                </a:solidFill>
                <a:latin typeface="Montserrat" panose="02000505000000020004" pitchFamily="2" charset="0"/>
                <a:sym typeface="Symbol" pitchFamily="18" charset="2"/>
              </a:rPr>
              <a:t>109).</a:t>
            </a:r>
          </a:p>
          <a:p>
            <a:pPr>
              <a:lnSpc>
                <a:spcPct val="90000"/>
              </a:lnSpc>
            </a:pPr>
            <a:endParaRPr lang="es-ES" dirty="0"/>
          </a:p>
        </p:txBody>
      </p:sp>
    </p:spTree>
    <p:extLst>
      <p:ext uri="{BB962C8B-B14F-4D97-AF65-F5344CB8AC3E}">
        <p14:creationId xmlns:p14="http://schemas.microsoft.com/office/powerpoint/2010/main" val="31307750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635787" y="63782"/>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838200" y="1089319"/>
            <a:ext cx="10667998" cy="443804"/>
          </a:xfrm>
        </p:spPr>
        <p:txBody>
          <a:bodyPr>
            <a:noAutofit/>
          </a:bodyPr>
          <a:lstStyle/>
          <a:p>
            <a:pPr marL="0" indent="0">
              <a:buNone/>
            </a:pPr>
            <a:r>
              <a:rPr lang="es-ES" sz="2800" b="1" dirty="0"/>
              <a:t>Amplificación de ácidos nucleicos – PCR convencional</a:t>
            </a:r>
            <a:endParaRPr lang="es-ES_tradnl" sz="2800" b="1" dirty="0"/>
          </a:p>
        </p:txBody>
      </p:sp>
      <p:sp>
        <p:nvSpPr>
          <p:cNvPr id="7" name="Rectangle 3">
            <a:extLst>
              <a:ext uri="{FF2B5EF4-FFF2-40B4-BE49-F238E27FC236}">
                <a16:creationId xmlns:a16="http://schemas.microsoft.com/office/drawing/2014/main" id="{5014DDCD-251D-1B45-8A26-952404DD8407}"/>
              </a:ext>
            </a:extLst>
          </p:cNvPr>
          <p:cNvSpPr txBox="1">
            <a:spLocks noChangeArrowheads="1"/>
          </p:cNvSpPr>
          <p:nvPr/>
        </p:nvSpPr>
        <p:spPr>
          <a:xfrm>
            <a:off x="1027386" y="1677530"/>
            <a:ext cx="7832835" cy="4139417"/>
          </a:xfrm>
          <a:prstGeom prst="rect">
            <a:avLst/>
          </a:prstGeom>
          <a:noFill/>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s-ES" sz="1800" dirty="0"/>
              <a:t>Verificar la amplificación de la muestra mediante electroforesis.</a:t>
            </a:r>
          </a:p>
          <a:p>
            <a:pPr>
              <a:lnSpc>
                <a:spcPct val="100000"/>
              </a:lnSpc>
            </a:pPr>
            <a:r>
              <a:rPr lang="es-ES" sz="1800" dirty="0"/>
              <a:t>Verificar si el producto tiene el tamaño esperado.</a:t>
            </a:r>
          </a:p>
          <a:p>
            <a:pPr>
              <a:lnSpc>
                <a:spcPct val="100000"/>
              </a:lnSpc>
            </a:pPr>
            <a:r>
              <a:rPr lang="es-ES" sz="1800" dirty="0"/>
              <a:t>¿Hay más de una banda?</a:t>
            </a:r>
          </a:p>
          <a:p>
            <a:pPr>
              <a:lnSpc>
                <a:spcPct val="100000"/>
              </a:lnSpc>
            </a:pPr>
            <a:r>
              <a:rPr lang="es-ES" sz="1800" dirty="0"/>
              <a:t>Cualquiera de estas bandas tiene el tamaño esperado.</a:t>
            </a:r>
          </a:p>
          <a:p>
            <a:pPr>
              <a:lnSpc>
                <a:spcPct val="100000"/>
              </a:lnSpc>
            </a:pPr>
            <a:r>
              <a:rPr lang="es-ES" sz="1800" dirty="0"/>
              <a:t>Si la en reacción no se observa el producto esperado la reacción deberá optimizarse.</a:t>
            </a:r>
          </a:p>
        </p:txBody>
      </p:sp>
      <p:pic>
        <p:nvPicPr>
          <p:cNvPr id="11" name="Picture 5" descr="temp">
            <a:extLst>
              <a:ext uri="{FF2B5EF4-FFF2-40B4-BE49-F238E27FC236}">
                <a16:creationId xmlns:a16="http://schemas.microsoft.com/office/drawing/2014/main" id="{C6C8312E-A225-4B4A-838F-F61881218F60}"/>
              </a:ext>
            </a:extLst>
          </p:cNvPr>
          <p:cNvPicPr>
            <a:picLocks noChangeAspect="1" noChangeArrowheads="1"/>
          </p:cNvPicPr>
          <p:nvPr/>
        </p:nvPicPr>
        <p:blipFill>
          <a:blip r:embed="rId3"/>
          <a:srcRect/>
          <a:stretch>
            <a:fillRect/>
          </a:stretch>
        </p:blipFill>
        <p:spPr bwMode="auto">
          <a:xfrm>
            <a:off x="9088560" y="2059772"/>
            <a:ext cx="2890602" cy="4139417"/>
          </a:xfrm>
          <a:prstGeom prst="rect">
            <a:avLst/>
          </a:prstGeom>
          <a:noFill/>
          <a:ln w="9525">
            <a:noFill/>
            <a:miter lim="800000"/>
            <a:headEnd/>
            <a:tailEnd/>
          </a:ln>
        </p:spPr>
      </p:pic>
    </p:spTree>
    <p:extLst>
      <p:ext uri="{BB962C8B-B14F-4D97-AF65-F5344CB8AC3E}">
        <p14:creationId xmlns:p14="http://schemas.microsoft.com/office/powerpoint/2010/main" val="31731701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762001" y="-31009"/>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62001" y="1072652"/>
            <a:ext cx="10667998" cy="443804"/>
          </a:xfrm>
        </p:spPr>
        <p:txBody>
          <a:bodyPr>
            <a:noAutofit/>
          </a:bodyPr>
          <a:lstStyle/>
          <a:p>
            <a:pPr marL="0" indent="0">
              <a:buNone/>
            </a:pPr>
            <a:r>
              <a:rPr lang="es-ES" sz="2800" b="1" dirty="0"/>
              <a:t>Amplificación de ácidos nucleicos – RT– PCR</a:t>
            </a:r>
            <a:endParaRPr lang="es-ES_tradnl" sz="2800" b="1" dirty="0"/>
          </a:p>
        </p:txBody>
      </p:sp>
      <p:sp>
        <p:nvSpPr>
          <p:cNvPr id="6" name="Rectangle 3">
            <a:extLst>
              <a:ext uri="{FF2B5EF4-FFF2-40B4-BE49-F238E27FC236}">
                <a16:creationId xmlns:a16="http://schemas.microsoft.com/office/drawing/2014/main" id="{02A81D38-0D93-984A-930D-D3F7EC1DE396}"/>
              </a:ext>
            </a:extLst>
          </p:cNvPr>
          <p:cNvSpPr txBox="1">
            <a:spLocks noChangeArrowheads="1"/>
          </p:cNvSpPr>
          <p:nvPr/>
        </p:nvSpPr>
        <p:spPr>
          <a:xfrm>
            <a:off x="849136" y="1735289"/>
            <a:ext cx="7154918" cy="4519245"/>
          </a:xfrm>
          <a:prstGeom prst="rect">
            <a:avLst/>
          </a:prstGeom>
          <a:noFill/>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O" sz="1800" dirty="0"/>
              <a:t>La PCR con transcriptasa inversa (RT-PCR - </a:t>
            </a:r>
            <a:r>
              <a:rPr lang="es-CO" sz="1800" i="1" dirty="0"/>
              <a:t>Reverse transcription polymerase chain reaction</a:t>
            </a:r>
            <a:r>
              <a:rPr lang="es-CO" sz="1800" dirty="0"/>
              <a:t>) se desarrolló para amplificar ARN.</a:t>
            </a:r>
          </a:p>
          <a:p>
            <a:r>
              <a:rPr lang="es-CO" sz="1800" dirty="0"/>
              <a:t>Para estudiar el ARN, primero debemos convertirlo en cDNA  (DNA complementario) con transcriptasa inversa, y luego el cDNA se amplifica mediante PCR.</a:t>
            </a:r>
          </a:p>
          <a:p>
            <a:r>
              <a:rPr lang="es-CO" sz="1800" dirty="0"/>
              <a:t>Se utliza para determinar la expresión de un gen. </a:t>
            </a:r>
          </a:p>
        </p:txBody>
      </p:sp>
      <p:pic>
        <p:nvPicPr>
          <p:cNvPr id="5" name="Imagen 4">
            <a:extLst>
              <a:ext uri="{FF2B5EF4-FFF2-40B4-BE49-F238E27FC236}">
                <a16:creationId xmlns:a16="http://schemas.microsoft.com/office/drawing/2014/main" id="{4EDBA274-D615-3140-ADC7-C1377CA2A824}"/>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004054" y="1969228"/>
            <a:ext cx="3982988" cy="4051366"/>
          </a:xfrm>
          <a:prstGeom prst="rect">
            <a:avLst/>
          </a:prstGeom>
        </p:spPr>
      </p:pic>
    </p:spTree>
    <p:extLst>
      <p:ext uri="{BB962C8B-B14F-4D97-AF65-F5344CB8AC3E}">
        <p14:creationId xmlns:p14="http://schemas.microsoft.com/office/powerpoint/2010/main" val="7795781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829F4B9-4098-5148-90B3-DD68E3FD79F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39976" y="453588"/>
            <a:ext cx="5192033" cy="3332422"/>
          </a:xfrm>
          <a:prstGeom prst="rect">
            <a:avLst/>
          </a:prstGeom>
        </p:spPr>
      </p:pic>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491359" y="0"/>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622599" y="1262908"/>
            <a:ext cx="5956597" cy="443804"/>
          </a:xfrm>
        </p:spPr>
        <p:txBody>
          <a:bodyPr>
            <a:noAutofit/>
          </a:bodyPr>
          <a:lstStyle/>
          <a:p>
            <a:pPr marL="0" indent="0">
              <a:buNone/>
            </a:pPr>
            <a:r>
              <a:rPr lang="es-ES" sz="2800" b="1" dirty="0"/>
              <a:t>Amplificación de ácidos nucleicos – RT - PCR</a:t>
            </a:r>
            <a:endParaRPr lang="es-ES_tradnl" sz="2800" b="1" dirty="0"/>
          </a:p>
        </p:txBody>
      </p:sp>
      <p:sp>
        <p:nvSpPr>
          <p:cNvPr id="6" name="Rectangle 3">
            <a:extLst>
              <a:ext uri="{FF2B5EF4-FFF2-40B4-BE49-F238E27FC236}">
                <a16:creationId xmlns:a16="http://schemas.microsoft.com/office/drawing/2014/main" id="{02A81D38-0D93-984A-930D-D3F7EC1DE396}"/>
              </a:ext>
            </a:extLst>
          </p:cNvPr>
          <p:cNvSpPr txBox="1">
            <a:spLocks noChangeArrowheads="1"/>
          </p:cNvSpPr>
          <p:nvPr/>
        </p:nvSpPr>
        <p:spPr>
          <a:xfrm>
            <a:off x="933924" y="2394183"/>
            <a:ext cx="5645272" cy="1263436"/>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s-CO" dirty="0"/>
              <a:t>El ARN, los primers, el conjunto de sondas, los dNTP, la transcriptasa inversa y el tampón de PCR, son ingredientes clave del ensayo. </a:t>
            </a:r>
          </a:p>
        </p:txBody>
      </p:sp>
      <p:pic>
        <p:nvPicPr>
          <p:cNvPr id="8" name="Imagen 7">
            <a:extLst>
              <a:ext uri="{FF2B5EF4-FFF2-40B4-BE49-F238E27FC236}">
                <a16:creationId xmlns:a16="http://schemas.microsoft.com/office/drawing/2014/main" id="{3CACBB63-EA24-F648-BFBC-1AA67632199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96000" y="4016793"/>
            <a:ext cx="5645272" cy="2801816"/>
          </a:xfrm>
          <a:prstGeom prst="rect">
            <a:avLst/>
          </a:prstGeom>
        </p:spPr>
      </p:pic>
    </p:spTree>
    <p:extLst>
      <p:ext uri="{BB962C8B-B14F-4D97-AF65-F5344CB8AC3E}">
        <p14:creationId xmlns:p14="http://schemas.microsoft.com/office/powerpoint/2010/main" val="975598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40185" y="13596"/>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699028" y="1117257"/>
            <a:ext cx="9453965" cy="443804"/>
          </a:xfrm>
        </p:spPr>
        <p:txBody>
          <a:bodyPr>
            <a:noAutofit/>
          </a:bodyPr>
          <a:lstStyle/>
          <a:p>
            <a:pPr marL="0" indent="0">
              <a:buNone/>
            </a:pPr>
            <a:r>
              <a:rPr lang="es-ES" sz="2800" b="1" dirty="0"/>
              <a:t>Amplificación de ácidos nucleicos – Real time – PCR –  </a:t>
            </a:r>
            <a:r>
              <a:rPr lang="es-ES" sz="2800" b="1" dirty="0" err="1"/>
              <a:t>qPCR</a:t>
            </a:r>
            <a:endParaRPr lang="es-ES_tradnl" sz="2800" b="1" dirty="0"/>
          </a:p>
        </p:txBody>
      </p:sp>
      <p:sp>
        <p:nvSpPr>
          <p:cNvPr id="6" name="Rectangle 3">
            <a:extLst>
              <a:ext uri="{FF2B5EF4-FFF2-40B4-BE49-F238E27FC236}">
                <a16:creationId xmlns:a16="http://schemas.microsoft.com/office/drawing/2014/main" id="{02A81D38-0D93-984A-930D-D3F7EC1DE396}"/>
              </a:ext>
            </a:extLst>
          </p:cNvPr>
          <p:cNvSpPr txBox="1">
            <a:spLocks noChangeArrowheads="1"/>
          </p:cNvSpPr>
          <p:nvPr/>
        </p:nvSpPr>
        <p:spPr>
          <a:xfrm>
            <a:off x="838199" y="2046611"/>
            <a:ext cx="11159359" cy="1822782"/>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es-CO" dirty="0"/>
              <a:t>Una técnica utilizada para cuantificar ADN/ARN durante la reacción de PCR.</a:t>
            </a:r>
          </a:p>
          <a:p>
            <a:pPr algn="just">
              <a:lnSpc>
                <a:spcPct val="100000"/>
              </a:lnSpc>
            </a:pPr>
            <a:r>
              <a:rPr lang="es-CO" dirty="0"/>
              <a:t>La amplificación durante cada ciclo de PCR se monitoreada en tiempo real por una cámara o detector.</a:t>
            </a:r>
          </a:p>
          <a:p>
            <a:pPr algn="just">
              <a:lnSpc>
                <a:spcPct val="100000"/>
              </a:lnSpc>
            </a:pPr>
            <a:r>
              <a:rPr lang="es-CO" dirty="0"/>
              <a:t>Se necesita una sustancia fluorescente. A medida que avanza la amplificación, el detector detecta la cantidad de fluorescencia emitida.</a:t>
            </a:r>
          </a:p>
        </p:txBody>
      </p:sp>
      <p:pic>
        <p:nvPicPr>
          <p:cNvPr id="7" name="Imagen 6">
            <a:extLst>
              <a:ext uri="{FF2B5EF4-FFF2-40B4-BE49-F238E27FC236}">
                <a16:creationId xmlns:a16="http://schemas.microsoft.com/office/drawing/2014/main" id="{F26F9193-182A-1D43-81F7-12113A3C7BB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26466" y="4228815"/>
            <a:ext cx="6971092" cy="2231645"/>
          </a:xfrm>
          <a:prstGeom prst="rect">
            <a:avLst/>
          </a:prstGeom>
        </p:spPr>
      </p:pic>
    </p:spTree>
    <p:extLst>
      <p:ext uri="{BB962C8B-B14F-4D97-AF65-F5344CB8AC3E}">
        <p14:creationId xmlns:p14="http://schemas.microsoft.com/office/powerpoint/2010/main" val="40633557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38656" y="0"/>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671566" y="1085891"/>
            <a:ext cx="11520433" cy="443804"/>
          </a:xfrm>
        </p:spPr>
        <p:txBody>
          <a:bodyPr>
            <a:noAutofit/>
          </a:bodyPr>
          <a:lstStyle/>
          <a:p>
            <a:pPr marL="0" indent="0">
              <a:buNone/>
            </a:pPr>
            <a:r>
              <a:rPr lang="es-ES" sz="2800" b="1" dirty="0"/>
              <a:t>Amplificación de ácidos nucleicos – Real time – PCR – </a:t>
            </a:r>
            <a:r>
              <a:rPr lang="es-ES" sz="2800" b="1" dirty="0" err="1"/>
              <a:t>qPCR</a:t>
            </a:r>
            <a:endParaRPr lang="es-ES_tradnl" sz="2800" b="1" dirty="0"/>
          </a:p>
        </p:txBody>
      </p:sp>
      <p:sp>
        <p:nvSpPr>
          <p:cNvPr id="6" name="Rectangle 3">
            <a:extLst>
              <a:ext uri="{FF2B5EF4-FFF2-40B4-BE49-F238E27FC236}">
                <a16:creationId xmlns:a16="http://schemas.microsoft.com/office/drawing/2014/main" id="{02A81D38-0D93-984A-930D-D3F7EC1DE396}"/>
              </a:ext>
            </a:extLst>
          </p:cNvPr>
          <p:cNvSpPr txBox="1">
            <a:spLocks noChangeArrowheads="1"/>
          </p:cNvSpPr>
          <p:nvPr/>
        </p:nvSpPr>
        <p:spPr>
          <a:xfrm>
            <a:off x="838200" y="1667528"/>
            <a:ext cx="10780986" cy="881758"/>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es-CO" sz="1800" dirty="0"/>
              <a:t>La concentración inicial de la secuencia diana se puede determinar mediante una comparación con la cinética de amplificación entre la diana y un control interno con un número de copias conocido.</a:t>
            </a:r>
          </a:p>
        </p:txBody>
      </p:sp>
      <p:pic>
        <p:nvPicPr>
          <p:cNvPr id="5" name="Imagen 4">
            <a:extLst>
              <a:ext uri="{FF2B5EF4-FFF2-40B4-BE49-F238E27FC236}">
                <a16:creationId xmlns:a16="http://schemas.microsoft.com/office/drawing/2014/main" id="{96141D74-4439-9B49-A267-7A8053E1358B}"/>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166233" y="3627488"/>
            <a:ext cx="4844631" cy="3233916"/>
          </a:xfrm>
          <a:prstGeom prst="rect">
            <a:avLst/>
          </a:prstGeom>
        </p:spPr>
      </p:pic>
      <p:sp>
        <p:nvSpPr>
          <p:cNvPr id="8" name="Rectángulo 7">
            <a:extLst>
              <a:ext uri="{FF2B5EF4-FFF2-40B4-BE49-F238E27FC236}">
                <a16:creationId xmlns:a16="http://schemas.microsoft.com/office/drawing/2014/main" id="{AB221E87-FFCD-D547-9F0C-624A396F144C}"/>
              </a:ext>
            </a:extLst>
          </p:cNvPr>
          <p:cNvSpPr/>
          <p:nvPr/>
        </p:nvSpPr>
        <p:spPr>
          <a:xfrm>
            <a:off x="838201" y="2549286"/>
            <a:ext cx="10780985" cy="1200329"/>
          </a:xfrm>
          <a:prstGeom prst="rect">
            <a:avLst/>
          </a:prstGeom>
        </p:spPr>
        <p:txBody>
          <a:bodyPr wrap="square">
            <a:spAutoFit/>
          </a:bodyPr>
          <a:lstStyle/>
          <a:p>
            <a:pPr marL="342900" indent="-342900" algn="just">
              <a:buFont typeface="Arial" panose="020B0604020202020204" pitchFamily="34" charset="0"/>
              <a:buChar char="•"/>
            </a:pPr>
            <a:r>
              <a:rPr lang="es-CO" dirty="0">
                <a:solidFill>
                  <a:srgbClr val="152B48"/>
                </a:solidFill>
                <a:latin typeface="Montserrat" pitchFamily="2" charset="77"/>
              </a:rPr>
              <a:t>El CT (threshold cycle) es el número de ciclos de PCR necesarios para superar la fluorescencia de background.</a:t>
            </a:r>
          </a:p>
          <a:p>
            <a:pPr marL="342900" indent="-342900" algn="just">
              <a:buFont typeface="Arial" panose="020B0604020202020204" pitchFamily="34" charset="0"/>
              <a:buChar char="•"/>
            </a:pPr>
            <a:r>
              <a:rPr lang="es-CO" dirty="0">
                <a:solidFill>
                  <a:srgbClr val="152B48"/>
                </a:solidFill>
                <a:latin typeface="Montserrat" pitchFamily="2" charset="77"/>
              </a:rPr>
              <a:t>La concentración se puede determinar comparando Ct del  objetivo y un control interno con un número de copias conocido</a:t>
            </a:r>
            <a:r>
              <a:rPr lang="es-CO" dirty="0">
                <a:latin typeface="Montserrat" pitchFamily="2" charset="77"/>
              </a:rPr>
              <a:t>.</a:t>
            </a:r>
          </a:p>
        </p:txBody>
      </p:sp>
    </p:spTree>
    <p:extLst>
      <p:ext uri="{BB962C8B-B14F-4D97-AF65-F5344CB8AC3E}">
        <p14:creationId xmlns:p14="http://schemas.microsoft.com/office/powerpoint/2010/main" val="32404175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13356" y="-167766"/>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635876" y="875299"/>
            <a:ext cx="11363845" cy="443804"/>
          </a:xfrm>
        </p:spPr>
        <p:txBody>
          <a:bodyPr>
            <a:noAutofit/>
          </a:bodyPr>
          <a:lstStyle/>
          <a:p>
            <a:pPr marL="0" indent="0">
              <a:buNone/>
            </a:pPr>
            <a:r>
              <a:rPr lang="es-ES" sz="2800" b="1" dirty="0"/>
              <a:t>Amplificación de ácidos nucleicos – Real time – PCR – </a:t>
            </a:r>
            <a:r>
              <a:rPr lang="es-ES" sz="2800" b="1" dirty="0" err="1"/>
              <a:t>qPCR</a:t>
            </a:r>
            <a:endParaRPr lang="es-ES_tradnl" sz="2800" b="1" dirty="0"/>
          </a:p>
        </p:txBody>
      </p:sp>
      <p:pic>
        <p:nvPicPr>
          <p:cNvPr id="13" name="Imagen 12">
            <a:extLst>
              <a:ext uri="{FF2B5EF4-FFF2-40B4-BE49-F238E27FC236}">
                <a16:creationId xmlns:a16="http://schemas.microsoft.com/office/drawing/2014/main" id="{4D6D336D-A173-DE43-9E96-22BC5BEEE95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190840" y="1769175"/>
            <a:ext cx="5001160" cy="4007669"/>
          </a:xfrm>
          <a:prstGeom prst="rect">
            <a:avLst/>
          </a:prstGeom>
        </p:spPr>
      </p:pic>
      <p:sp>
        <p:nvSpPr>
          <p:cNvPr id="14" name="Rectangle 3">
            <a:extLst>
              <a:ext uri="{FF2B5EF4-FFF2-40B4-BE49-F238E27FC236}">
                <a16:creationId xmlns:a16="http://schemas.microsoft.com/office/drawing/2014/main" id="{ECD721BE-6004-0F46-8B3A-AF8C07585DD9}"/>
              </a:ext>
            </a:extLst>
          </p:cNvPr>
          <p:cNvSpPr txBox="1">
            <a:spLocks noChangeArrowheads="1"/>
          </p:cNvSpPr>
          <p:nvPr/>
        </p:nvSpPr>
        <p:spPr>
          <a:xfrm>
            <a:off x="635876" y="1422580"/>
            <a:ext cx="6886472" cy="4509329"/>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O" sz="1800" dirty="0"/>
              <a:t>La curva de melting se utiliza para verificar la especificidad de los fragmentos. </a:t>
            </a:r>
          </a:p>
          <a:p>
            <a:r>
              <a:rPr lang="es-CO" sz="1800" dirty="0"/>
              <a:t>Consiste en aplicar calor a la muestra (de 50 ° C a 95 ° C) y monitorear la emisión de fluorescencia.</a:t>
            </a:r>
          </a:p>
          <a:p>
            <a:r>
              <a:rPr lang="es-CO" sz="1800" dirty="0"/>
              <a:t>La temperatura de desnaturalización del ADN se muestra como una fuerte caída en la señal de fluorescencia debido a la disociación del tinte. </a:t>
            </a:r>
          </a:p>
          <a:p>
            <a:r>
              <a:rPr lang="es-CO" sz="1800" dirty="0"/>
              <a:t>Los productos no específicos se desnaturalizan a temperaturas más bajas que los productos específicos.</a:t>
            </a:r>
          </a:p>
        </p:txBody>
      </p:sp>
      <p:sp>
        <p:nvSpPr>
          <p:cNvPr id="15" name="Rectangle 3">
            <a:extLst>
              <a:ext uri="{FF2B5EF4-FFF2-40B4-BE49-F238E27FC236}">
                <a16:creationId xmlns:a16="http://schemas.microsoft.com/office/drawing/2014/main" id="{344FBDAF-B767-1544-A18C-0A12413CEDA0}"/>
              </a:ext>
            </a:extLst>
          </p:cNvPr>
          <p:cNvSpPr txBox="1">
            <a:spLocks noChangeArrowheads="1"/>
          </p:cNvSpPr>
          <p:nvPr/>
        </p:nvSpPr>
        <p:spPr>
          <a:xfrm>
            <a:off x="7553951" y="6070496"/>
            <a:ext cx="4445771" cy="626012"/>
          </a:xfrm>
          <a:prstGeom prst="rect">
            <a:avLst/>
          </a:prstGeom>
          <a:noFill/>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CO" sz="1400" dirty="0"/>
              <a:t>Normalmente hay dos picos en un análisis de curva de melting.</a:t>
            </a:r>
          </a:p>
        </p:txBody>
      </p:sp>
    </p:spTree>
    <p:extLst>
      <p:ext uri="{BB962C8B-B14F-4D97-AF65-F5344CB8AC3E}">
        <p14:creationId xmlns:p14="http://schemas.microsoft.com/office/powerpoint/2010/main" val="295549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07124" y="64027"/>
            <a:ext cx="10515600" cy="1325563"/>
          </a:xfrm>
        </p:spPr>
        <p:txBody>
          <a:bodyPr/>
          <a:lstStyle/>
          <a:p>
            <a:r>
              <a:rPr lang="es-CO" dirty="0"/>
              <a:t>Pruebas citogenéticas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64459" y="1179175"/>
            <a:ext cx="11154272" cy="4499650"/>
          </a:xfrm>
        </p:spPr>
        <p:txBody>
          <a:bodyPr>
            <a:normAutofit/>
          </a:bodyPr>
          <a:lstStyle/>
          <a:p>
            <a:pPr marL="0" indent="0">
              <a:lnSpc>
                <a:spcPct val="100000"/>
              </a:lnSpc>
              <a:buNone/>
            </a:pPr>
            <a:r>
              <a:rPr lang="es-CO" sz="2800" b="1" dirty="0"/>
              <a:t>Bandeo G</a:t>
            </a:r>
          </a:p>
          <a:p>
            <a:pPr>
              <a:lnSpc>
                <a:spcPct val="100000"/>
              </a:lnSpc>
            </a:pPr>
            <a:r>
              <a:rPr lang="es-CO" dirty="0"/>
              <a:t>Permiten identificar cada cromosoma por su patrón de bandas característico.</a:t>
            </a:r>
          </a:p>
          <a:p>
            <a:pPr>
              <a:lnSpc>
                <a:spcPct val="100000"/>
              </a:lnSpc>
            </a:pPr>
            <a:r>
              <a:rPr lang="es-CO" dirty="0"/>
              <a:t>Normalmente, las células se detienen en la etapa de metafase Giemsa, el cual genera distintos patrones específicos de cromosomas llamados “bandas G”.</a:t>
            </a:r>
          </a:p>
        </p:txBody>
      </p:sp>
      <p:pic>
        <p:nvPicPr>
          <p:cNvPr id="8" name="Marcador de contenido 7">
            <a:extLst>
              <a:ext uri="{FF2B5EF4-FFF2-40B4-BE49-F238E27FC236}">
                <a16:creationId xmlns:a16="http://schemas.microsoft.com/office/drawing/2014/main" id="{762E0918-EA6D-F546-9442-B68BBCF2D1C4}"/>
              </a:ext>
            </a:extLst>
          </p:cNvPr>
          <p:cNvPicPr>
            <a:picLocks noGrp="1" noChangeAspect="1"/>
          </p:cNvPicPr>
          <p:nvPr>
            <p:ph idx="13"/>
          </p:nvPr>
        </p:nvPicPr>
        <p:blipFill rotWithShape="1">
          <a:blip r:embed="rId3" cstate="email">
            <a:extLst>
              <a:ext uri="{28A0092B-C50C-407E-A947-70E740481C1C}">
                <a14:useLocalDpi xmlns:a14="http://schemas.microsoft.com/office/drawing/2010/main"/>
              </a:ext>
            </a:extLst>
          </a:blip>
          <a:srcRect/>
          <a:stretch/>
        </p:blipFill>
        <p:spPr>
          <a:xfrm>
            <a:off x="4816462" y="3203394"/>
            <a:ext cx="7296542" cy="3590579"/>
          </a:xfrm>
        </p:spPr>
      </p:pic>
    </p:spTree>
    <p:extLst>
      <p:ext uri="{BB962C8B-B14F-4D97-AF65-F5344CB8AC3E}">
        <p14:creationId xmlns:p14="http://schemas.microsoft.com/office/powerpoint/2010/main" val="41916667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a:extLst>
              <a:ext uri="{FF2B5EF4-FFF2-40B4-BE49-F238E27FC236}">
                <a16:creationId xmlns:a16="http://schemas.microsoft.com/office/drawing/2014/main" id="{7E6CDFA0-5723-0440-BEB6-BD3C6DFA9AE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64924" y="1619367"/>
            <a:ext cx="6298746" cy="4999756"/>
          </a:xfrm>
          <a:prstGeom prst="rect">
            <a:avLst/>
          </a:prstGeom>
        </p:spPr>
      </p:pic>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07124" y="54928"/>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62001" y="1128265"/>
            <a:ext cx="10715296" cy="443804"/>
          </a:xfrm>
        </p:spPr>
        <p:txBody>
          <a:bodyPr>
            <a:noAutofit/>
          </a:bodyPr>
          <a:lstStyle/>
          <a:p>
            <a:pPr marL="0" indent="0">
              <a:lnSpc>
                <a:spcPct val="100000"/>
              </a:lnSpc>
              <a:buNone/>
            </a:pPr>
            <a:r>
              <a:rPr lang="es-ES" sz="2400" b="1" dirty="0"/>
              <a:t>Amplificación de ácidos nucleicos – Real time – PCR – </a:t>
            </a:r>
            <a:r>
              <a:rPr lang="es-ES" sz="2400" b="1" dirty="0" err="1"/>
              <a:t>qPCR</a:t>
            </a:r>
            <a:endParaRPr lang="es-ES_tradnl" sz="2400" b="1" dirty="0"/>
          </a:p>
        </p:txBody>
      </p:sp>
    </p:spTree>
    <p:extLst>
      <p:ext uri="{BB962C8B-B14F-4D97-AF65-F5344CB8AC3E}">
        <p14:creationId xmlns:p14="http://schemas.microsoft.com/office/powerpoint/2010/main" val="30520637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57241" y="0"/>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62001" y="1139564"/>
            <a:ext cx="10667998" cy="443804"/>
          </a:xfrm>
        </p:spPr>
        <p:txBody>
          <a:bodyPr>
            <a:noAutofit/>
          </a:bodyPr>
          <a:lstStyle/>
          <a:p>
            <a:pPr marL="0" indent="0">
              <a:buNone/>
            </a:pPr>
            <a:r>
              <a:rPr lang="es-ES" altLang="zh-TW" sz="2800" b="1" dirty="0"/>
              <a:t>Transferencia </a:t>
            </a:r>
            <a:r>
              <a:rPr lang="es-ES" altLang="zh-TW" sz="2800" b="1" dirty="0" err="1"/>
              <a:t>Southern</a:t>
            </a:r>
            <a:r>
              <a:rPr lang="es-ES" altLang="zh-TW" sz="2800" b="1" dirty="0"/>
              <a:t> o </a:t>
            </a:r>
            <a:r>
              <a:rPr lang="es-ES" altLang="zh-TW" sz="2800" b="1" dirty="0" err="1"/>
              <a:t>Southern</a:t>
            </a:r>
            <a:r>
              <a:rPr lang="es-ES" altLang="zh-TW" sz="2800" b="1" dirty="0"/>
              <a:t> </a:t>
            </a:r>
            <a:r>
              <a:rPr lang="es-ES" altLang="zh-TW" sz="2800" b="1" dirty="0" err="1"/>
              <a:t>blotting</a:t>
            </a:r>
            <a:endParaRPr lang="es-ES_tradnl" sz="2800" b="1" dirty="0"/>
          </a:p>
        </p:txBody>
      </p:sp>
      <p:sp>
        <p:nvSpPr>
          <p:cNvPr id="5" name="2 Marcador de contenido">
            <a:extLst>
              <a:ext uri="{FF2B5EF4-FFF2-40B4-BE49-F238E27FC236}">
                <a16:creationId xmlns:a16="http://schemas.microsoft.com/office/drawing/2014/main" id="{ACD7B318-B3E8-DC40-8B35-6CF4B37786D9}"/>
              </a:ext>
            </a:extLst>
          </p:cNvPr>
          <p:cNvSpPr txBox="1">
            <a:spLocks/>
          </p:cNvSpPr>
          <p:nvPr/>
        </p:nvSpPr>
        <p:spPr>
          <a:xfrm>
            <a:off x="1302498" y="1907850"/>
            <a:ext cx="6734311" cy="3214710"/>
          </a:xfrm>
          <a:prstGeom prst="rect">
            <a:avLst/>
          </a:prstGeom>
          <a:noFill/>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s-ES" altLang="zh-TW" sz="2200" dirty="0"/>
              <a:t>Descrita por E. M. </a:t>
            </a:r>
            <a:r>
              <a:rPr lang="es-ES" altLang="zh-TW" sz="2200" dirty="0" err="1"/>
              <a:t>Southern</a:t>
            </a:r>
            <a:r>
              <a:rPr lang="es-ES" altLang="zh-TW" sz="2200" dirty="0"/>
              <a:t> en 1975.</a:t>
            </a:r>
            <a:endParaRPr lang="es-MX" altLang="zh-TW" sz="2200" dirty="0"/>
          </a:p>
          <a:p>
            <a:pPr>
              <a:lnSpc>
                <a:spcPct val="100000"/>
              </a:lnSpc>
            </a:pPr>
            <a:r>
              <a:rPr lang="es-MX" altLang="zh-TW" sz="2200" dirty="0"/>
              <a:t>Hibridización ADN-ADN.</a:t>
            </a:r>
          </a:p>
          <a:p>
            <a:pPr>
              <a:lnSpc>
                <a:spcPct val="100000"/>
              </a:lnSpc>
            </a:pPr>
            <a:r>
              <a:rPr lang="es-MX" altLang="zh-TW" sz="2200" dirty="0"/>
              <a:t>Se utiliza para la detección de genes específico.</a:t>
            </a:r>
          </a:p>
          <a:p>
            <a:pPr>
              <a:lnSpc>
                <a:spcPct val="100000"/>
              </a:lnSpc>
              <a:buFont typeface="Arial" panose="020B0604020202020204" pitchFamily="34" charset="0"/>
              <a:buNone/>
            </a:pPr>
            <a:endParaRPr lang="es-ES" altLang="zh-TW" sz="2200" dirty="0"/>
          </a:p>
        </p:txBody>
      </p:sp>
      <p:pic>
        <p:nvPicPr>
          <p:cNvPr id="6" name="Picture 2" descr="http://i.ytimg.com/vi/1yjqCm8pQHs/0.jpg">
            <a:extLst>
              <a:ext uri="{FF2B5EF4-FFF2-40B4-BE49-F238E27FC236}">
                <a16:creationId xmlns:a16="http://schemas.microsoft.com/office/drawing/2014/main" id="{3FC7E4AE-A8E7-8C43-AD25-6A7476FA9300}"/>
              </a:ext>
            </a:extLst>
          </p:cNvPr>
          <p:cNvPicPr>
            <a:picLocks noChangeAspect="1" noChangeArrowheads="1"/>
          </p:cNvPicPr>
          <p:nvPr/>
        </p:nvPicPr>
        <p:blipFill>
          <a:blip r:embed="rId3"/>
          <a:srcRect/>
          <a:stretch>
            <a:fillRect/>
          </a:stretch>
        </p:blipFill>
        <p:spPr bwMode="auto">
          <a:xfrm>
            <a:off x="7291359" y="2722932"/>
            <a:ext cx="4572000" cy="3429001"/>
          </a:xfrm>
          <a:prstGeom prst="rect">
            <a:avLst/>
          </a:prstGeom>
          <a:noFill/>
          <a:ln>
            <a:noFill/>
          </a:ln>
        </p:spPr>
      </p:pic>
    </p:spTree>
    <p:extLst>
      <p:ext uri="{BB962C8B-B14F-4D97-AF65-F5344CB8AC3E}">
        <p14:creationId xmlns:p14="http://schemas.microsoft.com/office/powerpoint/2010/main" val="24580257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Figure 3.29. Southern blotting.">
            <a:extLst>
              <a:ext uri="{FF2B5EF4-FFF2-40B4-BE49-F238E27FC236}">
                <a16:creationId xmlns:a16="http://schemas.microsoft.com/office/drawing/2014/main" id="{D66C4AC0-4128-AA4A-B35A-6CC0C150D5FF}"/>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58778" y="2373519"/>
            <a:ext cx="5204400" cy="4464088"/>
          </a:xfrm>
          <a:prstGeom prst="rect">
            <a:avLst/>
          </a:prstGeom>
          <a:noFill/>
        </p:spPr>
      </p:pic>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38655" y="20393"/>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609601" y="1075029"/>
            <a:ext cx="10667998" cy="443804"/>
          </a:xfrm>
        </p:spPr>
        <p:txBody>
          <a:bodyPr>
            <a:noAutofit/>
          </a:bodyPr>
          <a:lstStyle/>
          <a:p>
            <a:pPr marL="0" indent="0">
              <a:buNone/>
            </a:pPr>
            <a:r>
              <a:rPr lang="es-ES" altLang="zh-TW" sz="2800" b="1" dirty="0"/>
              <a:t>Transferencia </a:t>
            </a:r>
            <a:r>
              <a:rPr lang="es-ES" altLang="zh-TW" sz="2800" b="1" dirty="0" err="1"/>
              <a:t>Southern</a:t>
            </a:r>
            <a:r>
              <a:rPr lang="es-ES" altLang="zh-TW" sz="2800" b="1" dirty="0"/>
              <a:t> o </a:t>
            </a:r>
            <a:r>
              <a:rPr lang="es-ES" altLang="zh-TW" sz="2800" b="1" dirty="0" err="1"/>
              <a:t>Southern</a:t>
            </a:r>
            <a:r>
              <a:rPr lang="es-ES" altLang="zh-TW" sz="2800" b="1" dirty="0"/>
              <a:t> </a:t>
            </a:r>
            <a:r>
              <a:rPr lang="es-ES" altLang="zh-TW" sz="2800" b="1" dirty="0" err="1"/>
              <a:t>blotting</a:t>
            </a:r>
            <a:endParaRPr lang="es-ES_tradnl" sz="2800" b="1" dirty="0"/>
          </a:p>
        </p:txBody>
      </p:sp>
      <p:sp>
        <p:nvSpPr>
          <p:cNvPr id="7" name="2 Marcador de contenido">
            <a:extLst>
              <a:ext uri="{FF2B5EF4-FFF2-40B4-BE49-F238E27FC236}">
                <a16:creationId xmlns:a16="http://schemas.microsoft.com/office/drawing/2014/main" id="{6B2031AF-3E63-AE4D-A951-CA7F32473135}"/>
              </a:ext>
            </a:extLst>
          </p:cNvPr>
          <p:cNvSpPr txBox="1">
            <a:spLocks/>
          </p:cNvSpPr>
          <p:nvPr/>
        </p:nvSpPr>
        <p:spPr>
          <a:xfrm>
            <a:off x="8566417" y="2200642"/>
            <a:ext cx="3259305" cy="20427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79476" indent="-342900" algn="just">
              <a:lnSpc>
                <a:spcPct val="110000"/>
              </a:lnSpc>
            </a:pPr>
            <a:r>
              <a:rPr lang="es-MX" sz="1800" dirty="0"/>
              <a:t>Los filtros son incubados con sondas que contienen las secuencias complementarias.</a:t>
            </a:r>
          </a:p>
          <a:p>
            <a:pPr marL="379476" indent="-342900" algn="just">
              <a:lnSpc>
                <a:spcPct val="110000"/>
              </a:lnSpc>
            </a:pPr>
            <a:r>
              <a:rPr lang="es-MX" sz="1800" dirty="0"/>
              <a:t>Visualización de los híbridos.</a:t>
            </a:r>
            <a:endParaRPr lang="es-ES" sz="1800" dirty="0"/>
          </a:p>
          <a:p>
            <a:pPr marL="493776" indent="-457200" algn="just">
              <a:lnSpc>
                <a:spcPct val="110000"/>
              </a:lnSpc>
            </a:pPr>
            <a:endParaRPr lang="es-ES" sz="1800" dirty="0"/>
          </a:p>
        </p:txBody>
      </p:sp>
      <p:sp>
        <p:nvSpPr>
          <p:cNvPr id="9" name="2 Marcador de contenido">
            <a:extLst>
              <a:ext uri="{FF2B5EF4-FFF2-40B4-BE49-F238E27FC236}">
                <a16:creationId xmlns:a16="http://schemas.microsoft.com/office/drawing/2014/main" id="{F678074B-612F-CC4D-8435-A19228C9CE63}"/>
              </a:ext>
            </a:extLst>
          </p:cNvPr>
          <p:cNvSpPr txBox="1">
            <a:spLocks/>
          </p:cNvSpPr>
          <p:nvPr/>
        </p:nvSpPr>
        <p:spPr>
          <a:xfrm>
            <a:off x="848416" y="1730262"/>
            <a:ext cx="4142788" cy="204274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79476" indent="-342900" algn="just"/>
            <a:r>
              <a:rPr lang="es-MX" sz="1800" dirty="0"/>
              <a:t>El ADN es digerido por endonucleasas y los fragmentos se separan por electroforesis.</a:t>
            </a:r>
          </a:p>
          <a:p>
            <a:pPr marL="379476" indent="-342900" algn="just"/>
            <a:r>
              <a:rPr lang="es-MX" sz="1800" dirty="0"/>
              <a:t>El gel se adhiere a un filtro de nitrocelulosa o nylon, y se transfieren los fragmentos.</a:t>
            </a:r>
          </a:p>
          <a:p>
            <a:pPr marL="379476" indent="-342900" algn="just"/>
            <a:endParaRPr lang="es-MX" sz="1800" dirty="0"/>
          </a:p>
          <a:p>
            <a:pPr marL="493776" indent="-457200" algn="just"/>
            <a:endParaRPr lang="es-ES" sz="1800" dirty="0"/>
          </a:p>
        </p:txBody>
      </p:sp>
    </p:spTree>
    <p:extLst>
      <p:ext uri="{BB962C8B-B14F-4D97-AF65-F5344CB8AC3E}">
        <p14:creationId xmlns:p14="http://schemas.microsoft.com/office/powerpoint/2010/main" val="16567262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8E404AED-5284-BD4D-ADD6-3DC04FA843E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15655" y="2971706"/>
            <a:ext cx="5050221" cy="3683691"/>
          </a:xfrm>
          <a:prstGeom prst="rect">
            <a:avLst/>
          </a:prstGeom>
        </p:spPr>
      </p:pic>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79025" y="49901"/>
            <a:ext cx="10515600" cy="1078327"/>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62001" y="982910"/>
            <a:ext cx="10667998" cy="443804"/>
          </a:xfrm>
        </p:spPr>
        <p:txBody>
          <a:bodyPr>
            <a:noAutofit/>
          </a:bodyPr>
          <a:lstStyle/>
          <a:p>
            <a:pPr marL="0" indent="0">
              <a:buNone/>
            </a:pPr>
            <a:r>
              <a:rPr lang="es-ES" altLang="zh-TW" sz="2800" b="1" dirty="0"/>
              <a:t>Transferencia </a:t>
            </a:r>
            <a:r>
              <a:rPr lang="es-ES" altLang="zh-TW" sz="2800" b="1" dirty="0" err="1"/>
              <a:t>Northern</a:t>
            </a:r>
            <a:r>
              <a:rPr lang="es-ES" altLang="zh-TW" sz="2800" b="1" dirty="0"/>
              <a:t> o </a:t>
            </a:r>
            <a:r>
              <a:rPr lang="es-ES" altLang="zh-TW" sz="2800" b="1" dirty="0" err="1"/>
              <a:t>Northern</a:t>
            </a:r>
            <a:r>
              <a:rPr lang="es-ES" altLang="zh-TW" sz="2800" b="1" dirty="0"/>
              <a:t> </a:t>
            </a:r>
            <a:r>
              <a:rPr lang="es-ES" altLang="zh-TW" sz="2800" b="1" dirty="0" err="1"/>
              <a:t>blotting</a:t>
            </a:r>
            <a:endParaRPr lang="es-ES_tradnl" sz="2800" b="1" dirty="0"/>
          </a:p>
        </p:txBody>
      </p:sp>
      <p:sp>
        <p:nvSpPr>
          <p:cNvPr id="9" name="2 Marcador de contenido">
            <a:extLst>
              <a:ext uri="{FF2B5EF4-FFF2-40B4-BE49-F238E27FC236}">
                <a16:creationId xmlns:a16="http://schemas.microsoft.com/office/drawing/2014/main" id="{F678074B-612F-CC4D-8435-A19228C9CE63}"/>
              </a:ext>
            </a:extLst>
          </p:cNvPr>
          <p:cNvSpPr txBox="1">
            <a:spLocks/>
          </p:cNvSpPr>
          <p:nvPr/>
        </p:nvSpPr>
        <p:spPr>
          <a:xfrm>
            <a:off x="966653" y="1663505"/>
            <a:ext cx="10667997" cy="35309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s-ES" altLang="zh-TW" dirty="0"/>
              <a:t>Utiliza ARN en vez de ADN.</a:t>
            </a:r>
            <a:endParaRPr lang="es-MX" altLang="zh-TW" dirty="0"/>
          </a:p>
          <a:p>
            <a:pPr>
              <a:lnSpc>
                <a:spcPct val="100000"/>
              </a:lnSpc>
            </a:pPr>
            <a:r>
              <a:rPr lang="es-MX" altLang="zh-TW" dirty="0"/>
              <a:t>El ARN se extrae y es fraccionado según su tamaño por electroforesis, el</a:t>
            </a:r>
            <a:r>
              <a:rPr lang="es-MX" dirty="0"/>
              <a:t> gel se transfiere  a un filtro y se detecta por hibridización con sondas clonadas.</a:t>
            </a:r>
          </a:p>
          <a:p>
            <a:pPr>
              <a:lnSpc>
                <a:spcPct val="100000"/>
              </a:lnSpc>
            </a:pPr>
            <a:r>
              <a:rPr lang="es-MX" dirty="0"/>
              <a:t>Se utiliza es estudios sobre expresión génica.</a:t>
            </a:r>
          </a:p>
          <a:p>
            <a:pPr marL="36576" indent="0">
              <a:lnSpc>
                <a:spcPct val="100000"/>
              </a:lnSpc>
              <a:buFont typeface="Arial" panose="020B0604020202020204" pitchFamily="34" charset="0"/>
              <a:buNone/>
            </a:pPr>
            <a:endParaRPr lang="es-MX" dirty="0"/>
          </a:p>
          <a:p>
            <a:pPr marL="493776" indent="-457200">
              <a:lnSpc>
                <a:spcPct val="100000"/>
              </a:lnSpc>
              <a:buFont typeface="+mj-lt"/>
              <a:buAutoNum type="arabicPeriod"/>
            </a:pPr>
            <a:endParaRPr lang="es-ES" dirty="0"/>
          </a:p>
        </p:txBody>
      </p:sp>
    </p:spTree>
    <p:extLst>
      <p:ext uri="{BB962C8B-B14F-4D97-AF65-F5344CB8AC3E}">
        <p14:creationId xmlns:p14="http://schemas.microsoft.com/office/powerpoint/2010/main" val="1164013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77793" y="55197"/>
            <a:ext cx="10515600" cy="114393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62001" y="1049270"/>
            <a:ext cx="10667998" cy="443804"/>
          </a:xfrm>
        </p:spPr>
        <p:txBody>
          <a:bodyPr>
            <a:noAutofit/>
          </a:bodyPr>
          <a:lstStyle/>
          <a:p>
            <a:pPr marL="0" indent="0">
              <a:buNone/>
            </a:pPr>
            <a:r>
              <a:rPr lang="es-MX" sz="2800" b="1" dirty="0"/>
              <a:t>Anticuerpos para detectar proteínas</a:t>
            </a:r>
            <a:endParaRPr lang="es-ES_tradnl" sz="2800" b="1" dirty="0"/>
          </a:p>
        </p:txBody>
      </p:sp>
      <p:sp>
        <p:nvSpPr>
          <p:cNvPr id="6" name="4 Marcador de contenido">
            <a:extLst>
              <a:ext uri="{FF2B5EF4-FFF2-40B4-BE49-F238E27FC236}">
                <a16:creationId xmlns:a16="http://schemas.microsoft.com/office/drawing/2014/main" id="{A14C60AA-F94E-B648-8AED-3DD2701540E3}"/>
              </a:ext>
            </a:extLst>
          </p:cNvPr>
          <p:cNvSpPr txBox="1">
            <a:spLocks/>
          </p:cNvSpPr>
          <p:nvPr/>
        </p:nvSpPr>
        <p:spPr>
          <a:xfrm>
            <a:off x="971931" y="2712842"/>
            <a:ext cx="10915269" cy="2933749"/>
          </a:xfrm>
          <a:prstGeom prst="rect">
            <a:avLst/>
          </a:prstGeom>
          <a:noFill/>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s-MX" dirty="0"/>
              <a:t>Los Acp pueden ser utilizados de distintas maneras para detectar proteínas:</a:t>
            </a:r>
          </a:p>
          <a:p>
            <a:pPr lvl="1">
              <a:lnSpc>
                <a:spcPct val="100000"/>
              </a:lnSpc>
              <a:buFont typeface="Wingdings" pitchFamily="2" charset="2"/>
              <a:buChar char="§"/>
            </a:pPr>
            <a:r>
              <a:rPr lang="es-ES" sz="1800" dirty="0"/>
              <a:t>Western </a:t>
            </a:r>
            <a:r>
              <a:rPr lang="es-ES" sz="1800" dirty="0" err="1"/>
              <a:t>blotting</a:t>
            </a:r>
            <a:r>
              <a:rPr lang="es-ES" sz="1800" dirty="0"/>
              <a:t>.</a:t>
            </a:r>
          </a:p>
          <a:p>
            <a:pPr lvl="1">
              <a:lnSpc>
                <a:spcPct val="100000"/>
              </a:lnSpc>
              <a:buFont typeface="Wingdings" pitchFamily="2" charset="2"/>
              <a:buChar char="§"/>
            </a:pPr>
            <a:r>
              <a:rPr lang="es-MX" sz="1800" dirty="0"/>
              <a:t>Inmunopresipitación.</a:t>
            </a:r>
          </a:p>
        </p:txBody>
      </p:sp>
      <p:pic>
        <p:nvPicPr>
          <p:cNvPr id="5" name="Imagen 4">
            <a:extLst>
              <a:ext uri="{FF2B5EF4-FFF2-40B4-BE49-F238E27FC236}">
                <a16:creationId xmlns:a16="http://schemas.microsoft.com/office/drawing/2014/main" id="{609B4A5D-2576-8F4E-ADDD-6765B68AB9C4}"/>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017431" y="3965333"/>
            <a:ext cx="6869769" cy="2798379"/>
          </a:xfrm>
          <a:prstGeom prst="rect">
            <a:avLst/>
          </a:prstGeom>
        </p:spPr>
      </p:pic>
      <p:sp>
        <p:nvSpPr>
          <p:cNvPr id="11" name="4 Marcador de contenido">
            <a:extLst>
              <a:ext uri="{FF2B5EF4-FFF2-40B4-BE49-F238E27FC236}">
                <a16:creationId xmlns:a16="http://schemas.microsoft.com/office/drawing/2014/main" id="{E13A01F6-637F-5546-9698-897CF96739CF}"/>
              </a:ext>
            </a:extLst>
          </p:cNvPr>
          <p:cNvSpPr txBox="1">
            <a:spLocks/>
          </p:cNvSpPr>
          <p:nvPr/>
        </p:nvSpPr>
        <p:spPr>
          <a:xfrm>
            <a:off x="971931" y="1617219"/>
            <a:ext cx="10667997" cy="1166971"/>
          </a:xfrm>
          <a:prstGeom prst="rect">
            <a:avLst/>
          </a:prstGeom>
          <a:noFill/>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s-MX" dirty="0"/>
              <a:t>Detectar proteínas.</a:t>
            </a:r>
          </a:p>
          <a:p>
            <a:pPr>
              <a:lnSpc>
                <a:spcPct val="100000"/>
              </a:lnSpc>
            </a:pPr>
            <a:r>
              <a:rPr lang="es-MX" dirty="0"/>
              <a:t>Los anticuerpos (Acp) reemplazan las sondas de ácidos grasos e interactúan de forma específica sobre la proteína.</a:t>
            </a:r>
          </a:p>
          <a:p>
            <a:pPr>
              <a:lnSpc>
                <a:spcPct val="100000"/>
              </a:lnSpc>
            </a:pPr>
            <a:endParaRPr lang="es-MX" dirty="0"/>
          </a:p>
        </p:txBody>
      </p:sp>
    </p:spTree>
    <p:extLst>
      <p:ext uri="{BB962C8B-B14F-4D97-AF65-F5344CB8AC3E}">
        <p14:creationId xmlns:p14="http://schemas.microsoft.com/office/powerpoint/2010/main" val="35593247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90843" y="50188"/>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87396" y="1153849"/>
            <a:ext cx="10667998" cy="443804"/>
          </a:xfrm>
        </p:spPr>
        <p:txBody>
          <a:bodyPr>
            <a:noAutofit/>
          </a:bodyPr>
          <a:lstStyle/>
          <a:p>
            <a:pPr marL="0" indent="0">
              <a:buNone/>
            </a:pPr>
            <a:r>
              <a:rPr lang="es-MX" sz="2800" b="1" dirty="0"/>
              <a:t>Anticuerpos para detectar proteínas – Western blotting</a:t>
            </a:r>
            <a:endParaRPr lang="es-ES_tradnl" sz="2800" b="1" dirty="0"/>
          </a:p>
        </p:txBody>
      </p:sp>
      <p:pic>
        <p:nvPicPr>
          <p:cNvPr id="7" name="Imagen 6">
            <a:extLst>
              <a:ext uri="{FF2B5EF4-FFF2-40B4-BE49-F238E27FC236}">
                <a16:creationId xmlns:a16="http://schemas.microsoft.com/office/drawing/2014/main" id="{297A8EDE-FBFB-5743-BFDE-36672A09C3D9}"/>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873911" y="3429000"/>
            <a:ext cx="7149042" cy="3063875"/>
          </a:xfrm>
          <a:prstGeom prst="rect">
            <a:avLst/>
          </a:prstGeom>
        </p:spPr>
      </p:pic>
      <p:sp>
        <p:nvSpPr>
          <p:cNvPr id="9" name="2 Marcador de contenido">
            <a:extLst>
              <a:ext uri="{FF2B5EF4-FFF2-40B4-BE49-F238E27FC236}">
                <a16:creationId xmlns:a16="http://schemas.microsoft.com/office/drawing/2014/main" id="{BDB46B1C-2AB3-634A-997A-004EC160F4E5}"/>
              </a:ext>
            </a:extLst>
          </p:cNvPr>
          <p:cNvSpPr txBox="1">
            <a:spLocks/>
          </p:cNvSpPr>
          <p:nvPr/>
        </p:nvSpPr>
        <p:spPr>
          <a:xfrm>
            <a:off x="1266186" y="1850949"/>
            <a:ext cx="10189208" cy="30638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es-MX" dirty="0"/>
              <a:t>Después de la electroforesis, las proteínas se transfieren a un filtro</a:t>
            </a:r>
            <a:r>
              <a:rPr lang="es-ES" dirty="0"/>
              <a:t> que se incuba con anticuerpos que reaccionan con las proteínas de interés.</a:t>
            </a:r>
            <a:endParaRPr lang="es-MX" dirty="0"/>
          </a:p>
          <a:p>
            <a:pPr algn="just">
              <a:lnSpc>
                <a:spcPct val="100000"/>
              </a:lnSpc>
            </a:pPr>
            <a:r>
              <a:rPr lang="es-MX" dirty="0"/>
              <a:t>El híbrido puede ser detectado por quimiluminiscencia.</a:t>
            </a:r>
          </a:p>
        </p:txBody>
      </p:sp>
    </p:spTree>
    <p:extLst>
      <p:ext uri="{BB962C8B-B14F-4D97-AF65-F5344CB8AC3E}">
        <p14:creationId xmlns:p14="http://schemas.microsoft.com/office/powerpoint/2010/main" val="20642640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656937" y="119142"/>
            <a:ext cx="10515600" cy="1325563"/>
          </a:xfrm>
        </p:spPr>
        <p:txBody>
          <a:bodyPr/>
          <a:lstStyle/>
          <a:p>
            <a:r>
              <a:rPr lang="es-CO" dirty="0"/>
              <a:t>Pruebas moleculares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20001" y="1243968"/>
            <a:ext cx="10751998" cy="443804"/>
          </a:xfrm>
        </p:spPr>
        <p:txBody>
          <a:bodyPr>
            <a:noAutofit/>
          </a:bodyPr>
          <a:lstStyle/>
          <a:p>
            <a:pPr marL="0" indent="0">
              <a:lnSpc>
                <a:spcPct val="100000"/>
              </a:lnSpc>
              <a:buNone/>
            </a:pPr>
            <a:r>
              <a:rPr lang="es-MX" sz="2400" b="1" dirty="0"/>
              <a:t>Anticuerpos para detectar proteínas - inmunoprecipitación</a:t>
            </a:r>
            <a:endParaRPr lang="es-ES_tradnl" sz="2400" b="1" dirty="0"/>
          </a:p>
        </p:txBody>
      </p:sp>
      <p:sp>
        <p:nvSpPr>
          <p:cNvPr id="6" name="2 Marcador de contenido">
            <a:extLst>
              <a:ext uri="{FF2B5EF4-FFF2-40B4-BE49-F238E27FC236}">
                <a16:creationId xmlns:a16="http://schemas.microsoft.com/office/drawing/2014/main" id="{68116CD0-9BD3-324C-9EEF-509E12A22D36}"/>
              </a:ext>
            </a:extLst>
          </p:cNvPr>
          <p:cNvSpPr txBox="1">
            <a:spLocks/>
          </p:cNvSpPr>
          <p:nvPr/>
        </p:nvSpPr>
        <p:spPr>
          <a:xfrm>
            <a:off x="720001" y="1883904"/>
            <a:ext cx="10511677" cy="92869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MX" sz="2200" dirty="0"/>
              <a:t>Los Acp son utilizados para aislar la proteína contra las que reacciona.</a:t>
            </a:r>
            <a:endParaRPr lang="es-ES" sz="2200" dirty="0"/>
          </a:p>
        </p:txBody>
      </p:sp>
      <p:pic>
        <p:nvPicPr>
          <p:cNvPr id="8" name="Picture 2" descr="Figure 3.32. Immunoprecipitation.">
            <a:extLst>
              <a:ext uri="{FF2B5EF4-FFF2-40B4-BE49-F238E27FC236}">
                <a16:creationId xmlns:a16="http://schemas.microsoft.com/office/drawing/2014/main" id="{18B7FDE0-4412-714F-8FCB-AC71052FCAA3}"/>
              </a:ext>
            </a:extLst>
          </p:cNvPr>
          <p:cNvPicPr>
            <a:picLocks noChangeAspect="1" noChangeArrowheads="1"/>
          </p:cNvPicPr>
          <p:nvPr/>
        </p:nvPicPr>
        <p:blipFill>
          <a:blip r:embed="rId3"/>
          <a:srcRect/>
          <a:stretch>
            <a:fillRect/>
          </a:stretch>
        </p:blipFill>
        <p:spPr bwMode="auto">
          <a:xfrm>
            <a:off x="4669654" y="3197402"/>
            <a:ext cx="7373606" cy="3324940"/>
          </a:xfrm>
          <a:prstGeom prst="rect">
            <a:avLst/>
          </a:prstGeom>
          <a:noFill/>
        </p:spPr>
      </p:pic>
    </p:spTree>
    <p:extLst>
      <p:ext uri="{BB962C8B-B14F-4D97-AF65-F5344CB8AC3E}">
        <p14:creationId xmlns:p14="http://schemas.microsoft.com/office/powerpoint/2010/main" val="2436631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arcador de contenido 6">
            <a:extLst>
              <a:ext uri="{FF2B5EF4-FFF2-40B4-BE49-F238E27FC236}">
                <a16:creationId xmlns:a16="http://schemas.microsoft.com/office/drawing/2014/main" id="{95209D04-0D1C-C74A-8AFE-159AB5B1F81D}"/>
              </a:ext>
            </a:extLst>
          </p:cNvPr>
          <p:cNvPicPr>
            <a:picLocks noGrp="1" noChangeAspect="1"/>
          </p:cNvPicPr>
          <p:nvPr>
            <p:ph idx="13"/>
          </p:nvPr>
        </p:nvPicPr>
        <p:blipFill>
          <a:blip r:embed="rId3">
            <a:extLst>
              <a:ext uri="{28A0092B-C50C-407E-A947-70E740481C1C}">
                <a14:useLocalDpi xmlns:a14="http://schemas.microsoft.com/office/drawing/2010/main"/>
              </a:ext>
            </a:extLst>
          </a:blip>
          <a:stretch>
            <a:fillRect/>
          </a:stretch>
        </p:blipFill>
        <p:spPr>
          <a:xfrm>
            <a:off x="8037478" y="878478"/>
            <a:ext cx="4136763" cy="5101044"/>
          </a:xfrm>
        </p:spPr>
      </p:pic>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612806" y="57348"/>
            <a:ext cx="10515600" cy="1325563"/>
          </a:xfrm>
        </p:spPr>
        <p:txBody>
          <a:bodyPr/>
          <a:lstStyle/>
          <a:p>
            <a:r>
              <a:rPr lang="es-CO" dirty="0"/>
              <a:t>Pruebas citogenéticas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944634" y="1100345"/>
            <a:ext cx="7931351" cy="4499650"/>
          </a:xfrm>
        </p:spPr>
        <p:txBody>
          <a:bodyPr>
            <a:normAutofit/>
          </a:bodyPr>
          <a:lstStyle/>
          <a:p>
            <a:pPr>
              <a:lnSpc>
                <a:spcPct val="100000"/>
              </a:lnSpc>
            </a:pPr>
            <a:r>
              <a:rPr lang="es-CO" dirty="0"/>
              <a:t>Las bandas G permiten identificar cada cromosoma por su patrón de bandas característico. </a:t>
            </a:r>
          </a:p>
          <a:p>
            <a:pPr>
              <a:lnSpc>
                <a:spcPct val="100000"/>
              </a:lnSpc>
            </a:pPr>
            <a:r>
              <a:rPr lang="es-CO" dirty="0"/>
              <a:t>Las bandas G se han dividido en regiones, bandas y subbandas. </a:t>
            </a:r>
          </a:p>
          <a:p>
            <a:pPr>
              <a:lnSpc>
                <a:spcPct val="100000"/>
              </a:lnSpc>
            </a:pPr>
            <a:r>
              <a:rPr lang="es-CO" dirty="0"/>
              <a:t>Las bandas tienen un contenido de G-C más bajo que las interbandas.</a:t>
            </a:r>
          </a:p>
          <a:p>
            <a:pPr>
              <a:lnSpc>
                <a:spcPct val="100000"/>
              </a:lnSpc>
            </a:pPr>
            <a:r>
              <a:rPr lang="es-CO" dirty="0"/>
              <a:t>Las bandas G se han dividido en regiones, bandas y subbandas.</a:t>
            </a:r>
          </a:p>
        </p:txBody>
      </p:sp>
      <p:sp>
        <p:nvSpPr>
          <p:cNvPr id="4" name="Rectángulo 3">
            <a:extLst>
              <a:ext uri="{FF2B5EF4-FFF2-40B4-BE49-F238E27FC236}">
                <a16:creationId xmlns:a16="http://schemas.microsoft.com/office/drawing/2014/main" id="{C12A28C9-08EE-CD43-970D-BFDF1C346389}"/>
              </a:ext>
            </a:extLst>
          </p:cNvPr>
          <p:cNvSpPr/>
          <p:nvPr/>
        </p:nvSpPr>
        <p:spPr>
          <a:xfrm>
            <a:off x="8157494" y="6329363"/>
            <a:ext cx="4016747" cy="461665"/>
          </a:xfrm>
          <a:prstGeom prst="rect">
            <a:avLst/>
          </a:prstGeom>
        </p:spPr>
        <p:txBody>
          <a:bodyPr wrap="square">
            <a:spAutoFit/>
          </a:bodyPr>
          <a:lstStyle/>
          <a:p>
            <a:r>
              <a:rPr lang="es-CO" sz="1200" dirty="0">
                <a:solidFill>
                  <a:srgbClr val="152B48"/>
                </a:solidFill>
                <a:latin typeface="Montserrat" panose="02000505000000020004" pitchFamily="2" charset="0"/>
              </a:rPr>
              <a:t>Diagrama típico de las bandas del cromosoma X humano</a:t>
            </a:r>
            <a:r>
              <a:rPr lang="es-CO" sz="1200" dirty="0"/>
              <a:t>. </a:t>
            </a:r>
          </a:p>
        </p:txBody>
      </p:sp>
    </p:spTree>
    <p:extLst>
      <p:ext uri="{BB962C8B-B14F-4D97-AF65-F5344CB8AC3E}">
        <p14:creationId xmlns:p14="http://schemas.microsoft.com/office/powerpoint/2010/main" val="669546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689737" y="1416128"/>
            <a:ext cx="4791479" cy="409861"/>
          </a:xfrm>
        </p:spPr>
        <p:txBody>
          <a:bodyPr>
            <a:noAutofit/>
          </a:bodyPr>
          <a:lstStyle/>
          <a:p>
            <a:pPr marL="0" indent="0">
              <a:buNone/>
            </a:pPr>
            <a:r>
              <a:rPr lang="es-CO" sz="2800" b="1" dirty="0"/>
              <a:t>Hibridación molecular</a:t>
            </a:r>
          </a:p>
        </p:txBody>
      </p:sp>
      <p:sp>
        <p:nvSpPr>
          <p:cNvPr id="9" name="Marcador de contenido 2">
            <a:extLst>
              <a:ext uri="{FF2B5EF4-FFF2-40B4-BE49-F238E27FC236}">
                <a16:creationId xmlns:a16="http://schemas.microsoft.com/office/drawing/2014/main" id="{B93018F5-9850-6048-97AF-06261B7B52B8}"/>
              </a:ext>
            </a:extLst>
          </p:cNvPr>
          <p:cNvSpPr txBox="1">
            <a:spLocks/>
          </p:cNvSpPr>
          <p:nvPr/>
        </p:nvSpPr>
        <p:spPr>
          <a:xfrm>
            <a:off x="8041700" y="4310759"/>
            <a:ext cx="2438731" cy="563696"/>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dirty="0"/>
              <a:t>Protocolo de FISH</a:t>
            </a:r>
          </a:p>
        </p:txBody>
      </p:sp>
      <p:pic>
        <p:nvPicPr>
          <p:cNvPr id="15" name="Marcador de contenido 14">
            <a:extLst>
              <a:ext uri="{FF2B5EF4-FFF2-40B4-BE49-F238E27FC236}">
                <a16:creationId xmlns:a16="http://schemas.microsoft.com/office/drawing/2014/main" id="{8ECD4DF7-6CF6-8445-AC72-1553BEB20380}"/>
              </a:ext>
            </a:extLst>
          </p:cNvPr>
          <p:cNvPicPr>
            <a:picLocks noGrp="1" noChangeAspect="1"/>
          </p:cNvPicPr>
          <p:nvPr>
            <p:ph idx="13"/>
          </p:nvPr>
        </p:nvPicPr>
        <p:blipFill>
          <a:blip r:embed="rId3" cstate="email">
            <a:extLst>
              <a:ext uri="{28A0092B-C50C-407E-A947-70E740481C1C}">
                <a14:useLocalDpi xmlns:a14="http://schemas.microsoft.com/office/drawing/2010/main"/>
              </a:ext>
            </a:extLst>
          </a:blip>
          <a:stretch>
            <a:fillRect/>
          </a:stretch>
        </p:blipFill>
        <p:spPr>
          <a:xfrm>
            <a:off x="5875882" y="238614"/>
            <a:ext cx="6316118" cy="4990181"/>
          </a:xfrm>
        </p:spPr>
      </p:pic>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603114" y="73643"/>
            <a:ext cx="4669654" cy="1264839"/>
          </a:xfrm>
        </p:spPr>
        <p:txBody>
          <a:bodyPr>
            <a:noAutofit/>
          </a:bodyPr>
          <a:lstStyle/>
          <a:p>
            <a:r>
              <a:rPr lang="es-CO" dirty="0"/>
              <a:t>Pruebas citogenéticas</a:t>
            </a:r>
          </a:p>
        </p:txBody>
      </p:sp>
      <p:sp>
        <p:nvSpPr>
          <p:cNvPr id="16" name="Rectángulo 15">
            <a:extLst>
              <a:ext uri="{FF2B5EF4-FFF2-40B4-BE49-F238E27FC236}">
                <a16:creationId xmlns:a16="http://schemas.microsoft.com/office/drawing/2014/main" id="{C4C8301C-912A-E34E-A32F-F2C23A91317D}"/>
              </a:ext>
            </a:extLst>
          </p:cNvPr>
          <p:cNvSpPr/>
          <p:nvPr/>
        </p:nvSpPr>
        <p:spPr>
          <a:xfrm>
            <a:off x="863157" y="2069327"/>
            <a:ext cx="5232843" cy="1015663"/>
          </a:xfrm>
          <a:prstGeom prst="rect">
            <a:avLst/>
          </a:prstGeom>
        </p:spPr>
        <p:txBody>
          <a:bodyPr wrap="square">
            <a:spAutoFit/>
          </a:bodyPr>
          <a:lstStyle/>
          <a:p>
            <a:pPr marL="342900" indent="-342900">
              <a:buFont typeface="Arial" panose="020B0604020202020204" pitchFamily="34" charset="0"/>
              <a:buChar char="•"/>
            </a:pPr>
            <a:r>
              <a:rPr lang="es-CO" sz="2000" dirty="0">
                <a:solidFill>
                  <a:srgbClr val="152B48"/>
                </a:solidFill>
                <a:latin typeface="Montserrat" panose="02000505000000020004" pitchFamily="2" charset="0"/>
              </a:rPr>
              <a:t>La propiedad de desnaturalización-renaturalización que tienen los ácidos nucleicos es la base.</a:t>
            </a:r>
          </a:p>
        </p:txBody>
      </p:sp>
      <p:sp>
        <p:nvSpPr>
          <p:cNvPr id="17" name="Rectángulo 16">
            <a:extLst>
              <a:ext uri="{FF2B5EF4-FFF2-40B4-BE49-F238E27FC236}">
                <a16:creationId xmlns:a16="http://schemas.microsoft.com/office/drawing/2014/main" id="{A28270BC-2F03-4646-A8F3-EB042C1B494C}"/>
              </a:ext>
            </a:extLst>
          </p:cNvPr>
          <p:cNvSpPr/>
          <p:nvPr/>
        </p:nvSpPr>
        <p:spPr>
          <a:xfrm>
            <a:off x="4718471" y="4999946"/>
            <a:ext cx="6739502" cy="1631216"/>
          </a:xfrm>
          <a:prstGeom prst="rect">
            <a:avLst/>
          </a:prstGeom>
        </p:spPr>
        <p:txBody>
          <a:bodyPr wrap="square">
            <a:spAutoFit/>
          </a:bodyPr>
          <a:lstStyle/>
          <a:p>
            <a:pPr marL="342900" indent="-342900">
              <a:buFont typeface="Arial" panose="020B0604020202020204" pitchFamily="34" charset="0"/>
              <a:buChar char="•"/>
            </a:pPr>
            <a:r>
              <a:rPr lang="es-CO" sz="2000" dirty="0">
                <a:solidFill>
                  <a:srgbClr val="152B48"/>
                </a:solidFill>
                <a:latin typeface="Montserrat" panose="02000505000000020004" pitchFamily="2" charset="0"/>
              </a:rPr>
              <a:t>La propiedad de desnaturalización-renaturalización de los ácidos nucleicos.</a:t>
            </a:r>
          </a:p>
          <a:p>
            <a:pPr marL="342900" indent="-342900">
              <a:buFont typeface="Arial" panose="020B0604020202020204" pitchFamily="34" charset="0"/>
              <a:buChar char="•"/>
            </a:pPr>
            <a:r>
              <a:rPr lang="es-CO" sz="2000" dirty="0">
                <a:solidFill>
                  <a:srgbClr val="152B48"/>
                </a:solidFill>
                <a:latin typeface="Montserrat" panose="02000505000000020004" pitchFamily="2" charset="0"/>
              </a:rPr>
              <a:t>Por complementariedad de bases.</a:t>
            </a:r>
          </a:p>
          <a:p>
            <a:pPr marL="342900" indent="-342900">
              <a:buFont typeface="Arial" panose="020B0604020202020204" pitchFamily="34" charset="0"/>
              <a:buChar char="•"/>
            </a:pPr>
            <a:r>
              <a:rPr lang="es-CO" sz="2000" dirty="0">
                <a:solidFill>
                  <a:srgbClr val="152B48"/>
                </a:solidFill>
                <a:latin typeface="Montserrat" panose="02000505000000020004" pitchFamily="2" charset="0"/>
              </a:rPr>
              <a:t>Se utilizan mezclas de DNA y RNA de cadena sencilla.</a:t>
            </a:r>
          </a:p>
        </p:txBody>
      </p:sp>
    </p:spTree>
    <p:extLst>
      <p:ext uri="{BB962C8B-B14F-4D97-AF65-F5344CB8AC3E}">
        <p14:creationId xmlns:p14="http://schemas.microsoft.com/office/powerpoint/2010/main" val="283846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617483" y="33717"/>
            <a:ext cx="10515600" cy="1325563"/>
          </a:xfrm>
        </p:spPr>
        <p:txBody>
          <a:bodyPr/>
          <a:lstStyle/>
          <a:p>
            <a:r>
              <a:rPr lang="es-CO" dirty="0"/>
              <a:t>Pruebas citogenéticas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17227" y="1108452"/>
            <a:ext cx="10667998" cy="1325563"/>
          </a:xfrm>
        </p:spPr>
        <p:txBody>
          <a:bodyPr>
            <a:normAutofit fontScale="92500" lnSpcReduction="20000"/>
          </a:bodyPr>
          <a:lstStyle/>
          <a:p>
            <a:pPr marL="0" indent="0">
              <a:buNone/>
            </a:pPr>
            <a:r>
              <a:rPr lang="es-CO" sz="2800" b="1" dirty="0"/>
              <a:t>Hibridación fluorescente in situ (FISH - </a:t>
            </a:r>
            <a:r>
              <a:rPr lang="es-CO" sz="2800" b="1" i="1" dirty="0"/>
              <a:t>Fluorescence In Situ Hybridization</a:t>
            </a:r>
            <a:r>
              <a:rPr lang="es-CO" sz="2800" b="1" dirty="0"/>
              <a:t>)</a:t>
            </a:r>
          </a:p>
          <a:p>
            <a:pPr lvl="1">
              <a:lnSpc>
                <a:spcPct val="110000"/>
              </a:lnSpc>
            </a:pPr>
            <a:r>
              <a:rPr lang="es-CO" sz="1900" dirty="0"/>
              <a:t>Se basa en sondas marcadas con fluorescencia que se hibridan con secuencias de ADN únicas a lo largo de los cromosomas. </a:t>
            </a:r>
          </a:p>
          <a:p>
            <a:pPr marL="0" indent="0">
              <a:buNone/>
            </a:pPr>
            <a:endParaRPr lang="es-CO" dirty="0"/>
          </a:p>
        </p:txBody>
      </p:sp>
      <p:pic>
        <p:nvPicPr>
          <p:cNvPr id="8" name="Marcador de contenido 7">
            <a:extLst>
              <a:ext uri="{FF2B5EF4-FFF2-40B4-BE49-F238E27FC236}">
                <a16:creationId xmlns:a16="http://schemas.microsoft.com/office/drawing/2014/main" id="{F80DAAB0-8712-7348-BE7F-7ACB104FE9E1}"/>
              </a:ext>
            </a:extLst>
          </p:cNvPr>
          <p:cNvPicPr>
            <a:picLocks noGrp="1" noChangeAspect="1"/>
          </p:cNvPicPr>
          <p:nvPr>
            <p:ph idx="13"/>
          </p:nvPr>
        </p:nvPicPr>
        <p:blipFill>
          <a:blip r:embed="rId3" cstate="email">
            <a:extLst>
              <a:ext uri="{28A0092B-C50C-407E-A947-70E740481C1C}">
                <a14:useLocalDpi xmlns:a14="http://schemas.microsoft.com/office/drawing/2010/main"/>
              </a:ext>
            </a:extLst>
          </a:blip>
          <a:stretch>
            <a:fillRect/>
          </a:stretch>
        </p:blipFill>
        <p:spPr>
          <a:xfrm>
            <a:off x="6337737" y="3184910"/>
            <a:ext cx="5162815" cy="2478151"/>
          </a:xfrm>
        </p:spPr>
      </p:pic>
      <p:sp>
        <p:nvSpPr>
          <p:cNvPr id="9" name="Marcador de contenido 2">
            <a:extLst>
              <a:ext uri="{FF2B5EF4-FFF2-40B4-BE49-F238E27FC236}">
                <a16:creationId xmlns:a16="http://schemas.microsoft.com/office/drawing/2014/main" id="{B93018F5-9850-6048-97AF-06261B7B52B8}"/>
              </a:ext>
            </a:extLst>
          </p:cNvPr>
          <p:cNvSpPr txBox="1">
            <a:spLocks/>
          </p:cNvSpPr>
          <p:nvPr/>
        </p:nvSpPr>
        <p:spPr>
          <a:xfrm>
            <a:off x="1127158" y="2330888"/>
            <a:ext cx="3767797" cy="28842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O" sz="1800" dirty="0"/>
              <a:t>Se puede realizar tanto en preparaciones en metafase como en células en interfase.</a:t>
            </a:r>
          </a:p>
          <a:p>
            <a:r>
              <a:rPr lang="es-CO" sz="1800" dirty="0"/>
              <a:t>FISH aumentó la resolución a la que se podían identificar los reordenamientos cromosómicos a niveles submicroscópicos. </a:t>
            </a:r>
          </a:p>
        </p:txBody>
      </p:sp>
      <p:sp>
        <p:nvSpPr>
          <p:cNvPr id="11" name="Rectángulo 10">
            <a:extLst>
              <a:ext uri="{FF2B5EF4-FFF2-40B4-BE49-F238E27FC236}">
                <a16:creationId xmlns:a16="http://schemas.microsoft.com/office/drawing/2014/main" id="{A0548274-F36B-F94A-A7A5-4F6E8630454A}"/>
              </a:ext>
            </a:extLst>
          </p:cNvPr>
          <p:cNvSpPr/>
          <p:nvPr/>
        </p:nvSpPr>
        <p:spPr>
          <a:xfrm>
            <a:off x="6287502" y="5744682"/>
            <a:ext cx="2600552" cy="954107"/>
          </a:xfrm>
          <a:prstGeom prst="rect">
            <a:avLst/>
          </a:prstGeom>
        </p:spPr>
        <p:txBody>
          <a:bodyPr wrap="square">
            <a:spAutoFit/>
          </a:bodyPr>
          <a:lstStyle/>
          <a:p>
            <a:pPr algn="ctr"/>
            <a:r>
              <a:rPr lang="es-CO" sz="1400" dirty="0">
                <a:solidFill>
                  <a:srgbClr val="152B48"/>
                </a:solidFill>
                <a:latin typeface="Montserrat" panose="02000505000000020004" pitchFamily="2" charset="0"/>
              </a:rPr>
              <a:t>a. Señales fluorescentes en bandas citogenéticas (gris), fragmentos de un BAC se hibridan (rojo).</a:t>
            </a:r>
          </a:p>
        </p:txBody>
      </p:sp>
      <p:sp>
        <p:nvSpPr>
          <p:cNvPr id="12" name="Rectángulo 11">
            <a:extLst>
              <a:ext uri="{FF2B5EF4-FFF2-40B4-BE49-F238E27FC236}">
                <a16:creationId xmlns:a16="http://schemas.microsoft.com/office/drawing/2014/main" id="{F1CB28C5-E679-FA4C-835B-87B12B396CD5}"/>
              </a:ext>
            </a:extLst>
          </p:cNvPr>
          <p:cNvSpPr/>
          <p:nvPr/>
        </p:nvSpPr>
        <p:spPr>
          <a:xfrm>
            <a:off x="8888054" y="5696434"/>
            <a:ext cx="2983380" cy="1169551"/>
          </a:xfrm>
          <a:prstGeom prst="rect">
            <a:avLst/>
          </a:prstGeom>
        </p:spPr>
        <p:txBody>
          <a:bodyPr wrap="square">
            <a:spAutoFit/>
          </a:bodyPr>
          <a:lstStyle/>
          <a:p>
            <a:pPr algn="ctr"/>
            <a:r>
              <a:rPr lang="es-CO" sz="1400" dirty="0">
                <a:solidFill>
                  <a:srgbClr val="152B48"/>
                </a:solidFill>
                <a:latin typeface="Montserrat" panose="02000505000000020004" pitchFamily="2" charset="0"/>
              </a:rPr>
              <a:t>b, Ruptura de una translocación 11 y 19 , en un paciente con múltiples malformaciones congénitas y retraso mental.</a:t>
            </a:r>
          </a:p>
        </p:txBody>
      </p:sp>
    </p:spTree>
    <p:extLst>
      <p:ext uri="{BB962C8B-B14F-4D97-AF65-F5344CB8AC3E}">
        <p14:creationId xmlns:p14="http://schemas.microsoft.com/office/powerpoint/2010/main" val="4183092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arcador de contenido 6">
            <a:extLst>
              <a:ext uri="{FF2B5EF4-FFF2-40B4-BE49-F238E27FC236}">
                <a16:creationId xmlns:a16="http://schemas.microsoft.com/office/drawing/2014/main" id="{03144CA9-A42A-8146-BE5E-11DF44746C7B}"/>
              </a:ext>
            </a:extLst>
          </p:cNvPr>
          <p:cNvPicPr>
            <a:picLocks noGrp="1" noChangeAspect="1"/>
          </p:cNvPicPr>
          <p:nvPr>
            <p:ph idx="13"/>
          </p:nvPr>
        </p:nvPicPr>
        <p:blipFill>
          <a:blip r:embed="rId3" cstate="email">
            <a:extLst>
              <a:ext uri="{28A0092B-C50C-407E-A947-70E740481C1C}">
                <a14:useLocalDpi xmlns:a14="http://schemas.microsoft.com/office/drawing/2010/main"/>
              </a:ext>
            </a:extLst>
          </a:blip>
          <a:stretch>
            <a:fillRect/>
          </a:stretch>
        </p:blipFill>
        <p:spPr>
          <a:xfrm>
            <a:off x="4674372" y="3176139"/>
            <a:ext cx="7352148" cy="3319254"/>
          </a:xfrm>
        </p:spPr>
      </p:pic>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38656" y="70387"/>
            <a:ext cx="10515600" cy="1325563"/>
          </a:xfrm>
        </p:spPr>
        <p:txBody>
          <a:bodyPr/>
          <a:lstStyle/>
          <a:p>
            <a:r>
              <a:rPr lang="es-CO" dirty="0"/>
              <a:t>Pruebas citogenéticas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762001" y="1185072"/>
            <a:ext cx="10667998" cy="443804"/>
          </a:xfrm>
        </p:spPr>
        <p:txBody>
          <a:bodyPr>
            <a:noAutofit/>
          </a:bodyPr>
          <a:lstStyle/>
          <a:p>
            <a:pPr marL="0" indent="0">
              <a:buNone/>
            </a:pPr>
            <a:r>
              <a:rPr lang="es-CO" sz="2800" b="1" dirty="0"/>
              <a:t>Hibridación fluorescente in situ (FISH - </a:t>
            </a:r>
            <a:r>
              <a:rPr lang="es-CO" sz="2800" b="1" i="1" dirty="0"/>
              <a:t>Fluorescence In Situ Hybridization</a:t>
            </a:r>
            <a:r>
              <a:rPr lang="es-CO" sz="2800" b="1" dirty="0"/>
              <a:t>)</a:t>
            </a:r>
            <a:r>
              <a:rPr lang="es-CO" sz="2800" dirty="0"/>
              <a:t> </a:t>
            </a:r>
          </a:p>
          <a:p>
            <a:pPr marL="0" indent="0">
              <a:buNone/>
            </a:pPr>
            <a:endParaRPr lang="es-CO" sz="2800" dirty="0"/>
          </a:p>
        </p:txBody>
      </p:sp>
      <p:sp>
        <p:nvSpPr>
          <p:cNvPr id="4" name="Rectángulo 3">
            <a:extLst>
              <a:ext uri="{FF2B5EF4-FFF2-40B4-BE49-F238E27FC236}">
                <a16:creationId xmlns:a16="http://schemas.microsoft.com/office/drawing/2014/main" id="{93BAECFB-82A7-6F42-A4CD-151A1FFC39D8}"/>
              </a:ext>
            </a:extLst>
          </p:cNvPr>
          <p:cNvSpPr/>
          <p:nvPr/>
        </p:nvSpPr>
        <p:spPr>
          <a:xfrm>
            <a:off x="888215" y="2141794"/>
            <a:ext cx="6085462" cy="1323439"/>
          </a:xfrm>
          <a:prstGeom prst="rect">
            <a:avLst/>
          </a:prstGeom>
        </p:spPr>
        <p:txBody>
          <a:bodyPr wrap="square">
            <a:spAutoFit/>
          </a:bodyPr>
          <a:lstStyle/>
          <a:p>
            <a:r>
              <a:rPr lang="es-CO" sz="2000" dirty="0">
                <a:solidFill>
                  <a:srgbClr val="152B48"/>
                </a:solidFill>
                <a:latin typeface="Montserrat" panose="02000505000000020004" pitchFamily="2" charset="0"/>
              </a:rPr>
              <a:t>Se fijan células mitóticas o </a:t>
            </a:r>
            <a:r>
              <a:rPr lang="es-CO" sz="2000" dirty="0" err="1">
                <a:solidFill>
                  <a:srgbClr val="152B48"/>
                </a:solidFill>
                <a:latin typeface="Montserrat" panose="02000505000000020004" pitchFamily="2" charset="0"/>
              </a:rPr>
              <a:t>interfásicas</a:t>
            </a:r>
            <a:r>
              <a:rPr lang="es-CO" sz="2000" dirty="0">
                <a:solidFill>
                  <a:srgbClr val="152B48"/>
                </a:solidFill>
                <a:latin typeface="Montserrat" panose="02000505000000020004" pitchFamily="2" charset="0"/>
              </a:rPr>
              <a:t>, se someten a condiciones de hibridación. Se añade DNA de cadena sencilla o RNA, y se detecta la hibridación. </a:t>
            </a:r>
          </a:p>
        </p:txBody>
      </p:sp>
    </p:spTree>
    <p:extLst>
      <p:ext uri="{BB962C8B-B14F-4D97-AF65-F5344CB8AC3E}">
        <p14:creationId xmlns:p14="http://schemas.microsoft.com/office/powerpoint/2010/main" val="1489593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10F41-52D7-D94B-B607-1D87D2AC3ECC}"/>
              </a:ext>
            </a:extLst>
          </p:cNvPr>
          <p:cNvSpPr>
            <a:spLocks noGrp="1"/>
          </p:cNvSpPr>
          <p:nvPr>
            <p:ph type="title"/>
          </p:nvPr>
        </p:nvSpPr>
        <p:spPr>
          <a:xfrm>
            <a:off x="536523" y="84909"/>
            <a:ext cx="10515600" cy="1325563"/>
          </a:xfrm>
        </p:spPr>
        <p:txBody>
          <a:bodyPr/>
          <a:lstStyle/>
          <a:p>
            <a:r>
              <a:rPr lang="es-CO" dirty="0"/>
              <a:t>Pruebas citogenéticas</a:t>
            </a:r>
          </a:p>
        </p:txBody>
      </p:sp>
      <p:sp>
        <p:nvSpPr>
          <p:cNvPr id="3" name="Marcador de contenido 2">
            <a:extLst>
              <a:ext uri="{FF2B5EF4-FFF2-40B4-BE49-F238E27FC236}">
                <a16:creationId xmlns:a16="http://schemas.microsoft.com/office/drawing/2014/main" id="{9EAF0FA7-7A4D-E049-B2B8-9717C4EC0D8B}"/>
              </a:ext>
            </a:extLst>
          </p:cNvPr>
          <p:cNvSpPr>
            <a:spLocks noGrp="1"/>
          </p:cNvSpPr>
          <p:nvPr>
            <p:ph idx="1"/>
          </p:nvPr>
        </p:nvSpPr>
        <p:spPr>
          <a:xfrm>
            <a:off x="685802" y="1141272"/>
            <a:ext cx="10667998" cy="443804"/>
          </a:xfrm>
        </p:spPr>
        <p:txBody>
          <a:bodyPr>
            <a:noAutofit/>
          </a:bodyPr>
          <a:lstStyle/>
          <a:p>
            <a:pPr marL="0" indent="0">
              <a:buNone/>
            </a:pPr>
            <a:r>
              <a:rPr lang="es-CO" sz="2800" b="1" dirty="0"/>
              <a:t>Hibridación fluorescente in situ (FISH - </a:t>
            </a:r>
            <a:r>
              <a:rPr lang="es-CO" sz="2800" b="1" i="1" dirty="0"/>
              <a:t>Fluorescence In Situ Hybridization</a:t>
            </a:r>
            <a:r>
              <a:rPr lang="es-CO" sz="2800" b="1" dirty="0"/>
              <a:t>)</a:t>
            </a:r>
            <a:r>
              <a:rPr lang="es-CO" sz="2800" dirty="0"/>
              <a:t> </a:t>
            </a:r>
          </a:p>
          <a:p>
            <a:pPr marL="0" indent="0">
              <a:buNone/>
            </a:pPr>
            <a:endParaRPr lang="es-CO" sz="2800" dirty="0"/>
          </a:p>
        </p:txBody>
      </p:sp>
      <p:sp>
        <p:nvSpPr>
          <p:cNvPr id="4" name="Rectángulo 3">
            <a:extLst>
              <a:ext uri="{FF2B5EF4-FFF2-40B4-BE49-F238E27FC236}">
                <a16:creationId xmlns:a16="http://schemas.microsoft.com/office/drawing/2014/main" id="{93BAECFB-82A7-6F42-A4CD-151A1FFC39D8}"/>
              </a:ext>
            </a:extLst>
          </p:cNvPr>
          <p:cNvSpPr/>
          <p:nvPr/>
        </p:nvSpPr>
        <p:spPr>
          <a:xfrm>
            <a:off x="838200" y="2019712"/>
            <a:ext cx="10515600" cy="400110"/>
          </a:xfrm>
          <a:prstGeom prst="rect">
            <a:avLst/>
          </a:prstGeom>
        </p:spPr>
        <p:txBody>
          <a:bodyPr wrap="square">
            <a:spAutoFit/>
          </a:bodyPr>
          <a:lstStyle/>
          <a:p>
            <a:r>
              <a:rPr lang="es-CO" sz="2000" dirty="0">
                <a:solidFill>
                  <a:srgbClr val="152B48"/>
                </a:solidFill>
                <a:latin typeface="Montserrat" panose="02000505000000020004" pitchFamily="2" charset="0"/>
              </a:rPr>
              <a:t>En los laboratorios de genética clínica se utilizan tres tipos de sondas.</a:t>
            </a:r>
          </a:p>
        </p:txBody>
      </p:sp>
      <p:graphicFrame>
        <p:nvGraphicFramePr>
          <p:cNvPr id="9" name="Marcador de contenido 8">
            <a:extLst>
              <a:ext uri="{FF2B5EF4-FFF2-40B4-BE49-F238E27FC236}">
                <a16:creationId xmlns:a16="http://schemas.microsoft.com/office/drawing/2014/main" id="{26D1427E-49D0-1D48-9EC1-B71DC013DF84}"/>
              </a:ext>
            </a:extLst>
          </p:cNvPr>
          <p:cNvGraphicFramePr>
            <a:graphicFrameLocks noGrp="1"/>
          </p:cNvGraphicFramePr>
          <p:nvPr>
            <p:ph idx="13"/>
            <p:extLst>
              <p:ext uri="{D42A27DB-BD31-4B8C-83A1-F6EECF244321}">
                <p14:modId xmlns:p14="http://schemas.microsoft.com/office/powerpoint/2010/main" val="3713671915"/>
              </p:ext>
            </p:extLst>
          </p:nvPr>
        </p:nvGraphicFramePr>
        <p:xfrm>
          <a:off x="4850340" y="2484416"/>
          <a:ext cx="8613411" cy="42082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6505736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 de Office</Template>
  <TotalTime>9133</TotalTime>
  <Words>2929</Words>
  <Application>Microsoft Office PowerPoint</Application>
  <PresentationFormat>Panorámica</PresentationFormat>
  <Paragraphs>356</Paragraphs>
  <Slides>46</Slides>
  <Notes>42</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1</vt:i4>
      </vt:variant>
      <vt:variant>
        <vt:lpstr>Títulos de diapositiva</vt:lpstr>
      </vt:variant>
      <vt:variant>
        <vt:i4>46</vt:i4>
      </vt:variant>
    </vt:vector>
  </HeadingPairs>
  <TitlesOfParts>
    <vt:vector size="52" baseType="lpstr">
      <vt:lpstr>Arial</vt:lpstr>
      <vt:lpstr>Calibri</vt:lpstr>
      <vt:lpstr>Montserrat</vt:lpstr>
      <vt:lpstr>Wingdings</vt:lpstr>
      <vt:lpstr>Tema de Office</vt:lpstr>
      <vt:lpstr>Documento</vt:lpstr>
      <vt:lpstr>TÉCNICAS DE ANÁLISIS GENÉTICO</vt:lpstr>
      <vt:lpstr>Técnicas de análisis genético</vt:lpstr>
      <vt:lpstr>Pruebas citogenéticas</vt:lpstr>
      <vt:lpstr>Pruebas citogenéticas</vt:lpstr>
      <vt:lpstr>Pruebas citogenéticas</vt:lpstr>
      <vt:lpstr>Pruebas citogenéticas</vt:lpstr>
      <vt:lpstr>Pruebas citogenéticas</vt:lpstr>
      <vt:lpstr>Pruebas citogenéticas</vt:lpstr>
      <vt:lpstr>Pruebas citogenéticas</vt:lpstr>
      <vt:lpstr>Pruebas citogenéticas</vt:lpstr>
      <vt:lpstr>Pruebas citogenéticas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lpstr>Pruebas moleculares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Técnica de análisis genético</dc:title>
  <dc:creator>Microsoft Office User</dc:creator>
  <cp:lastModifiedBy>User</cp:lastModifiedBy>
  <cp:revision>117</cp:revision>
  <dcterms:created xsi:type="dcterms:W3CDTF">2021-04-30T14:06:27Z</dcterms:created>
  <dcterms:modified xsi:type="dcterms:W3CDTF">2021-06-08T17:28:12Z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868254</vt:lpwstr>
  </property>
  <property fmtid="{D5CDD505-2E9C-101B-9397-08002B2CF9AE}" name="NXPowerLiteSettings" pid="3">
    <vt:lpwstr>C7000400038000</vt:lpwstr>
  </property>
  <property fmtid="{D5CDD505-2E9C-101B-9397-08002B2CF9AE}" name="NXPowerLiteVersion" pid="4">
    <vt:lpwstr>S9.0.3</vt:lpwstr>
  </property>
</Properties>
</file>