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82" r:id="rId4"/>
    <p:sldId id="266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4" r:id="rId24"/>
    <p:sldId id="305" r:id="rId25"/>
    <p:sldId id="283" r:id="rId2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71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81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C1E04E-92AA-439B-85A3-1CDF95D95570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A7DCC348-EBCC-4049-8B21-FA157B8586AD}">
      <dgm:prSet phldrT="[Texto]"/>
      <dgm:spPr/>
      <dgm:t>
        <a:bodyPr/>
        <a:lstStyle/>
        <a:p>
          <a:r>
            <a:rPr lang="es-CO" dirty="0">
              <a:latin typeface="Montserrat" pitchFamily="2" charset="77"/>
            </a:rPr>
            <a:t>Procariotas</a:t>
          </a:r>
        </a:p>
      </dgm:t>
    </dgm:pt>
    <dgm:pt modelId="{A7DDFB5F-DF90-4AE3-8D4D-15452BC55B01}" type="parTrans" cxnId="{4C0E3DCC-5502-40E7-8895-A922F4CF28A6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062634EF-5B91-47DF-A55D-AB0FF8B35990}" type="sibTrans" cxnId="{4C0E3DCC-5502-40E7-8895-A922F4CF28A6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D9C5B111-C4D7-4923-B446-0588AA2BAB96}">
      <dgm:prSet phldrT="[Texto]" custT="1"/>
      <dgm:spPr/>
      <dgm:t>
        <a:bodyPr/>
        <a:lstStyle/>
        <a:p>
          <a:r>
            <a:rPr lang="es-CO" sz="2400" dirty="0">
              <a:solidFill>
                <a:srgbClr val="152B48"/>
              </a:solidFill>
              <a:latin typeface="Montserrat" pitchFamily="2" charset="77"/>
            </a:rPr>
            <a:t>Secuencia Shine-Dalgarno.</a:t>
          </a:r>
        </a:p>
      </dgm:t>
    </dgm:pt>
    <dgm:pt modelId="{5688DCEA-BF31-4829-942B-5FCF82DD01A0}" type="parTrans" cxnId="{9D9CFBCA-AED9-4113-A3DE-67633C40940D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562446BA-350A-460C-8D00-6AB81E7816CF}" type="sibTrans" cxnId="{9D9CFBCA-AED9-4113-A3DE-67633C40940D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C3C499E7-4421-43B3-AE91-2AEFD28F6A33}">
      <dgm:prSet phldrT="[Texto]"/>
      <dgm:spPr/>
      <dgm:t>
        <a:bodyPr/>
        <a:lstStyle/>
        <a:p>
          <a:r>
            <a:rPr lang="es-CO" dirty="0">
              <a:latin typeface="Montserrat" pitchFamily="2" charset="77"/>
            </a:rPr>
            <a:t>Eucariotas</a:t>
          </a:r>
        </a:p>
      </dgm:t>
    </dgm:pt>
    <dgm:pt modelId="{B63BFAFE-E2E4-41B4-B462-A0BAFB4D429D}" type="parTrans" cxnId="{98B61F6D-C5D6-4664-9CA7-60FAF201C8BD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08C1D461-44EF-4E74-9ECC-D3214B31A7FF}" type="sibTrans" cxnId="{98B61F6D-C5D6-4664-9CA7-60FAF201C8BD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A7DFF150-9987-472C-A611-AEE78B0CCE27}">
      <dgm:prSet phldrT="[Texto]" custT="1"/>
      <dgm:spPr/>
      <dgm:t>
        <a:bodyPr/>
        <a:lstStyle/>
        <a:p>
          <a:r>
            <a:rPr lang="es-CO" sz="2400" dirty="0">
              <a:solidFill>
                <a:srgbClr val="152B48"/>
              </a:solidFill>
              <a:latin typeface="Montserrat" pitchFamily="2" charset="77"/>
            </a:rPr>
            <a:t>Cap. de 7-metilguanosina.</a:t>
          </a:r>
        </a:p>
      </dgm:t>
    </dgm:pt>
    <dgm:pt modelId="{7362CE44-4736-40A3-9A21-E975F097644E}" type="parTrans" cxnId="{606E4644-0E05-4A35-8CB8-2868DF6408B8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AF1DEF6F-F903-4DCE-90BF-054FD442C58F}" type="sibTrans" cxnId="{606E4644-0E05-4A35-8CB8-2868DF6408B8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FCAAE895-09B7-48B9-8723-F2299EE55813}" type="pres">
      <dgm:prSet presAssocID="{CEC1E04E-92AA-439B-85A3-1CDF95D95570}" presName="Name0" presStyleCnt="0">
        <dgm:presLayoutVars>
          <dgm:dir/>
          <dgm:animLvl val="lvl"/>
          <dgm:resizeHandles/>
        </dgm:presLayoutVars>
      </dgm:prSet>
      <dgm:spPr/>
    </dgm:pt>
    <dgm:pt modelId="{FC18617A-0FB9-49A1-81AA-7B758268E693}" type="pres">
      <dgm:prSet presAssocID="{A7DCC348-EBCC-4049-8B21-FA157B8586AD}" presName="linNode" presStyleCnt="0"/>
      <dgm:spPr/>
    </dgm:pt>
    <dgm:pt modelId="{BB380FF1-0FB1-49FB-BB12-3E2CE6271F72}" type="pres">
      <dgm:prSet presAssocID="{A7DCC348-EBCC-4049-8B21-FA157B8586AD}" presName="parentShp" presStyleLbl="node1" presStyleIdx="0" presStyleCnt="2">
        <dgm:presLayoutVars>
          <dgm:bulletEnabled val="1"/>
        </dgm:presLayoutVars>
      </dgm:prSet>
      <dgm:spPr/>
    </dgm:pt>
    <dgm:pt modelId="{BC57B2E9-A848-4D27-BD37-F7377F0A7509}" type="pres">
      <dgm:prSet presAssocID="{A7DCC348-EBCC-4049-8B21-FA157B8586AD}" presName="childShp" presStyleLbl="bgAccFollowNode1" presStyleIdx="0" presStyleCnt="2" custScaleX="153830" custLinFactNeighborX="1578" custLinFactNeighborY="-37244">
        <dgm:presLayoutVars>
          <dgm:bulletEnabled val="1"/>
        </dgm:presLayoutVars>
      </dgm:prSet>
      <dgm:spPr/>
    </dgm:pt>
    <dgm:pt modelId="{C3FDB565-CFCB-4AFA-9766-4FD7B57DFCA9}" type="pres">
      <dgm:prSet presAssocID="{062634EF-5B91-47DF-A55D-AB0FF8B35990}" presName="spacing" presStyleCnt="0"/>
      <dgm:spPr/>
    </dgm:pt>
    <dgm:pt modelId="{C5832050-F93F-4DE1-B6FE-0ECA7DF72E6A}" type="pres">
      <dgm:prSet presAssocID="{C3C499E7-4421-43B3-AE91-2AEFD28F6A33}" presName="linNode" presStyleCnt="0"/>
      <dgm:spPr/>
    </dgm:pt>
    <dgm:pt modelId="{F0A8A218-F9A1-410B-A6DA-AACF32819AD6}" type="pres">
      <dgm:prSet presAssocID="{C3C499E7-4421-43B3-AE91-2AEFD28F6A33}" presName="parentShp" presStyleLbl="node1" presStyleIdx="1" presStyleCnt="2">
        <dgm:presLayoutVars>
          <dgm:bulletEnabled val="1"/>
        </dgm:presLayoutVars>
      </dgm:prSet>
      <dgm:spPr/>
    </dgm:pt>
    <dgm:pt modelId="{1EFF1059-D169-4DFB-9E20-7AD33A4BC384}" type="pres">
      <dgm:prSet presAssocID="{C3C499E7-4421-43B3-AE91-2AEFD28F6A33}" presName="childShp" presStyleLbl="bgAccFollowNode1" presStyleIdx="1" presStyleCnt="2" custScaleX="143942">
        <dgm:presLayoutVars>
          <dgm:bulletEnabled val="1"/>
        </dgm:presLayoutVars>
      </dgm:prSet>
      <dgm:spPr/>
    </dgm:pt>
  </dgm:ptLst>
  <dgm:cxnLst>
    <dgm:cxn modelId="{9BF9C909-7F71-428F-B33D-E2335A42ED53}" type="presOf" srcId="{A7DFF150-9987-472C-A611-AEE78B0CCE27}" destId="{1EFF1059-D169-4DFB-9E20-7AD33A4BC384}" srcOrd="0" destOrd="0" presId="urn:microsoft.com/office/officeart/2005/8/layout/vList6"/>
    <dgm:cxn modelId="{8EE2EC24-6E00-4550-9C02-B561D293CE35}" type="presOf" srcId="{A7DCC348-EBCC-4049-8B21-FA157B8586AD}" destId="{BB380FF1-0FB1-49FB-BB12-3E2CE6271F72}" srcOrd="0" destOrd="0" presId="urn:microsoft.com/office/officeart/2005/8/layout/vList6"/>
    <dgm:cxn modelId="{56997B31-511D-46F0-8B3C-82DABC79D26E}" type="presOf" srcId="{C3C499E7-4421-43B3-AE91-2AEFD28F6A33}" destId="{F0A8A218-F9A1-410B-A6DA-AACF32819AD6}" srcOrd="0" destOrd="0" presId="urn:microsoft.com/office/officeart/2005/8/layout/vList6"/>
    <dgm:cxn modelId="{606E4644-0E05-4A35-8CB8-2868DF6408B8}" srcId="{C3C499E7-4421-43B3-AE91-2AEFD28F6A33}" destId="{A7DFF150-9987-472C-A611-AEE78B0CCE27}" srcOrd="0" destOrd="0" parTransId="{7362CE44-4736-40A3-9A21-E975F097644E}" sibTransId="{AF1DEF6F-F903-4DCE-90BF-054FD442C58F}"/>
    <dgm:cxn modelId="{98B61F6D-C5D6-4664-9CA7-60FAF201C8BD}" srcId="{CEC1E04E-92AA-439B-85A3-1CDF95D95570}" destId="{C3C499E7-4421-43B3-AE91-2AEFD28F6A33}" srcOrd="1" destOrd="0" parTransId="{B63BFAFE-E2E4-41B4-B462-A0BAFB4D429D}" sibTransId="{08C1D461-44EF-4E74-9ECC-D3214B31A7FF}"/>
    <dgm:cxn modelId="{BB45FAC0-D8DF-4DBF-B244-F003CC1B38BC}" type="presOf" srcId="{CEC1E04E-92AA-439B-85A3-1CDF95D95570}" destId="{FCAAE895-09B7-48B9-8723-F2299EE55813}" srcOrd="0" destOrd="0" presId="urn:microsoft.com/office/officeart/2005/8/layout/vList6"/>
    <dgm:cxn modelId="{9D9CFBCA-AED9-4113-A3DE-67633C40940D}" srcId="{A7DCC348-EBCC-4049-8B21-FA157B8586AD}" destId="{D9C5B111-C4D7-4923-B446-0588AA2BAB96}" srcOrd="0" destOrd="0" parTransId="{5688DCEA-BF31-4829-942B-5FCF82DD01A0}" sibTransId="{562446BA-350A-460C-8D00-6AB81E7816CF}"/>
    <dgm:cxn modelId="{4C0E3DCC-5502-40E7-8895-A922F4CF28A6}" srcId="{CEC1E04E-92AA-439B-85A3-1CDF95D95570}" destId="{A7DCC348-EBCC-4049-8B21-FA157B8586AD}" srcOrd="0" destOrd="0" parTransId="{A7DDFB5F-DF90-4AE3-8D4D-15452BC55B01}" sibTransId="{062634EF-5B91-47DF-A55D-AB0FF8B35990}"/>
    <dgm:cxn modelId="{C4E422D9-50D2-4DA9-90CC-3D2C42A2D9F5}" type="presOf" srcId="{D9C5B111-C4D7-4923-B446-0588AA2BAB96}" destId="{BC57B2E9-A848-4D27-BD37-F7377F0A7509}" srcOrd="0" destOrd="0" presId="urn:microsoft.com/office/officeart/2005/8/layout/vList6"/>
    <dgm:cxn modelId="{780A60AD-CF92-40EE-BA9D-F2FCA9DC03E0}" type="presParOf" srcId="{FCAAE895-09B7-48B9-8723-F2299EE55813}" destId="{FC18617A-0FB9-49A1-81AA-7B758268E693}" srcOrd="0" destOrd="0" presId="urn:microsoft.com/office/officeart/2005/8/layout/vList6"/>
    <dgm:cxn modelId="{0EEA1134-F7C9-466E-AE85-32CCA42E9754}" type="presParOf" srcId="{FC18617A-0FB9-49A1-81AA-7B758268E693}" destId="{BB380FF1-0FB1-49FB-BB12-3E2CE6271F72}" srcOrd="0" destOrd="0" presId="urn:microsoft.com/office/officeart/2005/8/layout/vList6"/>
    <dgm:cxn modelId="{BE4C9126-6D7F-4C31-BDDB-D9DB59B66D01}" type="presParOf" srcId="{FC18617A-0FB9-49A1-81AA-7B758268E693}" destId="{BC57B2E9-A848-4D27-BD37-F7377F0A7509}" srcOrd="1" destOrd="0" presId="urn:microsoft.com/office/officeart/2005/8/layout/vList6"/>
    <dgm:cxn modelId="{B2F85925-F02C-4C35-B479-60EBE837DADD}" type="presParOf" srcId="{FCAAE895-09B7-48B9-8723-F2299EE55813}" destId="{C3FDB565-CFCB-4AFA-9766-4FD7B57DFCA9}" srcOrd="1" destOrd="0" presId="urn:microsoft.com/office/officeart/2005/8/layout/vList6"/>
    <dgm:cxn modelId="{2C99A538-4D27-4C28-B9DB-6ECFE68BF082}" type="presParOf" srcId="{FCAAE895-09B7-48B9-8723-F2299EE55813}" destId="{C5832050-F93F-4DE1-B6FE-0ECA7DF72E6A}" srcOrd="2" destOrd="0" presId="urn:microsoft.com/office/officeart/2005/8/layout/vList6"/>
    <dgm:cxn modelId="{EC7974E1-2E80-4FBC-94A6-64D6477AF33C}" type="presParOf" srcId="{C5832050-F93F-4DE1-B6FE-0ECA7DF72E6A}" destId="{F0A8A218-F9A1-410B-A6DA-AACF32819AD6}" srcOrd="0" destOrd="0" presId="urn:microsoft.com/office/officeart/2005/8/layout/vList6"/>
    <dgm:cxn modelId="{CB5FC258-F5E8-4C57-80E7-47C3BAA895F2}" type="presParOf" srcId="{C5832050-F93F-4DE1-B6FE-0ECA7DF72E6A}" destId="{1EFF1059-D169-4DFB-9E20-7AD33A4BC38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7B2E9-A848-4D27-BD37-F7377F0A7509}">
      <dsp:nvSpPr>
        <dsp:cNvPr id="0" name=""/>
        <dsp:cNvSpPr/>
      </dsp:nvSpPr>
      <dsp:spPr>
        <a:xfrm>
          <a:off x="1843167" y="0"/>
          <a:ext cx="4252832" cy="152339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400" kern="1200" dirty="0">
              <a:solidFill>
                <a:srgbClr val="152B48"/>
              </a:solidFill>
              <a:latin typeface="Montserrat" pitchFamily="2" charset="77"/>
            </a:rPr>
            <a:t>Secuencia Shine-Dalgarno.</a:t>
          </a:r>
        </a:p>
      </dsp:txBody>
      <dsp:txXfrm>
        <a:off x="1843167" y="190424"/>
        <a:ext cx="3681560" cy="1142543"/>
      </dsp:txXfrm>
    </dsp:sp>
    <dsp:sp modelId="{BB380FF1-0FB1-49FB-BB12-3E2CE6271F72}">
      <dsp:nvSpPr>
        <dsp:cNvPr id="0" name=""/>
        <dsp:cNvSpPr/>
      </dsp:nvSpPr>
      <dsp:spPr>
        <a:xfrm>
          <a:off x="40" y="390"/>
          <a:ext cx="1843087" cy="15233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Montserrat" pitchFamily="2" charset="77"/>
            </a:rPr>
            <a:t>Procariotas</a:t>
          </a:r>
        </a:p>
      </dsp:txBody>
      <dsp:txXfrm>
        <a:off x="74406" y="74756"/>
        <a:ext cx="1694355" cy="1374659"/>
      </dsp:txXfrm>
    </dsp:sp>
    <dsp:sp modelId="{1EFF1059-D169-4DFB-9E20-7AD33A4BC384}">
      <dsp:nvSpPr>
        <dsp:cNvPr id="0" name=""/>
        <dsp:cNvSpPr/>
      </dsp:nvSpPr>
      <dsp:spPr>
        <a:xfrm>
          <a:off x="1930127" y="1676121"/>
          <a:ext cx="4164556" cy="152339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400" kern="1200" dirty="0">
              <a:solidFill>
                <a:srgbClr val="152B48"/>
              </a:solidFill>
              <a:latin typeface="Montserrat" pitchFamily="2" charset="77"/>
            </a:rPr>
            <a:t>Cap. de 7-metilguanosina.</a:t>
          </a:r>
        </a:p>
      </dsp:txBody>
      <dsp:txXfrm>
        <a:off x="1930127" y="1866545"/>
        <a:ext cx="3593284" cy="1142543"/>
      </dsp:txXfrm>
    </dsp:sp>
    <dsp:sp modelId="{F0A8A218-F9A1-410B-A6DA-AACF32819AD6}">
      <dsp:nvSpPr>
        <dsp:cNvPr id="0" name=""/>
        <dsp:cNvSpPr/>
      </dsp:nvSpPr>
      <dsp:spPr>
        <a:xfrm>
          <a:off x="1315" y="1676121"/>
          <a:ext cx="1928812" cy="152339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>
              <a:latin typeface="Montserrat" pitchFamily="2" charset="77"/>
            </a:rPr>
            <a:t>Eucariotas</a:t>
          </a:r>
        </a:p>
      </dsp:txBody>
      <dsp:txXfrm>
        <a:off x="75681" y="1750487"/>
        <a:ext cx="1780080" cy="13746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26/05/2021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419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26/05/2021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6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26/05/2021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51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26/05/2021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666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26/05/2021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743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26/05/2021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64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26/05/2021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94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26/05/2021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883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26/05/2021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61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26/05/2021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424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26/05/2021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723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6315-8EFA-4957-8B1F-343D251DE1AB}" type="datetimeFigureOut">
              <a:rPr lang="es-CO" smtClean="0"/>
              <a:t>26/05/2021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0CCD-6591-48DB-8B0C-02F666FB18B1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46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8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3F69C6-A2E0-497C-A4B6-9DEDEF90FB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36575"/>
            <a:ext cx="9144000" cy="2387600"/>
          </a:xfrm>
        </p:spPr>
        <p:txBody>
          <a:bodyPr>
            <a:normAutofit/>
          </a:bodyPr>
          <a:lstStyle/>
          <a:p>
            <a:r>
              <a:rPr lang="es-CO" sz="4400" dirty="0"/>
              <a:t>TRADUCCIÓN Y PROCESAMIENTO DEL ARN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5AFEE4-8772-4BD3-9073-1FD4D6A7F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04661" y="3025637"/>
            <a:ext cx="7182678" cy="1655762"/>
          </a:xfrm>
        </p:spPr>
        <p:txBody>
          <a:bodyPr>
            <a:noAutofit/>
          </a:bodyPr>
          <a:lstStyle/>
          <a:p>
            <a:r>
              <a:rPr lang="es-CO" sz="1800" b="1" dirty="0"/>
              <a:t>Sebastián Osorio Rico</a:t>
            </a:r>
          </a:p>
          <a:p>
            <a:r>
              <a:rPr lang="es-CO" sz="1800" b="1" dirty="0"/>
              <a:t>Médico y cirujano Universidad de Antioquia</a:t>
            </a:r>
          </a:p>
          <a:p>
            <a:r>
              <a:rPr lang="es-CO" sz="1800" b="1" dirty="0"/>
              <a:t>IPS universitaria – Clínica León XIII</a:t>
            </a:r>
          </a:p>
          <a:p>
            <a:r>
              <a:rPr lang="es-CO" sz="1800" b="1" dirty="0"/>
              <a:t>Docente de cátedra Universidad de Antioquia</a:t>
            </a:r>
          </a:p>
        </p:txBody>
      </p:sp>
    </p:spTree>
    <p:extLst>
      <p:ext uri="{BB962C8B-B14F-4D97-AF65-F5344CB8AC3E}">
        <p14:creationId xmlns:p14="http://schemas.microsoft.com/office/powerpoint/2010/main" val="597040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BB73E-BB56-48BD-8F50-16CD0CEF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61" y="18255"/>
            <a:ext cx="10515600" cy="1325563"/>
          </a:xfrm>
        </p:spPr>
        <p:txBody>
          <a:bodyPr/>
          <a:lstStyle/>
          <a:p>
            <a:r>
              <a:rPr lang="es-CO" dirty="0"/>
              <a:t>Componentes de la traducción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169FDA82-4F1A-4754-8D9B-D5B3318B0C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752" y="2420460"/>
            <a:ext cx="7099919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358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BB73E-BB56-48BD-8F50-16CD0CEF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145" y="111680"/>
            <a:ext cx="10515600" cy="1325563"/>
          </a:xfrm>
        </p:spPr>
        <p:txBody>
          <a:bodyPr/>
          <a:lstStyle/>
          <a:p>
            <a:r>
              <a:rPr lang="es-CO" dirty="0"/>
              <a:t>Iniciación de la traducción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BFA4CD2-8132-41E4-B59F-2FD99B732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619" y="1559930"/>
            <a:ext cx="6034595" cy="209039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sz="2400" dirty="0"/>
              <a:t>Antes del codón de inicio existe una secuencia de RNA, que ayuda al ribosoma a identificar el ARNm.</a:t>
            </a:r>
          </a:p>
          <a:p>
            <a:pPr marL="0" indent="0">
              <a:lnSpc>
                <a:spcPct val="100000"/>
              </a:lnSpc>
              <a:buNone/>
            </a:pPr>
            <a:endParaRPr lang="es-CO" sz="2400" dirty="0"/>
          </a:p>
        </p:txBody>
      </p:sp>
      <p:graphicFrame>
        <p:nvGraphicFramePr>
          <p:cNvPr id="8" name="4 Diagrama">
            <a:extLst>
              <a:ext uri="{FF2B5EF4-FFF2-40B4-BE49-F238E27FC236}">
                <a16:creationId xmlns:a16="http://schemas.microsoft.com/office/drawing/2014/main" id="{E3EF7D04-CB69-4B13-A740-EFCCE376BBA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8782311"/>
              </p:ext>
            </p:extLst>
          </p:nvPr>
        </p:nvGraphicFramePr>
        <p:xfrm>
          <a:off x="5477640" y="3198736"/>
          <a:ext cx="6096000" cy="3199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7398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BB73E-BB56-48BD-8F50-16CD0CEF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502" y="86851"/>
            <a:ext cx="10515600" cy="1325563"/>
          </a:xfrm>
        </p:spPr>
        <p:txBody>
          <a:bodyPr/>
          <a:lstStyle/>
          <a:p>
            <a:r>
              <a:rPr lang="es-CO" dirty="0"/>
              <a:t>Iniciación de la traducción</a:t>
            </a:r>
          </a:p>
        </p:txBody>
      </p:sp>
      <p:pic>
        <p:nvPicPr>
          <p:cNvPr id="7" name="Picture 3">
            <a:extLst>
              <a:ext uri="{FF2B5EF4-FFF2-40B4-BE49-F238E27FC236}">
                <a16:creationId xmlns:a16="http://schemas.microsoft.com/office/drawing/2014/main" id="{8CE4BC9E-FE59-4AA4-9C59-FCC680288FDA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859" y="2014330"/>
            <a:ext cx="6913903" cy="4014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0332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BB73E-BB56-48BD-8F50-16CD0CEF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754" y="219432"/>
            <a:ext cx="10515600" cy="1325563"/>
          </a:xfrm>
        </p:spPr>
        <p:txBody>
          <a:bodyPr/>
          <a:lstStyle/>
          <a:p>
            <a:r>
              <a:rPr lang="es-CO" dirty="0"/>
              <a:t>Iniciación de la traducción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061FF15F-494F-4A45-9227-BE5151DB2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230" y="1544995"/>
            <a:ext cx="6020016" cy="516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478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BB73E-BB56-48BD-8F50-16CD0CEF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2" y="113334"/>
            <a:ext cx="10515600" cy="1325563"/>
          </a:xfrm>
        </p:spPr>
        <p:txBody>
          <a:bodyPr/>
          <a:lstStyle/>
          <a:p>
            <a:r>
              <a:rPr lang="es-CO" dirty="0"/>
              <a:t>Iniciación de la traducción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28BB8F-6D36-4810-AA9B-9A06AD8763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10125" y="1706354"/>
            <a:ext cx="6689449" cy="4575175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s-CO" sz="1800" dirty="0"/>
              <a:t>Se une IF1 e IF3 a la subunidad menor.</a:t>
            </a:r>
          </a:p>
          <a:p>
            <a:pPr algn="just">
              <a:lnSpc>
                <a:spcPct val="110000"/>
              </a:lnSpc>
            </a:pPr>
            <a:endParaRPr lang="es-CO" sz="1800" dirty="0"/>
          </a:p>
          <a:p>
            <a:pPr algn="just">
              <a:lnSpc>
                <a:spcPct val="110000"/>
              </a:lnSpc>
            </a:pPr>
            <a:r>
              <a:rPr lang="es-CO" sz="1800" dirty="0"/>
              <a:t>Se unen el </a:t>
            </a:r>
            <a:r>
              <a:rPr lang="es-CO" sz="1800" dirty="0" err="1"/>
              <a:t>RNAm</a:t>
            </a:r>
            <a:r>
              <a:rPr lang="es-CO" sz="1800" dirty="0"/>
              <a:t>, el </a:t>
            </a:r>
            <a:r>
              <a:rPr lang="es-CO" sz="1800" dirty="0" err="1"/>
              <a:t>RNAt</a:t>
            </a:r>
            <a:r>
              <a:rPr lang="es-CO" sz="1800" dirty="0"/>
              <a:t> con el N-</a:t>
            </a:r>
            <a:r>
              <a:rPr lang="es-CO" sz="1800" dirty="0" err="1"/>
              <a:t>formilmetionil</a:t>
            </a:r>
            <a:r>
              <a:rPr lang="es-CO" sz="1800" dirty="0"/>
              <a:t>, el IF2 al complejo. El IF2 (unido a GTP) está fuertemente asociado al RNAt.</a:t>
            </a:r>
          </a:p>
          <a:p>
            <a:pPr algn="just">
              <a:lnSpc>
                <a:spcPct val="110000"/>
              </a:lnSpc>
            </a:pPr>
            <a:endParaRPr lang="es-CO" sz="1800" dirty="0"/>
          </a:p>
          <a:p>
            <a:pPr algn="just">
              <a:lnSpc>
                <a:spcPct val="110000"/>
              </a:lnSpc>
            </a:pPr>
            <a:r>
              <a:rPr lang="es-CO" sz="1800" dirty="0"/>
              <a:t>Cuando el RNAt se une al codón de iniciación se liberan IF1 e IF3.</a:t>
            </a:r>
          </a:p>
          <a:p>
            <a:pPr algn="just">
              <a:lnSpc>
                <a:spcPct val="110000"/>
              </a:lnSpc>
            </a:pPr>
            <a:endParaRPr lang="es-CO" sz="1800" dirty="0"/>
          </a:p>
          <a:p>
            <a:pPr algn="just">
              <a:lnSpc>
                <a:spcPct val="110000"/>
              </a:lnSpc>
            </a:pPr>
            <a:r>
              <a:rPr lang="es-CO" sz="1800" dirty="0"/>
              <a:t>Se une la subunidad mayor, se hidroliza GTP y se libera IF2 unido a GDP.</a:t>
            </a:r>
          </a:p>
          <a:p>
            <a:pPr algn="just">
              <a:lnSpc>
                <a:spcPct val="110000"/>
              </a:lnSpc>
            </a:pPr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70152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BB73E-BB56-48BD-8F50-16CD0CEF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08" y="153090"/>
            <a:ext cx="10515600" cy="1325563"/>
          </a:xfrm>
        </p:spPr>
        <p:txBody>
          <a:bodyPr/>
          <a:lstStyle/>
          <a:p>
            <a:r>
              <a:rPr lang="es-CO" dirty="0"/>
              <a:t>Elongación de la traducción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28BB8F-6D36-4810-AA9B-9A06AD8763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98128" y="1825624"/>
            <a:ext cx="6355672" cy="4575175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2400" dirty="0"/>
              <a:t>El RNAt de inicio se une al sitio p.</a:t>
            </a:r>
          </a:p>
          <a:p>
            <a:pPr algn="just">
              <a:lnSpc>
                <a:spcPct val="100000"/>
              </a:lnSpc>
            </a:pPr>
            <a:endParaRPr lang="es-CO" sz="2400" dirty="0"/>
          </a:p>
          <a:p>
            <a:pPr algn="just">
              <a:lnSpc>
                <a:spcPct val="100000"/>
              </a:lnSpc>
            </a:pPr>
            <a:r>
              <a:rPr lang="es-CO" sz="2400" dirty="0"/>
              <a:t>Llega un nuevo RNAt unido EFtu (unido a GTP) y se ubica en el sitio a.</a:t>
            </a:r>
          </a:p>
          <a:p>
            <a:pPr algn="just">
              <a:lnSpc>
                <a:spcPct val="100000"/>
              </a:lnSpc>
            </a:pPr>
            <a:endParaRPr lang="es-CO" sz="2400" dirty="0"/>
          </a:p>
          <a:p>
            <a:pPr algn="just">
              <a:lnSpc>
                <a:spcPct val="100000"/>
              </a:lnSpc>
            </a:pPr>
            <a:r>
              <a:rPr lang="es-CO" sz="2400" dirty="0"/>
              <a:t>Se hidroliza el GTP a GDP y se libera el Eftu.</a:t>
            </a:r>
          </a:p>
          <a:p>
            <a:pPr algn="just">
              <a:lnSpc>
                <a:spcPct val="100000"/>
              </a:lnSpc>
            </a:pPr>
            <a:endParaRPr lang="es-CO" sz="2400" dirty="0"/>
          </a:p>
          <a:p>
            <a:pPr algn="just">
              <a:lnSpc>
                <a:spcPct val="100000"/>
              </a:lnSpc>
            </a:pPr>
            <a:r>
              <a:rPr lang="es-CO" sz="2400" dirty="0"/>
              <a:t>Se </a:t>
            </a:r>
            <a:r>
              <a:rPr lang="es-CO" sz="2400"/>
              <a:t>forma un enlace </a:t>
            </a:r>
            <a:r>
              <a:rPr lang="es-CO" sz="2400" dirty="0"/>
              <a:t>peptídico entre dos aminoácidos.</a:t>
            </a:r>
          </a:p>
        </p:txBody>
      </p:sp>
    </p:spTree>
    <p:extLst>
      <p:ext uri="{BB962C8B-B14F-4D97-AF65-F5344CB8AC3E}">
        <p14:creationId xmlns:p14="http://schemas.microsoft.com/office/powerpoint/2010/main" val="3248432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BB73E-BB56-48BD-8F50-16CD0CEF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1" y="153091"/>
            <a:ext cx="10515600" cy="1325563"/>
          </a:xfrm>
        </p:spPr>
        <p:txBody>
          <a:bodyPr/>
          <a:lstStyle/>
          <a:p>
            <a:r>
              <a:rPr lang="es-CO" dirty="0"/>
              <a:t>Elongación de la traducción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28BB8F-6D36-4810-AA9B-9A06AD8763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98128" y="1825625"/>
            <a:ext cx="6355672" cy="461493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2400" dirty="0"/>
              <a:t>El RNAt de inicio se une al sitio p.</a:t>
            </a:r>
          </a:p>
          <a:p>
            <a:pPr algn="just">
              <a:lnSpc>
                <a:spcPct val="100000"/>
              </a:lnSpc>
            </a:pPr>
            <a:endParaRPr lang="es-CO" sz="2400" dirty="0"/>
          </a:p>
          <a:p>
            <a:pPr algn="just">
              <a:lnSpc>
                <a:spcPct val="100000"/>
              </a:lnSpc>
            </a:pPr>
            <a:r>
              <a:rPr lang="es-CO" sz="2400" dirty="0"/>
              <a:t>Llega un nuevo RNAt unido EFtu (unido a GTP) y se ubica en el sitio a.</a:t>
            </a:r>
          </a:p>
          <a:p>
            <a:pPr algn="just">
              <a:lnSpc>
                <a:spcPct val="100000"/>
              </a:lnSpc>
            </a:pPr>
            <a:endParaRPr lang="es-CO" sz="2400" dirty="0"/>
          </a:p>
          <a:p>
            <a:pPr algn="just">
              <a:lnSpc>
                <a:spcPct val="100000"/>
              </a:lnSpc>
            </a:pPr>
            <a:r>
              <a:rPr lang="es-CO" sz="2400" dirty="0"/>
              <a:t>Se hidroliza el GTP a GDP, y se libera el Eftu.</a:t>
            </a:r>
          </a:p>
          <a:p>
            <a:pPr algn="just">
              <a:lnSpc>
                <a:spcPct val="100000"/>
              </a:lnSpc>
            </a:pPr>
            <a:endParaRPr lang="es-CO" sz="2400" dirty="0"/>
          </a:p>
          <a:p>
            <a:pPr algn="just">
              <a:lnSpc>
                <a:spcPct val="100000"/>
              </a:lnSpc>
            </a:pPr>
            <a:r>
              <a:rPr lang="es-CO" sz="2400" dirty="0"/>
              <a:t>Se forma un enlace peptídico entre dos aminoácidos.</a:t>
            </a:r>
          </a:p>
        </p:txBody>
      </p:sp>
    </p:spTree>
    <p:extLst>
      <p:ext uri="{BB962C8B-B14F-4D97-AF65-F5344CB8AC3E}">
        <p14:creationId xmlns:p14="http://schemas.microsoft.com/office/powerpoint/2010/main" val="1301730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BB73E-BB56-48BD-8F50-16CD0CEF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156" y="69417"/>
            <a:ext cx="10515600" cy="1325563"/>
          </a:xfrm>
        </p:spPr>
        <p:txBody>
          <a:bodyPr/>
          <a:lstStyle/>
          <a:p>
            <a:r>
              <a:rPr lang="es-CO" dirty="0"/>
              <a:t>Elongación de la traducción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A845326E-F784-4280-AFFE-F66290B654B2}"/>
              </a:ext>
            </a:extLst>
          </p:cNvPr>
          <p:cNvPicPr>
            <a:picLocks noGrp="1"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872"/>
          <a:stretch/>
        </p:blipFill>
        <p:spPr bwMode="auto">
          <a:xfrm>
            <a:off x="6711513" y="1413236"/>
            <a:ext cx="4226812" cy="5176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201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BB73E-BB56-48BD-8F50-16CD0CEF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2" y="231379"/>
            <a:ext cx="10515600" cy="1325563"/>
          </a:xfrm>
        </p:spPr>
        <p:txBody>
          <a:bodyPr/>
          <a:lstStyle/>
          <a:p>
            <a:r>
              <a:rPr lang="es-CO" dirty="0"/>
              <a:t>Elongación de la traducción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6B9A1796-28DC-457F-AD7D-94BC21DD7D91}"/>
              </a:ext>
            </a:extLst>
          </p:cNvPr>
          <p:cNvPicPr>
            <a:picLocks noGrp="1"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128"/>
          <a:stretch/>
        </p:blipFill>
        <p:spPr bwMode="auto">
          <a:xfrm>
            <a:off x="6890333" y="1556942"/>
            <a:ext cx="4176464" cy="4888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5841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BB73E-BB56-48BD-8F50-16CD0CEF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492" y="104775"/>
            <a:ext cx="10515600" cy="1325563"/>
          </a:xfrm>
        </p:spPr>
        <p:txBody>
          <a:bodyPr/>
          <a:lstStyle/>
          <a:p>
            <a:r>
              <a:rPr lang="es-CO" dirty="0"/>
              <a:t>Elongación de la traducción</a:t>
            </a:r>
          </a:p>
        </p:txBody>
      </p:sp>
      <p:pic>
        <p:nvPicPr>
          <p:cNvPr id="1026" name="Picture 2" descr="El código genético (artículo) | Traslación | Khan Academy">
            <a:extLst>
              <a:ext uri="{FF2B5EF4-FFF2-40B4-BE49-F238E27FC236}">
                <a16:creationId xmlns:a16="http://schemas.microsoft.com/office/drawing/2014/main" id="{AE32C127-AD38-420E-8300-9A8B226D1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958" y="1220296"/>
            <a:ext cx="6278254" cy="5379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367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B04EC3-09C1-4BA5-9BB4-6B96A1386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44" y="113334"/>
            <a:ext cx="10515600" cy="1325563"/>
          </a:xfrm>
        </p:spPr>
        <p:txBody>
          <a:bodyPr/>
          <a:lstStyle/>
          <a:p>
            <a:r>
              <a:rPr lang="es-CO" dirty="0"/>
              <a:t>Procesamiento del ARNm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EA3D0CCC-D66C-484A-BA11-216F97794A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78896" y="2240032"/>
            <a:ext cx="6554788" cy="368458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AutoNum type="arabicPeriod"/>
            </a:pPr>
            <a:r>
              <a:rPr lang="es-CO" sz="2400" dirty="0">
                <a:latin typeface="Montserrat" pitchFamily="2" charset="77"/>
              </a:rPr>
              <a:t>Se agrega un casquete 5’ (una metilguanosina).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endParaRPr lang="es-CO" sz="2400" dirty="0">
              <a:latin typeface="Montserrat" pitchFamily="2" charset="77"/>
            </a:endParaRP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s-CO" sz="2400" dirty="0">
                <a:latin typeface="Montserrat" pitchFamily="2" charset="77"/>
              </a:rPr>
              <a:t>Se agrega una cadena de poli(A): agrega 250 o más.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endParaRPr lang="es-CO" sz="2400" dirty="0">
              <a:latin typeface="Montserrat" pitchFamily="2" charset="77"/>
            </a:endParaRP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s-CO" sz="2400" dirty="0">
                <a:latin typeface="Montserrat" pitchFamily="2" charset="77"/>
              </a:rPr>
              <a:t>Corte y empalme del ARNm (splicing).</a:t>
            </a:r>
          </a:p>
          <a:p>
            <a:pPr>
              <a:lnSpc>
                <a:spcPct val="100000"/>
              </a:lnSpc>
            </a:pPr>
            <a:endParaRPr lang="es-CO" sz="2400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16612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BB73E-BB56-48BD-8F50-16CD0CEF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997" y="166342"/>
            <a:ext cx="10515600" cy="1325563"/>
          </a:xfrm>
        </p:spPr>
        <p:txBody>
          <a:bodyPr/>
          <a:lstStyle/>
          <a:p>
            <a:r>
              <a:rPr lang="es-CO" dirty="0"/>
              <a:t>Terminación de la traducción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537B95D-262D-4FCA-9814-1E401118A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335480" y="1890944"/>
            <a:ext cx="6019908" cy="4298719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2400" dirty="0"/>
              <a:t>Se detecta un codón de terminación (UAA, UAG o UGA).</a:t>
            </a:r>
          </a:p>
          <a:p>
            <a:pPr algn="just">
              <a:lnSpc>
                <a:spcPct val="100000"/>
              </a:lnSpc>
            </a:pPr>
            <a:endParaRPr lang="es-CO" sz="2400" dirty="0"/>
          </a:p>
          <a:p>
            <a:pPr algn="just">
              <a:lnSpc>
                <a:spcPct val="100000"/>
              </a:lnSpc>
            </a:pPr>
            <a:r>
              <a:rPr lang="es-CO" sz="2400" dirty="0"/>
              <a:t>Los factores de liberación  RF1 y RF2 reconocen el codón.</a:t>
            </a:r>
          </a:p>
          <a:p>
            <a:pPr algn="just">
              <a:lnSpc>
                <a:spcPct val="100000"/>
              </a:lnSpc>
            </a:pPr>
            <a:endParaRPr lang="es-CO" sz="2400" dirty="0"/>
          </a:p>
          <a:p>
            <a:pPr algn="just">
              <a:lnSpc>
                <a:spcPct val="100000"/>
              </a:lnSpc>
            </a:pPr>
            <a:r>
              <a:rPr lang="es-CO" sz="2400" dirty="0"/>
              <a:t>El factor se une al codón e induce la hidrólisis de la cadena polipeptídica del ribosoma.</a:t>
            </a:r>
          </a:p>
          <a:p>
            <a:pPr algn="just">
              <a:lnSpc>
                <a:spcPct val="100000"/>
              </a:lnSpc>
            </a:pP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2866677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BB73E-BB56-48BD-8F50-16CD0CEF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67" y="207962"/>
            <a:ext cx="10515600" cy="1325563"/>
          </a:xfrm>
        </p:spPr>
        <p:txBody>
          <a:bodyPr/>
          <a:lstStyle/>
          <a:p>
            <a:r>
              <a:rPr lang="es-CO" dirty="0"/>
              <a:t>Resumen de la traducción</a:t>
            </a: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6C6B98FE-2460-487E-BC34-CFDB379430E8}"/>
              </a:ext>
            </a:extLst>
          </p:cNvPr>
          <p:cNvSpPr>
            <a:spLocks/>
          </p:cNvSpPr>
          <p:nvPr/>
        </p:nvSpPr>
        <p:spPr bwMode="auto">
          <a:xfrm>
            <a:off x="4999104" y="1690688"/>
            <a:ext cx="5583238" cy="3563938"/>
          </a:xfrm>
          <a:custGeom>
            <a:avLst/>
            <a:gdLst>
              <a:gd name="T0" fmla="*/ 288 w 3517"/>
              <a:gd name="T1" fmla="*/ 2136 h 2245"/>
              <a:gd name="T2" fmla="*/ 192 w 3517"/>
              <a:gd name="T3" fmla="*/ 2016 h 2245"/>
              <a:gd name="T4" fmla="*/ 132 w 3517"/>
              <a:gd name="T5" fmla="*/ 1908 h 2245"/>
              <a:gd name="T6" fmla="*/ 72 w 3517"/>
              <a:gd name="T7" fmla="*/ 1800 h 2245"/>
              <a:gd name="T8" fmla="*/ 36 w 3517"/>
              <a:gd name="T9" fmla="*/ 1680 h 2245"/>
              <a:gd name="T10" fmla="*/ 12 w 3517"/>
              <a:gd name="T11" fmla="*/ 1560 h 2245"/>
              <a:gd name="T12" fmla="*/ 0 w 3517"/>
              <a:gd name="T13" fmla="*/ 1320 h 2245"/>
              <a:gd name="T14" fmla="*/ 0 w 3517"/>
              <a:gd name="T15" fmla="*/ 1080 h 2245"/>
              <a:gd name="T16" fmla="*/ 0 w 3517"/>
              <a:gd name="T17" fmla="*/ 840 h 2245"/>
              <a:gd name="T18" fmla="*/ 12 w 3517"/>
              <a:gd name="T19" fmla="*/ 600 h 2245"/>
              <a:gd name="T20" fmla="*/ 48 w 3517"/>
              <a:gd name="T21" fmla="*/ 444 h 2245"/>
              <a:gd name="T22" fmla="*/ 120 w 3517"/>
              <a:gd name="T23" fmla="*/ 336 h 2245"/>
              <a:gd name="T24" fmla="*/ 228 w 3517"/>
              <a:gd name="T25" fmla="*/ 252 h 2245"/>
              <a:gd name="T26" fmla="*/ 360 w 3517"/>
              <a:gd name="T27" fmla="*/ 168 h 2245"/>
              <a:gd name="T28" fmla="*/ 552 w 3517"/>
              <a:gd name="T29" fmla="*/ 108 h 2245"/>
              <a:gd name="T30" fmla="*/ 768 w 3517"/>
              <a:gd name="T31" fmla="*/ 72 h 2245"/>
              <a:gd name="T32" fmla="*/ 948 w 3517"/>
              <a:gd name="T33" fmla="*/ 36 h 2245"/>
              <a:gd name="T34" fmla="*/ 1164 w 3517"/>
              <a:gd name="T35" fmla="*/ 12 h 2245"/>
              <a:gd name="T36" fmla="*/ 1380 w 3517"/>
              <a:gd name="T37" fmla="*/ 0 h 2245"/>
              <a:gd name="T38" fmla="*/ 1668 w 3517"/>
              <a:gd name="T39" fmla="*/ 0 h 2245"/>
              <a:gd name="T40" fmla="*/ 1932 w 3517"/>
              <a:gd name="T41" fmla="*/ 0 h 2245"/>
              <a:gd name="T42" fmla="*/ 2196 w 3517"/>
              <a:gd name="T43" fmla="*/ 24 h 2245"/>
              <a:gd name="T44" fmla="*/ 2412 w 3517"/>
              <a:gd name="T45" fmla="*/ 36 h 2245"/>
              <a:gd name="T46" fmla="*/ 2628 w 3517"/>
              <a:gd name="T47" fmla="*/ 48 h 2245"/>
              <a:gd name="T48" fmla="*/ 2820 w 3517"/>
              <a:gd name="T49" fmla="*/ 96 h 2245"/>
              <a:gd name="T50" fmla="*/ 3060 w 3517"/>
              <a:gd name="T51" fmla="*/ 180 h 2245"/>
              <a:gd name="T52" fmla="*/ 3252 w 3517"/>
              <a:gd name="T53" fmla="*/ 324 h 2245"/>
              <a:gd name="T54" fmla="*/ 3372 w 3517"/>
              <a:gd name="T55" fmla="*/ 504 h 2245"/>
              <a:gd name="T56" fmla="*/ 3444 w 3517"/>
              <a:gd name="T57" fmla="*/ 624 h 2245"/>
              <a:gd name="T58" fmla="*/ 3492 w 3517"/>
              <a:gd name="T59" fmla="*/ 816 h 2245"/>
              <a:gd name="T60" fmla="*/ 3516 w 3517"/>
              <a:gd name="T61" fmla="*/ 1032 h 2245"/>
              <a:gd name="T62" fmla="*/ 3516 w 3517"/>
              <a:gd name="T63" fmla="*/ 1248 h 2245"/>
              <a:gd name="T64" fmla="*/ 3516 w 3517"/>
              <a:gd name="T65" fmla="*/ 1488 h 2245"/>
              <a:gd name="T66" fmla="*/ 3516 w 3517"/>
              <a:gd name="T67" fmla="*/ 1608 h 2245"/>
              <a:gd name="T68" fmla="*/ 3468 w 3517"/>
              <a:gd name="T69" fmla="*/ 1800 h 2245"/>
              <a:gd name="T70" fmla="*/ 3408 w 3517"/>
              <a:gd name="T71" fmla="*/ 1932 h 2245"/>
              <a:gd name="T72" fmla="*/ 3324 w 3517"/>
              <a:gd name="T73" fmla="*/ 2052 h 2245"/>
              <a:gd name="T74" fmla="*/ 3204 w 3517"/>
              <a:gd name="T75" fmla="*/ 2160 h 2245"/>
              <a:gd name="T76" fmla="*/ 3096 w 3517"/>
              <a:gd name="T77" fmla="*/ 2208 h 2245"/>
              <a:gd name="T78" fmla="*/ 2952 w 3517"/>
              <a:gd name="T79" fmla="*/ 2208 h 2245"/>
              <a:gd name="T80" fmla="*/ 2796 w 3517"/>
              <a:gd name="T81" fmla="*/ 2208 h 2245"/>
              <a:gd name="T82" fmla="*/ 2592 w 3517"/>
              <a:gd name="T83" fmla="*/ 2208 h 2245"/>
              <a:gd name="T84" fmla="*/ 2364 w 3517"/>
              <a:gd name="T85" fmla="*/ 2208 h 2245"/>
              <a:gd name="T86" fmla="*/ 2220 w 3517"/>
              <a:gd name="T87" fmla="*/ 2196 h 2245"/>
              <a:gd name="T88" fmla="*/ 2088 w 3517"/>
              <a:gd name="T89" fmla="*/ 2196 h 2245"/>
              <a:gd name="T90" fmla="*/ 1968 w 3517"/>
              <a:gd name="T91" fmla="*/ 2196 h 2245"/>
              <a:gd name="T92" fmla="*/ 1848 w 3517"/>
              <a:gd name="T93" fmla="*/ 2208 h 2245"/>
              <a:gd name="T94" fmla="*/ 1740 w 3517"/>
              <a:gd name="T95" fmla="*/ 2220 h 2245"/>
              <a:gd name="T96" fmla="*/ 1632 w 3517"/>
              <a:gd name="T97" fmla="*/ 2220 h 2245"/>
              <a:gd name="T98" fmla="*/ 1524 w 3517"/>
              <a:gd name="T99" fmla="*/ 2220 h 2245"/>
              <a:gd name="T100" fmla="*/ 1284 w 3517"/>
              <a:gd name="T101" fmla="*/ 2232 h 2245"/>
              <a:gd name="T102" fmla="*/ 1092 w 3517"/>
              <a:gd name="T103" fmla="*/ 2244 h 2245"/>
              <a:gd name="T104" fmla="*/ 984 w 3517"/>
              <a:gd name="T105" fmla="*/ 2244 h 2245"/>
              <a:gd name="T106" fmla="*/ 876 w 3517"/>
              <a:gd name="T107" fmla="*/ 2244 h 2245"/>
              <a:gd name="T108" fmla="*/ 756 w 3517"/>
              <a:gd name="T109" fmla="*/ 2244 h 2245"/>
              <a:gd name="T110" fmla="*/ 636 w 3517"/>
              <a:gd name="T111" fmla="*/ 2244 h 2245"/>
              <a:gd name="T112" fmla="*/ 528 w 3517"/>
              <a:gd name="T113" fmla="*/ 2232 h 2245"/>
              <a:gd name="T114" fmla="*/ 420 w 3517"/>
              <a:gd name="T115" fmla="*/ 2220 h 2245"/>
              <a:gd name="T116" fmla="*/ 348 w 3517"/>
              <a:gd name="T117" fmla="*/ 2208 h 224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517"/>
              <a:gd name="T178" fmla="*/ 0 h 2245"/>
              <a:gd name="T179" fmla="*/ 3517 w 3517"/>
              <a:gd name="T180" fmla="*/ 2245 h 2245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517" h="2245">
                <a:moveTo>
                  <a:pt x="348" y="2208"/>
                </a:moveTo>
                <a:lnTo>
                  <a:pt x="324" y="2172"/>
                </a:lnTo>
                <a:lnTo>
                  <a:pt x="288" y="2136"/>
                </a:lnTo>
                <a:lnTo>
                  <a:pt x="252" y="2100"/>
                </a:lnTo>
                <a:lnTo>
                  <a:pt x="216" y="2052"/>
                </a:lnTo>
                <a:lnTo>
                  <a:pt x="192" y="2016"/>
                </a:lnTo>
                <a:lnTo>
                  <a:pt x="168" y="1980"/>
                </a:lnTo>
                <a:lnTo>
                  <a:pt x="144" y="1944"/>
                </a:lnTo>
                <a:lnTo>
                  <a:pt x="132" y="1908"/>
                </a:lnTo>
                <a:lnTo>
                  <a:pt x="108" y="1872"/>
                </a:lnTo>
                <a:lnTo>
                  <a:pt x="96" y="1836"/>
                </a:lnTo>
                <a:lnTo>
                  <a:pt x="72" y="1800"/>
                </a:lnTo>
                <a:lnTo>
                  <a:pt x="60" y="1764"/>
                </a:lnTo>
                <a:lnTo>
                  <a:pt x="48" y="1716"/>
                </a:lnTo>
                <a:lnTo>
                  <a:pt x="36" y="1680"/>
                </a:lnTo>
                <a:lnTo>
                  <a:pt x="24" y="1644"/>
                </a:lnTo>
                <a:lnTo>
                  <a:pt x="12" y="1608"/>
                </a:lnTo>
                <a:lnTo>
                  <a:pt x="12" y="1560"/>
                </a:lnTo>
                <a:lnTo>
                  <a:pt x="0" y="1464"/>
                </a:lnTo>
                <a:lnTo>
                  <a:pt x="0" y="1392"/>
                </a:lnTo>
                <a:lnTo>
                  <a:pt x="0" y="1320"/>
                </a:lnTo>
                <a:lnTo>
                  <a:pt x="0" y="1224"/>
                </a:lnTo>
                <a:lnTo>
                  <a:pt x="0" y="1152"/>
                </a:lnTo>
                <a:lnTo>
                  <a:pt x="0" y="1080"/>
                </a:lnTo>
                <a:lnTo>
                  <a:pt x="0" y="984"/>
                </a:lnTo>
                <a:lnTo>
                  <a:pt x="0" y="912"/>
                </a:lnTo>
                <a:lnTo>
                  <a:pt x="0" y="840"/>
                </a:lnTo>
                <a:lnTo>
                  <a:pt x="0" y="768"/>
                </a:lnTo>
                <a:lnTo>
                  <a:pt x="0" y="696"/>
                </a:lnTo>
                <a:lnTo>
                  <a:pt x="12" y="600"/>
                </a:lnTo>
                <a:lnTo>
                  <a:pt x="12" y="528"/>
                </a:lnTo>
                <a:lnTo>
                  <a:pt x="24" y="480"/>
                </a:lnTo>
                <a:lnTo>
                  <a:pt x="48" y="444"/>
                </a:lnTo>
                <a:lnTo>
                  <a:pt x="60" y="408"/>
                </a:lnTo>
                <a:lnTo>
                  <a:pt x="84" y="372"/>
                </a:lnTo>
                <a:lnTo>
                  <a:pt x="120" y="336"/>
                </a:lnTo>
                <a:lnTo>
                  <a:pt x="156" y="312"/>
                </a:lnTo>
                <a:lnTo>
                  <a:pt x="192" y="276"/>
                </a:lnTo>
                <a:lnTo>
                  <a:pt x="228" y="252"/>
                </a:lnTo>
                <a:lnTo>
                  <a:pt x="264" y="228"/>
                </a:lnTo>
                <a:lnTo>
                  <a:pt x="312" y="192"/>
                </a:lnTo>
                <a:lnTo>
                  <a:pt x="360" y="168"/>
                </a:lnTo>
                <a:lnTo>
                  <a:pt x="456" y="144"/>
                </a:lnTo>
                <a:lnTo>
                  <a:pt x="504" y="120"/>
                </a:lnTo>
                <a:lnTo>
                  <a:pt x="552" y="108"/>
                </a:lnTo>
                <a:lnTo>
                  <a:pt x="624" y="96"/>
                </a:lnTo>
                <a:lnTo>
                  <a:pt x="672" y="84"/>
                </a:lnTo>
                <a:lnTo>
                  <a:pt x="768" y="72"/>
                </a:lnTo>
                <a:lnTo>
                  <a:pt x="804" y="60"/>
                </a:lnTo>
                <a:lnTo>
                  <a:pt x="852" y="48"/>
                </a:lnTo>
                <a:lnTo>
                  <a:pt x="948" y="36"/>
                </a:lnTo>
                <a:lnTo>
                  <a:pt x="1044" y="24"/>
                </a:lnTo>
                <a:lnTo>
                  <a:pt x="1116" y="24"/>
                </a:lnTo>
                <a:lnTo>
                  <a:pt x="1164" y="12"/>
                </a:lnTo>
                <a:lnTo>
                  <a:pt x="1212" y="0"/>
                </a:lnTo>
                <a:lnTo>
                  <a:pt x="1308" y="0"/>
                </a:lnTo>
                <a:lnTo>
                  <a:pt x="1380" y="0"/>
                </a:lnTo>
                <a:lnTo>
                  <a:pt x="1476" y="0"/>
                </a:lnTo>
                <a:lnTo>
                  <a:pt x="1548" y="0"/>
                </a:lnTo>
                <a:lnTo>
                  <a:pt x="1668" y="0"/>
                </a:lnTo>
                <a:lnTo>
                  <a:pt x="1740" y="0"/>
                </a:lnTo>
                <a:lnTo>
                  <a:pt x="1836" y="0"/>
                </a:lnTo>
                <a:lnTo>
                  <a:pt x="1932" y="0"/>
                </a:lnTo>
                <a:lnTo>
                  <a:pt x="2028" y="12"/>
                </a:lnTo>
                <a:lnTo>
                  <a:pt x="2124" y="24"/>
                </a:lnTo>
                <a:lnTo>
                  <a:pt x="2196" y="24"/>
                </a:lnTo>
                <a:lnTo>
                  <a:pt x="2268" y="24"/>
                </a:lnTo>
                <a:lnTo>
                  <a:pt x="2340" y="24"/>
                </a:lnTo>
                <a:lnTo>
                  <a:pt x="2412" y="36"/>
                </a:lnTo>
                <a:lnTo>
                  <a:pt x="2484" y="36"/>
                </a:lnTo>
                <a:lnTo>
                  <a:pt x="2556" y="48"/>
                </a:lnTo>
                <a:lnTo>
                  <a:pt x="2628" y="48"/>
                </a:lnTo>
                <a:lnTo>
                  <a:pt x="2676" y="72"/>
                </a:lnTo>
                <a:lnTo>
                  <a:pt x="2748" y="84"/>
                </a:lnTo>
                <a:lnTo>
                  <a:pt x="2820" y="96"/>
                </a:lnTo>
                <a:lnTo>
                  <a:pt x="2868" y="120"/>
                </a:lnTo>
                <a:lnTo>
                  <a:pt x="2964" y="156"/>
                </a:lnTo>
                <a:lnTo>
                  <a:pt x="3060" y="180"/>
                </a:lnTo>
                <a:lnTo>
                  <a:pt x="3144" y="216"/>
                </a:lnTo>
                <a:lnTo>
                  <a:pt x="3180" y="252"/>
                </a:lnTo>
                <a:lnTo>
                  <a:pt x="3252" y="324"/>
                </a:lnTo>
                <a:lnTo>
                  <a:pt x="3288" y="360"/>
                </a:lnTo>
                <a:lnTo>
                  <a:pt x="3324" y="456"/>
                </a:lnTo>
                <a:lnTo>
                  <a:pt x="3372" y="504"/>
                </a:lnTo>
                <a:lnTo>
                  <a:pt x="3396" y="540"/>
                </a:lnTo>
                <a:lnTo>
                  <a:pt x="3420" y="576"/>
                </a:lnTo>
                <a:lnTo>
                  <a:pt x="3444" y="624"/>
                </a:lnTo>
                <a:lnTo>
                  <a:pt x="3468" y="672"/>
                </a:lnTo>
                <a:lnTo>
                  <a:pt x="3480" y="720"/>
                </a:lnTo>
                <a:lnTo>
                  <a:pt x="3492" y="816"/>
                </a:lnTo>
                <a:lnTo>
                  <a:pt x="3492" y="888"/>
                </a:lnTo>
                <a:lnTo>
                  <a:pt x="3504" y="960"/>
                </a:lnTo>
                <a:lnTo>
                  <a:pt x="3516" y="1032"/>
                </a:lnTo>
                <a:lnTo>
                  <a:pt x="3516" y="1104"/>
                </a:lnTo>
                <a:lnTo>
                  <a:pt x="3516" y="1176"/>
                </a:lnTo>
                <a:lnTo>
                  <a:pt x="3516" y="1248"/>
                </a:lnTo>
                <a:lnTo>
                  <a:pt x="3516" y="1320"/>
                </a:lnTo>
                <a:lnTo>
                  <a:pt x="3516" y="1416"/>
                </a:lnTo>
                <a:lnTo>
                  <a:pt x="3516" y="1488"/>
                </a:lnTo>
                <a:lnTo>
                  <a:pt x="3516" y="1524"/>
                </a:lnTo>
                <a:lnTo>
                  <a:pt x="3516" y="1572"/>
                </a:lnTo>
                <a:lnTo>
                  <a:pt x="3516" y="1608"/>
                </a:lnTo>
                <a:lnTo>
                  <a:pt x="3504" y="1704"/>
                </a:lnTo>
                <a:lnTo>
                  <a:pt x="3492" y="1752"/>
                </a:lnTo>
                <a:lnTo>
                  <a:pt x="3468" y="1800"/>
                </a:lnTo>
                <a:lnTo>
                  <a:pt x="3456" y="1836"/>
                </a:lnTo>
                <a:lnTo>
                  <a:pt x="3432" y="1884"/>
                </a:lnTo>
                <a:lnTo>
                  <a:pt x="3408" y="1932"/>
                </a:lnTo>
                <a:lnTo>
                  <a:pt x="3384" y="1980"/>
                </a:lnTo>
                <a:lnTo>
                  <a:pt x="3348" y="2016"/>
                </a:lnTo>
                <a:lnTo>
                  <a:pt x="3324" y="2052"/>
                </a:lnTo>
                <a:lnTo>
                  <a:pt x="3276" y="2100"/>
                </a:lnTo>
                <a:lnTo>
                  <a:pt x="3240" y="2124"/>
                </a:lnTo>
                <a:lnTo>
                  <a:pt x="3204" y="2160"/>
                </a:lnTo>
                <a:lnTo>
                  <a:pt x="3168" y="2184"/>
                </a:lnTo>
                <a:lnTo>
                  <a:pt x="3132" y="2208"/>
                </a:lnTo>
                <a:lnTo>
                  <a:pt x="3096" y="2208"/>
                </a:lnTo>
                <a:lnTo>
                  <a:pt x="3024" y="2208"/>
                </a:lnTo>
                <a:lnTo>
                  <a:pt x="2988" y="2208"/>
                </a:lnTo>
                <a:lnTo>
                  <a:pt x="2952" y="2208"/>
                </a:lnTo>
                <a:lnTo>
                  <a:pt x="2916" y="2208"/>
                </a:lnTo>
                <a:lnTo>
                  <a:pt x="2868" y="2208"/>
                </a:lnTo>
                <a:lnTo>
                  <a:pt x="2796" y="2208"/>
                </a:lnTo>
                <a:lnTo>
                  <a:pt x="2676" y="2208"/>
                </a:lnTo>
                <a:lnTo>
                  <a:pt x="2640" y="2208"/>
                </a:lnTo>
                <a:lnTo>
                  <a:pt x="2592" y="2208"/>
                </a:lnTo>
                <a:lnTo>
                  <a:pt x="2496" y="2208"/>
                </a:lnTo>
                <a:lnTo>
                  <a:pt x="2460" y="2208"/>
                </a:lnTo>
                <a:lnTo>
                  <a:pt x="2364" y="2208"/>
                </a:lnTo>
                <a:lnTo>
                  <a:pt x="2316" y="2196"/>
                </a:lnTo>
                <a:lnTo>
                  <a:pt x="2268" y="2196"/>
                </a:lnTo>
                <a:lnTo>
                  <a:pt x="2220" y="2196"/>
                </a:lnTo>
                <a:lnTo>
                  <a:pt x="2184" y="2196"/>
                </a:lnTo>
                <a:lnTo>
                  <a:pt x="2136" y="2196"/>
                </a:lnTo>
                <a:lnTo>
                  <a:pt x="2088" y="2196"/>
                </a:lnTo>
                <a:lnTo>
                  <a:pt x="2040" y="2196"/>
                </a:lnTo>
                <a:lnTo>
                  <a:pt x="2004" y="2196"/>
                </a:lnTo>
                <a:lnTo>
                  <a:pt x="1968" y="2196"/>
                </a:lnTo>
                <a:lnTo>
                  <a:pt x="1920" y="2208"/>
                </a:lnTo>
                <a:lnTo>
                  <a:pt x="1884" y="2208"/>
                </a:lnTo>
                <a:lnTo>
                  <a:pt x="1848" y="2208"/>
                </a:lnTo>
                <a:lnTo>
                  <a:pt x="1812" y="2220"/>
                </a:lnTo>
                <a:lnTo>
                  <a:pt x="1776" y="2220"/>
                </a:lnTo>
                <a:lnTo>
                  <a:pt x="1740" y="2220"/>
                </a:lnTo>
                <a:lnTo>
                  <a:pt x="1704" y="2220"/>
                </a:lnTo>
                <a:lnTo>
                  <a:pt x="1668" y="2220"/>
                </a:lnTo>
                <a:lnTo>
                  <a:pt x="1632" y="2220"/>
                </a:lnTo>
                <a:lnTo>
                  <a:pt x="1596" y="2220"/>
                </a:lnTo>
                <a:lnTo>
                  <a:pt x="1560" y="2220"/>
                </a:lnTo>
                <a:lnTo>
                  <a:pt x="1524" y="2220"/>
                </a:lnTo>
                <a:lnTo>
                  <a:pt x="1452" y="2220"/>
                </a:lnTo>
                <a:lnTo>
                  <a:pt x="1380" y="2232"/>
                </a:lnTo>
                <a:lnTo>
                  <a:pt x="1284" y="2232"/>
                </a:lnTo>
                <a:lnTo>
                  <a:pt x="1188" y="2244"/>
                </a:lnTo>
                <a:lnTo>
                  <a:pt x="1140" y="2244"/>
                </a:lnTo>
                <a:lnTo>
                  <a:pt x="1092" y="2244"/>
                </a:lnTo>
                <a:lnTo>
                  <a:pt x="1056" y="2244"/>
                </a:lnTo>
                <a:lnTo>
                  <a:pt x="1020" y="2244"/>
                </a:lnTo>
                <a:lnTo>
                  <a:pt x="984" y="2244"/>
                </a:lnTo>
                <a:lnTo>
                  <a:pt x="948" y="2244"/>
                </a:lnTo>
                <a:lnTo>
                  <a:pt x="912" y="2244"/>
                </a:lnTo>
                <a:lnTo>
                  <a:pt x="876" y="2244"/>
                </a:lnTo>
                <a:lnTo>
                  <a:pt x="828" y="2244"/>
                </a:lnTo>
                <a:lnTo>
                  <a:pt x="792" y="2244"/>
                </a:lnTo>
                <a:lnTo>
                  <a:pt x="756" y="2244"/>
                </a:lnTo>
                <a:lnTo>
                  <a:pt x="708" y="2244"/>
                </a:lnTo>
                <a:lnTo>
                  <a:pt x="672" y="2244"/>
                </a:lnTo>
                <a:lnTo>
                  <a:pt x="636" y="2244"/>
                </a:lnTo>
                <a:lnTo>
                  <a:pt x="600" y="2244"/>
                </a:lnTo>
                <a:lnTo>
                  <a:pt x="564" y="2232"/>
                </a:lnTo>
                <a:lnTo>
                  <a:pt x="528" y="2232"/>
                </a:lnTo>
                <a:lnTo>
                  <a:pt x="492" y="2232"/>
                </a:lnTo>
                <a:lnTo>
                  <a:pt x="456" y="2220"/>
                </a:lnTo>
                <a:lnTo>
                  <a:pt x="420" y="2220"/>
                </a:lnTo>
                <a:lnTo>
                  <a:pt x="384" y="2220"/>
                </a:lnTo>
                <a:lnTo>
                  <a:pt x="348" y="2208"/>
                </a:lnTo>
              </a:path>
            </a:pathLst>
          </a:custGeom>
          <a:solidFill>
            <a:srgbClr val="A2C1FE"/>
          </a:solidFill>
          <a:ln w="50800" cap="rnd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O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7323909D-F729-4F08-AA59-3C04D9F38DC1}"/>
              </a:ext>
            </a:extLst>
          </p:cNvPr>
          <p:cNvSpPr>
            <a:spLocks/>
          </p:cNvSpPr>
          <p:nvPr/>
        </p:nvSpPr>
        <p:spPr bwMode="auto">
          <a:xfrm>
            <a:off x="5094354" y="5157788"/>
            <a:ext cx="5449888" cy="1201738"/>
          </a:xfrm>
          <a:custGeom>
            <a:avLst/>
            <a:gdLst>
              <a:gd name="T0" fmla="*/ 3336 w 3433"/>
              <a:gd name="T1" fmla="*/ 240 h 757"/>
              <a:gd name="T2" fmla="*/ 3228 w 3433"/>
              <a:gd name="T3" fmla="*/ 180 h 757"/>
              <a:gd name="T4" fmla="*/ 3120 w 3433"/>
              <a:gd name="T5" fmla="*/ 108 h 757"/>
              <a:gd name="T6" fmla="*/ 3012 w 3433"/>
              <a:gd name="T7" fmla="*/ 48 h 757"/>
              <a:gd name="T8" fmla="*/ 2904 w 3433"/>
              <a:gd name="T9" fmla="*/ 24 h 757"/>
              <a:gd name="T10" fmla="*/ 2796 w 3433"/>
              <a:gd name="T11" fmla="*/ 0 h 757"/>
              <a:gd name="T12" fmla="*/ 2688 w 3433"/>
              <a:gd name="T13" fmla="*/ 24 h 757"/>
              <a:gd name="T14" fmla="*/ 2568 w 3433"/>
              <a:gd name="T15" fmla="*/ 24 h 757"/>
              <a:gd name="T16" fmla="*/ 2460 w 3433"/>
              <a:gd name="T17" fmla="*/ 24 h 757"/>
              <a:gd name="T18" fmla="*/ 2352 w 3433"/>
              <a:gd name="T19" fmla="*/ 24 h 757"/>
              <a:gd name="T20" fmla="*/ 2244 w 3433"/>
              <a:gd name="T21" fmla="*/ 24 h 757"/>
              <a:gd name="T22" fmla="*/ 2136 w 3433"/>
              <a:gd name="T23" fmla="*/ 24 h 757"/>
              <a:gd name="T24" fmla="*/ 2028 w 3433"/>
              <a:gd name="T25" fmla="*/ 24 h 757"/>
              <a:gd name="T26" fmla="*/ 1920 w 3433"/>
              <a:gd name="T27" fmla="*/ 24 h 757"/>
              <a:gd name="T28" fmla="*/ 1812 w 3433"/>
              <a:gd name="T29" fmla="*/ 24 h 757"/>
              <a:gd name="T30" fmla="*/ 1704 w 3433"/>
              <a:gd name="T31" fmla="*/ 24 h 757"/>
              <a:gd name="T32" fmla="*/ 1584 w 3433"/>
              <a:gd name="T33" fmla="*/ 24 h 757"/>
              <a:gd name="T34" fmla="*/ 1452 w 3433"/>
              <a:gd name="T35" fmla="*/ 24 h 757"/>
              <a:gd name="T36" fmla="*/ 1344 w 3433"/>
              <a:gd name="T37" fmla="*/ 24 h 757"/>
              <a:gd name="T38" fmla="*/ 1236 w 3433"/>
              <a:gd name="T39" fmla="*/ 24 h 757"/>
              <a:gd name="T40" fmla="*/ 1128 w 3433"/>
              <a:gd name="T41" fmla="*/ 24 h 757"/>
              <a:gd name="T42" fmla="*/ 1020 w 3433"/>
              <a:gd name="T43" fmla="*/ 24 h 757"/>
              <a:gd name="T44" fmla="*/ 816 w 3433"/>
              <a:gd name="T45" fmla="*/ 24 h 757"/>
              <a:gd name="T46" fmla="*/ 696 w 3433"/>
              <a:gd name="T47" fmla="*/ 24 h 757"/>
              <a:gd name="T48" fmla="*/ 588 w 3433"/>
              <a:gd name="T49" fmla="*/ 24 h 757"/>
              <a:gd name="T50" fmla="*/ 480 w 3433"/>
              <a:gd name="T51" fmla="*/ 24 h 757"/>
              <a:gd name="T52" fmla="*/ 372 w 3433"/>
              <a:gd name="T53" fmla="*/ 24 h 757"/>
              <a:gd name="T54" fmla="*/ 264 w 3433"/>
              <a:gd name="T55" fmla="*/ 24 h 757"/>
              <a:gd name="T56" fmla="*/ 156 w 3433"/>
              <a:gd name="T57" fmla="*/ 72 h 757"/>
              <a:gd name="T58" fmla="*/ 96 w 3433"/>
              <a:gd name="T59" fmla="*/ 180 h 757"/>
              <a:gd name="T60" fmla="*/ 48 w 3433"/>
              <a:gd name="T61" fmla="*/ 288 h 757"/>
              <a:gd name="T62" fmla="*/ 12 w 3433"/>
              <a:gd name="T63" fmla="*/ 396 h 757"/>
              <a:gd name="T64" fmla="*/ 0 w 3433"/>
              <a:gd name="T65" fmla="*/ 504 h 757"/>
              <a:gd name="T66" fmla="*/ 72 w 3433"/>
              <a:gd name="T67" fmla="*/ 576 h 757"/>
              <a:gd name="T68" fmla="*/ 180 w 3433"/>
              <a:gd name="T69" fmla="*/ 612 h 757"/>
              <a:gd name="T70" fmla="*/ 288 w 3433"/>
              <a:gd name="T71" fmla="*/ 648 h 757"/>
              <a:gd name="T72" fmla="*/ 468 w 3433"/>
              <a:gd name="T73" fmla="*/ 672 h 757"/>
              <a:gd name="T74" fmla="*/ 660 w 3433"/>
              <a:gd name="T75" fmla="*/ 696 h 757"/>
              <a:gd name="T76" fmla="*/ 792 w 3433"/>
              <a:gd name="T77" fmla="*/ 720 h 757"/>
              <a:gd name="T78" fmla="*/ 924 w 3433"/>
              <a:gd name="T79" fmla="*/ 732 h 757"/>
              <a:gd name="T80" fmla="*/ 1104 w 3433"/>
              <a:gd name="T81" fmla="*/ 732 h 757"/>
              <a:gd name="T82" fmla="*/ 1320 w 3433"/>
              <a:gd name="T83" fmla="*/ 744 h 757"/>
              <a:gd name="T84" fmla="*/ 1464 w 3433"/>
              <a:gd name="T85" fmla="*/ 744 h 757"/>
              <a:gd name="T86" fmla="*/ 1632 w 3433"/>
              <a:gd name="T87" fmla="*/ 744 h 757"/>
              <a:gd name="T88" fmla="*/ 1812 w 3433"/>
              <a:gd name="T89" fmla="*/ 744 h 757"/>
              <a:gd name="T90" fmla="*/ 1920 w 3433"/>
              <a:gd name="T91" fmla="*/ 744 h 757"/>
              <a:gd name="T92" fmla="*/ 2028 w 3433"/>
              <a:gd name="T93" fmla="*/ 756 h 757"/>
              <a:gd name="T94" fmla="*/ 2136 w 3433"/>
              <a:gd name="T95" fmla="*/ 756 h 757"/>
              <a:gd name="T96" fmla="*/ 2256 w 3433"/>
              <a:gd name="T97" fmla="*/ 756 h 757"/>
              <a:gd name="T98" fmla="*/ 2364 w 3433"/>
              <a:gd name="T99" fmla="*/ 756 h 757"/>
              <a:gd name="T100" fmla="*/ 2472 w 3433"/>
              <a:gd name="T101" fmla="*/ 756 h 757"/>
              <a:gd name="T102" fmla="*/ 2580 w 3433"/>
              <a:gd name="T103" fmla="*/ 756 h 757"/>
              <a:gd name="T104" fmla="*/ 2688 w 3433"/>
              <a:gd name="T105" fmla="*/ 756 h 757"/>
              <a:gd name="T106" fmla="*/ 2832 w 3433"/>
              <a:gd name="T107" fmla="*/ 732 h 757"/>
              <a:gd name="T108" fmla="*/ 2952 w 3433"/>
              <a:gd name="T109" fmla="*/ 708 h 757"/>
              <a:gd name="T110" fmla="*/ 3060 w 3433"/>
              <a:gd name="T111" fmla="*/ 684 h 757"/>
              <a:gd name="T112" fmla="*/ 3180 w 3433"/>
              <a:gd name="T113" fmla="*/ 636 h 757"/>
              <a:gd name="T114" fmla="*/ 3288 w 3433"/>
              <a:gd name="T115" fmla="*/ 588 h 757"/>
              <a:gd name="T116" fmla="*/ 3384 w 3433"/>
              <a:gd name="T117" fmla="*/ 504 h 757"/>
              <a:gd name="T118" fmla="*/ 3432 w 3433"/>
              <a:gd name="T119" fmla="*/ 396 h 757"/>
              <a:gd name="T120" fmla="*/ 3420 w 3433"/>
              <a:gd name="T121" fmla="*/ 288 h 75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433"/>
              <a:gd name="T184" fmla="*/ 0 h 757"/>
              <a:gd name="T185" fmla="*/ 3433 w 3433"/>
              <a:gd name="T186" fmla="*/ 757 h 757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433" h="757">
                <a:moveTo>
                  <a:pt x="3408" y="264"/>
                </a:moveTo>
                <a:lnTo>
                  <a:pt x="3372" y="252"/>
                </a:lnTo>
                <a:lnTo>
                  <a:pt x="3336" y="240"/>
                </a:lnTo>
                <a:lnTo>
                  <a:pt x="3300" y="216"/>
                </a:lnTo>
                <a:lnTo>
                  <a:pt x="3264" y="192"/>
                </a:lnTo>
                <a:lnTo>
                  <a:pt x="3228" y="180"/>
                </a:lnTo>
                <a:lnTo>
                  <a:pt x="3192" y="156"/>
                </a:lnTo>
                <a:lnTo>
                  <a:pt x="3156" y="132"/>
                </a:lnTo>
                <a:lnTo>
                  <a:pt x="3120" y="108"/>
                </a:lnTo>
                <a:lnTo>
                  <a:pt x="3084" y="84"/>
                </a:lnTo>
                <a:lnTo>
                  <a:pt x="3048" y="72"/>
                </a:lnTo>
                <a:lnTo>
                  <a:pt x="3012" y="48"/>
                </a:lnTo>
                <a:lnTo>
                  <a:pt x="2976" y="48"/>
                </a:lnTo>
                <a:lnTo>
                  <a:pt x="2940" y="36"/>
                </a:lnTo>
                <a:lnTo>
                  <a:pt x="2904" y="24"/>
                </a:lnTo>
                <a:lnTo>
                  <a:pt x="2868" y="12"/>
                </a:lnTo>
                <a:lnTo>
                  <a:pt x="2832" y="0"/>
                </a:lnTo>
                <a:lnTo>
                  <a:pt x="2796" y="0"/>
                </a:lnTo>
                <a:lnTo>
                  <a:pt x="2760" y="0"/>
                </a:lnTo>
                <a:lnTo>
                  <a:pt x="2724" y="12"/>
                </a:lnTo>
                <a:lnTo>
                  <a:pt x="2688" y="24"/>
                </a:lnTo>
                <a:lnTo>
                  <a:pt x="2640" y="24"/>
                </a:lnTo>
                <a:lnTo>
                  <a:pt x="2604" y="24"/>
                </a:lnTo>
                <a:lnTo>
                  <a:pt x="2568" y="24"/>
                </a:lnTo>
                <a:lnTo>
                  <a:pt x="2532" y="24"/>
                </a:lnTo>
                <a:lnTo>
                  <a:pt x="2496" y="24"/>
                </a:lnTo>
                <a:lnTo>
                  <a:pt x="2460" y="24"/>
                </a:lnTo>
                <a:lnTo>
                  <a:pt x="2424" y="24"/>
                </a:lnTo>
                <a:lnTo>
                  <a:pt x="2388" y="24"/>
                </a:lnTo>
                <a:lnTo>
                  <a:pt x="2352" y="24"/>
                </a:lnTo>
                <a:lnTo>
                  <a:pt x="2316" y="24"/>
                </a:lnTo>
                <a:lnTo>
                  <a:pt x="2280" y="24"/>
                </a:lnTo>
                <a:lnTo>
                  <a:pt x="2244" y="24"/>
                </a:lnTo>
                <a:lnTo>
                  <a:pt x="2208" y="24"/>
                </a:lnTo>
                <a:lnTo>
                  <a:pt x="2172" y="24"/>
                </a:lnTo>
                <a:lnTo>
                  <a:pt x="2136" y="24"/>
                </a:lnTo>
                <a:lnTo>
                  <a:pt x="2100" y="24"/>
                </a:lnTo>
                <a:lnTo>
                  <a:pt x="2064" y="24"/>
                </a:lnTo>
                <a:lnTo>
                  <a:pt x="2028" y="24"/>
                </a:lnTo>
                <a:lnTo>
                  <a:pt x="1992" y="24"/>
                </a:lnTo>
                <a:lnTo>
                  <a:pt x="1956" y="24"/>
                </a:lnTo>
                <a:lnTo>
                  <a:pt x="1920" y="24"/>
                </a:lnTo>
                <a:lnTo>
                  <a:pt x="1884" y="24"/>
                </a:lnTo>
                <a:lnTo>
                  <a:pt x="1848" y="24"/>
                </a:lnTo>
                <a:lnTo>
                  <a:pt x="1812" y="24"/>
                </a:lnTo>
                <a:lnTo>
                  <a:pt x="1776" y="24"/>
                </a:lnTo>
                <a:lnTo>
                  <a:pt x="1740" y="24"/>
                </a:lnTo>
                <a:lnTo>
                  <a:pt x="1704" y="24"/>
                </a:lnTo>
                <a:lnTo>
                  <a:pt x="1668" y="24"/>
                </a:lnTo>
                <a:lnTo>
                  <a:pt x="1632" y="24"/>
                </a:lnTo>
                <a:lnTo>
                  <a:pt x="1584" y="24"/>
                </a:lnTo>
                <a:lnTo>
                  <a:pt x="1536" y="24"/>
                </a:lnTo>
                <a:lnTo>
                  <a:pt x="1488" y="24"/>
                </a:lnTo>
                <a:lnTo>
                  <a:pt x="1452" y="24"/>
                </a:lnTo>
                <a:lnTo>
                  <a:pt x="1416" y="24"/>
                </a:lnTo>
                <a:lnTo>
                  <a:pt x="1380" y="24"/>
                </a:lnTo>
                <a:lnTo>
                  <a:pt x="1344" y="24"/>
                </a:lnTo>
                <a:lnTo>
                  <a:pt x="1308" y="24"/>
                </a:lnTo>
                <a:lnTo>
                  <a:pt x="1272" y="24"/>
                </a:lnTo>
                <a:lnTo>
                  <a:pt x="1236" y="24"/>
                </a:lnTo>
                <a:lnTo>
                  <a:pt x="1200" y="24"/>
                </a:lnTo>
                <a:lnTo>
                  <a:pt x="1164" y="24"/>
                </a:lnTo>
                <a:lnTo>
                  <a:pt x="1128" y="24"/>
                </a:lnTo>
                <a:lnTo>
                  <a:pt x="1092" y="24"/>
                </a:lnTo>
                <a:lnTo>
                  <a:pt x="1056" y="24"/>
                </a:lnTo>
                <a:lnTo>
                  <a:pt x="1020" y="24"/>
                </a:lnTo>
                <a:lnTo>
                  <a:pt x="984" y="24"/>
                </a:lnTo>
                <a:lnTo>
                  <a:pt x="888" y="24"/>
                </a:lnTo>
                <a:lnTo>
                  <a:pt x="816" y="24"/>
                </a:lnTo>
                <a:lnTo>
                  <a:pt x="768" y="24"/>
                </a:lnTo>
                <a:lnTo>
                  <a:pt x="732" y="24"/>
                </a:lnTo>
                <a:lnTo>
                  <a:pt x="696" y="24"/>
                </a:lnTo>
                <a:lnTo>
                  <a:pt x="660" y="24"/>
                </a:lnTo>
                <a:lnTo>
                  <a:pt x="624" y="24"/>
                </a:lnTo>
                <a:lnTo>
                  <a:pt x="588" y="24"/>
                </a:lnTo>
                <a:lnTo>
                  <a:pt x="552" y="24"/>
                </a:lnTo>
                <a:lnTo>
                  <a:pt x="516" y="24"/>
                </a:lnTo>
                <a:lnTo>
                  <a:pt x="480" y="24"/>
                </a:lnTo>
                <a:lnTo>
                  <a:pt x="444" y="24"/>
                </a:lnTo>
                <a:lnTo>
                  <a:pt x="408" y="24"/>
                </a:lnTo>
                <a:lnTo>
                  <a:pt x="372" y="24"/>
                </a:lnTo>
                <a:lnTo>
                  <a:pt x="336" y="24"/>
                </a:lnTo>
                <a:lnTo>
                  <a:pt x="300" y="24"/>
                </a:lnTo>
                <a:lnTo>
                  <a:pt x="264" y="24"/>
                </a:lnTo>
                <a:lnTo>
                  <a:pt x="228" y="36"/>
                </a:lnTo>
                <a:lnTo>
                  <a:pt x="192" y="48"/>
                </a:lnTo>
                <a:lnTo>
                  <a:pt x="156" y="72"/>
                </a:lnTo>
                <a:lnTo>
                  <a:pt x="144" y="108"/>
                </a:lnTo>
                <a:lnTo>
                  <a:pt x="120" y="144"/>
                </a:lnTo>
                <a:lnTo>
                  <a:pt x="96" y="180"/>
                </a:lnTo>
                <a:lnTo>
                  <a:pt x="84" y="216"/>
                </a:lnTo>
                <a:lnTo>
                  <a:pt x="60" y="252"/>
                </a:lnTo>
                <a:lnTo>
                  <a:pt x="48" y="288"/>
                </a:lnTo>
                <a:lnTo>
                  <a:pt x="36" y="324"/>
                </a:lnTo>
                <a:lnTo>
                  <a:pt x="24" y="360"/>
                </a:lnTo>
                <a:lnTo>
                  <a:pt x="12" y="396"/>
                </a:lnTo>
                <a:lnTo>
                  <a:pt x="0" y="432"/>
                </a:lnTo>
                <a:lnTo>
                  <a:pt x="0" y="468"/>
                </a:lnTo>
                <a:lnTo>
                  <a:pt x="0" y="504"/>
                </a:lnTo>
                <a:lnTo>
                  <a:pt x="0" y="540"/>
                </a:lnTo>
                <a:lnTo>
                  <a:pt x="36" y="564"/>
                </a:lnTo>
                <a:lnTo>
                  <a:pt x="72" y="576"/>
                </a:lnTo>
                <a:lnTo>
                  <a:pt x="108" y="588"/>
                </a:lnTo>
                <a:lnTo>
                  <a:pt x="144" y="600"/>
                </a:lnTo>
                <a:lnTo>
                  <a:pt x="180" y="612"/>
                </a:lnTo>
                <a:lnTo>
                  <a:pt x="216" y="624"/>
                </a:lnTo>
                <a:lnTo>
                  <a:pt x="252" y="636"/>
                </a:lnTo>
                <a:lnTo>
                  <a:pt x="288" y="648"/>
                </a:lnTo>
                <a:lnTo>
                  <a:pt x="336" y="660"/>
                </a:lnTo>
                <a:lnTo>
                  <a:pt x="372" y="672"/>
                </a:lnTo>
                <a:lnTo>
                  <a:pt x="468" y="672"/>
                </a:lnTo>
                <a:lnTo>
                  <a:pt x="516" y="696"/>
                </a:lnTo>
                <a:lnTo>
                  <a:pt x="588" y="696"/>
                </a:lnTo>
                <a:lnTo>
                  <a:pt x="660" y="696"/>
                </a:lnTo>
                <a:lnTo>
                  <a:pt x="708" y="708"/>
                </a:lnTo>
                <a:lnTo>
                  <a:pt x="756" y="720"/>
                </a:lnTo>
                <a:lnTo>
                  <a:pt x="792" y="720"/>
                </a:lnTo>
                <a:lnTo>
                  <a:pt x="828" y="732"/>
                </a:lnTo>
                <a:lnTo>
                  <a:pt x="876" y="732"/>
                </a:lnTo>
                <a:lnTo>
                  <a:pt x="924" y="732"/>
                </a:lnTo>
                <a:lnTo>
                  <a:pt x="960" y="732"/>
                </a:lnTo>
                <a:lnTo>
                  <a:pt x="1008" y="732"/>
                </a:lnTo>
                <a:lnTo>
                  <a:pt x="1104" y="732"/>
                </a:lnTo>
                <a:lnTo>
                  <a:pt x="1152" y="744"/>
                </a:lnTo>
                <a:lnTo>
                  <a:pt x="1224" y="744"/>
                </a:lnTo>
                <a:lnTo>
                  <a:pt x="1320" y="744"/>
                </a:lnTo>
                <a:lnTo>
                  <a:pt x="1368" y="744"/>
                </a:lnTo>
                <a:lnTo>
                  <a:pt x="1416" y="744"/>
                </a:lnTo>
                <a:lnTo>
                  <a:pt x="1464" y="744"/>
                </a:lnTo>
                <a:lnTo>
                  <a:pt x="1512" y="744"/>
                </a:lnTo>
                <a:lnTo>
                  <a:pt x="1596" y="744"/>
                </a:lnTo>
                <a:lnTo>
                  <a:pt x="1632" y="744"/>
                </a:lnTo>
                <a:lnTo>
                  <a:pt x="1728" y="744"/>
                </a:lnTo>
                <a:lnTo>
                  <a:pt x="1776" y="744"/>
                </a:lnTo>
                <a:lnTo>
                  <a:pt x="1812" y="744"/>
                </a:lnTo>
                <a:lnTo>
                  <a:pt x="1848" y="744"/>
                </a:lnTo>
                <a:lnTo>
                  <a:pt x="1884" y="744"/>
                </a:lnTo>
                <a:lnTo>
                  <a:pt x="1920" y="744"/>
                </a:lnTo>
                <a:lnTo>
                  <a:pt x="1956" y="756"/>
                </a:lnTo>
                <a:lnTo>
                  <a:pt x="1992" y="756"/>
                </a:lnTo>
                <a:lnTo>
                  <a:pt x="2028" y="756"/>
                </a:lnTo>
                <a:lnTo>
                  <a:pt x="2064" y="756"/>
                </a:lnTo>
                <a:lnTo>
                  <a:pt x="2100" y="756"/>
                </a:lnTo>
                <a:lnTo>
                  <a:pt x="2136" y="756"/>
                </a:lnTo>
                <a:lnTo>
                  <a:pt x="2172" y="756"/>
                </a:lnTo>
                <a:lnTo>
                  <a:pt x="2208" y="756"/>
                </a:lnTo>
                <a:lnTo>
                  <a:pt x="2256" y="756"/>
                </a:lnTo>
                <a:lnTo>
                  <a:pt x="2292" y="756"/>
                </a:lnTo>
                <a:lnTo>
                  <a:pt x="2328" y="756"/>
                </a:lnTo>
                <a:lnTo>
                  <a:pt x="2364" y="756"/>
                </a:lnTo>
                <a:lnTo>
                  <a:pt x="2400" y="756"/>
                </a:lnTo>
                <a:lnTo>
                  <a:pt x="2436" y="756"/>
                </a:lnTo>
                <a:lnTo>
                  <a:pt x="2472" y="756"/>
                </a:lnTo>
                <a:lnTo>
                  <a:pt x="2508" y="756"/>
                </a:lnTo>
                <a:lnTo>
                  <a:pt x="2544" y="756"/>
                </a:lnTo>
                <a:lnTo>
                  <a:pt x="2580" y="756"/>
                </a:lnTo>
                <a:lnTo>
                  <a:pt x="2616" y="756"/>
                </a:lnTo>
                <a:lnTo>
                  <a:pt x="2652" y="756"/>
                </a:lnTo>
                <a:lnTo>
                  <a:pt x="2688" y="756"/>
                </a:lnTo>
                <a:lnTo>
                  <a:pt x="2736" y="744"/>
                </a:lnTo>
                <a:lnTo>
                  <a:pt x="2784" y="732"/>
                </a:lnTo>
                <a:lnTo>
                  <a:pt x="2832" y="732"/>
                </a:lnTo>
                <a:lnTo>
                  <a:pt x="2868" y="720"/>
                </a:lnTo>
                <a:lnTo>
                  <a:pt x="2904" y="720"/>
                </a:lnTo>
                <a:lnTo>
                  <a:pt x="2952" y="708"/>
                </a:lnTo>
                <a:lnTo>
                  <a:pt x="2988" y="696"/>
                </a:lnTo>
                <a:lnTo>
                  <a:pt x="3024" y="696"/>
                </a:lnTo>
                <a:lnTo>
                  <a:pt x="3060" y="684"/>
                </a:lnTo>
                <a:lnTo>
                  <a:pt x="3096" y="672"/>
                </a:lnTo>
                <a:lnTo>
                  <a:pt x="3144" y="648"/>
                </a:lnTo>
                <a:lnTo>
                  <a:pt x="3180" y="636"/>
                </a:lnTo>
                <a:lnTo>
                  <a:pt x="3216" y="624"/>
                </a:lnTo>
                <a:lnTo>
                  <a:pt x="3252" y="612"/>
                </a:lnTo>
                <a:lnTo>
                  <a:pt x="3288" y="588"/>
                </a:lnTo>
                <a:lnTo>
                  <a:pt x="3324" y="564"/>
                </a:lnTo>
                <a:lnTo>
                  <a:pt x="3360" y="540"/>
                </a:lnTo>
                <a:lnTo>
                  <a:pt x="3384" y="504"/>
                </a:lnTo>
                <a:lnTo>
                  <a:pt x="3408" y="468"/>
                </a:lnTo>
                <a:lnTo>
                  <a:pt x="3420" y="432"/>
                </a:lnTo>
                <a:lnTo>
                  <a:pt x="3432" y="396"/>
                </a:lnTo>
                <a:lnTo>
                  <a:pt x="3432" y="360"/>
                </a:lnTo>
                <a:lnTo>
                  <a:pt x="3432" y="324"/>
                </a:lnTo>
                <a:lnTo>
                  <a:pt x="3420" y="288"/>
                </a:lnTo>
                <a:lnTo>
                  <a:pt x="3384" y="264"/>
                </a:lnTo>
                <a:lnTo>
                  <a:pt x="3408" y="264"/>
                </a:lnTo>
              </a:path>
            </a:pathLst>
          </a:custGeom>
          <a:solidFill>
            <a:srgbClr val="A2C1FE"/>
          </a:solidFill>
          <a:ln w="50800" cap="rnd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O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1E27AC5B-C042-4CBA-B0EE-E700CC87A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5554" y="2173288"/>
            <a:ext cx="1701800" cy="3225800"/>
          </a:xfrm>
          <a:prstGeom prst="roundRect">
            <a:avLst>
              <a:gd name="adj" fmla="val 12495"/>
            </a:avLst>
          </a:prstGeom>
          <a:solidFill>
            <a:srgbClr val="F39FD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O"/>
          </a:p>
        </p:txBody>
      </p:sp>
      <p:sp>
        <p:nvSpPr>
          <p:cNvPr id="9" name="AutoShape 7">
            <a:extLst>
              <a:ext uri="{FF2B5EF4-FFF2-40B4-BE49-F238E27FC236}">
                <a16:creationId xmlns:a16="http://schemas.microsoft.com/office/drawing/2014/main" id="{FACBA308-AA19-45F8-A01D-35B923F65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4354" y="2173288"/>
            <a:ext cx="1701800" cy="3225800"/>
          </a:xfrm>
          <a:prstGeom prst="roundRect">
            <a:avLst>
              <a:gd name="adj" fmla="val 12495"/>
            </a:avLst>
          </a:prstGeom>
          <a:solidFill>
            <a:srgbClr val="F39FD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O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6FBEC5A0-0580-48C7-939C-9D4AD699F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6867" y="2681288"/>
            <a:ext cx="1109279" cy="119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b="1" dirty="0">
                <a:latin typeface="Montserrat" pitchFamily="2" charset="77"/>
              </a:rPr>
              <a:t>  P</a:t>
            </a:r>
          </a:p>
          <a:p>
            <a:r>
              <a:rPr lang="en-US" sz="3600" b="1" dirty="0">
                <a:latin typeface="Montserrat" pitchFamily="2" charset="77"/>
              </a:rPr>
              <a:t>Site</a:t>
            </a: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FBA1BCA4-1749-4A96-B2D7-D54964F241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5667" y="2681288"/>
            <a:ext cx="1109279" cy="119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b="1">
                <a:latin typeface="Montserrat" pitchFamily="2" charset="77"/>
              </a:rPr>
              <a:t>  A</a:t>
            </a:r>
          </a:p>
          <a:p>
            <a:r>
              <a:rPr lang="en-US" sz="3600" b="1">
                <a:latin typeface="Montserrat" pitchFamily="2" charset="77"/>
              </a:rPr>
              <a:t>Site</a:t>
            </a:r>
          </a:p>
        </p:txBody>
      </p:sp>
      <p:grpSp>
        <p:nvGrpSpPr>
          <p:cNvPr id="12" name="Group 14">
            <a:extLst>
              <a:ext uri="{FF2B5EF4-FFF2-40B4-BE49-F238E27FC236}">
                <a16:creationId xmlns:a16="http://schemas.microsoft.com/office/drawing/2014/main" id="{A0755045-0F97-4965-9431-7688D5105AD9}"/>
              </a:ext>
            </a:extLst>
          </p:cNvPr>
          <p:cNvGrpSpPr>
            <a:grpSpLocks/>
          </p:cNvGrpSpPr>
          <p:nvPr/>
        </p:nvGrpSpPr>
        <p:grpSpPr bwMode="auto">
          <a:xfrm>
            <a:off x="5576954" y="4800603"/>
            <a:ext cx="6361113" cy="1008063"/>
            <a:chOff x="1600" y="3159"/>
            <a:chExt cx="4007" cy="635"/>
          </a:xfrm>
        </p:grpSpPr>
        <p:sp>
          <p:nvSpPr>
            <p:cNvPr id="13" name="Rectangle 15">
              <a:extLst>
                <a:ext uri="{FF2B5EF4-FFF2-40B4-BE49-F238E27FC236}">
                  <a16:creationId xmlns:a16="http://schemas.microsoft.com/office/drawing/2014/main" id="{B2B85BA0-5943-4542-9948-D64C1B21A5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3" y="3159"/>
              <a:ext cx="603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9234D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ontserrat" pitchFamily="2" charset="77"/>
                </a:rPr>
                <a:t>mRNA</a:t>
              </a:r>
            </a:p>
          </p:txBody>
        </p:sp>
        <p:sp>
          <p:nvSpPr>
            <p:cNvPr id="14" name="Rectangle 16">
              <a:extLst>
                <a:ext uri="{FF2B5EF4-FFF2-40B4-BE49-F238E27FC236}">
                  <a16:creationId xmlns:a16="http://schemas.microsoft.com/office/drawing/2014/main" id="{9575CCBE-DA37-45B1-9A1E-5EFA271627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0" y="3472"/>
              <a:ext cx="4000" cy="256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O">
                <a:latin typeface="Montserrat" pitchFamily="2" charset="77"/>
              </a:endParaRPr>
            </a:p>
          </p:txBody>
        </p:sp>
        <p:sp>
          <p:nvSpPr>
            <p:cNvPr id="15" name="Line 17">
              <a:extLst>
                <a:ext uri="{FF2B5EF4-FFF2-40B4-BE49-F238E27FC236}">
                  <a16:creationId xmlns:a16="http://schemas.microsoft.com/office/drawing/2014/main" id="{003B09E7-23B7-4F5B-AE95-FD50FBA8B9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16" name="Line 18">
              <a:extLst>
                <a:ext uri="{FF2B5EF4-FFF2-40B4-BE49-F238E27FC236}">
                  <a16:creationId xmlns:a16="http://schemas.microsoft.com/office/drawing/2014/main" id="{425A5F2C-705F-43FB-88CE-245981B985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17" name="Line 19">
              <a:extLst>
                <a:ext uri="{FF2B5EF4-FFF2-40B4-BE49-F238E27FC236}">
                  <a16:creationId xmlns:a16="http://schemas.microsoft.com/office/drawing/2014/main" id="{98121A9C-8000-481D-A16B-A8598D5A04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18" name="Line 20">
              <a:extLst>
                <a:ext uri="{FF2B5EF4-FFF2-40B4-BE49-F238E27FC236}">
                  <a16:creationId xmlns:a16="http://schemas.microsoft.com/office/drawing/2014/main" id="{1F8D9001-173F-47B7-AE20-6A084541F7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19" name="Rectangle 21">
              <a:extLst>
                <a:ext uri="{FF2B5EF4-FFF2-40B4-BE49-F238E27FC236}">
                  <a16:creationId xmlns:a16="http://schemas.microsoft.com/office/drawing/2014/main" id="{CD9092AB-ACDA-4D76-9459-7B665512A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" y="3466"/>
              <a:ext cx="289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A</a:t>
              </a:r>
            </a:p>
          </p:txBody>
        </p:sp>
        <p:sp>
          <p:nvSpPr>
            <p:cNvPr id="20" name="Rectangle 22">
              <a:extLst>
                <a:ext uri="{FF2B5EF4-FFF2-40B4-BE49-F238E27FC236}">
                  <a16:creationId xmlns:a16="http://schemas.microsoft.com/office/drawing/2014/main" id="{A864F3DC-8B62-40D9-9103-12E6249B74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" y="3466"/>
              <a:ext cx="294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U</a:t>
              </a:r>
            </a:p>
          </p:txBody>
        </p:sp>
        <p:sp>
          <p:nvSpPr>
            <p:cNvPr id="21" name="Rectangle 23">
              <a:extLst>
                <a:ext uri="{FF2B5EF4-FFF2-40B4-BE49-F238E27FC236}">
                  <a16:creationId xmlns:a16="http://schemas.microsoft.com/office/drawing/2014/main" id="{21AF01F6-2B1F-4D54-80A1-235FA109ED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9" y="3466"/>
              <a:ext cx="288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G</a:t>
              </a:r>
            </a:p>
          </p:txBody>
        </p:sp>
        <p:sp>
          <p:nvSpPr>
            <p:cNvPr id="22" name="Line 24">
              <a:extLst>
                <a:ext uri="{FF2B5EF4-FFF2-40B4-BE49-F238E27FC236}">
                  <a16:creationId xmlns:a16="http://schemas.microsoft.com/office/drawing/2014/main" id="{F294C89B-9A04-4A2C-B831-551E4EB8E6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23" name="Line 25">
              <a:extLst>
                <a:ext uri="{FF2B5EF4-FFF2-40B4-BE49-F238E27FC236}">
                  <a16:creationId xmlns:a16="http://schemas.microsoft.com/office/drawing/2014/main" id="{9F978976-A33B-4057-ADD8-883E7BAC0D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24" name="Line 26">
              <a:extLst>
                <a:ext uri="{FF2B5EF4-FFF2-40B4-BE49-F238E27FC236}">
                  <a16:creationId xmlns:a16="http://schemas.microsoft.com/office/drawing/2014/main" id="{97FC0A0D-62CD-4719-A1EB-6EEE080B0F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25" name="Rectangle 27">
              <a:extLst>
                <a:ext uri="{FF2B5EF4-FFF2-40B4-BE49-F238E27FC236}">
                  <a16:creationId xmlns:a16="http://schemas.microsoft.com/office/drawing/2014/main" id="{7D9E2025-713B-4CF2-B056-1EC4C62A6E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1" y="3466"/>
              <a:ext cx="281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C</a:t>
              </a:r>
            </a:p>
          </p:txBody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691F49CD-8C98-4958-B063-A14345E43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5" y="3466"/>
              <a:ext cx="294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U</a:t>
              </a:r>
            </a:p>
          </p:txBody>
        </p:sp>
        <p:sp>
          <p:nvSpPr>
            <p:cNvPr id="27" name="Rectangle 29">
              <a:extLst>
                <a:ext uri="{FF2B5EF4-FFF2-40B4-BE49-F238E27FC236}">
                  <a16:creationId xmlns:a16="http://schemas.microsoft.com/office/drawing/2014/main" id="{3BA07B15-09B3-434A-8602-424DE6DD69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9" y="3466"/>
              <a:ext cx="289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A</a:t>
              </a:r>
            </a:p>
          </p:txBody>
        </p:sp>
        <p:sp>
          <p:nvSpPr>
            <p:cNvPr id="28" name="Line 30">
              <a:extLst>
                <a:ext uri="{FF2B5EF4-FFF2-40B4-BE49-F238E27FC236}">
                  <a16:creationId xmlns:a16="http://schemas.microsoft.com/office/drawing/2014/main" id="{9739E126-6E65-4425-B41E-A7135C1E7B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4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29" name="Line 31">
              <a:extLst>
                <a:ext uri="{FF2B5EF4-FFF2-40B4-BE49-F238E27FC236}">
                  <a16:creationId xmlns:a16="http://schemas.microsoft.com/office/drawing/2014/main" id="{1C618D1F-ECB4-4363-808E-F54A9D04F2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30" name="Line 32">
              <a:extLst>
                <a:ext uri="{FF2B5EF4-FFF2-40B4-BE49-F238E27FC236}">
                  <a16:creationId xmlns:a16="http://schemas.microsoft.com/office/drawing/2014/main" id="{13170CDA-2981-4695-AB77-BC142F6054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31" name="Line 33">
              <a:extLst>
                <a:ext uri="{FF2B5EF4-FFF2-40B4-BE49-F238E27FC236}">
                  <a16:creationId xmlns:a16="http://schemas.microsoft.com/office/drawing/2014/main" id="{B5D1168E-E8D5-46FB-8160-5485E844FD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0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32" name="Rectangle 34">
              <a:extLst>
                <a:ext uri="{FF2B5EF4-FFF2-40B4-BE49-F238E27FC236}">
                  <a16:creationId xmlns:a16="http://schemas.microsoft.com/office/drawing/2014/main" id="{38DCB952-26A1-43EB-80A9-1AA4E1605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5" y="3466"/>
              <a:ext cx="281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C</a:t>
              </a:r>
            </a:p>
          </p:txBody>
        </p:sp>
        <p:sp>
          <p:nvSpPr>
            <p:cNvPr id="33" name="Rectangle 35">
              <a:extLst>
                <a:ext uri="{FF2B5EF4-FFF2-40B4-BE49-F238E27FC236}">
                  <a16:creationId xmlns:a16="http://schemas.microsoft.com/office/drawing/2014/main" id="{A4B57DEC-E923-4A96-B37E-EB38729435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1" y="3466"/>
              <a:ext cx="294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U</a:t>
              </a:r>
            </a:p>
          </p:txBody>
        </p:sp>
        <p:sp>
          <p:nvSpPr>
            <p:cNvPr id="34" name="Rectangle 36">
              <a:extLst>
                <a:ext uri="{FF2B5EF4-FFF2-40B4-BE49-F238E27FC236}">
                  <a16:creationId xmlns:a16="http://schemas.microsoft.com/office/drawing/2014/main" id="{A8E574E4-8F1A-40FF-B65C-C3D4324FA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7" y="3466"/>
              <a:ext cx="294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U</a:t>
              </a:r>
            </a:p>
          </p:txBody>
        </p:sp>
        <p:sp>
          <p:nvSpPr>
            <p:cNvPr id="35" name="Rectangle 37">
              <a:extLst>
                <a:ext uri="{FF2B5EF4-FFF2-40B4-BE49-F238E27FC236}">
                  <a16:creationId xmlns:a16="http://schemas.microsoft.com/office/drawing/2014/main" id="{05E8AD4D-4B59-4F5B-9982-96700BD53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3" y="3466"/>
              <a:ext cx="281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C</a:t>
              </a:r>
            </a:p>
          </p:txBody>
        </p:sp>
        <p:sp>
          <p:nvSpPr>
            <p:cNvPr id="36" name="Rectangle 38">
              <a:extLst>
                <a:ext uri="{FF2B5EF4-FFF2-40B4-BE49-F238E27FC236}">
                  <a16:creationId xmlns:a16="http://schemas.microsoft.com/office/drawing/2014/main" id="{996C7B71-9BB9-4093-9726-EC743BD08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9" y="3466"/>
              <a:ext cx="288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3541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BB73E-BB56-48BD-8F50-16CD0CEF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373" y="-30982"/>
            <a:ext cx="10515600" cy="1325563"/>
          </a:xfrm>
        </p:spPr>
        <p:txBody>
          <a:bodyPr/>
          <a:lstStyle/>
          <a:p>
            <a:r>
              <a:rPr lang="es-CO" dirty="0"/>
              <a:t>Resumen de la traducción</a:t>
            </a: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6C6B98FE-2460-487E-BC34-CFDB379430E8}"/>
              </a:ext>
            </a:extLst>
          </p:cNvPr>
          <p:cNvSpPr>
            <a:spLocks/>
          </p:cNvSpPr>
          <p:nvPr/>
        </p:nvSpPr>
        <p:spPr bwMode="auto">
          <a:xfrm>
            <a:off x="4669654" y="1764497"/>
            <a:ext cx="5583238" cy="3563938"/>
          </a:xfrm>
          <a:custGeom>
            <a:avLst/>
            <a:gdLst>
              <a:gd name="T0" fmla="*/ 288 w 3517"/>
              <a:gd name="T1" fmla="*/ 2136 h 2245"/>
              <a:gd name="T2" fmla="*/ 192 w 3517"/>
              <a:gd name="T3" fmla="*/ 2016 h 2245"/>
              <a:gd name="T4" fmla="*/ 132 w 3517"/>
              <a:gd name="T5" fmla="*/ 1908 h 2245"/>
              <a:gd name="T6" fmla="*/ 72 w 3517"/>
              <a:gd name="T7" fmla="*/ 1800 h 2245"/>
              <a:gd name="T8" fmla="*/ 36 w 3517"/>
              <a:gd name="T9" fmla="*/ 1680 h 2245"/>
              <a:gd name="T10" fmla="*/ 12 w 3517"/>
              <a:gd name="T11" fmla="*/ 1560 h 2245"/>
              <a:gd name="T12" fmla="*/ 0 w 3517"/>
              <a:gd name="T13" fmla="*/ 1320 h 2245"/>
              <a:gd name="T14" fmla="*/ 0 w 3517"/>
              <a:gd name="T15" fmla="*/ 1080 h 2245"/>
              <a:gd name="T16" fmla="*/ 0 w 3517"/>
              <a:gd name="T17" fmla="*/ 840 h 2245"/>
              <a:gd name="T18" fmla="*/ 12 w 3517"/>
              <a:gd name="T19" fmla="*/ 600 h 2245"/>
              <a:gd name="T20" fmla="*/ 48 w 3517"/>
              <a:gd name="T21" fmla="*/ 444 h 2245"/>
              <a:gd name="T22" fmla="*/ 120 w 3517"/>
              <a:gd name="T23" fmla="*/ 336 h 2245"/>
              <a:gd name="T24" fmla="*/ 228 w 3517"/>
              <a:gd name="T25" fmla="*/ 252 h 2245"/>
              <a:gd name="T26" fmla="*/ 360 w 3517"/>
              <a:gd name="T27" fmla="*/ 168 h 2245"/>
              <a:gd name="T28" fmla="*/ 552 w 3517"/>
              <a:gd name="T29" fmla="*/ 108 h 2245"/>
              <a:gd name="T30" fmla="*/ 768 w 3517"/>
              <a:gd name="T31" fmla="*/ 72 h 2245"/>
              <a:gd name="T32" fmla="*/ 948 w 3517"/>
              <a:gd name="T33" fmla="*/ 36 h 2245"/>
              <a:gd name="T34" fmla="*/ 1164 w 3517"/>
              <a:gd name="T35" fmla="*/ 12 h 2245"/>
              <a:gd name="T36" fmla="*/ 1380 w 3517"/>
              <a:gd name="T37" fmla="*/ 0 h 2245"/>
              <a:gd name="T38" fmla="*/ 1668 w 3517"/>
              <a:gd name="T39" fmla="*/ 0 h 2245"/>
              <a:gd name="T40" fmla="*/ 1932 w 3517"/>
              <a:gd name="T41" fmla="*/ 0 h 2245"/>
              <a:gd name="T42" fmla="*/ 2196 w 3517"/>
              <a:gd name="T43" fmla="*/ 24 h 2245"/>
              <a:gd name="T44" fmla="*/ 2412 w 3517"/>
              <a:gd name="T45" fmla="*/ 36 h 2245"/>
              <a:gd name="T46" fmla="*/ 2628 w 3517"/>
              <a:gd name="T47" fmla="*/ 48 h 2245"/>
              <a:gd name="T48" fmla="*/ 2820 w 3517"/>
              <a:gd name="T49" fmla="*/ 96 h 2245"/>
              <a:gd name="T50" fmla="*/ 3060 w 3517"/>
              <a:gd name="T51" fmla="*/ 180 h 2245"/>
              <a:gd name="T52" fmla="*/ 3252 w 3517"/>
              <a:gd name="T53" fmla="*/ 324 h 2245"/>
              <a:gd name="T54" fmla="*/ 3372 w 3517"/>
              <a:gd name="T55" fmla="*/ 504 h 2245"/>
              <a:gd name="T56" fmla="*/ 3444 w 3517"/>
              <a:gd name="T57" fmla="*/ 624 h 2245"/>
              <a:gd name="T58" fmla="*/ 3492 w 3517"/>
              <a:gd name="T59" fmla="*/ 816 h 2245"/>
              <a:gd name="T60" fmla="*/ 3516 w 3517"/>
              <a:gd name="T61" fmla="*/ 1032 h 2245"/>
              <a:gd name="T62" fmla="*/ 3516 w 3517"/>
              <a:gd name="T63" fmla="*/ 1248 h 2245"/>
              <a:gd name="T64" fmla="*/ 3516 w 3517"/>
              <a:gd name="T65" fmla="*/ 1488 h 2245"/>
              <a:gd name="T66" fmla="*/ 3516 w 3517"/>
              <a:gd name="T67" fmla="*/ 1608 h 2245"/>
              <a:gd name="T68" fmla="*/ 3468 w 3517"/>
              <a:gd name="T69" fmla="*/ 1800 h 2245"/>
              <a:gd name="T70" fmla="*/ 3408 w 3517"/>
              <a:gd name="T71" fmla="*/ 1932 h 2245"/>
              <a:gd name="T72" fmla="*/ 3324 w 3517"/>
              <a:gd name="T73" fmla="*/ 2052 h 2245"/>
              <a:gd name="T74" fmla="*/ 3204 w 3517"/>
              <a:gd name="T75" fmla="*/ 2160 h 2245"/>
              <a:gd name="T76" fmla="*/ 3096 w 3517"/>
              <a:gd name="T77" fmla="*/ 2208 h 2245"/>
              <a:gd name="T78" fmla="*/ 2952 w 3517"/>
              <a:gd name="T79" fmla="*/ 2208 h 2245"/>
              <a:gd name="T80" fmla="*/ 2796 w 3517"/>
              <a:gd name="T81" fmla="*/ 2208 h 2245"/>
              <a:gd name="T82" fmla="*/ 2592 w 3517"/>
              <a:gd name="T83" fmla="*/ 2208 h 2245"/>
              <a:gd name="T84" fmla="*/ 2364 w 3517"/>
              <a:gd name="T85" fmla="*/ 2208 h 2245"/>
              <a:gd name="T86" fmla="*/ 2220 w 3517"/>
              <a:gd name="T87" fmla="*/ 2196 h 2245"/>
              <a:gd name="T88" fmla="*/ 2088 w 3517"/>
              <a:gd name="T89" fmla="*/ 2196 h 2245"/>
              <a:gd name="T90" fmla="*/ 1968 w 3517"/>
              <a:gd name="T91" fmla="*/ 2196 h 2245"/>
              <a:gd name="T92" fmla="*/ 1848 w 3517"/>
              <a:gd name="T93" fmla="*/ 2208 h 2245"/>
              <a:gd name="T94" fmla="*/ 1740 w 3517"/>
              <a:gd name="T95" fmla="*/ 2220 h 2245"/>
              <a:gd name="T96" fmla="*/ 1632 w 3517"/>
              <a:gd name="T97" fmla="*/ 2220 h 2245"/>
              <a:gd name="T98" fmla="*/ 1524 w 3517"/>
              <a:gd name="T99" fmla="*/ 2220 h 2245"/>
              <a:gd name="T100" fmla="*/ 1284 w 3517"/>
              <a:gd name="T101" fmla="*/ 2232 h 2245"/>
              <a:gd name="T102" fmla="*/ 1092 w 3517"/>
              <a:gd name="T103" fmla="*/ 2244 h 2245"/>
              <a:gd name="T104" fmla="*/ 984 w 3517"/>
              <a:gd name="T105" fmla="*/ 2244 h 2245"/>
              <a:gd name="T106" fmla="*/ 876 w 3517"/>
              <a:gd name="T107" fmla="*/ 2244 h 2245"/>
              <a:gd name="T108" fmla="*/ 756 w 3517"/>
              <a:gd name="T109" fmla="*/ 2244 h 2245"/>
              <a:gd name="T110" fmla="*/ 636 w 3517"/>
              <a:gd name="T111" fmla="*/ 2244 h 2245"/>
              <a:gd name="T112" fmla="*/ 528 w 3517"/>
              <a:gd name="T113" fmla="*/ 2232 h 2245"/>
              <a:gd name="T114" fmla="*/ 420 w 3517"/>
              <a:gd name="T115" fmla="*/ 2220 h 2245"/>
              <a:gd name="T116" fmla="*/ 348 w 3517"/>
              <a:gd name="T117" fmla="*/ 2208 h 224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517"/>
              <a:gd name="T178" fmla="*/ 0 h 2245"/>
              <a:gd name="T179" fmla="*/ 3517 w 3517"/>
              <a:gd name="T180" fmla="*/ 2245 h 2245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517" h="2245">
                <a:moveTo>
                  <a:pt x="348" y="2208"/>
                </a:moveTo>
                <a:lnTo>
                  <a:pt x="324" y="2172"/>
                </a:lnTo>
                <a:lnTo>
                  <a:pt x="288" y="2136"/>
                </a:lnTo>
                <a:lnTo>
                  <a:pt x="252" y="2100"/>
                </a:lnTo>
                <a:lnTo>
                  <a:pt x="216" y="2052"/>
                </a:lnTo>
                <a:lnTo>
                  <a:pt x="192" y="2016"/>
                </a:lnTo>
                <a:lnTo>
                  <a:pt x="168" y="1980"/>
                </a:lnTo>
                <a:lnTo>
                  <a:pt x="144" y="1944"/>
                </a:lnTo>
                <a:lnTo>
                  <a:pt x="132" y="1908"/>
                </a:lnTo>
                <a:lnTo>
                  <a:pt x="108" y="1872"/>
                </a:lnTo>
                <a:lnTo>
                  <a:pt x="96" y="1836"/>
                </a:lnTo>
                <a:lnTo>
                  <a:pt x="72" y="1800"/>
                </a:lnTo>
                <a:lnTo>
                  <a:pt x="60" y="1764"/>
                </a:lnTo>
                <a:lnTo>
                  <a:pt x="48" y="1716"/>
                </a:lnTo>
                <a:lnTo>
                  <a:pt x="36" y="1680"/>
                </a:lnTo>
                <a:lnTo>
                  <a:pt x="24" y="1644"/>
                </a:lnTo>
                <a:lnTo>
                  <a:pt x="12" y="1608"/>
                </a:lnTo>
                <a:lnTo>
                  <a:pt x="12" y="1560"/>
                </a:lnTo>
                <a:lnTo>
                  <a:pt x="0" y="1464"/>
                </a:lnTo>
                <a:lnTo>
                  <a:pt x="0" y="1392"/>
                </a:lnTo>
                <a:lnTo>
                  <a:pt x="0" y="1320"/>
                </a:lnTo>
                <a:lnTo>
                  <a:pt x="0" y="1224"/>
                </a:lnTo>
                <a:lnTo>
                  <a:pt x="0" y="1152"/>
                </a:lnTo>
                <a:lnTo>
                  <a:pt x="0" y="1080"/>
                </a:lnTo>
                <a:lnTo>
                  <a:pt x="0" y="984"/>
                </a:lnTo>
                <a:lnTo>
                  <a:pt x="0" y="912"/>
                </a:lnTo>
                <a:lnTo>
                  <a:pt x="0" y="840"/>
                </a:lnTo>
                <a:lnTo>
                  <a:pt x="0" y="768"/>
                </a:lnTo>
                <a:lnTo>
                  <a:pt x="0" y="696"/>
                </a:lnTo>
                <a:lnTo>
                  <a:pt x="12" y="600"/>
                </a:lnTo>
                <a:lnTo>
                  <a:pt x="12" y="528"/>
                </a:lnTo>
                <a:lnTo>
                  <a:pt x="24" y="480"/>
                </a:lnTo>
                <a:lnTo>
                  <a:pt x="48" y="444"/>
                </a:lnTo>
                <a:lnTo>
                  <a:pt x="60" y="408"/>
                </a:lnTo>
                <a:lnTo>
                  <a:pt x="84" y="372"/>
                </a:lnTo>
                <a:lnTo>
                  <a:pt x="120" y="336"/>
                </a:lnTo>
                <a:lnTo>
                  <a:pt x="156" y="312"/>
                </a:lnTo>
                <a:lnTo>
                  <a:pt x="192" y="276"/>
                </a:lnTo>
                <a:lnTo>
                  <a:pt x="228" y="252"/>
                </a:lnTo>
                <a:lnTo>
                  <a:pt x="264" y="228"/>
                </a:lnTo>
                <a:lnTo>
                  <a:pt x="312" y="192"/>
                </a:lnTo>
                <a:lnTo>
                  <a:pt x="360" y="168"/>
                </a:lnTo>
                <a:lnTo>
                  <a:pt x="456" y="144"/>
                </a:lnTo>
                <a:lnTo>
                  <a:pt x="504" y="120"/>
                </a:lnTo>
                <a:lnTo>
                  <a:pt x="552" y="108"/>
                </a:lnTo>
                <a:lnTo>
                  <a:pt x="624" y="96"/>
                </a:lnTo>
                <a:lnTo>
                  <a:pt x="672" y="84"/>
                </a:lnTo>
                <a:lnTo>
                  <a:pt x="768" y="72"/>
                </a:lnTo>
                <a:lnTo>
                  <a:pt x="804" y="60"/>
                </a:lnTo>
                <a:lnTo>
                  <a:pt x="852" y="48"/>
                </a:lnTo>
                <a:lnTo>
                  <a:pt x="948" y="36"/>
                </a:lnTo>
                <a:lnTo>
                  <a:pt x="1044" y="24"/>
                </a:lnTo>
                <a:lnTo>
                  <a:pt x="1116" y="24"/>
                </a:lnTo>
                <a:lnTo>
                  <a:pt x="1164" y="12"/>
                </a:lnTo>
                <a:lnTo>
                  <a:pt x="1212" y="0"/>
                </a:lnTo>
                <a:lnTo>
                  <a:pt x="1308" y="0"/>
                </a:lnTo>
                <a:lnTo>
                  <a:pt x="1380" y="0"/>
                </a:lnTo>
                <a:lnTo>
                  <a:pt x="1476" y="0"/>
                </a:lnTo>
                <a:lnTo>
                  <a:pt x="1548" y="0"/>
                </a:lnTo>
                <a:lnTo>
                  <a:pt x="1668" y="0"/>
                </a:lnTo>
                <a:lnTo>
                  <a:pt x="1740" y="0"/>
                </a:lnTo>
                <a:lnTo>
                  <a:pt x="1836" y="0"/>
                </a:lnTo>
                <a:lnTo>
                  <a:pt x="1932" y="0"/>
                </a:lnTo>
                <a:lnTo>
                  <a:pt x="2028" y="12"/>
                </a:lnTo>
                <a:lnTo>
                  <a:pt x="2124" y="24"/>
                </a:lnTo>
                <a:lnTo>
                  <a:pt x="2196" y="24"/>
                </a:lnTo>
                <a:lnTo>
                  <a:pt x="2268" y="24"/>
                </a:lnTo>
                <a:lnTo>
                  <a:pt x="2340" y="24"/>
                </a:lnTo>
                <a:lnTo>
                  <a:pt x="2412" y="36"/>
                </a:lnTo>
                <a:lnTo>
                  <a:pt x="2484" y="36"/>
                </a:lnTo>
                <a:lnTo>
                  <a:pt x="2556" y="48"/>
                </a:lnTo>
                <a:lnTo>
                  <a:pt x="2628" y="48"/>
                </a:lnTo>
                <a:lnTo>
                  <a:pt x="2676" y="72"/>
                </a:lnTo>
                <a:lnTo>
                  <a:pt x="2748" y="84"/>
                </a:lnTo>
                <a:lnTo>
                  <a:pt x="2820" y="96"/>
                </a:lnTo>
                <a:lnTo>
                  <a:pt x="2868" y="120"/>
                </a:lnTo>
                <a:lnTo>
                  <a:pt x="2964" y="156"/>
                </a:lnTo>
                <a:lnTo>
                  <a:pt x="3060" y="180"/>
                </a:lnTo>
                <a:lnTo>
                  <a:pt x="3144" y="216"/>
                </a:lnTo>
                <a:lnTo>
                  <a:pt x="3180" y="252"/>
                </a:lnTo>
                <a:lnTo>
                  <a:pt x="3252" y="324"/>
                </a:lnTo>
                <a:lnTo>
                  <a:pt x="3288" y="360"/>
                </a:lnTo>
                <a:lnTo>
                  <a:pt x="3324" y="456"/>
                </a:lnTo>
                <a:lnTo>
                  <a:pt x="3372" y="504"/>
                </a:lnTo>
                <a:lnTo>
                  <a:pt x="3396" y="540"/>
                </a:lnTo>
                <a:lnTo>
                  <a:pt x="3420" y="576"/>
                </a:lnTo>
                <a:lnTo>
                  <a:pt x="3444" y="624"/>
                </a:lnTo>
                <a:lnTo>
                  <a:pt x="3468" y="672"/>
                </a:lnTo>
                <a:lnTo>
                  <a:pt x="3480" y="720"/>
                </a:lnTo>
                <a:lnTo>
                  <a:pt x="3492" y="816"/>
                </a:lnTo>
                <a:lnTo>
                  <a:pt x="3492" y="888"/>
                </a:lnTo>
                <a:lnTo>
                  <a:pt x="3504" y="960"/>
                </a:lnTo>
                <a:lnTo>
                  <a:pt x="3516" y="1032"/>
                </a:lnTo>
                <a:lnTo>
                  <a:pt x="3516" y="1104"/>
                </a:lnTo>
                <a:lnTo>
                  <a:pt x="3516" y="1176"/>
                </a:lnTo>
                <a:lnTo>
                  <a:pt x="3516" y="1248"/>
                </a:lnTo>
                <a:lnTo>
                  <a:pt x="3516" y="1320"/>
                </a:lnTo>
                <a:lnTo>
                  <a:pt x="3516" y="1416"/>
                </a:lnTo>
                <a:lnTo>
                  <a:pt x="3516" y="1488"/>
                </a:lnTo>
                <a:lnTo>
                  <a:pt x="3516" y="1524"/>
                </a:lnTo>
                <a:lnTo>
                  <a:pt x="3516" y="1572"/>
                </a:lnTo>
                <a:lnTo>
                  <a:pt x="3516" y="1608"/>
                </a:lnTo>
                <a:lnTo>
                  <a:pt x="3504" y="1704"/>
                </a:lnTo>
                <a:lnTo>
                  <a:pt x="3492" y="1752"/>
                </a:lnTo>
                <a:lnTo>
                  <a:pt x="3468" y="1800"/>
                </a:lnTo>
                <a:lnTo>
                  <a:pt x="3456" y="1836"/>
                </a:lnTo>
                <a:lnTo>
                  <a:pt x="3432" y="1884"/>
                </a:lnTo>
                <a:lnTo>
                  <a:pt x="3408" y="1932"/>
                </a:lnTo>
                <a:lnTo>
                  <a:pt x="3384" y="1980"/>
                </a:lnTo>
                <a:lnTo>
                  <a:pt x="3348" y="2016"/>
                </a:lnTo>
                <a:lnTo>
                  <a:pt x="3324" y="2052"/>
                </a:lnTo>
                <a:lnTo>
                  <a:pt x="3276" y="2100"/>
                </a:lnTo>
                <a:lnTo>
                  <a:pt x="3240" y="2124"/>
                </a:lnTo>
                <a:lnTo>
                  <a:pt x="3204" y="2160"/>
                </a:lnTo>
                <a:lnTo>
                  <a:pt x="3168" y="2184"/>
                </a:lnTo>
                <a:lnTo>
                  <a:pt x="3132" y="2208"/>
                </a:lnTo>
                <a:lnTo>
                  <a:pt x="3096" y="2208"/>
                </a:lnTo>
                <a:lnTo>
                  <a:pt x="3024" y="2208"/>
                </a:lnTo>
                <a:lnTo>
                  <a:pt x="2988" y="2208"/>
                </a:lnTo>
                <a:lnTo>
                  <a:pt x="2952" y="2208"/>
                </a:lnTo>
                <a:lnTo>
                  <a:pt x="2916" y="2208"/>
                </a:lnTo>
                <a:lnTo>
                  <a:pt x="2868" y="2208"/>
                </a:lnTo>
                <a:lnTo>
                  <a:pt x="2796" y="2208"/>
                </a:lnTo>
                <a:lnTo>
                  <a:pt x="2676" y="2208"/>
                </a:lnTo>
                <a:lnTo>
                  <a:pt x="2640" y="2208"/>
                </a:lnTo>
                <a:lnTo>
                  <a:pt x="2592" y="2208"/>
                </a:lnTo>
                <a:lnTo>
                  <a:pt x="2496" y="2208"/>
                </a:lnTo>
                <a:lnTo>
                  <a:pt x="2460" y="2208"/>
                </a:lnTo>
                <a:lnTo>
                  <a:pt x="2364" y="2208"/>
                </a:lnTo>
                <a:lnTo>
                  <a:pt x="2316" y="2196"/>
                </a:lnTo>
                <a:lnTo>
                  <a:pt x="2268" y="2196"/>
                </a:lnTo>
                <a:lnTo>
                  <a:pt x="2220" y="2196"/>
                </a:lnTo>
                <a:lnTo>
                  <a:pt x="2184" y="2196"/>
                </a:lnTo>
                <a:lnTo>
                  <a:pt x="2136" y="2196"/>
                </a:lnTo>
                <a:lnTo>
                  <a:pt x="2088" y="2196"/>
                </a:lnTo>
                <a:lnTo>
                  <a:pt x="2040" y="2196"/>
                </a:lnTo>
                <a:lnTo>
                  <a:pt x="2004" y="2196"/>
                </a:lnTo>
                <a:lnTo>
                  <a:pt x="1968" y="2196"/>
                </a:lnTo>
                <a:lnTo>
                  <a:pt x="1920" y="2208"/>
                </a:lnTo>
                <a:lnTo>
                  <a:pt x="1884" y="2208"/>
                </a:lnTo>
                <a:lnTo>
                  <a:pt x="1848" y="2208"/>
                </a:lnTo>
                <a:lnTo>
                  <a:pt x="1812" y="2220"/>
                </a:lnTo>
                <a:lnTo>
                  <a:pt x="1776" y="2220"/>
                </a:lnTo>
                <a:lnTo>
                  <a:pt x="1740" y="2220"/>
                </a:lnTo>
                <a:lnTo>
                  <a:pt x="1704" y="2220"/>
                </a:lnTo>
                <a:lnTo>
                  <a:pt x="1668" y="2220"/>
                </a:lnTo>
                <a:lnTo>
                  <a:pt x="1632" y="2220"/>
                </a:lnTo>
                <a:lnTo>
                  <a:pt x="1596" y="2220"/>
                </a:lnTo>
                <a:lnTo>
                  <a:pt x="1560" y="2220"/>
                </a:lnTo>
                <a:lnTo>
                  <a:pt x="1524" y="2220"/>
                </a:lnTo>
                <a:lnTo>
                  <a:pt x="1452" y="2220"/>
                </a:lnTo>
                <a:lnTo>
                  <a:pt x="1380" y="2232"/>
                </a:lnTo>
                <a:lnTo>
                  <a:pt x="1284" y="2232"/>
                </a:lnTo>
                <a:lnTo>
                  <a:pt x="1188" y="2244"/>
                </a:lnTo>
                <a:lnTo>
                  <a:pt x="1140" y="2244"/>
                </a:lnTo>
                <a:lnTo>
                  <a:pt x="1092" y="2244"/>
                </a:lnTo>
                <a:lnTo>
                  <a:pt x="1056" y="2244"/>
                </a:lnTo>
                <a:lnTo>
                  <a:pt x="1020" y="2244"/>
                </a:lnTo>
                <a:lnTo>
                  <a:pt x="984" y="2244"/>
                </a:lnTo>
                <a:lnTo>
                  <a:pt x="948" y="2244"/>
                </a:lnTo>
                <a:lnTo>
                  <a:pt x="912" y="2244"/>
                </a:lnTo>
                <a:lnTo>
                  <a:pt x="876" y="2244"/>
                </a:lnTo>
                <a:lnTo>
                  <a:pt x="828" y="2244"/>
                </a:lnTo>
                <a:lnTo>
                  <a:pt x="792" y="2244"/>
                </a:lnTo>
                <a:lnTo>
                  <a:pt x="756" y="2244"/>
                </a:lnTo>
                <a:lnTo>
                  <a:pt x="708" y="2244"/>
                </a:lnTo>
                <a:lnTo>
                  <a:pt x="672" y="2244"/>
                </a:lnTo>
                <a:lnTo>
                  <a:pt x="636" y="2244"/>
                </a:lnTo>
                <a:lnTo>
                  <a:pt x="600" y="2244"/>
                </a:lnTo>
                <a:lnTo>
                  <a:pt x="564" y="2232"/>
                </a:lnTo>
                <a:lnTo>
                  <a:pt x="528" y="2232"/>
                </a:lnTo>
                <a:lnTo>
                  <a:pt x="492" y="2232"/>
                </a:lnTo>
                <a:lnTo>
                  <a:pt x="456" y="2220"/>
                </a:lnTo>
                <a:lnTo>
                  <a:pt x="420" y="2220"/>
                </a:lnTo>
                <a:lnTo>
                  <a:pt x="384" y="2220"/>
                </a:lnTo>
                <a:lnTo>
                  <a:pt x="348" y="2208"/>
                </a:lnTo>
              </a:path>
            </a:pathLst>
          </a:custGeom>
          <a:solidFill>
            <a:srgbClr val="A2C1FE"/>
          </a:solidFill>
          <a:ln w="50800" cap="rnd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O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7323909D-F729-4F08-AA59-3C04D9F38DC1}"/>
              </a:ext>
            </a:extLst>
          </p:cNvPr>
          <p:cNvSpPr>
            <a:spLocks/>
          </p:cNvSpPr>
          <p:nvPr/>
        </p:nvSpPr>
        <p:spPr bwMode="auto">
          <a:xfrm>
            <a:off x="4764904" y="5231597"/>
            <a:ext cx="5449888" cy="1201738"/>
          </a:xfrm>
          <a:custGeom>
            <a:avLst/>
            <a:gdLst>
              <a:gd name="T0" fmla="*/ 3336 w 3433"/>
              <a:gd name="T1" fmla="*/ 240 h 757"/>
              <a:gd name="T2" fmla="*/ 3228 w 3433"/>
              <a:gd name="T3" fmla="*/ 180 h 757"/>
              <a:gd name="T4" fmla="*/ 3120 w 3433"/>
              <a:gd name="T5" fmla="*/ 108 h 757"/>
              <a:gd name="T6" fmla="*/ 3012 w 3433"/>
              <a:gd name="T7" fmla="*/ 48 h 757"/>
              <a:gd name="T8" fmla="*/ 2904 w 3433"/>
              <a:gd name="T9" fmla="*/ 24 h 757"/>
              <a:gd name="T10" fmla="*/ 2796 w 3433"/>
              <a:gd name="T11" fmla="*/ 0 h 757"/>
              <a:gd name="T12" fmla="*/ 2688 w 3433"/>
              <a:gd name="T13" fmla="*/ 24 h 757"/>
              <a:gd name="T14" fmla="*/ 2568 w 3433"/>
              <a:gd name="T15" fmla="*/ 24 h 757"/>
              <a:gd name="T16" fmla="*/ 2460 w 3433"/>
              <a:gd name="T17" fmla="*/ 24 h 757"/>
              <a:gd name="T18" fmla="*/ 2352 w 3433"/>
              <a:gd name="T19" fmla="*/ 24 h 757"/>
              <a:gd name="T20" fmla="*/ 2244 w 3433"/>
              <a:gd name="T21" fmla="*/ 24 h 757"/>
              <a:gd name="T22" fmla="*/ 2136 w 3433"/>
              <a:gd name="T23" fmla="*/ 24 h 757"/>
              <a:gd name="T24" fmla="*/ 2028 w 3433"/>
              <a:gd name="T25" fmla="*/ 24 h 757"/>
              <a:gd name="T26" fmla="*/ 1920 w 3433"/>
              <a:gd name="T27" fmla="*/ 24 h 757"/>
              <a:gd name="T28" fmla="*/ 1812 w 3433"/>
              <a:gd name="T29" fmla="*/ 24 h 757"/>
              <a:gd name="T30" fmla="*/ 1704 w 3433"/>
              <a:gd name="T31" fmla="*/ 24 h 757"/>
              <a:gd name="T32" fmla="*/ 1584 w 3433"/>
              <a:gd name="T33" fmla="*/ 24 h 757"/>
              <a:gd name="T34" fmla="*/ 1452 w 3433"/>
              <a:gd name="T35" fmla="*/ 24 h 757"/>
              <a:gd name="T36" fmla="*/ 1344 w 3433"/>
              <a:gd name="T37" fmla="*/ 24 h 757"/>
              <a:gd name="T38" fmla="*/ 1236 w 3433"/>
              <a:gd name="T39" fmla="*/ 24 h 757"/>
              <a:gd name="T40" fmla="*/ 1128 w 3433"/>
              <a:gd name="T41" fmla="*/ 24 h 757"/>
              <a:gd name="T42" fmla="*/ 1020 w 3433"/>
              <a:gd name="T43" fmla="*/ 24 h 757"/>
              <a:gd name="T44" fmla="*/ 816 w 3433"/>
              <a:gd name="T45" fmla="*/ 24 h 757"/>
              <a:gd name="T46" fmla="*/ 696 w 3433"/>
              <a:gd name="T47" fmla="*/ 24 h 757"/>
              <a:gd name="T48" fmla="*/ 588 w 3433"/>
              <a:gd name="T49" fmla="*/ 24 h 757"/>
              <a:gd name="T50" fmla="*/ 480 w 3433"/>
              <a:gd name="T51" fmla="*/ 24 h 757"/>
              <a:gd name="T52" fmla="*/ 372 w 3433"/>
              <a:gd name="T53" fmla="*/ 24 h 757"/>
              <a:gd name="T54" fmla="*/ 264 w 3433"/>
              <a:gd name="T55" fmla="*/ 24 h 757"/>
              <a:gd name="T56" fmla="*/ 156 w 3433"/>
              <a:gd name="T57" fmla="*/ 72 h 757"/>
              <a:gd name="T58" fmla="*/ 96 w 3433"/>
              <a:gd name="T59" fmla="*/ 180 h 757"/>
              <a:gd name="T60" fmla="*/ 48 w 3433"/>
              <a:gd name="T61" fmla="*/ 288 h 757"/>
              <a:gd name="T62" fmla="*/ 12 w 3433"/>
              <a:gd name="T63" fmla="*/ 396 h 757"/>
              <a:gd name="T64" fmla="*/ 0 w 3433"/>
              <a:gd name="T65" fmla="*/ 504 h 757"/>
              <a:gd name="T66" fmla="*/ 72 w 3433"/>
              <a:gd name="T67" fmla="*/ 576 h 757"/>
              <a:gd name="T68" fmla="*/ 180 w 3433"/>
              <a:gd name="T69" fmla="*/ 612 h 757"/>
              <a:gd name="T70" fmla="*/ 288 w 3433"/>
              <a:gd name="T71" fmla="*/ 648 h 757"/>
              <a:gd name="T72" fmla="*/ 468 w 3433"/>
              <a:gd name="T73" fmla="*/ 672 h 757"/>
              <a:gd name="T74" fmla="*/ 660 w 3433"/>
              <a:gd name="T75" fmla="*/ 696 h 757"/>
              <a:gd name="T76" fmla="*/ 792 w 3433"/>
              <a:gd name="T77" fmla="*/ 720 h 757"/>
              <a:gd name="T78" fmla="*/ 924 w 3433"/>
              <a:gd name="T79" fmla="*/ 732 h 757"/>
              <a:gd name="T80" fmla="*/ 1104 w 3433"/>
              <a:gd name="T81" fmla="*/ 732 h 757"/>
              <a:gd name="T82" fmla="*/ 1320 w 3433"/>
              <a:gd name="T83" fmla="*/ 744 h 757"/>
              <a:gd name="T84" fmla="*/ 1464 w 3433"/>
              <a:gd name="T85" fmla="*/ 744 h 757"/>
              <a:gd name="T86" fmla="*/ 1632 w 3433"/>
              <a:gd name="T87" fmla="*/ 744 h 757"/>
              <a:gd name="T88" fmla="*/ 1812 w 3433"/>
              <a:gd name="T89" fmla="*/ 744 h 757"/>
              <a:gd name="T90" fmla="*/ 1920 w 3433"/>
              <a:gd name="T91" fmla="*/ 744 h 757"/>
              <a:gd name="T92" fmla="*/ 2028 w 3433"/>
              <a:gd name="T93" fmla="*/ 756 h 757"/>
              <a:gd name="T94" fmla="*/ 2136 w 3433"/>
              <a:gd name="T95" fmla="*/ 756 h 757"/>
              <a:gd name="T96" fmla="*/ 2256 w 3433"/>
              <a:gd name="T97" fmla="*/ 756 h 757"/>
              <a:gd name="T98" fmla="*/ 2364 w 3433"/>
              <a:gd name="T99" fmla="*/ 756 h 757"/>
              <a:gd name="T100" fmla="*/ 2472 w 3433"/>
              <a:gd name="T101" fmla="*/ 756 h 757"/>
              <a:gd name="T102" fmla="*/ 2580 w 3433"/>
              <a:gd name="T103" fmla="*/ 756 h 757"/>
              <a:gd name="T104" fmla="*/ 2688 w 3433"/>
              <a:gd name="T105" fmla="*/ 756 h 757"/>
              <a:gd name="T106" fmla="*/ 2832 w 3433"/>
              <a:gd name="T107" fmla="*/ 732 h 757"/>
              <a:gd name="T108" fmla="*/ 2952 w 3433"/>
              <a:gd name="T109" fmla="*/ 708 h 757"/>
              <a:gd name="T110" fmla="*/ 3060 w 3433"/>
              <a:gd name="T111" fmla="*/ 684 h 757"/>
              <a:gd name="T112" fmla="*/ 3180 w 3433"/>
              <a:gd name="T113" fmla="*/ 636 h 757"/>
              <a:gd name="T114" fmla="*/ 3288 w 3433"/>
              <a:gd name="T115" fmla="*/ 588 h 757"/>
              <a:gd name="T116" fmla="*/ 3384 w 3433"/>
              <a:gd name="T117" fmla="*/ 504 h 757"/>
              <a:gd name="T118" fmla="*/ 3432 w 3433"/>
              <a:gd name="T119" fmla="*/ 396 h 757"/>
              <a:gd name="T120" fmla="*/ 3420 w 3433"/>
              <a:gd name="T121" fmla="*/ 288 h 75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433"/>
              <a:gd name="T184" fmla="*/ 0 h 757"/>
              <a:gd name="T185" fmla="*/ 3433 w 3433"/>
              <a:gd name="T186" fmla="*/ 757 h 757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433" h="757">
                <a:moveTo>
                  <a:pt x="3408" y="264"/>
                </a:moveTo>
                <a:lnTo>
                  <a:pt x="3372" y="252"/>
                </a:lnTo>
                <a:lnTo>
                  <a:pt x="3336" y="240"/>
                </a:lnTo>
                <a:lnTo>
                  <a:pt x="3300" y="216"/>
                </a:lnTo>
                <a:lnTo>
                  <a:pt x="3264" y="192"/>
                </a:lnTo>
                <a:lnTo>
                  <a:pt x="3228" y="180"/>
                </a:lnTo>
                <a:lnTo>
                  <a:pt x="3192" y="156"/>
                </a:lnTo>
                <a:lnTo>
                  <a:pt x="3156" y="132"/>
                </a:lnTo>
                <a:lnTo>
                  <a:pt x="3120" y="108"/>
                </a:lnTo>
                <a:lnTo>
                  <a:pt x="3084" y="84"/>
                </a:lnTo>
                <a:lnTo>
                  <a:pt x="3048" y="72"/>
                </a:lnTo>
                <a:lnTo>
                  <a:pt x="3012" y="48"/>
                </a:lnTo>
                <a:lnTo>
                  <a:pt x="2976" y="48"/>
                </a:lnTo>
                <a:lnTo>
                  <a:pt x="2940" y="36"/>
                </a:lnTo>
                <a:lnTo>
                  <a:pt x="2904" y="24"/>
                </a:lnTo>
                <a:lnTo>
                  <a:pt x="2868" y="12"/>
                </a:lnTo>
                <a:lnTo>
                  <a:pt x="2832" y="0"/>
                </a:lnTo>
                <a:lnTo>
                  <a:pt x="2796" y="0"/>
                </a:lnTo>
                <a:lnTo>
                  <a:pt x="2760" y="0"/>
                </a:lnTo>
                <a:lnTo>
                  <a:pt x="2724" y="12"/>
                </a:lnTo>
                <a:lnTo>
                  <a:pt x="2688" y="24"/>
                </a:lnTo>
                <a:lnTo>
                  <a:pt x="2640" y="24"/>
                </a:lnTo>
                <a:lnTo>
                  <a:pt x="2604" y="24"/>
                </a:lnTo>
                <a:lnTo>
                  <a:pt x="2568" y="24"/>
                </a:lnTo>
                <a:lnTo>
                  <a:pt x="2532" y="24"/>
                </a:lnTo>
                <a:lnTo>
                  <a:pt x="2496" y="24"/>
                </a:lnTo>
                <a:lnTo>
                  <a:pt x="2460" y="24"/>
                </a:lnTo>
                <a:lnTo>
                  <a:pt x="2424" y="24"/>
                </a:lnTo>
                <a:lnTo>
                  <a:pt x="2388" y="24"/>
                </a:lnTo>
                <a:lnTo>
                  <a:pt x="2352" y="24"/>
                </a:lnTo>
                <a:lnTo>
                  <a:pt x="2316" y="24"/>
                </a:lnTo>
                <a:lnTo>
                  <a:pt x="2280" y="24"/>
                </a:lnTo>
                <a:lnTo>
                  <a:pt x="2244" y="24"/>
                </a:lnTo>
                <a:lnTo>
                  <a:pt x="2208" y="24"/>
                </a:lnTo>
                <a:lnTo>
                  <a:pt x="2172" y="24"/>
                </a:lnTo>
                <a:lnTo>
                  <a:pt x="2136" y="24"/>
                </a:lnTo>
                <a:lnTo>
                  <a:pt x="2100" y="24"/>
                </a:lnTo>
                <a:lnTo>
                  <a:pt x="2064" y="24"/>
                </a:lnTo>
                <a:lnTo>
                  <a:pt x="2028" y="24"/>
                </a:lnTo>
                <a:lnTo>
                  <a:pt x="1992" y="24"/>
                </a:lnTo>
                <a:lnTo>
                  <a:pt x="1956" y="24"/>
                </a:lnTo>
                <a:lnTo>
                  <a:pt x="1920" y="24"/>
                </a:lnTo>
                <a:lnTo>
                  <a:pt x="1884" y="24"/>
                </a:lnTo>
                <a:lnTo>
                  <a:pt x="1848" y="24"/>
                </a:lnTo>
                <a:lnTo>
                  <a:pt x="1812" y="24"/>
                </a:lnTo>
                <a:lnTo>
                  <a:pt x="1776" y="24"/>
                </a:lnTo>
                <a:lnTo>
                  <a:pt x="1740" y="24"/>
                </a:lnTo>
                <a:lnTo>
                  <a:pt x="1704" y="24"/>
                </a:lnTo>
                <a:lnTo>
                  <a:pt x="1668" y="24"/>
                </a:lnTo>
                <a:lnTo>
                  <a:pt x="1632" y="24"/>
                </a:lnTo>
                <a:lnTo>
                  <a:pt x="1584" y="24"/>
                </a:lnTo>
                <a:lnTo>
                  <a:pt x="1536" y="24"/>
                </a:lnTo>
                <a:lnTo>
                  <a:pt x="1488" y="24"/>
                </a:lnTo>
                <a:lnTo>
                  <a:pt x="1452" y="24"/>
                </a:lnTo>
                <a:lnTo>
                  <a:pt x="1416" y="24"/>
                </a:lnTo>
                <a:lnTo>
                  <a:pt x="1380" y="24"/>
                </a:lnTo>
                <a:lnTo>
                  <a:pt x="1344" y="24"/>
                </a:lnTo>
                <a:lnTo>
                  <a:pt x="1308" y="24"/>
                </a:lnTo>
                <a:lnTo>
                  <a:pt x="1272" y="24"/>
                </a:lnTo>
                <a:lnTo>
                  <a:pt x="1236" y="24"/>
                </a:lnTo>
                <a:lnTo>
                  <a:pt x="1200" y="24"/>
                </a:lnTo>
                <a:lnTo>
                  <a:pt x="1164" y="24"/>
                </a:lnTo>
                <a:lnTo>
                  <a:pt x="1128" y="24"/>
                </a:lnTo>
                <a:lnTo>
                  <a:pt x="1092" y="24"/>
                </a:lnTo>
                <a:lnTo>
                  <a:pt x="1056" y="24"/>
                </a:lnTo>
                <a:lnTo>
                  <a:pt x="1020" y="24"/>
                </a:lnTo>
                <a:lnTo>
                  <a:pt x="984" y="24"/>
                </a:lnTo>
                <a:lnTo>
                  <a:pt x="888" y="24"/>
                </a:lnTo>
                <a:lnTo>
                  <a:pt x="816" y="24"/>
                </a:lnTo>
                <a:lnTo>
                  <a:pt x="768" y="24"/>
                </a:lnTo>
                <a:lnTo>
                  <a:pt x="732" y="24"/>
                </a:lnTo>
                <a:lnTo>
                  <a:pt x="696" y="24"/>
                </a:lnTo>
                <a:lnTo>
                  <a:pt x="660" y="24"/>
                </a:lnTo>
                <a:lnTo>
                  <a:pt x="624" y="24"/>
                </a:lnTo>
                <a:lnTo>
                  <a:pt x="588" y="24"/>
                </a:lnTo>
                <a:lnTo>
                  <a:pt x="552" y="24"/>
                </a:lnTo>
                <a:lnTo>
                  <a:pt x="516" y="24"/>
                </a:lnTo>
                <a:lnTo>
                  <a:pt x="480" y="24"/>
                </a:lnTo>
                <a:lnTo>
                  <a:pt x="444" y="24"/>
                </a:lnTo>
                <a:lnTo>
                  <a:pt x="408" y="24"/>
                </a:lnTo>
                <a:lnTo>
                  <a:pt x="372" y="24"/>
                </a:lnTo>
                <a:lnTo>
                  <a:pt x="336" y="24"/>
                </a:lnTo>
                <a:lnTo>
                  <a:pt x="300" y="24"/>
                </a:lnTo>
                <a:lnTo>
                  <a:pt x="264" y="24"/>
                </a:lnTo>
                <a:lnTo>
                  <a:pt x="228" y="36"/>
                </a:lnTo>
                <a:lnTo>
                  <a:pt x="192" y="48"/>
                </a:lnTo>
                <a:lnTo>
                  <a:pt x="156" y="72"/>
                </a:lnTo>
                <a:lnTo>
                  <a:pt x="144" y="108"/>
                </a:lnTo>
                <a:lnTo>
                  <a:pt x="120" y="144"/>
                </a:lnTo>
                <a:lnTo>
                  <a:pt x="96" y="180"/>
                </a:lnTo>
                <a:lnTo>
                  <a:pt x="84" y="216"/>
                </a:lnTo>
                <a:lnTo>
                  <a:pt x="60" y="252"/>
                </a:lnTo>
                <a:lnTo>
                  <a:pt x="48" y="288"/>
                </a:lnTo>
                <a:lnTo>
                  <a:pt x="36" y="324"/>
                </a:lnTo>
                <a:lnTo>
                  <a:pt x="24" y="360"/>
                </a:lnTo>
                <a:lnTo>
                  <a:pt x="12" y="396"/>
                </a:lnTo>
                <a:lnTo>
                  <a:pt x="0" y="432"/>
                </a:lnTo>
                <a:lnTo>
                  <a:pt x="0" y="468"/>
                </a:lnTo>
                <a:lnTo>
                  <a:pt x="0" y="504"/>
                </a:lnTo>
                <a:lnTo>
                  <a:pt x="0" y="540"/>
                </a:lnTo>
                <a:lnTo>
                  <a:pt x="36" y="564"/>
                </a:lnTo>
                <a:lnTo>
                  <a:pt x="72" y="576"/>
                </a:lnTo>
                <a:lnTo>
                  <a:pt x="108" y="588"/>
                </a:lnTo>
                <a:lnTo>
                  <a:pt x="144" y="600"/>
                </a:lnTo>
                <a:lnTo>
                  <a:pt x="180" y="612"/>
                </a:lnTo>
                <a:lnTo>
                  <a:pt x="216" y="624"/>
                </a:lnTo>
                <a:lnTo>
                  <a:pt x="252" y="636"/>
                </a:lnTo>
                <a:lnTo>
                  <a:pt x="288" y="648"/>
                </a:lnTo>
                <a:lnTo>
                  <a:pt x="336" y="660"/>
                </a:lnTo>
                <a:lnTo>
                  <a:pt x="372" y="672"/>
                </a:lnTo>
                <a:lnTo>
                  <a:pt x="468" y="672"/>
                </a:lnTo>
                <a:lnTo>
                  <a:pt x="516" y="696"/>
                </a:lnTo>
                <a:lnTo>
                  <a:pt x="588" y="696"/>
                </a:lnTo>
                <a:lnTo>
                  <a:pt x="660" y="696"/>
                </a:lnTo>
                <a:lnTo>
                  <a:pt x="708" y="708"/>
                </a:lnTo>
                <a:lnTo>
                  <a:pt x="756" y="720"/>
                </a:lnTo>
                <a:lnTo>
                  <a:pt x="792" y="720"/>
                </a:lnTo>
                <a:lnTo>
                  <a:pt x="828" y="732"/>
                </a:lnTo>
                <a:lnTo>
                  <a:pt x="876" y="732"/>
                </a:lnTo>
                <a:lnTo>
                  <a:pt x="924" y="732"/>
                </a:lnTo>
                <a:lnTo>
                  <a:pt x="960" y="732"/>
                </a:lnTo>
                <a:lnTo>
                  <a:pt x="1008" y="732"/>
                </a:lnTo>
                <a:lnTo>
                  <a:pt x="1104" y="732"/>
                </a:lnTo>
                <a:lnTo>
                  <a:pt x="1152" y="744"/>
                </a:lnTo>
                <a:lnTo>
                  <a:pt x="1224" y="744"/>
                </a:lnTo>
                <a:lnTo>
                  <a:pt x="1320" y="744"/>
                </a:lnTo>
                <a:lnTo>
                  <a:pt x="1368" y="744"/>
                </a:lnTo>
                <a:lnTo>
                  <a:pt x="1416" y="744"/>
                </a:lnTo>
                <a:lnTo>
                  <a:pt x="1464" y="744"/>
                </a:lnTo>
                <a:lnTo>
                  <a:pt x="1512" y="744"/>
                </a:lnTo>
                <a:lnTo>
                  <a:pt x="1596" y="744"/>
                </a:lnTo>
                <a:lnTo>
                  <a:pt x="1632" y="744"/>
                </a:lnTo>
                <a:lnTo>
                  <a:pt x="1728" y="744"/>
                </a:lnTo>
                <a:lnTo>
                  <a:pt x="1776" y="744"/>
                </a:lnTo>
                <a:lnTo>
                  <a:pt x="1812" y="744"/>
                </a:lnTo>
                <a:lnTo>
                  <a:pt x="1848" y="744"/>
                </a:lnTo>
                <a:lnTo>
                  <a:pt x="1884" y="744"/>
                </a:lnTo>
                <a:lnTo>
                  <a:pt x="1920" y="744"/>
                </a:lnTo>
                <a:lnTo>
                  <a:pt x="1956" y="756"/>
                </a:lnTo>
                <a:lnTo>
                  <a:pt x="1992" y="756"/>
                </a:lnTo>
                <a:lnTo>
                  <a:pt x="2028" y="756"/>
                </a:lnTo>
                <a:lnTo>
                  <a:pt x="2064" y="756"/>
                </a:lnTo>
                <a:lnTo>
                  <a:pt x="2100" y="756"/>
                </a:lnTo>
                <a:lnTo>
                  <a:pt x="2136" y="756"/>
                </a:lnTo>
                <a:lnTo>
                  <a:pt x="2172" y="756"/>
                </a:lnTo>
                <a:lnTo>
                  <a:pt x="2208" y="756"/>
                </a:lnTo>
                <a:lnTo>
                  <a:pt x="2256" y="756"/>
                </a:lnTo>
                <a:lnTo>
                  <a:pt x="2292" y="756"/>
                </a:lnTo>
                <a:lnTo>
                  <a:pt x="2328" y="756"/>
                </a:lnTo>
                <a:lnTo>
                  <a:pt x="2364" y="756"/>
                </a:lnTo>
                <a:lnTo>
                  <a:pt x="2400" y="756"/>
                </a:lnTo>
                <a:lnTo>
                  <a:pt x="2436" y="756"/>
                </a:lnTo>
                <a:lnTo>
                  <a:pt x="2472" y="756"/>
                </a:lnTo>
                <a:lnTo>
                  <a:pt x="2508" y="756"/>
                </a:lnTo>
                <a:lnTo>
                  <a:pt x="2544" y="756"/>
                </a:lnTo>
                <a:lnTo>
                  <a:pt x="2580" y="756"/>
                </a:lnTo>
                <a:lnTo>
                  <a:pt x="2616" y="756"/>
                </a:lnTo>
                <a:lnTo>
                  <a:pt x="2652" y="756"/>
                </a:lnTo>
                <a:lnTo>
                  <a:pt x="2688" y="756"/>
                </a:lnTo>
                <a:lnTo>
                  <a:pt x="2736" y="744"/>
                </a:lnTo>
                <a:lnTo>
                  <a:pt x="2784" y="732"/>
                </a:lnTo>
                <a:lnTo>
                  <a:pt x="2832" y="732"/>
                </a:lnTo>
                <a:lnTo>
                  <a:pt x="2868" y="720"/>
                </a:lnTo>
                <a:lnTo>
                  <a:pt x="2904" y="720"/>
                </a:lnTo>
                <a:lnTo>
                  <a:pt x="2952" y="708"/>
                </a:lnTo>
                <a:lnTo>
                  <a:pt x="2988" y="696"/>
                </a:lnTo>
                <a:lnTo>
                  <a:pt x="3024" y="696"/>
                </a:lnTo>
                <a:lnTo>
                  <a:pt x="3060" y="684"/>
                </a:lnTo>
                <a:lnTo>
                  <a:pt x="3096" y="672"/>
                </a:lnTo>
                <a:lnTo>
                  <a:pt x="3144" y="648"/>
                </a:lnTo>
                <a:lnTo>
                  <a:pt x="3180" y="636"/>
                </a:lnTo>
                <a:lnTo>
                  <a:pt x="3216" y="624"/>
                </a:lnTo>
                <a:lnTo>
                  <a:pt x="3252" y="612"/>
                </a:lnTo>
                <a:lnTo>
                  <a:pt x="3288" y="588"/>
                </a:lnTo>
                <a:lnTo>
                  <a:pt x="3324" y="564"/>
                </a:lnTo>
                <a:lnTo>
                  <a:pt x="3360" y="540"/>
                </a:lnTo>
                <a:lnTo>
                  <a:pt x="3384" y="504"/>
                </a:lnTo>
                <a:lnTo>
                  <a:pt x="3408" y="468"/>
                </a:lnTo>
                <a:lnTo>
                  <a:pt x="3420" y="432"/>
                </a:lnTo>
                <a:lnTo>
                  <a:pt x="3432" y="396"/>
                </a:lnTo>
                <a:lnTo>
                  <a:pt x="3432" y="360"/>
                </a:lnTo>
                <a:lnTo>
                  <a:pt x="3432" y="324"/>
                </a:lnTo>
                <a:lnTo>
                  <a:pt x="3420" y="288"/>
                </a:lnTo>
                <a:lnTo>
                  <a:pt x="3384" y="264"/>
                </a:lnTo>
                <a:lnTo>
                  <a:pt x="3408" y="264"/>
                </a:lnTo>
              </a:path>
            </a:pathLst>
          </a:custGeom>
          <a:solidFill>
            <a:srgbClr val="A2C1FE"/>
          </a:solidFill>
          <a:ln w="50800" cap="rnd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O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1E27AC5B-C042-4CBA-B0EE-E700CC87A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6104" y="2247097"/>
            <a:ext cx="1701800" cy="3225800"/>
          </a:xfrm>
          <a:prstGeom prst="roundRect">
            <a:avLst>
              <a:gd name="adj" fmla="val 12495"/>
            </a:avLst>
          </a:prstGeom>
          <a:solidFill>
            <a:srgbClr val="F39FD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O">
              <a:latin typeface="Montserrat" pitchFamily="2" charset="77"/>
            </a:endParaRPr>
          </a:p>
        </p:txBody>
      </p:sp>
      <p:sp>
        <p:nvSpPr>
          <p:cNvPr id="9" name="AutoShape 7">
            <a:extLst>
              <a:ext uri="{FF2B5EF4-FFF2-40B4-BE49-F238E27FC236}">
                <a16:creationId xmlns:a16="http://schemas.microsoft.com/office/drawing/2014/main" id="{FACBA308-AA19-45F8-A01D-35B923F65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4904" y="2247097"/>
            <a:ext cx="1701800" cy="3225800"/>
          </a:xfrm>
          <a:prstGeom prst="roundRect">
            <a:avLst>
              <a:gd name="adj" fmla="val 12495"/>
            </a:avLst>
          </a:prstGeom>
          <a:solidFill>
            <a:srgbClr val="F39FD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O"/>
          </a:p>
        </p:txBody>
      </p:sp>
      <p:grpSp>
        <p:nvGrpSpPr>
          <p:cNvPr id="12" name="Group 14">
            <a:extLst>
              <a:ext uri="{FF2B5EF4-FFF2-40B4-BE49-F238E27FC236}">
                <a16:creationId xmlns:a16="http://schemas.microsoft.com/office/drawing/2014/main" id="{A0755045-0F97-4965-9431-7688D5105AD9}"/>
              </a:ext>
            </a:extLst>
          </p:cNvPr>
          <p:cNvGrpSpPr>
            <a:grpSpLocks/>
          </p:cNvGrpSpPr>
          <p:nvPr/>
        </p:nvGrpSpPr>
        <p:grpSpPr bwMode="auto">
          <a:xfrm>
            <a:off x="5247504" y="5361786"/>
            <a:ext cx="6361113" cy="835027"/>
            <a:chOff x="1600" y="3466"/>
            <a:chExt cx="4007" cy="526"/>
          </a:xfrm>
        </p:grpSpPr>
        <p:sp>
          <p:nvSpPr>
            <p:cNvPr id="13" name="Rectangle 15">
              <a:extLst>
                <a:ext uri="{FF2B5EF4-FFF2-40B4-BE49-F238E27FC236}">
                  <a16:creationId xmlns:a16="http://schemas.microsoft.com/office/drawing/2014/main" id="{B2B85BA0-5943-4542-9948-D64C1B21A5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3" y="3761"/>
              <a:ext cx="603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b="1" dirty="0">
                  <a:solidFill>
                    <a:srgbClr val="9234D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ontserrat" pitchFamily="2" charset="77"/>
                </a:rPr>
                <a:t>mRNA</a:t>
              </a:r>
            </a:p>
          </p:txBody>
        </p:sp>
        <p:sp>
          <p:nvSpPr>
            <p:cNvPr id="14" name="Rectangle 16">
              <a:extLst>
                <a:ext uri="{FF2B5EF4-FFF2-40B4-BE49-F238E27FC236}">
                  <a16:creationId xmlns:a16="http://schemas.microsoft.com/office/drawing/2014/main" id="{9575CCBE-DA37-45B1-9A1E-5EFA271627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0" y="3472"/>
              <a:ext cx="4000" cy="256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O">
                <a:latin typeface="Montserrat" pitchFamily="2" charset="77"/>
              </a:endParaRPr>
            </a:p>
          </p:txBody>
        </p:sp>
        <p:sp>
          <p:nvSpPr>
            <p:cNvPr id="15" name="Line 17">
              <a:extLst>
                <a:ext uri="{FF2B5EF4-FFF2-40B4-BE49-F238E27FC236}">
                  <a16:creationId xmlns:a16="http://schemas.microsoft.com/office/drawing/2014/main" id="{003B09E7-23B7-4F5B-AE95-FD50FBA8B9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16" name="Line 18">
              <a:extLst>
                <a:ext uri="{FF2B5EF4-FFF2-40B4-BE49-F238E27FC236}">
                  <a16:creationId xmlns:a16="http://schemas.microsoft.com/office/drawing/2014/main" id="{425A5F2C-705F-43FB-88CE-245981B985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17" name="Line 19">
              <a:extLst>
                <a:ext uri="{FF2B5EF4-FFF2-40B4-BE49-F238E27FC236}">
                  <a16:creationId xmlns:a16="http://schemas.microsoft.com/office/drawing/2014/main" id="{98121A9C-8000-481D-A16B-A8598D5A04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18" name="Line 20">
              <a:extLst>
                <a:ext uri="{FF2B5EF4-FFF2-40B4-BE49-F238E27FC236}">
                  <a16:creationId xmlns:a16="http://schemas.microsoft.com/office/drawing/2014/main" id="{1F8D9001-173F-47B7-AE20-6A084541F7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19" name="Rectangle 21">
              <a:extLst>
                <a:ext uri="{FF2B5EF4-FFF2-40B4-BE49-F238E27FC236}">
                  <a16:creationId xmlns:a16="http://schemas.microsoft.com/office/drawing/2014/main" id="{CD9092AB-ACDA-4D76-9459-7B665512A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" y="3466"/>
              <a:ext cx="289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A</a:t>
              </a:r>
            </a:p>
          </p:txBody>
        </p:sp>
        <p:sp>
          <p:nvSpPr>
            <p:cNvPr id="20" name="Rectangle 22">
              <a:extLst>
                <a:ext uri="{FF2B5EF4-FFF2-40B4-BE49-F238E27FC236}">
                  <a16:creationId xmlns:a16="http://schemas.microsoft.com/office/drawing/2014/main" id="{A864F3DC-8B62-40D9-9103-12E6249B74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" y="3466"/>
              <a:ext cx="294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U</a:t>
              </a:r>
            </a:p>
          </p:txBody>
        </p:sp>
        <p:sp>
          <p:nvSpPr>
            <p:cNvPr id="21" name="Rectangle 23">
              <a:extLst>
                <a:ext uri="{FF2B5EF4-FFF2-40B4-BE49-F238E27FC236}">
                  <a16:creationId xmlns:a16="http://schemas.microsoft.com/office/drawing/2014/main" id="{21AF01F6-2B1F-4D54-80A1-235FA109ED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9" y="3466"/>
              <a:ext cx="288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G</a:t>
              </a:r>
            </a:p>
          </p:txBody>
        </p:sp>
        <p:sp>
          <p:nvSpPr>
            <p:cNvPr id="22" name="Line 24">
              <a:extLst>
                <a:ext uri="{FF2B5EF4-FFF2-40B4-BE49-F238E27FC236}">
                  <a16:creationId xmlns:a16="http://schemas.microsoft.com/office/drawing/2014/main" id="{F294C89B-9A04-4A2C-B831-551E4EB8E6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23" name="Line 25">
              <a:extLst>
                <a:ext uri="{FF2B5EF4-FFF2-40B4-BE49-F238E27FC236}">
                  <a16:creationId xmlns:a16="http://schemas.microsoft.com/office/drawing/2014/main" id="{9F978976-A33B-4057-ADD8-883E7BAC0D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24" name="Line 26">
              <a:extLst>
                <a:ext uri="{FF2B5EF4-FFF2-40B4-BE49-F238E27FC236}">
                  <a16:creationId xmlns:a16="http://schemas.microsoft.com/office/drawing/2014/main" id="{97FC0A0D-62CD-4719-A1EB-6EEE080B0F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25" name="Rectangle 27">
              <a:extLst>
                <a:ext uri="{FF2B5EF4-FFF2-40B4-BE49-F238E27FC236}">
                  <a16:creationId xmlns:a16="http://schemas.microsoft.com/office/drawing/2014/main" id="{7D9E2025-713B-4CF2-B056-1EC4C62A6E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1" y="3466"/>
              <a:ext cx="281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C</a:t>
              </a:r>
            </a:p>
          </p:txBody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691F49CD-8C98-4958-B063-A14345E43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5" y="3466"/>
              <a:ext cx="294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U</a:t>
              </a:r>
            </a:p>
          </p:txBody>
        </p:sp>
        <p:sp>
          <p:nvSpPr>
            <p:cNvPr id="27" name="Rectangle 29">
              <a:extLst>
                <a:ext uri="{FF2B5EF4-FFF2-40B4-BE49-F238E27FC236}">
                  <a16:creationId xmlns:a16="http://schemas.microsoft.com/office/drawing/2014/main" id="{3BA07B15-09B3-434A-8602-424DE6DD69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9" y="3466"/>
              <a:ext cx="289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A</a:t>
              </a:r>
            </a:p>
          </p:txBody>
        </p:sp>
        <p:sp>
          <p:nvSpPr>
            <p:cNvPr id="28" name="Line 30">
              <a:extLst>
                <a:ext uri="{FF2B5EF4-FFF2-40B4-BE49-F238E27FC236}">
                  <a16:creationId xmlns:a16="http://schemas.microsoft.com/office/drawing/2014/main" id="{9739E126-6E65-4425-B41E-A7135C1E7B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4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29" name="Line 31">
              <a:extLst>
                <a:ext uri="{FF2B5EF4-FFF2-40B4-BE49-F238E27FC236}">
                  <a16:creationId xmlns:a16="http://schemas.microsoft.com/office/drawing/2014/main" id="{1C618D1F-ECB4-4363-808E-F54A9D04F2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30" name="Line 32">
              <a:extLst>
                <a:ext uri="{FF2B5EF4-FFF2-40B4-BE49-F238E27FC236}">
                  <a16:creationId xmlns:a16="http://schemas.microsoft.com/office/drawing/2014/main" id="{13170CDA-2981-4695-AB77-BC142F6054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31" name="Line 33">
              <a:extLst>
                <a:ext uri="{FF2B5EF4-FFF2-40B4-BE49-F238E27FC236}">
                  <a16:creationId xmlns:a16="http://schemas.microsoft.com/office/drawing/2014/main" id="{B5D1168E-E8D5-46FB-8160-5485E844FD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0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32" name="Rectangle 34">
              <a:extLst>
                <a:ext uri="{FF2B5EF4-FFF2-40B4-BE49-F238E27FC236}">
                  <a16:creationId xmlns:a16="http://schemas.microsoft.com/office/drawing/2014/main" id="{38DCB952-26A1-43EB-80A9-1AA4E1605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5" y="3466"/>
              <a:ext cx="281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C</a:t>
              </a:r>
            </a:p>
          </p:txBody>
        </p:sp>
        <p:sp>
          <p:nvSpPr>
            <p:cNvPr id="33" name="Rectangle 35">
              <a:extLst>
                <a:ext uri="{FF2B5EF4-FFF2-40B4-BE49-F238E27FC236}">
                  <a16:creationId xmlns:a16="http://schemas.microsoft.com/office/drawing/2014/main" id="{A4B57DEC-E923-4A96-B37E-EB38729435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1" y="3466"/>
              <a:ext cx="294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U</a:t>
              </a:r>
            </a:p>
          </p:txBody>
        </p:sp>
        <p:sp>
          <p:nvSpPr>
            <p:cNvPr id="34" name="Rectangle 36">
              <a:extLst>
                <a:ext uri="{FF2B5EF4-FFF2-40B4-BE49-F238E27FC236}">
                  <a16:creationId xmlns:a16="http://schemas.microsoft.com/office/drawing/2014/main" id="{A8E574E4-8F1A-40FF-B65C-C3D4324FA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7" y="3466"/>
              <a:ext cx="294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U</a:t>
              </a:r>
            </a:p>
          </p:txBody>
        </p:sp>
        <p:sp>
          <p:nvSpPr>
            <p:cNvPr id="35" name="Rectangle 37">
              <a:extLst>
                <a:ext uri="{FF2B5EF4-FFF2-40B4-BE49-F238E27FC236}">
                  <a16:creationId xmlns:a16="http://schemas.microsoft.com/office/drawing/2014/main" id="{05E8AD4D-4B59-4F5B-9982-96700BD53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3" y="3466"/>
              <a:ext cx="281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C</a:t>
              </a:r>
            </a:p>
          </p:txBody>
        </p:sp>
        <p:sp>
          <p:nvSpPr>
            <p:cNvPr id="36" name="Rectangle 38">
              <a:extLst>
                <a:ext uri="{FF2B5EF4-FFF2-40B4-BE49-F238E27FC236}">
                  <a16:creationId xmlns:a16="http://schemas.microsoft.com/office/drawing/2014/main" id="{996C7B71-9BB9-4093-9726-EC743BD08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9" y="3466"/>
              <a:ext cx="288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G</a:t>
              </a:r>
            </a:p>
          </p:txBody>
        </p:sp>
      </p:grpSp>
      <p:grpSp>
        <p:nvGrpSpPr>
          <p:cNvPr id="93" name="Group 33">
            <a:extLst>
              <a:ext uri="{FF2B5EF4-FFF2-40B4-BE49-F238E27FC236}">
                <a16:creationId xmlns:a16="http://schemas.microsoft.com/office/drawing/2014/main" id="{770D8076-5C83-4F7F-9F06-E31F096F637E}"/>
              </a:ext>
            </a:extLst>
          </p:cNvPr>
          <p:cNvGrpSpPr>
            <a:grpSpLocks/>
          </p:cNvGrpSpPr>
          <p:nvPr/>
        </p:nvGrpSpPr>
        <p:grpSpPr bwMode="auto">
          <a:xfrm>
            <a:off x="8370373" y="1151721"/>
            <a:ext cx="3627438" cy="4016376"/>
            <a:chOff x="3200" y="736"/>
            <a:chExt cx="2285" cy="2530"/>
          </a:xfrm>
        </p:grpSpPr>
        <p:sp>
          <p:nvSpPr>
            <p:cNvPr id="94" name="Freeform 34">
              <a:extLst>
                <a:ext uri="{FF2B5EF4-FFF2-40B4-BE49-F238E27FC236}">
                  <a16:creationId xmlns:a16="http://schemas.microsoft.com/office/drawing/2014/main" id="{38C6733F-39A9-4A76-A8B8-96B9FA4CB9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4" y="1152"/>
              <a:ext cx="1021" cy="1729"/>
            </a:xfrm>
            <a:custGeom>
              <a:avLst/>
              <a:gdLst>
                <a:gd name="T0" fmla="*/ 600 w 1021"/>
                <a:gd name="T1" fmla="*/ 82 h 1729"/>
                <a:gd name="T2" fmla="*/ 600 w 1021"/>
                <a:gd name="T3" fmla="*/ 200 h 1729"/>
                <a:gd name="T4" fmla="*/ 588 w 1021"/>
                <a:gd name="T5" fmla="*/ 317 h 1729"/>
                <a:gd name="T6" fmla="*/ 588 w 1021"/>
                <a:gd name="T7" fmla="*/ 423 h 1729"/>
                <a:gd name="T8" fmla="*/ 588 w 1021"/>
                <a:gd name="T9" fmla="*/ 529 h 1729"/>
                <a:gd name="T10" fmla="*/ 588 w 1021"/>
                <a:gd name="T11" fmla="*/ 647 h 1729"/>
                <a:gd name="T12" fmla="*/ 660 w 1021"/>
                <a:gd name="T13" fmla="*/ 694 h 1729"/>
                <a:gd name="T14" fmla="*/ 684 w 1021"/>
                <a:gd name="T15" fmla="*/ 588 h 1729"/>
                <a:gd name="T16" fmla="*/ 792 w 1021"/>
                <a:gd name="T17" fmla="*/ 541 h 1729"/>
                <a:gd name="T18" fmla="*/ 912 w 1021"/>
                <a:gd name="T19" fmla="*/ 552 h 1729"/>
                <a:gd name="T20" fmla="*/ 996 w 1021"/>
                <a:gd name="T21" fmla="*/ 647 h 1729"/>
                <a:gd name="T22" fmla="*/ 1020 w 1021"/>
                <a:gd name="T23" fmla="*/ 752 h 1729"/>
                <a:gd name="T24" fmla="*/ 996 w 1021"/>
                <a:gd name="T25" fmla="*/ 870 h 1729"/>
                <a:gd name="T26" fmla="*/ 888 w 1021"/>
                <a:gd name="T27" fmla="*/ 952 h 1729"/>
                <a:gd name="T28" fmla="*/ 780 w 1021"/>
                <a:gd name="T29" fmla="*/ 940 h 1729"/>
                <a:gd name="T30" fmla="*/ 696 w 1021"/>
                <a:gd name="T31" fmla="*/ 846 h 1729"/>
                <a:gd name="T32" fmla="*/ 588 w 1021"/>
                <a:gd name="T33" fmla="*/ 823 h 1729"/>
                <a:gd name="T34" fmla="*/ 600 w 1021"/>
                <a:gd name="T35" fmla="*/ 929 h 1729"/>
                <a:gd name="T36" fmla="*/ 624 w 1021"/>
                <a:gd name="T37" fmla="*/ 1034 h 1729"/>
                <a:gd name="T38" fmla="*/ 624 w 1021"/>
                <a:gd name="T39" fmla="*/ 1199 h 1729"/>
                <a:gd name="T40" fmla="*/ 624 w 1021"/>
                <a:gd name="T41" fmla="*/ 1387 h 1729"/>
                <a:gd name="T42" fmla="*/ 732 w 1021"/>
                <a:gd name="T43" fmla="*/ 1375 h 1729"/>
                <a:gd name="T44" fmla="*/ 852 w 1021"/>
                <a:gd name="T45" fmla="*/ 1399 h 1729"/>
                <a:gd name="T46" fmla="*/ 960 w 1021"/>
                <a:gd name="T47" fmla="*/ 1458 h 1729"/>
                <a:gd name="T48" fmla="*/ 996 w 1021"/>
                <a:gd name="T49" fmla="*/ 1563 h 1729"/>
                <a:gd name="T50" fmla="*/ 960 w 1021"/>
                <a:gd name="T51" fmla="*/ 1669 h 1729"/>
                <a:gd name="T52" fmla="*/ 852 w 1021"/>
                <a:gd name="T53" fmla="*/ 1704 h 1729"/>
                <a:gd name="T54" fmla="*/ 732 w 1021"/>
                <a:gd name="T55" fmla="*/ 1716 h 1729"/>
                <a:gd name="T56" fmla="*/ 624 w 1021"/>
                <a:gd name="T57" fmla="*/ 1728 h 1729"/>
                <a:gd name="T58" fmla="*/ 516 w 1021"/>
                <a:gd name="T59" fmla="*/ 1728 h 1729"/>
                <a:gd name="T60" fmla="*/ 408 w 1021"/>
                <a:gd name="T61" fmla="*/ 1728 h 1729"/>
                <a:gd name="T62" fmla="*/ 300 w 1021"/>
                <a:gd name="T63" fmla="*/ 1716 h 1729"/>
                <a:gd name="T64" fmla="*/ 192 w 1021"/>
                <a:gd name="T65" fmla="*/ 1693 h 1729"/>
                <a:gd name="T66" fmla="*/ 96 w 1021"/>
                <a:gd name="T67" fmla="*/ 1634 h 1729"/>
                <a:gd name="T68" fmla="*/ 48 w 1021"/>
                <a:gd name="T69" fmla="*/ 1528 h 1729"/>
                <a:gd name="T70" fmla="*/ 132 w 1021"/>
                <a:gd name="T71" fmla="*/ 1434 h 1729"/>
                <a:gd name="T72" fmla="*/ 252 w 1021"/>
                <a:gd name="T73" fmla="*/ 1387 h 1729"/>
                <a:gd name="T74" fmla="*/ 372 w 1021"/>
                <a:gd name="T75" fmla="*/ 1387 h 1729"/>
                <a:gd name="T76" fmla="*/ 456 w 1021"/>
                <a:gd name="T77" fmla="*/ 1352 h 1729"/>
                <a:gd name="T78" fmla="*/ 456 w 1021"/>
                <a:gd name="T79" fmla="*/ 1246 h 1729"/>
                <a:gd name="T80" fmla="*/ 444 w 1021"/>
                <a:gd name="T81" fmla="*/ 1140 h 1729"/>
                <a:gd name="T82" fmla="*/ 444 w 1021"/>
                <a:gd name="T83" fmla="*/ 1034 h 1729"/>
                <a:gd name="T84" fmla="*/ 444 w 1021"/>
                <a:gd name="T85" fmla="*/ 929 h 1729"/>
                <a:gd name="T86" fmla="*/ 372 w 1021"/>
                <a:gd name="T87" fmla="*/ 870 h 1729"/>
                <a:gd name="T88" fmla="*/ 336 w 1021"/>
                <a:gd name="T89" fmla="*/ 940 h 1729"/>
                <a:gd name="T90" fmla="*/ 228 w 1021"/>
                <a:gd name="T91" fmla="*/ 987 h 1729"/>
                <a:gd name="T92" fmla="*/ 120 w 1021"/>
                <a:gd name="T93" fmla="*/ 976 h 1729"/>
                <a:gd name="T94" fmla="*/ 36 w 1021"/>
                <a:gd name="T95" fmla="*/ 893 h 1729"/>
                <a:gd name="T96" fmla="*/ 0 w 1021"/>
                <a:gd name="T97" fmla="*/ 788 h 1729"/>
                <a:gd name="T98" fmla="*/ 60 w 1021"/>
                <a:gd name="T99" fmla="*/ 694 h 1729"/>
                <a:gd name="T100" fmla="*/ 180 w 1021"/>
                <a:gd name="T101" fmla="*/ 658 h 1729"/>
                <a:gd name="T102" fmla="*/ 288 w 1021"/>
                <a:gd name="T103" fmla="*/ 682 h 1729"/>
                <a:gd name="T104" fmla="*/ 360 w 1021"/>
                <a:gd name="T105" fmla="*/ 752 h 1729"/>
                <a:gd name="T106" fmla="*/ 432 w 1021"/>
                <a:gd name="T107" fmla="*/ 717 h 1729"/>
                <a:gd name="T108" fmla="*/ 444 w 1021"/>
                <a:gd name="T109" fmla="*/ 600 h 1729"/>
                <a:gd name="T110" fmla="*/ 444 w 1021"/>
                <a:gd name="T111" fmla="*/ 494 h 1729"/>
                <a:gd name="T112" fmla="*/ 444 w 1021"/>
                <a:gd name="T113" fmla="*/ 376 h 1729"/>
                <a:gd name="T114" fmla="*/ 432 w 1021"/>
                <a:gd name="T115" fmla="*/ 259 h 1729"/>
                <a:gd name="T116" fmla="*/ 432 w 1021"/>
                <a:gd name="T117" fmla="*/ 153 h 1729"/>
                <a:gd name="T118" fmla="*/ 432 w 1021"/>
                <a:gd name="T119" fmla="*/ 47 h 172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021"/>
                <a:gd name="T181" fmla="*/ 0 h 1729"/>
                <a:gd name="T182" fmla="*/ 1021 w 1021"/>
                <a:gd name="T183" fmla="*/ 1729 h 172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021" h="1729">
                  <a:moveTo>
                    <a:pt x="624" y="0"/>
                  </a:moveTo>
                  <a:lnTo>
                    <a:pt x="624" y="35"/>
                  </a:lnTo>
                  <a:lnTo>
                    <a:pt x="600" y="82"/>
                  </a:lnTo>
                  <a:lnTo>
                    <a:pt x="600" y="129"/>
                  </a:lnTo>
                  <a:lnTo>
                    <a:pt x="600" y="165"/>
                  </a:lnTo>
                  <a:lnTo>
                    <a:pt x="600" y="200"/>
                  </a:lnTo>
                  <a:lnTo>
                    <a:pt x="600" y="235"/>
                  </a:lnTo>
                  <a:lnTo>
                    <a:pt x="588" y="270"/>
                  </a:lnTo>
                  <a:lnTo>
                    <a:pt x="588" y="317"/>
                  </a:lnTo>
                  <a:lnTo>
                    <a:pt x="588" y="353"/>
                  </a:lnTo>
                  <a:lnTo>
                    <a:pt x="588" y="388"/>
                  </a:lnTo>
                  <a:lnTo>
                    <a:pt x="588" y="423"/>
                  </a:lnTo>
                  <a:lnTo>
                    <a:pt x="588" y="458"/>
                  </a:lnTo>
                  <a:lnTo>
                    <a:pt x="588" y="494"/>
                  </a:lnTo>
                  <a:lnTo>
                    <a:pt x="588" y="529"/>
                  </a:lnTo>
                  <a:lnTo>
                    <a:pt x="588" y="564"/>
                  </a:lnTo>
                  <a:lnTo>
                    <a:pt x="588" y="600"/>
                  </a:lnTo>
                  <a:lnTo>
                    <a:pt x="588" y="647"/>
                  </a:lnTo>
                  <a:lnTo>
                    <a:pt x="588" y="682"/>
                  </a:lnTo>
                  <a:lnTo>
                    <a:pt x="624" y="682"/>
                  </a:lnTo>
                  <a:lnTo>
                    <a:pt x="660" y="694"/>
                  </a:lnTo>
                  <a:lnTo>
                    <a:pt x="672" y="658"/>
                  </a:lnTo>
                  <a:lnTo>
                    <a:pt x="672" y="623"/>
                  </a:lnTo>
                  <a:lnTo>
                    <a:pt x="684" y="588"/>
                  </a:lnTo>
                  <a:lnTo>
                    <a:pt x="720" y="564"/>
                  </a:lnTo>
                  <a:lnTo>
                    <a:pt x="756" y="541"/>
                  </a:lnTo>
                  <a:lnTo>
                    <a:pt x="792" y="541"/>
                  </a:lnTo>
                  <a:lnTo>
                    <a:pt x="828" y="529"/>
                  </a:lnTo>
                  <a:lnTo>
                    <a:pt x="876" y="541"/>
                  </a:lnTo>
                  <a:lnTo>
                    <a:pt x="912" y="552"/>
                  </a:lnTo>
                  <a:lnTo>
                    <a:pt x="948" y="576"/>
                  </a:lnTo>
                  <a:lnTo>
                    <a:pt x="972" y="611"/>
                  </a:lnTo>
                  <a:lnTo>
                    <a:pt x="996" y="647"/>
                  </a:lnTo>
                  <a:lnTo>
                    <a:pt x="1008" y="682"/>
                  </a:lnTo>
                  <a:lnTo>
                    <a:pt x="1020" y="717"/>
                  </a:lnTo>
                  <a:lnTo>
                    <a:pt x="1020" y="752"/>
                  </a:lnTo>
                  <a:lnTo>
                    <a:pt x="1020" y="788"/>
                  </a:lnTo>
                  <a:lnTo>
                    <a:pt x="1008" y="835"/>
                  </a:lnTo>
                  <a:lnTo>
                    <a:pt x="996" y="870"/>
                  </a:lnTo>
                  <a:lnTo>
                    <a:pt x="960" y="905"/>
                  </a:lnTo>
                  <a:lnTo>
                    <a:pt x="924" y="929"/>
                  </a:lnTo>
                  <a:lnTo>
                    <a:pt x="888" y="952"/>
                  </a:lnTo>
                  <a:lnTo>
                    <a:pt x="852" y="952"/>
                  </a:lnTo>
                  <a:lnTo>
                    <a:pt x="816" y="952"/>
                  </a:lnTo>
                  <a:lnTo>
                    <a:pt x="780" y="940"/>
                  </a:lnTo>
                  <a:lnTo>
                    <a:pt x="732" y="917"/>
                  </a:lnTo>
                  <a:lnTo>
                    <a:pt x="708" y="882"/>
                  </a:lnTo>
                  <a:lnTo>
                    <a:pt x="696" y="846"/>
                  </a:lnTo>
                  <a:lnTo>
                    <a:pt x="660" y="823"/>
                  </a:lnTo>
                  <a:lnTo>
                    <a:pt x="624" y="823"/>
                  </a:lnTo>
                  <a:lnTo>
                    <a:pt x="588" y="823"/>
                  </a:lnTo>
                  <a:lnTo>
                    <a:pt x="588" y="858"/>
                  </a:lnTo>
                  <a:lnTo>
                    <a:pt x="588" y="893"/>
                  </a:lnTo>
                  <a:lnTo>
                    <a:pt x="600" y="929"/>
                  </a:lnTo>
                  <a:lnTo>
                    <a:pt x="612" y="964"/>
                  </a:lnTo>
                  <a:lnTo>
                    <a:pt x="612" y="999"/>
                  </a:lnTo>
                  <a:lnTo>
                    <a:pt x="624" y="1034"/>
                  </a:lnTo>
                  <a:lnTo>
                    <a:pt x="624" y="1070"/>
                  </a:lnTo>
                  <a:lnTo>
                    <a:pt x="624" y="1105"/>
                  </a:lnTo>
                  <a:lnTo>
                    <a:pt x="624" y="1199"/>
                  </a:lnTo>
                  <a:lnTo>
                    <a:pt x="624" y="1270"/>
                  </a:lnTo>
                  <a:lnTo>
                    <a:pt x="624" y="1340"/>
                  </a:lnTo>
                  <a:lnTo>
                    <a:pt x="624" y="1387"/>
                  </a:lnTo>
                  <a:lnTo>
                    <a:pt x="660" y="1375"/>
                  </a:lnTo>
                  <a:lnTo>
                    <a:pt x="696" y="1375"/>
                  </a:lnTo>
                  <a:lnTo>
                    <a:pt x="732" y="1375"/>
                  </a:lnTo>
                  <a:lnTo>
                    <a:pt x="780" y="1375"/>
                  </a:lnTo>
                  <a:lnTo>
                    <a:pt x="816" y="1387"/>
                  </a:lnTo>
                  <a:lnTo>
                    <a:pt x="852" y="1399"/>
                  </a:lnTo>
                  <a:lnTo>
                    <a:pt x="888" y="1411"/>
                  </a:lnTo>
                  <a:lnTo>
                    <a:pt x="924" y="1422"/>
                  </a:lnTo>
                  <a:lnTo>
                    <a:pt x="960" y="1458"/>
                  </a:lnTo>
                  <a:lnTo>
                    <a:pt x="972" y="1493"/>
                  </a:lnTo>
                  <a:lnTo>
                    <a:pt x="996" y="1528"/>
                  </a:lnTo>
                  <a:lnTo>
                    <a:pt x="996" y="1563"/>
                  </a:lnTo>
                  <a:lnTo>
                    <a:pt x="996" y="1599"/>
                  </a:lnTo>
                  <a:lnTo>
                    <a:pt x="984" y="1634"/>
                  </a:lnTo>
                  <a:lnTo>
                    <a:pt x="960" y="1669"/>
                  </a:lnTo>
                  <a:lnTo>
                    <a:pt x="924" y="1693"/>
                  </a:lnTo>
                  <a:lnTo>
                    <a:pt x="888" y="1704"/>
                  </a:lnTo>
                  <a:lnTo>
                    <a:pt x="852" y="1704"/>
                  </a:lnTo>
                  <a:lnTo>
                    <a:pt x="804" y="1704"/>
                  </a:lnTo>
                  <a:lnTo>
                    <a:pt x="768" y="1716"/>
                  </a:lnTo>
                  <a:lnTo>
                    <a:pt x="732" y="1716"/>
                  </a:lnTo>
                  <a:lnTo>
                    <a:pt x="696" y="1716"/>
                  </a:lnTo>
                  <a:lnTo>
                    <a:pt x="660" y="1728"/>
                  </a:lnTo>
                  <a:lnTo>
                    <a:pt x="624" y="1728"/>
                  </a:lnTo>
                  <a:lnTo>
                    <a:pt x="588" y="1728"/>
                  </a:lnTo>
                  <a:lnTo>
                    <a:pt x="552" y="1728"/>
                  </a:lnTo>
                  <a:lnTo>
                    <a:pt x="516" y="1728"/>
                  </a:lnTo>
                  <a:lnTo>
                    <a:pt x="480" y="1728"/>
                  </a:lnTo>
                  <a:lnTo>
                    <a:pt x="444" y="1728"/>
                  </a:lnTo>
                  <a:lnTo>
                    <a:pt x="408" y="1728"/>
                  </a:lnTo>
                  <a:lnTo>
                    <a:pt x="372" y="1728"/>
                  </a:lnTo>
                  <a:lnTo>
                    <a:pt x="336" y="1716"/>
                  </a:lnTo>
                  <a:lnTo>
                    <a:pt x="300" y="1716"/>
                  </a:lnTo>
                  <a:lnTo>
                    <a:pt x="264" y="1716"/>
                  </a:lnTo>
                  <a:lnTo>
                    <a:pt x="228" y="1704"/>
                  </a:lnTo>
                  <a:lnTo>
                    <a:pt x="192" y="1693"/>
                  </a:lnTo>
                  <a:lnTo>
                    <a:pt x="156" y="1681"/>
                  </a:lnTo>
                  <a:lnTo>
                    <a:pt x="120" y="1669"/>
                  </a:lnTo>
                  <a:lnTo>
                    <a:pt x="96" y="1634"/>
                  </a:lnTo>
                  <a:lnTo>
                    <a:pt x="72" y="1599"/>
                  </a:lnTo>
                  <a:lnTo>
                    <a:pt x="48" y="1563"/>
                  </a:lnTo>
                  <a:lnTo>
                    <a:pt x="48" y="1528"/>
                  </a:lnTo>
                  <a:lnTo>
                    <a:pt x="60" y="1493"/>
                  </a:lnTo>
                  <a:lnTo>
                    <a:pt x="84" y="1458"/>
                  </a:lnTo>
                  <a:lnTo>
                    <a:pt x="132" y="1434"/>
                  </a:lnTo>
                  <a:lnTo>
                    <a:pt x="168" y="1411"/>
                  </a:lnTo>
                  <a:lnTo>
                    <a:pt x="204" y="1399"/>
                  </a:lnTo>
                  <a:lnTo>
                    <a:pt x="252" y="1387"/>
                  </a:lnTo>
                  <a:lnTo>
                    <a:pt x="288" y="1387"/>
                  </a:lnTo>
                  <a:lnTo>
                    <a:pt x="336" y="1387"/>
                  </a:lnTo>
                  <a:lnTo>
                    <a:pt x="372" y="1387"/>
                  </a:lnTo>
                  <a:lnTo>
                    <a:pt x="408" y="1387"/>
                  </a:lnTo>
                  <a:lnTo>
                    <a:pt x="444" y="1387"/>
                  </a:lnTo>
                  <a:lnTo>
                    <a:pt x="456" y="1352"/>
                  </a:lnTo>
                  <a:lnTo>
                    <a:pt x="456" y="1317"/>
                  </a:lnTo>
                  <a:lnTo>
                    <a:pt x="456" y="1281"/>
                  </a:lnTo>
                  <a:lnTo>
                    <a:pt x="456" y="1246"/>
                  </a:lnTo>
                  <a:lnTo>
                    <a:pt x="456" y="1211"/>
                  </a:lnTo>
                  <a:lnTo>
                    <a:pt x="456" y="1176"/>
                  </a:lnTo>
                  <a:lnTo>
                    <a:pt x="444" y="1140"/>
                  </a:lnTo>
                  <a:lnTo>
                    <a:pt x="444" y="1105"/>
                  </a:lnTo>
                  <a:lnTo>
                    <a:pt x="444" y="1070"/>
                  </a:lnTo>
                  <a:lnTo>
                    <a:pt x="444" y="1034"/>
                  </a:lnTo>
                  <a:lnTo>
                    <a:pt x="444" y="999"/>
                  </a:lnTo>
                  <a:lnTo>
                    <a:pt x="444" y="964"/>
                  </a:lnTo>
                  <a:lnTo>
                    <a:pt x="444" y="929"/>
                  </a:lnTo>
                  <a:lnTo>
                    <a:pt x="444" y="893"/>
                  </a:lnTo>
                  <a:lnTo>
                    <a:pt x="408" y="870"/>
                  </a:lnTo>
                  <a:lnTo>
                    <a:pt x="372" y="870"/>
                  </a:lnTo>
                  <a:lnTo>
                    <a:pt x="336" y="870"/>
                  </a:lnTo>
                  <a:lnTo>
                    <a:pt x="336" y="905"/>
                  </a:lnTo>
                  <a:lnTo>
                    <a:pt x="336" y="940"/>
                  </a:lnTo>
                  <a:lnTo>
                    <a:pt x="300" y="964"/>
                  </a:lnTo>
                  <a:lnTo>
                    <a:pt x="264" y="987"/>
                  </a:lnTo>
                  <a:lnTo>
                    <a:pt x="228" y="987"/>
                  </a:lnTo>
                  <a:lnTo>
                    <a:pt x="192" y="987"/>
                  </a:lnTo>
                  <a:lnTo>
                    <a:pt x="156" y="987"/>
                  </a:lnTo>
                  <a:lnTo>
                    <a:pt x="120" y="976"/>
                  </a:lnTo>
                  <a:lnTo>
                    <a:pt x="84" y="964"/>
                  </a:lnTo>
                  <a:lnTo>
                    <a:pt x="60" y="929"/>
                  </a:lnTo>
                  <a:lnTo>
                    <a:pt x="36" y="893"/>
                  </a:lnTo>
                  <a:lnTo>
                    <a:pt x="12" y="858"/>
                  </a:lnTo>
                  <a:lnTo>
                    <a:pt x="0" y="823"/>
                  </a:lnTo>
                  <a:lnTo>
                    <a:pt x="0" y="788"/>
                  </a:lnTo>
                  <a:lnTo>
                    <a:pt x="0" y="752"/>
                  </a:lnTo>
                  <a:lnTo>
                    <a:pt x="24" y="717"/>
                  </a:lnTo>
                  <a:lnTo>
                    <a:pt x="60" y="694"/>
                  </a:lnTo>
                  <a:lnTo>
                    <a:pt x="96" y="670"/>
                  </a:lnTo>
                  <a:lnTo>
                    <a:pt x="132" y="658"/>
                  </a:lnTo>
                  <a:lnTo>
                    <a:pt x="180" y="658"/>
                  </a:lnTo>
                  <a:lnTo>
                    <a:pt x="216" y="658"/>
                  </a:lnTo>
                  <a:lnTo>
                    <a:pt x="252" y="670"/>
                  </a:lnTo>
                  <a:lnTo>
                    <a:pt x="288" y="682"/>
                  </a:lnTo>
                  <a:lnTo>
                    <a:pt x="312" y="717"/>
                  </a:lnTo>
                  <a:lnTo>
                    <a:pt x="324" y="752"/>
                  </a:lnTo>
                  <a:lnTo>
                    <a:pt x="360" y="752"/>
                  </a:lnTo>
                  <a:lnTo>
                    <a:pt x="396" y="752"/>
                  </a:lnTo>
                  <a:lnTo>
                    <a:pt x="432" y="752"/>
                  </a:lnTo>
                  <a:lnTo>
                    <a:pt x="432" y="717"/>
                  </a:lnTo>
                  <a:lnTo>
                    <a:pt x="444" y="682"/>
                  </a:lnTo>
                  <a:lnTo>
                    <a:pt x="444" y="647"/>
                  </a:lnTo>
                  <a:lnTo>
                    <a:pt x="444" y="600"/>
                  </a:lnTo>
                  <a:lnTo>
                    <a:pt x="444" y="564"/>
                  </a:lnTo>
                  <a:lnTo>
                    <a:pt x="444" y="529"/>
                  </a:lnTo>
                  <a:lnTo>
                    <a:pt x="444" y="494"/>
                  </a:lnTo>
                  <a:lnTo>
                    <a:pt x="444" y="458"/>
                  </a:lnTo>
                  <a:lnTo>
                    <a:pt x="444" y="423"/>
                  </a:lnTo>
                  <a:lnTo>
                    <a:pt x="444" y="376"/>
                  </a:lnTo>
                  <a:lnTo>
                    <a:pt x="444" y="341"/>
                  </a:lnTo>
                  <a:lnTo>
                    <a:pt x="444" y="306"/>
                  </a:lnTo>
                  <a:lnTo>
                    <a:pt x="432" y="259"/>
                  </a:lnTo>
                  <a:lnTo>
                    <a:pt x="432" y="223"/>
                  </a:lnTo>
                  <a:lnTo>
                    <a:pt x="432" y="188"/>
                  </a:lnTo>
                  <a:lnTo>
                    <a:pt x="432" y="153"/>
                  </a:lnTo>
                  <a:lnTo>
                    <a:pt x="432" y="118"/>
                  </a:lnTo>
                  <a:lnTo>
                    <a:pt x="432" y="82"/>
                  </a:lnTo>
                  <a:lnTo>
                    <a:pt x="432" y="47"/>
                  </a:lnTo>
                  <a:lnTo>
                    <a:pt x="432" y="12"/>
                  </a:lnTo>
                </a:path>
              </a:pathLst>
            </a:custGeom>
            <a:noFill/>
            <a:ln w="50800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O">
                <a:latin typeface="Montserrat" pitchFamily="2" charset="77"/>
              </a:endParaRPr>
            </a:p>
          </p:txBody>
        </p:sp>
        <p:sp>
          <p:nvSpPr>
            <p:cNvPr id="95" name="Rectangle 35">
              <a:extLst>
                <a:ext uri="{FF2B5EF4-FFF2-40B4-BE49-F238E27FC236}">
                  <a16:creationId xmlns:a16="http://schemas.microsoft.com/office/drawing/2014/main" id="{DA59D0DC-3966-4472-9F59-7C9DD9A0CC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9" y="2583"/>
              <a:ext cx="836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b="1">
                  <a:latin typeface="Montserrat" pitchFamily="2" charset="77"/>
                </a:rPr>
                <a:t>2-tRNA</a:t>
              </a:r>
            </a:p>
          </p:txBody>
        </p:sp>
        <p:sp>
          <p:nvSpPr>
            <p:cNvPr id="96" name="Line 36">
              <a:extLst>
                <a:ext uri="{FF2B5EF4-FFF2-40B4-BE49-F238E27FC236}">
                  <a16:creationId xmlns:a16="http://schemas.microsoft.com/office/drawing/2014/main" id="{D26293FC-68DF-4787-BFB8-BA04AE9C56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6" y="2896"/>
              <a:ext cx="0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97" name="Line 37">
              <a:extLst>
                <a:ext uri="{FF2B5EF4-FFF2-40B4-BE49-F238E27FC236}">
                  <a16:creationId xmlns:a16="http://schemas.microsoft.com/office/drawing/2014/main" id="{AD9B8110-55DB-43C5-81D9-BDBA5A6DB7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2" y="2896"/>
              <a:ext cx="0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98" name="Line 38">
              <a:extLst>
                <a:ext uri="{FF2B5EF4-FFF2-40B4-BE49-F238E27FC236}">
                  <a16:creationId xmlns:a16="http://schemas.microsoft.com/office/drawing/2014/main" id="{69D61496-A5A7-48FA-BAA4-EE551C5C12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28" y="2896"/>
              <a:ext cx="0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99" name="Rectangle 39">
              <a:extLst>
                <a:ext uri="{FF2B5EF4-FFF2-40B4-BE49-F238E27FC236}">
                  <a16:creationId xmlns:a16="http://schemas.microsoft.com/office/drawing/2014/main" id="{ACBF9F14-C2C0-4484-AFA1-7D609889CD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03" y="2938"/>
              <a:ext cx="288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G</a:t>
              </a:r>
            </a:p>
          </p:txBody>
        </p:sp>
        <p:sp>
          <p:nvSpPr>
            <p:cNvPr id="100" name="Oval 40">
              <a:extLst>
                <a:ext uri="{FF2B5EF4-FFF2-40B4-BE49-F238E27FC236}">
                  <a16:creationId xmlns:a16="http://schemas.microsoft.com/office/drawing/2014/main" id="{2BC8C1E0-DBE3-43C5-A342-4AF9160760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4" y="736"/>
              <a:ext cx="544" cy="496"/>
            </a:xfrm>
            <a:prstGeom prst="ellipse">
              <a:avLst/>
            </a:prstGeom>
            <a:solidFill>
              <a:srgbClr val="CC66FF"/>
            </a:solidFill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O">
                <a:latin typeface="Montserrat" pitchFamily="2" charset="77"/>
              </a:endParaRPr>
            </a:p>
          </p:txBody>
        </p:sp>
        <p:sp>
          <p:nvSpPr>
            <p:cNvPr id="101" name="Rectangle 41">
              <a:extLst>
                <a:ext uri="{FF2B5EF4-FFF2-40B4-BE49-F238E27FC236}">
                  <a16:creationId xmlns:a16="http://schemas.microsoft.com/office/drawing/2014/main" id="{1C9C26D8-37D7-4785-94D3-001BB875CC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7" y="826"/>
              <a:ext cx="527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 dirty="0">
                  <a:latin typeface="Montserrat" pitchFamily="2" charset="77"/>
                </a:rPr>
                <a:t>aa2</a:t>
              </a:r>
            </a:p>
          </p:txBody>
        </p:sp>
        <p:sp>
          <p:nvSpPr>
            <p:cNvPr id="102" name="Rectangle 42">
              <a:extLst>
                <a:ext uri="{FF2B5EF4-FFF2-40B4-BE49-F238E27FC236}">
                  <a16:creationId xmlns:a16="http://schemas.microsoft.com/office/drawing/2014/main" id="{44A90452-FFFA-4A67-B59F-2983EE8185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9" y="2938"/>
              <a:ext cx="289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A</a:t>
              </a:r>
            </a:p>
          </p:txBody>
        </p:sp>
        <p:sp>
          <p:nvSpPr>
            <p:cNvPr id="103" name="Rectangle 43">
              <a:extLst>
                <a:ext uri="{FF2B5EF4-FFF2-40B4-BE49-F238E27FC236}">
                  <a16:creationId xmlns:a16="http://schemas.microsoft.com/office/drawing/2014/main" id="{01D71E07-79BE-4280-9052-9FB76AB5E7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5" y="2938"/>
              <a:ext cx="294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U</a:t>
              </a:r>
            </a:p>
          </p:txBody>
        </p:sp>
        <p:sp>
          <p:nvSpPr>
            <p:cNvPr id="104" name="Line 44">
              <a:extLst>
                <a:ext uri="{FF2B5EF4-FFF2-40B4-BE49-F238E27FC236}">
                  <a16:creationId xmlns:a16="http://schemas.microsoft.com/office/drawing/2014/main" id="{76A41FBE-5431-40F2-B89C-ACA0B99314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00" y="2272"/>
              <a:ext cx="1520" cy="35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</p:grpSp>
      <p:grpSp>
        <p:nvGrpSpPr>
          <p:cNvPr id="105" name="Group 48">
            <a:extLst>
              <a:ext uri="{FF2B5EF4-FFF2-40B4-BE49-F238E27FC236}">
                <a16:creationId xmlns:a16="http://schemas.microsoft.com/office/drawing/2014/main" id="{78F2051F-B7D9-45EE-827D-FF93E5038E1A}"/>
              </a:ext>
            </a:extLst>
          </p:cNvPr>
          <p:cNvGrpSpPr>
            <a:grpSpLocks/>
          </p:cNvGrpSpPr>
          <p:nvPr/>
        </p:nvGrpSpPr>
        <p:grpSpPr bwMode="auto">
          <a:xfrm>
            <a:off x="5500173" y="1532721"/>
            <a:ext cx="1651000" cy="3940176"/>
            <a:chOff x="1392" y="976"/>
            <a:chExt cx="1040" cy="2482"/>
          </a:xfrm>
        </p:grpSpPr>
        <p:sp>
          <p:nvSpPr>
            <p:cNvPr id="106" name="Rectangle 49">
              <a:extLst>
                <a:ext uri="{FF2B5EF4-FFF2-40B4-BE49-F238E27FC236}">
                  <a16:creationId xmlns:a16="http://schemas.microsoft.com/office/drawing/2014/main" id="{7B5B7461-80BD-4138-8283-C8F4E334E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0" y="1679"/>
              <a:ext cx="644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O">
                <a:latin typeface="Montserrat" pitchFamily="2" charset="77"/>
              </a:endParaRPr>
            </a:p>
          </p:txBody>
        </p:sp>
        <p:sp>
          <p:nvSpPr>
            <p:cNvPr id="107" name="Freeform 50">
              <a:extLst>
                <a:ext uri="{FF2B5EF4-FFF2-40B4-BE49-F238E27FC236}">
                  <a16:creationId xmlns:a16="http://schemas.microsoft.com/office/drawing/2014/main" id="{09236BF2-127C-45ED-B66A-9AD52F630B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1392"/>
              <a:ext cx="1021" cy="1681"/>
            </a:xfrm>
            <a:custGeom>
              <a:avLst/>
              <a:gdLst>
                <a:gd name="T0" fmla="*/ 600 w 1021"/>
                <a:gd name="T1" fmla="*/ 80 h 1681"/>
                <a:gd name="T2" fmla="*/ 600 w 1021"/>
                <a:gd name="T3" fmla="*/ 194 h 1681"/>
                <a:gd name="T4" fmla="*/ 588 w 1021"/>
                <a:gd name="T5" fmla="*/ 309 h 1681"/>
                <a:gd name="T6" fmla="*/ 588 w 1021"/>
                <a:gd name="T7" fmla="*/ 411 h 1681"/>
                <a:gd name="T8" fmla="*/ 588 w 1021"/>
                <a:gd name="T9" fmla="*/ 514 h 1681"/>
                <a:gd name="T10" fmla="*/ 588 w 1021"/>
                <a:gd name="T11" fmla="*/ 629 h 1681"/>
                <a:gd name="T12" fmla="*/ 660 w 1021"/>
                <a:gd name="T13" fmla="*/ 674 h 1681"/>
                <a:gd name="T14" fmla="*/ 684 w 1021"/>
                <a:gd name="T15" fmla="*/ 571 h 1681"/>
                <a:gd name="T16" fmla="*/ 792 w 1021"/>
                <a:gd name="T17" fmla="*/ 526 h 1681"/>
                <a:gd name="T18" fmla="*/ 912 w 1021"/>
                <a:gd name="T19" fmla="*/ 537 h 1681"/>
                <a:gd name="T20" fmla="*/ 996 w 1021"/>
                <a:gd name="T21" fmla="*/ 629 h 1681"/>
                <a:gd name="T22" fmla="*/ 1020 w 1021"/>
                <a:gd name="T23" fmla="*/ 731 h 1681"/>
                <a:gd name="T24" fmla="*/ 996 w 1021"/>
                <a:gd name="T25" fmla="*/ 846 h 1681"/>
                <a:gd name="T26" fmla="*/ 888 w 1021"/>
                <a:gd name="T27" fmla="*/ 926 h 1681"/>
                <a:gd name="T28" fmla="*/ 780 w 1021"/>
                <a:gd name="T29" fmla="*/ 914 h 1681"/>
                <a:gd name="T30" fmla="*/ 696 w 1021"/>
                <a:gd name="T31" fmla="*/ 823 h 1681"/>
                <a:gd name="T32" fmla="*/ 588 w 1021"/>
                <a:gd name="T33" fmla="*/ 800 h 1681"/>
                <a:gd name="T34" fmla="*/ 600 w 1021"/>
                <a:gd name="T35" fmla="*/ 903 h 1681"/>
                <a:gd name="T36" fmla="*/ 624 w 1021"/>
                <a:gd name="T37" fmla="*/ 1006 h 1681"/>
                <a:gd name="T38" fmla="*/ 624 w 1021"/>
                <a:gd name="T39" fmla="*/ 1166 h 1681"/>
                <a:gd name="T40" fmla="*/ 624 w 1021"/>
                <a:gd name="T41" fmla="*/ 1349 h 1681"/>
                <a:gd name="T42" fmla="*/ 732 w 1021"/>
                <a:gd name="T43" fmla="*/ 1337 h 1681"/>
                <a:gd name="T44" fmla="*/ 852 w 1021"/>
                <a:gd name="T45" fmla="*/ 1360 h 1681"/>
                <a:gd name="T46" fmla="*/ 960 w 1021"/>
                <a:gd name="T47" fmla="*/ 1417 h 1681"/>
                <a:gd name="T48" fmla="*/ 996 w 1021"/>
                <a:gd name="T49" fmla="*/ 1520 h 1681"/>
                <a:gd name="T50" fmla="*/ 960 w 1021"/>
                <a:gd name="T51" fmla="*/ 1623 h 1681"/>
                <a:gd name="T52" fmla="*/ 852 w 1021"/>
                <a:gd name="T53" fmla="*/ 1657 h 1681"/>
                <a:gd name="T54" fmla="*/ 732 w 1021"/>
                <a:gd name="T55" fmla="*/ 1669 h 1681"/>
                <a:gd name="T56" fmla="*/ 624 w 1021"/>
                <a:gd name="T57" fmla="*/ 1680 h 1681"/>
                <a:gd name="T58" fmla="*/ 516 w 1021"/>
                <a:gd name="T59" fmla="*/ 1680 h 1681"/>
                <a:gd name="T60" fmla="*/ 408 w 1021"/>
                <a:gd name="T61" fmla="*/ 1680 h 1681"/>
                <a:gd name="T62" fmla="*/ 300 w 1021"/>
                <a:gd name="T63" fmla="*/ 1669 h 1681"/>
                <a:gd name="T64" fmla="*/ 192 w 1021"/>
                <a:gd name="T65" fmla="*/ 1646 h 1681"/>
                <a:gd name="T66" fmla="*/ 96 w 1021"/>
                <a:gd name="T67" fmla="*/ 1589 h 1681"/>
                <a:gd name="T68" fmla="*/ 48 w 1021"/>
                <a:gd name="T69" fmla="*/ 1486 h 1681"/>
                <a:gd name="T70" fmla="*/ 132 w 1021"/>
                <a:gd name="T71" fmla="*/ 1394 h 1681"/>
                <a:gd name="T72" fmla="*/ 252 w 1021"/>
                <a:gd name="T73" fmla="*/ 1349 h 1681"/>
                <a:gd name="T74" fmla="*/ 372 w 1021"/>
                <a:gd name="T75" fmla="*/ 1349 h 1681"/>
                <a:gd name="T76" fmla="*/ 456 w 1021"/>
                <a:gd name="T77" fmla="*/ 1314 h 1681"/>
                <a:gd name="T78" fmla="*/ 456 w 1021"/>
                <a:gd name="T79" fmla="*/ 1211 h 1681"/>
                <a:gd name="T80" fmla="*/ 444 w 1021"/>
                <a:gd name="T81" fmla="*/ 1109 h 1681"/>
                <a:gd name="T82" fmla="*/ 444 w 1021"/>
                <a:gd name="T83" fmla="*/ 1006 h 1681"/>
                <a:gd name="T84" fmla="*/ 444 w 1021"/>
                <a:gd name="T85" fmla="*/ 903 h 1681"/>
                <a:gd name="T86" fmla="*/ 372 w 1021"/>
                <a:gd name="T87" fmla="*/ 846 h 1681"/>
                <a:gd name="T88" fmla="*/ 336 w 1021"/>
                <a:gd name="T89" fmla="*/ 914 h 1681"/>
                <a:gd name="T90" fmla="*/ 228 w 1021"/>
                <a:gd name="T91" fmla="*/ 960 h 1681"/>
                <a:gd name="T92" fmla="*/ 120 w 1021"/>
                <a:gd name="T93" fmla="*/ 949 h 1681"/>
                <a:gd name="T94" fmla="*/ 36 w 1021"/>
                <a:gd name="T95" fmla="*/ 869 h 1681"/>
                <a:gd name="T96" fmla="*/ 0 w 1021"/>
                <a:gd name="T97" fmla="*/ 766 h 1681"/>
                <a:gd name="T98" fmla="*/ 60 w 1021"/>
                <a:gd name="T99" fmla="*/ 674 h 1681"/>
                <a:gd name="T100" fmla="*/ 180 w 1021"/>
                <a:gd name="T101" fmla="*/ 640 h 1681"/>
                <a:gd name="T102" fmla="*/ 288 w 1021"/>
                <a:gd name="T103" fmla="*/ 663 h 1681"/>
                <a:gd name="T104" fmla="*/ 360 w 1021"/>
                <a:gd name="T105" fmla="*/ 731 h 1681"/>
                <a:gd name="T106" fmla="*/ 432 w 1021"/>
                <a:gd name="T107" fmla="*/ 697 h 1681"/>
                <a:gd name="T108" fmla="*/ 444 w 1021"/>
                <a:gd name="T109" fmla="*/ 583 h 1681"/>
                <a:gd name="T110" fmla="*/ 444 w 1021"/>
                <a:gd name="T111" fmla="*/ 480 h 1681"/>
                <a:gd name="T112" fmla="*/ 444 w 1021"/>
                <a:gd name="T113" fmla="*/ 366 h 1681"/>
                <a:gd name="T114" fmla="*/ 432 w 1021"/>
                <a:gd name="T115" fmla="*/ 251 h 1681"/>
                <a:gd name="T116" fmla="*/ 432 w 1021"/>
                <a:gd name="T117" fmla="*/ 149 h 1681"/>
                <a:gd name="T118" fmla="*/ 432 w 1021"/>
                <a:gd name="T119" fmla="*/ 46 h 1681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021"/>
                <a:gd name="T181" fmla="*/ 0 h 1681"/>
                <a:gd name="T182" fmla="*/ 1021 w 1021"/>
                <a:gd name="T183" fmla="*/ 1681 h 1681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021" h="1681">
                  <a:moveTo>
                    <a:pt x="624" y="0"/>
                  </a:moveTo>
                  <a:lnTo>
                    <a:pt x="624" y="34"/>
                  </a:lnTo>
                  <a:lnTo>
                    <a:pt x="600" y="80"/>
                  </a:lnTo>
                  <a:lnTo>
                    <a:pt x="600" y="126"/>
                  </a:lnTo>
                  <a:lnTo>
                    <a:pt x="600" y="160"/>
                  </a:lnTo>
                  <a:lnTo>
                    <a:pt x="600" y="194"/>
                  </a:lnTo>
                  <a:lnTo>
                    <a:pt x="600" y="229"/>
                  </a:lnTo>
                  <a:lnTo>
                    <a:pt x="588" y="263"/>
                  </a:lnTo>
                  <a:lnTo>
                    <a:pt x="588" y="309"/>
                  </a:lnTo>
                  <a:lnTo>
                    <a:pt x="588" y="343"/>
                  </a:lnTo>
                  <a:lnTo>
                    <a:pt x="588" y="377"/>
                  </a:lnTo>
                  <a:lnTo>
                    <a:pt x="588" y="411"/>
                  </a:lnTo>
                  <a:lnTo>
                    <a:pt x="588" y="446"/>
                  </a:lnTo>
                  <a:lnTo>
                    <a:pt x="588" y="480"/>
                  </a:lnTo>
                  <a:lnTo>
                    <a:pt x="588" y="514"/>
                  </a:lnTo>
                  <a:lnTo>
                    <a:pt x="588" y="549"/>
                  </a:lnTo>
                  <a:lnTo>
                    <a:pt x="588" y="583"/>
                  </a:lnTo>
                  <a:lnTo>
                    <a:pt x="588" y="629"/>
                  </a:lnTo>
                  <a:lnTo>
                    <a:pt x="588" y="663"/>
                  </a:lnTo>
                  <a:lnTo>
                    <a:pt x="624" y="663"/>
                  </a:lnTo>
                  <a:lnTo>
                    <a:pt x="660" y="674"/>
                  </a:lnTo>
                  <a:lnTo>
                    <a:pt x="672" y="640"/>
                  </a:lnTo>
                  <a:lnTo>
                    <a:pt x="672" y="606"/>
                  </a:lnTo>
                  <a:lnTo>
                    <a:pt x="684" y="571"/>
                  </a:lnTo>
                  <a:lnTo>
                    <a:pt x="720" y="549"/>
                  </a:lnTo>
                  <a:lnTo>
                    <a:pt x="756" y="526"/>
                  </a:lnTo>
                  <a:lnTo>
                    <a:pt x="792" y="526"/>
                  </a:lnTo>
                  <a:lnTo>
                    <a:pt x="828" y="514"/>
                  </a:lnTo>
                  <a:lnTo>
                    <a:pt x="876" y="526"/>
                  </a:lnTo>
                  <a:lnTo>
                    <a:pt x="912" y="537"/>
                  </a:lnTo>
                  <a:lnTo>
                    <a:pt x="948" y="560"/>
                  </a:lnTo>
                  <a:lnTo>
                    <a:pt x="972" y="594"/>
                  </a:lnTo>
                  <a:lnTo>
                    <a:pt x="996" y="629"/>
                  </a:lnTo>
                  <a:lnTo>
                    <a:pt x="1008" y="663"/>
                  </a:lnTo>
                  <a:lnTo>
                    <a:pt x="1020" y="697"/>
                  </a:lnTo>
                  <a:lnTo>
                    <a:pt x="1020" y="731"/>
                  </a:lnTo>
                  <a:lnTo>
                    <a:pt x="1020" y="766"/>
                  </a:lnTo>
                  <a:lnTo>
                    <a:pt x="1008" y="811"/>
                  </a:lnTo>
                  <a:lnTo>
                    <a:pt x="996" y="846"/>
                  </a:lnTo>
                  <a:lnTo>
                    <a:pt x="960" y="880"/>
                  </a:lnTo>
                  <a:lnTo>
                    <a:pt x="924" y="903"/>
                  </a:lnTo>
                  <a:lnTo>
                    <a:pt x="888" y="926"/>
                  </a:lnTo>
                  <a:lnTo>
                    <a:pt x="852" y="926"/>
                  </a:lnTo>
                  <a:lnTo>
                    <a:pt x="816" y="926"/>
                  </a:lnTo>
                  <a:lnTo>
                    <a:pt x="780" y="914"/>
                  </a:lnTo>
                  <a:lnTo>
                    <a:pt x="732" y="891"/>
                  </a:lnTo>
                  <a:lnTo>
                    <a:pt x="708" y="857"/>
                  </a:lnTo>
                  <a:lnTo>
                    <a:pt x="696" y="823"/>
                  </a:lnTo>
                  <a:lnTo>
                    <a:pt x="660" y="800"/>
                  </a:lnTo>
                  <a:lnTo>
                    <a:pt x="624" y="800"/>
                  </a:lnTo>
                  <a:lnTo>
                    <a:pt x="588" y="800"/>
                  </a:lnTo>
                  <a:lnTo>
                    <a:pt x="588" y="834"/>
                  </a:lnTo>
                  <a:lnTo>
                    <a:pt x="588" y="869"/>
                  </a:lnTo>
                  <a:lnTo>
                    <a:pt x="600" y="903"/>
                  </a:lnTo>
                  <a:lnTo>
                    <a:pt x="612" y="937"/>
                  </a:lnTo>
                  <a:lnTo>
                    <a:pt x="612" y="971"/>
                  </a:lnTo>
                  <a:lnTo>
                    <a:pt x="624" y="1006"/>
                  </a:lnTo>
                  <a:lnTo>
                    <a:pt x="624" y="1040"/>
                  </a:lnTo>
                  <a:lnTo>
                    <a:pt x="624" y="1074"/>
                  </a:lnTo>
                  <a:lnTo>
                    <a:pt x="624" y="1166"/>
                  </a:lnTo>
                  <a:lnTo>
                    <a:pt x="624" y="1234"/>
                  </a:lnTo>
                  <a:lnTo>
                    <a:pt x="624" y="1303"/>
                  </a:lnTo>
                  <a:lnTo>
                    <a:pt x="624" y="1349"/>
                  </a:lnTo>
                  <a:lnTo>
                    <a:pt x="660" y="1337"/>
                  </a:lnTo>
                  <a:lnTo>
                    <a:pt x="696" y="1337"/>
                  </a:lnTo>
                  <a:lnTo>
                    <a:pt x="732" y="1337"/>
                  </a:lnTo>
                  <a:lnTo>
                    <a:pt x="780" y="1337"/>
                  </a:lnTo>
                  <a:lnTo>
                    <a:pt x="816" y="1349"/>
                  </a:lnTo>
                  <a:lnTo>
                    <a:pt x="852" y="1360"/>
                  </a:lnTo>
                  <a:lnTo>
                    <a:pt x="888" y="1371"/>
                  </a:lnTo>
                  <a:lnTo>
                    <a:pt x="924" y="1383"/>
                  </a:lnTo>
                  <a:lnTo>
                    <a:pt x="960" y="1417"/>
                  </a:lnTo>
                  <a:lnTo>
                    <a:pt x="972" y="1451"/>
                  </a:lnTo>
                  <a:lnTo>
                    <a:pt x="996" y="1486"/>
                  </a:lnTo>
                  <a:lnTo>
                    <a:pt x="996" y="1520"/>
                  </a:lnTo>
                  <a:lnTo>
                    <a:pt x="996" y="1554"/>
                  </a:lnTo>
                  <a:lnTo>
                    <a:pt x="984" y="1589"/>
                  </a:lnTo>
                  <a:lnTo>
                    <a:pt x="960" y="1623"/>
                  </a:lnTo>
                  <a:lnTo>
                    <a:pt x="924" y="1646"/>
                  </a:lnTo>
                  <a:lnTo>
                    <a:pt x="888" y="1657"/>
                  </a:lnTo>
                  <a:lnTo>
                    <a:pt x="852" y="1657"/>
                  </a:lnTo>
                  <a:lnTo>
                    <a:pt x="804" y="1657"/>
                  </a:lnTo>
                  <a:lnTo>
                    <a:pt x="768" y="1669"/>
                  </a:lnTo>
                  <a:lnTo>
                    <a:pt x="732" y="1669"/>
                  </a:lnTo>
                  <a:lnTo>
                    <a:pt x="696" y="1669"/>
                  </a:lnTo>
                  <a:lnTo>
                    <a:pt x="660" y="1680"/>
                  </a:lnTo>
                  <a:lnTo>
                    <a:pt x="624" y="1680"/>
                  </a:lnTo>
                  <a:lnTo>
                    <a:pt x="588" y="1680"/>
                  </a:lnTo>
                  <a:lnTo>
                    <a:pt x="552" y="1680"/>
                  </a:lnTo>
                  <a:lnTo>
                    <a:pt x="516" y="1680"/>
                  </a:lnTo>
                  <a:lnTo>
                    <a:pt x="480" y="1680"/>
                  </a:lnTo>
                  <a:lnTo>
                    <a:pt x="444" y="1680"/>
                  </a:lnTo>
                  <a:lnTo>
                    <a:pt x="408" y="1680"/>
                  </a:lnTo>
                  <a:lnTo>
                    <a:pt x="372" y="1680"/>
                  </a:lnTo>
                  <a:lnTo>
                    <a:pt x="336" y="1669"/>
                  </a:lnTo>
                  <a:lnTo>
                    <a:pt x="300" y="1669"/>
                  </a:lnTo>
                  <a:lnTo>
                    <a:pt x="264" y="1669"/>
                  </a:lnTo>
                  <a:lnTo>
                    <a:pt x="228" y="1657"/>
                  </a:lnTo>
                  <a:lnTo>
                    <a:pt x="192" y="1646"/>
                  </a:lnTo>
                  <a:lnTo>
                    <a:pt x="156" y="1634"/>
                  </a:lnTo>
                  <a:lnTo>
                    <a:pt x="120" y="1623"/>
                  </a:lnTo>
                  <a:lnTo>
                    <a:pt x="96" y="1589"/>
                  </a:lnTo>
                  <a:lnTo>
                    <a:pt x="72" y="1554"/>
                  </a:lnTo>
                  <a:lnTo>
                    <a:pt x="48" y="1520"/>
                  </a:lnTo>
                  <a:lnTo>
                    <a:pt x="48" y="1486"/>
                  </a:lnTo>
                  <a:lnTo>
                    <a:pt x="60" y="1451"/>
                  </a:lnTo>
                  <a:lnTo>
                    <a:pt x="84" y="1417"/>
                  </a:lnTo>
                  <a:lnTo>
                    <a:pt x="132" y="1394"/>
                  </a:lnTo>
                  <a:lnTo>
                    <a:pt x="168" y="1371"/>
                  </a:lnTo>
                  <a:lnTo>
                    <a:pt x="204" y="1360"/>
                  </a:lnTo>
                  <a:lnTo>
                    <a:pt x="252" y="1349"/>
                  </a:lnTo>
                  <a:lnTo>
                    <a:pt x="288" y="1349"/>
                  </a:lnTo>
                  <a:lnTo>
                    <a:pt x="336" y="1349"/>
                  </a:lnTo>
                  <a:lnTo>
                    <a:pt x="372" y="1349"/>
                  </a:lnTo>
                  <a:lnTo>
                    <a:pt x="408" y="1349"/>
                  </a:lnTo>
                  <a:lnTo>
                    <a:pt x="444" y="1349"/>
                  </a:lnTo>
                  <a:lnTo>
                    <a:pt x="456" y="1314"/>
                  </a:lnTo>
                  <a:lnTo>
                    <a:pt x="456" y="1280"/>
                  </a:lnTo>
                  <a:lnTo>
                    <a:pt x="456" y="1246"/>
                  </a:lnTo>
                  <a:lnTo>
                    <a:pt x="456" y="1211"/>
                  </a:lnTo>
                  <a:lnTo>
                    <a:pt x="456" y="1177"/>
                  </a:lnTo>
                  <a:lnTo>
                    <a:pt x="456" y="1143"/>
                  </a:lnTo>
                  <a:lnTo>
                    <a:pt x="444" y="1109"/>
                  </a:lnTo>
                  <a:lnTo>
                    <a:pt x="444" y="1074"/>
                  </a:lnTo>
                  <a:lnTo>
                    <a:pt x="444" y="1040"/>
                  </a:lnTo>
                  <a:lnTo>
                    <a:pt x="444" y="1006"/>
                  </a:lnTo>
                  <a:lnTo>
                    <a:pt x="444" y="971"/>
                  </a:lnTo>
                  <a:lnTo>
                    <a:pt x="444" y="937"/>
                  </a:lnTo>
                  <a:lnTo>
                    <a:pt x="444" y="903"/>
                  </a:lnTo>
                  <a:lnTo>
                    <a:pt x="444" y="869"/>
                  </a:lnTo>
                  <a:lnTo>
                    <a:pt x="408" y="846"/>
                  </a:lnTo>
                  <a:lnTo>
                    <a:pt x="372" y="846"/>
                  </a:lnTo>
                  <a:lnTo>
                    <a:pt x="336" y="846"/>
                  </a:lnTo>
                  <a:lnTo>
                    <a:pt x="336" y="880"/>
                  </a:lnTo>
                  <a:lnTo>
                    <a:pt x="336" y="914"/>
                  </a:lnTo>
                  <a:lnTo>
                    <a:pt x="300" y="937"/>
                  </a:lnTo>
                  <a:lnTo>
                    <a:pt x="264" y="960"/>
                  </a:lnTo>
                  <a:lnTo>
                    <a:pt x="228" y="960"/>
                  </a:lnTo>
                  <a:lnTo>
                    <a:pt x="192" y="960"/>
                  </a:lnTo>
                  <a:lnTo>
                    <a:pt x="156" y="960"/>
                  </a:lnTo>
                  <a:lnTo>
                    <a:pt x="120" y="949"/>
                  </a:lnTo>
                  <a:lnTo>
                    <a:pt x="84" y="937"/>
                  </a:lnTo>
                  <a:lnTo>
                    <a:pt x="60" y="903"/>
                  </a:lnTo>
                  <a:lnTo>
                    <a:pt x="36" y="869"/>
                  </a:lnTo>
                  <a:lnTo>
                    <a:pt x="12" y="834"/>
                  </a:lnTo>
                  <a:lnTo>
                    <a:pt x="0" y="800"/>
                  </a:lnTo>
                  <a:lnTo>
                    <a:pt x="0" y="766"/>
                  </a:lnTo>
                  <a:lnTo>
                    <a:pt x="0" y="731"/>
                  </a:lnTo>
                  <a:lnTo>
                    <a:pt x="24" y="697"/>
                  </a:lnTo>
                  <a:lnTo>
                    <a:pt x="60" y="674"/>
                  </a:lnTo>
                  <a:lnTo>
                    <a:pt x="96" y="651"/>
                  </a:lnTo>
                  <a:lnTo>
                    <a:pt x="132" y="640"/>
                  </a:lnTo>
                  <a:lnTo>
                    <a:pt x="180" y="640"/>
                  </a:lnTo>
                  <a:lnTo>
                    <a:pt x="216" y="640"/>
                  </a:lnTo>
                  <a:lnTo>
                    <a:pt x="252" y="651"/>
                  </a:lnTo>
                  <a:lnTo>
                    <a:pt x="288" y="663"/>
                  </a:lnTo>
                  <a:lnTo>
                    <a:pt x="312" y="697"/>
                  </a:lnTo>
                  <a:lnTo>
                    <a:pt x="324" y="731"/>
                  </a:lnTo>
                  <a:lnTo>
                    <a:pt x="360" y="731"/>
                  </a:lnTo>
                  <a:lnTo>
                    <a:pt x="396" y="731"/>
                  </a:lnTo>
                  <a:lnTo>
                    <a:pt x="432" y="731"/>
                  </a:lnTo>
                  <a:lnTo>
                    <a:pt x="432" y="697"/>
                  </a:lnTo>
                  <a:lnTo>
                    <a:pt x="444" y="663"/>
                  </a:lnTo>
                  <a:lnTo>
                    <a:pt x="444" y="629"/>
                  </a:lnTo>
                  <a:lnTo>
                    <a:pt x="444" y="583"/>
                  </a:lnTo>
                  <a:lnTo>
                    <a:pt x="444" y="549"/>
                  </a:lnTo>
                  <a:lnTo>
                    <a:pt x="444" y="514"/>
                  </a:lnTo>
                  <a:lnTo>
                    <a:pt x="444" y="480"/>
                  </a:lnTo>
                  <a:lnTo>
                    <a:pt x="444" y="446"/>
                  </a:lnTo>
                  <a:lnTo>
                    <a:pt x="444" y="411"/>
                  </a:lnTo>
                  <a:lnTo>
                    <a:pt x="444" y="366"/>
                  </a:lnTo>
                  <a:lnTo>
                    <a:pt x="444" y="331"/>
                  </a:lnTo>
                  <a:lnTo>
                    <a:pt x="444" y="297"/>
                  </a:lnTo>
                  <a:lnTo>
                    <a:pt x="432" y="251"/>
                  </a:lnTo>
                  <a:lnTo>
                    <a:pt x="432" y="217"/>
                  </a:lnTo>
                  <a:lnTo>
                    <a:pt x="432" y="183"/>
                  </a:lnTo>
                  <a:lnTo>
                    <a:pt x="432" y="149"/>
                  </a:lnTo>
                  <a:lnTo>
                    <a:pt x="432" y="114"/>
                  </a:lnTo>
                  <a:lnTo>
                    <a:pt x="432" y="80"/>
                  </a:lnTo>
                  <a:lnTo>
                    <a:pt x="432" y="46"/>
                  </a:lnTo>
                  <a:lnTo>
                    <a:pt x="432" y="11"/>
                  </a:lnTo>
                </a:path>
              </a:pathLst>
            </a:custGeom>
            <a:noFill/>
            <a:ln w="50800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O">
                <a:latin typeface="Montserrat" pitchFamily="2" charset="77"/>
              </a:endParaRPr>
            </a:p>
          </p:txBody>
        </p:sp>
        <p:sp>
          <p:nvSpPr>
            <p:cNvPr id="108" name="Rectangle 51">
              <a:extLst>
                <a:ext uri="{FF2B5EF4-FFF2-40B4-BE49-F238E27FC236}">
                  <a16:creationId xmlns:a16="http://schemas.microsoft.com/office/drawing/2014/main" id="{03726897-EA89-4501-8475-FC98441F26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7" y="2775"/>
              <a:ext cx="798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b="1">
                  <a:latin typeface="Montserrat" pitchFamily="2" charset="77"/>
                </a:rPr>
                <a:t>1-tRNA</a:t>
              </a:r>
            </a:p>
          </p:txBody>
        </p:sp>
        <p:sp>
          <p:nvSpPr>
            <p:cNvPr id="109" name="Rectangle 52">
              <a:extLst>
                <a:ext uri="{FF2B5EF4-FFF2-40B4-BE49-F238E27FC236}">
                  <a16:creationId xmlns:a16="http://schemas.microsoft.com/office/drawing/2014/main" id="{8EC61FFB-5F52-4C91-B35D-9DF1907F97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1" y="3130"/>
              <a:ext cx="294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U</a:t>
              </a:r>
            </a:p>
          </p:txBody>
        </p:sp>
        <p:sp>
          <p:nvSpPr>
            <p:cNvPr id="110" name="Rectangle 53">
              <a:extLst>
                <a:ext uri="{FF2B5EF4-FFF2-40B4-BE49-F238E27FC236}">
                  <a16:creationId xmlns:a16="http://schemas.microsoft.com/office/drawing/2014/main" id="{966969DB-42FE-4E31-8A2E-C3841608D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" y="3130"/>
              <a:ext cx="289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A</a:t>
              </a:r>
            </a:p>
          </p:txBody>
        </p:sp>
        <p:sp>
          <p:nvSpPr>
            <p:cNvPr id="111" name="Rectangle 54">
              <a:extLst>
                <a:ext uri="{FF2B5EF4-FFF2-40B4-BE49-F238E27FC236}">
                  <a16:creationId xmlns:a16="http://schemas.microsoft.com/office/drawing/2014/main" id="{3F86811C-0CFE-46AC-8433-A377E25230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" y="3130"/>
              <a:ext cx="281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C</a:t>
              </a:r>
            </a:p>
          </p:txBody>
        </p:sp>
        <p:sp>
          <p:nvSpPr>
            <p:cNvPr id="112" name="Line 55">
              <a:extLst>
                <a:ext uri="{FF2B5EF4-FFF2-40B4-BE49-F238E27FC236}">
                  <a16:creationId xmlns:a16="http://schemas.microsoft.com/office/drawing/2014/main" id="{F6F11E8B-D7CF-45BD-92E2-5A30D0F352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088"/>
              <a:ext cx="0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113" name="Line 56">
              <a:extLst>
                <a:ext uri="{FF2B5EF4-FFF2-40B4-BE49-F238E27FC236}">
                  <a16:creationId xmlns:a16="http://schemas.microsoft.com/office/drawing/2014/main" id="{C196FA22-F4DE-41D2-8899-FBFCB3B90D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3088"/>
              <a:ext cx="0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114" name="Line 57">
              <a:extLst>
                <a:ext uri="{FF2B5EF4-FFF2-40B4-BE49-F238E27FC236}">
                  <a16:creationId xmlns:a16="http://schemas.microsoft.com/office/drawing/2014/main" id="{55A645E9-5781-4F8E-98BE-6EC830787F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3088"/>
              <a:ext cx="0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115" name="Rectangle 58">
              <a:extLst>
                <a:ext uri="{FF2B5EF4-FFF2-40B4-BE49-F238E27FC236}">
                  <a16:creationId xmlns:a16="http://schemas.microsoft.com/office/drawing/2014/main" id="{C39DC4B2-17E6-414E-A782-D3E1CDB2BE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8" y="976"/>
              <a:ext cx="544" cy="448"/>
            </a:xfrm>
            <a:prstGeom prst="rect">
              <a:avLst/>
            </a:prstGeom>
            <a:solidFill>
              <a:srgbClr val="99FF33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O">
                <a:latin typeface="Montserrat" pitchFamily="2" charset="77"/>
              </a:endParaRPr>
            </a:p>
          </p:txBody>
        </p:sp>
        <p:sp>
          <p:nvSpPr>
            <p:cNvPr id="116" name="Rectangle 59">
              <a:extLst>
                <a:ext uri="{FF2B5EF4-FFF2-40B4-BE49-F238E27FC236}">
                  <a16:creationId xmlns:a16="http://schemas.microsoft.com/office/drawing/2014/main" id="{22F9056E-9838-4EEE-B54E-4293C733FE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1" y="1018"/>
              <a:ext cx="489" cy="325"/>
            </a:xfrm>
            <a:prstGeom prst="rect">
              <a:avLst/>
            </a:prstGeom>
            <a:solidFill>
              <a:srgbClr val="99FF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aa1</a:t>
              </a:r>
            </a:p>
          </p:txBody>
        </p:sp>
        <p:sp>
          <p:nvSpPr>
            <p:cNvPr id="117" name="Line 60">
              <a:extLst>
                <a:ext uri="{FF2B5EF4-FFF2-40B4-BE49-F238E27FC236}">
                  <a16:creationId xmlns:a16="http://schemas.microsoft.com/office/drawing/2014/main" id="{CE64CC45-6386-418D-9B19-7D6798C6DD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84" y="3376"/>
              <a:ext cx="0" cy="64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118" name="Line 61">
              <a:extLst>
                <a:ext uri="{FF2B5EF4-FFF2-40B4-BE49-F238E27FC236}">
                  <a16:creationId xmlns:a16="http://schemas.microsoft.com/office/drawing/2014/main" id="{D3B740F9-F48F-44CA-B103-FF04F13299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6" y="3376"/>
              <a:ext cx="0" cy="64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119" name="Line 62">
              <a:extLst>
                <a:ext uri="{FF2B5EF4-FFF2-40B4-BE49-F238E27FC236}">
                  <a16:creationId xmlns:a16="http://schemas.microsoft.com/office/drawing/2014/main" id="{6FD75CB7-7B43-4D88-9974-363A2780CC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3376"/>
              <a:ext cx="0" cy="64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</p:grpSp>
      <p:sp>
        <p:nvSpPr>
          <p:cNvPr id="120" name="Rectangle 65">
            <a:extLst>
              <a:ext uri="{FF2B5EF4-FFF2-40B4-BE49-F238E27FC236}">
                <a16:creationId xmlns:a16="http://schemas.microsoft.com/office/drawing/2014/main" id="{1FA47DEE-97EA-49B0-9A28-C566950EB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4486" y="5790396"/>
            <a:ext cx="1413850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dirty="0" err="1">
                <a:latin typeface="Montserrat" pitchFamily="2" charset="77"/>
              </a:rPr>
              <a:t>Codón</a:t>
            </a:r>
            <a:endParaRPr lang="en-US" sz="2800" b="1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0466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BB73E-BB56-48BD-8F50-16CD0CEF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908" y="178603"/>
            <a:ext cx="5496182" cy="1325563"/>
          </a:xfrm>
        </p:spPr>
        <p:txBody>
          <a:bodyPr/>
          <a:lstStyle/>
          <a:p>
            <a:r>
              <a:rPr lang="es-CO" dirty="0"/>
              <a:t>Resumen de la traducción</a:t>
            </a:r>
          </a:p>
        </p:txBody>
      </p:sp>
      <p:sp>
        <p:nvSpPr>
          <p:cNvPr id="6" name="Freeform 4">
            <a:extLst>
              <a:ext uri="{FF2B5EF4-FFF2-40B4-BE49-F238E27FC236}">
                <a16:creationId xmlns:a16="http://schemas.microsoft.com/office/drawing/2014/main" id="{6C6B98FE-2460-487E-BC34-CFDB379430E8}"/>
              </a:ext>
            </a:extLst>
          </p:cNvPr>
          <p:cNvSpPr>
            <a:spLocks/>
          </p:cNvSpPr>
          <p:nvPr/>
        </p:nvSpPr>
        <p:spPr bwMode="auto">
          <a:xfrm>
            <a:off x="5026010" y="1705598"/>
            <a:ext cx="5583238" cy="3563938"/>
          </a:xfrm>
          <a:custGeom>
            <a:avLst/>
            <a:gdLst>
              <a:gd name="T0" fmla="*/ 288 w 3517"/>
              <a:gd name="T1" fmla="*/ 2136 h 2245"/>
              <a:gd name="T2" fmla="*/ 192 w 3517"/>
              <a:gd name="T3" fmla="*/ 2016 h 2245"/>
              <a:gd name="T4" fmla="*/ 132 w 3517"/>
              <a:gd name="T5" fmla="*/ 1908 h 2245"/>
              <a:gd name="T6" fmla="*/ 72 w 3517"/>
              <a:gd name="T7" fmla="*/ 1800 h 2245"/>
              <a:gd name="T8" fmla="*/ 36 w 3517"/>
              <a:gd name="T9" fmla="*/ 1680 h 2245"/>
              <a:gd name="T10" fmla="*/ 12 w 3517"/>
              <a:gd name="T11" fmla="*/ 1560 h 2245"/>
              <a:gd name="T12" fmla="*/ 0 w 3517"/>
              <a:gd name="T13" fmla="*/ 1320 h 2245"/>
              <a:gd name="T14" fmla="*/ 0 w 3517"/>
              <a:gd name="T15" fmla="*/ 1080 h 2245"/>
              <a:gd name="T16" fmla="*/ 0 w 3517"/>
              <a:gd name="T17" fmla="*/ 840 h 2245"/>
              <a:gd name="T18" fmla="*/ 12 w 3517"/>
              <a:gd name="T19" fmla="*/ 600 h 2245"/>
              <a:gd name="T20" fmla="*/ 48 w 3517"/>
              <a:gd name="T21" fmla="*/ 444 h 2245"/>
              <a:gd name="T22" fmla="*/ 120 w 3517"/>
              <a:gd name="T23" fmla="*/ 336 h 2245"/>
              <a:gd name="T24" fmla="*/ 228 w 3517"/>
              <a:gd name="T25" fmla="*/ 252 h 2245"/>
              <a:gd name="T26" fmla="*/ 360 w 3517"/>
              <a:gd name="T27" fmla="*/ 168 h 2245"/>
              <a:gd name="T28" fmla="*/ 552 w 3517"/>
              <a:gd name="T29" fmla="*/ 108 h 2245"/>
              <a:gd name="T30" fmla="*/ 768 w 3517"/>
              <a:gd name="T31" fmla="*/ 72 h 2245"/>
              <a:gd name="T32" fmla="*/ 948 w 3517"/>
              <a:gd name="T33" fmla="*/ 36 h 2245"/>
              <a:gd name="T34" fmla="*/ 1164 w 3517"/>
              <a:gd name="T35" fmla="*/ 12 h 2245"/>
              <a:gd name="T36" fmla="*/ 1380 w 3517"/>
              <a:gd name="T37" fmla="*/ 0 h 2245"/>
              <a:gd name="T38" fmla="*/ 1668 w 3517"/>
              <a:gd name="T39" fmla="*/ 0 h 2245"/>
              <a:gd name="T40" fmla="*/ 1932 w 3517"/>
              <a:gd name="T41" fmla="*/ 0 h 2245"/>
              <a:gd name="T42" fmla="*/ 2196 w 3517"/>
              <a:gd name="T43" fmla="*/ 24 h 2245"/>
              <a:gd name="T44" fmla="*/ 2412 w 3517"/>
              <a:gd name="T45" fmla="*/ 36 h 2245"/>
              <a:gd name="T46" fmla="*/ 2628 w 3517"/>
              <a:gd name="T47" fmla="*/ 48 h 2245"/>
              <a:gd name="T48" fmla="*/ 2820 w 3517"/>
              <a:gd name="T49" fmla="*/ 96 h 2245"/>
              <a:gd name="T50" fmla="*/ 3060 w 3517"/>
              <a:gd name="T51" fmla="*/ 180 h 2245"/>
              <a:gd name="T52" fmla="*/ 3252 w 3517"/>
              <a:gd name="T53" fmla="*/ 324 h 2245"/>
              <a:gd name="T54" fmla="*/ 3372 w 3517"/>
              <a:gd name="T55" fmla="*/ 504 h 2245"/>
              <a:gd name="T56" fmla="*/ 3444 w 3517"/>
              <a:gd name="T57" fmla="*/ 624 h 2245"/>
              <a:gd name="T58" fmla="*/ 3492 w 3517"/>
              <a:gd name="T59" fmla="*/ 816 h 2245"/>
              <a:gd name="T60" fmla="*/ 3516 w 3517"/>
              <a:gd name="T61" fmla="*/ 1032 h 2245"/>
              <a:gd name="T62" fmla="*/ 3516 w 3517"/>
              <a:gd name="T63" fmla="*/ 1248 h 2245"/>
              <a:gd name="T64" fmla="*/ 3516 w 3517"/>
              <a:gd name="T65" fmla="*/ 1488 h 2245"/>
              <a:gd name="T66" fmla="*/ 3516 w 3517"/>
              <a:gd name="T67" fmla="*/ 1608 h 2245"/>
              <a:gd name="T68" fmla="*/ 3468 w 3517"/>
              <a:gd name="T69" fmla="*/ 1800 h 2245"/>
              <a:gd name="T70" fmla="*/ 3408 w 3517"/>
              <a:gd name="T71" fmla="*/ 1932 h 2245"/>
              <a:gd name="T72" fmla="*/ 3324 w 3517"/>
              <a:gd name="T73" fmla="*/ 2052 h 2245"/>
              <a:gd name="T74" fmla="*/ 3204 w 3517"/>
              <a:gd name="T75" fmla="*/ 2160 h 2245"/>
              <a:gd name="T76" fmla="*/ 3096 w 3517"/>
              <a:gd name="T77" fmla="*/ 2208 h 2245"/>
              <a:gd name="T78" fmla="*/ 2952 w 3517"/>
              <a:gd name="T79" fmla="*/ 2208 h 2245"/>
              <a:gd name="T80" fmla="*/ 2796 w 3517"/>
              <a:gd name="T81" fmla="*/ 2208 h 2245"/>
              <a:gd name="T82" fmla="*/ 2592 w 3517"/>
              <a:gd name="T83" fmla="*/ 2208 h 2245"/>
              <a:gd name="T84" fmla="*/ 2364 w 3517"/>
              <a:gd name="T85" fmla="*/ 2208 h 2245"/>
              <a:gd name="T86" fmla="*/ 2220 w 3517"/>
              <a:gd name="T87" fmla="*/ 2196 h 2245"/>
              <a:gd name="T88" fmla="*/ 2088 w 3517"/>
              <a:gd name="T89" fmla="*/ 2196 h 2245"/>
              <a:gd name="T90" fmla="*/ 1968 w 3517"/>
              <a:gd name="T91" fmla="*/ 2196 h 2245"/>
              <a:gd name="T92" fmla="*/ 1848 w 3517"/>
              <a:gd name="T93" fmla="*/ 2208 h 2245"/>
              <a:gd name="T94" fmla="*/ 1740 w 3517"/>
              <a:gd name="T95" fmla="*/ 2220 h 2245"/>
              <a:gd name="T96" fmla="*/ 1632 w 3517"/>
              <a:gd name="T97" fmla="*/ 2220 h 2245"/>
              <a:gd name="T98" fmla="*/ 1524 w 3517"/>
              <a:gd name="T99" fmla="*/ 2220 h 2245"/>
              <a:gd name="T100" fmla="*/ 1284 w 3517"/>
              <a:gd name="T101" fmla="*/ 2232 h 2245"/>
              <a:gd name="T102" fmla="*/ 1092 w 3517"/>
              <a:gd name="T103" fmla="*/ 2244 h 2245"/>
              <a:gd name="T104" fmla="*/ 984 w 3517"/>
              <a:gd name="T105" fmla="*/ 2244 h 2245"/>
              <a:gd name="T106" fmla="*/ 876 w 3517"/>
              <a:gd name="T107" fmla="*/ 2244 h 2245"/>
              <a:gd name="T108" fmla="*/ 756 w 3517"/>
              <a:gd name="T109" fmla="*/ 2244 h 2245"/>
              <a:gd name="T110" fmla="*/ 636 w 3517"/>
              <a:gd name="T111" fmla="*/ 2244 h 2245"/>
              <a:gd name="T112" fmla="*/ 528 w 3517"/>
              <a:gd name="T113" fmla="*/ 2232 h 2245"/>
              <a:gd name="T114" fmla="*/ 420 w 3517"/>
              <a:gd name="T115" fmla="*/ 2220 h 2245"/>
              <a:gd name="T116" fmla="*/ 348 w 3517"/>
              <a:gd name="T117" fmla="*/ 2208 h 2245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3517"/>
              <a:gd name="T178" fmla="*/ 0 h 2245"/>
              <a:gd name="T179" fmla="*/ 3517 w 3517"/>
              <a:gd name="T180" fmla="*/ 2245 h 2245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3517" h="2245">
                <a:moveTo>
                  <a:pt x="348" y="2208"/>
                </a:moveTo>
                <a:lnTo>
                  <a:pt x="324" y="2172"/>
                </a:lnTo>
                <a:lnTo>
                  <a:pt x="288" y="2136"/>
                </a:lnTo>
                <a:lnTo>
                  <a:pt x="252" y="2100"/>
                </a:lnTo>
                <a:lnTo>
                  <a:pt x="216" y="2052"/>
                </a:lnTo>
                <a:lnTo>
                  <a:pt x="192" y="2016"/>
                </a:lnTo>
                <a:lnTo>
                  <a:pt x="168" y="1980"/>
                </a:lnTo>
                <a:lnTo>
                  <a:pt x="144" y="1944"/>
                </a:lnTo>
                <a:lnTo>
                  <a:pt x="132" y="1908"/>
                </a:lnTo>
                <a:lnTo>
                  <a:pt x="108" y="1872"/>
                </a:lnTo>
                <a:lnTo>
                  <a:pt x="96" y="1836"/>
                </a:lnTo>
                <a:lnTo>
                  <a:pt x="72" y="1800"/>
                </a:lnTo>
                <a:lnTo>
                  <a:pt x="60" y="1764"/>
                </a:lnTo>
                <a:lnTo>
                  <a:pt x="48" y="1716"/>
                </a:lnTo>
                <a:lnTo>
                  <a:pt x="36" y="1680"/>
                </a:lnTo>
                <a:lnTo>
                  <a:pt x="24" y="1644"/>
                </a:lnTo>
                <a:lnTo>
                  <a:pt x="12" y="1608"/>
                </a:lnTo>
                <a:lnTo>
                  <a:pt x="12" y="1560"/>
                </a:lnTo>
                <a:lnTo>
                  <a:pt x="0" y="1464"/>
                </a:lnTo>
                <a:lnTo>
                  <a:pt x="0" y="1392"/>
                </a:lnTo>
                <a:lnTo>
                  <a:pt x="0" y="1320"/>
                </a:lnTo>
                <a:lnTo>
                  <a:pt x="0" y="1224"/>
                </a:lnTo>
                <a:lnTo>
                  <a:pt x="0" y="1152"/>
                </a:lnTo>
                <a:lnTo>
                  <a:pt x="0" y="1080"/>
                </a:lnTo>
                <a:lnTo>
                  <a:pt x="0" y="984"/>
                </a:lnTo>
                <a:lnTo>
                  <a:pt x="0" y="912"/>
                </a:lnTo>
                <a:lnTo>
                  <a:pt x="0" y="840"/>
                </a:lnTo>
                <a:lnTo>
                  <a:pt x="0" y="768"/>
                </a:lnTo>
                <a:lnTo>
                  <a:pt x="0" y="696"/>
                </a:lnTo>
                <a:lnTo>
                  <a:pt x="12" y="600"/>
                </a:lnTo>
                <a:lnTo>
                  <a:pt x="12" y="528"/>
                </a:lnTo>
                <a:lnTo>
                  <a:pt x="24" y="480"/>
                </a:lnTo>
                <a:lnTo>
                  <a:pt x="48" y="444"/>
                </a:lnTo>
                <a:lnTo>
                  <a:pt x="60" y="408"/>
                </a:lnTo>
                <a:lnTo>
                  <a:pt x="84" y="372"/>
                </a:lnTo>
                <a:lnTo>
                  <a:pt x="120" y="336"/>
                </a:lnTo>
                <a:lnTo>
                  <a:pt x="156" y="312"/>
                </a:lnTo>
                <a:lnTo>
                  <a:pt x="192" y="276"/>
                </a:lnTo>
                <a:lnTo>
                  <a:pt x="228" y="252"/>
                </a:lnTo>
                <a:lnTo>
                  <a:pt x="264" y="228"/>
                </a:lnTo>
                <a:lnTo>
                  <a:pt x="312" y="192"/>
                </a:lnTo>
                <a:lnTo>
                  <a:pt x="360" y="168"/>
                </a:lnTo>
                <a:lnTo>
                  <a:pt x="456" y="144"/>
                </a:lnTo>
                <a:lnTo>
                  <a:pt x="504" y="120"/>
                </a:lnTo>
                <a:lnTo>
                  <a:pt x="552" y="108"/>
                </a:lnTo>
                <a:lnTo>
                  <a:pt x="624" y="96"/>
                </a:lnTo>
                <a:lnTo>
                  <a:pt x="672" y="84"/>
                </a:lnTo>
                <a:lnTo>
                  <a:pt x="768" y="72"/>
                </a:lnTo>
                <a:lnTo>
                  <a:pt x="804" y="60"/>
                </a:lnTo>
                <a:lnTo>
                  <a:pt x="852" y="48"/>
                </a:lnTo>
                <a:lnTo>
                  <a:pt x="948" y="36"/>
                </a:lnTo>
                <a:lnTo>
                  <a:pt x="1044" y="24"/>
                </a:lnTo>
                <a:lnTo>
                  <a:pt x="1116" y="24"/>
                </a:lnTo>
                <a:lnTo>
                  <a:pt x="1164" y="12"/>
                </a:lnTo>
                <a:lnTo>
                  <a:pt x="1212" y="0"/>
                </a:lnTo>
                <a:lnTo>
                  <a:pt x="1308" y="0"/>
                </a:lnTo>
                <a:lnTo>
                  <a:pt x="1380" y="0"/>
                </a:lnTo>
                <a:lnTo>
                  <a:pt x="1476" y="0"/>
                </a:lnTo>
                <a:lnTo>
                  <a:pt x="1548" y="0"/>
                </a:lnTo>
                <a:lnTo>
                  <a:pt x="1668" y="0"/>
                </a:lnTo>
                <a:lnTo>
                  <a:pt x="1740" y="0"/>
                </a:lnTo>
                <a:lnTo>
                  <a:pt x="1836" y="0"/>
                </a:lnTo>
                <a:lnTo>
                  <a:pt x="1932" y="0"/>
                </a:lnTo>
                <a:lnTo>
                  <a:pt x="2028" y="12"/>
                </a:lnTo>
                <a:lnTo>
                  <a:pt x="2124" y="24"/>
                </a:lnTo>
                <a:lnTo>
                  <a:pt x="2196" y="24"/>
                </a:lnTo>
                <a:lnTo>
                  <a:pt x="2268" y="24"/>
                </a:lnTo>
                <a:lnTo>
                  <a:pt x="2340" y="24"/>
                </a:lnTo>
                <a:lnTo>
                  <a:pt x="2412" y="36"/>
                </a:lnTo>
                <a:lnTo>
                  <a:pt x="2484" y="36"/>
                </a:lnTo>
                <a:lnTo>
                  <a:pt x="2556" y="48"/>
                </a:lnTo>
                <a:lnTo>
                  <a:pt x="2628" y="48"/>
                </a:lnTo>
                <a:lnTo>
                  <a:pt x="2676" y="72"/>
                </a:lnTo>
                <a:lnTo>
                  <a:pt x="2748" y="84"/>
                </a:lnTo>
                <a:lnTo>
                  <a:pt x="2820" y="96"/>
                </a:lnTo>
                <a:lnTo>
                  <a:pt x="2868" y="120"/>
                </a:lnTo>
                <a:lnTo>
                  <a:pt x="2964" y="156"/>
                </a:lnTo>
                <a:lnTo>
                  <a:pt x="3060" y="180"/>
                </a:lnTo>
                <a:lnTo>
                  <a:pt x="3144" y="216"/>
                </a:lnTo>
                <a:lnTo>
                  <a:pt x="3180" y="252"/>
                </a:lnTo>
                <a:lnTo>
                  <a:pt x="3252" y="324"/>
                </a:lnTo>
                <a:lnTo>
                  <a:pt x="3288" y="360"/>
                </a:lnTo>
                <a:lnTo>
                  <a:pt x="3324" y="456"/>
                </a:lnTo>
                <a:lnTo>
                  <a:pt x="3372" y="504"/>
                </a:lnTo>
                <a:lnTo>
                  <a:pt x="3396" y="540"/>
                </a:lnTo>
                <a:lnTo>
                  <a:pt x="3420" y="576"/>
                </a:lnTo>
                <a:lnTo>
                  <a:pt x="3444" y="624"/>
                </a:lnTo>
                <a:lnTo>
                  <a:pt x="3468" y="672"/>
                </a:lnTo>
                <a:lnTo>
                  <a:pt x="3480" y="720"/>
                </a:lnTo>
                <a:lnTo>
                  <a:pt x="3492" y="816"/>
                </a:lnTo>
                <a:lnTo>
                  <a:pt x="3492" y="888"/>
                </a:lnTo>
                <a:lnTo>
                  <a:pt x="3504" y="960"/>
                </a:lnTo>
                <a:lnTo>
                  <a:pt x="3516" y="1032"/>
                </a:lnTo>
                <a:lnTo>
                  <a:pt x="3516" y="1104"/>
                </a:lnTo>
                <a:lnTo>
                  <a:pt x="3516" y="1176"/>
                </a:lnTo>
                <a:lnTo>
                  <a:pt x="3516" y="1248"/>
                </a:lnTo>
                <a:lnTo>
                  <a:pt x="3516" y="1320"/>
                </a:lnTo>
                <a:lnTo>
                  <a:pt x="3516" y="1416"/>
                </a:lnTo>
                <a:lnTo>
                  <a:pt x="3516" y="1488"/>
                </a:lnTo>
                <a:lnTo>
                  <a:pt x="3516" y="1524"/>
                </a:lnTo>
                <a:lnTo>
                  <a:pt x="3516" y="1572"/>
                </a:lnTo>
                <a:lnTo>
                  <a:pt x="3516" y="1608"/>
                </a:lnTo>
                <a:lnTo>
                  <a:pt x="3504" y="1704"/>
                </a:lnTo>
                <a:lnTo>
                  <a:pt x="3492" y="1752"/>
                </a:lnTo>
                <a:lnTo>
                  <a:pt x="3468" y="1800"/>
                </a:lnTo>
                <a:lnTo>
                  <a:pt x="3456" y="1836"/>
                </a:lnTo>
                <a:lnTo>
                  <a:pt x="3432" y="1884"/>
                </a:lnTo>
                <a:lnTo>
                  <a:pt x="3408" y="1932"/>
                </a:lnTo>
                <a:lnTo>
                  <a:pt x="3384" y="1980"/>
                </a:lnTo>
                <a:lnTo>
                  <a:pt x="3348" y="2016"/>
                </a:lnTo>
                <a:lnTo>
                  <a:pt x="3324" y="2052"/>
                </a:lnTo>
                <a:lnTo>
                  <a:pt x="3276" y="2100"/>
                </a:lnTo>
                <a:lnTo>
                  <a:pt x="3240" y="2124"/>
                </a:lnTo>
                <a:lnTo>
                  <a:pt x="3204" y="2160"/>
                </a:lnTo>
                <a:lnTo>
                  <a:pt x="3168" y="2184"/>
                </a:lnTo>
                <a:lnTo>
                  <a:pt x="3132" y="2208"/>
                </a:lnTo>
                <a:lnTo>
                  <a:pt x="3096" y="2208"/>
                </a:lnTo>
                <a:lnTo>
                  <a:pt x="3024" y="2208"/>
                </a:lnTo>
                <a:lnTo>
                  <a:pt x="2988" y="2208"/>
                </a:lnTo>
                <a:lnTo>
                  <a:pt x="2952" y="2208"/>
                </a:lnTo>
                <a:lnTo>
                  <a:pt x="2916" y="2208"/>
                </a:lnTo>
                <a:lnTo>
                  <a:pt x="2868" y="2208"/>
                </a:lnTo>
                <a:lnTo>
                  <a:pt x="2796" y="2208"/>
                </a:lnTo>
                <a:lnTo>
                  <a:pt x="2676" y="2208"/>
                </a:lnTo>
                <a:lnTo>
                  <a:pt x="2640" y="2208"/>
                </a:lnTo>
                <a:lnTo>
                  <a:pt x="2592" y="2208"/>
                </a:lnTo>
                <a:lnTo>
                  <a:pt x="2496" y="2208"/>
                </a:lnTo>
                <a:lnTo>
                  <a:pt x="2460" y="2208"/>
                </a:lnTo>
                <a:lnTo>
                  <a:pt x="2364" y="2208"/>
                </a:lnTo>
                <a:lnTo>
                  <a:pt x="2316" y="2196"/>
                </a:lnTo>
                <a:lnTo>
                  <a:pt x="2268" y="2196"/>
                </a:lnTo>
                <a:lnTo>
                  <a:pt x="2220" y="2196"/>
                </a:lnTo>
                <a:lnTo>
                  <a:pt x="2184" y="2196"/>
                </a:lnTo>
                <a:lnTo>
                  <a:pt x="2136" y="2196"/>
                </a:lnTo>
                <a:lnTo>
                  <a:pt x="2088" y="2196"/>
                </a:lnTo>
                <a:lnTo>
                  <a:pt x="2040" y="2196"/>
                </a:lnTo>
                <a:lnTo>
                  <a:pt x="2004" y="2196"/>
                </a:lnTo>
                <a:lnTo>
                  <a:pt x="1968" y="2196"/>
                </a:lnTo>
                <a:lnTo>
                  <a:pt x="1920" y="2208"/>
                </a:lnTo>
                <a:lnTo>
                  <a:pt x="1884" y="2208"/>
                </a:lnTo>
                <a:lnTo>
                  <a:pt x="1848" y="2208"/>
                </a:lnTo>
                <a:lnTo>
                  <a:pt x="1812" y="2220"/>
                </a:lnTo>
                <a:lnTo>
                  <a:pt x="1776" y="2220"/>
                </a:lnTo>
                <a:lnTo>
                  <a:pt x="1740" y="2220"/>
                </a:lnTo>
                <a:lnTo>
                  <a:pt x="1704" y="2220"/>
                </a:lnTo>
                <a:lnTo>
                  <a:pt x="1668" y="2220"/>
                </a:lnTo>
                <a:lnTo>
                  <a:pt x="1632" y="2220"/>
                </a:lnTo>
                <a:lnTo>
                  <a:pt x="1596" y="2220"/>
                </a:lnTo>
                <a:lnTo>
                  <a:pt x="1560" y="2220"/>
                </a:lnTo>
                <a:lnTo>
                  <a:pt x="1524" y="2220"/>
                </a:lnTo>
                <a:lnTo>
                  <a:pt x="1452" y="2220"/>
                </a:lnTo>
                <a:lnTo>
                  <a:pt x="1380" y="2232"/>
                </a:lnTo>
                <a:lnTo>
                  <a:pt x="1284" y="2232"/>
                </a:lnTo>
                <a:lnTo>
                  <a:pt x="1188" y="2244"/>
                </a:lnTo>
                <a:lnTo>
                  <a:pt x="1140" y="2244"/>
                </a:lnTo>
                <a:lnTo>
                  <a:pt x="1092" y="2244"/>
                </a:lnTo>
                <a:lnTo>
                  <a:pt x="1056" y="2244"/>
                </a:lnTo>
                <a:lnTo>
                  <a:pt x="1020" y="2244"/>
                </a:lnTo>
                <a:lnTo>
                  <a:pt x="984" y="2244"/>
                </a:lnTo>
                <a:lnTo>
                  <a:pt x="948" y="2244"/>
                </a:lnTo>
                <a:lnTo>
                  <a:pt x="912" y="2244"/>
                </a:lnTo>
                <a:lnTo>
                  <a:pt x="876" y="2244"/>
                </a:lnTo>
                <a:lnTo>
                  <a:pt x="828" y="2244"/>
                </a:lnTo>
                <a:lnTo>
                  <a:pt x="792" y="2244"/>
                </a:lnTo>
                <a:lnTo>
                  <a:pt x="756" y="2244"/>
                </a:lnTo>
                <a:lnTo>
                  <a:pt x="708" y="2244"/>
                </a:lnTo>
                <a:lnTo>
                  <a:pt x="672" y="2244"/>
                </a:lnTo>
                <a:lnTo>
                  <a:pt x="636" y="2244"/>
                </a:lnTo>
                <a:lnTo>
                  <a:pt x="600" y="2244"/>
                </a:lnTo>
                <a:lnTo>
                  <a:pt x="564" y="2232"/>
                </a:lnTo>
                <a:lnTo>
                  <a:pt x="528" y="2232"/>
                </a:lnTo>
                <a:lnTo>
                  <a:pt x="492" y="2232"/>
                </a:lnTo>
                <a:lnTo>
                  <a:pt x="456" y="2220"/>
                </a:lnTo>
                <a:lnTo>
                  <a:pt x="420" y="2220"/>
                </a:lnTo>
                <a:lnTo>
                  <a:pt x="384" y="2220"/>
                </a:lnTo>
                <a:lnTo>
                  <a:pt x="348" y="2208"/>
                </a:lnTo>
              </a:path>
            </a:pathLst>
          </a:custGeom>
          <a:solidFill>
            <a:srgbClr val="A2C1FE"/>
          </a:solidFill>
          <a:ln w="50800" cap="rnd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O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7323909D-F729-4F08-AA59-3C04D9F38DC1}"/>
              </a:ext>
            </a:extLst>
          </p:cNvPr>
          <p:cNvSpPr>
            <a:spLocks/>
          </p:cNvSpPr>
          <p:nvPr/>
        </p:nvSpPr>
        <p:spPr bwMode="auto">
          <a:xfrm>
            <a:off x="5094354" y="5157788"/>
            <a:ext cx="5449888" cy="1201738"/>
          </a:xfrm>
          <a:custGeom>
            <a:avLst/>
            <a:gdLst>
              <a:gd name="T0" fmla="*/ 3336 w 3433"/>
              <a:gd name="T1" fmla="*/ 240 h 757"/>
              <a:gd name="T2" fmla="*/ 3228 w 3433"/>
              <a:gd name="T3" fmla="*/ 180 h 757"/>
              <a:gd name="T4" fmla="*/ 3120 w 3433"/>
              <a:gd name="T5" fmla="*/ 108 h 757"/>
              <a:gd name="T6" fmla="*/ 3012 w 3433"/>
              <a:gd name="T7" fmla="*/ 48 h 757"/>
              <a:gd name="T8" fmla="*/ 2904 w 3433"/>
              <a:gd name="T9" fmla="*/ 24 h 757"/>
              <a:gd name="T10" fmla="*/ 2796 w 3433"/>
              <a:gd name="T11" fmla="*/ 0 h 757"/>
              <a:gd name="T12" fmla="*/ 2688 w 3433"/>
              <a:gd name="T13" fmla="*/ 24 h 757"/>
              <a:gd name="T14" fmla="*/ 2568 w 3433"/>
              <a:gd name="T15" fmla="*/ 24 h 757"/>
              <a:gd name="T16" fmla="*/ 2460 w 3433"/>
              <a:gd name="T17" fmla="*/ 24 h 757"/>
              <a:gd name="T18" fmla="*/ 2352 w 3433"/>
              <a:gd name="T19" fmla="*/ 24 h 757"/>
              <a:gd name="T20" fmla="*/ 2244 w 3433"/>
              <a:gd name="T21" fmla="*/ 24 h 757"/>
              <a:gd name="T22" fmla="*/ 2136 w 3433"/>
              <a:gd name="T23" fmla="*/ 24 h 757"/>
              <a:gd name="T24" fmla="*/ 2028 w 3433"/>
              <a:gd name="T25" fmla="*/ 24 h 757"/>
              <a:gd name="T26" fmla="*/ 1920 w 3433"/>
              <a:gd name="T27" fmla="*/ 24 h 757"/>
              <a:gd name="T28" fmla="*/ 1812 w 3433"/>
              <a:gd name="T29" fmla="*/ 24 h 757"/>
              <a:gd name="T30" fmla="*/ 1704 w 3433"/>
              <a:gd name="T31" fmla="*/ 24 h 757"/>
              <a:gd name="T32" fmla="*/ 1584 w 3433"/>
              <a:gd name="T33" fmla="*/ 24 h 757"/>
              <a:gd name="T34" fmla="*/ 1452 w 3433"/>
              <a:gd name="T35" fmla="*/ 24 h 757"/>
              <a:gd name="T36" fmla="*/ 1344 w 3433"/>
              <a:gd name="T37" fmla="*/ 24 h 757"/>
              <a:gd name="T38" fmla="*/ 1236 w 3433"/>
              <a:gd name="T39" fmla="*/ 24 h 757"/>
              <a:gd name="T40" fmla="*/ 1128 w 3433"/>
              <a:gd name="T41" fmla="*/ 24 h 757"/>
              <a:gd name="T42" fmla="*/ 1020 w 3433"/>
              <a:gd name="T43" fmla="*/ 24 h 757"/>
              <a:gd name="T44" fmla="*/ 816 w 3433"/>
              <a:gd name="T45" fmla="*/ 24 h 757"/>
              <a:gd name="T46" fmla="*/ 696 w 3433"/>
              <a:gd name="T47" fmla="*/ 24 h 757"/>
              <a:gd name="T48" fmla="*/ 588 w 3433"/>
              <a:gd name="T49" fmla="*/ 24 h 757"/>
              <a:gd name="T50" fmla="*/ 480 w 3433"/>
              <a:gd name="T51" fmla="*/ 24 h 757"/>
              <a:gd name="T52" fmla="*/ 372 w 3433"/>
              <a:gd name="T53" fmla="*/ 24 h 757"/>
              <a:gd name="T54" fmla="*/ 264 w 3433"/>
              <a:gd name="T55" fmla="*/ 24 h 757"/>
              <a:gd name="T56" fmla="*/ 156 w 3433"/>
              <a:gd name="T57" fmla="*/ 72 h 757"/>
              <a:gd name="T58" fmla="*/ 96 w 3433"/>
              <a:gd name="T59" fmla="*/ 180 h 757"/>
              <a:gd name="T60" fmla="*/ 48 w 3433"/>
              <a:gd name="T61" fmla="*/ 288 h 757"/>
              <a:gd name="T62" fmla="*/ 12 w 3433"/>
              <a:gd name="T63" fmla="*/ 396 h 757"/>
              <a:gd name="T64" fmla="*/ 0 w 3433"/>
              <a:gd name="T65" fmla="*/ 504 h 757"/>
              <a:gd name="T66" fmla="*/ 72 w 3433"/>
              <a:gd name="T67" fmla="*/ 576 h 757"/>
              <a:gd name="T68" fmla="*/ 180 w 3433"/>
              <a:gd name="T69" fmla="*/ 612 h 757"/>
              <a:gd name="T70" fmla="*/ 288 w 3433"/>
              <a:gd name="T71" fmla="*/ 648 h 757"/>
              <a:gd name="T72" fmla="*/ 468 w 3433"/>
              <a:gd name="T73" fmla="*/ 672 h 757"/>
              <a:gd name="T74" fmla="*/ 660 w 3433"/>
              <a:gd name="T75" fmla="*/ 696 h 757"/>
              <a:gd name="T76" fmla="*/ 792 w 3433"/>
              <a:gd name="T77" fmla="*/ 720 h 757"/>
              <a:gd name="T78" fmla="*/ 924 w 3433"/>
              <a:gd name="T79" fmla="*/ 732 h 757"/>
              <a:gd name="T80" fmla="*/ 1104 w 3433"/>
              <a:gd name="T81" fmla="*/ 732 h 757"/>
              <a:gd name="T82" fmla="*/ 1320 w 3433"/>
              <a:gd name="T83" fmla="*/ 744 h 757"/>
              <a:gd name="T84" fmla="*/ 1464 w 3433"/>
              <a:gd name="T85" fmla="*/ 744 h 757"/>
              <a:gd name="T86" fmla="*/ 1632 w 3433"/>
              <a:gd name="T87" fmla="*/ 744 h 757"/>
              <a:gd name="T88" fmla="*/ 1812 w 3433"/>
              <a:gd name="T89" fmla="*/ 744 h 757"/>
              <a:gd name="T90" fmla="*/ 1920 w 3433"/>
              <a:gd name="T91" fmla="*/ 744 h 757"/>
              <a:gd name="T92" fmla="*/ 2028 w 3433"/>
              <a:gd name="T93" fmla="*/ 756 h 757"/>
              <a:gd name="T94" fmla="*/ 2136 w 3433"/>
              <a:gd name="T95" fmla="*/ 756 h 757"/>
              <a:gd name="T96" fmla="*/ 2256 w 3433"/>
              <a:gd name="T97" fmla="*/ 756 h 757"/>
              <a:gd name="T98" fmla="*/ 2364 w 3433"/>
              <a:gd name="T99" fmla="*/ 756 h 757"/>
              <a:gd name="T100" fmla="*/ 2472 w 3433"/>
              <a:gd name="T101" fmla="*/ 756 h 757"/>
              <a:gd name="T102" fmla="*/ 2580 w 3433"/>
              <a:gd name="T103" fmla="*/ 756 h 757"/>
              <a:gd name="T104" fmla="*/ 2688 w 3433"/>
              <a:gd name="T105" fmla="*/ 756 h 757"/>
              <a:gd name="T106" fmla="*/ 2832 w 3433"/>
              <a:gd name="T107" fmla="*/ 732 h 757"/>
              <a:gd name="T108" fmla="*/ 2952 w 3433"/>
              <a:gd name="T109" fmla="*/ 708 h 757"/>
              <a:gd name="T110" fmla="*/ 3060 w 3433"/>
              <a:gd name="T111" fmla="*/ 684 h 757"/>
              <a:gd name="T112" fmla="*/ 3180 w 3433"/>
              <a:gd name="T113" fmla="*/ 636 h 757"/>
              <a:gd name="T114" fmla="*/ 3288 w 3433"/>
              <a:gd name="T115" fmla="*/ 588 h 757"/>
              <a:gd name="T116" fmla="*/ 3384 w 3433"/>
              <a:gd name="T117" fmla="*/ 504 h 757"/>
              <a:gd name="T118" fmla="*/ 3432 w 3433"/>
              <a:gd name="T119" fmla="*/ 396 h 757"/>
              <a:gd name="T120" fmla="*/ 3420 w 3433"/>
              <a:gd name="T121" fmla="*/ 288 h 75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433"/>
              <a:gd name="T184" fmla="*/ 0 h 757"/>
              <a:gd name="T185" fmla="*/ 3433 w 3433"/>
              <a:gd name="T186" fmla="*/ 757 h 757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433" h="757">
                <a:moveTo>
                  <a:pt x="3408" y="264"/>
                </a:moveTo>
                <a:lnTo>
                  <a:pt x="3372" y="252"/>
                </a:lnTo>
                <a:lnTo>
                  <a:pt x="3336" y="240"/>
                </a:lnTo>
                <a:lnTo>
                  <a:pt x="3300" y="216"/>
                </a:lnTo>
                <a:lnTo>
                  <a:pt x="3264" y="192"/>
                </a:lnTo>
                <a:lnTo>
                  <a:pt x="3228" y="180"/>
                </a:lnTo>
                <a:lnTo>
                  <a:pt x="3192" y="156"/>
                </a:lnTo>
                <a:lnTo>
                  <a:pt x="3156" y="132"/>
                </a:lnTo>
                <a:lnTo>
                  <a:pt x="3120" y="108"/>
                </a:lnTo>
                <a:lnTo>
                  <a:pt x="3084" y="84"/>
                </a:lnTo>
                <a:lnTo>
                  <a:pt x="3048" y="72"/>
                </a:lnTo>
                <a:lnTo>
                  <a:pt x="3012" y="48"/>
                </a:lnTo>
                <a:lnTo>
                  <a:pt x="2976" y="48"/>
                </a:lnTo>
                <a:lnTo>
                  <a:pt x="2940" y="36"/>
                </a:lnTo>
                <a:lnTo>
                  <a:pt x="2904" y="24"/>
                </a:lnTo>
                <a:lnTo>
                  <a:pt x="2868" y="12"/>
                </a:lnTo>
                <a:lnTo>
                  <a:pt x="2832" y="0"/>
                </a:lnTo>
                <a:lnTo>
                  <a:pt x="2796" y="0"/>
                </a:lnTo>
                <a:lnTo>
                  <a:pt x="2760" y="0"/>
                </a:lnTo>
                <a:lnTo>
                  <a:pt x="2724" y="12"/>
                </a:lnTo>
                <a:lnTo>
                  <a:pt x="2688" y="24"/>
                </a:lnTo>
                <a:lnTo>
                  <a:pt x="2640" y="24"/>
                </a:lnTo>
                <a:lnTo>
                  <a:pt x="2604" y="24"/>
                </a:lnTo>
                <a:lnTo>
                  <a:pt x="2568" y="24"/>
                </a:lnTo>
                <a:lnTo>
                  <a:pt x="2532" y="24"/>
                </a:lnTo>
                <a:lnTo>
                  <a:pt x="2496" y="24"/>
                </a:lnTo>
                <a:lnTo>
                  <a:pt x="2460" y="24"/>
                </a:lnTo>
                <a:lnTo>
                  <a:pt x="2424" y="24"/>
                </a:lnTo>
                <a:lnTo>
                  <a:pt x="2388" y="24"/>
                </a:lnTo>
                <a:lnTo>
                  <a:pt x="2352" y="24"/>
                </a:lnTo>
                <a:lnTo>
                  <a:pt x="2316" y="24"/>
                </a:lnTo>
                <a:lnTo>
                  <a:pt x="2280" y="24"/>
                </a:lnTo>
                <a:lnTo>
                  <a:pt x="2244" y="24"/>
                </a:lnTo>
                <a:lnTo>
                  <a:pt x="2208" y="24"/>
                </a:lnTo>
                <a:lnTo>
                  <a:pt x="2172" y="24"/>
                </a:lnTo>
                <a:lnTo>
                  <a:pt x="2136" y="24"/>
                </a:lnTo>
                <a:lnTo>
                  <a:pt x="2100" y="24"/>
                </a:lnTo>
                <a:lnTo>
                  <a:pt x="2064" y="24"/>
                </a:lnTo>
                <a:lnTo>
                  <a:pt x="2028" y="24"/>
                </a:lnTo>
                <a:lnTo>
                  <a:pt x="1992" y="24"/>
                </a:lnTo>
                <a:lnTo>
                  <a:pt x="1956" y="24"/>
                </a:lnTo>
                <a:lnTo>
                  <a:pt x="1920" y="24"/>
                </a:lnTo>
                <a:lnTo>
                  <a:pt x="1884" y="24"/>
                </a:lnTo>
                <a:lnTo>
                  <a:pt x="1848" y="24"/>
                </a:lnTo>
                <a:lnTo>
                  <a:pt x="1812" y="24"/>
                </a:lnTo>
                <a:lnTo>
                  <a:pt x="1776" y="24"/>
                </a:lnTo>
                <a:lnTo>
                  <a:pt x="1740" y="24"/>
                </a:lnTo>
                <a:lnTo>
                  <a:pt x="1704" y="24"/>
                </a:lnTo>
                <a:lnTo>
                  <a:pt x="1668" y="24"/>
                </a:lnTo>
                <a:lnTo>
                  <a:pt x="1632" y="24"/>
                </a:lnTo>
                <a:lnTo>
                  <a:pt x="1584" y="24"/>
                </a:lnTo>
                <a:lnTo>
                  <a:pt x="1536" y="24"/>
                </a:lnTo>
                <a:lnTo>
                  <a:pt x="1488" y="24"/>
                </a:lnTo>
                <a:lnTo>
                  <a:pt x="1452" y="24"/>
                </a:lnTo>
                <a:lnTo>
                  <a:pt x="1416" y="24"/>
                </a:lnTo>
                <a:lnTo>
                  <a:pt x="1380" y="24"/>
                </a:lnTo>
                <a:lnTo>
                  <a:pt x="1344" y="24"/>
                </a:lnTo>
                <a:lnTo>
                  <a:pt x="1308" y="24"/>
                </a:lnTo>
                <a:lnTo>
                  <a:pt x="1272" y="24"/>
                </a:lnTo>
                <a:lnTo>
                  <a:pt x="1236" y="24"/>
                </a:lnTo>
                <a:lnTo>
                  <a:pt x="1200" y="24"/>
                </a:lnTo>
                <a:lnTo>
                  <a:pt x="1164" y="24"/>
                </a:lnTo>
                <a:lnTo>
                  <a:pt x="1128" y="24"/>
                </a:lnTo>
                <a:lnTo>
                  <a:pt x="1092" y="24"/>
                </a:lnTo>
                <a:lnTo>
                  <a:pt x="1056" y="24"/>
                </a:lnTo>
                <a:lnTo>
                  <a:pt x="1020" y="24"/>
                </a:lnTo>
                <a:lnTo>
                  <a:pt x="984" y="24"/>
                </a:lnTo>
                <a:lnTo>
                  <a:pt x="888" y="24"/>
                </a:lnTo>
                <a:lnTo>
                  <a:pt x="816" y="24"/>
                </a:lnTo>
                <a:lnTo>
                  <a:pt x="768" y="24"/>
                </a:lnTo>
                <a:lnTo>
                  <a:pt x="732" y="24"/>
                </a:lnTo>
                <a:lnTo>
                  <a:pt x="696" y="24"/>
                </a:lnTo>
                <a:lnTo>
                  <a:pt x="660" y="24"/>
                </a:lnTo>
                <a:lnTo>
                  <a:pt x="624" y="24"/>
                </a:lnTo>
                <a:lnTo>
                  <a:pt x="588" y="24"/>
                </a:lnTo>
                <a:lnTo>
                  <a:pt x="552" y="24"/>
                </a:lnTo>
                <a:lnTo>
                  <a:pt x="516" y="24"/>
                </a:lnTo>
                <a:lnTo>
                  <a:pt x="480" y="24"/>
                </a:lnTo>
                <a:lnTo>
                  <a:pt x="444" y="24"/>
                </a:lnTo>
                <a:lnTo>
                  <a:pt x="408" y="24"/>
                </a:lnTo>
                <a:lnTo>
                  <a:pt x="372" y="24"/>
                </a:lnTo>
                <a:lnTo>
                  <a:pt x="336" y="24"/>
                </a:lnTo>
                <a:lnTo>
                  <a:pt x="300" y="24"/>
                </a:lnTo>
                <a:lnTo>
                  <a:pt x="264" y="24"/>
                </a:lnTo>
                <a:lnTo>
                  <a:pt x="228" y="36"/>
                </a:lnTo>
                <a:lnTo>
                  <a:pt x="192" y="48"/>
                </a:lnTo>
                <a:lnTo>
                  <a:pt x="156" y="72"/>
                </a:lnTo>
                <a:lnTo>
                  <a:pt x="144" y="108"/>
                </a:lnTo>
                <a:lnTo>
                  <a:pt x="120" y="144"/>
                </a:lnTo>
                <a:lnTo>
                  <a:pt x="96" y="180"/>
                </a:lnTo>
                <a:lnTo>
                  <a:pt x="84" y="216"/>
                </a:lnTo>
                <a:lnTo>
                  <a:pt x="60" y="252"/>
                </a:lnTo>
                <a:lnTo>
                  <a:pt x="48" y="288"/>
                </a:lnTo>
                <a:lnTo>
                  <a:pt x="36" y="324"/>
                </a:lnTo>
                <a:lnTo>
                  <a:pt x="24" y="360"/>
                </a:lnTo>
                <a:lnTo>
                  <a:pt x="12" y="396"/>
                </a:lnTo>
                <a:lnTo>
                  <a:pt x="0" y="432"/>
                </a:lnTo>
                <a:lnTo>
                  <a:pt x="0" y="468"/>
                </a:lnTo>
                <a:lnTo>
                  <a:pt x="0" y="504"/>
                </a:lnTo>
                <a:lnTo>
                  <a:pt x="0" y="540"/>
                </a:lnTo>
                <a:lnTo>
                  <a:pt x="36" y="564"/>
                </a:lnTo>
                <a:lnTo>
                  <a:pt x="72" y="576"/>
                </a:lnTo>
                <a:lnTo>
                  <a:pt x="108" y="588"/>
                </a:lnTo>
                <a:lnTo>
                  <a:pt x="144" y="600"/>
                </a:lnTo>
                <a:lnTo>
                  <a:pt x="180" y="612"/>
                </a:lnTo>
                <a:lnTo>
                  <a:pt x="216" y="624"/>
                </a:lnTo>
                <a:lnTo>
                  <a:pt x="252" y="636"/>
                </a:lnTo>
                <a:lnTo>
                  <a:pt x="288" y="648"/>
                </a:lnTo>
                <a:lnTo>
                  <a:pt x="336" y="660"/>
                </a:lnTo>
                <a:lnTo>
                  <a:pt x="372" y="672"/>
                </a:lnTo>
                <a:lnTo>
                  <a:pt x="468" y="672"/>
                </a:lnTo>
                <a:lnTo>
                  <a:pt x="516" y="696"/>
                </a:lnTo>
                <a:lnTo>
                  <a:pt x="588" y="696"/>
                </a:lnTo>
                <a:lnTo>
                  <a:pt x="660" y="696"/>
                </a:lnTo>
                <a:lnTo>
                  <a:pt x="708" y="708"/>
                </a:lnTo>
                <a:lnTo>
                  <a:pt x="756" y="720"/>
                </a:lnTo>
                <a:lnTo>
                  <a:pt x="792" y="720"/>
                </a:lnTo>
                <a:lnTo>
                  <a:pt x="828" y="732"/>
                </a:lnTo>
                <a:lnTo>
                  <a:pt x="876" y="732"/>
                </a:lnTo>
                <a:lnTo>
                  <a:pt x="924" y="732"/>
                </a:lnTo>
                <a:lnTo>
                  <a:pt x="960" y="732"/>
                </a:lnTo>
                <a:lnTo>
                  <a:pt x="1008" y="732"/>
                </a:lnTo>
                <a:lnTo>
                  <a:pt x="1104" y="732"/>
                </a:lnTo>
                <a:lnTo>
                  <a:pt x="1152" y="744"/>
                </a:lnTo>
                <a:lnTo>
                  <a:pt x="1224" y="744"/>
                </a:lnTo>
                <a:lnTo>
                  <a:pt x="1320" y="744"/>
                </a:lnTo>
                <a:lnTo>
                  <a:pt x="1368" y="744"/>
                </a:lnTo>
                <a:lnTo>
                  <a:pt x="1416" y="744"/>
                </a:lnTo>
                <a:lnTo>
                  <a:pt x="1464" y="744"/>
                </a:lnTo>
                <a:lnTo>
                  <a:pt x="1512" y="744"/>
                </a:lnTo>
                <a:lnTo>
                  <a:pt x="1596" y="744"/>
                </a:lnTo>
                <a:lnTo>
                  <a:pt x="1632" y="744"/>
                </a:lnTo>
                <a:lnTo>
                  <a:pt x="1728" y="744"/>
                </a:lnTo>
                <a:lnTo>
                  <a:pt x="1776" y="744"/>
                </a:lnTo>
                <a:lnTo>
                  <a:pt x="1812" y="744"/>
                </a:lnTo>
                <a:lnTo>
                  <a:pt x="1848" y="744"/>
                </a:lnTo>
                <a:lnTo>
                  <a:pt x="1884" y="744"/>
                </a:lnTo>
                <a:lnTo>
                  <a:pt x="1920" y="744"/>
                </a:lnTo>
                <a:lnTo>
                  <a:pt x="1956" y="756"/>
                </a:lnTo>
                <a:lnTo>
                  <a:pt x="1992" y="756"/>
                </a:lnTo>
                <a:lnTo>
                  <a:pt x="2028" y="756"/>
                </a:lnTo>
                <a:lnTo>
                  <a:pt x="2064" y="756"/>
                </a:lnTo>
                <a:lnTo>
                  <a:pt x="2100" y="756"/>
                </a:lnTo>
                <a:lnTo>
                  <a:pt x="2136" y="756"/>
                </a:lnTo>
                <a:lnTo>
                  <a:pt x="2172" y="756"/>
                </a:lnTo>
                <a:lnTo>
                  <a:pt x="2208" y="756"/>
                </a:lnTo>
                <a:lnTo>
                  <a:pt x="2256" y="756"/>
                </a:lnTo>
                <a:lnTo>
                  <a:pt x="2292" y="756"/>
                </a:lnTo>
                <a:lnTo>
                  <a:pt x="2328" y="756"/>
                </a:lnTo>
                <a:lnTo>
                  <a:pt x="2364" y="756"/>
                </a:lnTo>
                <a:lnTo>
                  <a:pt x="2400" y="756"/>
                </a:lnTo>
                <a:lnTo>
                  <a:pt x="2436" y="756"/>
                </a:lnTo>
                <a:lnTo>
                  <a:pt x="2472" y="756"/>
                </a:lnTo>
                <a:lnTo>
                  <a:pt x="2508" y="756"/>
                </a:lnTo>
                <a:lnTo>
                  <a:pt x="2544" y="756"/>
                </a:lnTo>
                <a:lnTo>
                  <a:pt x="2580" y="756"/>
                </a:lnTo>
                <a:lnTo>
                  <a:pt x="2616" y="756"/>
                </a:lnTo>
                <a:lnTo>
                  <a:pt x="2652" y="756"/>
                </a:lnTo>
                <a:lnTo>
                  <a:pt x="2688" y="756"/>
                </a:lnTo>
                <a:lnTo>
                  <a:pt x="2736" y="744"/>
                </a:lnTo>
                <a:lnTo>
                  <a:pt x="2784" y="732"/>
                </a:lnTo>
                <a:lnTo>
                  <a:pt x="2832" y="732"/>
                </a:lnTo>
                <a:lnTo>
                  <a:pt x="2868" y="720"/>
                </a:lnTo>
                <a:lnTo>
                  <a:pt x="2904" y="720"/>
                </a:lnTo>
                <a:lnTo>
                  <a:pt x="2952" y="708"/>
                </a:lnTo>
                <a:lnTo>
                  <a:pt x="2988" y="696"/>
                </a:lnTo>
                <a:lnTo>
                  <a:pt x="3024" y="696"/>
                </a:lnTo>
                <a:lnTo>
                  <a:pt x="3060" y="684"/>
                </a:lnTo>
                <a:lnTo>
                  <a:pt x="3096" y="672"/>
                </a:lnTo>
                <a:lnTo>
                  <a:pt x="3144" y="648"/>
                </a:lnTo>
                <a:lnTo>
                  <a:pt x="3180" y="636"/>
                </a:lnTo>
                <a:lnTo>
                  <a:pt x="3216" y="624"/>
                </a:lnTo>
                <a:lnTo>
                  <a:pt x="3252" y="612"/>
                </a:lnTo>
                <a:lnTo>
                  <a:pt x="3288" y="588"/>
                </a:lnTo>
                <a:lnTo>
                  <a:pt x="3324" y="564"/>
                </a:lnTo>
                <a:lnTo>
                  <a:pt x="3360" y="540"/>
                </a:lnTo>
                <a:lnTo>
                  <a:pt x="3384" y="504"/>
                </a:lnTo>
                <a:lnTo>
                  <a:pt x="3408" y="468"/>
                </a:lnTo>
                <a:lnTo>
                  <a:pt x="3420" y="432"/>
                </a:lnTo>
                <a:lnTo>
                  <a:pt x="3432" y="396"/>
                </a:lnTo>
                <a:lnTo>
                  <a:pt x="3432" y="360"/>
                </a:lnTo>
                <a:lnTo>
                  <a:pt x="3432" y="324"/>
                </a:lnTo>
                <a:lnTo>
                  <a:pt x="3420" y="288"/>
                </a:lnTo>
                <a:lnTo>
                  <a:pt x="3384" y="264"/>
                </a:lnTo>
                <a:lnTo>
                  <a:pt x="3408" y="264"/>
                </a:lnTo>
              </a:path>
            </a:pathLst>
          </a:custGeom>
          <a:solidFill>
            <a:srgbClr val="A2C1FE"/>
          </a:solidFill>
          <a:ln w="50800" cap="rnd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O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1E27AC5B-C042-4CBA-B0EE-E700CC87A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5554" y="2173288"/>
            <a:ext cx="1701800" cy="3225800"/>
          </a:xfrm>
          <a:prstGeom prst="roundRect">
            <a:avLst>
              <a:gd name="adj" fmla="val 12495"/>
            </a:avLst>
          </a:prstGeom>
          <a:solidFill>
            <a:srgbClr val="F39FD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O"/>
          </a:p>
        </p:txBody>
      </p:sp>
      <p:sp>
        <p:nvSpPr>
          <p:cNvPr id="9" name="AutoShape 7">
            <a:extLst>
              <a:ext uri="{FF2B5EF4-FFF2-40B4-BE49-F238E27FC236}">
                <a16:creationId xmlns:a16="http://schemas.microsoft.com/office/drawing/2014/main" id="{FACBA308-AA19-45F8-A01D-35B923F65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4354" y="2173288"/>
            <a:ext cx="1701800" cy="3225800"/>
          </a:xfrm>
          <a:prstGeom prst="roundRect">
            <a:avLst>
              <a:gd name="adj" fmla="val 12495"/>
            </a:avLst>
          </a:prstGeom>
          <a:solidFill>
            <a:srgbClr val="F39FD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O"/>
          </a:p>
        </p:txBody>
      </p:sp>
      <p:grpSp>
        <p:nvGrpSpPr>
          <p:cNvPr id="12" name="Group 14">
            <a:extLst>
              <a:ext uri="{FF2B5EF4-FFF2-40B4-BE49-F238E27FC236}">
                <a16:creationId xmlns:a16="http://schemas.microsoft.com/office/drawing/2014/main" id="{A0755045-0F97-4965-9431-7688D5105AD9}"/>
              </a:ext>
            </a:extLst>
          </p:cNvPr>
          <p:cNvGrpSpPr>
            <a:grpSpLocks/>
          </p:cNvGrpSpPr>
          <p:nvPr/>
        </p:nvGrpSpPr>
        <p:grpSpPr bwMode="auto">
          <a:xfrm>
            <a:off x="5576954" y="5287977"/>
            <a:ext cx="6361113" cy="835027"/>
            <a:chOff x="1600" y="3466"/>
            <a:chExt cx="4007" cy="526"/>
          </a:xfrm>
        </p:grpSpPr>
        <p:sp>
          <p:nvSpPr>
            <p:cNvPr id="13" name="Rectangle 15">
              <a:extLst>
                <a:ext uri="{FF2B5EF4-FFF2-40B4-BE49-F238E27FC236}">
                  <a16:creationId xmlns:a16="http://schemas.microsoft.com/office/drawing/2014/main" id="{B2B85BA0-5943-4542-9948-D64C1B21A5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3" y="3761"/>
              <a:ext cx="603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defRPr/>
              </a:pPr>
              <a:r>
                <a:rPr lang="en-US" b="1" dirty="0">
                  <a:solidFill>
                    <a:srgbClr val="9234D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Montserrat" pitchFamily="2" charset="77"/>
                </a:rPr>
                <a:t>mRNA</a:t>
              </a:r>
            </a:p>
          </p:txBody>
        </p:sp>
        <p:sp>
          <p:nvSpPr>
            <p:cNvPr id="14" name="Rectangle 16">
              <a:extLst>
                <a:ext uri="{FF2B5EF4-FFF2-40B4-BE49-F238E27FC236}">
                  <a16:creationId xmlns:a16="http://schemas.microsoft.com/office/drawing/2014/main" id="{9575CCBE-DA37-45B1-9A1E-5EFA271627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00" y="3472"/>
              <a:ext cx="4000" cy="256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O">
                <a:latin typeface="Montserrat" pitchFamily="2" charset="77"/>
              </a:endParaRPr>
            </a:p>
          </p:txBody>
        </p:sp>
        <p:sp>
          <p:nvSpPr>
            <p:cNvPr id="15" name="Line 17">
              <a:extLst>
                <a:ext uri="{FF2B5EF4-FFF2-40B4-BE49-F238E27FC236}">
                  <a16:creationId xmlns:a16="http://schemas.microsoft.com/office/drawing/2014/main" id="{003B09E7-23B7-4F5B-AE95-FD50FBA8B9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16" name="Line 18">
              <a:extLst>
                <a:ext uri="{FF2B5EF4-FFF2-40B4-BE49-F238E27FC236}">
                  <a16:creationId xmlns:a16="http://schemas.microsoft.com/office/drawing/2014/main" id="{425A5F2C-705F-43FB-88CE-245981B985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17" name="Line 19">
              <a:extLst>
                <a:ext uri="{FF2B5EF4-FFF2-40B4-BE49-F238E27FC236}">
                  <a16:creationId xmlns:a16="http://schemas.microsoft.com/office/drawing/2014/main" id="{98121A9C-8000-481D-A16B-A8598D5A04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8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18" name="Line 20">
              <a:extLst>
                <a:ext uri="{FF2B5EF4-FFF2-40B4-BE49-F238E27FC236}">
                  <a16:creationId xmlns:a16="http://schemas.microsoft.com/office/drawing/2014/main" id="{1F8D9001-173F-47B7-AE20-6A084541F7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2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19" name="Rectangle 21">
              <a:extLst>
                <a:ext uri="{FF2B5EF4-FFF2-40B4-BE49-F238E27FC236}">
                  <a16:creationId xmlns:a16="http://schemas.microsoft.com/office/drawing/2014/main" id="{CD9092AB-ACDA-4D76-9459-7B665512AB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7" y="3466"/>
              <a:ext cx="289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A</a:t>
              </a:r>
            </a:p>
          </p:txBody>
        </p:sp>
        <p:sp>
          <p:nvSpPr>
            <p:cNvPr id="20" name="Rectangle 22">
              <a:extLst>
                <a:ext uri="{FF2B5EF4-FFF2-40B4-BE49-F238E27FC236}">
                  <a16:creationId xmlns:a16="http://schemas.microsoft.com/office/drawing/2014/main" id="{A864F3DC-8B62-40D9-9103-12E6249B74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" y="3466"/>
              <a:ext cx="294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U</a:t>
              </a:r>
            </a:p>
          </p:txBody>
        </p:sp>
        <p:sp>
          <p:nvSpPr>
            <p:cNvPr id="21" name="Rectangle 23">
              <a:extLst>
                <a:ext uri="{FF2B5EF4-FFF2-40B4-BE49-F238E27FC236}">
                  <a16:creationId xmlns:a16="http://schemas.microsoft.com/office/drawing/2014/main" id="{21AF01F6-2B1F-4D54-80A1-235FA109ED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9" y="3466"/>
              <a:ext cx="288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G</a:t>
              </a:r>
            </a:p>
          </p:txBody>
        </p:sp>
        <p:sp>
          <p:nvSpPr>
            <p:cNvPr id="22" name="Line 24">
              <a:extLst>
                <a:ext uri="{FF2B5EF4-FFF2-40B4-BE49-F238E27FC236}">
                  <a16:creationId xmlns:a16="http://schemas.microsoft.com/office/drawing/2014/main" id="{F294C89B-9A04-4A2C-B831-551E4EB8E6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23" name="Line 25">
              <a:extLst>
                <a:ext uri="{FF2B5EF4-FFF2-40B4-BE49-F238E27FC236}">
                  <a16:creationId xmlns:a16="http://schemas.microsoft.com/office/drawing/2014/main" id="{9F978976-A33B-4057-ADD8-883E7BAC0D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24" name="Line 26">
              <a:extLst>
                <a:ext uri="{FF2B5EF4-FFF2-40B4-BE49-F238E27FC236}">
                  <a16:creationId xmlns:a16="http://schemas.microsoft.com/office/drawing/2014/main" id="{97FC0A0D-62CD-4719-A1EB-6EEE080B0F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25" name="Rectangle 27">
              <a:extLst>
                <a:ext uri="{FF2B5EF4-FFF2-40B4-BE49-F238E27FC236}">
                  <a16:creationId xmlns:a16="http://schemas.microsoft.com/office/drawing/2014/main" id="{7D9E2025-713B-4CF2-B056-1EC4C62A6E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1" y="3466"/>
              <a:ext cx="281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C</a:t>
              </a:r>
            </a:p>
          </p:txBody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691F49CD-8C98-4958-B063-A14345E43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5" y="3466"/>
              <a:ext cx="294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U</a:t>
              </a:r>
            </a:p>
          </p:txBody>
        </p:sp>
        <p:sp>
          <p:nvSpPr>
            <p:cNvPr id="27" name="Rectangle 29">
              <a:extLst>
                <a:ext uri="{FF2B5EF4-FFF2-40B4-BE49-F238E27FC236}">
                  <a16:creationId xmlns:a16="http://schemas.microsoft.com/office/drawing/2014/main" id="{3BA07B15-09B3-434A-8602-424DE6DD69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9" y="3466"/>
              <a:ext cx="289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A</a:t>
              </a:r>
            </a:p>
          </p:txBody>
        </p:sp>
        <p:sp>
          <p:nvSpPr>
            <p:cNvPr id="28" name="Line 30">
              <a:extLst>
                <a:ext uri="{FF2B5EF4-FFF2-40B4-BE49-F238E27FC236}">
                  <a16:creationId xmlns:a16="http://schemas.microsoft.com/office/drawing/2014/main" id="{9739E126-6E65-4425-B41E-A7135C1E7B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4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29" name="Line 31">
              <a:extLst>
                <a:ext uri="{FF2B5EF4-FFF2-40B4-BE49-F238E27FC236}">
                  <a16:creationId xmlns:a16="http://schemas.microsoft.com/office/drawing/2014/main" id="{1C618D1F-ECB4-4363-808E-F54A9D04F2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30" name="Line 32">
              <a:extLst>
                <a:ext uri="{FF2B5EF4-FFF2-40B4-BE49-F238E27FC236}">
                  <a16:creationId xmlns:a16="http://schemas.microsoft.com/office/drawing/2014/main" id="{13170CDA-2981-4695-AB77-BC142F6054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2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31" name="Line 33">
              <a:extLst>
                <a:ext uri="{FF2B5EF4-FFF2-40B4-BE49-F238E27FC236}">
                  <a16:creationId xmlns:a16="http://schemas.microsoft.com/office/drawing/2014/main" id="{B5D1168E-E8D5-46FB-8160-5485E844FD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0" y="3472"/>
              <a:ext cx="0" cy="25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32" name="Rectangle 34">
              <a:extLst>
                <a:ext uri="{FF2B5EF4-FFF2-40B4-BE49-F238E27FC236}">
                  <a16:creationId xmlns:a16="http://schemas.microsoft.com/office/drawing/2014/main" id="{38DCB952-26A1-43EB-80A9-1AA4E1605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5" y="3466"/>
              <a:ext cx="281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C</a:t>
              </a:r>
            </a:p>
          </p:txBody>
        </p:sp>
        <p:sp>
          <p:nvSpPr>
            <p:cNvPr id="33" name="Rectangle 35">
              <a:extLst>
                <a:ext uri="{FF2B5EF4-FFF2-40B4-BE49-F238E27FC236}">
                  <a16:creationId xmlns:a16="http://schemas.microsoft.com/office/drawing/2014/main" id="{A4B57DEC-E923-4A96-B37E-EB38729435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1" y="3466"/>
              <a:ext cx="294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U</a:t>
              </a:r>
            </a:p>
          </p:txBody>
        </p:sp>
        <p:sp>
          <p:nvSpPr>
            <p:cNvPr id="34" name="Rectangle 36">
              <a:extLst>
                <a:ext uri="{FF2B5EF4-FFF2-40B4-BE49-F238E27FC236}">
                  <a16:creationId xmlns:a16="http://schemas.microsoft.com/office/drawing/2014/main" id="{A8E574E4-8F1A-40FF-B65C-C3D4324FA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7" y="3466"/>
              <a:ext cx="294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U</a:t>
              </a:r>
            </a:p>
          </p:txBody>
        </p:sp>
        <p:sp>
          <p:nvSpPr>
            <p:cNvPr id="35" name="Rectangle 37">
              <a:extLst>
                <a:ext uri="{FF2B5EF4-FFF2-40B4-BE49-F238E27FC236}">
                  <a16:creationId xmlns:a16="http://schemas.microsoft.com/office/drawing/2014/main" id="{05E8AD4D-4B59-4F5B-9982-96700BD537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3" y="3466"/>
              <a:ext cx="281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C</a:t>
              </a:r>
            </a:p>
          </p:txBody>
        </p:sp>
        <p:sp>
          <p:nvSpPr>
            <p:cNvPr id="36" name="Rectangle 38">
              <a:extLst>
                <a:ext uri="{FF2B5EF4-FFF2-40B4-BE49-F238E27FC236}">
                  <a16:creationId xmlns:a16="http://schemas.microsoft.com/office/drawing/2014/main" id="{996C7B71-9BB9-4093-9726-EC743BD08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9" y="3466"/>
              <a:ext cx="288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G</a:t>
              </a:r>
            </a:p>
          </p:txBody>
        </p:sp>
      </p:grpSp>
      <p:sp>
        <p:nvSpPr>
          <p:cNvPr id="120" name="Rectangle 65">
            <a:extLst>
              <a:ext uri="{FF2B5EF4-FFF2-40B4-BE49-F238E27FC236}">
                <a16:creationId xmlns:a16="http://schemas.microsoft.com/office/drawing/2014/main" id="{1FA47DEE-97EA-49B0-9A28-C566950EB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3936" y="5716587"/>
            <a:ext cx="1413850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dirty="0" err="1">
                <a:latin typeface="Montserrat" pitchFamily="2" charset="77"/>
              </a:rPr>
              <a:t>Codón</a:t>
            </a:r>
            <a:endParaRPr lang="en-US" sz="2800" b="1" dirty="0">
              <a:latin typeface="Montserrat" pitchFamily="2" charset="77"/>
            </a:endParaRPr>
          </a:p>
        </p:txBody>
      </p:sp>
      <p:sp>
        <p:nvSpPr>
          <p:cNvPr id="83" name="Freeform 35">
            <a:extLst>
              <a:ext uri="{FF2B5EF4-FFF2-40B4-BE49-F238E27FC236}">
                <a16:creationId xmlns:a16="http://schemas.microsoft.com/office/drawing/2014/main" id="{06A5FCD4-D4A8-4B68-8278-8C05216D8BDE}"/>
              </a:ext>
            </a:extLst>
          </p:cNvPr>
          <p:cNvSpPr>
            <a:spLocks/>
          </p:cNvSpPr>
          <p:nvPr/>
        </p:nvSpPr>
        <p:spPr bwMode="auto">
          <a:xfrm>
            <a:off x="7631435" y="2081211"/>
            <a:ext cx="1620838" cy="2744788"/>
          </a:xfrm>
          <a:custGeom>
            <a:avLst/>
            <a:gdLst>
              <a:gd name="T0" fmla="*/ 600 w 1021"/>
              <a:gd name="T1" fmla="*/ 82 h 1729"/>
              <a:gd name="T2" fmla="*/ 600 w 1021"/>
              <a:gd name="T3" fmla="*/ 200 h 1729"/>
              <a:gd name="T4" fmla="*/ 588 w 1021"/>
              <a:gd name="T5" fmla="*/ 317 h 1729"/>
              <a:gd name="T6" fmla="*/ 588 w 1021"/>
              <a:gd name="T7" fmla="*/ 423 h 1729"/>
              <a:gd name="T8" fmla="*/ 588 w 1021"/>
              <a:gd name="T9" fmla="*/ 529 h 1729"/>
              <a:gd name="T10" fmla="*/ 588 w 1021"/>
              <a:gd name="T11" fmla="*/ 647 h 1729"/>
              <a:gd name="T12" fmla="*/ 660 w 1021"/>
              <a:gd name="T13" fmla="*/ 694 h 1729"/>
              <a:gd name="T14" fmla="*/ 684 w 1021"/>
              <a:gd name="T15" fmla="*/ 588 h 1729"/>
              <a:gd name="T16" fmla="*/ 792 w 1021"/>
              <a:gd name="T17" fmla="*/ 541 h 1729"/>
              <a:gd name="T18" fmla="*/ 912 w 1021"/>
              <a:gd name="T19" fmla="*/ 552 h 1729"/>
              <a:gd name="T20" fmla="*/ 996 w 1021"/>
              <a:gd name="T21" fmla="*/ 647 h 1729"/>
              <a:gd name="T22" fmla="*/ 1020 w 1021"/>
              <a:gd name="T23" fmla="*/ 752 h 1729"/>
              <a:gd name="T24" fmla="*/ 996 w 1021"/>
              <a:gd name="T25" fmla="*/ 870 h 1729"/>
              <a:gd name="T26" fmla="*/ 888 w 1021"/>
              <a:gd name="T27" fmla="*/ 952 h 1729"/>
              <a:gd name="T28" fmla="*/ 780 w 1021"/>
              <a:gd name="T29" fmla="*/ 940 h 1729"/>
              <a:gd name="T30" fmla="*/ 696 w 1021"/>
              <a:gd name="T31" fmla="*/ 846 h 1729"/>
              <a:gd name="T32" fmla="*/ 588 w 1021"/>
              <a:gd name="T33" fmla="*/ 823 h 1729"/>
              <a:gd name="T34" fmla="*/ 600 w 1021"/>
              <a:gd name="T35" fmla="*/ 929 h 1729"/>
              <a:gd name="T36" fmla="*/ 624 w 1021"/>
              <a:gd name="T37" fmla="*/ 1034 h 1729"/>
              <a:gd name="T38" fmla="*/ 624 w 1021"/>
              <a:gd name="T39" fmla="*/ 1199 h 1729"/>
              <a:gd name="T40" fmla="*/ 624 w 1021"/>
              <a:gd name="T41" fmla="*/ 1387 h 1729"/>
              <a:gd name="T42" fmla="*/ 732 w 1021"/>
              <a:gd name="T43" fmla="*/ 1375 h 1729"/>
              <a:gd name="T44" fmla="*/ 852 w 1021"/>
              <a:gd name="T45" fmla="*/ 1399 h 1729"/>
              <a:gd name="T46" fmla="*/ 960 w 1021"/>
              <a:gd name="T47" fmla="*/ 1458 h 1729"/>
              <a:gd name="T48" fmla="*/ 996 w 1021"/>
              <a:gd name="T49" fmla="*/ 1563 h 1729"/>
              <a:gd name="T50" fmla="*/ 960 w 1021"/>
              <a:gd name="T51" fmla="*/ 1669 h 1729"/>
              <a:gd name="T52" fmla="*/ 852 w 1021"/>
              <a:gd name="T53" fmla="*/ 1704 h 1729"/>
              <a:gd name="T54" fmla="*/ 732 w 1021"/>
              <a:gd name="T55" fmla="*/ 1716 h 1729"/>
              <a:gd name="T56" fmla="*/ 624 w 1021"/>
              <a:gd name="T57" fmla="*/ 1728 h 1729"/>
              <a:gd name="T58" fmla="*/ 516 w 1021"/>
              <a:gd name="T59" fmla="*/ 1728 h 1729"/>
              <a:gd name="T60" fmla="*/ 408 w 1021"/>
              <a:gd name="T61" fmla="*/ 1728 h 1729"/>
              <a:gd name="T62" fmla="*/ 300 w 1021"/>
              <a:gd name="T63" fmla="*/ 1716 h 1729"/>
              <a:gd name="T64" fmla="*/ 192 w 1021"/>
              <a:gd name="T65" fmla="*/ 1693 h 1729"/>
              <a:gd name="T66" fmla="*/ 96 w 1021"/>
              <a:gd name="T67" fmla="*/ 1634 h 1729"/>
              <a:gd name="T68" fmla="*/ 48 w 1021"/>
              <a:gd name="T69" fmla="*/ 1528 h 1729"/>
              <a:gd name="T70" fmla="*/ 132 w 1021"/>
              <a:gd name="T71" fmla="*/ 1434 h 1729"/>
              <a:gd name="T72" fmla="*/ 252 w 1021"/>
              <a:gd name="T73" fmla="*/ 1387 h 1729"/>
              <a:gd name="T74" fmla="*/ 372 w 1021"/>
              <a:gd name="T75" fmla="*/ 1387 h 1729"/>
              <a:gd name="T76" fmla="*/ 456 w 1021"/>
              <a:gd name="T77" fmla="*/ 1352 h 1729"/>
              <a:gd name="T78" fmla="*/ 456 w 1021"/>
              <a:gd name="T79" fmla="*/ 1246 h 1729"/>
              <a:gd name="T80" fmla="*/ 444 w 1021"/>
              <a:gd name="T81" fmla="*/ 1140 h 1729"/>
              <a:gd name="T82" fmla="*/ 444 w 1021"/>
              <a:gd name="T83" fmla="*/ 1034 h 1729"/>
              <a:gd name="T84" fmla="*/ 444 w 1021"/>
              <a:gd name="T85" fmla="*/ 929 h 1729"/>
              <a:gd name="T86" fmla="*/ 372 w 1021"/>
              <a:gd name="T87" fmla="*/ 870 h 1729"/>
              <a:gd name="T88" fmla="*/ 336 w 1021"/>
              <a:gd name="T89" fmla="*/ 940 h 1729"/>
              <a:gd name="T90" fmla="*/ 228 w 1021"/>
              <a:gd name="T91" fmla="*/ 987 h 1729"/>
              <a:gd name="T92" fmla="*/ 120 w 1021"/>
              <a:gd name="T93" fmla="*/ 976 h 1729"/>
              <a:gd name="T94" fmla="*/ 36 w 1021"/>
              <a:gd name="T95" fmla="*/ 893 h 1729"/>
              <a:gd name="T96" fmla="*/ 0 w 1021"/>
              <a:gd name="T97" fmla="*/ 788 h 1729"/>
              <a:gd name="T98" fmla="*/ 60 w 1021"/>
              <a:gd name="T99" fmla="*/ 694 h 1729"/>
              <a:gd name="T100" fmla="*/ 180 w 1021"/>
              <a:gd name="T101" fmla="*/ 658 h 1729"/>
              <a:gd name="T102" fmla="*/ 288 w 1021"/>
              <a:gd name="T103" fmla="*/ 682 h 1729"/>
              <a:gd name="T104" fmla="*/ 360 w 1021"/>
              <a:gd name="T105" fmla="*/ 752 h 1729"/>
              <a:gd name="T106" fmla="*/ 432 w 1021"/>
              <a:gd name="T107" fmla="*/ 717 h 1729"/>
              <a:gd name="T108" fmla="*/ 444 w 1021"/>
              <a:gd name="T109" fmla="*/ 600 h 1729"/>
              <a:gd name="T110" fmla="*/ 444 w 1021"/>
              <a:gd name="T111" fmla="*/ 494 h 1729"/>
              <a:gd name="T112" fmla="*/ 444 w 1021"/>
              <a:gd name="T113" fmla="*/ 376 h 1729"/>
              <a:gd name="T114" fmla="*/ 432 w 1021"/>
              <a:gd name="T115" fmla="*/ 259 h 1729"/>
              <a:gd name="T116" fmla="*/ 432 w 1021"/>
              <a:gd name="T117" fmla="*/ 153 h 1729"/>
              <a:gd name="T118" fmla="*/ 432 w 1021"/>
              <a:gd name="T119" fmla="*/ 47 h 1729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021"/>
              <a:gd name="T181" fmla="*/ 0 h 1729"/>
              <a:gd name="T182" fmla="*/ 1021 w 1021"/>
              <a:gd name="T183" fmla="*/ 1729 h 1729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021" h="1729">
                <a:moveTo>
                  <a:pt x="624" y="0"/>
                </a:moveTo>
                <a:lnTo>
                  <a:pt x="624" y="35"/>
                </a:lnTo>
                <a:lnTo>
                  <a:pt x="600" y="82"/>
                </a:lnTo>
                <a:lnTo>
                  <a:pt x="600" y="129"/>
                </a:lnTo>
                <a:lnTo>
                  <a:pt x="600" y="165"/>
                </a:lnTo>
                <a:lnTo>
                  <a:pt x="600" y="200"/>
                </a:lnTo>
                <a:lnTo>
                  <a:pt x="600" y="235"/>
                </a:lnTo>
                <a:lnTo>
                  <a:pt x="588" y="270"/>
                </a:lnTo>
                <a:lnTo>
                  <a:pt x="588" y="317"/>
                </a:lnTo>
                <a:lnTo>
                  <a:pt x="588" y="353"/>
                </a:lnTo>
                <a:lnTo>
                  <a:pt x="588" y="388"/>
                </a:lnTo>
                <a:lnTo>
                  <a:pt x="588" y="423"/>
                </a:lnTo>
                <a:lnTo>
                  <a:pt x="588" y="458"/>
                </a:lnTo>
                <a:lnTo>
                  <a:pt x="588" y="494"/>
                </a:lnTo>
                <a:lnTo>
                  <a:pt x="588" y="529"/>
                </a:lnTo>
                <a:lnTo>
                  <a:pt x="588" y="564"/>
                </a:lnTo>
                <a:lnTo>
                  <a:pt x="588" y="600"/>
                </a:lnTo>
                <a:lnTo>
                  <a:pt x="588" y="647"/>
                </a:lnTo>
                <a:lnTo>
                  <a:pt x="588" y="682"/>
                </a:lnTo>
                <a:lnTo>
                  <a:pt x="624" y="682"/>
                </a:lnTo>
                <a:lnTo>
                  <a:pt x="660" y="694"/>
                </a:lnTo>
                <a:lnTo>
                  <a:pt x="672" y="658"/>
                </a:lnTo>
                <a:lnTo>
                  <a:pt x="672" y="623"/>
                </a:lnTo>
                <a:lnTo>
                  <a:pt x="684" y="588"/>
                </a:lnTo>
                <a:lnTo>
                  <a:pt x="720" y="564"/>
                </a:lnTo>
                <a:lnTo>
                  <a:pt x="756" y="541"/>
                </a:lnTo>
                <a:lnTo>
                  <a:pt x="792" y="541"/>
                </a:lnTo>
                <a:lnTo>
                  <a:pt x="828" y="529"/>
                </a:lnTo>
                <a:lnTo>
                  <a:pt x="876" y="541"/>
                </a:lnTo>
                <a:lnTo>
                  <a:pt x="912" y="552"/>
                </a:lnTo>
                <a:lnTo>
                  <a:pt x="948" y="576"/>
                </a:lnTo>
                <a:lnTo>
                  <a:pt x="972" y="611"/>
                </a:lnTo>
                <a:lnTo>
                  <a:pt x="996" y="647"/>
                </a:lnTo>
                <a:lnTo>
                  <a:pt x="1008" y="682"/>
                </a:lnTo>
                <a:lnTo>
                  <a:pt x="1020" y="717"/>
                </a:lnTo>
                <a:lnTo>
                  <a:pt x="1020" y="752"/>
                </a:lnTo>
                <a:lnTo>
                  <a:pt x="1020" y="788"/>
                </a:lnTo>
                <a:lnTo>
                  <a:pt x="1008" y="835"/>
                </a:lnTo>
                <a:lnTo>
                  <a:pt x="996" y="870"/>
                </a:lnTo>
                <a:lnTo>
                  <a:pt x="960" y="905"/>
                </a:lnTo>
                <a:lnTo>
                  <a:pt x="924" y="929"/>
                </a:lnTo>
                <a:lnTo>
                  <a:pt x="888" y="952"/>
                </a:lnTo>
                <a:lnTo>
                  <a:pt x="852" y="952"/>
                </a:lnTo>
                <a:lnTo>
                  <a:pt x="816" y="952"/>
                </a:lnTo>
                <a:lnTo>
                  <a:pt x="780" y="940"/>
                </a:lnTo>
                <a:lnTo>
                  <a:pt x="732" y="917"/>
                </a:lnTo>
                <a:lnTo>
                  <a:pt x="708" y="882"/>
                </a:lnTo>
                <a:lnTo>
                  <a:pt x="696" y="846"/>
                </a:lnTo>
                <a:lnTo>
                  <a:pt x="660" y="823"/>
                </a:lnTo>
                <a:lnTo>
                  <a:pt x="624" y="823"/>
                </a:lnTo>
                <a:lnTo>
                  <a:pt x="588" y="823"/>
                </a:lnTo>
                <a:lnTo>
                  <a:pt x="588" y="858"/>
                </a:lnTo>
                <a:lnTo>
                  <a:pt x="588" y="893"/>
                </a:lnTo>
                <a:lnTo>
                  <a:pt x="600" y="929"/>
                </a:lnTo>
                <a:lnTo>
                  <a:pt x="612" y="964"/>
                </a:lnTo>
                <a:lnTo>
                  <a:pt x="612" y="999"/>
                </a:lnTo>
                <a:lnTo>
                  <a:pt x="624" y="1034"/>
                </a:lnTo>
                <a:lnTo>
                  <a:pt x="624" y="1070"/>
                </a:lnTo>
                <a:lnTo>
                  <a:pt x="624" y="1105"/>
                </a:lnTo>
                <a:lnTo>
                  <a:pt x="624" y="1199"/>
                </a:lnTo>
                <a:lnTo>
                  <a:pt x="624" y="1270"/>
                </a:lnTo>
                <a:lnTo>
                  <a:pt x="624" y="1340"/>
                </a:lnTo>
                <a:lnTo>
                  <a:pt x="624" y="1387"/>
                </a:lnTo>
                <a:lnTo>
                  <a:pt x="660" y="1375"/>
                </a:lnTo>
                <a:lnTo>
                  <a:pt x="696" y="1375"/>
                </a:lnTo>
                <a:lnTo>
                  <a:pt x="732" y="1375"/>
                </a:lnTo>
                <a:lnTo>
                  <a:pt x="780" y="1375"/>
                </a:lnTo>
                <a:lnTo>
                  <a:pt x="816" y="1387"/>
                </a:lnTo>
                <a:lnTo>
                  <a:pt x="852" y="1399"/>
                </a:lnTo>
                <a:lnTo>
                  <a:pt x="888" y="1411"/>
                </a:lnTo>
                <a:lnTo>
                  <a:pt x="924" y="1422"/>
                </a:lnTo>
                <a:lnTo>
                  <a:pt x="960" y="1458"/>
                </a:lnTo>
                <a:lnTo>
                  <a:pt x="972" y="1493"/>
                </a:lnTo>
                <a:lnTo>
                  <a:pt x="996" y="1528"/>
                </a:lnTo>
                <a:lnTo>
                  <a:pt x="996" y="1563"/>
                </a:lnTo>
                <a:lnTo>
                  <a:pt x="996" y="1599"/>
                </a:lnTo>
                <a:lnTo>
                  <a:pt x="984" y="1634"/>
                </a:lnTo>
                <a:lnTo>
                  <a:pt x="960" y="1669"/>
                </a:lnTo>
                <a:lnTo>
                  <a:pt x="924" y="1693"/>
                </a:lnTo>
                <a:lnTo>
                  <a:pt x="888" y="1704"/>
                </a:lnTo>
                <a:lnTo>
                  <a:pt x="852" y="1704"/>
                </a:lnTo>
                <a:lnTo>
                  <a:pt x="804" y="1704"/>
                </a:lnTo>
                <a:lnTo>
                  <a:pt x="768" y="1716"/>
                </a:lnTo>
                <a:lnTo>
                  <a:pt x="732" y="1716"/>
                </a:lnTo>
                <a:lnTo>
                  <a:pt x="696" y="1716"/>
                </a:lnTo>
                <a:lnTo>
                  <a:pt x="660" y="1728"/>
                </a:lnTo>
                <a:lnTo>
                  <a:pt x="624" y="1728"/>
                </a:lnTo>
                <a:lnTo>
                  <a:pt x="588" y="1728"/>
                </a:lnTo>
                <a:lnTo>
                  <a:pt x="552" y="1728"/>
                </a:lnTo>
                <a:lnTo>
                  <a:pt x="516" y="1728"/>
                </a:lnTo>
                <a:lnTo>
                  <a:pt x="480" y="1728"/>
                </a:lnTo>
                <a:lnTo>
                  <a:pt x="444" y="1728"/>
                </a:lnTo>
                <a:lnTo>
                  <a:pt x="408" y="1728"/>
                </a:lnTo>
                <a:lnTo>
                  <a:pt x="372" y="1728"/>
                </a:lnTo>
                <a:lnTo>
                  <a:pt x="336" y="1716"/>
                </a:lnTo>
                <a:lnTo>
                  <a:pt x="300" y="1716"/>
                </a:lnTo>
                <a:lnTo>
                  <a:pt x="264" y="1716"/>
                </a:lnTo>
                <a:lnTo>
                  <a:pt x="228" y="1704"/>
                </a:lnTo>
                <a:lnTo>
                  <a:pt x="192" y="1693"/>
                </a:lnTo>
                <a:lnTo>
                  <a:pt x="156" y="1681"/>
                </a:lnTo>
                <a:lnTo>
                  <a:pt x="120" y="1669"/>
                </a:lnTo>
                <a:lnTo>
                  <a:pt x="96" y="1634"/>
                </a:lnTo>
                <a:lnTo>
                  <a:pt x="72" y="1599"/>
                </a:lnTo>
                <a:lnTo>
                  <a:pt x="48" y="1563"/>
                </a:lnTo>
                <a:lnTo>
                  <a:pt x="48" y="1528"/>
                </a:lnTo>
                <a:lnTo>
                  <a:pt x="60" y="1493"/>
                </a:lnTo>
                <a:lnTo>
                  <a:pt x="84" y="1458"/>
                </a:lnTo>
                <a:lnTo>
                  <a:pt x="132" y="1434"/>
                </a:lnTo>
                <a:lnTo>
                  <a:pt x="168" y="1411"/>
                </a:lnTo>
                <a:lnTo>
                  <a:pt x="204" y="1399"/>
                </a:lnTo>
                <a:lnTo>
                  <a:pt x="252" y="1387"/>
                </a:lnTo>
                <a:lnTo>
                  <a:pt x="288" y="1387"/>
                </a:lnTo>
                <a:lnTo>
                  <a:pt x="336" y="1387"/>
                </a:lnTo>
                <a:lnTo>
                  <a:pt x="372" y="1387"/>
                </a:lnTo>
                <a:lnTo>
                  <a:pt x="408" y="1387"/>
                </a:lnTo>
                <a:lnTo>
                  <a:pt x="444" y="1387"/>
                </a:lnTo>
                <a:lnTo>
                  <a:pt x="456" y="1352"/>
                </a:lnTo>
                <a:lnTo>
                  <a:pt x="456" y="1317"/>
                </a:lnTo>
                <a:lnTo>
                  <a:pt x="456" y="1281"/>
                </a:lnTo>
                <a:lnTo>
                  <a:pt x="456" y="1246"/>
                </a:lnTo>
                <a:lnTo>
                  <a:pt x="456" y="1211"/>
                </a:lnTo>
                <a:lnTo>
                  <a:pt x="456" y="1176"/>
                </a:lnTo>
                <a:lnTo>
                  <a:pt x="444" y="1140"/>
                </a:lnTo>
                <a:lnTo>
                  <a:pt x="444" y="1105"/>
                </a:lnTo>
                <a:lnTo>
                  <a:pt x="444" y="1070"/>
                </a:lnTo>
                <a:lnTo>
                  <a:pt x="444" y="1034"/>
                </a:lnTo>
                <a:lnTo>
                  <a:pt x="444" y="999"/>
                </a:lnTo>
                <a:lnTo>
                  <a:pt x="444" y="964"/>
                </a:lnTo>
                <a:lnTo>
                  <a:pt x="444" y="929"/>
                </a:lnTo>
                <a:lnTo>
                  <a:pt x="444" y="893"/>
                </a:lnTo>
                <a:lnTo>
                  <a:pt x="408" y="870"/>
                </a:lnTo>
                <a:lnTo>
                  <a:pt x="372" y="870"/>
                </a:lnTo>
                <a:lnTo>
                  <a:pt x="336" y="870"/>
                </a:lnTo>
                <a:lnTo>
                  <a:pt x="336" y="905"/>
                </a:lnTo>
                <a:lnTo>
                  <a:pt x="336" y="940"/>
                </a:lnTo>
                <a:lnTo>
                  <a:pt x="300" y="964"/>
                </a:lnTo>
                <a:lnTo>
                  <a:pt x="264" y="987"/>
                </a:lnTo>
                <a:lnTo>
                  <a:pt x="228" y="987"/>
                </a:lnTo>
                <a:lnTo>
                  <a:pt x="192" y="987"/>
                </a:lnTo>
                <a:lnTo>
                  <a:pt x="156" y="987"/>
                </a:lnTo>
                <a:lnTo>
                  <a:pt x="120" y="976"/>
                </a:lnTo>
                <a:lnTo>
                  <a:pt x="84" y="964"/>
                </a:lnTo>
                <a:lnTo>
                  <a:pt x="60" y="929"/>
                </a:lnTo>
                <a:lnTo>
                  <a:pt x="36" y="893"/>
                </a:lnTo>
                <a:lnTo>
                  <a:pt x="12" y="858"/>
                </a:lnTo>
                <a:lnTo>
                  <a:pt x="0" y="823"/>
                </a:lnTo>
                <a:lnTo>
                  <a:pt x="0" y="788"/>
                </a:lnTo>
                <a:lnTo>
                  <a:pt x="0" y="752"/>
                </a:lnTo>
                <a:lnTo>
                  <a:pt x="24" y="717"/>
                </a:lnTo>
                <a:lnTo>
                  <a:pt x="60" y="694"/>
                </a:lnTo>
                <a:lnTo>
                  <a:pt x="96" y="670"/>
                </a:lnTo>
                <a:lnTo>
                  <a:pt x="132" y="658"/>
                </a:lnTo>
                <a:lnTo>
                  <a:pt x="180" y="658"/>
                </a:lnTo>
                <a:lnTo>
                  <a:pt x="216" y="658"/>
                </a:lnTo>
                <a:lnTo>
                  <a:pt x="252" y="670"/>
                </a:lnTo>
                <a:lnTo>
                  <a:pt x="288" y="682"/>
                </a:lnTo>
                <a:lnTo>
                  <a:pt x="312" y="717"/>
                </a:lnTo>
                <a:lnTo>
                  <a:pt x="324" y="752"/>
                </a:lnTo>
                <a:lnTo>
                  <a:pt x="360" y="752"/>
                </a:lnTo>
                <a:lnTo>
                  <a:pt x="396" y="752"/>
                </a:lnTo>
                <a:lnTo>
                  <a:pt x="432" y="752"/>
                </a:lnTo>
                <a:lnTo>
                  <a:pt x="432" y="717"/>
                </a:lnTo>
                <a:lnTo>
                  <a:pt x="444" y="682"/>
                </a:lnTo>
                <a:lnTo>
                  <a:pt x="444" y="647"/>
                </a:lnTo>
                <a:lnTo>
                  <a:pt x="444" y="600"/>
                </a:lnTo>
                <a:lnTo>
                  <a:pt x="444" y="564"/>
                </a:lnTo>
                <a:lnTo>
                  <a:pt x="444" y="529"/>
                </a:lnTo>
                <a:lnTo>
                  <a:pt x="444" y="494"/>
                </a:lnTo>
                <a:lnTo>
                  <a:pt x="444" y="458"/>
                </a:lnTo>
                <a:lnTo>
                  <a:pt x="444" y="423"/>
                </a:lnTo>
                <a:lnTo>
                  <a:pt x="444" y="376"/>
                </a:lnTo>
                <a:lnTo>
                  <a:pt x="444" y="341"/>
                </a:lnTo>
                <a:lnTo>
                  <a:pt x="444" y="306"/>
                </a:lnTo>
                <a:lnTo>
                  <a:pt x="432" y="259"/>
                </a:lnTo>
                <a:lnTo>
                  <a:pt x="432" y="223"/>
                </a:lnTo>
                <a:lnTo>
                  <a:pt x="432" y="188"/>
                </a:lnTo>
                <a:lnTo>
                  <a:pt x="432" y="153"/>
                </a:lnTo>
                <a:lnTo>
                  <a:pt x="432" y="118"/>
                </a:lnTo>
                <a:lnTo>
                  <a:pt x="432" y="82"/>
                </a:lnTo>
                <a:lnTo>
                  <a:pt x="432" y="47"/>
                </a:lnTo>
                <a:lnTo>
                  <a:pt x="432" y="12"/>
                </a:lnTo>
              </a:path>
            </a:pathLst>
          </a:custGeom>
          <a:noFill/>
          <a:ln w="50800" cap="rnd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O"/>
          </a:p>
        </p:txBody>
      </p:sp>
      <p:sp>
        <p:nvSpPr>
          <p:cNvPr id="84" name="Rectangle 36">
            <a:extLst>
              <a:ext uri="{FF2B5EF4-FFF2-40B4-BE49-F238E27FC236}">
                <a16:creationId xmlns:a16="http://schemas.microsoft.com/office/drawing/2014/main" id="{04C3D5AA-5413-4ABE-9D8D-3FD3A5C33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5748" y="4352924"/>
            <a:ext cx="1327287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b="1">
                <a:latin typeface="Montserrat" pitchFamily="2" charset="77"/>
              </a:rPr>
              <a:t>2-tRNA</a:t>
            </a:r>
          </a:p>
        </p:txBody>
      </p:sp>
      <p:sp>
        <p:nvSpPr>
          <p:cNvPr id="86" name="Line 43">
            <a:extLst>
              <a:ext uri="{FF2B5EF4-FFF2-40B4-BE49-F238E27FC236}">
                <a16:creationId xmlns:a16="http://schemas.microsoft.com/office/drawing/2014/main" id="{B16B1295-0001-476E-BCD0-BF21AE3D9AB1}"/>
              </a:ext>
            </a:extLst>
          </p:cNvPr>
          <p:cNvSpPr>
            <a:spLocks noChangeShapeType="1"/>
          </p:cNvSpPr>
          <p:nvPr/>
        </p:nvSpPr>
        <p:spPr bwMode="auto">
          <a:xfrm>
            <a:off x="7936235" y="4849811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87" name="Line 44">
            <a:extLst>
              <a:ext uri="{FF2B5EF4-FFF2-40B4-BE49-F238E27FC236}">
                <a16:creationId xmlns:a16="http://schemas.microsoft.com/office/drawing/2014/main" id="{2C7F9ED2-7216-4D9E-84E8-D77C800B7846}"/>
              </a:ext>
            </a:extLst>
          </p:cNvPr>
          <p:cNvSpPr>
            <a:spLocks noChangeShapeType="1"/>
          </p:cNvSpPr>
          <p:nvPr/>
        </p:nvSpPr>
        <p:spPr bwMode="auto">
          <a:xfrm>
            <a:off x="8469635" y="4849811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88" name="Line 45">
            <a:extLst>
              <a:ext uri="{FF2B5EF4-FFF2-40B4-BE49-F238E27FC236}">
                <a16:creationId xmlns:a16="http://schemas.microsoft.com/office/drawing/2014/main" id="{54E156FD-DD2D-4099-8649-FE51FBB43237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3035" y="4849811"/>
            <a:ext cx="0" cy="10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grpSp>
        <p:nvGrpSpPr>
          <p:cNvPr id="122" name="Group 70">
            <a:extLst>
              <a:ext uri="{FF2B5EF4-FFF2-40B4-BE49-F238E27FC236}">
                <a16:creationId xmlns:a16="http://schemas.microsoft.com/office/drawing/2014/main" id="{7EDBFD83-2746-4CC3-AC5A-14A71CC9FC3B}"/>
              </a:ext>
            </a:extLst>
          </p:cNvPr>
          <p:cNvGrpSpPr>
            <a:grpSpLocks/>
          </p:cNvGrpSpPr>
          <p:nvPr/>
        </p:nvGrpSpPr>
        <p:grpSpPr bwMode="auto">
          <a:xfrm>
            <a:off x="10541666" y="590113"/>
            <a:ext cx="1736725" cy="4092576"/>
            <a:chOff x="4522" y="400"/>
            <a:chExt cx="1094" cy="2578"/>
          </a:xfrm>
        </p:grpSpPr>
        <p:sp>
          <p:nvSpPr>
            <p:cNvPr id="123" name="Rectangle 71">
              <a:extLst>
                <a:ext uri="{FF2B5EF4-FFF2-40B4-BE49-F238E27FC236}">
                  <a16:creationId xmlns:a16="http://schemas.microsoft.com/office/drawing/2014/main" id="{C8EF49C7-1707-48C1-95B8-EF8FC24DA2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7" y="2295"/>
              <a:ext cx="837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b="1">
                  <a:latin typeface="Montserrat" pitchFamily="2" charset="77"/>
                </a:rPr>
                <a:t>3-tRNA</a:t>
              </a:r>
            </a:p>
          </p:txBody>
        </p:sp>
        <p:sp>
          <p:nvSpPr>
            <p:cNvPr id="124" name="Line 72">
              <a:extLst>
                <a:ext uri="{FF2B5EF4-FFF2-40B4-BE49-F238E27FC236}">
                  <a16:creationId xmlns:a16="http://schemas.microsoft.com/office/drawing/2014/main" id="{D36F533C-FE72-41D6-A092-3CA15E0BE1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14" y="2608"/>
              <a:ext cx="0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125" name="Line 73">
              <a:extLst>
                <a:ext uri="{FF2B5EF4-FFF2-40B4-BE49-F238E27FC236}">
                  <a16:creationId xmlns:a16="http://schemas.microsoft.com/office/drawing/2014/main" id="{19C0131D-5806-4333-B78C-86B8F3D87F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50" y="2608"/>
              <a:ext cx="0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126" name="Line 74">
              <a:extLst>
                <a:ext uri="{FF2B5EF4-FFF2-40B4-BE49-F238E27FC236}">
                  <a16:creationId xmlns:a16="http://schemas.microsoft.com/office/drawing/2014/main" id="{DABD6DCC-D358-4F5F-B0DD-2C694054DC0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86" y="2608"/>
              <a:ext cx="0" cy="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CO">
                <a:latin typeface="Montserrat" pitchFamily="2" charset="77"/>
              </a:endParaRPr>
            </a:p>
          </p:txBody>
        </p:sp>
        <p:sp>
          <p:nvSpPr>
            <p:cNvPr id="127" name="Rectangle 75">
              <a:extLst>
                <a:ext uri="{FF2B5EF4-FFF2-40B4-BE49-F238E27FC236}">
                  <a16:creationId xmlns:a16="http://schemas.microsoft.com/office/drawing/2014/main" id="{B41382E2-48CB-45D0-9C0A-DCE75B3795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1" y="2650"/>
              <a:ext cx="288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G</a:t>
              </a:r>
            </a:p>
          </p:txBody>
        </p:sp>
        <p:sp>
          <p:nvSpPr>
            <p:cNvPr id="128" name="Rectangle 76">
              <a:extLst>
                <a:ext uri="{FF2B5EF4-FFF2-40B4-BE49-F238E27FC236}">
                  <a16:creationId xmlns:a16="http://schemas.microsoft.com/office/drawing/2014/main" id="{29ECA2A5-21D4-4AD9-A813-4E0E7488AC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7" y="2650"/>
              <a:ext cx="289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A</a:t>
              </a:r>
            </a:p>
          </p:txBody>
        </p:sp>
        <p:sp>
          <p:nvSpPr>
            <p:cNvPr id="129" name="Rectangle 77">
              <a:extLst>
                <a:ext uri="{FF2B5EF4-FFF2-40B4-BE49-F238E27FC236}">
                  <a16:creationId xmlns:a16="http://schemas.microsoft.com/office/drawing/2014/main" id="{F7F85928-7F0E-4B65-A8F0-AD7295F808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3" y="2650"/>
              <a:ext cx="289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A</a:t>
              </a:r>
            </a:p>
          </p:txBody>
        </p:sp>
        <p:sp>
          <p:nvSpPr>
            <p:cNvPr id="130" name="Freeform 78">
              <a:extLst>
                <a:ext uri="{FF2B5EF4-FFF2-40B4-BE49-F238E27FC236}">
                  <a16:creationId xmlns:a16="http://schemas.microsoft.com/office/drawing/2014/main" id="{93D50ABC-D111-406C-8386-5FF7972EE47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22" y="864"/>
              <a:ext cx="1021" cy="1729"/>
            </a:xfrm>
            <a:custGeom>
              <a:avLst/>
              <a:gdLst>
                <a:gd name="T0" fmla="*/ 600 w 1021"/>
                <a:gd name="T1" fmla="*/ 82 h 1729"/>
                <a:gd name="T2" fmla="*/ 600 w 1021"/>
                <a:gd name="T3" fmla="*/ 200 h 1729"/>
                <a:gd name="T4" fmla="*/ 588 w 1021"/>
                <a:gd name="T5" fmla="*/ 317 h 1729"/>
                <a:gd name="T6" fmla="*/ 588 w 1021"/>
                <a:gd name="T7" fmla="*/ 423 h 1729"/>
                <a:gd name="T8" fmla="*/ 588 w 1021"/>
                <a:gd name="T9" fmla="*/ 529 h 1729"/>
                <a:gd name="T10" fmla="*/ 588 w 1021"/>
                <a:gd name="T11" fmla="*/ 647 h 1729"/>
                <a:gd name="T12" fmla="*/ 660 w 1021"/>
                <a:gd name="T13" fmla="*/ 694 h 1729"/>
                <a:gd name="T14" fmla="*/ 684 w 1021"/>
                <a:gd name="T15" fmla="*/ 588 h 1729"/>
                <a:gd name="T16" fmla="*/ 792 w 1021"/>
                <a:gd name="T17" fmla="*/ 541 h 1729"/>
                <a:gd name="T18" fmla="*/ 912 w 1021"/>
                <a:gd name="T19" fmla="*/ 552 h 1729"/>
                <a:gd name="T20" fmla="*/ 996 w 1021"/>
                <a:gd name="T21" fmla="*/ 647 h 1729"/>
                <a:gd name="T22" fmla="*/ 1020 w 1021"/>
                <a:gd name="T23" fmla="*/ 752 h 1729"/>
                <a:gd name="T24" fmla="*/ 996 w 1021"/>
                <a:gd name="T25" fmla="*/ 870 h 1729"/>
                <a:gd name="T26" fmla="*/ 888 w 1021"/>
                <a:gd name="T27" fmla="*/ 952 h 1729"/>
                <a:gd name="T28" fmla="*/ 780 w 1021"/>
                <a:gd name="T29" fmla="*/ 940 h 1729"/>
                <a:gd name="T30" fmla="*/ 696 w 1021"/>
                <a:gd name="T31" fmla="*/ 846 h 1729"/>
                <a:gd name="T32" fmla="*/ 588 w 1021"/>
                <a:gd name="T33" fmla="*/ 823 h 1729"/>
                <a:gd name="T34" fmla="*/ 600 w 1021"/>
                <a:gd name="T35" fmla="*/ 929 h 1729"/>
                <a:gd name="T36" fmla="*/ 624 w 1021"/>
                <a:gd name="T37" fmla="*/ 1034 h 1729"/>
                <a:gd name="T38" fmla="*/ 624 w 1021"/>
                <a:gd name="T39" fmla="*/ 1199 h 1729"/>
                <a:gd name="T40" fmla="*/ 624 w 1021"/>
                <a:gd name="T41" fmla="*/ 1387 h 1729"/>
                <a:gd name="T42" fmla="*/ 732 w 1021"/>
                <a:gd name="T43" fmla="*/ 1375 h 1729"/>
                <a:gd name="T44" fmla="*/ 852 w 1021"/>
                <a:gd name="T45" fmla="*/ 1399 h 1729"/>
                <a:gd name="T46" fmla="*/ 960 w 1021"/>
                <a:gd name="T47" fmla="*/ 1458 h 1729"/>
                <a:gd name="T48" fmla="*/ 996 w 1021"/>
                <a:gd name="T49" fmla="*/ 1563 h 1729"/>
                <a:gd name="T50" fmla="*/ 960 w 1021"/>
                <a:gd name="T51" fmla="*/ 1669 h 1729"/>
                <a:gd name="T52" fmla="*/ 852 w 1021"/>
                <a:gd name="T53" fmla="*/ 1704 h 1729"/>
                <a:gd name="T54" fmla="*/ 732 w 1021"/>
                <a:gd name="T55" fmla="*/ 1716 h 1729"/>
                <a:gd name="T56" fmla="*/ 624 w 1021"/>
                <a:gd name="T57" fmla="*/ 1728 h 1729"/>
                <a:gd name="T58" fmla="*/ 516 w 1021"/>
                <a:gd name="T59" fmla="*/ 1728 h 1729"/>
                <a:gd name="T60" fmla="*/ 408 w 1021"/>
                <a:gd name="T61" fmla="*/ 1728 h 1729"/>
                <a:gd name="T62" fmla="*/ 300 w 1021"/>
                <a:gd name="T63" fmla="*/ 1716 h 1729"/>
                <a:gd name="T64" fmla="*/ 192 w 1021"/>
                <a:gd name="T65" fmla="*/ 1693 h 1729"/>
                <a:gd name="T66" fmla="*/ 96 w 1021"/>
                <a:gd name="T67" fmla="*/ 1634 h 1729"/>
                <a:gd name="T68" fmla="*/ 48 w 1021"/>
                <a:gd name="T69" fmla="*/ 1528 h 1729"/>
                <a:gd name="T70" fmla="*/ 132 w 1021"/>
                <a:gd name="T71" fmla="*/ 1434 h 1729"/>
                <a:gd name="T72" fmla="*/ 252 w 1021"/>
                <a:gd name="T73" fmla="*/ 1387 h 1729"/>
                <a:gd name="T74" fmla="*/ 372 w 1021"/>
                <a:gd name="T75" fmla="*/ 1387 h 1729"/>
                <a:gd name="T76" fmla="*/ 456 w 1021"/>
                <a:gd name="T77" fmla="*/ 1352 h 1729"/>
                <a:gd name="T78" fmla="*/ 456 w 1021"/>
                <a:gd name="T79" fmla="*/ 1246 h 1729"/>
                <a:gd name="T80" fmla="*/ 444 w 1021"/>
                <a:gd name="T81" fmla="*/ 1140 h 1729"/>
                <a:gd name="T82" fmla="*/ 444 w 1021"/>
                <a:gd name="T83" fmla="*/ 1034 h 1729"/>
                <a:gd name="T84" fmla="*/ 444 w 1021"/>
                <a:gd name="T85" fmla="*/ 929 h 1729"/>
                <a:gd name="T86" fmla="*/ 372 w 1021"/>
                <a:gd name="T87" fmla="*/ 870 h 1729"/>
                <a:gd name="T88" fmla="*/ 336 w 1021"/>
                <a:gd name="T89" fmla="*/ 940 h 1729"/>
                <a:gd name="T90" fmla="*/ 228 w 1021"/>
                <a:gd name="T91" fmla="*/ 987 h 1729"/>
                <a:gd name="T92" fmla="*/ 120 w 1021"/>
                <a:gd name="T93" fmla="*/ 976 h 1729"/>
                <a:gd name="T94" fmla="*/ 36 w 1021"/>
                <a:gd name="T95" fmla="*/ 893 h 1729"/>
                <a:gd name="T96" fmla="*/ 0 w 1021"/>
                <a:gd name="T97" fmla="*/ 788 h 1729"/>
                <a:gd name="T98" fmla="*/ 60 w 1021"/>
                <a:gd name="T99" fmla="*/ 694 h 1729"/>
                <a:gd name="T100" fmla="*/ 180 w 1021"/>
                <a:gd name="T101" fmla="*/ 658 h 1729"/>
                <a:gd name="T102" fmla="*/ 288 w 1021"/>
                <a:gd name="T103" fmla="*/ 682 h 1729"/>
                <a:gd name="T104" fmla="*/ 360 w 1021"/>
                <a:gd name="T105" fmla="*/ 752 h 1729"/>
                <a:gd name="T106" fmla="*/ 432 w 1021"/>
                <a:gd name="T107" fmla="*/ 717 h 1729"/>
                <a:gd name="T108" fmla="*/ 444 w 1021"/>
                <a:gd name="T109" fmla="*/ 600 h 1729"/>
                <a:gd name="T110" fmla="*/ 444 w 1021"/>
                <a:gd name="T111" fmla="*/ 494 h 1729"/>
                <a:gd name="T112" fmla="*/ 444 w 1021"/>
                <a:gd name="T113" fmla="*/ 376 h 1729"/>
                <a:gd name="T114" fmla="*/ 432 w 1021"/>
                <a:gd name="T115" fmla="*/ 259 h 1729"/>
                <a:gd name="T116" fmla="*/ 432 w 1021"/>
                <a:gd name="T117" fmla="*/ 153 h 1729"/>
                <a:gd name="T118" fmla="*/ 432 w 1021"/>
                <a:gd name="T119" fmla="*/ 47 h 1729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021"/>
                <a:gd name="T181" fmla="*/ 0 h 1729"/>
                <a:gd name="T182" fmla="*/ 1021 w 1021"/>
                <a:gd name="T183" fmla="*/ 1729 h 1729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021" h="1729">
                  <a:moveTo>
                    <a:pt x="624" y="0"/>
                  </a:moveTo>
                  <a:lnTo>
                    <a:pt x="624" y="35"/>
                  </a:lnTo>
                  <a:lnTo>
                    <a:pt x="600" y="82"/>
                  </a:lnTo>
                  <a:lnTo>
                    <a:pt x="600" y="129"/>
                  </a:lnTo>
                  <a:lnTo>
                    <a:pt x="600" y="165"/>
                  </a:lnTo>
                  <a:lnTo>
                    <a:pt x="600" y="200"/>
                  </a:lnTo>
                  <a:lnTo>
                    <a:pt x="600" y="235"/>
                  </a:lnTo>
                  <a:lnTo>
                    <a:pt x="588" y="270"/>
                  </a:lnTo>
                  <a:lnTo>
                    <a:pt x="588" y="317"/>
                  </a:lnTo>
                  <a:lnTo>
                    <a:pt x="588" y="353"/>
                  </a:lnTo>
                  <a:lnTo>
                    <a:pt x="588" y="388"/>
                  </a:lnTo>
                  <a:lnTo>
                    <a:pt x="588" y="423"/>
                  </a:lnTo>
                  <a:lnTo>
                    <a:pt x="588" y="458"/>
                  </a:lnTo>
                  <a:lnTo>
                    <a:pt x="588" y="494"/>
                  </a:lnTo>
                  <a:lnTo>
                    <a:pt x="588" y="529"/>
                  </a:lnTo>
                  <a:lnTo>
                    <a:pt x="588" y="564"/>
                  </a:lnTo>
                  <a:lnTo>
                    <a:pt x="588" y="600"/>
                  </a:lnTo>
                  <a:lnTo>
                    <a:pt x="588" y="647"/>
                  </a:lnTo>
                  <a:lnTo>
                    <a:pt x="588" y="682"/>
                  </a:lnTo>
                  <a:lnTo>
                    <a:pt x="624" y="682"/>
                  </a:lnTo>
                  <a:lnTo>
                    <a:pt x="660" y="694"/>
                  </a:lnTo>
                  <a:lnTo>
                    <a:pt x="672" y="658"/>
                  </a:lnTo>
                  <a:lnTo>
                    <a:pt x="672" y="623"/>
                  </a:lnTo>
                  <a:lnTo>
                    <a:pt x="684" y="588"/>
                  </a:lnTo>
                  <a:lnTo>
                    <a:pt x="720" y="564"/>
                  </a:lnTo>
                  <a:lnTo>
                    <a:pt x="756" y="541"/>
                  </a:lnTo>
                  <a:lnTo>
                    <a:pt x="792" y="541"/>
                  </a:lnTo>
                  <a:lnTo>
                    <a:pt x="828" y="529"/>
                  </a:lnTo>
                  <a:lnTo>
                    <a:pt x="876" y="541"/>
                  </a:lnTo>
                  <a:lnTo>
                    <a:pt x="912" y="552"/>
                  </a:lnTo>
                  <a:lnTo>
                    <a:pt x="948" y="576"/>
                  </a:lnTo>
                  <a:lnTo>
                    <a:pt x="972" y="611"/>
                  </a:lnTo>
                  <a:lnTo>
                    <a:pt x="996" y="647"/>
                  </a:lnTo>
                  <a:lnTo>
                    <a:pt x="1008" y="682"/>
                  </a:lnTo>
                  <a:lnTo>
                    <a:pt x="1020" y="717"/>
                  </a:lnTo>
                  <a:lnTo>
                    <a:pt x="1020" y="752"/>
                  </a:lnTo>
                  <a:lnTo>
                    <a:pt x="1020" y="788"/>
                  </a:lnTo>
                  <a:lnTo>
                    <a:pt x="1008" y="835"/>
                  </a:lnTo>
                  <a:lnTo>
                    <a:pt x="996" y="870"/>
                  </a:lnTo>
                  <a:lnTo>
                    <a:pt x="960" y="905"/>
                  </a:lnTo>
                  <a:lnTo>
                    <a:pt x="924" y="929"/>
                  </a:lnTo>
                  <a:lnTo>
                    <a:pt x="888" y="952"/>
                  </a:lnTo>
                  <a:lnTo>
                    <a:pt x="852" y="952"/>
                  </a:lnTo>
                  <a:lnTo>
                    <a:pt x="816" y="952"/>
                  </a:lnTo>
                  <a:lnTo>
                    <a:pt x="780" y="940"/>
                  </a:lnTo>
                  <a:lnTo>
                    <a:pt x="732" y="917"/>
                  </a:lnTo>
                  <a:lnTo>
                    <a:pt x="708" y="882"/>
                  </a:lnTo>
                  <a:lnTo>
                    <a:pt x="696" y="846"/>
                  </a:lnTo>
                  <a:lnTo>
                    <a:pt x="660" y="823"/>
                  </a:lnTo>
                  <a:lnTo>
                    <a:pt x="624" y="823"/>
                  </a:lnTo>
                  <a:lnTo>
                    <a:pt x="588" y="823"/>
                  </a:lnTo>
                  <a:lnTo>
                    <a:pt x="588" y="858"/>
                  </a:lnTo>
                  <a:lnTo>
                    <a:pt x="588" y="893"/>
                  </a:lnTo>
                  <a:lnTo>
                    <a:pt x="600" y="929"/>
                  </a:lnTo>
                  <a:lnTo>
                    <a:pt x="612" y="964"/>
                  </a:lnTo>
                  <a:lnTo>
                    <a:pt x="612" y="999"/>
                  </a:lnTo>
                  <a:lnTo>
                    <a:pt x="624" y="1034"/>
                  </a:lnTo>
                  <a:lnTo>
                    <a:pt x="624" y="1070"/>
                  </a:lnTo>
                  <a:lnTo>
                    <a:pt x="624" y="1105"/>
                  </a:lnTo>
                  <a:lnTo>
                    <a:pt x="624" y="1199"/>
                  </a:lnTo>
                  <a:lnTo>
                    <a:pt x="624" y="1270"/>
                  </a:lnTo>
                  <a:lnTo>
                    <a:pt x="624" y="1340"/>
                  </a:lnTo>
                  <a:lnTo>
                    <a:pt x="624" y="1387"/>
                  </a:lnTo>
                  <a:lnTo>
                    <a:pt x="660" y="1375"/>
                  </a:lnTo>
                  <a:lnTo>
                    <a:pt x="696" y="1375"/>
                  </a:lnTo>
                  <a:lnTo>
                    <a:pt x="732" y="1375"/>
                  </a:lnTo>
                  <a:lnTo>
                    <a:pt x="780" y="1375"/>
                  </a:lnTo>
                  <a:lnTo>
                    <a:pt x="816" y="1387"/>
                  </a:lnTo>
                  <a:lnTo>
                    <a:pt x="852" y="1399"/>
                  </a:lnTo>
                  <a:lnTo>
                    <a:pt x="888" y="1411"/>
                  </a:lnTo>
                  <a:lnTo>
                    <a:pt x="924" y="1422"/>
                  </a:lnTo>
                  <a:lnTo>
                    <a:pt x="960" y="1458"/>
                  </a:lnTo>
                  <a:lnTo>
                    <a:pt x="972" y="1493"/>
                  </a:lnTo>
                  <a:lnTo>
                    <a:pt x="996" y="1528"/>
                  </a:lnTo>
                  <a:lnTo>
                    <a:pt x="996" y="1563"/>
                  </a:lnTo>
                  <a:lnTo>
                    <a:pt x="996" y="1599"/>
                  </a:lnTo>
                  <a:lnTo>
                    <a:pt x="984" y="1634"/>
                  </a:lnTo>
                  <a:lnTo>
                    <a:pt x="960" y="1669"/>
                  </a:lnTo>
                  <a:lnTo>
                    <a:pt x="924" y="1693"/>
                  </a:lnTo>
                  <a:lnTo>
                    <a:pt x="888" y="1704"/>
                  </a:lnTo>
                  <a:lnTo>
                    <a:pt x="852" y="1704"/>
                  </a:lnTo>
                  <a:lnTo>
                    <a:pt x="804" y="1704"/>
                  </a:lnTo>
                  <a:lnTo>
                    <a:pt x="768" y="1716"/>
                  </a:lnTo>
                  <a:lnTo>
                    <a:pt x="732" y="1716"/>
                  </a:lnTo>
                  <a:lnTo>
                    <a:pt x="696" y="1716"/>
                  </a:lnTo>
                  <a:lnTo>
                    <a:pt x="660" y="1728"/>
                  </a:lnTo>
                  <a:lnTo>
                    <a:pt x="624" y="1728"/>
                  </a:lnTo>
                  <a:lnTo>
                    <a:pt x="588" y="1728"/>
                  </a:lnTo>
                  <a:lnTo>
                    <a:pt x="552" y="1728"/>
                  </a:lnTo>
                  <a:lnTo>
                    <a:pt x="516" y="1728"/>
                  </a:lnTo>
                  <a:lnTo>
                    <a:pt x="480" y="1728"/>
                  </a:lnTo>
                  <a:lnTo>
                    <a:pt x="444" y="1728"/>
                  </a:lnTo>
                  <a:lnTo>
                    <a:pt x="408" y="1728"/>
                  </a:lnTo>
                  <a:lnTo>
                    <a:pt x="372" y="1728"/>
                  </a:lnTo>
                  <a:lnTo>
                    <a:pt x="336" y="1716"/>
                  </a:lnTo>
                  <a:lnTo>
                    <a:pt x="300" y="1716"/>
                  </a:lnTo>
                  <a:lnTo>
                    <a:pt x="264" y="1716"/>
                  </a:lnTo>
                  <a:lnTo>
                    <a:pt x="228" y="1704"/>
                  </a:lnTo>
                  <a:lnTo>
                    <a:pt x="192" y="1693"/>
                  </a:lnTo>
                  <a:lnTo>
                    <a:pt x="156" y="1681"/>
                  </a:lnTo>
                  <a:lnTo>
                    <a:pt x="120" y="1669"/>
                  </a:lnTo>
                  <a:lnTo>
                    <a:pt x="96" y="1634"/>
                  </a:lnTo>
                  <a:lnTo>
                    <a:pt x="72" y="1599"/>
                  </a:lnTo>
                  <a:lnTo>
                    <a:pt x="48" y="1563"/>
                  </a:lnTo>
                  <a:lnTo>
                    <a:pt x="48" y="1528"/>
                  </a:lnTo>
                  <a:lnTo>
                    <a:pt x="60" y="1493"/>
                  </a:lnTo>
                  <a:lnTo>
                    <a:pt x="84" y="1458"/>
                  </a:lnTo>
                  <a:lnTo>
                    <a:pt x="132" y="1434"/>
                  </a:lnTo>
                  <a:lnTo>
                    <a:pt x="168" y="1411"/>
                  </a:lnTo>
                  <a:lnTo>
                    <a:pt x="204" y="1399"/>
                  </a:lnTo>
                  <a:lnTo>
                    <a:pt x="252" y="1387"/>
                  </a:lnTo>
                  <a:lnTo>
                    <a:pt x="288" y="1387"/>
                  </a:lnTo>
                  <a:lnTo>
                    <a:pt x="336" y="1387"/>
                  </a:lnTo>
                  <a:lnTo>
                    <a:pt x="372" y="1387"/>
                  </a:lnTo>
                  <a:lnTo>
                    <a:pt x="408" y="1387"/>
                  </a:lnTo>
                  <a:lnTo>
                    <a:pt x="444" y="1387"/>
                  </a:lnTo>
                  <a:lnTo>
                    <a:pt x="456" y="1352"/>
                  </a:lnTo>
                  <a:lnTo>
                    <a:pt x="456" y="1317"/>
                  </a:lnTo>
                  <a:lnTo>
                    <a:pt x="456" y="1281"/>
                  </a:lnTo>
                  <a:lnTo>
                    <a:pt x="456" y="1246"/>
                  </a:lnTo>
                  <a:lnTo>
                    <a:pt x="456" y="1211"/>
                  </a:lnTo>
                  <a:lnTo>
                    <a:pt x="456" y="1176"/>
                  </a:lnTo>
                  <a:lnTo>
                    <a:pt x="444" y="1140"/>
                  </a:lnTo>
                  <a:lnTo>
                    <a:pt x="444" y="1105"/>
                  </a:lnTo>
                  <a:lnTo>
                    <a:pt x="444" y="1070"/>
                  </a:lnTo>
                  <a:lnTo>
                    <a:pt x="444" y="1034"/>
                  </a:lnTo>
                  <a:lnTo>
                    <a:pt x="444" y="999"/>
                  </a:lnTo>
                  <a:lnTo>
                    <a:pt x="444" y="964"/>
                  </a:lnTo>
                  <a:lnTo>
                    <a:pt x="444" y="929"/>
                  </a:lnTo>
                  <a:lnTo>
                    <a:pt x="444" y="893"/>
                  </a:lnTo>
                  <a:lnTo>
                    <a:pt x="408" y="870"/>
                  </a:lnTo>
                  <a:lnTo>
                    <a:pt x="372" y="870"/>
                  </a:lnTo>
                  <a:lnTo>
                    <a:pt x="336" y="870"/>
                  </a:lnTo>
                  <a:lnTo>
                    <a:pt x="336" y="905"/>
                  </a:lnTo>
                  <a:lnTo>
                    <a:pt x="336" y="940"/>
                  </a:lnTo>
                  <a:lnTo>
                    <a:pt x="300" y="964"/>
                  </a:lnTo>
                  <a:lnTo>
                    <a:pt x="264" y="987"/>
                  </a:lnTo>
                  <a:lnTo>
                    <a:pt x="228" y="987"/>
                  </a:lnTo>
                  <a:lnTo>
                    <a:pt x="192" y="987"/>
                  </a:lnTo>
                  <a:lnTo>
                    <a:pt x="156" y="987"/>
                  </a:lnTo>
                  <a:lnTo>
                    <a:pt x="120" y="976"/>
                  </a:lnTo>
                  <a:lnTo>
                    <a:pt x="84" y="964"/>
                  </a:lnTo>
                  <a:lnTo>
                    <a:pt x="60" y="929"/>
                  </a:lnTo>
                  <a:lnTo>
                    <a:pt x="36" y="893"/>
                  </a:lnTo>
                  <a:lnTo>
                    <a:pt x="12" y="858"/>
                  </a:lnTo>
                  <a:lnTo>
                    <a:pt x="0" y="823"/>
                  </a:lnTo>
                  <a:lnTo>
                    <a:pt x="0" y="788"/>
                  </a:lnTo>
                  <a:lnTo>
                    <a:pt x="0" y="752"/>
                  </a:lnTo>
                  <a:lnTo>
                    <a:pt x="24" y="717"/>
                  </a:lnTo>
                  <a:lnTo>
                    <a:pt x="60" y="694"/>
                  </a:lnTo>
                  <a:lnTo>
                    <a:pt x="96" y="670"/>
                  </a:lnTo>
                  <a:lnTo>
                    <a:pt x="132" y="658"/>
                  </a:lnTo>
                  <a:lnTo>
                    <a:pt x="180" y="658"/>
                  </a:lnTo>
                  <a:lnTo>
                    <a:pt x="216" y="658"/>
                  </a:lnTo>
                  <a:lnTo>
                    <a:pt x="252" y="670"/>
                  </a:lnTo>
                  <a:lnTo>
                    <a:pt x="288" y="682"/>
                  </a:lnTo>
                  <a:lnTo>
                    <a:pt x="312" y="717"/>
                  </a:lnTo>
                  <a:lnTo>
                    <a:pt x="324" y="752"/>
                  </a:lnTo>
                  <a:lnTo>
                    <a:pt x="360" y="752"/>
                  </a:lnTo>
                  <a:lnTo>
                    <a:pt x="396" y="752"/>
                  </a:lnTo>
                  <a:lnTo>
                    <a:pt x="432" y="752"/>
                  </a:lnTo>
                  <a:lnTo>
                    <a:pt x="432" y="717"/>
                  </a:lnTo>
                  <a:lnTo>
                    <a:pt x="444" y="682"/>
                  </a:lnTo>
                  <a:lnTo>
                    <a:pt x="444" y="647"/>
                  </a:lnTo>
                  <a:lnTo>
                    <a:pt x="444" y="600"/>
                  </a:lnTo>
                  <a:lnTo>
                    <a:pt x="444" y="564"/>
                  </a:lnTo>
                  <a:lnTo>
                    <a:pt x="444" y="529"/>
                  </a:lnTo>
                  <a:lnTo>
                    <a:pt x="444" y="494"/>
                  </a:lnTo>
                  <a:lnTo>
                    <a:pt x="444" y="458"/>
                  </a:lnTo>
                  <a:lnTo>
                    <a:pt x="444" y="423"/>
                  </a:lnTo>
                  <a:lnTo>
                    <a:pt x="444" y="376"/>
                  </a:lnTo>
                  <a:lnTo>
                    <a:pt x="444" y="341"/>
                  </a:lnTo>
                  <a:lnTo>
                    <a:pt x="444" y="306"/>
                  </a:lnTo>
                  <a:lnTo>
                    <a:pt x="432" y="259"/>
                  </a:lnTo>
                  <a:lnTo>
                    <a:pt x="432" y="223"/>
                  </a:lnTo>
                  <a:lnTo>
                    <a:pt x="432" y="188"/>
                  </a:lnTo>
                  <a:lnTo>
                    <a:pt x="432" y="153"/>
                  </a:lnTo>
                  <a:lnTo>
                    <a:pt x="432" y="118"/>
                  </a:lnTo>
                  <a:lnTo>
                    <a:pt x="432" y="82"/>
                  </a:lnTo>
                  <a:lnTo>
                    <a:pt x="432" y="47"/>
                  </a:lnTo>
                  <a:lnTo>
                    <a:pt x="432" y="12"/>
                  </a:lnTo>
                </a:path>
              </a:pathLst>
            </a:custGeom>
            <a:noFill/>
            <a:ln w="50800" cap="rnd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O">
                <a:latin typeface="Montserrat" pitchFamily="2" charset="77"/>
              </a:endParaRPr>
            </a:p>
          </p:txBody>
        </p:sp>
        <p:sp>
          <p:nvSpPr>
            <p:cNvPr id="131" name="AutoShape 79">
              <a:extLst>
                <a:ext uri="{FF2B5EF4-FFF2-40B4-BE49-F238E27FC236}">
                  <a16:creationId xmlns:a16="http://schemas.microsoft.com/office/drawing/2014/main" id="{05A69C40-9DB8-4E50-A21B-D29DD093FC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8" y="400"/>
              <a:ext cx="592" cy="544"/>
            </a:xfrm>
            <a:prstGeom prst="triangle">
              <a:avLst>
                <a:gd name="adj" fmla="val 49995"/>
              </a:avLst>
            </a:prstGeom>
            <a:solidFill>
              <a:srgbClr val="FFCC66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CO">
                <a:latin typeface="Montserrat" pitchFamily="2" charset="77"/>
              </a:endParaRPr>
            </a:p>
          </p:txBody>
        </p:sp>
        <p:sp>
          <p:nvSpPr>
            <p:cNvPr id="132" name="Rectangle 80">
              <a:extLst>
                <a:ext uri="{FF2B5EF4-FFF2-40B4-BE49-F238E27FC236}">
                  <a16:creationId xmlns:a16="http://schemas.microsoft.com/office/drawing/2014/main" id="{F0A5CBA4-41D3-41B9-9D99-96ADCD42E9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88" y="672"/>
              <a:ext cx="528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sz="2800" b="1">
                  <a:latin typeface="Montserrat" pitchFamily="2" charset="77"/>
                </a:rPr>
                <a:t>aa3</a:t>
              </a:r>
            </a:p>
          </p:txBody>
        </p:sp>
      </p:grpSp>
      <p:sp>
        <p:nvSpPr>
          <p:cNvPr id="133" name="Rectangle 46">
            <a:extLst>
              <a:ext uri="{FF2B5EF4-FFF2-40B4-BE49-F238E27FC236}">
                <a16:creationId xmlns:a16="http://schemas.microsoft.com/office/drawing/2014/main" id="{7DB54E60-9FBF-481B-B6C0-7117798A8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1653" y="5016464"/>
            <a:ext cx="4572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/>
              <a:t>G</a:t>
            </a:r>
          </a:p>
        </p:txBody>
      </p:sp>
      <p:sp>
        <p:nvSpPr>
          <p:cNvPr id="134" name="Rectangle 51">
            <a:extLst>
              <a:ext uri="{FF2B5EF4-FFF2-40B4-BE49-F238E27FC236}">
                <a16:creationId xmlns:a16="http://schemas.microsoft.com/office/drawing/2014/main" id="{D483C68A-2E01-46A8-8854-425AE9E28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5053" y="5016464"/>
            <a:ext cx="43815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/>
              <a:t>A</a:t>
            </a:r>
          </a:p>
        </p:txBody>
      </p:sp>
      <p:sp>
        <p:nvSpPr>
          <p:cNvPr id="135" name="Rectangle 52">
            <a:extLst>
              <a:ext uri="{FF2B5EF4-FFF2-40B4-BE49-F238E27FC236}">
                <a16:creationId xmlns:a16="http://schemas.microsoft.com/office/drawing/2014/main" id="{F0A49F7A-06FC-4884-9185-7CD3A2008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08453" y="5016464"/>
            <a:ext cx="43815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/>
              <a:t>U</a:t>
            </a:r>
          </a:p>
        </p:txBody>
      </p:sp>
      <p:sp>
        <p:nvSpPr>
          <p:cNvPr id="136" name="Line 64">
            <a:extLst>
              <a:ext uri="{FF2B5EF4-FFF2-40B4-BE49-F238E27FC236}">
                <a16:creationId xmlns:a16="http://schemas.microsoft.com/office/drawing/2014/main" id="{A1A3FD5F-DE2B-40FA-AC23-8F037AEB75FD}"/>
              </a:ext>
            </a:extLst>
          </p:cNvPr>
          <p:cNvSpPr>
            <a:spLocks noChangeShapeType="1"/>
          </p:cNvSpPr>
          <p:nvPr/>
        </p:nvSpPr>
        <p:spPr bwMode="auto">
          <a:xfrm>
            <a:off x="7808340" y="5406989"/>
            <a:ext cx="0" cy="101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37" name="Line 65">
            <a:extLst>
              <a:ext uri="{FF2B5EF4-FFF2-40B4-BE49-F238E27FC236}">
                <a16:creationId xmlns:a16="http://schemas.microsoft.com/office/drawing/2014/main" id="{DDCCCDA6-44C0-490F-ABDD-929234693DB8}"/>
              </a:ext>
            </a:extLst>
          </p:cNvPr>
          <p:cNvSpPr>
            <a:spLocks noChangeShapeType="1"/>
          </p:cNvSpPr>
          <p:nvPr/>
        </p:nvSpPr>
        <p:spPr bwMode="auto">
          <a:xfrm>
            <a:off x="8417940" y="5406989"/>
            <a:ext cx="0" cy="101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38" name="Line 66">
            <a:extLst>
              <a:ext uri="{FF2B5EF4-FFF2-40B4-BE49-F238E27FC236}">
                <a16:creationId xmlns:a16="http://schemas.microsoft.com/office/drawing/2014/main" id="{A9B74108-0E7D-4D75-95B5-8A0CC9283A0B}"/>
              </a:ext>
            </a:extLst>
          </p:cNvPr>
          <p:cNvSpPr>
            <a:spLocks noChangeShapeType="1"/>
          </p:cNvSpPr>
          <p:nvPr/>
        </p:nvSpPr>
        <p:spPr bwMode="auto">
          <a:xfrm>
            <a:off x="8951340" y="5406989"/>
            <a:ext cx="0" cy="10160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39" name="Rectangle 8">
            <a:extLst>
              <a:ext uri="{FF2B5EF4-FFF2-40B4-BE49-F238E27FC236}">
                <a16:creationId xmlns:a16="http://schemas.microsoft.com/office/drawing/2014/main" id="{C142C644-6045-40BE-8610-9C51856E7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3415" y="1865330"/>
            <a:ext cx="10223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O"/>
          </a:p>
        </p:txBody>
      </p:sp>
      <p:sp>
        <p:nvSpPr>
          <p:cNvPr id="140" name="Freeform 33">
            <a:extLst>
              <a:ext uri="{FF2B5EF4-FFF2-40B4-BE49-F238E27FC236}">
                <a16:creationId xmlns:a16="http://schemas.microsoft.com/office/drawing/2014/main" id="{45D34F57-15B1-480F-AB0E-5293448F8C34}"/>
              </a:ext>
            </a:extLst>
          </p:cNvPr>
          <p:cNvSpPr>
            <a:spLocks/>
          </p:cNvSpPr>
          <p:nvPr/>
        </p:nvSpPr>
        <p:spPr bwMode="auto">
          <a:xfrm>
            <a:off x="3370328" y="1221234"/>
            <a:ext cx="1620838" cy="2668588"/>
          </a:xfrm>
          <a:custGeom>
            <a:avLst/>
            <a:gdLst>
              <a:gd name="T0" fmla="*/ 600 w 1021"/>
              <a:gd name="T1" fmla="*/ 80 h 1681"/>
              <a:gd name="T2" fmla="*/ 600 w 1021"/>
              <a:gd name="T3" fmla="*/ 194 h 1681"/>
              <a:gd name="T4" fmla="*/ 588 w 1021"/>
              <a:gd name="T5" fmla="*/ 309 h 1681"/>
              <a:gd name="T6" fmla="*/ 588 w 1021"/>
              <a:gd name="T7" fmla="*/ 411 h 1681"/>
              <a:gd name="T8" fmla="*/ 588 w 1021"/>
              <a:gd name="T9" fmla="*/ 514 h 1681"/>
              <a:gd name="T10" fmla="*/ 588 w 1021"/>
              <a:gd name="T11" fmla="*/ 629 h 1681"/>
              <a:gd name="T12" fmla="*/ 660 w 1021"/>
              <a:gd name="T13" fmla="*/ 674 h 1681"/>
              <a:gd name="T14" fmla="*/ 684 w 1021"/>
              <a:gd name="T15" fmla="*/ 571 h 1681"/>
              <a:gd name="T16" fmla="*/ 792 w 1021"/>
              <a:gd name="T17" fmla="*/ 526 h 1681"/>
              <a:gd name="T18" fmla="*/ 912 w 1021"/>
              <a:gd name="T19" fmla="*/ 537 h 1681"/>
              <a:gd name="T20" fmla="*/ 996 w 1021"/>
              <a:gd name="T21" fmla="*/ 629 h 1681"/>
              <a:gd name="T22" fmla="*/ 1020 w 1021"/>
              <a:gd name="T23" fmla="*/ 731 h 1681"/>
              <a:gd name="T24" fmla="*/ 996 w 1021"/>
              <a:gd name="T25" fmla="*/ 846 h 1681"/>
              <a:gd name="T26" fmla="*/ 888 w 1021"/>
              <a:gd name="T27" fmla="*/ 926 h 1681"/>
              <a:gd name="T28" fmla="*/ 780 w 1021"/>
              <a:gd name="T29" fmla="*/ 914 h 1681"/>
              <a:gd name="T30" fmla="*/ 696 w 1021"/>
              <a:gd name="T31" fmla="*/ 823 h 1681"/>
              <a:gd name="T32" fmla="*/ 588 w 1021"/>
              <a:gd name="T33" fmla="*/ 800 h 1681"/>
              <a:gd name="T34" fmla="*/ 600 w 1021"/>
              <a:gd name="T35" fmla="*/ 903 h 1681"/>
              <a:gd name="T36" fmla="*/ 624 w 1021"/>
              <a:gd name="T37" fmla="*/ 1006 h 1681"/>
              <a:gd name="T38" fmla="*/ 624 w 1021"/>
              <a:gd name="T39" fmla="*/ 1166 h 1681"/>
              <a:gd name="T40" fmla="*/ 624 w 1021"/>
              <a:gd name="T41" fmla="*/ 1349 h 1681"/>
              <a:gd name="T42" fmla="*/ 732 w 1021"/>
              <a:gd name="T43" fmla="*/ 1337 h 1681"/>
              <a:gd name="T44" fmla="*/ 852 w 1021"/>
              <a:gd name="T45" fmla="*/ 1360 h 1681"/>
              <a:gd name="T46" fmla="*/ 960 w 1021"/>
              <a:gd name="T47" fmla="*/ 1417 h 1681"/>
              <a:gd name="T48" fmla="*/ 996 w 1021"/>
              <a:gd name="T49" fmla="*/ 1520 h 1681"/>
              <a:gd name="T50" fmla="*/ 960 w 1021"/>
              <a:gd name="T51" fmla="*/ 1623 h 1681"/>
              <a:gd name="T52" fmla="*/ 852 w 1021"/>
              <a:gd name="T53" fmla="*/ 1657 h 1681"/>
              <a:gd name="T54" fmla="*/ 732 w 1021"/>
              <a:gd name="T55" fmla="*/ 1669 h 1681"/>
              <a:gd name="T56" fmla="*/ 624 w 1021"/>
              <a:gd name="T57" fmla="*/ 1680 h 1681"/>
              <a:gd name="T58" fmla="*/ 516 w 1021"/>
              <a:gd name="T59" fmla="*/ 1680 h 1681"/>
              <a:gd name="T60" fmla="*/ 408 w 1021"/>
              <a:gd name="T61" fmla="*/ 1680 h 1681"/>
              <a:gd name="T62" fmla="*/ 300 w 1021"/>
              <a:gd name="T63" fmla="*/ 1669 h 1681"/>
              <a:gd name="T64" fmla="*/ 192 w 1021"/>
              <a:gd name="T65" fmla="*/ 1646 h 1681"/>
              <a:gd name="T66" fmla="*/ 96 w 1021"/>
              <a:gd name="T67" fmla="*/ 1589 h 1681"/>
              <a:gd name="T68" fmla="*/ 48 w 1021"/>
              <a:gd name="T69" fmla="*/ 1486 h 1681"/>
              <a:gd name="T70" fmla="*/ 132 w 1021"/>
              <a:gd name="T71" fmla="*/ 1394 h 1681"/>
              <a:gd name="T72" fmla="*/ 252 w 1021"/>
              <a:gd name="T73" fmla="*/ 1349 h 1681"/>
              <a:gd name="T74" fmla="*/ 372 w 1021"/>
              <a:gd name="T75" fmla="*/ 1349 h 1681"/>
              <a:gd name="T76" fmla="*/ 456 w 1021"/>
              <a:gd name="T77" fmla="*/ 1314 h 1681"/>
              <a:gd name="T78" fmla="*/ 456 w 1021"/>
              <a:gd name="T79" fmla="*/ 1211 h 1681"/>
              <a:gd name="T80" fmla="*/ 444 w 1021"/>
              <a:gd name="T81" fmla="*/ 1109 h 1681"/>
              <a:gd name="T82" fmla="*/ 444 w 1021"/>
              <a:gd name="T83" fmla="*/ 1006 h 1681"/>
              <a:gd name="T84" fmla="*/ 444 w 1021"/>
              <a:gd name="T85" fmla="*/ 903 h 1681"/>
              <a:gd name="T86" fmla="*/ 372 w 1021"/>
              <a:gd name="T87" fmla="*/ 846 h 1681"/>
              <a:gd name="T88" fmla="*/ 336 w 1021"/>
              <a:gd name="T89" fmla="*/ 914 h 1681"/>
              <a:gd name="T90" fmla="*/ 228 w 1021"/>
              <a:gd name="T91" fmla="*/ 960 h 1681"/>
              <a:gd name="T92" fmla="*/ 120 w 1021"/>
              <a:gd name="T93" fmla="*/ 949 h 1681"/>
              <a:gd name="T94" fmla="*/ 36 w 1021"/>
              <a:gd name="T95" fmla="*/ 869 h 1681"/>
              <a:gd name="T96" fmla="*/ 0 w 1021"/>
              <a:gd name="T97" fmla="*/ 766 h 1681"/>
              <a:gd name="T98" fmla="*/ 60 w 1021"/>
              <a:gd name="T99" fmla="*/ 674 h 1681"/>
              <a:gd name="T100" fmla="*/ 180 w 1021"/>
              <a:gd name="T101" fmla="*/ 640 h 1681"/>
              <a:gd name="T102" fmla="*/ 288 w 1021"/>
              <a:gd name="T103" fmla="*/ 663 h 1681"/>
              <a:gd name="T104" fmla="*/ 360 w 1021"/>
              <a:gd name="T105" fmla="*/ 731 h 1681"/>
              <a:gd name="T106" fmla="*/ 432 w 1021"/>
              <a:gd name="T107" fmla="*/ 697 h 1681"/>
              <a:gd name="T108" fmla="*/ 444 w 1021"/>
              <a:gd name="T109" fmla="*/ 583 h 1681"/>
              <a:gd name="T110" fmla="*/ 444 w 1021"/>
              <a:gd name="T111" fmla="*/ 480 h 1681"/>
              <a:gd name="T112" fmla="*/ 444 w 1021"/>
              <a:gd name="T113" fmla="*/ 366 h 1681"/>
              <a:gd name="T114" fmla="*/ 432 w 1021"/>
              <a:gd name="T115" fmla="*/ 251 h 1681"/>
              <a:gd name="T116" fmla="*/ 432 w 1021"/>
              <a:gd name="T117" fmla="*/ 149 h 1681"/>
              <a:gd name="T118" fmla="*/ 432 w 1021"/>
              <a:gd name="T119" fmla="*/ 46 h 168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021"/>
              <a:gd name="T181" fmla="*/ 0 h 1681"/>
              <a:gd name="T182" fmla="*/ 1021 w 1021"/>
              <a:gd name="T183" fmla="*/ 1681 h 1681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021" h="1681">
                <a:moveTo>
                  <a:pt x="624" y="0"/>
                </a:moveTo>
                <a:lnTo>
                  <a:pt x="624" y="34"/>
                </a:lnTo>
                <a:lnTo>
                  <a:pt x="600" y="80"/>
                </a:lnTo>
                <a:lnTo>
                  <a:pt x="600" y="126"/>
                </a:lnTo>
                <a:lnTo>
                  <a:pt x="600" y="160"/>
                </a:lnTo>
                <a:lnTo>
                  <a:pt x="600" y="194"/>
                </a:lnTo>
                <a:lnTo>
                  <a:pt x="600" y="229"/>
                </a:lnTo>
                <a:lnTo>
                  <a:pt x="588" y="263"/>
                </a:lnTo>
                <a:lnTo>
                  <a:pt x="588" y="309"/>
                </a:lnTo>
                <a:lnTo>
                  <a:pt x="588" y="343"/>
                </a:lnTo>
                <a:lnTo>
                  <a:pt x="588" y="377"/>
                </a:lnTo>
                <a:lnTo>
                  <a:pt x="588" y="411"/>
                </a:lnTo>
                <a:lnTo>
                  <a:pt x="588" y="446"/>
                </a:lnTo>
                <a:lnTo>
                  <a:pt x="588" y="480"/>
                </a:lnTo>
                <a:lnTo>
                  <a:pt x="588" y="514"/>
                </a:lnTo>
                <a:lnTo>
                  <a:pt x="588" y="549"/>
                </a:lnTo>
                <a:lnTo>
                  <a:pt x="588" y="583"/>
                </a:lnTo>
                <a:lnTo>
                  <a:pt x="588" y="629"/>
                </a:lnTo>
                <a:lnTo>
                  <a:pt x="588" y="663"/>
                </a:lnTo>
                <a:lnTo>
                  <a:pt x="624" y="663"/>
                </a:lnTo>
                <a:lnTo>
                  <a:pt x="660" y="674"/>
                </a:lnTo>
                <a:lnTo>
                  <a:pt x="672" y="640"/>
                </a:lnTo>
                <a:lnTo>
                  <a:pt x="672" y="606"/>
                </a:lnTo>
                <a:lnTo>
                  <a:pt x="684" y="571"/>
                </a:lnTo>
                <a:lnTo>
                  <a:pt x="720" y="549"/>
                </a:lnTo>
                <a:lnTo>
                  <a:pt x="756" y="526"/>
                </a:lnTo>
                <a:lnTo>
                  <a:pt x="792" y="526"/>
                </a:lnTo>
                <a:lnTo>
                  <a:pt x="828" y="514"/>
                </a:lnTo>
                <a:lnTo>
                  <a:pt x="876" y="526"/>
                </a:lnTo>
                <a:lnTo>
                  <a:pt x="912" y="537"/>
                </a:lnTo>
                <a:lnTo>
                  <a:pt x="948" y="560"/>
                </a:lnTo>
                <a:lnTo>
                  <a:pt x="972" y="594"/>
                </a:lnTo>
                <a:lnTo>
                  <a:pt x="996" y="629"/>
                </a:lnTo>
                <a:lnTo>
                  <a:pt x="1008" y="663"/>
                </a:lnTo>
                <a:lnTo>
                  <a:pt x="1020" y="697"/>
                </a:lnTo>
                <a:lnTo>
                  <a:pt x="1020" y="731"/>
                </a:lnTo>
                <a:lnTo>
                  <a:pt x="1020" y="766"/>
                </a:lnTo>
                <a:lnTo>
                  <a:pt x="1008" y="811"/>
                </a:lnTo>
                <a:lnTo>
                  <a:pt x="996" y="846"/>
                </a:lnTo>
                <a:lnTo>
                  <a:pt x="960" y="880"/>
                </a:lnTo>
                <a:lnTo>
                  <a:pt x="924" y="903"/>
                </a:lnTo>
                <a:lnTo>
                  <a:pt x="888" y="926"/>
                </a:lnTo>
                <a:lnTo>
                  <a:pt x="852" y="926"/>
                </a:lnTo>
                <a:lnTo>
                  <a:pt x="816" y="926"/>
                </a:lnTo>
                <a:lnTo>
                  <a:pt x="780" y="914"/>
                </a:lnTo>
                <a:lnTo>
                  <a:pt x="732" y="891"/>
                </a:lnTo>
                <a:lnTo>
                  <a:pt x="708" y="857"/>
                </a:lnTo>
                <a:lnTo>
                  <a:pt x="696" y="823"/>
                </a:lnTo>
                <a:lnTo>
                  <a:pt x="660" y="800"/>
                </a:lnTo>
                <a:lnTo>
                  <a:pt x="624" y="800"/>
                </a:lnTo>
                <a:lnTo>
                  <a:pt x="588" y="800"/>
                </a:lnTo>
                <a:lnTo>
                  <a:pt x="588" y="834"/>
                </a:lnTo>
                <a:lnTo>
                  <a:pt x="588" y="869"/>
                </a:lnTo>
                <a:lnTo>
                  <a:pt x="600" y="903"/>
                </a:lnTo>
                <a:lnTo>
                  <a:pt x="612" y="937"/>
                </a:lnTo>
                <a:lnTo>
                  <a:pt x="612" y="971"/>
                </a:lnTo>
                <a:lnTo>
                  <a:pt x="624" y="1006"/>
                </a:lnTo>
                <a:lnTo>
                  <a:pt x="624" y="1040"/>
                </a:lnTo>
                <a:lnTo>
                  <a:pt x="624" y="1074"/>
                </a:lnTo>
                <a:lnTo>
                  <a:pt x="624" y="1166"/>
                </a:lnTo>
                <a:lnTo>
                  <a:pt x="624" y="1234"/>
                </a:lnTo>
                <a:lnTo>
                  <a:pt x="624" y="1303"/>
                </a:lnTo>
                <a:lnTo>
                  <a:pt x="624" y="1349"/>
                </a:lnTo>
                <a:lnTo>
                  <a:pt x="660" y="1337"/>
                </a:lnTo>
                <a:lnTo>
                  <a:pt x="696" y="1337"/>
                </a:lnTo>
                <a:lnTo>
                  <a:pt x="732" y="1337"/>
                </a:lnTo>
                <a:lnTo>
                  <a:pt x="780" y="1337"/>
                </a:lnTo>
                <a:lnTo>
                  <a:pt x="816" y="1349"/>
                </a:lnTo>
                <a:lnTo>
                  <a:pt x="852" y="1360"/>
                </a:lnTo>
                <a:lnTo>
                  <a:pt x="888" y="1371"/>
                </a:lnTo>
                <a:lnTo>
                  <a:pt x="924" y="1383"/>
                </a:lnTo>
                <a:lnTo>
                  <a:pt x="960" y="1417"/>
                </a:lnTo>
                <a:lnTo>
                  <a:pt x="972" y="1451"/>
                </a:lnTo>
                <a:lnTo>
                  <a:pt x="996" y="1486"/>
                </a:lnTo>
                <a:lnTo>
                  <a:pt x="996" y="1520"/>
                </a:lnTo>
                <a:lnTo>
                  <a:pt x="996" y="1554"/>
                </a:lnTo>
                <a:lnTo>
                  <a:pt x="984" y="1589"/>
                </a:lnTo>
                <a:lnTo>
                  <a:pt x="960" y="1623"/>
                </a:lnTo>
                <a:lnTo>
                  <a:pt x="924" y="1646"/>
                </a:lnTo>
                <a:lnTo>
                  <a:pt x="888" y="1657"/>
                </a:lnTo>
                <a:lnTo>
                  <a:pt x="852" y="1657"/>
                </a:lnTo>
                <a:lnTo>
                  <a:pt x="804" y="1657"/>
                </a:lnTo>
                <a:lnTo>
                  <a:pt x="768" y="1669"/>
                </a:lnTo>
                <a:lnTo>
                  <a:pt x="732" y="1669"/>
                </a:lnTo>
                <a:lnTo>
                  <a:pt x="696" y="1669"/>
                </a:lnTo>
                <a:lnTo>
                  <a:pt x="660" y="1680"/>
                </a:lnTo>
                <a:lnTo>
                  <a:pt x="624" y="1680"/>
                </a:lnTo>
                <a:lnTo>
                  <a:pt x="588" y="1680"/>
                </a:lnTo>
                <a:lnTo>
                  <a:pt x="552" y="1680"/>
                </a:lnTo>
                <a:lnTo>
                  <a:pt x="516" y="1680"/>
                </a:lnTo>
                <a:lnTo>
                  <a:pt x="480" y="1680"/>
                </a:lnTo>
                <a:lnTo>
                  <a:pt x="444" y="1680"/>
                </a:lnTo>
                <a:lnTo>
                  <a:pt x="408" y="1680"/>
                </a:lnTo>
                <a:lnTo>
                  <a:pt x="372" y="1680"/>
                </a:lnTo>
                <a:lnTo>
                  <a:pt x="336" y="1669"/>
                </a:lnTo>
                <a:lnTo>
                  <a:pt x="300" y="1669"/>
                </a:lnTo>
                <a:lnTo>
                  <a:pt x="264" y="1669"/>
                </a:lnTo>
                <a:lnTo>
                  <a:pt x="228" y="1657"/>
                </a:lnTo>
                <a:lnTo>
                  <a:pt x="192" y="1646"/>
                </a:lnTo>
                <a:lnTo>
                  <a:pt x="156" y="1634"/>
                </a:lnTo>
                <a:lnTo>
                  <a:pt x="120" y="1623"/>
                </a:lnTo>
                <a:lnTo>
                  <a:pt x="96" y="1589"/>
                </a:lnTo>
                <a:lnTo>
                  <a:pt x="72" y="1554"/>
                </a:lnTo>
                <a:lnTo>
                  <a:pt x="48" y="1520"/>
                </a:lnTo>
                <a:lnTo>
                  <a:pt x="48" y="1486"/>
                </a:lnTo>
                <a:lnTo>
                  <a:pt x="60" y="1451"/>
                </a:lnTo>
                <a:lnTo>
                  <a:pt x="84" y="1417"/>
                </a:lnTo>
                <a:lnTo>
                  <a:pt x="132" y="1394"/>
                </a:lnTo>
                <a:lnTo>
                  <a:pt x="168" y="1371"/>
                </a:lnTo>
                <a:lnTo>
                  <a:pt x="204" y="1360"/>
                </a:lnTo>
                <a:lnTo>
                  <a:pt x="252" y="1349"/>
                </a:lnTo>
                <a:lnTo>
                  <a:pt x="288" y="1349"/>
                </a:lnTo>
                <a:lnTo>
                  <a:pt x="336" y="1349"/>
                </a:lnTo>
                <a:lnTo>
                  <a:pt x="372" y="1349"/>
                </a:lnTo>
                <a:lnTo>
                  <a:pt x="408" y="1349"/>
                </a:lnTo>
                <a:lnTo>
                  <a:pt x="444" y="1349"/>
                </a:lnTo>
                <a:lnTo>
                  <a:pt x="456" y="1314"/>
                </a:lnTo>
                <a:lnTo>
                  <a:pt x="456" y="1280"/>
                </a:lnTo>
                <a:lnTo>
                  <a:pt x="456" y="1246"/>
                </a:lnTo>
                <a:lnTo>
                  <a:pt x="456" y="1211"/>
                </a:lnTo>
                <a:lnTo>
                  <a:pt x="456" y="1177"/>
                </a:lnTo>
                <a:lnTo>
                  <a:pt x="456" y="1143"/>
                </a:lnTo>
                <a:lnTo>
                  <a:pt x="444" y="1109"/>
                </a:lnTo>
                <a:lnTo>
                  <a:pt x="444" y="1074"/>
                </a:lnTo>
                <a:lnTo>
                  <a:pt x="444" y="1040"/>
                </a:lnTo>
                <a:lnTo>
                  <a:pt x="444" y="1006"/>
                </a:lnTo>
                <a:lnTo>
                  <a:pt x="444" y="971"/>
                </a:lnTo>
                <a:lnTo>
                  <a:pt x="444" y="937"/>
                </a:lnTo>
                <a:lnTo>
                  <a:pt x="444" y="903"/>
                </a:lnTo>
                <a:lnTo>
                  <a:pt x="444" y="869"/>
                </a:lnTo>
                <a:lnTo>
                  <a:pt x="408" y="846"/>
                </a:lnTo>
                <a:lnTo>
                  <a:pt x="372" y="846"/>
                </a:lnTo>
                <a:lnTo>
                  <a:pt x="336" y="846"/>
                </a:lnTo>
                <a:lnTo>
                  <a:pt x="336" y="880"/>
                </a:lnTo>
                <a:lnTo>
                  <a:pt x="336" y="914"/>
                </a:lnTo>
                <a:lnTo>
                  <a:pt x="300" y="937"/>
                </a:lnTo>
                <a:lnTo>
                  <a:pt x="264" y="960"/>
                </a:lnTo>
                <a:lnTo>
                  <a:pt x="228" y="960"/>
                </a:lnTo>
                <a:lnTo>
                  <a:pt x="192" y="960"/>
                </a:lnTo>
                <a:lnTo>
                  <a:pt x="156" y="960"/>
                </a:lnTo>
                <a:lnTo>
                  <a:pt x="120" y="949"/>
                </a:lnTo>
                <a:lnTo>
                  <a:pt x="84" y="937"/>
                </a:lnTo>
                <a:lnTo>
                  <a:pt x="60" y="903"/>
                </a:lnTo>
                <a:lnTo>
                  <a:pt x="36" y="869"/>
                </a:lnTo>
                <a:lnTo>
                  <a:pt x="12" y="834"/>
                </a:lnTo>
                <a:lnTo>
                  <a:pt x="0" y="800"/>
                </a:lnTo>
                <a:lnTo>
                  <a:pt x="0" y="766"/>
                </a:lnTo>
                <a:lnTo>
                  <a:pt x="0" y="731"/>
                </a:lnTo>
                <a:lnTo>
                  <a:pt x="24" y="697"/>
                </a:lnTo>
                <a:lnTo>
                  <a:pt x="60" y="674"/>
                </a:lnTo>
                <a:lnTo>
                  <a:pt x="96" y="651"/>
                </a:lnTo>
                <a:lnTo>
                  <a:pt x="132" y="640"/>
                </a:lnTo>
                <a:lnTo>
                  <a:pt x="180" y="640"/>
                </a:lnTo>
                <a:lnTo>
                  <a:pt x="216" y="640"/>
                </a:lnTo>
                <a:lnTo>
                  <a:pt x="252" y="651"/>
                </a:lnTo>
                <a:lnTo>
                  <a:pt x="288" y="663"/>
                </a:lnTo>
                <a:lnTo>
                  <a:pt x="312" y="697"/>
                </a:lnTo>
                <a:lnTo>
                  <a:pt x="324" y="731"/>
                </a:lnTo>
                <a:lnTo>
                  <a:pt x="360" y="731"/>
                </a:lnTo>
                <a:lnTo>
                  <a:pt x="396" y="731"/>
                </a:lnTo>
                <a:lnTo>
                  <a:pt x="432" y="731"/>
                </a:lnTo>
                <a:lnTo>
                  <a:pt x="432" y="697"/>
                </a:lnTo>
                <a:lnTo>
                  <a:pt x="444" y="663"/>
                </a:lnTo>
                <a:lnTo>
                  <a:pt x="444" y="629"/>
                </a:lnTo>
                <a:lnTo>
                  <a:pt x="444" y="583"/>
                </a:lnTo>
                <a:lnTo>
                  <a:pt x="444" y="549"/>
                </a:lnTo>
                <a:lnTo>
                  <a:pt x="444" y="514"/>
                </a:lnTo>
                <a:lnTo>
                  <a:pt x="444" y="480"/>
                </a:lnTo>
                <a:lnTo>
                  <a:pt x="444" y="446"/>
                </a:lnTo>
                <a:lnTo>
                  <a:pt x="444" y="411"/>
                </a:lnTo>
                <a:lnTo>
                  <a:pt x="444" y="366"/>
                </a:lnTo>
                <a:lnTo>
                  <a:pt x="444" y="331"/>
                </a:lnTo>
                <a:lnTo>
                  <a:pt x="444" y="297"/>
                </a:lnTo>
                <a:lnTo>
                  <a:pt x="432" y="251"/>
                </a:lnTo>
                <a:lnTo>
                  <a:pt x="432" y="217"/>
                </a:lnTo>
                <a:lnTo>
                  <a:pt x="432" y="183"/>
                </a:lnTo>
                <a:lnTo>
                  <a:pt x="432" y="149"/>
                </a:lnTo>
                <a:lnTo>
                  <a:pt x="432" y="114"/>
                </a:lnTo>
                <a:lnTo>
                  <a:pt x="432" y="80"/>
                </a:lnTo>
                <a:lnTo>
                  <a:pt x="432" y="46"/>
                </a:lnTo>
                <a:lnTo>
                  <a:pt x="432" y="11"/>
                </a:lnTo>
              </a:path>
            </a:pathLst>
          </a:custGeom>
          <a:noFill/>
          <a:ln w="50800" cap="rnd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O"/>
          </a:p>
        </p:txBody>
      </p:sp>
      <p:sp>
        <p:nvSpPr>
          <p:cNvPr id="141" name="Rectangle 34">
            <a:extLst>
              <a:ext uri="{FF2B5EF4-FFF2-40B4-BE49-F238E27FC236}">
                <a16:creationId xmlns:a16="http://schemas.microsoft.com/office/drawing/2014/main" id="{E7D7F01D-F2FF-44BB-B97E-FC04BAC57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2579" y="3382147"/>
            <a:ext cx="1266373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b="1" dirty="0">
                <a:latin typeface="Montserrat" pitchFamily="2" charset="77"/>
              </a:rPr>
              <a:t>1-tRNA</a:t>
            </a:r>
          </a:p>
        </p:txBody>
      </p:sp>
      <p:sp>
        <p:nvSpPr>
          <p:cNvPr id="148" name="Line 74">
            <a:extLst>
              <a:ext uri="{FF2B5EF4-FFF2-40B4-BE49-F238E27FC236}">
                <a16:creationId xmlns:a16="http://schemas.microsoft.com/office/drawing/2014/main" id="{AA82AC28-6376-4177-9B30-D58F5526D59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39919" y="2990851"/>
            <a:ext cx="2184400" cy="1498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51" name="Rectangle 47">
            <a:extLst>
              <a:ext uri="{FF2B5EF4-FFF2-40B4-BE49-F238E27FC236}">
                <a16:creationId xmlns:a16="http://schemas.microsoft.com/office/drawing/2014/main" id="{63443834-60DF-438C-BE3E-AE906301E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2038" y="273074"/>
            <a:ext cx="863600" cy="711200"/>
          </a:xfrm>
          <a:prstGeom prst="rect">
            <a:avLst/>
          </a:prstGeom>
          <a:solidFill>
            <a:srgbClr val="99FF33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O"/>
          </a:p>
        </p:txBody>
      </p:sp>
      <p:sp>
        <p:nvSpPr>
          <p:cNvPr id="152" name="Rectangle 48">
            <a:extLst>
              <a:ext uri="{FF2B5EF4-FFF2-40B4-BE49-F238E27FC236}">
                <a16:creationId xmlns:a16="http://schemas.microsoft.com/office/drawing/2014/main" id="{70356D5A-74E9-4B8F-8387-F7FD5BD32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3626" y="365149"/>
            <a:ext cx="776287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>
                <a:latin typeface="Montserrat" pitchFamily="2" charset="77"/>
              </a:rPr>
              <a:t>aa1</a:t>
            </a:r>
          </a:p>
        </p:txBody>
      </p:sp>
      <p:sp>
        <p:nvSpPr>
          <p:cNvPr id="153" name="Oval 49">
            <a:extLst>
              <a:ext uri="{FF2B5EF4-FFF2-40B4-BE49-F238E27FC236}">
                <a16:creationId xmlns:a16="http://schemas.microsoft.com/office/drawing/2014/main" id="{468723A1-E3B3-402E-A7BB-1E9E5D03D5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6313" y="1289074"/>
            <a:ext cx="863600" cy="787400"/>
          </a:xfrm>
          <a:prstGeom prst="ellipse">
            <a:avLst/>
          </a:prstGeom>
          <a:solidFill>
            <a:srgbClr val="CC66FF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s-CO"/>
          </a:p>
        </p:txBody>
      </p:sp>
      <p:sp>
        <p:nvSpPr>
          <p:cNvPr id="154" name="Rectangle 50">
            <a:extLst>
              <a:ext uri="{FF2B5EF4-FFF2-40B4-BE49-F238E27FC236}">
                <a16:creationId xmlns:a16="http://schemas.microsoft.com/office/drawing/2014/main" id="{809ED896-4ED4-4CDD-8EFA-41705844D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2826" y="1431949"/>
            <a:ext cx="836769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>
                <a:latin typeface="Montserrat" pitchFamily="2" charset="77"/>
              </a:rPr>
              <a:t>aa2</a:t>
            </a:r>
          </a:p>
        </p:txBody>
      </p:sp>
      <p:sp>
        <p:nvSpPr>
          <p:cNvPr id="155" name="Line 71">
            <a:extLst>
              <a:ext uri="{FF2B5EF4-FFF2-40B4-BE49-F238E27FC236}">
                <a16:creationId xmlns:a16="http://schemas.microsoft.com/office/drawing/2014/main" id="{CA7DD4EA-6807-4DDA-983A-668D6FD48FD2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5638" y="908074"/>
            <a:ext cx="482600" cy="4064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56" name="Line 76">
            <a:extLst>
              <a:ext uri="{FF2B5EF4-FFF2-40B4-BE49-F238E27FC236}">
                <a16:creationId xmlns:a16="http://schemas.microsoft.com/office/drawing/2014/main" id="{099ED849-0E4D-435E-8173-F4131B4436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46638" y="857274"/>
            <a:ext cx="558800" cy="279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CO"/>
          </a:p>
        </p:txBody>
      </p:sp>
      <p:sp>
        <p:nvSpPr>
          <p:cNvPr id="157" name="Rectangle 59">
            <a:extLst>
              <a:ext uri="{FF2B5EF4-FFF2-40B4-BE49-F238E27FC236}">
                <a16:creationId xmlns:a16="http://schemas.microsoft.com/office/drawing/2014/main" id="{C87CC0BD-5B4C-47F1-95F9-A3DD5D2CA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6371" y="231005"/>
            <a:ext cx="1971695" cy="951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800" b="1" dirty="0">
                <a:solidFill>
                  <a:srgbClr val="152B48"/>
                </a:solidFill>
                <a:latin typeface="Montserrat" pitchFamily="2" charset="77"/>
              </a:rPr>
              <a:t>Enlace </a:t>
            </a:r>
          </a:p>
          <a:p>
            <a:r>
              <a:rPr lang="en-US" sz="2800" b="1" dirty="0" err="1">
                <a:solidFill>
                  <a:srgbClr val="152B48"/>
                </a:solidFill>
                <a:latin typeface="Montserrat" pitchFamily="2" charset="77"/>
              </a:rPr>
              <a:t>peptídico</a:t>
            </a:r>
            <a:endParaRPr lang="en-US" sz="2800" b="1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6062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BB73E-BB56-48BD-8F50-16CD0CEF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240" y="0"/>
            <a:ext cx="10515600" cy="1325563"/>
          </a:xfrm>
        </p:spPr>
        <p:txBody>
          <a:bodyPr/>
          <a:lstStyle/>
          <a:p>
            <a:r>
              <a:rPr lang="es-CO" dirty="0"/>
              <a:t>Resumen de la traducción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919042D-5E8F-4C7D-BD99-B35A4DEF2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654" y="1628643"/>
            <a:ext cx="6594338" cy="468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837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078DDE7E-8925-4B6B-953B-D5A04BFBE5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7390"/>
            <a:ext cx="9144000" cy="2387600"/>
          </a:xfrm>
        </p:spPr>
        <p:txBody>
          <a:bodyPr/>
          <a:lstStyle/>
          <a:p>
            <a:r>
              <a:rPr lang="es-CO" dirty="0"/>
              <a:t>¡Muchas gracias!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BCD62C9F-61B1-42C6-A58F-EBDBEBD8D0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4174" y="3238500"/>
            <a:ext cx="7023652" cy="1655762"/>
          </a:xfrm>
        </p:spPr>
        <p:txBody>
          <a:bodyPr/>
          <a:lstStyle/>
          <a:p>
            <a:r>
              <a:rPr lang="es-CO" b="1" dirty="0"/>
              <a:t>Contacto: sebastian.osorio4@udea.edu.co</a:t>
            </a:r>
          </a:p>
        </p:txBody>
      </p:sp>
    </p:spTree>
    <p:extLst>
      <p:ext uri="{BB962C8B-B14F-4D97-AF65-F5344CB8AC3E}">
        <p14:creationId xmlns:p14="http://schemas.microsoft.com/office/powerpoint/2010/main" val="206667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B04EC3-09C1-4BA5-9BB4-6B96A1386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753" y="71436"/>
            <a:ext cx="10515600" cy="1325563"/>
          </a:xfrm>
        </p:spPr>
        <p:txBody>
          <a:bodyPr/>
          <a:lstStyle/>
          <a:p>
            <a:r>
              <a:rPr lang="es-CO" dirty="0"/>
              <a:t>Procesamiento del ARNm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C4A644FB-9EE4-49A2-80C3-D844B3C5F3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63" r="49714" b="66310"/>
          <a:stretch/>
        </p:blipFill>
        <p:spPr>
          <a:xfrm>
            <a:off x="836612" y="1514475"/>
            <a:ext cx="2177380" cy="227647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4F1B462-C68F-48A3-A745-713926BE27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80" t="32773" r="50594" b="32773"/>
          <a:stretch/>
        </p:blipFill>
        <p:spPr>
          <a:xfrm>
            <a:off x="3370262" y="1514474"/>
            <a:ext cx="2177380" cy="2276475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587258E2-F9F4-4ECF-8B8B-483900CB1A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395" r="49714" b="-1849"/>
          <a:stretch/>
        </p:blipFill>
        <p:spPr>
          <a:xfrm>
            <a:off x="6096000" y="1514473"/>
            <a:ext cx="2177380" cy="2276475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877E965A-0B0B-4C32-9679-990CEB32AF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-286" b="65546"/>
          <a:stretch/>
        </p:blipFill>
        <p:spPr>
          <a:xfrm>
            <a:off x="8821738" y="1514472"/>
            <a:ext cx="2177380" cy="2276475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8581518E-195C-469D-AFBC-6A0E9C47D6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87" t="33877" r="-73" b="31669"/>
          <a:stretch/>
        </p:blipFill>
        <p:spPr>
          <a:xfrm>
            <a:off x="6096000" y="4205289"/>
            <a:ext cx="2177380" cy="2276475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CF58A848-EBB0-4289-8D46-BED806A84CD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18" t="67033" r="296" b="-1487"/>
          <a:stretch/>
        </p:blipFill>
        <p:spPr>
          <a:xfrm>
            <a:off x="8821738" y="4205288"/>
            <a:ext cx="2177380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880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BB73E-BB56-48BD-8F50-16CD0CEF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8" y="46432"/>
            <a:ext cx="10515600" cy="1325563"/>
          </a:xfrm>
        </p:spPr>
        <p:txBody>
          <a:bodyPr/>
          <a:lstStyle/>
          <a:p>
            <a:r>
              <a:rPr lang="es-CO" dirty="0"/>
              <a:t>Procesamiento del ARNm</a:t>
            </a: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B83DF9B1-EB03-4A1C-8D5D-F587D46765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74" b="3386"/>
          <a:stretch>
            <a:fillRect/>
          </a:stretch>
        </p:blipFill>
        <p:spPr bwMode="auto">
          <a:xfrm>
            <a:off x="5125386" y="1133456"/>
            <a:ext cx="6592020" cy="5237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616003DD-34EC-42CB-B7F2-275D5D5CC27D}"/>
              </a:ext>
            </a:extLst>
          </p:cNvPr>
          <p:cNvSpPr/>
          <p:nvPr/>
        </p:nvSpPr>
        <p:spPr>
          <a:xfrm>
            <a:off x="6706886" y="4484381"/>
            <a:ext cx="4686670" cy="1887032"/>
          </a:xfrm>
          <a:prstGeom prst="rect">
            <a:avLst/>
          </a:prstGeom>
          <a:solidFill>
            <a:srgbClr val="00AAA7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030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BB73E-BB56-48BD-8F50-16CD0CEF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2" y="189151"/>
            <a:ext cx="10515600" cy="1325563"/>
          </a:xfrm>
        </p:spPr>
        <p:txBody>
          <a:bodyPr/>
          <a:lstStyle/>
          <a:p>
            <a:r>
              <a:rPr lang="es-CO" dirty="0"/>
              <a:t>Traducción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E2F936D9-1327-4B22-8CED-1A8D8824D2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8713" y="1772616"/>
            <a:ext cx="6761922" cy="4351338"/>
          </a:xfrm>
        </p:spPr>
        <p:txBody>
          <a:bodyPr>
            <a:normAutofit fontScale="92500"/>
          </a:bodyPr>
          <a:lstStyle/>
          <a:p>
            <a:pPr algn="just">
              <a:lnSpc>
                <a:spcPct val="100000"/>
              </a:lnSpc>
            </a:pPr>
            <a:r>
              <a:rPr lang="es-CO" sz="2800" dirty="0"/>
              <a:t>Paso final de la regulación génica.</a:t>
            </a:r>
          </a:p>
          <a:p>
            <a:pPr algn="just">
              <a:lnSpc>
                <a:spcPct val="100000"/>
              </a:lnSpc>
            </a:pPr>
            <a:endParaRPr lang="es-CO" sz="2800" dirty="0"/>
          </a:p>
          <a:p>
            <a:pPr algn="just">
              <a:lnSpc>
                <a:spcPct val="100000"/>
              </a:lnSpc>
            </a:pPr>
            <a:r>
              <a:rPr lang="es-CO" sz="2800" dirty="0"/>
              <a:t>Todos los ARNm se leen en dirección 5'-3', y las cadenas polipeptídicas se sintetizan desde el extremo amino terminal al carboxilo terminal.</a:t>
            </a:r>
          </a:p>
          <a:p>
            <a:pPr algn="just">
              <a:lnSpc>
                <a:spcPct val="100000"/>
              </a:lnSpc>
            </a:pPr>
            <a:endParaRPr lang="es-CO" sz="2800" dirty="0"/>
          </a:p>
          <a:p>
            <a:pPr algn="just">
              <a:lnSpc>
                <a:spcPct val="100000"/>
              </a:lnSpc>
            </a:pPr>
            <a:r>
              <a:rPr lang="es-CO" sz="2800" dirty="0"/>
              <a:t>Cada aminoácido viene codificado por tres bases (un codón) en el ARNm.</a:t>
            </a:r>
          </a:p>
          <a:p>
            <a:pPr algn="just">
              <a:lnSpc>
                <a:spcPct val="100000"/>
              </a:lnSpc>
            </a:pPr>
            <a:endParaRPr lang="es-CO" sz="2800" dirty="0"/>
          </a:p>
        </p:txBody>
      </p:sp>
    </p:spTree>
    <p:extLst>
      <p:ext uri="{BB962C8B-B14F-4D97-AF65-F5344CB8AC3E}">
        <p14:creationId xmlns:p14="http://schemas.microsoft.com/office/powerpoint/2010/main" val="3916068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BB73E-BB56-48BD-8F50-16CD0CEF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427" y="134937"/>
            <a:ext cx="10515600" cy="1325563"/>
          </a:xfrm>
        </p:spPr>
        <p:txBody>
          <a:bodyPr/>
          <a:lstStyle/>
          <a:p>
            <a:r>
              <a:rPr lang="es-CO" dirty="0"/>
              <a:t>Traducción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E2F936D9-1327-4B22-8CED-1A8D8824D2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93704" y="1632777"/>
            <a:ext cx="7779026" cy="4667250"/>
          </a:xfrm>
        </p:spPr>
        <p:txBody>
          <a:bodyPr>
            <a:noAutofit/>
          </a:bodyPr>
          <a:lstStyle/>
          <a:p>
            <a:r>
              <a:rPr lang="es-CO" sz="2400" dirty="0"/>
              <a:t>Se puede dividir en tres partes:</a:t>
            </a:r>
          </a:p>
          <a:p>
            <a:pPr lvl="1">
              <a:buFont typeface="Wingdings" pitchFamily="2" charset="2"/>
              <a:buChar char="§"/>
            </a:pPr>
            <a:r>
              <a:rPr lang="es-CO" sz="2200" dirty="0"/>
              <a:t>Iniciación.</a:t>
            </a:r>
          </a:p>
          <a:p>
            <a:pPr lvl="1">
              <a:buFont typeface="Wingdings" pitchFamily="2" charset="2"/>
              <a:buChar char="§"/>
            </a:pPr>
            <a:r>
              <a:rPr lang="es-CO" sz="2200" dirty="0"/>
              <a:t>Elongación.</a:t>
            </a:r>
          </a:p>
          <a:p>
            <a:pPr lvl="1">
              <a:buFont typeface="Wingdings" pitchFamily="2" charset="2"/>
              <a:buChar char="§"/>
            </a:pPr>
            <a:r>
              <a:rPr lang="es-CO" sz="2200" dirty="0"/>
              <a:t>Terminación.</a:t>
            </a:r>
          </a:p>
          <a:p>
            <a:endParaRPr lang="es-CO" sz="2400" dirty="0"/>
          </a:p>
          <a:p>
            <a:r>
              <a:rPr lang="es-CO" sz="2400" dirty="0"/>
              <a:t>Componentes: más de 200 macromoléculas:</a:t>
            </a:r>
          </a:p>
          <a:p>
            <a:pPr lvl="1">
              <a:buFont typeface="Wingdings" pitchFamily="2" charset="2"/>
              <a:buChar char="§"/>
            </a:pPr>
            <a:r>
              <a:rPr lang="es-CO" sz="2400" dirty="0"/>
              <a:t> </a:t>
            </a:r>
            <a:r>
              <a:rPr lang="es-CO" sz="2200" dirty="0"/>
              <a:t>mRNA.</a:t>
            </a:r>
          </a:p>
          <a:p>
            <a:pPr lvl="1">
              <a:buFont typeface="Wingdings" pitchFamily="2" charset="2"/>
              <a:buChar char="§"/>
            </a:pPr>
            <a:r>
              <a:rPr lang="es-CO" sz="2200" dirty="0"/>
              <a:t> Ribosomas.</a:t>
            </a:r>
          </a:p>
          <a:p>
            <a:pPr lvl="1">
              <a:buFont typeface="Wingdings" pitchFamily="2" charset="2"/>
              <a:buChar char="§"/>
            </a:pPr>
            <a:r>
              <a:rPr lang="es-CO" sz="2200" dirty="0"/>
              <a:t> tRNA - aminoacyl tRNA synthetases.</a:t>
            </a:r>
          </a:p>
          <a:p>
            <a:pPr lvl="1">
              <a:buFont typeface="Wingdings" pitchFamily="2" charset="2"/>
              <a:buChar char="§"/>
            </a:pPr>
            <a:r>
              <a:rPr lang="es-CO" sz="2200" dirty="0"/>
              <a:t> Factores de iniciación, elongación y terminación.</a:t>
            </a:r>
          </a:p>
          <a:p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1076795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BB73E-BB56-48BD-8F50-16CD0CEF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156" y="18255"/>
            <a:ext cx="10515600" cy="1325563"/>
          </a:xfrm>
        </p:spPr>
        <p:txBody>
          <a:bodyPr/>
          <a:lstStyle/>
          <a:p>
            <a:r>
              <a:rPr lang="es-CO" dirty="0"/>
              <a:t>Traducción</a:t>
            </a: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B18C127-EB41-462B-96C3-12686EB48F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654" y="1952298"/>
            <a:ext cx="7314651" cy="3641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5397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BB73E-BB56-48BD-8F50-16CD0CEF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443" y="98872"/>
            <a:ext cx="10515600" cy="1325563"/>
          </a:xfrm>
        </p:spPr>
        <p:txBody>
          <a:bodyPr/>
          <a:lstStyle/>
          <a:p>
            <a:r>
              <a:rPr lang="es-CO" dirty="0"/>
              <a:t>Traducción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EA7B2B93-010D-402D-AC7B-C39968C3AA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698" y="1396746"/>
            <a:ext cx="6449859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5921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2BB73E-BB56-48BD-8F50-16CD0CEF5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678" y="254992"/>
            <a:ext cx="10515600" cy="1325563"/>
          </a:xfrm>
        </p:spPr>
        <p:txBody>
          <a:bodyPr/>
          <a:lstStyle/>
          <a:p>
            <a:r>
              <a:rPr lang="es-CO" dirty="0"/>
              <a:t>Componentes de la traducción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C13CE54-FC57-4862-883C-3B29108618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325" y="2661047"/>
            <a:ext cx="7230407" cy="1936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74094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PlantillaFR2021</Template>
  <TotalTime>314</TotalTime>
  <Words>551</Words>
  <Application>Microsoft Office PowerPoint</Application>
  <PresentationFormat>Widescreen</PresentationFormat>
  <Paragraphs>147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Montserrat</vt:lpstr>
      <vt:lpstr>Wingdings</vt:lpstr>
      <vt:lpstr>Tema de Office</vt:lpstr>
      <vt:lpstr>TRADUCCIÓN Y PROCESAMIENTO DEL ARN</vt:lpstr>
      <vt:lpstr>Procesamiento del ARNm</vt:lpstr>
      <vt:lpstr>Procesamiento del ARNm</vt:lpstr>
      <vt:lpstr>Procesamiento del ARNm</vt:lpstr>
      <vt:lpstr>Traducción</vt:lpstr>
      <vt:lpstr>Traducción</vt:lpstr>
      <vt:lpstr>Traducción</vt:lpstr>
      <vt:lpstr>Traducción</vt:lpstr>
      <vt:lpstr>Componentes de la traducción</vt:lpstr>
      <vt:lpstr>Componentes de la traducción</vt:lpstr>
      <vt:lpstr>Iniciación de la traducción</vt:lpstr>
      <vt:lpstr>Iniciación de la traducción</vt:lpstr>
      <vt:lpstr>Iniciación de la traducción</vt:lpstr>
      <vt:lpstr>Iniciación de la traducción</vt:lpstr>
      <vt:lpstr>Elongación de la traducción</vt:lpstr>
      <vt:lpstr>Elongación de la traducción</vt:lpstr>
      <vt:lpstr>Elongación de la traducción</vt:lpstr>
      <vt:lpstr>Elongación de la traducción</vt:lpstr>
      <vt:lpstr>Elongación de la traducción</vt:lpstr>
      <vt:lpstr>Terminación de la traducción</vt:lpstr>
      <vt:lpstr>Resumen de la traducción</vt:lpstr>
      <vt:lpstr>Resumen de la traducción</vt:lpstr>
      <vt:lpstr>Resumen de la traducción</vt:lpstr>
      <vt:lpstr>Resumen de la traducción</vt:lpstr>
      <vt:lpstr>¡Muchas 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Transcripción del ADN</dc:title>
  <dc:creator>SEBASTIAN OSORIO RICO</dc:creator>
  <cp:lastModifiedBy>ana.cardonaga@outlook.es</cp:lastModifiedBy>
  <cp:revision>28</cp:revision>
  <dcterms:created xsi:type="dcterms:W3CDTF">2021-05-24T00:50:08Z</dcterms:created>
  <dcterms:modified xsi:type="dcterms:W3CDTF">2021-05-26T11:30:16Z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488806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