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302" r:id="rId5"/>
    <p:sldId id="303" r:id="rId6"/>
    <p:sldId id="304" r:id="rId7"/>
    <p:sldId id="305" r:id="rId8"/>
    <p:sldId id="306" r:id="rId9"/>
    <p:sldId id="307" r:id="rId10"/>
    <p:sldId id="264" r:id="rId11"/>
    <p:sldId id="308" r:id="rId12"/>
    <p:sldId id="266" r:id="rId13"/>
    <p:sldId id="293" r:id="rId14"/>
    <p:sldId id="268" r:id="rId15"/>
    <p:sldId id="292" r:id="rId16"/>
    <p:sldId id="269" r:id="rId17"/>
    <p:sldId id="309" r:id="rId18"/>
    <p:sldId id="310" r:id="rId19"/>
    <p:sldId id="311" r:id="rId20"/>
    <p:sldId id="312" r:id="rId21"/>
    <p:sldId id="272" r:id="rId22"/>
    <p:sldId id="313" r:id="rId23"/>
    <p:sldId id="314" r:id="rId24"/>
    <p:sldId id="315" r:id="rId25"/>
    <p:sldId id="277" r:id="rId26"/>
    <p:sldId id="279" r:id="rId27"/>
    <p:sldId id="281" r:id="rId28"/>
    <p:sldId id="316" r:id="rId29"/>
    <p:sldId id="283" r:id="rId30"/>
    <p:sldId id="317" r:id="rId31"/>
    <p:sldId id="357" r:id="rId32"/>
    <p:sldId id="388" r:id="rId33"/>
    <p:sldId id="389" r:id="rId34"/>
    <p:sldId id="390" r:id="rId35"/>
    <p:sldId id="403" r:id="rId36"/>
    <p:sldId id="404" r:id="rId37"/>
    <p:sldId id="405" r:id="rId38"/>
    <p:sldId id="406" r:id="rId39"/>
    <p:sldId id="407" r:id="rId40"/>
    <p:sldId id="408" r:id="rId41"/>
    <p:sldId id="391" r:id="rId42"/>
    <p:sldId id="394" r:id="rId43"/>
    <p:sldId id="392" r:id="rId44"/>
    <p:sldId id="393" r:id="rId45"/>
    <p:sldId id="395" r:id="rId46"/>
    <p:sldId id="396" r:id="rId47"/>
    <p:sldId id="397" r:id="rId48"/>
    <p:sldId id="398" r:id="rId49"/>
    <p:sldId id="399" r:id="rId50"/>
    <p:sldId id="400" r:id="rId51"/>
    <p:sldId id="401" r:id="rId52"/>
    <p:sldId id="402" r:id="rId53"/>
    <p:sldId id="409" r:id="rId5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14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5/06/2021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5/06/2021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arget="../media/image13.jpeg" Type="http://schemas.openxmlformats.org/officeDocument/2006/relationships/image"/><Relationship Id="rId1" Target="../slideLayouts/slideLayout9.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6.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maph49.galeon.com/sinte/elongani.html" TargetMode="Externa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arget="../media/image5.jpeg" Type="http://schemas.openxmlformats.org/officeDocument/2006/relationships/image"/><Relationship Id="rId2" Target="../media/image4.jpeg" Type="http://schemas.openxmlformats.org/officeDocument/2006/relationships/image"/><Relationship Id="rId1" Target="../slideLayouts/slideLayout7.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61.jpeg" Type="http://schemas.openxmlformats.org/officeDocument/2006/relationships/image"/><Relationship Id="rId1" Target="../slideLayouts/slideLayout7.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62.jpeg" Type="http://schemas.openxmlformats.org/officeDocument/2006/relationships/imag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63.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arget="../media/image10.jpe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1524000" y="1385410"/>
            <a:ext cx="9144000" cy="2387600"/>
          </a:xfrm>
        </p:spPr>
        <p:txBody>
          <a:bodyPr/>
          <a:lstStyle/>
          <a:p>
            <a:r>
              <a:rPr lang="es-CO" dirty="0"/>
              <a:t>TRADUCCIÓN Y MUTACIONES</a:t>
            </a:r>
          </a:p>
        </p:txBody>
      </p:sp>
      <p:sp>
        <p:nvSpPr>
          <p:cNvPr id="3" name="Subtítulo 2">
            <a:extLst>
              <a:ext uri="{FF2B5EF4-FFF2-40B4-BE49-F238E27FC236}">
                <a16:creationId xmlns:a16="http://schemas.microsoft.com/office/drawing/2014/main" id="{3B5AFEE4-8772-4BD3-9073-1FD4D6A7FA4A}"/>
              </a:ext>
            </a:extLst>
          </p:cNvPr>
          <p:cNvSpPr>
            <a:spLocks noGrp="1"/>
          </p:cNvSpPr>
          <p:nvPr>
            <p:ph type="subTitle" idx="1"/>
          </p:nvPr>
        </p:nvSpPr>
        <p:spPr>
          <a:xfrm>
            <a:off x="2781300" y="4016933"/>
            <a:ext cx="6629400" cy="1655762"/>
          </a:xfrm>
        </p:spPr>
        <p:txBody>
          <a:bodyPr/>
          <a:lstStyle/>
          <a:p>
            <a:r>
              <a:rPr lang="es-CO" b="1" dirty="0"/>
              <a:t>Catalina Martínez Jaramillo</a:t>
            </a:r>
          </a:p>
        </p:txBody>
      </p:sp>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Marcador de posición de imagen" descr="ch7f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7134997" y="1776482"/>
            <a:ext cx="5057003" cy="3993055"/>
          </a:xfrm>
        </p:spPr>
      </p:pic>
      <p:sp>
        <p:nvSpPr>
          <p:cNvPr id="2" name="1 Título"/>
          <p:cNvSpPr>
            <a:spLocks noGrp="1"/>
          </p:cNvSpPr>
          <p:nvPr>
            <p:ph type="title"/>
          </p:nvPr>
        </p:nvSpPr>
        <p:spPr>
          <a:xfrm>
            <a:off x="689935" y="116900"/>
            <a:ext cx="8396977" cy="842791"/>
          </a:xfrm>
        </p:spPr>
        <p:txBody>
          <a:bodyPr>
            <a:noAutofit/>
          </a:bodyPr>
          <a:lstStyle/>
          <a:p>
            <a:r>
              <a:rPr lang="es-CO" sz="4400" dirty="0"/>
              <a:t>ARN de transferencia</a:t>
            </a:r>
          </a:p>
        </p:txBody>
      </p:sp>
      <p:sp>
        <p:nvSpPr>
          <p:cNvPr id="12" name="11 Marcador de texto"/>
          <p:cNvSpPr>
            <a:spLocks noGrp="1"/>
          </p:cNvSpPr>
          <p:nvPr>
            <p:ph type="body" sz="half" idx="2"/>
          </p:nvPr>
        </p:nvSpPr>
        <p:spPr>
          <a:xfrm>
            <a:off x="836612" y="1088463"/>
            <a:ext cx="6685736" cy="3993055"/>
          </a:xfrm>
        </p:spPr>
        <p:txBody>
          <a:bodyPr>
            <a:normAutofit/>
          </a:bodyPr>
          <a:lstStyle/>
          <a:p>
            <a:pPr marL="342900" indent="-342900" algn="just">
              <a:buFont typeface="Arial" panose="020B0604020202020204" pitchFamily="34" charset="0"/>
              <a:buChar char="•"/>
            </a:pPr>
            <a:r>
              <a:rPr lang="es-CO" sz="2000" dirty="0"/>
              <a:t>Todas las células contienen distintas moléculas de ARNt, pero todos presentas una estructura y forma similar.</a:t>
            </a:r>
          </a:p>
          <a:p>
            <a:pPr marL="342900" indent="-342900" algn="just">
              <a:buFont typeface="Arial" panose="020B0604020202020204" pitchFamily="34" charset="0"/>
              <a:buChar char="•"/>
            </a:pPr>
            <a:r>
              <a:rPr lang="es-CO" sz="2000" dirty="0"/>
              <a:t>También poseen secuencias únicas que permite la unión de un </a:t>
            </a:r>
            <a:r>
              <a:rPr lang="es-CO" sz="2000" dirty="0" err="1"/>
              <a:t>a.a.</a:t>
            </a:r>
            <a:r>
              <a:rPr lang="es-CO" sz="2000" dirty="0"/>
              <a:t> concreto con su codón en el ARNm.</a:t>
            </a:r>
          </a:p>
          <a:p>
            <a:pPr marL="342900" indent="-342900" algn="just">
              <a:buFont typeface="Arial" panose="020B0604020202020204" pitchFamily="34" charset="0"/>
              <a:buChar char="•"/>
            </a:pPr>
            <a:r>
              <a:rPr lang="es-CO" sz="2000" dirty="0"/>
              <a:t>Longitud aproximada de 70 -80 nucleótidos.</a:t>
            </a:r>
          </a:p>
        </p:txBody>
      </p:sp>
    </p:spTree>
    <p:extLst>
      <p:ext uri="{BB962C8B-B14F-4D97-AF65-F5344CB8AC3E}">
        <p14:creationId xmlns:p14="http://schemas.microsoft.com/office/powerpoint/2010/main" val="388418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BA0EF7B7-54C0-384B-840F-92F551625DE0}"/>
              </a:ext>
            </a:extLst>
          </p:cNvPr>
          <p:cNvSpPr txBox="1">
            <a:spLocks/>
          </p:cNvSpPr>
          <p:nvPr/>
        </p:nvSpPr>
        <p:spPr>
          <a:xfrm>
            <a:off x="757442" y="327621"/>
            <a:ext cx="7824424"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ARN de transferencia</a:t>
            </a:r>
          </a:p>
        </p:txBody>
      </p:sp>
      <p:sp>
        <p:nvSpPr>
          <p:cNvPr id="6" name="5 Marcador de contenido">
            <a:extLst>
              <a:ext uri="{FF2B5EF4-FFF2-40B4-BE49-F238E27FC236}">
                <a16:creationId xmlns:a16="http://schemas.microsoft.com/office/drawing/2014/main" id="{96D1E999-6458-094A-8F90-EACCD46E9653}"/>
              </a:ext>
            </a:extLst>
          </p:cNvPr>
          <p:cNvSpPr txBox="1">
            <a:spLocks/>
          </p:cNvSpPr>
          <p:nvPr/>
        </p:nvSpPr>
        <p:spPr>
          <a:xfrm>
            <a:off x="941149" y="1213425"/>
            <a:ext cx="7457009" cy="34537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Hoja de trébol → complementariedad de las bases en distintas regiones de la molécula.</a:t>
            </a:r>
          </a:p>
          <a:p>
            <a:pPr algn="just">
              <a:lnSpc>
                <a:spcPct val="100000"/>
              </a:lnSpc>
            </a:pPr>
            <a:r>
              <a:rPr lang="es-CO" dirty="0"/>
              <a:t>Plegamiento similar en forma de L, que es necesario para el correcto anclaje  a los ribosomas.</a:t>
            </a:r>
          </a:p>
          <a:p>
            <a:pPr algn="just">
              <a:lnSpc>
                <a:spcPct val="100000"/>
              </a:lnSpc>
            </a:pPr>
            <a:r>
              <a:rPr lang="es-CO" dirty="0"/>
              <a:t>Todos los ARNt tiene una secuencia CCA en su extremo 3` ala que los a.a se une covalentemente.</a:t>
            </a:r>
          </a:p>
        </p:txBody>
      </p:sp>
      <p:pic>
        <p:nvPicPr>
          <p:cNvPr id="7" name="7 Marcador de contenido" descr="tRNA.jpg">
            <a:extLst>
              <a:ext uri="{FF2B5EF4-FFF2-40B4-BE49-F238E27FC236}">
                <a16:creationId xmlns:a16="http://schemas.microsoft.com/office/drawing/2014/main" id="{446374A8-B070-A149-8212-CDD391F1D682}"/>
              </a:ext>
            </a:extLst>
          </p:cNvPr>
          <p:cNvPicPr>
            <a:picLocks noChangeAspect="1"/>
          </p:cNvPicPr>
          <p:nvPr/>
        </p:nvPicPr>
        <p:blipFill>
          <a:blip r:embed="rId2" cstate="print"/>
          <a:stretch>
            <a:fillRect/>
          </a:stretch>
        </p:blipFill>
        <p:spPr>
          <a:xfrm>
            <a:off x="8874895" y="1802296"/>
            <a:ext cx="3096858" cy="4296220"/>
          </a:xfrm>
          <a:prstGeom prst="rect">
            <a:avLst/>
          </a:prstGeom>
        </p:spPr>
      </p:pic>
    </p:spTree>
    <p:extLst>
      <p:ext uri="{BB962C8B-B14F-4D97-AF65-F5344CB8AC3E}">
        <p14:creationId xmlns:p14="http://schemas.microsoft.com/office/powerpoint/2010/main" val="234735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4536" y="13252"/>
            <a:ext cx="5867400" cy="890574"/>
          </a:xfrm>
        </p:spPr>
        <p:txBody>
          <a:bodyPr>
            <a:normAutofit fontScale="90000"/>
          </a:bodyPr>
          <a:lstStyle/>
          <a:p>
            <a:r>
              <a:rPr lang="es-CO" sz="4400" dirty="0"/>
              <a:t>ARN de transferencia</a:t>
            </a:r>
          </a:p>
        </p:txBody>
      </p:sp>
      <p:sp>
        <p:nvSpPr>
          <p:cNvPr id="6" name="5 Marcador de contenido"/>
          <p:cNvSpPr>
            <a:spLocks noGrp="1"/>
          </p:cNvSpPr>
          <p:nvPr>
            <p:ph type="body" sz="half" idx="2"/>
          </p:nvPr>
        </p:nvSpPr>
        <p:spPr>
          <a:xfrm>
            <a:off x="888377" y="1062024"/>
            <a:ext cx="6093448" cy="3213713"/>
          </a:xfrm>
        </p:spPr>
        <p:txBody>
          <a:bodyPr>
            <a:noAutofit/>
          </a:bodyPr>
          <a:lstStyle/>
          <a:p>
            <a:pPr marL="342900" indent="-342900" algn="just">
              <a:lnSpc>
                <a:spcPct val="100000"/>
              </a:lnSpc>
              <a:buFont typeface="Arial" panose="020B0604020202020204" pitchFamily="34" charset="0"/>
              <a:buChar char="•"/>
            </a:pPr>
            <a:r>
              <a:rPr lang="es-ES" sz="1900" dirty="0"/>
              <a:t>Tiene un </a:t>
            </a:r>
            <a:r>
              <a:rPr lang="es-ES" sz="1900" dirty="0" err="1"/>
              <a:t>anticodón</a:t>
            </a:r>
            <a:r>
              <a:rPr lang="es-ES" sz="1900" dirty="0"/>
              <a:t>, localizado en el otro extremo de la molécula de </a:t>
            </a:r>
            <a:r>
              <a:rPr lang="es-ES" sz="1900" dirty="0" err="1"/>
              <a:t>ARNt</a:t>
            </a:r>
            <a:r>
              <a:rPr lang="es-ES" sz="1900" dirty="0"/>
              <a:t>.</a:t>
            </a:r>
          </a:p>
          <a:p>
            <a:pPr marL="342900" indent="-342900" algn="just">
              <a:lnSpc>
                <a:spcPct val="100000"/>
              </a:lnSpc>
              <a:buFont typeface="Arial" panose="020B0604020202020204" pitchFamily="34" charset="0"/>
              <a:buChar char="•"/>
            </a:pPr>
            <a:r>
              <a:rPr lang="es-ES" sz="1900" dirty="0"/>
              <a:t>Los </a:t>
            </a:r>
            <a:r>
              <a:rPr lang="es-ES" sz="1900" dirty="0" err="1"/>
              <a:t>ARNt</a:t>
            </a:r>
            <a:r>
              <a:rPr lang="es-ES" sz="1900" dirty="0"/>
              <a:t> llevan a los aminoácidos a los ribosomas durante la traducción, para ser ensamblados en una cadena </a:t>
            </a:r>
            <a:r>
              <a:rPr lang="es-ES" sz="1900" dirty="0" err="1"/>
              <a:t>polipeptídica</a:t>
            </a:r>
            <a:r>
              <a:rPr lang="es-ES" sz="1900" dirty="0"/>
              <a:t>.</a:t>
            </a:r>
          </a:p>
          <a:p>
            <a:pPr marL="285750" indent="-285750" algn="just">
              <a:lnSpc>
                <a:spcPct val="100000"/>
              </a:lnSpc>
              <a:buFont typeface="Arial" panose="020B0604020202020204" pitchFamily="34" charset="0"/>
              <a:buChar char="•"/>
            </a:pPr>
            <a:r>
              <a:rPr lang="es-CO" sz="1800" dirty="0"/>
              <a:t>La unión del a.a. al ARNt específico es mediado por las enzimas aminoacil ARNt sintetasa, las cuales reconocen un único a.a. y también al ARNt al cual debe unir ese a.a.</a:t>
            </a:r>
          </a:p>
          <a:p>
            <a:pPr algn="just">
              <a:lnSpc>
                <a:spcPct val="100000"/>
              </a:lnSpc>
            </a:pPr>
            <a:endParaRPr lang="es-ES" sz="1900" dirty="0"/>
          </a:p>
        </p:txBody>
      </p:sp>
      <p:pic>
        <p:nvPicPr>
          <p:cNvPr id="10" name="Imagen 9">
            <a:extLst>
              <a:ext uri="{FF2B5EF4-FFF2-40B4-BE49-F238E27FC236}">
                <a16:creationId xmlns:a16="http://schemas.microsoft.com/office/drawing/2014/main" id="{E8E67F86-A287-E34E-90B7-B699241236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67600" y="208342"/>
            <a:ext cx="4578145" cy="6347536"/>
          </a:xfrm>
          <a:prstGeom prst="rect">
            <a:avLst/>
          </a:prstGeom>
        </p:spPr>
      </p:pic>
    </p:spTree>
    <p:extLst>
      <p:ext uri="{BB962C8B-B14F-4D97-AF65-F5344CB8AC3E}">
        <p14:creationId xmlns:p14="http://schemas.microsoft.com/office/powerpoint/2010/main" val="288325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8930" y="308233"/>
            <a:ext cx="10515600" cy="1325563"/>
          </a:xfrm>
        </p:spPr>
        <p:txBody>
          <a:bodyPr/>
          <a:lstStyle/>
          <a:p>
            <a:r>
              <a:rPr lang="es-CO" dirty="0"/>
              <a:t>ARN de transferencia</a:t>
            </a:r>
          </a:p>
        </p:txBody>
      </p:sp>
      <p:sp>
        <p:nvSpPr>
          <p:cNvPr id="4" name="3 Marcador de contenido"/>
          <p:cNvSpPr>
            <a:spLocks noGrp="1"/>
          </p:cNvSpPr>
          <p:nvPr>
            <p:ph sz="half" idx="4294967295"/>
          </p:nvPr>
        </p:nvSpPr>
        <p:spPr>
          <a:xfrm>
            <a:off x="1524000" y="1371600"/>
            <a:ext cx="4038600" cy="4681538"/>
          </a:xfrm>
        </p:spPr>
        <p:txBody>
          <a:bodyPr>
            <a:normAutofit/>
          </a:bodyPr>
          <a:lstStyle/>
          <a:p>
            <a:endParaRPr lang="es-CO" dirty="0"/>
          </a:p>
          <a:p>
            <a:endParaRPr lang="es-CO" dirty="0"/>
          </a:p>
        </p:txBody>
      </p:sp>
      <p:pic>
        <p:nvPicPr>
          <p:cNvPr id="7" name="7 Marcador de contenido" descr="ch7f2.jpg"/>
          <p:cNvPicPr>
            <a:picLocks noChangeAspect="1"/>
          </p:cNvPicPr>
          <p:nvPr/>
        </p:nvPicPr>
        <p:blipFill>
          <a:blip r:embed="rId2" cstate="print"/>
          <a:stretch>
            <a:fillRect/>
          </a:stretch>
        </p:blipFill>
        <p:spPr>
          <a:xfrm>
            <a:off x="9897809" y="407384"/>
            <a:ext cx="2141791" cy="6142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1237831" y="1669544"/>
            <a:ext cx="7632271" cy="1759456"/>
          </a:xfrm>
          <a:prstGeom prst="rect">
            <a:avLst/>
          </a:prstGeom>
          <a:noFill/>
          <a:ln>
            <a:noFill/>
          </a:ln>
        </p:spPr>
        <p:style>
          <a:lnRef idx="2">
            <a:schemeClr val="accent1">
              <a:shade val="50000"/>
            </a:schemeClr>
          </a:lnRef>
          <a:fillRef idx="1001">
            <a:schemeClr val="dk2"/>
          </a:fillRef>
          <a:effectRef idx="0">
            <a:schemeClr val="accent1"/>
          </a:effectRef>
          <a:fontRef idx="minor">
            <a:schemeClr val="lt1"/>
          </a:fontRef>
        </p:style>
        <p:txBody>
          <a:bodyPr wrap="square">
            <a:spAutoFit/>
          </a:bodyPr>
          <a:lstStyle/>
          <a:p>
            <a:pPr marL="342900" lvl="1" indent="-342900" algn="just">
              <a:spcBef>
                <a:spcPts val="1000"/>
              </a:spcBef>
              <a:buFont typeface="Arial" panose="020B0604020202020204" pitchFamily="34" charset="0"/>
              <a:buChar char="•"/>
            </a:pPr>
            <a:r>
              <a:rPr lang="es-CO" sz="2000" dirty="0">
                <a:solidFill>
                  <a:srgbClr val="152B48"/>
                </a:solidFill>
                <a:latin typeface="Montserrat" panose="02000505000000020004" pitchFamily="2" charset="0"/>
              </a:rPr>
              <a:t>El a.a. es activado mediante una reacción con ATP formando un intermediario aminoacil AMP.</a:t>
            </a:r>
          </a:p>
          <a:p>
            <a:pPr marL="342900" lvl="1" indent="-342900" algn="just">
              <a:spcBef>
                <a:spcPts val="1000"/>
              </a:spcBef>
              <a:buFont typeface="Arial" panose="020B0604020202020204" pitchFamily="34" charset="0"/>
              <a:buChar char="•"/>
            </a:pPr>
            <a:r>
              <a:rPr lang="es-CO" sz="2000" dirty="0">
                <a:solidFill>
                  <a:srgbClr val="152B48"/>
                </a:solidFill>
                <a:latin typeface="Montserrat" panose="02000505000000020004" pitchFamily="2" charset="0"/>
              </a:rPr>
              <a:t>La sintetasa reconoce  secuencias de nucleótido específicas que identifican como única a cada especie de ARNt.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0683" y="4321517"/>
            <a:ext cx="4946585" cy="1987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35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h7f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796" y="120622"/>
            <a:ext cx="4872618" cy="3764151"/>
          </a:xfrm>
          <a:prstGeom prst="rect">
            <a:avLst/>
          </a:prstGeom>
        </p:spPr>
      </p:pic>
      <p:sp>
        <p:nvSpPr>
          <p:cNvPr id="5" name="4 CuadroTexto"/>
          <p:cNvSpPr txBox="1"/>
          <p:nvPr/>
        </p:nvSpPr>
        <p:spPr>
          <a:xfrm>
            <a:off x="6917635" y="1317354"/>
            <a:ext cx="4872618" cy="33085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just">
              <a:buFont typeface="Arial" panose="020B0604020202020204" pitchFamily="34" charset="0"/>
              <a:buChar char="•"/>
            </a:pPr>
            <a:r>
              <a:rPr lang="es-CO" sz="1900" dirty="0">
                <a:solidFill>
                  <a:srgbClr val="152B48"/>
                </a:solidFill>
                <a:latin typeface="Montserrat" panose="02000505000000020004" pitchFamily="2" charset="0"/>
              </a:rPr>
              <a:t>El reconocimiento codón-anticodón es mucho menos estricto que la complementariedad A-U y G-C.</a:t>
            </a:r>
          </a:p>
          <a:p>
            <a:pPr marL="342900" indent="-342900" algn="just">
              <a:buFont typeface="Arial" panose="020B0604020202020204" pitchFamily="34" charset="0"/>
              <a:buChar char="•"/>
            </a:pPr>
            <a:endParaRPr lang="es-CO" sz="1900" dirty="0">
              <a:solidFill>
                <a:srgbClr val="152B48"/>
              </a:solidFill>
              <a:latin typeface="Montserrat" panose="02000505000000020004" pitchFamily="2" charset="0"/>
            </a:endParaRPr>
          </a:p>
          <a:p>
            <a:pPr marL="342900" indent="-342900" algn="just">
              <a:buFont typeface="Arial" panose="020B0604020202020204" pitchFamily="34" charset="0"/>
              <a:buChar char="•"/>
            </a:pPr>
            <a:r>
              <a:rPr lang="es-CO" sz="1900" dirty="0">
                <a:solidFill>
                  <a:srgbClr val="152B48"/>
                </a:solidFill>
                <a:latin typeface="Montserrat" panose="02000505000000020004" pitchFamily="2" charset="0"/>
              </a:rPr>
              <a:t>Ya que los ARNt pueden reconocer a más de un codón por el reconocimiento no estándar la tercera  posición de algunos codones complementarios (balanceo o tambaleo).</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9654" y="5367130"/>
            <a:ext cx="7474080" cy="1370248"/>
          </a:xfrm>
          <a:prstGeom prst="rect">
            <a:avLst/>
          </a:prstGeom>
          <a:noFill/>
          <a:ln w="9525">
            <a:noFill/>
            <a:miter lim="800000"/>
            <a:headEnd/>
            <a:tailEnd/>
          </a:ln>
        </p:spPr>
      </p:pic>
    </p:spTree>
    <p:extLst>
      <p:ext uri="{BB962C8B-B14F-4D97-AF65-F5344CB8AC3E}">
        <p14:creationId xmlns:p14="http://schemas.microsoft.com/office/powerpoint/2010/main" val="165968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7543" y="112564"/>
            <a:ext cx="8605970" cy="881348"/>
          </a:xfrm>
        </p:spPr>
        <p:txBody>
          <a:bodyPr>
            <a:normAutofit/>
          </a:bodyPr>
          <a:lstStyle/>
          <a:p>
            <a:r>
              <a:rPr lang="es-CO" sz="4400" dirty="0"/>
              <a:t>ARN de transferencia</a:t>
            </a:r>
          </a:p>
        </p:txBody>
      </p:sp>
      <p:sp>
        <p:nvSpPr>
          <p:cNvPr id="6" name="5 Marcador de texto"/>
          <p:cNvSpPr>
            <a:spLocks noGrp="1"/>
          </p:cNvSpPr>
          <p:nvPr>
            <p:ph type="body" idx="2"/>
          </p:nvPr>
        </p:nvSpPr>
        <p:spPr>
          <a:xfrm>
            <a:off x="750065" y="1126821"/>
            <a:ext cx="6934942" cy="3068198"/>
          </a:xfrm>
        </p:spPr>
        <p:txBody>
          <a:bodyPr>
            <a:noAutofit/>
          </a:bodyPr>
          <a:lstStyle/>
          <a:p>
            <a:pPr marL="342900" indent="-342900" algn="just">
              <a:lnSpc>
                <a:spcPct val="100000"/>
              </a:lnSpc>
              <a:buFont typeface="Arial" panose="020B0604020202020204" pitchFamily="34" charset="0"/>
              <a:buChar char="•"/>
            </a:pPr>
            <a:r>
              <a:rPr lang="es-CO" sz="1800" dirty="0"/>
              <a:t>La </a:t>
            </a:r>
            <a:r>
              <a:rPr lang="es-CO" sz="1800" b="1" dirty="0"/>
              <a:t>hipótesis del tambaleo</a:t>
            </a:r>
            <a:r>
              <a:rPr lang="es-CO" sz="1800" dirty="0"/>
              <a:t> predice que los dos primeros ribonucleótidos del triplete son más importantes que el tercer miembro para atraer el tRNA correcto. </a:t>
            </a:r>
          </a:p>
          <a:p>
            <a:pPr marL="342900" indent="-342900" algn="just">
              <a:lnSpc>
                <a:spcPct val="100000"/>
              </a:lnSpc>
              <a:buFont typeface="Arial" panose="020B0604020202020204" pitchFamily="34" charset="0"/>
              <a:buChar char="•"/>
            </a:pPr>
            <a:r>
              <a:rPr lang="es-CO" sz="1800" dirty="0"/>
              <a:t>El puente de hidrógeno en la tercera posición de la interacción codón-anticodón estaría </a:t>
            </a:r>
            <a:r>
              <a:rPr lang="es-CO" sz="1800" i="1" dirty="0"/>
              <a:t>menos </a:t>
            </a:r>
            <a:r>
              <a:rPr lang="es-CO" sz="1800" dirty="0"/>
              <a:t>restringido, por lo que no necesita adherirse tan específicamente.</a:t>
            </a:r>
          </a:p>
          <a:p>
            <a:pPr marL="342900" indent="-342900" algn="just">
              <a:lnSpc>
                <a:spcPct val="100000"/>
              </a:lnSpc>
              <a:buFont typeface="Arial" panose="020B0604020202020204" pitchFamily="34" charset="0"/>
              <a:buChar char="•"/>
            </a:pPr>
            <a:r>
              <a:rPr lang="es-CO" sz="1800" dirty="0"/>
              <a:t>Por eso los a.a. son específicos para más de un codón.</a:t>
            </a:r>
          </a:p>
        </p:txBody>
      </p:sp>
      <p:pic>
        <p:nvPicPr>
          <p:cNvPr id="5" name="4 Marcador de contenido" descr="ch7f3.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7883547" y="1232452"/>
            <a:ext cx="4152779" cy="4989443"/>
          </a:xfrm>
        </p:spPr>
      </p:pic>
    </p:spTree>
    <p:extLst>
      <p:ext uri="{BB962C8B-B14F-4D97-AF65-F5344CB8AC3E}">
        <p14:creationId xmlns:p14="http://schemas.microsoft.com/office/powerpoint/2010/main" val="192875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Marcador de contenido" descr="ch7f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286045" y="1643269"/>
            <a:ext cx="4629311" cy="3891262"/>
          </a:xfrm>
          <a:prstGeom prst="rect">
            <a:avLst/>
          </a:prstGeom>
        </p:spPr>
      </p:pic>
      <p:sp>
        <p:nvSpPr>
          <p:cNvPr id="2" name="1 Título"/>
          <p:cNvSpPr>
            <a:spLocks noGrp="1"/>
          </p:cNvSpPr>
          <p:nvPr>
            <p:ph type="title"/>
          </p:nvPr>
        </p:nvSpPr>
        <p:spPr>
          <a:xfrm>
            <a:off x="669908" y="203318"/>
            <a:ext cx="5867400" cy="747698"/>
          </a:xfrm>
        </p:spPr>
        <p:txBody>
          <a:bodyPr>
            <a:normAutofit/>
          </a:bodyPr>
          <a:lstStyle/>
          <a:p>
            <a:r>
              <a:rPr lang="es-CO" sz="4400" dirty="0"/>
              <a:t>Ribosomas</a:t>
            </a:r>
          </a:p>
        </p:txBody>
      </p:sp>
      <p:sp>
        <p:nvSpPr>
          <p:cNvPr id="9" name="8 Marcador de texto"/>
          <p:cNvSpPr>
            <a:spLocks noGrp="1"/>
          </p:cNvSpPr>
          <p:nvPr>
            <p:ph type="body" sz="half" idx="2"/>
          </p:nvPr>
        </p:nvSpPr>
        <p:spPr>
          <a:xfrm>
            <a:off x="987960" y="1295216"/>
            <a:ext cx="6534388" cy="2625637"/>
          </a:xfrm>
        </p:spPr>
        <p:txBody>
          <a:bodyPr>
            <a:noAutofit/>
          </a:bodyPr>
          <a:lstStyle/>
          <a:p>
            <a:pPr marL="342900" indent="-342900">
              <a:buFont typeface="Arial" panose="020B0604020202020204" pitchFamily="34" charset="0"/>
              <a:buChar char="•"/>
            </a:pPr>
            <a:r>
              <a:rPr lang="es-CO" sz="1800" i="1" dirty="0"/>
              <a:t>E. coli </a:t>
            </a:r>
            <a:r>
              <a:rPr lang="es-CO" sz="1800" dirty="0"/>
              <a:t>→ 20.000 (25% del peso seco).</a:t>
            </a:r>
          </a:p>
          <a:p>
            <a:pPr marL="342900" indent="-342900">
              <a:buFont typeface="Arial" panose="020B0604020202020204" pitchFamily="34" charset="0"/>
              <a:buChar char="•"/>
            </a:pPr>
            <a:r>
              <a:rPr lang="es-CO" sz="1800" dirty="0"/>
              <a:t>Células mamíferos en continua división → 10 millones.</a:t>
            </a:r>
          </a:p>
          <a:p>
            <a:pPr marL="342900" indent="-342900" algn="just">
              <a:buFont typeface="Arial" panose="020B0604020202020204" pitchFamily="34" charset="0"/>
              <a:buChar char="•"/>
            </a:pPr>
            <a:r>
              <a:rPr lang="es-CO" sz="1800" dirty="0"/>
              <a:t>Cada ribosoma tiene una copia única de  los ARNr y una única copia de cada proteína ribosómica con excepción de  una proteína 50S esta presente 4 copias.</a:t>
            </a:r>
          </a:p>
        </p:txBody>
      </p:sp>
    </p:spTree>
    <p:extLst>
      <p:ext uri="{BB962C8B-B14F-4D97-AF65-F5344CB8AC3E}">
        <p14:creationId xmlns:p14="http://schemas.microsoft.com/office/powerpoint/2010/main" val="311641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8B1374DF-0098-A34B-82D5-CF72CA7BC7EC}"/>
              </a:ext>
            </a:extLst>
          </p:cNvPr>
          <p:cNvSpPr txBox="1">
            <a:spLocks/>
          </p:cNvSpPr>
          <p:nvPr/>
        </p:nvSpPr>
        <p:spPr>
          <a:xfrm>
            <a:off x="782019" y="271270"/>
            <a:ext cx="3773057"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Ribosomas</a:t>
            </a:r>
          </a:p>
        </p:txBody>
      </p:sp>
      <p:sp>
        <p:nvSpPr>
          <p:cNvPr id="6" name="5 Marcador de contenido">
            <a:extLst>
              <a:ext uri="{FF2B5EF4-FFF2-40B4-BE49-F238E27FC236}">
                <a16:creationId xmlns:a16="http://schemas.microsoft.com/office/drawing/2014/main" id="{84281745-B12D-1346-845B-D5AE724C7A19}"/>
              </a:ext>
            </a:extLst>
          </p:cNvPr>
          <p:cNvSpPr txBox="1">
            <a:spLocks/>
          </p:cNvSpPr>
          <p:nvPr/>
        </p:nvSpPr>
        <p:spPr>
          <a:xfrm>
            <a:off x="703367" y="1175996"/>
            <a:ext cx="7112770" cy="34271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Se pueden crear </a:t>
            </a:r>
            <a:r>
              <a:rPr lang="es-CO" i="1" dirty="0"/>
              <a:t>in vitro</a:t>
            </a:r>
            <a:r>
              <a:rPr lang="es-CO" dirty="0"/>
              <a:t> por autoensamblaje de sus ARNr y proteínas.</a:t>
            </a:r>
          </a:p>
          <a:p>
            <a:pPr algn="just">
              <a:lnSpc>
                <a:spcPct val="100000"/>
              </a:lnSpc>
            </a:pPr>
            <a:r>
              <a:rPr lang="es-CO" dirty="0"/>
              <a:t>Forman estructuras secundarias por la complementariedad de las bases. Cuando se unen con la proteínas se pliegan formando estructuras tridimensionales.</a:t>
            </a:r>
          </a:p>
          <a:p>
            <a:pPr algn="just">
              <a:lnSpc>
                <a:spcPct val="100000"/>
              </a:lnSpc>
            </a:pPr>
            <a:r>
              <a:rPr lang="es-CO" dirty="0"/>
              <a:t>Sirve de andamio para la traducción ARNm.</a:t>
            </a:r>
          </a:p>
          <a:p>
            <a:pPr algn="just">
              <a:lnSpc>
                <a:spcPct val="100000"/>
              </a:lnSpc>
            </a:pPr>
            <a:endParaRPr lang="es-CO" dirty="0"/>
          </a:p>
        </p:txBody>
      </p:sp>
      <p:pic>
        <p:nvPicPr>
          <p:cNvPr id="9" name="Imagen 8">
            <a:extLst>
              <a:ext uri="{FF2B5EF4-FFF2-40B4-BE49-F238E27FC236}">
                <a16:creationId xmlns:a16="http://schemas.microsoft.com/office/drawing/2014/main" id="{887763E9-DDFE-D147-81AD-2D0362AE6A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2249" y="702779"/>
            <a:ext cx="4044682" cy="5452441"/>
          </a:xfrm>
          <a:prstGeom prst="rect">
            <a:avLst/>
          </a:prstGeom>
        </p:spPr>
      </p:pic>
    </p:spTree>
    <p:extLst>
      <p:ext uri="{BB962C8B-B14F-4D97-AF65-F5344CB8AC3E}">
        <p14:creationId xmlns:p14="http://schemas.microsoft.com/office/powerpoint/2010/main" val="422229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a:extLst>
              <a:ext uri="{FF2B5EF4-FFF2-40B4-BE49-F238E27FC236}">
                <a16:creationId xmlns:a16="http://schemas.microsoft.com/office/drawing/2014/main" id="{123C8994-9663-4240-9E1F-657AAFDD99B1}"/>
              </a:ext>
            </a:extLst>
          </p:cNvPr>
          <p:cNvSpPr txBox="1">
            <a:spLocks/>
          </p:cNvSpPr>
          <p:nvPr/>
        </p:nvSpPr>
        <p:spPr>
          <a:xfrm>
            <a:off x="896019" y="302872"/>
            <a:ext cx="5610798"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err="1"/>
              <a:t>Ribosomas</a:t>
            </a:r>
            <a:endParaRPr lang="es-CO" dirty="0"/>
          </a:p>
        </p:txBody>
      </p:sp>
      <p:sp>
        <p:nvSpPr>
          <p:cNvPr id="3" name="5 Marcador de contenido">
            <a:extLst>
              <a:ext uri="{FF2B5EF4-FFF2-40B4-BE49-F238E27FC236}">
                <a16:creationId xmlns:a16="http://schemas.microsoft.com/office/drawing/2014/main" id="{D8A4C352-0B5D-5245-81D6-3C1D26FAAAD6}"/>
              </a:ext>
            </a:extLst>
          </p:cNvPr>
          <p:cNvSpPr txBox="1">
            <a:spLocks/>
          </p:cNvSpPr>
          <p:nvPr/>
        </p:nvSpPr>
        <p:spPr>
          <a:xfrm>
            <a:off x="1106031" y="1207225"/>
            <a:ext cx="10404007" cy="33694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b="1" dirty="0"/>
              <a:t>Sitio A (</a:t>
            </a:r>
            <a:r>
              <a:rPr lang="es-ES" b="1" dirty="0" err="1"/>
              <a:t>aminoacil</a:t>
            </a:r>
            <a:r>
              <a:rPr lang="es-ES" b="1" dirty="0"/>
              <a:t>): </a:t>
            </a:r>
            <a:r>
              <a:rPr lang="es-ES" dirty="0"/>
              <a:t>sitio definido para la entrada de aminoácidos que se van añadiendo. Reconocer mensajero y ponerse en sitio adecuado para la traducción.</a:t>
            </a:r>
          </a:p>
          <a:p>
            <a:pPr algn="just">
              <a:lnSpc>
                <a:spcPct val="100000"/>
              </a:lnSpc>
            </a:pPr>
            <a:r>
              <a:rPr lang="es-ES" b="1" dirty="0"/>
              <a:t>Sitio P (</a:t>
            </a:r>
            <a:r>
              <a:rPr lang="es-ES" b="1" dirty="0" err="1"/>
              <a:t>peptidil</a:t>
            </a:r>
            <a:r>
              <a:rPr lang="es-ES" b="1" dirty="0"/>
              <a:t>): </a:t>
            </a:r>
            <a:r>
              <a:rPr lang="es-ES" dirty="0"/>
              <a:t>donde se une la cadena de polímeros.</a:t>
            </a:r>
          </a:p>
          <a:p>
            <a:pPr algn="just">
              <a:lnSpc>
                <a:spcPct val="100000"/>
              </a:lnSpc>
            </a:pPr>
            <a:r>
              <a:rPr lang="es-ES" b="1" dirty="0"/>
              <a:t>Sitio E (liberación): </a:t>
            </a:r>
            <a:r>
              <a:rPr lang="es-ES" dirty="0"/>
              <a:t>es el de salida.</a:t>
            </a:r>
          </a:p>
          <a:p>
            <a:pPr algn="just">
              <a:lnSpc>
                <a:spcPct val="100000"/>
              </a:lnSpc>
            </a:pPr>
            <a:endParaRPr lang="es-CO" dirty="0"/>
          </a:p>
        </p:txBody>
      </p:sp>
      <p:pic>
        <p:nvPicPr>
          <p:cNvPr id="4" name="8 Marcador de contenido" descr="ribosome.jpg">
            <a:extLst>
              <a:ext uri="{FF2B5EF4-FFF2-40B4-BE49-F238E27FC236}">
                <a16:creationId xmlns:a16="http://schemas.microsoft.com/office/drawing/2014/main" id="{A1C2DD27-596A-9F4D-8FF1-59DF4BB48675}"/>
              </a:ext>
            </a:extLst>
          </p:cNvPr>
          <p:cNvPicPr>
            <a:picLocks noChangeAspect="1"/>
          </p:cNvPicPr>
          <p:nvPr/>
        </p:nvPicPr>
        <p:blipFill>
          <a:blip r:embed="rId2" cstate="print"/>
          <a:stretch>
            <a:fillRect/>
          </a:stretch>
        </p:blipFill>
        <p:spPr>
          <a:xfrm>
            <a:off x="6682461" y="2984107"/>
            <a:ext cx="4827577" cy="3475856"/>
          </a:xfrm>
          <a:prstGeom prst="rect">
            <a:avLst/>
          </a:prstGeom>
        </p:spPr>
      </p:pic>
    </p:spTree>
    <p:extLst>
      <p:ext uri="{BB962C8B-B14F-4D97-AF65-F5344CB8AC3E}">
        <p14:creationId xmlns:p14="http://schemas.microsoft.com/office/powerpoint/2010/main" val="79960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Título">
            <a:extLst>
              <a:ext uri="{FF2B5EF4-FFF2-40B4-BE49-F238E27FC236}">
                <a16:creationId xmlns:a16="http://schemas.microsoft.com/office/drawing/2014/main" id="{3F99BA27-51E4-644D-9885-6B21F181B6DA}"/>
              </a:ext>
            </a:extLst>
          </p:cNvPr>
          <p:cNvSpPr txBox="1">
            <a:spLocks/>
          </p:cNvSpPr>
          <p:nvPr/>
        </p:nvSpPr>
        <p:spPr>
          <a:xfrm>
            <a:off x="692426" y="367890"/>
            <a:ext cx="4436165" cy="857747"/>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Traducción</a:t>
            </a:r>
          </a:p>
        </p:txBody>
      </p:sp>
      <p:pic>
        <p:nvPicPr>
          <p:cNvPr id="3" name="7 Marcador de contenido" descr="ch7f8.jpg">
            <a:extLst>
              <a:ext uri="{FF2B5EF4-FFF2-40B4-BE49-F238E27FC236}">
                <a16:creationId xmlns:a16="http://schemas.microsoft.com/office/drawing/2014/main" id="{F507CD38-F3C4-5A44-94F3-14D6CDC8B8AB}"/>
              </a:ext>
            </a:extLst>
          </p:cNvPr>
          <p:cNvPicPr>
            <a:picLocks noChangeAspect="1"/>
          </p:cNvPicPr>
          <p:nvPr/>
        </p:nvPicPr>
        <p:blipFill>
          <a:blip r:embed="rId2" cstate="print"/>
          <a:stretch>
            <a:fillRect/>
          </a:stretch>
        </p:blipFill>
        <p:spPr>
          <a:xfrm>
            <a:off x="2910508" y="1076742"/>
            <a:ext cx="8642357" cy="3184026"/>
          </a:xfrm>
          <a:prstGeom prst="rect">
            <a:avLst/>
          </a:prstGeom>
        </p:spPr>
      </p:pic>
    </p:spTree>
    <p:extLst>
      <p:ext uri="{BB962C8B-B14F-4D97-AF65-F5344CB8AC3E}">
        <p14:creationId xmlns:p14="http://schemas.microsoft.com/office/powerpoint/2010/main" val="84415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842E0EE-937C-4846-8805-9056782AF6D8}"/>
              </a:ext>
            </a:extLst>
          </p:cNvPr>
          <p:cNvSpPr txBox="1">
            <a:spLocks/>
          </p:cNvSpPr>
          <p:nvPr/>
        </p:nvSpPr>
        <p:spPr>
          <a:xfrm>
            <a:off x="546652" y="267543"/>
            <a:ext cx="10515600" cy="758595"/>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 dirty="0"/>
              <a:t>Traducción </a:t>
            </a:r>
          </a:p>
        </p:txBody>
      </p:sp>
      <p:sp>
        <p:nvSpPr>
          <p:cNvPr id="6" name="2 Marcador de contenido">
            <a:extLst>
              <a:ext uri="{FF2B5EF4-FFF2-40B4-BE49-F238E27FC236}">
                <a16:creationId xmlns:a16="http://schemas.microsoft.com/office/drawing/2014/main" id="{57F1B7CF-C7A4-7A43-918B-2FAD687E849B}"/>
              </a:ext>
            </a:extLst>
          </p:cNvPr>
          <p:cNvSpPr txBox="1">
            <a:spLocks/>
          </p:cNvSpPr>
          <p:nvPr/>
        </p:nvSpPr>
        <p:spPr>
          <a:xfrm>
            <a:off x="888376" y="1213848"/>
            <a:ext cx="10813294" cy="11857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20000"/>
              </a:lnSpc>
              <a:buNone/>
            </a:pPr>
            <a:r>
              <a:rPr lang="es-CO" dirty="0">
                <a:solidFill>
                  <a:srgbClr val="152B48"/>
                </a:solidFill>
                <a:latin typeface="Montserrat" panose="02000505000000020004" pitchFamily="2" charset="0"/>
              </a:rPr>
              <a:t>Una vez sintetizado el RNA, este actúa de “molécula mensajera” que lleva la información codificada. De ahí su nombre, RNA mensajero (mRNA). Estos RNAs se asocian con los ribosomas, en los que se produce la descodificación en proteínas. </a:t>
            </a:r>
          </a:p>
        </p:txBody>
      </p:sp>
      <p:pic>
        <p:nvPicPr>
          <p:cNvPr id="7" name="Picture 2">
            <a:extLst>
              <a:ext uri="{FF2B5EF4-FFF2-40B4-BE49-F238E27FC236}">
                <a16:creationId xmlns:a16="http://schemas.microsoft.com/office/drawing/2014/main" id="{83A1DABD-1707-174A-A36B-2DC0227D24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4452" y="2814636"/>
            <a:ext cx="5691584" cy="3473114"/>
          </a:xfrm>
          <a:prstGeom prst="rect">
            <a:avLst/>
          </a:prstGeom>
          <a:noFill/>
          <a:ln w="9525">
            <a:noFill/>
            <a:miter lim="800000"/>
            <a:headEnd/>
            <a:tailEnd/>
          </a:ln>
        </p:spPr>
      </p:pic>
    </p:spTree>
    <p:extLst>
      <p:ext uri="{BB962C8B-B14F-4D97-AF65-F5344CB8AC3E}">
        <p14:creationId xmlns:p14="http://schemas.microsoft.com/office/powerpoint/2010/main" val="339193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26EDF4A-6EC6-A843-96EF-C4F4A7FA45EC}"/>
              </a:ext>
            </a:extLst>
          </p:cNvPr>
          <p:cNvSpPr txBox="1">
            <a:spLocks/>
          </p:cNvSpPr>
          <p:nvPr/>
        </p:nvSpPr>
        <p:spPr>
          <a:xfrm>
            <a:off x="679174" y="297747"/>
            <a:ext cx="4330148" cy="76961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Traducción</a:t>
            </a:r>
          </a:p>
        </p:txBody>
      </p:sp>
      <p:graphicFrame>
        <p:nvGraphicFramePr>
          <p:cNvPr id="3" name="3 Marcador de contenido">
            <a:extLst>
              <a:ext uri="{FF2B5EF4-FFF2-40B4-BE49-F238E27FC236}">
                <a16:creationId xmlns:a16="http://schemas.microsoft.com/office/drawing/2014/main" id="{0119D7D7-0928-DB40-8209-F16DF7C5232A}"/>
              </a:ext>
            </a:extLst>
          </p:cNvPr>
          <p:cNvGraphicFramePr>
            <a:graphicFrameLocks/>
          </p:cNvGraphicFramePr>
          <p:nvPr>
            <p:extLst>
              <p:ext uri="{D42A27DB-BD31-4B8C-83A1-F6EECF244321}">
                <p14:modId xmlns:p14="http://schemas.microsoft.com/office/powerpoint/2010/main" val="2042598281"/>
              </p:ext>
            </p:extLst>
          </p:nvPr>
        </p:nvGraphicFramePr>
        <p:xfrm>
          <a:off x="1868556" y="1269234"/>
          <a:ext cx="9412809" cy="2397760"/>
        </p:xfrm>
        <a:graphic>
          <a:graphicData uri="http://schemas.openxmlformats.org/drawingml/2006/table">
            <a:tbl>
              <a:tblPr firstRow="1">
                <a:tableStyleId>{6E25E649-3F16-4E02-A733-19D2CDBF48F0}</a:tableStyleId>
              </a:tblPr>
              <a:tblGrid>
                <a:gridCol w="3137603">
                  <a:extLst>
                    <a:ext uri="{9D8B030D-6E8A-4147-A177-3AD203B41FA5}">
                      <a16:colId xmlns:a16="http://schemas.microsoft.com/office/drawing/2014/main" val="20000"/>
                    </a:ext>
                  </a:extLst>
                </a:gridCol>
                <a:gridCol w="3137603">
                  <a:extLst>
                    <a:ext uri="{9D8B030D-6E8A-4147-A177-3AD203B41FA5}">
                      <a16:colId xmlns:a16="http://schemas.microsoft.com/office/drawing/2014/main" val="20001"/>
                    </a:ext>
                  </a:extLst>
                </a:gridCol>
                <a:gridCol w="3137603">
                  <a:extLst>
                    <a:ext uri="{9D8B030D-6E8A-4147-A177-3AD203B41FA5}">
                      <a16:colId xmlns:a16="http://schemas.microsoft.com/office/drawing/2014/main" val="20002"/>
                    </a:ext>
                  </a:extLst>
                </a:gridCol>
              </a:tblGrid>
              <a:tr h="370840">
                <a:tc gridSpan="3">
                  <a:txBody>
                    <a:bodyPr/>
                    <a:lstStyle/>
                    <a:p>
                      <a:r>
                        <a:rPr lang="es-CO" noProof="0" dirty="0">
                          <a:latin typeface="Montserrat" pitchFamily="2" charset="77"/>
                        </a:rPr>
                        <a:t>Factores de traducción</a:t>
                      </a:r>
                    </a:p>
                  </a:txBody>
                  <a:tcPr>
                    <a:solidFill>
                      <a:srgbClr val="142B48"/>
                    </a:solidFill>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10000"/>
                  </a:ext>
                </a:extLst>
              </a:tr>
              <a:tr h="370840">
                <a:tc>
                  <a:txBody>
                    <a:bodyPr/>
                    <a:lstStyle/>
                    <a:p>
                      <a:r>
                        <a:rPr lang="es-CO" noProof="0" dirty="0">
                          <a:solidFill>
                            <a:srgbClr val="152B48"/>
                          </a:solidFill>
                          <a:latin typeface="Montserrat" pitchFamily="2" charset="77"/>
                        </a:rPr>
                        <a:t>Función</a:t>
                      </a:r>
                    </a:p>
                  </a:txBody>
                  <a:tcPr/>
                </a:tc>
                <a:tc>
                  <a:txBody>
                    <a:bodyPr/>
                    <a:lstStyle/>
                    <a:p>
                      <a:r>
                        <a:rPr lang="es-CO" noProof="0" dirty="0">
                          <a:solidFill>
                            <a:srgbClr val="152B48"/>
                          </a:solidFill>
                          <a:latin typeface="Montserrat" pitchFamily="2" charset="77"/>
                        </a:rPr>
                        <a:t>Procariotas</a:t>
                      </a:r>
                    </a:p>
                  </a:txBody>
                  <a:tcPr/>
                </a:tc>
                <a:tc>
                  <a:txBody>
                    <a:bodyPr/>
                    <a:lstStyle/>
                    <a:p>
                      <a:r>
                        <a:rPr lang="es-CO" noProof="0">
                          <a:solidFill>
                            <a:srgbClr val="152B48"/>
                          </a:solidFill>
                          <a:latin typeface="Montserrat" pitchFamily="2" charset="77"/>
                        </a:rPr>
                        <a:t>Eucariotas</a:t>
                      </a:r>
                    </a:p>
                  </a:txBody>
                  <a:tcPr/>
                </a:tc>
                <a:extLst>
                  <a:ext uri="{0D108BD9-81ED-4DB2-BD59-A6C34878D82A}">
                    <a16:rowId xmlns:a16="http://schemas.microsoft.com/office/drawing/2014/main" val="10001"/>
                  </a:ext>
                </a:extLst>
              </a:tr>
              <a:tr h="370840">
                <a:tc>
                  <a:txBody>
                    <a:bodyPr/>
                    <a:lstStyle/>
                    <a:p>
                      <a:r>
                        <a:rPr lang="es-CO" noProof="0" dirty="0">
                          <a:solidFill>
                            <a:srgbClr val="152B48"/>
                          </a:solidFill>
                          <a:latin typeface="Montserrat" pitchFamily="2" charset="77"/>
                        </a:rPr>
                        <a:t>Iniciación</a:t>
                      </a:r>
                    </a:p>
                  </a:txBody>
                  <a:tcPr/>
                </a:tc>
                <a:tc>
                  <a:txBody>
                    <a:bodyPr/>
                    <a:lstStyle/>
                    <a:p>
                      <a:r>
                        <a:rPr lang="es-CO" noProof="0" dirty="0">
                          <a:solidFill>
                            <a:srgbClr val="152B48"/>
                          </a:solidFill>
                          <a:latin typeface="Montserrat" pitchFamily="2" charset="77"/>
                        </a:rPr>
                        <a:t>IF-1, IF-2, IF-3</a:t>
                      </a:r>
                    </a:p>
                  </a:txBody>
                  <a:tcPr/>
                </a:tc>
                <a:tc>
                  <a:txBody>
                    <a:bodyPr/>
                    <a:lstStyle/>
                    <a:p>
                      <a:r>
                        <a:rPr lang="es-CO" noProof="0">
                          <a:solidFill>
                            <a:srgbClr val="152B48"/>
                          </a:solidFill>
                          <a:latin typeface="Montserrat" pitchFamily="2" charset="77"/>
                        </a:rPr>
                        <a:t>eIF-1,</a:t>
                      </a:r>
                      <a:r>
                        <a:rPr lang="es-CO" baseline="0" noProof="0">
                          <a:solidFill>
                            <a:srgbClr val="152B48"/>
                          </a:solidFill>
                          <a:latin typeface="Montserrat" pitchFamily="2" charset="77"/>
                        </a:rPr>
                        <a:t> eIF-1A, eIF-2, eIF-2B, eLE-3, eLF-4A, eLF-4B, eIF-4E, eIF-4G, eIF-5</a:t>
                      </a:r>
                      <a:endParaRPr lang="es-CO" noProof="0">
                        <a:solidFill>
                          <a:srgbClr val="152B48"/>
                        </a:solidFill>
                        <a:latin typeface="Montserrat" pitchFamily="2" charset="77"/>
                      </a:endParaRPr>
                    </a:p>
                  </a:txBody>
                  <a:tcPr/>
                </a:tc>
                <a:extLst>
                  <a:ext uri="{0D108BD9-81ED-4DB2-BD59-A6C34878D82A}">
                    <a16:rowId xmlns:a16="http://schemas.microsoft.com/office/drawing/2014/main" val="10002"/>
                  </a:ext>
                </a:extLst>
              </a:tr>
              <a:tr h="370840">
                <a:tc>
                  <a:txBody>
                    <a:bodyPr/>
                    <a:lstStyle/>
                    <a:p>
                      <a:r>
                        <a:rPr lang="es-CO" noProof="0">
                          <a:solidFill>
                            <a:srgbClr val="152B48"/>
                          </a:solidFill>
                          <a:latin typeface="Montserrat" pitchFamily="2" charset="77"/>
                        </a:rPr>
                        <a:t>Elongación</a:t>
                      </a:r>
                    </a:p>
                  </a:txBody>
                  <a:tcPr/>
                </a:tc>
                <a:tc>
                  <a:txBody>
                    <a:bodyPr/>
                    <a:lstStyle/>
                    <a:p>
                      <a:r>
                        <a:rPr lang="es-CO" noProof="0" dirty="0">
                          <a:solidFill>
                            <a:srgbClr val="152B48"/>
                          </a:solidFill>
                          <a:latin typeface="Montserrat" pitchFamily="2" charset="77"/>
                        </a:rPr>
                        <a:t>EF-Tu, EF-Ts, EF-G</a:t>
                      </a:r>
                    </a:p>
                  </a:txBody>
                  <a:tcPr/>
                </a:tc>
                <a:tc>
                  <a:txBody>
                    <a:bodyPr/>
                    <a:lstStyle/>
                    <a:p>
                      <a:r>
                        <a:rPr lang="es-CO" noProof="0">
                          <a:solidFill>
                            <a:srgbClr val="152B48"/>
                          </a:solidFill>
                          <a:latin typeface="Montserrat" pitchFamily="2" charset="77"/>
                        </a:rPr>
                        <a:t>eEF-1α, eEF-1γ, eEF-2</a:t>
                      </a:r>
                    </a:p>
                  </a:txBody>
                  <a:tcPr/>
                </a:tc>
                <a:extLst>
                  <a:ext uri="{0D108BD9-81ED-4DB2-BD59-A6C34878D82A}">
                    <a16:rowId xmlns:a16="http://schemas.microsoft.com/office/drawing/2014/main" val="10003"/>
                  </a:ext>
                </a:extLst>
              </a:tr>
              <a:tr h="370840">
                <a:tc>
                  <a:txBody>
                    <a:bodyPr/>
                    <a:lstStyle/>
                    <a:p>
                      <a:r>
                        <a:rPr lang="es-CO" noProof="0">
                          <a:solidFill>
                            <a:srgbClr val="152B48"/>
                          </a:solidFill>
                          <a:latin typeface="Montserrat" pitchFamily="2" charset="77"/>
                        </a:rPr>
                        <a:t>Terminación</a:t>
                      </a:r>
                    </a:p>
                  </a:txBody>
                  <a:tcPr/>
                </a:tc>
                <a:tc>
                  <a:txBody>
                    <a:bodyPr/>
                    <a:lstStyle/>
                    <a:p>
                      <a:r>
                        <a:rPr lang="es-CO" noProof="0">
                          <a:solidFill>
                            <a:srgbClr val="152B48"/>
                          </a:solidFill>
                          <a:latin typeface="Montserrat" pitchFamily="2" charset="77"/>
                        </a:rPr>
                        <a:t>RF-1, RF-2, RF-3</a:t>
                      </a:r>
                    </a:p>
                  </a:txBody>
                  <a:tcPr/>
                </a:tc>
                <a:tc>
                  <a:txBody>
                    <a:bodyPr/>
                    <a:lstStyle/>
                    <a:p>
                      <a:r>
                        <a:rPr lang="es-CO" noProof="0" dirty="0">
                          <a:solidFill>
                            <a:srgbClr val="152B48"/>
                          </a:solidFill>
                          <a:latin typeface="Montserrat" pitchFamily="2" charset="77"/>
                        </a:rPr>
                        <a:t>eRF-1, eRF-3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666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5284" y="53031"/>
            <a:ext cx="10515600" cy="1325563"/>
          </a:xfrm>
        </p:spPr>
        <p:txBody>
          <a:bodyPr/>
          <a:lstStyle/>
          <a:p>
            <a:r>
              <a:rPr lang="es-CO" dirty="0"/>
              <a:t>Traducción: inicio</a:t>
            </a:r>
          </a:p>
        </p:txBody>
      </p:sp>
      <p:pic>
        <p:nvPicPr>
          <p:cNvPr id="3" name="2 Imagen" descr="ch7f6.jpg"/>
          <p:cNvPicPr>
            <a:picLocks noChangeAspect="1"/>
          </p:cNvPicPr>
          <p:nvPr/>
        </p:nvPicPr>
        <p:blipFill>
          <a:blip r:embed="rId2" cstate="print"/>
          <a:stretch>
            <a:fillRect/>
          </a:stretch>
        </p:blipFill>
        <p:spPr>
          <a:xfrm>
            <a:off x="5526156" y="2848737"/>
            <a:ext cx="6334540" cy="3923328"/>
          </a:xfrm>
          <a:prstGeom prst="rect">
            <a:avLst/>
          </a:prstGeom>
        </p:spPr>
      </p:pic>
      <p:sp>
        <p:nvSpPr>
          <p:cNvPr id="4" name="3 CuadroTexto"/>
          <p:cNvSpPr txBox="1"/>
          <p:nvPr/>
        </p:nvSpPr>
        <p:spPr>
          <a:xfrm>
            <a:off x="971116" y="1123055"/>
            <a:ext cx="10634869" cy="157992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228600" indent="-228600">
              <a:spcBef>
                <a:spcPts val="1000"/>
              </a:spcBef>
              <a:buFont typeface="Arial" panose="020B0604020202020204" pitchFamily="34" charset="0"/>
              <a:buChar char="•"/>
            </a:pPr>
            <a:r>
              <a:rPr lang="es-CO" sz="2000" dirty="0">
                <a:solidFill>
                  <a:srgbClr val="152B48"/>
                </a:solidFill>
                <a:latin typeface="Montserrat" panose="02000505000000020004" pitchFamily="2" charset="0"/>
              </a:rPr>
              <a:t>En procariota y eucariotas contienen en su extremo 5`y 3` que no se traducen (</a:t>
            </a:r>
            <a:r>
              <a:rPr lang="es-CO" sz="2000" dirty="0" err="1">
                <a:solidFill>
                  <a:srgbClr val="152B48"/>
                </a:solidFill>
                <a:latin typeface="Montserrat" panose="02000505000000020004" pitchFamily="2" charset="0"/>
              </a:rPr>
              <a:t>UTRs</a:t>
            </a:r>
            <a:r>
              <a:rPr lang="es-CO" sz="2000" dirty="0">
                <a:solidFill>
                  <a:srgbClr val="152B48"/>
                </a:solidFill>
                <a:latin typeface="Montserrat" panose="02000505000000020004" pitchFamily="2" charset="0"/>
              </a:rPr>
              <a:t>).</a:t>
            </a:r>
          </a:p>
          <a:p>
            <a:pPr marL="228600" indent="-228600">
              <a:spcBef>
                <a:spcPts val="1000"/>
              </a:spcBef>
              <a:buFont typeface="Arial" panose="020B0604020202020204" pitchFamily="34" charset="0"/>
              <a:buChar char="•"/>
            </a:pPr>
            <a:r>
              <a:rPr lang="es-CO" sz="2000" dirty="0">
                <a:solidFill>
                  <a:srgbClr val="152B48"/>
                </a:solidFill>
                <a:latin typeface="Montserrat" panose="02000505000000020004" pitchFamily="2" charset="0"/>
              </a:rPr>
              <a:t>Los ARNm procariotas son polisistrónicos.</a:t>
            </a:r>
          </a:p>
          <a:p>
            <a:pPr marL="228600" indent="-228600">
              <a:spcBef>
                <a:spcPts val="1000"/>
              </a:spcBef>
              <a:buFont typeface="Arial" panose="020B0604020202020204" pitchFamily="34" charset="0"/>
              <a:buChar char="•"/>
            </a:pPr>
            <a:r>
              <a:rPr lang="es-CO" sz="2000" dirty="0">
                <a:solidFill>
                  <a:srgbClr val="152B48"/>
                </a:solidFill>
                <a:latin typeface="Montserrat" panose="02000505000000020004" pitchFamily="2" charset="0"/>
              </a:rPr>
              <a:t>Eucariotas son generalmente monocistrónicos.</a:t>
            </a:r>
          </a:p>
        </p:txBody>
      </p:sp>
    </p:spTree>
    <p:extLst>
      <p:ext uri="{BB962C8B-B14F-4D97-AF65-F5344CB8AC3E}">
        <p14:creationId xmlns:p14="http://schemas.microsoft.com/office/powerpoint/2010/main" val="314210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8B07DF32-69C4-6649-9E3F-7298DBD93401}"/>
              </a:ext>
            </a:extLst>
          </p:cNvPr>
          <p:cNvSpPr>
            <a:spLocks noGrp="1"/>
          </p:cNvSpPr>
          <p:nvPr>
            <p:ph type="title"/>
          </p:nvPr>
        </p:nvSpPr>
        <p:spPr>
          <a:xfrm>
            <a:off x="665922" y="108121"/>
            <a:ext cx="10515600" cy="1325563"/>
          </a:xfrm>
        </p:spPr>
        <p:txBody>
          <a:bodyPr/>
          <a:lstStyle/>
          <a:p>
            <a:r>
              <a:rPr lang="es-CO" dirty="0"/>
              <a:t>Traducción: inicio</a:t>
            </a:r>
          </a:p>
        </p:txBody>
      </p:sp>
      <p:sp>
        <p:nvSpPr>
          <p:cNvPr id="5" name="3 Marcador de contenido">
            <a:extLst>
              <a:ext uri="{FF2B5EF4-FFF2-40B4-BE49-F238E27FC236}">
                <a16:creationId xmlns:a16="http://schemas.microsoft.com/office/drawing/2014/main" id="{39CFDDB3-2102-3A43-9B70-593C14BE4FF3}"/>
              </a:ext>
            </a:extLst>
          </p:cNvPr>
          <p:cNvSpPr txBox="1">
            <a:spLocks/>
          </p:cNvSpPr>
          <p:nvPr/>
        </p:nvSpPr>
        <p:spPr>
          <a:xfrm>
            <a:off x="1172937" y="1178666"/>
            <a:ext cx="10353141" cy="29671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La iniciación de la síntesis protéica es un proceso altamente específico.</a:t>
            </a:r>
          </a:p>
          <a:p>
            <a:pPr algn="just">
              <a:lnSpc>
                <a:spcPct val="100000"/>
              </a:lnSpc>
            </a:pPr>
            <a:r>
              <a:rPr lang="es-CO" dirty="0"/>
              <a:t>La subunidad ribosómica más pequeña se une al extremo 5' de una molécula de RNAm.</a:t>
            </a:r>
          </a:p>
          <a:p>
            <a:pPr algn="just">
              <a:lnSpc>
                <a:spcPct val="100000"/>
              </a:lnSpc>
            </a:pPr>
            <a:r>
              <a:rPr lang="es-CO" dirty="0"/>
              <a:t>La traducción siempre comienza con el a.a. metionina normalmente codificado por la tripleta AUG, y a veces se le denomina codón de iniciación.</a:t>
            </a:r>
          </a:p>
          <a:p>
            <a:pPr algn="just">
              <a:lnSpc>
                <a:spcPct val="100000"/>
              </a:lnSpc>
            </a:pPr>
            <a:r>
              <a:rPr lang="es-CO" dirty="0"/>
              <a:t>En algunos procariotas, otro triplete, GUG, codifica para  metionina durante la iniciación en lugar de valina.</a:t>
            </a:r>
          </a:p>
        </p:txBody>
      </p:sp>
      <p:pic>
        <p:nvPicPr>
          <p:cNvPr id="6" name="Picture 6" descr="TRADUCCIÓN 1 SM">
            <a:extLst>
              <a:ext uri="{FF2B5EF4-FFF2-40B4-BE49-F238E27FC236}">
                <a16:creationId xmlns:a16="http://schemas.microsoft.com/office/drawing/2014/main" id="{F56B5744-B322-B34C-8FBD-2F56494F7F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924540" y="3890824"/>
            <a:ext cx="7267460" cy="2967176"/>
          </a:xfrm>
          <a:prstGeom prst="rect">
            <a:avLst/>
          </a:prstGeom>
        </p:spPr>
      </p:pic>
    </p:spTree>
    <p:extLst>
      <p:ext uri="{BB962C8B-B14F-4D97-AF65-F5344CB8AC3E}">
        <p14:creationId xmlns:p14="http://schemas.microsoft.com/office/powerpoint/2010/main" val="373865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7F38E8EF-41EA-FE4C-BA0E-5E1F1AA01FC8}"/>
              </a:ext>
            </a:extLst>
          </p:cNvPr>
          <p:cNvSpPr>
            <a:spLocks noGrp="1"/>
          </p:cNvSpPr>
          <p:nvPr>
            <p:ph type="title"/>
          </p:nvPr>
        </p:nvSpPr>
        <p:spPr>
          <a:xfrm>
            <a:off x="652670" y="133313"/>
            <a:ext cx="10515600" cy="1325563"/>
          </a:xfrm>
        </p:spPr>
        <p:txBody>
          <a:bodyPr/>
          <a:lstStyle/>
          <a:p>
            <a:r>
              <a:rPr lang="es-CO" dirty="0"/>
              <a:t>Traducción: inicio</a:t>
            </a:r>
          </a:p>
        </p:txBody>
      </p:sp>
      <p:sp>
        <p:nvSpPr>
          <p:cNvPr id="4" name="2 Marcador de contenido">
            <a:extLst>
              <a:ext uri="{FF2B5EF4-FFF2-40B4-BE49-F238E27FC236}">
                <a16:creationId xmlns:a16="http://schemas.microsoft.com/office/drawing/2014/main" id="{766BCF06-D1EC-DB4D-8095-BDC25BD62243}"/>
              </a:ext>
            </a:extLst>
          </p:cNvPr>
          <p:cNvSpPr txBox="1">
            <a:spLocks/>
          </p:cNvSpPr>
          <p:nvPr/>
        </p:nvSpPr>
        <p:spPr>
          <a:xfrm>
            <a:off x="1143000" y="1768236"/>
            <a:ext cx="10306878" cy="13860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CO" dirty="0"/>
              <a:t>En la mayoría de las bacterias se inicia con un residuo de metionina modificado → N- formilmetionina. La iniciación es precedida por una secuencia específica → </a:t>
            </a:r>
            <a:r>
              <a:rPr lang="es-CO" b="1" dirty="0"/>
              <a:t>secuencia Shine-Delgarno</a:t>
            </a:r>
            <a:r>
              <a:rPr lang="es-CO" dirty="0"/>
              <a:t>, complementaria de una secuencia del ARNr 16S cerca del extremo 3` que aproxima el ARNm al ribosoma.</a:t>
            </a:r>
          </a:p>
        </p:txBody>
      </p:sp>
      <p:pic>
        <p:nvPicPr>
          <p:cNvPr id="5" name="3 Imagen" descr="ch7f7.jpg">
            <a:extLst>
              <a:ext uri="{FF2B5EF4-FFF2-40B4-BE49-F238E27FC236}">
                <a16:creationId xmlns:a16="http://schemas.microsoft.com/office/drawing/2014/main" id="{B0F66865-2A2C-4F4C-8A2C-16F437935B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69654" y="4543586"/>
            <a:ext cx="7356113" cy="1705401"/>
          </a:xfrm>
          <a:prstGeom prst="rect">
            <a:avLst/>
          </a:prstGeom>
        </p:spPr>
      </p:pic>
    </p:spTree>
    <p:extLst>
      <p:ext uri="{BB962C8B-B14F-4D97-AF65-F5344CB8AC3E}">
        <p14:creationId xmlns:p14="http://schemas.microsoft.com/office/powerpoint/2010/main" val="291616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8E66860B-277F-884A-9331-62C3C88971EC}"/>
              </a:ext>
            </a:extLst>
          </p:cNvPr>
          <p:cNvSpPr>
            <a:spLocks noGrp="1"/>
          </p:cNvSpPr>
          <p:nvPr>
            <p:ph type="title"/>
          </p:nvPr>
        </p:nvSpPr>
        <p:spPr>
          <a:xfrm>
            <a:off x="645515" y="257815"/>
            <a:ext cx="10515600" cy="1325563"/>
          </a:xfrm>
        </p:spPr>
        <p:txBody>
          <a:bodyPr/>
          <a:lstStyle/>
          <a:p>
            <a:r>
              <a:rPr lang="es-CO" dirty="0"/>
              <a:t>Traducción: inicio</a:t>
            </a:r>
          </a:p>
        </p:txBody>
      </p:sp>
      <p:sp>
        <p:nvSpPr>
          <p:cNvPr id="4" name="2 Marcador de contenido">
            <a:extLst>
              <a:ext uri="{FF2B5EF4-FFF2-40B4-BE49-F238E27FC236}">
                <a16:creationId xmlns:a16="http://schemas.microsoft.com/office/drawing/2014/main" id="{7A2BB199-DB25-9946-B6D1-AA7854750618}"/>
              </a:ext>
            </a:extLst>
          </p:cNvPr>
          <p:cNvSpPr txBox="1">
            <a:spLocks/>
          </p:cNvSpPr>
          <p:nvPr/>
        </p:nvSpPr>
        <p:spPr>
          <a:xfrm>
            <a:off x="937063" y="1663743"/>
            <a:ext cx="10515600" cy="1050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err="1"/>
              <a:t>Eucariotas</a:t>
            </a:r>
            <a:r>
              <a:rPr lang="en-US" dirty="0"/>
              <a:t> </a:t>
            </a:r>
            <a:r>
              <a:rPr lang="es-CO" dirty="0"/>
              <a:t>→ metionina sin modificar y los ribosomas se unen al ARNm mediante el reconocimiento de la 7-metilguanosina en el extremo 5’ y se desplazan por el ARNm hasta encontrar el codón de iniciación AUG.</a:t>
            </a:r>
          </a:p>
        </p:txBody>
      </p:sp>
      <p:pic>
        <p:nvPicPr>
          <p:cNvPr id="5" name="3 Imagen" descr="ch7f7.jpg">
            <a:extLst>
              <a:ext uri="{FF2B5EF4-FFF2-40B4-BE49-F238E27FC236}">
                <a16:creationId xmlns:a16="http://schemas.microsoft.com/office/drawing/2014/main" id="{F8A3B1C9-DE66-6E41-87F7-625EDA06B1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824351" y="3592352"/>
            <a:ext cx="7208624" cy="2535140"/>
          </a:xfrm>
          <a:prstGeom prst="rect">
            <a:avLst/>
          </a:prstGeom>
        </p:spPr>
      </p:pic>
    </p:spTree>
    <p:extLst>
      <p:ext uri="{BB962C8B-B14F-4D97-AF65-F5344CB8AC3E}">
        <p14:creationId xmlns:p14="http://schemas.microsoft.com/office/powerpoint/2010/main" val="556754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h7f9.jpg"/>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8189842" y="1191069"/>
            <a:ext cx="3855210" cy="5163881"/>
          </a:xfrm>
        </p:spPr>
      </p:pic>
      <p:sp>
        <p:nvSpPr>
          <p:cNvPr id="2" name="1 Título"/>
          <p:cNvSpPr>
            <a:spLocks noGrp="1"/>
          </p:cNvSpPr>
          <p:nvPr>
            <p:ph type="title"/>
          </p:nvPr>
        </p:nvSpPr>
        <p:spPr>
          <a:xfrm>
            <a:off x="624767" y="196623"/>
            <a:ext cx="7565075" cy="1017104"/>
          </a:xfrm>
        </p:spPr>
        <p:txBody>
          <a:bodyPr>
            <a:noAutofit/>
          </a:bodyPr>
          <a:lstStyle/>
          <a:p>
            <a:pPr algn="l"/>
            <a:r>
              <a:rPr lang="es-CO" dirty="0"/>
              <a:t>Iniciación en bacterias</a:t>
            </a:r>
          </a:p>
        </p:txBody>
      </p:sp>
      <p:sp>
        <p:nvSpPr>
          <p:cNvPr id="5" name="4 CuadroTexto"/>
          <p:cNvSpPr txBox="1"/>
          <p:nvPr/>
        </p:nvSpPr>
        <p:spPr>
          <a:xfrm>
            <a:off x="765333" y="1369984"/>
            <a:ext cx="7283944" cy="224676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lgn="just"/>
            <a:r>
              <a:rPr lang="es-CO" sz="2000" dirty="0">
                <a:solidFill>
                  <a:srgbClr val="152B48"/>
                </a:solidFill>
                <a:latin typeface="Montserrat" panose="02000505000000020004" pitchFamily="2" charset="0"/>
              </a:rPr>
              <a:t>1. Tres factores de iniciación de la traducción (IF-1, IF2 e IF3) se unen a la subunidad ribosómica 30S.</a:t>
            </a:r>
          </a:p>
          <a:p>
            <a:pPr marL="457200" indent="-457200" algn="just"/>
            <a:r>
              <a:rPr lang="es-CO" sz="2000" dirty="0">
                <a:solidFill>
                  <a:srgbClr val="152B48"/>
                </a:solidFill>
                <a:latin typeface="Montserrat" panose="02000505000000020004" pitchFamily="2" charset="0"/>
              </a:rPr>
              <a:t>2. Luego se une el ARNm y el ARNt iniciador (met) que es reconocido por IF-2 unido a GTP. </a:t>
            </a:r>
          </a:p>
          <a:p>
            <a:pPr marL="457200" indent="-457200" algn="just"/>
            <a:r>
              <a:rPr lang="es-CO" sz="2000" dirty="0">
                <a:solidFill>
                  <a:srgbClr val="152B48"/>
                </a:solidFill>
                <a:latin typeface="Montserrat" panose="02000505000000020004" pitchFamily="2" charset="0"/>
              </a:rPr>
              <a:t>3. El factor IF3 se libera. La subunidad 50S se une al complejo, permitiendo la hidrólisis del GTP unido al IF-2, seguido de la liberación de IF-1 e unido a GDP.</a:t>
            </a:r>
          </a:p>
        </p:txBody>
      </p:sp>
    </p:spTree>
    <p:extLst>
      <p:ext uri="{BB962C8B-B14F-4D97-AF65-F5344CB8AC3E}">
        <p14:creationId xmlns:p14="http://schemas.microsoft.com/office/powerpoint/2010/main" val="2601153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1860" y="107146"/>
            <a:ext cx="9088436" cy="973266"/>
          </a:xfrm>
        </p:spPr>
        <p:txBody>
          <a:bodyPr>
            <a:noAutofit/>
          </a:bodyPr>
          <a:lstStyle/>
          <a:p>
            <a:pPr algn="l"/>
            <a:r>
              <a:rPr lang="es-CO" dirty="0"/>
              <a:t>Iniciación en eucariotas</a:t>
            </a:r>
          </a:p>
        </p:txBody>
      </p:sp>
      <p:pic>
        <p:nvPicPr>
          <p:cNvPr id="3" name="2 Imagen" descr="ch7f1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5103" y="1736034"/>
            <a:ext cx="3296897" cy="4528187"/>
          </a:xfrm>
          <a:prstGeom prst="rect">
            <a:avLst/>
          </a:prstGeom>
        </p:spPr>
      </p:pic>
      <p:sp>
        <p:nvSpPr>
          <p:cNvPr id="4" name="3 CuadroTexto"/>
          <p:cNvSpPr txBox="1"/>
          <p:nvPr/>
        </p:nvSpPr>
        <p:spPr>
          <a:xfrm>
            <a:off x="829157" y="995550"/>
            <a:ext cx="8158711" cy="286232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EI F-3.eIF-1 y eIF-1A se unen a la subunidad ribosómica 40S.</a:t>
            </a:r>
          </a:p>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El ARNt iniciador es llevado al ribosoma por el eIF-2</a:t>
            </a:r>
          </a:p>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El ARNm es unido por el eIF-4G, eIF-4ª y eLF-4B.</a:t>
            </a:r>
          </a:p>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El ribosoma chequea el ARNm para identificar el primer codón de iniciación AUG. </a:t>
            </a:r>
          </a:p>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Este reconocimiento requiere ATP. Cuando el codón es reconocido, eIF-5 provoca la hidrólisis de GTP y la liberación de los factores de iniciación. </a:t>
            </a:r>
          </a:p>
          <a:p>
            <a:pPr marL="457200" indent="-457200" algn="just">
              <a:buFont typeface="Arial" panose="020B0604020202020204" pitchFamily="34" charset="0"/>
              <a:buChar char="•"/>
            </a:pPr>
            <a:r>
              <a:rPr lang="es-CO" sz="2000" dirty="0">
                <a:solidFill>
                  <a:srgbClr val="152B48"/>
                </a:solidFill>
                <a:latin typeface="Montserrat" panose="02000505000000020004" pitchFamily="2" charset="0"/>
              </a:rPr>
              <a:t>Por último se une la subunidad 60S.</a:t>
            </a:r>
          </a:p>
        </p:txBody>
      </p:sp>
    </p:spTree>
    <p:extLst>
      <p:ext uri="{BB962C8B-B14F-4D97-AF65-F5344CB8AC3E}">
        <p14:creationId xmlns:p14="http://schemas.microsoft.com/office/powerpoint/2010/main" val="396529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longación de la cadena polipeptídica">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3429" y="273913"/>
            <a:ext cx="3675822" cy="6301409"/>
          </a:xfrm>
          <a:prstGeom prst="rect">
            <a:avLst/>
          </a:prstGeom>
          <a:noFill/>
          <a:ln w="9525">
            <a:noFill/>
            <a:miter lim="800000"/>
            <a:headEnd/>
            <a:tailEnd/>
          </a:ln>
        </p:spPr>
      </p:pic>
      <p:pic>
        <p:nvPicPr>
          <p:cNvPr id="5" name="Picture 13" descr="Elongación de la cadena polipeptídica: animación"/>
          <p:cNvPicPr>
            <a:picLocks noChangeAspect="1" noChangeArrowheads="1" noCrop="1"/>
          </p:cNvPicPr>
          <p:nvPr/>
        </p:nvPicPr>
        <p:blipFill>
          <a:blip r:embed="rId4" cstate="print"/>
          <a:srcRect/>
          <a:stretch>
            <a:fillRect/>
          </a:stretch>
        </p:blipFill>
        <p:spPr>
          <a:xfrm>
            <a:off x="3019839" y="762326"/>
            <a:ext cx="4229100" cy="2819400"/>
          </a:xfrm>
          <a:prstGeom prst="rect">
            <a:avLst/>
          </a:prstGeom>
          <a:noFill/>
        </p:spPr>
      </p:pic>
      <p:sp>
        <p:nvSpPr>
          <p:cNvPr id="6" name="Text Box 14"/>
          <p:cNvSpPr txBox="1">
            <a:spLocks noChangeArrowheads="1"/>
          </p:cNvSpPr>
          <p:nvPr/>
        </p:nvSpPr>
        <p:spPr bwMode="auto">
          <a:xfrm>
            <a:off x="4363694" y="3965398"/>
            <a:ext cx="3675823" cy="1631216"/>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s-ES" sz="2000" dirty="0">
                <a:solidFill>
                  <a:srgbClr val="152B48"/>
                </a:solidFill>
                <a:latin typeface="Montserrat" panose="02000505000000020004" pitchFamily="2" charset="0"/>
              </a:rPr>
              <a:t>La elongación de la cadena polipeptídica se inicia por el </a:t>
            </a:r>
            <a:r>
              <a:rPr lang="es-ES" sz="2000" dirty="0" err="1">
                <a:solidFill>
                  <a:srgbClr val="152B48"/>
                </a:solidFill>
                <a:latin typeface="Montserrat" panose="02000505000000020004" pitchFamily="2" charset="0"/>
              </a:rPr>
              <a:t>aminoacil-ARNt</a:t>
            </a:r>
            <a:r>
              <a:rPr lang="es-ES" sz="2000" dirty="0">
                <a:solidFill>
                  <a:srgbClr val="152B48"/>
                </a:solidFill>
                <a:latin typeface="Montserrat" panose="02000505000000020004" pitchFamily="2" charset="0"/>
              </a:rPr>
              <a:t> uniéndolo al codón en el sitio A del ribosoma.</a:t>
            </a:r>
          </a:p>
        </p:txBody>
      </p:sp>
      <p:sp>
        <p:nvSpPr>
          <p:cNvPr id="7" name="1 Título">
            <a:extLst>
              <a:ext uri="{FF2B5EF4-FFF2-40B4-BE49-F238E27FC236}">
                <a16:creationId xmlns:a16="http://schemas.microsoft.com/office/drawing/2014/main" id="{25531861-51C3-634C-BCD5-342C126AA62A}"/>
              </a:ext>
            </a:extLst>
          </p:cNvPr>
          <p:cNvSpPr txBox="1">
            <a:spLocks/>
          </p:cNvSpPr>
          <p:nvPr/>
        </p:nvSpPr>
        <p:spPr>
          <a:xfrm>
            <a:off x="671902" y="275693"/>
            <a:ext cx="7367615" cy="973266"/>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spcBef>
                <a:spcPct val="50000"/>
              </a:spcBef>
            </a:pPr>
            <a:r>
              <a:rPr lang="es-ES" dirty="0"/>
              <a:t>Elongación</a:t>
            </a:r>
          </a:p>
        </p:txBody>
      </p:sp>
    </p:spTree>
    <p:extLst>
      <p:ext uri="{BB962C8B-B14F-4D97-AF65-F5344CB8AC3E}">
        <p14:creationId xmlns:p14="http://schemas.microsoft.com/office/powerpoint/2010/main" val="163029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0E44FEFC-DBD6-BD49-9780-4F48C4A235C4}"/>
              </a:ext>
            </a:extLst>
          </p:cNvPr>
          <p:cNvSpPr txBox="1">
            <a:spLocks/>
          </p:cNvSpPr>
          <p:nvPr/>
        </p:nvSpPr>
        <p:spPr>
          <a:xfrm>
            <a:off x="639417" y="149507"/>
            <a:ext cx="10515600" cy="835714"/>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err="1"/>
              <a:t>Enlongación</a:t>
            </a:r>
            <a:endParaRPr lang="es-CO" dirty="0"/>
          </a:p>
        </p:txBody>
      </p:sp>
      <p:sp>
        <p:nvSpPr>
          <p:cNvPr id="3" name="3 Marcador de contenido">
            <a:extLst>
              <a:ext uri="{FF2B5EF4-FFF2-40B4-BE49-F238E27FC236}">
                <a16:creationId xmlns:a16="http://schemas.microsoft.com/office/drawing/2014/main" id="{F8DF9C01-6A8B-EA4E-9A6B-ABD5ED441176}"/>
              </a:ext>
            </a:extLst>
          </p:cNvPr>
          <p:cNvSpPr txBox="1">
            <a:spLocks/>
          </p:cNvSpPr>
          <p:nvPr/>
        </p:nvSpPr>
        <p:spPr>
          <a:xfrm>
            <a:off x="819259" y="886272"/>
            <a:ext cx="7700790" cy="47525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s-CO" dirty="0">
                <a:solidFill>
                  <a:srgbClr val="152B48"/>
                </a:solidFill>
                <a:latin typeface="Montserrat" panose="02000505000000020004" pitchFamily="2" charset="0"/>
              </a:rPr>
              <a:t>Acoplamiento perfecto entre el aminoácido, el anticodón y el codón </a:t>
            </a:r>
            <a:r>
              <a:rPr lang="es-CO" dirty="0">
                <a:solidFill>
                  <a:srgbClr val="152B48"/>
                </a:solidFill>
                <a:latin typeface="Montserrat" panose="02000505000000020004" pitchFamily="2" charset="0"/>
                <a:sym typeface="Wingdings" pitchFamily="2" charset="2"/>
              </a:rPr>
              <a:t> r</a:t>
            </a:r>
            <a:r>
              <a:rPr lang="es-CO" dirty="0">
                <a:solidFill>
                  <a:srgbClr val="152B48"/>
                </a:solidFill>
                <a:latin typeface="Montserrat" panose="02000505000000020004" pitchFamily="2" charset="0"/>
              </a:rPr>
              <a:t>equiere energía.</a:t>
            </a:r>
          </a:p>
          <a:p>
            <a:r>
              <a:rPr lang="es-CO" dirty="0">
                <a:solidFill>
                  <a:srgbClr val="152B48"/>
                </a:solidFill>
                <a:latin typeface="Montserrat" panose="02000505000000020004" pitchFamily="2" charset="0"/>
              </a:rPr>
              <a:t>Proceso envuelve cuatro pasos.</a:t>
            </a:r>
          </a:p>
          <a:p>
            <a:pPr lvl="1">
              <a:buFont typeface="Wingdings" pitchFamily="2" charset="2"/>
              <a:buChar char="§"/>
            </a:pPr>
            <a:r>
              <a:rPr lang="es-CO" sz="1800" dirty="0">
                <a:solidFill>
                  <a:srgbClr val="152B48"/>
                </a:solidFill>
                <a:latin typeface="Montserrat" panose="02000505000000020004" pitchFamily="2" charset="0"/>
              </a:rPr>
              <a:t>Unión de tRNA-aa en el sitio A del ribosoma.</a:t>
            </a:r>
          </a:p>
          <a:p>
            <a:pPr lvl="1">
              <a:buFont typeface="Wingdings" pitchFamily="2" charset="2"/>
              <a:buChar char="§"/>
            </a:pPr>
            <a:r>
              <a:rPr lang="es-CO" sz="1800" dirty="0">
                <a:solidFill>
                  <a:srgbClr val="152B48"/>
                </a:solidFill>
                <a:latin typeface="Montserrat" panose="02000505000000020004" pitchFamily="2" charset="0"/>
              </a:rPr>
              <a:t>Verificación de que es el tRNA-aa correcto.</a:t>
            </a:r>
          </a:p>
          <a:p>
            <a:pPr lvl="1">
              <a:buFont typeface="Wingdings" pitchFamily="2" charset="2"/>
              <a:buChar char="§"/>
            </a:pPr>
            <a:r>
              <a:rPr lang="es-CO" sz="1800" dirty="0">
                <a:solidFill>
                  <a:srgbClr val="152B48"/>
                </a:solidFill>
                <a:latin typeface="Montserrat" panose="02000505000000020004" pitchFamily="2" charset="0"/>
              </a:rPr>
              <a:t>Formación del enlace péptido</a:t>
            </a:r>
          </a:p>
          <a:p>
            <a:pPr lvl="1">
              <a:buFont typeface="Wingdings" pitchFamily="2" charset="2"/>
              <a:buChar char="§"/>
            </a:pPr>
            <a:r>
              <a:rPr lang="es-CO" sz="1800" dirty="0">
                <a:solidFill>
                  <a:srgbClr val="152B48"/>
                </a:solidFill>
                <a:latin typeface="Montserrat" panose="02000505000000020004" pitchFamily="2" charset="0"/>
              </a:rPr>
              <a:t>Translocación.</a:t>
            </a:r>
          </a:p>
          <a:p>
            <a:r>
              <a:rPr lang="es-CO" dirty="0">
                <a:solidFill>
                  <a:srgbClr val="152B48"/>
                </a:solidFill>
                <a:latin typeface="Montserrat" panose="02000505000000020004" pitchFamily="2" charset="0"/>
              </a:rPr>
              <a:t>Ocurre en la cavidad entre las unidades del ribosoma.</a:t>
            </a:r>
          </a:p>
          <a:p>
            <a:r>
              <a:rPr lang="es-CO" dirty="0">
                <a:solidFill>
                  <a:srgbClr val="152B48"/>
                </a:solidFill>
                <a:latin typeface="Montserrat" panose="02000505000000020004" pitchFamily="2" charset="0"/>
              </a:rPr>
              <a:t>Utiliza factores de extensión (eEF).</a:t>
            </a:r>
          </a:p>
          <a:p>
            <a:endParaRPr lang="es-CO" dirty="0"/>
          </a:p>
        </p:txBody>
      </p:sp>
      <p:pic>
        <p:nvPicPr>
          <p:cNvPr id="4" name="Picture 5" descr="Enlace peptídico">
            <a:extLst>
              <a:ext uri="{FF2B5EF4-FFF2-40B4-BE49-F238E27FC236}">
                <a16:creationId xmlns:a16="http://schemas.microsoft.com/office/drawing/2014/main" id="{57D8D7C9-6572-4544-BDA3-6B66B274003A}"/>
              </a:ext>
            </a:extLst>
          </p:cNvPr>
          <p:cNvPicPr>
            <a:picLocks noChangeAspect="1" noChangeArrowheads="1"/>
          </p:cNvPicPr>
          <p:nvPr/>
        </p:nvPicPr>
        <p:blipFill>
          <a:blip r:embed="rId2" cstate="print"/>
          <a:srcRect/>
          <a:stretch>
            <a:fillRect/>
          </a:stretch>
        </p:blipFill>
        <p:spPr>
          <a:xfrm>
            <a:off x="8117633" y="1312104"/>
            <a:ext cx="3439801" cy="4518225"/>
          </a:xfrm>
          <a:prstGeom prst="rect">
            <a:avLst/>
          </a:prstGeom>
          <a:noFill/>
        </p:spPr>
      </p:pic>
      <p:sp>
        <p:nvSpPr>
          <p:cNvPr id="5" name="Rectángulo 4">
            <a:extLst>
              <a:ext uri="{FF2B5EF4-FFF2-40B4-BE49-F238E27FC236}">
                <a16:creationId xmlns:a16="http://schemas.microsoft.com/office/drawing/2014/main" id="{C4C2162B-C5F4-FF48-98E0-B4384B6A0577}"/>
              </a:ext>
            </a:extLst>
          </p:cNvPr>
          <p:cNvSpPr/>
          <p:nvPr/>
        </p:nvSpPr>
        <p:spPr>
          <a:xfrm>
            <a:off x="7860165" y="5965683"/>
            <a:ext cx="3954736" cy="646331"/>
          </a:xfrm>
          <a:prstGeom prst="rect">
            <a:avLst/>
          </a:prstGeom>
        </p:spPr>
        <p:txBody>
          <a:bodyPr wrap="square">
            <a:spAutoFit/>
          </a:bodyPr>
          <a:lstStyle/>
          <a:p>
            <a:pPr algn="ctr"/>
            <a:r>
              <a:rPr lang="es-ES" dirty="0">
                <a:solidFill>
                  <a:srgbClr val="152B48"/>
                </a:solidFill>
                <a:latin typeface="Montserrat" panose="02000505000000020004" pitchFamily="2" charset="0"/>
              </a:rPr>
              <a:t>Unión entre el grupo carboxilo y el grupo amino.</a:t>
            </a:r>
            <a:endParaRPr lang="es-CO" dirty="0"/>
          </a:p>
        </p:txBody>
      </p:sp>
    </p:spTree>
    <p:extLst>
      <p:ext uri="{BB962C8B-B14F-4D97-AF65-F5344CB8AC3E}">
        <p14:creationId xmlns:p14="http://schemas.microsoft.com/office/powerpoint/2010/main" val="360829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458" y="304800"/>
            <a:ext cx="6556264" cy="758952"/>
          </a:xfrm>
        </p:spPr>
        <p:txBody>
          <a:bodyPr/>
          <a:lstStyle/>
          <a:p>
            <a:pPr algn="l"/>
            <a:r>
              <a:rPr lang="es-CO" dirty="0"/>
              <a:t>Elongación</a:t>
            </a:r>
          </a:p>
        </p:txBody>
      </p:sp>
      <p:pic>
        <p:nvPicPr>
          <p:cNvPr id="3" name="2 Imagen" descr="ch7f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8024" y="304800"/>
            <a:ext cx="1934981" cy="6248400"/>
          </a:xfrm>
          <a:prstGeom prst="rect">
            <a:avLst/>
          </a:prstGeom>
        </p:spPr>
      </p:pic>
      <p:sp>
        <p:nvSpPr>
          <p:cNvPr id="5" name="4 CuadroTexto"/>
          <p:cNvSpPr txBox="1"/>
          <p:nvPr/>
        </p:nvSpPr>
        <p:spPr>
          <a:xfrm>
            <a:off x="556180" y="1204644"/>
            <a:ext cx="9190588" cy="230832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El ARNt iniciador se sitúa en el sitio P dejando libre el sitio A.</a:t>
            </a:r>
          </a:p>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El segundo ARNt  es dirigido a A por EF-Tu (unido a GTP), tras la hidrólisis de GTP, EF- Tu (unido a GDP) sale del ribosoma.</a:t>
            </a:r>
          </a:p>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Se realiza en enlace peptídico.</a:t>
            </a:r>
          </a:p>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El ribosoma se desplaza 3 nucleótidos a lo largo del ARNm, dejando el sitio A vacío para la unión de un nuevo a.a.</a:t>
            </a:r>
          </a:p>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La translocación esta mediada por EF-G, acoplada a la hidrólisis de GTP.</a:t>
            </a:r>
          </a:p>
          <a:p>
            <a:pPr marL="514350" lvl="1" indent="-228600" algn="just">
              <a:buFont typeface="Arial" panose="020B0604020202020204" pitchFamily="34" charset="0"/>
              <a:buChar char="•"/>
            </a:pPr>
            <a:r>
              <a:rPr lang="es-CO" dirty="0">
                <a:solidFill>
                  <a:srgbClr val="152B48"/>
                </a:solidFill>
                <a:latin typeface="Montserrat" panose="02000505000000020004" pitchFamily="2" charset="0"/>
              </a:rPr>
              <a:t>Este proceso es muy similar en procarotas y eucariotas.</a:t>
            </a:r>
          </a:p>
        </p:txBody>
      </p:sp>
    </p:spTree>
    <p:extLst>
      <p:ext uri="{BB962C8B-B14F-4D97-AF65-F5344CB8AC3E}">
        <p14:creationId xmlns:p14="http://schemas.microsoft.com/office/powerpoint/2010/main" val="417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D6421D1-2058-D049-8D6A-2C6C3574394F}"/>
              </a:ext>
            </a:extLst>
          </p:cNvPr>
          <p:cNvSpPr txBox="1">
            <a:spLocks/>
          </p:cNvSpPr>
          <p:nvPr/>
        </p:nvSpPr>
        <p:spPr>
          <a:xfrm>
            <a:off x="665922" y="293659"/>
            <a:ext cx="10515600" cy="692494"/>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La traducción</a:t>
            </a:r>
          </a:p>
        </p:txBody>
      </p:sp>
      <p:sp>
        <p:nvSpPr>
          <p:cNvPr id="3" name="2 Marcador de contenido">
            <a:extLst>
              <a:ext uri="{FF2B5EF4-FFF2-40B4-BE49-F238E27FC236}">
                <a16:creationId xmlns:a16="http://schemas.microsoft.com/office/drawing/2014/main" id="{E130F328-60B3-7845-92E9-2DD113179B91}"/>
              </a:ext>
            </a:extLst>
          </p:cNvPr>
          <p:cNvSpPr txBox="1">
            <a:spLocks/>
          </p:cNvSpPr>
          <p:nvPr/>
        </p:nvSpPr>
        <p:spPr>
          <a:xfrm>
            <a:off x="879284" y="1109669"/>
            <a:ext cx="11095360" cy="3815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_tradnl" dirty="0"/>
              <a:t>Está compuesto por “palabras” de tres letras (código genético) llamado </a:t>
            </a:r>
            <a:r>
              <a:rPr lang="es-ES_tradnl" b="1" dirty="0"/>
              <a:t>codón o tripleta </a:t>
            </a:r>
            <a:r>
              <a:rPr lang="es-ES_tradnl" dirty="0"/>
              <a:t>que </a:t>
            </a:r>
            <a:r>
              <a:rPr lang="es-CO" dirty="0"/>
              <a:t>se "lee" desde un punto de partida específico en el ARNm. </a:t>
            </a:r>
            <a:endParaRPr lang="es-ES_tradnl" dirty="0"/>
          </a:p>
          <a:p>
            <a:pPr algn="just">
              <a:lnSpc>
                <a:spcPct val="100000"/>
              </a:lnSpc>
            </a:pPr>
            <a:r>
              <a:rPr lang="es-ES_tradnl" dirty="0"/>
              <a:t>Las cuatro bases se unen en “palabras” de tres letras (AGC, CGT y así sucesivamente), y se obtienen 64 grupos o “palabras” diferentes </a:t>
            </a:r>
            <a:r>
              <a:rPr lang="es-ES_tradnl" dirty="0">
                <a:sym typeface="Wingdings" pitchFamily="2" charset="2"/>
              </a:rPr>
              <a:t></a:t>
            </a:r>
            <a:r>
              <a:rPr lang="es-ES_tradnl" dirty="0"/>
              <a:t> </a:t>
            </a:r>
            <a:r>
              <a:rPr lang="es-CO" dirty="0"/>
              <a:t>61 especifican aminoácidos individuales y tres son codones de terminación.</a:t>
            </a:r>
            <a:endParaRPr lang="es-ES_tradnl" dirty="0"/>
          </a:p>
          <a:p>
            <a:pPr algn="just">
              <a:lnSpc>
                <a:spcPct val="100000"/>
              </a:lnSpc>
            </a:pPr>
            <a:r>
              <a:rPr lang="es-ES_tradnl" dirty="0"/>
              <a:t>Las 64 combinaciones son suficientes para codificar los 20 aminoácidos diferentes.</a:t>
            </a:r>
            <a:endParaRPr lang="en-US" dirty="0"/>
          </a:p>
          <a:p>
            <a:pPr algn="just">
              <a:lnSpc>
                <a:spcPct val="100000"/>
              </a:lnSpc>
            </a:pPr>
            <a:endParaRPr lang="es-EC" dirty="0"/>
          </a:p>
          <a:p>
            <a:pPr algn="just">
              <a:lnSpc>
                <a:spcPct val="100000"/>
              </a:lnSpc>
            </a:pPr>
            <a:endParaRPr lang="es-EC" dirty="0"/>
          </a:p>
          <a:p>
            <a:pPr algn="just">
              <a:lnSpc>
                <a:spcPct val="100000"/>
              </a:lnSpc>
            </a:pPr>
            <a:endParaRPr lang="es-CO" dirty="0"/>
          </a:p>
        </p:txBody>
      </p:sp>
      <p:pic>
        <p:nvPicPr>
          <p:cNvPr id="5" name="Imagen 4">
            <a:extLst>
              <a:ext uri="{FF2B5EF4-FFF2-40B4-BE49-F238E27FC236}">
                <a16:creationId xmlns:a16="http://schemas.microsoft.com/office/drawing/2014/main" id="{AE707C9E-A2A8-5048-9CD8-C1F1337E4A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4466" y="3264471"/>
            <a:ext cx="4803584" cy="2877823"/>
          </a:xfrm>
          <a:prstGeom prst="rect">
            <a:avLst/>
          </a:prstGeom>
        </p:spPr>
      </p:pic>
      <p:sp>
        <p:nvSpPr>
          <p:cNvPr id="6" name="Rectángulo 5">
            <a:extLst>
              <a:ext uri="{FF2B5EF4-FFF2-40B4-BE49-F238E27FC236}">
                <a16:creationId xmlns:a16="http://schemas.microsoft.com/office/drawing/2014/main" id="{7D12C39F-F8A2-D14B-80AF-D3C6B3AEB989}"/>
              </a:ext>
            </a:extLst>
          </p:cNvPr>
          <p:cNvSpPr/>
          <p:nvPr/>
        </p:nvSpPr>
        <p:spPr>
          <a:xfrm>
            <a:off x="5923722" y="6142294"/>
            <a:ext cx="5635930" cy="584775"/>
          </a:xfrm>
          <a:prstGeom prst="rect">
            <a:avLst/>
          </a:prstGeom>
        </p:spPr>
        <p:txBody>
          <a:bodyPr wrap="square">
            <a:spAutoFit/>
          </a:bodyPr>
          <a:lstStyle/>
          <a:p>
            <a:pPr algn="ctr"/>
            <a:r>
              <a:rPr lang="es-CO" sz="1600" dirty="0">
                <a:solidFill>
                  <a:srgbClr val="152B48"/>
                </a:solidFill>
                <a:latin typeface="Montserrat" panose="02000505000000020004" pitchFamily="2" charset="0"/>
              </a:rPr>
              <a:t>El código genético generalmente no se superpone, cada nucleótido pertenece a un solo codón. </a:t>
            </a:r>
          </a:p>
        </p:txBody>
      </p:sp>
    </p:spTree>
    <p:extLst>
      <p:ext uri="{BB962C8B-B14F-4D97-AF65-F5344CB8AC3E}">
        <p14:creationId xmlns:p14="http://schemas.microsoft.com/office/powerpoint/2010/main" val="85705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6B571E29-AFB3-CB43-A0FE-03DAE5CA9743}"/>
              </a:ext>
            </a:extLst>
          </p:cNvPr>
          <p:cNvSpPr>
            <a:spLocks noGrp="1"/>
          </p:cNvSpPr>
          <p:nvPr>
            <p:ph type="title"/>
          </p:nvPr>
        </p:nvSpPr>
        <p:spPr>
          <a:xfrm>
            <a:off x="573156" y="119749"/>
            <a:ext cx="10515600" cy="1325563"/>
          </a:xfrm>
        </p:spPr>
        <p:txBody>
          <a:bodyPr/>
          <a:lstStyle/>
          <a:p>
            <a:r>
              <a:rPr lang="en-US" dirty="0" err="1"/>
              <a:t>Terminación</a:t>
            </a:r>
            <a:endParaRPr lang="es-CO" dirty="0"/>
          </a:p>
        </p:txBody>
      </p:sp>
      <p:pic>
        <p:nvPicPr>
          <p:cNvPr id="4" name="4 Marcador de contenido" descr="ch7f13.jpg">
            <a:extLst>
              <a:ext uri="{FF2B5EF4-FFF2-40B4-BE49-F238E27FC236}">
                <a16:creationId xmlns:a16="http://schemas.microsoft.com/office/drawing/2014/main" id="{2C55B76D-FF59-BF4A-9158-189CD5F5A1D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47989" y="1667414"/>
            <a:ext cx="2643206" cy="1595425"/>
          </a:xfrm>
          <a:prstGeom prst="rect">
            <a:avLst/>
          </a:prstGeom>
        </p:spPr>
      </p:pic>
      <p:pic>
        <p:nvPicPr>
          <p:cNvPr id="5" name="4 Marcador de contenido" descr="ch7f13.jpg">
            <a:extLst>
              <a:ext uri="{FF2B5EF4-FFF2-40B4-BE49-F238E27FC236}">
                <a16:creationId xmlns:a16="http://schemas.microsoft.com/office/drawing/2014/main" id="{9FAAC8A4-1B74-4741-B338-B4567FA3A08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33345" y="1325564"/>
            <a:ext cx="2214578" cy="2164994"/>
          </a:xfrm>
          <a:prstGeom prst="rect">
            <a:avLst/>
          </a:prstGeom>
        </p:spPr>
      </p:pic>
      <p:pic>
        <p:nvPicPr>
          <p:cNvPr id="6" name="4 Marcador de contenido" descr="ch7f13.jpg">
            <a:extLst>
              <a:ext uri="{FF2B5EF4-FFF2-40B4-BE49-F238E27FC236}">
                <a16:creationId xmlns:a16="http://schemas.microsoft.com/office/drawing/2014/main" id="{8C7FDE8F-3D13-C24D-ABD3-41050535710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69314" y="1347418"/>
            <a:ext cx="2463965" cy="2143140"/>
          </a:xfrm>
          <a:prstGeom prst="rect">
            <a:avLst/>
          </a:prstGeom>
        </p:spPr>
      </p:pic>
      <p:sp>
        <p:nvSpPr>
          <p:cNvPr id="7" name="8 CuadroTexto">
            <a:extLst>
              <a:ext uri="{FF2B5EF4-FFF2-40B4-BE49-F238E27FC236}">
                <a16:creationId xmlns:a16="http://schemas.microsoft.com/office/drawing/2014/main" id="{2ACC069E-1736-0E47-9105-B5387A698D11}"/>
              </a:ext>
            </a:extLst>
          </p:cNvPr>
          <p:cNvSpPr txBox="1"/>
          <p:nvPr/>
        </p:nvSpPr>
        <p:spPr>
          <a:xfrm>
            <a:off x="4950485" y="4499897"/>
            <a:ext cx="6804193" cy="16312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dirty="0">
                <a:solidFill>
                  <a:srgbClr val="152B48"/>
                </a:solidFill>
                <a:latin typeface="Montserrat" panose="02000505000000020004" pitchFamily="2" charset="0"/>
              </a:rPr>
              <a:t>Un codón de terminación (ej: UAA) en el sitio A  es reconocido por factor de liberación en vez de un ARNt. El resultado es la liberación de la cadena polipetídica completa, seguido de la disociación del ARNt y ARNm del ribosoma.</a:t>
            </a:r>
          </a:p>
        </p:txBody>
      </p:sp>
    </p:spTree>
    <p:extLst>
      <p:ext uri="{BB962C8B-B14F-4D97-AF65-F5344CB8AC3E}">
        <p14:creationId xmlns:p14="http://schemas.microsoft.com/office/powerpoint/2010/main" val="237969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08224" y="3530876"/>
            <a:ext cx="6375550" cy="1175652"/>
          </a:xfrm>
        </p:spPr>
        <p:txBody>
          <a:bodyPr>
            <a:normAutofit/>
          </a:bodyPr>
          <a:lstStyle/>
          <a:p>
            <a:r>
              <a:rPr lang="es-CO" sz="5400" dirty="0"/>
              <a:t>Mutaciones</a:t>
            </a:r>
          </a:p>
        </p:txBody>
      </p:sp>
      <p:pic>
        <p:nvPicPr>
          <p:cNvPr id="23554" name="Picture 2" descr="http://4.bp.blogspot.com/_vMipLtQTLU4/TNJi1vVKNlI/AAAAAAAAACE/F116weaU87w/s1600/gato-cara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7114" y="767095"/>
            <a:ext cx="3757772" cy="2763781"/>
          </a:xfrm>
          <a:prstGeom prst="rect">
            <a:avLst/>
          </a:prstGeom>
          <a:noFill/>
        </p:spPr>
      </p:pic>
    </p:spTree>
    <p:extLst>
      <p:ext uri="{BB962C8B-B14F-4D97-AF65-F5344CB8AC3E}">
        <p14:creationId xmlns:p14="http://schemas.microsoft.com/office/powerpoint/2010/main" val="421411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15E1E883-E78A-F54B-95CC-E028516D9364}"/>
              </a:ext>
            </a:extLst>
          </p:cNvPr>
          <p:cNvSpPr txBox="1">
            <a:spLocks/>
          </p:cNvSpPr>
          <p:nvPr/>
        </p:nvSpPr>
        <p:spPr>
          <a:xfrm>
            <a:off x="715618" y="103325"/>
            <a:ext cx="54864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a:t>
            </a:r>
          </a:p>
        </p:txBody>
      </p:sp>
      <p:sp>
        <p:nvSpPr>
          <p:cNvPr id="9" name="2 Marcador de contenido">
            <a:extLst>
              <a:ext uri="{FF2B5EF4-FFF2-40B4-BE49-F238E27FC236}">
                <a16:creationId xmlns:a16="http://schemas.microsoft.com/office/drawing/2014/main" id="{113FDB6E-9BFA-7548-8674-6C27474F1730}"/>
              </a:ext>
            </a:extLst>
          </p:cNvPr>
          <p:cNvSpPr txBox="1">
            <a:spLocks/>
          </p:cNvSpPr>
          <p:nvPr/>
        </p:nvSpPr>
        <p:spPr>
          <a:xfrm>
            <a:off x="609600" y="973088"/>
            <a:ext cx="11605393" cy="4911824"/>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t>Son cambios abruptos en el material genético. Son la fuente de variación genética y la base para la selección natural.</a:t>
            </a:r>
          </a:p>
          <a:p>
            <a:r>
              <a:rPr lang="es-CO" sz="1800" dirty="0"/>
              <a:t>Son el origen del daño genético:</a:t>
            </a:r>
          </a:p>
          <a:p>
            <a:pPr lvl="1">
              <a:buFont typeface="Wingdings" pitchFamily="2" charset="2"/>
              <a:buChar char="§"/>
            </a:pPr>
            <a:r>
              <a:rPr lang="es-CO" sz="1600" dirty="0"/>
              <a:t>Muerte celular.</a:t>
            </a:r>
          </a:p>
          <a:p>
            <a:pPr lvl="1">
              <a:buFont typeface="Wingdings" pitchFamily="2" charset="2"/>
              <a:buChar char="§"/>
            </a:pPr>
            <a:r>
              <a:rPr lang="es-CO" sz="1600" dirty="0"/>
              <a:t>Enfermedades genéticas.</a:t>
            </a:r>
          </a:p>
          <a:p>
            <a:pPr lvl="1">
              <a:buFont typeface="Wingdings" pitchFamily="2" charset="2"/>
              <a:buChar char="§"/>
            </a:pPr>
            <a:r>
              <a:rPr lang="es-CO" sz="1600" dirty="0"/>
              <a:t> Cáncer. </a:t>
            </a:r>
          </a:p>
          <a:p>
            <a:r>
              <a:rPr lang="es-CO" sz="1800" dirty="0"/>
              <a:t>Tienen una amplia gama de efectos:</a:t>
            </a:r>
          </a:p>
          <a:p>
            <a:pPr lvl="1">
              <a:buFont typeface="Wingdings" pitchFamily="2" charset="2"/>
              <a:buChar char="§"/>
            </a:pPr>
            <a:r>
              <a:rPr lang="es-CO" sz="1600" dirty="0"/>
              <a:t>Tipo de cambio nucleotídico.</a:t>
            </a:r>
          </a:p>
          <a:p>
            <a:pPr lvl="1">
              <a:buFont typeface="Wingdings" pitchFamily="2" charset="2"/>
              <a:buChar char="§"/>
            </a:pPr>
            <a:r>
              <a:rPr lang="es-CO" sz="1600" dirty="0"/>
              <a:t>Localización en el gen y en el genoma. </a:t>
            </a:r>
          </a:p>
        </p:txBody>
      </p:sp>
      <p:pic>
        <p:nvPicPr>
          <p:cNvPr id="10" name="Picture 2" descr="http://s2.subirimagenes.com/fotos/4675008razas-comek.jpg">
            <a:extLst>
              <a:ext uri="{FF2B5EF4-FFF2-40B4-BE49-F238E27FC236}">
                <a16:creationId xmlns:a16="http://schemas.microsoft.com/office/drawing/2014/main" id="{BDAD63A6-A43D-0C47-95FE-3F897B665B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6435" y="1785154"/>
            <a:ext cx="3445565" cy="4783156"/>
          </a:xfrm>
          <a:prstGeom prst="rect">
            <a:avLst/>
          </a:prstGeom>
          <a:noFill/>
        </p:spPr>
      </p:pic>
      <p:sp>
        <p:nvSpPr>
          <p:cNvPr id="2" name="Rectángulo 1">
            <a:extLst>
              <a:ext uri="{FF2B5EF4-FFF2-40B4-BE49-F238E27FC236}">
                <a16:creationId xmlns:a16="http://schemas.microsoft.com/office/drawing/2014/main" id="{BC049096-C87E-144B-A329-64DB75FFB568}"/>
              </a:ext>
            </a:extLst>
          </p:cNvPr>
          <p:cNvSpPr/>
          <p:nvPr/>
        </p:nvSpPr>
        <p:spPr>
          <a:xfrm>
            <a:off x="4576888" y="4176732"/>
            <a:ext cx="6096000" cy="1138773"/>
          </a:xfrm>
          <a:prstGeom prst="rect">
            <a:avLst/>
          </a:prstGeom>
        </p:spPr>
        <p:txBody>
          <a:bodyPr>
            <a:spAutoFit/>
          </a:bodyPr>
          <a:lstStyle/>
          <a:p>
            <a:pPr marL="285750" indent="-285750">
              <a:buFont typeface="Arial" panose="020B0604020202020204" pitchFamily="34" charset="0"/>
              <a:buChar char="•"/>
            </a:pPr>
            <a:r>
              <a:rPr lang="es-CO" dirty="0">
                <a:solidFill>
                  <a:srgbClr val="152B48"/>
                </a:solidFill>
                <a:latin typeface="Montserrat" pitchFamily="2" charset="77"/>
              </a:rPr>
              <a:t>Las mutaciones pueden ocurrir:</a:t>
            </a:r>
          </a:p>
          <a:p>
            <a:pPr lvl="1">
              <a:buFont typeface="Wingdings" pitchFamily="2" charset="2"/>
              <a:buChar char="§"/>
            </a:pPr>
            <a:r>
              <a:rPr lang="es-CO" sz="1600" dirty="0">
                <a:solidFill>
                  <a:srgbClr val="152B48"/>
                </a:solidFill>
                <a:latin typeface="Montserrat" pitchFamily="2" charset="77"/>
              </a:rPr>
              <a:t>   Espontáneamente.</a:t>
            </a:r>
          </a:p>
          <a:p>
            <a:pPr lvl="1">
              <a:buFont typeface="Wingdings" pitchFamily="2" charset="2"/>
              <a:buChar char="§"/>
            </a:pPr>
            <a:r>
              <a:rPr lang="es-CO" sz="1600" dirty="0">
                <a:solidFill>
                  <a:srgbClr val="152B48"/>
                </a:solidFill>
                <a:latin typeface="Montserrat" pitchFamily="2" charset="77"/>
              </a:rPr>
              <a:t>   Inducidos.</a:t>
            </a:r>
          </a:p>
          <a:p>
            <a:endParaRPr lang="es-CO" dirty="0">
              <a:solidFill>
                <a:srgbClr val="152B48"/>
              </a:solidFill>
              <a:latin typeface="Montserrat" pitchFamily="2" charset="77"/>
            </a:endParaRPr>
          </a:p>
        </p:txBody>
      </p:sp>
    </p:spTree>
    <p:extLst>
      <p:ext uri="{BB962C8B-B14F-4D97-AF65-F5344CB8AC3E}">
        <p14:creationId xmlns:p14="http://schemas.microsoft.com/office/powerpoint/2010/main" val="395936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F2CD1A8-A576-FF45-AB27-CE7FB2371EC5}"/>
              </a:ext>
            </a:extLst>
          </p:cNvPr>
          <p:cNvSpPr txBox="1">
            <a:spLocks/>
          </p:cNvSpPr>
          <p:nvPr/>
        </p:nvSpPr>
        <p:spPr>
          <a:xfrm>
            <a:off x="629479" y="227503"/>
            <a:ext cx="54864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a:t>
            </a:r>
          </a:p>
        </p:txBody>
      </p:sp>
      <p:sp>
        <p:nvSpPr>
          <p:cNvPr id="3" name="2 Marcador de contenido">
            <a:extLst>
              <a:ext uri="{FF2B5EF4-FFF2-40B4-BE49-F238E27FC236}">
                <a16:creationId xmlns:a16="http://schemas.microsoft.com/office/drawing/2014/main" id="{6521D918-CA85-DE43-889F-C6ABAEFFFDD4}"/>
              </a:ext>
            </a:extLst>
          </p:cNvPr>
          <p:cNvSpPr txBox="1">
            <a:spLocks/>
          </p:cNvSpPr>
          <p:nvPr/>
        </p:nvSpPr>
        <p:spPr>
          <a:xfrm>
            <a:off x="1059134" y="973088"/>
            <a:ext cx="10503387" cy="4911824"/>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a:t>La tasa de mutación espontánea varía entre organismos y entre los genes de un mismo organismo.</a:t>
            </a:r>
          </a:p>
          <a:p>
            <a:pPr algn="just"/>
            <a:r>
              <a:rPr lang="es-CO" dirty="0"/>
              <a:t>Existen diversos mecanismos de reparación del DNA:</a:t>
            </a:r>
          </a:p>
          <a:p>
            <a:pPr lvl="1" algn="just">
              <a:buFont typeface="Wingdings" pitchFamily="2" charset="2"/>
              <a:buChar char="§"/>
            </a:pPr>
            <a:r>
              <a:rPr lang="es-CO" sz="1800" dirty="0"/>
              <a:t>La lectura de pruebas de los errores de replicación.</a:t>
            </a:r>
          </a:p>
          <a:p>
            <a:pPr lvl="1" algn="just">
              <a:buFont typeface="Wingdings" pitchFamily="2" charset="2"/>
              <a:buChar char="§"/>
            </a:pPr>
            <a:r>
              <a:rPr lang="es-CO" sz="1800" dirty="0"/>
              <a:t>Recombinación homóloga. </a:t>
            </a:r>
          </a:p>
          <a:p>
            <a:pPr algn="just"/>
            <a:r>
              <a:rPr lang="es-CO" dirty="0"/>
              <a:t>Mutaciones en genes que controlan la reparación del DNA conducen a una hipermutabilidad genómica.</a:t>
            </a:r>
          </a:p>
          <a:p>
            <a:pPr algn="just"/>
            <a:r>
              <a:rPr lang="es-CO" dirty="0"/>
              <a:t>Los elementos transponibles generan mutaciones al entrar y salir de los cromosomas. </a:t>
            </a:r>
          </a:p>
          <a:p>
            <a:pPr algn="just"/>
            <a:endParaRPr lang="es-CO" dirty="0"/>
          </a:p>
          <a:p>
            <a:pPr algn="just"/>
            <a:endParaRPr lang="es-CO" dirty="0"/>
          </a:p>
        </p:txBody>
      </p:sp>
      <p:pic>
        <p:nvPicPr>
          <p:cNvPr id="5" name="Imagen 4">
            <a:extLst>
              <a:ext uri="{FF2B5EF4-FFF2-40B4-BE49-F238E27FC236}">
                <a16:creationId xmlns:a16="http://schemas.microsoft.com/office/drawing/2014/main" id="{1AA15CF5-C5EE-C340-BCF2-954C6DBB44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9583" y="3878577"/>
            <a:ext cx="4059892" cy="2873856"/>
          </a:xfrm>
          <a:prstGeom prst="rect">
            <a:avLst/>
          </a:prstGeom>
        </p:spPr>
      </p:pic>
    </p:spTree>
    <p:extLst>
      <p:ext uri="{BB962C8B-B14F-4D97-AF65-F5344CB8AC3E}">
        <p14:creationId xmlns:p14="http://schemas.microsoft.com/office/powerpoint/2010/main" val="77154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24C065A-BEDC-BC42-86B1-6A7F042D3AD3}"/>
              </a:ext>
            </a:extLst>
          </p:cNvPr>
          <p:cNvSpPr txBox="1">
            <a:spLocks/>
          </p:cNvSpPr>
          <p:nvPr/>
        </p:nvSpPr>
        <p:spPr>
          <a:xfrm>
            <a:off x="753637" y="394577"/>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a:t>
            </a:r>
          </a:p>
        </p:txBody>
      </p:sp>
      <p:sp>
        <p:nvSpPr>
          <p:cNvPr id="3" name="2 Marcador de contenido">
            <a:extLst>
              <a:ext uri="{FF2B5EF4-FFF2-40B4-BE49-F238E27FC236}">
                <a16:creationId xmlns:a16="http://schemas.microsoft.com/office/drawing/2014/main" id="{FF187378-45F7-254B-AF3C-AB8F0E6A1B12}"/>
              </a:ext>
            </a:extLst>
          </p:cNvPr>
          <p:cNvSpPr txBox="1">
            <a:spLocks/>
          </p:cNvSpPr>
          <p:nvPr/>
        </p:nvSpPr>
        <p:spPr>
          <a:xfrm>
            <a:off x="1089374" y="1162052"/>
            <a:ext cx="10455007" cy="3024336"/>
          </a:xfrm>
          <a:prstGeom prst="rect">
            <a:avLst/>
          </a:prstGeom>
          <a:noFill/>
          <a:ln>
            <a:noFill/>
          </a:ln>
        </p:spPr>
        <p:style>
          <a:lnRef idx="0">
            <a:scrgbClr r="0" g="0" b="0"/>
          </a:lnRef>
          <a:fillRef idx="1002">
            <a:schemeClr val="dk2"/>
          </a:fillRef>
          <a:effectRef idx="0">
            <a:scrgbClr r="0" g="0" b="0"/>
          </a:effectRef>
          <a:fontRef idx="major"/>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None/>
            </a:pPr>
            <a:r>
              <a:rPr lang="es-CO" dirty="0">
                <a:latin typeface="Montserrat" pitchFamily="2" charset="77"/>
                <a:ea typeface="+mn-ea"/>
                <a:cs typeface="+mn-cs"/>
              </a:rPr>
              <a:t>Existe una gran variedad de tipos y efectos de las mutaciones, los genéticos las clasifican de diversas maneras. Estos esquemas de organización de las mutaciones no son mutuamente excluyentes. </a:t>
            </a:r>
          </a:p>
          <a:p>
            <a:pPr algn="just">
              <a:lnSpc>
                <a:spcPct val="100000"/>
              </a:lnSpc>
            </a:pPr>
            <a:r>
              <a:rPr lang="es-CO" dirty="0">
                <a:latin typeface="Montserrat" pitchFamily="2" charset="77"/>
                <a:ea typeface="+mn-ea"/>
                <a:cs typeface="+mn-cs"/>
              </a:rPr>
              <a:t>Mutaciones cromosómicas, </a:t>
            </a:r>
            <a:r>
              <a:rPr lang="es-CO" dirty="0">
                <a:latin typeface="Montserrat" pitchFamily="2" charset="77"/>
              </a:rPr>
              <a:t>mutaciones no puntuales o cromosomopatías:</a:t>
            </a:r>
            <a:endParaRPr lang="es-CO" dirty="0">
              <a:latin typeface="Montserrat" pitchFamily="2" charset="77"/>
              <a:ea typeface="+mn-ea"/>
              <a:cs typeface="+mn-cs"/>
            </a:endParaRPr>
          </a:p>
          <a:p>
            <a:pPr lvl="1" algn="just">
              <a:lnSpc>
                <a:spcPct val="100000"/>
              </a:lnSpc>
              <a:buFont typeface="Wingdings" pitchFamily="2" charset="2"/>
              <a:buChar char="§"/>
            </a:pPr>
            <a:r>
              <a:rPr lang="es-CO" sz="1800" dirty="0">
                <a:latin typeface="Montserrat" pitchFamily="2" charset="77"/>
                <a:ea typeface="+mn-ea"/>
                <a:cs typeface="+mn-cs"/>
              </a:rPr>
              <a:t>Variación en el número (aneuploídia).</a:t>
            </a:r>
          </a:p>
          <a:p>
            <a:pPr lvl="1" algn="just">
              <a:lnSpc>
                <a:spcPct val="100000"/>
              </a:lnSpc>
              <a:buFont typeface="Wingdings" pitchFamily="2" charset="2"/>
              <a:buChar char="§"/>
            </a:pPr>
            <a:r>
              <a:rPr lang="es-CO" sz="1800" dirty="0">
                <a:latin typeface="Montserrat" pitchFamily="2" charset="77"/>
                <a:ea typeface="+mn-ea"/>
                <a:cs typeface="+mn-cs"/>
              </a:rPr>
              <a:t>Variación en la estructura u orden.</a:t>
            </a:r>
          </a:p>
          <a:p>
            <a:pPr algn="just">
              <a:lnSpc>
                <a:spcPct val="100000"/>
              </a:lnSpc>
            </a:pPr>
            <a:r>
              <a:rPr lang="es-CO" dirty="0">
                <a:latin typeface="Montserrat" pitchFamily="2" charset="77"/>
                <a:ea typeface="+mn-ea"/>
                <a:cs typeface="+mn-cs"/>
              </a:rPr>
              <a:t>Mutaciones puntuales: el</a:t>
            </a:r>
            <a:r>
              <a:rPr lang="es-CO" dirty="0">
                <a:latin typeface="Montserrat" pitchFamily="2" charset="77"/>
              </a:rPr>
              <a:t> cambio en una molécula de DNA.</a:t>
            </a:r>
          </a:p>
        </p:txBody>
      </p:sp>
      <p:sp>
        <p:nvSpPr>
          <p:cNvPr id="4" name="3 Rectángulo">
            <a:extLst>
              <a:ext uri="{FF2B5EF4-FFF2-40B4-BE49-F238E27FC236}">
                <a16:creationId xmlns:a16="http://schemas.microsoft.com/office/drawing/2014/main" id="{B7A7368D-0E58-B64A-88EF-855A1A50DC7F}"/>
              </a:ext>
            </a:extLst>
          </p:cNvPr>
          <p:cNvSpPr/>
          <p:nvPr/>
        </p:nvSpPr>
        <p:spPr>
          <a:xfrm>
            <a:off x="5244735" y="4715340"/>
            <a:ext cx="6430430" cy="1323439"/>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ts val="500"/>
              </a:spcBef>
            </a:pPr>
            <a:r>
              <a:rPr lang="es-CO" sz="2000" dirty="0">
                <a:solidFill>
                  <a:srgbClr val="152B48"/>
                </a:solidFill>
                <a:latin typeface="Montserrat" panose="02000505000000020004" pitchFamily="2" charset="0"/>
              </a:rPr>
              <a:t>Las mutaciones que ocurren en los gametos se transmiten a generaciones futuras. Las mutaciones que ocurren en las células somáticas sólo se transmiten a las células hijas.</a:t>
            </a:r>
          </a:p>
        </p:txBody>
      </p:sp>
    </p:spTree>
    <p:extLst>
      <p:ext uri="{BB962C8B-B14F-4D97-AF65-F5344CB8AC3E}">
        <p14:creationId xmlns:p14="http://schemas.microsoft.com/office/powerpoint/2010/main" val="3791656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BA119F1-253F-F145-9CC1-A0A99A315C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2811" y="2853072"/>
            <a:ext cx="6949689" cy="3819397"/>
          </a:xfrm>
          <a:prstGeom prst="rect">
            <a:avLst/>
          </a:prstGeom>
        </p:spPr>
      </p:pic>
      <p:sp>
        <p:nvSpPr>
          <p:cNvPr id="2" name="1 Título">
            <a:extLst>
              <a:ext uri="{FF2B5EF4-FFF2-40B4-BE49-F238E27FC236}">
                <a16:creationId xmlns:a16="http://schemas.microsoft.com/office/drawing/2014/main" id="{DA1155D7-ADB3-F643-A5DC-4903AEB6C15C}"/>
              </a:ext>
            </a:extLst>
          </p:cNvPr>
          <p:cNvSpPr txBox="1">
            <a:spLocks/>
          </p:cNvSpPr>
          <p:nvPr/>
        </p:nvSpPr>
        <p:spPr>
          <a:xfrm>
            <a:off x="583096" y="309936"/>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 dirty="0" err="1"/>
              <a:t>Aneuploidías</a:t>
            </a:r>
            <a:endParaRPr lang="es-CO" dirty="0"/>
          </a:p>
        </p:txBody>
      </p:sp>
      <p:sp>
        <p:nvSpPr>
          <p:cNvPr id="3" name="2 Marcador de contenido">
            <a:extLst>
              <a:ext uri="{FF2B5EF4-FFF2-40B4-BE49-F238E27FC236}">
                <a16:creationId xmlns:a16="http://schemas.microsoft.com/office/drawing/2014/main" id="{08A7B394-696C-E344-9218-376824C47ECF}"/>
              </a:ext>
            </a:extLst>
          </p:cNvPr>
          <p:cNvSpPr txBox="1">
            <a:spLocks/>
          </p:cNvSpPr>
          <p:nvPr/>
        </p:nvSpPr>
        <p:spPr>
          <a:xfrm>
            <a:off x="583097" y="1100501"/>
            <a:ext cx="11608903" cy="4656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pPr>
            <a:r>
              <a:rPr lang="es-ES" b="1" dirty="0" err="1">
                <a:solidFill>
                  <a:srgbClr val="152B48"/>
                </a:solidFill>
                <a:latin typeface="Montserrat" panose="02000505000000020004" pitchFamily="2" charset="0"/>
              </a:rPr>
              <a:t>Nulisomía</a:t>
            </a:r>
            <a:r>
              <a:rPr lang="es-ES" dirty="0">
                <a:solidFill>
                  <a:srgbClr val="152B48"/>
                </a:solidFill>
                <a:latin typeface="Montserrat" panose="02000505000000020004" pitchFamily="2" charset="0"/>
              </a:rPr>
              <a:t>: pérdida de ambos miembros de un par de cromosomas homólogos </a:t>
            </a:r>
            <a:r>
              <a:rPr lang="es-ES" dirty="0">
                <a:solidFill>
                  <a:srgbClr val="152B48"/>
                </a:solidFill>
                <a:latin typeface="Montserrat" panose="02000505000000020004" pitchFamily="2" charset="0"/>
                <a:sym typeface="Wingdings" pitchFamily="2" charset="2"/>
              </a:rPr>
              <a:t></a:t>
            </a:r>
            <a:r>
              <a:rPr lang="es-ES" dirty="0">
                <a:solidFill>
                  <a:srgbClr val="152B48"/>
                </a:solidFill>
                <a:latin typeface="Montserrat" panose="02000505000000020004" pitchFamily="2" charset="0"/>
              </a:rPr>
              <a:t> 2n-2.</a:t>
            </a:r>
          </a:p>
          <a:p>
            <a:pPr>
              <a:lnSpc>
                <a:spcPct val="100000"/>
              </a:lnSpc>
            </a:pPr>
            <a:r>
              <a:rPr lang="es-ES" b="1" dirty="0" err="1">
                <a:solidFill>
                  <a:srgbClr val="152B48"/>
                </a:solidFill>
                <a:latin typeface="Montserrat" panose="02000505000000020004" pitchFamily="2" charset="0"/>
              </a:rPr>
              <a:t>Monosomía</a:t>
            </a:r>
            <a:r>
              <a:rPr lang="es-ES" dirty="0">
                <a:solidFill>
                  <a:srgbClr val="152B48"/>
                </a:solidFill>
                <a:latin typeface="Montserrat" panose="02000505000000020004" pitchFamily="2" charset="0"/>
              </a:rPr>
              <a:t>: pérdida de un solo cromosoma. 2n-1.</a:t>
            </a:r>
          </a:p>
          <a:p>
            <a:pPr>
              <a:lnSpc>
                <a:spcPct val="100000"/>
              </a:lnSpc>
            </a:pPr>
            <a:r>
              <a:rPr lang="es-ES" b="1" dirty="0">
                <a:solidFill>
                  <a:srgbClr val="152B48"/>
                </a:solidFill>
                <a:latin typeface="Montserrat" panose="02000505000000020004" pitchFamily="2" charset="0"/>
              </a:rPr>
              <a:t>Trisomía</a:t>
            </a:r>
            <a:r>
              <a:rPr lang="es-ES" dirty="0">
                <a:solidFill>
                  <a:srgbClr val="152B48"/>
                </a:solidFill>
                <a:latin typeface="Montserrat" panose="02000505000000020004" pitchFamily="2" charset="0"/>
              </a:rPr>
              <a:t>: ganancia de un cromosoma </a:t>
            </a:r>
            <a:r>
              <a:rPr lang="es-ES" dirty="0">
                <a:solidFill>
                  <a:srgbClr val="152B48"/>
                </a:solidFill>
                <a:latin typeface="Montserrat" panose="02000505000000020004" pitchFamily="2" charset="0"/>
                <a:sym typeface="Wingdings" pitchFamily="2" charset="2"/>
              </a:rPr>
              <a:t></a:t>
            </a:r>
            <a:r>
              <a:rPr lang="es-ES" dirty="0">
                <a:solidFill>
                  <a:srgbClr val="152B48"/>
                </a:solidFill>
                <a:latin typeface="Montserrat" panose="02000505000000020004" pitchFamily="2" charset="0"/>
              </a:rPr>
              <a:t> 2n +1. 35% de los abortos espontáneos.</a:t>
            </a:r>
          </a:p>
          <a:p>
            <a:pPr>
              <a:lnSpc>
                <a:spcPct val="100000"/>
              </a:lnSpc>
            </a:pPr>
            <a:r>
              <a:rPr lang="es-ES" b="1" dirty="0" err="1">
                <a:solidFill>
                  <a:srgbClr val="152B48"/>
                </a:solidFill>
                <a:latin typeface="Montserrat" panose="02000505000000020004" pitchFamily="2" charset="0"/>
              </a:rPr>
              <a:t>Tetrasomía</a:t>
            </a:r>
            <a:r>
              <a:rPr lang="es-ES" b="1" dirty="0">
                <a:solidFill>
                  <a:srgbClr val="152B48"/>
                </a:solidFill>
                <a:latin typeface="Montserrat" panose="02000505000000020004" pitchFamily="2" charset="0"/>
              </a:rPr>
              <a:t>: </a:t>
            </a:r>
            <a:r>
              <a:rPr lang="es-ES" dirty="0">
                <a:solidFill>
                  <a:srgbClr val="152B48"/>
                </a:solidFill>
                <a:latin typeface="Montserrat" panose="02000505000000020004" pitchFamily="2" charset="0"/>
              </a:rPr>
              <a:t>ganancia de 2 cromosomas homólogos </a:t>
            </a:r>
            <a:r>
              <a:rPr lang="es-ES" dirty="0">
                <a:solidFill>
                  <a:srgbClr val="152B48"/>
                </a:solidFill>
                <a:latin typeface="Montserrat" panose="02000505000000020004" pitchFamily="2" charset="0"/>
                <a:sym typeface="Wingdings" pitchFamily="2" charset="2"/>
              </a:rPr>
              <a:t></a:t>
            </a:r>
            <a:r>
              <a:rPr lang="es-ES" dirty="0">
                <a:solidFill>
                  <a:srgbClr val="152B48"/>
                </a:solidFill>
                <a:latin typeface="Montserrat" panose="02000505000000020004" pitchFamily="2" charset="0"/>
              </a:rPr>
              <a:t>  2n+2.</a:t>
            </a:r>
          </a:p>
        </p:txBody>
      </p:sp>
    </p:spTree>
    <p:extLst>
      <p:ext uri="{BB962C8B-B14F-4D97-AF65-F5344CB8AC3E}">
        <p14:creationId xmlns:p14="http://schemas.microsoft.com/office/powerpoint/2010/main" val="368961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Marcador de contenido" descr="TrisomyOrigin_T1_LARGE.jpg">
            <a:extLst>
              <a:ext uri="{FF2B5EF4-FFF2-40B4-BE49-F238E27FC236}">
                <a16:creationId xmlns:a16="http://schemas.microsoft.com/office/drawing/2014/main" id="{DDC515EA-34B1-A74A-ADF6-6092A611A386}"/>
              </a:ext>
            </a:extLst>
          </p:cNvPr>
          <p:cNvPicPr>
            <a:picLocks noChangeAspect="1"/>
          </p:cNvPicPr>
          <p:nvPr/>
        </p:nvPicPr>
        <p:blipFill>
          <a:blip r:embed="rId2" cstate="print"/>
          <a:stretch>
            <a:fillRect/>
          </a:stretch>
        </p:blipFill>
        <p:spPr>
          <a:xfrm>
            <a:off x="4480721" y="1726710"/>
            <a:ext cx="7539000" cy="4092600"/>
          </a:xfrm>
          <a:prstGeom prst="rect">
            <a:avLst/>
          </a:prstGeom>
        </p:spPr>
      </p:pic>
      <p:sp>
        <p:nvSpPr>
          <p:cNvPr id="3" name="1 Título">
            <a:extLst>
              <a:ext uri="{FF2B5EF4-FFF2-40B4-BE49-F238E27FC236}">
                <a16:creationId xmlns:a16="http://schemas.microsoft.com/office/drawing/2014/main" id="{89F60099-C5CA-B744-B6BE-D40821D56E7E}"/>
              </a:ext>
            </a:extLst>
          </p:cNvPr>
          <p:cNvSpPr txBox="1">
            <a:spLocks/>
          </p:cNvSpPr>
          <p:nvPr/>
        </p:nvSpPr>
        <p:spPr>
          <a:xfrm>
            <a:off x="675621" y="355544"/>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 dirty="0" err="1"/>
              <a:t>Aneuploidías</a:t>
            </a:r>
            <a:endParaRPr lang="es-CO" dirty="0"/>
          </a:p>
        </p:txBody>
      </p:sp>
    </p:spTree>
    <p:extLst>
      <p:ext uri="{BB962C8B-B14F-4D97-AF65-F5344CB8AC3E}">
        <p14:creationId xmlns:p14="http://schemas.microsoft.com/office/powerpoint/2010/main" val="3827418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DC70F88-DD62-F240-90BB-D90AE94C654B}"/>
              </a:ext>
            </a:extLst>
          </p:cNvPr>
          <p:cNvSpPr txBox="1">
            <a:spLocks/>
          </p:cNvSpPr>
          <p:nvPr/>
        </p:nvSpPr>
        <p:spPr>
          <a:xfrm>
            <a:off x="718184" y="188489"/>
            <a:ext cx="4669654"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Deleciones </a:t>
            </a:r>
          </a:p>
        </p:txBody>
      </p:sp>
      <p:sp>
        <p:nvSpPr>
          <p:cNvPr id="3" name="2 Marcador de contenido">
            <a:extLst>
              <a:ext uri="{FF2B5EF4-FFF2-40B4-BE49-F238E27FC236}">
                <a16:creationId xmlns:a16="http://schemas.microsoft.com/office/drawing/2014/main" id="{74D99D66-5D79-A646-A05A-8398D204EEA1}"/>
              </a:ext>
            </a:extLst>
          </p:cNvPr>
          <p:cNvSpPr txBox="1">
            <a:spLocks/>
          </p:cNvSpPr>
          <p:nvPr/>
        </p:nvSpPr>
        <p:spPr>
          <a:xfrm>
            <a:off x="899508" y="1067865"/>
            <a:ext cx="5904656" cy="12601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pPr>
            <a:r>
              <a:rPr lang="es-CO" dirty="0">
                <a:solidFill>
                  <a:srgbClr val="152B48"/>
                </a:solidFill>
                <a:latin typeface="Montserrat" panose="02000505000000020004" pitchFamily="2" charset="0"/>
              </a:rPr>
              <a:t>Cuando se pierde parte de un cromosoma.</a:t>
            </a:r>
          </a:p>
          <a:p>
            <a:pPr>
              <a:lnSpc>
                <a:spcPct val="100000"/>
              </a:lnSpc>
            </a:pPr>
            <a:r>
              <a:rPr lang="es-CO" dirty="0">
                <a:solidFill>
                  <a:srgbClr val="152B48"/>
                </a:solidFill>
                <a:latin typeface="Montserrat" panose="02000505000000020004" pitchFamily="2" charset="0"/>
              </a:rPr>
              <a:t>El trozo perdido se llama una deleción.</a:t>
            </a:r>
          </a:p>
          <a:p>
            <a:pPr>
              <a:lnSpc>
                <a:spcPct val="100000"/>
              </a:lnSpc>
            </a:pPr>
            <a:r>
              <a:rPr lang="es-CO" dirty="0">
                <a:solidFill>
                  <a:srgbClr val="152B48"/>
                </a:solidFill>
                <a:latin typeface="Montserrat" panose="02000505000000020004" pitchFamily="2" charset="0"/>
              </a:rPr>
              <a:t>Mucha pérdida de información → letal</a:t>
            </a:r>
          </a:p>
        </p:txBody>
      </p:sp>
      <p:pic>
        <p:nvPicPr>
          <p:cNvPr id="4" name="Picture 2" descr="http://upload.wikimedia.org/wikipedia/commons/5/5f/Deletion.gif">
            <a:extLst>
              <a:ext uri="{FF2B5EF4-FFF2-40B4-BE49-F238E27FC236}">
                <a16:creationId xmlns:a16="http://schemas.microsoft.com/office/drawing/2014/main" id="{DC3488DB-D1CA-3E41-9996-12447D49F183}"/>
              </a:ext>
            </a:extLst>
          </p:cNvPr>
          <p:cNvPicPr>
            <a:picLocks noChangeAspect="1" noChangeArrowheads="1"/>
          </p:cNvPicPr>
          <p:nvPr/>
        </p:nvPicPr>
        <p:blipFill>
          <a:blip r:embed="rId2" cstate="print"/>
          <a:srcRect/>
          <a:stretch>
            <a:fillRect/>
          </a:stretch>
        </p:blipFill>
        <p:spPr bwMode="auto">
          <a:xfrm>
            <a:off x="4254363" y="2623627"/>
            <a:ext cx="2266950" cy="3533776"/>
          </a:xfrm>
          <a:prstGeom prst="rect">
            <a:avLst/>
          </a:prstGeom>
          <a:noFill/>
        </p:spPr>
      </p:pic>
      <p:pic>
        <p:nvPicPr>
          <p:cNvPr id="5" name="Picture 4" descr="http://perso.wanadoo.es/sancayetano2000/biologia/images/delecion.gif">
            <a:extLst>
              <a:ext uri="{FF2B5EF4-FFF2-40B4-BE49-F238E27FC236}">
                <a16:creationId xmlns:a16="http://schemas.microsoft.com/office/drawing/2014/main" id="{C0B0BDCA-24A3-0C41-BB6E-523A2A01DA42}"/>
              </a:ext>
            </a:extLst>
          </p:cNvPr>
          <p:cNvPicPr>
            <a:picLocks noChangeAspect="1" noChangeArrowheads="1"/>
          </p:cNvPicPr>
          <p:nvPr/>
        </p:nvPicPr>
        <p:blipFill>
          <a:blip r:embed="rId3" cstate="print"/>
          <a:srcRect/>
          <a:stretch>
            <a:fillRect/>
          </a:stretch>
        </p:blipFill>
        <p:spPr bwMode="auto">
          <a:xfrm>
            <a:off x="6263537" y="3429000"/>
            <a:ext cx="2449504" cy="1839756"/>
          </a:xfrm>
          <a:prstGeom prst="rect">
            <a:avLst/>
          </a:prstGeom>
          <a:noFill/>
        </p:spPr>
      </p:pic>
      <p:sp>
        <p:nvSpPr>
          <p:cNvPr id="6" name="5 Rectángulo">
            <a:extLst>
              <a:ext uri="{FF2B5EF4-FFF2-40B4-BE49-F238E27FC236}">
                <a16:creationId xmlns:a16="http://schemas.microsoft.com/office/drawing/2014/main" id="{D817A05B-8AF3-9F48-8189-572A659FC32C}"/>
              </a:ext>
            </a:extLst>
          </p:cNvPr>
          <p:cNvSpPr/>
          <p:nvPr/>
        </p:nvSpPr>
        <p:spPr>
          <a:xfrm>
            <a:off x="8029505" y="2623627"/>
            <a:ext cx="3352200" cy="369332"/>
          </a:xfrm>
          <a:prstGeom prst="rect">
            <a:avLst/>
          </a:prstGeom>
          <a:solidFill>
            <a:srgbClr val="142B48"/>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CO" dirty="0">
                <a:latin typeface="Montserrat" pitchFamily="2" charset="77"/>
              </a:rPr>
              <a:t>Síndrome de la deleción 9p</a:t>
            </a:r>
          </a:p>
        </p:txBody>
      </p:sp>
      <p:pic>
        <p:nvPicPr>
          <p:cNvPr id="7" name="6 Imagen" descr="3a08f6.jpg">
            <a:extLst>
              <a:ext uri="{FF2B5EF4-FFF2-40B4-BE49-F238E27FC236}">
                <a16:creationId xmlns:a16="http://schemas.microsoft.com/office/drawing/2014/main" id="{03F33411-418C-7F49-98A5-660DE1715881}"/>
              </a:ext>
            </a:extLst>
          </p:cNvPr>
          <p:cNvPicPr>
            <a:picLocks noChangeAspect="1"/>
          </p:cNvPicPr>
          <p:nvPr/>
        </p:nvPicPr>
        <p:blipFill>
          <a:blip r:embed="rId4" cstate="print"/>
          <a:stretch>
            <a:fillRect/>
          </a:stretch>
        </p:blipFill>
        <p:spPr>
          <a:xfrm>
            <a:off x="8578399" y="3194320"/>
            <a:ext cx="3512755" cy="3408416"/>
          </a:xfrm>
          <a:prstGeom prst="rect">
            <a:avLst/>
          </a:prstGeom>
        </p:spPr>
      </p:pic>
      <p:pic>
        <p:nvPicPr>
          <p:cNvPr id="8" name="7 Imagen" descr="3a08f3.jpg">
            <a:extLst>
              <a:ext uri="{FF2B5EF4-FFF2-40B4-BE49-F238E27FC236}">
                <a16:creationId xmlns:a16="http://schemas.microsoft.com/office/drawing/2014/main" id="{386072AE-6F71-CE4B-871E-4D059B65FF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9505" y="178450"/>
            <a:ext cx="2505456" cy="2331720"/>
          </a:xfrm>
          <a:prstGeom prst="rect">
            <a:avLst/>
          </a:prstGeom>
        </p:spPr>
      </p:pic>
    </p:spTree>
    <p:extLst>
      <p:ext uri="{BB962C8B-B14F-4D97-AF65-F5344CB8AC3E}">
        <p14:creationId xmlns:p14="http://schemas.microsoft.com/office/powerpoint/2010/main" val="98202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B8F7AB6-A12E-694B-B858-B3271BAE0395}"/>
              </a:ext>
            </a:extLst>
          </p:cNvPr>
          <p:cNvSpPr txBox="1">
            <a:spLocks/>
          </p:cNvSpPr>
          <p:nvPr/>
        </p:nvSpPr>
        <p:spPr>
          <a:xfrm>
            <a:off x="681437" y="344228"/>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Duplicaciones</a:t>
            </a:r>
          </a:p>
        </p:txBody>
      </p:sp>
      <p:sp>
        <p:nvSpPr>
          <p:cNvPr id="3" name="2 Marcador de contenido">
            <a:extLst>
              <a:ext uri="{FF2B5EF4-FFF2-40B4-BE49-F238E27FC236}">
                <a16:creationId xmlns:a16="http://schemas.microsoft.com/office/drawing/2014/main" id="{D1B8C5F5-C0CA-394D-94AF-91284E4F155D}"/>
              </a:ext>
            </a:extLst>
          </p:cNvPr>
          <p:cNvSpPr txBox="1">
            <a:spLocks/>
          </p:cNvSpPr>
          <p:nvPr/>
        </p:nvSpPr>
        <p:spPr>
          <a:xfrm>
            <a:off x="1012640" y="1062285"/>
            <a:ext cx="11046838" cy="833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0000"/>
              </a:lnSpc>
              <a:buNone/>
            </a:pPr>
            <a:r>
              <a:rPr lang="es-CO" dirty="0">
                <a:solidFill>
                  <a:srgbClr val="152B48"/>
                </a:solidFill>
                <a:latin typeface="Montserrat" panose="02000505000000020004" pitchFamily="2" charset="0"/>
              </a:rPr>
              <a:t>Cuando se encuentra cualquier parte del material genético más de una vez en el genoma.</a:t>
            </a:r>
          </a:p>
        </p:txBody>
      </p:sp>
      <p:pic>
        <p:nvPicPr>
          <p:cNvPr id="4" name="Picture 2" descr="http://www.virtual.unal.edu.co/cursos/ingenieria/2001832/images/duplicacion.gif">
            <a:extLst>
              <a:ext uri="{FF2B5EF4-FFF2-40B4-BE49-F238E27FC236}">
                <a16:creationId xmlns:a16="http://schemas.microsoft.com/office/drawing/2014/main" id="{E89FE0A5-ACE3-C741-852B-545B44F39C88}"/>
              </a:ext>
            </a:extLst>
          </p:cNvPr>
          <p:cNvPicPr>
            <a:picLocks noChangeAspect="1" noChangeArrowheads="1"/>
          </p:cNvPicPr>
          <p:nvPr/>
        </p:nvPicPr>
        <p:blipFill>
          <a:blip r:embed="rId2" cstate="print"/>
          <a:srcRect/>
          <a:stretch>
            <a:fillRect/>
          </a:stretch>
        </p:blipFill>
        <p:spPr bwMode="auto">
          <a:xfrm>
            <a:off x="4546725" y="2995691"/>
            <a:ext cx="1656184" cy="3425292"/>
          </a:xfrm>
          <a:prstGeom prst="rect">
            <a:avLst/>
          </a:prstGeom>
          <a:noFill/>
        </p:spPr>
      </p:pic>
      <p:sp>
        <p:nvSpPr>
          <p:cNvPr id="5" name="6 Rectángulo">
            <a:extLst>
              <a:ext uri="{FF2B5EF4-FFF2-40B4-BE49-F238E27FC236}">
                <a16:creationId xmlns:a16="http://schemas.microsoft.com/office/drawing/2014/main" id="{15172238-ECE0-3944-B1E9-2EB4F96E5176}"/>
              </a:ext>
            </a:extLst>
          </p:cNvPr>
          <p:cNvSpPr/>
          <p:nvPr/>
        </p:nvSpPr>
        <p:spPr>
          <a:xfrm>
            <a:off x="5829341" y="1818061"/>
            <a:ext cx="5120312" cy="369332"/>
          </a:xfrm>
          <a:prstGeom prst="rect">
            <a:avLst/>
          </a:prstGeom>
          <a:solidFill>
            <a:srgbClr val="00AAA7"/>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es-CO" b="1" dirty="0">
                <a:latin typeface="Montserrat" pitchFamily="2" charset="77"/>
              </a:rPr>
              <a:t>Duplicación del cromosoma 15q </a:t>
            </a:r>
            <a:r>
              <a:rPr lang="es-CO" dirty="0">
                <a:latin typeface="Montserrat" pitchFamily="2" charset="77"/>
              </a:rPr>
              <a:t>(dup15q).</a:t>
            </a:r>
          </a:p>
        </p:txBody>
      </p:sp>
      <p:sp>
        <p:nvSpPr>
          <p:cNvPr id="6" name="7 Rectángulo">
            <a:extLst>
              <a:ext uri="{FF2B5EF4-FFF2-40B4-BE49-F238E27FC236}">
                <a16:creationId xmlns:a16="http://schemas.microsoft.com/office/drawing/2014/main" id="{5850E456-4234-F742-8769-6CC02262275F}"/>
              </a:ext>
            </a:extLst>
          </p:cNvPr>
          <p:cNvSpPr/>
          <p:nvPr/>
        </p:nvSpPr>
        <p:spPr>
          <a:xfrm>
            <a:off x="8232036" y="2601418"/>
            <a:ext cx="3669981" cy="923330"/>
          </a:xfrm>
          <a:prstGeom prst="rect">
            <a:avLst/>
          </a:prstGeom>
          <a:solidFill>
            <a:srgbClr val="142B48"/>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es-CO" dirty="0">
                <a:latin typeface="Montserrat" pitchFamily="2" charset="77"/>
              </a:rPr>
              <a:t>Retraso psicomotor, epilepsia o trastorno del espectro autismo.</a:t>
            </a:r>
          </a:p>
        </p:txBody>
      </p:sp>
      <p:pic>
        <p:nvPicPr>
          <p:cNvPr id="7" name="9 Imagen" descr="pierce_9_6_FULL.jpg">
            <a:extLst>
              <a:ext uri="{FF2B5EF4-FFF2-40B4-BE49-F238E27FC236}">
                <a16:creationId xmlns:a16="http://schemas.microsoft.com/office/drawing/2014/main" id="{A2E4FE52-E786-1548-B795-DB5DB069E45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5215616" y="3822839"/>
            <a:ext cx="3957056" cy="1864971"/>
          </a:xfrm>
          <a:prstGeom prst="rect">
            <a:avLst/>
          </a:prstGeom>
        </p:spPr>
      </p:pic>
      <p:pic>
        <p:nvPicPr>
          <p:cNvPr id="8" name="10 Imagen" descr="1260412236886.jpg">
            <a:extLst>
              <a:ext uri="{FF2B5EF4-FFF2-40B4-BE49-F238E27FC236}">
                <a16:creationId xmlns:a16="http://schemas.microsoft.com/office/drawing/2014/main" id="{1CC89072-253E-AF43-B994-C1F9E4CC58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32036" y="3909733"/>
            <a:ext cx="3669981" cy="2306704"/>
          </a:xfrm>
          <a:prstGeom prst="rect">
            <a:avLst/>
          </a:prstGeom>
        </p:spPr>
      </p:pic>
    </p:spTree>
    <p:extLst>
      <p:ext uri="{BB962C8B-B14F-4D97-AF65-F5344CB8AC3E}">
        <p14:creationId xmlns:p14="http://schemas.microsoft.com/office/powerpoint/2010/main" val="404913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614723D-7699-A848-80C3-ACE15E65A80A}"/>
              </a:ext>
            </a:extLst>
          </p:cNvPr>
          <p:cNvSpPr txBox="1">
            <a:spLocks/>
          </p:cNvSpPr>
          <p:nvPr/>
        </p:nvSpPr>
        <p:spPr>
          <a:xfrm>
            <a:off x="669235" y="381000"/>
            <a:ext cx="8229600" cy="735360"/>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Inversiones</a:t>
            </a:r>
          </a:p>
        </p:txBody>
      </p:sp>
      <p:sp>
        <p:nvSpPr>
          <p:cNvPr id="3" name="2 Marcador de contenido">
            <a:extLst>
              <a:ext uri="{FF2B5EF4-FFF2-40B4-BE49-F238E27FC236}">
                <a16:creationId xmlns:a16="http://schemas.microsoft.com/office/drawing/2014/main" id="{1CE3D80A-C193-A84F-B64A-5781C8C5C582}"/>
              </a:ext>
            </a:extLst>
          </p:cNvPr>
          <p:cNvSpPr txBox="1">
            <a:spLocks/>
          </p:cNvSpPr>
          <p:nvPr/>
        </p:nvSpPr>
        <p:spPr>
          <a:xfrm>
            <a:off x="788503" y="1332974"/>
            <a:ext cx="11211891" cy="86409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buNone/>
            </a:pPr>
            <a:r>
              <a:rPr lang="es-CO" dirty="0">
                <a:solidFill>
                  <a:srgbClr val="152B48"/>
                </a:solidFill>
                <a:latin typeface="Montserrat" panose="02000505000000020004" pitchFamily="2" charset="0"/>
              </a:rPr>
              <a:t>Un segmento de cromosoma esta girado 180 grados sobre si mismo → reordenamiento de la información.</a:t>
            </a:r>
          </a:p>
        </p:txBody>
      </p:sp>
      <p:pic>
        <p:nvPicPr>
          <p:cNvPr id="4" name="Picture 2" descr="http://www.virtual.unal.edu.co/cursos/ingenieria/2001832/images/inversion.gif">
            <a:extLst>
              <a:ext uri="{FF2B5EF4-FFF2-40B4-BE49-F238E27FC236}">
                <a16:creationId xmlns:a16="http://schemas.microsoft.com/office/drawing/2014/main" id="{1643DF86-0A25-8940-9365-0977D2AB2390}"/>
              </a:ext>
            </a:extLst>
          </p:cNvPr>
          <p:cNvPicPr>
            <a:picLocks noChangeAspect="1" noChangeArrowheads="1"/>
          </p:cNvPicPr>
          <p:nvPr/>
        </p:nvPicPr>
        <p:blipFill>
          <a:blip r:embed="rId2" cstate="print"/>
          <a:srcRect/>
          <a:stretch>
            <a:fillRect/>
          </a:stretch>
        </p:blipFill>
        <p:spPr bwMode="auto">
          <a:xfrm>
            <a:off x="4511824" y="2925374"/>
            <a:ext cx="1584176" cy="3711498"/>
          </a:xfrm>
          <a:prstGeom prst="rect">
            <a:avLst/>
          </a:prstGeom>
          <a:noFill/>
        </p:spPr>
      </p:pic>
      <p:pic>
        <p:nvPicPr>
          <p:cNvPr id="5" name="4 Imagen" descr="inversion.jpg">
            <a:extLst>
              <a:ext uri="{FF2B5EF4-FFF2-40B4-BE49-F238E27FC236}">
                <a16:creationId xmlns:a16="http://schemas.microsoft.com/office/drawing/2014/main" id="{611D672E-373D-904F-8F54-839431F3AFF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62260" y="3052936"/>
            <a:ext cx="5930900" cy="3056384"/>
          </a:xfrm>
          <a:prstGeom prst="rect">
            <a:avLst/>
          </a:prstGeom>
        </p:spPr>
      </p:pic>
    </p:spTree>
    <p:extLst>
      <p:ext uri="{BB962C8B-B14F-4D97-AF65-F5344CB8AC3E}">
        <p14:creationId xmlns:p14="http://schemas.microsoft.com/office/powerpoint/2010/main" val="302682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a:extLst>
              <a:ext uri="{FF2B5EF4-FFF2-40B4-BE49-F238E27FC236}">
                <a16:creationId xmlns:a16="http://schemas.microsoft.com/office/drawing/2014/main" id="{4EBCFFB7-F26A-C74E-B26E-10A211FE1A6B}"/>
              </a:ext>
            </a:extLst>
          </p:cNvPr>
          <p:cNvSpPr txBox="1">
            <a:spLocks/>
          </p:cNvSpPr>
          <p:nvPr/>
        </p:nvSpPr>
        <p:spPr>
          <a:xfrm>
            <a:off x="636864" y="192179"/>
            <a:ext cx="11379200"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La traducción</a:t>
            </a:r>
          </a:p>
        </p:txBody>
      </p:sp>
      <p:sp>
        <p:nvSpPr>
          <p:cNvPr id="3" name="4 Marcador de contenido">
            <a:extLst>
              <a:ext uri="{FF2B5EF4-FFF2-40B4-BE49-F238E27FC236}">
                <a16:creationId xmlns:a16="http://schemas.microsoft.com/office/drawing/2014/main" id="{8A97257A-169E-FD46-8267-86B752098A61}"/>
              </a:ext>
            </a:extLst>
          </p:cNvPr>
          <p:cNvSpPr txBox="1">
            <a:spLocks/>
          </p:cNvSpPr>
          <p:nvPr/>
        </p:nvSpPr>
        <p:spPr>
          <a:xfrm>
            <a:off x="838448" y="975870"/>
            <a:ext cx="10813774" cy="20931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_tradnl" dirty="0"/>
              <a:t>Cada codón codifica un solo tipo de aminoácido.</a:t>
            </a:r>
          </a:p>
          <a:p>
            <a:pPr algn="just">
              <a:lnSpc>
                <a:spcPct val="80000"/>
              </a:lnSpc>
            </a:pPr>
            <a:r>
              <a:rPr lang="es-ES_tradnl" dirty="0"/>
              <a:t>El código genético es degenerado: la mayoría de los aminoácidos se codifican por más de un triplete.</a:t>
            </a:r>
          </a:p>
          <a:p>
            <a:pPr algn="just">
              <a:lnSpc>
                <a:spcPct val="80000"/>
              </a:lnSpc>
            </a:pPr>
            <a:endParaRPr lang="es-ES_tradnl" dirty="0"/>
          </a:p>
        </p:txBody>
      </p:sp>
      <p:pic>
        <p:nvPicPr>
          <p:cNvPr id="6" name="Imagen 5">
            <a:extLst>
              <a:ext uri="{FF2B5EF4-FFF2-40B4-BE49-F238E27FC236}">
                <a16:creationId xmlns:a16="http://schemas.microsoft.com/office/drawing/2014/main" id="{D7BF6643-5412-1749-A77E-F1061B1429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1252" y="3125748"/>
            <a:ext cx="3390282" cy="3642832"/>
          </a:xfrm>
          <a:prstGeom prst="rect">
            <a:avLst/>
          </a:prstGeom>
        </p:spPr>
      </p:pic>
      <p:sp>
        <p:nvSpPr>
          <p:cNvPr id="7" name="Rectángulo 6">
            <a:extLst>
              <a:ext uri="{FF2B5EF4-FFF2-40B4-BE49-F238E27FC236}">
                <a16:creationId xmlns:a16="http://schemas.microsoft.com/office/drawing/2014/main" id="{072B6848-6E03-C241-9D90-C7E238E26725}"/>
              </a:ext>
            </a:extLst>
          </p:cNvPr>
          <p:cNvSpPr/>
          <p:nvPr/>
        </p:nvSpPr>
        <p:spPr>
          <a:xfrm>
            <a:off x="768626" y="1905506"/>
            <a:ext cx="11247438" cy="1015663"/>
          </a:xfrm>
          <a:prstGeom prst="rect">
            <a:avLst/>
          </a:prstGeom>
        </p:spPr>
        <p:txBody>
          <a:bodyPr wrap="square">
            <a:spAutoFit/>
          </a:bodyPr>
          <a:lstStyle/>
          <a:p>
            <a:pPr marL="342900" indent="-342900" algn="just">
              <a:buFont typeface="Arial" panose="020B0604020202020204" pitchFamily="34" charset="0"/>
              <a:buChar char="•"/>
            </a:pPr>
            <a:r>
              <a:rPr lang="es-ES_tradnl" sz="2000" dirty="0">
                <a:solidFill>
                  <a:srgbClr val="152B48"/>
                </a:solidFill>
                <a:latin typeface="Montserrat" panose="02000505000000020004" pitchFamily="2" charset="0"/>
              </a:rPr>
              <a:t>El código es genético es casi universal </a:t>
            </a:r>
            <a:r>
              <a:rPr lang="es-ES_tradnl" sz="2000" dirty="0">
                <a:solidFill>
                  <a:srgbClr val="152B48"/>
                </a:solidFill>
                <a:latin typeface="Montserrat" panose="02000505000000020004" pitchFamily="2" charset="0"/>
                <a:sym typeface="Wingdings" pitchFamily="2" charset="2"/>
              </a:rPr>
              <a:t></a:t>
            </a:r>
            <a:r>
              <a:rPr lang="es-ES_tradnl" sz="2000" dirty="0">
                <a:solidFill>
                  <a:srgbClr val="152B48"/>
                </a:solidFill>
                <a:latin typeface="Montserrat" panose="02000505000000020004" pitchFamily="2" charset="0"/>
              </a:rPr>
              <a:t> 64 codones, 3 de terminación y 61 para </a:t>
            </a:r>
            <a:r>
              <a:rPr lang="es-ES_tradnl" sz="2000" dirty="0" err="1">
                <a:solidFill>
                  <a:srgbClr val="152B48"/>
                </a:solidFill>
                <a:latin typeface="Montserrat" panose="02000505000000020004" pitchFamily="2" charset="0"/>
              </a:rPr>
              <a:t>a.a</a:t>
            </a:r>
            <a:r>
              <a:rPr lang="es-ES_tradnl" sz="2000" dirty="0">
                <a:solidFill>
                  <a:srgbClr val="152B48"/>
                </a:solidFill>
                <a:latin typeface="Montserrat" panose="02000505000000020004" pitchFamily="2" charset="0"/>
              </a:rPr>
              <a:t>.</a:t>
            </a:r>
          </a:p>
          <a:p>
            <a:pPr marL="342900" indent="-342900" algn="just">
              <a:buFont typeface="Arial" panose="020B0604020202020204" pitchFamily="34" charset="0"/>
              <a:buChar char="•"/>
            </a:pPr>
            <a:r>
              <a:rPr lang="es-ES_tradnl" sz="2000" dirty="0">
                <a:solidFill>
                  <a:srgbClr val="152B48"/>
                </a:solidFill>
                <a:latin typeface="Montserrat" panose="02000505000000020004" pitchFamily="2" charset="0"/>
              </a:rPr>
              <a:t>El código tiene señales de inicio y de terminación.</a:t>
            </a:r>
          </a:p>
          <a:p>
            <a:pPr marL="342900" indent="-342900" algn="just">
              <a:buFont typeface="Arial" panose="020B0604020202020204" pitchFamily="34" charset="0"/>
              <a:buChar char="•"/>
            </a:pPr>
            <a:r>
              <a:rPr lang="es-ES_tradnl" sz="2000" dirty="0">
                <a:solidFill>
                  <a:srgbClr val="152B48"/>
                </a:solidFill>
                <a:latin typeface="Montserrat" panose="02000505000000020004" pitchFamily="2" charset="0"/>
              </a:rPr>
              <a:t>Se lee en orden y sin ninguna interrupción.</a:t>
            </a:r>
            <a:endParaRPr lang="en-US" sz="2000" dirty="0">
              <a:solidFill>
                <a:srgbClr val="152B48"/>
              </a:solidFill>
              <a:latin typeface="Montserrat" panose="02000505000000020004" pitchFamily="2" charset="0"/>
            </a:endParaRPr>
          </a:p>
        </p:txBody>
      </p:sp>
      <p:pic>
        <p:nvPicPr>
          <p:cNvPr id="9" name="Imagen 8">
            <a:extLst>
              <a:ext uri="{FF2B5EF4-FFF2-40B4-BE49-F238E27FC236}">
                <a16:creationId xmlns:a16="http://schemas.microsoft.com/office/drawing/2014/main" id="{672D6AF8-23A9-1D4C-8DD0-A750FF6A5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1534" y="3773010"/>
            <a:ext cx="3790466" cy="2921472"/>
          </a:xfrm>
          <a:prstGeom prst="rect">
            <a:avLst/>
          </a:prstGeom>
        </p:spPr>
      </p:pic>
    </p:spTree>
    <p:extLst>
      <p:ext uri="{BB962C8B-B14F-4D97-AF65-F5344CB8AC3E}">
        <p14:creationId xmlns:p14="http://schemas.microsoft.com/office/powerpoint/2010/main" val="1725501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4E0DDDE-B39E-0040-90F2-A9CDC939731F}"/>
              </a:ext>
            </a:extLst>
          </p:cNvPr>
          <p:cNvSpPr txBox="1">
            <a:spLocks/>
          </p:cNvSpPr>
          <p:nvPr/>
        </p:nvSpPr>
        <p:spPr>
          <a:xfrm>
            <a:off x="554854" y="287859"/>
            <a:ext cx="8229600" cy="807368"/>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Translocaciones</a:t>
            </a:r>
          </a:p>
        </p:txBody>
      </p:sp>
      <p:sp>
        <p:nvSpPr>
          <p:cNvPr id="3" name="2 Marcador de contenido">
            <a:extLst>
              <a:ext uri="{FF2B5EF4-FFF2-40B4-BE49-F238E27FC236}">
                <a16:creationId xmlns:a16="http://schemas.microsoft.com/office/drawing/2014/main" id="{4A587E20-BF19-B54A-9862-BE7685F9B951}"/>
              </a:ext>
            </a:extLst>
          </p:cNvPr>
          <p:cNvSpPr txBox="1">
            <a:spLocks/>
          </p:cNvSpPr>
          <p:nvPr/>
        </p:nvSpPr>
        <p:spPr>
          <a:xfrm>
            <a:off x="882306" y="1098664"/>
            <a:ext cx="11083697" cy="7920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s-CO" dirty="0">
                <a:solidFill>
                  <a:srgbClr val="152B48"/>
                </a:solidFill>
                <a:latin typeface="Montserrat" panose="02000505000000020004" pitchFamily="2" charset="0"/>
              </a:rPr>
              <a:t>Desplazamiento de un segmento de un cromosoma a un nuevo lugar del genoma.</a:t>
            </a:r>
          </a:p>
        </p:txBody>
      </p:sp>
      <p:pic>
        <p:nvPicPr>
          <p:cNvPr id="6" name="3 Marcador de contenido" descr="recip-Robert-trans-nrg953-f5a-b_FULL.jpg">
            <a:extLst>
              <a:ext uri="{FF2B5EF4-FFF2-40B4-BE49-F238E27FC236}">
                <a16:creationId xmlns:a16="http://schemas.microsoft.com/office/drawing/2014/main" id="{3DBF8771-5513-0E44-9FC0-CCFEF1803E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3168" y="2061021"/>
            <a:ext cx="3586993" cy="4509120"/>
          </a:xfrm>
          <a:prstGeom prst="rect">
            <a:avLst/>
          </a:prstGeom>
        </p:spPr>
      </p:pic>
      <p:pic>
        <p:nvPicPr>
          <p:cNvPr id="7" name="3 Marcador de contenido" descr="ch15f25.jpg">
            <a:extLst>
              <a:ext uri="{FF2B5EF4-FFF2-40B4-BE49-F238E27FC236}">
                <a16:creationId xmlns:a16="http://schemas.microsoft.com/office/drawing/2014/main" id="{B832DC97-AA8C-3446-97F7-0C45DA10FFB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215444" y="1686239"/>
            <a:ext cx="2512019" cy="3247235"/>
          </a:xfrm>
          <a:prstGeom prst="rect">
            <a:avLst/>
          </a:prstGeom>
        </p:spPr>
      </p:pic>
      <p:pic>
        <p:nvPicPr>
          <p:cNvPr id="8" name="4 Imagen" descr="1038_35106108-f1_FULL.jpg">
            <a:extLst>
              <a:ext uri="{FF2B5EF4-FFF2-40B4-BE49-F238E27FC236}">
                <a16:creationId xmlns:a16="http://schemas.microsoft.com/office/drawing/2014/main" id="{78CD4120-FD05-1045-9A68-9362D4B55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6673" y="4859760"/>
            <a:ext cx="4099330" cy="1322577"/>
          </a:xfrm>
          <a:prstGeom prst="rect">
            <a:avLst/>
          </a:prstGeom>
        </p:spPr>
      </p:pic>
    </p:spTree>
    <p:extLst>
      <p:ext uri="{BB962C8B-B14F-4D97-AF65-F5344CB8AC3E}">
        <p14:creationId xmlns:p14="http://schemas.microsoft.com/office/powerpoint/2010/main" val="2203340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D8314E7-F7D5-7646-8678-4F7AEF94D5AF}"/>
              </a:ext>
            </a:extLst>
          </p:cNvPr>
          <p:cNvSpPr txBox="1">
            <a:spLocks/>
          </p:cNvSpPr>
          <p:nvPr/>
        </p:nvSpPr>
        <p:spPr>
          <a:xfrm>
            <a:off x="554854" y="394945"/>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 puntuales </a:t>
            </a:r>
          </a:p>
        </p:txBody>
      </p:sp>
      <p:sp>
        <p:nvSpPr>
          <p:cNvPr id="3" name="2 Marcador de contenido">
            <a:extLst>
              <a:ext uri="{FF2B5EF4-FFF2-40B4-BE49-F238E27FC236}">
                <a16:creationId xmlns:a16="http://schemas.microsoft.com/office/drawing/2014/main" id="{DC6340B1-E4B1-F946-9379-3043C050FAD9}"/>
              </a:ext>
            </a:extLst>
          </p:cNvPr>
          <p:cNvSpPr txBox="1">
            <a:spLocks/>
          </p:cNvSpPr>
          <p:nvPr/>
        </p:nvSpPr>
        <p:spPr>
          <a:xfrm>
            <a:off x="1043848" y="1274321"/>
            <a:ext cx="10919552" cy="2254251"/>
          </a:xfrm>
          <a:prstGeom prst="rect">
            <a:avLst/>
          </a:prstGeom>
          <a:noFill/>
          <a:ln>
            <a:noFill/>
          </a:ln>
        </p:spPr>
        <p:style>
          <a:lnRef idx="0">
            <a:scrgbClr r="0" g="0" b="0"/>
          </a:lnRef>
          <a:fillRef idx="1002">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None/>
            </a:pPr>
            <a:r>
              <a:rPr lang="es-CO" dirty="0">
                <a:latin typeface="Montserrat" panose="02000505000000020004" pitchFamily="2" charset="0"/>
                <a:ea typeface="+mn-ea"/>
                <a:cs typeface="+mn-cs"/>
              </a:rPr>
              <a:t>Por sustitución de bases:</a:t>
            </a:r>
          </a:p>
          <a:p>
            <a:pPr algn="just">
              <a:lnSpc>
                <a:spcPct val="100000"/>
              </a:lnSpc>
            </a:pPr>
            <a:r>
              <a:rPr lang="es-CO" sz="1800" b="1" dirty="0">
                <a:latin typeface="Montserrat" panose="02000505000000020004" pitchFamily="2" charset="0"/>
                <a:ea typeface="+mn-ea"/>
                <a:cs typeface="+mn-cs"/>
              </a:rPr>
              <a:t>Mutación de cambio de sentido, missense o no sinónima:</a:t>
            </a:r>
            <a:r>
              <a:rPr lang="es-CO" sz="1800" dirty="0">
                <a:latin typeface="Montserrat" panose="02000505000000020004" pitchFamily="2" charset="0"/>
                <a:ea typeface="+mn-ea"/>
                <a:cs typeface="+mn-cs"/>
              </a:rPr>
              <a:t> el cambio resulta en un nuevo triplete y un aminoácido diferente.</a:t>
            </a:r>
          </a:p>
          <a:p>
            <a:pPr algn="just">
              <a:lnSpc>
                <a:spcPct val="100000"/>
              </a:lnSpc>
            </a:pPr>
            <a:r>
              <a:rPr lang="es-CO" sz="1800" b="1" dirty="0">
                <a:latin typeface="Montserrat" panose="02000505000000020004" pitchFamily="2" charset="0"/>
                <a:ea typeface="+mn-ea"/>
                <a:cs typeface="+mn-cs"/>
              </a:rPr>
              <a:t>Mutación sin sentido ó nonsense</a:t>
            </a:r>
            <a:r>
              <a:rPr lang="es-CO" sz="1800" dirty="0">
                <a:latin typeface="Montserrat" panose="02000505000000020004" pitchFamily="2" charset="0"/>
                <a:ea typeface="+mn-ea"/>
                <a:cs typeface="+mn-cs"/>
              </a:rPr>
              <a:t>: triplete cambie en un codón de terminación (stop).</a:t>
            </a:r>
          </a:p>
          <a:p>
            <a:pPr algn="just">
              <a:lnSpc>
                <a:spcPct val="100000"/>
              </a:lnSpc>
            </a:pPr>
            <a:r>
              <a:rPr lang="es-CO" sz="1800" b="1" dirty="0">
                <a:latin typeface="Montserrat" panose="02000505000000020004" pitchFamily="2" charset="0"/>
                <a:ea typeface="+mn-ea"/>
                <a:cs typeface="+mn-cs"/>
              </a:rPr>
              <a:t>Mutación silenciosa o sinónima: </a:t>
            </a:r>
            <a:r>
              <a:rPr lang="es-CO" sz="1800" dirty="0">
                <a:latin typeface="Montserrat" panose="02000505000000020004" pitchFamily="2" charset="0"/>
                <a:ea typeface="+mn-ea"/>
                <a:cs typeface="+mn-cs"/>
              </a:rPr>
              <a:t>la mutación altera un codón pero no resulta en un cambio aminoacídico.</a:t>
            </a:r>
          </a:p>
        </p:txBody>
      </p:sp>
      <p:pic>
        <p:nvPicPr>
          <p:cNvPr id="9" name="Imagen 8">
            <a:extLst>
              <a:ext uri="{FF2B5EF4-FFF2-40B4-BE49-F238E27FC236}">
                <a16:creationId xmlns:a16="http://schemas.microsoft.com/office/drawing/2014/main" id="{1FC75737-81A6-B84F-AAAB-F7B98F54BF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6973" y="3671435"/>
            <a:ext cx="7483793" cy="2557088"/>
          </a:xfrm>
          <a:prstGeom prst="rect">
            <a:avLst/>
          </a:prstGeom>
        </p:spPr>
      </p:pic>
    </p:spTree>
    <p:extLst>
      <p:ext uri="{BB962C8B-B14F-4D97-AF65-F5344CB8AC3E}">
        <p14:creationId xmlns:p14="http://schemas.microsoft.com/office/powerpoint/2010/main" val="365889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0FB539B-069C-0A40-84E2-EC2E141788C9}"/>
              </a:ext>
            </a:extLst>
          </p:cNvPr>
          <p:cNvSpPr txBox="1">
            <a:spLocks/>
          </p:cNvSpPr>
          <p:nvPr/>
        </p:nvSpPr>
        <p:spPr>
          <a:xfrm>
            <a:off x="554854" y="234276"/>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 en el DNA</a:t>
            </a:r>
          </a:p>
        </p:txBody>
      </p:sp>
      <p:sp>
        <p:nvSpPr>
          <p:cNvPr id="3" name="Rectángulo 2">
            <a:extLst>
              <a:ext uri="{FF2B5EF4-FFF2-40B4-BE49-F238E27FC236}">
                <a16:creationId xmlns:a16="http://schemas.microsoft.com/office/drawing/2014/main" id="{39F80831-478E-294A-9EE2-25225378DFA2}"/>
              </a:ext>
            </a:extLst>
          </p:cNvPr>
          <p:cNvSpPr/>
          <p:nvPr/>
        </p:nvSpPr>
        <p:spPr>
          <a:xfrm>
            <a:off x="723102" y="936369"/>
            <a:ext cx="10878348" cy="1595309"/>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s-CO" b="1" dirty="0">
                <a:solidFill>
                  <a:srgbClr val="152B48"/>
                </a:solidFill>
                <a:latin typeface="Montserrat" panose="02000505000000020004" pitchFamily="2" charset="0"/>
              </a:rPr>
              <a:t>Transición:</a:t>
            </a:r>
            <a:r>
              <a:rPr lang="es-CO" dirty="0">
                <a:solidFill>
                  <a:srgbClr val="152B48"/>
                </a:solidFill>
                <a:latin typeface="Montserrat" panose="02000505000000020004" pitchFamily="2" charset="0"/>
              </a:rPr>
              <a:t> una pirimidina reemplaza a una pirimidina o una purina reemplaza a una purina.</a:t>
            </a:r>
          </a:p>
          <a:p>
            <a:pPr marL="228600" indent="-228600" algn="just">
              <a:lnSpc>
                <a:spcPct val="90000"/>
              </a:lnSpc>
              <a:spcBef>
                <a:spcPts val="1000"/>
              </a:spcBef>
              <a:buFont typeface="Arial" panose="020B0604020202020204" pitchFamily="34" charset="0"/>
              <a:buChar char="•"/>
            </a:pPr>
            <a:r>
              <a:rPr lang="es-CO" b="1" dirty="0">
                <a:solidFill>
                  <a:srgbClr val="152B48"/>
                </a:solidFill>
                <a:latin typeface="Montserrat" panose="02000505000000020004" pitchFamily="2" charset="0"/>
              </a:rPr>
              <a:t>Transversión:</a:t>
            </a:r>
            <a:r>
              <a:rPr lang="es-CO" dirty="0">
                <a:solidFill>
                  <a:srgbClr val="152B48"/>
                </a:solidFill>
                <a:latin typeface="Montserrat" panose="02000505000000020004" pitchFamily="2" charset="0"/>
              </a:rPr>
              <a:t> se intercambian una purina y una pirimidina.</a:t>
            </a:r>
          </a:p>
          <a:p>
            <a:pPr marL="228600" indent="-228600" algn="just">
              <a:lnSpc>
                <a:spcPct val="90000"/>
              </a:lnSpc>
              <a:spcBef>
                <a:spcPts val="1000"/>
              </a:spcBef>
              <a:buFont typeface="Arial" panose="020B0604020202020204" pitchFamily="34" charset="0"/>
              <a:buChar char="•"/>
            </a:pPr>
            <a:r>
              <a:rPr lang="es-CO" b="1" dirty="0">
                <a:solidFill>
                  <a:srgbClr val="152B48"/>
                </a:solidFill>
                <a:latin typeface="Montserrat" panose="02000505000000020004" pitchFamily="2" charset="0"/>
              </a:rPr>
              <a:t>Inserción/deleción: </a:t>
            </a:r>
            <a:r>
              <a:rPr lang="es-CO" dirty="0">
                <a:solidFill>
                  <a:srgbClr val="152B48"/>
                </a:solidFill>
                <a:latin typeface="Montserrat" panose="02000505000000020004" pitchFamily="2" charset="0"/>
              </a:rPr>
              <a:t>se denominan mutaciones de cambio de marco de lectura (frameshift mutations).</a:t>
            </a:r>
          </a:p>
        </p:txBody>
      </p:sp>
      <p:pic>
        <p:nvPicPr>
          <p:cNvPr id="6" name="Imagen 5">
            <a:extLst>
              <a:ext uri="{FF2B5EF4-FFF2-40B4-BE49-F238E27FC236}">
                <a16:creationId xmlns:a16="http://schemas.microsoft.com/office/drawing/2014/main" id="{39BB240C-9F50-4641-BAC4-942EBD61DA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78848" y="2335389"/>
            <a:ext cx="3018703" cy="2114468"/>
          </a:xfrm>
          <a:prstGeom prst="rect">
            <a:avLst/>
          </a:prstGeom>
        </p:spPr>
      </p:pic>
      <p:pic>
        <p:nvPicPr>
          <p:cNvPr id="7" name="Imagen 6">
            <a:extLst>
              <a:ext uri="{FF2B5EF4-FFF2-40B4-BE49-F238E27FC236}">
                <a16:creationId xmlns:a16="http://schemas.microsoft.com/office/drawing/2014/main" id="{3DC3C456-5193-ED47-A48A-FCDF2759F5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2963" y="2371766"/>
            <a:ext cx="3018703" cy="2114468"/>
          </a:xfrm>
          <a:prstGeom prst="rect">
            <a:avLst/>
          </a:prstGeom>
        </p:spPr>
      </p:pic>
      <p:pic>
        <p:nvPicPr>
          <p:cNvPr id="9" name="Imagen 8">
            <a:extLst>
              <a:ext uri="{FF2B5EF4-FFF2-40B4-BE49-F238E27FC236}">
                <a16:creationId xmlns:a16="http://schemas.microsoft.com/office/drawing/2014/main" id="{8171F450-8C30-D647-B112-79B9901047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5795" y="4227113"/>
            <a:ext cx="6362700" cy="2396611"/>
          </a:xfrm>
          <a:prstGeom prst="rect">
            <a:avLst/>
          </a:prstGeom>
        </p:spPr>
      </p:pic>
      <p:pic>
        <p:nvPicPr>
          <p:cNvPr id="11" name="Imagen 10">
            <a:extLst>
              <a:ext uri="{FF2B5EF4-FFF2-40B4-BE49-F238E27FC236}">
                <a16:creationId xmlns:a16="http://schemas.microsoft.com/office/drawing/2014/main" id="{54D88C2B-A230-A943-821E-990465CFAF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81675" y="2531678"/>
            <a:ext cx="3149600" cy="1662602"/>
          </a:xfrm>
          <a:prstGeom prst="rect">
            <a:avLst/>
          </a:prstGeom>
        </p:spPr>
      </p:pic>
    </p:spTree>
    <p:extLst>
      <p:ext uri="{BB962C8B-B14F-4D97-AF65-F5344CB8AC3E}">
        <p14:creationId xmlns:p14="http://schemas.microsoft.com/office/powerpoint/2010/main" val="2382095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53D57F5-BFEE-0246-A947-6DB9045CCF8D}"/>
              </a:ext>
            </a:extLst>
          </p:cNvPr>
          <p:cNvSpPr/>
          <p:nvPr/>
        </p:nvSpPr>
        <p:spPr>
          <a:xfrm>
            <a:off x="848418" y="762541"/>
            <a:ext cx="10495163" cy="3277820"/>
          </a:xfrm>
          <a:prstGeom prst="rect">
            <a:avLst/>
          </a:prstGeom>
        </p:spPr>
        <p:txBody>
          <a:bodyPr wrap="square">
            <a:spAutoFit/>
          </a:bodyPr>
          <a:lstStyle/>
          <a:p>
            <a:pPr algn="just">
              <a:spcBef>
                <a:spcPts val="1000"/>
              </a:spcBef>
            </a:pPr>
            <a:r>
              <a:rPr lang="es-CO" sz="2000" dirty="0">
                <a:solidFill>
                  <a:srgbClr val="152B48"/>
                </a:solidFill>
                <a:latin typeface="Montserrat" panose="02000505000000020004" pitchFamily="2" charset="0"/>
              </a:rPr>
              <a:t>Clasificación basada en los efectos fenotípicos:</a:t>
            </a:r>
          </a:p>
          <a:p>
            <a:pPr marL="228600" indent="-228600" algn="just">
              <a:spcBef>
                <a:spcPts val="1000"/>
              </a:spcBef>
              <a:buFont typeface="Arial" panose="020B0604020202020204" pitchFamily="34" charset="0"/>
              <a:buChar char="•"/>
            </a:pPr>
            <a:r>
              <a:rPr lang="es-CO" b="1" dirty="0">
                <a:solidFill>
                  <a:srgbClr val="152B48"/>
                </a:solidFill>
                <a:latin typeface="Montserrat" panose="02000505000000020004" pitchFamily="2" charset="0"/>
              </a:rPr>
              <a:t>Mutación de pérdida de función</a:t>
            </a:r>
            <a:r>
              <a:rPr lang="es-CO" dirty="0">
                <a:solidFill>
                  <a:srgbClr val="152B48"/>
                </a:solidFill>
                <a:latin typeface="Montserrat" panose="02000505000000020004" pitchFamily="2" charset="0"/>
              </a:rPr>
              <a:t>:  elimina la función de un producto génico. Cualquier tipo de mutación, desde una mutación puntual hasta una deleción de todo el gen, puede generar una pérdida de función. Una mutación de pérdida de función puede ser dominante o recesiva. </a:t>
            </a:r>
          </a:p>
          <a:p>
            <a:pPr marL="228600" indent="-228600" algn="just">
              <a:spcBef>
                <a:spcPts val="1000"/>
              </a:spcBef>
              <a:buFont typeface="Arial" panose="020B0604020202020204" pitchFamily="34" charset="0"/>
              <a:buChar char="•"/>
            </a:pPr>
            <a:r>
              <a:rPr lang="es-CO" b="1" dirty="0">
                <a:solidFill>
                  <a:srgbClr val="152B48"/>
                </a:solidFill>
                <a:latin typeface="Montserrat" panose="02000505000000020004" pitchFamily="2" charset="0"/>
              </a:rPr>
              <a:t>Mutación de ganancia de función</a:t>
            </a:r>
            <a:r>
              <a:rPr lang="es-CO" dirty="0">
                <a:solidFill>
                  <a:srgbClr val="152B48"/>
                </a:solidFill>
                <a:latin typeface="Montserrat" panose="02000505000000020004" pitchFamily="2" charset="0"/>
              </a:rPr>
              <a:t>:  resulta en un producto génico con una función nueva. Esto puede ser debido a un cambio aminoacídico en la secuencia de la proteína en la región reguladora. </a:t>
            </a:r>
          </a:p>
          <a:p>
            <a:pPr marL="228600" indent="-228600" algn="just">
              <a:spcBef>
                <a:spcPts val="1000"/>
              </a:spcBef>
              <a:buFont typeface="Arial" panose="020B0604020202020204" pitchFamily="34" charset="0"/>
              <a:buChar char="•"/>
            </a:pPr>
            <a:r>
              <a:rPr lang="es-CO" b="1" dirty="0">
                <a:solidFill>
                  <a:srgbClr val="152B48"/>
                </a:solidFill>
                <a:latin typeface="Montserrat" panose="02000505000000020004" pitchFamily="2" charset="0"/>
              </a:rPr>
              <a:t>Mutación letal</a:t>
            </a:r>
            <a:r>
              <a:rPr lang="es-CO" dirty="0">
                <a:solidFill>
                  <a:srgbClr val="152B48"/>
                </a:solidFill>
                <a:latin typeface="Montserrat" panose="02000505000000020004" pitchFamily="2" charset="0"/>
              </a:rPr>
              <a:t>: es posible que una mutación interrumpa un pro-ceso esencial para la supervivencia del organismo.</a:t>
            </a:r>
            <a:endParaRPr lang="es-CO" dirty="0"/>
          </a:p>
        </p:txBody>
      </p:sp>
      <p:sp>
        <p:nvSpPr>
          <p:cNvPr id="3" name="1 Título">
            <a:extLst>
              <a:ext uri="{FF2B5EF4-FFF2-40B4-BE49-F238E27FC236}">
                <a16:creationId xmlns:a16="http://schemas.microsoft.com/office/drawing/2014/main" id="{1EA97C8B-F7B0-6843-845D-B50355910035}"/>
              </a:ext>
            </a:extLst>
          </p:cNvPr>
          <p:cNvSpPr txBox="1">
            <a:spLocks/>
          </p:cNvSpPr>
          <p:nvPr/>
        </p:nvSpPr>
        <p:spPr>
          <a:xfrm>
            <a:off x="649756" y="126530"/>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Mutaciones en el DNA</a:t>
            </a:r>
          </a:p>
        </p:txBody>
      </p:sp>
    </p:spTree>
    <p:extLst>
      <p:ext uri="{BB962C8B-B14F-4D97-AF65-F5344CB8AC3E}">
        <p14:creationId xmlns:p14="http://schemas.microsoft.com/office/powerpoint/2010/main" val="397879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703D5A59-7292-E940-9650-7E912FCD308E}"/>
              </a:ext>
            </a:extLst>
          </p:cNvPr>
          <p:cNvSpPr txBox="1">
            <a:spLocks/>
          </p:cNvSpPr>
          <p:nvPr/>
        </p:nvSpPr>
        <p:spPr>
          <a:xfrm>
            <a:off x="554854" y="254097"/>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La tasa de mutación </a:t>
            </a:r>
          </a:p>
        </p:txBody>
      </p:sp>
      <p:sp>
        <p:nvSpPr>
          <p:cNvPr id="4" name="Rectángulo 3">
            <a:extLst>
              <a:ext uri="{FF2B5EF4-FFF2-40B4-BE49-F238E27FC236}">
                <a16:creationId xmlns:a16="http://schemas.microsoft.com/office/drawing/2014/main" id="{FA581184-5C2B-9046-A191-CA8509FDD81A}"/>
              </a:ext>
            </a:extLst>
          </p:cNvPr>
          <p:cNvSpPr/>
          <p:nvPr/>
        </p:nvSpPr>
        <p:spPr>
          <a:xfrm>
            <a:off x="554853" y="992432"/>
            <a:ext cx="11252833" cy="1862048"/>
          </a:xfrm>
          <a:prstGeom prst="rect">
            <a:avLst/>
          </a:prstGeom>
        </p:spPr>
        <p:txBody>
          <a:bodyPr wrap="square">
            <a:spAutoFit/>
          </a:bodyPr>
          <a:lstStyle/>
          <a:p>
            <a:pPr marL="342900" indent="-342900" algn="just">
              <a:lnSpc>
                <a:spcPct val="90000"/>
              </a:lnSpc>
              <a:spcBef>
                <a:spcPts val="1000"/>
              </a:spcBef>
              <a:buFont typeface="Arial" panose="020B0604020202020204" pitchFamily="34" charset="0"/>
              <a:buChar char="•"/>
            </a:pPr>
            <a:r>
              <a:rPr lang="es-CO" sz="2000" dirty="0">
                <a:solidFill>
                  <a:srgbClr val="152B48"/>
                </a:solidFill>
                <a:latin typeface="Montserrat" panose="02000505000000020004" pitchFamily="2" charset="0"/>
              </a:rPr>
              <a:t>La tasa de mutación espontánea es muy baja en todos los organismos. </a:t>
            </a:r>
          </a:p>
          <a:p>
            <a:pPr marL="342900" indent="-342900" algn="just">
              <a:lnSpc>
                <a:spcPct val="90000"/>
              </a:lnSpc>
              <a:spcBef>
                <a:spcPts val="1000"/>
              </a:spcBef>
              <a:buFont typeface="Arial" panose="020B0604020202020204" pitchFamily="34" charset="0"/>
              <a:buChar char="•"/>
            </a:pPr>
            <a:r>
              <a:rPr lang="es-CO" sz="2000" dirty="0">
                <a:solidFill>
                  <a:srgbClr val="152B48"/>
                </a:solidFill>
                <a:latin typeface="Montserrat" panose="02000505000000020004" pitchFamily="2" charset="0"/>
              </a:rPr>
              <a:t>La tasa varía entre los diferentes organismos. </a:t>
            </a:r>
          </a:p>
          <a:p>
            <a:pPr marL="342900" indent="-342900" algn="just">
              <a:lnSpc>
                <a:spcPct val="90000"/>
              </a:lnSpc>
              <a:spcBef>
                <a:spcPts val="1000"/>
              </a:spcBef>
              <a:buFont typeface="Arial" panose="020B0604020202020204" pitchFamily="34" charset="0"/>
              <a:buChar char="•"/>
            </a:pPr>
            <a:r>
              <a:rPr lang="es-CO" sz="2000" dirty="0">
                <a:solidFill>
                  <a:srgbClr val="152B48"/>
                </a:solidFill>
                <a:latin typeface="Montserrat" panose="02000505000000020004" pitchFamily="2" charset="0"/>
              </a:rPr>
              <a:t>Dentro de una misma especie, la tasa de mutación varía entre genes. </a:t>
            </a:r>
          </a:p>
          <a:p>
            <a:pPr marL="342900" indent="-342900" algn="just">
              <a:lnSpc>
                <a:spcPct val="90000"/>
              </a:lnSpc>
              <a:spcBef>
                <a:spcPts val="1000"/>
              </a:spcBef>
              <a:buFont typeface="Arial" panose="020B0604020202020204" pitchFamily="34" charset="0"/>
              <a:buChar char="•"/>
            </a:pPr>
            <a:r>
              <a:rPr lang="es-CO" sz="2000" dirty="0">
                <a:solidFill>
                  <a:srgbClr val="152B48"/>
                </a:solidFill>
                <a:latin typeface="Montserrat" panose="02000505000000020004" pitchFamily="2" charset="0"/>
              </a:rPr>
              <a:t>La tasa de mutaciones deletéreas en humanos es de 1,6 cambios genéticos deletéreos por individuo y por generación. </a:t>
            </a:r>
          </a:p>
        </p:txBody>
      </p:sp>
      <p:pic>
        <p:nvPicPr>
          <p:cNvPr id="7" name="Imagen 6">
            <a:extLst>
              <a:ext uri="{FF2B5EF4-FFF2-40B4-BE49-F238E27FC236}">
                <a16:creationId xmlns:a16="http://schemas.microsoft.com/office/drawing/2014/main" id="{B6CD2BF2-6462-594E-9871-CB171B848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0432" y="2614502"/>
            <a:ext cx="5347254" cy="4243498"/>
          </a:xfrm>
          <a:prstGeom prst="rect">
            <a:avLst/>
          </a:prstGeom>
        </p:spPr>
      </p:pic>
    </p:spTree>
    <p:extLst>
      <p:ext uri="{BB962C8B-B14F-4D97-AF65-F5344CB8AC3E}">
        <p14:creationId xmlns:p14="http://schemas.microsoft.com/office/powerpoint/2010/main" val="2888030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2A5268D-6F35-D54C-B4EC-B815E806A05C}"/>
              </a:ext>
            </a:extLst>
          </p:cNvPr>
          <p:cNvSpPr txBox="1">
            <a:spLocks/>
          </p:cNvSpPr>
          <p:nvPr/>
        </p:nvSpPr>
        <p:spPr>
          <a:xfrm>
            <a:off x="554854" y="140584"/>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p:txBody>
      </p:sp>
      <p:sp>
        <p:nvSpPr>
          <p:cNvPr id="3" name="Rectángulo 2">
            <a:extLst>
              <a:ext uri="{FF2B5EF4-FFF2-40B4-BE49-F238E27FC236}">
                <a16:creationId xmlns:a16="http://schemas.microsoft.com/office/drawing/2014/main" id="{EE24F2B1-77D8-D645-8363-CFFA2F859321}"/>
              </a:ext>
            </a:extLst>
          </p:cNvPr>
          <p:cNvSpPr/>
          <p:nvPr/>
        </p:nvSpPr>
        <p:spPr>
          <a:xfrm>
            <a:off x="554854" y="822572"/>
            <a:ext cx="7794016" cy="3558923"/>
          </a:xfrm>
          <a:prstGeom prst="rect">
            <a:avLst/>
          </a:prstGeom>
        </p:spPr>
        <p:txBody>
          <a:bodyPr wrap="square">
            <a:spAutoFit/>
          </a:bodyPr>
          <a:lstStyle/>
          <a:p>
            <a:pPr algn="just">
              <a:lnSpc>
                <a:spcPct val="90000"/>
              </a:lnSpc>
              <a:spcBef>
                <a:spcPts val="1000"/>
              </a:spcBef>
            </a:pPr>
            <a:r>
              <a:rPr lang="es-CO" sz="2400" b="1" dirty="0">
                <a:solidFill>
                  <a:srgbClr val="152B48"/>
                </a:solidFill>
                <a:latin typeface="Montserrat" panose="02000505000000020004" pitchFamily="2" charset="0"/>
              </a:rPr>
              <a:t>Errores de replicación del DNA </a:t>
            </a:r>
          </a:p>
          <a:p>
            <a:pPr marL="342900" indent="-342900" algn="just">
              <a:lnSpc>
                <a:spcPct val="90000"/>
              </a:lnSpc>
              <a:spcBef>
                <a:spcPts val="1000"/>
              </a:spcBef>
              <a:buFont typeface="Arial" panose="020B0604020202020204" pitchFamily="34" charset="0"/>
              <a:buChar char="•"/>
            </a:pPr>
            <a:r>
              <a:rPr lang="es-CO" dirty="0">
                <a:solidFill>
                  <a:srgbClr val="152B48"/>
                </a:solidFill>
                <a:latin typeface="Montserrat" panose="02000505000000020004" pitchFamily="2" charset="0"/>
              </a:rPr>
              <a:t>El proceso de replicación del DNA es imperfecto. </a:t>
            </a:r>
          </a:p>
          <a:p>
            <a:pPr marL="342900" indent="-342900" algn="just">
              <a:lnSpc>
                <a:spcPct val="90000"/>
              </a:lnSpc>
              <a:spcBef>
                <a:spcPts val="1000"/>
              </a:spcBef>
              <a:buFont typeface="Arial" panose="020B0604020202020204" pitchFamily="34" charset="0"/>
              <a:buChar char="•"/>
            </a:pPr>
            <a:r>
              <a:rPr lang="es-CO" dirty="0">
                <a:solidFill>
                  <a:srgbClr val="152B48"/>
                </a:solidFill>
                <a:latin typeface="Montserrat" panose="02000505000000020004" pitchFamily="2" charset="0"/>
              </a:rPr>
              <a:t>Ocasionalmente, las DNA polimerasas insertan nucleótidos incorrectos.</a:t>
            </a:r>
          </a:p>
          <a:p>
            <a:pPr marL="342900" indent="-342900" algn="just">
              <a:lnSpc>
                <a:spcPct val="90000"/>
              </a:lnSpc>
              <a:spcBef>
                <a:spcPts val="1000"/>
              </a:spcBef>
              <a:buFont typeface="Arial" panose="020B0604020202020204" pitchFamily="34" charset="0"/>
              <a:buChar char="•"/>
            </a:pPr>
            <a:r>
              <a:rPr lang="es-CO" dirty="0">
                <a:solidFill>
                  <a:srgbClr val="152B48"/>
                </a:solidFill>
                <a:latin typeface="Montserrat" panose="02000505000000020004" pitchFamily="2" charset="0"/>
              </a:rPr>
              <a:t>Existen mecanismos de reparación del DNA pero aveces no detectan o corrigen estos errores, y conducen a una mutación. </a:t>
            </a:r>
          </a:p>
          <a:p>
            <a:pPr marL="342900" indent="-342900" algn="just">
              <a:lnSpc>
                <a:spcPct val="90000"/>
              </a:lnSpc>
              <a:spcBef>
                <a:spcPts val="1000"/>
              </a:spcBef>
              <a:buFont typeface="Arial" panose="020B0604020202020204" pitchFamily="34" charset="0"/>
              <a:buChar char="•"/>
            </a:pPr>
            <a:r>
              <a:rPr lang="es-CO" dirty="0">
                <a:solidFill>
                  <a:srgbClr val="152B48"/>
                </a:solidFill>
                <a:latin typeface="Montserrat" panose="02000505000000020004" pitchFamily="2" charset="0"/>
              </a:rPr>
              <a:t>Las bases puedan adoptar diversas formas conocidas como </a:t>
            </a:r>
            <a:r>
              <a:rPr lang="es-CO" b="1" dirty="0">
                <a:solidFill>
                  <a:srgbClr val="152B48"/>
                </a:solidFill>
                <a:latin typeface="Montserrat" panose="02000505000000020004" pitchFamily="2" charset="0"/>
              </a:rPr>
              <a:t>tautómeros,</a:t>
            </a:r>
            <a:r>
              <a:rPr lang="es-CO" dirty="0">
                <a:solidFill>
                  <a:srgbClr val="152B48"/>
                </a:solidFill>
                <a:latin typeface="Montserrat" panose="02000505000000020004" pitchFamily="2" charset="0"/>
              </a:rPr>
              <a:t> que incrementan la probabilidad de errores durante la replicación del DNA. Produciendo mutaciones puntuales. </a:t>
            </a:r>
          </a:p>
          <a:p>
            <a:pPr marL="342900" indent="-342900" algn="just">
              <a:lnSpc>
                <a:spcPct val="90000"/>
              </a:lnSpc>
              <a:spcBef>
                <a:spcPts val="1000"/>
              </a:spcBef>
              <a:buFont typeface="Arial" panose="020B0604020202020204" pitchFamily="34" charset="0"/>
              <a:buChar char="•"/>
            </a:pPr>
            <a:endParaRPr lang="es-CO" b="1" dirty="0"/>
          </a:p>
        </p:txBody>
      </p:sp>
      <p:pic>
        <p:nvPicPr>
          <p:cNvPr id="7" name="Imagen 6">
            <a:extLst>
              <a:ext uri="{FF2B5EF4-FFF2-40B4-BE49-F238E27FC236}">
                <a16:creationId xmlns:a16="http://schemas.microsoft.com/office/drawing/2014/main" id="{B6F24F8F-9F27-B44D-A79A-67EDE1C91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5826" y="2438400"/>
            <a:ext cx="3686173" cy="4235004"/>
          </a:xfrm>
          <a:prstGeom prst="rect">
            <a:avLst/>
          </a:prstGeom>
        </p:spPr>
      </p:pic>
    </p:spTree>
    <p:extLst>
      <p:ext uri="{BB962C8B-B14F-4D97-AF65-F5344CB8AC3E}">
        <p14:creationId xmlns:p14="http://schemas.microsoft.com/office/powerpoint/2010/main" val="2947196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031A309-B3A2-2544-971A-738516D2A5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0488" y="1881807"/>
            <a:ext cx="7541512" cy="4279219"/>
          </a:xfrm>
          <a:prstGeom prst="rect">
            <a:avLst/>
          </a:prstGeom>
        </p:spPr>
      </p:pic>
      <p:sp>
        <p:nvSpPr>
          <p:cNvPr id="3" name="1 Título">
            <a:extLst>
              <a:ext uri="{FF2B5EF4-FFF2-40B4-BE49-F238E27FC236}">
                <a16:creationId xmlns:a16="http://schemas.microsoft.com/office/drawing/2014/main" id="{B466FFC7-277F-5D44-8B0D-004F60C15382}"/>
              </a:ext>
            </a:extLst>
          </p:cNvPr>
          <p:cNvSpPr txBox="1">
            <a:spLocks/>
          </p:cNvSpPr>
          <p:nvPr/>
        </p:nvSpPr>
        <p:spPr>
          <a:xfrm>
            <a:off x="949925" y="458434"/>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Tree>
    <p:extLst>
      <p:ext uri="{BB962C8B-B14F-4D97-AF65-F5344CB8AC3E}">
        <p14:creationId xmlns:p14="http://schemas.microsoft.com/office/powerpoint/2010/main" val="2509155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4FBD3F5-DE13-974F-99A4-B21C8F919E2F}"/>
              </a:ext>
            </a:extLst>
          </p:cNvPr>
          <p:cNvSpPr txBox="1">
            <a:spLocks/>
          </p:cNvSpPr>
          <p:nvPr/>
        </p:nvSpPr>
        <p:spPr>
          <a:xfrm>
            <a:off x="554854" y="179814"/>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
        <p:nvSpPr>
          <p:cNvPr id="3" name="Rectángulo 2">
            <a:extLst>
              <a:ext uri="{FF2B5EF4-FFF2-40B4-BE49-F238E27FC236}">
                <a16:creationId xmlns:a16="http://schemas.microsoft.com/office/drawing/2014/main" id="{9F76507E-5347-0741-A3DE-9ADD588D4CBD}"/>
              </a:ext>
            </a:extLst>
          </p:cNvPr>
          <p:cNvSpPr/>
          <p:nvPr/>
        </p:nvSpPr>
        <p:spPr>
          <a:xfrm>
            <a:off x="765274" y="909454"/>
            <a:ext cx="11208876" cy="2575064"/>
          </a:xfrm>
          <a:prstGeom prst="rect">
            <a:avLst/>
          </a:prstGeom>
        </p:spPr>
        <p:txBody>
          <a:bodyPr wrap="square">
            <a:spAutoFit/>
          </a:bodyPr>
          <a:lstStyle/>
          <a:p>
            <a:pPr algn="just">
              <a:spcBef>
                <a:spcPts val="1000"/>
              </a:spcBef>
            </a:pPr>
            <a:r>
              <a:rPr lang="es-CO" sz="2400" b="1" dirty="0">
                <a:solidFill>
                  <a:srgbClr val="152B48"/>
                </a:solidFill>
                <a:latin typeface="Montserrat" panose="02000505000000020004" pitchFamily="2" charset="0"/>
              </a:rPr>
              <a:t>Desplazamiento de la replicación </a:t>
            </a:r>
          </a:p>
          <a:p>
            <a:pPr algn="just">
              <a:spcBef>
                <a:spcPts val="1000"/>
              </a:spcBef>
            </a:pPr>
            <a:endParaRPr lang="es-CO" sz="200" b="1" dirty="0">
              <a:solidFill>
                <a:srgbClr val="152B48"/>
              </a:solidFill>
              <a:latin typeface="Montserrat" panose="02000505000000020004" pitchFamily="2" charset="0"/>
            </a:endParaRPr>
          </a:p>
          <a:p>
            <a:pPr marL="342900" indent="-342900" algn="just">
              <a:spcBef>
                <a:spcPts val="1000"/>
              </a:spcBef>
              <a:buFont typeface="Arial" panose="020B0604020202020204" pitchFamily="34" charset="0"/>
              <a:buChar char="•"/>
            </a:pPr>
            <a:r>
              <a:rPr lang="es-CO" sz="2000" dirty="0">
                <a:solidFill>
                  <a:srgbClr val="152B48"/>
                </a:solidFill>
                <a:latin typeface="Montserrat" panose="02000505000000020004" pitchFamily="2" charset="0"/>
              </a:rPr>
              <a:t>La replicación del DNA también puede introducir inserciones/deleciones. </a:t>
            </a:r>
          </a:p>
          <a:p>
            <a:pPr marL="342900" indent="-342900" algn="just">
              <a:spcBef>
                <a:spcPts val="1000"/>
              </a:spcBef>
              <a:buFont typeface="Arial" panose="020B0604020202020204" pitchFamily="34" charset="0"/>
              <a:buChar char="•"/>
            </a:pPr>
            <a:r>
              <a:rPr lang="es-CO" sz="2000" dirty="0">
                <a:solidFill>
                  <a:srgbClr val="152B48"/>
                </a:solidFill>
                <a:latin typeface="Montserrat" panose="02000505000000020004" pitchFamily="2" charset="0"/>
              </a:rPr>
              <a:t>Se producen cuando la cadena de DNA molde forma un lazo y se desplaza durante la replicación, o cuando la DNA polimerasa se desplaza o repite nucleótidos.</a:t>
            </a:r>
          </a:p>
          <a:p>
            <a:pPr marL="342900" indent="-342900" algn="just">
              <a:spcBef>
                <a:spcPts val="1000"/>
              </a:spcBef>
              <a:buFont typeface="Arial" panose="020B0604020202020204" pitchFamily="34" charset="0"/>
              <a:buChar char="•"/>
            </a:pPr>
            <a:r>
              <a:rPr lang="es-CO" sz="2000" dirty="0">
                <a:solidFill>
                  <a:srgbClr val="152B48"/>
                </a:solidFill>
                <a:latin typeface="Montserrat" panose="02000505000000020004" pitchFamily="2" charset="0"/>
              </a:rPr>
              <a:t>Se puede producir en cualquier lugar en el DNA, pero se da en las regiones que contienen secuencias repetidas (puntos calientes para la mutación del DNA).</a:t>
            </a:r>
          </a:p>
        </p:txBody>
      </p:sp>
      <p:pic>
        <p:nvPicPr>
          <p:cNvPr id="4" name="Imagen 3">
            <a:extLst>
              <a:ext uri="{FF2B5EF4-FFF2-40B4-BE49-F238E27FC236}">
                <a16:creationId xmlns:a16="http://schemas.microsoft.com/office/drawing/2014/main" id="{D2F3DE7A-14D2-2140-9EAC-9BC3281D55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696" y="3363587"/>
            <a:ext cx="5215541" cy="3494413"/>
          </a:xfrm>
          <a:prstGeom prst="rect">
            <a:avLst/>
          </a:prstGeom>
        </p:spPr>
      </p:pic>
    </p:spTree>
    <p:extLst>
      <p:ext uri="{BB962C8B-B14F-4D97-AF65-F5344CB8AC3E}">
        <p14:creationId xmlns:p14="http://schemas.microsoft.com/office/powerpoint/2010/main" val="396284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BFAAF8-9C33-1748-A614-AEA27E3027BC}"/>
              </a:ext>
            </a:extLst>
          </p:cNvPr>
          <p:cNvSpPr/>
          <p:nvPr/>
        </p:nvSpPr>
        <p:spPr>
          <a:xfrm>
            <a:off x="731744" y="921889"/>
            <a:ext cx="10815930" cy="1723549"/>
          </a:xfrm>
          <a:prstGeom prst="rect">
            <a:avLst/>
          </a:prstGeom>
        </p:spPr>
        <p:txBody>
          <a:bodyPr wrap="square">
            <a:spAutoFit/>
          </a:bodyPr>
          <a:lstStyle/>
          <a:p>
            <a:r>
              <a:rPr lang="es-CO" sz="2400" b="1" dirty="0">
                <a:solidFill>
                  <a:srgbClr val="152B48"/>
                </a:solidFill>
                <a:latin typeface="Montserrat" panose="02000505000000020004" pitchFamily="2" charset="0"/>
              </a:rPr>
              <a:t>Despurinación</a:t>
            </a:r>
          </a:p>
          <a:p>
            <a:endParaRPr lang="es-CO" sz="2400" b="1" dirty="0">
              <a:solidFill>
                <a:srgbClr val="152B48"/>
              </a:solidFill>
              <a:latin typeface="Montserrat" panose="02000505000000020004" pitchFamily="2" charset="0"/>
            </a:endParaRPr>
          </a:p>
          <a:p>
            <a:pPr marL="342900" indent="-342900">
              <a:buFont typeface="Arial" panose="020B0604020202020204" pitchFamily="34" charset="0"/>
              <a:buChar char="•"/>
            </a:pPr>
            <a:r>
              <a:rPr lang="es-CO" sz="2000" dirty="0">
                <a:solidFill>
                  <a:srgbClr val="152B48"/>
                </a:solidFill>
                <a:latin typeface="Montserrat" panose="02000505000000020004" pitchFamily="2" charset="0"/>
              </a:rPr>
              <a:t>Pérdida de bases nitrogenadas en una molécula de DNA intacta. La mayoría son purinas, tanto guaninas como adeninas. </a:t>
            </a:r>
          </a:p>
          <a:p>
            <a:endParaRPr lang="es-CO" dirty="0"/>
          </a:p>
        </p:txBody>
      </p:sp>
      <p:sp>
        <p:nvSpPr>
          <p:cNvPr id="3" name="1 Título">
            <a:extLst>
              <a:ext uri="{FF2B5EF4-FFF2-40B4-BE49-F238E27FC236}">
                <a16:creationId xmlns:a16="http://schemas.microsoft.com/office/drawing/2014/main" id="{688B260D-9CC4-C941-B9AE-CEB8ADEFA452}"/>
              </a:ext>
            </a:extLst>
          </p:cNvPr>
          <p:cNvSpPr txBox="1">
            <a:spLocks/>
          </p:cNvSpPr>
          <p:nvPr/>
        </p:nvSpPr>
        <p:spPr>
          <a:xfrm>
            <a:off x="731744" y="298246"/>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p:txBody>
      </p:sp>
      <p:pic>
        <p:nvPicPr>
          <p:cNvPr id="6" name="Imagen 5">
            <a:extLst>
              <a:ext uri="{FF2B5EF4-FFF2-40B4-BE49-F238E27FC236}">
                <a16:creationId xmlns:a16="http://schemas.microsoft.com/office/drawing/2014/main" id="{A2350D68-CA50-6347-91C5-6A5B49ACB0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1755" y="3475513"/>
            <a:ext cx="6751743" cy="3271549"/>
          </a:xfrm>
          <a:prstGeom prst="rect">
            <a:avLst/>
          </a:prstGeom>
        </p:spPr>
      </p:pic>
      <p:sp>
        <p:nvSpPr>
          <p:cNvPr id="7" name="Rectángulo 6">
            <a:extLst>
              <a:ext uri="{FF2B5EF4-FFF2-40B4-BE49-F238E27FC236}">
                <a16:creationId xmlns:a16="http://schemas.microsoft.com/office/drawing/2014/main" id="{85E7B552-0243-8640-8E16-1C498026596E}"/>
              </a:ext>
            </a:extLst>
          </p:cNvPr>
          <p:cNvSpPr/>
          <p:nvPr/>
        </p:nvSpPr>
        <p:spPr>
          <a:xfrm>
            <a:off x="731744" y="2391381"/>
            <a:ext cx="11051754" cy="707886"/>
          </a:xfrm>
          <a:prstGeom prst="rect">
            <a:avLst/>
          </a:prstGeom>
        </p:spPr>
        <p:txBody>
          <a:bodyPr wrap="square">
            <a:spAutoFit/>
          </a:bodyPr>
          <a:lstStyle/>
          <a:p>
            <a:pPr marL="342900" indent="-342900">
              <a:buFont typeface="Arial" panose="020B0604020202020204" pitchFamily="34" charset="0"/>
              <a:buChar char="•"/>
            </a:pPr>
            <a:r>
              <a:rPr lang="es-CO" sz="2000" dirty="0">
                <a:solidFill>
                  <a:srgbClr val="152B48"/>
                </a:solidFill>
                <a:latin typeface="Montserrat" panose="02000505000000020004" pitchFamily="2" charset="0"/>
              </a:rPr>
              <a:t>Los nucleótidos pierden su base nitrogenada. Esto conduce a la generación de un sitio apurínico.</a:t>
            </a:r>
          </a:p>
          <a:p>
            <a:pPr marL="342900" indent="-342900">
              <a:buFont typeface="Arial" panose="020B0604020202020204" pitchFamily="34" charset="0"/>
              <a:buChar char="•"/>
            </a:pPr>
            <a:r>
              <a:rPr lang="es-CO" sz="2000" dirty="0">
                <a:solidFill>
                  <a:srgbClr val="152B48"/>
                </a:solidFill>
                <a:latin typeface="Montserrat" panose="02000505000000020004" pitchFamily="2" charset="0"/>
              </a:rPr>
              <a:t>No hay base en esa posición por lo tanto en ese sitio se introducirá un nucleótido al azar. </a:t>
            </a:r>
          </a:p>
        </p:txBody>
      </p:sp>
    </p:spTree>
    <p:extLst>
      <p:ext uri="{BB962C8B-B14F-4D97-AF65-F5344CB8AC3E}">
        <p14:creationId xmlns:p14="http://schemas.microsoft.com/office/powerpoint/2010/main" val="2592328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6AB180-8A4F-884D-8DD1-73200A9828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0911" y="2640410"/>
            <a:ext cx="5552388" cy="4217590"/>
          </a:xfrm>
          <a:prstGeom prst="rect">
            <a:avLst/>
          </a:prstGeom>
        </p:spPr>
      </p:pic>
      <p:sp>
        <p:nvSpPr>
          <p:cNvPr id="2" name="1 Título">
            <a:extLst>
              <a:ext uri="{FF2B5EF4-FFF2-40B4-BE49-F238E27FC236}">
                <a16:creationId xmlns:a16="http://schemas.microsoft.com/office/drawing/2014/main" id="{2324EA1F-C694-7C46-B58A-B00D1BDBA9C1}"/>
              </a:ext>
            </a:extLst>
          </p:cNvPr>
          <p:cNvSpPr txBox="1">
            <a:spLocks/>
          </p:cNvSpPr>
          <p:nvPr/>
        </p:nvSpPr>
        <p:spPr>
          <a:xfrm>
            <a:off x="749546" y="354249"/>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
        <p:nvSpPr>
          <p:cNvPr id="3" name="Rectángulo 2">
            <a:extLst>
              <a:ext uri="{FF2B5EF4-FFF2-40B4-BE49-F238E27FC236}">
                <a16:creationId xmlns:a16="http://schemas.microsoft.com/office/drawing/2014/main" id="{1B861C6A-780C-0043-B758-F5721C6AA7EA}"/>
              </a:ext>
            </a:extLst>
          </p:cNvPr>
          <p:cNvSpPr/>
          <p:nvPr/>
        </p:nvSpPr>
        <p:spPr>
          <a:xfrm>
            <a:off x="1371049" y="1168537"/>
            <a:ext cx="9449901" cy="1785104"/>
          </a:xfrm>
          <a:prstGeom prst="rect">
            <a:avLst/>
          </a:prstGeom>
        </p:spPr>
        <p:txBody>
          <a:bodyPr wrap="square">
            <a:spAutoFit/>
          </a:bodyPr>
          <a:lstStyle/>
          <a:p>
            <a:pPr algn="just"/>
            <a:r>
              <a:rPr lang="es-CO" sz="2000" b="1" dirty="0">
                <a:solidFill>
                  <a:srgbClr val="152B48"/>
                </a:solidFill>
                <a:latin typeface="Montserrat" panose="02000505000000020004" pitchFamily="2" charset="0"/>
              </a:rPr>
              <a:t>Desaminación:</a:t>
            </a:r>
          </a:p>
          <a:p>
            <a:pPr marL="342900" indent="-342900" algn="just">
              <a:buFont typeface="Arial" panose="020B0604020202020204" pitchFamily="34" charset="0"/>
              <a:buChar char="•"/>
            </a:pPr>
            <a:r>
              <a:rPr lang="es-CO" dirty="0">
                <a:solidFill>
                  <a:srgbClr val="152B48"/>
                </a:solidFill>
                <a:latin typeface="Montserrat" panose="02000505000000020004" pitchFamily="2" charset="0"/>
              </a:rPr>
              <a:t>Un grupo amino de la adenina o de la citosina se convierte en un grupo ceto. </a:t>
            </a:r>
          </a:p>
          <a:p>
            <a:pPr marL="342900" indent="-342900" algn="just">
              <a:buFont typeface="Arial" panose="020B0604020202020204" pitchFamily="34" charset="0"/>
              <a:buChar char="•"/>
            </a:pPr>
            <a:r>
              <a:rPr lang="es-CO" dirty="0">
                <a:solidFill>
                  <a:srgbClr val="152B48"/>
                </a:solidFill>
                <a:latin typeface="Montserrat" panose="02000505000000020004" pitchFamily="2" charset="0"/>
              </a:rPr>
              <a:t>La citosina se convierte en uracilo y la adenina en hipoxantina. </a:t>
            </a:r>
          </a:p>
          <a:p>
            <a:pPr marL="342900" indent="-342900" algn="just">
              <a:buFont typeface="Arial" panose="020B0604020202020204" pitchFamily="34" charset="0"/>
              <a:buChar char="•"/>
            </a:pPr>
            <a:r>
              <a:rPr lang="es-CO" dirty="0">
                <a:solidFill>
                  <a:srgbClr val="152B48"/>
                </a:solidFill>
                <a:latin typeface="Montserrat" panose="02000505000000020004" pitchFamily="2" charset="0"/>
              </a:rPr>
              <a:t>Se puede producir de manera espontánea o como resultado de un tratamiento con un mutágeno químico como el ácido nitroso (HNO2). </a:t>
            </a:r>
          </a:p>
          <a:p>
            <a:pPr algn="just"/>
            <a:endParaRPr lang="es-CO" dirty="0"/>
          </a:p>
        </p:txBody>
      </p:sp>
    </p:spTree>
    <p:extLst>
      <p:ext uri="{BB962C8B-B14F-4D97-AF65-F5344CB8AC3E}">
        <p14:creationId xmlns:p14="http://schemas.microsoft.com/office/powerpoint/2010/main" val="183533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47A9418-6DB1-214D-8BA8-42A5E7DF9433}"/>
              </a:ext>
            </a:extLst>
          </p:cNvPr>
          <p:cNvSpPr txBox="1">
            <a:spLocks/>
          </p:cNvSpPr>
          <p:nvPr/>
        </p:nvSpPr>
        <p:spPr>
          <a:xfrm>
            <a:off x="838200" y="577160"/>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La traducción</a:t>
            </a:r>
          </a:p>
        </p:txBody>
      </p:sp>
      <p:pic>
        <p:nvPicPr>
          <p:cNvPr id="3" name="Picture 2" descr="EssGen1-5_Codons_to_AA_V2">
            <a:extLst>
              <a:ext uri="{FF2B5EF4-FFF2-40B4-BE49-F238E27FC236}">
                <a16:creationId xmlns:a16="http://schemas.microsoft.com/office/drawing/2014/main" id="{8402E771-A7C6-AA41-997C-E2E11F131F7E}"/>
              </a:ext>
            </a:extLst>
          </p:cNvPr>
          <p:cNvPicPr>
            <a:picLocks noChangeAspect="1" noChangeArrowheads="1"/>
          </p:cNvPicPr>
          <p:nvPr/>
        </p:nvPicPr>
        <p:blipFill>
          <a:blip r:embed="rId2" cstate="print"/>
          <a:srcRect/>
          <a:stretch>
            <a:fillRect/>
          </a:stretch>
        </p:blipFill>
        <p:spPr bwMode="auto">
          <a:xfrm>
            <a:off x="4274163" y="1505763"/>
            <a:ext cx="7698478" cy="4323552"/>
          </a:xfrm>
          <a:prstGeom prst="rect">
            <a:avLst/>
          </a:prstGeom>
          <a:noFill/>
        </p:spPr>
      </p:pic>
    </p:spTree>
    <p:extLst>
      <p:ext uri="{BB962C8B-B14F-4D97-AF65-F5344CB8AC3E}">
        <p14:creationId xmlns:p14="http://schemas.microsoft.com/office/powerpoint/2010/main" val="755129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4DC46C3-22D9-7347-BA0C-12A2A8E6DA23}"/>
              </a:ext>
            </a:extLst>
          </p:cNvPr>
          <p:cNvSpPr txBox="1">
            <a:spLocks/>
          </p:cNvSpPr>
          <p:nvPr/>
        </p:nvSpPr>
        <p:spPr>
          <a:xfrm>
            <a:off x="736293" y="291351"/>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
        <p:nvSpPr>
          <p:cNvPr id="3" name="Rectángulo 2">
            <a:extLst>
              <a:ext uri="{FF2B5EF4-FFF2-40B4-BE49-F238E27FC236}">
                <a16:creationId xmlns:a16="http://schemas.microsoft.com/office/drawing/2014/main" id="{43C9704B-8F13-424A-8189-1A7266D59F54}"/>
              </a:ext>
            </a:extLst>
          </p:cNvPr>
          <p:cNvSpPr/>
          <p:nvPr/>
        </p:nvSpPr>
        <p:spPr>
          <a:xfrm>
            <a:off x="1027840" y="1188515"/>
            <a:ext cx="10586893" cy="3385542"/>
          </a:xfrm>
          <a:prstGeom prst="rect">
            <a:avLst/>
          </a:prstGeom>
        </p:spPr>
        <p:txBody>
          <a:bodyPr wrap="square">
            <a:spAutoFit/>
          </a:bodyPr>
          <a:lstStyle/>
          <a:p>
            <a:pPr algn="just"/>
            <a:r>
              <a:rPr lang="es-CO" sz="2200" b="1" dirty="0">
                <a:solidFill>
                  <a:srgbClr val="152B48"/>
                </a:solidFill>
                <a:latin typeface="Montserrat" panose="02000505000000020004" pitchFamily="2" charset="0"/>
              </a:rPr>
              <a:t>Daño oxidativo:</a:t>
            </a:r>
          </a:p>
          <a:p>
            <a:pPr marL="285750" indent="-285750" algn="just">
              <a:buFont typeface="Arial" panose="020B0604020202020204" pitchFamily="34" charset="0"/>
              <a:buChar char="•"/>
            </a:pPr>
            <a:r>
              <a:rPr lang="es-CO" sz="2000" dirty="0">
                <a:solidFill>
                  <a:srgbClr val="152B48"/>
                </a:solidFill>
                <a:latin typeface="Montserrat" panose="02000505000000020004" pitchFamily="2" charset="0"/>
              </a:rPr>
              <a:t>El DNA también puede sufrir daños debidos a los subproductos de los procesos celulares normales:</a:t>
            </a:r>
          </a:p>
          <a:p>
            <a:pPr marL="800100" lvl="1" indent="-342900" algn="just">
              <a:buFont typeface="Wingdings" pitchFamily="2" charset="2"/>
              <a:buChar char="§"/>
            </a:pPr>
            <a:r>
              <a:rPr lang="es-CO" dirty="0">
                <a:solidFill>
                  <a:srgbClr val="152B48"/>
                </a:solidFill>
                <a:latin typeface="Montserrat" panose="02000505000000020004" pitchFamily="2" charset="0"/>
              </a:rPr>
              <a:t>Especies reactivas de oxígeno (superóxidos, radicales hidroxilo, el peróxido de hidrógeno).</a:t>
            </a:r>
          </a:p>
          <a:p>
            <a:pPr marL="285750" indent="-285750" algn="just">
              <a:buFont typeface="Arial" panose="020B0604020202020204" pitchFamily="34" charset="0"/>
              <a:buChar char="•"/>
            </a:pPr>
            <a:r>
              <a:rPr lang="es-CO" sz="2000" dirty="0">
                <a:solidFill>
                  <a:srgbClr val="152B48"/>
                </a:solidFill>
                <a:latin typeface="Montserrat" panose="02000505000000020004" pitchFamily="2" charset="0"/>
              </a:rPr>
              <a:t>Los reactivos de oxígeno pueden producir más de 100 tipos diferentes de modificaciones químicas en el DNA, incluyendo modificaciones de bases que conducen a emparejamientos erróneos durante la replicación. </a:t>
            </a:r>
          </a:p>
          <a:p>
            <a:pPr algn="just"/>
            <a:endParaRPr lang="es-CO" dirty="0"/>
          </a:p>
          <a:p>
            <a:pPr marL="742950" lvl="1" indent="-285750" algn="just">
              <a:buFont typeface="Arial" panose="020B0604020202020204" pitchFamily="34" charset="0"/>
              <a:buChar char="•"/>
            </a:pPr>
            <a:endParaRPr lang="es-CO" dirty="0"/>
          </a:p>
          <a:p>
            <a:pPr algn="just"/>
            <a:endParaRPr lang="es-CO" dirty="0"/>
          </a:p>
        </p:txBody>
      </p:sp>
    </p:spTree>
    <p:extLst>
      <p:ext uri="{BB962C8B-B14F-4D97-AF65-F5344CB8AC3E}">
        <p14:creationId xmlns:p14="http://schemas.microsoft.com/office/powerpoint/2010/main" val="1244142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76CECC2-06F6-504C-A406-8A3741176E62}"/>
              </a:ext>
            </a:extLst>
          </p:cNvPr>
          <p:cNvSpPr txBox="1">
            <a:spLocks/>
          </p:cNvSpPr>
          <p:nvPr/>
        </p:nvSpPr>
        <p:spPr>
          <a:xfrm>
            <a:off x="605817" y="292943"/>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
        <p:nvSpPr>
          <p:cNvPr id="4" name="Rectángulo 3">
            <a:extLst>
              <a:ext uri="{FF2B5EF4-FFF2-40B4-BE49-F238E27FC236}">
                <a16:creationId xmlns:a16="http://schemas.microsoft.com/office/drawing/2014/main" id="{76282E63-48D0-454E-9007-FC32DC4AA47F}"/>
              </a:ext>
            </a:extLst>
          </p:cNvPr>
          <p:cNvSpPr/>
          <p:nvPr/>
        </p:nvSpPr>
        <p:spPr>
          <a:xfrm>
            <a:off x="907155" y="1366897"/>
            <a:ext cx="5188845" cy="2062103"/>
          </a:xfrm>
          <a:prstGeom prst="rect">
            <a:avLst/>
          </a:prstGeom>
        </p:spPr>
        <p:txBody>
          <a:bodyPr wrap="square">
            <a:spAutoFit/>
          </a:bodyPr>
          <a:lstStyle/>
          <a:p>
            <a:r>
              <a:rPr lang="es-CO" sz="2000" b="1" dirty="0">
                <a:solidFill>
                  <a:srgbClr val="152B48"/>
                </a:solidFill>
                <a:latin typeface="Montserrat" panose="02000505000000020004" pitchFamily="2" charset="0"/>
              </a:rPr>
              <a:t>Mutaciones inducidas (mutágenos): </a:t>
            </a:r>
          </a:p>
          <a:p>
            <a:pPr marL="285750" indent="-285750">
              <a:buFont typeface="Arial" panose="020B0604020202020204" pitchFamily="34" charset="0"/>
              <a:buChar char="•"/>
            </a:pPr>
            <a:r>
              <a:rPr lang="es-CO" b="1" dirty="0">
                <a:solidFill>
                  <a:srgbClr val="152B48"/>
                </a:solidFill>
                <a:latin typeface="Montserrat" panose="02000505000000020004" pitchFamily="2" charset="0"/>
              </a:rPr>
              <a:t>Naturales : </a:t>
            </a:r>
            <a:r>
              <a:rPr lang="es-CO" dirty="0">
                <a:solidFill>
                  <a:srgbClr val="152B48"/>
                </a:solidFill>
                <a:latin typeface="Montserrat" panose="02000505000000020004" pitchFamily="2" charset="0"/>
              </a:rPr>
              <a:t>toxinas de hongos y la luz ultravioleta.</a:t>
            </a:r>
          </a:p>
          <a:p>
            <a:pPr marL="285750" indent="-285750">
              <a:buFont typeface="Arial" panose="020B0604020202020204" pitchFamily="34" charset="0"/>
              <a:buChar char="•"/>
            </a:pPr>
            <a:r>
              <a:rPr lang="es-CO" b="1" dirty="0">
                <a:solidFill>
                  <a:srgbClr val="152B48"/>
                </a:solidFill>
                <a:latin typeface="Montserrat" panose="02000505000000020004" pitchFamily="2" charset="0"/>
              </a:rPr>
              <a:t>No naturales : </a:t>
            </a:r>
            <a:r>
              <a:rPr lang="es-CO" dirty="0">
                <a:solidFill>
                  <a:srgbClr val="152B48"/>
                </a:solidFill>
                <a:latin typeface="Montserrat" panose="02000505000000020004" pitchFamily="2" charset="0"/>
              </a:rPr>
              <a:t>contaminantes industriales, rayos X usados en medicina, y los productos químicos que hay en el humo del tabaco. </a:t>
            </a:r>
          </a:p>
        </p:txBody>
      </p:sp>
      <p:pic>
        <p:nvPicPr>
          <p:cNvPr id="6" name="Imagen 5">
            <a:extLst>
              <a:ext uri="{FF2B5EF4-FFF2-40B4-BE49-F238E27FC236}">
                <a16:creationId xmlns:a16="http://schemas.microsoft.com/office/drawing/2014/main" id="{DF981711-4C37-8F49-9E12-877FADB32D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167" y="1445332"/>
            <a:ext cx="6648501" cy="5242087"/>
          </a:xfrm>
          <a:prstGeom prst="rect">
            <a:avLst/>
          </a:prstGeom>
        </p:spPr>
      </p:pic>
    </p:spTree>
    <p:extLst>
      <p:ext uri="{BB962C8B-B14F-4D97-AF65-F5344CB8AC3E}">
        <p14:creationId xmlns:p14="http://schemas.microsoft.com/office/powerpoint/2010/main" val="1757326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075E241-7762-B749-B08F-6909E7825C54}"/>
              </a:ext>
            </a:extLst>
          </p:cNvPr>
          <p:cNvSpPr txBox="1">
            <a:spLocks/>
          </p:cNvSpPr>
          <p:nvPr/>
        </p:nvSpPr>
        <p:spPr>
          <a:xfrm>
            <a:off x="662608" y="341823"/>
            <a:ext cx="8229600" cy="87937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latin typeface="Montserrat" pitchFamily="2" charset="77"/>
              </a:rPr>
              <a:t>Mutaciones: causas</a:t>
            </a:r>
          </a:p>
          <a:p>
            <a:endParaRPr lang="es-CO" dirty="0">
              <a:latin typeface="Montserrat" pitchFamily="2" charset="77"/>
            </a:endParaRPr>
          </a:p>
        </p:txBody>
      </p:sp>
      <p:sp>
        <p:nvSpPr>
          <p:cNvPr id="3" name="Rectángulo 2">
            <a:extLst>
              <a:ext uri="{FF2B5EF4-FFF2-40B4-BE49-F238E27FC236}">
                <a16:creationId xmlns:a16="http://schemas.microsoft.com/office/drawing/2014/main" id="{C99CDF5D-949C-D44E-A5FD-5DC78461960A}"/>
              </a:ext>
            </a:extLst>
          </p:cNvPr>
          <p:cNvSpPr/>
          <p:nvPr/>
        </p:nvSpPr>
        <p:spPr>
          <a:xfrm>
            <a:off x="1152940" y="1275845"/>
            <a:ext cx="10561982" cy="2554545"/>
          </a:xfrm>
          <a:prstGeom prst="rect">
            <a:avLst/>
          </a:prstGeom>
        </p:spPr>
        <p:txBody>
          <a:bodyPr wrap="square">
            <a:spAutoFit/>
          </a:bodyPr>
          <a:lstStyle/>
          <a:p>
            <a:pPr algn="just"/>
            <a:r>
              <a:rPr lang="es-CO" sz="2000" dirty="0">
                <a:solidFill>
                  <a:srgbClr val="152B48"/>
                </a:solidFill>
                <a:latin typeface="Montserrat" pitchFamily="2" charset="77"/>
              </a:rPr>
              <a:t>Estos mutágenos químicos pueden sustituir a las purinas o a las pirimidinas durante la biosíntesis de los ácidos nucleicos. Por ejemplo, el </a:t>
            </a:r>
            <a:r>
              <a:rPr lang="es-CO" sz="2000" b="1" dirty="0">
                <a:solidFill>
                  <a:srgbClr val="152B48"/>
                </a:solidFill>
                <a:latin typeface="Montserrat" pitchFamily="2" charset="77"/>
              </a:rPr>
              <a:t>5-bromouracilo (5-BU)</a:t>
            </a:r>
            <a:r>
              <a:rPr lang="es-CO" sz="2000" dirty="0">
                <a:solidFill>
                  <a:srgbClr val="152B48"/>
                </a:solidFill>
                <a:latin typeface="Montserrat" pitchFamily="2" charset="77"/>
              </a:rPr>
              <a:t>, un derivado del uracilo, se comporta como una análogo de la timidina y se encuentra halogenado en la posición número 5 del anillo de pirimidina. Si la 5-BU se une químicamente a la desoxirribosa, se forma el nucleósido análogo </a:t>
            </a:r>
            <a:r>
              <a:rPr lang="es-CO" sz="2000" b="1" dirty="0">
                <a:solidFill>
                  <a:srgbClr val="152B48"/>
                </a:solidFill>
                <a:latin typeface="Montserrat" pitchFamily="2" charset="77"/>
              </a:rPr>
              <a:t>breomodeoxiuridina </a:t>
            </a:r>
            <a:r>
              <a:rPr lang="es-CO" sz="2000" dirty="0">
                <a:solidFill>
                  <a:srgbClr val="152B48"/>
                </a:solidFill>
                <a:latin typeface="Montserrat" pitchFamily="2" charset="77"/>
              </a:rPr>
              <a:t>(</a:t>
            </a:r>
            <a:r>
              <a:rPr lang="es-CO" sz="2000" b="1" dirty="0">
                <a:solidFill>
                  <a:srgbClr val="152B48"/>
                </a:solidFill>
                <a:latin typeface="Montserrat" pitchFamily="2" charset="77"/>
              </a:rPr>
              <a:t>BrdU</a:t>
            </a:r>
            <a:r>
              <a:rPr lang="es-CO" sz="2000" dirty="0">
                <a:solidFill>
                  <a:srgbClr val="152B48"/>
                </a:solidFill>
                <a:latin typeface="Montserrat" pitchFamily="2" charset="77"/>
              </a:rPr>
              <a:t>). La presencia del átomo de bromo en lugar del grupo metilo incrementa la probabilidad de que se produzca un cambio tautomérico. </a:t>
            </a:r>
          </a:p>
        </p:txBody>
      </p:sp>
    </p:spTree>
    <p:extLst>
      <p:ext uri="{BB962C8B-B14F-4D97-AF65-F5344CB8AC3E}">
        <p14:creationId xmlns:p14="http://schemas.microsoft.com/office/powerpoint/2010/main" val="4207853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3720197B-6E6F-BE46-8087-12FD18AC5AC0}"/>
              </a:ext>
            </a:extLst>
          </p:cNvPr>
          <p:cNvSpPr txBox="1">
            <a:spLocks/>
          </p:cNvSpPr>
          <p:nvPr/>
        </p:nvSpPr>
        <p:spPr>
          <a:xfrm>
            <a:off x="655983" y="474345"/>
            <a:ext cx="8229600" cy="663352"/>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a:t>Anemia falciforme </a:t>
            </a:r>
            <a:endParaRPr lang="es-CO" dirty="0"/>
          </a:p>
        </p:txBody>
      </p:sp>
      <p:sp>
        <p:nvSpPr>
          <p:cNvPr id="6" name="2 Marcador de contenido">
            <a:extLst>
              <a:ext uri="{FF2B5EF4-FFF2-40B4-BE49-F238E27FC236}">
                <a16:creationId xmlns:a16="http://schemas.microsoft.com/office/drawing/2014/main" id="{BCAE0F28-F1D4-C849-86C9-FBD27CE6826B}"/>
              </a:ext>
            </a:extLst>
          </p:cNvPr>
          <p:cNvSpPr txBox="1">
            <a:spLocks/>
          </p:cNvSpPr>
          <p:nvPr/>
        </p:nvSpPr>
        <p:spPr>
          <a:xfrm>
            <a:off x="1634266" y="1511289"/>
            <a:ext cx="9693966" cy="1296144"/>
          </a:xfrm>
          <a:prstGeom prst="rect">
            <a:avLst/>
          </a:prstGeom>
          <a:solidFill>
            <a:srgbClr val="142B48"/>
          </a:solidFill>
        </p:spPr>
        <p:style>
          <a:lnRef idx="0">
            <a:schemeClr val="accent2"/>
          </a:lnRef>
          <a:fillRef idx="3">
            <a:schemeClr val="accent2"/>
          </a:fillRef>
          <a:effectRef idx="3">
            <a:schemeClr val="accent2"/>
          </a:effectRef>
          <a:fontRef idx="minor">
            <a:schemeClr val="lt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2400">
                <a:latin typeface="Montserrat" pitchFamily="2" charset="77"/>
              </a:rPr>
              <a:t>Enfermedad autosómica recesiva </a:t>
            </a:r>
            <a:r>
              <a:rPr lang="es-ES" sz="2400">
                <a:latin typeface="Montserrat" pitchFamily="2" charset="77"/>
                <a:cs typeface="Arial"/>
              </a:rPr>
              <a:t>→ </a:t>
            </a:r>
            <a:r>
              <a:rPr lang="es-ES" sz="2400">
                <a:latin typeface="Montserrat" pitchFamily="2" charset="77"/>
              </a:rPr>
              <a:t>sustitución de adenina por timina en el gen de la globina beta → cromosoma 11 </a:t>
            </a:r>
            <a:r>
              <a:rPr lang="es-ES" sz="2400">
                <a:latin typeface="Montserrat" pitchFamily="2" charset="77"/>
                <a:cs typeface="Arial"/>
              </a:rPr>
              <a:t>→ </a:t>
            </a:r>
            <a:r>
              <a:rPr lang="es-ES" sz="2400">
                <a:latin typeface="Montserrat" pitchFamily="2" charset="77"/>
              </a:rPr>
              <a:t>mutación de ácido glutámico por valina.</a:t>
            </a:r>
            <a:endParaRPr lang="es-CO" sz="2400" dirty="0">
              <a:latin typeface="Montserrat" pitchFamily="2" charset="77"/>
            </a:endParaRPr>
          </a:p>
        </p:txBody>
      </p:sp>
      <p:pic>
        <p:nvPicPr>
          <p:cNvPr id="7" name="Picture 2" descr="http://1.bp.blogspot.com/-jeQvPlPW_0o/Tp22r2cBENI/AAAAAAAAGXM/9qRr7Gwma9E/s1600/1223.jpg">
            <a:extLst>
              <a:ext uri="{FF2B5EF4-FFF2-40B4-BE49-F238E27FC236}">
                <a16:creationId xmlns:a16="http://schemas.microsoft.com/office/drawing/2014/main" id="{9743B3A0-F8C0-124A-877F-141CBAD11DCE}"/>
              </a:ext>
            </a:extLst>
          </p:cNvPr>
          <p:cNvPicPr>
            <a:picLocks noChangeAspect="1" noChangeArrowheads="1"/>
          </p:cNvPicPr>
          <p:nvPr/>
        </p:nvPicPr>
        <p:blipFill>
          <a:blip r:embed="rId2" cstate="print"/>
          <a:srcRect/>
          <a:stretch>
            <a:fillRect/>
          </a:stretch>
        </p:blipFill>
        <p:spPr bwMode="auto">
          <a:xfrm>
            <a:off x="4734541" y="3914550"/>
            <a:ext cx="3493416" cy="2580105"/>
          </a:xfrm>
          <a:prstGeom prst="rect">
            <a:avLst/>
          </a:prstGeom>
          <a:noFill/>
        </p:spPr>
      </p:pic>
      <p:pic>
        <p:nvPicPr>
          <p:cNvPr id="8" name="Picture 4" descr="http://www.ornl.gov/sci/techresources/Human_Genome/posters/chromosome/Gifs/HBBmutseq_2.gif">
            <a:extLst>
              <a:ext uri="{FF2B5EF4-FFF2-40B4-BE49-F238E27FC236}">
                <a16:creationId xmlns:a16="http://schemas.microsoft.com/office/drawing/2014/main" id="{45D8213C-C309-3941-A225-19D1DAF54636}"/>
              </a:ext>
            </a:extLst>
          </p:cNvPr>
          <p:cNvPicPr>
            <a:picLocks noChangeAspect="1" noChangeArrowheads="1"/>
          </p:cNvPicPr>
          <p:nvPr/>
        </p:nvPicPr>
        <p:blipFill>
          <a:blip r:embed="rId3" cstate="print"/>
          <a:srcRect/>
          <a:stretch>
            <a:fillRect/>
          </a:stretch>
        </p:blipFill>
        <p:spPr bwMode="auto">
          <a:xfrm>
            <a:off x="8388095" y="3914550"/>
            <a:ext cx="3727907" cy="2580105"/>
          </a:xfrm>
          <a:prstGeom prst="rect">
            <a:avLst/>
          </a:prstGeom>
          <a:noFill/>
        </p:spPr>
      </p:pic>
    </p:spTree>
    <p:extLst>
      <p:ext uri="{BB962C8B-B14F-4D97-AF65-F5344CB8AC3E}">
        <p14:creationId xmlns:p14="http://schemas.microsoft.com/office/powerpoint/2010/main" val="115599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C0D19685-4835-5E45-97CC-1FBBC2668FEE}"/>
              </a:ext>
            </a:extLst>
          </p:cNvPr>
          <p:cNvSpPr txBox="1">
            <a:spLocks/>
          </p:cNvSpPr>
          <p:nvPr/>
        </p:nvSpPr>
        <p:spPr>
          <a:xfrm>
            <a:off x="799629" y="266836"/>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La traducción</a:t>
            </a:r>
          </a:p>
        </p:txBody>
      </p:sp>
      <p:sp>
        <p:nvSpPr>
          <p:cNvPr id="3" name="2 Marcador de contenido">
            <a:extLst>
              <a:ext uri="{FF2B5EF4-FFF2-40B4-BE49-F238E27FC236}">
                <a16:creationId xmlns:a16="http://schemas.microsoft.com/office/drawing/2014/main" id="{0C026132-8DA3-D641-B916-352F37878788}"/>
              </a:ext>
            </a:extLst>
          </p:cNvPr>
          <p:cNvSpPr txBox="1">
            <a:spLocks/>
          </p:cNvSpPr>
          <p:nvPr/>
        </p:nvSpPr>
        <p:spPr>
          <a:xfrm>
            <a:off x="1086678" y="1095865"/>
            <a:ext cx="10305693" cy="4666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C" dirty="0"/>
              <a:t>Traducción porque es el cambio del “lenguaje” de ácidos nucleicos (sucesión de bases) al “lenguaje” de las proteínas (sucesión de aminoácidos).</a:t>
            </a:r>
          </a:p>
          <a:p>
            <a:pPr>
              <a:lnSpc>
                <a:spcPct val="100000"/>
              </a:lnSpc>
            </a:pPr>
            <a:r>
              <a:rPr lang="es-EC" dirty="0"/>
              <a:t>En el citoplasma, el ARNm se mueve hacia los ribosomas.  </a:t>
            </a:r>
          </a:p>
          <a:p>
            <a:pPr>
              <a:lnSpc>
                <a:spcPct val="100000"/>
              </a:lnSpc>
            </a:pPr>
            <a:r>
              <a:rPr lang="es-EC" dirty="0"/>
              <a:t>Los aminoácidos que se necesitan están en el citoplasma. Son llevados por el ARN de transferencia (ARNt).</a:t>
            </a:r>
            <a:endParaRPr lang="es-CO" dirty="0"/>
          </a:p>
          <a:p>
            <a:pPr>
              <a:lnSpc>
                <a:spcPct val="100000"/>
              </a:lnSpc>
            </a:pPr>
            <a:r>
              <a:rPr lang="es-CO" dirty="0"/>
              <a:t>Es la etapa final de la expresión génica.</a:t>
            </a:r>
            <a:endParaRPr lang="es-EC" dirty="0"/>
          </a:p>
        </p:txBody>
      </p:sp>
      <p:pic>
        <p:nvPicPr>
          <p:cNvPr id="4" name="Picture 2">
            <a:extLst>
              <a:ext uri="{FF2B5EF4-FFF2-40B4-BE49-F238E27FC236}">
                <a16:creationId xmlns:a16="http://schemas.microsoft.com/office/drawing/2014/main" id="{04C1BA20-4B0A-1741-98CA-3235D7918A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6922" y="2804837"/>
            <a:ext cx="3279288" cy="3855291"/>
          </a:xfrm>
          <a:prstGeom prst="rect">
            <a:avLst/>
          </a:prstGeom>
          <a:noFill/>
          <a:ln w="9525">
            <a:noFill/>
            <a:miter lim="800000"/>
            <a:headEnd/>
            <a:tailEnd/>
          </a:ln>
        </p:spPr>
      </p:pic>
    </p:spTree>
    <p:extLst>
      <p:ext uri="{BB962C8B-B14F-4D97-AF65-F5344CB8AC3E}">
        <p14:creationId xmlns:p14="http://schemas.microsoft.com/office/powerpoint/2010/main" val="344769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CC34B64-C849-C245-9B16-82C6233C2D66}"/>
              </a:ext>
            </a:extLst>
          </p:cNvPr>
          <p:cNvSpPr txBox="1">
            <a:spLocks/>
          </p:cNvSpPr>
          <p:nvPr/>
        </p:nvSpPr>
        <p:spPr>
          <a:xfrm>
            <a:off x="732182" y="376653"/>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La traducción</a:t>
            </a:r>
          </a:p>
        </p:txBody>
      </p:sp>
      <p:sp>
        <p:nvSpPr>
          <p:cNvPr id="3" name="2 Marcador de contenido">
            <a:extLst>
              <a:ext uri="{FF2B5EF4-FFF2-40B4-BE49-F238E27FC236}">
                <a16:creationId xmlns:a16="http://schemas.microsoft.com/office/drawing/2014/main" id="{653C8577-8A15-EF42-9790-C443C8930FD3}"/>
              </a:ext>
            </a:extLst>
          </p:cNvPr>
          <p:cNvSpPr txBox="1">
            <a:spLocks/>
          </p:cNvSpPr>
          <p:nvPr/>
        </p:nvSpPr>
        <p:spPr>
          <a:xfrm>
            <a:off x="5128149" y="1422793"/>
            <a:ext cx="6692790" cy="47004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pPr>
            <a:r>
              <a:rPr lang="es-PR" dirty="0">
                <a:solidFill>
                  <a:srgbClr val="152B48"/>
                </a:solidFill>
                <a:latin typeface="Montserrat" panose="02000505000000020004" pitchFamily="2" charset="0"/>
              </a:rPr>
              <a:t>Componentes:</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ARNm.</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ARNt.</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Ribosomas.</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Chaperonas.</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Enzimas.</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Factores de regulación.</a:t>
            </a:r>
          </a:p>
          <a:p>
            <a:pPr lvl="1" algn="just">
              <a:lnSpc>
                <a:spcPct val="100000"/>
              </a:lnSpc>
              <a:buFont typeface="Wingdings" pitchFamily="2" charset="2"/>
              <a:buChar char="§"/>
            </a:pPr>
            <a:r>
              <a:rPr lang="es-PR" sz="1800" dirty="0">
                <a:solidFill>
                  <a:srgbClr val="152B48"/>
                </a:solidFill>
                <a:latin typeface="Montserrat" panose="02000505000000020004" pitchFamily="2" charset="0"/>
              </a:rPr>
              <a:t>Hidrólisis de ATP o GTP.</a:t>
            </a:r>
          </a:p>
          <a:p>
            <a:pPr algn="just">
              <a:lnSpc>
                <a:spcPct val="100000"/>
              </a:lnSpc>
            </a:pPr>
            <a:r>
              <a:rPr lang="es-ES_tradnl" dirty="0">
                <a:solidFill>
                  <a:srgbClr val="152B48"/>
                </a:solidFill>
                <a:latin typeface="Montserrat" panose="02000505000000020004" pitchFamily="2" charset="0"/>
              </a:rPr>
              <a:t>Localización: ribosomas (siendo el </a:t>
            </a:r>
            <a:r>
              <a:rPr lang="es-ES_tradnl" dirty="0" err="1">
                <a:solidFill>
                  <a:srgbClr val="152B48"/>
                </a:solidFill>
                <a:latin typeface="Montserrat" panose="02000505000000020004" pitchFamily="2" charset="0"/>
              </a:rPr>
              <a:t>ARNt</a:t>
            </a:r>
            <a:r>
              <a:rPr lang="es-ES_tradnl" dirty="0">
                <a:solidFill>
                  <a:srgbClr val="152B48"/>
                </a:solidFill>
                <a:latin typeface="Montserrat" panose="02000505000000020004" pitchFamily="2" charset="0"/>
              </a:rPr>
              <a:t> los adaptadores entre el </a:t>
            </a:r>
            <a:r>
              <a:rPr lang="es-ES_tradnl" dirty="0" err="1">
                <a:solidFill>
                  <a:srgbClr val="152B48"/>
                </a:solidFill>
                <a:latin typeface="Montserrat" panose="02000505000000020004" pitchFamily="2" charset="0"/>
              </a:rPr>
              <a:t>ARNm</a:t>
            </a:r>
            <a:r>
              <a:rPr lang="es-ES_tradnl" dirty="0">
                <a:solidFill>
                  <a:srgbClr val="152B48"/>
                </a:solidFill>
                <a:latin typeface="Montserrat" panose="02000505000000020004" pitchFamily="2" charset="0"/>
              </a:rPr>
              <a:t> molde y los </a:t>
            </a:r>
            <a:r>
              <a:rPr lang="es-ES_tradnl" dirty="0" err="1">
                <a:solidFill>
                  <a:srgbClr val="152B48"/>
                </a:solidFill>
                <a:latin typeface="Montserrat" panose="02000505000000020004" pitchFamily="2" charset="0"/>
              </a:rPr>
              <a:t>a.a</a:t>
            </a:r>
            <a:r>
              <a:rPr lang="es-ES_tradnl" dirty="0">
                <a:solidFill>
                  <a:srgbClr val="152B48"/>
                </a:solidFill>
                <a:latin typeface="Montserrat" panose="02000505000000020004" pitchFamily="2" charset="0"/>
              </a:rPr>
              <a:t>  incorporados en a la proteína):</a:t>
            </a:r>
          </a:p>
          <a:p>
            <a:pPr lvl="1" algn="just">
              <a:lnSpc>
                <a:spcPct val="100000"/>
              </a:lnSpc>
              <a:buFont typeface="Wingdings" pitchFamily="2" charset="2"/>
              <a:buChar char="§"/>
            </a:pPr>
            <a:r>
              <a:rPr lang="es-ES_tradnl" sz="1800" dirty="0">
                <a:solidFill>
                  <a:srgbClr val="152B48"/>
                </a:solidFill>
                <a:latin typeface="Montserrat" panose="02000505000000020004" pitchFamily="2" charset="0"/>
              </a:rPr>
              <a:t>Subunidad pequeña: se une al </a:t>
            </a:r>
            <a:r>
              <a:rPr lang="es-ES_tradnl" sz="1800" dirty="0" err="1">
                <a:solidFill>
                  <a:srgbClr val="152B48"/>
                </a:solidFill>
                <a:latin typeface="Montserrat" panose="02000505000000020004" pitchFamily="2" charset="0"/>
              </a:rPr>
              <a:t>ARNm</a:t>
            </a:r>
            <a:r>
              <a:rPr lang="es-ES_tradnl" sz="1800" dirty="0">
                <a:solidFill>
                  <a:srgbClr val="152B48"/>
                </a:solidFill>
                <a:latin typeface="Montserrat" panose="02000505000000020004" pitchFamily="2" charset="0"/>
              </a:rPr>
              <a:t>.</a:t>
            </a:r>
          </a:p>
          <a:p>
            <a:pPr lvl="1" algn="just">
              <a:lnSpc>
                <a:spcPct val="100000"/>
              </a:lnSpc>
              <a:buFont typeface="Wingdings" pitchFamily="2" charset="2"/>
              <a:buChar char="§"/>
            </a:pPr>
            <a:r>
              <a:rPr lang="es-ES_tradnl" sz="1800" dirty="0">
                <a:solidFill>
                  <a:srgbClr val="152B48"/>
                </a:solidFill>
                <a:latin typeface="Montserrat" panose="02000505000000020004" pitchFamily="2" charset="0"/>
              </a:rPr>
              <a:t>Subunidad grande: se unen los aminoácidos</a:t>
            </a:r>
          </a:p>
          <a:p>
            <a:pPr algn="just">
              <a:lnSpc>
                <a:spcPct val="100000"/>
              </a:lnSpc>
            </a:pPr>
            <a:endParaRPr lang="es-CO" dirty="0"/>
          </a:p>
        </p:txBody>
      </p:sp>
      <p:pic>
        <p:nvPicPr>
          <p:cNvPr id="4" name="Picture 2" descr="The ribosome assembles the polypeptide chain.">
            <a:extLst>
              <a:ext uri="{FF2B5EF4-FFF2-40B4-BE49-F238E27FC236}">
                <a16:creationId xmlns:a16="http://schemas.microsoft.com/office/drawing/2014/main" id="{B4E1B581-A684-4D41-B6A6-BB58E35CDC21}"/>
              </a:ext>
            </a:extLst>
          </p:cNvPr>
          <p:cNvPicPr>
            <a:picLocks noChangeAspect="1" noChangeArrowheads="1"/>
          </p:cNvPicPr>
          <p:nvPr/>
        </p:nvPicPr>
        <p:blipFill>
          <a:blip r:embed="rId2" cstate="print"/>
          <a:srcRect/>
          <a:stretch>
            <a:fillRect/>
          </a:stretch>
        </p:blipFill>
        <p:spPr bwMode="auto">
          <a:xfrm>
            <a:off x="1500716" y="1155100"/>
            <a:ext cx="2617908" cy="2617910"/>
          </a:xfrm>
          <a:prstGeom prst="rect">
            <a:avLst/>
          </a:prstGeom>
          <a:noFill/>
        </p:spPr>
      </p:pic>
    </p:spTree>
    <p:extLst>
      <p:ext uri="{BB962C8B-B14F-4D97-AF65-F5344CB8AC3E}">
        <p14:creationId xmlns:p14="http://schemas.microsoft.com/office/powerpoint/2010/main" val="238442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a:extLst>
              <a:ext uri="{FF2B5EF4-FFF2-40B4-BE49-F238E27FC236}">
                <a16:creationId xmlns:a16="http://schemas.microsoft.com/office/drawing/2014/main" id="{7A2B445D-3154-D049-8809-A0F83BD3D1C2}"/>
              </a:ext>
            </a:extLst>
          </p:cNvPr>
          <p:cNvSpPr txBox="1">
            <a:spLocks/>
          </p:cNvSpPr>
          <p:nvPr/>
        </p:nvSpPr>
        <p:spPr>
          <a:xfrm>
            <a:off x="565532" y="169628"/>
            <a:ext cx="11379200"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err="1"/>
              <a:t>Traducción</a:t>
            </a:r>
            <a:r>
              <a:rPr lang="en-US" dirty="0"/>
              <a:t>: general</a:t>
            </a:r>
            <a:endParaRPr lang="es-CO" dirty="0"/>
          </a:p>
        </p:txBody>
      </p:sp>
      <p:sp>
        <p:nvSpPr>
          <p:cNvPr id="3" name="4 Marcador de contenido">
            <a:extLst>
              <a:ext uri="{FF2B5EF4-FFF2-40B4-BE49-F238E27FC236}">
                <a16:creationId xmlns:a16="http://schemas.microsoft.com/office/drawing/2014/main" id="{8D5F5E49-1ECE-FD48-AC9C-5F5344C41A32}"/>
              </a:ext>
            </a:extLst>
          </p:cNvPr>
          <p:cNvSpPr txBox="1">
            <a:spLocks/>
          </p:cNvSpPr>
          <p:nvPr/>
        </p:nvSpPr>
        <p:spPr>
          <a:xfrm>
            <a:off x="1042608" y="889751"/>
            <a:ext cx="6546000" cy="3633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136526"/>
            <a:r>
              <a:rPr lang="es-PR" dirty="0"/>
              <a:t>Iniciación:</a:t>
            </a:r>
          </a:p>
          <a:p>
            <a:pPr lvl="1">
              <a:buFont typeface="Wingdings" pitchFamily="2" charset="2"/>
              <a:buChar char="§"/>
            </a:pPr>
            <a:r>
              <a:rPr lang="es-PR" sz="1800" dirty="0"/>
              <a:t>Unidad menor del ribosoma.</a:t>
            </a:r>
          </a:p>
          <a:p>
            <a:pPr lvl="1">
              <a:buFont typeface="Wingdings" pitchFamily="2" charset="2"/>
              <a:buChar char="§"/>
            </a:pPr>
            <a:r>
              <a:rPr lang="es-PR" sz="1800" dirty="0"/>
              <a:t>tRNA inicial.</a:t>
            </a:r>
          </a:p>
          <a:p>
            <a:pPr lvl="1">
              <a:buFont typeface="Wingdings" pitchFamily="2" charset="2"/>
              <a:buChar char="§"/>
            </a:pPr>
            <a:r>
              <a:rPr lang="es-PR" sz="1800" dirty="0"/>
              <a:t>Codón Inicial.</a:t>
            </a:r>
          </a:p>
          <a:p>
            <a:pPr marL="173038" lvl="1" indent="-90488"/>
            <a:r>
              <a:rPr lang="es-PR" dirty="0"/>
              <a:t>Extensión: </a:t>
            </a:r>
          </a:p>
          <a:p>
            <a:pPr lvl="1">
              <a:buFont typeface="Wingdings" pitchFamily="2" charset="2"/>
              <a:buChar char="§"/>
            </a:pPr>
            <a:r>
              <a:rPr lang="es-PR" sz="1800" dirty="0"/>
              <a:t>Incorporan los amino ácidos.</a:t>
            </a:r>
          </a:p>
          <a:p>
            <a:pPr lvl="1">
              <a:buFont typeface="Wingdings" pitchFamily="2" charset="2"/>
              <a:buChar char="§"/>
            </a:pPr>
            <a:r>
              <a:rPr lang="es-PR" sz="1800" dirty="0"/>
              <a:t>Enlace péptido.</a:t>
            </a:r>
          </a:p>
          <a:p>
            <a:pPr marL="173038" lvl="1" indent="-36513"/>
            <a:r>
              <a:rPr lang="es-PR" dirty="0"/>
              <a:t>Terminación:</a:t>
            </a:r>
          </a:p>
          <a:p>
            <a:pPr lvl="1">
              <a:buFont typeface="Wingdings" pitchFamily="2" charset="2"/>
              <a:buChar char="§"/>
            </a:pPr>
            <a:r>
              <a:rPr lang="es-PR" sz="1800" dirty="0"/>
              <a:t>Culmina el proceso de traducción.</a:t>
            </a:r>
          </a:p>
          <a:p>
            <a:r>
              <a:rPr lang="es-PR" dirty="0"/>
              <a:t>Liberación de la proteína.</a:t>
            </a:r>
            <a:endParaRPr lang="es-CO" dirty="0"/>
          </a:p>
        </p:txBody>
      </p:sp>
      <p:pic>
        <p:nvPicPr>
          <p:cNvPr id="4" name="Picture 6" descr="18_008">
            <a:extLst>
              <a:ext uri="{FF2B5EF4-FFF2-40B4-BE49-F238E27FC236}">
                <a16:creationId xmlns:a16="http://schemas.microsoft.com/office/drawing/2014/main" id="{818608E6-8CB7-2344-B0DA-0511BD5B94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5404" y="2160104"/>
            <a:ext cx="4659328" cy="4387315"/>
          </a:xfrm>
          <a:prstGeom prst="rect">
            <a:avLst/>
          </a:prstGeom>
          <a:noFill/>
        </p:spPr>
      </p:pic>
    </p:spTree>
    <p:extLst>
      <p:ext uri="{BB962C8B-B14F-4D97-AF65-F5344CB8AC3E}">
        <p14:creationId xmlns:p14="http://schemas.microsoft.com/office/powerpoint/2010/main" val="122033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78712D2-73DB-1548-810E-9EA2918E6C18}"/>
              </a:ext>
            </a:extLst>
          </p:cNvPr>
          <p:cNvSpPr txBox="1">
            <a:spLocks/>
          </p:cNvSpPr>
          <p:nvPr/>
        </p:nvSpPr>
        <p:spPr>
          <a:xfrm>
            <a:off x="683665" y="263442"/>
            <a:ext cx="8499293" cy="758952"/>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err="1"/>
              <a:t>Traducción</a:t>
            </a:r>
            <a:endParaRPr lang="es-CO" dirty="0"/>
          </a:p>
        </p:txBody>
      </p:sp>
      <p:sp>
        <p:nvSpPr>
          <p:cNvPr id="3" name="2 Marcador de contenido">
            <a:extLst>
              <a:ext uri="{FF2B5EF4-FFF2-40B4-BE49-F238E27FC236}">
                <a16:creationId xmlns:a16="http://schemas.microsoft.com/office/drawing/2014/main" id="{EFA27F9F-F967-8D43-AB3E-625062085B57}"/>
              </a:ext>
            </a:extLst>
          </p:cNvPr>
          <p:cNvSpPr txBox="1">
            <a:spLocks/>
          </p:cNvSpPr>
          <p:nvPr/>
        </p:nvSpPr>
        <p:spPr>
          <a:xfrm>
            <a:off x="977097" y="1088136"/>
            <a:ext cx="6311597" cy="4681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La síntesis de proteína se realiza a partir de un molde de ARNm.</a:t>
            </a:r>
          </a:p>
          <a:p>
            <a:pPr algn="just">
              <a:lnSpc>
                <a:spcPct val="100000"/>
              </a:lnSpc>
            </a:pPr>
            <a:r>
              <a:rPr lang="es-CO" dirty="0"/>
              <a:t>Es un proceso altamente conservado a lo largo de la evolución.</a:t>
            </a:r>
          </a:p>
          <a:p>
            <a:pPr algn="just">
              <a:lnSpc>
                <a:spcPct val="100000"/>
              </a:lnSpc>
            </a:pPr>
            <a:r>
              <a:rPr lang="es-CO" dirty="0"/>
              <a:t>Todos los ARNm se leen en dirección 5’-3’.</a:t>
            </a:r>
          </a:p>
          <a:p>
            <a:pPr algn="just">
              <a:lnSpc>
                <a:spcPct val="100000"/>
              </a:lnSpc>
            </a:pPr>
            <a:r>
              <a:rPr lang="es-CO" dirty="0"/>
              <a:t>Las proteína se sintetizan desde el extremo amino terminal al carboxilo terminal.</a:t>
            </a:r>
          </a:p>
        </p:txBody>
      </p:sp>
      <p:sp>
        <p:nvSpPr>
          <p:cNvPr id="4" name="5 CuadroTexto">
            <a:extLst>
              <a:ext uri="{FF2B5EF4-FFF2-40B4-BE49-F238E27FC236}">
                <a16:creationId xmlns:a16="http://schemas.microsoft.com/office/drawing/2014/main" id="{7F379F26-D5B9-B34A-8AF0-E2A935059BD8}"/>
              </a:ext>
            </a:extLst>
          </p:cNvPr>
          <p:cNvSpPr txBox="1"/>
          <p:nvPr/>
        </p:nvSpPr>
        <p:spPr>
          <a:xfrm>
            <a:off x="6096000" y="5835606"/>
            <a:ext cx="3591240" cy="646331"/>
          </a:xfrm>
          <a:prstGeom prst="rect">
            <a:avLst/>
          </a:prstGeom>
          <a:noFill/>
        </p:spPr>
        <p:txBody>
          <a:bodyPr wrap="square" rtlCol="0">
            <a:spAutoFit/>
          </a:bodyPr>
          <a:lstStyle/>
          <a:p>
            <a:pPr algn="ctr"/>
            <a:r>
              <a:rPr lang="es-CO" dirty="0">
                <a:solidFill>
                  <a:srgbClr val="152B48"/>
                </a:solidFill>
                <a:latin typeface="Montserrat" panose="02000505000000020004" pitchFamily="2" charset="0"/>
              </a:rPr>
              <a:t>Implica la interacción de los 3 tipos de ARNs.</a:t>
            </a:r>
          </a:p>
        </p:txBody>
      </p:sp>
      <p:pic>
        <p:nvPicPr>
          <p:cNvPr id="5" name="Picture 2" descr="http://html.rincondelvago.com/000583866.png">
            <a:extLst>
              <a:ext uri="{FF2B5EF4-FFF2-40B4-BE49-F238E27FC236}">
                <a16:creationId xmlns:a16="http://schemas.microsoft.com/office/drawing/2014/main" id="{32AC948A-AC4D-B746-8543-8BBB5813C2CC}"/>
              </a:ext>
            </a:extLst>
          </p:cNvPr>
          <p:cNvPicPr>
            <a:picLocks noChangeAspect="1" noChangeArrowheads="1"/>
          </p:cNvPicPr>
          <p:nvPr/>
        </p:nvPicPr>
        <p:blipFill>
          <a:blip r:embed="rId2" cstate="print"/>
          <a:srcRect/>
          <a:stretch>
            <a:fillRect/>
          </a:stretch>
        </p:blipFill>
        <p:spPr bwMode="auto">
          <a:xfrm>
            <a:off x="7486813" y="2027814"/>
            <a:ext cx="4400854" cy="3384376"/>
          </a:xfrm>
          <a:prstGeom prst="rect">
            <a:avLst/>
          </a:prstGeom>
          <a:noFill/>
        </p:spPr>
      </p:pic>
    </p:spTree>
    <p:extLst>
      <p:ext uri="{BB962C8B-B14F-4D97-AF65-F5344CB8AC3E}">
        <p14:creationId xmlns:p14="http://schemas.microsoft.com/office/powerpoint/2010/main" val="3159958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docProps/app.xml><?xml version="1.0" encoding="utf-8"?>
<Properties xmlns="http://schemas.openxmlformats.org/officeDocument/2006/extended-properties" xmlns:vt="http://schemas.openxmlformats.org/officeDocument/2006/docPropsVTypes">
  <Template>Tema de Office</Template>
  <TotalTime>2160</TotalTime>
  <Words>2804</Words>
  <Application>Microsoft Office PowerPoint</Application>
  <PresentationFormat>Panorámica</PresentationFormat>
  <Paragraphs>248</Paragraphs>
  <Slides>53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Montserrat</vt:lpstr>
      <vt:lpstr>Wingdings</vt:lpstr>
      <vt:lpstr>Tema de Office</vt:lpstr>
      <vt:lpstr>TRADUCCIÓN Y MUTACIONES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ARN de transferencia</vt:lpstr>
      <vt:lpstr>Presentación de PowerPoint</vt:lpstr>
      <vt:lpstr>ARN de transferencia</vt:lpstr>
      <vt:lpstr>ARN de transferencia</vt:lpstr>
      <vt:lpstr>Presentación de PowerPoint</vt:lpstr>
      <vt:lpstr>ARN de transferencia</vt:lpstr>
      <vt:lpstr>Ribosomas</vt:lpstr>
      <vt:lpstr>Presentación de PowerPoint</vt:lpstr>
      <vt:lpstr>Presentación de PowerPoint</vt:lpstr>
      <vt:lpstr>Presentación de PowerPoint</vt:lpstr>
      <vt:lpstr>Presentación de PowerPoint</vt:lpstr>
      <vt:lpstr>Traducción: inicio</vt:lpstr>
      <vt:lpstr>Traducción: inicio</vt:lpstr>
      <vt:lpstr>Traducción: inicio</vt:lpstr>
      <vt:lpstr>Traducción: inicio</vt:lpstr>
      <vt:lpstr>Iniciación en bacterias</vt:lpstr>
      <vt:lpstr>Iniciación en eucariotas</vt:lpstr>
      <vt:lpstr>Presentación de PowerPoint</vt:lpstr>
      <vt:lpstr>Presentación de PowerPoint</vt:lpstr>
      <vt:lpstr>Elongación</vt:lpstr>
      <vt:lpstr>Terminación</vt:lpstr>
      <vt:lpstr>Mutaciones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Traducción y mutaciones</dc:title>
  <dc:creator>Microsoft Office User</dc:creator>
  <cp:lastModifiedBy>User</cp:lastModifiedBy>
  <cp:revision>83</cp:revision>
  <dcterms:created xsi:type="dcterms:W3CDTF">2021-04-28T14:30:57Z</dcterms:created>
  <dcterms:modified xsi:type="dcterms:W3CDTF">2021-06-05T20:30:53Z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1149416</vt:lpwstr>
  </property>
  <property fmtid="{D5CDD505-2E9C-101B-9397-08002B2CF9AE}" name="NXPowerLiteSettings" pid="3">
    <vt:lpwstr>C7000400038000</vt:lpwstr>
  </property>
  <property fmtid="{D5CDD505-2E9C-101B-9397-08002B2CF9AE}" name="NXPowerLiteVersion" pid="4">
    <vt:lpwstr>S9.0.3</vt:lpwstr>
  </property>
</Properties>
</file>