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x-wmf" Extension="wm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9" r:id="rId6"/>
    <p:sldId id="272" r:id="rId7"/>
    <p:sldId id="274" r:id="rId8"/>
    <p:sldId id="273" r:id="rId9"/>
    <p:sldId id="275" r:id="rId10"/>
    <p:sldId id="276" r:id="rId11"/>
    <p:sldId id="259" r:id="rId12"/>
    <p:sldId id="260" r:id="rId13"/>
    <p:sldId id="261" r:id="rId14"/>
    <p:sldId id="262" r:id="rId15"/>
    <p:sldId id="277" r:id="rId16"/>
    <p:sldId id="278" r:id="rId17"/>
    <p:sldId id="279" r:id="rId18"/>
    <p:sldId id="280" r:id="rId19"/>
    <p:sldId id="281" r:id="rId20"/>
    <p:sldId id="263" r:id="rId21"/>
    <p:sldId id="264" r:id="rId22"/>
    <p:sldId id="265" r:id="rId23"/>
    <p:sldId id="282" r:id="rId24"/>
    <p:sldId id="266" r:id="rId25"/>
    <p:sldId id="268" r:id="rId26"/>
    <p:sldId id="283" r:id="rId2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41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7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 ?><Relationships xmlns="http://schemas.openxmlformats.org/package/2006/relationships"><Relationship Id="rId2" Target="../media/image23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F69C6-A2E0-497C-A4B6-9DEDEF90F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1300"/>
            <a:ext cx="9144000" cy="2387600"/>
          </a:xfrm>
        </p:spPr>
        <p:txBody>
          <a:bodyPr>
            <a:normAutofit/>
          </a:bodyPr>
          <a:lstStyle/>
          <a:p>
            <a:r>
              <a:rPr lang="es-CO" sz="4800" dirty="0"/>
              <a:t>TRANSCRIPCIÓN DEL ADN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AFEE4-8772-4BD3-9073-1FD4D6A7F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5148" y="2783443"/>
            <a:ext cx="7341704" cy="1655762"/>
          </a:xfrm>
        </p:spPr>
        <p:txBody>
          <a:bodyPr>
            <a:noAutofit/>
          </a:bodyPr>
          <a:lstStyle/>
          <a:p>
            <a:r>
              <a:rPr lang="es-CO" sz="2000" b="1" dirty="0"/>
              <a:t>Sebastián Osorio Rico</a:t>
            </a:r>
          </a:p>
          <a:p>
            <a:r>
              <a:rPr lang="es-CO" sz="2000" b="1" dirty="0"/>
              <a:t>Médico y cirujano Universidad de Antioquia</a:t>
            </a:r>
          </a:p>
          <a:p>
            <a:r>
              <a:rPr lang="es-CO" sz="2000" b="1" dirty="0"/>
              <a:t>IPS universitaria – Clínica León XIII</a:t>
            </a:r>
          </a:p>
          <a:p>
            <a:r>
              <a:rPr lang="es-CO" sz="2000" b="1" dirty="0"/>
              <a:t>Docente de cátedra Universidad de Antioquia</a:t>
            </a:r>
          </a:p>
        </p:txBody>
      </p:sp>
    </p:spTree>
    <p:extLst>
      <p:ext uri="{BB962C8B-B14F-4D97-AF65-F5344CB8AC3E}">
        <p14:creationId xmlns:p14="http://schemas.microsoft.com/office/powerpoint/2010/main" val="597040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9B71E5-7C7F-46FF-88A9-1E1B9B6E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20675"/>
            <a:ext cx="11229974" cy="1325563"/>
          </a:xfrm>
        </p:spPr>
        <p:txBody>
          <a:bodyPr/>
          <a:lstStyle/>
          <a:p>
            <a:r>
              <a:rPr lang="es-CO" dirty="0"/>
              <a:t>Etapas de la transcripción: iniciación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0C69B6-BC03-4793-8B3D-281B28E70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331" y="1709737"/>
            <a:ext cx="10667997" cy="688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800" b="1" dirty="0"/>
              <a:t>Promotor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1EC9B3C1-2802-4BBC-A05A-1F3E01792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45"/>
          <a:stretch>
            <a:fillRect/>
          </a:stretch>
        </p:blipFill>
        <p:spPr bwMode="auto">
          <a:xfrm>
            <a:off x="3676036" y="2045765"/>
            <a:ext cx="8398994" cy="310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795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ítulo 129">
            <a:extLst>
              <a:ext uri="{FF2B5EF4-FFF2-40B4-BE49-F238E27FC236}">
                <a16:creationId xmlns:a16="http://schemas.microsoft.com/office/drawing/2014/main" id="{EC9C43E9-9C58-463C-84D7-982DED81B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13506"/>
            <a:ext cx="10515600" cy="1325563"/>
          </a:xfrm>
        </p:spPr>
        <p:txBody>
          <a:bodyPr/>
          <a:lstStyle/>
          <a:p>
            <a:r>
              <a:rPr lang="es-CO" dirty="0"/>
              <a:t>Iniciación</a:t>
            </a:r>
          </a:p>
        </p:txBody>
      </p:sp>
      <p:pic>
        <p:nvPicPr>
          <p:cNvPr id="64" name="Picture 260" descr="bro25332_1404.jpg">
            <a:extLst>
              <a:ext uri="{FF2B5EF4-FFF2-40B4-BE49-F238E27FC236}">
                <a16:creationId xmlns:a16="http://schemas.microsoft.com/office/drawing/2014/main" id="{C02DBF8B-A797-403B-B2D3-96F92244D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2476500"/>
            <a:ext cx="7734300" cy="23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5" name="Group 259">
            <a:extLst>
              <a:ext uri="{FF2B5EF4-FFF2-40B4-BE49-F238E27FC236}">
                <a16:creationId xmlns:a16="http://schemas.microsoft.com/office/drawing/2014/main" id="{9371414E-C3AE-4951-A33A-42CEB10B3A27}"/>
              </a:ext>
            </a:extLst>
          </p:cNvPr>
          <p:cNvGrpSpPr>
            <a:grpSpLocks/>
          </p:cNvGrpSpPr>
          <p:nvPr/>
        </p:nvGrpSpPr>
        <p:grpSpPr bwMode="auto">
          <a:xfrm>
            <a:off x="10110788" y="5026025"/>
            <a:ext cx="1298575" cy="174625"/>
            <a:chOff x="7019925" y="5200650"/>
            <a:chExt cx="1298575" cy="174625"/>
          </a:xfrm>
        </p:grpSpPr>
        <p:sp>
          <p:nvSpPr>
            <p:cNvPr id="66" name="Line 93">
              <a:extLst>
                <a:ext uri="{FF2B5EF4-FFF2-40B4-BE49-F238E27FC236}">
                  <a16:creationId xmlns:a16="http://schemas.microsoft.com/office/drawing/2014/main" id="{26CACA35-85FA-42B9-8F07-A9FCB94932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19925" y="5289550"/>
              <a:ext cx="1063625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67" name="Freeform 94">
              <a:extLst>
                <a:ext uri="{FF2B5EF4-FFF2-40B4-BE49-F238E27FC236}">
                  <a16:creationId xmlns:a16="http://schemas.microsoft.com/office/drawing/2014/main" id="{F28C1E80-8755-423D-8C07-BBB022D49C17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6875" y="5200650"/>
              <a:ext cx="301625" cy="174625"/>
            </a:xfrm>
            <a:custGeom>
              <a:avLst/>
              <a:gdLst>
                <a:gd name="T0" fmla="*/ 0 w 190"/>
                <a:gd name="T1" fmla="*/ 0 h 110"/>
                <a:gd name="T2" fmla="*/ 2147483647 w 190"/>
                <a:gd name="T3" fmla="*/ 2147483647 h 110"/>
                <a:gd name="T4" fmla="*/ 0 w 190"/>
                <a:gd name="T5" fmla="*/ 2147483647 h 110"/>
                <a:gd name="T6" fmla="*/ 2147483647 w 190"/>
                <a:gd name="T7" fmla="*/ 2147483647 h 110"/>
                <a:gd name="T8" fmla="*/ 0 w 190"/>
                <a:gd name="T9" fmla="*/ 0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0"/>
                <a:gd name="T16" fmla="*/ 0 h 110"/>
                <a:gd name="T17" fmla="*/ 190 w 190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0" h="110">
                  <a:moveTo>
                    <a:pt x="0" y="0"/>
                  </a:moveTo>
                  <a:lnTo>
                    <a:pt x="24" y="56"/>
                  </a:lnTo>
                  <a:lnTo>
                    <a:pt x="0" y="110"/>
                  </a:lnTo>
                  <a:lnTo>
                    <a:pt x="19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68" name="Group 258">
            <a:extLst>
              <a:ext uri="{FF2B5EF4-FFF2-40B4-BE49-F238E27FC236}">
                <a16:creationId xmlns:a16="http://schemas.microsoft.com/office/drawing/2014/main" id="{46A3C3CA-D9CF-4B27-9604-37A9A61C1EF6}"/>
              </a:ext>
            </a:extLst>
          </p:cNvPr>
          <p:cNvGrpSpPr>
            <a:grpSpLocks/>
          </p:cNvGrpSpPr>
          <p:nvPr/>
        </p:nvGrpSpPr>
        <p:grpSpPr bwMode="auto">
          <a:xfrm>
            <a:off x="10428288" y="1698625"/>
            <a:ext cx="273050" cy="460375"/>
            <a:chOff x="7337425" y="1873250"/>
            <a:chExt cx="273050" cy="460375"/>
          </a:xfrm>
        </p:grpSpPr>
        <p:sp>
          <p:nvSpPr>
            <p:cNvPr id="69" name="Line 95">
              <a:extLst>
                <a:ext uri="{FF2B5EF4-FFF2-40B4-BE49-F238E27FC236}">
                  <a16:creationId xmlns:a16="http://schemas.microsoft.com/office/drawing/2014/main" id="{F7FE61C4-A6D9-43B6-AD2E-CE459304C6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58075" y="1873250"/>
              <a:ext cx="152400" cy="257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70" name="Freeform 96">
              <a:extLst>
                <a:ext uri="{FF2B5EF4-FFF2-40B4-BE49-F238E27FC236}">
                  <a16:creationId xmlns:a16="http://schemas.microsoft.com/office/drawing/2014/main" id="{9C8E0BAA-99A3-4E6B-9E99-9518DF1D148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7425" y="2028825"/>
              <a:ext cx="228600" cy="304800"/>
            </a:xfrm>
            <a:custGeom>
              <a:avLst/>
              <a:gdLst>
                <a:gd name="T0" fmla="*/ 2147483647 w 144"/>
                <a:gd name="T1" fmla="*/ 2147483647 h 192"/>
                <a:gd name="T2" fmla="*/ 2147483647 w 144"/>
                <a:gd name="T3" fmla="*/ 2147483647 h 192"/>
                <a:gd name="T4" fmla="*/ 2147483647 w 144"/>
                <a:gd name="T5" fmla="*/ 0 h 192"/>
                <a:gd name="T6" fmla="*/ 0 w 144"/>
                <a:gd name="T7" fmla="*/ 2147483647 h 192"/>
                <a:gd name="T8" fmla="*/ 2147483647 w 144"/>
                <a:gd name="T9" fmla="*/ 2147483647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92"/>
                <a:gd name="T17" fmla="*/ 144 w 144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92">
                  <a:moveTo>
                    <a:pt x="144" y="56"/>
                  </a:moveTo>
                  <a:lnTo>
                    <a:pt x="84" y="48"/>
                  </a:lnTo>
                  <a:lnTo>
                    <a:pt x="50" y="0"/>
                  </a:lnTo>
                  <a:lnTo>
                    <a:pt x="0" y="192"/>
                  </a:lnTo>
                  <a:lnTo>
                    <a:pt x="144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71" name="Rectangle 97">
            <a:extLst>
              <a:ext uri="{FF2B5EF4-FFF2-40B4-BE49-F238E27FC236}">
                <a16:creationId xmlns:a16="http://schemas.microsoft.com/office/drawing/2014/main" id="{930CEC2C-5C9C-4A5D-9CB0-4FE24C034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6656" y="4089400"/>
            <a:ext cx="1817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Template strand</a:t>
            </a:r>
            <a:endParaRPr lang="en-US" dirty="0"/>
          </a:p>
        </p:txBody>
      </p:sp>
      <p:sp>
        <p:nvSpPr>
          <p:cNvPr id="72" name="Rectangle 111">
            <a:extLst>
              <a:ext uri="{FF2B5EF4-FFF2-40B4-BE49-F238E27FC236}">
                <a16:creationId xmlns:a16="http://schemas.microsoft.com/office/drawing/2014/main" id="{D9FD5F52-D0FD-40B6-859A-EE224D551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9038" y="5222875"/>
            <a:ext cx="1454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Transcription</a:t>
            </a:r>
            <a:endParaRPr lang="en-US"/>
          </a:p>
        </p:txBody>
      </p:sp>
      <p:sp>
        <p:nvSpPr>
          <p:cNvPr id="73" name="Rectangle 124">
            <a:extLst>
              <a:ext uri="{FF2B5EF4-FFF2-40B4-BE49-F238E27FC236}">
                <a16:creationId xmlns:a16="http://schemas.microsoft.com/office/drawing/2014/main" id="{050A39D6-BA8F-4E57-9DDA-810554B70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513" y="1101725"/>
            <a:ext cx="1593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Coding strand</a:t>
            </a:r>
            <a:endParaRPr lang="en-US" dirty="0"/>
          </a:p>
        </p:txBody>
      </p:sp>
      <p:sp>
        <p:nvSpPr>
          <p:cNvPr id="74" name="Rectangle 136">
            <a:extLst>
              <a:ext uri="{FF2B5EF4-FFF2-40B4-BE49-F238E27FC236}">
                <a16:creationId xmlns:a16="http://schemas.microsoft.com/office/drawing/2014/main" id="{84222614-82F3-43A6-9A52-0049C026A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6050" y="1101725"/>
            <a:ext cx="16541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Transcriptional</a:t>
            </a:r>
          </a:p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start site</a:t>
            </a:r>
            <a:endParaRPr lang="en-US"/>
          </a:p>
        </p:txBody>
      </p:sp>
      <p:sp>
        <p:nvSpPr>
          <p:cNvPr id="75" name="Rectangle 160">
            <a:extLst>
              <a:ext uri="{FF2B5EF4-FFF2-40B4-BE49-F238E27FC236}">
                <a16:creationId xmlns:a16="http://schemas.microsoft.com/office/drawing/2014/main" id="{798DEFCC-99E4-40D5-9711-D0A0F9F35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4163" y="1873250"/>
            <a:ext cx="1139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16 –18 bp</a:t>
            </a:r>
            <a:endParaRPr lang="en-US"/>
          </a:p>
        </p:txBody>
      </p:sp>
      <p:sp>
        <p:nvSpPr>
          <p:cNvPr id="76" name="Rectangle 167">
            <a:extLst>
              <a:ext uri="{FF2B5EF4-FFF2-40B4-BE49-F238E27FC236}">
                <a16:creationId xmlns:a16="http://schemas.microsoft.com/office/drawing/2014/main" id="{33948CFB-D2B5-442B-B13F-43DEE6C57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8413" y="2155825"/>
            <a:ext cx="292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+1</a:t>
            </a:r>
            <a:endParaRPr lang="en-US"/>
          </a:p>
        </p:txBody>
      </p:sp>
      <p:sp>
        <p:nvSpPr>
          <p:cNvPr id="77" name="Rectangle 169">
            <a:extLst>
              <a:ext uri="{FF2B5EF4-FFF2-40B4-BE49-F238E27FC236}">
                <a16:creationId xmlns:a16="http://schemas.microsoft.com/office/drawing/2014/main" id="{C50A1538-227E-4603-938F-9D1698987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8" y="1863725"/>
            <a:ext cx="168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  <a:latin typeface="Helvetica" panose="020B0604020202020204" pitchFamily="34" charset="0"/>
              </a:rPr>
              <a:t>–35 sequence</a:t>
            </a:r>
            <a:endParaRPr lang="en-US" b="1"/>
          </a:p>
        </p:txBody>
      </p:sp>
      <p:sp>
        <p:nvSpPr>
          <p:cNvPr id="78" name="Rectangle 180">
            <a:extLst>
              <a:ext uri="{FF2B5EF4-FFF2-40B4-BE49-F238E27FC236}">
                <a16:creationId xmlns:a16="http://schemas.microsoft.com/office/drawing/2014/main" id="{130C36F7-5198-40E4-A148-A3634FA04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9263" y="1863725"/>
            <a:ext cx="168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 b="1">
                <a:solidFill>
                  <a:srgbClr val="000000"/>
                </a:solidFill>
                <a:latin typeface="Helvetica" panose="020B0604020202020204" pitchFamily="34" charset="0"/>
              </a:rPr>
              <a:t>–10 sequence</a:t>
            </a:r>
            <a:endParaRPr lang="en-US" b="1"/>
          </a:p>
        </p:txBody>
      </p:sp>
      <p:grpSp>
        <p:nvGrpSpPr>
          <p:cNvPr id="79" name="Group 255">
            <a:extLst>
              <a:ext uri="{FF2B5EF4-FFF2-40B4-BE49-F238E27FC236}">
                <a16:creationId xmlns:a16="http://schemas.microsoft.com/office/drawing/2014/main" id="{87939874-7259-4484-AD21-888B69A78546}"/>
              </a:ext>
            </a:extLst>
          </p:cNvPr>
          <p:cNvGrpSpPr>
            <a:grpSpLocks/>
          </p:cNvGrpSpPr>
          <p:nvPr/>
        </p:nvGrpSpPr>
        <p:grpSpPr bwMode="auto">
          <a:xfrm>
            <a:off x="4719638" y="2168525"/>
            <a:ext cx="1485900" cy="203200"/>
            <a:chOff x="1628775" y="2343150"/>
            <a:chExt cx="1485900" cy="203200"/>
          </a:xfrm>
        </p:grpSpPr>
        <p:sp>
          <p:nvSpPr>
            <p:cNvPr id="80" name="Line 191">
              <a:extLst>
                <a:ext uri="{FF2B5EF4-FFF2-40B4-BE49-F238E27FC236}">
                  <a16:creationId xmlns:a16="http://schemas.microsoft.com/office/drawing/2014/main" id="{45FBD0D2-67A3-4722-9B4B-C6DBF00F16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3475" y="2343150"/>
              <a:ext cx="1588" cy="952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1" name="Freeform 192">
              <a:extLst>
                <a:ext uri="{FF2B5EF4-FFF2-40B4-BE49-F238E27FC236}">
                  <a16:creationId xmlns:a16="http://schemas.microsoft.com/office/drawing/2014/main" id="{919DB59D-5B51-4D2C-9786-D814C280A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8775" y="2438400"/>
              <a:ext cx="1485900" cy="107950"/>
            </a:xfrm>
            <a:custGeom>
              <a:avLst/>
              <a:gdLst>
                <a:gd name="T0" fmla="*/ 0 w 936"/>
                <a:gd name="T1" fmla="*/ 2147483647 h 68"/>
                <a:gd name="T2" fmla="*/ 0 w 936"/>
                <a:gd name="T3" fmla="*/ 2147483647 h 68"/>
                <a:gd name="T4" fmla="*/ 0 w 936"/>
                <a:gd name="T5" fmla="*/ 2147483647 h 68"/>
                <a:gd name="T6" fmla="*/ 0 w 936"/>
                <a:gd name="T7" fmla="*/ 2147483647 h 68"/>
                <a:gd name="T8" fmla="*/ 0 w 936"/>
                <a:gd name="T9" fmla="*/ 2147483647 h 68"/>
                <a:gd name="T10" fmla="*/ 2147483647 w 936"/>
                <a:gd name="T11" fmla="*/ 2147483647 h 68"/>
                <a:gd name="T12" fmla="*/ 2147483647 w 936"/>
                <a:gd name="T13" fmla="*/ 2147483647 h 68"/>
                <a:gd name="T14" fmla="*/ 2147483647 w 936"/>
                <a:gd name="T15" fmla="*/ 2147483647 h 68"/>
                <a:gd name="T16" fmla="*/ 2147483647 w 936"/>
                <a:gd name="T17" fmla="*/ 0 h 68"/>
                <a:gd name="T18" fmla="*/ 2147483647 w 936"/>
                <a:gd name="T19" fmla="*/ 0 h 68"/>
                <a:gd name="T20" fmla="*/ 2147483647 w 936"/>
                <a:gd name="T21" fmla="*/ 0 h 68"/>
                <a:gd name="T22" fmla="*/ 2147483647 w 936"/>
                <a:gd name="T23" fmla="*/ 0 h 68"/>
                <a:gd name="T24" fmla="*/ 2147483647 w 936"/>
                <a:gd name="T25" fmla="*/ 0 h 68"/>
                <a:gd name="T26" fmla="*/ 2147483647 w 936"/>
                <a:gd name="T27" fmla="*/ 2147483647 h 68"/>
                <a:gd name="T28" fmla="*/ 2147483647 w 936"/>
                <a:gd name="T29" fmla="*/ 2147483647 h 68"/>
                <a:gd name="T30" fmla="*/ 2147483647 w 936"/>
                <a:gd name="T31" fmla="*/ 2147483647 h 68"/>
                <a:gd name="T32" fmla="*/ 2147483647 w 936"/>
                <a:gd name="T33" fmla="*/ 2147483647 h 68"/>
                <a:gd name="T34" fmla="*/ 2147483647 w 936"/>
                <a:gd name="T35" fmla="*/ 2147483647 h 68"/>
                <a:gd name="T36" fmla="*/ 2147483647 w 936"/>
                <a:gd name="T37" fmla="*/ 2147483647 h 68"/>
                <a:gd name="T38" fmla="*/ 2147483647 w 936"/>
                <a:gd name="T39" fmla="*/ 2147483647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36"/>
                <a:gd name="T61" fmla="*/ 0 h 68"/>
                <a:gd name="T62" fmla="*/ 936 w 936"/>
                <a:gd name="T63" fmla="*/ 68 h 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36" h="68">
                  <a:moveTo>
                    <a:pt x="0" y="68"/>
                  </a:move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906" y="0"/>
                  </a:lnTo>
                  <a:lnTo>
                    <a:pt x="912" y="0"/>
                  </a:lnTo>
                  <a:lnTo>
                    <a:pt x="918" y="2"/>
                  </a:lnTo>
                  <a:lnTo>
                    <a:pt x="926" y="8"/>
                  </a:lnTo>
                  <a:lnTo>
                    <a:pt x="932" y="18"/>
                  </a:lnTo>
                  <a:lnTo>
                    <a:pt x="934" y="24"/>
                  </a:lnTo>
                  <a:lnTo>
                    <a:pt x="936" y="30"/>
                  </a:lnTo>
                  <a:lnTo>
                    <a:pt x="936" y="6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82" name="Group 256">
            <a:extLst>
              <a:ext uri="{FF2B5EF4-FFF2-40B4-BE49-F238E27FC236}">
                <a16:creationId xmlns:a16="http://schemas.microsoft.com/office/drawing/2014/main" id="{F5075ABC-DF02-4E58-86DE-3F83CAF7FB0A}"/>
              </a:ext>
            </a:extLst>
          </p:cNvPr>
          <p:cNvGrpSpPr>
            <a:grpSpLocks/>
          </p:cNvGrpSpPr>
          <p:nvPr/>
        </p:nvGrpSpPr>
        <p:grpSpPr bwMode="auto">
          <a:xfrm>
            <a:off x="6249988" y="2168525"/>
            <a:ext cx="1889125" cy="203200"/>
            <a:chOff x="3159125" y="2343150"/>
            <a:chExt cx="1889125" cy="203200"/>
          </a:xfrm>
        </p:grpSpPr>
        <p:sp>
          <p:nvSpPr>
            <p:cNvPr id="83" name="Line 193">
              <a:extLst>
                <a:ext uri="{FF2B5EF4-FFF2-40B4-BE49-F238E27FC236}">
                  <a16:creationId xmlns:a16="http://schemas.microsoft.com/office/drawing/2014/main" id="{139F073E-C44E-43E2-8800-E137B20D27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8600" y="2343150"/>
              <a:ext cx="1588" cy="952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4" name="Freeform 194">
              <a:extLst>
                <a:ext uri="{FF2B5EF4-FFF2-40B4-BE49-F238E27FC236}">
                  <a16:creationId xmlns:a16="http://schemas.microsoft.com/office/drawing/2014/main" id="{7A17EEFE-E5D5-4AF6-A1E2-60ABA0250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9125" y="2438400"/>
              <a:ext cx="1889125" cy="107950"/>
            </a:xfrm>
            <a:custGeom>
              <a:avLst/>
              <a:gdLst>
                <a:gd name="T0" fmla="*/ 0 w 1190"/>
                <a:gd name="T1" fmla="*/ 2147483647 h 68"/>
                <a:gd name="T2" fmla="*/ 0 w 1190"/>
                <a:gd name="T3" fmla="*/ 2147483647 h 68"/>
                <a:gd name="T4" fmla="*/ 0 w 1190"/>
                <a:gd name="T5" fmla="*/ 2147483647 h 68"/>
                <a:gd name="T6" fmla="*/ 0 w 1190"/>
                <a:gd name="T7" fmla="*/ 2147483647 h 68"/>
                <a:gd name="T8" fmla="*/ 0 w 1190"/>
                <a:gd name="T9" fmla="*/ 2147483647 h 68"/>
                <a:gd name="T10" fmla="*/ 2147483647 w 1190"/>
                <a:gd name="T11" fmla="*/ 2147483647 h 68"/>
                <a:gd name="T12" fmla="*/ 2147483647 w 1190"/>
                <a:gd name="T13" fmla="*/ 2147483647 h 68"/>
                <a:gd name="T14" fmla="*/ 2147483647 w 1190"/>
                <a:gd name="T15" fmla="*/ 2147483647 h 68"/>
                <a:gd name="T16" fmla="*/ 2147483647 w 1190"/>
                <a:gd name="T17" fmla="*/ 0 h 68"/>
                <a:gd name="T18" fmla="*/ 2147483647 w 1190"/>
                <a:gd name="T19" fmla="*/ 0 h 68"/>
                <a:gd name="T20" fmla="*/ 2147483647 w 1190"/>
                <a:gd name="T21" fmla="*/ 0 h 68"/>
                <a:gd name="T22" fmla="*/ 2147483647 w 1190"/>
                <a:gd name="T23" fmla="*/ 0 h 68"/>
                <a:gd name="T24" fmla="*/ 2147483647 w 1190"/>
                <a:gd name="T25" fmla="*/ 0 h 68"/>
                <a:gd name="T26" fmla="*/ 2147483647 w 1190"/>
                <a:gd name="T27" fmla="*/ 2147483647 h 68"/>
                <a:gd name="T28" fmla="*/ 2147483647 w 1190"/>
                <a:gd name="T29" fmla="*/ 2147483647 h 68"/>
                <a:gd name="T30" fmla="*/ 2147483647 w 1190"/>
                <a:gd name="T31" fmla="*/ 2147483647 h 68"/>
                <a:gd name="T32" fmla="*/ 2147483647 w 1190"/>
                <a:gd name="T33" fmla="*/ 2147483647 h 68"/>
                <a:gd name="T34" fmla="*/ 2147483647 w 1190"/>
                <a:gd name="T35" fmla="*/ 2147483647 h 68"/>
                <a:gd name="T36" fmla="*/ 2147483647 w 1190"/>
                <a:gd name="T37" fmla="*/ 2147483647 h 68"/>
                <a:gd name="T38" fmla="*/ 2147483647 w 1190"/>
                <a:gd name="T39" fmla="*/ 2147483647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190"/>
                <a:gd name="T61" fmla="*/ 0 h 68"/>
                <a:gd name="T62" fmla="*/ 1190 w 1190"/>
                <a:gd name="T63" fmla="*/ 68 h 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190" h="68">
                  <a:moveTo>
                    <a:pt x="0" y="68"/>
                  </a:move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1160" y="0"/>
                  </a:lnTo>
                  <a:lnTo>
                    <a:pt x="1166" y="0"/>
                  </a:lnTo>
                  <a:lnTo>
                    <a:pt x="1172" y="2"/>
                  </a:lnTo>
                  <a:lnTo>
                    <a:pt x="1180" y="8"/>
                  </a:lnTo>
                  <a:lnTo>
                    <a:pt x="1188" y="18"/>
                  </a:lnTo>
                  <a:lnTo>
                    <a:pt x="1188" y="24"/>
                  </a:lnTo>
                  <a:lnTo>
                    <a:pt x="1190" y="30"/>
                  </a:lnTo>
                  <a:lnTo>
                    <a:pt x="1190" y="6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85" name="Group 257">
            <a:extLst>
              <a:ext uri="{FF2B5EF4-FFF2-40B4-BE49-F238E27FC236}">
                <a16:creationId xmlns:a16="http://schemas.microsoft.com/office/drawing/2014/main" id="{EC5330E8-480A-431E-94E1-3D924AF60961}"/>
              </a:ext>
            </a:extLst>
          </p:cNvPr>
          <p:cNvGrpSpPr>
            <a:grpSpLocks/>
          </p:cNvGrpSpPr>
          <p:nvPr/>
        </p:nvGrpSpPr>
        <p:grpSpPr bwMode="auto">
          <a:xfrm>
            <a:off x="8186738" y="2168525"/>
            <a:ext cx="1457325" cy="203200"/>
            <a:chOff x="5095875" y="2343150"/>
            <a:chExt cx="1457325" cy="203200"/>
          </a:xfrm>
        </p:grpSpPr>
        <p:sp>
          <p:nvSpPr>
            <p:cNvPr id="86" name="Line 195">
              <a:extLst>
                <a:ext uri="{FF2B5EF4-FFF2-40B4-BE49-F238E27FC236}">
                  <a16:creationId xmlns:a16="http://schemas.microsoft.com/office/drawing/2014/main" id="{31DE6EF4-6D0A-4C40-8B2A-45605CDED9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10250" y="2343150"/>
              <a:ext cx="1588" cy="9525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87" name="Freeform 196">
              <a:extLst>
                <a:ext uri="{FF2B5EF4-FFF2-40B4-BE49-F238E27FC236}">
                  <a16:creationId xmlns:a16="http://schemas.microsoft.com/office/drawing/2014/main" id="{F9656196-29C0-47AD-9939-A5D141CDA38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5875" y="2438400"/>
              <a:ext cx="1457325" cy="107950"/>
            </a:xfrm>
            <a:custGeom>
              <a:avLst/>
              <a:gdLst>
                <a:gd name="T0" fmla="*/ 0 w 918"/>
                <a:gd name="T1" fmla="*/ 2147483647 h 68"/>
                <a:gd name="T2" fmla="*/ 0 w 918"/>
                <a:gd name="T3" fmla="*/ 2147483647 h 68"/>
                <a:gd name="T4" fmla="*/ 0 w 918"/>
                <a:gd name="T5" fmla="*/ 2147483647 h 68"/>
                <a:gd name="T6" fmla="*/ 0 w 918"/>
                <a:gd name="T7" fmla="*/ 2147483647 h 68"/>
                <a:gd name="T8" fmla="*/ 0 w 918"/>
                <a:gd name="T9" fmla="*/ 2147483647 h 68"/>
                <a:gd name="T10" fmla="*/ 2147483647 w 918"/>
                <a:gd name="T11" fmla="*/ 2147483647 h 68"/>
                <a:gd name="T12" fmla="*/ 2147483647 w 918"/>
                <a:gd name="T13" fmla="*/ 2147483647 h 68"/>
                <a:gd name="T14" fmla="*/ 2147483647 w 918"/>
                <a:gd name="T15" fmla="*/ 2147483647 h 68"/>
                <a:gd name="T16" fmla="*/ 2147483647 w 918"/>
                <a:gd name="T17" fmla="*/ 0 h 68"/>
                <a:gd name="T18" fmla="*/ 2147483647 w 918"/>
                <a:gd name="T19" fmla="*/ 0 h 68"/>
                <a:gd name="T20" fmla="*/ 2147483647 w 918"/>
                <a:gd name="T21" fmla="*/ 0 h 68"/>
                <a:gd name="T22" fmla="*/ 2147483647 w 918"/>
                <a:gd name="T23" fmla="*/ 0 h 68"/>
                <a:gd name="T24" fmla="*/ 2147483647 w 918"/>
                <a:gd name="T25" fmla="*/ 0 h 68"/>
                <a:gd name="T26" fmla="*/ 2147483647 w 918"/>
                <a:gd name="T27" fmla="*/ 2147483647 h 68"/>
                <a:gd name="T28" fmla="*/ 2147483647 w 918"/>
                <a:gd name="T29" fmla="*/ 2147483647 h 68"/>
                <a:gd name="T30" fmla="*/ 2147483647 w 918"/>
                <a:gd name="T31" fmla="*/ 2147483647 h 68"/>
                <a:gd name="T32" fmla="*/ 2147483647 w 918"/>
                <a:gd name="T33" fmla="*/ 2147483647 h 68"/>
                <a:gd name="T34" fmla="*/ 2147483647 w 918"/>
                <a:gd name="T35" fmla="*/ 2147483647 h 68"/>
                <a:gd name="T36" fmla="*/ 2147483647 w 918"/>
                <a:gd name="T37" fmla="*/ 2147483647 h 68"/>
                <a:gd name="T38" fmla="*/ 2147483647 w 918"/>
                <a:gd name="T39" fmla="*/ 2147483647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18"/>
                <a:gd name="T61" fmla="*/ 0 h 68"/>
                <a:gd name="T62" fmla="*/ 918 w 918"/>
                <a:gd name="T63" fmla="*/ 68 h 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18" h="68">
                  <a:moveTo>
                    <a:pt x="0" y="68"/>
                  </a:move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8" y="8"/>
                  </a:lnTo>
                  <a:lnTo>
                    <a:pt x="18" y="2"/>
                  </a:lnTo>
                  <a:lnTo>
                    <a:pt x="22" y="0"/>
                  </a:lnTo>
                  <a:lnTo>
                    <a:pt x="28" y="0"/>
                  </a:lnTo>
                  <a:lnTo>
                    <a:pt x="888" y="0"/>
                  </a:lnTo>
                  <a:lnTo>
                    <a:pt x="894" y="0"/>
                  </a:lnTo>
                  <a:lnTo>
                    <a:pt x="900" y="2"/>
                  </a:lnTo>
                  <a:lnTo>
                    <a:pt x="910" y="8"/>
                  </a:lnTo>
                  <a:lnTo>
                    <a:pt x="916" y="18"/>
                  </a:lnTo>
                  <a:lnTo>
                    <a:pt x="918" y="24"/>
                  </a:lnTo>
                  <a:lnTo>
                    <a:pt x="918" y="30"/>
                  </a:lnTo>
                  <a:lnTo>
                    <a:pt x="918" y="68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88" name="Rectangle 197">
            <a:extLst>
              <a:ext uri="{FF2B5EF4-FFF2-40B4-BE49-F238E27FC236}">
                <a16:creationId xmlns:a16="http://schemas.microsoft.com/office/drawing/2014/main" id="{C891AA8D-6905-4475-BA5C-17E87C7F9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4113" y="1374775"/>
            <a:ext cx="1836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Promoter region</a:t>
            </a:r>
            <a:endParaRPr lang="en-US"/>
          </a:p>
        </p:txBody>
      </p:sp>
      <p:grpSp>
        <p:nvGrpSpPr>
          <p:cNvPr id="89" name="Group 254">
            <a:extLst>
              <a:ext uri="{FF2B5EF4-FFF2-40B4-BE49-F238E27FC236}">
                <a16:creationId xmlns:a16="http://schemas.microsoft.com/office/drawing/2014/main" id="{0F93FE67-A49E-4B31-9C86-EF7E61760A3D}"/>
              </a:ext>
            </a:extLst>
          </p:cNvPr>
          <p:cNvGrpSpPr>
            <a:grpSpLocks/>
          </p:cNvGrpSpPr>
          <p:nvPr/>
        </p:nvGrpSpPr>
        <p:grpSpPr bwMode="auto">
          <a:xfrm>
            <a:off x="4719638" y="1666875"/>
            <a:ext cx="5711825" cy="203200"/>
            <a:chOff x="1628775" y="1841500"/>
            <a:chExt cx="5711825" cy="203200"/>
          </a:xfrm>
        </p:grpSpPr>
        <p:sp>
          <p:nvSpPr>
            <p:cNvPr id="90" name="Line 212">
              <a:extLst>
                <a:ext uri="{FF2B5EF4-FFF2-40B4-BE49-F238E27FC236}">
                  <a16:creationId xmlns:a16="http://schemas.microsoft.com/office/drawing/2014/main" id="{4E8EF6EB-4A7A-4581-84C8-2B3A28A0ED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44950" y="1841500"/>
              <a:ext cx="1588" cy="9207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91" name="Freeform 213">
              <a:extLst>
                <a:ext uri="{FF2B5EF4-FFF2-40B4-BE49-F238E27FC236}">
                  <a16:creationId xmlns:a16="http://schemas.microsoft.com/office/drawing/2014/main" id="{AE65A145-6FE9-4B6E-B995-DB75C10FC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8775" y="1933575"/>
              <a:ext cx="5711825" cy="111125"/>
            </a:xfrm>
            <a:custGeom>
              <a:avLst/>
              <a:gdLst>
                <a:gd name="T0" fmla="*/ 0 w 3598"/>
                <a:gd name="T1" fmla="*/ 2147483647 h 70"/>
                <a:gd name="T2" fmla="*/ 0 w 3598"/>
                <a:gd name="T3" fmla="*/ 2147483647 h 70"/>
                <a:gd name="T4" fmla="*/ 0 w 3598"/>
                <a:gd name="T5" fmla="*/ 2147483647 h 70"/>
                <a:gd name="T6" fmla="*/ 0 w 3598"/>
                <a:gd name="T7" fmla="*/ 2147483647 h 70"/>
                <a:gd name="T8" fmla="*/ 0 w 3598"/>
                <a:gd name="T9" fmla="*/ 2147483647 h 70"/>
                <a:gd name="T10" fmla="*/ 2147483647 w 3598"/>
                <a:gd name="T11" fmla="*/ 2147483647 h 70"/>
                <a:gd name="T12" fmla="*/ 2147483647 w 3598"/>
                <a:gd name="T13" fmla="*/ 2147483647 h 70"/>
                <a:gd name="T14" fmla="*/ 2147483647 w 3598"/>
                <a:gd name="T15" fmla="*/ 2147483647 h 70"/>
                <a:gd name="T16" fmla="*/ 2147483647 w 3598"/>
                <a:gd name="T17" fmla="*/ 2147483647 h 70"/>
                <a:gd name="T18" fmla="*/ 2147483647 w 3598"/>
                <a:gd name="T19" fmla="*/ 0 h 70"/>
                <a:gd name="T20" fmla="*/ 2147483647 w 3598"/>
                <a:gd name="T21" fmla="*/ 0 h 70"/>
                <a:gd name="T22" fmla="*/ 2147483647 w 3598"/>
                <a:gd name="T23" fmla="*/ 0 h 70"/>
                <a:gd name="T24" fmla="*/ 2147483647 w 3598"/>
                <a:gd name="T25" fmla="*/ 2147483647 h 70"/>
                <a:gd name="T26" fmla="*/ 2147483647 w 3598"/>
                <a:gd name="T27" fmla="*/ 2147483647 h 70"/>
                <a:gd name="T28" fmla="*/ 2147483647 w 3598"/>
                <a:gd name="T29" fmla="*/ 2147483647 h 70"/>
                <a:gd name="T30" fmla="*/ 2147483647 w 3598"/>
                <a:gd name="T31" fmla="*/ 2147483647 h 70"/>
                <a:gd name="T32" fmla="*/ 2147483647 w 3598"/>
                <a:gd name="T33" fmla="*/ 2147483647 h 70"/>
                <a:gd name="T34" fmla="*/ 2147483647 w 3598"/>
                <a:gd name="T35" fmla="*/ 2147483647 h 70"/>
                <a:gd name="T36" fmla="*/ 2147483647 w 3598"/>
                <a:gd name="T37" fmla="*/ 2147483647 h 70"/>
                <a:gd name="T38" fmla="*/ 2147483647 w 3598"/>
                <a:gd name="T39" fmla="*/ 2147483647 h 7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98"/>
                <a:gd name="T61" fmla="*/ 0 h 70"/>
                <a:gd name="T62" fmla="*/ 3598 w 3598"/>
                <a:gd name="T63" fmla="*/ 70 h 7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98" h="70">
                  <a:moveTo>
                    <a:pt x="0" y="70"/>
                  </a:move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8" y="10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3568" y="0"/>
                  </a:lnTo>
                  <a:lnTo>
                    <a:pt x="3574" y="2"/>
                  </a:lnTo>
                  <a:lnTo>
                    <a:pt x="3580" y="4"/>
                  </a:lnTo>
                  <a:lnTo>
                    <a:pt x="3588" y="10"/>
                  </a:lnTo>
                  <a:lnTo>
                    <a:pt x="3596" y="18"/>
                  </a:lnTo>
                  <a:lnTo>
                    <a:pt x="3596" y="24"/>
                  </a:lnTo>
                  <a:lnTo>
                    <a:pt x="3598" y="30"/>
                  </a:lnTo>
                  <a:lnTo>
                    <a:pt x="3598" y="7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92" name="Rectangle 219">
            <a:extLst>
              <a:ext uri="{FF2B5EF4-FFF2-40B4-BE49-F238E27FC236}">
                <a16:creationId xmlns:a16="http://schemas.microsoft.com/office/drawing/2014/main" id="{23286B82-6599-4138-86DF-DAA441292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813" y="3092450"/>
            <a:ext cx="3333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G</a:t>
            </a:r>
            <a:endParaRPr lang="en-US" dirty="0"/>
          </a:p>
        </p:txBody>
      </p:sp>
      <p:sp>
        <p:nvSpPr>
          <p:cNvPr id="93" name="Rectangle 220">
            <a:extLst>
              <a:ext uri="{FF2B5EF4-FFF2-40B4-BE49-F238E27FC236}">
                <a16:creationId xmlns:a16="http://schemas.microsoft.com/office/drawing/2014/main" id="{CD734151-D9E3-4699-89BA-7DB1D79AE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8688" y="3219450"/>
            <a:ext cx="292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94" name="Rectangle 221">
            <a:extLst>
              <a:ext uri="{FF2B5EF4-FFF2-40B4-BE49-F238E27FC236}">
                <a16:creationId xmlns:a16="http://schemas.microsoft.com/office/drawing/2014/main" id="{89A40444-B0AD-4302-9C6A-577801251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5163" y="2774950"/>
            <a:ext cx="3206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C</a:t>
            </a:r>
            <a:endParaRPr lang="en-US" dirty="0"/>
          </a:p>
        </p:txBody>
      </p:sp>
      <p:sp>
        <p:nvSpPr>
          <p:cNvPr id="95" name="Rectangle 222">
            <a:extLst>
              <a:ext uri="{FF2B5EF4-FFF2-40B4-BE49-F238E27FC236}">
                <a16:creationId xmlns:a16="http://schemas.microsoft.com/office/drawing/2014/main" id="{80D219B5-E532-4D63-B21D-0E09815DF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988" y="2901950"/>
            <a:ext cx="304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  <a:endParaRPr lang="en-US"/>
          </a:p>
        </p:txBody>
      </p:sp>
      <p:sp>
        <p:nvSpPr>
          <p:cNvPr id="96" name="Rectangle 225">
            <a:extLst>
              <a:ext uri="{FF2B5EF4-FFF2-40B4-BE49-F238E27FC236}">
                <a16:creationId xmlns:a16="http://schemas.microsoft.com/office/drawing/2014/main" id="{BC2113D1-8829-49AB-9525-5A765FA07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3863" y="3219450"/>
            <a:ext cx="292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97" name="Rectangle 226">
            <a:extLst>
              <a:ext uri="{FF2B5EF4-FFF2-40B4-BE49-F238E27FC236}">
                <a16:creationId xmlns:a16="http://schemas.microsoft.com/office/drawing/2014/main" id="{B62C0BA0-0DC1-493B-876F-53F3FFD93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1163" y="2901950"/>
            <a:ext cx="304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  <a:endParaRPr lang="en-US"/>
          </a:p>
        </p:txBody>
      </p:sp>
      <p:sp>
        <p:nvSpPr>
          <p:cNvPr id="98" name="Rectangle 230">
            <a:extLst>
              <a:ext uri="{FF2B5EF4-FFF2-40B4-BE49-F238E27FC236}">
                <a16:creationId xmlns:a16="http://schemas.microsoft.com/office/drawing/2014/main" id="{1553A91F-5567-4E65-8065-51F29FAFA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3513" y="3219450"/>
            <a:ext cx="3206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C</a:t>
            </a:r>
            <a:endParaRPr lang="en-US"/>
          </a:p>
        </p:txBody>
      </p:sp>
      <p:sp>
        <p:nvSpPr>
          <p:cNvPr id="99" name="Rectangle 231">
            <a:extLst>
              <a:ext uri="{FF2B5EF4-FFF2-40B4-BE49-F238E27FC236}">
                <a16:creationId xmlns:a16="http://schemas.microsoft.com/office/drawing/2014/main" id="{82E4DAE9-F3D0-41F9-9111-3DABA23CC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7163" y="2901950"/>
            <a:ext cx="3333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G</a:t>
            </a:r>
            <a:endParaRPr lang="en-US"/>
          </a:p>
        </p:txBody>
      </p:sp>
      <p:sp>
        <p:nvSpPr>
          <p:cNvPr id="100" name="Rectangle 234">
            <a:extLst>
              <a:ext uri="{FF2B5EF4-FFF2-40B4-BE49-F238E27FC236}">
                <a16:creationId xmlns:a16="http://schemas.microsoft.com/office/drawing/2014/main" id="{8502467B-9BCE-4E0D-8E84-6EAFD94B2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3092450"/>
            <a:ext cx="304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  <a:endParaRPr lang="en-US"/>
          </a:p>
        </p:txBody>
      </p:sp>
      <p:sp>
        <p:nvSpPr>
          <p:cNvPr id="101" name="Rectangle 235">
            <a:extLst>
              <a:ext uri="{FF2B5EF4-FFF2-40B4-BE49-F238E27FC236}">
                <a16:creationId xmlns:a16="http://schemas.microsoft.com/office/drawing/2014/main" id="{4F47ECCA-01F5-4A48-848D-E3D07BA0D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7263" y="2774950"/>
            <a:ext cx="292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Helvetica" panose="020B0604020202020204" pitchFamily="34" charset="0"/>
              </a:rPr>
              <a:t>T</a:t>
            </a:r>
            <a:endParaRPr lang="en-US" dirty="0"/>
          </a:p>
        </p:txBody>
      </p:sp>
      <p:sp>
        <p:nvSpPr>
          <p:cNvPr id="102" name="Rectangle 238">
            <a:extLst>
              <a:ext uri="{FF2B5EF4-FFF2-40B4-BE49-F238E27FC236}">
                <a16:creationId xmlns:a16="http://schemas.microsoft.com/office/drawing/2014/main" id="{70A8A96E-AEF3-4F50-9F09-4CFF35E10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388" y="3092450"/>
            <a:ext cx="304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  <a:endParaRPr lang="en-US"/>
          </a:p>
        </p:txBody>
      </p:sp>
      <p:sp>
        <p:nvSpPr>
          <p:cNvPr id="103" name="Rectangle 239">
            <a:extLst>
              <a:ext uri="{FF2B5EF4-FFF2-40B4-BE49-F238E27FC236}">
                <a16:creationId xmlns:a16="http://schemas.microsoft.com/office/drawing/2014/main" id="{D798225F-F48E-4662-BC18-A426E90F8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8088" y="2774950"/>
            <a:ext cx="292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104" name="Rectangle 242">
            <a:extLst>
              <a:ext uri="{FF2B5EF4-FFF2-40B4-BE49-F238E27FC236}">
                <a16:creationId xmlns:a16="http://schemas.microsoft.com/office/drawing/2014/main" id="{81295AF9-A5FC-458C-8FF1-A66CA7DDF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9788" y="3219450"/>
            <a:ext cx="292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105" name="Rectangle 243">
            <a:extLst>
              <a:ext uri="{FF2B5EF4-FFF2-40B4-BE49-F238E27FC236}">
                <a16:creationId xmlns:a16="http://schemas.microsoft.com/office/drawing/2014/main" id="{80CA0F2E-7A3D-4C12-B91E-2D4E69F82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7088" y="2901950"/>
            <a:ext cx="304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  <a:endParaRPr lang="en-US"/>
          </a:p>
        </p:txBody>
      </p:sp>
      <p:sp>
        <p:nvSpPr>
          <p:cNvPr id="106" name="Rectangle 246">
            <a:extLst>
              <a:ext uri="{FF2B5EF4-FFF2-40B4-BE49-F238E27FC236}">
                <a16:creationId xmlns:a16="http://schemas.microsoft.com/office/drawing/2014/main" id="{129F9AE9-BB73-4D2F-9697-4704C2BAD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7313" y="3219450"/>
            <a:ext cx="292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107" name="Rectangle 247">
            <a:extLst>
              <a:ext uri="{FF2B5EF4-FFF2-40B4-BE49-F238E27FC236}">
                <a16:creationId xmlns:a16="http://schemas.microsoft.com/office/drawing/2014/main" id="{9B1BD487-368F-4182-9BBF-C0F891ED1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1438" y="2901950"/>
            <a:ext cx="304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  <a:endParaRPr lang="en-US"/>
          </a:p>
        </p:txBody>
      </p:sp>
      <p:sp>
        <p:nvSpPr>
          <p:cNvPr id="108" name="Rectangle 250">
            <a:extLst>
              <a:ext uri="{FF2B5EF4-FFF2-40B4-BE49-F238E27FC236}">
                <a16:creationId xmlns:a16="http://schemas.microsoft.com/office/drawing/2014/main" id="{0F9B9509-CF97-490A-9768-3ED0EDF2D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088" y="3219450"/>
            <a:ext cx="292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109" name="Rectangle 251">
            <a:extLst>
              <a:ext uri="{FF2B5EF4-FFF2-40B4-BE49-F238E27FC236}">
                <a16:creationId xmlns:a16="http://schemas.microsoft.com/office/drawing/2014/main" id="{14AC92DD-268C-4AFC-B5F5-9CD8F312B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2388" y="2901950"/>
            <a:ext cx="304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  <a:endParaRPr lang="en-US"/>
          </a:p>
        </p:txBody>
      </p:sp>
      <p:sp>
        <p:nvSpPr>
          <p:cNvPr id="110" name="Rectangle 254">
            <a:extLst>
              <a:ext uri="{FF2B5EF4-FFF2-40B4-BE49-F238E27FC236}">
                <a16:creationId xmlns:a16="http://schemas.microsoft.com/office/drawing/2014/main" id="{9398D9ED-6752-42A6-A876-000E0EC88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2263" y="3219450"/>
            <a:ext cx="292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111" name="Rectangle 255">
            <a:extLst>
              <a:ext uri="{FF2B5EF4-FFF2-40B4-BE49-F238E27FC236}">
                <a16:creationId xmlns:a16="http://schemas.microsoft.com/office/drawing/2014/main" id="{4C1BEC85-6513-4ED6-A3F6-A6D1C0BDC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9563" y="2901950"/>
            <a:ext cx="304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  <a:endParaRPr lang="en-US"/>
          </a:p>
        </p:txBody>
      </p:sp>
      <p:sp>
        <p:nvSpPr>
          <p:cNvPr id="112" name="Rectangle 258">
            <a:extLst>
              <a:ext uri="{FF2B5EF4-FFF2-40B4-BE49-F238E27FC236}">
                <a16:creationId xmlns:a16="http://schemas.microsoft.com/office/drawing/2014/main" id="{58CEB264-ADB8-4D96-9302-4CC0D004A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2613" y="3092450"/>
            <a:ext cx="304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  <a:endParaRPr lang="en-US"/>
          </a:p>
        </p:txBody>
      </p:sp>
      <p:sp>
        <p:nvSpPr>
          <p:cNvPr id="113" name="Rectangle 259">
            <a:extLst>
              <a:ext uri="{FF2B5EF4-FFF2-40B4-BE49-F238E27FC236}">
                <a16:creationId xmlns:a16="http://schemas.microsoft.com/office/drawing/2014/main" id="{3CA93B81-D2E5-4263-81A4-8BE852FC9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313" y="2774950"/>
            <a:ext cx="292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114" name="Rectangle 262">
            <a:extLst>
              <a:ext uri="{FF2B5EF4-FFF2-40B4-BE49-F238E27FC236}">
                <a16:creationId xmlns:a16="http://schemas.microsoft.com/office/drawing/2014/main" id="{F9F58F0A-85F6-402C-A90F-E36C4539D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53563" y="3092450"/>
            <a:ext cx="304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  <a:endParaRPr lang="en-US"/>
          </a:p>
        </p:txBody>
      </p:sp>
      <p:sp>
        <p:nvSpPr>
          <p:cNvPr id="115" name="Rectangle 263">
            <a:extLst>
              <a:ext uri="{FF2B5EF4-FFF2-40B4-BE49-F238E27FC236}">
                <a16:creationId xmlns:a16="http://schemas.microsoft.com/office/drawing/2014/main" id="{5A4CCADE-C6DB-4F91-BFCC-66408D376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6263" y="2774950"/>
            <a:ext cx="292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116" name="Rectangle 266">
            <a:extLst>
              <a:ext uri="{FF2B5EF4-FFF2-40B4-BE49-F238E27FC236}">
                <a16:creationId xmlns:a16="http://schemas.microsoft.com/office/drawing/2014/main" id="{F160591B-0CE6-4CAD-BE70-0965168FD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1088" y="3092450"/>
            <a:ext cx="304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  <a:endParaRPr lang="en-US"/>
          </a:p>
        </p:txBody>
      </p:sp>
      <p:sp>
        <p:nvSpPr>
          <p:cNvPr id="117" name="Rectangle 267">
            <a:extLst>
              <a:ext uri="{FF2B5EF4-FFF2-40B4-BE49-F238E27FC236}">
                <a16:creationId xmlns:a16="http://schemas.microsoft.com/office/drawing/2014/main" id="{7262DA26-C9F8-47E7-BD92-BAB1197E8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6963" y="2774950"/>
            <a:ext cx="2921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T</a:t>
            </a:r>
            <a:endParaRPr lang="en-US"/>
          </a:p>
        </p:txBody>
      </p:sp>
      <p:sp>
        <p:nvSpPr>
          <p:cNvPr id="118" name="Rectangle 268">
            <a:extLst>
              <a:ext uri="{FF2B5EF4-FFF2-40B4-BE49-F238E27FC236}">
                <a16:creationId xmlns:a16="http://schemas.microsoft.com/office/drawing/2014/main" id="{F1D25805-79B4-4064-A40B-3C2223CB1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9488" y="3613150"/>
            <a:ext cx="190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3′</a:t>
            </a:r>
            <a:endParaRPr lang="en-US"/>
          </a:p>
        </p:txBody>
      </p:sp>
      <p:sp>
        <p:nvSpPr>
          <p:cNvPr id="119" name="Rectangle 270">
            <a:extLst>
              <a:ext uri="{FF2B5EF4-FFF2-40B4-BE49-F238E27FC236}">
                <a16:creationId xmlns:a16="http://schemas.microsoft.com/office/drawing/2014/main" id="{56F7C352-7BDD-476D-8D0B-696298D91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6838" y="3613150"/>
            <a:ext cx="190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5′</a:t>
            </a:r>
            <a:endParaRPr lang="en-US"/>
          </a:p>
        </p:txBody>
      </p:sp>
      <p:sp>
        <p:nvSpPr>
          <p:cNvPr id="120" name="Rectangle 272">
            <a:extLst>
              <a:ext uri="{FF2B5EF4-FFF2-40B4-BE49-F238E27FC236}">
                <a16:creationId xmlns:a16="http://schemas.microsoft.com/office/drawing/2014/main" id="{DD1BBC04-C5E8-44D2-B43C-350BD71E5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363" y="2352675"/>
            <a:ext cx="190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5′</a:t>
            </a:r>
            <a:endParaRPr lang="en-US"/>
          </a:p>
        </p:txBody>
      </p:sp>
      <p:sp>
        <p:nvSpPr>
          <p:cNvPr id="121" name="Rectangle 274">
            <a:extLst>
              <a:ext uri="{FF2B5EF4-FFF2-40B4-BE49-F238E27FC236}">
                <a16:creationId xmlns:a16="http://schemas.microsoft.com/office/drawing/2014/main" id="{A40C42DF-BE0B-4633-B223-617A3687C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1238" y="4362450"/>
            <a:ext cx="190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5′</a:t>
            </a:r>
            <a:endParaRPr lang="en-US"/>
          </a:p>
        </p:txBody>
      </p:sp>
      <p:sp>
        <p:nvSpPr>
          <p:cNvPr id="122" name="Rectangle 276">
            <a:extLst>
              <a:ext uri="{FF2B5EF4-FFF2-40B4-BE49-F238E27FC236}">
                <a16:creationId xmlns:a16="http://schemas.microsoft.com/office/drawing/2014/main" id="{58A6E8D0-FE66-4A5C-9884-450DA1DDE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6838" y="4362450"/>
            <a:ext cx="190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3′</a:t>
            </a:r>
            <a:endParaRPr lang="en-US"/>
          </a:p>
        </p:txBody>
      </p:sp>
      <p:sp>
        <p:nvSpPr>
          <p:cNvPr id="123" name="Rectangle 278">
            <a:extLst>
              <a:ext uri="{FF2B5EF4-FFF2-40B4-BE49-F238E27FC236}">
                <a16:creationId xmlns:a16="http://schemas.microsoft.com/office/drawing/2014/main" id="{6663668A-D592-4977-A08B-C5A4BB7C5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2713" y="2352675"/>
            <a:ext cx="190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3′</a:t>
            </a:r>
            <a:endParaRPr lang="en-US"/>
          </a:p>
        </p:txBody>
      </p:sp>
      <p:sp>
        <p:nvSpPr>
          <p:cNvPr id="124" name="Rectangle 280">
            <a:extLst>
              <a:ext uri="{FF2B5EF4-FFF2-40B4-BE49-F238E27FC236}">
                <a16:creationId xmlns:a16="http://schemas.microsoft.com/office/drawing/2014/main" id="{1DDB8B6C-3D93-44AA-9E18-61C4F6434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6713" y="4625975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RNA</a:t>
            </a:r>
            <a:endParaRPr lang="en-US"/>
          </a:p>
        </p:txBody>
      </p:sp>
      <p:sp>
        <p:nvSpPr>
          <p:cNvPr id="125" name="Rectangle 283">
            <a:extLst>
              <a:ext uri="{FF2B5EF4-FFF2-40B4-BE49-F238E27FC236}">
                <a16:creationId xmlns:a16="http://schemas.microsoft.com/office/drawing/2014/main" id="{B9A122B0-43D3-4F3A-BEAB-81D32CCB4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0488" y="4765675"/>
            <a:ext cx="304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Helvetica" panose="020B0604020202020204" pitchFamily="34" charset="0"/>
              </a:rPr>
              <a:t>A</a:t>
            </a:r>
            <a:endParaRPr lang="en-US"/>
          </a:p>
        </p:txBody>
      </p:sp>
      <p:sp>
        <p:nvSpPr>
          <p:cNvPr id="126" name="Line 284">
            <a:extLst>
              <a:ext uri="{FF2B5EF4-FFF2-40B4-BE49-F238E27FC236}">
                <a16:creationId xmlns:a16="http://schemas.microsoft.com/office/drawing/2014/main" id="{A8BF45B1-89F7-4E3F-9272-E96FB422B7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83088" y="1447800"/>
            <a:ext cx="1587" cy="10191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27" name="Line 285">
            <a:extLst>
              <a:ext uri="{FF2B5EF4-FFF2-40B4-BE49-F238E27FC236}">
                <a16:creationId xmlns:a16="http://schemas.microsoft.com/office/drawing/2014/main" id="{B6EF440F-7219-42B1-A234-1B49A31E55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3138" y="3829050"/>
            <a:ext cx="1587" cy="3619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128" name="Rectangle 286">
            <a:extLst>
              <a:ext uri="{FF2B5EF4-FFF2-40B4-BE49-F238E27FC236}">
                <a16:creationId xmlns:a16="http://schemas.microsoft.com/office/drawing/2014/main" id="{910412C4-823B-468B-A100-F54ED8A5C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0213" y="1009650"/>
            <a:ext cx="43053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Symbol" panose="05050102010706020507" pitchFamily="18" charset="2"/>
              </a:defRPr>
            </a:lvl9pPr>
          </a:lstStyle>
          <a:p>
            <a:pPr algn="ct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Copyright © The McGraw-Hill Companies, Inc. Permission required for reproduction or display.</a:t>
            </a:r>
          </a:p>
        </p:txBody>
      </p:sp>
    </p:spTree>
    <p:extLst>
      <p:ext uri="{BB962C8B-B14F-4D97-AF65-F5344CB8AC3E}">
        <p14:creationId xmlns:p14="http://schemas.microsoft.com/office/powerpoint/2010/main" val="2883815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1167D-78B9-4D6F-9EB1-B5E09F4D8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57890"/>
            <a:ext cx="12030075" cy="1325563"/>
          </a:xfrm>
        </p:spPr>
        <p:txBody>
          <a:bodyPr>
            <a:normAutofit/>
          </a:bodyPr>
          <a:lstStyle/>
          <a:p>
            <a:r>
              <a:rPr lang="es-CO" sz="4000" dirty="0"/>
              <a:t>Iniciación de la transcripción: promotor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DEE93F-7E9C-4488-A048-DB9BDDDD8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163" y="2355235"/>
            <a:ext cx="7540521" cy="28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9947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90B5A2-0DBB-4C75-BC32-F32472A7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3" y="94293"/>
            <a:ext cx="10515600" cy="1325563"/>
          </a:xfrm>
        </p:spPr>
        <p:txBody>
          <a:bodyPr/>
          <a:lstStyle/>
          <a:p>
            <a:r>
              <a:rPr lang="es-CO" dirty="0"/>
              <a:t>Iniciación en eucariotas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63E48FE-586F-4024-A4EE-397163C789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654" y="1609725"/>
            <a:ext cx="7350598" cy="4491200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FEC1DF11-C7FA-4233-AF32-891EFAC3B9E1}"/>
              </a:ext>
            </a:extLst>
          </p:cNvPr>
          <p:cNvSpPr/>
          <p:nvPr/>
        </p:nvSpPr>
        <p:spPr>
          <a:xfrm>
            <a:off x="4669654" y="3499867"/>
            <a:ext cx="7350598" cy="1167383"/>
          </a:xfrm>
          <a:prstGeom prst="rect">
            <a:avLst/>
          </a:prstGeom>
          <a:solidFill>
            <a:srgbClr val="00AAA7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217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B3322-6298-48B4-8E1D-B455BD5DC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70" y="166343"/>
            <a:ext cx="10515600" cy="1325563"/>
          </a:xfrm>
        </p:spPr>
        <p:txBody>
          <a:bodyPr/>
          <a:lstStyle/>
          <a:p>
            <a:r>
              <a:rPr lang="es-CO" dirty="0"/>
              <a:t>Iniciación de la transcripción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0B988B4F-268A-47E7-8F3D-06BBF8F4D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0978" y="1772202"/>
            <a:ext cx="6761922" cy="46418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>
                <a:latin typeface="Montserrat" pitchFamily="2" charset="77"/>
              </a:rPr>
              <a:t>Es un proceso más complejo. </a:t>
            </a:r>
          </a:p>
          <a:p>
            <a:pPr>
              <a:lnSpc>
                <a:spcPct val="100000"/>
              </a:lnSpc>
            </a:pPr>
            <a:endParaRPr lang="es-CO" sz="2400" dirty="0">
              <a:latin typeface="Montserrat" pitchFamily="2" charset="77"/>
            </a:endParaRPr>
          </a:p>
          <a:p>
            <a:pPr>
              <a:lnSpc>
                <a:spcPct val="100000"/>
              </a:lnSpc>
            </a:pPr>
            <a:r>
              <a:rPr lang="es-CO" sz="2400" dirty="0">
                <a:latin typeface="Montserrat" pitchFamily="2" charset="77"/>
              </a:rPr>
              <a:t>Requiere factores de transcripción. Nombrados de acuerdo a su RNA polimerasa: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2400" dirty="0">
                <a:latin typeface="Montserrat" pitchFamily="2" charset="77"/>
              </a:rPr>
              <a:t>Ej: TFIID, TFIIB, TFIIF, TFIIE, TFIIH.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endParaRPr lang="es-CO" sz="2400" dirty="0">
              <a:latin typeface="Montserrat" pitchFamily="2" charset="77"/>
            </a:endParaRPr>
          </a:p>
          <a:p>
            <a:pPr>
              <a:lnSpc>
                <a:spcPct val="100000"/>
              </a:lnSpc>
            </a:pPr>
            <a:r>
              <a:rPr lang="es-CO" sz="2400" dirty="0">
                <a:latin typeface="Montserrat" pitchFamily="2" charset="77"/>
              </a:rPr>
              <a:t>El complejo RNA polimerasa + factores de crecimiento se conoce como: </a:t>
            </a:r>
            <a:r>
              <a:rPr lang="es-CO" sz="2400" i="1" dirty="0">
                <a:latin typeface="Montserrat" pitchFamily="2" charset="77"/>
              </a:rPr>
              <a:t>complejo de pre-iniciación (pre-initiation complex – PIC).</a:t>
            </a:r>
            <a:endParaRPr lang="es-CO" sz="2400" dirty="0">
              <a:latin typeface="Montserrat" pitchFamily="2" charset="77"/>
            </a:endParaRPr>
          </a:p>
          <a:p>
            <a:pPr>
              <a:lnSpc>
                <a:spcPct val="100000"/>
              </a:lnSpc>
            </a:pPr>
            <a:endParaRPr lang="es-CO" sz="24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5656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>
            <a:extLst>
              <a:ext uri="{FF2B5EF4-FFF2-40B4-BE49-F238E27FC236}">
                <a16:creationId xmlns:a16="http://schemas.microsoft.com/office/drawing/2014/main" id="{E03EBC60-E09A-43CA-A546-3F34CD2DAB8D}"/>
              </a:ext>
            </a:extLst>
          </p:cNvPr>
          <p:cNvGrpSpPr>
            <a:grpSpLocks/>
          </p:cNvGrpSpPr>
          <p:nvPr/>
        </p:nvGrpSpPr>
        <p:grpSpPr bwMode="auto">
          <a:xfrm>
            <a:off x="4877053" y="439738"/>
            <a:ext cx="6781800" cy="6126162"/>
            <a:chOff x="336" y="266"/>
            <a:chExt cx="4272" cy="3859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C7F05DC3-B0E7-41DF-AAD4-9969CFDD2D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674"/>
              <a:ext cx="4272" cy="3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3">
              <a:extLst>
                <a:ext uri="{FF2B5EF4-FFF2-40B4-BE49-F238E27FC236}">
                  <a16:creationId xmlns:a16="http://schemas.microsoft.com/office/drawing/2014/main" id="{B3C2F77A-2F47-44C6-AC86-9BD271E665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" y="266"/>
              <a:ext cx="410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b="1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5pPr>
              <a:lvl6pPr marL="22860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6pPr>
              <a:lvl7pPr marL="27432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7pPr>
              <a:lvl8pPr marL="32004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8pPr>
              <a:lvl9pPr marL="3657600" algn="l" defTabSz="914400" rtl="0" eaLnBrk="1" latinLnBrk="0" hangingPunct="1">
                <a:defRPr sz="1600" b="1" kern="1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  <a:cs typeface="+mn-cs"/>
                </a:defRPr>
              </a:lvl9pPr>
            </a:lstStyle>
            <a:p>
              <a:r>
                <a:rPr lang="en-US" dirty="0"/>
                <a:t>Order of binding is: IID + IIA + IIB + RNA poly. II + IIF +IIE +IIH</a:t>
              </a:r>
            </a:p>
          </p:txBody>
        </p:sp>
      </p:grpSp>
      <p:sp>
        <p:nvSpPr>
          <p:cNvPr id="11" name="Google Shape;78;p3">
            <a:extLst>
              <a:ext uri="{FF2B5EF4-FFF2-40B4-BE49-F238E27FC236}">
                <a16:creationId xmlns:a16="http://schemas.microsoft.com/office/drawing/2014/main" id="{D559CF47-44AB-4F91-92C6-69656F770B02}"/>
              </a:ext>
            </a:extLst>
          </p:cNvPr>
          <p:cNvSpPr/>
          <p:nvPr/>
        </p:nvSpPr>
        <p:spPr>
          <a:xfrm>
            <a:off x="4462336" y="124619"/>
            <a:ext cx="6891464" cy="1214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DB3322-6298-48B4-8E1D-B455BD5DC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147" y="0"/>
            <a:ext cx="10515600" cy="1325563"/>
          </a:xfrm>
        </p:spPr>
        <p:txBody>
          <a:bodyPr/>
          <a:lstStyle/>
          <a:p>
            <a:r>
              <a:rPr lang="es-CO" dirty="0"/>
              <a:t>Iniciación de la transcripción</a:t>
            </a:r>
          </a:p>
        </p:txBody>
      </p:sp>
    </p:spTree>
    <p:extLst>
      <p:ext uri="{BB962C8B-B14F-4D97-AF65-F5344CB8AC3E}">
        <p14:creationId xmlns:p14="http://schemas.microsoft.com/office/powerpoint/2010/main" val="2291659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B3322-6298-48B4-8E1D-B455BD5DC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134937"/>
            <a:ext cx="10515600" cy="1325563"/>
          </a:xfrm>
        </p:spPr>
        <p:txBody>
          <a:bodyPr/>
          <a:lstStyle/>
          <a:p>
            <a:r>
              <a:rPr lang="es-CO" dirty="0"/>
              <a:t>Iniciación de la transcripción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F16C380-FBE7-451C-AE71-FE071AE71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00" y="2419350"/>
            <a:ext cx="41148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up 13">
            <a:extLst>
              <a:ext uri="{FF2B5EF4-FFF2-40B4-BE49-F238E27FC236}">
                <a16:creationId xmlns:a16="http://schemas.microsoft.com/office/drawing/2014/main" id="{36C59EEC-FDA1-4A29-9D7A-C8BD9C76072E}"/>
              </a:ext>
            </a:extLst>
          </p:cNvPr>
          <p:cNvGrpSpPr>
            <a:grpSpLocks/>
          </p:cNvGrpSpPr>
          <p:nvPr/>
        </p:nvGrpSpPr>
        <p:grpSpPr bwMode="auto">
          <a:xfrm>
            <a:off x="6305550" y="3586162"/>
            <a:ext cx="1727201" cy="1008063"/>
            <a:chOff x="567" y="2976"/>
            <a:chExt cx="1088" cy="635"/>
          </a:xfrm>
        </p:grpSpPr>
        <p:sp>
          <p:nvSpPr>
            <p:cNvPr id="13" name="Oval 14">
              <a:extLst>
                <a:ext uri="{FF2B5EF4-FFF2-40B4-BE49-F238E27FC236}">
                  <a16:creationId xmlns:a16="http://schemas.microsoft.com/office/drawing/2014/main" id="{D6DD0A37-47D9-440F-9EB6-6D46090E9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" y="3022"/>
              <a:ext cx="635" cy="5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9pPr>
            </a:lstStyle>
            <a:p>
              <a:endParaRPr lang="es-CO"/>
            </a:p>
          </p:txBody>
        </p:sp>
        <p:sp>
          <p:nvSpPr>
            <p:cNvPr id="14" name="Oval 15">
              <a:extLst>
                <a:ext uri="{FF2B5EF4-FFF2-40B4-BE49-F238E27FC236}">
                  <a16:creationId xmlns:a16="http://schemas.microsoft.com/office/drawing/2014/main" id="{5EE7CB9B-02A8-4647-A8FD-59A8FBA4D9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976"/>
              <a:ext cx="635" cy="635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9pPr>
            </a:lstStyle>
            <a:p>
              <a:endParaRPr lang="es-CO"/>
            </a:p>
          </p:txBody>
        </p:sp>
        <p:sp>
          <p:nvSpPr>
            <p:cNvPr id="15" name="Rectangle 16">
              <a:extLst>
                <a:ext uri="{FF2B5EF4-FFF2-40B4-BE49-F238E27FC236}">
                  <a16:creationId xmlns:a16="http://schemas.microsoft.com/office/drawing/2014/main" id="{7A4C5BAF-DBBA-4DF6-9C19-AC2D647A3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3022"/>
              <a:ext cx="4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sz="2400" b="1"/>
                <a:t>TBP</a:t>
              </a:r>
            </a:p>
          </p:txBody>
        </p:sp>
        <p:sp>
          <p:nvSpPr>
            <p:cNvPr id="16" name="Rectangle 17">
              <a:extLst>
                <a:ext uri="{FF2B5EF4-FFF2-40B4-BE49-F238E27FC236}">
                  <a16:creationId xmlns:a16="http://schemas.microsoft.com/office/drawing/2014/main" id="{09C58771-C79B-48B1-8F85-DA6F675F0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" y="3006"/>
              <a:ext cx="5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sz="2400" b="1"/>
                <a:t>TAF</a:t>
              </a:r>
            </a:p>
          </p:txBody>
        </p:sp>
      </p:grpSp>
      <p:pic>
        <p:nvPicPr>
          <p:cNvPr id="17" name="Imagen 16">
            <a:extLst>
              <a:ext uri="{FF2B5EF4-FFF2-40B4-BE49-F238E27FC236}">
                <a16:creationId xmlns:a16="http://schemas.microsoft.com/office/drawing/2014/main" id="{BC26D9A1-8DB3-4E2C-BFFC-0B2EBC3CC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4035425"/>
            <a:ext cx="7696200" cy="75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AC84ADB3-975C-4F1D-9C9C-15B92EEBE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3654425"/>
            <a:ext cx="838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29C1A9E8-CCB2-4BB4-B9FF-8F7B44884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3803650"/>
            <a:ext cx="99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70817B78-CFA1-4950-AC5A-006BA7EFB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838" y="3011487"/>
            <a:ext cx="990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Group 22">
            <a:extLst>
              <a:ext uri="{FF2B5EF4-FFF2-40B4-BE49-F238E27FC236}">
                <a16:creationId xmlns:a16="http://schemas.microsoft.com/office/drawing/2014/main" id="{74E697A2-AAE4-48E2-A028-07D67DDA7BCB}"/>
              </a:ext>
            </a:extLst>
          </p:cNvPr>
          <p:cNvGrpSpPr>
            <a:grpSpLocks/>
          </p:cNvGrpSpPr>
          <p:nvPr/>
        </p:nvGrpSpPr>
        <p:grpSpPr bwMode="auto">
          <a:xfrm>
            <a:off x="8897938" y="4162425"/>
            <a:ext cx="1030287" cy="719137"/>
            <a:chOff x="703" y="3521"/>
            <a:chExt cx="649" cy="453"/>
          </a:xfrm>
        </p:grpSpPr>
        <p:sp>
          <p:nvSpPr>
            <p:cNvPr id="22" name="Oval 23">
              <a:extLst>
                <a:ext uri="{FF2B5EF4-FFF2-40B4-BE49-F238E27FC236}">
                  <a16:creationId xmlns:a16="http://schemas.microsoft.com/office/drawing/2014/main" id="{3BE5D777-B545-4BFE-A73C-7BDCFD62B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521"/>
              <a:ext cx="635" cy="453"/>
            </a:xfrm>
            <a:prstGeom prst="ellipse">
              <a:avLst/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9pPr>
            </a:lstStyle>
            <a:p>
              <a:endParaRPr lang="es-CO"/>
            </a:p>
          </p:txBody>
        </p:sp>
        <p:sp>
          <p:nvSpPr>
            <p:cNvPr id="23" name="Rectangle 24">
              <a:extLst>
                <a:ext uri="{FF2B5EF4-FFF2-40B4-BE49-F238E27FC236}">
                  <a16:creationId xmlns:a16="http://schemas.microsoft.com/office/drawing/2014/main" id="{FC8A4174-7C3E-4245-85E2-FACA3C54C0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634"/>
              <a:ext cx="6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umimoji="1" sz="8800" kern="1200">
                  <a:solidFill>
                    <a:schemeClr val="tx1"/>
                  </a:solidFill>
                  <a:latin typeface="Times New Roman" panose="02020603050405020304" pitchFamily="18" charset="0"/>
                  <a:ea typeface="SimSun" panose="02010600030101010101" pitchFamily="2" charset="-122"/>
                  <a:cs typeface="+mn-cs"/>
                </a:defRPr>
              </a:lvl9pPr>
            </a:lstStyle>
            <a:p>
              <a:r>
                <a:rPr lang="en-US" altLang="zh-CN" sz="2000" b="1"/>
                <a:t>TF II H</a:t>
              </a:r>
            </a:p>
          </p:txBody>
        </p:sp>
      </p:grpSp>
      <p:sp>
        <p:nvSpPr>
          <p:cNvPr id="24" name="Google Shape;78;p3">
            <a:extLst>
              <a:ext uri="{FF2B5EF4-FFF2-40B4-BE49-F238E27FC236}">
                <a16:creationId xmlns:a16="http://schemas.microsoft.com/office/drawing/2014/main" id="{7BAE764C-A97D-47FB-BE7B-906B393343AA}"/>
              </a:ext>
            </a:extLst>
          </p:cNvPr>
          <p:cNvSpPr/>
          <p:nvPr/>
        </p:nvSpPr>
        <p:spPr>
          <a:xfrm>
            <a:off x="11739971" y="3884682"/>
            <a:ext cx="899704" cy="1214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2093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B3322-6298-48B4-8E1D-B455BD5DC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88355"/>
            <a:ext cx="10515600" cy="1325563"/>
          </a:xfrm>
        </p:spPr>
        <p:txBody>
          <a:bodyPr/>
          <a:lstStyle/>
          <a:p>
            <a:r>
              <a:rPr lang="es-CO" dirty="0"/>
              <a:t>Iniciación de la transcripción</a:t>
            </a: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027434AA-8284-44A3-9E6A-AD30E53DC5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83"/>
          <a:stretch/>
        </p:blipFill>
        <p:spPr>
          <a:xfrm>
            <a:off x="4669654" y="2266949"/>
            <a:ext cx="7370976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132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B3322-6298-48B4-8E1D-B455BD5DC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74" y="126998"/>
            <a:ext cx="10515600" cy="1325563"/>
          </a:xfrm>
        </p:spPr>
        <p:txBody>
          <a:bodyPr/>
          <a:lstStyle/>
          <a:p>
            <a:r>
              <a:rPr lang="es-CO" dirty="0"/>
              <a:t>Elongación de la transcripción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990600-B000-493C-B6B5-1AF624DD6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3669" y="1895060"/>
            <a:ext cx="6761922" cy="429370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es-CO" sz="2400" dirty="0">
                <a:latin typeface="Montserrat" pitchFamily="2" charset="77"/>
              </a:rPr>
              <a:t>Factores de transcripción se disocian de la ARN polimerasa una vez que se crean los primeros enlace fosfodiéster.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endParaRPr lang="es-CO" sz="2400" dirty="0">
              <a:latin typeface="Montserrat" pitchFamily="2" charset="77"/>
            </a:endParaRP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s-CO" sz="2400" dirty="0">
                <a:latin typeface="Montserrat" pitchFamily="2" charset="77"/>
              </a:rPr>
              <a:t>Parte del ARN forma un híbrido temporal con el ADN; pero a medida que las hebras de ADN se vuelven a unir, este híbrido se separa.</a:t>
            </a:r>
          </a:p>
          <a:p>
            <a:pPr>
              <a:lnSpc>
                <a:spcPct val="100000"/>
              </a:lnSpc>
            </a:pPr>
            <a:endParaRPr lang="es-CO" sz="24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26808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B3322-6298-48B4-8E1D-B455BD5DC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69" y="91039"/>
            <a:ext cx="10515600" cy="1325563"/>
          </a:xfrm>
        </p:spPr>
        <p:txBody>
          <a:bodyPr/>
          <a:lstStyle/>
          <a:p>
            <a:r>
              <a:rPr lang="es-CO" dirty="0"/>
              <a:t>Elongación de la transcripción</a:t>
            </a:r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F11AE480-CCDF-4908-A69F-6EB976A26B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1" b="5884"/>
          <a:stretch/>
        </p:blipFill>
        <p:spPr bwMode="auto">
          <a:xfrm>
            <a:off x="4523880" y="1416602"/>
            <a:ext cx="7405714" cy="480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5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CA6A88A-2EC1-4350-8D3B-1379D46FC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31" y="0"/>
            <a:ext cx="10515600" cy="1325563"/>
          </a:xfrm>
        </p:spPr>
        <p:txBody>
          <a:bodyPr/>
          <a:lstStyle/>
          <a:p>
            <a:r>
              <a:rPr lang="es-CO" dirty="0"/>
              <a:t>Contenido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5417A71-9F96-4FBE-9E41-772F822B5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03442" y="1325563"/>
            <a:ext cx="6793327" cy="468153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s-CO" sz="2400" dirty="0"/>
              <a:t>Dogma central de la biología molecular.</a:t>
            </a:r>
          </a:p>
          <a:p>
            <a:pPr>
              <a:lnSpc>
                <a:spcPct val="110000"/>
              </a:lnSpc>
            </a:pPr>
            <a:r>
              <a:rPr lang="es-CO" sz="2400" dirty="0"/>
              <a:t>Generalidades de la transcripción.</a:t>
            </a:r>
          </a:p>
          <a:p>
            <a:pPr>
              <a:lnSpc>
                <a:spcPct val="110000"/>
              </a:lnSpc>
            </a:pPr>
            <a:r>
              <a:rPr lang="es-CO" sz="2400" dirty="0"/>
              <a:t>Etapas de la transcripción.</a:t>
            </a:r>
          </a:p>
          <a:p>
            <a:pPr>
              <a:lnSpc>
                <a:spcPct val="110000"/>
              </a:lnSpc>
            </a:pPr>
            <a:r>
              <a:rPr lang="es-CO" sz="2400" dirty="0"/>
              <a:t>Fase de iniciación.</a:t>
            </a:r>
          </a:p>
          <a:p>
            <a:pPr>
              <a:lnSpc>
                <a:spcPct val="110000"/>
              </a:lnSpc>
            </a:pPr>
            <a:r>
              <a:rPr lang="es-CO" sz="2400" dirty="0"/>
              <a:t>Fase de elongación.</a:t>
            </a:r>
          </a:p>
          <a:p>
            <a:pPr>
              <a:lnSpc>
                <a:spcPct val="110000"/>
              </a:lnSpc>
            </a:pPr>
            <a:r>
              <a:rPr lang="es-CO" sz="2400" dirty="0"/>
              <a:t>Fase de terminación.</a:t>
            </a:r>
          </a:p>
          <a:p>
            <a:pPr>
              <a:lnSpc>
                <a:spcPct val="110000"/>
              </a:lnSpc>
            </a:pPr>
            <a:r>
              <a:rPr lang="es-CO" sz="2400" dirty="0"/>
              <a:t>Tipos de ARN.</a:t>
            </a:r>
          </a:p>
          <a:p>
            <a:pPr>
              <a:lnSpc>
                <a:spcPct val="110000"/>
              </a:lnSpc>
            </a:pPr>
            <a:r>
              <a:rPr lang="es-CO" sz="2400" dirty="0"/>
              <a:t>Procesamiento del ARNm.</a:t>
            </a:r>
          </a:p>
          <a:p>
            <a:pPr>
              <a:lnSpc>
                <a:spcPct val="110000"/>
              </a:lnSpc>
            </a:pPr>
            <a:r>
              <a:rPr lang="es-CO" sz="2400" dirty="0"/>
              <a:t>Diferencias entre replicación y transcripción.</a:t>
            </a:r>
          </a:p>
        </p:txBody>
      </p:sp>
    </p:spTree>
    <p:extLst>
      <p:ext uri="{BB962C8B-B14F-4D97-AF65-F5344CB8AC3E}">
        <p14:creationId xmlns:p14="http://schemas.microsoft.com/office/powerpoint/2010/main" val="1631220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5D2C0949-8DA4-4EE2-B586-754E1412E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8" y="214916"/>
            <a:ext cx="10515600" cy="1325563"/>
          </a:xfrm>
        </p:spPr>
        <p:txBody>
          <a:bodyPr/>
          <a:lstStyle/>
          <a:p>
            <a:r>
              <a:rPr lang="es-CO" dirty="0"/>
              <a:t>Terminación de la transcripción</a:t>
            </a: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F2F70356-61B0-4BF7-A11F-FDF355E5B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209" y="1965026"/>
            <a:ext cx="7457661" cy="178190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err="1">
                <a:latin typeface="Montserrat" pitchFamily="2" charset="77"/>
              </a:rPr>
              <a:t>Generalmente</a:t>
            </a:r>
            <a:r>
              <a:rPr lang="en-US" sz="2400" dirty="0">
                <a:latin typeface="Montserrat" pitchFamily="2" charset="77"/>
              </a:rPr>
              <a:t> una </a:t>
            </a:r>
            <a:r>
              <a:rPr lang="en-US" sz="2400" dirty="0" err="1">
                <a:latin typeface="Montserrat" pitchFamily="2" charset="77"/>
              </a:rPr>
              <a:t>secuencia</a:t>
            </a:r>
            <a:r>
              <a:rPr lang="en-US" sz="2400" dirty="0">
                <a:latin typeface="Montserrat" pitchFamily="2" charset="77"/>
              </a:rPr>
              <a:t> de </a:t>
            </a:r>
            <a:r>
              <a:rPr lang="en-US" sz="2400" dirty="0" err="1">
                <a:latin typeface="Montserrat" pitchFamily="2" charset="77"/>
              </a:rPr>
              <a:t>nucleótidos</a:t>
            </a:r>
            <a:r>
              <a:rPr lang="en-US" sz="2400" dirty="0">
                <a:latin typeface="Montserrat" pitchFamily="2" charset="77"/>
              </a:rPr>
              <a:t>:</a:t>
            </a:r>
            <a:endParaRPr lang="en-US" sz="2400" b="1" dirty="0">
              <a:latin typeface="Montserrat" pitchFamily="2" charset="77"/>
            </a:endParaRPr>
          </a:p>
          <a:p>
            <a:pPr lvl="1">
              <a:lnSpc>
                <a:spcPct val="150000"/>
              </a:lnSpc>
            </a:pPr>
            <a:r>
              <a:rPr lang="en-US" sz="2400" b="1" dirty="0">
                <a:latin typeface="Montserrat" pitchFamily="2" charset="77"/>
              </a:rPr>
              <a:t>AATAAA </a:t>
            </a:r>
            <a:r>
              <a:rPr lang="en-US" sz="2400" dirty="0" err="1">
                <a:latin typeface="Montserrat" pitchFamily="2" charset="77"/>
              </a:rPr>
              <a:t>seguida</a:t>
            </a:r>
            <a:r>
              <a:rPr lang="en-US" sz="2400" dirty="0">
                <a:latin typeface="Montserrat" pitchFamily="2" charset="77"/>
              </a:rPr>
              <a:t> de </a:t>
            </a:r>
            <a:r>
              <a:rPr lang="en-US" sz="2400" dirty="0" err="1">
                <a:latin typeface="Montserrat" pitchFamily="2" charset="77"/>
              </a:rPr>
              <a:t>repeticiones</a:t>
            </a:r>
            <a:r>
              <a:rPr lang="en-US" sz="2400" dirty="0">
                <a:latin typeface="Montserrat" pitchFamily="2" charset="77"/>
              </a:rPr>
              <a:t> de GT.</a:t>
            </a:r>
            <a:endParaRPr lang="es-CO" sz="2400" b="1" dirty="0">
              <a:latin typeface="Montserrat" pitchFamily="2" charset="77"/>
            </a:endParaRPr>
          </a:p>
          <a:p>
            <a:pPr>
              <a:lnSpc>
                <a:spcPct val="150000"/>
              </a:lnSpc>
            </a:pPr>
            <a:endParaRPr lang="es-CO" sz="2400" dirty="0">
              <a:latin typeface="Montserrat" pitchFamily="2" charset="77"/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9BC0350D-EFFB-4C15-B7F2-960CD1C7E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885"/>
          <a:stretch>
            <a:fillRect/>
          </a:stretch>
        </p:blipFill>
        <p:spPr bwMode="auto">
          <a:xfrm>
            <a:off x="4845161" y="4533534"/>
            <a:ext cx="7213492" cy="1781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Marcador de contenido 12">
            <a:extLst>
              <a:ext uri="{FF2B5EF4-FFF2-40B4-BE49-F238E27FC236}">
                <a16:creationId xmlns:a16="http://schemas.microsoft.com/office/drawing/2014/main" id="{F70165AD-53FD-4A45-BB46-3500B51557CF}"/>
              </a:ext>
            </a:extLst>
          </p:cNvPr>
          <p:cNvSpPr txBox="1">
            <a:spLocks/>
          </p:cNvSpPr>
          <p:nvPr/>
        </p:nvSpPr>
        <p:spPr>
          <a:xfrm>
            <a:off x="6903244" y="4002022"/>
            <a:ext cx="3781424" cy="431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b="1" dirty="0"/>
              <a:t>PRODUCTO FINAL</a:t>
            </a:r>
          </a:p>
        </p:txBody>
      </p:sp>
    </p:spTree>
    <p:extLst>
      <p:ext uri="{BB962C8B-B14F-4D97-AF65-F5344CB8AC3E}">
        <p14:creationId xmlns:p14="http://schemas.microsoft.com/office/powerpoint/2010/main" val="396713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A4850-8381-49B2-9149-8D7ADFB5D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139838"/>
            <a:ext cx="10515600" cy="1325563"/>
          </a:xfrm>
        </p:spPr>
        <p:txBody>
          <a:bodyPr/>
          <a:lstStyle/>
          <a:p>
            <a:r>
              <a:rPr lang="es-CO" dirty="0"/>
              <a:t>Tipos de ARNm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BAEDF06-142D-4264-A114-B97C1A1C6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5707" y="2121176"/>
            <a:ext cx="6572250" cy="391001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es-CO" sz="2400" dirty="0">
                <a:latin typeface="Montserrat" pitchFamily="2" charset="77"/>
              </a:rPr>
              <a:t>mRNA </a:t>
            </a:r>
            <a:r>
              <a:rPr lang="es-CO" sz="2400" dirty="0">
                <a:latin typeface="Montserrat" pitchFamily="2" charset="77"/>
                <a:sym typeface="Wingdings" panose="05000000000000000000" pitchFamily="2" charset="2"/>
              </a:rPr>
              <a:t> ARN mensajero.</a:t>
            </a:r>
            <a:endParaRPr lang="es-CO" sz="2400" dirty="0">
              <a:latin typeface="Montserrat" pitchFamily="2" charset="77"/>
            </a:endParaRP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s-CO" sz="2400" dirty="0">
                <a:latin typeface="Montserrat" pitchFamily="2" charset="77"/>
              </a:rPr>
              <a:t>tRNA </a:t>
            </a:r>
            <a:r>
              <a:rPr lang="es-CO" sz="2400" dirty="0">
                <a:latin typeface="Montserrat" pitchFamily="2" charset="77"/>
                <a:sym typeface="Wingdings" panose="05000000000000000000" pitchFamily="2" charset="2"/>
              </a:rPr>
              <a:t> ARN de transferencia.</a:t>
            </a:r>
            <a:endParaRPr lang="es-CO" sz="2400" dirty="0">
              <a:latin typeface="Montserrat" pitchFamily="2" charset="77"/>
            </a:endParaRP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s-CO" sz="2400" dirty="0">
                <a:latin typeface="Montserrat" pitchFamily="2" charset="77"/>
              </a:rPr>
              <a:t>rRNA </a:t>
            </a:r>
            <a:r>
              <a:rPr lang="es-CO" sz="2400" dirty="0">
                <a:latin typeface="Montserrat" pitchFamily="2" charset="77"/>
                <a:sym typeface="Wingdings" panose="05000000000000000000" pitchFamily="2" charset="2"/>
              </a:rPr>
              <a:t> ARN ribosomal.</a:t>
            </a:r>
            <a:endParaRPr lang="es-CO" sz="2400" dirty="0">
              <a:latin typeface="Montserrat" pitchFamily="2" charset="77"/>
            </a:endParaRP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s-CO" sz="2400" dirty="0">
                <a:latin typeface="Montserrat" pitchFamily="2" charset="77"/>
              </a:rPr>
              <a:t>snRNA </a:t>
            </a:r>
            <a:r>
              <a:rPr lang="es-CO" sz="2400" dirty="0">
                <a:latin typeface="Montserrat" pitchFamily="2" charset="77"/>
                <a:sym typeface="Wingdings" panose="05000000000000000000" pitchFamily="2" charset="2"/>
              </a:rPr>
              <a:t> ARN pequeño nuclear.</a:t>
            </a:r>
            <a:endParaRPr lang="es-CO" sz="2400" dirty="0">
              <a:latin typeface="Montserrat" pitchFamily="2" charset="77"/>
            </a:endParaRP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s-CO" sz="2400" dirty="0">
                <a:latin typeface="Montserrat" pitchFamily="2" charset="77"/>
              </a:rPr>
              <a:t>miRNA/siRNA.</a:t>
            </a:r>
          </a:p>
          <a:p>
            <a:pPr>
              <a:lnSpc>
                <a:spcPct val="100000"/>
              </a:lnSpc>
            </a:pPr>
            <a:endParaRPr lang="es-CO" sz="24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71039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B04EC3-09C1-4BA5-9BB4-6B96A1386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06" y="104775"/>
            <a:ext cx="10515600" cy="1325563"/>
          </a:xfrm>
        </p:spPr>
        <p:txBody>
          <a:bodyPr/>
          <a:lstStyle/>
          <a:p>
            <a:r>
              <a:rPr lang="es-CO" dirty="0"/>
              <a:t>Procesamiento del ARNm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48157EE7-EAB6-488E-8696-3B67EA37B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00600" y="1430338"/>
            <a:ext cx="6554788" cy="823912"/>
          </a:xfrm>
        </p:spPr>
        <p:txBody>
          <a:bodyPr/>
          <a:lstStyle/>
          <a:p>
            <a:r>
              <a:rPr lang="es-CO" dirty="0"/>
              <a:t>Se dan los siguientes eventos: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EA3D0CCC-D66C-484A-BA11-216F97794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90930" y="2425562"/>
            <a:ext cx="6554788" cy="368458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es-CO" sz="2400" dirty="0">
                <a:latin typeface="Montserrat" pitchFamily="2" charset="77"/>
              </a:rPr>
              <a:t>Se agrega un casquete 5’ (una metilguanosina).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endParaRPr lang="es-CO" sz="2400" dirty="0">
              <a:latin typeface="Montserrat" pitchFamily="2" charset="77"/>
            </a:endParaRP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s-CO" sz="2400" dirty="0">
                <a:latin typeface="Montserrat" pitchFamily="2" charset="77"/>
              </a:rPr>
              <a:t>Se agrega una cadena de poli(A): agrega 250 o más.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endParaRPr lang="es-CO" sz="2400" dirty="0">
              <a:latin typeface="Montserrat" pitchFamily="2" charset="77"/>
            </a:endParaRP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s-CO" sz="2400" dirty="0">
                <a:latin typeface="Montserrat" pitchFamily="2" charset="77"/>
              </a:rPr>
              <a:t>Corte y empalme del ARNm (splicing).</a:t>
            </a:r>
          </a:p>
          <a:p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81661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B04EC3-09C1-4BA5-9BB4-6B96A1386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787" y="149152"/>
            <a:ext cx="10515600" cy="1325563"/>
          </a:xfrm>
        </p:spPr>
        <p:txBody>
          <a:bodyPr/>
          <a:lstStyle/>
          <a:p>
            <a:r>
              <a:rPr lang="es-CO" dirty="0"/>
              <a:t>Procesamiento del ARNm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4A644FB-9EE4-49A2-80C3-D844B3C5F3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63" r="49714" b="66310"/>
          <a:stretch/>
        </p:blipFill>
        <p:spPr>
          <a:xfrm>
            <a:off x="836612" y="1514475"/>
            <a:ext cx="2177380" cy="227647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4F1B462-C68F-48A3-A745-713926BE27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0" t="32773" r="50594" b="32773"/>
          <a:stretch/>
        </p:blipFill>
        <p:spPr>
          <a:xfrm>
            <a:off x="3370262" y="1514474"/>
            <a:ext cx="2177380" cy="227647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87258E2-F9F4-4ECF-8B8B-483900CB1A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95" r="49714" b="-1849"/>
          <a:stretch/>
        </p:blipFill>
        <p:spPr>
          <a:xfrm>
            <a:off x="6096000" y="1514473"/>
            <a:ext cx="2177380" cy="227647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77E965A-0B0B-4C32-9679-990CEB32AF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286" b="65546"/>
          <a:stretch/>
        </p:blipFill>
        <p:spPr>
          <a:xfrm>
            <a:off x="8821738" y="1514472"/>
            <a:ext cx="2177380" cy="227647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8581518E-195C-469D-AFBC-6A0E9C47D6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87" t="33877" r="-73" b="31669"/>
          <a:stretch/>
        </p:blipFill>
        <p:spPr>
          <a:xfrm>
            <a:off x="6096000" y="4205289"/>
            <a:ext cx="2177380" cy="227647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CF58A848-EBB0-4289-8D46-BED806A84C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18" t="67033" r="296" b="-1487"/>
          <a:stretch/>
        </p:blipFill>
        <p:spPr>
          <a:xfrm>
            <a:off x="8821738" y="4205288"/>
            <a:ext cx="217738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880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3" y="46432"/>
            <a:ext cx="10515600" cy="1325563"/>
          </a:xfrm>
        </p:spPr>
        <p:txBody>
          <a:bodyPr/>
          <a:lstStyle/>
          <a:p>
            <a:r>
              <a:rPr lang="es-CO" dirty="0"/>
              <a:t>Procesamiento del ARNm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B83DF9B1-EB03-4A1C-8D5D-F587D4676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4" b="3386"/>
          <a:stretch>
            <a:fillRect/>
          </a:stretch>
        </p:blipFill>
        <p:spPr bwMode="auto">
          <a:xfrm>
            <a:off x="5191647" y="1154031"/>
            <a:ext cx="6592020" cy="523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305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FCC6F0-23D5-4EB5-8ABF-A0EAA1471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192847"/>
            <a:ext cx="10515600" cy="1325563"/>
          </a:xfrm>
        </p:spPr>
        <p:txBody>
          <a:bodyPr/>
          <a:lstStyle/>
          <a:p>
            <a:r>
              <a:rPr lang="es-CO" dirty="0"/>
              <a:t>Diferencias entre replicación y transcripción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CDBFB4E2-2FE4-4D0B-9CD8-E2943C53FE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622676"/>
              </p:ext>
            </p:extLst>
          </p:nvPr>
        </p:nvGraphicFramePr>
        <p:xfrm>
          <a:off x="4803004" y="2124074"/>
          <a:ext cx="7188972" cy="4010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324">
                  <a:extLst>
                    <a:ext uri="{9D8B030D-6E8A-4147-A177-3AD203B41FA5}">
                      <a16:colId xmlns:a16="http://schemas.microsoft.com/office/drawing/2014/main" val="639836705"/>
                    </a:ext>
                  </a:extLst>
                </a:gridCol>
                <a:gridCol w="2396324">
                  <a:extLst>
                    <a:ext uri="{9D8B030D-6E8A-4147-A177-3AD203B41FA5}">
                      <a16:colId xmlns:a16="http://schemas.microsoft.com/office/drawing/2014/main" val="3139625191"/>
                    </a:ext>
                  </a:extLst>
                </a:gridCol>
                <a:gridCol w="2396324">
                  <a:extLst>
                    <a:ext uri="{9D8B030D-6E8A-4147-A177-3AD203B41FA5}">
                      <a16:colId xmlns:a16="http://schemas.microsoft.com/office/drawing/2014/main" val="326560297"/>
                    </a:ext>
                  </a:extLst>
                </a:gridCol>
              </a:tblGrid>
              <a:tr h="668338">
                <a:tc>
                  <a:txBody>
                    <a:bodyPr/>
                    <a:lstStyle/>
                    <a:p>
                      <a:endParaRPr lang="es-CO" dirty="0">
                        <a:solidFill>
                          <a:srgbClr val="152B48"/>
                        </a:solidFill>
                        <a:latin typeface="Montserrat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AA7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REPLICACIÓN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AA7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TRANSCRIPCIÓN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AA7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98147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algn="ctr"/>
                      <a:r>
                        <a:rPr lang="es-CO" sz="2400" b="1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Plantilla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Cadena doble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Cadena sencilla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92972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algn="ctr"/>
                      <a:r>
                        <a:rPr lang="es-CO" sz="2400" b="1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Sustrato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dNTP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NTP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749357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algn="ctr"/>
                      <a:r>
                        <a:rPr lang="es-CO" sz="2400" b="1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Primer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Si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No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875967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algn="ctr"/>
                      <a:r>
                        <a:rPr lang="es-CO" sz="2400" b="1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Enzima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ADN polimerasa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ARN polimerasa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946203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algn="ctr"/>
                      <a:r>
                        <a:rPr lang="es-CO" sz="2400" b="1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dsDNA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err="1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ssRNA</a:t>
                      </a:r>
                      <a:endParaRPr lang="es-CO" dirty="0">
                        <a:solidFill>
                          <a:srgbClr val="152B48"/>
                        </a:solidFill>
                        <a:latin typeface="Montserrat" pitchFamily="2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AA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432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365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78DDE7E-8925-4B6B-953B-D5A04BFBE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/>
          <a:lstStyle/>
          <a:p>
            <a:r>
              <a:rPr lang="es-CO" dirty="0"/>
              <a:t>¡Muchas gracias!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BCD62C9F-61B1-42C6-A58F-EBDBEBD8D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6618" y="3429000"/>
            <a:ext cx="7018763" cy="1655762"/>
          </a:xfrm>
        </p:spPr>
        <p:txBody>
          <a:bodyPr/>
          <a:lstStyle/>
          <a:p>
            <a:r>
              <a:rPr lang="es-CO" b="1" dirty="0"/>
              <a:t>Contacto: sebastian.osorio4@udea.edu.co</a:t>
            </a:r>
          </a:p>
        </p:txBody>
      </p:sp>
    </p:spTree>
    <p:extLst>
      <p:ext uri="{BB962C8B-B14F-4D97-AF65-F5344CB8AC3E}">
        <p14:creationId xmlns:p14="http://schemas.microsoft.com/office/powerpoint/2010/main" val="20666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9B71E5-7C7F-46FF-88A9-1E1B9B6E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100082"/>
            <a:ext cx="10515600" cy="1325563"/>
          </a:xfrm>
        </p:spPr>
        <p:txBody>
          <a:bodyPr/>
          <a:lstStyle/>
          <a:p>
            <a:r>
              <a:rPr lang="es-CO" dirty="0"/>
              <a:t>Dogma central de la biología </a:t>
            </a:r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EFAF1238-753D-450C-9861-37EC13168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8918" y="5956090"/>
            <a:ext cx="3781424" cy="431800"/>
          </a:xfrm>
        </p:spPr>
        <p:txBody>
          <a:bodyPr/>
          <a:lstStyle/>
          <a:p>
            <a:pPr marL="0" indent="0" algn="ctr">
              <a:buNone/>
            </a:pPr>
            <a:r>
              <a:rPr lang="es-CO" b="1" dirty="0"/>
              <a:t>Watson &amp; Crick (1953) </a:t>
            </a:r>
          </a:p>
        </p:txBody>
      </p:sp>
      <p:pic>
        <p:nvPicPr>
          <p:cNvPr id="1032" name="Picture 8" descr="El 'secreto de la vida' cumple 60 años | Materia">
            <a:extLst>
              <a:ext uri="{FF2B5EF4-FFF2-40B4-BE49-F238E27FC236}">
                <a16:creationId xmlns:a16="http://schemas.microsoft.com/office/drawing/2014/main" id="{F04EFB9F-3F17-450B-B97A-FE56685A1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4" y="1749814"/>
            <a:ext cx="6653213" cy="400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333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9B71E5-7C7F-46FF-88A9-1E1B9B6E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48222"/>
            <a:ext cx="10515600" cy="1325563"/>
          </a:xfrm>
        </p:spPr>
        <p:txBody>
          <a:bodyPr/>
          <a:lstStyle/>
          <a:p>
            <a:r>
              <a:rPr lang="es-CO" dirty="0"/>
              <a:t>Dogma central de la biología </a:t>
            </a:r>
          </a:p>
        </p:txBody>
      </p:sp>
      <p:pic>
        <p:nvPicPr>
          <p:cNvPr id="2052" name="Picture 4" descr="double stranded DNA">
            <a:extLst>
              <a:ext uri="{FF2B5EF4-FFF2-40B4-BE49-F238E27FC236}">
                <a16:creationId xmlns:a16="http://schemas.microsoft.com/office/drawing/2014/main" id="{F1BF1F0E-64A6-43AC-9098-3857C5D3C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318" y="1652419"/>
            <a:ext cx="8243888" cy="447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78;p3">
            <a:extLst>
              <a:ext uri="{FF2B5EF4-FFF2-40B4-BE49-F238E27FC236}">
                <a16:creationId xmlns:a16="http://schemas.microsoft.com/office/drawing/2014/main" id="{614B333C-702D-4FED-BD81-951AA580C62E}"/>
              </a:ext>
            </a:extLst>
          </p:cNvPr>
          <p:cNvSpPr/>
          <p:nvPr/>
        </p:nvSpPr>
        <p:spPr>
          <a:xfrm>
            <a:off x="3649318" y="3429000"/>
            <a:ext cx="1428750" cy="2239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776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9B71E5-7C7F-46FF-88A9-1E1B9B6E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04" y="33664"/>
            <a:ext cx="10515600" cy="1325563"/>
          </a:xfrm>
        </p:spPr>
        <p:txBody>
          <a:bodyPr/>
          <a:lstStyle/>
          <a:p>
            <a:r>
              <a:rPr lang="es-CO" dirty="0"/>
              <a:t>Dogma central de la biología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CF07809-FCB6-4E30-ABF5-7410BEC8F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22396"/>
            <a:ext cx="9658350" cy="1700278"/>
          </a:xfrm>
          <a:prstGeom prst="rect">
            <a:avLst/>
          </a:prstGeom>
        </p:spPr>
      </p:pic>
      <p:sp>
        <p:nvSpPr>
          <p:cNvPr id="8" name="15 CuadroTexto">
            <a:extLst>
              <a:ext uri="{FF2B5EF4-FFF2-40B4-BE49-F238E27FC236}">
                <a16:creationId xmlns:a16="http://schemas.microsoft.com/office/drawing/2014/main" id="{59C870B5-D486-4E4E-B5F0-169635807F80}"/>
              </a:ext>
            </a:extLst>
          </p:cNvPr>
          <p:cNvSpPr txBox="1"/>
          <p:nvPr/>
        </p:nvSpPr>
        <p:spPr>
          <a:xfrm>
            <a:off x="5029551" y="6386294"/>
            <a:ext cx="66841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NL" sz="1200" dirty="0">
                <a:solidFill>
                  <a:srgbClr val="152B48"/>
                </a:solidFill>
                <a:latin typeface="Montserrat" panose="02000505000000020004"/>
              </a:rPr>
              <a:t>Nature, vol. 227, pp. 561-563 (August 8, 1970)</a:t>
            </a:r>
            <a:endParaRPr lang="es-CO" sz="1200" dirty="0">
              <a:solidFill>
                <a:srgbClr val="152B48"/>
              </a:solidFill>
              <a:latin typeface="Montserrat" panose="02000505000000020004"/>
            </a:endParaRPr>
          </a:p>
        </p:txBody>
      </p:sp>
      <p:sp>
        <p:nvSpPr>
          <p:cNvPr id="10" name="Google Shape;78;p3">
            <a:extLst>
              <a:ext uri="{FF2B5EF4-FFF2-40B4-BE49-F238E27FC236}">
                <a16:creationId xmlns:a16="http://schemas.microsoft.com/office/drawing/2014/main" id="{08DFF3DE-1848-46A3-8584-5B7B97C4E764}"/>
              </a:ext>
            </a:extLst>
          </p:cNvPr>
          <p:cNvSpPr/>
          <p:nvPr/>
        </p:nvSpPr>
        <p:spPr>
          <a:xfrm>
            <a:off x="4631554" y="1995488"/>
            <a:ext cx="6293621" cy="1214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1F58CC8-4B46-40C5-9F81-8424A2E67D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418" y="1269118"/>
            <a:ext cx="4255757" cy="475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04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9B71E5-7C7F-46FF-88A9-1E1B9B6E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6" y="139838"/>
            <a:ext cx="10515600" cy="1325563"/>
          </a:xfrm>
        </p:spPr>
        <p:txBody>
          <a:bodyPr/>
          <a:lstStyle/>
          <a:p>
            <a:r>
              <a:rPr lang="es-CO" dirty="0"/>
              <a:t>Generalidades de la transcripción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53B2C316-61C5-4DD2-B267-54CBD49AA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25448" y="1573833"/>
            <a:ext cx="7010400" cy="498599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400" dirty="0"/>
              <a:t>Gen.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Elementos que regulan cada gen.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El ADN se desenrolla cerca al gen.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Va de 5’ a 3’ a partir de una cadena molde 3’ a 5’.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Diferencias con la síntesis de DNA: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NTPs y no dNTPs.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No primer.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No hay corrección (proofreading).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Uracilo en lugar de Timina.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Enzima: RNA polimerasa.</a:t>
            </a:r>
          </a:p>
        </p:txBody>
      </p:sp>
    </p:spTree>
    <p:extLst>
      <p:ext uri="{BB962C8B-B14F-4D97-AF65-F5344CB8AC3E}">
        <p14:creationId xmlns:p14="http://schemas.microsoft.com/office/powerpoint/2010/main" val="398943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9B71E5-7C7F-46FF-88A9-1E1B9B6E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138426"/>
            <a:ext cx="10515600" cy="1325563"/>
          </a:xfrm>
        </p:spPr>
        <p:txBody>
          <a:bodyPr/>
          <a:lstStyle/>
          <a:p>
            <a:r>
              <a:rPr lang="es-CO" dirty="0"/>
              <a:t>Generalidades de la transcripción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23FDE96-E6A8-4DE3-8B99-EA5CAA9E6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3018631"/>
            <a:ext cx="8305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15C0F74-A90E-49AA-BAD5-E34C393E9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763" y="3018631"/>
            <a:ext cx="1600200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061C47B0-0955-4074-B4F9-1645C841E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763" y="3490119"/>
            <a:ext cx="161448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6DDA0D0-A19D-48E2-A8DD-100FAB65F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0" y="3475831"/>
            <a:ext cx="1600200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201AC26-DEA1-4D97-B06B-0EC702315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0" y="3018631"/>
            <a:ext cx="15859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8">
            <a:extLst>
              <a:ext uri="{FF2B5EF4-FFF2-40B4-BE49-F238E27FC236}">
                <a16:creationId xmlns:a16="http://schemas.microsoft.com/office/drawing/2014/main" id="{D38B7006-06FB-4B61-A11D-A91D7D48D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25" y="2942431"/>
            <a:ext cx="1509713" cy="9906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es-CO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73145DAD-B929-4CDE-840C-DFD89E0A2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6850" y="2942431"/>
            <a:ext cx="1447800" cy="9906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es-CO"/>
          </a:p>
        </p:txBody>
      </p:sp>
      <p:sp>
        <p:nvSpPr>
          <p:cNvPr id="15" name="WordArt 10">
            <a:extLst>
              <a:ext uri="{FF2B5EF4-FFF2-40B4-BE49-F238E27FC236}">
                <a16:creationId xmlns:a16="http://schemas.microsoft.com/office/drawing/2014/main" id="{65E2D311-2FFC-40A4-8B13-D9A0CADCCA6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791869" y="4515643"/>
            <a:ext cx="2951162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SlantUp">
              <a:avLst>
                <a:gd name="adj" fmla="val 0"/>
              </a:avLst>
            </a:prstTxWarp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9pPr>
          </a:lstStyle>
          <a:p>
            <a:pPr algn="ctr"/>
            <a:r>
              <a:rPr lang="es-CO" sz="2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strand</a:t>
            </a:r>
          </a:p>
        </p:txBody>
      </p:sp>
      <p:sp>
        <p:nvSpPr>
          <p:cNvPr id="16" name="WordArt 11">
            <a:extLst>
              <a:ext uri="{FF2B5EF4-FFF2-40B4-BE49-F238E27FC236}">
                <a16:creationId xmlns:a16="http://schemas.microsoft.com/office/drawing/2014/main" id="{D785A8AE-1A49-4A67-8105-85383F438AE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62438" y="1959769"/>
            <a:ext cx="2449512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SlantUp">
              <a:avLst>
                <a:gd name="adj" fmla="val 0"/>
              </a:avLst>
            </a:prstTxWarp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9pPr>
          </a:lstStyle>
          <a:p>
            <a:pPr algn="ctr"/>
            <a:r>
              <a:rPr lang="es-CO" sz="2800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coding strand</a:t>
            </a:r>
          </a:p>
        </p:txBody>
      </p:sp>
      <p:sp>
        <p:nvSpPr>
          <p:cNvPr id="17" name="Line 12">
            <a:extLst>
              <a:ext uri="{FF2B5EF4-FFF2-40B4-BE49-F238E27FC236}">
                <a16:creationId xmlns:a16="http://schemas.microsoft.com/office/drawing/2014/main" id="{2AB28B89-0F81-43DD-A79A-45A3BA2FDB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71932" y="3941762"/>
            <a:ext cx="685800" cy="533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es-CO"/>
          </a:p>
        </p:txBody>
      </p:sp>
      <p:sp>
        <p:nvSpPr>
          <p:cNvPr id="18" name="Line 13">
            <a:extLst>
              <a:ext uri="{FF2B5EF4-FFF2-40B4-BE49-F238E27FC236}">
                <a16:creationId xmlns:a16="http://schemas.microsoft.com/office/drawing/2014/main" id="{EF137909-55E1-4E7A-BFF2-C33E08CC47AC}"/>
              </a:ext>
            </a:extLst>
          </p:cNvPr>
          <p:cNvSpPr>
            <a:spLocks noChangeShapeType="1"/>
          </p:cNvSpPr>
          <p:nvPr/>
        </p:nvSpPr>
        <p:spPr bwMode="auto">
          <a:xfrm rot="4590780" flipV="1">
            <a:off x="5429250" y="2409031"/>
            <a:ext cx="762000" cy="6096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es-CO"/>
          </a:p>
        </p:txBody>
      </p:sp>
      <p:sp>
        <p:nvSpPr>
          <p:cNvPr id="19" name="Line 14">
            <a:extLst>
              <a:ext uri="{FF2B5EF4-FFF2-40B4-BE49-F238E27FC236}">
                <a16:creationId xmlns:a16="http://schemas.microsoft.com/office/drawing/2014/main" id="{09B6B1AB-CB84-45A0-A766-E72E9B9948CC}"/>
              </a:ext>
            </a:extLst>
          </p:cNvPr>
          <p:cNvSpPr>
            <a:spLocks noChangeShapeType="1"/>
          </p:cNvSpPr>
          <p:nvPr/>
        </p:nvSpPr>
        <p:spPr bwMode="auto">
          <a:xfrm rot="10566002" flipV="1">
            <a:off x="9772650" y="2485231"/>
            <a:ext cx="685800" cy="5334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es-CO"/>
          </a:p>
        </p:txBody>
      </p:sp>
      <p:sp>
        <p:nvSpPr>
          <p:cNvPr id="20" name="Line 15">
            <a:extLst>
              <a:ext uri="{FF2B5EF4-FFF2-40B4-BE49-F238E27FC236}">
                <a16:creationId xmlns:a16="http://schemas.microsoft.com/office/drawing/2014/main" id="{66FC865F-946B-42FA-9329-00938278D16F}"/>
              </a:ext>
            </a:extLst>
          </p:cNvPr>
          <p:cNvSpPr>
            <a:spLocks noChangeShapeType="1"/>
          </p:cNvSpPr>
          <p:nvPr/>
        </p:nvSpPr>
        <p:spPr bwMode="auto">
          <a:xfrm rot="15556313" flipV="1">
            <a:off x="9772650" y="3809206"/>
            <a:ext cx="685800" cy="53340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es-CO"/>
          </a:p>
        </p:txBody>
      </p:sp>
      <p:sp>
        <p:nvSpPr>
          <p:cNvPr id="21" name="Line 16">
            <a:extLst>
              <a:ext uri="{FF2B5EF4-FFF2-40B4-BE49-F238E27FC236}">
                <a16:creationId xmlns:a16="http://schemas.microsoft.com/office/drawing/2014/main" id="{60DBDC70-A88A-4878-825B-4828B83FB8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858250" y="2637631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es-CO"/>
          </a:p>
        </p:txBody>
      </p:sp>
      <p:sp>
        <p:nvSpPr>
          <p:cNvPr id="22" name="Line 17">
            <a:extLst>
              <a:ext uri="{FF2B5EF4-FFF2-40B4-BE49-F238E27FC236}">
                <a16:creationId xmlns:a16="http://schemas.microsoft.com/office/drawing/2014/main" id="{CC0E20E8-F559-4AA1-BD1C-2AC66E4FAB53}"/>
              </a:ext>
            </a:extLst>
          </p:cNvPr>
          <p:cNvSpPr>
            <a:spLocks noChangeShapeType="1"/>
          </p:cNvSpPr>
          <p:nvPr/>
        </p:nvSpPr>
        <p:spPr bwMode="auto">
          <a:xfrm rot="10788063" flipH="1">
            <a:off x="6423025" y="4191794"/>
            <a:ext cx="9144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es-CO"/>
          </a:p>
        </p:txBody>
      </p:sp>
      <p:sp>
        <p:nvSpPr>
          <p:cNvPr id="23" name="WordArt 20">
            <a:extLst>
              <a:ext uri="{FF2B5EF4-FFF2-40B4-BE49-F238E27FC236}">
                <a16:creationId xmlns:a16="http://schemas.microsoft.com/office/drawing/2014/main" id="{3BCDB3DE-AC2C-4B71-AF86-F56D2165774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728075" y="1959769"/>
            <a:ext cx="2951163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SlantUp">
              <a:avLst>
                <a:gd name="adj" fmla="val 0"/>
              </a:avLst>
            </a:prstTxWarp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9pPr>
          </a:lstStyle>
          <a:p>
            <a:pPr algn="ctr"/>
            <a:r>
              <a:rPr lang="es-CO" sz="28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strand</a:t>
            </a:r>
          </a:p>
        </p:txBody>
      </p:sp>
      <p:sp>
        <p:nvSpPr>
          <p:cNvPr id="24" name="WordArt 21">
            <a:extLst>
              <a:ext uri="{FF2B5EF4-FFF2-40B4-BE49-F238E27FC236}">
                <a16:creationId xmlns:a16="http://schemas.microsoft.com/office/drawing/2014/main" id="{710732F4-DAC6-46D1-B643-A4B688BA682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86850" y="4479131"/>
            <a:ext cx="2449513" cy="400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numCol="1" fromWordArt="1">
            <a:prstTxWarp prst="textSlantUp">
              <a:avLst>
                <a:gd name="adj" fmla="val 0"/>
              </a:avLst>
            </a:prstTxWarp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8800" kern="1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+mn-cs"/>
              </a:defRPr>
            </a:lvl9pPr>
          </a:lstStyle>
          <a:p>
            <a:pPr algn="ctr"/>
            <a:r>
              <a:rPr lang="es-CO" sz="2800" kern="1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coding strand</a:t>
            </a:r>
          </a:p>
        </p:txBody>
      </p:sp>
    </p:spTree>
    <p:extLst>
      <p:ext uri="{BB962C8B-B14F-4D97-AF65-F5344CB8AC3E}">
        <p14:creationId xmlns:p14="http://schemas.microsoft.com/office/powerpoint/2010/main" val="2652022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9B71E5-7C7F-46FF-88A9-1E1B9B6E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257" y="126586"/>
            <a:ext cx="10515600" cy="1325563"/>
          </a:xfrm>
        </p:spPr>
        <p:txBody>
          <a:bodyPr/>
          <a:lstStyle/>
          <a:p>
            <a:r>
              <a:rPr lang="es-CO" dirty="0"/>
              <a:t>Etapas de la transcripción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195A82F6-3F70-4ACE-974C-81C75412C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19286" y="2213528"/>
            <a:ext cx="6507163" cy="368458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800" dirty="0"/>
              <a:t>La transcripción del DNA se da en tres etapas: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Iniciación.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Elongación.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Terminación.</a:t>
            </a:r>
          </a:p>
          <a:p>
            <a:pPr>
              <a:lnSpc>
                <a:spcPct val="100000"/>
              </a:lnSpc>
            </a:pP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79779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9B71E5-7C7F-46FF-88A9-1E1B9B6E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88" y="34180"/>
            <a:ext cx="10515600" cy="1325563"/>
          </a:xfrm>
        </p:spPr>
        <p:txBody>
          <a:bodyPr/>
          <a:lstStyle/>
          <a:p>
            <a:r>
              <a:rPr lang="es-CO" dirty="0"/>
              <a:t>Etapas de la transcripción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C31DC6A-EC51-4437-A79D-542509C04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788" y="1325563"/>
            <a:ext cx="5747150" cy="549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224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263</TotalTime>
  <Words>590</Words>
  <Application>Microsoft Office PowerPoint</Application>
  <PresentationFormat>Widescreen</PresentationFormat>
  <Paragraphs>150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Helvetica</vt:lpstr>
      <vt:lpstr>Montserrat</vt:lpstr>
      <vt:lpstr>Symbol</vt:lpstr>
      <vt:lpstr>Times New Roman</vt:lpstr>
      <vt:lpstr>Verdana</vt:lpstr>
      <vt:lpstr>Wingdings</vt:lpstr>
      <vt:lpstr>Tema de Office</vt:lpstr>
      <vt:lpstr>TRANSCRIPCIÓN DEL ADN</vt:lpstr>
      <vt:lpstr>Contenido</vt:lpstr>
      <vt:lpstr>Dogma central de la biología </vt:lpstr>
      <vt:lpstr>Dogma central de la biología </vt:lpstr>
      <vt:lpstr>Dogma central de la biología </vt:lpstr>
      <vt:lpstr>Generalidades de la transcripción</vt:lpstr>
      <vt:lpstr>Generalidades de la transcripción</vt:lpstr>
      <vt:lpstr>Etapas de la transcripción</vt:lpstr>
      <vt:lpstr>Etapas de la transcripción</vt:lpstr>
      <vt:lpstr>Etapas de la transcripción: iniciación</vt:lpstr>
      <vt:lpstr>Iniciación</vt:lpstr>
      <vt:lpstr>Iniciación de la transcripción: promotor</vt:lpstr>
      <vt:lpstr>Iniciación en eucariotas</vt:lpstr>
      <vt:lpstr>Iniciación de la transcripción</vt:lpstr>
      <vt:lpstr>Iniciación de la transcripción</vt:lpstr>
      <vt:lpstr>Iniciación de la transcripción</vt:lpstr>
      <vt:lpstr>Iniciación de la transcripción</vt:lpstr>
      <vt:lpstr>Elongación de la transcripción</vt:lpstr>
      <vt:lpstr>Elongación de la transcripción</vt:lpstr>
      <vt:lpstr>Terminación de la transcripción</vt:lpstr>
      <vt:lpstr>Tipos de ARNm</vt:lpstr>
      <vt:lpstr>Procesamiento del ARNm</vt:lpstr>
      <vt:lpstr>Procesamiento del ARNm</vt:lpstr>
      <vt:lpstr>Procesamiento del ARNm</vt:lpstr>
      <vt:lpstr>Diferencias entre replicación y transcripción</vt:lpstr>
      <vt:lpstr>¡Muchas 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Transcripción del ADN</dc:title>
  <dc:creator>SEBASTIAN OSORIO RICO</dc:creator>
  <cp:lastModifiedBy>ana.cardonaga@outlook.es</cp:lastModifiedBy>
  <cp:revision>22</cp:revision>
  <dcterms:created xsi:type="dcterms:W3CDTF">2021-05-24T00:50:08Z</dcterms:created>
  <dcterms:modified xsi:type="dcterms:W3CDTF">2021-05-26T11:31:57Z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510999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