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3.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8" r:id="rId2"/>
    <p:sldId id="260" r:id="rId3"/>
    <p:sldId id="262" r:id="rId4"/>
    <p:sldId id="261" r:id="rId5"/>
    <p:sldId id="263" r:id="rId6"/>
    <p:sldId id="274" r:id="rId7"/>
    <p:sldId id="265" r:id="rId8"/>
    <p:sldId id="355" r:id="rId9"/>
    <p:sldId id="353" r:id="rId10"/>
    <p:sldId id="266" r:id="rId11"/>
    <p:sldId id="359" r:id="rId12"/>
    <p:sldId id="276" r:id="rId13"/>
    <p:sldId id="268" r:id="rId14"/>
    <p:sldId id="392" r:id="rId15"/>
    <p:sldId id="354" r:id="rId16"/>
    <p:sldId id="267" r:id="rId17"/>
    <p:sldId id="330" r:id="rId18"/>
    <p:sldId id="363" r:id="rId19"/>
    <p:sldId id="360" r:id="rId20"/>
    <p:sldId id="361" r:id="rId21"/>
    <p:sldId id="362" r:id="rId22"/>
    <p:sldId id="365" r:id="rId23"/>
    <p:sldId id="366" r:id="rId24"/>
    <p:sldId id="367" r:id="rId25"/>
    <p:sldId id="364" r:id="rId26"/>
    <p:sldId id="368" r:id="rId27"/>
    <p:sldId id="369" r:id="rId28"/>
    <p:sldId id="370" r:id="rId29"/>
    <p:sldId id="371" r:id="rId30"/>
    <p:sldId id="372" r:id="rId31"/>
    <p:sldId id="373" r:id="rId32"/>
    <p:sldId id="374" r:id="rId33"/>
    <p:sldId id="375" r:id="rId34"/>
    <p:sldId id="387" r:id="rId35"/>
    <p:sldId id="377" r:id="rId36"/>
    <p:sldId id="378" r:id="rId37"/>
    <p:sldId id="379" r:id="rId38"/>
    <p:sldId id="380" r:id="rId39"/>
    <p:sldId id="381" r:id="rId40"/>
    <p:sldId id="382" r:id="rId41"/>
    <p:sldId id="376" r:id="rId42"/>
    <p:sldId id="386" r:id="rId43"/>
    <p:sldId id="388" r:id="rId44"/>
    <p:sldId id="331" r:id="rId45"/>
    <p:sldId id="383" r:id="rId46"/>
    <p:sldId id="389" r:id="rId47"/>
    <p:sldId id="391" r:id="rId48"/>
    <p:sldId id="390" r:id="rId49"/>
    <p:sldId id="384" r:id="rId50"/>
    <p:sldId id="321" r:id="rId51"/>
    <p:sldId id="356" r:id="rId52"/>
    <p:sldId id="385" r:id="rId53"/>
    <p:sldId id="358" r:id="rId54"/>
    <p:sldId id="307" r:id="rId5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2186" autoAdjust="0"/>
  </p:normalViewPr>
  <p:slideViewPr>
    <p:cSldViewPr snapToGrid="0" showGuides="1">
      <p:cViewPr varScale="1">
        <p:scale>
          <a:sx n="55" d="100"/>
          <a:sy n="55" d="100"/>
        </p:scale>
        <p:origin x="1108"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BD2F7-E7BF-4ACE-83C6-26DE98C9867A}" type="doc">
      <dgm:prSet loTypeId="urn:microsoft.com/office/officeart/2005/8/layout/gear1" loCatId="process" qsTypeId="urn:microsoft.com/office/officeart/2005/8/quickstyle/simple1" qsCatId="simple" csTypeId="urn:microsoft.com/office/officeart/2005/8/colors/accent1_4" csCatId="accent1" phldr="1"/>
      <dgm:spPr/>
    </dgm:pt>
    <dgm:pt modelId="{A6D09706-4933-46C9-8756-7BE099B6C995}">
      <dgm:prSet phldrT="[Texto]"/>
      <dgm:spPr/>
      <dgm:t>
        <a:bodyPr/>
        <a:lstStyle/>
        <a:p>
          <a:r>
            <a:rPr lang="es-CO" dirty="0"/>
            <a:t>Biológico</a:t>
          </a:r>
        </a:p>
      </dgm:t>
    </dgm:pt>
    <dgm:pt modelId="{B1CE246E-BAB6-4E95-9309-3D924456A849}" type="parTrans" cxnId="{BEA902D8-A9EC-45D6-93A6-60717848697E}">
      <dgm:prSet/>
      <dgm:spPr/>
      <dgm:t>
        <a:bodyPr/>
        <a:lstStyle/>
        <a:p>
          <a:endParaRPr lang="es-CO"/>
        </a:p>
      </dgm:t>
    </dgm:pt>
    <dgm:pt modelId="{334296CA-7A45-4895-AEEF-B5D767B95478}" type="sibTrans" cxnId="{BEA902D8-A9EC-45D6-93A6-60717848697E}">
      <dgm:prSet/>
      <dgm:spPr/>
      <dgm:t>
        <a:bodyPr/>
        <a:lstStyle/>
        <a:p>
          <a:endParaRPr lang="es-CO"/>
        </a:p>
      </dgm:t>
    </dgm:pt>
    <dgm:pt modelId="{754DB9EB-6EF7-4219-91DD-CAC2DEBF7AC8}">
      <dgm:prSet phldrT="[Texto]"/>
      <dgm:spPr/>
      <dgm:t>
        <a:bodyPr/>
        <a:lstStyle/>
        <a:p>
          <a:r>
            <a:rPr lang="es-CO" dirty="0"/>
            <a:t>Psicológico</a:t>
          </a:r>
        </a:p>
      </dgm:t>
    </dgm:pt>
    <dgm:pt modelId="{6A0450BE-7150-4326-BC17-19C3070475D2}" type="parTrans" cxnId="{C17D7BF1-CFCF-4CE5-A7BC-F41F7E6E029A}">
      <dgm:prSet/>
      <dgm:spPr/>
      <dgm:t>
        <a:bodyPr/>
        <a:lstStyle/>
        <a:p>
          <a:endParaRPr lang="es-CO"/>
        </a:p>
      </dgm:t>
    </dgm:pt>
    <dgm:pt modelId="{4EA4CEC2-E92E-4A03-A51A-007CF99CD32F}" type="sibTrans" cxnId="{C17D7BF1-CFCF-4CE5-A7BC-F41F7E6E029A}">
      <dgm:prSet/>
      <dgm:spPr/>
      <dgm:t>
        <a:bodyPr/>
        <a:lstStyle/>
        <a:p>
          <a:endParaRPr lang="es-CO"/>
        </a:p>
      </dgm:t>
    </dgm:pt>
    <dgm:pt modelId="{7E5C4827-B9DE-42A9-B8B8-BAA7D28767DE}">
      <dgm:prSet phldrT="[Texto]"/>
      <dgm:spPr/>
      <dgm:t>
        <a:bodyPr/>
        <a:lstStyle/>
        <a:p>
          <a:r>
            <a:rPr lang="es-CO" dirty="0"/>
            <a:t>Social</a:t>
          </a:r>
        </a:p>
      </dgm:t>
    </dgm:pt>
    <dgm:pt modelId="{043F138A-2C1C-4ED7-B557-F11063B7FF46}" type="parTrans" cxnId="{13A8565F-ECE8-4376-ABDB-6CD2FB4B33A6}">
      <dgm:prSet/>
      <dgm:spPr/>
      <dgm:t>
        <a:bodyPr/>
        <a:lstStyle/>
        <a:p>
          <a:endParaRPr lang="es-CO"/>
        </a:p>
      </dgm:t>
    </dgm:pt>
    <dgm:pt modelId="{A60916CD-CA7B-46A4-BDFD-CCACAD3E73F5}" type="sibTrans" cxnId="{13A8565F-ECE8-4376-ABDB-6CD2FB4B33A6}">
      <dgm:prSet/>
      <dgm:spPr/>
      <dgm:t>
        <a:bodyPr/>
        <a:lstStyle/>
        <a:p>
          <a:endParaRPr lang="es-CO"/>
        </a:p>
      </dgm:t>
    </dgm:pt>
    <dgm:pt modelId="{810F2718-FAA4-4614-83CD-8B1B39EBF923}" type="pres">
      <dgm:prSet presAssocID="{5E3BD2F7-E7BF-4ACE-83C6-26DE98C9867A}" presName="composite" presStyleCnt="0">
        <dgm:presLayoutVars>
          <dgm:chMax val="3"/>
          <dgm:animLvl val="lvl"/>
          <dgm:resizeHandles val="exact"/>
        </dgm:presLayoutVars>
      </dgm:prSet>
      <dgm:spPr/>
    </dgm:pt>
    <dgm:pt modelId="{728473AD-28EC-401F-A809-195C352BAA0F}" type="pres">
      <dgm:prSet presAssocID="{A6D09706-4933-46C9-8756-7BE099B6C995}" presName="gear1" presStyleLbl="node1" presStyleIdx="0" presStyleCnt="3">
        <dgm:presLayoutVars>
          <dgm:chMax val="1"/>
          <dgm:bulletEnabled val="1"/>
        </dgm:presLayoutVars>
      </dgm:prSet>
      <dgm:spPr/>
    </dgm:pt>
    <dgm:pt modelId="{FC92528E-9E1B-432F-BC01-3A5C9FE696EF}" type="pres">
      <dgm:prSet presAssocID="{A6D09706-4933-46C9-8756-7BE099B6C995}" presName="gear1srcNode" presStyleLbl="node1" presStyleIdx="0" presStyleCnt="3"/>
      <dgm:spPr/>
    </dgm:pt>
    <dgm:pt modelId="{7994C52E-0222-47EB-8FC4-7F2CA0C54DC2}" type="pres">
      <dgm:prSet presAssocID="{A6D09706-4933-46C9-8756-7BE099B6C995}" presName="gear1dstNode" presStyleLbl="node1" presStyleIdx="0" presStyleCnt="3"/>
      <dgm:spPr/>
    </dgm:pt>
    <dgm:pt modelId="{F1BA944E-F6B1-48C7-A5E9-DD985D6D0A52}" type="pres">
      <dgm:prSet presAssocID="{754DB9EB-6EF7-4219-91DD-CAC2DEBF7AC8}" presName="gear2" presStyleLbl="node1" presStyleIdx="1" presStyleCnt="3">
        <dgm:presLayoutVars>
          <dgm:chMax val="1"/>
          <dgm:bulletEnabled val="1"/>
        </dgm:presLayoutVars>
      </dgm:prSet>
      <dgm:spPr/>
    </dgm:pt>
    <dgm:pt modelId="{338A99B2-4AAC-4C2D-BA7F-FA5E3C0808C6}" type="pres">
      <dgm:prSet presAssocID="{754DB9EB-6EF7-4219-91DD-CAC2DEBF7AC8}" presName="gear2srcNode" presStyleLbl="node1" presStyleIdx="1" presStyleCnt="3"/>
      <dgm:spPr/>
    </dgm:pt>
    <dgm:pt modelId="{D24763F4-0A3E-4A8F-8866-417342E847FA}" type="pres">
      <dgm:prSet presAssocID="{754DB9EB-6EF7-4219-91DD-CAC2DEBF7AC8}" presName="gear2dstNode" presStyleLbl="node1" presStyleIdx="1" presStyleCnt="3"/>
      <dgm:spPr/>
    </dgm:pt>
    <dgm:pt modelId="{D98719AB-76F9-40D1-AC36-C9D0ADB1C0EF}" type="pres">
      <dgm:prSet presAssocID="{7E5C4827-B9DE-42A9-B8B8-BAA7D28767DE}" presName="gear3" presStyleLbl="node1" presStyleIdx="2" presStyleCnt="3"/>
      <dgm:spPr/>
    </dgm:pt>
    <dgm:pt modelId="{DACC3999-91B5-4F09-A9A1-F344B600EC4B}" type="pres">
      <dgm:prSet presAssocID="{7E5C4827-B9DE-42A9-B8B8-BAA7D28767DE}" presName="gear3tx" presStyleLbl="node1" presStyleIdx="2" presStyleCnt="3">
        <dgm:presLayoutVars>
          <dgm:chMax val="1"/>
          <dgm:bulletEnabled val="1"/>
        </dgm:presLayoutVars>
      </dgm:prSet>
      <dgm:spPr/>
    </dgm:pt>
    <dgm:pt modelId="{EA6919DE-ADCA-4004-9364-445345C4DC44}" type="pres">
      <dgm:prSet presAssocID="{7E5C4827-B9DE-42A9-B8B8-BAA7D28767DE}" presName="gear3srcNode" presStyleLbl="node1" presStyleIdx="2" presStyleCnt="3"/>
      <dgm:spPr/>
    </dgm:pt>
    <dgm:pt modelId="{EB82A9F6-41E4-4040-AF12-5650D6FF067D}" type="pres">
      <dgm:prSet presAssocID="{7E5C4827-B9DE-42A9-B8B8-BAA7D28767DE}" presName="gear3dstNode" presStyleLbl="node1" presStyleIdx="2" presStyleCnt="3"/>
      <dgm:spPr/>
    </dgm:pt>
    <dgm:pt modelId="{4C487457-2827-4D54-9F40-A0006B0DD6C3}" type="pres">
      <dgm:prSet presAssocID="{334296CA-7A45-4895-AEEF-B5D767B95478}" presName="connector1" presStyleLbl="sibTrans2D1" presStyleIdx="0" presStyleCnt="3"/>
      <dgm:spPr/>
    </dgm:pt>
    <dgm:pt modelId="{D337BE0A-94C3-4290-A0AC-D8DDD559D9D8}" type="pres">
      <dgm:prSet presAssocID="{4EA4CEC2-E92E-4A03-A51A-007CF99CD32F}" presName="connector2" presStyleLbl="sibTrans2D1" presStyleIdx="1" presStyleCnt="3"/>
      <dgm:spPr/>
    </dgm:pt>
    <dgm:pt modelId="{577B6E14-50C0-4448-8846-0DE3BDC4EFF8}" type="pres">
      <dgm:prSet presAssocID="{A60916CD-CA7B-46A4-BDFD-CCACAD3E73F5}" presName="connector3" presStyleLbl="sibTrans2D1" presStyleIdx="2" presStyleCnt="3"/>
      <dgm:spPr/>
    </dgm:pt>
  </dgm:ptLst>
  <dgm:cxnLst>
    <dgm:cxn modelId="{8858170A-3EF8-4FD4-A647-319BFBCBE5D3}" type="presOf" srcId="{5E3BD2F7-E7BF-4ACE-83C6-26DE98C9867A}" destId="{810F2718-FAA4-4614-83CD-8B1B39EBF923}" srcOrd="0" destOrd="0" presId="urn:microsoft.com/office/officeart/2005/8/layout/gear1"/>
    <dgm:cxn modelId="{5C5CE314-0B49-480E-BCD9-9B6AF5D131EB}" type="presOf" srcId="{4EA4CEC2-E92E-4A03-A51A-007CF99CD32F}" destId="{D337BE0A-94C3-4290-A0AC-D8DDD559D9D8}" srcOrd="0" destOrd="0" presId="urn:microsoft.com/office/officeart/2005/8/layout/gear1"/>
    <dgm:cxn modelId="{32CE5816-E073-4A2B-90DD-8B2AFC1F2CE2}" type="presOf" srcId="{754DB9EB-6EF7-4219-91DD-CAC2DEBF7AC8}" destId="{D24763F4-0A3E-4A8F-8866-417342E847FA}" srcOrd="2" destOrd="0" presId="urn:microsoft.com/office/officeart/2005/8/layout/gear1"/>
    <dgm:cxn modelId="{E683B220-CD40-40EA-B453-E01CD44B9F49}" type="presOf" srcId="{7E5C4827-B9DE-42A9-B8B8-BAA7D28767DE}" destId="{EA6919DE-ADCA-4004-9364-445345C4DC44}" srcOrd="2" destOrd="0" presId="urn:microsoft.com/office/officeart/2005/8/layout/gear1"/>
    <dgm:cxn modelId="{9D7F442B-9B0A-4699-9BA7-982A75953E49}" type="presOf" srcId="{754DB9EB-6EF7-4219-91DD-CAC2DEBF7AC8}" destId="{F1BA944E-F6B1-48C7-A5E9-DD985D6D0A52}" srcOrd="0" destOrd="0" presId="urn:microsoft.com/office/officeart/2005/8/layout/gear1"/>
    <dgm:cxn modelId="{9CFE5D5D-CF81-4A89-97C0-C8B3295858CA}" type="presOf" srcId="{7E5C4827-B9DE-42A9-B8B8-BAA7D28767DE}" destId="{DACC3999-91B5-4F09-A9A1-F344B600EC4B}" srcOrd="1" destOrd="0" presId="urn:microsoft.com/office/officeart/2005/8/layout/gear1"/>
    <dgm:cxn modelId="{13A8565F-ECE8-4376-ABDB-6CD2FB4B33A6}" srcId="{5E3BD2F7-E7BF-4ACE-83C6-26DE98C9867A}" destId="{7E5C4827-B9DE-42A9-B8B8-BAA7D28767DE}" srcOrd="2" destOrd="0" parTransId="{043F138A-2C1C-4ED7-B557-F11063B7FF46}" sibTransId="{A60916CD-CA7B-46A4-BDFD-CCACAD3E73F5}"/>
    <dgm:cxn modelId="{4557E3B6-292E-4EDE-9418-69EE0282BF65}" type="presOf" srcId="{754DB9EB-6EF7-4219-91DD-CAC2DEBF7AC8}" destId="{338A99B2-4AAC-4C2D-BA7F-FA5E3C0808C6}" srcOrd="1" destOrd="0" presId="urn:microsoft.com/office/officeart/2005/8/layout/gear1"/>
    <dgm:cxn modelId="{BBA86AB9-D1EF-40A6-9706-804BE78B47D5}" type="presOf" srcId="{7E5C4827-B9DE-42A9-B8B8-BAA7D28767DE}" destId="{EB82A9F6-41E4-4040-AF12-5650D6FF067D}" srcOrd="3" destOrd="0" presId="urn:microsoft.com/office/officeart/2005/8/layout/gear1"/>
    <dgm:cxn modelId="{25A7BCBC-86B5-46E1-9285-3A6E855B2122}" type="presOf" srcId="{A60916CD-CA7B-46A4-BDFD-CCACAD3E73F5}" destId="{577B6E14-50C0-4448-8846-0DE3BDC4EFF8}" srcOrd="0" destOrd="0" presId="urn:microsoft.com/office/officeart/2005/8/layout/gear1"/>
    <dgm:cxn modelId="{DF6B08C7-AFDF-4EB3-9C93-7228E263676D}" type="presOf" srcId="{A6D09706-4933-46C9-8756-7BE099B6C995}" destId="{FC92528E-9E1B-432F-BC01-3A5C9FE696EF}" srcOrd="1" destOrd="0" presId="urn:microsoft.com/office/officeart/2005/8/layout/gear1"/>
    <dgm:cxn modelId="{EA00ACC8-095A-47CC-9C32-265E87FBDA59}" type="presOf" srcId="{334296CA-7A45-4895-AEEF-B5D767B95478}" destId="{4C487457-2827-4D54-9F40-A0006B0DD6C3}" srcOrd="0" destOrd="0" presId="urn:microsoft.com/office/officeart/2005/8/layout/gear1"/>
    <dgm:cxn modelId="{BEA902D8-A9EC-45D6-93A6-60717848697E}" srcId="{5E3BD2F7-E7BF-4ACE-83C6-26DE98C9867A}" destId="{A6D09706-4933-46C9-8756-7BE099B6C995}" srcOrd="0" destOrd="0" parTransId="{B1CE246E-BAB6-4E95-9309-3D924456A849}" sibTransId="{334296CA-7A45-4895-AEEF-B5D767B95478}"/>
    <dgm:cxn modelId="{45CFA1EA-C90D-4059-A19D-570DF675BAE0}" type="presOf" srcId="{A6D09706-4933-46C9-8756-7BE099B6C995}" destId="{7994C52E-0222-47EB-8FC4-7F2CA0C54DC2}" srcOrd="2" destOrd="0" presId="urn:microsoft.com/office/officeart/2005/8/layout/gear1"/>
    <dgm:cxn modelId="{C17D7BF1-CFCF-4CE5-A7BC-F41F7E6E029A}" srcId="{5E3BD2F7-E7BF-4ACE-83C6-26DE98C9867A}" destId="{754DB9EB-6EF7-4219-91DD-CAC2DEBF7AC8}" srcOrd="1" destOrd="0" parTransId="{6A0450BE-7150-4326-BC17-19C3070475D2}" sibTransId="{4EA4CEC2-E92E-4A03-A51A-007CF99CD32F}"/>
    <dgm:cxn modelId="{4636A2FB-E9A8-4187-8972-7621E2AE3229}" type="presOf" srcId="{7E5C4827-B9DE-42A9-B8B8-BAA7D28767DE}" destId="{D98719AB-76F9-40D1-AC36-C9D0ADB1C0EF}" srcOrd="0" destOrd="0" presId="urn:microsoft.com/office/officeart/2005/8/layout/gear1"/>
    <dgm:cxn modelId="{6E538EFD-C6FF-464A-B1D3-AB5794D2E6CD}" type="presOf" srcId="{A6D09706-4933-46C9-8756-7BE099B6C995}" destId="{728473AD-28EC-401F-A809-195C352BAA0F}" srcOrd="0" destOrd="0" presId="urn:microsoft.com/office/officeart/2005/8/layout/gear1"/>
    <dgm:cxn modelId="{269B7F5E-DB1F-4DA4-B0CE-050EDDE4CA09}" type="presParOf" srcId="{810F2718-FAA4-4614-83CD-8B1B39EBF923}" destId="{728473AD-28EC-401F-A809-195C352BAA0F}" srcOrd="0" destOrd="0" presId="urn:microsoft.com/office/officeart/2005/8/layout/gear1"/>
    <dgm:cxn modelId="{55A8B6C8-F8F9-4E9B-97AC-A80E6A18DB47}" type="presParOf" srcId="{810F2718-FAA4-4614-83CD-8B1B39EBF923}" destId="{FC92528E-9E1B-432F-BC01-3A5C9FE696EF}" srcOrd="1" destOrd="0" presId="urn:microsoft.com/office/officeart/2005/8/layout/gear1"/>
    <dgm:cxn modelId="{B439C693-F7BC-460E-AC73-17F202B77DE9}" type="presParOf" srcId="{810F2718-FAA4-4614-83CD-8B1B39EBF923}" destId="{7994C52E-0222-47EB-8FC4-7F2CA0C54DC2}" srcOrd="2" destOrd="0" presId="urn:microsoft.com/office/officeart/2005/8/layout/gear1"/>
    <dgm:cxn modelId="{54C13614-BD55-488E-933F-E021FC372157}" type="presParOf" srcId="{810F2718-FAA4-4614-83CD-8B1B39EBF923}" destId="{F1BA944E-F6B1-48C7-A5E9-DD985D6D0A52}" srcOrd="3" destOrd="0" presId="urn:microsoft.com/office/officeart/2005/8/layout/gear1"/>
    <dgm:cxn modelId="{930169E0-EF79-4A81-BB7B-DBFD7E31AA00}" type="presParOf" srcId="{810F2718-FAA4-4614-83CD-8B1B39EBF923}" destId="{338A99B2-4AAC-4C2D-BA7F-FA5E3C0808C6}" srcOrd="4" destOrd="0" presId="urn:microsoft.com/office/officeart/2005/8/layout/gear1"/>
    <dgm:cxn modelId="{C6A1FDA5-AC70-4E58-9A91-689EAF73F7EB}" type="presParOf" srcId="{810F2718-FAA4-4614-83CD-8B1B39EBF923}" destId="{D24763F4-0A3E-4A8F-8866-417342E847FA}" srcOrd="5" destOrd="0" presId="urn:microsoft.com/office/officeart/2005/8/layout/gear1"/>
    <dgm:cxn modelId="{E3252231-FB14-461F-AB32-D2CEF3E082E7}" type="presParOf" srcId="{810F2718-FAA4-4614-83CD-8B1B39EBF923}" destId="{D98719AB-76F9-40D1-AC36-C9D0ADB1C0EF}" srcOrd="6" destOrd="0" presId="urn:microsoft.com/office/officeart/2005/8/layout/gear1"/>
    <dgm:cxn modelId="{3FF25C48-3EFB-4904-A16A-CA0C973B1B84}" type="presParOf" srcId="{810F2718-FAA4-4614-83CD-8B1B39EBF923}" destId="{DACC3999-91B5-4F09-A9A1-F344B600EC4B}" srcOrd="7" destOrd="0" presId="urn:microsoft.com/office/officeart/2005/8/layout/gear1"/>
    <dgm:cxn modelId="{A1477E5C-CC28-4C26-B8EE-A1FB8FCA16F1}" type="presParOf" srcId="{810F2718-FAA4-4614-83CD-8B1B39EBF923}" destId="{EA6919DE-ADCA-4004-9364-445345C4DC44}" srcOrd="8" destOrd="0" presId="urn:microsoft.com/office/officeart/2005/8/layout/gear1"/>
    <dgm:cxn modelId="{CDA0616F-701C-4D21-AB12-AA6C96106B63}" type="presParOf" srcId="{810F2718-FAA4-4614-83CD-8B1B39EBF923}" destId="{EB82A9F6-41E4-4040-AF12-5650D6FF067D}" srcOrd="9" destOrd="0" presId="urn:microsoft.com/office/officeart/2005/8/layout/gear1"/>
    <dgm:cxn modelId="{240CFDB6-EA26-4677-904A-A333C56F270E}" type="presParOf" srcId="{810F2718-FAA4-4614-83CD-8B1B39EBF923}" destId="{4C487457-2827-4D54-9F40-A0006B0DD6C3}" srcOrd="10" destOrd="0" presId="urn:microsoft.com/office/officeart/2005/8/layout/gear1"/>
    <dgm:cxn modelId="{F6B1B0E2-6862-470C-A5B6-0F1AF64D0105}" type="presParOf" srcId="{810F2718-FAA4-4614-83CD-8B1B39EBF923}" destId="{D337BE0A-94C3-4290-A0AC-D8DDD559D9D8}" srcOrd="11" destOrd="0" presId="urn:microsoft.com/office/officeart/2005/8/layout/gear1"/>
    <dgm:cxn modelId="{27521A3B-B466-4FBA-9F0C-AF62EA7A4D91}" type="presParOf" srcId="{810F2718-FAA4-4614-83CD-8B1B39EBF923}" destId="{577B6E14-50C0-4448-8846-0DE3BDC4EFF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81DE75-BD8C-4C91-A217-F131FCDD2096}" type="doc">
      <dgm:prSet loTypeId="urn:microsoft.com/office/officeart/2005/8/layout/venn2" loCatId="relationship" qsTypeId="urn:microsoft.com/office/officeart/2005/8/quickstyle/3d3" qsCatId="3D" csTypeId="urn:microsoft.com/office/officeart/2005/8/colors/accent0_3" csCatId="mainScheme" phldr="1"/>
      <dgm:spPr/>
      <dgm:t>
        <a:bodyPr/>
        <a:lstStyle/>
        <a:p>
          <a:endParaRPr lang="es-CO"/>
        </a:p>
      </dgm:t>
    </dgm:pt>
    <dgm:pt modelId="{21B82FA3-C4ED-4CB9-B448-21DA0823E679}">
      <dgm:prSet phldrT="[Texto]" custT="1"/>
      <dgm:spPr/>
      <dgm:t>
        <a:bodyPr/>
        <a:lstStyle/>
        <a:p>
          <a:r>
            <a:rPr lang="es-CO" sz="1800" dirty="0">
              <a:solidFill>
                <a:srgbClr val="FFFF00"/>
              </a:solidFill>
              <a:latin typeface="Montserrat" panose="00000500000000000000" pitchFamily="50" charset="0"/>
            </a:rPr>
            <a:t>Personalidad</a:t>
          </a:r>
        </a:p>
      </dgm:t>
    </dgm:pt>
    <dgm:pt modelId="{5F7C09E8-A7FB-4C6E-A254-2505842BE521}" type="parTrans" cxnId="{E962E58E-C9BD-4707-A4AC-DA5D3C696127}">
      <dgm:prSet/>
      <dgm:spPr/>
      <dgm:t>
        <a:bodyPr/>
        <a:lstStyle/>
        <a:p>
          <a:endParaRPr lang="es-CO" sz="1600">
            <a:solidFill>
              <a:srgbClr val="FFFF00"/>
            </a:solidFill>
            <a:latin typeface="Montserrat" panose="00000500000000000000" pitchFamily="50" charset="0"/>
          </a:endParaRPr>
        </a:p>
      </dgm:t>
    </dgm:pt>
    <dgm:pt modelId="{617CD8E6-6CDD-4903-A846-60D143A43D6E}" type="sibTrans" cxnId="{E962E58E-C9BD-4707-A4AC-DA5D3C696127}">
      <dgm:prSet/>
      <dgm:spPr/>
      <dgm:t>
        <a:bodyPr/>
        <a:lstStyle/>
        <a:p>
          <a:endParaRPr lang="es-CO" sz="1600">
            <a:solidFill>
              <a:srgbClr val="FFFF00"/>
            </a:solidFill>
            <a:latin typeface="Montserrat" panose="00000500000000000000" pitchFamily="50" charset="0"/>
          </a:endParaRPr>
        </a:p>
      </dgm:t>
    </dgm:pt>
    <dgm:pt modelId="{92A44C07-C01D-44CA-962A-D50884E0FACF}">
      <dgm:prSet phldrT="[Texto]" custT="1"/>
      <dgm:spPr/>
      <dgm:t>
        <a:bodyPr/>
        <a:lstStyle/>
        <a:p>
          <a:r>
            <a:rPr lang="es-CO" sz="1400" dirty="0">
              <a:solidFill>
                <a:srgbClr val="FFFF00"/>
              </a:solidFill>
              <a:latin typeface="Montserrat" panose="00000500000000000000" pitchFamily="50" charset="0"/>
            </a:rPr>
            <a:t>Afrontamiento</a:t>
          </a:r>
        </a:p>
      </dgm:t>
    </dgm:pt>
    <dgm:pt modelId="{61B54E52-B1EF-4091-BE0B-4390FD16FEC5}" type="parTrans" cxnId="{A539BAF5-FD28-4340-9AE0-EE10A487307F}">
      <dgm:prSet/>
      <dgm:spPr/>
      <dgm:t>
        <a:bodyPr/>
        <a:lstStyle/>
        <a:p>
          <a:endParaRPr lang="es-CO" sz="1600">
            <a:solidFill>
              <a:srgbClr val="FFFF00"/>
            </a:solidFill>
            <a:latin typeface="Montserrat" panose="00000500000000000000" pitchFamily="50" charset="0"/>
          </a:endParaRPr>
        </a:p>
      </dgm:t>
    </dgm:pt>
    <dgm:pt modelId="{204DE244-78C2-4186-BF69-D82C90FA018A}" type="sibTrans" cxnId="{A539BAF5-FD28-4340-9AE0-EE10A487307F}">
      <dgm:prSet/>
      <dgm:spPr/>
      <dgm:t>
        <a:bodyPr/>
        <a:lstStyle/>
        <a:p>
          <a:endParaRPr lang="es-CO" sz="1600">
            <a:solidFill>
              <a:srgbClr val="FFFF00"/>
            </a:solidFill>
            <a:latin typeface="Montserrat" panose="00000500000000000000" pitchFamily="50" charset="0"/>
          </a:endParaRPr>
        </a:p>
      </dgm:t>
    </dgm:pt>
    <dgm:pt modelId="{44EF541E-AF20-49B5-A8F0-3C8FE19A7992}">
      <dgm:prSet phldrT="[Texto]" custT="1"/>
      <dgm:spPr/>
      <dgm:t>
        <a:bodyPr/>
        <a:lstStyle/>
        <a:p>
          <a:r>
            <a:rPr lang="es-CO" sz="1800" dirty="0">
              <a:solidFill>
                <a:srgbClr val="FFFF00"/>
              </a:solidFill>
              <a:latin typeface="Montserrat" panose="00000500000000000000" pitchFamily="50" charset="0"/>
            </a:rPr>
            <a:t>Apego</a:t>
          </a:r>
        </a:p>
      </dgm:t>
    </dgm:pt>
    <dgm:pt modelId="{2C204F18-F558-4204-A1BE-6A20C4BA2073}" type="parTrans" cxnId="{67EAFA70-9D23-4489-8524-C803DE8E9FC4}">
      <dgm:prSet/>
      <dgm:spPr/>
      <dgm:t>
        <a:bodyPr/>
        <a:lstStyle/>
        <a:p>
          <a:endParaRPr lang="es-CO" sz="1600">
            <a:solidFill>
              <a:srgbClr val="FFFF00"/>
            </a:solidFill>
            <a:latin typeface="Montserrat" panose="00000500000000000000" pitchFamily="50" charset="0"/>
          </a:endParaRPr>
        </a:p>
      </dgm:t>
    </dgm:pt>
    <dgm:pt modelId="{512DFFCB-41C3-46EF-8A20-2D21ED94BAFC}" type="sibTrans" cxnId="{67EAFA70-9D23-4489-8524-C803DE8E9FC4}">
      <dgm:prSet/>
      <dgm:spPr/>
      <dgm:t>
        <a:bodyPr/>
        <a:lstStyle/>
        <a:p>
          <a:endParaRPr lang="es-CO" sz="1600">
            <a:solidFill>
              <a:srgbClr val="FFFF00"/>
            </a:solidFill>
            <a:latin typeface="Montserrat" panose="00000500000000000000" pitchFamily="50" charset="0"/>
          </a:endParaRPr>
        </a:p>
      </dgm:t>
    </dgm:pt>
    <dgm:pt modelId="{C37073B2-A13C-477D-B332-4FC3CE434908}">
      <dgm:prSet phldrT="[Texto]" custT="1"/>
      <dgm:spPr/>
      <dgm:t>
        <a:bodyPr/>
        <a:lstStyle/>
        <a:p>
          <a:r>
            <a:rPr lang="es-CO" sz="1200" dirty="0">
              <a:solidFill>
                <a:srgbClr val="FFFF00"/>
              </a:solidFill>
              <a:latin typeface="Montserrat" panose="00000500000000000000" pitchFamily="50" charset="0"/>
            </a:rPr>
            <a:t>Temperamento</a:t>
          </a:r>
          <a:endParaRPr lang="es-CO" sz="1400" dirty="0">
            <a:solidFill>
              <a:srgbClr val="FFFF00"/>
            </a:solidFill>
            <a:latin typeface="Montserrat" panose="00000500000000000000" pitchFamily="50" charset="0"/>
          </a:endParaRPr>
        </a:p>
      </dgm:t>
    </dgm:pt>
    <dgm:pt modelId="{5D82A2AE-8022-46E5-8E50-4A1F7758EDAF}" type="parTrans" cxnId="{0B96D198-F98E-454C-82A8-94DAFAC3A536}">
      <dgm:prSet/>
      <dgm:spPr/>
      <dgm:t>
        <a:bodyPr/>
        <a:lstStyle/>
        <a:p>
          <a:endParaRPr lang="es-CO" sz="1600">
            <a:solidFill>
              <a:srgbClr val="FFFF00"/>
            </a:solidFill>
            <a:latin typeface="Montserrat" panose="00000500000000000000" pitchFamily="50" charset="0"/>
          </a:endParaRPr>
        </a:p>
      </dgm:t>
    </dgm:pt>
    <dgm:pt modelId="{3FB05AC7-B86A-4D4A-BFE6-B3316329D42A}" type="sibTrans" cxnId="{0B96D198-F98E-454C-82A8-94DAFAC3A536}">
      <dgm:prSet/>
      <dgm:spPr/>
      <dgm:t>
        <a:bodyPr/>
        <a:lstStyle/>
        <a:p>
          <a:endParaRPr lang="es-CO" sz="1600">
            <a:solidFill>
              <a:srgbClr val="FFFF00"/>
            </a:solidFill>
            <a:latin typeface="Montserrat" panose="00000500000000000000" pitchFamily="50" charset="0"/>
          </a:endParaRPr>
        </a:p>
      </dgm:t>
    </dgm:pt>
    <dgm:pt modelId="{20FD2DE3-B75C-4E3F-9E7E-E6569F3E19D9}">
      <dgm:prSet phldrT="[Texto]" custT="1"/>
      <dgm:spPr/>
      <dgm:t>
        <a:bodyPr/>
        <a:lstStyle/>
        <a:p>
          <a:r>
            <a:rPr lang="es-CO" sz="1800" dirty="0">
              <a:solidFill>
                <a:srgbClr val="FFFF00"/>
              </a:solidFill>
              <a:latin typeface="Montserrat" panose="00000500000000000000" pitchFamily="50" charset="0"/>
            </a:rPr>
            <a:t>Historia de vida</a:t>
          </a:r>
        </a:p>
      </dgm:t>
    </dgm:pt>
    <dgm:pt modelId="{F467CCFC-682F-45A2-9993-B14BB5B8408E}" type="parTrans" cxnId="{83FAC4CA-BD33-48EF-A6A7-229BD18F0D93}">
      <dgm:prSet/>
      <dgm:spPr/>
      <dgm:t>
        <a:bodyPr/>
        <a:lstStyle/>
        <a:p>
          <a:endParaRPr lang="es-CO" sz="1600">
            <a:latin typeface="Montserrat" panose="00000500000000000000" pitchFamily="50" charset="0"/>
          </a:endParaRPr>
        </a:p>
      </dgm:t>
    </dgm:pt>
    <dgm:pt modelId="{966C49D0-BBFC-4D53-90B8-A3367DE5E741}" type="sibTrans" cxnId="{83FAC4CA-BD33-48EF-A6A7-229BD18F0D93}">
      <dgm:prSet/>
      <dgm:spPr/>
      <dgm:t>
        <a:bodyPr/>
        <a:lstStyle/>
        <a:p>
          <a:endParaRPr lang="es-CO" sz="1600">
            <a:latin typeface="Montserrat" panose="00000500000000000000" pitchFamily="50" charset="0"/>
          </a:endParaRPr>
        </a:p>
      </dgm:t>
    </dgm:pt>
    <dgm:pt modelId="{00ACC161-B483-4AAB-9395-F5D8C3894A37}">
      <dgm:prSet phldrT="[Texto]" custT="1"/>
      <dgm:spPr/>
      <dgm:t>
        <a:bodyPr/>
        <a:lstStyle/>
        <a:p>
          <a:r>
            <a:rPr lang="es-CO" sz="1400" dirty="0">
              <a:solidFill>
                <a:srgbClr val="FFFF00"/>
              </a:solidFill>
              <a:latin typeface="Montserrat" panose="00000500000000000000" pitchFamily="50" charset="0"/>
            </a:rPr>
            <a:t>Valores</a:t>
          </a:r>
        </a:p>
      </dgm:t>
    </dgm:pt>
    <dgm:pt modelId="{6B5B7F1B-CF5F-45C4-988F-3DE0432E07F6}" type="parTrans" cxnId="{6B0CFF09-8A5E-425A-ABA3-0CD9C54C9190}">
      <dgm:prSet/>
      <dgm:spPr/>
      <dgm:t>
        <a:bodyPr/>
        <a:lstStyle/>
        <a:p>
          <a:endParaRPr lang="es-CO" sz="1600">
            <a:latin typeface="Montserrat" panose="00000500000000000000" pitchFamily="50" charset="0"/>
          </a:endParaRPr>
        </a:p>
      </dgm:t>
    </dgm:pt>
    <dgm:pt modelId="{9106FEA4-7602-4289-8DC1-4EC227027931}" type="sibTrans" cxnId="{6B0CFF09-8A5E-425A-ABA3-0CD9C54C9190}">
      <dgm:prSet/>
      <dgm:spPr/>
      <dgm:t>
        <a:bodyPr/>
        <a:lstStyle/>
        <a:p>
          <a:endParaRPr lang="es-CO" sz="1600">
            <a:latin typeface="Montserrat" panose="00000500000000000000" pitchFamily="50" charset="0"/>
          </a:endParaRPr>
        </a:p>
      </dgm:t>
    </dgm:pt>
    <dgm:pt modelId="{DD4625A4-72B9-4094-BED2-8BB3289FFEB7}" type="pres">
      <dgm:prSet presAssocID="{8C81DE75-BD8C-4C91-A217-F131FCDD2096}" presName="Name0" presStyleCnt="0">
        <dgm:presLayoutVars>
          <dgm:chMax val="7"/>
          <dgm:resizeHandles val="exact"/>
        </dgm:presLayoutVars>
      </dgm:prSet>
      <dgm:spPr/>
    </dgm:pt>
    <dgm:pt modelId="{027AE60C-B2D3-4B36-A7AE-102D24FF860D}" type="pres">
      <dgm:prSet presAssocID="{8C81DE75-BD8C-4C91-A217-F131FCDD2096}" presName="comp1" presStyleCnt="0"/>
      <dgm:spPr/>
    </dgm:pt>
    <dgm:pt modelId="{E3F3E3BC-BAE9-41F8-911A-B43F9A1599FA}" type="pres">
      <dgm:prSet presAssocID="{8C81DE75-BD8C-4C91-A217-F131FCDD2096}" presName="circle1" presStyleLbl="node1" presStyleIdx="0" presStyleCnt="6"/>
      <dgm:spPr/>
    </dgm:pt>
    <dgm:pt modelId="{0CF41412-7D36-4498-A4B3-65A99FDFA8FC}" type="pres">
      <dgm:prSet presAssocID="{8C81DE75-BD8C-4C91-A217-F131FCDD2096}" presName="c1text" presStyleLbl="node1" presStyleIdx="0" presStyleCnt="6">
        <dgm:presLayoutVars>
          <dgm:bulletEnabled val="1"/>
        </dgm:presLayoutVars>
      </dgm:prSet>
      <dgm:spPr/>
    </dgm:pt>
    <dgm:pt modelId="{7C75AFCE-9D00-409E-8879-7CB336600569}" type="pres">
      <dgm:prSet presAssocID="{8C81DE75-BD8C-4C91-A217-F131FCDD2096}" presName="comp2" presStyleCnt="0"/>
      <dgm:spPr/>
    </dgm:pt>
    <dgm:pt modelId="{D36F6294-E047-4A6B-A5F9-95B3CE3E18BA}" type="pres">
      <dgm:prSet presAssocID="{8C81DE75-BD8C-4C91-A217-F131FCDD2096}" presName="circle2" presStyleLbl="node1" presStyleIdx="1" presStyleCnt="6"/>
      <dgm:spPr/>
    </dgm:pt>
    <dgm:pt modelId="{77F0B7FC-B5D1-4C6C-9558-14DD7E84BA5F}" type="pres">
      <dgm:prSet presAssocID="{8C81DE75-BD8C-4C91-A217-F131FCDD2096}" presName="c2text" presStyleLbl="node1" presStyleIdx="1" presStyleCnt="6">
        <dgm:presLayoutVars>
          <dgm:bulletEnabled val="1"/>
        </dgm:presLayoutVars>
      </dgm:prSet>
      <dgm:spPr/>
    </dgm:pt>
    <dgm:pt modelId="{4DFFD7E6-D825-459F-B5F6-5BFF2F4473B6}" type="pres">
      <dgm:prSet presAssocID="{8C81DE75-BD8C-4C91-A217-F131FCDD2096}" presName="comp3" presStyleCnt="0"/>
      <dgm:spPr/>
    </dgm:pt>
    <dgm:pt modelId="{3197DC83-B139-4620-86CF-45C1F1E754AB}" type="pres">
      <dgm:prSet presAssocID="{8C81DE75-BD8C-4C91-A217-F131FCDD2096}" presName="circle3" presStyleLbl="node1" presStyleIdx="2" presStyleCnt="6" custLinFactNeighborX="71" custLinFactNeighborY="305"/>
      <dgm:spPr/>
    </dgm:pt>
    <dgm:pt modelId="{63D326CA-F635-4AD4-AAB5-CCBEB7D79346}" type="pres">
      <dgm:prSet presAssocID="{8C81DE75-BD8C-4C91-A217-F131FCDD2096}" presName="c3text" presStyleLbl="node1" presStyleIdx="2" presStyleCnt="6">
        <dgm:presLayoutVars>
          <dgm:bulletEnabled val="1"/>
        </dgm:presLayoutVars>
      </dgm:prSet>
      <dgm:spPr/>
    </dgm:pt>
    <dgm:pt modelId="{14139542-B3EC-4BEC-9D74-589E9430B1FB}" type="pres">
      <dgm:prSet presAssocID="{8C81DE75-BD8C-4C91-A217-F131FCDD2096}" presName="comp4" presStyleCnt="0"/>
      <dgm:spPr/>
    </dgm:pt>
    <dgm:pt modelId="{0D0ED0A6-B6FF-4BA2-BC5C-489E9716D236}" type="pres">
      <dgm:prSet presAssocID="{8C81DE75-BD8C-4C91-A217-F131FCDD2096}" presName="circle4" presStyleLbl="node1" presStyleIdx="3" presStyleCnt="6"/>
      <dgm:spPr/>
    </dgm:pt>
    <dgm:pt modelId="{45D1B752-D448-4806-BF66-7A9489807EAF}" type="pres">
      <dgm:prSet presAssocID="{8C81DE75-BD8C-4C91-A217-F131FCDD2096}" presName="c4text" presStyleLbl="node1" presStyleIdx="3" presStyleCnt="6">
        <dgm:presLayoutVars>
          <dgm:bulletEnabled val="1"/>
        </dgm:presLayoutVars>
      </dgm:prSet>
      <dgm:spPr/>
    </dgm:pt>
    <dgm:pt modelId="{0FCC6480-CAF5-4E81-AD4D-29353D92022C}" type="pres">
      <dgm:prSet presAssocID="{8C81DE75-BD8C-4C91-A217-F131FCDD2096}" presName="comp5" presStyleCnt="0"/>
      <dgm:spPr/>
    </dgm:pt>
    <dgm:pt modelId="{793A6565-0D81-4389-A34F-F5D8A44AACBA}" type="pres">
      <dgm:prSet presAssocID="{8C81DE75-BD8C-4C91-A217-F131FCDD2096}" presName="circle5" presStyleLbl="node1" presStyleIdx="4" presStyleCnt="6"/>
      <dgm:spPr/>
    </dgm:pt>
    <dgm:pt modelId="{575A6250-EFF3-411E-91E9-0AC8EF51CA50}" type="pres">
      <dgm:prSet presAssocID="{8C81DE75-BD8C-4C91-A217-F131FCDD2096}" presName="c5text" presStyleLbl="node1" presStyleIdx="4" presStyleCnt="6">
        <dgm:presLayoutVars>
          <dgm:bulletEnabled val="1"/>
        </dgm:presLayoutVars>
      </dgm:prSet>
      <dgm:spPr/>
    </dgm:pt>
    <dgm:pt modelId="{D6321BF9-A144-4AF7-9215-BB506A3E2187}" type="pres">
      <dgm:prSet presAssocID="{8C81DE75-BD8C-4C91-A217-F131FCDD2096}" presName="comp6" presStyleCnt="0"/>
      <dgm:spPr/>
    </dgm:pt>
    <dgm:pt modelId="{FA459167-943D-4941-B2B1-F699B1FBDC77}" type="pres">
      <dgm:prSet presAssocID="{8C81DE75-BD8C-4C91-A217-F131FCDD2096}" presName="circle6" presStyleLbl="node1" presStyleIdx="5" presStyleCnt="6"/>
      <dgm:spPr/>
    </dgm:pt>
    <dgm:pt modelId="{A2E6FEAA-3C62-4B52-A50A-9B6B975FB23F}" type="pres">
      <dgm:prSet presAssocID="{8C81DE75-BD8C-4C91-A217-F131FCDD2096}" presName="c6text" presStyleLbl="node1" presStyleIdx="5" presStyleCnt="6">
        <dgm:presLayoutVars>
          <dgm:bulletEnabled val="1"/>
        </dgm:presLayoutVars>
      </dgm:prSet>
      <dgm:spPr/>
    </dgm:pt>
  </dgm:ptLst>
  <dgm:cxnLst>
    <dgm:cxn modelId="{A0F36800-6EEE-4CD0-8248-7F22D4089374}" type="presOf" srcId="{00ACC161-B483-4AAB-9395-F5D8C3894A37}" destId="{0D0ED0A6-B6FF-4BA2-BC5C-489E9716D236}" srcOrd="0" destOrd="0" presId="urn:microsoft.com/office/officeart/2005/8/layout/venn2"/>
    <dgm:cxn modelId="{6B0CFF09-8A5E-425A-ABA3-0CD9C54C9190}" srcId="{8C81DE75-BD8C-4C91-A217-F131FCDD2096}" destId="{00ACC161-B483-4AAB-9395-F5D8C3894A37}" srcOrd="3" destOrd="0" parTransId="{6B5B7F1B-CF5F-45C4-988F-3DE0432E07F6}" sibTransId="{9106FEA4-7602-4289-8DC1-4EC227027931}"/>
    <dgm:cxn modelId="{2B5B3F22-DC32-4498-9BE4-9C975E93C503}" type="presOf" srcId="{92A44C07-C01D-44CA-962A-D50884E0FACF}" destId="{3197DC83-B139-4620-86CF-45C1F1E754AB}" srcOrd="0" destOrd="0" presId="urn:microsoft.com/office/officeart/2005/8/layout/venn2"/>
    <dgm:cxn modelId="{6A12C54D-CFFB-420D-A2A8-1021CCE1F5AB}" type="presOf" srcId="{20FD2DE3-B75C-4E3F-9E7E-E6569F3E19D9}" destId="{0CF41412-7D36-4498-A4B3-65A99FDFA8FC}" srcOrd="1" destOrd="0" presId="urn:microsoft.com/office/officeart/2005/8/layout/venn2"/>
    <dgm:cxn modelId="{67EAFA70-9D23-4489-8524-C803DE8E9FC4}" srcId="{8C81DE75-BD8C-4C91-A217-F131FCDD2096}" destId="{44EF541E-AF20-49B5-A8F0-3C8FE19A7992}" srcOrd="4" destOrd="0" parTransId="{2C204F18-F558-4204-A1BE-6A20C4BA2073}" sibTransId="{512DFFCB-41C3-46EF-8A20-2D21ED94BAFC}"/>
    <dgm:cxn modelId="{CA0CF472-BC88-4EA2-A39A-D836B429503A}" type="presOf" srcId="{21B82FA3-C4ED-4CB9-B448-21DA0823E679}" destId="{77F0B7FC-B5D1-4C6C-9558-14DD7E84BA5F}" srcOrd="1" destOrd="0" presId="urn:microsoft.com/office/officeart/2005/8/layout/venn2"/>
    <dgm:cxn modelId="{7215B17F-CFCD-40D9-950B-4031209DC487}" type="presOf" srcId="{20FD2DE3-B75C-4E3F-9E7E-E6569F3E19D9}" destId="{E3F3E3BC-BAE9-41F8-911A-B43F9A1599FA}" srcOrd="0" destOrd="0" presId="urn:microsoft.com/office/officeart/2005/8/layout/venn2"/>
    <dgm:cxn modelId="{4CE31389-A97B-44E3-83B3-75BE66F2DAC9}" type="presOf" srcId="{44EF541E-AF20-49B5-A8F0-3C8FE19A7992}" destId="{793A6565-0D81-4389-A34F-F5D8A44AACBA}" srcOrd="0" destOrd="0" presId="urn:microsoft.com/office/officeart/2005/8/layout/venn2"/>
    <dgm:cxn modelId="{E962E58E-C9BD-4707-A4AC-DA5D3C696127}" srcId="{8C81DE75-BD8C-4C91-A217-F131FCDD2096}" destId="{21B82FA3-C4ED-4CB9-B448-21DA0823E679}" srcOrd="1" destOrd="0" parTransId="{5F7C09E8-A7FB-4C6E-A254-2505842BE521}" sibTransId="{617CD8E6-6CDD-4903-A846-60D143A43D6E}"/>
    <dgm:cxn modelId="{0B96D198-F98E-454C-82A8-94DAFAC3A536}" srcId="{8C81DE75-BD8C-4C91-A217-F131FCDD2096}" destId="{C37073B2-A13C-477D-B332-4FC3CE434908}" srcOrd="5" destOrd="0" parTransId="{5D82A2AE-8022-46E5-8E50-4A1F7758EDAF}" sibTransId="{3FB05AC7-B86A-4D4A-BFE6-B3316329D42A}"/>
    <dgm:cxn modelId="{2CF53099-C4C5-4A44-9D01-D94ADA4D3783}" type="presOf" srcId="{44EF541E-AF20-49B5-A8F0-3C8FE19A7992}" destId="{575A6250-EFF3-411E-91E9-0AC8EF51CA50}" srcOrd="1" destOrd="0" presId="urn:microsoft.com/office/officeart/2005/8/layout/venn2"/>
    <dgm:cxn modelId="{5089539F-6C0C-4BF0-B17C-110568DAF8DE}" type="presOf" srcId="{92A44C07-C01D-44CA-962A-D50884E0FACF}" destId="{63D326CA-F635-4AD4-AAB5-CCBEB7D79346}" srcOrd="1" destOrd="0" presId="urn:microsoft.com/office/officeart/2005/8/layout/venn2"/>
    <dgm:cxn modelId="{5210E6A5-8D52-429E-9DEA-DB3CA8DA6B82}" type="presOf" srcId="{C37073B2-A13C-477D-B332-4FC3CE434908}" destId="{A2E6FEAA-3C62-4B52-A50A-9B6B975FB23F}" srcOrd="1" destOrd="0" presId="urn:microsoft.com/office/officeart/2005/8/layout/venn2"/>
    <dgm:cxn modelId="{8BFBB0B5-180F-4A8A-9B51-F28CCC8CC860}" type="presOf" srcId="{21B82FA3-C4ED-4CB9-B448-21DA0823E679}" destId="{D36F6294-E047-4A6B-A5F9-95B3CE3E18BA}" srcOrd="0" destOrd="0" presId="urn:microsoft.com/office/officeart/2005/8/layout/venn2"/>
    <dgm:cxn modelId="{956E27C3-ACBC-4F8A-9E14-F52B8D343CFB}" type="presOf" srcId="{C37073B2-A13C-477D-B332-4FC3CE434908}" destId="{FA459167-943D-4941-B2B1-F699B1FBDC77}" srcOrd="0" destOrd="0" presId="urn:microsoft.com/office/officeart/2005/8/layout/venn2"/>
    <dgm:cxn modelId="{83FAC4CA-BD33-48EF-A6A7-229BD18F0D93}" srcId="{8C81DE75-BD8C-4C91-A217-F131FCDD2096}" destId="{20FD2DE3-B75C-4E3F-9E7E-E6569F3E19D9}" srcOrd="0" destOrd="0" parTransId="{F467CCFC-682F-45A2-9993-B14BB5B8408E}" sibTransId="{966C49D0-BBFC-4D53-90B8-A3367DE5E741}"/>
    <dgm:cxn modelId="{255F99DD-B412-4ACB-BC36-1C7CAE690E75}" type="presOf" srcId="{8C81DE75-BD8C-4C91-A217-F131FCDD2096}" destId="{DD4625A4-72B9-4094-BED2-8BB3289FFEB7}" srcOrd="0" destOrd="0" presId="urn:microsoft.com/office/officeart/2005/8/layout/venn2"/>
    <dgm:cxn modelId="{A539BAF5-FD28-4340-9AE0-EE10A487307F}" srcId="{8C81DE75-BD8C-4C91-A217-F131FCDD2096}" destId="{92A44C07-C01D-44CA-962A-D50884E0FACF}" srcOrd="2" destOrd="0" parTransId="{61B54E52-B1EF-4091-BE0B-4390FD16FEC5}" sibTransId="{204DE244-78C2-4186-BF69-D82C90FA018A}"/>
    <dgm:cxn modelId="{EB7F10FB-0D55-48ED-B31B-5180B824881C}" type="presOf" srcId="{00ACC161-B483-4AAB-9395-F5D8C3894A37}" destId="{45D1B752-D448-4806-BF66-7A9489807EAF}" srcOrd="1" destOrd="0" presId="urn:microsoft.com/office/officeart/2005/8/layout/venn2"/>
    <dgm:cxn modelId="{148D0EE5-D827-4868-A1BC-AFD5C84E0B82}" type="presParOf" srcId="{DD4625A4-72B9-4094-BED2-8BB3289FFEB7}" destId="{027AE60C-B2D3-4B36-A7AE-102D24FF860D}" srcOrd="0" destOrd="0" presId="urn:microsoft.com/office/officeart/2005/8/layout/venn2"/>
    <dgm:cxn modelId="{171537BD-E032-4A1D-BED9-4366FB24BA02}" type="presParOf" srcId="{027AE60C-B2D3-4B36-A7AE-102D24FF860D}" destId="{E3F3E3BC-BAE9-41F8-911A-B43F9A1599FA}" srcOrd="0" destOrd="0" presId="urn:microsoft.com/office/officeart/2005/8/layout/venn2"/>
    <dgm:cxn modelId="{F44AA1F2-918C-4E89-BC7F-315F82567891}" type="presParOf" srcId="{027AE60C-B2D3-4B36-A7AE-102D24FF860D}" destId="{0CF41412-7D36-4498-A4B3-65A99FDFA8FC}" srcOrd="1" destOrd="0" presId="urn:microsoft.com/office/officeart/2005/8/layout/venn2"/>
    <dgm:cxn modelId="{2D309E7E-6828-4310-9C6E-E36CFC25C2A4}" type="presParOf" srcId="{DD4625A4-72B9-4094-BED2-8BB3289FFEB7}" destId="{7C75AFCE-9D00-409E-8879-7CB336600569}" srcOrd="1" destOrd="0" presId="urn:microsoft.com/office/officeart/2005/8/layout/venn2"/>
    <dgm:cxn modelId="{8037AA63-E87A-4CC0-8B1B-87164E5D34A4}" type="presParOf" srcId="{7C75AFCE-9D00-409E-8879-7CB336600569}" destId="{D36F6294-E047-4A6B-A5F9-95B3CE3E18BA}" srcOrd="0" destOrd="0" presId="urn:microsoft.com/office/officeart/2005/8/layout/venn2"/>
    <dgm:cxn modelId="{820D425C-966A-4517-94CB-71D746C2238A}" type="presParOf" srcId="{7C75AFCE-9D00-409E-8879-7CB336600569}" destId="{77F0B7FC-B5D1-4C6C-9558-14DD7E84BA5F}" srcOrd="1" destOrd="0" presId="urn:microsoft.com/office/officeart/2005/8/layout/venn2"/>
    <dgm:cxn modelId="{C397C1A0-8C9B-4B7F-A043-24BCA7422D75}" type="presParOf" srcId="{DD4625A4-72B9-4094-BED2-8BB3289FFEB7}" destId="{4DFFD7E6-D825-459F-B5F6-5BFF2F4473B6}" srcOrd="2" destOrd="0" presId="urn:microsoft.com/office/officeart/2005/8/layout/venn2"/>
    <dgm:cxn modelId="{BF7423A0-2CED-4983-B668-5E8E2B0B032B}" type="presParOf" srcId="{4DFFD7E6-D825-459F-B5F6-5BFF2F4473B6}" destId="{3197DC83-B139-4620-86CF-45C1F1E754AB}" srcOrd="0" destOrd="0" presId="urn:microsoft.com/office/officeart/2005/8/layout/venn2"/>
    <dgm:cxn modelId="{D078EA74-895C-434B-B5F2-AC74E5E6C8F1}" type="presParOf" srcId="{4DFFD7E6-D825-459F-B5F6-5BFF2F4473B6}" destId="{63D326CA-F635-4AD4-AAB5-CCBEB7D79346}" srcOrd="1" destOrd="0" presId="urn:microsoft.com/office/officeart/2005/8/layout/venn2"/>
    <dgm:cxn modelId="{C1B55B59-A29D-4F8C-A9DB-373F98EEAEEA}" type="presParOf" srcId="{DD4625A4-72B9-4094-BED2-8BB3289FFEB7}" destId="{14139542-B3EC-4BEC-9D74-589E9430B1FB}" srcOrd="3" destOrd="0" presId="urn:microsoft.com/office/officeart/2005/8/layout/venn2"/>
    <dgm:cxn modelId="{A17B61F9-9F02-474C-A27D-7E5A9C4FCB8F}" type="presParOf" srcId="{14139542-B3EC-4BEC-9D74-589E9430B1FB}" destId="{0D0ED0A6-B6FF-4BA2-BC5C-489E9716D236}" srcOrd="0" destOrd="0" presId="urn:microsoft.com/office/officeart/2005/8/layout/venn2"/>
    <dgm:cxn modelId="{03CC43AF-AFF8-4B5D-995C-7C2FBFB8F96C}" type="presParOf" srcId="{14139542-B3EC-4BEC-9D74-589E9430B1FB}" destId="{45D1B752-D448-4806-BF66-7A9489807EAF}" srcOrd="1" destOrd="0" presId="urn:microsoft.com/office/officeart/2005/8/layout/venn2"/>
    <dgm:cxn modelId="{06982884-FBD3-4274-BD5A-C03D374FA892}" type="presParOf" srcId="{DD4625A4-72B9-4094-BED2-8BB3289FFEB7}" destId="{0FCC6480-CAF5-4E81-AD4D-29353D92022C}" srcOrd="4" destOrd="0" presId="urn:microsoft.com/office/officeart/2005/8/layout/venn2"/>
    <dgm:cxn modelId="{D2AE6881-7CF9-4597-A373-61012A5D2B22}" type="presParOf" srcId="{0FCC6480-CAF5-4E81-AD4D-29353D92022C}" destId="{793A6565-0D81-4389-A34F-F5D8A44AACBA}" srcOrd="0" destOrd="0" presId="urn:microsoft.com/office/officeart/2005/8/layout/venn2"/>
    <dgm:cxn modelId="{8ED2D2D7-6FD4-44CC-B5A3-CF86A9063E47}" type="presParOf" srcId="{0FCC6480-CAF5-4E81-AD4D-29353D92022C}" destId="{575A6250-EFF3-411E-91E9-0AC8EF51CA50}" srcOrd="1" destOrd="0" presId="urn:microsoft.com/office/officeart/2005/8/layout/venn2"/>
    <dgm:cxn modelId="{9B1BDF24-E9C2-4BA4-8C25-24ABBF415679}" type="presParOf" srcId="{DD4625A4-72B9-4094-BED2-8BB3289FFEB7}" destId="{D6321BF9-A144-4AF7-9215-BB506A3E2187}" srcOrd="5" destOrd="0" presId="urn:microsoft.com/office/officeart/2005/8/layout/venn2"/>
    <dgm:cxn modelId="{26E4017D-C89B-4184-A145-7D80BD5EC27A}" type="presParOf" srcId="{D6321BF9-A144-4AF7-9215-BB506A3E2187}" destId="{FA459167-943D-4941-B2B1-F699B1FBDC77}" srcOrd="0" destOrd="0" presId="urn:microsoft.com/office/officeart/2005/8/layout/venn2"/>
    <dgm:cxn modelId="{EF54775A-0ACA-4D54-BC70-7C81FAC1A87E}" type="presParOf" srcId="{D6321BF9-A144-4AF7-9215-BB506A3E2187}" destId="{A2E6FEAA-3C62-4B52-A50A-9B6B975FB23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8473AD-28EC-401F-A809-195C352BAA0F}">
      <dsp:nvSpPr>
        <dsp:cNvPr id="0" name=""/>
        <dsp:cNvSpPr/>
      </dsp:nvSpPr>
      <dsp:spPr>
        <a:xfrm>
          <a:off x="4004888" y="2611708"/>
          <a:ext cx="3192088" cy="3192088"/>
        </a:xfrm>
        <a:prstGeom prst="gear9">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CO" sz="1900" kern="1200" dirty="0"/>
            <a:t>Biológico</a:t>
          </a:r>
        </a:p>
      </dsp:txBody>
      <dsp:txXfrm>
        <a:off x="4646640" y="3359439"/>
        <a:ext cx="1908584" cy="1640800"/>
      </dsp:txXfrm>
    </dsp:sp>
    <dsp:sp modelId="{F1BA944E-F6B1-48C7-A5E9-DD985D6D0A52}">
      <dsp:nvSpPr>
        <dsp:cNvPr id="0" name=""/>
        <dsp:cNvSpPr/>
      </dsp:nvSpPr>
      <dsp:spPr>
        <a:xfrm>
          <a:off x="2147673" y="1857215"/>
          <a:ext cx="2321518" cy="2321518"/>
        </a:xfrm>
        <a:prstGeom prst="gear6">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CO" sz="1900" kern="1200" dirty="0"/>
            <a:t>Psicológico</a:t>
          </a:r>
        </a:p>
      </dsp:txBody>
      <dsp:txXfrm>
        <a:off x="2732122" y="2445197"/>
        <a:ext cx="1152620" cy="1145554"/>
      </dsp:txXfrm>
    </dsp:sp>
    <dsp:sp modelId="{D98719AB-76F9-40D1-AC36-C9D0ADB1C0EF}">
      <dsp:nvSpPr>
        <dsp:cNvPr id="0" name=""/>
        <dsp:cNvSpPr/>
      </dsp:nvSpPr>
      <dsp:spPr>
        <a:xfrm rot="20700000">
          <a:off x="3447960" y="255603"/>
          <a:ext cx="2274614" cy="2274614"/>
        </a:xfrm>
        <a:prstGeom prst="gear6">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s-CO" sz="1900" kern="1200" dirty="0"/>
            <a:t>Social</a:t>
          </a:r>
        </a:p>
      </dsp:txBody>
      <dsp:txXfrm rot="-20700000">
        <a:off x="3946850" y="754493"/>
        <a:ext cx="1276835" cy="1276835"/>
      </dsp:txXfrm>
    </dsp:sp>
    <dsp:sp modelId="{4C487457-2827-4D54-9F40-A0006B0DD6C3}">
      <dsp:nvSpPr>
        <dsp:cNvPr id="0" name=""/>
        <dsp:cNvSpPr/>
      </dsp:nvSpPr>
      <dsp:spPr>
        <a:xfrm>
          <a:off x="3777496" y="2119688"/>
          <a:ext cx="4085873" cy="4085873"/>
        </a:xfrm>
        <a:prstGeom prst="circularArrow">
          <a:avLst>
            <a:gd name="adj1" fmla="val 4688"/>
            <a:gd name="adj2" fmla="val 299029"/>
            <a:gd name="adj3" fmla="val 2544729"/>
            <a:gd name="adj4" fmla="val 15801062"/>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37BE0A-94C3-4290-A0AC-D8DDD559D9D8}">
      <dsp:nvSpPr>
        <dsp:cNvPr id="0" name=""/>
        <dsp:cNvSpPr/>
      </dsp:nvSpPr>
      <dsp:spPr>
        <a:xfrm>
          <a:off x="1736536" y="1336643"/>
          <a:ext cx="2968642" cy="2968642"/>
        </a:xfrm>
        <a:prstGeom prst="leftCircularArrow">
          <a:avLst>
            <a:gd name="adj1" fmla="val 6452"/>
            <a:gd name="adj2" fmla="val 429999"/>
            <a:gd name="adj3" fmla="val 10489124"/>
            <a:gd name="adj4" fmla="val 14837806"/>
            <a:gd name="adj5" fmla="val 7527"/>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77B6E14-50C0-4448-8846-0DE3BDC4EFF8}">
      <dsp:nvSpPr>
        <dsp:cNvPr id="0" name=""/>
        <dsp:cNvSpPr/>
      </dsp:nvSpPr>
      <dsp:spPr>
        <a:xfrm>
          <a:off x="2921818" y="-249529"/>
          <a:ext cx="3200794" cy="3200794"/>
        </a:xfrm>
        <a:prstGeom prst="circularArrow">
          <a:avLst>
            <a:gd name="adj1" fmla="val 5984"/>
            <a:gd name="adj2" fmla="val 394124"/>
            <a:gd name="adj3" fmla="val 13313824"/>
            <a:gd name="adj4" fmla="val 10508221"/>
            <a:gd name="adj5" fmla="val 6981"/>
          </a:avLst>
        </a:prstGeom>
        <a:solidFill>
          <a:schemeClr val="accent1">
            <a:shade val="90000"/>
            <a:hueOff val="276951"/>
            <a:satOff val="-5914"/>
            <a:lumOff val="2207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3E3BC-BAE9-41F8-911A-B43F9A1599FA}">
      <dsp:nvSpPr>
        <dsp:cNvPr id="0" name=""/>
        <dsp:cNvSpPr/>
      </dsp:nvSpPr>
      <dsp:spPr>
        <a:xfrm>
          <a:off x="1354666" y="0"/>
          <a:ext cx="5418667" cy="5418667"/>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FFFF00"/>
              </a:solidFill>
              <a:latin typeface="Montserrat" panose="00000500000000000000" pitchFamily="50" charset="0"/>
            </a:rPr>
            <a:t>Historia de vida</a:t>
          </a:r>
        </a:p>
      </dsp:txBody>
      <dsp:txXfrm>
        <a:off x="3047999" y="270933"/>
        <a:ext cx="2032000" cy="541866"/>
      </dsp:txXfrm>
    </dsp:sp>
    <dsp:sp modelId="{D36F6294-E047-4A6B-A5F9-95B3CE3E18BA}">
      <dsp:nvSpPr>
        <dsp:cNvPr id="0" name=""/>
        <dsp:cNvSpPr/>
      </dsp:nvSpPr>
      <dsp:spPr>
        <a:xfrm>
          <a:off x="1761066" y="812800"/>
          <a:ext cx="4605866" cy="4605866"/>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FFFF00"/>
              </a:solidFill>
              <a:latin typeface="Montserrat" panose="00000500000000000000" pitchFamily="50" charset="0"/>
            </a:rPr>
            <a:t>Personalidad</a:t>
          </a:r>
        </a:p>
      </dsp:txBody>
      <dsp:txXfrm>
        <a:off x="3070859" y="1077637"/>
        <a:ext cx="1986280" cy="529674"/>
      </dsp:txXfrm>
    </dsp:sp>
    <dsp:sp modelId="{3197DC83-B139-4620-86CF-45C1F1E754AB}">
      <dsp:nvSpPr>
        <dsp:cNvPr id="0" name=""/>
        <dsp:cNvSpPr/>
      </dsp:nvSpPr>
      <dsp:spPr>
        <a:xfrm>
          <a:off x="2170159" y="1625600"/>
          <a:ext cx="3793066" cy="3793066"/>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FFFF00"/>
              </a:solidFill>
              <a:latin typeface="Montserrat" panose="00000500000000000000" pitchFamily="50" charset="0"/>
            </a:rPr>
            <a:t>Afrontamiento</a:t>
          </a:r>
        </a:p>
      </dsp:txBody>
      <dsp:txXfrm>
        <a:off x="3085237" y="1887321"/>
        <a:ext cx="1962912" cy="523443"/>
      </dsp:txXfrm>
    </dsp:sp>
    <dsp:sp modelId="{0D0ED0A6-B6FF-4BA2-BC5C-489E9716D236}">
      <dsp:nvSpPr>
        <dsp:cNvPr id="0" name=""/>
        <dsp:cNvSpPr/>
      </dsp:nvSpPr>
      <dsp:spPr>
        <a:xfrm>
          <a:off x="2573866" y="2438400"/>
          <a:ext cx="2980266" cy="2980266"/>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s-CO" sz="1400" kern="1200" dirty="0">
              <a:solidFill>
                <a:srgbClr val="FFFF00"/>
              </a:solidFill>
              <a:latin typeface="Montserrat" panose="00000500000000000000" pitchFamily="50" charset="0"/>
            </a:rPr>
            <a:t>Valores</a:t>
          </a:r>
        </a:p>
      </dsp:txBody>
      <dsp:txXfrm>
        <a:off x="3259327" y="2706624"/>
        <a:ext cx="1609344" cy="536448"/>
      </dsp:txXfrm>
    </dsp:sp>
    <dsp:sp modelId="{793A6565-0D81-4389-A34F-F5D8A44AACBA}">
      <dsp:nvSpPr>
        <dsp:cNvPr id="0" name=""/>
        <dsp:cNvSpPr/>
      </dsp:nvSpPr>
      <dsp:spPr>
        <a:xfrm>
          <a:off x="2980266" y="3251200"/>
          <a:ext cx="2167466" cy="2167466"/>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s-CO" sz="1800" kern="1200" dirty="0">
              <a:solidFill>
                <a:srgbClr val="FFFF00"/>
              </a:solidFill>
              <a:latin typeface="Montserrat" panose="00000500000000000000" pitchFamily="50" charset="0"/>
            </a:rPr>
            <a:t>Apego</a:t>
          </a:r>
        </a:p>
      </dsp:txBody>
      <dsp:txXfrm>
        <a:off x="3359573" y="3522133"/>
        <a:ext cx="1408853" cy="541866"/>
      </dsp:txXfrm>
    </dsp:sp>
    <dsp:sp modelId="{FA459167-943D-4941-B2B1-F699B1FBDC77}">
      <dsp:nvSpPr>
        <dsp:cNvPr id="0" name=""/>
        <dsp:cNvSpPr/>
      </dsp:nvSpPr>
      <dsp:spPr>
        <a:xfrm>
          <a:off x="3386666" y="4064000"/>
          <a:ext cx="1354666" cy="1354666"/>
        </a:xfrm>
        <a:prstGeom prst="ellipse">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CO" sz="1200" kern="1200" dirty="0">
              <a:solidFill>
                <a:srgbClr val="FFFF00"/>
              </a:solidFill>
              <a:latin typeface="Montserrat" panose="00000500000000000000" pitchFamily="50" charset="0"/>
            </a:rPr>
            <a:t>Temperamento</a:t>
          </a:r>
          <a:endParaRPr lang="es-CO" sz="1400" kern="1200" dirty="0">
            <a:solidFill>
              <a:srgbClr val="FFFF00"/>
            </a:solidFill>
            <a:latin typeface="Montserrat" panose="00000500000000000000" pitchFamily="50" charset="0"/>
          </a:endParaRPr>
        </a:p>
      </dsp:txBody>
      <dsp:txXfrm>
        <a:off x="3585052" y="4402666"/>
        <a:ext cx="957894" cy="677333"/>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78398-074B-4084-92B9-A59362B7BC37}" type="datetimeFigureOut">
              <a:rPr lang="es-CO" smtClean="0"/>
              <a:t>25/05/2021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8BB367-0495-4A30-850A-69B4189F7C8E}" type="slidenum">
              <a:rPr lang="es-CO" smtClean="0"/>
              <a:t>‹#›</a:t>
            </a:fld>
            <a:endParaRPr lang="es-CO"/>
          </a:p>
        </p:txBody>
      </p:sp>
    </p:spTree>
    <p:extLst>
      <p:ext uri="{BB962C8B-B14F-4D97-AF65-F5344CB8AC3E}">
        <p14:creationId xmlns:p14="http://schemas.microsoft.com/office/powerpoint/2010/main" val="6303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10</a:t>
            </a:fld>
            <a:endParaRPr lang="es-CO"/>
          </a:p>
        </p:txBody>
      </p:sp>
    </p:spTree>
    <p:extLst>
      <p:ext uri="{BB962C8B-B14F-4D97-AF65-F5344CB8AC3E}">
        <p14:creationId xmlns:p14="http://schemas.microsoft.com/office/powerpoint/2010/main" val="2709092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21</a:t>
            </a:fld>
            <a:endParaRPr lang="es-CO"/>
          </a:p>
        </p:txBody>
      </p:sp>
    </p:spTree>
    <p:extLst>
      <p:ext uri="{BB962C8B-B14F-4D97-AF65-F5344CB8AC3E}">
        <p14:creationId xmlns:p14="http://schemas.microsoft.com/office/powerpoint/2010/main" val="2235419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22</a:t>
            </a:fld>
            <a:endParaRPr lang="es-CO"/>
          </a:p>
        </p:txBody>
      </p:sp>
    </p:spTree>
    <p:extLst>
      <p:ext uri="{BB962C8B-B14F-4D97-AF65-F5344CB8AC3E}">
        <p14:creationId xmlns:p14="http://schemas.microsoft.com/office/powerpoint/2010/main" val="1511184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23</a:t>
            </a:fld>
            <a:endParaRPr lang="es-CO"/>
          </a:p>
        </p:txBody>
      </p:sp>
    </p:spTree>
    <p:extLst>
      <p:ext uri="{BB962C8B-B14F-4D97-AF65-F5344CB8AC3E}">
        <p14:creationId xmlns:p14="http://schemas.microsoft.com/office/powerpoint/2010/main" val="560206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24</a:t>
            </a:fld>
            <a:endParaRPr lang="es-CO"/>
          </a:p>
        </p:txBody>
      </p:sp>
    </p:spTree>
    <p:extLst>
      <p:ext uri="{BB962C8B-B14F-4D97-AF65-F5344CB8AC3E}">
        <p14:creationId xmlns:p14="http://schemas.microsoft.com/office/powerpoint/2010/main" val="15815741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26</a:t>
            </a:fld>
            <a:endParaRPr lang="es-CO"/>
          </a:p>
        </p:txBody>
      </p:sp>
    </p:spTree>
    <p:extLst>
      <p:ext uri="{BB962C8B-B14F-4D97-AF65-F5344CB8AC3E}">
        <p14:creationId xmlns:p14="http://schemas.microsoft.com/office/powerpoint/2010/main" val="3959715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27</a:t>
            </a:fld>
            <a:endParaRPr lang="es-CO"/>
          </a:p>
        </p:txBody>
      </p:sp>
    </p:spTree>
    <p:extLst>
      <p:ext uri="{BB962C8B-B14F-4D97-AF65-F5344CB8AC3E}">
        <p14:creationId xmlns:p14="http://schemas.microsoft.com/office/powerpoint/2010/main" val="407539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28</a:t>
            </a:fld>
            <a:endParaRPr lang="es-CO"/>
          </a:p>
        </p:txBody>
      </p:sp>
    </p:spTree>
    <p:extLst>
      <p:ext uri="{BB962C8B-B14F-4D97-AF65-F5344CB8AC3E}">
        <p14:creationId xmlns:p14="http://schemas.microsoft.com/office/powerpoint/2010/main" val="3794715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29</a:t>
            </a:fld>
            <a:endParaRPr lang="es-CO"/>
          </a:p>
        </p:txBody>
      </p:sp>
    </p:spTree>
    <p:extLst>
      <p:ext uri="{BB962C8B-B14F-4D97-AF65-F5344CB8AC3E}">
        <p14:creationId xmlns:p14="http://schemas.microsoft.com/office/powerpoint/2010/main" val="3926335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30</a:t>
            </a:fld>
            <a:endParaRPr lang="es-CO"/>
          </a:p>
        </p:txBody>
      </p:sp>
    </p:spTree>
    <p:extLst>
      <p:ext uri="{BB962C8B-B14F-4D97-AF65-F5344CB8AC3E}">
        <p14:creationId xmlns:p14="http://schemas.microsoft.com/office/powerpoint/2010/main" val="7111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31</a:t>
            </a:fld>
            <a:endParaRPr lang="es-CO"/>
          </a:p>
        </p:txBody>
      </p:sp>
    </p:spTree>
    <p:extLst>
      <p:ext uri="{BB962C8B-B14F-4D97-AF65-F5344CB8AC3E}">
        <p14:creationId xmlns:p14="http://schemas.microsoft.com/office/powerpoint/2010/main" val="313893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11</a:t>
            </a:fld>
            <a:endParaRPr lang="es-CO"/>
          </a:p>
        </p:txBody>
      </p:sp>
    </p:spTree>
    <p:extLst>
      <p:ext uri="{BB962C8B-B14F-4D97-AF65-F5344CB8AC3E}">
        <p14:creationId xmlns:p14="http://schemas.microsoft.com/office/powerpoint/2010/main" val="1098638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32</a:t>
            </a:fld>
            <a:endParaRPr lang="es-CO"/>
          </a:p>
        </p:txBody>
      </p:sp>
    </p:spTree>
    <p:extLst>
      <p:ext uri="{BB962C8B-B14F-4D97-AF65-F5344CB8AC3E}">
        <p14:creationId xmlns:p14="http://schemas.microsoft.com/office/powerpoint/2010/main" val="474129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33</a:t>
            </a:fld>
            <a:endParaRPr lang="es-CO"/>
          </a:p>
        </p:txBody>
      </p:sp>
    </p:spTree>
    <p:extLst>
      <p:ext uri="{BB962C8B-B14F-4D97-AF65-F5344CB8AC3E}">
        <p14:creationId xmlns:p14="http://schemas.microsoft.com/office/powerpoint/2010/main" val="3451696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35</a:t>
            </a:fld>
            <a:endParaRPr lang="es-CO"/>
          </a:p>
        </p:txBody>
      </p:sp>
    </p:spTree>
    <p:extLst>
      <p:ext uri="{BB962C8B-B14F-4D97-AF65-F5344CB8AC3E}">
        <p14:creationId xmlns:p14="http://schemas.microsoft.com/office/powerpoint/2010/main" val="381591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36</a:t>
            </a:fld>
            <a:endParaRPr lang="es-CO"/>
          </a:p>
        </p:txBody>
      </p:sp>
    </p:spTree>
    <p:extLst>
      <p:ext uri="{BB962C8B-B14F-4D97-AF65-F5344CB8AC3E}">
        <p14:creationId xmlns:p14="http://schemas.microsoft.com/office/powerpoint/2010/main" val="3784243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37</a:t>
            </a:fld>
            <a:endParaRPr lang="es-CO"/>
          </a:p>
        </p:txBody>
      </p:sp>
    </p:spTree>
    <p:extLst>
      <p:ext uri="{BB962C8B-B14F-4D97-AF65-F5344CB8AC3E}">
        <p14:creationId xmlns:p14="http://schemas.microsoft.com/office/powerpoint/2010/main" val="1374750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38</a:t>
            </a:fld>
            <a:endParaRPr lang="es-CO"/>
          </a:p>
        </p:txBody>
      </p:sp>
    </p:spTree>
    <p:extLst>
      <p:ext uri="{BB962C8B-B14F-4D97-AF65-F5344CB8AC3E}">
        <p14:creationId xmlns:p14="http://schemas.microsoft.com/office/powerpoint/2010/main" val="32035206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39</a:t>
            </a:fld>
            <a:endParaRPr lang="es-CO"/>
          </a:p>
        </p:txBody>
      </p:sp>
    </p:spTree>
    <p:extLst>
      <p:ext uri="{BB962C8B-B14F-4D97-AF65-F5344CB8AC3E}">
        <p14:creationId xmlns:p14="http://schemas.microsoft.com/office/powerpoint/2010/main" val="42163968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40</a:t>
            </a:fld>
            <a:endParaRPr lang="es-CO"/>
          </a:p>
        </p:txBody>
      </p:sp>
    </p:spTree>
    <p:extLst>
      <p:ext uri="{BB962C8B-B14F-4D97-AF65-F5344CB8AC3E}">
        <p14:creationId xmlns:p14="http://schemas.microsoft.com/office/powerpoint/2010/main" val="24101614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42</a:t>
            </a:fld>
            <a:endParaRPr lang="es-CO"/>
          </a:p>
        </p:txBody>
      </p:sp>
    </p:spTree>
    <p:extLst>
      <p:ext uri="{BB962C8B-B14F-4D97-AF65-F5344CB8AC3E}">
        <p14:creationId xmlns:p14="http://schemas.microsoft.com/office/powerpoint/2010/main" val="3399734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44</a:t>
            </a:fld>
            <a:endParaRPr lang="es-CO"/>
          </a:p>
        </p:txBody>
      </p:sp>
    </p:spTree>
    <p:extLst>
      <p:ext uri="{BB962C8B-B14F-4D97-AF65-F5344CB8AC3E}">
        <p14:creationId xmlns:p14="http://schemas.microsoft.com/office/powerpoint/2010/main" val="635615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Afrontamiento: respuesta afectivo y cognitiva</a:t>
            </a:r>
          </a:p>
        </p:txBody>
      </p:sp>
      <p:sp>
        <p:nvSpPr>
          <p:cNvPr id="4" name="Marcador de número de diapositiva 3"/>
          <p:cNvSpPr>
            <a:spLocks noGrp="1"/>
          </p:cNvSpPr>
          <p:nvPr>
            <p:ph type="sldNum" sz="quarter" idx="5"/>
          </p:nvPr>
        </p:nvSpPr>
        <p:spPr/>
        <p:txBody>
          <a:bodyPr/>
          <a:lstStyle/>
          <a:p>
            <a:fld id="{A28BB367-0495-4A30-850A-69B4189F7C8E}" type="slidenum">
              <a:rPr lang="es-CO" smtClean="0"/>
              <a:t>13</a:t>
            </a:fld>
            <a:endParaRPr lang="es-CO"/>
          </a:p>
        </p:txBody>
      </p:sp>
    </p:spTree>
    <p:extLst>
      <p:ext uri="{BB962C8B-B14F-4D97-AF65-F5344CB8AC3E}">
        <p14:creationId xmlns:p14="http://schemas.microsoft.com/office/powerpoint/2010/main" val="27724827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45</a:t>
            </a:fld>
            <a:endParaRPr lang="es-CO"/>
          </a:p>
        </p:txBody>
      </p:sp>
    </p:spTree>
    <p:extLst>
      <p:ext uri="{BB962C8B-B14F-4D97-AF65-F5344CB8AC3E}">
        <p14:creationId xmlns:p14="http://schemas.microsoft.com/office/powerpoint/2010/main" val="1559621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46</a:t>
            </a:fld>
            <a:endParaRPr lang="es-CO"/>
          </a:p>
        </p:txBody>
      </p:sp>
    </p:spTree>
    <p:extLst>
      <p:ext uri="{BB962C8B-B14F-4D97-AF65-F5344CB8AC3E}">
        <p14:creationId xmlns:p14="http://schemas.microsoft.com/office/powerpoint/2010/main" val="1693256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47</a:t>
            </a:fld>
            <a:endParaRPr lang="es-CO"/>
          </a:p>
        </p:txBody>
      </p:sp>
    </p:spTree>
    <p:extLst>
      <p:ext uri="{BB962C8B-B14F-4D97-AF65-F5344CB8AC3E}">
        <p14:creationId xmlns:p14="http://schemas.microsoft.com/office/powerpoint/2010/main" val="36453099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48</a:t>
            </a:fld>
            <a:endParaRPr lang="es-CO"/>
          </a:p>
        </p:txBody>
      </p:sp>
    </p:spTree>
    <p:extLst>
      <p:ext uri="{BB962C8B-B14F-4D97-AF65-F5344CB8AC3E}">
        <p14:creationId xmlns:p14="http://schemas.microsoft.com/office/powerpoint/2010/main" val="42572773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49</a:t>
            </a:fld>
            <a:endParaRPr lang="es-CO"/>
          </a:p>
        </p:txBody>
      </p:sp>
    </p:spTree>
    <p:extLst>
      <p:ext uri="{BB962C8B-B14F-4D97-AF65-F5344CB8AC3E}">
        <p14:creationId xmlns:p14="http://schemas.microsoft.com/office/powerpoint/2010/main" val="14074498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50</a:t>
            </a:fld>
            <a:endParaRPr lang="es-CO"/>
          </a:p>
        </p:txBody>
      </p:sp>
    </p:spTree>
    <p:extLst>
      <p:ext uri="{BB962C8B-B14F-4D97-AF65-F5344CB8AC3E}">
        <p14:creationId xmlns:p14="http://schemas.microsoft.com/office/powerpoint/2010/main" val="168235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51</a:t>
            </a:fld>
            <a:endParaRPr lang="es-CO"/>
          </a:p>
        </p:txBody>
      </p:sp>
    </p:spTree>
    <p:extLst>
      <p:ext uri="{BB962C8B-B14F-4D97-AF65-F5344CB8AC3E}">
        <p14:creationId xmlns:p14="http://schemas.microsoft.com/office/powerpoint/2010/main" val="372439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14</a:t>
            </a:fld>
            <a:endParaRPr lang="es-CO"/>
          </a:p>
        </p:txBody>
      </p:sp>
    </p:spTree>
    <p:extLst>
      <p:ext uri="{BB962C8B-B14F-4D97-AF65-F5344CB8AC3E}">
        <p14:creationId xmlns:p14="http://schemas.microsoft.com/office/powerpoint/2010/main" val="4041351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dirty="0"/>
              <a:t>Es importante enfatizar que los tipos de personalidad anormal que se describen actualmente son, a lo sumo, intentos provisionales y no concluyentes de traducir en palabras aspectos complejos del funcionamiento humano. Las categorías tienen utilidad clínica pero son problemáticas por muchas razones, incluida la falta de fiabilidad, validez e inestabilidad en el tiempo.</a:t>
            </a:r>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15</a:t>
            </a:fld>
            <a:endParaRPr lang="es-CO"/>
          </a:p>
        </p:txBody>
      </p:sp>
    </p:spTree>
    <p:extLst>
      <p:ext uri="{BB962C8B-B14F-4D97-AF65-F5344CB8AC3E}">
        <p14:creationId xmlns:p14="http://schemas.microsoft.com/office/powerpoint/2010/main" val="1933138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16</a:t>
            </a:fld>
            <a:endParaRPr lang="es-CO"/>
          </a:p>
        </p:txBody>
      </p:sp>
    </p:spTree>
    <p:extLst>
      <p:ext uri="{BB962C8B-B14F-4D97-AF65-F5344CB8AC3E}">
        <p14:creationId xmlns:p14="http://schemas.microsoft.com/office/powerpoint/2010/main" val="4059291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17</a:t>
            </a:fld>
            <a:endParaRPr lang="es-CO"/>
          </a:p>
        </p:txBody>
      </p:sp>
    </p:spTree>
    <p:extLst>
      <p:ext uri="{BB962C8B-B14F-4D97-AF65-F5344CB8AC3E}">
        <p14:creationId xmlns:p14="http://schemas.microsoft.com/office/powerpoint/2010/main" val="115851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19</a:t>
            </a:fld>
            <a:endParaRPr lang="es-CO"/>
          </a:p>
        </p:txBody>
      </p:sp>
    </p:spTree>
    <p:extLst>
      <p:ext uri="{BB962C8B-B14F-4D97-AF65-F5344CB8AC3E}">
        <p14:creationId xmlns:p14="http://schemas.microsoft.com/office/powerpoint/2010/main" val="1706911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28BB367-0495-4A30-850A-69B4189F7C8E}" type="slidenum">
              <a:rPr lang="es-CO" smtClean="0"/>
              <a:t>20</a:t>
            </a:fld>
            <a:endParaRPr lang="es-CO"/>
          </a:p>
        </p:txBody>
      </p:sp>
    </p:spTree>
    <p:extLst>
      <p:ext uri="{BB962C8B-B14F-4D97-AF65-F5344CB8AC3E}">
        <p14:creationId xmlns:p14="http://schemas.microsoft.com/office/powerpoint/2010/main" val="3431903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25/05/2021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a:t>
            </a:fld>
            <a:endParaRPr lang="es-CO"/>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25/05/2021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a:t>
            </a:fld>
            <a:endParaRPr lang="es-CO"/>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arget="../media/image2.jpeg" Type="http://schemas.openxmlformats.org/officeDocument/2006/relationships/image"/><Relationship Id="rId2" Target="../notesSlides/notesSlide16.xml" Type="http://schemas.openxmlformats.org/officeDocument/2006/relationships/notesSlide"/><Relationship Id="rId1" Target="../slideLayouts/slideLayout2.xml" Type="http://schemas.openxmlformats.org/officeDocument/2006/relationships/slideLayout"/><Relationship Id="rId4" Target="../media/image11.jpeg" Type="http://schemas.openxmlformats.org/officeDocument/2006/relationships/image"/></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1423304"/>
            <a:ext cx="9144000" cy="1516063"/>
          </a:xfrm>
        </p:spPr>
        <p:txBody>
          <a:bodyPr>
            <a:normAutofit fontScale="90000"/>
          </a:bodyPr>
          <a:lstStyle/>
          <a:p>
            <a:r>
              <a:rPr lang="es-CO" dirty="0"/>
              <a:t>Trastornos de personalidad</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3210828"/>
            <a:ext cx="6629400" cy="1038225"/>
          </a:xfrm>
        </p:spPr>
        <p:txBody>
          <a:bodyPr/>
          <a:lstStyle/>
          <a:p>
            <a:r>
              <a:rPr lang="es-CO" dirty="0"/>
              <a:t>Diego Espíndola Fernández</a:t>
            </a:r>
          </a:p>
          <a:p>
            <a:r>
              <a:rPr lang="es-CO" dirty="0"/>
              <a:t>Residente de Psiquiatría</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Definición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076769" y="1840375"/>
            <a:ext cx="6254846" cy="4502552"/>
          </a:xfrm>
        </p:spPr>
        <p:txBody>
          <a:bodyPr>
            <a:normAutofit/>
          </a:bodyPr>
          <a:lstStyle/>
          <a:p>
            <a:pPr lvl="0"/>
            <a:r>
              <a:rPr lang="es-MX" sz="2800" dirty="0"/>
              <a:t>La personalidad es la forma única en que un individuo se expresa. Incluye su modo de ser característico, su modo de experimentar el mundo y reaccionar ante él. Sus típicas respuestas afectivas, su conducta y actitud moral, qué valores lo guían y qué hace, qué crea y cómo actúa. </a:t>
            </a:r>
            <a:endParaRPr lang="es-ES" sz="2800" dirty="0"/>
          </a:p>
        </p:txBody>
      </p:sp>
      <p:pic>
        <p:nvPicPr>
          <p:cNvPr id="4" name="Picture 2" descr="Brain and mental health icons vector set Free Vector">
            <a:extLst>
              <a:ext uri="{FF2B5EF4-FFF2-40B4-BE49-F238E27FC236}">
                <a16:creationId xmlns:a16="http://schemas.microsoft.com/office/drawing/2014/main" id="{D9F026E5-9C14-4C02-8761-EB2688A8D1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98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Definición</a:t>
            </a:r>
          </a:p>
        </p:txBody>
      </p:sp>
      <p:pic>
        <p:nvPicPr>
          <p:cNvPr id="4" name="Picture 2" descr="Brain and mental health icons vector set Free Vector">
            <a:extLst>
              <a:ext uri="{FF2B5EF4-FFF2-40B4-BE49-F238E27FC236}">
                <a16:creationId xmlns:a16="http://schemas.microsoft.com/office/drawing/2014/main" id="{D9F026E5-9C14-4C02-8761-EB2688A8D1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Puerta Del Banco De La Cámara Acorazada En Trastero Stock de ilustración -  Ilustración de negocios, protegido: 88998846">
            <a:extLst>
              <a:ext uri="{FF2B5EF4-FFF2-40B4-BE49-F238E27FC236}">
                <a16:creationId xmlns:a16="http://schemas.microsoft.com/office/drawing/2014/main" id="{6DEDEFDC-310C-449C-93E7-72C75616816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468" r="5443"/>
          <a:stretch/>
        </p:blipFill>
        <p:spPr bwMode="auto">
          <a:xfrm>
            <a:off x="5022448" y="1100248"/>
            <a:ext cx="6331352"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84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793596" y="409730"/>
            <a:ext cx="4876800" cy="1325563"/>
          </a:xfrm>
        </p:spPr>
        <p:txBody>
          <a:bodyPr/>
          <a:lstStyle/>
          <a:p>
            <a:r>
              <a:rPr lang="es-CO" dirty="0"/>
              <a:t>Modelo clínico</a:t>
            </a:r>
          </a:p>
        </p:txBody>
      </p:sp>
      <p:graphicFrame>
        <p:nvGraphicFramePr>
          <p:cNvPr id="3" name="Diagrama 2">
            <a:extLst>
              <a:ext uri="{FF2B5EF4-FFF2-40B4-BE49-F238E27FC236}">
                <a16:creationId xmlns:a16="http://schemas.microsoft.com/office/drawing/2014/main" id="{DDE5748A-05DC-4D75-B1AB-EB03BFA3B715}"/>
              </a:ext>
            </a:extLst>
          </p:cNvPr>
          <p:cNvGraphicFramePr/>
          <p:nvPr>
            <p:extLst>
              <p:ext uri="{D42A27DB-BD31-4B8C-83A1-F6EECF244321}">
                <p14:modId xmlns:p14="http://schemas.microsoft.com/office/powerpoint/2010/main" val="3744842399"/>
              </p:ext>
            </p:extLst>
          </p:nvPr>
        </p:nvGraphicFramePr>
        <p:xfrm>
          <a:off x="3601844" y="530096"/>
          <a:ext cx="8590156" cy="5803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Brain and mental health icons vector set Free Vector">
            <a:extLst>
              <a:ext uri="{FF2B5EF4-FFF2-40B4-BE49-F238E27FC236}">
                <a16:creationId xmlns:a16="http://schemas.microsoft.com/office/drawing/2014/main" id="{3FBEBA1B-81C8-4740-B8F2-11BF360AED7E}"/>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64147" t="30483" r="1874" b="36442"/>
          <a:stretch/>
        </p:blipFill>
        <p:spPr bwMode="auto">
          <a:xfrm>
            <a:off x="1453143" y="1362075"/>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67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1365812" y="409730"/>
            <a:ext cx="4304583" cy="1325563"/>
          </a:xfrm>
        </p:spPr>
        <p:txBody>
          <a:bodyPr/>
          <a:lstStyle/>
          <a:p>
            <a:r>
              <a:rPr lang="es-CO" dirty="0"/>
              <a:t>Esferas</a:t>
            </a:r>
          </a:p>
        </p:txBody>
      </p:sp>
      <p:graphicFrame>
        <p:nvGraphicFramePr>
          <p:cNvPr id="6" name="Diagrama 5">
            <a:extLst>
              <a:ext uri="{FF2B5EF4-FFF2-40B4-BE49-F238E27FC236}">
                <a16:creationId xmlns:a16="http://schemas.microsoft.com/office/drawing/2014/main" id="{0FC27311-E450-4450-8AF9-5A6E3998B0FE}"/>
              </a:ext>
            </a:extLst>
          </p:cNvPr>
          <p:cNvGraphicFramePr/>
          <p:nvPr>
            <p:extLst>
              <p:ext uri="{D42A27DB-BD31-4B8C-83A1-F6EECF244321}">
                <p14:modId xmlns:p14="http://schemas.microsoft.com/office/powerpoint/2010/main" val="2933798781"/>
              </p:ext>
            </p:extLst>
          </p:nvPr>
        </p:nvGraphicFramePr>
        <p:xfrm>
          <a:off x="4351454" y="864632"/>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descr="Brain and mental health icons vector set Free Vector">
            <a:extLst>
              <a:ext uri="{FF2B5EF4-FFF2-40B4-BE49-F238E27FC236}">
                <a16:creationId xmlns:a16="http://schemas.microsoft.com/office/drawing/2014/main" id="{0BFB2E38-7802-43B7-BDF2-99762F85EBD7}"/>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64147" t="30483" r="1874" b="36442"/>
          <a:stretch/>
        </p:blipFill>
        <p:spPr bwMode="auto">
          <a:xfrm>
            <a:off x="1453143" y="1362075"/>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51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Definición</a:t>
            </a:r>
          </a:p>
        </p:txBody>
      </p:sp>
      <p:pic>
        <p:nvPicPr>
          <p:cNvPr id="4" name="Picture 2" descr="Brain and mental health icons vector set Free Vector">
            <a:extLst>
              <a:ext uri="{FF2B5EF4-FFF2-40B4-BE49-F238E27FC236}">
                <a16:creationId xmlns:a16="http://schemas.microsoft.com/office/drawing/2014/main" id="{D9F026E5-9C14-4C02-8761-EB2688A8D1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Puerta Del Banco De La Cámara Acorazada En Trastero Stock de ilustración -  Ilustración de negocios, protegido: 88998846">
            <a:extLst>
              <a:ext uri="{FF2B5EF4-FFF2-40B4-BE49-F238E27FC236}">
                <a16:creationId xmlns:a16="http://schemas.microsoft.com/office/drawing/2014/main" id="{6DEDEFDC-310C-449C-93E7-72C75616816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1468" r="5443"/>
          <a:stretch/>
        </p:blipFill>
        <p:spPr bwMode="auto">
          <a:xfrm>
            <a:off x="5022448" y="1100248"/>
            <a:ext cx="6331352" cy="507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350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Definición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995746" y="1898248"/>
            <a:ext cx="6451616" cy="4502552"/>
          </a:xfrm>
        </p:spPr>
        <p:txBody>
          <a:bodyPr>
            <a:normAutofit/>
          </a:bodyPr>
          <a:lstStyle/>
          <a:p>
            <a:pPr lvl="0"/>
            <a:r>
              <a:rPr lang="es-MX" sz="2800" dirty="0"/>
              <a:t>Las anomalías de la personalidad, por otro lado, son patrones perdurables de experiencia y comportamiento que afectan la cognición, el afecto, el funcionamiento interpersonal y el control de los impulsos, que son inflexibles, generalizados y conducen a un deterioro clínicamente significativo.</a:t>
            </a:r>
            <a:endParaRPr lang="es-ES" sz="2800" dirty="0"/>
          </a:p>
        </p:txBody>
      </p:sp>
      <p:pic>
        <p:nvPicPr>
          <p:cNvPr id="4" name="Picture 2" descr="Brain and mental health icons vector set Free Vector">
            <a:extLst>
              <a:ext uri="{FF2B5EF4-FFF2-40B4-BE49-F238E27FC236}">
                <a16:creationId xmlns:a16="http://schemas.microsoft.com/office/drawing/2014/main" id="{D9F026E5-9C14-4C02-8761-EB2688A8D1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71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Introducción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90909" y="856032"/>
            <a:ext cx="6531014" cy="5475319"/>
          </a:xfrm>
        </p:spPr>
        <p:txBody>
          <a:bodyPr>
            <a:normAutofit/>
          </a:bodyPr>
          <a:lstStyle/>
          <a:p>
            <a:pPr algn="l"/>
            <a:r>
              <a:rPr lang="es-MX" sz="1500" b="0" i="0" dirty="0">
                <a:effectLst/>
                <a:latin typeface="Montserrat" panose="00000500000000000000" pitchFamily="50" charset="0"/>
              </a:rPr>
              <a:t>A. </a:t>
            </a:r>
            <a:r>
              <a:rPr lang="es-MX" sz="1500" b="1" i="0" dirty="0">
                <a:effectLst/>
                <a:latin typeface="Montserrat" panose="00000500000000000000" pitchFamily="50" charset="0"/>
              </a:rPr>
              <a:t>Patrón perdurable de experiencia interna y comportamiento que se desvía notablemente de las expectativas de la cultura del individuo</a:t>
            </a:r>
            <a:r>
              <a:rPr lang="es-MX" sz="1500" b="0" i="0" dirty="0">
                <a:effectLst/>
                <a:latin typeface="Montserrat" panose="00000500000000000000" pitchFamily="50" charset="0"/>
              </a:rPr>
              <a:t>. Este patrón se manifiesta en dos (o más) de los ámbitos siguientes:</a:t>
            </a:r>
          </a:p>
          <a:p>
            <a:pPr algn="l"/>
            <a:r>
              <a:rPr lang="es-MX" sz="1500" b="0" i="0" dirty="0">
                <a:effectLst/>
                <a:latin typeface="Montserrat" panose="00000500000000000000" pitchFamily="50" charset="0"/>
              </a:rPr>
              <a:t>1. </a:t>
            </a:r>
            <a:r>
              <a:rPr lang="es-MX" sz="1500" b="1" i="0" dirty="0">
                <a:effectLst/>
                <a:latin typeface="Montserrat" panose="00000500000000000000" pitchFamily="50" charset="0"/>
              </a:rPr>
              <a:t>Cognición </a:t>
            </a:r>
            <a:r>
              <a:rPr lang="es-MX" sz="1500" b="0" i="0" dirty="0">
                <a:effectLst/>
                <a:latin typeface="Montserrat" panose="00000500000000000000" pitchFamily="50" charset="0"/>
              </a:rPr>
              <a:t>(es decir, maneras de percibirse e interpretarse a uno mismo, a otras personas y a los acontecimientos).</a:t>
            </a:r>
            <a:br>
              <a:rPr lang="es-MX" sz="1500" b="0" i="0" dirty="0">
                <a:effectLst/>
                <a:latin typeface="Montserrat" panose="00000500000000000000" pitchFamily="50" charset="0"/>
              </a:rPr>
            </a:br>
            <a:r>
              <a:rPr lang="es-MX" sz="1500" b="0" i="0" dirty="0">
                <a:effectLst/>
                <a:latin typeface="Montserrat" panose="00000500000000000000" pitchFamily="50" charset="0"/>
              </a:rPr>
              <a:t>2. </a:t>
            </a:r>
            <a:r>
              <a:rPr lang="es-MX" sz="1500" b="1" i="0" dirty="0">
                <a:effectLst/>
                <a:latin typeface="Montserrat" panose="00000500000000000000" pitchFamily="50" charset="0"/>
              </a:rPr>
              <a:t>Afectividad </a:t>
            </a:r>
            <a:r>
              <a:rPr lang="es-MX" sz="1500" b="0" i="0" dirty="0">
                <a:effectLst/>
                <a:latin typeface="Montserrat" panose="00000500000000000000" pitchFamily="50" charset="0"/>
              </a:rPr>
              <a:t>(es decir, amplitud, intensidad, labilidad e idoneidad de la repuesta emocional).</a:t>
            </a:r>
            <a:br>
              <a:rPr lang="es-MX" sz="1500" b="0" i="0" dirty="0">
                <a:effectLst/>
                <a:latin typeface="Montserrat" panose="00000500000000000000" pitchFamily="50" charset="0"/>
              </a:rPr>
            </a:br>
            <a:r>
              <a:rPr lang="es-MX" sz="1500" b="0" i="0" dirty="0">
                <a:effectLst/>
                <a:latin typeface="Montserrat" panose="00000500000000000000" pitchFamily="50" charset="0"/>
              </a:rPr>
              <a:t>3. </a:t>
            </a:r>
            <a:r>
              <a:rPr lang="es-MX" sz="1500" b="1" i="0" dirty="0">
                <a:effectLst/>
                <a:latin typeface="Montserrat" panose="00000500000000000000" pitchFamily="50" charset="0"/>
              </a:rPr>
              <a:t>Funcionamiento interpersonal</a:t>
            </a:r>
            <a:r>
              <a:rPr lang="es-MX" sz="1500" b="0" i="0" dirty="0">
                <a:effectLst/>
                <a:latin typeface="Montserrat" panose="00000500000000000000" pitchFamily="50" charset="0"/>
              </a:rPr>
              <a:t>.</a:t>
            </a:r>
            <a:br>
              <a:rPr lang="es-MX" sz="1500" b="0" i="0" dirty="0">
                <a:effectLst/>
                <a:latin typeface="Montserrat" panose="00000500000000000000" pitchFamily="50" charset="0"/>
              </a:rPr>
            </a:br>
            <a:r>
              <a:rPr lang="es-MX" sz="1500" b="0" i="0" dirty="0">
                <a:effectLst/>
                <a:latin typeface="Montserrat" panose="00000500000000000000" pitchFamily="50" charset="0"/>
              </a:rPr>
              <a:t>4. </a:t>
            </a:r>
            <a:r>
              <a:rPr lang="es-MX" sz="1500" b="1" i="0" dirty="0">
                <a:effectLst/>
                <a:latin typeface="Montserrat" panose="00000500000000000000" pitchFamily="50" charset="0"/>
              </a:rPr>
              <a:t>Control de los impulsos.</a:t>
            </a:r>
          </a:p>
          <a:p>
            <a:pPr algn="l"/>
            <a:r>
              <a:rPr lang="es-MX" sz="1500" b="0" i="0" dirty="0">
                <a:effectLst/>
                <a:latin typeface="Montserrat" panose="00000500000000000000" pitchFamily="50" charset="0"/>
              </a:rPr>
              <a:t>B. El patrón perdurable es inflexible y dominante en una gran variedad de situaciones personales y sociales.</a:t>
            </a:r>
          </a:p>
          <a:p>
            <a:pPr algn="l"/>
            <a:r>
              <a:rPr lang="es-MX" sz="1500" b="0" i="0" dirty="0">
                <a:effectLst/>
                <a:latin typeface="Montserrat" panose="00000500000000000000" pitchFamily="50" charset="0"/>
              </a:rPr>
              <a:t>C. El patrón perdurable causa malestar clínicamente significativo o deterioro en lo social, laboral u otras áreas importantes del funcionamiento.</a:t>
            </a:r>
          </a:p>
          <a:p>
            <a:pPr algn="l"/>
            <a:r>
              <a:rPr lang="es-MX" sz="1500" b="0" i="0" dirty="0">
                <a:effectLst/>
                <a:latin typeface="Montserrat" panose="00000500000000000000" pitchFamily="50" charset="0"/>
              </a:rPr>
              <a:t>D. El patrón es estable y de larga duración, y su inicio se puede remontar al menos a la adolescencia o a las primeras etapas de la edad adulta.</a:t>
            </a:r>
          </a:p>
          <a:p>
            <a:pPr algn="l"/>
            <a:r>
              <a:rPr lang="es-MX" sz="1500" b="0" i="0" dirty="0">
                <a:effectLst/>
                <a:latin typeface="Montserrat" panose="00000500000000000000" pitchFamily="50" charset="0"/>
              </a:rPr>
              <a:t>E. El patrón perdurable no se explica mejor como una manifestación o consecuencia de otro trastorno mental.</a:t>
            </a:r>
          </a:p>
          <a:p>
            <a:pPr algn="l"/>
            <a:r>
              <a:rPr lang="es-MX" sz="1500" b="0" i="0" dirty="0">
                <a:effectLst/>
                <a:latin typeface="Montserrat" panose="00000500000000000000" pitchFamily="50" charset="0"/>
              </a:rPr>
              <a:t>F. El patrón perdurable no se puede atribuir a los efectos fisiológicos de una sustancia.</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56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6349678" cy="1325563"/>
          </a:xfrm>
        </p:spPr>
        <p:txBody>
          <a:bodyPr/>
          <a:lstStyle/>
          <a:p>
            <a:r>
              <a:rPr lang="es-CO" dirty="0"/>
              <a:t>Clasificación DSM-5</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428527" y="1914127"/>
            <a:ext cx="6763472" cy="4074077"/>
          </a:xfrm>
        </p:spPr>
        <p:txBody>
          <a:bodyPr>
            <a:normAutofit/>
          </a:bodyPr>
          <a:lstStyle/>
          <a:p>
            <a:pPr>
              <a:lnSpc>
                <a:spcPct val="120000"/>
              </a:lnSpc>
              <a:spcBef>
                <a:spcPts val="0"/>
              </a:spcBef>
            </a:pPr>
            <a:r>
              <a:rPr lang="es-MX" sz="2800" b="1" dirty="0">
                <a:effectLst/>
                <a:latin typeface="Montserrat" panose="02000505000000020004"/>
                <a:ea typeface="Calibri" panose="020F0502020204030204" pitchFamily="34" charset="0"/>
                <a:cs typeface="Times New Roman" panose="02020603050405020304" pitchFamily="18" charset="0"/>
              </a:rPr>
              <a:t>GRUPO A: </a:t>
            </a:r>
            <a:r>
              <a:rPr lang="es-MX" sz="2800" dirty="0">
                <a:effectLst/>
                <a:latin typeface="Montserrat" panose="02000505000000020004"/>
                <a:ea typeface="Calibri" panose="020F0502020204030204" pitchFamily="34" charset="0"/>
                <a:cs typeface="Times New Roman" panose="02020603050405020304" pitchFamily="18" charset="0"/>
              </a:rPr>
              <a:t>Paranoide, esquizoide, esquizotípica</a:t>
            </a:r>
          </a:p>
          <a:p>
            <a:pPr>
              <a:lnSpc>
                <a:spcPct val="120000"/>
              </a:lnSpc>
              <a:spcBef>
                <a:spcPts val="0"/>
              </a:spcBef>
            </a:pPr>
            <a:r>
              <a:rPr lang="es-MX" sz="2800" b="1" dirty="0">
                <a:effectLst/>
                <a:latin typeface="Montserrat" panose="02000505000000020004"/>
                <a:ea typeface="Calibri" panose="020F0502020204030204" pitchFamily="34" charset="0"/>
                <a:cs typeface="Times New Roman" panose="02020603050405020304" pitchFamily="18" charset="0"/>
              </a:rPr>
              <a:t>GRUPO B: </a:t>
            </a:r>
            <a:r>
              <a:rPr lang="es-MX" sz="2800" dirty="0">
                <a:effectLst/>
                <a:latin typeface="Montserrat" panose="02000505000000020004"/>
                <a:ea typeface="Calibri" panose="020F0502020204030204" pitchFamily="34" charset="0"/>
                <a:cs typeface="Times New Roman" panose="02020603050405020304" pitchFamily="18" charset="0"/>
              </a:rPr>
              <a:t>Antisocial, Límite, Histriónico, Narcisista</a:t>
            </a:r>
          </a:p>
          <a:p>
            <a:pPr>
              <a:lnSpc>
                <a:spcPct val="120000"/>
              </a:lnSpc>
              <a:spcBef>
                <a:spcPts val="0"/>
              </a:spcBef>
            </a:pPr>
            <a:r>
              <a:rPr lang="es-MX" sz="2800" b="1" dirty="0">
                <a:effectLst/>
                <a:latin typeface="Montserrat" panose="02000505000000020004"/>
                <a:ea typeface="Calibri" panose="020F0502020204030204" pitchFamily="34" charset="0"/>
                <a:cs typeface="Times New Roman" panose="02020603050405020304" pitchFamily="18" charset="0"/>
              </a:rPr>
              <a:t>GRUPO C: </a:t>
            </a:r>
            <a:r>
              <a:rPr lang="es-MX" sz="2800" dirty="0">
                <a:effectLst/>
                <a:latin typeface="Montserrat" panose="02000505000000020004"/>
                <a:ea typeface="Calibri" panose="020F0502020204030204" pitchFamily="34" charset="0"/>
                <a:cs typeface="Times New Roman" panose="02020603050405020304" pitchFamily="18" charset="0"/>
              </a:rPr>
              <a:t>Evasiva, Dependiente, Obsesivo compulsivo</a:t>
            </a:r>
          </a:p>
          <a:p>
            <a:pPr>
              <a:lnSpc>
                <a:spcPct val="120000"/>
              </a:lnSpc>
              <a:spcBef>
                <a:spcPts val="0"/>
              </a:spcBef>
            </a:pPr>
            <a:r>
              <a:rPr lang="es-MX" sz="2400" b="1" dirty="0">
                <a:effectLst/>
                <a:latin typeface="Montserrat" panose="02000505000000020004"/>
                <a:ea typeface="Calibri" panose="020F0502020204030204" pitchFamily="34" charset="0"/>
                <a:cs typeface="Times New Roman" panose="02020603050405020304" pitchFamily="18" charset="0"/>
              </a:rPr>
              <a:t>OTROS TRASTORNOS DE LA PERSONALIDAD</a:t>
            </a:r>
            <a:endParaRPr lang="es-CO" sz="1600" dirty="0"/>
          </a:p>
        </p:txBody>
      </p:sp>
      <p:pic>
        <p:nvPicPr>
          <p:cNvPr id="4" name="Picture 2" descr="Brain and mental health icons vector set Free Vector">
            <a:extLst>
              <a:ext uri="{FF2B5EF4-FFF2-40B4-BE49-F238E27FC236}">
                <a16:creationId xmlns:a16="http://schemas.microsoft.com/office/drawing/2014/main" id="{D9F026E5-9C14-4C02-8761-EB2688A8D1E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20349" y="145686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765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64819" y="2260736"/>
            <a:ext cx="6953250" cy="2443585"/>
          </a:xfrm>
        </p:spPr>
        <p:txBody>
          <a:bodyPr>
            <a:normAutofit/>
          </a:bodyPr>
          <a:lstStyle/>
          <a:p>
            <a:pPr marL="0" indent="0" algn="ctr">
              <a:lnSpc>
                <a:spcPct val="120000"/>
              </a:lnSpc>
              <a:spcBef>
                <a:spcPts val="0"/>
              </a:spcBef>
              <a:buNone/>
            </a:pPr>
            <a:r>
              <a:rPr lang="es-MX" sz="8800" b="1" dirty="0">
                <a:latin typeface="Montserrat" panose="02000505000000020004"/>
                <a:ea typeface="Calibri" panose="020F0502020204030204" pitchFamily="34" charset="0"/>
                <a:cs typeface="Times New Roman" panose="02020603050405020304" pitchFamily="18" charset="0"/>
              </a:rPr>
              <a:t>Grupo</a:t>
            </a:r>
            <a:r>
              <a:rPr lang="es-MX" sz="8800" b="1" dirty="0">
                <a:effectLst/>
                <a:latin typeface="Montserrat" panose="02000505000000020004"/>
                <a:ea typeface="Calibri" panose="020F0502020204030204" pitchFamily="34" charset="0"/>
                <a:cs typeface="Times New Roman" panose="02020603050405020304" pitchFamily="18" charset="0"/>
              </a:rPr>
              <a:t> A</a:t>
            </a:r>
            <a:endParaRPr lang="es-CO" sz="40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a:extLst>
              <a:ext uri="{FF2B5EF4-FFF2-40B4-BE49-F238E27FC236}">
                <a16:creationId xmlns:a16="http://schemas.microsoft.com/office/drawing/2014/main" id="{205082BF-ADEC-4D08-9DFD-18811DE7A2D8}"/>
              </a:ext>
            </a:extLst>
          </p:cNvPr>
          <p:cNvSpPr txBox="1">
            <a:spLocks/>
          </p:cNvSpPr>
          <p:nvPr/>
        </p:nvSpPr>
        <p:spPr>
          <a:xfrm>
            <a:off x="4864819" y="4350754"/>
            <a:ext cx="6953250" cy="1466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s-MX" sz="3200" b="1" dirty="0">
                <a:latin typeface="Montserrat" panose="02000505000000020004"/>
                <a:ea typeface="Calibri" panose="020F0502020204030204" pitchFamily="34" charset="0"/>
                <a:cs typeface="Times New Roman" panose="02020603050405020304" pitchFamily="18" charset="0"/>
              </a:rPr>
              <a:t>Extraños</a:t>
            </a:r>
            <a:endParaRPr lang="es-CO" sz="1100" dirty="0"/>
          </a:p>
        </p:txBody>
      </p:sp>
    </p:spTree>
    <p:extLst>
      <p:ext uri="{BB962C8B-B14F-4D97-AF65-F5344CB8AC3E}">
        <p14:creationId xmlns:p14="http://schemas.microsoft.com/office/powerpoint/2010/main" val="340043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Paranoide</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12 señales que indican personalidad paranoide">
            <a:extLst>
              <a:ext uri="{FF2B5EF4-FFF2-40B4-BE49-F238E27FC236}">
                <a16:creationId xmlns:a16="http://schemas.microsoft.com/office/drawing/2014/main" id="{4B3CA04A-596D-4BC7-9BA7-1FCA91C816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622"/>
          <a:stretch/>
        </p:blipFill>
        <p:spPr bwMode="auto">
          <a:xfrm>
            <a:off x="5081286" y="1518057"/>
            <a:ext cx="6142569" cy="3821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54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írculo parcial 21">
            <a:extLst>
              <a:ext uri="{FF2B5EF4-FFF2-40B4-BE49-F238E27FC236}">
                <a16:creationId xmlns:a16="http://schemas.microsoft.com/office/drawing/2014/main" id="{C238F7A3-531C-492C-97A0-764A48356D49}"/>
              </a:ext>
            </a:extLst>
          </p:cNvPr>
          <p:cNvSpPr/>
          <p:nvPr/>
        </p:nvSpPr>
        <p:spPr>
          <a:xfrm rot="10800000">
            <a:off x="5762163" y="1707132"/>
            <a:ext cx="4174753" cy="3115616"/>
          </a:xfrm>
          <a:prstGeom prst="pie">
            <a:avLst>
              <a:gd name="adj1" fmla="val 0"/>
              <a:gd name="adj2" fmla="val 10784281"/>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nvGrpSpPr>
          <p:cNvPr id="23" name="Grupo 22">
            <a:extLst>
              <a:ext uri="{FF2B5EF4-FFF2-40B4-BE49-F238E27FC236}">
                <a16:creationId xmlns:a16="http://schemas.microsoft.com/office/drawing/2014/main" id="{E495BEED-1D68-4891-A092-14D6ED7A54A5}"/>
              </a:ext>
            </a:extLst>
          </p:cNvPr>
          <p:cNvGrpSpPr/>
          <p:nvPr/>
        </p:nvGrpSpPr>
        <p:grpSpPr>
          <a:xfrm>
            <a:off x="5394654" y="2175164"/>
            <a:ext cx="4831691" cy="3337765"/>
            <a:chOff x="76162" y="660899"/>
            <a:chExt cx="11842936" cy="8459768"/>
          </a:xfrm>
        </p:grpSpPr>
        <p:sp>
          <p:nvSpPr>
            <p:cNvPr id="24" name="Rectángulo 23">
              <a:extLst>
                <a:ext uri="{FF2B5EF4-FFF2-40B4-BE49-F238E27FC236}">
                  <a16:creationId xmlns:a16="http://schemas.microsoft.com/office/drawing/2014/main" id="{30CA874A-2284-4E27-A29E-E2B34EB6AB02}"/>
                </a:ext>
              </a:extLst>
            </p:cNvPr>
            <p:cNvSpPr/>
            <p:nvPr/>
          </p:nvSpPr>
          <p:spPr>
            <a:xfrm rot="16200000">
              <a:off x="2147632" y="-1732"/>
              <a:ext cx="7896719" cy="9221982"/>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b="1" cap="none" spc="0" dirty="0">
                  <a:ln/>
                  <a:solidFill>
                    <a:schemeClr val="accent5">
                      <a:lumMod val="50000"/>
                    </a:schemeClr>
                  </a:solidFill>
                  <a:effectLst/>
                </a:rPr>
                <a:t>Espacio – ambiente adecuado</a:t>
              </a:r>
            </a:p>
          </p:txBody>
        </p:sp>
        <p:sp>
          <p:nvSpPr>
            <p:cNvPr id="25" name="Rectángulo 24">
              <a:extLst>
                <a:ext uri="{FF2B5EF4-FFF2-40B4-BE49-F238E27FC236}">
                  <a16:creationId xmlns:a16="http://schemas.microsoft.com/office/drawing/2014/main" id="{0CD8A40B-9B4B-4F43-9D92-10A55C742045}"/>
                </a:ext>
              </a:extLst>
            </p:cNvPr>
            <p:cNvSpPr/>
            <p:nvPr/>
          </p:nvSpPr>
          <p:spPr>
            <a:xfrm rot="16390112">
              <a:off x="3221212" y="1082263"/>
              <a:ext cx="5749560" cy="6262452"/>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1600" b="1" cap="none" spc="0" dirty="0">
                  <a:ln/>
                  <a:solidFill>
                    <a:schemeClr val="accent5"/>
                  </a:solidFill>
                  <a:effectLst/>
                </a:rPr>
                <a:t>Distancia personal</a:t>
              </a:r>
            </a:p>
          </p:txBody>
        </p:sp>
        <p:sp>
          <p:nvSpPr>
            <p:cNvPr id="26" name="Lágrima 25">
              <a:extLst>
                <a:ext uri="{FF2B5EF4-FFF2-40B4-BE49-F238E27FC236}">
                  <a16:creationId xmlns:a16="http://schemas.microsoft.com/office/drawing/2014/main" id="{F86B52B2-ECD2-4667-8A6B-57D1E6CFE9BF}"/>
                </a:ext>
              </a:extLst>
            </p:cNvPr>
            <p:cNvSpPr/>
            <p:nvPr/>
          </p:nvSpPr>
          <p:spPr>
            <a:xfrm rot="10800000">
              <a:off x="5682199" y="3024282"/>
              <a:ext cx="822247" cy="797441"/>
            </a:xfrm>
            <a:prstGeom prst="teardrop">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00"/>
            </a:p>
          </p:txBody>
        </p:sp>
        <p:sp>
          <p:nvSpPr>
            <p:cNvPr id="27" name="Rectángulo 26">
              <a:extLst>
                <a:ext uri="{FF2B5EF4-FFF2-40B4-BE49-F238E27FC236}">
                  <a16:creationId xmlns:a16="http://schemas.microsoft.com/office/drawing/2014/main" id="{4EB9C98A-960E-45F6-897F-A743E76670E5}"/>
                </a:ext>
              </a:extLst>
            </p:cNvPr>
            <p:cNvSpPr/>
            <p:nvPr/>
          </p:nvSpPr>
          <p:spPr>
            <a:xfrm rot="16200000">
              <a:off x="3221212" y="2080891"/>
              <a:ext cx="5749560" cy="5620815"/>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1400" b="1" cap="none" spc="0" dirty="0">
                  <a:ln/>
                  <a:solidFill>
                    <a:schemeClr val="accent6"/>
                  </a:solidFill>
                  <a:effectLst/>
                </a:rPr>
                <a:t>Buena actitud</a:t>
              </a:r>
            </a:p>
          </p:txBody>
        </p:sp>
        <p:sp>
          <p:nvSpPr>
            <p:cNvPr id="28" name="Rectángulo 27">
              <a:extLst>
                <a:ext uri="{FF2B5EF4-FFF2-40B4-BE49-F238E27FC236}">
                  <a16:creationId xmlns:a16="http://schemas.microsoft.com/office/drawing/2014/main" id="{97F98703-36EA-4F0C-9F23-BE115AC48401}"/>
                </a:ext>
              </a:extLst>
            </p:cNvPr>
            <p:cNvSpPr/>
            <p:nvPr/>
          </p:nvSpPr>
          <p:spPr>
            <a:xfrm rot="16200000">
              <a:off x="3218543" y="3550796"/>
              <a:ext cx="5749560" cy="3834489"/>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1400" b="1" cap="none" spc="0" dirty="0">
                  <a:ln/>
                  <a:solidFill>
                    <a:schemeClr val="accent4">
                      <a:lumMod val="60000"/>
                      <a:lumOff val="40000"/>
                    </a:schemeClr>
                  </a:solidFill>
                  <a:effectLst/>
                </a:rPr>
                <a:t>Contacto</a:t>
              </a:r>
            </a:p>
          </p:txBody>
        </p:sp>
        <p:sp>
          <p:nvSpPr>
            <p:cNvPr id="29" name="Rectángulo 28">
              <a:extLst>
                <a:ext uri="{FF2B5EF4-FFF2-40B4-BE49-F238E27FC236}">
                  <a16:creationId xmlns:a16="http://schemas.microsoft.com/office/drawing/2014/main" id="{A8259750-4802-47D8-B6ED-DC05D131B081}"/>
                </a:ext>
              </a:extLst>
            </p:cNvPr>
            <p:cNvSpPr/>
            <p:nvPr/>
          </p:nvSpPr>
          <p:spPr>
            <a:xfrm>
              <a:off x="76162" y="4113287"/>
              <a:ext cx="11842936" cy="500738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1200" b="1" dirty="0">
                  <a:ln/>
                  <a:solidFill>
                    <a:schemeClr val="accent2"/>
                  </a:solidFill>
                </a:rPr>
                <a:t>Tono de voz adecuado y vocabulario acorde</a:t>
              </a:r>
            </a:p>
            <a:p>
              <a:pPr algn="ctr"/>
              <a:r>
                <a:rPr lang="es-ES" sz="1200" b="1" dirty="0">
                  <a:ln/>
                  <a:solidFill>
                    <a:srgbClr val="C00000"/>
                  </a:solidFill>
                </a:rPr>
                <a:t>Establecer límites claros</a:t>
              </a:r>
            </a:p>
            <a:p>
              <a:pPr algn="ctr"/>
              <a:r>
                <a:rPr lang="es-ES" sz="1200" b="1" dirty="0">
                  <a:ln/>
                  <a:solidFill>
                    <a:schemeClr val="accent2"/>
                  </a:solidFill>
                </a:rPr>
                <a:t>Preguntas e ideas concisas </a:t>
              </a:r>
            </a:p>
            <a:p>
              <a:pPr algn="ctr"/>
              <a:r>
                <a:rPr lang="es-ES" sz="1200" b="1" dirty="0">
                  <a:ln/>
                  <a:solidFill>
                    <a:srgbClr val="C00000"/>
                  </a:solidFill>
                </a:rPr>
                <a:t>Escuchar respuestas e identificar el afecto</a:t>
              </a:r>
            </a:p>
            <a:p>
              <a:pPr algn="ctr"/>
              <a:r>
                <a:rPr lang="es-ES" sz="1200" b="1" dirty="0">
                  <a:ln/>
                  <a:solidFill>
                    <a:schemeClr val="accent2"/>
                  </a:solidFill>
                </a:rPr>
                <a:t>Fije acuerdos y desacuerdos claros</a:t>
              </a:r>
            </a:p>
            <a:p>
              <a:pPr algn="ctr"/>
              <a:r>
                <a:rPr lang="es-ES" sz="1200" b="1" dirty="0">
                  <a:ln/>
                  <a:solidFill>
                    <a:srgbClr val="C00000"/>
                  </a:solidFill>
                </a:rPr>
                <a:t>Ofrezca opciones honestas</a:t>
              </a:r>
            </a:p>
            <a:p>
              <a:pPr algn="ctr"/>
              <a:endParaRPr lang="es-ES" sz="1400" b="1" dirty="0">
                <a:ln/>
                <a:solidFill>
                  <a:srgbClr val="C00000"/>
                </a:solidFill>
              </a:endParaRPr>
            </a:p>
            <a:p>
              <a:pPr algn="ctr"/>
              <a:endParaRPr lang="es-ES" sz="1100" b="1" cap="none" spc="0" dirty="0">
                <a:ln/>
                <a:solidFill>
                  <a:srgbClr val="C00000"/>
                </a:solidFill>
                <a:effectLst/>
              </a:endParaRPr>
            </a:p>
          </p:txBody>
        </p:sp>
      </p:grpSp>
      <p:sp>
        <p:nvSpPr>
          <p:cNvPr id="30" name="Flecha: curvada hacia abajo 29">
            <a:extLst>
              <a:ext uri="{FF2B5EF4-FFF2-40B4-BE49-F238E27FC236}">
                <a16:creationId xmlns:a16="http://schemas.microsoft.com/office/drawing/2014/main" id="{240BAACD-91E6-40D4-BC46-8659AFFC52AC}"/>
              </a:ext>
            </a:extLst>
          </p:cNvPr>
          <p:cNvSpPr/>
          <p:nvPr/>
        </p:nvSpPr>
        <p:spPr>
          <a:xfrm rot="19098246">
            <a:off x="3503526" y="425173"/>
            <a:ext cx="4931811" cy="2005461"/>
          </a:xfrm>
          <a:prstGeom prst="curvedDownArrow">
            <a:avLst>
              <a:gd name="adj1" fmla="val 25000"/>
              <a:gd name="adj2" fmla="val 5567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1" name="Flecha: curvada hacia abajo 30">
            <a:extLst>
              <a:ext uri="{FF2B5EF4-FFF2-40B4-BE49-F238E27FC236}">
                <a16:creationId xmlns:a16="http://schemas.microsoft.com/office/drawing/2014/main" id="{8B5EEA5B-8749-4FD3-B794-1F7973E5FA6C}"/>
              </a:ext>
            </a:extLst>
          </p:cNvPr>
          <p:cNvSpPr/>
          <p:nvPr/>
        </p:nvSpPr>
        <p:spPr>
          <a:xfrm rot="4516745">
            <a:off x="7615725" y="1521202"/>
            <a:ext cx="4931811" cy="2005461"/>
          </a:xfrm>
          <a:prstGeom prst="curvedDownArrow">
            <a:avLst>
              <a:gd name="adj1" fmla="val 25000"/>
              <a:gd name="adj2" fmla="val 5567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2" name="Flecha: curvada hacia abajo 31">
            <a:extLst>
              <a:ext uri="{FF2B5EF4-FFF2-40B4-BE49-F238E27FC236}">
                <a16:creationId xmlns:a16="http://schemas.microsoft.com/office/drawing/2014/main" id="{098563DC-E9AE-4309-8CF9-CDA1E6C0C5C2}"/>
              </a:ext>
            </a:extLst>
          </p:cNvPr>
          <p:cNvSpPr/>
          <p:nvPr/>
        </p:nvSpPr>
        <p:spPr>
          <a:xfrm rot="12000737">
            <a:off x="4601435" y="4345568"/>
            <a:ext cx="4931811" cy="2005461"/>
          </a:xfrm>
          <a:prstGeom prst="curvedDownArrow">
            <a:avLst>
              <a:gd name="adj1" fmla="val 25000"/>
              <a:gd name="adj2" fmla="val 55678"/>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3" name="Rectángulo 32">
            <a:extLst>
              <a:ext uri="{FF2B5EF4-FFF2-40B4-BE49-F238E27FC236}">
                <a16:creationId xmlns:a16="http://schemas.microsoft.com/office/drawing/2014/main" id="{33C02B21-5743-4C22-88BA-E6FC21FB51AC}"/>
              </a:ext>
            </a:extLst>
          </p:cNvPr>
          <p:cNvSpPr/>
          <p:nvPr/>
        </p:nvSpPr>
        <p:spPr>
          <a:xfrm>
            <a:off x="2644299" y="1187880"/>
            <a:ext cx="3868110" cy="646331"/>
          </a:xfrm>
          <a:prstGeom prst="rect">
            <a:avLst/>
          </a:prstGeom>
          <a:noFill/>
        </p:spPr>
        <p:txBody>
          <a:bodyPr wrap="square" lIns="91440" tIns="45720" rIns="91440" bIns="45720">
            <a:spAutoFit/>
          </a:bodyPr>
          <a:lstStyle/>
          <a:p>
            <a:pPr algn="ctr"/>
            <a:r>
              <a:rPr lang="es-ES" sz="3600" b="1" cap="none" spc="0" dirty="0">
                <a:ln w="12700">
                  <a:solidFill>
                    <a:schemeClr val="accent1"/>
                  </a:solidFill>
                  <a:prstDash val="solid"/>
                </a:ln>
                <a:solidFill>
                  <a:schemeClr val="accent4"/>
                </a:solidFill>
                <a:effectLst>
                  <a:outerShdw dist="38100" dir="2640000" algn="bl" rotWithShape="0">
                    <a:schemeClr val="accent1"/>
                  </a:outerShdw>
                </a:effectLst>
              </a:rPr>
              <a:t>Alianza terapéutica</a:t>
            </a:r>
          </a:p>
        </p:txBody>
      </p:sp>
      <p:sp>
        <p:nvSpPr>
          <p:cNvPr id="34" name="Rectángulo 33">
            <a:extLst>
              <a:ext uri="{FF2B5EF4-FFF2-40B4-BE49-F238E27FC236}">
                <a16:creationId xmlns:a16="http://schemas.microsoft.com/office/drawing/2014/main" id="{154987FA-0C32-4A49-A373-A3BB5F76606A}"/>
              </a:ext>
            </a:extLst>
          </p:cNvPr>
          <p:cNvSpPr/>
          <p:nvPr/>
        </p:nvSpPr>
        <p:spPr>
          <a:xfrm>
            <a:off x="9189586" y="1214408"/>
            <a:ext cx="2800127" cy="646331"/>
          </a:xfrm>
          <a:prstGeom prst="rect">
            <a:avLst/>
          </a:prstGeom>
          <a:noFill/>
        </p:spPr>
        <p:txBody>
          <a:bodyPr wrap="square" lIns="91440" tIns="45720" rIns="91440" bIns="45720">
            <a:spAutoFit/>
          </a:bodyPr>
          <a:lstStyle/>
          <a:p>
            <a:pPr algn="ctr"/>
            <a:r>
              <a:rPr lang="es-ES" sz="3600" b="1" dirty="0">
                <a:ln w="12700">
                  <a:solidFill>
                    <a:schemeClr val="accent1"/>
                  </a:solidFill>
                  <a:prstDash val="solid"/>
                </a:ln>
                <a:solidFill>
                  <a:schemeClr val="accent4"/>
                </a:solidFill>
                <a:effectLst>
                  <a:outerShdw dist="38100" dir="2640000" algn="bl" rotWithShape="0">
                    <a:schemeClr val="accent1"/>
                  </a:outerShdw>
                </a:effectLst>
              </a:rPr>
              <a:t>Indagar datos</a:t>
            </a:r>
            <a:endParaRPr lang="es-ES" sz="3600" b="1" cap="none" spc="0" dirty="0">
              <a:ln w="12700">
                <a:solidFill>
                  <a:schemeClr val="accent1"/>
                </a:solidFill>
                <a:prstDash val="solid"/>
              </a:ln>
              <a:solidFill>
                <a:schemeClr val="accent4"/>
              </a:solidFill>
              <a:effectLst>
                <a:outerShdw dist="38100" dir="2640000" algn="bl" rotWithShape="0">
                  <a:schemeClr val="accent1"/>
                </a:outerShdw>
              </a:effectLst>
            </a:endParaRPr>
          </a:p>
        </p:txBody>
      </p:sp>
      <p:sp>
        <p:nvSpPr>
          <p:cNvPr id="35" name="Rectángulo 34">
            <a:extLst>
              <a:ext uri="{FF2B5EF4-FFF2-40B4-BE49-F238E27FC236}">
                <a16:creationId xmlns:a16="http://schemas.microsoft.com/office/drawing/2014/main" id="{EA550C6A-5B82-4459-879C-AF5E7D005F4E}"/>
              </a:ext>
            </a:extLst>
          </p:cNvPr>
          <p:cNvSpPr/>
          <p:nvPr/>
        </p:nvSpPr>
        <p:spPr>
          <a:xfrm>
            <a:off x="8433493" y="5082649"/>
            <a:ext cx="3529907" cy="1200329"/>
          </a:xfrm>
          <a:prstGeom prst="rect">
            <a:avLst/>
          </a:prstGeom>
          <a:noFill/>
        </p:spPr>
        <p:txBody>
          <a:bodyPr wrap="square" lIns="91440" tIns="45720" rIns="91440" bIns="45720">
            <a:spAutoFit/>
          </a:bodyPr>
          <a:lstStyle/>
          <a:p>
            <a:pPr algn="ctr"/>
            <a:r>
              <a:rPr lang="es-ES" sz="3600" b="1" cap="none" spc="0" dirty="0">
                <a:ln w="12700">
                  <a:solidFill>
                    <a:schemeClr val="accent1"/>
                  </a:solidFill>
                  <a:prstDash val="solid"/>
                </a:ln>
                <a:solidFill>
                  <a:schemeClr val="accent4"/>
                </a:solidFill>
                <a:effectLst>
                  <a:outerShdw dist="38100" dir="2640000" algn="bl" rotWithShape="0">
                    <a:schemeClr val="accent1"/>
                  </a:outerShdw>
                </a:effectLst>
              </a:rPr>
              <a:t>Comprender </a:t>
            </a:r>
          </a:p>
          <a:p>
            <a:pPr algn="ctr"/>
            <a:r>
              <a:rPr lang="es-ES" sz="3600" b="1" cap="none" spc="0" dirty="0">
                <a:ln w="12700">
                  <a:solidFill>
                    <a:schemeClr val="accent1"/>
                  </a:solidFill>
                  <a:prstDash val="solid"/>
                </a:ln>
                <a:solidFill>
                  <a:schemeClr val="accent4"/>
                </a:solidFill>
                <a:effectLst>
                  <a:outerShdw dist="38100" dir="2640000" algn="bl" rotWithShape="0">
                    <a:schemeClr val="accent1"/>
                  </a:outerShdw>
                </a:effectLst>
              </a:rPr>
              <a:t>la persona</a:t>
            </a:r>
          </a:p>
        </p:txBody>
      </p:sp>
      <p:sp>
        <p:nvSpPr>
          <p:cNvPr id="36" name="Rectángulo 35">
            <a:extLst>
              <a:ext uri="{FF2B5EF4-FFF2-40B4-BE49-F238E27FC236}">
                <a16:creationId xmlns:a16="http://schemas.microsoft.com/office/drawing/2014/main" id="{5C643744-E7C7-41CD-B199-5146DF2050BE}"/>
              </a:ext>
            </a:extLst>
          </p:cNvPr>
          <p:cNvSpPr/>
          <p:nvPr/>
        </p:nvSpPr>
        <p:spPr>
          <a:xfrm>
            <a:off x="4829174" y="5018834"/>
            <a:ext cx="2408291" cy="1200329"/>
          </a:xfrm>
          <a:prstGeom prst="rect">
            <a:avLst/>
          </a:prstGeom>
          <a:noFill/>
        </p:spPr>
        <p:txBody>
          <a:bodyPr wrap="square" lIns="91440" tIns="45720" rIns="91440" bIns="45720">
            <a:spAutoFit/>
          </a:bodyPr>
          <a:lstStyle/>
          <a:p>
            <a:pPr algn="ctr"/>
            <a:r>
              <a:rPr lang="es-ES" sz="3600" b="1" dirty="0">
                <a:ln w="12700">
                  <a:solidFill>
                    <a:schemeClr val="accent1"/>
                  </a:solidFill>
                  <a:prstDash val="solid"/>
                </a:ln>
                <a:solidFill>
                  <a:schemeClr val="accent4"/>
                </a:solidFill>
                <a:effectLst>
                  <a:outerShdw dist="38100" dir="2640000" algn="bl" rotWithShape="0">
                    <a:schemeClr val="accent1"/>
                  </a:outerShdw>
                </a:effectLst>
              </a:rPr>
              <a:t>Evaluar </a:t>
            </a:r>
          </a:p>
          <a:p>
            <a:pPr algn="ctr"/>
            <a:r>
              <a:rPr lang="es-ES" sz="3600" b="1" dirty="0">
                <a:ln w="12700">
                  <a:solidFill>
                    <a:schemeClr val="accent1"/>
                  </a:solidFill>
                  <a:prstDash val="solid"/>
                </a:ln>
                <a:solidFill>
                  <a:schemeClr val="accent4"/>
                </a:solidFill>
                <a:effectLst>
                  <a:outerShdw dist="38100" dir="2640000" algn="bl" rotWithShape="0">
                    <a:schemeClr val="accent1"/>
                  </a:outerShdw>
                </a:effectLst>
              </a:rPr>
              <a:t>diagnóstico</a:t>
            </a:r>
            <a:endParaRPr lang="es-ES" sz="3600" b="1" cap="none" spc="0" dirty="0">
              <a:ln w="12700">
                <a:solidFill>
                  <a:schemeClr val="accent1"/>
                </a:solidFill>
                <a:prstDash val="solid"/>
              </a:ln>
              <a:solidFill>
                <a:schemeClr val="accent4"/>
              </a:solidFill>
              <a:effectLst>
                <a:outerShdw dist="38100" dir="2640000" algn="bl" rotWithShape="0">
                  <a:schemeClr val="accent1"/>
                </a:outerShdw>
              </a:effectLst>
            </a:endParaRPr>
          </a:p>
        </p:txBody>
      </p:sp>
    </p:spTree>
    <p:extLst>
      <p:ext uri="{BB962C8B-B14F-4D97-AF65-F5344CB8AC3E}">
        <p14:creationId xmlns:p14="http://schemas.microsoft.com/office/powerpoint/2010/main" val="1945715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Paranoide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414059" y="543516"/>
            <a:ext cx="6531014" cy="6100351"/>
          </a:xfrm>
        </p:spPr>
        <p:txBody>
          <a:bodyPr>
            <a:normAutofit/>
          </a:bodyPr>
          <a:lstStyle/>
          <a:p>
            <a:pPr algn="l"/>
            <a:r>
              <a:rPr lang="es-MX" sz="1800" b="0" i="0" dirty="0">
                <a:effectLst/>
                <a:latin typeface="Montserrat" panose="00000500000000000000" pitchFamily="50" charset="0"/>
              </a:rPr>
              <a:t>A. </a:t>
            </a:r>
            <a:r>
              <a:rPr lang="es-MX" sz="1800" b="1" i="0" dirty="0">
                <a:effectLst/>
                <a:latin typeface="Montserrat" panose="00000500000000000000" pitchFamily="50" charset="0"/>
              </a:rPr>
              <a:t>Desconfianza y suspicacia intensa</a:t>
            </a:r>
            <a:r>
              <a:rPr lang="es-MX" sz="1800" b="0" i="0" dirty="0">
                <a:effectLst/>
                <a:latin typeface="Montserrat" panose="00000500000000000000" pitchFamily="50" charset="0"/>
              </a:rPr>
              <a:t> frente a los demás, de tal manera que sus motivos se interpretan como malévolos, que comienza en las primeras etapas de la edad adulta y está presente en diversos contextos, y que se manifiesta por cuatro (o más) de los hechos siguientes:</a:t>
            </a:r>
          </a:p>
          <a:p>
            <a:pPr algn="l"/>
            <a:r>
              <a:rPr lang="es-MX" sz="1800" b="0" i="0" dirty="0">
                <a:effectLst/>
                <a:latin typeface="Montserrat" panose="00000500000000000000" pitchFamily="50" charset="0"/>
              </a:rPr>
              <a:t>1. Sospecha, sin base suficiente, de que los demás explotan, causan </a:t>
            </a:r>
            <a:r>
              <a:rPr lang="es-MX" sz="1800" b="1" i="0" dirty="0">
                <a:effectLst/>
                <a:latin typeface="Montserrat" panose="00000500000000000000" pitchFamily="50" charset="0"/>
              </a:rPr>
              <a:t>daño o decepcionan al individuo</a:t>
            </a:r>
            <a:r>
              <a:rPr lang="es-MX" sz="1800" b="0" i="0" dirty="0">
                <a:effectLst/>
                <a:latin typeface="Montserrat" panose="00000500000000000000" pitchFamily="50" charset="0"/>
              </a:rPr>
              <a:t>.</a:t>
            </a:r>
            <a:br>
              <a:rPr lang="es-MX" sz="1800" b="0" i="0" dirty="0">
                <a:effectLst/>
                <a:latin typeface="Montserrat" panose="00000500000000000000" pitchFamily="50" charset="0"/>
              </a:rPr>
            </a:br>
            <a:r>
              <a:rPr lang="es-MX" sz="1800" b="0" i="0" dirty="0">
                <a:effectLst/>
                <a:latin typeface="Montserrat" panose="00000500000000000000" pitchFamily="50" charset="0"/>
              </a:rPr>
              <a:t>2. Preocupación con dudas injustificadas acerca de la </a:t>
            </a:r>
            <a:r>
              <a:rPr lang="es-MX" sz="1800" b="1" i="0" dirty="0">
                <a:effectLst/>
                <a:latin typeface="Montserrat" panose="00000500000000000000" pitchFamily="50" charset="0"/>
              </a:rPr>
              <a:t>lealtad o confianza </a:t>
            </a:r>
            <a:r>
              <a:rPr lang="es-MX" sz="1800" b="0" i="0" dirty="0">
                <a:effectLst/>
                <a:latin typeface="Montserrat" panose="00000500000000000000" pitchFamily="50" charset="0"/>
              </a:rPr>
              <a:t>de los amigos o colegas.</a:t>
            </a:r>
            <a:br>
              <a:rPr lang="es-MX" sz="1800" b="0" i="0" dirty="0">
                <a:effectLst/>
                <a:latin typeface="Montserrat" panose="00000500000000000000" pitchFamily="50" charset="0"/>
              </a:rPr>
            </a:br>
            <a:r>
              <a:rPr lang="es-MX" sz="1800" b="0" i="0" dirty="0">
                <a:effectLst/>
                <a:latin typeface="Montserrat" panose="00000500000000000000" pitchFamily="50" charset="0"/>
              </a:rPr>
              <a:t>3. </a:t>
            </a:r>
            <a:r>
              <a:rPr lang="es-MX" sz="1800" b="1" i="0" dirty="0">
                <a:effectLst/>
                <a:latin typeface="Montserrat" panose="00000500000000000000" pitchFamily="50" charset="0"/>
              </a:rPr>
              <a:t>Poca disposición a confiar en los demás</a:t>
            </a:r>
            <a:r>
              <a:rPr lang="es-MX" sz="1800" b="0" i="0" dirty="0">
                <a:effectLst/>
                <a:latin typeface="Montserrat" panose="00000500000000000000" pitchFamily="50" charset="0"/>
              </a:rPr>
              <a:t> debido al miedo injustificado a que la información se utilice maliciosamente en su contra.</a:t>
            </a:r>
            <a:br>
              <a:rPr lang="es-MX" sz="1800" b="0" i="0" dirty="0">
                <a:effectLst/>
                <a:latin typeface="Montserrat" panose="00000500000000000000" pitchFamily="50" charset="0"/>
              </a:rPr>
            </a:br>
            <a:r>
              <a:rPr lang="es-MX" sz="1800" b="0" i="0" dirty="0">
                <a:effectLst/>
                <a:latin typeface="Montserrat" panose="00000500000000000000" pitchFamily="50" charset="0"/>
              </a:rPr>
              <a:t>4. Lectura encubierta de </a:t>
            </a:r>
            <a:r>
              <a:rPr lang="es-MX" sz="1800" b="1" i="0" dirty="0">
                <a:effectLst/>
                <a:latin typeface="Montserrat" panose="00000500000000000000" pitchFamily="50" charset="0"/>
              </a:rPr>
              <a:t>significados denigrantes o amenazadores</a:t>
            </a:r>
            <a:r>
              <a:rPr lang="es-MX" sz="1800" b="0" i="0" dirty="0">
                <a:effectLst/>
                <a:latin typeface="Montserrat" panose="00000500000000000000" pitchFamily="50" charset="0"/>
              </a:rPr>
              <a:t> en comentarios o actos sin malicia.</a:t>
            </a:r>
            <a:br>
              <a:rPr lang="es-MX" sz="1800" b="0" i="0" dirty="0">
                <a:effectLst/>
                <a:latin typeface="Montserrat" panose="00000500000000000000" pitchFamily="50" charset="0"/>
              </a:rPr>
            </a:br>
            <a:r>
              <a:rPr lang="es-MX" sz="1800" b="0" i="0" dirty="0">
                <a:effectLst/>
                <a:latin typeface="Montserrat" panose="00000500000000000000" pitchFamily="50" charset="0"/>
              </a:rPr>
              <a:t>5. </a:t>
            </a:r>
            <a:r>
              <a:rPr lang="es-MX" sz="1800" b="1" i="0" dirty="0">
                <a:effectLst/>
                <a:latin typeface="Montserrat" panose="00000500000000000000" pitchFamily="50" charset="0"/>
              </a:rPr>
              <a:t>Rencor persistente </a:t>
            </a:r>
            <a:r>
              <a:rPr lang="es-MX" sz="1800" b="0" i="0" dirty="0">
                <a:effectLst/>
                <a:latin typeface="Montserrat" panose="00000500000000000000" pitchFamily="50" charset="0"/>
              </a:rPr>
              <a:t>(es decir, no olvida los insultos, injurias o desaires).</a:t>
            </a:r>
            <a:br>
              <a:rPr lang="es-MX" sz="1800" b="0" i="0" dirty="0">
                <a:effectLst/>
                <a:latin typeface="Montserrat" panose="00000500000000000000" pitchFamily="50" charset="0"/>
              </a:rPr>
            </a:br>
            <a:r>
              <a:rPr lang="es-MX" sz="1800" b="0" i="0" dirty="0">
                <a:effectLst/>
                <a:latin typeface="Montserrat" panose="00000500000000000000" pitchFamily="50" charset="0"/>
              </a:rPr>
              <a:t>6. </a:t>
            </a:r>
            <a:r>
              <a:rPr lang="es-MX" sz="1800" b="1" i="0" dirty="0">
                <a:effectLst/>
                <a:latin typeface="Montserrat" panose="00000500000000000000" pitchFamily="50" charset="0"/>
              </a:rPr>
              <a:t>Percepción de ataque </a:t>
            </a:r>
            <a:r>
              <a:rPr lang="es-MX" sz="1800" b="0" i="0" dirty="0">
                <a:effectLst/>
                <a:latin typeface="Montserrat" panose="00000500000000000000" pitchFamily="50" charset="0"/>
              </a:rPr>
              <a:t>a su carácter o reputación que no es apreciable por los demás y disposición a reaccionar rápidamente con enfado o a contraatacar.</a:t>
            </a:r>
            <a:br>
              <a:rPr lang="es-MX" sz="1800" b="0" i="0" dirty="0">
                <a:effectLst/>
                <a:latin typeface="Montserrat" panose="00000500000000000000" pitchFamily="50" charset="0"/>
              </a:rPr>
            </a:br>
            <a:r>
              <a:rPr lang="es-MX" sz="1800" b="0" i="0" dirty="0">
                <a:effectLst/>
                <a:latin typeface="Montserrat" panose="00000500000000000000" pitchFamily="50" charset="0"/>
              </a:rPr>
              <a:t>7. </a:t>
            </a:r>
            <a:r>
              <a:rPr lang="es-MX" sz="1800" b="1" i="0" dirty="0">
                <a:effectLst/>
                <a:latin typeface="Montserrat" panose="00000500000000000000" pitchFamily="50" charset="0"/>
              </a:rPr>
              <a:t>Sospecha recurrente</a:t>
            </a:r>
            <a:r>
              <a:rPr lang="es-MX" sz="1800" b="0" i="0" dirty="0">
                <a:effectLst/>
                <a:latin typeface="Montserrat" panose="00000500000000000000" pitchFamily="50" charset="0"/>
              </a:rPr>
              <a:t>, sin justificación, respecto a la fidelidad del cónyuge o la pareja.</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300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Esquizoide</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Conoces el trastorno de la personalidad esquizoide? - La Mente es  Maravillosa">
            <a:extLst>
              <a:ext uri="{FF2B5EF4-FFF2-40B4-BE49-F238E27FC236}">
                <a16:creationId xmlns:a16="http://schemas.microsoft.com/office/drawing/2014/main" id="{EEC644F6-7278-4427-ADEA-E5B876F8985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7666" y="1401189"/>
            <a:ext cx="6561881" cy="4383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514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Esquizoide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414059" y="543516"/>
            <a:ext cx="6531014" cy="6100351"/>
          </a:xfrm>
        </p:spPr>
        <p:txBody>
          <a:bodyPr>
            <a:normAutofit/>
          </a:bodyPr>
          <a:lstStyle/>
          <a:p>
            <a:pPr algn="l"/>
            <a:r>
              <a:rPr lang="es-MX" b="0" i="0" dirty="0">
                <a:effectLst/>
                <a:latin typeface="Montserrat" panose="00000500000000000000" pitchFamily="50" charset="0"/>
              </a:rPr>
              <a:t>A. Patrón dominante de </a:t>
            </a:r>
            <a:r>
              <a:rPr lang="es-MX" b="1" i="0" dirty="0">
                <a:effectLst/>
                <a:latin typeface="Montserrat" panose="00000500000000000000" pitchFamily="50" charset="0"/>
              </a:rPr>
              <a:t>desapego en las relaciones sociales y poca variedad de expresión de las emociones</a:t>
            </a:r>
            <a:r>
              <a:rPr lang="es-MX" b="0" i="0" dirty="0">
                <a:effectLst/>
                <a:latin typeface="Montserrat" panose="00000500000000000000" pitchFamily="50" charset="0"/>
              </a:rPr>
              <a:t> en contextos interpersonales, que comienza en las primeras etapas de la edad adulta y está presente en diversos contextos, y que se manifiesta por cuatro (o más) de los hechos siguientes:</a:t>
            </a:r>
          </a:p>
          <a:p>
            <a:pPr algn="l"/>
            <a:r>
              <a:rPr lang="es-MX" b="0" i="0" dirty="0">
                <a:effectLst/>
                <a:latin typeface="Montserrat" panose="00000500000000000000" pitchFamily="50" charset="0"/>
              </a:rPr>
              <a:t>1. </a:t>
            </a:r>
            <a:r>
              <a:rPr lang="es-MX" b="1" i="0" dirty="0">
                <a:effectLst/>
                <a:latin typeface="Montserrat" panose="00000500000000000000" pitchFamily="50" charset="0"/>
              </a:rPr>
              <a:t>No desea ni disfruta las relaciones íntimas</a:t>
            </a:r>
            <a:r>
              <a:rPr lang="es-MX" b="0" i="0" dirty="0">
                <a:effectLst/>
                <a:latin typeface="Montserrat" panose="00000500000000000000" pitchFamily="50" charset="0"/>
              </a:rPr>
              <a:t>, incluido el formar parte de una familia.</a:t>
            </a:r>
            <a:br>
              <a:rPr lang="es-MX" b="0" i="0" dirty="0">
                <a:effectLst/>
                <a:latin typeface="Montserrat" panose="00000500000000000000" pitchFamily="50" charset="0"/>
              </a:rPr>
            </a:br>
            <a:r>
              <a:rPr lang="es-MX" b="0" i="0" dirty="0">
                <a:effectLst/>
                <a:latin typeface="Montserrat" panose="00000500000000000000" pitchFamily="50" charset="0"/>
              </a:rPr>
              <a:t>2. Casi siempre elige </a:t>
            </a:r>
            <a:r>
              <a:rPr lang="es-MX" b="1" i="0" dirty="0">
                <a:effectLst/>
                <a:latin typeface="Montserrat" panose="00000500000000000000" pitchFamily="50" charset="0"/>
              </a:rPr>
              <a:t>actividades solitarias</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3. Muestra </a:t>
            </a:r>
            <a:r>
              <a:rPr lang="es-MX" b="1" i="0" dirty="0">
                <a:effectLst/>
                <a:latin typeface="Montserrat" panose="00000500000000000000" pitchFamily="50" charset="0"/>
              </a:rPr>
              <a:t>poco o ningún interés en tener experiencias sexuales </a:t>
            </a:r>
            <a:r>
              <a:rPr lang="es-MX" b="0" i="0" dirty="0">
                <a:effectLst/>
                <a:latin typeface="Montserrat" panose="00000500000000000000" pitchFamily="50" charset="0"/>
              </a:rPr>
              <a:t>con otra persona.</a:t>
            </a:r>
            <a:br>
              <a:rPr lang="es-MX" b="0" i="0" dirty="0">
                <a:effectLst/>
                <a:latin typeface="Montserrat" panose="00000500000000000000" pitchFamily="50" charset="0"/>
              </a:rPr>
            </a:br>
            <a:r>
              <a:rPr lang="es-MX" b="0" i="0" dirty="0">
                <a:effectLst/>
                <a:latin typeface="Montserrat" panose="00000500000000000000" pitchFamily="50" charset="0"/>
              </a:rPr>
              <a:t>4. </a:t>
            </a:r>
            <a:r>
              <a:rPr lang="es-MX" b="1" i="0" dirty="0">
                <a:effectLst/>
                <a:latin typeface="Montserrat" panose="00000500000000000000" pitchFamily="50" charset="0"/>
              </a:rPr>
              <a:t>Disfruta con pocas o con ninguna actividad</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5. </a:t>
            </a:r>
            <a:r>
              <a:rPr lang="es-MX" b="1" i="0" dirty="0">
                <a:effectLst/>
                <a:latin typeface="Montserrat" panose="00000500000000000000" pitchFamily="50" charset="0"/>
              </a:rPr>
              <a:t>No tiene amigos íntimos </a:t>
            </a:r>
            <a:r>
              <a:rPr lang="es-MX" b="0" i="0" dirty="0">
                <a:effectLst/>
                <a:latin typeface="Montserrat" panose="00000500000000000000" pitchFamily="50" charset="0"/>
              </a:rPr>
              <a:t>ni confidentes aparte de sus familiares de primer grado.</a:t>
            </a:r>
            <a:br>
              <a:rPr lang="es-MX" b="0" i="0" dirty="0">
                <a:effectLst/>
                <a:latin typeface="Montserrat" panose="00000500000000000000" pitchFamily="50" charset="0"/>
              </a:rPr>
            </a:br>
            <a:r>
              <a:rPr lang="es-MX" b="0" i="0" dirty="0">
                <a:effectLst/>
                <a:latin typeface="Montserrat" panose="00000500000000000000" pitchFamily="50" charset="0"/>
              </a:rPr>
              <a:t>6. </a:t>
            </a:r>
            <a:r>
              <a:rPr lang="es-MX" b="1" i="0" dirty="0">
                <a:effectLst/>
                <a:latin typeface="Montserrat" panose="00000500000000000000" pitchFamily="50" charset="0"/>
              </a:rPr>
              <a:t>Se muestra indiferente a las alabanzas </a:t>
            </a:r>
            <a:r>
              <a:rPr lang="es-MX" b="0" i="0" dirty="0">
                <a:effectLst/>
                <a:latin typeface="Montserrat" panose="00000500000000000000" pitchFamily="50" charset="0"/>
              </a:rPr>
              <a:t>o a las críticas de los demás.</a:t>
            </a:r>
            <a:br>
              <a:rPr lang="es-MX" b="0" i="0" dirty="0">
                <a:effectLst/>
                <a:latin typeface="Montserrat" panose="00000500000000000000" pitchFamily="50" charset="0"/>
              </a:rPr>
            </a:br>
            <a:r>
              <a:rPr lang="es-MX" b="0" i="0" dirty="0">
                <a:effectLst/>
                <a:latin typeface="Montserrat" panose="00000500000000000000" pitchFamily="50" charset="0"/>
              </a:rPr>
              <a:t>7. Se muestra </a:t>
            </a:r>
            <a:r>
              <a:rPr lang="es-MX" b="1" i="0" dirty="0">
                <a:effectLst/>
                <a:latin typeface="Montserrat" panose="00000500000000000000" pitchFamily="50" charset="0"/>
              </a:rPr>
              <a:t>emocionalmente frío</a:t>
            </a:r>
            <a:r>
              <a:rPr lang="es-MX" b="0" i="0" dirty="0">
                <a:effectLst/>
                <a:latin typeface="Montserrat" panose="00000500000000000000" pitchFamily="50" charset="0"/>
              </a:rPr>
              <a:t>, con desapego o con afectividad plana.</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542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Esquizotípico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Trastorno Esquizotípico de la Personalidad-Somos Psicología y Formación">
            <a:extLst>
              <a:ext uri="{FF2B5EF4-FFF2-40B4-BE49-F238E27FC236}">
                <a16:creationId xmlns:a16="http://schemas.microsoft.com/office/drawing/2014/main" id="{133E9C5A-53AF-4FBA-BF64-D1DF6673D6F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446" r="18869"/>
          <a:stretch/>
        </p:blipFill>
        <p:spPr bwMode="auto">
          <a:xfrm>
            <a:off x="5715000" y="1027906"/>
            <a:ext cx="5315673" cy="5310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337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Esquizotípico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33036" y="365125"/>
            <a:ext cx="6623612" cy="6314484"/>
          </a:xfrm>
        </p:spPr>
        <p:txBody>
          <a:bodyPr>
            <a:noAutofit/>
          </a:bodyPr>
          <a:lstStyle/>
          <a:p>
            <a:pPr algn="l"/>
            <a:r>
              <a:rPr lang="es-MX" sz="1600" b="0" i="0" dirty="0">
                <a:effectLst/>
                <a:latin typeface="Montserrat" panose="00000500000000000000" pitchFamily="50" charset="0"/>
              </a:rPr>
              <a:t>A. Patrón dominante de </a:t>
            </a:r>
            <a:r>
              <a:rPr lang="es-MX" sz="1600" b="1" i="0" dirty="0">
                <a:effectLst/>
                <a:latin typeface="Montserrat" panose="00000500000000000000" pitchFamily="50" charset="0"/>
              </a:rPr>
              <a:t>deficiencias sociales e interpersonales que se manifiesta por un malestar agudo y poca capacidad para las</a:t>
            </a:r>
            <a:r>
              <a:rPr lang="es-MX" sz="1600" b="1" dirty="0">
                <a:latin typeface="Montserrat" panose="00000500000000000000" pitchFamily="50" charset="0"/>
              </a:rPr>
              <a:t> </a:t>
            </a:r>
            <a:r>
              <a:rPr lang="es-MX" sz="1600" b="1" i="0" dirty="0">
                <a:effectLst/>
                <a:latin typeface="Montserrat" panose="00000500000000000000" pitchFamily="50" charset="0"/>
              </a:rPr>
              <a:t>relaciones estrechas </a:t>
            </a:r>
            <a:r>
              <a:rPr lang="es-MX" sz="1600" b="0" i="0" dirty="0">
                <a:effectLst/>
                <a:latin typeface="Montserrat" panose="00000500000000000000" pitchFamily="50" charset="0"/>
              </a:rPr>
              <a:t>así como por </a:t>
            </a:r>
            <a:r>
              <a:rPr lang="es-MX" sz="1600" b="1" i="0" dirty="0">
                <a:effectLst/>
                <a:latin typeface="Montserrat" panose="00000500000000000000" pitchFamily="50" charset="0"/>
              </a:rPr>
              <a:t>distorsiones cognitivas o perceptivas y comportamiento excéntrico</a:t>
            </a:r>
            <a:r>
              <a:rPr lang="es-MX" sz="1600" b="0" i="0" dirty="0">
                <a:effectLst/>
                <a:latin typeface="Montserrat" panose="00000500000000000000" pitchFamily="50" charset="0"/>
              </a:rPr>
              <a:t>, que comienza en las primeras etapas de la edad adulta y está presente en diversos contextos, y que se manifiesta por cinco (o más) de los hechos siguientes:</a:t>
            </a:r>
          </a:p>
          <a:p>
            <a:pPr algn="l"/>
            <a:r>
              <a:rPr lang="es-MX" sz="1600" b="0" i="0" dirty="0">
                <a:effectLst/>
                <a:latin typeface="Montserrat" panose="00000500000000000000" pitchFamily="50" charset="0"/>
              </a:rPr>
              <a:t>1. </a:t>
            </a:r>
            <a:r>
              <a:rPr lang="es-MX" sz="1600" b="1" i="0" dirty="0">
                <a:effectLst/>
                <a:latin typeface="Montserrat" panose="00000500000000000000" pitchFamily="50" charset="0"/>
              </a:rPr>
              <a:t>Ideas de referencia </a:t>
            </a:r>
            <a:r>
              <a:rPr lang="es-MX" sz="1600" b="0" i="0" dirty="0">
                <a:effectLst/>
                <a:latin typeface="Montserrat" panose="00000500000000000000" pitchFamily="50" charset="0"/>
              </a:rPr>
              <a:t>(con exclusión de delirios de referencia).</a:t>
            </a:r>
            <a:br>
              <a:rPr lang="es-MX" sz="1600" b="0" i="0" dirty="0">
                <a:effectLst/>
                <a:latin typeface="Montserrat" panose="00000500000000000000" pitchFamily="50" charset="0"/>
              </a:rPr>
            </a:br>
            <a:r>
              <a:rPr lang="es-MX" sz="1600" b="0" i="0" dirty="0">
                <a:effectLst/>
                <a:latin typeface="Montserrat" panose="00000500000000000000" pitchFamily="50" charset="0"/>
              </a:rPr>
              <a:t>2. </a:t>
            </a:r>
            <a:r>
              <a:rPr lang="es-MX" sz="1600" b="1" i="0" dirty="0">
                <a:effectLst/>
                <a:latin typeface="Montserrat" panose="00000500000000000000" pitchFamily="50" charset="0"/>
              </a:rPr>
              <a:t>Creencias extrañas o pensamiento mágico </a:t>
            </a:r>
            <a:r>
              <a:rPr lang="es-MX" sz="1600" b="0" i="0" dirty="0">
                <a:effectLst/>
                <a:latin typeface="Montserrat" panose="00000500000000000000" pitchFamily="50" charset="0"/>
              </a:rPr>
              <a:t>que influye en el comportamiento y que no concuerda con las normas subculturales (p. ej., supersticiones, creencia en la clarividencia, la telepatía o un “sexto sentido”; en niños y adolescentes, fantasías o preocupaciones extravagantes).</a:t>
            </a:r>
            <a:br>
              <a:rPr lang="es-MX" sz="1600" b="0" i="0" dirty="0">
                <a:effectLst/>
                <a:latin typeface="Montserrat" panose="00000500000000000000" pitchFamily="50" charset="0"/>
              </a:rPr>
            </a:br>
            <a:r>
              <a:rPr lang="es-MX" sz="1600" b="0" i="0" dirty="0">
                <a:effectLst/>
                <a:latin typeface="Montserrat" panose="00000500000000000000" pitchFamily="50" charset="0"/>
              </a:rPr>
              <a:t>3. </a:t>
            </a:r>
            <a:r>
              <a:rPr lang="es-MX" sz="1600" b="1" i="0" dirty="0">
                <a:effectLst/>
                <a:latin typeface="Montserrat" panose="00000500000000000000" pitchFamily="50" charset="0"/>
              </a:rPr>
              <a:t>Experiencias perceptivas inhabituales</a:t>
            </a:r>
            <a:r>
              <a:rPr lang="es-MX" sz="1600" b="0" i="0" dirty="0">
                <a:effectLst/>
                <a:latin typeface="Montserrat" panose="00000500000000000000" pitchFamily="50" charset="0"/>
              </a:rPr>
              <a:t>, incluidas ilusiones corporales.</a:t>
            </a:r>
            <a:br>
              <a:rPr lang="es-MX" sz="1600" b="0" i="0" dirty="0">
                <a:effectLst/>
                <a:latin typeface="Montserrat" panose="00000500000000000000" pitchFamily="50" charset="0"/>
              </a:rPr>
            </a:br>
            <a:r>
              <a:rPr lang="es-MX" sz="1600" b="0" i="0" dirty="0">
                <a:effectLst/>
                <a:latin typeface="Montserrat" panose="00000500000000000000" pitchFamily="50" charset="0"/>
              </a:rPr>
              <a:t>4. </a:t>
            </a:r>
            <a:r>
              <a:rPr lang="es-MX" sz="1600" b="1" i="0" dirty="0">
                <a:effectLst/>
                <a:latin typeface="Montserrat" panose="00000500000000000000" pitchFamily="50" charset="0"/>
              </a:rPr>
              <a:t>Pensamientos y discurso extraños </a:t>
            </a:r>
            <a:r>
              <a:rPr lang="es-MX" sz="1600" b="0" i="0" dirty="0">
                <a:effectLst/>
                <a:latin typeface="Montserrat" panose="00000500000000000000" pitchFamily="50" charset="0"/>
              </a:rPr>
              <a:t>(p. ej., vago, circunstancial, metafórico, superelaborado o estereotipado).</a:t>
            </a:r>
            <a:br>
              <a:rPr lang="es-MX" sz="1600" b="0" i="0" dirty="0">
                <a:effectLst/>
                <a:latin typeface="Montserrat" panose="00000500000000000000" pitchFamily="50" charset="0"/>
              </a:rPr>
            </a:br>
            <a:r>
              <a:rPr lang="es-MX" sz="1600" b="0" i="0" dirty="0">
                <a:effectLst/>
                <a:latin typeface="Montserrat" panose="00000500000000000000" pitchFamily="50" charset="0"/>
              </a:rPr>
              <a:t>5. </a:t>
            </a:r>
            <a:r>
              <a:rPr lang="es-MX" sz="1600" b="1" i="0" dirty="0">
                <a:effectLst/>
                <a:latin typeface="Montserrat" panose="00000500000000000000" pitchFamily="50" charset="0"/>
              </a:rPr>
              <a:t>Suspicacia o ideas paranoides</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6. </a:t>
            </a:r>
            <a:r>
              <a:rPr lang="es-MX" sz="1600" b="1" i="0" dirty="0">
                <a:effectLst/>
                <a:latin typeface="Montserrat" panose="00000500000000000000" pitchFamily="50" charset="0"/>
              </a:rPr>
              <a:t>Afecto inapropiado </a:t>
            </a:r>
            <a:r>
              <a:rPr lang="es-MX" sz="1600" b="0" i="0" dirty="0">
                <a:effectLst/>
                <a:latin typeface="Montserrat" panose="00000500000000000000" pitchFamily="50" charset="0"/>
              </a:rPr>
              <a:t>o limitado.</a:t>
            </a:r>
            <a:br>
              <a:rPr lang="es-MX" sz="1600" b="0" i="0" dirty="0">
                <a:effectLst/>
                <a:latin typeface="Montserrat" panose="00000500000000000000" pitchFamily="50" charset="0"/>
              </a:rPr>
            </a:br>
            <a:r>
              <a:rPr lang="es-MX" sz="1600" b="0" i="0" dirty="0">
                <a:effectLst/>
                <a:latin typeface="Montserrat" panose="00000500000000000000" pitchFamily="50" charset="0"/>
              </a:rPr>
              <a:t>7. </a:t>
            </a:r>
            <a:r>
              <a:rPr lang="es-MX" sz="1600" b="1" i="0" dirty="0">
                <a:effectLst/>
                <a:latin typeface="Montserrat" panose="00000500000000000000" pitchFamily="50" charset="0"/>
              </a:rPr>
              <a:t>Comportamiento o aspecto extraño, excéntrico o peculiar</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8. </a:t>
            </a:r>
            <a:r>
              <a:rPr lang="es-MX" sz="1600" b="1" i="0" dirty="0">
                <a:effectLst/>
                <a:latin typeface="Montserrat" panose="00000500000000000000" pitchFamily="50" charset="0"/>
              </a:rPr>
              <a:t>No tiene amigos íntimos ni confidentes </a:t>
            </a:r>
            <a:r>
              <a:rPr lang="es-MX" sz="1600" b="0" i="0" dirty="0">
                <a:effectLst/>
                <a:latin typeface="Montserrat" panose="00000500000000000000" pitchFamily="50" charset="0"/>
              </a:rPr>
              <a:t>aparte de sus familiares de primer grado.</a:t>
            </a:r>
            <a:br>
              <a:rPr lang="es-MX" sz="1600" b="0" i="0" dirty="0">
                <a:effectLst/>
                <a:latin typeface="Montserrat" panose="00000500000000000000" pitchFamily="50" charset="0"/>
              </a:rPr>
            </a:br>
            <a:r>
              <a:rPr lang="es-MX" sz="1600" b="0" i="0" dirty="0">
                <a:effectLst/>
                <a:latin typeface="Montserrat" panose="00000500000000000000" pitchFamily="50" charset="0"/>
              </a:rPr>
              <a:t>9. </a:t>
            </a:r>
            <a:r>
              <a:rPr lang="es-MX" sz="1600" b="1" i="0" dirty="0">
                <a:effectLst/>
                <a:latin typeface="Montserrat" panose="00000500000000000000" pitchFamily="50" charset="0"/>
              </a:rPr>
              <a:t>Ansiedad social excesiva </a:t>
            </a:r>
            <a:r>
              <a:rPr lang="es-MX" sz="1600" b="0" i="0" dirty="0">
                <a:effectLst/>
                <a:latin typeface="Montserrat" panose="00000500000000000000" pitchFamily="50" charset="0"/>
              </a:rPr>
              <a:t>que no disminuye con la familiaridad y tiende a asociarse a miedos paranoides más que a juicios negativos sobre sí mismo.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173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64819" y="2260736"/>
            <a:ext cx="6953250" cy="2443585"/>
          </a:xfrm>
        </p:spPr>
        <p:txBody>
          <a:bodyPr>
            <a:normAutofit/>
          </a:bodyPr>
          <a:lstStyle/>
          <a:p>
            <a:pPr marL="0" indent="0" algn="ctr">
              <a:lnSpc>
                <a:spcPct val="120000"/>
              </a:lnSpc>
              <a:spcBef>
                <a:spcPts val="0"/>
              </a:spcBef>
              <a:buNone/>
            </a:pPr>
            <a:r>
              <a:rPr lang="es-MX" sz="8800" b="1" dirty="0">
                <a:latin typeface="Montserrat" panose="02000505000000020004"/>
                <a:ea typeface="Calibri" panose="020F0502020204030204" pitchFamily="34" charset="0"/>
                <a:cs typeface="Times New Roman" panose="02020603050405020304" pitchFamily="18" charset="0"/>
              </a:rPr>
              <a:t>Grupo</a:t>
            </a:r>
            <a:r>
              <a:rPr lang="es-MX" sz="8800" b="1" dirty="0">
                <a:effectLst/>
                <a:latin typeface="Montserrat" panose="02000505000000020004"/>
                <a:ea typeface="Calibri" panose="020F0502020204030204" pitchFamily="34" charset="0"/>
                <a:cs typeface="Times New Roman" panose="02020603050405020304" pitchFamily="18" charset="0"/>
              </a:rPr>
              <a:t> B</a:t>
            </a:r>
            <a:endParaRPr lang="es-CO" sz="40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D09116DE-86B1-44D5-9EA7-1174639B5445}"/>
              </a:ext>
            </a:extLst>
          </p:cNvPr>
          <p:cNvSpPr txBox="1">
            <a:spLocks/>
          </p:cNvSpPr>
          <p:nvPr/>
        </p:nvSpPr>
        <p:spPr>
          <a:xfrm>
            <a:off x="4864819" y="4350754"/>
            <a:ext cx="6953250" cy="1466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s-MX" sz="3200" b="1" dirty="0">
                <a:latin typeface="Montserrat" panose="02000505000000020004"/>
                <a:ea typeface="Calibri" panose="020F0502020204030204" pitchFamily="34" charset="0"/>
                <a:cs typeface="Times New Roman" panose="02020603050405020304" pitchFamily="18" charset="0"/>
              </a:rPr>
              <a:t>Salvajes</a:t>
            </a:r>
            <a:endParaRPr lang="es-CO" sz="1100" dirty="0"/>
          </a:p>
        </p:txBody>
      </p:sp>
    </p:spTree>
    <p:extLst>
      <p:ext uri="{BB962C8B-B14F-4D97-AF65-F5344CB8AC3E}">
        <p14:creationId xmlns:p14="http://schemas.microsoft.com/office/powerpoint/2010/main" val="2073237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Antisocial</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TIPO DE CONDUCTAS CRIMINOLÓGICAS QUE EXISTEN” – Inteligencia criminal">
            <a:extLst>
              <a:ext uri="{FF2B5EF4-FFF2-40B4-BE49-F238E27FC236}">
                <a16:creationId xmlns:a16="http://schemas.microsoft.com/office/drawing/2014/main" id="{DCB75AF1-5366-4AE1-883A-D2E4BB08EA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091" y="1690688"/>
            <a:ext cx="7162872" cy="3386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5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Antisocial</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21461" y="521122"/>
            <a:ext cx="6623612" cy="5815756"/>
          </a:xfrm>
        </p:spPr>
        <p:txBody>
          <a:bodyPr>
            <a:normAutofit fontScale="92500" lnSpcReduction="10000"/>
          </a:bodyPr>
          <a:lstStyle/>
          <a:p>
            <a:pPr algn="l"/>
            <a:r>
              <a:rPr lang="es-MX" b="0" i="0" dirty="0">
                <a:effectLst/>
                <a:latin typeface="Montserrat" panose="00000500000000000000" pitchFamily="50" charset="0"/>
              </a:rPr>
              <a:t>A. Patrón dominante de inatención y </a:t>
            </a:r>
            <a:r>
              <a:rPr lang="es-MX" b="1" i="0" dirty="0">
                <a:effectLst/>
                <a:latin typeface="Montserrat" panose="00000500000000000000" pitchFamily="50" charset="0"/>
              </a:rPr>
              <a:t>vulneración de los derechos de los demás,</a:t>
            </a:r>
            <a:r>
              <a:rPr lang="es-MX" b="0" i="0" dirty="0">
                <a:effectLst/>
                <a:latin typeface="Montserrat" panose="00000500000000000000" pitchFamily="50" charset="0"/>
              </a:rPr>
              <a:t> que se produce desde los 15 años de edad, y que se manifiesta por tres (o más) de los hechos siguientes:</a:t>
            </a:r>
          </a:p>
          <a:p>
            <a:pPr algn="l"/>
            <a:r>
              <a:rPr lang="es-MX" b="0" i="0" dirty="0">
                <a:effectLst/>
                <a:latin typeface="Montserrat" panose="00000500000000000000" pitchFamily="50" charset="0"/>
              </a:rPr>
              <a:t>1. </a:t>
            </a:r>
            <a:r>
              <a:rPr lang="es-MX" b="1" i="0" dirty="0">
                <a:effectLst/>
                <a:latin typeface="Montserrat" panose="00000500000000000000" pitchFamily="50" charset="0"/>
              </a:rPr>
              <a:t>Incumplimiento de las normas sociales </a:t>
            </a:r>
            <a:r>
              <a:rPr lang="es-MX" b="0" i="0" dirty="0">
                <a:effectLst/>
                <a:latin typeface="Montserrat" panose="00000500000000000000" pitchFamily="50" charset="0"/>
              </a:rPr>
              <a:t>respecto a los comportamientos legales, que se manifiesta por actuaciones repetidas que son motivo de detención.</a:t>
            </a:r>
            <a:br>
              <a:rPr lang="es-MX" b="0" i="0" dirty="0">
                <a:effectLst/>
                <a:latin typeface="Montserrat" panose="00000500000000000000" pitchFamily="50" charset="0"/>
              </a:rPr>
            </a:br>
            <a:r>
              <a:rPr lang="es-MX" b="0" i="0" dirty="0">
                <a:effectLst/>
                <a:latin typeface="Montserrat" panose="00000500000000000000" pitchFamily="50" charset="0"/>
              </a:rPr>
              <a:t>2. </a:t>
            </a:r>
            <a:r>
              <a:rPr lang="es-MX" b="1" i="0" dirty="0">
                <a:effectLst/>
                <a:latin typeface="Montserrat" panose="00000500000000000000" pitchFamily="50" charset="0"/>
              </a:rPr>
              <a:t>Engaño,</a:t>
            </a:r>
            <a:r>
              <a:rPr lang="es-MX" b="0" i="0" dirty="0">
                <a:effectLst/>
                <a:latin typeface="Montserrat" panose="00000500000000000000" pitchFamily="50" charset="0"/>
              </a:rPr>
              <a:t> que se manifiesta por mentiras repetidas, utilización de alias o estafa para provecho o placer personal.</a:t>
            </a:r>
            <a:br>
              <a:rPr lang="es-MX" b="0" i="0" dirty="0">
                <a:effectLst/>
                <a:latin typeface="Montserrat" panose="00000500000000000000" pitchFamily="50" charset="0"/>
              </a:rPr>
            </a:br>
            <a:r>
              <a:rPr lang="es-MX" b="0" i="0" dirty="0">
                <a:effectLst/>
                <a:latin typeface="Montserrat" panose="00000500000000000000" pitchFamily="50" charset="0"/>
              </a:rPr>
              <a:t>3. </a:t>
            </a:r>
            <a:r>
              <a:rPr lang="es-MX" b="1" i="0" dirty="0">
                <a:effectLst/>
                <a:latin typeface="Montserrat" panose="00000500000000000000" pitchFamily="50" charset="0"/>
              </a:rPr>
              <a:t>Impulsividad</a:t>
            </a:r>
            <a:r>
              <a:rPr lang="es-MX" b="0" i="0" dirty="0">
                <a:effectLst/>
                <a:latin typeface="Montserrat" panose="00000500000000000000" pitchFamily="50" charset="0"/>
              </a:rPr>
              <a:t> o fracaso para planear con antelación.</a:t>
            </a:r>
            <a:br>
              <a:rPr lang="es-MX" b="0" i="0" dirty="0">
                <a:effectLst/>
                <a:latin typeface="Montserrat" panose="00000500000000000000" pitchFamily="50" charset="0"/>
              </a:rPr>
            </a:br>
            <a:r>
              <a:rPr lang="es-MX" b="0" i="0" dirty="0">
                <a:effectLst/>
                <a:latin typeface="Montserrat" panose="00000500000000000000" pitchFamily="50" charset="0"/>
              </a:rPr>
              <a:t>4. </a:t>
            </a:r>
            <a:r>
              <a:rPr lang="es-MX" b="1" i="0" dirty="0">
                <a:effectLst/>
                <a:latin typeface="Montserrat" panose="00000500000000000000" pitchFamily="50" charset="0"/>
              </a:rPr>
              <a:t>Irritabilidad y agresividad</a:t>
            </a:r>
            <a:r>
              <a:rPr lang="es-MX" b="0" i="0" dirty="0">
                <a:effectLst/>
                <a:latin typeface="Montserrat" panose="00000500000000000000" pitchFamily="50" charset="0"/>
              </a:rPr>
              <a:t>, que se manifiesta por peleas o agresiones físicas repetidas.</a:t>
            </a:r>
            <a:br>
              <a:rPr lang="es-MX" b="0" i="0" dirty="0">
                <a:effectLst/>
                <a:latin typeface="Montserrat" panose="00000500000000000000" pitchFamily="50" charset="0"/>
              </a:rPr>
            </a:br>
            <a:r>
              <a:rPr lang="es-MX" b="0" i="0" dirty="0">
                <a:effectLst/>
                <a:latin typeface="Montserrat" panose="00000500000000000000" pitchFamily="50" charset="0"/>
              </a:rPr>
              <a:t>5. </a:t>
            </a:r>
            <a:r>
              <a:rPr lang="es-MX" b="1" i="0" dirty="0">
                <a:effectLst/>
                <a:latin typeface="Montserrat" panose="00000500000000000000" pitchFamily="50" charset="0"/>
              </a:rPr>
              <a:t>Desatención imprudente </a:t>
            </a:r>
            <a:r>
              <a:rPr lang="es-MX" b="0" i="0" dirty="0">
                <a:effectLst/>
                <a:latin typeface="Montserrat" panose="00000500000000000000" pitchFamily="50" charset="0"/>
              </a:rPr>
              <a:t>de la seguridad propia o de los demás.</a:t>
            </a:r>
            <a:br>
              <a:rPr lang="es-MX" b="0" i="0" dirty="0">
                <a:effectLst/>
                <a:latin typeface="Montserrat" panose="00000500000000000000" pitchFamily="50" charset="0"/>
              </a:rPr>
            </a:br>
            <a:r>
              <a:rPr lang="es-MX" b="0" i="0" dirty="0">
                <a:effectLst/>
                <a:latin typeface="Montserrat" panose="00000500000000000000" pitchFamily="50" charset="0"/>
              </a:rPr>
              <a:t>6. </a:t>
            </a:r>
            <a:r>
              <a:rPr lang="es-MX" b="1" i="0" dirty="0">
                <a:effectLst/>
                <a:latin typeface="Montserrat" panose="00000500000000000000" pitchFamily="50" charset="0"/>
              </a:rPr>
              <a:t>Irresponsabilidad constante</a:t>
            </a:r>
            <a:r>
              <a:rPr lang="es-MX" b="0" i="0" dirty="0">
                <a:effectLst/>
                <a:latin typeface="Montserrat" panose="00000500000000000000" pitchFamily="50" charset="0"/>
              </a:rPr>
              <a:t>, que se manifiesta por la incapacidad repetida de mantener un comportamiento laboral coherente o cumplir con las obligaciones económicas.</a:t>
            </a:r>
            <a:br>
              <a:rPr lang="es-MX" b="0" i="0" dirty="0">
                <a:effectLst/>
                <a:latin typeface="Montserrat" panose="00000500000000000000" pitchFamily="50" charset="0"/>
              </a:rPr>
            </a:br>
            <a:r>
              <a:rPr lang="es-MX" b="0" i="0" dirty="0">
                <a:effectLst/>
                <a:latin typeface="Montserrat" panose="00000500000000000000" pitchFamily="50" charset="0"/>
              </a:rPr>
              <a:t>7. </a:t>
            </a:r>
            <a:r>
              <a:rPr lang="es-MX" b="1" i="0" dirty="0">
                <a:effectLst/>
                <a:latin typeface="Montserrat" panose="00000500000000000000" pitchFamily="50" charset="0"/>
              </a:rPr>
              <a:t>Ausencia de remordimiento</a:t>
            </a:r>
            <a:r>
              <a:rPr lang="es-MX" b="0" i="0" dirty="0">
                <a:effectLst/>
                <a:latin typeface="Montserrat" panose="00000500000000000000" pitchFamily="50" charset="0"/>
              </a:rPr>
              <a:t>, que se manifiesta con indiferencia o racionalización del hecho de haber herido, maltratado o robado a alguien.</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216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Límite</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Trastorno límite de la personalidad: tiene solución">
            <a:extLst>
              <a:ext uri="{FF2B5EF4-FFF2-40B4-BE49-F238E27FC236}">
                <a16:creationId xmlns:a16="http://schemas.microsoft.com/office/drawing/2014/main" id="{BFEC2BD8-6880-46ED-B19D-16B3C8DB3B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9079" y="1085260"/>
            <a:ext cx="5859350" cy="468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161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Límite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182565" y="671854"/>
            <a:ext cx="6623612" cy="5804181"/>
          </a:xfrm>
        </p:spPr>
        <p:txBody>
          <a:bodyPr>
            <a:noAutofit/>
          </a:bodyPr>
          <a:lstStyle/>
          <a:p>
            <a:pPr algn="l"/>
            <a:r>
              <a:rPr lang="es-MX" sz="1400" b="0" i="0" dirty="0">
                <a:effectLst/>
                <a:latin typeface="Montserrat" panose="00000500000000000000" pitchFamily="50" charset="0"/>
              </a:rPr>
              <a:t>Patrón dominante de </a:t>
            </a:r>
            <a:r>
              <a:rPr lang="es-MX" sz="1400" b="1" i="0" dirty="0">
                <a:effectLst/>
                <a:latin typeface="Montserrat" panose="00000500000000000000" pitchFamily="50" charset="0"/>
              </a:rPr>
              <a:t>inestabilidad de las relaciones interpersonales, de la autoimagen y de los afectos, e impulsividad intensa</a:t>
            </a:r>
            <a:r>
              <a:rPr lang="es-MX" sz="1400" b="0" i="0" dirty="0">
                <a:effectLst/>
                <a:latin typeface="Montserrat" panose="00000500000000000000" pitchFamily="50" charset="0"/>
              </a:rPr>
              <a:t>, que comienza en las primeras etapas de la edad adulta y está presente en diversos contextos, y que se manifiesta por cinco (o más) de los hechos siguientes:</a:t>
            </a:r>
          </a:p>
          <a:p>
            <a:pPr algn="l"/>
            <a:r>
              <a:rPr lang="es-MX" sz="1400" b="0" i="0" dirty="0">
                <a:effectLst/>
                <a:latin typeface="Montserrat" panose="00000500000000000000" pitchFamily="50" charset="0"/>
              </a:rPr>
              <a:t>1. </a:t>
            </a:r>
            <a:r>
              <a:rPr lang="es-MX" sz="1400" b="1" i="0" dirty="0">
                <a:effectLst/>
                <a:latin typeface="Montserrat" panose="00000500000000000000" pitchFamily="50" charset="0"/>
              </a:rPr>
              <a:t>Esfuerzos desesperados para evitar el desamparo real o imaginado</a:t>
            </a:r>
            <a:r>
              <a:rPr lang="es-MX" sz="1400" b="0" i="0" dirty="0">
                <a:effectLst/>
                <a:latin typeface="Montserrat" panose="00000500000000000000" pitchFamily="50" charset="0"/>
              </a:rPr>
              <a:t>. (Nota: No incluir el comportamiento suicida ni de automutilación que figuran en el Criterio 5.)</a:t>
            </a:r>
            <a:br>
              <a:rPr lang="es-MX" sz="1400" b="0" i="0" dirty="0">
                <a:effectLst/>
                <a:latin typeface="Montserrat" panose="00000500000000000000" pitchFamily="50" charset="0"/>
              </a:rPr>
            </a:br>
            <a:r>
              <a:rPr lang="es-MX" sz="1400" b="0" i="0" dirty="0">
                <a:effectLst/>
                <a:latin typeface="Montserrat" panose="00000500000000000000" pitchFamily="50" charset="0"/>
              </a:rPr>
              <a:t>2</a:t>
            </a:r>
            <a:r>
              <a:rPr lang="es-MX" sz="1400" b="1" i="0" dirty="0">
                <a:effectLst/>
                <a:latin typeface="Montserrat" panose="00000500000000000000" pitchFamily="50" charset="0"/>
              </a:rPr>
              <a:t>. Patrón de relaciones interpersonales inestables </a:t>
            </a:r>
            <a:r>
              <a:rPr lang="es-MX" sz="1400" b="0" i="0" dirty="0">
                <a:effectLst/>
                <a:latin typeface="Montserrat" panose="00000500000000000000" pitchFamily="50" charset="0"/>
              </a:rPr>
              <a:t>e intensas que se caracteriza por una alternancia entre los extremos de idealización y de devaluación.</a:t>
            </a:r>
            <a:br>
              <a:rPr lang="es-MX" sz="1400" b="0" i="0" dirty="0">
                <a:effectLst/>
                <a:latin typeface="Montserrat" panose="00000500000000000000" pitchFamily="50" charset="0"/>
              </a:rPr>
            </a:br>
            <a:r>
              <a:rPr lang="es-MX" sz="1400" b="0" i="0" dirty="0">
                <a:effectLst/>
                <a:latin typeface="Montserrat" panose="00000500000000000000" pitchFamily="50" charset="0"/>
              </a:rPr>
              <a:t>3. Alteración de la identidad</a:t>
            </a:r>
            <a:r>
              <a:rPr lang="es-MX" sz="1400" b="1" i="0" dirty="0">
                <a:effectLst/>
                <a:latin typeface="Montserrat" panose="00000500000000000000" pitchFamily="50" charset="0"/>
              </a:rPr>
              <a:t>: inestabilidad intensa y persistente de la autoimagen y del sentido del yo</a:t>
            </a:r>
            <a:r>
              <a:rPr lang="es-MX" sz="1400" b="0" i="0" dirty="0">
                <a:effectLst/>
                <a:latin typeface="Montserrat" panose="00000500000000000000" pitchFamily="50" charset="0"/>
              </a:rPr>
              <a:t>.</a:t>
            </a:r>
            <a:br>
              <a:rPr lang="es-MX" sz="1400" b="0" i="0" dirty="0">
                <a:effectLst/>
                <a:latin typeface="Montserrat" panose="00000500000000000000" pitchFamily="50" charset="0"/>
              </a:rPr>
            </a:br>
            <a:r>
              <a:rPr lang="es-MX" sz="1400" b="0" i="0" dirty="0">
                <a:effectLst/>
                <a:latin typeface="Montserrat" panose="00000500000000000000" pitchFamily="50" charset="0"/>
              </a:rPr>
              <a:t>4. </a:t>
            </a:r>
            <a:r>
              <a:rPr lang="es-MX" sz="1400" b="1" i="0" dirty="0">
                <a:effectLst/>
                <a:latin typeface="Montserrat" panose="00000500000000000000" pitchFamily="50" charset="0"/>
              </a:rPr>
              <a:t>Impulsividad</a:t>
            </a:r>
            <a:r>
              <a:rPr lang="es-MX" sz="1400" b="0" i="0" dirty="0">
                <a:effectLst/>
                <a:latin typeface="Montserrat" panose="00000500000000000000" pitchFamily="50" charset="0"/>
              </a:rPr>
              <a:t> en dos o más áreas que son potencialmente autolesivas (p. ej., gastos, sexo, drogas, conducción temeraria, atracones alimentarios). (Nota: No incluir el comportamiento suicida ni de automutilación que figuran en el Criterio 5.)</a:t>
            </a:r>
            <a:br>
              <a:rPr lang="es-MX" sz="1400" b="0" i="0" dirty="0">
                <a:effectLst/>
                <a:latin typeface="Montserrat" panose="00000500000000000000" pitchFamily="50" charset="0"/>
              </a:rPr>
            </a:br>
            <a:r>
              <a:rPr lang="es-MX" sz="1400" b="0" i="0" dirty="0">
                <a:effectLst/>
                <a:latin typeface="Montserrat" panose="00000500000000000000" pitchFamily="50" charset="0"/>
              </a:rPr>
              <a:t>5. </a:t>
            </a:r>
            <a:r>
              <a:rPr lang="es-MX" sz="1400" b="1" i="0" dirty="0">
                <a:effectLst/>
                <a:latin typeface="Montserrat" panose="00000500000000000000" pitchFamily="50" charset="0"/>
              </a:rPr>
              <a:t>Comportamiento, actitud o amenazas recurrentes de suicidio</a:t>
            </a:r>
            <a:r>
              <a:rPr lang="es-MX" sz="1400" b="0" i="0" dirty="0">
                <a:effectLst/>
                <a:latin typeface="Montserrat" panose="00000500000000000000" pitchFamily="50" charset="0"/>
              </a:rPr>
              <a:t>, o comportamiento de automutilación.</a:t>
            </a:r>
            <a:br>
              <a:rPr lang="es-MX" sz="1400" b="0" i="0" dirty="0">
                <a:effectLst/>
                <a:latin typeface="Montserrat" panose="00000500000000000000" pitchFamily="50" charset="0"/>
              </a:rPr>
            </a:br>
            <a:r>
              <a:rPr lang="es-MX" sz="1400" b="0" i="0" dirty="0">
                <a:effectLst/>
                <a:latin typeface="Montserrat" panose="00000500000000000000" pitchFamily="50" charset="0"/>
              </a:rPr>
              <a:t>6. </a:t>
            </a:r>
            <a:r>
              <a:rPr lang="es-MX" sz="1400" b="1" i="0" dirty="0">
                <a:effectLst/>
                <a:latin typeface="Montserrat" panose="00000500000000000000" pitchFamily="50" charset="0"/>
              </a:rPr>
              <a:t>Inestabilidad afectiva </a:t>
            </a:r>
            <a:r>
              <a:rPr lang="es-MX" sz="1400" b="0" i="0" dirty="0">
                <a:effectLst/>
                <a:latin typeface="Montserrat" panose="00000500000000000000" pitchFamily="50" charset="0"/>
              </a:rPr>
              <a:t>debida a una reactividad notable del estado de ánimo (p. ej., episodios intensos de disforia, irritabilidad o ansiedad que generalmente duran unas horas y, rara vez, más de unos días).</a:t>
            </a:r>
            <a:br>
              <a:rPr lang="es-MX" sz="1400" b="0" i="0" dirty="0">
                <a:effectLst/>
                <a:latin typeface="Montserrat" panose="00000500000000000000" pitchFamily="50" charset="0"/>
              </a:rPr>
            </a:br>
            <a:r>
              <a:rPr lang="es-MX" sz="1400" b="0" i="0" dirty="0">
                <a:effectLst/>
                <a:latin typeface="Montserrat" panose="00000500000000000000" pitchFamily="50" charset="0"/>
              </a:rPr>
              <a:t>7. </a:t>
            </a:r>
            <a:r>
              <a:rPr lang="es-MX" sz="1400" b="1" i="0" dirty="0">
                <a:effectLst/>
                <a:latin typeface="Montserrat" panose="00000500000000000000" pitchFamily="50" charset="0"/>
              </a:rPr>
              <a:t>Sensación crónica de vacío</a:t>
            </a:r>
            <a:r>
              <a:rPr lang="es-MX" sz="1400" b="0" i="0" dirty="0">
                <a:effectLst/>
                <a:latin typeface="Montserrat" panose="00000500000000000000" pitchFamily="50" charset="0"/>
              </a:rPr>
              <a:t>.</a:t>
            </a:r>
            <a:br>
              <a:rPr lang="es-MX" sz="1400" b="0" i="0" dirty="0">
                <a:effectLst/>
                <a:latin typeface="Montserrat" panose="00000500000000000000" pitchFamily="50" charset="0"/>
              </a:rPr>
            </a:br>
            <a:r>
              <a:rPr lang="es-MX" sz="1400" b="0" i="0" dirty="0">
                <a:effectLst/>
                <a:latin typeface="Montserrat" panose="00000500000000000000" pitchFamily="50" charset="0"/>
              </a:rPr>
              <a:t>8. </a:t>
            </a:r>
            <a:r>
              <a:rPr lang="es-MX" sz="1400" b="1" i="0" dirty="0">
                <a:effectLst/>
                <a:latin typeface="Montserrat" panose="00000500000000000000" pitchFamily="50" charset="0"/>
              </a:rPr>
              <a:t>Enfado inapropiado e intenso</a:t>
            </a:r>
            <a:r>
              <a:rPr lang="es-MX" sz="1400" b="0" i="0" dirty="0">
                <a:effectLst/>
                <a:latin typeface="Montserrat" panose="00000500000000000000" pitchFamily="50" charset="0"/>
              </a:rPr>
              <a:t>, o dificultad para controlar la ira (p.ej., exhibición frecuente de genio, enfado constante, peleas físicas recurrentes).</a:t>
            </a:r>
            <a:br>
              <a:rPr lang="es-MX" sz="1400" b="0" i="0" dirty="0">
                <a:effectLst/>
                <a:latin typeface="Montserrat" panose="00000500000000000000" pitchFamily="50" charset="0"/>
              </a:rPr>
            </a:br>
            <a:r>
              <a:rPr lang="es-MX" sz="1400" b="0" i="0" dirty="0">
                <a:effectLst/>
                <a:latin typeface="Montserrat" panose="00000500000000000000" pitchFamily="50" charset="0"/>
              </a:rPr>
              <a:t>9. </a:t>
            </a:r>
            <a:r>
              <a:rPr lang="es-MX" sz="1400" b="1" i="0" dirty="0">
                <a:effectLst/>
                <a:latin typeface="Montserrat" panose="00000500000000000000" pitchFamily="50" charset="0"/>
              </a:rPr>
              <a:t>Ideas paranoides transitorias </a:t>
            </a:r>
            <a:r>
              <a:rPr lang="es-MX" sz="1400" b="0" i="0" dirty="0">
                <a:effectLst/>
                <a:latin typeface="Montserrat" panose="00000500000000000000" pitchFamily="50" charset="0"/>
              </a:rPr>
              <a:t>relacionadas con el estrés o síntomas disociativos graves.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73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FE365096-10C5-49C2-AC88-0CB855397335}"/>
              </a:ext>
            </a:extLst>
          </p:cNvPr>
          <p:cNvSpPr/>
          <p:nvPr/>
        </p:nvSpPr>
        <p:spPr>
          <a:xfrm rot="16200000">
            <a:off x="4484007" y="-140608"/>
            <a:ext cx="7615902" cy="8868665"/>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4000" b="1" cap="none" spc="0" dirty="0">
                <a:ln/>
                <a:solidFill>
                  <a:schemeClr val="accent5">
                    <a:lumMod val="50000"/>
                  </a:schemeClr>
                </a:solidFill>
                <a:effectLst/>
              </a:rPr>
              <a:t>Espacio – ambiente adecuado</a:t>
            </a:r>
          </a:p>
        </p:txBody>
      </p:sp>
      <p:sp>
        <p:nvSpPr>
          <p:cNvPr id="18" name="Rectángulo 17">
            <a:extLst>
              <a:ext uri="{FF2B5EF4-FFF2-40B4-BE49-F238E27FC236}">
                <a16:creationId xmlns:a16="http://schemas.microsoft.com/office/drawing/2014/main" id="{AD07D95D-B232-41A7-8D6B-9D07C46B3F37}"/>
              </a:ext>
            </a:extLst>
          </p:cNvPr>
          <p:cNvSpPr/>
          <p:nvPr/>
        </p:nvSpPr>
        <p:spPr>
          <a:xfrm rot="16390112">
            <a:off x="5456881" y="854991"/>
            <a:ext cx="5545099" cy="6022522"/>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600" b="1" cap="none" spc="0" dirty="0">
                <a:ln/>
                <a:solidFill>
                  <a:schemeClr val="accent5"/>
                </a:solidFill>
                <a:effectLst/>
              </a:rPr>
              <a:t>Distancia personal</a:t>
            </a:r>
          </a:p>
        </p:txBody>
      </p:sp>
      <p:sp>
        <p:nvSpPr>
          <p:cNvPr id="19" name="Lágrima 18">
            <a:extLst>
              <a:ext uri="{FF2B5EF4-FFF2-40B4-BE49-F238E27FC236}">
                <a16:creationId xmlns:a16="http://schemas.microsoft.com/office/drawing/2014/main" id="{D94F5B2D-4BAA-4B76-88BD-BA8635C5495A}"/>
              </a:ext>
            </a:extLst>
          </p:cNvPr>
          <p:cNvSpPr/>
          <p:nvPr/>
        </p:nvSpPr>
        <p:spPr>
          <a:xfrm rot="10800000">
            <a:off x="7733008" y="2596697"/>
            <a:ext cx="790745" cy="769083"/>
          </a:xfrm>
          <a:prstGeom prst="teardrop">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063E442E-93F5-4C3E-BA60-931CD6CAEFA6}"/>
              </a:ext>
            </a:extLst>
          </p:cNvPr>
          <p:cNvSpPr/>
          <p:nvPr/>
        </p:nvSpPr>
        <p:spPr>
          <a:xfrm rot="16200000">
            <a:off x="5450424" y="1834853"/>
            <a:ext cx="5545099" cy="5405468"/>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200" b="1" cap="none" spc="0" dirty="0">
                <a:ln/>
                <a:solidFill>
                  <a:schemeClr val="accent6"/>
                </a:solidFill>
                <a:effectLst/>
              </a:rPr>
              <a:t>Buena actitud</a:t>
            </a:r>
          </a:p>
        </p:txBody>
      </p:sp>
      <p:sp>
        <p:nvSpPr>
          <p:cNvPr id="21" name="Rectángulo 20">
            <a:extLst>
              <a:ext uri="{FF2B5EF4-FFF2-40B4-BE49-F238E27FC236}">
                <a16:creationId xmlns:a16="http://schemas.microsoft.com/office/drawing/2014/main" id="{008FD1B5-59E6-4D70-9301-322BFEABAA5A}"/>
              </a:ext>
            </a:extLst>
          </p:cNvPr>
          <p:cNvSpPr/>
          <p:nvPr/>
        </p:nvSpPr>
        <p:spPr>
          <a:xfrm rot="16200000">
            <a:off x="5413536" y="3270539"/>
            <a:ext cx="5545099" cy="3687580"/>
          </a:xfrm>
          <a:prstGeom prst="rect">
            <a:avLst/>
          </a:prstGeom>
          <a:noFill/>
        </p:spPr>
        <p:txBody>
          <a:bodyPr wrap="square" lIns="91440" tIns="45720" rIns="91440" bIns="45720">
            <a:prstTxWarp prst="textCircle">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3200" b="1" cap="none" spc="0" dirty="0">
                <a:ln/>
                <a:solidFill>
                  <a:schemeClr val="accent4">
                    <a:lumMod val="60000"/>
                    <a:lumOff val="40000"/>
                  </a:schemeClr>
                </a:solidFill>
                <a:effectLst/>
              </a:rPr>
              <a:t>Contacto</a:t>
            </a:r>
          </a:p>
        </p:txBody>
      </p:sp>
      <p:sp>
        <p:nvSpPr>
          <p:cNvPr id="37" name="Rectángulo 36">
            <a:extLst>
              <a:ext uri="{FF2B5EF4-FFF2-40B4-BE49-F238E27FC236}">
                <a16:creationId xmlns:a16="http://schemas.microsoft.com/office/drawing/2014/main" id="{880052C6-36A8-4A2F-B018-E85F24C7F3EA}"/>
              </a:ext>
            </a:extLst>
          </p:cNvPr>
          <p:cNvSpPr/>
          <p:nvPr/>
        </p:nvSpPr>
        <p:spPr>
          <a:xfrm>
            <a:off x="2549202" y="3783211"/>
            <a:ext cx="11389204" cy="35394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800" b="1" dirty="0">
                <a:ln/>
                <a:solidFill>
                  <a:schemeClr val="accent2"/>
                </a:solidFill>
              </a:rPr>
              <a:t>Tono de voz adecuado y vocabulario acorde.</a:t>
            </a:r>
          </a:p>
          <a:p>
            <a:pPr algn="ctr"/>
            <a:r>
              <a:rPr lang="es-ES" sz="2800" b="1" dirty="0">
                <a:ln/>
                <a:solidFill>
                  <a:srgbClr val="C00000"/>
                </a:solidFill>
              </a:rPr>
              <a:t>Establecer límites claros.</a:t>
            </a:r>
          </a:p>
          <a:p>
            <a:pPr algn="ctr"/>
            <a:r>
              <a:rPr lang="es-ES" sz="2800" b="1" dirty="0">
                <a:ln/>
                <a:solidFill>
                  <a:schemeClr val="accent2"/>
                </a:solidFill>
              </a:rPr>
              <a:t>Preguntas e ideas concisas .</a:t>
            </a:r>
          </a:p>
          <a:p>
            <a:pPr algn="ctr"/>
            <a:r>
              <a:rPr lang="es-ES" sz="2800" b="1" dirty="0">
                <a:ln/>
                <a:solidFill>
                  <a:srgbClr val="C00000"/>
                </a:solidFill>
              </a:rPr>
              <a:t>Escuchar respuestas e identificar el afecto.</a:t>
            </a:r>
          </a:p>
          <a:p>
            <a:pPr algn="ctr"/>
            <a:r>
              <a:rPr lang="es-ES" sz="2800" b="1" dirty="0">
                <a:ln/>
                <a:solidFill>
                  <a:schemeClr val="accent2"/>
                </a:solidFill>
              </a:rPr>
              <a:t>Fijar acuerdos y desacuerdos claros.</a:t>
            </a:r>
          </a:p>
          <a:p>
            <a:pPr algn="ctr"/>
            <a:r>
              <a:rPr lang="es-ES" sz="2800" b="1" dirty="0">
                <a:ln/>
                <a:solidFill>
                  <a:srgbClr val="C00000"/>
                </a:solidFill>
              </a:rPr>
              <a:t>Ofrecer opciones honestas.</a:t>
            </a:r>
          </a:p>
          <a:p>
            <a:pPr algn="ctr"/>
            <a:endParaRPr lang="es-ES" sz="3200" b="1" dirty="0">
              <a:ln/>
              <a:solidFill>
                <a:srgbClr val="C00000"/>
              </a:solidFill>
            </a:endParaRPr>
          </a:p>
          <a:p>
            <a:pPr algn="ctr"/>
            <a:endParaRPr lang="es-ES" sz="2400" b="1" cap="none" spc="0" dirty="0">
              <a:ln/>
              <a:solidFill>
                <a:srgbClr val="C00000"/>
              </a:solidFill>
              <a:effectLst/>
            </a:endParaRPr>
          </a:p>
        </p:txBody>
      </p:sp>
    </p:spTree>
    <p:extLst>
      <p:ext uri="{BB962C8B-B14F-4D97-AF65-F5344CB8AC3E}">
        <p14:creationId xmlns:p14="http://schemas.microsoft.com/office/powerpoint/2010/main" val="507577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Histriónico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Te gusta llamar la atención? Tienes una personalidad histriónica">
            <a:extLst>
              <a:ext uri="{FF2B5EF4-FFF2-40B4-BE49-F238E27FC236}">
                <a16:creationId xmlns:a16="http://schemas.microsoft.com/office/drawing/2014/main" id="{BEE8412C-5136-4BDE-BA11-CF1A221A66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958" r="19258"/>
          <a:stretch/>
        </p:blipFill>
        <p:spPr bwMode="auto">
          <a:xfrm>
            <a:off x="5440100" y="655297"/>
            <a:ext cx="5741091" cy="5547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515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Histriónico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75163" y="543516"/>
            <a:ext cx="6623612" cy="6314484"/>
          </a:xfrm>
        </p:spPr>
        <p:txBody>
          <a:bodyPr>
            <a:normAutofit fontScale="92500" lnSpcReduction="10000"/>
          </a:bodyPr>
          <a:lstStyle/>
          <a:p>
            <a:pPr algn="l"/>
            <a:r>
              <a:rPr lang="es-MX" b="0" i="0" dirty="0">
                <a:effectLst/>
                <a:latin typeface="Montserrat" panose="00000500000000000000" pitchFamily="50" charset="0"/>
              </a:rPr>
              <a:t>Patrón dominante de </a:t>
            </a:r>
            <a:r>
              <a:rPr lang="es-MX" b="1" i="0" dirty="0">
                <a:effectLst/>
                <a:latin typeface="Montserrat" panose="00000500000000000000" pitchFamily="50" charset="0"/>
              </a:rPr>
              <a:t>emotividad excesiva y de búsqueda de atención</a:t>
            </a:r>
            <a:r>
              <a:rPr lang="es-MX" b="0" i="0" dirty="0">
                <a:effectLst/>
                <a:latin typeface="Montserrat" panose="00000500000000000000" pitchFamily="50" charset="0"/>
              </a:rPr>
              <a:t>, que comienza en las primeras etapas de la edad adulta y está presente en diversos contextos, y que se manifiesta por cinco (o más) de los hechos siguientes:</a:t>
            </a:r>
          </a:p>
          <a:p>
            <a:pPr algn="l"/>
            <a:r>
              <a:rPr lang="es-MX" b="0" i="0" dirty="0">
                <a:effectLst/>
                <a:latin typeface="Montserrat" panose="00000500000000000000" pitchFamily="50" charset="0"/>
              </a:rPr>
              <a:t>1. Se siente incómodo en situaciones en las que </a:t>
            </a:r>
            <a:r>
              <a:rPr lang="es-MX" b="1" i="0" dirty="0">
                <a:effectLst/>
                <a:latin typeface="Montserrat" panose="00000500000000000000" pitchFamily="50" charset="0"/>
              </a:rPr>
              <a:t>no es el centro de atención</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2. La interacción con los demás se caracteriza con frecuencia por un comportamiento </a:t>
            </a:r>
            <a:r>
              <a:rPr lang="es-MX" b="1" i="0" dirty="0">
                <a:effectLst/>
                <a:latin typeface="Montserrat" panose="00000500000000000000" pitchFamily="50" charset="0"/>
              </a:rPr>
              <a:t>sexualmente seductor o provocativo inapropiado.</a:t>
            </a:r>
            <a:br>
              <a:rPr lang="es-MX" b="0" i="0" dirty="0">
                <a:effectLst/>
                <a:latin typeface="Montserrat" panose="00000500000000000000" pitchFamily="50" charset="0"/>
              </a:rPr>
            </a:br>
            <a:r>
              <a:rPr lang="es-MX" b="0" i="0" dirty="0">
                <a:effectLst/>
                <a:latin typeface="Montserrat" panose="00000500000000000000" pitchFamily="50" charset="0"/>
              </a:rPr>
              <a:t>3. Presenta </a:t>
            </a:r>
            <a:r>
              <a:rPr lang="es-MX" b="1" i="0" dirty="0">
                <a:effectLst/>
                <a:latin typeface="Montserrat" panose="00000500000000000000" pitchFamily="50" charset="0"/>
              </a:rPr>
              <a:t>cambios rápidos y expresión plana de las emociones</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4. Utiliza constantemente el </a:t>
            </a:r>
            <a:r>
              <a:rPr lang="es-MX" b="1" i="0" dirty="0">
                <a:effectLst/>
                <a:latin typeface="Montserrat" panose="00000500000000000000" pitchFamily="50" charset="0"/>
              </a:rPr>
              <a:t>aspecto físico para atraer la atención</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5. Tiene un estilo de hablar que se basa </a:t>
            </a:r>
            <a:r>
              <a:rPr lang="es-MX" b="1" i="0" dirty="0">
                <a:effectLst/>
                <a:latin typeface="Montserrat" panose="00000500000000000000" pitchFamily="50" charset="0"/>
              </a:rPr>
              <a:t>excesivamente en las impresiones </a:t>
            </a:r>
            <a:r>
              <a:rPr lang="es-MX" b="0" i="0" dirty="0">
                <a:effectLst/>
                <a:latin typeface="Montserrat" panose="00000500000000000000" pitchFamily="50" charset="0"/>
              </a:rPr>
              <a:t>y que carece de detalles.</a:t>
            </a:r>
            <a:br>
              <a:rPr lang="es-MX" b="0" i="0" dirty="0">
                <a:effectLst/>
                <a:latin typeface="Montserrat" panose="00000500000000000000" pitchFamily="50" charset="0"/>
              </a:rPr>
            </a:br>
            <a:r>
              <a:rPr lang="es-MX" b="0" i="0" dirty="0">
                <a:effectLst/>
                <a:latin typeface="Montserrat" panose="00000500000000000000" pitchFamily="50" charset="0"/>
              </a:rPr>
              <a:t>6. </a:t>
            </a:r>
            <a:r>
              <a:rPr lang="es-MX" b="1" i="0" dirty="0">
                <a:effectLst/>
                <a:latin typeface="Montserrat" panose="00000500000000000000" pitchFamily="50" charset="0"/>
              </a:rPr>
              <a:t>Muestra </a:t>
            </a:r>
            <a:r>
              <a:rPr lang="es-MX" b="1" i="0" dirty="0" err="1">
                <a:effectLst/>
                <a:latin typeface="Montserrat" panose="00000500000000000000" pitchFamily="50" charset="0"/>
              </a:rPr>
              <a:t>autodramatización</a:t>
            </a:r>
            <a:r>
              <a:rPr lang="es-MX" b="1" i="0" dirty="0">
                <a:effectLst/>
                <a:latin typeface="Montserrat" panose="00000500000000000000" pitchFamily="50" charset="0"/>
              </a:rPr>
              <a:t>, teatralidad y expresión exagerada de la emoción</a:t>
            </a:r>
            <a:r>
              <a:rPr lang="es-MX" b="0" i="0" dirty="0">
                <a:effectLst/>
                <a:latin typeface="Montserrat" panose="00000500000000000000" pitchFamily="50" charset="0"/>
              </a:rPr>
              <a:t>.</a:t>
            </a:r>
            <a:br>
              <a:rPr lang="es-MX" b="0" i="0" dirty="0">
                <a:effectLst/>
                <a:latin typeface="Montserrat" panose="00000500000000000000" pitchFamily="50" charset="0"/>
              </a:rPr>
            </a:br>
            <a:r>
              <a:rPr lang="es-MX" b="0" i="0" dirty="0">
                <a:effectLst/>
                <a:latin typeface="Montserrat" panose="00000500000000000000" pitchFamily="50" charset="0"/>
              </a:rPr>
              <a:t>7. Es</a:t>
            </a:r>
            <a:r>
              <a:rPr lang="es-MX" b="1" i="0" dirty="0">
                <a:effectLst/>
                <a:latin typeface="Montserrat" panose="00000500000000000000" pitchFamily="50" charset="0"/>
              </a:rPr>
              <a:t> sugestionable </a:t>
            </a:r>
            <a:r>
              <a:rPr lang="es-MX" b="0" i="0" dirty="0">
                <a:effectLst/>
                <a:latin typeface="Montserrat" panose="00000500000000000000" pitchFamily="50" charset="0"/>
              </a:rPr>
              <a:t>(es decir, fácilmente influenciable por los demás o por las circunstancias).</a:t>
            </a:r>
            <a:br>
              <a:rPr lang="es-MX" b="0" i="0" dirty="0">
                <a:effectLst/>
                <a:latin typeface="Montserrat" panose="00000500000000000000" pitchFamily="50" charset="0"/>
              </a:rPr>
            </a:br>
            <a:r>
              <a:rPr lang="es-MX" b="0" i="0" dirty="0">
                <a:effectLst/>
                <a:latin typeface="Montserrat" panose="00000500000000000000" pitchFamily="50" charset="0"/>
              </a:rPr>
              <a:t>8. </a:t>
            </a:r>
            <a:r>
              <a:rPr lang="es-MX" b="1" i="0" dirty="0">
                <a:effectLst/>
                <a:latin typeface="Montserrat" panose="00000500000000000000" pitchFamily="50" charset="0"/>
              </a:rPr>
              <a:t>Considera que las relaciones son más estrechas de lo que son en realidad</a:t>
            </a:r>
            <a:r>
              <a:rPr lang="es-MX" b="0" i="0" dirty="0">
                <a:effectLst/>
                <a:latin typeface="Montserrat" panose="00000500000000000000" pitchFamily="50" charset="0"/>
              </a:rPr>
              <a:t>.</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677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Narcisista</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rastorno histriónico de la personalidad: causas, síntomas y tratamiento">
            <a:extLst>
              <a:ext uri="{FF2B5EF4-FFF2-40B4-BE49-F238E27FC236}">
                <a16:creationId xmlns:a16="http://schemas.microsoft.com/office/drawing/2014/main" id="{F44B3170-0ACF-4FBD-9208-CEDAE9CA2D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7666" y="1153075"/>
            <a:ext cx="6844886" cy="4551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804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Narcisista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33036" y="365125"/>
            <a:ext cx="6623612" cy="6314484"/>
          </a:xfrm>
        </p:spPr>
        <p:txBody>
          <a:bodyPr>
            <a:normAutofit/>
          </a:bodyPr>
          <a:lstStyle/>
          <a:p>
            <a:pPr algn="l"/>
            <a:r>
              <a:rPr lang="es-MX" sz="1600" b="0" i="0" dirty="0">
                <a:effectLst/>
                <a:latin typeface="Montserrat" panose="00000500000000000000" pitchFamily="50" charset="0"/>
              </a:rPr>
              <a:t>Patrón </a:t>
            </a:r>
            <a:r>
              <a:rPr lang="es-MX" sz="1600" b="1" i="0" dirty="0">
                <a:effectLst/>
                <a:latin typeface="Montserrat" panose="00000500000000000000" pitchFamily="50" charset="0"/>
              </a:rPr>
              <a:t>dominante de grandeza </a:t>
            </a:r>
            <a:r>
              <a:rPr lang="es-MX" sz="1600" b="0" i="0" dirty="0">
                <a:effectLst/>
                <a:latin typeface="Montserrat" panose="00000500000000000000" pitchFamily="50" charset="0"/>
              </a:rPr>
              <a:t>(en la fantasía o en el comportamiento), </a:t>
            </a:r>
            <a:r>
              <a:rPr lang="es-MX" sz="1600" b="1" i="0" dirty="0">
                <a:effectLst/>
                <a:latin typeface="Montserrat" panose="00000500000000000000" pitchFamily="50" charset="0"/>
              </a:rPr>
              <a:t>necesidad de admiración y falta de empatía</a:t>
            </a:r>
            <a:r>
              <a:rPr lang="es-MX" sz="1600" b="0" i="0" dirty="0">
                <a:effectLst/>
                <a:latin typeface="Montserrat" panose="00000500000000000000" pitchFamily="50" charset="0"/>
              </a:rPr>
              <a:t>, que comienza en las primeras etapas de la vida adulta y se presenta en diversos contextos, y que se manifiesta por cinco (o más) de los hechos siguientes:</a:t>
            </a:r>
          </a:p>
          <a:p>
            <a:pPr algn="l"/>
            <a:r>
              <a:rPr lang="es-MX" sz="1600" b="0" i="0" dirty="0">
                <a:effectLst/>
                <a:latin typeface="Montserrat" panose="00000500000000000000" pitchFamily="50" charset="0"/>
              </a:rPr>
              <a:t>1</a:t>
            </a:r>
            <a:r>
              <a:rPr lang="es-MX" sz="1600" b="1" i="0" dirty="0">
                <a:effectLst/>
                <a:latin typeface="Montserrat" panose="00000500000000000000" pitchFamily="50" charset="0"/>
              </a:rPr>
              <a:t>. Tiene sentimientos de grandeza y prepotencia </a:t>
            </a:r>
            <a:r>
              <a:rPr lang="es-MX" sz="1600" b="0" i="0" dirty="0">
                <a:effectLst/>
                <a:latin typeface="Montserrat" panose="00000500000000000000" pitchFamily="50" charset="0"/>
              </a:rPr>
              <a:t>(p. ej., exagera sus logros y talentos, espera ser reconocido como superior sin contar con los correspondientes éxitos).</a:t>
            </a:r>
            <a:br>
              <a:rPr lang="es-MX" sz="1600" b="0" i="0" dirty="0">
                <a:effectLst/>
                <a:latin typeface="Montserrat" panose="00000500000000000000" pitchFamily="50" charset="0"/>
              </a:rPr>
            </a:br>
            <a:r>
              <a:rPr lang="es-MX" sz="1600" b="0" i="0" dirty="0">
                <a:effectLst/>
                <a:latin typeface="Montserrat" panose="00000500000000000000" pitchFamily="50" charset="0"/>
              </a:rPr>
              <a:t>2. </a:t>
            </a:r>
            <a:r>
              <a:rPr lang="es-MX" sz="1600" b="1" i="0" dirty="0">
                <a:effectLst/>
                <a:latin typeface="Montserrat" panose="00000500000000000000" pitchFamily="50" charset="0"/>
              </a:rPr>
              <a:t>Está absorto en fantasías de éxito, poder, brillantez, belleza o amor ideal ilimitado</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3. </a:t>
            </a:r>
            <a:r>
              <a:rPr lang="es-MX" sz="1600" b="1" i="0" dirty="0">
                <a:effectLst/>
                <a:latin typeface="Montserrat" panose="00000500000000000000" pitchFamily="50" charset="0"/>
              </a:rPr>
              <a:t>Cree que es “especial” y único</a:t>
            </a:r>
            <a:r>
              <a:rPr lang="es-MX" sz="1600" b="0" i="0" dirty="0">
                <a:effectLst/>
                <a:latin typeface="Montserrat" panose="00000500000000000000" pitchFamily="50" charset="0"/>
              </a:rPr>
              <a:t>, y que sólo pueden comprenderle o sólo puede relacionarse con otras personas (o instituciones) especiales o de alto estatus.</a:t>
            </a:r>
            <a:br>
              <a:rPr lang="es-MX" sz="1600" b="0" i="0" dirty="0">
                <a:effectLst/>
                <a:latin typeface="Montserrat" panose="00000500000000000000" pitchFamily="50" charset="0"/>
              </a:rPr>
            </a:br>
            <a:r>
              <a:rPr lang="es-MX" sz="1600" b="0" i="0" dirty="0">
                <a:effectLst/>
                <a:latin typeface="Montserrat" panose="00000500000000000000" pitchFamily="50" charset="0"/>
              </a:rPr>
              <a:t>4. Tiene una </a:t>
            </a:r>
            <a:r>
              <a:rPr lang="es-MX" sz="1600" b="1" i="0" dirty="0">
                <a:effectLst/>
                <a:latin typeface="Montserrat" panose="00000500000000000000" pitchFamily="50" charset="0"/>
              </a:rPr>
              <a:t>necesidad excesiva de admiración</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5. Muestra un </a:t>
            </a:r>
            <a:r>
              <a:rPr lang="es-MX" sz="1600" b="1" i="0" dirty="0">
                <a:effectLst/>
                <a:latin typeface="Montserrat" panose="00000500000000000000" pitchFamily="50" charset="0"/>
              </a:rPr>
              <a:t>sentimiento de privilegio </a:t>
            </a:r>
            <a:r>
              <a:rPr lang="es-MX" sz="1600" b="0" i="0" dirty="0">
                <a:effectLst/>
                <a:latin typeface="Montserrat" panose="00000500000000000000" pitchFamily="50" charset="0"/>
              </a:rPr>
              <a:t>(es decir, expectativas no razonables de tratamiento especialmente favorable o de cumplimiento automático de sus expectativas).</a:t>
            </a:r>
            <a:br>
              <a:rPr lang="es-MX" sz="1600" b="0" i="0" dirty="0">
                <a:effectLst/>
                <a:latin typeface="Montserrat" panose="00000500000000000000" pitchFamily="50" charset="0"/>
              </a:rPr>
            </a:br>
            <a:r>
              <a:rPr lang="es-MX" sz="1600" b="0" i="0" dirty="0">
                <a:effectLst/>
                <a:latin typeface="Montserrat" panose="00000500000000000000" pitchFamily="50" charset="0"/>
              </a:rPr>
              <a:t>6. </a:t>
            </a:r>
            <a:r>
              <a:rPr lang="es-MX" sz="1600" b="1" i="0" dirty="0">
                <a:effectLst/>
                <a:latin typeface="Montserrat" panose="00000500000000000000" pitchFamily="50" charset="0"/>
              </a:rPr>
              <a:t>Explota las relaciones interpersonales </a:t>
            </a:r>
            <a:r>
              <a:rPr lang="es-MX" sz="1600" b="0" i="0" dirty="0">
                <a:effectLst/>
                <a:latin typeface="Montserrat" panose="00000500000000000000" pitchFamily="50" charset="0"/>
              </a:rPr>
              <a:t>(es decir, se aprovecha de los demás para sus propios fines).</a:t>
            </a:r>
            <a:br>
              <a:rPr lang="es-MX" sz="1600" b="0" i="0" dirty="0">
                <a:effectLst/>
                <a:latin typeface="Montserrat" panose="00000500000000000000" pitchFamily="50" charset="0"/>
              </a:rPr>
            </a:br>
            <a:r>
              <a:rPr lang="es-MX" sz="1600" b="0" i="0" dirty="0">
                <a:effectLst/>
                <a:latin typeface="Montserrat" panose="00000500000000000000" pitchFamily="50" charset="0"/>
              </a:rPr>
              <a:t>7. </a:t>
            </a:r>
            <a:r>
              <a:rPr lang="es-MX" sz="1600" b="1" i="0" dirty="0">
                <a:effectLst/>
                <a:latin typeface="Montserrat" panose="00000500000000000000" pitchFamily="50" charset="0"/>
              </a:rPr>
              <a:t>Carece de empatía</a:t>
            </a:r>
            <a:r>
              <a:rPr lang="es-MX" sz="1600" b="0" i="0" dirty="0">
                <a:effectLst/>
                <a:latin typeface="Montserrat" panose="00000500000000000000" pitchFamily="50" charset="0"/>
              </a:rPr>
              <a:t>: no está dispuesto a reconocer o a identificarse con los sentimientos y necesidades de los demás.</a:t>
            </a:r>
            <a:br>
              <a:rPr lang="es-MX" sz="1600" b="0" i="0" dirty="0">
                <a:effectLst/>
                <a:latin typeface="Montserrat" panose="00000500000000000000" pitchFamily="50" charset="0"/>
              </a:rPr>
            </a:br>
            <a:r>
              <a:rPr lang="es-MX" sz="1600" b="0" i="0" dirty="0">
                <a:effectLst/>
                <a:latin typeface="Montserrat" panose="00000500000000000000" pitchFamily="50" charset="0"/>
              </a:rPr>
              <a:t>8. Con frecuencia </a:t>
            </a:r>
            <a:r>
              <a:rPr lang="es-MX" sz="1600" b="1" i="0" dirty="0">
                <a:effectLst/>
                <a:latin typeface="Montserrat" panose="00000500000000000000" pitchFamily="50" charset="0"/>
              </a:rPr>
              <a:t>envidia a los demás o cree que éstos sienten envidia de él</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9. Muestra </a:t>
            </a:r>
            <a:r>
              <a:rPr lang="es-MX" sz="1600" b="1" i="0" dirty="0">
                <a:effectLst/>
                <a:latin typeface="Montserrat" panose="00000500000000000000" pitchFamily="50" charset="0"/>
              </a:rPr>
              <a:t>comportamientos o actitudes arrogantes</a:t>
            </a:r>
            <a:r>
              <a:rPr lang="es-MX" sz="1600" b="0" i="0" dirty="0">
                <a:effectLst/>
                <a:latin typeface="Montserrat" panose="00000500000000000000" pitchFamily="50" charset="0"/>
              </a:rPr>
              <a:t>, de superioridad.</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374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64819" y="2260736"/>
            <a:ext cx="6953250" cy="2808975"/>
          </a:xfrm>
        </p:spPr>
        <p:txBody>
          <a:bodyPr>
            <a:normAutofit/>
          </a:bodyPr>
          <a:lstStyle/>
          <a:p>
            <a:pPr marL="0" indent="0" algn="ctr">
              <a:lnSpc>
                <a:spcPct val="120000"/>
              </a:lnSpc>
              <a:spcBef>
                <a:spcPts val="0"/>
              </a:spcBef>
              <a:buNone/>
            </a:pPr>
            <a:r>
              <a:rPr lang="es-MX" sz="8800" b="1" dirty="0">
                <a:latin typeface="Montserrat" panose="02000505000000020004"/>
                <a:ea typeface="Calibri" panose="020F0502020204030204" pitchFamily="34" charset="0"/>
                <a:cs typeface="Times New Roman" panose="02020603050405020304" pitchFamily="18" charset="0"/>
              </a:rPr>
              <a:t>Grupo</a:t>
            </a:r>
            <a:r>
              <a:rPr lang="es-MX" sz="8800" b="1" dirty="0">
                <a:effectLst/>
                <a:latin typeface="Montserrat" panose="02000505000000020004"/>
                <a:ea typeface="Calibri" panose="020F0502020204030204" pitchFamily="34" charset="0"/>
                <a:cs typeface="Times New Roman" panose="02020603050405020304" pitchFamily="18" charset="0"/>
              </a:rPr>
              <a:t> C</a:t>
            </a:r>
            <a:endParaRPr lang="es-CO" sz="40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D09116DE-86B1-44D5-9EA7-1174639B5445}"/>
              </a:ext>
            </a:extLst>
          </p:cNvPr>
          <p:cNvSpPr txBox="1">
            <a:spLocks/>
          </p:cNvSpPr>
          <p:nvPr/>
        </p:nvSpPr>
        <p:spPr>
          <a:xfrm>
            <a:off x="4864819" y="4350754"/>
            <a:ext cx="6953250" cy="1466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s-MX" sz="3200" b="1" dirty="0">
                <a:latin typeface="Montserrat" panose="02000505000000020004"/>
                <a:ea typeface="Calibri" panose="020F0502020204030204" pitchFamily="34" charset="0"/>
                <a:cs typeface="Times New Roman" panose="02020603050405020304" pitchFamily="18" charset="0"/>
              </a:rPr>
              <a:t>Temerosos</a:t>
            </a:r>
            <a:endParaRPr lang="es-CO" sz="1100" dirty="0"/>
          </a:p>
        </p:txBody>
      </p:sp>
    </p:spTree>
    <p:extLst>
      <p:ext uri="{BB962C8B-B14F-4D97-AF65-F5344CB8AC3E}">
        <p14:creationId xmlns:p14="http://schemas.microsoft.com/office/powerpoint/2010/main" val="3064474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Evasiva</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Trastorno evitativo de la personalidad - YouTube">
            <a:extLst>
              <a:ext uri="{FF2B5EF4-FFF2-40B4-BE49-F238E27FC236}">
                <a16:creationId xmlns:a16="http://schemas.microsoft.com/office/drawing/2014/main" id="{658D7F65-F8B4-4027-93D7-DF79934C403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1308" r="22007"/>
          <a:stretch/>
        </p:blipFill>
        <p:spPr bwMode="auto">
          <a:xfrm>
            <a:off x="5715000" y="917968"/>
            <a:ext cx="5271085" cy="5230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293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Evasiva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170990" y="857049"/>
            <a:ext cx="6623612" cy="5607412"/>
          </a:xfrm>
        </p:spPr>
        <p:txBody>
          <a:bodyPr>
            <a:normAutofit/>
          </a:bodyPr>
          <a:lstStyle/>
          <a:p>
            <a:pPr algn="l"/>
            <a:r>
              <a:rPr lang="es-MX" sz="1700" b="0" i="0" dirty="0">
                <a:effectLst/>
                <a:latin typeface="Montserrat" panose="00000500000000000000" pitchFamily="50" charset="0"/>
              </a:rPr>
              <a:t>Patrón dominante de </a:t>
            </a:r>
            <a:r>
              <a:rPr lang="es-MX" sz="1700" b="1" i="0" dirty="0">
                <a:effectLst/>
                <a:latin typeface="Montserrat" panose="00000500000000000000" pitchFamily="50" charset="0"/>
              </a:rPr>
              <a:t>inhibición social, sentimientos de incompetencia e hipersensibilidad a la evaluación negativa</a:t>
            </a:r>
            <a:r>
              <a:rPr lang="es-MX" sz="1700" b="0" i="0" dirty="0">
                <a:effectLst/>
                <a:latin typeface="Montserrat" panose="00000500000000000000" pitchFamily="50" charset="0"/>
              </a:rPr>
              <a:t>, que comienza en las primeras etapas de la edad adulta y está presente en diversos contextos, y que se manifiesta por cuatro (o más) de los hechos siguientes:</a:t>
            </a:r>
          </a:p>
          <a:p>
            <a:pPr algn="l"/>
            <a:r>
              <a:rPr lang="es-MX" sz="1700" b="0" i="0" dirty="0">
                <a:effectLst/>
                <a:latin typeface="Montserrat" panose="00000500000000000000" pitchFamily="50" charset="0"/>
              </a:rPr>
              <a:t>1. Evita las actividades laborales que implican un </a:t>
            </a:r>
            <a:r>
              <a:rPr lang="es-MX" sz="1700" b="1" i="0" dirty="0">
                <a:effectLst/>
                <a:latin typeface="Montserrat" panose="00000500000000000000" pitchFamily="50" charset="0"/>
              </a:rPr>
              <a:t>contacto interpersonal significativo por miedo a la crítica</a:t>
            </a:r>
            <a:r>
              <a:rPr lang="es-MX" sz="1700" b="0" i="0" dirty="0">
                <a:effectLst/>
                <a:latin typeface="Montserrat" panose="00000500000000000000" pitchFamily="50" charset="0"/>
              </a:rPr>
              <a:t>, la desaprobación o el rechazo.</a:t>
            </a:r>
            <a:br>
              <a:rPr lang="es-MX" sz="1700" b="0" i="0" dirty="0">
                <a:effectLst/>
                <a:latin typeface="Montserrat" panose="00000500000000000000" pitchFamily="50" charset="0"/>
              </a:rPr>
            </a:br>
            <a:r>
              <a:rPr lang="es-MX" sz="1700" b="0" i="0" dirty="0">
                <a:effectLst/>
                <a:latin typeface="Montserrat" panose="00000500000000000000" pitchFamily="50" charset="0"/>
              </a:rPr>
              <a:t>2. Se muestra </a:t>
            </a:r>
            <a:r>
              <a:rPr lang="es-MX" sz="1700" b="1" i="0" dirty="0">
                <a:effectLst/>
                <a:latin typeface="Montserrat" panose="00000500000000000000" pitchFamily="50" charset="0"/>
              </a:rPr>
              <a:t>poco dispuesto a establecer relación </a:t>
            </a:r>
            <a:r>
              <a:rPr lang="es-MX" sz="1700" b="0" i="0" dirty="0">
                <a:effectLst/>
                <a:latin typeface="Montserrat" panose="00000500000000000000" pitchFamily="50" charset="0"/>
              </a:rPr>
              <a:t>con los demás a no ser que esté seguro de ser apreciado.</a:t>
            </a:r>
            <a:br>
              <a:rPr lang="es-MX" sz="1700" b="0" i="0" dirty="0">
                <a:effectLst/>
                <a:latin typeface="Montserrat" panose="00000500000000000000" pitchFamily="50" charset="0"/>
              </a:rPr>
            </a:br>
            <a:r>
              <a:rPr lang="es-MX" sz="1700" b="0" i="0" dirty="0">
                <a:effectLst/>
                <a:latin typeface="Montserrat" panose="00000500000000000000" pitchFamily="50" charset="0"/>
              </a:rPr>
              <a:t>3. </a:t>
            </a:r>
            <a:r>
              <a:rPr lang="es-MX" sz="1700" b="1" i="0" dirty="0">
                <a:effectLst/>
                <a:latin typeface="Montserrat" panose="00000500000000000000" pitchFamily="50" charset="0"/>
              </a:rPr>
              <a:t>Se muestra retraído en las relaciones estrechas </a:t>
            </a:r>
            <a:r>
              <a:rPr lang="es-MX" sz="1700" b="0" i="0" dirty="0">
                <a:effectLst/>
                <a:latin typeface="Montserrat" panose="00000500000000000000" pitchFamily="50" charset="0"/>
              </a:rPr>
              <a:t>porque teme que lo avergüencen o ridiculicen.</a:t>
            </a:r>
            <a:br>
              <a:rPr lang="es-MX" sz="1700" b="0" i="0" dirty="0">
                <a:effectLst/>
                <a:latin typeface="Montserrat" panose="00000500000000000000" pitchFamily="50" charset="0"/>
              </a:rPr>
            </a:br>
            <a:r>
              <a:rPr lang="es-MX" sz="1700" b="0" i="0" dirty="0">
                <a:effectLst/>
                <a:latin typeface="Montserrat" panose="00000500000000000000" pitchFamily="50" charset="0"/>
              </a:rPr>
              <a:t>4. </a:t>
            </a:r>
            <a:r>
              <a:rPr lang="es-MX" sz="1700" b="1" i="0" dirty="0">
                <a:effectLst/>
                <a:latin typeface="Montserrat" panose="00000500000000000000" pitchFamily="50" charset="0"/>
              </a:rPr>
              <a:t>Le preocupa ser criticado o rechazado </a:t>
            </a:r>
            <a:r>
              <a:rPr lang="es-MX" sz="1700" b="0" i="0" dirty="0">
                <a:effectLst/>
                <a:latin typeface="Montserrat" panose="00000500000000000000" pitchFamily="50" charset="0"/>
              </a:rPr>
              <a:t>en situaciones sociales.</a:t>
            </a:r>
            <a:br>
              <a:rPr lang="es-MX" sz="1700" b="0" i="0" dirty="0">
                <a:effectLst/>
                <a:latin typeface="Montserrat" panose="00000500000000000000" pitchFamily="50" charset="0"/>
              </a:rPr>
            </a:br>
            <a:r>
              <a:rPr lang="es-MX" sz="1700" b="0" i="0" dirty="0">
                <a:effectLst/>
                <a:latin typeface="Montserrat" panose="00000500000000000000" pitchFamily="50" charset="0"/>
              </a:rPr>
              <a:t>5. </a:t>
            </a:r>
            <a:r>
              <a:rPr lang="es-MX" sz="1700" b="1" i="0" dirty="0">
                <a:effectLst/>
                <a:latin typeface="Montserrat" panose="00000500000000000000" pitchFamily="50" charset="0"/>
              </a:rPr>
              <a:t>Se muestra inhibido en nuevas situaciones interpersonales</a:t>
            </a:r>
            <a:r>
              <a:rPr lang="es-MX" sz="1700" b="0" i="0" dirty="0">
                <a:effectLst/>
                <a:latin typeface="Montserrat" panose="00000500000000000000" pitchFamily="50" charset="0"/>
              </a:rPr>
              <a:t> debido al sentimiento de falta de adaptación.</a:t>
            </a:r>
            <a:br>
              <a:rPr lang="es-MX" sz="1700" b="0" i="0" dirty="0">
                <a:effectLst/>
                <a:latin typeface="Montserrat" panose="00000500000000000000" pitchFamily="50" charset="0"/>
              </a:rPr>
            </a:br>
            <a:r>
              <a:rPr lang="es-MX" sz="1700" b="0" i="0" dirty="0">
                <a:effectLst/>
                <a:latin typeface="Montserrat" panose="00000500000000000000" pitchFamily="50" charset="0"/>
              </a:rPr>
              <a:t>6</a:t>
            </a:r>
            <a:r>
              <a:rPr lang="es-MX" sz="1700" b="1" i="0" dirty="0">
                <a:effectLst/>
                <a:latin typeface="Montserrat" panose="00000500000000000000" pitchFamily="50" charset="0"/>
              </a:rPr>
              <a:t>. Se ve a sí mismo como socialmente inepto</a:t>
            </a:r>
            <a:r>
              <a:rPr lang="es-MX" sz="1700" b="0" i="0" dirty="0">
                <a:effectLst/>
                <a:latin typeface="Montserrat" panose="00000500000000000000" pitchFamily="50" charset="0"/>
              </a:rPr>
              <a:t>, con poco atractivo personal o inferior a los demás.</a:t>
            </a:r>
            <a:br>
              <a:rPr lang="es-MX" sz="1700" b="0" i="0" dirty="0">
                <a:effectLst/>
                <a:latin typeface="Montserrat" panose="00000500000000000000" pitchFamily="50" charset="0"/>
              </a:rPr>
            </a:br>
            <a:r>
              <a:rPr lang="es-MX" sz="1700" b="0" i="0" dirty="0">
                <a:effectLst/>
                <a:latin typeface="Montserrat" panose="00000500000000000000" pitchFamily="50" charset="0"/>
              </a:rPr>
              <a:t>7</a:t>
            </a:r>
            <a:r>
              <a:rPr lang="es-MX" sz="1700" b="1" i="0" dirty="0">
                <a:effectLst/>
                <a:latin typeface="Montserrat" panose="00000500000000000000" pitchFamily="50" charset="0"/>
              </a:rPr>
              <a:t>. Se muestra extremadamente reacio a asumir riesgos personales</a:t>
            </a:r>
            <a:r>
              <a:rPr lang="es-MX" sz="1700" b="0" i="0" dirty="0">
                <a:effectLst/>
                <a:latin typeface="Montserrat" panose="00000500000000000000" pitchFamily="50" charset="0"/>
              </a:rPr>
              <a:t> o a implicarse en nuevas actividades porque le pueden resultar embarazosas.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686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Dependiente</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Trastorno de la personalidad dependiente - Mejor con Salud">
            <a:extLst>
              <a:ext uri="{FF2B5EF4-FFF2-40B4-BE49-F238E27FC236}">
                <a16:creationId xmlns:a16="http://schemas.microsoft.com/office/drawing/2014/main" id="{D87E4477-0C37-4785-B2C2-8E09873FC3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7679" y="1385887"/>
            <a:ext cx="6134100" cy="408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6222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Dependiente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321461" y="665544"/>
            <a:ext cx="6623612" cy="5827331"/>
          </a:xfrm>
        </p:spPr>
        <p:txBody>
          <a:bodyPr>
            <a:noAutofit/>
          </a:bodyPr>
          <a:lstStyle/>
          <a:p>
            <a:pPr algn="l"/>
            <a:r>
              <a:rPr lang="es-MX" sz="1600" b="0" i="0" dirty="0">
                <a:effectLst/>
                <a:latin typeface="Montserrat" panose="00000500000000000000" pitchFamily="50" charset="0"/>
              </a:rPr>
              <a:t>Necesidad dominante y excesiva de </a:t>
            </a:r>
            <a:r>
              <a:rPr lang="es-MX" sz="1600" b="1" i="0" dirty="0">
                <a:effectLst/>
                <a:latin typeface="Montserrat" panose="00000500000000000000" pitchFamily="50" charset="0"/>
              </a:rPr>
              <a:t>que le cuiden, lo que conlleva un comportamiento sumiso y de apego exagerado, y miedo a la separación</a:t>
            </a:r>
            <a:r>
              <a:rPr lang="es-MX" sz="1600" b="0" i="0" dirty="0">
                <a:effectLst/>
                <a:latin typeface="Montserrat" panose="00000500000000000000" pitchFamily="50" charset="0"/>
              </a:rPr>
              <a:t>, que comienza en las primeras etapas de la edad adulta y está presente en diversos contextos, y que se manifiesta por cinco (o más) de los hechos siguientes:</a:t>
            </a:r>
          </a:p>
          <a:p>
            <a:pPr algn="l"/>
            <a:r>
              <a:rPr lang="es-MX" sz="1600" b="0" i="0" dirty="0">
                <a:effectLst/>
                <a:latin typeface="Montserrat" panose="00000500000000000000" pitchFamily="50" charset="0"/>
              </a:rPr>
              <a:t>1</a:t>
            </a:r>
            <a:r>
              <a:rPr lang="es-MX" sz="1600" b="1" i="0" dirty="0">
                <a:effectLst/>
                <a:latin typeface="Montserrat" panose="00000500000000000000" pitchFamily="50" charset="0"/>
              </a:rPr>
              <a:t>. Le cuesta tomar decisiones cotidianas</a:t>
            </a:r>
            <a:r>
              <a:rPr lang="es-MX" sz="1600" b="0" i="0" dirty="0">
                <a:effectLst/>
                <a:latin typeface="Montserrat" panose="00000500000000000000" pitchFamily="50" charset="0"/>
              </a:rPr>
              <a:t> sin el consejo y la tranquilización excesiva de otras personas.</a:t>
            </a:r>
            <a:br>
              <a:rPr lang="es-MX" sz="1600" b="0" i="0" dirty="0">
                <a:effectLst/>
                <a:latin typeface="Montserrat" panose="00000500000000000000" pitchFamily="50" charset="0"/>
              </a:rPr>
            </a:br>
            <a:r>
              <a:rPr lang="es-MX" sz="1600" b="0" i="0" dirty="0">
                <a:effectLst/>
                <a:latin typeface="Montserrat" panose="00000500000000000000" pitchFamily="50" charset="0"/>
              </a:rPr>
              <a:t>2. </a:t>
            </a:r>
            <a:r>
              <a:rPr lang="es-MX" sz="1600" b="1" i="0" dirty="0">
                <a:effectLst/>
                <a:latin typeface="Montserrat" panose="00000500000000000000" pitchFamily="50" charset="0"/>
              </a:rPr>
              <a:t>Necesita a los demás para asumir responsabilidades </a:t>
            </a:r>
            <a:r>
              <a:rPr lang="es-MX" sz="1600" b="0" i="0" dirty="0">
                <a:effectLst/>
                <a:latin typeface="Montserrat" panose="00000500000000000000" pitchFamily="50" charset="0"/>
              </a:rPr>
              <a:t>en la mayoría de los ámbitos importantes de su vida.</a:t>
            </a:r>
            <a:br>
              <a:rPr lang="es-MX" sz="1600" b="0" i="0" dirty="0">
                <a:effectLst/>
                <a:latin typeface="Montserrat" panose="00000500000000000000" pitchFamily="50" charset="0"/>
              </a:rPr>
            </a:br>
            <a:r>
              <a:rPr lang="es-MX" sz="1600" b="0" i="0" dirty="0">
                <a:effectLst/>
                <a:latin typeface="Montserrat" panose="00000500000000000000" pitchFamily="50" charset="0"/>
              </a:rPr>
              <a:t>3. </a:t>
            </a:r>
            <a:r>
              <a:rPr lang="es-MX" sz="1600" b="1" i="0" dirty="0">
                <a:effectLst/>
                <a:latin typeface="Montserrat" panose="00000500000000000000" pitchFamily="50" charset="0"/>
              </a:rPr>
              <a:t>Tiene dificultad para expresar el desacuerdo </a:t>
            </a:r>
            <a:r>
              <a:rPr lang="es-MX" sz="1600" b="0" i="0" dirty="0">
                <a:effectLst/>
                <a:latin typeface="Montserrat" panose="00000500000000000000" pitchFamily="50" charset="0"/>
              </a:rPr>
              <a:t>con los demás por miedo a perder su apoyo o aprobación. (Nota: No incluir los miedos realistas de castigo.)</a:t>
            </a:r>
            <a:br>
              <a:rPr lang="es-MX" sz="1600" b="0" i="0" dirty="0">
                <a:effectLst/>
                <a:latin typeface="Montserrat" panose="00000500000000000000" pitchFamily="50" charset="0"/>
              </a:rPr>
            </a:br>
            <a:r>
              <a:rPr lang="es-MX" sz="1600" b="0" i="0" dirty="0">
                <a:effectLst/>
                <a:latin typeface="Montserrat" panose="00000500000000000000" pitchFamily="50" charset="0"/>
              </a:rPr>
              <a:t>4. </a:t>
            </a:r>
            <a:r>
              <a:rPr lang="es-MX" sz="1600" b="1" i="0" dirty="0">
                <a:effectLst/>
                <a:latin typeface="Montserrat" panose="00000500000000000000" pitchFamily="50" charset="0"/>
              </a:rPr>
              <a:t>Tiene dificultad para iniciar proyectos o hacer cosas por sí mismo </a:t>
            </a:r>
            <a:r>
              <a:rPr lang="es-MX" sz="1600" b="0" i="0" dirty="0">
                <a:effectLst/>
                <a:latin typeface="Montserrat" panose="00000500000000000000" pitchFamily="50" charset="0"/>
              </a:rPr>
              <a:t>(debido a la falta de confianza en el propio juicio o capacidad y no por falta de motivación o energía).</a:t>
            </a:r>
            <a:br>
              <a:rPr lang="es-MX" sz="1600" b="0" i="0" dirty="0">
                <a:effectLst/>
                <a:latin typeface="Montserrat" panose="00000500000000000000" pitchFamily="50" charset="0"/>
              </a:rPr>
            </a:br>
            <a:r>
              <a:rPr lang="es-MX" sz="1600" b="0" i="0" dirty="0">
                <a:effectLst/>
                <a:latin typeface="Montserrat" panose="00000500000000000000" pitchFamily="50" charset="0"/>
              </a:rPr>
              <a:t>5. </a:t>
            </a:r>
            <a:r>
              <a:rPr lang="es-MX" sz="1600" b="1" i="0" dirty="0">
                <a:effectLst/>
                <a:latin typeface="Montserrat" panose="00000500000000000000" pitchFamily="50" charset="0"/>
              </a:rPr>
              <a:t>Va demasiado lejos para obtener la aceptación </a:t>
            </a:r>
            <a:r>
              <a:rPr lang="es-MX" sz="1600" b="0" i="0" dirty="0">
                <a:effectLst/>
                <a:latin typeface="Montserrat" panose="00000500000000000000" pitchFamily="50" charset="0"/>
              </a:rPr>
              <a:t>y apoyo de los demás, hasta el punto de hacer voluntariamente cosas que le desagradan.</a:t>
            </a:r>
            <a:br>
              <a:rPr lang="es-MX" sz="1600" b="0" i="0" dirty="0">
                <a:effectLst/>
                <a:latin typeface="Montserrat" panose="00000500000000000000" pitchFamily="50" charset="0"/>
              </a:rPr>
            </a:br>
            <a:r>
              <a:rPr lang="es-MX" sz="1600" b="0" i="0" dirty="0">
                <a:effectLst/>
                <a:latin typeface="Montserrat" panose="00000500000000000000" pitchFamily="50" charset="0"/>
              </a:rPr>
              <a:t>6. </a:t>
            </a:r>
            <a:r>
              <a:rPr lang="es-MX" sz="1600" b="1" i="0" dirty="0">
                <a:effectLst/>
                <a:latin typeface="Montserrat" panose="00000500000000000000" pitchFamily="50" charset="0"/>
              </a:rPr>
              <a:t>Se siente incómodo o indefenso cuando está solo </a:t>
            </a:r>
            <a:r>
              <a:rPr lang="es-MX" sz="1600" b="0" i="0" dirty="0">
                <a:effectLst/>
                <a:latin typeface="Montserrat" panose="00000500000000000000" pitchFamily="50" charset="0"/>
              </a:rPr>
              <a:t>por miedo exagerado a ser incapaz de cuidarse a sí mismo.</a:t>
            </a:r>
            <a:br>
              <a:rPr lang="es-MX" sz="1600" b="0" i="0" dirty="0">
                <a:effectLst/>
                <a:latin typeface="Montserrat" panose="00000500000000000000" pitchFamily="50" charset="0"/>
              </a:rPr>
            </a:br>
            <a:r>
              <a:rPr lang="es-MX" sz="1600" b="0" i="0" dirty="0">
                <a:effectLst/>
                <a:latin typeface="Montserrat" panose="00000500000000000000" pitchFamily="50" charset="0"/>
              </a:rPr>
              <a:t>7. Cuando termina una relación estrecha, </a:t>
            </a:r>
            <a:r>
              <a:rPr lang="es-MX" sz="1600" b="1" i="0" dirty="0">
                <a:effectLst/>
                <a:latin typeface="Montserrat" panose="00000500000000000000" pitchFamily="50" charset="0"/>
              </a:rPr>
              <a:t>busca con urgencia otra relación para que le cuiden y apoyen</a:t>
            </a:r>
            <a:r>
              <a:rPr lang="es-MX" sz="1600" b="0" i="0" dirty="0">
                <a:effectLst/>
                <a:latin typeface="Montserrat" panose="00000500000000000000" pitchFamily="50" charset="0"/>
              </a:rPr>
              <a:t>.</a:t>
            </a:r>
            <a:br>
              <a:rPr lang="es-MX" sz="1600" b="0" i="0" dirty="0">
                <a:effectLst/>
                <a:latin typeface="Montserrat" panose="00000500000000000000" pitchFamily="50" charset="0"/>
              </a:rPr>
            </a:br>
            <a:r>
              <a:rPr lang="es-MX" sz="1600" b="0" i="0" dirty="0">
                <a:effectLst/>
                <a:latin typeface="Montserrat" panose="00000500000000000000" pitchFamily="50" charset="0"/>
              </a:rPr>
              <a:t>8. </a:t>
            </a:r>
            <a:r>
              <a:rPr lang="es-MX" sz="1600" b="1" i="0" dirty="0">
                <a:effectLst/>
                <a:latin typeface="Montserrat" panose="00000500000000000000" pitchFamily="50" charset="0"/>
              </a:rPr>
              <a:t>Siente una preocupación no realista por miedo a que lo abandonen</a:t>
            </a:r>
            <a:r>
              <a:rPr lang="es-MX" sz="1600" b="0" i="0" dirty="0">
                <a:effectLst/>
                <a:latin typeface="Montserrat" panose="00000500000000000000" pitchFamily="50" charset="0"/>
              </a:rPr>
              <a:t> y tenga que cuidar de sí mismo.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947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Obsesivo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OCD contra el trastorno obsesivo compulsivo de la personalidad">
            <a:extLst>
              <a:ext uri="{FF2B5EF4-FFF2-40B4-BE49-F238E27FC236}">
                <a16:creationId xmlns:a16="http://schemas.microsoft.com/office/drawing/2014/main" id="{0DE5B231-1B41-49DD-8140-A991D8752E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263" y="1027906"/>
            <a:ext cx="6628577" cy="484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73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029075" cy="1325563"/>
          </a:xfrm>
        </p:spPr>
        <p:txBody>
          <a:bodyPr/>
          <a:lstStyle/>
          <a:p>
            <a:r>
              <a:rPr lang="es-CO" dirty="0"/>
              <a:t>Examen mental</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444802" y="671512"/>
            <a:ext cx="6286501" cy="5514975"/>
          </a:xfrm>
        </p:spPr>
        <p:txBody>
          <a:bodyPr>
            <a:noAutofit/>
          </a:bodyPr>
          <a:lstStyle/>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A. Apariencia: </a:t>
            </a:r>
          </a:p>
          <a:p>
            <a:pPr marL="514350" indent="-514350">
              <a:lnSpc>
                <a:spcPct val="120000"/>
              </a:lnSpc>
              <a:spcBef>
                <a:spcPts val="0"/>
              </a:spcBef>
              <a:buAutoNum type="arabicPeriod"/>
            </a:pPr>
            <a:r>
              <a:rPr lang="es-CO" sz="1300" dirty="0">
                <a:effectLst/>
                <a:latin typeface="Montserrat" panose="02000505000000020004"/>
                <a:ea typeface="Calibri" panose="020F0502020204030204" pitchFamily="34" charset="0"/>
                <a:cs typeface="Times New Roman" panose="02020603050405020304" pitchFamily="18" charset="0"/>
              </a:rPr>
              <a:t>Identificación personal general.</a:t>
            </a:r>
          </a:p>
          <a:p>
            <a:pPr marL="514350" indent="-514350">
              <a:lnSpc>
                <a:spcPct val="120000"/>
              </a:lnSpc>
              <a:spcBef>
                <a:spcPts val="0"/>
              </a:spcBef>
              <a:buAutoNum type="arabicPeriod"/>
            </a:pPr>
            <a:r>
              <a:rPr lang="es-CO" sz="1300" dirty="0">
                <a:effectLst/>
                <a:latin typeface="Montserrat" panose="02000505000000020004"/>
                <a:ea typeface="Calibri" panose="020F0502020204030204" pitchFamily="34" charset="0"/>
                <a:cs typeface="Times New Roman" panose="02020603050405020304" pitchFamily="18" charset="0"/>
              </a:rPr>
              <a:t>Comportamiento y actividad psicomotora (neurológico básico).</a:t>
            </a:r>
          </a:p>
          <a:p>
            <a:pPr marL="514350" indent="-514350">
              <a:lnSpc>
                <a:spcPct val="120000"/>
              </a:lnSpc>
              <a:spcBef>
                <a:spcPts val="0"/>
              </a:spcBef>
              <a:buAutoNum type="arabicPeriod"/>
            </a:pPr>
            <a:r>
              <a:rPr lang="es-CO" sz="1300" dirty="0">
                <a:effectLst/>
                <a:latin typeface="Montserrat" panose="02000505000000020004"/>
                <a:ea typeface="Calibri" panose="020F0502020204030204" pitchFamily="34" charset="0"/>
                <a:cs typeface="Times New Roman" panose="02020603050405020304" pitchFamily="18" charset="0"/>
              </a:rPr>
              <a:t>Apariencia y actitud.</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B. Discurso (lenguaje)</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C. Estado de ánimo y afecto:  </a:t>
            </a:r>
          </a:p>
          <a:p>
            <a:pPr marL="514350" indent="-514350">
              <a:lnSpc>
                <a:spcPct val="120000"/>
              </a:lnSpc>
              <a:spcBef>
                <a:spcPts val="0"/>
              </a:spcBef>
              <a:buAutoNum type="arabicPeriod"/>
            </a:pPr>
            <a:r>
              <a:rPr lang="es-CO" sz="1300" dirty="0">
                <a:effectLst/>
                <a:latin typeface="Montserrat" panose="02000505000000020004"/>
                <a:ea typeface="Calibri" panose="020F0502020204030204" pitchFamily="34" charset="0"/>
                <a:cs typeface="Times New Roman" panose="02020603050405020304" pitchFamily="18" charset="0"/>
              </a:rPr>
              <a:t>Ánimo. </a:t>
            </a:r>
          </a:p>
          <a:p>
            <a:pPr marL="514350" indent="-514350">
              <a:lnSpc>
                <a:spcPct val="120000"/>
              </a:lnSpc>
              <a:spcBef>
                <a:spcPts val="0"/>
              </a:spcBef>
              <a:buAutoNum type="arabicPeriod"/>
            </a:pPr>
            <a:r>
              <a:rPr lang="es-CO" sz="1300" dirty="0">
                <a:effectLst/>
                <a:latin typeface="Montserrat" panose="02000505000000020004"/>
                <a:ea typeface="Calibri" panose="020F0502020204030204" pitchFamily="34" charset="0"/>
                <a:cs typeface="Times New Roman" panose="02020603050405020304" pitchFamily="18" charset="0"/>
              </a:rPr>
              <a:t>Afecto.</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D. Pensamiento y percepción: </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Forma de pensar: a. Productividad b. Continuidad del pensamiento.</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Contenido del pensamiento.</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Alteraciones del pensamiento.</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Alt. perceptivas: a. Sensoperceptivo. b. Despersonalización </a:t>
            </a:r>
            <a:r>
              <a:rPr lang="es-CO" sz="1300" dirty="0">
                <a:effectLst/>
                <a:latin typeface="Montserrat" panose="02000505000000020004"/>
                <a:ea typeface="Calibri" panose="020F0502020204030204" pitchFamily="34" charset="0"/>
                <a:cs typeface="Times New Roman" panose="02020603050405020304" pitchFamily="18" charset="0"/>
              </a:rPr>
              <a:t>y desrealización.</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E. Sensorio: </a:t>
            </a:r>
          </a:p>
          <a:p>
            <a:pPr marL="514350" indent="-514350">
              <a:lnSpc>
                <a:spcPct val="120000"/>
              </a:lnSpc>
              <a:spcBef>
                <a:spcPts val="0"/>
              </a:spcBef>
              <a:buFont typeface="Arial" panose="020B0604020202020204" pitchFamily="34" charset="0"/>
              <a:buAutoNum type="arabicPeriod"/>
            </a:pPr>
            <a:r>
              <a:rPr lang="es-CO" sz="1300" dirty="0" err="1">
                <a:latin typeface="Montserrat" panose="02000505000000020004"/>
                <a:cs typeface="Times New Roman" panose="02020603050405020304" pitchFamily="18" charset="0"/>
              </a:rPr>
              <a:t>Alertización</a:t>
            </a:r>
            <a:r>
              <a:rPr lang="es-CO" sz="1300" dirty="0">
                <a:latin typeface="Montserrat" panose="02000505000000020004"/>
                <a:cs typeface="Times New Roman" panose="02020603050405020304" pitchFamily="18" charset="0"/>
              </a:rPr>
              <a:t>.</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Orientación en las tres esferas. </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Concentración (Atención) y cálculo.</a:t>
            </a:r>
          </a:p>
          <a:p>
            <a:pPr marL="514350" indent="-514350">
              <a:lnSpc>
                <a:spcPct val="120000"/>
              </a:lnSpc>
              <a:spcBef>
                <a:spcPts val="0"/>
              </a:spcBef>
              <a:buFont typeface="Arial" panose="020B0604020202020204" pitchFamily="34" charset="0"/>
              <a:buAutoNum type="arabicPeriod"/>
            </a:pPr>
            <a:r>
              <a:rPr lang="es-CO" sz="1300" dirty="0">
                <a:latin typeface="Montserrat" panose="02000505000000020004"/>
                <a:cs typeface="Times New Roman" panose="02020603050405020304" pitchFamily="18" charset="0"/>
              </a:rPr>
              <a:t>Memoria</a:t>
            </a:r>
            <a:r>
              <a:rPr lang="es-CO" sz="1300" dirty="0">
                <a:effectLst/>
                <a:latin typeface="Montserrat" panose="02000505000000020004"/>
                <a:ea typeface="Calibri" panose="020F0502020204030204" pitchFamily="34" charset="0"/>
                <a:cs typeface="Times New Roman" panose="02020603050405020304" pitchFamily="18" charset="0"/>
              </a:rPr>
              <a:t>: retrógrada y anterógrada.</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F. Introspección</a:t>
            </a: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G. Juicio</a:t>
            </a:r>
          </a:p>
          <a:p>
            <a:pPr marL="0" indent="0">
              <a:lnSpc>
                <a:spcPct val="120000"/>
              </a:lnSpc>
              <a:spcBef>
                <a:spcPts val="0"/>
              </a:spcBef>
              <a:buNone/>
            </a:pPr>
            <a:r>
              <a:rPr lang="es-CO" sz="1300" b="1" dirty="0">
                <a:latin typeface="Montserrat" panose="02000505000000020004"/>
                <a:ea typeface="Calibri" panose="020F0502020204030204" pitchFamily="34" charset="0"/>
                <a:cs typeface="Times New Roman" panose="02020603050405020304" pitchFamily="18" charset="0"/>
              </a:rPr>
              <a:t>H. Prospección</a:t>
            </a:r>
            <a:endParaRPr lang="es-CO" sz="1300" b="1" dirty="0">
              <a:effectLst/>
              <a:latin typeface="Montserrat" panose="02000505000000020004"/>
              <a:ea typeface="Calibri" panose="020F0502020204030204" pitchFamily="34" charset="0"/>
              <a:cs typeface="Times New Roman" panose="02020603050405020304" pitchFamily="18" charset="0"/>
            </a:endParaRPr>
          </a:p>
          <a:p>
            <a:pPr marL="0" indent="0">
              <a:lnSpc>
                <a:spcPct val="120000"/>
              </a:lnSpc>
              <a:spcBef>
                <a:spcPts val="0"/>
              </a:spcBef>
              <a:buNone/>
            </a:pPr>
            <a:r>
              <a:rPr lang="es-CO" sz="1300" b="1" dirty="0">
                <a:effectLst/>
                <a:latin typeface="Montserrat" panose="02000505000000020004"/>
                <a:ea typeface="Calibri" panose="020F0502020204030204" pitchFamily="34" charset="0"/>
                <a:cs typeface="Times New Roman" panose="02020603050405020304" pitchFamily="18" charset="0"/>
              </a:rPr>
              <a:t>I. Inteligencia</a:t>
            </a:r>
            <a:endParaRPr lang="es-CO" sz="1300" b="1" dirty="0"/>
          </a:p>
        </p:txBody>
      </p:sp>
    </p:spTree>
    <p:extLst>
      <p:ext uri="{BB962C8B-B14F-4D97-AF65-F5344CB8AC3E}">
        <p14:creationId xmlns:p14="http://schemas.microsoft.com/office/powerpoint/2010/main" val="455446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Obsesivo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98312" y="584550"/>
            <a:ext cx="6623612" cy="6314484"/>
          </a:xfrm>
        </p:spPr>
        <p:txBody>
          <a:bodyPr>
            <a:noAutofit/>
          </a:bodyPr>
          <a:lstStyle/>
          <a:p>
            <a:pPr algn="l"/>
            <a:r>
              <a:rPr lang="es-MX" sz="1500" b="0" i="0" dirty="0">
                <a:effectLst/>
                <a:latin typeface="Montserrat" panose="00000500000000000000" pitchFamily="50" charset="0"/>
              </a:rPr>
              <a:t>Patrón dominante </a:t>
            </a:r>
            <a:r>
              <a:rPr lang="es-MX" sz="1500" b="1" i="0" dirty="0">
                <a:effectLst/>
                <a:latin typeface="Montserrat" panose="00000500000000000000" pitchFamily="50" charset="0"/>
              </a:rPr>
              <a:t>de preocupación por el orden, el perfeccionismo y el control mental e interpersonal, a expensas de la flexibilidad, la franqueza y la eficiencia</a:t>
            </a:r>
            <a:r>
              <a:rPr lang="es-MX" sz="1500" b="0" i="0" dirty="0">
                <a:effectLst/>
                <a:latin typeface="Montserrat" panose="00000500000000000000" pitchFamily="50" charset="0"/>
              </a:rPr>
              <a:t>, que comienza en las primeras etapas de la vida adulta y está presente en diversos contextos, y que se manifiesta por cuatro (o más) de los siguientes hechos:</a:t>
            </a:r>
          </a:p>
          <a:p>
            <a:pPr algn="l"/>
            <a:r>
              <a:rPr lang="es-MX" sz="1500" b="0" i="0" dirty="0">
                <a:effectLst/>
                <a:latin typeface="Montserrat" panose="00000500000000000000" pitchFamily="50" charset="0"/>
              </a:rPr>
              <a:t>1. </a:t>
            </a:r>
            <a:r>
              <a:rPr lang="es-MX" sz="1500" b="1" i="0" dirty="0">
                <a:effectLst/>
                <a:latin typeface="Montserrat" panose="00000500000000000000" pitchFamily="50" charset="0"/>
              </a:rPr>
              <a:t>Se preocupa por los detalles</a:t>
            </a:r>
            <a:r>
              <a:rPr lang="es-MX" sz="1500" b="0" i="0" dirty="0">
                <a:effectLst/>
                <a:latin typeface="Montserrat" panose="00000500000000000000" pitchFamily="50" charset="0"/>
              </a:rPr>
              <a:t>, las normas, las listas, el orden, la organización o los programas hasta el punto de que descuida el objetivo principal de la actividad.</a:t>
            </a:r>
            <a:br>
              <a:rPr lang="es-MX" sz="1500" b="0" i="0" dirty="0">
                <a:effectLst/>
                <a:latin typeface="Montserrat" panose="00000500000000000000" pitchFamily="50" charset="0"/>
              </a:rPr>
            </a:br>
            <a:r>
              <a:rPr lang="es-MX" sz="1500" b="0" i="0" dirty="0">
                <a:effectLst/>
                <a:latin typeface="Montserrat" panose="00000500000000000000" pitchFamily="50" charset="0"/>
              </a:rPr>
              <a:t>2</a:t>
            </a:r>
            <a:r>
              <a:rPr lang="es-MX" sz="1500" b="1" i="0" dirty="0">
                <a:effectLst/>
                <a:latin typeface="Montserrat" panose="00000500000000000000" pitchFamily="50" charset="0"/>
              </a:rPr>
              <a:t>. Muestra un perfeccionismo que interfiere </a:t>
            </a:r>
            <a:r>
              <a:rPr lang="es-MX" sz="1500" b="0" i="0" dirty="0">
                <a:effectLst/>
                <a:latin typeface="Montserrat" panose="00000500000000000000" pitchFamily="50" charset="0"/>
              </a:rPr>
              <a:t>con la terminación de las tareas (p. ej., es incapaz de completar un proyecto porque no se cumplen sus propios estándares demasiado estrictos).</a:t>
            </a:r>
            <a:br>
              <a:rPr lang="es-MX" sz="1500" b="0" i="0" dirty="0">
                <a:effectLst/>
                <a:latin typeface="Montserrat" panose="00000500000000000000" pitchFamily="50" charset="0"/>
              </a:rPr>
            </a:br>
            <a:r>
              <a:rPr lang="es-MX" sz="1500" b="0" i="0" dirty="0">
                <a:effectLst/>
                <a:latin typeface="Montserrat" panose="00000500000000000000" pitchFamily="50" charset="0"/>
              </a:rPr>
              <a:t>3</a:t>
            </a:r>
            <a:r>
              <a:rPr lang="es-MX" sz="1500" b="1" i="0" dirty="0">
                <a:effectLst/>
                <a:latin typeface="Montserrat" panose="00000500000000000000" pitchFamily="50" charset="0"/>
              </a:rPr>
              <a:t>. Muestra una dedicación excesiva al trabajo </a:t>
            </a:r>
            <a:r>
              <a:rPr lang="es-MX" sz="1500" b="0" i="0" dirty="0">
                <a:effectLst/>
                <a:latin typeface="Montserrat" panose="00000500000000000000" pitchFamily="50" charset="0"/>
              </a:rPr>
              <a:t>y la productividad que excluye las actividades de ocio y los amigos (que no se explica por una necesidad económica manifiesta).</a:t>
            </a:r>
            <a:br>
              <a:rPr lang="es-MX" sz="1500" b="0" i="0" dirty="0">
                <a:effectLst/>
                <a:latin typeface="Montserrat" panose="00000500000000000000" pitchFamily="50" charset="0"/>
              </a:rPr>
            </a:br>
            <a:r>
              <a:rPr lang="es-MX" sz="1500" b="0" i="0" dirty="0">
                <a:effectLst/>
                <a:latin typeface="Montserrat" panose="00000500000000000000" pitchFamily="50" charset="0"/>
              </a:rPr>
              <a:t>4. </a:t>
            </a:r>
            <a:r>
              <a:rPr lang="es-MX" sz="1500" b="1" i="0" dirty="0">
                <a:effectLst/>
                <a:latin typeface="Montserrat" panose="00000500000000000000" pitchFamily="50" charset="0"/>
              </a:rPr>
              <a:t>Es demasiado consciente, escrupuloso e inflexible </a:t>
            </a:r>
            <a:r>
              <a:rPr lang="es-MX" sz="1500" b="0" i="0" dirty="0">
                <a:effectLst/>
                <a:latin typeface="Montserrat" panose="00000500000000000000" pitchFamily="50" charset="0"/>
              </a:rPr>
              <a:t>en materia de moralidad, ética o valores (que no se explica por una identificación cultural o religiosa).</a:t>
            </a:r>
            <a:br>
              <a:rPr lang="es-MX" sz="1500" b="0" i="0" dirty="0">
                <a:effectLst/>
                <a:latin typeface="Montserrat" panose="00000500000000000000" pitchFamily="50" charset="0"/>
              </a:rPr>
            </a:br>
            <a:r>
              <a:rPr lang="es-MX" sz="1500" b="0" i="0" dirty="0">
                <a:effectLst/>
                <a:latin typeface="Montserrat" panose="00000500000000000000" pitchFamily="50" charset="0"/>
              </a:rPr>
              <a:t>5. </a:t>
            </a:r>
            <a:r>
              <a:rPr lang="es-MX" sz="1500" b="1" i="0" dirty="0">
                <a:effectLst/>
                <a:latin typeface="Montserrat" panose="00000500000000000000" pitchFamily="50" charset="0"/>
              </a:rPr>
              <a:t>Es incapaz de deshacerse de objetos deteriorados </a:t>
            </a:r>
            <a:r>
              <a:rPr lang="es-MX" sz="1500" b="0" i="0" dirty="0">
                <a:effectLst/>
                <a:latin typeface="Montserrat" panose="00000500000000000000" pitchFamily="50" charset="0"/>
              </a:rPr>
              <a:t>o inútiles aunque no tengan un valor sentimental.</a:t>
            </a:r>
            <a:br>
              <a:rPr lang="es-MX" sz="1500" b="0" i="0" dirty="0">
                <a:effectLst/>
                <a:latin typeface="Montserrat" panose="00000500000000000000" pitchFamily="50" charset="0"/>
              </a:rPr>
            </a:br>
            <a:r>
              <a:rPr lang="es-MX" sz="1500" b="0" i="0" dirty="0">
                <a:effectLst/>
                <a:latin typeface="Montserrat" panose="00000500000000000000" pitchFamily="50" charset="0"/>
              </a:rPr>
              <a:t>6. </a:t>
            </a:r>
            <a:r>
              <a:rPr lang="es-MX" sz="1500" b="1" i="0" dirty="0">
                <a:effectLst/>
                <a:latin typeface="Montserrat" panose="00000500000000000000" pitchFamily="50" charset="0"/>
              </a:rPr>
              <a:t>Está poco dispuesto a delegar tareas o trabajo </a:t>
            </a:r>
            <a:r>
              <a:rPr lang="es-MX" sz="1500" b="0" i="0" dirty="0">
                <a:effectLst/>
                <a:latin typeface="Montserrat" panose="00000500000000000000" pitchFamily="50" charset="0"/>
              </a:rPr>
              <a:t>a menos que los demás se sometan exactamente a su manera de hacer las cosas.</a:t>
            </a:r>
            <a:br>
              <a:rPr lang="es-MX" sz="1500" b="0" i="0" dirty="0">
                <a:effectLst/>
                <a:latin typeface="Montserrat" panose="00000500000000000000" pitchFamily="50" charset="0"/>
              </a:rPr>
            </a:br>
            <a:r>
              <a:rPr lang="es-MX" sz="1500" b="0" i="0" dirty="0">
                <a:effectLst/>
                <a:latin typeface="Montserrat" panose="00000500000000000000" pitchFamily="50" charset="0"/>
              </a:rPr>
              <a:t>7. </a:t>
            </a:r>
            <a:r>
              <a:rPr lang="es-MX" sz="1500" b="1" i="0" dirty="0">
                <a:effectLst/>
                <a:latin typeface="Montserrat" panose="00000500000000000000" pitchFamily="50" charset="0"/>
              </a:rPr>
              <a:t>Es avaro hacia sí mismo y hacia los demás</a:t>
            </a:r>
            <a:r>
              <a:rPr lang="es-MX" sz="1500" b="0" i="0" dirty="0">
                <a:effectLst/>
                <a:latin typeface="Montserrat" panose="00000500000000000000" pitchFamily="50" charset="0"/>
              </a:rPr>
              <a:t>; considera el dinero como algo que se ha de acumular para catástrofes futuras.</a:t>
            </a:r>
            <a:br>
              <a:rPr lang="es-MX" sz="1500" b="0" i="0" dirty="0">
                <a:effectLst/>
                <a:latin typeface="Montserrat" panose="00000500000000000000" pitchFamily="50" charset="0"/>
              </a:rPr>
            </a:br>
            <a:r>
              <a:rPr lang="es-MX" sz="1500" b="0" i="0" dirty="0">
                <a:effectLst/>
                <a:latin typeface="Montserrat" panose="00000500000000000000" pitchFamily="50" charset="0"/>
              </a:rPr>
              <a:t>8. </a:t>
            </a:r>
            <a:r>
              <a:rPr lang="es-MX" sz="1500" b="1" i="0" dirty="0">
                <a:effectLst/>
                <a:latin typeface="Montserrat" panose="00000500000000000000" pitchFamily="50" charset="0"/>
              </a:rPr>
              <a:t>Muestra rigidez y obstinación.</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226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64819" y="2260736"/>
            <a:ext cx="6953250" cy="2808975"/>
          </a:xfrm>
        </p:spPr>
        <p:txBody>
          <a:bodyPr>
            <a:normAutofit/>
          </a:bodyPr>
          <a:lstStyle/>
          <a:p>
            <a:pPr marL="0" indent="0" algn="ctr">
              <a:lnSpc>
                <a:spcPct val="120000"/>
              </a:lnSpc>
              <a:spcBef>
                <a:spcPts val="0"/>
              </a:spcBef>
              <a:buNone/>
            </a:pPr>
            <a:r>
              <a:rPr lang="es-MX" sz="8800" b="1" dirty="0">
                <a:latin typeface="Montserrat" panose="02000505000000020004"/>
                <a:ea typeface="Calibri" panose="020F0502020204030204" pitchFamily="34" charset="0"/>
                <a:cs typeface="Times New Roman" panose="02020603050405020304" pitchFamily="18" charset="0"/>
              </a:rPr>
              <a:t>Otros</a:t>
            </a:r>
            <a:endParaRPr lang="es-CO" sz="40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2">
            <a:extLst>
              <a:ext uri="{FF2B5EF4-FFF2-40B4-BE49-F238E27FC236}">
                <a16:creationId xmlns:a16="http://schemas.microsoft.com/office/drawing/2014/main" id="{D09116DE-86B1-44D5-9EA7-1174639B5445}"/>
              </a:ext>
            </a:extLst>
          </p:cNvPr>
          <p:cNvSpPr txBox="1">
            <a:spLocks/>
          </p:cNvSpPr>
          <p:nvPr/>
        </p:nvSpPr>
        <p:spPr>
          <a:xfrm>
            <a:off x="4864819" y="4350754"/>
            <a:ext cx="6953250" cy="1466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spcBef>
                <a:spcPts val="0"/>
              </a:spcBef>
              <a:buFont typeface="Arial" panose="020B0604020202020204" pitchFamily="34" charset="0"/>
              <a:buNone/>
            </a:pPr>
            <a:r>
              <a:rPr lang="es-MX" sz="3200" b="1" dirty="0">
                <a:latin typeface="Montserrat" panose="02000505000000020004"/>
                <a:ea typeface="Calibri" panose="020F0502020204030204" pitchFamily="34" charset="0"/>
                <a:cs typeface="Times New Roman" panose="02020603050405020304" pitchFamily="18" charset="0"/>
              </a:rPr>
              <a:t>Mixtos</a:t>
            </a:r>
            <a:endParaRPr lang="es-CO" sz="1100" dirty="0"/>
          </a:p>
        </p:txBody>
      </p:sp>
    </p:spTree>
    <p:extLst>
      <p:ext uri="{BB962C8B-B14F-4D97-AF65-F5344CB8AC3E}">
        <p14:creationId xmlns:p14="http://schemas.microsoft.com/office/powerpoint/2010/main" val="1299672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Otros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147841" y="758664"/>
            <a:ext cx="6623612" cy="6348191"/>
          </a:xfrm>
        </p:spPr>
        <p:txBody>
          <a:bodyPr>
            <a:normAutofit/>
          </a:bodyPr>
          <a:lstStyle/>
          <a:p>
            <a:pPr marL="72000" algn="l">
              <a:spcBef>
                <a:spcPts val="600"/>
              </a:spcBef>
            </a:pPr>
            <a:r>
              <a:rPr lang="es-MX" sz="1900" b="1" i="0" dirty="0">
                <a:effectLst/>
                <a:latin typeface="Montserrat" panose="00000500000000000000" pitchFamily="50" charset="0"/>
              </a:rPr>
              <a:t>Tipo lábil: </a:t>
            </a:r>
            <a:r>
              <a:rPr lang="es-MX" sz="1900" b="0" i="0" dirty="0">
                <a:effectLst/>
                <a:latin typeface="Montserrat" panose="00000500000000000000" pitchFamily="50" charset="0"/>
              </a:rPr>
              <a:t>Si la característica predominante es la labilidad afectiva.</a:t>
            </a:r>
            <a:endParaRPr lang="es-MX" sz="1900" b="1" i="0" dirty="0">
              <a:effectLst/>
              <a:latin typeface="Montserrat" panose="00000500000000000000" pitchFamily="50" charset="0"/>
            </a:endParaRPr>
          </a:p>
          <a:p>
            <a:pPr marL="72000" algn="l">
              <a:spcBef>
                <a:spcPts val="600"/>
              </a:spcBef>
            </a:pPr>
            <a:r>
              <a:rPr lang="es-MX" sz="1900" b="1" i="0" dirty="0">
                <a:effectLst/>
                <a:latin typeface="Montserrat" panose="00000500000000000000" pitchFamily="50" charset="0"/>
              </a:rPr>
              <a:t>Tipo desinhibido</a:t>
            </a:r>
            <a:r>
              <a:rPr lang="es-MX" sz="1900" b="0" i="0" dirty="0">
                <a:effectLst/>
                <a:latin typeface="Montserrat" panose="00000500000000000000" pitchFamily="50" charset="0"/>
              </a:rPr>
              <a:t>: Si la característica predominante es un control insuficiente de los impulsos como se pone de manifiesto por las indiscreciones sexuales, etc.</a:t>
            </a:r>
          </a:p>
          <a:p>
            <a:pPr marL="72000" algn="l">
              <a:spcBef>
                <a:spcPts val="600"/>
              </a:spcBef>
            </a:pPr>
            <a:r>
              <a:rPr lang="es-MX" sz="1900" b="1" i="0" dirty="0">
                <a:effectLst/>
                <a:latin typeface="Montserrat" panose="00000500000000000000" pitchFamily="50" charset="0"/>
              </a:rPr>
              <a:t>Tipo agresivo: </a:t>
            </a:r>
            <a:r>
              <a:rPr lang="es-MX" sz="1900" b="0" i="0" dirty="0">
                <a:effectLst/>
                <a:latin typeface="Montserrat" panose="00000500000000000000" pitchFamily="50" charset="0"/>
              </a:rPr>
              <a:t>Si la característica predominante en el comportamiento agresivo.</a:t>
            </a:r>
          </a:p>
          <a:p>
            <a:pPr marL="72000" algn="l">
              <a:spcBef>
                <a:spcPts val="600"/>
              </a:spcBef>
            </a:pPr>
            <a:r>
              <a:rPr lang="es-MX" sz="1900" b="1" i="0" dirty="0">
                <a:effectLst/>
                <a:latin typeface="Montserrat" panose="00000500000000000000" pitchFamily="50" charset="0"/>
              </a:rPr>
              <a:t>Tipo apático</a:t>
            </a:r>
            <a:r>
              <a:rPr lang="es-MX" sz="1900" b="0" i="0" dirty="0">
                <a:effectLst/>
                <a:latin typeface="Montserrat" panose="00000500000000000000" pitchFamily="50" charset="0"/>
              </a:rPr>
              <a:t>: Si la característica predominante es la apatía e indiferencia intensa.</a:t>
            </a:r>
          </a:p>
          <a:p>
            <a:pPr marL="72000" algn="l">
              <a:spcBef>
                <a:spcPts val="600"/>
              </a:spcBef>
            </a:pPr>
            <a:r>
              <a:rPr lang="es-MX" sz="1900" b="1" i="0" dirty="0">
                <a:effectLst/>
                <a:latin typeface="Montserrat" panose="00000500000000000000" pitchFamily="50" charset="0"/>
              </a:rPr>
              <a:t>Tipo paranoide</a:t>
            </a:r>
            <a:r>
              <a:rPr lang="es-MX" sz="1900" b="0" i="0" dirty="0">
                <a:effectLst/>
                <a:latin typeface="Montserrat" panose="00000500000000000000" pitchFamily="50" charset="0"/>
              </a:rPr>
              <a:t>: Si la característica predominante es la suspicacia o las ideas paranoides.</a:t>
            </a:r>
          </a:p>
          <a:p>
            <a:pPr marL="72000" algn="l">
              <a:spcBef>
                <a:spcPts val="600"/>
              </a:spcBef>
            </a:pPr>
            <a:r>
              <a:rPr lang="es-MX" sz="1900" b="1" i="0" dirty="0">
                <a:effectLst/>
                <a:latin typeface="Montserrat" panose="00000500000000000000" pitchFamily="50" charset="0"/>
              </a:rPr>
              <a:t>Otro tipo</a:t>
            </a:r>
            <a:r>
              <a:rPr lang="es-MX" sz="1900" b="0" i="0" dirty="0">
                <a:effectLst/>
                <a:latin typeface="Montserrat" panose="00000500000000000000" pitchFamily="50" charset="0"/>
              </a:rPr>
              <a:t>: Si la presentación no se caracteriza por ninguno de los subtipos anteriores</a:t>
            </a:r>
          </a:p>
          <a:p>
            <a:pPr marL="72000" algn="l">
              <a:spcBef>
                <a:spcPts val="600"/>
              </a:spcBef>
            </a:pPr>
            <a:r>
              <a:rPr lang="es-MX" sz="1900" b="1" i="0" dirty="0">
                <a:effectLst/>
                <a:latin typeface="Montserrat" panose="00000500000000000000" pitchFamily="50" charset="0"/>
              </a:rPr>
              <a:t>Tipo combinado</a:t>
            </a:r>
            <a:r>
              <a:rPr lang="es-MX" sz="1900" b="0" i="0" dirty="0">
                <a:effectLst/>
                <a:latin typeface="Montserrat" panose="00000500000000000000" pitchFamily="50" charset="0"/>
              </a:rPr>
              <a:t>: Si en el cuadro clínico predomina más de una característica.</a:t>
            </a:r>
          </a:p>
          <a:p>
            <a:pPr marL="72000" algn="l">
              <a:spcBef>
                <a:spcPts val="600"/>
              </a:spcBef>
            </a:pPr>
            <a:r>
              <a:rPr lang="es-MX" sz="1900" b="1" i="0" dirty="0">
                <a:effectLst/>
                <a:latin typeface="Montserrat" panose="00000500000000000000" pitchFamily="50" charset="0"/>
              </a:rPr>
              <a:t>Tipo no especificado</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34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64819" y="2260736"/>
            <a:ext cx="6953250" cy="2808975"/>
          </a:xfrm>
        </p:spPr>
        <p:txBody>
          <a:bodyPr>
            <a:normAutofit/>
          </a:bodyPr>
          <a:lstStyle/>
          <a:p>
            <a:pPr marL="0" indent="0" algn="ctr">
              <a:lnSpc>
                <a:spcPct val="120000"/>
              </a:lnSpc>
              <a:spcBef>
                <a:spcPts val="0"/>
              </a:spcBef>
              <a:buNone/>
            </a:pPr>
            <a:r>
              <a:rPr lang="es-MX" sz="8800" b="1" dirty="0">
                <a:latin typeface="Montserrat" panose="02000505000000020004"/>
                <a:cs typeface="Times New Roman" panose="02020603050405020304" pitchFamily="18" charset="0"/>
              </a:rPr>
              <a:t>Abordaje</a:t>
            </a:r>
            <a:endParaRPr lang="es-CO" sz="40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5238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Premisa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139159" y="1218909"/>
            <a:ext cx="6740141" cy="5367085"/>
          </a:xfrm>
        </p:spPr>
        <p:txBody>
          <a:bodyPr>
            <a:normAutofit fontScale="92500" lnSpcReduction="10000"/>
          </a:bodyPr>
          <a:lstStyle/>
          <a:p>
            <a:pPr marL="0" indent="0" algn="ctr" rtl="0" fontAlgn="base">
              <a:spcBef>
                <a:spcPts val="0"/>
              </a:spcBef>
              <a:spcAft>
                <a:spcPts val="0"/>
              </a:spcAft>
              <a:buNone/>
            </a:pPr>
            <a:r>
              <a:rPr lang="es-MX" sz="4800" b="0" i="0" u="none" strike="noStrike" dirty="0">
                <a:solidFill>
                  <a:srgbClr val="000000"/>
                </a:solidFill>
                <a:effectLst/>
                <a:latin typeface="Montserrat" panose="00000500000000000000" pitchFamily="50" charset="0"/>
              </a:rPr>
              <a:t>“La intensidad emocional, la ira, la necesidad, el comportamiento exigente y las tendencias para sobrevalorar o desvalorizar al médico deben anticiparse”.</a:t>
            </a:r>
            <a:endParaRPr lang="es-CO" sz="6600" dirty="0">
              <a:latin typeface="Montserrat" panose="00000500000000000000" pitchFamily="50" charset="0"/>
              <a:cs typeface="Times New Roman" panose="02020603050405020304" pitchFamily="18" charset="0"/>
            </a:endParaRP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342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Acercamiento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745621" y="2220123"/>
            <a:ext cx="6902186" cy="3029000"/>
          </a:xfrm>
        </p:spPr>
        <p:txBody>
          <a:bodyPr>
            <a:normAutofit/>
          </a:bodyPr>
          <a:lstStyle/>
          <a:p>
            <a:pPr rtl="0" fontAlgn="base">
              <a:spcBef>
                <a:spcPts val="0"/>
              </a:spcBef>
              <a:spcAft>
                <a:spcPts val="0"/>
              </a:spcAft>
              <a:buFont typeface="+mj-lt"/>
              <a:buAutoNum type="arabicPeriod"/>
            </a:pPr>
            <a:r>
              <a:rPr lang="es-MX" sz="3000" b="0" i="0" u="none" strike="noStrike" dirty="0">
                <a:solidFill>
                  <a:srgbClr val="000000"/>
                </a:solidFill>
                <a:effectLst/>
                <a:latin typeface="Montserrat" panose="00000500000000000000" pitchFamily="50" charset="0"/>
              </a:rPr>
              <a:t>“¿Cómo te describirías?”.</a:t>
            </a:r>
          </a:p>
          <a:p>
            <a:pPr rtl="0" fontAlgn="base">
              <a:spcBef>
                <a:spcPts val="0"/>
              </a:spcBef>
              <a:spcAft>
                <a:spcPts val="0"/>
              </a:spcAft>
              <a:buFont typeface="+mj-lt"/>
              <a:buAutoNum type="arabicPeriod"/>
            </a:pPr>
            <a:r>
              <a:rPr lang="es-MX" sz="3000" b="0" i="0" u="none" strike="noStrike" dirty="0">
                <a:solidFill>
                  <a:srgbClr val="000000"/>
                </a:solidFill>
                <a:effectLst/>
                <a:latin typeface="Montserrat" panose="00000500000000000000" pitchFamily="50" charset="0"/>
              </a:rPr>
              <a:t>“¿Cómo crees que te describirían los demás?”.</a:t>
            </a:r>
          </a:p>
          <a:p>
            <a:pPr rtl="0" fontAlgn="base">
              <a:spcBef>
                <a:spcPts val="0"/>
              </a:spcBef>
              <a:spcAft>
                <a:spcPts val="0"/>
              </a:spcAft>
              <a:buFont typeface="+mj-lt"/>
              <a:buAutoNum type="arabicPeriod"/>
            </a:pPr>
            <a:r>
              <a:rPr lang="es-MX" sz="3000" b="0" i="0" u="none" strike="noStrike" dirty="0">
                <a:solidFill>
                  <a:srgbClr val="000000"/>
                </a:solidFill>
                <a:effectLst/>
                <a:latin typeface="Montserrat" panose="00000500000000000000" pitchFamily="50" charset="0"/>
              </a:rPr>
              <a:t>“¿Quiénes son las personas más importantes en tu vida?”.</a:t>
            </a:r>
          </a:p>
          <a:p>
            <a:pPr rtl="0" fontAlgn="base">
              <a:spcBef>
                <a:spcPts val="0"/>
              </a:spcBef>
              <a:spcAft>
                <a:spcPts val="0"/>
              </a:spcAft>
              <a:buFont typeface="+mj-lt"/>
              <a:buAutoNum type="arabicPeriod"/>
            </a:pPr>
            <a:r>
              <a:rPr lang="es-MX" sz="3000" b="0" i="0" u="none" strike="noStrike" dirty="0">
                <a:solidFill>
                  <a:srgbClr val="000000"/>
                </a:solidFill>
                <a:effectLst/>
                <a:latin typeface="Montserrat" panose="00000500000000000000" pitchFamily="50" charset="0"/>
              </a:rPr>
              <a:t> “¿Cómo te llevas con ellos?”.</a:t>
            </a:r>
          </a:p>
          <a:p>
            <a:pPr marL="0" indent="0">
              <a:lnSpc>
                <a:spcPct val="120000"/>
              </a:lnSpc>
              <a:spcBef>
                <a:spcPts val="0"/>
              </a:spcBef>
              <a:buNone/>
            </a:pPr>
            <a:endParaRPr lang="es-CO" sz="3000" dirty="0">
              <a:latin typeface="Montserrat" panose="00000500000000000000" pitchFamily="50" charset="0"/>
              <a:cs typeface="Times New Roman" panose="02020603050405020304" pitchFamily="18" charset="0"/>
            </a:endParaRP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196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Recomendaciones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a:extLst>
              <a:ext uri="{FF2B5EF4-FFF2-40B4-BE49-F238E27FC236}">
                <a16:creationId xmlns:a16="http://schemas.microsoft.com/office/drawing/2014/main" id="{1F7D7A7D-8E08-4C4F-8B25-FC04FB607BAE}"/>
              </a:ext>
            </a:extLst>
          </p:cNvPr>
          <p:cNvSpPr>
            <a:spLocks noGrp="1"/>
          </p:cNvSpPr>
          <p:nvPr>
            <p:ph idx="1"/>
          </p:nvPr>
        </p:nvSpPr>
        <p:spPr>
          <a:xfrm>
            <a:off x="5333036" y="1863524"/>
            <a:ext cx="6623612" cy="4849792"/>
          </a:xfrm>
        </p:spPr>
        <p:txBody>
          <a:bodyPr>
            <a:normAutofit/>
          </a:bodyPr>
          <a:lstStyle/>
          <a:p>
            <a:pPr marL="72000" algn="l">
              <a:spcBef>
                <a:spcPts val="600"/>
              </a:spcBef>
            </a:pPr>
            <a:r>
              <a:rPr lang="es-MX" sz="2400" b="1" i="0" dirty="0">
                <a:effectLst/>
                <a:latin typeface="Montserrat" panose="00000500000000000000" pitchFamily="50" charset="0"/>
              </a:rPr>
              <a:t>Paranoide: </a:t>
            </a:r>
            <a:r>
              <a:rPr lang="es-MX" sz="2400" i="0" dirty="0">
                <a:effectLst/>
                <a:latin typeface="Montserrat" panose="00000500000000000000" pitchFamily="50" charset="0"/>
              </a:rPr>
              <a:t>Evite la postura defensiva. Reconozca los sentimientos del paciente sin discutirlos. Mantenga la distancia interpersonal. Evite la calidez excesiva. No confronte miedos irracionales.</a:t>
            </a:r>
          </a:p>
          <a:p>
            <a:pPr marL="72000" algn="l">
              <a:spcBef>
                <a:spcPts val="600"/>
              </a:spcBef>
            </a:pPr>
            <a:r>
              <a:rPr lang="es-MX" sz="2400" b="1" dirty="0">
                <a:latin typeface="Montserrat" panose="00000500000000000000" pitchFamily="50" charset="0"/>
              </a:rPr>
              <a:t>Esquizoide</a:t>
            </a:r>
            <a:r>
              <a:rPr lang="es-MX" sz="2400" dirty="0">
                <a:latin typeface="Montserrat" panose="00000500000000000000" pitchFamily="50" charset="0"/>
              </a:rPr>
              <a:t>: Respete la privacidad del paciente. Evite que el paciente se retraiga por completo. Mantenga un interés suave y silencioso en el paciente. Fomente la rutina y la regularidad.</a:t>
            </a:r>
            <a:endParaRPr lang="es-MX" sz="2400" i="0" dirty="0">
              <a:effectLst/>
              <a:latin typeface="Montserrat" panose="00000500000000000000" pitchFamily="50" charset="0"/>
            </a:endParaRPr>
          </a:p>
        </p:txBody>
      </p:sp>
    </p:spTree>
    <p:extLst>
      <p:ext uri="{BB962C8B-B14F-4D97-AF65-F5344CB8AC3E}">
        <p14:creationId xmlns:p14="http://schemas.microsoft.com/office/powerpoint/2010/main" val="39990489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5724646" cy="1325563"/>
          </a:xfrm>
        </p:spPr>
        <p:txBody>
          <a:bodyPr/>
          <a:lstStyle/>
          <a:p>
            <a:r>
              <a:rPr lang="es-CO" dirty="0"/>
              <a:t>Recomendaciones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a:extLst>
              <a:ext uri="{FF2B5EF4-FFF2-40B4-BE49-F238E27FC236}">
                <a16:creationId xmlns:a16="http://schemas.microsoft.com/office/drawing/2014/main" id="{1F7D7A7D-8E08-4C4F-8B25-FC04FB607BAE}"/>
              </a:ext>
            </a:extLst>
          </p:cNvPr>
          <p:cNvSpPr>
            <a:spLocks noGrp="1"/>
          </p:cNvSpPr>
          <p:nvPr>
            <p:ph idx="1"/>
          </p:nvPr>
        </p:nvSpPr>
        <p:spPr>
          <a:xfrm>
            <a:off x="5333036" y="1863524"/>
            <a:ext cx="6623612" cy="4849792"/>
          </a:xfrm>
        </p:spPr>
        <p:txBody>
          <a:bodyPr>
            <a:normAutofit/>
          </a:bodyPr>
          <a:lstStyle/>
          <a:p>
            <a:pPr marL="72000" algn="l">
              <a:spcBef>
                <a:spcPts val="600"/>
              </a:spcBef>
            </a:pPr>
            <a:r>
              <a:rPr lang="es-MX" sz="2400" b="1" i="0" dirty="0">
                <a:effectLst/>
                <a:latin typeface="Montserrat" panose="00000500000000000000" pitchFamily="50" charset="0"/>
              </a:rPr>
              <a:t>Histriónico: </a:t>
            </a:r>
            <a:r>
              <a:rPr lang="es-MX" sz="2400" i="0" dirty="0">
                <a:effectLst/>
                <a:latin typeface="Montserrat" panose="00000500000000000000" pitchFamily="50" charset="0"/>
              </a:rPr>
              <a:t>Logre un equilibrio entre la calidez y la formalidad. Mantenga límites claros. Anime al paciente a discutir sus miedos. No los confronte de frente.</a:t>
            </a:r>
          </a:p>
          <a:p>
            <a:pPr marL="72000" algn="l">
              <a:spcBef>
                <a:spcPts val="600"/>
              </a:spcBef>
            </a:pPr>
            <a:r>
              <a:rPr lang="es-MX" sz="2400" b="1" dirty="0">
                <a:latin typeface="Montserrat" panose="00000500000000000000" pitchFamily="50" charset="0"/>
              </a:rPr>
              <a:t>Narciso</a:t>
            </a:r>
            <a:r>
              <a:rPr lang="es-MX" sz="2400" dirty="0">
                <a:latin typeface="Montserrat" panose="00000500000000000000" pitchFamily="50" charset="0"/>
              </a:rPr>
              <a:t>: Resistir el deseo de desafiar el derecho del paciente. </a:t>
            </a:r>
            <a:r>
              <a:rPr lang="es-MX" sz="2400" dirty="0" err="1">
                <a:latin typeface="Montserrat" panose="00000500000000000000" pitchFamily="50" charset="0"/>
              </a:rPr>
              <a:t>Reenmarcar</a:t>
            </a:r>
            <a:r>
              <a:rPr lang="es-MX" sz="2400" dirty="0">
                <a:latin typeface="Montserrat" panose="00000500000000000000" pitchFamily="50" charset="0"/>
              </a:rPr>
              <a:t> el derecho a fomentar la adherencia al tratamiento. Adoptar una postura humilde, brindar oportunidades para que el paciente se presuma, ofrecer consultas si corresponde.</a:t>
            </a:r>
            <a:endParaRPr lang="es-MX" sz="2400" i="0" dirty="0">
              <a:effectLst/>
              <a:latin typeface="Montserrat" panose="00000500000000000000" pitchFamily="50" charset="0"/>
            </a:endParaRPr>
          </a:p>
        </p:txBody>
      </p:sp>
    </p:spTree>
    <p:extLst>
      <p:ext uri="{BB962C8B-B14F-4D97-AF65-F5344CB8AC3E}">
        <p14:creationId xmlns:p14="http://schemas.microsoft.com/office/powerpoint/2010/main" val="34389337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6338104" cy="1325563"/>
          </a:xfrm>
        </p:spPr>
        <p:txBody>
          <a:bodyPr/>
          <a:lstStyle/>
          <a:p>
            <a:r>
              <a:rPr lang="es-CO" dirty="0"/>
              <a:t>Recomendaciones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
        <p:nvSpPr>
          <p:cNvPr id="7" name="Marcador de contenido 2">
            <a:extLst>
              <a:ext uri="{FF2B5EF4-FFF2-40B4-BE49-F238E27FC236}">
                <a16:creationId xmlns:a16="http://schemas.microsoft.com/office/drawing/2014/main" id="{1F7D7A7D-8E08-4C4F-8B25-FC04FB607BAE}"/>
              </a:ext>
            </a:extLst>
          </p:cNvPr>
          <p:cNvSpPr>
            <a:spLocks noGrp="1"/>
          </p:cNvSpPr>
          <p:nvPr>
            <p:ph idx="1"/>
          </p:nvPr>
        </p:nvSpPr>
        <p:spPr>
          <a:xfrm>
            <a:off x="5333036" y="1863524"/>
            <a:ext cx="6623612" cy="4849792"/>
          </a:xfrm>
        </p:spPr>
        <p:txBody>
          <a:bodyPr>
            <a:normAutofit/>
          </a:bodyPr>
          <a:lstStyle/>
          <a:p>
            <a:pPr marL="72000" algn="l">
              <a:spcBef>
                <a:spcPts val="600"/>
              </a:spcBef>
            </a:pPr>
            <a:r>
              <a:rPr lang="es-MX" sz="2400" b="1" i="0" dirty="0">
                <a:effectLst/>
                <a:latin typeface="Montserrat" panose="00000500000000000000" pitchFamily="50" charset="0"/>
              </a:rPr>
              <a:t>Evitativo: </a:t>
            </a:r>
            <a:r>
              <a:rPr lang="es-MX" sz="2400" i="0" dirty="0">
                <a:effectLst/>
                <a:latin typeface="Montserrat" panose="00000500000000000000" pitchFamily="50" charset="0"/>
              </a:rPr>
              <a:t>Tranquilizar dentro de los límites. Programar visitas. Movilizar otros apoyo. Recompensar los esfuerzos hacia la independencia. Evitar la tendencia a apartarse del paciente.</a:t>
            </a:r>
          </a:p>
          <a:p>
            <a:pPr marL="72000" algn="l">
              <a:spcBef>
                <a:spcPts val="600"/>
              </a:spcBef>
            </a:pPr>
            <a:r>
              <a:rPr lang="es-MX" sz="2400" b="1" dirty="0">
                <a:latin typeface="Montserrat" panose="00000500000000000000" pitchFamily="50" charset="0"/>
              </a:rPr>
              <a:t>Obsesivo</a:t>
            </a:r>
            <a:r>
              <a:rPr lang="es-MX" sz="2400" dirty="0">
                <a:latin typeface="Montserrat" panose="00000500000000000000" pitchFamily="50" charset="0"/>
              </a:rPr>
              <a:t>: Trate de establecer una rutina. Brinde opciones al paciente para aumentar la sensación de control. Brinde información detallada y "deberes“. Fomente el enfoque colaborativo / evite la "batalla de voluntades“.</a:t>
            </a:r>
            <a:endParaRPr lang="es-MX" sz="2400" i="0" dirty="0">
              <a:effectLst/>
              <a:latin typeface="Montserrat" panose="00000500000000000000" pitchFamily="50" charset="0"/>
            </a:endParaRPr>
          </a:p>
        </p:txBody>
      </p:sp>
    </p:spTree>
    <p:extLst>
      <p:ext uri="{BB962C8B-B14F-4D97-AF65-F5344CB8AC3E}">
        <p14:creationId xmlns:p14="http://schemas.microsoft.com/office/powerpoint/2010/main" val="3582135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61349" y="254645"/>
            <a:ext cx="4876800" cy="1325563"/>
          </a:xfrm>
        </p:spPr>
        <p:txBody>
          <a:bodyPr/>
          <a:lstStyle/>
          <a:p>
            <a:r>
              <a:rPr lang="es-CO" dirty="0"/>
              <a:t>Abordaje</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49793" y="1580208"/>
            <a:ext cx="6994784" cy="4255916"/>
          </a:xfrm>
        </p:spPr>
        <p:txBody>
          <a:bodyPr>
            <a:normAutofit/>
          </a:bodyPr>
          <a:lstStyle/>
          <a:p>
            <a:pPr rtl="0" fontAlgn="base">
              <a:spcBef>
                <a:spcPts val="0"/>
              </a:spcBef>
              <a:spcAft>
                <a:spcPts val="0"/>
              </a:spcAft>
              <a:buFont typeface="+mj-lt"/>
              <a:buAutoNum type="arabicPeriod"/>
            </a:pPr>
            <a:r>
              <a:rPr lang="es-MX" sz="2600" b="0" i="0" u="none" strike="noStrike" dirty="0">
                <a:effectLst/>
                <a:latin typeface="Montserrat" panose="00000500000000000000" pitchFamily="50" charset="0"/>
              </a:rPr>
              <a:t>El tratamiento debe ser realizado por un médico de cabecera </a:t>
            </a:r>
          </a:p>
          <a:p>
            <a:pPr rtl="0" fontAlgn="base">
              <a:spcBef>
                <a:spcPts val="0"/>
              </a:spcBef>
              <a:spcAft>
                <a:spcPts val="0"/>
              </a:spcAft>
              <a:buFont typeface="+mj-lt"/>
              <a:buAutoNum type="arabicPeriod"/>
            </a:pPr>
            <a:r>
              <a:rPr lang="es-MX" sz="2600" b="0" i="0" u="none" strike="noStrike" dirty="0">
                <a:effectLst/>
                <a:latin typeface="Montserrat" panose="00000500000000000000" pitchFamily="50" charset="0"/>
              </a:rPr>
              <a:t>Objetivos identificables, especificar los roles de los pacientes y del tratador</a:t>
            </a:r>
          </a:p>
          <a:p>
            <a:pPr rtl="0" fontAlgn="base">
              <a:spcBef>
                <a:spcPts val="0"/>
              </a:spcBef>
              <a:spcAft>
                <a:spcPts val="0"/>
              </a:spcAft>
              <a:buFont typeface="+mj-lt"/>
              <a:buAutoNum type="arabicPeriod"/>
            </a:pPr>
            <a:r>
              <a:rPr lang="es-MX" sz="2600" b="0" i="0" u="none" strike="noStrike" dirty="0">
                <a:effectLst/>
                <a:latin typeface="Montserrat" panose="00000500000000000000" pitchFamily="50" charset="0"/>
              </a:rPr>
              <a:t>la administración debe ser colaborativa</a:t>
            </a:r>
          </a:p>
          <a:p>
            <a:pPr rtl="0" fontAlgn="base">
              <a:spcBef>
                <a:spcPts val="0"/>
              </a:spcBef>
              <a:spcAft>
                <a:spcPts val="0"/>
              </a:spcAft>
              <a:buFont typeface="+mj-lt"/>
              <a:buAutoNum type="arabicPeriod"/>
            </a:pPr>
            <a:r>
              <a:rPr lang="es-MX" sz="2600" b="0" i="0" u="none" strike="noStrike" dirty="0">
                <a:effectLst/>
                <a:latin typeface="Montserrat" panose="00000500000000000000" pitchFamily="50" charset="0"/>
              </a:rPr>
              <a:t>los clínicos deben responder activamente y asegurar a los pacientes que están escuchando e interesados</a:t>
            </a:r>
          </a:p>
          <a:p>
            <a:pPr rtl="0" fontAlgn="base">
              <a:spcBef>
                <a:spcPts val="0"/>
              </a:spcBef>
              <a:spcAft>
                <a:spcPts val="0"/>
              </a:spcAft>
              <a:buFont typeface="+mj-lt"/>
              <a:buAutoNum type="arabicPeriod"/>
            </a:pPr>
            <a:r>
              <a:rPr lang="es-MX" sz="2600" b="0" i="0" u="none" strike="noStrike" dirty="0">
                <a:effectLst/>
                <a:latin typeface="Montserrat" panose="00000500000000000000" pitchFamily="50" charset="0"/>
              </a:rPr>
              <a:t>Los clínicos deben ser conscientes de sí mismos y se debe consultar a los colegas</a:t>
            </a:r>
          </a:p>
        </p:txBody>
      </p:sp>
      <p:pic>
        <p:nvPicPr>
          <p:cNvPr id="4" name="Picture 2" descr="Brain and mental health icons vector set Free Vector">
            <a:extLst>
              <a:ext uri="{FF2B5EF4-FFF2-40B4-BE49-F238E27FC236}">
                <a16:creationId xmlns:a16="http://schemas.microsoft.com/office/drawing/2014/main" id="{4E56EA96-9800-47EB-B38B-2CE385F0175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70" t="1122" r="64151" b="65803"/>
          <a:stretch/>
        </p:blipFill>
        <p:spPr bwMode="auto">
          <a:xfrm>
            <a:off x="1375085" y="121891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47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3724275" cy="1325563"/>
          </a:xfrm>
        </p:spPr>
        <p:txBody>
          <a:bodyPr/>
          <a:lstStyle/>
          <a:p>
            <a:r>
              <a:rPr lang="es-CO" dirty="0"/>
              <a:t>Caso clínico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19700" y="710154"/>
            <a:ext cx="6467471" cy="5724525"/>
          </a:xfrm>
        </p:spPr>
        <p:txBody>
          <a:bodyPr>
            <a:noAutofit/>
          </a:bodyPr>
          <a:lstStyle/>
          <a:p>
            <a:pPr marL="0" indent="0" algn="just">
              <a:buNone/>
            </a:pPr>
            <a:r>
              <a:rPr lang="es-MX" b="1" dirty="0">
                <a:latin typeface="Montserrat" panose="02000505000000020004"/>
              </a:rPr>
              <a:t>Andrés </a:t>
            </a:r>
            <a:r>
              <a:rPr lang="es-MX" dirty="0">
                <a:latin typeface="Montserrat" panose="02000505000000020004"/>
              </a:rPr>
              <a:t>de 22 años de edad, ingresa al servicio de urgencias por intento de suicidio por cortes en las muñecas. Comenta que después de una discusión con su pareja decidió terminar con su vida porque le es muy difícil contemplar la existencia sin esa relación. Comenta que su estado de ánimo es inestable </a:t>
            </a:r>
            <a:r>
              <a:rPr lang="es-MX" b="1" dirty="0">
                <a:latin typeface="Montserrat" panose="02000505000000020004"/>
              </a:rPr>
              <a:t>“me despierto bien y por la tarde estoy de un mal genio o de una aburrición insoportable”. </a:t>
            </a:r>
            <a:r>
              <a:rPr lang="es-MX" dirty="0">
                <a:latin typeface="Montserrat" panose="02000505000000020004"/>
              </a:rPr>
              <a:t>Reconoce que con frecuencia siente un vacío el pecho especialmente cuando piensa en que su pareja lo va a dejar. Dice que para él las cosas son como son </a:t>
            </a:r>
            <a:r>
              <a:rPr lang="es-MX" b="1" dirty="0">
                <a:latin typeface="Montserrat" panose="02000505000000020004"/>
              </a:rPr>
              <a:t>“o me quieren con todo o nada”. </a:t>
            </a:r>
            <a:r>
              <a:rPr lang="es-MX" dirty="0">
                <a:latin typeface="Montserrat" panose="02000505000000020004"/>
              </a:rPr>
              <a:t>Describe que así siempre ha sido “</a:t>
            </a:r>
            <a:r>
              <a:rPr lang="es-MX" b="1" dirty="0">
                <a:latin typeface="Montserrat" panose="02000505000000020004"/>
              </a:rPr>
              <a:t>su manera de ser, yo tengo mucha personalidad” </a:t>
            </a:r>
            <a:r>
              <a:rPr lang="es-MX" dirty="0">
                <a:latin typeface="Montserrat" panose="02000505000000020004"/>
              </a:rPr>
              <a:t>y esto le ha acarreado varios problemas en la vida, ha terminado muchas amistades y le cuesta sostener trabajos estables. En este momento se siente arrepentido y dice que no volvería a hacerse daño.</a:t>
            </a:r>
            <a:endParaRPr lang="es-CO" sz="1200" b="1" dirty="0"/>
          </a:p>
        </p:txBody>
      </p:sp>
      <p:pic>
        <p:nvPicPr>
          <p:cNvPr id="1026" name="Picture 2" descr="Brain and mental health icons vector set Free Vector">
            <a:extLst>
              <a:ext uri="{FF2B5EF4-FFF2-40B4-BE49-F238E27FC236}">
                <a16:creationId xmlns:a16="http://schemas.microsoft.com/office/drawing/2014/main" id="{ABE29FD7-9D56-4CD8-87EA-2442C68429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021" b="66925"/>
          <a:stretch/>
        </p:blipFill>
        <p:spPr bwMode="auto">
          <a:xfrm>
            <a:off x="1196665" y="1261714"/>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1853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454335"/>
            <a:ext cx="4876800" cy="1325563"/>
          </a:xfrm>
        </p:spPr>
        <p:txBody>
          <a:bodyPr/>
          <a:lstStyle/>
          <a:p>
            <a:r>
              <a:rPr lang="es-CO" dirty="0"/>
              <a:t>Tratamiento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096000" y="2166584"/>
            <a:ext cx="5399800" cy="2524831"/>
          </a:xfrm>
        </p:spPr>
        <p:txBody>
          <a:bodyPr>
            <a:normAutofit/>
          </a:bodyPr>
          <a:lstStyle/>
          <a:p>
            <a:pPr marL="0" lvl="0" indent="0">
              <a:buNone/>
            </a:pPr>
            <a:r>
              <a:rPr lang="es-CO" sz="3200" dirty="0"/>
              <a:t>1. Psicoterapia.</a:t>
            </a:r>
          </a:p>
          <a:p>
            <a:pPr marL="0" lvl="0" indent="0">
              <a:buNone/>
            </a:pPr>
            <a:r>
              <a:rPr lang="es-CO" sz="3200" dirty="0"/>
              <a:t>2. Farmacoterapia dirigida a trastornos mentales concomitantes o síntomas cardinales.</a:t>
            </a:r>
          </a:p>
          <a:p>
            <a:pPr lvl="0"/>
            <a:endParaRPr lang="es-CO" sz="3200" dirty="0"/>
          </a:p>
        </p:txBody>
      </p:sp>
      <p:pic>
        <p:nvPicPr>
          <p:cNvPr id="4" name="Picture 2" descr="Brain and mental health icons vector set Free Vector">
            <a:extLst>
              <a:ext uri="{FF2B5EF4-FFF2-40B4-BE49-F238E27FC236}">
                <a16:creationId xmlns:a16="http://schemas.microsoft.com/office/drawing/2014/main" id="{1C7ACBD6-B134-4748-B6CF-974D830CA4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198" t="1952" r="32823" b="64973"/>
          <a:stretch/>
        </p:blipFill>
        <p:spPr bwMode="auto">
          <a:xfrm>
            <a:off x="1382634" y="145686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9802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454335"/>
            <a:ext cx="4876800" cy="1325563"/>
          </a:xfrm>
        </p:spPr>
        <p:txBody>
          <a:bodyPr/>
          <a:lstStyle/>
          <a:p>
            <a:r>
              <a:rPr lang="es-CO" dirty="0"/>
              <a:t>Modelos propuestos</a:t>
            </a:r>
          </a:p>
        </p:txBody>
      </p:sp>
      <p:pic>
        <p:nvPicPr>
          <p:cNvPr id="4" name="Picture 2" descr="Brain and mental health icons vector set Free Vector">
            <a:extLst>
              <a:ext uri="{FF2B5EF4-FFF2-40B4-BE49-F238E27FC236}">
                <a16:creationId xmlns:a16="http://schemas.microsoft.com/office/drawing/2014/main" id="{98FDB1ED-FE36-4BF7-A290-70F22EF216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3917" t="31160" r="2104" b="35765"/>
          <a:stretch/>
        </p:blipFill>
        <p:spPr bwMode="auto">
          <a:xfrm>
            <a:off x="1250563" y="1779898"/>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Modelo “Big Five” de Personalidad y Selección -">
            <a:extLst>
              <a:ext uri="{FF2B5EF4-FFF2-40B4-BE49-F238E27FC236}">
                <a16:creationId xmlns:a16="http://schemas.microsoft.com/office/drawing/2014/main" id="{BF638DDC-2D1C-4647-BB7C-41F553851F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5970" y="186557"/>
            <a:ext cx="6339011" cy="621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5018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3724275" cy="1325563"/>
          </a:xfrm>
        </p:spPr>
        <p:txBody>
          <a:bodyPr/>
          <a:lstStyle/>
          <a:p>
            <a:r>
              <a:rPr lang="es-CO" dirty="0"/>
              <a:t>Caso clínico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219700" y="895349"/>
            <a:ext cx="6467471" cy="5724525"/>
          </a:xfrm>
        </p:spPr>
        <p:txBody>
          <a:bodyPr>
            <a:noAutofit/>
          </a:bodyPr>
          <a:lstStyle/>
          <a:p>
            <a:pPr marL="0" indent="0" algn="just">
              <a:buNone/>
            </a:pPr>
            <a:r>
              <a:rPr lang="es-MX" b="1" dirty="0">
                <a:latin typeface="Montserrat" panose="02000505000000020004"/>
              </a:rPr>
              <a:t>Andrés </a:t>
            </a:r>
            <a:r>
              <a:rPr lang="es-MX" dirty="0">
                <a:latin typeface="Montserrat" panose="02000505000000020004"/>
              </a:rPr>
              <a:t>de 22 años de edad, ingresa al servicio de urgencias por intento de suicidio por cortes en las muñecas. Comenta que después de una discusión con su pareja decidió terminar con su vida porque le es muy difícil contemplar la existencia sin esa relación. Comenta que su estado de ánimo es inestable </a:t>
            </a:r>
            <a:r>
              <a:rPr lang="es-MX" b="1" dirty="0">
                <a:latin typeface="Montserrat" panose="02000505000000020004"/>
              </a:rPr>
              <a:t>“me despierto bien y por la tarde estoy de un mal genio o de una aburrición insoportable”. </a:t>
            </a:r>
            <a:r>
              <a:rPr lang="es-MX" dirty="0">
                <a:latin typeface="Montserrat" panose="02000505000000020004"/>
              </a:rPr>
              <a:t>Reconoce que con frecuencia siente un vacío el pecho especialmente cuando piensa en que su pareja lo va a dejar. Dice que para él las cosas son como son </a:t>
            </a:r>
            <a:r>
              <a:rPr lang="es-MX" b="1" dirty="0">
                <a:latin typeface="Montserrat" panose="02000505000000020004"/>
              </a:rPr>
              <a:t>“o me quieren con todo o nada”. </a:t>
            </a:r>
            <a:r>
              <a:rPr lang="es-MX" dirty="0">
                <a:latin typeface="Montserrat" panose="02000505000000020004"/>
              </a:rPr>
              <a:t>Describe que así siempre ha sido “</a:t>
            </a:r>
            <a:r>
              <a:rPr lang="es-MX" b="1" dirty="0">
                <a:latin typeface="Montserrat" panose="02000505000000020004"/>
              </a:rPr>
              <a:t>su manera de ser, yo tengo mucha personalidad” </a:t>
            </a:r>
            <a:r>
              <a:rPr lang="es-MX" dirty="0">
                <a:latin typeface="Montserrat" panose="02000505000000020004"/>
              </a:rPr>
              <a:t>y esto le ha acarreado varios problemas en la vida, ha terminado muchas amistades y le cuesta sostener trabajos estables. En este momento se siente arrepentido y dice que no volvería a hacerse daño.</a:t>
            </a:r>
            <a:endParaRPr lang="es-CO" b="1" dirty="0"/>
          </a:p>
        </p:txBody>
      </p:sp>
      <p:pic>
        <p:nvPicPr>
          <p:cNvPr id="1026" name="Picture 2" descr="Brain and mental health icons vector set Free Vector">
            <a:extLst>
              <a:ext uri="{FF2B5EF4-FFF2-40B4-BE49-F238E27FC236}">
                <a16:creationId xmlns:a16="http://schemas.microsoft.com/office/drawing/2014/main" id="{ABE29FD7-9D56-4CD8-87EA-2442C68429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021" b="66925"/>
          <a:stretch/>
        </p:blipFill>
        <p:spPr bwMode="auto">
          <a:xfrm>
            <a:off x="1196665" y="1261714"/>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201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3724275" cy="1325563"/>
          </a:xfrm>
        </p:spPr>
        <p:txBody>
          <a:bodyPr/>
          <a:lstStyle/>
          <a:p>
            <a:r>
              <a:rPr lang="es-CO" dirty="0"/>
              <a:t>Preguntas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039082" y="816867"/>
            <a:ext cx="6613366" cy="5724525"/>
          </a:xfrm>
        </p:spPr>
        <p:txBody>
          <a:bodyPr>
            <a:normAutofit/>
          </a:bodyPr>
          <a:lstStyle/>
          <a:p>
            <a:pPr marL="0" indent="0">
              <a:buNone/>
            </a:pPr>
            <a:r>
              <a:rPr lang="es-MX" sz="2400" b="1" dirty="0">
                <a:latin typeface="Montserrat" panose="02000505000000020004"/>
              </a:rPr>
              <a:t>¿Diagnóstico?</a:t>
            </a:r>
          </a:p>
          <a:p>
            <a:pPr marL="457200" indent="-457200">
              <a:buFont typeface="+mj-lt"/>
              <a:buAutoNum type="alphaLcParenR"/>
            </a:pPr>
            <a:r>
              <a:rPr lang="es-MX" sz="2400" dirty="0">
                <a:latin typeface="Montserrat" panose="02000505000000020004"/>
              </a:rPr>
              <a:t>Trastorno neurológico funcional (antes llamado conversivo)</a:t>
            </a:r>
          </a:p>
          <a:p>
            <a:pPr marL="457200" indent="-457200">
              <a:buFont typeface="+mj-lt"/>
              <a:buAutoNum type="alphaLcParenR"/>
            </a:pPr>
            <a:r>
              <a:rPr lang="es-MX" sz="2400" dirty="0">
                <a:latin typeface="Montserrat" panose="02000505000000020004"/>
              </a:rPr>
              <a:t>Trastorno depresivo mayor con intento de suicidio</a:t>
            </a:r>
          </a:p>
          <a:p>
            <a:pPr marL="457200" indent="-457200">
              <a:buFont typeface="+mj-lt"/>
              <a:buAutoNum type="alphaLcParenR"/>
            </a:pPr>
            <a:r>
              <a:rPr lang="es-MX" sz="2400" dirty="0">
                <a:highlight>
                  <a:srgbClr val="00FFFF"/>
                </a:highlight>
                <a:latin typeface="Montserrat" panose="02000505000000020004"/>
              </a:rPr>
              <a:t>Trastorno límite de personalidad</a:t>
            </a:r>
          </a:p>
          <a:p>
            <a:pPr marL="457200" indent="-457200">
              <a:buFont typeface="+mj-lt"/>
              <a:buAutoNum type="alphaLcParenR"/>
            </a:pPr>
            <a:r>
              <a:rPr lang="es-MX" sz="2400" dirty="0">
                <a:latin typeface="Montserrat" panose="02000505000000020004"/>
              </a:rPr>
              <a:t>Trastorno dependiente de la personalidad</a:t>
            </a:r>
          </a:p>
          <a:p>
            <a:pPr marL="0" indent="0">
              <a:buNone/>
            </a:pPr>
            <a:r>
              <a:rPr lang="es-MX" sz="2400" b="1" dirty="0">
                <a:latin typeface="Montserrat" panose="02000505000000020004"/>
              </a:rPr>
              <a:t>¿Tratamiento inicial?</a:t>
            </a:r>
          </a:p>
          <a:p>
            <a:pPr marL="457200" indent="-457200">
              <a:buFont typeface="+mj-lt"/>
              <a:buAutoNum type="alphaLcParenR"/>
            </a:pPr>
            <a:r>
              <a:rPr lang="es-MX" sz="2400" dirty="0">
                <a:latin typeface="Montserrat" panose="02000505000000020004"/>
              </a:rPr>
              <a:t>Fluvoxamina 100 mg y psicoterapia</a:t>
            </a:r>
          </a:p>
          <a:p>
            <a:pPr marL="457200" indent="-457200">
              <a:buFont typeface="+mj-lt"/>
              <a:buAutoNum type="alphaLcParenR"/>
            </a:pPr>
            <a:r>
              <a:rPr lang="es-MX" sz="2400" dirty="0">
                <a:latin typeface="Montserrat" panose="02000505000000020004"/>
              </a:rPr>
              <a:t>Terapia de pareja y trabajo social</a:t>
            </a:r>
          </a:p>
          <a:p>
            <a:pPr marL="457200" indent="-457200">
              <a:buFont typeface="+mj-lt"/>
              <a:buAutoNum type="alphaLcParenR"/>
            </a:pPr>
            <a:r>
              <a:rPr lang="es-MX" sz="2400" dirty="0">
                <a:latin typeface="Montserrat" panose="02000505000000020004"/>
              </a:rPr>
              <a:t>Sertralina 100 mg y psicoeducación</a:t>
            </a:r>
          </a:p>
          <a:p>
            <a:pPr marL="457200" indent="-457200">
              <a:buFont typeface="+mj-lt"/>
              <a:buAutoNum type="alphaLcParenR"/>
            </a:pPr>
            <a:r>
              <a:rPr lang="es-MX" sz="2400" dirty="0">
                <a:highlight>
                  <a:srgbClr val="00FFFF"/>
                </a:highlight>
                <a:latin typeface="Montserrat" panose="02000505000000020004"/>
              </a:rPr>
              <a:t>Psicoterapia y seguimiento clínico</a:t>
            </a:r>
          </a:p>
          <a:p>
            <a:pPr marL="0" indent="0">
              <a:buNone/>
            </a:pPr>
            <a:endParaRPr lang="es-MX" sz="2400" dirty="0">
              <a:latin typeface="Montserrat" panose="02000505000000020004"/>
            </a:endParaRPr>
          </a:p>
        </p:txBody>
      </p:sp>
      <p:pic>
        <p:nvPicPr>
          <p:cNvPr id="4" name="Picture 2" descr="Brain and mental health icons vector set Free Vector">
            <a:extLst>
              <a:ext uri="{FF2B5EF4-FFF2-40B4-BE49-F238E27FC236}">
                <a16:creationId xmlns:a16="http://schemas.microsoft.com/office/drawing/2014/main" id="{333E9158-3CFF-4D80-8E76-B4C631F0FE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021" b="66925"/>
          <a:stretch/>
        </p:blipFill>
        <p:spPr bwMode="auto">
          <a:xfrm>
            <a:off x="1185513" y="145686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8952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cias - Fundación Hospital General de la Santísima Trinidad">
            <a:extLst>
              <a:ext uri="{FF2B5EF4-FFF2-40B4-BE49-F238E27FC236}">
                <a16:creationId xmlns:a16="http://schemas.microsoft.com/office/drawing/2014/main" id="{B9D22B31-D616-4B62-89F2-BB5EA514D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4549" y="1445282"/>
            <a:ext cx="7867451" cy="3442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684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3724275" cy="1325563"/>
          </a:xfrm>
        </p:spPr>
        <p:txBody>
          <a:bodyPr/>
          <a:lstStyle/>
          <a:p>
            <a:r>
              <a:rPr lang="es-CO" dirty="0"/>
              <a:t>Preguntas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5073806" y="828442"/>
            <a:ext cx="6613366" cy="5724525"/>
          </a:xfrm>
        </p:spPr>
        <p:txBody>
          <a:bodyPr>
            <a:normAutofit/>
          </a:bodyPr>
          <a:lstStyle/>
          <a:p>
            <a:pPr marL="0" indent="0" algn="just">
              <a:buNone/>
            </a:pPr>
            <a:r>
              <a:rPr lang="es-MX" sz="2400" b="1" dirty="0">
                <a:latin typeface="Montserrat" panose="02000505000000020004"/>
              </a:rPr>
              <a:t>¿Diagnóstico?</a:t>
            </a:r>
          </a:p>
          <a:p>
            <a:pPr marL="457200" indent="-457200" algn="just">
              <a:buFont typeface="+mj-lt"/>
              <a:buAutoNum type="alphaLcParenR"/>
            </a:pPr>
            <a:r>
              <a:rPr lang="es-MX" sz="2400" dirty="0">
                <a:latin typeface="Montserrat" panose="02000505000000020004"/>
              </a:rPr>
              <a:t>Trastorno neurológico funcional (antes llamado conversivo)</a:t>
            </a:r>
          </a:p>
          <a:p>
            <a:pPr marL="457200" indent="-457200" algn="just">
              <a:buFont typeface="+mj-lt"/>
              <a:buAutoNum type="alphaLcParenR"/>
            </a:pPr>
            <a:r>
              <a:rPr lang="es-MX" sz="2400" dirty="0">
                <a:latin typeface="Montserrat" panose="02000505000000020004"/>
              </a:rPr>
              <a:t>Trastorno depresivo mayor con intento de suicidio</a:t>
            </a:r>
          </a:p>
          <a:p>
            <a:pPr marL="457200" indent="-457200" algn="just">
              <a:buFont typeface="+mj-lt"/>
              <a:buAutoNum type="alphaLcParenR"/>
            </a:pPr>
            <a:r>
              <a:rPr lang="es-MX" sz="2400" dirty="0">
                <a:latin typeface="Montserrat" panose="02000505000000020004"/>
              </a:rPr>
              <a:t>Trastorno límite de personalidad</a:t>
            </a:r>
          </a:p>
          <a:p>
            <a:pPr marL="457200" indent="-457200" algn="just">
              <a:buFont typeface="+mj-lt"/>
              <a:buAutoNum type="alphaLcParenR"/>
            </a:pPr>
            <a:r>
              <a:rPr lang="es-MX" sz="2400" dirty="0">
                <a:latin typeface="Montserrat" panose="02000505000000020004"/>
              </a:rPr>
              <a:t>Trastorno dependiente de la personalidad</a:t>
            </a:r>
          </a:p>
          <a:p>
            <a:pPr marL="0" indent="0" algn="just">
              <a:buNone/>
            </a:pPr>
            <a:r>
              <a:rPr lang="es-MX" sz="2400" b="1" dirty="0">
                <a:latin typeface="Montserrat" panose="02000505000000020004"/>
              </a:rPr>
              <a:t>¿Tratamiento inicial?</a:t>
            </a:r>
          </a:p>
          <a:p>
            <a:pPr marL="457200" indent="-457200" algn="just">
              <a:buFont typeface="+mj-lt"/>
              <a:buAutoNum type="alphaLcParenR"/>
            </a:pPr>
            <a:r>
              <a:rPr lang="es-MX" sz="2400" dirty="0">
                <a:latin typeface="Montserrat" panose="02000505000000020004"/>
              </a:rPr>
              <a:t>Fluvoxamina 100 mg y psicoterapia</a:t>
            </a:r>
          </a:p>
          <a:p>
            <a:pPr marL="457200" indent="-457200" algn="just">
              <a:buFont typeface="+mj-lt"/>
              <a:buAutoNum type="alphaLcParenR"/>
            </a:pPr>
            <a:r>
              <a:rPr lang="es-MX" sz="2400" dirty="0">
                <a:latin typeface="Montserrat" panose="02000505000000020004"/>
              </a:rPr>
              <a:t>Terapia de pareja y trabajo social</a:t>
            </a:r>
          </a:p>
          <a:p>
            <a:pPr marL="457200" indent="-457200" algn="just">
              <a:buFont typeface="+mj-lt"/>
              <a:buAutoNum type="alphaLcParenR"/>
            </a:pPr>
            <a:r>
              <a:rPr lang="es-MX" sz="2400" dirty="0">
                <a:latin typeface="Montserrat" panose="02000505000000020004"/>
              </a:rPr>
              <a:t>Sertralina 100 mg y psicoeducación</a:t>
            </a:r>
          </a:p>
          <a:p>
            <a:pPr marL="457200" indent="-457200" algn="just">
              <a:buFont typeface="+mj-lt"/>
              <a:buAutoNum type="alphaLcParenR"/>
            </a:pPr>
            <a:r>
              <a:rPr lang="es-MX" sz="2400" dirty="0">
                <a:latin typeface="Montserrat" panose="02000505000000020004"/>
              </a:rPr>
              <a:t>Psicoterapia y seguimiento clínico</a:t>
            </a:r>
          </a:p>
          <a:p>
            <a:pPr marL="0" indent="0" algn="just">
              <a:buNone/>
            </a:pPr>
            <a:endParaRPr lang="es-MX" sz="2400" dirty="0">
              <a:latin typeface="Montserrat" panose="02000505000000020004"/>
            </a:endParaRPr>
          </a:p>
        </p:txBody>
      </p:sp>
      <p:pic>
        <p:nvPicPr>
          <p:cNvPr id="4" name="Picture 2" descr="Brain and mental health icons vector set Free Vector">
            <a:extLst>
              <a:ext uri="{FF2B5EF4-FFF2-40B4-BE49-F238E27FC236}">
                <a16:creationId xmlns:a16="http://schemas.microsoft.com/office/drawing/2014/main" id="{333E9158-3CFF-4D80-8E76-B4C631F0FE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021" b="66925"/>
          <a:stretch/>
        </p:blipFill>
        <p:spPr bwMode="auto">
          <a:xfrm>
            <a:off x="1185513" y="1456860"/>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924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Validez clínica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957416" y="2695574"/>
            <a:ext cx="6953250" cy="1466851"/>
          </a:xfrm>
        </p:spPr>
        <p:txBody>
          <a:bodyPr>
            <a:normAutofit/>
          </a:bodyPr>
          <a:lstStyle/>
          <a:p>
            <a:pPr marL="0" indent="0" algn="ctr">
              <a:lnSpc>
                <a:spcPct val="120000"/>
              </a:lnSpc>
              <a:spcBef>
                <a:spcPts val="0"/>
              </a:spcBef>
              <a:buNone/>
            </a:pPr>
            <a:r>
              <a:rPr lang="es-MX" sz="3200" b="1" dirty="0">
                <a:effectLst/>
                <a:latin typeface="Montserrat" panose="02000505000000020004"/>
                <a:ea typeface="Calibri" panose="020F0502020204030204" pitchFamily="34" charset="0"/>
                <a:cs typeface="Times New Roman" panose="02020603050405020304" pitchFamily="18" charset="0"/>
              </a:rPr>
              <a:t>¿Qué es la personalidad?</a:t>
            </a:r>
            <a:endParaRPr lang="es-CO" sz="1100" dirty="0"/>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52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róscopo semanal: predicciones del 9 al 15 de noviembre para todos los  signos">
            <a:extLst>
              <a:ext uri="{FF2B5EF4-FFF2-40B4-BE49-F238E27FC236}">
                <a16:creationId xmlns:a16="http://schemas.microsoft.com/office/drawing/2014/main" id="{942A66CC-3FFF-4D61-AB35-EFFEFB2B5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7171" y="1075656"/>
            <a:ext cx="5264535" cy="526453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Creencias</a:t>
            </a:r>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descr="Forma, Calendario, Flecha&#10;&#10;Descripción generada automáticamente">
            <a:extLst>
              <a:ext uri="{FF2B5EF4-FFF2-40B4-BE49-F238E27FC236}">
                <a16:creationId xmlns:a16="http://schemas.microsoft.com/office/drawing/2014/main" id="{1DC6C04D-53C1-4099-A775-3736125F5F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4935" y="1690688"/>
            <a:ext cx="5335889" cy="4091656"/>
          </a:xfrm>
          <a:prstGeom prst="rect">
            <a:avLst/>
          </a:prstGeom>
        </p:spPr>
      </p:pic>
    </p:spTree>
    <p:extLst>
      <p:ext uri="{BB962C8B-B14F-4D97-AF65-F5344CB8AC3E}">
        <p14:creationId xmlns:p14="http://schemas.microsoft.com/office/powerpoint/2010/main" val="368190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838200" y="365125"/>
            <a:ext cx="4876800" cy="1325563"/>
          </a:xfrm>
        </p:spPr>
        <p:txBody>
          <a:bodyPr/>
          <a:lstStyle/>
          <a:p>
            <a:r>
              <a:rPr lang="es-CO" dirty="0"/>
              <a:t>Creencias</a:t>
            </a:r>
          </a:p>
        </p:txBody>
      </p:sp>
      <p:pic>
        <p:nvPicPr>
          <p:cNvPr id="4" name="Picture 2" descr="Brain and mental health icons vector set Free Vector">
            <a:extLst>
              <a:ext uri="{FF2B5EF4-FFF2-40B4-BE49-F238E27FC236}">
                <a16:creationId xmlns:a16="http://schemas.microsoft.com/office/drawing/2014/main" id="{FE3164C1-7DB9-43E8-A808-3BA7C5D14F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915" t="561" r="33106" b="66364"/>
          <a:stretch/>
        </p:blipFill>
        <p:spPr bwMode="auto">
          <a:xfrm>
            <a:off x="1731924" y="1274666"/>
            <a:ext cx="2026037" cy="19721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l eneagrama aplicado a las ventas. - Day Martinez">
            <a:extLst>
              <a:ext uri="{FF2B5EF4-FFF2-40B4-BE49-F238E27FC236}">
                <a16:creationId xmlns:a16="http://schemas.microsoft.com/office/drawing/2014/main" id="{CBC6DFCC-902C-417C-BDA6-3FEF61E37E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502" y="679760"/>
            <a:ext cx="5498479" cy="549847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descr="Forma, Calendario, Flecha&#10;&#10;Descripción generada automáticamente">
            <a:extLst>
              <a:ext uri="{FF2B5EF4-FFF2-40B4-BE49-F238E27FC236}">
                <a16:creationId xmlns:a16="http://schemas.microsoft.com/office/drawing/2014/main" id="{1DC6C04D-53C1-4099-A775-3736125F5F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4676" y="2005322"/>
            <a:ext cx="5145055" cy="3945321"/>
          </a:xfrm>
          <a:prstGeom prst="rect">
            <a:avLst/>
          </a:prstGeom>
        </p:spPr>
      </p:pic>
    </p:spTree>
    <p:extLst>
      <p:ext uri="{BB962C8B-B14F-4D97-AF65-F5344CB8AC3E}">
        <p14:creationId xmlns:p14="http://schemas.microsoft.com/office/powerpoint/2010/main" val="180769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2208</TotalTime>
  <Words>3837</Words>
  <Application>Microsoft Office PowerPoint</Application>
  <PresentationFormat>Widescreen</PresentationFormat>
  <Paragraphs>234</Paragraphs>
  <Slides>54</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Montserrat</vt:lpstr>
      <vt:lpstr>Tema de Office</vt:lpstr>
      <vt:lpstr>Trastornos de personalidad</vt:lpstr>
      <vt:lpstr>PowerPoint Presentation</vt:lpstr>
      <vt:lpstr>PowerPoint Presentation</vt:lpstr>
      <vt:lpstr>Examen mental</vt:lpstr>
      <vt:lpstr>Caso clínico</vt:lpstr>
      <vt:lpstr>Preguntas</vt:lpstr>
      <vt:lpstr>Validez clínica</vt:lpstr>
      <vt:lpstr>Creencias</vt:lpstr>
      <vt:lpstr>Creencias</vt:lpstr>
      <vt:lpstr>Definición</vt:lpstr>
      <vt:lpstr>Definición</vt:lpstr>
      <vt:lpstr>Modelo clínico</vt:lpstr>
      <vt:lpstr>Esferas</vt:lpstr>
      <vt:lpstr>Definición</vt:lpstr>
      <vt:lpstr>Definición</vt:lpstr>
      <vt:lpstr>Introducción</vt:lpstr>
      <vt:lpstr>Clasificación DSM-5</vt:lpstr>
      <vt:lpstr>PowerPoint Presentation</vt:lpstr>
      <vt:lpstr>Paranoide</vt:lpstr>
      <vt:lpstr>Paranoide</vt:lpstr>
      <vt:lpstr>Esquizoide</vt:lpstr>
      <vt:lpstr>Esquizoide</vt:lpstr>
      <vt:lpstr>Esquizotípico</vt:lpstr>
      <vt:lpstr>Esquizotípico</vt:lpstr>
      <vt:lpstr>PowerPoint Presentation</vt:lpstr>
      <vt:lpstr>Antisocial</vt:lpstr>
      <vt:lpstr>Antisocial</vt:lpstr>
      <vt:lpstr>Límite</vt:lpstr>
      <vt:lpstr>Límite</vt:lpstr>
      <vt:lpstr>Histriónico</vt:lpstr>
      <vt:lpstr>Histriónico</vt:lpstr>
      <vt:lpstr>Narcisista</vt:lpstr>
      <vt:lpstr>Narcisista</vt:lpstr>
      <vt:lpstr>PowerPoint Presentation</vt:lpstr>
      <vt:lpstr>Evasiva</vt:lpstr>
      <vt:lpstr>Evasiva</vt:lpstr>
      <vt:lpstr>Dependiente</vt:lpstr>
      <vt:lpstr>Dependiente</vt:lpstr>
      <vt:lpstr>Obsesivo</vt:lpstr>
      <vt:lpstr>Obsesivo</vt:lpstr>
      <vt:lpstr>PowerPoint Presentation</vt:lpstr>
      <vt:lpstr>Otros</vt:lpstr>
      <vt:lpstr>PowerPoint Presentation</vt:lpstr>
      <vt:lpstr>Premisa</vt:lpstr>
      <vt:lpstr>Acercamiento</vt:lpstr>
      <vt:lpstr>Recomendaciones</vt:lpstr>
      <vt:lpstr>Recomendaciones</vt:lpstr>
      <vt:lpstr>Recomendaciones</vt:lpstr>
      <vt:lpstr>Abordaje</vt:lpstr>
      <vt:lpstr>Tratamiento</vt:lpstr>
      <vt:lpstr>Modelos propuestos</vt:lpstr>
      <vt:lpstr>Caso clínico</vt:lpstr>
      <vt:lpstr>Preguntas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ana.cardonaga@outlook.es</cp:lastModifiedBy>
  <cp:revision>127</cp:revision>
  <dcterms:created xsi:type="dcterms:W3CDTF">2020-11-12T02:46:13Z</dcterms:created>
  <dcterms:modified xsi:type="dcterms:W3CDTF">2021-05-25T17:59:51Z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753343</vt:lpwstr>
  </property>
  <property fmtid="{D5CDD505-2E9C-101B-9397-08002B2CF9AE}" name="NXPowerLiteSettings" pid="3">
    <vt:lpwstr>C7000400038000</vt:lpwstr>
  </property>
  <property fmtid="{D5CDD505-2E9C-101B-9397-08002B2CF9AE}" name="NXPowerLiteVersion" pid="4">
    <vt:lpwstr>S9.0.3</vt:lpwstr>
  </property>
</Properties>
</file>