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5.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6.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66" r:id="rId3"/>
    <p:sldId id="268" r:id="rId4"/>
    <p:sldId id="264" r:id="rId5"/>
    <p:sldId id="526" r:id="rId6"/>
    <p:sldId id="529" r:id="rId7"/>
    <p:sldId id="553" r:id="rId8"/>
    <p:sldId id="556" r:id="rId9"/>
    <p:sldId id="269" r:id="rId10"/>
    <p:sldId id="557" r:id="rId11"/>
    <p:sldId id="548" r:id="rId12"/>
    <p:sldId id="495" r:id="rId13"/>
    <p:sldId id="546" r:id="rId14"/>
    <p:sldId id="543" r:id="rId15"/>
    <p:sldId id="278" r:id="rId16"/>
    <p:sldId id="544" r:id="rId17"/>
    <p:sldId id="279" r:id="rId18"/>
    <p:sldId id="555" r:id="rId19"/>
    <p:sldId id="562" r:id="rId20"/>
    <p:sldId id="273" r:id="rId21"/>
    <p:sldId id="290" r:id="rId22"/>
    <p:sldId id="291" r:id="rId23"/>
    <p:sldId id="563" r:id="rId24"/>
    <p:sldId id="274" r:id="rId25"/>
    <p:sldId id="569" r:id="rId26"/>
    <p:sldId id="567" r:id="rId27"/>
    <p:sldId id="568" r:id="rId28"/>
    <p:sldId id="573" r:id="rId29"/>
    <p:sldId id="560" r:id="rId30"/>
    <p:sldId id="282" r:id="rId31"/>
    <p:sldId id="284" r:id="rId32"/>
    <p:sldId id="283" r:id="rId33"/>
    <p:sldId id="295" r:id="rId34"/>
    <p:sldId id="286" r:id="rId35"/>
    <p:sldId id="558" r:id="rId36"/>
    <p:sldId id="559" r:id="rId37"/>
    <p:sldId id="561" r:id="rId38"/>
    <p:sldId id="261" r:id="rId3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7"/>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0" autoAdjust="0"/>
    <p:restoredTop sz="94660"/>
  </p:normalViewPr>
  <p:slideViewPr>
    <p:cSldViewPr snapToGrid="0" showGuides="1">
      <p:cViewPr varScale="1">
        <p:scale>
          <a:sx n="67" d="100"/>
          <a:sy n="67" d="100"/>
        </p:scale>
        <p:origin x="79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riowiki.com/Banana" TargetMode="External"/><Relationship Id="rId1" Type="http://schemas.openxmlformats.org/officeDocument/2006/relationships/image" Target="../media/image4.png"/><Relationship Id="rId4" Type="http://schemas.openxmlformats.org/officeDocument/2006/relationships/image" Target="../media/image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riowiki.com/Banana" TargetMode="External"/><Relationship Id="rId1" Type="http://schemas.openxmlformats.org/officeDocument/2006/relationships/image" Target="../media/image4.pn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D7F92-CE0A-4354-AF38-C10854F20A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CO"/>
        </a:p>
      </dgm:t>
    </dgm:pt>
    <dgm:pt modelId="{75025939-5FDB-4AC4-A52B-43AF9FD38C09}">
      <dgm:prSet/>
      <dgm:spPr/>
      <dgm:t>
        <a:bodyPr/>
        <a:lstStyle/>
        <a:p>
          <a:r>
            <a:rPr lang="es-CO" dirty="0">
              <a:latin typeface="Montserrat" pitchFamily="2" charset="77"/>
            </a:rPr>
            <a:t>Alcoholismo.</a:t>
          </a:r>
        </a:p>
      </dgm:t>
    </dgm:pt>
    <dgm:pt modelId="{BEC17619-DCF1-42B4-86F8-FB0A26915F12}" type="parTrans" cxnId="{8839DCA7-772E-4629-A3B8-E25F9F5DE4AE}">
      <dgm:prSet/>
      <dgm:spPr/>
      <dgm:t>
        <a:bodyPr/>
        <a:lstStyle/>
        <a:p>
          <a:endParaRPr lang="es-CO">
            <a:latin typeface="Montserrat" pitchFamily="2" charset="77"/>
          </a:endParaRPr>
        </a:p>
      </dgm:t>
    </dgm:pt>
    <dgm:pt modelId="{9BBFC82B-15D2-4A54-BBC4-ACF310FA22A6}" type="sibTrans" cxnId="{8839DCA7-772E-4629-A3B8-E25F9F5DE4AE}">
      <dgm:prSet/>
      <dgm:spPr/>
      <dgm:t>
        <a:bodyPr/>
        <a:lstStyle/>
        <a:p>
          <a:endParaRPr lang="es-CO">
            <a:latin typeface="Montserrat" pitchFamily="2" charset="77"/>
          </a:endParaRPr>
        </a:p>
      </dgm:t>
    </dgm:pt>
    <dgm:pt modelId="{D3A5FE60-ECEE-4C9B-B705-50439C620658}">
      <dgm:prSet/>
      <dgm:spPr/>
      <dgm:t>
        <a:bodyPr/>
        <a:lstStyle/>
        <a:p>
          <a:r>
            <a:rPr lang="es-CO" dirty="0">
              <a:latin typeface="Montserrat" pitchFamily="2" charset="77"/>
            </a:rPr>
            <a:t>Obesidad (cirrosis NASH).</a:t>
          </a:r>
        </a:p>
      </dgm:t>
    </dgm:pt>
    <dgm:pt modelId="{3F9FBAB6-84A5-4DF4-A375-DD3DB2FC16A5}" type="parTrans" cxnId="{05388F82-77E2-4DC5-8AFB-1CAFF1D90905}">
      <dgm:prSet/>
      <dgm:spPr/>
      <dgm:t>
        <a:bodyPr/>
        <a:lstStyle/>
        <a:p>
          <a:endParaRPr lang="es-CO">
            <a:latin typeface="Montserrat" pitchFamily="2" charset="77"/>
          </a:endParaRPr>
        </a:p>
      </dgm:t>
    </dgm:pt>
    <dgm:pt modelId="{DC2674E4-8106-40AB-9843-E05A5EC098CB}" type="sibTrans" cxnId="{05388F82-77E2-4DC5-8AFB-1CAFF1D90905}">
      <dgm:prSet/>
      <dgm:spPr/>
      <dgm:t>
        <a:bodyPr/>
        <a:lstStyle/>
        <a:p>
          <a:endParaRPr lang="es-CO">
            <a:latin typeface="Montserrat" pitchFamily="2" charset="77"/>
          </a:endParaRPr>
        </a:p>
      </dgm:t>
    </dgm:pt>
    <dgm:pt modelId="{AAF76831-BA50-47F7-9AEF-DD9B267DA6AA}">
      <dgm:prSet/>
      <dgm:spPr/>
      <dgm:t>
        <a:bodyPr/>
        <a:lstStyle/>
        <a:p>
          <a:r>
            <a:rPr lang="es-CO" dirty="0">
              <a:latin typeface="Montserrat" pitchFamily="2" charset="77"/>
            </a:rPr>
            <a:t>Transfusiones antes de 1992, drogas IV, tatuajes.</a:t>
          </a:r>
        </a:p>
      </dgm:t>
    </dgm:pt>
    <dgm:pt modelId="{1FAE5521-0368-4740-B3B1-88501BA46BCA}" type="parTrans" cxnId="{3C7F9F64-882F-409D-81CA-5931A2B698EA}">
      <dgm:prSet/>
      <dgm:spPr/>
      <dgm:t>
        <a:bodyPr/>
        <a:lstStyle/>
        <a:p>
          <a:endParaRPr lang="es-CO">
            <a:latin typeface="Montserrat" pitchFamily="2" charset="77"/>
          </a:endParaRPr>
        </a:p>
      </dgm:t>
    </dgm:pt>
    <dgm:pt modelId="{40FFF359-3581-4978-999B-C1CE8E911759}" type="sibTrans" cxnId="{3C7F9F64-882F-409D-81CA-5931A2B698EA}">
      <dgm:prSet/>
      <dgm:spPr/>
      <dgm:t>
        <a:bodyPr/>
        <a:lstStyle/>
        <a:p>
          <a:endParaRPr lang="es-CO">
            <a:latin typeface="Montserrat" pitchFamily="2" charset="77"/>
          </a:endParaRPr>
        </a:p>
      </dgm:t>
    </dgm:pt>
    <dgm:pt modelId="{E5E6C780-5F24-4A61-B879-E6382B171C14}">
      <dgm:prSet/>
      <dgm:spPr/>
      <dgm:t>
        <a:bodyPr/>
        <a:lstStyle/>
        <a:p>
          <a:r>
            <a:rPr lang="es-CO" dirty="0">
              <a:latin typeface="Montserrat" pitchFamily="2" charset="77"/>
            </a:rPr>
            <a:t>Descompensación de cirrosis estable.</a:t>
          </a:r>
        </a:p>
      </dgm:t>
    </dgm:pt>
    <dgm:pt modelId="{24AAEA9E-97C7-49E7-BF8B-E6B941634B42}" type="parTrans" cxnId="{78F11892-4F09-40A5-9441-481DA0D36304}">
      <dgm:prSet/>
      <dgm:spPr/>
      <dgm:t>
        <a:bodyPr/>
        <a:lstStyle/>
        <a:p>
          <a:endParaRPr lang="es-CO">
            <a:latin typeface="Montserrat" pitchFamily="2" charset="77"/>
          </a:endParaRPr>
        </a:p>
      </dgm:t>
    </dgm:pt>
    <dgm:pt modelId="{B8F96255-5CB5-44F7-B756-37A954210F6D}" type="sibTrans" cxnId="{78F11892-4F09-40A5-9441-481DA0D36304}">
      <dgm:prSet/>
      <dgm:spPr/>
      <dgm:t>
        <a:bodyPr/>
        <a:lstStyle/>
        <a:p>
          <a:endParaRPr lang="es-CO">
            <a:latin typeface="Montserrat" pitchFamily="2" charset="77"/>
          </a:endParaRPr>
        </a:p>
      </dgm:t>
    </dgm:pt>
    <dgm:pt modelId="{06B2E45E-B0AA-4918-9425-FA6DF989793A}">
      <dgm:prSet/>
      <dgm:spPr/>
      <dgm:t>
        <a:bodyPr/>
        <a:lstStyle/>
        <a:p>
          <a:r>
            <a:rPr lang="es-CO" dirty="0">
              <a:latin typeface="Montserrat" pitchFamily="2" charset="77"/>
            </a:rPr>
            <a:t>Antecedente de cáncer.</a:t>
          </a:r>
        </a:p>
      </dgm:t>
    </dgm:pt>
    <dgm:pt modelId="{9D045FD9-8AA6-436F-93E7-0DB639A22B9B}" type="parTrans" cxnId="{5BA6A239-2585-4B31-806B-7F926AB8A97A}">
      <dgm:prSet/>
      <dgm:spPr/>
      <dgm:t>
        <a:bodyPr/>
        <a:lstStyle/>
        <a:p>
          <a:endParaRPr lang="es-CO">
            <a:latin typeface="Montserrat" pitchFamily="2" charset="77"/>
          </a:endParaRPr>
        </a:p>
      </dgm:t>
    </dgm:pt>
    <dgm:pt modelId="{85B1227E-1E2A-4D6E-B26A-DF5A7942C735}" type="sibTrans" cxnId="{5BA6A239-2585-4B31-806B-7F926AB8A97A}">
      <dgm:prSet/>
      <dgm:spPr/>
      <dgm:t>
        <a:bodyPr/>
        <a:lstStyle/>
        <a:p>
          <a:endParaRPr lang="es-CO">
            <a:latin typeface="Montserrat" pitchFamily="2" charset="77"/>
          </a:endParaRPr>
        </a:p>
      </dgm:t>
    </dgm:pt>
    <dgm:pt modelId="{07FF486C-D794-4F0F-BDF7-3BD222E20504}">
      <dgm:prSet/>
      <dgm:spPr/>
      <dgm:t>
        <a:bodyPr/>
        <a:lstStyle/>
        <a:p>
          <a:r>
            <a:rPr lang="es-CO" dirty="0">
              <a:latin typeface="Montserrat" pitchFamily="2" charset="77"/>
            </a:rPr>
            <a:t>Dolor abdominal.</a:t>
          </a:r>
        </a:p>
      </dgm:t>
    </dgm:pt>
    <dgm:pt modelId="{2094E438-8AD0-43FC-9DB5-6E782C278A0A}" type="parTrans" cxnId="{94C39347-79F3-4D07-9E10-4BF3F4F07F20}">
      <dgm:prSet/>
      <dgm:spPr/>
      <dgm:t>
        <a:bodyPr/>
        <a:lstStyle/>
        <a:p>
          <a:endParaRPr lang="es-CO">
            <a:latin typeface="Montserrat" pitchFamily="2" charset="77"/>
          </a:endParaRPr>
        </a:p>
      </dgm:t>
    </dgm:pt>
    <dgm:pt modelId="{B6174C15-E8FB-47CB-B2EF-DAA6A0D1ACC4}" type="sibTrans" cxnId="{94C39347-79F3-4D07-9E10-4BF3F4F07F20}">
      <dgm:prSet/>
      <dgm:spPr/>
      <dgm:t>
        <a:bodyPr/>
        <a:lstStyle/>
        <a:p>
          <a:endParaRPr lang="es-CO">
            <a:latin typeface="Montserrat" pitchFamily="2" charset="77"/>
          </a:endParaRPr>
        </a:p>
      </dgm:t>
    </dgm:pt>
    <dgm:pt modelId="{8394FA04-340B-4C09-B9AF-ED59D9651C7B}">
      <dgm:prSet/>
      <dgm:spPr/>
      <dgm:t>
        <a:bodyPr/>
        <a:lstStyle/>
        <a:p>
          <a:r>
            <a:rPr lang="es-CO" dirty="0">
              <a:latin typeface="Montserrat" pitchFamily="2" charset="77"/>
            </a:rPr>
            <a:t>Falla cardíaca.</a:t>
          </a:r>
        </a:p>
      </dgm:t>
    </dgm:pt>
    <dgm:pt modelId="{38431847-FB58-43D1-A0E6-D3CB7E2C473C}" type="parTrans" cxnId="{F006C2E1-3987-4734-88CE-90EC897581D6}">
      <dgm:prSet/>
      <dgm:spPr/>
      <dgm:t>
        <a:bodyPr/>
        <a:lstStyle/>
        <a:p>
          <a:endParaRPr lang="es-CO">
            <a:latin typeface="Montserrat" pitchFamily="2" charset="77"/>
          </a:endParaRPr>
        </a:p>
      </dgm:t>
    </dgm:pt>
    <dgm:pt modelId="{1B3AD6CA-268A-4E78-98D0-17465B7787C9}" type="sibTrans" cxnId="{F006C2E1-3987-4734-88CE-90EC897581D6}">
      <dgm:prSet/>
      <dgm:spPr/>
      <dgm:t>
        <a:bodyPr/>
        <a:lstStyle/>
        <a:p>
          <a:endParaRPr lang="es-CO">
            <a:latin typeface="Montserrat" pitchFamily="2" charset="77"/>
          </a:endParaRPr>
        </a:p>
      </dgm:t>
    </dgm:pt>
    <dgm:pt modelId="{6B88E88B-6EC0-4746-BE22-69F11E42B574}">
      <dgm:prSet/>
      <dgm:spPr/>
      <dgm:t>
        <a:bodyPr/>
        <a:lstStyle/>
        <a:p>
          <a:r>
            <a:rPr lang="es-CO" dirty="0">
              <a:latin typeface="Montserrat" pitchFamily="2" charset="77"/>
            </a:rPr>
            <a:t>Hemodiálisis, EPI, diabetes mellitus, hipotiroidismo, LES.</a:t>
          </a:r>
        </a:p>
      </dgm:t>
    </dgm:pt>
    <dgm:pt modelId="{DE3ABDBD-2F83-4114-92D7-A630395090BF}" type="parTrans" cxnId="{93B80710-2D9C-4DA4-BF57-36D42AE8D007}">
      <dgm:prSet/>
      <dgm:spPr/>
      <dgm:t>
        <a:bodyPr/>
        <a:lstStyle/>
        <a:p>
          <a:endParaRPr lang="es-CO">
            <a:latin typeface="Montserrat" pitchFamily="2" charset="77"/>
          </a:endParaRPr>
        </a:p>
      </dgm:t>
    </dgm:pt>
    <dgm:pt modelId="{A054E602-160A-4319-8F0E-0AEC0E7C02C6}" type="sibTrans" cxnId="{93B80710-2D9C-4DA4-BF57-36D42AE8D007}">
      <dgm:prSet/>
      <dgm:spPr/>
      <dgm:t>
        <a:bodyPr/>
        <a:lstStyle/>
        <a:p>
          <a:endParaRPr lang="es-CO">
            <a:latin typeface="Montserrat" pitchFamily="2" charset="77"/>
          </a:endParaRPr>
        </a:p>
      </dgm:t>
    </dgm:pt>
    <dgm:pt modelId="{B6788DA6-59FF-4180-AB68-024126C4A133}" type="pres">
      <dgm:prSet presAssocID="{77DD7F92-CE0A-4354-AF38-C10854F20A30}" presName="diagram" presStyleCnt="0">
        <dgm:presLayoutVars>
          <dgm:dir/>
          <dgm:resizeHandles val="exact"/>
        </dgm:presLayoutVars>
      </dgm:prSet>
      <dgm:spPr/>
    </dgm:pt>
    <dgm:pt modelId="{8FF764C4-C466-4E4A-B683-F833D0316B34}" type="pres">
      <dgm:prSet presAssocID="{75025939-5FDB-4AC4-A52B-43AF9FD38C09}" presName="node" presStyleLbl="node1" presStyleIdx="0" presStyleCnt="8">
        <dgm:presLayoutVars>
          <dgm:bulletEnabled val="1"/>
        </dgm:presLayoutVars>
      </dgm:prSet>
      <dgm:spPr/>
    </dgm:pt>
    <dgm:pt modelId="{04B1BE27-880B-4599-806B-2966098C6FF8}" type="pres">
      <dgm:prSet presAssocID="{9BBFC82B-15D2-4A54-BBC4-ACF310FA22A6}" presName="sibTrans" presStyleCnt="0"/>
      <dgm:spPr/>
    </dgm:pt>
    <dgm:pt modelId="{D27F1BA0-5F21-4611-BC74-7E0454A498C5}" type="pres">
      <dgm:prSet presAssocID="{D3A5FE60-ECEE-4C9B-B705-50439C620658}" presName="node" presStyleLbl="node1" presStyleIdx="1" presStyleCnt="8">
        <dgm:presLayoutVars>
          <dgm:bulletEnabled val="1"/>
        </dgm:presLayoutVars>
      </dgm:prSet>
      <dgm:spPr/>
    </dgm:pt>
    <dgm:pt modelId="{594D189B-BC41-47F4-A33C-37600CF33ABB}" type="pres">
      <dgm:prSet presAssocID="{DC2674E4-8106-40AB-9843-E05A5EC098CB}" presName="sibTrans" presStyleCnt="0"/>
      <dgm:spPr/>
    </dgm:pt>
    <dgm:pt modelId="{B6EEB5E5-A373-4F41-B35B-F0BE9841EBEA}" type="pres">
      <dgm:prSet presAssocID="{AAF76831-BA50-47F7-9AEF-DD9B267DA6AA}" presName="node" presStyleLbl="node1" presStyleIdx="2" presStyleCnt="8">
        <dgm:presLayoutVars>
          <dgm:bulletEnabled val="1"/>
        </dgm:presLayoutVars>
      </dgm:prSet>
      <dgm:spPr/>
    </dgm:pt>
    <dgm:pt modelId="{2E901AB4-8A96-4263-8452-41CA0F06B059}" type="pres">
      <dgm:prSet presAssocID="{40FFF359-3581-4978-999B-C1CE8E911759}" presName="sibTrans" presStyleCnt="0"/>
      <dgm:spPr/>
    </dgm:pt>
    <dgm:pt modelId="{7BBCCA37-54A0-4DA3-8E5A-45FDB09C7797}" type="pres">
      <dgm:prSet presAssocID="{E5E6C780-5F24-4A61-B879-E6382B171C14}" presName="node" presStyleLbl="node1" presStyleIdx="3" presStyleCnt="8">
        <dgm:presLayoutVars>
          <dgm:bulletEnabled val="1"/>
        </dgm:presLayoutVars>
      </dgm:prSet>
      <dgm:spPr/>
    </dgm:pt>
    <dgm:pt modelId="{6D24EB43-966C-4355-A67F-141BED56EB9D}" type="pres">
      <dgm:prSet presAssocID="{B8F96255-5CB5-44F7-B756-37A954210F6D}" presName="sibTrans" presStyleCnt="0"/>
      <dgm:spPr/>
    </dgm:pt>
    <dgm:pt modelId="{CB3F4D43-1F83-4C56-8DA0-C703F71C4737}" type="pres">
      <dgm:prSet presAssocID="{06B2E45E-B0AA-4918-9425-FA6DF989793A}" presName="node" presStyleLbl="node1" presStyleIdx="4" presStyleCnt="8">
        <dgm:presLayoutVars>
          <dgm:bulletEnabled val="1"/>
        </dgm:presLayoutVars>
      </dgm:prSet>
      <dgm:spPr/>
    </dgm:pt>
    <dgm:pt modelId="{505DAD8C-ED1A-48DD-A7F0-58E9CBD57761}" type="pres">
      <dgm:prSet presAssocID="{85B1227E-1E2A-4D6E-B26A-DF5A7942C735}" presName="sibTrans" presStyleCnt="0"/>
      <dgm:spPr/>
    </dgm:pt>
    <dgm:pt modelId="{F96F5924-38CB-4964-A633-9CC99D5ED08B}" type="pres">
      <dgm:prSet presAssocID="{07FF486C-D794-4F0F-BDF7-3BD222E20504}" presName="node" presStyleLbl="node1" presStyleIdx="5" presStyleCnt="8">
        <dgm:presLayoutVars>
          <dgm:bulletEnabled val="1"/>
        </dgm:presLayoutVars>
      </dgm:prSet>
      <dgm:spPr/>
    </dgm:pt>
    <dgm:pt modelId="{D7C77175-E60B-4646-B1FF-2028BFB9955A}" type="pres">
      <dgm:prSet presAssocID="{B6174C15-E8FB-47CB-B2EF-DAA6A0D1ACC4}" presName="sibTrans" presStyleCnt="0"/>
      <dgm:spPr/>
    </dgm:pt>
    <dgm:pt modelId="{CB5DC25F-966F-41E1-A5DB-DB21626E06A5}" type="pres">
      <dgm:prSet presAssocID="{8394FA04-340B-4C09-B9AF-ED59D9651C7B}" presName="node" presStyleLbl="node1" presStyleIdx="6" presStyleCnt="8">
        <dgm:presLayoutVars>
          <dgm:bulletEnabled val="1"/>
        </dgm:presLayoutVars>
      </dgm:prSet>
      <dgm:spPr/>
    </dgm:pt>
    <dgm:pt modelId="{38A6443D-F7FE-4EC7-804A-865AB501459F}" type="pres">
      <dgm:prSet presAssocID="{1B3AD6CA-268A-4E78-98D0-17465B7787C9}" presName="sibTrans" presStyleCnt="0"/>
      <dgm:spPr/>
    </dgm:pt>
    <dgm:pt modelId="{8BBFB48F-A77A-4344-8901-DBB8CAC80900}" type="pres">
      <dgm:prSet presAssocID="{6B88E88B-6EC0-4746-BE22-69F11E42B574}" presName="node" presStyleLbl="node1" presStyleIdx="7" presStyleCnt="8">
        <dgm:presLayoutVars>
          <dgm:bulletEnabled val="1"/>
        </dgm:presLayoutVars>
      </dgm:prSet>
      <dgm:spPr/>
    </dgm:pt>
  </dgm:ptLst>
  <dgm:cxnLst>
    <dgm:cxn modelId="{3CAE1507-FDC2-4B45-97E2-E59317EF6C42}" type="presOf" srcId="{E5E6C780-5F24-4A61-B879-E6382B171C14}" destId="{7BBCCA37-54A0-4DA3-8E5A-45FDB09C7797}" srcOrd="0" destOrd="0" presId="urn:microsoft.com/office/officeart/2005/8/layout/default"/>
    <dgm:cxn modelId="{345A410A-BC61-428D-8EBB-1724F05972B4}" type="presOf" srcId="{AAF76831-BA50-47F7-9AEF-DD9B267DA6AA}" destId="{B6EEB5E5-A373-4F41-B35B-F0BE9841EBEA}" srcOrd="0" destOrd="0" presId="urn:microsoft.com/office/officeart/2005/8/layout/default"/>
    <dgm:cxn modelId="{93B80710-2D9C-4DA4-BF57-36D42AE8D007}" srcId="{77DD7F92-CE0A-4354-AF38-C10854F20A30}" destId="{6B88E88B-6EC0-4746-BE22-69F11E42B574}" srcOrd="7" destOrd="0" parTransId="{DE3ABDBD-2F83-4114-92D7-A630395090BF}" sibTransId="{A054E602-160A-4319-8F0E-0AEC0E7C02C6}"/>
    <dgm:cxn modelId="{F4AE0516-51CA-4EAE-AC96-0202957C523B}" type="presOf" srcId="{8394FA04-340B-4C09-B9AF-ED59D9651C7B}" destId="{CB5DC25F-966F-41E1-A5DB-DB21626E06A5}" srcOrd="0" destOrd="0" presId="urn:microsoft.com/office/officeart/2005/8/layout/default"/>
    <dgm:cxn modelId="{30916023-2993-4592-BC3B-8B44762B916A}" type="presOf" srcId="{77DD7F92-CE0A-4354-AF38-C10854F20A30}" destId="{B6788DA6-59FF-4180-AB68-024126C4A133}" srcOrd="0" destOrd="0" presId="urn:microsoft.com/office/officeart/2005/8/layout/default"/>
    <dgm:cxn modelId="{50C77523-6BEB-4823-911F-86E93D4A7A1A}" type="presOf" srcId="{07FF486C-D794-4F0F-BDF7-3BD222E20504}" destId="{F96F5924-38CB-4964-A633-9CC99D5ED08B}" srcOrd="0" destOrd="0" presId="urn:microsoft.com/office/officeart/2005/8/layout/default"/>
    <dgm:cxn modelId="{5BA6A239-2585-4B31-806B-7F926AB8A97A}" srcId="{77DD7F92-CE0A-4354-AF38-C10854F20A30}" destId="{06B2E45E-B0AA-4918-9425-FA6DF989793A}" srcOrd="4" destOrd="0" parTransId="{9D045FD9-8AA6-436F-93E7-0DB639A22B9B}" sibTransId="{85B1227E-1E2A-4D6E-B26A-DF5A7942C735}"/>
    <dgm:cxn modelId="{3C7F9F64-882F-409D-81CA-5931A2B698EA}" srcId="{77DD7F92-CE0A-4354-AF38-C10854F20A30}" destId="{AAF76831-BA50-47F7-9AEF-DD9B267DA6AA}" srcOrd="2" destOrd="0" parTransId="{1FAE5521-0368-4740-B3B1-88501BA46BCA}" sibTransId="{40FFF359-3581-4978-999B-C1CE8E911759}"/>
    <dgm:cxn modelId="{94C39347-79F3-4D07-9E10-4BF3F4F07F20}" srcId="{77DD7F92-CE0A-4354-AF38-C10854F20A30}" destId="{07FF486C-D794-4F0F-BDF7-3BD222E20504}" srcOrd="5" destOrd="0" parTransId="{2094E438-8AD0-43FC-9DB5-6E782C278A0A}" sibTransId="{B6174C15-E8FB-47CB-B2EF-DAA6A0D1ACC4}"/>
    <dgm:cxn modelId="{05388F82-77E2-4DC5-8AFB-1CAFF1D90905}" srcId="{77DD7F92-CE0A-4354-AF38-C10854F20A30}" destId="{D3A5FE60-ECEE-4C9B-B705-50439C620658}" srcOrd="1" destOrd="0" parTransId="{3F9FBAB6-84A5-4DF4-A375-DD3DB2FC16A5}" sibTransId="{DC2674E4-8106-40AB-9843-E05A5EC098CB}"/>
    <dgm:cxn modelId="{9333EB87-DB12-413F-9E27-902C6092196F}" type="presOf" srcId="{D3A5FE60-ECEE-4C9B-B705-50439C620658}" destId="{D27F1BA0-5F21-4611-BC74-7E0454A498C5}" srcOrd="0" destOrd="0" presId="urn:microsoft.com/office/officeart/2005/8/layout/default"/>
    <dgm:cxn modelId="{BE398A8D-7829-4EFF-97CD-79C40ECCCD40}" type="presOf" srcId="{06B2E45E-B0AA-4918-9425-FA6DF989793A}" destId="{CB3F4D43-1F83-4C56-8DA0-C703F71C4737}" srcOrd="0" destOrd="0" presId="urn:microsoft.com/office/officeart/2005/8/layout/default"/>
    <dgm:cxn modelId="{78F11892-4F09-40A5-9441-481DA0D36304}" srcId="{77DD7F92-CE0A-4354-AF38-C10854F20A30}" destId="{E5E6C780-5F24-4A61-B879-E6382B171C14}" srcOrd="3" destOrd="0" parTransId="{24AAEA9E-97C7-49E7-BF8B-E6B941634B42}" sibTransId="{B8F96255-5CB5-44F7-B756-37A954210F6D}"/>
    <dgm:cxn modelId="{8839DCA7-772E-4629-A3B8-E25F9F5DE4AE}" srcId="{77DD7F92-CE0A-4354-AF38-C10854F20A30}" destId="{75025939-5FDB-4AC4-A52B-43AF9FD38C09}" srcOrd="0" destOrd="0" parTransId="{BEC17619-DCF1-42B4-86F8-FB0A26915F12}" sibTransId="{9BBFC82B-15D2-4A54-BBC4-ACF310FA22A6}"/>
    <dgm:cxn modelId="{56DD3AC9-0C04-40B8-A3E8-CEA4EE90DFC6}" type="presOf" srcId="{75025939-5FDB-4AC4-A52B-43AF9FD38C09}" destId="{8FF764C4-C466-4E4A-B683-F833D0316B34}" srcOrd="0" destOrd="0" presId="urn:microsoft.com/office/officeart/2005/8/layout/default"/>
    <dgm:cxn modelId="{F006C2E1-3987-4734-88CE-90EC897581D6}" srcId="{77DD7F92-CE0A-4354-AF38-C10854F20A30}" destId="{8394FA04-340B-4C09-B9AF-ED59D9651C7B}" srcOrd="6" destOrd="0" parTransId="{38431847-FB58-43D1-A0E6-D3CB7E2C473C}" sibTransId="{1B3AD6CA-268A-4E78-98D0-17465B7787C9}"/>
    <dgm:cxn modelId="{554E49F9-5423-4231-958C-EBD48B1F5C47}" type="presOf" srcId="{6B88E88B-6EC0-4746-BE22-69F11E42B574}" destId="{8BBFB48F-A77A-4344-8901-DBB8CAC80900}" srcOrd="0" destOrd="0" presId="urn:microsoft.com/office/officeart/2005/8/layout/default"/>
    <dgm:cxn modelId="{F2E367CF-8DF1-4E77-86E3-810C5BC48AE9}" type="presParOf" srcId="{B6788DA6-59FF-4180-AB68-024126C4A133}" destId="{8FF764C4-C466-4E4A-B683-F833D0316B34}" srcOrd="0" destOrd="0" presId="urn:microsoft.com/office/officeart/2005/8/layout/default"/>
    <dgm:cxn modelId="{0F25F114-2ABD-45E6-89FD-84C653E65513}" type="presParOf" srcId="{B6788DA6-59FF-4180-AB68-024126C4A133}" destId="{04B1BE27-880B-4599-806B-2966098C6FF8}" srcOrd="1" destOrd="0" presId="urn:microsoft.com/office/officeart/2005/8/layout/default"/>
    <dgm:cxn modelId="{4A164594-A5FD-41DE-992E-12F63281C022}" type="presParOf" srcId="{B6788DA6-59FF-4180-AB68-024126C4A133}" destId="{D27F1BA0-5F21-4611-BC74-7E0454A498C5}" srcOrd="2" destOrd="0" presId="urn:microsoft.com/office/officeart/2005/8/layout/default"/>
    <dgm:cxn modelId="{A4186AD7-A253-4251-BBAF-7C2CF0C6CBC5}" type="presParOf" srcId="{B6788DA6-59FF-4180-AB68-024126C4A133}" destId="{594D189B-BC41-47F4-A33C-37600CF33ABB}" srcOrd="3" destOrd="0" presId="urn:microsoft.com/office/officeart/2005/8/layout/default"/>
    <dgm:cxn modelId="{4712998F-06C8-4003-8F44-8D4D509FC0AF}" type="presParOf" srcId="{B6788DA6-59FF-4180-AB68-024126C4A133}" destId="{B6EEB5E5-A373-4F41-B35B-F0BE9841EBEA}" srcOrd="4" destOrd="0" presId="urn:microsoft.com/office/officeart/2005/8/layout/default"/>
    <dgm:cxn modelId="{BACA287D-E7B1-40D7-BD05-5E6D0E55BE34}" type="presParOf" srcId="{B6788DA6-59FF-4180-AB68-024126C4A133}" destId="{2E901AB4-8A96-4263-8452-41CA0F06B059}" srcOrd="5" destOrd="0" presId="urn:microsoft.com/office/officeart/2005/8/layout/default"/>
    <dgm:cxn modelId="{35EE618F-40C2-47E0-9F50-D77BDF35AEA5}" type="presParOf" srcId="{B6788DA6-59FF-4180-AB68-024126C4A133}" destId="{7BBCCA37-54A0-4DA3-8E5A-45FDB09C7797}" srcOrd="6" destOrd="0" presId="urn:microsoft.com/office/officeart/2005/8/layout/default"/>
    <dgm:cxn modelId="{45B71330-1529-4E0F-B869-A64EDB2DC9A0}" type="presParOf" srcId="{B6788DA6-59FF-4180-AB68-024126C4A133}" destId="{6D24EB43-966C-4355-A67F-141BED56EB9D}" srcOrd="7" destOrd="0" presId="urn:microsoft.com/office/officeart/2005/8/layout/default"/>
    <dgm:cxn modelId="{CC0593AF-82E3-4934-AD53-02F1A632337C}" type="presParOf" srcId="{B6788DA6-59FF-4180-AB68-024126C4A133}" destId="{CB3F4D43-1F83-4C56-8DA0-C703F71C4737}" srcOrd="8" destOrd="0" presId="urn:microsoft.com/office/officeart/2005/8/layout/default"/>
    <dgm:cxn modelId="{22DAC458-C2B7-4572-810F-699F1A003F67}" type="presParOf" srcId="{B6788DA6-59FF-4180-AB68-024126C4A133}" destId="{505DAD8C-ED1A-48DD-A7F0-58E9CBD57761}" srcOrd="9" destOrd="0" presId="urn:microsoft.com/office/officeart/2005/8/layout/default"/>
    <dgm:cxn modelId="{47503E0D-48FD-4F3F-9FBC-A12374FC1154}" type="presParOf" srcId="{B6788DA6-59FF-4180-AB68-024126C4A133}" destId="{F96F5924-38CB-4964-A633-9CC99D5ED08B}" srcOrd="10" destOrd="0" presId="urn:microsoft.com/office/officeart/2005/8/layout/default"/>
    <dgm:cxn modelId="{22A3DEB0-7298-44EE-B683-83C338D72E46}" type="presParOf" srcId="{B6788DA6-59FF-4180-AB68-024126C4A133}" destId="{D7C77175-E60B-4646-B1FF-2028BFB9955A}" srcOrd="11" destOrd="0" presId="urn:microsoft.com/office/officeart/2005/8/layout/default"/>
    <dgm:cxn modelId="{C0D2060B-09F9-427D-A0DA-0E82D1B70ABD}" type="presParOf" srcId="{B6788DA6-59FF-4180-AB68-024126C4A133}" destId="{CB5DC25F-966F-41E1-A5DB-DB21626E06A5}" srcOrd="12" destOrd="0" presId="urn:microsoft.com/office/officeart/2005/8/layout/default"/>
    <dgm:cxn modelId="{03981FB2-845E-43A3-838E-86A6A918433C}" type="presParOf" srcId="{B6788DA6-59FF-4180-AB68-024126C4A133}" destId="{38A6443D-F7FE-4EC7-804A-865AB501459F}" srcOrd="13" destOrd="0" presId="urn:microsoft.com/office/officeart/2005/8/layout/default"/>
    <dgm:cxn modelId="{93992DCE-0EC2-4D99-BFD3-C3562F822D19}" type="presParOf" srcId="{B6788DA6-59FF-4180-AB68-024126C4A133}" destId="{8BBFB48F-A77A-4344-8901-DBB8CAC8090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ABB17-7635-4D80-AD00-C9A666C052B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O"/>
        </a:p>
      </dgm:t>
    </dgm:pt>
    <dgm:pt modelId="{5017F1D9-7C06-4ECB-A8CD-8A2E1E917BC9}">
      <dgm:prSet phldrT="[Texto]"/>
      <dgm:spPr>
        <a:solidFill>
          <a:srgbClr val="152B48"/>
        </a:solidFill>
      </dgm:spPr>
      <dgm:t>
        <a:bodyPr/>
        <a:lstStyle/>
        <a:p>
          <a:r>
            <a:rPr lang="es-MX" b="1" dirty="0">
              <a:latin typeface="Montserrat" pitchFamily="2" charset="77"/>
              <a:cs typeface="Arabic Typesetting" panose="03020402040406030203" pitchFamily="66" charset="-78"/>
            </a:rPr>
            <a:t>International </a:t>
          </a:r>
          <a:r>
            <a:rPr lang="es-MX" b="1" dirty="0" err="1">
              <a:latin typeface="Montserrat" pitchFamily="2" charset="77"/>
              <a:cs typeface="Arabic Typesetting" panose="03020402040406030203" pitchFamily="66" charset="-78"/>
            </a:rPr>
            <a:t>Ascites</a:t>
          </a:r>
          <a:r>
            <a:rPr lang="es-MX" b="1" dirty="0">
              <a:latin typeface="Montserrat" pitchFamily="2" charset="77"/>
              <a:cs typeface="Arabic Typesetting" panose="03020402040406030203" pitchFamily="66" charset="-78"/>
            </a:rPr>
            <a:t> Club</a:t>
          </a:r>
          <a:endParaRPr lang="es-CO" b="1" dirty="0">
            <a:latin typeface="Montserrat" pitchFamily="2" charset="77"/>
            <a:cs typeface="Arabic Typesetting" panose="03020402040406030203" pitchFamily="66" charset="-78"/>
          </a:endParaRPr>
        </a:p>
      </dgm:t>
    </dgm:pt>
    <dgm:pt modelId="{1A13231A-89C4-4921-B644-F09E08C0922F}" type="parTrans" cxnId="{5314EEA8-389D-436E-AB6B-55BD9258FBCB}">
      <dgm:prSet/>
      <dgm:spPr/>
      <dgm:t>
        <a:bodyPr/>
        <a:lstStyle/>
        <a:p>
          <a:endParaRPr lang="es-CO">
            <a:latin typeface="Montserrat" pitchFamily="2" charset="77"/>
            <a:cs typeface="Arabic Typesetting" panose="03020402040406030203" pitchFamily="66" charset="-78"/>
          </a:endParaRPr>
        </a:p>
      </dgm:t>
    </dgm:pt>
    <dgm:pt modelId="{AD062822-0874-47B8-9E54-30C1AB2D6E83}" type="sibTrans" cxnId="{5314EEA8-389D-436E-AB6B-55BD9258FBCB}">
      <dgm:prSet/>
      <dgm:spPr/>
      <dgm:t>
        <a:bodyPr/>
        <a:lstStyle/>
        <a:p>
          <a:endParaRPr lang="es-CO">
            <a:latin typeface="Montserrat" pitchFamily="2" charset="77"/>
            <a:cs typeface="Arabic Typesetting" panose="03020402040406030203" pitchFamily="66" charset="-78"/>
          </a:endParaRPr>
        </a:p>
      </dgm:t>
    </dgm:pt>
    <dgm:pt modelId="{EDB317EB-56AA-4B68-8D0F-FF5F1A81AC8F}">
      <dgm:prSet phldrT="[Texto]"/>
      <dgm:spPr/>
      <dgm:t>
        <a:bodyPr/>
        <a:lstStyle/>
        <a:p>
          <a:pPr>
            <a:lnSpc>
              <a:spcPct val="100000"/>
            </a:lnSpc>
          </a:pPr>
          <a:r>
            <a:rPr lang="es-MX" dirty="0">
              <a:latin typeface="Montserrat" pitchFamily="2" charset="77"/>
              <a:cs typeface="Arabic Typesetting" panose="03020402040406030203" pitchFamily="66" charset="-78"/>
            </a:rPr>
            <a:t>Grado I: leve, solo detectable por ultrasonido.</a:t>
          </a:r>
          <a:endParaRPr lang="es-CO" dirty="0">
            <a:latin typeface="Montserrat" pitchFamily="2" charset="77"/>
            <a:cs typeface="Arabic Typesetting" panose="03020402040406030203" pitchFamily="66" charset="-78"/>
          </a:endParaRPr>
        </a:p>
      </dgm:t>
    </dgm:pt>
    <dgm:pt modelId="{43300091-589D-41CF-BBC5-C5EE9D75E3B8}" type="parTrans" cxnId="{AAD013AF-7FCC-4A06-8F5F-25DB5CDF08CF}">
      <dgm:prSet/>
      <dgm:spPr/>
      <dgm:t>
        <a:bodyPr/>
        <a:lstStyle/>
        <a:p>
          <a:endParaRPr lang="es-CO">
            <a:latin typeface="Montserrat" pitchFamily="2" charset="77"/>
            <a:cs typeface="Arabic Typesetting" panose="03020402040406030203" pitchFamily="66" charset="-78"/>
          </a:endParaRPr>
        </a:p>
      </dgm:t>
    </dgm:pt>
    <dgm:pt modelId="{81F91BB1-FC69-4589-9B2D-6940B5F832A4}" type="sibTrans" cxnId="{AAD013AF-7FCC-4A06-8F5F-25DB5CDF08CF}">
      <dgm:prSet/>
      <dgm:spPr/>
      <dgm:t>
        <a:bodyPr/>
        <a:lstStyle/>
        <a:p>
          <a:endParaRPr lang="es-CO">
            <a:latin typeface="Montserrat" pitchFamily="2" charset="77"/>
            <a:cs typeface="Arabic Typesetting" panose="03020402040406030203" pitchFamily="66" charset="-78"/>
          </a:endParaRPr>
        </a:p>
      </dgm:t>
    </dgm:pt>
    <dgm:pt modelId="{5B013D83-5AD2-4050-AC16-2C1F768C7E66}">
      <dgm:prSet phldrT="[Texto]"/>
      <dgm:spPr/>
      <dgm:t>
        <a:bodyPr/>
        <a:lstStyle/>
        <a:p>
          <a:pPr>
            <a:lnSpc>
              <a:spcPct val="100000"/>
            </a:lnSpc>
          </a:pPr>
          <a:r>
            <a:rPr lang="es-MX" dirty="0">
              <a:latin typeface="Montserrat" pitchFamily="2" charset="77"/>
              <a:cs typeface="Arabic Typesetting" panose="03020402040406030203" pitchFamily="66" charset="-78"/>
            </a:rPr>
            <a:t>Grado II: moderada, distensión simétrica del         	       abdomen.</a:t>
          </a:r>
          <a:endParaRPr lang="es-CO" dirty="0">
            <a:latin typeface="Montserrat" pitchFamily="2" charset="77"/>
            <a:cs typeface="Arabic Typesetting" panose="03020402040406030203" pitchFamily="66" charset="-78"/>
          </a:endParaRPr>
        </a:p>
      </dgm:t>
    </dgm:pt>
    <dgm:pt modelId="{2B01D172-D001-447A-B163-DC2F42497DE4}" type="parTrans" cxnId="{C3A28B9D-54EC-429A-8451-9E954E72BF8A}">
      <dgm:prSet/>
      <dgm:spPr/>
      <dgm:t>
        <a:bodyPr/>
        <a:lstStyle/>
        <a:p>
          <a:endParaRPr lang="es-CO">
            <a:latin typeface="Montserrat" pitchFamily="2" charset="77"/>
            <a:cs typeface="Arabic Typesetting" panose="03020402040406030203" pitchFamily="66" charset="-78"/>
          </a:endParaRPr>
        </a:p>
      </dgm:t>
    </dgm:pt>
    <dgm:pt modelId="{B6EC143E-231A-4874-916F-2EA50671A362}" type="sibTrans" cxnId="{C3A28B9D-54EC-429A-8451-9E954E72BF8A}">
      <dgm:prSet/>
      <dgm:spPr/>
      <dgm:t>
        <a:bodyPr/>
        <a:lstStyle/>
        <a:p>
          <a:endParaRPr lang="es-CO">
            <a:latin typeface="Montserrat" pitchFamily="2" charset="77"/>
            <a:cs typeface="Arabic Typesetting" panose="03020402040406030203" pitchFamily="66" charset="-78"/>
          </a:endParaRPr>
        </a:p>
      </dgm:t>
    </dgm:pt>
    <dgm:pt modelId="{616FB941-C307-447F-BF69-0EC9F1BE7ADA}">
      <dgm:prSet phldrT="[Texto]"/>
      <dgm:spPr/>
      <dgm:t>
        <a:bodyPr/>
        <a:lstStyle/>
        <a:p>
          <a:pPr>
            <a:lnSpc>
              <a:spcPct val="100000"/>
            </a:lnSpc>
          </a:pPr>
          <a:r>
            <a:rPr lang="es-MX" dirty="0">
              <a:latin typeface="Montserrat" pitchFamily="2" charset="77"/>
              <a:cs typeface="Arabic Typesetting" panose="03020402040406030203" pitchFamily="66" charset="-78"/>
            </a:rPr>
            <a:t>Grado III: gran ascitis con marcada distensión 	        abdominal.</a:t>
          </a:r>
          <a:endParaRPr lang="es-CO" dirty="0">
            <a:latin typeface="Montserrat" pitchFamily="2" charset="77"/>
            <a:cs typeface="Arabic Typesetting" panose="03020402040406030203" pitchFamily="66" charset="-78"/>
          </a:endParaRPr>
        </a:p>
      </dgm:t>
    </dgm:pt>
    <dgm:pt modelId="{19585DD3-5090-4B61-808F-C003A6824C52}" type="parTrans" cxnId="{4E33B7CD-D1FC-4750-9F10-3FE967D9D118}">
      <dgm:prSet/>
      <dgm:spPr/>
      <dgm:t>
        <a:bodyPr/>
        <a:lstStyle/>
        <a:p>
          <a:endParaRPr lang="es-CO">
            <a:latin typeface="Montserrat" pitchFamily="2" charset="77"/>
            <a:cs typeface="Arabic Typesetting" panose="03020402040406030203" pitchFamily="66" charset="-78"/>
          </a:endParaRPr>
        </a:p>
      </dgm:t>
    </dgm:pt>
    <dgm:pt modelId="{404533CB-CFD4-4A81-A147-28EAB51EEE89}" type="sibTrans" cxnId="{4E33B7CD-D1FC-4750-9F10-3FE967D9D118}">
      <dgm:prSet/>
      <dgm:spPr/>
      <dgm:t>
        <a:bodyPr/>
        <a:lstStyle/>
        <a:p>
          <a:endParaRPr lang="es-CO">
            <a:latin typeface="Montserrat" pitchFamily="2" charset="77"/>
            <a:cs typeface="Arabic Typesetting" panose="03020402040406030203" pitchFamily="66" charset="-78"/>
          </a:endParaRPr>
        </a:p>
      </dgm:t>
    </dgm:pt>
    <dgm:pt modelId="{F273D5F2-4AB1-41CC-82B0-1022A3AB9B27}" type="pres">
      <dgm:prSet presAssocID="{2F1ABB17-7635-4D80-AD00-C9A666C052BD}" presName="Name0" presStyleCnt="0">
        <dgm:presLayoutVars>
          <dgm:dir/>
          <dgm:animLvl val="lvl"/>
          <dgm:resizeHandles val="exact"/>
        </dgm:presLayoutVars>
      </dgm:prSet>
      <dgm:spPr/>
    </dgm:pt>
    <dgm:pt modelId="{3ABDAA61-C308-449C-9537-B53620540B41}" type="pres">
      <dgm:prSet presAssocID="{5017F1D9-7C06-4ECB-A8CD-8A2E1E917BC9}" presName="composite" presStyleCnt="0"/>
      <dgm:spPr/>
    </dgm:pt>
    <dgm:pt modelId="{D486FBA4-59E8-4DA5-BDA9-00A5E0ABACC3}" type="pres">
      <dgm:prSet presAssocID="{5017F1D9-7C06-4ECB-A8CD-8A2E1E917BC9}" presName="parTx" presStyleLbl="alignNode1" presStyleIdx="0" presStyleCnt="1" custLinFactNeighborY="-1271">
        <dgm:presLayoutVars>
          <dgm:chMax val="0"/>
          <dgm:chPref val="0"/>
          <dgm:bulletEnabled val="1"/>
        </dgm:presLayoutVars>
      </dgm:prSet>
      <dgm:spPr/>
    </dgm:pt>
    <dgm:pt modelId="{0F5ED8B5-A62D-4856-82CF-BC4DA8019ECF}" type="pres">
      <dgm:prSet presAssocID="{5017F1D9-7C06-4ECB-A8CD-8A2E1E917BC9}" presName="desTx" presStyleLbl="alignAccFollowNode1" presStyleIdx="0" presStyleCnt="1">
        <dgm:presLayoutVars>
          <dgm:bulletEnabled val="1"/>
        </dgm:presLayoutVars>
      </dgm:prSet>
      <dgm:spPr/>
    </dgm:pt>
  </dgm:ptLst>
  <dgm:cxnLst>
    <dgm:cxn modelId="{C02CDB32-897A-4824-9CEB-F31882354DF7}" type="presOf" srcId="{5017F1D9-7C06-4ECB-A8CD-8A2E1E917BC9}" destId="{D486FBA4-59E8-4DA5-BDA9-00A5E0ABACC3}" srcOrd="0" destOrd="0" presId="urn:microsoft.com/office/officeart/2005/8/layout/hList1"/>
    <dgm:cxn modelId="{09387667-75A2-48A2-8238-4A01D3C99320}" type="presOf" srcId="{5B013D83-5AD2-4050-AC16-2C1F768C7E66}" destId="{0F5ED8B5-A62D-4856-82CF-BC4DA8019ECF}" srcOrd="0" destOrd="1" presId="urn:microsoft.com/office/officeart/2005/8/layout/hList1"/>
    <dgm:cxn modelId="{2C0E664A-46DE-4D76-9D9D-22B118D54820}" type="presOf" srcId="{616FB941-C307-447F-BF69-0EC9F1BE7ADA}" destId="{0F5ED8B5-A62D-4856-82CF-BC4DA8019ECF}" srcOrd="0" destOrd="2" presId="urn:microsoft.com/office/officeart/2005/8/layout/hList1"/>
    <dgm:cxn modelId="{C3A28B9D-54EC-429A-8451-9E954E72BF8A}" srcId="{5017F1D9-7C06-4ECB-A8CD-8A2E1E917BC9}" destId="{5B013D83-5AD2-4050-AC16-2C1F768C7E66}" srcOrd="1" destOrd="0" parTransId="{2B01D172-D001-447A-B163-DC2F42497DE4}" sibTransId="{B6EC143E-231A-4874-916F-2EA50671A362}"/>
    <dgm:cxn modelId="{5314EEA8-389D-436E-AB6B-55BD9258FBCB}" srcId="{2F1ABB17-7635-4D80-AD00-C9A666C052BD}" destId="{5017F1D9-7C06-4ECB-A8CD-8A2E1E917BC9}" srcOrd="0" destOrd="0" parTransId="{1A13231A-89C4-4921-B644-F09E08C0922F}" sibTransId="{AD062822-0874-47B8-9E54-30C1AB2D6E83}"/>
    <dgm:cxn modelId="{AAD013AF-7FCC-4A06-8F5F-25DB5CDF08CF}" srcId="{5017F1D9-7C06-4ECB-A8CD-8A2E1E917BC9}" destId="{EDB317EB-56AA-4B68-8D0F-FF5F1A81AC8F}" srcOrd="0" destOrd="0" parTransId="{43300091-589D-41CF-BBC5-C5EE9D75E3B8}" sibTransId="{81F91BB1-FC69-4589-9B2D-6940B5F832A4}"/>
    <dgm:cxn modelId="{76837AC2-038C-428B-BB79-42757DB55D2D}" type="presOf" srcId="{EDB317EB-56AA-4B68-8D0F-FF5F1A81AC8F}" destId="{0F5ED8B5-A62D-4856-82CF-BC4DA8019ECF}" srcOrd="0" destOrd="0" presId="urn:microsoft.com/office/officeart/2005/8/layout/hList1"/>
    <dgm:cxn modelId="{4E33B7CD-D1FC-4750-9F10-3FE967D9D118}" srcId="{5017F1D9-7C06-4ECB-A8CD-8A2E1E917BC9}" destId="{616FB941-C307-447F-BF69-0EC9F1BE7ADA}" srcOrd="2" destOrd="0" parTransId="{19585DD3-5090-4B61-808F-C003A6824C52}" sibTransId="{404533CB-CFD4-4A81-A147-28EAB51EEE89}"/>
    <dgm:cxn modelId="{7B21F3DE-AC30-498C-87B6-0D8D21A63A86}" type="presOf" srcId="{2F1ABB17-7635-4D80-AD00-C9A666C052BD}" destId="{F273D5F2-4AB1-41CC-82B0-1022A3AB9B27}" srcOrd="0" destOrd="0" presId="urn:microsoft.com/office/officeart/2005/8/layout/hList1"/>
    <dgm:cxn modelId="{F37A4B4E-102E-45D2-BCF4-DA37ADBAE99D}" type="presParOf" srcId="{F273D5F2-4AB1-41CC-82B0-1022A3AB9B27}" destId="{3ABDAA61-C308-449C-9537-B53620540B41}" srcOrd="0" destOrd="0" presId="urn:microsoft.com/office/officeart/2005/8/layout/hList1"/>
    <dgm:cxn modelId="{E253ED23-64C3-4238-9F91-0B543D612D5E}" type="presParOf" srcId="{3ABDAA61-C308-449C-9537-B53620540B41}" destId="{D486FBA4-59E8-4DA5-BDA9-00A5E0ABACC3}" srcOrd="0" destOrd="0" presId="urn:microsoft.com/office/officeart/2005/8/layout/hList1"/>
    <dgm:cxn modelId="{F7517646-4173-4D67-9D4D-1BC16F628995}" type="presParOf" srcId="{3ABDAA61-C308-449C-9537-B53620540B41}" destId="{0F5ED8B5-A62D-4856-82CF-BC4DA8019E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BC6CF-5A20-4391-9B38-ED76C7F469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68D02984-270B-4F2B-B1B0-47588D2D8B45}">
      <dgm:prSet phldrT="[Text]"/>
      <dgm:spPr>
        <a:solidFill>
          <a:srgbClr val="152B48"/>
        </a:solidFill>
      </dgm:spPr>
      <dgm:t>
        <a:bodyPr/>
        <a:lstStyle/>
        <a:p>
          <a:pPr algn="ctr"/>
          <a:r>
            <a:rPr lang="es-CO" b="1" dirty="0">
              <a:latin typeface="Montserrat" pitchFamily="2" charset="77"/>
            </a:rPr>
            <a:t>Rutina</a:t>
          </a:r>
        </a:p>
      </dgm:t>
    </dgm:pt>
    <dgm:pt modelId="{CF3A54AD-CFE6-403C-ACC5-088DA875135E}" type="parTrans" cxnId="{2A5AE9AA-55F1-485E-B909-CA2C32873F87}">
      <dgm:prSet/>
      <dgm:spPr/>
      <dgm:t>
        <a:bodyPr/>
        <a:lstStyle/>
        <a:p>
          <a:endParaRPr lang="es-CO">
            <a:latin typeface="Montserrat" pitchFamily="2" charset="77"/>
          </a:endParaRPr>
        </a:p>
      </dgm:t>
    </dgm:pt>
    <dgm:pt modelId="{3DBF8D9E-E3DA-4316-835F-E32129EE1CB2}" type="sibTrans" cxnId="{2A5AE9AA-55F1-485E-B909-CA2C32873F87}">
      <dgm:prSet/>
      <dgm:spPr/>
      <dgm:t>
        <a:bodyPr/>
        <a:lstStyle/>
        <a:p>
          <a:endParaRPr lang="es-CO">
            <a:latin typeface="Montserrat" pitchFamily="2" charset="77"/>
          </a:endParaRPr>
        </a:p>
      </dgm:t>
    </dgm:pt>
    <dgm:pt modelId="{90F72364-DCC5-4819-91A4-EF3845232DD7}">
      <dgm:prSet phldrT="[Text]"/>
      <dgm:spPr/>
      <dgm:t>
        <a:bodyPr/>
        <a:lstStyle/>
        <a:p>
          <a:pPr algn="just">
            <a:lnSpc>
              <a:spcPct val="100000"/>
            </a:lnSpc>
          </a:pPr>
          <a:r>
            <a:rPr lang="es-CO" dirty="0">
              <a:solidFill>
                <a:srgbClr val="152B48"/>
              </a:solidFill>
              <a:latin typeface="Montserrat" pitchFamily="2" charset="77"/>
            </a:rPr>
            <a:t>Conteo celular con diferencial.</a:t>
          </a:r>
        </a:p>
      </dgm:t>
    </dgm:pt>
    <dgm:pt modelId="{46B4B532-896C-40BD-8B31-B2564D6B97EA}" type="parTrans" cxnId="{ED88B702-7B4F-4F51-9E3E-90AA2903ECCD}">
      <dgm:prSet/>
      <dgm:spPr/>
      <dgm:t>
        <a:bodyPr/>
        <a:lstStyle/>
        <a:p>
          <a:endParaRPr lang="es-CO">
            <a:latin typeface="Montserrat" pitchFamily="2" charset="77"/>
          </a:endParaRPr>
        </a:p>
      </dgm:t>
    </dgm:pt>
    <dgm:pt modelId="{EF80369F-CE34-47E2-A88C-062C638FA2CC}" type="sibTrans" cxnId="{ED88B702-7B4F-4F51-9E3E-90AA2903ECCD}">
      <dgm:prSet/>
      <dgm:spPr/>
      <dgm:t>
        <a:bodyPr/>
        <a:lstStyle/>
        <a:p>
          <a:endParaRPr lang="es-CO">
            <a:latin typeface="Montserrat" pitchFamily="2" charset="77"/>
          </a:endParaRPr>
        </a:p>
      </dgm:t>
    </dgm:pt>
    <dgm:pt modelId="{E9A3DB89-B5C2-4484-B380-0D237223779B}">
      <dgm:prSet phldrT="[Text]"/>
      <dgm:spPr>
        <a:solidFill>
          <a:srgbClr val="152B48"/>
        </a:solidFill>
      </dgm:spPr>
      <dgm:t>
        <a:bodyPr/>
        <a:lstStyle/>
        <a:p>
          <a:pPr algn="ctr"/>
          <a:r>
            <a:rPr lang="es-CO" b="1" dirty="0">
              <a:latin typeface="Montserrat" pitchFamily="2" charset="77"/>
            </a:rPr>
            <a:t>Opcional</a:t>
          </a:r>
        </a:p>
      </dgm:t>
    </dgm:pt>
    <dgm:pt modelId="{B2329703-342E-4E1D-8DA4-D5D63A8FE47F}" type="parTrans" cxnId="{2B13B193-54B2-45D5-A748-4DDDEE477990}">
      <dgm:prSet/>
      <dgm:spPr/>
      <dgm:t>
        <a:bodyPr/>
        <a:lstStyle/>
        <a:p>
          <a:endParaRPr lang="es-CO">
            <a:latin typeface="Montserrat" pitchFamily="2" charset="77"/>
          </a:endParaRPr>
        </a:p>
      </dgm:t>
    </dgm:pt>
    <dgm:pt modelId="{F6D055EB-A978-4698-8C7A-FDEAA172E5D8}" type="sibTrans" cxnId="{2B13B193-54B2-45D5-A748-4DDDEE477990}">
      <dgm:prSet/>
      <dgm:spPr/>
      <dgm:t>
        <a:bodyPr/>
        <a:lstStyle/>
        <a:p>
          <a:endParaRPr lang="es-CO">
            <a:latin typeface="Montserrat" pitchFamily="2" charset="77"/>
          </a:endParaRPr>
        </a:p>
      </dgm:t>
    </dgm:pt>
    <dgm:pt modelId="{9A8E0AF9-DD75-437E-9987-9639353836D4}">
      <dgm:prSet phldrT="[Text]"/>
      <dgm:spPr/>
      <dgm:t>
        <a:bodyPr/>
        <a:lstStyle/>
        <a:p>
          <a:pPr algn="just">
            <a:lnSpc>
              <a:spcPct val="100000"/>
            </a:lnSpc>
          </a:pPr>
          <a:r>
            <a:rPr lang="es-CO" dirty="0">
              <a:solidFill>
                <a:srgbClr val="152B48"/>
              </a:solidFill>
              <a:latin typeface="Montserrat" pitchFamily="2" charset="77"/>
            </a:rPr>
            <a:t>Glucosa.</a:t>
          </a:r>
        </a:p>
      </dgm:t>
    </dgm:pt>
    <dgm:pt modelId="{F6BF865B-A653-47EE-AB23-D6C9210FA70A}" type="parTrans" cxnId="{12D1E4CE-0E5B-4A3E-9A40-D898F8F00D08}">
      <dgm:prSet/>
      <dgm:spPr/>
      <dgm:t>
        <a:bodyPr/>
        <a:lstStyle/>
        <a:p>
          <a:endParaRPr lang="es-CO">
            <a:latin typeface="Montserrat" pitchFamily="2" charset="77"/>
          </a:endParaRPr>
        </a:p>
      </dgm:t>
    </dgm:pt>
    <dgm:pt modelId="{8594DC0C-6E1D-4E20-A4CF-9227CE477EB5}" type="sibTrans" cxnId="{12D1E4CE-0E5B-4A3E-9A40-D898F8F00D08}">
      <dgm:prSet/>
      <dgm:spPr/>
      <dgm:t>
        <a:bodyPr/>
        <a:lstStyle/>
        <a:p>
          <a:endParaRPr lang="es-CO">
            <a:latin typeface="Montserrat" pitchFamily="2" charset="77"/>
          </a:endParaRPr>
        </a:p>
      </dgm:t>
    </dgm:pt>
    <dgm:pt modelId="{E1D23687-BDB4-4687-8937-5FDB62D34321}">
      <dgm:prSet phldrT="[Text]"/>
      <dgm:spPr>
        <a:solidFill>
          <a:srgbClr val="152B48"/>
        </a:solidFill>
      </dgm:spPr>
      <dgm:t>
        <a:bodyPr/>
        <a:lstStyle/>
        <a:p>
          <a:pPr algn="ctr"/>
          <a:r>
            <a:rPr lang="es-CO" b="1" dirty="0">
              <a:latin typeface="Montserrat" pitchFamily="2" charset="77"/>
            </a:rPr>
            <a:t>Poco usuales</a:t>
          </a:r>
        </a:p>
      </dgm:t>
    </dgm:pt>
    <dgm:pt modelId="{495987B0-3387-4AD3-BC0B-184CA598FC46}" type="parTrans" cxnId="{F46C7C41-F59A-45B3-AC1D-33B463769B98}">
      <dgm:prSet/>
      <dgm:spPr/>
      <dgm:t>
        <a:bodyPr/>
        <a:lstStyle/>
        <a:p>
          <a:endParaRPr lang="es-CO">
            <a:latin typeface="Montserrat" pitchFamily="2" charset="77"/>
          </a:endParaRPr>
        </a:p>
      </dgm:t>
    </dgm:pt>
    <dgm:pt modelId="{169F77AF-5422-4397-A882-D947A0AED07D}" type="sibTrans" cxnId="{F46C7C41-F59A-45B3-AC1D-33B463769B98}">
      <dgm:prSet/>
      <dgm:spPr/>
      <dgm:t>
        <a:bodyPr/>
        <a:lstStyle/>
        <a:p>
          <a:endParaRPr lang="es-CO">
            <a:latin typeface="Montserrat" pitchFamily="2" charset="77"/>
          </a:endParaRPr>
        </a:p>
      </dgm:t>
    </dgm:pt>
    <dgm:pt modelId="{BB72DC2E-C823-47F3-9B9E-2BAC52D0B845}">
      <dgm:prSet phldrT="[Text]"/>
      <dgm:spPr/>
      <dgm:t>
        <a:bodyPr/>
        <a:lstStyle/>
        <a:p>
          <a:pPr algn="just">
            <a:lnSpc>
              <a:spcPct val="100000"/>
            </a:lnSpc>
          </a:pPr>
          <a:r>
            <a:rPr lang="es-CO" dirty="0">
              <a:solidFill>
                <a:srgbClr val="152B48"/>
              </a:solidFill>
              <a:latin typeface="Montserrat" pitchFamily="2" charset="77"/>
            </a:rPr>
            <a:t>Cultivo micobacterias.</a:t>
          </a:r>
        </a:p>
      </dgm:t>
    </dgm:pt>
    <dgm:pt modelId="{CA057A40-6099-4266-9094-81465B075634}" type="parTrans" cxnId="{5CF9BA43-BBD8-4B63-8247-D253139EED95}">
      <dgm:prSet/>
      <dgm:spPr/>
      <dgm:t>
        <a:bodyPr/>
        <a:lstStyle/>
        <a:p>
          <a:endParaRPr lang="es-CO">
            <a:latin typeface="Montserrat" pitchFamily="2" charset="77"/>
          </a:endParaRPr>
        </a:p>
      </dgm:t>
    </dgm:pt>
    <dgm:pt modelId="{60AF9010-F011-4E7C-B05F-DF17607DB43E}" type="sibTrans" cxnId="{5CF9BA43-BBD8-4B63-8247-D253139EED95}">
      <dgm:prSet/>
      <dgm:spPr/>
      <dgm:t>
        <a:bodyPr/>
        <a:lstStyle/>
        <a:p>
          <a:endParaRPr lang="es-CO">
            <a:latin typeface="Montserrat" pitchFamily="2" charset="77"/>
          </a:endParaRPr>
        </a:p>
      </dgm:t>
    </dgm:pt>
    <dgm:pt modelId="{4E9210D8-10B8-4BC7-B3F4-2D758E4769B2}">
      <dgm:prSet phldrT="[Text]"/>
      <dgm:spPr/>
      <dgm:t>
        <a:bodyPr/>
        <a:lstStyle/>
        <a:p>
          <a:pPr algn="just">
            <a:lnSpc>
              <a:spcPct val="100000"/>
            </a:lnSpc>
          </a:pPr>
          <a:r>
            <a:rPr lang="es-CO" dirty="0">
              <a:solidFill>
                <a:srgbClr val="152B48"/>
              </a:solidFill>
              <a:latin typeface="Montserrat" pitchFamily="2" charset="77"/>
            </a:rPr>
            <a:t>Albúmina.</a:t>
          </a:r>
        </a:p>
      </dgm:t>
    </dgm:pt>
    <dgm:pt modelId="{9BB7FAD1-D59F-4C49-9CE1-656ADECC8527}" type="parTrans" cxnId="{73B12B37-6BC5-4511-B9E3-6D2C705E564A}">
      <dgm:prSet/>
      <dgm:spPr/>
      <dgm:t>
        <a:bodyPr/>
        <a:lstStyle/>
        <a:p>
          <a:endParaRPr lang="es-CO">
            <a:latin typeface="Montserrat" pitchFamily="2" charset="77"/>
          </a:endParaRPr>
        </a:p>
      </dgm:t>
    </dgm:pt>
    <dgm:pt modelId="{2A500CA6-D002-45E8-81B6-ED3B81A16D5E}" type="sibTrans" cxnId="{73B12B37-6BC5-4511-B9E3-6D2C705E564A}">
      <dgm:prSet/>
      <dgm:spPr/>
      <dgm:t>
        <a:bodyPr/>
        <a:lstStyle/>
        <a:p>
          <a:endParaRPr lang="es-CO">
            <a:latin typeface="Montserrat" pitchFamily="2" charset="77"/>
          </a:endParaRPr>
        </a:p>
      </dgm:t>
    </dgm:pt>
    <dgm:pt modelId="{980BA7BE-6617-4265-81E5-D71AB0016844}">
      <dgm:prSet phldrT="[Text]"/>
      <dgm:spPr/>
      <dgm:t>
        <a:bodyPr/>
        <a:lstStyle/>
        <a:p>
          <a:pPr algn="just">
            <a:lnSpc>
              <a:spcPct val="100000"/>
            </a:lnSpc>
          </a:pPr>
          <a:r>
            <a:rPr lang="es-CO" dirty="0">
              <a:solidFill>
                <a:srgbClr val="152B48"/>
              </a:solidFill>
              <a:latin typeface="Montserrat" pitchFamily="2" charset="77"/>
            </a:rPr>
            <a:t>Proteínas totales.</a:t>
          </a:r>
        </a:p>
      </dgm:t>
    </dgm:pt>
    <dgm:pt modelId="{CD40F2E3-B3CB-4396-AEAD-41B0C3706DA9}" type="parTrans" cxnId="{E8C2EBD6-93E3-4FB0-97C0-731BB324BB93}">
      <dgm:prSet/>
      <dgm:spPr/>
      <dgm:t>
        <a:bodyPr/>
        <a:lstStyle/>
        <a:p>
          <a:endParaRPr lang="es-CO">
            <a:latin typeface="Montserrat" pitchFamily="2" charset="77"/>
          </a:endParaRPr>
        </a:p>
      </dgm:t>
    </dgm:pt>
    <dgm:pt modelId="{79C783A3-B9CB-41D9-B704-F30D2D7635EE}" type="sibTrans" cxnId="{E8C2EBD6-93E3-4FB0-97C0-731BB324BB93}">
      <dgm:prSet/>
      <dgm:spPr/>
      <dgm:t>
        <a:bodyPr/>
        <a:lstStyle/>
        <a:p>
          <a:endParaRPr lang="es-CO">
            <a:latin typeface="Montserrat" pitchFamily="2" charset="77"/>
          </a:endParaRPr>
        </a:p>
      </dgm:t>
    </dgm:pt>
    <dgm:pt modelId="{452A0682-C7BD-4A94-BB7A-0C5782025641}">
      <dgm:prSet phldrT="[Text]"/>
      <dgm:spPr/>
      <dgm:t>
        <a:bodyPr/>
        <a:lstStyle/>
        <a:p>
          <a:pPr algn="just">
            <a:lnSpc>
              <a:spcPct val="100000"/>
            </a:lnSpc>
          </a:pPr>
          <a:r>
            <a:rPr lang="es-CO" dirty="0">
              <a:solidFill>
                <a:srgbClr val="152B48"/>
              </a:solidFill>
              <a:latin typeface="Montserrat" pitchFamily="2" charset="77"/>
            </a:rPr>
            <a:t>¿Cultivo?</a:t>
          </a:r>
        </a:p>
      </dgm:t>
    </dgm:pt>
    <dgm:pt modelId="{11650C09-0F07-4904-8D06-EF9234C68936}" type="parTrans" cxnId="{54E79613-0ACD-496D-8D2A-2CD4BE2393F6}">
      <dgm:prSet/>
      <dgm:spPr/>
      <dgm:t>
        <a:bodyPr/>
        <a:lstStyle/>
        <a:p>
          <a:endParaRPr lang="es-CO">
            <a:latin typeface="Montserrat" pitchFamily="2" charset="77"/>
          </a:endParaRPr>
        </a:p>
      </dgm:t>
    </dgm:pt>
    <dgm:pt modelId="{392EFB0A-7C10-4580-B042-5852DD093FE5}" type="sibTrans" cxnId="{54E79613-0ACD-496D-8D2A-2CD4BE2393F6}">
      <dgm:prSet/>
      <dgm:spPr/>
      <dgm:t>
        <a:bodyPr/>
        <a:lstStyle/>
        <a:p>
          <a:endParaRPr lang="es-CO">
            <a:latin typeface="Montserrat" pitchFamily="2" charset="77"/>
          </a:endParaRPr>
        </a:p>
      </dgm:t>
    </dgm:pt>
    <dgm:pt modelId="{D330E1AB-77A8-4DB4-A1DF-BAAD2B22D046}">
      <dgm:prSet phldrT="[Text]"/>
      <dgm:spPr/>
      <dgm:t>
        <a:bodyPr/>
        <a:lstStyle/>
        <a:p>
          <a:pPr algn="just">
            <a:lnSpc>
              <a:spcPct val="100000"/>
            </a:lnSpc>
          </a:pPr>
          <a:r>
            <a:rPr lang="es-CO" dirty="0">
              <a:solidFill>
                <a:srgbClr val="152B48"/>
              </a:solidFill>
              <a:latin typeface="Montserrat" pitchFamily="2" charset="77"/>
            </a:rPr>
            <a:t>Lactato deshidrogenasa.</a:t>
          </a:r>
        </a:p>
      </dgm:t>
    </dgm:pt>
    <dgm:pt modelId="{9FFC0203-339B-43A8-9FB0-F4E7561723BE}" type="parTrans" cxnId="{312E2CB0-29B4-4E9A-B7E9-63553494ACDF}">
      <dgm:prSet/>
      <dgm:spPr/>
      <dgm:t>
        <a:bodyPr/>
        <a:lstStyle/>
        <a:p>
          <a:endParaRPr lang="es-CO">
            <a:latin typeface="Montserrat" pitchFamily="2" charset="77"/>
          </a:endParaRPr>
        </a:p>
      </dgm:t>
    </dgm:pt>
    <dgm:pt modelId="{5B77CB0C-E371-4F07-BFCD-86C6C996A83B}" type="sibTrans" cxnId="{312E2CB0-29B4-4E9A-B7E9-63553494ACDF}">
      <dgm:prSet/>
      <dgm:spPr/>
      <dgm:t>
        <a:bodyPr/>
        <a:lstStyle/>
        <a:p>
          <a:endParaRPr lang="es-CO">
            <a:latin typeface="Montserrat" pitchFamily="2" charset="77"/>
          </a:endParaRPr>
        </a:p>
      </dgm:t>
    </dgm:pt>
    <dgm:pt modelId="{A16D08B9-4E67-4243-83A4-A5B65C1A08F8}">
      <dgm:prSet phldrT="[Text]"/>
      <dgm:spPr/>
      <dgm:t>
        <a:bodyPr/>
        <a:lstStyle/>
        <a:p>
          <a:pPr algn="just">
            <a:lnSpc>
              <a:spcPct val="100000"/>
            </a:lnSpc>
          </a:pPr>
          <a:r>
            <a:rPr lang="es-CO" dirty="0">
              <a:solidFill>
                <a:srgbClr val="152B48"/>
              </a:solidFill>
              <a:latin typeface="Montserrat" pitchFamily="2" charset="77"/>
            </a:rPr>
            <a:t>Amilasa.</a:t>
          </a:r>
        </a:p>
      </dgm:t>
    </dgm:pt>
    <dgm:pt modelId="{81E8765D-739D-4603-A90A-D4CD30710FDF}" type="parTrans" cxnId="{A24DA63D-5D37-4E30-9A6A-7F56A7B91279}">
      <dgm:prSet/>
      <dgm:spPr/>
      <dgm:t>
        <a:bodyPr/>
        <a:lstStyle/>
        <a:p>
          <a:endParaRPr lang="es-CO">
            <a:latin typeface="Montserrat" pitchFamily="2" charset="77"/>
          </a:endParaRPr>
        </a:p>
      </dgm:t>
    </dgm:pt>
    <dgm:pt modelId="{DF2687F9-5928-4546-BED7-6914760E55CF}" type="sibTrans" cxnId="{A24DA63D-5D37-4E30-9A6A-7F56A7B91279}">
      <dgm:prSet/>
      <dgm:spPr/>
      <dgm:t>
        <a:bodyPr/>
        <a:lstStyle/>
        <a:p>
          <a:endParaRPr lang="es-CO">
            <a:latin typeface="Montserrat" pitchFamily="2" charset="77"/>
          </a:endParaRPr>
        </a:p>
      </dgm:t>
    </dgm:pt>
    <dgm:pt modelId="{1DABC331-0884-4795-BB1F-99777C705E4B}">
      <dgm:prSet phldrT="[Text]"/>
      <dgm:spPr/>
      <dgm:t>
        <a:bodyPr/>
        <a:lstStyle/>
        <a:p>
          <a:pPr algn="just">
            <a:lnSpc>
              <a:spcPct val="100000"/>
            </a:lnSpc>
          </a:pPr>
          <a:r>
            <a:rPr lang="es-CO" dirty="0">
              <a:solidFill>
                <a:srgbClr val="152B48"/>
              </a:solidFill>
              <a:latin typeface="Montserrat" pitchFamily="2" charset="77"/>
            </a:rPr>
            <a:t>Citología.</a:t>
          </a:r>
        </a:p>
      </dgm:t>
    </dgm:pt>
    <dgm:pt modelId="{8F806EBD-82ED-47F6-B647-B745A30E7359}" type="parTrans" cxnId="{5D79FBF2-08F2-473F-AC26-0C0865C84F7F}">
      <dgm:prSet/>
      <dgm:spPr/>
      <dgm:t>
        <a:bodyPr/>
        <a:lstStyle/>
        <a:p>
          <a:endParaRPr lang="es-CO">
            <a:latin typeface="Montserrat" pitchFamily="2" charset="77"/>
          </a:endParaRPr>
        </a:p>
      </dgm:t>
    </dgm:pt>
    <dgm:pt modelId="{EEB5F27A-9F30-40B5-AB43-CF702B0EB15E}" type="sibTrans" cxnId="{5D79FBF2-08F2-473F-AC26-0C0865C84F7F}">
      <dgm:prSet/>
      <dgm:spPr/>
      <dgm:t>
        <a:bodyPr/>
        <a:lstStyle/>
        <a:p>
          <a:endParaRPr lang="es-CO">
            <a:latin typeface="Montserrat" pitchFamily="2" charset="77"/>
          </a:endParaRPr>
        </a:p>
      </dgm:t>
    </dgm:pt>
    <dgm:pt modelId="{BE4528D8-9F74-43A6-9750-0BC389E595B2}">
      <dgm:prSet phldrT="[Text]"/>
      <dgm:spPr/>
      <dgm:t>
        <a:bodyPr/>
        <a:lstStyle/>
        <a:p>
          <a:pPr algn="just">
            <a:lnSpc>
              <a:spcPct val="100000"/>
            </a:lnSpc>
          </a:pPr>
          <a:r>
            <a:rPr lang="es-CO" dirty="0">
              <a:solidFill>
                <a:srgbClr val="152B48"/>
              </a:solidFill>
              <a:latin typeface="Montserrat" pitchFamily="2" charset="77"/>
            </a:rPr>
            <a:t>Triglicéridos.</a:t>
          </a:r>
        </a:p>
      </dgm:t>
    </dgm:pt>
    <dgm:pt modelId="{4B44EDB8-6D11-47A8-8E3F-A35F474D022F}" type="parTrans" cxnId="{B8744304-3C98-4A02-85FA-FBEA8F5D5D7E}">
      <dgm:prSet/>
      <dgm:spPr/>
      <dgm:t>
        <a:bodyPr/>
        <a:lstStyle/>
        <a:p>
          <a:endParaRPr lang="es-CO">
            <a:latin typeface="Montserrat" pitchFamily="2" charset="77"/>
          </a:endParaRPr>
        </a:p>
      </dgm:t>
    </dgm:pt>
    <dgm:pt modelId="{D27E591B-737D-4FDF-9FB9-3C0AE3761EE3}" type="sibTrans" cxnId="{B8744304-3C98-4A02-85FA-FBEA8F5D5D7E}">
      <dgm:prSet/>
      <dgm:spPr/>
      <dgm:t>
        <a:bodyPr/>
        <a:lstStyle/>
        <a:p>
          <a:endParaRPr lang="es-CO">
            <a:latin typeface="Montserrat" pitchFamily="2" charset="77"/>
          </a:endParaRPr>
        </a:p>
      </dgm:t>
    </dgm:pt>
    <dgm:pt modelId="{44679DA0-68BA-43F5-9C22-F6B1977C2419}" type="pres">
      <dgm:prSet presAssocID="{9CCBC6CF-5A20-4391-9B38-ED76C7F46903}" presName="Name0" presStyleCnt="0">
        <dgm:presLayoutVars>
          <dgm:dir/>
          <dgm:animLvl val="lvl"/>
          <dgm:resizeHandles val="exact"/>
        </dgm:presLayoutVars>
      </dgm:prSet>
      <dgm:spPr/>
    </dgm:pt>
    <dgm:pt modelId="{8D24EDCB-91BE-492F-B9E0-0C912F87739E}" type="pres">
      <dgm:prSet presAssocID="{68D02984-270B-4F2B-B1B0-47588D2D8B45}" presName="composite" presStyleCnt="0"/>
      <dgm:spPr/>
    </dgm:pt>
    <dgm:pt modelId="{B59315F1-0618-446F-88C4-B7DF679CEDEA}" type="pres">
      <dgm:prSet presAssocID="{68D02984-270B-4F2B-B1B0-47588D2D8B45}" presName="parTx" presStyleLbl="alignNode1" presStyleIdx="0" presStyleCnt="3">
        <dgm:presLayoutVars>
          <dgm:chMax val="0"/>
          <dgm:chPref val="0"/>
          <dgm:bulletEnabled val="1"/>
        </dgm:presLayoutVars>
      </dgm:prSet>
      <dgm:spPr/>
    </dgm:pt>
    <dgm:pt modelId="{11C6BD5E-F9E1-412C-9EAB-87A041F127E3}" type="pres">
      <dgm:prSet presAssocID="{68D02984-270B-4F2B-B1B0-47588D2D8B45}" presName="desTx" presStyleLbl="alignAccFollowNode1" presStyleIdx="0" presStyleCnt="3">
        <dgm:presLayoutVars>
          <dgm:bulletEnabled val="1"/>
        </dgm:presLayoutVars>
      </dgm:prSet>
      <dgm:spPr/>
    </dgm:pt>
    <dgm:pt modelId="{70F28011-5F49-47F9-A9E7-246CE7B0BE63}" type="pres">
      <dgm:prSet presAssocID="{3DBF8D9E-E3DA-4316-835F-E32129EE1CB2}" presName="space" presStyleCnt="0"/>
      <dgm:spPr/>
    </dgm:pt>
    <dgm:pt modelId="{DF4C7D4A-DBF4-4767-BB96-B07134AF8769}" type="pres">
      <dgm:prSet presAssocID="{E9A3DB89-B5C2-4484-B380-0D237223779B}" presName="composite" presStyleCnt="0"/>
      <dgm:spPr/>
    </dgm:pt>
    <dgm:pt modelId="{C3906FDD-F986-44F0-A65A-24E96D3DA874}" type="pres">
      <dgm:prSet presAssocID="{E9A3DB89-B5C2-4484-B380-0D237223779B}" presName="parTx" presStyleLbl="alignNode1" presStyleIdx="1" presStyleCnt="3">
        <dgm:presLayoutVars>
          <dgm:chMax val="0"/>
          <dgm:chPref val="0"/>
          <dgm:bulletEnabled val="1"/>
        </dgm:presLayoutVars>
      </dgm:prSet>
      <dgm:spPr/>
    </dgm:pt>
    <dgm:pt modelId="{486D5037-67FD-4A78-9E6C-E8350DDE3051}" type="pres">
      <dgm:prSet presAssocID="{E9A3DB89-B5C2-4484-B380-0D237223779B}" presName="desTx" presStyleLbl="alignAccFollowNode1" presStyleIdx="1" presStyleCnt="3">
        <dgm:presLayoutVars>
          <dgm:bulletEnabled val="1"/>
        </dgm:presLayoutVars>
      </dgm:prSet>
      <dgm:spPr/>
    </dgm:pt>
    <dgm:pt modelId="{0C6DA1C6-8A9A-4B0C-991E-939E2BEBEE9F}" type="pres">
      <dgm:prSet presAssocID="{F6D055EB-A978-4698-8C7A-FDEAA172E5D8}" presName="space" presStyleCnt="0"/>
      <dgm:spPr/>
    </dgm:pt>
    <dgm:pt modelId="{0A78E591-FD9B-4652-8791-679C309D2364}" type="pres">
      <dgm:prSet presAssocID="{E1D23687-BDB4-4687-8937-5FDB62D34321}" presName="composite" presStyleCnt="0"/>
      <dgm:spPr/>
    </dgm:pt>
    <dgm:pt modelId="{8AA4D00E-C529-4B5F-9E37-25B56CB19325}" type="pres">
      <dgm:prSet presAssocID="{E1D23687-BDB4-4687-8937-5FDB62D34321}" presName="parTx" presStyleLbl="alignNode1" presStyleIdx="2" presStyleCnt="3">
        <dgm:presLayoutVars>
          <dgm:chMax val="0"/>
          <dgm:chPref val="0"/>
          <dgm:bulletEnabled val="1"/>
        </dgm:presLayoutVars>
      </dgm:prSet>
      <dgm:spPr/>
    </dgm:pt>
    <dgm:pt modelId="{42ACB265-D308-498B-9D5C-B64BC7157C2D}" type="pres">
      <dgm:prSet presAssocID="{E1D23687-BDB4-4687-8937-5FDB62D34321}" presName="desTx" presStyleLbl="alignAccFollowNode1" presStyleIdx="2" presStyleCnt="3">
        <dgm:presLayoutVars>
          <dgm:bulletEnabled val="1"/>
        </dgm:presLayoutVars>
      </dgm:prSet>
      <dgm:spPr/>
    </dgm:pt>
  </dgm:ptLst>
  <dgm:cxnLst>
    <dgm:cxn modelId="{ED88B702-7B4F-4F51-9E3E-90AA2903ECCD}" srcId="{68D02984-270B-4F2B-B1B0-47588D2D8B45}" destId="{90F72364-DCC5-4819-91A4-EF3845232DD7}" srcOrd="0" destOrd="0" parTransId="{46B4B532-896C-40BD-8B31-B2564D6B97EA}" sibTransId="{EF80369F-CE34-47E2-A88C-062C638FA2CC}"/>
    <dgm:cxn modelId="{B8744304-3C98-4A02-85FA-FBEA8F5D5D7E}" srcId="{E1D23687-BDB4-4687-8937-5FDB62D34321}" destId="{BE4528D8-9F74-43A6-9750-0BC389E595B2}" srcOrd="2" destOrd="0" parTransId="{4B44EDB8-6D11-47A8-8E3F-A35F474D022F}" sibTransId="{D27E591B-737D-4FDF-9FB9-3C0AE3761EE3}"/>
    <dgm:cxn modelId="{54E79613-0ACD-496D-8D2A-2CD4BE2393F6}" srcId="{68D02984-270B-4F2B-B1B0-47588D2D8B45}" destId="{452A0682-C7BD-4A94-BB7A-0C5782025641}" srcOrd="3" destOrd="0" parTransId="{11650C09-0F07-4904-8D06-EF9234C68936}" sibTransId="{392EFB0A-7C10-4580-B042-5852DD093FE5}"/>
    <dgm:cxn modelId="{DEC89E20-2A05-4D51-89C0-A6E901F3ECA4}" type="presOf" srcId="{E1D23687-BDB4-4687-8937-5FDB62D34321}" destId="{8AA4D00E-C529-4B5F-9E37-25B56CB19325}" srcOrd="0" destOrd="0" presId="urn:microsoft.com/office/officeart/2005/8/layout/hList1"/>
    <dgm:cxn modelId="{413F0528-57A1-42BD-B88D-02AD1AA60821}" type="presOf" srcId="{D330E1AB-77A8-4DB4-A1DF-BAAD2B22D046}" destId="{486D5037-67FD-4A78-9E6C-E8350DDE3051}" srcOrd="0" destOrd="1" presId="urn:microsoft.com/office/officeart/2005/8/layout/hList1"/>
    <dgm:cxn modelId="{38BF652A-E02B-4A19-B403-5ECBF93D37C0}" type="presOf" srcId="{452A0682-C7BD-4A94-BB7A-0C5782025641}" destId="{11C6BD5E-F9E1-412C-9EAB-87A041F127E3}" srcOrd="0" destOrd="3" presId="urn:microsoft.com/office/officeart/2005/8/layout/hList1"/>
    <dgm:cxn modelId="{73B12B37-6BC5-4511-B9E3-6D2C705E564A}" srcId="{68D02984-270B-4F2B-B1B0-47588D2D8B45}" destId="{4E9210D8-10B8-4BC7-B3F4-2D758E4769B2}" srcOrd="1" destOrd="0" parTransId="{9BB7FAD1-D59F-4C49-9CE1-656ADECC8527}" sibTransId="{2A500CA6-D002-45E8-81B6-ED3B81A16D5E}"/>
    <dgm:cxn modelId="{A24DA63D-5D37-4E30-9A6A-7F56A7B91279}" srcId="{E9A3DB89-B5C2-4484-B380-0D237223779B}" destId="{A16D08B9-4E67-4243-83A4-A5B65C1A08F8}" srcOrd="2" destOrd="0" parTransId="{81E8765D-739D-4603-A90A-D4CD30710FDF}" sibTransId="{DF2687F9-5928-4546-BED7-6914760E55CF}"/>
    <dgm:cxn modelId="{5471773E-6FE4-4689-A732-600CDBBB25E6}" type="presOf" srcId="{BE4528D8-9F74-43A6-9750-0BC389E595B2}" destId="{42ACB265-D308-498B-9D5C-B64BC7157C2D}" srcOrd="0" destOrd="2" presId="urn:microsoft.com/office/officeart/2005/8/layout/hList1"/>
    <dgm:cxn modelId="{F46C7C41-F59A-45B3-AC1D-33B463769B98}" srcId="{9CCBC6CF-5A20-4391-9B38-ED76C7F46903}" destId="{E1D23687-BDB4-4687-8937-5FDB62D34321}" srcOrd="2" destOrd="0" parTransId="{495987B0-3387-4AD3-BC0B-184CA598FC46}" sibTransId="{169F77AF-5422-4397-A882-D947A0AED07D}"/>
    <dgm:cxn modelId="{5CF9BA43-BBD8-4B63-8247-D253139EED95}" srcId="{E1D23687-BDB4-4687-8937-5FDB62D34321}" destId="{BB72DC2E-C823-47F3-9B9E-2BAC52D0B845}" srcOrd="0" destOrd="0" parTransId="{CA057A40-6099-4266-9094-81465B075634}" sibTransId="{60AF9010-F011-4E7C-B05F-DF17607DB43E}"/>
    <dgm:cxn modelId="{77BD7A80-F113-499E-A4CD-C829860DF966}" type="presOf" srcId="{9A8E0AF9-DD75-437E-9987-9639353836D4}" destId="{486D5037-67FD-4A78-9E6C-E8350DDE3051}" srcOrd="0" destOrd="0" presId="urn:microsoft.com/office/officeart/2005/8/layout/hList1"/>
    <dgm:cxn modelId="{722E3693-EAAE-4D95-BF4A-946599768EA2}" type="presOf" srcId="{68D02984-270B-4F2B-B1B0-47588D2D8B45}" destId="{B59315F1-0618-446F-88C4-B7DF679CEDEA}" srcOrd="0" destOrd="0" presId="urn:microsoft.com/office/officeart/2005/8/layout/hList1"/>
    <dgm:cxn modelId="{2B13B193-54B2-45D5-A748-4DDDEE477990}" srcId="{9CCBC6CF-5A20-4391-9B38-ED76C7F46903}" destId="{E9A3DB89-B5C2-4484-B380-0D237223779B}" srcOrd="1" destOrd="0" parTransId="{B2329703-342E-4E1D-8DA4-D5D63A8FE47F}" sibTransId="{F6D055EB-A978-4698-8C7A-FDEAA172E5D8}"/>
    <dgm:cxn modelId="{D33BBA9D-08E9-4D6C-BEC0-4026E17774B0}" type="presOf" srcId="{9CCBC6CF-5A20-4391-9B38-ED76C7F46903}" destId="{44679DA0-68BA-43F5-9C22-F6B1977C2419}" srcOrd="0" destOrd="0" presId="urn:microsoft.com/office/officeart/2005/8/layout/hList1"/>
    <dgm:cxn modelId="{2A5AE9AA-55F1-485E-B909-CA2C32873F87}" srcId="{9CCBC6CF-5A20-4391-9B38-ED76C7F46903}" destId="{68D02984-270B-4F2B-B1B0-47588D2D8B45}" srcOrd="0" destOrd="0" parTransId="{CF3A54AD-CFE6-403C-ACC5-088DA875135E}" sibTransId="{3DBF8D9E-E3DA-4316-835F-E32129EE1CB2}"/>
    <dgm:cxn modelId="{312E2CB0-29B4-4E9A-B7E9-63553494ACDF}" srcId="{E9A3DB89-B5C2-4484-B380-0D237223779B}" destId="{D330E1AB-77A8-4DB4-A1DF-BAAD2B22D046}" srcOrd="1" destOrd="0" parTransId="{9FFC0203-339B-43A8-9FB0-F4E7561723BE}" sibTransId="{5B77CB0C-E371-4F07-BFCD-86C6C996A83B}"/>
    <dgm:cxn modelId="{AEF360B2-C82E-496D-AD5A-8E547E0EB387}" type="presOf" srcId="{1DABC331-0884-4795-BB1F-99777C705E4B}" destId="{42ACB265-D308-498B-9D5C-B64BC7157C2D}" srcOrd="0" destOrd="1" presId="urn:microsoft.com/office/officeart/2005/8/layout/hList1"/>
    <dgm:cxn modelId="{578CB4CB-FCE8-48A5-A736-EF9049156129}" type="presOf" srcId="{E9A3DB89-B5C2-4484-B380-0D237223779B}" destId="{C3906FDD-F986-44F0-A65A-24E96D3DA874}" srcOrd="0" destOrd="0" presId="urn:microsoft.com/office/officeart/2005/8/layout/hList1"/>
    <dgm:cxn modelId="{12D1E4CE-0E5B-4A3E-9A40-D898F8F00D08}" srcId="{E9A3DB89-B5C2-4484-B380-0D237223779B}" destId="{9A8E0AF9-DD75-437E-9987-9639353836D4}" srcOrd="0" destOrd="0" parTransId="{F6BF865B-A653-47EE-AB23-D6C9210FA70A}" sibTransId="{8594DC0C-6E1D-4E20-A4CF-9227CE477EB5}"/>
    <dgm:cxn modelId="{DFC5E6D0-50F5-409F-9B9F-F89AA8FDA7A7}" type="presOf" srcId="{980BA7BE-6617-4265-81E5-D71AB0016844}" destId="{11C6BD5E-F9E1-412C-9EAB-87A041F127E3}" srcOrd="0" destOrd="2" presId="urn:microsoft.com/office/officeart/2005/8/layout/hList1"/>
    <dgm:cxn modelId="{AF1B17D4-81CA-4DA9-B1A2-829DEB4D3414}" type="presOf" srcId="{BB72DC2E-C823-47F3-9B9E-2BAC52D0B845}" destId="{42ACB265-D308-498B-9D5C-B64BC7157C2D}" srcOrd="0" destOrd="0" presId="urn:microsoft.com/office/officeart/2005/8/layout/hList1"/>
    <dgm:cxn modelId="{E8C2EBD6-93E3-4FB0-97C0-731BB324BB93}" srcId="{68D02984-270B-4F2B-B1B0-47588D2D8B45}" destId="{980BA7BE-6617-4265-81E5-D71AB0016844}" srcOrd="2" destOrd="0" parTransId="{CD40F2E3-B3CB-4396-AEAD-41B0C3706DA9}" sibTransId="{79C783A3-B9CB-41D9-B704-F30D2D7635EE}"/>
    <dgm:cxn modelId="{8DEE2ADB-2352-423E-9431-B251BD2F8AF2}" type="presOf" srcId="{90F72364-DCC5-4819-91A4-EF3845232DD7}" destId="{11C6BD5E-F9E1-412C-9EAB-87A041F127E3}" srcOrd="0" destOrd="0" presId="urn:microsoft.com/office/officeart/2005/8/layout/hList1"/>
    <dgm:cxn modelId="{C83140E3-6F18-46F4-8E75-FFD42EB7FAA5}" type="presOf" srcId="{4E9210D8-10B8-4BC7-B3F4-2D758E4769B2}" destId="{11C6BD5E-F9E1-412C-9EAB-87A041F127E3}" srcOrd="0" destOrd="1" presId="urn:microsoft.com/office/officeart/2005/8/layout/hList1"/>
    <dgm:cxn modelId="{5D79FBF2-08F2-473F-AC26-0C0865C84F7F}" srcId="{E1D23687-BDB4-4687-8937-5FDB62D34321}" destId="{1DABC331-0884-4795-BB1F-99777C705E4B}" srcOrd="1" destOrd="0" parTransId="{8F806EBD-82ED-47F6-B647-B745A30E7359}" sibTransId="{EEB5F27A-9F30-40B5-AB43-CF702B0EB15E}"/>
    <dgm:cxn modelId="{69D5CBF4-FE70-4695-A502-1997BE1BA0DE}" type="presOf" srcId="{A16D08B9-4E67-4243-83A4-A5B65C1A08F8}" destId="{486D5037-67FD-4A78-9E6C-E8350DDE3051}" srcOrd="0" destOrd="2" presId="urn:microsoft.com/office/officeart/2005/8/layout/hList1"/>
    <dgm:cxn modelId="{D63E048F-A007-44DC-A424-B22EF4BAE01E}" type="presParOf" srcId="{44679DA0-68BA-43F5-9C22-F6B1977C2419}" destId="{8D24EDCB-91BE-492F-B9E0-0C912F87739E}" srcOrd="0" destOrd="0" presId="urn:microsoft.com/office/officeart/2005/8/layout/hList1"/>
    <dgm:cxn modelId="{AD9F19E7-945A-4D8A-BD89-36FE2F2474B9}" type="presParOf" srcId="{8D24EDCB-91BE-492F-B9E0-0C912F87739E}" destId="{B59315F1-0618-446F-88C4-B7DF679CEDEA}" srcOrd="0" destOrd="0" presId="urn:microsoft.com/office/officeart/2005/8/layout/hList1"/>
    <dgm:cxn modelId="{3020B843-49D3-419F-B675-6B0DDB14DEA7}" type="presParOf" srcId="{8D24EDCB-91BE-492F-B9E0-0C912F87739E}" destId="{11C6BD5E-F9E1-412C-9EAB-87A041F127E3}" srcOrd="1" destOrd="0" presId="urn:microsoft.com/office/officeart/2005/8/layout/hList1"/>
    <dgm:cxn modelId="{1C8F54C5-EAEA-4C67-9CD3-32508B6E18D5}" type="presParOf" srcId="{44679DA0-68BA-43F5-9C22-F6B1977C2419}" destId="{70F28011-5F49-47F9-A9E7-246CE7B0BE63}" srcOrd="1" destOrd="0" presId="urn:microsoft.com/office/officeart/2005/8/layout/hList1"/>
    <dgm:cxn modelId="{C4E0C343-630E-4581-9C74-A8A3478C776A}" type="presParOf" srcId="{44679DA0-68BA-43F5-9C22-F6B1977C2419}" destId="{DF4C7D4A-DBF4-4767-BB96-B07134AF8769}" srcOrd="2" destOrd="0" presId="urn:microsoft.com/office/officeart/2005/8/layout/hList1"/>
    <dgm:cxn modelId="{C76B8CFA-DAD3-45E0-8DC3-D83918369DEC}" type="presParOf" srcId="{DF4C7D4A-DBF4-4767-BB96-B07134AF8769}" destId="{C3906FDD-F986-44F0-A65A-24E96D3DA874}" srcOrd="0" destOrd="0" presId="urn:microsoft.com/office/officeart/2005/8/layout/hList1"/>
    <dgm:cxn modelId="{262295D7-01BA-4620-B89A-D3D38A14C1E0}" type="presParOf" srcId="{DF4C7D4A-DBF4-4767-BB96-B07134AF8769}" destId="{486D5037-67FD-4A78-9E6C-E8350DDE3051}" srcOrd="1" destOrd="0" presId="urn:microsoft.com/office/officeart/2005/8/layout/hList1"/>
    <dgm:cxn modelId="{F0EE67C2-17B7-4254-98F3-035C000BDEBF}" type="presParOf" srcId="{44679DA0-68BA-43F5-9C22-F6B1977C2419}" destId="{0C6DA1C6-8A9A-4B0C-991E-939E2BEBEE9F}" srcOrd="3" destOrd="0" presId="urn:microsoft.com/office/officeart/2005/8/layout/hList1"/>
    <dgm:cxn modelId="{A91C046B-DB86-4214-847B-58894FAFF216}" type="presParOf" srcId="{44679DA0-68BA-43F5-9C22-F6B1977C2419}" destId="{0A78E591-FD9B-4652-8791-679C309D2364}" srcOrd="4" destOrd="0" presId="urn:microsoft.com/office/officeart/2005/8/layout/hList1"/>
    <dgm:cxn modelId="{7349DF5C-E691-4DC1-8978-58E2BCF9D62D}" type="presParOf" srcId="{0A78E591-FD9B-4652-8791-679C309D2364}" destId="{8AA4D00E-C529-4B5F-9E37-25B56CB19325}" srcOrd="0" destOrd="0" presId="urn:microsoft.com/office/officeart/2005/8/layout/hList1"/>
    <dgm:cxn modelId="{281562EC-8166-4608-A063-023C5C237112}" type="presParOf" srcId="{0A78E591-FD9B-4652-8791-679C309D2364}" destId="{42ACB265-D308-498B-9D5C-B64BC7157C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6779D-34E3-4BF3-8A11-B1E7175E80C0}" type="doc">
      <dgm:prSet loTypeId="urn:microsoft.com/office/officeart/2008/layout/PictureStrips" loCatId="list" qsTypeId="urn:microsoft.com/office/officeart/2005/8/quickstyle/simple2" qsCatId="simple" csTypeId="urn:microsoft.com/office/officeart/2005/8/colors/colorful4" csCatId="colorful" phldr="1"/>
      <dgm:spPr/>
      <dgm:t>
        <a:bodyPr/>
        <a:lstStyle/>
        <a:p>
          <a:endParaRPr lang="es-CO"/>
        </a:p>
      </dgm:t>
    </dgm:pt>
    <dgm:pt modelId="{5725E72D-8B64-4300-95D6-2E3D2CBA25F1}">
      <dgm:prSet custT="1"/>
      <dgm:spPr/>
      <dgm:t>
        <a:bodyPr/>
        <a:lstStyle/>
        <a:p>
          <a:pPr rtl="0"/>
          <a:r>
            <a:rPr lang="es-CO" sz="1800" dirty="0">
              <a:solidFill>
                <a:srgbClr val="152B48"/>
              </a:solidFill>
              <a:latin typeface="Montserrat" pitchFamily="2" charset="77"/>
            </a:rPr>
            <a:t>Potasio &lt; 3 y &gt; 6 mEq/L. </a:t>
          </a:r>
        </a:p>
      </dgm:t>
    </dgm:pt>
    <dgm:pt modelId="{0383426C-CDCC-4346-9C3A-26DA8BB562D4}" type="parTrans" cxnId="{0E800714-89ED-4FC1-A538-871DFA9544FD}">
      <dgm:prSet/>
      <dgm:spPr/>
      <dgm:t>
        <a:bodyPr/>
        <a:lstStyle/>
        <a:p>
          <a:endParaRPr lang="es-CO" sz="1800">
            <a:solidFill>
              <a:srgbClr val="152B48"/>
            </a:solidFill>
            <a:latin typeface="Montserrat" pitchFamily="2" charset="77"/>
          </a:endParaRPr>
        </a:p>
      </dgm:t>
    </dgm:pt>
    <dgm:pt modelId="{41275187-0C1C-43E0-820F-72D47C3ACE97}" type="sibTrans" cxnId="{0E800714-89ED-4FC1-A538-871DFA9544FD}">
      <dgm:prSet/>
      <dgm:spPr/>
      <dgm:t>
        <a:bodyPr/>
        <a:lstStyle/>
        <a:p>
          <a:endParaRPr lang="es-CO" sz="1800">
            <a:solidFill>
              <a:srgbClr val="152B48"/>
            </a:solidFill>
            <a:latin typeface="Montserrat" pitchFamily="2" charset="77"/>
          </a:endParaRPr>
        </a:p>
      </dgm:t>
    </dgm:pt>
    <dgm:pt modelId="{AAF00C7A-2CFD-4CE3-90E6-DE13F75D1616}">
      <dgm:prSet custT="1"/>
      <dgm:spPr/>
      <dgm:t>
        <a:bodyPr/>
        <a:lstStyle/>
        <a:p>
          <a:pPr rtl="0"/>
          <a:r>
            <a:rPr lang="es-CO" sz="1800" dirty="0">
              <a:solidFill>
                <a:srgbClr val="152B48"/>
              </a:solidFill>
              <a:latin typeface="Montserrat" pitchFamily="2" charset="77"/>
            </a:rPr>
            <a:t>Na sérico &lt; 120 mEq/L. </a:t>
          </a:r>
        </a:p>
        <a:p>
          <a:pPr rtl="0"/>
          <a:r>
            <a:rPr lang="es-CO" sz="1800" dirty="0">
              <a:solidFill>
                <a:srgbClr val="152B48"/>
              </a:solidFill>
              <a:latin typeface="Montserrat" pitchFamily="2" charset="77"/>
            </a:rPr>
            <a:t>Na en orina &lt; a 30 mEq/día.</a:t>
          </a:r>
        </a:p>
      </dgm:t>
    </dgm:pt>
    <dgm:pt modelId="{B86E765A-25EA-4738-B984-BC4ABE4661F6}" type="parTrans" cxnId="{6DD3D6C0-0BF8-4778-87ED-CE4BC8AB7874}">
      <dgm:prSet/>
      <dgm:spPr/>
      <dgm:t>
        <a:bodyPr/>
        <a:lstStyle/>
        <a:p>
          <a:endParaRPr lang="es-CO" sz="1800">
            <a:solidFill>
              <a:srgbClr val="152B48"/>
            </a:solidFill>
            <a:latin typeface="Montserrat" pitchFamily="2" charset="77"/>
          </a:endParaRPr>
        </a:p>
      </dgm:t>
    </dgm:pt>
    <dgm:pt modelId="{D613302B-0E56-4453-A085-4D6C994113C9}" type="sibTrans" cxnId="{6DD3D6C0-0BF8-4778-87ED-CE4BC8AB7874}">
      <dgm:prSet/>
      <dgm:spPr/>
      <dgm:t>
        <a:bodyPr/>
        <a:lstStyle/>
        <a:p>
          <a:endParaRPr lang="es-CO" sz="1800">
            <a:solidFill>
              <a:srgbClr val="152B48"/>
            </a:solidFill>
            <a:latin typeface="Montserrat" pitchFamily="2" charset="77"/>
          </a:endParaRPr>
        </a:p>
      </dgm:t>
    </dgm:pt>
    <dgm:pt modelId="{A4E96643-5003-4F27-A1B4-A0CCEE5E543B}">
      <dgm:prSet custT="1"/>
      <dgm:spPr/>
      <dgm:t>
        <a:bodyPr/>
        <a:lstStyle/>
        <a:p>
          <a:pPr rtl="0"/>
          <a:r>
            <a:rPr lang="es-CO" sz="1800" dirty="0">
              <a:solidFill>
                <a:srgbClr val="152B48"/>
              </a:solidFill>
              <a:latin typeface="Montserrat" pitchFamily="2" charset="77"/>
            </a:rPr>
            <a:t>Empeoramiento de la función renal. (cambios de 0,3-0,5 mg/dl ).</a:t>
          </a:r>
        </a:p>
        <a:p>
          <a:pPr rtl="0"/>
          <a:r>
            <a:rPr lang="es-CO" sz="1800" dirty="0">
              <a:solidFill>
                <a:srgbClr val="152B48"/>
              </a:solidFill>
              <a:latin typeface="Montserrat" pitchFamily="2" charset="77"/>
            </a:rPr>
            <a:t> Creatinina &gt; 2 mg/dl.</a:t>
          </a:r>
        </a:p>
      </dgm:t>
    </dgm:pt>
    <dgm:pt modelId="{59D37C99-1822-4727-8F27-C39E97354CAC}" type="parTrans" cxnId="{5AF953E2-5E1F-4693-9B45-195866F24D65}">
      <dgm:prSet/>
      <dgm:spPr/>
      <dgm:t>
        <a:bodyPr/>
        <a:lstStyle/>
        <a:p>
          <a:endParaRPr lang="es-CO" sz="1800">
            <a:solidFill>
              <a:srgbClr val="152B48"/>
            </a:solidFill>
            <a:latin typeface="Montserrat" pitchFamily="2" charset="77"/>
          </a:endParaRPr>
        </a:p>
      </dgm:t>
    </dgm:pt>
    <dgm:pt modelId="{7D8F49A6-D6B7-4E8F-A899-00938916D303}" type="sibTrans" cxnId="{5AF953E2-5E1F-4693-9B45-195866F24D65}">
      <dgm:prSet/>
      <dgm:spPr/>
      <dgm:t>
        <a:bodyPr/>
        <a:lstStyle/>
        <a:p>
          <a:endParaRPr lang="es-CO" sz="1800">
            <a:solidFill>
              <a:srgbClr val="152B48"/>
            </a:solidFill>
            <a:latin typeface="Montserrat" pitchFamily="2" charset="77"/>
          </a:endParaRPr>
        </a:p>
      </dgm:t>
    </dgm:pt>
    <dgm:pt modelId="{25FA5D04-2C7A-4382-9613-74CAA82EF9D5}" type="pres">
      <dgm:prSet presAssocID="{A416779D-34E3-4BF3-8A11-B1E7175E80C0}" presName="Name0" presStyleCnt="0">
        <dgm:presLayoutVars>
          <dgm:dir/>
          <dgm:resizeHandles val="exact"/>
        </dgm:presLayoutVars>
      </dgm:prSet>
      <dgm:spPr/>
    </dgm:pt>
    <dgm:pt modelId="{D50BDD06-1E96-4266-BF56-16E2B109C786}" type="pres">
      <dgm:prSet presAssocID="{5725E72D-8B64-4300-95D6-2E3D2CBA25F1}" presName="composite" presStyleCnt="0"/>
      <dgm:spPr/>
    </dgm:pt>
    <dgm:pt modelId="{7AE935C1-729D-4A93-B8C3-A2056A3D81A1}" type="pres">
      <dgm:prSet presAssocID="{5725E72D-8B64-4300-95D6-2E3D2CBA25F1}" presName="rect1" presStyleLbl="trAlignAcc1" presStyleIdx="0" presStyleCnt="3">
        <dgm:presLayoutVars>
          <dgm:bulletEnabled val="1"/>
        </dgm:presLayoutVars>
      </dgm:prSet>
      <dgm:spPr/>
    </dgm:pt>
    <dgm:pt modelId="{75FFBDB3-BD11-4A0C-B933-AABF71EB2DAD}" type="pres">
      <dgm:prSet presAssocID="{5725E72D-8B64-4300-95D6-2E3D2CBA25F1}" presName="rect2" presStyleLbl="fgImgPlace1" presStyleIdx="0" presStyleCnt="3" custScaleX="98283" custScaleY="79782" custLinFactNeighborX="-16015" custLinFactNeighborY="190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9598B076-58DB-46D2-9483-4A5C42722250}" type="pres">
      <dgm:prSet presAssocID="{41275187-0C1C-43E0-820F-72D47C3ACE97}" presName="sibTrans" presStyleCnt="0"/>
      <dgm:spPr/>
    </dgm:pt>
    <dgm:pt modelId="{45316460-2C54-4E0F-B625-24304588D037}" type="pres">
      <dgm:prSet presAssocID="{AAF00C7A-2CFD-4CE3-90E6-DE13F75D1616}" presName="composite" presStyleCnt="0"/>
      <dgm:spPr/>
    </dgm:pt>
    <dgm:pt modelId="{E292804F-1110-4BB5-A0EB-766D323DFEF0}" type="pres">
      <dgm:prSet presAssocID="{AAF00C7A-2CFD-4CE3-90E6-DE13F75D1616}" presName="rect1" presStyleLbl="trAlignAcc1" presStyleIdx="1" presStyleCnt="3">
        <dgm:presLayoutVars>
          <dgm:bulletEnabled val="1"/>
        </dgm:presLayoutVars>
      </dgm:prSet>
      <dgm:spPr/>
    </dgm:pt>
    <dgm:pt modelId="{B6015320-B277-4317-BC7E-A0AB46115A43}" type="pres">
      <dgm:prSet presAssocID="{AAF00C7A-2CFD-4CE3-90E6-DE13F75D1616}" presName="rect2"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F10E1857-5F86-4B60-9E12-614A3245FDFA}" type="pres">
      <dgm:prSet presAssocID="{D613302B-0E56-4453-A085-4D6C994113C9}" presName="sibTrans" presStyleCnt="0"/>
      <dgm:spPr/>
    </dgm:pt>
    <dgm:pt modelId="{2CCB5AC1-C303-4B60-BBC4-F27985F9ABD1}" type="pres">
      <dgm:prSet presAssocID="{A4E96643-5003-4F27-A1B4-A0CCEE5E543B}" presName="composite" presStyleCnt="0"/>
      <dgm:spPr/>
    </dgm:pt>
    <dgm:pt modelId="{E8E548E5-9090-4317-BB3F-834FB6989165}" type="pres">
      <dgm:prSet presAssocID="{A4E96643-5003-4F27-A1B4-A0CCEE5E543B}" presName="rect1" presStyleLbl="trAlignAcc1" presStyleIdx="2" presStyleCnt="3">
        <dgm:presLayoutVars>
          <dgm:bulletEnabled val="1"/>
        </dgm:presLayoutVars>
      </dgm:prSet>
      <dgm:spPr/>
    </dgm:pt>
    <dgm:pt modelId="{CCD518F5-C7E8-4894-9F25-99923CAB1E03}" type="pres">
      <dgm:prSet presAssocID="{A4E96643-5003-4F27-A1B4-A0CCEE5E543B}" presName="rect2"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Lst>
  <dgm:cxnLst>
    <dgm:cxn modelId="{64032A10-3075-4939-A6E9-30BAB0479F44}" type="presOf" srcId="{A4E96643-5003-4F27-A1B4-A0CCEE5E543B}" destId="{E8E548E5-9090-4317-BB3F-834FB6989165}" srcOrd="0" destOrd="0" presId="urn:microsoft.com/office/officeart/2008/layout/PictureStrips"/>
    <dgm:cxn modelId="{0E800714-89ED-4FC1-A538-871DFA9544FD}" srcId="{A416779D-34E3-4BF3-8A11-B1E7175E80C0}" destId="{5725E72D-8B64-4300-95D6-2E3D2CBA25F1}" srcOrd="0" destOrd="0" parTransId="{0383426C-CDCC-4346-9C3A-26DA8BB562D4}" sibTransId="{41275187-0C1C-43E0-820F-72D47C3ACE97}"/>
    <dgm:cxn modelId="{0FEB2F1F-5F10-43BA-8143-BB2E31BFF358}" type="presOf" srcId="{AAF00C7A-2CFD-4CE3-90E6-DE13F75D1616}" destId="{E292804F-1110-4BB5-A0EB-766D323DFEF0}" srcOrd="0" destOrd="0" presId="urn:microsoft.com/office/officeart/2008/layout/PictureStrips"/>
    <dgm:cxn modelId="{93B09A3D-4133-4499-9FE3-C980AF540738}" type="presOf" srcId="{5725E72D-8B64-4300-95D6-2E3D2CBA25F1}" destId="{7AE935C1-729D-4A93-B8C3-A2056A3D81A1}" srcOrd="0" destOrd="0" presId="urn:microsoft.com/office/officeart/2008/layout/PictureStrips"/>
    <dgm:cxn modelId="{6DD3D6C0-0BF8-4778-87ED-CE4BC8AB7874}" srcId="{A416779D-34E3-4BF3-8A11-B1E7175E80C0}" destId="{AAF00C7A-2CFD-4CE3-90E6-DE13F75D1616}" srcOrd="1" destOrd="0" parTransId="{B86E765A-25EA-4738-B984-BC4ABE4661F6}" sibTransId="{D613302B-0E56-4453-A085-4D6C994113C9}"/>
    <dgm:cxn modelId="{869178C9-FD8B-4C34-B415-D651E0E3E7EE}" type="presOf" srcId="{A416779D-34E3-4BF3-8A11-B1E7175E80C0}" destId="{25FA5D04-2C7A-4382-9613-74CAA82EF9D5}" srcOrd="0" destOrd="0" presId="urn:microsoft.com/office/officeart/2008/layout/PictureStrips"/>
    <dgm:cxn modelId="{5AF953E2-5E1F-4693-9B45-195866F24D65}" srcId="{A416779D-34E3-4BF3-8A11-B1E7175E80C0}" destId="{A4E96643-5003-4F27-A1B4-A0CCEE5E543B}" srcOrd="2" destOrd="0" parTransId="{59D37C99-1822-4727-8F27-C39E97354CAC}" sibTransId="{7D8F49A6-D6B7-4E8F-A899-00938916D303}"/>
    <dgm:cxn modelId="{A9428D9A-11FE-41F5-AE80-5735291BFAC3}" type="presParOf" srcId="{25FA5D04-2C7A-4382-9613-74CAA82EF9D5}" destId="{D50BDD06-1E96-4266-BF56-16E2B109C786}" srcOrd="0" destOrd="0" presId="urn:microsoft.com/office/officeart/2008/layout/PictureStrips"/>
    <dgm:cxn modelId="{B947861C-A488-4DF8-BF23-CB4EB81A1B83}" type="presParOf" srcId="{D50BDD06-1E96-4266-BF56-16E2B109C786}" destId="{7AE935C1-729D-4A93-B8C3-A2056A3D81A1}" srcOrd="0" destOrd="0" presId="urn:microsoft.com/office/officeart/2008/layout/PictureStrips"/>
    <dgm:cxn modelId="{A64BE937-3343-4140-8A05-72FAD3D6F5A2}" type="presParOf" srcId="{D50BDD06-1E96-4266-BF56-16E2B109C786}" destId="{75FFBDB3-BD11-4A0C-B933-AABF71EB2DAD}" srcOrd="1" destOrd="0" presId="urn:microsoft.com/office/officeart/2008/layout/PictureStrips"/>
    <dgm:cxn modelId="{1BED738D-25BC-4DAE-AE53-5753B509BDFF}" type="presParOf" srcId="{25FA5D04-2C7A-4382-9613-74CAA82EF9D5}" destId="{9598B076-58DB-46D2-9483-4A5C42722250}" srcOrd="1" destOrd="0" presId="urn:microsoft.com/office/officeart/2008/layout/PictureStrips"/>
    <dgm:cxn modelId="{37F964CB-BA2D-4A7D-B705-272C0F2D2B96}" type="presParOf" srcId="{25FA5D04-2C7A-4382-9613-74CAA82EF9D5}" destId="{45316460-2C54-4E0F-B625-24304588D037}" srcOrd="2" destOrd="0" presId="urn:microsoft.com/office/officeart/2008/layout/PictureStrips"/>
    <dgm:cxn modelId="{50EC6D64-E86C-439A-AE1B-191F31811801}" type="presParOf" srcId="{45316460-2C54-4E0F-B625-24304588D037}" destId="{E292804F-1110-4BB5-A0EB-766D323DFEF0}" srcOrd="0" destOrd="0" presId="urn:microsoft.com/office/officeart/2008/layout/PictureStrips"/>
    <dgm:cxn modelId="{7056DA92-7487-488B-8545-2239F4C42F1B}" type="presParOf" srcId="{45316460-2C54-4E0F-B625-24304588D037}" destId="{B6015320-B277-4317-BC7E-A0AB46115A43}" srcOrd="1" destOrd="0" presId="urn:microsoft.com/office/officeart/2008/layout/PictureStrips"/>
    <dgm:cxn modelId="{6E8BC2A8-3C44-4EAA-86FF-621A671E0FF0}" type="presParOf" srcId="{25FA5D04-2C7A-4382-9613-74CAA82EF9D5}" destId="{F10E1857-5F86-4B60-9E12-614A3245FDFA}" srcOrd="3" destOrd="0" presId="urn:microsoft.com/office/officeart/2008/layout/PictureStrips"/>
    <dgm:cxn modelId="{05D63F39-4D33-4D44-933B-B5EE7ED6BAE6}" type="presParOf" srcId="{25FA5D04-2C7A-4382-9613-74CAA82EF9D5}" destId="{2CCB5AC1-C303-4B60-BBC4-F27985F9ABD1}" srcOrd="4" destOrd="0" presId="urn:microsoft.com/office/officeart/2008/layout/PictureStrips"/>
    <dgm:cxn modelId="{A0571DCD-1726-42A5-9214-F8653DA3C7FD}" type="presParOf" srcId="{2CCB5AC1-C303-4B60-BBC4-F27985F9ABD1}" destId="{E8E548E5-9090-4317-BB3F-834FB6989165}" srcOrd="0" destOrd="0" presId="urn:microsoft.com/office/officeart/2008/layout/PictureStrips"/>
    <dgm:cxn modelId="{BDD2939D-1028-432E-9351-BB731CB829B7}" type="presParOf" srcId="{2CCB5AC1-C303-4B60-BBC4-F27985F9ABD1}" destId="{CCD518F5-C7E8-4894-9F25-99923CAB1E0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91BA13-AF5E-4A10-861A-17A57E96F899}"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CO"/>
        </a:p>
      </dgm:t>
    </dgm:pt>
    <dgm:pt modelId="{F6588897-E1D9-4A84-9138-E87D1B0AA930}">
      <dgm:prSet phldrT="[Texto]"/>
      <dgm:spPr/>
      <dgm:t>
        <a:bodyPr/>
        <a:lstStyle/>
        <a:p>
          <a:r>
            <a:rPr lang="es-MX" dirty="0">
              <a:latin typeface="Montserrat" pitchFamily="2" charset="77"/>
            </a:rPr>
            <a:t>Flora intestinal</a:t>
          </a:r>
          <a:endParaRPr lang="es-CO" dirty="0">
            <a:latin typeface="Montserrat" pitchFamily="2" charset="77"/>
          </a:endParaRPr>
        </a:p>
      </dgm:t>
    </dgm:pt>
    <dgm:pt modelId="{E08987C1-A744-4C41-AB9F-35E03266D9C2}" type="parTrans" cxnId="{8D596E9A-686D-43EF-95DA-AF2B6E6D39F6}">
      <dgm:prSet/>
      <dgm:spPr/>
      <dgm:t>
        <a:bodyPr/>
        <a:lstStyle/>
        <a:p>
          <a:endParaRPr lang="es-CO">
            <a:latin typeface="Montserrat" pitchFamily="2" charset="77"/>
          </a:endParaRPr>
        </a:p>
      </dgm:t>
    </dgm:pt>
    <dgm:pt modelId="{E601E42D-12D3-4D33-9DB4-B6F20E936A57}" type="sibTrans" cxnId="{8D596E9A-686D-43EF-95DA-AF2B6E6D39F6}">
      <dgm:prSet/>
      <dgm:spPr/>
      <dgm:t>
        <a:bodyPr/>
        <a:lstStyle/>
        <a:p>
          <a:endParaRPr lang="es-CO">
            <a:latin typeface="Montserrat" pitchFamily="2" charset="77"/>
          </a:endParaRPr>
        </a:p>
      </dgm:t>
    </dgm:pt>
    <dgm:pt modelId="{81036B36-083F-4A44-83F5-6A2EED10CA30}">
      <dgm:prSet phldrT="[Texto]"/>
      <dgm:spPr/>
      <dgm:t>
        <a:bodyPr/>
        <a:lstStyle/>
        <a:p>
          <a:r>
            <a:rPr lang="es-MX" dirty="0">
              <a:solidFill>
                <a:srgbClr val="152B48"/>
              </a:solidFill>
              <a:latin typeface="Montserrat" pitchFamily="2" charset="77"/>
            </a:rPr>
            <a:t>Flora alterada.</a:t>
          </a:r>
          <a:endParaRPr lang="es-CO" dirty="0">
            <a:solidFill>
              <a:srgbClr val="152B48"/>
            </a:solidFill>
            <a:latin typeface="Montserrat" pitchFamily="2" charset="77"/>
          </a:endParaRPr>
        </a:p>
      </dgm:t>
    </dgm:pt>
    <dgm:pt modelId="{85B47ADC-FD0B-4335-9541-9B42505B0656}" type="parTrans" cxnId="{13C540F7-6F58-4D3F-AB7A-F039A2811A1C}">
      <dgm:prSet/>
      <dgm:spPr/>
      <dgm:t>
        <a:bodyPr/>
        <a:lstStyle/>
        <a:p>
          <a:endParaRPr lang="es-CO">
            <a:latin typeface="Montserrat" pitchFamily="2" charset="77"/>
          </a:endParaRPr>
        </a:p>
      </dgm:t>
    </dgm:pt>
    <dgm:pt modelId="{7B8BDEC1-657A-4748-AC5C-0204912317B6}" type="sibTrans" cxnId="{13C540F7-6F58-4D3F-AB7A-F039A2811A1C}">
      <dgm:prSet/>
      <dgm:spPr/>
      <dgm:t>
        <a:bodyPr/>
        <a:lstStyle/>
        <a:p>
          <a:endParaRPr lang="es-CO">
            <a:latin typeface="Montserrat" pitchFamily="2" charset="77"/>
          </a:endParaRPr>
        </a:p>
      </dgm:t>
    </dgm:pt>
    <dgm:pt modelId="{CB8B85C4-F135-434F-BD31-6ABDAFB28A3D}">
      <dgm:prSet phldrT="[Texto]"/>
      <dgm:spPr/>
      <dgm:t>
        <a:bodyPr/>
        <a:lstStyle/>
        <a:p>
          <a:r>
            <a:rPr lang="es-MX" dirty="0">
              <a:latin typeface="Montserrat" pitchFamily="2" charset="77"/>
            </a:rPr>
            <a:t>Compromiso de linfáticos</a:t>
          </a:r>
          <a:endParaRPr lang="es-CO" dirty="0">
            <a:latin typeface="Montserrat" pitchFamily="2" charset="77"/>
          </a:endParaRPr>
        </a:p>
      </dgm:t>
    </dgm:pt>
    <dgm:pt modelId="{87D0AA50-D8A5-4C1C-8010-14DC2C367BFC}" type="parTrans" cxnId="{690D71C3-ACCB-4C02-8396-D625B0A182E7}">
      <dgm:prSet/>
      <dgm:spPr/>
      <dgm:t>
        <a:bodyPr/>
        <a:lstStyle/>
        <a:p>
          <a:endParaRPr lang="es-CO">
            <a:latin typeface="Montserrat" pitchFamily="2" charset="77"/>
          </a:endParaRPr>
        </a:p>
      </dgm:t>
    </dgm:pt>
    <dgm:pt modelId="{3F766A56-C742-494F-A9DA-B279061313EC}" type="sibTrans" cxnId="{690D71C3-ACCB-4C02-8396-D625B0A182E7}">
      <dgm:prSet/>
      <dgm:spPr/>
      <dgm:t>
        <a:bodyPr/>
        <a:lstStyle/>
        <a:p>
          <a:endParaRPr lang="es-CO">
            <a:latin typeface="Montserrat" pitchFamily="2" charset="77"/>
          </a:endParaRPr>
        </a:p>
      </dgm:t>
    </dgm:pt>
    <dgm:pt modelId="{D760CE31-7DD4-4385-BF0F-ECF1EA6EEA98}">
      <dgm:prSet phldrT="[Texto]"/>
      <dgm:spPr/>
      <dgm:t>
        <a:bodyPr/>
        <a:lstStyle/>
        <a:p>
          <a:r>
            <a:rPr lang="es-MX" dirty="0">
              <a:solidFill>
                <a:srgbClr val="152B48"/>
              </a:solidFill>
              <a:latin typeface="Montserrat" pitchFamily="2" charset="77"/>
            </a:rPr>
            <a:t>Ganglios mesentéricos.</a:t>
          </a:r>
          <a:endParaRPr lang="es-CO" dirty="0">
            <a:solidFill>
              <a:srgbClr val="152B48"/>
            </a:solidFill>
            <a:latin typeface="Montserrat" pitchFamily="2" charset="77"/>
          </a:endParaRPr>
        </a:p>
      </dgm:t>
    </dgm:pt>
    <dgm:pt modelId="{55985325-CB80-4EAE-8929-789FB9E42CCC}" type="parTrans" cxnId="{4E0256F4-2770-4DA1-AF66-21921AB89060}">
      <dgm:prSet/>
      <dgm:spPr/>
      <dgm:t>
        <a:bodyPr/>
        <a:lstStyle/>
        <a:p>
          <a:endParaRPr lang="es-CO">
            <a:latin typeface="Montserrat" pitchFamily="2" charset="77"/>
          </a:endParaRPr>
        </a:p>
      </dgm:t>
    </dgm:pt>
    <dgm:pt modelId="{7EE49CB8-731C-407C-BD39-5A6C6FD0F548}" type="sibTrans" cxnId="{4E0256F4-2770-4DA1-AF66-21921AB89060}">
      <dgm:prSet/>
      <dgm:spPr/>
      <dgm:t>
        <a:bodyPr/>
        <a:lstStyle/>
        <a:p>
          <a:endParaRPr lang="es-CO">
            <a:latin typeface="Montserrat" pitchFamily="2" charset="77"/>
          </a:endParaRPr>
        </a:p>
      </dgm:t>
    </dgm:pt>
    <dgm:pt modelId="{42FAE75D-C53E-4088-B1EB-D17189101A8A}">
      <dgm:prSet phldrT="[Texto]"/>
      <dgm:spPr/>
      <dgm:t>
        <a:bodyPr/>
        <a:lstStyle/>
        <a:p>
          <a:r>
            <a:rPr lang="es-MX" dirty="0">
              <a:solidFill>
                <a:srgbClr val="152B48"/>
              </a:solidFill>
              <a:latin typeface="Montserrat" pitchFamily="2" charset="77"/>
            </a:rPr>
            <a:t>Conducto torácico.</a:t>
          </a:r>
          <a:endParaRPr lang="es-CO" dirty="0">
            <a:solidFill>
              <a:srgbClr val="152B48"/>
            </a:solidFill>
            <a:latin typeface="Montserrat" pitchFamily="2" charset="77"/>
          </a:endParaRPr>
        </a:p>
      </dgm:t>
    </dgm:pt>
    <dgm:pt modelId="{2043BE6B-2526-4AC9-8611-40B547651E85}" type="parTrans" cxnId="{BDA12DCB-11C8-4FBB-B17F-B3CA0316635D}">
      <dgm:prSet/>
      <dgm:spPr/>
      <dgm:t>
        <a:bodyPr/>
        <a:lstStyle/>
        <a:p>
          <a:endParaRPr lang="es-CO">
            <a:latin typeface="Montserrat" pitchFamily="2" charset="77"/>
          </a:endParaRPr>
        </a:p>
      </dgm:t>
    </dgm:pt>
    <dgm:pt modelId="{5E565C14-D3F0-40C3-90E5-1863139C5C38}" type="sibTrans" cxnId="{BDA12DCB-11C8-4FBB-B17F-B3CA0316635D}">
      <dgm:prSet/>
      <dgm:spPr/>
      <dgm:t>
        <a:bodyPr/>
        <a:lstStyle/>
        <a:p>
          <a:endParaRPr lang="es-CO">
            <a:latin typeface="Montserrat" pitchFamily="2" charset="77"/>
          </a:endParaRPr>
        </a:p>
      </dgm:t>
    </dgm:pt>
    <dgm:pt modelId="{0B7EA089-0F2B-4102-A34E-70298BFB9EE3}">
      <dgm:prSet phldrT="[Texto]"/>
      <dgm:spPr/>
      <dgm:t>
        <a:bodyPr/>
        <a:lstStyle/>
        <a:p>
          <a:r>
            <a:rPr lang="es-MX" dirty="0">
              <a:latin typeface="Montserrat" pitchFamily="2" charset="77"/>
            </a:rPr>
            <a:t>Bacteriemia</a:t>
          </a:r>
          <a:endParaRPr lang="es-CO" dirty="0">
            <a:latin typeface="Montserrat" pitchFamily="2" charset="77"/>
          </a:endParaRPr>
        </a:p>
      </dgm:t>
    </dgm:pt>
    <dgm:pt modelId="{716F19CF-193F-49C5-BA48-2D0450162588}" type="parTrans" cxnId="{0B99996C-91BE-4FA8-8AD2-07DF2E5F0F28}">
      <dgm:prSet/>
      <dgm:spPr/>
      <dgm:t>
        <a:bodyPr/>
        <a:lstStyle/>
        <a:p>
          <a:endParaRPr lang="es-CO">
            <a:latin typeface="Montserrat" pitchFamily="2" charset="77"/>
          </a:endParaRPr>
        </a:p>
      </dgm:t>
    </dgm:pt>
    <dgm:pt modelId="{6A70ABCE-8880-4C75-8B78-DFDC8F6AC62D}" type="sibTrans" cxnId="{0B99996C-91BE-4FA8-8AD2-07DF2E5F0F28}">
      <dgm:prSet/>
      <dgm:spPr/>
      <dgm:t>
        <a:bodyPr/>
        <a:lstStyle/>
        <a:p>
          <a:endParaRPr lang="es-CO">
            <a:latin typeface="Montserrat" pitchFamily="2" charset="77"/>
          </a:endParaRPr>
        </a:p>
      </dgm:t>
    </dgm:pt>
    <dgm:pt modelId="{E671FD60-AFF0-48E7-91C7-0A7F2E79884C}">
      <dgm:prSet phldrT="[Texto]"/>
      <dgm:spPr/>
      <dgm:t>
        <a:bodyPr/>
        <a:lstStyle/>
        <a:p>
          <a:r>
            <a:rPr lang="es-MX" dirty="0">
              <a:solidFill>
                <a:srgbClr val="152B48"/>
              </a:solidFill>
              <a:latin typeface="Montserrat" pitchFamily="2" charset="77"/>
            </a:rPr>
            <a:t>Linfa hepática.</a:t>
          </a:r>
          <a:endParaRPr lang="es-CO" dirty="0">
            <a:solidFill>
              <a:srgbClr val="152B48"/>
            </a:solidFill>
            <a:latin typeface="Montserrat" pitchFamily="2" charset="77"/>
          </a:endParaRPr>
        </a:p>
      </dgm:t>
    </dgm:pt>
    <dgm:pt modelId="{9B735451-2DA3-4721-8BD4-E63E1C76B286}" type="parTrans" cxnId="{70E68988-7DCB-4797-B96A-D4E2AC073226}">
      <dgm:prSet/>
      <dgm:spPr/>
      <dgm:t>
        <a:bodyPr/>
        <a:lstStyle/>
        <a:p>
          <a:endParaRPr lang="es-CO">
            <a:latin typeface="Montserrat" pitchFamily="2" charset="77"/>
          </a:endParaRPr>
        </a:p>
      </dgm:t>
    </dgm:pt>
    <dgm:pt modelId="{3E00E1A6-CAB0-42DB-A87B-0C2D70380FF4}" type="sibTrans" cxnId="{70E68988-7DCB-4797-B96A-D4E2AC073226}">
      <dgm:prSet/>
      <dgm:spPr/>
      <dgm:t>
        <a:bodyPr/>
        <a:lstStyle/>
        <a:p>
          <a:endParaRPr lang="es-CO">
            <a:latin typeface="Montserrat" pitchFamily="2" charset="77"/>
          </a:endParaRPr>
        </a:p>
      </dgm:t>
    </dgm:pt>
    <dgm:pt modelId="{8571DAE2-4953-48CA-BCED-DA3C33A6610D}">
      <dgm:prSet phldrT="[Texto]"/>
      <dgm:spPr/>
      <dgm:t>
        <a:bodyPr/>
        <a:lstStyle/>
        <a:p>
          <a:r>
            <a:rPr lang="es-MX" dirty="0">
              <a:solidFill>
                <a:srgbClr val="152B48"/>
              </a:solidFill>
              <a:latin typeface="Montserrat" pitchFamily="2" charset="77"/>
            </a:rPr>
            <a:t>Bacteriascitis.</a:t>
          </a:r>
          <a:endParaRPr lang="es-CO" dirty="0">
            <a:solidFill>
              <a:srgbClr val="152B48"/>
            </a:solidFill>
            <a:latin typeface="Montserrat" pitchFamily="2" charset="77"/>
          </a:endParaRPr>
        </a:p>
      </dgm:t>
    </dgm:pt>
    <dgm:pt modelId="{95465791-1174-4BF7-AEFB-C2FD849290CC}" type="parTrans" cxnId="{B947E8EC-4762-4196-A4F4-BDC530AEA941}">
      <dgm:prSet/>
      <dgm:spPr/>
      <dgm:t>
        <a:bodyPr/>
        <a:lstStyle/>
        <a:p>
          <a:endParaRPr lang="es-CO">
            <a:latin typeface="Montserrat" pitchFamily="2" charset="77"/>
          </a:endParaRPr>
        </a:p>
      </dgm:t>
    </dgm:pt>
    <dgm:pt modelId="{91C20E21-BCF4-4788-A2D6-8C5A219D1211}" type="sibTrans" cxnId="{B947E8EC-4762-4196-A4F4-BDC530AEA941}">
      <dgm:prSet/>
      <dgm:spPr/>
      <dgm:t>
        <a:bodyPr/>
        <a:lstStyle/>
        <a:p>
          <a:endParaRPr lang="es-CO">
            <a:latin typeface="Montserrat" pitchFamily="2" charset="77"/>
          </a:endParaRPr>
        </a:p>
      </dgm:t>
    </dgm:pt>
    <dgm:pt modelId="{A32D5825-D041-4346-B51F-8F3F4AEEEBCB}">
      <dgm:prSet phldrT="[Texto]"/>
      <dgm:spPr/>
      <dgm:t>
        <a:bodyPr/>
        <a:lstStyle/>
        <a:p>
          <a:r>
            <a:rPr lang="es-MX" dirty="0">
              <a:solidFill>
                <a:srgbClr val="152B48"/>
              </a:solidFill>
              <a:latin typeface="Montserrat" pitchFamily="2" charset="77"/>
            </a:rPr>
            <a:t>Permeabilidad alterada.</a:t>
          </a:r>
          <a:endParaRPr lang="es-CO" dirty="0">
            <a:solidFill>
              <a:srgbClr val="152B48"/>
            </a:solidFill>
            <a:latin typeface="Montserrat" pitchFamily="2" charset="77"/>
          </a:endParaRPr>
        </a:p>
      </dgm:t>
    </dgm:pt>
    <dgm:pt modelId="{1A458EB4-95B3-4DCF-B3CC-AAFFE95308AB}" type="parTrans" cxnId="{A4403DCE-F42A-48F9-9289-4192BB05E90D}">
      <dgm:prSet/>
      <dgm:spPr/>
      <dgm:t>
        <a:bodyPr/>
        <a:lstStyle/>
        <a:p>
          <a:endParaRPr lang="es-CO">
            <a:latin typeface="Montserrat" pitchFamily="2" charset="77"/>
          </a:endParaRPr>
        </a:p>
      </dgm:t>
    </dgm:pt>
    <dgm:pt modelId="{ED99599E-A693-4D73-B116-DB25A75AA822}" type="sibTrans" cxnId="{A4403DCE-F42A-48F9-9289-4192BB05E90D}">
      <dgm:prSet/>
      <dgm:spPr/>
      <dgm:t>
        <a:bodyPr/>
        <a:lstStyle/>
        <a:p>
          <a:endParaRPr lang="es-CO">
            <a:latin typeface="Montserrat" pitchFamily="2" charset="77"/>
          </a:endParaRPr>
        </a:p>
      </dgm:t>
    </dgm:pt>
    <dgm:pt modelId="{2BD67B1C-286C-43D9-A158-749CDC39D09E}" type="pres">
      <dgm:prSet presAssocID="{2B91BA13-AF5E-4A10-861A-17A57E96F899}" presName="Name0" presStyleCnt="0">
        <dgm:presLayoutVars>
          <dgm:dir/>
          <dgm:animLvl val="lvl"/>
          <dgm:resizeHandles val="exact"/>
        </dgm:presLayoutVars>
      </dgm:prSet>
      <dgm:spPr/>
    </dgm:pt>
    <dgm:pt modelId="{A2DC7D1C-AA7B-4168-93AA-071B75AD3EC2}" type="pres">
      <dgm:prSet presAssocID="{2B91BA13-AF5E-4A10-861A-17A57E96F899}" presName="tSp" presStyleCnt="0"/>
      <dgm:spPr/>
    </dgm:pt>
    <dgm:pt modelId="{73932801-12E8-4D95-9B44-6340E5DAED7A}" type="pres">
      <dgm:prSet presAssocID="{2B91BA13-AF5E-4A10-861A-17A57E96F899}" presName="bSp" presStyleCnt="0"/>
      <dgm:spPr/>
    </dgm:pt>
    <dgm:pt modelId="{A3ED9079-9646-4EE5-A074-D8CB189C92AE}" type="pres">
      <dgm:prSet presAssocID="{2B91BA13-AF5E-4A10-861A-17A57E96F899}" presName="process" presStyleCnt="0"/>
      <dgm:spPr/>
    </dgm:pt>
    <dgm:pt modelId="{521DCC76-34B3-4B7F-A66C-32B060160E58}" type="pres">
      <dgm:prSet presAssocID="{F6588897-E1D9-4A84-9138-E87D1B0AA930}" presName="composite1" presStyleCnt="0"/>
      <dgm:spPr/>
    </dgm:pt>
    <dgm:pt modelId="{1BA45DA4-9CC9-4F1D-B849-A3E38ADE0A94}" type="pres">
      <dgm:prSet presAssocID="{F6588897-E1D9-4A84-9138-E87D1B0AA930}" presName="dummyNode1" presStyleLbl="node1" presStyleIdx="0" presStyleCnt="3"/>
      <dgm:spPr/>
    </dgm:pt>
    <dgm:pt modelId="{63AC6095-C205-402C-B394-AB5B6A6F614D}" type="pres">
      <dgm:prSet presAssocID="{F6588897-E1D9-4A84-9138-E87D1B0AA930}" presName="childNode1" presStyleLbl="bgAcc1" presStyleIdx="0" presStyleCnt="3">
        <dgm:presLayoutVars>
          <dgm:bulletEnabled val="1"/>
        </dgm:presLayoutVars>
      </dgm:prSet>
      <dgm:spPr/>
    </dgm:pt>
    <dgm:pt modelId="{9FFB175D-1E1E-48B2-81EF-20DBDD403B64}" type="pres">
      <dgm:prSet presAssocID="{F6588897-E1D9-4A84-9138-E87D1B0AA930}" presName="childNode1tx" presStyleLbl="bgAcc1" presStyleIdx="0" presStyleCnt="3">
        <dgm:presLayoutVars>
          <dgm:bulletEnabled val="1"/>
        </dgm:presLayoutVars>
      </dgm:prSet>
      <dgm:spPr/>
    </dgm:pt>
    <dgm:pt modelId="{C38F2AF9-A659-4652-B8A9-1F8FB195EEC7}" type="pres">
      <dgm:prSet presAssocID="{F6588897-E1D9-4A84-9138-E87D1B0AA930}" presName="parentNode1" presStyleLbl="node1" presStyleIdx="0" presStyleCnt="3" custLinFactNeighborY="-4348">
        <dgm:presLayoutVars>
          <dgm:chMax val="1"/>
          <dgm:bulletEnabled val="1"/>
        </dgm:presLayoutVars>
      </dgm:prSet>
      <dgm:spPr/>
    </dgm:pt>
    <dgm:pt modelId="{8B35FAF7-6B05-4271-BE62-6EA80179AB70}" type="pres">
      <dgm:prSet presAssocID="{F6588897-E1D9-4A84-9138-E87D1B0AA930}" presName="connSite1" presStyleCnt="0"/>
      <dgm:spPr/>
    </dgm:pt>
    <dgm:pt modelId="{DCDA8156-6B51-40F9-9384-7AF1BE0C3672}" type="pres">
      <dgm:prSet presAssocID="{E601E42D-12D3-4D33-9DB4-B6F20E936A57}" presName="Name9" presStyleLbl="sibTrans2D1" presStyleIdx="0" presStyleCnt="2"/>
      <dgm:spPr/>
    </dgm:pt>
    <dgm:pt modelId="{3D1F7628-1699-4F7D-A9C9-561A7A5E5850}" type="pres">
      <dgm:prSet presAssocID="{CB8B85C4-F135-434F-BD31-6ABDAFB28A3D}" presName="composite2" presStyleCnt="0"/>
      <dgm:spPr/>
    </dgm:pt>
    <dgm:pt modelId="{554477C9-37E2-4BDF-9EBF-30AEAA3B387A}" type="pres">
      <dgm:prSet presAssocID="{CB8B85C4-F135-434F-BD31-6ABDAFB28A3D}" presName="dummyNode2" presStyleLbl="node1" presStyleIdx="0" presStyleCnt="3"/>
      <dgm:spPr/>
    </dgm:pt>
    <dgm:pt modelId="{71C25606-E6A5-4527-90DF-50AE616CF921}" type="pres">
      <dgm:prSet presAssocID="{CB8B85C4-F135-434F-BD31-6ABDAFB28A3D}" presName="childNode2" presStyleLbl="bgAcc1" presStyleIdx="1" presStyleCnt="3">
        <dgm:presLayoutVars>
          <dgm:bulletEnabled val="1"/>
        </dgm:presLayoutVars>
      </dgm:prSet>
      <dgm:spPr/>
    </dgm:pt>
    <dgm:pt modelId="{2E90A046-FFEA-4F66-A680-310C2BCB3A51}" type="pres">
      <dgm:prSet presAssocID="{CB8B85C4-F135-434F-BD31-6ABDAFB28A3D}" presName="childNode2tx" presStyleLbl="bgAcc1" presStyleIdx="1" presStyleCnt="3">
        <dgm:presLayoutVars>
          <dgm:bulletEnabled val="1"/>
        </dgm:presLayoutVars>
      </dgm:prSet>
      <dgm:spPr/>
    </dgm:pt>
    <dgm:pt modelId="{B974A723-BDBD-40A8-BCDF-E35C18AA6C0B}" type="pres">
      <dgm:prSet presAssocID="{CB8B85C4-F135-434F-BD31-6ABDAFB28A3D}" presName="parentNode2" presStyleLbl="node1" presStyleIdx="1" presStyleCnt="3">
        <dgm:presLayoutVars>
          <dgm:chMax val="0"/>
          <dgm:bulletEnabled val="1"/>
        </dgm:presLayoutVars>
      </dgm:prSet>
      <dgm:spPr/>
    </dgm:pt>
    <dgm:pt modelId="{AAE65CE3-70B0-400A-948D-6F37B6F4FED0}" type="pres">
      <dgm:prSet presAssocID="{CB8B85C4-F135-434F-BD31-6ABDAFB28A3D}" presName="connSite2" presStyleCnt="0"/>
      <dgm:spPr/>
    </dgm:pt>
    <dgm:pt modelId="{D7CE3DCB-4F6C-4E3F-B70C-7E313EE20FBD}" type="pres">
      <dgm:prSet presAssocID="{3F766A56-C742-494F-A9DA-B279061313EC}" presName="Name18" presStyleLbl="sibTrans2D1" presStyleIdx="1" presStyleCnt="2"/>
      <dgm:spPr/>
    </dgm:pt>
    <dgm:pt modelId="{6D5B622D-9AB4-46F1-BBD2-744DA3EB4256}" type="pres">
      <dgm:prSet presAssocID="{0B7EA089-0F2B-4102-A34E-70298BFB9EE3}" presName="composite1" presStyleCnt="0"/>
      <dgm:spPr/>
    </dgm:pt>
    <dgm:pt modelId="{393E7C6E-D0D1-4F85-99AB-2914BD690114}" type="pres">
      <dgm:prSet presAssocID="{0B7EA089-0F2B-4102-A34E-70298BFB9EE3}" presName="dummyNode1" presStyleLbl="node1" presStyleIdx="1" presStyleCnt="3"/>
      <dgm:spPr/>
    </dgm:pt>
    <dgm:pt modelId="{34D0C4FE-7F90-4A6C-9E1C-5F7D8B68B141}" type="pres">
      <dgm:prSet presAssocID="{0B7EA089-0F2B-4102-A34E-70298BFB9EE3}" presName="childNode1" presStyleLbl="bgAcc1" presStyleIdx="2" presStyleCnt="3">
        <dgm:presLayoutVars>
          <dgm:bulletEnabled val="1"/>
        </dgm:presLayoutVars>
      </dgm:prSet>
      <dgm:spPr/>
    </dgm:pt>
    <dgm:pt modelId="{3EB97828-0448-4289-8D53-0EA772E39EE2}" type="pres">
      <dgm:prSet presAssocID="{0B7EA089-0F2B-4102-A34E-70298BFB9EE3}" presName="childNode1tx" presStyleLbl="bgAcc1" presStyleIdx="2" presStyleCnt="3">
        <dgm:presLayoutVars>
          <dgm:bulletEnabled val="1"/>
        </dgm:presLayoutVars>
      </dgm:prSet>
      <dgm:spPr/>
    </dgm:pt>
    <dgm:pt modelId="{9161DAE6-9527-4067-BC44-A60F05F4A280}" type="pres">
      <dgm:prSet presAssocID="{0B7EA089-0F2B-4102-A34E-70298BFB9EE3}" presName="parentNode1" presStyleLbl="node1" presStyleIdx="2" presStyleCnt="3">
        <dgm:presLayoutVars>
          <dgm:chMax val="1"/>
          <dgm:bulletEnabled val="1"/>
        </dgm:presLayoutVars>
      </dgm:prSet>
      <dgm:spPr/>
    </dgm:pt>
    <dgm:pt modelId="{7FD3AD68-4572-48D4-AAEF-FD0F4E49E935}" type="pres">
      <dgm:prSet presAssocID="{0B7EA089-0F2B-4102-A34E-70298BFB9EE3}" presName="connSite1" presStyleCnt="0"/>
      <dgm:spPr/>
    </dgm:pt>
  </dgm:ptLst>
  <dgm:cxnLst>
    <dgm:cxn modelId="{FFB1F318-60CE-4B3B-AFD8-EE22369848EA}" type="presOf" srcId="{81036B36-083F-4A44-83F5-6A2EED10CA30}" destId="{63AC6095-C205-402C-B394-AB5B6A6F614D}" srcOrd="0" destOrd="1" presId="urn:microsoft.com/office/officeart/2005/8/layout/hProcess4"/>
    <dgm:cxn modelId="{F279C019-E255-47F9-ADEB-AAD7C0AA6017}" type="presOf" srcId="{2B91BA13-AF5E-4A10-861A-17A57E96F899}" destId="{2BD67B1C-286C-43D9-A158-749CDC39D09E}" srcOrd="0" destOrd="0" presId="urn:microsoft.com/office/officeart/2005/8/layout/hProcess4"/>
    <dgm:cxn modelId="{98FC2D1D-C21A-4142-98F2-62A76104ACD9}" type="presOf" srcId="{E601E42D-12D3-4D33-9DB4-B6F20E936A57}" destId="{DCDA8156-6B51-40F9-9384-7AF1BE0C3672}" srcOrd="0" destOrd="0" presId="urn:microsoft.com/office/officeart/2005/8/layout/hProcess4"/>
    <dgm:cxn modelId="{333AF12A-919D-4AF7-88E3-7AB4430A21E9}" type="presOf" srcId="{D760CE31-7DD4-4385-BF0F-ECF1EA6EEA98}" destId="{2E90A046-FFEA-4F66-A680-310C2BCB3A51}" srcOrd="1" destOrd="0" presId="urn:microsoft.com/office/officeart/2005/8/layout/hProcess4"/>
    <dgm:cxn modelId="{125FC62C-787E-4D8F-976A-FF7C711B06B5}" type="presOf" srcId="{3F766A56-C742-494F-A9DA-B279061313EC}" destId="{D7CE3DCB-4F6C-4E3F-B70C-7E313EE20FBD}" srcOrd="0" destOrd="0" presId="urn:microsoft.com/office/officeart/2005/8/layout/hProcess4"/>
    <dgm:cxn modelId="{74470439-1EBF-47CC-84EA-4DEE02A18B5C}" type="presOf" srcId="{42FAE75D-C53E-4088-B1EB-D17189101A8A}" destId="{71C25606-E6A5-4527-90DF-50AE616CF921}" srcOrd="0" destOrd="1" presId="urn:microsoft.com/office/officeart/2005/8/layout/hProcess4"/>
    <dgm:cxn modelId="{EC5FDF5F-9569-4312-9C6A-1220E885A09E}" type="presOf" srcId="{A32D5825-D041-4346-B51F-8F3F4AEEEBCB}" destId="{63AC6095-C205-402C-B394-AB5B6A6F614D}" srcOrd="0" destOrd="0" presId="urn:microsoft.com/office/officeart/2005/8/layout/hProcess4"/>
    <dgm:cxn modelId="{0B99996C-91BE-4FA8-8AD2-07DF2E5F0F28}" srcId="{2B91BA13-AF5E-4A10-861A-17A57E96F899}" destId="{0B7EA089-0F2B-4102-A34E-70298BFB9EE3}" srcOrd="2" destOrd="0" parTransId="{716F19CF-193F-49C5-BA48-2D0450162588}" sibTransId="{6A70ABCE-8880-4C75-8B78-DFDC8F6AC62D}"/>
    <dgm:cxn modelId="{A5CD977D-73D8-4D30-A4F2-52731B81E808}" type="presOf" srcId="{F6588897-E1D9-4A84-9138-E87D1B0AA930}" destId="{C38F2AF9-A659-4652-B8A9-1F8FB195EEC7}" srcOrd="0" destOrd="0" presId="urn:microsoft.com/office/officeart/2005/8/layout/hProcess4"/>
    <dgm:cxn modelId="{70E68988-7DCB-4797-B96A-D4E2AC073226}" srcId="{0B7EA089-0F2B-4102-A34E-70298BFB9EE3}" destId="{E671FD60-AFF0-48E7-91C7-0A7F2E79884C}" srcOrd="0" destOrd="0" parTransId="{9B735451-2DA3-4721-8BD4-E63E1C76B286}" sibTransId="{3E00E1A6-CAB0-42DB-A87B-0C2D70380FF4}"/>
    <dgm:cxn modelId="{0550DC8F-3525-4878-B4CE-1D629343EAA2}" type="presOf" srcId="{A32D5825-D041-4346-B51F-8F3F4AEEEBCB}" destId="{9FFB175D-1E1E-48B2-81EF-20DBDD403B64}" srcOrd="1" destOrd="0" presId="urn:microsoft.com/office/officeart/2005/8/layout/hProcess4"/>
    <dgm:cxn modelId="{D6112895-EB9F-4EF4-A5EA-8EC1BBE93FE6}" type="presOf" srcId="{42FAE75D-C53E-4088-B1EB-D17189101A8A}" destId="{2E90A046-FFEA-4F66-A680-310C2BCB3A51}" srcOrd="1" destOrd="1" presId="urn:microsoft.com/office/officeart/2005/8/layout/hProcess4"/>
    <dgm:cxn modelId="{7E5BD296-45DE-4B8F-94CA-3BDD040F5A6E}" type="presOf" srcId="{CB8B85C4-F135-434F-BD31-6ABDAFB28A3D}" destId="{B974A723-BDBD-40A8-BCDF-E35C18AA6C0B}" srcOrd="0" destOrd="0" presId="urn:microsoft.com/office/officeart/2005/8/layout/hProcess4"/>
    <dgm:cxn modelId="{8D596E9A-686D-43EF-95DA-AF2B6E6D39F6}" srcId="{2B91BA13-AF5E-4A10-861A-17A57E96F899}" destId="{F6588897-E1D9-4A84-9138-E87D1B0AA930}" srcOrd="0" destOrd="0" parTransId="{E08987C1-A744-4C41-AB9F-35E03266D9C2}" sibTransId="{E601E42D-12D3-4D33-9DB4-B6F20E936A57}"/>
    <dgm:cxn modelId="{283AD7B9-2D01-4C6A-B8BD-8C59B36D84B2}" type="presOf" srcId="{0B7EA089-0F2B-4102-A34E-70298BFB9EE3}" destId="{9161DAE6-9527-4067-BC44-A60F05F4A280}" srcOrd="0" destOrd="0" presId="urn:microsoft.com/office/officeart/2005/8/layout/hProcess4"/>
    <dgm:cxn modelId="{275A87BF-F3B4-4412-976B-C98749349B5B}" type="presOf" srcId="{E671FD60-AFF0-48E7-91C7-0A7F2E79884C}" destId="{3EB97828-0448-4289-8D53-0EA772E39EE2}" srcOrd="1" destOrd="0" presId="urn:microsoft.com/office/officeart/2005/8/layout/hProcess4"/>
    <dgm:cxn modelId="{690D71C3-ACCB-4C02-8396-D625B0A182E7}" srcId="{2B91BA13-AF5E-4A10-861A-17A57E96F899}" destId="{CB8B85C4-F135-434F-BD31-6ABDAFB28A3D}" srcOrd="1" destOrd="0" parTransId="{87D0AA50-D8A5-4C1C-8010-14DC2C367BFC}" sibTransId="{3F766A56-C742-494F-A9DA-B279061313EC}"/>
    <dgm:cxn modelId="{107864C5-0EC4-4AFD-9CBA-9A6CE5B13E97}" type="presOf" srcId="{8571DAE2-4953-48CA-BCED-DA3C33A6610D}" destId="{34D0C4FE-7F90-4A6C-9E1C-5F7D8B68B141}" srcOrd="0" destOrd="1" presId="urn:microsoft.com/office/officeart/2005/8/layout/hProcess4"/>
    <dgm:cxn modelId="{1A3E97C8-478D-4677-8BE4-6DE6D03DBD24}" type="presOf" srcId="{E671FD60-AFF0-48E7-91C7-0A7F2E79884C}" destId="{34D0C4FE-7F90-4A6C-9E1C-5F7D8B68B141}" srcOrd="0" destOrd="0" presId="urn:microsoft.com/office/officeart/2005/8/layout/hProcess4"/>
    <dgm:cxn modelId="{6F7BE0CA-FC4F-4F95-A659-54CC836B8D95}" type="presOf" srcId="{D760CE31-7DD4-4385-BF0F-ECF1EA6EEA98}" destId="{71C25606-E6A5-4527-90DF-50AE616CF921}" srcOrd="0" destOrd="0" presId="urn:microsoft.com/office/officeart/2005/8/layout/hProcess4"/>
    <dgm:cxn modelId="{BDA12DCB-11C8-4FBB-B17F-B3CA0316635D}" srcId="{CB8B85C4-F135-434F-BD31-6ABDAFB28A3D}" destId="{42FAE75D-C53E-4088-B1EB-D17189101A8A}" srcOrd="1" destOrd="0" parTransId="{2043BE6B-2526-4AC9-8611-40B547651E85}" sibTransId="{5E565C14-D3F0-40C3-90E5-1863139C5C38}"/>
    <dgm:cxn modelId="{A4403DCE-F42A-48F9-9289-4192BB05E90D}" srcId="{F6588897-E1D9-4A84-9138-E87D1B0AA930}" destId="{A32D5825-D041-4346-B51F-8F3F4AEEEBCB}" srcOrd="0" destOrd="0" parTransId="{1A458EB4-95B3-4DCF-B3CC-AAFFE95308AB}" sibTransId="{ED99599E-A693-4D73-B116-DB25A75AA822}"/>
    <dgm:cxn modelId="{6AAB1DD5-BB52-4DB1-B3E5-FDA51401E041}" type="presOf" srcId="{81036B36-083F-4A44-83F5-6A2EED10CA30}" destId="{9FFB175D-1E1E-48B2-81EF-20DBDD403B64}" srcOrd="1" destOrd="1" presId="urn:microsoft.com/office/officeart/2005/8/layout/hProcess4"/>
    <dgm:cxn modelId="{B947E8EC-4762-4196-A4F4-BDC530AEA941}" srcId="{0B7EA089-0F2B-4102-A34E-70298BFB9EE3}" destId="{8571DAE2-4953-48CA-BCED-DA3C33A6610D}" srcOrd="1" destOrd="0" parTransId="{95465791-1174-4BF7-AEFB-C2FD849290CC}" sibTransId="{91C20E21-BCF4-4788-A2D6-8C5A219D1211}"/>
    <dgm:cxn modelId="{07C06AF4-602C-4816-947C-AD3C603F0969}" type="presOf" srcId="{8571DAE2-4953-48CA-BCED-DA3C33A6610D}" destId="{3EB97828-0448-4289-8D53-0EA772E39EE2}" srcOrd="1" destOrd="1" presId="urn:microsoft.com/office/officeart/2005/8/layout/hProcess4"/>
    <dgm:cxn modelId="{4E0256F4-2770-4DA1-AF66-21921AB89060}" srcId="{CB8B85C4-F135-434F-BD31-6ABDAFB28A3D}" destId="{D760CE31-7DD4-4385-BF0F-ECF1EA6EEA98}" srcOrd="0" destOrd="0" parTransId="{55985325-CB80-4EAE-8929-789FB9E42CCC}" sibTransId="{7EE49CB8-731C-407C-BD39-5A6C6FD0F548}"/>
    <dgm:cxn modelId="{13C540F7-6F58-4D3F-AB7A-F039A2811A1C}" srcId="{F6588897-E1D9-4A84-9138-E87D1B0AA930}" destId="{81036B36-083F-4A44-83F5-6A2EED10CA30}" srcOrd="1" destOrd="0" parTransId="{85B47ADC-FD0B-4335-9541-9B42505B0656}" sibTransId="{7B8BDEC1-657A-4748-AC5C-0204912317B6}"/>
    <dgm:cxn modelId="{3DC59BDD-E6F2-4C25-B3BD-64BC7A7D3F35}" type="presParOf" srcId="{2BD67B1C-286C-43D9-A158-749CDC39D09E}" destId="{A2DC7D1C-AA7B-4168-93AA-071B75AD3EC2}" srcOrd="0" destOrd="0" presId="urn:microsoft.com/office/officeart/2005/8/layout/hProcess4"/>
    <dgm:cxn modelId="{72661B66-0F83-4423-9CB4-3319FE5B87B1}" type="presParOf" srcId="{2BD67B1C-286C-43D9-A158-749CDC39D09E}" destId="{73932801-12E8-4D95-9B44-6340E5DAED7A}" srcOrd="1" destOrd="0" presId="urn:microsoft.com/office/officeart/2005/8/layout/hProcess4"/>
    <dgm:cxn modelId="{0C331C03-E9EE-4567-996B-7C187DA8BE58}" type="presParOf" srcId="{2BD67B1C-286C-43D9-A158-749CDC39D09E}" destId="{A3ED9079-9646-4EE5-A074-D8CB189C92AE}" srcOrd="2" destOrd="0" presId="urn:microsoft.com/office/officeart/2005/8/layout/hProcess4"/>
    <dgm:cxn modelId="{CB6C4F7C-7E45-47BB-9FED-24F8DF952775}" type="presParOf" srcId="{A3ED9079-9646-4EE5-A074-D8CB189C92AE}" destId="{521DCC76-34B3-4B7F-A66C-32B060160E58}" srcOrd="0" destOrd="0" presId="urn:microsoft.com/office/officeart/2005/8/layout/hProcess4"/>
    <dgm:cxn modelId="{78DD0C20-8B23-428D-9C63-B7ACE8DB0E8C}" type="presParOf" srcId="{521DCC76-34B3-4B7F-A66C-32B060160E58}" destId="{1BA45DA4-9CC9-4F1D-B849-A3E38ADE0A94}" srcOrd="0" destOrd="0" presId="urn:microsoft.com/office/officeart/2005/8/layout/hProcess4"/>
    <dgm:cxn modelId="{01DC0508-D29E-48A8-B295-043C895055B0}" type="presParOf" srcId="{521DCC76-34B3-4B7F-A66C-32B060160E58}" destId="{63AC6095-C205-402C-B394-AB5B6A6F614D}" srcOrd="1" destOrd="0" presId="urn:microsoft.com/office/officeart/2005/8/layout/hProcess4"/>
    <dgm:cxn modelId="{76492FF3-A9F9-4EF7-AA4D-39BD3993CB22}" type="presParOf" srcId="{521DCC76-34B3-4B7F-A66C-32B060160E58}" destId="{9FFB175D-1E1E-48B2-81EF-20DBDD403B64}" srcOrd="2" destOrd="0" presId="urn:microsoft.com/office/officeart/2005/8/layout/hProcess4"/>
    <dgm:cxn modelId="{99905BA7-5AD2-4BAE-8824-E8803F2948E7}" type="presParOf" srcId="{521DCC76-34B3-4B7F-A66C-32B060160E58}" destId="{C38F2AF9-A659-4652-B8A9-1F8FB195EEC7}" srcOrd="3" destOrd="0" presId="urn:microsoft.com/office/officeart/2005/8/layout/hProcess4"/>
    <dgm:cxn modelId="{A174A573-2EDB-4BEE-A077-5D9B115A79C8}" type="presParOf" srcId="{521DCC76-34B3-4B7F-A66C-32B060160E58}" destId="{8B35FAF7-6B05-4271-BE62-6EA80179AB70}" srcOrd="4" destOrd="0" presId="urn:microsoft.com/office/officeart/2005/8/layout/hProcess4"/>
    <dgm:cxn modelId="{1EDA7521-5DB8-44E4-ABFB-8D475D16806F}" type="presParOf" srcId="{A3ED9079-9646-4EE5-A074-D8CB189C92AE}" destId="{DCDA8156-6B51-40F9-9384-7AF1BE0C3672}" srcOrd="1" destOrd="0" presId="urn:microsoft.com/office/officeart/2005/8/layout/hProcess4"/>
    <dgm:cxn modelId="{82767359-60CF-4D40-8CAE-A35285A81B4A}" type="presParOf" srcId="{A3ED9079-9646-4EE5-A074-D8CB189C92AE}" destId="{3D1F7628-1699-4F7D-A9C9-561A7A5E5850}" srcOrd="2" destOrd="0" presId="urn:microsoft.com/office/officeart/2005/8/layout/hProcess4"/>
    <dgm:cxn modelId="{4A6689DF-74B4-42CB-AD00-985143A67AED}" type="presParOf" srcId="{3D1F7628-1699-4F7D-A9C9-561A7A5E5850}" destId="{554477C9-37E2-4BDF-9EBF-30AEAA3B387A}" srcOrd="0" destOrd="0" presId="urn:microsoft.com/office/officeart/2005/8/layout/hProcess4"/>
    <dgm:cxn modelId="{695D22E9-F3F7-4ECE-A4F8-09E367EA45CF}" type="presParOf" srcId="{3D1F7628-1699-4F7D-A9C9-561A7A5E5850}" destId="{71C25606-E6A5-4527-90DF-50AE616CF921}" srcOrd="1" destOrd="0" presId="urn:microsoft.com/office/officeart/2005/8/layout/hProcess4"/>
    <dgm:cxn modelId="{3557A1E3-238D-4070-949D-988FD2FFFD42}" type="presParOf" srcId="{3D1F7628-1699-4F7D-A9C9-561A7A5E5850}" destId="{2E90A046-FFEA-4F66-A680-310C2BCB3A51}" srcOrd="2" destOrd="0" presId="urn:microsoft.com/office/officeart/2005/8/layout/hProcess4"/>
    <dgm:cxn modelId="{61986AD6-27A2-41F3-B89B-8B806D6D52DE}" type="presParOf" srcId="{3D1F7628-1699-4F7D-A9C9-561A7A5E5850}" destId="{B974A723-BDBD-40A8-BCDF-E35C18AA6C0B}" srcOrd="3" destOrd="0" presId="urn:microsoft.com/office/officeart/2005/8/layout/hProcess4"/>
    <dgm:cxn modelId="{B5718C82-3504-4AC9-9695-F234A5F36BF2}" type="presParOf" srcId="{3D1F7628-1699-4F7D-A9C9-561A7A5E5850}" destId="{AAE65CE3-70B0-400A-948D-6F37B6F4FED0}" srcOrd="4" destOrd="0" presId="urn:microsoft.com/office/officeart/2005/8/layout/hProcess4"/>
    <dgm:cxn modelId="{192242D8-4457-4FBC-81D7-CA84F9B07A5D}" type="presParOf" srcId="{A3ED9079-9646-4EE5-A074-D8CB189C92AE}" destId="{D7CE3DCB-4F6C-4E3F-B70C-7E313EE20FBD}" srcOrd="3" destOrd="0" presId="urn:microsoft.com/office/officeart/2005/8/layout/hProcess4"/>
    <dgm:cxn modelId="{A7958AAB-46D9-4E96-BC4D-730223F32440}" type="presParOf" srcId="{A3ED9079-9646-4EE5-A074-D8CB189C92AE}" destId="{6D5B622D-9AB4-46F1-BBD2-744DA3EB4256}" srcOrd="4" destOrd="0" presId="urn:microsoft.com/office/officeart/2005/8/layout/hProcess4"/>
    <dgm:cxn modelId="{8FEFED1E-8C23-4C6F-81F7-B36C79C15ED8}" type="presParOf" srcId="{6D5B622D-9AB4-46F1-BBD2-744DA3EB4256}" destId="{393E7C6E-D0D1-4F85-99AB-2914BD690114}" srcOrd="0" destOrd="0" presId="urn:microsoft.com/office/officeart/2005/8/layout/hProcess4"/>
    <dgm:cxn modelId="{090A1194-0543-4643-8782-3CA9FAF4F14F}" type="presParOf" srcId="{6D5B622D-9AB4-46F1-BBD2-744DA3EB4256}" destId="{34D0C4FE-7F90-4A6C-9E1C-5F7D8B68B141}" srcOrd="1" destOrd="0" presId="urn:microsoft.com/office/officeart/2005/8/layout/hProcess4"/>
    <dgm:cxn modelId="{CCB040F7-5FE9-4F13-93CD-CE54C755ECBB}" type="presParOf" srcId="{6D5B622D-9AB4-46F1-BBD2-744DA3EB4256}" destId="{3EB97828-0448-4289-8D53-0EA772E39EE2}" srcOrd="2" destOrd="0" presId="urn:microsoft.com/office/officeart/2005/8/layout/hProcess4"/>
    <dgm:cxn modelId="{5168244A-8E01-4CE2-9215-3C0800E5D2F3}" type="presParOf" srcId="{6D5B622D-9AB4-46F1-BBD2-744DA3EB4256}" destId="{9161DAE6-9527-4067-BC44-A60F05F4A280}" srcOrd="3" destOrd="0" presId="urn:microsoft.com/office/officeart/2005/8/layout/hProcess4"/>
    <dgm:cxn modelId="{884B9C48-9E71-4C2B-87FA-55864A915486}" type="presParOf" srcId="{6D5B622D-9AB4-46F1-BBD2-744DA3EB4256}" destId="{7FD3AD68-4572-48D4-AAEF-FD0F4E49E93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BE27E6-F02A-4EE6-AFD3-523F2CF9F6DD}"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S"/>
        </a:p>
      </dgm:t>
    </dgm:pt>
    <dgm:pt modelId="{2302C2B7-9EE7-49C9-878F-FA295992D604}">
      <dgm:prSet phldrT="[Texto]"/>
      <dgm:spPr/>
      <dgm:t>
        <a:bodyPr/>
        <a:lstStyle/>
        <a:p>
          <a:r>
            <a:rPr lang="es-ES" dirty="0"/>
            <a:t>BBNS</a:t>
          </a:r>
        </a:p>
      </dgm:t>
    </dgm:pt>
    <dgm:pt modelId="{0641CB42-9515-45DC-932A-C475D2AA1360}" type="parTrans" cxnId="{479F4E66-94C9-4DCA-B31D-9980E9DEC6F5}">
      <dgm:prSet/>
      <dgm:spPr/>
      <dgm:t>
        <a:bodyPr/>
        <a:lstStyle/>
        <a:p>
          <a:endParaRPr lang="es-ES"/>
        </a:p>
      </dgm:t>
    </dgm:pt>
    <dgm:pt modelId="{4AA78161-9834-420D-B63B-07ACA80C1B1B}" type="sibTrans" cxnId="{479F4E66-94C9-4DCA-B31D-9980E9DEC6F5}">
      <dgm:prSet/>
      <dgm:spPr/>
      <dgm:t>
        <a:bodyPr/>
        <a:lstStyle/>
        <a:p>
          <a:endParaRPr lang="es-ES"/>
        </a:p>
      </dgm:t>
    </dgm:pt>
    <dgm:pt modelId="{2B4D8D3B-6867-4C6E-9E27-567B9EE78CAF}">
      <dgm:prSet phldrT="[Texto]"/>
      <dgm:spPr/>
      <dgm:t>
        <a:bodyPr/>
        <a:lstStyle/>
        <a:p>
          <a:r>
            <a:rPr lang="es-ES" dirty="0"/>
            <a:t>Efectos hemodinámicos</a:t>
          </a:r>
        </a:p>
      </dgm:t>
    </dgm:pt>
    <dgm:pt modelId="{D6081BE5-CC6A-4C01-B6B2-99D8E2471C11}" type="parTrans" cxnId="{9607D16B-B6BE-4D32-A2CD-CFACC18E639A}">
      <dgm:prSet/>
      <dgm:spPr/>
      <dgm:t>
        <a:bodyPr/>
        <a:lstStyle/>
        <a:p>
          <a:endParaRPr lang="es-ES" dirty="0"/>
        </a:p>
      </dgm:t>
    </dgm:pt>
    <dgm:pt modelId="{81BF99F0-B838-439C-A009-F439E7178CC1}" type="sibTrans" cxnId="{9607D16B-B6BE-4D32-A2CD-CFACC18E639A}">
      <dgm:prSet/>
      <dgm:spPr/>
      <dgm:t>
        <a:bodyPr/>
        <a:lstStyle/>
        <a:p>
          <a:endParaRPr lang="es-ES"/>
        </a:p>
      </dgm:t>
    </dgm:pt>
    <dgm:pt modelId="{81DD9F8E-0325-4644-9CBC-C1926227DC51}">
      <dgm:prSet phldrT="[Texto]"/>
      <dgm:spPr/>
      <dgm:t>
        <a:bodyPr/>
        <a:lstStyle/>
        <a:p>
          <a:r>
            <a:rPr lang="es-ES" dirty="0"/>
            <a:t>Efectos NO hemodinámicos</a:t>
          </a:r>
        </a:p>
      </dgm:t>
    </dgm:pt>
    <dgm:pt modelId="{26FD7FF4-DCBC-4CA4-AC5B-1734D65E354C}" type="parTrans" cxnId="{40CA7FF6-0CEB-4BFC-B374-204989621CA2}">
      <dgm:prSet/>
      <dgm:spPr/>
      <dgm:t>
        <a:bodyPr/>
        <a:lstStyle/>
        <a:p>
          <a:endParaRPr lang="es-ES" dirty="0"/>
        </a:p>
      </dgm:t>
    </dgm:pt>
    <dgm:pt modelId="{B2573B5A-5E59-4CA9-BC2C-800911400441}" type="sibTrans" cxnId="{40CA7FF6-0CEB-4BFC-B374-204989621CA2}">
      <dgm:prSet/>
      <dgm:spPr/>
      <dgm:t>
        <a:bodyPr/>
        <a:lstStyle/>
        <a:p>
          <a:endParaRPr lang="es-ES"/>
        </a:p>
      </dgm:t>
    </dgm:pt>
    <dgm:pt modelId="{168B7C38-561B-47CF-90D7-5B9E2DD46401}">
      <dgm:prSet phldrT="[Texto]"/>
      <dgm:spPr/>
      <dgm:t>
        <a:bodyPr/>
        <a:lstStyle/>
        <a:p>
          <a:r>
            <a:rPr lang="es-ES" dirty="0"/>
            <a:t>Disminución de GC: B1</a:t>
          </a:r>
        </a:p>
      </dgm:t>
    </dgm:pt>
    <dgm:pt modelId="{45F8382D-65E8-436B-A615-41EA0E7AF76F}" type="parTrans" cxnId="{6563CB22-0D86-425C-A7B3-5182B207A0A5}">
      <dgm:prSet/>
      <dgm:spPr/>
      <dgm:t>
        <a:bodyPr/>
        <a:lstStyle/>
        <a:p>
          <a:endParaRPr lang="es-ES" dirty="0"/>
        </a:p>
      </dgm:t>
    </dgm:pt>
    <dgm:pt modelId="{371868FF-9B06-4244-B9B0-93194FF4F401}" type="sibTrans" cxnId="{6563CB22-0D86-425C-A7B3-5182B207A0A5}">
      <dgm:prSet/>
      <dgm:spPr/>
      <dgm:t>
        <a:bodyPr/>
        <a:lstStyle/>
        <a:p>
          <a:endParaRPr lang="es-ES"/>
        </a:p>
      </dgm:t>
    </dgm:pt>
    <dgm:pt modelId="{5C6D6DAF-F475-4E84-B91A-EE9112AB1BF2}">
      <dgm:prSet phldrT="[Texto]"/>
      <dgm:spPr/>
      <dgm:t>
        <a:bodyPr/>
        <a:lstStyle/>
        <a:p>
          <a:r>
            <a:rPr lang="es-ES" dirty="0"/>
            <a:t>Disminución de la presión portal: riesgo de sangrado.</a:t>
          </a:r>
        </a:p>
      </dgm:t>
    </dgm:pt>
    <dgm:pt modelId="{ED549E5E-B395-4A10-989A-8159494F7E39}" type="parTrans" cxnId="{73E928EC-98BE-43AD-96B4-302E16F7F607}">
      <dgm:prSet/>
      <dgm:spPr/>
      <dgm:t>
        <a:bodyPr/>
        <a:lstStyle/>
        <a:p>
          <a:endParaRPr lang="es-ES" dirty="0"/>
        </a:p>
      </dgm:t>
    </dgm:pt>
    <dgm:pt modelId="{1ED07FFE-21A2-4798-86DA-5C0D1D3B93A5}" type="sibTrans" cxnId="{73E928EC-98BE-43AD-96B4-302E16F7F607}">
      <dgm:prSet/>
      <dgm:spPr/>
      <dgm:t>
        <a:bodyPr/>
        <a:lstStyle/>
        <a:p>
          <a:endParaRPr lang="es-ES"/>
        </a:p>
      </dgm:t>
    </dgm:pt>
    <dgm:pt modelId="{0973D867-807E-403E-B7CF-792EA04A9486}">
      <dgm:prSet/>
      <dgm:spPr/>
      <dgm:t>
        <a:bodyPr/>
        <a:lstStyle/>
        <a:p>
          <a:r>
            <a:rPr lang="es-CO" dirty="0"/>
            <a:t>Disminuye el crecimiento bacteriano, su virulencia </a:t>
          </a:r>
          <a:endParaRPr lang="es-ES" dirty="0"/>
        </a:p>
      </dgm:t>
    </dgm:pt>
    <dgm:pt modelId="{B6CC192F-A503-4FD1-AC7E-0886FC894416}" type="parTrans" cxnId="{3AA1B4AA-F32B-4830-9B75-8ACA926F01EE}">
      <dgm:prSet/>
      <dgm:spPr/>
      <dgm:t>
        <a:bodyPr/>
        <a:lstStyle/>
        <a:p>
          <a:endParaRPr lang="es-ES" dirty="0"/>
        </a:p>
      </dgm:t>
    </dgm:pt>
    <dgm:pt modelId="{355F3098-73F8-4B7C-9DC0-A298BDABE563}" type="sibTrans" cxnId="{3AA1B4AA-F32B-4830-9B75-8ACA926F01EE}">
      <dgm:prSet/>
      <dgm:spPr/>
      <dgm:t>
        <a:bodyPr/>
        <a:lstStyle/>
        <a:p>
          <a:endParaRPr lang="es-ES"/>
        </a:p>
      </dgm:t>
    </dgm:pt>
    <dgm:pt modelId="{6D8341F9-79AE-4716-83FD-923D98D4D33C}">
      <dgm:prSet/>
      <dgm:spPr/>
      <dgm:t>
        <a:bodyPr/>
        <a:lstStyle/>
        <a:p>
          <a:r>
            <a:rPr lang="es-CO" dirty="0"/>
            <a:t>Aumenta transito intestinal y mejora quimiotaxis y fagocitosis. </a:t>
          </a:r>
          <a:endParaRPr lang="es-ES" dirty="0"/>
        </a:p>
      </dgm:t>
    </dgm:pt>
    <dgm:pt modelId="{79DC99D7-2007-444A-A0B5-76E179E27136}" type="parTrans" cxnId="{F8DA8258-71E2-4B11-96AA-B978B09686BD}">
      <dgm:prSet/>
      <dgm:spPr/>
      <dgm:t>
        <a:bodyPr/>
        <a:lstStyle/>
        <a:p>
          <a:endParaRPr lang="es-ES" dirty="0"/>
        </a:p>
      </dgm:t>
    </dgm:pt>
    <dgm:pt modelId="{EC9DA485-45C5-425E-BDEB-B3BB1CAC553A}" type="sibTrans" cxnId="{F8DA8258-71E2-4B11-96AA-B978B09686BD}">
      <dgm:prSet/>
      <dgm:spPr/>
      <dgm:t>
        <a:bodyPr/>
        <a:lstStyle/>
        <a:p>
          <a:endParaRPr lang="es-ES"/>
        </a:p>
      </dgm:t>
    </dgm:pt>
    <dgm:pt modelId="{97508009-6CE6-4F47-8E45-2624D50762D2}">
      <dgm:prSet phldrT="[Texto]"/>
      <dgm:spPr/>
      <dgm:t>
        <a:bodyPr/>
        <a:lstStyle/>
        <a:p>
          <a:r>
            <a:rPr lang="es-ES" dirty="0"/>
            <a:t>Disminuye </a:t>
          </a:r>
          <a:r>
            <a:rPr lang="es-ES" b="1" dirty="0"/>
            <a:t>translocación</a:t>
          </a:r>
          <a:r>
            <a:rPr lang="es-ES" dirty="0"/>
            <a:t>:  riesgo de PBE</a:t>
          </a:r>
        </a:p>
      </dgm:t>
    </dgm:pt>
    <dgm:pt modelId="{3C3D66FC-7EED-4F3F-834D-09950C13B67D}" type="parTrans" cxnId="{CF0DF13A-F794-49CB-91C7-D875044360E4}">
      <dgm:prSet/>
      <dgm:spPr/>
      <dgm:t>
        <a:bodyPr/>
        <a:lstStyle/>
        <a:p>
          <a:endParaRPr lang="es-ES" dirty="0"/>
        </a:p>
      </dgm:t>
    </dgm:pt>
    <dgm:pt modelId="{A77CC12B-5EF8-4004-A7AE-7177AFD27A92}" type="sibTrans" cxnId="{CF0DF13A-F794-49CB-91C7-D875044360E4}">
      <dgm:prSet/>
      <dgm:spPr/>
      <dgm:t>
        <a:bodyPr/>
        <a:lstStyle/>
        <a:p>
          <a:endParaRPr lang="es-ES"/>
        </a:p>
      </dgm:t>
    </dgm:pt>
    <dgm:pt modelId="{3D2C522B-1BA4-48D5-A4F0-AB1BEDE744B8}">
      <dgm:prSet phldrT="[Texto]"/>
      <dgm:spPr/>
      <dgm:t>
        <a:bodyPr/>
        <a:lstStyle/>
        <a:p>
          <a:r>
            <a:rPr lang="es-ES" dirty="0"/>
            <a:t>Vasodilatación intrahepática: a1</a:t>
          </a:r>
        </a:p>
      </dgm:t>
    </dgm:pt>
    <dgm:pt modelId="{DCECCDCF-B836-4E20-9C52-785A1745F835}" type="parTrans" cxnId="{D37C56E6-67DE-47B3-9B82-3606848B0E4F}">
      <dgm:prSet/>
      <dgm:spPr/>
      <dgm:t>
        <a:bodyPr/>
        <a:lstStyle/>
        <a:p>
          <a:endParaRPr lang="es-ES" dirty="0"/>
        </a:p>
      </dgm:t>
    </dgm:pt>
    <dgm:pt modelId="{DA607A44-515E-41EC-981B-E903D1B7C01F}" type="sibTrans" cxnId="{D37C56E6-67DE-47B3-9B82-3606848B0E4F}">
      <dgm:prSet/>
      <dgm:spPr/>
      <dgm:t>
        <a:bodyPr/>
        <a:lstStyle/>
        <a:p>
          <a:endParaRPr lang="es-ES"/>
        </a:p>
      </dgm:t>
    </dgm:pt>
    <dgm:pt modelId="{3F2A08C8-12AA-4C5C-B1DE-7F47CABCEF7D}">
      <dgm:prSet phldrT="[Texto]"/>
      <dgm:spPr/>
      <dgm:t>
        <a:bodyPr/>
        <a:lstStyle/>
        <a:p>
          <a:r>
            <a:rPr lang="es-ES" dirty="0"/>
            <a:t>Disminución de flujo circulación esplácnica: B2</a:t>
          </a:r>
        </a:p>
      </dgm:t>
    </dgm:pt>
    <dgm:pt modelId="{75B8E497-9D97-4F14-A679-51E55D99D10F}" type="parTrans" cxnId="{5F49EE0A-5707-4D7F-9BE9-22C0343BCAE7}">
      <dgm:prSet/>
      <dgm:spPr/>
      <dgm:t>
        <a:bodyPr/>
        <a:lstStyle/>
        <a:p>
          <a:endParaRPr lang="es-ES" dirty="0"/>
        </a:p>
      </dgm:t>
    </dgm:pt>
    <dgm:pt modelId="{47DE1684-ED70-458E-B8FB-B1714F351458}" type="sibTrans" cxnId="{5F49EE0A-5707-4D7F-9BE9-22C0343BCAE7}">
      <dgm:prSet/>
      <dgm:spPr/>
      <dgm:t>
        <a:bodyPr/>
        <a:lstStyle/>
        <a:p>
          <a:endParaRPr lang="es-ES"/>
        </a:p>
      </dgm:t>
    </dgm:pt>
    <dgm:pt modelId="{BA4815AA-8A1B-41D6-9C20-9A66CF638BDD}" type="pres">
      <dgm:prSet presAssocID="{CBBE27E6-F02A-4EE6-AFD3-523F2CF9F6DD}" presName="Name0" presStyleCnt="0">
        <dgm:presLayoutVars>
          <dgm:chPref val="1"/>
          <dgm:dir/>
          <dgm:animOne val="branch"/>
          <dgm:animLvl val="lvl"/>
          <dgm:resizeHandles val="exact"/>
        </dgm:presLayoutVars>
      </dgm:prSet>
      <dgm:spPr/>
    </dgm:pt>
    <dgm:pt modelId="{61EDBEBD-1380-4520-9389-1D799FF36A12}" type="pres">
      <dgm:prSet presAssocID="{2302C2B7-9EE7-49C9-878F-FA295992D604}" presName="root1" presStyleCnt="0"/>
      <dgm:spPr/>
    </dgm:pt>
    <dgm:pt modelId="{1BC53E99-8AE7-42F8-8870-4F1C5743688C}" type="pres">
      <dgm:prSet presAssocID="{2302C2B7-9EE7-49C9-878F-FA295992D604}" presName="LevelOneTextNode" presStyleLbl="node0" presStyleIdx="0" presStyleCnt="1">
        <dgm:presLayoutVars>
          <dgm:chPref val="3"/>
        </dgm:presLayoutVars>
      </dgm:prSet>
      <dgm:spPr/>
    </dgm:pt>
    <dgm:pt modelId="{2FF3755C-AEDD-4DE8-8C2D-583E08E5BD11}" type="pres">
      <dgm:prSet presAssocID="{2302C2B7-9EE7-49C9-878F-FA295992D604}" presName="level2hierChild" presStyleCnt="0"/>
      <dgm:spPr/>
    </dgm:pt>
    <dgm:pt modelId="{7AA10BC7-0A35-459C-9573-263422B76686}" type="pres">
      <dgm:prSet presAssocID="{D6081BE5-CC6A-4C01-B6B2-99D8E2471C11}" presName="conn2-1" presStyleLbl="parChTrans1D2" presStyleIdx="0" presStyleCnt="2"/>
      <dgm:spPr/>
    </dgm:pt>
    <dgm:pt modelId="{FC04C17D-3785-41DE-9AE4-5178116D6FD7}" type="pres">
      <dgm:prSet presAssocID="{D6081BE5-CC6A-4C01-B6B2-99D8E2471C11}" presName="connTx" presStyleLbl="parChTrans1D2" presStyleIdx="0" presStyleCnt="2"/>
      <dgm:spPr/>
    </dgm:pt>
    <dgm:pt modelId="{681227AA-5B5A-44F3-9D56-C9E9905B3239}" type="pres">
      <dgm:prSet presAssocID="{2B4D8D3B-6867-4C6E-9E27-567B9EE78CAF}" presName="root2" presStyleCnt="0"/>
      <dgm:spPr/>
    </dgm:pt>
    <dgm:pt modelId="{80DA405B-3A65-4DE7-B0DD-27A071803EF0}" type="pres">
      <dgm:prSet presAssocID="{2B4D8D3B-6867-4C6E-9E27-567B9EE78CAF}" presName="LevelTwoTextNode" presStyleLbl="node2" presStyleIdx="0" presStyleCnt="2">
        <dgm:presLayoutVars>
          <dgm:chPref val="3"/>
        </dgm:presLayoutVars>
      </dgm:prSet>
      <dgm:spPr/>
    </dgm:pt>
    <dgm:pt modelId="{CEC6D0AC-5D6C-4348-9543-CF3F585C4EEE}" type="pres">
      <dgm:prSet presAssocID="{2B4D8D3B-6867-4C6E-9E27-567B9EE78CAF}" presName="level3hierChild" presStyleCnt="0"/>
      <dgm:spPr/>
    </dgm:pt>
    <dgm:pt modelId="{D4233379-5A46-4364-BAD8-843EB74C0809}" type="pres">
      <dgm:prSet presAssocID="{45F8382D-65E8-436B-A615-41EA0E7AF76F}" presName="conn2-1" presStyleLbl="parChTrans1D3" presStyleIdx="0" presStyleCnt="5"/>
      <dgm:spPr/>
    </dgm:pt>
    <dgm:pt modelId="{648FD527-19D5-439F-A539-D344CAB71D2A}" type="pres">
      <dgm:prSet presAssocID="{45F8382D-65E8-436B-A615-41EA0E7AF76F}" presName="connTx" presStyleLbl="parChTrans1D3" presStyleIdx="0" presStyleCnt="5"/>
      <dgm:spPr/>
    </dgm:pt>
    <dgm:pt modelId="{F19D1288-9BEF-413F-8364-AE10169F8667}" type="pres">
      <dgm:prSet presAssocID="{168B7C38-561B-47CF-90D7-5B9E2DD46401}" presName="root2" presStyleCnt="0"/>
      <dgm:spPr/>
    </dgm:pt>
    <dgm:pt modelId="{AE7FADE2-7113-4A9E-A789-D3B317BAD572}" type="pres">
      <dgm:prSet presAssocID="{168B7C38-561B-47CF-90D7-5B9E2DD46401}" presName="LevelTwoTextNode" presStyleLbl="node3" presStyleIdx="0" presStyleCnt="5">
        <dgm:presLayoutVars>
          <dgm:chPref val="3"/>
        </dgm:presLayoutVars>
      </dgm:prSet>
      <dgm:spPr/>
    </dgm:pt>
    <dgm:pt modelId="{5C29F252-0B85-4DF4-A089-E7ACC05EB55A}" type="pres">
      <dgm:prSet presAssocID="{168B7C38-561B-47CF-90D7-5B9E2DD46401}" presName="level3hierChild" presStyleCnt="0"/>
      <dgm:spPr/>
    </dgm:pt>
    <dgm:pt modelId="{5D9B402C-C186-4413-A252-7A1F7473B306}" type="pres">
      <dgm:prSet presAssocID="{75B8E497-9D97-4F14-A679-51E55D99D10F}" presName="conn2-1" presStyleLbl="parChTrans1D3" presStyleIdx="1" presStyleCnt="5"/>
      <dgm:spPr/>
    </dgm:pt>
    <dgm:pt modelId="{6F051D79-25A8-4F3B-B546-41F8FE13C416}" type="pres">
      <dgm:prSet presAssocID="{75B8E497-9D97-4F14-A679-51E55D99D10F}" presName="connTx" presStyleLbl="parChTrans1D3" presStyleIdx="1" presStyleCnt="5"/>
      <dgm:spPr/>
    </dgm:pt>
    <dgm:pt modelId="{D6E88578-46E7-45EE-B4BB-223EF76B499B}" type="pres">
      <dgm:prSet presAssocID="{3F2A08C8-12AA-4C5C-B1DE-7F47CABCEF7D}" presName="root2" presStyleCnt="0"/>
      <dgm:spPr/>
    </dgm:pt>
    <dgm:pt modelId="{DBA5778E-A90A-4835-9404-050FE7CE56C6}" type="pres">
      <dgm:prSet presAssocID="{3F2A08C8-12AA-4C5C-B1DE-7F47CABCEF7D}" presName="LevelTwoTextNode" presStyleLbl="node3" presStyleIdx="1" presStyleCnt="5" custLinFactNeighborX="1214" custLinFactNeighborY="1225">
        <dgm:presLayoutVars>
          <dgm:chPref val="3"/>
        </dgm:presLayoutVars>
      </dgm:prSet>
      <dgm:spPr/>
    </dgm:pt>
    <dgm:pt modelId="{5BAC1778-D36C-4D48-A163-D0565C2777E2}" type="pres">
      <dgm:prSet presAssocID="{3F2A08C8-12AA-4C5C-B1DE-7F47CABCEF7D}" presName="level3hierChild" presStyleCnt="0"/>
      <dgm:spPr/>
    </dgm:pt>
    <dgm:pt modelId="{CF30B68C-FF90-437D-AE06-EF1F44937281}" type="pres">
      <dgm:prSet presAssocID="{DCECCDCF-B836-4E20-9C52-785A1745F835}" presName="conn2-1" presStyleLbl="parChTrans1D3" presStyleIdx="2" presStyleCnt="5"/>
      <dgm:spPr/>
    </dgm:pt>
    <dgm:pt modelId="{B8737A10-BD5D-4E30-8E2C-83359CC7A69A}" type="pres">
      <dgm:prSet presAssocID="{DCECCDCF-B836-4E20-9C52-785A1745F835}" presName="connTx" presStyleLbl="parChTrans1D3" presStyleIdx="2" presStyleCnt="5"/>
      <dgm:spPr/>
    </dgm:pt>
    <dgm:pt modelId="{CA4F4FAF-DB60-4CC1-A07E-D9EA224D02D1}" type="pres">
      <dgm:prSet presAssocID="{3D2C522B-1BA4-48D5-A4F0-AB1BEDE744B8}" presName="root2" presStyleCnt="0"/>
      <dgm:spPr/>
    </dgm:pt>
    <dgm:pt modelId="{32029612-F581-4335-9D86-0112DD00AF11}" type="pres">
      <dgm:prSet presAssocID="{3D2C522B-1BA4-48D5-A4F0-AB1BEDE744B8}" presName="LevelTwoTextNode" presStyleLbl="node3" presStyleIdx="2" presStyleCnt="5">
        <dgm:presLayoutVars>
          <dgm:chPref val="3"/>
        </dgm:presLayoutVars>
      </dgm:prSet>
      <dgm:spPr/>
    </dgm:pt>
    <dgm:pt modelId="{F190F5E6-E638-4512-B178-4ECB2723E636}" type="pres">
      <dgm:prSet presAssocID="{3D2C522B-1BA4-48D5-A4F0-AB1BEDE744B8}" presName="level3hierChild" presStyleCnt="0"/>
      <dgm:spPr/>
    </dgm:pt>
    <dgm:pt modelId="{A6766572-5C07-46C7-B6A8-C81327FB1B7E}" type="pres">
      <dgm:prSet presAssocID="{ED549E5E-B395-4A10-989A-8159494F7E39}" presName="conn2-1" presStyleLbl="parChTrans1D4" presStyleIdx="0" presStyleCnt="2"/>
      <dgm:spPr/>
    </dgm:pt>
    <dgm:pt modelId="{A1FCD05A-4287-4DBC-B11E-C5CCFB1F4997}" type="pres">
      <dgm:prSet presAssocID="{ED549E5E-B395-4A10-989A-8159494F7E39}" presName="connTx" presStyleLbl="parChTrans1D4" presStyleIdx="0" presStyleCnt="2"/>
      <dgm:spPr/>
    </dgm:pt>
    <dgm:pt modelId="{7F204CC3-6187-4661-928C-BAC14F6FD1DB}" type="pres">
      <dgm:prSet presAssocID="{5C6D6DAF-F475-4E84-B91A-EE9112AB1BF2}" presName="root2" presStyleCnt="0"/>
      <dgm:spPr/>
    </dgm:pt>
    <dgm:pt modelId="{78FF90B4-6D72-4A14-8390-55DFD945DBF3}" type="pres">
      <dgm:prSet presAssocID="{5C6D6DAF-F475-4E84-B91A-EE9112AB1BF2}" presName="LevelTwoTextNode" presStyleLbl="node4" presStyleIdx="0" presStyleCnt="2" custLinFactY="-17118" custLinFactNeighborX="11992" custLinFactNeighborY="-100000">
        <dgm:presLayoutVars>
          <dgm:chPref val="3"/>
        </dgm:presLayoutVars>
      </dgm:prSet>
      <dgm:spPr/>
    </dgm:pt>
    <dgm:pt modelId="{81C81E0E-DF23-4443-B83D-AFCB93CF652C}" type="pres">
      <dgm:prSet presAssocID="{5C6D6DAF-F475-4E84-B91A-EE9112AB1BF2}" presName="level3hierChild" presStyleCnt="0"/>
      <dgm:spPr/>
    </dgm:pt>
    <dgm:pt modelId="{A606C164-ED63-4938-A714-99B3264E5918}" type="pres">
      <dgm:prSet presAssocID="{26FD7FF4-DCBC-4CA4-AC5B-1734D65E354C}" presName="conn2-1" presStyleLbl="parChTrans1D2" presStyleIdx="1" presStyleCnt="2"/>
      <dgm:spPr/>
    </dgm:pt>
    <dgm:pt modelId="{0CD6EBBA-0AF5-4684-8022-9809F6655019}" type="pres">
      <dgm:prSet presAssocID="{26FD7FF4-DCBC-4CA4-AC5B-1734D65E354C}" presName="connTx" presStyleLbl="parChTrans1D2" presStyleIdx="1" presStyleCnt="2"/>
      <dgm:spPr/>
    </dgm:pt>
    <dgm:pt modelId="{E235148A-3D2C-41D9-9200-2BE0039895C1}" type="pres">
      <dgm:prSet presAssocID="{81DD9F8E-0325-4644-9CBC-C1926227DC51}" presName="root2" presStyleCnt="0"/>
      <dgm:spPr/>
    </dgm:pt>
    <dgm:pt modelId="{D21B20FE-4557-4967-9509-FDF780C1DC80}" type="pres">
      <dgm:prSet presAssocID="{81DD9F8E-0325-4644-9CBC-C1926227DC51}" presName="LevelTwoTextNode" presStyleLbl="node2" presStyleIdx="1" presStyleCnt="2">
        <dgm:presLayoutVars>
          <dgm:chPref val="3"/>
        </dgm:presLayoutVars>
      </dgm:prSet>
      <dgm:spPr/>
    </dgm:pt>
    <dgm:pt modelId="{A2F7DEF7-D866-4C06-98AF-3F7B8FB5F3C2}" type="pres">
      <dgm:prSet presAssocID="{81DD9F8E-0325-4644-9CBC-C1926227DC51}" presName="level3hierChild" presStyleCnt="0"/>
      <dgm:spPr/>
    </dgm:pt>
    <dgm:pt modelId="{586EDDFB-61B9-4CB9-8A83-0C4E79AB3722}" type="pres">
      <dgm:prSet presAssocID="{B6CC192F-A503-4FD1-AC7E-0886FC894416}" presName="conn2-1" presStyleLbl="parChTrans1D3" presStyleIdx="3" presStyleCnt="5"/>
      <dgm:spPr/>
    </dgm:pt>
    <dgm:pt modelId="{11894DA7-792C-404D-B911-0A84DC297612}" type="pres">
      <dgm:prSet presAssocID="{B6CC192F-A503-4FD1-AC7E-0886FC894416}" presName="connTx" presStyleLbl="parChTrans1D3" presStyleIdx="3" presStyleCnt="5"/>
      <dgm:spPr/>
    </dgm:pt>
    <dgm:pt modelId="{10CBCFF4-1FB2-4C77-9613-8E8139853939}" type="pres">
      <dgm:prSet presAssocID="{0973D867-807E-403E-B7CF-792EA04A9486}" presName="root2" presStyleCnt="0"/>
      <dgm:spPr/>
    </dgm:pt>
    <dgm:pt modelId="{C1D8BC5C-C904-4609-B3CC-1C9182D6BA3B}" type="pres">
      <dgm:prSet presAssocID="{0973D867-807E-403E-B7CF-792EA04A9486}" presName="LevelTwoTextNode" presStyleLbl="node3" presStyleIdx="3" presStyleCnt="5">
        <dgm:presLayoutVars>
          <dgm:chPref val="3"/>
        </dgm:presLayoutVars>
      </dgm:prSet>
      <dgm:spPr/>
    </dgm:pt>
    <dgm:pt modelId="{C9402DAE-CA54-4DC6-B3A1-18CB480019A9}" type="pres">
      <dgm:prSet presAssocID="{0973D867-807E-403E-B7CF-792EA04A9486}" presName="level3hierChild" presStyleCnt="0"/>
      <dgm:spPr/>
    </dgm:pt>
    <dgm:pt modelId="{2CBE5F9F-94A9-4DC7-86D5-D35B235DE861}" type="pres">
      <dgm:prSet presAssocID="{79DC99D7-2007-444A-A0B5-76E179E27136}" presName="conn2-1" presStyleLbl="parChTrans1D3" presStyleIdx="4" presStyleCnt="5"/>
      <dgm:spPr/>
    </dgm:pt>
    <dgm:pt modelId="{650C3910-19CB-48CE-BFA7-95288FAE0C4F}" type="pres">
      <dgm:prSet presAssocID="{79DC99D7-2007-444A-A0B5-76E179E27136}" presName="connTx" presStyleLbl="parChTrans1D3" presStyleIdx="4" presStyleCnt="5"/>
      <dgm:spPr/>
    </dgm:pt>
    <dgm:pt modelId="{4FDC9EB5-DEFC-4175-B1E7-B6EBFC059927}" type="pres">
      <dgm:prSet presAssocID="{6D8341F9-79AE-4716-83FD-923D98D4D33C}" presName="root2" presStyleCnt="0"/>
      <dgm:spPr/>
    </dgm:pt>
    <dgm:pt modelId="{0BCA6240-A194-47F5-B738-C306416F71DF}" type="pres">
      <dgm:prSet presAssocID="{6D8341F9-79AE-4716-83FD-923D98D4D33C}" presName="LevelTwoTextNode" presStyleLbl="node3" presStyleIdx="4" presStyleCnt="5">
        <dgm:presLayoutVars>
          <dgm:chPref val="3"/>
        </dgm:presLayoutVars>
      </dgm:prSet>
      <dgm:spPr/>
    </dgm:pt>
    <dgm:pt modelId="{2E08EA88-A77C-4067-B341-26826CC02097}" type="pres">
      <dgm:prSet presAssocID="{6D8341F9-79AE-4716-83FD-923D98D4D33C}" presName="level3hierChild" presStyleCnt="0"/>
      <dgm:spPr/>
    </dgm:pt>
    <dgm:pt modelId="{1BEF59DD-99DC-4BED-917F-305BDDF76726}" type="pres">
      <dgm:prSet presAssocID="{3C3D66FC-7EED-4F3F-834D-09950C13B67D}" presName="conn2-1" presStyleLbl="parChTrans1D4" presStyleIdx="1" presStyleCnt="2"/>
      <dgm:spPr/>
    </dgm:pt>
    <dgm:pt modelId="{EEDB593F-A99E-437E-82D1-4002E4C2647A}" type="pres">
      <dgm:prSet presAssocID="{3C3D66FC-7EED-4F3F-834D-09950C13B67D}" presName="connTx" presStyleLbl="parChTrans1D4" presStyleIdx="1" presStyleCnt="2"/>
      <dgm:spPr/>
    </dgm:pt>
    <dgm:pt modelId="{AB2AC11E-56DB-4ABF-9D38-D4645589E0DD}" type="pres">
      <dgm:prSet presAssocID="{97508009-6CE6-4F47-8E45-2624D50762D2}" presName="root2" presStyleCnt="0"/>
      <dgm:spPr/>
    </dgm:pt>
    <dgm:pt modelId="{5DE63EDC-1C91-49EB-8B9B-B4F0E68F1611}" type="pres">
      <dgm:prSet presAssocID="{97508009-6CE6-4F47-8E45-2624D50762D2}" presName="LevelTwoTextNode" presStyleLbl="node4" presStyleIdx="1" presStyleCnt="2" custLinFactNeighborX="8793" custLinFactNeighborY="-61495">
        <dgm:presLayoutVars>
          <dgm:chPref val="3"/>
        </dgm:presLayoutVars>
      </dgm:prSet>
      <dgm:spPr/>
    </dgm:pt>
    <dgm:pt modelId="{49760F06-6E5F-4CAA-9D5B-BE1BC6097AD6}" type="pres">
      <dgm:prSet presAssocID="{97508009-6CE6-4F47-8E45-2624D50762D2}" presName="level3hierChild" presStyleCnt="0"/>
      <dgm:spPr/>
    </dgm:pt>
  </dgm:ptLst>
  <dgm:cxnLst>
    <dgm:cxn modelId="{5F49EE0A-5707-4D7F-9BE9-22C0343BCAE7}" srcId="{2B4D8D3B-6867-4C6E-9E27-567B9EE78CAF}" destId="{3F2A08C8-12AA-4C5C-B1DE-7F47CABCEF7D}" srcOrd="1" destOrd="0" parTransId="{75B8E497-9D97-4F14-A679-51E55D99D10F}" sibTransId="{47DE1684-ED70-458E-B8FB-B1714F351458}"/>
    <dgm:cxn modelId="{81B63C0E-564A-4410-B772-990363B8FF41}" type="presOf" srcId="{81DD9F8E-0325-4644-9CBC-C1926227DC51}" destId="{D21B20FE-4557-4967-9509-FDF780C1DC80}" srcOrd="0" destOrd="0" presId="urn:microsoft.com/office/officeart/2008/layout/HorizontalMultiLevelHierarchy"/>
    <dgm:cxn modelId="{CDFB2412-DD3F-4345-9E9C-E06D27A57451}" type="presOf" srcId="{DCECCDCF-B836-4E20-9C52-785A1745F835}" destId="{B8737A10-BD5D-4E30-8E2C-83359CC7A69A}" srcOrd="1" destOrd="0" presId="urn:microsoft.com/office/officeart/2008/layout/HorizontalMultiLevelHierarchy"/>
    <dgm:cxn modelId="{3C3D3022-B1E5-43D4-AC55-FEA6C207A57D}" type="presOf" srcId="{ED549E5E-B395-4A10-989A-8159494F7E39}" destId="{A6766572-5C07-46C7-B6A8-C81327FB1B7E}" srcOrd="0" destOrd="0" presId="urn:microsoft.com/office/officeart/2008/layout/HorizontalMultiLevelHierarchy"/>
    <dgm:cxn modelId="{6563CB22-0D86-425C-A7B3-5182B207A0A5}" srcId="{2B4D8D3B-6867-4C6E-9E27-567B9EE78CAF}" destId="{168B7C38-561B-47CF-90D7-5B9E2DD46401}" srcOrd="0" destOrd="0" parTransId="{45F8382D-65E8-436B-A615-41EA0E7AF76F}" sibTransId="{371868FF-9B06-4244-B9B0-93194FF4F401}"/>
    <dgm:cxn modelId="{71691F2E-E043-4BB2-8BCA-1FB4802BFE62}" type="presOf" srcId="{B6CC192F-A503-4FD1-AC7E-0886FC894416}" destId="{586EDDFB-61B9-4CB9-8A83-0C4E79AB3722}" srcOrd="0" destOrd="0" presId="urn:microsoft.com/office/officeart/2008/layout/HorizontalMultiLevelHierarchy"/>
    <dgm:cxn modelId="{AB87013A-B726-4C44-B628-7C4B7AF3ECF5}" type="presOf" srcId="{168B7C38-561B-47CF-90D7-5B9E2DD46401}" destId="{AE7FADE2-7113-4A9E-A789-D3B317BAD572}" srcOrd="0" destOrd="0" presId="urn:microsoft.com/office/officeart/2008/layout/HorizontalMultiLevelHierarchy"/>
    <dgm:cxn modelId="{CF0DF13A-F794-49CB-91C7-D875044360E4}" srcId="{6D8341F9-79AE-4716-83FD-923D98D4D33C}" destId="{97508009-6CE6-4F47-8E45-2624D50762D2}" srcOrd="0" destOrd="0" parTransId="{3C3D66FC-7EED-4F3F-834D-09950C13B67D}" sibTransId="{A77CC12B-5EF8-4004-A7AE-7177AFD27A92}"/>
    <dgm:cxn modelId="{9FFD115F-D41F-4298-9FD1-430808F4C70B}" type="presOf" srcId="{3D2C522B-1BA4-48D5-A4F0-AB1BEDE744B8}" destId="{32029612-F581-4335-9D86-0112DD00AF11}" srcOrd="0" destOrd="0" presId="urn:microsoft.com/office/officeart/2008/layout/HorizontalMultiLevelHierarchy"/>
    <dgm:cxn modelId="{479F4E66-94C9-4DCA-B31D-9980E9DEC6F5}" srcId="{CBBE27E6-F02A-4EE6-AFD3-523F2CF9F6DD}" destId="{2302C2B7-9EE7-49C9-878F-FA295992D604}" srcOrd="0" destOrd="0" parTransId="{0641CB42-9515-45DC-932A-C475D2AA1360}" sibTransId="{4AA78161-9834-420D-B63B-07ACA80C1B1B}"/>
    <dgm:cxn modelId="{9607D16B-B6BE-4D32-A2CD-CFACC18E639A}" srcId="{2302C2B7-9EE7-49C9-878F-FA295992D604}" destId="{2B4D8D3B-6867-4C6E-9E27-567B9EE78CAF}" srcOrd="0" destOrd="0" parTransId="{D6081BE5-CC6A-4C01-B6B2-99D8E2471C11}" sibTransId="{81BF99F0-B838-439C-A009-F439E7178CC1}"/>
    <dgm:cxn modelId="{2312896D-4084-448D-AABF-D6C27CFB0932}" type="presOf" srcId="{3F2A08C8-12AA-4C5C-B1DE-7F47CABCEF7D}" destId="{DBA5778E-A90A-4835-9404-050FE7CE56C6}" srcOrd="0" destOrd="0" presId="urn:microsoft.com/office/officeart/2008/layout/HorizontalMultiLevelHierarchy"/>
    <dgm:cxn modelId="{B3014174-8D5F-4705-9858-0C7E1335A689}" type="presOf" srcId="{97508009-6CE6-4F47-8E45-2624D50762D2}" destId="{5DE63EDC-1C91-49EB-8B9B-B4F0E68F1611}" srcOrd="0" destOrd="0" presId="urn:microsoft.com/office/officeart/2008/layout/HorizontalMultiLevelHierarchy"/>
    <dgm:cxn modelId="{EA23B954-3C8F-4248-A174-2033597A1F3F}" type="presOf" srcId="{D6081BE5-CC6A-4C01-B6B2-99D8E2471C11}" destId="{7AA10BC7-0A35-459C-9573-263422B76686}" srcOrd="0" destOrd="0" presId="urn:microsoft.com/office/officeart/2008/layout/HorizontalMultiLevelHierarchy"/>
    <dgm:cxn modelId="{78BF6355-3CFC-48EE-BDC9-86DA7EDD6C44}" type="presOf" srcId="{45F8382D-65E8-436B-A615-41EA0E7AF76F}" destId="{648FD527-19D5-439F-A539-D344CAB71D2A}" srcOrd="1" destOrd="0" presId="urn:microsoft.com/office/officeart/2008/layout/HorizontalMultiLevelHierarchy"/>
    <dgm:cxn modelId="{5F39BA75-392C-4C0F-ADCA-51355DC7FB69}" type="presOf" srcId="{79DC99D7-2007-444A-A0B5-76E179E27136}" destId="{650C3910-19CB-48CE-BFA7-95288FAE0C4F}" srcOrd="1" destOrd="0" presId="urn:microsoft.com/office/officeart/2008/layout/HorizontalMultiLevelHierarchy"/>
    <dgm:cxn modelId="{F8DA8258-71E2-4B11-96AA-B978B09686BD}" srcId="{81DD9F8E-0325-4644-9CBC-C1926227DC51}" destId="{6D8341F9-79AE-4716-83FD-923D98D4D33C}" srcOrd="1" destOrd="0" parTransId="{79DC99D7-2007-444A-A0B5-76E179E27136}" sibTransId="{EC9DA485-45C5-425E-BDEB-B3BB1CAC553A}"/>
    <dgm:cxn modelId="{BC5FCA7F-2C7D-4EDC-A0DF-1929617349AB}" type="presOf" srcId="{79DC99D7-2007-444A-A0B5-76E179E27136}" destId="{2CBE5F9F-94A9-4DC7-86D5-D35B235DE861}" srcOrd="0" destOrd="0" presId="urn:microsoft.com/office/officeart/2008/layout/HorizontalMultiLevelHierarchy"/>
    <dgm:cxn modelId="{90155080-AECA-4B70-A74F-0B61C2626399}" type="presOf" srcId="{0973D867-807E-403E-B7CF-792EA04A9486}" destId="{C1D8BC5C-C904-4609-B3CC-1C9182D6BA3B}" srcOrd="0" destOrd="0" presId="urn:microsoft.com/office/officeart/2008/layout/HorizontalMultiLevelHierarchy"/>
    <dgm:cxn modelId="{59071385-FE5B-41B7-B206-4D1E34290FCA}" type="presOf" srcId="{26FD7FF4-DCBC-4CA4-AC5B-1734D65E354C}" destId="{A606C164-ED63-4938-A714-99B3264E5918}" srcOrd="0" destOrd="0" presId="urn:microsoft.com/office/officeart/2008/layout/HorizontalMultiLevelHierarchy"/>
    <dgm:cxn modelId="{6C848092-AD24-4058-B6D8-A94235FA4A08}" type="presOf" srcId="{2B4D8D3B-6867-4C6E-9E27-567B9EE78CAF}" destId="{80DA405B-3A65-4DE7-B0DD-27A071803EF0}" srcOrd="0" destOrd="0" presId="urn:microsoft.com/office/officeart/2008/layout/HorizontalMultiLevelHierarchy"/>
    <dgm:cxn modelId="{431965AA-444E-4D62-8AE4-134AD6C36F62}" type="presOf" srcId="{75B8E497-9D97-4F14-A679-51E55D99D10F}" destId="{6F051D79-25A8-4F3B-B546-41F8FE13C416}" srcOrd="1" destOrd="0" presId="urn:microsoft.com/office/officeart/2008/layout/HorizontalMultiLevelHierarchy"/>
    <dgm:cxn modelId="{3AA1B4AA-F32B-4830-9B75-8ACA926F01EE}" srcId="{81DD9F8E-0325-4644-9CBC-C1926227DC51}" destId="{0973D867-807E-403E-B7CF-792EA04A9486}" srcOrd="0" destOrd="0" parTransId="{B6CC192F-A503-4FD1-AC7E-0886FC894416}" sibTransId="{355F3098-73F8-4B7C-9DC0-A298BDABE563}"/>
    <dgm:cxn modelId="{4EC40DB8-6EFF-4606-A5AD-10DA47C533A1}" type="presOf" srcId="{75B8E497-9D97-4F14-A679-51E55D99D10F}" destId="{5D9B402C-C186-4413-A252-7A1F7473B306}" srcOrd="0" destOrd="0" presId="urn:microsoft.com/office/officeart/2008/layout/HorizontalMultiLevelHierarchy"/>
    <dgm:cxn modelId="{108015BA-8A73-4687-9672-950672EC7293}" type="presOf" srcId="{26FD7FF4-DCBC-4CA4-AC5B-1734D65E354C}" destId="{0CD6EBBA-0AF5-4684-8022-9809F6655019}" srcOrd="1" destOrd="0" presId="urn:microsoft.com/office/officeart/2008/layout/HorizontalMultiLevelHierarchy"/>
    <dgm:cxn modelId="{8550E9C4-DF03-4C89-87E3-B25A25082969}" type="presOf" srcId="{6D8341F9-79AE-4716-83FD-923D98D4D33C}" destId="{0BCA6240-A194-47F5-B738-C306416F71DF}" srcOrd="0" destOrd="0" presId="urn:microsoft.com/office/officeart/2008/layout/HorizontalMultiLevelHierarchy"/>
    <dgm:cxn modelId="{A38ED7D0-171D-4576-80EC-86960D5452E6}" type="presOf" srcId="{3C3D66FC-7EED-4F3F-834D-09950C13B67D}" destId="{1BEF59DD-99DC-4BED-917F-305BDDF76726}" srcOrd="0" destOrd="0" presId="urn:microsoft.com/office/officeart/2008/layout/HorizontalMultiLevelHierarchy"/>
    <dgm:cxn modelId="{153334DE-872F-4DA7-A27C-BE98B78FC112}" type="presOf" srcId="{CBBE27E6-F02A-4EE6-AFD3-523F2CF9F6DD}" destId="{BA4815AA-8A1B-41D6-9C20-9A66CF638BDD}" srcOrd="0" destOrd="0" presId="urn:microsoft.com/office/officeart/2008/layout/HorizontalMultiLevelHierarchy"/>
    <dgm:cxn modelId="{12A137E1-D533-4BE1-91AA-38CF723B95E1}" type="presOf" srcId="{2302C2B7-9EE7-49C9-878F-FA295992D604}" destId="{1BC53E99-8AE7-42F8-8870-4F1C5743688C}" srcOrd="0" destOrd="0" presId="urn:microsoft.com/office/officeart/2008/layout/HorizontalMultiLevelHierarchy"/>
    <dgm:cxn modelId="{4FEA5FE2-470B-4813-BB3A-63417125701D}" type="presOf" srcId="{DCECCDCF-B836-4E20-9C52-785A1745F835}" destId="{CF30B68C-FF90-437D-AE06-EF1F44937281}" srcOrd="0" destOrd="0" presId="urn:microsoft.com/office/officeart/2008/layout/HorizontalMultiLevelHierarchy"/>
    <dgm:cxn modelId="{D37C56E6-67DE-47B3-9B82-3606848B0E4F}" srcId="{2B4D8D3B-6867-4C6E-9E27-567B9EE78CAF}" destId="{3D2C522B-1BA4-48D5-A4F0-AB1BEDE744B8}" srcOrd="2" destOrd="0" parTransId="{DCECCDCF-B836-4E20-9C52-785A1745F835}" sibTransId="{DA607A44-515E-41EC-981B-E903D1B7C01F}"/>
    <dgm:cxn modelId="{2B927EE6-62FB-4871-93BE-DC4D2B27C33F}" type="presOf" srcId="{45F8382D-65E8-436B-A615-41EA0E7AF76F}" destId="{D4233379-5A46-4364-BAD8-843EB74C0809}" srcOrd="0" destOrd="0" presId="urn:microsoft.com/office/officeart/2008/layout/HorizontalMultiLevelHierarchy"/>
    <dgm:cxn modelId="{73E928EC-98BE-43AD-96B4-302E16F7F607}" srcId="{3D2C522B-1BA4-48D5-A4F0-AB1BEDE744B8}" destId="{5C6D6DAF-F475-4E84-B91A-EE9112AB1BF2}" srcOrd="0" destOrd="0" parTransId="{ED549E5E-B395-4A10-989A-8159494F7E39}" sibTransId="{1ED07FFE-21A2-4798-86DA-5C0D1D3B93A5}"/>
    <dgm:cxn modelId="{F89E7AEE-5C13-448B-A4DC-4F3B478C5197}" type="presOf" srcId="{B6CC192F-A503-4FD1-AC7E-0886FC894416}" destId="{11894DA7-792C-404D-B911-0A84DC297612}" srcOrd="1" destOrd="0" presId="urn:microsoft.com/office/officeart/2008/layout/HorizontalMultiLevelHierarchy"/>
    <dgm:cxn modelId="{BF44C4F5-F2DA-40C8-81F5-2AE555EBC1C2}" type="presOf" srcId="{3C3D66FC-7EED-4F3F-834D-09950C13B67D}" destId="{EEDB593F-A99E-437E-82D1-4002E4C2647A}" srcOrd="1" destOrd="0" presId="urn:microsoft.com/office/officeart/2008/layout/HorizontalMultiLevelHierarchy"/>
    <dgm:cxn modelId="{40CA7FF6-0CEB-4BFC-B374-204989621CA2}" srcId="{2302C2B7-9EE7-49C9-878F-FA295992D604}" destId="{81DD9F8E-0325-4644-9CBC-C1926227DC51}" srcOrd="1" destOrd="0" parTransId="{26FD7FF4-DCBC-4CA4-AC5B-1734D65E354C}" sibTransId="{B2573B5A-5E59-4CA9-BC2C-800911400441}"/>
    <dgm:cxn modelId="{09F8F2F8-D629-4AF4-91EC-C11B33E0D1B0}" type="presOf" srcId="{5C6D6DAF-F475-4E84-B91A-EE9112AB1BF2}" destId="{78FF90B4-6D72-4A14-8390-55DFD945DBF3}" srcOrd="0" destOrd="0" presId="urn:microsoft.com/office/officeart/2008/layout/HorizontalMultiLevelHierarchy"/>
    <dgm:cxn modelId="{BA6C44F9-8EE8-467A-9C15-91BA71925E2F}" type="presOf" srcId="{ED549E5E-B395-4A10-989A-8159494F7E39}" destId="{A1FCD05A-4287-4DBC-B11E-C5CCFB1F4997}" srcOrd="1" destOrd="0" presId="urn:microsoft.com/office/officeart/2008/layout/HorizontalMultiLevelHierarchy"/>
    <dgm:cxn modelId="{0EAF4EFB-E785-4A18-9194-B7A075F5C068}" type="presOf" srcId="{D6081BE5-CC6A-4C01-B6B2-99D8E2471C11}" destId="{FC04C17D-3785-41DE-9AE4-5178116D6FD7}" srcOrd="1" destOrd="0" presId="urn:microsoft.com/office/officeart/2008/layout/HorizontalMultiLevelHierarchy"/>
    <dgm:cxn modelId="{B2F3C9B4-9992-4174-BEBE-DA329D725114}" type="presParOf" srcId="{BA4815AA-8A1B-41D6-9C20-9A66CF638BDD}" destId="{61EDBEBD-1380-4520-9389-1D799FF36A12}" srcOrd="0" destOrd="0" presId="urn:microsoft.com/office/officeart/2008/layout/HorizontalMultiLevelHierarchy"/>
    <dgm:cxn modelId="{980D03A8-70A8-47F9-8DBF-191B625E0E43}" type="presParOf" srcId="{61EDBEBD-1380-4520-9389-1D799FF36A12}" destId="{1BC53E99-8AE7-42F8-8870-4F1C5743688C}" srcOrd="0" destOrd="0" presId="urn:microsoft.com/office/officeart/2008/layout/HorizontalMultiLevelHierarchy"/>
    <dgm:cxn modelId="{482A04D6-0385-47F7-BC1A-3A51EDBED064}" type="presParOf" srcId="{61EDBEBD-1380-4520-9389-1D799FF36A12}" destId="{2FF3755C-AEDD-4DE8-8C2D-583E08E5BD11}" srcOrd="1" destOrd="0" presId="urn:microsoft.com/office/officeart/2008/layout/HorizontalMultiLevelHierarchy"/>
    <dgm:cxn modelId="{0EC32C65-7B69-4A39-9A9B-67BB5019D653}" type="presParOf" srcId="{2FF3755C-AEDD-4DE8-8C2D-583E08E5BD11}" destId="{7AA10BC7-0A35-459C-9573-263422B76686}" srcOrd="0" destOrd="0" presId="urn:microsoft.com/office/officeart/2008/layout/HorizontalMultiLevelHierarchy"/>
    <dgm:cxn modelId="{BB71ECD6-5081-4741-A517-063D7731595C}" type="presParOf" srcId="{7AA10BC7-0A35-459C-9573-263422B76686}" destId="{FC04C17D-3785-41DE-9AE4-5178116D6FD7}" srcOrd="0" destOrd="0" presId="urn:microsoft.com/office/officeart/2008/layout/HorizontalMultiLevelHierarchy"/>
    <dgm:cxn modelId="{3047ACE2-4ED6-4BE0-B9EA-4EFB6EB4D6B9}" type="presParOf" srcId="{2FF3755C-AEDD-4DE8-8C2D-583E08E5BD11}" destId="{681227AA-5B5A-44F3-9D56-C9E9905B3239}" srcOrd="1" destOrd="0" presId="urn:microsoft.com/office/officeart/2008/layout/HorizontalMultiLevelHierarchy"/>
    <dgm:cxn modelId="{615CDD52-BC28-4BB9-A34C-1AFD7D69E4BF}" type="presParOf" srcId="{681227AA-5B5A-44F3-9D56-C9E9905B3239}" destId="{80DA405B-3A65-4DE7-B0DD-27A071803EF0}" srcOrd="0" destOrd="0" presId="urn:microsoft.com/office/officeart/2008/layout/HorizontalMultiLevelHierarchy"/>
    <dgm:cxn modelId="{25AD2E1B-810C-4241-86A9-5AA7134D8967}" type="presParOf" srcId="{681227AA-5B5A-44F3-9D56-C9E9905B3239}" destId="{CEC6D0AC-5D6C-4348-9543-CF3F585C4EEE}" srcOrd="1" destOrd="0" presId="urn:microsoft.com/office/officeart/2008/layout/HorizontalMultiLevelHierarchy"/>
    <dgm:cxn modelId="{0FDFC10D-BDF7-42A6-A035-F16427A0BE76}" type="presParOf" srcId="{CEC6D0AC-5D6C-4348-9543-CF3F585C4EEE}" destId="{D4233379-5A46-4364-BAD8-843EB74C0809}" srcOrd="0" destOrd="0" presId="urn:microsoft.com/office/officeart/2008/layout/HorizontalMultiLevelHierarchy"/>
    <dgm:cxn modelId="{1C8998CE-B252-41C2-BDE9-BCF7E5E83D12}" type="presParOf" srcId="{D4233379-5A46-4364-BAD8-843EB74C0809}" destId="{648FD527-19D5-439F-A539-D344CAB71D2A}" srcOrd="0" destOrd="0" presId="urn:microsoft.com/office/officeart/2008/layout/HorizontalMultiLevelHierarchy"/>
    <dgm:cxn modelId="{5E9B2BAC-6C7E-4705-9262-CA4B111DA999}" type="presParOf" srcId="{CEC6D0AC-5D6C-4348-9543-CF3F585C4EEE}" destId="{F19D1288-9BEF-413F-8364-AE10169F8667}" srcOrd="1" destOrd="0" presId="urn:microsoft.com/office/officeart/2008/layout/HorizontalMultiLevelHierarchy"/>
    <dgm:cxn modelId="{B21B3642-4639-46BA-B9AF-7E82DE61099A}" type="presParOf" srcId="{F19D1288-9BEF-413F-8364-AE10169F8667}" destId="{AE7FADE2-7113-4A9E-A789-D3B317BAD572}" srcOrd="0" destOrd="0" presId="urn:microsoft.com/office/officeart/2008/layout/HorizontalMultiLevelHierarchy"/>
    <dgm:cxn modelId="{867B07EE-7E8A-4DA8-8021-3884747D39E5}" type="presParOf" srcId="{F19D1288-9BEF-413F-8364-AE10169F8667}" destId="{5C29F252-0B85-4DF4-A089-E7ACC05EB55A}" srcOrd="1" destOrd="0" presId="urn:microsoft.com/office/officeart/2008/layout/HorizontalMultiLevelHierarchy"/>
    <dgm:cxn modelId="{53403BC7-7382-46B9-908E-B65FD8EF5EEA}" type="presParOf" srcId="{CEC6D0AC-5D6C-4348-9543-CF3F585C4EEE}" destId="{5D9B402C-C186-4413-A252-7A1F7473B306}" srcOrd="2" destOrd="0" presId="urn:microsoft.com/office/officeart/2008/layout/HorizontalMultiLevelHierarchy"/>
    <dgm:cxn modelId="{DBB97A74-5480-4A86-BDBF-74B626FCA8E2}" type="presParOf" srcId="{5D9B402C-C186-4413-A252-7A1F7473B306}" destId="{6F051D79-25A8-4F3B-B546-41F8FE13C416}" srcOrd="0" destOrd="0" presId="urn:microsoft.com/office/officeart/2008/layout/HorizontalMultiLevelHierarchy"/>
    <dgm:cxn modelId="{B0745A8B-B328-4F47-9872-ED24A1205A4D}" type="presParOf" srcId="{CEC6D0AC-5D6C-4348-9543-CF3F585C4EEE}" destId="{D6E88578-46E7-45EE-B4BB-223EF76B499B}" srcOrd="3" destOrd="0" presId="urn:microsoft.com/office/officeart/2008/layout/HorizontalMultiLevelHierarchy"/>
    <dgm:cxn modelId="{00A57B1B-E7F3-42CC-820E-B333C571A276}" type="presParOf" srcId="{D6E88578-46E7-45EE-B4BB-223EF76B499B}" destId="{DBA5778E-A90A-4835-9404-050FE7CE56C6}" srcOrd="0" destOrd="0" presId="urn:microsoft.com/office/officeart/2008/layout/HorizontalMultiLevelHierarchy"/>
    <dgm:cxn modelId="{988B698B-1732-4D29-A36A-BDF5951E9429}" type="presParOf" srcId="{D6E88578-46E7-45EE-B4BB-223EF76B499B}" destId="{5BAC1778-D36C-4D48-A163-D0565C2777E2}" srcOrd="1" destOrd="0" presId="urn:microsoft.com/office/officeart/2008/layout/HorizontalMultiLevelHierarchy"/>
    <dgm:cxn modelId="{16A66BF1-45AF-4253-9546-CF4D81EFA804}" type="presParOf" srcId="{CEC6D0AC-5D6C-4348-9543-CF3F585C4EEE}" destId="{CF30B68C-FF90-437D-AE06-EF1F44937281}" srcOrd="4" destOrd="0" presId="urn:microsoft.com/office/officeart/2008/layout/HorizontalMultiLevelHierarchy"/>
    <dgm:cxn modelId="{8FC42A1A-D393-4EED-B185-643BDA92393A}" type="presParOf" srcId="{CF30B68C-FF90-437D-AE06-EF1F44937281}" destId="{B8737A10-BD5D-4E30-8E2C-83359CC7A69A}" srcOrd="0" destOrd="0" presId="urn:microsoft.com/office/officeart/2008/layout/HorizontalMultiLevelHierarchy"/>
    <dgm:cxn modelId="{30F82A3B-34F3-4091-BBD3-98310490543A}" type="presParOf" srcId="{CEC6D0AC-5D6C-4348-9543-CF3F585C4EEE}" destId="{CA4F4FAF-DB60-4CC1-A07E-D9EA224D02D1}" srcOrd="5" destOrd="0" presId="urn:microsoft.com/office/officeart/2008/layout/HorizontalMultiLevelHierarchy"/>
    <dgm:cxn modelId="{59D2A452-E2F3-4562-9021-B224086C9D66}" type="presParOf" srcId="{CA4F4FAF-DB60-4CC1-A07E-D9EA224D02D1}" destId="{32029612-F581-4335-9D86-0112DD00AF11}" srcOrd="0" destOrd="0" presId="urn:microsoft.com/office/officeart/2008/layout/HorizontalMultiLevelHierarchy"/>
    <dgm:cxn modelId="{1AD9A67B-31FC-49BD-839D-F459D7982D25}" type="presParOf" srcId="{CA4F4FAF-DB60-4CC1-A07E-D9EA224D02D1}" destId="{F190F5E6-E638-4512-B178-4ECB2723E636}" srcOrd="1" destOrd="0" presId="urn:microsoft.com/office/officeart/2008/layout/HorizontalMultiLevelHierarchy"/>
    <dgm:cxn modelId="{EB8279D6-FD1D-401E-A68D-73C91A437AC7}" type="presParOf" srcId="{F190F5E6-E638-4512-B178-4ECB2723E636}" destId="{A6766572-5C07-46C7-B6A8-C81327FB1B7E}" srcOrd="0" destOrd="0" presId="urn:microsoft.com/office/officeart/2008/layout/HorizontalMultiLevelHierarchy"/>
    <dgm:cxn modelId="{D0433046-F2B3-45C7-9F26-E20C9AAFC242}" type="presParOf" srcId="{A6766572-5C07-46C7-B6A8-C81327FB1B7E}" destId="{A1FCD05A-4287-4DBC-B11E-C5CCFB1F4997}" srcOrd="0" destOrd="0" presId="urn:microsoft.com/office/officeart/2008/layout/HorizontalMultiLevelHierarchy"/>
    <dgm:cxn modelId="{7475C3A4-B8A5-491C-9D8B-069FDFAB5C9E}" type="presParOf" srcId="{F190F5E6-E638-4512-B178-4ECB2723E636}" destId="{7F204CC3-6187-4661-928C-BAC14F6FD1DB}" srcOrd="1" destOrd="0" presId="urn:microsoft.com/office/officeart/2008/layout/HorizontalMultiLevelHierarchy"/>
    <dgm:cxn modelId="{AAE18578-C96C-47FC-8EA5-70A0B4C21823}" type="presParOf" srcId="{7F204CC3-6187-4661-928C-BAC14F6FD1DB}" destId="{78FF90B4-6D72-4A14-8390-55DFD945DBF3}" srcOrd="0" destOrd="0" presId="urn:microsoft.com/office/officeart/2008/layout/HorizontalMultiLevelHierarchy"/>
    <dgm:cxn modelId="{3E340872-B723-49A8-A4B2-F81B8176BDC8}" type="presParOf" srcId="{7F204CC3-6187-4661-928C-BAC14F6FD1DB}" destId="{81C81E0E-DF23-4443-B83D-AFCB93CF652C}" srcOrd="1" destOrd="0" presId="urn:microsoft.com/office/officeart/2008/layout/HorizontalMultiLevelHierarchy"/>
    <dgm:cxn modelId="{B5701B5F-9011-4208-9053-6689A50F2A2D}" type="presParOf" srcId="{2FF3755C-AEDD-4DE8-8C2D-583E08E5BD11}" destId="{A606C164-ED63-4938-A714-99B3264E5918}" srcOrd="2" destOrd="0" presId="urn:microsoft.com/office/officeart/2008/layout/HorizontalMultiLevelHierarchy"/>
    <dgm:cxn modelId="{E7C9DE4F-9D78-47D5-AF26-259E794DBFE3}" type="presParOf" srcId="{A606C164-ED63-4938-A714-99B3264E5918}" destId="{0CD6EBBA-0AF5-4684-8022-9809F6655019}" srcOrd="0" destOrd="0" presId="urn:microsoft.com/office/officeart/2008/layout/HorizontalMultiLevelHierarchy"/>
    <dgm:cxn modelId="{E312F1E5-7ECA-4B48-B03B-801290AA8895}" type="presParOf" srcId="{2FF3755C-AEDD-4DE8-8C2D-583E08E5BD11}" destId="{E235148A-3D2C-41D9-9200-2BE0039895C1}" srcOrd="3" destOrd="0" presId="urn:microsoft.com/office/officeart/2008/layout/HorizontalMultiLevelHierarchy"/>
    <dgm:cxn modelId="{77269156-D479-43E2-AA4E-38D18C7B3D25}" type="presParOf" srcId="{E235148A-3D2C-41D9-9200-2BE0039895C1}" destId="{D21B20FE-4557-4967-9509-FDF780C1DC80}" srcOrd="0" destOrd="0" presId="urn:microsoft.com/office/officeart/2008/layout/HorizontalMultiLevelHierarchy"/>
    <dgm:cxn modelId="{54265291-9824-456B-BC38-439F476A22B4}" type="presParOf" srcId="{E235148A-3D2C-41D9-9200-2BE0039895C1}" destId="{A2F7DEF7-D866-4C06-98AF-3F7B8FB5F3C2}" srcOrd="1" destOrd="0" presId="urn:microsoft.com/office/officeart/2008/layout/HorizontalMultiLevelHierarchy"/>
    <dgm:cxn modelId="{2A70B3E7-A66C-4F24-90F7-429CC7B9622D}" type="presParOf" srcId="{A2F7DEF7-D866-4C06-98AF-3F7B8FB5F3C2}" destId="{586EDDFB-61B9-4CB9-8A83-0C4E79AB3722}" srcOrd="0" destOrd="0" presId="urn:microsoft.com/office/officeart/2008/layout/HorizontalMultiLevelHierarchy"/>
    <dgm:cxn modelId="{5FC4503B-F601-4C0A-BEC1-7C3FC2FB7C36}" type="presParOf" srcId="{586EDDFB-61B9-4CB9-8A83-0C4E79AB3722}" destId="{11894DA7-792C-404D-B911-0A84DC297612}" srcOrd="0" destOrd="0" presId="urn:microsoft.com/office/officeart/2008/layout/HorizontalMultiLevelHierarchy"/>
    <dgm:cxn modelId="{094C4D87-090C-4810-B41F-F59CC5C053C9}" type="presParOf" srcId="{A2F7DEF7-D866-4C06-98AF-3F7B8FB5F3C2}" destId="{10CBCFF4-1FB2-4C77-9613-8E8139853939}" srcOrd="1" destOrd="0" presId="urn:microsoft.com/office/officeart/2008/layout/HorizontalMultiLevelHierarchy"/>
    <dgm:cxn modelId="{CA3E68A9-87D8-4D94-9975-A39E321874EC}" type="presParOf" srcId="{10CBCFF4-1FB2-4C77-9613-8E8139853939}" destId="{C1D8BC5C-C904-4609-B3CC-1C9182D6BA3B}" srcOrd="0" destOrd="0" presId="urn:microsoft.com/office/officeart/2008/layout/HorizontalMultiLevelHierarchy"/>
    <dgm:cxn modelId="{F40842C2-2EAE-439F-8D6B-209B2667B584}" type="presParOf" srcId="{10CBCFF4-1FB2-4C77-9613-8E8139853939}" destId="{C9402DAE-CA54-4DC6-B3A1-18CB480019A9}" srcOrd="1" destOrd="0" presId="urn:microsoft.com/office/officeart/2008/layout/HorizontalMultiLevelHierarchy"/>
    <dgm:cxn modelId="{97F94333-41A8-4BF5-A960-0319A1F1BE12}" type="presParOf" srcId="{A2F7DEF7-D866-4C06-98AF-3F7B8FB5F3C2}" destId="{2CBE5F9F-94A9-4DC7-86D5-D35B235DE861}" srcOrd="2" destOrd="0" presId="urn:microsoft.com/office/officeart/2008/layout/HorizontalMultiLevelHierarchy"/>
    <dgm:cxn modelId="{1F94EA74-B476-4E37-9BC4-BE8A59279D27}" type="presParOf" srcId="{2CBE5F9F-94A9-4DC7-86D5-D35B235DE861}" destId="{650C3910-19CB-48CE-BFA7-95288FAE0C4F}" srcOrd="0" destOrd="0" presId="urn:microsoft.com/office/officeart/2008/layout/HorizontalMultiLevelHierarchy"/>
    <dgm:cxn modelId="{50D0A1A4-AAF5-4367-B212-34CC0D9A6C11}" type="presParOf" srcId="{A2F7DEF7-D866-4C06-98AF-3F7B8FB5F3C2}" destId="{4FDC9EB5-DEFC-4175-B1E7-B6EBFC059927}" srcOrd="3" destOrd="0" presId="urn:microsoft.com/office/officeart/2008/layout/HorizontalMultiLevelHierarchy"/>
    <dgm:cxn modelId="{60DAE9F5-51CC-45B3-9315-12B858DA2910}" type="presParOf" srcId="{4FDC9EB5-DEFC-4175-B1E7-B6EBFC059927}" destId="{0BCA6240-A194-47F5-B738-C306416F71DF}" srcOrd="0" destOrd="0" presId="urn:microsoft.com/office/officeart/2008/layout/HorizontalMultiLevelHierarchy"/>
    <dgm:cxn modelId="{19786227-F73A-4143-A7D8-50C1F9AB6254}" type="presParOf" srcId="{4FDC9EB5-DEFC-4175-B1E7-B6EBFC059927}" destId="{2E08EA88-A77C-4067-B341-26826CC02097}" srcOrd="1" destOrd="0" presId="urn:microsoft.com/office/officeart/2008/layout/HorizontalMultiLevelHierarchy"/>
    <dgm:cxn modelId="{63C2DD62-D188-47CC-AEB4-FEF9E16027A3}" type="presParOf" srcId="{2E08EA88-A77C-4067-B341-26826CC02097}" destId="{1BEF59DD-99DC-4BED-917F-305BDDF76726}" srcOrd="0" destOrd="0" presId="urn:microsoft.com/office/officeart/2008/layout/HorizontalMultiLevelHierarchy"/>
    <dgm:cxn modelId="{DF3FF69A-4C72-4B17-9962-1C6234CC7878}" type="presParOf" srcId="{1BEF59DD-99DC-4BED-917F-305BDDF76726}" destId="{EEDB593F-A99E-437E-82D1-4002E4C2647A}" srcOrd="0" destOrd="0" presId="urn:microsoft.com/office/officeart/2008/layout/HorizontalMultiLevelHierarchy"/>
    <dgm:cxn modelId="{2A80C017-346C-4AA9-A68B-7B8E5AFA0AE9}" type="presParOf" srcId="{2E08EA88-A77C-4067-B341-26826CC02097}" destId="{AB2AC11E-56DB-4ABF-9D38-D4645589E0DD}" srcOrd="1" destOrd="0" presId="urn:microsoft.com/office/officeart/2008/layout/HorizontalMultiLevelHierarchy"/>
    <dgm:cxn modelId="{84D40E6B-990D-46F4-A26E-7C18CE525F44}" type="presParOf" srcId="{AB2AC11E-56DB-4ABF-9D38-D4645589E0DD}" destId="{5DE63EDC-1C91-49EB-8B9B-B4F0E68F1611}" srcOrd="0" destOrd="0" presId="urn:microsoft.com/office/officeart/2008/layout/HorizontalMultiLevelHierarchy"/>
    <dgm:cxn modelId="{3B391B48-77E6-46A9-AF36-0445957B39EE}" type="presParOf" srcId="{AB2AC11E-56DB-4ABF-9D38-D4645589E0DD}" destId="{49760F06-6E5F-4CAA-9D5B-BE1BC6097AD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FDD45-6E2A-4EB6-A039-01D9BD48B5E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D8A4B77C-4CED-455E-8F91-F6A428A83779}">
      <dgm:prSet phldrT="[Texto]" custT="1"/>
      <dgm:spPr/>
      <dgm:t>
        <a:bodyPr/>
        <a:lstStyle/>
        <a:p>
          <a:r>
            <a:rPr lang="es-ES" sz="2000" dirty="0">
              <a:latin typeface="Montserrat" pitchFamily="2" charset="77"/>
            </a:rPr>
            <a:t>Lesión renal aguda/SHR.</a:t>
          </a:r>
        </a:p>
      </dgm:t>
    </dgm:pt>
    <dgm:pt modelId="{1787BF4A-CAA3-42D4-8919-48357D30E0B6}" type="parTrans" cxnId="{2183CF9C-A0E0-4F39-91D9-0F40F99BCA40}">
      <dgm:prSet/>
      <dgm:spPr/>
      <dgm:t>
        <a:bodyPr/>
        <a:lstStyle/>
        <a:p>
          <a:endParaRPr lang="es-ES" sz="1600">
            <a:latin typeface="Montserrat" pitchFamily="2" charset="77"/>
          </a:endParaRPr>
        </a:p>
      </dgm:t>
    </dgm:pt>
    <dgm:pt modelId="{206F8054-515B-4883-84EF-3F2F67FC3A12}" type="sibTrans" cxnId="{2183CF9C-A0E0-4F39-91D9-0F40F99BCA40}">
      <dgm:prSet/>
      <dgm:spPr/>
      <dgm:t>
        <a:bodyPr/>
        <a:lstStyle/>
        <a:p>
          <a:endParaRPr lang="es-ES" sz="1600">
            <a:latin typeface="Montserrat" pitchFamily="2" charset="77"/>
          </a:endParaRPr>
        </a:p>
      </dgm:t>
    </dgm:pt>
    <dgm:pt modelId="{B553490E-AD10-4BA1-AC5D-2BA7F2CA6AEE}">
      <dgm:prSet phldrT="[Texto]" custT="1"/>
      <dgm:spPr>
        <a:solidFill>
          <a:srgbClr val="00B050"/>
        </a:solidFill>
      </dgm:spPr>
      <dgm:t>
        <a:bodyPr/>
        <a:lstStyle/>
        <a:p>
          <a:r>
            <a:rPr lang="es-ES" sz="2000" dirty="0">
              <a:latin typeface="Montserrat" pitchFamily="2" charset="77"/>
            </a:rPr>
            <a:t>Falla hepática aguda.</a:t>
          </a:r>
        </a:p>
      </dgm:t>
    </dgm:pt>
    <dgm:pt modelId="{33BD3B88-8C41-4120-8CEA-367AF339A206}" type="parTrans" cxnId="{82578B79-ED9A-4EEB-AC51-6A8C147261E1}">
      <dgm:prSet/>
      <dgm:spPr/>
      <dgm:t>
        <a:bodyPr/>
        <a:lstStyle/>
        <a:p>
          <a:endParaRPr lang="es-ES" sz="1600">
            <a:latin typeface="Montserrat" pitchFamily="2" charset="77"/>
          </a:endParaRPr>
        </a:p>
      </dgm:t>
    </dgm:pt>
    <dgm:pt modelId="{44DCBC6E-B434-463A-83CA-C4958CA59644}" type="sibTrans" cxnId="{82578B79-ED9A-4EEB-AC51-6A8C147261E1}">
      <dgm:prSet/>
      <dgm:spPr/>
      <dgm:t>
        <a:bodyPr/>
        <a:lstStyle/>
        <a:p>
          <a:endParaRPr lang="es-ES" sz="1600">
            <a:latin typeface="Montserrat" pitchFamily="2" charset="77"/>
          </a:endParaRPr>
        </a:p>
      </dgm:t>
    </dgm:pt>
    <dgm:pt modelId="{771417B6-AA58-4D96-8E0D-0DE6AA04FDD1}">
      <dgm:prSet phldrT="[Texto]" custT="1"/>
      <dgm:spPr/>
      <dgm:t>
        <a:bodyPr/>
        <a:lstStyle/>
        <a:p>
          <a:r>
            <a:rPr lang="es-ES" sz="2000" dirty="0">
              <a:latin typeface="Montserrat" pitchFamily="2" charset="77"/>
            </a:rPr>
            <a:t>Hiponatremia.</a:t>
          </a:r>
        </a:p>
      </dgm:t>
    </dgm:pt>
    <dgm:pt modelId="{2EC01985-3B0A-4A69-B865-0A98DFEC7DD8}" type="parTrans" cxnId="{BD11416B-02EC-474D-9563-5793B92E916F}">
      <dgm:prSet/>
      <dgm:spPr/>
      <dgm:t>
        <a:bodyPr/>
        <a:lstStyle/>
        <a:p>
          <a:endParaRPr lang="es-ES" sz="1600">
            <a:latin typeface="Montserrat" pitchFamily="2" charset="77"/>
          </a:endParaRPr>
        </a:p>
      </dgm:t>
    </dgm:pt>
    <dgm:pt modelId="{E6D94D6D-FCCE-4511-970E-B5AC23DD9E29}" type="sibTrans" cxnId="{BD11416B-02EC-474D-9563-5793B92E916F}">
      <dgm:prSet/>
      <dgm:spPr/>
      <dgm:t>
        <a:bodyPr/>
        <a:lstStyle/>
        <a:p>
          <a:endParaRPr lang="es-ES" sz="1600">
            <a:latin typeface="Montserrat" pitchFamily="2" charset="77"/>
          </a:endParaRPr>
        </a:p>
      </dgm:t>
    </dgm:pt>
    <dgm:pt modelId="{7A3FE1C5-E160-4049-8489-54801F975F79}">
      <dgm:prSet phldrT="[Texto]" custT="1"/>
      <dgm:spPr/>
      <dgm:t>
        <a:bodyPr/>
        <a:lstStyle/>
        <a:p>
          <a:r>
            <a:rPr lang="es-ES" sz="1900" dirty="0">
              <a:latin typeface="Montserrat" pitchFamily="2" charset="77"/>
            </a:rPr>
            <a:t>Síndrome </a:t>
          </a:r>
          <a:r>
            <a:rPr lang="es-ES" sz="1900" dirty="0" err="1">
              <a:latin typeface="Montserrat" pitchFamily="2" charset="77"/>
            </a:rPr>
            <a:t>hepatopulmonar</a:t>
          </a:r>
          <a:r>
            <a:rPr lang="es-ES" sz="1900" dirty="0">
              <a:latin typeface="Montserrat" pitchFamily="2" charset="77"/>
            </a:rPr>
            <a:t> / hipertensión </a:t>
          </a:r>
          <a:r>
            <a:rPr lang="es-ES" sz="1900" dirty="0" err="1">
              <a:latin typeface="Montserrat" pitchFamily="2" charset="77"/>
            </a:rPr>
            <a:t>portopulmonar</a:t>
          </a:r>
          <a:r>
            <a:rPr lang="es-ES" sz="1900" dirty="0">
              <a:latin typeface="Montserrat" pitchFamily="2" charset="77"/>
            </a:rPr>
            <a:t>.</a:t>
          </a:r>
        </a:p>
      </dgm:t>
    </dgm:pt>
    <dgm:pt modelId="{D3E8908B-54CF-44C7-B9EE-AB41DDEBE59D}" type="parTrans" cxnId="{F7F3EB86-86F2-4CE3-B3D2-B0069183D32E}">
      <dgm:prSet/>
      <dgm:spPr/>
      <dgm:t>
        <a:bodyPr/>
        <a:lstStyle/>
        <a:p>
          <a:endParaRPr lang="es-ES" sz="1600">
            <a:latin typeface="Montserrat" pitchFamily="2" charset="77"/>
          </a:endParaRPr>
        </a:p>
      </dgm:t>
    </dgm:pt>
    <dgm:pt modelId="{65899E34-0926-4FC5-8D64-95C46E60C056}" type="sibTrans" cxnId="{F7F3EB86-86F2-4CE3-B3D2-B0069183D32E}">
      <dgm:prSet/>
      <dgm:spPr/>
      <dgm:t>
        <a:bodyPr/>
        <a:lstStyle/>
        <a:p>
          <a:endParaRPr lang="es-ES" sz="1600">
            <a:latin typeface="Montserrat" pitchFamily="2" charset="77"/>
          </a:endParaRPr>
        </a:p>
      </dgm:t>
    </dgm:pt>
    <dgm:pt modelId="{96CC862F-AFCA-47BF-9DD0-9460A6C3AFE8}">
      <dgm:prSet phldrT="[Texto]" custT="1"/>
      <dgm:spPr/>
      <dgm:t>
        <a:bodyPr/>
        <a:lstStyle/>
        <a:p>
          <a:r>
            <a:rPr lang="es-ES" sz="2000" dirty="0">
              <a:latin typeface="Montserrat" pitchFamily="2" charset="77"/>
            </a:rPr>
            <a:t>Carcinoma </a:t>
          </a:r>
          <a:r>
            <a:rPr lang="es-ES" sz="2000" dirty="0" err="1">
              <a:latin typeface="Montserrat" pitchFamily="2" charset="77"/>
            </a:rPr>
            <a:t>hepatocelular</a:t>
          </a:r>
          <a:r>
            <a:rPr lang="es-ES" sz="2000" dirty="0">
              <a:latin typeface="Montserrat" pitchFamily="2" charset="77"/>
            </a:rPr>
            <a:t>.</a:t>
          </a:r>
        </a:p>
      </dgm:t>
    </dgm:pt>
    <dgm:pt modelId="{F3CCD0CB-43B0-41BB-8717-EBCD15808023}" type="parTrans" cxnId="{F0613216-1713-4BA8-91F1-8A9523130F7B}">
      <dgm:prSet/>
      <dgm:spPr/>
      <dgm:t>
        <a:bodyPr/>
        <a:lstStyle/>
        <a:p>
          <a:endParaRPr lang="es-ES" sz="1600">
            <a:latin typeface="Montserrat" pitchFamily="2" charset="77"/>
          </a:endParaRPr>
        </a:p>
      </dgm:t>
    </dgm:pt>
    <dgm:pt modelId="{34963B30-0A35-4F04-B486-13BE6101CE4A}" type="sibTrans" cxnId="{F0613216-1713-4BA8-91F1-8A9523130F7B}">
      <dgm:prSet/>
      <dgm:spPr/>
      <dgm:t>
        <a:bodyPr/>
        <a:lstStyle/>
        <a:p>
          <a:endParaRPr lang="es-ES" sz="1600">
            <a:latin typeface="Montserrat" pitchFamily="2" charset="77"/>
          </a:endParaRPr>
        </a:p>
      </dgm:t>
    </dgm:pt>
    <dgm:pt modelId="{C7B03257-CD90-487B-ABE8-9297390551CD}">
      <dgm:prSet custT="1"/>
      <dgm:spPr/>
      <dgm:t>
        <a:bodyPr/>
        <a:lstStyle/>
        <a:p>
          <a:r>
            <a:rPr lang="es-ES" sz="2000" dirty="0">
              <a:latin typeface="Montserrat" pitchFamily="2" charset="77"/>
            </a:rPr>
            <a:t>Cardiomiopatía cirrótica.</a:t>
          </a:r>
        </a:p>
      </dgm:t>
    </dgm:pt>
    <dgm:pt modelId="{5B0F1E29-FFF5-4444-9BD4-E9CEB132E5CD}" type="parTrans" cxnId="{92866615-2D50-430C-8DFD-40BD4E347A82}">
      <dgm:prSet/>
      <dgm:spPr/>
      <dgm:t>
        <a:bodyPr/>
        <a:lstStyle/>
        <a:p>
          <a:endParaRPr lang="es-ES">
            <a:latin typeface="Montserrat" pitchFamily="2" charset="77"/>
          </a:endParaRPr>
        </a:p>
      </dgm:t>
    </dgm:pt>
    <dgm:pt modelId="{6A9C0EE1-55A3-4D30-8105-7AB67DD52A1A}" type="sibTrans" cxnId="{92866615-2D50-430C-8DFD-40BD4E347A82}">
      <dgm:prSet/>
      <dgm:spPr/>
      <dgm:t>
        <a:bodyPr/>
        <a:lstStyle/>
        <a:p>
          <a:endParaRPr lang="es-ES">
            <a:latin typeface="Montserrat" pitchFamily="2" charset="77"/>
          </a:endParaRPr>
        </a:p>
      </dgm:t>
    </dgm:pt>
    <dgm:pt modelId="{8EDD01D5-5680-4652-AF28-C43C75B286AD}" type="pres">
      <dgm:prSet presAssocID="{086FDD45-6E2A-4EB6-A039-01D9BD48B5EB}" presName="diagram" presStyleCnt="0">
        <dgm:presLayoutVars>
          <dgm:dir/>
          <dgm:resizeHandles val="exact"/>
        </dgm:presLayoutVars>
      </dgm:prSet>
      <dgm:spPr/>
    </dgm:pt>
    <dgm:pt modelId="{BF65B373-C4CE-4EC2-BA40-4F1D25DCD9D8}" type="pres">
      <dgm:prSet presAssocID="{D8A4B77C-4CED-455E-8F91-F6A428A83779}" presName="node" presStyleLbl="node1" presStyleIdx="0" presStyleCnt="6">
        <dgm:presLayoutVars>
          <dgm:bulletEnabled val="1"/>
        </dgm:presLayoutVars>
      </dgm:prSet>
      <dgm:spPr/>
    </dgm:pt>
    <dgm:pt modelId="{1E56FE8C-8198-4B79-8190-12F472050F71}" type="pres">
      <dgm:prSet presAssocID="{206F8054-515B-4883-84EF-3F2F67FC3A12}" presName="sibTrans" presStyleCnt="0"/>
      <dgm:spPr/>
    </dgm:pt>
    <dgm:pt modelId="{EAE1A33A-E04F-4988-B91F-4230936D1638}" type="pres">
      <dgm:prSet presAssocID="{B553490E-AD10-4BA1-AC5D-2BA7F2CA6AEE}" presName="node" presStyleLbl="node1" presStyleIdx="1" presStyleCnt="6">
        <dgm:presLayoutVars>
          <dgm:bulletEnabled val="1"/>
        </dgm:presLayoutVars>
      </dgm:prSet>
      <dgm:spPr/>
    </dgm:pt>
    <dgm:pt modelId="{ABCBDBF8-62B3-4B04-AD96-16298D01F3E4}" type="pres">
      <dgm:prSet presAssocID="{44DCBC6E-B434-463A-83CA-C4958CA59644}" presName="sibTrans" presStyleCnt="0"/>
      <dgm:spPr/>
    </dgm:pt>
    <dgm:pt modelId="{E5464BAB-8026-48AB-8800-A81DDA6B3360}" type="pres">
      <dgm:prSet presAssocID="{771417B6-AA58-4D96-8E0D-0DE6AA04FDD1}" presName="node" presStyleLbl="node1" presStyleIdx="2" presStyleCnt="6">
        <dgm:presLayoutVars>
          <dgm:bulletEnabled val="1"/>
        </dgm:presLayoutVars>
      </dgm:prSet>
      <dgm:spPr/>
    </dgm:pt>
    <dgm:pt modelId="{F618A563-4D66-4278-8847-A76E218D44DF}" type="pres">
      <dgm:prSet presAssocID="{E6D94D6D-FCCE-4511-970E-B5AC23DD9E29}" presName="sibTrans" presStyleCnt="0"/>
      <dgm:spPr/>
    </dgm:pt>
    <dgm:pt modelId="{D7FA06C8-642B-4F04-AD34-DC0FCFE1E2A6}" type="pres">
      <dgm:prSet presAssocID="{7A3FE1C5-E160-4049-8489-54801F975F79}" presName="node" presStyleLbl="node1" presStyleIdx="3" presStyleCnt="6">
        <dgm:presLayoutVars>
          <dgm:bulletEnabled val="1"/>
        </dgm:presLayoutVars>
      </dgm:prSet>
      <dgm:spPr/>
    </dgm:pt>
    <dgm:pt modelId="{475F0458-FEDC-4DB2-B609-0240CCABA613}" type="pres">
      <dgm:prSet presAssocID="{65899E34-0926-4FC5-8D64-95C46E60C056}" presName="sibTrans" presStyleCnt="0"/>
      <dgm:spPr/>
    </dgm:pt>
    <dgm:pt modelId="{15E18D2E-FCAF-4D03-A4D2-9A966F2688B9}" type="pres">
      <dgm:prSet presAssocID="{C7B03257-CD90-487B-ABE8-9297390551CD}" presName="node" presStyleLbl="node1" presStyleIdx="4" presStyleCnt="6">
        <dgm:presLayoutVars>
          <dgm:bulletEnabled val="1"/>
        </dgm:presLayoutVars>
      </dgm:prSet>
      <dgm:spPr/>
    </dgm:pt>
    <dgm:pt modelId="{D3A278AC-4053-4963-8E71-DF1E51103903}" type="pres">
      <dgm:prSet presAssocID="{6A9C0EE1-55A3-4D30-8105-7AB67DD52A1A}" presName="sibTrans" presStyleCnt="0"/>
      <dgm:spPr/>
    </dgm:pt>
    <dgm:pt modelId="{EC3A0203-15E2-4874-8EA9-11E6D39CCF46}" type="pres">
      <dgm:prSet presAssocID="{96CC862F-AFCA-47BF-9DD0-9460A6C3AFE8}" presName="node" presStyleLbl="node1" presStyleIdx="5" presStyleCnt="6">
        <dgm:presLayoutVars>
          <dgm:bulletEnabled val="1"/>
        </dgm:presLayoutVars>
      </dgm:prSet>
      <dgm:spPr/>
    </dgm:pt>
  </dgm:ptLst>
  <dgm:cxnLst>
    <dgm:cxn modelId="{360C3D02-6C39-41C3-820A-F468B165B111}" type="presOf" srcId="{B553490E-AD10-4BA1-AC5D-2BA7F2CA6AEE}" destId="{EAE1A33A-E04F-4988-B91F-4230936D1638}" srcOrd="0" destOrd="0" presId="urn:microsoft.com/office/officeart/2005/8/layout/default"/>
    <dgm:cxn modelId="{B99E6406-CE58-4BC3-AA5B-F16D5D4ECF22}" type="presOf" srcId="{7A3FE1C5-E160-4049-8489-54801F975F79}" destId="{D7FA06C8-642B-4F04-AD34-DC0FCFE1E2A6}" srcOrd="0" destOrd="0" presId="urn:microsoft.com/office/officeart/2005/8/layout/default"/>
    <dgm:cxn modelId="{92866615-2D50-430C-8DFD-40BD4E347A82}" srcId="{086FDD45-6E2A-4EB6-A039-01D9BD48B5EB}" destId="{C7B03257-CD90-487B-ABE8-9297390551CD}" srcOrd="4" destOrd="0" parTransId="{5B0F1E29-FFF5-4444-9BD4-E9CEB132E5CD}" sibTransId="{6A9C0EE1-55A3-4D30-8105-7AB67DD52A1A}"/>
    <dgm:cxn modelId="{F0613216-1713-4BA8-91F1-8A9523130F7B}" srcId="{086FDD45-6E2A-4EB6-A039-01D9BD48B5EB}" destId="{96CC862F-AFCA-47BF-9DD0-9460A6C3AFE8}" srcOrd="5" destOrd="0" parTransId="{F3CCD0CB-43B0-41BB-8717-EBCD15808023}" sibTransId="{34963B30-0A35-4F04-B486-13BE6101CE4A}"/>
    <dgm:cxn modelId="{3CCB0F35-C36B-4E59-9E64-69608B3A11C3}" type="presOf" srcId="{771417B6-AA58-4D96-8E0D-0DE6AA04FDD1}" destId="{E5464BAB-8026-48AB-8800-A81DDA6B3360}" srcOrd="0" destOrd="0" presId="urn:microsoft.com/office/officeart/2005/8/layout/default"/>
    <dgm:cxn modelId="{997F5038-BBE3-4567-811C-D3680CC1C706}" type="presOf" srcId="{D8A4B77C-4CED-455E-8F91-F6A428A83779}" destId="{BF65B373-C4CE-4EC2-BA40-4F1D25DCD9D8}" srcOrd="0" destOrd="0" presId="urn:microsoft.com/office/officeart/2005/8/layout/default"/>
    <dgm:cxn modelId="{BD11416B-02EC-474D-9563-5793B92E916F}" srcId="{086FDD45-6E2A-4EB6-A039-01D9BD48B5EB}" destId="{771417B6-AA58-4D96-8E0D-0DE6AA04FDD1}" srcOrd="2" destOrd="0" parTransId="{2EC01985-3B0A-4A69-B865-0A98DFEC7DD8}" sibTransId="{E6D94D6D-FCCE-4511-970E-B5AC23DD9E29}"/>
    <dgm:cxn modelId="{82578B79-ED9A-4EEB-AC51-6A8C147261E1}" srcId="{086FDD45-6E2A-4EB6-A039-01D9BD48B5EB}" destId="{B553490E-AD10-4BA1-AC5D-2BA7F2CA6AEE}" srcOrd="1" destOrd="0" parTransId="{33BD3B88-8C41-4120-8CEA-367AF339A206}" sibTransId="{44DCBC6E-B434-463A-83CA-C4958CA59644}"/>
    <dgm:cxn modelId="{954A197C-1F17-4009-B75F-CBC8EB99521D}" type="presOf" srcId="{086FDD45-6E2A-4EB6-A039-01D9BD48B5EB}" destId="{8EDD01D5-5680-4652-AF28-C43C75B286AD}" srcOrd="0" destOrd="0" presId="urn:microsoft.com/office/officeart/2005/8/layout/default"/>
    <dgm:cxn modelId="{F7F3EB86-86F2-4CE3-B3D2-B0069183D32E}" srcId="{086FDD45-6E2A-4EB6-A039-01D9BD48B5EB}" destId="{7A3FE1C5-E160-4049-8489-54801F975F79}" srcOrd="3" destOrd="0" parTransId="{D3E8908B-54CF-44C7-B9EE-AB41DDEBE59D}" sibTransId="{65899E34-0926-4FC5-8D64-95C46E60C056}"/>
    <dgm:cxn modelId="{2183CF9C-A0E0-4F39-91D9-0F40F99BCA40}" srcId="{086FDD45-6E2A-4EB6-A039-01D9BD48B5EB}" destId="{D8A4B77C-4CED-455E-8F91-F6A428A83779}" srcOrd="0" destOrd="0" parTransId="{1787BF4A-CAA3-42D4-8919-48357D30E0B6}" sibTransId="{206F8054-515B-4883-84EF-3F2F67FC3A12}"/>
    <dgm:cxn modelId="{FAE576E2-D6D4-454E-98E6-9EF6755D902E}" type="presOf" srcId="{96CC862F-AFCA-47BF-9DD0-9460A6C3AFE8}" destId="{EC3A0203-15E2-4874-8EA9-11E6D39CCF46}" srcOrd="0" destOrd="0" presId="urn:microsoft.com/office/officeart/2005/8/layout/default"/>
    <dgm:cxn modelId="{3C4220E5-EAF6-4A6E-8D91-D309902475D9}" type="presOf" srcId="{C7B03257-CD90-487B-ABE8-9297390551CD}" destId="{15E18D2E-FCAF-4D03-A4D2-9A966F2688B9}" srcOrd="0" destOrd="0" presId="urn:microsoft.com/office/officeart/2005/8/layout/default"/>
    <dgm:cxn modelId="{5B21AFA7-F72D-4D10-B994-D383E3C9FF40}" type="presParOf" srcId="{8EDD01D5-5680-4652-AF28-C43C75B286AD}" destId="{BF65B373-C4CE-4EC2-BA40-4F1D25DCD9D8}" srcOrd="0" destOrd="0" presId="urn:microsoft.com/office/officeart/2005/8/layout/default"/>
    <dgm:cxn modelId="{389D5197-0C17-4E5C-B9BA-4C297374F8BF}" type="presParOf" srcId="{8EDD01D5-5680-4652-AF28-C43C75B286AD}" destId="{1E56FE8C-8198-4B79-8190-12F472050F71}" srcOrd="1" destOrd="0" presId="urn:microsoft.com/office/officeart/2005/8/layout/default"/>
    <dgm:cxn modelId="{79C06847-6F2E-4EF0-9EB0-3AF4F9543BAA}" type="presParOf" srcId="{8EDD01D5-5680-4652-AF28-C43C75B286AD}" destId="{EAE1A33A-E04F-4988-B91F-4230936D1638}" srcOrd="2" destOrd="0" presId="urn:microsoft.com/office/officeart/2005/8/layout/default"/>
    <dgm:cxn modelId="{11CB4538-B312-4B09-8FF3-1E63ACFEAAAB}" type="presParOf" srcId="{8EDD01D5-5680-4652-AF28-C43C75B286AD}" destId="{ABCBDBF8-62B3-4B04-AD96-16298D01F3E4}" srcOrd="3" destOrd="0" presId="urn:microsoft.com/office/officeart/2005/8/layout/default"/>
    <dgm:cxn modelId="{32913DEF-96C4-4663-972C-C17640552182}" type="presParOf" srcId="{8EDD01D5-5680-4652-AF28-C43C75B286AD}" destId="{E5464BAB-8026-48AB-8800-A81DDA6B3360}" srcOrd="4" destOrd="0" presId="urn:microsoft.com/office/officeart/2005/8/layout/default"/>
    <dgm:cxn modelId="{358A0AAB-81C5-4BF3-8DD0-CF4832AD90F3}" type="presParOf" srcId="{8EDD01D5-5680-4652-AF28-C43C75B286AD}" destId="{F618A563-4D66-4278-8847-A76E218D44DF}" srcOrd="5" destOrd="0" presId="urn:microsoft.com/office/officeart/2005/8/layout/default"/>
    <dgm:cxn modelId="{83916C04-1E8D-4D76-8C79-EA8E86639C8D}" type="presParOf" srcId="{8EDD01D5-5680-4652-AF28-C43C75B286AD}" destId="{D7FA06C8-642B-4F04-AD34-DC0FCFE1E2A6}" srcOrd="6" destOrd="0" presId="urn:microsoft.com/office/officeart/2005/8/layout/default"/>
    <dgm:cxn modelId="{4600E9A7-1C09-45EF-952E-FF44F6421612}" type="presParOf" srcId="{8EDD01D5-5680-4652-AF28-C43C75B286AD}" destId="{475F0458-FEDC-4DB2-B609-0240CCABA613}" srcOrd="7" destOrd="0" presId="urn:microsoft.com/office/officeart/2005/8/layout/default"/>
    <dgm:cxn modelId="{B50F2665-D584-4A63-9D0E-05DD2BFB3761}" type="presParOf" srcId="{8EDD01D5-5680-4652-AF28-C43C75B286AD}" destId="{15E18D2E-FCAF-4D03-A4D2-9A966F2688B9}" srcOrd="8" destOrd="0" presId="urn:microsoft.com/office/officeart/2005/8/layout/default"/>
    <dgm:cxn modelId="{FDB16707-6C29-44AE-B0F0-A5725DA25FE6}" type="presParOf" srcId="{8EDD01D5-5680-4652-AF28-C43C75B286AD}" destId="{D3A278AC-4053-4963-8E71-DF1E51103903}" srcOrd="9" destOrd="0" presId="urn:microsoft.com/office/officeart/2005/8/layout/default"/>
    <dgm:cxn modelId="{EE92E243-36A8-4CE3-8482-00B350F70560}" type="presParOf" srcId="{8EDD01D5-5680-4652-AF28-C43C75B286AD}" destId="{EC3A0203-15E2-4874-8EA9-11E6D39CCF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5EC2AE-6C82-408A-B374-956F3539A38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CO"/>
        </a:p>
      </dgm:t>
    </dgm:pt>
    <dgm:pt modelId="{981D3F2A-5E70-4B36-BA94-5849219F48DD}">
      <dgm:prSet phldrT="[Texto]" custT="1"/>
      <dgm:spPr/>
      <dgm:t>
        <a:bodyPr/>
        <a:lstStyle/>
        <a:p>
          <a:r>
            <a:rPr lang="es-CO" sz="1800" dirty="0">
              <a:latin typeface="Montserrat" pitchFamily="2" charset="77"/>
            </a:rPr>
            <a:t>1. Cirrosis como causa más común de ascitis.</a:t>
          </a:r>
        </a:p>
      </dgm:t>
    </dgm:pt>
    <dgm:pt modelId="{79933301-F78C-4B0A-AC1E-96A087FB7AC8}" type="parTrans" cxnId="{10DAA20D-882F-4D43-B2F8-F06102115D9B}">
      <dgm:prSet/>
      <dgm:spPr/>
      <dgm:t>
        <a:bodyPr/>
        <a:lstStyle/>
        <a:p>
          <a:endParaRPr lang="es-CO" sz="1800">
            <a:latin typeface="Montserrat" pitchFamily="2" charset="77"/>
          </a:endParaRPr>
        </a:p>
      </dgm:t>
    </dgm:pt>
    <dgm:pt modelId="{85E0462B-49DA-4E83-8946-2B4D71915F12}" type="sibTrans" cxnId="{10DAA20D-882F-4D43-B2F8-F06102115D9B}">
      <dgm:prSet/>
      <dgm:spPr/>
      <dgm:t>
        <a:bodyPr/>
        <a:lstStyle/>
        <a:p>
          <a:endParaRPr lang="es-CO" sz="1800">
            <a:latin typeface="Montserrat" pitchFamily="2" charset="77"/>
          </a:endParaRPr>
        </a:p>
      </dgm:t>
    </dgm:pt>
    <dgm:pt modelId="{832BF363-989C-420F-9220-9A65F1D8ADA3}">
      <dgm:prSet phldrT="[Texto]" custT="1"/>
      <dgm:spPr/>
      <dgm:t>
        <a:bodyPr/>
        <a:lstStyle/>
        <a:p>
          <a:r>
            <a:rPr lang="es-CO" sz="1800" dirty="0">
              <a:latin typeface="Montserrat" pitchFamily="2" charset="77"/>
            </a:rPr>
            <a:t>2. Paciente con ascitis = paracentesis.</a:t>
          </a:r>
        </a:p>
      </dgm:t>
    </dgm:pt>
    <dgm:pt modelId="{39E4B693-BC8C-4A95-9AD0-570EF3A9F97F}" type="parTrans" cxnId="{8A7F981D-BB27-41C0-A06E-005A7904AD96}">
      <dgm:prSet/>
      <dgm:spPr/>
      <dgm:t>
        <a:bodyPr/>
        <a:lstStyle/>
        <a:p>
          <a:endParaRPr lang="es-CO" sz="1800">
            <a:latin typeface="Montserrat" pitchFamily="2" charset="77"/>
          </a:endParaRPr>
        </a:p>
      </dgm:t>
    </dgm:pt>
    <dgm:pt modelId="{8F36AAE2-9E18-4FFD-B75A-9141AFE899A8}" type="sibTrans" cxnId="{8A7F981D-BB27-41C0-A06E-005A7904AD96}">
      <dgm:prSet/>
      <dgm:spPr/>
      <dgm:t>
        <a:bodyPr/>
        <a:lstStyle/>
        <a:p>
          <a:endParaRPr lang="es-CO" sz="1800">
            <a:latin typeface="Montserrat" pitchFamily="2" charset="77"/>
          </a:endParaRPr>
        </a:p>
      </dgm:t>
    </dgm:pt>
    <dgm:pt modelId="{6449EF22-A217-4EB9-80A1-D1F40A00092B}">
      <dgm:prSet phldrT="[Texto]" custT="1"/>
      <dgm:spPr/>
      <dgm:t>
        <a:bodyPr/>
        <a:lstStyle/>
        <a:p>
          <a:r>
            <a:rPr lang="es-CO" sz="1800" dirty="0">
              <a:latin typeface="Montserrat" pitchFamily="2" charset="77"/>
            </a:rPr>
            <a:t>3. Estudio de líquido ascítico (PMN, GASA).</a:t>
          </a:r>
        </a:p>
      </dgm:t>
    </dgm:pt>
    <dgm:pt modelId="{B735CAA9-DA18-44E5-ADE5-3C2AF63D94F3}" type="parTrans" cxnId="{F41C8491-D7E8-4328-96D9-57C6F8748BC2}">
      <dgm:prSet/>
      <dgm:spPr/>
      <dgm:t>
        <a:bodyPr/>
        <a:lstStyle/>
        <a:p>
          <a:endParaRPr lang="es-CO" sz="1800">
            <a:latin typeface="Montserrat" pitchFamily="2" charset="77"/>
          </a:endParaRPr>
        </a:p>
      </dgm:t>
    </dgm:pt>
    <dgm:pt modelId="{CE1AC302-2784-409C-87BF-EE7280BF9E3A}" type="sibTrans" cxnId="{F41C8491-D7E8-4328-96D9-57C6F8748BC2}">
      <dgm:prSet/>
      <dgm:spPr/>
      <dgm:t>
        <a:bodyPr/>
        <a:lstStyle/>
        <a:p>
          <a:endParaRPr lang="es-CO" sz="1800">
            <a:latin typeface="Montserrat" pitchFamily="2" charset="77"/>
          </a:endParaRPr>
        </a:p>
      </dgm:t>
    </dgm:pt>
    <dgm:pt modelId="{9934D8AA-FC1F-4EB5-A7ED-5F1443C9D0F9}">
      <dgm:prSet phldrT="[Texto]" custT="1"/>
      <dgm:spPr/>
      <dgm:t>
        <a:bodyPr/>
        <a:lstStyle/>
        <a:p>
          <a:r>
            <a:rPr lang="es-CO" sz="1800" dirty="0">
              <a:latin typeface="Montserrat" pitchFamily="2" charset="77"/>
            </a:rPr>
            <a:t>4. Complicaciones infecciosas.</a:t>
          </a:r>
        </a:p>
      </dgm:t>
    </dgm:pt>
    <dgm:pt modelId="{1F084823-1F26-4267-A4CC-0F07F44E3671}" type="parTrans" cxnId="{8AB874F4-FE3F-4B18-9EC0-CFC13162D200}">
      <dgm:prSet/>
      <dgm:spPr/>
      <dgm:t>
        <a:bodyPr/>
        <a:lstStyle/>
        <a:p>
          <a:endParaRPr lang="es-CO" sz="1800">
            <a:latin typeface="Montserrat" pitchFamily="2" charset="77"/>
          </a:endParaRPr>
        </a:p>
      </dgm:t>
    </dgm:pt>
    <dgm:pt modelId="{E8D19326-5871-46A1-96BF-4BBBD77D81D4}" type="sibTrans" cxnId="{8AB874F4-FE3F-4B18-9EC0-CFC13162D200}">
      <dgm:prSet/>
      <dgm:spPr/>
      <dgm:t>
        <a:bodyPr/>
        <a:lstStyle/>
        <a:p>
          <a:endParaRPr lang="es-CO" sz="1800">
            <a:latin typeface="Montserrat" pitchFamily="2" charset="77"/>
          </a:endParaRPr>
        </a:p>
      </dgm:t>
    </dgm:pt>
    <dgm:pt modelId="{809A14E2-DE27-48B1-BE96-AAEA928FFD30}">
      <dgm:prSet phldrT="[Texto]" custT="1"/>
      <dgm:spPr/>
      <dgm:t>
        <a:bodyPr/>
        <a:lstStyle/>
        <a:p>
          <a:r>
            <a:rPr lang="es-CO" sz="1800" dirty="0">
              <a:latin typeface="Montserrat" pitchFamily="2" charset="77"/>
            </a:rPr>
            <a:t>5. Manejo diurético.</a:t>
          </a:r>
        </a:p>
      </dgm:t>
    </dgm:pt>
    <dgm:pt modelId="{344CE35A-B595-4E3D-8B40-C71ADF32231F}" type="parTrans" cxnId="{9A936E9F-A568-41C0-AA2D-5687A64E0218}">
      <dgm:prSet/>
      <dgm:spPr/>
      <dgm:t>
        <a:bodyPr/>
        <a:lstStyle/>
        <a:p>
          <a:endParaRPr lang="es-CO" sz="1800">
            <a:latin typeface="Montserrat" pitchFamily="2" charset="77"/>
          </a:endParaRPr>
        </a:p>
      </dgm:t>
    </dgm:pt>
    <dgm:pt modelId="{F3B33AF1-D5C0-4E7B-8464-156B48BA1253}" type="sibTrans" cxnId="{9A936E9F-A568-41C0-AA2D-5687A64E0218}">
      <dgm:prSet/>
      <dgm:spPr/>
      <dgm:t>
        <a:bodyPr/>
        <a:lstStyle/>
        <a:p>
          <a:endParaRPr lang="es-CO" sz="1800">
            <a:latin typeface="Montserrat" pitchFamily="2" charset="77"/>
          </a:endParaRPr>
        </a:p>
      </dgm:t>
    </dgm:pt>
    <dgm:pt modelId="{199E3E87-4A7F-4581-A677-3E1D457EC146}" type="pres">
      <dgm:prSet presAssocID="{255EC2AE-6C82-408A-B374-956F3539A38A}" presName="linear" presStyleCnt="0">
        <dgm:presLayoutVars>
          <dgm:dir/>
          <dgm:animLvl val="lvl"/>
          <dgm:resizeHandles val="exact"/>
        </dgm:presLayoutVars>
      </dgm:prSet>
      <dgm:spPr/>
    </dgm:pt>
    <dgm:pt modelId="{C87F782D-8B7C-406A-8440-A3D949D1F42F}" type="pres">
      <dgm:prSet presAssocID="{981D3F2A-5E70-4B36-BA94-5849219F48DD}" presName="parentLin" presStyleCnt="0"/>
      <dgm:spPr/>
    </dgm:pt>
    <dgm:pt modelId="{26A25C5A-DBB1-4A33-A142-F4D431622532}" type="pres">
      <dgm:prSet presAssocID="{981D3F2A-5E70-4B36-BA94-5849219F48DD}" presName="parentLeftMargin" presStyleLbl="node1" presStyleIdx="0" presStyleCnt="5"/>
      <dgm:spPr/>
    </dgm:pt>
    <dgm:pt modelId="{417CA3BB-287E-4AEE-8DFE-7423856FFFF7}" type="pres">
      <dgm:prSet presAssocID="{981D3F2A-5E70-4B36-BA94-5849219F48DD}" presName="parentText" presStyleLbl="node1" presStyleIdx="0" presStyleCnt="5" custScaleX="111493">
        <dgm:presLayoutVars>
          <dgm:chMax val="0"/>
          <dgm:bulletEnabled val="1"/>
        </dgm:presLayoutVars>
      </dgm:prSet>
      <dgm:spPr/>
    </dgm:pt>
    <dgm:pt modelId="{2212FD5D-9DFB-4B90-B1EF-75E9C4AB3601}" type="pres">
      <dgm:prSet presAssocID="{981D3F2A-5E70-4B36-BA94-5849219F48DD}" presName="negativeSpace" presStyleCnt="0"/>
      <dgm:spPr/>
    </dgm:pt>
    <dgm:pt modelId="{0982C5B5-5134-4A1F-8A60-48031A1FE63E}" type="pres">
      <dgm:prSet presAssocID="{981D3F2A-5E70-4B36-BA94-5849219F48DD}" presName="childText" presStyleLbl="conFgAcc1" presStyleIdx="0" presStyleCnt="5">
        <dgm:presLayoutVars>
          <dgm:bulletEnabled val="1"/>
        </dgm:presLayoutVars>
      </dgm:prSet>
      <dgm:spPr/>
    </dgm:pt>
    <dgm:pt modelId="{22881DE8-B706-47BA-9939-5D89271ED595}" type="pres">
      <dgm:prSet presAssocID="{85E0462B-49DA-4E83-8946-2B4D71915F12}" presName="spaceBetweenRectangles" presStyleCnt="0"/>
      <dgm:spPr/>
    </dgm:pt>
    <dgm:pt modelId="{8AA4D9A7-C3D9-464B-9C5A-7135D8C22D25}" type="pres">
      <dgm:prSet presAssocID="{832BF363-989C-420F-9220-9A65F1D8ADA3}" presName="parentLin" presStyleCnt="0"/>
      <dgm:spPr/>
    </dgm:pt>
    <dgm:pt modelId="{94CC6E02-D522-4944-AA5E-D433FEE4FD39}" type="pres">
      <dgm:prSet presAssocID="{832BF363-989C-420F-9220-9A65F1D8ADA3}" presName="parentLeftMargin" presStyleLbl="node1" presStyleIdx="0" presStyleCnt="5"/>
      <dgm:spPr/>
    </dgm:pt>
    <dgm:pt modelId="{5C538F9D-B03D-4C29-9830-8D592A3DE4B9}" type="pres">
      <dgm:prSet presAssocID="{832BF363-989C-420F-9220-9A65F1D8ADA3}" presName="parentText" presStyleLbl="node1" presStyleIdx="1" presStyleCnt="5" custScaleX="110344">
        <dgm:presLayoutVars>
          <dgm:chMax val="0"/>
          <dgm:bulletEnabled val="1"/>
        </dgm:presLayoutVars>
      </dgm:prSet>
      <dgm:spPr/>
    </dgm:pt>
    <dgm:pt modelId="{34C044F1-379D-46C4-A5F2-A6A27D287A65}" type="pres">
      <dgm:prSet presAssocID="{832BF363-989C-420F-9220-9A65F1D8ADA3}" presName="negativeSpace" presStyleCnt="0"/>
      <dgm:spPr/>
    </dgm:pt>
    <dgm:pt modelId="{A6D8E522-44BE-43CC-BEEC-65C768373687}" type="pres">
      <dgm:prSet presAssocID="{832BF363-989C-420F-9220-9A65F1D8ADA3}" presName="childText" presStyleLbl="conFgAcc1" presStyleIdx="1" presStyleCnt="5">
        <dgm:presLayoutVars>
          <dgm:bulletEnabled val="1"/>
        </dgm:presLayoutVars>
      </dgm:prSet>
      <dgm:spPr/>
    </dgm:pt>
    <dgm:pt modelId="{F22C468C-CB79-4238-9F79-0A97DB053459}" type="pres">
      <dgm:prSet presAssocID="{8F36AAE2-9E18-4FFD-B75A-9141AFE899A8}" presName="spaceBetweenRectangles" presStyleCnt="0"/>
      <dgm:spPr/>
    </dgm:pt>
    <dgm:pt modelId="{AF9792F9-A1B2-41D0-A58B-D83B0EE7F8F1}" type="pres">
      <dgm:prSet presAssocID="{6449EF22-A217-4EB9-80A1-D1F40A00092B}" presName="parentLin" presStyleCnt="0"/>
      <dgm:spPr/>
    </dgm:pt>
    <dgm:pt modelId="{ABF14610-1024-4181-9C03-F239562B738E}" type="pres">
      <dgm:prSet presAssocID="{6449EF22-A217-4EB9-80A1-D1F40A00092B}" presName="parentLeftMargin" presStyleLbl="node1" presStyleIdx="1" presStyleCnt="5"/>
      <dgm:spPr/>
    </dgm:pt>
    <dgm:pt modelId="{32380D32-FFB1-474C-917F-5033708790AA}" type="pres">
      <dgm:prSet presAssocID="{6449EF22-A217-4EB9-80A1-D1F40A00092B}" presName="parentText" presStyleLbl="node1" presStyleIdx="2" presStyleCnt="5" custScaleX="110250">
        <dgm:presLayoutVars>
          <dgm:chMax val="0"/>
          <dgm:bulletEnabled val="1"/>
        </dgm:presLayoutVars>
      </dgm:prSet>
      <dgm:spPr/>
    </dgm:pt>
    <dgm:pt modelId="{B83D1569-28D5-4388-8389-C77BE566ABFC}" type="pres">
      <dgm:prSet presAssocID="{6449EF22-A217-4EB9-80A1-D1F40A00092B}" presName="negativeSpace" presStyleCnt="0"/>
      <dgm:spPr/>
    </dgm:pt>
    <dgm:pt modelId="{4A13C78E-1C62-4955-BB63-D849E134A7E3}" type="pres">
      <dgm:prSet presAssocID="{6449EF22-A217-4EB9-80A1-D1F40A00092B}" presName="childText" presStyleLbl="conFgAcc1" presStyleIdx="2" presStyleCnt="5">
        <dgm:presLayoutVars>
          <dgm:bulletEnabled val="1"/>
        </dgm:presLayoutVars>
      </dgm:prSet>
      <dgm:spPr/>
    </dgm:pt>
    <dgm:pt modelId="{5D46927D-E7C4-4B64-8D1B-49A41430958D}" type="pres">
      <dgm:prSet presAssocID="{CE1AC302-2784-409C-87BF-EE7280BF9E3A}" presName="spaceBetweenRectangles" presStyleCnt="0"/>
      <dgm:spPr/>
    </dgm:pt>
    <dgm:pt modelId="{F5A5FB08-A620-435D-ACD3-924BB35BBF7A}" type="pres">
      <dgm:prSet presAssocID="{9934D8AA-FC1F-4EB5-A7ED-5F1443C9D0F9}" presName="parentLin" presStyleCnt="0"/>
      <dgm:spPr/>
    </dgm:pt>
    <dgm:pt modelId="{2B7CB896-3D81-4F59-BAFC-407D64AE3AC4}" type="pres">
      <dgm:prSet presAssocID="{9934D8AA-FC1F-4EB5-A7ED-5F1443C9D0F9}" presName="parentLeftMargin" presStyleLbl="node1" presStyleIdx="2" presStyleCnt="5"/>
      <dgm:spPr/>
    </dgm:pt>
    <dgm:pt modelId="{A3850D87-46FF-4A8F-9408-FBC8BAF6B1FD}" type="pres">
      <dgm:prSet presAssocID="{9934D8AA-FC1F-4EB5-A7ED-5F1443C9D0F9}" presName="parentText" presStyleLbl="node1" presStyleIdx="3" presStyleCnt="5" custScaleX="108620">
        <dgm:presLayoutVars>
          <dgm:chMax val="0"/>
          <dgm:bulletEnabled val="1"/>
        </dgm:presLayoutVars>
      </dgm:prSet>
      <dgm:spPr/>
    </dgm:pt>
    <dgm:pt modelId="{7E0361B6-00FA-4805-BD92-E7D18441047A}" type="pres">
      <dgm:prSet presAssocID="{9934D8AA-FC1F-4EB5-A7ED-5F1443C9D0F9}" presName="negativeSpace" presStyleCnt="0"/>
      <dgm:spPr/>
    </dgm:pt>
    <dgm:pt modelId="{E3F793BC-3A2A-45C1-B40D-6C4B2E80C4EA}" type="pres">
      <dgm:prSet presAssocID="{9934D8AA-FC1F-4EB5-A7ED-5F1443C9D0F9}" presName="childText" presStyleLbl="conFgAcc1" presStyleIdx="3" presStyleCnt="5">
        <dgm:presLayoutVars>
          <dgm:bulletEnabled val="1"/>
        </dgm:presLayoutVars>
      </dgm:prSet>
      <dgm:spPr/>
    </dgm:pt>
    <dgm:pt modelId="{754F8362-957C-444B-A961-054CE2749E56}" type="pres">
      <dgm:prSet presAssocID="{E8D19326-5871-46A1-96BF-4BBBD77D81D4}" presName="spaceBetweenRectangles" presStyleCnt="0"/>
      <dgm:spPr/>
    </dgm:pt>
    <dgm:pt modelId="{40C7510D-D54C-4EAA-8127-AFEA7B504844}" type="pres">
      <dgm:prSet presAssocID="{809A14E2-DE27-48B1-BE96-AAEA928FFD30}" presName="parentLin" presStyleCnt="0"/>
      <dgm:spPr/>
    </dgm:pt>
    <dgm:pt modelId="{AE6FF3ED-69B8-4245-BDD9-656C1021F970}" type="pres">
      <dgm:prSet presAssocID="{809A14E2-DE27-48B1-BE96-AAEA928FFD30}" presName="parentLeftMargin" presStyleLbl="node1" presStyleIdx="3" presStyleCnt="5"/>
      <dgm:spPr/>
    </dgm:pt>
    <dgm:pt modelId="{72142B47-7170-4106-B52A-AA386E366DF0}" type="pres">
      <dgm:prSet presAssocID="{809A14E2-DE27-48B1-BE96-AAEA928FFD30}" presName="parentText" presStyleLbl="node1" presStyleIdx="4" presStyleCnt="5" custScaleX="107470">
        <dgm:presLayoutVars>
          <dgm:chMax val="0"/>
          <dgm:bulletEnabled val="1"/>
        </dgm:presLayoutVars>
      </dgm:prSet>
      <dgm:spPr/>
    </dgm:pt>
    <dgm:pt modelId="{F65DE5BF-AA9F-4C15-85EE-1837A6D079CA}" type="pres">
      <dgm:prSet presAssocID="{809A14E2-DE27-48B1-BE96-AAEA928FFD30}" presName="negativeSpace" presStyleCnt="0"/>
      <dgm:spPr/>
    </dgm:pt>
    <dgm:pt modelId="{158C41BB-559D-4BAE-ABD3-438E73E6518C}" type="pres">
      <dgm:prSet presAssocID="{809A14E2-DE27-48B1-BE96-AAEA928FFD30}" presName="childText" presStyleLbl="conFgAcc1" presStyleIdx="4" presStyleCnt="5">
        <dgm:presLayoutVars>
          <dgm:bulletEnabled val="1"/>
        </dgm:presLayoutVars>
      </dgm:prSet>
      <dgm:spPr/>
    </dgm:pt>
  </dgm:ptLst>
  <dgm:cxnLst>
    <dgm:cxn modelId="{10DAA20D-882F-4D43-B2F8-F06102115D9B}" srcId="{255EC2AE-6C82-408A-B374-956F3539A38A}" destId="{981D3F2A-5E70-4B36-BA94-5849219F48DD}" srcOrd="0" destOrd="0" parTransId="{79933301-F78C-4B0A-AC1E-96A087FB7AC8}" sibTransId="{85E0462B-49DA-4E83-8946-2B4D71915F12}"/>
    <dgm:cxn modelId="{7F25FA12-7E52-42CB-AC43-E7158C7558BC}" type="presOf" srcId="{832BF363-989C-420F-9220-9A65F1D8ADA3}" destId="{94CC6E02-D522-4944-AA5E-D433FEE4FD39}" srcOrd="0" destOrd="0" presId="urn:microsoft.com/office/officeart/2005/8/layout/list1"/>
    <dgm:cxn modelId="{8A7F981D-BB27-41C0-A06E-005A7904AD96}" srcId="{255EC2AE-6C82-408A-B374-956F3539A38A}" destId="{832BF363-989C-420F-9220-9A65F1D8ADA3}" srcOrd="1" destOrd="0" parTransId="{39E4B693-BC8C-4A95-9AD0-570EF3A9F97F}" sibTransId="{8F36AAE2-9E18-4FFD-B75A-9141AFE899A8}"/>
    <dgm:cxn modelId="{D982E01E-B69F-4EA8-A3D6-1A84787FE6AA}" type="presOf" srcId="{255EC2AE-6C82-408A-B374-956F3539A38A}" destId="{199E3E87-4A7F-4581-A677-3E1D457EC146}" srcOrd="0" destOrd="0" presId="urn:microsoft.com/office/officeart/2005/8/layout/list1"/>
    <dgm:cxn modelId="{6443F623-2A93-4756-AA9D-3C6266E35C4D}" type="presOf" srcId="{809A14E2-DE27-48B1-BE96-AAEA928FFD30}" destId="{72142B47-7170-4106-B52A-AA386E366DF0}" srcOrd="1" destOrd="0" presId="urn:microsoft.com/office/officeart/2005/8/layout/list1"/>
    <dgm:cxn modelId="{E7D1B16E-1848-4F51-84E6-6C6BAF1F8121}" type="presOf" srcId="{6449EF22-A217-4EB9-80A1-D1F40A00092B}" destId="{32380D32-FFB1-474C-917F-5033708790AA}" srcOrd="1" destOrd="0" presId="urn:microsoft.com/office/officeart/2005/8/layout/list1"/>
    <dgm:cxn modelId="{F15F144F-9DE7-43FB-855D-395B4EF470D0}" type="presOf" srcId="{981D3F2A-5E70-4B36-BA94-5849219F48DD}" destId="{417CA3BB-287E-4AEE-8DFE-7423856FFFF7}" srcOrd="1" destOrd="0" presId="urn:microsoft.com/office/officeart/2005/8/layout/list1"/>
    <dgm:cxn modelId="{1084E558-4C36-48C5-9710-B5F9BCB48E64}" type="presOf" srcId="{9934D8AA-FC1F-4EB5-A7ED-5F1443C9D0F9}" destId="{2B7CB896-3D81-4F59-BAFC-407D64AE3AC4}" srcOrd="0" destOrd="0" presId="urn:microsoft.com/office/officeart/2005/8/layout/list1"/>
    <dgm:cxn modelId="{F41C8491-D7E8-4328-96D9-57C6F8748BC2}" srcId="{255EC2AE-6C82-408A-B374-956F3539A38A}" destId="{6449EF22-A217-4EB9-80A1-D1F40A00092B}" srcOrd="2" destOrd="0" parTransId="{B735CAA9-DA18-44E5-ADE5-3C2AF63D94F3}" sibTransId="{CE1AC302-2784-409C-87BF-EE7280BF9E3A}"/>
    <dgm:cxn modelId="{9A936E9F-A568-41C0-AA2D-5687A64E0218}" srcId="{255EC2AE-6C82-408A-B374-956F3539A38A}" destId="{809A14E2-DE27-48B1-BE96-AAEA928FFD30}" srcOrd="4" destOrd="0" parTransId="{344CE35A-B595-4E3D-8B40-C71ADF32231F}" sibTransId="{F3B33AF1-D5C0-4E7B-8464-156B48BA1253}"/>
    <dgm:cxn modelId="{7BC2D8C2-105F-4271-8264-52BFF39E8757}" type="presOf" srcId="{981D3F2A-5E70-4B36-BA94-5849219F48DD}" destId="{26A25C5A-DBB1-4A33-A142-F4D431622532}" srcOrd="0" destOrd="0" presId="urn:microsoft.com/office/officeart/2005/8/layout/list1"/>
    <dgm:cxn modelId="{57B6F3C2-0F75-48F3-919C-02A7139CC4DB}" type="presOf" srcId="{809A14E2-DE27-48B1-BE96-AAEA928FFD30}" destId="{AE6FF3ED-69B8-4245-BDD9-656C1021F970}" srcOrd="0" destOrd="0" presId="urn:microsoft.com/office/officeart/2005/8/layout/list1"/>
    <dgm:cxn modelId="{8554F8C8-8C33-47A6-9A46-69B11394F372}" type="presOf" srcId="{9934D8AA-FC1F-4EB5-A7ED-5F1443C9D0F9}" destId="{A3850D87-46FF-4A8F-9408-FBC8BAF6B1FD}" srcOrd="1" destOrd="0" presId="urn:microsoft.com/office/officeart/2005/8/layout/list1"/>
    <dgm:cxn modelId="{7073ACD9-0C9E-463E-A440-7D7D10B693E6}" type="presOf" srcId="{6449EF22-A217-4EB9-80A1-D1F40A00092B}" destId="{ABF14610-1024-4181-9C03-F239562B738E}" srcOrd="0" destOrd="0" presId="urn:microsoft.com/office/officeart/2005/8/layout/list1"/>
    <dgm:cxn modelId="{8AB874F4-FE3F-4B18-9EC0-CFC13162D200}" srcId="{255EC2AE-6C82-408A-B374-956F3539A38A}" destId="{9934D8AA-FC1F-4EB5-A7ED-5F1443C9D0F9}" srcOrd="3" destOrd="0" parTransId="{1F084823-1F26-4267-A4CC-0F07F44E3671}" sibTransId="{E8D19326-5871-46A1-96BF-4BBBD77D81D4}"/>
    <dgm:cxn modelId="{789D37F6-94BD-4D1C-AC7B-74812F6C5E13}" type="presOf" srcId="{832BF363-989C-420F-9220-9A65F1D8ADA3}" destId="{5C538F9D-B03D-4C29-9830-8D592A3DE4B9}" srcOrd="1" destOrd="0" presId="urn:microsoft.com/office/officeart/2005/8/layout/list1"/>
    <dgm:cxn modelId="{CC35CF23-BA56-4733-A40B-3C2FF4212A1A}" type="presParOf" srcId="{199E3E87-4A7F-4581-A677-3E1D457EC146}" destId="{C87F782D-8B7C-406A-8440-A3D949D1F42F}" srcOrd="0" destOrd="0" presId="urn:microsoft.com/office/officeart/2005/8/layout/list1"/>
    <dgm:cxn modelId="{D10CC01B-8007-46ED-90C5-300FA31D7422}" type="presParOf" srcId="{C87F782D-8B7C-406A-8440-A3D949D1F42F}" destId="{26A25C5A-DBB1-4A33-A142-F4D431622532}" srcOrd="0" destOrd="0" presId="urn:microsoft.com/office/officeart/2005/8/layout/list1"/>
    <dgm:cxn modelId="{24B752F1-0417-4E42-9334-55115C50E94D}" type="presParOf" srcId="{C87F782D-8B7C-406A-8440-A3D949D1F42F}" destId="{417CA3BB-287E-4AEE-8DFE-7423856FFFF7}" srcOrd="1" destOrd="0" presId="urn:microsoft.com/office/officeart/2005/8/layout/list1"/>
    <dgm:cxn modelId="{5214CEC8-CA17-47FF-896B-CD9FBD329C61}" type="presParOf" srcId="{199E3E87-4A7F-4581-A677-3E1D457EC146}" destId="{2212FD5D-9DFB-4B90-B1EF-75E9C4AB3601}" srcOrd="1" destOrd="0" presId="urn:microsoft.com/office/officeart/2005/8/layout/list1"/>
    <dgm:cxn modelId="{A7797770-92A7-4487-AF52-C624D480CEAF}" type="presParOf" srcId="{199E3E87-4A7F-4581-A677-3E1D457EC146}" destId="{0982C5B5-5134-4A1F-8A60-48031A1FE63E}" srcOrd="2" destOrd="0" presId="urn:microsoft.com/office/officeart/2005/8/layout/list1"/>
    <dgm:cxn modelId="{77EB4E7A-FA86-4BAA-8941-E9056D092D21}" type="presParOf" srcId="{199E3E87-4A7F-4581-A677-3E1D457EC146}" destId="{22881DE8-B706-47BA-9939-5D89271ED595}" srcOrd="3" destOrd="0" presId="urn:microsoft.com/office/officeart/2005/8/layout/list1"/>
    <dgm:cxn modelId="{A4E24A5A-87C4-471E-9A4C-89D52C7D3302}" type="presParOf" srcId="{199E3E87-4A7F-4581-A677-3E1D457EC146}" destId="{8AA4D9A7-C3D9-464B-9C5A-7135D8C22D25}" srcOrd="4" destOrd="0" presId="urn:microsoft.com/office/officeart/2005/8/layout/list1"/>
    <dgm:cxn modelId="{487779EF-7FC7-481D-B1AC-82CC410F4B3A}" type="presParOf" srcId="{8AA4D9A7-C3D9-464B-9C5A-7135D8C22D25}" destId="{94CC6E02-D522-4944-AA5E-D433FEE4FD39}" srcOrd="0" destOrd="0" presId="urn:microsoft.com/office/officeart/2005/8/layout/list1"/>
    <dgm:cxn modelId="{7CC99519-A8DA-41CD-B3D9-2E038B5B7CC6}" type="presParOf" srcId="{8AA4D9A7-C3D9-464B-9C5A-7135D8C22D25}" destId="{5C538F9D-B03D-4C29-9830-8D592A3DE4B9}" srcOrd="1" destOrd="0" presId="urn:microsoft.com/office/officeart/2005/8/layout/list1"/>
    <dgm:cxn modelId="{6214B740-7EC3-4FF3-B91F-A883638B9964}" type="presParOf" srcId="{199E3E87-4A7F-4581-A677-3E1D457EC146}" destId="{34C044F1-379D-46C4-A5F2-A6A27D287A65}" srcOrd="5" destOrd="0" presId="urn:microsoft.com/office/officeart/2005/8/layout/list1"/>
    <dgm:cxn modelId="{0E630B6A-7BF5-4013-B8B0-580D37E057E5}" type="presParOf" srcId="{199E3E87-4A7F-4581-A677-3E1D457EC146}" destId="{A6D8E522-44BE-43CC-BEEC-65C768373687}" srcOrd="6" destOrd="0" presId="urn:microsoft.com/office/officeart/2005/8/layout/list1"/>
    <dgm:cxn modelId="{B9112351-7339-44DC-B3C2-6C1A2072A6EF}" type="presParOf" srcId="{199E3E87-4A7F-4581-A677-3E1D457EC146}" destId="{F22C468C-CB79-4238-9F79-0A97DB053459}" srcOrd="7" destOrd="0" presId="urn:microsoft.com/office/officeart/2005/8/layout/list1"/>
    <dgm:cxn modelId="{481AC4A5-E21A-4BF5-9E61-57D849DE5F43}" type="presParOf" srcId="{199E3E87-4A7F-4581-A677-3E1D457EC146}" destId="{AF9792F9-A1B2-41D0-A58B-D83B0EE7F8F1}" srcOrd="8" destOrd="0" presId="urn:microsoft.com/office/officeart/2005/8/layout/list1"/>
    <dgm:cxn modelId="{CC2E18DF-BBC8-4AD3-AAA2-1E97ABF86AC6}" type="presParOf" srcId="{AF9792F9-A1B2-41D0-A58B-D83B0EE7F8F1}" destId="{ABF14610-1024-4181-9C03-F239562B738E}" srcOrd="0" destOrd="0" presId="urn:microsoft.com/office/officeart/2005/8/layout/list1"/>
    <dgm:cxn modelId="{29532555-66F4-45F7-AB48-7E7FE895EAC5}" type="presParOf" srcId="{AF9792F9-A1B2-41D0-A58B-D83B0EE7F8F1}" destId="{32380D32-FFB1-474C-917F-5033708790AA}" srcOrd="1" destOrd="0" presId="urn:microsoft.com/office/officeart/2005/8/layout/list1"/>
    <dgm:cxn modelId="{57182D6A-2161-404C-A76A-B76911E34929}" type="presParOf" srcId="{199E3E87-4A7F-4581-A677-3E1D457EC146}" destId="{B83D1569-28D5-4388-8389-C77BE566ABFC}" srcOrd="9" destOrd="0" presId="urn:microsoft.com/office/officeart/2005/8/layout/list1"/>
    <dgm:cxn modelId="{AAEA4879-1D99-4FF6-BECA-EF603218D4CB}" type="presParOf" srcId="{199E3E87-4A7F-4581-A677-3E1D457EC146}" destId="{4A13C78E-1C62-4955-BB63-D849E134A7E3}" srcOrd="10" destOrd="0" presId="urn:microsoft.com/office/officeart/2005/8/layout/list1"/>
    <dgm:cxn modelId="{3B53D4F7-10F7-417C-A92B-4FB70CC91E9C}" type="presParOf" srcId="{199E3E87-4A7F-4581-A677-3E1D457EC146}" destId="{5D46927D-E7C4-4B64-8D1B-49A41430958D}" srcOrd="11" destOrd="0" presId="urn:microsoft.com/office/officeart/2005/8/layout/list1"/>
    <dgm:cxn modelId="{A9E0B70F-6622-4D64-9E85-30D8208EB1AD}" type="presParOf" srcId="{199E3E87-4A7F-4581-A677-3E1D457EC146}" destId="{F5A5FB08-A620-435D-ACD3-924BB35BBF7A}" srcOrd="12" destOrd="0" presId="urn:microsoft.com/office/officeart/2005/8/layout/list1"/>
    <dgm:cxn modelId="{A03B7A59-965E-4D10-A951-F6C683DFF1F6}" type="presParOf" srcId="{F5A5FB08-A620-435D-ACD3-924BB35BBF7A}" destId="{2B7CB896-3D81-4F59-BAFC-407D64AE3AC4}" srcOrd="0" destOrd="0" presId="urn:microsoft.com/office/officeart/2005/8/layout/list1"/>
    <dgm:cxn modelId="{4957629D-BE99-4762-8107-33EF18B46295}" type="presParOf" srcId="{F5A5FB08-A620-435D-ACD3-924BB35BBF7A}" destId="{A3850D87-46FF-4A8F-9408-FBC8BAF6B1FD}" srcOrd="1" destOrd="0" presId="urn:microsoft.com/office/officeart/2005/8/layout/list1"/>
    <dgm:cxn modelId="{A293D34C-BB5C-42CF-AD51-2AE19C01ECCB}" type="presParOf" srcId="{199E3E87-4A7F-4581-A677-3E1D457EC146}" destId="{7E0361B6-00FA-4805-BD92-E7D18441047A}" srcOrd="13" destOrd="0" presId="urn:microsoft.com/office/officeart/2005/8/layout/list1"/>
    <dgm:cxn modelId="{DE783D52-8205-4312-B401-B1A01141B820}" type="presParOf" srcId="{199E3E87-4A7F-4581-A677-3E1D457EC146}" destId="{E3F793BC-3A2A-45C1-B40D-6C4B2E80C4EA}" srcOrd="14" destOrd="0" presId="urn:microsoft.com/office/officeart/2005/8/layout/list1"/>
    <dgm:cxn modelId="{D886565F-E2CF-4F41-881A-058C44F7AAB3}" type="presParOf" srcId="{199E3E87-4A7F-4581-A677-3E1D457EC146}" destId="{754F8362-957C-444B-A961-054CE2749E56}" srcOrd="15" destOrd="0" presId="urn:microsoft.com/office/officeart/2005/8/layout/list1"/>
    <dgm:cxn modelId="{C9A8644E-14D5-416E-855A-B6736E0A2FC8}" type="presParOf" srcId="{199E3E87-4A7F-4581-A677-3E1D457EC146}" destId="{40C7510D-D54C-4EAA-8127-AFEA7B504844}" srcOrd="16" destOrd="0" presId="urn:microsoft.com/office/officeart/2005/8/layout/list1"/>
    <dgm:cxn modelId="{D0708F81-E10A-493F-9163-0F8A91FFCCA2}" type="presParOf" srcId="{40C7510D-D54C-4EAA-8127-AFEA7B504844}" destId="{AE6FF3ED-69B8-4245-BDD9-656C1021F970}" srcOrd="0" destOrd="0" presId="urn:microsoft.com/office/officeart/2005/8/layout/list1"/>
    <dgm:cxn modelId="{2DD1A937-331A-4210-8AD0-3A4F077A2050}" type="presParOf" srcId="{40C7510D-D54C-4EAA-8127-AFEA7B504844}" destId="{72142B47-7170-4106-B52A-AA386E366DF0}" srcOrd="1" destOrd="0" presId="urn:microsoft.com/office/officeart/2005/8/layout/list1"/>
    <dgm:cxn modelId="{0DB716F2-906F-4C42-89DA-E75D6B7F9CF9}" type="presParOf" srcId="{199E3E87-4A7F-4581-A677-3E1D457EC146}" destId="{F65DE5BF-AA9F-4C15-85EE-1837A6D079CA}" srcOrd="17" destOrd="0" presId="urn:microsoft.com/office/officeart/2005/8/layout/list1"/>
    <dgm:cxn modelId="{840B5A1F-4C39-488C-B0A5-4AB5286EFF63}" type="presParOf" srcId="{199E3E87-4A7F-4581-A677-3E1D457EC146}" destId="{158C41BB-559D-4BAE-ABD3-438E73E6518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009213-D671-4198-AE9F-A8481FCAE29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429E7B0-1DF7-40F8-AE25-F1E485DC6807}">
      <dgm:prSet phldrT="[Texto]" custT="1"/>
      <dgm:spPr/>
      <dgm:t>
        <a:bodyPr/>
        <a:lstStyle/>
        <a:p>
          <a:pPr>
            <a:lnSpc>
              <a:spcPct val="100000"/>
            </a:lnSpc>
          </a:pPr>
          <a:r>
            <a:rPr lang="es-ES" sz="1600" dirty="0">
              <a:latin typeface="Montserrat" pitchFamily="2" charset="77"/>
            </a:rPr>
            <a:t>La hemorragia por várices es una emergencia médica con alta tasa de complicaciones y mortalidad.</a:t>
          </a:r>
        </a:p>
      </dgm:t>
    </dgm:pt>
    <dgm:pt modelId="{11869A87-B533-4810-9924-A98FDDC7CD63}" type="parTrans" cxnId="{074295CD-7BC2-472D-9203-CA4C9F44C244}">
      <dgm:prSet/>
      <dgm:spPr/>
      <dgm:t>
        <a:bodyPr/>
        <a:lstStyle/>
        <a:p>
          <a:pPr>
            <a:lnSpc>
              <a:spcPct val="100000"/>
            </a:lnSpc>
          </a:pPr>
          <a:endParaRPr lang="es-ES" sz="1600">
            <a:latin typeface="Montserrat" pitchFamily="2" charset="77"/>
          </a:endParaRPr>
        </a:p>
      </dgm:t>
    </dgm:pt>
    <dgm:pt modelId="{552E0AD4-816F-4F6F-8641-631F9999061A}" type="sibTrans" cxnId="{074295CD-7BC2-472D-9203-CA4C9F44C244}">
      <dgm:prSet/>
      <dgm:spPr/>
      <dgm:t>
        <a:bodyPr/>
        <a:lstStyle/>
        <a:p>
          <a:pPr>
            <a:lnSpc>
              <a:spcPct val="100000"/>
            </a:lnSpc>
          </a:pPr>
          <a:endParaRPr lang="es-ES" sz="1600">
            <a:latin typeface="Montserrat" pitchFamily="2" charset="77"/>
          </a:endParaRPr>
        </a:p>
      </dgm:t>
    </dgm:pt>
    <dgm:pt modelId="{7AD205D5-EA91-41D9-B2A1-EE7E8B14669C}">
      <dgm:prSet phldrT="[Texto]" custT="1"/>
      <dgm:spPr/>
      <dgm:t>
        <a:bodyPr/>
        <a:lstStyle/>
        <a:p>
          <a:pPr>
            <a:lnSpc>
              <a:spcPct val="100000"/>
            </a:lnSpc>
          </a:pPr>
          <a:r>
            <a:rPr lang="es-ES" sz="1600" dirty="0">
              <a:latin typeface="Montserrat" pitchFamily="2" charset="77"/>
            </a:rPr>
            <a:t>Restauración de la volemia con cristaloides, transfusión restrictiva con umbral de hemoglobina en 7 g/dl, vasoactivos y profilaxis antibiótica.</a:t>
          </a:r>
        </a:p>
      </dgm:t>
    </dgm:pt>
    <dgm:pt modelId="{E346B2CB-EC8A-42A3-B57A-7A41B9A2068F}" type="parTrans" cxnId="{0659AF3E-A9C8-46B1-B47B-B280789F349D}">
      <dgm:prSet/>
      <dgm:spPr/>
      <dgm:t>
        <a:bodyPr/>
        <a:lstStyle/>
        <a:p>
          <a:pPr>
            <a:lnSpc>
              <a:spcPct val="100000"/>
            </a:lnSpc>
          </a:pPr>
          <a:endParaRPr lang="es-ES" sz="1600">
            <a:latin typeface="Montserrat" pitchFamily="2" charset="77"/>
          </a:endParaRPr>
        </a:p>
      </dgm:t>
    </dgm:pt>
    <dgm:pt modelId="{285FAA26-ABAE-40F6-BDA3-3CCF3000B0D4}" type="sibTrans" cxnId="{0659AF3E-A9C8-46B1-B47B-B280789F349D}">
      <dgm:prSet/>
      <dgm:spPr/>
      <dgm:t>
        <a:bodyPr/>
        <a:lstStyle/>
        <a:p>
          <a:pPr>
            <a:lnSpc>
              <a:spcPct val="100000"/>
            </a:lnSpc>
          </a:pPr>
          <a:endParaRPr lang="es-ES" sz="1600">
            <a:latin typeface="Montserrat" pitchFamily="2" charset="77"/>
          </a:endParaRPr>
        </a:p>
      </dgm:t>
    </dgm:pt>
    <dgm:pt modelId="{0B4794D6-D1B3-4654-9294-68BDC351AC25}">
      <dgm:prSet phldrT="[Texto]" custT="1"/>
      <dgm:spPr/>
      <dgm:t>
        <a:bodyPr/>
        <a:lstStyle/>
        <a:p>
          <a:pPr>
            <a:lnSpc>
              <a:spcPct val="100000"/>
            </a:lnSpc>
          </a:pPr>
          <a:r>
            <a:rPr lang="es-ES" sz="1600" dirty="0">
              <a:latin typeface="Montserrat" pitchFamily="2" charset="77"/>
            </a:rPr>
            <a:t>La endoscopia de vías digestivas superiores debe realizarse en las primeras doce horas.</a:t>
          </a:r>
        </a:p>
      </dgm:t>
    </dgm:pt>
    <dgm:pt modelId="{1F5E9DC2-555C-40BC-9A3B-DE1AEB493EFD}" type="parTrans" cxnId="{0A1A3D45-C665-401F-B343-A3760F0B9236}">
      <dgm:prSet/>
      <dgm:spPr/>
      <dgm:t>
        <a:bodyPr/>
        <a:lstStyle/>
        <a:p>
          <a:pPr>
            <a:lnSpc>
              <a:spcPct val="100000"/>
            </a:lnSpc>
          </a:pPr>
          <a:endParaRPr lang="es-ES" sz="1600">
            <a:latin typeface="Montserrat" pitchFamily="2" charset="77"/>
          </a:endParaRPr>
        </a:p>
      </dgm:t>
    </dgm:pt>
    <dgm:pt modelId="{8EE6A3CC-0157-453B-9E03-AAB5E3FF303C}" type="sibTrans" cxnId="{0A1A3D45-C665-401F-B343-A3760F0B9236}">
      <dgm:prSet/>
      <dgm:spPr/>
      <dgm:t>
        <a:bodyPr/>
        <a:lstStyle/>
        <a:p>
          <a:pPr>
            <a:lnSpc>
              <a:spcPct val="100000"/>
            </a:lnSpc>
          </a:pPr>
          <a:endParaRPr lang="es-ES" sz="1600">
            <a:latin typeface="Montserrat" pitchFamily="2" charset="77"/>
          </a:endParaRPr>
        </a:p>
      </dgm:t>
    </dgm:pt>
    <dgm:pt modelId="{41D0A036-96CD-4A37-B13D-C3CAACE93F1F}">
      <dgm:prSet custT="1"/>
      <dgm:spPr/>
      <dgm:t>
        <a:bodyPr/>
        <a:lstStyle/>
        <a:p>
          <a:pPr>
            <a:lnSpc>
              <a:spcPct val="100000"/>
            </a:lnSpc>
          </a:pPr>
          <a:r>
            <a:rPr lang="es-ES" sz="1600" dirty="0">
              <a:latin typeface="Montserrat" pitchFamily="2" charset="77"/>
            </a:rPr>
            <a:t>Siempre ante una sospecha de encefalopatía hepática, considerar inicialmente diagnósticos diferenciales y descartarlos.</a:t>
          </a:r>
        </a:p>
      </dgm:t>
    </dgm:pt>
    <dgm:pt modelId="{92BCA0BE-DF0A-4311-9CC0-87BDC31866C9}" type="parTrans" cxnId="{62270246-79A4-46E9-A5B3-966E92FC862D}">
      <dgm:prSet/>
      <dgm:spPr/>
      <dgm:t>
        <a:bodyPr/>
        <a:lstStyle/>
        <a:p>
          <a:pPr>
            <a:lnSpc>
              <a:spcPct val="100000"/>
            </a:lnSpc>
          </a:pPr>
          <a:endParaRPr lang="es-ES" sz="1600">
            <a:latin typeface="Montserrat" pitchFamily="2" charset="77"/>
          </a:endParaRPr>
        </a:p>
      </dgm:t>
    </dgm:pt>
    <dgm:pt modelId="{F574F71F-24D0-46F8-981E-01D6EA3C5B4A}" type="sibTrans" cxnId="{62270246-79A4-46E9-A5B3-966E92FC862D}">
      <dgm:prSet/>
      <dgm:spPr/>
      <dgm:t>
        <a:bodyPr/>
        <a:lstStyle/>
        <a:p>
          <a:pPr>
            <a:lnSpc>
              <a:spcPct val="100000"/>
            </a:lnSpc>
          </a:pPr>
          <a:endParaRPr lang="es-ES" sz="1600">
            <a:latin typeface="Montserrat" pitchFamily="2" charset="77"/>
          </a:endParaRPr>
        </a:p>
      </dgm:t>
    </dgm:pt>
    <dgm:pt modelId="{DF47B7E2-DB1B-4A11-A605-EA1A67033FCA}" type="pres">
      <dgm:prSet presAssocID="{DF009213-D671-4198-AE9F-A8481FCAE296}" presName="linear" presStyleCnt="0">
        <dgm:presLayoutVars>
          <dgm:dir/>
          <dgm:animLvl val="lvl"/>
          <dgm:resizeHandles val="exact"/>
        </dgm:presLayoutVars>
      </dgm:prSet>
      <dgm:spPr/>
    </dgm:pt>
    <dgm:pt modelId="{44BC19A7-F35C-4978-85F0-BBAD235CF908}" type="pres">
      <dgm:prSet presAssocID="{6429E7B0-1DF7-40F8-AE25-F1E485DC6807}" presName="parentLin" presStyleCnt="0"/>
      <dgm:spPr/>
    </dgm:pt>
    <dgm:pt modelId="{EC98F6D7-696B-4B69-A37A-F33F6A56F4B7}" type="pres">
      <dgm:prSet presAssocID="{6429E7B0-1DF7-40F8-AE25-F1E485DC6807}" presName="parentLeftMargin" presStyleLbl="node1" presStyleIdx="0" presStyleCnt="4"/>
      <dgm:spPr/>
    </dgm:pt>
    <dgm:pt modelId="{A09D26FD-5843-4AAA-B7A2-3867C4389A84}" type="pres">
      <dgm:prSet presAssocID="{6429E7B0-1DF7-40F8-AE25-F1E485DC6807}" presName="parentText" presStyleLbl="node1" presStyleIdx="0" presStyleCnt="4" custScaleX="112747">
        <dgm:presLayoutVars>
          <dgm:chMax val="0"/>
          <dgm:bulletEnabled val="1"/>
        </dgm:presLayoutVars>
      </dgm:prSet>
      <dgm:spPr/>
    </dgm:pt>
    <dgm:pt modelId="{028C7425-812C-457C-9070-8E95826C88C4}" type="pres">
      <dgm:prSet presAssocID="{6429E7B0-1DF7-40F8-AE25-F1E485DC6807}" presName="negativeSpace" presStyleCnt="0"/>
      <dgm:spPr/>
    </dgm:pt>
    <dgm:pt modelId="{9CFB0890-DE6D-4C97-BA38-E045ABE97FB7}" type="pres">
      <dgm:prSet presAssocID="{6429E7B0-1DF7-40F8-AE25-F1E485DC6807}" presName="childText" presStyleLbl="conFgAcc1" presStyleIdx="0" presStyleCnt="4">
        <dgm:presLayoutVars>
          <dgm:bulletEnabled val="1"/>
        </dgm:presLayoutVars>
      </dgm:prSet>
      <dgm:spPr/>
    </dgm:pt>
    <dgm:pt modelId="{8A3C0C13-183A-451F-BFCD-60A0B5A4AF60}" type="pres">
      <dgm:prSet presAssocID="{552E0AD4-816F-4F6F-8641-631F9999061A}" presName="spaceBetweenRectangles" presStyleCnt="0"/>
      <dgm:spPr/>
    </dgm:pt>
    <dgm:pt modelId="{213B52DB-8A57-4584-806C-AC8B627C5B2B}" type="pres">
      <dgm:prSet presAssocID="{7AD205D5-EA91-41D9-B2A1-EE7E8B14669C}" presName="parentLin" presStyleCnt="0"/>
      <dgm:spPr/>
    </dgm:pt>
    <dgm:pt modelId="{71B4F001-3007-4934-93C6-7B14F9FEDD35}" type="pres">
      <dgm:prSet presAssocID="{7AD205D5-EA91-41D9-B2A1-EE7E8B14669C}" presName="parentLeftMargin" presStyleLbl="node1" presStyleIdx="0" presStyleCnt="4"/>
      <dgm:spPr/>
    </dgm:pt>
    <dgm:pt modelId="{A7563E16-54BD-4271-A2E6-A9661FEA3DFA}" type="pres">
      <dgm:prSet presAssocID="{7AD205D5-EA91-41D9-B2A1-EE7E8B14669C}" presName="parentText" presStyleLbl="node1" presStyleIdx="1" presStyleCnt="4" custScaleX="112967">
        <dgm:presLayoutVars>
          <dgm:chMax val="0"/>
          <dgm:bulletEnabled val="1"/>
        </dgm:presLayoutVars>
      </dgm:prSet>
      <dgm:spPr/>
    </dgm:pt>
    <dgm:pt modelId="{5BC3E5E6-4CF0-401A-BC56-3DEFAAE0DEF2}" type="pres">
      <dgm:prSet presAssocID="{7AD205D5-EA91-41D9-B2A1-EE7E8B14669C}" presName="negativeSpace" presStyleCnt="0"/>
      <dgm:spPr/>
    </dgm:pt>
    <dgm:pt modelId="{84FF0493-BF89-4900-83F5-06BE55185FC2}" type="pres">
      <dgm:prSet presAssocID="{7AD205D5-EA91-41D9-B2A1-EE7E8B14669C}" presName="childText" presStyleLbl="conFgAcc1" presStyleIdx="1" presStyleCnt="4">
        <dgm:presLayoutVars>
          <dgm:bulletEnabled val="1"/>
        </dgm:presLayoutVars>
      </dgm:prSet>
      <dgm:spPr/>
    </dgm:pt>
    <dgm:pt modelId="{CEBEF263-50BD-46D9-867C-3040A3F101B0}" type="pres">
      <dgm:prSet presAssocID="{285FAA26-ABAE-40F6-BDA3-3CCF3000B0D4}" presName="spaceBetweenRectangles" presStyleCnt="0"/>
      <dgm:spPr/>
    </dgm:pt>
    <dgm:pt modelId="{DD333FC5-A3FA-4DC9-AA0B-FC80B72928AC}" type="pres">
      <dgm:prSet presAssocID="{0B4794D6-D1B3-4654-9294-68BDC351AC25}" presName="parentLin" presStyleCnt="0"/>
      <dgm:spPr/>
    </dgm:pt>
    <dgm:pt modelId="{5E557B25-6360-4AD3-9DFF-2E5CD4538BFB}" type="pres">
      <dgm:prSet presAssocID="{0B4794D6-D1B3-4654-9294-68BDC351AC25}" presName="parentLeftMargin" presStyleLbl="node1" presStyleIdx="1" presStyleCnt="4"/>
      <dgm:spPr/>
    </dgm:pt>
    <dgm:pt modelId="{E5AB44C5-38B8-4D26-9C1D-1B474E0C5DD2}" type="pres">
      <dgm:prSet presAssocID="{0B4794D6-D1B3-4654-9294-68BDC351AC25}" presName="parentText" presStyleLbl="node1" presStyleIdx="2" presStyleCnt="4" custScaleX="111775">
        <dgm:presLayoutVars>
          <dgm:chMax val="0"/>
          <dgm:bulletEnabled val="1"/>
        </dgm:presLayoutVars>
      </dgm:prSet>
      <dgm:spPr/>
    </dgm:pt>
    <dgm:pt modelId="{31BBBC54-C93E-4992-A51F-0C293D6FA023}" type="pres">
      <dgm:prSet presAssocID="{0B4794D6-D1B3-4654-9294-68BDC351AC25}" presName="negativeSpace" presStyleCnt="0"/>
      <dgm:spPr/>
    </dgm:pt>
    <dgm:pt modelId="{50D30C4F-2098-4472-B2C6-3FD93B9D6FFE}" type="pres">
      <dgm:prSet presAssocID="{0B4794D6-D1B3-4654-9294-68BDC351AC25}" presName="childText" presStyleLbl="conFgAcc1" presStyleIdx="2" presStyleCnt="4">
        <dgm:presLayoutVars>
          <dgm:bulletEnabled val="1"/>
        </dgm:presLayoutVars>
      </dgm:prSet>
      <dgm:spPr/>
    </dgm:pt>
    <dgm:pt modelId="{12DDBA3B-23C6-4759-8E55-ECB53B64240B}" type="pres">
      <dgm:prSet presAssocID="{8EE6A3CC-0157-453B-9E03-AAB5E3FF303C}" presName="spaceBetweenRectangles" presStyleCnt="0"/>
      <dgm:spPr/>
    </dgm:pt>
    <dgm:pt modelId="{EBF937A9-BE93-4051-B4E4-B41A071B77E0}" type="pres">
      <dgm:prSet presAssocID="{41D0A036-96CD-4A37-B13D-C3CAACE93F1F}" presName="parentLin" presStyleCnt="0"/>
      <dgm:spPr/>
    </dgm:pt>
    <dgm:pt modelId="{2E1FC1B4-960B-4BBE-B8A8-BDC258AD9445}" type="pres">
      <dgm:prSet presAssocID="{41D0A036-96CD-4A37-B13D-C3CAACE93F1F}" presName="parentLeftMargin" presStyleLbl="node1" presStyleIdx="2" presStyleCnt="4"/>
      <dgm:spPr/>
    </dgm:pt>
    <dgm:pt modelId="{A2A73D67-562C-42F4-927F-24EEBB6D1D88}" type="pres">
      <dgm:prSet presAssocID="{41D0A036-96CD-4A37-B13D-C3CAACE93F1F}" presName="parentText" presStyleLbl="node1" presStyleIdx="3" presStyleCnt="4" custScaleX="111791">
        <dgm:presLayoutVars>
          <dgm:chMax val="0"/>
          <dgm:bulletEnabled val="1"/>
        </dgm:presLayoutVars>
      </dgm:prSet>
      <dgm:spPr/>
    </dgm:pt>
    <dgm:pt modelId="{656C1399-AD48-4A25-939B-24B6F587A26C}" type="pres">
      <dgm:prSet presAssocID="{41D0A036-96CD-4A37-B13D-C3CAACE93F1F}" presName="negativeSpace" presStyleCnt="0"/>
      <dgm:spPr/>
    </dgm:pt>
    <dgm:pt modelId="{93DE0F31-E676-406C-B804-CDF008B6C7B5}" type="pres">
      <dgm:prSet presAssocID="{41D0A036-96CD-4A37-B13D-C3CAACE93F1F}" presName="childText" presStyleLbl="conFgAcc1" presStyleIdx="3" presStyleCnt="4">
        <dgm:presLayoutVars>
          <dgm:bulletEnabled val="1"/>
        </dgm:presLayoutVars>
      </dgm:prSet>
      <dgm:spPr/>
    </dgm:pt>
  </dgm:ptLst>
  <dgm:cxnLst>
    <dgm:cxn modelId="{BCACE508-85A8-4EF6-9CA8-877FF4C760A4}" type="presOf" srcId="{41D0A036-96CD-4A37-B13D-C3CAACE93F1F}" destId="{2E1FC1B4-960B-4BBE-B8A8-BDC258AD9445}" srcOrd="0" destOrd="0" presId="urn:microsoft.com/office/officeart/2005/8/layout/list1"/>
    <dgm:cxn modelId="{713BCB30-E228-4F55-A01F-DCC5AF1DA3EE}" type="presOf" srcId="{DF009213-D671-4198-AE9F-A8481FCAE296}" destId="{DF47B7E2-DB1B-4A11-A605-EA1A67033FCA}" srcOrd="0" destOrd="0" presId="urn:microsoft.com/office/officeart/2005/8/layout/list1"/>
    <dgm:cxn modelId="{0659AF3E-A9C8-46B1-B47B-B280789F349D}" srcId="{DF009213-D671-4198-AE9F-A8481FCAE296}" destId="{7AD205D5-EA91-41D9-B2A1-EE7E8B14669C}" srcOrd="1" destOrd="0" parTransId="{E346B2CB-EC8A-42A3-B57A-7A41B9A2068F}" sibTransId="{285FAA26-ABAE-40F6-BDA3-3CCF3000B0D4}"/>
    <dgm:cxn modelId="{2F05BD41-C90A-422B-B612-D9626C1C12C1}" type="presOf" srcId="{41D0A036-96CD-4A37-B13D-C3CAACE93F1F}" destId="{A2A73D67-562C-42F4-927F-24EEBB6D1D88}" srcOrd="1" destOrd="0" presId="urn:microsoft.com/office/officeart/2005/8/layout/list1"/>
    <dgm:cxn modelId="{81312444-63FB-4581-ADFE-34FB98D5B692}" type="presOf" srcId="{0B4794D6-D1B3-4654-9294-68BDC351AC25}" destId="{5E557B25-6360-4AD3-9DFF-2E5CD4538BFB}" srcOrd="0" destOrd="0" presId="urn:microsoft.com/office/officeart/2005/8/layout/list1"/>
    <dgm:cxn modelId="{0A1A3D45-C665-401F-B343-A3760F0B9236}" srcId="{DF009213-D671-4198-AE9F-A8481FCAE296}" destId="{0B4794D6-D1B3-4654-9294-68BDC351AC25}" srcOrd="2" destOrd="0" parTransId="{1F5E9DC2-555C-40BC-9A3B-DE1AEB493EFD}" sibTransId="{8EE6A3CC-0157-453B-9E03-AAB5E3FF303C}"/>
    <dgm:cxn modelId="{62270246-79A4-46E9-A5B3-966E92FC862D}" srcId="{DF009213-D671-4198-AE9F-A8481FCAE296}" destId="{41D0A036-96CD-4A37-B13D-C3CAACE93F1F}" srcOrd="3" destOrd="0" parTransId="{92BCA0BE-DF0A-4311-9CC0-87BDC31866C9}" sibTransId="{F574F71F-24D0-46F8-981E-01D6EA3C5B4A}"/>
    <dgm:cxn modelId="{188D5E69-ACA0-424D-9279-6FB297580524}" type="presOf" srcId="{6429E7B0-1DF7-40F8-AE25-F1E485DC6807}" destId="{A09D26FD-5843-4AAA-B7A2-3867C4389A84}" srcOrd="1" destOrd="0" presId="urn:microsoft.com/office/officeart/2005/8/layout/list1"/>
    <dgm:cxn modelId="{406BA552-D8C1-4F5B-B68B-948D909304F9}" type="presOf" srcId="{6429E7B0-1DF7-40F8-AE25-F1E485DC6807}" destId="{EC98F6D7-696B-4B69-A37A-F33F6A56F4B7}" srcOrd="0" destOrd="0" presId="urn:microsoft.com/office/officeart/2005/8/layout/list1"/>
    <dgm:cxn modelId="{84FC9AB9-1958-4B04-9A7B-F73A7A6AB41F}" type="presOf" srcId="{7AD205D5-EA91-41D9-B2A1-EE7E8B14669C}" destId="{71B4F001-3007-4934-93C6-7B14F9FEDD35}" srcOrd="0" destOrd="0" presId="urn:microsoft.com/office/officeart/2005/8/layout/list1"/>
    <dgm:cxn modelId="{074295CD-7BC2-472D-9203-CA4C9F44C244}" srcId="{DF009213-D671-4198-AE9F-A8481FCAE296}" destId="{6429E7B0-1DF7-40F8-AE25-F1E485DC6807}" srcOrd="0" destOrd="0" parTransId="{11869A87-B533-4810-9924-A98FDDC7CD63}" sibTransId="{552E0AD4-816F-4F6F-8641-631F9999061A}"/>
    <dgm:cxn modelId="{5432DBD6-B714-4CF7-A99F-6124ACC54099}" type="presOf" srcId="{7AD205D5-EA91-41D9-B2A1-EE7E8B14669C}" destId="{A7563E16-54BD-4271-A2E6-A9661FEA3DFA}" srcOrd="1" destOrd="0" presId="urn:microsoft.com/office/officeart/2005/8/layout/list1"/>
    <dgm:cxn modelId="{B0D330FE-F70A-4FA1-BE9E-D097C17559B2}" type="presOf" srcId="{0B4794D6-D1B3-4654-9294-68BDC351AC25}" destId="{E5AB44C5-38B8-4D26-9C1D-1B474E0C5DD2}" srcOrd="1" destOrd="0" presId="urn:microsoft.com/office/officeart/2005/8/layout/list1"/>
    <dgm:cxn modelId="{CA8FDEE1-5C32-487C-8E4D-9687EA5417BC}" type="presParOf" srcId="{DF47B7E2-DB1B-4A11-A605-EA1A67033FCA}" destId="{44BC19A7-F35C-4978-85F0-BBAD235CF908}" srcOrd="0" destOrd="0" presId="urn:microsoft.com/office/officeart/2005/8/layout/list1"/>
    <dgm:cxn modelId="{AACD89AD-0C63-4075-A743-C0B79A88171E}" type="presParOf" srcId="{44BC19A7-F35C-4978-85F0-BBAD235CF908}" destId="{EC98F6D7-696B-4B69-A37A-F33F6A56F4B7}" srcOrd="0" destOrd="0" presId="urn:microsoft.com/office/officeart/2005/8/layout/list1"/>
    <dgm:cxn modelId="{60063225-A7C0-4406-A2F4-3AF7DEF05956}" type="presParOf" srcId="{44BC19A7-F35C-4978-85F0-BBAD235CF908}" destId="{A09D26FD-5843-4AAA-B7A2-3867C4389A84}" srcOrd="1" destOrd="0" presId="urn:microsoft.com/office/officeart/2005/8/layout/list1"/>
    <dgm:cxn modelId="{B886CA27-18CC-403D-B3F6-88DF345F7D33}" type="presParOf" srcId="{DF47B7E2-DB1B-4A11-A605-EA1A67033FCA}" destId="{028C7425-812C-457C-9070-8E95826C88C4}" srcOrd="1" destOrd="0" presId="urn:microsoft.com/office/officeart/2005/8/layout/list1"/>
    <dgm:cxn modelId="{340640E4-B75F-4529-99BD-2C0AA020E317}" type="presParOf" srcId="{DF47B7E2-DB1B-4A11-A605-EA1A67033FCA}" destId="{9CFB0890-DE6D-4C97-BA38-E045ABE97FB7}" srcOrd="2" destOrd="0" presId="urn:microsoft.com/office/officeart/2005/8/layout/list1"/>
    <dgm:cxn modelId="{36AD6066-857A-4C7B-8A4E-F5759CCC075D}" type="presParOf" srcId="{DF47B7E2-DB1B-4A11-A605-EA1A67033FCA}" destId="{8A3C0C13-183A-451F-BFCD-60A0B5A4AF60}" srcOrd="3" destOrd="0" presId="urn:microsoft.com/office/officeart/2005/8/layout/list1"/>
    <dgm:cxn modelId="{EED60FD8-57EF-4C9C-B09F-3FE60D93E0D5}" type="presParOf" srcId="{DF47B7E2-DB1B-4A11-A605-EA1A67033FCA}" destId="{213B52DB-8A57-4584-806C-AC8B627C5B2B}" srcOrd="4" destOrd="0" presId="urn:microsoft.com/office/officeart/2005/8/layout/list1"/>
    <dgm:cxn modelId="{A7734959-02F4-4081-97C7-4AA40ADD6B71}" type="presParOf" srcId="{213B52DB-8A57-4584-806C-AC8B627C5B2B}" destId="{71B4F001-3007-4934-93C6-7B14F9FEDD35}" srcOrd="0" destOrd="0" presId="urn:microsoft.com/office/officeart/2005/8/layout/list1"/>
    <dgm:cxn modelId="{80B7E363-7B28-4CC9-AAC5-1434B363CAA2}" type="presParOf" srcId="{213B52DB-8A57-4584-806C-AC8B627C5B2B}" destId="{A7563E16-54BD-4271-A2E6-A9661FEA3DFA}" srcOrd="1" destOrd="0" presId="urn:microsoft.com/office/officeart/2005/8/layout/list1"/>
    <dgm:cxn modelId="{A5541A32-4E0B-4467-B0F6-CB6BC219D325}" type="presParOf" srcId="{DF47B7E2-DB1B-4A11-A605-EA1A67033FCA}" destId="{5BC3E5E6-4CF0-401A-BC56-3DEFAAE0DEF2}" srcOrd="5" destOrd="0" presId="urn:microsoft.com/office/officeart/2005/8/layout/list1"/>
    <dgm:cxn modelId="{6D260C91-10F0-4E74-8A40-DCCE691FF684}" type="presParOf" srcId="{DF47B7E2-DB1B-4A11-A605-EA1A67033FCA}" destId="{84FF0493-BF89-4900-83F5-06BE55185FC2}" srcOrd="6" destOrd="0" presId="urn:microsoft.com/office/officeart/2005/8/layout/list1"/>
    <dgm:cxn modelId="{44A81E6F-02AB-40E4-839E-E55F7A5AAB64}" type="presParOf" srcId="{DF47B7E2-DB1B-4A11-A605-EA1A67033FCA}" destId="{CEBEF263-50BD-46D9-867C-3040A3F101B0}" srcOrd="7" destOrd="0" presId="urn:microsoft.com/office/officeart/2005/8/layout/list1"/>
    <dgm:cxn modelId="{C838461A-B130-4D03-84E8-FC9AB68ECF85}" type="presParOf" srcId="{DF47B7E2-DB1B-4A11-A605-EA1A67033FCA}" destId="{DD333FC5-A3FA-4DC9-AA0B-FC80B72928AC}" srcOrd="8" destOrd="0" presId="urn:microsoft.com/office/officeart/2005/8/layout/list1"/>
    <dgm:cxn modelId="{E4FC1041-7974-4FBF-949C-E25F8C0DA96C}" type="presParOf" srcId="{DD333FC5-A3FA-4DC9-AA0B-FC80B72928AC}" destId="{5E557B25-6360-4AD3-9DFF-2E5CD4538BFB}" srcOrd="0" destOrd="0" presId="urn:microsoft.com/office/officeart/2005/8/layout/list1"/>
    <dgm:cxn modelId="{13D8AD3D-245A-42F9-8E3A-28670DBA9A89}" type="presParOf" srcId="{DD333FC5-A3FA-4DC9-AA0B-FC80B72928AC}" destId="{E5AB44C5-38B8-4D26-9C1D-1B474E0C5DD2}" srcOrd="1" destOrd="0" presId="urn:microsoft.com/office/officeart/2005/8/layout/list1"/>
    <dgm:cxn modelId="{A41D3725-1E4B-4D08-BE67-886A863A2A83}" type="presParOf" srcId="{DF47B7E2-DB1B-4A11-A605-EA1A67033FCA}" destId="{31BBBC54-C93E-4992-A51F-0C293D6FA023}" srcOrd="9" destOrd="0" presId="urn:microsoft.com/office/officeart/2005/8/layout/list1"/>
    <dgm:cxn modelId="{2A44E3CC-E23D-4D80-80B3-327ED24373DB}" type="presParOf" srcId="{DF47B7E2-DB1B-4A11-A605-EA1A67033FCA}" destId="{50D30C4F-2098-4472-B2C6-3FD93B9D6FFE}" srcOrd="10" destOrd="0" presId="urn:microsoft.com/office/officeart/2005/8/layout/list1"/>
    <dgm:cxn modelId="{3EFB14A1-094B-48BD-802B-5E4A84F88319}" type="presParOf" srcId="{DF47B7E2-DB1B-4A11-A605-EA1A67033FCA}" destId="{12DDBA3B-23C6-4759-8E55-ECB53B64240B}" srcOrd="11" destOrd="0" presId="urn:microsoft.com/office/officeart/2005/8/layout/list1"/>
    <dgm:cxn modelId="{CC4A82BA-93A5-4A17-8035-01FA79A5F463}" type="presParOf" srcId="{DF47B7E2-DB1B-4A11-A605-EA1A67033FCA}" destId="{EBF937A9-BE93-4051-B4E4-B41A071B77E0}" srcOrd="12" destOrd="0" presId="urn:microsoft.com/office/officeart/2005/8/layout/list1"/>
    <dgm:cxn modelId="{1606C4EA-5774-4292-BBA9-734E41F5DE13}" type="presParOf" srcId="{EBF937A9-BE93-4051-B4E4-B41A071B77E0}" destId="{2E1FC1B4-960B-4BBE-B8A8-BDC258AD9445}" srcOrd="0" destOrd="0" presId="urn:microsoft.com/office/officeart/2005/8/layout/list1"/>
    <dgm:cxn modelId="{9D4330F4-5DB8-4455-9299-4D72F2061CCD}" type="presParOf" srcId="{EBF937A9-BE93-4051-B4E4-B41A071B77E0}" destId="{A2A73D67-562C-42F4-927F-24EEBB6D1D88}" srcOrd="1" destOrd="0" presId="urn:microsoft.com/office/officeart/2005/8/layout/list1"/>
    <dgm:cxn modelId="{228A2740-B73D-4145-A5A8-51EA0F7BCE1A}" type="presParOf" srcId="{DF47B7E2-DB1B-4A11-A605-EA1A67033FCA}" destId="{656C1399-AD48-4A25-939B-24B6F587A26C}" srcOrd="13" destOrd="0" presId="urn:microsoft.com/office/officeart/2005/8/layout/list1"/>
    <dgm:cxn modelId="{E95AD647-427D-4D0B-A766-3796BCAC049F}" type="presParOf" srcId="{DF47B7E2-DB1B-4A11-A605-EA1A67033FCA}" destId="{93DE0F31-E676-406C-B804-CDF008B6C7B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64C4-C466-4E4A-B683-F833D0316B34}">
      <dsp:nvSpPr>
        <dsp:cNvPr id="0" name=""/>
        <dsp:cNvSpPr/>
      </dsp:nvSpPr>
      <dsp:spPr>
        <a:xfrm>
          <a:off x="2411" y="453955"/>
          <a:ext cx="1912739" cy="11476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Alcoholismo.</a:t>
          </a:r>
        </a:p>
      </dsp:txBody>
      <dsp:txXfrm>
        <a:off x="2411" y="453955"/>
        <a:ext cx="1912739" cy="1147643"/>
      </dsp:txXfrm>
    </dsp:sp>
    <dsp:sp modelId="{D27F1BA0-5F21-4611-BC74-7E0454A498C5}">
      <dsp:nvSpPr>
        <dsp:cNvPr id="0" name=""/>
        <dsp:cNvSpPr/>
      </dsp:nvSpPr>
      <dsp:spPr>
        <a:xfrm>
          <a:off x="2106423" y="453955"/>
          <a:ext cx="1912739" cy="114764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Obesidad (cirrosis NASH).</a:t>
          </a:r>
        </a:p>
      </dsp:txBody>
      <dsp:txXfrm>
        <a:off x="2106423" y="453955"/>
        <a:ext cx="1912739" cy="1147643"/>
      </dsp:txXfrm>
    </dsp:sp>
    <dsp:sp modelId="{B6EEB5E5-A373-4F41-B35B-F0BE9841EBEA}">
      <dsp:nvSpPr>
        <dsp:cNvPr id="0" name=""/>
        <dsp:cNvSpPr/>
      </dsp:nvSpPr>
      <dsp:spPr>
        <a:xfrm>
          <a:off x="4210436" y="453955"/>
          <a:ext cx="1912739" cy="114764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Transfusiones antes de 1992, drogas IV, tatuajes.</a:t>
          </a:r>
        </a:p>
      </dsp:txBody>
      <dsp:txXfrm>
        <a:off x="4210436" y="453955"/>
        <a:ext cx="1912739" cy="1147643"/>
      </dsp:txXfrm>
    </dsp:sp>
    <dsp:sp modelId="{7BBCCA37-54A0-4DA3-8E5A-45FDB09C7797}">
      <dsp:nvSpPr>
        <dsp:cNvPr id="0" name=""/>
        <dsp:cNvSpPr/>
      </dsp:nvSpPr>
      <dsp:spPr>
        <a:xfrm>
          <a:off x="6314449" y="453955"/>
          <a:ext cx="1912739" cy="114764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Descompensación de cirrosis estable.</a:t>
          </a:r>
        </a:p>
      </dsp:txBody>
      <dsp:txXfrm>
        <a:off x="6314449" y="453955"/>
        <a:ext cx="1912739" cy="1147643"/>
      </dsp:txXfrm>
    </dsp:sp>
    <dsp:sp modelId="{CB3F4D43-1F83-4C56-8DA0-C703F71C4737}">
      <dsp:nvSpPr>
        <dsp:cNvPr id="0" name=""/>
        <dsp:cNvSpPr/>
      </dsp:nvSpPr>
      <dsp:spPr>
        <a:xfrm>
          <a:off x="2411" y="1792872"/>
          <a:ext cx="1912739" cy="114764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Antecedente de cáncer.</a:t>
          </a:r>
        </a:p>
      </dsp:txBody>
      <dsp:txXfrm>
        <a:off x="2411" y="1792872"/>
        <a:ext cx="1912739" cy="1147643"/>
      </dsp:txXfrm>
    </dsp:sp>
    <dsp:sp modelId="{F96F5924-38CB-4964-A633-9CC99D5ED08B}">
      <dsp:nvSpPr>
        <dsp:cNvPr id="0" name=""/>
        <dsp:cNvSpPr/>
      </dsp:nvSpPr>
      <dsp:spPr>
        <a:xfrm>
          <a:off x="2106423" y="1792872"/>
          <a:ext cx="1912739" cy="114764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Dolor abdominal.</a:t>
          </a:r>
        </a:p>
      </dsp:txBody>
      <dsp:txXfrm>
        <a:off x="2106423" y="1792872"/>
        <a:ext cx="1912739" cy="1147643"/>
      </dsp:txXfrm>
    </dsp:sp>
    <dsp:sp modelId="{CB5DC25F-966F-41E1-A5DB-DB21626E06A5}">
      <dsp:nvSpPr>
        <dsp:cNvPr id="0" name=""/>
        <dsp:cNvSpPr/>
      </dsp:nvSpPr>
      <dsp:spPr>
        <a:xfrm>
          <a:off x="4210436" y="1792872"/>
          <a:ext cx="1912739" cy="114764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Falla cardíaca.</a:t>
          </a:r>
        </a:p>
      </dsp:txBody>
      <dsp:txXfrm>
        <a:off x="4210436" y="1792872"/>
        <a:ext cx="1912739" cy="1147643"/>
      </dsp:txXfrm>
    </dsp:sp>
    <dsp:sp modelId="{8BBFB48F-A77A-4344-8901-DBB8CAC80900}">
      <dsp:nvSpPr>
        <dsp:cNvPr id="0" name=""/>
        <dsp:cNvSpPr/>
      </dsp:nvSpPr>
      <dsp:spPr>
        <a:xfrm>
          <a:off x="6314449" y="1792872"/>
          <a:ext cx="1912739" cy="114764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itchFamily="2" charset="77"/>
            </a:rPr>
            <a:t>Hemodiálisis, EPI, diabetes mellitus, hipotiroidismo, LES.</a:t>
          </a:r>
        </a:p>
      </dsp:txBody>
      <dsp:txXfrm>
        <a:off x="6314449" y="1792872"/>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FBA4-59E8-4DA5-BDA9-00A5E0ABACC3}">
      <dsp:nvSpPr>
        <dsp:cNvPr id="0" name=""/>
        <dsp:cNvSpPr/>
      </dsp:nvSpPr>
      <dsp:spPr>
        <a:xfrm>
          <a:off x="0" y="40036"/>
          <a:ext cx="7692452" cy="633600"/>
        </a:xfrm>
        <a:prstGeom prst="rect">
          <a:avLst/>
        </a:prstGeom>
        <a:solidFill>
          <a:srgbClr val="152B48"/>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MX" sz="2200" b="1" kern="1200" dirty="0">
              <a:latin typeface="Montserrat" pitchFamily="2" charset="77"/>
              <a:cs typeface="Arabic Typesetting" panose="03020402040406030203" pitchFamily="66" charset="-78"/>
            </a:rPr>
            <a:t>International </a:t>
          </a:r>
          <a:r>
            <a:rPr lang="es-MX" sz="2200" b="1" kern="1200" dirty="0" err="1">
              <a:latin typeface="Montserrat" pitchFamily="2" charset="77"/>
              <a:cs typeface="Arabic Typesetting" panose="03020402040406030203" pitchFamily="66" charset="-78"/>
            </a:rPr>
            <a:t>Ascites</a:t>
          </a:r>
          <a:r>
            <a:rPr lang="es-MX" sz="2200" b="1" kern="1200" dirty="0">
              <a:latin typeface="Montserrat" pitchFamily="2" charset="77"/>
              <a:cs typeface="Arabic Typesetting" panose="03020402040406030203" pitchFamily="66" charset="-78"/>
            </a:rPr>
            <a:t> Club</a:t>
          </a:r>
          <a:endParaRPr lang="es-CO" sz="2200" b="1" kern="1200" dirty="0">
            <a:latin typeface="Montserrat" pitchFamily="2" charset="77"/>
            <a:cs typeface="Arabic Typesetting" panose="03020402040406030203" pitchFamily="66" charset="-78"/>
          </a:endParaRPr>
        </a:p>
      </dsp:txBody>
      <dsp:txXfrm>
        <a:off x="0" y="40036"/>
        <a:ext cx="7692452" cy="633600"/>
      </dsp:txXfrm>
    </dsp:sp>
    <dsp:sp modelId="{0F5ED8B5-A62D-4856-82CF-BC4DA8019ECF}">
      <dsp:nvSpPr>
        <dsp:cNvPr id="0" name=""/>
        <dsp:cNvSpPr/>
      </dsp:nvSpPr>
      <dsp:spPr>
        <a:xfrm>
          <a:off x="0" y="681690"/>
          <a:ext cx="7692452" cy="235520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ct val="15000"/>
            </a:spcAft>
            <a:buChar char="•"/>
          </a:pPr>
          <a:r>
            <a:rPr lang="es-MX" sz="2200" kern="1200" dirty="0">
              <a:latin typeface="Montserrat" pitchFamily="2" charset="77"/>
              <a:cs typeface="Arabic Typesetting" panose="03020402040406030203" pitchFamily="66" charset="-78"/>
            </a:rPr>
            <a:t>Grado I: leve, solo detectable por ultrasonido.</a:t>
          </a:r>
          <a:endParaRPr lang="es-CO" sz="2200" kern="1200" dirty="0">
            <a:latin typeface="Montserrat" pitchFamily="2" charset="77"/>
            <a:cs typeface="Arabic Typesetting" panose="03020402040406030203" pitchFamily="66" charset="-78"/>
          </a:endParaRPr>
        </a:p>
        <a:p>
          <a:pPr marL="228600" lvl="1" indent="-228600" algn="l" defTabSz="977900">
            <a:lnSpc>
              <a:spcPct val="100000"/>
            </a:lnSpc>
            <a:spcBef>
              <a:spcPct val="0"/>
            </a:spcBef>
            <a:spcAft>
              <a:spcPct val="15000"/>
            </a:spcAft>
            <a:buChar char="•"/>
          </a:pPr>
          <a:r>
            <a:rPr lang="es-MX" sz="2200" kern="1200" dirty="0">
              <a:latin typeface="Montserrat" pitchFamily="2" charset="77"/>
              <a:cs typeface="Arabic Typesetting" panose="03020402040406030203" pitchFamily="66" charset="-78"/>
            </a:rPr>
            <a:t>Grado II: moderada, distensión simétrica del         	       abdomen.</a:t>
          </a:r>
          <a:endParaRPr lang="es-CO" sz="2200" kern="1200" dirty="0">
            <a:latin typeface="Montserrat" pitchFamily="2" charset="77"/>
            <a:cs typeface="Arabic Typesetting" panose="03020402040406030203" pitchFamily="66" charset="-78"/>
          </a:endParaRPr>
        </a:p>
        <a:p>
          <a:pPr marL="228600" lvl="1" indent="-228600" algn="l" defTabSz="977900">
            <a:lnSpc>
              <a:spcPct val="100000"/>
            </a:lnSpc>
            <a:spcBef>
              <a:spcPct val="0"/>
            </a:spcBef>
            <a:spcAft>
              <a:spcPct val="15000"/>
            </a:spcAft>
            <a:buChar char="•"/>
          </a:pPr>
          <a:r>
            <a:rPr lang="es-MX" sz="2200" kern="1200" dirty="0">
              <a:latin typeface="Montserrat" pitchFamily="2" charset="77"/>
              <a:cs typeface="Arabic Typesetting" panose="03020402040406030203" pitchFamily="66" charset="-78"/>
            </a:rPr>
            <a:t>Grado III: gran ascitis con marcada distensión 	        abdominal.</a:t>
          </a:r>
          <a:endParaRPr lang="es-CO" sz="2200" kern="1200" dirty="0">
            <a:latin typeface="Montserrat" pitchFamily="2" charset="77"/>
            <a:cs typeface="Arabic Typesetting" panose="03020402040406030203" pitchFamily="66" charset="-78"/>
          </a:endParaRPr>
        </a:p>
      </dsp:txBody>
      <dsp:txXfrm>
        <a:off x="0" y="681690"/>
        <a:ext cx="7692452" cy="235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315F1-0618-446F-88C4-B7DF679CEDEA}">
      <dsp:nvSpPr>
        <dsp:cNvPr id="0" name=""/>
        <dsp:cNvSpPr/>
      </dsp:nvSpPr>
      <dsp:spPr>
        <a:xfrm>
          <a:off x="2756" y="43589"/>
          <a:ext cx="2687286" cy="547200"/>
        </a:xfrm>
        <a:prstGeom prst="rect">
          <a:avLst/>
        </a:prstGeom>
        <a:solidFill>
          <a:srgbClr val="152B4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kern="1200" dirty="0">
              <a:latin typeface="Montserrat" pitchFamily="2" charset="77"/>
            </a:rPr>
            <a:t>Rutina</a:t>
          </a:r>
        </a:p>
      </dsp:txBody>
      <dsp:txXfrm>
        <a:off x="2756" y="43589"/>
        <a:ext cx="2687286" cy="547200"/>
      </dsp:txXfrm>
    </dsp:sp>
    <dsp:sp modelId="{11C6BD5E-F9E1-412C-9EAB-87A041F127E3}">
      <dsp:nvSpPr>
        <dsp:cNvPr id="0" name=""/>
        <dsp:cNvSpPr/>
      </dsp:nvSpPr>
      <dsp:spPr>
        <a:xfrm>
          <a:off x="2756" y="590789"/>
          <a:ext cx="2687286" cy="2086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Conteo celular con diferencial.</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Albúmina.</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Proteínas totales.</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¿Cultivo?</a:t>
          </a:r>
        </a:p>
      </dsp:txBody>
      <dsp:txXfrm>
        <a:off x="2756" y="590789"/>
        <a:ext cx="2687286" cy="2086199"/>
      </dsp:txXfrm>
    </dsp:sp>
    <dsp:sp modelId="{C3906FDD-F986-44F0-A65A-24E96D3DA874}">
      <dsp:nvSpPr>
        <dsp:cNvPr id="0" name=""/>
        <dsp:cNvSpPr/>
      </dsp:nvSpPr>
      <dsp:spPr>
        <a:xfrm>
          <a:off x="3066263" y="43589"/>
          <a:ext cx="2687286" cy="547200"/>
        </a:xfrm>
        <a:prstGeom prst="rect">
          <a:avLst/>
        </a:prstGeom>
        <a:solidFill>
          <a:srgbClr val="152B4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kern="1200" dirty="0">
              <a:latin typeface="Montserrat" pitchFamily="2" charset="77"/>
            </a:rPr>
            <a:t>Opcional</a:t>
          </a:r>
        </a:p>
      </dsp:txBody>
      <dsp:txXfrm>
        <a:off x="3066263" y="43589"/>
        <a:ext cx="2687286" cy="547200"/>
      </dsp:txXfrm>
    </dsp:sp>
    <dsp:sp modelId="{486D5037-67FD-4A78-9E6C-E8350DDE3051}">
      <dsp:nvSpPr>
        <dsp:cNvPr id="0" name=""/>
        <dsp:cNvSpPr/>
      </dsp:nvSpPr>
      <dsp:spPr>
        <a:xfrm>
          <a:off x="3066263" y="590789"/>
          <a:ext cx="2687286" cy="2086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Glucosa.</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Lactato deshidrogenasa.</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Amilasa.</a:t>
          </a:r>
        </a:p>
      </dsp:txBody>
      <dsp:txXfrm>
        <a:off x="3066263" y="590789"/>
        <a:ext cx="2687286" cy="2086199"/>
      </dsp:txXfrm>
    </dsp:sp>
    <dsp:sp modelId="{8AA4D00E-C529-4B5F-9E37-25B56CB19325}">
      <dsp:nvSpPr>
        <dsp:cNvPr id="0" name=""/>
        <dsp:cNvSpPr/>
      </dsp:nvSpPr>
      <dsp:spPr>
        <a:xfrm>
          <a:off x="6129770" y="43589"/>
          <a:ext cx="2687286" cy="547200"/>
        </a:xfrm>
        <a:prstGeom prst="rect">
          <a:avLst/>
        </a:prstGeom>
        <a:solidFill>
          <a:srgbClr val="152B4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kern="1200" dirty="0">
              <a:latin typeface="Montserrat" pitchFamily="2" charset="77"/>
            </a:rPr>
            <a:t>Poco usuales</a:t>
          </a:r>
        </a:p>
      </dsp:txBody>
      <dsp:txXfrm>
        <a:off x="6129770" y="43589"/>
        <a:ext cx="2687286" cy="547200"/>
      </dsp:txXfrm>
    </dsp:sp>
    <dsp:sp modelId="{42ACB265-D308-498B-9D5C-B64BC7157C2D}">
      <dsp:nvSpPr>
        <dsp:cNvPr id="0" name=""/>
        <dsp:cNvSpPr/>
      </dsp:nvSpPr>
      <dsp:spPr>
        <a:xfrm>
          <a:off x="6129770" y="590789"/>
          <a:ext cx="2687286" cy="2086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Cultivo micobacterias.</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Citología.</a:t>
          </a:r>
        </a:p>
        <a:p>
          <a:pPr marL="171450" lvl="1" indent="-171450" algn="just" defTabSz="844550">
            <a:lnSpc>
              <a:spcPct val="100000"/>
            </a:lnSpc>
            <a:spcBef>
              <a:spcPct val="0"/>
            </a:spcBef>
            <a:spcAft>
              <a:spcPct val="15000"/>
            </a:spcAft>
            <a:buChar char="•"/>
          </a:pPr>
          <a:r>
            <a:rPr lang="es-CO" sz="1900" kern="1200" dirty="0">
              <a:solidFill>
                <a:srgbClr val="152B48"/>
              </a:solidFill>
              <a:latin typeface="Montserrat" pitchFamily="2" charset="77"/>
            </a:rPr>
            <a:t>Triglicéridos.</a:t>
          </a:r>
        </a:p>
      </dsp:txBody>
      <dsp:txXfrm>
        <a:off x="6129770" y="590789"/>
        <a:ext cx="2687286" cy="2086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935C1-729D-4A93-B8C3-A2056A3D81A1}">
      <dsp:nvSpPr>
        <dsp:cNvPr id="0" name=""/>
        <dsp:cNvSpPr/>
      </dsp:nvSpPr>
      <dsp:spPr>
        <a:xfrm>
          <a:off x="154926" y="516849"/>
          <a:ext cx="3865341" cy="120791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8164" tIns="68580" rIns="68580" bIns="68580" numCol="1" spcCol="1270" anchor="ctr" anchorCtr="0">
          <a:noAutofit/>
        </a:bodyPr>
        <a:lstStyle/>
        <a:p>
          <a:pPr marL="0" lvl="0" indent="0" algn="l" defTabSz="800100" rtl="0">
            <a:lnSpc>
              <a:spcPct val="90000"/>
            </a:lnSpc>
            <a:spcBef>
              <a:spcPct val="0"/>
            </a:spcBef>
            <a:spcAft>
              <a:spcPct val="35000"/>
            </a:spcAft>
            <a:buNone/>
          </a:pPr>
          <a:r>
            <a:rPr lang="es-CO" sz="1800" kern="1200" dirty="0">
              <a:solidFill>
                <a:srgbClr val="152B48"/>
              </a:solidFill>
              <a:latin typeface="Montserrat" pitchFamily="2" charset="77"/>
            </a:rPr>
            <a:t>Potasio &lt; 3 y &gt; 6 mEq/L. </a:t>
          </a:r>
        </a:p>
      </dsp:txBody>
      <dsp:txXfrm>
        <a:off x="154926" y="516849"/>
        <a:ext cx="3865341" cy="1207919"/>
      </dsp:txXfrm>
    </dsp:sp>
    <dsp:sp modelId="{75FFBDB3-BD11-4A0C-B933-AABF71EB2DAD}">
      <dsp:nvSpPr>
        <dsp:cNvPr id="0" name=""/>
        <dsp:cNvSpPr/>
      </dsp:nvSpPr>
      <dsp:spPr>
        <a:xfrm>
          <a:off x="0" y="494734"/>
          <a:ext cx="831025" cy="101188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292804F-1110-4BB5-A0EB-766D323DFEF0}">
      <dsp:nvSpPr>
        <dsp:cNvPr id="0" name=""/>
        <dsp:cNvSpPr/>
      </dsp:nvSpPr>
      <dsp:spPr>
        <a:xfrm>
          <a:off x="4363131" y="580956"/>
          <a:ext cx="3865341" cy="120791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8164" tIns="68580" rIns="68580" bIns="68580" numCol="1" spcCol="1270" anchor="ctr" anchorCtr="0">
          <a:noAutofit/>
        </a:bodyPr>
        <a:lstStyle/>
        <a:p>
          <a:pPr marL="0" lvl="0" indent="0" algn="l" defTabSz="800100" rtl="0">
            <a:lnSpc>
              <a:spcPct val="90000"/>
            </a:lnSpc>
            <a:spcBef>
              <a:spcPct val="0"/>
            </a:spcBef>
            <a:spcAft>
              <a:spcPct val="35000"/>
            </a:spcAft>
            <a:buNone/>
          </a:pPr>
          <a:r>
            <a:rPr lang="es-CO" sz="1800" kern="1200" dirty="0">
              <a:solidFill>
                <a:srgbClr val="152B48"/>
              </a:solidFill>
              <a:latin typeface="Montserrat" pitchFamily="2" charset="77"/>
            </a:rPr>
            <a:t>Na sérico &lt; 120 mEq/L. </a:t>
          </a:r>
        </a:p>
        <a:p>
          <a:pPr marL="0" lvl="0" indent="0" algn="l" defTabSz="800100" rtl="0">
            <a:lnSpc>
              <a:spcPct val="90000"/>
            </a:lnSpc>
            <a:spcBef>
              <a:spcPct val="0"/>
            </a:spcBef>
            <a:spcAft>
              <a:spcPct val="35000"/>
            </a:spcAft>
            <a:buNone/>
          </a:pPr>
          <a:r>
            <a:rPr lang="es-CO" sz="1800" kern="1200" dirty="0">
              <a:solidFill>
                <a:srgbClr val="152B48"/>
              </a:solidFill>
              <a:latin typeface="Montserrat" pitchFamily="2" charset="77"/>
            </a:rPr>
            <a:t>Na en orina &lt; a 30 mEq/día.</a:t>
          </a:r>
        </a:p>
      </dsp:txBody>
      <dsp:txXfrm>
        <a:off x="4363131" y="580956"/>
        <a:ext cx="3865341" cy="1207919"/>
      </dsp:txXfrm>
    </dsp:sp>
    <dsp:sp modelId="{B6015320-B277-4317-BC7E-A0AB46115A43}">
      <dsp:nvSpPr>
        <dsp:cNvPr id="0" name=""/>
        <dsp:cNvSpPr/>
      </dsp:nvSpPr>
      <dsp:spPr>
        <a:xfrm>
          <a:off x="4202075" y="406479"/>
          <a:ext cx="845543" cy="12683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8E548E5-9090-4317-BB3F-834FB6989165}">
      <dsp:nvSpPr>
        <dsp:cNvPr id="0" name=""/>
        <dsp:cNvSpPr/>
      </dsp:nvSpPr>
      <dsp:spPr>
        <a:xfrm>
          <a:off x="2262658" y="2101592"/>
          <a:ext cx="3865341" cy="120791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8164" tIns="68580" rIns="68580" bIns="68580" numCol="1" spcCol="1270" anchor="ctr" anchorCtr="0">
          <a:noAutofit/>
        </a:bodyPr>
        <a:lstStyle/>
        <a:p>
          <a:pPr marL="0" lvl="0" indent="0" algn="l" defTabSz="800100" rtl="0">
            <a:lnSpc>
              <a:spcPct val="90000"/>
            </a:lnSpc>
            <a:spcBef>
              <a:spcPct val="0"/>
            </a:spcBef>
            <a:spcAft>
              <a:spcPct val="35000"/>
            </a:spcAft>
            <a:buNone/>
          </a:pPr>
          <a:r>
            <a:rPr lang="es-CO" sz="1800" kern="1200" dirty="0">
              <a:solidFill>
                <a:srgbClr val="152B48"/>
              </a:solidFill>
              <a:latin typeface="Montserrat" pitchFamily="2" charset="77"/>
            </a:rPr>
            <a:t>Empeoramiento de la función renal. (cambios de 0,3-0,5 mg/dl ).</a:t>
          </a:r>
        </a:p>
        <a:p>
          <a:pPr marL="0" lvl="0" indent="0" algn="l" defTabSz="800100" rtl="0">
            <a:lnSpc>
              <a:spcPct val="90000"/>
            </a:lnSpc>
            <a:spcBef>
              <a:spcPct val="0"/>
            </a:spcBef>
            <a:spcAft>
              <a:spcPct val="35000"/>
            </a:spcAft>
            <a:buNone/>
          </a:pPr>
          <a:r>
            <a:rPr lang="es-CO" sz="1800" kern="1200" dirty="0">
              <a:solidFill>
                <a:srgbClr val="152B48"/>
              </a:solidFill>
              <a:latin typeface="Montserrat" pitchFamily="2" charset="77"/>
            </a:rPr>
            <a:t> Creatinina &gt; 2 mg/dl.</a:t>
          </a:r>
        </a:p>
      </dsp:txBody>
      <dsp:txXfrm>
        <a:off x="2262658" y="2101592"/>
        <a:ext cx="3865341" cy="1207919"/>
      </dsp:txXfrm>
    </dsp:sp>
    <dsp:sp modelId="{CCD518F5-C7E8-4894-9F25-99923CAB1E03}">
      <dsp:nvSpPr>
        <dsp:cNvPr id="0" name=""/>
        <dsp:cNvSpPr/>
      </dsp:nvSpPr>
      <dsp:spPr>
        <a:xfrm>
          <a:off x="2101602" y="1927115"/>
          <a:ext cx="845543" cy="126831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6095-C205-402C-B394-AB5B6A6F614D}">
      <dsp:nvSpPr>
        <dsp:cNvPr id="0" name=""/>
        <dsp:cNvSpPr/>
      </dsp:nvSpPr>
      <dsp:spPr>
        <a:xfrm>
          <a:off x="342676" y="865489"/>
          <a:ext cx="2016386" cy="16630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Permeabilidad alterada.</a:t>
          </a:r>
          <a:endParaRPr lang="es-CO" sz="1700" kern="1200" dirty="0">
            <a:solidFill>
              <a:srgbClr val="152B48"/>
            </a:solidFill>
            <a:latin typeface="Montserrat" pitchFamily="2" charset="77"/>
          </a:endParaRPr>
        </a:p>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Flora alterada.</a:t>
          </a:r>
          <a:endParaRPr lang="es-CO" sz="1700" kern="1200" dirty="0">
            <a:solidFill>
              <a:srgbClr val="152B48"/>
            </a:solidFill>
            <a:latin typeface="Montserrat" pitchFamily="2" charset="77"/>
          </a:endParaRPr>
        </a:p>
      </dsp:txBody>
      <dsp:txXfrm>
        <a:off x="380948" y="903761"/>
        <a:ext cx="1939842" cy="1230174"/>
      </dsp:txXfrm>
    </dsp:sp>
    <dsp:sp modelId="{DCDA8156-6B51-40F9-9384-7AF1BE0C3672}">
      <dsp:nvSpPr>
        <dsp:cNvPr id="0" name=""/>
        <dsp:cNvSpPr/>
      </dsp:nvSpPr>
      <dsp:spPr>
        <a:xfrm>
          <a:off x="1461052" y="1161784"/>
          <a:ext cx="2348322" cy="2348322"/>
        </a:xfrm>
        <a:prstGeom prst="leftCircularArrow">
          <a:avLst>
            <a:gd name="adj1" fmla="val 3680"/>
            <a:gd name="adj2" fmla="val 458530"/>
            <a:gd name="adj3" fmla="val 2290736"/>
            <a:gd name="adj4" fmla="val 9081185"/>
            <a:gd name="adj5" fmla="val 429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F2AF9-A659-4652-B8A9-1F8FB195EEC7}">
      <dsp:nvSpPr>
        <dsp:cNvPr id="0" name=""/>
        <dsp:cNvSpPr/>
      </dsp:nvSpPr>
      <dsp:spPr>
        <a:xfrm>
          <a:off x="790762" y="2141217"/>
          <a:ext cx="1792343" cy="7127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Montserrat" pitchFamily="2" charset="77"/>
            </a:rPr>
            <a:t>Flora intestinal</a:t>
          </a:r>
          <a:endParaRPr lang="es-CO" sz="1900" kern="1200" dirty="0">
            <a:latin typeface="Montserrat" pitchFamily="2" charset="77"/>
          </a:endParaRPr>
        </a:p>
      </dsp:txBody>
      <dsp:txXfrm>
        <a:off x="811638" y="2162093"/>
        <a:ext cx="1750591" cy="671003"/>
      </dsp:txXfrm>
    </dsp:sp>
    <dsp:sp modelId="{71C25606-E6A5-4527-90DF-50AE616CF921}">
      <dsp:nvSpPr>
        <dsp:cNvPr id="0" name=""/>
        <dsp:cNvSpPr/>
      </dsp:nvSpPr>
      <dsp:spPr>
        <a:xfrm>
          <a:off x="2994585" y="865489"/>
          <a:ext cx="2016386" cy="16630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Ganglios mesentéricos.</a:t>
          </a:r>
          <a:endParaRPr lang="es-CO" sz="1700" kern="1200" dirty="0">
            <a:solidFill>
              <a:srgbClr val="152B48"/>
            </a:solidFill>
            <a:latin typeface="Montserrat" pitchFamily="2" charset="77"/>
          </a:endParaRPr>
        </a:p>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Conducto torácico.</a:t>
          </a:r>
          <a:endParaRPr lang="es-CO" sz="1700" kern="1200" dirty="0">
            <a:solidFill>
              <a:srgbClr val="152B48"/>
            </a:solidFill>
            <a:latin typeface="Montserrat" pitchFamily="2" charset="77"/>
          </a:endParaRPr>
        </a:p>
      </dsp:txBody>
      <dsp:txXfrm>
        <a:off x="3032857" y="1260139"/>
        <a:ext cx="1939842" cy="1230174"/>
      </dsp:txXfrm>
    </dsp:sp>
    <dsp:sp modelId="{D7CE3DCB-4F6C-4E3F-B70C-7E313EE20FBD}">
      <dsp:nvSpPr>
        <dsp:cNvPr id="0" name=""/>
        <dsp:cNvSpPr/>
      </dsp:nvSpPr>
      <dsp:spPr>
        <a:xfrm>
          <a:off x="4087505" y="-196589"/>
          <a:ext cx="2605677" cy="2605677"/>
        </a:xfrm>
        <a:prstGeom prst="circularArrow">
          <a:avLst>
            <a:gd name="adj1" fmla="val 3316"/>
            <a:gd name="adj2" fmla="val 409675"/>
            <a:gd name="adj3" fmla="val 19414814"/>
            <a:gd name="adj4" fmla="val 12575511"/>
            <a:gd name="adj5" fmla="val 3869"/>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4A723-BDBD-40A8-BCDF-E35C18AA6C0B}">
      <dsp:nvSpPr>
        <dsp:cNvPr id="0" name=""/>
        <dsp:cNvSpPr/>
      </dsp:nvSpPr>
      <dsp:spPr>
        <a:xfrm>
          <a:off x="3442671" y="509111"/>
          <a:ext cx="1792343" cy="71275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Montserrat" pitchFamily="2" charset="77"/>
            </a:rPr>
            <a:t>Compromiso de linfáticos</a:t>
          </a:r>
          <a:endParaRPr lang="es-CO" sz="1900" kern="1200" dirty="0">
            <a:latin typeface="Montserrat" pitchFamily="2" charset="77"/>
          </a:endParaRPr>
        </a:p>
      </dsp:txBody>
      <dsp:txXfrm>
        <a:off x="3463547" y="529987"/>
        <a:ext cx="1750591" cy="671003"/>
      </dsp:txXfrm>
    </dsp:sp>
    <dsp:sp modelId="{34D0C4FE-7F90-4A6C-9E1C-5F7D8B68B141}">
      <dsp:nvSpPr>
        <dsp:cNvPr id="0" name=""/>
        <dsp:cNvSpPr/>
      </dsp:nvSpPr>
      <dsp:spPr>
        <a:xfrm>
          <a:off x="5646494" y="865489"/>
          <a:ext cx="2016386" cy="16630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Linfa hepática.</a:t>
          </a:r>
          <a:endParaRPr lang="es-CO" sz="1700" kern="1200" dirty="0">
            <a:solidFill>
              <a:srgbClr val="152B48"/>
            </a:solidFill>
            <a:latin typeface="Montserrat" pitchFamily="2" charset="77"/>
          </a:endParaRPr>
        </a:p>
        <a:p>
          <a:pPr marL="171450" lvl="1" indent="-171450" algn="l" defTabSz="755650">
            <a:lnSpc>
              <a:spcPct val="90000"/>
            </a:lnSpc>
            <a:spcBef>
              <a:spcPct val="0"/>
            </a:spcBef>
            <a:spcAft>
              <a:spcPct val="15000"/>
            </a:spcAft>
            <a:buChar char="•"/>
          </a:pPr>
          <a:r>
            <a:rPr lang="es-MX" sz="1700" kern="1200" dirty="0">
              <a:solidFill>
                <a:srgbClr val="152B48"/>
              </a:solidFill>
              <a:latin typeface="Montserrat" pitchFamily="2" charset="77"/>
            </a:rPr>
            <a:t>Bacteriascitis.</a:t>
          </a:r>
          <a:endParaRPr lang="es-CO" sz="1700" kern="1200" dirty="0">
            <a:solidFill>
              <a:srgbClr val="152B48"/>
            </a:solidFill>
            <a:latin typeface="Montserrat" pitchFamily="2" charset="77"/>
          </a:endParaRPr>
        </a:p>
      </dsp:txBody>
      <dsp:txXfrm>
        <a:off x="5684766" y="903761"/>
        <a:ext cx="1939842" cy="1230174"/>
      </dsp:txXfrm>
    </dsp:sp>
    <dsp:sp modelId="{9161DAE6-9527-4067-BC44-A60F05F4A280}">
      <dsp:nvSpPr>
        <dsp:cNvPr id="0" name=""/>
        <dsp:cNvSpPr/>
      </dsp:nvSpPr>
      <dsp:spPr>
        <a:xfrm>
          <a:off x="6094580" y="2172208"/>
          <a:ext cx="1792343" cy="71275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Montserrat" pitchFamily="2" charset="77"/>
            </a:rPr>
            <a:t>Bacteriemia</a:t>
          </a:r>
          <a:endParaRPr lang="es-CO" sz="1900" kern="1200" dirty="0">
            <a:latin typeface="Montserrat" pitchFamily="2" charset="77"/>
          </a:endParaRPr>
        </a:p>
      </dsp:txBody>
      <dsp:txXfrm>
        <a:off x="6115456" y="2193084"/>
        <a:ext cx="1750591" cy="671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F59DD-99DC-4BED-917F-305BDDF76726}">
      <dsp:nvSpPr>
        <dsp:cNvPr id="0" name=""/>
        <dsp:cNvSpPr/>
      </dsp:nvSpPr>
      <dsp:spPr>
        <a:xfrm>
          <a:off x="5492705" y="2853411"/>
          <a:ext cx="551547" cy="359138"/>
        </a:xfrm>
        <a:custGeom>
          <a:avLst/>
          <a:gdLst/>
          <a:ahLst/>
          <a:cxnLst/>
          <a:rect l="0" t="0" r="0" b="0"/>
          <a:pathLst>
            <a:path>
              <a:moveTo>
                <a:pt x="0" y="359138"/>
              </a:moveTo>
              <a:lnTo>
                <a:pt x="275773" y="359138"/>
              </a:lnTo>
              <a:lnTo>
                <a:pt x="275773" y="0"/>
              </a:lnTo>
              <a:lnTo>
                <a:pt x="551547"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752025" y="3016526"/>
        <a:ext cx="32908" cy="32908"/>
      </dsp:txXfrm>
    </dsp:sp>
    <dsp:sp modelId="{2CBE5F9F-94A9-4DC7-86D5-D35B235DE861}">
      <dsp:nvSpPr>
        <dsp:cNvPr id="0" name=""/>
        <dsp:cNvSpPr/>
      </dsp:nvSpPr>
      <dsp:spPr>
        <a:xfrm>
          <a:off x="3194031" y="2847542"/>
          <a:ext cx="383112" cy="365008"/>
        </a:xfrm>
        <a:custGeom>
          <a:avLst/>
          <a:gdLst/>
          <a:ahLst/>
          <a:cxnLst/>
          <a:rect l="0" t="0" r="0" b="0"/>
          <a:pathLst>
            <a:path>
              <a:moveTo>
                <a:pt x="0" y="0"/>
              </a:moveTo>
              <a:lnTo>
                <a:pt x="191556" y="0"/>
              </a:lnTo>
              <a:lnTo>
                <a:pt x="191556" y="365008"/>
              </a:lnTo>
              <a:lnTo>
                <a:pt x="383112" y="36500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2358" y="3016817"/>
        <a:ext cx="26457" cy="26457"/>
      </dsp:txXfrm>
    </dsp:sp>
    <dsp:sp modelId="{586EDDFB-61B9-4CB9-8A83-0C4E79AB3722}">
      <dsp:nvSpPr>
        <dsp:cNvPr id="0" name=""/>
        <dsp:cNvSpPr/>
      </dsp:nvSpPr>
      <dsp:spPr>
        <a:xfrm>
          <a:off x="3194031" y="2482534"/>
          <a:ext cx="383112" cy="365008"/>
        </a:xfrm>
        <a:custGeom>
          <a:avLst/>
          <a:gdLst/>
          <a:ahLst/>
          <a:cxnLst/>
          <a:rect l="0" t="0" r="0" b="0"/>
          <a:pathLst>
            <a:path>
              <a:moveTo>
                <a:pt x="0" y="365008"/>
              </a:moveTo>
              <a:lnTo>
                <a:pt x="191556" y="365008"/>
              </a:lnTo>
              <a:lnTo>
                <a:pt x="191556" y="0"/>
              </a:lnTo>
              <a:lnTo>
                <a:pt x="38311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2358" y="2651809"/>
        <a:ext cx="26457" cy="26457"/>
      </dsp:txXfrm>
    </dsp:sp>
    <dsp:sp modelId="{A606C164-ED63-4938-A714-99B3264E5918}">
      <dsp:nvSpPr>
        <dsp:cNvPr id="0" name=""/>
        <dsp:cNvSpPr/>
      </dsp:nvSpPr>
      <dsp:spPr>
        <a:xfrm>
          <a:off x="895356" y="1935022"/>
          <a:ext cx="383112" cy="912520"/>
        </a:xfrm>
        <a:custGeom>
          <a:avLst/>
          <a:gdLst/>
          <a:ahLst/>
          <a:cxnLst/>
          <a:rect l="0" t="0" r="0" b="0"/>
          <a:pathLst>
            <a:path>
              <a:moveTo>
                <a:pt x="0" y="0"/>
              </a:moveTo>
              <a:lnTo>
                <a:pt x="191556" y="0"/>
              </a:lnTo>
              <a:lnTo>
                <a:pt x="191556" y="912520"/>
              </a:lnTo>
              <a:lnTo>
                <a:pt x="383112" y="9125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062170" y="2366540"/>
        <a:ext cx="49484" cy="49484"/>
      </dsp:txXfrm>
    </dsp:sp>
    <dsp:sp modelId="{A6766572-5C07-46C7-B6A8-C81327FB1B7E}">
      <dsp:nvSpPr>
        <dsp:cNvPr id="0" name=""/>
        <dsp:cNvSpPr/>
      </dsp:nvSpPr>
      <dsp:spPr>
        <a:xfrm>
          <a:off x="5492705" y="1068533"/>
          <a:ext cx="612826" cy="683984"/>
        </a:xfrm>
        <a:custGeom>
          <a:avLst/>
          <a:gdLst/>
          <a:ahLst/>
          <a:cxnLst/>
          <a:rect l="0" t="0" r="0" b="0"/>
          <a:pathLst>
            <a:path>
              <a:moveTo>
                <a:pt x="0" y="683984"/>
              </a:moveTo>
              <a:lnTo>
                <a:pt x="306413" y="683984"/>
              </a:lnTo>
              <a:lnTo>
                <a:pt x="306413" y="0"/>
              </a:lnTo>
              <a:lnTo>
                <a:pt x="612826"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776160" y="1387566"/>
        <a:ext cx="45918" cy="45918"/>
      </dsp:txXfrm>
    </dsp:sp>
    <dsp:sp modelId="{CF30B68C-FF90-437D-AE06-EF1F44937281}">
      <dsp:nvSpPr>
        <dsp:cNvPr id="0" name=""/>
        <dsp:cNvSpPr/>
      </dsp:nvSpPr>
      <dsp:spPr>
        <a:xfrm>
          <a:off x="3194031" y="1022501"/>
          <a:ext cx="383112" cy="730016"/>
        </a:xfrm>
        <a:custGeom>
          <a:avLst/>
          <a:gdLst/>
          <a:ahLst/>
          <a:cxnLst/>
          <a:rect l="0" t="0" r="0" b="0"/>
          <a:pathLst>
            <a:path>
              <a:moveTo>
                <a:pt x="0" y="0"/>
              </a:moveTo>
              <a:lnTo>
                <a:pt x="191556" y="0"/>
              </a:lnTo>
              <a:lnTo>
                <a:pt x="191556" y="730016"/>
              </a:lnTo>
              <a:lnTo>
                <a:pt x="383112" y="73001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64976" y="1366898"/>
        <a:ext cx="41221" cy="41221"/>
      </dsp:txXfrm>
    </dsp:sp>
    <dsp:sp modelId="{5D9B402C-C186-4413-A252-7A1F7473B306}">
      <dsp:nvSpPr>
        <dsp:cNvPr id="0" name=""/>
        <dsp:cNvSpPr/>
      </dsp:nvSpPr>
      <dsp:spPr>
        <a:xfrm>
          <a:off x="3194031" y="976781"/>
          <a:ext cx="406367" cy="91440"/>
        </a:xfrm>
        <a:custGeom>
          <a:avLst/>
          <a:gdLst/>
          <a:ahLst/>
          <a:cxnLst/>
          <a:rect l="0" t="0" r="0" b="0"/>
          <a:pathLst>
            <a:path>
              <a:moveTo>
                <a:pt x="0" y="45720"/>
              </a:moveTo>
              <a:lnTo>
                <a:pt x="203183" y="45720"/>
              </a:lnTo>
              <a:lnTo>
                <a:pt x="203183" y="52874"/>
              </a:lnTo>
              <a:lnTo>
                <a:pt x="406367" y="5287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87053" y="1012341"/>
        <a:ext cx="20321" cy="20321"/>
      </dsp:txXfrm>
    </dsp:sp>
    <dsp:sp modelId="{D4233379-5A46-4364-BAD8-843EB74C0809}">
      <dsp:nvSpPr>
        <dsp:cNvPr id="0" name=""/>
        <dsp:cNvSpPr/>
      </dsp:nvSpPr>
      <dsp:spPr>
        <a:xfrm>
          <a:off x="3194031" y="292485"/>
          <a:ext cx="383112" cy="730016"/>
        </a:xfrm>
        <a:custGeom>
          <a:avLst/>
          <a:gdLst/>
          <a:ahLst/>
          <a:cxnLst/>
          <a:rect l="0" t="0" r="0" b="0"/>
          <a:pathLst>
            <a:path>
              <a:moveTo>
                <a:pt x="0" y="730016"/>
              </a:moveTo>
              <a:lnTo>
                <a:pt x="191556" y="730016"/>
              </a:lnTo>
              <a:lnTo>
                <a:pt x="191556" y="0"/>
              </a:lnTo>
              <a:lnTo>
                <a:pt x="38311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64976" y="636882"/>
        <a:ext cx="41221" cy="41221"/>
      </dsp:txXfrm>
    </dsp:sp>
    <dsp:sp modelId="{7AA10BC7-0A35-459C-9573-263422B76686}">
      <dsp:nvSpPr>
        <dsp:cNvPr id="0" name=""/>
        <dsp:cNvSpPr/>
      </dsp:nvSpPr>
      <dsp:spPr>
        <a:xfrm>
          <a:off x="895356" y="1022501"/>
          <a:ext cx="383112" cy="912520"/>
        </a:xfrm>
        <a:custGeom>
          <a:avLst/>
          <a:gdLst/>
          <a:ahLst/>
          <a:cxnLst/>
          <a:rect l="0" t="0" r="0" b="0"/>
          <a:pathLst>
            <a:path>
              <a:moveTo>
                <a:pt x="0" y="912520"/>
              </a:moveTo>
              <a:lnTo>
                <a:pt x="191556" y="912520"/>
              </a:lnTo>
              <a:lnTo>
                <a:pt x="191556" y="0"/>
              </a:lnTo>
              <a:lnTo>
                <a:pt x="38311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062170" y="1454019"/>
        <a:ext cx="49484" cy="49484"/>
      </dsp:txXfrm>
    </dsp:sp>
    <dsp:sp modelId="{1BC53E99-8AE7-42F8-8870-4F1C5743688C}">
      <dsp:nvSpPr>
        <dsp:cNvPr id="0" name=""/>
        <dsp:cNvSpPr/>
      </dsp:nvSpPr>
      <dsp:spPr>
        <a:xfrm rot="16200000">
          <a:off x="-933526" y="1643015"/>
          <a:ext cx="307375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s-ES" sz="3800" kern="1200" dirty="0"/>
            <a:t>BBNS</a:t>
          </a:r>
        </a:p>
      </dsp:txBody>
      <dsp:txXfrm>
        <a:off x="-933526" y="1643015"/>
        <a:ext cx="3073752" cy="584012"/>
      </dsp:txXfrm>
    </dsp:sp>
    <dsp:sp modelId="{80DA405B-3A65-4DE7-B0DD-27A071803EF0}">
      <dsp:nvSpPr>
        <dsp:cNvPr id="0" name=""/>
        <dsp:cNvSpPr/>
      </dsp:nvSpPr>
      <dsp:spPr>
        <a:xfrm>
          <a:off x="1278468" y="730495"/>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Efectos hemodinámicos</a:t>
          </a:r>
        </a:p>
      </dsp:txBody>
      <dsp:txXfrm>
        <a:off x="1278468" y="730495"/>
        <a:ext cx="1915562" cy="584012"/>
      </dsp:txXfrm>
    </dsp:sp>
    <dsp:sp modelId="{AE7FADE2-7113-4A9E-A789-D3B317BAD572}">
      <dsp:nvSpPr>
        <dsp:cNvPr id="0" name=""/>
        <dsp:cNvSpPr/>
      </dsp:nvSpPr>
      <dsp:spPr>
        <a:xfrm>
          <a:off x="3577143" y="479"/>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Disminución de GC: B1</a:t>
          </a:r>
        </a:p>
      </dsp:txBody>
      <dsp:txXfrm>
        <a:off x="3577143" y="479"/>
        <a:ext cx="1915562" cy="584012"/>
      </dsp:txXfrm>
    </dsp:sp>
    <dsp:sp modelId="{DBA5778E-A90A-4835-9404-050FE7CE56C6}">
      <dsp:nvSpPr>
        <dsp:cNvPr id="0" name=""/>
        <dsp:cNvSpPr/>
      </dsp:nvSpPr>
      <dsp:spPr>
        <a:xfrm>
          <a:off x="3600398" y="737649"/>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Disminución de flujo circulación esplácnica: B2</a:t>
          </a:r>
        </a:p>
      </dsp:txBody>
      <dsp:txXfrm>
        <a:off x="3600398" y="737649"/>
        <a:ext cx="1915562" cy="584012"/>
      </dsp:txXfrm>
    </dsp:sp>
    <dsp:sp modelId="{32029612-F581-4335-9D86-0112DD00AF11}">
      <dsp:nvSpPr>
        <dsp:cNvPr id="0" name=""/>
        <dsp:cNvSpPr/>
      </dsp:nvSpPr>
      <dsp:spPr>
        <a:xfrm>
          <a:off x="3577143" y="1460511"/>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Vasodilatación intrahepática: a1</a:t>
          </a:r>
        </a:p>
      </dsp:txBody>
      <dsp:txXfrm>
        <a:off x="3577143" y="1460511"/>
        <a:ext cx="1915562" cy="584012"/>
      </dsp:txXfrm>
    </dsp:sp>
    <dsp:sp modelId="{78FF90B4-6D72-4A14-8390-55DFD945DBF3}">
      <dsp:nvSpPr>
        <dsp:cNvPr id="0" name=""/>
        <dsp:cNvSpPr/>
      </dsp:nvSpPr>
      <dsp:spPr>
        <a:xfrm>
          <a:off x="6105532" y="776527"/>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Disminución de la presión portal: riesgo de sangrado.</a:t>
          </a:r>
        </a:p>
      </dsp:txBody>
      <dsp:txXfrm>
        <a:off x="6105532" y="776527"/>
        <a:ext cx="1915562" cy="584012"/>
      </dsp:txXfrm>
    </dsp:sp>
    <dsp:sp modelId="{D21B20FE-4557-4967-9509-FDF780C1DC80}">
      <dsp:nvSpPr>
        <dsp:cNvPr id="0" name=""/>
        <dsp:cNvSpPr/>
      </dsp:nvSpPr>
      <dsp:spPr>
        <a:xfrm>
          <a:off x="1278468" y="2555535"/>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Efectos NO hemodinámicos</a:t>
          </a:r>
        </a:p>
      </dsp:txBody>
      <dsp:txXfrm>
        <a:off x="1278468" y="2555535"/>
        <a:ext cx="1915562" cy="584012"/>
      </dsp:txXfrm>
    </dsp:sp>
    <dsp:sp modelId="{C1D8BC5C-C904-4609-B3CC-1C9182D6BA3B}">
      <dsp:nvSpPr>
        <dsp:cNvPr id="0" name=""/>
        <dsp:cNvSpPr/>
      </dsp:nvSpPr>
      <dsp:spPr>
        <a:xfrm>
          <a:off x="3577143" y="2190527"/>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dirty="0"/>
            <a:t>Disminuye el crecimiento bacteriano, su virulencia </a:t>
          </a:r>
          <a:endParaRPr lang="es-ES" sz="1300" kern="1200" dirty="0"/>
        </a:p>
      </dsp:txBody>
      <dsp:txXfrm>
        <a:off x="3577143" y="2190527"/>
        <a:ext cx="1915562" cy="584012"/>
      </dsp:txXfrm>
    </dsp:sp>
    <dsp:sp modelId="{0BCA6240-A194-47F5-B738-C306416F71DF}">
      <dsp:nvSpPr>
        <dsp:cNvPr id="0" name=""/>
        <dsp:cNvSpPr/>
      </dsp:nvSpPr>
      <dsp:spPr>
        <a:xfrm>
          <a:off x="3577143" y="2920543"/>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dirty="0"/>
            <a:t>Aumenta transito intestinal y mejora quimiotaxis y fagocitosis. </a:t>
          </a:r>
          <a:endParaRPr lang="es-ES" sz="1300" kern="1200" dirty="0"/>
        </a:p>
      </dsp:txBody>
      <dsp:txXfrm>
        <a:off x="3577143" y="2920543"/>
        <a:ext cx="1915562" cy="584012"/>
      </dsp:txXfrm>
    </dsp:sp>
    <dsp:sp modelId="{5DE63EDC-1C91-49EB-8B9B-B4F0E68F1611}">
      <dsp:nvSpPr>
        <dsp:cNvPr id="0" name=""/>
        <dsp:cNvSpPr/>
      </dsp:nvSpPr>
      <dsp:spPr>
        <a:xfrm>
          <a:off x="6044253" y="2561405"/>
          <a:ext cx="1915562" cy="58401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Disminuye </a:t>
          </a:r>
          <a:r>
            <a:rPr lang="es-ES" sz="1300" b="1" kern="1200" dirty="0"/>
            <a:t>translocación</a:t>
          </a:r>
          <a:r>
            <a:rPr lang="es-ES" sz="1300" kern="1200" dirty="0"/>
            <a:t>:  riesgo de PBE</a:t>
          </a:r>
        </a:p>
      </dsp:txBody>
      <dsp:txXfrm>
        <a:off x="6044253" y="2561405"/>
        <a:ext cx="1915562" cy="584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B373-C4CE-4EC2-BA40-4F1D25DCD9D8}">
      <dsp:nvSpPr>
        <dsp:cNvPr id="0" name=""/>
        <dsp:cNvSpPr/>
      </dsp:nvSpPr>
      <dsp:spPr>
        <a:xfrm>
          <a:off x="0" y="184595"/>
          <a:ext cx="2319373" cy="13916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Lesión renal aguda/SHR.</a:t>
          </a:r>
        </a:p>
      </dsp:txBody>
      <dsp:txXfrm>
        <a:off x="0" y="184595"/>
        <a:ext cx="2319373" cy="1391624"/>
      </dsp:txXfrm>
    </dsp:sp>
    <dsp:sp modelId="{EAE1A33A-E04F-4988-B91F-4230936D1638}">
      <dsp:nvSpPr>
        <dsp:cNvPr id="0" name=""/>
        <dsp:cNvSpPr/>
      </dsp:nvSpPr>
      <dsp:spPr>
        <a:xfrm>
          <a:off x="2551311" y="184595"/>
          <a:ext cx="2319373" cy="139162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Falla hepática aguda.</a:t>
          </a:r>
        </a:p>
      </dsp:txBody>
      <dsp:txXfrm>
        <a:off x="2551311" y="184595"/>
        <a:ext cx="2319373" cy="1391624"/>
      </dsp:txXfrm>
    </dsp:sp>
    <dsp:sp modelId="{E5464BAB-8026-48AB-8800-A81DDA6B3360}">
      <dsp:nvSpPr>
        <dsp:cNvPr id="0" name=""/>
        <dsp:cNvSpPr/>
      </dsp:nvSpPr>
      <dsp:spPr>
        <a:xfrm>
          <a:off x="5102622" y="184595"/>
          <a:ext cx="2319373" cy="1391624"/>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Hiponatremia.</a:t>
          </a:r>
        </a:p>
      </dsp:txBody>
      <dsp:txXfrm>
        <a:off x="5102622" y="184595"/>
        <a:ext cx="2319373" cy="1391624"/>
      </dsp:txXfrm>
    </dsp:sp>
    <dsp:sp modelId="{D7FA06C8-642B-4F04-AD34-DC0FCFE1E2A6}">
      <dsp:nvSpPr>
        <dsp:cNvPr id="0" name=""/>
        <dsp:cNvSpPr/>
      </dsp:nvSpPr>
      <dsp:spPr>
        <a:xfrm>
          <a:off x="0" y="1808156"/>
          <a:ext cx="2319373" cy="1391624"/>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itchFamily="2" charset="77"/>
            </a:rPr>
            <a:t>Síndrome </a:t>
          </a:r>
          <a:r>
            <a:rPr lang="es-ES" sz="1900" kern="1200" dirty="0" err="1">
              <a:latin typeface="Montserrat" pitchFamily="2" charset="77"/>
            </a:rPr>
            <a:t>hepatopulmonar</a:t>
          </a:r>
          <a:r>
            <a:rPr lang="es-ES" sz="1900" kern="1200" dirty="0">
              <a:latin typeface="Montserrat" pitchFamily="2" charset="77"/>
            </a:rPr>
            <a:t> / hipertensión </a:t>
          </a:r>
          <a:r>
            <a:rPr lang="es-ES" sz="1900" kern="1200" dirty="0" err="1">
              <a:latin typeface="Montserrat" pitchFamily="2" charset="77"/>
            </a:rPr>
            <a:t>portopulmonar</a:t>
          </a:r>
          <a:r>
            <a:rPr lang="es-ES" sz="1900" kern="1200" dirty="0">
              <a:latin typeface="Montserrat" pitchFamily="2" charset="77"/>
            </a:rPr>
            <a:t>.</a:t>
          </a:r>
        </a:p>
      </dsp:txBody>
      <dsp:txXfrm>
        <a:off x="0" y="1808156"/>
        <a:ext cx="2319373" cy="1391624"/>
      </dsp:txXfrm>
    </dsp:sp>
    <dsp:sp modelId="{15E18D2E-FCAF-4D03-A4D2-9A966F2688B9}">
      <dsp:nvSpPr>
        <dsp:cNvPr id="0" name=""/>
        <dsp:cNvSpPr/>
      </dsp:nvSpPr>
      <dsp:spPr>
        <a:xfrm>
          <a:off x="2551311" y="1808156"/>
          <a:ext cx="2319373" cy="1391624"/>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Cardiomiopatía cirrótica.</a:t>
          </a:r>
        </a:p>
      </dsp:txBody>
      <dsp:txXfrm>
        <a:off x="2551311" y="1808156"/>
        <a:ext cx="2319373" cy="1391624"/>
      </dsp:txXfrm>
    </dsp:sp>
    <dsp:sp modelId="{EC3A0203-15E2-4874-8EA9-11E6D39CCF46}">
      <dsp:nvSpPr>
        <dsp:cNvPr id="0" name=""/>
        <dsp:cNvSpPr/>
      </dsp:nvSpPr>
      <dsp:spPr>
        <a:xfrm>
          <a:off x="5102622" y="1808156"/>
          <a:ext cx="2319373" cy="1391624"/>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Carcinoma </a:t>
          </a:r>
          <a:r>
            <a:rPr lang="es-ES" sz="2000" kern="1200" dirty="0" err="1">
              <a:latin typeface="Montserrat" pitchFamily="2" charset="77"/>
            </a:rPr>
            <a:t>hepatocelular</a:t>
          </a:r>
          <a:r>
            <a:rPr lang="es-ES" sz="2000" kern="1200" dirty="0">
              <a:latin typeface="Montserrat" pitchFamily="2" charset="77"/>
            </a:rPr>
            <a:t>.</a:t>
          </a:r>
        </a:p>
      </dsp:txBody>
      <dsp:txXfrm>
        <a:off x="5102622" y="1808156"/>
        <a:ext cx="2319373" cy="1391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2C5B5-5134-4A1F-8A60-48031A1FE63E}">
      <dsp:nvSpPr>
        <dsp:cNvPr id="0" name=""/>
        <dsp:cNvSpPr/>
      </dsp:nvSpPr>
      <dsp:spPr>
        <a:xfrm>
          <a:off x="0" y="289091"/>
          <a:ext cx="7452828"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CA3BB-287E-4AEE-8DFE-7423856FFFF7}">
      <dsp:nvSpPr>
        <dsp:cNvPr id="0" name=""/>
        <dsp:cNvSpPr/>
      </dsp:nvSpPr>
      <dsp:spPr>
        <a:xfrm>
          <a:off x="372641" y="67691"/>
          <a:ext cx="5816567"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9" tIns="0" rIns="197189" bIns="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1. Cirrosis como causa más común de ascitis.</a:t>
          </a:r>
        </a:p>
      </dsp:txBody>
      <dsp:txXfrm>
        <a:off x="394257" y="89307"/>
        <a:ext cx="5773335" cy="399568"/>
      </dsp:txXfrm>
    </dsp:sp>
    <dsp:sp modelId="{A6D8E522-44BE-43CC-BEEC-65C768373687}">
      <dsp:nvSpPr>
        <dsp:cNvPr id="0" name=""/>
        <dsp:cNvSpPr/>
      </dsp:nvSpPr>
      <dsp:spPr>
        <a:xfrm>
          <a:off x="0" y="969491"/>
          <a:ext cx="7452828" cy="3780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38F9D-B03D-4C29-9830-8D592A3DE4B9}">
      <dsp:nvSpPr>
        <dsp:cNvPr id="0" name=""/>
        <dsp:cNvSpPr/>
      </dsp:nvSpPr>
      <dsp:spPr>
        <a:xfrm>
          <a:off x="372641" y="748091"/>
          <a:ext cx="5756623" cy="44280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9" tIns="0" rIns="197189" bIns="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2. Paciente con ascitis = paracentesis.</a:t>
          </a:r>
        </a:p>
      </dsp:txBody>
      <dsp:txXfrm>
        <a:off x="394257" y="769707"/>
        <a:ext cx="5713391" cy="399568"/>
      </dsp:txXfrm>
    </dsp:sp>
    <dsp:sp modelId="{4A13C78E-1C62-4955-BB63-D849E134A7E3}">
      <dsp:nvSpPr>
        <dsp:cNvPr id="0" name=""/>
        <dsp:cNvSpPr/>
      </dsp:nvSpPr>
      <dsp:spPr>
        <a:xfrm>
          <a:off x="0" y="1649892"/>
          <a:ext cx="7452828" cy="3780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80D32-FFB1-474C-917F-5033708790AA}">
      <dsp:nvSpPr>
        <dsp:cNvPr id="0" name=""/>
        <dsp:cNvSpPr/>
      </dsp:nvSpPr>
      <dsp:spPr>
        <a:xfrm>
          <a:off x="372641" y="1428491"/>
          <a:ext cx="5751720" cy="4428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9" tIns="0" rIns="197189" bIns="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3. Estudio de líquido ascítico (PMN, GASA).</a:t>
          </a:r>
        </a:p>
      </dsp:txBody>
      <dsp:txXfrm>
        <a:off x="394257" y="1450107"/>
        <a:ext cx="5708488" cy="399568"/>
      </dsp:txXfrm>
    </dsp:sp>
    <dsp:sp modelId="{E3F793BC-3A2A-45C1-B40D-6C4B2E80C4EA}">
      <dsp:nvSpPr>
        <dsp:cNvPr id="0" name=""/>
        <dsp:cNvSpPr/>
      </dsp:nvSpPr>
      <dsp:spPr>
        <a:xfrm>
          <a:off x="0" y="2330292"/>
          <a:ext cx="7452828" cy="3780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50D87-46FF-4A8F-9408-FBC8BAF6B1FD}">
      <dsp:nvSpPr>
        <dsp:cNvPr id="0" name=""/>
        <dsp:cNvSpPr/>
      </dsp:nvSpPr>
      <dsp:spPr>
        <a:xfrm>
          <a:off x="372641" y="2108892"/>
          <a:ext cx="5666683" cy="44280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9" tIns="0" rIns="197189" bIns="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4. Complicaciones infecciosas.</a:t>
          </a:r>
        </a:p>
      </dsp:txBody>
      <dsp:txXfrm>
        <a:off x="394257" y="2130508"/>
        <a:ext cx="5623451" cy="399568"/>
      </dsp:txXfrm>
    </dsp:sp>
    <dsp:sp modelId="{158C41BB-559D-4BAE-ABD3-438E73E6518C}">
      <dsp:nvSpPr>
        <dsp:cNvPr id="0" name=""/>
        <dsp:cNvSpPr/>
      </dsp:nvSpPr>
      <dsp:spPr>
        <a:xfrm>
          <a:off x="0" y="3010692"/>
          <a:ext cx="7452828" cy="3780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42B47-7170-4106-B52A-AA386E366DF0}">
      <dsp:nvSpPr>
        <dsp:cNvPr id="0" name=""/>
        <dsp:cNvSpPr/>
      </dsp:nvSpPr>
      <dsp:spPr>
        <a:xfrm>
          <a:off x="372641" y="2789292"/>
          <a:ext cx="5606687" cy="4428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9" tIns="0" rIns="197189" bIns="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5. Manejo diurético.</a:t>
          </a:r>
        </a:p>
      </dsp:txBody>
      <dsp:txXfrm>
        <a:off x="394257" y="2810908"/>
        <a:ext cx="5563455"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B0890-DE6D-4C97-BA38-E045ABE97FB7}">
      <dsp:nvSpPr>
        <dsp:cNvPr id="0" name=""/>
        <dsp:cNvSpPr/>
      </dsp:nvSpPr>
      <dsp:spPr>
        <a:xfrm>
          <a:off x="0" y="533667"/>
          <a:ext cx="7495213" cy="806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D26FD-5843-4AAA-B7A2-3867C4389A84}">
      <dsp:nvSpPr>
        <dsp:cNvPr id="0" name=""/>
        <dsp:cNvSpPr/>
      </dsp:nvSpPr>
      <dsp:spPr>
        <a:xfrm>
          <a:off x="374760" y="61347"/>
          <a:ext cx="5915439" cy="944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311" tIns="0" rIns="198311" bIns="0"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itchFamily="2" charset="77"/>
            </a:rPr>
            <a:t>La hemorragia por várices es una emergencia médica con alta tasa de complicaciones y mortalidad.</a:t>
          </a:r>
        </a:p>
      </dsp:txBody>
      <dsp:txXfrm>
        <a:off x="420874" y="107461"/>
        <a:ext cx="5823211" cy="852412"/>
      </dsp:txXfrm>
    </dsp:sp>
    <dsp:sp modelId="{84FF0493-BF89-4900-83F5-06BE55185FC2}">
      <dsp:nvSpPr>
        <dsp:cNvPr id="0" name=""/>
        <dsp:cNvSpPr/>
      </dsp:nvSpPr>
      <dsp:spPr>
        <a:xfrm>
          <a:off x="0" y="1985187"/>
          <a:ext cx="7495213" cy="8064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563E16-54BD-4271-A2E6-A9661FEA3DFA}">
      <dsp:nvSpPr>
        <dsp:cNvPr id="0" name=""/>
        <dsp:cNvSpPr/>
      </dsp:nvSpPr>
      <dsp:spPr>
        <a:xfrm>
          <a:off x="374760" y="1512867"/>
          <a:ext cx="5926982" cy="94464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311" tIns="0" rIns="198311" bIns="0"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itchFamily="2" charset="77"/>
            </a:rPr>
            <a:t>Restauración de la volemia con cristaloides, transfusión restrictiva con umbral de hemoglobina en 7 g/dl, vasoactivos y profilaxis antibiótica.</a:t>
          </a:r>
        </a:p>
      </dsp:txBody>
      <dsp:txXfrm>
        <a:off x="420874" y="1558981"/>
        <a:ext cx="5834754" cy="852412"/>
      </dsp:txXfrm>
    </dsp:sp>
    <dsp:sp modelId="{50D30C4F-2098-4472-B2C6-3FD93B9D6FFE}">
      <dsp:nvSpPr>
        <dsp:cNvPr id="0" name=""/>
        <dsp:cNvSpPr/>
      </dsp:nvSpPr>
      <dsp:spPr>
        <a:xfrm>
          <a:off x="0" y="3436707"/>
          <a:ext cx="7495213" cy="8064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B44C5-38B8-4D26-9C1D-1B474E0C5DD2}">
      <dsp:nvSpPr>
        <dsp:cNvPr id="0" name=""/>
        <dsp:cNvSpPr/>
      </dsp:nvSpPr>
      <dsp:spPr>
        <a:xfrm>
          <a:off x="374760" y="2964387"/>
          <a:ext cx="5864442" cy="94464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311" tIns="0" rIns="198311" bIns="0"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itchFamily="2" charset="77"/>
            </a:rPr>
            <a:t>La endoscopia de vías digestivas superiores debe realizarse en las primeras doce horas.</a:t>
          </a:r>
        </a:p>
      </dsp:txBody>
      <dsp:txXfrm>
        <a:off x="420874" y="3010501"/>
        <a:ext cx="5772214" cy="852412"/>
      </dsp:txXfrm>
    </dsp:sp>
    <dsp:sp modelId="{93DE0F31-E676-406C-B804-CDF008B6C7B5}">
      <dsp:nvSpPr>
        <dsp:cNvPr id="0" name=""/>
        <dsp:cNvSpPr/>
      </dsp:nvSpPr>
      <dsp:spPr>
        <a:xfrm>
          <a:off x="0" y="4888227"/>
          <a:ext cx="7495213" cy="806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73D67-562C-42F4-927F-24EEBB6D1D88}">
      <dsp:nvSpPr>
        <dsp:cNvPr id="0" name=""/>
        <dsp:cNvSpPr/>
      </dsp:nvSpPr>
      <dsp:spPr>
        <a:xfrm>
          <a:off x="374760" y="4415907"/>
          <a:ext cx="5865281" cy="9446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311" tIns="0" rIns="198311" bIns="0"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itchFamily="2" charset="77"/>
            </a:rPr>
            <a:t>Siempre ante una sospecha de encefalopatía hepática, considerar inicialmente diagnósticos diferenciales y descartarlos.</a:t>
          </a:r>
        </a:p>
      </dsp:txBody>
      <dsp:txXfrm>
        <a:off x="420874" y="4462021"/>
        <a:ext cx="5773053"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C6C75-07B3-47B2-98BC-A428356C4822}" type="datetimeFigureOut">
              <a:rPr lang="es-CO" smtClean="0"/>
              <a:t>9/04/2021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BD059-A10C-4103-8C04-FCB5F57C79C0}" type="slidenum">
              <a:rPr lang="es-CO" smtClean="0"/>
              <a:t>‹#›</a:t>
            </a:fld>
            <a:endParaRPr lang="es-CO"/>
          </a:p>
        </p:txBody>
      </p:sp>
    </p:spTree>
    <p:extLst>
      <p:ext uri="{BB962C8B-B14F-4D97-AF65-F5344CB8AC3E}">
        <p14:creationId xmlns:p14="http://schemas.microsoft.com/office/powerpoint/2010/main" val="258556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ptodate.com/contents/carvedilol-drug-information?source=see_link"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uptodate.com/contents/primary-and-pre-primary-prophylaxis-against-variceal-hemorrhage-in-patients-with-cirrhosis/abstract/49" TargetMode="External"/><Relationship Id="rId5" Type="http://schemas.openxmlformats.org/officeDocument/2006/relationships/hyperlink" Target="https://www.uptodate.com/contents/primary-and-pre-primary-prophylaxis-against-variceal-hemorrhage-in-patients-with-cirrhosis/abstract/48" TargetMode="External"/><Relationship Id="rId4" Type="http://schemas.openxmlformats.org/officeDocument/2006/relationships/hyperlink" Target="https://www.uptodate.com/contents/primary-and-pre-primary-prophylaxis-against-variceal-hemorrhage-in-patients-with-cirrhosis/abstract/3"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Aunque los mecanismos moleculares responsables de la vasodilatación arterial, que consisten en una mayor producción endotelial de sustancias vasodilatadoras, como óxido nítrico, monóxido de carbono, prostaciclina y endocannabinoides, se han demostrado de manera convincente, las causas principales de tales anomalías permanecieron algo oscuras hasta que quedó claro que los pacientes con cirrosis avanzada presentan un estado de inflamación crónica, como lo demuestra el aumento de los niveles circulantes de citocinas proinflamatorias y quimiocinas. Es probable que esto se deba a la propagación sistémica de bacterias y productos bacterianos, llamados patrones moleculares asociados a patógenos (PAMP), como resultado de una translocación bacteriana anormal. Es probable que otras moléculas, llamadas patrones moleculares asociados al peligro (DAMP), desempeñen un papel similar, liberadas por el hígado enfermo debido a la inflamación local y la apoptosis y necrosis celular. Tanto los PAMP como los DAMP se unen a los receptores de reconocimiento innatos de las células inmunitarias que, una vez activadas, producen y liberan moléculas proinflamatorias, junto con especies reactivas de oxígeno y nitrógeno. Esta cascada de eventos contribuye al desarrollo de disfunción circulatoria y, junto con ella, favorece directamente el desarrollo de disfunción y fallo multiorgánico.</a:t>
            </a:r>
          </a:p>
          <a:p>
            <a:endParaRPr lang="es-ES" dirty="0"/>
          </a:p>
        </p:txBody>
      </p:sp>
      <p:sp>
        <p:nvSpPr>
          <p:cNvPr id="4" name="Marcador de número de diapositiva 3"/>
          <p:cNvSpPr>
            <a:spLocks noGrp="1"/>
          </p:cNvSpPr>
          <p:nvPr>
            <p:ph type="sldNum" sz="quarter" idx="5"/>
          </p:nvPr>
        </p:nvSpPr>
        <p:spPr/>
        <p:txBody>
          <a:bodyPr/>
          <a:lstStyle/>
          <a:p>
            <a:fld id="{8A5AB492-A521-4283-B161-5FF5E56AE202}" type="slidenum">
              <a:rPr lang="es-ES" smtClean="0"/>
              <a:t>2</a:t>
            </a:fld>
            <a:endParaRPr lang="es-ES"/>
          </a:p>
        </p:txBody>
      </p:sp>
    </p:spTree>
    <p:extLst>
      <p:ext uri="{BB962C8B-B14F-4D97-AF65-F5344CB8AC3E}">
        <p14:creationId xmlns:p14="http://schemas.microsoft.com/office/powerpoint/2010/main" val="100510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B3DEB29-528A-4609-94D7-34B37041653E}" type="slidenum">
              <a:rPr lang="es-ES" smtClean="0"/>
              <a:pPr/>
              <a:t>12</a:t>
            </a:fld>
            <a:endParaRPr lang="es-ES"/>
          </a:p>
        </p:txBody>
      </p:sp>
    </p:spTree>
    <p:extLst>
      <p:ext uri="{BB962C8B-B14F-4D97-AF65-F5344CB8AC3E}">
        <p14:creationId xmlns:p14="http://schemas.microsoft.com/office/powerpoint/2010/main" val="34244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También asintomático</a:t>
            </a:r>
          </a:p>
          <a:p>
            <a:r>
              <a:rPr lang="es-CO" sz="1200" b="0" i="0" u="none" strike="noStrike" kern="1200" baseline="0" dirty="0" err="1">
                <a:solidFill>
                  <a:schemeClr val="tx1"/>
                </a:solidFill>
                <a:latin typeface="+mn-lt"/>
                <a:ea typeface="+mn-ea"/>
                <a:cs typeface="+mn-cs"/>
              </a:rPr>
              <a:t>some</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is the result of secondary bacterial </a:t>
            </a:r>
            <a:r>
              <a:rPr lang="en-US" sz="1200" b="0" i="0" u="none" strike="noStrike" kern="1200" baseline="0" dirty="0" err="1">
                <a:solidFill>
                  <a:schemeClr val="tx1"/>
                </a:solidFill>
                <a:latin typeface="+mn-lt"/>
                <a:ea typeface="+mn-ea"/>
                <a:cs typeface="+mn-cs"/>
              </a:rPr>
              <a:t>colonisation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ascites from an extraperitoneal infection</a:t>
            </a:r>
          </a:p>
          <a:p>
            <a:r>
              <a:rPr lang="es-CO" sz="1200" b="0" i="0" u="none" strike="noStrike" kern="1200" baseline="0" dirty="0" err="1">
                <a:solidFill>
                  <a:schemeClr val="tx1"/>
                </a:solidFill>
                <a:latin typeface="+mn-lt"/>
                <a:ea typeface="+mn-ea"/>
                <a:cs typeface="+mn-cs"/>
              </a:rPr>
              <a:t>bacterascites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represents</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transient and spontaneously reversible </a:t>
            </a:r>
            <a:r>
              <a:rPr lang="en-US" sz="1200" b="0" i="0" u="none" strike="noStrike" kern="1200" baseline="0" dirty="0" err="1">
                <a:solidFill>
                  <a:schemeClr val="tx1"/>
                </a:solidFill>
                <a:latin typeface="+mn-lt"/>
                <a:ea typeface="+mn-ea"/>
                <a:cs typeface="+mn-cs"/>
              </a:rPr>
              <a:t>colonisation</a:t>
            </a:r>
            <a:r>
              <a:rPr lang="en-US" sz="1200" b="0" i="0" u="none" strike="noStrike" kern="1200" baseline="0" dirty="0">
                <a:solidFill>
                  <a:schemeClr val="tx1"/>
                </a:solidFill>
                <a:latin typeface="+mn-lt"/>
                <a:ea typeface="+mn-ea"/>
                <a:cs typeface="+mn-cs"/>
              </a:rPr>
              <a:t> of ascites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with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(neutrophil count less than</a:t>
            </a:r>
          </a:p>
          <a:p>
            <a:r>
              <a:rPr lang="en-US" sz="1200" b="0" i="0" u="none" strike="noStrike" kern="1200" baseline="0" dirty="0">
                <a:solidFill>
                  <a:schemeClr val="tx1"/>
                </a:solidFill>
                <a:latin typeface="+mn-lt"/>
                <a:ea typeface="+mn-ea"/>
                <a:cs typeface="+mn-cs"/>
              </a:rPr>
              <a:t>250/mm3 but positive bacterial culture) exhibiting signs</a:t>
            </a:r>
          </a:p>
          <a:p>
            <a:r>
              <a:rPr lang="en-US" sz="1200" b="0" i="0" u="none" strike="noStrike" kern="1200" baseline="0" dirty="0">
                <a:solidFill>
                  <a:schemeClr val="tx1"/>
                </a:solidFill>
                <a:latin typeface="+mn-lt"/>
                <a:ea typeface="+mn-ea"/>
                <a:cs typeface="+mn-cs"/>
              </a:rPr>
              <a:t>of systemic inflammation or infection should be treated</a:t>
            </a:r>
          </a:p>
          <a:p>
            <a:r>
              <a:rPr lang="en-US" sz="1200" b="0" i="0" u="none" strike="noStrike" kern="1200" baseline="0" dirty="0">
                <a:solidFill>
                  <a:schemeClr val="tx1"/>
                </a:solidFill>
                <a:latin typeface="+mn-lt"/>
                <a:ea typeface="+mn-ea"/>
                <a:cs typeface="+mn-cs"/>
              </a:rPr>
              <a:t>with antibiotics (II-2;1). Otherwise, the patient should</a:t>
            </a:r>
          </a:p>
          <a:p>
            <a:r>
              <a:rPr lang="en-US" sz="1200" b="0" i="0" u="none" strike="noStrike" kern="1200" baseline="0" dirty="0">
                <a:solidFill>
                  <a:schemeClr val="tx1"/>
                </a:solidFill>
                <a:latin typeface="+mn-lt"/>
                <a:ea typeface="+mn-ea"/>
                <a:cs typeface="+mn-cs"/>
              </a:rPr>
              <a:t>undergo a second paracentesis. If the culture results</a:t>
            </a:r>
          </a:p>
          <a:p>
            <a:r>
              <a:rPr lang="en-US" sz="1200" b="0" i="0" u="none" strike="noStrike" kern="1200" baseline="0" dirty="0">
                <a:solidFill>
                  <a:schemeClr val="tx1"/>
                </a:solidFill>
                <a:latin typeface="+mn-lt"/>
                <a:ea typeface="+mn-ea"/>
                <a:cs typeface="+mn-cs"/>
              </a:rPr>
              <a:t>come back positive again, regardless of the neutrophil</a:t>
            </a:r>
          </a:p>
          <a:p>
            <a:r>
              <a:rPr lang="en-US" sz="1200" b="0" i="0" u="none" strike="noStrike" kern="1200" baseline="0" dirty="0">
                <a:solidFill>
                  <a:schemeClr val="tx1"/>
                </a:solidFill>
                <a:latin typeface="+mn-lt"/>
                <a:ea typeface="+mn-ea"/>
                <a:cs typeface="+mn-cs"/>
              </a:rPr>
              <a:t>count, the patient should be treated (</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15</a:t>
            </a:fld>
            <a:endParaRPr lang="es-CO"/>
          </a:p>
        </p:txBody>
      </p:sp>
    </p:spTree>
    <p:extLst>
      <p:ext uri="{BB962C8B-B14F-4D97-AF65-F5344CB8AC3E}">
        <p14:creationId xmlns:p14="http://schemas.microsoft.com/office/powerpoint/2010/main" val="242807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84BE41-4B38-48C6-8833-B2A6C35B5943}" type="slidenum">
              <a:rPr lang="es-CO" smtClean="0"/>
              <a:t>16</a:t>
            </a:fld>
            <a:endParaRPr lang="es-CO"/>
          </a:p>
        </p:txBody>
      </p:sp>
    </p:spTree>
    <p:extLst>
      <p:ext uri="{BB962C8B-B14F-4D97-AF65-F5344CB8AC3E}">
        <p14:creationId xmlns:p14="http://schemas.microsoft.com/office/powerpoint/2010/main" val="173070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recurrencia de la PBS es del 70% y la probabilidad de supervivencia luego de un episodio es de 30-50% a un año y 25-30% a dos años, por lo anterior deben recibir profilaxis con </a:t>
            </a:r>
            <a:r>
              <a:rPr lang="es-CO" sz="1200" kern="1200" dirty="0" err="1">
                <a:solidFill>
                  <a:schemeClr val="tx1"/>
                </a:solidFill>
                <a:effectLst/>
                <a:latin typeface="+mn-lt"/>
                <a:ea typeface="+mn-ea"/>
                <a:cs typeface="+mn-cs"/>
              </a:rPr>
              <a:t>Norfloxacina</a:t>
            </a: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Si tiene proteínas totales en líquido ascítico menores a 15 gr/L con Child-Pugh mayor o igual a 9 y bilirrubina mayor a 3 mg/</a:t>
            </a:r>
            <a:r>
              <a:rPr lang="es-CO" sz="1200" kern="1200" dirty="0" err="1">
                <a:solidFill>
                  <a:schemeClr val="tx1"/>
                </a:solidFill>
                <a:effectLst/>
                <a:latin typeface="+mn-lt"/>
                <a:ea typeface="+mn-ea"/>
                <a:cs typeface="+mn-cs"/>
              </a:rPr>
              <a:t>dL</a:t>
            </a:r>
            <a:r>
              <a:rPr lang="es-CO" sz="1200" kern="1200" dirty="0">
                <a:solidFill>
                  <a:schemeClr val="tx1"/>
                </a:solidFill>
                <a:effectLst/>
                <a:latin typeface="+mn-lt"/>
                <a:ea typeface="+mn-ea"/>
                <a:cs typeface="+mn-cs"/>
              </a:rPr>
              <a:t> con alteración en función renal o hiponatremia debe recibir </a:t>
            </a:r>
            <a:r>
              <a:rPr lang="es-CO" sz="1200" kern="1200" dirty="0" err="1">
                <a:solidFill>
                  <a:schemeClr val="tx1"/>
                </a:solidFill>
                <a:effectLst/>
                <a:latin typeface="+mn-lt"/>
                <a:ea typeface="+mn-ea"/>
                <a:cs typeface="+mn-cs"/>
              </a:rPr>
              <a:t>norfloxacina</a:t>
            </a:r>
            <a:r>
              <a:rPr lang="es-CO" sz="1200" kern="1200" dirty="0">
                <a:solidFill>
                  <a:schemeClr val="tx1"/>
                </a:solidFill>
                <a:effectLst/>
                <a:latin typeface="+mn-lt"/>
                <a:ea typeface="+mn-ea"/>
                <a:cs typeface="+mn-cs"/>
              </a:rPr>
              <a:t> 400 mg/día, si la ascitis desaparece y mejoran sus condiciones se puede suspender.</a:t>
            </a:r>
          </a:p>
          <a:p>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17</a:t>
            </a:fld>
            <a:endParaRPr lang="es-CO"/>
          </a:p>
        </p:txBody>
      </p:sp>
    </p:spTree>
    <p:extLst>
      <p:ext uri="{BB962C8B-B14F-4D97-AF65-F5344CB8AC3E}">
        <p14:creationId xmlns:p14="http://schemas.microsoft.com/office/powerpoint/2010/main" val="93542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Cambios estructurales</a:t>
            </a:r>
            <a:r>
              <a:rPr lang="es-ES" baseline="0" dirty="0"/>
              <a:t> y funcionales</a:t>
            </a:r>
          </a:p>
          <a:p>
            <a:r>
              <a:rPr lang="es-ES" baseline="0" dirty="0"/>
              <a:t>Gradiente venoso de presión portal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Cabe resaltar que una vez el GVPP es mayor a 20 </a:t>
            </a:r>
            <a:r>
              <a:rPr lang="es-ES" sz="1200" kern="1200" dirty="0" err="1">
                <a:solidFill>
                  <a:schemeClr val="tx1"/>
                </a:solidFill>
                <a:effectLst/>
                <a:latin typeface="+mn-lt"/>
                <a:ea typeface="+mn-ea"/>
                <a:cs typeface="+mn-cs"/>
              </a:rPr>
              <a:t>mmHg</a:t>
            </a:r>
            <a:r>
              <a:rPr lang="es-ES" sz="1200" kern="1200" dirty="0">
                <a:solidFill>
                  <a:schemeClr val="tx1"/>
                </a:solidFill>
                <a:effectLst/>
                <a:latin typeface="+mn-lt"/>
                <a:ea typeface="+mn-ea"/>
                <a:cs typeface="+mn-cs"/>
              </a:rPr>
              <a:t> el riesgo de </a:t>
            </a:r>
            <a:r>
              <a:rPr lang="es-ES" sz="1200" kern="1200" dirty="0" err="1">
                <a:solidFill>
                  <a:schemeClr val="tx1"/>
                </a:solidFill>
                <a:effectLst/>
                <a:latin typeface="+mn-lt"/>
                <a:ea typeface="+mn-ea"/>
                <a:cs typeface="+mn-cs"/>
              </a:rPr>
              <a:t>resangrado</a:t>
            </a:r>
            <a:r>
              <a:rPr lang="es-ES" sz="1200" kern="1200" dirty="0">
                <a:solidFill>
                  <a:schemeClr val="tx1"/>
                </a:solidFill>
                <a:effectLst/>
                <a:latin typeface="+mn-lt"/>
                <a:ea typeface="+mn-ea"/>
                <a:cs typeface="+mn-cs"/>
              </a:rPr>
              <a:t> y muerte es mayor</a:t>
            </a:r>
            <a:r>
              <a:rPr lang="es-ES" sz="1200" kern="1200" baseline="30000" dirty="0">
                <a:solidFill>
                  <a:schemeClr val="tx1"/>
                </a:solidFill>
                <a:effectLst/>
                <a:latin typeface="+mn-lt"/>
                <a:ea typeface="+mn-ea"/>
                <a:cs typeface="+mn-cs"/>
              </a:rPr>
              <a:t>7</a:t>
            </a:r>
            <a:r>
              <a:rPr lang="es-E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42A7244-3CA8-254E-B5B7-0599416DC2C4}" type="slidenum">
              <a:rPr lang="es-ES" smtClean="0"/>
              <a:t>19</a:t>
            </a:fld>
            <a:endParaRPr lang="es-ES"/>
          </a:p>
        </p:txBody>
      </p:sp>
    </p:spTree>
    <p:extLst>
      <p:ext uri="{BB962C8B-B14F-4D97-AF65-F5344CB8AC3E}">
        <p14:creationId xmlns:p14="http://schemas.microsoft.com/office/powerpoint/2010/main" val="210733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b="0" i="0" u="none" strike="noStrike" kern="1200" baseline="0" dirty="0" err="1">
                <a:solidFill>
                  <a:schemeClr val="tx1"/>
                </a:solidFill>
                <a:latin typeface="+mn-lt"/>
                <a:ea typeface="+mn-ea"/>
                <a:cs typeface="+mn-cs"/>
              </a:rPr>
              <a:t>Despite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improvement</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therapy, overall mortality with each episode of VH</a:t>
            </a:r>
          </a:p>
          <a:p>
            <a:r>
              <a:rPr lang="en-US" sz="1200" b="0" i="0" u="none" strike="noStrike" kern="1200" baseline="0" dirty="0">
                <a:solidFill>
                  <a:schemeClr val="tx1"/>
                </a:solidFill>
                <a:latin typeface="+mn-lt"/>
                <a:ea typeface="+mn-ea"/>
                <a:cs typeface="+mn-cs"/>
              </a:rPr>
              <a:t>remains around 15% to 25% at six weeks. Such risk is much</a:t>
            </a:r>
          </a:p>
          <a:p>
            <a:r>
              <a:rPr lang="en-US" sz="1200" b="0" i="0" u="none" strike="noStrike" kern="1200" baseline="0" dirty="0">
                <a:solidFill>
                  <a:schemeClr val="tx1"/>
                </a:solidFill>
                <a:latin typeface="+mn-lt"/>
                <a:ea typeface="+mn-ea"/>
                <a:cs typeface="+mn-cs"/>
              </a:rPr>
              <a:t>higher in patients who develop VH in addition to other</a:t>
            </a:r>
          </a:p>
          <a:p>
            <a:r>
              <a:rPr lang="en-US" sz="1200" b="0" i="0" u="none" strike="noStrike" kern="1200" baseline="0" dirty="0">
                <a:solidFill>
                  <a:schemeClr val="tx1"/>
                </a:solidFill>
                <a:latin typeface="+mn-lt"/>
                <a:ea typeface="+mn-ea"/>
                <a:cs typeface="+mn-cs"/>
              </a:rPr>
              <a:t>decompensation (over 80% at five-years) than in those presenting</a:t>
            </a:r>
          </a:p>
          <a:p>
            <a:r>
              <a:rPr lang="en-US" sz="1200" b="0" i="0" u="none" strike="noStrike" kern="1200" baseline="0" dirty="0">
                <a:solidFill>
                  <a:schemeClr val="tx1"/>
                </a:solidFill>
                <a:latin typeface="+mn-lt"/>
                <a:ea typeface="+mn-ea"/>
                <a:cs typeface="+mn-cs"/>
              </a:rPr>
              <a:t>with VH as an isolated decompensating event (20%</a:t>
            </a:r>
          </a:p>
          <a:p>
            <a:r>
              <a:rPr lang="es-CO" sz="1200" b="0" i="0" u="none" strike="noStrike" kern="1200" baseline="0" dirty="0">
                <a:solidFill>
                  <a:schemeClr val="tx1"/>
                </a:solidFill>
                <a:latin typeface="+mn-lt"/>
                <a:ea typeface="+mn-ea"/>
                <a:cs typeface="+mn-cs"/>
              </a:rPr>
              <a:t>at </a:t>
            </a:r>
            <a:r>
              <a:rPr lang="es-CO" sz="1200" b="0" i="0" u="none" strike="noStrike" kern="1200" baseline="0" dirty="0" err="1">
                <a:solidFill>
                  <a:schemeClr val="tx1"/>
                </a:solidFill>
                <a:latin typeface="+mn-lt"/>
                <a:ea typeface="+mn-ea"/>
                <a:cs typeface="+mn-cs"/>
              </a:rPr>
              <a:t>five-years</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Without secondary prophylaxis, rebleeding occurs in</a:t>
            </a:r>
          </a:p>
          <a:p>
            <a:r>
              <a:rPr lang="en-US" sz="1200" b="0" i="0" u="none" strike="noStrike" kern="1200" baseline="0" dirty="0">
                <a:solidFill>
                  <a:schemeClr val="tx1"/>
                </a:solidFill>
                <a:latin typeface="+mn-lt"/>
                <a:ea typeface="+mn-ea"/>
                <a:cs typeface="+mn-cs"/>
              </a:rPr>
              <a:t>approximately 60% to 70% of patients, usually within one to</a:t>
            </a:r>
          </a:p>
          <a:p>
            <a:r>
              <a:rPr lang="en-US" sz="1200" b="0" i="0" u="none" strike="noStrike" kern="1200" baseline="0" dirty="0">
                <a:solidFill>
                  <a:schemeClr val="tx1"/>
                </a:solidFill>
                <a:latin typeface="+mn-lt"/>
                <a:ea typeface="+mn-ea"/>
                <a:cs typeface="+mn-cs"/>
              </a:rPr>
              <a:t>two years of the index </a:t>
            </a:r>
            <a:r>
              <a:rPr lang="en-US" sz="1200" b="0" i="0" u="none" strike="noStrike" kern="1200" baseline="0" dirty="0" err="1">
                <a:solidFill>
                  <a:schemeClr val="tx1"/>
                </a:solidFill>
                <a:latin typeface="+mn-lt"/>
                <a:ea typeface="+mn-ea"/>
                <a:cs typeface="+mn-cs"/>
              </a:rPr>
              <a:t>haemorrhagic</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20</a:t>
            </a:fld>
            <a:endParaRPr lang="es-CO"/>
          </a:p>
        </p:txBody>
      </p:sp>
    </p:spTree>
    <p:extLst>
      <p:ext uri="{BB962C8B-B14F-4D97-AF65-F5344CB8AC3E}">
        <p14:creationId xmlns:p14="http://schemas.microsoft.com/office/powerpoint/2010/main" val="192433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el último consenso de </a:t>
            </a:r>
            <a:r>
              <a:rPr lang="es-ES" sz="1200" kern="1200" dirty="0" err="1">
                <a:solidFill>
                  <a:schemeClr val="tx1"/>
                </a:solidFill>
                <a:effectLst/>
                <a:latin typeface="+mn-lt"/>
                <a:ea typeface="+mn-ea"/>
                <a:cs typeface="+mn-cs"/>
              </a:rPr>
              <a:t>Baveno</a:t>
            </a:r>
            <a:r>
              <a:rPr lang="es-ES" sz="1200" kern="1200" dirty="0">
                <a:solidFill>
                  <a:schemeClr val="tx1"/>
                </a:solidFill>
                <a:effectLst/>
                <a:latin typeface="+mn-lt"/>
                <a:ea typeface="+mn-ea"/>
                <a:cs typeface="+mn-cs"/>
              </a:rPr>
              <a:t> se discute sobre la posibilidad de realizar tamización no invasiva en los pacientes cirróticos y evitar EDS cuando el paciente tiene rigidez hepática &lt; 20 </a:t>
            </a:r>
            <a:r>
              <a:rPr lang="es-ES" sz="1200" kern="1200" dirty="0" err="1">
                <a:solidFill>
                  <a:schemeClr val="tx1"/>
                </a:solidFill>
                <a:effectLst/>
                <a:latin typeface="+mn-lt"/>
                <a:ea typeface="+mn-ea"/>
                <a:cs typeface="+mn-cs"/>
              </a:rPr>
              <a:t>kPa</a:t>
            </a:r>
            <a:r>
              <a:rPr lang="es-ES" sz="1200" kern="1200" dirty="0">
                <a:solidFill>
                  <a:schemeClr val="tx1"/>
                </a:solidFill>
                <a:effectLst/>
                <a:latin typeface="+mn-lt"/>
                <a:ea typeface="+mn-ea"/>
                <a:cs typeface="+mn-cs"/>
              </a:rPr>
              <a:t> por </a:t>
            </a:r>
            <a:r>
              <a:rPr lang="es-ES" sz="1200" kern="1200" dirty="0" err="1">
                <a:solidFill>
                  <a:schemeClr val="tx1"/>
                </a:solidFill>
                <a:effectLst/>
                <a:latin typeface="+mn-lt"/>
                <a:ea typeface="+mn-ea"/>
                <a:cs typeface="+mn-cs"/>
              </a:rPr>
              <a:t>fibroscan</a:t>
            </a:r>
            <a:r>
              <a:rPr lang="es-ES" sz="1200" kern="1200" dirty="0">
                <a:solidFill>
                  <a:schemeClr val="tx1"/>
                </a:solidFill>
                <a:effectLst/>
                <a:latin typeface="+mn-lt"/>
                <a:ea typeface="+mn-ea"/>
                <a:cs typeface="+mn-cs"/>
              </a:rPr>
              <a:t> y conteos plaquetarios mayores a 150,000, realizando seguimiento anual con </a:t>
            </a:r>
            <a:r>
              <a:rPr lang="es-ES" sz="1200" kern="1200" dirty="0" err="1">
                <a:solidFill>
                  <a:schemeClr val="tx1"/>
                </a:solidFill>
                <a:effectLst/>
                <a:latin typeface="+mn-lt"/>
                <a:ea typeface="+mn-ea"/>
                <a:cs typeface="+mn-cs"/>
              </a:rPr>
              <a:t>fibroscan</a:t>
            </a:r>
            <a:r>
              <a:rPr lang="es-ES" sz="1200" kern="1200" dirty="0">
                <a:solidFill>
                  <a:schemeClr val="tx1"/>
                </a:solidFill>
                <a:effectLst/>
                <a:latin typeface="+mn-lt"/>
                <a:ea typeface="+mn-ea"/>
                <a:cs typeface="+mn-cs"/>
              </a:rPr>
              <a:t> y finalmente EDS cando exista un descenso en las plaquetas o un aumento en la rigidez</a:t>
            </a:r>
            <a:r>
              <a:rPr lang="es-ES" sz="1200" kern="1200" baseline="30000" dirty="0">
                <a:solidFill>
                  <a:schemeClr val="tx1"/>
                </a:solidFill>
                <a:effectLst/>
                <a:latin typeface="+mn-lt"/>
                <a:ea typeface="+mn-ea"/>
                <a:cs typeface="+mn-cs"/>
              </a:rPr>
              <a:t>10</a:t>
            </a:r>
            <a:r>
              <a:rPr lang="es-CO"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CO"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los pacientes con várices pequeñas no candidatos a profilaxis primaria debe realizarse tamización con mayor frecuencia: anualmente si hay injuria persistente y cada 2 años en caso de no haberla. </a:t>
            </a:r>
            <a:endParaRPr lang="es-ES" dirty="0"/>
          </a:p>
        </p:txBody>
      </p:sp>
      <p:sp>
        <p:nvSpPr>
          <p:cNvPr id="4" name="Marcador de número de diapositiva 3"/>
          <p:cNvSpPr>
            <a:spLocks noGrp="1"/>
          </p:cNvSpPr>
          <p:nvPr>
            <p:ph type="sldNum" sz="quarter" idx="10"/>
          </p:nvPr>
        </p:nvSpPr>
        <p:spPr/>
        <p:txBody>
          <a:bodyPr/>
          <a:lstStyle/>
          <a:p>
            <a:fld id="{942A7244-3CA8-254E-B5B7-0599416DC2C4}" type="slidenum">
              <a:rPr lang="es-ES" smtClean="0"/>
              <a:t>21</a:t>
            </a:fld>
            <a:endParaRPr lang="es-ES"/>
          </a:p>
        </p:txBody>
      </p:sp>
    </p:spTree>
    <p:extLst>
      <p:ext uri="{BB962C8B-B14F-4D97-AF65-F5344CB8AC3E}">
        <p14:creationId xmlns:p14="http://schemas.microsoft.com/office/powerpoint/2010/main" val="417115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Prevención de complicaciones: En el momento del sangrado el 50% de los pacientes tienen infección bacteriana y el 20% actúan como precipitante del evento, por lo que se debe brindar profilaxis antibiótica para prevenir infección, mejorar el control de sangrado y la sobrevida, en pacientes con cirrosis avanzada, los que venían con profilaxis con quinolona y ambiente hospitalario con alta prevalencia de infecciones bacterianas resistentes a quinolonas la primera elección es ceftriaxona 1 gr cada 24 horas por 7 días, el resto de los pacientes pueden recibir quinolona (ej. </a:t>
            </a:r>
            <a:r>
              <a:rPr lang="es-CO" sz="1200" kern="1200" dirty="0" err="1">
                <a:solidFill>
                  <a:schemeClr val="tx1"/>
                </a:solidFill>
                <a:effectLst/>
                <a:latin typeface="+mn-lt"/>
                <a:ea typeface="+mn-ea"/>
                <a:cs typeface="+mn-cs"/>
              </a:rPr>
              <a:t>Norfloxacina</a:t>
            </a:r>
            <a:r>
              <a:rPr lang="es-CO" sz="1200" kern="1200" dirty="0">
                <a:solidFill>
                  <a:schemeClr val="tx1"/>
                </a:solidFill>
                <a:effectLst/>
                <a:latin typeface="+mn-lt"/>
                <a:ea typeface="+mn-ea"/>
                <a:cs typeface="+mn-cs"/>
              </a:rPr>
              <a:t> 400 mg cada 12 horas).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r>
              <a:rPr lang="es-CO" sz="1200" b="0" i="0" u="none" strike="noStrike" kern="1200" baseline="0" dirty="0" err="1">
                <a:solidFill>
                  <a:schemeClr val="tx1"/>
                </a:solidFill>
                <a:latin typeface="+mn-lt"/>
                <a:ea typeface="+mn-ea"/>
                <a:cs typeface="+mn-cs"/>
              </a:rPr>
              <a:t>Antibiotic</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prophylaxis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recommended</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it reduces the incidence of infections and</a:t>
            </a:r>
          </a:p>
          <a:p>
            <a:r>
              <a:rPr lang="en-US" sz="1200" b="0" i="0" u="none" strike="noStrike" kern="1200" baseline="0" dirty="0">
                <a:solidFill>
                  <a:schemeClr val="tx1"/>
                </a:solidFill>
                <a:latin typeface="+mn-lt"/>
                <a:ea typeface="+mn-ea"/>
                <a:cs typeface="+mn-cs"/>
              </a:rPr>
              <a:t>improves control of bleeding and survival</a:t>
            </a: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r>
              <a:rPr lang="es-CO" sz="1200" b="0" i="0" u="none" strike="noStrike" kern="1200" baseline="0" dirty="0" err="1">
                <a:solidFill>
                  <a:schemeClr val="tx1"/>
                </a:solidFill>
                <a:latin typeface="+mn-lt"/>
                <a:ea typeface="+mn-ea"/>
                <a:cs typeface="+mn-cs"/>
              </a:rPr>
              <a:t>Acute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variceal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haemorrhage</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(AVH) must be suspected in any cirrhotic patient presenting</a:t>
            </a:r>
          </a:p>
          <a:p>
            <a:r>
              <a:rPr lang="en-US" sz="1200" b="0" i="0" u="none" strike="noStrike" kern="1200" baseline="0" dirty="0">
                <a:solidFill>
                  <a:schemeClr val="tx1"/>
                </a:solidFill>
                <a:latin typeface="+mn-lt"/>
                <a:ea typeface="+mn-ea"/>
                <a:cs typeface="+mn-cs"/>
              </a:rPr>
              <a:t>with upper acute GI bleeding and treatment should be</a:t>
            </a:r>
          </a:p>
          <a:p>
            <a:r>
              <a:rPr lang="en-US" sz="1200" b="0" i="0" u="none" strike="noStrike" kern="1200" baseline="0" dirty="0">
                <a:solidFill>
                  <a:schemeClr val="tx1"/>
                </a:solidFill>
                <a:latin typeface="+mn-lt"/>
                <a:ea typeface="+mn-ea"/>
                <a:cs typeface="+mn-cs"/>
              </a:rPr>
              <a:t>started as soon as bleeding is clinically confirmed, regardless</a:t>
            </a:r>
          </a:p>
          <a:p>
            <a:r>
              <a:rPr lang="en-US" sz="1200" b="0" i="0" u="none" strike="noStrike" kern="1200" baseline="0" dirty="0">
                <a:solidFill>
                  <a:schemeClr val="tx1"/>
                </a:solidFill>
                <a:latin typeface="+mn-lt"/>
                <a:ea typeface="+mn-ea"/>
                <a:cs typeface="+mn-cs"/>
              </a:rPr>
              <a:t>the lack of confirmation by upper endoscopy.</a:t>
            </a:r>
          </a:p>
          <a:p>
            <a:endParaRPr lang="en-US" sz="1200" b="0" i="0" u="none" strike="noStrike" kern="1200" baseline="0" dirty="0">
              <a:solidFill>
                <a:schemeClr val="tx1"/>
              </a:solidFill>
              <a:effectLst/>
              <a:latin typeface="+mn-lt"/>
              <a:ea typeface="+mn-ea"/>
              <a:cs typeface="+mn-cs"/>
            </a:endParaRPr>
          </a:p>
          <a:p>
            <a:r>
              <a:rPr lang="es-CO" sz="1200" b="0" i="0" u="none" strike="noStrike" kern="1200" baseline="0" dirty="0" err="1">
                <a:solidFill>
                  <a:schemeClr val="tx1"/>
                </a:solidFill>
                <a:latin typeface="+mn-lt"/>
                <a:ea typeface="+mn-ea"/>
                <a:cs typeface="+mn-cs"/>
              </a:rPr>
              <a:t>Shorter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administration</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vasoactive drugs (48–72 h) can be considered in less severe</a:t>
            </a:r>
          </a:p>
          <a:p>
            <a:r>
              <a:rPr lang="en-US" sz="1200" b="0" i="0" u="none" strike="noStrike" kern="1200" baseline="0" dirty="0">
                <a:solidFill>
                  <a:schemeClr val="tx1"/>
                </a:solidFill>
                <a:latin typeface="+mn-lt"/>
                <a:ea typeface="+mn-ea"/>
                <a:cs typeface="+mn-cs"/>
              </a:rPr>
              <a:t>episodes although more data are required</a:t>
            </a:r>
          </a:p>
          <a:p>
            <a:endParaRPr lang="en-US" sz="1200" b="0" i="0" u="none" strike="noStrike" kern="1200" baseline="0" dirty="0">
              <a:solidFill>
                <a:schemeClr val="tx1"/>
              </a:solidFill>
              <a:effectLst/>
              <a:latin typeface="+mn-lt"/>
              <a:ea typeface="+mn-ea"/>
              <a:cs typeface="+mn-cs"/>
            </a:endParaRPr>
          </a:p>
          <a:p>
            <a:r>
              <a:rPr lang="es-CO" sz="1200" b="0" i="0" u="none" strike="noStrike" kern="1200" baseline="0" dirty="0">
                <a:solidFill>
                  <a:schemeClr val="tx1"/>
                </a:solidFill>
                <a:latin typeface="+mn-lt"/>
                <a:ea typeface="+mn-ea"/>
                <a:cs typeface="+mn-cs"/>
              </a:rPr>
              <a:t>Once </a:t>
            </a:r>
            <a:r>
              <a:rPr lang="es-CO" sz="1200" b="0" i="0" u="none" strike="noStrike" kern="1200" baseline="0" dirty="0" err="1">
                <a:solidFill>
                  <a:schemeClr val="tx1"/>
                </a:solidFill>
                <a:latin typeface="+mn-lt"/>
                <a:ea typeface="+mn-ea"/>
                <a:cs typeface="+mn-cs"/>
              </a:rPr>
              <a:t>blood</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volume restitution has been initiated and </a:t>
            </a:r>
            <a:r>
              <a:rPr lang="en-US" sz="1200" b="0" i="0" u="none" strike="noStrike" kern="1200" baseline="0" dirty="0" err="1">
                <a:solidFill>
                  <a:schemeClr val="tx1"/>
                </a:solidFill>
                <a:latin typeface="+mn-lt"/>
                <a:ea typeface="+mn-ea"/>
                <a:cs typeface="+mn-cs"/>
              </a:rPr>
              <a:t>haemodynamic</a:t>
            </a:r>
            <a:r>
              <a:rPr lang="en-US" sz="1200" b="0" i="0" u="none" strike="noStrike" kern="1200" baseline="0" dirty="0">
                <a:solidFill>
                  <a:schemeClr val="tx1"/>
                </a:solidFill>
                <a:latin typeface="+mn-lt"/>
                <a:ea typeface="+mn-ea"/>
                <a:cs typeface="+mn-cs"/>
              </a:rPr>
              <a:t> stability</a:t>
            </a:r>
          </a:p>
          <a:p>
            <a:r>
              <a:rPr lang="en-US" sz="1200" b="0" i="0" u="none" strike="noStrike" kern="1200" baseline="0" dirty="0">
                <a:solidFill>
                  <a:schemeClr val="tx1"/>
                </a:solidFill>
                <a:latin typeface="+mn-lt"/>
                <a:ea typeface="+mn-ea"/>
                <a:cs typeface="+mn-cs"/>
              </a:rPr>
              <a:t>has been achieved, upper endoscopy should be performed, as</a:t>
            </a:r>
          </a:p>
          <a:p>
            <a:r>
              <a:rPr lang="en-US" sz="1200" b="0" i="0" u="none" strike="noStrike" kern="1200" baseline="0" dirty="0">
                <a:solidFill>
                  <a:schemeClr val="tx1"/>
                </a:solidFill>
                <a:latin typeface="+mn-lt"/>
                <a:ea typeface="+mn-ea"/>
                <a:cs typeface="+mn-cs"/>
              </a:rPr>
              <a:t>soon as possible within the first 12 h after admission,</a:t>
            </a:r>
            <a:endParaRPr lang="es-CO" sz="1200" kern="1200" dirty="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24</a:t>
            </a:fld>
            <a:endParaRPr lang="es-CO"/>
          </a:p>
        </p:txBody>
      </p:sp>
    </p:spTree>
    <p:extLst>
      <p:ext uri="{BB962C8B-B14F-4D97-AF65-F5344CB8AC3E}">
        <p14:creationId xmlns:p14="http://schemas.microsoft.com/office/powerpoint/2010/main" val="1065936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Elective esophageal variceal ligation (EVL) is performed to decrease the risk of variceal</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hemorrhage. Side effects of EVL include hemorrhage, chest pain, dysphagia, and odynophagia.</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Because gastric acid may exacerbate </a:t>
            </a:r>
            <a:r>
              <a:rPr lang="en-US" sz="1200" b="1" i="0" u="none" strike="noStrike" dirty="0" err="1">
                <a:solidFill>
                  <a:schemeClr val="dk1"/>
                </a:solidFill>
                <a:latin typeface="Calibri"/>
                <a:ea typeface="Calibri"/>
                <a:cs typeface="Calibri"/>
                <a:sym typeface="Calibri"/>
              </a:rPr>
              <a:t>postbanding</a:t>
            </a:r>
            <a:r>
              <a:rPr lang="en-US" sz="1200" b="1" i="0" u="none" strike="noStrike" dirty="0">
                <a:solidFill>
                  <a:schemeClr val="dk1"/>
                </a:solidFill>
                <a:latin typeface="Calibri"/>
                <a:ea typeface="Calibri"/>
                <a:cs typeface="Calibri"/>
                <a:sym typeface="Calibri"/>
              </a:rPr>
              <a:t> ulcers and delay healing, proton pump</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inhibition may decrease side effects associated with EVL. The aim of this study was to assess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the efficacy of pantoprazole, a proton pump inhibitor, as an adjunct to elective EVL. We</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performed a double-blinded, randomized, placebo-controlled trial of pantoprazole after</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elective EVL. Subjects in the pantoprazole arm received 40 mg pantoprazole intravenously</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after EVL followed by 40 mg oral pantoprazole for 9 days. Control subjects received intravenous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and oral placebo. Subjects underwent upper endoscopy 10 to 14 days after banding.</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Primary outcomes included the size and number of ulcers and the subjects’ reports of</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dysphagia, chest pain, and heartburn. Forty-four subjects were randomized: 42 completed</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the protocol. At follow-up endoscopy, the mean number of ulcers was similar in the two</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groups. However, the ulcers in the pantoprazole group were on average half as large as in the</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placebo group (37 mm2 vs. 82 mm2, </a:t>
            </a:r>
            <a:r>
              <a:rPr lang="en-US" sz="1200" b="1" i="1" u="none" strike="noStrike" dirty="0">
                <a:solidFill>
                  <a:schemeClr val="dk1"/>
                </a:solidFill>
                <a:latin typeface="Calibri"/>
                <a:ea typeface="Calibri"/>
                <a:cs typeface="Calibri"/>
                <a:sym typeface="Calibri"/>
              </a:rPr>
              <a:t>P </a:t>
            </a:r>
            <a:r>
              <a:rPr lang="en-US" sz="1200" b="1" i="0" u="none" strike="noStrike" dirty="0">
                <a:solidFill>
                  <a:schemeClr val="dk1"/>
                </a:solidFill>
                <a:latin typeface="Calibri"/>
                <a:ea typeface="Calibri"/>
                <a:cs typeface="Calibri"/>
                <a:sym typeface="Calibri"/>
              </a:rPr>
              <a:t>&lt; .01). Chest pain, dysphagia, and heartburn scores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were not significantly different. Four subjects, all in the placebo group, had adverse outcomes,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including 3 who bled from </a:t>
            </a:r>
            <a:r>
              <a:rPr lang="en-US" sz="1200" b="1" i="0" u="none" strike="noStrike" dirty="0" err="1">
                <a:solidFill>
                  <a:schemeClr val="dk1"/>
                </a:solidFill>
                <a:latin typeface="Calibri"/>
                <a:ea typeface="Calibri"/>
                <a:cs typeface="Calibri"/>
                <a:sym typeface="Calibri"/>
              </a:rPr>
              <a:t>postbanding</a:t>
            </a:r>
            <a:r>
              <a:rPr lang="en-US" sz="1200" b="1" i="0" u="none" strike="noStrike" dirty="0">
                <a:solidFill>
                  <a:schemeClr val="dk1"/>
                </a:solidFill>
                <a:latin typeface="Calibri"/>
                <a:ea typeface="Calibri"/>
                <a:cs typeface="Calibri"/>
                <a:sym typeface="Calibri"/>
              </a:rPr>
              <a:t> ulcers and 1 with sepsis. In conclusion,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subjects receiving pantoprazole after elective EVL had significantly smaller </a:t>
            </a:r>
            <a:r>
              <a:rPr lang="en-US" sz="1200" b="1" i="0" u="none" strike="noStrike" dirty="0" err="1">
                <a:solidFill>
                  <a:schemeClr val="dk1"/>
                </a:solidFill>
                <a:latin typeface="Calibri"/>
                <a:ea typeface="Calibri"/>
                <a:cs typeface="Calibri"/>
                <a:sym typeface="Calibri"/>
              </a:rPr>
              <a:t>postbanding</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ulcers on follow-up endoscopy than subjects receiving placebo. However, the total ulcer</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number and patient symptoms were not different between the groups. (HEPATOLOGY 2005;41:</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588-594.)</a:t>
            </a:r>
            <a:endParaRPr dirty="0"/>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 cirrhotic patients with gastrointestinal bleeding, antibiotic</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prophylaxis decreases the incidence of infections but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most randomized trials have not shown an increase in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survival. The aim of this meta-analysis was to assess the efficacy</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of antibiotic prophylaxis in the prevention of infections and its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effect on survival rate in cirrhotic patients with gastrointestinal</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bleeding. Four end points were assessed: infection,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bacteremia and/or spontaneous bacterial peritonitis (SBP),</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incidence of SBP, and death. For each end point, heterogeneity</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and treatment efficacy were assessed by Der Simonian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and </a:t>
            </a:r>
            <a:r>
              <a:rPr lang="en-US" sz="1200" b="1" i="0" u="none" strike="noStrike" dirty="0" err="1">
                <a:solidFill>
                  <a:schemeClr val="dk1"/>
                </a:solidFill>
                <a:latin typeface="Calibri"/>
                <a:ea typeface="Calibri"/>
                <a:cs typeface="Calibri"/>
                <a:sym typeface="Calibri"/>
              </a:rPr>
              <a:t>Peto</a:t>
            </a:r>
            <a:r>
              <a:rPr lang="en-US" sz="1200" b="1" i="0" u="none" strike="noStrike" dirty="0">
                <a:solidFill>
                  <a:schemeClr val="dk1"/>
                </a:solidFill>
                <a:latin typeface="Calibri"/>
                <a:ea typeface="Calibri"/>
                <a:cs typeface="Calibri"/>
                <a:sym typeface="Calibri"/>
              </a:rPr>
              <a:t> methods. Five trials including 534 patients, 264</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treated with antibiotic prophylaxis for 4 to 10 days and 270</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without, were identified. Mean follow-up was 12 days.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Antibiotic prophylaxis significantly increased the mean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percentage of patients free of infection (32% mean improvement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rate, 95% confidence interval [CI]: 22-42, </a:t>
            </a:r>
            <a:r>
              <a:rPr lang="en-US" sz="1200" b="1" i="1" u="none" strike="noStrike" dirty="0">
                <a:solidFill>
                  <a:schemeClr val="dk1"/>
                </a:solidFill>
                <a:latin typeface="Calibri"/>
                <a:ea typeface="Calibri"/>
                <a:cs typeface="Calibri"/>
                <a:sym typeface="Calibri"/>
              </a:rPr>
              <a:t>P </a:t>
            </a:r>
            <a:r>
              <a:rPr lang="en-US" sz="1200" b="0" i="0" u="none" strike="noStrike" dirty="0">
                <a:solidFill>
                  <a:schemeClr val="dk1"/>
                </a:solidFill>
                <a:latin typeface="Calibri"/>
                <a:ea typeface="Calibri"/>
                <a:cs typeface="Calibri"/>
                <a:sym typeface="Calibri"/>
              </a:rPr>
              <a:t>F </a:t>
            </a:r>
            <a:r>
              <a:rPr lang="en-US" sz="1200" b="1" i="0" u="none" strike="noStrike" dirty="0">
                <a:solidFill>
                  <a:schemeClr val="dk1"/>
                </a:solidFill>
                <a:latin typeface="Calibri"/>
                <a:ea typeface="Calibri"/>
                <a:cs typeface="Calibri"/>
                <a:sym typeface="Calibri"/>
              </a:rPr>
              <a:t>.001),</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bacteremia and/or SBP (19% mean improvement rate, 95%</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CI: 11-26, </a:t>
            </a:r>
            <a:r>
              <a:rPr lang="en-US" sz="1200" b="1" i="1" u="none" strike="noStrike" dirty="0">
                <a:solidFill>
                  <a:schemeClr val="dk1"/>
                </a:solidFill>
                <a:latin typeface="Calibri"/>
                <a:ea typeface="Calibri"/>
                <a:cs typeface="Calibri"/>
                <a:sym typeface="Calibri"/>
              </a:rPr>
              <a:t>P</a:t>
            </a:r>
            <a:r>
              <a:rPr lang="en-US" sz="1200" b="0" i="0" u="none" strike="noStrike" dirty="0">
                <a:solidFill>
                  <a:schemeClr val="dk1"/>
                </a:solidFill>
                <a:latin typeface="Calibri"/>
                <a:ea typeface="Calibri"/>
                <a:cs typeface="Calibri"/>
                <a:sym typeface="Calibri"/>
              </a:rPr>
              <a:t>F</a:t>
            </a:r>
            <a:r>
              <a:rPr lang="en-US" sz="1200" b="1" i="0" u="none" strike="noStrike" dirty="0">
                <a:solidFill>
                  <a:schemeClr val="dk1"/>
                </a:solidFill>
                <a:latin typeface="Calibri"/>
                <a:ea typeface="Calibri"/>
                <a:cs typeface="Calibri"/>
                <a:sym typeface="Calibri"/>
              </a:rPr>
              <a:t>.001), and SBP (7% mean improvement rate,</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95% CI: 2.1-12.6, </a:t>
            </a:r>
            <a:r>
              <a:rPr lang="en-US" sz="1200" b="1" i="1" u="none" strike="noStrike" dirty="0">
                <a:solidFill>
                  <a:schemeClr val="dk1"/>
                </a:solidFill>
                <a:latin typeface="Calibri"/>
                <a:ea typeface="Calibri"/>
                <a:cs typeface="Calibri"/>
                <a:sym typeface="Calibri"/>
              </a:rPr>
              <a:t>P </a:t>
            </a:r>
            <a:r>
              <a:rPr lang="en-US" sz="1200" b="0" i="0" u="none" strike="noStrike" dirty="0">
                <a:solidFill>
                  <a:schemeClr val="dk1"/>
                </a:solidFill>
                <a:latin typeface="Calibri"/>
                <a:ea typeface="Calibri"/>
                <a:cs typeface="Calibri"/>
                <a:sym typeface="Calibri"/>
              </a:rPr>
              <a:t>5 </a:t>
            </a:r>
            <a:r>
              <a:rPr lang="en-US" sz="1200" b="1" i="0" u="none" strike="noStrike" dirty="0">
                <a:solidFill>
                  <a:schemeClr val="dk1"/>
                </a:solidFill>
                <a:latin typeface="Calibri"/>
                <a:ea typeface="Calibri"/>
                <a:cs typeface="Calibri"/>
                <a:sym typeface="Calibri"/>
              </a:rPr>
              <a:t>.006). Antibiotic prophylaxis also</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significantly increased the mean survival rate (9.1% mean</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improvement rate, 95 % CI: 2.9-15.3, </a:t>
            </a:r>
            <a:r>
              <a:rPr lang="en-US" sz="1200" b="1" i="1" u="none" strike="noStrike" dirty="0">
                <a:solidFill>
                  <a:schemeClr val="dk1"/>
                </a:solidFill>
                <a:latin typeface="Calibri"/>
                <a:ea typeface="Calibri"/>
                <a:cs typeface="Calibri"/>
                <a:sym typeface="Calibri"/>
              </a:rPr>
              <a:t>P </a:t>
            </a:r>
            <a:r>
              <a:rPr lang="en-US" sz="1200" b="0" i="0" u="none" strike="noStrike" dirty="0">
                <a:solidFill>
                  <a:schemeClr val="dk1"/>
                </a:solidFill>
                <a:latin typeface="Calibri"/>
                <a:ea typeface="Calibri"/>
                <a:cs typeface="Calibri"/>
                <a:sym typeface="Calibri"/>
              </a:rPr>
              <a:t>5 </a:t>
            </a:r>
            <a:r>
              <a:rPr lang="en-US" sz="1200" b="1" i="0" u="none" strike="noStrike" dirty="0">
                <a:solidFill>
                  <a:schemeClr val="dk1"/>
                </a:solidFill>
                <a:latin typeface="Calibri"/>
                <a:ea typeface="Calibri"/>
                <a:cs typeface="Calibri"/>
                <a:sym typeface="Calibri"/>
              </a:rPr>
              <a:t>.004), without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significant heterogeneity. In cirrhotic patients with gastrointestinal</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bleeding, short-term antibiotic prophylaxis significantly</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increases the mean percentage of patients free of</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infection and significantly increases short-term survival</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rate. (HEPATOLOGY 1999;29:1655-1661.)</a:t>
            </a:r>
            <a:endParaRPr dirty="0"/>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Background</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Antibiotic prophylaxis seems to decrease the incidence of bacterial infections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 patients with cirrhosis and upper gastrointestinal bleeding and is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considered standard of care. However, there is no updated information</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regarding the effects of this intervention.</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Aim</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To assess the benefits and harms of antibiotic prophylaxis in cirrhotic</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patients with gastrointestinal bleeding by performing a systematic review of</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randomised</a:t>
            </a:r>
            <a:r>
              <a:rPr lang="en-US" sz="1200" b="0" i="0" u="none" strike="noStrike" dirty="0">
                <a:solidFill>
                  <a:schemeClr val="dk1"/>
                </a:solidFill>
                <a:latin typeface="Calibri"/>
                <a:ea typeface="Calibri"/>
                <a:cs typeface="Calibri"/>
                <a:sym typeface="Calibri"/>
              </a:rPr>
              <a:t> trials.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Methods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We searched The Cochrane </a:t>
            </a:r>
            <a:r>
              <a:rPr lang="en-US" sz="1200" b="0" i="0" u="none" strike="noStrike" dirty="0" err="1">
                <a:solidFill>
                  <a:schemeClr val="dk1"/>
                </a:solidFill>
                <a:latin typeface="Calibri"/>
                <a:ea typeface="Calibri"/>
                <a:cs typeface="Calibri"/>
                <a:sym typeface="Calibri"/>
              </a:rPr>
              <a:t>Hepato</a:t>
            </a:r>
            <a:r>
              <a:rPr lang="en-US" sz="1200" b="0" i="0" u="none" strike="noStrike" dirty="0">
                <a:solidFill>
                  <a:schemeClr val="dk1"/>
                </a:solidFill>
                <a:latin typeface="Calibri"/>
                <a:ea typeface="Calibri"/>
                <a:cs typeface="Calibri"/>
                <a:sym typeface="Calibri"/>
              </a:rPr>
              <a:t>-Biliary Group Controlled Trials Register,</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Cochrane Central Register of Controlled Trials in The Cochrane Library,</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MEDLINE, EMBASE and Science Citation Index EXPANDED until June</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2010. We statistically combined data calculating relative risk (RR) for dichotomous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outcomes and mean difference (MD) for continuous outcomes.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Results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Twelve trials (1241 patients) evaluating antibiotic prophylaxis against placebo</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or no antibiotic prophylaxis were included. Antibiotic prophylaxis was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associated with reduced mortality (RR 0.79, 95% CI 0.63–0.98), mortality</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from bacterial infections (RR 0.43, 95% CI 0.19–0.97), bacterial infections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(RR 0.35, 95% CI 0.26–0.47), </a:t>
            </a:r>
            <a:r>
              <a:rPr lang="en-US" sz="1200" b="0" i="0" u="none" strike="noStrike" dirty="0" err="1">
                <a:solidFill>
                  <a:schemeClr val="dk1"/>
                </a:solidFill>
                <a:latin typeface="Calibri"/>
                <a:ea typeface="Calibri"/>
                <a:cs typeface="Calibri"/>
                <a:sym typeface="Calibri"/>
              </a:rPr>
              <a:t>rebleeding</a:t>
            </a:r>
            <a:r>
              <a:rPr lang="en-US" sz="1200" b="0" i="0" u="none" strike="noStrike" dirty="0">
                <a:solidFill>
                  <a:schemeClr val="dk1"/>
                </a:solidFill>
                <a:latin typeface="Calibri"/>
                <a:ea typeface="Calibri"/>
                <a:cs typeface="Calibri"/>
                <a:sym typeface="Calibri"/>
              </a:rPr>
              <a:t> (RR 0.53, 95% CI 0.38–0.74) and</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days of </a:t>
            </a:r>
            <a:r>
              <a:rPr lang="en-US" sz="1200" b="0" i="0" u="none" strike="noStrike" dirty="0" err="1">
                <a:solidFill>
                  <a:schemeClr val="dk1"/>
                </a:solidFill>
                <a:latin typeface="Calibri"/>
                <a:ea typeface="Calibri"/>
                <a:cs typeface="Calibri"/>
                <a:sym typeface="Calibri"/>
              </a:rPr>
              <a:t>hospitalisation</a:t>
            </a:r>
            <a:r>
              <a:rPr lang="en-US" sz="1200" b="0" i="0" u="none" strike="noStrike" dirty="0">
                <a:solidFill>
                  <a:schemeClr val="dk1"/>
                </a:solidFill>
                <a:latin typeface="Calibri"/>
                <a:ea typeface="Calibri"/>
                <a:cs typeface="Calibri"/>
                <a:sym typeface="Calibri"/>
              </a:rPr>
              <a:t> (MD )1.91, 95% CI )3.80–0.02). Trials </a:t>
            </a:r>
            <a:r>
              <a:rPr lang="en-US" sz="1200" b="0" i="0" u="none" strike="noStrike" dirty="0" err="1">
                <a:solidFill>
                  <a:schemeClr val="dk1"/>
                </a:solidFill>
                <a:latin typeface="Calibri"/>
                <a:ea typeface="Calibri"/>
                <a:cs typeface="Calibri"/>
                <a:sym typeface="Calibri"/>
              </a:rPr>
              <a:t>analysing</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rebleeding</a:t>
            </a:r>
            <a:r>
              <a:rPr lang="en-US" sz="1200" b="0" i="0" u="none" strike="noStrike" dirty="0">
                <a:solidFill>
                  <a:schemeClr val="dk1"/>
                </a:solidFill>
                <a:latin typeface="Calibri"/>
                <a:ea typeface="Calibri"/>
                <a:cs typeface="Calibri"/>
                <a:sym typeface="Calibri"/>
              </a:rPr>
              <a:t> rate and </a:t>
            </a:r>
            <a:r>
              <a:rPr lang="en-US" sz="1200" b="0" i="0" u="none" strike="noStrike" dirty="0" err="1">
                <a:solidFill>
                  <a:schemeClr val="dk1"/>
                </a:solidFill>
                <a:latin typeface="Calibri"/>
                <a:ea typeface="Calibri"/>
                <a:cs typeface="Calibri"/>
                <a:sym typeface="Calibri"/>
              </a:rPr>
              <a:t>hospitalisation</a:t>
            </a:r>
            <a:r>
              <a:rPr lang="en-US" sz="1200" b="0" i="0" u="none" strike="noStrike" dirty="0">
                <a:solidFill>
                  <a:schemeClr val="dk1"/>
                </a:solidFill>
                <a:latin typeface="Calibri"/>
                <a:ea typeface="Calibri"/>
                <a:cs typeface="Calibri"/>
                <a:sym typeface="Calibri"/>
              </a:rPr>
              <a:t> length are still scarce, thus, caution</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should be exerted when interpreting the results.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Conclusions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Antibiotic prophylaxis in patients with cirrhosis and upper gastrointestinal</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bleeding significantly reduced bacterial infections, and reduce all-cause</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mortality, bacterial infection mortality, </a:t>
            </a:r>
            <a:r>
              <a:rPr lang="en-US" sz="1200" b="0" i="0" u="none" strike="noStrike" dirty="0" err="1">
                <a:solidFill>
                  <a:schemeClr val="dk1"/>
                </a:solidFill>
                <a:latin typeface="Calibri"/>
                <a:ea typeface="Calibri"/>
                <a:cs typeface="Calibri"/>
                <a:sym typeface="Calibri"/>
              </a:rPr>
              <a:t>rebleeding</a:t>
            </a:r>
            <a:r>
              <a:rPr lang="en-US" sz="1200" b="0" i="0" u="none" strike="noStrike" dirty="0">
                <a:solidFill>
                  <a:schemeClr val="dk1"/>
                </a:solidFill>
                <a:latin typeface="Calibri"/>
                <a:ea typeface="Calibri"/>
                <a:cs typeface="Calibri"/>
                <a:sym typeface="Calibri"/>
              </a:rPr>
              <a:t> events and </a:t>
            </a:r>
            <a:r>
              <a:rPr lang="en-US" sz="1200" b="0" i="0" u="none" strike="noStrike" dirty="0" err="1">
                <a:solidFill>
                  <a:schemeClr val="dk1"/>
                </a:solidFill>
                <a:latin typeface="Calibri"/>
                <a:ea typeface="Calibri"/>
                <a:cs typeface="Calibri"/>
                <a:sym typeface="Calibri"/>
              </a:rPr>
              <a:t>hospitalisation</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length. Novel clinically significant outcomes were included in this </a:t>
            </a:r>
            <a:r>
              <a:rPr lang="en-US" sz="1200" b="0" i="0" u="none" strike="noStrike" dirty="0" err="1">
                <a:solidFill>
                  <a:schemeClr val="dk1"/>
                </a:solidFill>
                <a:latin typeface="Calibri"/>
                <a:ea typeface="Calibri"/>
                <a:cs typeface="Calibri"/>
                <a:sym typeface="Calibri"/>
              </a:rPr>
              <a:t>metaanalysis</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Some benefits are biased and the risks are not yet properly</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assessed, this encourages future research in this field.</a:t>
            </a: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06" name="Google Shape;306;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32457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Os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pxs</a:t>
            </a:r>
            <a:r>
              <a:rPr lang="en-US" sz="1200" b="0" i="0" u="none" strike="noStrike" dirty="0">
                <a:solidFill>
                  <a:schemeClr val="dk1"/>
                </a:solidFill>
                <a:latin typeface="Calibri"/>
                <a:ea typeface="Calibri"/>
                <a:cs typeface="Calibri"/>
                <a:sym typeface="Calibri"/>
              </a:rPr>
              <a:t> con varices </a:t>
            </a:r>
            <a:r>
              <a:rPr lang="en-US" sz="1200" b="0" i="0" u="none" strike="noStrike" dirty="0" err="1">
                <a:solidFill>
                  <a:schemeClr val="dk1"/>
                </a:solidFill>
                <a:latin typeface="Calibri"/>
                <a:ea typeface="Calibri"/>
                <a:cs typeface="Calibri"/>
                <a:sym typeface="Calibri"/>
              </a:rPr>
              <a:t>peqieñas</a:t>
            </a:r>
            <a:r>
              <a:rPr lang="en-US" sz="1200" b="0" i="0" u="none" strike="noStrike" dirty="0">
                <a:solidFill>
                  <a:schemeClr val="dk1"/>
                </a:solidFill>
                <a:latin typeface="Calibri"/>
                <a:ea typeface="Calibri"/>
                <a:cs typeface="Calibri"/>
                <a:sym typeface="Calibri"/>
              </a:rPr>
              <a:t> solo son </a:t>
            </a:r>
            <a:r>
              <a:rPr lang="en-US" sz="1200" b="0" i="0" u="none" strike="noStrike" dirty="0" err="1">
                <a:solidFill>
                  <a:schemeClr val="dk1"/>
                </a:solidFill>
                <a:latin typeface="Calibri"/>
                <a:ea typeface="Calibri"/>
                <a:cs typeface="Calibri"/>
                <a:sym typeface="Calibri"/>
              </a:rPr>
              <a:t>candidatos</a:t>
            </a:r>
            <a:r>
              <a:rPr lang="en-US" sz="1200" b="0" i="0" u="none" strike="noStrike" dirty="0">
                <a:solidFill>
                  <a:schemeClr val="dk1"/>
                </a:solidFill>
                <a:latin typeface="Calibri"/>
                <a:ea typeface="Calibri"/>
                <a:cs typeface="Calibri"/>
                <a:sym typeface="Calibri"/>
              </a:rPr>
              <a:t> a BBNS, no a </a:t>
            </a:r>
            <a:r>
              <a:rPr lang="en-US" sz="1200" b="0" i="0" u="none" strike="noStrike" dirty="0" err="1">
                <a:solidFill>
                  <a:schemeClr val="dk1"/>
                </a:solidFill>
                <a:latin typeface="Calibri"/>
                <a:ea typeface="Calibri"/>
                <a:cs typeface="Calibri"/>
                <a:sym typeface="Calibri"/>
              </a:rPr>
              <a:t>ligadura</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 patients with progressive hypotension (systolic BP</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&lt;90 mmHg), or in patients who develop an acute intercurrent</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conditions such as bleeding, sepsis, SBP or AKI,</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NSBBs should be discontinued (III,1). After recovery,</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reinstatement of NSBBs can be attempted (III,2). When</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NSBB intolerance or contraindications persist, patients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bleeding risk should be managed by expeditious EBL</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(III,1).</a:t>
            </a:r>
            <a:endParaRPr dirty="0"/>
          </a:p>
        </p:txBody>
      </p:sp>
      <p:sp>
        <p:nvSpPr>
          <p:cNvPr id="419" name="Google Shape;419;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3061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Idealmente, la estrategia de tratamiento de los pacientes con cirrosis descompensada debe basarse en prevenir la progresión de la cirrosis (es decir, una mayor descompensación) en lugar de tratar las complicaciones a medida que ocurren.</a:t>
            </a:r>
          </a:p>
          <a:p>
            <a:r>
              <a:rPr lang="es-ES" dirty="0"/>
              <a:t>El tratamiento definitivo para la cirrosis descompensada sería uno que se dirija principalmente a las alteraciones patológicas dentro del hígado con el objetivo de restaurar la integridad de la arquitectura hepática suprimiendo la inflamación, provocando la regresión de la fibrosis, regularizando la circulación portal y arterial y normalizando el número y la función de las células.</a:t>
            </a:r>
          </a:p>
        </p:txBody>
      </p:sp>
      <p:sp>
        <p:nvSpPr>
          <p:cNvPr id="4" name="Marcador de número de diapositiva 3"/>
          <p:cNvSpPr>
            <a:spLocks noGrp="1"/>
          </p:cNvSpPr>
          <p:nvPr>
            <p:ph type="sldNum" sz="quarter" idx="5"/>
          </p:nvPr>
        </p:nvSpPr>
        <p:spPr/>
        <p:txBody>
          <a:bodyPr/>
          <a:lstStyle/>
          <a:p>
            <a:fld id="{8A5AB492-A521-4283-B161-5FF5E56AE202}" type="slidenum">
              <a:rPr lang="es-ES" smtClean="0"/>
              <a:t>3</a:t>
            </a:fld>
            <a:endParaRPr lang="es-ES"/>
          </a:p>
        </p:txBody>
      </p:sp>
    </p:spTree>
    <p:extLst>
      <p:ext uri="{BB962C8B-B14F-4D97-AF65-F5344CB8AC3E}">
        <p14:creationId xmlns:p14="http://schemas.microsoft.com/office/powerpoint/2010/main" val="1796954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cirrhosis.5</a:t>
            </a:r>
          </a:p>
          <a:p>
            <a:r>
              <a:rPr lang="en-US" sz="1200" b="0" i="0" u="none" strike="noStrike" kern="1200" baseline="0" dirty="0">
                <a:solidFill>
                  <a:schemeClr val="tx1"/>
                </a:solidFill>
                <a:latin typeface="+mn-lt"/>
                <a:ea typeface="+mn-ea"/>
                <a:cs typeface="+mn-cs"/>
              </a:rPr>
              <a:t>Non-selective b-blockers (BB) are the</a:t>
            </a:r>
          </a:p>
          <a:p>
            <a:r>
              <a:rPr lang="en-US" sz="1200" b="0" i="0" u="none" strike="noStrike" kern="1200" baseline="0" dirty="0">
                <a:solidFill>
                  <a:schemeClr val="tx1"/>
                </a:solidFill>
                <a:latin typeface="+mn-lt"/>
                <a:ea typeface="+mn-ea"/>
                <a:cs typeface="+mn-cs"/>
              </a:rPr>
              <a:t>only drugs shown to improve survival in</a:t>
            </a:r>
          </a:p>
          <a:p>
            <a:r>
              <a:rPr lang="en-US" sz="1200" b="0" i="0" u="none" strike="noStrike" kern="1200" baseline="0" dirty="0">
                <a:solidFill>
                  <a:schemeClr val="tx1"/>
                </a:solidFill>
                <a:latin typeface="+mn-lt"/>
                <a:ea typeface="+mn-ea"/>
                <a:cs typeface="+mn-cs"/>
              </a:rPr>
              <a:t>patients with cirrhosis and medium to</a:t>
            </a:r>
          </a:p>
          <a:p>
            <a:r>
              <a:rPr lang="en-US" sz="1200" b="0" i="0" u="none" strike="noStrike" kern="1200" baseline="0" dirty="0">
                <a:solidFill>
                  <a:schemeClr val="tx1"/>
                </a:solidFill>
                <a:latin typeface="+mn-lt"/>
                <a:ea typeface="+mn-ea"/>
                <a:cs typeface="+mn-cs"/>
              </a:rPr>
              <a:t>large oesophageal varices.6 BB inhibit the</a:t>
            </a:r>
          </a:p>
          <a:p>
            <a:r>
              <a:rPr lang="es-CO" sz="1200" b="0" i="0" u="none" strike="noStrike" kern="1200" baseline="0" dirty="0">
                <a:solidFill>
                  <a:schemeClr val="tx1"/>
                </a:solidFill>
                <a:latin typeface="+mn-lt"/>
                <a:ea typeface="+mn-ea"/>
                <a:cs typeface="+mn-cs"/>
              </a:rPr>
              <a:t>binding of catecholamines (norepinephrine</a:t>
            </a:r>
          </a:p>
          <a:p>
            <a:r>
              <a:rPr lang="en-US" sz="1200" b="0" i="0" u="none" strike="noStrike" kern="1200" baseline="0" dirty="0">
                <a:solidFill>
                  <a:schemeClr val="tx1"/>
                </a:solidFill>
                <a:latin typeface="+mn-lt"/>
                <a:ea typeface="+mn-ea"/>
                <a:cs typeface="+mn-cs"/>
              </a:rPr>
              <a:t>and epinephrine) to the b1 and</a:t>
            </a:r>
          </a:p>
          <a:p>
            <a:r>
              <a:rPr lang="es-CO" sz="1200" b="0" i="0" u="none" strike="noStrike" kern="1200" baseline="0" dirty="0">
                <a:solidFill>
                  <a:schemeClr val="tx1"/>
                </a:solidFill>
                <a:latin typeface="+mn-lt"/>
                <a:ea typeface="+mn-ea"/>
                <a:cs typeface="+mn-cs"/>
              </a:rPr>
              <a:t>b2 adrenoreceptors. b1 blockade reduces</a:t>
            </a:r>
          </a:p>
          <a:p>
            <a:r>
              <a:rPr lang="en-US" sz="1200" b="0" i="0" u="none" strike="noStrike" kern="1200" baseline="0" dirty="0">
                <a:solidFill>
                  <a:schemeClr val="tx1"/>
                </a:solidFill>
                <a:latin typeface="+mn-lt"/>
                <a:ea typeface="+mn-ea"/>
                <a:cs typeface="+mn-cs"/>
              </a:rPr>
              <a:t>the cardiac output and b2 blockade</a:t>
            </a:r>
          </a:p>
          <a:p>
            <a:r>
              <a:rPr lang="en-US" sz="1200" b="0" i="0" u="none" strike="noStrike" kern="1200" baseline="0" dirty="0">
                <a:solidFill>
                  <a:schemeClr val="tx1"/>
                </a:solidFill>
                <a:latin typeface="+mn-lt"/>
                <a:ea typeface="+mn-ea"/>
                <a:cs typeface="+mn-cs"/>
              </a:rPr>
              <a:t>leads to splanchnic vasoconstriction. The</a:t>
            </a:r>
          </a:p>
          <a:p>
            <a:r>
              <a:rPr lang="en-US" sz="1200" b="0" i="0" u="none" strike="noStrike" kern="1200" baseline="0" dirty="0">
                <a:solidFill>
                  <a:schemeClr val="tx1"/>
                </a:solidFill>
                <a:latin typeface="+mn-lt"/>
                <a:ea typeface="+mn-ea"/>
                <a:cs typeface="+mn-cs"/>
              </a:rPr>
              <a:t>combined inhibition of b1 and b2 adrenoreceptors</a:t>
            </a:r>
          </a:p>
          <a:p>
            <a:r>
              <a:rPr lang="en-US" sz="1200" b="0" i="0" u="none" strike="noStrike" kern="1200" baseline="0" dirty="0">
                <a:solidFill>
                  <a:schemeClr val="tx1"/>
                </a:solidFill>
                <a:latin typeface="+mn-lt"/>
                <a:ea typeface="+mn-ea"/>
                <a:cs typeface="+mn-cs"/>
              </a:rPr>
              <a:t>is necessary to achieve a sufficient</a:t>
            </a:r>
          </a:p>
          <a:p>
            <a:r>
              <a:rPr lang="en-US" sz="1200" b="0" i="0" u="none" strike="noStrike" kern="1200" baseline="0" dirty="0">
                <a:solidFill>
                  <a:schemeClr val="tx1"/>
                </a:solidFill>
                <a:latin typeface="+mn-lt"/>
                <a:ea typeface="+mn-ea"/>
                <a:cs typeface="+mn-cs"/>
              </a:rPr>
              <a:t>reduction in portal pressure. The</a:t>
            </a:r>
          </a:p>
          <a:p>
            <a:r>
              <a:rPr lang="en-US" sz="1200" b="0" i="0" u="none" strike="noStrike" kern="1200" baseline="0" dirty="0">
                <a:solidFill>
                  <a:schemeClr val="tx1"/>
                </a:solidFill>
                <a:latin typeface="+mn-lt"/>
                <a:ea typeface="+mn-ea"/>
                <a:cs typeface="+mn-cs"/>
              </a:rPr>
              <a:t>benefit of BB has been attributed to portal</a:t>
            </a:r>
          </a:p>
          <a:p>
            <a:r>
              <a:rPr lang="en-US" sz="1200" b="0" i="0" u="none" strike="noStrike" kern="1200" baseline="0" dirty="0">
                <a:solidFill>
                  <a:schemeClr val="tx1"/>
                </a:solidFill>
                <a:latin typeface="+mn-lt"/>
                <a:ea typeface="+mn-ea"/>
                <a:cs typeface="+mn-cs"/>
              </a:rPr>
              <a:t>pressure reduction which decreases the</a:t>
            </a:r>
          </a:p>
          <a:p>
            <a:r>
              <a:rPr lang="en-US" sz="1200" b="0" i="0" u="none" strike="noStrike" kern="1200" baseline="0" dirty="0">
                <a:solidFill>
                  <a:schemeClr val="tx1"/>
                </a:solidFill>
                <a:latin typeface="+mn-lt"/>
                <a:ea typeface="+mn-ea"/>
                <a:cs typeface="+mn-cs"/>
              </a:rPr>
              <a:t>risk of variceal bleeding as well as other</a:t>
            </a:r>
          </a:p>
          <a:p>
            <a:r>
              <a:rPr lang="en-US" sz="1200" b="0" i="0" u="none" strike="noStrike" kern="1200" baseline="0" dirty="0">
                <a:solidFill>
                  <a:schemeClr val="tx1"/>
                </a:solidFill>
                <a:latin typeface="+mn-lt"/>
                <a:ea typeface="+mn-ea"/>
                <a:cs typeface="+mn-cs"/>
              </a:rPr>
              <a:t>complications of portal hypertension.7e10</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Experimental evidence</a:t>
            </a:r>
          </a:p>
          <a:p>
            <a:r>
              <a:rPr lang="en-US" sz="1200" b="0" i="0" u="none" strike="noStrike" kern="1200" baseline="0" dirty="0">
                <a:solidFill>
                  <a:schemeClr val="tx1"/>
                </a:solidFill>
                <a:latin typeface="+mn-lt"/>
                <a:ea typeface="+mn-ea"/>
                <a:cs typeface="+mn-cs"/>
              </a:rPr>
              <a:t>In the early stages of cirrhosis the activity</a:t>
            </a:r>
          </a:p>
          <a:p>
            <a:r>
              <a:rPr lang="en-US" sz="1200" b="0" i="0" u="none" strike="noStrike" kern="1200" baseline="0" dirty="0">
                <a:solidFill>
                  <a:schemeClr val="tx1"/>
                </a:solidFill>
                <a:latin typeface="+mn-lt"/>
                <a:ea typeface="+mn-ea"/>
                <a:cs typeface="+mn-cs"/>
              </a:rPr>
              <a:t>of the SNS is close to normal levels. SNS</a:t>
            </a:r>
          </a:p>
          <a:p>
            <a:r>
              <a:rPr lang="en-US" sz="1200" b="0" i="0" u="none" strike="noStrike" kern="1200" baseline="0" dirty="0">
                <a:solidFill>
                  <a:schemeClr val="tx1"/>
                </a:solidFill>
                <a:latin typeface="+mn-lt"/>
                <a:ea typeface="+mn-ea"/>
                <a:cs typeface="+mn-cs"/>
              </a:rPr>
              <a:t>activity increases with the severity of</a:t>
            </a:r>
          </a:p>
          <a:p>
            <a:r>
              <a:rPr lang="en-US" sz="1200" b="0" i="0" u="none" strike="noStrike" kern="1200" baseline="0" dirty="0">
                <a:solidFill>
                  <a:schemeClr val="tx1"/>
                </a:solidFill>
                <a:latin typeface="+mn-lt"/>
                <a:ea typeface="+mn-ea"/>
                <a:cs typeface="+mn-cs"/>
              </a:rPr>
              <a:t>cirrhosis. In end-stage cirrhosis the SNS is</a:t>
            </a:r>
          </a:p>
          <a:p>
            <a:r>
              <a:rPr lang="en-US" sz="1200" b="0" i="0" u="none" strike="noStrike" kern="1200" baseline="0" dirty="0">
                <a:solidFill>
                  <a:schemeClr val="tx1"/>
                </a:solidFill>
                <a:latin typeface="+mn-lt"/>
                <a:ea typeface="+mn-ea"/>
                <a:cs typeface="+mn-cs"/>
              </a:rPr>
              <a:t>highly active. Fibres from the SNS terminate</a:t>
            </a:r>
          </a:p>
          <a:p>
            <a:r>
              <a:rPr lang="es-CO" sz="1200" b="0" i="0" u="none" strike="noStrike" kern="1200" baseline="0" dirty="0">
                <a:solidFill>
                  <a:schemeClr val="tx1"/>
                </a:solidFill>
                <a:latin typeface="+mn-lt"/>
                <a:ea typeface="+mn-ea"/>
                <a:cs typeface="+mn-cs"/>
              </a:rPr>
              <a:t>in blood vessels, gut-associated</a:t>
            </a:r>
          </a:p>
          <a:p>
            <a:r>
              <a:rPr lang="en-US" sz="1200" b="0" i="0" u="none" strike="noStrike" kern="1200" baseline="0" dirty="0">
                <a:solidFill>
                  <a:schemeClr val="tx1"/>
                </a:solidFill>
                <a:latin typeface="+mn-lt"/>
                <a:ea typeface="+mn-ea"/>
                <a:cs typeface="+mn-cs"/>
              </a:rPr>
              <a:t>lymphatic tissue and the intestinal</a:t>
            </a:r>
          </a:p>
          <a:p>
            <a:r>
              <a:rPr lang="en-US" sz="1200" b="0" i="0" u="none" strike="noStrike" kern="1200" baseline="0" dirty="0">
                <a:solidFill>
                  <a:schemeClr val="tx1"/>
                </a:solidFill>
                <a:latin typeface="+mn-lt"/>
                <a:ea typeface="+mn-ea"/>
                <a:cs typeface="+mn-cs"/>
              </a:rPr>
              <a:t>mucosa. The level of norepinephrine</a:t>
            </a:r>
          </a:p>
          <a:p>
            <a:r>
              <a:rPr lang="en-US" sz="1200" b="0" i="0" u="none" strike="noStrike" kern="1200" baseline="0" dirty="0">
                <a:solidFill>
                  <a:schemeClr val="tx1"/>
                </a:solidFill>
                <a:latin typeface="+mn-lt"/>
                <a:ea typeface="+mn-ea"/>
                <a:cs typeface="+mn-cs"/>
              </a:rPr>
              <a:t>increases with the activity of the SNS. In</a:t>
            </a:r>
          </a:p>
          <a:p>
            <a:r>
              <a:rPr lang="es-CO" sz="1200" b="0" i="0" u="none" strike="noStrike" kern="1200" baseline="0" dirty="0">
                <a:solidFill>
                  <a:schemeClr val="tx1"/>
                </a:solidFill>
                <a:latin typeface="+mn-lt"/>
                <a:ea typeface="+mn-ea"/>
                <a:cs typeface="+mn-cs"/>
              </a:rPr>
              <a:t>the intestinal lumen, norepinephrine is</a:t>
            </a:r>
          </a:p>
          <a:p>
            <a:r>
              <a:rPr lang="en-US" sz="1200" b="0" i="0" u="none" strike="noStrike" kern="1200" baseline="0" dirty="0">
                <a:solidFill>
                  <a:schemeClr val="tx1"/>
                </a:solidFill>
                <a:latin typeface="+mn-lt"/>
                <a:ea typeface="+mn-ea"/>
                <a:cs typeface="+mn-cs"/>
              </a:rPr>
              <a:t>absorbed by gut bacteria resulting in an</a:t>
            </a:r>
          </a:p>
          <a:p>
            <a:r>
              <a:rPr lang="en-US" sz="1200" b="0" i="0" u="none" strike="noStrike" kern="1200" baseline="0" dirty="0">
                <a:solidFill>
                  <a:schemeClr val="tx1"/>
                </a:solidFill>
                <a:latin typeface="+mn-lt"/>
                <a:ea typeface="+mn-ea"/>
                <a:cs typeface="+mn-cs"/>
              </a:rPr>
              <a:t>increased growth of Escherichia coli and</a:t>
            </a:r>
          </a:p>
          <a:p>
            <a:r>
              <a:rPr lang="en-US" sz="1200" b="0" i="0" u="none" strike="noStrike" kern="1200" baseline="0" dirty="0">
                <a:solidFill>
                  <a:schemeClr val="tx1"/>
                </a:solidFill>
                <a:latin typeface="+mn-lt"/>
                <a:ea typeface="+mn-ea"/>
                <a:cs typeface="+mn-cs"/>
              </a:rPr>
              <a:t>other Gram-negative bacteria.15 16 The</a:t>
            </a:r>
          </a:p>
          <a:p>
            <a:r>
              <a:rPr lang="en-US" sz="1200" b="0" i="0" u="none" strike="noStrike" kern="1200" baseline="0" dirty="0">
                <a:solidFill>
                  <a:schemeClr val="tx1"/>
                </a:solidFill>
                <a:latin typeface="+mn-lt"/>
                <a:ea typeface="+mn-ea"/>
                <a:cs typeface="+mn-cs"/>
              </a:rPr>
              <a:t>absorption also increases the bacterial</a:t>
            </a:r>
          </a:p>
          <a:p>
            <a:r>
              <a:rPr lang="en-US" sz="1200" b="0" i="0" u="none" strike="noStrike" kern="1200" baseline="0" dirty="0">
                <a:solidFill>
                  <a:schemeClr val="tx1"/>
                </a:solidFill>
                <a:latin typeface="+mn-lt"/>
                <a:ea typeface="+mn-ea"/>
                <a:cs typeface="+mn-cs"/>
              </a:rPr>
              <a:t>virulence and ability to adhere to the gut</a:t>
            </a:r>
          </a:p>
          <a:p>
            <a:r>
              <a:rPr lang="en-US" sz="1200" b="0" i="0" u="none" strike="noStrike" kern="1200" baseline="0" dirty="0">
                <a:solidFill>
                  <a:schemeClr val="tx1"/>
                </a:solidFill>
                <a:latin typeface="+mn-lt"/>
                <a:ea typeface="+mn-ea"/>
                <a:cs typeface="+mn-cs"/>
              </a:rPr>
              <a:t>mucosa.15 16 The increased norepinephrine</a:t>
            </a:r>
          </a:p>
          <a:p>
            <a:r>
              <a:rPr lang="en-US" sz="1200" b="0" i="0" u="none" strike="noStrike" kern="1200" baseline="0" dirty="0">
                <a:solidFill>
                  <a:schemeClr val="tx1"/>
                </a:solidFill>
                <a:latin typeface="+mn-lt"/>
                <a:ea typeface="+mn-ea"/>
                <a:cs typeface="+mn-cs"/>
              </a:rPr>
              <a:t>levels are also known to decrease the</a:t>
            </a:r>
          </a:p>
          <a:p>
            <a:r>
              <a:rPr lang="en-US" sz="1200" b="0" i="0" u="none" strike="noStrike" kern="1200" baseline="0" dirty="0">
                <a:solidFill>
                  <a:schemeClr val="tx1"/>
                </a:solidFill>
                <a:latin typeface="+mn-lt"/>
                <a:ea typeface="+mn-ea"/>
                <a:cs typeface="+mn-cs"/>
              </a:rPr>
              <a:t>intestinal transit time, impair the mucosal</a:t>
            </a:r>
          </a:p>
          <a:p>
            <a:r>
              <a:rPr lang="en-US" sz="1200" b="0" i="0" u="none" strike="noStrike" kern="1200" baseline="0" dirty="0">
                <a:solidFill>
                  <a:schemeClr val="tx1"/>
                </a:solidFill>
                <a:latin typeface="+mn-lt"/>
                <a:ea typeface="+mn-ea"/>
                <a:cs typeface="+mn-cs"/>
              </a:rPr>
              <a:t>barrier function and inhibit chemotaxis</a:t>
            </a:r>
          </a:p>
          <a:p>
            <a:r>
              <a:rPr lang="es-CO" sz="1200" b="0" i="0" u="none" strike="noStrike" kern="1200" baseline="0" dirty="0">
                <a:solidFill>
                  <a:schemeClr val="tx1"/>
                </a:solidFill>
                <a:latin typeface="+mn-lt"/>
                <a:ea typeface="+mn-ea"/>
                <a:cs typeface="+mn-cs"/>
              </a:rPr>
              <a:t>and phagocytosis.</a:t>
            </a: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1" i="0" kern="1200" dirty="0">
                <a:solidFill>
                  <a:schemeClr val="tx1"/>
                </a:solidFill>
                <a:effectLst/>
                <a:latin typeface="+mn-lt"/>
                <a:ea typeface="+mn-ea"/>
                <a:cs typeface="+mn-cs"/>
              </a:rPr>
              <a:t>arvedilol</a:t>
            </a:r>
            <a:r>
              <a:rPr lang="en-US" sz="1200" b="0" i="0" kern="1200" dirty="0">
                <a:solidFill>
                  <a:schemeClr val="tx1"/>
                </a:solidFill>
                <a:effectLst/>
                <a:latin typeface="+mn-lt"/>
                <a:ea typeface="+mn-ea"/>
                <a:cs typeface="+mn-cs"/>
              </a:rPr>
              <a:t> — </a:t>
            </a:r>
            <a:r>
              <a:rPr lang="en-US" sz="1200" b="0" i="0" u="sng" kern="1200" dirty="0">
                <a:solidFill>
                  <a:schemeClr val="tx1"/>
                </a:solidFill>
                <a:effectLst/>
                <a:latin typeface="+mn-lt"/>
                <a:ea typeface="+mn-ea"/>
                <a:cs typeface="+mn-cs"/>
                <a:hlinkClick r:id="rId3"/>
              </a:rPr>
              <a:t>Carvedilol</a:t>
            </a:r>
            <a:r>
              <a:rPr lang="en-US" sz="1200" b="0" i="0" kern="1200" dirty="0">
                <a:solidFill>
                  <a:schemeClr val="tx1"/>
                </a:solidFill>
                <a:effectLst/>
                <a:latin typeface="+mn-lt"/>
                <a:ea typeface="+mn-ea"/>
                <a:cs typeface="+mn-cs"/>
              </a:rPr>
              <a:t> is a potent beta blocker that also has mild anti-alpha 1 adrenergic activity. It is an alternative to nonselective beta blockers for routine prophylaxis [</a:t>
            </a:r>
            <a:r>
              <a:rPr lang="en-US" sz="1200" b="0" i="0" u="sng" kern="1200" dirty="0">
                <a:solidFill>
                  <a:schemeClr val="tx1"/>
                </a:solidFill>
                <a:effectLst/>
                <a:latin typeface="+mn-lt"/>
                <a:ea typeface="+mn-ea"/>
                <a:cs typeface="+mn-cs"/>
                <a:hlinkClick r:id="rId4"/>
              </a:rPr>
              <a:t>3</a:t>
            </a:r>
            <a:r>
              <a:rPr lang="en-US" sz="1200" b="0" i="0" kern="1200" dirty="0">
                <a:solidFill>
                  <a:schemeClr val="tx1"/>
                </a:solidFill>
                <a:effectLst/>
                <a:latin typeface="+mn-lt"/>
                <a:ea typeface="+mn-ea"/>
                <a:cs typeface="+mn-cs"/>
              </a:rPr>
              <a:t>]. In addition to reducing portal venous inflow through nonselective beta blockade, the anti-alpha 1 adrenergic activity leads to reduced hepatic vascular tone and hepatic resistance [</a:t>
            </a:r>
            <a:r>
              <a:rPr lang="en-US" sz="1200" b="0" i="0" u="sng" kern="1200" dirty="0">
                <a:solidFill>
                  <a:schemeClr val="tx1"/>
                </a:solidFill>
                <a:effectLst/>
                <a:latin typeface="+mn-lt"/>
                <a:ea typeface="+mn-ea"/>
                <a:cs typeface="+mn-cs"/>
                <a:hlinkClick r:id="rId5"/>
              </a:rPr>
              <a:t>48</a:t>
            </a:r>
            <a:r>
              <a:rPr lang="en-US" sz="1200" b="0" i="0" kern="1200" dirty="0">
                <a:solidFill>
                  <a:schemeClr val="tx1"/>
                </a:solidFill>
                <a:effectLst/>
                <a:latin typeface="+mn-lt"/>
                <a:ea typeface="+mn-ea"/>
                <a:cs typeface="+mn-cs"/>
              </a:rPr>
              <a:t>]. This in turn leads to a further reduction in portal pressure. However, it also can result in significant drops in mean arterial blood pressure (average decrease of 23 percent in one study), which may be poorly tolerated by patients with cirrhosis [</a:t>
            </a:r>
            <a:r>
              <a:rPr lang="en-US" sz="1200" b="0" i="0" u="sng" kern="1200" dirty="0">
                <a:solidFill>
                  <a:schemeClr val="tx1"/>
                </a:solidFill>
                <a:effectLst/>
                <a:latin typeface="+mn-lt"/>
                <a:ea typeface="+mn-ea"/>
                <a:cs typeface="+mn-cs"/>
                <a:hlinkClick r:id="rId6"/>
              </a:rPr>
              <a:t>49</a:t>
            </a:r>
            <a:r>
              <a:rPr lang="en-US"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A4E8E0D7-A3D2-4C45-B337-5C382D382DD6}" type="slidenum">
              <a:rPr lang="es-CO" smtClean="0"/>
              <a:t>27</a:t>
            </a:fld>
            <a:endParaRPr lang="es-CO" dirty="0"/>
          </a:p>
        </p:txBody>
      </p:sp>
    </p:spTree>
    <p:extLst>
      <p:ext uri="{BB962C8B-B14F-4D97-AF65-F5344CB8AC3E}">
        <p14:creationId xmlns:p14="http://schemas.microsoft.com/office/powerpoint/2010/main" val="183023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58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También asintomático</a:t>
            </a:r>
          </a:p>
          <a:p>
            <a:r>
              <a:rPr lang="es-CO" sz="1200" b="0" i="0" u="none" strike="noStrike" kern="1200" baseline="0" dirty="0" err="1">
                <a:solidFill>
                  <a:schemeClr val="tx1"/>
                </a:solidFill>
                <a:latin typeface="+mn-lt"/>
                <a:ea typeface="+mn-ea"/>
                <a:cs typeface="+mn-cs"/>
              </a:rPr>
              <a:t>some</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is the result of secondary bacterial </a:t>
            </a:r>
            <a:r>
              <a:rPr lang="en-US" sz="1200" b="0" i="0" u="none" strike="noStrike" kern="1200" baseline="0" dirty="0" err="1">
                <a:solidFill>
                  <a:schemeClr val="tx1"/>
                </a:solidFill>
                <a:latin typeface="+mn-lt"/>
                <a:ea typeface="+mn-ea"/>
                <a:cs typeface="+mn-cs"/>
              </a:rPr>
              <a:t>colonisation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ascites from an extraperitoneal infection</a:t>
            </a:r>
          </a:p>
          <a:p>
            <a:r>
              <a:rPr lang="es-CO" sz="1200" b="0" i="0" u="none" strike="noStrike" kern="1200" baseline="0" dirty="0" err="1">
                <a:solidFill>
                  <a:schemeClr val="tx1"/>
                </a:solidFill>
                <a:latin typeface="+mn-lt"/>
                <a:ea typeface="+mn-ea"/>
                <a:cs typeface="+mn-cs"/>
              </a:rPr>
              <a:t>bacterascites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represents</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transient and spontaneously reversible </a:t>
            </a:r>
            <a:r>
              <a:rPr lang="en-US" sz="1200" b="0" i="0" u="none" strike="noStrike" kern="1200" baseline="0" dirty="0" err="1">
                <a:solidFill>
                  <a:schemeClr val="tx1"/>
                </a:solidFill>
                <a:latin typeface="+mn-lt"/>
                <a:ea typeface="+mn-ea"/>
                <a:cs typeface="+mn-cs"/>
              </a:rPr>
              <a:t>colonisation</a:t>
            </a:r>
            <a:r>
              <a:rPr lang="en-US" sz="1200" b="0" i="0" u="none" strike="noStrike" kern="1200" baseline="0" dirty="0">
                <a:solidFill>
                  <a:schemeClr val="tx1"/>
                </a:solidFill>
                <a:latin typeface="+mn-lt"/>
                <a:ea typeface="+mn-ea"/>
                <a:cs typeface="+mn-cs"/>
              </a:rPr>
              <a:t> of ascites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with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(neutrophil count less than</a:t>
            </a:r>
          </a:p>
          <a:p>
            <a:r>
              <a:rPr lang="en-US" sz="1200" b="0" i="0" u="none" strike="noStrike" kern="1200" baseline="0" dirty="0">
                <a:solidFill>
                  <a:schemeClr val="tx1"/>
                </a:solidFill>
                <a:latin typeface="+mn-lt"/>
                <a:ea typeface="+mn-ea"/>
                <a:cs typeface="+mn-cs"/>
              </a:rPr>
              <a:t>250/mm3 but positive bacterial culture) exhibiting signs</a:t>
            </a:r>
          </a:p>
          <a:p>
            <a:r>
              <a:rPr lang="en-US" sz="1200" b="0" i="0" u="none" strike="noStrike" kern="1200" baseline="0" dirty="0">
                <a:solidFill>
                  <a:schemeClr val="tx1"/>
                </a:solidFill>
                <a:latin typeface="+mn-lt"/>
                <a:ea typeface="+mn-ea"/>
                <a:cs typeface="+mn-cs"/>
              </a:rPr>
              <a:t>of systemic inflammation or infection should be treated</a:t>
            </a:r>
          </a:p>
          <a:p>
            <a:r>
              <a:rPr lang="en-US" sz="1200" b="0" i="0" u="none" strike="noStrike" kern="1200" baseline="0" dirty="0">
                <a:solidFill>
                  <a:schemeClr val="tx1"/>
                </a:solidFill>
                <a:latin typeface="+mn-lt"/>
                <a:ea typeface="+mn-ea"/>
                <a:cs typeface="+mn-cs"/>
              </a:rPr>
              <a:t>with antibiotics (II-2;1). Otherwise, the patient should</a:t>
            </a:r>
          </a:p>
          <a:p>
            <a:r>
              <a:rPr lang="en-US" sz="1200" b="0" i="0" u="none" strike="noStrike" kern="1200" baseline="0" dirty="0">
                <a:solidFill>
                  <a:schemeClr val="tx1"/>
                </a:solidFill>
                <a:latin typeface="+mn-lt"/>
                <a:ea typeface="+mn-ea"/>
                <a:cs typeface="+mn-cs"/>
              </a:rPr>
              <a:t>undergo a second paracentesis. If the culture results</a:t>
            </a:r>
          </a:p>
          <a:p>
            <a:r>
              <a:rPr lang="en-US" sz="1200" b="0" i="0" u="none" strike="noStrike" kern="1200" baseline="0" dirty="0">
                <a:solidFill>
                  <a:schemeClr val="tx1"/>
                </a:solidFill>
                <a:latin typeface="+mn-lt"/>
                <a:ea typeface="+mn-ea"/>
                <a:cs typeface="+mn-cs"/>
              </a:rPr>
              <a:t>come back positive again, regardless of the neutrophil</a:t>
            </a:r>
          </a:p>
          <a:p>
            <a:r>
              <a:rPr lang="en-US" sz="1200" b="0" i="0" u="none" strike="noStrike" kern="1200" baseline="0" dirty="0">
                <a:solidFill>
                  <a:schemeClr val="tx1"/>
                </a:solidFill>
                <a:latin typeface="+mn-lt"/>
                <a:ea typeface="+mn-ea"/>
                <a:cs typeface="+mn-cs"/>
              </a:rPr>
              <a:t>count, the patient should be treated (</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30</a:t>
            </a:fld>
            <a:endParaRPr lang="es-CO"/>
          </a:p>
        </p:txBody>
      </p:sp>
    </p:spTree>
    <p:extLst>
      <p:ext uri="{BB962C8B-B14F-4D97-AF65-F5344CB8AC3E}">
        <p14:creationId xmlns:p14="http://schemas.microsoft.com/office/powerpoint/2010/main" val="143864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arterial and venous ammonia concentrations are often elevated in patients with hepatic encephalopathy, an elevated ammonia level is not required to make the diagnosis. In addition, elevated ammonia levels may be seen in patients who do not have hepatic encephalopathy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s-CO" dirty="0">
                <a:effectLst/>
              </a:rPr>
              <a:t>Reye </a:t>
            </a:r>
            <a:r>
              <a:rPr lang="es-CO" dirty="0" err="1">
                <a:effectLst/>
              </a:rPr>
              <a:t>syndromeGastrointestinal</a:t>
            </a:r>
            <a:r>
              <a:rPr lang="es-CO" dirty="0">
                <a:effectLst/>
              </a:rPr>
              <a:t> </a:t>
            </a:r>
            <a:r>
              <a:rPr lang="es-CO" dirty="0" err="1">
                <a:effectLst/>
              </a:rPr>
              <a:t>bleedingRenal</a:t>
            </a:r>
            <a:r>
              <a:rPr lang="es-CO" dirty="0">
                <a:effectLst/>
              </a:rPr>
              <a:t> </a:t>
            </a:r>
            <a:r>
              <a:rPr lang="es-CO" dirty="0" err="1">
                <a:effectLst/>
              </a:rPr>
              <a:t>diseaseUrinary</a:t>
            </a:r>
            <a:r>
              <a:rPr lang="es-CO" dirty="0">
                <a:effectLst/>
              </a:rPr>
              <a:t> </a:t>
            </a:r>
            <a:r>
              <a:rPr lang="es-CO" dirty="0" err="1">
                <a:effectLst/>
              </a:rPr>
              <a:t>tract</a:t>
            </a:r>
            <a:r>
              <a:rPr lang="es-CO" dirty="0">
                <a:effectLst/>
              </a:rPr>
              <a:t> </a:t>
            </a:r>
            <a:r>
              <a:rPr lang="es-CO" dirty="0" err="1">
                <a:effectLst/>
              </a:rPr>
              <a:t>infection</a:t>
            </a:r>
            <a:r>
              <a:rPr lang="es-CO" dirty="0">
                <a:effectLst/>
              </a:rPr>
              <a:t> </a:t>
            </a:r>
            <a:r>
              <a:rPr lang="es-CO" dirty="0" err="1">
                <a:effectLst/>
              </a:rPr>
              <a:t>with</a:t>
            </a:r>
            <a:r>
              <a:rPr lang="es-CO" dirty="0">
                <a:effectLst/>
              </a:rPr>
              <a:t> a </a:t>
            </a:r>
            <a:r>
              <a:rPr lang="es-CO" dirty="0" err="1">
                <a:effectLst/>
              </a:rPr>
              <a:t>urease-producing</a:t>
            </a:r>
            <a:r>
              <a:rPr lang="es-CO" dirty="0">
                <a:effectLst/>
              </a:rPr>
              <a:t> </a:t>
            </a:r>
            <a:r>
              <a:rPr lang="es-CO" dirty="0" err="1">
                <a:effectLst/>
              </a:rPr>
              <a:t>organism</a:t>
            </a:r>
            <a:r>
              <a:rPr lang="es-CO" dirty="0">
                <a:effectLst/>
              </a:rPr>
              <a:t> (</a:t>
            </a:r>
            <a:r>
              <a:rPr lang="es-CO" dirty="0" err="1">
                <a:effectLst/>
              </a:rPr>
              <a:t>eg</a:t>
            </a:r>
            <a:r>
              <a:rPr lang="es-CO" dirty="0">
                <a:effectLst/>
              </a:rPr>
              <a:t>, </a:t>
            </a:r>
            <a:r>
              <a:rPr lang="es-CO" i="1" dirty="0">
                <a:effectLst/>
              </a:rPr>
              <a:t>Proteus </a:t>
            </a:r>
            <a:r>
              <a:rPr lang="es-CO" i="1" dirty="0" err="1">
                <a:effectLst/>
              </a:rPr>
              <a:t>mirabilis</a:t>
            </a:r>
            <a:r>
              <a:rPr lang="es-CO" dirty="0">
                <a:effectLst/>
              </a:rPr>
              <a:t>)</a:t>
            </a:r>
            <a:r>
              <a:rPr lang="es-CO" dirty="0" err="1">
                <a:effectLst/>
              </a:rPr>
              <a:t>UreterosigmoidostomyShockSevere</a:t>
            </a:r>
            <a:r>
              <a:rPr lang="es-CO" dirty="0">
                <a:effectLst/>
              </a:rPr>
              <a:t> </a:t>
            </a:r>
            <a:r>
              <a:rPr lang="es-CO" dirty="0" err="1">
                <a:effectLst/>
              </a:rPr>
              <a:t>muscle</a:t>
            </a:r>
            <a:r>
              <a:rPr lang="es-CO" dirty="0">
                <a:effectLst/>
              </a:rPr>
              <a:t> </a:t>
            </a:r>
            <a:r>
              <a:rPr lang="es-CO" dirty="0" err="1">
                <a:effectLst/>
              </a:rPr>
              <a:t>exertion</a:t>
            </a:r>
            <a:r>
              <a:rPr lang="es-CO" dirty="0">
                <a:effectLst/>
              </a:rPr>
              <a:t>/heavy </a:t>
            </a:r>
            <a:r>
              <a:rPr lang="es-CO" dirty="0" err="1">
                <a:effectLst/>
              </a:rPr>
              <a:t>exerciseCigarette</a:t>
            </a:r>
            <a:r>
              <a:rPr lang="es-CO" dirty="0">
                <a:effectLst/>
              </a:rPr>
              <a:t> </a:t>
            </a:r>
            <a:r>
              <a:rPr lang="es-CO" dirty="0" err="1">
                <a:effectLst/>
              </a:rPr>
              <a:t>smokingTransient</a:t>
            </a:r>
            <a:r>
              <a:rPr lang="es-CO" dirty="0">
                <a:effectLst/>
              </a:rPr>
              <a:t> </a:t>
            </a:r>
            <a:r>
              <a:rPr lang="es-CO" dirty="0" err="1">
                <a:effectLst/>
              </a:rPr>
              <a:t>hyperammonemia</a:t>
            </a:r>
            <a:r>
              <a:rPr lang="es-CO" dirty="0">
                <a:effectLst/>
              </a:rPr>
              <a:t> in </a:t>
            </a:r>
            <a:r>
              <a:rPr lang="es-CO" dirty="0" err="1">
                <a:effectLst/>
              </a:rPr>
              <a:t>newbornsCertain</a:t>
            </a:r>
            <a:r>
              <a:rPr lang="es-CO" dirty="0">
                <a:effectLst/>
              </a:rPr>
              <a:t> </a:t>
            </a:r>
            <a:r>
              <a:rPr lang="es-CO" dirty="0" err="1">
                <a:effectLst/>
              </a:rPr>
              <a:t>inborn</a:t>
            </a:r>
            <a:r>
              <a:rPr lang="es-CO" dirty="0">
                <a:effectLst/>
              </a:rPr>
              <a:t> </a:t>
            </a:r>
            <a:r>
              <a:rPr lang="es-CO" dirty="0" err="1">
                <a:effectLst/>
              </a:rPr>
              <a:t>errors</a:t>
            </a:r>
            <a:r>
              <a:rPr lang="es-CO" dirty="0">
                <a:effectLst/>
              </a:rPr>
              <a:t> </a:t>
            </a:r>
            <a:r>
              <a:rPr lang="es-CO" dirty="0" err="1">
                <a:effectLst/>
              </a:rPr>
              <a:t>of</a:t>
            </a:r>
            <a:r>
              <a:rPr lang="es-CO" dirty="0">
                <a:effectLst/>
              </a:rPr>
              <a:t> </a:t>
            </a:r>
            <a:r>
              <a:rPr lang="es-CO" dirty="0" err="1">
                <a:effectLst/>
              </a:rPr>
              <a:t>metabolism</a:t>
            </a:r>
            <a:r>
              <a:rPr lang="es-CO" dirty="0">
                <a:effectLst/>
              </a:rPr>
              <a:t> (urea </a:t>
            </a:r>
            <a:r>
              <a:rPr lang="es-CO" dirty="0" err="1">
                <a:effectLst/>
              </a:rPr>
              <a:t>cycle</a:t>
            </a:r>
            <a:r>
              <a:rPr lang="es-CO" dirty="0">
                <a:effectLst/>
              </a:rPr>
              <a:t> </a:t>
            </a:r>
            <a:r>
              <a:rPr lang="es-CO" dirty="0" err="1">
                <a:effectLst/>
              </a:rPr>
              <a:t>defects</a:t>
            </a:r>
            <a:r>
              <a:rPr lang="es-CO" dirty="0">
                <a:effectLst/>
              </a:rPr>
              <a:t> and </a:t>
            </a:r>
            <a:r>
              <a:rPr lang="es-CO" dirty="0" err="1">
                <a:effectLst/>
              </a:rPr>
              <a:t>organic</a:t>
            </a:r>
            <a:r>
              <a:rPr lang="es-CO" dirty="0">
                <a:effectLst/>
              </a:rPr>
              <a:t> acidemia)</a:t>
            </a:r>
            <a:r>
              <a:rPr lang="es-CO" dirty="0" err="1">
                <a:effectLst/>
              </a:rPr>
              <a:t>Any</a:t>
            </a:r>
            <a:r>
              <a:rPr lang="es-CO" dirty="0">
                <a:effectLst/>
              </a:rPr>
              <a:t> cause </a:t>
            </a:r>
            <a:r>
              <a:rPr lang="es-CO" dirty="0" err="1">
                <a:effectLst/>
              </a:rPr>
              <a:t>of</a:t>
            </a:r>
            <a:r>
              <a:rPr lang="es-CO" dirty="0">
                <a:effectLst/>
              </a:rPr>
              <a:t> </a:t>
            </a:r>
            <a:r>
              <a:rPr lang="es-CO" dirty="0" err="1">
                <a:effectLst/>
              </a:rPr>
              <a:t>portosystemic</a:t>
            </a:r>
            <a:r>
              <a:rPr lang="es-CO" dirty="0">
                <a:effectLst/>
              </a:rPr>
              <a:t> </a:t>
            </a:r>
            <a:r>
              <a:rPr lang="es-CO" dirty="0" err="1">
                <a:effectLst/>
              </a:rPr>
              <a:t>shunting</a:t>
            </a:r>
            <a:r>
              <a:rPr lang="es-CO" dirty="0">
                <a:effectLst/>
              </a:rPr>
              <a:t> </a:t>
            </a:r>
            <a:r>
              <a:rPr lang="es-CO" dirty="0" err="1">
                <a:effectLst/>
              </a:rPr>
              <a:t>of</a:t>
            </a:r>
            <a:r>
              <a:rPr lang="es-CO" dirty="0">
                <a:effectLst/>
              </a:rPr>
              <a:t> </a:t>
            </a:r>
            <a:r>
              <a:rPr lang="es-CO" dirty="0" err="1">
                <a:effectLst/>
              </a:rPr>
              <a:t>bloodParenteral</a:t>
            </a:r>
            <a:r>
              <a:rPr lang="es-CO" dirty="0">
                <a:effectLst/>
              </a:rPr>
              <a:t> </a:t>
            </a:r>
            <a:r>
              <a:rPr lang="es-CO" dirty="0" err="1">
                <a:effectLst/>
              </a:rPr>
              <a:t>nutritionAfter</a:t>
            </a:r>
            <a:r>
              <a:rPr lang="es-CO" dirty="0">
                <a:effectLst/>
              </a:rPr>
              <a:t> </a:t>
            </a:r>
            <a:r>
              <a:rPr lang="es-CO" dirty="0" err="1">
                <a:effectLst/>
              </a:rPr>
              <a:t>high-dose</a:t>
            </a:r>
            <a:r>
              <a:rPr lang="es-CO" dirty="0">
                <a:effectLst/>
              </a:rPr>
              <a:t> </a:t>
            </a:r>
            <a:r>
              <a:rPr lang="es-CO" dirty="0" err="1">
                <a:effectLst/>
              </a:rPr>
              <a:t>chemotherapyDrugs</a:t>
            </a:r>
            <a:r>
              <a:rPr lang="es-CO" dirty="0">
                <a:effectLst/>
              </a:rPr>
              <a:t> </a:t>
            </a:r>
            <a:r>
              <a:rPr lang="es-CO" dirty="0" err="1">
                <a:effectLst/>
              </a:rPr>
              <a:t>such</a:t>
            </a:r>
            <a:r>
              <a:rPr lang="es-CO" dirty="0">
                <a:effectLst/>
              </a:rPr>
              <a:t> </a:t>
            </a:r>
            <a:r>
              <a:rPr lang="es-CO" dirty="0" err="1">
                <a:effectLst/>
              </a:rPr>
              <a:t>as:Valproic</a:t>
            </a:r>
            <a:r>
              <a:rPr lang="es-CO" dirty="0">
                <a:effectLst/>
              </a:rPr>
              <a:t> </a:t>
            </a:r>
            <a:r>
              <a:rPr lang="es-CO" dirty="0" err="1">
                <a:effectLst/>
              </a:rPr>
              <a:t>acidBarbituratesNarcoticsDiureticsAlcoholSalicylate</a:t>
            </a:r>
            <a:r>
              <a:rPr lang="es-CO" dirty="0">
                <a:effectLst/>
              </a:rPr>
              <a:t> </a:t>
            </a:r>
            <a:r>
              <a:rPr lang="es-CO" dirty="0" err="1">
                <a:effectLst/>
              </a:rPr>
              <a:t>intoxication</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31</a:t>
            </a:fld>
            <a:endParaRPr lang="es-CO"/>
          </a:p>
        </p:txBody>
      </p:sp>
    </p:spTree>
    <p:extLst>
      <p:ext uri="{BB962C8B-B14F-4D97-AF65-F5344CB8AC3E}">
        <p14:creationId xmlns:p14="http://schemas.microsoft.com/office/powerpoint/2010/main" val="239272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También asintomático</a:t>
            </a:r>
          </a:p>
          <a:p>
            <a:r>
              <a:rPr lang="es-CO" sz="1200" b="0" i="0" u="none" strike="noStrike" kern="1200" baseline="0" dirty="0" err="1">
                <a:solidFill>
                  <a:schemeClr val="tx1"/>
                </a:solidFill>
                <a:latin typeface="+mn-lt"/>
                <a:ea typeface="+mn-ea"/>
                <a:cs typeface="+mn-cs"/>
              </a:rPr>
              <a:t>some</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is the result of secondary bacterial </a:t>
            </a:r>
            <a:r>
              <a:rPr lang="en-US" sz="1200" b="0" i="0" u="none" strike="noStrike" kern="1200" baseline="0" dirty="0" err="1">
                <a:solidFill>
                  <a:schemeClr val="tx1"/>
                </a:solidFill>
                <a:latin typeface="+mn-lt"/>
                <a:ea typeface="+mn-ea"/>
                <a:cs typeface="+mn-cs"/>
              </a:rPr>
              <a:t>colonisation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ascites from an extraperitoneal infection</a:t>
            </a:r>
          </a:p>
          <a:p>
            <a:r>
              <a:rPr lang="es-CO" sz="1200" b="0" i="0" u="none" strike="noStrike" kern="1200" baseline="0" dirty="0" err="1">
                <a:solidFill>
                  <a:schemeClr val="tx1"/>
                </a:solidFill>
                <a:latin typeface="+mn-lt"/>
                <a:ea typeface="+mn-ea"/>
                <a:cs typeface="+mn-cs"/>
              </a:rPr>
              <a:t>bacterascites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represents</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transient and spontaneously reversible </a:t>
            </a:r>
            <a:r>
              <a:rPr lang="en-US" sz="1200" b="0" i="0" u="none" strike="noStrike" kern="1200" baseline="0" dirty="0" err="1">
                <a:solidFill>
                  <a:schemeClr val="tx1"/>
                </a:solidFill>
                <a:latin typeface="+mn-lt"/>
                <a:ea typeface="+mn-ea"/>
                <a:cs typeface="+mn-cs"/>
              </a:rPr>
              <a:t>colonisation</a:t>
            </a:r>
            <a:r>
              <a:rPr lang="en-US" sz="1200" b="0" i="0" u="none" strike="noStrike" kern="1200" baseline="0" dirty="0">
                <a:solidFill>
                  <a:schemeClr val="tx1"/>
                </a:solidFill>
                <a:latin typeface="+mn-lt"/>
                <a:ea typeface="+mn-ea"/>
                <a:cs typeface="+mn-cs"/>
              </a:rPr>
              <a:t> of ascites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with </a:t>
            </a:r>
            <a:r>
              <a:rPr lang="en-US" sz="1200" b="0" i="0" u="none" strike="noStrike" kern="1200" baseline="0" dirty="0" err="1">
                <a:solidFill>
                  <a:schemeClr val="tx1"/>
                </a:solidFill>
                <a:latin typeface="+mn-lt"/>
                <a:ea typeface="+mn-ea"/>
                <a:cs typeface="+mn-cs"/>
              </a:rPr>
              <a:t>bacterascites</a:t>
            </a:r>
            <a:r>
              <a:rPr lang="en-US" sz="1200" b="0" i="0" u="none" strike="noStrike" kern="1200" baseline="0" dirty="0">
                <a:solidFill>
                  <a:schemeClr val="tx1"/>
                </a:solidFill>
                <a:latin typeface="+mn-lt"/>
                <a:ea typeface="+mn-ea"/>
                <a:cs typeface="+mn-cs"/>
              </a:rPr>
              <a:t> (neutrophil count less than</a:t>
            </a:r>
          </a:p>
          <a:p>
            <a:r>
              <a:rPr lang="en-US" sz="1200" b="0" i="0" u="none" strike="noStrike" kern="1200" baseline="0" dirty="0">
                <a:solidFill>
                  <a:schemeClr val="tx1"/>
                </a:solidFill>
                <a:latin typeface="+mn-lt"/>
                <a:ea typeface="+mn-ea"/>
                <a:cs typeface="+mn-cs"/>
              </a:rPr>
              <a:t>250/mm3 but positive bacterial culture) exhibiting signs</a:t>
            </a:r>
          </a:p>
          <a:p>
            <a:r>
              <a:rPr lang="en-US" sz="1200" b="0" i="0" u="none" strike="noStrike" kern="1200" baseline="0" dirty="0">
                <a:solidFill>
                  <a:schemeClr val="tx1"/>
                </a:solidFill>
                <a:latin typeface="+mn-lt"/>
                <a:ea typeface="+mn-ea"/>
                <a:cs typeface="+mn-cs"/>
              </a:rPr>
              <a:t>of systemic inflammation or infection should be treated</a:t>
            </a:r>
          </a:p>
          <a:p>
            <a:r>
              <a:rPr lang="en-US" sz="1200" b="0" i="0" u="none" strike="noStrike" kern="1200" baseline="0" dirty="0">
                <a:solidFill>
                  <a:schemeClr val="tx1"/>
                </a:solidFill>
                <a:latin typeface="+mn-lt"/>
                <a:ea typeface="+mn-ea"/>
                <a:cs typeface="+mn-cs"/>
              </a:rPr>
              <a:t>with antibiotics (II-2;1). Otherwise, the patient should</a:t>
            </a:r>
          </a:p>
          <a:p>
            <a:r>
              <a:rPr lang="en-US" sz="1200" b="0" i="0" u="none" strike="noStrike" kern="1200" baseline="0" dirty="0">
                <a:solidFill>
                  <a:schemeClr val="tx1"/>
                </a:solidFill>
                <a:latin typeface="+mn-lt"/>
                <a:ea typeface="+mn-ea"/>
                <a:cs typeface="+mn-cs"/>
              </a:rPr>
              <a:t>undergo a second paracentesis. If the culture results</a:t>
            </a:r>
          </a:p>
          <a:p>
            <a:r>
              <a:rPr lang="en-US" sz="1200" b="0" i="0" u="none" strike="noStrike" kern="1200" baseline="0" dirty="0">
                <a:solidFill>
                  <a:schemeClr val="tx1"/>
                </a:solidFill>
                <a:latin typeface="+mn-lt"/>
                <a:ea typeface="+mn-ea"/>
                <a:cs typeface="+mn-cs"/>
              </a:rPr>
              <a:t>come back positive again, regardless of the neutrophil</a:t>
            </a:r>
          </a:p>
          <a:p>
            <a:r>
              <a:rPr lang="en-US" sz="1200" b="0" i="0" u="none" strike="noStrike" kern="1200" baseline="0" dirty="0">
                <a:solidFill>
                  <a:schemeClr val="tx1"/>
                </a:solidFill>
                <a:latin typeface="+mn-lt"/>
                <a:ea typeface="+mn-ea"/>
                <a:cs typeface="+mn-cs"/>
              </a:rPr>
              <a:t>count, the patient should be treated (</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32</a:t>
            </a:fld>
            <a:endParaRPr lang="es-CO"/>
          </a:p>
        </p:txBody>
      </p:sp>
    </p:spTree>
    <p:extLst>
      <p:ext uri="{BB962C8B-B14F-4D97-AF65-F5344CB8AC3E}">
        <p14:creationId xmlns:p14="http://schemas.microsoft.com/office/powerpoint/2010/main" val="783543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colon, lactulose (beta-</a:t>
            </a:r>
            <a:r>
              <a:rPr lang="en-US" sz="1200" b="0" i="0" kern="1200" dirty="0" err="1">
                <a:solidFill>
                  <a:schemeClr val="tx1"/>
                </a:solidFill>
                <a:effectLst/>
                <a:latin typeface="+mn-lt"/>
                <a:ea typeface="+mn-ea"/>
                <a:cs typeface="+mn-cs"/>
              </a:rPr>
              <a:t>galactosidofructose</a:t>
            </a:r>
            <a:r>
              <a:rPr lang="en-US" sz="1200" b="0" i="0" kern="1200" dirty="0">
                <a:solidFill>
                  <a:schemeClr val="tx1"/>
                </a:solidFill>
                <a:effectLst/>
                <a:latin typeface="+mn-lt"/>
                <a:ea typeface="+mn-ea"/>
                <a:cs typeface="+mn-cs"/>
              </a:rPr>
              <a:t>) and lactitol (beta-</a:t>
            </a:r>
            <a:r>
              <a:rPr lang="en-US" sz="1200" b="0" i="0" kern="1200" dirty="0" err="1">
                <a:solidFill>
                  <a:schemeClr val="tx1"/>
                </a:solidFill>
                <a:effectLst/>
                <a:latin typeface="+mn-lt"/>
                <a:ea typeface="+mn-ea"/>
                <a:cs typeface="+mn-cs"/>
              </a:rPr>
              <a:t>galactosidosorbitol</a:t>
            </a:r>
            <a:r>
              <a:rPr lang="en-US" sz="1200" b="0" i="0" kern="1200" dirty="0">
                <a:solidFill>
                  <a:schemeClr val="tx1"/>
                </a:solidFill>
                <a:effectLst/>
                <a:latin typeface="+mn-lt"/>
                <a:ea typeface="+mn-ea"/>
                <a:cs typeface="+mn-cs"/>
              </a:rPr>
              <a:t>) are catabolized by the bacterial flora to short chain fatty acids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lactic acid and acetic acid), which lower the colonic pH to approximately 5. The reduction in pH favors the formation of the nonabsorbable NH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from NH</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trapping NH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in the colon and thus reducing plasma ammonia concentrations</a:t>
            </a:r>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34</a:t>
            </a:fld>
            <a:endParaRPr lang="es-CO"/>
          </a:p>
        </p:txBody>
      </p:sp>
    </p:spTree>
    <p:extLst>
      <p:ext uri="{BB962C8B-B14F-4D97-AF65-F5344CB8AC3E}">
        <p14:creationId xmlns:p14="http://schemas.microsoft.com/office/powerpoint/2010/main" val="421378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Ojo</a:t>
            </a:r>
            <a:r>
              <a:rPr lang="es-CO" baseline="0" dirty="0"/>
              <a:t>, esta fisiopatología aplica mucho en cirrosis en especial, pero no para todos los subtipos de ascitis </a:t>
            </a:r>
            <a:endParaRPr lang="es-CO" dirty="0"/>
          </a:p>
        </p:txBody>
      </p:sp>
      <p:sp>
        <p:nvSpPr>
          <p:cNvPr id="4" name="Marcador de número de diapositiva 3"/>
          <p:cNvSpPr>
            <a:spLocks noGrp="1"/>
          </p:cNvSpPr>
          <p:nvPr>
            <p:ph type="sldNum" sz="quarter" idx="5"/>
          </p:nvPr>
        </p:nvSpPr>
        <p:spPr/>
        <p:txBody>
          <a:bodyPr/>
          <a:lstStyle/>
          <a:p>
            <a:fld id="{21BF98AD-6567-4A1C-A3D1-D82160E64905}" type="slidenum">
              <a:rPr lang="es-CO" smtClean="0"/>
              <a:t>5</a:t>
            </a:fld>
            <a:endParaRPr lang="es-CO"/>
          </a:p>
        </p:txBody>
      </p:sp>
    </p:spTree>
    <p:extLst>
      <p:ext uri="{BB962C8B-B14F-4D97-AF65-F5344CB8AC3E}">
        <p14:creationId xmlns:p14="http://schemas.microsoft.com/office/powerpoint/2010/main" val="57080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A5AB492-A521-4283-B161-5FF5E56AE202}" type="slidenum">
              <a:rPr lang="es-ES" smtClean="0"/>
              <a:t>6</a:t>
            </a:fld>
            <a:endParaRPr lang="es-ES"/>
          </a:p>
        </p:txBody>
      </p:sp>
    </p:spTree>
    <p:extLst>
      <p:ext uri="{BB962C8B-B14F-4D97-AF65-F5344CB8AC3E}">
        <p14:creationId xmlns:p14="http://schemas.microsoft.com/office/powerpoint/2010/main" val="425980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84BE41-4B38-48C6-8833-B2A6C35B5943}" type="slidenum">
              <a:rPr lang="es-CO" smtClean="0"/>
              <a:t>7</a:t>
            </a:fld>
            <a:endParaRPr lang="es-CO"/>
          </a:p>
        </p:txBody>
      </p:sp>
    </p:spTree>
    <p:extLst>
      <p:ext uri="{BB962C8B-B14F-4D97-AF65-F5344CB8AC3E}">
        <p14:creationId xmlns:p14="http://schemas.microsoft.com/office/powerpoint/2010/main" val="232638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a:t>Lactate</a:t>
            </a:r>
            <a:r>
              <a:rPr lang="es-CO" dirty="0"/>
              <a:t> </a:t>
            </a:r>
            <a:r>
              <a:rPr lang="es-CO" dirty="0" err="1"/>
              <a:t>dehydrogenase</a:t>
            </a:r>
            <a:r>
              <a:rPr lang="es-CO" dirty="0"/>
              <a:t> </a:t>
            </a:r>
            <a:r>
              <a:rPr lang="es-CO" dirty="0" err="1"/>
              <a:t>Values</a:t>
            </a:r>
            <a:r>
              <a:rPr lang="es-CO" dirty="0"/>
              <a:t> </a:t>
            </a:r>
            <a:r>
              <a:rPr lang="es-CO" dirty="0" err="1"/>
              <a:t>greater</a:t>
            </a:r>
            <a:r>
              <a:rPr lang="es-CO" dirty="0"/>
              <a:t> </a:t>
            </a:r>
            <a:r>
              <a:rPr lang="es-CO" dirty="0" err="1"/>
              <a:t>than</a:t>
            </a:r>
            <a:r>
              <a:rPr lang="es-CO" dirty="0"/>
              <a:t> </a:t>
            </a:r>
            <a:r>
              <a:rPr lang="es-CO" dirty="0" err="1"/>
              <a:t>the</a:t>
            </a:r>
            <a:r>
              <a:rPr lang="es-CO" dirty="0"/>
              <a:t> </a:t>
            </a:r>
            <a:r>
              <a:rPr lang="es-CO" dirty="0" err="1"/>
              <a:t>upper</a:t>
            </a:r>
            <a:r>
              <a:rPr lang="es-CO" dirty="0"/>
              <a:t> </a:t>
            </a:r>
            <a:r>
              <a:rPr lang="es-CO" dirty="0" err="1"/>
              <a:t>limit</a:t>
            </a:r>
            <a:r>
              <a:rPr lang="es-CO" dirty="0"/>
              <a:t> </a:t>
            </a:r>
            <a:r>
              <a:rPr lang="es-CO" dirty="0" err="1"/>
              <a:t>of</a:t>
            </a:r>
            <a:r>
              <a:rPr lang="es-CO" dirty="0"/>
              <a:t> normal </a:t>
            </a:r>
            <a:r>
              <a:rPr lang="es-CO" dirty="0" err="1"/>
              <a:t>for</a:t>
            </a:r>
            <a:r>
              <a:rPr lang="es-CO" dirty="0"/>
              <a:t> </a:t>
            </a:r>
            <a:r>
              <a:rPr lang="es-CO" dirty="0" err="1"/>
              <a:t>serum</a:t>
            </a:r>
            <a:r>
              <a:rPr lang="es-CO" dirty="0"/>
              <a:t> </a:t>
            </a:r>
            <a:r>
              <a:rPr lang="es-CO" dirty="0" err="1"/>
              <a:t>suggest</a:t>
            </a:r>
            <a:r>
              <a:rPr lang="es-CO" dirty="0"/>
              <a:t> </a:t>
            </a:r>
            <a:r>
              <a:rPr lang="es-CO" dirty="0" err="1"/>
              <a:t>secondary</a:t>
            </a:r>
            <a:r>
              <a:rPr lang="es-CO" dirty="0"/>
              <a:t> peritonitis </a:t>
            </a:r>
            <a:r>
              <a:rPr lang="es-CO" dirty="0" err="1"/>
              <a:t>instead</a:t>
            </a:r>
            <a:r>
              <a:rPr lang="es-CO" dirty="0"/>
              <a:t> </a:t>
            </a:r>
            <a:r>
              <a:rPr lang="es-CO" dirty="0" err="1"/>
              <a:t>of</a:t>
            </a:r>
            <a:r>
              <a:rPr lang="es-CO" dirty="0"/>
              <a:t> SBP </a:t>
            </a:r>
            <a:r>
              <a:rPr lang="es-CO" dirty="0" err="1"/>
              <a:t>Glucose</a:t>
            </a:r>
            <a:r>
              <a:rPr lang="es-CO" dirty="0"/>
              <a:t> </a:t>
            </a:r>
            <a:r>
              <a:rPr lang="es-CO" dirty="0" err="1"/>
              <a:t>Values</a:t>
            </a:r>
            <a:r>
              <a:rPr lang="es-CO" dirty="0"/>
              <a:t> 5 ng/ml </a:t>
            </a:r>
            <a:r>
              <a:rPr lang="es-CO" dirty="0" err="1"/>
              <a:t>suggest</a:t>
            </a:r>
            <a:r>
              <a:rPr lang="es-CO" dirty="0"/>
              <a:t> </a:t>
            </a:r>
            <a:r>
              <a:rPr lang="es-CO" dirty="0" err="1"/>
              <a:t>hollow</a:t>
            </a:r>
            <a:r>
              <a:rPr lang="es-CO" dirty="0"/>
              <a:t> </a:t>
            </a:r>
            <a:r>
              <a:rPr lang="es-CO" dirty="0" err="1"/>
              <a:t>viscus</a:t>
            </a:r>
            <a:r>
              <a:rPr lang="es-CO" dirty="0"/>
              <a:t> </a:t>
            </a:r>
            <a:r>
              <a:rPr lang="es-CO" dirty="0" err="1"/>
              <a:t>perforation</a:t>
            </a:r>
            <a:r>
              <a:rPr lang="es-CO" dirty="0"/>
              <a:t> </a:t>
            </a:r>
            <a:r>
              <a:rPr lang="es-CO" dirty="0" err="1"/>
              <a:t>Alkaline</a:t>
            </a:r>
            <a:r>
              <a:rPr lang="es-CO" dirty="0"/>
              <a:t> </a:t>
            </a:r>
            <a:r>
              <a:rPr lang="es-CO" dirty="0" err="1"/>
              <a:t>phosphatase</a:t>
            </a:r>
            <a:r>
              <a:rPr lang="es-CO" dirty="0"/>
              <a:t> </a:t>
            </a:r>
            <a:r>
              <a:rPr lang="es-CO" dirty="0" err="1"/>
              <a:t>Values</a:t>
            </a:r>
            <a:r>
              <a:rPr lang="es-CO" dirty="0"/>
              <a:t> &gt;240 U/</a:t>
            </a:r>
            <a:r>
              <a:rPr lang="es-CO" dirty="0" err="1"/>
              <a:t>liter</a:t>
            </a:r>
            <a:r>
              <a:rPr lang="es-CO" dirty="0"/>
              <a:t> </a:t>
            </a:r>
            <a:r>
              <a:rPr lang="es-CO" dirty="0" err="1"/>
              <a:t>suggest</a:t>
            </a:r>
            <a:r>
              <a:rPr lang="es-CO" dirty="0"/>
              <a:t> </a:t>
            </a:r>
            <a:r>
              <a:rPr lang="es-CO" dirty="0" err="1"/>
              <a:t>hollow</a:t>
            </a:r>
            <a:r>
              <a:rPr lang="es-CO" dirty="0"/>
              <a:t> </a:t>
            </a:r>
            <a:r>
              <a:rPr lang="es-CO" dirty="0" err="1"/>
              <a:t>viscus</a:t>
            </a:r>
            <a:r>
              <a:rPr lang="es-CO" dirty="0"/>
              <a:t> </a:t>
            </a:r>
            <a:r>
              <a:rPr lang="es-CO" dirty="0" err="1"/>
              <a:t>perforation</a:t>
            </a:r>
            <a:r>
              <a:rPr lang="es-CO" dirty="0"/>
              <a:t> </a:t>
            </a:r>
            <a:r>
              <a:rPr lang="es-CO" dirty="0" err="1"/>
              <a:t>Amylase</a:t>
            </a:r>
            <a:r>
              <a:rPr lang="es-CO" dirty="0"/>
              <a:t> </a:t>
            </a:r>
            <a:r>
              <a:rPr lang="es-CO" dirty="0" err="1"/>
              <a:t>Values</a:t>
            </a:r>
            <a:r>
              <a:rPr lang="es-CO" dirty="0"/>
              <a:t> </a:t>
            </a:r>
            <a:r>
              <a:rPr lang="es-CO" dirty="0" err="1"/>
              <a:t>markedly</a:t>
            </a:r>
            <a:r>
              <a:rPr lang="es-CO" dirty="0"/>
              <a:t> </a:t>
            </a:r>
            <a:r>
              <a:rPr lang="es-CO" dirty="0" err="1"/>
              <a:t>elevated</a:t>
            </a:r>
            <a:r>
              <a:rPr lang="es-CO" dirty="0"/>
              <a:t> (</a:t>
            </a:r>
            <a:r>
              <a:rPr lang="es-CO" dirty="0" err="1"/>
              <a:t>often</a:t>
            </a:r>
            <a:r>
              <a:rPr lang="es-CO" dirty="0"/>
              <a:t> &gt;2000 U/</a:t>
            </a:r>
            <a:r>
              <a:rPr lang="es-CO" dirty="0" err="1"/>
              <a:t>liter</a:t>
            </a:r>
            <a:r>
              <a:rPr lang="es-CO" dirty="0"/>
              <a:t> </a:t>
            </a:r>
            <a:r>
              <a:rPr lang="es-CO" dirty="0" err="1"/>
              <a:t>or</a:t>
            </a:r>
            <a:r>
              <a:rPr lang="es-CO" dirty="0"/>
              <a:t> </a:t>
            </a:r>
            <a:r>
              <a:rPr lang="es-CO" dirty="0" err="1"/>
              <a:t>five</a:t>
            </a:r>
            <a:r>
              <a:rPr lang="es-CO" dirty="0"/>
              <a:t> times </a:t>
            </a:r>
            <a:r>
              <a:rPr lang="es-CO" dirty="0" err="1"/>
              <a:t>serum</a:t>
            </a:r>
            <a:r>
              <a:rPr lang="es-CO" dirty="0"/>
              <a:t> </a:t>
            </a:r>
            <a:r>
              <a:rPr lang="es-CO" dirty="0" err="1"/>
              <a:t>levels</a:t>
            </a:r>
            <a:r>
              <a:rPr lang="es-CO" dirty="0"/>
              <a:t>) in </a:t>
            </a:r>
            <a:r>
              <a:rPr lang="es-CO" dirty="0" err="1"/>
              <a:t>patients</a:t>
            </a:r>
            <a:r>
              <a:rPr lang="es-CO" dirty="0"/>
              <a:t> </a:t>
            </a:r>
            <a:r>
              <a:rPr lang="es-CO" dirty="0" err="1"/>
              <a:t>with</a:t>
            </a:r>
            <a:r>
              <a:rPr lang="es-CO" dirty="0"/>
              <a:t> </a:t>
            </a:r>
            <a:r>
              <a:rPr lang="es-CO" dirty="0" err="1"/>
              <a:t>pancreatic</a:t>
            </a:r>
            <a:r>
              <a:rPr lang="es-CO" dirty="0"/>
              <a:t> </a:t>
            </a:r>
            <a:r>
              <a:rPr lang="es-CO" dirty="0" err="1"/>
              <a:t>ascites</a:t>
            </a:r>
            <a:r>
              <a:rPr lang="es-CO" dirty="0"/>
              <a:t> </a:t>
            </a:r>
            <a:r>
              <a:rPr lang="es-CO" dirty="0" err="1"/>
              <a:t>or</a:t>
            </a:r>
            <a:r>
              <a:rPr lang="es-CO" dirty="0"/>
              <a:t> </a:t>
            </a:r>
            <a:r>
              <a:rPr lang="es-CO" dirty="0" err="1"/>
              <a:t>hollow</a:t>
            </a:r>
            <a:r>
              <a:rPr lang="es-CO" dirty="0"/>
              <a:t> </a:t>
            </a:r>
            <a:r>
              <a:rPr lang="es-CO" dirty="0" err="1"/>
              <a:t>viscus</a:t>
            </a:r>
            <a:r>
              <a:rPr lang="es-CO" dirty="0"/>
              <a:t> </a:t>
            </a:r>
            <a:r>
              <a:rPr lang="es-CO" dirty="0" err="1"/>
              <a:t>perforation</a:t>
            </a:r>
            <a:r>
              <a:rPr lang="es-CO" dirty="0"/>
              <a:t> </a:t>
            </a:r>
            <a:r>
              <a:rPr lang="es-CO" dirty="0" err="1"/>
              <a:t>Triglyceride</a:t>
            </a:r>
            <a:r>
              <a:rPr lang="es-CO" dirty="0"/>
              <a:t> </a:t>
            </a:r>
            <a:r>
              <a:rPr lang="es-CO" dirty="0" err="1"/>
              <a:t>Values</a:t>
            </a:r>
            <a:r>
              <a:rPr lang="es-CO" dirty="0"/>
              <a:t> &gt;200 mg/dl </a:t>
            </a:r>
            <a:r>
              <a:rPr lang="es-CO" dirty="0" err="1"/>
              <a:t>suggest</a:t>
            </a:r>
            <a:r>
              <a:rPr lang="es-CO" dirty="0"/>
              <a:t> </a:t>
            </a:r>
            <a:r>
              <a:rPr lang="es-CO" dirty="0" err="1"/>
              <a:t>chylous</a:t>
            </a:r>
            <a:r>
              <a:rPr lang="es-CO" dirty="0"/>
              <a:t> </a:t>
            </a:r>
            <a:r>
              <a:rPr lang="es-CO" dirty="0" err="1"/>
              <a:t>ascites</a:t>
            </a:r>
            <a:r>
              <a:rPr lang="es-CO" dirty="0"/>
              <a:t> </a:t>
            </a:r>
            <a:r>
              <a:rPr lang="es-CO" dirty="0" err="1"/>
              <a:t>Syringe</a:t>
            </a:r>
            <a:r>
              <a:rPr lang="es-CO" dirty="0"/>
              <a:t> </a:t>
            </a:r>
            <a:r>
              <a:rPr lang="es-CO" dirty="0" err="1"/>
              <a:t>or</a:t>
            </a:r>
            <a:r>
              <a:rPr lang="es-CO" dirty="0"/>
              <a:t> </a:t>
            </a:r>
            <a:r>
              <a:rPr lang="es-CO" dirty="0" err="1"/>
              <a:t>evacuated</a:t>
            </a:r>
            <a:r>
              <a:rPr lang="es-CO" dirty="0"/>
              <a:t> container </a:t>
            </a:r>
            <a:r>
              <a:rPr lang="es-CO" dirty="0" err="1"/>
              <a:t>Cytology</a:t>
            </a:r>
            <a:r>
              <a:rPr lang="es-CO" dirty="0"/>
              <a:t> </a:t>
            </a:r>
            <a:r>
              <a:rPr lang="es-CO" dirty="0" err="1"/>
              <a:t>Sensitivity</a:t>
            </a:r>
            <a:r>
              <a:rPr lang="es-CO" dirty="0"/>
              <a:t> </a:t>
            </a:r>
            <a:r>
              <a:rPr lang="es-CO" dirty="0" err="1"/>
              <a:t>increased</a:t>
            </a:r>
            <a:r>
              <a:rPr lang="es-CO" dirty="0"/>
              <a:t> </a:t>
            </a:r>
            <a:r>
              <a:rPr lang="es-CO" dirty="0" err="1"/>
              <a:t>if</a:t>
            </a:r>
            <a:r>
              <a:rPr lang="es-CO" dirty="0"/>
              <a:t> </a:t>
            </a:r>
            <a:r>
              <a:rPr lang="es-CO" dirty="0" err="1"/>
              <a:t>three</a:t>
            </a:r>
            <a:r>
              <a:rPr lang="es-CO" dirty="0"/>
              <a:t> </a:t>
            </a:r>
            <a:r>
              <a:rPr lang="es-CO" dirty="0" err="1"/>
              <a:t>samples</a:t>
            </a:r>
            <a:r>
              <a:rPr lang="es-CO" dirty="0"/>
              <a:t> </a:t>
            </a:r>
            <a:r>
              <a:rPr lang="es-CO" dirty="0" err="1"/>
              <a:t>submitted</a:t>
            </a:r>
            <a:r>
              <a:rPr lang="es-CO" dirty="0"/>
              <a:t> and </a:t>
            </a:r>
            <a:r>
              <a:rPr lang="es-CO" dirty="0" err="1"/>
              <a:t>promptly</a:t>
            </a:r>
            <a:r>
              <a:rPr lang="es-CO" dirty="0"/>
              <a:t> </a:t>
            </a:r>
            <a:r>
              <a:rPr lang="es-CO" dirty="0" err="1"/>
              <a:t>evaluated</a:t>
            </a:r>
            <a:r>
              <a:rPr lang="es-CO" dirty="0"/>
              <a:t> </a:t>
            </a:r>
            <a:r>
              <a:rPr lang="es-CO" dirty="0" err="1"/>
              <a:t>Mycobacterial</a:t>
            </a:r>
            <a:r>
              <a:rPr lang="es-CO" dirty="0"/>
              <a:t> culture </a:t>
            </a:r>
            <a:r>
              <a:rPr lang="es-CO" dirty="0" err="1"/>
              <a:t>Sensitivity</a:t>
            </a:r>
            <a:r>
              <a:rPr lang="es-CO" dirty="0"/>
              <a:t> </a:t>
            </a:r>
            <a:r>
              <a:rPr lang="es-CO" dirty="0" err="1"/>
              <a:t>only</a:t>
            </a:r>
            <a:r>
              <a:rPr lang="es-CO" dirty="0"/>
              <a:t> 50% </a:t>
            </a:r>
          </a:p>
        </p:txBody>
      </p:sp>
      <p:sp>
        <p:nvSpPr>
          <p:cNvPr id="4" name="Slide Number Placeholder 3"/>
          <p:cNvSpPr>
            <a:spLocks noGrp="1"/>
          </p:cNvSpPr>
          <p:nvPr>
            <p:ph type="sldNum" sz="quarter" idx="5"/>
          </p:nvPr>
        </p:nvSpPr>
        <p:spPr/>
        <p:txBody>
          <a:bodyPr/>
          <a:lstStyle/>
          <a:p>
            <a:fld id="{D8759EF2-A0DA-3745-97F9-97BD750415B9}" type="slidenum">
              <a:rPr lang="es-CO" smtClean="0"/>
              <a:t>8</a:t>
            </a:fld>
            <a:endParaRPr lang="es-CO"/>
          </a:p>
        </p:txBody>
      </p:sp>
    </p:spTree>
    <p:extLst>
      <p:ext uri="{BB962C8B-B14F-4D97-AF65-F5344CB8AC3E}">
        <p14:creationId xmlns:p14="http://schemas.microsoft.com/office/powerpoint/2010/main" val="116848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SAAG is greater than or equal to 1.1</a:t>
            </a:r>
          </a:p>
          <a:p>
            <a:r>
              <a:rPr lang="en-US" sz="1200" b="0" i="0" u="none" strike="noStrike" kern="1200" baseline="0" dirty="0">
                <a:solidFill>
                  <a:schemeClr val="tx1"/>
                </a:solidFill>
                <a:latin typeface="+mn-lt"/>
                <a:ea typeface="+mn-ea"/>
                <a:cs typeface="+mn-cs"/>
              </a:rPr>
              <a:t>g/dL (11g/L), the patient has portal hypertension, with</a:t>
            </a:r>
          </a:p>
          <a:p>
            <a:r>
              <a:rPr lang="es-CO" sz="1200" b="0" i="0" u="none" strike="noStrike" kern="1200" baseline="0" dirty="0" err="1">
                <a:solidFill>
                  <a:schemeClr val="tx1"/>
                </a:solidFill>
                <a:latin typeface="+mn-lt"/>
                <a:ea typeface="+mn-ea"/>
                <a:cs typeface="+mn-cs"/>
              </a:rPr>
              <a:t>approximately</a:t>
            </a:r>
            <a:r>
              <a:rPr lang="es-CO" sz="1200" b="0" i="0" u="none" strike="noStrike" kern="1200" baseline="0" dirty="0">
                <a:solidFill>
                  <a:schemeClr val="tx1"/>
                </a:solidFill>
                <a:latin typeface="+mn-lt"/>
                <a:ea typeface="+mn-ea"/>
                <a:cs typeface="+mn-cs"/>
              </a:rPr>
              <a:t> 97% </a:t>
            </a:r>
            <a:r>
              <a:rPr lang="es-CO" sz="1200" b="0" i="0" u="none" strike="noStrike" kern="1200" baseline="0" dirty="0" err="1">
                <a:solidFill>
                  <a:schemeClr val="tx1"/>
                </a:solidFill>
                <a:latin typeface="+mn-lt"/>
                <a:ea typeface="+mn-ea"/>
                <a:cs typeface="+mn-cs"/>
              </a:rPr>
              <a:t>accuracy</a:t>
            </a:r>
            <a:endParaRPr lang="es-CO" dirty="0"/>
          </a:p>
        </p:txBody>
      </p:sp>
      <p:sp>
        <p:nvSpPr>
          <p:cNvPr id="4" name="Marcador de número de diapositiva 3"/>
          <p:cNvSpPr>
            <a:spLocks noGrp="1"/>
          </p:cNvSpPr>
          <p:nvPr>
            <p:ph type="sldNum" sz="quarter" idx="10"/>
          </p:nvPr>
        </p:nvSpPr>
        <p:spPr/>
        <p:txBody>
          <a:bodyPr/>
          <a:lstStyle/>
          <a:p>
            <a:fld id="{1304C166-54F1-4851-8145-FE2C8C850804}" type="slidenum">
              <a:rPr lang="es-CO" smtClean="0">
                <a:solidFill>
                  <a:prstClr val="black"/>
                </a:solidFill>
                <a:latin typeface="Calibri"/>
              </a:rPr>
              <a:pPr/>
              <a:t>9</a:t>
            </a:fld>
            <a:endParaRPr lang="es-CO">
              <a:solidFill>
                <a:prstClr val="black"/>
              </a:solidFill>
              <a:latin typeface="Calibri"/>
            </a:endParaRPr>
          </a:p>
        </p:txBody>
      </p:sp>
    </p:spTree>
    <p:extLst>
      <p:ext uri="{BB962C8B-B14F-4D97-AF65-F5344CB8AC3E}">
        <p14:creationId xmlns:p14="http://schemas.microsoft.com/office/powerpoint/2010/main" val="372787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CO" sz="1200" kern="1200" dirty="0">
                <a:solidFill>
                  <a:schemeClr val="tx1"/>
                </a:solidFill>
                <a:effectLst/>
                <a:latin typeface="+mn-lt"/>
                <a:ea typeface="+mn-ea"/>
                <a:cs typeface="+mn-cs"/>
              </a:rPr>
              <a:t>Restricción moderada de la ingesta de sodio, ya que presentan un balance positivo del mismo (la restricción más estricta favorece hiponatremia y lesión renal), se recomienda limitar el consumo a 80-120 mmol/día (4.6 a 6.9 gr de sal)</a:t>
            </a:r>
          </a:p>
          <a:p>
            <a:pPr lvl="0"/>
            <a:r>
              <a:rPr lang="es-CO" sz="1200" kern="1200" dirty="0">
                <a:solidFill>
                  <a:schemeClr val="tx1"/>
                </a:solidFill>
                <a:effectLst/>
                <a:latin typeface="+mn-lt"/>
                <a:ea typeface="+mn-ea"/>
                <a:cs typeface="+mn-cs"/>
              </a:rPr>
              <a:t>Diuréticos: Tener en cuenta que no disminuye mortalidad, solo es sintomático, el balance negativo no debe superar 0.5 kg/día si no hay edema periférico o 1 Kg/día si hay edema, se usa Espironolactona a dosis de 100 mg al día, adicionando 100 mg cada 72 horas a necesidad con dosis máxima de 400 mg y la furosemida 40 mg/día iniciales, aumentando 40 mg/día hasta 160 mg/día.</a:t>
            </a:r>
          </a:p>
          <a:p>
            <a:pPr lvl="0"/>
            <a:r>
              <a:rPr lang="es-CO" sz="1200" kern="1200" dirty="0">
                <a:solidFill>
                  <a:schemeClr val="tx1"/>
                </a:solidFill>
                <a:effectLst/>
                <a:latin typeface="+mn-lt"/>
                <a:ea typeface="+mn-ea"/>
                <a:cs typeface="+mn-cs"/>
              </a:rPr>
              <a:t>Es debatido si se debe iniciar con monoterapia e ir adicionando medicamentos o si se debe iniciar terapia combinada con espironolactona y furosemida, en pacientes con ascitis de nueva aparición se podría iniciar con monoterapia, mientras que los pacientes con ascitis de larga data se les puede iniciar terapia combinada, luego del control de las ascitis se debe disminuir la dosis del diurético a la mínima posible</a:t>
            </a:r>
          </a:p>
          <a:p>
            <a:pPr lvl="0"/>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manifestándose con falla renal, hiponatremia dilucional y encefalopatía</a:t>
            </a:r>
          </a:p>
          <a:p>
            <a:endParaRPr lang="es-CO" dirty="0"/>
          </a:p>
        </p:txBody>
      </p:sp>
      <p:sp>
        <p:nvSpPr>
          <p:cNvPr id="4" name="Slide Number Placeholder 3"/>
          <p:cNvSpPr>
            <a:spLocks noGrp="1"/>
          </p:cNvSpPr>
          <p:nvPr>
            <p:ph type="sldNum" sz="quarter" idx="5"/>
          </p:nvPr>
        </p:nvSpPr>
        <p:spPr/>
        <p:txBody>
          <a:bodyPr/>
          <a:lstStyle/>
          <a:p>
            <a:fld id="{D8759EF2-A0DA-3745-97F9-97BD750415B9}" type="slidenum">
              <a:rPr lang="es-CO" smtClean="0"/>
              <a:t>10</a:t>
            </a:fld>
            <a:endParaRPr lang="es-CO"/>
          </a:p>
        </p:txBody>
      </p:sp>
    </p:spTree>
    <p:extLst>
      <p:ext uri="{BB962C8B-B14F-4D97-AF65-F5344CB8AC3E}">
        <p14:creationId xmlns:p14="http://schemas.microsoft.com/office/powerpoint/2010/main" val="421040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Este tratamiento</a:t>
            </a:r>
            <a:r>
              <a:rPr lang="es-CO" baseline="0" dirty="0"/>
              <a:t> aplica en especial para ascitis en el paciente </a:t>
            </a:r>
            <a:r>
              <a:rPr lang="es-CO" baseline="0" dirty="0" err="1"/>
              <a:t>cirrotico</a:t>
            </a:r>
            <a:endParaRPr lang="es-CO" dirty="0"/>
          </a:p>
        </p:txBody>
      </p:sp>
      <p:sp>
        <p:nvSpPr>
          <p:cNvPr id="4" name="Marcador de número de diapositiva 3"/>
          <p:cNvSpPr>
            <a:spLocks noGrp="1"/>
          </p:cNvSpPr>
          <p:nvPr>
            <p:ph type="sldNum" sz="quarter" idx="10"/>
          </p:nvPr>
        </p:nvSpPr>
        <p:spPr/>
        <p:txBody>
          <a:bodyPr/>
          <a:lstStyle/>
          <a:p>
            <a:fld id="{E184BE41-4B38-48C6-8833-B2A6C35B5943}" type="slidenum">
              <a:rPr lang="es-CO" smtClean="0"/>
              <a:t>11</a:t>
            </a:fld>
            <a:endParaRPr lang="es-CO"/>
          </a:p>
        </p:txBody>
      </p:sp>
    </p:spTree>
    <p:extLst>
      <p:ext uri="{BB962C8B-B14F-4D97-AF65-F5344CB8AC3E}">
        <p14:creationId xmlns:p14="http://schemas.microsoft.com/office/powerpoint/2010/main" val="285649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C66C8CB4-C6F0-4447-8DEB-3A817E22536C}" type="datetimeFigureOut">
              <a:rPr lang="es-CO" smtClean="0"/>
              <a:t>9/04/2021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7500967-E939-468E-8C6B-2A7D90320621}" type="slidenum">
              <a:rPr lang="es-CO" smtClean="0"/>
              <a:t>‹#›</a:t>
            </a:fld>
            <a:endParaRPr lang="es-CO"/>
          </a:p>
        </p:txBody>
      </p:sp>
    </p:spTree>
    <p:extLst>
      <p:ext uri="{BB962C8B-B14F-4D97-AF65-F5344CB8AC3E}">
        <p14:creationId xmlns:p14="http://schemas.microsoft.com/office/powerpoint/2010/main" val="174007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9/04/2021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9/04/2021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arget="../media/image9.jpeg" Type="http://schemas.openxmlformats.org/officeDocument/2006/relationships/image"/><Relationship Id="rId2" Target="../notesSlides/notesSlide16.xml" Type="http://schemas.openxmlformats.org/officeDocument/2006/relationships/notesSlide"/><Relationship Id="rId1" Target="../slideLayouts/slideLayout6.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DEF24-4B36-4ECE-83F1-594EA4E17A04}"/>
              </a:ext>
            </a:extLst>
          </p:cNvPr>
          <p:cNvSpPr>
            <a:spLocks noGrp="1"/>
          </p:cNvSpPr>
          <p:nvPr>
            <p:ph type="ctrTitle"/>
          </p:nvPr>
        </p:nvSpPr>
        <p:spPr>
          <a:xfrm>
            <a:off x="2501348" y="1958975"/>
            <a:ext cx="7772400" cy="1470025"/>
          </a:xfrm>
        </p:spPr>
        <p:txBody>
          <a:bodyPr>
            <a:normAutofit fontScale="90000"/>
          </a:bodyPr>
          <a:lstStyle/>
          <a:p>
            <a:r>
              <a:rPr lang="es-ES" dirty="0">
                <a:latin typeface="Montserrat" pitchFamily="2" charset="77"/>
              </a:rPr>
              <a:t>COMPLICACIONES DE LA CIRROSIS HEPÁTICA</a:t>
            </a:r>
          </a:p>
        </p:txBody>
      </p:sp>
      <p:sp>
        <p:nvSpPr>
          <p:cNvPr id="3" name="Subtítulo 2">
            <a:extLst>
              <a:ext uri="{FF2B5EF4-FFF2-40B4-BE49-F238E27FC236}">
                <a16:creationId xmlns:a16="http://schemas.microsoft.com/office/drawing/2014/main" id="{D4E01C02-FFFB-4CE1-BCC4-1E3226C5032B}"/>
              </a:ext>
            </a:extLst>
          </p:cNvPr>
          <p:cNvSpPr>
            <a:spLocks noGrp="1"/>
          </p:cNvSpPr>
          <p:nvPr>
            <p:ph type="subTitle" idx="1"/>
          </p:nvPr>
        </p:nvSpPr>
        <p:spPr>
          <a:xfrm>
            <a:off x="3187148" y="3677123"/>
            <a:ext cx="6400800" cy="1944216"/>
          </a:xfrm>
        </p:spPr>
        <p:txBody>
          <a:bodyPr>
            <a:normAutofit/>
          </a:bodyPr>
          <a:lstStyle/>
          <a:p>
            <a:r>
              <a:rPr lang="es-ES" b="1" dirty="0"/>
              <a:t>José Carlos Álvarez Payares</a:t>
            </a:r>
          </a:p>
          <a:p>
            <a:r>
              <a:rPr lang="es-ES" b="1" dirty="0"/>
              <a:t>Residente de medicina interna</a:t>
            </a:r>
          </a:p>
          <a:p>
            <a:r>
              <a:rPr lang="es-ES" b="1" dirty="0"/>
              <a:t>UdeA</a:t>
            </a:r>
          </a:p>
        </p:txBody>
      </p:sp>
    </p:spTree>
    <p:extLst>
      <p:ext uri="{BB962C8B-B14F-4D97-AF65-F5344CB8AC3E}">
        <p14:creationId xmlns:p14="http://schemas.microsoft.com/office/powerpoint/2010/main" val="374697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79321-4F9D-4A93-9D7E-65B11A1B9ECD}"/>
              </a:ext>
            </a:extLst>
          </p:cNvPr>
          <p:cNvSpPr txBox="1"/>
          <p:nvPr/>
        </p:nvSpPr>
        <p:spPr>
          <a:xfrm>
            <a:off x="2107255" y="1218790"/>
            <a:ext cx="2600092"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100" b="1" dirty="0">
                <a:ln w="0"/>
                <a:solidFill>
                  <a:schemeClr val="bg1"/>
                </a:solidFill>
                <a:effectLst>
                  <a:outerShdw blurRad="38100" dist="19050" dir="2700000" algn="tl" rotWithShape="0">
                    <a:schemeClr val="dk1">
                      <a:alpha val="40000"/>
                    </a:schemeClr>
                  </a:outerShdw>
                </a:effectLst>
                <a:latin typeface="Montserrat" pitchFamily="2" charset="77"/>
              </a:rPr>
              <a:t>Grado 1</a:t>
            </a:r>
          </a:p>
        </p:txBody>
      </p:sp>
      <p:sp>
        <p:nvSpPr>
          <p:cNvPr id="5" name="TextBox 4">
            <a:extLst>
              <a:ext uri="{FF2B5EF4-FFF2-40B4-BE49-F238E27FC236}">
                <a16:creationId xmlns:a16="http://schemas.microsoft.com/office/drawing/2014/main" id="{967DFBED-1B7E-400D-A80B-BD76B8CA1ADC}"/>
              </a:ext>
            </a:extLst>
          </p:cNvPr>
          <p:cNvSpPr txBox="1"/>
          <p:nvPr/>
        </p:nvSpPr>
        <p:spPr>
          <a:xfrm>
            <a:off x="5516252" y="1220007"/>
            <a:ext cx="2600092"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100" b="1" dirty="0">
                <a:ln w="0"/>
                <a:solidFill>
                  <a:schemeClr val="bg1"/>
                </a:solidFill>
                <a:effectLst>
                  <a:outerShdw blurRad="38100" dist="19050" dir="2700000" algn="tl" rotWithShape="0">
                    <a:schemeClr val="dk1">
                      <a:alpha val="40000"/>
                    </a:schemeClr>
                  </a:outerShdw>
                </a:effectLst>
                <a:latin typeface="Montserrat" pitchFamily="2" charset="77"/>
              </a:rPr>
              <a:t>Grado 2</a:t>
            </a:r>
          </a:p>
        </p:txBody>
      </p:sp>
      <p:sp>
        <p:nvSpPr>
          <p:cNvPr id="6" name="TextBox 5">
            <a:extLst>
              <a:ext uri="{FF2B5EF4-FFF2-40B4-BE49-F238E27FC236}">
                <a16:creationId xmlns:a16="http://schemas.microsoft.com/office/drawing/2014/main" id="{C46DB01B-BC09-4592-8784-A7CC0095F156}"/>
              </a:ext>
            </a:extLst>
          </p:cNvPr>
          <p:cNvSpPr txBox="1"/>
          <p:nvPr/>
        </p:nvSpPr>
        <p:spPr>
          <a:xfrm>
            <a:off x="8811800" y="1212804"/>
            <a:ext cx="2600092"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ln w="0"/>
                <a:solidFill>
                  <a:schemeClr val="bg1"/>
                </a:solidFill>
                <a:effectLst>
                  <a:outerShdw blurRad="38100" dist="19050" dir="2700000" algn="tl" rotWithShape="0">
                    <a:schemeClr val="dk1">
                      <a:alpha val="40000"/>
                    </a:schemeClr>
                  </a:outerShdw>
                </a:effectLst>
                <a:latin typeface="Montserrat" pitchFamily="2" charset="77"/>
              </a:rPr>
              <a:t>Grado 3</a:t>
            </a:r>
          </a:p>
        </p:txBody>
      </p:sp>
      <p:sp>
        <p:nvSpPr>
          <p:cNvPr id="8" name="TextBox 7">
            <a:extLst>
              <a:ext uri="{FF2B5EF4-FFF2-40B4-BE49-F238E27FC236}">
                <a16:creationId xmlns:a16="http://schemas.microsoft.com/office/drawing/2014/main" id="{07F714E9-6F6F-4CC6-99B0-95BFE589AFC0}"/>
              </a:ext>
            </a:extLst>
          </p:cNvPr>
          <p:cNvSpPr txBox="1"/>
          <p:nvPr/>
        </p:nvSpPr>
        <p:spPr>
          <a:xfrm>
            <a:off x="2119114" y="1837290"/>
            <a:ext cx="2600092" cy="1038746"/>
          </a:xfrm>
          <a:prstGeom prst="rect">
            <a:avLst/>
          </a:prstGeom>
          <a:noFill/>
          <a:ln>
            <a:solidFill>
              <a:srgbClr val="152B48"/>
            </a:solidFill>
          </a:ln>
        </p:spPr>
        <p:style>
          <a:lnRef idx="1">
            <a:schemeClr val="accent4"/>
          </a:lnRef>
          <a:fillRef idx="2">
            <a:schemeClr val="accent4"/>
          </a:fillRef>
          <a:effectRef idx="1">
            <a:schemeClr val="accent4"/>
          </a:effectRef>
          <a:fontRef idx="minor">
            <a:schemeClr val="dk1"/>
          </a:fontRef>
        </p:style>
        <p:txBody>
          <a:bodyPr wrap="square" rtlCol="0">
            <a:normAutofit fontScale="92500" lnSpcReduction="20000"/>
          </a:bodyPr>
          <a:lstStyle/>
          <a:p>
            <a:pPr algn="just"/>
            <a:r>
              <a:rPr lang="es-CO" sz="2100" dirty="0">
                <a:latin typeface="Montserrat" pitchFamily="2" charset="77"/>
              </a:rPr>
              <a:t>Se desconoce si el tratamiento modifica la historia natural.</a:t>
            </a:r>
          </a:p>
        </p:txBody>
      </p:sp>
      <p:sp>
        <p:nvSpPr>
          <p:cNvPr id="9" name="TextBox 8">
            <a:extLst>
              <a:ext uri="{FF2B5EF4-FFF2-40B4-BE49-F238E27FC236}">
                <a16:creationId xmlns:a16="http://schemas.microsoft.com/office/drawing/2014/main" id="{DDB3C30D-BAAF-40D6-BB2E-608CA6CE1F8F}"/>
              </a:ext>
            </a:extLst>
          </p:cNvPr>
          <p:cNvSpPr txBox="1"/>
          <p:nvPr/>
        </p:nvSpPr>
        <p:spPr>
          <a:xfrm>
            <a:off x="5516252" y="1887567"/>
            <a:ext cx="2600092" cy="1038746"/>
          </a:xfrm>
          <a:prstGeom prst="rect">
            <a:avLst/>
          </a:prstGeom>
          <a:noFill/>
          <a:ln>
            <a:solidFill>
              <a:srgbClr val="152B48"/>
            </a:solidFill>
          </a:ln>
        </p:spPr>
        <p:style>
          <a:lnRef idx="1">
            <a:schemeClr val="accent4"/>
          </a:lnRef>
          <a:fillRef idx="2">
            <a:schemeClr val="accent4"/>
          </a:fillRef>
          <a:effectRef idx="1">
            <a:schemeClr val="accent4"/>
          </a:effectRef>
          <a:fontRef idx="minor">
            <a:schemeClr val="dk1"/>
          </a:fontRef>
        </p:style>
        <p:txBody>
          <a:bodyPr wrap="square" rtlCol="0">
            <a:normAutofit fontScale="92500"/>
          </a:bodyPr>
          <a:lstStyle/>
          <a:p>
            <a:pPr algn="just"/>
            <a:r>
              <a:rPr lang="es-CO" sz="2100" dirty="0">
                <a:latin typeface="Montserrat" pitchFamily="2" charset="77"/>
              </a:rPr>
              <a:t>80-120 mmol/día (4.6 a 6.9 gr de sal)</a:t>
            </a:r>
          </a:p>
          <a:p>
            <a:pPr algn="just"/>
            <a:r>
              <a:rPr lang="es-CO" sz="2100" dirty="0">
                <a:latin typeface="Montserrat" pitchFamily="2" charset="77"/>
              </a:rPr>
              <a:t>Diuréticos</a:t>
            </a:r>
          </a:p>
        </p:txBody>
      </p:sp>
      <p:sp>
        <p:nvSpPr>
          <p:cNvPr id="10" name="TextBox 9">
            <a:extLst>
              <a:ext uri="{FF2B5EF4-FFF2-40B4-BE49-F238E27FC236}">
                <a16:creationId xmlns:a16="http://schemas.microsoft.com/office/drawing/2014/main" id="{D2078294-7E72-4C8F-A18E-F8321E74BFC5}"/>
              </a:ext>
            </a:extLst>
          </p:cNvPr>
          <p:cNvSpPr txBox="1"/>
          <p:nvPr/>
        </p:nvSpPr>
        <p:spPr>
          <a:xfrm>
            <a:off x="8833943" y="1893131"/>
            <a:ext cx="2741138"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O" sz="2100" dirty="0">
                <a:latin typeface="Montserrat" pitchFamily="2" charset="77"/>
              </a:rPr>
              <a:t>Sintomático, no afecta mortalidad.</a:t>
            </a:r>
          </a:p>
        </p:txBody>
      </p:sp>
      <p:sp>
        <p:nvSpPr>
          <p:cNvPr id="12" name="TextBox 11">
            <a:extLst>
              <a:ext uri="{FF2B5EF4-FFF2-40B4-BE49-F238E27FC236}">
                <a16:creationId xmlns:a16="http://schemas.microsoft.com/office/drawing/2014/main" id="{E589A7C8-3C81-46E9-A16B-B1D25771CF5A}"/>
              </a:ext>
            </a:extLst>
          </p:cNvPr>
          <p:cNvSpPr txBox="1"/>
          <p:nvPr/>
        </p:nvSpPr>
        <p:spPr>
          <a:xfrm>
            <a:off x="8870108" y="2155057"/>
            <a:ext cx="2741138" cy="103874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20000"/>
          </a:bodyPr>
          <a:lstStyle/>
          <a:p>
            <a:r>
              <a:rPr lang="es-CO" sz="2100" dirty="0">
                <a:latin typeface="Montserrat" pitchFamily="2" charset="77"/>
              </a:rPr>
              <a:t>No más de:</a:t>
            </a:r>
          </a:p>
          <a:p>
            <a:pPr marL="342900" indent="-342900">
              <a:buFont typeface="Arial" panose="020B0604020202020204" pitchFamily="34" charset="0"/>
              <a:buChar char="•"/>
            </a:pPr>
            <a:r>
              <a:rPr lang="es-CO" sz="2100" dirty="0">
                <a:latin typeface="Montserrat" pitchFamily="2" charset="77"/>
              </a:rPr>
              <a:t>0.5 Kg/día.</a:t>
            </a:r>
          </a:p>
          <a:p>
            <a:pPr marL="342900" indent="-342900">
              <a:buFont typeface="Arial" panose="020B0604020202020204" pitchFamily="34" charset="0"/>
              <a:buChar char="•"/>
            </a:pPr>
            <a:r>
              <a:rPr lang="es-CO" sz="2100" dirty="0">
                <a:latin typeface="Montserrat" pitchFamily="2" charset="77"/>
              </a:rPr>
              <a:t>1 Kg/día si hay edema.</a:t>
            </a:r>
          </a:p>
        </p:txBody>
      </p:sp>
      <p:sp>
        <p:nvSpPr>
          <p:cNvPr id="13" name="TextBox 12">
            <a:extLst>
              <a:ext uri="{FF2B5EF4-FFF2-40B4-BE49-F238E27FC236}">
                <a16:creationId xmlns:a16="http://schemas.microsoft.com/office/drawing/2014/main" id="{F7F09344-D708-4F80-8AB0-A29AC960F3D7}"/>
              </a:ext>
            </a:extLst>
          </p:cNvPr>
          <p:cNvSpPr txBox="1"/>
          <p:nvPr/>
        </p:nvSpPr>
        <p:spPr>
          <a:xfrm>
            <a:off x="8870108" y="1864887"/>
            <a:ext cx="2600092" cy="13619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77500" lnSpcReduction="20000"/>
          </a:bodyPr>
          <a:lstStyle/>
          <a:p>
            <a:r>
              <a:rPr lang="es-CO" sz="2100" dirty="0">
                <a:latin typeface="Montserrat" pitchFamily="2" charset="77"/>
              </a:rPr>
              <a:t>Espironolactona:</a:t>
            </a:r>
          </a:p>
          <a:p>
            <a:endParaRPr lang="es-CO" sz="2100" dirty="0">
              <a:latin typeface="Montserrat" pitchFamily="2" charset="77"/>
            </a:endParaRPr>
          </a:p>
          <a:p>
            <a:pPr marL="342900" indent="-342900">
              <a:buFont typeface="Arial" panose="020B0604020202020204" pitchFamily="34" charset="0"/>
              <a:buChar char="•"/>
            </a:pPr>
            <a:r>
              <a:rPr lang="es-CO" sz="2100" dirty="0">
                <a:latin typeface="Montserrat" pitchFamily="2" charset="77"/>
              </a:rPr>
              <a:t>100 mg hasta 400 mg/día.</a:t>
            </a:r>
          </a:p>
          <a:p>
            <a:pPr marL="342900" indent="-342900">
              <a:buFont typeface="Arial" panose="020B0604020202020204" pitchFamily="34" charset="0"/>
              <a:buChar char="•"/>
            </a:pPr>
            <a:r>
              <a:rPr lang="es-CO" sz="2100" dirty="0">
                <a:latin typeface="Montserrat" pitchFamily="2" charset="77"/>
              </a:rPr>
              <a:t>Furosemida 40 mg hasta 160 mg/día.</a:t>
            </a:r>
          </a:p>
        </p:txBody>
      </p:sp>
      <p:sp>
        <p:nvSpPr>
          <p:cNvPr id="14" name="TextBox 13">
            <a:extLst>
              <a:ext uri="{FF2B5EF4-FFF2-40B4-BE49-F238E27FC236}">
                <a16:creationId xmlns:a16="http://schemas.microsoft.com/office/drawing/2014/main" id="{4EC1CB7D-A145-46A0-8C39-6E4339DDAFEE}"/>
              </a:ext>
            </a:extLst>
          </p:cNvPr>
          <p:cNvSpPr txBox="1"/>
          <p:nvPr/>
        </p:nvSpPr>
        <p:spPr>
          <a:xfrm>
            <a:off x="8812957" y="2551532"/>
            <a:ext cx="2714393"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O" sz="2100" dirty="0">
                <a:latin typeface="Montserrat" pitchFamily="2" charset="77"/>
              </a:rPr>
              <a:t>¿Monoterapia?</a:t>
            </a:r>
          </a:p>
        </p:txBody>
      </p:sp>
      <p:sp>
        <p:nvSpPr>
          <p:cNvPr id="15" name="TextBox 14">
            <a:extLst>
              <a:ext uri="{FF2B5EF4-FFF2-40B4-BE49-F238E27FC236}">
                <a16:creationId xmlns:a16="http://schemas.microsoft.com/office/drawing/2014/main" id="{BF5218ED-D5B5-4D9A-A4EE-CE614FE436DF}"/>
              </a:ext>
            </a:extLst>
          </p:cNvPr>
          <p:cNvSpPr txBox="1"/>
          <p:nvPr/>
        </p:nvSpPr>
        <p:spPr>
          <a:xfrm>
            <a:off x="8906273" y="1882729"/>
            <a:ext cx="2600092" cy="200824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rmAutofit fontScale="92500" lnSpcReduction="10000"/>
          </a:bodyPr>
          <a:lstStyle/>
          <a:p>
            <a:pPr algn="just"/>
            <a:r>
              <a:rPr lang="es-CO" sz="2100" dirty="0">
                <a:latin typeface="Montserrat" pitchFamily="2" charset="77"/>
              </a:rPr>
              <a:t>Paracentesis GV</a:t>
            </a:r>
          </a:p>
          <a:p>
            <a:pPr algn="just"/>
            <a:r>
              <a:rPr lang="es-CO" sz="2100" dirty="0">
                <a:latin typeface="Montserrat" pitchFamily="2" charset="77"/>
              </a:rPr>
              <a:t>disfunción circulatoria por paracentesis:</a:t>
            </a:r>
          </a:p>
          <a:p>
            <a:pPr algn="just"/>
            <a:r>
              <a:rPr lang="es-CO" sz="2100" dirty="0">
                <a:latin typeface="Montserrat" pitchFamily="2" charset="77"/>
              </a:rPr>
              <a:t>8 gr de albúmina/L si ≥5L.</a:t>
            </a:r>
          </a:p>
          <a:p>
            <a:pPr algn="just"/>
            <a:r>
              <a:rPr lang="es-CO" sz="2100" dirty="0">
                <a:latin typeface="Montserrat" pitchFamily="2" charset="77"/>
              </a:rPr>
              <a:t>Diuréticos.</a:t>
            </a:r>
          </a:p>
        </p:txBody>
      </p:sp>
      <p:sp>
        <p:nvSpPr>
          <p:cNvPr id="16" name="TextBox 15">
            <a:extLst>
              <a:ext uri="{FF2B5EF4-FFF2-40B4-BE49-F238E27FC236}">
                <a16:creationId xmlns:a16="http://schemas.microsoft.com/office/drawing/2014/main" id="{3E5E7A7C-E89A-480B-9A41-BF5BB5946C92}"/>
              </a:ext>
            </a:extLst>
          </p:cNvPr>
          <p:cNvSpPr txBox="1"/>
          <p:nvPr/>
        </p:nvSpPr>
        <p:spPr>
          <a:xfrm>
            <a:off x="5292240" y="4696441"/>
            <a:ext cx="6007972"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100" dirty="0">
                <a:ln w="0"/>
                <a:solidFill>
                  <a:schemeClr val="bg1"/>
                </a:solidFill>
                <a:effectLst>
                  <a:outerShdw blurRad="38100" dist="19050" dir="2700000" algn="tl" rotWithShape="0">
                    <a:schemeClr val="dk1">
                      <a:alpha val="40000"/>
                    </a:schemeClr>
                  </a:outerShdw>
                </a:effectLst>
                <a:latin typeface="Montserrat" pitchFamily="2" charset="77"/>
              </a:rPr>
              <a:t>Evitar: IECA, AINES, ARA, aminoglucósidos.</a:t>
            </a:r>
          </a:p>
        </p:txBody>
      </p:sp>
      <p:sp>
        <p:nvSpPr>
          <p:cNvPr id="18" name="TextBox 7">
            <a:extLst>
              <a:ext uri="{FF2B5EF4-FFF2-40B4-BE49-F238E27FC236}">
                <a16:creationId xmlns:a16="http://schemas.microsoft.com/office/drawing/2014/main" id="{96E8C09E-89FE-4A7F-8430-3ABD6B0637FA}"/>
              </a:ext>
            </a:extLst>
          </p:cNvPr>
          <p:cNvSpPr txBox="1"/>
          <p:nvPr/>
        </p:nvSpPr>
        <p:spPr>
          <a:xfrm>
            <a:off x="6874606" y="5856444"/>
            <a:ext cx="4595594" cy="261610"/>
          </a:xfrm>
          <a:prstGeom prst="rect">
            <a:avLst/>
          </a:prstGeom>
          <a:noFill/>
        </p:spPr>
        <p:txBody>
          <a:bodyPr wrap="square" rtlCol="0">
            <a:spAutoFit/>
          </a:bodyPr>
          <a:lstStyle/>
          <a:p>
            <a:pPr algn="r"/>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885D1605-DDA3-7F4C-8DB5-B608065E2DC3}"/>
              </a:ext>
            </a:extLst>
          </p:cNvPr>
          <p:cNvSpPr/>
          <p:nvPr/>
        </p:nvSpPr>
        <p:spPr>
          <a:xfrm>
            <a:off x="589632" y="170875"/>
            <a:ext cx="3841116" cy="769441"/>
          </a:xfrm>
          <a:prstGeom prst="rect">
            <a:avLst/>
          </a:prstGeom>
        </p:spPr>
        <p:txBody>
          <a:bodyPr wrap="none">
            <a:spAutoFit/>
          </a:bodyPr>
          <a:lstStyle/>
          <a:p>
            <a:r>
              <a:rPr lang="es-MX" sz="4400" b="1" dirty="0">
                <a:solidFill>
                  <a:srgbClr val="00AAA7"/>
                </a:solidFill>
                <a:latin typeface="Montserrat" pitchFamily="2" charset="77"/>
              </a:rPr>
              <a:t>Tratamiento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53272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AD98EB41-BD02-4C82-B55A-806F1C92F160}"/>
              </a:ext>
            </a:extLst>
          </p:cNvPr>
          <p:cNvGrpSpPr/>
          <p:nvPr/>
        </p:nvGrpSpPr>
        <p:grpSpPr>
          <a:xfrm>
            <a:off x="3222887" y="538958"/>
            <a:ext cx="8809736" cy="4662629"/>
            <a:chOff x="179512" y="409753"/>
            <a:chExt cx="8891301" cy="4592191"/>
          </a:xfrm>
        </p:grpSpPr>
        <p:sp>
          <p:nvSpPr>
            <p:cNvPr id="9" name="Rectángulo 8">
              <a:extLst>
                <a:ext uri="{FF2B5EF4-FFF2-40B4-BE49-F238E27FC236}">
                  <a16:creationId xmlns:a16="http://schemas.microsoft.com/office/drawing/2014/main" id="{1077D03D-DC8F-43DA-9038-3C74C26C73E5}"/>
                </a:ext>
              </a:extLst>
            </p:cNvPr>
            <p:cNvSpPr/>
            <p:nvPr/>
          </p:nvSpPr>
          <p:spPr>
            <a:xfrm>
              <a:off x="179512" y="422279"/>
              <a:ext cx="2547823" cy="26380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b="1" dirty="0">
                  <a:latin typeface="Montserrat" pitchFamily="2" charset="77"/>
                </a:rPr>
                <a:t>ASCITIS GRADOS 1 Y 2</a:t>
              </a:r>
            </a:p>
          </p:txBody>
        </p:sp>
        <p:sp>
          <p:nvSpPr>
            <p:cNvPr id="10" name="Rectángulo 9">
              <a:extLst>
                <a:ext uri="{FF2B5EF4-FFF2-40B4-BE49-F238E27FC236}">
                  <a16:creationId xmlns:a16="http://schemas.microsoft.com/office/drawing/2014/main" id="{B1F383BC-F3DA-4156-9733-0004D9FDA948}"/>
                </a:ext>
              </a:extLst>
            </p:cNvPr>
            <p:cNvSpPr/>
            <p:nvPr/>
          </p:nvSpPr>
          <p:spPr>
            <a:xfrm>
              <a:off x="3504105" y="411651"/>
              <a:ext cx="2232248" cy="27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b="1" dirty="0">
                  <a:latin typeface="Montserrat" pitchFamily="2" charset="77"/>
                </a:rPr>
                <a:t>ASCITIS GRADOS 3</a:t>
              </a:r>
            </a:p>
          </p:txBody>
        </p:sp>
        <p:sp>
          <p:nvSpPr>
            <p:cNvPr id="11" name="Rectángulo 10">
              <a:extLst>
                <a:ext uri="{FF2B5EF4-FFF2-40B4-BE49-F238E27FC236}">
                  <a16:creationId xmlns:a16="http://schemas.microsoft.com/office/drawing/2014/main" id="{3FBAC3E9-C892-48B0-B67E-DA059104F56E}"/>
                </a:ext>
              </a:extLst>
            </p:cNvPr>
            <p:cNvSpPr/>
            <p:nvPr/>
          </p:nvSpPr>
          <p:spPr>
            <a:xfrm>
              <a:off x="6513124" y="409753"/>
              <a:ext cx="2379021" cy="2935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Montserrat" pitchFamily="2" charset="77"/>
                </a:rPr>
                <a:t>ASCITIS REFRACTARIA</a:t>
              </a:r>
            </a:p>
          </p:txBody>
        </p:sp>
        <p:sp>
          <p:nvSpPr>
            <p:cNvPr id="12" name="Rectángulo 11">
              <a:extLst>
                <a:ext uri="{FF2B5EF4-FFF2-40B4-BE49-F238E27FC236}">
                  <a16:creationId xmlns:a16="http://schemas.microsoft.com/office/drawing/2014/main" id="{5B6DB3C2-6141-447E-951D-EB52D289A396}"/>
                </a:ext>
              </a:extLst>
            </p:cNvPr>
            <p:cNvSpPr/>
            <p:nvPr/>
          </p:nvSpPr>
          <p:spPr>
            <a:xfrm>
              <a:off x="1699336" y="2004502"/>
              <a:ext cx="2195391" cy="127767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Aumentar dosis: </a:t>
              </a:r>
            </a:p>
            <a:p>
              <a:pPr algn="ctr"/>
              <a:r>
                <a:rPr lang="es-ES" sz="1400" dirty="0" err="1">
                  <a:latin typeface="Montserrat" pitchFamily="2" charset="77"/>
                </a:rPr>
                <a:t>Espironolactona</a:t>
              </a:r>
              <a:r>
                <a:rPr lang="es-ES" sz="1400" dirty="0">
                  <a:latin typeface="Montserrat" pitchFamily="2" charset="77"/>
                </a:rPr>
                <a:t>:</a:t>
              </a:r>
            </a:p>
            <a:p>
              <a:pPr algn="ctr"/>
              <a:r>
                <a:rPr lang="es-ES" sz="1400" dirty="0">
                  <a:latin typeface="Montserrat" pitchFamily="2" charset="77"/>
                </a:rPr>
                <a:t>200-400mg/día + Furosemida (80-160 mg/día).</a:t>
              </a:r>
            </a:p>
          </p:txBody>
        </p:sp>
        <p:sp>
          <p:nvSpPr>
            <p:cNvPr id="13" name="Rectángulo 12">
              <a:extLst>
                <a:ext uri="{FF2B5EF4-FFF2-40B4-BE49-F238E27FC236}">
                  <a16:creationId xmlns:a16="http://schemas.microsoft.com/office/drawing/2014/main" id="{F49DC698-CF80-4D77-9070-2C9672B6B4AE}"/>
                </a:ext>
              </a:extLst>
            </p:cNvPr>
            <p:cNvSpPr/>
            <p:nvPr/>
          </p:nvSpPr>
          <p:spPr>
            <a:xfrm>
              <a:off x="275731" y="2110196"/>
              <a:ext cx="920548" cy="5563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Ajustar dosis.</a:t>
              </a:r>
            </a:p>
          </p:txBody>
        </p:sp>
        <p:sp>
          <p:nvSpPr>
            <p:cNvPr id="14" name="Rectángulo 13">
              <a:extLst>
                <a:ext uri="{FF2B5EF4-FFF2-40B4-BE49-F238E27FC236}">
                  <a16:creationId xmlns:a16="http://schemas.microsoft.com/office/drawing/2014/main" id="{3240CD5D-819D-44A3-BB67-A848A9937D9B}"/>
                </a:ext>
              </a:extLst>
            </p:cNvPr>
            <p:cNvSpPr/>
            <p:nvPr/>
          </p:nvSpPr>
          <p:spPr>
            <a:xfrm>
              <a:off x="6388293" y="1111855"/>
              <a:ext cx="2612372" cy="4918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Montserrat" pitchFamily="2" charset="77"/>
                </a:rPr>
                <a:t>Paracentesis terapéutica</a:t>
              </a:r>
            </a:p>
            <a:p>
              <a:pPr algn="ctr"/>
              <a:r>
                <a:rPr lang="es-ES" sz="1400" dirty="0">
                  <a:latin typeface="Montserrat" pitchFamily="2" charset="77"/>
                </a:rPr>
                <a:t>+ Albúmina  I.V. (6 a 8 g/I).</a:t>
              </a:r>
            </a:p>
          </p:txBody>
        </p:sp>
        <p:sp>
          <p:nvSpPr>
            <p:cNvPr id="15" name="Rectángulo 14">
              <a:extLst>
                <a:ext uri="{FF2B5EF4-FFF2-40B4-BE49-F238E27FC236}">
                  <a16:creationId xmlns:a16="http://schemas.microsoft.com/office/drawing/2014/main" id="{003825F3-D4D8-42C2-9099-6120BDBD5F70}"/>
                </a:ext>
              </a:extLst>
            </p:cNvPr>
            <p:cNvSpPr/>
            <p:nvPr/>
          </p:nvSpPr>
          <p:spPr>
            <a:xfrm>
              <a:off x="3454004" y="1097992"/>
              <a:ext cx="2558157" cy="5162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a:latin typeface="Montserrat" pitchFamily="2" charset="77"/>
                </a:rPr>
                <a:t>Paracentesis terapéutica</a:t>
              </a:r>
            </a:p>
            <a:p>
              <a:pPr algn="ctr"/>
              <a:r>
                <a:rPr lang="es-ES" sz="1400" dirty="0">
                  <a:latin typeface="Montserrat" pitchFamily="2" charset="77"/>
                </a:rPr>
                <a:t>+ Albúmina I.V. (6 a 8 g/I).</a:t>
              </a:r>
            </a:p>
          </p:txBody>
        </p:sp>
        <p:sp>
          <p:nvSpPr>
            <p:cNvPr id="16" name="Rectángulo 15">
              <a:extLst>
                <a:ext uri="{FF2B5EF4-FFF2-40B4-BE49-F238E27FC236}">
                  <a16:creationId xmlns:a16="http://schemas.microsoft.com/office/drawing/2014/main" id="{A74FBCEC-E08F-4F0D-A14E-D1D1F919E45C}"/>
                </a:ext>
              </a:extLst>
            </p:cNvPr>
            <p:cNvSpPr/>
            <p:nvPr/>
          </p:nvSpPr>
          <p:spPr>
            <a:xfrm>
              <a:off x="413430" y="1081874"/>
              <a:ext cx="2232248" cy="53743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err="1">
                  <a:latin typeface="Montserrat" pitchFamily="2" charset="77"/>
                </a:rPr>
                <a:t>Espironolactona</a:t>
              </a:r>
              <a:r>
                <a:rPr lang="es-ES" sz="1400" dirty="0">
                  <a:latin typeface="Montserrat" pitchFamily="2" charset="77"/>
                </a:rPr>
                <a:t>:</a:t>
              </a:r>
            </a:p>
            <a:p>
              <a:pPr algn="ctr"/>
              <a:r>
                <a:rPr lang="es-ES" sz="1400" dirty="0">
                  <a:latin typeface="Montserrat" pitchFamily="2" charset="77"/>
                </a:rPr>
                <a:t>100-200 mg/día.</a:t>
              </a:r>
            </a:p>
          </p:txBody>
        </p:sp>
        <p:sp>
          <p:nvSpPr>
            <p:cNvPr id="17" name="Rectángulo 16">
              <a:extLst>
                <a:ext uri="{FF2B5EF4-FFF2-40B4-BE49-F238E27FC236}">
                  <a16:creationId xmlns:a16="http://schemas.microsoft.com/office/drawing/2014/main" id="{943B7FFE-038B-444D-B9F4-8D13F237A893}"/>
                </a:ext>
              </a:extLst>
            </p:cNvPr>
            <p:cNvSpPr/>
            <p:nvPr/>
          </p:nvSpPr>
          <p:spPr>
            <a:xfrm>
              <a:off x="1279170" y="4475609"/>
              <a:ext cx="900100" cy="50128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Ajustar dosis.</a:t>
              </a:r>
            </a:p>
          </p:txBody>
        </p:sp>
        <p:sp>
          <p:nvSpPr>
            <p:cNvPr id="18" name="Rectángulo 17">
              <a:extLst>
                <a:ext uri="{FF2B5EF4-FFF2-40B4-BE49-F238E27FC236}">
                  <a16:creationId xmlns:a16="http://schemas.microsoft.com/office/drawing/2014/main" id="{CD09EA1C-F0A1-450B-9D9A-36DD9DB7C7BD}"/>
                </a:ext>
              </a:extLst>
            </p:cNvPr>
            <p:cNvSpPr/>
            <p:nvPr/>
          </p:nvSpPr>
          <p:spPr>
            <a:xfrm>
              <a:off x="8123334" y="4461322"/>
              <a:ext cx="947479" cy="54062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Montserrat" pitchFamily="2" charset="77"/>
                </a:rPr>
                <a:t>TIPS.</a:t>
              </a:r>
            </a:p>
          </p:txBody>
        </p:sp>
        <p:sp>
          <p:nvSpPr>
            <p:cNvPr id="19" name="Rectángulo 18">
              <a:extLst>
                <a:ext uri="{FF2B5EF4-FFF2-40B4-BE49-F238E27FC236}">
                  <a16:creationId xmlns:a16="http://schemas.microsoft.com/office/drawing/2014/main" id="{552653A2-2C51-41A1-A86A-9AF865DF0305}"/>
                </a:ext>
              </a:extLst>
            </p:cNvPr>
            <p:cNvSpPr/>
            <p:nvPr/>
          </p:nvSpPr>
          <p:spPr>
            <a:xfrm>
              <a:off x="2776664" y="3629511"/>
              <a:ext cx="1106193" cy="44740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Mala respuesta</a:t>
              </a:r>
            </a:p>
          </p:txBody>
        </p:sp>
        <p:sp>
          <p:nvSpPr>
            <p:cNvPr id="20" name="Rectángulo 19">
              <a:extLst>
                <a:ext uri="{FF2B5EF4-FFF2-40B4-BE49-F238E27FC236}">
                  <a16:creationId xmlns:a16="http://schemas.microsoft.com/office/drawing/2014/main" id="{609B21B1-17FE-45EA-AA62-DFFE64C3B2AA}"/>
                </a:ext>
              </a:extLst>
            </p:cNvPr>
            <p:cNvSpPr/>
            <p:nvPr/>
          </p:nvSpPr>
          <p:spPr>
            <a:xfrm>
              <a:off x="1324753" y="3632579"/>
              <a:ext cx="1152128" cy="43379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Buena respuesta</a:t>
              </a:r>
            </a:p>
          </p:txBody>
        </p:sp>
        <p:sp>
          <p:nvSpPr>
            <p:cNvPr id="21" name="Rectángulo 20">
              <a:extLst>
                <a:ext uri="{FF2B5EF4-FFF2-40B4-BE49-F238E27FC236}">
                  <a16:creationId xmlns:a16="http://schemas.microsoft.com/office/drawing/2014/main" id="{6A8CF16D-37EB-4F25-BA92-D2020115D986}"/>
                </a:ext>
              </a:extLst>
            </p:cNvPr>
            <p:cNvSpPr/>
            <p:nvPr/>
          </p:nvSpPr>
          <p:spPr>
            <a:xfrm>
              <a:off x="5282095" y="4460845"/>
              <a:ext cx="871958" cy="52398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a:latin typeface="Montserrat" pitchFamily="2" charset="77"/>
                </a:rPr>
                <a:t>Ajustar dosis.</a:t>
              </a:r>
            </a:p>
          </p:txBody>
        </p:sp>
        <p:sp>
          <p:nvSpPr>
            <p:cNvPr id="22" name="Rectángulo 21">
              <a:extLst>
                <a:ext uri="{FF2B5EF4-FFF2-40B4-BE49-F238E27FC236}">
                  <a16:creationId xmlns:a16="http://schemas.microsoft.com/office/drawing/2014/main" id="{C67EE8BF-5006-45DC-BF14-53067F607F83}"/>
                </a:ext>
              </a:extLst>
            </p:cNvPr>
            <p:cNvSpPr/>
            <p:nvPr/>
          </p:nvSpPr>
          <p:spPr>
            <a:xfrm>
              <a:off x="4089944" y="2212525"/>
              <a:ext cx="2064110" cy="102558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err="1">
                  <a:latin typeface="Montserrat" pitchFamily="2" charset="77"/>
                </a:rPr>
                <a:t>Espironolactona</a:t>
              </a:r>
              <a:r>
                <a:rPr lang="es-ES" sz="1400" dirty="0">
                  <a:latin typeface="Montserrat" pitchFamily="2" charset="77"/>
                </a:rPr>
                <a:t>:</a:t>
              </a:r>
            </a:p>
            <a:p>
              <a:pPr algn="ctr"/>
              <a:r>
                <a:rPr lang="es-ES" sz="1400" dirty="0">
                  <a:latin typeface="Montserrat" pitchFamily="2" charset="77"/>
                </a:rPr>
                <a:t>200-400mg/día + Furosemida (80-160 mg/día.</a:t>
              </a:r>
            </a:p>
          </p:txBody>
        </p:sp>
        <p:sp>
          <p:nvSpPr>
            <p:cNvPr id="23" name="Rectángulo 22">
              <a:extLst>
                <a:ext uri="{FF2B5EF4-FFF2-40B4-BE49-F238E27FC236}">
                  <a16:creationId xmlns:a16="http://schemas.microsoft.com/office/drawing/2014/main" id="{F5763795-2879-4E8B-AB00-50826090ED40}"/>
                </a:ext>
              </a:extLst>
            </p:cNvPr>
            <p:cNvSpPr/>
            <p:nvPr/>
          </p:nvSpPr>
          <p:spPr>
            <a:xfrm>
              <a:off x="6743132" y="2188355"/>
              <a:ext cx="2042291" cy="9384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a:latin typeface="Montserrat" pitchFamily="2" charset="77"/>
                </a:rPr>
                <a:t>Espironolactona</a:t>
              </a:r>
              <a:r>
                <a:rPr lang="es-ES" sz="1400" dirty="0">
                  <a:latin typeface="Montserrat" pitchFamily="2" charset="77"/>
                </a:rPr>
                <a:t>:</a:t>
              </a:r>
            </a:p>
            <a:p>
              <a:pPr algn="ctr"/>
              <a:r>
                <a:rPr lang="es-ES" sz="1400" dirty="0">
                  <a:latin typeface="Montserrat" pitchFamily="2" charset="77"/>
                </a:rPr>
                <a:t>200-400mg/día + Furosemida (80-160 mg/día.</a:t>
              </a:r>
            </a:p>
          </p:txBody>
        </p:sp>
        <p:sp>
          <p:nvSpPr>
            <p:cNvPr id="24" name="Rectángulo 23">
              <a:extLst>
                <a:ext uri="{FF2B5EF4-FFF2-40B4-BE49-F238E27FC236}">
                  <a16:creationId xmlns:a16="http://schemas.microsoft.com/office/drawing/2014/main" id="{06A52CFC-6AB8-45D2-B62D-F6D802108FFD}"/>
                </a:ext>
              </a:extLst>
            </p:cNvPr>
            <p:cNvSpPr/>
            <p:nvPr/>
          </p:nvSpPr>
          <p:spPr>
            <a:xfrm>
              <a:off x="4070073" y="3632579"/>
              <a:ext cx="1152128" cy="433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a:latin typeface="Montserrat" pitchFamily="2" charset="77"/>
                </a:rPr>
                <a:t>Mala respuesta</a:t>
              </a:r>
            </a:p>
          </p:txBody>
        </p:sp>
        <p:sp>
          <p:nvSpPr>
            <p:cNvPr id="25" name="Rectángulo 24">
              <a:extLst>
                <a:ext uri="{FF2B5EF4-FFF2-40B4-BE49-F238E27FC236}">
                  <a16:creationId xmlns:a16="http://schemas.microsoft.com/office/drawing/2014/main" id="{51EF1FF2-A06C-4303-8D73-6F56264CE8A2}"/>
                </a:ext>
              </a:extLst>
            </p:cNvPr>
            <p:cNvSpPr/>
            <p:nvPr/>
          </p:nvSpPr>
          <p:spPr>
            <a:xfrm>
              <a:off x="5360995" y="3632579"/>
              <a:ext cx="1152128" cy="433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a:latin typeface="Montserrat" pitchFamily="2" charset="77"/>
                </a:rPr>
                <a:t>Buena  respuesta</a:t>
              </a:r>
            </a:p>
          </p:txBody>
        </p:sp>
        <p:sp>
          <p:nvSpPr>
            <p:cNvPr id="26" name="Rectángulo 25">
              <a:extLst>
                <a:ext uri="{FF2B5EF4-FFF2-40B4-BE49-F238E27FC236}">
                  <a16:creationId xmlns:a16="http://schemas.microsoft.com/office/drawing/2014/main" id="{BEEC6CDD-E942-4028-838D-60164B3C79EC}"/>
                </a:ext>
              </a:extLst>
            </p:cNvPr>
            <p:cNvSpPr/>
            <p:nvPr/>
          </p:nvSpPr>
          <p:spPr>
            <a:xfrm>
              <a:off x="6655685" y="3586257"/>
              <a:ext cx="1152128" cy="5232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Montserrat" pitchFamily="2" charset="77"/>
                </a:rPr>
                <a:t>Buena respuesta</a:t>
              </a:r>
            </a:p>
          </p:txBody>
        </p:sp>
        <p:sp>
          <p:nvSpPr>
            <p:cNvPr id="27" name="Rectángulo 26">
              <a:extLst>
                <a:ext uri="{FF2B5EF4-FFF2-40B4-BE49-F238E27FC236}">
                  <a16:creationId xmlns:a16="http://schemas.microsoft.com/office/drawing/2014/main" id="{36AB9269-9734-4217-9493-A615060CBA32}"/>
                </a:ext>
              </a:extLst>
            </p:cNvPr>
            <p:cNvSpPr/>
            <p:nvPr/>
          </p:nvSpPr>
          <p:spPr>
            <a:xfrm>
              <a:off x="7918684" y="3569215"/>
              <a:ext cx="1152128" cy="5317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Montserrat" pitchFamily="2" charset="77"/>
                </a:rPr>
                <a:t>Mala respuesta</a:t>
              </a:r>
            </a:p>
          </p:txBody>
        </p:sp>
        <p:sp>
          <p:nvSpPr>
            <p:cNvPr id="28" name="Rectángulo 27">
              <a:extLst>
                <a:ext uri="{FF2B5EF4-FFF2-40B4-BE49-F238E27FC236}">
                  <a16:creationId xmlns:a16="http://schemas.microsoft.com/office/drawing/2014/main" id="{2D8E6C90-D959-4FC1-85D9-4C78C5A0F6DC}"/>
                </a:ext>
              </a:extLst>
            </p:cNvPr>
            <p:cNvSpPr/>
            <p:nvPr/>
          </p:nvSpPr>
          <p:spPr>
            <a:xfrm>
              <a:off x="6669707" y="4460845"/>
              <a:ext cx="1376458" cy="5395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Montserrat" pitchFamily="2" charset="77"/>
                </a:rPr>
                <a:t>Paracentesis  repetidas.</a:t>
              </a:r>
            </a:p>
          </p:txBody>
        </p:sp>
        <p:sp>
          <p:nvSpPr>
            <p:cNvPr id="29" name="Rectángulo 28">
              <a:extLst>
                <a:ext uri="{FF2B5EF4-FFF2-40B4-BE49-F238E27FC236}">
                  <a16:creationId xmlns:a16="http://schemas.microsoft.com/office/drawing/2014/main" id="{0078518E-875C-4710-A671-E0D09D0D6577}"/>
                </a:ext>
              </a:extLst>
            </p:cNvPr>
            <p:cNvSpPr/>
            <p:nvPr/>
          </p:nvSpPr>
          <p:spPr>
            <a:xfrm>
              <a:off x="3424832" y="4474257"/>
              <a:ext cx="1271881" cy="502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dirty="0">
                  <a:latin typeface="Montserrat" pitchFamily="2" charset="77"/>
                </a:rPr>
                <a:t>Ascitis refractaria.</a:t>
              </a:r>
            </a:p>
          </p:txBody>
        </p:sp>
        <p:cxnSp>
          <p:nvCxnSpPr>
            <p:cNvPr id="30" name="Conector recto de flecha 29">
              <a:extLst>
                <a:ext uri="{FF2B5EF4-FFF2-40B4-BE49-F238E27FC236}">
                  <a16:creationId xmlns:a16="http://schemas.microsoft.com/office/drawing/2014/main" id="{6300AB1A-2B04-4C41-9428-2EFCD70A9A93}"/>
                </a:ext>
              </a:extLst>
            </p:cNvPr>
            <p:cNvCxnSpPr/>
            <p:nvPr/>
          </p:nvCxnSpPr>
          <p:spPr>
            <a:xfrm>
              <a:off x="1711206" y="4100300"/>
              <a:ext cx="0" cy="3600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Conector recto de flecha 30">
              <a:extLst>
                <a:ext uri="{FF2B5EF4-FFF2-40B4-BE49-F238E27FC236}">
                  <a16:creationId xmlns:a16="http://schemas.microsoft.com/office/drawing/2014/main" id="{4376BC75-2B6F-4D26-B9EE-EADFBAF5CBED}"/>
                </a:ext>
              </a:extLst>
            </p:cNvPr>
            <p:cNvCxnSpPr/>
            <p:nvPr/>
          </p:nvCxnSpPr>
          <p:spPr>
            <a:xfrm flipH="1">
              <a:off x="2179270" y="3286275"/>
              <a:ext cx="456274" cy="360000"/>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32" name="Conector recto de flecha 31">
              <a:extLst>
                <a:ext uri="{FF2B5EF4-FFF2-40B4-BE49-F238E27FC236}">
                  <a16:creationId xmlns:a16="http://schemas.microsoft.com/office/drawing/2014/main" id="{704144F6-5E3D-48B9-8343-95DA0E68B340}"/>
                </a:ext>
              </a:extLst>
            </p:cNvPr>
            <p:cNvCxnSpPr>
              <a:stCxn id="27" idx="2"/>
            </p:cNvCxnSpPr>
            <p:nvPr/>
          </p:nvCxnSpPr>
          <p:spPr>
            <a:xfrm>
              <a:off x="8494748" y="4100947"/>
              <a:ext cx="0" cy="35989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3" name="Conector recto de flecha 32">
              <a:extLst>
                <a:ext uri="{FF2B5EF4-FFF2-40B4-BE49-F238E27FC236}">
                  <a16:creationId xmlns:a16="http://schemas.microsoft.com/office/drawing/2014/main" id="{DCCC3DFD-E0C3-426A-8DE4-C85D6084568E}"/>
                </a:ext>
              </a:extLst>
            </p:cNvPr>
            <p:cNvCxnSpPr>
              <a:stCxn id="26" idx="2"/>
            </p:cNvCxnSpPr>
            <p:nvPr/>
          </p:nvCxnSpPr>
          <p:spPr>
            <a:xfrm flipH="1">
              <a:off x="7222431" y="4109550"/>
              <a:ext cx="0" cy="36000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4" name="Conector recto de flecha 33">
              <a:extLst>
                <a:ext uri="{FF2B5EF4-FFF2-40B4-BE49-F238E27FC236}">
                  <a16:creationId xmlns:a16="http://schemas.microsoft.com/office/drawing/2014/main" id="{2A044E12-0383-458D-96B4-E13313274B70}"/>
                </a:ext>
              </a:extLst>
            </p:cNvPr>
            <p:cNvCxnSpPr/>
            <p:nvPr/>
          </p:nvCxnSpPr>
          <p:spPr>
            <a:xfrm>
              <a:off x="5621259" y="4088388"/>
              <a:ext cx="0" cy="35426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5" name="Conector recto de flecha 34">
              <a:extLst>
                <a:ext uri="{FF2B5EF4-FFF2-40B4-BE49-F238E27FC236}">
                  <a16:creationId xmlns:a16="http://schemas.microsoft.com/office/drawing/2014/main" id="{4B69BF9E-5965-42C3-851B-ECC9C112D09B}"/>
                </a:ext>
              </a:extLst>
            </p:cNvPr>
            <p:cNvCxnSpPr/>
            <p:nvPr/>
          </p:nvCxnSpPr>
          <p:spPr>
            <a:xfrm>
              <a:off x="3725755" y="4088388"/>
              <a:ext cx="0" cy="35993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6" name="Conector recto de flecha 35">
              <a:extLst>
                <a:ext uri="{FF2B5EF4-FFF2-40B4-BE49-F238E27FC236}">
                  <a16:creationId xmlns:a16="http://schemas.microsoft.com/office/drawing/2014/main" id="{DDE21C1B-5A79-47AF-8CB6-9BE6850D553D}"/>
                </a:ext>
              </a:extLst>
            </p:cNvPr>
            <p:cNvCxnSpPr/>
            <p:nvPr/>
          </p:nvCxnSpPr>
          <p:spPr>
            <a:xfrm>
              <a:off x="5122643" y="3173118"/>
              <a:ext cx="476703" cy="45707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7" name="Conector recto de flecha 36">
              <a:extLst>
                <a:ext uri="{FF2B5EF4-FFF2-40B4-BE49-F238E27FC236}">
                  <a16:creationId xmlns:a16="http://schemas.microsoft.com/office/drawing/2014/main" id="{8D693820-6417-42BF-819D-0086F3643437}"/>
                </a:ext>
              </a:extLst>
            </p:cNvPr>
            <p:cNvCxnSpPr/>
            <p:nvPr/>
          </p:nvCxnSpPr>
          <p:spPr>
            <a:xfrm flipH="1">
              <a:off x="4608779" y="3169822"/>
              <a:ext cx="439616" cy="46427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8" name="Conector recto de flecha 37">
              <a:extLst>
                <a:ext uri="{FF2B5EF4-FFF2-40B4-BE49-F238E27FC236}">
                  <a16:creationId xmlns:a16="http://schemas.microsoft.com/office/drawing/2014/main" id="{FE44C72B-2D33-40B3-9114-E7D05149EADA}"/>
                </a:ext>
              </a:extLst>
            </p:cNvPr>
            <p:cNvCxnSpPr/>
            <p:nvPr/>
          </p:nvCxnSpPr>
          <p:spPr>
            <a:xfrm flipH="1">
              <a:off x="7064679" y="3126783"/>
              <a:ext cx="530905" cy="443135"/>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Conector recto de flecha 38">
              <a:extLst>
                <a:ext uri="{FF2B5EF4-FFF2-40B4-BE49-F238E27FC236}">
                  <a16:creationId xmlns:a16="http://schemas.microsoft.com/office/drawing/2014/main" id="{4DB7EA97-3C03-4AD5-87E5-BF5868580198}"/>
                </a:ext>
              </a:extLst>
            </p:cNvPr>
            <p:cNvCxnSpPr/>
            <p:nvPr/>
          </p:nvCxnSpPr>
          <p:spPr>
            <a:xfrm>
              <a:off x="7607040" y="3125156"/>
              <a:ext cx="476703" cy="457071"/>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0" name="Conector recto de flecha 39">
              <a:extLst>
                <a:ext uri="{FF2B5EF4-FFF2-40B4-BE49-F238E27FC236}">
                  <a16:creationId xmlns:a16="http://schemas.microsoft.com/office/drawing/2014/main" id="{702586E0-FDBE-4BCD-BCFB-12965D141330}"/>
                </a:ext>
              </a:extLst>
            </p:cNvPr>
            <p:cNvCxnSpPr/>
            <p:nvPr/>
          </p:nvCxnSpPr>
          <p:spPr>
            <a:xfrm>
              <a:off x="2647258" y="3282176"/>
              <a:ext cx="428709" cy="360000"/>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1" name="Conector recto de flecha 40">
              <a:extLst>
                <a:ext uri="{FF2B5EF4-FFF2-40B4-BE49-F238E27FC236}">
                  <a16:creationId xmlns:a16="http://schemas.microsoft.com/office/drawing/2014/main" id="{87A7CBDF-FB86-4CA2-9F51-9B8697975996}"/>
                </a:ext>
              </a:extLst>
            </p:cNvPr>
            <p:cNvCxnSpPr/>
            <p:nvPr/>
          </p:nvCxnSpPr>
          <p:spPr>
            <a:xfrm>
              <a:off x="4301418" y="4100300"/>
              <a:ext cx="0" cy="361384"/>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2" name="Conector recto de flecha 41">
              <a:extLst>
                <a:ext uri="{FF2B5EF4-FFF2-40B4-BE49-F238E27FC236}">
                  <a16:creationId xmlns:a16="http://schemas.microsoft.com/office/drawing/2014/main" id="{78494551-EC89-42EF-B314-1A3F1CABD51D}"/>
                </a:ext>
              </a:extLst>
            </p:cNvPr>
            <p:cNvCxnSpPr/>
            <p:nvPr/>
          </p:nvCxnSpPr>
          <p:spPr>
            <a:xfrm flipH="1">
              <a:off x="1406109" y="1603691"/>
              <a:ext cx="1" cy="483317"/>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3" name="Conector recto de flecha 42">
              <a:extLst>
                <a:ext uri="{FF2B5EF4-FFF2-40B4-BE49-F238E27FC236}">
                  <a16:creationId xmlns:a16="http://schemas.microsoft.com/office/drawing/2014/main" id="{F86BE25C-D3AE-4C94-ADF7-9CE6428138FC}"/>
                </a:ext>
              </a:extLst>
            </p:cNvPr>
            <p:cNvCxnSpPr/>
            <p:nvPr/>
          </p:nvCxnSpPr>
          <p:spPr>
            <a:xfrm>
              <a:off x="7622800" y="1625920"/>
              <a:ext cx="0" cy="54000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Conector recto de flecha 43">
              <a:extLst>
                <a:ext uri="{FF2B5EF4-FFF2-40B4-BE49-F238E27FC236}">
                  <a16:creationId xmlns:a16="http://schemas.microsoft.com/office/drawing/2014/main" id="{6427B56F-30B7-4A77-8A01-80AB846922FC}"/>
                </a:ext>
              </a:extLst>
            </p:cNvPr>
            <p:cNvCxnSpPr/>
            <p:nvPr/>
          </p:nvCxnSpPr>
          <p:spPr>
            <a:xfrm flipH="1">
              <a:off x="4865946" y="1625920"/>
              <a:ext cx="1" cy="57600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5" name="Conector recto de flecha 44">
              <a:extLst>
                <a:ext uri="{FF2B5EF4-FFF2-40B4-BE49-F238E27FC236}">
                  <a16:creationId xmlns:a16="http://schemas.microsoft.com/office/drawing/2014/main" id="{E039287B-63BA-47F8-BB26-345905C3FF12}"/>
                </a:ext>
              </a:extLst>
            </p:cNvPr>
            <p:cNvCxnSpPr>
              <a:cxnSpLocks/>
            </p:cNvCxnSpPr>
            <p:nvPr/>
          </p:nvCxnSpPr>
          <p:spPr>
            <a:xfrm>
              <a:off x="4865945" y="686080"/>
              <a:ext cx="0" cy="383127"/>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6" name="Conector recto de flecha 45">
              <a:extLst>
                <a:ext uri="{FF2B5EF4-FFF2-40B4-BE49-F238E27FC236}">
                  <a16:creationId xmlns:a16="http://schemas.microsoft.com/office/drawing/2014/main" id="{4C2C2055-F058-4CFE-81E0-F822FE735859}"/>
                </a:ext>
              </a:extLst>
            </p:cNvPr>
            <p:cNvCxnSpPr>
              <a:cxnSpLocks/>
            </p:cNvCxnSpPr>
            <p:nvPr/>
          </p:nvCxnSpPr>
          <p:spPr>
            <a:xfrm>
              <a:off x="7599060" y="676145"/>
              <a:ext cx="0" cy="383127"/>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7" name="Conector recto de flecha 46">
              <a:extLst>
                <a:ext uri="{FF2B5EF4-FFF2-40B4-BE49-F238E27FC236}">
                  <a16:creationId xmlns:a16="http://schemas.microsoft.com/office/drawing/2014/main" id="{E69613E3-C0E3-480A-B586-48A7C457D0DB}"/>
                </a:ext>
              </a:extLst>
            </p:cNvPr>
            <p:cNvCxnSpPr/>
            <p:nvPr/>
          </p:nvCxnSpPr>
          <p:spPr>
            <a:xfrm>
              <a:off x="1381187" y="658812"/>
              <a:ext cx="0" cy="440517"/>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grpSp>
      <p:sp>
        <p:nvSpPr>
          <p:cNvPr id="48" name="Rectángulo 47">
            <a:extLst>
              <a:ext uri="{FF2B5EF4-FFF2-40B4-BE49-F238E27FC236}">
                <a16:creationId xmlns:a16="http://schemas.microsoft.com/office/drawing/2014/main" id="{2F13FC92-E897-4A30-834B-851AFD4F1EDD}"/>
              </a:ext>
            </a:extLst>
          </p:cNvPr>
          <p:cNvSpPr/>
          <p:nvPr/>
        </p:nvSpPr>
        <p:spPr>
          <a:xfrm>
            <a:off x="7210834" y="5696804"/>
            <a:ext cx="4572000" cy="430887"/>
          </a:xfrm>
          <a:prstGeom prst="rect">
            <a:avLst/>
          </a:prstGeom>
        </p:spPr>
        <p:txBody>
          <a:bodyPr>
            <a:spAutoFit/>
          </a:bodyPr>
          <a:lstStyle/>
          <a:p>
            <a:pPr algn="r">
              <a:defRPr/>
            </a:pPr>
            <a:r>
              <a:rPr lang="es-CO" sz="1100" dirty="0" err="1">
                <a:solidFill>
                  <a:srgbClr val="152B48"/>
                </a:solidFill>
                <a:latin typeface="Montserrat" pitchFamily="2" charset="77"/>
              </a:rPr>
              <a:t>Hepatology</a:t>
            </a:r>
            <a:r>
              <a:rPr lang="es-CO" sz="1100" dirty="0">
                <a:solidFill>
                  <a:srgbClr val="152B48"/>
                </a:solidFill>
                <a:latin typeface="Montserrat" pitchFamily="2" charset="77"/>
              </a:rPr>
              <a:t>. 2009;49(6):2087-107.</a:t>
            </a:r>
          </a:p>
          <a:p>
            <a:pPr algn="r">
              <a:defRPr/>
            </a:pPr>
            <a:r>
              <a:rPr lang="es-CO" sz="1100" dirty="0" err="1">
                <a:solidFill>
                  <a:srgbClr val="152B48"/>
                </a:solidFill>
                <a:latin typeface="Montserrat" pitchFamily="2" charset="77"/>
              </a:rPr>
              <a:t>Liver</a:t>
            </a:r>
            <a:r>
              <a:rPr lang="es-CO" sz="1100" dirty="0">
                <a:solidFill>
                  <a:srgbClr val="152B48"/>
                </a:solidFill>
                <a:latin typeface="Montserrat" pitchFamily="2" charset="77"/>
              </a:rPr>
              <a:t> Int.2016;36:109-15.</a:t>
            </a:r>
          </a:p>
        </p:txBody>
      </p:sp>
    </p:spTree>
    <p:extLst>
      <p:ext uri="{BB962C8B-B14F-4D97-AF65-F5344CB8AC3E}">
        <p14:creationId xmlns:p14="http://schemas.microsoft.com/office/powerpoint/2010/main" val="392003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634900953"/>
              </p:ext>
            </p:extLst>
          </p:nvPr>
        </p:nvGraphicFramePr>
        <p:xfrm>
          <a:off x="3407546" y="1599514"/>
          <a:ext cx="8229603" cy="3715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Marcador de pie de página"/>
          <p:cNvSpPr>
            <a:spLocks noGrp="1"/>
          </p:cNvSpPr>
          <p:nvPr>
            <p:ph type="ftr" sz="quarter" idx="11"/>
          </p:nvPr>
        </p:nvSpPr>
        <p:spPr>
          <a:xfrm>
            <a:off x="6956307" y="5923706"/>
            <a:ext cx="4680842" cy="326093"/>
          </a:xfrm>
        </p:spPr>
        <p:txBody>
          <a:bodyPr/>
          <a:lstStyle/>
          <a:p>
            <a:pPr algn="r">
              <a:defRPr/>
            </a:pPr>
            <a:r>
              <a:rPr lang="en-US" sz="1100" dirty="0">
                <a:solidFill>
                  <a:srgbClr val="152B48"/>
                </a:solidFill>
                <a:latin typeface="Montserrat" pitchFamily="2" charset="77"/>
              </a:rPr>
              <a:t> Hepatology. 2019;49(6):2087-107.</a:t>
            </a:r>
          </a:p>
        </p:txBody>
      </p:sp>
      <p:sp>
        <p:nvSpPr>
          <p:cNvPr id="3" name="Rectángulo 2">
            <a:extLst>
              <a:ext uri="{FF2B5EF4-FFF2-40B4-BE49-F238E27FC236}">
                <a16:creationId xmlns:a16="http://schemas.microsoft.com/office/drawing/2014/main" id="{046CDC90-1E5A-AD4D-A91F-0A4C9910A56B}"/>
              </a:ext>
            </a:extLst>
          </p:cNvPr>
          <p:cNvSpPr/>
          <p:nvPr/>
        </p:nvSpPr>
        <p:spPr>
          <a:xfrm>
            <a:off x="661393" y="327522"/>
            <a:ext cx="9549409" cy="769441"/>
          </a:xfrm>
          <a:prstGeom prst="rect">
            <a:avLst/>
          </a:prstGeom>
        </p:spPr>
        <p:txBody>
          <a:bodyPr wrap="none">
            <a:spAutoFit/>
          </a:bodyPr>
          <a:lstStyle/>
          <a:p>
            <a:r>
              <a:rPr lang="es-MX" sz="4400" b="1" dirty="0">
                <a:solidFill>
                  <a:srgbClr val="00AAA7"/>
                </a:solidFill>
                <a:latin typeface="Montserrat" pitchFamily="2" charset="77"/>
              </a:rPr>
              <a:t>¿Cuándo suspender diuréticos?</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53502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B1371C8F-4AC8-4E97-AEC7-0F2BEDC655BD}"/>
              </a:ext>
            </a:extLst>
          </p:cNvPr>
          <p:cNvGraphicFramePr>
            <a:graphicFrameLocks noGrp="1"/>
          </p:cNvGraphicFramePr>
          <p:nvPr>
            <p:ph idx="1"/>
            <p:extLst>
              <p:ext uri="{D42A27DB-BD31-4B8C-83A1-F6EECF244321}">
                <p14:modId xmlns:p14="http://schemas.microsoft.com/office/powerpoint/2010/main" val="792660644"/>
              </p:ext>
            </p:extLst>
          </p:nvPr>
        </p:nvGraphicFramePr>
        <p:xfrm>
          <a:off x="3880172" y="929174"/>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7E3F6951-8851-4DEB-AB9B-FDD6D728E45E}"/>
              </a:ext>
            </a:extLst>
          </p:cNvPr>
          <p:cNvSpPr/>
          <p:nvPr/>
        </p:nvSpPr>
        <p:spPr>
          <a:xfrm>
            <a:off x="6935450" y="4733274"/>
            <a:ext cx="4572000" cy="571567"/>
          </a:xfrm>
          <a:prstGeom prst="rect">
            <a:avLst/>
          </a:prstGeom>
        </p:spPr>
        <p:txBody>
          <a:bodyPr>
            <a:spAutoFit/>
          </a:bodyPr>
          <a:lstStyle/>
          <a:p>
            <a:pPr algn="r">
              <a:lnSpc>
                <a:spcPct val="150000"/>
              </a:lnSpc>
              <a:spcAft>
                <a:spcPts val="800"/>
              </a:spcAft>
            </a:pPr>
            <a:r>
              <a:rPr lang="es-CO" sz="1100" dirty="0" err="1">
                <a:solidFill>
                  <a:srgbClr val="152B48"/>
                </a:solidFill>
                <a:latin typeface="Montserrat" pitchFamily="2" charset="77"/>
                <a:ea typeface="Calibri" panose="020F0502020204030204" pitchFamily="34" charset="0"/>
                <a:cs typeface="Times New Roman" panose="02020603050405020304" pitchFamily="18" charset="0"/>
              </a:rPr>
              <a:t>Garcia-Tsao</a:t>
            </a:r>
            <a:r>
              <a:rPr lang="es-CO" sz="1100" dirty="0">
                <a:solidFill>
                  <a:srgbClr val="152B48"/>
                </a:solidFill>
                <a:latin typeface="Montserrat" pitchFamily="2" charset="77"/>
                <a:ea typeface="Calibri" panose="020F0502020204030204" pitchFamily="34" charset="0"/>
                <a:cs typeface="Times New Roman" panose="02020603050405020304" pitchFamily="18" charset="0"/>
              </a:rPr>
              <a:t>, G. (2018). </a:t>
            </a:r>
            <a:r>
              <a:rPr lang="es-CO" sz="1100" dirty="0" err="1">
                <a:solidFill>
                  <a:srgbClr val="152B48"/>
                </a:solidFill>
                <a:latin typeface="Montserrat" pitchFamily="2" charset="77"/>
                <a:ea typeface="Calibri" panose="020F0502020204030204" pitchFamily="34" charset="0"/>
                <a:cs typeface="Times New Roman" panose="02020603050405020304" pitchFamily="18" charset="0"/>
              </a:rPr>
              <a:t>Ascites</a:t>
            </a:r>
            <a:r>
              <a:rPr lang="es-CO" sz="1100" dirty="0">
                <a:solidFill>
                  <a:srgbClr val="152B48"/>
                </a:solidFill>
                <a:latin typeface="Montserrat" pitchFamily="2" charset="77"/>
                <a:ea typeface="Calibri" panose="020F0502020204030204" pitchFamily="34" charset="0"/>
                <a:cs typeface="Times New Roman" panose="02020603050405020304" pitchFamily="18" charset="0"/>
              </a:rPr>
              <a:t> and </a:t>
            </a:r>
            <a:r>
              <a:rPr lang="es-CO" sz="1100" dirty="0" err="1">
                <a:solidFill>
                  <a:srgbClr val="152B48"/>
                </a:solidFill>
                <a:latin typeface="Montserrat" pitchFamily="2" charset="77"/>
                <a:ea typeface="Calibri" panose="020F0502020204030204" pitchFamily="34" charset="0"/>
                <a:cs typeface="Times New Roman" panose="02020603050405020304" pitchFamily="18" charset="0"/>
              </a:rPr>
              <a:t>Hyponatremia</a:t>
            </a:r>
            <a:r>
              <a:rPr lang="es-CO" sz="1100" dirty="0">
                <a:solidFill>
                  <a:srgbClr val="152B48"/>
                </a:solidFill>
                <a:latin typeface="Montserrat" pitchFamily="2" charset="77"/>
                <a:ea typeface="Calibri" panose="020F0502020204030204" pitchFamily="34" charset="0"/>
                <a:cs typeface="Times New Roman" panose="02020603050405020304" pitchFamily="18" charset="0"/>
              </a:rPr>
              <a:t>. In </a:t>
            </a:r>
            <a:r>
              <a:rPr lang="es-CO" sz="1100" i="1" dirty="0" err="1">
                <a:solidFill>
                  <a:srgbClr val="152B48"/>
                </a:solidFill>
                <a:latin typeface="Montserrat" pitchFamily="2" charset="77"/>
                <a:ea typeface="Calibri" panose="020F0502020204030204" pitchFamily="34" charset="0"/>
                <a:cs typeface="Times New Roman" panose="02020603050405020304" pitchFamily="18" charset="0"/>
              </a:rPr>
              <a:t>Zakim</a:t>
            </a:r>
            <a:r>
              <a:rPr lang="es-CO" sz="1100" i="1" dirty="0">
                <a:solidFill>
                  <a:srgbClr val="152B48"/>
                </a:solidFill>
                <a:latin typeface="Montserrat" pitchFamily="2" charset="77"/>
                <a:ea typeface="Calibri" panose="020F0502020204030204" pitchFamily="34" charset="0"/>
                <a:cs typeface="Times New Roman" panose="02020603050405020304" pitchFamily="18" charset="0"/>
              </a:rPr>
              <a:t> and </a:t>
            </a:r>
            <a:r>
              <a:rPr lang="es-CO" sz="1100" i="1" dirty="0" err="1">
                <a:solidFill>
                  <a:srgbClr val="152B48"/>
                </a:solidFill>
                <a:latin typeface="Montserrat" pitchFamily="2" charset="77"/>
                <a:ea typeface="Calibri" panose="020F0502020204030204" pitchFamily="34" charset="0"/>
                <a:cs typeface="Times New Roman" panose="02020603050405020304" pitchFamily="18" charset="0"/>
              </a:rPr>
              <a:t>Boyer's</a:t>
            </a:r>
            <a:r>
              <a:rPr lang="es-CO" sz="1100" i="1" dirty="0">
                <a:solidFill>
                  <a:srgbClr val="152B48"/>
                </a:solidFill>
                <a:latin typeface="Montserrat" pitchFamily="2" charset="77"/>
                <a:ea typeface="Calibri" panose="020F0502020204030204" pitchFamily="34" charset="0"/>
                <a:cs typeface="Times New Roman" panose="02020603050405020304" pitchFamily="18" charset="0"/>
              </a:rPr>
              <a:t> </a:t>
            </a:r>
            <a:r>
              <a:rPr lang="es-CO" sz="1100" i="1" dirty="0" err="1">
                <a:solidFill>
                  <a:srgbClr val="152B48"/>
                </a:solidFill>
                <a:latin typeface="Montserrat" pitchFamily="2" charset="77"/>
                <a:ea typeface="Calibri" panose="020F0502020204030204" pitchFamily="34" charset="0"/>
                <a:cs typeface="Times New Roman" panose="02020603050405020304" pitchFamily="18" charset="0"/>
              </a:rPr>
              <a:t>Hepatology</a:t>
            </a:r>
            <a:r>
              <a:rPr lang="es-CO" sz="1100" dirty="0">
                <a:solidFill>
                  <a:srgbClr val="152B48"/>
                </a:solidFill>
                <a:latin typeface="Montserrat" pitchFamily="2" charset="77"/>
                <a:ea typeface="Calibri" panose="020F0502020204030204" pitchFamily="34" charset="0"/>
                <a:cs typeface="Times New Roman" panose="02020603050405020304" pitchFamily="18" charset="0"/>
              </a:rPr>
              <a:t> (pp. 220-232).</a:t>
            </a:r>
          </a:p>
        </p:txBody>
      </p:sp>
      <p:sp>
        <p:nvSpPr>
          <p:cNvPr id="2" name="Rectángulo 1">
            <a:extLst>
              <a:ext uri="{FF2B5EF4-FFF2-40B4-BE49-F238E27FC236}">
                <a16:creationId xmlns:a16="http://schemas.microsoft.com/office/drawing/2014/main" id="{8F94E710-82FB-5E40-BEC0-F3035F48160F}"/>
              </a:ext>
            </a:extLst>
          </p:cNvPr>
          <p:cNvSpPr/>
          <p:nvPr/>
        </p:nvSpPr>
        <p:spPr>
          <a:xfrm>
            <a:off x="807912" y="544454"/>
            <a:ext cx="4360489" cy="769441"/>
          </a:xfrm>
          <a:prstGeom prst="rect">
            <a:avLst/>
          </a:prstGeom>
        </p:spPr>
        <p:txBody>
          <a:bodyPr wrap="none">
            <a:spAutoFit/>
          </a:bodyPr>
          <a:lstStyle/>
          <a:p>
            <a:r>
              <a:rPr lang="es-MX" sz="4400" b="1" dirty="0">
                <a:solidFill>
                  <a:srgbClr val="00AAA7"/>
                </a:solidFill>
                <a:latin typeface="Montserrat" pitchFamily="2" charset="77"/>
              </a:rPr>
              <a:t>Fisiopatología</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130129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880C185-9B90-4C09-9DE7-49BF80294EC4}"/>
              </a:ext>
            </a:extLst>
          </p:cNvPr>
          <p:cNvPicPr>
            <a:picLocks noGrp="1" noChangeAspect="1"/>
          </p:cNvPicPr>
          <p:nvPr>
            <p:ph idx="1"/>
          </p:nvPr>
        </p:nvPicPr>
        <p:blipFill>
          <a:blip r:embed="rId2"/>
          <a:stretch>
            <a:fillRect/>
          </a:stretch>
        </p:blipFill>
        <p:spPr>
          <a:xfrm>
            <a:off x="3565511" y="1612049"/>
            <a:ext cx="8500588" cy="2518693"/>
          </a:xfrm>
          <a:prstGeom prst="rect">
            <a:avLst/>
          </a:prstGeom>
        </p:spPr>
      </p:pic>
      <p:sp>
        <p:nvSpPr>
          <p:cNvPr id="6" name="Marco 5">
            <a:extLst>
              <a:ext uri="{FF2B5EF4-FFF2-40B4-BE49-F238E27FC236}">
                <a16:creationId xmlns:a16="http://schemas.microsoft.com/office/drawing/2014/main" id="{DEC940AF-C08D-4F8B-AC33-66486CA192A5}"/>
              </a:ext>
            </a:extLst>
          </p:cNvPr>
          <p:cNvSpPr/>
          <p:nvPr/>
        </p:nvSpPr>
        <p:spPr>
          <a:xfrm>
            <a:off x="5221695" y="2139845"/>
            <a:ext cx="833718" cy="1967362"/>
          </a:xfrm>
          <a:prstGeom prst="frame">
            <a:avLst>
              <a:gd name="adj1" fmla="val 927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7" name="Rectángulo 6">
            <a:extLst>
              <a:ext uri="{FF2B5EF4-FFF2-40B4-BE49-F238E27FC236}">
                <a16:creationId xmlns:a16="http://schemas.microsoft.com/office/drawing/2014/main" id="{D1D2482C-F403-4B29-B987-E59301264175}"/>
              </a:ext>
            </a:extLst>
          </p:cNvPr>
          <p:cNvSpPr/>
          <p:nvPr/>
        </p:nvSpPr>
        <p:spPr>
          <a:xfrm>
            <a:off x="7187892" y="4824573"/>
            <a:ext cx="4572000" cy="446532"/>
          </a:xfrm>
          <a:prstGeom prst="rect">
            <a:avLst/>
          </a:prstGeom>
        </p:spPr>
        <p:txBody>
          <a:bodyPr>
            <a:spAutoFit/>
          </a:bodyPr>
          <a:lstStyle/>
          <a:p>
            <a:pPr algn="r">
              <a:lnSpc>
                <a:spcPct val="107000"/>
              </a:lnSpc>
              <a:spcAft>
                <a:spcPts val="800"/>
              </a:spcAft>
            </a:pPr>
            <a:r>
              <a:rPr lang="en-US" sz="1100" dirty="0">
                <a:solidFill>
                  <a:srgbClr val="152B48"/>
                </a:solidFill>
                <a:latin typeface="Montserrat" pitchFamily="2" charset="77"/>
                <a:ea typeface="Calibri" panose="020F0502020204030204" pitchFamily="34" charset="0"/>
                <a:cs typeface="Times New Roman" panose="02020603050405020304" pitchFamily="18" charset="0"/>
              </a:rPr>
              <a:t>Runyon, B. A. (2011). Ascites and Spontaneous Bacterial Peritonitis. Schiff's Diseases of the Liver, 393-420.</a:t>
            </a:r>
            <a:endParaRPr lang="es-CO" sz="1100" dirty="0">
              <a:solidFill>
                <a:srgbClr val="152B48"/>
              </a:solidFill>
              <a:latin typeface="Montserrat" pitchFamily="2" charset="77"/>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CB2E3A80-F133-5B4A-850B-083692FA95A2}"/>
              </a:ext>
            </a:extLst>
          </p:cNvPr>
          <p:cNvSpPr/>
          <p:nvPr/>
        </p:nvSpPr>
        <p:spPr>
          <a:xfrm>
            <a:off x="769185" y="516125"/>
            <a:ext cx="5540299" cy="769441"/>
          </a:xfrm>
          <a:prstGeom prst="rect">
            <a:avLst/>
          </a:prstGeom>
        </p:spPr>
        <p:txBody>
          <a:bodyPr wrap="none">
            <a:spAutoFit/>
          </a:bodyPr>
          <a:lstStyle/>
          <a:p>
            <a:r>
              <a:rPr lang="es-MX" sz="4400" b="1" dirty="0">
                <a:solidFill>
                  <a:srgbClr val="00AAA7"/>
                </a:solidFill>
                <a:latin typeface="Montserrat" pitchFamily="2" charset="77"/>
              </a:rPr>
              <a:t>Signos y síntomas</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65868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0F247-D0CE-4DCD-8E82-C24EBFB2454D}"/>
              </a:ext>
            </a:extLst>
          </p:cNvPr>
          <p:cNvSpPr>
            <a:spLocks noGrp="1"/>
          </p:cNvSpPr>
          <p:nvPr>
            <p:ph idx="1"/>
          </p:nvPr>
        </p:nvSpPr>
        <p:spPr>
          <a:xfrm>
            <a:off x="4846820" y="1266063"/>
            <a:ext cx="6845508" cy="4250317"/>
          </a:xfrm>
        </p:spPr>
        <p:txBody>
          <a:bodyPr>
            <a:normAutofit fontScale="77500" lnSpcReduction="20000"/>
          </a:bodyPr>
          <a:lstStyle/>
          <a:p>
            <a:pPr algn="just">
              <a:lnSpc>
                <a:spcPct val="120000"/>
              </a:lnSpc>
            </a:pPr>
            <a:r>
              <a:rPr lang="es-CO" sz="2800" dirty="0"/>
              <a:t>Dolor abdominal, vómito, diarrea.</a:t>
            </a:r>
          </a:p>
          <a:p>
            <a:pPr algn="just">
              <a:lnSpc>
                <a:spcPct val="120000"/>
              </a:lnSpc>
            </a:pPr>
            <a:r>
              <a:rPr lang="es-CO" sz="2800" dirty="0"/>
              <a:t>Taquicardia, taquipnea, fiebre o hipotermia.</a:t>
            </a:r>
          </a:p>
          <a:p>
            <a:pPr algn="just">
              <a:lnSpc>
                <a:spcPct val="120000"/>
              </a:lnSpc>
            </a:pPr>
            <a:r>
              <a:rPr lang="es-CO" sz="2800" dirty="0"/>
              <a:t>Encefalopatía, falla renal o sangrado gastrointestinal.</a:t>
            </a:r>
          </a:p>
          <a:p>
            <a:pPr algn="just">
              <a:lnSpc>
                <a:spcPct val="120000"/>
              </a:lnSpc>
            </a:pPr>
            <a:r>
              <a:rPr lang="es-CO" sz="2800" dirty="0"/>
              <a:t>Paracentesis (12 horas 2.7 veces mortalidad).</a:t>
            </a:r>
          </a:p>
          <a:p>
            <a:pPr algn="just">
              <a:lnSpc>
                <a:spcPct val="120000"/>
              </a:lnSpc>
            </a:pPr>
            <a:r>
              <a:rPr lang="es-CO" sz="2800" dirty="0"/>
              <a:t>Cultivo de líquido es negativo en el 60%.</a:t>
            </a:r>
          </a:p>
          <a:p>
            <a:pPr algn="just">
              <a:lnSpc>
                <a:spcPct val="120000"/>
              </a:lnSpc>
            </a:pPr>
            <a:r>
              <a:rPr lang="es-CO" sz="2800" dirty="0"/>
              <a:t>Neutrófilos mayor a 250/mm</a:t>
            </a:r>
            <a:r>
              <a:rPr lang="es-CO" sz="2800" baseline="30000" dirty="0"/>
              <a:t>3</a:t>
            </a:r>
            <a:r>
              <a:rPr lang="es-CO" sz="2800" dirty="0"/>
              <a:t>, bacteriascitis.</a:t>
            </a:r>
          </a:p>
        </p:txBody>
      </p:sp>
      <p:sp>
        <p:nvSpPr>
          <p:cNvPr id="5" name="TextBox 7">
            <a:extLst>
              <a:ext uri="{FF2B5EF4-FFF2-40B4-BE49-F238E27FC236}">
                <a16:creationId xmlns:a16="http://schemas.microsoft.com/office/drawing/2014/main" id="{5520D517-700B-47DE-B50E-6282157A2793}"/>
              </a:ext>
            </a:extLst>
          </p:cNvPr>
          <p:cNvSpPr txBox="1"/>
          <p:nvPr/>
        </p:nvSpPr>
        <p:spPr>
          <a:xfrm>
            <a:off x="6891031" y="5315505"/>
            <a:ext cx="4595594" cy="261610"/>
          </a:xfrm>
          <a:prstGeom prst="rect">
            <a:avLst/>
          </a:prstGeom>
          <a:noFill/>
        </p:spPr>
        <p:txBody>
          <a:bodyPr wrap="square" rtlCol="0">
            <a:spAutoFit/>
          </a:bodyPr>
          <a:lstStyle/>
          <a:p>
            <a:pPr algn="r"/>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24E99A9D-E819-A84E-AC28-BB23DDD0A4CC}"/>
              </a:ext>
            </a:extLst>
          </p:cNvPr>
          <p:cNvSpPr/>
          <p:nvPr/>
        </p:nvSpPr>
        <p:spPr>
          <a:xfrm>
            <a:off x="702965" y="471153"/>
            <a:ext cx="3741730" cy="769441"/>
          </a:xfrm>
          <a:prstGeom prst="rect">
            <a:avLst/>
          </a:prstGeom>
        </p:spPr>
        <p:txBody>
          <a:bodyPr wrap="none">
            <a:spAutoFit/>
          </a:bodyPr>
          <a:lstStyle/>
          <a:p>
            <a:r>
              <a:rPr lang="es-MX" sz="4400" b="1" dirty="0">
                <a:solidFill>
                  <a:srgbClr val="00AAA7"/>
                </a:solidFill>
                <a:latin typeface="Montserrat" pitchFamily="2" charset="77"/>
              </a:rPr>
              <a:t>Diagnóstico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8881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5BC1C0-CF13-46E9-A056-B9EAEF169F19}"/>
              </a:ext>
            </a:extLst>
          </p:cNvPr>
          <p:cNvSpPr>
            <a:spLocks noGrp="1"/>
          </p:cNvSpPr>
          <p:nvPr>
            <p:ph idx="1"/>
          </p:nvPr>
        </p:nvSpPr>
        <p:spPr>
          <a:xfrm>
            <a:off x="7674964" y="2388791"/>
            <a:ext cx="4096134" cy="3084990"/>
          </a:xfrm>
          <a:noFill/>
          <a:ln>
            <a:solidFill>
              <a:srgbClr val="152B48"/>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marL="0" indent="0">
              <a:lnSpc>
                <a:spcPct val="120000"/>
              </a:lnSpc>
              <a:buNone/>
            </a:pPr>
            <a:r>
              <a:rPr lang="es-CO" dirty="0">
                <a:solidFill>
                  <a:srgbClr val="152B48"/>
                </a:solidFill>
                <a:latin typeface="Montserrat" pitchFamily="2" charset="77"/>
              </a:rPr>
              <a:t>Escherichia coli: 37%.</a:t>
            </a:r>
          </a:p>
          <a:p>
            <a:pPr marL="0" indent="0">
              <a:lnSpc>
                <a:spcPct val="120000"/>
              </a:lnSpc>
              <a:buNone/>
            </a:pPr>
            <a:r>
              <a:rPr lang="es-CO" dirty="0">
                <a:solidFill>
                  <a:srgbClr val="152B48"/>
                </a:solidFill>
                <a:latin typeface="Montserrat" pitchFamily="2" charset="77"/>
              </a:rPr>
              <a:t>Klebsiella pneumoniae: 17%.</a:t>
            </a:r>
          </a:p>
          <a:p>
            <a:pPr marL="0" indent="0">
              <a:lnSpc>
                <a:spcPct val="120000"/>
              </a:lnSpc>
              <a:buNone/>
            </a:pPr>
            <a:r>
              <a:rPr lang="es-CO" dirty="0">
                <a:solidFill>
                  <a:srgbClr val="152B48"/>
                </a:solidFill>
                <a:latin typeface="Montserrat" pitchFamily="2" charset="77"/>
              </a:rPr>
              <a:t>Streptococcus pneumoniae: 12%.</a:t>
            </a:r>
          </a:p>
          <a:p>
            <a:pPr marL="0" indent="0">
              <a:lnSpc>
                <a:spcPct val="120000"/>
              </a:lnSpc>
              <a:buNone/>
            </a:pPr>
            <a:r>
              <a:rPr lang="es-CO" dirty="0">
                <a:solidFill>
                  <a:srgbClr val="152B48"/>
                </a:solidFill>
                <a:latin typeface="Montserrat" pitchFamily="2" charset="77"/>
              </a:rPr>
              <a:t>Streptococcus viridans: 9%.</a:t>
            </a:r>
          </a:p>
          <a:p>
            <a:pPr marL="0" indent="0">
              <a:lnSpc>
                <a:spcPct val="120000"/>
              </a:lnSpc>
              <a:buNone/>
            </a:pPr>
            <a:r>
              <a:rPr lang="es-CO" b="1" dirty="0">
                <a:solidFill>
                  <a:srgbClr val="152B48"/>
                </a:solidFill>
                <a:latin typeface="Montserrat" pitchFamily="2" charset="77"/>
              </a:rPr>
              <a:t>Staphylococcus aureus: 0%.</a:t>
            </a:r>
          </a:p>
          <a:p>
            <a:pPr marL="0" indent="0">
              <a:lnSpc>
                <a:spcPct val="120000"/>
              </a:lnSpc>
              <a:buNone/>
            </a:pPr>
            <a:r>
              <a:rPr lang="es-CO" dirty="0">
                <a:solidFill>
                  <a:srgbClr val="152B48"/>
                </a:solidFill>
                <a:latin typeface="Montserrat" pitchFamily="2" charset="77"/>
              </a:rPr>
              <a:t>Miscellaneous Gram-positive: 14%.</a:t>
            </a:r>
          </a:p>
          <a:p>
            <a:pPr marL="0" indent="0">
              <a:lnSpc>
                <a:spcPct val="120000"/>
              </a:lnSpc>
              <a:buNone/>
            </a:pPr>
            <a:r>
              <a:rPr lang="es-CO" dirty="0">
                <a:solidFill>
                  <a:srgbClr val="152B48"/>
                </a:solidFill>
                <a:latin typeface="Montserrat" pitchFamily="2" charset="77"/>
              </a:rPr>
              <a:t>Miscellaneous Gram-negative: 10%.</a:t>
            </a:r>
          </a:p>
          <a:p>
            <a:pPr>
              <a:lnSpc>
                <a:spcPct val="120000"/>
              </a:lnSpc>
            </a:pPr>
            <a:endParaRPr lang="es-CO" dirty="0">
              <a:solidFill>
                <a:srgbClr val="152B48"/>
              </a:solidFill>
              <a:latin typeface="Montserrat" pitchFamily="2" charset="77"/>
            </a:endParaRPr>
          </a:p>
        </p:txBody>
      </p:sp>
      <p:sp>
        <p:nvSpPr>
          <p:cNvPr id="4" name="Rectángulo 3">
            <a:extLst>
              <a:ext uri="{FF2B5EF4-FFF2-40B4-BE49-F238E27FC236}">
                <a16:creationId xmlns:a16="http://schemas.microsoft.com/office/drawing/2014/main" id="{192AC2FE-D805-4FE9-9407-2BA58CFC54DD}"/>
              </a:ext>
            </a:extLst>
          </p:cNvPr>
          <p:cNvSpPr/>
          <p:nvPr/>
        </p:nvSpPr>
        <p:spPr>
          <a:xfrm>
            <a:off x="9245978" y="1681848"/>
            <a:ext cx="954107" cy="523220"/>
          </a:xfrm>
          <a:prstGeom prst="rect">
            <a:avLst/>
          </a:prstGeom>
        </p:spPr>
        <p:txBody>
          <a:bodyPr wrap="square">
            <a:spAutoFit/>
          </a:bodyPr>
          <a:lstStyle/>
          <a:p>
            <a:r>
              <a:rPr lang="es-MX" sz="2800" b="1" dirty="0">
                <a:solidFill>
                  <a:srgbClr val="152B48"/>
                </a:solidFill>
                <a:latin typeface="Montserrat" pitchFamily="2" charset="77"/>
              </a:rPr>
              <a:t>PBE</a:t>
            </a:r>
            <a:endParaRPr lang="es-CO" b="1" dirty="0">
              <a:solidFill>
                <a:srgbClr val="152B48"/>
              </a:solidFill>
              <a:latin typeface="Montserrat" pitchFamily="2" charset="77"/>
            </a:endParaRPr>
          </a:p>
        </p:txBody>
      </p:sp>
      <p:sp>
        <p:nvSpPr>
          <p:cNvPr id="5" name="Rectángulo 4">
            <a:extLst>
              <a:ext uri="{FF2B5EF4-FFF2-40B4-BE49-F238E27FC236}">
                <a16:creationId xmlns:a16="http://schemas.microsoft.com/office/drawing/2014/main" id="{E1C1FF2D-602D-4B9E-A6D9-2B44127D6DDE}"/>
              </a:ext>
            </a:extLst>
          </p:cNvPr>
          <p:cNvSpPr/>
          <p:nvPr/>
        </p:nvSpPr>
        <p:spPr>
          <a:xfrm>
            <a:off x="1936011" y="1681848"/>
            <a:ext cx="4669654" cy="646331"/>
          </a:xfrm>
          <a:prstGeom prst="rect">
            <a:avLst/>
          </a:prstGeom>
          <a:solidFill>
            <a:srgbClr val="152B48"/>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MX" dirty="0">
                <a:solidFill>
                  <a:schemeClr val="bg1"/>
                </a:solidFill>
                <a:latin typeface="Montserrat" pitchFamily="2" charset="77"/>
              </a:rPr>
              <a:t>Líquido ascítico polimicrobiano en peritonitis bacteriana secundaria</a:t>
            </a:r>
            <a:endParaRPr lang="es-CO" dirty="0">
              <a:solidFill>
                <a:schemeClr val="bg1"/>
              </a:solidFill>
              <a:latin typeface="Montserrat" pitchFamily="2" charset="77"/>
            </a:endParaRPr>
          </a:p>
        </p:txBody>
      </p:sp>
      <p:sp>
        <p:nvSpPr>
          <p:cNvPr id="6" name="Rectángulo 5">
            <a:extLst>
              <a:ext uri="{FF2B5EF4-FFF2-40B4-BE49-F238E27FC236}">
                <a16:creationId xmlns:a16="http://schemas.microsoft.com/office/drawing/2014/main" id="{E6888714-7D4A-484F-8134-636C2918A4CC}"/>
              </a:ext>
            </a:extLst>
          </p:cNvPr>
          <p:cNvSpPr/>
          <p:nvPr/>
        </p:nvSpPr>
        <p:spPr>
          <a:xfrm>
            <a:off x="1581581" y="2528234"/>
            <a:ext cx="5378515" cy="1200329"/>
          </a:xfrm>
          <a:prstGeom prst="rect">
            <a:avLst/>
          </a:prstGeom>
        </p:spPr>
        <p:txBody>
          <a:bodyPr wrap="square">
            <a:spAutoFit/>
          </a:bodyPr>
          <a:lstStyle/>
          <a:p>
            <a:pPr algn="just"/>
            <a:r>
              <a:rPr lang="es-MX" b="1" i="1" dirty="0">
                <a:solidFill>
                  <a:srgbClr val="152B48"/>
                </a:solidFill>
                <a:latin typeface="Montserrat" pitchFamily="2" charset="77"/>
              </a:rPr>
              <a:t>*Diagnóstico: estudio del líquido ascítico. PMN, Gram, cultivos.  Tomografía de abdomen para confirmar ruptura de víscera abdominal.</a:t>
            </a:r>
            <a:endParaRPr lang="es-CO" b="1" i="1" dirty="0">
              <a:solidFill>
                <a:srgbClr val="152B48"/>
              </a:solidFill>
              <a:latin typeface="Montserrat" pitchFamily="2" charset="77"/>
            </a:endParaRPr>
          </a:p>
        </p:txBody>
      </p:sp>
      <p:sp>
        <p:nvSpPr>
          <p:cNvPr id="7" name="Rectángulo 6">
            <a:extLst>
              <a:ext uri="{FF2B5EF4-FFF2-40B4-BE49-F238E27FC236}">
                <a16:creationId xmlns:a16="http://schemas.microsoft.com/office/drawing/2014/main" id="{B53344F3-3E3A-4014-BA2E-C499BD181AA0}"/>
              </a:ext>
            </a:extLst>
          </p:cNvPr>
          <p:cNvSpPr/>
          <p:nvPr/>
        </p:nvSpPr>
        <p:spPr>
          <a:xfrm>
            <a:off x="7199098" y="5982480"/>
            <a:ext cx="4572000" cy="446532"/>
          </a:xfrm>
          <a:prstGeom prst="rect">
            <a:avLst/>
          </a:prstGeom>
        </p:spPr>
        <p:txBody>
          <a:bodyPr>
            <a:spAutoFit/>
          </a:bodyPr>
          <a:lstStyle/>
          <a:p>
            <a:pPr algn="r">
              <a:lnSpc>
                <a:spcPct val="107000"/>
              </a:lnSpc>
              <a:spcAft>
                <a:spcPts val="800"/>
              </a:spcAft>
            </a:pPr>
            <a:r>
              <a:rPr lang="en-US" sz="1100" dirty="0">
                <a:solidFill>
                  <a:srgbClr val="152B48"/>
                </a:solidFill>
                <a:latin typeface="Montserrat" pitchFamily="2" charset="77"/>
                <a:ea typeface="Calibri" panose="020F0502020204030204" pitchFamily="34" charset="0"/>
                <a:cs typeface="Times New Roman" panose="02020603050405020304" pitchFamily="18" charset="0"/>
              </a:rPr>
              <a:t>Runyon, B. A. (2011). Ascites and Spontaneous Bacterial Peritonitis. Schiff's Diseases of the Liver, 393-420.</a:t>
            </a:r>
            <a:endParaRPr lang="es-CO" sz="1100" dirty="0">
              <a:solidFill>
                <a:srgbClr val="152B48"/>
              </a:solidFill>
              <a:latin typeface="Montserrat" pitchFamily="2" charset="77"/>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C7C58B2C-0868-DC46-BEB5-681877A6DF18}"/>
              </a:ext>
            </a:extLst>
          </p:cNvPr>
          <p:cNvSpPr/>
          <p:nvPr/>
        </p:nvSpPr>
        <p:spPr>
          <a:xfrm>
            <a:off x="749379" y="306262"/>
            <a:ext cx="6074099" cy="769441"/>
          </a:xfrm>
          <a:prstGeom prst="rect">
            <a:avLst/>
          </a:prstGeom>
        </p:spPr>
        <p:txBody>
          <a:bodyPr wrap="none">
            <a:spAutoFit/>
          </a:bodyPr>
          <a:lstStyle/>
          <a:p>
            <a:r>
              <a:rPr lang="es-MX" sz="4400" b="1" dirty="0">
                <a:solidFill>
                  <a:srgbClr val="00AAA7"/>
                </a:solidFill>
                <a:latin typeface="Montserrat" pitchFamily="2" charset="77"/>
              </a:rPr>
              <a:t>Patógenos causales</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98353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E6D7-4936-4AAA-95B0-70A2A6101A1B}"/>
              </a:ext>
            </a:extLst>
          </p:cNvPr>
          <p:cNvSpPr txBox="1"/>
          <p:nvPr/>
        </p:nvSpPr>
        <p:spPr>
          <a:xfrm>
            <a:off x="4682205" y="1311161"/>
            <a:ext cx="2554436"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000" dirty="0">
                <a:ln w="0"/>
                <a:solidFill>
                  <a:schemeClr val="bg1"/>
                </a:solidFill>
                <a:effectLst>
                  <a:outerShdw blurRad="38100" dist="19050" dir="2700000" algn="tl" rotWithShape="0">
                    <a:schemeClr val="dk1">
                      <a:alpha val="40000"/>
                    </a:schemeClr>
                  </a:outerShdw>
                </a:effectLst>
                <a:latin typeface="Montserrat" pitchFamily="2" charset="77"/>
              </a:rPr>
              <a:t>Antibióticos:</a:t>
            </a:r>
          </a:p>
        </p:txBody>
      </p:sp>
      <p:sp>
        <p:nvSpPr>
          <p:cNvPr id="5" name="TextBox 4">
            <a:extLst>
              <a:ext uri="{FF2B5EF4-FFF2-40B4-BE49-F238E27FC236}">
                <a16:creationId xmlns:a16="http://schemas.microsoft.com/office/drawing/2014/main" id="{760C629B-8931-4000-8336-358B0D2875E6}"/>
              </a:ext>
            </a:extLst>
          </p:cNvPr>
          <p:cNvSpPr txBox="1"/>
          <p:nvPr/>
        </p:nvSpPr>
        <p:spPr>
          <a:xfrm>
            <a:off x="7728223" y="1313597"/>
            <a:ext cx="4182140"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100" dirty="0">
                <a:latin typeface="Montserrat" pitchFamily="2" charset="77"/>
              </a:rPr>
              <a:t>5 a 7 días.</a:t>
            </a:r>
          </a:p>
        </p:txBody>
      </p:sp>
      <p:sp>
        <p:nvSpPr>
          <p:cNvPr id="6" name="TextBox 5">
            <a:extLst>
              <a:ext uri="{FF2B5EF4-FFF2-40B4-BE49-F238E27FC236}">
                <a16:creationId xmlns:a16="http://schemas.microsoft.com/office/drawing/2014/main" id="{82B2A847-19B9-428E-AAD9-A4BD76FDA44F}"/>
              </a:ext>
            </a:extLst>
          </p:cNvPr>
          <p:cNvSpPr txBox="1"/>
          <p:nvPr/>
        </p:nvSpPr>
        <p:spPr>
          <a:xfrm>
            <a:off x="7741903" y="2086399"/>
            <a:ext cx="4182140" cy="103874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20000"/>
          </a:bodyPr>
          <a:lstStyle/>
          <a:p>
            <a:pPr lvl="0"/>
            <a:r>
              <a:rPr lang="es-CO" sz="2100" b="1" dirty="0">
                <a:latin typeface="Montserrat" pitchFamily="2" charset="77"/>
              </a:rPr>
              <a:t>Adquirida en comunidad: </a:t>
            </a:r>
          </a:p>
          <a:p>
            <a:pPr lvl="0"/>
            <a:r>
              <a:rPr lang="es-CO" sz="2100" dirty="0">
                <a:latin typeface="Montserrat" pitchFamily="2" charset="77"/>
              </a:rPr>
              <a:t>Cefalosporina de tercera generación o piperacilina/tazobactam.</a:t>
            </a:r>
          </a:p>
        </p:txBody>
      </p:sp>
      <p:sp>
        <p:nvSpPr>
          <p:cNvPr id="7" name="TextBox 6">
            <a:extLst>
              <a:ext uri="{FF2B5EF4-FFF2-40B4-BE49-F238E27FC236}">
                <a16:creationId xmlns:a16="http://schemas.microsoft.com/office/drawing/2014/main" id="{9107DDC9-F09C-4FAD-AEB4-82494DAAD912}"/>
              </a:ext>
            </a:extLst>
          </p:cNvPr>
          <p:cNvSpPr txBox="1"/>
          <p:nvPr/>
        </p:nvSpPr>
        <p:spPr>
          <a:xfrm>
            <a:off x="7699156" y="1880420"/>
            <a:ext cx="4182140" cy="16850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a:bodyPr>
          <a:lstStyle/>
          <a:p>
            <a:pPr lvl="0" algn="just"/>
            <a:r>
              <a:rPr lang="es-CO" sz="2100" b="1" dirty="0">
                <a:latin typeface="Montserrat" pitchFamily="2" charset="77"/>
              </a:rPr>
              <a:t>Nosocomial: </a:t>
            </a:r>
          </a:p>
          <a:p>
            <a:pPr lvl="0" algn="just"/>
            <a:r>
              <a:rPr lang="es-CO" sz="2100" dirty="0" err="1">
                <a:latin typeface="Montserrat" pitchFamily="2" charset="77"/>
              </a:rPr>
              <a:t>Carbapenem</a:t>
            </a:r>
            <a:r>
              <a:rPr lang="es-CO" sz="2100" dirty="0">
                <a:latin typeface="Montserrat" pitchFamily="2" charset="77"/>
              </a:rPr>
              <a:t> + (</a:t>
            </a:r>
            <a:r>
              <a:rPr lang="es-CO" sz="2100" dirty="0" err="1">
                <a:latin typeface="Montserrat" pitchFamily="2" charset="77"/>
              </a:rPr>
              <a:t>daptomicina</a:t>
            </a:r>
            <a:r>
              <a:rPr lang="es-CO" sz="2100" dirty="0">
                <a:latin typeface="Montserrat" pitchFamily="2" charset="77"/>
              </a:rPr>
              <a:t>, vancomicina o </a:t>
            </a:r>
            <a:r>
              <a:rPr lang="es-CO" sz="2100" dirty="0" err="1">
                <a:latin typeface="Montserrat" pitchFamily="2" charset="77"/>
              </a:rPr>
              <a:t>linezolid</a:t>
            </a:r>
            <a:r>
              <a:rPr lang="es-CO" sz="2100" dirty="0">
                <a:latin typeface="Montserrat" pitchFamily="2" charset="77"/>
              </a:rPr>
              <a:t>) si hay alta prevalencia de cocos </a:t>
            </a:r>
            <a:r>
              <a:rPr lang="es-CO" sz="2100" dirty="0" err="1">
                <a:latin typeface="Montserrat" pitchFamily="2" charset="77"/>
              </a:rPr>
              <a:t>gram</a:t>
            </a:r>
            <a:r>
              <a:rPr lang="es-CO" sz="2100" dirty="0">
                <a:latin typeface="Montserrat" pitchFamily="2" charset="77"/>
              </a:rPr>
              <a:t> positivos resistentes o sepsis.</a:t>
            </a:r>
          </a:p>
        </p:txBody>
      </p:sp>
      <p:sp>
        <p:nvSpPr>
          <p:cNvPr id="8" name="TextBox 7">
            <a:extLst>
              <a:ext uri="{FF2B5EF4-FFF2-40B4-BE49-F238E27FC236}">
                <a16:creationId xmlns:a16="http://schemas.microsoft.com/office/drawing/2014/main" id="{D35151A6-896A-4EAB-AF34-BB965986E5C4}"/>
              </a:ext>
            </a:extLst>
          </p:cNvPr>
          <p:cNvSpPr txBox="1"/>
          <p:nvPr/>
        </p:nvSpPr>
        <p:spPr>
          <a:xfrm>
            <a:off x="7711763" y="2058781"/>
            <a:ext cx="4182140" cy="16850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10000"/>
          </a:bodyPr>
          <a:lstStyle/>
          <a:p>
            <a:pPr lvl="0"/>
            <a:r>
              <a:rPr lang="es-CO" sz="2100" b="1" dirty="0">
                <a:latin typeface="Montserrat" pitchFamily="2" charset="77"/>
              </a:rPr>
              <a:t>Asociada a cuidados de la salud:</a:t>
            </a:r>
          </a:p>
          <a:p>
            <a:pPr lvl="0" algn="just"/>
            <a:r>
              <a:rPr lang="es-CO" sz="2100" dirty="0">
                <a:latin typeface="Montserrat" pitchFamily="2" charset="77"/>
              </a:rPr>
              <a:t>Como nosocomial si hay alta prevalencia de gérmenes resistentes o sepsis.</a:t>
            </a:r>
          </a:p>
          <a:p>
            <a:pPr lvl="0"/>
            <a:r>
              <a:rPr lang="es-CO" sz="2100" dirty="0">
                <a:latin typeface="Montserrat" pitchFamily="2" charset="77"/>
              </a:rPr>
              <a:t>Piperacilina/tazobactam.</a:t>
            </a:r>
          </a:p>
        </p:txBody>
      </p:sp>
      <p:sp>
        <p:nvSpPr>
          <p:cNvPr id="9" name="TextBox 8">
            <a:extLst>
              <a:ext uri="{FF2B5EF4-FFF2-40B4-BE49-F238E27FC236}">
                <a16:creationId xmlns:a16="http://schemas.microsoft.com/office/drawing/2014/main" id="{716E35FE-53E3-4273-AC9C-7EF3D7A01751}"/>
              </a:ext>
            </a:extLst>
          </p:cNvPr>
          <p:cNvSpPr txBox="1"/>
          <p:nvPr/>
        </p:nvSpPr>
        <p:spPr>
          <a:xfrm>
            <a:off x="4671870" y="2352421"/>
            <a:ext cx="2554436"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000" dirty="0">
                <a:ln w="0"/>
                <a:solidFill>
                  <a:schemeClr val="bg1"/>
                </a:solidFill>
                <a:effectLst>
                  <a:outerShdw blurRad="38100" dist="19050" dir="2700000" algn="tl" rotWithShape="0">
                    <a:schemeClr val="dk1">
                      <a:alpha val="40000"/>
                    </a:schemeClr>
                  </a:outerShdw>
                </a:effectLst>
                <a:latin typeface="Montserrat" pitchFamily="2" charset="77"/>
              </a:rPr>
              <a:t>Albúmina:</a:t>
            </a:r>
          </a:p>
        </p:txBody>
      </p:sp>
      <p:sp>
        <p:nvSpPr>
          <p:cNvPr id="10" name="TextBox 9">
            <a:extLst>
              <a:ext uri="{FF2B5EF4-FFF2-40B4-BE49-F238E27FC236}">
                <a16:creationId xmlns:a16="http://schemas.microsoft.com/office/drawing/2014/main" id="{44590F8F-4630-474C-90E5-6893975F0EB2}"/>
              </a:ext>
            </a:extLst>
          </p:cNvPr>
          <p:cNvSpPr txBox="1"/>
          <p:nvPr/>
        </p:nvSpPr>
        <p:spPr>
          <a:xfrm>
            <a:off x="7673148" y="2376111"/>
            <a:ext cx="418214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sz="2100" dirty="0">
                <a:latin typeface="Montserrat" pitchFamily="2" charset="77"/>
              </a:rPr>
              <a:t>Incidencia de síndrome hepatorrenal de 30 a 10%.</a:t>
            </a:r>
          </a:p>
        </p:txBody>
      </p:sp>
      <p:sp>
        <p:nvSpPr>
          <p:cNvPr id="11" name="TextBox 10">
            <a:extLst>
              <a:ext uri="{FF2B5EF4-FFF2-40B4-BE49-F238E27FC236}">
                <a16:creationId xmlns:a16="http://schemas.microsoft.com/office/drawing/2014/main" id="{F224AB7F-090C-4EC7-A087-85ABD26E5F00}"/>
              </a:ext>
            </a:extLst>
          </p:cNvPr>
          <p:cNvSpPr txBox="1"/>
          <p:nvPr/>
        </p:nvSpPr>
        <p:spPr>
          <a:xfrm>
            <a:off x="7694522" y="2838921"/>
            <a:ext cx="4182140"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sz="2100" dirty="0">
                <a:latin typeface="Montserrat" pitchFamily="2" charset="77"/>
              </a:rPr>
              <a:t>Mortalidad de 29 a 10%.</a:t>
            </a:r>
          </a:p>
        </p:txBody>
      </p:sp>
      <p:sp>
        <p:nvSpPr>
          <p:cNvPr id="12" name="TextBox 11">
            <a:extLst>
              <a:ext uri="{FF2B5EF4-FFF2-40B4-BE49-F238E27FC236}">
                <a16:creationId xmlns:a16="http://schemas.microsoft.com/office/drawing/2014/main" id="{6B5F4031-EB9A-4024-845A-C08BFC9FA7AE}"/>
              </a:ext>
            </a:extLst>
          </p:cNvPr>
          <p:cNvSpPr txBox="1"/>
          <p:nvPr/>
        </p:nvSpPr>
        <p:spPr>
          <a:xfrm>
            <a:off x="7662938" y="2809108"/>
            <a:ext cx="418214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sz="2100" dirty="0">
                <a:latin typeface="Montserrat" pitchFamily="2" charset="77"/>
              </a:rPr>
              <a:t>1.5 mg/Kg de albúmina en el día 1 y 1 mg/Kg en el día 3.</a:t>
            </a:r>
          </a:p>
        </p:txBody>
      </p:sp>
      <p:sp>
        <p:nvSpPr>
          <p:cNvPr id="13" name="TextBox 12">
            <a:extLst>
              <a:ext uri="{FF2B5EF4-FFF2-40B4-BE49-F238E27FC236}">
                <a16:creationId xmlns:a16="http://schemas.microsoft.com/office/drawing/2014/main" id="{9BFE6877-AC71-4DBC-9871-1170A4CECA3B}"/>
              </a:ext>
            </a:extLst>
          </p:cNvPr>
          <p:cNvSpPr txBox="1"/>
          <p:nvPr/>
        </p:nvSpPr>
        <p:spPr>
          <a:xfrm>
            <a:off x="4682205" y="3422976"/>
            <a:ext cx="2554436" cy="41549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000" dirty="0">
                <a:ln w="0"/>
                <a:solidFill>
                  <a:schemeClr val="bg1"/>
                </a:solidFill>
                <a:effectLst>
                  <a:outerShdw blurRad="38100" dist="19050" dir="2700000" algn="tl" rotWithShape="0">
                    <a:schemeClr val="dk1">
                      <a:alpha val="40000"/>
                    </a:schemeClr>
                  </a:outerShdw>
                </a:effectLst>
                <a:latin typeface="Montserrat" pitchFamily="2" charset="77"/>
              </a:rPr>
              <a:t>Profilaxis:</a:t>
            </a:r>
          </a:p>
        </p:txBody>
      </p:sp>
      <p:sp>
        <p:nvSpPr>
          <p:cNvPr id="17" name="TextBox 16">
            <a:extLst>
              <a:ext uri="{FF2B5EF4-FFF2-40B4-BE49-F238E27FC236}">
                <a16:creationId xmlns:a16="http://schemas.microsoft.com/office/drawing/2014/main" id="{1C761624-DD6E-437D-A81D-587760B387F1}"/>
              </a:ext>
            </a:extLst>
          </p:cNvPr>
          <p:cNvSpPr txBox="1"/>
          <p:nvPr/>
        </p:nvSpPr>
        <p:spPr>
          <a:xfrm>
            <a:off x="7626720" y="2809108"/>
            <a:ext cx="418214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100" dirty="0">
                <a:latin typeface="Montserrat" pitchFamily="2" charset="77"/>
              </a:rPr>
              <a:t>Proteínas líquido ascítico menores a 15 gr/L.</a:t>
            </a:r>
          </a:p>
        </p:txBody>
      </p:sp>
      <p:sp>
        <p:nvSpPr>
          <p:cNvPr id="18" name="TextBox 17">
            <a:extLst>
              <a:ext uri="{FF2B5EF4-FFF2-40B4-BE49-F238E27FC236}">
                <a16:creationId xmlns:a16="http://schemas.microsoft.com/office/drawing/2014/main" id="{5E9C8E87-6644-4104-801A-F9C3DC49D6FB}"/>
              </a:ext>
            </a:extLst>
          </p:cNvPr>
          <p:cNvSpPr txBox="1"/>
          <p:nvPr/>
        </p:nvSpPr>
        <p:spPr>
          <a:xfrm>
            <a:off x="7616154" y="2820729"/>
            <a:ext cx="435312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solidFill>
                  <a:srgbClr val="152B48"/>
                </a:solidFill>
                <a:latin typeface="Montserrat" pitchFamily="2" charset="77"/>
              </a:rPr>
              <a:t>Child-Pugh mayor o igual a 9.</a:t>
            </a:r>
          </a:p>
          <a:p>
            <a:pPr marL="342900" indent="-342900" algn="just">
              <a:buFont typeface="Arial" panose="020B0604020202020204" pitchFamily="34" charset="0"/>
              <a:buChar char="•"/>
            </a:pPr>
            <a:r>
              <a:rPr lang="es-CO" sz="2000" dirty="0">
                <a:solidFill>
                  <a:srgbClr val="152B48"/>
                </a:solidFill>
                <a:latin typeface="Montserrat" pitchFamily="2" charset="77"/>
              </a:rPr>
              <a:t>Bilirrubina mayor a 3 mg/dL. </a:t>
            </a:r>
          </a:p>
          <a:p>
            <a:pPr marL="342900" indent="-342900" algn="just">
              <a:buFont typeface="Arial" panose="020B0604020202020204" pitchFamily="34" charset="0"/>
              <a:buChar char="•"/>
            </a:pPr>
            <a:r>
              <a:rPr lang="es-CO" sz="2000" dirty="0">
                <a:solidFill>
                  <a:srgbClr val="152B48"/>
                </a:solidFill>
                <a:latin typeface="Montserrat" pitchFamily="2" charset="77"/>
              </a:rPr>
              <a:t>Alteración en función renal.</a:t>
            </a:r>
          </a:p>
          <a:p>
            <a:pPr marL="342900" indent="-342900" algn="just">
              <a:buFont typeface="Arial" panose="020B0604020202020204" pitchFamily="34" charset="0"/>
              <a:buChar char="•"/>
            </a:pPr>
            <a:r>
              <a:rPr lang="es-CO" sz="2000" dirty="0">
                <a:solidFill>
                  <a:srgbClr val="152B48"/>
                </a:solidFill>
                <a:latin typeface="Montserrat" pitchFamily="2" charset="77"/>
              </a:rPr>
              <a:t>Hiponatremia.</a:t>
            </a:r>
          </a:p>
        </p:txBody>
      </p:sp>
      <p:sp>
        <p:nvSpPr>
          <p:cNvPr id="16" name="TextBox 15">
            <a:extLst>
              <a:ext uri="{FF2B5EF4-FFF2-40B4-BE49-F238E27FC236}">
                <a16:creationId xmlns:a16="http://schemas.microsoft.com/office/drawing/2014/main" id="{8B40F6F9-B9F8-47C9-A830-4EFB192DFDE7}"/>
              </a:ext>
            </a:extLst>
          </p:cNvPr>
          <p:cNvSpPr txBox="1"/>
          <p:nvPr/>
        </p:nvSpPr>
        <p:spPr>
          <a:xfrm>
            <a:off x="7656409" y="2277685"/>
            <a:ext cx="4182140"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100" dirty="0">
                <a:latin typeface="Montserrat" pitchFamily="2" charset="77"/>
              </a:rPr>
              <a:t>Antecedente de PBS.</a:t>
            </a:r>
          </a:p>
        </p:txBody>
      </p:sp>
      <p:sp>
        <p:nvSpPr>
          <p:cNvPr id="15" name="TextBox 14">
            <a:extLst>
              <a:ext uri="{FF2B5EF4-FFF2-40B4-BE49-F238E27FC236}">
                <a16:creationId xmlns:a16="http://schemas.microsoft.com/office/drawing/2014/main" id="{77FF7D87-33CF-43DE-865D-03814A6E7467}"/>
              </a:ext>
            </a:extLst>
          </p:cNvPr>
          <p:cNvSpPr txBox="1"/>
          <p:nvPr/>
        </p:nvSpPr>
        <p:spPr>
          <a:xfrm>
            <a:off x="7701648" y="1878650"/>
            <a:ext cx="4182140"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100" dirty="0">
                <a:latin typeface="Montserrat" pitchFamily="2" charset="77"/>
              </a:rPr>
              <a:t>Hemorragia gastrointestinal.</a:t>
            </a:r>
          </a:p>
        </p:txBody>
      </p:sp>
      <p:sp>
        <p:nvSpPr>
          <p:cNvPr id="20" name="TextBox 7">
            <a:extLst>
              <a:ext uri="{FF2B5EF4-FFF2-40B4-BE49-F238E27FC236}">
                <a16:creationId xmlns:a16="http://schemas.microsoft.com/office/drawing/2014/main" id="{C3234A1F-8847-4509-9F9B-29B98716A4E9}"/>
              </a:ext>
            </a:extLst>
          </p:cNvPr>
          <p:cNvSpPr txBox="1"/>
          <p:nvPr/>
        </p:nvSpPr>
        <p:spPr>
          <a:xfrm>
            <a:off x="6744072" y="6516564"/>
            <a:ext cx="4595594" cy="300082"/>
          </a:xfrm>
          <a:prstGeom prst="rect">
            <a:avLst/>
          </a:prstGeom>
          <a:noFill/>
        </p:spPr>
        <p:txBody>
          <a:bodyPr wrap="square" rtlCol="0">
            <a:spAutoFit/>
          </a:bodyPr>
          <a:lstStyle/>
          <a:p>
            <a:r>
              <a:rPr lang="en-US" sz="1350" dirty="0" err="1"/>
              <a:t>Angeli</a:t>
            </a:r>
            <a:r>
              <a:rPr lang="en-US" sz="1350" dirty="0"/>
              <a:t> P, et al. J Hepatol. 2018 Aug 1;69(2):406–60. </a:t>
            </a:r>
            <a:endParaRPr lang="es-CO" sz="1350" dirty="0"/>
          </a:p>
        </p:txBody>
      </p:sp>
      <p:sp>
        <p:nvSpPr>
          <p:cNvPr id="23" name="Rectángulo 22">
            <a:extLst>
              <a:ext uri="{FF2B5EF4-FFF2-40B4-BE49-F238E27FC236}">
                <a16:creationId xmlns:a16="http://schemas.microsoft.com/office/drawing/2014/main" id="{54655F66-65B7-4562-8263-C81B3F7B3FAF}"/>
              </a:ext>
            </a:extLst>
          </p:cNvPr>
          <p:cNvSpPr/>
          <p:nvPr/>
        </p:nvSpPr>
        <p:spPr>
          <a:xfrm>
            <a:off x="7732187" y="3456943"/>
            <a:ext cx="360747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MX" dirty="0" err="1">
                <a:latin typeface="Montserrat" pitchFamily="2" charset="77"/>
              </a:rPr>
              <a:t>Norfloxacina</a:t>
            </a:r>
            <a:r>
              <a:rPr lang="es-MX" dirty="0">
                <a:latin typeface="Montserrat" pitchFamily="2" charset="77"/>
              </a:rPr>
              <a:t> </a:t>
            </a:r>
            <a:r>
              <a:rPr lang="es-CO" dirty="0">
                <a:latin typeface="Montserrat" pitchFamily="2" charset="77"/>
              </a:rPr>
              <a:t>400  mg/día VO.</a:t>
            </a:r>
          </a:p>
        </p:txBody>
      </p:sp>
      <p:sp>
        <p:nvSpPr>
          <p:cNvPr id="2" name="Rectángulo 1">
            <a:extLst>
              <a:ext uri="{FF2B5EF4-FFF2-40B4-BE49-F238E27FC236}">
                <a16:creationId xmlns:a16="http://schemas.microsoft.com/office/drawing/2014/main" id="{A0FA90BB-5C03-6D4E-9F5C-864871B6ADA4}"/>
              </a:ext>
            </a:extLst>
          </p:cNvPr>
          <p:cNvSpPr/>
          <p:nvPr/>
        </p:nvSpPr>
        <p:spPr>
          <a:xfrm>
            <a:off x="669075" y="366223"/>
            <a:ext cx="3841116" cy="769441"/>
          </a:xfrm>
          <a:prstGeom prst="rect">
            <a:avLst/>
          </a:prstGeom>
        </p:spPr>
        <p:txBody>
          <a:bodyPr wrap="none">
            <a:spAutoFit/>
          </a:bodyPr>
          <a:lstStyle/>
          <a:p>
            <a:r>
              <a:rPr lang="es-MX" sz="4400" b="1" dirty="0">
                <a:solidFill>
                  <a:srgbClr val="00AAA7"/>
                </a:solidFill>
                <a:latin typeface="Montserrat" pitchFamily="2" charset="77"/>
              </a:rPr>
              <a:t>Tratamiento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0099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2" grpId="1" animBg="1"/>
      <p:bldP spid="13" grpId="0" animBg="1"/>
      <p:bldP spid="17" grpId="0" animBg="1"/>
      <p:bldP spid="17" grpId="1" animBg="1"/>
      <p:bldP spid="18" grpId="0" animBg="1"/>
      <p:bldP spid="18" grpId="1" animBg="1"/>
      <p:bldP spid="16" grpId="0" animBg="1"/>
      <p:bldP spid="16" grpId="1" animBg="1"/>
      <p:bldP spid="15" grpId="0" animBg="1"/>
      <p:bldP spid="15" grpId="1"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ED378-1E82-4369-8B7E-0FD95B97E7FE}"/>
              </a:ext>
            </a:extLst>
          </p:cNvPr>
          <p:cNvSpPr>
            <a:spLocks noGrp="1"/>
          </p:cNvSpPr>
          <p:nvPr>
            <p:ph type="title"/>
          </p:nvPr>
        </p:nvSpPr>
        <p:spPr>
          <a:xfrm>
            <a:off x="1173198" y="1722915"/>
            <a:ext cx="7772400" cy="1362075"/>
          </a:xfrm>
        </p:spPr>
        <p:txBody>
          <a:bodyPr>
            <a:normAutofit/>
          </a:bodyPr>
          <a:lstStyle/>
          <a:p>
            <a:r>
              <a:rPr lang="es-ES" sz="5400" cap="none" dirty="0"/>
              <a:t>Sangrado </a:t>
            </a:r>
            <a:r>
              <a:rPr lang="es-ES" sz="5400" cap="none" dirty="0" err="1"/>
              <a:t>variceal</a:t>
            </a:r>
            <a:endParaRPr lang="es-ES" sz="5400" cap="none" dirty="0"/>
          </a:p>
        </p:txBody>
      </p:sp>
    </p:spTree>
    <p:extLst>
      <p:ext uri="{BB962C8B-B14F-4D97-AF65-F5344CB8AC3E}">
        <p14:creationId xmlns:p14="http://schemas.microsoft.com/office/powerpoint/2010/main" val="76919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303912" y="708238"/>
            <a:ext cx="6336704" cy="4752528"/>
          </a:xfrm>
          <a:prstGeom prst="rect">
            <a:avLst/>
          </a:prstGeom>
        </p:spPr>
      </p:pic>
      <p:sp>
        <p:nvSpPr>
          <p:cNvPr id="3" name="CuadroTexto 2"/>
          <p:cNvSpPr txBox="1"/>
          <p:nvPr/>
        </p:nvSpPr>
        <p:spPr>
          <a:xfrm>
            <a:off x="9696400" y="2934461"/>
            <a:ext cx="1694784" cy="276999"/>
          </a:xfrm>
          <a:prstGeom prst="rect">
            <a:avLst/>
          </a:prstGeom>
          <a:solidFill>
            <a:srgbClr val="00AAA7"/>
          </a:solidFill>
          <a:ln>
            <a:solidFill>
              <a:srgbClr val="00AAA7"/>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200" b="1" dirty="0">
                <a:latin typeface="Montserrat" pitchFamily="2" charset="77"/>
              </a:rPr>
              <a:t>GVPP &gt; 5 </a:t>
            </a:r>
            <a:r>
              <a:rPr lang="es-ES" sz="1200" b="1" dirty="0" err="1">
                <a:latin typeface="Montserrat" pitchFamily="2" charset="77"/>
              </a:rPr>
              <a:t>mmHg</a:t>
            </a:r>
            <a:endParaRPr lang="es-ES" sz="1200" b="1" dirty="0">
              <a:latin typeface="Montserrat" pitchFamily="2" charset="77"/>
            </a:endParaRPr>
          </a:p>
        </p:txBody>
      </p:sp>
      <p:sp>
        <p:nvSpPr>
          <p:cNvPr id="6" name="CuadroTexto 5"/>
          <p:cNvSpPr txBox="1"/>
          <p:nvPr/>
        </p:nvSpPr>
        <p:spPr>
          <a:xfrm>
            <a:off x="9724798" y="1212294"/>
            <a:ext cx="1694784" cy="276999"/>
          </a:xfrm>
          <a:prstGeom prst="rect">
            <a:avLst/>
          </a:prstGeom>
          <a:solidFill>
            <a:srgbClr val="00AAA7"/>
          </a:solidFill>
          <a:ln>
            <a:solidFill>
              <a:srgbClr val="00AAA7"/>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200" b="1" dirty="0">
                <a:latin typeface="Montserrat" pitchFamily="2" charset="77"/>
              </a:rPr>
              <a:t>GVPP &gt; 10 </a:t>
            </a:r>
            <a:r>
              <a:rPr lang="es-ES" sz="1200" b="1" dirty="0" err="1">
                <a:latin typeface="Montserrat" pitchFamily="2" charset="77"/>
              </a:rPr>
              <a:t>mmHg</a:t>
            </a:r>
            <a:endParaRPr lang="es-ES" sz="1200" b="1" dirty="0">
              <a:latin typeface="Montserrat" pitchFamily="2" charset="77"/>
            </a:endParaRPr>
          </a:p>
        </p:txBody>
      </p:sp>
      <p:sp>
        <p:nvSpPr>
          <p:cNvPr id="4" name="Rectángulo 3"/>
          <p:cNvSpPr/>
          <p:nvPr/>
        </p:nvSpPr>
        <p:spPr>
          <a:xfrm>
            <a:off x="8211616" y="6154531"/>
            <a:ext cx="3429000" cy="430887"/>
          </a:xfrm>
          <a:prstGeom prst="rect">
            <a:avLst/>
          </a:prstGeom>
        </p:spPr>
        <p:txBody>
          <a:bodyPr>
            <a:spAutoFit/>
          </a:bodyPr>
          <a:lstStyle/>
          <a:p>
            <a:pPr lvl="0" algn="r"/>
            <a:r>
              <a:rPr lang="es-ES" sz="1100" dirty="0">
                <a:solidFill>
                  <a:srgbClr val="152B48"/>
                </a:solidFill>
                <a:latin typeface="Montserrat" pitchFamily="2" charset="77"/>
              </a:rPr>
              <a:t>N </a:t>
            </a:r>
            <a:r>
              <a:rPr lang="es-ES" sz="1100" dirty="0" err="1">
                <a:solidFill>
                  <a:srgbClr val="152B48"/>
                </a:solidFill>
                <a:latin typeface="Montserrat" pitchFamily="2" charset="77"/>
              </a:rPr>
              <a:t>Engl</a:t>
            </a:r>
            <a:r>
              <a:rPr lang="es-ES" sz="1100" dirty="0">
                <a:solidFill>
                  <a:srgbClr val="152B48"/>
                </a:solidFill>
                <a:latin typeface="Montserrat" pitchFamily="2" charset="77"/>
              </a:rPr>
              <a:t> J </a:t>
            </a:r>
            <a:r>
              <a:rPr lang="es-ES" sz="1100" dirty="0" err="1">
                <a:solidFill>
                  <a:srgbClr val="152B48"/>
                </a:solidFill>
                <a:latin typeface="Montserrat" pitchFamily="2" charset="77"/>
              </a:rPr>
              <a:t>Med</a:t>
            </a:r>
            <a:r>
              <a:rPr lang="es-ES" sz="1100" dirty="0">
                <a:solidFill>
                  <a:srgbClr val="152B48"/>
                </a:solidFill>
                <a:latin typeface="Montserrat" pitchFamily="2" charset="77"/>
              </a:rPr>
              <a:t> 2005;353:2254-61.</a:t>
            </a:r>
            <a:endParaRPr lang="es-CO" sz="1100" dirty="0">
              <a:solidFill>
                <a:srgbClr val="152B48"/>
              </a:solidFill>
              <a:latin typeface="Montserrat" pitchFamily="2" charset="77"/>
            </a:endParaRPr>
          </a:p>
          <a:p>
            <a:pPr lvl="0" algn="r"/>
            <a:r>
              <a:rPr lang="es-ES" sz="1100" dirty="0" err="1">
                <a:solidFill>
                  <a:srgbClr val="152B48"/>
                </a:solidFill>
                <a:latin typeface="Montserrat" pitchFamily="2" charset="77"/>
              </a:rPr>
              <a:t>Hepatology</a:t>
            </a:r>
            <a:r>
              <a:rPr lang="es-ES" sz="1100" dirty="0">
                <a:solidFill>
                  <a:srgbClr val="152B48"/>
                </a:solidFill>
                <a:latin typeface="Montserrat" pitchFamily="2" charset="77"/>
              </a:rPr>
              <a:t> 2006;43:Suppl 1:S121-S131.</a:t>
            </a:r>
            <a:endParaRPr lang="es-CO" sz="1100" dirty="0">
              <a:solidFill>
                <a:srgbClr val="152B48"/>
              </a:solidFill>
              <a:latin typeface="Montserrat" pitchFamily="2" charset="77"/>
            </a:endParaRPr>
          </a:p>
        </p:txBody>
      </p:sp>
    </p:spTree>
    <p:extLst>
      <p:ext uri="{BB962C8B-B14F-4D97-AF65-F5344CB8AC3E}">
        <p14:creationId xmlns:p14="http://schemas.microsoft.com/office/powerpoint/2010/main" val="17550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EC05F6-4EB6-4A75-8BB2-528C745E3748}"/>
              </a:ext>
            </a:extLst>
          </p:cNvPr>
          <p:cNvPicPr/>
          <p:nvPr/>
        </p:nvPicPr>
        <p:blipFill rotWithShape="1">
          <a:blip r:embed="rId3"/>
          <a:srcRect b="1" r="-22"/>
          <a:stretch/>
        </p:blipFill>
        <p:spPr bwMode="auto">
          <a:xfrm>
            <a:off x="4669654" y="386611"/>
            <a:ext cx="7416824" cy="5184576"/>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3D3B2DD0-3B48-49BB-987E-22FD2D4AD942}"/>
              </a:ext>
            </a:extLst>
          </p:cNvPr>
          <p:cNvSpPr/>
          <p:nvPr/>
        </p:nvSpPr>
        <p:spPr>
          <a:xfrm>
            <a:off x="6573200" y="458620"/>
            <a:ext cx="2704966" cy="16173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Cirrosis</a:t>
            </a:r>
          </a:p>
        </p:txBody>
      </p:sp>
      <p:sp>
        <p:nvSpPr>
          <p:cNvPr id="4" name="Rectángulo 3">
            <a:extLst>
              <a:ext uri="{FF2B5EF4-FFF2-40B4-BE49-F238E27FC236}">
                <a16:creationId xmlns:a16="http://schemas.microsoft.com/office/drawing/2014/main" id="{B6311BEC-97EB-4EB9-85B2-CD7C76CA6E21}"/>
              </a:ext>
            </a:extLst>
          </p:cNvPr>
          <p:cNvSpPr/>
          <p:nvPr/>
        </p:nvSpPr>
        <p:spPr>
          <a:xfrm>
            <a:off x="6469854" y="962675"/>
            <a:ext cx="2808312" cy="21602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Hipertensión portal</a:t>
            </a:r>
          </a:p>
        </p:txBody>
      </p:sp>
      <p:sp>
        <p:nvSpPr>
          <p:cNvPr id="5" name="Rectángulo 4">
            <a:extLst>
              <a:ext uri="{FF2B5EF4-FFF2-40B4-BE49-F238E27FC236}">
                <a16:creationId xmlns:a16="http://schemas.microsoft.com/office/drawing/2014/main" id="{DF12606A-7A15-42E0-82FF-15818CE40F78}"/>
              </a:ext>
            </a:extLst>
          </p:cNvPr>
          <p:cNvSpPr/>
          <p:nvPr/>
        </p:nvSpPr>
        <p:spPr>
          <a:xfrm>
            <a:off x="10142262" y="962675"/>
            <a:ext cx="1728192" cy="21602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Lesión hepática</a:t>
            </a:r>
          </a:p>
        </p:txBody>
      </p:sp>
      <p:sp>
        <p:nvSpPr>
          <p:cNvPr id="6" name="Rectángulo 5">
            <a:extLst>
              <a:ext uri="{FF2B5EF4-FFF2-40B4-BE49-F238E27FC236}">
                <a16:creationId xmlns:a16="http://schemas.microsoft.com/office/drawing/2014/main" id="{CAA8C0E8-DB04-4DDC-97E6-49E34AF9BE38}"/>
              </a:ext>
            </a:extLst>
          </p:cNvPr>
          <p:cNvSpPr/>
          <p:nvPr/>
        </p:nvSpPr>
        <p:spPr>
          <a:xfrm>
            <a:off x="10142262" y="1502735"/>
            <a:ext cx="146382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err="1" lang="es-ES" sz="1400">
                <a:solidFill>
                  <a:schemeClr val="tx1"/>
                </a:solidFill>
                <a:latin charset="77" pitchFamily="2" typeface="Montserrat"/>
              </a:rPr>
              <a:t>DAMPs</a:t>
            </a:r>
            <a:r>
              <a:rPr dirty="0" lang="es-ES" sz="1400">
                <a:solidFill>
                  <a:schemeClr val="tx1"/>
                </a:solidFill>
                <a:latin charset="77" pitchFamily="2" typeface="Montserrat"/>
              </a:rPr>
              <a:t> de células dañadas.</a:t>
            </a:r>
          </a:p>
        </p:txBody>
      </p:sp>
      <p:sp>
        <p:nvSpPr>
          <p:cNvPr id="7" name="Rectángulo 6">
            <a:extLst>
              <a:ext uri="{FF2B5EF4-FFF2-40B4-BE49-F238E27FC236}">
                <a16:creationId xmlns:a16="http://schemas.microsoft.com/office/drawing/2014/main" id="{44A2CB29-3D55-4436-B796-58D7CC997853}"/>
              </a:ext>
            </a:extLst>
          </p:cNvPr>
          <p:cNvSpPr/>
          <p:nvPr/>
        </p:nvSpPr>
        <p:spPr>
          <a:xfrm>
            <a:off x="4616646" y="2231994"/>
            <a:ext cx="157579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solidFill>
                  <a:schemeClr val="tx1"/>
                </a:solidFill>
                <a:latin charset="77" pitchFamily="2" typeface="Montserrat"/>
              </a:rPr>
              <a:t>Otros mecanismos potenciales.</a:t>
            </a:r>
          </a:p>
        </p:txBody>
      </p:sp>
      <p:sp>
        <p:nvSpPr>
          <p:cNvPr id="8" name="Rectángulo 7">
            <a:extLst>
              <a:ext uri="{FF2B5EF4-FFF2-40B4-BE49-F238E27FC236}">
                <a16:creationId xmlns:a16="http://schemas.microsoft.com/office/drawing/2014/main" id="{2524248D-6077-4220-AB3F-007503B57D0F}"/>
              </a:ext>
            </a:extLst>
          </p:cNvPr>
          <p:cNvSpPr/>
          <p:nvPr/>
        </p:nvSpPr>
        <p:spPr>
          <a:xfrm>
            <a:off x="6469854" y="1542171"/>
            <a:ext cx="2880320" cy="47360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Traslocación bacteriana </a:t>
            </a:r>
            <a:r>
              <a:rPr dirty="0" err="1" lang="es-ES" sz="1400">
                <a:latin charset="77" pitchFamily="2" typeface="Montserrat"/>
              </a:rPr>
              <a:t>PAMPs</a:t>
            </a:r>
            <a:r>
              <a:rPr dirty="0" lang="es-ES" sz="1400">
                <a:latin charset="77" pitchFamily="2" typeface="Montserrat"/>
              </a:rPr>
              <a:t>.</a:t>
            </a:r>
          </a:p>
        </p:txBody>
      </p:sp>
      <p:sp>
        <p:nvSpPr>
          <p:cNvPr id="9" name="Rectángulo 8">
            <a:extLst>
              <a:ext uri="{FF2B5EF4-FFF2-40B4-BE49-F238E27FC236}">
                <a16:creationId xmlns:a16="http://schemas.microsoft.com/office/drawing/2014/main" id="{AFA7F1CB-7F64-45AA-9B85-FE5F77EA1503}"/>
              </a:ext>
            </a:extLst>
          </p:cNvPr>
          <p:cNvSpPr/>
          <p:nvPr/>
        </p:nvSpPr>
        <p:spPr>
          <a:xfrm>
            <a:off x="6245446" y="2177989"/>
            <a:ext cx="3176736" cy="61206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Activación de receptores de reconocimiento de patrones innatos.</a:t>
            </a:r>
          </a:p>
        </p:txBody>
      </p:sp>
      <p:sp>
        <p:nvSpPr>
          <p:cNvPr id="10" name="Rectángulo 9">
            <a:extLst>
              <a:ext uri="{FF2B5EF4-FFF2-40B4-BE49-F238E27FC236}">
                <a16:creationId xmlns:a16="http://schemas.microsoft.com/office/drawing/2014/main" id="{71A8CA2F-828E-47AC-ADA1-6E049A03D17D}"/>
              </a:ext>
            </a:extLst>
          </p:cNvPr>
          <p:cNvSpPr/>
          <p:nvPr/>
        </p:nvSpPr>
        <p:spPr>
          <a:xfrm>
            <a:off x="6469854" y="2959292"/>
            <a:ext cx="2880320" cy="3960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Liberación moléculas proinflamatorias (ROS/RNS).</a:t>
            </a:r>
          </a:p>
        </p:txBody>
      </p:sp>
      <p:sp>
        <p:nvSpPr>
          <p:cNvPr id="11" name="Rectángulo 10">
            <a:extLst>
              <a:ext uri="{FF2B5EF4-FFF2-40B4-BE49-F238E27FC236}">
                <a16:creationId xmlns:a16="http://schemas.microsoft.com/office/drawing/2014/main" id="{67E898D6-42E8-468A-A7D0-DBE7F51300B5}"/>
              </a:ext>
            </a:extLst>
          </p:cNvPr>
          <p:cNvSpPr/>
          <p:nvPr/>
        </p:nvSpPr>
        <p:spPr>
          <a:xfrm>
            <a:off x="5677766" y="3684408"/>
            <a:ext cx="4464496" cy="396043"/>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1400">
                <a:latin charset="77" pitchFamily="2" typeface="Montserrat"/>
              </a:rPr>
              <a:t>Vasodilatación </a:t>
            </a:r>
            <a:r>
              <a:rPr dirty="0" err="1" lang="es-ES" sz="1400">
                <a:latin charset="77" pitchFamily="2" typeface="Montserrat"/>
              </a:rPr>
              <a:t>arteriolar</a:t>
            </a:r>
            <a:r>
              <a:rPr dirty="0" lang="es-ES" sz="1400">
                <a:latin charset="77" pitchFamily="2" typeface="Montserrat"/>
              </a:rPr>
              <a:t> esplácnica y </a:t>
            </a:r>
            <a:r>
              <a:rPr b="1" dirty="0" lang="es-ES" sz="1400">
                <a:solidFill>
                  <a:srgbClr val="FF0000"/>
                </a:solidFill>
                <a:latin charset="77" pitchFamily="2" typeface="Montserrat"/>
              </a:rPr>
              <a:t>disfunción cardiovascular.</a:t>
            </a:r>
          </a:p>
        </p:txBody>
      </p:sp>
      <p:sp>
        <p:nvSpPr>
          <p:cNvPr id="12" name="CuadroTexto 11">
            <a:extLst>
              <a:ext uri="{FF2B5EF4-FFF2-40B4-BE49-F238E27FC236}">
                <a16:creationId xmlns:a16="http://schemas.microsoft.com/office/drawing/2014/main" id="{4AD5EBC8-E0AA-4E3F-8644-C0592B857E82}"/>
              </a:ext>
            </a:extLst>
          </p:cNvPr>
          <p:cNvSpPr txBox="1"/>
          <p:nvPr/>
        </p:nvSpPr>
        <p:spPr>
          <a:xfrm>
            <a:off x="5067795" y="4788713"/>
            <a:ext cx="1208687" cy="523220"/>
          </a:xfrm>
          <a:prstGeom prst="rect">
            <a:avLst/>
          </a:prstGeom>
          <a:solidFill>
            <a:schemeClr val="bg1"/>
          </a:solidFill>
        </p:spPr>
        <p:txBody>
          <a:bodyPr rtlCol="0" wrap="square">
            <a:spAutoFit/>
          </a:bodyPr>
          <a:lstStyle/>
          <a:p>
            <a:pPr algn="ctr"/>
            <a:r>
              <a:rPr dirty="0" lang="es-ES" sz="1400">
                <a:solidFill>
                  <a:srgbClr val="FF0000"/>
                </a:solidFill>
                <a:latin charset="77" pitchFamily="2" typeface="Montserrat"/>
              </a:rPr>
              <a:t>Disfunción adrenal.</a:t>
            </a:r>
          </a:p>
        </p:txBody>
      </p:sp>
      <p:sp>
        <p:nvSpPr>
          <p:cNvPr id="13" name="CuadroTexto 12">
            <a:extLst>
              <a:ext uri="{FF2B5EF4-FFF2-40B4-BE49-F238E27FC236}">
                <a16:creationId xmlns:a16="http://schemas.microsoft.com/office/drawing/2014/main" id="{820349D8-2894-4C50-A0E5-90422A780219}"/>
              </a:ext>
            </a:extLst>
          </p:cNvPr>
          <p:cNvSpPr txBox="1"/>
          <p:nvPr/>
        </p:nvSpPr>
        <p:spPr>
          <a:xfrm>
            <a:off x="6408800" y="4819491"/>
            <a:ext cx="1420044" cy="523220"/>
          </a:xfrm>
          <a:prstGeom prst="rect">
            <a:avLst/>
          </a:prstGeom>
          <a:solidFill>
            <a:schemeClr val="bg1"/>
          </a:solidFill>
        </p:spPr>
        <p:txBody>
          <a:bodyPr rtlCol="0" wrap="square">
            <a:spAutoFit/>
          </a:bodyPr>
          <a:lstStyle/>
          <a:p>
            <a:pPr algn="ctr"/>
            <a:r>
              <a:rPr dirty="0" lang="es-ES" sz="1400">
                <a:solidFill>
                  <a:srgbClr val="FF0000"/>
                </a:solidFill>
                <a:latin charset="77" pitchFamily="2" typeface="Montserrat"/>
              </a:rPr>
              <a:t>Encefalopatía hepática.</a:t>
            </a:r>
          </a:p>
        </p:txBody>
      </p:sp>
      <p:sp>
        <p:nvSpPr>
          <p:cNvPr id="14" name="CuadroTexto 13">
            <a:extLst>
              <a:ext uri="{FF2B5EF4-FFF2-40B4-BE49-F238E27FC236}">
                <a16:creationId xmlns:a16="http://schemas.microsoft.com/office/drawing/2014/main" id="{4F3AD677-5250-4C86-9D52-BB306BF86A21}"/>
              </a:ext>
            </a:extLst>
          </p:cNvPr>
          <p:cNvSpPr txBox="1"/>
          <p:nvPr/>
        </p:nvSpPr>
        <p:spPr>
          <a:xfrm>
            <a:off x="8015628" y="4819491"/>
            <a:ext cx="1262538" cy="523220"/>
          </a:xfrm>
          <a:prstGeom prst="rect">
            <a:avLst/>
          </a:prstGeom>
          <a:solidFill>
            <a:schemeClr val="bg1"/>
          </a:solidFill>
        </p:spPr>
        <p:txBody>
          <a:bodyPr rtlCol="0" wrap="square">
            <a:spAutoFit/>
          </a:bodyPr>
          <a:lstStyle/>
          <a:p>
            <a:pPr algn="ctr"/>
            <a:r>
              <a:rPr dirty="0" lang="es-ES" sz="1400">
                <a:solidFill>
                  <a:srgbClr val="FF0000"/>
                </a:solidFill>
                <a:latin charset="77" pitchFamily="2" typeface="Montserrat"/>
              </a:rPr>
              <a:t>Disfunción renal.</a:t>
            </a:r>
          </a:p>
        </p:txBody>
      </p:sp>
      <p:sp>
        <p:nvSpPr>
          <p:cNvPr id="15" name="CuadroTexto 14">
            <a:extLst>
              <a:ext uri="{FF2B5EF4-FFF2-40B4-BE49-F238E27FC236}">
                <a16:creationId xmlns:a16="http://schemas.microsoft.com/office/drawing/2014/main" id="{7F3F8CC6-57CE-4C6C-B47C-8F0288BECEE6}"/>
              </a:ext>
            </a:extLst>
          </p:cNvPr>
          <p:cNvSpPr txBox="1"/>
          <p:nvPr/>
        </p:nvSpPr>
        <p:spPr>
          <a:xfrm>
            <a:off x="9280533" y="4829648"/>
            <a:ext cx="1798284" cy="523220"/>
          </a:xfrm>
          <a:prstGeom prst="rect">
            <a:avLst/>
          </a:prstGeom>
          <a:solidFill>
            <a:schemeClr val="bg1"/>
          </a:solidFill>
        </p:spPr>
        <p:txBody>
          <a:bodyPr rtlCol="0" wrap="square">
            <a:spAutoFit/>
          </a:bodyPr>
          <a:lstStyle/>
          <a:p>
            <a:pPr algn="ctr"/>
            <a:r>
              <a:rPr dirty="0" lang="es-ES" sz="1400">
                <a:solidFill>
                  <a:srgbClr val="FF0000"/>
                </a:solidFill>
                <a:latin charset="77" pitchFamily="2" typeface="Montserrat"/>
              </a:rPr>
              <a:t>Síndrome </a:t>
            </a:r>
            <a:r>
              <a:rPr dirty="0" err="1" lang="es-ES" sz="1400">
                <a:solidFill>
                  <a:srgbClr val="FF0000"/>
                </a:solidFill>
                <a:latin charset="77" pitchFamily="2" typeface="Montserrat"/>
              </a:rPr>
              <a:t>hepatopulmonar</a:t>
            </a:r>
            <a:r>
              <a:rPr dirty="0" lang="es-ES" sz="1400">
                <a:solidFill>
                  <a:srgbClr val="FF0000"/>
                </a:solidFill>
                <a:latin charset="77" pitchFamily="2" typeface="Montserrat"/>
              </a:rPr>
              <a:t>.</a:t>
            </a:r>
          </a:p>
        </p:txBody>
      </p:sp>
      <p:sp>
        <p:nvSpPr>
          <p:cNvPr id="16" name="TextBox 7">
            <a:extLst>
              <a:ext uri="{FF2B5EF4-FFF2-40B4-BE49-F238E27FC236}">
                <a16:creationId xmlns:a16="http://schemas.microsoft.com/office/drawing/2014/main" id="{A2B06D16-FD92-4144-AE17-E9028B455BF2}"/>
              </a:ext>
            </a:extLst>
          </p:cNvPr>
          <p:cNvSpPr txBox="1"/>
          <p:nvPr/>
        </p:nvSpPr>
        <p:spPr>
          <a:xfrm>
            <a:off x="6980369" y="6091908"/>
            <a:ext cx="4595594" cy="261610"/>
          </a:xfrm>
          <a:prstGeom prst="rect">
            <a:avLst/>
          </a:prstGeom>
          <a:noFill/>
        </p:spPr>
        <p:txBody>
          <a:bodyPr rtlCol="0" wrap="square">
            <a:spAutoFit/>
          </a:bodyPr>
          <a:lstStyle/>
          <a:p>
            <a:pPr algn="r"/>
            <a:r>
              <a:rPr dirty="0" err="1" lang="en-US" sz="1100">
                <a:solidFill>
                  <a:srgbClr val="152B48"/>
                </a:solidFill>
                <a:latin charset="77" pitchFamily="2" typeface="Montserrat"/>
              </a:rPr>
              <a:t>Angeli</a:t>
            </a:r>
            <a:r>
              <a:rPr dirty="0" lang="en-US" sz="1100">
                <a:solidFill>
                  <a:srgbClr val="152B48"/>
                </a:solidFill>
                <a:latin charset="77" pitchFamily="2" typeface="Montserrat"/>
              </a:rPr>
              <a:t> P, et al. J Hepatol. 2018 Aug 1;69(2):406–60. </a:t>
            </a:r>
            <a:endParaRPr dirty="0" lang="es-CO" sz="1100">
              <a:solidFill>
                <a:srgbClr val="152B48"/>
              </a:solidFill>
              <a:latin charset="77" pitchFamily="2" typeface="Montserrat"/>
            </a:endParaRPr>
          </a:p>
        </p:txBody>
      </p:sp>
    </p:spTree>
    <p:extLst>
      <p:ext uri="{BB962C8B-B14F-4D97-AF65-F5344CB8AC3E}">
        <p14:creationId xmlns:p14="http://schemas.microsoft.com/office/powerpoint/2010/main" val="426212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BFDF2-218B-4091-93BB-4430FF8220A1}"/>
              </a:ext>
            </a:extLst>
          </p:cNvPr>
          <p:cNvSpPr>
            <a:spLocks noGrp="1"/>
          </p:cNvSpPr>
          <p:nvPr>
            <p:ph idx="1"/>
          </p:nvPr>
        </p:nvSpPr>
        <p:spPr>
          <a:xfrm>
            <a:off x="4946753" y="1489371"/>
            <a:ext cx="6963149" cy="4149080"/>
          </a:xfrm>
        </p:spPr>
        <p:txBody>
          <a:bodyPr>
            <a:normAutofit/>
          </a:bodyPr>
          <a:lstStyle/>
          <a:p>
            <a:pPr algn="just">
              <a:lnSpc>
                <a:spcPct val="100000"/>
              </a:lnSpc>
            </a:pPr>
            <a:r>
              <a:rPr lang="es-CO" sz="2400" dirty="0"/>
              <a:t>Segunda complicación más frecuente.</a:t>
            </a:r>
          </a:p>
          <a:p>
            <a:pPr algn="just">
              <a:lnSpc>
                <a:spcPct val="100000"/>
              </a:lnSpc>
            </a:pPr>
            <a:r>
              <a:rPr lang="es-CO" sz="2400" dirty="0"/>
              <a:t>42% Child A, 72% Child B/C tienen várices (7-8% año).</a:t>
            </a:r>
          </a:p>
          <a:p>
            <a:pPr algn="just">
              <a:lnSpc>
                <a:spcPct val="100000"/>
              </a:lnSpc>
            </a:pPr>
            <a:r>
              <a:rPr lang="es-CO" sz="2400" dirty="0"/>
              <a:t>HV 70% hemorragia digestiva superior.</a:t>
            </a:r>
          </a:p>
          <a:p>
            <a:pPr algn="just">
              <a:lnSpc>
                <a:spcPct val="100000"/>
              </a:lnSpc>
            </a:pPr>
            <a:r>
              <a:rPr lang="es-CO" sz="2400" dirty="0"/>
              <a:t>Alto riesgo: child C, tamaño (medianas/grandes), puntos rojos.</a:t>
            </a:r>
          </a:p>
          <a:p>
            <a:pPr algn="just">
              <a:lnSpc>
                <a:spcPct val="100000"/>
              </a:lnSpc>
            </a:pPr>
            <a:r>
              <a:rPr lang="es-CO" sz="2400" dirty="0"/>
              <a:t>Mortalidad 15 a 25% a 6 semanas.</a:t>
            </a:r>
          </a:p>
          <a:p>
            <a:pPr algn="just">
              <a:lnSpc>
                <a:spcPct val="100000"/>
              </a:lnSpc>
            </a:pPr>
            <a:r>
              <a:rPr lang="es-CO" sz="2400" dirty="0"/>
              <a:t>5 años hasta del 80% vs 20%.</a:t>
            </a:r>
          </a:p>
          <a:p>
            <a:pPr algn="just">
              <a:lnSpc>
                <a:spcPct val="100000"/>
              </a:lnSpc>
            </a:pPr>
            <a:r>
              <a:rPr lang="es-CO" sz="2400" dirty="0"/>
              <a:t>Nuevo sangrado 60 - 70%.</a:t>
            </a:r>
          </a:p>
        </p:txBody>
      </p:sp>
      <p:sp>
        <p:nvSpPr>
          <p:cNvPr id="5" name="TextBox 7">
            <a:extLst>
              <a:ext uri="{FF2B5EF4-FFF2-40B4-BE49-F238E27FC236}">
                <a16:creationId xmlns:a16="http://schemas.microsoft.com/office/drawing/2014/main" id="{4A836C2E-9E7E-440D-9EC2-27134918F9D4}"/>
              </a:ext>
            </a:extLst>
          </p:cNvPr>
          <p:cNvSpPr txBox="1"/>
          <p:nvPr/>
        </p:nvSpPr>
        <p:spPr>
          <a:xfrm>
            <a:off x="7295764" y="6228483"/>
            <a:ext cx="4595594" cy="261610"/>
          </a:xfrm>
          <a:prstGeom prst="rect">
            <a:avLst/>
          </a:prstGeom>
          <a:noFill/>
        </p:spPr>
        <p:txBody>
          <a:bodyPr wrap="square" rtlCol="0">
            <a:spAutoFit/>
          </a:bodyPr>
          <a:lstStyle/>
          <a:p>
            <a:pPr algn="r"/>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EC163936-31D1-C243-847F-875AA6658586}"/>
              </a:ext>
            </a:extLst>
          </p:cNvPr>
          <p:cNvSpPr/>
          <p:nvPr/>
        </p:nvSpPr>
        <p:spPr>
          <a:xfrm>
            <a:off x="756086" y="291272"/>
            <a:ext cx="5495415" cy="769441"/>
          </a:xfrm>
          <a:prstGeom prst="rect">
            <a:avLst/>
          </a:prstGeom>
        </p:spPr>
        <p:txBody>
          <a:bodyPr wrap="none">
            <a:spAutoFit/>
          </a:bodyPr>
          <a:lstStyle/>
          <a:p>
            <a:r>
              <a:rPr lang="es-MX" sz="4400" b="1" dirty="0">
                <a:solidFill>
                  <a:srgbClr val="00AAA7"/>
                </a:solidFill>
                <a:latin typeface="Montserrat" pitchFamily="2" charset="77"/>
              </a:rPr>
              <a:t>Sangrado variceal</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47713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a:off x="7712895" y="3463669"/>
            <a:ext cx="3929537" cy="661806"/>
          </a:xfrm>
          <a:custGeom>
            <a:avLst/>
            <a:gdLst>
              <a:gd name="connsiteX0" fmla="*/ 6628187 w 7623269"/>
              <a:gd name="connsiteY0" fmla="*/ 0 h 1078344"/>
              <a:gd name="connsiteX1" fmla="*/ 7125728 w 7623269"/>
              <a:gd name="connsiteY1" fmla="*/ 0 h 1078344"/>
              <a:gd name="connsiteX2" fmla="*/ 7623269 w 7623269"/>
              <a:gd name="connsiteY2" fmla="*/ 539172 h 1078344"/>
              <a:gd name="connsiteX3" fmla="*/ 7125728 w 7623269"/>
              <a:gd name="connsiteY3" fmla="*/ 1078344 h 1078344"/>
              <a:gd name="connsiteX4" fmla="*/ 6628187 w 7623269"/>
              <a:gd name="connsiteY4" fmla="*/ 1078343 h 1078344"/>
              <a:gd name="connsiteX5" fmla="*/ 6628187 w 7623269"/>
              <a:gd name="connsiteY5" fmla="*/ 1078344 h 1078344"/>
              <a:gd name="connsiteX6" fmla="*/ 0 w 7623269"/>
              <a:gd name="connsiteY6" fmla="*/ 1078344 h 1078344"/>
              <a:gd name="connsiteX7" fmla="*/ 0 w 7623269"/>
              <a:gd name="connsiteY7" fmla="*/ 1 h 1078344"/>
              <a:gd name="connsiteX8" fmla="*/ 6628187 w 7623269"/>
              <a:gd name="connsiteY8" fmla="*/ 1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3269" h="1078344">
                <a:moveTo>
                  <a:pt x="6628187" y="0"/>
                </a:moveTo>
                <a:lnTo>
                  <a:pt x="7125728" y="0"/>
                </a:lnTo>
                <a:cubicBezTo>
                  <a:pt x="7400512" y="0"/>
                  <a:pt x="7623269" y="241396"/>
                  <a:pt x="7623269" y="539172"/>
                </a:cubicBezTo>
                <a:cubicBezTo>
                  <a:pt x="7623269" y="836948"/>
                  <a:pt x="7400512" y="1078344"/>
                  <a:pt x="7125728" y="1078344"/>
                </a:cubicBezTo>
                <a:lnTo>
                  <a:pt x="6628187" y="1078343"/>
                </a:lnTo>
                <a:lnTo>
                  <a:pt x="6628187" y="1078344"/>
                </a:lnTo>
                <a:lnTo>
                  <a:pt x="0" y="1078344"/>
                </a:lnTo>
                <a:lnTo>
                  <a:pt x="0" y="1"/>
                </a:lnTo>
                <a:lnTo>
                  <a:pt x="6628187"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itchFamily="2" charset="77"/>
            </a:endParaRPr>
          </a:p>
        </p:txBody>
      </p:sp>
      <p:sp>
        <p:nvSpPr>
          <p:cNvPr id="49" name="Freeform 48"/>
          <p:cNvSpPr/>
          <p:nvPr/>
        </p:nvSpPr>
        <p:spPr>
          <a:xfrm>
            <a:off x="7712895" y="4125474"/>
            <a:ext cx="4186823" cy="661806"/>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itchFamily="2" charset="77"/>
            </a:endParaRPr>
          </a:p>
        </p:txBody>
      </p:sp>
      <p:sp>
        <p:nvSpPr>
          <p:cNvPr id="50" name="Freeform 49"/>
          <p:cNvSpPr/>
          <p:nvPr/>
        </p:nvSpPr>
        <p:spPr>
          <a:xfrm>
            <a:off x="7712894" y="2801868"/>
            <a:ext cx="3740810" cy="664181"/>
          </a:xfrm>
          <a:custGeom>
            <a:avLst/>
            <a:gdLst>
              <a:gd name="connsiteX0" fmla="*/ 0 w 6661808"/>
              <a:gd name="connsiteY0" fmla="*/ 0 h 1082215"/>
              <a:gd name="connsiteX1" fmla="*/ 5666726 w 6661808"/>
              <a:gd name="connsiteY1" fmla="*/ 0 h 1082215"/>
              <a:gd name="connsiteX2" fmla="*/ 5666726 w 6661808"/>
              <a:gd name="connsiteY2" fmla="*/ 3871 h 1082215"/>
              <a:gd name="connsiteX3" fmla="*/ 6164267 w 6661808"/>
              <a:gd name="connsiteY3" fmla="*/ 3871 h 1082215"/>
              <a:gd name="connsiteX4" fmla="*/ 6661808 w 6661808"/>
              <a:gd name="connsiteY4" fmla="*/ 543043 h 1082215"/>
              <a:gd name="connsiteX5" fmla="*/ 6164267 w 6661808"/>
              <a:gd name="connsiteY5" fmla="*/ 1082215 h 1082215"/>
              <a:gd name="connsiteX6" fmla="*/ 5666726 w 6661808"/>
              <a:gd name="connsiteY6" fmla="*/ 1082214 h 1082215"/>
              <a:gd name="connsiteX7" fmla="*/ 5666726 w 6661808"/>
              <a:gd name="connsiteY7" fmla="*/ 1078343 h 1082215"/>
              <a:gd name="connsiteX8" fmla="*/ 0 w 6661808"/>
              <a:gd name="connsiteY8" fmla="*/ 1078343 h 10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808" h="1082215">
                <a:moveTo>
                  <a:pt x="0" y="0"/>
                </a:moveTo>
                <a:lnTo>
                  <a:pt x="5666726" y="0"/>
                </a:lnTo>
                <a:lnTo>
                  <a:pt x="5666726" y="3871"/>
                </a:lnTo>
                <a:lnTo>
                  <a:pt x="6164267" y="3871"/>
                </a:lnTo>
                <a:cubicBezTo>
                  <a:pt x="6439051" y="3871"/>
                  <a:pt x="6661808" y="245267"/>
                  <a:pt x="6661808" y="543043"/>
                </a:cubicBezTo>
                <a:cubicBezTo>
                  <a:pt x="6661808" y="840819"/>
                  <a:pt x="6439051" y="1082215"/>
                  <a:pt x="6164267" y="1082215"/>
                </a:cubicBezTo>
                <a:lnTo>
                  <a:pt x="5666726" y="1082214"/>
                </a:lnTo>
                <a:lnTo>
                  <a:pt x="5666726" y="1078343"/>
                </a:lnTo>
                <a:lnTo>
                  <a:pt x="0" y="10783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itchFamily="2" charset="77"/>
            </a:endParaRPr>
          </a:p>
        </p:txBody>
      </p:sp>
      <p:sp>
        <p:nvSpPr>
          <p:cNvPr id="51" name="Freeform 50"/>
          <p:cNvSpPr/>
          <p:nvPr/>
        </p:nvSpPr>
        <p:spPr>
          <a:xfrm>
            <a:off x="7712894" y="2140059"/>
            <a:ext cx="3740810" cy="661806"/>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ontserrat" pitchFamily="2" charset="77"/>
            </a:endParaRPr>
          </a:p>
        </p:txBody>
      </p:sp>
      <p:sp>
        <p:nvSpPr>
          <p:cNvPr id="57" name="TextBox 56"/>
          <p:cNvSpPr txBox="1"/>
          <p:nvPr/>
        </p:nvSpPr>
        <p:spPr>
          <a:xfrm>
            <a:off x="7900207" y="2332464"/>
            <a:ext cx="2813105" cy="346249"/>
          </a:xfrm>
          <a:prstGeom prst="rect">
            <a:avLst/>
          </a:prstGeom>
          <a:noFill/>
        </p:spPr>
        <p:txBody>
          <a:bodyPr wrap="square" rtlCol="0">
            <a:spAutoFit/>
          </a:bodyPr>
          <a:lstStyle/>
          <a:p>
            <a:r>
              <a:rPr lang="en-US" sz="1650" dirty="0" err="1">
                <a:solidFill>
                  <a:schemeClr val="bg1"/>
                </a:solidFill>
                <a:latin typeface="Montserrat" pitchFamily="2" charset="77"/>
                <a:cs typeface="Arial" panose="020B0604020202020204" pitchFamily="34" charset="0"/>
              </a:rPr>
              <a:t>Diagnóstico</a:t>
            </a:r>
            <a:r>
              <a:rPr lang="en-US" sz="1650" dirty="0">
                <a:solidFill>
                  <a:schemeClr val="bg1"/>
                </a:solidFill>
                <a:latin typeface="Montserrat" pitchFamily="2" charset="77"/>
                <a:cs typeface="Arial" panose="020B0604020202020204" pitchFamily="34" charset="0"/>
              </a:rPr>
              <a:t> de cirrhosis.</a:t>
            </a:r>
          </a:p>
        </p:txBody>
      </p:sp>
      <p:sp>
        <p:nvSpPr>
          <p:cNvPr id="58" name="TextBox 57"/>
          <p:cNvSpPr txBox="1"/>
          <p:nvPr/>
        </p:nvSpPr>
        <p:spPr>
          <a:xfrm>
            <a:off x="7900207" y="2859557"/>
            <a:ext cx="2991969" cy="577081"/>
          </a:xfrm>
          <a:prstGeom prst="rect">
            <a:avLst/>
          </a:prstGeom>
          <a:noFill/>
        </p:spPr>
        <p:txBody>
          <a:bodyPr wrap="square" rtlCol="0">
            <a:spAutoFit/>
          </a:bodyPr>
          <a:lstStyle/>
          <a:p>
            <a:r>
              <a:rPr lang="en-US" sz="1575" dirty="0" err="1">
                <a:solidFill>
                  <a:schemeClr val="bg1"/>
                </a:solidFill>
                <a:latin typeface="Montserrat" pitchFamily="2" charset="77"/>
                <a:cs typeface="Arial" panose="020B0604020202020204" pitchFamily="34" charset="0"/>
              </a:rPr>
              <a:t>Cada</a:t>
            </a:r>
            <a:r>
              <a:rPr lang="en-US" sz="1575" dirty="0">
                <a:solidFill>
                  <a:schemeClr val="bg1"/>
                </a:solidFill>
                <a:latin typeface="Montserrat" pitchFamily="2" charset="77"/>
                <a:cs typeface="Arial" panose="020B0604020202020204" pitchFamily="34" charset="0"/>
              </a:rPr>
              <a:t> 1-2 </a:t>
            </a:r>
            <a:r>
              <a:rPr lang="en-US" sz="1575" dirty="0" err="1">
                <a:solidFill>
                  <a:schemeClr val="bg1"/>
                </a:solidFill>
                <a:latin typeface="Montserrat" pitchFamily="2" charset="77"/>
                <a:cs typeface="Arial" panose="020B0604020202020204" pitchFamily="34" charset="0"/>
              </a:rPr>
              <a:t>años</a:t>
            </a:r>
            <a:r>
              <a:rPr lang="en-US" sz="1575" dirty="0">
                <a:solidFill>
                  <a:schemeClr val="bg1"/>
                </a:solidFill>
                <a:latin typeface="Montserrat" pitchFamily="2" charset="77"/>
                <a:cs typeface="Arial" panose="020B0604020202020204" pitchFamily="34" charset="0"/>
              </a:rPr>
              <a:t> con injuria </a:t>
            </a:r>
            <a:r>
              <a:rPr lang="en-US" sz="1575" dirty="0" err="1">
                <a:solidFill>
                  <a:schemeClr val="bg1"/>
                </a:solidFill>
                <a:latin typeface="Montserrat" pitchFamily="2" charset="77"/>
                <a:cs typeface="Arial" panose="020B0604020202020204" pitchFamily="34" charset="0"/>
              </a:rPr>
              <a:t>persistente</a:t>
            </a:r>
            <a:r>
              <a:rPr lang="en-US" sz="1575" dirty="0">
                <a:solidFill>
                  <a:schemeClr val="bg1"/>
                </a:solidFill>
                <a:latin typeface="Montserrat" pitchFamily="2" charset="77"/>
                <a:cs typeface="Arial" panose="020B0604020202020204" pitchFamily="34" charset="0"/>
              </a:rPr>
              <a:t>.</a:t>
            </a:r>
          </a:p>
        </p:txBody>
      </p:sp>
      <p:sp>
        <p:nvSpPr>
          <p:cNvPr id="59" name="TextBox 58"/>
          <p:cNvSpPr txBox="1"/>
          <p:nvPr/>
        </p:nvSpPr>
        <p:spPr>
          <a:xfrm>
            <a:off x="7900206" y="3656073"/>
            <a:ext cx="2772816" cy="346249"/>
          </a:xfrm>
          <a:prstGeom prst="rect">
            <a:avLst/>
          </a:prstGeom>
          <a:noFill/>
        </p:spPr>
        <p:txBody>
          <a:bodyPr wrap="square" rtlCol="0">
            <a:spAutoFit/>
          </a:bodyPr>
          <a:lstStyle/>
          <a:p>
            <a:r>
              <a:rPr lang="en-US" sz="1650" dirty="0" err="1">
                <a:solidFill>
                  <a:schemeClr val="bg1"/>
                </a:solidFill>
                <a:latin typeface="Montserrat" pitchFamily="2" charset="77"/>
                <a:cs typeface="Arial" panose="020B0604020202020204" pitchFamily="34" charset="0"/>
              </a:rPr>
              <a:t>Cada</a:t>
            </a:r>
            <a:r>
              <a:rPr lang="en-US" sz="1650" dirty="0">
                <a:solidFill>
                  <a:schemeClr val="bg1"/>
                </a:solidFill>
                <a:latin typeface="Montserrat" pitchFamily="2" charset="77"/>
                <a:cs typeface="Arial" panose="020B0604020202020204" pitchFamily="34" charset="0"/>
              </a:rPr>
              <a:t> 2-3 </a:t>
            </a:r>
            <a:r>
              <a:rPr lang="en-US" sz="1650" dirty="0" err="1">
                <a:solidFill>
                  <a:schemeClr val="bg1"/>
                </a:solidFill>
                <a:latin typeface="Montserrat" pitchFamily="2" charset="77"/>
                <a:cs typeface="Arial" panose="020B0604020202020204" pitchFamily="34" charset="0"/>
              </a:rPr>
              <a:t>años</a:t>
            </a:r>
            <a:r>
              <a:rPr lang="en-US" sz="1650" dirty="0">
                <a:solidFill>
                  <a:schemeClr val="bg1"/>
                </a:solidFill>
                <a:latin typeface="Montserrat" pitchFamily="2" charset="77"/>
                <a:cs typeface="Arial" panose="020B0604020202020204" pitchFamily="34" charset="0"/>
              </a:rPr>
              <a:t> sin injuria.</a:t>
            </a:r>
          </a:p>
        </p:txBody>
      </p:sp>
      <p:sp>
        <p:nvSpPr>
          <p:cNvPr id="60" name="TextBox 59"/>
          <p:cNvSpPr txBox="1"/>
          <p:nvPr/>
        </p:nvSpPr>
        <p:spPr>
          <a:xfrm>
            <a:off x="7900208" y="4159017"/>
            <a:ext cx="3999510" cy="600164"/>
          </a:xfrm>
          <a:prstGeom prst="rect">
            <a:avLst/>
          </a:prstGeom>
          <a:noFill/>
        </p:spPr>
        <p:txBody>
          <a:bodyPr wrap="square" rtlCol="0">
            <a:spAutoFit/>
          </a:bodyPr>
          <a:lstStyle/>
          <a:p>
            <a:r>
              <a:rPr lang="en-US" sz="1650" dirty="0" err="1">
                <a:solidFill>
                  <a:schemeClr val="bg1"/>
                </a:solidFill>
                <a:latin typeface="Montserrat" pitchFamily="2" charset="77"/>
                <a:cs typeface="Arial" panose="020B0604020202020204" pitchFamily="34" charset="0"/>
              </a:rPr>
              <a:t>Evento</a:t>
            </a:r>
            <a:r>
              <a:rPr lang="en-US" sz="1650" dirty="0">
                <a:solidFill>
                  <a:schemeClr val="bg1"/>
                </a:solidFill>
                <a:latin typeface="Montserrat" pitchFamily="2" charset="77"/>
                <a:cs typeface="Arial" panose="020B0604020202020204" pitchFamily="34" charset="0"/>
              </a:rPr>
              <a:t> </a:t>
            </a:r>
            <a:r>
              <a:rPr lang="en-US" sz="1650" dirty="0" err="1">
                <a:solidFill>
                  <a:schemeClr val="bg1"/>
                </a:solidFill>
                <a:latin typeface="Montserrat" pitchFamily="2" charset="77"/>
                <a:cs typeface="Arial" panose="020B0604020202020204" pitchFamily="34" charset="0"/>
              </a:rPr>
              <a:t>hemorrágico</a:t>
            </a:r>
            <a:r>
              <a:rPr lang="en-US" sz="1650" dirty="0">
                <a:solidFill>
                  <a:schemeClr val="bg1"/>
                </a:solidFill>
                <a:latin typeface="Montserrat" pitchFamily="2" charset="77"/>
                <a:cs typeface="Arial" panose="020B0604020202020204" pitchFamily="34" charset="0"/>
              </a:rPr>
              <a:t> </a:t>
            </a:r>
            <a:r>
              <a:rPr lang="en-US" sz="1650" dirty="0" err="1">
                <a:solidFill>
                  <a:schemeClr val="bg1"/>
                </a:solidFill>
                <a:latin typeface="Montserrat" pitchFamily="2" charset="77"/>
                <a:cs typeface="Arial" panose="020B0604020202020204" pitchFamily="34" charset="0"/>
              </a:rPr>
              <a:t>agudo</a:t>
            </a:r>
            <a:r>
              <a:rPr lang="en-US" sz="1650" dirty="0">
                <a:solidFill>
                  <a:schemeClr val="bg1"/>
                </a:solidFill>
                <a:latin typeface="Montserrat" pitchFamily="2" charset="77"/>
                <a:cs typeface="Arial" panose="020B0604020202020204" pitchFamily="34" charset="0"/>
              </a:rPr>
              <a:t>  o </a:t>
            </a:r>
            <a:r>
              <a:rPr lang="en-US" sz="1650" dirty="0" err="1">
                <a:solidFill>
                  <a:schemeClr val="bg1"/>
                </a:solidFill>
                <a:latin typeface="Montserrat" pitchFamily="2" charset="77"/>
                <a:cs typeface="Arial" panose="020B0604020202020204" pitchFamily="34" charset="0"/>
              </a:rPr>
              <a:t>descompensación</a:t>
            </a:r>
            <a:r>
              <a:rPr lang="en-US" sz="1650" dirty="0">
                <a:solidFill>
                  <a:schemeClr val="bg1"/>
                </a:solidFill>
                <a:latin typeface="Montserrat" pitchFamily="2" charset="77"/>
                <a:cs typeface="Arial" panose="020B0604020202020204" pitchFamily="34" charset="0"/>
              </a:rPr>
              <a:t>. </a:t>
            </a:r>
          </a:p>
        </p:txBody>
      </p:sp>
      <p:sp>
        <p:nvSpPr>
          <p:cNvPr id="74" name="Freeform 22"/>
          <p:cNvSpPr>
            <a:spLocks noEditPoints="1"/>
          </p:cNvSpPr>
          <p:nvPr/>
        </p:nvSpPr>
        <p:spPr bwMode="auto">
          <a:xfrm>
            <a:off x="10528224" y="2995838"/>
            <a:ext cx="160152" cy="312458"/>
          </a:xfrm>
          <a:custGeom>
            <a:avLst/>
            <a:gdLst>
              <a:gd name="T0" fmla="*/ 1893 w 2504"/>
              <a:gd name="T1" fmla="*/ 2632 h 3282"/>
              <a:gd name="T2" fmla="*/ 1998 w 2504"/>
              <a:gd name="T3" fmla="*/ 2700 h 3282"/>
              <a:gd name="T4" fmla="*/ 2041 w 2504"/>
              <a:gd name="T5" fmla="*/ 2581 h 3282"/>
              <a:gd name="T6" fmla="*/ 2066 w 2504"/>
              <a:gd name="T7" fmla="*/ 1485 h 3282"/>
              <a:gd name="T8" fmla="*/ 2152 w 2504"/>
              <a:gd name="T9" fmla="*/ 1638 h 3282"/>
              <a:gd name="T10" fmla="*/ 1864 w 2504"/>
              <a:gd name="T11" fmla="*/ 1932 h 3282"/>
              <a:gd name="T12" fmla="*/ 1714 w 2504"/>
              <a:gd name="T13" fmla="*/ 1844 h 3282"/>
              <a:gd name="T14" fmla="*/ 1930 w 2504"/>
              <a:gd name="T15" fmla="*/ 1513 h 3282"/>
              <a:gd name="T16" fmla="*/ 1866 w 2504"/>
              <a:gd name="T17" fmla="*/ 1269 h 3282"/>
              <a:gd name="T18" fmla="*/ 1924 w 2504"/>
              <a:gd name="T19" fmla="*/ 1435 h 3282"/>
              <a:gd name="T20" fmla="*/ 1618 w 2504"/>
              <a:gd name="T21" fmla="*/ 1707 h 3282"/>
              <a:gd name="T22" fmla="*/ 1485 w 2504"/>
              <a:gd name="T23" fmla="*/ 1593 h 3282"/>
              <a:gd name="T24" fmla="*/ 1727 w 2504"/>
              <a:gd name="T25" fmla="*/ 1269 h 3282"/>
              <a:gd name="T26" fmla="*/ 376 w 2504"/>
              <a:gd name="T27" fmla="*/ 1249 h 3282"/>
              <a:gd name="T28" fmla="*/ 645 w 2504"/>
              <a:gd name="T29" fmla="*/ 1028 h 3282"/>
              <a:gd name="T30" fmla="*/ 916 w 2504"/>
              <a:gd name="T31" fmla="*/ 613 h 3282"/>
              <a:gd name="T32" fmla="*/ 1527 w 2504"/>
              <a:gd name="T33" fmla="*/ 1031 h 3282"/>
              <a:gd name="T34" fmla="*/ 1689 w 2504"/>
              <a:gd name="T35" fmla="*/ 1089 h 3282"/>
              <a:gd name="T36" fmla="*/ 1651 w 2504"/>
              <a:gd name="T37" fmla="*/ 1273 h 3282"/>
              <a:gd name="T38" fmla="*/ 1348 w 2504"/>
              <a:gd name="T39" fmla="*/ 1471 h 3282"/>
              <a:gd name="T40" fmla="*/ 1262 w 2504"/>
              <a:gd name="T41" fmla="*/ 1318 h 3282"/>
              <a:gd name="T42" fmla="*/ 190 w 2504"/>
              <a:gd name="T43" fmla="*/ 1635 h 3282"/>
              <a:gd name="T44" fmla="*/ 463 w 2504"/>
              <a:gd name="T45" fmla="*/ 1576 h 3282"/>
              <a:gd name="T46" fmla="*/ 585 w 2504"/>
              <a:gd name="T47" fmla="*/ 1427 h 3282"/>
              <a:gd name="T48" fmla="*/ 719 w 2504"/>
              <a:gd name="T49" fmla="*/ 1518 h 3282"/>
              <a:gd name="T50" fmla="*/ 714 w 2504"/>
              <a:gd name="T51" fmla="*/ 1802 h 3282"/>
              <a:gd name="T52" fmla="*/ 662 w 2504"/>
              <a:gd name="T53" fmla="*/ 2115 h 3282"/>
              <a:gd name="T54" fmla="*/ 2063 w 2504"/>
              <a:gd name="T55" fmla="*/ 2161 h 3282"/>
              <a:gd name="T56" fmla="*/ 1930 w 2504"/>
              <a:gd name="T57" fmla="*/ 2046 h 3282"/>
              <a:gd name="T58" fmla="*/ 2172 w 2504"/>
              <a:gd name="T59" fmla="*/ 1723 h 3282"/>
              <a:gd name="T60" fmla="*/ 2340 w 2504"/>
              <a:gd name="T61" fmla="*/ 1749 h 3282"/>
              <a:gd name="T62" fmla="*/ 2340 w 2504"/>
              <a:gd name="T63" fmla="*/ 1931 h 3282"/>
              <a:gd name="T64" fmla="*/ 2504 w 2504"/>
              <a:gd name="T65" fmla="*/ 2231 h 3282"/>
              <a:gd name="T66" fmla="*/ 1668 w 2504"/>
              <a:gd name="T67" fmla="*/ 3151 h 3282"/>
              <a:gd name="T68" fmla="*/ 1361 w 2504"/>
              <a:gd name="T69" fmla="*/ 2988 h 3282"/>
              <a:gd name="T70" fmla="*/ 1141 w 2504"/>
              <a:gd name="T71" fmla="*/ 3191 h 3282"/>
              <a:gd name="T72" fmla="*/ 880 w 2504"/>
              <a:gd name="T73" fmla="*/ 3281 h 3282"/>
              <a:gd name="T74" fmla="*/ 677 w 2504"/>
              <a:gd name="T75" fmla="*/ 3250 h 3282"/>
              <a:gd name="T76" fmla="*/ 517 w 2504"/>
              <a:gd name="T77" fmla="*/ 3158 h 3282"/>
              <a:gd name="T78" fmla="*/ 253 w 2504"/>
              <a:gd name="T79" fmla="*/ 2839 h 3282"/>
              <a:gd name="T80" fmla="*/ 201 w 2504"/>
              <a:gd name="T81" fmla="*/ 2530 h 3282"/>
              <a:gd name="T82" fmla="*/ 243 w 2504"/>
              <a:gd name="T83" fmla="*/ 2381 h 3282"/>
              <a:gd name="T84" fmla="*/ 334 w 2504"/>
              <a:gd name="T85" fmla="*/ 2042 h 3282"/>
              <a:gd name="T86" fmla="*/ 4 w 2504"/>
              <a:gd name="T87" fmla="*/ 1491 h 3282"/>
              <a:gd name="T88" fmla="*/ 888 w 2504"/>
              <a:gd name="T89" fmla="*/ 613 h 3282"/>
              <a:gd name="T90" fmla="*/ 1115 w 2504"/>
              <a:gd name="T91" fmla="*/ 452 h 3282"/>
              <a:gd name="T92" fmla="*/ 828 w 2504"/>
              <a:gd name="T93" fmla="*/ 459 h 3282"/>
              <a:gd name="T94" fmla="*/ 742 w 2504"/>
              <a:gd name="T95" fmla="*/ 381 h 3282"/>
              <a:gd name="T96" fmla="*/ 1069 w 2504"/>
              <a:gd name="T97" fmla="*/ 211 h 3282"/>
              <a:gd name="T98" fmla="*/ 1054 w 2504"/>
              <a:gd name="T99" fmla="*/ 314 h 3282"/>
              <a:gd name="T100" fmla="*/ 700 w 2504"/>
              <a:gd name="T101" fmla="*/ 314 h 3282"/>
              <a:gd name="T102" fmla="*/ 684 w 2504"/>
              <a:gd name="T103" fmla="*/ 212 h 3282"/>
              <a:gd name="T104" fmla="*/ 993 w 2504"/>
              <a:gd name="T105" fmla="*/ 10 h 3282"/>
              <a:gd name="T106" fmla="*/ 1290 w 2504"/>
              <a:gd name="T107" fmla="*/ 274 h 3282"/>
              <a:gd name="T108" fmla="*/ 904 w 2504"/>
              <a:gd name="T109" fmla="*/ 101 h 3282"/>
              <a:gd name="T110" fmla="*/ 506 w 2504"/>
              <a:gd name="T111" fmla="*/ 235 h 3282"/>
              <a:gd name="T112" fmla="*/ 705 w 2504"/>
              <a:gd name="T113" fmla="*/ 23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4" h="3282">
                <a:moveTo>
                  <a:pt x="1964" y="2543"/>
                </a:moveTo>
                <a:lnTo>
                  <a:pt x="1947" y="2547"/>
                </a:lnTo>
                <a:lnTo>
                  <a:pt x="1931" y="2555"/>
                </a:lnTo>
                <a:lnTo>
                  <a:pt x="1916" y="2567"/>
                </a:lnTo>
                <a:lnTo>
                  <a:pt x="1905" y="2581"/>
                </a:lnTo>
                <a:lnTo>
                  <a:pt x="1897" y="2597"/>
                </a:lnTo>
                <a:lnTo>
                  <a:pt x="1893" y="2615"/>
                </a:lnTo>
                <a:lnTo>
                  <a:pt x="1893" y="2632"/>
                </a:lnTo>
                <a:lnTo>
                  <a:pt x="1897" y="2650"/>
                </a:lnTo>
                <a:lnTo>
                  <a:pt x="1905" y="2666"/>
                </a:lnTo>
                <a:lnTo>
                  <a:pt x="1916" y="2682"/>
                </a:lnTo>
                <a:lnTo>
                  <a:pt x="1931" y="2693"/>
                </a:lnTo>
                <a:lnTo>
                  <a:pt x="1947" y="2700"/>
                </a:lnTo>
                <a:lnTo>
                  <a:pt x="1964" y="2705"/>
                </a:lnTo>
                <a:lnTo>
                  <a:pt x="1982" y="2705"/>
                </a:lnTo>
                <a:lnTo>
                  <a:pt x="1998" y="2700"/>
                </a:lnTo>
                <a:lnTo>
                  <a:pt x="2014" y="2693"/>
                </a:lnTo>
                <a:lnTo>
                  <a:pt x="2029" y="2682"/>
                </a:lnTo>
                <a:lnTo>
                  <a:pt x="2041" y="2666"/>
                </a:lnTo>
                <a:lnTo>
                  <a:pt x="2048" y="2650"/>
                </a:lnTo>
                <a:lnTo>
                  <a:pt x="2052" y="2632"/>
                </a:lnTo>
                <a:lnTo>
                  <a:pt x="2052" y="2615"/>
                </a:lnTo>
                <a:lnTo>
                  <a:pt x="2048" y="2597"/>
                </a:lnTo>
                <a:lnTo>
                  <a:pt x="2041" y="2581"/>
                </a:lnTo>
                <a:lnTo>
                  <a:pt x="2029" y="2567"/>
                </a:lnTo>
                <a:lnTo>
                  <a:pt x="2014" y="2555"/>
                </a:lnTo>
                <a:lnTo>
                  <a:pt x="1998" y="2547"/>
                </a:lnTo>
                <a:lnTo>
                  <a:pt x="1981" y="2543"/>
                </a:lnTo>
                <a:lnTo>
                  <a:pt x="1964" y="2543"/>
                </a:lnTo>
                <a:close/>
                <a:moveTo>
                  <a:pt x="2019" y="1475"/>
                </a:moveTo>
                <a:lnTo>
                  <a:pt x="2043" y="1477"/>
                </a:lnTo>
                <a:lnTo>
                  <a:pt x="2066" y="1485"/>
                </a:lnTo>
                <a:lnTo>
                  <a:pt x="2088" y="1496"/>
                </a:lnTo>
                <a:lnTo>
                  <a:pt x="2107" y="1513"/>
                </a:lnTo>
                <a:lnTo>
                  <a:pt x="2118" y="1523"/>
                </a:lnTo>
                <a:lnTo>
                  <a:pt x="2134" y="1542"/>
                </a:lnTo>
                <a:lnTo>
                  <a:pt x="2145" y="1565"/>
                </a:lnTo>
                <a:lnTo>
                  <a:pt x="2152" y="1589"/>
                </a:lnTo>
                <a:lnTo>
                  <a:pt x="2154" y="1613"/>
                </a:lnTo>
                <a:lnTo>
                  <a:pt x="2152" y="1638"/>
                </a:lnTo>
                <a:lnTo>
                  <a:pt x="2145" y="1662"/>
                </a:lnTo>
                <a:lnTo>
                  <a:pt x="2134" y="1685"/>
                </a:lnTo>
                <a:lnTo>
                  <a:pt x="2118" y="1704"/>
                </a:lnTo>
                <a:lnTo>
                  <a:pt x="2095" y="1727"/>
                </a:lnTo>
                <a:lnTo>
                  <a:pt x="1930" y="1896"/>
                </a:lnTo>
                <a:lnTo>
                  <a:pt x="1909" y="1912"/>
                </a:lnTo>
                <a:lnTo>
                  <a:pt x="1887" y="1925"/>
                </a:lnTo>
                <a:lnTo>
                  <a:pt x="1864" y="1932"/>
                </a:lnTo>
                <a:lnTo>
                  <a:pt x="1840" y="1934"/>
                </a:lnTo>
                <a:lnTo>
                  <a:pt x="1816" y="1932"/>
                </a:lnTo>
                <a:lnTo>
                  <a:pt x="1793" y="1925"/>
                </a:lnTo>
                <a:lnTo>
                  <a:pt x="1771" y="1912"/>
                </a:lnTo>
                <a:lnTo>
                  <a:pt x="1751" y="1896"/>
                </a:lnTo>
                <a:lnTo>
                  <a:pt x="1742" y="1887"/>
                </a:lnTo>
                <a:lnTo>
                  <a:pt x="1725" y="1866"/>
                </a:lnTo>
                <a:lnTo>
                  <a:pt x="1714" y="1844"/>
                </a:lnTo>
                <a:lnTo>
                  <a:pt x="1707" y="1820"/>
                </a:lnTo>
                <a:lnTo>
                  <a:pt x="1705" y="1796"/>
                </a:lnTo>
                <a:lnTo>
                  <a:pt x="1707" y="1771"/>
                </a:lnTo>
                <a:lnTo>
                  <a:pt x="1714" y="1747"/>
                </a:lnTo>
                <a:lnTo>
                  <a:pt x="1725" y="1725"/>
                </a:lnTo>
                <a:lnTo>
                  <a:pt x="1742" y="1705"/>
                </a:lnTo>
                <a:lnTo>
                  <a:pt x="1908" y="1535"/>
                </a:lnTo>
                <a:lnTo>
                  <a:pt x="1930" y="1513"/>
                </a:lnTo>
                <a:lnTo>
                  <a:pt x="1949" y="1496"/>
                </a:lnTo>
                <a:lnTo>
                  <a:pt x="1971" y="1485"/>
                </a:lnTo>
                <a:lnTo>
                  <a:pt x="1994" y="1477"/>
                </a:lnTo>
                <a:lnTo>
                  <a:pt x="2019" y="1475"/>
                </a:lnTo>
                <a:close/>
                <a:moveTo>
                  <a:pt x="1796" y="1249"/>
                </a:moveTo>
                <a:lnTo>
                  <a:pt x="1820" y="1251"/>
                </a:lnTo>
                <a:lnTo>
                  <a:pt x="1844" y="1258"/>
                </a:lnTo>
                <a:lnTo>
                  <a:pt x="1866" y="1269"/>
                </a:lnTo>
                <a:lnTo>
                  <a:pt x="1885" y="1286"/>
                </a:lnTo>
                <a:lnTo>
                  <a:pt x="1895" y="1296"/>
                </a:lnTo>
                <a:lnTo>
                  <a:pt x="1911" y="1316"/>
                </a:lnTo>
                <a:lnTo>
                  <a:pt x="1924" y="1338"/>
                </a:lnTo>
                <a:lnTo>
                  <a:pt x="1930" y="1362"/>
                </a:lnTo>
                <a:lnTo>
                  <a:pt x="1933" y="1387"/>
                </a:lnTo>
                <a:lnTo>
                  <a:pt x="1930" y="1412"/>
                </a:lnTo>
                <a:lnTo>
                  <a:pt x="1924" y="1435"/>
                </a:lnTo>
                <a:lnTo>
                  <a:pt x="1911" y="1458"/>
                </a:lnTo>
                <a:lnTo>
                  <a:pt x="1895" y="1477"/>
                </a:lnTo>
                <a:lnTo>
                  <a:pt x="1874" y="1500"/>
                </a:lnTo>
                <a:lnTo>
                  <a:pt x="1707" y="1669"/>
                </a:lnTo>
                <a:lnTo>
                  <a:pt x="1687" y="1686"/>
                </a:lnTo>
                <a:lnTo>
                  <a:pt x="1666" y="1698"/>
                </a:lnTo>
                <a:lnTo>
                  <a:pt x="1642" y="1705"/>
                </a:lnTo>
                <a:lnTo>
                  <a:pt x="1618" y="1707"/>
                </a:lnTo>
                <a:lnTo>
                  <a:pt x="1594" y="1705"/>
                </a:lnTo>
                <a:lnTo>
                  <a:pt x="1571" y="1698"/>
                </a:lnTo>
                <a:lnTo>
                  <a:pt x="1549" y="1686"/>
                </a:lnTo>
                <a:lnTo>
                  <a:pt x="1529" y="1669"/>
                </a:lnTo>
                <a:lnTo>
                  <a:pt x="1519" y="1660"/>
                </a:lnTo>
                <a:lnTo>
                  <a:pt x="1503" y="1639"/>
                </a:lnTo>
                <a:lnTo>
                  <a:pt x="1492" y="1618"/>
                </a:lnTo>
                <a:lnTo>
                  <a:pt x="1485" y="1593"/>
                </a:lnTo>
                <a:lnTo>
                  <a:pt x="1482" y="1569"/>
                </a:lnTo>
                <a:lnTo>
                  <a:pt x="1485" y="1544"/>
                </a:lnTo>
                <a:lnTo>
                  <a:pt x="1492" y="1521"/>
                </a:lnTo>
                <a:lnTo>
                  <a:pt x="1503" y="1498"/>
                </a:lnTo>
                <a:lnTo>
                  <a:pt x="1519" y="1479"/>
                </a:lnTo>
                <a:lnTo>
                  <a:pt x="1541" y="1456"/>
                </a:lnTo>
                <a:lnTo>
                  <a:pt x="1707" y="1286"/>
                </a:lnTo>
                <a:lnTo>
                  <a:pt x="1727" y="1269"/>
                </a:lnTo>
                <a:lnTo>
                  <a:pt x="1750" y="1258"/>
                </a:lnTo>
                <a:lnTo>
                  <a:pt x="1773" y="1251"/>
                </a:lnTo>
                <a:lnTo>
                  <a:pt x="1796" y="1249"/>
                </a:lnTo>
                <a:close/>
                <a:moveTo>
                  <a:pt x="632" y="994"/>
                </a:moveTo>
                <a:lnTo>
                  <a:pt x="624" y="995"/>
                </a:lnTo>
                <a:lnTo>
                  <a:pt x="618" y="999"/>
                </a:lnTo>
                <a:lnTo>
                  <a:pt x="380" y="1243"/>
                </a:lnTo>
                <a:lnTo>
                  <a:pt x="376" y="1249"/>
                </a:lnTo>
                <a:lnTo>
                  <a:pt x="374" y="1257"/>
                </a:lnTo>
                <a:lnTo>
                  <a:pt x="376" y="1264"/>
                </a:lnTo>
                <a:lnTo>
                  <a:pt x="380" y="1270"/>
                </a:lnTo>
                <a:lnTo>
                  <a:pt x="386" y="1275"/>
                </a:lnTo>
                <a:lnTo>
                  <a:pt x="393" y="1277"/>
                </a:lnTo>
                <a:lnTo>
                  <a:pt x="401" y="1275"/>
                </a:lnTo>
                <a:lnTo>
                  <a:pt x="407" y="1270"/>
                </a:lnTo>
                <a:lnTo>
                  <a:pt x="645" y="1028"/>
                </a:lnTo>
                <a:lnTo>
                  <a:pt x="649" y="1021"/>
                </a:lnTo>
                <a:lnTo>
                  <a:pt x="651" y="1014"/>
                </a:lnTo>
                <a:lnTo>
                  <a:pt x="649" y="1007"/>
                </a:lnTo>
                <a:lnTo>
                  <a:pt x="645" y="1000"/>
                </a:lnTo>
                <a:lnTo>
                  <a:pt x="639" y="996"/>
                </a:lnTo>
                <a:lnTo>
                  <a:pt x="632" y="994"/>
                </a:lnTo>
                <a:close/>
                <a:moveTo>
                  <a:pt x="888" y="613"/>
                </a:moveTo>
                <a:lnTo>
                  <a:pt x="916" y="613"/>
                </a:lnTo>
                <a:lnTo>
                  <a:pt x="942" y="617"/>
                </a:lnTo>
                <a:lnTo>
                  <a:pt x="968" y="626"/>
                </a:lnTo>
                <a:lnTo>
                  <a:pt x="993" y="641"/>
                </a:lnTo>
                <a:lnTo>
                  <a:pt x="1015" y="659"/>
                </a:lnTo>
                <a:lnTo>
                  <a:pt x="1446" y="1099"/>
                </a:lnTo>
                <a:lnTo>
                  <a:pt x="1485" y="1059"/>
                </a:lnTo>
                <a:lnTo>
                  <a:pt x="1505" y="1043"/>
                </a:lnTo>
                <a:lnTo>
                  <a:pt x="1527" y="1031"/>
                </a:lnTo>
                <a:lnTo>
                  <a:pt x="1551" y="1024"/>
                </a:lnTo>
                <a:lnTo>
                  <a:pt x="1575" y="1021"/>
                </a:lnTo>
                <a:lnTo>
                  <a:pt x="1598" y="1024"/>
                </a:lnTo>
                <a:lnTo>
                  <a:pt x="1621" y="1031"/>
                </a:lnTo>
                <a:lnTo>
                  <a:pt x="1644" y="1043"/>
                </a:lnTo>
                <a:lnTo>
                  <a:pt x="1664" y="1059"/>
                </a:lnTo>
                <a:lnTo>
                  <a:pt x="1674" y="1069"/>
                </a:lnTo>
                <a:lnTo>
                  <a:pt x="1689" y="1089"/>
                </a:lnTo>
                <a:lnTo>
                  <a:pt x="1701" y="1112"/>
                </a:lnTo>
                <a:lnTo>
                  <a:pt x="1708" y="1135"/>
                </a:lnTo>
                <a:lnTo>
                  <a:pt x="1710" y="1160"/>
                </a:lnTo>
                <a:lnTo>
                  <a:pt x="1708" y="1185"/>
                </a:lnTo>
                <a:lnTo>
                  <a:pt x="1701" y="1209"/>
                </a:lnTo>
                <a:lnTo>
                  <a:pt x="1689" y="1230"/>
                </a:lnTo>
                <a:lnTo>
                  <a:pt x="1674" y="1251"/>
                </a:lnTo>
                <a:lnTo>
                  <a:pt x="1651" y="1273"/>
                </a:lnTo>
                <a:lnTo>
                  <a:pt x="1507" y="1421"/>
                </a:lnTo>
                <a:lnTo>
                  <a:pt x="1485" y="1442"/>
                </a:lnTo>
                <a:lnTo>
                  <a:pt x="1465" y="1459"/>
                </a:lnTo>
                <a:lnTo>
                  <a:pt x="1443" y="1471"/>
                </a:lnTo>
                <a:lnTo>
                  <a:pt x="1420" y="1477"/>
                </a:lnTo>
                <a:lnTo>
                  <a:pt x="1396" y="1481"/>
                </a:lnTo>
                <a:lnTo>
                  <a:pt x="1372" y="1479"/>
                </a:lnTo>
                <a:lnTo>
                  <a:pt x="1348" y="1471"/>
                </a:lnTo>
                <a:lnTo>
                  <a:pt x="1326" y="1459"/>
                </a:lnTo>
                <a:lnTo>
                  <a:pt x="1307" y="1442"/>
                </a:lnTo>
                <a:lnTo>
                  <a:pt x="1297" y="1433"/>
                </a:lnTo>
                <a:lnTo>
                  <a:pt x="1281" y="1413"/>
                </a:lnTo>
                <a:lnTo>
                  <a:pt x="1270" y="1391"/>
                </a:lnTo>
                <a:lnTo>
                  <a:pt x="1262" y="1366"/>
                </a:lnTo>
                <a:lnTo>
                  <a:pt x="1260" y="1343"/>
                </a:lnTo>
                <a:lnTo>
                  <a:pt x="1262" y="1318"/>
                </a:lnTo>
                <a:lnTo>
                  <a:pt x="1270" y="1294"/>
                </a:lnTo>
                <a:lnTo>
                  <a:pt x="1281" y="1271"/>
                </a:lnTo>
                <a:lnTo>
                  <a:pt x="1297" y="1251"/>
                </a:lnTo>
                <a:lnTo>
                  <a:pt x="1319" y="1229"/>
                </a:lnTo>
                <a:lnTo>
                  <a:pt x="1319" y="1228"/>
                </a:lnTo>
                <a:lnTo>
                  <a:pt x="1368" y="1179"/>
                </a:lnTo>
                <a:lnTo>
                  <a:pt x="1003" y="807"/>
                </a:lnTo>
                <a:lnTo>
                  <a:pt x="190" y="1635"/>
                </a:lnTo>
                <a:lnTo>
                  <a:pt x="390" y="1837"/>
                </a:lnTo>
                <a:lnTo>
                  <a:pt x="402" y="1792"/>
                </a:lnTo>
                <a:lnTo>
                  <a:pt x="414" y="1748"/>
                </a:lnTo>
                <a:lnTo>
                  <a:pt x="426" y="1707"/>
                </a:lnTo>
                <a:lnTo>
                  <a:pt x="437" y="1669"/>
                </a:lnTo>
                <a:lnTo>
                  <a:pt x="447" y="1634"/>
                </a:lnTo>
                <a:lnTo>
                  <a:pt x="456" y="1603"/>
                </a:lnTo>
                <a:lnTo>
                  <a:pt x="463" y="1576"/>
                </a:lnTo>
                <a:lnTo>
                  <a:pt x="470" y="1555"/>
                </a:lnTo>
                <a:lnTo>
                  <a:pt x="482" y="1522"/>
                </a:lnTo>
                <a:lnTo>
                  <a:pt x="496" y="1495"/>
                </a:lnTo>
                <a:lnTo>
                  <a:pt x="511" y="1472"/>
                </a:lnTo>
                <a:lnTo>
                  <a:pt x="529" y="1455"/>
                </a:lnTo>
                <a:lnTo>
                  <a:pt x="547" y="1441"/>
                </a:lnTo>
                <a:lnTo>
                  <a:pt x="566" y="1432"/>
                </a:lnTo>
                <a:lnTo>
                  <a:pt x="585" y="1427"/>
                </a:lnTo>
                <a:lnTo>
                  <a:pt x="605" y="1426"/>
                </a:lnTo>
                <a:lnTo>
                  <a:pt x="625" y="1429"/>
                </a:lnTo>
                <a:lnTo>
                  <a:pt x="644" y="1436"/>
                </a:lnTo>
                <a:lnTo>
                  <a:pt x="662" y="1447"/>
                </a:lnTo>
                <a:lnTo>
                  <a:pt x="679" y="1460"/>
                </a:lnTo>
                <a:lnTo>
                  <a:pt x="694" y="1476"/>
                </a:lnTo>
                <a:lnTo>
                  <a:pt x="709" y="1497"/>
                </a:lnTo>
                <a:lnTo>
                  <a:pt x="719" y="1518"/>
                </a:lnTo>
                <a:lnTo>
                  <a:pt x="726" y="1542"/>
                </a:lnTo>
                <a:lnTo>
                  <a:pt x="730" y="1571"/>
                </a:lnTo>
                <a:lnTo>
                  <a:pt x="732" y="1603"/>
                </a:lnTo>
                <a:lnTo>
                  <a:pt x="731" y="1638"/>
                </a:lnTo>
                <a:lnTo>
                  <a:pt x="729" y="1675"/>
                </a:lnTo>
                <a:lnTo>
                  <a:pt x="725" y="1715"/>
                </a:lnTo>
                <a:lnTo>
                  <a:pt x="720" y="1758"/>
                </a:lnTo>
                <a:lnTo>
                  <a:pt x="714" y="1802"/>
                </a:lnTo>
                <a:lnTo>
                  <a:pt x="708" y="1848"/>
                </a:lnTo>
                <a:lnTo>
                  <a:pt x="701" y="1896"/>
                </a:lnTo>
                <a:lnTo>
                  <a:pt x="694" y="1944"/>
                </a:lnTo>
                <a:lnTo>
                  <a:pt x="691" y="1970"/>
                </a:lnTo>
                <a:lnTo>
                  <a:pt x="685" y="2002"/>
                </a:lnTo>
                <a:lnTo>
                  <a:pt x="678" y="2037"/>
                </a:lnTo>
                <a:lnTo>
                  <a:pt x="671" y="2075"/>
                </a:lnTo>
                <a:lnTo>
                  <a:pt x="662" y="2115"/>
                </a:lnTo>
                <a:lnTo>
                  <a:pt x="1471" y="2939"/>
                </a:lnTo>
                <a:lnTo>
                  <a:pt x="2283" y="2112"/>
                </a:lnTo>
                <a:lnTo>
                  <a:pt x="2223" y="2050"/>
                </a:lnTo>
                <a:lnTo>
                  <a:pt x="2152" y="2122"/>
                </a:lnTo>
                <a:lnTo>
                  <a:pt x="2133" y="2139"/>
                </a:lnTo>
                <a:lnTo>
                  <a:pt x="2111" y="2151"/>
                </a:lnTo>
                <a:lnTo>
                  <a:pt x="2087" y="2157"/>
                </a:lnTo>
                <a:lnTo>
                  <a:pt x="2063" y="2161"/>
                </a:lnTo>
                <a:lnTo>
                  <a:pt x="2039" y="2157"/>
                </a:lnTo>
                <a:lnTo>
                  <a:pt x="2016" y="2151"/>
                </a:lnTo>
                <a:lnTo>
                  <a:pt x="1994" y="2139"/>
                </a:lnTo>
                <a:lnTo>
                  <a:pt x="1974" y="2122"/>
                </a:lnTo>
                <a:lnTo>
                  <a:pt x="1964" y="2113"/>
                </a:lnTo>
                <a:lnTo>
                  <a:pt x="1948" y="2093"/>
                </a:lnTo>
                <a:lnTo>
                  <a:pt x="1937" y="2071"/>
                </a:lnTo>
                <a:lnTo>
                  <a:pt x="1930" y="2046"/>
                </a:lnTo>
                <a:lnTo>
                  <a:pt x="1928" y="2023"/>
                </a:lnTo>
                <a:lnTo>
                  <a:pt x="1930" y="1998"/>
                </a:lnTo>
                <a:lnTo>
                  <a:pt x="1937" y="1974"/>
                </a:lnTo>
                <a:lnTo>
                  <a:pt x="1948" y="1951"/>
                </a:lnTo>
                <a:lnTo>
                  <a:pt x="1964" y="1932"/>
                </a:lnTo>
                <a:lnTo>
                  <a:pt x="1986" y="1908"/>
                </a:lnTo>
                <a:lnTo>
                  <a:pt x="2152" y="1739"/>
                </a:lnTo>
                <a:lnTo>
                  <a:pt x="2172" y="1723"/>
                </a:lnTo>
                <a:lnTo>
                  <a:pt x="2194" y="1711"/>
                </a:lnTo>
                <a:lnTo>
                  <a:pt x="2218" y="1704"/>
                </a:lnTo>
                <a:lnTo>
                  <a:pt x="2242" y="1702"/>
                </a:lnTo>
                <a:lnTo>
                  <a:pt x="2265" y="1704"/>
                </a:lnTo>
                <a:lnTo>
                  <a:pt x="2289" y="1711"/>
                </a:lnTo>
                <a:lnTo>
                  <a:pt x="2311" y="1723"/>
                </a:lnTo>
                <a:lnTo>
                  <a:pt x="2331" y="1739"/>
                </a:lnTo>
                <a:lnTo>
                  <a:pt x="2340" y="1749"/>
                </a:lnTo>
                <a:lnTo>
                  <a:pt x="2356" y="1769"/>
                </a:lnTo>
                <a:lnTo>
                  <a:pt x="2368" y="1792"/>
                </a:lnTo>
                <a:lnTo>
                  <a:pt x="2375" y="1815"/>
                </a:lnTo>
                <a:lnTo>
                  <a:pt x="2377" y="1840"/>
                </a:lnTo>
                <a:lnTo>
                  <a:pt x="2375" y="1865"/>
                </a:lnTo>
                <a:lnTo>
                  <a:pt x="2368" y="1889"/>
                </a:lnTo>
                <a:lnTo>
                  <a:pt x="2356" y="1910"/>
                </a:lnTo>
                <a:lnTo>
                  <a:pt x="2340" y="1931"/>
                </a:lnTo>
                <a:lnTo>
                  <a:pt x="2318" y="1952"/>
                </a:lnTo>
                <a:lnTo>
                  <a:pt x="2319" y="1953"/>
                </a:lnTo>
                <a:lnTo>
                  <a:pt x="2302" y="1971"/>
                </a:lnTo>
                <a:lnTo>
                  <a:pt x="2457" y="2131"/>
                </a:lnTo>
                <a:lnTo>
                  <a:pt x="2475" y="2152"/>
                </a:lnTo>
                <a:lnTo>
                  <a:pt x="2490" y="2177"/>
                </a:lnTo>
                <a:lnTo>
                  <a:pt x="2499" y="2204"/>
                </a:lnTo>
                <a:lnTo>
                  <a:pt x="2504" y="2231"/>
                </a:lnTo>
                <a:lnTo>
                  <a:pt x="2504" y="2258"/>
                </a:lnTo>
                <a:lnTo>
                  <a:pt x="2499" y="2286"/>
                </a:lnTo>
                <a:lnTo>
                  <a:pt x="2490" y="2312"/>
                </a:lnTo>
                <a:lnTo>
                  <a:pt x="2475" y="2337"/>
                </a:lnTo>
                <a:lnTo>
                  <a:pt x="2457" y="2359"/>
                </a:lnTo>
                <a:lnTo>
                  <a:pt x="1713" y="3118"/>
                </a:lnTo>
                <a:lnTo>
                  <a:pt x="1692" y="3136"/>
                </a:lnTo>
                <a:lnTo>
                  <a:pt x="1668" y="3151"/>
                </a:lnTo>
                <a:lnTo>
                  <a:pt x="1642" y="3160"/>
                </a:lnTo>
                <a:lnTo>
                  <a:pt x="1614" y="3164"/>
                </a:lnTo>
                <a:lnTo>
                  <a:pt x="1587" y="3164"/>
                </a:lnTo>
                <a:lnTo>
                  <a:pt x="1561" y="3160"/>
                </a:lnTo>
                <a:lnTo>
                  <a:pt x="1534" y="3151"/>
                </a:lnTo>
                <a:lnTo>
                  <a:pt x="1510" y="3136"/>
                </a:lnTo>
                <a:lnTo>
                  <a:pt x="1488" y="3118"/>
                </a:lnTo>
                <a:lnTo>
                  <a:pt x="1361" y="2988"/>
                </a:lnTo>
                <a:lnTo>
                  <a:pt x="1225" y="3125"/>
                </a:lnTo>
                <a:lnTo>
                  <a:pt x="1223" y="3127"/>
                </a:lnTo>
                <a:lnTo>
                  <a:pt x="1218" y="3132"/>
                </a:lnTo>
                <a:lnTo>
                  <a:pt x="1209" y="3140"/>
                </a:lnTo>
                <a:lnTo>
                  <a:pt x="1197" y="3151"/>
                </a:lnTo>
                <a:lnTo>
                  <a:pt x="1181" y="3163"/>
                </a:lnTo>
                <a:lnTo>
                  <a:pt x="1162" y="3176"/>
                </a:lnTo>
                <a:lnTo>
                  <a:pt x="1141" y="3191"/>
                </a:lnTo>
                <a:lnTo>
                  <a:pt x="1117" y="3205"/>
                </a:lnTo>
                <a:lnTo>
                  <a:pt x="1090" y="3220"/>
                </a:lnTo>
                <a:lnTo>
                  <a:pt x="1060" y="3234"/>
                </a:lnTo>
                <a:lnTo>
                  <a:pt x="1029" y="3248"/>
                </a:lnTo>
                <a:lnTo>
                  <a:pt x="995" y="3259"/>
                </a:lnTo>
                <a:lnTo>
                  <a:pt x="958" y="3269"/>
                </a:lnTo>
                <a:lnTo>
                  <a:pt x="920" y="3276"/>
                </a:lnTo>
                <a:lnTo>
                  <a:pt x="880" y="3281"/>
                </a:lnTo>
                <a:lnTo>
                  <a:pt x="838" y="3282"/>
                </a:lnTo>
                <a:lnTo>
                  <a:pt x="794" y="3278"/>
                </a:lnTo>
                <a:lnTo>
                  <a:pt x="750" y="3271"/>
                </a:lnTo>
                <a:lnTo>
                  <a:pt x="747" y="3271"/>
                </a:lnTo>
                <a:lnTo>
                  <a:pt x="744" y="3270"/>
                </a:lnTo>
                <a:lnTo>
                  <a:pt x="726" y="3266"/>
                </a:lnTo>
                <a:lnTo>
                  <a:pt x="708" y="3260"/>
                </a:lnTo>
                <a:lnTo>
                  <a:pt x="677" y="3250"/>
                </a:lnTo>
                <a:lnTo>
                  <a:pt x="663" y="3244"/>
                </a:lnTo>
                <a:lnTo>
                  <a:pt x="648" y="3238"/>
                </a:lnTo>
                <a:lnTo>
                  <a:pt x="618" y="3224"/>
                </a:lnTo>
                <a:lnTo>
                  <a:pt x="587" y="3207"/>
                </a:lnTo>
                <a:lnTo>
                  <a:pt x="578" y="3201"/>
                </a:lnTo>
                <a:lnTo>
                  <a:pt x="568" y="3195"/>
                </a:lnTo>
                <a:lnTo>
                  <a:pt x="543" y="3177"/>
                </a:lnTo>
                <a:lnTo>
                  <a:pt x="517" y="3158"/>
                </a:lnTo>
                <a:lnTo>
                  <a:pt x="496" y="3142"/>
                </a:lnTo>
                <a:lnTo>
                  <a:pt x="461" y="3113"/>
                </a:lnTo>
                <a:lnTo>
                  <a:pt x="427" y="3079"/>
                </a:lnTo>
                <a:lnTo>
                  <a:pt x="380" y="3029"/>
                </a:lnTo>
                <a:lnTo>
                  <a:pt x="340" y="2980"/>
                </a:lnTo>
                <a:lnTo>
                  <a:pt x="305" y="2931"/>
                </a:lnTo>
                <a:lnTo>
                  <a:pt x="277" y="2884"/>
                </a:lnTo>
                <a:lnTo>
                  <a:pt x="253" y="2839"/>
                </a:lnTo>
                <a:lnTo>
                  <a:pt x="233" y="2794"/>
                </a:lnTo>
                <a:lnTo>
                  <a:pt x="218" y="2751"/>
                </a:lnTo>
                <a:lnTo>
                  <a:pt x="207" y="2709"/>
                </a:lnTo>
                <a:lnTo>
                  <a:pt x="200" y="2670"/>
                </a:lnTo>
                <a:lnTo>
                  <a:pt x="197" y="2631"/>
                </a:lnTo>
                <a:lnTo>
                  <a:pt x="196" y="2595"/>
                </a:lnTo>
                <a:lnTo>
                  <a:pt x="197" y="2562"/>
                </a:lnTo>
                <a:lnTo>
                  <a:pt x="201" y="2530"/>
                </a:lnTo>
                <a:lnTo>
                  <a:pt x="207" y="2502"/>
                </a:lnTo>
                <a:lnTo>
                  <a:pt x="214" y="2475"/>
                </a:lnTo>
                <a:lnTo>
                  <a:pt x="223" y="2451"/>
                </a:lnTo>
                <a:lnTo>
                  <a:pt x="224" y="2448"/>
                </a:lnTo>
                <a:lnTo>
                  <a:pt x="226" y="2439"/>
                </a:lnTo>
                <a:lnTo>
                  <a:pt x="230" y="2424"/>
                </a:lnTo>
                <a:lnTo>
                  <a:pt x="236" y="2405"/>
                </a:lnTo>
                <a:lnTo>
                  <a:pt x="243" y="2381"/>
                </a:lnTo>
                <a:lnTo>
                  <a:pt x="250" y="2352"/>
                </a:lnTo>
                <a:lnTo>
                  <a:pt x="259" y="2320"/>
                </a:lnTo>
                <a:lnTo>
                  <a:pt x="268" y="2285"/>
                </a:lnTo>
                <a:lnTo>
                  <a:pt x="278" y="2247"/>
                </a:lnTo>
                <a:lnTo>
                  <a:pt x="289" y="2207"/>
                </a:lnTo>
                <a:lnTo>
                  <a:pt x="300" y="2165"/>
                </a:lnTo>
                <a:lnTo>
                  <a:pt x="312" y="2120"/>
                </a:lnTo>
                <a:lnTo>
                  <a:pt x="334" y="2042"/>
                </a:lnTo>
                <a:lnTo>
                  <a:pt x="355" y="1963"/>
                </a:lnTo>
                <a:lnTo>
                  <a:pt x="45" y="1646"/>
                </a:lnTo>
                <a:lnTo>
                  <a:pt x="27" y="1625"/>
                </a:lnTo>
                <a:lnTo>
                  <a:pt x="13" y="1600"/>
                </a:lnTo>
                <a:lnTo>
                  <a:pt x="4" y="1573"/>
                </a:lnTo>
                <a:lnTo>
                  <a:pt x="0" y="1547"/>
                </a:lnTo>
                <a:lnTo>
                  <a:pt x="0" y="1519"/>
                </a:lnTo>
                <a:lnTo>
                  <a:pt x="4" y="1491"/>
                </a:lnTo>
                <a:lnTo>
                  <a:pt x="13" y="1465"/>
                </a:lnTo>
                <a:lnTo>
                  <a:pt x="27" y="1440"/>
                </a:lnTo>
                <a:lnTo>
                  <a:pt x="45" y="1418"/>
                </a:lnTo>
                <a:lnTo>
                  <a:pt x="789" y="659"/>
                </a:lnTo>
                <a:lnTo>
                  <a:pt x="811" y="641"/>
                </a:lnTo>
                <a:lnTo>
                  <a:pt x="836" y="626"/>
                </a:lnTo>
                <a:lnTo>
                  <a:pt x="861" y="617"/>
                </a:lnTo>
                <a:lnTo>
                  <a:pt x="888" y="613"/>
                </a:lnTo>
                <a:close/>
                <a:moveTo>
                  <a:pt x="857" y="352"/>
                </a:moveTo>
                <a:lnTo>
                  <a:pt x="897" y="352"/>
                </a:lnTo>
                <a:lnTo>
                  <a:pt x="936" y="358"/>
                </a:lnTo>
                <a:lnTo>
                  <a:pt x="975" y="367"/>
                </a:lnTo>
                <a:lnTo>
                  <a:pt x="1013" y="381"/>
                </a:lnTo>
                <a:lnTo>
                  <a:pt x="1049" y="401"/>
                </a:lnTo>
                <a:lnTo>
                  <a:pt x="1083" y="425"/>
                </a:lnTo>
                <a:lnTo>
                  <a:pt x="1115" y="452"/>
                </a:lnTo>
                <a:lnTo>
                  <a:pt x="1045" y="523"/>
                </a:lnTo>
                <a:lnTo>
                  <a:pt x="1018" y="500"/>
                </a:lnTo>
                <a:lnTo>
                  <a:pt x="990" y="481"/>
                </a:lnTo>
                <a:lnTo>
                  <a:pt x="958" y="468"/>
                </a:lnTo>
                <a:lnTo>
                  <a:pt x="927" y="459"/>
                </a:lnTo>
                <a:lnTo>
                  <a:pt x="894" y="453"/>
                </a:lnTo>
                <a:lnTo>
                  <a:pt x="860" y="453"/>
                </a:lnTo>
                <a:lnTo>
                  <a:pt x="828" y="459"/>
                </a:lnTo>
                <a:lnTo>
                  <a:pt x="795" y="468"/>
                </a:lnTo>
                <a:lnTo>
                  <a:pt x="765" y="481"/>
                </a:lnTo>
                <a:lnTo>
                  <a:pt x="736" y="500"/>
                </a:lnTo>
                <a:lnTo>
                  <a:pt x="710" y="523"/>
                </a:lnTo>
                <a:lnTo>
                  <a:pt x="640" y="452"/>
                </a:lnTo>
                <a:lnTo>
                  <a:pt x="671" y="425"/>
                </a:lnTo>
                <a:lnTo>
                  <a:pt x="706" y="401"/>
                </a:lnTo>
                <a:lnTo>
                  <a:pt x="742" y="381"/>
                </a:lnTo>
                <a:lnTo>
                  <a:pt x="779" y="367"/>
                </a:lnTo>
                <a:lnTo>
                  <a:pt x="818" y="358"/>
                </a:lnTo>
                <a:lnTo>
                  <a:pt x="857" y="352"/>
                </a:lnTo>
                <a:close/>
                <a:moveTo>
                  <a:pt x="877" y="173"/>
                </a:moveTo>
                <a:lnTo>
                  <a:pt x="926" y="176"/>
                </a:lnTo>
                <a:lnTo>
                  <a:pt x="975" y="183"/>
                </a:lnTo>
                <a:lnTo>
                  <a:pt x="1023" y="195"/>
                </a:lnTo>
                <a:lnTo>
                  <a:pt x="1069" y="211"/>
                </a:lnTo>
                <a:lnTo>
                  <a:pt x="1115" y="233"/>
                </a:lnTo>
                <a:lnTo>
                  <a:pt x="1158" y="260"/>
                </a:lnTo>
                <a:lnTo>
                  <a:pt x="1200" y="291"/>
                </a:lnTo>
                <a:lnTo>
                  <a:pt x="1239" y="326"/>
                </a:lnTo>
                <a:lnTo>
                  <a:pt x="1169" y="397"/>
                </a:lnTo>
                <a:lnTo>
                  <a:pt x="1133" y="364"/>
                </a:lnTo>
                <a:lnTo>
                  <a:pt x="1095" y="337"/>
                </a:lnTo>
                <a:lnTo>
                  <a:pt x="1054" y="314"/>
                </a:lnTo>
                <a:lnTo>
                  <a:pt x="1011" y="297"/>
                </a:lnTo>
                <a:lnTo>
                  <a:pt x="967" y="283"/>
                </a:lnTo>
                <a:lnTo>
                  <a:pt x="923" y="276"/>
                </a:lnTo>
                <a:lnTo>
                  <a:pt x="877" y="274"/>
                </a:lnTo>
                <a:lnTo>
                  <a:pt x="832" y="276"/>
                </a:lnTo>
                <a:lnTo>
                  <a:pt x="787" y="283"/>
                </a:lnTo>
                <a:lnTo>
                  <a:pt x="743" y="297"/>
                </a:lnTo>
                <a:lnTo>
                  <a:pt x="700" y="314"/>
                </a:lnTo>
                <a:lnTo>
                  <a:pt x="660" y="337"/>
                </a:lnTo>
                <a:lnTo>
                  <a:pt x="621" y="364"/>
                </a:lnTo>
                <a:lnTo>
                  <a:pt x="585" y="397"/>
                </a:lnTo>
                <a:lnTo>
                  <a:pt x="516" y="327"/>
                </a:lnTo>
                <a:lnTo>
                  <a:pt x="554" y="291"/>
                </a:lnTo>
                <a:lnTo>
                  <a:pt x="595" y="260"/>
                </a:lnTo>
                <a:lnTo>
                  <a:pt x="639" y="233"/>
                </a:lnTo>
                <a:lnTo>
                  <a:pt x="684" y="212"/>
                </a:lnTo>
                <a:lnTo>
                  <a:pt x="732" y="195"/>
                </a:lnTo>
                <a:lnTo>
                  <a:pt x="779" y="183"/>
                </a:lnTo>
                <a:lnTo>
                  <a:pt x="828" y="176"/>
                </a:lnTo>
                <a:lnTo>
                  <a:pt x="877" y="173"/>
                </a:lnTo>
                <a:close/>
                <a:moveTo>
                  <a:pt x="874" y="0"/>
                </a:moveTo>
                <a:lnTo>
                  <a:pt x="880" y="0"/>
                </a:lnTo>
                <a:lnTo>
                  <a:pt x="935" y="2"/>
                </a:lnTo>
                <a:lnTo>
                  <a:pt x="993" y="10"/>
                </a:lnTo>
                <a:lnTo>
                  <a:pt x="1050" y="23"/>
                </a:lnTo>
                <a:lnTo>
                  <a:pt x="1106" y="40"/>
                </a:lnTo>
                <a:lnTo>
                  <a:pt x="1160" y="63"/>
                </a:lnTo>
                <a:lnTo>
                  <a:pt x="1214" y="91"/>
                </a:lnTo>
                <a:lnTo>
                  <a:pt x="1264" y="123"/>
                </a:lnTo>
                <a:lnTo>
                  <a:pt x="1313" y="161"/>
                </a:lnTo>
                <a:lnTo>
                  <a:pt x="1358" y="203"/>
                </a:lnTo>
                <a:lnTo>
                  <a:pt x="1290" y="274"/>
                </a:lnTo>
                <a:lnTo>
                  <a:pt x="1248" y="236"/>
                </a:lnTo>
                <a:lnTo>
                  <a:pt x="1204" y="202"/>
                </a:lnTo>
                <a:lnTo>
                  <a:pt x="1157" y="173"/>
                </a:lnTo>
                <a:lnTo>
                  <a:pt x="1109" y="149"/>
                </a:lnTo>
                <a:lnTo>
                  <a:pt x="1059" y="130"/>
                </a:lnTo>
                <a:lnTo>
                  <a:pt x="1008" y="115"/>
                </a:lnTo>
                <a:lnTo>
                  <a:pt x="956" y="106"/>
                </a:lnTo>
                <a:lnTo>
                  <a:pt x="904" y="101"/>
                </a:lnTo>
                <a:lnTo>
                  <a:pt x="851" y="101"/>
                </a:lnTo>
                <a:lnTo>
                  <a:pt x="799" y="105"/>
                </a:lnTo>
                <a:lnTo>
                  <a:pt x="746" y="115"/>
                </a:lnTo>
                <a:lnTo>
                  <a:pt x="695" y="130"/>
                </a:lnTo>
                <a:lnTo>
                  <a:pt x="645" y="148"/>
                </a:lnTo>
                <a:lnTo>
                  <a:pt x="596" y="173"/>
                </a:lnTo>
                <a:lnTo>
                  <a:pt x="551" y="202"/>
                </a:lnTo>
                <a:lnTo>
                  <a:pt x="506" y="235"/>
                </a:lnTo>
                <a:lnTo>
                  <a:pt x="465" y="274"/>
                </a:lnTo>
                <a:lnTo>
                  <a:pt x="395" y="203"/>
                </a:lnTo>
                <a:lnTo>
                  <a:pt x="442" y="161"/>
                </a:lnTo>
                <a:lnTo>
                  <a:pt x="490" y="123"/>
                </a:lnTo>
                <a:lnTo>
                  <a:pt x="541" y="91"/>
                </a:lnTo>
                <a:lnTo>
                  <a:pt x="593" y="63"/>
                </a:lnTo>
                <a:lnTo>
                  <a:pt x="648" y="40"/>
                </a:lnTo>
                <a:lnTo>
                  <a:pt x="705" y="23"/>
                </a:lnTo>
                <a:lnTo>
                  <a:pt x="761" y="10"/>
                </a:lnTo>
                <a:lnTo>
                  <a:pt x="819" y="2"/>
                </a:lnTo>
                <a:lnTo>
                  <a:pt x="874"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79" name="Freeform 27"/>
          <p:cNvSpPr>
            <a:spLocks noEditPoints="1"/>
          </p:cNvSpPr>
          <p:nvPr/>
        </p:nvSpPr>
        <p:spPr bwMode="auto">
          <a:xfrm>
            <a:off x="10956273" y="3678116"/>
            <a:ext cx="196000" cy="261866"/>
          </a:xfrm>
          <a:custGeom>
            <a:avLst/>
            <a:gdLst>
              <a:gd name="T0" fmla="*/ 1582 w 3628"/>
              <a:gd name="T1" fmla="*/ 2173 h 3641"/>
              <a:gd name="T2" fmla="*/ 1539 w 3628"/>
              <a:gd name="T3" fmla="*/ 2454 h 3641"/>
              <a:gd name="T4" fmla="*/ 1257 w 3628"/>
              <a:gd name="T5" fmla="*/ 2497 h 3641"/>
              <a:gd name="T6" fmla="*/ 1129 w 3628"/>
              <a:gd name="T7" fmla="*/ 2245 h 3641"/>
              <a:gd name="T8" fmla="*/ 1329 w 3628"/>
              <a:gd name="T9" fmla="*/ 2048 h 3641"/>
              <a:gd name="T10" fmla="*/ 1011 w 3628"/>
              <a:gd name="T11" fmla="*/ 1760 h 3641"/>
              <a:gd name="T12" fmla="*/ 743 w 3628"/>
              <a:gd name="T13" fmla="*/ 2156 h 3641"/>
              <a:gd name="T14" fmla="*/ 839 w 3628"/>
              <a:gd name="T15" fmla="*/ 2638 h 3641"/>
              <a:gd name="T16" fmla="*/ 1240 w 3628"/>
              <a:gd name="T17" fmla="*/ 2904 h 3641"/>
              <a:gd name="T18" fmla="*/ 1724 w 3628"/>
              <a:gd name="T19" fmla="*/ 2809 h 3641"/>
              <a:gd name="T20" fmla="*/ 1992 w 3628"/>
              <a:gd name="T21" fmla="*/ 2411 h 3641"/>
              <a:gd name="T22" fmla="*/ 1896 w 3628"/>
              <a:gd name="T23" fmla="*/ 1931 h 3641"/>
              <a:gd name="T24" fmla="*/ 1496 w 3628"/>
              <a:gd name="T25" fmla="*/ 1665 h 3641"/>
              <a:gd name="T26" fmla="*/ 1561 w 3628"/>
              <a:gd name="T27" fmla="*/ 968 h 3641"/>
              <a:gd name="T28" fmla="*/ 2018 w 3628"/>
              <a:gd name="T29" fmla="*/ 1340 h 3641"/>
              <a:gd name="T30" fmla="*/ 2426 w 3628"/>
              <a:gd name="T31" fmla="*/ 1422 h 3641"/>
              <a:gd name="T32" fmla="*/ 2356 w 3628"/>
              <a:gd name="T33" fmla="*/ 1693 h 3641"/>
              <a:gd name="T34" fmla="*/ 2711 w 3628"/>
              <a:gd name="T35" fmla="*/ 2093 h 3641"/>
              <a:gd name="T36" fmla="*/ 2694 w 3628"/>
              <a:gd name="T37" fmla="*/ 2484 h 3641"/>
              <a:gd name="T38" fmla="*/ 2322 w 3628"/>
              <a:gd name="T39" fmla="*/ 2953 h 3641"/>
              <a:gd name="T40" fmla="*/ 2228 w 3628"/>
              <a:gd name="T41" fmla="*/ 3347 h 3641"/>
              <a:gd name="T42" fmla="*/ 1963 w 3628"/>
              <a:gd name="T43" fmla="*/ 3288 h 3641"/>
              <a:gd name="T44" fmla="*/ 1552 w 3628"/>
              <a:gd name="T45" fmla="*/ 3617 h 3641"/>
              <a:gd name="T46" fmla="*/ 1160 w 3628"/>
              <a:gd name="T47" fmla="*/ 3601 h 3641"/>
              <a:gd name="T48" fmla="*/ 681 w 3628"/>
              <a:gd name="T49" fmla="*/ 3239 h 3641"/>
              <a:gd name="T50" fmla="*/ 289 w 3628"/>
              <a:gd name="T51" fmla="*/ 3141 h 3641"/>
              <a:gd name="T52" fmla="*/ 350 w 3628"/>
              <a:gd name="T53" fmla="*/ 2878 h 3641"/>
              <a:gd name="T54" fmla="*/ 25 w 3628"/>
              <a:gd name="T55" fmla="*/ 2475 h 3641"/>
              <a:gd name="T56" fmla="*/ 41 w 3628"/>
              <a:gd name="T57" fmla="*/ 2085 h 3641"/>
              <a:gd name="T58" fmla="*/ 409 w 3628"/>
              <a:gd name="T59" fmla="*/ 1626 h 3641"/>
              <a:gd name="T60" fmla="*/ 498 w 3628"/>
              <a:gd name="T61" fmla="*/ 1227 h 3641"/>
              <a:gd name="T62" fmla="*/ 842 w 3628"/>
              <a:gd name="T63" fmla="*/ 1258 h 3641"/>
              <a:gd name="T64" fmla="*/ 1181 w 3628"/>
              <a:gd name="T65" fmla="*/ 939 h 3641"/>
              <a:gd name="T66" fmla="*/ 2984 w 3628"/>
              <a:gd name="T67" fmla="*/ 676 h 3641"/>
              <a:gd name="T68" fmla="*/ 2945 w 3628"/>
              <a:gd name="T69" fmla="*/ 865 h 3641"/>
              <a:gd name="T70" fmla="*/ 2753 w 3628"/>
              <a:gd name="T71" fmla="*/ 826 h 3641"/>
              <a:gd name="T72" fmla="*/ 2793 w 3628"/>
              <a:gd name="T73" fmla="*/ 636 h 3641"/>
              <a:gd name="T74" fmla="*/ 2693 w 3628"/>
              <a:gd name="T75" fmla="*/ 435 h 3641"/>
              <a:gd name="T76" fmla="*/ 2507 w 3628"/>
              <a:gd name="T77" fmla="*/ 711 h 3641"/>
              <a:gd name="T78" fmla="*/ 2633 w 3628"/>
              <a:gd name="T79" fmla="*/ 1026 h 3641"/>
              <a:gd name="T80" fmla="*/ 2960 w 3628"/>
              <a:gd name="T81" fmla="*/ 1101 h 3641"/>
              <a:gd name="T82" fmla="*/ 3211 w 3628"/>
              <a:gd name="T83" fmla="*/ 874 h 3641"/>
              <a:gd name="T84" fmla="*/ 3164 w 3628"/>
              <a:gd name="T85" fmla="*/ 539 h 3641"/>
              <a:gd name="T86" fmla="*/ 2865 w 3628"/>
              <a:gd name="T87" fmla="*/ 389 h 3641"/>
              <a:gd name="T88" fmla="*/ 2943 w 3628"/>
              <a:gd name="T89" fmla="*/ 102 h 3641"/>
              <a:gd name="T90" fmla="*/ 3258 w 3628"/>
              <a:gd name="T91" fmla="*/ 79 h 3641"/>
              <a:gd name="T92" fmla="*/ 3397 w 3628"/>
              <a:gd name="T93" fmla="*/ 357 h 3641"/>
              <a:gd name="T94" fmla="*/ 3628 w 3628"/>
              <a:gd name="T95" fmla="*/ 554 h 3641"/>
              <a:gd name="T96" fmla="*/ 3528 w 3628"/>
              <a:gd name="T97" fmla="*/ 848 h 3641"/>
              <a:gd name="T98" fmla="*/ 3544 w 3628"/>
              <a:gd name="T99" fmla="*/ 1146 h 3641"/>
              <a:gd name="T100" fmla="*/ 3267 w 3628"/>
              <a:gd name="T101" fmla="*/ 1289 h 3641"/>
              <a:gd name="T102" fmla="*/ 3064 w 3628"/>
              <a:gd name="T103" fmla="*/ 1505 h 3641"/>
              <a:gd name="T104" fmla="*/ 2766 w 3628"/>
              <a:gd name="T105" fmla="*/ 1413 h 3641"/>
              <a:gd name="T106" fmla="*/ 2467 w 3628"/>
              <a:gd name="T107" fmla="*/ 1424 h 3641"/>
              <a:gd name="T108" fmla="*/ 2329 w 3628"/>
              <a:gd name="T109" fmla="*/ 1149 h 3641"/>
              <a:gd name="T110" fmla="*/ 2109 w 3628"/>
              <a:gd name="T111" fmla="*/ 948 h 3641"/>
              <a:gd name="T112" fmla="*/ 2208 w 3628"/>
              <a:gd name="T113" fmla="*/ 658 h 3641"/>
              <a:gd name="T114" fmla="*/ 2189 w 3628"/>
              <a:gd name="T115" fmla="*/ 360 h 3641"/>
              <a:gd name="T116" fmla="*/ 2469 w 3628"/>
              <a:gd name="T117" fmla="*/ 227 h 3641"/>
              <a:gd name="T118" fmla="*/ 2665 w 3628"/>
              <a:gd name="T119" fmla="*/ 0 h 3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8" h="3641">
                <a:moveTo>
                  <a:pt x="1367" y="2044"/>
                </a:moveTo>
                <a:lnTo>
                  <a:pt x="1407" y="2048"/>
                </a:lnTo>
                <a:lnTo>
                  <a:pt x="1444" y="2057"/>
                </a:lnTo>
                <a:lnTo>
                  <a:pt x="1479" y="2072"/>
                </a:lnTo>
                <a:lnTo>
                  <a:pt x="1510" y="2091"/>
                </a:lnTo>
                <a:lnTo>
                  <a:pt x="1539" y="2115"/>
                </a:lnTo>
                <a:lnTo>
                  <a:pt x="1563" y="2143"/>
                </a:lnTo>
                <a:lnTo>
                  <a:pt x="1582" y="2173"/>
                </a:lnTo>
                <a:lnTo>
                  <a:pt x="1597" y="2209"/>
                </a:lnTo>
                <a:lnTo>
                  <a:pt x="1606" y="2245"/>
                </a:lnTo>
                <a:lnTo>
                  <a:pt x="1609" y="2284"/>
                </a:lnTo>
                <a:lnTo>
                  <a:pt x="1606" y="2323"/>
                </a:lnTo>
                <a:lnTo>
                  <a:pt x="1597" y="2360"/>
                </a:lnTo>
                <a:lnTo>
                  <a:pt x="1582" y="2394"/>
                </a:lnTo>
                <a:lnTo>
                  <a:pt x="1563" y="2426"/>
                </a:lnTo>
                <a:lnTo>
                  <a:pt x="1539" y="2454"/>
                </a:lnTo>
                <a:lnTo>
                  <a:pt x="1510" y="2478"/>
                </a:lnTo>
                <a:lnTo>
                  <a:pt x="1479" y="2497"/>
                </a:lnTo>
                <a:lnTo>
                  <a:pt x="1444" y="2512"/>
                </a:lnTo>
                <a:lnTo>
                  <a:pt x="1407" y="2521"/>
                </a:lnTo>
                <a:lnTo>
                  <a:pt x="1367" y="2525"/>
                </a:lnTo>
                <a:lnTo>
                  <a:pt x="1329" y="2521"/>
                </a:lnTo>
                <a:lnTo>
                  <a:pt x="1291" y="2512"/>
                </a:lnTo>
                <a:lnTo>
                  <a:pt x="1257" y="2497"/>
                </a:lnTo>
                <a:lnTo>
                  <a:pt x="1225" y="2478"/>
                </a:lnTo>
                <a:lnTo>
                  <a:pt x="1197" y="2454"/>
                </a:lnTo>
                <a:lnTo>
                  <a:pt x="1172" y="2426"/>
                </a:lnTo>
                <a:lnTo>
                  <a:pt x="1153" y="2394"/>
                </a:lnTo>
                <a:lnTo>
                  <a:pt x="1138" y="2360"/>
                </a:lnTo>
                <a:lnTo>
                  <a:pt x="1129" y="2323"/>
                </a:lnTo>
                <a:lnTo>
                  <a:pt x="1125" y="2284"/>
                </a:lnTo>
                <a:lnTo>
                  <a:pt x="1129" y="2245"/>
                </a:lnTo>
                <a:lnTo>
                  <a:pt x="1138" y="2209"/>
                </a:lnTo>
                <a:lnTo>
                  <a:pt x="1153" y="2173"/>
                </a:lnTo>
                <a:lnTo>
                  <a:pt x="1172" y="2143"/>
                </a:lnTo>
                <a:lnTo>
                  <a:pt x="1197" y="2115"/>
                </a:lnTo>
                <a:lnTo>
                  <a:pt x="1225" y="2091"/>
                </a:lnTo>
                <a:lnTo>
                  <a:pt x="1257" y="2072"/>
                </a:lnTo>
                <a:lnTo>
                  <a:pt x="1291" y="2057"/>
                </a:lnTo>
                <a:lnTo>
                  <a:pt x="1329" y="2048"/>
                </a:lnTo>
                <a:lnTo>
                  <a:pt x="1367" y="2044"/>
                </a:lnTo>
                <a:close/>
                <a:moveTo>
                  <a:pt x="1367" y="1652"/>
                </a:moveTo>
                <a:lnTo>
                  <a:pt x="1302" y="1656"/>
                </a:lnTo>
                <a:lnTo>
                  <a:pt x="1240" y="1665"/>
                </a:lnTo>
                <a:lnTo>
                  <a:pt x="1178" y="1681"/>
                </a:lnTo>
                <a:lnTo>
                  <a:pt x="1120" y="1702"/>
                </a:lnTo>
                <a:lnTo>
                  <a:pt x="1064" y="1728"/>
                </a:lnTo>
                <a:lnTo>
                  <a:pt x="1011" y="1760"/>
                </a:lnTo>
                <a:lnTo>
                  <a:pt x="962" y="1796"/>
                </a:lnTo>
                <a:lnTo>
                  <a:pt x="916" y="1837"/>
                </a:lnTo>
                <a:lnTo>
                  <a:pt x="875" y="1882"/>
                </a:lnTo>
                <a:lnTo>
                  <a:pt x="839" y="1931"/>
                </a:lnTo>
                <a:lnTo>
                  <a:pt x="807" y="1983"/>
                </a:lnTo>
                <a:lnTo>
                  <a:pt x="781" y="2039"/>
                </a:lnTo>
                <a:lnTo>
                  <a:pt x="759" y="2096"/>
                </a:lnTo>
                <a:lnTo>
                  <a:pt x="743" y="2156"/>
                </a:lnTo>
                <a:lnTo>
                  <a:pt x="734" y="2220"/>
                </a:lnTo>
                <a:lnTo>
                  <a:pt x="730" y="2284"/>
                </a:lnTo>
                <a:lnTo>
                  <a:pt x="734" y="2349"/>
                </a:lnTo>
                <a:lnTo>
                  <a:pt x="743" y="2411"/>
                </a:lnTo>
                <a:lnTo>
                  <a:pt x="759" y="2473"/>
                </a:lnTo>
                <a:lnTo>
                  <a:pt x="781" y="2530"/>
                </a:lnTo>
                <a:lnTo>
                  <a:pt x="807" y="2586"/>
                </a:lnTo>
                <a:lnTo>
                  <a:pt x="839" y="2638"/>
                </a:lnTo>
                <a:lnTo>
                  <a:pt x="875" y="2687"/>
                </a:lnTo>
                <a:lnTo>
                  <a:pt x="916" y="2731"/>
                </a:lnTo>
                <a:lnTo>
                  <a:pt x="962" y="2772"/>
                </a:lnTo>
                <a:lnTo>
                  <a:pt x="1011" y="2809"/>
                </a:lnTo>
                <a:lnTo>
                  <a:pt x="1064" y="2841"/>
                </a:lnTo>
                <a:lnTo>
                  <a:pt x="1120" y="2867"/>
                </a:lnTo>
                <a:lnTo>
                  <a:pt x="1178" y="2888"/>
                </a:lnTo>
                <a:lnTo>
                  <a:pt x="1240" y="2904"/>
                </a:lnTo>
                <a:lnTo>
                  <a:pt x="1302" y="2913"/>
                </a:lnTo>
                <a:lnTo>
                  <a:pt x="1367" y="2917"/>
                </a:lnTo>
                <a:lnTo>
                  <a:pt x="1432" y="2913"/>
                </a:lnTo>
                <a:lnTo>
                  <a:pt x="1496" y="2904"/>
                </a:lnTo>
                <a:lnTo>
                  <a:pt x="1557" y="2888"/>
                </a:lnTo>
                <a:lnTo>
                  <a:pt x="1616" y="2867"/>
                </a:lnTo>
                <a:lnTo>
                  <a:pt x="1671" y="2841"/>
                </a:lnTo>
                <a:lnTo>
                  <a:pt x="1724" y="2809"/>
                </a:lnTo>
                <a:lnTo>
                  <a:pt x="1773" y="2772"/>
                </a:lnTo>
                <a:lnTo>
                  <a:pt x="1818" y="2731"/>
                </a:lnTo>
                <a:lnTo>
                  <a:pt x="1859" y="2687"/>
                </a:lnTo>
                <a:lnTo>
                  <a:pt x="1896" y="2638"/>
                </a:lnTo>
                <a:lnTo>
                  <a:pt x="1928" y="2586"/>
                </a:lnTo>
                <a:lnTo>
                  <a:pt x="1955" y="2530"/>
                </a:lnTo>
                <a:lnTo>
                  <a:pt x="1976" y="2473"/>
                </a:lnTo>
                <a:lnTo>
                  <a:pt x="1992" y="2411"/>
                </a:lnTo>
                <a:lnTo>
                  <a:pt x="2002" y="2349"/>
                </a:lnTo>
                <a:lnTo>
                  <a:pt x="2004" y="2284"/>
                </a:lnTo>
                <a:lnTo>
                  <a:pt x="2002" y="2220"/>
                </a:lnTo>
                <a:lnTo>
                  <a:pt x="1992" y="2156"/>
                </a:lnTo>
                <a:lnTo>
                  <a:pt x="1976" y="2096"/>
                </a:lnTo>
                <a:lnTo>
                  <a:pt x="1955" y="2039"/>
                </a:lnTo>
                <a:lnTo>
                  <a:pt x="1928" y="1983"/>
                </a:lnTo>
                <a:lnTo>
                  <a:pt x="1896" y="1931"/>
                </a:lnTo>
                <a:lnTo>
                  <a:pt x="1859" y="1882"/>
                </a:lnTo>
                <a:lnTo>
                  <a:pt x="1818" y="1837"/>
                </a:lnTo>
                <a:lnTo>
                  <a:pt x="1773" y="1796"/>
                </a:lnTo>
                <a:lnTo>
                  <a:pt x="1724" y="1760"/>
                </a:lnTo>
                <a:lnTo>
                  <a:pt x="1671" y="1728"/>
                </a:lnTo>
                <a:lnTo>
                  <a:pt x="1616" y="1702"/>
                </a:lnTo>
                <a:lnTo>
                  <a:pt x="1557" y="1681"/>
                </a:lnTo>
                <a:lnTo>
                  <a:pt x="1496" y="1665"/>
                </a:lnTo>
                <a:lnTo>
                  <a:pt x="1432" y="1656"/>
                </a:lnTo>
                <a:lnTo>
                  <a:pt x="1367" y="1652"/>
                </a:lnTo>
                <a:close/>
                <a:moveTo>
                  <a:pt x="1217" y="927"/>
                </a:moveTo>
                <a:lnTo>
                  <a:pt x="1503" y="927"/>
                </a:lnTo>
                <a:lnTo>
                  <a:pt x="1523" y="931"/>
                </a:lnTo>
                <a:lnTo>
                  <a:pt x="1540" y="939"/>
                </a:lnTo>
                <a:lnTo>
                  <a:pt x="1552" y="952"/>
                </a:lnTo>
                <a:lnTo>
                  <a:pt x="1561" y="968"/>
                </a:lnTo>
                <a:lnTo>
                  <a:pt x="1564" y="988"/>
                </a:lnTo>
                <a:lnTo>
                  <a:pt x="1564" y="1156"/>
                </a:lnTo>
                <a:lnTo>
                  <a:pt x="1645" y="1173"/>
                </a:lnTo>
                <a:lnTo>
                  <a:pt x="1724" y="1196"/>
                </a:lnTo>
                <a:lnTo>
                  <a:pt x="1800" y="1224"/>
                </a:lnTo>
                <a:lnTo>
                  <a:pt x="1875" y="1257"/>
                </a:lnTo>
                <a:lnTo>
                  <a:pt x="1947" y="1297"/>
                </a:lnTo>
                <a:lnTo>
                  <a:pt x="2018" y="1340"/>
                </a:lnTo>
                <a:lnTo>
                  <a:pt x="2137" y="1222"/>
                </a:lnTo>
                <a:lnTo>
                  <a:pt x="2150" y="1212"/>
                </a:lnTo>
                <a:lnTo>
                  <a:pt x="2164" y="1206"/>
                </a:lnTo>
                <a:lnTo>
                  <a:pt x="2180" y="1204"/>
                </a:lnTo>
                <a:lnTo>
                  <a:pt x="2195" y="1206"/>
                </a:lnTo>
                <a:lnTo>
                  <a:pt x="2210" y="1212"/>
                </a:lnTo>
                <a:lnTo>
                  <a:pt x="2222" y="1222"/>
                </a:lnTo>
                <a:lnTo>
                  <a:pt x="2426" y="1422"/>
                </a:lnTo>
                <a:lnTo>
                  <a:pt x="2436" y="1435"/>
                </a:lnTo>
                <a:lnTo>
                  <a:pt x="2442" y="1450"/>
                </a:lnTo>
                <a:lnTo>
                  <a:pt x="2444" y="1466"/>
                </a:lnTo>
                <a:lnTo>
                  <a:pt x="2442" y="1480"/>
                </a:lnTo>
                <a:lnTo>
                  <a:pt x="2436" y="1495"/>
                </a:lnTo>
                <a:lnTo>
                  <a:pt x="2426" y="1507"/>
                </a:lnTo>
                <a:lnTo>
                  <a:pt x="2309" y="1623"/>
                </a:lnTo>
                <a:lnTo>
                  <a:pt x="2356" y="1693"/>
                </a:lnTo>
                <a:lnTo>
                  <a:pt x="2397" y="1766"/>
                </a:lnTo>
                <a:lnTo>
                  <a:pt x="2434" y="1842"/>
                </a:lnTo>
                <a:lnTo>
                  <a:pt x="2463" y="1920"/>
                </a:lnTo>
                <a:lnTo>
                  <a:pt x="2488" y="2000"/>
                </a:lnTo>
                <a:lnTo>
                  <a:pt x="2507" y="2082"/>
                </a:lnTo>
                <a:lnTo>
                  <a:pt x="2674" y="2082"/>
                </a:lnTo>
                <a:lnTo>
                  <a:pt x="2694" y="2085"/>
                </a:lnTo>
                <a:lnTo>
                  <a:pt x="2711" y="2093"/>
                </a:lnTo>
                <a:lnTo>
                  <a:pt x="2724" y="2107"/>
                </a:lnTo>
                <a:lnTo>
                  <a:pt x="2733" y="2123"/>
                </a:lnTo>
                <a:lnTo>
                  <a:pt x="2735" y="2142"/>
                </a:lnTo>
                <a:lnTo>
                  <a:pt x="2735" y="2426"/>
                </a:lnTo>
                <a:lnTo>
                  <a:pt x="2732" y="2445"/>
                </a:lnTo>
                <a:lnTo>
                  <a:pt x="2724" y="2462"/>
                </a:lnTo>
                <a:lnTo>
                  <a:pt x="2710" y="2475"/>
                </a:lnTo>
                <a:lnTo>
                  <a:pt x="2694" y="2484"/>
                </a:lnTo>
                <a:lnTo>
                  <a:pt x="2674" y="2487"/>
                </a:lnTo>
                <a:lnTo>
                  <a:pt x="2512" y="2487"/>
                </a:lnTo>
                <a:lnTo>
                  <a:pt x="2495" y="2569"/>
                </a:lnTo>
                <a:lnTo>
                  <a:pt x="2472" y="2650"/>
                </a:lnTo>
                <a:lnTo>
                  <a:pt x="2443" y="2730"/>
                </a:lnTo>
                <a:lnTo>
                  <a:pt x="2408" y="2807"/>
                </a:lnTo>
                <a:lnTo>
                  <a:pt x="2367" y="2881"/>
                </a:lnTo>
                <a:lnTo>
                  <a:pt x="2322" y="2953"/>
                </a:lnTo>
                <a:lnTo>
                  <a:pt x="2431" y="3060"/>
                </a:lnTo>
                <a:lnTo>
                  <a:pt x="2440" y="3074"/>
                </a:lnTo>
                <a:lnTo>
                  <a:pt x="2447" y="3088"/>
                </a:lnTo>
                <a:lnTo>
                  <a:pt x="2448" y="3103"/>
                </a:lnTo>
                <a:lnTo>
                  <a:pt x="2447" y="3118"/>
                </a:lnTo>
                <a:lnTo>
                  <a:pt x="2440" y="3133"/>
                </a:lnTo>
                <a:lnTo>
                  <a:pt x="2431" y="3145"/>
                </a:lnTo>
                <a:lnTo>
                  <a:pt x="2228" y="3347"/>
                </a:lnTo>
                <a:lnTo>
                  <a:pt x="2216" y="3356"/>
                </a:lnTo>
                <a:lnTo>
                  <a:pt x="2201" y="3362"/>
                </a:lnTo>
                <a:lnTo>
                  <a:pt x="2186" y="3364"/>
                </a:lnTo>
                <a:lnTo>
                  <a:pt x="2170" y="3362"/>
                </a:lnTo>
                <a:lnTo>
                  <a:pt x="2155" y="3356"/>
                </a:lnTo>
                <a:lnTo>
                  <a:pt x="2142" y="3347"/>
                </a:lnTo>
                <a:lnTo>
                  <a:pt x="2036" y="3241"/>
                </a:lnTo>
                <a:lnTo>
                  <a:pt x="1963" y="3288"/>
                </a:lnTo>
                <a:lnTo>
                  <a:pt x="1889" y="3330"/>
                </a:lnTo>
                <a:lnTo>
                  <a:pt x="1810" y="3365"/>
                </a:lnTo>
                <a:lnTo>
                  <a:pt x="1730" y="3396"/>
                </a:lnTo>
                <a:lnTo>
                  <a:pt x="1648" y="3419"/>
                </a:lnTo>
                <a:lnTo>
                  <a:pt x="1564" y="3438"/>
                </a:lnTo>
                <a:lnTo>
                  <a:pt x="1564" y="3581"/>
                </a:lnTo>
                <a:lnTo>
                  <a:pt x="1561" y="3601"/>
                </a:lnTo>
                <a:lnTo>
                  <a:pt x="1552" y="3617"/>
                </a:lnTo>
                <a:lnTo>
                  <a:pt x="1540" y="3629"/>
                </a:lnTo>
                <a:lnTo>
                  <a:pt x="1523" y="3638"/>
                </a:lnTo>
                <a:lnTo>
                  <a:pt x="1503" y="3641"/>
                </a:lnTo>
                <a:lnTo>
                  <a:pt x="1217" y="3641"/>
                </a:lnTo>
                <a:lnTo>
                  <a:pt x="1197" y="3638"/>
                </a:lnTo>
                <a:lnTo>
                  <a:pt x="1181" y="3629"/>
                </a:lnTo>
                <a:lnTo>
                  <a:pt x="1168" y="3617"/>
                </a:lnTo>
                <a:lnTo>
                  <a:pt x="1160" y="3601"/>
                </a:lnTo>
                <a:lnTo>
                  <a:pt x="1156" y="3581"/>
                </a:lnTo>
                <a:lnTo>
                  <a:pt x="1156" y="3438"/>
                </a:lnTo>
                <a:lnTo>
                  <a:pt x="1072" y="3419"/>
                </a:lnTo>
                <a:lnTo>
                  <a:pt x="988" y="3395"/>
                </a:lnTo>
                <a:lnTo>
                  <a:pt x="907" y="3365"/>
                </a:lnTo>
                <a:lnTo>
                  <a:pt x="829" y="3329"/>
                </a:lnTo>
                <a:lnTo>
                  <a:pt x="753" y="3287"/>
                </a:lnTo>
                <a:lnTo>
                  <a:pt x="681" y="3239"/>
                </a:lnTo>
                <a:lnTo>
                  <a:pt x="577" y="3342"/>
                </a:lnTo>
                <a:lnTo>
                  <a:pt x="565" y="3352"/>
                </a:lnTo>
                <a:lnTo>
                  <a:pt x="550" y="3357"/>
                </a:lnTo>
                <a:lnTo>
                  <a:pt x="535" y="3359"/>
                </a:lnTo>
                <a:lnTo>
                  <a:pt x="519" y="3357"/>
                </a:lnTo>
                <a:lnTo>
                  <a:pt x="504" y="3352"/>
                </a:lnTo>
                <a:lnTo>
                  <a:pt x="492" y="3342"/>
                </a:lnTo>
                <a:lnTo>
                  <a:pt x="289" y="3141"/>
                </a:lnTo>
                <a:lnTo>
                  <a:pt x="280" y="3127"/>
                </a:lnTo>
                <a:lnTo>
                  <a:pt x="273" y="3114"/>
                </a:lnTo>
                <a:lnTo>
                  <a:pt x="272" y="3098"/>
                </a:lnTo>
                <a:lnTo>
                  <a:pt x="273" y="3083"/>
                </a:lnTo>
                <a:lnTo>
                  <a:pt x="280" y="3068"/>
                </a:lnTo>
                <a:lnTo>
                  <a:pt x="289" y="3056"/>
                </a:lnTo>
                <a:lnTo>
                  <a:pt x="396" y="2949"/>
                </a:lnTo>
                <a:lnTo>
                  <a:pt x="350" y="2878"/>
                </a:lnTo>
                <a:lnTo>
                  <a:pt x="310" y="2804"/>
                </a:lnTo>
                <a:lnTo>
                  <a:pt x="276" y="2727"/>
                </a:lnTo>
                <a:lnTo>
                  <a:pt x="248" y="2649"/>
                </a:lnTo>
                <a:lnTo>
                  <a:pt x="225" y="2569"/>
                </a:lnTo>
                <a:lnTo>
                  <a:pt x="208" y="2487"/>
                </a:lnTo>
                <a:lnTo>
                  <a:pt x="60" y="2487"/>
                </a:lnTo>
                <a:lnTo>
                  <a:pt x="41" y="2484"/>
                </a:lnTo>
                <a:lnTo>
                  <a:pt x="25" y="2475"/>
                </a:lnTo>
                <a:lnTo>
                  <a:pt x="11" y="2462"/>
                </a:lnTo>
                <a:lnTo>
                  <a:pt x="3" y="2445"/>
                </a:lnTo>
                <a:lnTo>
                  <a:pt x="0" y="2427"/>
                </a:lnTo>
                <a:lnTo>
                  <a:pt x="0" y="2142"/>
                </a:lnTo>
                <a:lnTo>
                  <a:pt x="3" y="2123"/>
                </a:lnTo>
                <a:lnTo>
                  <a:pt x="11" y="2107"/>
                </a:lnTo>
                <a:lnTo>
                  <a:pt x="25" y="2093"/>
                </a:lnTo>
                <a:lnTo>
                  <a:pt x="41" y="2085"/>
                </a:lnTo>
                <a:lnTo>
                  <a:pt x="60" y="2082"/>
                </a:lnTo>
                <a:lnTo>
                  <a:pt x="213" y="2082"/>
                </a:lnTo>
                <a:lnTo>
                  <a:pt x="232" y="2000"/>
                </a:lnTo>
                <a:lnTo>
                  <a:pt x="256" y="1921"/>
                </a:lnTo>
                <a:lnTo>
                  <a:pt x="286" y="1844"/>
                </a:lnTo>
                <a:lnTo>
                  <a:pt x="322" y="1768"/>
                </a:lnTo>
                <a:lnTo>
                  <a:pt x="362" y="1695"/>
                </a:lnTo>
                <a:lnTo>
                  <a:pt x="409" y="1626"/>
                </a:lnTo>
                <a:lnTo>
                  <a:pt x="294" y="1513"/>
                </a:lnTo>
                <a:lnTo>
                  <a:pt x="284" y="1501"/>
                </a:lnTo>
                <a:lnTo>
                  <a:pt x="278" y="1486"/>
                </a:lnTo>
                <a:lnTo>
                  <a:pt x="276" y="1470"/>
                </a:lnTo>
                <a:lnTo>
                  <a:pt x="278" y="1455"/>
                </a:lnTo>
                <a:lnTo>
                  <a:pt x="284" y="1441"/>
                </a:lnTo>
                <a:lnTo>
                  <a:pt x="294" y="1428"/>
                </a:lnTo>
                <a:lnTo>
                  <a:pt x="498" y="1227"/>
                </a:lnTo>
                <a:lnTo>
                  <a:pt x="512" y="1215"/>
                </a:lnTo>
                <a:lnTo>
                  <a:pt x="531" y="1210"/>
                </a:lnTo>
                <a:lnTo>
                  <a:pt x="549" y="1210"/>
                </a:lnTo>
                <a:lnTo>
                  <a:pt x="567" y="1215"/>
                </a:lnTo>
                <a:lnTo>
                  <a:pt x="583" y="1227"/>
                </a:lnTo>
                <a:lnTo>
                  <a:pt x="700" y="1342"/>
                </a:lnTo>
                <a:lnTo>
                  <a:pt x="769" y="1298"/>
                </a:lnTo>
                <a:lnTo>
                  <a:pt x="842" y="1258"/>
                </a:lnTo>
                <a:lnTo>
                  <a:pt x="918" y="1224"/>
                </a:lnTo>
                <a:lnTo>
                  <a:pt x="995" y="1196"/>
                </a:lnTo>
                <a:lnTo>
                  <a:pt x="1075" y="1173"/>
                </a:lnTo>
                <a:lnTo>
                  <a:pt x="1156" y="1156"/>
                </a:lnTo>
                <a:lnTo>
                  <a:pt x="1156" y="988"/>
                </a:lnTo>
                <a:lnTo>
                  <a:pt x="1160" y="968"/>
                </a:lnTo>
                <a:lnTo>
                  <a:pt x="1168" y="952"/>
                </a:lnTo>
                <a:lnTo>
                  <a:pt x="1181" y="939"/>
                </a:lnTo>
                <a:lnTo>
                  <a:pt x="1197" y="931"/>
                </a:lnTo>
                <a:lnTo>
                  <a:pt x="1217" y="927"/>
                </a:lnTo>
                <a:close/>
                <a:moveTo>
                  <a:pt x="2872" y="614"/>
                </a:moveTo>
                <a:lnTo>
                  <a:pt x="2898" y="617"/>
                </a:lnTo>
                <a:lnTo>
                  <a:pt x="2923" y="625"/>
                </a:lnTo>
                <a:lnTo>
                  <a:pt x="2947" y="638"/>
                </a:lnTo>
                <a:lnTo>
                  <a:pt x="2968" y="654"/>
                </a:lnTo>
                <a:lnTo>
                  <a:pt x="2984" y="676"/>
                </a:lnTo>
                <a:lnTo>
                  <a:pt x="2997" y="700"/>
                </a:lnTo>
                <a:lnTo>
                  <a:pt x="3004" y="727"/>
                </a:lnTo>
                <a:lnTo>
                  <a:pt x="3007" y="753"/>
                </a:lnTo>
                <a:lnTo>
                  <a:pt x="3003" y="780"/>
                </a:lnTo>
                <a:lnTo>
                  <a:pt x="2995" y="805"/>
                </a:lnTo>
                <a:lnTo>
                  <a:pt x="2983" y="828"/>
                </a:lnTo>
                <a:lnTo>
                  <a:pt x="2966" y="848"/>
                </a:lnTo>
                <a:lnTo>
                  <a:pt x="2945" y="865"/>
                </a:lnTo>
                <a:lnTo>
                  <a:pt x="2920" y="878"/>
                </a:lnTo>
                <a:lnTo>
                  <a:pt x="2892" y="886"/>
                </a:lnTo>
                <a:lnTo>
                  <a:pt x="2866" y="888"/>
                </a:lnTo>
                <a:lnTo>
                  <a:pt x="2839" y="884"/>
                </a:lnTo>
                <a:lnTo>
                  <a:pt x="2814" y="877"/>
                </a:lnTo>
                <a:lnTo>
                  <a:pt x="2791" y="864"/>
                </a:lnTo>
                <a:lnTo>
                  <a:pt x="2770" y="847"/>
                </a:lnTo>
                <a:lnTo>
                  <a:pt x="2753" y="826"/>
                </a:lnTo>
                <a:lnTo>
                  <a:pt x="2741" y="802"/>
                </a:lnTo>
                <a:lnTo>
                  <a:pt x="2733" y="775"/>
                </a:lnTo>
                <a:lnTo>
                  <a:pt x="2730" y="747"/>
                </a:lnTo>
                <a:lnTo>
                  <a:pt x="2734" y="721"/>
                </a:lnTo>
                <a:lnTo>
                  <a:pt x="2742" y="696"/>
                </a:lnTo>
                <a:lnTo>
                  <a:pt x="2754" y="674"/>
                </a:lnTo>
                <a:lnTo>
                  <a:pt x="2771" y="653"/>
                </a:lnTo>
                <a:lnTo>
                  <a:pt x="2793" y="636"/>
                </a:lnTo>
                <a:lnTo>
                  <a:pt x="2818" y="624"/>
                </a:lnTo>
                <a:lnTo>
                  <a:pt x="2845" y="616"/>
                </a:lnTo>
                <a:lnTo>
                  <a:pt x="2872" y="614"/>
                </a:lnTo>
                <a:close/>
                <a:moveTo>
                  <a:pt x="2865" y="389"/>
                </a:moveTo>
                <a:lnTo>
                  <a:pt x="2822" y="393"/>
                </a:lnTo>
                <a:lnTo>
                  <a:pt x="2777" y="401"/>
                </a:lnTo>
                <a:lnTo>
                  <a:pt x="2734" y="415"/>
                </a:lnTo>
                <a:lnTo>
                  <a:pt x="2693" y="435"/>
                </a:lnTo>
                <a:lnTo>
                  <a:pt x="2655" y="459"/>
                </a:lnTo>
                <a:lnTo>
                  <a:pt x="2621" y="486"/>
                </a:lnTo>
                <a:lnTo>
                  <a:pt x="2591" y="517"/>
                </a:lnTo>
                <a:lnTo>
                  <a:pt x="2565" y="551"/>
                </a:lnTo>
                <a:lnTo>
                  <a:pt x="2543" y="589"/>
                </a:lnTo>
                <a:lnTo>
                  <a:pt x="2526" y="627"/>
                </a:lnTo>
                <a:lnTo>
                  <a:pt x="2515" y="668"/>
                </a:lnTo>
                <a:lnTo>
                  <a:pt x="2507" y="711"/>
                </a:lnTo>
                <a:lnTo>
                  <a:pt x="2504" y="754"/>
                </a:lnTo>
                <a:lnTo>
                  <a:pt x="2508" y="797"/>
                </a:lnTo>
                <a:lnTo>
                  <a:pt x="2516" y="841"/>
                </a:lnTo>
                <a:lnTo>
                  <a:pt x="2531" y="884"/>
                </a:lnTo>
                <a:lnTo>
                  <a:pt x="2550" y="925"/>
                </a:lnTo>
                <a:lnTo>
                  <a:pt x="2574" y="963"/>
                </a:lnTo>
                <a:lnTo>
                  <a:pt x="2601" y="997"/>
                </a:lnTo>
                <a:lnTo>
                  <a:pt x="2633" y="1026"/>
                </a:lnTo>
                <a:lnTo>
                  <a:pt x="2668" y="1052"/>
                </a:lnTo>
                <a:lnTo>
                  <a:pt x="2705" y="1074"/>
                </a:lnTo>
                <a:lnTo>
                  <a:pt x="2744" y="1091"/>
                </a:lnTo>
                <a:lnTo>
                  <a:pt x="2786" y="1103"/>
                </a:lnTo>
                <a:lnTo>
                  <a:pt x="2829" y="1110"/>
                </a:lnTo>
                <a:lnTo>
                  <a:pt x="2872" y="1112"/>
                </a:lnTo>
                <a:lnTo>
                  <a:pt x="2916" y="1109"/>
                </a:lnTo>
                <a:lnTo>
                  <a:pt x="2960" y="1101"/>
                </a:lnTo>
                <a:lnTo>
                  <a:pt x="3003" y="1086"/>
                </a:lnTo>
                <a:lnTo>
                  <a:pt x="3044" y="1067"/>
                </a:lnTo>
                <a:lnTo>
                  <a:pt x="3082" y="1043"/>
                </a:lnTo>
                <a:lnTo>
                  <a:pt x="3116" y="1016"/>
                </a:lnTo>
                <a:lnTo>
                  <a:pt x="3147" y="984"/>
                </a:lnTo>
                <a:lnTo>
                  <a:pt x="3172" y="950"/>
                </a:lnTo>
                <a:lnTo>
                  <a:pt x="3194" y="913"/>
                </a:lnTo>
                <a:lnTo>
                  <a:pt x="3211" y="874"/>
                </a:lnTo>
                <a:lnTo>
                  <a:pt x="3224" y="832"/>
                </a:lnTo>
                <a:lnTo>
                  <a:pt x="3230" y="790"/>
                </a:lnTo>
                <a:lnTo>
                  <a:pt x="3233" y="747"/>
                </a:lnTo>
                <a:lnTo>
                  <a:pt x="3230" y="704"/>
                </a:lnTo>
                <a:lnTo>
                  <a:pt x="3221" y="660"/>
                </a:lnTo>
                <a:lnTo>
                  <a:pt x="3208" y="617"/>
                </a:lnTo>
                <a:lnTo>
                  <a:pt x="3188" y="576"/>
                </a:lnTo>
                <a:lnTo>
                  <a:pt x="3164" y="539"/>
                </a:lnTo>
                <a:lnTo>
                  <a:pt x="3136" y="505"/>
                </a:lnTo>
                <a:lnTo>
                  <a:pt x="3104" y="476"/>
                </a:lnTo>
                <a:lnTo>
                  <a:pt x="3069" y="449"/>
                </a:lnTo>
                <a:lnTo>
                  <a:pt x="3032" y="428"/>
                </a:lnTo>
                <a:lnTo>
                  <a:pt x="2993" y="411"/>
                </a:lnTo>
                <a:lnTo>
                  <a:pt x="2952" y="398"/>
                </a:lnTo>
                <a:lnTo>
                  <a:pt x="2908" y="392"/>
                </a:lnTo>
                <a:lnTo>
                  <a:pt x="2865" y="389"/>
                </a:lnTo>
                <a:close/>
                <a:moveTo>
                  <a:pt x="2665" y="0"/>
                </a:moveTo>
                <a:lnTo>
                  <a:pt x="2679" y="2"/>
                </a:lnTo>
                <a:lnTo>
                  <a:pt x="2689" y="9"/>
                </a:lnTo>
                <a:lnTo>
                  <a:pt x="2697" y="21"/>
                </a:lnTo>
                <a:lnTo>
                  <a:pt x="2733" y="111"/>
                </a:lnTo>
                <a:lnTo>
                  <a:pt x="2802" y="101"/>
                </a:lnTo>
                <a:lnTo>
                  <a:pt x="2873" y="97"/>
                </a:lnTo>
                <a:lnTo>
                  <a:pt x="2943" y="102"/>
                </a:lnTo>
                <a:lnTo>
                  <a:pt x="3013" y="113"/>
                </a:lnTo>
                <a:lnTo>
                  <a:pt x="3051" y="25"/>
                </a:lnTo>
                <a:lnTo>
                  <a:pt x="3059" y="13"/>
                </a:lnTo>
                <a:lnTo>
                  <a:pt x="3071" y="7"/>
                </a:lnTo>
                <a:lnTo>
                  <a:pt x="3083" y="4"/>
                </a:lnTo>
                <a:lnTo>
                  <a:pt x="3097" y="7"/>
                </a:lnTo>
                <a:lnTo>
                  <a:pt x="3247" y="71"/>
                </a:lnTo>
                <a:lnTo>
                  <a:pt x="3258" y="79"/>
                </a:lnTo>
                <a:lnTo>
                  <a:pt x="3266" y="90"/>
                </a:lnTo>
                <a:lnTo>
                  <a:pt x="3268" y="104"/>
                </a:lnTo>
                <a:lnTo>
                  <a:pt x="3266" y="116"/>
                </a:lnTo>
                <a:lnTo>
                  <a:pt x="3228" y="203"/>
                </a:lnTo>
                <a:lnTo>
                  <a:pt x="3275" y="235"/>
                </a:lnTo>
                <a:lnTo>
                  <a:pt x="3319" y="273"/>
                </a:lnTo>
                <a:lnTo>
                  <a:pt x="3360" y="314"/>
                </a:lnTo>
                <a:lnTo>
                  <a:pt x="3397" y="357"/>
                </a:lnTo>
                <a:lnTo>
                  <a:pt x="3431" y="404"/>
                </a:lnTo>
                <a:lnTo>
                  <a:pt x="3519" y="369"/>
                </a:lnTo>
                <a:lnTo>
                  <a:pt x="3533" y="367"/>
                </a:lnTo>
                <a:lnTo>
                  <a:pt x="3547" y="370"/>
                </a:lnTo>
                <a:lnTo>
                  <a:pt x="3557" y="377"/>
                </a:lnTo>
                <a:lnTo>
                  <a:pt x="3565" y="388"/>
                </a:lnTo>
                <a:lnTo>
                  <a:pt x="3625" y="540"/>
                </a:lnTo>
                <a:lnTo>
                  <a:pt x="3628" y="554"/>
                </a:lnTo>
                <a:lnTo>
                  <a:pt x="3624" y="566"/>
                </a:lnTo>
                <a:lnTo>
                  <a:pt x="3617" y="576"/>
                </a:lnTo>
                <a:lnTo>
                  <a:pt x="3606" y="584"/>
                </a:lnTo>
                <a:lnTo>
                  <a:pt x="3519" y="618"/>
                </a:lnTo>
                <a:lnTo>
                  <a:pt x="3529" y="675"/>
                </a:lnTo>
                <a:lnTo>
                  <a:pt x="3534" y="733"/>
                </a:lnTo>
                <a:lnTo>
                  <a:pt x="3534" y="790"/>
                </a:lnTo>
                <a:lnTo>
                  <a:pt x="3528" y="848"/>
                </a:lnTo>
                <a:lnTo>
                  <a:pt x="3518" y="906"/>
                </a:lnTo>
                <a:lnTo>
                  <a:pt x="3599" y="940"/>
                </a:lnTo>
                <a:lnTo>
                  <a:pt x="3610" y="948"/>
                </a:lnTo>
                <a:lnTo>
                  <a:pt x="3617" y="959"/>
                </a:lnTo>
                <a:lnTo>
                  <a:pt x="3620" y="972"/>
                </a:lnTo>
                <a:lnTo>
                  <a:pt x="3616" y="985"/>
                </a:lnTo>
                <a:lnTo>
                  <a:pt x="3552" y="1135"/>
                </a:lnTo>
                <a:lnTo>
                  <a:pt x="3544" y="1146"/>
                </a:lnTo>
                <a:lnTo>
                  <a:pt x="3533" y="1153"/>
                </a:lnTo>
                <a:lnTo>
                  <a:pt x="3519" y="1155"/>
                </a:lnTo>
                <a:lnTo>
                  <a:pt x="3507" y="1153"/>
                </a:lnTo>
                <a:lnTo>
                  <a:pt x="3427" y="1119"/>
                </a:lnTo>
                <a:lnTo>
                  <a:pt x="3392" y="1166"/>
                </a:lnTo>
                <a:lnTo>
                  <a:pt x="3355" y="1211"/>
                </a:lnTo>
                <a:lnTo>
                  <a:pt x="3313" y="1251"/>
                </a:lnTo>
                <a:lnTo>
                  <a:pt x="3267" y="1289"/>
                </a:lnTo>
                <a:lnTo>
                  <a:pt x="3219" y="1322"/>
                </a:lnTo>
                <a:lnTo>
                  <a:pt x="3249" y="1399"/>
                </a:lnTo>
                <a:lnTo>
                  <a:pt x="3252" y="1411"/>
                </a:lnTo>
                <a:lnTo>
                  <a:pt x="3249" y="1425"/>
                </a:lnTo>
                <a:lnTo>
                  <a:pt x="3242" y="1435"/>
                </a:lnTo>
                <a:lnTo>
                  <a:pt x="3229" y="1443"/>
                </a:lnTo>
                <a:lnTo>
                  <a:pt x="3077" y="1503"/>
                </a:lnTo>
                <a:lnTo>
                  <a:pt x="3064" y="1505"/>
                </a:lnTo>
                <a:lnTo>
                  <a:pt x="3051" y="1503"/>
                </a:lnTo>
                <a:lnTo>
                  <a:pt x="3040" y="1495"/>
                </a:lnTo>
                <a:lnTo>
                  <a:pt x="3033" y="1484"/>
                </a:lnTo>
                <a:lnTo>
                  <a:pt x="3002" y="1408"/>
                </a:lnTo>
                <a:lnTo>
                  <a:pt x="2943" y="1417"/>
                </a:lnTo>
                <a:lnTo>
                  <a:pt x="2883" y="1420"/>
                </a:lnTo>
                <a:lnTo>
                  <a:pt x="2825" y="1419"/>
                </a:lnTo>
                <a:lnTo>
                  <a:pt x="2766" y="1413"/>
                </a:lnTo>
                <a:lnTo>
                  <a:pt x="2708" y="1402"/>
                </a:lnTo>
                <a:lnTo>
                  <a:pt x="2674" y="1478"/>
                </a:lnTo>
                <a:lnTo>
                  <a:pt x="2666" y="1489"/>
                </a:lnTo>
                <a:lnTo>
                  <a:pt x="2655" y="1496"/>
                </a:lnTo>
                <a:lnTo>
                  <a:pt x="2642" y="1498"/>
                </a:lnTo>
                <a:lnTo>
                  <a:pt x="2629" y="1496"/>
                </a:lnTo>
                <a:lnTo>
                  <a:pt x="2478" y="1432"/>
                </a:lnTo>
                <a:lnTo>
                  <a:pt x="2467" y="1424"/>
                </a:lnTo>
                <a:lnTo>
                  <a:pt x="2460" y="1412"/>
                </a:lnTo>
                <a:lnTo>
                  <a:pt x="2458" y="1400"/>
                </a:lnTo>
                <a:lnTo>
                  <a:pt x="2460" y="1386"/>
                </a:lnTo>
                <a:lnTo>
                  <a:pt x="2494" y="1308"/>
                </a:lnTo>
                <a:lnTo>
                  <a:pt x="2447" y="1273"/>
                </a:lnTo>
                <a:lnTo>
                  <a:pt x="2404" y="1236"/>
                </a:lnTo>
                <a:lnTo>
                  <a:pt x="2364" y="1194"/>
                </a:lnTo>
                <a:lnTo>
                  <a:pt x="2329" y="1149"/>
                </a:lnTo>
                <a:lnTo>
                  <a:pt x="2297" y="1101"/>
                </a:lnTo>
                <a:lnTo>
                  <a:pt x="2218" y="1133"/>
                </a:lnTo>
                <a:lnTo>
                  <a:pt x="2204" y="1135"/>
                </a:lnTo>
                <a:lnTo>
                  <a:pt x="2192" y="1131"/>
                </a:lnTo>
                <a:lnTo>
                  <a:pt x="2180" y="1125"/>
                </a:lnTo>
                <a:lnTo>
                  <a:pt x="2173" y="1113"/>
                </a:lnTo>
                <a:lnTo>
                  <a:pt x="2113" y="961"/>
                </a:lnTo>
                <a:lnTo>
                  <a:pt x="2109" y="948"/>
                </a:lnTo>
                <a:lnTo>
                  <a:pt x="2113" y="935"/>
                </a:lnTo>
                <a:lnTo>
                  <a:pt x="2120" y="924"/>
                </a:lnTo>
                <a:lnTo>
                  <a:pt x="2131" y="917"/>
                </a:lnTo>
                <a:lnTo>
                  <a:pt x="2212" y="886"/>
                </a:lnTo>
                <a:lnTo>
                  <a:pt x="2204" y="829"/>
                </a:lnTo>
                <a:lnTo>
                  <a:pt x="2201" y="772"/>
                </a:lnTo>
                <a:lnTo>
                  <a:pt x="2202" y="715"/>
                </a:lnTo>
                <a:lnTo>
                  <a:pt x="2208" y="658"/>
                </a:lnTo>
                <a:lnTo>
                  <a:pt x="2219" y="602"/>
                </a:lnTo>
                <a:lnTo>
                  <a:pt x="2134" y="566"/>
                </a:lnTo>
                <a:lnTo>
                  <a:pt x="2123" y="558"/>
                </a:lnTo>
                <a:lnTo>
                  <a:pt x="2116" y="547"/>
                </a:lnTo>
                <a:lnTo>
                  <a:pt x="2114" y="534"/>
                </a:lnTo>
                <a:lnTo>
                  <a:pt x="2116" y="521"/>
                </a:lnTo>
                <a:lnTo>
                  <a:pt x="2181" y="371"/>
                </a:lnTo>
                <a:lnTo>
                  <a:pt x="2189" y="360"/>
                </a:lnTo>
                <a:lnTo>
                  <a:pt x="2201" y="353"/>
                </a:lnTo>
                <a:lnTo>
                  <a:pt x="2213" y="351"/>
                </a:lnTo>
                <a:lnTo>
                  <a:pt x="2227" y="353"/>
                </a:lnTo>
                <a:lnTo>
                  <a:pt x="2314" y="391"/>
                </a:lnTo>
                <a:lnTo>
                  <a:pt x="2347" y="345"/>
                </a:lnTo>
                <a:lnTo>
                  <a:pt x="2384" y="302"/>
                </a:lnTo>
                <a:lnTo>
                  <a:pt x="2426" y="264"/>
                </a:lnTo>
                <a:lnTo>
                  <a:pt x="2469" y="227"/>
                </a:lnTo>
                <a:lnTo>
                  <a:pt x="2516" y="196"/>
                </a:lnTo>
                <a:lnTo>
                  <a:pt x="2480" y="106"/>
                </a:lnTo>
                <a:lnTo>
                  <a:pt x="2478" y="93"/>
                </a:lnTo>
                <a:lnTo>
                  <a:pt x="2480" y="80"/>
                </a:lnTo>
                <a:lnTo>
                  <a:pt x="2488" y="69"/>
                </a:lnTo>
                <a:lnTo>
                  <a:pt x="2500" y="62"/>
                </a:lnTo>
                <a:lnTo>
                  <a:pt x="2652" y="2"/>
                </a:lnTo>
                <a:lnTo>
                  <a:pt x="2665" y="0"/>
                </a:lnTo>
                <a:lnTo>
                  <a:pt x="266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grpSp>
        <p:nvGrpSpPr>
          <p:cNvPr id="81" name="Group 30"/>
          <p:cNvGrpSpPr>
            <a:grpSpLocks noChangeAspect="1"/>
          </p:cNvGrpSpPr>
          <p:nvPr/>
        </p:nvGrpSpPr>
        <p:grpSpPr bwMode="auto">
          <a:xfrm>
            <a:off x="11530811" y="4307550"/>
            <a:ext cx="200025" cy="297656"/>
            <a:chOff x="3137" y="364"/>
            <a:chExt cx="224" cy="250"/>
          </a:xfrm>
          <a:solidFill>
            <a:schemeClr val="accent6"/>
          </a:solidFill>
        </p:grpSpPr>
        <p:sp>
          <p:nvSpPr>
            <p:cNvPr id="84" name="Freeform 32"/>
            <p:cNvSpPr>
              <a:spLocks noEditPoints="1"/>
            </p:cNvSpPr>
            <p:nvPr/>
          </p:nvSpPr>
          <p:spPr bwMode="auto">
            <a:xfrm>
              <a:off x="3137" y="364"/>
              <a:ext cx="224" cy="250"/>
            </a:xfrm>
            <a:custGeom>
              <a:avLst/>
              <a:gdLst>
                <a:gd name="T0" fmla="*/ 1168 w 2916"/>
                <a:gd name="T1" fmla="*/ 1187 h 3254"/>
                <a:gd name="T2" fmla="*/ 861 w 2916"/>
                <a:gd name="T3" fmla="*/ 1359 h 3254"/>
                <a:gd name="T4" fmla="*/ 644 w 2916"/>
                <a:gd name="T5" fmla="*/ 1632 h 3254"/>
                <a:gd name="T6" fmla="*/ 544 w 2916"/>
                <a:gd name="T7" fmla="*/ 1975 h 3254"/>
                <a:gd name="T8" fmla="*/ 588 w 2916"/>
                <a:gd name="T9" fmla="*/ 2336 h 3254"/>
                <a:gd name="T10" fmla="*/ 761 w 2916"/>
                <a:gd name="T11" fmla="*/ 2641 h 3254"/>
                <a:gd name="T12" fmla="*/ 1036 w 2916"/>
                <a:gd name="T13" fmla="*/ 2856 h 3254"/>
                <a:gd name="T14" fmla="*/ 1383 w 2916"/>
                <a:gd name="T15" fmla="*/ 2955 h 3254"/>
                <a:gd name="T16" fmla="*/ 1748 w 2916"/>
                <a:gd name="T17" fmla="*/ 2911 h 3254"/>
                <a:gd name="T18" fmla="*/ 2054 w 2916"/>
                <a:gd name="T19" fmla="*/ 2739 h 3254"/>
                <a:gd name="T20" fmla="*/ 2273 w 2916"/>
                <a:gd name="T21" fmla="*/ 2467 h 3254"/>
                <a:gd name="T22" fmla="*/ 2373 w 2916"/>
                <a:gd name="T23" fmla="*/ 2124 h 3254"/>
                <a:gd name="T24" fmla="*/ 2328 w 2916"/>
                <a:gd name="T25" fmla="*/ 1762 h 3254"/>
                <a:gd name="T26" fmla="*/ 2154 w 2916"/>
                <a:gd name="T27" fmla="*/ 1458 h 3254"/>
                <a:gd name="T28" fmla="*/ 1879 w 2916"/>
                <a:gd name="T29" fmla="*/ 1242 h 3254"/>
                <a:gd name="T30" fmla="*/ 1533 w 2916"/>
                <a:gd name="T31" fmla="*/ 1143 h 3254"/>
                <a:gd name="T32" fmla="*/ 2776 w 2916"/>
                <a:gd name="T33" fmla="*/ 8 h 3254"/>
                <a:gd name="T34" fmla="*/ 2736 w 2916"/>
                <a:gd name="T35" fmla="*/ 90 h 3254"/>
                <a:gd name="T36" fmla="*/ 2641 w 2916"/>
                <a:gd name="T37" fmla="*/ 234 h 3254"/>
                <a:gd name="T38" fmla="*/ 2482 w 2916"/>
                <a:gd name="T39" fmla="*/ 408 h 3254"/>
                <a:gd name="T40" fmla="*/ 2246 w 2916"/>
                <a:gd name="T41" fmla="*/ 578 h 3254"/>
                <a:gd name="T42" fmla="*/ 1922 w 2916"/>
                <a:gd name="T43" fmla="*/ 713 h 3254"/>
                <a:gd name="T44" fmla="*/ 1594 w 2916"/>
                <a:gd name="T45" fmla="*/ 955 h 3254"/>
                <a:gd name="T46" fmla="*/ 2232 w 2916"/>
                <a:gd name="T47" fmla="*/ 971 h 3254"/>
                <a:gd name="T48" fmla="*/ 2370 w 2916"/>
                <a:gd name="T49" fmla="*/ 1060 h 3254"/>
                <a:gd name="T50" fmla="*/ 2445 w 2916"/>
                <a:gd name="T51" fmla="*/ 1221 h 3254"/>
                <a:gd name="T52" fmla="*/ 2491 w 2916"/>
                <a:gd name="T53" fmla="*/ 1390 h 3254"/>
                <a:gd name="T54" fmla="*/ 2563 w 2916"/>
                <a:gd name="T55" fmla="*/ 1654 h 3254"/>
                <a:gd name="T56" fmla="*/ 2648 w 2916"/>
                <a:gd name="T57" fmla="*/ 1969 h 3254"/>
                <a:gd name="T58" fmla="*/ 2735 w 2916"/>
                <a:gd name="T59" fmla="*/ 2293 h 3254"/>
                <a:gd name="T60" fmla="*/ 2815 w 2916"/>
                <a:gd name="T61" fmla="*/ 2586 h 3254"/>
                <a:gd name="T62" fmla="*/ 2874 w 2916"/>
                <a:gd name="T63" fmla="*/ 2807 h 3254"/>
                <a:gd name="T64" fmla="*/ 2904 w 2916"/>
                <a:gd name="T65" fmla="*/ 2912 h 3254"/>
                <a:gd name="T66" fmla="*/ 2915 w 2916"/>
                <a:gd name="T67" fmla="*/ 3010 h 3254"/>
                <a:gd name="T68" fmla="*/ 2874 w 2916"/>
                <a:gd name="T69" fmla="*/ 3097 h 3254"/>
                <a:gd name="T70" fmla="*/ 2754 w 2916"/>
                <a:gd name="T71" fmla="*/ 3142 h 3254"/>
                <a:gd name="T72" fmla="*/ 346 w 2916"/>
                <a:gd name="T73" fmla="*/ 3144 h 3254"/>
                <a:gd name="T74" fmla="*/ 78 w 2916"/>
                <a:gd name="T75" fmla="*/ 3122 h 3254"/>
                <a:gd name="T76" fmla="*/ 8 w 2916"/>
                <a:gd name="T77" fmla="*/ 3048 h 3254"/>
                <a:gd name="T78" fmla="*/ 3 w 2916"/>
                <a:gd name="T79" fmla="*/ 2950 h 3254"/>
                <a:gd name="T80" fmla="*/ 25 w 2916"/>
                <a:gd name="T81" fmla="*/ 2864 h 3254"/>
                <a:gd name="T82" fmla="*/ 73 w 2916"/>
                <a:gd name="T83" fmla="*/ 2685 h 3254"/>
                <a:gd name="T84" fmla="*/ 147 w 2916"/>
                <a:gd name="T85" fmla="*/ 2417 h 3254"/>
                <a:gd name="T86" fmla="*/ 233 w 2916"/>
                <a:gd name="T87" fmla="*/ 2100 h 3254"/>
                <a:gd name="T88" fmla="*/ 320 w 2916"/>
                <a:gd name="T89" fmla="*/ 1775 h 3254"/>
                <a:gd name="T90" fmla="*/ 398 w 2916"/>
                <a:gd name="T91" fmla="*/ 1487 h 3254"/>
                <a:gd name="T92" fmla="*/ 456 w 2916"/>
                <a:gd name="T93" fmla="*/ 1275 h 3254"/>
                <a:gd name="T94" fmla="*/ 505 w 2916"/>
                <a:gd name="T95" fmla="*/ 1121 h 3254"/>
                <a:gd name="T96" fmla="*/ 623 w 2916"/>
                <a:gd name="T97" fmla="*/ 996 h 3254"/>
                <a:gd name="T98" fmla="*/ 783 w 2916"/>
                <a:gd name="T99" fmla="*/ 955 h 3254"/>
                <a:gd name="T100" fmla="*/ 1111 w 2916"/>
                <a:gd name="T101" fmla="*/ 761 h 3254"/>
                <a:gd name="T102" fmla="*/ 749 w 2916"/>
                <a:gd name="T103" fmla="*/ 668 h 3254"/>
                <a:gd name="T104" fmla="*/ 479 w 2916"/>
                <a:gd name="T105" fmla="*/ 521 h 3254"/>
                <a:gd name="T106" fmla="*/ 289 w 2916"/>
                <a:gd name="T107" fmla="*/ 353 h 3254"/>
                <a:gd name="T108" fmla="*/ 166 w 2916"/>
                <a:gd name="T109" fmla="*/ 190 h 3254"/>
                <a:gd name="T110" fmla="*/ 99 w 2916"/>
                <a:gd name="T111" fmla="*/ 63 h 3254"/>
                <a:gd name="T112" fmla="*/ 76 w 2916"/>
                <a:gd name="T113" fmla="*/ 2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16" h="3254">
                  <a:moveTo>
                    <a:pt x="1458" y="1141"/>
                  </a:moveTo>
                  <a:lnTo>
                    <a:pt x="1383" y="1143"/>
                  </a:lnTo>
                  <a:lnTo>
                    <a:pt x="1309" y="1152"/>
                  </a:lnTo>
                  <a:lnTo>
                    <a:pt x="1238" y="1167"/>
                  </a:lnTo>
                  <a:lnTo>
                    <a:pt x="1168" y="1187"/>
                  </a:lnTo>
                  <a:lnTo>
                    <a:pt x="1101" y="1212"/>
                  </a:lnTo>
                  <a:lnTo>
                    <a:pt x="1036" y="1242"/>
                  </a:lnTo>
                  <a:lnTo>
                    <a:pt x="974" y="1276"/>
                  </a:lnTo>
                  <a:lnTo>
                    <a:pt x="916" y="1316"/>
                  </a:lnTo>
                  <a:lnTo>
                    <a:pt x="861" y="1359"/>
                  </a:lnTo>
                  <a:lnTo>
                    <a:pt x="809" y="1406"/>
                  </a:lnTo>
                  <a:lnTo>
                    <a:pt x="761" y="1458"/>
                  </a:lnTo>
                  <a:lnTo>
                    <a:pt x="718" y="1512"/>
                  </a:lnTo>
                  <a:lnTo>
                    <a:pt x="678" y="1570"/>
                  </a:lnTo>
                  <a:lnTo>
                    <a:pt x="644" y="1632"/>
                  </a:lnTo>
                  <a:lnTo>
                    <a:pt x="613" y="1695"/>
                  </a:lnTo>
                  <a:lnTo>
                    <a:pt x="588" y="1762"/>
                  </a:lnTo>
                  <a:lnTo>
                    <a:pt x="567" y="1830"/>
                  </a:lnTo>
                  <a:lnTo>
                    <a:pt x="553" y="1901"/>
                  </a:lnTo>
                  <a:lnTo>
                    <a:pt x="544" y="1975"/>
                  </a:lnTo>
                  <a:lnTo>
                    <a:pt x="541" y="2049"/>
                  </a:lnTo>
                  <a:lnTo>
                    <a:pt x="544" y="2124"/>
                  </a:lnTo>
                  <a:lnTo>
                    <a:pt x="553" y="2196"/>
                  </a:lnTo>
                  <a:lnTo>
                    <a:pt x="567" y="2267"/>
                  </a:lnTo>
                  <a:lnTo>
                    <a:pt x="588" y="2336"/>
                  </a:lnTo>
                  <a:lnTo>
                    <a:pt x="613" y="2402"/>
                  </a:lnTo>
                  <a:lnTo>
                    <a:pt x="644" y="2467"/>
                  </a:lnTo>
                  <a:lnTo>
                    <a:pt x="678" y="2528"/>
                  </a:lnTo>
                  <a:lnTo>
                    <a:pt x="718" y="2585"/>
                  </a:lnTo>
                  <a:lnTo>
                    <a:pt x="761" y="2641"/>
                  </a:lnTo>
                  <a:lnTo>
                    <a:pt x="809" y="2691"/>
                  </a:lnTo>
                  <a:lnTo>
                    <a:pt x="861" y="2739"/>
                  </a:lnTo>
                  <a:lnTo>
                    <a:pt x="916" y="2782"/>
                  </a:lnTo>
                  <a:lnTo>
                    <a:pt x="974" y="2821"/>
                  </a:lnTo>
                  <a:lnTo>
                    <a:pt x="1036" y="2856"/>
                  </a:lnTo>
                  <a:lnTo>
                    <a:pt x="1101" y="2886"/>
                  </a:lnTo>
                  <a:lnTo>
                    <a:pt x="1168" y="2911"/>
                  </a:lnTo>
                  <a:lnTo>
                    <a:pt x="1238" y="2932"/>
                  </a:lnTo>
                  <a:lnTo>
                    <a:pt x="1309" y="2946"/>
                  </a:lnTo>
                  <a:lnTo>
                    <a:pt x="1383" y="2955"/>
                  </a:lnTo>
                  <a:lnTo>
                    <a:pt x="1458" y="2958"/>
                  </a:lnTo>
                  <a:lnTo>
                    <a:pt x="1533" y="2955"/>
                  </a:lnTo>
                  <a:lnTo>
                    <a:pt x="1606" y="2946"/>
                  </a:lnTo>
                  <a:lnTo>
                    <a:pt x="1679" y="2932"/>
                  </a:lnTo>
                  <a:lnTo>
                    <a:pt x="1748" y="2911"/>
                  </a:lnTo>
                  <a:lnTo>
                    <a:pt x="1815" y="2886"/>
                  </a:lnTo>
                  <a:lnTo>
                    <a:pt x="1879" y="2856"/>
                  </a:lnTo>
                  <a:lnTo>
                    <a:pt x="1941" y="2821"/>
                  </a:lnTo>
                  <a:lnTo>
                    <a:pt x="2000" y="2782"/>
                  </a:lnTo>
                  <a:lnTo>
                    <a:pt x="2054" y="2739"/>
                  </a:lnTo>
                  <a:lnTo>
                    <a:pt x="2107" y="2691"/>
                  </a:lnTo>
                  <a:lnTo>
                    <a:pt x="2154" y="2641"/>
                  </a:lnTo>
                  <a:lnTo>
                    <a:pt x="2198" y="2585"/>
                  </a:lnTo>
                  <a:lnTo>
                    <a:pt x="2238" y="2528"/>
                  </a:lnTo>
                  <a:lnTo>
                    <a:pt x="2273" y="2467"/>
                  </a:lnTo>
                  <a:lnTo>
                    <a:pt x="2303" y="2402"/>
                  </a:lnTo>
                  <a:lnTo>
                    <a:pt x="2328" y="2336"/>
                  </a:lnTo>
                  <a:lnTo>
                    <a:pt x="2348" y="2267"/>
                  </a:lnTo>
                  <a:lnTo>
                    <a:pt x="2363" y="2196"/>
                  </a:lnTo>
                  <a:lnTo>
                    <a:pt x="2373" y="2124"/>
                  </a:lnTo>
                  <a:lnTo>
                    <a:pt x="2376" y="2049"/>
                  </a:lnTo>
                  <a:lnTo>
                    <a:pt x="2373" y="1975"/>
                  </a:lnTo>
                  <a:lnTo>
                    <a:pt x="2363" y="1901"/>
                  </a:lnTo>
                  <a:lnTo>
                    <a:pt x="2348" y="1830"/>
                  </a:lnTo>
                  <a:lnTo>
                    <a:pt x="2328" y="1762"/>
                  </a:lnTo>
                  <a:lnTo>
                    <a:pt x="2303" y="1695"/>
                  </a:lnTo>
                  <a:lnTo>
                    <a:pt x="2273" y="1632"/>
                  </a:lnTo>
                  <a:lnTo>
                    <a:pt x="2238" y="1570"/>
                  </a:lnTo>
                  <a:lnTo>
                    <a:pt x="2198" y="1512"/>
                  </a:lnTo>
                  <a:lnTo>
                    <a:pt x="2154" y="1458"/>
                  </a:lnTo>
                  <a:lnTo>
                    <a:pt x="2107" y="1406"/>
                  </a:lnTo>
                  <a:lnTo>
                    <a:pt x="2054" y="1359"/>
                  </a:lnTo>
                  <a:lnTo>
                    <a:pt x="2000" y="1316"/>
                  </a:lnTo>
                  <a:lnTo>
                    <a:pt x="1941" y="1276"/>
                  </a:lnTo>
                  <a:lnTo>
                    <a:pt x="1879" y="1242"/>
                  </a:lnTo>
                  <a:lnTo>
                    <a:pt x="1815" y="1212"/>
                  </a:lnTo>
                  <a:lnTo>
                    <a:pt x="1748" y="1187"/>
                  </a:lnTo>
                  <a:lnTo>
                    <a:pt x="1679" y="1167"/>
                  </a:lnTo>
                  <a:lnTo>
                    <a:pt x="1606" y="1152"/>
                  </a:lnTo>
                  <a:lnTo>
                    <a:pt x="1533" y="1143"/>
                  </a:lnTo>
                  <a:lnTo>
                    <a:pt x="1458" y="1141"/>
                  </a:lnTo>
                  <a:close/>
                  <a:moveTo>
                    <a:pt x="75" y="0"/>
                  </a:moveTo>
                  <a:lnTo>
                    <a:pt x="2779" y="0"/>
                  </a:lnTo>
                  <a:lnTo>
                    <a:pt x="2778" y="2"/>
                  </a:lnTo>
                  <a:lnTo>
                    <a:pt x="2776" y="8"/>
                  </a:lnTo>
                  <a:lnTo>
                    <a:pt x="2771" y="18"/>
                  </a:lnTo>
                  <a:lnTo>
                    <a:pt x="2765" y="31"/>
                  </a:lnTo>
                  <a:lnTo>
                    <a:pt x="2758" y="48"/>
                  </a:lnTo>
                  <a:lnTo>
                    <a:pt x="2747" y="68"/>
                  </a:lnTo>
                  <a:lnTo>
                    <a:pt x="2736" y="90"/>
                  </a:lnTo>
                  <a:lnTo>
                    <a:pt x="2721" y="115"/>
                  </a:lnTo>
                  <a:lnTo>
                    <a:pt x="2705" y="142"/>
                  </a:lnTo>
                  <a:lnTo>
                    <a:pt x="2686" y="172"/>
                  </a:lnTo>
                  <a:lnTo>
                    <a:pt x="2665" y="202"/>
                  </a:lnTo>
                  <a:lnTo>
                    <a:pt x="2641" y="234"/>
                  </a:lnTo>
                  <a:lnTo>
                    <a:pt x="2615" y="267"/>
                  </a:lnTo>
                  <a:lnTo>
                    <a:pt x="2586" y="302"/>
                  </a:lnTo>
                  <a:lnTo>
                    <a:pt x="2554" y="337"/>
                  </a:lnTo>
                  <a:lnTo>
                    <a:pt x="2520" y="372"/>
                  </a:lnTo>
                  <a:lnTo>
                    <a:pt x="2482" y="408"/>
                  </a:lnTo>
                  <a:lnTo>
                    <a:pt x="2441" y="443"/>
                  </a:lnTo>
                  <a:lnTo>
                    <a:pt x="2397" y="478"/>
                  </a:lnTo>
                  <a:lnTo>
                    <a:pt x="2349" y="513"/>
                  </a:lnTo>
                  <a:lnTo>
                    <a:pt x="2299" y="546"/>
                  </a:lnTo>
                  <a:lnTo>
                    <a:pt x="2246" y="578"/>
                  </a:lnTo>
                  <a:lnTo>
                    <a:pt x="2189" y="609"/>
                  </a:lnTo>
                  <a:lnTo>
                    <a:pt x="2128" y="639"/>
                  </a:lnTo>
                  <a:lnTo>
                    <a:pt x="2063" y="666"/>
                  </a:lnTo>
                  <a:lnTo>
                    <a:pt x="1995" y="691"/>
                  </a:lnTo>
                  <a:lnTo>
                    <a:pt x="1922" y="713"/>
                  </a:lnTo>
                  <a:lnTo>
                    <a:pt x="1847" y="733"/>
                  </a:lnTo>
                  <a:lnTo>
                    <a:pt x="1766" y="750"/>
                  </a:lnTo>
                  <a:lnTo>
                    <a:pt x="1682" y="763"/>
                  </a:lnTo>
                  <a:lnTo>
                    <a:pt x="1594" y="774"/>
                  </a:lnTo>
                  <a:lnTo>
                    <a:pt x="1594" y="955"/>
                  </a:lnTo>
                  <a:lnTo>
                    <a:pt x="2096" y="955"/>
                  </a:lnTo>
                  <a:lnTo>
                    <a:pt x="2132" y="955"/>
                  </a:lnTo>
                  <a:lnTo>
                    <a:pt x="2167" y="958"/>
                  </a:lnTo>
                  <a:lnTo>
                    <a:pt x="2199" y="964"/>
                  </a:lnTo>
                  <a:lnTo>
                    <a:pt x="2232" y="971"/>
                  </a:lnTo>
                  <a:lnTo>
                    <a:pt x="2263" y="983"/>
                  </a:lnTo>
                  <a:lnTo>
                    <a:pt x="2293" y="996"/>
                  </a:lnTo>
                  <a:lnTo>
                    <a:pt x="2320" y="1014"/>
                  </a:lnTo>
                  <a:lnTo>
                    <a:pt x="2346" y="1035"/>
                  </a:lnTo>
                  <a:lnTo>
                    <a:pt x="2370" y="1060"/>
                  </a:lnTo>
                  <a:lnTo>
                    <a:pt x="2391" y="1088"/>
                  </a:lnTo>
                  <a:lnTo>
                    <a:pt x="2410" y="1121"/>
                  </a:lnTo>
                  <a:lnTo>
                    <a:pt x="2427" y="1159"/>
                  </a:lnTo>
                  <a:lnTo>
                    <a:pt x="2440" y="1201"/>
                  </a:lnTo>
                  <a:lnTo>
                    <a:pt x="2445" y="1221"/>
                  </a:lnTo>
                  <a:lnTo>
                    <a:pt x="2452" y="1245"/>
                  </a:lnTo>
                  <a:lnTo>
                    <a:pt x="2460" y="1275"/>
                  </a:lnTo>
                  <a:lnTo>
                    <a:pt x="2469" y="1309"/>
                  </a:lnTo>
                  <a:lnTo>
                    <a:pt x="2480" y="1348"/>
                  </a:lnTo>
                  <a:lnTo>
                    <a:pt x="2491" y="1390"/>
                  </a:lnTo>
                  <a:lnTo>
                    <a:pt x="2504" y="1437"/>
                  </a:lnTo>
                  <a:lnTo>
                    <a:pt x="2517" y="1487"/>
                  </a:lnTo>
                  <a:lnTo>
                    <a:pt x="2531" y="1539"/>
                  </a:lnTo>
                  <a:lnTo>
                    <a:pt x="2547" y="1595"/>
                  </a:lnTo>
                  <a:lnTo>
                    <a:pt x="2563" y="1654"/>
                  </a:lnTo>
                  <a:lnTo>
                    <a:pt x="2578" y="1714"/>
                  </a:lnTo>
                  <a:lnTo>
                    <a:pt x="2595" y="1775"/>
                  </a:lnTo>
                  <a:lnTo>
                    <a:pt x="2612" y="1839"/>
                  </a:lnTo>
                  <a:lnTo>
                    <a:pt x="2630" y="1903"/>
                  </a:lnTo>
                  <a:lnTo>
                    <a:pt x="2648" y="1969"/>
                  </a:lnTo>
                  <a:lnTo>
                    <a:pt x="2665" y="2034"/>
                  </a:lnTo>
                  <a:lnTo>
                    <a:pt x="2682" y="2100"/>
                  </a:lnTo>
                  <a:lnTo>
                    <a:pt x="2700" y="2165"/>
                  </a:lnTo>
                  <a:lnTo>
                    <a:pt x="2718" y="2230"/>
                  </a:lnTo>
                  <a:lnTo>
                    <a:pt x="2735" y="2293"/>
                  </a:lnTo>
                  <a:lnTo>
                    <a:pt x="2753" y="2356"/>
                  </a:lnTo>
                  <a:lnTo>
                    <a:pt x="2768" y="2417"/>
                  </a:lnTo>
                  <a:lnTo>
                    <a:pt x="2784" y="2476"/>
                  </a:lnTo>
                  <a:lnTo>
                    <a:pt x="2800" y="2532"/>
                  </a:lnTo>
                  <a:lnTo>
                    <a:pt x="2815" y="2586"/>
                  </a:lnTo>
                  <a:lnTo>
                    <a:pt x="2828" y="2637"/>
                  </a:lnTo>
                  <a:lnTo>
                    <a:pt x="2842" y="2685"/>
                  </a:lnTo>
                  <a:lnTo>
                    <a:pt x="2853" y="2730"/>
                  </a:lnTo>
                  <a:lnTo>
                    <a:pt x="2865" y="2771"/>
                  </a:lnTo>
                  <a:lnTo>
                    <a:pt x="2874" y="2807"/>
                  </a:lnTo>
                  <a:lnTo>
                    <a:pt x="2883" y="2838"/>
                  </a:lnTo>
                  <a:lnTo>
                    <a:pt x="2890" y="2864"/>
                  </a:lnTo>
                  <a:lnTo>
                    <a:pt x="2896" y="2886"/>
                  </a:lnTo>
                  <a:lnTo>
                    <a:pt x="2901" y="2902"/>
                  </a:lnTo>
                  <a:lnTo>
                    <a:pt x="2904" y="2912"/>
                  </a:lnTo>
                  <a:lnTo>
                    <a:pt x="2909" y="2931"/>
                  </a:lnTo>
                  <a:lnTo>
                    <a:pt x="2912" y="2950"/>
                  </a:lnTo>
                  <a:lnTo>
                    <a:pt x="2915" y="2970"/>
                  </a:lnTo>
                  <a:lnTo>
                    <a:pt x="2916" y="2990"/>
                  </a:lnTo>
                  <a:lnTo>
                    <a:pt x="2915" y="3010"/>
                  </a:lnTo>
                  <a:lnTo>
                    <a:pt x="2912" y="3029"/>
                  </a:lnTo>
                  <a:lnTo>
                    <a:pt x="2907" y="3048"/>
                  </a:lnTo>
                  <a:lnTo>
                    <a:pt x="2899" y="3066"/>
                  </a:lnTo>
                  <a:lnTo>
                    <a:pt x="2888" y="3081"/>
                  </a:lnTo>
                  <a:lnTo>
                    <a:pt x="2874" y="3097"/>
                  </a:lnTo>
                  <a:lnTo>
                    <a:pt x="2858" y="3111"/>
                  </a:lnTo>
                  <a:lnTo>
                    <a:pt x="2838" y="3122"/>
                  </a:lnTo>
                  <a:lnTo>
                    <a:pt x="2813" y="3131"/>
                  </a:lnTo>
                  <a:lnTo>
                    <a:pt x="2785" y="3138"/>
                  </a:lnTo>
                  <a:lnTo>
                    <a:pt x="2754" y="3142"/>
                  </a:lnTo>
                  <a:lnTo>
                    <a:pt x="2717" y="3144"/>
                  </a:lnTo>
                  <a:lnTo>
                    <a:pt x="2544" y="3144"/>
                  </a:lnTo>
                  <a:lnTo>
                    <a:pt x="2544" y="3254"/>
                  </a:lnTo>
                  <a:lnTo>
                    <a:pt x="346" y="3254"/>
                  </a:lnTo>
                  <a:lnTo>
                    <a:pt x="346" y="3144"/>
                  </a:lnTo>
                  <a:lnTo>
                    <a:pt x="198" y="3144"/>
                  </a:lnTo>
                  <a:lnTo>
                    <a:pt x="162" y="3142"/>
                  </a:lnTo>
                  <a:lnTo>
                    <a:pt x="130" y="3138"/>
                  </a:lnTo>
                  <a:lnTo>
                    <a:pt x="102" y="3131"/>
                  </a:lnTo>
                  <a:lnTo>
                    <a:pt x="78" y="3122"/>
                  </a:lnTo>
                  <a:lnTo>
                    <a:pt x="58" y="3111"/>
                  </a:lnTo>
                  <a:lnTo>
                    <a:pt x="41" y="3097"/>
                  </a:lnTo>
                  <a:lnTo>
                    <a:pt x="27" y="3081"/>
                  </a:lnTo>
                  <a:lnTo>
                    <a:pt x="17" y="3066"/>
                  </a:lnTo>
                  <a:lnTo>
                    <a:pt x="8" y="3048"/>
                  </a:lnTo>
                  <a:lnTo>
                    <a:pt x="3" y="3029"/>
                  </a:lnTo>
                  <a:lnTo>
                    <a:pt x="0" y="3010"/>
                  </a:lnTo>
                  <a:lnTo>
                    <a:pt x="0" y="2990"/>
                  </a:lnTo>
                  <a:lnTo>
                    <a:pt x="0" y="2970"/>
                  </a:lnTo>
                  <a:lnTo>
                    <a:pt x="3" y="2950"/>
                  </a:lnTo>
                  <a:lnTo>
                    <a:pt x="7" y="2931"/>
                  </a:lnTo>
                  <a:lnTo>
                    <a:pt x="12" y="2912"/>
                  </a:lnTo>
                  <a:lnTo>
                    <a:pt x="15" y="2902"/>
                  </a:lnTo>
                  <a:lnTo>
                    <a:pt x="19" y="2886"/>
                  </a:lnTo>
                  <a:lnTo>
                    <a:pt x="25" y="2864"/>
                  </a:lnTo>
                  <a:lnTo>
                    <a:pt x="33" y="2838"/>
                  </a:lnTo>
                  <a:lnTo>
                    <a:pt x="41" y="2807"/>
                  </a:lnTo>
                  <a:lnTo>
                    <a:pt x="50" y="2771"/>
                  </a:lnTo>
                  <a:lnTo>
                    <a:pt x="62" y="2730"/>
                  </a:lnTo>
                  <a:lnTo>
                    <a:pt x="73" y="2685"/>
                  </a:lnTo>
                  <a:lnTo>
                    <a:pt x="87" y="2637"/>
                  </a:lnTo>
                  <a:lnTo>
                    <a:pt x="101" y="2586"/>
                  </a:lnTo>
                  <a:lnTo>
                    <a:pt x="115" y="2532"/>
                  </a:lnTo>
                  <a:lnTo>
                    <a:pt x="131" y="2476"/>
                  </a:lnTo>
                  <a:lnTo>
                    <a:pt x="147" y="2417"/>
                  </a:lnTo>
                  <a:lnTo>
                    <a:pt x="164" y="2356"/>
                  </a:lnTo>
                  <a:lnTo>
                    <a:pt x="181" y="2293"/>
                  </a:lnTo>
                  <a:lnTo>
                    <a:pt x="197" y="2230"/>
                  </a:lnTo>
                  <a:lnTo>
                    <a:pt x="215" y="2165"/>
                  </a:lnTo>
                  <a:lnTo>
                    <a:pt x="233" y="2100"/>
                  </a:lnTo>
                  <a:lnTo>
                    <a:pt x="250" y="2034"/>
                  </a:lnTo>
                  <a:lnTo>
                    <a:pt x="268" y="1969"/>
                  </a:lnTo>
                  <a:lnTo>
                    <a:pt x="286" y="1903"/>
                  </a:lnTo>
                  <a:lnTo>
                    <a:pt x="303" y="1839"/>
                  </a:lnTo>
                  <a:lnTo>
                    <a:pt x="320" y="1775"/>
                  </a:lnTo>
                  <a:lnTo>
                    <a:pt x="337" y="1714"/>
                  </a:lnTo>
                  <a:lnTo>
                    <a:pt x="353" y="1654"/>
                  </a:lnTo>
                  <a:lnTo>
                    <a:pt x="368" y="1595"/>
                  </a:lnTo>
                  <a:lnTo>
                    <a:pt x="384" y="1539"/>
                  </a:lnTo>
                  <a:lnTo>
                    <a:pt x="398" y="1487"/>
                  </a:lnTo>
                  <a:lnTo>
                    <a:pt x="412" y="1437"/>
                  </a:lnTo>
                  <a:lnTo>
                    <a:pt x="424" y="1390"/>
                  </a:lnTo>
                  <a:lnTo>
                    <a:pt x="436" y="1348"/>
                  </a:lnTo>
                  <a:lnTo>
                    <a:pt x="446" y="1309"/>
                  </a:lnTo>
                  <a:lnTo>
                    <a:pt x="456" y="1275"/>
                  </a:lnTo>
                  <a:lnTo>
                    <a:pt x="463" y="1245"/>
                  </a:lnTo>
                  <a:lnTo>
                    <a:pt x="470" y="1221"/>
                  </a:lnTo>
                  <a:lnTo>
                    <a:pt x="476" y="1201"/>
                  </a:lnTo>
                  <a:lnTo>
                    <a:pt x="488" y="1159"/>
                  </a:lnTo>
                  <a:lnTo>
                    <a:pt x="505" y="1121"/>
                  </a:lnTo>
                  <a:lnTo>
                    <a:pt x="524" y="1088"/>
                  </a:lnTo>
                  <a:lnTo>
                    <a:pt x="546" y="1060"/>
                  </a:lnTo>
                  <a:lnTo>
                    <a:pt x="569" y="1035"/>
                  </a:lnTo>
                  <a:lnTo>
                    <a:pt x="595" y="1014"/>
                  </a:lnTo>
                  <a:lnTo>
                    <a:pt x="623" y="996"/>
                  </a:lnTo>
                  <a:lnTo>
                    <a:pt x="652" y="983"/>
                  </a:lnTo>
                  <a:lnTo>
                    <a:pt x="683" y="971"/>
                  </a:lnTo>
                  <a:lnTo>
                    <a:pt x="716" y="964"/>
                  </a:lnTo>
                  <a:lnTo>
                    <a:pt x="750" y="958"/>
                  </a:lnTo>
                  <a:lnTo>
                    <a:pt x="783" y="955"/>
                  </a:lnTo>
                  <a:lnTo>
                    <a:pt x="819" y="955"/>
                  </a:lnTo>
                  <a:lnTo>
                    <a:pt x="1285" y="955"/>
                  </a:lnTo>
                  <a:lnTo>
                    <a:pt x="1285" y="778"/>
                  </a:lnTo>
                  <a:lnTo>
                    <a:pt x="1196" y="772"/>
                  </a:lnTo>
                  <a:lnTo>
                    <a:pt x="1111" y="761"/>
                  </a:lnTo>
                  <a:lnTo>
                    <a:pt x="1031" y="748"/>
                  </a:lnTo>
                  <a:lnTo>
                    <a:pt x="954" y="732"/>
                  </a:lnTo>
                  <a:lnTo>
                    <a:pt x="882" y="712"/>
                  </a:lnTo>
                  <a:lnTo>
                    <a:pt x="814" y="692"/>
                  </a:lnTo>
                  <a:lnTo>
                    <a:pt x="749" y="668"/>
                  </a:lnTo>
                  <a:lnTo>
                    <a:pt x="688" y="642"/>
                  </a:lnTo>
                  <a:lnTo>
                    <a:pt x="631" y="614"/>
                  </a:lnTo>
                  <a:lnTo>
                    <a:pt x="576" y="584"/>
                  </a:lnTo>
                  <a:lnTo>
                    <a:pt x="526" y="553"/>
                  </a:lnTo>
                  <a:lnTo>
                    <a:pt x="479" y="521"/>
                  </a:lnTo>
                  <a:lnTo>
                    <a:pt x="435" y="489"/>
                  </a:lnTo>
                  <a:lnTo>
                    <a:pt x="394" y="454"/>
                  </a:lnTo>
                  <a:lnTo>
                    <a:pt x="356" y="421"/>
                  </a:lnTo>
                  <a:lnTo>
                    <a:pt x="320" y="387"/>
                  </a:lnTo>
                  <a:lnTo>
                    <a:pt x="289" y="353"/>
                  </a:lnTo>
                  <a:lnTo>
                    <a:pt x="259" y="318"/>
                  </a:lnTo>
                  <a:lnTo>
                    <a:pt x="232" y="285"/>
                  </a:lnTo>
                  <a:lnTo>
                    <a:pt x="208" y="253"/>
                  </a:lnTo>
                  <a:lnTo>
                    <a:pt x="186" y="220"/>
                  </a:lnTo>
                  <a:lnTo>
                    <a:pt x="166" y="190"/>
                  </a:lnTo>
                  <a:lnTo>
                    <a:pt x="148" y="161"/>
                  </a:lnTo>
                  <a:lnTo>
                    <a:pt x="133" y="133"/>
                  </a:lnTo>
                  <a:lnTo>
                    <a:pt x="120" y="108"/>
                  </a:lnTo>
                  <a:lnTo>
                    <a:pt x="108" y="84"/>
                  </a:lnTo>
                  <a:lnTo>
                    <a:pt x="99" y="63"/>
                  </a:lnTo>
                  <a:lnTo>
                    <a:pt x="91" y="45"/>
                  </a:lnTo>
                  <a:lnTo>
                    <a:pt x="85" y="29"/>
                  </a:lnTo>
                  <a:lnTo>
                    <a:pt x="80" y="17"/>
                  </a:lnTo>
                  <a:lnTo>
                    <a:pt x="77" y="7"/>
                  </a:lnTo>
                  <a:lnTo>
                    <a:pt x="76" y="2"/>
                  </a:lnTo>
                  <a:lnTo>
                    <a:pt x="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85" name="Freeform 33"/>
            <p:cNvSpPr>
              <a:spLocks/>
            </p:cNvSpPr>
            <p:nvPr/>
          </p:nvSpPr>
          <p:spPr bwMode="auto">
            <a:xfrm>
              <a:off x="3199" y="486"/>
              <a:ext cx="10" cy="8"/>
            </a:xfrm>
            <a:custGeom>
              <a:avLst/>
              <a:gdLst>
                <a:gd name="T0" fmla="*/ 28 w 122"/>
                <a:gd name="T1" fmla="*/ 0 h 104"/>
                <a:gd name="T2" fmla="*/ 122 w 122"/>
                <a:gd name="T3" fmla="*/ 65 h 104"/>
                <a:gd name="T4" fmla="*/ 107 w 122"/>
                <a:gd name="T5" fmla="*/ 84 h 104"/>
                <a:gd name="T6" fmla="*/ 93 w 122"/>
                <a:gd name="T7" fmla="*/ 104 h 104"/>
                <a:gd name="T8" fmla="*/ 0 w 122"/>
                <a:gd name="T9" fmla="*/ 38 h 104"/>
                <a:gd name="T10" fmla="*/ 28 w 122"/>
                <a:gd name="T11" fmla="*/ 0 h 104"/>
              </a:gdLst>
              <a:ahLst/>
              <a:cxnLst>
                <a:cxn ang="0">
                  <a:pos x="T0" y="T1"/>
                </a:cxn>
                <a:cxn ang="0">
                  <a:pos x="T2" y="T3"/>
                </a:cxn>
                <a:cxn ang="0">
                  <a:pos x="T4" y="T5"/>
                </a:cxn>
                <a:cxn ang="0">
                  <a:pos x="T6" y="T7"/>
                </a:cxn>
                <a:cxn ang="0">
                  <a:pos x="T8" y="T9"/>
                </a:cxn>
                <a:cxn ang="0">
                  <a:pos x="T10" y="T11"/>
                </a:cxn>
              </a:cxnLst>
              <a:rect l="0" t="0" r="r" b="b"/>
              <a:pathLst>
                <a:path w="122" h="104">
                  <a:moveTo>
                    <a:pt x="28" y="0"/>
                  </a:moveTo>
                  <a:lnTo>
                    <a:pt x="122" y="65"/>
                  </a:lnTo>
                  <a:lnTo>
                    <a:pt x="107" y="84"/>
                  </a:lnTo>
                  <a:lnTo>
                    <a:pt x="93" y="104"/>
                  </a:lnTo>
                  <a:lnTo>
                    <a:pt x="0" y="38"/>
                  </a:lnTo>
                  <a:lnTo>
                    <a:pt x="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86" name="Freeform 34"/>
            <p:cNvSpPr>
              <a:spLocks/>
            </p:cNvSpPr>
            <p:nvPr/>
          </p:nvSpPr>
          <p:spPr bwMode="auto">
            <a:xfrm>
              <a:off x="3221" y="467"/>
              <a:ext cx="8" cy="10"/>
            </a:xfrm>
            <a:custGeom>
              <a:avLst/>
              <a:gdLst>
                <a:gd name="T0" fmla="*/ 43 w 94"/>
                <a:gd name="T1" fmla="*/ 0 h 125"/>
                <a:gd name="T2" fmla="*/ 94 w 94"/>
                <a:gd name="T3" fmla="*/ 103 h 125"/>
                <a:gd name="T4" fmla="*/ 73 w 94"/>
                <a:gd name="T5" fmla="*/ 113 h 125"/>
                <a:gd name="T6" fmla="*/ 52 w 94"/>
                <a:gd name="T7" fmla="*/ 125 h 125"/>
                <a:gd name="T8" fmla="*/ 0 w 94"/>
                <a:gd name="T9" fmla="*/ 20 h 125"/>
                <a:gd name="T10" fmla="*/ 43 w 94"/>
                <a:gd name="T11" fmla="*/ 0 h 125"/>
              </a:gdLst>
              <a:ahLst/>
              <a:cxnLst>
                <a:cxn ang="0">
                  <a:pos x="T0" y="T1"/>
                </a:cxn>
                <a:cxn ang="0">
                  <a:pos x="T2" y="T3"/>
                </a:cxn>
                <a:cxn ang="0">
                  <a:pos x="T4" y="T5"/>
                </a:cxn>
                <a:cxn ang="0">
                  <a:pos x="T6" y="T7"/>
                </a:cxn>
                <a:cxn ang="0">
                  <a:pos x="T8" y="T9"/>
                </a:cxn>
                <a:cxn ang="0">
                  <a:pos x="T10" y="T11"/>
                </a:cxn>
              </a:cxnLst>
              <a:rect l="0" t="0" r="r" b="b"/>
              <a:pathLst>
                <a:path w="94" h="125">
                  <a:moveTo>
                    <a:pt x="43" y="0"/>
                  </a:moveTo>
                  <a:lnTo>
                    <a:pt x="94" y="103"/>
                  </a:lnTo>
                  <a:lnTo>
                    <a:pt x="73" y="113"/>
                  </a:lnTo>
                  <a:lnTo>
                    <a:pt x="52" y="125"/>
                  </a:lnTo>
                  <a:lnTo>
                    <a:pt x="0" y="20"/>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87" name="Freeform 35"/>
            <p:cNvSpPr>
              <a:spLocks/>
            </p:cNvSpPr>
            <p:nvPr/>
          </p:nvSpPr>
          <p:spPr bwMode="auto">
            <a:xfrm>
              <a:off x="3189" y="520"/>
              <a:ext cx="9" cy="4"/>
            </a:xfrm>
            <a:custGeom>
              <a:avLst/>
              <a:gdLst>
                <a:gd name="T0" fmla="*/ 0 w 119"/>
                <a:gd name="T1" fmla="*/ 0 h 48"/>
                <a:gd name="T2" fmla="*/ 118 w 119"/>
                <a:gd name="T3" fmla="*/ 0 h 48"/>
                <a:gd name="T4" fmla="*/ 117 w 119"/>
                <a:gd name="T5" fmla="*/ 5 h 48"/>
                <a:gd name="T6" fmla="*/ 117 w 119"/>
                <a:gd name="T7" fmla="*/ 11 h 48"/>
                <a:gd name="T8" fmla="*/ 116 w 119"/>
                <a:gd name="T9" fmla="*/ 16 h 48"/>
                <a:gd name="T10" fmla="*/ 118 w 119"/>
                <a:gd name="T11" fmla="*/ 32 h 48"/>
                <a:gd name="T12" fmla="*/ 119 w 119"/>
                <a:gd name="T13" fmla="*/ 48 h 48"/>
                <a:gd name="T14" fmla="*/ 0 w 119"/>
                <a:gd name="T15" fmla="*/ 48 h 48"/>
                <a:gd name="T16" fmla="*/ 0 w 119"/>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8">
                  <a:moveTo>
                    <a:pt x="0" y="0"/>
                  </a:moveTo>
                  <a:lnTo>
                    <a:pt x="118" y="0"/>
                  </a:lnTo>
                  <a:lnTo>
                    <a:pt x="117" y="5"/>
                  </a:lnTo>
                  <a:lnTo>
                    <a:pt x="117" y="11"/>
                  </a:lnTo>
                  <a:lnTo>
                    <a:pt x="116" y="16"/>
                  </a:lnTo>
                  <a:lnTo>
                    <a:pt x="118" y="32"/>
                  </a:lnTo>
                  <a:lnTo>
                    <a:pt x="119" y="48"/>
                  </a:lnTo>
                  <a:lnTo>
                    <a:pt x="0" y="4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88" name="Freeform 36"/>
            <p:cNvSpPr>
              <a:spLocks/>
            </p:cNvSpPr>
            <p:nvPr/>
          </p:nvSpPr>
          <p:spPr bwMode="auto">
            <a:xfrm>
              <a:off x="3294" y="492"/>
              <a:ext cx="10" cy="8"/>
            </a:xfrm>
            <a:custGeom>
              <a:avLst/>
              <a:gdLst>
                <a:gd name="T0" fmla="*/ 119 w 142"/>
                <a:gd name="T1" fmla="*/ 0 h 106"/>
                <a:gd name="T2" fmla="*/ 142 w 142"/>
                <a:gd name="T3" fmla="*/ 41 h 106"/>
                <a:gd name="T4" fmla="*/ 23 w 142"/>
                <a:gd name="T5" fmla="*/ 106 h 106"/>
                <a:gd name="T6" fmla="*/ 0 w 142"/>
                <a:gd name="T7" fmla="*/ 64 h 106"/>
                <a:gd name="T8" fmla="*/ 119 w 142"/>
                <a:gd name="T9" fmla="*/ 0 h 106"/>
              </a:gdLst>
              <a:ahLst/>
              <a:cxnLst>
                <a:cxn ang="0">
                  <a:pos x="T0" y="T1"/>
                </a:cxn>
                <a:cxn ang="0">
                  <a:pos x="T2" y="T3"/>
                </a:cxn>
                <a:cxn ang="0">
                  <a:pos x="T4" y="T5"/>
                </a:cxn>
                <a:cxn ang="0">
                  <a:pos x="T6" y="T7"/>
                </a:cxn>
                <a:cxn ang="0">
                  <a:pos x="T8" y="T9"/>
                </a:cxn>
              </a:cxnLst>
              <a:rect l="0" t="0" r="r" b="b"/>
              <a:pathLst>
                <a:path w="142" h="106">
                  <a:moveTo>
                    <a:pt x="119" y="0"/>
                  </a:moveTo>
                  <a:lnTo>
                    <a:pt x="142" y="41"/>
                  </a:lnTo>
                  <a:lnTo>
                    <a:pt x="23" y="106"/>
                  </a:lnTo>
                  <a:lnTo>
                    <a:pt x="0" y="64"/>
                  </a:lnTo>
                  <a:lnTo>
                    <a:pt x="1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89" name="Freeform 37"/>
            <p:cNvSpPr>
              <a:spLocks/>
            </p:cNvSpPr>
            <p:nvPr/>
          </p:nvSpPr>
          <p:spPr bwMode="auto">
            <a:xfrm>
              <a:off x="3275" y="469"/>
              <a:ext cx="8" cy="11"/>
            </a:xfrm>
            <a:custGeom>
              <a:avLst/>
              <a:gdLst>
                <a:gd name="T0" fmla="*/ 67 w 108"/>
                <a:gd name="T1" fmla="*/ 0 h 133"/>
                <a:gd name="T2" fmla="*/ 108 w 108"/>
                <a:gd name="T3" fmla="*/ 24 h 133"/>
                <a:gd name="T4" fmla="*/ 42 w 108"/>
                <a:gd name="T5" fmla="*/ 133 h 133"/>
                <a:gd name="T6" fmla="*/ 22 w 108"/>
                <a:gd name="T7" fmla="*/ 120 h 133"/>
                <a:gd name="T8" fmla="*/ 0 w 108"/>
                <a:gd name="T9" fmla="*/ 109 h 133"/>
                <a:gd name="T10" fmla="*/ 67 w 108"/>
                <a:gd name="T11" fmla="*/ 0 h 133"/>
              </a:gdLst>
              <a:ahLst/>
              <a:cxnLst>
                <a:cxn ang="0">
                  <a:pos x="T0" y="T1"/>
                </a:cxn>
                <a:cxn ang="0">
                  <a:pos x="T2" y="T3"/>
                </a:cxn>
                <a:cxn ang="0">
                  <a:pos x="T4" y="T5"/>
                </a:cxn>
                <a:cxn ang="0">
                  <a:pos x="T6" y="T7"/>
                </a:cxn>
                <a:cxn ang="0">
                  <a:pos x="T8" y="T9"/>
                </a:cxn>
                <a:cxn ang="0">
                  <a:pos x="T10" y="T11"/>
                </a:cxn>
              </a:cxnLst>
              <a:rect l="0" t="0" r="r" b="b"/>
              <a:pathLst>
                <a:path w="108" h="133">
                  <a:moveTo>
                    <a:pt x="67" y="0"/>
                  </a:moveTo>
                  <a:lnTo>
                    <a:pt x="108" y="24"/>
                  </a:lnTo>
                  <a:lnTo>
                    <a:pt x="42" y="133"/>
                  </a:lnTo>
                  <a:lnTo>
                    <a:pt x="22" y="120"/>
                  </a:lnTo>
                  <a:lnTo>
                    <a:pt x="0" y="109"/>
                  </a:lnTo>
                  <a:lnTo>
                    <a:pt x="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0" name="Freeform 38"/>
            <p:cNvSpPr>
              <a:spLocks/>
            </p:cNvSpPr>
            <p:nvPr/>
          </p:nvSpPr>
          <p:spPr bwMode="auto">
            <a:xfrm>
              <a:off x="3248" y="462"/>
              <a:ext cx="4" cy="9"/>
            </a:xfrm>
            <a:custGeom>
              <a:avLst/>
              <a:gdLst>
                <a:gd name="T0" fmla="*/ 0 w 48"/>
                <a:gd name="T1" fmla="*/ 0 h 122"/>
                <a:gd name="T2" fmla="*/ 48 w 48"/>
                <a:gd name="T3" fmla="*/ 0 h 122"/>
                <a:gd name="T4" fmla="*/ 48 w 48"/>
                <a:gd name="T5" fmla="*/ 122 h 122"/>
                <a:gd name="T6" fmla="*/ 30 w 48"/>
                <a:gd name="T7" fmla="*/ 119 h 122"/>
                <a:gd name="T8" fmla="*/ 11 w 48"/>
                <a:gd name="T9" fmla="*/ 118 h 122"/>
                <a:gd name="T10" fmla="*/ 8 w 48"/>
                <a:gd name="T11" fmla="*/ 118 h 122"/>
                <a:gd name="T12" fmla="*/ 4 w 48"/>
                <a:gd name="T13" fmla="*/ 118 h 122"/>
                <a:gd name="T14" fmla="*/ 0 w 48"/>
                <a:gd name="T15" fmla="*/ 119 h 122"/>
                <a:gd name="T16" fmla="*/ 0 w 48"/>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2">
                  <a:moveTo>
                    <a:pt x="0" y="0"/>
                  </a:moveTo>
                  <a:lnTo>
                    <a:pt x="48" y="0"/>
                  </a:lnTo>
                  <a:lnTo>
                    <a:pt x="48" y="122"/>
                  </a:lnTo>
                  <a:lnTo>
                    <a:pt x="30" y="119"/>
                  </a:lnTo>
                  <a:lnTo>
                    <a:pt x="11" y="118"/>
                  </a:lnTo>
                  <a:lnTo>
                    <a:pt x="8" y="118"/>
                  </a:lnTo>
                  <a:lnTo>
                    <a:pt x="4" y="118"/>
                  </a:lnTo>
                  <a:lnTo>
                    <a:pt x="0" y="11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1" name="Freeform 39"/>
            <p:cNvSpPr>
              <a:spLocks/>
            </p:cNvSpPr>
            <p:nvPr/>
          </p:nvSpPr>
          <p:spPr bwMode="auto">
            <a:xfrm>
              <a:off x="3271" y="566"/>
              <a:ext cx="8" cy="11"/>
            </a:xfrm>
            <a:custGeom>
              <a:avLst/>
              <a:gdLst>
                <a:gd name="T0" fmla="*/ 41 w 105"/>
                <a:gd name="T1" fmla="*/ 0 h 149"/>
                <a:gd name="T2" fmla="*/ 105 w 105"/>
                <a:gd name="T3" fmla="*/ 128 h 149"/>
                <a:gd name="T4" fmla="*/ 62 w 105"/>
                <a:gd name="T5" fmla="*/ 149 h 149"/>
                <a:gd name="T6" fmla="*/ 0 w 105"/>
                <a:gd name="T7" fmla="*/ 23 h 149"/>
                <a:gd name="T8" fmla="*/ 21 w 105"/>
                <a:gd name="T9" fmla="*/ 12 h 149"/>
                <a:gd name="T10" fmla="*/ 41 w 105"/>
                <a:gd name="T11" fmla="*/ 0 h 149"/>
              </a:gdLst>
              <a:ahLst/>
              <a:cxnLst>
                <a:cxn ang="0">
                  <a:pos x="T0" y="T1"/>
                </a:cxn>
                <a:cxn ang="0">
                  <a:pos x="T2" y="T3"/>
                </a:cxn>
                <a:cxn ang="0">
                  <a:pos x="T4" y="T5"/>
                </a:cxn>
                <a:cxn ang="0">
                  <a:pos x="T6" y="T7"/>
                </a:cxn>
                <a:cxn ang="0">
                  <a:pos x="T8" y="T9"/>
                </a:cxn>
                <a:cxn ang="0">
                  <a:pos x="T10" y="T11"/>
                </a:cxn>
              </a:cxnLst>
              <a:rect l="0" t="0" r="r" b="b"/>
              <a:pathLst>
                <a:path w="105" h="149">
                  <a:moveTo>
                    <a:pt x="41" y="0"/>
                  </a:moveTo>
                  <a:lnTo>
                    <a:pt x="105" y="128"/>
                  </a:lnTo>
                  <a:lnTo>
                    <a:pt x="62" y="149"/>
                  </a:lnTo>
                  <a:lnTo>
                    <a:pt x="0" y="23"/>
                  </a:lnTo>
                  <a:lnTo>
                    <a:pt x="21" y="12"/>
                  </a:lnTo>
                  <a:lnTo>
                    <a:pt x="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2" name="Freeform 40"/>
            <p:cNvSpPr>
              <a:spLocks/>
            </p:cNvSpPr>
            <p:nvPr/>
          </p:nvSpPr>
          <p:spPr bwMode="auto">
            <a:xfrm>
              <a:off x="3290" y="549"/>
              <a:ext cx="11" cy="10"/>
            </a:xfrm>
            <a:custGeom>
              <a:avLst/>
              <a:gdLst>
                <a:gd name="T0" fmla="*/ 29 w 145"/>
                <a:gd name="T1" fmla="*/ 0 h 120"/>
                <a:gd name="T2" fmla="*/ 145 w 145"/>
                <a:gd name="T3" fmla="*/ 82 h 120"/>
                <a:gd name="T4" fmla="*/ 118 w 145"/>
                <a:gd name="T5" fmla="*/ 120 h 120"/>
                <a:gd name="T6" fmla="*/ 0 w 145"/>
                <a:gd name="T7" fmla="*/ 37 h 120"/>
                <a:gd name="T8" fmla="*/ 15 w 145"/>
                <a:gd name="T9" fmla="*/ 19 h 120"/>
                <a:gd name="T10" fmla="*/ 29 w 145"/>
                <a:gd name="T11" fmla="*/ 0 h 120"/>
              </a:gdLst>
              <a:ahLst/>
              <a:cxnLst>
                <a:cxn ang="0">
                  <a:pos x="T0" y="T1"/>
                </a:cxn>
                <a:cxn ang="0">
                  <a:pos x="T2" y="T3"/>
                </a:cxn>
                <a:cxn ang="0">
                  <a:pos x="T4" y="T5"/>
                </a:cxn>
                <a:cxn ang="0">
                  <a:pos x="T6" y="T7"/>
                </a:cxn>
                <a:cxn ang="0">
                  <a:pos x="T8" y="T9"/>
                </a:cxn>
                <a:cxn ang="0">
                  <a:pos x="T10" y="T11"/>
                </a:cxn>
              </a:cxnLst>
              <a:rect l="0" t="0" r="r" b="b"/>
              <a:pathLst>
                <a:path w="145" h="120">
                  <a:moveTo>
                    <a:pt x="29" y="0"/>
                  </a:moveTo>
                  <a:lnTo>
                    <a:pt x="145" y="82"/>
                  </a:lnTo>
                  <a:lnTo>
                    <a:pt x="118" y="120"/>
                  </a:lnTo>
                  <a:lnTo>
                    <a:pt x="0" y="37"/>
                  </a:lnTo>
                  <a:lnTo>
                    <a:pt x="15" y="19"/>
                  </a:lnTo>
                  <a:lnTo>
                    <a:pt x="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3" name="Freeform 41"/>
            <p:cNvSpPr>
              <a:spLocks/>
            </p:cNvSpPr>
            <p:nvPr/>
          </p:nvSpPr>
          <p:spPr bwMode="auto">
            <a:xfrm>
              <a:off x="3300" y="520"/>
              <a:ext cx="11" cy="4"/>
            </a:xfrm>
            <a:custGeom>
              <a:avLst/>
              <a:gdLst>
                <a:gd name="T0" fmla="*/ 2 w 142"/>
                <a:gd name="T1" fmla="*/ 0 h 48"/>
                <a:gd name="T2" fmla="*/ 142 w 142"/>
                <a:gd name="T3" fmla="*/ 0 h 48"/>
                <a:gd name="T4" fmla="*/ 142 w 142"/>
                <a:gd name="T5" fmla="*/ 48 h 48"/>
                <a:gd name="T6" fmla="*/ 0 w 142"/>
                <a:gd name="T7" fmla="*/ 48 h 48"/>
                <a:gd name="T8" fmla="*/ 2 w 142"/>
                <a:gd name="T9" fmla="*/ 32 h 48"/>
                <a:gd name="T10" fmla="*/ 3 w 142"/>
                <a:gd name="T11" fmla="*/ 16 h 48"/>
                <a:gd name="T12" fmla="*/ 3 w 142"/>
                <a:gd name="T13" fmla="*/ 11 h 48"/>
                <a:gd name="T14" fmla="*/ 2 w 142"/>
                <a:gd name="T15" fmla="*/ 5 h 48"/>
                <a:gd name="T16" fmla="*/ 2 w 14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8">
                  <a:moveTo>
                    <a:pt x="2" y="0"/>
                  </a:moveTo>
                  <a:lnTo>
                    <a:pt x="142" y="0"/>
                  </a:lnTo>
                  <a:lnTo>
                    <a:pt x="142" y="48"/>
                  </a:lnTo>
                  <a:lnTo>
                    <a:pt x="0" y="48"/>
                  </a:lnTo>
                  <a:lnTo>
                    <a:pt x="2" y="32"/>
                  </a:lnTo>
                  <a:lnTo>
                    <a:pt x="3" y="16"/>
                  </a:lnTo>
                  <a:lnTo>
                    <a:pt x="3" y="11"/>
                  </a:lnTo>
                  <a:lnTo>
                    <a:pt x="2" y="5"/>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4" name="Freeform 42"/>
            <p:cNvSpPr>
              <a:spLocks/>
            </p:cNvSpPr>
            <p:nvPr/>
          </p:nvSpPr>
          <p:spPr bwMode="auto">
            <a:xfrm>
              <a:off x="3248" y="572"/>
              <a:ext cx="4" cy="11"/>
            </a:xfrm>
            <a:custGeom>
              <a:avLst/>
              <a:gdLst>
                <a:gd name="T0" fmla="*/ 48 w 48"/>
                <a:gd name="T1" fmla="*/ 0 h 138"/>
                <a:gd name="T2" fmla="*/ 48 w 48"/>
                <a:gd name="T3" fmla="*/ 138 h 138"/>
                <a:gd name="T4" fmla="*/ 0 w 48"/>
                <a:gd name="T5" fmla="*/ 138 h 138"/>
                <a:gd name="T6" fmla="*/ 0 w 48"/>
                <a:gd name="T7" fmla="*/ 2 h 138"/>
                <a:gd name="T8" fmla="*/ 4 w 48"/>
                <a:gd name="T9" fmla="*/ 3 h 138"/>
                <a:gd name="T10" fmla="*/ 8 w 48"/>
                <a:gd name="T11" fmla="*/ 3 h 138"/>
                <a:gd name="T12" fmla="*/ 11 w 48"/>
                <a:gd name="T13" fmla="*/ 3 h 138"/>
                <a:gd name="T14" fmla="*/ 30 w 48"/>
                <a:gd name="T15" fmla="*/ 2 h 138"/>
                <a:gd name="T16" fmla="*/ 48 w 4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8">
                  <a:moveTo>
                    <a:pt x="48" y="0"/>
                  </a:moveTo>
                  <a:lnTo>
                    <a:pt x="48" y="138"/>
                  </a:lnTo>
                  <a:lnTo>
                    <a:pt x="0" y="138"/>
                  </a:lnTo>
                  <a:lnTo>
                    <a:pt x="0" y="2"/>
                  </a:lnTo>
                  <a:lnTo>
                    <a:pt x="4" y="3"/>
                  </a:lnTo>
                  <a:lnTo>
                    <a:pt x="8" y="3"/>
                  </a:lnTo>
                  <a:lnTo>
                    <a:pt x="11" y="3"/>
                  </a:lnTo>
                  <a:lnTo>
                    <a:pt x="30" y="2"/>
                  </a:lnTo>
                  <a:lnTo>
                    <a:pt x="4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5" name="Freeform 43"/>
            <p:cNvSpPr>
              <a:spLocks/>
            </p:cNvSpPr>
            <p:nvPr/>
          </p:nvSpPr>
          <p:spPr bwMode="auto">
            <a:xfrm>
              <a:off x="3196" y="545"/>
              <a:ext cx="10" cy="8"/>
            </a:xfrm>
            <a:custGeom>
              <a:avLst/>
              <a:gdLst>
                <a:gd name="T0" fmla="*/ 108 w 131"/>
                <a:gd name="T1" fmla="*/ 0 h 100"/>
                <a:gd name="T2" fmla="*/ 131 w 131"/>
                <a:gd name="T3" fmla="*/ 42 h 100"/>
                <a:gd name="T4" fmla="*/ 23 w 131"/>
                <a:gd name="T5" fmla="*/ 100 h 100"/>
                <a:gd name="T6" fmla="*/ 0 w 131"/>
                <a:gd name="T7" fmla="*/ 59 h 100"/>
                <a:gd name="T8" fmla="*/ 108 w 131"/>
                <a:gd name="T9" fmla="*/ 0 h 100"/>
              </a:gdLst>
              <a:ahLst/>
              <a:cxnLst>
                <a:cxn ang="0">
                  <a:pos x="T0" y="T1"/>
                </a:cxn>
                <a:cxn ang="0">
                  <a:pos x="T2" y="T3"/>
                </a:cxn>
                <a:cxn ang="0">
                  <a:pos x="T4" y="T5"/>
                </a:cxn>
                <a:cxn ang="0">
                  <a:pos x="T6" y="T7"/>
                </a:cxn>
                <a:cxn ang="0">
                  <a:pos x="T8" y="T9"/>
                </a:cxn>
              </a:cxnLst>
              <a:rect l="0" t="0" r="r" b="b"/>
              <a:pathLst>
                <a:path w="131" h="100">
                  <a:moveTo>
                    <a:pt x="108" y="0"/>
                  </a:moveTo>
                  <a:lnTo>
                    <a:pt x="131" y="42"/>
                  </a:lnTo>
                  <a:lnTo>
                    <a:pt x="23" y="100"/>
                  </a:lnTo>
                  <a:lnTo>
                    <a:pt x="0" y="59"/>
                  </a:lnTo>
                  <a:lnTo>
                    <a:pt x="1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6" name="Freeform 44"/>
            <p:cNvSpPr>
              <a:spLocks/>
            </p:cNvSpPr>
            <p:nvPr/>
          </p:nvSpPr>
          <p:spPr bwMode="auto">
            <a:xfrm>
              <a:off x="3217" y="564"/>
              <a:ext cx="8" cy="11"/>
            </a:xfrm>
            <a:custGeom>
              <a:avLst/>
              <a:gdLst>
                <a:gd name="T0" fmla="*/ 68 w 110"/>
                <a:gd name="T1" fmla="*/ 0 h 135"/>
                <a:gd name="T2" fmla="*/ 89 w 110"/>
                <a:gd name="T3" fmla="*/ 13 h 135"/>
                <a:gd name="T4" fmla="*/ 110 w 110"/>
                <a:gd name="T5" fmla="*/ 23 h 135"/>
                <a:gd name="T6" fmla="*/ 41 w 110"/>
                <a:gd name="T7" fmla="*/ 135 h 135"/>
                <a:gd name="T8" fmla="*/ 0 w 110"/>
                <a:gd name="T9" fmla="*/ 112 h 135"/>
                <a:gd name="T10" fmla="*/ 68 w 110"/>
                <a:gd name="T11" fmla="*/ 0 h 135"/>
              </a:gdLst>
              <a:ahLst/>
              <a:cxnLst>
                <a:cxn ang="0">
                  <a:pos x="T0" y="T1"/>
                </a:cxn>
                <a:cxn ang="0">
                  <a:pos x="T2" y="T3"/>
                </a:cxn>
                <a:cxn ang="0">
                  <a:pos x="T4" y="T5"/>
                </a:cxn>
                <a:cxn ang="0">
                  <a:pos x="T6" y="T7"/>
                </a:cxn>
                <a:cxn ang="0">
                  <a:pos x="T8" y="T9"/>
                </a:cxn>
                <a:cxn ang="0">
                  <a:pos x="T10" y="T11"/>
                </a:cxn>
              </a:cxnLst>
              <a:rect l="0" t="0" r="r" b="b"/>
              <a:pathLst>
                <a:path w="110" h="135">
                  <a:moveTo>
                    <a:pt x="68" y="0"/>
                  </a:moveTo>
                  <a:lnTo>
                    <a:pt x="89" y="13"/>
                  </a:lnTo>
                  <a:lnTo>
                    <a:pt x="110" y="23"/>
                  </a:lnTo>
                  <a:lnTo>
                    <a:pt x="41" y="135"/>
                  </a:lnTo>
                  <a:lnTo>
                    <a:pt x="0" y="112"/>
                  </a:lnTo>
                  <a:lnTo>
                    <a:pt x="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sp>
          <p:nvSpPr>
            <p:cNvPr id="97" name="Freeform 45"/>
            <p:cNvSpPr>
              <a:spLocks noEditPoints="1"/>
            </p:cNvSpPr>
            <p:nvPr/>
          </p:nvSpPr>
          <p:spPr bwMode="auto">
            <a:xfrm>
              <a:off x="3228" y="507"/>
              <a:ext cx="34" cy="52"/>
            </a:xfrm>
            <a:custGeom>
              <a:avLst/>
              <a:gdLst>
                <a:gd name="T0" fmla="*/ 296 w 443"/>
                <a:gd name="T1" fmla="*/ 103 h 666"/>
                <a:gd name="T2" fmla="*/ 282 w 443"/>
                <a:gd name="T3" fmla="*/ 105 h 666"/>
                <a:gd name="T4" fmla="*/ 271 w 443"/>
                <a:gd name="T5" fmla="*/ 111 h 666"/>
                <a:gd name="T6" fmla="*/ 262 w 443"/>
                <a:gd name="T7" fmla="*/ 120 h 666"/>
                <a:gd name="T8" fmla="*/ 256 w 443"/>
                <a:gd name="T9" fmla="*/ 132 h 666"/>
                <a:gd name="T10" fmla="*/ 254 w 443"/>
                <a:gd name="T11" fmla="*/ 144 h 666"/>
                <a:gd name="T12" fmla="*/ 256 w 443"/>
                <a:gd name="T13" fmla="*/ 158 h 666"/>
                <a:gd name="T14" fmla="*/ 262 w 443"/>
                <a:gd name="T15" fmla="*/ 169 h 666"/>
                <a:gd name="T16" fmla="*/ 271 w 443"/>
                <a:gd name="T17" fmla="*/ 179 h 666"/>
                <a:gd name="T18" fmla="*/ 282 w 443"/>
                <a:gd name="T19" fmla="*/ 185 h 666"/>
                <a:gd name="T20" fmla="*/ 296 w 443"/>
                <a:gd name="T21" fmla="*/ 187 h 666"/>
                <a:gd name="T22" fmla="*/ 310 w 443"/>
                <a:gd name="T23" fmla="*/ 185 h 666"/>
                <a:gd name="T24" fmla="*/ 321 w 443"/>
                <a:gd name="T25" fmla="*/ 179 h 666"/>
                <a:gd name="T26" fmla="*/ 329 w 443"/>
                <a:gd name="T27" fmla="*/ 169 h 666"/>
                <a:gd name="T28" fmla="*/ 336 w 443"/>
                <a:gd name="T29" fmla="*/ 158 h 666"/>
                <a:gd name="T30" fmla="*/ 338 w 443"/>
                <a:gd name="T31" fmla="*/ 144 h 666"/>
                <a:gd name="T32" fmla="*/ 336 w 443"/>
                <a:gd name="T33" fmla="*/ 132 h 666"/>
                <a:gd name="T34" fmla="*/ 329 w 443"/>
                <a:gd name="T35" fmla="*/ 120 h 666"/>
                <a:gd name="T36" fmla="*/ 321 w 443"/>
                <a:gd name="T37" fmla="*/ 111 h 666"/>
                <a:gd name="T38" fmla="*/ 310 w 443"/>
                <a:gd name="T39" fmla="*/ 105 h 666"/>
                <a:gd name="T40" fmla="*/ 296 w 443"/>
                <a:gd name="T41" fmla="*/ 103 h 666"/>
                <a:gd name="T42" fmla="*/ 296 w 443"/>
                <a:gd name="T43" fmla="*/ 0 h 666"/>
                <a:gd name="T44" fmla="*/ 325 w 443"/>
                <a:gd name="T45" fmla="*/ 2 h 666"/>
                <a:gd name="T46" fmla="*/ 353 w 443"/>
                <a:gd name="T47" fmla="*/ 11 h 666"/>
                <a:gd name="T48" fmla="*/ 378 w 443"/>
                <a:gd name="T49" fmla="*/ 25 h 666"/>
                <a:gd name="T50" fmla="*/ 400 w 443"/>
                <a:gd name="T51" fmla="*/ 42 h 666"/>
                <a:gd name="T52" fmla="*/ 418 w 443"/>
                <a:gd name="T53" fmla="*/ 63 h 666"/>
                <a:gd name="T54" fmla="*/ 431 w 443"/>
                <a:gd name="T55" fmla="*/ 88 h 666"/>
                <a:gd name="T56" fmla="*/ 440 w 443"/>
                <a:gd name="T57" fmla="*/ 115 h 666"/>
                <a:gd name="T58" fmla="*/ 443 w 443"/>
                <a:gd name="T59" fmla="*/ 144 h 666"/>
                <a:gd name="T60" fmla="*/ 440 w 443"/>
                <a:gd name="T61" fmla="*/ 174 h 666"/>
                <a:gd name="T62" fmla="*/ 431 w 443"/>
                <a:gd name="T63" fmla="*/ 201 h 666"/>
                <a:gd name="T64" fmla="*/ 418 w 443"/>
                <a:gd name="T65" fmla="*/ 225 h 666"/>
                <a:gd name="T66" fmla="*/ 400 w 443"/>
                <a:gd name="T67" fmla="*/ 247 h 666"/>
                <a:gd name="T68" fmla="*/ 378 w 443"/>
                <a:gd name="T69" fmla="*/ 265 h 666"/>
                <a:gd name="T70" fmla="*/ 353 w 443"/>
                <a:gd name="T71" fmla="*/ 278 h 666"/>
                <a:gd name="T72" fmla="*/ 325 w 443"/>
                <a:gd name="T73" fmla="*/ 287 h 666"/>
                <a:gd name="T74" fmla="*/ 296 w 443"/>
                <a:gd name="T75" fmla="*/ 290 h 666"/>
                <a:gd name="T76" fmla="*/ 281 w 443"/>
                <a:gd name="T77" fmla="*/ 288 h 666"/>
                <a:gd name="T78" fmla="*/ 268 w 443"/>
                <a:gd name="T79" fmla="*/ 285 h 666"/>
                <a:gd name="T80" fmla="*/ 37 w 443"/>
                <a:gd name="T81" fmla="*/ 666 h 666"/>
                <a:gd name="T82" fmla="*/ 0 w 443"/>
                <a:gd name="T83" fmla="*/ 646 h 666"/>
                <a:gd name="T84" fmla="*/ 206 w 443"/>
                <a:gd name="T85" fmla="*/ 257 h 666"/>
                <a:gd name="T86" fmla="*/ 187 w 443"/>
                <a:gd name="T87" fmla="*/ 239 h 666"/>
                <a:gd name="T88" fmla="*/ 171 w 443"/>
                <a:gd name="T89" fmla="*/ 219 h 666"/>
                <a:gd name="T90" fmla="*/ 159 w 443"/>
                <a:gd name="T91" fmla="*/ 196 h 666"/>
                <a:gd name="T92" fmla="*/ 152 w 443"/>
                <a:gd name="T93" fmla="*/ 171 h 666"/>
                <a:gd name="T94" fmla="*/ 149 w 443"/>
                <a:gd name="T95" fmla="*/ 144 h 666"/>
                <a:gd name="T96" fmla="*/ 152 w 443"/>
                <a:gd name="T97" fmla="*/ 115 h 666"/>
                <a:gd name="T98" fmla="*/ 160 w 443"/>
                <a:gd name="T99" fmla="*/ 88 h 666"/>
                <a:gd name="T100" fmla="*/ 174 w 443"/>
                <a:gd name="T101" fmla="*/ 63 h 666"/>
                <a:gd name="T102" fmla="*/ 192 w 443"/>
                <a:gd name="T103" fmla="*/ 42 h 666"/>
                <a:gd name="T104" fmla="*/ 214 w 443"/>
                <a:gd name="T105" fmla="*/ 25 h 666"/>
                <a:gd name="T106" fmla="*/ 238 w 443"/>
                <a:gd name="T107" fmla="*/ 11 h 666"/>
                <a:gd name="T108" fmla="*/ 266 w 443"/>
                <a:gd name="T109" fmla="*/ 2 h 666"/>
                <a:gd name="T110" fmla="*/ 296 w 443"/>
                <a:gd name="T11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666">
                  <a:moveTo>
                    <a:pt x="296" y="103"/>
                  </a:moveTo>
                  <a:lnTo>
                    <a:pt x="282" y="105"/>
                  </a:lnTo>
                  <a:lnTo>
                    <a:pt x="271" y="111"/>
                  </a:lnTo>
                  <a:lnTo>
                    <a:pt x="262" y="120"/>
                  </a:lnTo>
                  <a:lnTo>
                    <a:pt x="256" y="132"/>
                  </a:lnTo>
                  <a:lnTo>
                    <a:pt x="254" y="144"/>
                  </a:lnTo>
                  <a:lnTo>
                    <a:pt x="256" y="158"/>
                  </a:lnTo>
                  <a:lnTo>
                    <a:pt x="262" y="169"/>
                  </a:lnTo>
                  <a:lnTo>
                    <a:pt x="271" y="179"/>
                  </a:lnTo>
                  <a:lnTo>
                    <a:pt x="282" y="185"/>
                  </a:lnTo>
                  <a:lnTo>
                    <a:pt x="296" y="187"/>
                  </a:lnTo>
                  <a:lnTo>
                    <a:pt x="310" y="185"/>
                  </a:lnTo>
                  <a:lnTo>
                    <a:pt x="321" y="179"/>
                  </a:lnTo>
                  <a:lnTo>
                    <a:pt x="329" y="169"/>
                  </a:lnTo>
                  <a:lnTo>
                    <a:pt x="336" y="158"/>
                  </a:lnTo>
                  <a:lnTo>
                    <a:pt x="338" y="144"/>
                  </a:lnTo>
                  <a:lnTo>
                    <a:pt x="336" y="132"/>
                  </a:lnTo>
                  <a:lnTo>
                    <a:pt x="329" y="120"/>
                  </a:lnTo>
                  <a:lnTo>
                    <a:pt x="321" y="111"/>
                  </a:lnTo>
                  <a:lnTo>
                    <a:pt x="310" y="105"/>
                  </a:lnTo>
                  <a:lnTo>
                    <a:pt x="296" y="103"/>
                  </a:lnTo>
                  <a:close/>
                  <a:moveTo>
                    <a:pt x="296" y="0"/>
                  </a:moveTo>
                  <a:lnTo>
                    <a:pt x="325" y="2"/>
                  </a:lnTo>
                  <a:lnTo>
                    <a:pt x="353" y="11"/>
                  </a:lnTo>
                  <a:lnTo>
                    <a:pt x="378" y="25"/>
                  </a:lnTo>
                  <a:lnTo>
                    <a:pt x="400" y="42"/>
                  </a:lnTo>
                  <a:lnTo>
                    <a:pt x="418" y="63"/>
                  </a:lnTo>
                  <a:lnTo>
                    <a:pt x="431" y="88"/>
                  </a:lnTo>
                  <a:lnTo>
                    <a:pt x="440" y="115"/>
                  </a:lnTo>
                  <a:lnTo>
                    <a:pt x="443" y="144"/>
                  </a:lnTo>
                  <a:lnTo>
                    <a:pt x="440" y="174"/>
                  </a:lnTo>
                  <a:lnTo>
                    <a:pt x="431" y="201"/>
                  </a:lnTo>
                  <a:lnTo>
                    <a:pt x="418" y="225"/>
                  </a:lnTo>
                  <a:lnTo>
                    <a:pt x="400" y="247"/>
                  </a:lnTo>
                  <a:lnTo>
                    <a:pt x="378" y="265"/>
                  </a:lnTo>
                  <a:lnTo>
                    <a:pt x="353" y="278"/>
                  </a:lnTo>
                  <a:lnTo>
                    <a:pt x="325" y="287"/>
                  </a:lnTo>
                  <a:lnTo>
                    <a:pt x="296" y="290"/>
                  </a:lnTo>
                  <a:lnTo>
                    <a:pt x="281" y="288"/>
                  </a:lnTo>
                  <a:lnTo>
                    <a:pt x="268" y="285"/>
                  </a:lnTo>
                  <a:lnTo>
                    <a:pt x="37" y="666"/>
                  </a:lnTo>
                  <a:lnTo>
                    <a:pt x="0" y="646"/>
                  </a:lnTo>
                  <a:lnTo>
                    <a:pt x="206" y="257"/>
                  </a:lnTo>
                  <a:lnTo>
                    <a:pt x="187" y="239"/>
                  </a:lnTo>
                  <a:lnTo>
                    <a:pt x="171" y="219"/>
                  </a:lnTo>
                  <a:lnTo>
                    <a:pt x="159" y="196"/>
                  </a:lnTo>
                  <a:lnTo>
                    <a:pt x="152" y="171"/>
                  </a:lnTo>
                  <a:lnTo>
                    <a:pt x="149" y="144"/>
                  </a:lnTo>
                  <a:lnTo>
                    <a:pt x="152" y="115"/>
                  </a:lnTo>
                  <a:lnTo>
                    <a:pt x="160" y="88"/>
                  </a:lnTo>
                  <a:lnTo>
                    <a:pt x="174" y="63"/>
                  </a:lnTo>
                  <a:lnTo>
                    <a:pt x="192" y="42"/>
                  </a:lnTo>
                  <a:lnTo>
                    <a:pt x="214" y="25"/>
                  </a:lnTo>
                  <a:lnTo>
                    <a:pt x="238" y="11"/>
                  </a:lnTo>
                  <a:lnTo>
                    <a:pt x="266" y="2"/>
                  </a:lnTo>
                  <a:lnTo>
                    <a:pt x="29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itchFamily="2" charset="77"/>
              </a:endParaRPr>
            </a:p>
          </p:txBody>
        </p:sp>
      </p:grpSp>
      <p:pic>
        <p:nvPicPr>
          <p:cNvPr id="2" name="Imagen 1"/>
          <p:cNvPicPr>
            <a:picLocks noChangeAspect="1"/>
          </p:cNvPicPr>
          <p:nvPr/>
        </p:nvPicPr>
        <p:blipFill>
          <a:blip r:embed="rId3"/>
          <a:stretch>
            <a:fillRect/>
          </a:stretch>
        </p:blipFill>
        <p:spPr>
          <a:xfrm>
            <a:off x="4885826" y="2332464"/>
            <a:ext cx="2420348" cy="2033690"/>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5670405" y="5286893"/>
            <a:ext cx="2229801" cy="784830"/>
          </a:xfrm>
          <a:prstGeom prst="rect">
            <a:avLst/>
          </a:prstGeom>
          <a:ln w="38100" cmpd="sng">
            <a:solidFill>
              <a:srgbClr val="00AAA7"/>
            </a:solidFill>
          </a:ln>
        </p:spPr>
        <p:txBody>
          <a:bodyPr wrap="square">
            <a:spAutoFit/>
          </a:bodyPr>
          <a:lstStyle/>
          <a:p>
            <a:pPr algn="ctr"/>
            <a:r>
              <a:rPr lang="es-ES" sz="1500" dirty="0">
                <a:solidFill>
                  <a:srgbClr val="152B48"/>
                </a:solidFill>
                <a:latin typeface="Montserrat" pitchFamily="2" charset="77"/>
              </a:rPr>
              <a:t>Presencia, tamaño y predictores de ruptura.</a:t>
            </a:r>
          </a:p>
        </p:txBody>
      </p:sp>
      <p:sp>
        <p:nvSpPr>
          <p:cNvPr id="16" name="Rectángulo 15"/>
          <p:cNvSpPr/>
          <p:nvPr/>
        </p:nvSpPr>
        <p:spPr>
          <a:xfrm>
            <a:off x="7900206" y="5356666"/>
            <a:ext cx="3429000" cy="430887"/>
          </a:xfrm>
          <a:prstGeom prst="rect">
            <a:avLst/>
          </a:prstGeom>
        </p:spPr>
        <p:txBody>
          <a:bodyPr>
            <a:spAutoFit/>
          </a:bodyPr>
          <a:lstStyle/>
          <a:p>
            <a:pPr lvl="0" algn="r"/>
            <a:r>
              <a:rPr lang="es-ES" sz="1100" dirty="0" err="1">
                <a:solidFill>
                  <a:srgbClr val="152B48"/>
                </a:solidFill>
                <a:latin typeface="Montserrat" pitchFamily="2" charset="77"/>
              </a:rPr>
              <a:t>Hepatology</a:t>
            </a:r>
            <a:r>
              <a:rPr lang="es-ES" sz="1100" dirty="0">
                <a:solidFill>
                  <a:srgbClr val="152B48"/>
                </a:solidFill>
                <a:latin typeface="Montserrat" pitchFamily="2" charset="77"/>
              </a:rPr>
              <a:t>. 2017 Jan;65(1):310-335</a:t>
            </a:r>
            <a:endParaRPr lang="es-CO" sz="1100" dirty="0">
              <a:solidFill>
                <a:srgbClr val="152B48"/>
              </a:solidFill>
              <a:latin typeface="Montserrat" pitchFamily="2" charset="77"/>
            </a:endParaRPr>
          </a:p>
          <a:p>
            <a:pPr lvl="0" algn="r"/>
            <a:r>
              <a:rPr lang="es-ES" sz="1100" dirty="0">
                <a:solidFill>
                  <a:srgbClr val="152B48"/>
                </a:solidFill>
                <a:latin typeface="Montserrat" pitchFamily="2" charset="77"/>
              </a:rPr>
              <a:t>J </a:t>
            </a:r>
            <a:r>
              <a:rPr lang="es-ES" sz="1100" dirty="0" err="1">
                <a:solidFill>
                  <a:srgbClr val="152B48"/>
                </a:solidFill>
                <a:latin typeface="Montserrat" pitchFamily="2" charset="77"/>
              </a:rPr>
              <a:t>Hepatol</a:t>
            </a:r>
            <a:r>
              <a:rPr lang="es-ES" sz="1100" dirty="0">
                <a:solidFill>
                  <a:srgbClr val="152B48"/>
                </a:solidFill>
                <a:latin typeface="Montserrat" pitchFamily="2" charset="77"/>
              </a:rPr>
              <a:t> 2015;63:743-75. </a:t>
            </a:r>
            <a:endParaRPr lang="es-CO" sz="1100" dirty="0">
              <a:solidFill>
                <a:srgbClr val="152B48"/>
              </a:solidFill>
              <a:latin typeface="Montserrat" pitchFamily="2" charset="77"/>
            </a:endParaRPr>
          </a:p>
        </p:txBody>
      </p:sp>
      <p:sp>
        <p:nvSpPr>
          <p:cNvPr id="3" name="Rectángulo 2">
            <a:extLst>
              <a:ext uri="{FF2B5EF4-FFF2-40B4-BE49-F238E27FC236}">
                <a16:creationId xmlns:a16="http://schemas.microsoft.com/office/drawing/2014/main" id="{5A92F2E3-A949-914A-9413-711B1FB6940D}"/>
              </a:ext>
            </a:extLst>
          </p:cNvPr>
          <p:cNvSpPr/>
          <p:nvPr/>
        </p:nvSpPr>
        <p:spPr>
          <a:xfrm>
            <a:off x="786921" y="471154"/>
            <a:ext cx="6495689" cy="769441"/>
          </a:xfrm>
          <a:prstGeom prst="rect">
            <a:avLst/>
          </a:prstGeom>
        </p:spPr>
        <p:txBody>
          <a:bodyPr wrap="none">
            <a:spAutoFit/>
          </a:bodyPr>
          <a:lstStyle/>
          <a:p>
            <a:r>
              <a:rPr lang="es-MX" sz="4400" b="1" dirty="0">
                <a:solidFill>
                  <a:srgbClr val="00AAA7"/>
                </a:solidFill>
                <a:latin typeface="Montserrat" pitchFamily="2" charset="77"/>
              </a:rPr>
              <a:t>Endoscopia digestiva</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4071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7" grpId="0"/>
      <p:bldP spid="58" grpId="0"/>
      <p:bldP spid="59" grpId="0"/>
      <p:bldP spid="60" grpId="0"/>
      <p:bldP spid="74" grpId="0" animBg="1"/>
      <p:bldP spid="79"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83156" y="1369555"/>
            <a:ext cx="9722664" cy="2059445"/>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4055255549"/>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00" r="-15"/>
          <a:stretch/>
        </p:blipFill>
        <p:spPr>
          <a:xfrm>
            <a:off x="4713214" y="1329825"/>
            <a:ext cx="7372704" cy="3706870"/>
          </a:xfrm>
          <a:prstGeom prst="rect">
            <a:avLst/>
          </a:prstGeom>
        </p:spPr>
      </p:pic>
      <p:sp>
        <p:nvSpPr>
          <p:cNvPr id="5" name="Rectángulo 4">
            <a:extLst>
              <a:ext uri="{FF2B5EF4-FFF2-40B4-BE49-F238E27FC236}">
                <a16:creationId xmlns:a16="http://schemas.microsoft.com/office/drawing/2014/main" id="{22F8E18E-3455-A443-90E4-43671AF8F971}"/>
              </a:ext>
            </a:extLst>
          </p:cNvPr>
          <p:cNvSpPr/>
          <p:nvPr/>
        </p:nvSpPr>
        <p:spPr>
          <a:xfrm>
            <a:off x="782878" y="381212"/>
            <a:ext cx="3918060" cy="769441"/>
          </a:xfrm>
          <a:prstGeom prst="rect">
            <a:avLst/>
          </a:prstGeom>
        </p:spPr>
        <p:txBody>
          <a:bodyPr wrap="none">
            <a:spAutoFit/>
          </a:bodyPr>
          <a:lstStyle/>
          <a:p>
            <a:r>
              <a:rPr b="1" dirty="0" lang="es-MX" sz="4400">
                <a:solidFill>
                  <a:srgbClr val="00AAA7"/>
                </a:solidFill>
                <a:latin charset="77" pitchFamily="2" typeface="Montserrat"/>
              </a:rPr>
              <a:t>Clasificación</a:t>
            </a:r>
            <a:endParaRPr b="1" dirty="0" lang="es-CO" sz="4400">
              <a:solidFill>
                <a:srgbClr val="00AAA7"/>
              </a:solidFill>
              <a:latin charset="77" pitchFamily="2" typeface="Montserrat"/>
            </a:endParaRPr>
          </a:p>
        </p:txBody>
      </p:sp>
    </p:spTree>
    <p:extLst>
      <p:ext uri="{BB962C8B-B14F-4D97-AF65-F5344CB8AC3E}">
        <p14:creationId xmlns:p14="http://schemas.microsoft.com/office/powerpoint/2010/main" val="329289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4E770-F00F-400F-800E-E94FF1789FCA}"/>
              </a:ext>
            </a:extLst>
          </p:cNvPr>
          <p:cNvSpPr txBox="1"/>
          <p:nvPr/>
        </p:nvSpPr>
        <p:spPr>
          <a:xfrm>
            <a:off x="4818782" y="1202564"/>
            <a:ext cx="2554436"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100" dirty="0">
                <a:ln w="0"/>
                <a:solidFill>
                  <a:schemeClr val="tx1"/>
                </a:solidFill>
                <a:latin typeface="Montserrat" pitchFamily="2" charset="77"/>
              </a:rPr>
              <a:t>Restaurar</a:t>
            </a:r>
            <a:r>
              <a:rPr lang="es-CO" sz="2100" dirty="0">
                <a:ln w="0"/>
                <a:solidFill>
                  <a:schemeClr val="tx1"/>
                </a:solidFill>
                <a:effectLst>
                  <a:outerShdw blurRad="38100" dist="19050" dir="2700000" algn="tl" rotWithShape="0">
                    <a:schemeClr val="dk1">
                      <a:alpha val="40000"/>
                    </a:schemeClr>
                  </a:outerShdw>
                </a:effectLst>
                <a:latin typeface="Montserrat" pitchFamily="2" charset="77"/>
              </a:rPr>
              <a:t> </a:t>
            </a:r>
            <a:r>
              <a:rPr lang="es-CO" sz="2100" dirty="0">
                <a:ln w="0"/>
                <a:solidFill>
                  <a:schemeClr val="tx1"/>
                </a:solidFill>
                <a:latin typeface="Montserrat" pitchFamily="2" charset="77"/>
              </a:rPr>
              <a:t>volemia</a:t>
            </a:r>
            <a:r>
              <a:rPr lang="es-CO" sz="2100" dirty="0">
                <a:ln w="0"/>
                <a:solidFill>
                  <a:schemeClr val="tx1"/>
                </a:solidFill>
                <a:effectLst>
                  <a:outerShdw blurRad="38100" dist="19050" dir="2700000" algn="tl" rotWithShape="0">
                    <a:schemeClr val="dk1">
                      <a:alpha val="40000"/>
                    </a:schemeClr>
                  </a:outerShdw>
                </a:effectLst>
                <a:latin typeface="Montserrat" pitchFamily="2" charset="77"/>
              </a:rPr>
              <a:t>.</a:t>
            </a:r>
          </a:p>
        </p:txBody>
      </p:sp>
      <p:sp>
        <p:nvSpPr>
          <p:cNvPr id="5" name="TextBox 4">
            <a:extLst>
              <a:ext uri="{FF2B5EF4-FFF2-40B4-BE49-F238E27FC236}">
                <a16:creationId xmlns:a16="http://schemas.microsoft.com/office/drawing/2014/main" id="{8BA5511D-06E3-460D-8286-1EF36A75910A}"/>
              </a:ext>
            </a:extLst>
          </p:cNvPr>
          <p:cNvSpPr txBox="1"/>
          <p:nvPr/>
        </p:nvSpPr>
        <p:spPr>
          <a:xfrm>
            <a:off x="7701153" y="1219969"/>
            <a:ext cx="4182140" cy="7155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lnSpcReduction="10000"/>
          </a:bodyPr>
          <a:lstStyle/>
          <a:p>
            <a:r>
              <a:rPr lang="es-CO" sz="2100" dirty="0">
                <a:latin typeface="Montserrat" pitchFamily="2" charset="77"/>
              </a:rPr>
              <a:t>Coloides ≠ cristaloides.</a:t>
            </a:r>
          </a:p>
          <a:p>
            <a:r>
              <a:rPr lang="es-CO" sz="2100" dirty="0">
                <a:latin typeface="Montserrat" pitchFamily="2" charset="77"/>
              </a:rPr>
              <a:t>Meta Hb 7 mg/dL.</a:t>
            </a:r>
          </a:p>
        </p:txBody>
      </p:sp>
      <p:sp>
        <p:nvSpPr>
          <p:cNvPr id="6" name="TextBox 5">
            <a:extLst>
              <a:ext uri="{FF2B5EF4-FFF2-40B4-BE49-F238E27FC236}">
                <a16:creationId xmlns:a16="http://schemas.microsoft.com/office/drawing/2014/main" id="{22F2EDB0-41B5-4C03-9D87-6F28F37AB996}"/>
              </a:ext>
            </a:extLst>
          </p:cNvPr>
          <p:cNvSpPr txBox="1"/>
          <p:nvPr/>
        </p:nvSpPr>
        <p:spPr>
          <a:xfrm>
            <a:off x="4818782" y="2454214"/>
            <a:ext cx="255443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defRPr sz="2800">
                <a:ln w="0"/>
                <a:solidFill>
                  <a:schemeClr val="tx1"/>
                </a:solidFill>
              </a:defRPr>
            </a:lvl1pPr>
          </a:lstStyle>
          <a:p>
            <a:r>
              <a:rPr lang="es-CO" sz="2100" dirty="0">
                <a:latin typeface="Montserrat" pitchFamily="2" charset="77"/>
              </a:rPr>
              <a:t>Vasoactivos.</a:t>
            </a:r>
          </a:p>
        </p:txBody>
      </p:sp>
      <p:sp>
        <p:nvSpPr>
          <p:cNvPr id="7" name="TextBox 6">
            <a:extLst>
              <a:ext uri="{FF2B5EF4-FFF2-40B4-BE49-F238E27FC236}">
                <a16:creationId xmlns:a16="http://schemas.microsoft.com/office/drawing/2014/main" id="{6CCB5BB5-A8DF-48CE-BA15-81B3C7641CA2}"/>
              </a:ext>
            </a:extLst>
          </p:cNvPr>
          <p:cNvSpPr txBox="1"/>
          <p:nvPr/>
        </p:nvSpPr>
        <p:spPr>
          <a:xfrm>
            <a:off x="7701153" y="1631793"/>
            <a:ext cx="4182140" cy="26545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10000"/>
          </a:bodyPr>
          <a:lstStyle/>
          <a:p>
            <a:pPr algn="just"/>
            <a:r>
              <a:rPr lang="es-CO" sz="2100" dirty="0">
                <a:latin typeface="Montserrat" pitchFamily="2" charset="77"/>
              </a:rPr>
              <a:t>3-5 días.</a:t>
            </a:r>
          </a:p>
          <a:p>
            <a:pPr algn="just"/>
            <a:r>
              <a:rPr lang="es-CO" sz="2100" dirty="0">
                <a:latin typeface="Montserrat" pitchFamily="2" charset="77"/>
              </a:rPr>
              <a:t>Terlipresina: 2 mg IV cada 4 horas por 48 horas, luego 1 mg cada 4 horas.</a:t>
            </a:r>
          </a:p>
          <a:p>
            <a:pPr algn="just"/>
            <a:r>
              <a:rPr lang="es-CO" sz="2100" dirty="0">
                <a:latin typeface="Montserrat" pitchFamily="2" charset="77"/>
              </a:rPr>
              <a:t>Somatostatina: 250 mcg, luego 250 mcg/hora, titilar hasta 400 mcg/hora.</a:t>
            </a:r>
          </a:p>
          <a:p>
            <a:pPr algn="just"/>
            <a:r>
              <a:rPr lang="es-CO" sz="2100" dirty="0">
                <a:latin typeface="Montserrat" pitchFamily="2" charset="77"/>
              </a:rPr>
              <a:t>Octreotide: 50 mcg, luego infusión continua 50 mcg/hora)</a:t>
            </a:r>
          </a:p>
        </p:txBody>
      </p:sp>
      <p:sp>
        <p:nvSpPr>
          <p:cNvPr id="8" name="TextBox 7">
            <a:extLst>
              <a:ext uri="{FF2B5EF4-FFF2-40B4-BE49-F238E27FC236}">
                <a16:creationId xmlns:a16="http://schemas.microsoft.com/office/drawing/2014/main" id="{46EE9B59-F29F-4097-8181-71F5CA62B9A8}"/>
              </a:ext>
            </a:extLst>
          </p:cNvPr>
          <p:cNvSpPr txBox="1"/>
          <p:nvPr/>
        </p:nvSpPr>
        <p:spPr>
          <a:xfrm>
            <a:off x="4818782" y="3672546"/>
            <a:ext cx="255443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defRPr sz="2800">
                <a:ln w="0"/>
                <a:solidFill>
                  <a:schemeClr val="tx1"/>
                </a:solidFill>
              </a:defRPr>
            </a:lvl1pPr>
          </a:lstStyle>
          <a:p>
            <a:r>
              <a:rPr lang="es-CO" sz="2100" dirty="0">
                <a:latin typeface="Montserrat" pitchFamily="2" charset="77"/>
              </a:rPr>
              <a:t>Endoscopia. </a:t>
            </a:r>
          </a:p>
        </p:txBody>
      </p:sp>
      <p:sp>
        <p:nvSpPr>
          <p:cNvPr id="9" name="TextBox 8">
            <a:extLst>
              <a:ext uri="{FF2B5EF4-FFF2-40B4-BE49-F238E27FC236}">
                <a16:creationId xmlns:a16="http://schemas.microsoft.com/office/drawing/2014/main" id="{5FB53168-CC19-4495-9F0D-FD866424CB31}"/>
              </a:ext>
            </a:extLst>
          </p:cNvPr>
          <p:cNvSpPr txBox="1"/>
          <p:nvPr/>
        </p:nvSpPr>
        <p:spPr>
          <a:xfrm>
            <a:off x="7664441" y="3440562"/>
            <a:ext cx="4182140" cy="16850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10000"/>
          </a:bodyPr>
          <a:lstStyle/>
          <a:p>
            <a:pPr algn="just"/>
            <a:r>
              <a:rPr lang="es-CO" sz="2100" dirty="0">
                <a:latin typeface="Montserrat" pitchFamily="2" charset="77"/>
              </a:rPr>
              <a:t>Primeras 12 horas.</a:t>
            </a:r>
          </a:p>
          <a:p>
            <a:pPr algn="just"/>
            <a:r>
              <a:rPr lang="es-CO" sz="2100" dirty="0">
                <a:latin typeface="Montserrat" pitchFamily="2" charset="77"/>
              </a:rPr>
              <a:t>Ligadura con banda.</a:t>
            </a:r>
          </a:p>
          <a:p>
            <a:pPr algn="just"/>
            <a:r>
              <a:rPr lang="es-CO" sz="2100" dirty="0">
                <a:latin typeface="Montserrat" pitchFamily="2" charset="77"/>
              </a:rPr>
              <a:t>250 mg de eritromicina IV 30 a 120 minutos antes de la endoscopia.</a:t>
            </a:r>
          </a:p>
          <a:p>
            <a:pPr algn="just"/>
            <a:r>
              <a:rPr lang="es-CO" sz="2100" dirty="0">
                <a:latin typeface="Montserrat" pitchFamily="2" charset="77"/>
              </a:rPr>
              <a:t>IBP: Úlceras.</a:t>
            </a:r>
          </a:p>
        </p:txBody>
      </p:sp>
      <p:sp>
        <p:nvSpPr>
          <p:cNvPr id="10" name="TextBox 9">
            <a:extLst>
              <a:ext uri="{FF2B5EF4-FFF2-40B4-BE49-F238E27FC236}">
                <a16:creationId xmlns:a16="http://schemas.microsoft.com/office/drawing/2014/main" id="{C3184BCE-CA02-41A5-906A-58497F00D19B}"/>
              </a:ext>
            </a:extLst>
          </p:cNvPr>
          <p:cNvSpPr txBox="1"/>
          <p:nvPr/>
        </p:nvSpPr>
        <p:spPr>
          <a:xfrm>
            <a:off x="4818782" y="4637206"/>
            <a:ext cx="2554436"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defRPr sz="2800">
                <a:ln w="0"/>
                <a:solidFill>
                  <a:schemeClr val="tx1"/>
                </a:solidFill>
              </a:defRPr>
            </a:lvl1pPr>
          </a:lstStyle>
          <a:p>
            <a:r>
              <a:rPr lang="es-CO" sz="2100" dirty="0">
                <a:latin typeface="Montserrat" pitchFamily="2" charset="77"/>
              </a:rPr>
              <a:t>Prevenir complicaciones. </a:t>
            </a:r>
          </a:p>
        </p:txBody>
      </p:sp>
      <p:sp>
        <p:nvSpPr>
          <p:cNvPr id="11" name="TextBox 10">
            <a:extLst>
              <a:ext uri="{FF2B5EF4-FFF2-40B4-BE49-F238E27FC236}">
                <a16:creationId xmlns:a16="http://schemas.microsoft.com/office/drawing/2014/main" id="{86661206-67AE-418D-86E1-5161203DD15F}"/>
              </a:ext>
            </a:extLst>
          </p:cNvPr>
          <p:cNvSpPr txBox="1"/>
          <p:nvPr/>
        </p:nvSpPr>
        <p:spPr>
          <a:xfrm>
            <a:off x="7664441" y="4193516"/>
            <a:ext cx="4182140" cy="16850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fontScale="92500" lnSpcReduction="10000"/>
          </a:bodyPr>
          <a:lstStyle/>
          <a:p>
            <a:pPr algn="just"/>
            <a:r>
              <a:rPr lang="es-CO" sz="2100" dirty="0">
                <a:latin typeface="Montserrat" pitchFamily="2" charset="77"/>
              </a:rPr>
              <a:t>50% tienen infección bacteriana</a:t>
            </a:r>
          </a:p>
          <a:p>
            <a:pPr algn="just"/>
            <a:r>
              <a:rPr lang="es-CO" sz="2100" dirty="0">
                <a:latin typeface="Montserrat" pitchFamily="2" charset="77"/>
              </a:rPr>
              <a:t>20% precipitante.</a:t>
            </a:r>
          </a:p>
          <a:p>
            <a:pPr algn="just"/>
            <a:r>
              <a:rPr lang="es-CO" sz="2100" dirty="0">
                <a:latin typeface="Montserrat" pitchFamily="2" charset="77"/>
              </a:rPr>
              <a:t>Ceftriaxona: 1 gr cada 24 horas por 7 días.</a:t>
            </a:r>
          </a:p>
          <a:p>
            <a:pPr algn="just"/>
            <a:r>
              <a:rPr lang="es-CO" sz="2100" dirty="0">
                <a:latin typeface="Montserrat" pitchFamily="2" charset="77"/>
              </a:rPr>
              <a:t>Norfloxacina: 400 mg cada 12 horas.</a:t>
            </a:r>
          </a:p>
        </p:txBody>
      </p:sp>
      <p:sp>
        <p:nvSpPr>
          <p:cNvPr id="12" name="TextBox 11">
            <a:extLst>
              <a:ext uri="{FF2B5EF4-FFF2-40B4-BE49-F238E27FC236}">
                <a16:creationId xmlns:a16="http://schemas.microsoft.com/office/drawing/2014/main" id="{5C13D8A3-749A-4D47-887E-BEB97E008AEB}"/>
              </a:ext>
            </a:extLst>
          </p:cNvPr>
          <p:cNvSpPr txBox="1"/>
          <p:nvPr/>
        </p:nvSpPr>
        <p:spPr>
          <a:xfrm>
            <a:off x="4818782" y="5742749"/>
            <a:ext cx="2554436"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defRPr sz="2800">
                <a:ln w="0"/>
                <a:solidFill>
                  <a:schemeClr val="tx1"/>
                </a:solidFill>
              </a:defRPr>
            </a:lvl1pPr>
          </a:lstStyle>
          <a:p>
            <a:r>
              <a:rPr lang="es-CO" sz="2100" dirty="0">
                <a:latin typeface="Montserrat" pitchFamily="2" charset="77"/>
              </a:rPr>
              <a:t>TIPS. </a:t>
            </a:r>
          </a:p>
        </p:txBody>
      </p:sp>
      <p:sp>
        <p:nvSpPr>
          <p:cNvPr id="13" name="TextBox 12">
            <a:extLst>
              <a:ext uri="{FF2B5EF4-FFF2-40B4-BE49-F238E27FC236}">
                <a16:creationId xmlns:a16="http://schemas.microsoft.com/office/drawing/2014/main" id="{C91EC713-F755-478A-8DDC-298A048142F0}"/>
              </a:ext>
            </a:extLst>
          </p:cNvPr>
          <p:cNvSpPr txBox="1"/>
          <p:nvPr/>
        </p:nvSpPr>
        <p:spPr>
          <a:xfrm>
            <a:off x="7664441" y="5597520"/>
            <a:ext cx="418214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100" dirty="0">
                <a:latin typeface="Montserrat" pitchFamily="2" charset="77"/>
              </a:rPr>
              <a:t>10-15% sangrado persistente o nuevo sangrado.</a:t>
            </a:r>
          </a:p>
        </p:txBody>
      </p:sp>
      <p:sp>
        <p:nvSpPr>
          <p:cNvPr id="14" name="TextBox 13">
            <a:extLst>
              <a:ext uri="{FF2B5EF4-FFF2-40B4-BE49-F238E27FC236}">
                <a16:creationId xmlns:a16="http://schemas.microsoft.com/office/drawing/2014/main" id="{35879EAE-D6E2-4F40-A06E-E162AF781E6E}"/>
              </a:ext>
            </a:extLst>
          </p:cNvPr>
          <p:cNvSpPr txBox="1"/>
          <p:nvPr/>
        </p:nvSpPr>
        <p:spPr>
          <a:xfrm>
            <a:off x="8515005" y="1283279"/>
            <a:ext cx="2554436"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defRPr sz="2800">
                <a:ln w="0"/>
                <a:solidFill>
                  <a:schemeClr val="tx1"/>
                </a:solidFill>
              </a:defRPr>
            </a:lvl1pPr>
          </a:lstStyle>
          <a:p>
            <a:r>
              <a:rPr lang="es-CO" sz="2100" dirty="0">
                <a:latin typeface="Montserrat" pitchFamily="2" charset="77"/>
              </a:rPr>
              <a:t>2 EDS, optimizar vasoactivos. </a:t>
            </a:r>
          </a:p>
        </p:txBody>
      </p:sp>
      <p:sp>
        <p:nvSpPr>
          <p:cNvPr id="16" name="TextBox 7">
            <a:extLst>
              <a:ext uri="{FF2B5EF4-FFF2-40B4-BE49-F238E27FC236}">
                <a16:creationId xmlns:a16="http://schemas.microsoft.com/office/drawing/2014/main" id="{22D4B57A-98D9-47E8-B561-F2560FC9BCC7}"/>
              </a:ext>
            </a:extLst>
          </p:cNvPr>
          <p:cNvSpPr txBox="1"/>
          <p:nvPr/>
        </p:nvSpPr>
        <p:spPr>
          <a:xfrm>
            <a:off x="7250987" y="6474195"/>
            <a:ext cx="4595594" cy="261610"/>
          </a:xfrm>
          <a:prstGeom prst="rect">
            <a:avLst/>
          </a:prstGeom>
          <a:noFill/>
        </p:spPr>
        <p:txBody>
          <a:bodyPr wrap="square" rtlCol="0">
            <a:spAutoFit/>
          </a:bodyPr>
          <a:lstStyle/>
          <a:p>
            <a:pPr algn="r"/>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4D49568B-8CD4-4843-8E80-9405FCB67160}"/>
              </a:ext>
            </a:extLst>
          </p:cNvPr>
          <p:cNvSpPr/>
          <p:nvPr/>
        </p:nvSpPr>
        <p:spPr>
          <a:xfrm>
            <a:off x="669075" y="291334"/>
            <a:ext cx="3841116" cy="769441"/>
          </a:xfrm>
          <a:prstGeom prst="rect">
            <a:avLst/>
          </a:prstGeom>
        </p:spPr>
        <p:txBody>
          <a:bodyPr wrap="none">
            <a:spAutoFit/>
          </a:bodyPr>
          <a:lstStyle/>
          <a:p>
            <a:r>
              <a:rPr lang="es-MX" sz="4400" b="1" dirty="0">
                <a:solidFill>
                  <a:srgbClr val="00AAA7"/>
                </a:solidFill>
                <a:latin typeface="Montserrat" pitchFamily="2" charset="77"/>
              </a:rPr>
              <a:t>Tratamiento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16034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Shape 743"/>
        <p:cNvGrpSpPr/>
        <p:nvPr/>
      </p:nvGrpSpPr>
      <p:grpSpPr>
        <a:xfrm>
          <a:off x="0" y="0"/>
          <a:ext cx="0" cy="0"/>
          <a:chOff x="0" y="0"/>
          <a:chExt cx="0" cy="0"/>
        </a:xfrm>
      </p:grpSpPr>
      <p:pic>
        <p:nvPicPr>
          <p:cNvPr id="744" name="Google Shape;744;p29"/>
          <p:cNvPicPr preferRelativeResize="0"/>
          <p:nvPr/>
        </p:nvPicPr>
        <p:blipFill rotWithShape="1">
          <a:blip r:embed="rId3">
            <a:alphaModFix/>
          </a:blip>
          <a:srcRect b="87" r="18"/>
          <a:stretch/>
        </p:blipFill>
        <p:spPr>
          <a:xfrm>
            <a:off x="4799221" y="688327"/>
            <a:ext cx="7116162" cy="5025259"/>
          </a:xfrm>
          <a:prstGeom prst="rect">
            <a:avLst/>
          </a:prstGeom>
          <a:noFill/>
          <a:ln>
            <a:noFill/>
          </a:ln>
          <a:effectLst>
            <a:outerShdw algn="tl" blurRad="292100" dir="2700000" dist="139700" rotWithShape="0">
              <a:srgbClr val="333333">
                <a:alpha val="64709"/>
              </a:srgbClr>
            </a:outerShdw>
          </a:effectLst>
        </p:spPr>
      </p:pic>
      <p:cxnSp>
        <p:nvCxnSpPr>
          <p:cNvPr id="745" name="Google Shape;745;p29"/>
          <p:cNvCxnSpPr/>
          <p:nvPr/>
        </p:nvCxnSpPr>
        <p:spPr>
          <a:xfrm>
            <a:off x="8754397" y="2320058"/>
            <a:ext cx="415125" cy="399150"/>
          </a:xfrm>
          <a:prstGeom prst="straightConnector1">
            <a:avLst/>
          </a:prstGeom>
          <a:noFill/>
          <a:ln cap="flat" cmpd="sng" w="9525">
            <a:solidFill>
              <a:schemeClr val="accent1"/>
            </a:solidFill>
            <a:prstDash val="solid"/>
            <a:miter lim="800000"/>
            <a:headEnd len="sm" type="none" w="sm"/>
            <a:tailEnd len="med" type="triangle" w="med"/>
          </a:ln>
        </p:spPr>
      </p:cxnSp>
      <p:sp>
        <p:nvSpPr>
          <p:cNvPr id="746" name="Google Shape;746;p29"/>
          <p:cNvSpPr/>
          <p:nvPr/>
        </p:nvSpPr>
        <p:spPr>
          <a:xfrm>
            <a:off x="9550556" y="4132106"/>
            <a:ext cx="1690875" cy="334125"/>
          </a:xfrm>
          <a:prstGeom prst="roundRect">
            <a:avLst>
              <a:gd fmla="val 16667" name="adj"/>
            </a:avLst>
          </a:prstGeom>
          <a:solidFill>
            <a:srgbClr val="D8E2F3"/>
          </a:solidFill>
          <a:ln cap="flat" cmpd="sng" w="9525">
            <a:solidFill>
              <a:schemeClr val="accent1"/>
            </a:solidFill>
            <a:prstDash val="solid"/>
            <a:miter lim="800000"/>
            <a:headEnd len="sm" type="none" w="sm"/>
            <a:tailEnd len="sm" type="none" w="sm"/>
          </a:ln>
        </p:spPr>
        <p:txBody>
          <a:bodyPr anchor="ctr" anchorCtr="0" bIns="34275" lIns="68569" rIns="68569" spcFirstLastPara="1" tIns="34275" wrap="square">
            <a:noAutofit/>
          </a:bodyPr>
          <a:lstStyle/>
          <a:p>
            <a:pPr algn="ctr">
              <a:buClr>
                <a:srgbClr val="000000"/>
              </a:buClr>
              <a:buSzPts val="1600"/>
            </a:pPr>
            <a:r>
              <a:rPr lang="en-US" sz="1200">
                <a:solidFill>
                  <a:srgbClr val="152B48"/>
                </a:solidFill>
                <a:latin typeface="Calibri"/>
                <a:ea typeface="Calibri"/>
                <a:cs typeface="Calibri"/>
                <a:sym typeface="Calibri"/>
              </a:rPr>
              <a:t>+ Pantoprazol 40mg/7días</a:t>
            </a:r>
            <a:endParaRPr sz="1050">
              <a:solidFill>
                <a:srgbClr val="152B48"/>
              </a:solidFill>
              <a:latin typeface="Arial"/>
              <a:ea typeface="Arial"/>
              <a:cs typeface="Arial"/>
              <a:sym typeface="Arial"/>
            </a:endParaRPr>
          </a:p>
        </p:txBody>
      </p:sp>
      <p:sp>
        <p:nvSpPr>
          <p:cNvPr id="747" name="Google Shape;747;p29"/>
          <p:cNvSpPr/>
          <p:nvPr/>
        </p:nvSpPr>
        <p:spPr>
          <a:xfrm>
            <a:off x="9668498" y="4466140"/>
            <a:ext cx="1455075" cy="173094"/>
          </a:xfrm>
          <a:prstGeom prst="rect">
            <a:avLst/>
          </a:prstGeom>
          <a:noFill/>
          <a:ln>
            <a:noFill/>
          </a:ln>
        </p:spPr>
        <p:txBody>
          <a:bodyPr anchor="t" anchorCtr="0" bIns="34275" lIns="68569" rIns="68569" spcFirstLastPara="1" tIns="34275" wrap="square">
            <a:spAutoFit/>
          </a:bodyPr>
          <a:lstStyle/>
          <a:p>
            <a:pPr>
              <a:buClr>
                <a:srgbClr val="000000"/>
              </a:buClr>
              <a:buSzPts val="900"/>
            </a:pPr>
            <a:r>
              <a:rPr lang="en-US" sz="675">
                <a:solidFill>
                  <a:srgbClr val="152B48"/>
                </a:solidFill>
                <a:latin typeface="Calibri"/>
                <a:ea typeface="Calibri"/>
                <a:cs typeface="Calibri"/>
                <a:sym typeface="Calibri"/>
              </a:rPr>
              <a:t>Hepatology. 2005 Mar;41(3):588-94.|</a:t>
            </a:r>
            <a:endParaRPr sz="1050">
              <a:solidFill>
                <a:srgbClr val="152B48"/>
              </a:solidFill>
              <a:latin typeface="Arial"/>
              <a:ea typeface="Arial"/>
              <a:cs typeface="Arial"/>
              <a:sym typeface="Arial"/>
            </a:endParaRPr>
          </a:p>
        </p:txBody>
      </p:sp>
      <p:sp>
        <p:nvSpPr>
          <p:cNvPr id="748" name="Google Shape;748;p29"/>
          <p:cNvSpPr/>
          <p:nvPr/>
        </p:nvSpPr>
        <p:spPr>
          <a:xfrm>
            <a:off x="9198636" y="2604764"/>
            <a:ext cx="1874025" cy="276969"/>
          </a:xfrm>
          <a:prstGeom prst="rect">
            <a:avLst/>
          </a:prstGeom>
          <a:noFill/>
          <a:ln>
            <a:noFill/>
          </a:ln>
        </p:spPr>
        <p:txBody>
          <a:bodyPr anchor="t" anchorCtr="0" bIns="34275" lIns="68569" rIns="68569" spcFirstLastPara="1" tIns="34275" wrap="square">
            <a:spAutoFit/>
          </a:bodyPr>
          <a:lstStyle/>
          <a:p>
            <a:pPr algn="ctr">
              <a:buClr>
                <a:srgbClr val="000000"/>
              </a:buClr>
              <a:buSzPts val="900"/>
            </a:pPr>
            <a:r>
              <a:rPr lang="en-US" sz="675">
                <a:solidFill>
                  <a:srgbClr val="152B48"/>
                </a:solidFill>
                <a:latin typeface="Calibri"/>
                <a:ea typeface="Calibri"/>
                <a:cs typeface="Calibri"/>
                <a:sym typeface="Calibri"/>
              </a:rPr>
              <a:t>Aliment Pharmacol Ther. 2011 Sep;34(5):509-18.</a:t>
            </a:r>
            <a:endParaRPr sz="1050">
              <a:solidFill>
                <a:srgbClr val="152B48"/>
              </a:solidFill>
              <a:latin typeface="Arial"/>
              <a:ea typeface="Arial"/>
              <a:cs typeface="Arial"/>
              <a:sym typeface="Arial"/>
            </a:endParaRPr>
          </a:p>
          <a:p>
            <a:pPr algn="ctr">
              <a:buClr>
                <a:srgbClr val="000000"/>
              </a:buClr>
              <a:buSzPts val="900"/>
            </a:pPr>
            <a:r>
              <a:rPr lang="en-US" sz="675">
                <a:solidFill>
                  <a:srgbClr val="152B48"/>
                </a:solidFill>
                <a:latin typeface="Calibri"/>
                <a:ea typeface="Calibri"/>
                <a:cs typeface="Calibri"/>
                <a:sym typeface="Calibri"/>
              </a:rPr>
              <a:t>Hepatology. 1999 Jun;29(6):1655-61.</a:t>
            </a:r>
            <a:endParaRPr sz="1050">
              <a:solidFill>
                <a:srgbClr val="152B48"/>
              </a:solidFill>
              <a:latin typeface="Arial"/>
              <a:ea typeface="Arial"/>
              <a:cs typeface="Arial"/>
              <a:sym typeface="Arial"/>
            </a:endParaRPr>
          </a:p>
        </p:txBody>
      </p:sp>
      <p:cxnSp>
        <p:nvCxnSpPr>
          <p:cNvPr id="749" name="Google Shape;749;p29"/>
          <p:cNvCxnSpPr/>
          <p:nvPr/>
        </p:nvCxnSpPr>
        <p:spPr>
          <a:xfrm>
            <a:off x="8793811" y="4275970"/>
            <a:ext cx="756675" cy="0"/>
          </a:xfrm>
          <a:prstGeom prst="straightConnector1">
            <a:avLst/>
          </a:prstGeom>
          <a:noFill/>
          <a:ln cap="flat" cmpd="sng" w="9525">
            <a:solidFill>
              <a:schemeClr val="accent1"/>
            </a:solidFill>
            <a:prstDash val="solid"/>
            <a:miter lim="800000"/>
            <a:headEnd len="sm" type="none" w="sm"/>
            <a:tailEnd len="med" type="triangle" w="med"/>
          </a:ln>
        </p:spPr>
      </p:cxnSp>
      <p:cxnSp>
        <p:nvCxnSpPr>
          <p:cNvPr id="750" name="Google Shape;750;p29"/>
          <p:cNvCxnSpPr/>
          <p:nvPr/>
        </p:nvCxnSpPr>
        <p:spPr>
          <a:xfrm>
            <a:off x="9290125" y="4922357"/>
            <a:ext cx="756675" cy="0"/>
          </a:xfrm>
          <a:prstGeom prst="straightConnector1">
            <a:avLst/>
          </a:prstGeom>
          <a:noFill/>
          <a:ln cap="flat" cmpd="sng" w="9525">
            <a:solidFill>
              <a:schemeClr val="accent1"/>
            </a:solidFill>
            <a:prstDash val="solid"/>
            <a:miter lim="800000"/>
            <a:headEnd len="sm" type="none" w="sm"/>
            <a:tailEnd len="med" type="triangle" w="med"/>
          </a:ln>
        </p:spPr>
      </p:cxnSp>
      <p:sp>
        <p:nvSpPr>
          <p:cNvPr id="751" name="Google Shape;751;p29"/>
          <p:cNvSpPr/>
          <p:nvPr/>
        </p:nvSpPr>
        <p:spPr>
          <a:xfrm>
            <a:off x="10135700" y="4798200"/>
            <a:ext cx="1690875" cy="555075"/>
          </a:xfrm>
          <a:prstGeom prst="roundRect">
            <a:avLst>
              <a:gd fmla="val 16667" name="adj"/>
            </a:avLst>
          </a:prstGeom>
          <a:solidFill>
            <a:srgbClr val="D8E2F3"/>
          </a:solidFill>
          <a:ln cap="flat" cmpd="sng" w="9525">
            <a:solidFill>
              <a:schemeClr val="accent1"/>
            </a:solidFill>
            <a:prstDash val="solid"/>
            <a:miter lim="800000"/>
            <a:headEnd len="sm" type="none" w="sm"/>
            <a:tailEnd len="sm" type="none" w="sm"/>
          </a:ln>
        </p:spPr>
        <p:txBody>
          <a:bodyPr anchor="ctr" anchorCtr="0" bIns="34275" lIns="68569" rIns="68569" spcFirstLastPara="1" tIns="34275" wrap="square">
            <a:noAutofit/>
          </a:bodyPr>
          <a:lstStyle/>
          <a:p>
            <a:pPr algn="ctr">
              <a:buClr>
                <a:srgbClr val="000000"/>
              </a:buClr>
              <a:buSzPts val="1600"/>
            </a:pPr>
            <a:r>
              <a:rPr lang="en-US" sz="1200">
                <a:solidFill>
                  <a:srgbClr val="152B48"/>
                </a:solidFill>
                <a:latin typeface="Calibri"/>
                <a:ea typeface="Calibri"/>
                <a:cs typeface="Calibri"/>
                <a:sym typeface="Calibri"/>
              </a:rPr>
              <a:t>2da EVDA + aumentar la dosis del vasoactivo</a:t>
            </a:r>
            <a:endParaRPr sz="1050">
              <a:solidFill>
                <a:srgbClr val="152B48"/>
              </a:solidFill>
              <a:latin typeface="Arial"/>
              <a:ea typeface="Arial"/>
              <a:cs typeface="Arial"/>
              <a:sym typeface="Arial"/>
            </a:endParaRPr>
          </a:p>
        </p:txBody>
      </p:sp>
      <p:cxnSp>
        <p:nvCxnSpPr>
          <p:cNvPr id="752" name="Google Shape;752;p29"/>
          <p:cNvCxnSpPr/>
          <p:nvPr/>
        </p:nvCxnSpPr>
        <p:spPr>
          <a:xfrm>
            <a:off x="6152786" y="5556920"/>
            <a:ext cx="282150" cy="2925"/>
          </a:xfrm>
          <a:prstGeom prst="straightConnector1">
            <a:avLst/>
          </a:prstGeom>
          <a:noFill/>
          <a:ln cap="flat" cmpd="sng" w="9525">
            <a:solidFill>
              <a:schemeClr val="accent1"/>
            </a:solidFill>
            <a:prstDash val="solid"/>
            <a:miter lim="800000"/>
            <a:headEnd len="sm" type="none" w="sm"/>
            <a:tailEnd len="med" type="triangle" w="med"/>
          </a:ln>
        </p:spPr>
      </p:cxnSp>
      <p:sp>
        <p:nvSpPr>
          <p:cNvPr id="753" name="Google Shape;753;p29"/>
          <p:cNvSpPr/>
          <p:nvPr/>
        </p:nvSpPr>
        <p:spPr>
          <a:xfrm>
            <a:off x="6523726" y="5313531"/>
            <a:ext cx="1690875" cy="337275"/>
          </a:xfrm>
          <a:prstGeom prst="roundRect">
            <a:avLst>
              <a:gd fmla="val 16667" name="adj"/>
            </a:avLst>
          </a:prstGeom>
          <a:solidFill>
            <a:srgbClr val="D8E2F3"/>
          </a:solidFill>
          <a:ln cap="flat" cmpd="sng" w="9525">
            <a:solidFill>
              <a:schemeClr val="accent1"/>
            </a:solidFill>
            <a:prstDash val="solid"/>
            <a:miter lim="800000"/>
            <a:headEnd len="sm" type="none" w="sm"/>
            <a:tailEnd len="sm" type="none" w="sm"/>
          </a:ln>
        </p:spPr>
        <p:txBody>
          <a:bodyPr anchor="ctr" anchorCtr="0" bIns="34275" lIns="68569" rIns="68569" spcFirstLastPara="1" tIns="34275" wrap="square">
            <a:noAutofit/>
          </a:bodyPr>
          <a:lstStyle/>
          <a:p>
            <a:pPr algn="ctr">
              <a:buClr>
                <a:srgbClr val="000000"/>
              </a:buClr>
              <a:buSzPts val="1600"/>
            </a:pPr>
            <a:r>
              <a:rPr b="1" lang="en-US" sz="1200">
                <a:solidFill>
                  <a:srgbClr val="152B48"/>
                </a:solidFill>
                <a:latin typeface="Calibri"/>
                <a:ea typeface="Calibri"/>
                <a:cs typeface="Calibri"/>
                <a:sym typeface="Calibri"/>
              </a:rPr>
              <a:t>¿Cuáles son estos pacientes?</a:t>
            </a:r>
            <a:endParaRPr sz="1050">
              <a:solidFill>
                <a:srgbClr val="152B48"/>
              </a:solidFill>
              <a:latin typeface="Arial"/>
              <a:ea typeface="Arial"/>
              <a:cs typeface="Arial"/>
              <a:sym typeface="Arial"/>
            </a:endParaRPr>
          </a:p>
        </p:txBody>
      </p:sp>
      <p:sp>
        <p:nvSpPr>
          <p:cNvPr id="754" name="Google Shape;754;p29"/>
          <p:cNvSpPr/>
          <p:nvPr/>
        </p:nvSpPr>
        <p:spPr>
          <a:xfrm>
            <a:off x="9477715" y="2298578"/>
            <a:ext cx="1261350" cy="173094"/>
          </a:xfrm>
          <a:prstGeom prst="rect">
            <a:avLst/>
          </a:prstGeom>
          <a:noFill/>
          <a:ln>
            <a:noFill/>
          </a:ln>
        </p:spPr>
        <p:txBody>
          <a:bodyPr anchor="t" anchorCtr="0" bIns="34275" lIns="68569" rIns="68569" spcFirstLastPara="1" tIns="34275" wrap="square">
            <a:spAutoFit/>
          </a:bodyPr>
          <a:lstStyle/>
          <a:p>
            <a:pPr>
              <a:buClr>
                <a:srgbClr val="000000"/>
              </a:buClr>
              <a:buSzPts val="900"/>
            </a:pPr>
            <a:r>
              <a:rPr lang="en-US" sz="675">
                <a:solidFill>
                  <a:srgbClr val="152B48"/>
                </a:solidFill>
                <a:latin typeface="Calibri"/>
                <a:ea typeface="Calibri"/>
                <a:cs typeface="Calibri"/>
                <a:sym typeface="Calibri"/>
              </a:rPr>
              <a:t>N Engl J Med 2013 Jan 3; 368:11</a:t>
            </a:r>
            <a:endParaRPr sz="1050">
              <a:solidFill>
                <a:srgbClr val="152B48"/>
              </a:solidFill>
              <a:latin typeface="Arial"/>
              <a:ea typeface="Arial"/>
              <a:cs typeface="Arial"/>
              <a:sym typeface="Arial"/>
            </a:endParaRPr>
          </a:p>
        </p:txBody>
      </p:sp>
      <p:cxnSp>
        <p:nvCxnSpPr>
          <p:cNvPr id="755" name="Google Shape;755;p29"/>
          <p:cNvCxnSpPr/>
          <p:nvPr/>
        </p:nvCxnSpPr>
        <p:spPr>
          <a:xfrm>
            <a:off x="10108417" y="2165764"/>
            <a:ext cx="0" cy="159975"/>
          </a:xfrm>
          <a:prstGeom prst="straightConnector1">
            <a:avLst/>
          </a:prstGeom>
          <a:noFill/>
          <a:ln cap="flat" cmpd="sng" w="9525">
            <a:solidFill>
              <a:schemeClr val="accent1"/>
            </a:solidFill>
            <a:prstDash val="solid"/>
            <a:miter lim="800000"/>
            <a:headEnd len="sm" type="none" w="sm"/>
            <a:tailEnd len="med" type="triangle" w="med"/>
          </a:ln>
        </p:spPr>
      </p:cxnSp>
      <p:sp>
        <p:nvSpPr>
          <p:cNvPr id="756" name="Google Shape;756;p29"/>
          <p:cNvSpPr/>
          <p:nvPr/>
        </p:nvSpPr>
        <p:spPr>
          <a:xfrm>
            <a:off x="4140296" y="1432515"/>
            <a:ext cx="1127925" cy="161552"/>
          </a:xfrm>
          <a:prstGeom prst="rect">
            <a:avLst/>
          </a:prstGeom>
          <a:noFill/>
          <a:ln>
            <a:noFill/>
          </a:ln>
        </p:spPr>
        <p:txBody>
          <a:bodyPr anchor="t" anchorCtr="0" bIns="34275" lIns="68569" rIns="68569" spcFirstLastPara="1" tIns="34275" wrap="square">
            <a:spAutoFit/>
          </a:bodyPr>
          <a:lstStyle/>
          <a:p>
            <a:pPr>
              <a:buClr>
                <a:srgbClr val="000000"/>
              </a:buClr>
              <a:buSzPts val="800"/>
            </a:pPr>
            <a:r>
              <a:rPr lang="en-US" sz="600">
                <a:solidFill>
                  <a:srgbClr val="152B48"/>
                </a:solidFill>
                <a:latin typeface="Open Sans"/>
                <a:ea typeface="Open Sans"/>
                <a:cs typeface="Open Sans"/>
                <a:sym typeface="Open Sans"/>
              </a:rPr>
              <a:t>H</a:t>
            </a:r>
            <a:r>
              <a:rPr cap="small" lang="en-US" sz="600">
                <a:solidFill>
                  <a:srgbClr val="152B48"/>
                </a:solidFill>
                <a:latin typeface="Open Sans"/>
                <a:ea typeface="Open Sans"/>
                <a:cs typeface="Open Sans"/>
                <a:sym typeface="Open Sans"/>
              </a:rPr>
              <a:t>epatology</a:t>
            </a:r>
            <a:r>
              <a:rPr lang="en-US" sz="600">
                <a:solidFill>
                  <a:srgbClr val="152B48"/>
                </a:solidFill>
                <a:latin typeface="Open Sans"/>
                <a:ea typeface="Open Sans"/>
                <a:cs typeface="Open Sans"/>
                <a:sym typeface="Open Sans"/>
              </a:rPr>
              <a:t> 2014;60:954–963</a:t>
            </a:r>
            <a:endParaRPr sz="600">
              <a:solidFill>
                <a:srgbClr val="152B48"/>
              </a:solidFill>
              <a:latin typeface="Calibri"/>
              <a:ea typeface="Calibri"/>
              <a:cs typeface="Calibri"/>
              <a:sym typeface="Calibri"/>
            </a:endParaRPr>
          </a:p>
        </p:txBody>
      </p:sp>
      <p:cxnSp>
        <p:nvCxnSpPr>
          <p:cNvPr id="757" name="Google Shape;757;p29"/>
          <p:cNvCxnSpPr/>
          <p:nvPr/>
        </p:nvCxnSpPr>
        <p:spPr>
          <a:xfrm rot="10800000">
            <a:off x="5284462" y="1520757"/>
            <a:ext cx="343350" cy="253350"/>
          </a:xfrm>
          <a:prstGeom prst="straightConnector1">
            <a:avLst/>
          </a:prstGeom>
          <a:noFill/>
          <a:ln cap="flat" cmpd="sng" w="9525">
            <a:solidFill>
              <a:schemeClr val="accent1"/>
            </a:solidFill>
            <a:prstDash val="solid"/>
            <a:miter lim="800000"/>
            <a:headEnd len="sm" type="none" w="sm"/>
            <a:tailEnd len="med" type="triangle" w="med"/>
          </a:ln>
        </p:spPr>
      </p:cxnSp>
      <p:sp>
        <p:nvSpPr>
          <p:cNvPr id="758" name="Google Shape;758;p29"/>
          <p:cNvSpPr/>
          <p:nvPr/>
        </p:nvSpPr>
        <p:spPr>
          <a:xfrm>
            <a:off x="8695124" y="5353255"/>
            <a:ext cx="4572000" cy="161552"/>
          </a:xfrm>
          <a:prstGeom prst="rect">
            <a:avLst/>
          </a:prstGeom>
          <a:noFill/>
          <a:ln>
            <a:noFill/>
          </a:ln>
        </p:spPr>
        <p:txBody>
          <a:bodyPr anchor="t" anchorCtr="0" bIns="34275" lIns="68569" rIns="68569" spcFirstLastPara="1" tIns="34275" wrap="square">
            <a:spAutoFit/>
          </a:bodyPr>
          <a:lstStyle/>
          <a:p>
            <a:pPr algn="ctr">
              <a:buClr>
                <a:srgbClr val="000000"/>
              </a:buClr>
              <a:buSzPts val="800"/>
            </a:pPr>
            <a:r>
              <a:rPr lang="en-US" sz="600">
                <a:solidFill>
                  <a:srgbClr val="152B48"/>
                </a:solidFill>
                <a:latin typeface="Calibri"/>
                <a:ea typeface="Calibri"/>
                <a:cs typeface="Calibri"/>
                <a:sym typeface="Calibri"/>
              </a:rPr>
              <a:t>Hepatology. 2017 Jan;65(1):310-335.</a:t>
            </a:r>
            <a:endParaRPr sz="600">
              <a:solidFill>
                <a:srgbClr val="152B48"/>
              </a:solidFill>
              <a:latin typeface="Calibri"/>
              <a:ea typeface="Calibri"/>
              <a:cs typeface="Calibri"/>
              <a:sym typeface="Calibri"/>
            </a:endParaRPr>
          </a:p>
        </p:txBody>
      </p:sp>
      <p:sp>
        <p:nvSpPr>
          <p:cNvPr id="759" name="Google Shape;759;p29"/>
          <p:cNvSpPr/>
          <p:nvPr/>
        </p:nvSpPr>
        <p:spPr>
          <a:xfrm>
            <a:off x="7723865" y="3200957"/>
            <a:ext cx="4572000" cy="190471"/>
          </a:xfrm>
          <a:prstGeom prst="rect">
            <a:avLst/>
          </a:prstGeom>
          <a:noFill/>
          <a:ln>
            <a:noFill/>
          </a:ln>
        </p:spPr>
        <p:txBody>
          <a:bodyPr anchor="t" anchorCtr="0" bIns="34275" lIns="68569" rIns="68569" spcFirstLastPara="1" tIns="34275" wrap="square">
            <a:spAutoFit/>
          </a:bodyPr>
          <a:lstStyle/>
          <a:p>
            <a:pPr>
              <a:buClr>
                <a:srgbClr val="000000"/>
              </a:buClr>
              <a:buSzPts val="1050"/>
            </a:pPr>
            <a:r>
              <a:rPr lang="en-US" sz="788">
                <a:solidFill>
                  <a:srgbClr val="152B48"/>
                </a:solidFill>
                <a:latin typeface="Calibri"/>
                <a:ea typeface="Calibri"/>
                <a:cs typeface="Calibri"/>
                <a:sym typeface="Calibri"/>
              </a:rPr>
              <a:t>J Hepatol 2015;63:743–752.</a:t>
            </a:r>
            <a:endParaRPr sz="1050">
              <a:solidFill>
                <a:srgbClr val="152B48"/>
              </a:solidFill>
              <a:latin typeface="Arial"/>
              <a:ea typeface="Arial"/>
              <a:cs typeface="Arial"/>
              <a:sym typeface="Arial"/>
            </a:endParaRPr>
          </a:p>
        </p:txBody>
      </p:sp>
      <p:cxnSp>
        <p:nvCxnSpPr>
          <p:cNvPr id="760" name="Google Shape;760;p29"/>
          <p:cNvCxnSpPr/>
          <p:nvPr/>
        </p:nvCxnSpPr>
        <p:spPr>
          <a:xfrm>
            <a:off x="8961947" y="2983039"/>
            <a:ext cx="300375" cy="86175"/>
          </a:xfrm>
          <a:prstGeom prst="straightConnector1">
            <a:avLst/>
          </a:prstGeom>
          <a:noFill/>
          <a:ln cap="flat" cmpd="sng" w="9525">
            <a:solidFill>
              <a:schemeClr val="accent1"/>
            </a:solidFill>
            <a:prstDash val="solid"/>
            <a:miter lim="800000"/>
            <a:headEnd len="sm" type="none" w="sm"/>
            <a:tailEnd len="med" type="triangle" w="med"/>
          </a:ln>
        </p:spPr>
      </p:cxnSp>
      <p:sp>
        <p:nvSpPr>
          <p:cNvPr id="761" name="Google Shape;761;p29"/>
          <p:cNvSpPr/>
          <p:nvPr/>
        </p:nvSpPr>
        <p:spPr>
          <a:xfrm>
            <a:off x="9220535" y="3513001"/>
            <a:ext cx="1546425" cy="184636"/>
          </a:xfrm>
          <a:prstGeom prst="rect">
            <a:avLst/>
          </a:prstGeom>
          <a:noFill/>
          <a:ln>
            <a:noFill/>
          </a:ln>
        </p:spPr>
        <p:txBody>
          <a:bodyPr anchor="t" anchorCtr="0" bIns="34275" lIns="68569" rIns="68569" spcFirstLastPara="1" tIns="34275" wrap="square">
            <a:spAutoFit/>
          </a:bodyPr>
          <a:lstStyle/>
          <a:p>
            <a:pPr>
              <a:buClr>
                <a:srgbClr val="000000"/>
              </a:buClr>
              <a:buSzPts val="1000"/>
            </a:pPr>
            <a:r>
              <a:rPr lang="en-US" sz="750">
                <a:solidFill>
                  <a:srgbClr val="152B48"/>
                </a:solidFill>
                <a:latin typeface="Calibri"/>
                <a:ea typeface="Calibri"/>
                <a:cs typeface="Calibri"/>
                <a:sym typeface="Calibri"/>
              </a:rPr>
              <a:t>Curr Hepatol Rep 2014;13:198–207.</a:t>
            </a:r>
            <a:endParaRPr sz="1050">
              <a:solidFill>
                <a:srgbClr val="152B48"/>
              </a:solidFill>
              <a:latin typeface="Arial"/>
              <a:ea typeface="Arial"/>
              <a:cs typeface="Arial"/>
              <a:sym typeface="Arial"/>
            </a:endParaRPr>
          </a:p>
        </p:txBody>
      </p:sp>
      <p:cxnSp>
        <p:nvCxnSpPr>
          <p:cNvPr id="762" name="Google Shape;762;p29"/>
          <p:cNvCxnSpPr/>
          <p:nvPr/>
        </p:nvCxnSpPr>
        <p:spPr>
          <a:xfrm flipH="1" rot="10800000">
            <a:off x="8864698" y="3624330"/>
            <a:ext cx="304875" cy="26775"/>
          </a:xfrm>
          <a:prstGeom prst="straightConnector1">
            <a:avLst/>
          </a:prstGeom>
          <a:noFill/>
          <a:ln cap="flat" cmpd="sng" w="9525">
            <a:solidFill>
              <a:schemeClr val="accent1"/>
            </a:solidFill>
            <a:prstDash val="solid"/>
            <a:miter lim="800000"/>
            <a:headEnd len="sm" type="none" w="sm"/>
            <a:tailEnd len="med" type="triangle" w="med"/>
          </a:ln>
        </p:spPr>
      </p:cxnSp>
    </p:spTree>
    <p:extLst>
      <p:ext uri="{BB962C8B-B14F-4D97-AF65-F5344CB8AC3E}">
        <p14:creationId xmlns:p14="http://schemas.microsoft.com/office/powerpoint/2010/main" val="244928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p35"/>
          <p:cNvGrpSpPr/>
          <p:nvPr/>
        </p:nvGrpSpPr>
        <p:grpSpPr>
          <a:xfrm>
            <a:off x="3845995" y="1435279"/>
            <a:ext cx="4855581" cy="2627114"/>
            <a:chOff x="113349" y="984250"/>
            <a:chExt cx="7075105" cy="3739379"/>
          </a:xfrm>
        </p:grpSpPr>
        <p:sp>
          <p:nvSpPr>
            <p:cNvPr id="792" name="Google Shape;792;p35"/>
            <p:cNvSpPr/>
            <p:nvPr/>
          </p:nvSpPr>
          <p:spPr>
            <a:xfrm>
              <a:off x="113349" y="984250"/>
              <a:ext cx="6565200" cy="596700"/>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3" name="Google Shape;793;p35"/>
            <p:cNvSpPr txBox="1"/>
            <p:nvPr/>
          </p:nvSpPr>
          <p:spPr>
            <a:xfrm>
              <a:off x="113349" y="984250"/>
              <a:ext cx="6565200" cy="596700"/>
            </a:xfrm>
            <a:prstGeom prst="rect">
              <a:avLst/>
            </a:prstGeom>
            <a:noFill/>
            <a:ln>
              <a:noFill/>
            </a:ln>
          </p:spPr>
          <p:txBody>
            <a:bodyPr spcFirstLastPara="1" wrap="square" lIns="77138" tIns="77138" rIns="77138" bIns="77138" anchor="b" anchorCtr="0">
              <a:noAutofit/>
            </a:bodyPr>
            <a:lstStyle/>
            <a:p>
              <a:pPr>
                <a:lnSpc>
                  <a:spcPct val="90000"/>
                </a:lnSpc>
                <a:buClr>
                  <a:schemeClr val="dk1"/>
                </a:buClr>
                <a:buSzPts val="2700"/>
              </a:pPr>
              <a:r>
                <a:rPr lang="en-US" sz="2025" b="1">
                  <a:solidFill>
                    <a:schemeClr val="dk1"/>
                  </a:solidFill>
                  <a:latin typeface="Montserrat" pitchFamily="2" charset="77"/>
                  <a:ea typeface="Calibri"/>
                  <a:cs typeface="Calibri"/>
                  <a:sym typeface="Calibri"/>
                </a:rPr>
                <a:t>Primaria: </a:t>
              </a:r>
              <a:r>
                <a:rPr lang="en-US" sz="2025" b="1">
                  <a:solidFill>
                    <a:srgbClr val="FF0000"/>
                  </a:solidFill>
                  <a:latin typeface="Montserrat" pitchFamily="2" charset="77"/>
                  <a:ea typeface="Calibri"/>
                  <a:cs typeface="Calibri"/>
                  <a:sym typeface="Calibri"/>
                </a:rPr>
                <a:t>BBNS</a:t>
              </a:r>
              <a:r>
                <a:rPr lang="en-US" sz="2025" b="1">
                  <a:solidFill>
                    <a:schemeClr val="dk1"/>
                  </a:solidFill>
                  <a:latin typeface="Montserrat" pitchFamily="2" charset="77"/>
                  <a:ea typeface="Calibri"/>
                  <a:cs typeface="Calibri"/>
                  <a:sym typeface="Calibri"/>
                </a:rPr>
                <a:t> o LE</a:t>
              </a:r>
              <a:endParaRPr sz="1050">
                <a:solidFill>
                  <a:srgbClr val="000000"/>
                </a:solidFill>
                <a:latin typeface="Montserrat" pitchFamily="2" charset="77"/>
                <a:ea typeface="Arial"/>
                <a:cs typeface="Arial"/>
                <a:sym typeface="Arial"/>
              </a:endParaRPr>
            </a:p>
          </p:txBody>
        </p:sp>
        <p:sp>
          <p:nvSpPr>
            <p:cNvPr id="794" name="Google Shape;794;p35"/>
            <p:cNvSpPr/>
            <p:nvPr/>
          </p:nvSpPr>
          <p:spPr>
            <a:xfrm>
              <a:off x="113349"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5" name="Google Shape;795;p35"/>
            <p:cNvSpPr/>
            <p:nvPr/>
          </p:nvSpPr>
          <p:spPr>
            <a:xfrm>
              <a:off x="1036118"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6" name="Google Shape;796;p35"/>
            <p:cNvSpPr/>
            <p:nvPr/>
          </p:nvSpPr>
          <p:spPr>
            <a:xfrm>
              <a:off x="1959618"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7" name="Google Shape;797;p35"/>
            <p:cNvSpPr/>
            <p:nvPr/>
          </p:nvSpPr>
          <p:spPr>
            <a:xfrm>
              <a:off x="2882387"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8" name="Google Shape;798;p35"/>
            <p:cNvSpPr/>
            <p:nvPr/>
          </p:nvSpPr>
          <p:spPr>
            <a:xfrm>
              <a:off x="3805886"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799" name="Google Shape;799;p35"/>
            <p:cNvSpPr/>
            <p:nvPr/>
          </p:nvSpPr>
          <p:spPr>
            <a:xfrm>
              <a:off x="4728656"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0" name="Google Shape;800;p35"/>
            <p:cNvSpPr/>
            <p:nvPr/>
          </p:nvSpPr>
          <p:spPr>
            <a:xfrm>
              <a:off x="5652155" y="1581083"/>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1" name="Google Shape;801;p35"/>
            <p:cNvSpPr/>
            <p:nvPr/>
          </p:nvSpPr>
          <p:spPr>
            <a:xfrm>
              <a:off x="113349" y="1702660"/>
              <a:ext cx="6650400" cy="972600"/>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2" name="Google Shape;802;p35"/>
            <p:cNvSpPr txBox="1"/>
            <p:nvPr/>
          </p:nvSpPr>
          <p:spPr>
            <a:xfrm>
              <a:off x="113349" y="1702660"/>
              <a:ext cx="6650400" cy="972600"/>
            </a:xfrm>
            <a:prstGeom prst="rect">
              <a:avLst/>
            </a:prstGeom>
            <a:noFill/>
            <a:ln>
              <a:noFill/>
            </a:ln>
          </p:spPr>
          <p:txBody>
            <a:bodyPr spcFirstLastPara="1" wrap="square" lIns="34275" tIns="34275" rIns="34275" bIns="34275" anchor="ctr" anchorCtr="0">
              <a:noAutofit/>
            </a:bodyPr>
            <a:lstStyle/>
            <a:p>
              <a:pPr>
                <a:lnSpc>
                  <a:spcPct val="90000"/>
                </a:lnSpc>
                <a:buClr>
                  <a:schemeClr val="dk1"/>
                </a:buClr>
                <a:buSzPts val="1800"/>
              </a:pPr>
              <a:r>
                <a:rPr lang="en-US" sz="1350" b="1" dirty="0">
                  <a:solidFill>
                    <a:schemeClr val="dk1"/>
                  </a:solidFill>
                  <a:latin typeface="Montserrat" pitchFamily="2" charset="77"/>
                  <a:ea typeface="Calibri"/>
                  <a:cs typeface="Calibri"/>
                  <a:sym typeface="Calibri"/>
                </a:rPr>
                <a:t>Varices </a:t>
              </a:r>
              <a:r>
                <a:rPr lang="en-US" sz="1350" b="1" dirty="0" err="1">
                  <a:solidFill>
                    <a:schemeClr val="dk1"/>
                  </a:solidFill>
                  <a:latin typeface="Montserrat" pitchFamily="2" charset="77"/>
                  <a:ea typeface="Calibri"/>
                  <a:cs typeface="Calibri"/>
                  <a:sym typeface="Calibri"/>
                </a:rPr>
                <a:t>pequeñas</a:t>
              </a:r>
              <a:r>
                <a:rPr lang="en-US" sz="1350" b="1" dirty="0">
                  <a:solidFill>
                    <a:schemeClr val="dk1"/>
                  </a:solidFill>
                  <a:latin typeface="Montserrat" pitchFamily="2" charset="77"/>
                  <a:ea typeface="Calibri"/>
                  <a:cs typeface="Calibri"/>
                  <a:sym typeface="Calibri"/>
                </a:rPr>
                <a:t> con </a:t>
              </a:r>
              <a:r>
                <a:rPr lang="en-US" sz="1350" b="1" dirty="0" err="1">
                  <a:solidFill>
                    <a:schemeClr val="dk1"/>
                  </a:solidFill>
                  <a:latin typeface="Montserrat" pitchFamily="2" charset="77"/>
                  <a:ea typeface="Calibri"/>
                  <a:cs typeface="Calibri"/>
                  <a:sym typeface="Calibri"/>
                </a:rPr>
                <a:t>signos</a:t>
              </a:r>
              <a:r>
                <a:rPr lang="en-US" sz="1350" b="1" dirty="0">
                  <a:solidFill>
                    <a:schemeClr val="dk1"/>
                  </a:solidFill>
                  <a:latin typeface="Montserrat" pitchFamily="2" charset="77"/>
                  <a:ea typeface="Calibri"/>
                  <a:cs typeface="Calibri"/>
                  <a:sym typeface="Calibri"/>
                </a:rPr>
                <a:t> </a:t>
              </a:r>
              <a:r>
                <a:rPr lang="en-US" sz="1350" b="1" dirty="0" err="1">
                  <a:solidFill>
                    <a:schemeClr val="dk1"/>
                  </a:solidFill>
                  <a:latin typeface="Montserrat" pitchFamily="2" charset="77"/>
                  <a:ea typeface="Calibri"/>
                  <a:cs typeface="Calibri"/>
                  <a:sym typeface="Calibri"/>
                </a:rPr>
                <a:t>rojos</a:t>
              </a:r>
              <a:r>
                <a:rPr lang="en-US" sz="1350" b="1" dirty="0">
                  <a:solidFill>
                    <a:schemeClr val="dk1"/>
                  </a:solidFill>
                  <a:latin typeface="Montserrat" pitchFamily="2" charset="77"/>
                  <a:ea typeface="Calibri"/>
                  <a:cs typeface="Calibri"/>
                  <a:sym typeface="Calibri"/>
                </a:rPr>
                <a:t>.</a:t>
              </a:r>
              <a:endParaRPr sz="1050" dirty="0">
                <a:solidFill>
                  <a:srgbClr val="000000"/>
                </a:solidFill>
                <a:latin typeface="Montserrat" pitchFamily="2" charset="77"/>
                <a:ea typeface="Arial"/>
                <a:cs typeface="Arial"/>
                <a:sym typeface="Arial"/>
              </a:endParaRPr>
            </a:p>
            <a:p>
              <a:pPr>
                <a:lnSpc>
                  <a:spcPct val="90000"/>
                </a:lnSpc>
                <a:spcBef>
                  <a:spcPts val="472"/>
                </a:spcBef>
                <a:buClr>
                  <a:schemeClr val="dk1"/>
                </a:buClr>
                <a:buSzPts val="1800"/>
              </a:pPr>
              <a:r>
                <a:rPr lang="en-US" sz="1350" b="1" dirty="0">
                  <a:solidFill>
                    <a:schemeClr val="dk1"/>
                  </a:solidFill>
                  <a:latin typeface="Montserrat" pitchFamily="2" charset="77"/>
                  <a:ea typeface="Calibri"/>
                  <a:cs typeface="Calibri"/>
                  <a:sym typeface="Calibri"/>
                </a:rPr>
                <a:t>Varices </a:t>
              </a:r>
              <a:r>
                <a:rPr lang="en-US" sz="1350" b="1" dirty="0" err="1">
                  <a:solidFill>
                    <a:schemeClr val="dk1"/>
                  </a:solidFill>
                  <a:latin typeface="Montserrat" pitchFamily="2" charset="77"/>
                  <a:ea typeface="Calibri"/>
                  <a:cs typeface="Calibri"/>
                  <a:sym typeface="Calibri"/>
                </a:rPr>
                <a:t>medianas</a:t>
              </a:r>
              <a:r>
                <a:rPr lang="en-US" sz="1350" b="1" dirty="0">
                  <a:solidFill>
                    <a:schemeClr val="dk1"/>
                  </a:solidFill>
                  <a:latin typeface="Montserrat" pitchFamily="2" charset="77"/>
                  <a:ea typeface="Calibri"/>
                  <a:cs typeface="Calibri"/>
                  <a:sym typeface="Calibri"/>
                </a:rPr>
                <a:t> a </a:t>
              </a:r>
              <a:r>
                <a:rPr lang="en-US" sz="1350" b="1" dirty="0" err="1">
                  <a:solidFill>
                    <a:schemeClr val="dk1"/>
                  </a:solidFill>
                  <a:latin typeface="Montserrat" pitchFamily="2" charset="77"/>
                  <a:ea typeface="Calibri"/>
                  <a:cs typeface="Calibri"/>
                  <a:sym typeface="Calibri"/>
                </a:rPr>
                <a:t>grandes</a:t>
              </a:r>
              <a:r>
                <a:rPr lang="en-US" sz="1350" b="1" dirty="0">
                  <a:solidFill>
                    <a:schemeClr val="dk1"/>
                  </a:solidFill>
                  <a:latin typeface="Montserrat" pitchFamily="2" charset="77"/>
                  <a:ea typeface="Calibri"/>
                  <a:cs typeface="Calibri"/>
                  <a:sym typeface="Calibri"/>
                </a:rPr>
                <a:t>.</a:t>
              </a:r>
              <a:endParaRPr sz="1050" dirty="0">
                <a:solidFill>
                  <a:srgbClr val="000000"/>
                </a:solidFill>
                <a:latin typeface="Montserrat" pitchFamily="2" charset="77"/>
                <a:ea typeface="Arial"/>
                <a:cs typeface="Arial"/>
                <a:sym typeface="Arial"/>
              </a:endParaRPr>
            </a:p>
            <a:p>
              <a:pPr>
                <a:lnSpc>
                  <a:spcPct val="90000"/>
                </a:lnSpc>
                <a:spcBef>
                  <a:spcPts val="472"/>
                </a:spcBef>
                <a:buClr>
                  <a:schemeClr val="dk1"/>
                </a:buClr>
                <a:buSzPts val="1800"/>
              </a:pPr>
              <a:r>
                <a:rPr lang="en-US" sz="1350" b="1" dirty="0">
                  <a:solidFill>
                    <a:schemeClr val="dk1"/>
                  </a:solidFill>
                  <a:latin typeface="Montserrat" pitchFamily="2" charset="77"/>
                  <a:ea typeface="Calibri"/>
                  <a:cs typeface="Calibri"/>
                  <a:sym typeface="Calibri"/>
                </a:rPr>
                <a:t>Varices </a:t>
              </a:r>
              <a:r>
                <a:rPr lang="en-US" sz="1350" b="1" dirty="0" err="1">
                  <a:solidFill>
                    <a:schemeClr val="dk1"/>
                  </a:solidFill>
                  <a:latin typeface="Montserrat" pitchFamily="2" charset="77"/>
                  <a:ea typeface="Calibri"/>
                  <a:cs typeface="Calibri"/>
                  <a:sym typeface="Calibri"/>
                </a:rPr>
                <a:t>pequeñas</a:t>
              </a:r>
              <a:r>
                <a:rPr lang="en-US" sz="1350" b="1" dirty="0">
                  <a:solidFill>
                    <a:schemeClr val="dk1"/>
                  </a:solidFill>
                  <a:latin typeface="Montserrat" pitchFamily="2" charset="77"/>
                  <a:ea typeface="Calibri"/>
                  <a:cs typeface="Calibri"/>
                  <a:sym typeface="Calibri"/>
                </a:rPr>
                <a:t> </a:t>
              </a:r>
              <a:r>
                <a:rPr lang="en-US" sz="1350" b="1" dirty="0" err="1">
                  <a:solidFill>
                    <a:schemeClr val="dk1"/>
                  </a:solidFill>
                  <a:latin typeface="Montserrat" pitchFamily="2" charset="77"/>
                  <a:ea typeface="Calibri"/>
                  <a:cs typeface="Calibri"/>
                  <a:sym typeface="Calibri"/>
                </a:rPr>
                <a:t>en</a:t>
              </a:r>
              <a:r>
                <a:rPr lang="en-US" sz="1350" b="1" dirty="0">
                  <a:solidFill>
                    <a:schemeClr val="dk1"/>
                  </a:solidFill>
                  <a:latin typeface="Montserrat" pitchFamily="2" charset="77"/>
                  <a:ea typeface="Calibri"/>
                  <a:cs typeface="Calibri"/>
                  <a:sym typeface="Calibri"/>
                </a:rPr>
                <a:t> CP-C.</a:t>
              </a:r>
              <a:endParaRPr sz="1050" dirty="0">
                <a:solidFill>
                  <a:srgbClr val="000000"/>
                </a:solidFill>
                <a:latin typeface="Montserrat" pitchFamily="2" charset="77"/>
                <a:ea typeface="Arial"/>
                <a:cs typeface="Arial"/>
                <a:sym typeface="Arial"/>
              </a:endParaRPr>
            </a:p>
          </p:txBody>
        </p:sp>
        <p:sp>
          <p:nvSpPr>
            <p:cNvPr id="803" name="Google Shape;803;p35"/>
            <p:cNvSpPr/>
            <p:nvPr/>
          </p:nvSpPr>
          <p:spPr>
            <a:xfrm>
              <a:off x="113349" y="2910897"/>
              <a:ext cx="6565200" cy="596700"/>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4" name="Google Shape;804;p35"/>
            <p:cNvSpPr txBox="1"/>
            <p:nvPr/>
          </p:nvSpPr>
          <p:spPr>
            <a:xfrm>
              <a:off x="113349" y="2910897"/>
              <a:ext cx="6565200" cy="596700"/>
            </a:xfrm>
            <a:prstGeom prst="rect">
              <a:avLst/>
            </a:prstGeom>
            <a:noFill/>
            <a:ln>
              <a:noFill/>
            </a:ln>
          </p:spPr>
          <p:txBody>
            <a:bodyPr spcFirstLastPara="1" wrap="square" lIns="77138" tIns="77138" rIns="77138" bIns="77138" anchor="b" anchorCtr="0">
              <a:noAutofit/>
            </a:bodyPr>
            <a:lstStyle/>
            <a:p>
              <a:pPr>
                <a:lnSpc>
                  <a:spcPct val="90000"/>
                </a:lnSpc>
                <a:buClr>
                  <a:schemeClr val="dk1"/>
                </a:buClr>
                <a:buSzPts val="2700"/>
              </a:pPr>
              <a:r>
                <a:rPr lang="en-US" sz="2025" b="1">
                  <a:solidFill>
                    <a:schemeClr val="dk1"/>
                  </a:solidFill>
                  <a:latin typeface="Montserrat" pitchFamily="2" charset="77"/>
                  <a:ea typeface="Calibri"/>
                  <a:cs typeface="Calibri"/>
                  <a:sym typeface="Calibri"/>
                </a:rPr>
                <a:t>Secundaria: </a:t>
              </a:r>
              <a:r>
                <a:rPr lang="en-US" sz="2025" b="1">
                  <a:solidFill>
                    <a:srgbClr val="FF0000"/>
                  </a:solidFill>
                  <a:latin typeface="Montserrat" pitchFamily="2" charset="77"/>
                  <a:ea typeface="Calibri"/>
                  <a:cs typeface="Calibri"/>
                  <a:sym typeface="Calibri"/>
                </a:rPr>
                <a:t>BBNS</a:t>
              </a:r>
              <a:r>
                <a:rPr lang="en-US" sz="2025" b="1">
                  <a:solidFill>
                    <a:schemeClr val="dk1"/>
                  </a:solidFill>
                  <a:latin typeface="Montserrat" pitchFamily="2" charset="77"/>
                  <a:ea typeface="Calibri"/>
                  <a:cs typeface="Calibri"/>
                  <a:sym typeface="Calibri"/>
                </a:rPr>
                <a:t> y LE</a:t>
              </a:r>
              <a:endParaRPr sz="1050">
                <a:solidFill>
                  <a:srgbClr val="000000"/>
                </a:solidFill>
                <a:latin typeface="Montserrat" pitchFamily="2" charset="77"/>
                <a:ea typeface="Arial"/>
                <a:cs typeface="Arial"/>
                <a:sym typeface="Arial"/>
              </a:endParaRPr>
            </a:p>
          </p:txBody>
        </p:sp>
        <p:sp>
          <p:nvSpPr>
            <p:cNvPr id="805" name="Google Shape;805;p35"/>
            <p:cNvSpPr/>
            <p:nvPr/>
          </p:nvSpPr>
          <p:spPr>
            <a:xfrm>
              <a:off x="113349"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6" name="Google Shape;806;p35"/>
            <p:cNvSpPr/>
            <p:nvPr/>
          </p:nvSpPr>
          <p:spPr>
            <a:xfrm>
              <a:off x="1036118"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7" name="Google Shape;807;p35"/>
            <p:cNvSpPr/>
            <p:nvPr/>
          </p:nvSpPr>
          <p:spPr>
            <a:xfrm>
              <a:off x="1959618"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8" name="Google Shape;808;p35"/>
            <p:cNvSpPr/>
            <p:nvPr/>
          </p:nvSpPr>
          <p:spPr>
            <a:xfrm>
              <a:off x="2882387"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09" name="Google Shape;809;p35"/>
            <p:cNvSpPr/>
            <p:nvPr/>
          </p:nvSpPr>
          <p:spPr>
            <a:xfrm>
              <a:off x="3805886"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10" name="Google Shape;810;p35"/>
            <p:cNvSpPr/>
            <p:nvPr/>
          </p:nvSpPr>
          <p:spPr>
            <a:xfrm>
              <a:off x="4728656"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11" name="Google Shape;811;p35"/>
            <p:cNvSpPr/>
            <p:nvPr/>
          </p:nvSpPr>
          <p:spPr>
            <a:xfrm>
              <a:off x="5652155" y="3507729"/>
              <a:ext cx="1536300" cy="1215900"/>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12" name="Google Shape;812;p35"/>
            <p:cNvSpPr/>
            <p:nvPr/>
          </p:nvSpPr>
          <p:spPr>
            <a:xfrm>
              <a:off x="113349" y="3629306"/>
              <a:ext cx="6650400" cy="972600"/>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Montserrat" pitchFamily="2" charset="77"/>
                <a:ea typeface="Arial"/>
                <a:cs typeface="Arial"/>
                <a:sym typeface="Arial"/>
              </a:endParaRPr>
            </a:p>
          </p:txBody>
        </p:sp>
        <p:sp>
          <p:nvSpPr>
            <p:cNvPr id="813" name="Google Shape;813;p35"/>
            <p:cNvSpPr txBox="1"/>
            <p:nvPr/>
          </p:nvSpPr>
          <p:spPr>
            <a:xfrm>
              <a:off x="113349" y="3629306"/>
              <a:ext cx="6650400" cy="972600"/>
            </a:xfrm>
            <a:prstGeom prst="rect">
              <a:avLst/>
            </a:prstGeom>
            <a:noFill/>
            <a:ln>
              <a:noFill/>
            </a:ln>
          </p:spPr>
          <p:txBody>
            <a:bodyPr spcFirstLastPara="1" wrap="square" lIns="51431" tIns="51431" rIns="51431" bIns="51431" anchor="ctr" anchorCtr="0">
              <a:noAutofit/>
            </a:bodyPr>
            <a:lstStyle/>
            <a:p>
              <a:pPr>
                <a:lnSpc>
                  <a:spcPct val="90000"/>
                </a:lnSpc>
                <a:buClr>
                  <a:schemeClr val="dk1"/>
                </a:buClr>
                <a:buSzPts val="2700"/>
              </a:pPr>
              <a:r>
                <a:rPr lang="en-US" sz="2025" b="1">
                  <a:solidFill>
                    <a:schemeClr val="dk1"/>
                  </a:solidFill>
                  <a:latin typeface="Montserrat" pitchFamily="2" charset="77"/>
                  <a:ea typeface="Calibri"/>
                  <a:cs typeface="Calibri"/>
                  <a:sym typeface="Calibri"/>
                </a:rPr>
                <a:t>Todos. </a:t>
              </a:r>
              <a:endParaRPr sz="1050">
                <a:solidFill>
                  <a:srgbClr val="000000"/>
                </a:solidFill>
                <a:latin typeface="Montserrat" pitchFamily="2" charset="77"/>
                <a:ea typeface="Arial"/>
                <a:cs typeface="Arial"/>
                <a:sym typeface="Arial"/>
              </a:endParaRPr>
            </a:p>
          </p:txBody>
        </p:sp>
      </p:grpSp>
      <p:sp>
        <p:nvSpPr>
          <p:cNvPr id="815" name="Google Shape;815;p35"/>
          <p:cNvSpPr/>
          <p:nvPr/>
        </p:nvSpPr>
        <p:spPr>
          <a:xfrm>
            <a:off x="8914306" y="1430992"/>
            <a:ext cx="3052575" cy="3989328"/>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3200"/>
            </a:pPr>
            <a:r>
              <a:rPr lang="en-US" b="1" dirty="0" err="1">
                <a:solidFill>
                  <a:srgbClr val="152B48"/>
                </a:solidFill>
                <a:latin typeface="Montserrat" pitchFamily="2" charset="77"/>
                <a:ea typeface="Calibri"/>
                <a:cs typeface="Calibri"/>
                <a:sym typeface="Calibri"/>
              </a:rPr>
              <a:t>Contraindicaciones</a:t>
            </a:r>
            <a:r>
              <a:rPr lang="en-US" b="1" dirty="0">
                <a:solidFill>
                  <a:srgbClr val="152B48"/>
                </a:solidFill>
                <a:latin typeface="Montserrat" pitchFamily="2" charset="77"/>
                <a:ea typeface="Calibri"/>
                <a:cs typeface="Calibri"/>
                <a:sym typeface="Calibri"/>
              </a:rPr>
              <a:t> BBNS</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a:solidFill>
                  <a:srgbClr val="152B48"/>
                </a:solidFill>
                <a:latin typeface="Montserrat" pitchFamily="2" charset="77"/>
                <a:ea typeface="Calibri"/>
                <a:cs typeface="Calibri"/>
                <a:sym typeface="Calibri"/>
              </a:rPr>
              <a:t>PAS &lt; 90.</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a:solidFill>
                  <a:srgbClr val="152B48"/>
                </a:solidFill>
                <a:latin typeface="Montserrat" pitchFamily="2" charset="77"/>
                <a:ea typeface="Calibri"/>
                <a:cs typeface="Calibri"/>
                <a:sym typeface="Calibri"/>
              </a:rPr>
              <a:t>MELD ≥12 (SAT-227).</a:t>
            </a:r>
            <a:endParaRPr dirty="0">
              <a:solidFill>
                <a:srgbClr val="152B48"/>
              </a:solidFill>
              <a:latin typeface="Montserrat" pitchFamily="2" charset="77"/>
              <a:ea typeface="Calibri"/>
              <a:cs typeface="Calibri"/>
              <a:sym typeface="Calibri"/>
            </a:endParaRPr>
          </a:p>
          <a:p>
            <a:pPr algn="ctr">
              <a:buClr>
                <a:srgbClr val="000000"/>
              </a:buClr>
              <a:buSzPts val="2400"/>
            </a:pPr>
            <a:r>
              <a:rPr lang="en-US" dirty="0">
                <a:solidFill>
                  <a:srgbClr val="152B48"/>
                </a:solidFill>
                <a:latin typeface="Montserrat" pitchFamily="2" charset="77"/>
                <a:ea typeface="Calibri"/>
                <a:cs typeface="Calibri"/>
                <a:sym typeface="Calibri"/>
              </a:rPr>
              <a:t>LRA.</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err="1">
                <a:solidFill>
                  <a:srgbClr val="152B48"/>
                </a:solidFill>
                <a:latin typeface="Montserrat" pitchFamily="2" charset="77"/>
                <a:ea typeface="Calibri"/>
                <a:cs typeface="Calibri"/>
                <a:sym typeface="Calibri"/>
              </a:rPr>
              <a:t>Ascitis</a:t>
            </a:r>
            <a:r>
              <a:rPr lang="en-US" dirty="0">
                <a:solidFill>
                  <a:srgbClr val="152B48"/>
                </a:solidFill>
                <a:latin typeface="Montserrat" pitchFamily="2" charset="77"/>
                <a:ea typeface="Calibri"/>
                <a:cs typeface="Calibri"/>
                <a:sym typeface="Calibri"/>
              </a:rPr>
              <a:t> </a:t>
            </a:r>
            <a:r>
              <a:rPr lang="en-US" dirty="0" err="1">
                <a:solidFill>
                  <a:srgbClr val="152B48"/>
                </a:solidFill>
                <a:latin typeface="Montserrat" pitchFamily="2" charset="77"/>
                <a:ea typeface="Calibri"/>
                <a:cs typeface="Calibri"/>
                <a:sym typeface="Calibri"/>
              </a:rPr>
              <a:t>refractaria</a:t>
            </a:r>
            <a:r>
              <a:rPr lang="en-US" dirty="0">
                <a:solidFill>
                  <a:srgbClr val="152B48"/>
                </a:solidFill>
                <a:latin typeface="Montserrat" pitchFamily="2" charset="77"/>
                <a:ea typeface="Calibri"/>
                <a:cs typeface="Calibri"/>
                <a:sym typeface="Calibri"/>
              </a:rPr>
              <a:t>/</a:t>
            </a:r>
            <a:r>
              <a:rPr lang="en-US" dirty="0" err="1">
                <a:solidFill>
                  <a:srgbClr val="152B48"/>
                </a:solidFill>
                <a:latin typeface="Montserrat" pitchFamily="2" charset="77"/>
                <a:ea typeface="Calibri"/>
                <a:cs typeface="Calibri"/>
                <a:sym typeface="Calibri"/>
              </a:rPr>
              <a:t>recurrente</a:t>
            </a:r>
            <a:r>
              <a:rPr lang="en-US" dirty="0">
                <a:solidFill>
                  <a:srgbClr val="152B48"/>
                </a:solidFill>
                <a:latin typeface="Montserrat" pitchFamily="2" charset="77"/>
                <a:ea typeface="Calibri"/>
                <a:cs typeface="Calibri"/>
                <a:sym typeface="Calibri"/>
              </a:rPr>
              <a:t> (?).</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a:solidFill>
                  <a:srgbClr val="152B48"/>
                </a:solidFill>
                <a:latin typeface="Montserrat" pitchFamily="2" charset="77"/>
                <a:ea typeface="Calibri"/>
                <a:cs typeface="Calibri"/>
                <a:sym typeface="Calibri"/>
              </a:rPr>
              <a:t>Sepsis.</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a:solidFill>
                  <a:srgbClr val="152B48"/>
                </a:solidFill>
                <a:latin typeface="Montserrat" pitchFamily="2" charset="77"/>
                <a:ea typeface="Calibri"/>
                <a:cs typeface="Calibri"/>
                <a:sym typeface="Calibri"/>
              </a:rPr>
              <a:t>PBE.</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err="1">
                <a:solidFill>
                  <a:srgbClr val="152B48"/>
                </a:solidFill>
                <a:latin typeface="Montserrat" pitchFamily="2" charset="77"/>
                <a:ea typeface="Calibri"/>
                <a:cs typeface="Calibri"/>
                <a:sym typeface="Calibri"/>
              </a:rPr>
              <a:t>Hemorragia</a:t>
            </a:r>
            <a:r>
              <a:rPr lang="en-US" dirty="0">
                <a:solidFill>
                  <a:srgbClr val="152B48"/>
                </a:solidFill>
                <a:latin typeface="Montserrat" pitchFamily="2" charset="77"/>
                <a:ea typeface="Calibri"/>
                <a:cs typeface="Calibri"/>
                <a:sym typeface="Calibri"/>
              </a:rPr>
              <a:t> variceal.</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err="1">
                <a:solidFill>
                  <a:srgbClr val="152B48"/>
                </a:solidFill>
                <a:latin typeface="Montserrat" pitchFamily="2" charset="77"/>
                <a:ea typeface="Calibri"/>
                <a:cs typeface="Calibri"/>
                <a:sym typeface="Calibri"/>
              </a:rPr>
              <a:t>HipoNa</a:t>
            </a:r>
            <a:r>
              <a:rPr lang="en-US" dirty="0">
                <a:solidFill>
                  <a:srgbClr val="152B48"/>
                </a:solidFill>
                <a:latin typeface="Montserrat" pitchFamily="2" charset="77"/>
                <a:ea typeface="Calibri"/>
                <a:cs typeface="Calibri"/>
                <a:sym typeface="Calibri"/>
              </a:rPr>
              <a:t> </a:t>
            </a:r>
            <a:r>
              <a:rPr lang="en-US" dirty="0" err="1">
                <a:solidFill>
                  <a:srgbClr val="152B48"/>
                </a:solidFill>
                <a:latin typeface="Montserrat" pitchFamily="2" charset="77"/>
                <a:ea typeface="Calibri"/>
                <a:cs typeface="Calibri"/>
                <a:sym typeface="Calibri"/>
              </a:rPr>
              <a:t>persistente</a:t>
            </a:r>
            <a:endParaRPr dirty="0">
              <a:solidFill>
                <a:srgbClr val="152B48"/>
              </a:solidFill>
              <a:latin typeface="Montserrat" pitchFamily="2" charset="77"/>
              <a:ea typeface="Arial"/>
              <a:cs typeface="Arial"/>
              <a:sym typeface="Arial"/>
            </a:endParaRPr>
          </a:p>
          <a:p>
            <a:pPr algn="ctr">
              <a:buClr>
                <a:srgbClr val="000000"/>
              </a:buClr>
              <a:buSzPts val="2400"/>
            </a:pPr>
            <a:r>
              <a:rPr lang="en-US" dirty="0" err="1">
                <a:solidFill>
                  <a:srgbClr val="152B48"/>
                </a:solidFill>
                <a:latin typeface="Montserrat" pitchFamily="2" charset="77"/>
                <a:ea typeface="Calibri"/>
                <a:cs typeface="Calibri"/>
                <a:sym typeface="Calibri"/>
              </a:rPr>
              <a:t>Intolerancia</a:t>
            </a:r>
            <a:r>
              <a:rPr lang="en-US" dirty="0">
                <a:solidFill>
                  <a:srgbClr val="152B48"/>
                </a:solidFill>
                <a:latin typeface="Montserrat" pitchFamily="2" charset="77"/>
                <a:ea typeface="Calibri"/>
                <a:cs typeface="Calibri"/>
                <a:sym typeface="Calibri"/>
              </a:rPr>
              <a:t>.</a:t>
            </a:r>
            <a:endParaRPr dirty="0">
              <a:solidFill>
                <a:srgbClr val="152B48"/>
              </a:solidFill>
              <a:latin typeface="Montserrat" pitchFamily="2" charset="77"/>
              <a:ea typeface="Calibri"/>
              <a:cs typeface="Calibri"/>
              <a:sym typeface="Calibri"/>
            </a:endParaRPr>
          </a:p>
        </p:txBody>
      </p:sp>
      <p:sp>
        <p:nvSpPr>
          <p:cNvPr id="28" name="Google Shape;827;p36"/>
          <p:cNvSpPr/>
          <p:nvPr/>
        </p:nvSpPr>
        <p:spPr>
          <a:xfrm>
            <a:off x="8067788" y="6335172"/>
            <a:ext cx="3786639" cy="238497"/>
          </a:xfrm>
          <a:prstGeom prst="rect">
            <a:avLst/>
          </a:prstGeom>
          <a:noFill/>
          <a:ln>
            <a:noFill/>
          </a:ln>
        </p:spPr>
        <p:txBody>
          <a:bodyPr spcFirstLastPara="1" wrap="square" lIns="68569" tIns="34275" rIns="68569" bIns="34275" anchor="t" anchorCtr="0">
            <a:spAutoFit/>
          </a:bodyPr>
          <a:lstStyle/>
          <a:p>
            <a:pPr algn="r">
              <a:buClr>
                <a:srgbClr val="000000"/>
              </a:buClr>
              <a:buSzPts val="1200"/>
            </a:pPr>
            <a:r>
              <a:rPr lang="en-US" sz="1100" dirty="0">
                <a:solidFill>
                  <a:srgbClr val="152B48"/>
                </a:solidFill>
                <a:latin typeface="Montserrat" pitchFamily="2" charset="77"/>
                <a:ea typeface="Calibri"/>
                <a:cs typeface="Calibri"/>
                <a:sym typeface="Calibri"/>
              </a:rPr>
              <a:t>J </a:t>
            </a:r>
            <a:r>
              <a:rPr lang="en-US" sz="1100" dirty="0" err="1">
                <a:solidFill>
                  <a:srgbClr val="152B48"/>
                </a:solidFill>
                <a:latin typeface="Montserrat" pitchFamily="2" charset="77"/>
                <a:ea typeface="Calibri"/>
                <a:cs typeface="Calibri"/>
                <a:sym typeface="Calibri"/>
              </a:rPr>
              <a:t>Hepatol</a:t>
            </a:r>
            <a:r>
              <a:rPr lang="en-US" sz="1100" dirty="0">
                <a:solidFill>
                  <a:srgbClr val="152B48"/>
                </a:solidFill>
                <a:latin typeface="Montserrat" pitchFamily="2" charset="77"/>
                <a:ea typeface="Calibri"/>
                <a:cs typeface="Calibri"/>
                <a:sym typeface="Calibri"/>
              </a:rPr>
              <a:t>. 2018 Apr 10. </a:t>
            </a:r>
            <a:r>
              <a:rPr lang="en-US" sz="1100" dirty="0" err="1">
                <a:solidFill>
                  <a:srgbClr val="152B48"/>
                </a:solidFill>
                <a:latin typeface="Montserrat" pitchFamily="2" charset="77"/>
                <a:ea typeface="Calibri"/>
                <a:cs typeface="Calibri"/>
                <a:sym typeface="Calibri"/>
              </a:rPr>
              <a:t>pii</a:t>
            </a:r>
            <a:r>
              <a:rPr lang="en-US" sz="1100" dirty="0">
                <a:solidFill>
                  <a:srgbClr val="152B48"/>
                </a:solidFill>
                <a:latin typeface="Montserrat" pitchFamily="2" charset="77"/>
                <a:ea typeface="Calibri"/>
                <a:cs typeface="Calibri"/>
                <a:sym typeface="Calibri"/>
              </a:rPr>
              <a:t>: S0168-8278(18)31966-4.</a:t>
            </a:r>
            <a:endParaRPr sz="1100" dirty="0">
              <a:solidFill>
                <a:srgbClr val="152B48"/>
              </a:solidFill>
              <a:latin typeface="Montserrat" pitchFamily="2" charset="77"/>
              <a:ea typeface="Arial"/>
              <a:cs typeface="Arial"/>
              <a:sym typeface="Arial"/>
            </a:endParaRPr>
          </a:p>
        </p:txBody>
      </p:sp>
      <p:sp>
        <p:nvSpPr>
          <p:cNvPr id="2" name="Rectángulo 1">
            <a:extLst>
              <a:ext uri="{FF2B5EF4-FFF2-40B4-BE49-F238E27FC236}">
                <a16:creationId xmlns:a16="http://schemas.microsoft.com/office/drawing/2014/main" id="{60855D03-2DF8-F545-9559-A09B99D30171}"/>
              </a:ext>
            </a:extLst>
          </p:cNvPr>
          <p:cNvSpPr/>
          <p:nvPr/>
        </p:nvSpPr>
        <p:spPr>
          <a:xfrm>
            <a:off x="430522" y="171687"/>
            <a:ext cx="11686528" cy="1446550"/>
          </a:xfrm>
          <a:prstGeom prst="rect">
            <a:avLst/>
          </a:prstGeom>
        </p:spPr>
        <p:txBody>
          <a:bodyPr wrap="square">
            <a:spAutoFit/>
          </a:bodyPr>
          <a:lstStyle/>
          <a:p>
            <a:pPr>
              <a:buClr>
                <a:srgbClr val="000000"/>
              </a:buClr>
              <a:buSzPts val="4000"/>
            </a:pPr>
            <a:r>
              <a:rPr lang="en-US" sz="4400" b="1" dirty="0" err="1">
                <a:solidFill>
                  <a:srgbClr val="00AAA7"/>
                </a:solidFill>
                <a:latin typeface="Montserrat" pitchFamily="2" charset="77"/>
                <a:ea typeface="Calibri"/>
                <a:cs typeface="Calibri"/>
                <a:sym typeface="Calibri"/>
              </a:rPr>
              <a:t>Escenarios</a:t>
            </a:r>
            <a:r>
              <a:rPr lang="en-US" sz="4400" b="1" dirty="0">
                <a:solidFill>
                  <a:srgbClr val="00AAA7"/>
                </a:solidFill>
                <a:latin typeface="Montserrat" pitchFamily="2" charset="77"/>
                <a:ea typeface="Calibri"/>
                <a:cs typeface="Calibri"/>
                <a:sym typeface="Calibri"/>
              </a:rPr>
              <a:t> </a:t>
            </a:r>
            <a:r>
              <a:rPr lang="en-US" sz="4400" b="1" dirty="0" err="1">
                <a:solidFill>
                  <a:srgbClr val="00AAA7"/>
                </a:solidFill>
                <a:latin typeface="Montserrat" pitchFamily="2" charset="77"/>
                <a:ea typeface="Calibri"/>
                <a:cs typeface="Calibri"/>
                <a:sym typeface="Calibri"/>
              </a:rPr>
              <a:t>en</a:t>
            </a:r>
            <a:r>
              <a:rPr lang="en-US" sz="4400" b="1" dirty="0">
                <a:solidFill>
                  <a:srgbClr val="00AAA7"/>
                </a:solidFill>
                <a:latin typeface="Montserrat" pitchFamily="2" charset="77"/>
                <a:ea typeface="Calibri"/>
                <a:cs typeface="Calibri"/>
                <a:sym typeface="Calibri"/>
              </a:rPr>
              <a:t> </a:t>
            </a:r>
            <a:r>
              <a:rPr lang="en-US" sz="4400" b="1" dirty="0" err="1">
                <a:solidFill>
                  <a:srgbClr val="00AAA7"/>
                </a:solidFill>
                <a:latin typeface="Montserrat" pitchFamily="2" charset="77"/>
                <a:ea typeface="Calibri"/>
                <a:cs typeface="Calibri"/>
                <a:sym typeface="Calibri"/>
              </a:rPr>
              <a:t>prevención</a:t>
            </a:r>
            <a:r>
              <a:rPr lang="en-US" sz="4400" b="1" dirty="0">
                <a:solidFill>
                  <a:srgbClr val="00AAA7"/>
                </a:solidFill>
                <a:latin typeface="Montserrat" pitchFamily="2" charset="77"/>
                <a:ea typeface="Calibri"/>
                <a:cs typeface="Calibri"/>
                <a:sym typeface="Calibri"/>
              </a:rPr>
              <a:t> de </a:t>
            </a:r>
            <a:r>
              <a:rPr lang="en-US" sz="4400" b="1" dirty="0" err="1">
                <a:solidFill>
                  <a:srgbClr val="00AAA7"/>
                </a:solidFill>
                <a:latin typeface="Montserrat" pitchFamily="2" charset="77"/>
                <a:ea typeface="Calibri"/>
                <a:cs typeface="Calibri"/>
                <a:sym typeface="Calibri"/>
              </a:rPr>
              <a:t>sangrado</a:t>
            </a:r>
            <a:r>
              <a:rPr lang="en-US" sz="4400" b="1" dirty="0">
                <a:solidFill>
                  <a:srgbClr val="00AAA7"/>
                </a:solidFill>
                <a:latin typeface="Montserrat" pitchFamily="2" charset="77"/>
                <a:ea typeface="Calibri"/>
                <a:cs typeface="Calibri"/>
                <a:sym typeface="Calibri"/>
              </a:rPr>
              <a:t> por varices </a:t>
            </a:r>
            <a:endParaRPr lang="en-US" sz="4400" b="1" dirty="0">
              <a:solidFill>
                <a:srgbClr val="00AAA7"/>
              </a:solidFill>
              <a:latin typeface="Montserrat" pitchFamily="2" charset="77"/>
              <a:ea typeface="Arial"/>
              <a:cs typeface="Arial"/>
              <a:sym typeface="Arial"/>
            </a:endParaRPr>
          </a:p>
        </p:txBody>
      </p:sp>
    </p:spTree>
    <p:extLst>
      <p:ext uri="{BB962C8B-B14F-4D97-AF65-F5344CB8AC3E}">
        <p14:creationId xmlns:p14="http://schemas.microsoft.com/office/powerpoint/2010/main" val="8219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C405245-2190-450A-8E6B-79170ED2F32F}"/>
              </a:ext>
            </a:extLst>
          </p:cNvPr>
          <p:cNvGraphicFramePr>
            <a:graphicFrameLocks noGrp="1"/>
          </p:cNvGraphicFramePr>
          <p:nvPr>
            <p:ph idx="1"/>
            <p:extLst>
              <p:ext uri="{D42A27DB-BD31-4B8C-83A1-F6EECF244321}">
                <p14:modId xmlns:p14="http://schemas.microsoft.com/office/powerpoint/2010/main" val="623163592"/>
              </p:ext>
            </p:extLst>
          </p:nvPr>
        </p:nvGraphicFramePr>
        <p:xfrm>
          <a:off x="3736289" y="431304"/>
          <a:ext cx="8102724" cy="350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698E6266-87C6-43B1-A3AD-50F81858C852}"/>
              </a:ext>
            </a:extLst>
          </p:cNvPr>
          <p:cNvSpPr txBox="1"/>
          <p:nvPr/>
        </p:nvSpPr>
        <p:spPr>
          <a:xfrm>
            <a:off x="4988442" y="4539453"/>
            <a:ext cx="6898341" cy="830997"/>
          </a:xfrm>
          <a:prstGeom prst="rect">
            <a:avLst/>
          </a:prstGeom>
          <a:solidFill>
            <a:srgbClr val="152B48"/>
          </a:solidFill>
          <a:ln>
            <a:solidFill>
              <a:srgbClr val="152B48"/>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CO" sz="1600" b="1" dirty="0">
                <a:effectLst>
                  <a:outerShdw blurRad="38100" dist="38100" dir="2700000" algn="tl">
                    <a:srgbClr val="000000">
                      <a:alpha val="43137"/>
                    </a:srgbClr>
                  </a:outerShdw>
                </a:effectLst>
                <a:latin typeface="Montserrat" pitchFamily="2" charset="77"/>
              </a:rPr>
              <a:t>La disminución de la mortalidad de los BBNS en los pacientes con cirrosis es un efecto INDEPENDIENTE de la disminución de muerte por sangrado variceal. </a:t>
            </a:r>
          </a:p>
        </p:txBody>
      </p:sp>
      <p:sp>
        <p:nvSpPr>
          <p:cNvPr id="7" name="Rectángulo 6">
            <a:extLst>
              <a:ext uri="{FF2B5EF4-FFF2-40B4-BE49-F238E27FC236}">
                <a16:creationId xmlns:a16="http://schemas.microsoft.com/office/drawing/2014/main" id="{D3DEA9A8-4EE7-4E34-BCEF-6F5B7AD25E48}"/>
              </a:ext>
            </a:extLst>
          </p:cNvPr>
          <p:cNvSpPr/>
          <p:nvPr/>
        </p:nvSpPr>
        <p:spPr>
          <a:xfrm>
            <a:off x="9292740" y="5826532"/>
            <a:ext cx="2594043" cy="600164"/>
          </a:xfrm>
          <a:prstGeom prst="rect">
            <a:avLst/>
          </a:prstGeom>
        </p:spPr>
        <p:txBody>
          <a:bodyPr wrap="none">
            <a:spAutoFit/>
          </a:bodyPr>
          <a:lstStyle/>
          <a:p>
            <a:pPr algn="r"/>
            <a:r>
              <a:rPr lang="es-CO" sz="1100" dirty="0">
                <a:solidFill>
                  <a:srgbClr val="152B48"/>
                </a:solidFill>
                <a:latin typeface="Montserrat" pitchFamily="2" charset="77"/>
              </a:rPr>
              <a:t>Gut. 2012 Jul;61(7):967-9. </a:t>
            </a:r>
          </a:p>
          <a:p>
            <a:pPr algn="r"/>
            <a:r>
              <a:rPr lang="en-US" sz="1100" dirty="0">
                <a:solidFill>
                  <a:srgbClr val="152B48"/>
                </a:solidFill>
                <a:latin typeface="Montserrat" pitchFamily="2" charset="77"/>
              </a:rPr>
              <a:t>Hepatology. 2017 Jan;65(1):310-335.</a:t>
            </a:r>
            <a:endParaRPr lang="es-CO" sz="1100" dirty="0">
              <a:solidFill>
                <a:srgbClr val="152B48"/>
              </a:solidFill>
              <a:latin typeface="Montserrat" pitchFamily="2" charset="77"/>
            </a:endParaRPr>
          </a:p>
          <a:p>
            <a:pPr algn="r"/>
            <a:endParaRPr lang="es-CO" sz="1100" dirty="0">
              <a:solidFill>
                <a:srgbClr val="152B48"/>
              </a:solidFill>
              <a:latin typeface="Montserrat" pitchFamily="2" charset="77"/>
            </a:endParaRPr>
          </a:p>
        </p:txBody>
      </p:sp>
      <p:cxnSp>
        <p:nvCxnSpPr>
          <p:cNvPr id="8" name="Conector: angular 7">
            <a:extLst>
              <a:ext uri="{FF2B5EF4-FFF2-40B4-BE49-F238E27FC236}">
                <a16:creationId xmlns:a16="http://schemas.microsoft.com/office/drawing/2014/main" id="{6D2637F2-0F35-49AE-9CFA-E28772E0089D}"/>
              </a:ext>
            </a:extLst>
          </p:cNvPr>
          <p:cNvCxnSpPr>
            <a:cxnSpLocks/>
          </p:cNvCxnSpPr>
          <p:nvPr/>
        </p:nvCxnSpPr>
        <p:spPr>
          <a:xfrm>
            <a:off x="9232623" y="2887842"/>
            <a:ext cx="563362" cy="409781"/>
          </a:xfrm>
          <a:prstGeom prst="bentConnector3">
            <a:avLst/>
          </a:prstGeom>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EEB7EB64-CDD0-42E2-88DB-2133049C6C77}"/>
              </a:ext>
            </a:extLst>
          </p:cNvPr>
          <p:cNvCxnSpPr/>
          <p:nvPr/>
        </p:nvCxnSpPr>
        <p:spPr>
          <a:xfrm>
            <a:off x="9240638" y="761562"/>
            <a:ext cx="281681" cy="0"/>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CAD98DE5-E133-42AB-881A-F1765ADACF4D}"/>
              </a:ext>
            </a:extLst>
          </p:cNvPr>
          <p:cNvCxnSpPr/>
          <p:nvPr/>
        </p:nvCxnSpPr>
        <p:spPr>
          <a:xfrm>
            <a:off x="9522318" y="761563"/>
            <a:ext cx="0" cy="818147"/>
          </a:xfrm>
          <a:prstGeom prst="line">
            <a:avLst/>
          </a:prstGeom>
        </p:spPr>
        <p:style>
          <a:lnRef idx="1">
            <a:schemeClr val="dk1"/>
          </a:lnRef>
          <a:fillRef idx="0">
            <a:schemeClr val="dk1"/>
          </a:fillRef>
          <a:effectRef idx="0">
            <a:schemeClr val="dk1"/>
          </a:effectRef>
          <a:fontRef idx="minor">
            <a:schemeClr val="tx1"/>
          </a:fontRef>
        </p:style>
      </p:cxnSp>
      <p:cxnSp>
        <p:nvCxnSpPr>
          <p:cNvPr id="38" name="Conector recto 37">
            <a:extLst>
              <a:ext uri="{FF2B5EF4-FFF2-40B4-BE49-F238E27FC236}">
                <a16:creationId xmlns:a16="http://schemas.microsoft.com/office/drawing/2014/main" id="{6BC22EE4-0B99-466A-A12E-4263A66D39D0}"/>
              </a:ext>
            </a:extLst>
          </p:cNvPr>
          <p:cNvCxnSpPr/>
          <p:nvPr/>
        </p:nvCxnSpPr>
        <p:spPr>
          <a:xfrm>
            <a:off x="7351878" y="2636912"/>
            <a:ext cx="281681"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878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Shape 763"/>
        <p:cNvGrpSpPr/>
        <p:nvPr/>
      </p:nvGrpSpPr>
      <p:grpSpPr>
        <a:xfrm>
          <a:off x="0" y="0"/>
          <a:ext cx="0" cy="0"/>
          <a:chOff x="0" y="0"/>
          <a:chExt cx="0" cy="0"/>
        </a:xfrm>
      </p:grpSpPr>
      <p:pic>
        <p:nvPicPr>
          <p:cNvPr id="764" name="Google Shape;764;p30"/>
          <p:cNvPicPr preferRelativeResize="0"/>
          <p:nvPr/>
        </p:nvPicPr>
        <p:blipFill rotWithShape="1">
          <a:blip r:embed="rId3">
            <a:alphaModFix/>
          </a:blip>
          <a:srcRect b="205" r="-95"/>
          <a:stretch/>
        </p:blipFill>
        <p:spPr>
          <a:xfrm>
            <a:off x="4224383" y="1554026"/>
            <a:ext cx="7671848" cy="2222938"/>
          </a:xfrm>
          <a:prstGeom prst="rect">
            <a:avLst/>
          </a:prstGeom>
          <a:noFill/>
          <a:ln>
            <a:noFill/>
          </a:ln>
        </p:spPr>
      </p:pic>
      <p:sp>
        <p:nvSpPr>
          <p:cNvPr id="5" name="Google Shape;827;p36"/>
          <p:cNvSpPr/>
          <p:nvPr/>
        </p:nvSpPr>
        <p:spPr>
          <a:xfrm>
            <a:off x="7655807" y="5196256"/>
            <a:ext cx="3786639" cy="238497"/>
          </a:xfrm>
          <a:prstGeom prst="rect">
            <a:avLst/>
          </a:prstGeom>
          <a:noFill/>
          <a:ln>
            <a:noFill/>
          </a:ln>
        </p:spPr>
        <p:txBody>
          <a:bodyPr anchor="t" anchorCtr="0" bIns="34275" lIns="68569" rIns="68569" spcFirstLastPara="1" tIns="34275" wrap="square">
            <a:spAutoFit/>
          </a:bodyPr>
          <a:lstStyle/>
          <a:p>
            <a:pPr algn="r">
              <a:buClr>
                <a:srgbClr val="000000"/>
              </a:buClr>
              <a:buSzPts val="1200"/>
            </a:pPr>
            <a:r>
              <a:rPr dirty="0" lang="en-US" sz="1100">
                <a:solidFill>
                  <a:srgbClr val="152B48"/>
                </a:solidFill>
                <a:latin charset="77" pitchFamily="2" typeface="Montserrat"/>
                <a:ea typeface="Calibri"/>
                <a:cs typeface="Calibri"/>
                <a:sym typeface="Calibri"/>
              </a:rPr>
              <a:t>J </a:t>
            </a:r>
            <a:r>
              <a:rPr dirty="0" err="1" lang="en-US" sz="1100">
                <a:solidFill>
                  <a:srgbClr val="152B48"/>
                </a:solidFill>
                <a:latin charset="77" pitchFamily="2" typeface="Montserrat"/>
                <a:ea typeface="Calibri"/>
                <a:cs typeface="Calibri"/>
                <a:sym typeface="Calibri"/>
              </a:rPr>
              <a:t>Hepatol</a:t>
            </a:r>
            <a:r>
              <a:rPr dirty="0" lang="en-US" sz="1100">
                <a:solidFill>
                  <a:srgbClr val="152B48"/>
                </a:solidFill>
                <a:latin charset="77" pitchFamily="2" typeface="Montserrat"/>
                <a:ea typeface="Calibri"/>
                <a:cs typeface="Calibri"/>
                <a:sym typeface="Calibri"/>
              </a:rPr>
              <a:t>. 2018 Apr 10. </a:t>
            </a:r>
            <a:r>
              <a:rPr dirty="0" err="1" lang="en-US" sz="1100">
                <a:solidFill>
                  <a:srgbClr val="152B48"/>
                </a:solidFill>
                <a:latin charset="77" pitchFamily="2" typeface="Montserrat"/>
                <a:ea typeface="Calibri"/>
                <a:cs typeface="Calibri"/>
                <a:sym typeface="Calibri"/>
              </a:rPr>
              <a:t>pii</a:t>
            </a:r>
            <a:r>
              <a:rPr dirty="0" lang="en-US" sz="1100">
                <a:solidFill>
                  <a:srgbClr val="152B48"/>
                </a:solidFill>
                <a:latin charset="77" pitchFamily="2" typeface="Montserrat"/>
                <a:ea typeface="Calibri"/>
                <a:cs typeface="Calibri"/>
                <a:sym typeface="Calibri"/>
              </a:rPr>
              <a:t>: S0168-8278(18)31966-4.</a:t>
            </a:r>
            <a:endParaRPr dirty="0" sz="1100">
              <a:solidFill>
                <a:srgbClr val="152B48"/>
              </a:solidFill>
              <a:latin charset="77" pitchFamily="2" typeface="Montserrat"/>
              <a:ea typeface="Arial"/>
              <a:cs typeface="Arial"/>
              <a:sym typeface="Arial"/>
            </a:endParaRPr>
          </a:p>
        </p:txBody>
      </p:sp>
      <p:sp>
        <p:nvSpPr>
          <p:cNvPr id="2" name="Rectángulo 1">
            <a:extLst>
              <a:ext uri="{FF2B5EF4-FFF2-40B4-BE49-F238E27FC236}">
                <a16:creationId xmlns:a16="http://schemas.microsoft.com/office/drawing/2014/main" id="{7F8814B4-8CEF-E14A-9DB9-304A159EDE7D}"/>
              </a:ext>
            </a:extLst>
          </p:cNvPr>
          <p:cNvSpPr/>
          <p:nvPr/>
        </p:nvSpPr>
        <p:spPr>
          <a:xfrm>
            <a:off x="729760" y="346141"/>
            <a:ext cx="4586513" cy="769441"/>
          </a:xfrm>
          <a:prstGeom prst="rect">
            <a:avLst/>
          </a:prstGeom>
        </p:spPr>
        <p:txBody>
          <a:bodyPr wrap="none">
            <a:spAutoFit/>
          </a:bodyPr>
          <a:lstStyle/>
          <a:p>
            <a:pPr algn="ctr">
              <a:buClr>
                <a:srgbClr val="000000"/>
              </a:buClr>
              <a:buSzPts val="4000"/>
            </a:pPr>
            <a:r>
              <a:rPr b="1" dirty="0" lang="en-US" sz="4400">
                <a:solidFill>
                  <a:srgbClr val="00AAA7"/>
                </a:solidFill>
                <a:latin charset="77" pitchFamily="2" typeface="Montserrat"/>
                <a:ea typeface="Calibri"/>
                <a:cs typeface="Calibri"/>
                <a:sym typeface="Calibri"/>
              </a:rPr>
              <a:t>TIPS </a:t>
            </a:r>
            <a:r>
              <a:rPr b="1" dirty="0" err="1" lang="en-US" sz="4400">
                <a:solidFill>
                  <a:srgbClr val="00AAA7"/>
                </a:solidFill>
                <a:latin charset="77" pitchFamily="2" typeface="Montserrat"/>
                <a:ea typeface="Calibri"/>
                <a:cs typeface="Calibri"/>
                <a:sym typeface="Calibri"/>
              </a:rPr>
              <a:t>temprano</a:t>
            </a:r>
            <a:endParaRPr b="1" dirty="0" lang="en-US" sz="4400">
              <a:solidFill>
                <a:srgbClr val="00AAA7"/>
              </a:solidFill>
              <a:latin charset="77" pitchFamily="2" typeface="Montserrat"/>
              <a:ea typeface="Arial"/>
              <a:cs typeface="Arial"/>
              <a:sym typeface="Arial"/>
            </a:endParaRPr>
          </a:p>
        </p:txBody>
      </p:sp>
    </p:spTree>
    <p:extLst>
      <p:ext uri="{BB962C8B-B14F-4D97-AF65-F5344CB8AC3E}">
        <p14:creationId xmlns:p14="http://schemas.microsoft.com/office/powerpoint/2010/main" val="296106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ED378-1E82-4369-8B7E-0FD95B97E7FE}"/>
              </a:ext>
            </a:extLst>
          </p:cNvPr>
          <p:cNvSpPr>
            <a:spLocks noGrp="1"/>
          </p:cNvSpPr>
          <p:nvPr>
            <p:ph type="title"/>
          </p:nvPr>
        </p:nvSpPr>
        <p:spPr>
          <a:xfrm>
            <a:off x="1098245" y="1737905"/>
            <a:ext cx="9349897" cy="1362075"/>
          </a:xfrm>
        </p:spPr>
        <p:txBody>
          <a:bodyPr>
            <a:normAutofit fontScale="90000"/>
          </a:bodyPr>
          <a:lstStyle/>
          <a:p>
            <a:r>
              <a:rPr lang="es-ES" cap="none" dirty="0"/>
              <a:t>Encefalopatía hepática</a:t>
            </a:r>
          </a:p>
        </p:txBody>
      </p:sp>
    </p:spTree>
    <p:extLst>
      <p:ext uri="{BB962C8B-B14F-4D97-AF65-F5344CB8AC3E}">
        <p14:creationId xmlns:p14="http://schemas.microsoft.com/office/powerpoint/2010/main" val="251855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BEBF69-7B98-4026-BF1A-2B75590CFE9D}"/>
              </a:ext>
            </a:extLst>
          </p:cNvPr>
          <p:cNvSpPr>
            <a:spLocks noGrp="1"/>
          </p:cNvSpPr>
          <p:nvPr>
            <p:ph idx="1"/>
          </p:nvPr>
        </p:nvSpPr>
        <p:spPr>
          <a:xfrm>
            <a:off x="4701956" y="2404457"/>
            <a:ext cx="7010724" cy="3471687"/>
          </a:xfrm>
        </p:spPr>
        <p:txBody>
          <a:bodyPr>
            <a:normAutofit fontScale="92500" lnSpcReduction="10000"/>
          </a:bodyPr>
          <a:lstStyle/>
          <a:p>
            <a:pPr algn="just">
              <a:lnSpc>
                <a:spcPct val="110000"/>
              </a:lnSpc>
            </a:pPr>
            <a:r>
              <a:rPr lang="es-ES" sz="2400" dirty="0"/>
              <a:t>Prevenir la progresión en lugar de tratar las complicaciones a medida que ocurren.</a:t>
            </a:r>
          </a:p>
          <a:p>
            <a:pPr algn="just">
              <a:lnSpc>
                <a:spcPct val="110000"/>
              </a:lnSpc>
            </a:pPr>
            <a:endParaRPr lang="es-ES" sz="2400" dirty="0"/>
          </a:p>
          <a:p>
            <a:pPr algn="just">
              <a:lnSpc>
                <a:spcPct val="110000"/>
              </a:lnSpc>
            </a:pPr>
            <a:r>
              <a:rPr lang="es-ES" sz="2400" dirty="0"/>
              <a:t>El tratamiento definitivo sería dirigido a restaurar la integridad de la arquitectura hepática, provocando la regresión de la fibrosis, regulando la circulación portal y arterial, y normalizando el número y la función de las células.</a:t>
            </a:r>
          </a:p>
        </p:txBody>
      </p:sp>
      <p:sp>
        <p:nvSpPr>
          <p:cNvPr id="6" name="Título 1">
            <a:extLst>
              <a:ext uri="{FF2B5EF4-FFF2-40B4-BE49-F238E27FC236}">
                <a16:creationId xmlns:a16="http://schemas.microsoft.com/office/drawing/2014/main" id="{03122C2A-2A6B-4207-9890-76AED4CCF92E}"/>
              </a:ext>
            </a:extLst>
          </p:cNvPr>
          <p:cNvSpPr txBox="1">
            <a:spLocks/>
          </p:cNvSpPr>
          <p:nvPr/>
        </p:nvSpPr>
        <p:spPr>
          <a:xfrm>
            <a:off x="4858946" y="770866"/>
            <a:ext cx="6696744" cy="1252806"/>
          </a:xfrm>
          <a:prstGeom prst="rect">
            <a:avLst/>
          </a:prstGeom>
          <a:solidFill>
            <a:srgbClr val="00AAA7">
              <a:alpha val="50000"/>
            </a:srgbClr>
          </a:solidFill>
          <a:ln>
            <a:solidFill>
              <a:srgbClr val="00AAA7"/>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3600" dirty="0">
                <a:solidFill>
                  <a:srgbClr val="152B48"/>
                </a:solidFill>
                <a:latin typeface="Montserrat" pitchFamily="2" charset="77"/>
              </a:rPr>
              <a:t>Manejo de la cirrosis descompensada</a:t>
            </a:r>
            <a:endParaRPr lang="es-CO" sz="3600" dirty="0">
              <a:solidFill>
                <a:srgbClr val="152B48"/>
              </a:solidFill>
              <a:latin typeface="Montserrat" pitchFamily="2" charset="77"/>
            </a:endParaRPr>
          </a:p>
        </p:txBody>
      </p:sp>
      <p:sp>
        <p:nvSpPr>
          <p:cNvPr id="7" name="TextBox 7">
            <a:extLst>
              <a:ext uri="{FF2B5EF4-FFF2-40B4-BE49-F238E27FC236}">
                <a16:creationId xmlns:a16="http://schemas.microsoft.com/office/drawing/2014/main" id="{8BD8685F-5746-466F-8646-9DF22798FD8A}"/>
              </a:ext>
            </a:extLst>
          </p:cNvPr>
          <p:cNvSpPr txBox="1"/>
          <p:nvPr/>
        </p:nvSpPr>
        <p:spPr>
          <a:xfrm>
            <a:off x="7117086" y="6370818"/>
            <a:ext cx="4595594" cy="261610"/>
          </a:xfrm>
          <a:prstGeom prst="rect">
            <a:avLst/>
          </a:prstGeom>
          <a:noFill/>
        </p:spPr>
        <p:txBody>
          <a:bodyPr wrap="square" rtlCol="0">
            <a:spAutoFit/>
          </a:bodyPr>
          <a:lstStyle/>
          <a:p>
            <a:pPr algn="r"/>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Tree>
    <p:extLst>
      <p:ext uri="{BB962C8B-B14F-4D97-AF65-F5344CB8AC3E}">
        <p14:creationId xmlns:p14="http://schemas.microsoft.com/office/powerpoint/2010/main" val="266282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0F247-D0CE-4DCD-8E82-C24EBFB2454D}"/>
              </a:ext>
            </a:extLst>
          </p:cNvPr>
          <p:cNvSpPr>
            <a:spLocks noGrp="1"/>
          </p:cNvSpPr>
          <p:nvPr>
            <p:ph idx="1"/>
          </p:nvPr>
        </p:nvSpPr>
        <p:spPr>
          <a:xfrm>
            <a:off x="5039427" y="3189832"/>
            <a:ext cx="7152573" cy="3263504"/>
          </a:xfrm>
        </p:spPr>
        <p:txBody>
          <a:bodyPr>
            <a:normAutofit/>
          </a:bodyPr>
          <a:lstStyle/>
          <a:p>
            <a:pPr algn="just">
              <a:lnSpc>
                <a:spcPct val="100000"/>
              </a:lnSpc>
            </a:pPr>
            <a:r>
              <a:rPr lang="es-CO" dirty="0"/>
              <a:t>Atención, memoria de trabajo.</a:t>
            </a:r>
          </a:p>
          <a:p>
            <a:pPr algn="just">
              <a:lnSpc>
                <a:spcPct val="100000"/>
              </a:lnSpc>
            </a:pPr>
            <a:r>
              <a:rPr lang="es-CO" dirty="0"/>
              <a:t>Apatía, irritabilidad, desinhibición.</a:t>
            </a:r>
          </a:p>
          <a:p>
            <a:pPr algn="just">
              <a:lnSpc>
                <a:spcPct val="100000"/>
              </a:lnSpc>
            </a:pPr>
            <a:r>
              <a:rPr lang="es-CO" dirty="0"/>
              <a:t>Estado confusional agudo, estupor y coma.</a:t>
            </a:r>
          </a:p>
          <a:p>
            <a:pPr algn="just">
              <a:lnSpc>
                <a:spcPct val="100000"/>
              </a:lnSpc>
            </a:pPr>
            <a:r>
              <a:rPr lang="es-CO" dirty="0"/>
              <a:t>Hipertonía, hiperreflexia, signos extrapiramidales.</a:t>
            </a:r>
          </a:p>
          <a:p>
            <a:pPr algn="just">
              <a:lnSpc>
                <a:spcPct val="100000"/>
              </a:lnSpc>
            </a:pPr>
            <a:r>
              <a:rPr lang="es-CO" dirty="0"/>
              <a:t>Déficit neurológico focal.</a:t>
            </a:r>
          </a:p>
          <a:p>
            <a:pPr algn="just">
              <a:lnSpc>
                <a:spcPct val="100000"/>
              </a:lnSpc>
            </a:pPr>
            <a:r>
              <a:rPr lang="es-CO" dirty="0"/>
              <a:t>Convulsiones.</a:t>
            </a:r>
          </a:p>
          <a:p>
            <a:pPr algn="just">
              <a:lnSpc>
                <a:spcPct val="100000"/>
              </a:lnSpc>
            </a:pPr>
            <a:endParaRPr lang="es-CO" dirty="0"/>
          </a:p>
          <a:p>
            <a:pPr marL="0" indent="0" algn="just">
              <a:lnSpc>
                <a:spcPct val="100000"/>
              </a:lnSpc>
              <a:buNone/>
            </a:pPr>
            <a:endParaRPr lang="es-CO" dirty="0"/>
          </a:p>
        </p:txBody>
      </p:sp>
      <p:sp>
        <p:nvSpPr>
          <p:cNvPr id="7" name="TextBox 6">
            <a:extLst>
              <a:ext uri="{FF2B5EF4-FFF2-40B4-BE49-F238E27FC236}">
                <a16:creationId xmlns:a16="http://schemas.microsoft.com/office/drawing/2014/main" id="{C893EAD3-B101-4BE2-9197-8F2D8112B928}"/>
              </a:ext>
            </a:extLst>
          </p:cNvPr>
          <p:cNvSpPr txBox="1"/>
          <p:nvPr/>
        </p:nvSpPr>
        <p:spPr>
          <a:xfrm>
            <a:off x="1244166" y="1337952"/>
            <a:ext cx="4422115" cy="1323439"/>
          </a:xfrm>
          <a:prstGeom prst="rect">
            <a:avLst/>
          </a:prstGeom>
          <a:solidFill>
            <a:srgbClr val="00AAA7">
              <a:alpha val="50000"/>
            </a:srgbClr>
          </a:solidFill>
          <a:ln>
            <a:solidFill>
              <a:srgbClr val="00AAA7"/>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solidFill>
                  <a:srgbClr val="152B48"/>
                </a:solidFill>
                <a:latin typeface="Montserrat" pitchFamily="2" charset="77"/>
              </a:rPr>
              <a:t>Siempre excluir otras causas.</a:t>
            </a:r>
          </a:p>
          <a:p>
            <a:pPr marL="342900" indent="-342900" algn="just">
              <a:buFont typeface="Arial" panose="020B0604020202020204" pitchFamily="34" charset="0"/>
              <a:buChar char="•"/>
            </a:pPr>
            <a:r>
              <a:rPr lang="es-CO" sz="2000" dirty="0">
                <a:solidFill>
                  <a:srgbClr val="152B48"/>
                </a:solidFill>
                <a:latin typeface="Montserrat" pitchFamily="2" charset="77"/>
              </a:rPr>
              <a:t>Hiponatremia.</a:t>
            </a:r>
          </a:p>
          <a:p>
            <a:pPr marL="342900" indent="-342900" algn="just">
              <a:buFont typeface="Arial" panose="020B0604020202020204" pitchFamily="34" charset="0"/>
              <a:buChar char="•"/>
            </a:pPr>
            <a:r>
              <a:rPr lang="es-CO" sz="2000" dirty="0">
                <a:solidFill>
                  <a:srgbClr val="152B48"/>
                </a:solidFill>
                <a:latin typeface="Montserrat" pitchFamily="2" charset="77"/>
              </a:rPr>
              <a:t>Sepsis.</a:t>
            </a:r>
          </a:p>
          <a:p>
            <a:pPr marL="342900" indent="-342900" algn="just">
              <a:buFont typeface="Arial" panose="020B0604020202020204" pitchFamily="34" charset="0"/>
              <a:buChar char="•"/>
            </a:pPr>
            <a:r>
              <a:rPr lang="es-CO" sz="2000" dirty="0">
                <a:solidFill>
                  <a:srgbClr val="152B48"/>
                </a:solidFill>
                <a:latin typeface="Montserrat" pitchFamily="2" charset="77"/>
              </a:rPr>
              <a:t>Sangrado SNC.</a:t>
            </a:r>
          </a:p>
        </p:txBody>
      </p:sp>
      <p:sp>
        <p:nvSpPr>
          <p:cNvPr id="8" name="TextBox 7">
            <a:extLst>
              <a:ext uri="{FF2B5EF4-FFF2-40B4-BE49-F238E27FC236}">
                <a16:creationId xmlns:a16="http://schemas.microsoft.com/office/drawing/2014/main" id="{9CFB4B76-6B7B-4882-B2C3-C1E46F540C65}"/>
              </a:ext>
            </a:extLst>
          </p:cNvPr>
          <p:cNvSpPr txBox="1"/>
          <p:nvPr/>
        </p:nvSpPr>
        <p:spPr>
          <a:xfrm>
            <a:off x="6245901" y="1030175"/>
            <a:ext cx="4422115" cy="1631216"/>
          </a:xfrm>
          <a:prstGeom prst="rect">
            <a:avLst/>
          </a:prstGeom>
          <a:solidFill>
            <a:srgbClr val="00AAA7">
              <a:alpha val="50000"/>
            </a:srgbClr>
          </a:solidFill>
          <a:ln>
            <a:solidFill>
              <a:srgbClr val="00AAA7"/>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solidFill>
                  <a:srgbClr val="152B48"/>
                </a:solidFill>
                <a:latin typeface="Montserrat" pitchFamily="2" charset="77"/>
              </a:rPr>
              <a:t>Siempre buscar precipitante.</a:t>
            </a:r>
          </a:p>
          <a:p>
            <a:pPr marL="342900" indent="-342900" algn="just">
              <a:buFont typeface="Arial" panose="020B0604020202020204" pitchFamily="34" charset="0"/>
              <a:buChar char="•"/>
            </a:pPr>
            <a:r>
              <a:rPr lang="es-CO" sz="2000" dirty="0">
                <a:solidFill>
                  <a:srgbClr val="152B48"/>
                </a:solidFill>
                <a:latin typeface="Montserrat" pitchFamily="2" charset="77"/>
              </a:rPr>
              <a:t>Infecciones.</a:t>
            </a:r>
          </a:p>
          <a:p>
            <a:pPr marL="342900" indent="-342900" algn="just">
              <a:buFont typeface="Arial" panose="020B0604020202020204" pitchFamily="34" charset="0"/>
              <a:buChar char="•"/>
            </a:pPr>
            <a:r>
              <a:rPr lang="es-CO" sz="2000" dirty="0">
                <a:solidFill>
                  <a:srgbClr val="152B48"/>
                </a:solidFill>
                <a:latin typeface="Montserrat" pitchFamily="2" charset="77"/>
              </a:rPr>
              <a:t>Sangrado.</a:t>
            </a:r>
          </a:p>
          <a:p>
            <a:pPr marL="342900" indent="-342900" algn="just">
              <a:buFont typeface="Arial" panose="020B0604020202020204" pitchFamily="34" charset="0"/>
              <a:buChar char="•"/>
            </a:pPr>
            <a:r>
              <a:rPr lang="es-CO" sz="2000" dirty="0">
                <a:solidFill>
                  <a:srgbClr val="152B48"/>
                </a:solidFill>
                <a:latin typeface="Montserrat" pitchFamily="2" charset="77"/>
              </a:rPr>
              <a:t>Medicamentos (diuréticos).</a:t>
            </a:r>
          </a:p>
          <a:p>
            <a:pPr marL="342900" indent="-342900" algn="just">
              <a:buFont typeface="Arial" panose="020B0604020202020204" pitchFamily="34" charset="0"/>
              <a:buChar char="•"/>
            </a:pPr>
            <a:r>
              <a:rPr lang="es-CO" sz="2000" dirty="0">
                <a:solidFill>
                  <a:srgbClr val="152B48"/>
                </a:solidFill>
                <a:latin typeface="Montserrat" pitchFamily="2" charset="77"/>
              </a:rPr>
              <a:t>Alteraciones electrolíticas.</a:t>
            </a:r>
          </a:p>
        </p:txBody>
      </p:sp>
      <p:sp>
        <p:nvSpPr>
          <p:cNvPr id="9" name="TextBox 5">
            <a:extLst>
              <a:ext uri="{FF2B5EF4-FFF2-40B4-BE49-F238E27FC236}">
                <a16:creationId xmlns:a16="http://schemas.microsoft.com/office/drawing/2014/main" id="{DC16549A-D3EA-4271-A51E-E40FC8F39EA8}"/>
              </a:ext>
            </a:extLst>
          </p:cNvPr>
          <p:cNvSpPr txBox="1"/>
          <p:nvPr/>
        </p:nvSpPr>
        <p:spPr>
          <a:xfrm>
            <a:off x="6939498" y="6191726"/>
            <a:ext cx="4424083" cy="261610"/>
          </a:xfrm>
          <a:prstGeom prst="rect">
            <a:avLst/>
          </a:prstGeom>
          <a:noFill/>
        </p:spPr>
        <p:txBody>
          <a:bodyPr wrap="square" rtlCol="0">
            <a:spAutoFit/>
          </a:bodyPr>
          <a:lstStyle/>
          <a:p>
            <a:pPr algn="r"/>
            <a:r>
              <a:rPr lang="en-US" sz="1100" dirty="0">
                <a:solidFill>
                  <a:srgbClr val="152B48"/>
                </a:solidFill>
                <a:latin typeface="Montserrat" pitchFamily="2" charset="77"/>
              </a:rPr>
              <a:t>Bajaj J, et al. J Hepatol. 2014;61:642–59.</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AA2895D3-EB97-9943-B2E7-CEF4C77385D2}"/>
              </a:ext>
            </a:extLst>
          </p:cNvPr>
          <p:cNvSpPr/>
          <p:nvPr/>
        </p:nvSpPr>
        <p:spPr>
          <a:xfrm>
            <a:off x="869413" y="260734"/>
            <a:ext cx="2178802" cy="769441"/>
          </a:xfrm>
          <a:prstGeom prst="rect">
            <a:avLst/>
          </a:prstGeom>
        </p:spPr>
        <p:txBody>
          <a:bodyPr wrap="none">
            <a:spAutoFit/>
          </a:bodyPr>
          <a:lstStyle/>
          <a:p>
            <a:r>
              <a:rPr lang="es-MX" sz="4400" b="1" dirty="0">
                <a:solidFill>
                  <a:srgbClr val="00AAA7"/>
                </a:solidFill>
                <a:latin typeface="Montserrat" pitchFamily="2" charset="77"/>
              </a:rPr>
              <a:t>Clínica</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15825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4437F-571C-452E-B5D0-AC8816160309}"/>
              </a:ext>
            </a:extLst>
          </p:cNvPr>
          <p:cNvSpPr>
            <a:spLocks noGrp="1"/>
          </p:cNvSpPr>
          <p:nvPr>
            <p:ph idx="1"/>
          </p:nvPr>
        </p:nvSpPr>
        <p:spPr>
          <a:xfrm>
            <a:off x="4998407" y="1342755"/>
            <a:ext cx="6889829" cy="4530725"/>
          </a:xfrm>
        </p:spPr>
        <p:txBody>
          <a:bodyPr>
            <a:normAutofit/>
          </a:bodyPr>
          <a:lstStyle/>
          <a:p>
            <a:pPr algn="just">
              <a:lnSpc>
                <a:spcPct val="100000"/>
              </a:lnSpc>
            </a:pPr>
            <a:r>
              <a:rPr lang="es-CO" sz="2400" dirty="0"/>
              <a:t>Amonio: no diagnóstico, estadificación o pronóstico.</a:t>
            </a:r>
          </a:p>
          <a:p>
            <a:pPr algn="just">
              <a:lnSpc>
                <a:spcPct val="100000"/>
              </a:lnSpc>
            </a:pPr>
            <a:r>
              <a:rPr lang="es-CO" sz="2400" dirty="0"/>
              <a:t>Imágenes: </a:t>
            </a:r>
          </a:p>
          <a:p>
            <a:pPr lvl="1" algn="just">
              <a:lnSpc>
                <a:spcPct val="100000"/>
              </a:lnSpc>
              <a:buFont typeface="Wingdings" pitchFamily="2" charset="2"/>
              <a:buChar char="§"/>
            </a:pPr>
            <a:r>
              <a:rPr lang="es-CO" sz="2200" dirty="0"/>
              <a:t>Diagnósticos diferenciales.</a:t>
            </a:r>
          </a:p>
          <a:p>
            <a:pPr lvl="1" algn="just">
              <a:lnSpc>
                <a:spcPct val="100000"/>
              </a:lnSpc>
              <a:buFont typeface="Wingdings" pitchFamily="2" charset="2"/>
              <a:buChar char="§"/>
            </a:pPr>
            <a:r>
              <a:rPr lang="es-CO" sz="2200" dirty="0"/>
              <a:t>Riesgo de hemorragia intracerebral 5 veces mayor que la población general.</a:t>
            </a:r>
          </a:p>
          <a:p>
            <a:pPr lvl="1" algn="just">
              <a:lnSpc>
                <a:spcPct val="100000"/>
              </a:lnSpc>
              <a:buFont typeface="Wingdings" pitchFamily="2" charset="2"/>
              <a:buChar char="§"/>
            </a:pPr>
            <a:r>
              <a:rPr lang="es-CO" sz="2200" dirty="0"/>
              <a:t>80% edema cerebral en TC.</a:t>
            </a:r>
          </a:p>
        </p:txBody>
      </p:sp>
      <p:sp>
        <p:nvSpPr>
          <p:cNvPr id="5" name="TextBox 5">
            <a:extLst>
              <a:ext uri="{FF2B5EF4-FFF2-40B4-BE49-F238E27FC236}">
                <a16:creationId xmlns:a16="http://schemas.microsoft.com/office/drawing/2014/main" id="{4C6E1B16-4298-4DE9-BFC7-8866DA209D01}"/>
              </a:ext>
            </a:extLst>
          </p:cNvPr>
          <p:cNvSpPr txBox="1"/>
          <p:nvPr/>
        </p:nvSpPr>
        <p:spPr>
          <a:xfrm>
            <a:off x="7284271" y="5723439"/>
            <a:ext cx="4424083" cy="261610"/>
          </a:xfrm>
          <a:prstGeom prst="rect">
            <a:avLst/>
          </a:prstGeom>
          <a:noFill/>
        </p:spPr>
        <p:txBody>
          <a:bodyPr wrap="square" rtlCol="0">
            <a:spAutoFit/>
          </a:bodyPr>
          <a:lstStyle/>
          <a:p>
            <a:pPr algn="r"/>
            <a:r>
              <a:rPr lang="en-US" sz="1100" dirty="0">
                <a:solidFill>
                  <a:srgbClr val="152B48"/>
                </a:solidFill>
                <a:latin typeface="Montserrat" pitchFamily="2" charset="77"/>
              </a:rPr>
              <a:t>Bajaj J, et al. J Hepatol. 2014;61:642–59.</a:t>
            </a:r>
            <a:endParaRPr lang="es-CO" sz="1100" dirty="0">
              <a:solidFill>
                <a:srgbClr val="152B48"/>
              </a:solidFill>
              <a:latin typeface="Montserrat" pitchFamily="2" charset="77"/>
            </a:endParaRPr>
          </a:p>
        </p:txBody>
      </p:sp>
    </p:spTree>
    <p:extLst>
      <p:ext uri="{BB962C8B-B14F-4D97-AF65-F5344CB8AC3E}">
        <p14:creationId xmlns:p14="http://schemas.microsoft.com/office/powerpoint/2010/main" val="83935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CFCD0AF-8793-43B5-9D29-08C295670B97}"/>
              </a:ext>
            </a:extLst>
          </p:cNvPr>
          <p:cNvSpPr>
            <a:spLocks noGrp="1"/>
          </p:cNvSpPr>
          <p:nvPr>
            <p:ph idx="1"/>
          </p:nvPr>
        </p:nvSpPr>
        <p:spPr>
          <a:xfrm>
            <a:off x="5001624" y="1153653"/>
            <a:ext cx="8229600" cy="4570581"/>
          </a:xfrm>
        </p:spPr>
        <p:txBody>
          <a:bodyPr>
            <a:noAutofit/>
          </a:bodyPr>
          <a:lstStyle/>
          <a:p>
            <a:r>
              <a:rPr lang="es-ES" sz="2300" dirty="0"/>
              <a:t>Tipo A: falla hepática aguda.</a:t>
            </a:r>
          </a:p>
          <a:p>
            <a:r>
              <a:rPr lang="es-ES" sz="2300" dirty="0"/>
              <a:t>Tipo B: </a:t>
            </a:r>
            <a:r>
              <a:rPr lang="es-ES" sz="2300" dirty="0" err="1"/>
              <a:t>shunt</a:t>
            </a:r>
            <a:r>
              <a:rPr lang="es-ES" sz="2300" dirty="0"/>
              <a:t> </a:t>
            </a:r>
            <a:r>
              <a:rPr lang="es-ES" sz="2300" dirty="0" err="1"/>
              <a:t>portosistémico</a:t>
            </a:r>
            <a:r>
              <a:rPr lang="es-ES" sz="2300" dirty="0"/>
              <a:t>.</a:t>
            </a:r>
          </a:p>
          <a:p>
            <a:r>
              <a:rPr lang="es-ES" sz="2300" dirty="0"/>
              <a:t>Tipo C: cirrosis.</a:t>
            </a:r>
          </a:p>
          <a:p>
            <a:endParaRPr lang="es-ES" sz="2300" dirty="0"/>
          </a:p>
          <a:p>
            <a:r>
              <a:rPr lang="es-ES" sz="2300" dirty="0"/>
              <a:t>Episódica.</a:t>
            </a:r>
          </a:p>
          <a:p>
            <a:r>
              <a:rPr lang="es-ES" sz="2300" dirty="0"/>
              <a:t>Recurrente: &lt; 6 meses</a:t>
            </a:r>
          </a:p>
          <a:p>
            <a:r>
              <a:rPr lang="es-ES" sz="2300" dirty="0"/>
              <a:t>Persistente.</a:t>
            </a:r>
          </a:p>
          <a:p>
            <a:endParaRPr lang="es-ES" sz="2300" dirty="0"/>
          </a:p>
          <a:p>
            <a:r>
              <a:rPr lang="es-ES" sz="2300" dirty="0"/>
              <a:t>Precipitada.</a:t>
            </a:r>
          </a:p>
          <a:p>
            <a:r>
              <a:rPr lang="es-ES" sz="2300" dirty="0"/>
              <a:t>No precipitada.</a:t>
            </a:r>
            <a:endParaRPr lang="es-CO" sz="2300" dirty="0"/>
          </a:p>
        </p:txBody>
      </p:sp>
      <p:sp>
        <p:nvSpPr>
          <p:cNvPr id="7" name="TextBox 5">
            <a:extLst>
              <a:ext uri="{FF2B5EF4-FFF2-40B4-BE49-F238E27FC236}">
                <a16:creationId xmlns:a16="http://schemas.microsoft.com/office/drawing/2014/main" id="{F92E44D0-F544-45A0-BD07-7533F78DC2CE}"/>
              </a:ext>
            </a:extLst>
          </p:cNvPr>
          <p:cNvSpPr txBox="1"/>
          <p:nvPr/>
        </p:nvSpPr>
        <p:spPr>
          <a:xfrm>
            <a:off x="7149635" y="6148507"/>
            <a:ext cx="4424083" cy="261610"/>
          </a:xfrm>
          <a:prstGeom prst="rect">
            <a:avLst/>
          </a:prstGeom>
          <a:noFill/>
        </p:spPr>
        <p:txBody>
          <a:bodyPr wrap="square" rtlCol="0">
            <a:spAutoFit/>
          </a:bodyPr>
          <a:lstStyle/>
          <a:p>
            <a:pPr algn="r"/>
            <a:r>
              <a:rPr lang="en-US" sz="1100" dirty="0">
                <a:solidFill>
                  <a:srgbClr val="152B48"/>
                </a:solidFill>
                <a:latin typeface="Montserrat" pitchFamily="2" charset="77"/>
              </a:rPr>
              <a:t>Chela HK. Mo Med. 2019;116(4):308.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B86B8955-7BBE-7946-AF58-4BADC31049DF}"/>
              </a:ext>
            </a:extLst>
          </p:cNvPr>
          <p:cNvSpPr/>
          <p:nvPr/>
        </p:nvSpPr>
        <p:spPr>
          <a:xfrm>
            <a:off x="751594" y="384212"/>
            <a:ext cx="3918060" cy="769441"/>
          </a:xfrm>
          <a:prstGeom prst="rect">
            <a:avLst/>
          </a:prstGeom>
        </p:spPr>
        <p:txBody>
          <a:bodyPr wrap="none">
            <a:spAutoFit/>
          </a:bodyPr>
          <a:lstStyle/>
          <a:p>
            <a:r>
              <a:rPr lang="es-MX" sz="4400" b="1" dirty="0">
                <a:solidFill>
                  <a:srgbClr val="00AAA7"/>
                </a:solidFill>
                <a:latin typeface="Montserrat" pitchFamily="2" charset="77"/>
              </a:rPr>
              <a:t>Clasificación</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404215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2C261A8-4221-4B1A-859E-9C8BEA9331A5}"/>
              </a:ext>
            </a:extLst>
          </p:cNvPr>
          <p:cNvSpPr txBox="1">
            <a:spLocks/>
          </p:cNvSpPr>
          <p:nvPr/>
        </p:nvSpPr>
        <p:spPr>
          <a:xfrm>
            <a:off x="4983743" y="1194985"/>
            <a:ext cx="6858485" cy="291058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20000"/>
              </a:lnSpc>
              <a:buClr>
                <a:srgbClr val="152B48"/>
              </a:buClr>
              <a:buFont typeface="Arial" panose="020B0604020202020204" pitchFamily="34" charset="0"/>
              <a:buChar char="•"/>
            </a:pPr>
            <a:r>
              <a:rPr lang="es-CO" sz="2200" dirty="0">
                <a:solidFill>
                  <a:srgbClr val="152B48"/>
                </a:solidFill>
                <a:latin typeface="Montserrat" pitchFamily="2" charset="77"/>
              </a:rPr>
              <a:t>Grado I: euforia/ansiedad, atención disminuida, sueño alterado.</a:t>
            </a:r>
          </a:p>
          <a:p>
            <a:pPr algn="just">
              <a:lnSpc>
                <a:spcPct val="120000"/>
              </a:lnSpc>
              <a:buClr>
                <a:srgbClr val="152B48"/>
              </a:buClr>
              <a:buFont typeface="Arial" panose="020B0604020202020204" pitchFamily="34" charset="0"/>
              <a:buChar char="•"/>
            </a:pPr>
            <a:r>
              <a:rPr lang="es-CO" sz="2200" dirty="0">
                <a:solidFill>
                  <a:srgbClr val="152B48"/>
                </a:solidFill>
                <a:latin typeface="Montserrat" pitchFamily="2" charset="77"/>
              </a:rPr>
              <a:t>Grado II: letargo, desorientación en tiempo, cambio evidente en la personalidad, asterixis obvia.</a:t>
            </a:r>
          </a:p>
          <a:p>
            <a:pPr algn="just">
              <a:lnSpc>
                <a:spcPct val="120000"/>
              </a:lnSpc>
              <a:buClr>
                <a:srgbClr val="152B48"/>
              </a:buClr>
              <a:buFont typeface="Arial" panose="020B0604020202020204" pitchFamily="34" charset="0"/>
              <a:buChar char="•"/>
            </a:pPr>
            <a:r>
              <a:rPr lang="es-CO" sz="2200" dirty="0">
                <a:solidFill>
                  <a:srgbClr val="152B48"/>
                </a:solidFill>
                <a:latin typeface="Montserrat" pitchFamily="2" charset="77"/>
              </a:rPr>
              <a:t>Grado III: somnolencia pero alertable, confusión, gran desorientación incluído en tiempo y espacio, hay rigidez, hiperreflexia y clonus.</a:t>
            </a:r>
          </a:p>
          <a:p>
            <a:pPr algn="just">
              <a:lnSpc>
                <a:spcPct val="120000"/>
              </a:lnSpc>
              <a:buClr>
                <a:srgbClr val="152B48"/>
              </a:buClr>
              <a:buFont typeface="Arial" panose="020B0604020202020204" pitchFamily="34" charset="0"/>
              <a:buChar char="•"/>
            </a:pPr>
            <a:r>
              <a:rPr lang="es-CO" sz="2200" dirty="0">
                <a:solidFill>
                  <a:srgbClr val="152B48"/>
                </a:solidFill>
                <a:latin typeface="Montserrat" pitchFamily="2" charset="77"/>
              </a:rPr>
              <a:t>Grado IV: coma, no responde a estímulos.</a:t>
            </a:r>
          </a:p>
          <a:p>
            <a:pPr algn="just">
              <a:lnSpc>
                <a:spcPct val="120000"/>
              </a:lnSpc>
              <a:buClr>
                <a:srgbClr val="152B48"/>
              </a:buClr>
              <a:buFont typeface="Arial" panose="020B0604020202020204" pitchFamily="34" charset="0"/>
              <a:buChar char="•"/>
            </a:pPr>
            <a:endParaRPr lang="es-CO" sz="2200" dirty="0">
              <a:solidFill>
                <a:srgbClr val="152B48"/>
              </a:solidFill>
              <a:latin typeface="Montserrat" pitchFamily="2" charset="77"/>
            </a:endParaRPr>
          </a:p>
          <a:p>
            <a:pPr algn="just">
              <a:lnSpc>
                <a:spcPct val="120000"/>
              </a:lnSpc>
              <a:buClr>
                <a:srgbClr val="152B48"/>
              </a:buClr>
              <a:buFont typeface="Arial" panose="020B0604020202020204" pitchFamily="34" charset="0"/>
              <a:buChar char="•"/>
            </a:pPr>
            <a:endParaRPr lang="es-CO" sz="2200" dirty="0">
              <a:solidFill>
                <a:srgbClr val="152B48"/>
              </a:solidFill>
              <a:latin typeface="Montserrat" pitchFamily="2" charset="77"/>
            </a:endParaRPr>
          </a:p>
        </p:txBody>
      </p:sp>
      <p:sp>
        <p:nvSpPr>
          <p:cNvPr id="5" name="TextBox 5">
            <a:extLst>
              <a:ext uri="{FF2B5EF4-FFF2-40B4-BE49-F238E27FC236}">
                <a16:creationId xmlns:a16="http://schemas.microsoft.com/office/drawing/2014/main" id="{632D4FA5-4F9A-4C39-B672-7FAC355BBEB3}"/>
              </a:ext>
            </a:extLst>
          </p:cNvPr>
          <p:cNvSpPr txBox="1"/>
          <p:nvPr/>
        </p:nvSpPr>
        <p:spPr>
          <a:xfrm>
            <a:off x="7418145" y="6283420"/>
            <a:ext cx="4424083" cy="261610"/>
          </a:xfrm>
          <a:prstGeom prst="rect">
            <a:avLst/>
          </a:prstGeom>
          <a:noFill/>
        </p:spPr>
        <p:txBody>
          <a:bodyPr wrap="square" rtlCol="0">
            <a:spAutoFit/>
          </a:bodyPr>
          <a:lstStyle/>
          <a:p>
            <a:pPr algn="r"/>
            <a:r>
              <a:rPr lang="en-US" sz="1100" dirty="0">
                <a:solidFill>
                  <a:srgbClr val="152B48"/>
                </a:solidFill>
                <a:latin typeface="Montserrat" pitchFamily="2" charset="77"/>
              </a:rPr>
              <a:t>Bajaj J, et al. J Hepatol. 2014;61:642–59.</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F8FBC094-987F-1145-822E-3B93A4738935}"/>
              </a:ext>
            </a:extLst>
          </p:cNvPr>
          <p:cNvSpPr/>
          <p:nvPr/>
        </p:nvSpPr>
        <p:spPr>
          <a:xfrm>
            <a:off x="745939" y="531114"/>
            <a:ext cx="3786614" cy="769441"/>
          </a:xfrm>
          <a:prstGeom prst="rect">
            <a:avLst/>
          </a:prstGeom>
        </p:spPr>
        <p:txBody>
          <a:bodyPr wrap="none">
            <a:spAutoFit/>
          </a:bodyPr>
          <a:lstStyle/>
          <a:p>
            <a:r>
              <a:rPr lang="es-MX" sz="4400" b="1" dirty="0">
                <a:solidFill>
                  <a:srgbClr val="00AAA7"/>
                </a:solidFill>
                <a:latin typeface="Montserrat" pitchFamily="2" charset="77"/>
              </a:rPr>
              <a:t>West Haven</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428111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E6D7-4936-4AAA-95B0-70A2A6101A1B}"/>
              </a:ext>
            </a:extLst>
          </p:cNvPr>
          <p:cNvSpPr txBox="1"/>
          <p:nvPr/>
        </p:nvSpPr>
        <p:spPr>
          <a:xfrm>
            <a:off x="2938072" y="1990888"/>
            <a:ext cx="3279587" cy="969705"/>
          </a:xfrm>
          <a:prstGeom prst="rect">
            <a:avLst/>
          </a:prstGeom>
          <a:solidFill>
            <a:srgbClr val="00AAA7">
              <a:alpha val="50000"/>
            </a:srgbClr>
          </a:solidFill>
          <a:ln>
            <a:solidFill>
              <a:srgbClr val="00AAA7"/>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s-CO" sz="2400" dirty="0">
                <a:ln w="0"/>
                <a:solidFill>
                  <a:srgbClr val="152B48"/>
                </a:solidFill>
                <a:effectLst>
                  <a:outerShdw blurRad="38100" dist="19050" dir="2700000" algn="tl" rotWithShape="0">
                    <a:schemeClr val="dk1">
                      <a:alpha val="40000"/>
                    </a:schemeClr>
                  </a:outerShdw>
                </a:effectLst>
                <a:latin typeface="Montserrat" pitchFamily="2" charset="77"/>
              </a:rPr>
              <a:t>Identificar y corregir desencadenante</a:t>
            </a:r>
          </a:p>
        </p:txBody>
      </p:sp>
      <p:sp>
        <p:nvSpPr>
          <p:cNvPr id="19" name="TextBox 18">
            <a:extLst>
              <a:ext uri="{FF2B5EF4-FFF2-40B4-BE49-F238E27FC236}">
                <a16:creationId xmlns:a16="http://schemas.microsoft.com/office/drawing/2014/main" id="{CE1846B8-DC9A-4F0C-B25E-826D0313BA80}"/>
              </a:ext>
            </a:extLst>
          </p:cNvPr>
          <p:cNvSpPr txBox="1"/>
          <p:nvPr/>
        </p:nvSpPr>
        <p:spPr>
          <a:xfrm>
            <a:off x="5314599" y="4977852"/>
            <a:ext cx="6111008" cy="261610"/>
          </a:xfrm>
          <a:prstGeom prst="rect">
            <a:avLst/>
          </a:prstGeom>
          <a:noFill/>
        </p:spPr>
        <p:txBody>
          <a:bodyPr wrap="square" rtlCol="0">
            <a:spAutoFit/>
          </a:bodyPr>
          <a:lstStyle/>
          <a:p>
            <a:pPr algn="r"/>
            <a:r>
              <a:rPr lang="en-US" sz="1100" dirty="0">
                <a:solidFill>
                  <a:srgbClr val="152B48"/>
                </a:solidFill>
                <a:latin typeface="Montserrat" pitchFamily="2" charset="77"/>
              </a:rPr>
              <a:t>Sundaram V,. Med Clin North Am. 2009 Jul 1;93(4):819–36</a:t>
            </a:r>
            <a:endParaRPr lang="es-CO" sz="1100" dirty="0">
              <a:solidFill>
                <a:srgbClr val="152B48"/>
              </a:solidFill>
              <a:latin typeface="Montserrat" pitchFamily="2" charset="77"/>
            </a:endParaRPr>
          </a:p>
        </p:txBody>
      </p:sp>
      <p:sp>
        <p:nvSpPr>
          <p:cNvPr id="20" name="TextBox 19">
            <a:extLst>
              <a:ext uri="{FF2B5EF4-FFF2-40B4-BE49-F238E27FC236}">
                <a16:creationId xmlns:a16="http://schemas.microsoft.com/office/drawing/2014/main" id="{9B85AC00-CE1F-4CEF-A5B0-25517D8087F2}"/>
              </a:ext>
            </a:extLst>
          </p:cNvPr>
          <p:cNvSpPr txBox="1"/>
          <p:nvPr/>
        </p:nvSpPr>
        <p:spPr>
          <a:xfrm>
            <a:off x="6105734" y="5961818"/>
            <a:ext cx="5319873" cy="261610"/>
          </a:xfrm>
          <a:prstGeom prst="rect">
            <a:avLst/>
          </a:prstGeom>
          <a:noFill/>
        </p:spPr>
        <p:txBody>
          <a:bodyPr wrap="square" rtlCol="0">
            <a:spAutoFit/>
          </a:bodyPr>
          <a:lstStyle/>
          <a:p>
            <a:pPr algn="r"/>
            <a:r>
              <a:rPr lang="en-US" sz="1100" dirty="0" err="1">
                <a:solidFill>
                  <a:srgbClr val="152B48"/>
                </a:solidFill>
                <a:latin typeface="Montserrat" pitchFamily="2" charset="77"/>
              </a:rPr>
              <a:t>Wijdicks</a:t>
            </a:r>
            <a:r>
              <a:rPr lang="en-US" sz="1100" dirty="0">
                <a:solidFill>
                  <a:srgbClr val="152B48"/>
                </a:solidFill>
                <a:latin typeface="Montserrat" pitchFamily="2" charset="77"/>
              </a:rPr>
              <a:t> E. N </a:t>
            </a:r>
            <a:r>
              <a:rPr lang="en-US" sz="1100" dirty="0" err="1">
                <a:solidFill>
                  <a:srgbClr val="152B48"/>
                </a:solidFill>
                <a:latin typeface="Montserrat" pitchFamily="2" charset="77"/>
              </a:rPr>
              <a:t>Engl</a:t>
            </a:r>
            <a:r>
              <a:rPr lang="en-US" sz="1100" dirty="0">
                <a:solidFill>
                  <a:srgbClr val="152B48"/>
                </a:solidFill>
                <a:latin typeface="Montserrat" pitchFamily="2" charset="77"/>
              </a:rPr>
              <a:t> J Med. 2016 Oct 27;375(17):1660–70</a:t>
            </a:r>
            <a:endParaRPr lang="es-CO" sz="1100" dirty="0">
              <a:solidFill>
                <a:srgbClr val="152B48"/>
              </a:solidFill>
              <a:latin typeface="Montserrat" pitchFamily="2" charset="77"/>
            </a:endParaRPr>
          </a:p>
        </p:txBody>
      </p:sp>
      <p:sp>
        <p:nvSpPr>
          <p:cNvPr id="21" name="TextBox 20">
            <a:extLst>
              <a:ext uri="{FF2B5EF4-FFF2-40B4-BE49-F238E27FC236}">
                <a16:creationId xmlns:a16="http://schemas.microsoft.com/office/drawing/2014/main" id="{5C5033D9-FB81-4EDC-8A23-C61380719FE2}"/>
              </a:ext>
            </a:extLst>
          </p:cNvPr>
          <p:cNvSpPr txBox="1"/>
          <p:nvPr/>
        </p:nvSpPr>
        <p:spPr>
          <a:xfrm>
            <a:off x="5400738" y="5453768"/>
            <a:ext cx="6024869" cy="261610"/>
          </a:xfrm>
          <a:prstGeom prst="rect">
            <a:avLst/>
          </a:prstGeom>
          <a:noFill/>
        </p:spPr>
        <p:txBody>
          <a:bodyPr wrap="square" rtlCol="0">
            <a:spAutoFit/>
          </a:bodyPr>
          <a:lstStyle/>
          <a:p>
            <a:pPr algn="r"/>
            <a:r>
              <a:rPr lang="en-US" sz="1100" dirty="0" err="1">
                <a:solidFill>
                  <a:srgbClr val="152B48"/>
                </a:solidFill>
                <a:latin typeface="Montserrat" pitchFamily="2" charset="77"/>
              </a:rPr>
              <a:t>Shawcross</a:t>
            </a:r>
            <a:r>
              <a:rPr lang="en-US" sz="1100" dirty="0">
                <a:solidFill>
                  <a:srgbClr val="152B48"/>
                </a:solidFill>
                <a:latin typeface="Montserrat" pitchFamily="2" charset="77"/>
              </a:rPr>
              <a:t> DL, et al. Eur J Gastroenterol Hepatol. 2016 Feb;28(2):146–52.</a:t>
            </a:r>
            <a:endParaRPr lang="es-CO" sz="1100" dirty="0">
              <a:solidFill>
                <a:srgbClr val="152B48"/>
              </a:solidFill>
              <a:latin typeface="Montserrat" pitchFamily="2" charset="77"/>
            </a:endParaRPr>
          </a:p>
        </p:txBody>
      </p:sp>
      <p:sp>
        <p:nvSpPr>
          <p:cNvPr id="22" name="TextBox 21">
            <a:extLst>
              <a:ext uri="{FF2B5EF4-FFF2-40B4-BE49-F238E27FC236}">
                <a16:creationId xmlns:a16="http://schemas.microsoft.com/office/drawing/2014/main" id="{7D5D9F2A-FF22-4D6E-B240-5CBFBAD4CEF5}"/>
              </a:ext>
            </a:extLst>
          </p:cNvPr>
          <p:cNvSpPr txBox="1"/>
          <p:nvPr/>
        </p:nvSpPr>
        <p:spPr>
          <a:xfrm>
            <a:off x="3192905" y="3363774"/>
            <a:ext cx="3024754" cy="392415"/>
          </a:xfrm>
          <a:prstGeom prst="rect">
            <a:avLst/>
          </a:prstGeom>
          <a:solidFill>
            <a:srgbClr val="00AAA7">
              <a:alpha val="50000"/>
            </a:srgbClr>
          </a:solidFill>
          <a:ln>
            <a:solidFill>
              <a:srgbClr val="00AAA7"/>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Disminuir el amonio</a:t>
            </a:r>
          </a:p>
        </p:txBody>
      </p:sp>
      <p:sp>
        <p:nvSpPr>
          <p:cNvPr id="23" name="TextBox 22">
            <a:extLst>
              <a:ext uri="{FF2B5EF4-FFF2-40B4-BE49-F238E27FC236}">
                <a16:creationId xmlns:a16="http://schemas.microsoft.com/office/drawing/2014/main" id="{D4F58A39-3F88-434F-951F-209A3A928794}"/>
              </a:ext>
            </a:extLst>
          </p:cNvPr>
          <p:cNvSpPr txBox="1"/>
          <p:nvPr/>
        </p:nvSpPr>
        <p:spPr>
          <a:xfrm>
            <a:off x="7364208" y="1281732"/>
            <a:ext cx="4182140" cy="16850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rmAutofit/>
          </a:bodyPr>
          <a:lstStyle/>
          <a:p>
            <a:pPr algn="just"/>
            <a:r>
              <a:rPr lang="es-CO" sz="2000" b="1" dirty="0">
                <a:solidFill>
                  <a:srgbClr val="152B48"/>
                </a:solidFill>
                <a:latin typeface="Montserrat" pitchFamily="2" charset="77"/>
              </a:rPr>
              <a:t>Lactulosa: </a:t>
            </a:r>
          </a:p>
          <a:p>
            <a:pPr algn="just"/>
            <a:r>
              <a:rPr lang="es-CO" sz="2000" dirty="0">
                <a:solidFill>
                  <a:srgbClr val="152B48"/>
                </a:solidFill>
                <a:latin typeface="Montserrat" pitchFamily="2" charset="77"/>
              </a:rPr>
              <a:t>15 a 30 </a:t>
            </a:r>
            <a:r>
              <a:rPr lang="es-CO" sz="2000" dirty="0" err="1">
                <a:solidFill>
                  <a:srgbClr val="152B48"/>
                </a:solidFill>
                <a:latin typeface="Montserrat" pitchFamily="2" charset="77"/>
              </a:rPr>
              <a:t>mL</a:t>
            </a:r>
            <a:r>
              <a:rPr lang="es-CO" sz="2000" dirty="0">
                <a:solidFill>
                  <a:srgbClr val="152B48"/>
                </a:solidFill>
                <a:latin typeface="Montserrat" pitchFamily="2" charset="77"/>
              </a:rPr>
              <a:t> 2 a 4 veces al día</a:t>
            </a:r>
          </a:p>
          <a:p>
            <a:pPr algn="just"/>
            <a:r>
              <a:rPr lang="es-CO" sz="2000" dirty="0">
                <a:solidFill>
                  <a:srgbClr val="152B48"/>
                </a:solidFill>
                <a:latin typeface="Montserrat" pitchFamily="2" charset="77"/>
              </a:rPr>
              <a:t>titular para 2 a 3 deposiciones diarias, mejora los síntomas en el 67 a 87% de los pacientes.</a:t>
            </a:r>
          </a:p>
        </p:txBody>
      </p:sp>
      <p:sp>
        <p:nvSpPr>
          <p:cNvPr id="24" name="TextBox 23">
            <a:extLst>
              <a:ext uri="{FF2B5EF4-FFF2-40B4-BE49-F238E27FC236}">
                <a16:creationId xmlns:a16="http://schemas.microsoft.com/office/drawing/2014/main" id="{21E2E9DF-90C5-4FA0-877F-098567A4037B}"/>
              </a:ext>
            </a:extLst>
          </p:cNvPr>
          <p:cNvSpPr txBox="1"/>
          <p:nvPr/>
        </p:nvSpPr>
        <p:spPr>
          <a:xfrm>
            <a:off x="7364208" y="3160103"/>
            <a:ext cx="418214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000" b="1" dirty="0" err="1">
                <a:solidFill>
                  <a:srgbClr val="152B48"/>
                </a:solidFill>
                <a:latin typeface="Montserrat" pitchFamily="2" charset="77"/>
              </a:rPr>
              <a:t>Rifaximina</a:t>
            </a:r>
            <a:r>
              <a:rPr lang="es-CO" sz="2000" b="1" dirty="0">
                <a:solidFill>
                  <a:srgbClr val="152B48"/>
                </a:solidFill>
                <a:latin typeface="Montserrat" pitchFamily="2" charset="77"/>
              </a:rPr>
              <a:t>:</a:t>
            </a:r>
          </a:p>
          <a:p>
            <a:pPr algn="just"/>
            <a:r>
              <a:rPr lang="es-CO" sz="2000" dirty="0">
                <a:solidFill>
                  <a:srgbClr val="152B48"/>
                </a:solidFill>
                <a:latin typeface="Montserrat" pitchFamily="2" charset="77"/>
              </a:rPr>
              <a:t>400 mg cada 8 horas, 550 mg cada 12</a:t>
            </a:r>
          </a:p>
        </p:txBody>
      </p:sp>
      <p:sp>
        <p:nvSpPr>
          <p:cNvPr id="25" name="TextBox 24">
            <a:extLst>
              <a:ext uri="{FF2B5EF4-FFF2-40B4-BE49-F238E27FC236}">
                <a16:creationId xmlns:a16="http://schemas.microsoft.com/office/drawing/2014/main" id="{FE0A3C99-C48C-4B89-81DC-147E0492FFD0}"/>
              </a:ext>
            </a:extLst>
          </p:cNvPr>
          <p:cNvSpPr txBox="1"/>
          <p:nvPr/>
        </p:nvSpPr>
        <p:spPr>
          <a:xfrm>
            <a:off x="7407135" y="4369060"/>
            <a:ext cx="4182140"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2000" dirty="0">
                <a:solidFill>
                  <a:srgbClr val="152B48"/>
                </a:solidFill>
                <a:latin typeface="Montserrat" pitchFamily="2" charset="77"/>
              </a:rPr>
              <a:t>L-Ornitina L aspartato (LOLA).</a:t>
            </a:r>
          </a:p>
        </p:txBody>
      </p:sp>
      <p:sp>
        <p:nvSpPr>
          <p:cNvPr id="14" name="TextBox 5">
            <a:extLst>
              <a:ext uri="{FF2B5EF4-FFF2-40B4-BE49-F238E27FC236}">
                <a16:creationId xmlns:a16="http://schemas.microsoft.com/office/drawing/2014/main" id="{8A37036A-9AEA-44AA-B243-2CBEC407A006}"/>
              </a:ext>
            </a:extLst>
          </p:cNvPr>
          <p:cNvSpPr txBox="1"/>
          <p:nvPr/>
        </p:nvSpPr>
        <p:spPr>
          <a:xfrm>
            <a:off x="7001524" y="6421080"/>
            <a:ext cx="4424083" cy="261610"/>
          </a:xfrm>
          <a:prstGeom prst="rect">
            <a:avLst/>
          </a:prstGeom>
          <a:noFill/>
        </p:spPr>
        <p:txBody>
          <a:bodyPr wrap="square" rtlCol="0">
            <a:spAutoFit/>
          </a:bodyPr>
          <a:lstStyle/>
          <a:p>
            <a:pPr algn="r"/>
            <a:r>
              <a:rPr lang="en-US" sz="1100" dirty="0">
                <a:solidFill>
                  <a:srgbClr val="152B48"/>
                </a:solidFill>
                <a:latin typeface="Montserrat" pitchFamily="2" charset="77"/>
              </a:rPr>
              <a:t>Chela HK. Mo Med. 2019;116(4):308.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A3C20D45-BCAF-8A47-8CBA-6F0C418BE332}"/>
              </a:ext>
            </a:extLst>
          </p:cNvPr>
          <p:cNvSpPr/>
          <p:nvPr/>
        </p:nvSpPr>
        <p:spPr>
          <a:xfrm>
            <a:off x="735557" y="378513"/>
            <a:ext cx="3841116" cy="769441"/>
          </a:xfrm>
          <a:prstGeom prst="rect">
            <a:avLst/>
          </a:prstGeom>
        </p:spPr>
        <p:txBody>
          <a:bodyPr wrap="none">
            <a:spAutoFit/>
          </a:bodyPr>
          <a:lstStyle/>
          <a:p>
            <a:r>
              <a:rPr lang="es-MX" sz="4400" b="1" dirty="0">
                <a:solidFill>
                  <a:srgbClr val="00AAA7"/>
                </a:solidFill>
                <a:latin typeface="Montserrat" pitchFamily="2" charset="77"/>
              </a:rPr>
              <a:t>Tratamiento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9874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3" grpId="1" animBg="1"/>
      <p:bldP spid="24" grpId="0" animBg="1"/>
      <p:bldP spid="24" grpId="1" animBg="1"/>
      <p:bldP spid="25" grpId="0" animBg="1"/>
      <p:bldP spid="2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A068431B-0371-4844-B1FD-96AD8D650C78}"/>
              </a:ext>
            </a:extLst>
          </p:cNvPr>
          <p:cNvGraphicFramePr>
            <a:graphicFrameLocks noGrp="1"/>
          </p:cNvGraphicFramePr>
          <p:nvPr>
            <p:ph idx="1"/>
            <p:extLst>
              <p:ext uri="{D42A27DB-BD31-4B8C-83A1-F6EECF244321}">
                <p14:modId xmlns:p14="http://schemas.microsoft.com/office/powerpoint/2010/main" val="1664143814"/>
              </p:ext>
            </p:extLst>
          </p:nvPr>
        </p:nvGraphicFramePr>
        <p:xfrm>
          <a:off x="4483130" y="1566449"/>
          <a:ext cx="742199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827;p36">
            <a:extLst>
              <a:ext uri="{FF2B5EF4-FFF2-40B4-BE49-F238E27FC236}">
                <a16:creationId xmlns:a16="http://schemas.microsoft.com/office/drawing/2014/main" id="{A0F22D3C-B2EC-4F98-8CEE-BE3A8B972D80}"/>
              </a:ext>
            </a:extLst>
          </p:cNvPr>
          <p:cNvSpPr/>
          <p:nvPr/>
        </p:nvSpPr>
        <p:spPr>
          <a:xfrm>
            <a:off x="7916147" y="5773627"/>
            <a:ext cx="3988979" cy="261570"/>
          </a:xfrm>
          <a:prstGeom prst="rect">
            <a:avLst/>
          </a:prstGeom>
          <a:noFill/>
          <a:ln>
            <a:noFill/>
          </a:ln>
        </p:spPr>
        <p:txBody>
          <a:bodyPr spcFirstLastPara="1" wrap="square" lIns="91425" tIns="45700" rIns="91425" bIns="45700" anchor="t" anchorCtr="0">
            <a:spAutoFit/>
          </a:bodyPr>
          <a:lstStyle/>
          <a:p>
            <a:pPr algn="r">
              <a:buClr>
                <a:srgbClr val="000000"/>
              </a:buClr>
              <a:buSzPts val="1200"/>
            </a:pPr>
            <a:r>
              <a:rPr lang="en-US" sz="1100" dirty="0">
                <a:solidFill>
                  <a:srgbClr val="152B48"/>
                </a:solidFill>
                <a:latin typeface="Montserrat" pitchFamily="2" charset="77"/>
                <a:ea typeface="Calibri"/>
                <a:cs typeface="Calibri"/>
                <a:sym typeface="Calibri"/>
              </a:rPr>
              <a:t>J </a:t>
            </a:r>
            <a:r>
              <a:rPr lang="en-US" sz="1100" dirty="0" err="1">
                <a:solidFill>
                  <a:srgbClr val="152B48"/>
                </a:solidFill>
                <a:latin typeface="Montserrat" pitchFamily="2" charset="77"/>
                <a:ea typeface="Calibri"/>
                <a:cs typeface="Calibri"/>
                <a:sym typeface="Calibri"/>
              </a:rPr>
              <a:t>Hepatol</a:t>
            </a:r>
            <a:r>
              <a:rPr lang="en-US" sz="1100" dirty="0">
                <a:solidFill>
                  <a:srgbClr val="152B48"/>
                </a:solidFill>
                <a:latin typeface="Montserrat" pitchFamily="2" charset="77"/>
                <a:ea typeface="Calibri"/>
                <a:cs typeface="Calibri"/>
                <a:sym typeface="Calibri"/>
              </a:rPr>
              <a:t>. 2018 Apr 10. </a:t>
            </a:r>
            <a:r>
              <a:rPr lang="en-US" sz="1100" dirty="0" err="1">
                <a:solidFill>
                  <a:srgbClr val="152B48"/>
                </a:solidFill>
                <a:latin typeface="Montserrat" pitchFamily="2" charset="77"/>
                <a:ea typeface="Calibri"/>
                <a:cs typeface="Calibri"/>
                <a:sym typeface="Calibri"/>
              </a:rPr>
              <a:t>pii</a:t>
            </a:r>
            <a:r>
              <a:rPr lang="en-US" sz="1100" dirty="0">
                <a:solidFill>
                  <a:srgbClr val="152B48"/>
                </a:solidFill>
                <a:latin typeface="Montserrat" pitchFamily="2" charset="77"/>
                <a:ea typeface="Calibri"/>
                <a:cs typeface="Calibri"/>
                <a:sym typeface="Calibri"/>
              </a:rPr>
              <a:t>: S0168-8278(18)31966-4.</a:t>
            </a:r>
            <a:endParaRPr sz="1100" dirty="0">
              <a:solidFill>
                <a:srgbClr val="152B48"/>
              </a:solidFill>
              <a:latin typeface="Montserrat" pitchFamily="2" charset="77"/>
              <a:ea typeface="Arial"/>
              <a:cs typeface="Arial"/>
              <a:sym typeface="Arial"/>
            </a:endParaRPr>
          </a:p>
        </p:txBody>
      </p:sp>
      <p:sp>
        <p:nvSpPr>
          <p:cNvPr id="2" name="Rectángulo 1">
            <a:extLst>
              <a:ext uri="{FF2B5EF4-FFF2-40B4-BE49-F238E27FC236}">
                <a16:creationId xmlns:a16="http://schemas.microsoft.com/office/drawing/2014/main" id="{C6EDF3EB-D1B9-5441-A23D-EA056A72FEF7}"/>
              </a:ext>
            </a:extLst>
          </p:cNvPr>
          <p:cNvSpPr/>
          <p:nvPr/>
        </p:nvSpPr>
        <p:spPr>
          <a:xfrm>
            <a:off x="549552" y="298277"/>
            <a:ext cx="10882043" cy="1446550"/>
          </a:xfrm>
          <a:prstGeom prst="rect">
            <a:avLst/>
          </a:prstGeom>
        </p:spPr>
        <p:txBody>
          <a:bodyPr wrap="square">
            <a:spAutoFit/>
          </a:bodyPr>
          <a:lstStyle/>
          <a:p>
            <a:r>
              <a:rPr lang="es-MX" sz="4400" b="1">
                <a:solidFill>
                  <a:srgbClr val="00AAA7"/>
                </a:solidFill>
                <a:latin typeface="Montserrat" pitchFamily="2" charset="77"/>
              </a:rPr>
              <a:t>Otras complicaciones de la cirrosis hepática</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36916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id="{7C9424C7-7406-41E1-AACF-EE051A86FD8E}"/>
              </a:ext>
            </a:extLst>
          </p:cNvPr>
          <p:cNvGraphicFramePr>
            <a:graphicFrameLocks noGrp="1"/>
          </p:cNvGraphicFramePr>
          <p:nvPr>
            <p:ph idx="1"/>
            <p:extLst>
              <p:ext uri="{D42A27DB-BD31-4B8C-83A1-F6EECF244321}">
                <p14:modId xmlns:p14="http://schemas.microsoft.com/office/powerpoint/2010/main" val="1784983103"/>
              </p:ext>
            </p:extLst>
          </p:nvPr>
        </p:nvGraphicFramePr>
        <p:xfrm>
          <a:off x="4531181" y="1161986"/>
          <a:ext cx="745282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30C770F3-23DE-4E4F-B1AA-31A435480C6C}"/>
              </a:ext>
            </a:extLst>
          </p:cNvPr>
          <p:cNvSpPr/>
          <p:nvPr/>
        </p:nvSpPr>
        <p:spPr>
          <a:xfrm>
            <a:off x="661425" y="332585"/>
            <a:ext cx="4134465" cy="769441"/>
          </a:xfrm>
          <a:prstGeom prst="rect">
            <a:avLst/>
          </a:prstGeom>
        </p:spPr>
        <p:txBody>
          <a:bodyPr wrap="none">
            <a:spAutoFit/>
          </a:bodyPr>
          <a:lstStyle/>
          <a:p>
            <a:r>
              <a:rPr lang="es-MX" sz="4400" b="1" dirty="0">
                <a:solidFill>
                  <a:srgbClr val="00AAA7"/>
                </a:solidFill>
                <a:latin typeface="Montserrat" pitchFamily="2" charset="77"/>
              </a:rPr>
              <a:t>Conclusiones</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413949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7C87E71-61AB-4E69-8CF5-AC32A58FD30A}"/>
              </a:ext>
            </a:extLst>
          </p:cNvPr>
          <p:cNvGraphicFramePr>
            <a:graphicFrameLocks noGrp="1"/>
          </p:cNvGraphicFramePr>
          <p:nvPr>
            <p:ph idx="1"/>
            <p:extLst>
              <p:ext uri="{D42A27DB-BD31-4B8C-83A1-F6EECF244321}">
                <p14:modId xmlns:p14="http://schemas.microsoft.com/office/powerpoint/2010/main" val="2308924453"/>
              </p:ext>
            </p:extLst>
          </p:nvPr>
        </p:nvGraphicFramePr>
        <p:xfrm>
          <a:off x="4497048" y="922144"/>
          <a:ext cx="7495213" cy="5755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78DB680B-30B0-9543-8A8B-0334D501999E}"/>
              </a:ext>
            </a:extLst>
          </p:cNvPr>
          <p:cNvSpPr/>
          <p:nvPr/>
        </p:nvSpPr>
        <p:spPr>
          <a:xfrm>
            <a:off x="661425" y="332585"/>
            <a:ext cx="4134465" cy="769441"/>
          </a:xfrm>
          <a:prstGeom prst="rect">
            <a:avLst/>
          </a:prstGeom>
        </p:spPr>
        <p:txBody>
          <a:bodyPr wrap="none">
            <a:spAutoFit/>
          </a:bodyPr>
          <a:lstStyle/>
          <a:p>
            <a:r>
              <a:rPr lang="es-MX" sz="4400" b="1" dirty="0">
                <a:solidFill>
                  <a:srgbClr val="00AAA7"/>
                </a:solidFill>
                <a:latin typeface="Montserrat" pitchFamily="2" charset="77"/>
              </a:rPr>
              <a:t>Conclusiones</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554798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6D6F3-8D84-4EE7-917A-B200585B264B}"/>
              </a:ext>
            </a:extLst>
          </p:cNvPr>
          <p:cNvSpPr>
            <a:spLocks noGrp="1"/>
          </p:cNvSpPr>
          <p:nvPr>
            <p:ph type="ctrTitle"/>
          </p:nvPr>
        </p:nvSpPr>
        <p:spPr>
          <a:xfrm>
            <a:off x="2188564" y="2092082"/>
            <a:ext cx="8544394" cy="1107554"/>
          </a:xfrm>
        </p:spPr>
        <p:txBody>
          <a:bodyPr>
            <a:noAutofit/>
          </a:bodyPr>
          <a:lstStyle/>
          <a:p>
            <a:r>
              <a:rPr lang="es-ES" sz="5400" dirty="0"/>
              <a:t>MUCHAS GRACIAS</a:t>
            </a:r>
          </a:p>
        </p:txBody>
      </p:sp>
    </p:spTree>
    <p:extLst>
      <p:ext uri="{BB962C8B-B14F-4D97-AF65-F5344CB8AC3E}">
        <p14:creationId xmlns:p14="http://schemas.microsoft.com/office/powerpoint/2010/main" val="218270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ED378-1E82-4369-8B7E-0FD95B97E7FE}"/>
              </a:ext>
            </a:extLst>
          </p:cNvPr>
          <p:cNvSpPr>
            <a:spLocks noGrp="1"/>
          </p:cNvSpPr>
          <p:nvPr>
            <p:ph type="title"/>
          </p:nvPr>
        </p:nvSpPr>
        <p:spPr>
          <a:xfrm>
            <a:off x="830704" y="2066925"/>
            <a:ext cx="9692390" cy="1362075"/>
          </a:xfrm>
        </p:spPr>
        <p:txBody>
          <a:bodyPr>
            <a:normAutofit fontScale="90000"/>
          </a:bodyPr>
          <a:lstStyle/>
          <a:p>
            <a:r>
              <a:rPr lang="es-ES" cap="none" dirty="0"/>
              <a:t>Ascitis y peritonitis bacteriana espontánea</a:t>
            </a:r>
          </a:p>
        </p:txBody>
      </p:sp>
    </p:spTree>
    <p:extLst>
      <p:ext uri="{BB962C8B-B14F-4D97-AF65-F5344CB8AC3E}">
        <p14:creationId xmlns:p14="http://schemas.microsoft.com/office/powerpoint/2010/main" val="361907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7C06C86-9C16-43F8-8399-3854B352BECB}"/>
              </a:ext>
            </a:extLst>
          </p:cNvPr>
          <p:cNvPicPr>
            <a:picLocks noChangeAspect="1"/>
          </p:cNvPicPr>
          <p:nvPr/>
        </p:nvPicPr>
        <p:blipFill>
          <a:blip r:embed="rId3"/>
          <a:stretch>
            <a:fillRect/>
          </a:stretch>
        </p:blipFill>
        <p:spPr>
          <a:xfrm>
            <a:off x="4492286" y="318094"/>
            <a:ext cx="7557867" cy="4600829"/>
          </a:xfrm>
          <a:prstGeom prst="rect">
            <a:avLst/>
          </a:prstGeom>
        </p:spPr>
      </p:pic>
      <p:sp>
        <p:nvSpPr>
          <p:cNvPr id="8" name="Marco 7">
            <a:extLst>
              <a:ext uri="{FF2B5EF4-FFF2-40B4-BE49-F238E27FC236}">
                <a16:creationId xmlns:a16="http://schemas.microsoft.com/office/drawing/2014/main" id="{4B6ED117-379B-41C6-8CC4-8D8406219957}"/>
              </a:ext>
            </a:extLst>
          </p:cNvPr>
          <p:cNvSpPr/>
          <p:nvPr/>
        </p:nvSpPr>
        <p:spPr>
          <a:xfrm>
            <a:off x="4492286" y="2712716"/>
            <a:ext cx="1603717" cy="551277"/>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solidFill>
                <a:schemeClr val="tx1"/>
              </a:solidFill>
            </a:endParaRPr>
          </a:p>
        </p:txBody>
      </p:sp>
      <p:sp>
        <p:nvSpPr>
          <p:cNvPr id="9" name="Flecha: a la derecha 8">
            <a:extLst>
              <a:ext uri="{FF2B5EF4-FFF2-40B4-BE49-F238E27FC236}">
                <a16:creationId xmlns:a16="http://schemas.microsoft.com/office/drawing/2014/main" id="{7868FB27-E975-4746-BF7A-940A0AB5DD9E}"/>
              </a:ext>
            </a:extLst>
          </p:cNvPr>
          <p:cNvSpPr/>
          <p:nvPr/>
        </p:nvSpPr>
        <p:spPr>
          <a:xfrm>
            <a:off x="7982977" y="2163922"/>
            <a:ext cx="341141" cy="126609"/>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p>
        </p:txBody>
      </p:sp>
      <p:sp>
        <p:nvSpPr>
          <p:cNvPr id="10" name="Flecha: a la derecha 9">
            <a:extLst>
              <a:ext uri="{FF2B5EF4-FFF2-40B4-BE49-F238E27FC236}">
                <a16:creationId xmlns:a16="http://schemas.microsoft.com/office/drawing/2014/main" id="{9622E438-9B95-4429-9994-E369B1E65857}"/>
              </a:ext>
            </a:extLst>
          </p:cNvPr>
          <p:cNvSpPr/>
          <p:nvPr/>
        </p:nvSpPr>
        <p:spPr>
          <a:xfrm rot="10800000">
            <a:off x="6227796" y="2100373"/>
            <a:ext cx="341141" cy="126609"/>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p>
        </p:txBody>
      </p:sp>
      <p:sp>
        <p:nvSpPr>
          <p:cNvPr id="11" name="Flecha: a la derecha 10">
            <a:extLst>
              <a:ext uri="{FF2B5EF4-FFF2-40B4-BE49-F238E27FC236}">
                <a16:creationId xmlns:a16="http://schemas.microsoft.com/office/drawing/2014/main" id="{9843D69F-9454-474D-AC08-F6CA0E7B3748}"/>
              </a:ext>
            </a:extLst>
          </p:cNvPr>
          <p:cNvSpPr/>
          <p:nvPr/>
        </p:nvSpPr>
        <p:spPr>
          <a:xfrm rot="10800000">
            <a:off x="8100650" y="3763483"/>
            <a:ext cx="341141" cy="126609"/>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p>
        </p:txBody>
      </p:sp>
      <p:sp>
        <p:nvSpPr>
          <p:cNvPr id="15" name="16 Rectángulo">
            <a:extLst>
              <a:ext uri="{FF2B5EF4-FFF2-40B4-BE49-F238E27FC236}">
                <a16:creationId xmlns:a16="http://schemas.microsoft.com/office/drawing/2014/main" id="{86F68AE9-9B56-492E-8503-598E6DA095D5}"/>
              </a:ext>
            </a:extLst>
          </p:cNvPr>
          <p:cNvSpPr/>
          <p:nvPr/>
        </p:nvSpPr>
        <p:spPr>
          <a:xfrm>
            <a:off x="9217782" y="5580684"/>
            <a:ext cx="2438488" cy="261610"/>
          </a:xfrm>
          <a:prstGeom prst="rect">
            <a:avLst/>
          </a:prstGeom>
        </p:spPr>
        <p:txBody>
          <a:bodyPr wrap="none">
            <a:spAutoFit/>
          </a:bodyPr>
          <a:lstStyle/>
          <a:p>
            <a:r>
              <a:rPr lang="es-CO" sz="1100" dirty="0">
                <a:solidFill>
                  <a:srgbClr val="152B48"/>
                </a:solidFill>
                <a:latin typeface="Montserrat" pitchFamily="2" charset="77"/>
              </a:rPr>
              <a:t>N </a:t>
            </a:r>
            <a:r>
              <a:rPr lang="es-CO" sz="1100" dirty="0" err="1">
                <a:solidFill>
                  <a:srgbClr val="152B48"/>
                </a:solidFill>
                <a:latin typeface="Montserrat" pitchFamily="2" charset="77"/>
              </a:rPr>
              <a:t>Engl</a:t>
            </a:r>
            <a:r>
              <a:rPr lang="es-CO" sz="1100" dirty="0">
                <a:solidFill>
                  <a:srgbClr val="152B48"/>
                </a:solidFill>
                <a:latin typeface="Montserrat" pitchFamily="2" charset="77"/>
              </a:rPr>
              <a:t> J Med. 2004;350:1646-54.</a:t>
            </a:r>
          </a:p>
        </p:txBody>
      </p:sp>
    </p:spTree>
    <p:extLst>
      <p:ext uri="{BB962C8B-B14F-4D97-AF65-F5344CB8AC3E}">
        <p14:creationId xmlns:p14="http://schemas.microsoft.com/office/powerpoint/2010/main" val="4639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806E381-4323-4247-B287-9E0B57173090}"/>
              </a:ext>
            </a:extLst>
          </p:cNvPr>
          <p:cNvGraphicFramePr>
            <a:graphicFrameLocks noGrp="1"/>
          </p:cNvGraphicFramePr>
          <p:nvPr>
            <p:ph idx="1"/>
            <p:extLst>
              <p:ext uri="{D42A27DB-BD31-4B8C-83A1-F6EECF244321}">
                <p14:modId xmlns:p14="http://schemas.microsoft.com/office/powerpoint/2010/main" val="660383302"/>
              </p:ext>
            </p:extLst>
          </p:nvPr>
        </p:nvGraphicFramePr>
        <p:xfrm>
          <a:off x="3735049" y="963119"/>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93E4D188-FC7F-4E1F-8F35-869D56143FE0}"/>
              </a:ext>
            </a:extLst>
          </p:cNvPr>
          <p:cNvSpPr/>
          <p:nvPr/>
        </p:nvSpPr>
        <p:spPr>
          <a:xfrm>
            <a:off x="7271118" y="5671615"/>
            <a:ext cx="4572000" cy="446532"/>
          </a:xfrm>
          <a:prstGeom prst="rect">
            <a:avLst/>
          </a:prstGeom>
        </p:spPr>
        <p:txBody>
          <a:bodyPr>
            <a:spAutoFit/>
          </a:bodyPr>
          <a:lstStyle/>
          <a:p>
            <a:pPr algn="r">
              <a:lnSpc>
                <a:spcPct val="107000"/>
              </a:lnSpc>
              <a:spcAft>
                <a:spcPts val="800"/>
              </a:spcAft>
            </a:pPr>
            <a:r>
              <a:rPr lang="en-US" sz="1100" dirty="0">
                <a:solidFill>
                  <a:srgbClr val="152B48"/>
                </a:solidFill>
                <a:latin typeface="Montserrat" pitchFamily="2" charset="77"/>
                <a:ea typeface="Calibri" panose="020F0502020204030204" pitchFamily="34" charset="0"/>
                <a:cs typeface="Times New Roman" panose="02020603050405020304" pitchFamily="18" charset="0"/>
              </a:rPr>
              <a:t>Runyon, B. A. (2011). Ascites and Spontaneous Bacterial Peritonitis. Schiff's Diseases of the Liver, 393-420.</a:t>
            </a:r>
            <a:endParaRPr lang="es-CO" sz="1100" dirty="0">
              <a:solidFill>
                <a:srgbClr val="152B48"/>
              </a:solidFill>
              <a:latin typeface="Montserrat" pitchFamily="2" charset="77"/>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583AFAC6-923F-3943-8783-3B5F9D8C7B01}"/>
              </a:ext>
            </a:extLst>
          </p:cNvPr>
          <p:cNvSpPr/>
          <p:nvPr/>
        </p:nvSpPr>
        <p:spPr>
          <a:xfrm>
            <a:off x="615265" y="302239"/>
            <a:ext cx="5181227" cy="769441"/>
          </a:xfrm>
          <a:prstGeom prst="rect">
            <a:avLst/>
          </a:prstGeom>
        </p:spPr>
        <p:txBody>
          <a:bodyPr wrap="none">
            <a:spAutoFit/>
          </a:bodyPr>
          <a:lstStyle/>
          <a:p>
            <a:r>
              <a:rPr lang="es-MX" sz="4400" b="1" dirty="0">
                <a:solidFill>
                  <a:srgbClr val="00AAA7"/>
                </a:solidFill>
                <a:latin typeface="Montserrat" pitchFamily="2" charset="77"/>
              </a:rPr>
              <a:t>¿Qué investigar?</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27257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9EADD53-D773-48C7-85E5-4342B389090A}"/>
              </a:ext>
            </a:extLst>
          </p:cNvPr>
          <p:cNvGraphicFramePr>
            <a:graphicFrameLocks noGrp="1"/>
          </p:cNvGraphicFramePr>
          <p:nvPr>
            <p:ph idx="1"/>
            <p:extLst>
              <p:ext uri="{D42A27DB-BD31-4B8C-83A1-F6EECF244321}">
                <p14:modId xmlns:p14="http://schemas.microsoft.com/office/powerpoint/2010/main" val="3861127988"/>
              </p:ext>
            </p:extLst>
          </p:nvPr>
        </p:nvGraphicFramePr>
        <p:xfrm>
          <a:off x="4317167" y="1207469"/>
          <a:ext cx="7692452" cy="308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6B4B308F-EC18-4A43-B8B1-B93701EED3CE}"/>
              </a:ext>
            </a:extLst>
          </p:cNvPr>
          <p:cNvSpPr/>
          <p:nvPr/>
        </p:nvSpPr>
        <p:spPr>
          <a:xfrm>
            <a:off x="9657536" y="4861223"/>
            <a:ext cx="2018501" cy="261610"/>
          </a:xfrm>
          <a:prstGeom prst="rect">
            <a:avLst/>
          </a:prstGeom>
        </p:spPr>
        <p:txBody>
          <a:bodyPr wrap="none">
            <a:spAutoFit/>
          </a:bodyPr>
          <a:lstStyle/>
          <a:p>
            <a:pPr algn="r"/>
            <a:r>
              <a:rPr lang="es-CO" sz="1100" dirty="0" err="1">
                <a:solidFill>
                  <a:srgbClr val="152B48"/>
                </a:solidFill>
                <a:latin typeface="Montserrat" pitchFamily="2" charset="77"/>
              </a:rPr>
              <a:t>Hepatology</a:t>
            </a:r>
            <a:r>
              <a:rPr lang="es-CO" sz="1100" dirty="0">
                <a:solidFill>
                  <a:srgbClr val="152B48"/>
                </a:solidFill>
                <a:latin typeface="Montserrat" pitchFamily="2" charset="77"/>
              </a:rPr>
              <a:t>. 2003;38(1)258</a:t>
            </a:r>
          </a:p>
        </p:txBody>
      </p:sp>
      <p:sp>
        <p:nvSpPr>
          <p:cNvPr id="7" name="TextBox 6">
            <a:extLst>
              <a:ext uri="{FF2B5EF4-FFF2-40B4-BE49-F238E27FC236}">
                <a16:creationId xmlns:a16="http://schemas.microsoft.com/office/drawing/2014/main" id="{661E1FE9-AAEC-45CD-B02E-E5A3F3E4150A}"/>
              </a:ext>
            </a:extLst>
          </p:cNvPr>
          <p:cNvSpPr txBox="1"/>
          <p:nvPr/>
        </p:nvSpPr>
        <p:spPr>
          <a:xfrm>
            <a:off x="5945063" y="2295682"/>
            <a:ext cx="4789146" cy="1477328"/>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2400" b="1" dirty="0">
                <a:ln w="0"/>
                <a:solidFill>
                  <a:schemeClr val="bg1"/>
                </a:solidFill>
                <a:effectLst>
                  <a:outerShdw blurRad="38100" dist="19050" dir="2700000" algn="tl" rotWithShape="0">
                    <a:schemeClr val="dk1">
                      <a:alpha val="40000"/>
                    </a:schemeClr>
                  </a:outerShdw>
                </a:effectLst>
                <a:latin typeface="Montserrat" pitchFamily="2" charset="77"/>
              </a:rPr>
              <a:t>INDICACIÓN:</a:t>
            </a:r>
          </a:p>
          <a:p>
            <a:pPr marL="457200" indent="-457200">
              <a:buFont typeface="Arial" panose="020B0604020202020204" pitchFamily="34" charset="0"/>
              <a:buChar char="•"/>
            </a:pPr>
            <a:r>
              <a:rPr lang="es-CO" sz="2200" dirty="0">
                <a:ln w="0"/>
                <a:solidFill>
                  <a:schemeClr val="bg1"/>
                </a:solidFill>
                <a:effectLst>
                  <a:outerShdw blurRad="38100" dist="19050" dir="2700000" algn="tl" rotWithShape="0">
                    <a:schemeClr val="dk1">
                      <a:alpha val="40000"/>
                    </a:schemeClr>
                  </a:outerShdw>
                </a:effectLst>
                <a:latin typeface="Montserrat" pitchFamily="2" charset="77"/>
              </a:rPr>
              <a:t>Ascitis 2 o 3 de novo.</a:t>
            </a:r>
          </a:p>
          <a:p>
            <a:pPr marL="457200" indent="-457200">
              <a:buFont typeface="Arial" panose="020B0604020202020204" pitchFamily="34" charset="0"/>
              <a:buChar char="•"/>
            </a:pPr>
            <a:r>
              <a:rPr lang="es-CO" sz="2200" dirty="0">
                <a:ln w="0"/>
                <a:solidFill>
                  <a:schemeClr val="bg1"/>
                </a:solidFill>
                <a:effectLst>
                  <a:outerShdw blurRad="38100" dist="19050" dir="2700000" algn="tl" rotWithShape="0">
                    <a:schemeClr val="dk1">
                      <a:alpha val="40000"/>
                    </a:schemeClr>
                  </a:outerShdw>
                </a:effectLst>
                <a:latin typeface="Montserrat" pitchFamily="2" charset="77"/>
              </a:rPr>
              <a:t>Pacientes con otra complicación de la cirrosis.</a:t>
            </a:r>
          </a:p>
        </p:txBody>
      </p:sp>
      <p:sp>
        <p:nvSpPr>
          <p:cNvPr id="2" name="Rectángulo 1">
            <a:extLst>
              <a:ext uri="{FF2B5EF4-FFF2-40B4-BE49-F238E27FC236}">
                <a16:creationId xmlns:a16="http://schemas.microsoft.com/office/drawing/2014/main" id="{63CC0CCA-C231-5843-8654-EDC2F544C486}"/>
              </a:ext>
            </a:extLst>
          </p:cNvPr>
          <p:cNvSpPr/>
          <p:nvPr/>
        </p:nvSpPr>
        <p:spPr>
          <a:xfrm>
            <a:off x="642692" y="366223"/>
            <a:ext cx="3918060" cy="769441"/>
          </a:xfrm>
          <a:prstGeom prst="rect">
            <a:avLst/>
          </a:prstGeom>
        </p:spPr>
        <p:txBody>
          <a:bodyPr wrap="none">
            <a:spAutoFit/>
          </a:bodyPr>
          <a:lstStyle/>
          <a:p>
            <a:r>
              <a:rPr lang="es-MX" sz="4400" b="1" dirty="0">
                <a:solidFill>
                  <a:srgbClr val="00AAA7"/>
                </a:solidFill>
                <a:latin typeface="Montserrat" pitchFamily="2" charset="77"/>
              </a:rPr>
              <a:t>Clasificación</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2242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40D9401-F865-4B5B-BBB0-67AB151C47DA}"/>
              </a:ext>
            </a:extLst>
          </p:cNvPr>
          <p:cNvGraphicFramePr>
            <a:graphicFrameLocks noGrp="1"/>
          </p:cNvGraphicFramePr>
          <p:nvPr>
            <p:ph idx="1"/>
            <p:extLst>
              <p:ext uri="{D42A27DB-BD31-4B8C-83A1-F6EECF244321}">
                <p14:modId xmlns:p14="http://schemas.microsoft.com/office/powerpoint/2010/main" val="3975837440"/>
              </p:ext>
            </p:extLst>
          </p:nvPr>
        </p:nvGraphicFramePr>
        <p:xfrm>
          <a:off x="2083633" y="1334799"/>
          <a:ext cx="8819813" cy="272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77A1D45-EFFC-44DC-9391-00A19D9AFC35}"/>
              </a:ext>
            </a:extLst>
          </p:cNvPr>
          <p:cNvSpPr txBox="1"/>
          <p:nvPr/>
        </p:nvSpPr>
        <p:spPr>
          <a:xfrm>
            <a:off x="7214985" y="5488315"/>
            <a:ext cx="6921350" cy="261610"/>
          </a:xfrm>
          <a:prstGeom prst="rect">
            <a:avLst/>
          </a:prstGeom>
          <a:noFill/>
        </p:spPr>
        <p:txBody>
          <a:bodyPr wrap="square" rtlCol="0">
            <a:spAutoFit/>
          </a:bodyPr>
          <a:lstStyle/>
          <a:p>
            <a:r>
              <a:rPr lang="en-US" sz="1100" dirty="0">
                <a:solidFill>
                  <a:srgbClr val="152B48"/>
                </a:solidFill>
                <a:latin typeface="Montserrat" pitchFamily="2" charset="77"/>
              </a:rPr>
              <a:t>Thomsen T, et al. N </a:t>
            </a:r>
            <a:r>
              <a:rPr lang="en-US" sz="1100" dirty="0" err="1">
                <a:solidFill>
                  <a:srgbClr val="152B48"/>
                </a:solidFill>
                <a:latin typeface="Montserrat" pitchFamily="2" charset="77"/>
              </a:rPr>
              <a:t>Engl</a:t>
            </a:r>
            <a:r>
              <a:rPr lang="en-US" sz="1100" dirty="0">
                <a:solidFill>
                  <a:srgbClr val="152B48"/>
                </a:solidFill>
                <a:latin typeface="Montserrat" pitchFamily="2" charset="77"/>
              </a:rPr>
              <a:t> J Med. 2006 Nov 9;355(19):e21</a:t>
            </a:r>
            <a:endParaRPr lang="es-CO" sz="1100" dirty="0">
              <a:solidFill>
                <a:srgbClr val="152B48"/>
              </a:solidFill>
              <a:latin typeface="Montserrat" pitchFamily="2" charset="77"/>
            </a:endParaRPr>
          </a:p>
        </p:txBody>
      </p:sp>
      <p:sp>
        <p:nvSpPr>
          <p:cNvPr id="8" name="TextBox 7">
            <a:extLst>
              <a:ext uri="{FF2B5EF4-FFF2-40B4-BE49-F238E27FC236}">
                <a16:creationId xmlns:a16="http://schemas.microsoft.com/office/drawing/2014/main" id="{214668CA-1C79-46C4-8204-C73B6DB7BB8F}"/>
              </a:ext>
            </a:extLst>
          </p:cNvPr>
          <p:cNvSpPr txBox="1"/>
          <p:nvPr/>
        </p:nvSpPr>
        <p:spPr>
          <a:xfrm>
            <a:off x="7596406" y="5261591"/>
            <a:ext cx="4595594" cy="261610"/>
          </a:xfrm>
          <a:prstGeom prst="rect">
            <a:avLst/>
          </a:prstGeom>
          <a:noFill/>
        </p:spPr>
        <p:txBody>
          <a:bodyPr wrap="square" rtlCol="0">
            <a:spAutoFit/>
          </a:bodyPr>
          <a:lstStyle/>
          <a:p>
            <a:r>
              <a:rPr lang="en-US" sz="1100" dirty="0" err="1">
                <a:solidFill>
                  <a:srgbClr val="152B48"/>
                </a:solidFill>
                <a:latin typeface="Montserrat" pitchFamily="2" charset="77"/>
              </a:rPr>
              <a:t>Angeli</a:t>
            </a:r>
            <a:r>
              <a:rPr lang="en-US" sz="1100" dirty="0">
                <a:solidFill>
                  <a:srgbClr val="152B48"/>
                </a:solidFill>
                <a:latin typeface="Montserrat" pitchFamily="2" charset="77"/>
              </a:rPr>
              <a:t> P, et al. J Hepatol. 2018 Aug 1;69(2):406–60. </a:t>
            </a:r>
            <a:endParaRPr lang="es-CO" sz="11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C21F3200-2D7B-E846-92E0-8C2CF078B2E6}"/>
              </a:ext>
            </a:extLst>
          </p:cNvPr>
          <p:cNvSpPr/>
          <p:nvPr/>
        </p:nvSpPr>
        <p:spPr>
          <a:xfrm>
            <a:off x="780115" y="280545"/>
            <a:ext cx="5713424" cy="769441"/>
          </a:xfrm>
          <a:prstGeom prst="rect">
            <a:avLst/>
          </a:prstGeom>
        </p:spPr>
        <p:txBody>
          <a:bodyPr wrap="none">
            <a:spAutoFit/>
          </a:bodyPr>
          <a:lstStyle/>
          <a:p>
            <a:r>
              <a:rPr lang="es-MX" sz="4400" b="1" dirty="0">
                <a:solidFill>
                  <a:srgbClr val="00AAA7"/>
                </a:solidFill>
                <a:latin typeface="Montserrat" pitchFamily="2" charset="77"/>
              </a:rPr>
              <a:t>Estudio del líquido</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266556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042178E-FE39-45BD-B902-EC632CA1CFDF}"/>
              </a:ext>
            </a:extLst>
          </p:cNvPr>
          <p:cNvSpPr txBox="1"/>
          <p:nvPr/>
        </p:nvSpPr>
        <p:spPr>
          <a:xfrm>
            <a:off x="3693845" y="1741685"/>
            <a:ext cx="3988979" cy="1938992"/>
          </a:xfrm>
          <a:prstGeom prst="rect">
            <a:avLst/>
          </a:prstGeom>
          <a:noFill/>
          <a:ln>
            <a:solidFill>
              <a:srgbClr val="152B4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Cirrosis.</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Hepatitis alcohólica.</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Ascitis cardíaca.</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Trombosis venosa portal.</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Budd-Chiari.</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Metástasis hepática.</a:t>
            </a:r>
          </a:p>
        </p:txBody>
      </p:sp>
      <p:sp>
        <p:nvSpPr>
          <p:cNvPr id="9" name="TextBox 8">
            <a:extLst>
              <a:ext uri="{FF2B5EF4-FFF2-40B4-BE49-F238E27FC236}">
                <a16:creationId xmlns:a16="http://schemas.microsoft.com/office/drawing/2014/main" id="{99B448C4-E456-43AC-BF33-12870EB6B2EF}"/>
              </a:ext>
            </a:extLst>
          </p:cNvPr>
          <p:cNvSpPr txBox="1"/>
          <p:nvPr/>
        </p:nvSpPr>
        <p:spPr>
          <a:xfrm>
            <a:off x="3677415" y="1096701"/>
            <a:ext cx="3988979" cy="430887"/>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dirty="0">
                <a:ln w="0"/>
                <a:solidFill>
                  <a:schemeClr val="bg1"/>
                </a:solidFill>
                <a:effectLst>
                  <a:outerShdw blurRad="38100" dist="19050" dir="2700000" algn="tl" rotWithShape="0">
                    <a:schemeClr val="dk1">
                      <a:alpha val="40000"/>
                    </a:schemeClr>
                  </a:outerShdw>
                </a:effectLst>
                <a:latin typeface="Montserrat" pitchFamily="2" charset="77"/>
              </a:rPr>
              <a:t>≥1.1 gr/</a:t>
            </a:r>
            <a:r>
              <a:rPr lang="es-CO" sz="2200" dirty="0" err="1">
                <a:ln w="0"/>
                <a:solidFill>
                  <a:schemeClr val="bg1"/>
                </a:solidFill>
                <a:effectLst>
                  <a:outerShdw blurRad="38100" dist="19050" dir="2700000" algn="tl" rotWithShape="0">
                    <a:schemeClr val="dk1">
                      <a:alpha val="40000"/>
                    </a:schemeClr>
                  </a:outerShdw>
                </a:effectLst>
                <a:latin typeface="Montserrat" pitchFamily="2" charset="77"/>
              </a:rPr>
              <a:t>dL</a:t>
            </a:r>
            <a:endParaRPr lang="es-CO" sz="2200" dirty="0">
              <a:ln w="0"/>
              <a:solidFill>
                <a:schemeClr val="bg1"/>
              </a:solidFill>
              <a:effectLst>
                <a:outerShdw blurRad="38100" dist="19050" dir="2700000" algn="tl" rotWithShape="0">
                  <a:schemeClr val="dk1">
                    <a:alpha val="40000"/>
                  </a:schemeClr>
                </a:outerShdw>
              </a:effectLst>
              <a:latin typeface="Montserrat" pitchFamily="2" charset="77"/>
            </a:endParaRPr>
          </a:p>
        </p:txBody>
      </p:sp>
      <p:sp>
        <p:nvSpPr>
          <p:cNvPr id="10" name="TextBox 9">
            <a:extLst>
              <a:ext uri="{FF2B5EF4-FFF2-40B4-BE49-F238E27FC236}">
                <a16:creationId xmlns:a16="http://schemas.microsoft.com/office/drawing/2014/main" id="{6C784026-CDBC-432B-AE2B-78BFA28E2B9B}"/>
              </a:ext>
            </a:extLst>
          </p:cNvPr>
          <p:cNvSpPr txBox="1"/>
          <p:nvPr/>
        </p:nvSpPr>
        <p:spPr>
          <a:xfrm>
            <a:off x="8008248" y="1741685"/>
            <a:ext cx="3993227" cy="1938992"/>
          </a:xfrm>
          <a:prstGeom prst="rect">
            <a:avLst/>
          </a:prstGeom>
          <a:noFill/>
          <a:ln>
            <a:solidFill>
              <a:srgbClr val="152B4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Carcinomatosis peritoneal.</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Tuberculosis.</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Síndrome nefrótico.</a:t>
            </a:r>
          </a:p>
          <a:p>
            <a:pPr marL="342900" indent="-342900" algn="just">
              <a:buFont typeface="Arial" panose="020B0604020202020204" pitchFamily="34" charset="0"/>
              <a:buChar char="•"/>
            </a:pPr>
            <a:r>
              <a:rPr lang="es-CO" sz="2000" dirty="0">
                <a:ln w="0"/>
                <a:solidFill>
                  <a:srgbClr val="152B48"/>
                </a:solidFill>
                <a:effectLst>
                  <a:outerShdw blurRad="38100" dist="19050" dir="2700000" algn="tl" rotWithShape="0">
                    <a:schemeClr val="dk1">
                      <a:alpha val="40000"/>
                    </a:schemeClr>
                  </a:outerShdw>
                </a:effectLst>
                <a:latin typeface="Montserrat" pitchFamily="2" charset="77"/>
              </a:rPr>
              <a:t>Serositis.</a:t>
            </a:r>
          </a:p>
          <a:p>
            <a:pPr marL="342900" indent="-342900">
              <a:buFont typeface="Arial" panose="020B0604020202020204" pitchFamily="34" charset="0"/>
              <a:buChar char="•"/>
            </a:pPr>
            <a:endParaRPr lang="es-CO" sz="2000" dirty="0">
              <a:ln w="0"/>
              <a:solidFill>
                <a:srgbClr val="152B48"/>
              </a:solidFill>
              <a:effectLst>
                <a:outerShdw blurRad="38100" dist="19050" dir="2700000" algn="tl" rotWithShape="0">
                  <a:schemeClr val="dk1">
                    <a:alpha val="40000"/>
                  </a:schemeClr>
                </a:outerShdw>
              </a:effectLst>
              <a:latin typeface="Montserrat" pitchFamily="2" charset="77"/>
            </a:endParaRPr>
          </a:p>
          <a:p>
            <a:pPr marL="342900" indent="-342900">
              <a:buFont typeface="Arial" panose="020B0604020202020204" pitchFamily="34" charset="0"/>
              <a:buChar char="•"/>
            </a:pPr>
            <a:endParaRPr lang="es-CO" sz="2000" dirty="0">
              <a:ln w="0"/>
              <a:solidFill>
                <a:srgbClr val="152B48"/>
              </a:solidFill>
              <a:effectLst>
                <a:outerShdw blurRad="38100" dist="19050" dir="2700000" algn="tl" rotWithShape="0">
                  <a:schemeClr val="dk1">
                    <a:alpha val="40000"/>
                  </a:schemeClr>
                </a:outerShdw>
              </a:effectLst>
              <a:latin typeface="Montserrat" pitchFamily="2" charset="77"/>
            </a:endParaRPr>
          </a:p>
        </p:txBody>
      </p:sp>
      <p:sp>
        <p:nvSpPr>
          <p:cNvPr id="13" name="TextBox 12">
            <a:extLst>
              <a:ext uri="{FF2B5EF4-FFF2-40B4-BE49-F238E27FC236}">
                <a16:creationId xmlns:a16="http://schemas.microsoft.com/office/drawing/2014/main" id="{CCB83C4D-0EF7-447F-B173-C3E45AF7635D}"/>
              </a:ext>
            </a:extLst>
          </p:cNvPr>
          <p:cNvSpPr txBox="1"/>
          <p:nvPr/>
        </p:nvSpPr>
        <p:spPr>
          <a:xfrm>
            <a:off x="8012496" y="1096701"/>
            <a:ext cx="3988979" cy="430887"/>
          </a:xfrm>
          <a:prstGeom prst="rect">
            <a:avLst/>
          </a:prstGeom>
          <a:solidFill>
            <a:srgbClr val="152B48"/>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dirty="0">
                <a:ln w="0"/>
                <a:solidFill>
                  <a:schemeClr val="bg1"/>
                </a:solidFill>
                <a:effectLst>
                  <a:outerShdw blurRad="38100" dist="19050" dir="2700000" algn="tl" rotWithShape="0">
                    <a:schemeClr val="dk1">
                      <a:alpha val="40000"/>
                    </a:schemeClr>
                  </a:outerShdw>
                </a:effectLst>
                <a:latin typeface="Montserrat" pitchFamily="2" charset="77"/>
              </a:rPr>
              <a:t>&lt;1.1</a:t>
            </a:r>
          </a:p>
        </p:txBody>
      </p:sp>
      <p:sp>
        <p:nvSpPr>
          <p:cNvPr id="14" name="Google Shape;827;p36">
            <a:extLst>
              <a:ext uri="{FF2B5EF4-FFF2-40B4-BE49-F238E27FC236}">
                <a16:creationId xmlns:a16="http://schemas.microsoft.com/office/drawing/2014/main" id="{FCA7C40F-8E6C-4A11-9C92-2434601942DE}"/>
              </a:ext>
            </a:extLst>
          </p:cNvPr>
          <p:cNvSpPr/>
          <p:nvPr/>
        </p:nvSpPr>
        <p:spPr>
          <a:xfrm>
            <a:off x="7803284" y="4669507"/>
            <a:ext cx="3988979" cy="261570"/>
          </a:xfrm>
          <a:prstGeom prst="rect">
            <a:avLst/>
          </a:prstGeom>
          <a:noFill/>
          <a:ln>
            <a:noFill/>
          </a:ln>
        </p:spPr>
        <p:txBody>
          <a:bodyPr spcFirstLastPara="1" wrap="square" lIns="91425" tIns="45700" rIns="91425" bIns="45700" anchor="t" anchorCtr="0">
            <a:spAutoFit/>
          </a:bodyPr>
          <a:lstStyle/>
          <a:p>
            <a:pPr algn="r">
              <a:buClr>
                <a:srgbClr val="000000"/>
              </a:buClr>
              <a:buSzPts val="1200"/>
            </a:pPr>
            <a:r>
              <a:rPr lang="en-US" sz="1100" dirty="0">
                <a:solidFill>
                  <a:srgbClr val="152B48"/>
                </a:solidFill>
                <a:latin typeface="Montserrat" pitchFamily="2" charset="77"/>
                <a:ea typeface="Calibri"/>
                <a:cs typeface="Calibri"/>
                <a:sym typeface="Calibri"/>
              </a:rPr>
              <a:t>J </a:t>
            </a:r>
            <a:r>
              <a:rPr lang="en-US" sz="1100" dirty="0" err="1">
                <a:solidFill>
                  <a:srgbClr val="152B48"/>
                </a:solidFill>
                <a:latin typeface="Montserrat" pitchFamily="2" charset="77"/>
                <a:ea typeface="Calibri"/>
                <a:cs typeface="Calibri"/>
                <a:sym typeface="Calibri"/>
              </a:rPr>
              <a:t>Hepatol</a:t>
            </a:r>
            <a:r>
              <a:rPr lang="en-US" sz="1100" dirty="0">
                <a:solidFill>
                  <a:srgbClr val="152B48"/>
                </a:solidFill>
                <a:latin typeface="Montserrat" pitchFamily="2" charset="77"/>
                <a:ea typeface="Calibri"/>
                <a:cs typeface="Calibri"/>
                <a:sym typeface="Calibri"/>
              </a:rPr>
              <a:t>. 2018 Apr 10. </a:t>
            </a:r>
            <a:r>
              <a:rPr lang="en-US" sz="1100" dirty="0" err="1">
                <a:solidFill>
                  <a:srgbClr val="152B48"/>
                </a:solidFill>
                <a:latin typeface="Montserrat" pitchFamily="2" charset="77"/>
                <a:ea typeface="Calibri"/>
                <a:cs typeface="Calibri"/>
                <a:sym typeface="Calibri"/>
              </a:rPr>
              <a:t>pii</a:t>
            </a:r>
            <a:r>
              <a:rPr lang="en-US" sz="1100" dirty="0">
                <a:solidFill>
                  <a:srgbClr val="152B48"/>
                </a:solidFill>
                <a:latin typeface="Montserrat" pitchFamily="2" charset="77"/>
                <a:ea typeface="Calibri"/>
                <a:cs typeface="Calibri"/>
                <a:sym typeface="Calibri"/>
              </a:rPr>
              <a:t>: S0168-8278(18)31966-4.</a:t>
            </a:r>
            <a:endParaRPr sz="1100" dirty="0">
              <a:solidFill>
                <a:srgbClr val="152B48"/>
              </a:solidFill>
              <a:latin typeface="Montserrat" pitchFamily="2" charset="77"/>
              <a:ea typeface="Arial"/>
              <a:cs typeface="Arial"/>
              <a:sym typeface="Arial"/>
            </a:endParaRPr>
          </a:p>
        </p:txBody>
      </p:sp>
      <p:sp>
        <p:nvSpPr>
          <p:cNvPr id="2" name="Rectángulo 1">
            <a:extLst>
              <a:ext uri="{FF2B5EF4-FFF2-40B4-BE49-F238E27FC236}">
                <a16:creationId xmlns:a16="http://schemas.microsoft.com/office/drawing/2014/main" id="{ADACEA01-456E-1D47-A0A4-6945DA2B3C72}"/>
              </a:ext>
            </a:extLst>
          </p:cNvPr>
          <p:cNvSpPr/>
          <p:nvPr/>
        </p:nvSpPr>
        <p:spPr>
          <a:xfrm>
            <a:off x="873811" y="327260"/>
            <a:ext cx="1845377" cy="769441"/>
          </a:xfrm>
          <a:prstGeom prst="rect">
            <a:avLst/>
          </a:prstGeom>
        </p:spPr>
        <p:txBody>
          <a:bodyPr wrap="none">
            <a:spAutoFit/>
          </a:bodyPr>
          <a:lstStyle/>
          <a:p>
            <a:r>
              <a:rPr lang="es-MX" sz="4400" b="1" dirty="0">
                <a:solidFill>
                  <a:srgbClr val="00AAA7"/>
                </a:solidFill>
                <a:latin typeface="Montserrat" pitchFamily="2" charset="77"/>
              </a:rPr>
              <a:t>GASA</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37783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Template>
  <TotalTime>115</TotalTime>
  <Words>5157</Words>
  <Application>Microsoft Office PowerPoint</Application>
  <PresentationFormat>Widescreen</PresentationFormat>
  <Paragraphs>614</Paragraphs>
  <Slides>38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Montserrat</vt:lpstr>
      <vt:lpstr>Open Sans</vt:lpstr>
      <vt:lpstr>Wingdings</vt:lpstr>
      <vt:lpstr>Tema de Office</vt:lpstr>
      <vt:lpstr>COMPLICACIONES DE LA CIRROSIS HEPÁTICA</vt:lpstr>
      <vt:lpstr>PowerPoint Presentation</vt:lpstr>
      <vt:lpstr>PowerPoint Presentation</vt:lpstr>
      <vt:lpstr>Ascitis y peritonitis bacteriana espontánea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Sangrado variceal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Encefalopatía hepática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CARLOS ÁLVAREZ PAYARES</dc:creator>
  <cp:lastModifiedBy>ana.cardonaga@outlook.es</cp:lastModifiedBy>
  <cp:revision>23</cp:revision>
  <dcterms:created xsi:type="dcterms:W3CDTF">2021-04-07T02:21:24Z</dcterms:created>
  <dcterms:modified xsi:type="dcterms:W3CDTF">2021-04-09T05:50:38Z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1062220</vt:lpwstr>
  </property>
  <property fmtid="{D5CDD505-2E9C-101B-9397-08002B2CF9AE}" name="NXPowerLiteSettings" pid="3">
    <vt:lpwstr>F7000400038000</vt:lpwstr>
  </property>
  <property fmtid="{D5CDD505-2E9C-101B-9397-08002B2CF9AE}" name="NXPowerLiteVersion" pid="4">
    <vt:lpwstr>S9.1.4</vt:lpwstr>
  </property>
</Properties>
</file>