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57" r:id="rId3"/>
    <p:sldId id="259" r:id="rId4"/>
    <p:sldId id="260" r:id="rId5"/>
    <p:sldId id="276" r:id="rId6"/>
    <p:sldId id="258" r:id="rId7"/>
    <p:sldId id="261" r:id="rId8"/>
    <p:sldId id="262" r:id="rId9"/>
    <p:sldId id="263" r:id="rId10"/>
    <p:sldId id="265" r:id="rId11"/>
    <p:sldId id="266" r:id="rId12"/>
    <p:sldId id="267" r:id="rId13"/>
    <p:sldId id="277" r:id="rId14"/>
    <p:sldId id="268" r:id="rId15"/>
    <p:sldId id="278" r:id="rId16"/>
    <p:sldId id="283" r:id="rId17"/>
    <p:sldId id="270" r:id="rId18"/>
    <p:sldId id="279" r:id="rId19"/>
    <p:sldId id="269" r:id="rId20"/>
    <p:sldId id="281" r:id="rId21"/>
    <p:sldId id="264" r:id="rId22"/>
    <p:sldId id="282" r:id="rId23"/>
    <p:sldId id="272" r:id="rId24"/>
    <p:sldId id="284" r:id="rId25"/>
    <p:sldId id="273" r:id="rId26"/>
    <p:sldId id="274" r:id="rId27"/>
    <p:sldId id="275" r:id="rId28"/>
    <p:sldId id="285" r:id="rId29"/>
    <p:sldId id="286" r:id="rId30"/>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28" autoAdjust="0"/>
    <p:restoredTop sz="74955"/>
  </p:normalViewPr>
  <p:slideViewPr>
    <p:cSldViewPr snapToGrid="0" snapToObjects="1">
      <p:cViewPr varScale="1">
        <p:scale>
          <a:sx n="41" d="100"/>
          <a:sy n="41" d="100"/>
        </p:scale>
        <p:origin x="94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A6D94-119F-A844-A7DA-A191FAB4176C}" type="doc">
      <dgm:prSet loTypeId="urn:microsoft.com/office/officeart/2009/layout/CircleArrowProcess" loCatId="" qsTypeId="urn:microsoft.com/office/officeart/2005/8/quickstyle/simple4" qsCatId="simple" csTypeId="urn:microsoft.com/office/officeart/2005/8/colors/colorful5" csCatId="colorful" phldr="1"/>
      <dgm:spPr/>
      <dgm:t>
        <a:bodyPr/>
        <a:lstStyle/>
        <a:p>
          <a:endParaRPr lang="es-ES_tradnl"/>
        </a:p>
      </dgm:t>
    </dgm:pt>
    <dgm:pt modelId="{856F32D4-DBFE-C847-AA6E-4F41092C639A}">
      <dgm:prSet phldrT="[Texto]" custT="1"/>
      <dgm:spPr/>
      <dgm:t>
        <a:bodyPr/>
        <a:lstStyle/>
        <a:p>
          <a:r>
            <a:rPr lang="es-ES_tradnl" sz="1600" dirty="0">
              <a:solidFill>
                <a:srgbClr val="152B48"/>
              </a:solidFill>
              <a:latin typeface="Montserrat" pitchFamily="2" charset="77"/>
            </a:rPr>
            <a:t>Transmisión de presión </a:t>
          </a:r>
          <a:r>
            <a:rPr lang="es-ES_tradnl" sz="1600" dirty="0" err="1">
              <a:solidFill>
                <a:srgbClr val="152B48"/>
              </a:solidFill>
              <a:latin typeface="Montserrat" pitchFamily="2" charset="77"/>
            </a:rPr>
            <a:t>intratorácica</a:t>
          </a:r>
          <a:r>
            <a:rPr lang="es-ES_tradnl" sz="1600" dirty="0">
              <a:solidFill>
                <a:srgbClr val="152B48"/>
              </a:solidFill>
              <a:latin typeface="Montserrat" pitchFamily="2" charset="77"/>
            </a:rPr>
            <a:t>.</a:t>
          </a:r>
        </a:p>
      </dgm:t>
    </dgm:pt>
    <dgm:pt modelId="{78E05B10-DE35-E343-ABE8-FC05BBBA163F}" type="parTrans" cxnId="{3BE98029-FDA1-6F4F-B2D1-EDC6BD365749}">
      <dgm:prSet/>
      <dgm:spPr/>
      <dgm:t>
        <a:bodyPr/>
        <a:lstStyle/>
        <a:p>
          <a:endParaRPr lang="es-ES_tradnl" sz="1600">
            <a:solidFill>
              <a:srgbClr val="152B48"/>
            </a:solidFill>
            <a:latin typeface="Montserrat" pitchFamily="2" charset="77"/>
          </a:endParaRPr>
        </a:p>
      </dgm:t>
    </dgm:pt>
    <dgm:pt modelId="{0CA6894F-CD4B-0341-A192-4924B0A133B5}" type="sibTrans" cxnId="{3BE98029-FDA1-6F4F-B2D1-EDC6BD365749}">
      <dgm:prSet/>
      <dgm:spPr/>
      <dgm:t>
        <a:bodyPr/>
        <a:lstStyle/>
        <a:p>
          <a:endParaRPr lang="es-ES_tradnl" sz="1600">
            <a:solidFill>
              <a:srgbClr val="152B48"/>
            </a:solidFill>
            <a:latin typeface="Montserrat" pitchFamily="2" charset="77"/>
          </a:endParaRPr>
        </a:p>
      </dgm:t>
    </dgm:pt>
    <dgm:pt modelId="{C46F4850-A1EE-1C4D-8034-5FD6925E9E0F}">
      <dgm:prSet phldrT="[Texto]" custT="1"/>
      <dgm:spPr/>
      <dgm:t>
        <a:bodyPr/>
        <a:lstStyle/>
        <a:p>
          <a:r>
            <a:rPr lang="es-ES_tradnl" sz="1600" dirty="0">
              <a:solidFill>
                <a:srgbClr val="152B48"/>
              </a:solidFill>
              <a:latin typeface="Montserrat" pitchFamily="2" charset="77"/>
            </a:rPr>
            <a:t>Efecto hidráulico.</a:t>
          </a:r>
        </a:p>
      </dgm:t>
    </dgm:pt>
    <dgm:pt modelId="{F3DBB10A-2B5B-8E43-A444-91ADAB88A489}" type="parTrans" cxnId="{D3650579-CFE8-2148-AEB4-742C2B2690A2}">
      <dgm:prSet/>
      <dgm:spPr/>
      <dgm:t>
        <a:bodyPr/>
        <a:lstStyle/>
        <a:p>
          <a:endParaRPr lang="es-ES_tradnl" sz="1600">
            <a:solidFill>
              <a:srgbClr val="152B48"/>
            </a:solidFill>
            <a:latin typeface="Montserrat" pitchFamily="2" charset="77"/>
          </a:endParaRPr>
        </a:p>
      </dgm:t>
    </dgm:pt>
    <dgm:pt modelId="{3AAB1B88-ADF5-874E-83C3-E6DE4B231A4F}" type="sibTrans" cxnId="{D3650579-CFE8-2148-AEB4-742C2B2690A2}">
      <dgm:prSet/>
      <dgm:spPr/>
      <dgm:t>
        <a:bodyPr/>
        <a:lstStyle/>
        <a:p>
          <a:endParaRPr lang="es-ES_tradnl" sz="1600">
            <a:solidFill>
              <a:srgbClr val="152B48"/>
            </a:solidFill>
            <a:latin typeface="Montserrat" pitchFamily="2" charset="77"/>
          </a:endParaRPr>
        </a:p>
      </dgm:t>
    </dgm:pt>
    <dgm:pt modelId="{EC0C365F-2CBE-FA45-84EB-1739E48FF3B8}">
      <dgm:prSet phldrT="[Texto]" custT="1"/>
      <dgm:spPr/>
      <dgm:t>
        <a:bodyPr/>
        <a:lstStyle/>
        <a:p>
          <a:r>
            <a:rPr lang="es-ES_tradnl" sz="1600" dirty="0">
              <a:solidFill>
                <a:srgbClr val="152B48"/>
              </a:solidFill>
              <a:latin typeface="Montserrat" pitchFamily="2" charset="77"/>
            </a:rPr>
            <a:t>Desaceleración entre áreas fijas y móviles.</a:t>
          </a:r>
        </a:p>
      </dgm:t>
    </dgm:pt>
    <dgm:pt modelId="{FB6FF22C-40BE-5742-BFA2-1957BAF43A24}" type="parTrans" cxnId="{83D66BFD-CFD7-264A-B140-326B851F2049}">
      <dgm:prSet/>
      <dgm:spPr/>
      <dgm:t>
        <a:bodyPr/>
        <a:lstStyle/>
        <a:p>
          <a:endParaRPr lang="es-ES_tradnl" sz="1600">
            <a:solidFill>
              <a:srgbClr val="152B48"/>
            </a:solidFill>
            <a:latin typeface="Montserrat" pitchFamily="2" charset="77"/>
          </a:endParaRPr>
        </a:p>
      </dgm:t>
    </dgm:pt>
    <dgm:pt modelId="{801AF00A-8ED8-804D-B293-3B513AD2132D}" type="sibTrans" cxnId="{83D66BFD-CFD7-264A-B140-326B851F2049}">
      <dgm:prSet/>
      <dgm:spPr/>
      <dgm:t>
        <a:bodyPr/>
        <a:lstStyle/>
        <a:p>
          <a:endParaRPr lang="es-ES_tradnl" sz="1600">
            <a:solidFill>
              <a:srgbClr val="152B48"/>
            </a:solidFill>
            <a:latin typeface="Montserrat" pitchFamily="2" charset="77"/>
          </a:endParaRPr>
        </a:p>
      </dgm:t>
    </dgm:pt>
    <dgm:pt modelId="{07C43E60-FB96-8545-93ED-45A9414C625F}">
      <dgm:prSet phldrT="[Texto]" custT="1"/>
      <dgm:spPr/>
      <dgm:t>
        <a:bodyPr/>
        <a:lstStyle/>
        <a:p>
          <a:r>
            <a:rPr lang="es-ES_tradnl" sz="1600" dirty="0">
              <a:solidFill>
                <a:srgbClr val="152B48"/>
              </a:solidFill>
              <a:latin typeface="Montserrat" pitchFamily="2" charset="77"/>
            </a:rPr>
            <a:t>Fuerza directa a la pared.</a:t>
          </a:r>
        </a:p>
      </dgm:t>
    </dgm:pt>
    <dgm:pt modelId="{68378526-488D-2F40-AF04-CC2ABF8D1444}" type="parTrans" cxnId="{3E368750-B8EF-204A-9532-2DADC0D38DBD}">
      <dgm:prSet/>
      <dgm:spPr/>
      <dgm:t>
        <a:bodyPr/>
        <a:lstStyle/>
        <a:p>
          <a:endParaRPr lang="es-ES_tradnl" sz="1600">
            <a:solidFill>
              <a:srgbClr val="152B48"/>
            </a:solidFill>
            <a:latin typeface="Montserrat" pitchFamily="2" charset="77"/>
          </a:endParaRPr>
        </a:p>
      </dgm:t>
    </dgm:pt>
    <dgm:pt modelId="{A13637C1-94D3-8149-B415-DD3D01A4080A}" type="sibTrans" cxnId="{3E368750-B8EF-204A-9532-2DADC0D38DBD}">
      <dgm:prSet/>
      <dgm:spPr/>
      <dgm:t>
        <a:bodyPr/>
        <a:lstStyle/>
        <a:p>
          <a:endParaRPr lang="es-ES_tradnl" sz="1600">
            <a:solidFill>
              <a:srgbClr val="152B48"/>
            </a:solidFill>
            <a:latin typeface="Montserrat" pitchFamily="2" charset="77"/>
          </a:endParaRPr>
        </a:p>
      </dgm:t>
    </dgm:pt>
    <dgm:pt modelId="{C268BF05-8305-1D45-A795-4F4DD44A8FF1}">
      <dgm:prSet phldrT="[Texto]" custT="1"/>
      <dgm:spPr/>
      <dgm:t>
        <a:bodyPr/>
        <a:lstStyle/>
        <a:p>
          <a:r>
            <a:rPr lang="es-ES_tradnl" sz="1600" dirty="0">
              <a:solidFill>
                <a:srgbClr val="152B48"/>
              </a:solidFill>
              <a:latin typeface="Montserrat" pitchFamily="2" charset="77"/>
            </a:rPr>
            <a:t>Penetración desde un hueso roto.</a:t>
          </a:r>
        </a:p>
      </dgm:t>
    </dgm:pt>
    <dgm:pt modelId="{67129E16-DEAC-6E48-951E-1DF2A456B50D}" type="parTrans" cxnId="{347FB676-595C-8741-9400-7E67F7567F86}">
      <dgm:prSet/>
      <dgm:spPr/>
      <dgm:t>
        <a:bodyPr/>
        <a:lstStyle/>
        <a:p>
          <a:endParaRPr lang="es-ES_tradnl" sz="1600">
            <a:solidFill>
              <a:srgbClr val="152B48"/>
            </a:solidFill>
            <a:latin typeface="Montserrat" pitchFamily="2" charset="77"/>
          </a:endParaRPr>
        </a:p>
      </dgm:t>
    </dgm:pt>
    <dgm:pt modelId="{AA7A524B-529A-9B48-898B-2257C5FD8076}" type="sibTrans" cxnId="{347FB676-595C-8741-9400-7E67F7567F86}">
      <dgm:prSet/>
      <dgm:spPr/>
      <dgm:t>
        <a:bodyPr/>
        <a:lstStyle/>
        <a:p>
          <a:endParaRPr lang="es-ES_tradnl" sz="1600">
            <a:solidFill>
              <a:srgbClr val="152B48"/>
            </a:solidFill>
            <a:latin typeface="Montserrat" pitchFamily="2" charset="77"/>
          </a:endParaRPr>
        </a:p>
      </dgm:t>
    </dgm:pt>
    <dgm:pt modelId="{71AAC486-8424-FE4A-934F-080B709EFCB2}" type="pres">
      <dgm:prSet presAssocID="{178A6D94-119F-A844-A7DA-A191FAB4176C}" presName="Name0" presStyleCnt="0">
        <dgm:presLayoutVars>
          <dgm:chMax val="7"/>
          <dgm:chPref val="7"/>
          <dgm:dir/>
          <dgm:animLvl val="lvl"/>
        </dgm:presLayoutVars>
      </dgm:prSet>
      <dgm:spPr/>
    </dgm:pt>
    <dgm:pt modelId="{61516C1B-41C7-684D-8A4C-DE2E308DC4CF}" type="pres">
      <dgm:prSet presAssocID="{856F32D4-DBFE-C847-AA6E-4F41092C639A}" presName="Accent1" presStyleCnt="0"/>
      <dgm:spPr/>
    </dgm:pt>
    <dgm:pt modelId="{EA74DB82-1E4E-A247-B9AD-CD294B1BA9CE}" type="pres">
      <dgm:prSet presAssocID="{856F32D4-DBFE-C847-AA6E-4F41092C639A}" presName="Accent" presStyleLbl="node1" presStyleIdx="0" presStyleCnt="5" custScaleX="152409"/>
      <dgm:spPr/>
    </dgm:pt>
    <dgm:pt modelId="{4FC0D17F-C637-494E-8BF0-570947F4B6D8}" type="pres">
      <dgm:prSet presAssocID="{856F32D4-DBFE-C847-AA6E-4F41092C639A}" presName="Parent1" presStyleLbl="revTx" presStyleIdx="0" presStyleCnt="5" custScaleX="173237" custLinFactNeighborY="-24591">
        <dgm:presLayoutVars>
          <dgm:chMax val="1"/>
          <dgm:chPref val="1"/>
          <dgm:bulletEnabled val="1"/>
        </dgm:presLayoutVars>
      </dgm:prSet>
      <dgm:spPr/>
    </dgm:pt>
    <dgm:pt modelId="{E70CAA33-3CBC-1648-9A9B-40D22663245D}" type="pres">
      <dgm:prSet presAssocID="{C46F4850-A1EE-1C4D-8034-5FD6925E9E0F}" presName="Accent2" presStyleCnt="0"/>
      <dgm:spPr/>
    </dgm:pt>
    <dgm:pt modelId="{7CB9AD00-226D-2A4A-A2DE-C94D0E2012E3}" type="pres">
      <dgm:prSet presAssocID="{C46F4850-A1EE-1C4D-8034-5FD6925E9E0F}" presName="Accent" presStyleLbl="node1" presStyleIdx="1" presStyleCnt="5"/>
      <dgm:spPr/>
    </dgm:pt>
    <dgm:pt modelId="{13FE94E1-B94E-8D43-86E6-551768B2204D}" type="pres">
      <dgm:prSet presAssocID="{C46F4850-A1EE-1C4D-8034-5FD6925E9E0F}" presName="Parent2" presStyleLbl="revTx" presStyleIdx="1" presStyleCnt="5">
        <dgm:presLayoutVars>
          <dgm:chMax val="1"/>
          <dgm:chPref val="1"/>
          <dgm:bulletEnabled val="1"/>
        </dgm:presLayoutVars>
      </dgm:prSet>
      <dgm:spPr/>
    </dgm:pt>
    <dgm:pt modelId="{B0B021C8-F01E-6247-8BF7-092BF95617E4}" type="pres">
      <dgm:prSet presAssocID="{EC0C365F-2CBE-FA45-84EB-1739E48FF3B8}" presName="Accent3" presStyleCnt="0"/>
      <dgm:spPr/>
    </dgm:pt>
    <dgm:pt modelId="{7F01FD15-B19E-034F-BB5A-A58B17CE0130}" type="pres">
      <dgm:prSet presAssocID="{EC0C365F-2CBE-FA45-84EB-1739E48FF3B8}" presName="Accent" presStyleLbl="node1" presStyleIdx="2" presStyleCnt="5" custScaleX="177880"/>
      <dgm:spPr/>
    </dgm:pt>
    <dgm:pt modelId="{F208FC58-0903-6040-9BFE-8336462592FD}" type="pres">
      <dgm:prSet presAssocID="{EC0C365F-2CBE-FA45-84EB-1739E48FF3B8}" presName="Parent3" presStyleLbl="revTx" presStyleIdx="2" presStyleCnt="5" custScaleX="169726" custLinFactNeighborX="22824">
        <dgm:presLayoutVars>
          <dgm:chMax val="1"/>
          <dgm:chPref val="1"/>
          <dgm:bulletEnabled val="1"/>
        </dgm:presLayoutVars>
      </dgm:prSet>
      <dgm:spPr/>
    </dgm:pt>
    <dgm:pt modelId="{B6E7B909-C9BE-1E4E-8423-DB615C9F610E}" type="pres">
      <dgm:prSet presAssocID="{07C43E60-FB96-8545-93ED-45A9414C625F}" presName="Accent4" presStyleCnt="0"/>
      <dgm:spPr/>
    </dgm:pt>
    <dgm:pt modelId="{CFCDB1C5-93A0-194B-AE07-EB3B264FE2A8}" type="pres">
      <dgm:prSet presAssocID="{07C43E60-FB96-8545-93ED-45A9414C625F}" presName="Accent" presStyleLbl="node1" presStyleIdx="3" presStyleCnt="5" custScaleX="121761"/>
      <dgm:spPr/>
    </dgm:pt>
    <dgm:pt modelId="{F7485198-2E66-5F41-89AE-1A699B8A1D00}" type="pres">
      <dgm:prSet presAssocID="{07C43E60-FB96-8545-93ED-45A9414C625F}" presName="Parent4" presStyleLbl="revTx" presStyleIdx="3" presStyleCnt="5" custScaleX="161477">
        <dgm:presLayoutVars>
          <dgm:chMax val="1"/>
          <dgm:chPref val="1"/>
          <dgm:bulletEnabled val="1"/>
        </dgm:presLayoutVars>
      </dgm:prSet>
      <dgm:spPr/>
    </dgm:pt>
    <dgm:pt modelId="{E40B4FF4-4C13-924E-94ED-8584D71BAAB6}" type="pres">
      <dgm:prSet presAssocID="{C268BF05-8305-1D45-A795-4F4DD44A8FF1}" presName="Accent5" presStyleCnt="0"/>
      <dgm:spPr/>
    </dgm:pt>
    <dgm:pt modelId="{3BE683AB-6267-0046-86F9-CD9B0D8DF8D3}" type="pres">
      <dgm:prSet presAssocID="{C268BF05-8305-1D45-A795-4F4DD44A8FF1}" presName="Accent" presStyleLbl="node1" presStyleIdx="4" presStyleCnt="5" custScaleX="151510"/>
      <dgm:spPr/>
    </dgm:pt>
    <dgm:pt modelId="{0EEE166C-88FD-E542-9B17-7FEFF7E6575B}" type="pres">
      <dgm:prSet presAssocID="{C268BF05-8305-1D45-A795-4F4DD44A8FF1}" presName="Parent5" presStyleLbl="revTx" presStyleIdx="4" presStyleCnt="5" custScaleX="184397" custLinFactNeighborX="3512" custLinFactNeighborY="7026">
        <dgm:presLayoutVars>
          <dgm:chMax val="1"/>
          <dgm:chPref val="1"/>
          <dgm:bulletEnabled val="1"/>
        </dgm:presLayoutVars>
      </dgm:prSet>
      <dgm:spPr/>
    </dgm:pt>
  </dgm:ptLst>
  <dgm:cxnLst>
    <dgm:cxn modelId="{3BE98029-FDA1-6F4F-B2D1-EDC6BD365749}" srcId="{178A6D94-119F-A844-A7DA-A191FAB4176C}" destId="{856F32D4-DBFE-C847-AA6E-4F41092C639A}" srcOrd="0" destOrd="0" parTransId="{78E05B10-DE35-E343-ABE8-FC05BBBA163F}" sibTransId="{0CA6894F-CD4B-0341-A192-4924B0A133B5}"/>
    <dgm:cxn modelId="{050B152D-32C7-6644-8EDC-82787356DE52}" type="presOf" srcId="{C268BF05-8305-1D45-A795-4F4DD44A8FF1}" destId="{0EEE166C-88FD-E542-9B17-7FEFF7E6575B}" srcOrd="0" destOrd="0" presId="urn:microsoft.com/office/officeart/2009/layout/CircleArrowProcess"/>
    <dgm:cxn modelId="{9EA39834-157E-FB4D-BCE8-23D5BF2762C9}" type="presOf" srcId="{C46F4850-A1EE-1C4D-8034-5FD6925E9E0F}" destId="{13FE94E1-B94E-8D43-86E6-551768B2204D}" srcOrd="0" destOrd="0" presId="urn:microsoft.com/office/officeart/2009/layout/CircleArrowProcess"/>
    <dgm:cxn modelId="{3E368750-B8EF-204A-9532-2DADC0D38DBD}" srcId="{178A6D94-119F-A844-A7DA-A191FAB4176C}" destId="{07C43E60-FB96-8545-93ED-45A9414C625F}" srcOrd="3" destOrd="0" parTransId="{68378526-488D-2F40-AF04-CC2ABF8D1444}" sibTransId="{A13637C1-94D3-8149-B415-DD3D01A4080A}"/>
    <dgm:cxn modelId="{347FB676-595C-8741-9400-7E67F7567F86}" srcId="{178A6D94-119F-A844-A7DA-A191FAB4176C}" destId="{C268BF05-8305-1D45-A795-4F4DD44A8FF1}" srcOrd="4" destOrd="0" parTransId="{67129E16-DEAC-6E48-951E-1DF2A456B50D}" sibTransId="{AA7A524B-529A-9B48-898B-2257C5FD8076}"/>
    <dgm:cxn modelId="{D3650579-CFE8-2148-AEB4-742C2B2690A2}" srcId="{178A6D94-119F-A844-A7DA-A191FAB4176C}" destId="{C46F4850-A1EE-1C4D-8034-5FD6925E9E0F}" srcOrd="1" destOrd="0" parTransId="{F3DBB10A-2B5B-8E43-A444-91ADAB88A489}" sibTransId="{3AAB1B88-ADF5-874E-83C3-E6DE4B231A4F}"/>
    <dgm:cxn modelId="{0C93D095-10F4-0E4E-8097-E327450303BA}" type="presOf" srcId="{178A6D94-119F-A844-A7DA-A191FAB4176C}" destId="{71AAC486-8424-FE4A-934F-080B709EFCB2}" srcOrd="0" destOrd="0" presId="urn:microsoft.com/office/officeart/2009/layout/CircleArrowProcess"/>
    <dgm:cxn modelId="{27E043AA-4FBF-D643-AF03-1792356AF73A}" type="presOf" srcId="{07C43E60-FB96-8545-93ED-45A9414C625F}" destId="{F7485198-2E66-5F41-89AE-1A699B8A1D00}" srcOrd="0" destOrd="0" presId="urn:microsoft.com/office/officeart/2009/layout/CircleArrowProcess"/>
    <dgm:cxn modelId="{9A91B8C7-3E97-CE4E-9BF1-1B1884B53D78}" type="presOf" srcId="{EC0C365F-2CBE-FA45-84EB-1739E48FF3B8}" destId="{F208FC58-0903-6040-9BFE-8336462592FD}" srcOrd="0" destOrd="0" presId="urn:microsoft.com/office/officeart/2009/layout/CircleArrowProcess"/>
    <dgm:cxn modelId="{A65C41DD-5F55-CC49-B7ED-A25D16FBCD2A}" type="presOf" srcId="{856F32D4-DBFE-C847-AA6E-4F41092C639A}" destId="{4FC0D17F-C637-494E-8BF0-570947F4B6D8}" srcOrd="0" destOrd="0" presId="urn:microsoft.com/office/officeart/2009/layout/CircleArrowProcess"/>
    <dgm:cxn modelId="{83D66BFD-CFD7-264A-B140-326B851F2049}" srcId="{178A6D94-119F-A844-A7DA-A191FAB4176C}" destId="{EC0C365F-2CBE-FA45-84EB-1739E48FF3B8}" srcOrd="2" destOrd="0" parTransId="{FB6FF22C-40BE-5742-BFA2-1957BAF43A24}" sibTransId="{801AF00A-8ED8-804D-B293-3B513AD2132D}"/>
    <dgm:cxn modelId="{DF37072C-A3A5-744A-B7C4-1E85A4ADB2C3}" type="presParOf" srcId="{71AAC486-8424-FE4A-934F-080B709EFCB2}" destId="{61516C1B-41C7-684D-8A4C-DE2E308DC4CF}" srcOrd="0" destOrd="0" presId="urn:microsoft.com/office/officeart/2009/layout/CircleArrowProcess"/>
    <dgm:cxn modelId="{F3DDCAEF-DBDE-CE44-99A7-75750C32172C}" type="presParOf" srcId="{61516C1B-41C7-684D-8A4C-DE2E308DC4CF}" destId="{EA74DB82-1E4E-A247-B9AD-CD294B1BA9CE}" srcOrd="0" destOrd="0" presId="urn:microsoft.com/office/officeart/2009/layout/CircleArrowProcess"/>
    <dgm:cxn modelId="{16A417C6-4727-2548-B7C0-E82CE390E73C}" type="presParOf" srcId="{71AAC486-8424-FE4A-934F-080B709EFCB2}" destId="{4FC0D17F-C637-494E-8BF0-570947F4B6D8}" srcOrd="1" destOrd="0" presId="urn:microsoft.com/office/officeart/2009/layout/CircleArrowProcess"/>
    <dgm:cxn modelId="{5021F07C-8FC4-5641-B49B-52EDA0C1179D}" type="presParOf" srcId="{71AAC486-8424-FE4A-934F-080B709EFCB2}" destId="{E70CAA33-3CBC-1648-9A9B-40D22663245D}" srcOrd="2" destOrd="0" presId="urn:microsoft.com/office/officeart/2009/layout/CircleArrowProcess"/>
    <dgm:cxn modelId="{14C784E3-5696-694C-852A-74DC485EEB79}" type="presParOf" srcId="{E70CAA33-3CBC-1648-9A9B-40D22663245D}" destId="{7CB9AD00-226D-2A4A-A2DE-C94D0E2012E3}" srcOrd="0" destOrd="0" presId="urn:microsoft.com/office/officeart/2009/layout/CircleArrowProcess"/>
    <dgm:cxn modelId="{590E81D1-5650-2F4A-8D54-4A0319C0E28C}" type="presParOf" srcId="{71AAC486-8424-FE4A-934F-080B709EFCB2}" destId="{13FE94E1-B94E-8D43-86E6-551768B2204D}" srcOrd="3" destOrd="0" presId="urn:microsoft.com/office/officeart/2009/layout/CircleArrowProcess"/>
    <dgm:cxn modelId="{B8683AA2-3646-C04A-BAFB-63FB32E666B0}" type="presParOf" srcId="{71AAC486-8424-FE4A-934F-080B709EFCB2}" destId="{B0B021C8-F01E-6247-8BF7-092BF95617E4}" srcOrd="4" destOrd="0" presId="urn:microsoft.com/office/officeart/2009/layout/CircleArrowProcess"/>
    <dgm:cxn modelId="{62434E9D-EFC0-4C45-9340-AD3EEE9EC67E}" type="presParOf" srcId="{B0B021C8-F01E-6247-8BF7-092BF95617E4}" destId="{7F01FD15-B19E-034F-BB5A-A58B17CE0130}" srcOrd="0" destOrd="0" presId="urn:microsoft.com/office/officeart/2009/layout/CircleArrowProcess"/>
    <dgm:cxn modelId="{4D44ED5B-78D8-4C46-AF01-0BD138EC65EE}" type="presParOf" srcId="{71AAC486-8424-FE4A-934F-080B709EFCB2}" destId="{F208FC58-0903-6040-9BFE-8336462592FD}" srcOrd="5" destOrd="0" presId="urn:microsoft.com/office/officeart/2009/layout/CircleArrowProcess"/>
    <dgm:cxn modelId="{C2CB42C6-FE23-9B4F-B2BC-34BB7F2B56D7}" type="presParOf" srcId="{71AAC486-8424-FE4A-934F-080B709EFCB2}" destId="{B6E7B909-C9BE-1E4E-8423-DB615C9F610E}" srcOrd="6" destOrd="0" presId="urn:microsoft.com/office/officeart/2009/layout/CircleArrowProcess"/>
    <dgm:cxn modelId="{EDEAE912-9F72-D144-B437-6EFF6775C7FD}" type="presParOf" srcId="{B6E7B909-C9BE-1E4E-8423-DB615C9F610E}" destId="{CFCDB1C5-93A0-194B-AE07-EB3B264FE2A8}" srcOrd="0" destOrd="0" presId="urn:microsoft.com/office/officeart/2009/layout/CircleArrowProcess"/>
    <dgm:cxn modelId="{94913B81-3C4A-5845-88A2-2AA5DD272961}" type="presParOf" srcId="{71AAC486-8424-FE4A-934F-080B709EFCB2}" destId="{F7485198-2E66-5F41-89AE-1A699B8A1D00}" srcOrd="7" destOrd="0" presId="urn:microsoft.com/office/officeart/2009/layout/CircleArrowProcess"/>
    <dgm:cxn modelId="{18E26968-39FB-4041-8F27-F4EF326FA40C}" type="presParOf" srcId="{71AAC486-8424-FE4A-934F-080B709EFCB2}" destId="{E40B4FF4-4C13-924E-94ED-8584D71BAAB6}" srcOrd="8" destOrd="0" presId="urn:microsoft.com/office/officeart/2009/layout/CircleArrowProcess"/>
    <dgm:cxn modelId="{F3EFA329-CB25-3F46-9DC4-CF5D17577DE1}" type="presParOf" srcId="{E40B4FF4-4C13-924E-94ED-8584D71BAAB6}" destId="{3BE683AB-6267-0046-86F9-CD9B0D8DF8D3}" srcOrd="0" destOrd="0" presId="urn:microsoft.com/office/officeart/2009/layout/CircleArrowProcess"/>
    <dgm:cxn modelId="{47827F52-2F47-0E4A-88D1-3B9DC9235F6F}" type="presParOf" srcId="{71AAC486-8424-FE4A-934F-080B709EFCB2}" destId="{0EEE166C-88FD-E542-9B17-7FEFF7E6575B}"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4DB82-1E4E-A247-B9AD-CD294B1BA9CE}">
      <dsp:nvSpPr>
        <dsp:cNvPr id="0" name=""/>
        <dsp:cNvSpPr/>
      </dsp:nvSpPr>
      <dsp:spPr>
        <a:xfrm>
          <a:off x="2656129" y="0"/>
          <a:ext cx="3161180" cy="2074247"/>
        </a:xfrm>
        <a:prstGeom prst="circularArrow">
          <a:avLst>
            <a:gd name="adj1" fmla="val 10980"/>
            <a:gd name="adj2" fmla="val 1142322"/>
            <a:gd name="adj3" fmla="val 4500000"/>
            <a:gd name="adj4" fmla="val 10800000"/>
            <a:gd name="adj5" fmla="val 125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FC0D17F-C637-494E-8BF0-570947F4B6D8}">
      <dsp:nvSpPr>
        <dsp:cNvPr id="0" name=""/>
        <dsp:cNvSpPr/>
      </dsp:nvSpPr>
      <dsp:spPr>
        <a:xfrm>
          <a:off x="3233731" y="608972"/>
          <a:ext cx="2005199" cy="57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_tradnl" sz="1600" kern="1200" dirty="0">
              <a:solidFill>
                <a:srgbClr val="152B48"/>
              </a:solidFill>
              <a:latin typeface="Montserrat" pitchFamily="2" charset="77"/>
            </a:rPr>
            <a:t>Transmisión de presión </a:t>
          </a:r>
          <a:r>
            <a:rPr lang="es-ES_tradnl" sz="1600" kern="1200" dirty="0" err="1">
              <a:solidFill>
                <a:srgbClr val="152B48"/>
              </a:solidFill>
              <a:latin typeface="Montserrat" pitchFamily="2" charset="77"/>
            </a:rPr>
            <a:t>intratorácica</a:t>
          </a:r>
          <a:r>
            <a:rPr lang="es-ES_tradnl" sz="1600" kern="1200" dirty="0">
              <a:solidFill>
                <a:srgbClr val="152B48"/>
              </a:solidFill>
              <a:latin typeface="Montserrat" pitchFamily="2" charset="77"/>
            </a:rPr>
            <a:t>.</a:t>
          </a:r>
        </a:p>
      </dsp:txBody>
      <dsp:txXfrm>
        <a:off x="3233731" y="608972"/>
        <a:ext cx="2005199" cy="578486"/>
      </dsp:txXfrm>
    </dsp:sp>
    <dsp:sp modelId="{7CB9AD00-226D-2A4A-A2DE-C94D0E2012E3}">
      <dsp:nvSpPr>
        <dsp:cNvPr id="0" name=""/>
        <dsp:cNvSpPr/>
      </dsp:nvSpPr>
      <dsp:spPr>
        <a:xfrm>
          <a:off x="2623432" y="1191788"/>
          <a:ext cx="2074142" cy="2074247"/>
        </a:xfrm>
        <a:prstGeom prst="leftCircularArrow">
          <a:avLst>
            <a:gd name="adj1" fmla="val 10980"/>
            <a:gd name="adj2" fmla="val 1142322"/>
            <a:gd name="adj3" fmla="val 6300000"/>
            <a:gd name="adj4" fmla="val 18900000"/>
            <a:gd name="adj5" fmla="val 12500"/>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3FE94E1-B94E-8D43-86E6-551768B2204D}">
      <dsp:nvSpPr>
        <dsp:cNvPr id="0" name=""/>
        <dsp:cNvSpPr/>
      </dsp:nvSpPr>
      <dsp:spPr>
        <a:xfrm>
          <a:off x="3079036" y="1945694"/>
          <a:ext cx="1157489" cy="57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_tradnl" sz="1600" kern="1200" dirty="0">
              <a:solidFill>
                <a:srgbClr val="152B48"/>
              </a:solidFill>
              <a:latin typeface="Montserrat" pitchFamily="2" charset="77"/>
            </a:rPr>
            <a:t>Efecto hidráulico.</a:t>
          </a:r>
        </a:p>
      </dsp:txBody>
      <dsp:txXfrm>
        <a:off x="3079036" y="1945694"/>
        <a:ext cx="1157489" cy="578486"/>
      </dsp:txXfrm>
    </dsp:sp>
    <dsp:sp modelId="{7F01FD15-B19E-034F-BB5A-A58B17CE0130}">
      <dsp:nvSpPr>
        <dsp:cNvPr id="0" name=""/>
        <dsp:cNvSpPr/>
      </dsp:nvSpPr>
      <dsp:spPr>
        <a:xfrm>
          <a:off x="2391977" y="2388932"/>
          <a:ext cx="3689485" cy="2074247"/>
        </a:xfrm>
        <a:prstGeom prst="circularArrow">
          <a:avLst>
            <a:gd name="adj1" fmla="val 10980"/>
            <a:gd name="adj2" fmla="val 1142322"/>
            <a:gd name="adj3" fmla="val 4500000"/>
            <a:gd name="adj4" fmla="val 13500000"/>
            <a:gd name="adj5" fmla="val 125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208FC58-0903-6040-9BFE-8336462592FD}">
      <dsp:nvSpPr>
        <dsp:cNvPr id="0" name=""/>
        <dsp:cNvSpPr/>
      </dsp:nvSpPr>
      <dsp:spPr>
        <a:xfrm>
          <a:off x="3518236" y="3139491"/>
          <a:ext cx="1964560" cy="57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_tradnl" sz="1600" kern="1200" dirty="0">
              <a:solidFill>
                <a:srgbClr val="152B48"/>
              </a:solidFill>
              <a:latin typeface="Montserrat" pitchFamily="2" charset="77"/>
            </a:rPr>
            <a:t>Desaceleración entre áreas fijas y móviles.</a:t>
          </a:r>
        </a:p>
      </dsp:txBody>
      <dsp:txXfrm>
        <a:off x="3518236" y="3139491"/>
        <a:ext cx="1964560" cy="578486"/>
      </dsp:txXfrm>
    </dsp:sp>
    <dsp:sp modelId="{CFCDB1C5-93A0-194B-AE07-EB3B264FE2A8}">
      <dsp:nvSpPr>
        <dsp:cNvPr id="0" name=""/>
        <dsp:cNvSpPr/>
      </dsp:nvSpPr>
      <dsp:spPr>
        <a:xfrm>
          <a:off x="2397755" y="3582729"/>
          <a:ext cx="2525497" cy="2074247"/>
        </a:xfrm>
        <a:prstGeom prst="leftCircularArrow">
          <a:avLst>
            <a:gd name="adj1" fmla="val 10980"/>
            <a:gd name="adj2" fmla="val 1142322"/>
            <a:gd name="adj3" fmla="val 6300000"/>
            <a:gd name="adj4" fmla="val 18900000"/>
            <a:gd name="adj5" fmla="val 12500"/>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7485198-2E66-5F41-89AE-1A699B8A1D00}">
      <dsp:nvSpPr>
        <dsp:cNvPr id="0" name=""/>
        <dsp:cNvSpPr/>
      </dsp:nvSpPr>
      <dsp:spPr>
        <a:xfrm>
          <a:off x="2723241" y="4333958"/>
          <a:ext cx="1869078" cy="57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_tradnl" sz="1600" kern="1200" dirty="0">
              <a:solidFill>
                <a:srgbClr val="152B48"/>
              </a:solidFill>
              <a:latin typeface="Montserrat" pitchFamily="2" charset="77"/>
            </a:rPr>
            <a:t>Fuerza directa a la pared.</a:t>
          </a:r>
        </a:p>
      </dsp:txBody>
      <dsp:txXfrm>
        <a:off x="2723241" y="4333958"/>
        <a:ext cx="1869078" cy="578486"/>
      </dsp:txXfrm>
    </dsp:sp>
    <dsp:sp modelId="{3BE683AB-6267-0046-86F9-CD9B0D8DF8D3}">
      <dsp:nvSpPr>
        <dsp:cNvPr id="0" name=""/>
        <dsp:cNvSpPr/>
      </dsp:nvSpPr>
      <dsp:spPr>
        <a:xfrm>
          <a:off x="2888165" y="4912444"/>
          <a:ext cx="2699832" cy="1782995"/>
        </a:xfrm>
        <a:prstGeom prst="blockArc">
          <a:avLst>
            <a:gd name="adj1" fmla="val 13500000"/>
            <a:gd name="adj2" fmla="val 10800000"/>
            <a:gd name="adj3" fmla="val 1274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EEE166C-88FD-E542-9B17-7FEFF7E6575B}">
      <dsp:nvSpPr>
        <dsp:cNvPr id="0" name=""/>
        <dsp:cNvSpPr/>
      </dsp:nvSpPr>
      <dsp:spPr>
        <a:xfrm>
          <a:off x="3209794" y="5569069"/>
          <a:ext cx="2134375" cy="57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_tradnl" sz="1600" kern="1200" dirty="0">
              <a:solidFill>
                <a:srgbClr val="152B48"/>
              </a:solidFill>
              <a:latin typeface="Montserrat" pitchFamily="2" charset="77"/>
            </a:rPr>
            <a:t>Penetración desde un hueso roto.</a:t>
          </a:r>
        </a:p>
      </dsp:txBody>
      <dsp:txXfrm>
        <a:off x="3209794" y="5569069"/>
        <a:ext cx="2134375" cy="57848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44356-C4EB-6847-8D8F-D8EC584BC069}" type="datetimeFigureOut">
              <a:rPr lang="es-ES_tradnl" smtClean="0"/>
              <a:t>09/07/2021</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FF1CF-EA18-0844-8E1B-9C964CB811C3}" type="slidenum">
              <a:rPr lang="es-ES_tradnl" smtClean="0"/>
              <a:t>‹Nº›</a:t>
            </a:fld>
            <a:endParaRPr lang="es-ES_tradnl"/>
          </a:p>
        </p:txBody>
      </p:sp>
    </p:spTree>
    <p:extLst>
      <p:ext uri="{BB962C8B-B14F-4D97-AF65-F5344CB8AC3E}">
        <p14:creationId xmlns:p14="http://schemas.microsoft.com/office/powerpoint/2010/main" val="1011501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1</a:t>
            </a:fld>
            <a:endParaRPr lang="es-ES_tradnl"/>
          </a:p>
        </p:txBody>
      </p:sp>
    </p:spTree>
    <p:extLst>
      <p:ext uri="{BB962C8B-B14F-4D97-AF65-F5344CB8AC3E}">
        <p14:creationId xmlns:p14="http://schemas.microsoft.com/office/powerpoint/2010/main" val="695985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_tradnl" sz="1200" b="0" i="0" u="none" strike="noStrike" kern="1200" dirty="0">
                <a:solidFill>
                  <a:schemeClr val="tx1"/>
                </a:solidFill>
                <a:effectLst/>
                <a:latin typeface="+mn-lt"/>
                <a:ea typeface="+mn-ea"/>
                <a:cs typeface="+mn-cs"/>
              </a:rPr>
              <a:t>taponamiento, hemorragia o disfunción cardíaca grave. La rotura del tabique y la disfunción valvular (rotura de la valva, rotura del músculo papilar o de las cuerdas) pueden aparecer inicialmente sin síntomas, pero luego causar insuficiencia cardíaca tardía.</a:t>
            </a:r>
            <a:endParaRPr lang="es-ES_tradnl" b="0" dirty="0">
              <a:effectLst/>
            </a:endParaRPr>
          </a:p>
          <a:p>
            <a:pPr rtl="0"/>
            <a:br>
              <a:rPr lang="es-ES_tradnl" dirty="0"/>
            </a:br>
            <a:r>
              <a:rPr lang="es-ES_tradnl" sz="1200" b="0" i="0" u="none" strike="noStrike" kern="1200" dirty="0">
                <a:solidFill>
                  <a:schemeClr val="tx1"/>
                </a:solidFill>
                <a:effectLst/>
                <a:latin typeface="+mn-lt"/>
                <a:ea typeface="+mn-ea"/>
                <a:cs typeface="+mn-cs"/>
              </a:rPr>
              <a:t>as contracciones ventriculares prematuras son frecuentes, pero la taquicardia ventricular, la fibrilación ventricular y la taquicardia </a:t>
            </a:r>
            <a:r>
              <a:rPr lang="es-ES_tradnl" sz="1200" b="0" i="0" u="none" strike="noStrike" kern="1200" dirty="0" err="1">
                <a:solidFill>
                  <a:schemeClr val="tx1"/>
                </a:solidFill>
                <a:effectLst/>
                <a:latin typeface="+mn-lt"/>
                <a:ea typeface="+mn-ea"/>
                <a:cs typeface="+mn-cs"/>
              </a:rPr>
              <a:t>supraventricular</a:t>
            </a:r>
            <a:r>
              <a:rPr lang="es-ES_tradnl" sz="1200" b="0" i="0" u="none" strike="noStrike" kern="1200" dirty="0">
                <a:solidFill>
                  <a:schemeClr val="tx1"/>
                </a:solidFill>
                <a:effectLst/>
                <a:latin typeface="+mn-lt"/>
                <a:ea typeface="+mn-ea"/>
                <a:cs typeface="+mn-cs"/>
              </a:rPr>
              <a:t> suelen ocurrir dentro de las primeras 24 a 48 horas después de la lesión.</a:t>
            </a:r>
            <a:endParaRPr lang="es-ES_tradnl" b="0" dirty="0">
              <a:effectLst/>
            </a:endParaRPr>
          </a:p>
          <a:p>
            <a:br>
              <a:rPr lang="es-ES_tradnl" dirty="0"/>
            </a:br>
            <a:endParaRPr lang="es-ES_tradnl" dirty="0"/>
          </a:p>
          <a:p>
            <a:r>
              <a:rPr lang="es-ES_tradnl" sz="1200" b="0" i="0" u="none" strike="noStrike" kern="1200" dirty="0">
                <a:solidFill>
                  <a:schemeClr val="tx1"/>
                </a:solidFill>
                <a:effectLst/>
                <a:latin typeface="+mn-lt"/>
                <a:ea typeface="+mn-ea"/>
                <a:cs typeface="+mn-cs"/>
              </a:rPr>
              <a:t>La hipotensión posicional es el sello distintivo de la hernia cardíaca debido a la rotura pericárdica</a:t>
            </a:r>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11</a:t>
            </a:fld>
            <a:endParaRPr lang="es-ES_tradnl"/>
          </a:p>
        </p:txBody>
      </p:sp>
    </p:spTree>
    <p:extLst>
      <p:ext uri="{BB962C8B-B14F-4D97-AF65-F5344CB8AC3E}">
        <p14:creationId xmlns:p14="http://schemas.microsoft.com/office/powerpoint/2010/main" val="1855124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_tradnl" sz="1200" b="0" i="0" u="none" strike="noStrike" kern="1200" dirty="0">
                <a:solidFill>
                  <a:schemeClr val="tx1"/>
                </a:solidFill>
                <a:effectLst/>
                <a:latin typeface="+mn-lt"/>
                <a:ea typeface="+mn-ea"/>
                <a:cs typeface="+mn-cs"/>
              </a:rPr>
              <a:t>EXAMEN FÍSICO</a:t>
            </a:r>
            <a:endParaRPr lang="es-ES_tradnl" b="0" dirty="0">
              <a:effectLst/>
            </a:endParaRPr>
          </a:p>
          <a:p>
            <a:pPr rtl="0"/>
            <a:r>
              <a:rPr lang="es-ES_tradnl" sz="1200" b="1" i="0" u="none" strike="noStrike" kern="1200" dirty="0">
                <a:solidFill>
                  <a:schemeClr val="tx1"/>
                </a:solidFill>
                <a:effectLst/>
                <a:latin typeface="+mn-lt"/>
                <a:ea typeface="+mn-ea"/>
                <a:cs typeface="+mn-cs"/>
              </a:rPr>
              <a:t>El diagnóstico de una lesión cardíaca requiere un alto índice de sospecha. En la presentación inicial en el centro de emergencia, se evalúan las vías respiratorias, la respiración y la circulación según el protocolo de soporte vital avanzado para traumatismos y se tratan según sea necesario.17 Se obtiene un acceso intravenoso y se envía una muestra de sangre para tipo y prueba cruzada. Se examina al paciente para detectar la tríada de Beck, así como el pulso paradójico y el signo de </a:t>
            </a:r>
            <a:r>
              <a:rPr lang="es-ES_tradnl" sz="1200" b="1" i="0" u="none" strike="noStrike" kern="1200" dirty="0" err="1">
                <a:solidFill>
                  <a:schemeClr val="tx1"/>
                </a:solidFill>
                <a:effectLst/>
                <a:latin typeface="+mn-lt"/>
                <a:ea typeface="+mn-ea"/>
                <a:cs typeface="+mn-cs"/>
              </a:rPr>
              <a:t>Kussmaul</a:t>
            </a:r>
            <a:r>
              <a:rPr lang="es-ES_tradnl" sz="1200" b="1" i="0" u="none" strike="noStrike" kern="1200" dirty="0">
                <a:solidFill>
                  <a:schemeClr val="tx1"/>
                </a:solidFill>
                <a:effectLst/>
                <a:latin typeface="+mn-lt"/>
                <a:ea typeface="+mn-ea"/>
                <a:cs typeface="+mn-cs"/>
              </a:rPr>
              <a:t>.</a:t>
            </a:r>
            <a:endParaRPr lang="es-ES_tradnl" b="0" dirty="0">
              <a:effectLst/>
            </a:endParaRPr>
          </a:p>
          <a:p>
            <a:pPr rtl="0"/>
            <a:r>
              <a:rPr lang="es-ES_tradnl" sz="1200" b="1" i="0" u="none" strike="noStrike" kern="1200" dirty="0">
                <a:solidFill>
                  <a:schemeClr val="tx1"/>
                </a:solidFill>
                <a:effectLst/>
                <a:latin typeface="+mn-lt"/>
                <a:ea typeface="+mn-ea"/>
                <a:cs typeface="+mn-cs"/>
              </a:rPr>
              <a:t>Estos hallazgos sugieren una lesión cardíaca pero, como se señaló anteriormente, sólo están presentes en el 10% de los pacientes con taponamiento cardíaco. </a:t>
            </a:r>
            <a:endParaRPr lang="es-ES_tradnl" b="0" dirty="0">
              <a:effectLst/>
            </a:endParaRPr>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12</a:t>
            </a:fld>
            <a:endParaRPr lang="es-ES_tradnl"/>
          </a:p>
        </p:txBody>
      </p:sp>
    </p:spTree>
    <p:extLst>
      <p:ext uri="{BB962C8B-B14F-4D97-AF65-F5344CB8AC3E}">
        <p14:creationId xmlns:p14="http://schemas.microsoft.com/office/powerpoint/2010/main" val="322720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_tradnl" sz="1200" b="1" i="0" u="none" strike="noStrike" kern="1200" dirty="0">
                <a:solidFill>
                  <a:schemeClr val="tx1"/>
                </a:solidFill>
                <a:effectLst/>
                <a:latin typeface="+mn-lt"/>
                <a:ea typeface="+mn-ea"/>
                <a:cs typeface="+mn-cs"/>
              </a:rPr>
              <a:t>El paciente se somete simultáneamente a una evaluación enfocada con ecografía para trauma (FAST) (ver más adelante). Si el FAST muestra líquido pericárdico en un paciente inestable (presión arterial sistémica &lt;90 mm Hg), el traslado al quirófano es inmediato si el paciente tiene signos de vida.</a:t>
            </a:r>
            <a:endParaRPr lang="es-ES_tradnl" b="0" dirty="0">
              <a:effectLst/>
            </a:endParaRPr>
          </a:p>
          <a:p>
            <a:pPr rtl="0"/>
            <a:r>
              <a:rPr lang="es-ES_tradnl" sz="1200" b="1" i="0" u="none" strike="noStrike" kern="1200" dirty="0">
                <a:solidFill>
                  <a:schemeClr val="tx1"/>
                </a:solidFill>
                <a:effectLst/>
                <a:latin typeface="+mn-lt"/>
                <a:ea typeface="+mn-ea"/>
                <a:cs typeface="+mn-cs"/>
              </a:rPr>
              <a:t>Los pacientes in extremis por taponamiento o hemorragia </a:t>
            </a:r>
            <a:r>
              <a:rPr lang="es-ES_tradnl" sz="1200" b="1" i="0" u="none" strike="noStrike" kern="1200" dirty="0" err="1">
                <a:solidFill>
                  <a:schemeClr val="tx1"/>
                </a:solidFill>
                <a:effectLst/>
                <a:latin typeface="+mn-lt"/>
                <a:ea typeface="+mn-ea"/>
                <a:cs typeface="+mn-cs"/>
              </a:rPr>
              <a:t>intrapleural</a:t>
            </a:r>
            <a:r>
              <a:rPr lang="es-ES_tradnl" sz="1200" b="1" i="0" u="none" strike="noStrike" kern="1200" dirty="0">
                <a:solidFill>
                  <a:schemeClr val="tx1"/>
                </a:solidFill>
                <a:effectLst/>
                <a:latin typeface="+mn-lt"/>
                <a:ea typeface="+mn-ea"/>
                <a:cs typeface="+mn-cs"/>
              </a:rPr>
              <a:t> sospecha o confirmada requieren toracotomía en el departamento de emergencias para reanimación. </a:t>
            </a:r>
          </a:p>
          <a:p>
            <a:pPr rtl="0"/>
            <a:r>
              <a:rPr lang="es-ES_tradnl" sz="1200" b="1" i="0" u="none" strike="noStrike" kern="1200" dirty="0">
                <a:solidFill>
                  <a:schemeClr val="tx1"/>
                </a:solidFill>
                <a:effectLst/>
                <a:latin typeface="+mn-lt"/>
                <a:ea typeface="+mn-ea"/>
                <a:cs typeface="+mn-cs"/>
              </a:rPr>
              <a:t>Las indicaciones actuales para este procedimiento por parte del personal quirúrgico se dividen en dos categorías e incluyen las siguientes:</a:t>
            </a:r>
            <a:endParaRPr lang="es-ES_tradnl" b="0" dirty="0">
              <a:effectLst/>
            </a:endParaRPr>
          </a:p>
          <a:p>
            <a:pPr rtl="0"/>
            <a:r>
              <a:rPr lang="es-ES_tradnl" sz="1200" b="1" i="0" u="none" strike="noStrike" kern="1200" dirty="0">
                <a:solidFill>
                  <a:schemeClr val="tx1"/>
                </a:solidFill>
                <a:effectLst/>
                <a:latin typeface="+mn-lt"/>
                <a:ea typeface="+mn-ea"/>
                <a:cs typeface="+mn-cs"/>
              </a:rPr>
              <a:t>Paro cardíaco recuperable después de la lesión</a:t>
            </a:r>
            <a:endParaRPr lang="es-ES_tradnl" b="0" dirty="0">
              <a:effectLst/>
            </a:endParaRPr>
          </a:p>
          <a:p>
            <a:pPr rtl="0"/>
            <a:r>
              <a:rPr lang="es-ES_tradnl" sz="1200" b="1" i="0" u="none" strike="noStrike" kern="1200" dirty="0">
                <a:solidFill>
                  <a:schemeClr val="tx1"/>
                </a:solidFill>
                <a:effectLst/>
                <a:latin typeface="+mn-lt"/>
                <a:ea typeface="+mn-ea"/>
                <a:cs typeface="+mn-cs"/>
              </a:rPr>
              <a:t>• Pacientes con traumatismo torácico penetrante y menos de 15 minutos de RCP </a:t>
            </a:r>
            <a:r>
              <a:rPr lang="es-ES_tradnl" sz="1200" b="1" i="0" u="none" strike="noStrike" kern="1200" dirty="0" err="1">
                <a:solidFill>
                  <a:schemeClr val="tx1"/>
                </a:solidFill>
                <a:effectLst/>
                <a:latin typeface="+mn-lt"/>
                <a:ea typeface="+mn-ea"/>
                <a:cs typeface="+mn-cs"/>
              </a:rPr>
              <a:t>prehospitalaria</a:t>
            </a:r>
            <a:endParaRPr lang="es-ES_tradnl" b="0" dirty="0">
              <a:effectLst/>
            </a:endParaRPr>
          </a:p>
          <a:p>
            <a:pPr rtl="0"/>
            <a:r>
              <a:rPr lang="es-ES_tradnl" sz="1200" b="1" i="0" u="none" strike="noStrike" kern="1200" dirty="0">
                <a:solidFill>
                  <a:schemeClr val="tx1"/>
                </a:solidFill>
                <a:effectLst/>
                <a:latin typeface="+mn-lt"/>
                <a:ea typeface="+mn-ea"/>
                <a:cs typeface="+mn-cs"/>
              </a:rPr>
              <a:t>• Pacientes con traumatismo penetrante no torácico y menos de 5 minutos de RCP </a:t>
            </a:r>
            <a:r>
              <a:rPr lang="es-ES_tradnl" sz="1200" b="1" i="0" u="none" strike="noStrike" kern="1200" dirty="0" err="1">
                <a:solidFill>
                  <a:schemeClr val="tx1"/>
                </a:solidFill>
                <a:effectLst/>
                <a:latin typeface="+mn-lt"/>
                <a:ea typeface="+mn-ea"/>
                <a:cs typeface="+mn-cs"/>
              </a:rPr>
              <a:t>prehospitalaria</a:t>
            </a:r>
            <a:endParaRPr lang="es-ES_tradnl" b="0" dirty="0">
              <a:effectLst/>
            </a:endParaRPr>
          </a:p>
          <a:p>
            <a:pPr rtl="0"/>
            <a:r>
              <a:rPr lang="es-ES_tradnl" sz="1200" b="1" i="0" u="none" strike="noStrike" kern="1200" dirty="0">
                <a:solidFill>
                  <a:schemeClr val="tx1"/>
                </a:solidFill>
                <a:effectLst/>
                <a:latin typeface="+mn-lt"/>
                <a:ea typeface="+mn-ea"/>
                <a:cs typeface="+mn-cs"/>
              </a:rPr>
              <a:t>• Pacientes con traumatismo cerrado y menos de 10 minutos de RCP </a:t>
            </a:r>
            <a:r>
              <a:rPr lang="es-ES_tradnl" sz="1200" b="1" i="0" u="none" strike="noStrike" kern="1200" dirty="0" err="1">
                <a:solidFill>
                  <a:schemeClr val="tx1"/>
                </a:solidFill>
                <a:effectLst/>
                <a:latin typeface="+mn-lt"/>
                <a:ea typeface="+mn-ea"/>
                <a:cs typeface="+mn-cs"/>
              </a:rPr>
              <a:t>prehospitalaria</a:t>
            </a:r>
            <a:endParaRPr lang="es-ES_tradnl" b="0" dirty="0">
              <a:effectLst/>
            </a:endParaRPr>
          </a:p>
          <a:p>
            <a:pPr rtl="0"/>
            <a:br>
              <a:rPr lang="es-ES_tradnl" b="0" dirty="0">
                <a:effectLst/>
              </a:rPr>
            </a:br>
            <a:r>
              <a:rPr lang="es-ES_tradnl" sz="1200" b="1" i="0" u="none" strike="noStrike" kern="1200" dirty="0">
                <a:solidFill>
                  <a:schemeClr val="tx1"/>
                </a:solidFill>
                <a:effectLst/>
                <a:latin typeface="+mn-lt"/>
                <a:ea typeface="+mn-ea"/>
                <a:cs typeface="+mn-cs"/>
              </a:rPr>
              <a:t>Hipotensión grave persistente después de la lesión (presión arterial sistólica &lt;60 mm Hg) debido a </a:t>
            </a:r>
            <a:endParaRPr lang="es-ES_tradnl" b="0" dirty="0">
              <a:effectLst/>
            </a:endParaRPr>
          </a:p>
          <a:p>
            <a:pPr rtl="0"/>
            <a:r>
              <a:rPr lang="es-ES_tradnl" sz="1200" b="1" i="0" u="none" strike="noStrike" kern="1200" dirty="0">
                <a:solidFill>
                  <a:schemeClr val="tx1"/>
                </a:solidFill>
                <a:effectLst/>
                <a:latin typeface="+mn-lt"/>
                <a:ea typeface="+mn-ea"/>
                <a:cs typeface="+mn-cs"/>
              </a:rPr>
              <a:t>•Taponamiento cardíaco</a:t>
            </a:r>
            <a:endParaRPr lang="es-ES_tradnl" b="0" dirty="0">
              <a:effectLst/>
            </a:endParaRPr>
          </a:p>
          <a:p>
            <a:pPr rtl="0"/>
            <a:r>
              <a:rPr lang="es-ES_tradnl" sz="1200" b="1" i="0" u="none" strike="noStrike" kern="1200" dirty="0">
                <a:solidFill>
                  <a:schemeClr val="tx1"/>
                </a:solidFill>
                <a:effectLst/>
                <a:latin typeface="+mn-lt"/>
                <a:ea typeface="+mn-ea"/>
                <a:cs typeface="+mn-cs"/>
              </a:rPr>
              <a:t>• Hemorragia: </a:t>
            </a:r>
            <a:r>
              <a:rPr lang="es-ES_tradnl" sz="1200" b="1" i="0" u="none" strike="noStrike" kern="1200" dirty="0" err="1">
                <a:solidFill>
                  <a:schemeClr val="tx1"/>
                </a:solidFill>
                <a:effectLst/>
                <a:latin typeface="+mn-lt"/>
                <a:ea typeface="+mn-ea"/>
                <a:cs typeface="+mn-cs"/>
              </a:rPr>
              <a:t>intratorácica</a:t>
            </a:r>
            <a:r>
              <a:rPr lang="es-ES_tradnl" sz="1200" b="1" i="0" u="none" strike="noStrike" kern="1200" dirty="0">
                <a:solidFill>
                  <a:schemeClr val="tx1"/>
                </a:solidFill>
                <a:effectLst/>
                <a:latin typeface="+mn-lt"/>
                <a:ea typeface="+mn-ea"/>
                <a:cs typeface="+mn-cs"/>
              </a:rPr>
              <a:t>, </a:t>
            </a:r>
            <a:r>
              <a:rPr lang="es-ES_tradnl" sz="1200" b="1" i="0" u="none" strike="noStrike" kern="1200" dirty="0" err="1">
                <a:solidFill>
                  <a:schemeClr val="tx1"/>
                </a:solidFill>
                <a:effectLst/>
                <a:latin typeface="+mn-lt"/>
                <a:ea typeface="+mn-ea"/>
                <a:cs typeface="+mn-cs"/>
              </a:rPr>
              <a:t>intraabdominal</a:t>
            </a:r>
            <a:r>
              <a:rPr lang="es-ES_tradnl" sz="1200" b="1" i="0" u="none" strike="noStrike" kern="1200" dirty="0">
                <a:solidFill>
                  <a:schemeClr val="tx1"/>
                </a:solidFill>
                <a:effectLst/>
                <a:latin typeface="+mn-lt"/>
                <a:ea typeface="+mn-ea"/>
                <a:cs typeface="+mn-cs"/>
              </a:rPr>
              <a:t>, de extremidades, cervical</a:t>
            </a:r>
            <a:endParaRPr lang="es-ES_tradnl" b="0" dirty="0">
              <a:effectLst/>
            </a:endParaRPr>
          </a:p>
          <a:p>
            <a:pPr rtl="0"/>
            <a:r>
              <a:rPr lang="es-ES_tradnl" sz="1200" b="1" i="0" u="none" strike="noStrike" kern="1200" dirty="0">
                <a:solidFill>
                  <a:schemeClr val="tx1"/>
                </a:solidFill>
                <a:effectLst/>
                <a:latin typeface="+mn-lt"/>
                <a:ea typeface="+mn-ea"/>
                <a:cs typeface="+mn-cs"/>
              </a:rPr>
              <a:t>•Embolia gaseosa</a:t>
            </a:r>
            <a:endParaRPr lang="es-ES_tradnl" b="0" dirty="0">
              <a:effectLst/>
            </a:endParaRPr>
          </a:p>
          <a:p>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13</a:t>
            </a:fld>
            <a:endParaRPr lang="es-ES_tradnl"/>
          </a:p>
        </p:txBody>
      </p:sp>
    </p:spTree>
    <p:extLst>
      <p:ext uri="{BB962C8B-B14F-4D97-AF65-F5344CB8AC3E}">
        <p14:creationId xmlns:p14="http://schemas.microsoft.com/office/powerpoint/2010/main" val="48672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_tradnl" sz="1200" b="0" i="0" u="none" strike="noStrike" kern="1200" dirty="0">
                <a:solidFill>
                  <a:schemeClr val="tx1"/>
                </a:solidFill>
                <a:effectLst/>
                <a:latin typeface="+mn-lt"/>
                <a:ea typeface="+mn-ea"/>
                <a:cs typeface="+mn-cs"/>
              </a:rPr>
              <a:t>FAST</a:t>
            </a:r>
          </a:p>
          <a:p>
            <a:pPr rtl="0"/>
            <a:r>
              <a:rPr lang="es-ES_tradnl" sz="1200" b="0" i="0" u="none" strike="noStrike" kern="1200" dirty="0">
                <a:solidFill>
                  <a:schemeClr val="tx1"/>
                </a:solidFill>
                <a:effectLst/>
                <a:latin typeface="+mn-lt"/>
                <a:ea typeface="+mn-ea"/>
                <a:cs typeface="+mn-cs"/>
              </a:rPr>
              <a:t>Un examen de ultrasonido realizado por un cirujano (FAST) del saco pericárdico es muy preciso para determinar la presencia de un </a:t>
            </a:r>
            <a:r>
              <a:rPr lang="es-ES_tradnl" sz="1200" b="0" i="0" u="none" strike="noStrike" kern="1200" dirty="0" err="1">
                <a:solidFill>
                  <a:schemeClr val="tx1"/>
                </a:solidFill>
                <a:effectLst/>
                <a:latin typeface="+mn-lt"/>
                <a:ea typeface="+mn-ea"/>
                <a:cs typeface="+mn-cs"/>
              </a:rPr>
              <a:t>hemopericardio</a:t>
            </a:r>
            <a:r>
              <a:rPr lang="es-ES_tradnl" sz="1200" b="0" i="0" u="none" strike="noStrike" kern="1200" dirty="0">
                <a:solidFill>
                  <a:schemeClr val="tx1"/>
                </a:solidFill>
                <a:effectLst/>
                <a:latin typeface="+mn-lt"/>
                <a:ea typeface="+mn-ea"/>
                <a:cs typeface="+mn-cs"/>
              </a:rPr>
              <a:t> agudo, </a:t>
            </a:r>
            <a:r>
              <a:rPr lang="es-ES_tradnl" sz="1200" b="0" i="0" u="none" strike="noStrike" kern="1200" dirty="0" err="1">
                <a:solidFill>
                  <a:schemeClr val="tx1"/>
                </a:solidFill>
                <a:effectLst/>
                <a:latin typeface="+mn-lt"/>
                <a:ea typeface="+mn-ea"/>
                <a:cs typeface="+mn-cs"/>
              </a:rPr>
              <a:t>hemotórax</a:t>
            </a:r>
            <a:r>
              <a:rPr lang="es-ES_tradnl" sz="1200" b="0" i="0" u="none" strike="noStrike" kern="1200" dirty="0">
                <a:solidFill>
                  <a:schemeClr val="tx1"/>
                </a:solidFill>
                <a:effectLst/>
                <a:latin typeface="+mn-lt"/>
                <a:ea typeface="+mn-ea"/>
                <a:cs typeface="+mn-cs"/>
              </a:rPr>
              <a:t> o neumotórax (ver más adelante). </a:t>
            </a:r>
          </a:p>
          <a:p>
            <a:r>
              <a:rPr lang="es-ES_tradnl" sz="1200" b="0" i="0" u="none" strike="noStrike" kern="1200" dirty="0">
                <a:solidFill>
                  <a:schemeClr val="tx1"/>
                </a:solidFill>
                <a:effectLst/>
                <a:latin typeface="+mn-lt"/>
                <a:ea typeface="+mn-ea"/>
                <a:cs typeface="+mn-cs"/>
              </a:rPr>
              <a:t>El examen FAST evalúa cuatro ventanas anatómicas para detectar la presencia de líquido pericárdico o </a:t>
            </a:r>
            <a:r>
              <a:rPr lang="es-ES_tradnl" sz="1200" b="0" i="0" u="none" strike="noStrike" kern="1200" dirty="0" err="1">
                <a:solidFill>
                  <a:schemeClr val="tx1"/>
                </a:solidFill>
                <a:effectLst/>
                <a:latin typeface="+mn-lt"/>
                <a:ea typeface="+mn-ea"/>
                <a:cs typeface="+mn-cs"/>
              </a:rPr>
              <a:t>intraabdominal</a:t>
            </a:r>
            <a:r>
              <a:rPr lang="es-ES_tradnl" sz="1200" b="0" i="0" u="none" strike="noStrike" kern="1200" dirty="0">
                <a:solidFill>
                  <a:schemeClr val="tx1"/>
                </a:solidFill>
                <a:effectLst/>
                <a:latin typeface="+mn-lt"/>
                <a:ea typeface="+mn-ea"/>
                <a:cs typeface="+mn-cs"/>
              </a:rPr>
              <a:t>. En este contexto, la ecografía no pretende alcanzar la precisión de los estudios realizados en la sala de radiología o cardiología, sino determinar la presencia de colecciones anormales de líquido23. La ecografía es segura, portátil y rápida y puede repetirse según se indique. Si lo realiza un cirujano capacitado en pacientes con traumatismo del tronco, principalmente heridas penetrantes en el tórax y traumatismo cerrado en el abdomen, la sensibilidad y especificidad generales fueron 83,3% y 99,7%, </a:t>
            </a:r>
            <a:endParaRPr lang="es-ES_tradnl" dirty="0"/>
          </a:p>
          <a:p>
            <a:br>
              <a:rPr lang="es-ES_tradnl" dirty="0"/>
            </a:br>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14</a:t>
            </a:fld>
            <a:endParaRPr lang="es-ES_tradnl"/>
          </a:p>
        </p:txBody>
      </p:sp>
    </p:spTree>
    <p:extLst>
      <p:ext uri="{BB962C8B-B14F-4D97-AF65-F5344CB8AC3E}">
        <p14:creationId xmlns:p14="http://schemas.microsoft.com/office/powerpoint/2010/main" val="1229559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_tradnl" sz="1200" b="0" i="0" u="none" strike="noStrike" kern="1200" dirty="0">
                <a:solidFill>
                  <a:schemeClr val="tx1"/>
                </a:solidFill>
                <a:effectLst/>
                <a:latin typeface="+mn-lt"/>
                <a:ea typeface="+mn-ea"/>
                <a:cs typeface="+mn-cs"/>
              </a:rPr>
              <a:t>La radiografía de tórax de rutina es más valiosa para diagnosticar un </a:t>
            </a:r>
            <a:r>
              <a:rPr lang="es-ES_tradnl" sz="1200" b="0" i="0" u="none" strike="noStrike" kern="1200" dirty="0" err="1">
                <a:solidFill>
                  <a:schemeClr val="tx1"/>
                </a:solidFill>
                <a:effectLst/>
                <a:latin typeface="+mn-lt"/>
                <a:ea typeface="+mn-ea"/>
                <a:cs typeface="+mn-cs"/>
              </a:rPr>
              <a:t>hemotórax</a:t>
            </a:r>
            <a:r>
              <a:rPr lang="es-ES_tradnl" sz="1200" b="0" i="0" u="none" strike="noStrike" kern="1200" dirty="0">
                <a:solidFill>
                  <a:schemeClr val="tx1"/>
                </a:solidFill>
                <a:effectLst/>
                <a:latin typeface="+mn-lt"/>
                <a:ea typeface="+mn-ea"/>
                <a:cs typeface="+mn-cs"/>
              </a:rPr>
              <a:t>, un neumotórax o el rastro de un misil; confirmar la presencia de un misil en el mediastino; o documentar la presencia de un hematoma </a:t>
            </a:r>
            <a:r>
              <a:rPr lang="es-ES_tradnl" sz="1200" b="0" i="0" u="none" strike="noStrike" kern="1200" dirty="0" err="1">
                <a:solidFill>
                  <a:schemeClr val="tx1"/>
                </a:solidFill>
                <a:effectLst/>
                <a:latin typeface="+mn-lt"/>
                <a:ea typeface="+mn-ea"/>
                <a:cs typeface="+mn-cs"/>
              </a:rPr>
              <a:t>mediastínico</a:t>
            </a:r>
            <a:r>
              <a:rPr lang="es-ES_tradnl" sz="1200" b="0" i="0" u="none" strike="noStrike" kern="1200" dirty="0">
                <a:solidFill>
                  <a:schemeClr val="tx1"/>
                </a:solidFill>
                <a:effectLst/>
                <a:latin typeface="+mn-lt"/>
                <a:ea typeface="+mn-ea"/>
                <a:cs typeface="+mn-cs"/>
              </a:rPr>
              <a:t> o </a:t>
            </a:r>
            <a:r>
              <a:rPr lang="es-ES_tradnl" sz="1200" b="0" i="0" u="none" strike="noStrike" kern="1200" dirty="0" err="1">
                <a:solidFill>
                  <a:schemeClr val="tx1"/>
                </a:solidFill>
                <a:effectLst/>
                <a:latin typeface="+mn-lt"/>
                <a:ea typeface="+mn-ea"/>
                <a:cs typeface="+mn-cs"/>
              </a:rPr>
              <a:t>extrapleural</a:t>
            </a:r>
            <a:r>
              <a:rPr lang="es-ES_tradnl" sz="1200" b="0" i="0" u="none" strike="noStrike" kern="1200" dirty="0">
                <a:solidFill>
                  <a:schemeClr val="tx1"/>
                </a:solidFill>
                <a:effectLst/>
                <a:latin typeface="+mn-lt"/>
                <a:ea typeface="+mn-ea"/>
                <a:cs typeface="+mn-cs"/>
              </a:rPr>
              <a:t>. La TC torácica hará lo mismo, además de documentar la trayectoria, localizar con precisión un misil y confirmar lesiones en otras estructuras del mediastino.</a:t>
            </a:r>
            <a:endParaRPr lang="es-ES_tradnl" b="0" dirty="0">
              <a:effectLst/>
            </a:endParaRPr>
          </a:p>
          <a:p>
            <a:pPr rtl="0"/>
            <a:endParaRPr lang="es-ES_tradnl" dirty="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kern="1200" dirty="0">
                <a:solidFill>
                  <a:schemeClr val="tx1"/>
                </a:solidFill>
                <a:effectLst/>
                <a:latin typeface="+mn-lt"/>
                <a:ea typeface="+mn-ea"/>
                <a:cs typeface="+mn-cs"/>
              </a:rPr>
              <a:t>Ayudan para definir la </a:t>
            </a:r>
            <a:r>
              <a:rPr lang="es-ES_tradnl" sz="1200" b="0" kern="1200" dirty="0" err="1">
                <a:solidFill>
                  <a:schemeClr val="tx1"/>
                </a:solidFill>
                <a:effectLst/>
                <a:latin typeface="+mn-lt"/>
                <a:ea typeface="+mn-ea"/>
                <a:cs typeface="+mn-cs"/>
              </a:rPr>
              <a:t>localización</a:t>
            </a:r>
            <a:r>
              <a:rPr lang="es-ES_tradnl" sz="1200" b="0" kern="1200" dirty="0">
                <a:solidFill>
                  <a:schemeClr val="tx1"/>
                </a:solidFill>
                <a:effectLst/>
                <a:latin typeface="+mn-lt"/>
                <a:ea typeface="+mn-ea"/>
                <a:cs typeface="+mn-cs"/>
              </a:rPr>
              <a:t> y la trayectoria de los proyectiles, particularmente en las heridas que atraviesan el mediastino. </a:t>
            </a:r>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15</a:t>
            </a:fld>
            <a:endParaRPr lang="es-ES_tradnl"/>
          </a:p>
        </p:txBody>
      </p:sp>
    </p:spTree>
    <p:extLst>
      <p:ext uri="{BB962C8B-B14F-4D97-AF65-F5344CB8AC3E}">
        <p14:creationId xmlns:p14="http://schemas.microsoft.com/office/powerpoint/2010/main" val="1532764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_tradnl" dirty="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kern="1200" dirty="0">
                <a:solidFill>
                  <a:schemeClr val="tx1"/>
                </a:solidFill>
                <a:effectLst/>
                <a:latin typeface="+mn-lt"/>
                <a:ea typeface="+mn-ea"/>
                <a:cs typeface="+mn-cs"/>
              </a:rPr>
              <a:t>Ayudan para definir la </a:t>
            </a:r>
            <a:r>
              <a:rPr lang="es-ES_tradnl" sz="1200" b="0" kern="1200" dirty="0" err="1">
                <a:solidFill>
                  <a:schemeClr val="tx1"/>
                </a:solidFill>
                <a:effectLst/>
                <a:latin typeface="+mn-lt"/>
                <a:ea typeface="+mn-ea"/>
                <a:cs typeface="+mn-cs"/>
              </a:rPr>
              <a:t>localización</a:t>
            </a:r>
            <a:r>
              <a:rPr lang="es-ES_tradnl" sz="1200" b="0" kern="1200" dirty="0">
                <a:solidFill>
                  <a:schemeClr val="tx1"/>
                </a:solidFill>
                <a:effectLst/>
                <a:latin typeface="+mn-lt"/>
                <a:ea typeface="+mn-ea"/>
                <a:cs typeface="+mn-cs"/>
              </a:rPr>
              <a:t> y la trayectoria de los proyectiles, particularmente en las heridas que atraviesan el mediastino. </a:t>
            </a:r>
            <a:endParaRPr lang="es-ES_tradnl" dirty="0"/>
          </a:p>
          <a:p>
            <a:pPr rtl="0"/>
            <a:endParaRPr lang="es-ES_tradnl" dirty="0"/>
          </a:p>
          <a:p>
            <a:pPr rtl="0"/>
            <a:r>
              <a:rPr lang="es-ES_tradnl" sz="1200" b="1" i="0" u="none" strike="noStrike" kern="1200" dirty="0">
                <a:solidFill>
                  <a:schemeClr val="tx1"/>
                </a:solidFill>
                <a:effectLst/>
                <a:latin typeface="+mn-lt"/>
                <a:ea typeface="+mn-ea"/>
                <a:cs typeface="+mn-cs"/>
              </a:rPr>
              <a:t>(1) no hay ningún papel para la evaluación por TC de los pacientes que no responden a la reanimación, (2) la TC no debe impedir el transporte de pacientes estables a un centro mejor equipado para tratar las lesiones cardíacas, (3) en el contexto de un derrame pericárdico positivo por ultrasonido, el cirujano no debe retrasar la intervención quirúrgica para realizar una tomografía computarizada.</a:t>
            </a:r>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16</a:t>
            </a:fld>
            <a:endParaRPr lang="es-ES_tradnl"/>
          </a:p>
        </p:txBody>
      </p:sp>
    </p:spTree>
    <p:extLst>
      <p:ext uri="{BB962C8B-B14F-4D97-AF65-F5344CB8AC3E}">
        <p14:creationId xmlns:p14="http://schemas.microsoft.com/office/powerpoint/2010/main" val="1592614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_tradnl" dirty="0"/>
          </a:p>
          <a:p>
            <a:pPr rtl="0"/>
            <a:r>
              <a:rPr lang="es-ES_tradnl" sz="1200" b="0" i="0" u="none" strike="noStrike" kern="1200" dirty="0">
                <a:solidFill>
                  <a:schemeClr val="tx1"/>
                </a:solidFill>
                <a:effectLst/>
                <a:latin typeface="+mn-lt"/>
                <a:ea typeface="+mn-ea"/>
                <a:cs typeface="+mn-cs"/>
              </a:rPr>
              <a:t>ECOCARDIOGRAFÍA FORMAL</a:t>
            </a:r>
            <a:endParaRPr lang="es-ES_tradnl" b="0" dirty="0">
              <a:effectLst/>
            </a:endParaRPr>
          </a:p>
          <a:p>
            <a:pPr rtl="0"/>
            <a:r>
              <a:rPr lang="es-ES_tradnl" sz="1200" b="0" i="0" u="none" strike="noStrike" kern="1200" dirty="0">
                <a:solidFill>
                  <a:schemeClr val="tx1"/>
                </a:solidFill>
                <a:effectLst/>
                <a:latin typeface="+mn-lt"/>
                <a:ea typeface="+mn-ea"/>
                <a:cs typeface="+mn-cs"/>
              </a:rPr>
              <a:t>Para evaluar hallazgos más sutiles de BCI, como movimiento de la pared o anomalías valvulares o </a:t>
            </a:r>
            <a:r>
              <a:rPr lang="es-ES_tradnl" sz="1200" b="0" i="0" u="none" strike="noStrike" kern="1200" dirty="0" err="1">
                <a:solidFill>
                  <a:schemeClr val="tx1"/>
                </a:solidFill>
                <a:effectLst/>
                <a:latin typeface="+mn-lt"/>
                <a:ea typeface="+mn-ea"/>
                <a:cs typeface="+mn-cs"/>
              </a:rPr>
              <a:t>septales</a:t>
            </a:r>
            <a:r>
              <a:rPr lang="es-ES_tradnl" sz="1200" b="0" i="0" u="none" strike="noStrike" kern="1200" dirty="0">
                <a:solidFill>
                  <a:schemeClr val="tx1"/>
                </a:solidFill>
                <a:effectLst/>
                <a:latin typeface="+mn-lt"/>
                <a:ea typeface="+mn-ea"/>
                <a:cs typeface="+mn-cs"/>
              </a:rPr>
              <a:t> en el paciente estable, se obtiene una ecocardiografía </a:t>
            </a:r>
            <a:r>
              <a:rPr lang="es-ES_tradnl" sz="1200" b="0" i="0" u="none" strike="noStrike" kern="1200" dirty="0" err="1">
                <a:solidFill>
                  <a:schemeClr val="tx1"/>
                </a:solidFill>
                <a:effectLst/>
                <a:latin typeface="+mn-lt"/>
                <a:ea typeface="+mn-ea"/>
                <a:cs typeface="+mn-cs"/>
              </a:rPr>
              <a:t>transtorácica</a:t>
            </a:r>
            <a:r>
              <a:rPr lang="es-ES_tradnl" sz="1200" b="0" i="0" u="none" strike="noStrike" kern="1200" dirty="0">
                <a:solidFill>
                  <a:schemeClr val="tx1"/>
                </a:solidFill>
                <a:effectLst/>
                <a:latin typeface="+mn-lt"/>
                <a:ea typeface="+mn-ea"/>
                <a:cs typeface="+mn-cs"/>
              </a:rPr>
              <a:t> formal o una ecocardiografía </a:t>
            </a:r>
            <a:r>
              <a:rPr lang="es-ES_tradnl" sz="1200" b="0" i="0" u="none" strike="noStrike" kern="1200" dirty="0" err="1">
                <a:solidFill>
                  <a:schemeClr val="tx1"/>
                </a:solidFill>
                <a:effectLst/>
                <a:latin typeface="+mn-lt"/>
                <a:ea typeface="+mn-ea"/>
                <a:cs typeface="+mn-cs"/>
              </a:rPr>
              <a:t>transesofágica</a:t>
            </a:r>
            <a:endParaRPr lang="es-ES_tradnl" b="0" dirty="0">
              <a:effectLst/>
            </a:endParaRPr>
          </a:p>
          <a:p>
            <a:pPr rtl="0"/>
            <a:br>
              <a:rPr lang="es-ES_tradnl" dirty="0"/>
            </a:br>
            <a:r>
              <a:rPr lang="es-ES_tradnl" sz="1200" b="1" i="0" u="none" strike="noStrike" kern="1200" dirty="0">
                <a:solidFill>
                  <a:schemeClr val="tx1"/>
                </a:solidFill>
                <a:effectLst/>
                <a:latin typeface="+mn-lt"/>
                <a:ea typeface="+mn-ea"/>
                <a:cs typeface="+mn-cs"/>
              </a:rPr>
              <a:t>La ecocardiografía formal es más útil en las siguientes situaciones: (1) diagnóstico de sangre </a:t>
            </a:r>
            <a:r>
              <a:rPr lang="es-ES_tradnl" sz="1200" b="1" i="0" u="none" strike="noStrike" kern="1200" dirty="0" err="1">
                <a:solidFill>
                  <a:schemeClr val="tx1"/>
                </a:solidFill>
                <a:effectLst/>
                <a:latin typeface="+mn-lt"/>
                <a:ea typeface="+mn-ea"/>
                <a:cs typeface="+mn-cs"/>
              </a:rPr>
              <a:t>intrapericárdica</a:t>
            </a:r>
            <a:r>
              <a:rPr lang="es-ES_tradnl" sz="1200" b="1" i="0" u="none" strike="noStrike" kern="1200" dirty="0">
                <a:solidFill>
                  <a:schemeClr val="tx1"/>
                </a:solidFill>
                <a:effectLst/>
                <a:latin typeface="+mn-lt"/>
                <a:ea typeface="+mn-ea"/>
                <a:cs typeface="+mn-cs"/>
              </a:rPr>
              <a:t> y fisiología del taponamiento; (2) evaluación </a:t>
            </a:r>
            <a:r>
              <a:rPr lang="es-ES_tradnl" sz="1200" b="1" i="0" u="none" strike="noStrike" kern="1200" dirty="0" err="1">
                <a:solidFill>
                  <a:schemeClr val="tx1"/>
                </a:solidFill>
                <a:effectLst/>
                <a:latin typeface="+mn-lt"/>
                <a:ea typeface="+mn-ea"/>
                <a:cs typeface="+mn-cs"/>
              </a:rPr>
              <a:t>intraoperatoria</a:t>
            </a:r>
            <a:r>
              <a:rPr lang="es-ES_tradnl" sz="1200" b="1" i="0" u="none" strike="noStrike" kern="1200" dirty="0">
                <a:solidFill>
                  <a:schemeClr val="tx1"/>
                </a:solidFill>
                <a:effectLst/>
                <a:latin typeface="+mn-lt"/>
                <a:ea typeface="+mn-ea"/>
                <a:cs typeface="+mn-cs"/>
              </a:rPr>
              <a:t> de la cavidad pericárdica y el corazón durante un procedimiento no torácico; (3) diagnóstico de defectos del tabique cardíaco e insuficiencia valvular; y (4) diferenciar entre disfunción ventricular y taponamiento cardíaco, particularmente en pacientes mayores. Es interesante que la mayoría de las BCI identificadas por ecocardiografía rara vez requieren un tratamiento agudo.</a:t>
            </a:r>
            <a:endParaRPr lang="es-ES_tradnl" dirty="0"/>
          </a:p>
          <a:p>
            <a:pPr rtl="0"/>
            <a:endParaRPr lang="es-ES_tradnl" b="0" dirty="0">
              <a:effectLst/>
            </a:endParaRPr>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17</a:t>
            </a:fld>
            <a:endParaRPr lang="es-ES_tradnl"/>
          </a:p>
        </p:txBody>
      </p:sp>
    </p:spTree>
    <p:extLst>
      <p:ext uri="{BB962C8B-B14F-4D97-AF65-F5344CB8AC3E}">
        <p14:creationId xmlns:p14="http://schemas.microsoft.com/office/powerpoint/2010/main" val="226201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_tradnl" sz="1200" b="0" i="0" u="none" strike="noStrike" kern="1200" dirty="0">
                <a:solidFill>
                  <a:schemeClr val="tx1"/>
                </a:solidFill>
                <a:effectLst/>
                <a:latin typeface="+mn-lt"/>
                <a:ea typeface="+mn-ea"/>
                <a:cs typeface="+mn-cs"/>
              </a:rPr>
              <a:t>PERICARDIOCENTESIS</a:t>
            </a:r>
            <a:endParaRPr lang="es-ES_tradnl" b="0" dirty="0">
              <a:effectLst/>
            </a:endParaRPr>
          </a:p>
          <a:p>
            <a:pPr rtl="0"/>
            <a:r>
              <a:rPr lang="es-ES_tradnl" sz="1200" b="0" i="0" u="none" strike="noStrike" kern="1200" dirty="0">
                <a:solidFill>
                  <a:schemeClr val="tx1"/>
                </a:solidFill>
                <a:effectLst/>
                <a:latin typeface="+mn-lt"/>
                <a:ea typeface="+mn-ea"/>
                <a:cs typeface="+mn-cs"/>
              </a:rPr>
              <a:t>La </a:t>
            </a:r>
            <a:r>
              <a:rPr lang="es-ES_tradnl" sz="1200" b="0" i="0" u="none" strike="noStrike" kern="1200" dirty="0" err="1">
                <a:solidFill>
                  <a:schemeClr val="tx1"/>
                </a:solidFill>
                <a:effectLst/>
                <a:latin typeface="+mn-lt"/>
                <a:ea typeface="+mn-ea"/>
                <a:cs typeface="+mn-cs"/>
              </a:rPr>
              <a:t>pericardiocentesis</a:t>
            </a:r>
            <a:r>
              <a:rPr lang="es-ES_tradnl" sz="1200" b="0" i="0" u="none" strike="noStrike" kern="1200" dirty="0">
                <a:solidFill>
                  <a:schemeClr val="tx1"/>
                </a:solidFill>
                <a:effectLst/>
                <a:latin typeface="+mn-lt"/>
                <a:ea typeface="+mn-ea"/>
                <a:cs typeface="+mn-cs"/>
              </a:rPr>
              <a:t> ha tenido un apoyo histórico significativo, especialmente hace años cuando la mayoría de las heridas cardíacas penetrantes se producían con picahielos y los pacientes (supervivientes) llegaban varias horas y / o días después de la lesión. En tales casos, había una clasificación natural de las lesiones cardíacas más graves y la sangre </a:t>
            </a:r>
            <a:r>
              <a:rPr lang="es-ES_tradnl" sz="1200" b="0" i="0" u="none" strike="noStrike" kern="1200" dirty="0" err="1">
                <a:solidFill>
                  <a:schemeClr val="tx1"/>
                </a:solidFill>
                <a:effectLst/>
                <a:latin typeface="+mn-lt"/>
                <a:ea typeface="+mn-ea"/>
                <a:cs typeface="+mn-cs"/>
              </a:rPr>
              <a:t>intrapericárdica</a:t>
            </a:r>
            <a:r>
              <a:rPr lang="es-ES_tradnl" sz="1200" b="0" i="0" u="none" strike="noStrike" kern="1200" dirty="0">
                <a:solidFill>
                  <a:schemeClr val="tx1"/>
                </a:solidFill>
                <a:effectLst/>
                <a:latin typeface="+mn-lt"/>
                <a:ea typeface="+mn-ea"/>
                <a:cs typeface="+mn-cs"/>
              </a:rPr>
              <a:t> se había </a:t>
            </a:r>
            <a:r>
              <a:rPr lang="es-ES_tradnl" sz="1200" b="0" i="0" u="none" strike="noStrike" kern="1200" dirty="0" err="1">
                <a:solidFill>
                  <a:schemeClr val="tx1"/>
                </a:solidFill>
                <a:effectLst/>
                <a:latin typeface="+mn-lt"/>
                <a:ea typeface="+mn-ea"/>
                <a:cs typeface="+mn-cs"/>
              </a:rPr>
              <a:t>desfibrinado</a:t>
            </a:r>
            <a:r>
              <a:rPr lang="es-ES_tradnl" sz="1200" b="0" i="0" u="none" strike="noStrike" kern="1200" dirty="0">
                <a:solidFill>
                  <a:schemeClr val="tx1"/>
                </a:solidFill>
                <a:effectLst/>
                <a:latin typeface="+mn-lt"/>
                <a:ea typeface="+mn-ea"/>
                <a:cs typeface="+mn-cs"/>
              </a:rPr>
              <a:t> y era fácil de extraer. Como ahora probablemente hay más lesiones por </a:t>
            </a:r>
            <a:r>
              <a:rPr lang="es-ES_tradnl" sz="1200" b="0" i="0" u="none" strike="noStrike" kern="1200" dirty="0" err="1">
                <a:solidFill>
                  <a:schemeClr val="tx1"/>
                </a:solidFill>
                <a:effectLst/>
                <a:latin typeface="+mn-lt"/>
                <a:ea typeface="+mn-ea"/>
                <a:cs typeface="+mn-cs"/>
              </a:rPr>
              <a:t>pericardiocentesis</a:t>
            </a:r>
            <a:r>
              <a:rPr lang="es-ES_tradnl" sz="1200" b="0" i="0" u="none" strike="noStrike" kern="1200" dirty="0">
                <a:solidFill>
                  <a:schemeClr val="tx1"/>
                </a:solidFill>
                <a:effectLst/>
                <a:latin typeface="+mn-lt"/>
                <a:ea typeface="+mn-ea"/>
                <a:cs typeface="+mn-cs"/>
              </a:rPr>
              <a:t> que por diagnósticos precisos, casi todos los cirujanos traumatólogos desaconsejan el uso de la </a:t>
            </a:r>
            <a:r>
              <a:rPr lang="es-ES_tradnl" sz="1200" b="0" i="0" u="none" strike="noStrike" kern="1200" dirty="0" err="1">
                <a:solidFill>
                  <a:schemeClr val="tx1"/>
                </a:solidFill>
                <a:effectLst/>
                <a:latin typeface="+mn-lt"/>
                <a:ea typeface="+mn-ea"/>
                <a:cs typeface="+mn-cs"/>
              </a:rPr>
              <a:t>pericardiocentesis</a:t>
            </a:r>
            <a:r>
              <a:rPr lang="es-ES_tradnl" sz="1200" b="0" i="0" u="none" strike="noStrike" kern="1200" dirty="0">
                <a:solidFill>
                  <a:schemeClr val="tx1"/>
                </a:solidFill>
                <a:effectLst/>
                <a:latin typeface="+mn-lt"/>
                <a:ea typeface="+mn-ea"/>
                <a:cs typeface="+mn-cs"/>
              </a:rPr>
              <a:t> para diagnosticar un traumatismo cardíaco agudo10. Una indicación para su uso sería una lesión iatrogénica causada por cateterismo cardíaco, momento en el que la descompresión inmediata de el taponamiento puede salvar vidas, especialmente en el entorno en el que no hay un cirujano disponible.</a:t>
            </a:r>
            <a:endParaRPr lang="es-ES_tradnl" b="0" dirty="0">
              <a:effectLst/>
            </a:endParaRPr>
          </a:p>
          <a:p>
            <a:br>
              <a:rPr lang="es-ES_tradnl" dirty="0"/>
            </a:br>
            <a:endParaRPr lang="es-ES_tradnl" dirty="0"/>
          </a:p>
          <a:p>
            <a:pPr rtl="0"/>
            <a:endParaRPr lang="es-ES_tradnl" sz="1200" b="0" i="0" u="none" strike="noStrike" kern="1200" dirty="0">
              <a:solidFill>
                <a:schemeClr val="tx1"/>
              </a:solidFill>
              <a:effectLst/>
              <a:latin typeface="+mn-lt"/>
              <a:ea typeface="+mn-ea"/>
              <a:cs typeface="+mn-cs"/>
            </a:endParaRPr>
          </a:p>
          <a:p>
            <a:pPr rtl="0"/>
            <a:endParaRPr lang="es-ES_tradnl" sz="1200" b="0" i="0" u="none" strike="noStrike" kern="1200" dirty="0">
              <a:solidFill>
                <a:schemeClr val="tx1"/>
              </a:solidFill>
              <a:effectLst/>
              <a:latin typeface="+mn-lt"/>
              <a:ea typeface="+mn-ea"/>
              <a:cs typeface="+mn-cs"/>
            </a:endParaRPr>
          </a:p>
          <a:p>
            <a:pPr rtl="0"/>
            <a:r>
              <a:rPr lang="es-ES_tradnl" sz="1200" b="0" i="0" u="none" strike="noStrike" kern="1200" dirty="0">
                <a:solidFill>
                  <a:schemeClr val="tx1"/>
                </a:solidFill>
                <a:effectLst/>
                <a:latin typeface="+mn-lt"/>
                <a:ea typeface="+mn-ea"/>
                <a:cs typeface="+mn-cs"/>
              </a:rPr>
              <a:t>VENTANA PERICARDCA SUBXIFOIDEA</a:t>
            </a:r>
            <a:endParaRPr lang="es-ES_tradnl" b="0" dirty="0">
              <a:effectLst/>
            </a:endParaRPr>
          </a:p>
          <a:p>
            <a:r>
              <a:rPr lang="es-ES_tradnl" sz="1200" b="0" i="0" u="none" strike="noStrike" kern="1200" dirty="0">
                <a:solidFill>
                  <a:schemeClr val="tx1"/>
                </a:solidFill>
                <a:effectLst/>
                <a:latin typeface="+mn-lt"/>
                <a:ea typeface="+mn-ea"/>
                <a:cs typeface="+mn-cs"/>
              </a:rPr>
              <a:t>Se puede realizar una ventana pericárdica </a:t>
            </a:r>
            <a:r>
              <a:rPr lang="es-ES_tradnl" sz="1200" b="0" i="0" u="none" strike="noStrike" kern="1200" dirty="0" err="1">
                <a:solidFill>
                  <a:schemeClr val="tx1"/>
                </a:solidFill>
                <a:effectLst/>
                <a:latin typeface="+mn-lt"/>
                <a:ea typeface="+mn-ea"/>
                <a:cs typeface="+mn-cs"/>
              </a:rPr>
              <a:t>subxifoidea</a:t>
            </a:r>
            <a:r>
              <a:rPr lang="es-ES_tradnl" sz="1200" b="0" i="0" u="none" strike="noStrike" kern="1200" dirty="0">
                <a:solidFill>
                  <a:schemeClr val="tx1"/>
                </a:solidFill>
                <a:effectLst/>
                <a:latin typeface="+mn-lt"/>
                <a:ea typeface="+mn-ea"/>
                <a:cs typeface="+mn-cs"/>
              </a:rPr>
              <a:t> en el departamento de emergencias o en el quirófano con el paciente con anestesia general o local. En un estudio prospectivo, Meyer et al28 compararon la ventana pericárdica </a:t>
            </a:r>
            <a:r>
              <a:rPr lang="es-ES_tradnl" sz="1200" b="0" i="0" u="none" strike="noStrike" kern="1200" dirty="0" err="1">
                <a:solidFill>
                  <a:schemeClr val="tx1"/>
                </a:solidFill>
                <a:effectLst/>
                <a:latin typeface="+mn-lt"/>
                <a:ea typeface="+mn-ea"/>
                <a:cs typeface="+mn-cs"/>
              </a:rPr>
              <a:t>subxifoidea</a:t>
            </a:r>
            <a:r>
              <a:rPr lang="es-ES_tradnl" sz="1200" b="0" i="0" u="none" strike="noStrike" kern="1200" dirty="0">
                <a:solidFill>
                  <a:schemeClr val="tx1"/>
                </a:solidFill>
                <a:effectLst/>
                <a:latin typeface="+mn-lt"/>
                <a:ea typeface="+mn-ea"/>
                <a:cs typeface="+mn-cs"/>
              </a:rPr>
              <a:t> con la ecocardiografía en casos de lesión cardíaca penetrante y reportaron que la sensibilidad y especificidad de la ventana pericárdica </a:t>
            </a:r>
            <a:r>
              <a:rPr lang="es-ES_tradnl" sz="1200" b="0" i="0" u="none" strike="noStrike" kern="1200" dirty="0" err="1">
                <a:solidFill>
                  <a:schemeClr val="tx1"/>
                </a:solidFill>
                <a:effectLst/>
                <a:latin typeface="+mn-lt"/>
                <a:ea typeface="+mn-ea"/>
                <a:cs typeface="+mn-cs"/>
              </a:rPr>
              <a:t>subxifoidea</a:t>
            </a:r>
            <a:r>
              <a:rPr lang="es-ES_tradnl" sz="1200" b="0" i="0" u="none" strike="noStrike" kern="1200" dirty="0">
                <a:solidFill>
                  <a:schemeClr val="tx1"/>
                </a:solidFill>
                <a:effectLst/>
                <a:latin typeface="+mn-lt"/>
                <a:ea typeface="+mn-ea"/>
                <a:cs typeface="+mn-cs"/>
              </a:rPr>
              <a:t> fueron del 100% y 92%, respectivamente, en comparación con 56% y 93%, respectivamente. , con ecocardiografía. </a:t>
            </a:r>
            <a:endParaRPr lang="es-ES_tradnl" dirty="0"/>
          </a:p>
          <a:p>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18</a:t>
            </a:fld>
            <a:endParaRPr lang="es-ES_tradnl"/>
          </a:p>
        </p:txBody>
      </p:sp>
    </p:spTree>
    <p:extLst>
      <p:ext uri="{BB962C8B-B14F-4D97-AF65-F5344CB8AC3E}">
        <p14:creationId xmlns:p14="http://schemas.microsoft.com/office/powerpoint/2010/main" val="126934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_tradnl" sz="1200" b="0" i="0" u="none" strike="noStrike" kern="1200" dirty="0">
                <a:solidFill>
                  <a:schemeClr val="tx1"/>
                </a:solidFill>
                <a:effectLst/>
                <a:latin typeface="+mn-lt"/>
                <a:ea typeface="+mn-ea"/>
                <a:cs typeface="+mn-cs"/>
              </a:rPr>
              <a:t>ENZIMAS CARDÍACAS</a:t>
            </a:r>
            <a:endParaRPr lang="es-ES_tradnl" b="0" dirty="0">
              <a:effectLst/>
            </a:endParaRPr>
          </a:p>
          <a:p>
            <a:pPr rtl="0"/>
            <a:r>
              <a:rPr lang="es-ES_tradnl" sz="1200" b="0" i="0" u="none" strike="noStrike" kern="1200" dirty="0">
                <a:solidFill>
                  <a:schemeClr val="tx1"/>
                </a:solidFill>
                <a:effectLst/>
                <a:latin typeface="+mn-lt"/>
                <a:ea typeface="+mn-ea"/>
                <a:cs typeface="+mn-cs"/>
              </a:rPr>
              <a:t>La relación entre los niveles de </a:t>
            </a:r>
            <a:r>
              <a:rPr lang="es-ES_tradnl" sz="1200" b="0" i="0" u="none" strike="noStrike" kern="1200" dirty="0" err="1">
                <a:solidFill>
                  <a:schemeClr val="tx1"/>
                </a:solidFill>
                <a:effectLst/>
                <a:latin typeface="+mn-lt"/>
                <a:ea typeface="+mn-ea"/>
                <a:cs typeface="+mn-cs"/>
              </a:rPr>
              <a:t>troponina</a:t>
            </a:r>
            <a:r>
              <a:rPr lang="es-ES_tradnl" sz="1200" b="0" i="0" u="none" strike="noStrike" kern="1200" dirty="0">
                <a:solidFill>
                  <a:schemeClr val="tx1"/>
                </a:solidFill>
                <a:effectLst/>
                <a:latin typeface="+mn-lt"/>
                <a:ea typeface="+mn-ea"/>
                <a:cs typeface="+mn-cs"/>
              </a:rPr>
              <a:t> y el pronóstico de BCI ha sido controvertida20. Por lo tanto, las mediciones de </a:t>
            </a:r>
            <a:r>
              <a:rPr lang="es-ES_tradnl" sz="1200" b="0" i="0" u="none" strike="noStrike" kern="1200" dirty="0" err="1">
                <a:solidFill>
                  <a:schemeClr val="tx1"/>
                </a:solidFill>
                <a:effectLst/>
                <a:latin typeface="+mn-lt"/>
                <a:ea typeface="+mn-ea"/>
                <a:cs typeface="+mn-cs"/>
              </a:rPr>
              <a:t>troponina</a:t>
            </a:r>
            <a:r>
              <a:rPr lang="es-ES_tradnl" sz="1200" b="0" i="0" u="none" strike="noStrike" kern="1200" dirty="0">
                <a:solidFill>
                  <a:schemeClr val="tx1"/>
                </a:solidFill>
                <a:effectLst/>
                <a:latin typeface="+mn-lt"/>
                <a:ea typeface="+mn-ea"/>
                <a:cs typeface="+mn-cs"/>
              </a:rPr>
              <a:t> no se realizan en todos los centros a menos que se esté evaluando una enfermedad arterial coronaria concomitante. </a:t>
            </a:r>
          </a:p>
          <a:p>
            <a:pPr rtl="0"/>
            <a:endParaRPr lang="es-ES_tradnl" sz="1200" b="0" i="0" u="none" strike="noStrike" kern="1200" dirty="0">
              <a:solidFill>
                <a:schemeClr val="tx1"/>
              </a:solidFill>
              <a:effectLst/>
              <a:latin typeface="+mn-lt"/>
              <a:ea typeface="+mn-ea"/>
              <a:cs typeface="+mn-cs"/>
            </a:endParaRPr>
          </a:p>
          <a:p>
            <a:pPr rtl="0"/>
            <a:endParaRPr lang="es-ES_tradnl" sz="1200" b="0" i="0" u="none" strike="noStrike" kern="1200" dirty="0">
              <a:solidFill>
                <a:schemeClr val="tx1"/>
              </a:solidFill>
              <a:effectLst/>
              <a:latin typeface="+mn-lt"/>
              <a:ea typeface="+mn-ea"/>
              <a:cs typeface="+mn-cs"/>
            </a:endParaRPr>
          </a:p>
          <a:p>
            <a:pPr rtl="0"/>
            <a:r>
              <a:rPr lang="es-ES_tradnl" sz="1200" b="0" i="0" u="none" strike="noStrike" kern="1200" dirty="0">
                <a:solidFill>
                  <a:schemeClr val="tx1"/>
                </a:solidFill>
                <a:effectLst/>
                <a:latin typeface="+mn-lt"/>
                <a:ea typeface="+mn-ea"/>
                <a:cs typeface="+mn-cs"/>
              </a:rPr>
              <a:t>Por lo tanto, un ECG de detección de 12 derivaciones se encuentra en la guía BCI de la Eastern </a:t>
            </a:r>
            <a:r>
              <a:rPr lang="es-ES_tradnl" sz="1200" b="0" i="0" u="none" strike="noStrike" kern="1200" dirty="0" err="1">
                <a:solidFill>
                  <a:schemeClr val="tx1"/>
                </a:solidFill>
                <a:effectLst/>
                <a:latin typeface="+mn-lt"/>
                <a:ea typeface="+mn-ea"/>
                <a:cs typeface="+mn-cs"/>
              </a:rPr>
              <a:t>Association</a:t>
            </a:r>
            <a:r>
              <a:rPr lang="es-ES_tradnl" sz="1200" b="0" i="0" u="none" strike="noStrike" kern="1200" dirty="0">
                <a:solidFill>
                  <a:schemeClr val="tx1"/>
                </a:solidFill>
                <a:effectLst/>
                <a:latin typeface="+mn-lt"/>
                <a:ea typeface="+mn-ea"/>
                <a:cs typeface="+mn-cs"/>
              </a:rPr>
              <a:t> </a:t>
            </a:r>
            <a:r>
              <a:rPr lang="es-ES_tradnl" sz="1200" b="0" i="0" u="none" strike="noStrike" kern="1200" dirty="0" err="1">
                <a:solidFill>
                  <a:schemeClr val="tx1"/>
                </a:solidFill>
                <a:effectLst/>
                <a:latin typeface="+mn-lt"/>
                <a:ea typeface="+mn-ea"/>
                <a:cs typeface="+mn-cs"/>
              </a:rPr>
              <a:t>for</a:t>
            </a:r>
            <a:r>
              <a:rPr lang="es-ES_tradnl" sz="1200" b="0" i="0" u="none" strike="noStrike" kern="1200" dirty="0">
                <a:solidFill>
                  <a:schemeClr val="tx1"/>
                </a:solidFill>
                <a:effectLst/>
                <a:latin typeface="+mn-lt"/>
                <a:ea typeface="+mn-ea"/>
                <a:cs typeface="+mn-cs"/>
              </a:rPr>
              <a:t> </a:t>
            </a:r>
            <a:r>
              <a:rPr lang="es-ES_tradnl" sz="1200" b="0" i="0" u="none" strike="noStrike" kern="1200" dirty="0" err="1">
                <a:solidFill>
                  <a:schemeClr val="tx1"/>
                </a:solidFill>
                <a:effectLst/>
                <a:latin typeface="+mn-lt"/>
                <a:ea typeface="+mn-ea"/>
                <a:cs typeface="+mn-cs"/>
              </a:rPr>
              <a:t>the</a:t>
            </a:r>
            <a:r>
              <a:rPr lang="es-ES_tradnl" sz="1200" b="0" i="0" u="none" strike="noStrike" kern="1200" dirty="0">
                <a:solidFill>
                  <a:schemeClr val="tx1"/>
                </a:solidFill>
                <a:effectLst/>
                <a:latin typeface="+mn-lt"/>
                <a:ea typeface="+mn-ea"/>
                <a:cs typeface="+mn-cs"/>
              </a:rPr>
              <a:t> </a:t>
            </a:r>
            <a:r>
              <a:rPr lang="es-ES_tradnl" sz="1200" b="0" i="0" u="none" strike="noStrike" kern="1200" dirty="0" err="1">
                <a:solidFill>
                  <a:schemeClr val="tx1"/>
                </a:solidFill>
                <a:effectLst/>
                <a:latin typeface="+mn-lt"/>
                <a:ea typeface="+mn-ea"/>
                <a:cs typeface="+mn-cs"/>
              </a:rPr>
              <a:t>Surgery</a:t>
            </a:r>
            <a:r>
              <a:rPr lang="es-ES_tradnl" sz="1200" b="0" i="0" u="none" strike="noStrike" kern="1200" dirty="0">
                <a:solidFill>
                  <a:schemeClr val="tx1"/>
                </a:solidFill>
                <a:effectLst/>
                <a:latin typeface="+mn-lt"/>
                <a:ea typeface="+mn-ea"/>
                <a:cs typeface="+mn-cs"/>
              </a:rPr>
              <a:t> of Trauma</a:t>
            </a:r>
            <a:endParaRPr lang="es-ES_tradnl" b="0" dirty="0">
              <a:effectLst/>
            </a:endParaRPr>
          </a:p>
          <a:p>
            <a:pPr rtl="0"/>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19</a:t>
            </a:fld>
            <a:endParaRPr lang="es-ES_tradnl"/>
          </a:p>
        </p:txBody>
      </p:sp>
    </p:spTree>
    <p:extLst>
      <p:ext uri="{BB962C8B-B14F-4D97-AF65-F5344CB8AC3E}">
        <p14:creationId xmlns:p14="http://schemas.microsoft.com/office/powerpoint/2010/main" val="1075992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r>
              <a:rPr lang="es-ES_tradnl" dirty="0"/>
              <a:t>ECOCARDIOGRAFÍA FORMAL</a:t>
            </a:r>
          </a:p>
          <a:p>
            <a:pPr lvl="2"/>
            <a:r>
              <a:rPr lang="es-ES_tradnl" dirty="0" err="1"/>
              <a:t>Transtorácica</a:t>
            </a:r>
            <a:r>
              <a:rPr lang="es-ES_tradnl" dirty="0"/>
              <a:t>  o </a:t>
            </a:r>
            <a:r>
              <a:rPr lang="es-ES_tradnl" dirty="0" err="1"/>
              <a:t>transesofágica</a:t>
            </a:r>
            <a:r>
              <a:rPr lang="es-ES_tradnl" dirty="0"/>
              <a:t> </a:t>
            </a:r>
          </a:p>
          <a:p>
            <a:pPr lvl="2"/>
            <a:r>
              <a:rPr lang="es-ES_tradnl" dirty="0"/>
              <a:t>Personal especializado </a:t>
            </a:r>
          </a:p>
          <a:p>
            <a:pPr lvl="2"/>
            <a:r>
              <a:rPr lang="es-ES_tradnl" dirty="0"/>
              <a:t>Sensibilidad 56%  Especificidad 93% </a:t>
            </a:r>
          </a:p>
          <a:p>
            <a:pPr rtl="0"/>
            <a:endParaRPr lang="es-ES_tradnl" b="0" dirty="0">
              <a:effectLst/>
            </a:endParaRPr>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20</a:t>
            </a:fld>
            <a:endParaRPr lang="es-ES_tradnl"/>
          </a:p>
        </p:txBody>
      </p:sp>
    </p:spTree>
    <p:extLst>
      <p:ext uri="{BB962C8B-B14F-4D97-AF65-F5344CB8AC3E}">
        <p14:creationId xmlns:p14="http://schemas.microsoft.com/office/powerpoint/2010/main" val="179414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kern="1200" dirty="0">
                <a:solidFill>
                  <a:schemeClr val="tx1"/>
                </a:solidFill>
                <a:effectLst/>
                <a:latin typeface="+mn-lt"/>
                <a:ea typeface="+mn-ea"/>
                <a:cs typeface="+mn-cs"/>
              </a:rPr>
              <a:t>zona de riesgo para las heridas precordiales incluye la </a:t>
            </a:r>
            <a:r>
              <a:rPr lang="es-ES_tradnl" sz="1200" b="0" kern="1200" dirty="0" err="1">
                <a:solidFill>
                  <a:schemeClr val="tx1"/>
                </a:solidFill>
                <a:effectLst/>
                <a:latin typeface="+mn-lt"/>
                <a:ea typeface="+mn-ea"/>
                <a:cs typeface="+mn-cs"/>
              </a:rPr>
              <a:t>región</a:t>
            </a:r>
            <a:r>
              <a:rPr lang="es-ES_tradnl" sz="1200" b="0" kern="1200" dirty="0">
                <a:solidFill>
                  <a:schemeClr val="tx1"/>
                </a:solidFill>
                <a:effectLst/>
                <a:latin typeface="+mn-lt"/>
                <a:ea typeface="+mn-ea"/>
                <a:cs typeface="+mn-cs"/>
              </a:rPr>
              <a:t> axilar posterior izquierda inclusive cruzando hasta la </a:t>
            </a:r>
            <a:r>
              <a:rPr lang="es-ES_tradnl" sz="1200" b="0" kern="1200" dirty="0" err="1">
                <a:solidFill>
                  <a:schemeClr val="tx1"/>
                </a:solidFill>
                <a:effectLst/>
                <a:latin typeface="+mn-lt"/>
                <a:ea typeface="+mn-ea"/>
                <a:cs typeface="+mn-cs"/>
              </a:rPr>
              <a:t>línea</a:t>
            </a:r>
            <a:r>
              <a:rPr lang="es-ES_tradnl" sz="1200" b="0" kern="1200" dirty="0">
                <a:solidFill>
                  <a:schemeClr val="tx1"/>
                </a:solidFill>
                <a:effectLst/>
                <a:latin typeface="+mn-lt"/>
                <a:ea typeface="+mn-ea"/>
                <a:cs typeface="+mn-cs"/>
              </a:rPr>
              <a:t> paravertebral derecha. En el 2017, </a:t>
            </a:r>
            <a:r>
              <a:rPr lang="es-ES_tradnl" sz="1200" b="0" i="1" kern="1200" dirty="0">
                <a:solidFill>
                  <a:schemeClr val="tx1"/>
                </a:solidFill>
                <a:effectLst/>
                <a:latin typeface="+mn-lt"/>
                <a:ea typeface="+mn-ea"/>
                <a:cs typeface="+mn-cs"/>
              </a:rPr>
              <a:t>Guilla- </a:t>
            </a:r>
            <a:r>
              <a:rPr lang="es-ES_tradnl" sz="1200" b="0" i="1" kern="1200" dirty="0" err="1">
                <a:solidFill>
                  <a:schemeClr val="tx1"/>
                </a:solidFill>
                <a:effectLst/>
                <a:latin typeface="+mn-lt"/>
                <a:ea typeface="+mn-ea"/>
                <a:cs typeface="+mn-cs"/>
              </a:rPr>
              <a:t>mondegui</a:t>
            </a:r>
            <a:r>
              <a:rPr lang="es-ES_tradnl" sz="1200" b="0" i="1" kern="1200" dirty="0">
                <a:solidFill>
                  <a:schemeClr val="tx1"/>
                </a:solidFill>
                <a:effectLst/>
                <a:latin typeface="+mn-lt"/>
                <a:ea typeface="+mn-ea"/>
                <a:cs typeface="+mn-cs"/>
              </a:rPr>
              <a:t> </a:t>
            </a:r>
            <a:r>
              <a:rPr lang="es-ES_tradnl" sz="1200" b="0" kern="1200" dirty="0">
                <a:solidFill>
                  <a:schemeClr val="tx1"/>
                </a:solidFill>
                <a:effectLst/>
                <a:latin typeface="+mn-lt"/>
                <a:ea typeface="+mn-ea"/>
                <a:cs typeface="+mn-cs"/>
              </a:rPr>
              <a:t>y cols. realizaron una </a:t>
            </a:r>
            <a:r>
              <a:rPr lang="es-ES_tradnl" sz="1200" b="0" kern="1200" dirty="0" err="1">
                <a:solidFill>
                  <a:schemeClr val="tx1"/>
                </a:solidFill>
                <a:effectLst/>
                <a:latin typeface="+mn-lt"/>
                <a:ea typeface="+mn-ea"/>
                <a:cs typeface="+mn-cs"/>
              </a:rPr>
              <a:t>revisión</a:t>
            </a:r>
            <a:r>
              <a:rPr lang="es-ES_tradnl" sz="1200" b="0" kern="1200" dirty="0">
                <a:solidFill>
                  <a:schemeClr val="tx1"/>
                </a:solidFill>
                <a:effectLst/>
                <a:latin typeface="+mn-lt"/>
                <a:ea typeface="+mn-ea"/>
                <a:cs typeface="+mn-cs"/>
              </a:rPr>
              <a:t> de la literatura donde </a:t>
            </a:r>
            <a:r>
              <a:rPr lang="es-ES_tradnl" sz="1200" b="0" kern="1200" dirty="0" err="1">
                <a:solidFill>
                  <a:schemeClr val="tx1"/>
                </a:solidFill>
                <a:effectLst/>
                <a:latin typeface="+mn-lt"/>
                <a:ea typeface="+mn-ea"/>
                <a:cs typeface="+mn-cs"/>
              </a:rPr>
              <a:t>concluían</a:t>
            </a:r>
            <a:r>
              <a:rPr lang="es-ES_tradnl" sz="1200" b="0" kern="1200" dirty="0">
                <a:solidFill>
                  <a:schemeClr val="tx1"/>
                </a:solidFill>
                <a:effectLst/>
                <a:latin typeface="+mn-lt"/>
                <a:ea typeface="+mn-ea"/>
                <a:cs typeface="+mn-cs"/>
              </a:rPr>
              <a:t> que el </a:t>
            </a:r>
            <a:r>
              <a:rPr lang="es-ES_tradnl" sz="1200" b="0" kern="1200" dirty="0" err="1">
                <a:solidFill>
                  <a:schemeClr val="tx1"/>
                </a:solidFill>
                <a:effectLst/>
                <a:latin typeface="+mn-lt"/>
                <a:ea typeface="+mn-ea"/>
                <a:cs typeface="+mn-cs"/>
              </a:rPr>
              <a:t>tórax</a:t>
            </a:r>
            <a:r>
              <a:rPr lang="es-ES_tradnl" sz="1200" b="0" kern="1200" dirty="0">
                <a:solidFill>
                  <a:schemeClr val="tx1"/>
                </a:solidFill>
                <a:effectLst/>
                <a:latin typeface="+mn-lt"/>
                <a:ea typeface="+mn-ea"/>
                <a:cs typeface="+mn-cs"/>
              </a:rPr>
              <a:t> y las zonas de riesgo para heridas precordiales </a:t>
            </a:r>
            <a:r>
              <a:rPr lang="es-ES_tradnl" sz="1200" b="0" kern="1200" dirty="0" err="1">
                <a:solidFill>
                  <a:schemeClr val="tx1"/>
                </a:solidFill>
                <a:effectLst/>
                <a:latin typeface="+mn-lt"/>
                <a:ea typeface="+mn-ea"/>
                <a:cs typeface="+mn-cs"/>
              </a:rPr>
              <a:t>deberían</a:t>
            </a:r>
            <a:r>
              <a:rPr lang="es-ES_tradnl" sz="1200" b="0" kern="1200" dirty="0">
                <a:solidFill>
                  <a:schemeClr val="tx1"/>
                </a:solidFill>
                <a:effectLst/>
                <a:latin typeface="+mn-lt"/>
                <a:ea typeface="+mn-ea"/>
                <a:cs typeface="+mn-cs"/>
              </a:rPr>
              <a:t> ser analizadas en tres dimensiones, conformando un cilindro o barril que </a:t>
            </a:r>
            <a:r>
              <a:rPr lang="es-ES_tradnl" sz="1200" b="0" kern="1200" dirty="0" err="1">
                <a:solidFill>
                  <a:schemeClr val="tx1"/>
                </a:solidFill>
                <a:effectLst/>
                <a:latin typeface="+mn-lt"/>
                <a:ea typeface="+mn-ea"/>
                <a:cs typeface="+mn-cs"/>
              </a:rPr>
              <a:t>explicaría</a:t>
            </a:r>
            <a:r>
              <a:rPr lang="es-ES_tradnl" sz="1200" b="0" kern="1200" dirty="0">
                <a:solidFill>
                  <a:schemeClr val="tx1"/>
                </a:solidFill>
                <a:effectLst/>
                <a:latin typeface="+mn-lt"/>
                <a:ea typeface="+mn-ea"/>
                <a:cs typeface="+mn-cs"/>
              </a:rPr>
              <a:t> por qué las lesiones en el </a:t>
            </a:r>
            <a:r>
              <a:rPr lang="es-ES_tradnl" sz="1200" b="0" kern="1200" dirty="0" err="1">
                <a:solidFill>
                  <a:schemeClr val="tx1"/>
                </a:solidFill>
                <a:effectLst/>
                <a:latin typeface="+mn-lt"/>
                <a:ea typeface="+mn-ea"/>
                <a:cs typeface="+mn-cs"/>
              </a:rPr>
              <a:t>hemitórax</a:t>
            </a:r>
            <a:r>
              <a:rPr lang="es-ES_tradnl" sz="1200" b="0" kern="1200" dirty="0">
                <a:solidFill>
                  <a:schemeClr val="tx1"/>
                </a:solidFill>
                <a:effectLst/>
                <a:latin typeface="+mn-lt"/>
                <a:ea typeface="+mn-ea"/>
                <a:cs typeface="+mn-cs"/>
              </a:rPr>
              <a:t> derecho potencialmente </a:t>
            </a:r>
            <a:r>
              <a:rPr lang="es-ES_tradnl" sz="1200" b="0" kern="1200" dirty="0" err="1">
                <a:solidFill>
                  <a:schemeClr val="tx1"/>
                </a:solidFill>
                <a:effectLst/>
                <a:latin typeface="+mn-lt"/>
                <a:ea typeface="+mn-ea"/>
                <a:cs typeface="+mn-cs"/>
              </a:rPr>
              <a:t>podrían</a:t>
            </a:r>
            <a:r>
              <a:rPr lang="es-ES_tradnl" sz="1200" b="0" kern="1200" dirty="0">
                <a:solidFill>
                  <a:schemeClr val="tx1"/>
                </a:solidFill>
                <a:effectLst/>
                <a:latin typeface="+mn-lt"/>
                <a:ea typeface="+mn-ea"/>
                <a:cs typeface="+mn-cs"/>
              </a:rPr>
              <a:t> generar una </a:t>
            </a:r>
            <a:r>
              <a:rPr lang="es-ES_tradnl" sz="1200" b="0" kern="1200" dirty="0" err="1">
                <a:solidFill>
                  <a:schemeClr val="tx1"/>
                </a:solidFill>
                <a:effectLst/>
                <a:latin typeface="+mn-lt"/>
                <a:ea typeface="+mn-ea"/>
                <a:cs typeface="+mn-cs"/>
              </a:rPr>
              <a:t>lesión</a:t>
            </a:r>
            <a:r>
              <a:rPr lang="es-ES_tradnl" sz="1200" b="0" kern="1200" dirty="0">
                <a:solidFill>
                  <a:schemeClr val="tx1"/>
                </a:solidFill>
                <a:effectLst/>
                <a:latin typeface="+mn-lt"/>
                <a:ea typeface="+mn-ea"/>
                <a:cs typeface="+mn-cs"/>
              </a:rPr>
              <a:t> </a:t>
            </a:r>
            <a:r>
              <a:rPr lang="es-ES_tradnl" sz="1200" b="0" kern="1200" dirty="0" err="1">
                <a:solidFill>
                  <a:schemeClr val="tx1"/>
                </a:solidFill>
                <a:effectLst/>
                <a:latin typeface="+mn-lt"/>
                <a:ea typeface="+mn-ea"/>
                <a:cs typeface="+mn-cs"/>
              </a:rPr>
              <a:t>cardíaca</a:t>
            </a:r>
            <a:r>
              <a:rPr lang="es-ES_tradnl" sz="1200" b="0" kern="1200" dirty="0">
                <a:solidFill>
                  <a:schemeClr val="tx1"/>
                </a:solidFill>
                <a:effectLst/>
                <a:latin typeface="+mn-lt"/>
                <a:ea typeface="+mn-ea"/>
                <a:cs typeface="+mn-cs"/>
              </a:rPr>
              <a:t> </a:t>
            </a:r>
            <a:endParaRPr lang="es-ES_tradnl" dirty="0">
              <a:effectLst/>
            </a:endParaRPr>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3</a:t>
            </a:fld>
            <a:endParaRPr lang="es-ES_tradnl"/>
          </a:p>
        </p:txBody>
      </p:sp>
    </p:spTree>
    <p:extLst>
      <p:ext uri="{BB962C8B-B14F-4D97-AF65-F5344CB8AC3E}">
        <p14:creationId xmlns:p14="http://schemas.microsoft.com/office/powerpoint/2010/main" val="1579992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_tradnl" sz="1200" b="0" i="0" kern="1200" dirty="0">
                <a:solidFill>
                  <a:schemeClr val="tx1"/>
                </a:solidFill>
                <a:effectLst/>
                <a:latin typeface="+mn-lt"/>
                <a:ea typeface="+mn-ea"/>
                <a:cs typeface="+mn-cs"/>
              </a:rPr>
              <a:t>respuesta pupilar, ventilación espontánea, pulso </a:t>
            </a:r>
            <a:r>
              <a:rPr lang="es-ES_tradnl" sz="1200" b="0" i="0" kern="1200" dirty="0" err="1">
                <a:solidFill>
                  <a:schemeClr val="tx1"/>
                </a:solidFill>
                <a:effectLst/>
                <a:latin typeface="+mn-lt"/>
                <a:ea typeface="+mn-ea"/>
                <a:cs typeface="+mn-cs"/>
              </a:rPr>
              <a:t>carotídeo</a:t>
            </a:r>
            <a:r>
              <a:rPr lang="es-ES_tradnl" sz="1200" b="0" i="0" kern="1200" dirty="0">
                <a:solidFill>
                  <a:schemeClr val="tx1"/>
                </a:solidFill>
                <a:effectLst/>
                <a:latin typeface="+mn-lt"/>
                <a:ea typeface="+mn-ea"/>
                <a:cs typeface="+mn-cs"/>
              </a:rPr>
              <a:t>, presión arterial palpable, movimiento de extremidades y actividad eléctrica en el ECG.</a:t>
            </a:r>
            <a:endParaRPr lang="es-ES_tradnl" sz="1200" b="0" i="0" u="none" strike="noStrike" kern="1200" dirty="0">
              <a:solidFill>
                <a:schemeClr val="tx1"/>
              </a:solidFill>
              <a:effectLst/>
              <a:latin typeface="+mn-lt"/>
              <a:ea typeface="+mn-ea"/>
              <a:cs typeface="+mn-cs"/>
            </a:endParaRPr>
          </a:p>
          <a:p>
            <a:pPr rtl="0"/>
            <a:r>
              <a:rPr lang="es-ES_tradnl" sz="1200" b="0" i="0" u="none" strike="noStrike" kern="1200" dirty="0">
                <a:solidFill>
                  <a:schemeClr val="tx1"/>
                </a:solidFill>
                <a:effectLst/>
                <a:latin typeface="+mn-lt"/>
                <a:ea typeface="+mn-ea"/>
                <a:cs typeface="+mn-cs"/>
              </a:rPr>
              <a:t>Tratamiento</a:t>
            </a:r>
            <a:endParaRPr lang="es-ES_tradnl" b="0" dirty="0">
              <a:effectLst/>
            </a:endParaRPr>
          </a:p>
          <a:p>
            <a:pPr rtl="0"/>
            <a:r>
              <a:rPr lang="es-ES_tradnl" sz="1200" b="0" i="0" u="none" strike="noStrike" kern="1200" dirty="0">
                <a:solidFill>
                  <a:schemeClr val="tx1"/>
                </a:solidFill>
                <a:effectLst/>
                <a:latin typeface="+mn-lt"/>
                <a:ea typeface="+mn-ea"/>
                <a:cs typeface="+mn-cs"/>
              </a:rPr>
              <a:t>LESIÓN PENETRANTE (VER ATLAS FIGURA 29)</a:t>
            </a:r>
            <a:endParaRPr lang="es-ES_tradnl" b="0" dirty="0">
              <a:effectLst/>
            </a:endParaRPr>
          </a:p>
          <a:p>
            <a:pPr rtl="0"/>
            <a:r>
              <a:rPr lang="es-ES_tradnl" sz="1200" b="0" i="0" u="none" strike="noStrike" kern="1200" dirty="0">
                <a:solidFill>
                  <a:schemeClr val="tx1"/>
                </a:solidFill>
                <a:effectLst/>
                <a:latin typeface="+mn-lt"/>
                <a:ea typeface="+mn-ea"/>
                <a:cs typeface="+mn-cs"/>
              </a:rPr>
              <a:t>Debido a la letalidad de las lesiones cardíacas penetrantes, el transporte rápido a una instalación adecuada es importante para la supervivencia. Los tiempos de transporte rápidos y la intubación </a:t>
            </a:r>
            <a:r>
              <a:rPr lang="es-ES_tradnl" sz="1200" b="0" i="0" u="none" strike="noStrike" kern="1200" dirty="0" err="1">
                <a:solidFill>
                  <a:schemeClr val="tx1"/>
                </a:solidFill>
                <a:effectLst/>
                <a:latin typeface="+mn-lt"/>
                <a:ea typeface="+mn-ea"/>
                <a:cs typeface="+mn-cs"/>
              </a:rPr>
              <a:t>endotraqueal</a:t>
            </a:r>
            <a:r>
              <a:rPr lang="es-ES_tradnl" sz="1200" b="0" i="0" u="none" strike="noStrike" kern="1200" dirty="0">
                <a:solidFill>
                  <a:schemeClr val="tx1"/>
                </a:solidFill>
                <a:effectLst/>
                <a:latin typeface="+mn-lt"/>
                <a:ea typeface="+mn-ea"/>
                <a:cs typeface="+mn-cs"/>
              </a:rPr>
              <a:t> exitosa son factores positivos para la supervivencia cuando el paciente sufre una lesión cardíaca sin pulso; sin embargo, datos recientes sobre pacientes hipovolémicos sugieren que la ventilación con presión positiva puede tener un efecto adverso sobre el gasto cardíaco29,30.</a:t>
            </a:r>
            <a:endParaRPr lang="es-ES_tradnl" b="0" dirty="0">
              <a:effectLst/>
            </a:endParaRPr>
          </a:p>
          <a:p>
            <a:pPr rtl="0"/>
            <a:r>
              <a:rPr lang="es-ES_tradnl" sz="1200" b="0" i="0" u="none" strike="noStrike" kern="1200" dirty="0">
                <a:solidFill>
                  <a:schemeClr val="tx1"/>
                </a:solidFill>
                <a:effectLst/>
                <a:latin typeface="+mn-lt"/>
                <a:ea typeface="+mn-ea"/>
                <a:cs typeface="+mn-cs"/>
              </a:rPr>
              <a:t>En el paciente detenido o moribundo con un examen FAST pericárdico positivo, la exposición del corazón se logra mediante una toracotomía </a:t>
            </a:r>
            <a:r>
              <a:rPr lang="es-ES_tradnl" sz="1200" b="0" i="0" u="none" strike="noStrike" kern="1200" dirty="0" err="1">
                <a:solidFill>
                  <a:schemeClr val="tx1"/>
                </a:solidFill>
                <a:effectLst/>
                <a:latin typeface="+mn-lt"/>
                <a:ea typeface="+mn-ea"/>
                <a:cs typeface="+mn-cs"/>
              </a:rPr>
              <a:t>anterolateral</a:t>
            </a:r>
            <a:r>
              <a:rPr lang="es-ES_tradnl" sz="1200" b="0" i="0" u="none" strike="noStrike" kern="1200" dirty="0">
                <a:solidFill>
                  <a:schemeClr val="tx1"/>
                </a:solidFill>
                <a:effectLst/>
                <a:latin typeface="+mn-lt"/>
                <a:ea typeface="+mn-ea"/>
                <a:cs typeface="+mn-cs"/>
              </a:rPr>
              <a:t> izquierda, como se señaló anteriormente (fig. 30-2).</a:t>
            </a:r>
            <a:endParaRPr lang="es-ES_tradnl" b="0" dirty="0">
              <a:effectLst/>
            </a:endParaRPr>
          </a:p>
          <a:p>
            <a:pPr rtl="0"/>
            <a:r>
              <a:rPr lang="es-ES_tradnl" sz="1200" b="0" i="0" u="none" strike="noStrike" kern="1200" dirty="0">
                <a:solidFill>
                  <a:schemeClr val="tx1"/>
                </a:solidFill>
                <a:effectLst/>
                <a:latin typeface="+mn-lt"/>
                <a:ea typeface="+mn-ea"/>
                <a:cs typeface="+mn-cs"/>
              </a:rPr>
              <a:t>Esto permite el acceso al pericardio y el corazón y la exposición de la aorta torácica descendente para el pinzamiento cruzado, si es necesario. Esta incisión se puede extender a través del esternón para tener acceso al lado derecho del tórax y para una mejor exposición de la aurícula derecha. El acceso manual al hemitórax derecho desde el lado izquierdo del tórax también se puede lograr a través del mediastino anterior mediante disección roma. Esto permite una evaluación rápida del lado derecho del tórax en busca de lesiones importantes sin seccionar el esternón ni colocar un tubo torácico separado. Una vez que se ingresa al espacio pleural izquierdo, el pulmón se puede retraer hacia arriba para permitir el pinzamiento de la aorta torácica descendente distal a la arteria subclavia izquierda. La cantidad de sangre presente en el tórax izquierdo sugiere si el problema principal es la hemorragia o el taponamiento. Se abre el pericardio anterior al nervio frénico, se identifican las lesiones y se realiza el control de la hemorragia o la reparación.</a:t>
            </a:r>
            <a:endParaRPr lang="es-ES_tradnl" b="0" dirty="0">
              <a:effectLst/>
            </a:endParaRPr>
          </a:p>
          <a:p>
            <a:br>
              <a:rPr lang="es-ES_tradnl" dirty="0"/>
            </a:br>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21</a:t>
            </a:fld>
            <a:endParaRPr lang="es-ES_tradnl"/>
          </a:p>
        </p:txBody>
      </p:sp>
    </p:spTree>
    <p:extLst>
      <p:ext uri="{BB962C8B-B14F-4D97-AF65-F5344CB8AC3E}">
        <p14:creationId xmlns:p14="http://schemas.microsoft.com/office/powerpoint/2010/main" val="2125661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i="0" u="none" strike="noStrike" kern="1200" dirty="0">
                <a:solidFill>
                  <a:schemeClr val="tx1"/>
                </a:solidFill>
                <a:effectLst/>
                <a:latin typeface="+mn-lt"/>
                <a:ea typeface="+mn-ea"/>
                <a:cs typeface="+mn-cs"/>
              </a:rPr>
              <a:t>La cantidad de sangre presente en el tórax izquierdo sugiere si el problema principal es la hemorragia o el taponamiento. Se abre el pericardio anterior al nervio frénico, se identifican las lesiones y se realiza el control de la hemorragia o la reparación.</a:t>
            </a:r>
            <a:endParaRPr lang="es-ES_tradnl" b="0" dirty="0">
              <a:effectLst/>
            </a:endParaRPr>
          </a:p>
          <a:p>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22</a:t>
            </a:fld>
            <a:endParaRPr lang="es-ES_tradnl"/>
          </a:p>
        </p:txBody>
      </p:sp>
    </p:spTree>
    <p:extLst>
      <p:ext uri="{BB962C8B-B14F-4D97-AF65-F5344CB8AC3E}">
        <p14:creationId xmlns:p14="http://schemas.microsoft.com/office/powerpoint/2010/main" val="133312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_tradnl" sz="1200" b="0" i="0" u="none" strike="noStrike" kern="1200" dirty="0">
                <a:solidFill>
                  <a:schemeClr val="tx1"/>
                </a:solidFill>
                <a:effectLst/>
                <a:latin typeface="+mn-lt"/>
                <a:ea typeface="+mn-ea"/>
                <a:cs typeface="+mn-cs"/>
              </a:rPr>
              <a:t>En pacientes </a:t>
            </a:r>
            <a:r>
              <a:rPr lang="es-ES_tradnl" sz="1200" b="0" i="0" u="none" strike="noStrike" kern="1200" dirty="0" err="1">
                <a:solidFill>
                  <a:schemeClr val="tx1"/>
                </a:solidFill>
                <a:effectLst/>
                <a:latin typeface="+mn-lt"/>
                <a:ea typeface="+mn-ea"/>
                <a:cs typeface="+mn-cs"/>
              </a:rPr>
              <a:t>hemodinámicamente</a:t>
            </a:r>
            <a:r>
              <a:rPr lang="es-ES_tradnl" sz="1200" b="0" i="0" u="none" strike="noStrike" kern="1200" dirty="0">
                <a:solidFill>
                  <a:schemeClr val="tx1"/>
                </a:solidFill>
                <a:effectLst/>
                <a:latin typeface="+mn-lt"/>
                <a:ea typeface="+mn-ea"/>
                <a:cs typeface="+mn-cs"/>
              </a:rPr>
              <a:t> estables, en particular aquellos con heridas por arma blanca en el </a:t>
            </a:r>
            <a:r>
              <a:rPr lang="es-ES_tradnl" sz="1200" b="0" i="0" u="none" strike="noStrike" kern="1200" dirty="0" err="1">
                <a:solidFill>
                  <a:schemeClr val="tx1"/>
                </a:solidFill>
                <a:effectLst/>
                <a:latin typeface="+mn-lt"/>
                <a:ea typeface="+mn-ea"/>
                <a:cs typeface="+mn-cs"/>
              </a:rPr>
              <a:t>precordio</a:t>
            </a:r>
            <a:r>
              <a:rPr lang="es-ES_tradnl" sz="1200" b="0" i="0" u="none" strike="noStrike" kern="1200" dirty="0">
                <a:solidFill>
                  <a:schemeClr val="tx1"/>
                </a:solidFill>
                <a:effectLst/>
                <a:latin typeface="+mn-lt"/>
                <a:ea typeface="+mn-ea"/>
                <a:cs typeface="+mn-cs"/>
              </a:rPr>
              <a:t>, se puede utilizar una </a:t>
            </a:r>
            <a:r>
              <a:rPr lang="es-ES_tradnl" sz="1200" b="0" i="0" u="none" strike="noStrike" kern="1200" dirty="0" err="1">
                <a:solidFill>
                  <a:schemeClr val="tx1"/>
                </a:solidFill>
                <a:effectLst/>
                <a:latin typeface="+mn-lt"/>
                <a:ea typeface="+mn-ea"/>
                <a:cs typeface="+mn-cs"/>
              </a:rPr>
              <a:t>esternotomía</a:t>
            </a:r>
            <a:r>
              <a:rPr lang="es-ES_tradnl" sz="1200" b="0" i="0" u="none" strike="noStrike" kern="1200" dirty="0">
                <a:solidFill>
                  <a:schemeClr val="tx1"/>
                </a:solidFill>
                <a:effectLst/>
                <a:latin typeface="+mn-lt"/>
                <a:ea typeface="+mn-ea"/>
                <a:cs typeface="+mn-cs"/>
              </a:rPr>
              <a:t> media. Esto permite la exposición de las estructuras anteriores del corazón, pero limita el acceso a las estructuras </a:t>
            </a:r>
            <a:r>
              <a:rPr lang="es-ES_tradnl" sz="1200" b="0" i="0" u="none" strike="noStrike" kern="1200" dirty="0" err="1">
                <a:solidFill>
                  <a:schemeClr val="tx1"/>
                </a:solidFill>
                <a:effectLst/>
                <a:latin typeface="+mn-lt"/>
                <a:ea typeface="+mn-ea"/>
                <a:cs typeface="+mn-cs"/>
              </a:rPr>
              <a:t>mediastínicas</a:t>
            </a:r>
            <a:r>
              <a:rPr lang="es-ES_tradnl" sz="1200" b="0" i="0" u="none" strike="noStrike" kern="1200" dirty="0">
                <a:solidFill>
                  <a:schemeClr val="tx1"/>
                </a:solidFill>
                <a:effectLst/>
                <a:latin typeface="+mn-lt"/>
                <a:ea typeface="+mn-ea"/>
                <a:cs typeface="+mn-cs"/>
              </a:rPr>
              <a:t> posteriores y a la aorta torácica descendente para el pinzamiento cruzado.</a:t>
            </a:r>
            <a:endParaRPr lang="es-ES_tradnl" b="0" dirty="0">
              <a:effectLst/>
            </a:endParaRPr>
          </a:p>
          <a:p>
            <a:pPr rtl="0"/>
            <a:r>
              <a:rPr lang="es-ES_tradnl" sz="1200" b="0" i="0" u="none" strike="noStrike" kern="1200" dirty="0">
                <a:solidFill>
                  <a:schemeClr val="tx1"/>
                </a:solidFill>
                <a:effectLst/>
                <a:latin typeface="+mn-lt"/>
                <a:ea typeface="+mn-ea"/>
                <a:cs typeface="+mn-cs"/>
              </a:rPr>
              <a:t>Aunque las lesiones posteriores pueden tratarse, estas requieren una hábil retracción y visualización durante la reparación.</a:t>
            </a:r>
            <a:endParaRPr lang="es-ES_tradnl" b="0" dirty="0">
              <a:effectLst/>
            </a:endParaRPr>
          </a:p>
          <a:p>
            <a:pPr rtl="0"/>
            <a:r>
              <a:rPr lang="es-ES_tradnl" sz="1200" b="0" i="0" u="none" strike="noStrike" kern="1200" dirty="0">
                <a:solidFill>
                  <a:schemeClr val="tx1"/>
                </a:solidFill>
                <a:effectLst/>
                <a:latin typeface="+mn-lt"/>
                <a:ea typeface="+mn-ea"/>
                <a:cs typeface="+mn-cs"/>
              </a:rPr>
              <a:t>Una técnica deficiente durante la reparación cardíaca puede resultar en agrandamiento de la lesión o lesión de las arterias coronarias. Si el médico tratante inicial no se siente cómodo suturando el corazón lesionado, se puede aplicar una pinza vascular </a:t>
            </a:r>
            <a:r>
              <a:rPr lang="es-ES_tradnl" sz="1200" b="0" i="0" u="none" strike="noStrike" kern="1200" dirty="0" err="1">
                <a:solidFill>
                  <a:schemeClr val="tx1"/>
                </a:solidFill>
                <a:effectLst/>
                <a:latin typeface="+mn-lt"/>
                <a:ea typeface="+mn-ea"/>
                <a:cs typeface="+mn-cs"/>
              </a:rPr>
              <a:t>Satinsky</a:t>
            </a:r>
            <a:r>
              <a:rPr lang="es-ES_tradnl" sz="1200" b="0" i="0" u="none" strike="noStrike" kern="1200" dirty="0">
                <a:solidFill>
                  <a:schemeClr val="tx1"/>
                </a:solidFill>
                <a:effectLst/>
                <a:latin typeface="+mn-lt"/>
                <a:ea typeface="+mn-ea"/>
                <a:cs typeface="+mn-cs"/>
              </a:rPr>
              <a:t> a la aurícula o presión digital al ventrículo hasta que llegue un cirujano experimentado. Un orificio grande en un ventrículo puede requerir la inserción temporal de un catéter con balón de Foley, el uso de suturas de colchón horizontales cruzadas a cada lado de la lesión, la oclusión temporal de las venas cavas superior e inferior (oclusión de entrada) o la inyección intravenosa de 3 mg de adenosina. </a:t>
            </a:r>
            <a:r>
              <a:rPr lang="es-ES_tradnl" sz="1200" b="1" i="0" u="none" strike="noStrike" kern="1200" dirty="0">
                <a:solidFill>
                  <a:schemeClr val="tx1"/>
                </a:solidFill>
                <a:effectLst/>
                <a:latin typeface="+mn-lt"/>
                <a:ea typeface="+mn-ea"/>
                <a:cs typeface="+mn-cs"/>
              </a:rPr>
              <a:t>Dado que la </a:t>
            </a:r>
            <a:r>
              <a:rPr lang="es-ES_tradnl" sz="1200" b="1" i="0" u="none" strike="noStrike" kern="1200" dirty="0" err="1">
                <a:solidFill>
                  <a:schemeClr val="tx1"/>
                </a:solidFill>
                <a:effectLst/>
                <a:latin typeface="+mn-lt"/>
                <a:ea typeface="+mn-ea"/>
                <a:cs typeface="+mn-cs"/>
              </a:rPr>
              <a:t>cardiorrafia</a:t>
            </a:r>
            <a:r>
              <a:rPr lang="es-ES_tradnl" sz="1200" b="1" i="0" u="none" strike="noStrike" kern="1200" dirty="0">
                <a:solidFill>
                  <a:schemeClr val="tx1"/>
                </a:solidFill>
                <a:effectLst/>
                <a:latin typeface="+mn-lt"/>
                <a:ea typeface="+mn-ea"/>
                <a:cs typeface="+mn-cs"/>
              </a:rPr>
              <a:t> en el centro de urgencias conlleva una incidencia del 30% de pinchazos con aguja para el operador, una grapadora cutánea especial permite una reparación cardíaca rápida sin el uso de una aguja31 (fig. 30-3). Las reparaciones son definitivas, aunque se pueden apuntalar en quirófano.</a:t>
            </a:r>
            <a:endParaRPr lang="es-ES_tradnl" b="0" dirty="0">
              <a:effectLst/>
            </a:endParaRPr>
          </a:p>
          <a:p>
            <a:pPr rtl="0"/>
            <a:r>
              <a:rPr lang="es-ES_tradnl" sz="1200" b="0" i="0" u="none" strike="noStrike" kern="1200" dirty="0">
                <a:solidFill>
                  <a:schemeClr val="tx1"/>
                </a:solidFill>
                <a:effectLst/>
                <a:latin typeface="+mn-lt"/>
                <a:ea typeface="+mn-ea"/>
                <a:cs typeface="+mn-cs"/>
              </a:rPr>
              <a:t>Las lesiones adyacentes a las arterias coronarias pueden tratarse colocando suturas de colchón profundamente en la arteria, evitándola (fig. 30-4). Se requiere soporte mecánico o derivación cardiopulmonar en menos del 2% al 3% de los pacientes en situaciones agudas4.</a:t>
            </a:r>
            <a:endParaRPr lang="es-ES_tradnl" b="0" dirty="0">
              <a:effectLst/>
            </a:endParaRPr>
          </a:p>
          <a:p>
            <a:br>
              <a:rPr lang="es-ES_tradnl" dirty="0"/>
            </a:br>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23</a:t>
            </a:fld>
            <a:endParaRPr lang="es-ES_tradnl"/>
          </a:p>
        </p:txBody>
      </p:sp>
    </p:spTree>
    <p:extLst>
      <p:ext uri="{BB962C8B-B14F-4D97-AF65-F5344CB8AC3E}">
        <p14:creationId xmlns:p14="http://schemas.microsoft.com/office/powerpoint/2010/main" val="712340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_tradnl" sz="1200" b="0" i="0" u="none" strike="noStrike" kern="1200" dirty="0">
                <a:solidFill>
                  <a:schemeClr val="tx1"/>
                </a:solidFill>
                <a:effectLst/>
                <a:latin typeface="+mn-lt"/>
                <a:ea typeface="+mn-ea"/>
                <a:cs typeface="+mn-cs"/>
              </a:rPr>
              <a:t>En pacientes </a:t>
            </a:r>
            <a:r>
              <a:rPr lang="es-ES_tradnl" sz="1200" b="0" i="0" u="none" strike="noStrike" kern="1200" dirty="0" err="1">
                <a:solidFill>
                  <a:schemeClr val="tx1"/>
                </a:solidFill>
                <a:effectLst/>
                <a:latin typeface="+mn-lt"/>
                <a:ea typeface="+mn-ea"/>
                <a:cs typeface="+mn-cs"/>
              </a:rPr>
              <a:t>hemodinámicamente</a:t>
            </a:r>
            <a:r>
              <a:rPr lang="es-ES_tradnl" sz="1200" b="0" i="0" u="none" strike="noStrike" kern="1200" dirty="0">
                <a:solidFill>
                  <a:schemeClr val="tx1"/>
                </a:solidFill>
                <a:effectLst/>
                <a:latin typeface="+mn-lt"/>
                <a:ea typeface="+mn-ea"/>
                <a:cs typeface="+mn-cs"/>
              </a:rPr>
              <a:t> estables, en particular aquellos con heridas por arma blanca en el </a:t>
            </a:r>
            <a:r>
              <a:rPr lang="es-ES_tradnl" sz="1200" b="0" i="0" u="none" strike="noStrike" kern="1200" dirty="0" err="1">
                <a:solidFill>
                  <a:schemeClr val="tx1"/>
                </a:solidFill>
                <a:effectLst/>
                <a:latin typeface="+mn-lt"/>
                <a:ea typeface="+mn-ea"/>
                <a:cs typeface="+mn-cs"/>
              </a:rPr>
              <a:t>precordio</a:t>
            </a:r>
            <a:r>
              <a:rPr lang="es-ES_tradnl" sz="1200" b="0" i="0" u="none" strike="noStrike" kern="1200" dirty="0">
                <a:solidFill>
                  <a:schemeClr val="tx1"/>
                </a:solidFill>
                <a:effectLst/>
                <a:latin typeface="+mn-lt"/>
                <a:ea typeface="+mn-ea"/>
                <a:cs typeface="+mn-cs"/>
              </a:rPr>
              <a:t>, se puede utilizar una </a:t>
            </a:r>
            <a:r>
              <a:rPr lang="es-ES_tradnl" sz="1200" b="0" i="0" u="none" strike="noStrike" kern="1200" dirty="0" err="1">
                <a:solidFill>
                  <a:schemeClr val="tx1"/>
                </a:solidFill>
                <a:effectLst/>
                <a:latin typeface="+mn-lt"/>
                <a:ea typeface="+mn-ea"/>
                <a:cs typeface="+mn-cs"/>
              </a:rPr>
              <a:t>esternotomía</a:t>
            </a:r>
            <a:r>
              <a:rPr lang="es-ES_tradnl" sz="1200" b="0" i="0" u="none" strike="noStrike" kern="1200" dirty="0">
                <a:solidFill>
                  <a:schemeClr val="tx1"/>
                </a:solidFill>
                <a:effectLst/>
                <a:latin typeface="+mn-lt"/>
                <a:ea typeface="+mn-ea"/>
                <a:cs typeface="+mn-cs"/>
              </a:rPr>
              <a:t> media. Esto permite la exposición de las estructuras anteriores del corazón, pero limita el acceso a las estructuras </a:t>
            </a:r>
            <a:r>
              <a:rPr lang="es-ES_tradnl" sz="1200" b="0" i="0" u="none" strike="noStrike" kern="1200" dirty="0" err="1">
                <a:solidFill>
                  <a:schemeClr val="tx1"/>
                </a:solidFill>
                <a:effectLst/>
                <a:latin typeface="+mn-lt"/>
                <a:ea typeface="+mn-ea"/>
                <a:cs typeface="+mn-cs"/>
              </a:rPr>
              <a:t>mediastínicas</a:t>
            </a:r>
            <a:r>
              <a:rPr lang="es-ES_tradnl" sz="1200" b="0" i="0" u="none" strike="noStrike" kern="1200" dirty="0">
                <a:solidFill>
                  <a:schemeClr val="tx1"/>
                </a:solidFill>
                <a:effectLst/>
                <a:latin typeface="+mn-lt"/>
                <a:ea typeface="+mn-ea"/>
                <a:cs typeface="+mn-cs"/>
              </a:rPr>
              <a:t> posteriores y a la aorta torácica descendente para el pinzamiento cruzado.</a:t>
            </a:r>
            <a:endParaRPr lang="es-ES_tradnl" b="0" dirty="0">
              <a:effectLst/>
            </a:endParaRPr>
          </a:p>
          <a:p>
            <a:pPr rtl="0"/>
            <a:r>
              <a:rPr lang="es-ES_tradnl" sz="1200" b="0" i="0" u="none" strike="noStrike" kern="1200" dirty="0">
                <a:solidFill>
                  <a:schemeClr val="tx1"/>
                </a:solidFill>
                <a:effectLst/>
                <a:latin typeface="+mn-lt"/>
                <a:ea typeface="+mn-ea"/>
                <a:cs typeface="+mn-cs"/>
              </a:rPr>
              <a:t>Aunque las lesiones posteriores pueden tratarse, estas requieren una hábil retracción y visualización durante la reparación.</a:t>
            </a:r>
            <a:endParaRPr lang="es-ES_tradnl" b="0" dirty="0">
              <a:effectLst/>
            </a:endParaRPr>
          </a:p>
          <a:p>
            <a:pPr rtl="0"/>
            <a:r>
              <a:rPr lang="es-ES_tradnl" sz="1200" b="0" i="0" u="none" strike="noStrike" kern="1200" dirty="0">
                <a:solidFill>
                  <a:schemeClr val="tx1"/>
                </a:solidFill>
                <a:effectLst/>
                <a:latin typeface="+mn-lt"/>
                <a:ea typeface="+mn-ea"/>
                <a:cs typeface="+mn-cs"/>
              </a:rPr>
              <a:t>Una técnica deficiente durante la reparación cardíaca puede resultar en agrandamiento de la lesión o lesión de las arterias coronarias. Si el médico tratante inicial no se siente cómodo suturando el corazón lesionado, se puede aplicar una pinza vascular </a:t>
            </a:r>
            <a:r>
              <a:rPr lang="es-ES_tradnl" sz="1200" b="0" i="0" u="none" strike="noStrike" kern="1200" dirty="0" err="1">
                <a:solidFill>
                  <a:schemeClr val="tx1"/>
                </a:solidFill>
                <a:effectLst/>
                <a:latin typeface="+mn-lt"/>
                <a:ea typeface="+mn-ea"/>
                <a:cs typeface="+mn-cs"/>
              </a:rPr>
              <a:t>Satinsky</a:t>
            </a:r>
            <a:r>
              <a:rPr lang="es-ES_tradnl" sz="1200" b="0" i="0" u="none" strike="noStrike" kern="1200" dirty="0">
                <a:solidFill>
                  <a:schemeClr val="tx1"/>
                </a:solidFill>
                <a:effectLst/>
                <a:latin typeface="+mn-lt"/>
                <a:ea typeface="+mn-ea"/>
                <a:cs typeface="+mn-cs"/>
              </a:rPr>
              <a:t> a la aurícula o presión digital al ventrículo hasta que llegue un cirujano experimentado. Un orificio grande en un ventrículo puede requerir la inserción temporal de un catéter con balón de Foley, el uso de suturas de colchón horizontales cruzadas a cada lado de la lesión, la oclusión temporal de las venas cavas superior e inferior (oclusión de entrada) o la inyección intravenosa de 3 mg de adenosina. </a:t>
            </a:r>
            <a:r>
              <a:rPr lang="es-ES_tradnl" sz="1200" b="1" i="0" u="none" strike="noStrike" kern="1200" dirty="0">
                <a:solidFill>
                  <a:schemeClr val="tx1"/>
                </a:solidFill>
                <a:effectLst/>
                <a:latin typeface="+mn-lt"/>
                <a:ea typeface="+mn-ea"/>
                <a:cs typeface="+mn-cs"/>
              </a:rPr>
              <a:t>Dado que la </a:t>
            </a:r>
            <a:r>
              <a:rPr lang="es-ES_tradnl" sz="1200" b="1" i="0" u="none" strike="noStrike" kern="1200" dirty="0" err="1">
                <a:solidFill>
                  <a:schemeClr val="tx1"/>
                </a:solidFill>
                <a:effectLst/>
                <a:latin typeface="+mn-lt"/>
                <a:ea typeface="+mn-ea"/>
                <a:cs typeface="+mn-cs"/>
              </a:rPr>
              <a:t>cardiorrafia</a:t>
            </a:r>
            <a:r>
              <a:rPr lang="es-ES_tradnl" sz="1200" b="1" i="0" u="none" strike="noStrike" kern="1200" dirty="0">
                <a:solidFill>
                  <a:schemeClr val="tx1"/>
                </a:solidFill>
                <a:effectLst/>
                <a:latin typeface="+mn-lt"/>
                <a:ea typeface="+mn-ea"/>
                <a:cs typeface="+mn-cs"/>
              </a:rPr>
              <a:t> en el centro de urgencias conlleva una incidencia del 30% de pinchazos con aguja para el operador, una grapadora cutánea especial permite una reparación cardíaca rápida sin el uso de una aguja31 (fig. 30-3). Las reparaciones son definitivas, aunque se pueden apuntalar en quirófano.</a:t>
            </a:r>
            <a:endParaRPr lang="es-ES_tradnl" b="0" dirty="0">
              <a:effectLst/>
            </a:endParaRPr>
          </a:p>
          <a:p>
            <a:pPr rtl="0"/>
            <a:r>
              <a:rPr lang="es-ES_tradnl" sz="1200" b="0" i="0" u="none" strike="noStrike" kern="1200" dirty="0">
                <a:solidFill>
                  <a:schemeClr val="tx1"/>
                </a:solidFill>
                <a:effectLst/>
                <a:latin typeface="+mn-lt"/>
                <a:ea typeface="+mn-ea"/>
                <a:cs typeface="+mn-cs"/>
              </a:rPr>
              <a:t>Las lesiones adyacentes a las arterias coronarias pueden tratarse colocando suturas de colchón profundamente en la arteria, evitándola (fig. 30-4). Se requiere soporte mecánico o derivación cardiopulmonar en menos del 2% al 3% de los pacientes en situaciones agudas4.</a:t>
            </a:r>
            <a:endParaRPr lang="es-ES_tradnl" b="0" dirty="0">
              <a:effectLst/>
            </a:endParaRPr>
          </a:p>
          <a:p>
            <a:br>
              <a:rPr lang="es-ES_tradnl" dirty="0"/>
            </a:br>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24</a:t>
            </a:fld>
            <a:endParaRPr lang="es-ES_tradnl"/>
          </a:p>
        </p:txBody>
      </p:sp>
    </p:spTree>
    <p:extLst>
      <p:ext uri="{BB962C8B-B14F-4D97-AF65-F5344CB8AC3E}">
        <p14:creationId xmlns:p14="http://schemas.microsoft.com/office/powerpoint/2010/main" val="1951987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_tradnl" sz="1200" b="0" i="0" u="none" strike="noStrike" kern="1200" dirty="0">
                <a:solidFill>
                  <a:schemeClr val="tx1"/>
                </a:solidFill>
                <a:effectLst/>
                <a:latin typeface="+mn-lt"/>
                <a:ea typeface="+mn-ea"/>
                <a:cs typeface="+mn-cs"/>
              </a:rPr>
              <a:t>Para los pacientes estables con múltiples heridas de bala torácicas, el diagnóstico en el pasado se lograba con radiografías de tórax en dos proyecciones, </a:t>
            </a:r>
            <a:r>
              <a:rPr lang="es-ES_tradnl" sz="1200" b="0" i="0" u="none" strike="noStrike" kern="1200" dirty="0" err="1">
                <a:solidFill>
                  <a:schemeClr val="tx1"/>
                </a:solidFill>
                <a:effectLst/>
                <a:latin typeface="+mn-lt"/>
                <a:ea typeface="+mn-ea"/>
                <a:cs typeface="+mn-cs"/>
              </a:rPr>
              <a:t>fluoroscopia</a:t>
            </a:r>
            <a:r>
              <a:rPr lang="es-ES_tradnl" sz="1200" b="0" i="0" u="none" strike="noStrike" kern="1200" dirty="0">
                <a:solidFill>
                  <a:schemeClr val="tx1"/>
                </a:solidFill>
                <a:effectLst/>
                <a:latin typeface="+mn-lt"/>
                <a:ea typeface="+mn-ea"/>
                <a:cs typeface="+mn-cs"/>
              </a:rPr>
              <a:t>, angiografía o ecocardiografía. Recientemente, se ha utilizado una tomografía computarizada </a:t>
            </a:r>
            <a:r>
              <a:rPr lang="es-ES_tradnl" sz="1200" b="0" i="0" u="none" strike="noStrike" kern="1200" dirty="0" err="1">
                <a:solidFill>
                  <a:schemeClr val="tx1"/>
                </a:solidFill>
                <a:effectLst/>
                <a:latin typeface="+mn-lt"/>
                <a:ea typeface="+mn-ea"/>
                <a:cs typeface="+mn-cs"/>
              </a:rPr>
              <a:t>multidetector</a:t>
            </a:r>
            <a:r>
              <a:rPr lang="es-ES_tradnl" sz="1200" b="0" i="0" u="none" strike="noStrike" kern="1200" dirty="0">
                <a:solidFill>
                  <a:schemeClr val="tx1"/>
                </a:solidFill>
                <a:effectLst/>
                <a:latin typeface="+mn-lt"/>
                <a:ea typeface="+mn-ea"/>
                <a:cs typeface="+mn-cs"/>
              </a:rPr>
              <a:t> para determinar las trayectorias de misiles y localizar cualquier fragmento. Como se señaló anteriormente, el tratamiento de los misiles </a:t>
            </a:r>
            <a:r>
              <a:rPr lang="es-ES_tradnl" sz="1200" b="0" i="0" u="none" strike="noStrike" kern="1200" dirty="0" err="1">
                <a:solidFill>
                  <a:schemeClr val="tx1"/>
                </a:solidFill>
                <a:effectLst/>
                <a:latin typeface="+mn-lt"/>
                <a:ea typeface="+mn-ea"/>
                <a:cs typeface="+mn-cs"/>
              </a:rPr>
              <a:t>intracardíacos</a:t>
            </a:r>
            <a:r>
              <a:rPr lang="es-ES_tradnl" sz="1200" b="0" i="0" u="none" strike="noStrike" kern="1200" dirty="0">
                <a:solidFill>
                  <a:schemeClr val="tx1"/>
                </a:solidFill>
                <a:effectLst/>
                <a:latin typeface="+mn-lt"/>
                <a:ea typeface="+mn-ea"/>
                <a:cs typeface="+mn-cs"/>
              </a:rPr>
              <a:t> retenidos es individualizado32-34. Se recomienda la extracción de los misiles </a:t>
            </a:r>
            <a:r>
              <a:rPr lang="es-ES_tradnl" sz="1200" b="0" i="0" u="none" strike="noStrike" kern="1200" dirty="0" err="1">
                <a:solidFill>
                  <a:schemeClr val="tx1"/>
                </a:solidFill>
                <a:effectLst/>
                <a:latin typeface="+mn-lt"/>
                <a:ea typeface="+mn-ea"/>
                <a:cs typeface="+mn-cs"/>
              </a:rPr>
              <a:t>intracardíacos</a:t>
            </a:r>
            <a:r>
              <a:rPr lang="es-ES_tradnl" sz="1200" b="0" i="0" u="none" strike="noStrike" kern="1200" dirty="0">
                <a:solidFill>
                  <a:schemeClr val="tx1"/>
                </a:solidFill>
                <a:effectLst/>
                <a:latin typeface="+mn-lt"/>
                <a:ea typeface="+mn-ea"/>
                <a:cs typeface="+mn-cs"/>
              </a:rPr>
              <a:t> que son del lado izquierdo, miden más de 1 a 2 cm o tienen una forma rugosa o que producen síntomas. Aunque se ha recomendado un abordaje directo, con o sin derivación cardiopulmonar, un gran porcentaje de cuerpos extraños del lado derecho ahora se pueden eliminar mediante técnicas </a:t>
            </a:r>
            <a:r>
              <a:rPr lang="es-ES_tradnl" sz="1200" b="0" i="0" u="none" strike="noStrike" kern="1200" dirty="0" err="1">
                <a:solidFill>
                  <a:schemeClr val="tx1"/>
                </a:solidFill>
                <a:effectLst/>
                <a:latin typeface="+mn-lt"/>
                <a:ea typeface="+mn-ea"/>
                <a:cs typeface="+mn-cs"/>
              </a:rPr>
              <a:t>endovasculares</a:t>
            </a:r>
            <a:r>
              <a:rPr lang="es-ES_tradnl" sz="1200" b="0" i="0" u="none" strike="noStrike" kern="1200" dirty="0">
                <a:solidFill>
                  <a:schemeClr val="tx1"/>
                </a:solidFill>
                <a:effectLst/>
                <a:latin typeface="+mn-lt"/>
                <a:ea typeface="+mn-ea"/>
                <a:cs typeface="+mn-cs"/>
              </a:rPr>
              <a:t>, como se mencionó anteriormente. Alternativamente, los que se encuentran en la periferia de la aurícula o el ventrículo derecho se pueden atrapar con suturas circundantes contra las paredes de la cámara más delgadas, se hace una incisión en el músculo, se retira el misil y luego se realiza la </a:t>
            </a:r>
            <a:r>
              <a:rPr lang="es-ES_tradnl" sz="1200" b="0" i="0" u="none" strike="noStrike" kern="1200" dirty="0" err="1">
                <a:solidFill>
                  <a:schemeClr val="tx1"/>
                </a:solidFill>
                <a:effectLst/>
                <a:latin typeface="+mn-lt"/>
                <a:ea typeface="+mn-ea"/>
                <a:cs typeface="+mn-cs"/>
              </a:rPr>
              <a:t>cardiorrafia</a:t>
            </a:r>
            <a:r>
              <a:rPr lang="es-ES_tradnl" sz="1200" b="0" i="0" u="none" strike="noStrike" kern="1200" dirty="0">
                <a:solidFill>
                  <a:schemeClr val="tx1"/>
                </a:solidFill>
                <a:effectLst/>
                <a:latin typeface="+mn-lt"/>
                <a:ea typeface="+mn-ea"/>
                <a:cs typeface="+mn-cs"/>
              </a:rPr>
              <a:t>.</a:t>
            </a:r>
            <a:endParaRPr lang="es-ES_tradnl" b="0" dirty="0">
              <a:effectLst/>
            </a:endParaRPr>
          </a:p>
          <a:p>
            <a:br>
              <a:rPr lang="es-ES_tradnl" dirty="0"/>
            </a:br>
            <a:endParaRPr lang="es-ES_tradnl" dirty="0"/>
          </a:p>
          <a:p>
            <a:r>
              <a:rPr lang="es-ES_tradnl" dirty="0"/>
              <a:t>REBOA</a:t>
            </a:r>
          </a:p>
          <a:p>
            <a:r>
              <a:rPr lang="es-ES_tradnl" sz="1200" b="0" i="0" u="none" strike="noStrike" kern="1200" dirty="0">
                <a:solidFill>
                  <a:schemeClr val="tx1"/>
                </a:solidFill>
                <a:effectLst/>
                <a:latin typeface="+mn-lt"/>
                <a:ea typeface="+mn-ea"/>
                <a:cs typeface="+mn-cs"/>
              </a:rPr>
              <a:t>La oclusión de la aorta con balón </a:t>
            </a:r>
            <a:r>
              <a:rPr lang="es-ES_tradnl" sz="1200" b="0" i="0" u="none" strike="noStrike" kern="1200" dirty="0" err="1">
                <a:solidFill>
                  <a:schemeClr val="tx1"/>
                </a:solidFill>
                <a:effectLst/>
                <a:latin typeface="+mn-lt"/>
                <a:ea typeface="+mn-ea"/>
                <a:cs typeface="+mn-cs"/>
              </a:rPr>
              <a:t>endovascular</a:t>
            </a:r>
            <a:r>
              <a:rPr lang="es-ES_tradnl" sz="1200" b="0" i="0" u="none" strike="noStrike" kern="1200" dirty="0">
                <a:solidFill>
                  <a:schemeClr val="tx1"/>
                </a:solidFill>
                <a:effectLst/>
                <a:latin typeface="+mn-lt"/>
                <a:ea typeface="+mn-ea"/>
                <a:cs typeface="+mn-cs"/>
              </a:rPr>
              <a:t> de reanimación (REBOA) a través del acceso de la arteria femoral se está utilizando ahora para evitar la necesidad de abrir el tórax para pinzar la aorta torácica descendente. . </a:t>
            </a:r>
            <a:r>
              <a:rPr lang="es-ES_tradnl" sz="1200" b="1" i="0" u="none" strike="noStrike" kern="1200" dirty="0">
                <a:solidFill>
                  <a:schemeClr val="tx1"/>
                </a:solidFill>
                <a:effectLst/>
                <a:latin typeface="+mn-lt"/>
                <a:ea typeface="+mn-ea"/>
                <a:cs typeface="+mn-cs"/>
              </a:rPr>
              <a:t>De interés, se ha vuelto común en el tratamiento de aneurismas aórticos abdominales rotos36,37. Para traumatismos, REBOA se recomienda principalmente para pacientes </a:t>
            </a:r>
            <a:r>
              <a:rPr lang="es-ES_tradnl" sz="1200" b="1" i="0" u="none" strike="noStrike" kern="1200" dirty="0" err="1">
                <a:solidFill>
                  <a:schemeClr val="tx1"/>
                </a:solidFill>
                <a:effectLst/>
                <a:latin typeface="+mn-lt"/>
                <a:ea typeface="+mn-ea"/>
                <a:cs typeface="+mn-cs"/>
              </a:rPr>
              <a:t>hemodinámicamente</a:t>
            </a:r>
            <a:r>
              <a:rPr lang="es-ES_tradnl" sz="1200" b="1" i="0" u="none" strike="noStrike" kern="1200" dirty="0">
                <a:solidFill>
                  <a:schemeClr val="tx1"/>
                </a:solidFill>
                <a:effectLst/>
                <a:latin typeface="+mn-lt"/>
                <a:ea typeface="+mn-ea"/>
                <a:cs typeface="+mn-cs"/>
              </a:rPr>
              <a:t> inestables con un ritmo cardíaco intacto y una lesión </a:t>
            </a:r>
            <a:r>
              <a:rPr lang="es-ES_tradnl" sz="1200" b="1" i="0" u="none" strike="noStrike" kern="1200" dirty="0" err="1">
                <a:solidFill>
                  <a:schemeClr val="tx1"/>
                </a:solidFill>
                <a:effectLst/>
                <a:latin typeface="+mn-lt"/>
                <a:ea typeface="+mn-ea"/>
                <a:cs typeface="+mn-cs"/>
              </a:rPr>
              <a:t>subdiafragmática</a:t>
            </a:r>
            <a:r>
              <a:rPr lang="es-ES_tradnl" sz="1200" b="1" i="0" u="none" strike="noStrike" kern="1200" dirty="0">
                <a:solidFill>
                  <a:schemeClr val="tx1"/>
                </a:solidFill>
                <a:effectLst/>
                <a:latin typeface="+mn-lt"/>
                <a:ea typeface="+mn-ea"/>
                <a:cs typeface="+mn-cs"/>
              </a:rPr>
              <a:t> o fractura pélvica. En tal paciente, el balón se infla en el diafragma (zona) o en la bifurcación de la aorta abdominal (zona 3), respectivamente</a:t>
            </a:r>
            <a:r>
              <a:rPr lang="es-ES_tradnl" sz="1200" b="0" i="0" u="none" strike="noStrike" kern="1200" dirty="0">
                <a:solidFill>
                  <a:schemeClr val="tx1"/>
                </a:solidFill>
                <a:effectLst/>
                <a:latin typeface="+mn-lt"/>
                <a:ea typeface="+mn-ea"/>
                <a:cs typeface="+mn-cs"/>
              </a:rPr>
              <a:t>38,39. Esta técnica es menos útil para lesiones vasculares torácicas, ya que el inflado del balón ocluiría la aorta distal a posibles lesiones que provocan un aumento de la hemorragia. Tiene su propio perfil de complicaciones, con informes de problemas de acceso femoral que conducen a la amputación</a:t>
            </a:r>
            <a:endParaRPr lang="es-ES_tradnl" dirty="0"/>
          </a:p>
          <a:p>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25</a:t>
            </a:fld>
            <a:endParaRPr lang="es-ES_tradnl"/>
          </a:p>
        </p:txBody>
      </p:sp>
    </p:spTree>
    <p:extLst>
      <p:ext uri="{BB962C8B-B14F-4D97-AF65-F5344CB8AC3E}">
        <p14:creationId xmlns:p14="http://schemas.microsoft.com/office/powerpoint/2010/main" val="511406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_tradnl" sz="1200" b="0" i="0" u="none" strike="noStrike" kern="1200" dirty="0">
                <a:solidFill>
                  <a:schemeClr val="tx1"/>
                </a:solidFill>
                <a:effectLst/>
                <a:latin typeface="+mn-lt"/>
                <a:ea typeface="+mn-ea"/>
                <a:cs typeface="+mn-cs"/>
              </a:rPr>
              <a:t>Se presume que los pacientes con arritmias cardíacas de nueva aparición sin hipotensión después de un traumatismo torácico cerrado tienen un BCI y son ingresados en una cama monitorizada13.</a:t>
            </a:r>
            <a:endParaRPr lang="es-ES_tradnl" b="0" dirty="0">
              <a:effectLst/>
            </a:endParaRPr>
          </a:p>
          <a:p>
            <a:pPr rtl="0"/>
            <a:r>
              <a:rPr lang="es-ES_tradnl" sz="1200" b="0" i="0" u="none" strike="noStrike" kern="1200" dirty="0">
                <a:solidFill>
                  <a:schemeClr val="tx1"/>
                </a:solidFill>
                <a:effectLst/>
                <a:latin typeface="+mn-lt"/>
                <a:ea typeface="+mn-ea"/>
                <a:cs typeface="+mn-cs"/>
              </a:rPr>
              <a:t>Otros pacientes con lesión torácica cerrada e hipotensión inexplicable (descartar shock cardiogénico), presuntas arritmias cardíacas de nueva aparición e hipotensión o antecedentes de enfermedad cardíaca o cirugía son ingresados en una UCI</a:t>
            </a:r>
            <a:endParaRPr lang="es-ES_tradnl" b="0" dirty="0">
              <a:effectLst/>
            </a:endParaRPr>
          </a:p>
          <a:p>
            <a:br>
              <a:rPr lang="es-ES_tradnl" dirty="0"/>
            </a:br>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26</a:t>
            </a:fld>
            <a:endParaRPr lang="es-ES_tradnl"/>
          </a:p>
        </p:txBody>
      </p:sp>
    </p:spTree>
    <p:extLst>
      <p:ext uri="{BB962C8B-B14F-4D97-AF65-F5344CB8AC3E}">
        <p14:creationId xmlns:p14="http://schemas.microsoft.com/office/powerpoint/2010/main" val="1870895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_tradnl" sz="1200" b="0" i="0" u="none" strike="noStrike" kern="1200" dirty="0">
                <a:solidFill>
                  <a:schemeClr val="tx1"/>
                </a:solidFill>
                <a:effectLst/>
                <a:latin typeface="+mn-lt"/>
                <a:ea typeface="+mn-ea"/>
                <a:cs typeface="+mn-cs"/>
              </a:rPr>
              <a:t>Como se discutió anteriormente, las secuelas secundarias en los sobrevivientes de un traumatismo cardíaco incluyen anomalías valvulares y fístulas </a:t>
            </a:r>
            <a:r>
              <a:rPr lang="es-ES_tradnl" sz="1200" b="0" i="0" u="none" strike="noStrike" kern="1200" dirty="0" err="1">
                <a:solidFill>
                  <a:schemeClr val="tx1"/>
                </a:solidFill>
                <a:effectLst/>
                <a:latin typeface="+mn-lt"/>
                <a:ea typeface="+mn-ea"/>
                <a:cs typeface="+mn-cs"/>
              </a:rPr>
              <a:t>intracardíacas</a:t>
            </a:r>
            <a:r>
              <a:rPr lang="es-ES_tradnl" sz="1200" b="0" i="0" u="none" strike="noStrike" kern="1200" dirty="0">
                <a:solidFill>
                  <a:schemeClr val="tx1"/>
                </a:solidFill>
                <a:effectLst/>
                <a:latin typeface="+mn-lt"/>
                <a:ea typeface="+mn-ea"/>
                <a:cs typeface="+mn-cs"/>
              </a:rPr>
              <a:t>. El examen clínico posoperatorio temprano y los hallazgos del ECG para diagnosticar estas entidades no son confiables. Por tanto, se recomienda la ecocardiografía durante la hospitalización inicial en todos los pacientes para identificar una lesión oculta y establecer un estudio basal4,28,41. Dado que la incidencia de secuelas tardías puede llegar al 56%, la ecocardiografía de seguimiento de 3 a 4 semanas después de que algunos recomendaran lesiones.28,41</a:t>
            </a:r>
            <a:endParaRPr lang="es-ES_tradnl" b="0" dirty="0">
              <a:effectLst/>
            </a:endParaRPr>
          </a:p>
          <a:p>
            <a:br>
              <a:rPr lang="es-ES_tradnl" dirty="0"/>
            </a:br>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27</a:t>
            </a:fld>
            <a:endParaRPr lang="es-ES_tradnl"/>
          </a:p>
        </p:txBody>
      </p:sp>
    </p:spTree>
    <p:extLst>
      <p:ext uri="{BB962C8B-B14F-4D97-AF65-F5344CB8AC3E}">
        <p14:creationId xmlns:p14="http://schemas.microsoft.com/office/powerpoint/2010/main" val="41880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0" i="0" u="none" strike="noStrike" kern="1200" dirty="0">
                <a:solidFill>
                  <a:schemeClr val="tx1"/>
                </a:solidFill>
                <a:effectLst/>
                <a:latin typeface="+mn-lt"/>
                <a:ea typeface="+mn-ea"/>
                <a:cs typeface="+mn-cs"/>
              </a:rPr>
              <a:t>El corazón, la aorta torácica y sus afluentes están encerrados en el esqueleto torácico compuesto por manubrio, esternón, clavículas, caja torácica y cuerpos vertebrales. Esta caja rígida protege el corazón, los pulmones y los grandes vasos</a:t>
            </a:r>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4</a:t>
            </a:fld>
            <a:endParaRPr lang="es-ES_tradnl"/>
          </a:p>
        </p:txBody>
      </p:sp>
    </p:spTree>
    <p:extLst>
      <p:ext uri="{BB962C8B-B14F-4D97-AF65-F5344CB8AC3E}">
        <p14:creationId xmlns:p14="http://schemas.microsoft.com/office/powerpoint/2010/main" val="22496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5</a:t>
            </a:fld>
            <a:endParaRPr lang="es-ES_tradnl"/>
          </a:p>
        </p:txBody>
      </p:sp>
    </p:spTree>
    <p:extLst>
      <p:ext uri="{BB962C8B-B14F-4D97-AF65-F5344CB8AC3E}">
        <p14:creationId xmlns:p14="http://schemas.microsoft.com/office/powerpoint/2010/main" val="1780612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i="0" u="none" strike="noStrike" kern="1200" dirty="0">
                <a:solidFill>
                  <a:schemeClr val="tx1"/>
                </a:solidFill>
                <a:effectLst/>
                <a:latin typeface="+mn-lt"/>
                <a:ea typeface="+mn-ea"/>
                <a:cs typeface="+mn-cs"/>
              </a:rPr>
              <a:t> la mortalidad general por traumatismo penetrante no ha cambiado significativamente, incluso en los principales centros de traumatología.2 La incidencia real de lesión cardíaca cerrada (BCI) es desconocido. Dado que el traumatismo torácico ha sido históricamente responsable del 25% de las muertes por accidentes automovilísticos, es posible que entre el 10% y el 70% de este subgrupo haya sido el resultado de una rotura cardíaca cerrada</a:t>
            </a:r>
            <a:endParaRPr lang="es-ES_tradnl"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b="0" kern="1200" dirty="0">
              <a:solidFill>
                <a:schemeClr val="tx1"/>
              </a:solidFill>
              <a:effectLst/>
              <a:latin typeface="+mn-lt"/>
              <a:ea typeface="+mn-ea"/>
              <a:cs typeface="+mn-cs"/>
            </a:endParaRPr>
          </a:p>
          <a:p>
            <a:endParaRPr lang="es-ES_tradnl" dirty="0"/>
          </a:p>
          <a:p>
            <a:r>
              <a:rPr lang="es-ES_tradnl" sz="1200" b="0" i="0" u="none" strike="noStrike" kern="1200" dirty="0">
                <a:solidFill>
                  <a:schemeClr val="tx1"/>
                </a:solidFill>
                <a:effectLst/>
                <a:latin typeface="+mn-lt"/>
                <a:ea typeface="+mn-ea"/>
                <a:cs typeface="+mn-cs"/>
              </a:rPr>
              <a:t>El traumatismo cardíaco penetrante es una lesión muy letal, y sólo entre el 25% y el 50% de las víctimas sobreviven el tiempo suficiente para llegar al hospital según las revisiones de los médicos forenses</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kern="1200" dirty="0">
                <a:solidFill>
                  <a:schemeClr val="tx1"/>
                </a:solidFill>
                <a:effectLst/>
                <a:latin typeface="+mn-lt"/>
                <a:ea typeface="+mn-ea"/>
                <a:cs typeface="+mn-cs"/>
              </a:rPr>
              <a:t>No existe con certeza una </a:t>
            </a:r>
            <a:r>
              <a:rPr lang="es-ES_tradnl" sz="1200" b="0" kern="1200" dirty="0" err="1">
                <a:solidFill>
                  <a:schemeClr val="tx1"/>
                </a:solidFill>
                <a:effectLst/>
                <a:latin typeface="+mn-lt"/>
                <a:ea typeface="+mn-ea"/>
                <a:cs typeface="+mn-cs"/>
              </a:rPr>
              <a:t>estadística</a:t>
            </a:r>
            <a:r>
              <a:rPr lang="es-ES_tradnl" sz="1200" b="0" kern="1200" dirty="0">
                <a:solidFill>
                  <a:schemeClr val="tx1"/>
                </a:solidFill>
                <a:effectLst/>
                <a:latin typeface="+mn-lt"/>
                <a:ea typeface="+mn-ea"/>
                <a:cs typeface="+mn-cs"/>
              </a:rPr>
              <a:t> que permita </a:t>
            </a:r>
            <a:r>
              <a:rPr lang="es-ES_tradnl" sz="1200" b="0" kern="1200" dirty="0" err="1">
                <a:solidFill>
                  <a:schemeClr val="tx1"/>
                </a:solidFill>
                <a:effectLst/>
                <a:latin typeface="+mn-lt"/>
                <a:ea typeface="+mn-ea"/>
                <a:cs typeface="+mn-cs"/>
              </a:rPr>
              <a:t>deter</a:t>
            </a:r>
            <a:r>
              <a:rPr lang="es-ES_tradnl" sz="1200" b="0" kern="1200" dirty="0">
                <a:solidFill>
                  <a:schemeClr val="tx1"/>
                </a:solidFill>
                <a:effectLst/>
                <a:latin typeface="+mn-lt"/>
                <a:ea typeface="+mn-ea"/>
                <a:cs typeface="+mn-cs"/>
              </a:rPr>
              <a:t>- minar una incidencia y prevalencia confiable de las heridas precordiales, esto explicado por las </a:t>
            </a:r>
            <a:r>
              <a:rPr lang="es-ES_tradnl" sz="1200" b="0" kern="1200" dirty="0" err="1">
                <a:solidFill>
                  <a:schemeClr val="tx1"/>
                </a:solidFill>
                <a:effectLst/>
                <a:latin typeface="+mn-lt"/>
                <a:ea typeface="+mn-ea"/>
                <a:cs typeface="+mn-cs"/>
              </a:rPr>
              <a:t>dinámicas</a:t>
            </a:r>
            <a:r>
              <a:rPr lang="es-ES_tradnl" sz="1200" b="0" kern="1200" dirty="0">
                <a:solidFill>
                  <a:schemeClr val="tx1"/>
                </a:solidFill>
                <a:effectLst/>
                <a:latin typeface="+mn-lt"/>
                <a:ea typeface="+mn-ea"/>
                <a:cs typeface="+mn-cs"/>
              </a:rPr>
              <a:t> cambiantes de la violencia civil y los conflictos armados a nivel mundial. En un hospital de </a:t>
            </a:r>
            <a:r>
              <a:rPr lang="es-ES_tradnl" sz="1200" b="0" kern="1200" dirty="0" err="1">
                <a:solidFill>
                  <a:schemeClr val="tx1"/>
                </a:solidFill>
                <a:effectLst/>
                <a:latin typeface="+mn-lt"/>
                <a:ea typeface="+mn-ea"/>
                <a:cs typeface="+mn-cs"/>
              </a:rPr>
              <a:t>Medellín</a:t>
            </a:r>
            <a:r>
              <a:rPr lang="es-ES_tradnl" sz="1200" b="0" kern="1200" dirty="0">
                <a:solidFill>
                  <a:schemeClr val="tx1"/>
                </a:solidFill>
                <a:effectLst/>
                <a:latin typeface="+mn-lt"/>
                <a:ea typeface="+mn-ea"/>
                <a:cs typeface="+mn-cs"/>
              </a:rPr>
              <a:t>, entre 1990 y 1994 se logra- ron recolectar 1.022 pacientes con heridas </a:t>
            </a:r>
            <a:r>
              <a:rPr lang="es-ES_tradnl" sz="1200" b="0" kern="1200" dirty="0" err="1">
                <a:solidFill>
                  <a:schemeClr val="tx1"/>
                </a:solidFill>
                <a:effectLst/>
                <a:latin typeface="+mn-lt"/>
                <a:ea typeface="+mn-ea"/>
                <a:cs typeface="+mn-cs"/>
              </a:rPr>
              <a:t>cardíacas</a:t>
            </a:r>
            <a:r>
              <a:rPr lang="es-ES_tradnl" sz="1200" b="0" kern="1200" dirty="0">
                <a:solidFill>
                  <a:schemeClr val="tx1"/>
                </a:solidFill>
                <a:effectLst/>
                <a:latin typeface="+mn-lt"/>
                <a:ea typeface="+mn-ea"/>
                <a:cs typeface="+mn-cs"/>
              </a:rPr>
              <a:t>, de los cuales 642 sobrevivieron a la </a:t>
            </a:r>
            <a:r>
              <a:rPr lang="es-ES_tradnl" sz="1200" b="0" kern="1200" dirty="0" err="1">
                <a:solidFill>
                  <a:schemeClr val="tx1"/>
                </a:solidFill>
                <a:effectLst/>
                <a:latin typeface="+mn-lt"/>
                <a:ea typeface="+mn-ea"/>
                <a:cs typeface="+mn-cs"/>
              </a:rPr>
              <a:t>toracotomía</a:t>
            </a:r>
            <a:r>
              <a:rPr lang="es-ES_tradnl" sz="1200" b="1" kern="1200" dirty="0">
                <a:solidFill>
                  <a:schemeClr val="tx1"/>
                </a:solidFill>
                <a:effectLst/>
                <a:latin typeface="+mn-lt"/>
                <a:ea typeface="+mn-ea"/>
                <a:cs typeface="+mn-cs"/>
              </a:rPr>
              <a:t>(1)</a:t>
            </a:r>
            <a:r>
              <a:rPr lang="es-ES_tradnl" sz="1200" b="0" kern="1200" dirty="0">
                <a:solidFill>
                  <a:schemeClr val="tx1"/>
                </a:solidFill>
                <a:effectLst/>
                <a:latin typeface="+mn-lt"/>
                <a:ea typeface="+mn-ea"/>
                <a:cs typeface="+mn-cs"/>
              </a:rPr>
              <a:t>, una de las series </a:t>
            </a:r>
            <a:r>
              <a:rPr lang="es-ES_tradnl" sz="1200" b="0" kern="1200" dirty="0" err="1">
                <a:solidFill>
                  <a:schemeClr val="tx1"/>
                </a:solidFill>
                <a:effectLst/>
                <a:latin typeface="+mn-lt"/>
                <a:ea typeface="+mn-ea"/>
                <a:cs typeface="+mn-cs"/>
              </a:rPr>
              <a:t>más</a:t>
            </a:r>
            <a:r>
              <a:rPr lang="es-ES_tradnl" sz="1200" b="0" kern="1200" dirty="0">
                <a:solidFill>
                  <a:schemeClr val="tx1"/>
                </a:solidFill>
                <a:effectLst/>
                <a:latin typeface="+mn-lt"/>
                <a:ea typeface="+mn-ea"/>
                <a:cs typeface="+mn-cs"/>
              </a:rPr>
              <a:t> numerosas del mundo. </a:t>
            </a:r>
            <a:endParaRPr lang="es-ES_tradnl" dirty="0"/>
          </a:p>
          <a:p>
            <a:endParaRPr lang="es-ES_tradnl" dirty="0"/>
          </a:p>
          <a:p>
            <a:r>
              <a:rPr lang="es-ES_tradnl" sz="1200" b="0" i="0" u="none" strike="noStrike" kern="1200" dirty="0">
                <a:solidFill>
                  <a:schemeClr val="tx1"/>
                </a:solidFill>
                <a:effectLst/>
                <a:latin typeface="+mn-lt"/>
                <a:ea typeface="+mn-ea"/>
                <a:cs typeface="+mn-cs"/>
              </a:rPr>
              <a:t>Durante las últimas 2 décadas, ha habido un cambio en la frecuencia de las heridas por arma blanca a las heridas de bala</a:t>
            </a:r>
          </a:p>
          <a:p>
            <a:pPr rtl="0"/>
            <a:r>
              <a:rPr lang="es-ES_tradnl" sz="1200" b="0" i="0" u="none" strike="noStrike" kern="1200" dirty="0">
                <a:solidFill>
                  <a:schemeClr val="tx1"/>
                </a:solidFill>
                <a:effectLst/>
                <a:latin typeface="+mn-lt"/>
                <a:ea typeface="+mn-ea"/>
                <a:cs typeface="+mn-cs"/>
              </a:rPr>
              <a:t>Entre ambos mecanismos, la cámara del corazón lesionada con mayor frecuencia es el ventrículo derecho (VD)</a:t>
            </a:r>
            <a:endParaRPr lang="es-ES_tradnl" b="0" dirty="0">
              <a:effectLst/>
            </a:endParaRPr>
          </a:p>
          <a:p>
            <a:pPr rtl="0"/>
            <a:br>
              <a:rPr lang="es-ES_tradnl" dirty="0"/>
            </a:br>
            <a:r>
              <a:rPr lang="es-ES_tradnl" sz="1200" b="0" i="0" u="none" strike="noStrike" kern="1200" dirty="0">
                <a:solidFill>
                  <a:schemeClr val="tx1"/>
                </a:solidFill>
                <a:effectLst/>
                <a:latin typeface="+mn-lt"/>
                <a:ea typeface="+mn-ea"/>
                <a:cs typeface="+mn-cs"/>
              </a:rPr>
              <a:t>Cuando se combinan con las lesiones del ventrículo izquierdo, las lesiones del ventrículo pueden representar hasta el 87% de todas las lesiones cardíacas penetrantes31. La ubicación de las lesiones individuales puede afectar el pronóstico. Las lesiones del VD parecen tener la mejor supervivencia "al alta", cerca del 60%, mientras que las lesiones de la aurícula derecha supuestamente son la mitad. Estos datos están potencialmente sesgados por la diferencia en la frecuencia de las 2 lesiones, y algunas series no demuestran diferencias en mortalidad.</a:t>
            </a:r>
            <a:endParaRPr lang="es-ES_tradnl" b="0" dirty="0">
              <a:effectLst/>
            </a:endParaRPr>
          </a:p>
          <a:p>
            <a:pPr rtl="0"/>
            <a:br>
              <a:rPr lang="es-ES_tradnl" dirty="0"/>
            </a:br>
            <a:r>
              <a:rPr lang="es-ES_tradnl" sz="1200" b="0" i="0" u="none" strike="noStrike" kern="1200" dirty="0">
                <a:solidFill>
                  <a:schemeClr val="tx1"/>
                </a:solidFill>
                <a:effectLst/>
                <a:latin typeface="+mn-lt"/>
                <a:ea typeface="+mn-ea"/>
                <a:cs typeface="+mn-cs"/>
              </a:rPr>
              <a:t>Algunas series identifican la lesión </a:t>
            </a:r>
            <a:r>
              <a:rPr lang="es-ES_tradnl" sz="1200" b="0" i="0" u="none" strike="noStrike" kern="1200" dirty="0" err="1">
                <a:solidFill>
                  <a:schemeClr val="tx1"/>
                </a:solidFill>
                <a:effectLst/>
                <a:latin typeface="+mn-lt"/>
                <a:ea typeface="+mn-ea"/>
                <a:cs typeface="+mn-cs"/>
              </a:rPr>
              <a:t>multicámara</a:t>
            </a:r>
            <a:r>
              <a:rPr lang="es-ES_tradnl" sz="1200" b="0" i="0" u="none" strike="noStrike" kern="1200" dirty="0">
                <a:solidFill>
                  <a:schemeClr val="tx1"/>
                </a:solidFill>
                <a:effectLst/>
                <a:latin typeface="+mn-lt"/>
                <a:ea typeface="+mn-ea"/>
                <a:cs typeface="+mn-cs"/>
              </a:rPr>
              <a:t> como un predictor independiente de mortalidad y un producto único de las heridas de bala31. Las lesiones balísticas, en general, son más letales que las heridas por arma blanca, y esto puede deberse al aumento de las lesiones </a:t>
            </a:r>
            <a:r>
              <a:rPr lang="es-ES_tradnl" sz="1200" b="0" i="0" u="none" strike="noStrike" kern="1200" dirty="0" err="1">
                <a:solidFill>
                  <a:schemeClr val="tx1"/>
                </a:solidFill>
                <a:effectLst/>
                <a:latin typeface="+mn-lt"/>
                <a:ea typeface="+mn-ea"/>
                <a:cs typeface="+mn-cs"/>
              </a:rPr>
              <a:t>multicámara</a:t>
            </a:r>
            <a:r>
              <a:rPr lang="es-ES_tradnl" sz="1200" b="0" i="0" u="none" strike="noStrike" kern="1200" dirty="0">
                <a:solidFill>
                  <a:schemeClr val="tx1"/>
                </a:solidFill>
                <a:effectLst/>
                <a:latin typeface="+mn-lt"/>
                <a:ea typeface="+mn-ea"/>
                <a:cs typeface="+mn-cs"/>
              </a:rPr>
              <a:t>.</a:t>
            </a:r>
            <a:endParaRPr lang="es-ES_tradnl" b="0" dirty="0">
              <a:effectLst/>
            </a:endParaRPr>
          </a:p>
          <a:p>
            <a:br>
              <a:rPr lang="es-ES_tradnl" dirty="0"/>
            </a:br>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6</a:t>
            </a:fld>
            <a:endParaRPr lang="es-ES_tradnl"/>
          </a:p>
        </p:txBody>
      </p:sp>
    </p:spTree>
    <p:extLst>
      <p:ext uri="{BB962C8B-B14F-4D97-AF65-F5344CB8AC3E}">
        <p14:creationId xmlns:p14="http://schemas.microsoft.com/office/powerpoint/2010/main" val="818858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0" kern="1200" dirty="0">
                <a:solidFill>
                  <a:schemeClr val="tx1"/>
                </a:solidFill>
                <a:effectLst/>
                <a:latin typeface="+mn-lt"/>
                <a:ea typeface="+mn-ea"/>
                <a:cs typeface="+mn-cs"/>
              </a:rPr>
              <a:t>proyectiles de arma de fuego de baja o alta velocidad; de carga </a:t>
            </a:r>
            <a:r>
              <a:rPr lang="es-ES_tradnl" sz="1200" b="0" kern="1200" dirty="0" err="1">
                <a:solidFill>
                  <a:schemeClr val="tx1"/>
                </a:solidFill>
                <a:effectLst/>
                <a:latin typeface="+mn-lt"/>
                <a:ea typeface="+mn-ea"/>
                <a:cs typeface="+mn-cs"/>
              </a:rPr>
              <a:t>única</a:t>
            </a:r>
            <a:r>
              <a:rPr lang="es-ES_tradnl" sz="1200" b="0" kern="1200" dirty="0">
                <a:solidFill>
                  <a:schemeClr val="tx1"/>
                </a:solidFill>
                <a:effectLst/>
                <a:latin typeface="+mn-lt"/>
                <a:ea typeface="+mn-ea"/>
                <a:cs typeface="+mn-cs"/>
              </a:rPr>
              <a:t> o </a:t>
            </a:r>
            <a:r>
              <a:rPr lang="es-ES_tradnl" sz="1200" b="0" kern="1200" dirty="0" err="1">
                <a:solidFill>
                  <a:schemeClr val="tx1"/>
                </a:solidFill>
                <a:effectLst/>
                <a:latin typeface="+mn-lt"/>
                <a:ea typeface="+mn-ea"/>
                <a:cs typeface="+mn-cs"/>
              </a:rPr>
              <a:t>múltiple</a:t>
            </a:r>
            <a:r>
              <a:rPr lang="es-ES_tradnl" sz="1200" b="0" kern="1200" dirty="0">
                <a:solidFill>
                  <a:schemeClr val="tx1"/>
                </a:solidFill>
                <a:effectLst/>
                <a:latin typeface="+mn-lt"/>
                <a:ea typeface="+mn-ea"/>
                <a:cs typeface="+mn-cs"/>
              </a:rPr>
              <a:t>. Heridas por arma corto punzante. Lesiones por armas corto contundente o punzante. </a:t>
            </a:r>
          </a:p>
          <a:p>
            <a:endParaRPr lang="es-ES_tradnl" dirty="0"/>
          </a:p>
          <a:p>
            <a:r>
              <a:rPr lang="es-ES_tradnl" sz="1200" b="0" kern="1200" dirty="0">
                <a:solidFill>
                  <a:schemeClr val="tx1"/>
                </a:solidFill>
                <a:effectLst/>
                <a:latin typeface="+mn-lt"/>
                <a:ea typeface="+mn-ea"/>
                <a:cs typeface="+mn-cs"/>
              </a:rPr>
              <a:t>El traumatismo penetrante es un mecanismo </a:t>
            </a:r>
            <a:r>
              <a:rPr lang="es-ES_tradnl" sz="1200" b="0" kern="1200" dirty="0" err="1">
                <a:solidFill>
                  <a:schemeClr val="tx1"/>
                </a:solidFill>
                <a:effectLst/>
                <a:latin typeface="+mn-lt"/>
                <a:ea typeface="+mn-ea"/>
                <a:cs typeface="+mn-cs"/>
              </a:rPr>
              <a:t>común</a:t>
            </a:r>
            <a:r>
              <a:rPr lang="es-ES_tradnl" sz="1200" b="0" kern="1200" dirty="0">
                <a:solidFill>
                  <a:schemeClr val="tx1"/>
                </a:solidFill>
                <a:effectLst/>
                <a:latin typeface="+mn-lt"/>
                <a:ea typeface="+mn-ea"/>
                <a:cs typeface="+mn-cs"/>
              </a:rPr>
              <a:t> de </a:t>
            </a:r>
            <a:r>
              <a:rPr lang="es-ES_tradnl" sz="1200" b="0" kern="1200" dirty="0" err="1">
                <a:solidFill>
                  <a:schemeClr val="tx1"/>
                </a:solidFill>
                <a:effectLst/>
                <a:latin typeface="+mn-lt"/>
                <a:ea typeface="+mn-ea"/>
                <a:cs typeface="+mn-cs"/>
              </a:rPr>
              <a:t>lesión</a:t>
            </a:r>
            <a:r>
              <a:rPr lang="es-ES_tradnl" sz="1200" b="0" kern="1200" dirty="0">
                <a:solidFill>
                  <a:schemeClr val="tx1"/>
                </a:solidFill>
                <a:effectLst/>
                <a:latin typeface="+mn-lt"/>
                <a:ea typeface="+mn-ea"/>
                <a:cs typeface="+mn-cs"/>
              </a:rPr>
              <a:t> </a:t>
            </a:r>
            <a:r>
              <a:rPr lang="es-ES_tradnl" sz="1200" b="0" kern="1200" dirty="0" err="1">
                <a:solidFill>
                  <a:schemeClr val="tx1"/>
                </a:solidFill>
                <a:effectLst/>
                <a:latin typeface="+mn-lt"/>
                <a:ea typeface="+mn-ea"/>
                <a:cs typeface="+mn-cs"/>
              </a:rPr>
              <a:t>cardíaca</a:t>
            </a:r>
            <a:r>
              <a:rPr lang="es-ES_tradnl" sz="1200" b="0" kern="1200" dirty="0">
                <a:solidFill>
                  <a:schemeClr val="tx1"/>
                </a:solidFill>
                <a:effectLst/>
                <a:latin typeface="+mn-lt"/>
                <a:ea typeface="+mn-ea"/>
                <a:cs typeface="+mn-cs"/>
              </a:rPr>
              <a:t>,</a:t>
            </a:r>
            <a:br>
              <a:rPr lang="es-ES_tradnl" sz="1200" b="0" kern="1200" dirty="0">
                <a:solidFill>
                  <a:schemeClr val="tx1"/>
                </a:solidFill>
                <a:effectLst/>
                <a:latin typeface="+mn-lt"/>
                <a:ea typeface="+mn-ea"/>
                <a:cs typeface="+mn-cs"/>
              </a:rPr>
            </a:br>
            <a:r>
              <a:rPr lang="es-ES_tradnl" sz="1200" b="0" kern="1200" dirty="0">
                <a:solidFill>
                  <a:schemeClr val="tx1"/>
                </a:solidFill>
                <a:effectLst/>
                <a:latin typeface="+mn-lt"/>
                <a:ea typeface="+mn-ea"/>
                <a:cs typeface="+mn-cs"/>
              </a:rPr>
              <a:t>La </a:t>
            </a:r>
            <a:r>
              <a:rPr lang="es-ES_tradnl" sz="1200" b="0" kern="1200" dirty="0" err="1">
                <a:solidFill>
                  <a:schemeClr val="tx1"/>
                </a:solidFill>
                <a:effectLst/>
                <a:latin typeface="+mn-lt"/>
                <a:ea typeface="+mn-ea"/>
                <a:cs typeface="+mn-cs"/>
              </a:rPr>
              <a:t>ubicación</a:t>
            </a:r>
            <a:r>
              <a:rPr lang="es-ES_tradnl" sz="1200" b="0" kern="1200" dirty="0">
                <a:solidFill>
                  <a:schemeClr val="tx1"/>
                </a:solidFill>
                <a:effectLst/>
                <a:latin typeface="+mn-lt"/>
                <a:ea typeface="+mn-ea"/>
                <a:cs typeface="+mn-cs"/>
              </a:rPr>
              <a:t> de la </a:t>
            </a:r>
            <a:r>
              <a:rPr lang="es-ES_tradnl" sz="1200" b="0" kern="1200" dirty="0" err="1">
                <a:solidFill>
                  <a:schemeClr val="tx1"/>
                </a:solidFill>
                <a:effectLst/>
                <a:latin typeface="+mn-lt"/>
                <a:ea typeface="+mn-ea"/>
                <a:cs typeface="+mn-cs"/>
              </a:rPr>
              <a:t>lesión</a:t>
            </a:r>
            <a:r>
              <a:rPr lang="es-ES_tradnl" sz="1200" b="0" kern="1200" dirty="0">
                <a:solidFill>
                  <a:schemeClr val="tx1"/>
                </a:solidFill>
                <a:effectLst/>
                <a:latin typeface="+mn-lt"/>
                <a:ea typeface="+mn-ea"/>
                <a:cs typeface="+mn-cs"/>
              </a:rPr>
              <a:t> al </a:t>
            </a:r>
            <a:r>
              <a:rPr lang="es-ES_tradnl" sz="1200" b="0" kern="1200" dirty="0" err="1">
                <a:solidFill>
                  <a:schemeClr val="tx1"/>
                </a:solidFill>
                <a:effectLst/>
                <a:latin typeface="+mn-lt"/>
                <a:ea typeface="+mn-ea"/>
                <a:cs typeface="+mn-cs"/>
              </a:rPr>
              <a:t>corazón</a:t>
            </a:r>
            <a:r>
              <a:rPr lang="es-ES_tradnl" sz="1200" b="0" kern="1200" dirty="0">
                <a:solidFill>
                  <a:schemeClr val="tx1"/>
                </a:solidFill>
                <a:effectLst/>
                <a:latin typeface="+mn-lt"/>
                <a:ea typeface="+mn-ea"/>
                <a:cs typeface="+mn-cs"/>
              </a:rPr>
              <a:t> esta directamente asociada con la </a:t>
            </a:r>
            <a:r>
              <a:rPr lang="es-ES_tradnl" sz="1200" b="0" kern="1200" dirty="0" err="1">
                <a:solidFill>
                  <a:schemeClr val="tx1"/>
                </a:solidFill>
                <a:effectLst/>
                <a:latin typeface="+mn-lt"/>
                <a:ea typeface="+mn-ea"/>
                <a:cs typeface="+mn-cs"/>
              </a:rPr>
              <a:t>ubicación</a:t>
            </a:r>
            <a:r>
              <a:rPr lang="es-ES_tradnl" sz="1200" b="0" kern="1200" dirty="0">
                <a:solidFill>
                  <a:schemeClr val="tx1"/>
                </a:solidFill>
                <a:effectLst/>
                <a:latin typeface="+mn-lt"/>
                <a:ea typeface="+mn-ea"/>
                <a:cs typeface="+mn-cs"/>
              </a:rPr>
              <a:t> de la </a:t>
            </a:r>
            <a:r>
              <a:rPr lang="es-ES_tradnl" sz="1200" b="0" kern="1200" dirty="0" err="1">
                <a:solidFill>
                  <a:schemeClr val="tx1"/>
                </a:solidFill>
                <a:effectLst/>
                <a:latin typeface="+mn-lt"/>
                <a:ea typeface="+mn-ea"/>
                <a:cs typeface="+mn-cs"/>
              </a:rPr>
              <a:t>lesión</a:t>
            </a:r>
            <a:r>
              <a:rPr lang="es-ES_tradnl" sz="1200" b="0" kern="1200" dirty="0">
                <a:solidFill>
                  <a:schemeClr val="tx1"/>
                </a:solidFill>
                <a:effectLst/>
                <a:latin typeface="+mn-lt"/>
                <a:ea typeface="+mn-ea"/>
                <a:cs typeface="+mn-cs"/>
              </a:rPr>
              <a:t> en la pared del </a:t>
            </a:r>
            <a:r>
              <a:rPr lang="es-ES_tradnl" sz="1200" b="0" kern="1200" dirty="0" err="1">
                <a:solidFill>
                  <a:schemeClr val="tx1"/>
                </a:solidFill>
                <a:effectLst/>
                <a:latin typeface="+mn-lt"/>
                <a:ea typeface="+mn-ea"/>
                <a:cs typeface="+mn-cs"/>
              </a:rPr>
              <a:t>tórax</a:t>
            </a:r>
            <a:r>
              <a:rPr lang="es-ES_tradnl" sz="1200" b="0" kern="1200" dirty="0">
                <a:solidFill>
                  <a:schemeClr val="tx1"/>
                </a:solidFill>
                <a:effectLst/>
                <a:latin typeface="+mn-lt"/>
                <a:ea typeface="+mn-ea"/>
                <a:cs typeface="+mn-cs"/>
              </a:rPr>
              <a:t>. La </a:t>
            </a:r>
            <a:r>
              <a:rPr lang="es-ES_tradnl" sz="1200" b="0" kern="1200" dirty="0" err="1">
                <a:solidFill>
                  <a:schemeClr val="tx1"/>
                </a:solidFill>
                <a:effectLst/>
                <a:latin typeface="+mn-lt"/>
                <a:ea typeface="+mn-ea"/>
                <a:cs typeface="+mn-cs"/>
              </a:rPr>
              <a:t>áreas</a:t>
            </a:r>
            <a:r>
              <a:rPr lang="es-ES_tradnl" sz="1200" b="0" kern="1200" dirty="0">
                <a:solidFill>
                  <a:schemeClr val="tx1"/>
                </a:solidFill>
                <a:effectLst/>
                <a:latin typeface="+mn-lt"/>
                <a:ea typeface="+mn-ea"/>
                <a:cs typeface="+mn-cs"/>
              </a:rPr>
              <a:t> </a:t>
            </a:r>
            <a:r>
              <a:rPr lang="es-ES_tradnl" sz="1200" b="0" kern="1200" dirty="0" err="1">
                <a:solidFill>
                  <a:schemeClr val="tx1"/>
                </a:solidFill>
                <a:effectLst/>
                <a:latin typeface="+mn-lt"/>
                <a:ea typeface="+mn-ea"/>
                <a:cs typeface="+mn-cs"/>
              </a:rPr>
              <a:t>más</a:t>
            </a:r>
            <a:r>
              <a:rPr lang="es-ES_tradnl" sz="1200" b="0" kern="1200" dirty="0">
                <a:solidFill>
                  <a:schemeClr val="tx1"/>
                </a:solidFill>
                <a:effectLst/>
                <a:latin typeface="+mn-lt"/>
                <a:ea typeface="+mn-ea"/>
                <a:cs typeface="+mn-cs"/>
              </a:rPr>
              <a:t> frecuentemente afectadas son los</a:t>
            </a:r>
            <a:r>
              <a:rPr lang="es-ES_tradnl" sz="1200" b="0" kern="1200" baseline="0" dirty="0">
                <a:solidFill>
                  <a:schemeClr val="tx1"/>
                </a:solidFill>
                <a:effectLst/>
                <a:latin typeface="+mn-lt"/>
                <a:ea typeface="+mn-ea"/>
                <a:cs typeface="+mn-cs"/>
              </a:rPr>
              <a:t> ventrículos por su ubicación anterior, el </a:t>
            </a:r>
            <a:r>
              <a:rPr lang="es-ES_tradnl" sz="1200" b="0" kern="1200" dirty="0">
                <a:solidFill>
                  <a:schemeClr val="tx1"/>
                </a:solidFill>
                <a:effectLst/>
                <a:latin typeface="+mn-lt"/>
                <a:ea typeface="+mn-ea"/>
                <a:cs typeface="+mn-cs"/>
              </a:rPr>
              <a:t>derecho 40-50%, </a:t>
            </a:r>
            <a:r>
              <a:rPr lang="es-ES_tradnl" sz="1200" b="0" kern="1200" dirty="0" err="1">
                <a:solidFill>
                  <a:schemeClr val="tx1"/>
                </a:solidFill>
                <a:effectLst/>
                <a:latin typeface="+mn-lt"/>
                <a:ea typeface="+mn-ea"/>
                <a:cs typeface="+mn-cs"/>
              </a:rPr>
              <a:t>Ventrículo</a:t>
            </a:r>
            <a:r>
              <a:rPr lang="es-ES_tradnl" sz="1200" b="0" kern="1200" dirty="0">
                <a:solidFill>
                  <a:schemeClr val="tx1"/>
                </a:solidFill>
                <a:effectLst/>
                <a:latin typeface="+mn-lt"/>
                <a:ea typeface="+mn-ea"/>
                <a:cs typeface="+mn-cs"/>
              </a:rPr>
              <a:t> izquierdo 30-40%, </a:t>
            </a:r>
            <a:r>
              <a:rPr lang="es-ES_tradnl" sz="1200" b="0" kern="1200" dirty="0" err="1">
                <a:solidFill>
                  <a:schemeClr val="tx1"/>
                </a:solidFill>
                <a:effectLst/>
                <a:latin typeface="+mn-lt"/>
                <a:ea typeface="+mn-ea"/>
                <a:cs typeface="+mn-cs"/>
              </a:rPr>
              <a:t>Aurícula</a:t>
            </a:r>
            <a:r>
              <a:rPr lang="es-ES_tradnl" sz="1200" b="0" kern="1200" dirty="0">
                <a:solidFill>
                  <a:schemeClr val="tx1"/>
                </a:solidFill>
                <a:effectLst/>
                <a:latin typeface="+mn-lt"/>
                <a:ea typeface="+mn-ea"/>
                <a:cs typeface="+mn-cs"/>
              </a:rPr>
              <a:t> derecha 10- 15%, </a:t>
            </a:r>
            <a:r>
              <a:rPr lang="es-ES_tradnl" sz="1200" b="0" kern="1200" dirty="0" err="1">
                <a:solidFill>
                  <a:schemeClr val="tx1"/>
                </a:solidFill>
                <a:effectLst/>
                <a:latin typeface="+mn-lt"/>
                <a:ea typeface="+mn-ea"/>
                <a:cs typeface="+mn-cs"/>
              </a:rPr>
              <a:t>Aurícula</a:t>
            </a:r>
            <a:r>
              <a:rPr lang="es-ES_tradnl" sz="1200" b="0" kern="1200" dirty="0">
                <a:solidFill>
                  <a:schemeClr val="tx1"/>
                </a:solidFill>
                <a:effectLst/>
                <a:latin typeface="+mn-lt"/>
                <a:ea typeface="+mn-ea"/>
                <a:cs typeface="+mn-cs"/>
              </a:rPr>
              <a:t> izquierda 3-7%, Arterias coronarias 2-5%. </a:t>
            </a:r>
            <a:endParaRPr lang="es-ES_tradnl" dirty="0">
              <a:effectLst/>
            </a:endParaRPr>
          </a:p>
          <a:p>
            <a:r>
              <a:rPr lang="es-ES_tradnl" sz="1200" b="0" kern="1200" dirty="0">
                <a:solidFill>
                  <a:schemeClr val="tx1"/>
                </a:solidFill>
                <a:effectLst/>
                <a:latin typeface="+mn-lt"/>
                <a:ea typeface="+mn-ea"/>
                <a:cs typeface="+mn-cs"/>
              </a:rPr>
              <a:t>Las heridas pueden presentarse de dos maneras: como heridas simples, </a:t>
            </a:r>
            <a:r>
              <a:rPr lang="es-ES_tradnl" sz="1200" b="0" kern="1200" dirty="0" err="1">
                <a:solidFill>
                  <a:schemeClr val="tx1"/>
                </a:solidFill>
                <a:effectLst/>
                <a:latin typeface="+mn-lt"/>
                <a:ea typeface="+mn-ea"/>
                <a:cs typeface="+mn-cs"/>
              </a:rPr>
              <a:t>únicas</a:t>
            </a:r>
            <a:r>
              <a:rPr lang="es-ES_tradnl" sz="1200" b="0" kern="1200" dirty="0">
                <a:solidFill>
                  <a:schemeClr val="tx1"/>
                </a:solidFill>
                <a:effectLst/>
                <a:latin typeface="+mn-lt"/>
                <a:ea typeface="+mn-ea"/>
                <a:cs typeface="+mn-cs"/>
              </a:rPr>
              <a:t>, </a:t>
            </a:r>
            <a:r>
              <a:rPr lang="es-ES_tradnl" sz="1200" b="0" kern="1200" dirty="0" err="1">
                <a:solidFill>
                  <a:schemeClr val="tx1"/>
                </a:solidFill>
                <a:effectLst/>
                <a:latin typeface="+mn-lt"/>
                <a:ea typeface="+mn-ea"/>
                <a:cs typeface="+mn-cs"/>
              </a:rPr>
              <a:t>pequeñas</a:t>
            </a:r>
            <a:r>
              <a:rPr lang="es-ES_tradnl" sz="1200" b="0" kern="1200" dirty="0">
                <a:solidFill>
                  <a:schemeClr val="tx1"/>
                </a:solidFill>
                <a:effectLst/>
                <a:latin typeface="+mn-lt"/>
                <a:ea typeface="+mn-ea"/>
                <a:cs typeface="+mn-cs"/>
              </a:rPr>
              <a:t>, de bordes definidos y de</a:t>
            </a:r>
            <a:br>
              <a:rPr lang="es-ES_tradnl" sz="1200" b="0" kern="1200" dirty="0">
                <a:solidFill>
                  <a:schemeClr val="tx1"/>
                </a:solidFill>
                <a:effectLst/>
                <a:latin typeface="+mn-lt"/>
                <a:ea typeface="+mn-ea"/>
                <a:cs typeface="+mn-cs"/>
              </a:rPr>
            </a:br>
            <a:r>
              <a:rPr lang="es-ES_tradnl" sz="1200" b="0" kern="1200" dirty="0" err="1">
                <a:solidFill>
                  <a:schemeClr val="tx1"/>
                </a:solidFill>
                <a:effectLst/>
                <a:latin typeface="+mn-lt"/>
                <a:ea typeface="+mn-ea"/>
                <a:cs typeface="+mn-cs"/>
              </a:rPr>
              <a:t>fácil</a:t>
            </a:r>
            <a:r>
              <a:rPr lang="es-ES_tradnl" sz="1200" b="0" kern="1200" dirty="0">
                <a:solidFill>
                  <a:schemeClr val="tx1"/>
                </a:solidFill>
                <a:effectLst/>
                <a:latin typeface="+mn-lt"/>
                <a:ea typeface="+mn-ea"/>
                <a:cs typeface="+mn-cs"/>
              </a:rPr>
              <a:t> acceso o como heridas complejas,</a:t>
            </a:r>
            <a:r>
              <a:rPr lang="es-ES_tradnl" sz="1200" b="0" kern="1200" baseline="0" dirty="0">
                <a:solidFill>
                  <a:schemeClr val="tx1"/>
                </a:solidFill>
                <a:effectLst/>
                <a:latin typeface="+mn-lt"/>
                <a:ea typeface="+mn-ea"/>
                <a:cs typeface="+mn-cs"/>
              </a:rPr>
              <a:t> </a:t>
            </a:r>
            <a:r>
              <a:rPr lang="es-ES_tradnl" sz="1200" b="0" kern="1200" dirty="0">
                <a:solidFill>
                  <a:schemeClr val="tx1"/>
                </a:solidFill>
                <a:effectLst/>
                <a:latin typeface="+mn-lt"/>
                <a:ea typeface="+mn-ea"/>
                <a:cs typeface="+mn-cs"/>
              </a:rPr>
              <a:t>de gran </a:t>
            </a:r>
            <a:r>
              <a:rPr lang="es-ES_tradnl" sz="1200" b="0" kern="1200" dirty="0" err="1">
                <a:solidFill>
                  <a:schemeClr val="tx1"/>
                </a:solidFill>
                <a:effectLst/>
                <a:latin typeface="+mn-lt"/>
                <a:ea typeface="+mn-ea"/>
                <a:cs typeface="+mn-cs"/>
              </a:rPr>
              <a:t>tamaño</a:t>
            </a:r>
            <a:r>
              <a:rPr lang="es-ES_tradnl" sz="1200" b="0" kern="1200" dirty="0">
                <a:solidFill>
                  <a:schemeClr val="tx1"/>
                </a:solidFill>
                <a:effectLst/>
                <a:latin typeface="+mn-lt"/>
                <a:ea typeface="+mn-ea"/>
                <a:cs typeface="+mn-cs"/>
              </a:rPr>
              <a:t>, </a:t>
            </a:r>
            <a:r>
              <a:rPr lang="es-ES_tradnl" sz="1200" b="0" kern="1200" dirty="0" err="1">
                <a:solidFill>
                  <a:schemeClr val="tx1"/>
                </a:solidFill>
                <a:effectLst/>
                <a:latin typeface="+mn-lt"/>
                <a:ea typeface="+mn-ea"/>
                <a:cs typeface="+mn-cs"/>
              </a:rPr>
              <a:t>múltiples</a:t>
            </a:r>
            <a:r>
              <a:rPr lang="es-ES_tradnl" sz="1200" b="0" kern="1200" dirty="0">
                <a:solidFill>
                  <a:schemeClr val="tx1"/>
                </a:solidFill>
                <a:effectLst/>
                <a:latin typeface="+mn-lt"/>
                <a:ea typeface="+mn-ea"/>
                <a:cs typeface="+mn-cs"/>
              </a:rPr>
              <a:t>, de acceso difícil o con compromiso evidente de las arterias coronarias. Las lesiones valvulares o </a:t>
            </a:r>
            <a:r>
              <a:rPr lang="es-ES_tradnl" sz="1200" b="0" kern="1200" dirty="0" err="1">
                <a:solidFill>
                  <a:schemeClr val="tx1"/>
                </a:solidFill>
                <a:effectLst/>
                <a:latin typeface="+mn-lt"/>
                <a:ea typeface="+mn-ea"/>
                <a:cs typeface="+mn-cs"/>
              </a:rPr>
              <a:t>septales</a:t>
            </a:r>
            <a:r>
              <a:rPr lang="es-ES_tradnl" sz="1200" b="0" kern="1200" dirty="0">
                <a:solidFill>
                  <a:schemeClr val="tx1"/>
                </a:solidFill>
                <a:effectLst/>
                <a:latin typeface="+mn-lt"/>
                <a:ea typeface="+mn-ea"/>
                <a:cs typeface="+mn-cs"/>
              </a:rPr>
              <a:t> subyacentes rara vez son percibidas durante el acto operatorio. </a:t>
            </a:r>
            <a:endParaRPr lang="es-ES_tradnl" dirty="0">
              <a:effectLst/>
            </a:endParaRPr>
          </a:p>
          <a:p>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7</a:t>
            </a:fld>
            <a:endParaRPr lang="es-ES_tradnl"/>
          </a:p>
        </p:txBody>
      </p:sp>
    </p:spTree>
    <p:extLst>
      <p:ext uri="{BB962C8B-B14F-4D97-AF65-F5344CB8AC3E}">
        <p14:creationId xmlns:p14="http://schemas.microsoft.com/office/powerpoint/2010/main" val="67422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0" kern="1200" dirty="0" err="1">
                <a:solidFill>
                  <a:schemeClr val="tx1"/>
                </a:solidFill>
                <a:effectLst/>
                <a:latin typeface="+mn-lt"/>
                <a:ea typeface="+mn-ea"/>
                <a:cs typeface="+mn-cs"/>
              </a:rPr>
              <a:t>caídas</a:t>
            </a:r>
            <a:r>
              <a:rPr lang="es-ES_tradnl" sz="1200" b="0" kern="1200" dirty="0">
                <a:solidFill>
                  <a:schemeClr val="tx1"/>
                </a:solidFill>
                <a:effectLst/>
                <a:latin typeface="+mn-lt"/>
                <a:ea typeface="+mn-ea"/>
                <a:cs typeface="+mn-cs"/>
              </a:rPr>
              <a:t> de altura o accidentes de </a:t>
            </a:r>
            <a:r>
              <a:rPr lang="es-ES_tradnl" sz="1200" b="0" kern="1200" dirty="0" err="1">
                <a:solidFill>
                  <a:schemeClr val="tx1"/>
                </a:solidFill>
                <a:effectLst/>
                <a:latin typeface="+mn-lt"/>
                <a:ea typeface="+mn-ea"/>
                <a:cs typeface="+mn-cs"/>
              </a:rPr>
              <a:t>tránsito</a:t>
            </a:r>
            <a:r>
              <a:rPr lang="es-ES_tradnl" sz="1200" b="0" kern="1200" dirty="0">
                <a:solidFill>
                  <a:schemeClr val="tx1"/>
                </a:solidFill>
                <a:effectLst/>
                <a:latin typeface="+mn-lt"/>
                <a:ea typeface="+mn-ea"/>
                <a:cs typeface="+mn-cs"/>
              </a:rPr>
              <a:t>; en</a:t>
            </a:r>
            <a:br>
              <a:rPr lang="es-ES_tradnl" sz="1200" b="0" kern="1200" dirty="0">
                <a:solidFill>
                  <a:schemeClr val="tx1"/>
                </a:solidFill>
                <a:effectLst/>
                <a:latin typeface="+mn-lt"/>
                <a:ea typeface="+mn-ea"/>
                <a:cs typeface="+mn-cs"/>
              </a:rPr>
            </a:br>
            <a:r>
              <a:rPr lang="es-ES_tradnl" sz="1200" b="0" kern="1200" dirty="0">
                <a:solidFill>
                  <a:schemeClr val="tx1"/>
                </a:solidFill>
                <a:effectLst/>
                <a:latin typeface="+mn-lt"/>
                <a:ea typeface="+mn-ea"/>
                <a:cs typeface="+mn-cs"/>
              </a:rPr>
              <a:t>las cuales la fuerza del trauma esta relacionada con la velocidad y la masa de los cuerpos comprometidos en </a:t>
            </a:r>
          </a:p>
          <a:p>
            <a:r>
              <a:rPr lang="es-ES_tradnl" sz="1200" b="0" kern="1200" dirty="0">
                <a:solidFill>
                  <a:schemeClr val="tx1"/>
                </a:solidFill>
                <a:effectLst/>
                <a:latin typeface="+mn-lt"/>
                <a:ea typeface="+mn-ea"/>
                <a:cs typeface="+mn-cs"/>
              </a:rPr>
              <a:t>el accidente. Se pueden encontrar lesiones internas producidas por aplastamiento o el desplazamiento de fragmentos </a:t>
            </a:r>
            <a:r>
              <a:rPr lang="es-ES_tradnl" sz="1200" b="0" kern="1200" dirty="0" err="1">
                <a:solidFill>
                  <a:schemeClr val="tx1"/>
                </a:solidFill>
                <a:effectLst/>
                <a:latin typeface="+mn-lt"/>
                <a:ea typeface="+mn-ea"/>
                <a:cs typeface="+mn-cs"/>
              </a:rPr>
              <a:t>óseos</a:t>
            </a:r>
            <a:r>
              <a:rPr lang="es-ES_tradnl" sz="1200" b="0" kern="1200" dirty="0">
                <a:solidFill>
                  <a:schemeClr val="tx1"/>
                </a:solidFill>
                <a:effectLst/>
                <a:latin typeface="+mn-lt"/>
                <a:ea typeface="+mn-ea"/>
                <a:cs typeface="+mn-cs"/>
              </a:rPr>
              <a:t> como las costillas o el </a:t>
            </a:r>
            <a:r>
              <a:rPr lang="es-ES_tradnl" sz="1200" b="0" kern="1200" dirty="0" err="1">
                <a:solidFill>
                  <a:schemeClr val="tx1"/>
                </a:solidFill>
                <a:effectLst/>
                <a:latin typeface="+mn-lt"/>
                <a:ea typeface="+mn-ea"/>
                <a:cs typeface="+mn-cs"/>
              </a:rPr>
              <a:t>esternón</a:t>
            </a:r>
            <a:r>
              <a:rPr lang="es-ES_tradnl" sz="1200" b="0" kern="1200" dirty="0">
                <a:solidFill>
                  <a:schemeClr val="tx1"/>
                </a:solidFill>
                <a:effectLst/>
                <a:latin typeface="+mn-lt"/>
                <a:ea typeface="+mn-ea"/>
                <a:cs typeface="+mn-cs"/>
              </a:rPr>
              <a:t>. </a:t>
            </a:r>
          </a:p>
          <a:p>
            <a:endParaRPr lang="es-ES_tradnl" dirty="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kern="1200" dirty="0">
                <a:solidFill>
                  <a:schemeClr val="tx1"/>
                </a:solidFill>
                <a:effectLst/>
                <a:latin typeface="+mn-lt"/>
                <a:ea typeface="+mn-ea"/>
                <a:cs typeface="+mn-cs"/>
              </a:rPr>
              <a:t>En el trauma cerrado se pueden encontrar lesiones que van desde contusiones insignificantes de miocardio hasta rotura </a:t>
            </a:r>
            <a:r>
              <a:rPr lang="es-ES_tradnl" sz="1200" b="0" kern="1200" dirty="0" err="1">
                <a:solidFill>
                  <a:schemeClr val="tx1"/>
                </a:solidFill>
                <a:effectLst/>
                <a:latin typeface="+mn-lt"/>
                <a:ea typeface="+mn-ea"/>
                <a:cs typeface="+mn-cs"/>
              </a:rPr>
              <a:t>cardíaca</a:t>
            </a:r>
            <a:r>
              <a:rPr lang="es-ES_tradnl" sz="1200" b="0" kern="1200" baseline="0" dirty="0">
                <a:solidFill>
                  <a:schemeClr val="tx1"/>
                </a:solidFill>
                <a:effectLst/>
                <a:latin typeface="+mn-lt"/>
                <a:ea typeface="+mn-ea"/>
                <a:cs typeface="+mn-cs"/>
              </a:rPr>
              <a:t> </a:t>
            </a:r>
            <a:r>
              <a:rPr lang="es-ES_tradnl" sz="1200" b="0" kern="1200" dirty="0">
                <a:solidFill>
                  <a:schemeClr val="tx1"/>
                </a:solidFill>
                <a:effectLst/>
                <a:latin typeface="+mn-lt"/>
                <a:ea typeface="+mn-ea"/>
                <a:cs typeface="+mn-cs"/>
              </a:rPr>
              <a:t>o hernia </a:t>
            </a:r>
            <a:r>
              <a:rPr lang="es-ES_tradnl" sz="1200" b="0" kern="1200" dirty="0" err="1">
                <a:solidFill>
                  <a:schemeClr val="tx1"/>
                </a:solidFill>
                <a:effectLst/>
                <a:latin typeface="+mn-lt"/>
                <a:ea typeface="+mn-ea"/>
                <a:cs typeface="+mn-cs"/>
              </a:rPr>
              <a:t>cardíaca</a:t>
            </a:r>
            <a:r>
              <a:rPr lang="es-ES_tradnl" sz="1200" b="0" kern="1200" dirty="0">
                <a:solidFill>
                  <a:schemeClr val="tx1"/>
                </a:solidFill>
                <a:effectLst/>
                <a:latin typeface="+mn-lt"/>
                <a:ea typeface="+mn-ea"/>
                <a:cs typeface="+mn-cs"/>
              </a:rPr>
              <a:t>. Esto ocurre por</a:t>
            </a:r>
            <a:r>
              <a:rPr lang="es-ES_tradnl" sz="1200" b="0" kern="1200" baseline="0" dirty="0">
                <a:solidFill>
                  <a:schemeClr val="tx1"/>
                </a:solidFill>
                <a:effectLst/>
                <a:latin typeface="+mn-lt"/>
                <a:ea typeface="+mn-ea"/>
                <a:cs typeface="+mn-cs"/>
              </a:rPr>
              <a:t> </a:t>
            </a:r>
            <a:r>
              <a:rPr lang="es-ES_tradnl" sz="1200" b="0" kern="1200" dirty="0">
                <a:solidFill>
                  <a:schemeClr val="tx1"/>
                </a:solidFill>
                <a:effectLst/>
                <a:latin typeface="+mn-lt"/>
                <a:ea typeface="+mn-ea"/>
                <a:cs typeface="+mn-cs"/>
              </a:rPr>
              <a:t>la transferencia de </a:t>
            </a:r>
            <a:r>
              <a:rPr lang="es-ES_tradnl" sz="1200" b="0" kern="1200" dirty="0" err="1">
                <a:solidFill>
                  <a:schemeClr val="tx1"/>
                </a:solidFill>
                <a:effectLst/>
                <a:latin typeface="+mn-lt"/>
                <a:ea typeface="+mn-ea"/>
                <a:cs typeface="+mn-cs"/>
              </a:rPr>
              <a:t>energía</a:t>
            </a:r>
            <a:r>
              <a:rPr lang="es-ES_tradnl" sz="1200" b="0" kern="1200" dirty="0">
                <a:solidFill>
                  <a:schemeClr val="tx1"/>
                </a:solidFill>
                <a:effectLst/>
                <a:latin typeface="+mn-lt"/>
                <a:ea typeface="+mn-ea"/>
                <a:cs typeface="+mn-cs"/>
              </a:rPr>
              <a:t> directa</a:t>
            </a:r>
            <a:r>
              <a:rPr lang="es-ES_tradnl" sz="1200" b="0" kern="1200" baseline="0" dirty="0">
                <a:solidFill>
                  <a:schemeClr val="tx1"/>
                </a:solidFill>
                <a:effectLst/>
                <a:latin typeface="+mn-lt"/>
                <a:ea typeface="+mn-ea"/>
                <a:cs typeface="+mn-cs"/>
              </a:rPr>
              <a:t> </a:t>
            </a:r>
            <a:r>
              <a:rPr lang="es-ES_tradnl" sz="1200" b="0" kern="1200" dirty="0">
                <a:solidFill>
                  <a:schemeClr val="tx1"/>
                </a:solidFill>
                <a:effectLst/>
                <a:latin typeface="+mn-lt"/>
                <a:ea typeface="+mn-ea"/>
                <a:cs typeface="+mn-cs"/>
              </a:rPr>
              <a:t>al </a:t>
            </a:r>
            <a:r>
              <a:rPr lang="es-ES_tradnl" sz="1200" b="0" kern="1200" dirty="0" err="1">
                <a:solidFill>
                  <a:schemeClr val="tx1"/>
                </a:solidFill>
                <a:effectLst/>
                <a:latin typeface="+mn-lt"/>
                <a:ea typeface="+mn-ea"/>
                <a:cs typeface="+mn-cs"/>
              </a:rPr>
              <a:t>corazón</a:t>
            </a:r>
            <a:r>
              <a:rPr lang="es-ES_tradnl" sz="1200" b="0" kern="1200" dirty="0">
                <a:solidFill>
                  <a:schemeClr val="tx1"/>
                </a:solidFill>
                <a:effectLst/>
                <a:latin typeface="+mn-lt"/>
                <a:ea typeface="+mn-ea"/>
                <a:cs typeface="+mn-cs"/>
              </a:rPr>
              <a:t> o por un mecanismo de </a:t>
            </a:r>
            <a:r>
              <a:rPr lang="es-ES_tradnl" sz="1200" b="0" kern="1200" dirty="0" err="1">
                <a:solidFill>
                  <a:schemeClr val="tx1"/>
                </a:solidFill>
                <a:effectLst/>
                <a:latin typeface="+mn-lt"/>
                <a:ea typeface="+mn-ea"/>
                <a:cs typeface="+mn-cs"/>
              </a:rPr>
              <a:t>compresión</a:t>
            </a:r>
            <a:r>
              <a:rPr lang="es-ES_tradnl" sz="1200" b="0" kern="1200" dirty="0">
                <a:solidFill>
                  <a:schemeClr val="tx1"/>
                </a:solidFill>
                <a:effectLst/>
                <a:latin typeface="+mn-lt"/>
                <a:ea typeface="+mn-ea"/>
                <a:cs typeface="+mn-cs"/>
              </a:rPr>
              <a:t> del </a:t>
            </a:r>
            <a:r>
              <a:rPr lang="es-ES_tradnl" sz="1200" b="0" kern="1200" dirty="0" err="1">
                <a:solidFill>
                  <a:schemeClr val="tx1"/>
                </a:solidFill>
                <a:effectLst/>
                <a:latin typeface="+mn-lt"/>
                <a:ea typeface="+mn-ea"/>
                <a:cs typeface="+mn-cs"/>
              </a:rPr>
              <a:t>corazón</a:t>
            </a:r>
            <a:r>
              <a:rPr lang="es-ES_tradnl" sz="1200" b="0" kern="1200" dirty="0">
                <a:solidFill>
                  <a:schemeClr val="tx1"/>
                </a:solidFill>
                <a:effectLst/>
                <a:latin typeface="+mn-lt"/>
                <a:ea typeface="+mn-ea"/>
                <a:cs typeface="+mn-cs"/>
              </a:rPr>
              <a:t> entre el </a:t>
            </a:r>
            <a:r>
              <a:rPr lang="es-ES_tradnl" sz="1200" b="0" kern="1200" dirty="0" err="1">
                <a:solidFill>
                  <a:schemeClr val="tx1"/>
                </a:solidFill>
                <a:effectLst/>
                <a:latin typeface="+mn-lt"/>
                <a:ea typeface="+mn-ea"/>
                <a:cs typeface="+mn-cs"/>
              </a:rPr>
              <a:t>esternón</a:t>
            </a:r>
            <a:r>
              <a:rPr lang="es-ES_tradnl" sz="1200" b="0" kern="1200" dirty="0">
                <a:solidFill>
                  <a:schemeClr val="tx1"/>
                </a:solidFill>
                <a:effectLst/>
                <a:latin typeface="+mn-lt"/>
                <a:ea typeface="+mn-ea"/>
                <a:cs typeface="+mn-cs"/>
              </a:rPr>
              <a:t> y la columna vertebral o por fractura</a:t>
            </a:r>
            <a:r>
              <a:rPr lang="es-ES_tradnl" sz="1200" b="0" kern="1200" baseline="0" dirty="0">
                <a:solidFill>
                  <a:schemeClr val="tx1"/>
                </a:solidFill>
                <a:effectLst/>
                <a:latin typeface="+mn-lt"/>
                <a:ea typeface="+mn-ea"/>
                <a:cs typeface="+mn-cs"/>
              </a:rPr>
              <a:t> esternal</a:t>
            </a:r>
            <a:r>
              <a:rPr lang="es-ES_tradnl" sz="1200" b="0" kern="1200" dirty="0">
                <a:solidFill>
                  <a:schemeClr val="tx1"/>
                </a:solidFill>
                <a:effectLst/>
                <a:latin typeface="+mn-lt"/>
                <a:ea typeface="+mn-ea"/>
                <a:cs typeface="+mn-cs"/>
              </a:rPr>
              <a:t>. La rotura </a:t>
            </a:r>
            <a:r>
              <a:rPr lang="es-ES_tradnl" sz="1200" b="0" kern="1200" dirty="0" err="1">
                <a:solidFill>
                  <a:schemeClr val="tx1"/>
                </a:solidFill>
                <a:effectLst/>
                <a:latin typeface="+mn-lt"/>
                <a:ea typeface="+mn-ea"/>
                <a:cs typeface="+mn-cs"/>
              </a:rPr>
              <a:t>cardíaca</a:t>
            </a:r>
            <a:r>
              <a:rPr lang="es-ES_tradnl" sz="1200" b="0" kern="1200" dirty="0">
                <a:solidFill>
                  <a:schemeClr val="tx1"/>
                </a:solidFill>
                <a:effectLst/>
                <a:latin typeface="+mn-lt"/>
                <a:ea typeface="+mn-ea"/>
                <a:cs typeface="+mn-cs"/>
              </a:rPr>
              <a:t> se puede manifestar con trombosis coronaria, insuficiencia cardiaca, arritmias complejas entre otras. </a:t>
            </a:r>
            <a:endParaRPr lang="es-ES_tradnl" dirty="0"/>
          </a:p>
          <a:p>
            <a:endParaRPr lang="es-ES_tradnl" dirty="0"/>
          </a:p>
          <a:p>
            <a:r>
              <a:rPr lang="es-ES_tradnl" sz="1200" b="1" i="0" u="none" strike="noStrike" kern="1200" dirty="0">
                <a:solidFill>
                  <a:schemeClr val="tx1"/>
                </a:solidFill>
                <a:effectLst/>
                <a:latin typeface="+mn-lt"/>
                <a:ea typeface="+mn-ea"/>
                <a:cs typeface="+mn-cs"/>
              </a:rPr>
              <a:t>La biomecánica de la rotura cardíaca cerrada incluye lo siguiente: (1) transmisión directa del aumento de la presión </a:t>
            </a:r>
            <a:r>
              <a:rPr lang="es-ES_tradnl" sz="1200" b="1" i="0" u="none" strike="noStrike" kern="1200" dirty="0" err="1">
                <a:solidFill>
                  <a:schemeClr val="tx1"/>
                </a:solidFill>
                <a:effectLst/>
                <a:latin typeface="+mn-lt"/>
                <a:ea typeface="+mn-ea"/>
                <a:cs typeface="+mn-cs"/>
              </a:rPr>
              <a:t>intratorácica</a:t>
            </a:r>
            <a:r>
              <a:rPr lang="es-ES_tradnl" sz="1200" b="1" i="0" u="none" strike="noStrike" kern="1200" dirty="0">
                <a:solidFill>
                  <a:schemeClr val="tx1"/>
                </a:solidFill>
                <a:effectLst/>
                <a:latin typeface="+mn-lt"/>
                <a:ea typeface="+mn-ea"/>
                <a:cs typeface="+mn-cs"/>
              </a:rPr>
              <a:t> a las cámaras del corazón; (2) un efecto hidráulico de una gran fuerza aplicada a las venas abdominales o de las extremidades, que hace que la fuerza se transmita a la aurícula derecha; (3) una fuerza de desaceleración entre áreas fijas y móviles, que explica los desgarros </a:t>
            </a:r>
            <a:r>
              <a:rPr lang="es-ES_tradnl" sz="1200" b="1" i="0" u="none" strike="noStrike" kern="1200" dirty="0" err="1">
                <a:solidFill>
                  <a:schemeClr val="tx1"/>
                </a:solidFill>
                <a:effectLst/>
                <a:latin typeface="+mn-lt"/>
                <a:ea typeface="+mn-ea"/>
                <a:cs typeface="+mn-cs"/>
              </a:rPr>
              <a:t>atriocavas</a:t>
            </a:r>
            <a:r>
              <a:rPr lang="es-ES_tradnl" sz="1200" b="1" i="0" u="none" strike="noStrike" kern="1200" dirty="0">
                <a:solidFill>
                  <a:schemeClr val="tx1"/>
                </a:solidFill>
                <a:effectLst/>
                <a:latin typeface="+mn-lt"/>
                <a:ea typeface="+mn-ea"/>
                <a:cs typeface="+mn-cs"/>
              </a:rPr>
              <a:t>; (4) una fuerza directa que causa contusión miocárdica, necrosis y ruptura retardada; y, como se señaló anteriormente, (5) penetración desde una costilla rota o esternón fracturado</a:t>
            </a:r>
          </a:p>
          <a:p>
            <a:endParaRPr lang="es-ES_tradnl" dirty="0"/>
          </a:p>
          <a:p>
            <a:pPr rtl="0"/>
            <a:r>
              <a:rPr lang="es-ES_tradnl" sz="1200" b="0" i="0" u="none" strike="noStrike" kern="1200" dirty="0">
                <a:solidFill>
                  <a:schemeClr val="tx1"/>
                </a:solidFill>
                <a:effectLst/>
                <a:latin typeface="+mn-lt"/>
                <a:ea typeface="+mn-ea"/>
                <a:cs typeface="+mn-cs"/>
              </a:rPr>
              <a:t>La rotura traumática de la aorta torácica también se asocia con rotura cardiaca letal en casi el 25% de los pacientes.</a:t>
            </a:r>
            <a:endParaRPr lang="es-ES_tradnl" b="0" dirty="0">
              <a:effectLst/>
            </a:endParaRPr>
          </a:p>
          <a:p>
            <a:br>
              <a:rPr lang="es-ES_tradnl" b="0" dirty="0">
                <a:effectLst/>
              </a:rPr>
            </a:br>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8</a:t>
            </a:fld>
            <a:endParaRPr lang="es-ES_tradnl"/>
          </a:p>
        </p:txBody>
      </p:sp>
    </p:spTree>
    <p:extLst>
      <p:ext uri="{BB962C8B-B14F-4D97-AF65-F5344CB8AC3E}">
        <p14:creationId xmlns:p14="http://schemas.microsoft.com/office/powerpoint/2010/main" val="11237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kern="1200" dirty="0" err="1">
                <a:solidFill>
                  <a:schemeClr val="tx1"/>
                </a:solidFill>
                <a:effectLst/>
                <a:latin typeface="+mn-lt"/>
                <a:ea typeface="+mn-ea"/>
                <a:cs typeface="+mn-cs"/>
              </a:rPr>
              <a:t>catéteres</a:t>
            </a:r>
            <a:r>
              <a:rPr lang="es-ES_tradnl" sz="1200" b="0" kern="1200" dirty="0">
                <a:solidFill>
                  <a:schemeClr val="tx1"/>
                </a:solidFill>
                <a:effectLst/>
                <a:latin typeface="+mn-lt"/>
                <a:ea typeface="+mn-ea"/>
                <a:cs typeface="+mn-cs"/>
              </a:rPr>
              <a:t> subclavios, yugulares o durante procedimiento </a:t>
            </a:r>
            <a:r>
              <a:rPr lang="es-ES_tradnl" sz="1200" b="0" kern="1200" dirty="0" err="1">
                <a:solidFill>
                  <a:schemeClr val="tx1"/>
                </a:solidFill>
                <a:effectLst/>
                <a:latin typeface="+mn-lt"/>
                <a:ea typeface="+mn-ea"/>
                <a:cs typeface="+mn-cs"/>
              </a:rPr>
              <a:t>endo</a:t>
            </a:r>
            <a:r>
              <a:rPr lang="es-ES_tradnl" sz="1200" b="0" kern="1200" dirty="0">
                <a:solidFill>
                  <a:schemeClr val="tx1"/>
                </a:solidFill>
                <a:effectLst/>
                <a:latin typeface="+mn-lt"/>
                <a:ea typeface="+mn-ea"/>
                <a:cs typeface="+mn-cs"/>
              </a:rPr>
              <a:t>- vasculares. </a:t>
            </a:r>
          </a:p>
          <a:p>
            <a:r>
              <a:rPr lang="es-ES_tradnl" sz="1200" b="0" kern="1200" dirty="0">
                <a:solidFill>
                  <a:schemeClr val="tx1"/>
                </a:solidFill>
                <a:effectLst/>
                <a:latin typeface="+mn-lt"/>
                <a:ea typeface="+mn-ea"/>
                <a:cs typeface="+mn-cs"/>
              </a:rPr>
              <a:t>En el trauma </a:t>
            </a:r>
            <a:r>
              <a:rPr lang="es-ES_tradnl" sz="1200" b="0" kern="1200" dirty="0" err="1">
                <a:solidFill>
                  <a:schemeClr val="tx1"/>
                </a:solidFill>
                <a:effectLst/>
                <a:latin typeface="+mn-lt"/>
                <a:ea typeface="+mn-ea"/>
                <a:cs typeface="+mn-cs"/>
              </a:rPr>
              <a:t>iatrogénico</a:t>
            </a:r>
            <a:r>
              <a:rPr lang="es-ES_tradnl" sz="1200" b="0" kern="1200" dirty="0">
                <a:solidFill>
                  <a:schemeClr val="tx1"/>
                </a:solidFill>
                <a:effectLst/>
                <a:latin typeface="+mn-lt"/>
                <a:ea typeface="+mn-ea"/>
                <a:cs typeface="+mn-cs"/>
              </a:rPr>
              <a:t> los sitios comunes de </a:t>
            </a:r>
            <a:r>
              <a:rPr lang="es-ES_tradnl" sz="1200" b="0" kern="1200" dirty="0" err="1">
                <a:solidFill>
                  <a:schemeClr val="tx1"/>
                </a:solidFill>
                <a:effectLst/>
                <a:latin typeface="+mn-lt"/>
                <a:ea typeface="+mn-ea"/>
                <a:cs typeface="+mn-cs"/>
              </a:rPr>
              <a:t>lesión</a:t>
            </a:r>
            <a:r>
              <a:rPr lang="es-ES_tradnl" sz="1200" b="0" kern="1200" dirty="0">
                <a:solidFill>
                  <a:schemeClr val="tx1"/>
                </a:solidFill>
                <a:effectLst/>
                <a:latin typeface="+mn-lt"/>
                <a:ea typeface="+mn-ea"/>
                <a:cs typeface="+mn-cs"/>
              </a:rPr>
              <a:t> incluyen </a:t>
            </a:r>
            <a:r>
              <a:rPr lang="es-ES_tradnl" sz="1200" b="0" i="0" u="none" strike="noStrike" kern="1200" dirty="0">
                <a:solidFill>
                  <a:schemeClr val="tx1"/>
                </a:solidFill>
                <a:effectLst/>
                <a:latin typeface="+mn-lt"/>
                <a:ea typeface="+mn-ea"/>
                <a:cs typeface="+mn-cs"/>
              </a:rPr>
              <a:t>la subclavia izquierda o en la vena yugular interna izquierda o </a:t>
            </a:r>
            <a:r>
              <a:rPr lang="es-ES_tradnl" sz="1200" b="0" kern="1200" dirty="0">
                <a:solidFill>
                  <a:schemeClr val="tx1"/>
                </a:solidFill>
                <a:effectLst/>
                <a:latin typeface="+mn-lt"/>
                <a:ea typeface="+mn-ea"/>
                <a:cs typeface="+mn-cs"/>
              </a:rPr>
              <a:t>la vena cava. Estas </a:t>
            </a:r>
            <a:r>
              <a:rPr lang="es-ES_tradnl" sz="1200" b="0" kern="1200" dirty="0" err="1">
                <a:solidFill>
                  <a:schemeClr val="tx1"/>
                </a:solidFill>
                <a:effectLst/>
                <a:latin typeface="+mn-lt"/>
                <a:ea typeface="+mn-ea"/>
                <a:cs typeface="+mn-cs"/>
              </a:rPr>
              <a:t>pequeñas</a:t>
            </a:r>
            <a:r>
              <a:rPr lang="es-ES_tradnl" sz="1200" b="0" kern="1200" dirty="0">
                <a:solidFill>
                  <a:schemeClr val="tx1"/>
                </a:solidFill>
                <a:effectLst/>
                <a:latin typeface="+mn-lt"/>
                <a:ea typeface="+mn-ea"/>
                <a:cs typeface="+mn-cs"/>
              </a:rPr>
              <a:t> perforaciones a veces conducen a un taponamiento </a:t>
            </a:r>
            <a:r>
              <a:rPr lang="es-ES_tradnl" sz="1200" b="0" kern="1200" dirty="0" err="1">
                <a:solidFill>
                  <a:schemeClr val="tx1"/>
                </a:solidFill>
                <a:effectLst/>
                <a:latin typeface="+mn-lt"/>
                <a:ea typeface="+mn-ea"/>
                <a:cs typeface="+mn-cs"/>
              </a:rPr>
              <a:t>cardíaco</a:t>
            </a:r>
            <a:r>
              <a:rPr lang="es-ES_tradnl" sz="1200" b="0" kern="1200" dirty="0">
                <a:solidFill>
                  <a:schemeClr val="tx1"/>
                </a:solidFill>
                <a:effectLst/>
                <a:latin typeface="+mn-lt"/>
                <a:ea typeface="+mn-ea"/>
                <a:cs typeface="+mn-cs"/>
              </a:rPr>
              <a:t> compensado el cual se puede manejar con drenaje por </a:t>
            </a:r>
            <a:r>
              <a:rPr lang="es-ES_tradnl" sz="1200" b="0" kern="1200" dirty="0" err="1">
                <a:solidFill>
                  <a:schemeClr val="tx1"/>
                </a:solidFill>
                <a:effectLst/>
                <a:latin typeface="+mn-lt"/>
                <a:ea typeface="+mn-ea"/>
                <a:cs typeface="+mn-cs"/>
              </a:rPr>
              <a:t>pericardiocentesis</a:t>
            </a:r>
            <a:r>
              <a:rPr lang="es-ES_tradnl" sz="1200" b="0" kern="1200" dirty="0">
                <a:solidFill>
                  <a:schemeClr val="tx1"/>
                </a:solidFill>
                <a:effectLst/>
                <a:latin typeface="+mn-lt"/>
                <a:ea typeface="+mn-ea"/>
                <a:cs typeface="+mn-cs"/>
              </a:rPr>
              <a:t> generalmente tienen </a:t>
            </a:r>
            <a:r>
              <a:rPr lang="es-ES_tradnl" sz="1200" b="0" kern="1200" dirty="0" err="1">
                <a:solidFill>
                  <a:schemeClr val="tx1"/>
                </a:solidFill>
                <a:effectLst/>
                <a:latin typeface="+mn-lt"/>
                <a:ea typeface="+mn-ea"/>
                <a:cs typeface="+mn-cs"/>
              </a:rPr>
              <a:t>éxito</a:t>
            </a:r>
            <a:r>
              <a:rPr lang="es-ES_tradnl" sz="1200" b="0" kern="1200" dirty="0">
                <a:solidFill>
                  <a:schemeClr val="tx1"/>
                </a:solidFill>
                <a:effectLst/>
                <a:latin typeface="+mn-lt"/>
                <a:ea typeface="+mn-ea"/>
                <a:cs typeface="+mn-cs"/>
              </a:rPr>
              <a:t>, en algunas ocasiones no es posible y se requiere la </a:t>
            </a:r>
            <a:r>
              <a:rPr lang="es-ES_tradnl" sz="1200" b="0" kern="1200" dirty="0" err="1">
                <a:solidFill>
                  <a:schemeClr val="tx1"/>
                </a:solidFill>
                <a:effectLst/>
                <a:latin typeface="+mn-lt"/>
                <a:ea typeface="+mn-ea"/>
                <a:cs typeface="+mn-cs"/>
              </a:rPr>
              <a:t>realización</a:t>
            </a:r>
            <a:r>
              <a:rPr lang="es-ES_tradnl" sz="1200" b="0" kern="1200" dirty="0">
                <a:solidFill>
                  <a:schemeClr val="tx1"/>
                </a:solidFill>
                <a:effectLst/>
                <a:latin typeface="+mn-lt"/>
                <a:ea typeface="+mn-ea"/>
                <a:cs typeface="+mn-cs"/>
              </a:rPr>
              <a:t> de una ventana </a:t>
            </a:r>
            <a:r>
              <a:rPr lang="es-ES_tradnl" sz="1200" b="0" kern="1200" dirty="0" err="1">
                <a:solidFill>
                  <a:schemeClr val="tx1"/>
                </a:solidFill>
                <a:effectLst/>
                <a:latin typeface="+mn-lt"/>
                <a:ea typeface="+mn-ea"/>
                <a:cs typeface="+mn-cs"/>
              </a:rPr>
              <a:t>pericárdica</a:t>
            </a:r>
            <a:r>
              <a:rPr lang="es-ES_tradnl" sz="1200" b="0" kern="1200" dirty="0">
                <a:solidFill>
                  <a:schemeClr val="tx1"/>
                </a:solidFill>
                <a:effectLst/>
                <a:latin typeface="+mn-lt"/>
                <a:ea typeface="+mn-ea"/>
                <a:cs typeface="+mn-cs"/>
              </a:rPr>
              <a:t> </a:t>
            </a:r>
            <a:r>
              <a:rPr lang="es-ES_tradnl" sz="1200" b="0" kern="1200" dirty="0" err="1">
                <a:solidFill>
                  <a:schemeClr val="tx1"/>
                </a:solidFill>
                <a:effectLst/>
                <a:latin typeface="+mn-lt"/>
                <a:ea typeface="+mn-ea"/>
                <a:cs typeface="+mn-cs"/>
              </a:rPr>
              <a:t>subxifoidea</a:t>
            </a:r>
            <a:r>
              <a:rPr lang="es-ES_tradnl" sz="1200" b="0" kern="1200" dirty="0">
                <a:solidFill>
                  <a:schemeClr val="tx1"/>
                </a:solidFill>
                <a:effectLst/>
                <a:latin typeface="+mn-lt"/>
                <a:ea typeface="+mn-ea"/>
                <a:cs typeface="+mn-cs"/>
              </a:rPr>
              <a:t> o </a:t>
            </a:r>
            <a:r>
              <a:rPr lang="es-ES_tradnl" sz="1200" b="0" kern="1200" dirty="0" err="1">
                <a:solidFill>
                  <a:schemeClr val="tx1"/>
                </a:solidFill>
                <a:effectLst/>
                <a:latin typeface="+mn-lt"/>
                <a:ea typeface="+mn-ea"/>
                <a:cs typeface="+mn-cs"/>
              </a:rPr>
              <a:t>esternotomía</a:t>
            </a:r>
            <a:r>
              <a:rPr lang="es-ES_tradnl" sz="1200" b="0" kern="1200" dirty="0">
                <a:solidFill>
                  <a:schemeClr val="tx1"/>
                </a:solidFill>
                <a:effectLst/>
                <a:latin typeface="+mn-lt"/>
                <a:ea typeface="+mn-ea"/>
                <a:cs typeface="+mn-cs"/>
              </a:rPr>
              <a:t> media. En la </a:t>
            </a:r>
            <a:r>
              <a:rPr lang="es-ES_tradnl" sz="1200" b="0" kern="1200" dirty="0" err="1">
                <a:solidFill>
                  <a:schemeClr val="tx1"/>
                </a:solidFill>
                <a:effectLst/>
                <a:latin typeface="+mn-lt"/>
                <a:ea typeface="+mn-ea"/>
                <a:cs typeface="+mn-cs"/>
              </a:rPr>
              <a:t>operación</a:t>
            </a:r>
            <a:r>
              <a:rPr lang="es-ES_tradnl" sz="1200" b="0" kern="1200" dirty="0">
                <a:solidFill>
                  <a:schemeClr val="tx1"/>
                </a:solidFill>
                <a:effectLst/>
                <a:latin typeface="+mn-lt"/>
                <a:ea typeface="+mn-ea"/>
                <a:cs typeface="+mn-cs"/>
              </a:rPr>
              <a:t>, cuando se abre el pericardio, el sitio de la </a:t>
            </a:r>
            <a:r>
              <a:rPr lang="es-ES_tradnl" sz="1200" b="0" kern="1200" dirty="0" err="1">
                <a:solidFill>
                  <a:schemeClr val="tx1"/>
                </a:solidFill>
                <a:effectLst/>
                <a:latin typeface="+mn-lt"/>
                <a:ea typeface="+mn-ea"/>
                <a:cs typeface="+mn-cs"/>
              </a:rPr>
              <a:t>lesión</a:t>
            </a:r>
            <a:r>
              <a:rPr lang="es-ES_tradnl" sz="1200" b="0" kern="1200" dirty="0">
                <a:solidFill>
                  <a:schemeClr val="tx1"/>
                </a:solidFill>
                <a:effectLst/>
                <a:latin typeface="+mn-lt"/>
                <a:ea typeface="+mn-ea"/>
                <a:cs typeface="+mn-cs"/>
              </a:rPr>
              <a:t> a veces ha sellado y puede ser difícil de encontrar. </a:t>
            </a:r>
          </a:p>
          <a:p>
            <a:endParaRPr lang="es-ES_tradnl" sz="1200" b="0" kern="1200" dirty="0">
              <a:solidFill>
                <a:schemeClr val="tx1"/>
              </a:solidFill>
              <a:effectLst/>
              <a:latin typeface="+mn-lt"/>
              <a:ea typeface="+mn-ea"/>
              <a:cs typeface="+mn-cs"/>
            </a:endParaRPr>
          </a:p>
          <a:p>
            <a:r>
              <a:rPr lang="es-ES_tradnl" sz="1200" b="0" i="0" u="none" strike="noStrike" kern="1200" dirty="0">
                <a:solidFill>
                  <a:schemeClr val="tx1"/>
                </a:solidFill>
                <a:effectLst/>
                <a:latin typeface="+mn-lt"/>
                <a:ea typeface="+mn-ea"/>
                <a:cs typeface="+mn-cs"/>
              </a:rPr>
              <a:t>complicaciones cardíacas después de una lesión eléctrica incluyen las siguientes: paro cardíaco inmediato; necrosis miocárdica aguda con o sin insuficiencia ventricular; isquemia </a:t>
            </a:r>
            <a:r>
              <a:rPr lang="es-ES_tradnl" sz="1200" b="0" i="0" u="none" strike="noStrike" kern="1200" dirty="0" err="1">
                <a:solidFill>
                  <a:schemeClr val="tx1"/>
                </a:solidFill>
                <a:effectLst/>
                <a:latin typeface="+mn-lt"/>
                <a:ea typeface="+mn-ea"/>
                <a:cs typeface="+mn-cs"/>
              </a:rPr>
              <a:t>miocardica</a:t>
            </a:r>
            <a:r>
              <a:rPr lang="es-ES_tradnl" sz="1200" b="0" i="0" u="none" strike="noStrike" kern="1200" dirty="0">
                <a:solidFill>
                  <a:schemeClr val="tx1"/>
                </a:solidFill>
                <a:effectLst/>
                <a:latin typeface="+mn-lt"/>
                <a:ea typeface="+mn-ea"/>
                <a:cs typeface="+mn-cs"/>
              </a:rPr>
              <a:t>; arritmias; anomalías de la conducción; hipertensión aguda con </a:t>
            </a:r>
            <a:r>
              <a:rPr lang="es-ES_tradnl" sz="1200" b="0" i="0" u="none" strike="noStrike" kern="1200" dirty="0" err="1">
                <a:solidFill>
                  <a:schemeClr val="tx1"/>
                </a:solidFill>
                <a:effectLst/>
                <a:latin typeface="+mn-lt"/>
                <a:ea typeface="+mn-ea"/>
                <a:cs typeface="+mn-cs"/>
              </a:rPr>
              <a:t>vasoespasmo</a:t>
            </a:r>
            <a:r>
              <a:rPr lang="es-ES_tradnl" sz="1200" b="0" i="0" u="none" strike="noStrike" kern="1200" dirty="0">
                <a:solidFill>
                  <a:schemeClr val="tx1"/>
                </a:solidFill>
                <a:effectLst/>
                <a:latin typeface="+mn-lt"/>
                <a:ea typeface="+mn-ea"/>
                <a:cs typeface="+mn-cs"/>
              </a:rPr>
              <a:t> periférico; y anomalías asintomáticas, inespecíficas evidentes en un electrocardiograma (ECG). El daño por lesión eléctrica se debe a los efectos directos sobre los tejidos excitables, el calor generado por la corriente eléctrica y las lesiones asociadas por caídas, explosiones o incendios</a:t>
            </a:r>
            <a:endParaRPr lang="es-ES_tradnl" b="1"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9</a:t>
            </a:fld>
            <a:endParaRPr lang="es-ES_tradnl"/>
          </a:p>
        </p:txBody>
      </p:sp>
    </p:spTree>
    <p:extLst>
      <p:ext uri="{BB962C8B-B14F-4D97-AF65-F5344CB8AC3E}">
        <p14:creationId xmlns:p14="http://schemas.microsoft.com/office/powerpoint/2010/main" val="39577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kern="1200" dirty="0">
                <a:solidFill>
                  <a:schemeClr val="tx1"/>
                </a:solidFill>
                <a:effectLst/>
                <a:latin typeface="+mn-lt"/>
                <a:ea typeface="+mn-ea"/>
                <a:cs typeface="+mn-cs"/>
              </a:rPr>
              <a:t>Sospechar en todo paciente con lesiones en epigastrio o </a:t>
            </a:r>
            <a:r>
              <a:rPr lang="es-ES_tradnl" sz="1200" b="0" kern="1200" dirty="0" err="1">
                <a:solidFill>
                  <a:schemeClr val="tx1"/>
                </a:solidFill>
                <a:effectLst/>
                <a:latin typeface="+mn-lt"/>
                <a:ea typeface="+mn-ea"/>
                <a:cs typeface="+mn-cs"/>
              </a:rPr>
              <a:t>región</a:t>
            </a:r>
            <a:r>
              <a:rPr lang="es-ES_tradnl" sz="1200" b="0" kern="1200" dirty="0">
                <a:solidFill>
                  <a:schemeClr val="tx1"/>
                </a:solidFill>
                <a:effectLst/>
                <a:latin typeface="+mn-lt"/>
                <a:ea typeface="+mn-ea"/>
                <a:cs typeface="+mn-cs"/>
              </a:rPr>
              <a:t> precordial </a:t>
            </a:r>
            <a:endParaRPr lang="es-ES_tradnl" dirty="0"/>
          </a:p>
          <a:p>
            <a:endParaRPr lang="es-ES_tradnl" dirty="0"/>
          </a:p>
          <a:p>
            <a:r>
              <a:rPr lang="es-ES_tradnl" sz="1200" b="0" i="0" u="none" strike="noStrike" kern="1200" dirty="0">
                <a:solidFill>
                  <a:schemeClr val="tx1"/>
                </a:solidFill>
                <a:effectLst/>
                <a:latin typeface="+mn-lt"/>
                <a:ea typeface="+mn-ea"/>
                <a:cs typeface="+mn-cs"/>
              </a:rPr>
              <a:t>espectro clínico que va desde asintomáticos con signos vitales normales hasta un paro cardíaco. Sin embargo, hasta el 80% de las heridas por arma blanca que lesionan el corazón eventualmente causarán taponamiento. </a:t>
            </a:r>
          </a:p>
          <a:p>
            <a:r>
              <a:rPr lang="es-ES_tradnl" sz="1200" b="0" i="0" u="none" strike="noStrike" kern="1200" dirty="0">
                <a:solidFill>
                  <a:schemeClr val="tx1"/>
                </a:solidFill>
                <a:effectLst/>
                <a:latin typeface="+mn-lt"/>
                <a:ea typeface="+mn-ea"/>
                <a:cs typeface="+mn-cs"/>
              </a:rPr>
              <a:t>A medida que se acumula sangre pericárdica, se produce una disminución del llenado ventricular, lo que lleva a una disminución del volumen sistólico. Un aumento compensatorio de las catecolaminas conduce a taquicardia y aumento de las presiones de llenado del corazón derecho. Los límites de la distensibilidad del lado derecho se alcanzan cuando el pericardio se llena de sangre y el tabique se desplaza hacia el lado izquierdo, comprometiendo aún más la función del ventrículo izquierdo. Tan solo 60 a 100 ml de sangre en el saco pericárdico pueden producir el cuadro clínico de taponamiento</a:t>
            </a:r>
          </a:p>
          <a:p>
            <a:endParaRPr lang="es-ES_tradnl"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kern="1200" dirty="0">
                <a:solidFill>
                  <a:schemeClr val="tx1"/>
                </a:solidFill>
                <a:effectLst/>
                <a:latin typeface="+mn-lt"/>
                <a:ea typeface="+mn-ea"/>
                <a:cs typeface="+mn-cs"/>
              </a:rPr>
              <a:t>Los hallazgos </a:t>
            </a:r>
            <a:r>
              <a:rPr lang="es-ES_tradnl" sz="1200" b="0" kern="1200" dirty="0" err="1">
                <a:solidFill>
                  <a:schemeClr val="tx1"/>
                </a:solidFill>
                <a:effectLst/>
                <a:latin typeface="+mn-lt"/>
                <a:ea typeface="+mn-ea"/>
                <a:cs typeface="+mn-cs"/>
              </a:rPr>
              <a:t>clásicos</a:t>
            </a:r>
            <a:r>
              <a:rPr lang="es-ES_tradnl" sz="1200" b="0" kern="1200" dirty="0">
                <a:solidFill>
                  <a:schemeClr val="tx1"/>
                </a:solidFill>
                <a:effectLst/>
                <a:latin typeface="+mn-lt"/>
                <a:ea typeface="+mn-ea"/>
                <a:cs typeface="+mn-cs"/>
              </a:rPr>
              <a:t> de la </a:t>
            </a:r>
            <a:r>
              <a:rPr lang="es-ES_tradnl" sz="1200" b="0" kern="1200" dirty="0" err="1">
                <a:solidFill>
                  <a:schemeClr val="tx1"/>
                </a:solidFill>
                <a:effectLst/>
                <a:latin typeface="+mn-lt"/>
                <a:ea typeface="+mn-ea"/>
                <a:cs typeface="+mn-cs"/>
              </a:rPr>
              <a:t>tríada</a:t>
            </a:r>
            <a:r>
              <a:rPr lang="es-ES_tradnl" sz="1200" b="0" kern="1200" dirty="0">
                <a:solidFill>
                  <a:schemeClr val="tx1"/>
                </a:solidFill>
                <a:effectLst/>
                <a:latin typeface="+mn-lt"/>
                <a:ea typeface="+mn-ea"/>
                <a:cs typeface="+mn-cs"/>
              </a:rPr>
              <a:t> de Beck </a:t>
            </a:r>
            <a:r>
              <a:rPr lang="es-ES_tradnl" sz="1200" i="1" kern="1200" dirty="0">
                <a:solidFill>
                  <a:schemeClr val="tx1"/>
                </a:solidFill>
                <a:effectLst/>
                <a:latin typeface="+mn-lt"/>
                <a:ea typeface="+mn-ea"/>
                <a:cs typeface="+mn-cs"/>
              </a:rPr>
              <a:t>(sonidos </a:t>
            </a:r>
            <a:r>
              <a:rPr lang="es-ES_tradnl" sz="1200" i="1" kern="1200" dirty="0" err="1">
                <a:solidFill>
                  <a:schemeClr val="tx1"/>
                </a:solidFill>
                <a:effectLst/>
                <a:latin typeface="+mn-lt"/>
                <a:ea typeface="+mn-ea"/>
                <a:cs typeface="+mn-cs"/>
              </a:rPr>
              <a:t>cardíacos</a:t>
            </a:r>
            <a:r>
              <a:rPr lang="es-ES_tradnl" sz="1200" i="1" kern="1200" dirty="0">
                <a:solidFill>
                  <a:schemeClr val="tx1"/>
                </a:solidFill>
                <a:effectLst/>
                <a:latin typeface="+mn-lt"/>
                <a:ea typeface="+mn-ea"/>
                <a:cs typeface="+mn-cs"/>
              </a:rPr>
              <a:t> alejados, </a:t>
            </a:r>
            <a:r>
              <a:rPr lang="es-ES_tradnl" sz="1200" i="1" kern="1200" dirty="0" err="1">
                <a:solidFill>
                  <a:schemeClr val="tx1"/>
                </a:solidFill>
                <a:effectLst/>
                <a:latin typeface="+mn-lt"/>
                <a:ea typeface="+mn-ea"/>
                <a:cs typeface="+mn-cs"/>
              </a:rPr>
              <a:t>hipotensión</a:t>
            </a:r>
            <a:r>
              <a:rPr lang="es-ES_tradnl" sz="1200" i="1" kern="1200" dirty="0">
                <a:solidFill>
                  <a:schemeClr val="tx1"/>
                </a:solidFill>
                <a:effectLst/>
                <a:latin typeface="+mn-lt"/>
                <a:ea typeface="+mn-ea"/>
                <a:cs typeface="+mn-cs"/>
              </a:rPr>
              <a:t> e </a:t>
            </a:r>
            <a:r>
              <a:rPr lang="es-ES_tradnl" sz="1200" i="1" kern="1200" dirty="0" err="1">
                <a:solidFill>
                  <a:schemeClr val="tx1"/>
                </a:solidFill>
                <a:effectLst/>
                <a:latin typeface="+mn-lt"/>
                <a:ea typeface="+mn-ea"/>
                <a:cs typeface="+mn-cs"/>
              </a:rPr>
              <a:t>ingurgitación</a:t>
            </a:r>
            <a:r>
              <a:rPr lang="es-ES_tradnl" sz="1200" i="1" kern="1200" dirty="0">
                <a:solidFill>
                  <a:schemeClr val="tx1"/>
                </a:solidFill>
                <a:effectLst/>
                <a:latin typeface="+mn-lt"/>
                <a:ea typeface="+mn-ea"/>
                <a:cs typeface="+mn-cs"/>
              </a:rPr>
              <a:t> yugular) </a:t>
            </a:r>
            <a:r>
              <a:rPr lang="es-ES_tradnl" sz="1200" b="0" kern="1200" dirty="0">
                <a:solidFill>
                  <a:schemeClr val="tx1"/>
                </a:solidFill>
                <a:effectLst/>
                <a:latin typeface="+mn-lt"/>
                <a:ea typeface="+mn-ea"/>
                <a:cs typeface="+mn-cs"/>
              </a:rPr>
              <a:t>se logra observar en un grupo muy </a:t>
            </a:r>
            <a:r>
              <a:rPr lang="es-ES_tradnl" sz="1200" b="0" kern="1200" dirty="0" err="1">
                <a:solidFill>
                  <a:schemeClr val="tx1"/>
                </a:solidFill>
                <a:effectLst/>
                <a:latin typeface="+mn-lt"/>
                <a:ea typeface="+mn-ea"/>
                <a:cs typeface="+mn-cs"/>
              </a:rPr>
              <a:t>pequeño</a:t>
            </a:r>
            <a:r>
              <a:rPr lang="es-ES_tradnl" sz="1200" b="0" kern="1200" dirty="0">
                <a:solidFill>
                  <a:schemeClr val="tx1"/>
                </a:solidFill>
                <a:effectLst/>
                <a:latin typeface="+mn-lt"/>
                <a:ea typeface="+mn-ea"/>
                <a:cs typeface="+mn-cs"/>
              </a:rPr>
              <a:t> de pacientes. El pulso </a:t>
            </a:r>
            <a:r>
              <a:rPr lang="es-ES_tradnl" sz="1200" b="0" kern="1200" dirty="0" err="1">
                <a:solidFill>
                  <a:schemeClr val="tx1"/>
                </a:solidFill>
                <a:effectLst/>
                <a:latin typeface="+mn-lt"/>
                <a:ea typeface="+mn-ea"/>
                <a:cs typeface="+mn-cs"/>
              </a:rPr>
              <a:t>paradójico</a:t>
            </a:r>
            <a:r>
              <a:rPr lang="es-ES_tradnl" sz="1200" b="0" kern="1200" dirty="0">
                <a:solidFill>
                  <a:schemeClr val="tx1"/>
                </a:solidFill>
                <a:effectLst/>
                <a:latin typeface="+mn-lt"/>
                <a:ea typeface="+mn-ea"/>
                <a:cs typeface="+mn-cs"/>
              </a:rPr>
              <a:t> </a:t>
            </a:r>
            <a:r>
              <a:rPr lang="es-ES_tradnl" sz="1200" i="1" kern="1200" dirty="0">
                <a:solidFill>
                  <a:schemeClr val="tx1"/>
                </a:solidFill>
                <a:effectLst/>
                <a:latin typeface="+mn-lt"/>
                <a:ea typeface="+mn-ea"/>
                <a:cs typeface="+mn-cs"/>
              </a:rPr>
              <a:t>(una </a:t>
            </a:r>
            <a:r>
              <a:rPr lang="es-ES_tradnl" sz="1200" i="1" kern="1200" dirty="0" err="1">
                <a:solidFill>
                  <a:schemeClr val="tx1"/>
                </a:solidFill>
                <a:effectLst/>
                <a:latin typeface="+mn-lt"/>
                <a:ea typeface="+mn-ea"/>
                <a:cs typeface="+mn-cs"/>
              </a:rPr>
              <a:t>caída</a:t>
            </a:r>
            <a:r>
              <a:rPr lang="es-ES_tradnl" sz="1200" i="1" kern="1200" dirty="0">
                <a:solidFill>
                  <a:schemeClr val="tx1"/>
                </a:solidFill>
                <a:effectLst/>
                <a:latin typeface="+mn-lt"/>
                <a:ea typeface="+mn-ea"/>
                <a:cs typeface="+mn-cs"/>
              </a:rPr>
              <a:t> sustancial de la </a:t>
            </a:r>
            <a:r>
              <a:rPr lang="es-ES_tradnl" sz="1200" i="1" kern="1200" dirty="0" err="1">
                <a:solidFill>
                  <a:schemeClr val="tx1"/>
                </a:solidFill>
                <a:effectLst/>
                <a:latin typeface="+mn-lt"/>
                <a:ea typeface="+mn-ea"/>
                <a:cs typeface="+mn-cs"/>
              </a:rPr>
              <a:t>presión</a:t>
            </a:r>
            <a:r>
              <a:rPr lang="es-ES_tradnl" sz="1200" i="1" kern="1200" dirty="0">
                <a:solidFill>
                  <a:schemeClr val="tx1"/>
                </a:solidFill>
                <a:effectLst/>
                <a:latin typeface="+mn-lt"/>
                <a:ea typeface="+mn-ea"/>
                <a:cs typeface="+mn-cs"/>
              </a:rPr>
              <a:t> arterial </a:t>
            </a:r>
            <a:r>
              <a:rPr lang="es-ES_tradnl" sz="1200" i="1" kern="1200" dirty="0" err="1">
                <a:solidFill>
                  <a:schemeClr val="tx1"/>
                </a:solidFill>
                <a:effectLst/>
                <a:latin typeface="+mn-lt"/>
                <a:ea typeface="+mn-ea"/>
                <a:cs typeface="+mn-cs"/>
              </a:rPr>
              <a:t>sistólica</a:t>
            </a:r>
            <a:r>
              <a:rPr lang="es-ES_tradnl" sz="1200" i="1" kern="1200" dirty="0">
                <a:solidFill>
                  <a:schemeClr val="tx1"/>
                </a:solidFill>
                <a:effectLst/>
                <a:latin typeface="+mn-lt"/>
                <a:ea typeface="+mn-ea"/>
                <a:cs typeface="+mn-cs"/>
              </a:rPr>
              <a:t> durante la </a:t>
            </a:r>
            <a:r>
              <a:rPr lang="es-ES_tradnl" sz="1200" i="1" kern="1200" dirty="0" err="1">
                <a:solidFill>
                  <a:schemeClr val="tx1"/>
                </a:solidFill>
                <a:effectLst/>
                <a:latin typeface="+mn-lt"/>
                <a:ea typeface="+mn-ea"/>
                <a:cs typeface="+mn-cs"/>
              </a:rPr>
              <a:t>inspiración</a:t>
            </a:r>
            <a:r>
              <a:rPr lang="es-ES_tradnl" sz="1200" i="1" kern="1200" dirty="0">
                <a:solidFill>
                  <a:schemeClr val="tx1"/>
                </a:solidFill>
                <a:effectLst/>
                <a:latin typeface="+mn-lt"/>
                <a:ea typeface="+mn-ea"/>
                <a:cs typeface="+mn-cs"/>
              </a:rPr>
              <a:t>) </a:t>
            </a:r>
            <a:r>
              <a:rPr lang="es-ES_tradnl" sz="1200" b="0" kern="1200" dirty="0">
                <a:solidFill>
                  <a:schemeClr val="tx1"/>
                </a:solidFill>
                <a:effectLst/>
                <a:latin typeface="+mn-lt"/>
                <a:ea typeface="+mn-ea"/>
                <a:cs typeface="+mn-cs"/>
              </a:rPr>
              <a:t>y el signo de </a:t>
            </a:r>
            <a:r>
              <a:rPr lang="es-ES_tradnl" sz="1200" b="0" kern="1200" dirty="0" err="1">
                <a:solidFill>
                  <a:schemeClr val="tx1"/>
                </a:solidFill>
                <a:effectLst/>
                <a:latin typeface="+mn-lt"/>
                <a:ea typeface="+mn-ea"/>
                <a:cs typeface="+mn-cs"/>
              </a:rPr>
              <a:t>Kussmaul</a:t>
            </a:r>
            <a:r>
              <a:rPr lang="es-ES_tradnl" sz="1200" b="0" kern="1200" dirty="0">
                <a:solidFill>
                  <a:schemeClr val="tx1"/>
                </a:solidFill>
                <a:effectLst/>
                <a:latin typeface="+mn-lt"/>
                <a:ea typeface="+mn-ea"/>
                <a:cs typeface="+mn-cs"/>
              </a:rPr>
              <a:t> </a:t>
            </a:r>
            <a:r>
              <a:rPr lang="es-ES_tradnl" sz="1200" i="1" kern="1200" dirty="0">
                <a:solidFill>
                  <a:schemeClr val="tx1"/>
                </a:solidFill>
                <a:effectLst/>
                <a:latin typeface="+mn-lt"/>
                <a:ea typeface="+mn-ea"/>
                <a:cs typeface="+mn-cs"/>
              </a:rPr>
              <a:t>(aumento de la </a:t>
            </a:r>
            <a:r>
              <a:rPr lang="es-ES_tradnl" sz="1200" i="1" kern="1200" dirty="0" err="1">
                <a:solidFill>
                  <a:schemeClr val="tx1"/>
                </a:solidFill>
                <a:effectLst/>
                <a:latin typeface="+mn-lt"/>
                <a:ea typeface="+mn-ea"/>
                <a:cs typeface="+mn-cs"/>
              </a:rPr>
              <a:t>ingurgitación</a:t>
            </a:r>
            <a:r>
              <a:rPr lang="es-ES_tradnl" sz="1200" i="1" kern="1200" dirty="0">
                <a:solidFill>
                  <a:schemeClr val="tx1"/>
                </a:solidFill>
                <a:effectLst/>
                <a:latin typeface="+mn-lt"/>
                <a:ea typeface="+mn-ea"/>
                <a:cs typeface="+mn-cs"/>
              </a:rPr>
              <a:t> yugular con la </a:t>
            </a:r>
            <a:r>
              <a:rPr lang="es-ES_tradnl" sz="1200" i="1" kern="1200" dirty="0" err="1">
                <a:solidFill>
                  <a:schemeClr val="tx1"/>
                </a:solidFill>
                <a:effectLst/>
                <a:latin typeface="+mn-lt"/>
                <a:ea typeface="+mn-ea"/>
                <a:cs typeface="+mn-cs"/>
              </a:rPr>
              <a:t>inspiración</a:t>
            </a:r>
            <a:r>
              <a:rPr lang="es-ES_tradnl" sz="1200" i="1" kern="1200" dirty="0">
                <a:solidFill>
                  <a:schemeClr val="tx1"/>
                </a:solidFill>
                <a:effectLst/>
                <a:latin typeface="+mn-lt"/>
                <a:ea typeface="+mn-ea"/>
                <a:cs typeface="+mn-cs"/>
              </a:rPr>
              <a:t>) </a:t>
            </a:r>
            <a:r>
              <a:rPr lang="es-ES_tradnl" sz="1200" b="0" kern="1200" dirty="0" err="1">
                <a:solidFill>
                  <a:schemeClr val="tx1"/>
                </a:solidFill>
                <a:effectLst/>
                <a:latin typeface="+mn-lt"/>
                <a:ea typeface="+mn-ea"/>
                <a:cs typeface="+mn-cs"/>
              </a:rPr>
              <a:t>también</a:t>
            </a:r>
            <a:r>
              <a:rPr lang="es-ES_tradnl" sz="1200" b="0" kern="1200" dirty="0">
                <a:solidFill>
                  <a:schemeClr val="tx1"/>
                </a:solidFill>
                <a:effectLst/>
                <a:latin typeface="+mn-lt"/>
                <a:ea typeface="+mn-ea"/>
                <a:cs typeface="+mn-cs"/>
              </a:rPr>
              <a:t> se pueden encontrar en algunos pacientes, pero tampoco son signos confiables. El signo </a:t>
            </a:r>
            <a:r>
              <a:rPr lang="es-ES_tradnl" sz="1200" b="0" kern="1200" dirty="0" err="1">
                <a:solidFill>
                  <a:schemeClr val="tx1"/>
                </a:solidFill>
                <a:effectLst/>
                <a:latin typeface="+mn-lt"/>
                <a:ea typeface="+mn-ea"/>
                <a:cs typeface="+mn-cs"/>
              </a:rPr>
              <a:t>más</a:t>
            </a:r>
            <a:r>
              <a:rPr lang="es-ES_tradnl" sz="1200" b="0" kern="1200" dirty="0">
                <a:solidFill>
                  <a:schemeClr val="tx1"/>
                </a:solidFill>
                <a:effectLst/>
                <a:latin typeface="+mn-lt"/>
                <a:ea typeface="+mn-ea"/>
                <a:cs typeface="+mn-cs"/>
              </a:rPr>
              <a:t> confiable de taponamiento </a:t>
            </a:r>
            <a:r>
              <a:rPr lang="es-ES_tradnl" sz="1200" b="0" kern="1200" dirty="0" err="1">
                <a:solidFill>
                  <a:schemeClr val="tx1"/>
                </a:solidFill>
                <a:effectLst/>
                <a:latin typeface="+mn-lt"/>
                <a:ea typeface="+mn-ea"/>
                <a:cs typeface="+mn-cs"/>
              </a:rPr>
              <a:t>cardíaco</a:t>
            </a:r>
            <a:r>
              <a:rPr lang="es-ES_tradnl" sz="1200" b="0" kern="1200" dirty="0">
                <a:solidFill>
                  <a:schemeClr val="tx1"/>
                </a:solidFill>
                <a:effectLst/>
                <a:latin typeface="+mn-lt"/>
                <a:ea typeface="+mn-ea"/>
                <a:cs typeface="+mn-cs"/>
              </a:rPr>
              <a:t> es el pulso </a:t>
            </a:r>
            <a:r>
              <a:rPr lang="es-ES_tradnl" sz="1200" b="0" kern="1200" dirty="0" err="1">
                <a:solidFill>
                  <a:schemeClr val="tx1"/>
                </a:solidFill>
                <a:effectLst/>
                <a:latin typeface="+mn-lt"/>
                <a:ea typeface="+mn-ea"/>
                <a:cs typeface="+mn-cs"/>
              </a:rPr>
              <a:t>paradójico</a:t>
            </a:r>
            <a:r>
              <a:rPr lang="es-ES_tradnl" sz="1200" b="0" kern="1200" dirty="0">
                <a:solidFill>
                  <a:schemeClr val="tx1"/>
                </a:solidFill>
                <a:effectLst/>
                <a:latin typeface="+mn-lt"/>
                <a:ea typeface="+mn-ea"/>
                <a:cs typeface="+mn-cs"/>
              </a:rPr>
              <a:t>. </a:t>
            </a:r>
            <a:endParaRPr lang="es-ES_tradnl" dirty="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dirty="0"/>
          </a:p>
          <a:p>
            <a:pPr rtl="0"/>
            <a:r>
              <a:rPr lang="es-ES_tradnl" sz="1200" b="0" i="0" u="none" strike="noStrike" kern="1200" dirty="0">
                <a:solidFill>
                  <a:schemeClr val="tx1"/>
                </a:solidFill>
                <a:effectLst/>
                <a:latin typeface="+mn-lt"/>
                <a:ea typeface="+mn-ea"/>
                <a:cs typeface="+mn-cs"/>
              </a:rPr>
              <a:t>Las heridas de bala en el corazón con una lesión mayor y un defecto pericárdico mayor se asocian con mayor frecuencia con hemorragia que con taponamiento. Por lo tanto, estos pacientes a menudo se presentan con desangrado en una cavidad pleural.</a:t>
            </a:r>
            <a:endParaRPr lang="es-ES_tradnl" b="0" dirty="0">
              <a:effectLst/>
            </a:endParaRPr>
          </a:p>
          <a:p>
            <a:br>
              <a:rPr lang="es-ES_tradnl" b="0" dirty="0">
                <a:effectLst/>
              </a:rPr>
            </a:br>
            <a:endParaRPr lang="es-ES_tradnl" dirty="0"/>
          </a:p>
        </p:txBody>
      </p:sp>
      <p:sp>
        <p:nvSpPr>
          <p:cNvPr id="4" name="Marcador de número de diapositiva 3"/>
          <p:cNvSpPr>
            <a:spLocks noGrp="1"/>
          </p:cNvSpPr>
          <p:nvPr>
            <p:ph type="sldNum" sz="quarter" idx="10"/>
          </p:nvPr>
        </p:nvSpPr>
        <p:spPr/>
        <p:txBody>
          <a:bodyPr/>
          <a:lstStyle/>
          <a:p>
            <a:fld id="{E69FF1CF-EA18-0844-8E1B-9C964CB811C3}" type="slidenum">
              <a:rPr lang="es-ES_tradnl" smtClean="0"/>
              <a:t>10</a:t>
            </a:fld>
            <a:endParaRPr lang="es-ES_tradnl"/>
          </a:p>
        </p:txBody>
      </p:sp>
    </p:spTree>
    <p:extLst>
      <p:ext uri="{BB962C8B-B14F-4D97-AF65-F5344CB8AC3E}">
        <p14:creationId xmlns:p14="http://schemas.microsoft.com/office/powerpoint/2010/main" val="870688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58E85E24-210E-3649-8C3F-34F7D5C7C699}" type="datetimeFigureOut">
              <a:rPr lang="es-ES_tradnl" smtClean="0"/>
              <a:t>09/07/2021</a:t>
            </a:fld>
            <a:endParaRPr lang="es-ES_tradnl"/>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BDE7F0D6-6F6C-3545-820A-BE1317CE1406}" type="slidenum">
              <a:rPr lang="es-ES_tradnl" smtClean="0"/>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s-ES_tradnl"/>
              <a:t>Clic para editar título</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58E85E24-210E-3649-8C3F-34F7D5C7C699}" type="datetimeFigureOut">
              <a:rPr lang="es-ES_tradnl" smtClean="0"/>
              <a:t>09/07/2021</a:t>
            </a:fld>
            <a:endParaRPr lang="es-ES_tradnl"/>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BDE7F0D6-6F6C-3545-820A-BE1317CE1406}"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s-ES_tradnl"/>
              <a:t>Clic para editar título</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58E85E24-210E-3649-8C3F-34F7D5C7C699}" type="datetimeFigureOut">
              <a:rPr lang="es-ES_tradnl" smtClean="0"/>
              <a:t>09/07/2021</a:t>
            </a:fld>
            <a:endParaRPr lang="es-ES_tradnl"/>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BDE7F0D6-6F6C-3545-820A-BE1317CE1406}" type="slidenum">
              <a:rPr lang="es-ES_tradnl" smtClean="0"/>
              <a:t>‹Nº›</a:t>
            </a:fld>
            <a:endParaRPr lang="es-ES_tradnl"/>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8E85E24-210E-3649-8C3F-34F7D5C7C699}" type="datetimeFigureOut">
              <a:rPr lang="es-ES_tradnl" smtClean="0"/>
              <a:t>09/07/2021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BDE7F0D6-6F6C-3545-820A-BE1317CE1406}" type="slidenum">
              <a:rPr lang="es-ES_tradnl" smtClean="0"/>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ES_tradnl"/>
              <a:t>Clic para editar título</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58E85E24-210E-3649-8C3F-34F7D5C7C699}" type="datetimeFigureOut">
              <a:rPr lang="es-ES_tradnl" smtClean="0"/>
              <a:t>09/07/2021</a:t>
            </a:fld>
            <a:endParaRPr lang="es-ES_tradnl"/>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BDE7F0D6-6F6C-3545-820A-BE1317CE1406}" type="slidenum">
              <a:rPr lang="es-ES_tradnl" smtClean="0"/>
              <a:t>‹Nº›</a:t>
            </a:fld>
            <a:endParaRPr lang="es-ES_tradnl"/>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s-ES_tradnl"/>
              <a:t>Clic para editar título</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58E85E24-210E-3649-8C3F-34F7D5C7C699}" type="datetimeFigureOut">
              <a:rPr lang="es-ES_tradnl" smtClean="0"/>
              <a:t>09/07/2021</a:t>
            </a:fld>
            <a:endParaRPr lang="es-ES_tradnl"/>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ES_tradnl"/>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BDE7F0D6-6F6C-3545-820A-BE1317CE1406}" type="slidenum">
              <a:rPr lang="es-ES_tradnl" smtClean="0"/>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_tradnl"/>
              <a:t>Clic para editar título</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58E85E24-210E-3649-8C3F-34F7D5C7C699}" type="datetimeFigureOut">
              <a:rPr lang="es-ES_tradnl" smtClean="0"/>
              <a:t>09/07/2021</a:t>
            </a:fld>
            <a:endParaRPr lang="es-ES_tradnl"/>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BDE7F0D6-6F6C-3545-820A-BE1317CE1406}" type="slidenum">
              <a:rPr lang="es-ES_tradnl" smtClean="0"/>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s-ES_tradnl"/>
              <a:t>Clic para editar título</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58E85E24-210E-3649-8C3F-34F7D5C7C699}" type="datetimeFigureOut">
              <a:rPr lang="es-ES_tradnl" smtClean="0"/>
              <a:t>09/07/2021</a:t>
            </a:fld>
            <a:endParaRPr lang="es-ES_tradnl"/>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ES_tradnl"/>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BDE7F0D6-6F6C-3545-820A-BE1317CE1406}" type="slidenum">
              <a:rPr lang="es-ES_tradnl" smtClean="0"/>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s-ES_tradnl"/>
              <a:t>Clic para editar título</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58E85E24-210E-3649-8C3F-34F7D5C7C699}" type="datetimeFigureOut">
              <a:rPr lang="es-ES_tradnl" smtClean="0"/>
              <a:t>09/07/2021</a:t>
            </a:fld>
            <a:endParaRPr lang="es-ES_tradnl"/>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ES_tradnl"/>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BDE7F0D6-6F6C-3545-820A-BE1317CE1406}" type="slidenum">
              <a:rPr lang="es-ES_tradnl" smtClean="0"/>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58E85E24-210E-3649-8C3F-34F7D5C7C699}" type="datetimeFigureOut">
              <a:rPr lang="es-ES_tradnl" smtClean="0"/>
              <a:t>09/07/2021</a:t>
            </a:fld>
            <a:endParaRPr lang="es-ES_tradnl"/>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ES_tradnl"/>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BDE7F0D6-6F6C-3545-820A-BE1317CE1406}"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s-ES_tradnl"/>
              <a:t>Clic para editar título</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58E85E24-210E-3649-8C3F-34F7D5C7C699}" type="datetimeFigureOut">
              <a:rPr lang="es-ES_tradnl" smtClean="0"/>
              <a:t>09/07/2021</a:t>
            </a:fld>
            <a:endParaRPr lang="es-ES_tradnl"/>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BDE7F0D6-6F6C-3545-820A-BE1317CE1406}" type="slidenum">
              <a:rPr lang="es-ES_tradnl" smtClean="0"/>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s-ES_tradnl"/>
              <a:t>Clic para editar título</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agregarla</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58E85E24-210E-3649-8C3F-34F7D5C7C699}" type="datetimeFigureOut">
              <a:rPr lang="es-ES_tradnl" smtClean="0"/>
              <a:t>09/07/2021</a:t>
            </a:fld>
            <a:endParaRPr lang="es-ES_tradnl"/>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ES_tradnl"/>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BDE7F0D6-6F6C-3545-820A-BE1317CE1406}" type="slidenum">
              <a:rPr lang="es-ES_tradnl" smtClean="0"/>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85E24-210E-3649-8C3F-34F7D5C7C699}" type="datetimeFigureOut">
              <a:rPr lang="es-ES_tradnl" smtClean="0"/>
              <a:t>09/07/2021</a:t>
            </a:fld>
            <a:endParaRPr lang="es-ES_tradnl"/>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7F0D6-6F6C-3545-820A-BE1317CE1406}" type="slidenum">
              <a:rPr lang="es-ES_tradnl" smtClean="0"/>
              <a:t>‹Nº›</a:t>
            </a:fld>
            <a:endParaRPr lang="es-ES_tradnl"/>
          </a:p>
        </p:txBody>
      </p:sp>
    </p:spTree>
    <p:extLst>
      <p:ext uri="{BB962C8B-B14F-4D97-AF65-F5344CB8AC3E}">
        <p14:creationId xmlns:p14="http://schemas.microsoft.com/office/powerpoint/2010/main" val="207791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7.jpe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8.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arget="../media/image9.jpeg" Type="http://schemas.openxmlformats.org/officeDocument/2006/relationships/image"/><Relationship Id="rId2" Target="../notesSlides/notesSlide13.xml" Type="http://schemas.openxmlformats.org/officeDocument/2006/relationships/notesSlide"/><Relationship Id="rId1" Target="../slideLayouts/slideLayout2.xml" Type="http://schemas.openxmlformats.org/officeDocument/2006/relationships/slideLayout"/><Relationship Id="rId4" Target="../media/image10.jpeg" Type="http://schemas.openxmlformats.org/officeDocument/2006/relationships/image"/></Relationships>
</file>

<file path=ppt/slides/_rels/slide15.xml.rels><?xml version="1.0" encoding="UTF-8" standalone="yes" ?><Relationships xmlns="http://schemas.openxmlformats.org/package/2006/relationships"><Relationship Id="rId3" Target="../media/image11.jpeg" Type="http://schemas.openxmlformats.org/officeDocument/2006/relationships/image"/><Relationship Id="rId2" Target="../notesSlides/notesSlide14.xml" Type="http://schemas.openxmlformats.org/officeDocument/2006/relationships/notesSlide"/><Relationship Id="rId1" Target="../slideLayouts/slideLayout2.xml" Type="http://schemas.openxmlformats.org/officeDocument/2006/relationships/slideLayout"/><Relationship Id="rId4" Target="../media/image12.jpeg" Type="http://schemas.openxmlformats.org/officeDocument/2006/relationships/image"/></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arget="../media/image14.jpeg" Type="http://schemas.openxmlformats.org/officeDocument/2006/relationships/image"/><Relationship Id="rId2" Target="../notesSlides/notesSlide20.xml" Type="http://schemas.openxmlformats.org/officeDocument/2006/relationships/notesSlid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arget="../media/image15.jpeg" Type="http://schemas.openxmlformats.org/officeDocument/2006/relationships/image"/><Relationship Id="rId2" Target="../notesSlides/notesSlide22.xml" Type="http://schemas.openxmlformats.org/officeDocument/2006/relationships/notesSlid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3" Target="../media/image16.jpeg" Type="http://schemas.openxmlformats.org/officeDocument/2006/relationships/image"/><Relationship Id="rId2" Target="../notesSlides/notesSlide23.xml" Type="http://schemas.openxmlformats.org/officeDocument/2006/relationships/notesSlide"/><Relationship Id="rId1" Target="../slideLayouts/slideLayout2.xml" Type="http://schemas.openxmlformats.org/officeDocument/2006/relationships/slideLayout"/><Relationship Id="rId4" Target="../media/image17.png" Type="http://schemas.openxmlformats.org/officeDocument/2006/relationships/image"/></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arget="../media/image19.jpeg" Type="http://schemas.openxmlformats.org/officeDocument/2006/relationships/image"/><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arget="../media/image3.jpe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 Id="rId4" Target="../media/image4.jpeg" Type="http://schemas.openxmlformats.org/officeDocument/2006/relationships/image"/></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646590"/>
            <a:ext cx="9144000" cy="2387600"/>
          </a:xfrm>
        </p:spPr>
        <p:txBody>
          <a:bodyPr>
            <a:noAutofit/>
          </a:bodyPr>
          <a:lstStyle/>
          <a:p>
            <a:r>
              <a:rPr lang="es-ES_tradnl" sz="4800" dirty="0"/>
              <a:t>ENFOQUE DEL PACIENTE CON HERIDA PRECORDIAL</a:t>
            </a:r>
          </a:p>
        </p:txBody>
      </p:sp>
      <p:sp>
        <p:nvSpPr>
          <p:cNvPr id="3" name="Subtítulo 2"/>
          <p:cNvSpPr>
            <a:spLocks noGrp="1"/>
          </p:cNvSpPr>
          <p:nvPr>
            <p:ph type="subTitle" idx="1"/>
          </p:nvPr>
        </p:nvSpPr>
        <p:spPr>
          <a:xfrm>
            <a:off x="2781300" y="3188810"/>
            <a:ext cx="6629400" cy="1655762"/>
          </a:xfrm>
        </p:spPr>
        <p:txBody>
          <a:bodyPr/>
          <a:lstStyle/>
          <a:p>
            <a:r>
              <a:rPr lang="es-ES_tradnl" b="1" dirty="0"/>
              <a:t>Sandra López Tamayo </a:t>
            </a:r>
          </a:p>
          <a:p>
            <a:r>
              <a:rPr lang="es-ES_tradnl" b="1" dirty="0"/>
              <a:t>Residente de cirugía general </a:t>
            </a:r>
          </a:p>
        </p:txBody>
      </p:sp>
    </p:spTree>
    <p:extLst>
      <p:ext uri="{BB962C8B-B14F-4D97-AF65-F5344CB8AC3E}">
        <p14:creationId xmlns:p14="http://schemas.microsoft.com/office/powerpoint/2010/main" val="66732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0949" y="154561"/>
            <a:ext cx="10515600" cy="1325563"/>
          </a:xfrm>
        </p:spPr>
        <p:txBody>
          <a:bodyPr/>
          <a:lstStyle/>
          <a:p>
            <a:r>
              <a:rPr lang="es-ES_tradnl" dirty="0"/>
              <a:t>Presentación clínica</a:t>
            </a:r>
          </a:p>
        </p:txBody>
      </p:sp>
      <p:sp>
        <p:nvSpPr>
          <p:cNvPr id="3" name="Marcador de contenido 2"/>
          <p:cNvSpPr>
            <a:spLocks noGrp="1"/>
          </p:cNvSpPr>
          <p:nvPr>
            <p:ph idx="1"/>
          </p:nvPr>
        </p:nvSpPr>
        <p:spPr>
          <a:xfrm>
            <a:off x="1182511" y="1346068"/>
            <a:ext cx="10667997" cy="2448243"/>
          </a:xfrm>
        </p:spPr>
        <p:txBody>
          <a:bodyPr>
            <a:normAutofit/>
          </a:bodyPr>
          <a:lstStyle/>
          <a:p>
            <a:pPr marL="0" indent="0">
              <a:lnSpc>
                <a:spcPct val="100000"/>
              </a:lnSpc>
              <a:buNone/>
            </a:pPr>
            <a:r>
              <a:rPr lang="es-ES_tradnl" sz="2200" dirty="0"/>
              <a:t>TRAUMA PENETRANTE:</a:t>
            </a:r>
          </a:p>
          <a:p>
            <a:pPr lvl="1">
              <a:lnSpc>
                <a:spcPct val="100000"/>
              </a:lnSpc>
            </a:pPr>
            <a:r>
              <a:rPr lang="es-ES_tradnl" dirty="0"/>
              <a:t>Asintomáticos </a:t>
            </a:r>
            <a:r>
              <a:rPr lang="es-ES_tradnl" dirty="0">
                <a:sym typeface="Wingdings"/>
              </a:rPr>
              <a:t> </a:t>
            </a:r>
            <a:r>
              <a:rPr lang="es-ES_tradnl" i="1" dirty="0">
                <a:sym typeface="Wingdings"/>
              </a:rPr>
              <a:t>in extremis.</a:t>
            </a:r>
          </a:p>
          <a:p>
            <a:pPr lvl="1">
              <a:lnSpc>
                <a:spcPct val="100000"/>
              </a:lnSpc>
            </a:pPr>
            <a:r>
              <a:rPr lang="es-ES_tradnl" dirty="0"/>
              <a:t>Choque: </a:t>
            </a:r>
          </a:p>
          <a:p>
            <a:pPr lvl="2">
              <a:lnSpc>
                <a:spcPct val="100000"/>
              </a:lnSpc>
              <a:buFont typeface="Wingdings" pitchFamily="2" charset="2"/>
              <a:buChar char="§"/>
            </a:pPr>
            <a:r>
              <a:rPr lang="es-ES_tradnl" sz="1800" dirty="0"/>
              <a:t>Hipovolémico.</a:t>
            </a:r>
          </a:p>
          <a:p>
            <a:pPr lvl="2">
              <a:lnSpc>
                <a:spcPct val="100000"/>
              </a:lnSpc>
              <a:buFont typeface="Wingdings" pitchFamily="2" charset="2"/>
              <a:buChar char="§"/>
            </a:pPr>
            <a:r>
              <a:rPr lang="es-ES_tradnl" sz="1800" dirty="0"/>
              <a:t>Obstructivo:</a:t>
            </a:r>
          </a:p>
          <a:p>
            <a:pPr lvl="3">
              <a:lnSpc>
                <a:spcPct val="100000"/>
              </a:lnSpc>
            </a:pPr>
            <a:r>
              <a:rPr lang="es-ES_tradnl" sz="1600" dirty="0"/>
              <a:t>Taponamiento o neumotórax a tensión.</a:t>
            </a:r>
          </a:p>
        </p:txBody>
      </p:sp>
      <p:sp>
        <p:nvSpPr>
          <p:cNvPr id="4" name="Marcador de contenido 3"/>
          <p:cNvSpPr>
            <a:spLocks noGrp="1"/>
          </p:cNvSpPr>
          <p:nvPr>
            <p:ph idx="13"/>
          </p:nvPr>
        </p:nvSpPr>
        <p:spPr>
          <a:xfrm>
            <a:off x="5310008" y="4873132"/>
            <a:ext cx="7188199" cy="2448243"/>
          </a:xfrm>
        </p:spPr>
        <p:txBody>
          <a:bodyPr/>
          <a:lstStyle/>
          <a:p>
            <a:pPr>
              <a:lnSpc>
                <a:spcPct val="100000"/>
              </a:lnSpc>
            </a:pPr>
            <a:r>
              <a:rPr lang="es-ES_tradnl" dirty="0"/>
              <a:t>Signos clínicos:</a:t>
            </a:r>
          </a:p>
          <a:p>
            <a:pPr lvl="1">
              <a:lnSpc>
                <a:spcPct val="100000"/>
              </a:lnSpc>
              <a:buFont typeface="Wingdings" pitchFamily="2" charset="2"/>
              <a:buChar char="§"/>
            </a:pPr>
            <a:r>
              <a:rPr lang="es-ES_tradnl" sz="1800" dirty="0"/>
              <a:t>Triada de Beck.</a:t>
            </a:r>
          </a:p>
          <a:p>
            <a:pPr lvl="1">
              <a:lnSpc>
                <a:spcPct val="100000"/>
              </a:lnSpc>
              <a:buFont typeface="Wingdings" pitchFamily="2" charset="2"/>
              <a:buChar char="§"/>
            </a:pPr>
            <a:r>
              <a:rPr lang="es-ES_tradnl" sz="1800" dirty="0"/>
              <a:t>Signo de </a:t>
            </a:r>
            <a:r>
              <a:rPr lang="es-ES_tradnl" sz="1800" dirty="0" err="1"/>
              <a:t>Kussmaul</a:t>
            </a:r>
            <a:r>
              <a:rPr lang="es-ES_tradnl" sz="1800" dirty="0"/>
              <a:t>.</a:t>
            </a:r>
          </a:p>
          <a:p>
            <a:pPr lvl="1">
              <a:lnSpc>
                <a:spcPct val="100000"/>
              </a:lnSpc>
              <a:buFont typeface="Wingdings" pitchFamily="2" charset="2"/>
              <a:buChar char="§"/>
            </a:pPr>
            <a:r>
              <a:rPr lang="es-ES_tradnl" sz="1800" dirty="0"/>
              <a:t>Pulso paradojal.</a:t>
            </a:r>
          </a:p>
        </p:txBody>
      </p:sp>
      <p:sp>
        <p:nvSpPr>
          <p:cNvPr id="5" name="AutoShape 2" descr="XAMEN SEMIOLÓGICO DE CUELLO"/>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6" name="AutoShape 4" descr="XAMEN SEMIOLÓGICO DE CUELLO"/>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7" name="AutoShape 6" descr="XAMEN SEMIOLÓGICO DE CUELLO"/>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8" name="Imagen 7"/>
          <p:cNvPicPr>
            <a:picLocks noChangeAspect="1"/>
          </p:cNvPicPr>
          <p:nvPr/>
        </p:nvPicPr>
        <p:blipFill>
          <a:blip r:embed="rId3"/>
          <a:stretch>
            <a:fillRect/>
          </a:stretch>
        </p:blipFill>
        <p:spPr>
          <a:xfrm>
            <a:off x="7522348" y="652386"/>
            <a:ext cx="4328160" cy="3835609"/>
          </a:xfrm>
          <a:prstGeom prst="rect">
            <a:avLst/>
          </a:prstGeom>
        </p:spPr>
      </p:pic>
      <p:sp>
        <p:nvSpPr>
          <p:cNvPr id="9" name="Forma libre 8"/>
          <p:cNvSpPr/>
          <p:nvPr/>
        </p:nvSpPr>
        <p:spPr>
          <a:xfrm>
            <a:off x="8904108" y="1480124"/>
            <a:ext cx="548640" cy="2078022"/>
          </a:xfrm>
          <a:custGeom>
            <a:avLst/>
            <a:gdLst>
              <a:gd name="connsiteX0" fmla="*/ 264160 w 548640"/>
              <a:gd name="connsiteY0" fmla="*/ 5382 h 1935782"/>
              <a:gd name="connsiteX1" fmla="*/ 284480 w 548640"/>
              <a:gd name="connsiteY1" fmla="*/ 127302 h 1935782"/>
              <a:gd name="connsiteX2" fmla="*/ 325120 w 548640"/>
              <a:gd name="connsiteY2" fmla="*/ 269542 h 1935782"/>
              <a:gd name="connsiteX3" fmla="*/ 304800 w 548640"/>
              <a:gd name="connsiteY3" fmla="*/ 452422 h 1935782"/>
              <a:gd name="connsiteX4" fmla="*/ 264160 w 548640"/>
              <a:gd name="connsiteY4" fmla="*/ 574342 h 1935782"/>
              <a:gd name="connsiteX5" fmla="*/ 243840 w 548640"/>
              <a:gd name="connsiteY5" fmla="*/ 635302 h 1935782"/>
              <a:gd name="connsiteX6" fmla="*/ 203200 w 548640"/>
              <a:gd name="connsiteY6" fmla="*/ 757222 h 1935782"/>
              <a:gd name="connsiteX7" fmla="*/ 182880 w 548640"/>
              <a:gd name="connsiteY7" fmla="*/ 818182 h 1935782"/>
              <a:gd name="connsiteX8" fmla="*/ 162560 w 548640"/>
              <a:gd name="connsiteY8" fmla="*/ 1529382 h 1935782"/>
              <a:gd name="connsiteX9" fmla="*/ 121920 w 548640"/>
              <a:gd name="connsiteY9" fmla="*/ 1651302 h 1935782"/>
              <a:gd name="connsiteX10" fmla="*/ 101600 w 548640"/>
              <a:gd name="connsiteY10" fmla="*/ 1712262 h 1935782"/>
              <a:gd name="connsiteX11" fmla="*/ 0 w 548640"/>
              <a:gd name="connsiteY11" fmla="*/ 1895142 h 1935782"/>
              <a:gd name="connsiteX12" fmla="*/ 243840 w 548640"/>
              <a:gd name="connsiteY12" fmla="*/ 1935782 h 1935782"/>
              <a:gd name="connsiteX13" fmla="*/ 365760 w 548640"/>
              <a:gd name="connsiteY13" fmla="*/ 1915462 h 1935782"/>
              <a:gd name="connsiteX14" fmla="*/ 447040 w 548640"/>
              <a:gd name="connsiteY14" fmla="*/ 1793542 h 1935782"/>
              <a:gd name="connsiteX15" fmla="*/ 487680 w 548640"/>
              <a:gd name="connsiteY15" fmla="*/ 1671622 h 1935782"/>
              <a:gd name="connsiteX16" fmla="*/ 467360 w 548640"/>
              <a:gd name="connsiteY16" fmla="*/ 1183942 h 1935782"/>
              <a:gd name="connsiteX17" fmla="*/ 426720 w 548640"/>
              <a:gd name="connsiteY17" fmla="*/ 1062022 h 1935782"/>
              <a:gd name="connsiteX18" fmla="*/ 467360 w 548640"/>
              <a:gd name="connsiteY18" fmla="*/ 696262 h 1935782"/>
              <a:gd name="connsiteX19" fmla="*/ 508000 w 548640"/>
              <a:gd name="connsiteY19" fmla="*/ 574342 h 1935782"/>
              <a:gd name="connsiteX20" fmla="*/ 528320 w 548640"/>
              <a:gd name="connsiteY20" fmla="*/ 513382 h 1935782"/>
              <a:gd name="connsiteX21" fmla="*/ 548640 w 548640"/>
              <a:gd name="connsiteY21" fmla="*/ 452422 h 1935782"/>
              <a:gd name="connsiteX22" fmla="*/ 528320 w 548640"/>
              <a:gd name="connsiteY22" fmla="*/ 188262 h 1935782"/>
              <a:gd name="connsiteX23" fmla="*/ 426720 w 548640"/>
              <a:gd name="connsiteY23" fmla="*/ 25702 h 1935782"/>
              <a:gd name="connsiteX24" fmla="*/ 264160 w 548640"/>
              <a:gd name="connsiteY24" fmla="*/ 5382 h 19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8640" h="1935782">
                <a:moveTo>
                  <a:pt x="264160" y="5382"/>
                </a:moveTo>
                <a:cubicBezTo>
                  <a:pt x="240453" y="22315"/>
                  <a:pt x="276400" y="86902"/>
                  <a:pt x="284480" y="127302"/>
                </a:cubicBezTo>
                <a:cubicBezTo>
                  <a:pt x="297237" y="191089"/>
                  <a:pt x="305753" y="211442"/>
                  <a:pt x="325120" y="269542"/>
                </a:cubicBezTo>
                <a:cubicBezTo>
                  <a:pt x="318347" y="330502"/>
                  <a:pt x="316829" y="392278"/>
                  <a:pt x="304800" y="452422"/>
                </a:cubicBezTo>
                <a:cubicBezTo>
                  <a:pt x="296399" y="494428"/>
                  <a:pt x="277707" y="533702"/>
                  <a:pt x="264160" y="574342"/>
                </a:cubicBezTo>
                <a:lnTo>
                  <a:pt x="243840" y="635302"/>
                </a:lnTo>
                <a:lnTo>
                  <a:pt x="203200" y="757222"/>
                </a:lnTo>
                <a:lnTo>
                  <a:pt x="182880" y="818182"/>
                </a:lnTo>
                <a:cubicBezTo>
                  <a:pt x="176107" y="1055249"/>
                  <a:pt x="179867" y="1292851"/>
                  <a:pt x="162560" y="1529382"/>
                </a:cubicBezTo>
                <a:cubicBezTo>
                  <a:pt x="159434" y="1572106"/>
                  <a:pt x="135467" y="1610662"/>
                  <a:pt x="121920" y="1651302"/>
                </a:cubicBezTo>
                <a:cubicBezTo>
                  <a:pt x="115147" y="1671622"/>
                  <a:pt x="113481" y="1694440"/>
                  <a:pt x="101600" y="1712262"/>
                </a:cubicBezTo>
                <a:cubicBezTo>
                  <a:pt x="8439" y="1852004"/>
                  <a:pt x="35766" y="1787845"/>
                  <a:pt x="0" y="1895142"/>
                </a:cubicBezTo>
                <a:cubicBezTo>
                  <a:pt x="57689" y="1906680"/>
                  <a:pt x="193431" y="1935782"/>
                  <a:pt x="243840" y="1935782"/>
                </a:cubicBezTo>
                <a:cubicBezTo>
                  <a:pt x="285041" y="1935782"/>
                  <a:pt x="325120" y="1922235"/>
                  <a:pt x="365760" y="1915462"/>
                </a:cubicBezTo>
                <a:cubicBezTo>
                  <a:pt x="392853" y="1874822"/>
                  <a:pt x="431594" y="1839879"/>
                  <a:pt x="447040" y="1793542"/>
                </a:cubicBezTo>
                <a:lnTo>
                  <a:pt x="487680" y="1671622"/>
                </a:lnTo>
                <a:cubicBezTo>
                  <a:pt x="480907" y="1509062"/>
                  <a:pt x="483549" y="1345836"/>
                  <a:pt x="467360" y="1183942"/>
                </a:cubicBezTo>
                <a:cubicBezTo>
                  <a:pt x="463097" y="1141316"/>
                  <a:pt x="426720" y="1062022"/>
                  <a:pt x="426720" y="1062022"/>
                </a:cubicBezTo>
                <a:cubicBezTo>
                  <a:pt x="439801" y="878891"/>
                  <a:pt x="426694" y="831817"/>
                  <a:pt x="467360" y="696262"/>
                </a:cubicBezTo>
                <a:cubicBezTo>
                  <a:pt x="479670" y="655230"/>
                  <a:pt x="494453" y="614982"/>
                  <a:pt x="508000" y="574342"/>
                </a:cubicBezTo>
                <a:lnTo>
                  <a:pt x="528320" y="513382"/>
                </a:lnTo>
                <a:lnTo>
                  <a:pt x="548640" y="452422"/>
                </a:lnTo>
                <a:cubicBezTo>
                  <a:pt x="541867" y="364369"/>
                  <a:pt x="542094" y="275495"/>
                  <a:pt x="528320" y="188262"/>
                </a:cubicBezTo>
                <a:cubicBezTo>
                  <a:pt x="519520" y="132526"/>
                  <a:pt x="500770" y="39166"/>
                  <a:pt x="426720" y="25702"/>
                </a:cubicBezTo>
                <a:cubicBezTo>
                  <a:pt x="373407" y="16009"/>
                  <a:pt x="287867" y="-11551"/>
                  <a:pt x="264160" y="5382"/>
                </a:cubicBezTo>
                <a:close/>
              </a:path>
            </a:pathLst>
          </a:cu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4228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build="p" bldLvl="2"/>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3480" y="304800"/>
            <a:ext cx="5458520" cy="4911725"/>
          </a:xfrm>
          <a:prstGeom prst="rect">
            <a:avLst/>
          </a:prstGeom>
        </p:spPr>
      </p:pic>
      <p:sp>
        <p:nvSpPr>
          <p:cNvPr id="2" name="Título 1"/>
          <p:cNvSpPr>
            <a:spLocks noGrp="1"/>
          </p:cNvSpPr>
          <p:nvPr>
            <p:ph type="title"/>
          </p:nvPr>
        </p:nvSpPr>
        <p:spPr>
          <a:xfrm>
            <a:off x="609600" y="202961"/>
            <a:ext cx="10515600" cy="1325563"/>
          </a:xfrm>
        </p:spPr>
        <p:txBody>
          <a:bodyPr/>
          <a:lstStyle/>
          <a:p>
            <a:r>
              <a:rPr lang="es-ES_tradnl" dirty="0"/>
              <a:t>Presentación clínica</a:t>
            </a:r>
          </a:p>
        </p:txBody>
      </p:sp>
      <p:sp>
        <p:nvSpPr>
          <p:cNvPr id="3" name="Marcador de contenido 2"/>
          <p:cNvSpPr>
            <a:spLocks noGrp="1"/>
          </p:cNvSpPr>
          <p:nvPr>
            <p:ph idx="1"/>
          </p:nvPr>
        </p:nvSpPr>
        <p:spPr>
          <a:xfrm>
            <a:off x="978409" y="1573927"/>
            <a:ext cx="10667997" cy="2090392"/>
          </a:xfrm>
        </p:spPr>
        <p:txBody>
          <a:bodyPr/>
          <a:lstStyle/>
          <a:p>
            <a:pPr marL="0" indent="0">
              <a:lnSpc>
                <a:spcPct val="100000"/>
              </a:lnSpc>
              <a:buNone/>
            </a:pPr>
            <a:r>
              <a:rPr lang="es-ES_tradnl" sz="2400" dirty="0"/>
              <a:t>TRAUMA CERRADO:</a:t>
            </a:r>
          </a:p>
          <a:p>
            <a:pPr lvl="1">
              <a:lnSpc>
                <a:spcPct val="100000"/>
              </a:lnSpc>
            </a:pPr>
            <a:r>
              <a:rPr lang="es-ES_tradnl" sz="2200" dirty="0"/>
              <a:t>Alto índice de sospecha:</a:t>
            </a:r>
          </a:p>
          <a:p>
            <a:pPr lvl="2">
              <a:lnSpc>
                <a:spcPct val="100000"/>
              </a:lnSpc>
              <a:buFont typeface="Wingdings" pitchFamily="2" charset="2"/>
              <a:buChar char="§"/>
            </a:pPr>
            <a:r>
              <a:rPr lang="es-ES_tradnl" dirty="0"/>
              <a:t>Fracturas costales o esternales.</a:t>
            </a:r>
          </a:p>
          <a:p>
            <a:pPr lvl="2">
              <a:lnSpc>
                <a:spcPct val="100000"/>
              </a:lnSpc>
              <a:buFont typeface="Wingdings" pitchFamily="2" charset="2"/>
              <a:buChar char="§"/>
            </a:pPr>
            <a:r>
              <a:rPr lang="es-ES_tradnl" dirty="0"/>
              <a:t>Contusión pulmonar o hallazgos pleurales.</a:t>
            </a:r>
          </a:p>
          <a:p>
            <a:pPr lvl="2">
              <a:lnSpc>
                <a:spcPct val="100000"/>
              </a:lnSpc>
              <a:buFont typeface="Wingdings" pitchFamily="2" charset="2"/>
              <a:buChar char="§"/>
            </a:pPr>
            <a:r>
              <a:rPr lang="es-ES_tradnl" dirty="0"/>
              <a:t>Tórax inestable.</a:t>
            </a:r>
          </a:p>
        </p:txBody>
      </p:sp>
      <p:sp>
        <p:nvSpPr>
          <p:cNvPr id="4" name="Marcador de contenido 3"/>
          <p:cNvSpPr>
            <a:spLocks noGrp="1"/>
          </p:cNvSpPr>
          <p:nvPr>
            <p:ph idx="13"/>
          </p:nvPr>
        </p:nvSpPr>
        <p:spPr>
          <a:xfrm>
            <a:off x="4962261" y="3949996"/>
            <a:ext cx="6684145" cy="2731018"/>
          </a:xfrm>
        </p:spPr>
        <p:txBody>
          <a:bodyPr>
            <a:normAutofit fontScale="92500" lnSpcReduction="10000"/>
          </a:bodyPr>
          <a:lstStyle/>
          <a:p>
            <a:pPr>
              <a:lnSpc>
                <a:spcPct val="110000"/>
              </a:lnSpc>
              <a:buFont typeface="Wingdings" pitchFamily="2" charset="2"/>
              <a:buChar char="§"/>
            </a:pPr>
            <a:r>
              <a:rPr lang="es-ES_tradnl" sz="2200" dirty="0"/>
              <a:t>Dolor precordial.</a:t>
            </a:r>
          </a:p>
          <a:p>
            <a:pPr>
              <a:lnSpc>
                <a:spcPct val="110000"/>
              </a:lnSpc>
              <a:buFont typeface="Wingdings" pitchFamily="2" charset="2"/>
              <a:buChar char="§"/>
            </a:pPr>
            <a:r>
              <a:rPr lang="es-ES_tradnl" sz="2200" dirty="0"/>
              <a:t>Hemorragia.</a:t>
            </a:r>
          </a:p>
          <a:p>
            <a:pPr>
              <a:lnSpc>
                <a:spcPct val="110000"/>
              </a:lnSpc>
              <a:buFont typeface="Wingdings" pitchFamily="2" charset="2"/>
              <a:buChar char="§"/>
            </a:pPr>
            <a:r>
              <a:rPr lang="es-ES_tradnl" sz="2200" dirty="0"/>
              <a:t>Taponamiento cardíaco-</a:t>
            </a:r>
          </a:p>
          <a:p>
            <a:pPr>
              <a:lnSpc>
                <a:spcPct val="110000"/>
              </a:lnSpc>
              <a:buFont typeface="Wingdings" pitchFamily="2" charset="2"/>
              <a:buChar char="§"/>
            </a:pPr>
            <a:r>
              <a:rPr lang="es-ES_tradnl" sz="2200" dirty="0"/>
              <a:t>Arritmias:</a:t>
            </a:r>
          </a:p>
          <a:p>
            <a:pPr lvl="1">
              <a:lnSpc>
                <a:spcPct val="110000"/>
              </a:lnSpc>
              <a:buFont typeface="Courier New" panose="02070309020205020404" pitchFamily="49" charset="0"/>
              <a:buChar char="o"/>
            </a:pPr>
            <a:r>
              <a:rPr lang="es-ES_tradnl" sz="1900" dirty="0"/>
              <a:t>Extrasístoles ventriculares.</a:t>
            </a:r>
          </a:p>
          <a:p>
            <a:pPr lvl="1">
              <a:lnSpc>
                <a:spcPct val="110000"/>
              </a:lnSpc>
              <a:buFont typeface="Courier New" panose="02070309020205020404" pitchFamily="49" charset="0"/>
              <a:buChar char="o"/>
            </a:pPr>
            <a:r>
              <a:rPr lang="es-ES_tradnl" sz="1900" dirty="0"/>
              <a:t>Taquicardia ventricular.</a:t>
            </a:r>
          </a:p>
          <a:p>
            <a:pPr lvl="1">
              <a:lnSpc>
                <a:spcPct val="110000"/>
              </a:lnSpc>
              <a:buFont typeface="Courier New" panose="02070309020205020404" pitchFamily="49" charset="0"/>
              <a:buChar char="o"/>
            </a:pPr>
            <a:r>
              <a:rPr lang="es-ES_tradnl" sz="1900" dirty="0"/>
              <a:t>Fibrilación ventricular.</a:t>
            </a:r>
          </a:p>
          <a:p>
            <a:pPr>
              <a:lnSpc>
                <a:spcPct val="110000"/>
              </a:lnSpc>
            </a:pPr>
            <a:endParaRPr lang="es-ES_tradnl" dirty="0"/>
          </a:p>
        </p:txBody>
      </p:sp>
      <p:sp>
        <p:nvSpPr>
          <p:cNvPr id="5" name="AutoShape 2" descr="RAUMATISMO CARDÍACO | NPunto"/>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6" name="AutoShape 4" descr="RAUMATISMO CARDÍACO | NPunto"/>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7" name="AutoShape 6" descr="data:image/png;base64,iVBORw0KGgoAAAANSUhEUgAAAqAAAAHnCAIAAADo63jbAAAAAXNSR0IArs4c6QAA/8pJREFUeF7svQeAJFd1LtyVujrn7slxZ2ZzXkmrHAAJSQghJBGcMP4NPAy2CQYbbD8bbD8/g8OzsQGBCcYGB0ABsInKOW7Os5NnOufu6sr1f1U12xqt0s7spN29bXmZna1w67u369xzzne+QxmG4SAfgsA8EcCyqdfre/bsvf/++/fs2TM1NZXL5WVZVhSVohwOg8YBlPnTix+WZTmOE0VR0zT81v5XXddpmsbPum4wDIO/4pf2mjQcBoN/o2mWY71eb2dH5+5LL7rttrdt3ryZ5/nmFawb4PiX3GueT0MOJwgQBAgC5yECFDHw5+GsLtIjzRpay1TDHMPswgDDQp84MfzTn/78maefPXbsWCaTaRrs0yz6Io3CvAzui4+TZxOJxI4dOy655JLbb397KBSEpbcGiW0BDLw1ylP7g6UbzCI+F7kUQYAgQBBYOgSIgV86bM/5K9teeNPMl0qlp556+u/+7v8dOHBAVTWHQdnOd3OPuNSbRdxKN3TL3ddbW1vf9KY3ffSjH+ns7MAwTsOaWPdzfvGRByAIEATOGgFi4M8awvP3ArbBVhQFbvr99z941113zcwka7Wqw0FTp0Li9jFLZFBPi/PP/auuawxLR8KR2++4/c1vvuGiiy7ieac9kpdnB87fKSJPRhAgCBAEXhUBYuDJ4nhVBGBEkVWHaf/sZ/7s5MmTsOmG7kCmvGlBm9Z9qX33uTeCv25n7u1ovKopHMf+3d/97VvecrPf77e3Gku04SBrhSBAECAInEMIEAN/Dk3Wkg/1NN8Xzvqf/Mlnvv3t76iKHolEYD5jsVgymZyZmZlrQZtO81Kb+bnPP3eTQVm2vre35/d///cRtw8EYOZNK2/vAIixX/J1Q25AECAIrEoEiIFfldOycoOaaxFLpfJv//bvDA8Pr1279s4739He1qGq6sc//vHDhw+vQi9Z07VwOHjjjTf+9m9/eHBwwCIGEmr9yq0kcmeCAEFgpREgBn6lZ2CV3b9JrLO5bODMS5I8OTl13333nRweRTncvn375pLVV8/wrZE7ELHv6en5lV/5ld/4jfeGQiHbxBNLv3qmiYyEIEAQWDYEiIFfNqjPpRvZwXbUpo+Pj//4xz/57ne/d+jQIVXRYClRzo5/tfcBq8fSYzx2bh7helAHnE7+Ax94/2/91m/F41Fi4M+llUfGShAgCCweAsTALx6W58WVmh48yPPf//49f/Znf5HP5VHp3iSvzU20rx4Db2Xc7XQ7tiYG9HJQwTc4NPDNb35jYKCfsrL05EMQIAgQBC4oBIiBv6Cme/Zh58ThTfka28e1f4ksez5fePaZ5+5/4IGf/uRn6XQanjGOOWU7Z488J1BDVv6Kyy//xCc/cdFFOy3xO0K4OyfmjQySIEAQWBwEiIFfHBzPoau8tLYNNm+23gzx7WQy9cADD/zTP31x+MRJ/N4Owr8iN/7Vfr9KcLAJBNia2LGHT37y9z7y0d+FUK7l35OU/CqZJTIMggBBYGkRIAZ+afFdnVdvitOlUhlEtWEFn3jiyZ/85MfPPPMs5OrAq4MdhEydZQ1nP02e2rLVvp8ldE0bD0sfCPr+7M8+e+utt3q9HmLgzxJYcjpBgCBwriBADPy5MlOLM06bH4cPUuyHDx39oz/6Y01TEcpGwxjLhDcl6sBWgzCsaQ3x/+duNfkp8p0GHf3PfOYz73vf/wf+HameW5zFRK5CECAIrG4EiIFf3fOz2KODs37ixAk0ifn+9+55/PEnq9Wq7emeCrnbMXndQZlUNTSFa97f7OrGsjgSSfrFHtRyXA8GnmWZD3/4Qx/72Ec9HtOPJx+CAEGAIHB+I0AM/Hk7v3ZduOV+m91U0c41nc6mU5m/+qu/OnLkiNBo0JRps/GvTZL8K6bbcQmn0wmFWth+NIQ9Rw28Pc14kG996xvXXnf1XF49qZI/b78D5MEIAhc2AsTAn5/zP9dU42ek1f/gD/7gvvt+iFp2SZIsYrxZOG6H681A/KuT6XAY6Gk4DKYdHnyTgX8OAddMMWD80Nz9v3/157fddpv9yC/vRHcOPRcZKkGAIEAQeA0EiIE/P5eH5ZfrIyMjzz33fCqVpGnmO9/5zsjIKE0xtlM/97Gbf325Lzu3/P3V/PvVj6D9FLO8el3r6ur427/9m6uvvhq18vbmZvU/AhkhQYAgQBCYLwLEwM8XsXPj+Fqt9rnPff473/mPaqWGvLlpxNALznbXrT7uZ+iINz3701z8VV4md9okNaMUzViF3+/9/t3f27Zta7Mtzbkxr2SUBAGCAEHgjBEgBv6MoTpHDoTjPjY2Auv+3//944ZgRuPnDBzceNrixkPozRR2PZNnsh3cpvs+11ieyemr6pjmvkQ39N27L77rri91dLQTnbtVNUdkMAQBgsBiIUAkPBcLyeW+TjN9bt/Y/its9tNPP/POd/zy9757ryQqtqc+Z2Sz1h2/OUPr3rxy8yK2+s1yP+0i3e8UGki9O5566qm//uu/RSsdG41TeL4kebFItyWXIQgQBAgCK4AAMfArAPoi3nKumYeVglLNhz70odHRMZDe7SD8uWuMFxGl0y5livQ5zAqCb3/722h4LwhCk2qwdDclVyYIEAQIAsuMADHwywz4ot2uabxtG48CthMnTn784783MTExV8Rt0e53Hl3Iil5QyGXgmcA9/PnPf9H07M+jpySPQhAgCFzoCJAc/Lm6Apq58EajAQF5ZNx//vOfF4tFkxXuMPdtNml8VT7eaWHwlQv4Uzo0ALZt23L33XcHg8FTmYeVG8+qnC0yKIIAQeAcRWB1GoBzFMxlHbZtjSqVKhzQj37049/59neKxRJMu/mf9W+I0uPP1VjbhtE1/1tWzGZv9mIJAHLxFHP06PGHHnrYysKvxGjIPQkCBAGCwNIgQDz4pcF1Ca76Uvtj2qKZmeRHPvKxxx59AsLyJNd+NpAHQ4HPfe7/3nbb2067CEH1bFAl5xIECAIriwDx4FcW/wXfnSqVyp///N8gOK8o8moNxS/46Zb7xEK+8IUv/OPY2Dhu3PTviUe/3NNA7kcQIAgsKgLEg19UOJf+YnZjmFwu9+lP/9G9995rUeXtvq4kc3xW6KPGcM3Amn/7t28NDKyZK+9zVhclJxMECAIEgZVDgHjwK4f9PO/cZNWVy+U//uP/fe+9P7DIdKh0R/O3eV6LHP5SBKySBHrk5OhHPvLRkydP2iIBxIMny4QgQBA4pxEgHvw5M322vRFF8Q//8I++9S//Slmq8qZpt5rFnTOPsfoGalcVzurVG9qmTRtQO9fe3maH621LT5Lxq2/eyIgIAgSB10GAePDnzBKxi90hL/8f//5fcNxnx02C82c9gXPtN1roHjx46Nd//b2HDh1uigPaO4Czvg+5AEGAIEAQWFYEiAe/rHCfzc1gb44fP37LLbcWCiXYIRJAPhswX+1cw2Gq2KIx7hve8IavfvUrwWCg6cETJ34pACfXJAgQBJYOAeLBLx22i3zlQqEA2nyhUKQcZFu2yNg2L2diq1MMzT788MMf/ehHDx8+3IzeL9UtyXUJAgQBgsDSIEAM/NLguthXhb/++ONP3HfffbBAi31tcr3TEQDhztCNe++974/+6I9HR0ftGD4JmZCFQhAgCJxbCJDX1jkwXzAtqVTyne/8lcOHDlmBYmLjl2XWKFPud+3awXvuuTuRiFsm3kTeNvYkYr8sc0BuQhAgCCwcAeLBLxy7pT6z2SkOeun/9m/fPnTwEE2DOU/2ZEsN/KnrGw6GZk6eHPn0pz/94IMPatqski1x5ZdrAsh9CAIEgbNCgFiLs4JvSU+2DQn+fPbZ597znl8v5Et2PrhZu7WkdycXt5113dAgWO9yue6660s33HADRAObggQEIoIAQYAgsJoRIB78ap4d07rXarWvfOWr2UwOP9vWBR9StbU802ZbdwCOnvGf/eyf7927F7L/JD6/POCTuxAECAJniQAx8GcJ4JKebtryH/zgR/fd+wMrOD/bAZYYmCUFfe7F0ZjP9NfNpnPsieMn3/7225988kn7ABKoX7ZZIDciCBAEFoYAMfALw22pzrLNBhx06wdqZGT0r/7qr5B2h0GxI8bEui8V9K90XZNVZ5jfERv2WrXx/vd/8Ac/+KGmqdbvmvEU86/LOTByL4IAQYAg8LoIEAP/uhAt3wHNpLudZQe3Dpqpk5NT6FlOmPPLNw2vfiekSLLZ7Cc/+ftPPPEk9mBNP54w6lfD7JAxEAQIAqchQAz8KloSTQKdbTCeffb5b3/7OyzLWl49+aw8ApYf7ygWi+973/u/9rWv1+t1ixWByAr5Hq387JAREAQIAsTAr9410Iz5YojVavWrX/1qPl9AyzjiIK6WOaN026KD8/iZz/zZt771b42GCOtuefNEnGC1zBIZB0GAIGAjQDyPVbQSbA8eJgQ5+O9///v//aP/sYLzSPaSTierY5rAt9ORlseWi5Ek+U//9DMw8+jv16ydWx2jJKMgCBAECALEwK+yNdD04NHK7Ctf+WdttoMZQsD4j9j41TBb2BCbe2JLi4DSNePf/u3f/umf/qlSqTRViVbDKMkYCAIEAYIA8eBX1xpoUui/9KUvHzt2jMjOr67pedloYOXhx//lX/7fv/qrz6mqhtC9Xf5AKuhW+cSR4REELhAESIh+FU00Ir0Yzd69++6//377Z/JZzQiYbryBeD3zzW/+y+c+9/nRkVHbvq/mMZOxEQQIAhcOAkSqdhXNNUyDINR/6Zd+5bHHHptTGmeF6PGxCrLJZ3UigBbyHR0d//Ef31m/YR1kcQgvcnVOExkVQeCCQoDYjJWf7qbPp+va975391NPPWXr1s35kA5yKz9Nrz0CVDOmUqlff+97sTkDKdLiRTY5FcSnX+3TR8ZHEDgvESAe/EpO62nhXFiIm2++ZXJyclaujrjsKzk5C7g3BYW7obUDX/vaV9evX2dpGZi9A5ryBgu4IjmFIEAQIAgsGAHiwS8YukU40ZaetS+EdiZ/8Rd/+aJ1J3XViwDwsl4CFh1+/PDw8Lvf/cuPPfZ4k2+/rIMgNyMIEAQIAqcQIAZ+hddCs/frnj17fnDfD5BopxyMoYO9RYRTVnhq5nd7zBia/GHmKHpqcuqv//rvksnkKUY9CdHPD0tyNEGAILAoCBADvygwLvwitgcvy/Lf/u3f1mp10k5m4VCu7JmmYi26zjlQHM9x/JNPPPn+930wnc5YE0o0DFZ2bsjdCQIXKALEwK/wxMMAoKnMf/3Xd59++lmGYUizuBWej4XfHhEXZNxnhQihhQOy5Be/+KVGozGXMkmK6BYOMDmTIEAQmCcChGQ3T8AW+3C88WdmkjfddPPU1BRNs6Tp6GIDvGLXM205pf/u7/7O7//+J5Gbt3MxpHxuxeaD3JggcOEhQDz4FZ5zUZT+z//5y+npaZZB1ziSrF3h6VjE21u2nP7yl+964omn7Jmdy6lcxBuRSxEECAIEgVdEgBj4lVwYeO+/8MKeH/3ov9G/xOpESoh1Kzkdi3hv26LTFC02pHvuuQ+BevzV/iXZxi0izuRSBAGCwGsgQAz8Si6PbDb3+c9/vl6r2TLmKzkUcu8lQAC2HAn4b//bt//oj/54ro1fgluRSxIECAIEgdMRIAZ+ZdYEXv3QrXvooYeeePwp9B4lWigrMw1Ldte5uXb8fPf37/nxj3+qKCpUbB0OspNbMtzJhQkCBIE5CBCS3cosB/jrBw4cgCJKJp3DCGwDT4K3KzMZS39XBGh43vnpT3/q/e//TYtwRzbWSw86uQNB4IJHgLxolnsJ2OIn1WrtC1/4p2Qy1SRXkxD9cs/EMt4PHAs0lr3rrruOHz9BmJTLCDy5FUHggkaAGPgVmH4Y+Lvvvue++37IMpztvsO6k/6wKzATy3VLU97AQU1NTf/jP/6TKIrLdVtyH4IAQeCCRoAY+GWefpNHvW/f/ru+fBeS8M17k/LoZZ6GZb6dOb+Iy9P0z3/+iwcffIhEa5YZf3I7gsCFiQAx8Ms371ZsnoIq7Ze+9OXjJ45TJt/qxQ9JwC/fTKzEncwaSIMuFsp/8Ad/OD4+jiFY68HsKrsSwyH3JAgQBM5/BIiBX/I5nlv9jHai3/nOf/zoRz9iWY60k1ly6FffDeDEz0zPfOpTf5hOp63REeWD1TdJZEQEgfMFAWLgl2km7UT73r37/uZv/kaSJHhu+CuJzC8T+it9mybNArs9hkGg/ud/93d/r6oqsfErPTPk/gSB8xkBYuCXfHbt+jeY85MnT/7Wb30wlUrTFIO7ElbdkkO/am5g9xBqUikx9XfffTdEDO1A/aoZJhkIQYAgcF4hQAz8ckwnXu7w2r/1rW+dPDlisq2sMmhS+L4c0K+me9gzblv0bDb7rW/9K+TtSBRnNU0RGQtB4LxCgBj45ZhOWPcvfemur3zln63OobOCNsR1Ww7oV+M9TLYdKiTvvfeexx57DMEd2+rDvydLYjVOFxkTQeCcRYAY+CWfOry3EYz92te+dsp5W/I7khusfgQQxRFF+Rvf+GapVLFHS1z51T9rZIQEgXMLAWLgl3y+MpnMRz7yUbCmrX5xBPAlB/ycuIGZj6fon/7kZ1/84hc1TbPHTDz4c2LuyCAJAucKAsTeLOFM4X2tqto999w7OjqKojjSDXYJsT6nLm1x6c1kDU2z3/zGt/bs2WObduLEn1PTSAZLEFjtCBADv/gzNLfwPZ1OfvlLd+ma2TaU+GeLj/W5eUWbUW9b9Hw+///+398rikKWx7k5mWTUBIHViwAx8Is/N016fKVS+eQnf396egYJV7tQavFvRq54jiMAVx7itWgma60Q+PGkau4cn1EyfILAqkGAGPilmgokVp955tn773+Q2PWlgvg8uS4lifK//uu/1ut1syUN+RAECAIEgUVCgBj4RQLypZeBUT906PCnPvVpVQF/ivhkSwLyeXNRhmEffvjh//iP/7Si9MTGnzcTSx6EILDCCBADvxQToEOF9N577xs5OWpp2pBX9lKAfP5c06yA1x3QvUmlUufPU5EnIQgQBFYaAWLgF2cG5jKk4IY9+eRTX//612mGhqrN4tyAXOX8RcCUNqSZI0eO/fM/f0PXXmwifP4+MXkyggBBYDkQIAZ+EVC2CXRNMTJBaHzlK1+t1WoodCYt4xYB3wvjEqii/O5/fW90zOwkSz4EAYIAQeDsESAG/uwxNK/QrGPGDz/72S/wQWIVkVfCsFscfM/rq9iLBH9OT09/85vfbJbMkcK583raycMRBJYcAWLgFwHiuVa8Wq1+4xvfUGQFEuOkncwigHsBXMKuibfjQOgyd+DAAaJLfwFMO3lEgsCSI0AM/OJA3OwX8v3vf/+Jx59AM9hT3DrCsFschM/jq9gbQfSQRU38zPTMXXfd1RSvPY+fmjwaQYAgsNQIEAO/KAhbOrSWKtmXv3wXSHZzfHpCslsUhM/zizQ7yTIs+8ADD+3bt996YEK4O8/nnTweQWBJESAGfnHgRbpd0/Tvf/+ekydHrZ6w5EMQWAgCaEeUzxf++Z+/hlbxpMByIQiScwgCBIFTCBADvyhrAWVOdC6Xveuur5B+cYsC6IV8EZZhf/CDH+zdu9dqQEM+BAGCAEFggQgQA79A4E47De/iRx55NDmTXJzLkatcqAhYfWgMzWxCeB/kki5UGMhzEwQIAouAADHwiwAiLpHJpP/2b/9O1TS48otzRXKVCxKBWU0FhwNszUOHDl2QGJCHJggQBBYHAWKNFgFHvJTxLp6cnKBPtQFdhIuSS1zICBhUqVi5+/s/ALHjQoaBPDtBgCBwNggQA3826M2eK4riF77wj6IoIb5KlG0WAVByCQsB6N6oikLAIAgQBAgCC0OAGPiF4TYrXWdrjSWTqaNHj1EU89ICuQVemZx2gSNgLyrkesrlMpI+Fzga5PEJAgSBBSNADPwCoWt66hAd+49//89UMmMqz5/SrF3gRclpBAFLs9aGIZPJCIJAICEIEAQIAgtDgBj4heE268HjZIiOZXM5+FtEOXyBUJLTXgWBmZmZyckpsq7IAiEIEAQWhgAx8AvDzQyi2oRnCJIcPXqUkOcXhiM56xURsJdWpVI5ePBgMyxELD1ZLQQBgsC8ECAGfl5wvXhws0Xsae9f8hZeIKDktFMINEP0CA6hOgNl8c3dJAGJIEAQIAicOQLEwJ85Vi85stkpDoVM6O/Z/DfCol8goOS0UwjYe0f7b4jSk8YzZGkQBAgCC0OAGPiF4QYmlHki3sVjY6Mnjp/Az82u3gu8IjmNIPBSBJD3OXz4MKh2ZNdIlgZBgCCwAASIgV8AaKY1t3XC8eY9cuRYrVZrvoJJiH5hgJKzXo6A2Z8wV4ATj52kvZskKBEECAIEgTNHgBj4M8fq5UeaXWKhckNevGcDIjn31RCwKJxivV639BXm9iAmmBEECAIEgddHgBj418foNY7Am5cUyJ0VguTk10PASsm/3kHk3wkCBAGCwMsQIAZ+gYvCVqXFy3dycnKBlyCnEQReDwE79UNCRK+HE/l3ggBB4BUQIAZ+gcvCTohCxu7EiRPEwVogiOS010PAsLLvTUbn6x1O/p0gQBAgCLyIADHwC1wNzTI5y9KTEOoCYSSnvRyB5tKy/gnd5MwlRpx4slQIAgSB+SJADPx8EZs9vsmif+nreIFXI6cRBGwEsJwQFppTlEHaxZKlQRAgCCwQAWLgFwicfZosy6iRYxjmrK5CTiYInEJgllJnZd4Rmb/zzjuHhoYIPAQBggBBYAEIEAO/ANDsU8zkaKlUQg6eCNEvGERy4mkImOl2CksLArXaL//KL/3lX/6fjo4Om9FJ5G7IaiEIEATmhQAx8POC68WDT71wjbkB1QVei5xGEJjjwZubR8OAXX//+9/v8/kJNgQBggBBYGEIEAO/MNxM/rz1IrZ8ecKAWiCK5LSXI0A5DJpy0KVi5Yv/9OX9+w9gpWGB2WvMMF78mWBHECAIEAReGwGzkptgNF8ETmGmp1LpN73phnQqO98rkOMJAq+BQLPfTDDkv+iiiz70oQ8NDq6JRqMsy8LeN7WVSNCerCKCAEHgNRAgBn6By8PyqWYNfCadW+BVyGkEgZciYLPomybcdtmRlb/44ot/7dd+9cYbb/L5vAxjBt6IdSdrhyBAECAe/JKsASvyYRw/fuKmm95SKdeW5B7kohceAlhXsO5zbDxId3aMzSyG37B+w5tvfPO11169bdtWt9tFBBguvAVCnpggMA8EiAc/D7BOOxTe1ejo2E033YKWXwu/CjmTIPBSBJrxedvY20k021+H4Ud7+ERL7D3v+TWY+a1bt3k8HoIfQYAgQBB4RQSIgV/IwjhFXNCTycyb3nhDNpsjVIaF4EjOmT8CtvlXFCUQCOzctePtb7/t8ssv6+vrnXslbD1p2tRmaLLzSCXn/JEmZxAEznkEiIFf8BSaOfiJiak333BzPl8gBn7BOJITF4CAnapXNTkYDG7btu3OO++47LJLe3p6LI9fs2o48YNp4EkB/QLgJacQBM4PBIiBX+A8WhZdf/zxp+64/Z2qqhLG0wJxJKfNE4GXxO1pU4YBPDzOyUUikVtvvQWl8+3tbU4nZxt4+0MW5zwxJocTBM4TBIiBX+BE2iS7xx574h13vhsGfoFXIacRBOaDgO2Rn/LLwb4zxRgoB2OrLdE01dfX19PbvW7t2vUb1m/evAlqOS6Xi+M4oqY8H5jJsQSB8wQBYuDPZiL1gweP3HLLrbVafZbpfDYXI+cSBM4AgbkevEWwN6voaMpWrMLX2TT5cOp1TWVYpr29/corrnjHO9+5YcO6cDhsm/k5nWzM7YJ9zyaz7wyGQA4hCBAEzg0EiIFf4DzZhUy5XP62295+5PBRuE8LvBA5jSBw1gjYdnou3x6/sTNHWKXw4ENh//bt22666eatW7fArQdBD8c3KfrWRsF8FSAGcOoiJnufxPbPembIBQgCK4kAMfALQb9JqYOZ/43f+M377v0BxzkXciFyDkHgrBGY64U3HfRmMP/UbwzYe5TYhcLh69/0ptvvePvOnTsDAZ/Taa9bS07HPNSBOjxFURmGxZImBv6sJ4dcgCCwkggQA79A9O0Xoqbp73//B+65+16W5RZ4IXIaQeDsEDjNDDf9+OYPdoa+uSsFuR4WvbW1ddeuXbt3796xY/vWrZvByzP5eg7NbGOn6tgM8DzvdPLExp/d5JCzCQIriQDzp3/6pyt5/3P53nYB0vDwyUcffdQuOyYfgsAyI/BqBthenM1/BaceMXgE8hGENxvSUky9Lhw9euznP/v5I4882hBF7FDhzXvcHvwAxXt8EMA3Dz6VpF/m5yK3IwgQBM4eAeLBnxWG8Ir27Nlz881vVRWz+JhUw58VmuTkeSLQXHKvZoZnA/UW2f6lPNBZKn7zhh6POx6PQ/H+lrfeDOUcv99n/5N1i9kf5jk6cjhBgCCwwggQm7TwCbDNeSqVgoGfGJ+034YLvxw5kyAwTwRe28C/yLmjQKt/nZUJbx0ZeuTpE4n4lVdecfU1V+EDEj7LvoR4/4r5/nmOmhxOECAILBMCxMAvEOgmianRaPyv//Wh//nvH+NCc2jJC7wsOY0gcOYILKKBP+Wsm8x5WHqsZLStA+X+Qx/+IPL0Pp9vLqkex9hVJGc+VHIkQYAgsPwIkBz8QjC3Jb5tbwbZyrGxiYceehjFSDabaSFXJOcQBOaPwIsp9ldfdeYxFHh1Z7Qsm04/TpIkaWx87IEHHsQnk8m0traBdWfn5u2RkqU+/xkjZxAElhUB4sEvAtzPPfvC2972dlEUiQe/CGiSS5wxAmfqwZtVcGdk4HFnSOWgdh40e2sUpsXHXRC6d7vd119//Xvf+x7k6UGwJ+77Gc8SOZAgsGIIEAO/CNAXCsWbbrppeHgUgmJo9YFQ/SJclFyCIPAyBF4jBT43hH5apdzZAAlX3rLx9h6BQphqw4b1b7vtrVdccfnQ0BCs/ilv/kXnf67eztncmpxLECAInCUCxMCfJYDm6ejd+YEPoBr+h5ACRbnc6xKaFuGW5BIXJAJzo+KnKc0tkYF/Ocy4kd3F7n3ve9873nEniHhg4MPXb4o5vi63/4KcOvLQBIEVQIAY+EUAHan3r3/9G5/+1B+bMU2H5jCIB78IqJJLvByB10h7v9zA4/TTPP4FQ2pf3LLcOtTu8FcEqzRdc7td27dvv+66a9/ylrf09/dhg9usFCUZ+gWjTU4kCCwWAsTALw6SL7yw59Zb3y42RDNI/3olSYtzS3KVCxKB1y55tyF5uZVdLIUG7F9NT93K6M+G7nUNFD7w7d/97nddcsnFa9euRYZ+7t7igpwl8tAEgVWBADHwizMNxWLpbbe+/eChQyY/iXjwiwMqucorI/CKNv4VQ/R2PZtt9E2h+dM/+M2ppvFnALbpwcPAm21p7EvNnm5r38Lg+wO+bdu2wZu/4447AwE/ceLPAFRyCEFgCREgZXKLAy6kvPft379nzwssQ7rOLA6k5CqvjcDLzWcz+W070HP/6oDWjSlUa/7h8/g7O6ItUS/staKhs6y9AzjDjyl0e9qhMPm4NDx7SVJGR8Yff+KJQ4cO5fOFtrY2dKM/xbd/cSdBDP8ZYk0OIwicJQLEgz9LAGdPhzbIz39+/6/92q/pGqkPXhxIyVXO3MC/vMGMfW5Tjgk2WKdUymBDftcvvfOGi7b2SqXs8aPDzx/PPn80Va81FoV4bwcMkKWyZXBAxLvqqis//vGPDw4OgH4/dzykyo4sb4LAMiBAPPjFARmvNmiA3H33PYLQIA7K4mBKrvKaCLwGga7pvttOvHkkrTOsp60lfNubtu5el1i/cWMs0a0pot/NlMq1fFnCDnVR8DZvTVt7XINqCI3jx4//+Mc/fuaZZ0OhkM/ntx16e3iLcjtyEYIAQeA1ECB878VZHnhhtba2oPPmYrGZFmdY5CrnOwJz19tck28H3m3rjp85nrl855r/9e4rr7lkTW9fJ8MyLb0b+zfuLJRKQr2OOk8cbHvVi7WATUNPM5SDyaSzP/7xT+64/R03vvnm733v7kKhoCPMRT4EAYLA0iNAQvSLhbEhSfIHP/ih++77ISqIFuui5DoEgVdEYNaWW+2O8P/mf4ZloVHGhr/Z7DeYdsPBUFR3e+ym63a88dpt8ZAb3nVdqNRFWTECjzz00PhM/rE9E6WyaNa+UYbP5QmH+GKpXpdUmGGrkdz8F7P5UrHK4k0u3mzq3d5qYIDxRPzOO2+/8cab1q9f5/f7yfwSBAgCS4cACdEvDrbWm1ZHKPL55/aQ8OPiYEqu8uoI2GvMtJ+WCXbxDP4zNedNx52yjLyKpu8+r3vH5q7brr/4sp39YY+uilU375meTt3/s0cnJ0/UJMfjL4wUKoKugRvPInT+hqu33XLDbrdDaIhasS5ZYfQFxNJN+fvTxm4PGKOt14THH3/ynnvvgf5jb28PmtDjc9pXZi4hgHybyPeAILBgBIiBXzB0L55ovY8M5BZnZlI//p+fEALRImBKLvGaCMyaPfDZKK27I3rbLddcc9mWzRv6WY5DYNyhadGQf8eWgQ/9f3e+7cbLN67rZGRBESrw6CVZOXzs6MjkdHff5mf3jo1O5RQFWwH8izLU3XrjzVdesfuq7oAU8zH1mp4ri/NQsT+zKbP8eLM17fPPv/Bf//XdRx99LJlM1mr1YDDscqGA/iUGnVj3MwOVHEUQeGUESIh+cVaGqfDlMB555PF3vuOXFouvtDgjI1c5XxGApaSoXTuG3nbTlVth2mGkHWyqUDgxPDI+OhpPtF68a2tbzC836qoqyaU0itRlTZlKpg4cOpHM1SQ98uQLJ/OlCsL4iJ4ztH7HTbvfcecd3W2B1Imn0un89FT9B48e2Tec1LV51dGdOdzmthid6sEASCQSl1122Q03XL9p0yYo4qE7bfMqxMafOaDkSILA6ZGzxeLUXODIWo1ijcOHj1//pjejzyZ5K13g62EZHh/m0evlP/r+22+8ZgckY3lvGET4erUwOTlSLBUK2QJLMaJcczgkymBYh9rW1u0NePft3zc9lZ8pNibSxpHRFDamDA3xRWXLhoFfedf1uzZ1ieWJXLZcV9yMg33o6WPf/Z+nZEVdrMd5kdWPhJZZUGeF7c30PIPSOuxYkJXv6mq/6eYb3/3ud3d0dED7drFuTa5DELgAESAh+sWcdEQa//M//hN9Y+caeFO4+1QL7Ve82SsecForkcUcJTK1tlrJbJ50AUnWxRwOudZ8EWiuLp+He8M12wb7OymloahKvZJvlDI8q/sDYY5xTU9PZTNJTVbhnYNUV6vUS/nS5GSyVBZUB1Oty5WqjEUQ9Lku3jZwxa6O9V1BuTSVSabSuXpRpJ86MLzv8GSmUMZ6MfP8tMPvdSEMIInIzcOnR107CutNLp/ZZs7KsCNhYNCM7tAtOsAraue9+KzWU9hMAvMH+6FkWU6l0uCyPP3U06OjY5FINBQOIfllHvaSyrqmbA5ZvfNdPuT4CwgBEqJfhMm2GHb46KIo3XLL2/a8sHe+afgXO2xavCkE+XFJFn6X9bH9nkUY6Ozl5kZczXrlRbsyudCyIIDVZe3/HDe94dI7b7l0cE1CKkzm88VMOh/0eVva4yrlEmR6OpV7fs9eoVJsCftYN8toDllUTo5PlxtK98CWQ8eGS1UpFg3svmhDS5gPOmVWrgmicnwy4wr3Pf786Oh4ulyTodvEUJqqO9paY796x3WGLP7Tv/xM0iSHCtFaVMFZfD6r+wKMOyy7ht0sozGouzct/0LgeFGchzK70+66aPvv/M5vX3XVVWarxhc3yubjW5/5k/wXMihyDkHgnESAePCLNW1WQlE3/v07/z4zk3y5gX8NP75pvxkW4l+BWDx25ZVXvO1ttz751FNLEup/yXv3FZRHFwsRcp2lQOAUHd30j1tbImIp1dHVIxtKJZ9KT6dhBKGaXENpu2rIKpLnlKzKJikEqW5ZrdUbULTp7O3uX9PBsNpAf+c1l+3YtanXzzUcclWVlONjyQYV2Dec33dkShA00OHgnsNuB0PuX739TRcPxTy64PG5qnVJEBTF0KxiOB2ld6jRg1htT2f0sl1rB/rihWJZkLBzXIiFtx/Q3sQgjD81Ofnzn//8mWeegTcfi8VOdbJp2nWyPV2KVUaueZ4gQPa/izCRzdgh3qT4nGaVzeAjRdkvppd/7LeYvSF41zvfee+99zzyyMPf+MbXLrpol7lfsBz3RTbz6IXz4n/k/bgIC2DZLmHmq08tCay6ZGpqYnLkxLGxnv5dDO+XdUpQqKlsaSqV02i+s72zvzXaFgmHYu25Qn0yidS60NbRtmvXZqNRHOqNX3vF1l3b11B6lZZrCL9LqlEWHXWNPzYyLao6Au6aLqO7jM/tufUNF193Ua+bY4vVStwpRHgHhG8Zg2I1+O5YQui/QLfFfL96y0W/9WuX33r9um3r2zxOpz3UhQWfLFKLXaZHVSrVX/zi/jvvvPP3fu8T4+MTqqqegoG8vpZt6ZEbnZMIkG/I4kybnVAcHx8fHh4+zR5DMCQSifznf/7n0NDgy192tvnHtgD84U988hMbNqz3+byWvbcURq1P87W+OGMlVzlnEWguCfMHwzExXZrISM899+yJ8elIa5/HwxeKBVVBUTsNdxx/dnb393T3MqoiyrpqsJu3bl+/YUgWK+FINBjwlTLJIy88PXHssKpgtTmL1Uau0kgiMF+VkRSiHBrtYFwu5/Vv2Hr79ZscQmZ0ZnoiWxT5UEHiFNWMw8PRRh4ePWx2bGj/gw++9aINoaifBifg6is2trWGz2Zj+uK5ZiAASXiI7znvvecHb3jDm/7gDz598OAhmPlzdhrJwAkCy4QAMfCLArTph5s5R0Qz8YMZA5/Nc+MfEHi//Y5bd+7aun7D2lf0ZmDNEej88G9/sKOjrWnQR0bGrH7bL3rYC/OEFuXxyEUWHQF7Yzffy9qn4E9sAVHeJiradK7eMJhCRQ23drsDXpbF6mNTmdzo2Ml0OiXJUiQS6u1pDwdDgiT7I7G6IM1Mp0rlSiGVSY+Pnjh4tFRsCJLkZLiGIGsqJTQkhI5o5N7Bo+OcO4c6br68n9Mz2Wx6z54DioPJCdRkOg2vXaMkU2XHYCI+9ubrtmwcCDscDUmqj5880dfd5vW+2FZxEZdupVL+2te+9hu/8f/98If/XS5X5mx/LTYA2Q3Pd0mR489rBIiBX4TpbYYic7m8Jett0dTNGl8tEPD90R/9IT4cx/b397/iO13VtF/6pXe/+c03NP+10RB/+IMfWS8rqHabf8428DilLr4IgyaXWGkEFmzj7bSOKRenUz6nr70tkmiJcu6gxkWKgjw6PZktFQ4fP3FibCxTrDhYd7Slc+O6/s3rBx5+6P4Tx4crkJ+vCTXQ6CWJ5+GLy8VCJZstVQVZdzCCoOoU5+CcLS2xX739ove8e7uPr5VypeGRaVmTBdF46P79qmK2r3HovG5w3W2hd7xl6/ahqCFUNF3NJGfKqdTz+8DRQw2exb+3PosFNq4J5t3o6Ohv/dZvvetd7/rBD35oC+nbPW+XsPZksR6AXIcgsIwILNoXbxnHvOpuZYZLrXcZ+sGjzoemULwLaTAtHA795vt+833ve5/b7Qa3uLu767Te2/ZZsP3vfOc7vF5v02U3X+DYHiAc4EAeVEV08lS5sGkUFtEfWnVQXhgDapr2+SZfmltJLCSsECy07u7WRHun0x0q5Asej7ejq5timXK5lskXj41MzKTLBu3hXf5o0BnycZGAn6FoVVaL+QJaJ8iqzkD5jmGQb5d1tioiro+4t+Ll9YvWt/362y95yzWDbUGK0+VqtQHzTzHOExOZYl1AyBxidK0J165NsWt3JrYPep10SdWrLMuUMvmplHjPj5+rgw4wK08735bzr7UITHUfsygPWS396aef/eQnf/9b3/pX9J43v3Fmy/vZbwf5jlwY3yTylK+DADHwi7NErDeLo14XbPYvfHj88LnP/dXv/d7HeN6OVRqqejr/zgq0qmvXrkXqHUdYbyeTjS8IQrFYhGuybt26f/iHf/joRz9qE/Gary3y/lqcaVu5q9imfQFOvD31ZpSeoi+9dOsv/+rbN225hGeZA888PHHyYNAfaG1pzecK+WwOrVqffPrZiYmxRr3EMJTX4+JYqqutra+7y+fxgh4niODVy2gsA1NfbUjlavXy3dvfePXGd968/X23X7xzjZvTRErlDY3jXR6KdSo6M5MRFcPhcTHbN3b/xi9d9d5bN25f42FVEXsDVM41BGX/0dT/PIVi+4pVIj/7WUAy4lVnBqx+6z+EEBiazeUKn/rUH73tbbc98sgjZoLMduQXnZe6cuuE3JkgcDYIEAN/Nui9eC7eN6qqjI+N2aodsPCgwV933bXwzk+9xM286Wk9OKzMvWP37ksg4IWfT70STbKei3chtP+Vr9z17ne/673vfe/ll18OVtFLOFaLM3BylRVDYL7u+6zpsneLhsFz7KXb17dEwjxn5KefZcVS0B/u6Vm37eLdg5vXMSwlN8TjR4+Onjwm1LKyilCQWVYuCFVZNLvLqIouyUalKiHCTXPc1MyMx8Ot6WnZPthx6bYuzQDlrlFHKL9RQKGdotGVKlQexKCf7u+IvOvW3e+4cW1vuBFyakG32+vhWYqvFtVDh8eeHa4Np0QzPbWQLjVnOhfNza75dTMchw8d/cQnPvkv//LNer1O9r5nCiI57gJAgBj4RZlkwIj/KMVk9kIgnILhvummm/3+gH312WQkIqqWz2a5GODimXQ8lM9BghsvLLOieNbzoHbs2HHvfd//2Mc/Cs8e/5RIxL7whX/o7es2k/HzJmYtygOSiywmAgsz7RiBTmk0ShwpUweJdzGcIVGM5nPSUjot6rKTA0WuEosk7rztDn8olKsodUEs5CYajVq5kIe5htPvZDm0okGsvqM1FgkGdJZj/JES6uh1vb+vR5aqKuy+KJVz+UqpUKnVGorUqFVGTkwePY76NOGXblj/+U+/9R3Xr+sOGW5V1ETJ6fOi2/z4dP6pfeP/82Ru3/GKokjmSM3WcbDyYOuZPBKdNi2+6Xo7NAetIMhvtZyzDrO2ufP6nGbFoYEzcnLs9z7++7/5m+9PJkEAfPFLZ0NNrP684CUHnzcIEAO/aFOJ8CBU6HE51Lxdc+3V4M1ZEpuzSUH88sDBgy8a+1PxdlT3XnLJ7rksJLz58MIKBAIsKNHWmwr/397e9s53vpO14gHkbbVoc3bOXciUjpuVgO3v6RjqH4x4Y1Njh+pSrbVrsG9wvSDVyuVcvVrevmFtxOeMhX0OXRMaDZS75crVTK6iGkxrV1f3GtTPtW1e37dj4zo0jK+BYB+OQxvnwN4Dh/fvz2XTqO1UFQUKdpQznG8wh8amdlx80bvueEd3S6RRzaWnJ7CwYahFTcrnKwcODe85lHrmQPnwSZBMIWKHETKnPHizyA27XhbjNtn5sPCsQ+ORU2BQYUfRpgYeuwgFb/gG4VvzwAMP/Oqv/uqDDz5sM+/IN+WcW+BkwIuLADHwi4Cn7SJUq9UjR45Y3rlx3XXXBIPBuZcul8v3339/M8ZuJwvRROtjH/uYx+NpJlbnZtmbaVocCWP/u7/7O9dff72sSBajfhGGTS5xziFgyb5buRzDEQ66wdaolIcjAe+WHZdt3r61tatXlKSnnnjsicceZVj9TddfumnrQO9Af0tnB+fz12TFEwzLDrahcwYXMVgv2rN2dUY2re8Bq15U1EK5qslao9aYmZ6RBFlB6bxKqRLtYL19g32X7lxfmB7OZ2dqpXy9WhUaakXQjo+kH3/6UL5izBSp/cP5uorhqTSloo2tSfE34+ezoSkd2ramLB7rdjtbE963vHHnG66Cin4XbXCG/mJB3dnNiBk527dv/6/8yq/8+Mc/gY0nBv7s8CRnn/MIEKnaRZhC22zDff/e976Xy+avuPKyT3/602jwNZdC9dxzz3/5y3dZBPtZbXn0xPz617++adPGl1tr+8Tm6fYP8FG6u7t/9KMfiWLDuiMx8oswd+fcJcyYthlpZ/u7Yxs2XtQ5uD6a8NMeD9jx2DTmMvmTw8PQive4XdFEtLUt0dHWVizlh4dH/QF/MBwuVURo1Th9bYzTa/I5NUmRaizNlqt1p8tTq8DGy+gZD0Y6dpWFkjA1lUQy3s0zQjGFWIDpJsP1hnKOKE9OZVN5YftlV2Yr1M8fPViVIIyDFBRi8pRuitiaa9Za7RivxjDueDi4dX377TfvuOVN6zcPBa68bMvgQIskCclk4ewb0jYZi7gpCAb//d//k8/nh4aGEAmzw2OLSfQ75xYNGfCFigDx4Bdt5r1eD14osLy/8Ru/HomE7ddK870DYrxdNIQXDdx3kO/AngO97rT3zmvQqvFPSMlfc83VVnuPhah8L9qjkgutEAJW6bu5hBiaMTSlUS0YqiYJEqUYaPOCzLfb5eE4dygc7u7u4VG1ZujHDhxKjo8nIuH21li1mptKzkzO5I+eHM/VtarmoZwRLx/sikf9LqfX4+ns6a02lGpVLpXFqWR+eHRqJptLZ/MQeBDEekNTZE1nnRBdpmDg4d9v27Wzva/n+UPjlRqC8ljZVo8k2hXw+aJhfyzia00EhwY7d24fvPSigXe+bdev3br1zRf3beqIt3jZ9rCnJaxtXp9ob4mfPZxzv0fYRuMr9tWvfvVTn/o0etNZ30H7DuRbc/ZIkyucSwgQD37RZgsWfWZmWpIaH/7wb6Oofa7TgOL4v/7rv0UAHy4Nooiqpnzwgx/4wz/8NHRA5zrrr+1k4CXFstwVV1x+4MD+kZFRCORZijrEj1+0GTwHLgQTaq4h2sVRLTDakWA0FnWwsO0gbLL4t9Hx8XQm73J7QtGI28nV8/loONDaFqnnSiPDJ2HqFEV1OVn4uKht53i/1x9w8ZymCB6WaojiTKaAKrh0BkWadVGVvYEAWJ3pVAHh7kCQD3i9DK1Vi9VSsQjnfiJZ7h3sffqZI/uPJL0BZyzo7GgLb9+6bsNg8I1X9rz9LVdcd8W69f3+S7f1bBkM9kTlzijdHvc5WaNWL5rBA7+7mCtEAt17hyfTqaK9+M2gulnnbq1qq4xwgZNi7YJOnhx5+OGHW1tbLI0p27rPEu4WfuUFDoicRhBYAQSIgV8c0JshdLxKNm5E1N38NG18rVa7666vJJNJjuV6enre9a53vu99vxmNRpttsM9kEFZCkULCfs2aNU8//UyhUDBvYdYEn8V78ExuTI5ZZQggrc0xrN/vdjqdkWjcyfOU4dRAK9O1ycmpdLbY2t7e39nOKkLAw0B03u1Cb/hpbzAUirXOpFO8i3I70ToWmfQa63RHolG1moP943h3TRRKlaJmMNWalGhLeIOe8akMRPO8POf3OFmHUa3J5XLd0OhkGoI3WiZb3LtvUtH0zYOhXevaL7tk4+ahlrhPHGoPdsQC8SDnZuqcWvOxhiFUfTzj9XC6ju520L43pk5OCoI0sGnbL36xJ5Mv27bXrH+bbWBsJqXOxuO2v4LpTPrAgQObNm3u6Oiwv25WxcpC9w2rbCWQ4RAEXhsBQsletBViG1q7C1bTHcEP+D0Ydr/8y78cj7fccccdO3Zsj8fjiJ7aN57Pu8bUt7Peg44nnngSxfGmFreV6yRkokWbxVV+IbihJs2OhhfekggO9vdv2rS2oysaj/hZuso4lAMHj6XS1bXr1q/rjuu1jJNBWR0Di7r/0GFRZ0SD0Snd4+aEas3QuRPD0939m7Zs3crXx0TQ9UQVfns8HIZdrTfqOuMYn8rt37O/vSXKm+EiJNZVWRCCfo/YkKeTpdbOPsbDTWWgY6v2t7u2DXV29vQYuuDQajzDOHTW43WxjKpKMqWxBqWhzyzDc4zLybAILWRPnMgUDO8TB8ov7J0AddT+LliCTmaDWiuaftYJRPObYbJZwXj9wAc+8NGP/q5dmYJfgnS/yqeaDI8gcPYIEA/+7DE0r2Bb9yYZvmm8rd+Yfgnk6u68845t27YFAn6rfG7WX5nn7WfNeWtrG8L+Tz75xLxiAPO8Fzl89SFgzb/l4lKqBr66E1R1VLfLokhZrV+SyQx6xoQQlk9E3B6nAzZZgYUVstkCeqxGW2I+rysWDoSjLSCFCOVcpVqG/90eC6AlK9rJ1gQ1GIpCCy8SDvCsQ6oL5UqN4wxUzAeDsUAo6HdxCOqDQl+ua92Dg14v3UANHutct653sK+D1iVNbqBcFG6yKClI66PQXZbrGLI75HNwjIOh4bUXC9VDx2aOzAg/fjh56HhSM6QX9SGsL5NZRg8zb8esFkwmtay7qfhH0WJDBLse0a/NmzfBxpu8P4sASD4EgfMbAWLgF21+7QCj7Yi8NERvMAyLCCES86Z3Yr10mofN6/b2ZXEXBAAGBwfuvvseBP+b9yWx+nmBeS4ePFsCb/UrVFRFEEShIWiqwTtdLOeE6GytjqL3hsdFt7bH0AohlcyyDO/0cLKo1SWxu7dbkSUQ8WItPS0tLbSujE9Mev3BntYoZOr2HDhSKAuqg422dgf8UQQJgl7WFQhForHk9AzLUNgcOBEoQJcajZYd9LadO1tjsbaWxDVX716zppdxOHPJ6Wq5hg2HxxegKR3SOg0BXW1KlVo1nRXyhcrUdHZmujydrO4ZkR56biZXqTGwtSiUpxkz20QZbp57602XJ2LBQrEiiyi3OyszjJGYzR2tbyRoBA88+CC6QuzatROFANbsk0D9ufglIGOeBwLEwM8DrNc49KUW/SUHNu29HY1v/jmf4PxsRGDOdQ0UMePz+BOPQ42kydVfnIchV1mtCNgiiNYfpkGEGk2jIddqFVlqUAbDu3gaCrWS5PO621siDKWm0zOhRGtL9wAS8NWG6PH5eZfTF/RV0U1OEDkozDOe9Ws3uBg1lc2LMprB0nkQ7IpVrz/s8gTwX0s0EPT7Mtl8TdYMpxtK9KmSUKihwbwi1ItiowH5WwTYxyZGZ1ITQrXq93s4lkaHOhUC9wq6zFaGR3PjKbEkSemSfnS0cWhUfP5w/sh4XpLxGIifm+XyeBiU363rS9x2/fZLd67ZsLFjw4ZeyN9OTWeaKncL+740z7K/I889/ywGvGnTJtAXmiJUzW/lap12Mi6CwAIRIAZ+gcCt9GnwbZitW7ckk6kX9ryAvyw8krnST0Luv2AETLljUz9RFup1sYGeMTLsN5xmSRT6e7vgDYejEZ/fBw1lUTMmkzlJxoag4nHpAZ87mc6gN0tvV3vA6yqX8yNjM063B+K3qt4oFHPHjh/nnL6unqGA260olUq9fuDoRK5eqTbkfE1EV9lYwBNyOQbWrOnvX9Pd3dva1qnIysT4uCKqaIJYLOblBtogU+lKVXdH8d9YzvH03tTRsfpMoVaWGwYy/GYoy7S6UMDBYt4w1HbHW3Zs3tS7YesgavcloS4JwtGTaGlvytkuGKLmiXZ0TVO1Rx55GOGKiy++BJYevyGb47PHllxh1SJADPyqnZrXGZgdmd+5c8ehQ4dGR8eaOUUSqD9XZ3RB47bkDh3QnNPgR8t1TZdhNCWx6nEHgpGQ081JjQbEkzOZ7Ewyx3HeYiYnlMtuhg4Gw0jRuxmlWsmlcyDYUYPr1/X1d/NIuaOfbCGTSk72YJfgDZbrxXQqBUlapxsMNaO9tf/2W9/Y3+aGj989uDXgC2qSyOkq+HMzyUxqZqaYzyK6hIjC6HRqNNl49kDpuUPZmZmcjF60lMrQJoPATFTRmmEgMs/63fybL+29ZFN4w/r+9g4fB719GnI7FeQaEm19R4+N2sTVs1zYL55OUc8+++zJ4ZFLLrnY7/fNjastaAbISQSB1YsAMfCrd27OZGTIKYI39Itf3F8uVexX1VxZ+zO5AjnmnEUAjHrTA7ZId+hD5ICNV2QZcu8cw6hiWagL0WhPONIJSvroyFS6UBIVra29DTLw2VymURcVsVEulZPZEnrNrVm7fs3Q2vbWdo7lQb/LpKcR9vf6/OFIQGqA854qlErBSBvM9uZ161pjTsaoaYoWDIRZStW1uqZU9+8/WBGUoJ/3uFixLs6kqmMzxbLEpYqy6gABEOMyGzHBWjPQ6TEVe1DUT/O0tn1tdHMP3dfTGvIpYnZSqZf5gIfl+ZqQc/GBA4fGhcYsx/5sZmrO98LksUCUoiE0rrzyCsuPJ4WmZwMtOXf1IkAM/Oqdm9ceWTPrH4tFI+Hoz3/+c0vf/nQm/7n6eGTcr4/ALEfMlLfTDXQzMk27pmsNCabL46YL2cz0xAgInbqz5cFfPIB+M4quocnsli0baVrl+KCKdjEUCyMaiHT0rFnbEB2xWNzv89OMs1yrapQSiyXikaCP14v5/FSyWBUkUPlOnDjRqFRovWbAIdeqUq1oGHKyUDk6lpQkNRIKcKwGCdypZEmj3CWJzdR0s/2M2TvR3H9itBplaAa6zzgGeqLXX7lm58ZYd1cg4mPLUymKZgPtvTD9tUzF7+1Op5MHj85U66aBX5RP04+HvUfoCxuiyy671KpZJYS7RQGYXGR1IUAM/Oqaj/mOxqbVQ6P+0KGDJ04MgzZsG/5ZzRBL0Xb+7KT5joIcv1IIWD1Xzc/s/9K65kR+W9XcLid6sgqSkEqOOzRqYnLaHQqWSiWvk41HQ6GgL9Ha1tWzxusNQHamJml1RT06PBKN+mcmR3K59OjEVFtrV8gfaomFNE0+PDwJRxwN5qB2gx5z4O63xb1oAo/IAedkkSQvVBqpbKXekBnOlS+UJJUCHd8Xb600EGxXWRpeMsaJFnMOljYiAXc0yG4YarlsZ8+VF/V2xnk3qyGVANJfvGfQcHonxscefWz//uMT+w6MjU1VJMT2F+nT/C7gB2yJ9u3bG4vFNmzYgNq502pcF+mG5DIEgZVEgGikrCT6i3hvJFl/7dfe88zTzzKQ8rA4SU32EJHBWUScV/GlKJamfCwV5Rwhh4ZusEbAVaOERNxnyNpMUV63bevM5OhAV2JwTYco1DZu3RwMdUqi+vjjDxRLel1XdQd95e5taAU/NjbsC8c9znDARXGUeGJs+qeP79cMvi3Ex/0ew+McPTl607W7nEwV0QJ0lA1FY5lcfd+hMclgKzUBKQCOZerFwrZdl3R1dmZmRqsaYvR8VZAnJ8Z7WiNw1l2c0d4RXtOXYB2yVK5kkum6Ivf2rhmdzCbTFYNjf/HU1NGRgq5QimpWiSwR7Fa9qvGRj/zu7/3e76E9hHUXUiK/RGCTy64AAsSDXwHQF/2WMOFodTMwMPDcc89BJtzU8yZinIuO8qq/oB2uAT3dDUvvcPidHBqraYpeEaV8sdK3pl8TG4looL09USyV4cE7HByq406OT1NcPJ2ecnG0z8OjeL1Sgl5tiefgbUvj4xNPPXe8prlZnhnsjodCYVmn0+npXkgur+kGBd7rj7h8gbHJ5Ey6SDl57BLaOzqvuGxnNEznclP1Whm18wODg1s3DvW3h9a0+rtjLt5RDfqp1rjbSSv1UjmdzBWKgqI5qhVpeioXjLdOl4wHnhwVQBkwIM9jtsi1A1Gvu6rtA86QjmcHupDdOHjgICoMUZNi+fEmoY9E7Ff9YicDPCMEiIE/I5hW+UH2e62jo/O2226rVCpolInm9KpqvRzP4LW4yp+ODO+MEDB7xdvCiTCySHQbXooKwEIKYqZRQ46ecuj9PZ2bN6yNJsIdnZ1uVwjpnOPHhvMlRXcGhfLk5sGu/r5OCNsdOzwsllHqXhsdm3xyz8l0hUr0ru3qbdu+aairfzAR7z125Hlw04Y2bkfMgGf86Uz1yRcOp0sSQ/MFxOdrtbYwN9iXcDNGKJCItg+kk6lKJeei1XJ6TBHLPNrgOGlNUYVqo1SsT03MuH0uJPiPjyR1T3zP8eyPHzzWaIjgE4CWh8A+xmkj8LoG/tRhJtX0zNx+UzYKdYYPP/zQ+vUb1q4dJKT6M1ps5KBzBAFi4M+RiXq9YdqGHGKcIAa/693vuunmG3fs3LZ9xzaPxxWPxyBrKkniaaHOsy89er1BkX9fTgQsA0+ZhDZ4vMjUgKfOGw4ORhI1dDD7NFUv5gxaT7R2uNw+yCHCRS6WqwWRRWfCSvrkwEBrNBhBJ5reziGXl/J4Pf5ooITYerCPgujC+rZtG7ZE4717X3iwmJrmWc3nYTmDS6YKTx8cT5fRS7buYnUX7ysKgo/V1HpFrNe9PBX2colQAEz+Qj4jCWKxVEUWH8w9lqMaDSENKRtF5b3eR14YPzljvHA0c2Qki8SBSReFDp0pg/PSD8rmLY161A44cIC5rYH9N7Xrkf5viwa2b46/4dL+Ky8ZODkNZf06kDDXObB4dRqd/UV47rln161b29XVZenczVblnWEwYDmnmdyLIHDmCBADf+ZYnRtHwrXyeNwdHe3Qvb/sssve/va333777bfccgtepnv37LHDj/Yb7cxdonPjyS/wUVoTazm5JtMSf+BnBOgZivbxfACN3wPRdLUm1mtKveiJJNxuTwWSNbozLxjVwnQjP7ZxXTfC6eV8IRKMtcSjQa+vXi+hJ6zLF5cahc1D8bZosOHgDu7d7+JMvVtZ1YZHp58+ODlVlAMuZ8zH+rw+2sFWqqWu1lDQ40QXO7eLExt1dKf1evh6vXZ8ZIxlOApN7DXYXFUSGrJKSQ7XU/unnz4qTBfVWg1bEbOxjdkL2Qw/mVo0cz9mqZ1VFshYdh37FQfFOJ2uaNi3c2PrHTevue7q9sFW5CZK2TI3OVUyy/HMCj3bwL8qVR5+fKVSfuihh6644go0epgbMDjDsMEFvvrI469OBIiBX53zsjijwrvJFq6HLPmuXbsef/zxVCppve9mC3+Jg7I4QK+Gq5gF8ZYNM+2eA8w0GeVrug7JWE6ngh5vyEGj0l2iuclCvpZJG6oEqeOxyek9h0enTo6gf+yluy92uYMOw4UtgYPiFaVx9OQRlQ66vX7WqAx2+9RGuVrMBp2Mz81mSpXnD85MlRnaFaYd2kB3rCURwqYhFo8U86mN6/vQGVYSGxDT9XpcHM+gPa3H62soRjad87k4GHBFpaYy4tNH8o8fyB6fxL+An6/Baptr0zTH+B/LUX/pxxSXp1WcbuYhGAfK7td3uC4Z8K7vkHdt9m/efEk0lmCUkoqUPs8kU0Ktrpme/pm0lqEMQWjs27dv9+7doNY3qanEwK+G1U3GsDAEiIFfGG7nwFnNSjn7DeVyuVAo/8ADD8z1Y8jL6xyYyDMcoi1Rb+bgzeA1qGKgYGgUDRK6GbTXoHFXL9Zq00XBQ7mqcjFTKrBOXqqWJyemy5V8a8S5dl2v08VzTr/BeDQHJxmNp/budThjpXKedVTW9cQNTWLkupNq5PO1o5N5mWuJJ/pUqMyu61q/piUUDCsObnRsGAo5W7ZuiMYCsiSglx06LSEFAE/boKlAOD45mWZoTlT1sbT85P70yem6rLPxGNeboDld83qC8LbRRwdJAfNJzID8SzxvRAisfQw0+uj2hPOigfCuDYG2EBWNezt6O3vX30q7/LXi4fHJtKE3ero60zm5VBVeD0JTMsjKcdHQfp6cnLzmmqvRGsrcX5zaCr/eFci/EwRWIwLEwK/GWTnLMdlm2+IZvSjRhV+CZn/s2LGjR46hscdZ3oKcvvoQQGgbsWtLud1KxJgStjoaxuqIemv4P0NPThUbDWk9msJJhgAynCCL1RL85oDXE/VywQDv9bhNdhvP6Q49mZ5K5aVY28DY2HEfJ29e2+txe2sNuVQp5SuCaMQZfyibz/d0BG64altXe3e0dV0s0TE6NjI1PnXZVVdHol6WQd4fnABDFGUI7fFuHsp4R4+PGRQHXfwn9s0ki3JfW/jKrb2XblsX9XMbt/bddMOl27euLVZrqWSBcnCnNqAvhtYpxnC5jdYIv6Xfc93F4Z3rAkPrYr39KL4L+3neHd/q80cb6RFdrtbyMnT2hjZvOXBkUkIzntcM0c8y55H2p+iTJ4cR6Lrq6qsQ4SAc1dW3zsmI5oEAMfDzAOscOvQ0MrD9V6eTa29v/+lPfyZJkA6FlL3loBANr3NoXl9rqLani+S1xUGDeTfguiPXTemoS6dZmqHBXnPSbDvvYkTF53C7DLbeEDVNRB/3WrWia3pLawvtNDRFpvXiwRNHJUe7O9hWL493x/zdnS3owEZztKyxM3nRE2mri6IuFy7Z1NnX1cH5ow7G/9QjP5wcPoCDOrvb4d3LclWUq9DdgUp+Jl+uNiRNZ+tVEXy/kUz1RLreHvZce83O62+8emjjukg04nF7Av4gqP5QzEXxHg9RfA2daKyO7hSNojqvy0gE6S1rgrs2+nbvaB/oaw94eIZGVaCZskfje/wvQ7P5zCEXqyI4ny+XHJo4Pg0nXnpNpTobuiZXnz527ASa6KHRw2nVpsShP0++KxfMYxADf8FMtfWg8Xj8yNGjhw4dAFXY7OFhGgMi0nkergFTo95i1dvRZxVmnqYERdUVLeHhqVrD0ajTNcGrcT2JHoebK9bK6VwGIre0roZD7kq9/NhzI3U6hpNrxYl1ve1ivVIu19o72g+eSGXKBu2kK4V6f7tv41DUoQkMHUhPlx996LshPx8J+TweKhKOyBJKNbVctjgxlTo2kjtyLJ0rVtLF7GSyOAqpe1W9bvf633jPO8JhkPGoYLC9rW2orasb1HicftllfZ1xJcarQd4BOz7YE2iPGp1xans/c8sbNve3B/wep8vJy5Ioi9iOGHK9DsEcVUQH26RDqRuGwrqd2WwtPZVhPdHRyaLJtD/jpY7N0VNPPZlIJLZs2YJOd/b6IEWn5+H35Hx/JGLgz/cZPvVisl9PkPKAru399z+Acnkamihn/Mo7/2E6z57wxXIJk3MH1XkFsXjdgaCzh0YNHVOo1PBXvVFTikWuYYT8QVFVSkJtJp31B8Nef+jZPVOi7q6U0lJtcl1fSyyKzrF+gw+MpxwK6zx8YK9cKuze3uPhdDSHr5TzxXwm4GE8Hq+qSOhSC7UcWF+GRU/33J79o+PYFdSUQqUESfyywOZKYker7w1Xru3sDEtC3pAFbEicHGtoam5mxqlqTgbtZ9qgh6NVsyG36ueFTYPRjYOxNQPdEOQR62iJCzk+7EoKsiQhNdGQNafb7/GHsJNRJRFFcyx0figqOZ5r7esdnixIonKGq90Md4GlqCl79uxBHUpLS2JuPIzQVs6zL8r5/TjEwJ/f8zv7dHNDi/F4FL8F287qMEvc9/NzAdgUdJNzN8tERxLe/BWHBq2G4eR5Q1QDHN8QakKjLhSqHgfrZl11UWZ4N4rpwFGviTTL+xr1Anz1nVvW+tzusYlURgqqTIBhqaN7n+lt82zd2Imu87oiU44KiuBRrpbJFrGJDHrdutyAgUdT2kyuPDqWm87UaAcnSxrHh3MFCQy2wf629YMdXh+07AUMSRLLtEM01IZazSmVZKk4WahmUSQn1yqMIXk8DDYNqIXzuJ3lXDk9nitla8VclefcTpe/WJNrdYekMQbLoo98qQrVHDj2Grz61tZOytOy99B4owEDf4YfM+qBsH+tVn/4oUeuv+H6UAj7hvmJ7ZzhnchhBIElRYAY+CWFd7VcvPl6sqj1FMqZfvSj/0bPMeRlX1aItFrGTMZxVgiYXWStSjNL5tWk0cPSg3Zh9Y43REjOVDRU0pmNaZiqAzn4RrFQSWfy4F8i1Y7m8qzbpbCci2W62kLrBnoh93bkRCanRBknW0jPOKTspbs2dLW3cRwvVMVGVVJlYyY1Vas13G7exVEeJ49bIsfPOp3lqpTJ1TgnijYNoSEwrAGdnLaWeG9PVzjkZ2Ga0UXO6RckpVKaqeanabUOP3xyIjkzluJZJ0rmOZ6Cace6TU0VJ0ZnoHHnDvhdQa/L76w26uVKBYX1aKdXr8r1Kta1I19BBgCRirBKO58/VDg+nIRo7zzwRDxBN5DOLxaLmUzq6quvdrtdhHA3DwDJoasDAWLgV8c8LOUo5r6YLIkbdAWN5XLZZ5991v6rbf4JgWgpJ2H5r203mmta+FN15RCtdThUk5Jm/ic7HIJDq2p6UtZyNcmhs3SDUhSFC3L1erlWqRhCPuhxRSMhxhV9+igIcqwhycXpI0O9kaE1fS5YPZpBcrtaF0vlInYDIa83Hg6h4zs2F0Kjsef5vWZOgPMg+O/2hBOtLfVasV6tYZe5brA7gJg+rQb8buQM3J4Wmo+ikb0DAYGGoIpiLl9Fr/pgMFqrlEEbYBkMTD1xeBoydyrFiRqVTBdGxjPJmSIY+mXNrbs7fJGemmjUZL2hO5NFajgtPPD02PN7x9Gx5uUl9a8+JbNiUDgApSjgrLS2tm7bttXuKE9C9Mu/lMkdF4wA6Sa3YOjOvROb6nX4YWxs7C1veWsmnSVR+nNvIuc/YpgsS7nQAWql03Tu0aNdgzBCkGWjbjcEZYMu3gsvmudRNs8HvVqQSRXzoLC7gn60i/X7Xc5Qa1YKyapSz0+2hdRrL9vg5bnkdGbnLlDNddS+V4p5SlU4ioZ1hpVFw5qpyYmqIEi0O9/QdDrocrPgAeSy+WDQtXGwP5sc3bx1UygcjIU80ZBTp7ENaHdxrkrmSGFyjKP0k2PJ4dGpSDiuSHVDraNZrdvjT86Uyw1VcoBNQnvQD8ftTeZU0fBAca9S15xOhoEKv65Bt7YuCKjQQ/Md6NlShmLJ2i8sIaU7eeff/M3f3Hnn7bDxxMDPf/WRM1YMAeLBrxj0y3/jua48VOuPHTu+b/9+6JAs/0jIHZcZgVmzZMu5MJyP96EgLezxwInugnsejoX9gZZYhHVzoXAgwjkDkiNIc1G3qy3eFvcHOZeLD8V12oXe8eXs8IY18XVrunmeBZst3ppARF4U6x6vl6FYVRZphqoKjRMjJyUFZ4Qkyis7vFDOSaYnQO7btWPXddddtmPLhhPHDwXDoc6uXt7JcbTCmb1lGCcXlhv5WrGADjNp5NpTOd7l9Pm80LRNZ4qCpOdBDdQ08OcZT0RzxUeTyvFpYSpbtUrtoV8nI/yAFIQsKTDFkLOFYK9ZK2j+j+l/L+ADwFRVOXTo0LXXXhuNxkibxgVgSE5ZKQSIgV8p5FfsvrYfD18kEonec/c9yMhagfoXJXFWbGTkxkuIwCnxV5g8U76Y8gWCoWAoFAxyCI9DMt7nq1fqjUKxUavl0plaBXVzJaMi6Olso5R1eJ011slyPBRmWyMsdGkS0Rhy3bhEPBGDbwzFOs7pZHme4Z2wqlhU09MZwXCykS7dFQKnfSY51tfVf9MN164faIkGAqnMzMTIiNfrA+UdRP1gwO1iGBDj0DuuUkgJhQJC4SMTyUKhHo9HUNLpC4bQkKYmg7mnKLrD6U+MZpV9w/mZbFWREdWXMAao0rN2yskU+sGKxo/onWuubt0wd7EL899xIkPThWJh3779N9xwg61wRz4EgXMCAWLgz4lpWsxBNmt+IpHII48+MjU1hbijpX624BfgYg6PXGupEbAU7qA9I6MzrDsU8sVbRIpL9A2E+4Z8PQOGJ8gHgvg9gtqwmSigV3hnWZPzjSJNK7Qqb13f1d/dgZj7c0895/Fyfq//+Wf2gosfCLQYjIviOY1hFIVKZssqFw229QZjcaFejUVDV166rbvFjSY0mtaAgZ+amAqHQg2hzLFaLBxBY3Zw8OB+Kw3BaYDlp+47dKwhUR4e3WvKnMsTjLZU6nJd1GlPfKqkj6cgp6dQOoYJH51BBB4u+2zdP9Yy6HzmoraUeylI3M+Cai5y+7/5fCD2y9DMzPQMz7suuniXLQTZpNXP50rkWILAsiJADPyywr0abtbU60A5E887f/zjn5ijgkinxSEin/MXgaZYm9lQFlZelsVKHfS4msvNlFPT4tiRWlnwtPax/iDLODVFq0kN1eFCClqqCJUyat2zSjXnZNg1Q+u5kL+zLRaLx1xubzTWw/ARl687HBp0ctGKJBwdHikrfFvfjpbWtnVrutrCvkTY3RYJa1IBLeRyOTSBqYyOnESy3MWz0Ug4Gg5QrNkYDu3nkEZXRSqdqcwk84WK0JAkVLRfctmlIyPTouysyq6pjDAymRdBvTdF9rE5fYkIrSnmZ9veWVfe+oW5fTU3LNaflt2fjz9v57awMXr++RfaO9q2bt1qLxLravPbK5y/q4s82WpEgLzTV+OsLMOYbDN/8cWX2I2z8PP86oiWYYjkFkuGAHjvINNBORa563SxnC0KrnCLr2dDa99gAhJ0sUSgqy+8dlt8/e7+i9/IBNo0mWnjowPeBM24T4xO/Oi+/ynlS25fgHVxqqEixO8Pd7m8rWC+GYa3Lvgms0a0az3rcYZDXJAX/XQ+6HP5wv3e1m2Gd0289dJspoKCTTRAwge8OFTlIfIOv1uD0p6upQvlIycm8+U6CP+gxLsDYUnVXf7EdF7bdzQ7iva0ZnjBbKHzGgjNjUhZksww84yVnoJRBgDz++DbgQvKsvwP//CF48eP2yebVyUfgsAqRoB48Kt4cpZmaHbG3Tbqfr/v8cefGB4ehh4nCdEvDd6r8apQwLHdWB2t22BRVdkh5DiPa93WjX6X4aEUv9cVDIQT7Z1h+OkdPeUchGWm3ArbC5d8Te/jTz1z7MixtkTM73MjpI6GdRwLxZkwrioZ4v5j04FoB1q/uJhG2MN2JMLPPfNYuZry+NoctGdk9OjTT/7P0cMjNMugTK63vy3REoVubalcQdke5GhGRiafevo5QVS9QX+8tRUEuXhr59h08WePHTxwMifIsPqmeZ5bBPhqEL+UWWIVv1la/dhbzCtIj69Gs0auAMW+TPaNb3wjlPktJ57Y+NW4wsmYbASIgb/gVkKTZIcnx2urVCo9+OBDJNJ4Qa0DS6jeFL6xxO4MDSQ1yqHIcjY5QRsQiKGhSaNLApq48wYFjpvf50N2vJhJ1jI5VaizOoXweb5YBvEdWR6E1SW57NBFqOTd//jTY9kSyu1agk6eynW1BMv5mXRyfHIk+fwzTz7/zC9Gjxx2UVos4o1HvK3xAHYJckNCd1fsEvKF6nPPHHryyf11tKUxaCjhQX22Y83mqVzjgccOz2TR2h1NZ63m7pYnbnXNe1X7Otf0IhvFOXXeZeak8CDzWu32bviUy27qRGFDjJ3xrl2zyfgLauWQhz23ECAG/tyar0UYbbNYzv4BVLv//M//EiWRtJU7E3CbTqGlCXiqb9u55snBqNtkM+TiWY7z8m6/U3U0KsnJyRNHjxYKOW84Goon0N5NaWhiJS8LQtfgBhflyGRzlUIp7GC8nHtsKq2iiw1NuznGSeuyUp4YO/HYcwcVmquWi06j3pbgXFxdU6oc64Cz7vfxkaCrJR7q7Iy6nbgpHQyYjPRqXUols4Vc/vCxycNHxosFGHJI6tINRXUGWmoi++TTB7KFCrYiZhk/ytxh4s3wE0rfkFS3m+nYMk1m7N3csdAIwZsC/DgCv2NYtSPm3TIQvnhDZLA7iNuVRVTI4zLYLph8PBuNV5v9ucWlFkfPNPaHDx+56qqrWlpaTfYKceLP5JtDjlkJBIiBXwnUV9M90fALsrX5fJ4Q6c9wWl6uaNb8jdmg7xx53ZvmEZXiLMO7XIi1t7b72lojQb8bFe1yqZQcO0FDeK6915SzpTgHzTqqFcbFJobWlcp5oVBG99lOmuMEuVarZDIZBNiRJj8+nZ7J1CiNFqU6gvc7N/dDlk6qoyTd6WJd0XDIy/PhgAey9tCU97o9sMKihM7tdYrxTk5mjp6YhlqtpqIpjiEoddnhE3X/6OQoiuDRNtYwNJMu72BMI86gtl1BrB2CeTZjDnIOMOmW2WfNxnk40uwdS4UCzovXee+4qeNNVyV6u9xRvyPk99RFZ6FoCuDjcHPKLIW6M5x9KzlA1eu15557/s1vvgGufNO/P1em/oyflBx4ziNADPw5P4Vn+QBgD913332pVIp48GeCZPMl3nTlbU6D/ftzpxIBCrMOxN55l8fnD3jdUH5T4PsOrl3jcnoU1NApdc7QPDDEfr9DUuqiYkBGPnky7OQ0fzybychK1ZSXBZVdVDRBqWQqjRL4evWy1PDSamuMHepPtMdCaOxmxdKR6lcMXaAdGgete8qJ8D0iILpGeVw8beilSrlUEYulRq0uQeYW/6zozlC4c82atkt29PvcrlpNdHk8soxAPgr0YMoRPmEdOogjJpEe9h0uuYU/aHSm+YdUrt/n6onzu/qcV22Lb1yX8HM4DA3mHJyhh+MdJ8byZh7ANNbw4+fNNcZ0Q+w5GAxecsnFdtWc/SE2/ky+ROSYZUOAGPhlg3qV3ggpyf/+7/8eGx1r9r1epQNdHcOy3+B22BbOH34+zWufG9FdHUN+ySjs4SEn7XKj3D0QjbfE422qXIZfDJ444vXRzsFYzKNWS+mZmWpuOuQJ+eNxPZMsT5+oyFpVUGpTx1u6uyk+rIi1hqEaNYlrqJyoy+kqNO5pFyXU0k6tyjpUXBrbCBhimvXKslGplVjaS5mRc6duGWHNSnNAaUc30KqGy+UrlaokSBLHG9u2bH372y658tJEe5TetnHgmqt3X3nVxW4PW6up0KSFD2/G3sEeMHcPIM2Zs4EtCB4s7OeGOn3XXdx/1c7w7k3+DQPBUMxNqw7EADRah1YPFGzdPl+5wU0nc2hjgyp5BALmO1NWBwcHujls2bJ5zZo15ibGGgQx8PNFkhy/pAgQA7+k8J4DF4f/ceDAQbyqTO4S+bweAnY8Fn/6/f5YLNrT09vf3x8OQxEObVa8yHdAKtUuqVqdLp01MArFaZFIqLW1LZpoDYXCDr3kZqi2RAfn8yKBvWFtH6TlFbGBADoasvt4b6SjUyhklVyyLBuM1++UBOjSysjAixKarqu66pBkVtVZyuHzeipo71araSh4F+vhSJRhfTzf7XK3KSrt87UZDpS2NxyUh3Hxpg+PcLzOZMtKXtSirS3eQCRVqqsGf8vNV2xc53NIAlTuvW7e66bDPnqgM7Gm2+NkNJpxYh5YjvZ6WB67Bt4RDzu3r2u5fH1kx1Dg8m2JwS4q5lfB4wsE/Cyy7QzoedhTwFc36pJUK5XTVWZsMosWdFYeHzp3szS615v/Fz11hPcVWUmlk294wxsx9cS6nyF05LDlRIA0m1lOtFfjvWCr/uzP/vzv/u7/cejLOb+33Gp8nKUYk22tARSqtNEa/I47bt+wYcOb33wjBNo5joUPCice/4pYSKVSRrJjfHz8/vsfyGZzBw4cyqQzcJdXPHRvpRCsyDaC8Rwfi0d7ukLhRLc7EMlOHZ0aPXbnne/atnPr9+95qF480JmId7cnjj/3bObklFivXbnl8o1rd3p62keffiadHFPYaF3VVCFHNWoVoW5eWVKNes3FUJyTRVZfinmPCnnezXZ0tAwOtG3YuNEbQSs2X0MsaZJiyOVC7qDf3alRTkOvZrLJg8eSGQn17nTIm3D5XTOFdGl6/PY3bty2LobUPcaNvglSQ2wI4vGjx4HzyRmRia3r6e1LHX9Kr8w43fh3tiXqTkQDjYbAolMtz1ULJbmhcG4+GA1i8pAgUPH0qig7tEJdnRotHphifv5cyVBqhsEZoArO34m3VxqWxAc+8P7PfvYzHIfm9eRDEFhdCBAPfnXNx4qMZt++fQ8//AgYVy+tG16Rsayum9pUeTsUD8H2d7zzjr/5m79+y1tu3rlzB1xD/AbF0LDf+BMf/BVJ2Y6OjvXr14Niff31N9xw/fV9fX2jo2Plcnllm42aRAGTK468OxPw+9vaYi1tXS1tPRylZKeOXXzxGy++dHcpL+5/4VFdqBi6Gk50oDdbo1qlZUNV5TBPcxTTPrgZHHKX0aiicRvrV3TVQ9Goo5PQYh768zL8YZSyG07D4ffwdV0RUJCGPm6ylEi0oBk89keG5uaQXzfQn5bW6VC+Wj40PJqrsYVqA4p44UC4WispUnWoJzHU7WuJe2gWYjhuxPDxQUtZQRZLxYos1SMBZ9yj8nJxoLd1/frejvYg2rXrigi2vyaD12f+h9J8lseuFe3kKQ2hFUQZTCaApjboQklKl7XJlGiYhXfARYUGzsJWHngMqJqDtl1PTw+Jzy8MQ3LW0iFADPzSYXvOXLmjo/P73/++IDTIG+q0OWsS6FBz9alPf+oP//DTLS0tlvjarC7QK26J8Ev4czBJEF7t7unetHnjk089Ad71fKjai7x4LElVU63FxfOJeLSzvdUTbo/FE8XUSalWfMObbx1cO3Rw7/NifTrk85Rr5eNT6UT/BrGWc7OOcrXckMSWQIR1MMG2TkmSPByk5xqUM4ba95CL18FpR/5eRaxb5yA0K0tunWZcXFmEFG4DRHVKb0RjLoZVdF01KXTuMHzphuaYzuQqohhsaUGW3s1ztXq5kE1G/a7d29dxVNXnQ/taQM1igwUzjPy6D2mRUMLndU+NHk9NTU5NpEDZY1nKyTJoIyfVhHq5AnPtdrvhrUONXlX0ZKZSLKilglYrI86A+n7n9EQmV5XLDfdksqJBz8/UvNEXbOAx16LYgLbdW97yFkQSFnnayOUIAmeHADHwZ4ffOX62LeIBa3TvvfdBn4sY+JfPp5lbpR233/72j33so6e9wV8x7ToHQ/RPQY5Z7evrhS9frVaPHz9m8/OWf9VYxWRmLRly5C0t0XAkHoh2+n0cYwjhaHz7xRdpEgjvafDV0OVFYaAv3+X1+UI+Nl9IhwJBB7IRYMOh07tOgXrAGU4eWQlHTZTN/qzQinfDwXYYMmjxDkpUNVGQPLgbx1VVWTU14bXWlii4+rpR43ik/3umJvYeHhlWDHck2lkVUCtfN+Q6Auxyo5EIBqGjV69DRUdxuz0YOTgNUNuTJaTjRcQDsC1QVBXPAoFc3CifKaamkmK1inSjrqgsQ4ui1JB0QWROjuWODCen0sViTajW1VSqODyWnchrMxXu0EihYtbvgWKnoZ5gwXsvq3MNhUJBzOnu3bsRaVj+ySV3JAi8GgLEwF/Qa8M2UficPHnyhRdeOEPbY6qcWtn6WXWRedQQvwLaq7mM2HbQo9Hwl770xdbWlrmjt9lqr+bxW9iY4urwJuE3d3V14u3/k5/8tFgszZPOtVjrE7kGBLlZj9cNel040hYIx0UhC1O6ecvF0XhCazTW9HeynkAqW3MFOxhnOMAzI8cPIejudbt5Fz09MoIIQAhGG1Fvf6Ah1HlFrlRqDRhfdBzWZbeLbaiKIMsokRc0nRUVlqYE2hBR2OZwhP2ReLwFBWVYONg6vLB/T13zxdo6WReDhH525iTPGC1AWKfdTld3bzeghXcObRwzAGC1ujVb2ylqrSHPZEou3iXXa7zTiXCAUBMloeFkETwAX89RrzcQxZ9KKQeGs5mqoyL7jk9U81UGDEDD4Muye/+kdHBYqAkKquStFawzOtLwtqz8AprHzO7YDh8+dNlll3d2dpzhl2ix5pVchyDwGggQA3+hLw87zTw4OPjggw/mcnn8bP3G6jd2yoC9NBBtdHa2//p737Prou2DQ4MzM9NCo95k4L/i2+20X9olRvb+AKxzJGihpheJhEvl4mp4OTbrnewfEN7467/5/EUXXWS2I4WG2qnPq/l8zQPg4prVaPB9eR7P6vF4r7vuupPDI6Ojo8vfhczsAm8OHkaeBlGgpa0XrVlFqbJh7baNG1H7jmA4+8L+gycnKw5nAllshtYmx9FcLhtOJBooFK81nC4mm8vzrDPIud1ejzsQNGQUtZv9VqqlsiAILO/0udywsTQS26ou0hQr6yHOKYJrbzgQq1+/dR0oibCl0K0dnhG61lzsD/qK2al8Mr2mKzLY0eZixUiE72jpTGeS/gDncwpeHoV7OvIhCB84QIWHYg7vDHl4RpFzuQLK3huiWC4ICBME/C63h2+IRjYvv3C89MTR0sEp9XhSHE8J+aqeKckjU+Lx6cZkXi4W62Z5HaWY5HnTrmNXYM6tqYJnBljmV0tibU/NhYGwwaFDh2688c0+nyl9Y00xPisQrbnQ32jk+ecgQAw8WQ6moQ0GAwjRP/bYY7YNw3vJfEmZnTmst9ScqDKEyj/ykd/56Ed/9+qrr77mmms2bdrUaIgnhodNyc/XY+HbJhNvU+tIIxqL3HzzjZ/8/U/cdtut1157zU9/+lOEYVf2nWhvd04FJ/DK17dv3/qpT/0BzPR8o+vWk1qbAutPfFBNB84dVIGPnwAb3EwrL9viwxCsEL0p72b68X4/4uHRUHD71k3IX5cr1f2HDp0YnQzFOv2BYCWfzKWns6nJ9rZWxeDC8RY46AjAKw0k0ZWullZNVl0+L+NyyQ1BE2WWYyRFdoE+hwJzt6+GX+pwtvWGrvHIexuOuqFCOmfjhjVeN1sT1Aee2M+Ehrp6NwnlXD0/0RrhN/SFg15I7ngDCANUK5MzEwbi/UoNWyOvz6tBtc4sPpTNgDptgEtXKQmlShWEuXKpUa8KCMv7fE4nx2QL9UNTtb0jUrpGy6hsQO7+VMM3/C9IgKhiPLVLAxcQU4CCRkuw14FmdjxjydxbTerO1Mw3vxr4IZvLoWYSlfH42foqzDr3yzbL5EYEgdMQIAb+gl4Stkm2zQ+438lk8tDhQyAGW66HZemtj232zJgzbXzwgx/88Ic/jFZh+Ee8U9es6YdjihP37dsL79B0iXD2S/ttzw0A4CxFlaGQeumlu//xH7/w67/+6wMDa6LR6He/+73HH398hcLXL64B+5FPPa+BaPZXvnJXV1eXZSDnoVPWtOtzd0jAsL29/Y1vvA419E8++SRC01YCdznMPIwZ7gUDjzkC259zIaDt6GiPck61XK6X6jqy7hs3XuTzeE8cP1oopmbGhjsSoXgsSjF+fyg61N8r1st+HI0O8YLoxQ+yio4yoM/rksi7+UQsKlUboM2jR5yfd4sy6uHMSI2s66xilaAFuLbOXtSzP7nnwCPPjVeVQLVSZNR0R0xdOxiXpAbK25wu79jY5MEDh/1+9Jn1dfd2edzYPNANQZAVEWwGWZIgvleviydOjuQLZafTW6vJhUIxkYh7TG6gcGi8+vQxoaqgJh8m2qwKQYmcab4tvXp7LVvC9fjBXMyYUtoAEow/4FzXE9gy6C+WxZp8xuZ9zrfDvLRuPPHE45deemlnZ6dZcm/tFMmHILCCCBADv4Lgr/ytbetiG3gwyHbs2A6b/cKePXhvwxbYGm22ecafkWj4Ix/53f/1v/4XKsRwlvX6Mn+PKPTAwAD8+MOHD+NI86yXviHnejmwCjfeeMMnPvF7v/mbv7Fu3VpsJmq1+le/+tV/+Pt/xE1fLwSwTIg1B/zOd975zne+o6lFugBjbGNrbxrs0SPmv27deiA2MjICn2+5HsnUXccH8+tBfN3nHliTQJNWxsm2t/eGfCHVoQiiJkAp1gHXOcMZUr1epZxwq0OQf0Pevb09VkjPOGS1WCvBG3ajSEBzILKvqBKjKS7OLFiX0LKIotxOJ9h2lYaAfH1dUmj0faedDp5LFXLhlq69CJ07/A4UsTlKrT65K+5hGS6SWM/4ellv99GjBwuZKTSk8Xg4ZEdC/oAiimAPMNDDczCypIMod/DwyXS27HR7IWIvSorP7+vp64NEXaHcOHgyn6rxULNn0EjG6qbTtOug4zut2gdwBszQibldBZUEGx4jEeGuv7bnusu6WgL1St07nq5bfvz8PtZ+xkQAjMBrrrmaNJOdH3zk6KVBgAjdLA2u5+xVUS8MkZZP/cGnkSq2GniYIU68CC/dfelnPvsn27dvm+OXvISRVK8LH/rQh++77wem4scpD37Wd7fep7hIJBz52Mc/9p73/Cq6dtqbBtRc/cVf/OVdX/6KFa+2brXyH2u4DmNNf/+9930Pcm/NXc7ZDK0ZLLGD8/hrOp357d/+bfTqRbb6bK58JudaXWERkzH3Kl6v++KLt95y8001QQzAUw60N5T65MSok2Y6ogGhjs4x6RGUp1dEwxUZGOhDZZvLQW8ejLL14t1f+SYHOpvq6It0dMc7guEWb8gzdfSoJAioMq8Wy5Ioi6oKu5ku5ov1ulpHlxidZSBch4gB17b7UsnbmakIUS/dEnG6saMoJYV6Hb57sSwUyzVZqESD3k1bBlVdLtcbPp4t5WcwbAjrAjZJlmdSAsNSGzevHR2dHBvNej2c1+3r7Gjz+z3jJycef2HkaJbRNRhyqNmaUShAjQHHIu61fR7oDTFsYHRSHkumUc5nbbaYsJe5end8yxAVi/RM4prZyDfueVpBt1pTN8BKsJ/xkjRjA6Zysf61r33trW+9xY76kA9BYAURIB78CoK/Gm8NY9bb23vzW24CHxjyLIifX3HlFZ/73P9972/8OqLxti97yu+fyzgz4LJs3rz5icefzGXB1DPd1iZbLRDwrd+wfmho8Itf+iIC1BbpzLwINhP/8i/f+vv/9wU4VdY1ccYKN9+0B2CysR3G7/zuh6+99trFEqhpuvLNqAnYWLt3X5JOp6F8p6rI+9qfxbEKp5EJLMo/2skowF2S9UqlISsIvXhq1XqpmM1lpxvVXMRPuzitJZ5oae+bzlQm00VTyDYQQFsXnvcwerWzu5d3h4aPHhZFJV+CfL0j4At4AgHQ6mvlkliruNxuU1NGlikaKjNsHXXwprIMauSpgJcP8c6KKjhboh7aGfOq0SAb9LZWK0I6PV0uFhHT9wf4gf5ebDkkReDBpKPo/XuO7z+YHB4uHz+ezxcakKebyUKvXiuXaplssVbXvB4n1AMRZ0fzm2C0d/Olb6o01FCQpykNCjk+t7O31bOtn9u9nt+8PramO3zx9q2tEW9nXL3xyp5LNoe2rnNu6gpFnZmw35OamCmUqomuNZm8ni2VsQhAsDd3Caey+GfydTWpJYaB2AxWDkQP7WayK76qz2Tk5JjzEgHiwZ+X07rwh2pGkuGIwOogNoo3lGXkTMP0aq8q0zJbn8997q8/97nPg8ZlEpx0HdF76L695z3v2bFjBzYHcO6tK8wOb9++/bfe+rZaVVg92Uo7xYD38o6d27/73f8E4XzhUL76mTZW9i4HkY8///O/+NrXvg53swn+otzUtvGz1zTvZgao3T7UuHkkQeWcKJ2AXK2nJRG+/rqrwrGEB24yTUmiOjKd/dkjT1YFob01kQiHRSvaLeaO9re3N3Tnngcfmjp+TBeq3eHgxv6hgc5BSNjVSzmhWGRwO7NHmyOD7m+yXBCEsqJU8hVK0TgP2wMSW8KTjPraens7WsLhCM0zUY5xj48NS1LO6wuHTE1/NzRw6o0SIvBoQrvn+UMnRvKSqkoSqtrA7XfpFBcK6Lpkys7uvKQ/0RqrV2sc655Jpiln9Jo3v5WnmUphsob8AiUbQlUsZnwuuaenLZKIMf6gP7r2xLGDE8enxcpMHI1sOmOhoF8oHy0m09msrDvcKh8dzXju/tlzEnrGg5ZnckfnveXCiR/4wAc+85k/RR7D/soQG78oS5pcZL4IEA9+void/8c3XUzY6abfOetdnkonn5aNbv4VqWW81Do62gcHB971rnd+9rOf/eVf/qWenm5kcWe5e9bbEseDG/W7v/ORkZFR2wgtIL29RDNhbmgY6k/+5H9v27Zt6UbVBBZJcdQoPvroo7lsbr41Wq+NQHPwpoGhtHDYvX6o/cY37Lz5TRdffsV2RVLGQZsPBoJ+FwLjPV3dLYk2lKEh233vD38IuZue7s72REQH9RzsPEorZEagDFcoVmUOvjXDa7C5glCpsBrNczzPcD63B06vpuveYEDStAL6vqlK2O0FI0+iUDenhgN+qqFJVWkilxoY6IFkHqTgFa0WDbf50azFoWMkTl71ON0QqBWVBlgeEpLu2Vyj4QhHgqbKjsokEnzEF4j4nddetWHT+p7WFuwJWqEO3NUd7+/x5caPDh8/cnLsxEBnuCXg1uXK6NETtZoe6QoyTgVCtqXMCSdTX7dugPc1wiHo4Mo8pWFTwpo979AwxoUOAthpFeqOXLFukU3tiMo8bLwdAYJ+LfSMu9F2z7Luq2qFL9EXh1x2FSJADPwqnJSVH9Lc91Ez2DvXYLziEGGqEXZG7dxNN90I5c7LLrsU1e3NJhxzTncgcPvNb/7Lv/3rt+0etXYhWfNGK/v8KPHatm3Lb//2h/EsS2TgbetuPy9+8Hh8MzMzzz3/HGjYsxIBZw3B3BlE7KQrEb1k19r1a2I97THWABes6HJS2Wx2fCLV0dFPMyp6v8aj8KETI9PJBx97DCUV3d09Hm8gXyzhUlqjXi9OOV3OYChBeaOheJwxIAlfL9XQ+U1z6lrA62ecLki7KygyQ385ePEUK4qii2NioZApjkezoNuJDZlSdIVWo90tkZAPMghQfuNd/mAo7vXxLo5zgt9vCLCnsso2FDoUC1clY2omLwgiesVCvDYS8rdEg10dkaHBrmjYBwE9PtgZadnoDzIepxaLBXv6NkylqlPjMx6XH4OfGJuslQUI4ruRIMjXVWjhYaegllg3thFMo1bDP3k5lBW4G5pergoI3lSqtZriRYaCBtPebEE3j4LGUzEYqoEyRKH+5jffYK//1ROjOuuVRS5wLiFADPy5NFvLMFbb9pz2sX3uM/EXrRPN1xkIeqYrbFPt7d+e+gHBaRSJffSjH4MS+Fw79GI8eRme86W3mBNHdUAp9atf/crQ0JBdO750Y2lCithGpVL50Y9+ZFIMz5jSddrATE4YcijWzsGqcUTJIu3zuzau79y2vvXSXb2b1nd1tsfQH8fl4vDvE+MnCrmMyxU8MTqDZgRtLbGZqcmJZO7EZGrDpi3RSKKtvQf9X1AS0ahlx47vlRtVqMowTr/CeFWHs6O7gzXUTCZdKter9TLa07kYtJ6hPEE/5/UiJY42rhGI4aB6Xde8vAut31FEB9MKTxnMyooq9Q50YcDgAVAofWM5ry/A0Tz6s0OUFvK3w5Ppo6PpyVQjV+UUxgmWRtjv2LJlYGiwneeMtWt72jsSDNIMDIWGeCjr9/J+kzdnlHyewNCGyx97/LF0Mul2+sAIAcXPlK5VYL9rCq25vM5GTaYaklqXWYpFsyBNo32JOO8NFDOFcqWmOaMHTmTLVdXag9lMvTP9NBc88AdNtbOzC8QUa6IXoJF3pjclxxEEXg2BeaxdAiJB4MwQeB27iCT3M888W4PzBNWzObXCi5uBPrOhzh51Sr8PjeM0yM6vXbsW/2CNZ6H2dj63x43i8ThYimdTJmgJDZnhYVOkyBRXpwM+ZseWDlj3tf2tHe1xFDfiGNhORM6RRglHIlB6hVWNxH3PvHDw0NHJqWTpmRf2haOoG+gLRVoUTYc+fSwc4Ryqk1HaWzvcbv9kMqUoohM9YSlnqKvf4w+BhCYzjv2jx0tyGcKxnNPjdflQDOnhWPzHYTiSwlG0C2ZW02HgwfSDsl1hsjB2MgnyHtjqNINWNSLNo+98q8EFnN6W6az49N4TkzkxU3ZoKhsItXQPrgsiQ++lPE6DpWWvGyYfUQHDjUurRa0xrIrDhpp1IPGgKv0DG9du2lUX1UK55vL464Kk6UwuhyiE7naChOA2RE2swuRDtImTZPSZcyDwUJGrhbLSgEuveQolaOzCcze7CM5rkzd3DUui9M1vfBNhkmVbSPNZdOTYCwIB4sFfENO8qh4S77tHH33kiSeeRNHSXKWX1w0SLNFTNPlu+GHjpo1///d/Z/Gf7aDFEnrwzcfBjZAO+NnPfobm8WcDgqVMZJZwI3k8tCZx2a7B3dsH1vb3RKPxQDgGu40qbVVTnDwXCARRIIdECfZXoirOpIpPPr1vJpXbuGVzS0enrECqTuF4J8ocaF06vP+ZSMAFJfl8qaEy3mg87uVhJ71Qs29viU6NHnGoMOJKtVEMRVpzDSXIuhOdraqA/i4VVdO8HC9rCigYuJpMO1BHB9lctJUp10qRlmAsFtJVmWJdNO9Hw13a6TpwYhKF7tH2QQcbcrB+WWM8bk5rlPOZGdAQ3bTicznRjtbJQQJfEOugAKIMD/8iqlKlVq25fAnaFSsUy6V8plYuGpro0FUz1m5onV3xvr5WKOQ36gJ6/Lo9XhUSe6rM8p5CXkJvukhwCBTEPcdyw2PQwcUCsLvMLXANIDOSTCURnrnyyiubQawlWsPksgSBV0SAePBkYawAAhDCs/qsI3D7Iv/Ibru+/B/bptrp8DvvuAOyevZvli2igBv5fF40orUT8wtEwJRSR0GaEQu5r71i/dVXDl156Ra0fYe9hzC8m0drGBmVDbA3kGtFVVs+lw6HPGE/v3GwZ/fOzQju9/at27RlB1q2FQspWaxpckMR6keO7IXMHLT84Gg7PfGhDTsZFqo2jKnvynI9mzfHe7uqsgJBGzRtLYFc4fPWYUtZOpCIs26XRBneSMjl9aJkDmryYUQMODbg98GYy8X66NFRSdYgSMfTPhfvLVRKjz713MmpYrRjTSjWHgiEVAUVd/Vcbrxcy7Mud2ssHAr4PLyrAB27Ugm6uQ4O3eoEiOrXhSp6ImBrYtBcMZ9kKD0SjUDgFsl7PDXvYg1aZzjVydGo2Gc4t6g4xqdS45Op6XRlfKZ04NDxYrqSKZReGCk8dyitmUIIkLm1RIvPJopjUHfffQ86OS1wTslpBIGzQ4B48GeHHzl7/gjAjG3cuAnpydGRsUKhgLew7S6fjfM6/1Gcfga2F9CR/exnPxMKzZbGLacHj9EcPnzk2WeeXTAIhmFWwQ2siV1zxcbdO9dt3bhelhGaNgu9CqUySHT1WhUuNP7E5gWa/4ViWmpUW6KtHa1dhWzu5NjM0NoNV151ldvlqRZLQr1iaLVibuoX9/+0o7XF63IeH5n0hftC0XYQK9wcXSnnG+Vi0OUOelx7DxyoCBCeN7u6+t3x0cxEcWpKFyUagrFg4INir1MStOzrIrZR0DhS0QfW42QNTXFowbZEW0cbSusUR/zwselUUQjEWnQw980SdCOTmhaEXNTruGTHwEWb+0JcXqjjRgaWDcSBfEhCmDo2LDRsy+VCrVxJpxVR9abT+Uw6d3D/C6VcwePkQwEPUgHw4QcGeyCRPzqczuWEqWQ+mSxCmDZTkMeTUrbKH5t0PHGwvOfQhChDLUA1q+OQP6BMfQJTMmdBH+wai6UiRgu2HekkuyAIyUlnhQAx8GcF3wVysu1n2w+7YAvUxApXgNYNutTceustt7z1LZu3bEKpVhCvYa8bqWjoosiKbEnfzIaXlqXECB3O2c9+9k8uvezSZm+YBcdmF7Yqjhw5+tBDD8/nXMvhp1SKNpP30aDzqosHd2wfGBzohv0WGyKEWcu1ej5fwl+caKeKgAkkaCiwzRQnw1UbEiVCrZUdTeUmZsqTU9maIPUPrYG4G+Thxkaeg8MdjXV1d7UN9fc9t+fg4JbL2rrWIqwd9HDM1MkjD/9s/MDhUjbvZZ2VWlHSZEFUPN54/uRE+uRJoZaRCmmUxYeiMVDx0XOWcbEe6CI6GMQSHOgsr+pB1qU1RC7i7uvrTpUq42nZFe1u7RxAtxsUrqlyTaileKYUi/rbW+ItAdXP6CXcqO6o1GpIQng8TvS7oRgk0dF9RpdVZmK6smf/eC5XBKVuYmysVkVXWQeeJRIJOt2Mj+M02chkKyOTmVRerDaoGuNNSu6TaebYhHJyqj6ZrZaqVag/UChmMCmKMOqWqK2987RIovOZndljEReanJy68oorsX1sfoOWZUkvYLDklPMNgbMICZ5vUJDneVUEmgZ+Ef3sJnHdviu8P1QW4R0KFbBvf/s7//Ef/4k6I7hQMEvNIjocthRvRjwUSuMuv/yyf/mXb4TD4eVfB3goEMd/+Zd/5aGHHpmPs2j1+zMbk9LRiPvKKwZ6u9rCwRiasoCA5nZygliD8UPPFYcuuT0u1Jij3FxWJBh6igLVDmVi3sefO/bQUweqEIczGJrhtu3YtmH9eq8H5eDDb7r2uqnJMV0H4Z3xhbu7125Gwt5QNTE5PnX/j6TsjCwZDYoKxIKTUiVXqhams61O70BrD83RQTfdKOXgLvcObgyHE7lMVtQVlFUkp1Nao1I2nHm97qNZXWrwA4nNV+8+NpFz8F19Q5thjHPJY7XykfxUIRxy9nRHdd2DkEG9mFKr4/lsRpbValVCiH/Nmha0j3P7eHjh+aKCSNDwyWQuV3N7sIXgRRTkiY1ExIO29n7Q/rxICdWnJ/PVmtYwnBWZT9W0Wt3RELHwVPjrVgMaizNv2nJLih67EbSnNXVuzJ8s1Vp7jzuPtKa9XLG2UTX6xS99wev14HxrSePX87jO8q9JcsfzAwFi4M+PeVzyp1gKG28P+qVZZ/M1CmsHlVy4sz/72S/27t174sQJhDdNvr2dE118VRwD8YMvfvEf3/jGN65IvTKeCJubt771bS+8sBdm9oznEox5w+PkNq3tHhpKuJzuUMiLEjJwy+HTI5TdEKvo2YpK8UQcmWs3i10MKug4CMQG8Y+lYumZfVMPP3WsWmuYpgwuq5luRn0jQv1qe2di98VbaL2ISvErr35L74aLJR0GWRsbHR1//JH1IT+azYAlXsuMCvXqpF7TfX6k7OXJwlBrX6S/CzXm1ZmR1NSEyxPs7Rvy+UPV7HSlIhVLFVUsj4ps3e3lHDJTKWpuh3/rkLd9nT/UzrvctXJGaUxI1bGYn1s32Od0tujQnA0GeDacHHk6OTk8OZOKR9qdvODxSE7GI8kCIhEv7BvJFzX0j9UVA8F/ZAHQnV0SGr3dkUQEUjuhoY1bR04cHE819p0sZytyAy1hzCZzFHIHpjYP+hejVs9cV+YfpqU3NX1NFXrLtFs8O4BtVzGii/x8PjavAuvqi1/6R7RFPlULat5rPpchxxIEFoIACdEvBLUL8Jwm/8t24s/Sytp96pow2j/bWXj8hyIuaL9s3Ljx+uuv37VrVz6fV0wVMgGs70UMITTvDt0xiO69972/Dv6XPYzln9+ZmeQ//dMXEVef191RPr5+qHVgICQ0QAV3Q32AQ7heU+vwkstltGZB6F6oi1Cc5Z0sxVE+nQ6gyjvW7vFEH3hy788e3IvW7Q5ahs9ql2qD365rDhDx4PdXq6LXH+7oGozE20RV51y8IshTB55Wjh8OcIzL44FdRH9gRRJr1Qof9KDw3YGUQDJpqA30d9FkURARhWlwvKejtw/qOpVSuSoqqpufklXN5YMAHorncOXwmkGHK4hO8rVKcXL8GGWoa/u7Btaghs2lUXGn2x9t7abZIOZfhY6wg+3sbHM6wduQwTAYm0g7GL4maIViQ2yYlesohkeWAV3v0dAWd0Akw+MPt/euCYW9pYbzhWMzgqQayFQg9gH2IYPcvBnnRz2H2+nw8obL6fC4ODw+JkJ3MOg6a8ndmM12TTNvytbOY3k0vzWoICiVirfc8hbo3libyBczUMu/2MgdLxwEiIG/cOZ6cZ7UNrHzskOveGP7CqcF6m1D34yCwnGH6i0K02+77TZY+mqlhg5skElZRD8b1n3Tpo2f//znUGVtKrouV2ncXExw06NHj3/rW/9qKtmdsf2AlMrObYNXXb1BUxnVwaBKDOY0n02i8FpGCzdIz0MExu3x+fwt8XgJdnck1apxQcY9c3jkyaee/sWzo4WaBFcVfdFpq70OSsLgn3r9/Np1ie7OGMIDl179pk07dgYCMaczANe+VskdffphdmLUrTa0ctFRLUAoRuPZqanphmrgWoYga6IY8XogE6c4DAV0ChDsQW1necofrdQro2hrUy9UHI2BDS1tPfECDGm4Q3SGouGwbvIA65CG37YFinvdPh7WWglHe71+H0tHEb3hOQYdaDy8RDuKtCag/Ss2ZA3NQIgeZYYnjs2IDbpWFRHrwV7B7eaxx8E+VJVkGPy23h4n7+huj16+a013m6+jIwaT7gsE+tf0XrJr40CXd20HtbXPfdFa72Croy9Bd4SMnoSnu8XPO7D7gXQxowEhGGWzam5+n6YHPzk1iVqJiy666NS3Zx4bhfndkhxNEDiFADHwZC2cKQJNo75Y1r3pLs/ZNJyiMzV/Zf2AMnEItl911eXdPV2C0CiVyjDzp/x+2MR5C5JYewuYNjTBY3//9z+BBLw1GKuSfLk/Zo7iySeeuu/e+0zhXrM76YtjOC1SYm5AaA1mBgpuoaDn2ss2cTyXK9bgqYt1SW7UIQUPbTZ4iWgUBOWcoCfg9PmURh3sshaFgzcMFhkqzPJjEzM1oSjjUvgAPbi8oBnyXd1tQ13hrk5/WzzQqNUBUSQYQLdWMNWlRvnE0T3S9AhTLCRCQa8LyvMqE4g6gu3J4YM1hmV4Jy3KkKzzRwJOD+/QdDj3UOibLlVP5ivpciXbUJPVaqleUhrFSHtU49iq7hIMlw/q8x43guReLz/Q19bdHqcgg1sWQ+FWWESG4kQros5QJU6vcE4Yfhnqcyjox9BhymuI9Fe0dLIkYZvDGeDweaBm53WDaofwvdPF7bp07bYdu4Kx/kj7xniQ6oi7e1oQexC2b9540ZbImhjTGRU29Ld0JszCOi9n0IruouSoj+mM05wsoJ/sYHeoQbkrVVNT38zQz/Mzu5d16JlMFm1kvRDeXyhlb553Jodf6AgQA3+hr4B5Pf8i2vh53dfeCni9vi1btrz1rW+5ZPcl9z/wQKVSstrXmvQAU5n1jD+zOwPEXnX96quv+sQnPoGud6e2C8tv4DEM7Z6773v66WcsnsFLDPwrAI6EscPh5z3XXrUx7HfPpKYrZSGbSdWrVZ/XjQgw9NwR+UCw3sNDC0YVNNmRyXdBooYxju/dX8yXKY9Xq2RCYlminXkRFD0DAu/93bFtm/ou2gbz6mtpi7VG/LgGmsnms+PJ6WPjI/uefeznDqnSguz39HTY5w97g6YOfMeQw+UtH95ToxTO7XSKkttA9RoYfTxiCCaZH5mVGnrSVKfyuQJcarADWKbRqFN+X0VSa6Lm8wUQpAl7vWu6kPcPtsV8EQ83MzIyMZ6sS5wqOeOxdlQAMozf72utSaMMVfG6vYBMatSgY8/QENLxuHxeCNSMT05HQwEI5mkGSt4h5McmEu4rLtve2RNxuV2Jji2ucKuTizFciPcofs5xdN9eSi6xemX86Am3l0q0eEIB3ut1traEIhF/JBIIhZwDa9rXru0eGIwFIolDR1Io7jjzEMvL1iPE/zN+f+DSS3dbbL4VWGln/BUhB54nCBADf55M5DI/xoq8nmw6HixYV1cn3pLgPx89ekTXwWBCd9p5AWBSpvGCjUQif/mX/wd97ptx1HldZbEOhrd99933Hj582EyDv4pvdyqigSQw4+So7Vt6EpHw6MixXD5Xr0vVShnccQCCwAYC9W4ozoNhzkG0zUA+OlJt8CURDVElSXO3dATDrZPHTxjlSoRjfX2xnZsGr758/UBvC8sZQqUQROP2gAfB7VxZHh9JJiKJoMdbm5kWJ6f8goK9AiMIwWCI51wKrQejcZS5Tx7b62gItGw4HUbQ6/EH/DTujGiEYYA5j5wzSvRkZNBRh1etQQUHoXVfyEc7OVkEix0iNVVY75CPcTES64CzrkVirZ09ffHW+MzkSDwaA/3fgW5vhttsYFOrg9tnUd1dprpNXZ8pKlWByjeokUwJtfhDa7rW9LVHAsiqS2sGOobW9vp8HFBBHsLr74H8rjuYcHp6WEaqV8dPHBuv1RrIxoPq7vezfp+Pd0Krn3Uh+gHRXY/T60Oigxc1U49n37F8XUF9/PyWWnOR2PURsPFoxeT3QzaYGPjF+gKR67wqAsTAk8UxPwQWJQE/v1u+9Gh7AKgqfuMb37B586Ynn3yqUq7MLytvZf/h6/7t3/719de/qdkgxI4TnM3YFnZutVr7whf+CfQCc5/xUlmVuSF6uLEM+rmy+q5tAy2JwPh4MZsdg0ZsrSY7eQb1Y5VK1SyG41mIv/Imk8tsAsfIKjWTFRuwZ1K4q69lYAh3OXH4WDpbC/BUe8wT6oTePK8bCjTbneDoySLAEQXt2NHR2shEoFSOKoo0MRGUxIAkuhQd+wZfMMhhm2Ey6Q0+0iKjBr6cRy1aOOj3ouMby0GhELVhDEtD0dbrg0yOEzkDhNWdhq6hNI5l5YacTBU9CKC73Plqw00bUiFVTk6kJ0dHh49PDB9XZBGc/771az1udJGBaC5yECLtCLCMV4aCjkOknVqh0jhwPDeSVcZnGiPjWdHAvkLnKLG3KyrV062twXUbekLQ6nOhET1jqDmH0ZCFsbo4E47206wrETHGR7OHj0y60SNX07EdQvNDj8cLmqEKeqKuO3kXdgxQBxLxh2YcnywVK3XaTActZJFYXHomk00nEomLLto1vxW7sIVFzrrgESAG/oJfAucOAHOi6Kb/DXu3Zs2a6667LpVKg1mGsrCXmeems/XSNzKlBwIBiNa9/e1vh5mfm+5fCTAohLHBsIP8qtm/7qUevGXyKVioWMjTEguFA95NQ+2b13dkMwIk4jweo1SqoC8a4uCVSt0sidehHq+FfR6lIZarZUUx1nf2R1Q91haLhNujPb04YPjEkXopU63LoMEzaOjn81TNKAgVjYYjPrR8VfOleiVfFpOplkY9BrJ6texjuK54a1dra0tLHMVsMrrByiqEifw9g3xbL1+shFwUlGVdbrcDrWdhHCmmIQoQLIJikdm0BrsPSuWcDManSwqOQH2b03AIhbxQKaGLDOdmqsUk7ZCnZqZT2XyjLlYLhWw6JVSrkMVlnaiPNIv3dF0QZQP6eIbDlS9ppbrY0NhsAXL12AFo8YCno9XfGffFot6u7lYnT4UjHkk1BX9cbjSeC4hyUq3WxHpKU2ruYFejMpXJZScm05SmQpuv0ZBjcXAJ8TckF0RI1cJXB6cBZEEUF8qinioYqZSErcvCFom9OMHy2L//wDVXX93a2mpf5ywLUhY2GHLWBYIAMfAXyESfJ485x8bP2uVYLPbmN1/f19f7yCMPo/jZfIfOdqizS41tYvysa269TB0trYm/+Is/v/POO6CIshpwwQbla//8dUvnB1z2WTKB/XhIkAfD3qsu7tvQSbeHWA8ldkbdvW0t8DFpXW1NRLAtkBQJcWvYaLM4jNYj/hAiypBiVQ2nTEW6E70JVYiGPb5Qi4OjS8mxcqGgSaJeayiGjvI5uiFpLOMOusIhH+d0CWbTFoHK5H25XJCigxDJjyd6evoS8QQi2ArD1WFtOR7F4RCA9QXCSjnLVfPgzdOsE/aQRpoadWdmvsC067Ds8OVVdI9FBzrk6M1OsCpK7lnUn+kGXPmgk/XKjcLUlKYopXrN7Hcnq6KioG9rNpcvlwoQsYUiPe9kkEdHYkWnnIKojSdnqqIzV8EGLtzRkeCYbDzAD/WGNq5pDYcYDQo/9Zrfi4yB4vGgvs/Joc28ziCwoVFoLiMpjRkG4jnVdKmUKmbL6B/Hs0y5rISQdw/7RKlh7rN0DfsT9EPC1oB3eXJm4aEykTFrNc9mzWDTgGJIr9d/5ZVXWP2Ibf0cUhZ/NqCSc18VAWLgyeI4VxGwU/KwgrDTa9euQ9E8unqgCbdZTG9XLZvukXkICN1QeYGa246d21Hy/r//9x9dccUVTW3wFQnLzwV9ZOTkP3/t67PsOmvAzX+FfXnXnW+4ckeXUa+gpymqCaDom02lp6cncvm02xPu7OzPF2agSwfbatZ/64bLxWRL4nSRGk82RqZS6Xwx7mT55JhcyaMzKrTaad4ADc+QZEqUQLlnFDXocqENS11URFGspvLBco1JJaHvmohH21pao2F0kfdgJNh8NHAXBj1jXKCpc+CsI2wi1FQGeXVw+Bge7dWdvGwYCsj8LArdOTDeVCTa8VcGPriD5dAyBtsCj9fv4iBRr0g+hgo7WVDj3A4+lyzKisG5eYbn0IBO1TWI8KRnZlDqhuf2hcKCqpcq9VQ+ny2WA+G2nr4hUZFaAhSvTXVGHWF0oXEyTkYXwEqAKK9DR0V7LB5GYBzwiBDecyChgd4zgJelNNEb6joMfeADU4qmenke24hNG3o9biQ4NOBo1g7qjnJZLJaqCNhPTFQqAprxMSjgWGAS3ppUe98G7abrrrsa7YVOzbX5y3P1e0jGvYoRIAZ+FU8OGdp8EEgk4tu2bZ2amkRvD+iK2G9S5F89bk93T2dPT/dv/dZvffzjH7vhhutbWhLNDOhqeLGm0+lvf/vfdVN+337gF9/18IzfcdvFW9fFwe3yuOlYDLL9nrHR8Xy+Bk8Z1C+3C0S3MO92QUUGOiyWsIxbprypXFVTKY12ZKtVWdXbnTqbz2FP443GKHisaOeiQItexs4A/jaIeSztLFVrarHUGEs6ypVEItze1d0SCmMAoOWbSi+mQh7lYWk/wtlwtHmv5vRLrJtGvZwHkW0vjLvB8Q5E23k31OEcquJB6h1l9oYBDxqPJCmoKXfAwGNSKA/K2BmED8x/UCR0fcfvItFgXRBzOTAqOFNNDq1sZdOZxkOZ1ATena8IhXJVUrXWtq543E87BK+r4aGKfk4AvxC6O5QugFAPOQOACcGfgN+PrAY2Cg3RVLcBskiuo1tNoQwbHjGcXT/64U8rGYFjUIUhQ96mrzfOsZAFwP8zQl0GyMlk6cSJ3HSylE5JtUZFcbiyJWxg5ph4lGiaWRT7v5fM3csXb3Ox1et1VAZeddVVKFWw1unrnDif7wE5liDwIgJEqpashnMVgaYHbwferb9S6E03PDw8OTkJpw2ePQqp4fWCkQfbBury3Ec1A+CLr3q7EDCfe+65m266xdI710wlP1MuzfxgeAP98c/88R29nTGp7qzkxp2oClQdjzz83I/+56ma4HD7OK83Mbh+Xa6UzhWz+UK+gUbumrsuUfYWx6wepw2OonfH2V2NRizgjA0N8oFYWZYEoVyYTBbS5VxN0BkHBF2dkQDY9x2xGOty4a9xl8sP5R3I2zEIqDt0hkXSHuYcVfE073YwLgOBdgVUeolGBh++v9EA89zsKQeFOKleKeVNEVjDAQVb0OVQHlesltEnBhNkBqYZjFBnYRXRSxC95CuC3uJzdSR8wTAlO8ZHp6bTeYeLYb2wtiyohcFAUKS4aOfA5k3bOzq74d4fP/aTkFfsSbiho5fLgmzQqRsVvXIChjOfq1XLdfDhB4d6O7piaDwPLgAE65KTlcOHJmg3XP4QNixCqZqensQzhP1oR6+2RAJ9faFgJOD1xyYnplMzpUKxDj5BrYKzddXggm2hZDX4zL4JMzHf/MxqMJzamZ2au1dcB3PXWzDk/973vrt165bZM4kHv5CvDjnndRAgHjxZIucqAraPbvo+pqm22oSgOSnDgKWMyrehocH+/r7Ozk78FYJudrp9Nm/f9JRXx1sVOfjvwIM3ZexO2YlTP3W0Rq++bGO0fVM0vtXtifDomcLAN2UmJ8ErBIdOLlfqebNRahlNWeHEI4QOsjliAejbhj8gPYvDwVWPx4OsqIR0xUPpnD9IuXmKY8B1d2gGmGqmNK2iMIbh9yD27kRIHI451GbRAMDs94MqRM5LuUOG08PAWXe64eTCQVclAT3fHHJdb9QoTWIYlTND/GUHEiJiA/l4mFgE9rHlMHsIGIimuDkefDkatXwMdHhY1uP18G5kyHlsERqiUoF+vEOJxoM93Z084v81dK5XqpJUqqlgBEKPVqe4cDhI087k9KGORG1tt8+QavmiIBkJT2S9wXgnh0+gKW2pIiJY4HZSgZAbhe2azsJOV8ryE4+eHJ8oBiMJhC2q+WI9P6OICsYYDvhcLoff74S7D+M9OVk+eGQiUzSSeUXANsnl1lmfoDEK4z45WSvXJbPdjKFZokhNUqSVEnppeuU1PHj8E8ISfl/AysSbTvy5+iUk417dCBADv7rnh4zuzBCwXpGz5ts25Fagu/mfeZW5r9Hm5uDMLr+0Rw0Pj/znf/yXNULwz14UusEgQyHPG6/a0dq3nWLRl9ULywSSFs+x0XBoYnxKNRjIuyMt7fH7OJ5P5yEeA7NtRtCtAACk+vSWeOSi7QPretsUhK2rNR55ZKURjMQohsW/I/wejoZAi0PlG1zlUMgPOf447wkieA6zz7Aajaq4COWPUa4g3HC1nNIqBbmUVkrZRimjClVHXVDQHw49fhvoO1Ou1SoIHrBOGG5sOUznm0V2HsQ58OxwOejNciwcfTfq48C6oxmX12OwDKxsAFpDtCMjCAVBAIPvossv6WjpkNDAtVzOVLSRbEFU6P6efhQH0Dq7dVM4FqjrdTVfVKPR/ra2zRDTScTWYHtXLZ3k3Vw06k3EfGgTh1J8hkG/Wsf+fcf270siK4BadxWavqk0SvSBATj2YBnGW1tj7S0o+hudKh0+lklXqAOT4lhJnypqozlpKq/PFOSxFOICSHqYzWhQ5g/l2lOMyNNX2pksF8wRlA+uve6a9va2MzmeHEMQWAACxMAvADRyCkFg0RBA2Pb737/7wYcemt1/WHEIO5aLTzzqvubynYFYj0FpLt7F0l7QzFUFOdwC1Pdg/qpVI5bo6F3TI0hSLl/VHGi6PmuD3C520/qui7YNQZzOG/BXwT4H2U0SE6DYOd3oKWt25zNozu3xx2KhSBjq7gM9vSHQ2UC9c6DeDoH7IBfu0dwhh9OpSUI9PS3lpmHUVbGBAjaE30E+h9+P4jdNVTBaiM9jk2IK24KRZ/af1xj0fge737aIGkICZl8XDpsL9PWB4BxYf6oiQYkWfWRAmKAYkAJkByTtpRTCEQbj9oc5h1YWlAbccM6FLnCsoUX91Nru3oivI5cT/eH+jq716FJPOzSOUgLhVtmoeFk1AIlbHIrqfllr1ARUuo2Op7KZBoiWCHuA4Q8KHhR9G0hVSAoKB9x+b6St3R1pCcTWTM5kGhIznlYbAF1FOITFY6FPvFniYPaaA4se+yeER9D2Fbo385BQnLtorB7BssfjuvLKK+2GyIu2pMiFCAKnECAGnqwFgsAKI4DGuI89+jgq8i3N3VNEO8vA93YFr7pkY7xtDbrGQNpdlqY4RkV1mVArIBAOHxhGK55IhKK+crWeKdRMC2vWWpsF9Rs3dG3e0BIJeiiNqqsyXGnVQStC3SeJsCioiIOt5Z2Iozu7WtvCUHXhOYjWefFLFw/2HBVpd0U7DKTbab1RTteTJ/ViChLwDcHsEocTEfeWZDDetDr6xknglqNZvBmkBpEenjui8Yqhmb836RFm6Zxp3U21fdhiDTQ2Gb90OfEUhojmbhTrgnAOF6KcnKhX4WGL0mimqHm8fUP9fl+ERra/Ua+KtZaQV20UJ05CsxYcAX9791qGDzpoJ+XgoJHn8/PhcL9YSelqCTdEql/TYUahoqeeHMkVCiKq9SRJhRp8IOACUwD8P5DpNm0e3Lypr3vNQEPS4y2tHV3dM7nG+EwBmgFIcECQz4wEYIOCVAWFikIn9IbMFYPxW5Z+YavH3sCNj4+9613vstTpF3idhd2dnHWBIEAM/AUy0eQxVy0C1OPm5wnLjbPtxSyxAL/ZvK798l29nmAHy6Cpmkopkw0ho0qlRr2QmizkMrlGTY/Fg2iVNjGTQYQeHrnJSHDoba3eNf0xjxPFXgyKw1BCB7cbJDnOiTB72eMwApEIfOsQ9OudrAYzrMs+jxudXeDbSpRLC3U6o22MqujlVHVqpDQxppTLEKyDTiwS4+j8Jgh1lJMpslKrQmOnosDUS6iyk80f6nVI5jZE5ALMfjCMmQvAHUR4+6BC4BkhgKMjQoHgOPYhENtBkbuTc6Dc3VCxIcAI3DpTypdraG4bSzh5TygeM/SS1ih7OZaHyda0ZCp1bPioz+9FBh923u31mcJ3Dh0l7haIbLUCip+IvYsZqGCcgXDv9ERpJllA5gCcP1kW4Yo3GmD4yddff9Eb33RRT1+X2xNvaxtqbw21tnZmiqXp6RkkH2DYoXQDzoFZ9+eg1vSErtze1dPu6+mKgu+BDvcvYdTPc4nh3LpQC4fDF198MRG2myd45PAzQoAY+DOCiRxEEFgiBGCPHrM+piG0qIJIRZtS+RalYP1A60VbevyxHgflbdSTYm1YlqsIa0OsJp8pZbIV3eFBwdtMejyVExso4IKKK7ryuNjNm7pcTgp+NhxYUUT8vgHTC9kcOLtutG8VhFAQjq/DyXDQyYHFNW+GrDJDq5yHjfQzwRZDyeupsUZqEjp5GIx1FBL48NsR90ZcHcZRRtmZJEJjBx8YfQUMeuwtEAEHlR/31VUzTY2e8eh5A9If4vLYZ5gsQc1Adh61d2AcmGae40AwNJu/CQ2zbI9DjZwj5PKgF61IMTXIwrgd05MndEXFE0GkD0GAmiAWSsLMdAYisz5I+AQDSApUKmXIG6JMz+PjcWU8MrYNLhZy+H5veKAma4cOHOMcvKErKMF38+5MrrZpQ9dNN++G/g/KBQKRvljbJnS49Xm5SDhWLExGgl5JRiECbTauM9hEnL9kc+ySHYODa3ADtbOrHVUI0Ne3ngMMSUzZ/ML1tteeSqZvsVrM2QuMuPJL9EW7MC9LDPyFOe/kqVcRAk0Db73fLXKc5csjFLxtfevVlw1AtqWcS1Uyxxv1IhRUkbEW6zVaY1OZsqw6oSRDcRREYgT0gaeQ86YHehOtMR+Kz9082smi8QtUXmWP2wdvt793rZEvu2olNNpxB4Pwn2F0TbI7+rDC7oVb0KAdGXoxN1FPjkBMrl4xSXMiPGsIxcBiwyE26/VN6hyMMeLrMNxWyAE908Goo0EORxjfZOdByQ7jhmoczpVkhjWL7yCUjxEiRe+CLw5dHrO5HGsGHMytgQ7Gnyl0B0/eUH0e3oecgiA4WAd49A7YWPDhaDSCNxP2GAfU7hqSks3nVF1NtLUghcEwTmTKXS6vRRAUA8EwRPPqjUqmUhtLS0en6ulyHdXwre1xN+9PzZQh8dvbHRkawrlgEgqe0DpXuINzBg21jl3H+PCJXes6+1rp9T2eNT0dbXH37k2B9T2JbRv6okEWmjqpZMrNuyZTFQ1u/mwR/PwMvG3Oc7l8OBTevdt04s3oy+oo3VxFXw8ylLNAYN4r8izuRU4lCBAEXhcBU2XfpL+hno1jAyEPEsByY6ow81x26qCmiGibgsgzDIrckKAbD+I67GMgAIq7pdeu00EPh1IyhyYzqF1HapqB0RVk0fS4XRCaLTcypRp+D0+aBt0N2XKYWBh41LCFWnV/q+H063JJL0/ImaxYqcLyQq0Otebg9dXQjsa8VENqCLgptOgDoaDP40XKHex4K9yOBu0emHFEy2G9IVSniQK4ZGCimaF7UTLl6cCng1g9flA1KOGYCnlIyWs6KH4uHmw5HyTuePSO0xSvQ+v38IFyAbq5el1EQkBx0AJIcaIM/RwvWtK6eWQMDhzcNzExKtTqfk80FE6g7p+GtqErLGhQvefrengypz3+/PFsqeEKYE/j51idUesOVujqcscTaC0jc4YCHx5YirKOxnEGzbNQ2R/YlC0WPRyjQAqQL+4YckVcepBXyzN7y5lRXa1RqtQWdvl9HszobPfX+aTR59ry733ve/l83oyDLLRV3euuKnLAhYkAMfAX5ryTpz4dgdX2erUMAJjetARqHM2Ggu62rk6v30ezkIoL6AhfIziOzur1Khxag3VqDjPOjCB2JOREVTsaxZrq7sVSJp9HkxYIxaqoBitXnv/F/TPHTqC/Gxxus10PwuPYDCBLDl67O4SqMWe9UBg9Ws6XDJ1uVMtV9ISv10y6GQXXHUlrBW405O3g9JsyNaoEdj1S7GjiG25r87e089EWd7SFdnsQLIfZg/w72tOpJj1QLpdKuWwWrf/QXEeoS3DxcUGzKyuk3nlnOIBGtS78CU1a7BxQw2Y2Xze0CGjzsuFt6HDkc6USJHqwHfGjgh469mhN63ZDF/fg3gNT4xP1GpIXCP+Dci/la3Rd8quMG53v3IE23h3y+FBDH1i/fktP/xoDfH2KWbumq7UlwXK82KgpklItHnRqRS/D1YonNCHZ1dmzd/+BiYnhbDHL0vWdO1ouf+P6RDurodueCioggyoGf9DsVGcpE1kx+vmYZxQZ2DYejjsklh9++OFmfH5e1yHfZILAayBADDxZHhc0Amb22PrYBn4VvFtn3UAMCbzzkMepQORFoirFSqUm1wWPokVpLg5GN+MyNeYYjgfrHcF5iLzChfd5GF/AjJnD5kBuDVlxU+PVhc7mvqDLa8AlFaprooFQwO/2eFD2hQNgn0Dfh5Y9xN5cjCYVJhxClUYWABVkmgMusln0hkS6w0CA3eVxw/3GijEbxiAIAPMcioY6e7l4e5X1lSjvqEiNCJroimjeKBOIuYIxRaeRMsdeBDQ89FnBBwQ8sxcgy6NNm6RD35b3Y4C4GJISGrxvNJYxeeoorcfmAFK5LvSxaShuWfWBpuB2NiArp+t++O8WcQAh/6lkZnRmcjIzquoNxAsmktmRmRzrbnN5Iw6a11UuEuL621zXXzqwc12opzOwbdfW9es7vS7Ji4o6VLY7WFNfT8zmJn5SSR2sloYdhgxcUfXXKEksigFMMd0arwpIcuDBwQdkVJnRDbfLjfyHadgtjaJ5pc/nHgzVxe9859/NksdT7RUu6O8kefjFQ4Dk4BcPS3KlcwcB+03a/NP+YaXKkR999DHQ6GHOLWW0WWFzGAAkra+8aKirLQD9ON7rdvEJBT1hfB3uQEt+4mSjVi4X6plsTTYcNYWeyhTglfd1hdHztFyse2AjsQdA0BtN2Tkm5I/G3SF9LBVhHK0hPh6J6S4PitVwQ8as7aa0YAcXCKnpyVJqAnnwRl2oFItWRF1W8D8g56FdjMma08wW7l4Myc143WnWc9LjOdRw5Fj/M6n8s5PJY9ncM1PjT06MH83kM5LMB9FHXgxArx5ePvRkERBXVZDmkfqHhTcb2CCKgJC+2dlFh/03VAV5BhTD1yUR/wSTD10cikNkvoFG7KZyuwsJBXTNY/0cr1G6KKPynwVLIF/MUai/Z/hcRTg6UQyFzB4zdUmqCnUX728LKkOtzpDbVS5NofWeIdaCfh5SfD4vj0bx1WrDwaGcTilkZ0SxGAhucAW6Dhx8oTBzlNFUlN5B9M+PkgOkEljekLBjYSansqOjSfD9j06Uy1XZwaBQAezB+cTo53xZMNdjY6Mw8Ndcc40ZWZnnXuHc+dqRkS43AsTALzfi5H4rjsBc626/TPFZKeuOrQVIdk88YZXJmY7xi74gxskzjvYWfzjeKqPvSq0eTLR6fbDXWiU5WS03iqVCriAEIy0OV2B8Ou3zcFs29Y+cHMfjhHxuLwwnBPldIZ0NotmbfHy4nsujKi7u573hiNPrwwYHjDxdpSQXOtEGabFcnBxB3r1WqcK6I4COpLoTonQcqOgcEvbgvsdCHd6WhMCwUzJ1WDL2loThilST6al0bqaYL5SLiMWjZS/FuRWKTlcqJamRrlYLGIbfC6Ee2HMnGrzDutMsuHiw5TDyGAa8YRDu4LKD5m8K5Fiqr4h5m9YO5eqijBgCEvY8IGIZg+ew4YCZdzMcAuOyIpoi/qqjVBHGZiqyI7hu7ZpoBLkMXhR03LIl5kH3m2ImNTOTRMYhmcyDT+DxOaOxQDTm4z24s86zLl0xG+xNTSd5PgrJ/OMHDhQnp1G4hznhnY4O1CIy6IkDXR7o2tPJmUIujzI6ejKH5roqwg2WKrAZOFnghzIQqN+5cwfElVdqKS5w5OS0VYwAMfCreHLI0JYGAduiv/yzIgRmcOr27t334IMPwpiZYVtTqdZOnEEgzqjWxa720Lp165Bgb0hV0eE2Rd0ZevLEvkwhiV7lhZLkYIMnJpKFSn3z+l6vmz0+PKHIgqYpyElrBjuRFQ6emIqBtDY5hpg3AgIdHTHOEwBtHQR73EIGaS/WpYq15MHnaqUcsu8ywukIzaswZLQT8jcg4tGU1x8IY3vRnkhLjvsns4dVLitz5Qry16pD1hDDrwmVQqmARnVOjy8QioOAB8mbTKVcEEU0dUeXVhQHhP0hnx+N5ChYejMugJbwYAyapDoGOxu32w0NPRWWX9fRHw8l7LVazWzsQlFurwukexe2QKoDMvcaTcuU4dRp2Gd0jG0oekXUMuU6kvXXvuntLRHWoYrlWgN6fEP9EQ+nZiYnD+4/WiznwSiA0p95R8aIxsK+oBdMRnwUma2J4qHj0/fcs/+JJ589dPCp4YMHdVN2HkwANehzJqI+kAaRyTEL+1hnIV8zq/1VKlfT81XwGa3Ii9USYWFrFjOP5MWTTz514403hsOheUX7F3ZHctaFgAAx8BfCLJNnPCMEVuqtCovxX//1X2aWwGwoB7fZpMvZdfCgssX8zoG+DhS1OT2ueMsOxKwr/z97/x0u13nneWIVTtUJlXPdfC8uciCYs0iRilSkpJ7dsWdnZ2bdz+M/dtwej9fP2M/09o539ml7Qnseb4cZe9zqNN2SuiVRpBIlUYkiRUqMAJGBm1PlfFJFf95TwBVIdZMACJAAWSUIvLi36oT3nHt+6RsahaWTL6EBh4pMpd6WlRR9ad1s3X37wRd++UqpUgX5RZBUApGxuYPHzqyDnQvWKmazlspO7EpjqYc7HPXyAJVZpuwDX8i02+Wl4+1qxdAt3dSp3YUMPREVph21NkV3IDiIxIsD6flq/UjTbvTlRrmuGzXNjzaORwuqDbuRK+UymYlAIBSKJWTE8YORYDA0lLWxwQG63Rb2cdC9AwE68gAA4cVRoxO+BVzA42EKDqZOCOvBgwcR4WDQBC4fA1fHX4/an8RHMPXaXaPf61AwOzOWjlcp1Nqb5YbZG0yMTyigBgdmOChm9+moO+Cvryyub27l4+nxRCqALg49C5zziOuBgJqIx1lx3WifPF348l//4uhrW9FEiLK+zrIaVjiI1p87m4qNpcKKhJDOAPk/uHm0NvSG3umSbLjJAXJ1C4idE9o5mytFNTnXG8mgVkt/+OGHyTku6ZYdvWm0Am+6AqMAP7pBRivwLq8AoPK/+ZuvmqZJaN+WsRsek9vbmxtPZlIBn0L5TcALE17ancH6uZMgvzBxZ6A8cAXRg92zfx6V+KNHT3n9LskzUMClWd2Xjq+2ze7N6YCiN1wu387de4KupuYJIyYrZs522+q5JS1slPL9xla1qtN+dvkczxuh24IVjawpIY8aKg88J5rmsZbVDSfCStBtt5GPQbU+Fg3DXAeFVq6UoNxjMUP3PZbCvi/AAB2vXtnnaRtYxNpA6IQEj6YQJjGFHXQsASBHV4exfK8Hf48hAnUwBEGwe4zZRRlPkKd7z4SAfj51Og185gRU/FjP9Qd6p2NJHsPVr1nMEaLM0RUtAHutZ+VxCN45O6tK7ojqOnGUnKQ7MbU3mcrIWkf1+aJhTQ1IiiwxrZBxpPd4Njfy33vy1c01C01AD6w+w9raQHnXnUkruOAkwmokQIehjZgvJXuzpYON6KETTLQPhYplI98AMyAsfkRSdqUV/AXJWxr1i/ffd9/k1OS7lW6+y78Mo91f1RUYBfirupyjjY1W4PJXgHLtBz94amsrt20zs70NnvKzs2nN10nFQ5DMXQOlWcqZOgTvoGeAzbqrVNLNvhcb9YDieuqpn8hyL6RRnXqDIVVyeWuWNROL7tIko9oIKtpERI5LfrrudAYItCbQdqNlNqrNaqnZMEU/3D2w6Hfjf97vK5GwNxzRA4GTbdcvig1TCdxyx723HDjU3sy5G7WkpmSCAWEFixNrq0I3IJXOUoCG44lIOAkmLjMxdfOtN7eNZkAO3HLvPXtuPlivUGU3Wv1Oy+iE/X6Qd6ACOVN07wT6wIdRHpgAIHf0KjQSFORhfVDaPfDWMbXzINYD3g56Hg0OuctO2wtVHSm/YCC6b26qY7fIBrDAiQb8rnaTtr3k0zbWzpBd7D14fygSlhHzt5qefiOggRKUQ8EQc32SHAxxWMHnXlzk+/GYX2/2LUtXsLD1u8dS/vFMcG4yFQuLln650ixX9Hg8FI1nQDh02lY4mjixuKUEEpWWTpridfsFcuDKX6JlAcLx6GtHP/KRD4dC9FqcJG8kU3/lS/p+/+SVNpTe7+s2Ov/RCly1FYBRvXPnzuHw9g1PczGBHnhUxSMrrsx4ODG1c2LXzkBIwv1FoseOHpzs0xQ/s/STx44bZos6Eta7CHV2p9ZoMYdPKJLLtAGpM8VWOn01FBK1JkpwFprxohtPoEJ0VoDjEJvlw2jRUtUypZZDm33v8a5rWe+Oz87csWfPTHa6sbZ+4uWXSlubOMvQJ9BcvQABt99T/NpAjOw9TNRbhhGPhffPj+v5taBf/fhnf+Pzn//fzMzsQAhf9ocKZve7p08/tb7Vws/GpwCaU2TkY9Hno5RHF9YH7Q2GPlVyJJLQVNDrHjeiN/TWAwjOkZsIv5owjALaCyYmcwOEcV2Ke3Z6bDKk7czGNHdXb1SPHzv64ksvVRr29I49Kn0EQduXo5EszYGBGws4X9CnCmCdW6LPgaSQtwcf3geOweqYwkVe6YdDg8mx4P59meSYohDgOUFJQbiWJccbF76ekAhyu3bunJmZCuEoL3AFA6G9/zZf3ACvHX3t8cefEBiIUWh/m6v5vv/4qIJ/398CowV4t1eAuLixsfGDp37otOhf//L0ZgHZ7QxmM6F8qYBhXClXQK7V7252+lWPpLU7rk5fWlxe29xcpU/MZNvRg3dZbctomnNTU/OxWGtt093rTaYis/EYEi30xtF9q9cbMNbYWRcinOgx8zlqekuU1d5B3edb98rdUHpifH7/zh17Z3bIkfTa6saLP/wOMHfDNICTB2OhbDaNpj2U+nbXvZ4rCiXbnkuLRA4f3K1X8qePvvrwhx/OzE7+7JkfnvjF85OTEwduuQm1uZ5uLzeai+vrlNWMmt2yUI/BAwZGHOQ5QGzMGFDgI75BkTeMFqckZtw0JrCww9QNDziPN6gqUdIBj7flQtPGnB2L7d81mY6F9UaFBAaIIBo97Y5vZm5cI4FSVUMvtw0blD7ud2QxYOyBH6A8j5r+2tLS8grwQKj9fWRuQcSD9pvIJqKqN52NxjJxu+cuVc1S3eq4JMvyAi1E2d7oubeKpd27dm6uLzZ0dxn8/nkn2Su/n7bpmi+/8sqDDz6YzWZGFfyVr+bok8y8/tW/+lejdRitwGgF3sUV4LFeKpWeePyJX/cepWudiYV2zwTHMmNKMKWoE9F0xiv1K6VV07YVOehy+7PTc2a7VyrlgLOh5ypM2gZdhtkBv7pnflYmdjbtbCQ8FUUHTwG9R1PdQuMd7jmt7y6Udx20mrCQAVvn9iKsbimhRigZ2blvYmwqPZ5Fag4AG041r/7s+60amHEbNRnmzblqqe1zzUxM0Vuv6Uah1ULChvo7PTG2a2Z8Y2FRDWlT81Orq2uvHT06PjXx4EMPzs/OwOef272zVKsv5Is4w0RUlYAOCa/b7jA1IDYLRh7U9l4XnjwXhdjeNkzwa+1BT6D+mOo7gnp+yYtIrNS2WpYhK+5AQLjmUN3XqmUh9gsJ3rSo+CORcCwgg9oTvDw0gxDGp88xMLuOM69jThMe+IPnzq2T5aTTccdPp0uPhM4GMn2U5PX24NzS1laR/3oR+ys1cZ91r5c7JcPtkQMY1RlGd4W1qCMAfOXuscPbj1RvGOMBZMApwCpeCPyP6vh38ZfzBt/1KMDf4BdwdPjviRWgRv3Sl78y9Fd93cvjv2Xf3t3TMYbRjUbfMKqo1GMhY7QavY47EA4Fw4m+N3BmZWsjv0rf3ef3oPjKGJ5Qc2DnfCya0LfyrZoxnQinFKnn6tJIR5UeKXjqddGtFjkBEW1gUsYD4/N4i5Iav/W+XXc/EAzFIvEgDne6ORiooeUjv1w5c6TSaOp8BI28bsfqtetdKxOO+l1ei6TC7wMYBzp+ft/eyWx6a2Fpbt/uut5YWViPhjO76WSPTVRyeaPZ6ns9u+d3pcYmysjpd7tjAdzvvOjbAwmAA+8nyKGKA4OAhr8zkqd0rzfrPVdf9YPaB2MnoqAwnnH1qOA1ryugeckOdLvbwNPWhBMgdHDRuud8W612JMgUAApCoNfHGKZlGrbXi0p/z9S7m/nWmbXGz19dErp82MO3Ce2yx+e2rR4SwM16pwrcQQmks+PJdHrn7r3kAy1PrNYNf+sn515b0BfW9aPnihtbeq6C9w2jCmEY72RpjlqReF02a27oG0sv5+VXXr7llpvF7EZo5Y0m8e+J3/N3/CRGAf4dX/LRDkcr8PoVcETrlO9//wdbW3lRrg2tyYZ/PN5b9k/eefMuwq8kDSJBQpWMsGypkDcaRrVqq6Hk/L5bI7Exs9NZ26qGwsGZmXHgaylY3rFAR/f4G2UCJtbwaMyiV8MIm0K0Lbrz8M3aAOtMeu6SQoXb7buaSrCXnZnZfUCWfPQA6GFj8e4LxSrFwtLRXxTLNdTlBI9N8t5x+12Val1LJ+kGJLVo3baXV1doZdMDmNu7LxyKLZ85lZ2ZR3ReUrVYOJSKaBsrqy8//4tyPrewtBBNxQ/s3i371c0c6vQthGoZfHPepDiwyUEDeGUOwS/AfsKxboC/DcU3qjgg78XQHRpdpw3Nj0MB8U9gFmZ0Ab/ZaBp1/GhstOFDcOG8ciAQjCUisUjI422DiR90DecTnnK1fW6teG6zkasNrL7SNNqxMO42xuRUJsTMIaBOTmduumXfnkO75vfMTo2nk9EkjX6Qeof2H3D5wsdOnGliT6uTBDTqTaNj0/wQnrIiwIsrKP5/BdF9eF8M9Rg4a1wAPvrRj8IbGH5z+0ejX6DRClziCowC/CUu1OhtoxW4JiswfHBDhV9cXHjhhRcFRe1X4d2NJ9tNexIH9qBOMxaNS4pD7Oq2gb7X9bpeKVlqIquEQ4q7e/PBPXff9+D6+kYgmrj/w59EpD5fabdyLcVoZb2e+XhQ8XjBxcFup7T1+NGAY+JOP5rGs0cLYbLuWzatSig1NX8wGU9AooOO1xN660jORE8+83S5VCrUKjJOr7IyPj75wQ9/JJrK3P7Bj60cOxpWVHPgOn7mrAWITwums5ME2lxu/eCd91WqTU5OA/3eG7z22pGXX36hUixZbT2SjcSjaSJpKV9c3CoWi/lpeAK04P1e0H4w4lgUzhX1esOywbRjHm/ojBWEOwu5DjFPONpBpBt0hcM84IO2hQmc2e0aDZPOBAkAlTCLSUITDAbDotXhh16weOqM3mpVm/2y7s83jEbbixpdeiwbT4wD5tu5MxlWJRKAsZnxe+69ZW52PJaIpicmEATyMvqX3Knxe9TAxNSOFCG/VjXzlTLDDeTwvS4/UnZdAR/gJaR5UOE7X8pf/l2z3ZNfWVl54IEHpqenRCvAadQP1Zkuf5OjT7xPV2AU4N+nF3502tfJCmw/uDc3N7//g6fecFShQPD+u6bm5zQGyIV8sVJpbq1t1Io5Rudr6+tV3ZOd2zM+N5eMZ/29TtjdObx3zz33fGDv4VvRkpuc3zO571A3npL77TG3TU9bAhouZu9CvUb03lstoOvUwWi/1HXTUGPpXYd2z++GIy7G4X4vSHEpENlcWNk8eazUqJudtokD7MD9gYcevuXueyOpTCtXtTc2aJ6vl8pN06S89qlaNJqobG2qQS06NgMuDyk8lODsRuu5534alOXZiR1g8aKJseTEjMvTrxQ2a/mioesM4eOxGCg94pdQxqUV4HWTXGAgC4kOnX4OG0s6IUTPV0jWUjJbFmx0n6wR0Rk7tEzTF1QBAYg2gAdhOJu5ASK2NOfB9nu7/YXTxzY38z1fuDFwUdQHI1md8zFaYS00O5v6wD23TWXCg059PDN5+PZb44ko0D+BBkDK19SZYyC+FwhPxsYPur3y7Hh8744xvHIlb28y6d63I+VXXIbpzFhEAGaZh9OWKwzGooJ3Xkdfe+2RRz6OOtB2aB8F+OvkN/eGOIwRTe6GuEyjg3wvr8Dw2b1//wEh4vb6F7argRDq79lyccusm7F4iAl4vay3anatYRlA6Ntdj6vvD4UCY9OhscnE2Pj4RCYSUvbMjM3EUJULHbz/wfStd3dlGeaZQJq5PAyowdl3RKEMzUwA6WtGZ6vjCqSn983NU23TxXf5CKrUoERaZe3UcSbcdaPh9/qorMcnJnfv2osNLO0Aq5YLqn4BH+92yQqA32PzTsYgfGV6/VYL+BsMcoK1T7dQ1TEDHIQ3ODu79+At94OSGxCoB+5gv4MA70apVrB6qO6QWnQ7XeEsJ+pvgTuDuh+IRpLpFOxzFGaGAn+8FJ+fbn6712WoHwBhjya8aatROTkWT6fGQOcjq9+xWKvqBuY3p87ZXdkVCGzW9EhiMjM2fsvNt+/fc3AsHZ7Keg7tCoZ9FaNakNy+ufmJaETDEjcSjrh6tq2X2jbq+17o+Xr5ZK9dFhx9l0eVjcP7wv/d33/w0JQv2lt76JbUh++fDwkrP+I7f5+3FbiyG5fRhAO4c508cerpnz59HZgcXtl5jD71Lq/AKMC/yxdgtPv36ArwTBYc9ov+/MovnAf3tnX4BY/a/vT05MTkxOv18Gmf9xmRry+XX3rhyKuvvvbznz23lduwe+2NrUIuV1eDvlQ62qgVCsVFe2DKmXR0docnFCEANiz9xWPHXzu50IEblp7uRZLEScjc6MWKYtQ1yJeLdk/4rlq9XqkzKHm0semdPp+PsTcCrXi2gsVrGnZuYz2/tto0MKSlhHUrPm9cCTYKlfxmPiiHTUtvozMrDN48ql9Bl0ZvNeCugTfDR6Zj2UIvxiUFNK3eqKBqG5IxzklOzu0NhSLkJV2rl9+swHHHFbfR7eV1q4ISrADZDZDMtUDN2djJ28wLQAVKHi/AcgT2kKilYGdpmRYwUEcDAEuegM8zFgx6DZvROEvmU6UkJjOa2uvaG5srpTLgd89mzchVXbFMZmpywudXl9e2sMSdnYjPj8mDRiG/cur4kdegArBz6nirma9XVo1G3myVBr1mf1DvdVqN+sbKqR83a+j0Nputoqa4bKty7/13abK3kVu979aJ//bv3zc7nWQqwdE5BTw3gJjKk8dcVi0/rOCJ8UT6//f/+r8WiyWRNjAOuKytvEd/tUandekrMArwl75Wo3eOVuDSV4BHtKjALsTy8w/mYTiHLc7Y+ezZs4I2PowDg0EkEtmzZ7dDR99WQ3MHA/FGrXH0yDEtlNyxdxeRL51N7jkwD1sM2JkNSs60C5X61sba2uLZGoqzg7YHp5Wu5e71y4VKtdHEgr3atutuZNYE/8wlpuh+LFyRwfMTMJWAPRg07M7E7M5sJuPzO//z+dk0YrF06Isbq4JaBnvMFnh7vlOtVn5+7PhSs7G8tWLX6/jINgyjrFclvyuguInnOrwxIbbjwpKOgIQ6PS6v1XIRiDnQs1A8msmOE9wp0RHvg6CvKoKTxg6WczkdRVs52BVYPbF6dgt+XhuVHgEO9HgUtG/9nF7Hjw88QjCDAcW9kO/vkrZ0sIePeeWB6BWguNvNpJOIALXtQblcL5Zqq8X8WqGeyM7u3/uQT4qSIa2tLKqSPZONxLSAp9+u1+r5Yqmh16qNgmFsWXrOtkrdXs3rsdEO6LX1bqcpST2kcDl1r1vV1GgYf3gZ4v4gFNTCGPn2zZvGgvcdSBzeHQ8zFvCp0PkZGYgczUvvQ1zWYYP9EivyYbZ35szZp556ihV1bpW3o5R36Xfv6J3vkRUYzeDfIxdydBrX5woM2+8OzQmJlT58929/+7u/93v//vd+7//1ve9977Of/axKF94p9NGX2dzM/eTHPx0SpYavgKLec/t8r1M9dPNNB2/etWN2UlMVuNFIvK2u5Dsufyieapr6wAOurKs3q9VqyaAnXau0m61ypWH0fNFImF34axtBPN4xShn0tYBSq1TA2WGfQoJR73RqPe/+O+5LJNNMtlVFQdUOexYI6PF4Mn9uwWg0csWC1e1oispkmeA9cfDmvuQ7+cxT/j5TcfcSk+3cBnqueNnBy1cDka5ty8IjDrNZT0BWw5p38dSJVqmUTmS0aDI5NlYxKpzyq798MaX6o1LfQpRGN5eK+XiGwXZMVnCC8QOm60NXB+Pvk4DTdfo9Dx0GyVOv12D3CXydSI8Eh8yhGAjYIIL20NvrXaEkTyNdqPVZ7UbLLNeaifHdgdjE4cO3u931Z599dmNzKxmW5scSEgh9q72xub6xWfJ6lVBEyYzFEvEwcjdskzNQOG1U77xeoYbf7fTacPl0RYr2e02v14JduHTmtF1renro/HZC/l5Ca8+Ma/M7xnfuyo6PBZLZdCwabeB2B3jBSfMu0bRw+LbhzbC0tPSZz3zamcSLJOH6vNVHR3UdrsAowF+HF2V0SDf8Cmw/xKnI2+02QnXf/94P/uzP//w//sf/+LWvfe3okaO1eg2lWHzDJiYmmFE7hR2V6uBrX/06H9kGUjGEvvPmPXffuSuZilLcUoEjnw57ik+fOHbabLsnpnfQqcZehW0Q8lp6w4TfDfi8XKG+rdnueDxGRevJLyf6HbRxJMmLWU2r2WTE3heddE/ZbivZHfOHbnWLeMbs3QXpPFcoBJngq4Hy2qpuIT5rWIDvvW590KtYzWK9UVpZDnZNv+pD36ZWrcNdQ/6dQr9lWsFonKgswiEu734PAPZ0MrCycKa4tkXHIJadjo2l/ZoEAOD0iROzyYiKkk3LwF+OSX+51ognkvDdqdDRuKE0By4AnJ4NCqtWop3Hx+lwkNTsON4x42fYj/MNzQhKesD2muzXKbdpCbTbgXCEZjpVuaypicyY3VPIVRZP/6JQLGTS4b1z6cpmbn11kfnDyuqW3urE4glWAGmZWEzjKpBAMNkfuPmenxys0+OEIOqDKWxIPg4EyVs372lUK/V8laY8GroR1swrhWRvPOCKBl0Hdmc/8MG7Hr73pla9ComRa7ddxL/lLT7s0jvv90Bh2L1798GDB4c4+rf87OgNoxUYrsCoRT+6E0YrcE1WAGU0JFD/+I+/+LnPff6BDzz03//3v/Xnf/YXr75ytE61hyKrV0Kt7Omnf+Yox4sXD+75+R3pdHpY5A2PCXD7yVNFny+E21q/QwhnoCsGsbpeUzVJr1ePHzmqNxFoQ4bOK3Rq/H505fVGbWttxTaaiurrEs/RxJF8oWTcG9SYXRMI6cILQVq3RzeYdHcm5vdEk1mvqrUHribpg6Fj2qYqKNEJ0hjWr+Op9MzsbBkvF9j3VM+N4qGJREgL4Ip+9OzJQqNSaZtr5dr6ZokWQi63kkknmD6bMNt0HZtzuv4SM4Vur2k2BVXeLyEfSyqCVFyjLtr41P4e2RtC3b5jHzt9slhrVGtkIwO4Axw8W0EtH9EbzesHpJ/JTsmBkGiO+zhdfywawZuW9EP0C2R/wO3JoHLf6a9sbC6v5tVQGtf4luVu61avWztx9JVqrsnhEXqjMUxtopVKvVqtJ5KZzFjG42MjHtt2WyaRGxphZ+FcbpkJftWwUfjDcAbX9o7t92hdu95pGzQqcps53lZt4B9r1uoNqBBu0g3w9qp7LCgn3eZYECDDL+fj7cnxtEhQLue13c9n3vEHf/CHlQptj9FrtAKXsQKjCv4yFmv01vfhClzcUH3z5io/ZVhdLpdPnjz1N3/9tX/7b/79H/z+H37vye+vr22I6vR1hZdovgqDlV7v0c9+ljJ02HplCz//+c8XFxep6Yf/5Luwz2Oqd/fOtBfYVteDo4ysybbVz23BTGNMHvYgwiZAXHIwhJwLHewGurKiznS57YEn5IsMvO1QbSsI/R2mGfVu39WTfaQBASWylK/2gsG9dz+shJMA1IOyv9Ws0wP3ut2g7CnpLd0w6y3V64uFQuOxZETWdk5M7Zmb63TMla21F88ugK6HQ4YQXlDo0ria9LCtluL3hsToXeoMRNcbmRgG5ydOnVLa7czs4ekdMy5fb30zV89VB/VG12zgGA9AoN8btHsdo9NJRhMBgPKwy/nbxwC8p6B6w1eyTMuBKN9tW7QIsGgFag89nbmDXm+QydDDhwHgQYi+N9jUO6FIdHzPPkXNMDkQx2U0QwFpx0z2toOHds7u6vf9uPApmtzpNhiiCwibx0tahnmPF0Ugb3h1pVoo2Jvr9YWFVRIV7G/YPEo/VPHugUevdpYWVpfOLW2ubnasDuI/XbtDrpFI4PvnBrgAkr5rmXoht3JuA9gjinjn1pDSI8MBPidkBC/xt2mI0EOS6O6779qxY8fwU8P6flTNX+Iavm/fNgrw79tLPzrxt16B4TP04ifpxY/U4fcpwdF6RSD19Kmzf/Ff/su//p//F2DPP/rRTyjmqNGHMLo3PIgvtF7dtVr9M5/5TDIZHx4K1C+0TZ5++mnhmOY0Ywfuvm16DKN5+6HpoEZY8FAQ+xkKK0zuXYOeV9HCa1sbRqcbCDJrVxkS85EO7DGzY1RrwN8GPr8W8Efrea/RpA1OoDQYJPsgvHX6Xr/pUZJTu+IT8/HJmVgq3mjU0JzptTumYaJIQ9Od8TbONHyQkh8wfCYaQ8C2UKnkSpXVXKGm46/mtsT4uR/yewlZAgnW7xULpRAT40CwPZDge912eH84Gl45t0jLfe6O++Z2z7nd1vriWrlYQWi2vL5ErR7A9E2SgNoBn7f73WQiAlsOVR80/gREoY+aDOB8EG1uLOzhtcNNFxp2cAKciYYYhVg2i0ZewLwcxP9iudb1etOJLGq3Pa9lNmvNcmFmLM6Ug37C7I59cPHh3/W7tuwnyVEQytWbDdtqqYofYOBmvnr6xMorr5xa36gUi8bZs6Ujr60WSq2xcS6WIOA98+wzL710qlYzGCdEw8pQJXByIiYo9113paxzNWEB0sOgAdBzeTHSPbNW4z4BZOlAMi41wDvoPPou3Wq19tnPfobWy3aMf+s7ePSO9/cKjAL8+/v6j87+TVdgGJi3O6UXjUVF1Nd149Sp0z/5ydN/+qd/9m/+zb/9wz/4o2d+9kypVOYTb/4UHnqKsDWi9ezszJ13gvw6/7hn2v2Nb3zjgpidE+R7LvxdPF1991wMExXD6gRCEWhsSNVEw/FGC4e5aqFYWV7eWFstHj26VKogKoOtSk9vd/WeJxqPB4qbrvwGNbubKGF1AYX38UyTvKFkKpAYR+l21823atF4q1ICUlfeoucMP60DLQ0YfKlSpkMQCOJco2C/ttmsvrZ4tkjV3re8qjcRjznEdJ/m84dUORGLIJHTgyMPq6xcxDQ2nsxgP7t3145IVK2WSzZ+7ZHYnj07dKu5tbSWLxRjIZUDIzyjnq8qMi1+Jgi1VoP+RUoFaSdgdWIxWS7m72Ky4WEsT/xmDX2kE0LNTsR+8gAq/J7N3sgxQN1Lra637PX4tAAQfXdfH3QMxdVPhv1iDNDphWKo100EAzESBo+bjAIQoYVGfTodA6pvtdvVqt6sWeVyk7MByBdLhIMhrVJpnD6VX1hafe3VheVzFR+zAI8kdAdUL9ts6XYmHQGwUG+Y3ALMJVDgEz2YUr3vktLjqZLhWl3LY/ru6BVe6mvoMchkY21t7aabDu/ahTr9r27LS93K6H3vyxUYBfj35WUfnfRlrsB2zc3niOvwu1555dU/+7M///f/7vf+6kt/9dJLL0OyGk7TLy7WL84MLt7hxY0BItgnP/UJItcQMk2T/6tf/Sq4vCFYmuGraBsjG9t2zc9lYL13ej3E3QgdSNwgCFOr11uGQJPBZVtYWikUqptbpTW657nGwBOslQwBhlddHtNULMbHVtO2O6rPpfi0cBwlF58aQAMOv/Su1V5m+L2+Vq1U+12iu5v5twzmjnYy1mx+SQ5qa7mtV86cqpv61NzMAw89sH//3t17dqIyUyjr0NODmhJU/KlwAGKeH725XlsadInxtLupWCMaBa6rni+tnTgRT0UHso8+wsriigw+wGwZjZaGTRxsulaLmQA75JyDiNgHgsR3JutA6jCLE2tIAO913RLuMUFh/YqRvVgr0awXODzGEIw30JgZDBSfjEtO2dC7rfquyVTAj8msS3IjGi/SJhlN3WAQy/lgIKDrwAqLrCYzf7T+GZQDEARVmNssGaZNdAU10DGZCYCf7zZbVrNmeN0sGnI2XuT+Agpn28crh75CPB4XOv+9gRbkuzTmPdj6NBqMO/qwCvyx6SPHlkhABAXw0iv44U3lJj3rcOd87GMfHaaPoxb9Zf4Svx/fPgrw78erPjrnS1+BYWjn70aj8dxzv/jzP//zP/qj//j7v//7f/qnf/7CL19E7oQnNaWaeNt5NRP0Sc4bjQwD/MW0t+F+L277Y1nyyU8+kkgkhqZh0Wj0mWeeWV5ePq87jtQJ2+h56ki4VFoH9mXpdRPjJa9MzCD4CQE3q4e/Sr5QXd3A7K0pTFCqNaNWGdP69yQCWkdHoL3cqM9G4y5p0JZ9ajIWGk/J4RisMjcFrcdVatTMll5eX6/kizT5EbmjX92iX21bfg/E9+pGMffqqWP5Wtkfkh959NGHHvlMfHzOH8EQbnZseo8ay5A7mFazozdV7wB5mYACBs7v6piYq4OrP7uyBRdtenwyOzGtxYKpmWlZCQAoXz+3OACDXtzsoYbDrAO2m8dXhdbW7jYti8FAMhxGQp+A3W4T3QntvU675/e6PLLsljVG7x7iPrkA6jyQ5UT8AzaMXi6DeFR5utNasIdcn6uViCK/i9eODGEeF5tQQKvVK9FYJML/o3E226gWuGjo+glJ3AEzEdxrfavLuWqtFYxpXFo0fQH6iSlHu51KhNLJCMD6kOINBcVEgKF8NBSIi0sjjqbT5SDA2kF9FBMcBIYr5TrbkBM7Xnj5HCmKyEAu+RYc3i2i6vd6mPs89NAHs9msaO04r0vezOiN78cVGAX49+NVv+rn/CbCHdvPoO333EBPJY6Z8Pbqq0eefPKp//z//eM//v998akfPLWyska5JvTQX9cpHQb17T9v4e+5vQiU7Hfecde+fXuGJiU8zBE2+cXzLzhpgbCVE2gsNzGoV211EhHXzqmJ7sCDKpzV7jKYNYWHe4CZ+dmVaqVmUPEPxdBpVXd18xPZWLqvr+c3wqKGlr3BqJzJqgFNiSaElKpEC9ujBGRFkSvFPBz9Urls6i3QaEjI6c0W6cJaPnd2Y7mgl+SgFAz6E4nww5/+lF9OHDtXqDV7aiiGL1w4Et9kSFCv2WbF1XEjGxPUAololIPvGS1P1+56fW23Snyemh5PjGWCIQXnup7Vyx17JdRGTdYSN+TAhWYN83vCe5VIDwhfeMr5adQT2YnZ0NcAB4Bb82L/DpSA76OAC4SdCN7HIx7RG2K0lyiNZw09D2R5AnjXwDuQXJAGBCWfdjyWeugBi5AJn8AD9T8QCpudLulMF+VfSxf+NSjzAX3oeJc3SnQjFI8Cp19Yz4LK87m0oC+TTPo1v+zyhINKKhmaHM/E42EGFUKK3uaDwgOQxfUj3ovKn8vdqCGT3/MHNTkUffXYZgdNwMsMzBcyQg8NDpzuPvjBB8/fHnROLnNTV/13f7TB63kFRgH+er46N96xMUL+0Y9+RKNSYKMuApedr0IcxvcNdFbMrH/3d/8f//Jf/vZTP/jh6dOnQTIzBB4W5W+S07zlCW43/FkNdsE6fepTnxiy4XkxmH/88W+K4C5E4UV4d+o9vNu7Xdt1ePdUMBpAsMY26u1eLxw5GIlm8VNdWCnlSzVny2KJ+SRt7f1JNWw2l6mJ0YWX/Mk9OwOpmMcX6AxgfUG3c9MWpxVvWw1F9UaiAS8ScZ7e3NwU0+94PNId2JGxyMT8+Mzu2cnZufXNfHZy9tBdD61tGc+9dK5Y6VbrZdxpw8FAMj25mWdckAcrEEIeL6Bqmi8ejeBbj8uaC867XV/J5Y+ePIMQ3ma+XFg8W37pSDe3TkxlJt1G04YIzXi800WNx+r3pB6cwAHt+hTGt4j8qRjB0/KHWMe0XrRIaH93BjjmENCJ8eRbTqzzeKj1Ce307dEf6A2EGB9FdGvQ9cpSOBJmCYGq8ZZQWKXWxug9HE364Na5/I16xTLrIPZBN0BBWFivFmqg9W2WSHywBxbPE48HpyZj+2++IxmDsufyBeC7o0GgWXanVmuvb1aqOj46k5Y1qFVp7QhwHKlZt+/OlRsQAd1y9OhC0eihhksRfxlj+O1fJZrz6xvrn/zkJ6PRyIUK/kb6hXrLX43RG67uCowC/NVdz/f71hg2fv3rX//iF79IkzmMSWcoRETcrnRvrOg+DOQ0Rb/97W870eP8k/TiBvuVXW8nEp1/vvM1PG90ylit4VyWEe5X/+ZrhKjtIasjhCfGsAOXdzoFXT6LamuzXGmZ3Wh8X9/dza0unDlTKlRqTuPXEc0hWLrcaf9gLOB/pWPWVW1618GpdNrTt/pUlh6a3LIYPFDSoqMqKPHCHCWRjk9OjaVS0fGJ9PhkOpVNzO+cvvnWA3t275qdmV86t3bzzTcDuc+M7Tx2cm1psVKqGZTFO3dNh6ORUlVvQAZv5lxWH70XNg2YDSY8MPeY6vP0dNWP5bxUb9qy29Mt5QJ6HXd25tuqm4KbyCv671S+osfN1JlCmgPyeKiMd0xNy2KqTqjsUPqTB3hB1WPw7mK+70fSptNGgAfAnZuGBFshQ+K9w742gjSudtf0uhRhCS98b9i2rptMxDUt4PXJE5OzihIGfD/gfR089VqU+FW9W9TdRl9t1Jog+f1AEGQKecx2EQ8OsWLLy1uhzPzCyTOQFYvV1mq+kqvoes9fNJTNqg1/EbQghb8iyagLoUtfqOjY25UNa7VoWqQjAxgHlxeYh7efA+3Up6ambr/9NudKX16WcGW36+hTN+4KjO6PG/faXV9HPnwAQY36F//iX/zWb/2zp5760Yc+9JEvfOHv/eAHT1HWb9e7b6fwfVdOGEPuZDL5BiHxt1nBX3wibCq3lXv11Ve2v8nje35+XkR3UQOeFzAHG44YOTP206v5jZUVAFx+v0Yog9lO5c3IQJU1mOLiTQ5oAMQ70LbVunW6TjnrSmJrnknSjSe6D/qWAKYT7MBqgZX3+yFxgQWjg6ARkxT8W/q62Wg0K0Gq8HDIP3AhtG4368RAiPL0nCGV4U5ntizT8B49ll/ZYMDcP7hvfmbugO1RMGXv93CH6VuWoUUChgtemp+OTtTb3p8Nuc1GYWPDqjU8PjeYd0WG8geRH69VhGXpbg/CipIEW+f3yh532OdrNs08AVtV2y34fR046IRn/ku7XvWJQljV4rIS1hQZu3eOEBQeSwr6ng07pX4voiqhrrucr9ZqDd4iSSJXKBcbpWKpVNzCLxb8AIg5VQt7/PGm7Tl6duvF45Tc3Tp9B4+KPk69VUcrn11Dy2eBa6W1/bffed9DH3joA/fuv3XfnptvcweyAzXT9UQW1povnci/eKp8ZrObbyEuNDOQNI8S2n349sjM3qV8raVbgql/OeX7dmgfluxQA4FhgvQcJprvyi/FaKc3ygqMKvgb5Upd18fJswYw0fABROggRGFiTZR64YVffvnLX/7BD37AeJdHPOEDqfMbq46HXP7LX/5ycXFpWHJtV9VX8SxoKScS8Yce+iAhl80SghYXlp5//jkHLH2ehX/h4c5U2rVnMjw1N8UEvWM0PFJiMPAWNlZOnt0oQ48Tiueip88gAfJYo2cvtxpySB1Lx3eOJdPJJG1rj7CNASkvGGUUrTjKEW6gjyPISjzkOqKvzqVCJI62BRUzh0ftvLyyfuLUOVjdamJMCcV1o7u+0UCip1CuB8NaPKyAOENLv1LZ8HV0BHHYOL5vdbPpUlUCY0CjGm50LVBq1nqpZrUaPqRsW5ZXoAaYSXuRyul221FmA16JA0BulnGBhE6tqjUsM4LMPWmiu88xSijYiZE6HnYDJRzDx5VmgatD4ASP4DYMbOvZVJcUh3jMiYB34191TOK6bUjqEfrtHcR8O0DccYqPxVMkJOfOnFpcWmvo7YHH37C6dduPHS7WM6bQtGvB/QPZx2jA6/Ulwtptd3/45ns/G/Q3VbmVSE5MzN50+LZ7Dx7ePzYRZdjh9UnVutHuuPHH7bv7gUjYH0nAZjiyUD25WkERR/DgnWt0ib/SohNxod8zRNshprRnz559+/Y54PpL3c4l7m70tvfSCowC/Hvpar6b5zKMQMMXx6Fp2k033fTpT3+KjuIrL7+G8sljjz3+8kuvJFB1iUeHrLCL64/r8znFUfFsRRvuhz98atg/vxbHyVMaSZzf+I2/RzIx7MYT4R5/4nGnhn/dHqFjyap8aHdmfteUT/EB2VbkDBbvGwtnFtYbJfhYbQTj+ZyAlglxehdI804sFJmbnJifmwvHQ7SrefVhqlOQ4j0HUg/zdxFAiIN+PkCBKADbVPGg97BRYwSNCJvXz1AZSVxEXPGD8QZjqXD01bMbkegY+q39Tmdqkm8oW1uF46++0m+VowGVHbX6UtnoTU/vIFieXVunIU6uEAsAjO8T8Lq6BTMOw1YCNokFjAC8YUOyHA/4OSbivYjvEnYuurvt8viVRFDrWhYTdRr3DNf5CCHeH4hAYWAw74ImKFT3DCxiyGzE2SG/g/IcBIcuGDyR0JiDbsczIDUQ4jxW26fI8VSk3qxtbmxVEOHtD8Zm5yU1jDWP1RmsbtSwlzm0O7VnJlst5Bm6R6LCB29u78H9t38c33ejfg7PHrOf9EX3JjKT0VAcRP2eueD0ZLpQNvLFpmFicm+eWim/fGrrtdO5tVzNtjnsIUjiMqLyxbec81sjUi4SMvhyoh0xCvDv5mPvet/3KMBf71foRjy+7YcOYf4DH/jAAw8+UKmWYfECVjp37uyTTz55/PhxZsxg8cQk+PVYvOvqfIfFEyJljz/+uGXa1+hhymbrjfq9996L6M1wNXhwf/3rjzHaeANbmuG0a+Cbzihz04lILOqWetWqFYhMlEsba+vNUq0u4qLTo3dU3/qKr5+KhOZnJnfumJ/IjgEmx8sVaRpHKc/l4MldQxkZMY4XY2zh6jIkB/B/OPp+r0944Ax6G/ktugflXCWTigXiicz0DqJUvembnZ/gImZSkWRCpT3ezK/Yla2ILPkUZaNUz87suu8jX0jv/ICWnl1fPTnot9DtQbm92R3UiNYDTwTCn+T20drRkOET8U9F85UKW3jA9lQOQEJ0z4V1fRYLVo7W0zdNC5180GsI5jN19ykq1nIMo7ucWLcjnGaZQEhC6p9GhYCA4DIHDL7vMmnvE/fdg1BI4TzL1SaO8xv5otlupydmp+du9vrUUqm2la8ur6xmop4Hb5neOx2ciMmRqHTrPZ++9d6/t+PgXQdvuguiXWXzaGn5eHmzHEnsmD34ED2CQcdkUN9tl3ZMzfGeY6dO5koNW0gcti2MfaH3cQQOlOJt3kXDpBPFww984P7Jycm3ubXr6tdtdDBXfQVGM/irvqSjDb7O7ppYdeDAvt/+7X/5j//JP97YWKNR/5nPfJZx6+///h+g/obbCt37Ifb7Oly4YZuBuIsG+LWbd4qS3W7/7Gc/2xbAwQKOMcevD1hhQpvWwB5o+a0KerLU3rpeaSMar3oiIa+C6dlQLNYJ0IyfZcmTiIYS8bjb6wOCNhDzE6bQREag4oRBwQAjggqBOKcWFPJw/JgI6UwL+JZMfgPwrU3JT98b3RerWc57zbJt1u65bYdPQjke/1mNJr7XK4c1KaLhaKMohF0fnfZuKJFJ7zi8ietN/Nbp/R+tdZWGZSiU0D3bcru2sLpBKN+NsEybNrjs82FIhwMrOjm43HAQHABUN+YJxWqt2qF97qc1AZYeFR5uF6hzEqP4ro2pnC8clQNg7YWrHikOnw6AoRPXT+gIUM9rXm/EJSmCUOcKhMMkK/lyvVJHjRfpW2V+5+2xaLxRwzZ2oWtUHrp7x+c/fms27MFzZnOrOPD4pnfsCYYDqtztmKdqhV9Wc6cMSP9REpmcq7fm6XVajXyjVud4W2ZRUS386FSuB7x+CT4dPQmfSLqc2+kq3EgDV6vZ+u53n7xgEn8d/uqMDum6WIFRBX9dXIb36kEMywv+Jpbs3DmPkjZPXvxSqU1/8zf/d9hfHjly9M///C9++tOnqQLHxigxBQnt+nkNgQWEw3K5wkH+umTN1TvUAWvy6U9/mi69qK0l3+rq2s+ffe4Ne6TlDm5sdia7azLtD9v8S2+0JLr0vU5hLbdZ1Ku6znugztOmlzyEzMHUeDaTyaZSycmxLB1rAiiItmFgoMpna46hrZCLEd0BanWnu+2M3RF3QYFGNIQJisjnbW5uraGTVy6NpRJyJClc4FS/qIPNdigkBbV+p15YfO0XaOwQzQC61+32xL6bbrvnwz/6yYu1lhUKZ3fdclO5sNRvtYJ+GuQaSjotUodOLxFSCerM+5s6TYsuGna4xdJ4J7QDHewLyLnfaLcp4rGoE4o4NlqwOLBzrijXqLKK255foTUvJNttjpuuCzRBAPacoF+QBMSoQabQdvXLltF2SxyP1WYGH4CCR+Ndkr1HXv3x6sIrEa131y2zU+NRwISNUnVzbXNleQMrmmCgUdx6oa8ved2i09+2mrLqDcXjkttulJc6nabF8L+Z63fNXru5lcvJ3sFk3BvyN+enY9lsFGleAXbA8fYqdNSdJoDHjQfxpz4FXy569W7C0ZbeayswCvDvtSt6nZzPxa3I831JWNc+39zc3MGDh1ZXV77//R8Qzh955JFDh27K5/O4qL300ktMu+PxBFJoTlrg1KEXcG3b6LZ38gS3ExQK2m889g2B3Lo2L3ZkmsYnPvFINpsZLhdAqm9961tv4EE5ouT9eCx456HZUNrnakNht9q2Dz2Y1eVlGs7VJqotRGVBe8Ojzu/pTo3jgzqeisUyyUS7bdqmCYrbUdXl/2ISL6RekXAR1iiCfSaqzCGl3Kn2uwMk1nXSAfEPr1Rv1NbWt4KaOjYxjaB902hWawUuTb+vS4NGu5YrL59rlcpUrqriqVodRO5m99782msLhmV4/KHs3IzPbVU2V5mBowhDC6JpWBFKbwbjAOd8qPLhy9oLBzT+2WZu3gP1j3MMU/4+1rTj2bQbZRtLB8LhHXiwsWEAr1COB8JC/h+uHRw7RHdtVOWF3h0JCzQ5sRydLgtCp4JWwRo5UZdaXpO1ML2MaqWMSF2uuF7Nr8QV/1Q6HsbRXZK67W45Vzx3bkFvm1oAQR8IAQrDDE/PbxgNxP6Q63f1TPYGkKHvrhp6y9VudrutILlAvWlUCtMp1d9tTaYjd9560NVu6WaPBggIemfuAwEQ5R4XrQfSR456eKc7NxcXWTTz/+4bTbAr6AY0W62bb74ViaSrkTRcm9t6tNV3ewVGAf7dvgLvxf1f/MR5w9OHf6LRcd999/JncXHhX//r/yWZTP3mb/7mhz70ITrhR48c+bf/9t+++OILVPNE+mH9ykeo5d7ATHuHH2qACX784x/nc4VhwnF1S/nhBgnwU1PTd911l6N0C/Zc/cpXvkJpPcxstlMNqtag7Llpf2rHnj2DjgeSV8/uacFkz+urlCu9vl+IuwnN10E05E9G1LFkYiyVjahyJBIUtHdqd7rujlAPlbyY1kOU82HVCuFc1PQIv4PPF1A/6uHBAKFZA1Fc0VZ2085HJG5jY2sjt4lUzvTuPUDZx2JaPOLPpMJS3yyvnznxwou9emssEUllUxXg6KZxbsO0ejTsUdTpwd6LRQKV4hk08wMSRjABmv8BMj83BEvN7/M0Wi0MbUMBNRrQ2kjgiQ6CGyJdE346Gu9uTzwUMutlRfX3On236meVyG7cqNoxUiCOA6C3DfoZHK2kSHa3A22DmYarM/Cjbiv5iMfVbqfZl7LjaXoSTDfaes2qFz0D+8Ceyb27Jmrl4ulT5+rVxvrK2sbKeg8VepcnGAririv10ddD4C9nGBVhU4vivGW16rU2kDePz2yWunaT9MunKaVy/czJs/Qeum2zVa/gcPPA3QcO3bpPt+qGaXI6Adm3b+/Uhz509z/8b76wZ+98oZgvl2simeMcxHBFAAnf5MEwHGmRoCHa8/kvPDqErL4XHySjc3q7KzAK8G93BUefv4IV4HmE1ceBAweo5p955tnHHnsMwN2BA/tvu/22W265mefXt771ne89+QMUYJLJBCXO0F3jTfKGKziGS/nIcFzKfiXJf+7cuRdeePFaPEkvbFNMZ3GPpc/BTnEuQZR+ZWX19cmEMFVjbH774bn53bNo0jfLZb1RrrZKTK6hwutWp1orR2NhVaZJ3obTFQ8G9u3chSKrBDwPE3oR4kUkF1x1JGCdhSXK8m3qVnrijmObJAp8J7Ng8C6+I6xcRHaAjKtuW+Q4lWqlqdd3z09hpCYk7V1dvbB+5qXni0vLAZ8P6VafpqJf22hb/tB4E6EZ+ub99sAlayozemtrY90LaU3ytmmk2234+9jaYM+iqbizC0Y+MZ69IUovK358cBt4vXtk/pmdzEp6S2YIIfsUP8YwSMYAGACqp/ToQPTogwtpPg6flAIjGiiBMAmg9gNf6IEm6Hd9XhkvuUqrxtuCmhRV3AFpMJZMRuNRq9PdXN1qVRpMuFGh1w2BtA/FY+ATum3D7+lrMtg96Ppw8oEQSNDthC29EKtDpr7JSGDQR9CWbv+pUqE0aNsKeUCvHeUqxIOZuLx3R3b3bHw64Tk4q919x+zdd8wfOjQzM5l0DzqnzqyJ5gUZEM13UcG/WYAXXRYnKYTI/9BDD46Pjw+/cy1uzkv5NRm957pdgVGAv24vzXv5wIYlKWFjYmLiwQcfBAz87/7dv3vyye8dPHhg//79t9xyy0c+8uH5nbu+//3v/4f/8B+YNU5PTyOKt13Qv2OPs+ETk0cnh0qsf+zr33hDnnFVLtKFAn1Qq9UeeeRj6XSazdIlLpfKP/7xT7dbF07zXIifgn6/ad/Urp0TBJXS5ka9XrF7CLPLeKlTbcfTsfldcxSyil9CrC0Sju7csTOEmZoYtRuQv0PhoEeShTrsENfttINFFYjum99PgGEnwPXFlN7hWVNnSwIx1xECq5IcjgQbxQric7D0Fk4d98vuaqWwdfbk6isvVZYWie5A1n0htS+5AC7UdYbpZiw11Wq5I2EVcZtwKHjvXTfXthaZb7NLJRhF/g6ROdzfQ5KkST7hmO5B5h3hO18PzbteL6IpMOVhAPo1NRyJhl19u5xXgwEfEnGqTNmLoqwSCnoUjcygY+IMi78cswbE5122bi9ZgxBghF6bTEAsbMdV73TqbcsyW4O+nYpF2EIgGOEag+ubzo7hbKO3WnXD0EIh1OdJL/u2ITTw3V2nbCedkO2e14Bo58NTTnHACl2yDNasTQeh43n1ldMAHfDxgagIBTAB/j8ggyRkZgDdYCwuhyUzHnChFuAetPNrK+WtzXNrDazlxdjhIjuDN7m7hncmu4Pn8NBDD13c47kq9+RoI++NFRgF+PfGdbwhz2JYc/BcHR/PfvzjH0cF7z/9p/8PVitEONzV0unUfffd99GPfpSw91d/9aUf//gnhqGDxaP0F9iwd6oneWFHbqRkn/zu9yqVyjDiXsUu/QVYNcPcNvnN4cOHh89rqudvfOMJxhPnH9+ih47wDT1279237R1PB0qbW9itdaF2+5JbhUKpXNu199Df/wf/AAOVSt2MpCZTk7u0WBbNdElW+y5fp0MgVxB7ReWNfjsja6IEYHoBrmPbXAl8YwWzyyTAk0yAWCfqU/I7PHn2DWBNiLYSPVuN1sDT8dv90uLy2okz7VrFqpX6Nk6v7mgszrw6GAszO6g2GSGYYxMTLils6t16o7lvz9Ttt+yq5AurS6c1nycWDKO0h5OtInmZIwC1Y5d4uvFFwC9D/OPIoKWFZbnSagEeqDUsbGgidCLwaYfpLvlhzvm8fb+meeVgD80auu5Gq4/HPPo5OM70XZbHE6ImpsHuVlw+P7yAdtcKRFVNcaeTpCtBzq0/6PgVLZmdnNm5O5WdTGTH5vbOgN93D+xaMQcFbmIsifQuG0QAuFzrvvTyytpqCeUA3GZJgMgC6IdAVeBYt/LNpYVNWiiyz1ur1lmQTCaNsh4cfcAO6YlxRHagI0DNj8bjZAkvvfBSo95a2NSrNXvgFgDJN2fJv+HewxYPbCay0Nci9bwhHyujg75oBUYBfnQ7vNMrMAxXF2oOEUD5P8PUvXv3fuQjH8Fn/fd+7/dCofD0NJYnAUDCNO0/9rGPIJDz1a9+7Utf+hJ9UbRjBb3r11Q+tmlmVzf8D7fm9/tOnjx55OgRZ1YtJqBXay/b5RfbhOH9iUc+7gj4ixwCxkFLbznz1SHmUBTWUBJ2zY4lgh1NlbQQwDSCTuSXv3ye1brrnnunZudoftxxzz2xRFro0KqhNkI6kt/yyNWBp1g3jq/nGrquBcN0uFGHx3ZOKL8RCT2oxViOSR5zeUnI3QmpHZHN0LpHMYcv/FisUIcCSleIbSHV7W3rulWrDWzCqFs4wSAbG42EImjN+gwM1F39Jsh429h58HCt0Ws0O7vmsrNTodwS6vknu5YedFBmhXorQNWO3VokTAffUfthwQVynpCtyAoNBqztRD+/N4BWl2Ce7u56mHdrCqEdQD6rA+Kui/0MfW4bICGecqwf0vS9QJ9Yj/cM4jAS9EA0bzTM5WS54+2jxMf+QeV1BcRdCiPoO7NnZm5PIpUJR3Dds7KxAGMAt6tDP4HcyuvzN43uy69ura02a9U2vYdENBCNA8YnxocHXj+a8+fObVL+8/Z4JFIt1RgYzM1lBwOyDQYIvWa9buk084E1uDoI9/Q8i0sbmuxf3DLyNZMdcdnf/Ma6+K7j60qlfMstQO32Ot+/avfkO/1QGO3v2qzAKMBfm3UdbfXSVuDiOpyvUbO9++677r//vmeffeav/urLhUJhcnICgBu9U9r4n/jEJ8DiLS8vPfHEN5966qm1tTUVIXJI3hfZwJwvNy9t75f+LhHUnWgBsv38YP7qE/dFqgOPgDF8LBbhYQ3162fPPLOwsDDUrB26xzoQvH4sqN17J6YvUcBk7S61dWx1bW1mdsfBmw/TlCdqEyanJsd27Zzbt2/Xjh1T0OR2zExNT0x4FSVXbjY77mMnFmDSj8WjLbNBeBPBkGm282JfCNxhimKgdX9BFQ7VPHaDBjyVPsGJlSfZoM2NGCy6sdjSwSSjyYH8TiQW9itSMMIggNm4NxVNoGZot1v79u7Gql0LKLVq6dTRX6wsnaIXEFKUiBbSjY7i9QUQdlX5uZ9ZAnNt2S+DoofAR35B+IWrh3a9GCL45KDLpfSxtveLmbeTIjom7H2PGgK74O63UeKnP0FPAngBW6MbQe9B9H1oSAzoq/sxcO0rfjRxaFpYghYo7GX9ihrGDG5yJoBwvgcAY6ndqrEcNtw8p0CWZCRsfb/4JfPyns8nVqlWbi8ulCTV13b1zpzNnTy9RhSPBP2peLBZaxhNY9euiXQmTORlwgEgoFysUa9LCOejvWMbpm5tbZVjyVhPCq5sYhuAtaCHM7osfRKUJJCMJAHdzhQv/cYevfO9vQKjAP/evr433tnxkAJYd8899yDP/pWvfPnll18GUU/HnqKWGEQIwdCMDIDgx4Qebjr0Y76mUTrEpg2D/dWqrS9evuE0AYE5OtiixLz6AV7kEMTC2++4He4TA12CDxr4zz77LPsaas8JI3NBpnKn49FPPXK3X0Mfjfayv1RpLyytTs1Mz+/eRYEP2YyKmyYxg3VNFZC3MUpS1dtvtH72ylGqxvl9u32+8MbywlhI6/Rp1IvQLpRlPHSOhTGbsKPt9FC3gRfId4iChEA04rrY0/gUq9Pnvd2ehQos4/lQNORTfbS8oc+hS8+MHxIbWHFQf13bxoMtpKinTpyKhNQdO9KZpFwtrJx96Rc9oxkGBs9e3R5G2o12eyIaUnzKUKkGwhuIfZIJMG0+L8rH6Nz1OVv6B8wP+EEIr3V3Gy0ckHpA5QH/M1bwqUH+QXcFkR8BthOlOQqKHQh+nBpC/Wj1waBjCe2Orfc74BUByYuUBbyiRAUf9claKj3uk1SA8R270TaKva5ttPCJp4PhUoOhpiU9+/wKVwFzOWQDB15Pqd44dWpraalQrdJtMUIBaWYiSbDNbxZpsczNpbQgqxN2+ZRaXW/UzVrTcnHlUMqnHWP3NnOFsID4pU4vknlZjjzBEG1xSS/Oq16v0frKZrOjAH9JS/Z+etMowL+frvaNcK7DNjuPLYB1DBfT6cyf/dmf/83ffDWbHRsfHxvOv5nEI5uDysedd97JhB4d2b/4i/+yvLwCZM8ZRooH3bU411Ao+Nprx9DZFXPraxDgOWY6EGyckYQIfG4PvV+69ADNhhr1DKEpQ4k0ULpvu3U+HgPGRUj2dAcqMOzZHbOw16rNZrFYxV+OWQZFP4HW0C3ePzCbT//056+eXYskEsEA/iueVMCbYi4doNEutsnQ2Fl8wOcA23s6tTNErDpO8jY9fMRgaVDT2qZPTswUbrDttruD9L2Ltno0FGRkgpMQaRb6bZJPIM4opoFNoNRK/W13raVzJ1bPHl889vLya6/EvN6Q5qe/LuzaEbCFcdZ1hTzg0NsKzDd8dGD6uT1422GHQzkbYsRO2Y28OyfSd/e8HgzuFJeYCJDFiImGJOHdztFLWgRYPzP4Phw4y2b4TaTnD956TDdQoafTMPTSQ7m256ciF0hDMbxH7Y5OO7DEaFQLwIWHHEBuA+nOqiJR5/GqgWi74/r5C2dX1lqZTEwG98823d1gCLJfB45fJOSbGI9PZWMcYr1icMXuuONgLB50ebVys2v1vSvrRf5sFFHZ6WLS03ehLSCTE5Ac1fXOsXPlZst0grtjQnDJL6b7kO8/+MEH30lsyiUf3eiN7+YKjAL8u7n6o33/+gpcNJ4XSPKJiXHUPIC2fftb311eXsxkMkzlhw8yXlDqd+/edeutt4C8o5X9k5/8BG49s9tYjAhy9cnBRNxarc50YGjietUv3/CkbNt+9NHP8MgWbXOP97HHvo516/kKXkD6CVJ00z17d6VnpoMCqc3k2x+p1voNo7GR26Ii3NzM12pVRaNwdVPBMmMmzrVrjaeefcHqASbza3LEbLtCXiPosv1BldyBmE2fmgAvnNbaXcPukCBQ/xpC0N0Fiw5tOEbsgnUmwAF9opCo0AWBHgOXAcFQkA2oSOmu8y0B0RdiO6YtNPKQm6dGpo2Ov6tC7evuIxBjtA2KfmpvIcvjlTXK474Qr8NAlk44V7jbtkGoEX4pxRX6zx4JSJrb59W8/qa7R8dGI95yIxC6JQgA9Ct8MPjdSojY7AEQN2xAAJS3UPcxYLDR23AOS3RKRCfcJ1lI+2BILyukAJDTkqmUEoqioo8h0sAFb8LDwYPS0w2ccVmW/sparlDqFUt1LBSAAfp8CM4A8nNHI0pQcWcSsUQcNRw3PYNYIrZ3/954IsS1y5etQt1e2xDO8R2PjECQ14Nxnz8xOasFIwzzy6XKcr7J7J4xgXNXXa5ysxtC6aOPPkqf4xqltlf9Vh9t8J1ZgVGAf2fWebSXy16B7UhPW57B/IMf/MDWVu5/+p/+FeIehw4dotx0noPiUQgZDJDRgw8+cM89d1uW9Z//83/+kz/5E9TB0I1B+v7XH3lvhzGMsuk3vvE4btw0Ui/7lC7pA4OW3sShZ8eOeQpO6mGnZ3BiiLNzYFR01H3YsSSS0cN7U5oouyVw9g0zvJFftwcdq9WuNutUlkarCTSdCEc8I+4WNjeee+FI16t1TBOx9obeqq8dD0ldPFdlT99qW9TZxPJ6yyzX+QPTu91q2YZhgUOTJAGnB0Fu4ejiyPkRshVHsx7xG0D8HI+ogwddR8UeEdk+Q26MbVCOg4xumaKFIDZDThYKAsIDVwGAHXNYQQrwSkatMbBb2NNChW+7BwEtRA5DowCNfhIUojjwgJAWpE/eYYKOhU7bs2m2Ir2Ojzra3VOAt6HDD1aDDjzM+ECUjoGwnAVqb9msGafPxEFWFURpqI9B7ffaiO/4QbvhfsMhK5omdjToqqGQrAXHk5m+3c4X121kgwy957IXl3Knz2zU2q6W4QLJT73OcEFRvIk0AkL+2emxcrXKZKTeaG1t1c2Wlc7Ew+F4sa6/diZntPv41S2sFEot71rZVWj0A+Gk4xvQiUUDZYyYqo18s1cs2E72MfTzu6R7Zfgm7nDQKqhK8Bp+8BqhTS/jmEZvvT5WYBTgr4/rMDqKN10BHmHA7DHAvv3221999dW//Mu/ohHM0FEgqi6IflCyEzZwhcGWDbPsEydOYEXP37FYnM/+OuR++MHLrXjYzrPP/nx1ZfWaXTH8TTqgEJAHEPW7F5P1LXoGwwpe8OQIAC70U1yUitMpKREPUnvSYbbssG1KVqddtwlJJm1pRF7E4BgLNV1HWpU4m18vrNeaetNQA7izl5de/anSa02MTTBid+PbIoBmLohtAMVtJvMMnxFhxXcW3VlVIfqj8WLxLYpaRw0X/Ts68pqqUT/T06cNDnJe0MZUlTiKoyswNxBuwp0WMjwHjR0N5TkdeKhqXFCqcopf0TwgMRAq9LQGfI5VDlQC1hmamSjkHcVc0gsE6oH1N4nUXUYHHihnSSj3ngFYfqGxiw1dMICFPO2Fgd/pXbiohgc2SP4+GHqhsC84CIJeh8AOFrUg7DwEeMuDiB6K9HHL4MvBxOR0NJFUFe/yuZNnTx3Xq5VWvZkvVrF/FUDBng8poTrp3cAbRctHk9OZSAhIXjQCBjCWGQ/FktgpcDlKxVaxUk1OTbh8oUrDzJWNrUq/XO9V63azaZdrLRKpWss2ux45ksnV2svrYO+I7w5JbuCQ4S/5JYClbhdyex/+8IdYt1F0v+SVe++/cRTg3/vX+D1zhjzqIcfjkrlr184/+sM//NpXv7Fnz25iIQPVoY73cHhPux7V23vvvedDH3qYCf2/+Tf/T6DvlPJM6Oneb0f07eh+WTGeLeRy+R/9+MfMfa/RwnJgzVbzc5/7HPmKMwhwf/nLXznvLOfgE4ZkKKLIZDw4NR0PxcP1aq1YQTO+7bG7uXLZMEGfeQxdF47v+L81ao1qvd6qwes6u7FFXAZUn1s+11g/lVCkVHKMmroPWl4QtwaG3TeRVwfO5hLIdDrQjootDXOiNkEfQpzIFojxzAkEx01g8wjULL6HAybeszLrGxu0BFocQatJVBWgOcpxIW/vgZEHrJ0pO4N+UgRXH185OgqeQrnmAo7n9QVFNiZG+YxYQsEAOQWkPmpxgBfMGrCaFWA6v4IFq3CpgUkfgf4uxgRkRmDpxGBA1pCa5ygh7ENFA25He5/30BIgwqPPy6yd3joWtTbVPPtG3A5bOL+XdgAD9XAktnj6pGU0I7EkQIRza5tdj29yZjqRilptqdyEtN+nTRKQ+6lk7OCB+VgsVCyVdx+49YMf/czBg3eOZaTJ2TDUuEQyCJnPsLubxfpKyVor0F0SSQYTFugAraa7UDbXNhvHT20Q3RuM7MXggJmCSOIuPcCfV2Fy9dfX17/whd+IRAQhfvi7cI3uz9Fmb6AVGAX4G+hivd8PdRt/l0qlPvaxj6UzmS9+8YsvvvgSqvW8qF22F2j41COow60Hqbdnz95nn30OtRy8Q4aFPtFiiNe7LODx8M20DZ544gnq42txPYbPZQLjBx74wMyMsIdnKPDNb34TVTjxI4GuFiBzojwUMkVyH9ybVYNBLxzrvsWkeXN5q7hZgG1F1YqSKyGlWqthSAPnDdBYGI/2fB5nNlfPWDr+smSWx3B2T0/IAVVwzNwemswddoBDrMCd2XDQiDdCvp5x9DBg9Fxos7YpoYmLHgzjWXVBXhAsBghsvASJ0M3onRa9ZdvNRotGvhM9kdUDZh9kMwy2EZPHqRa8vRepeVkJhSNN5OYtOxsORzTV4eX3wMgFSRhkWTcNBOehrFP9s2d6CH5FIQ4afVeUkCz5saJTEZwDJxiCf493S7cLAr/b90KKJ8SjICv0gYS3DgcD7J+MA7Qg3Dua/0zi7UGXwydLYY+1ZuvUmdVwME7T3naHYuPzmemdsWxsbCxFLrKVL5dKLXCI8ZCSTQYTsYipV0mAJqd33nHvR5Vgpm3W7cYqHQUU7lRwCS6TRgXGsdHE2MJKUdwzF/DxTBZoxrAUHKxQGKBqF20IR+XmckLz8IbhbzolWAzffvttowB/LX4xb9BtjgL8DXrh3r+HPVTyIngDpEfnbnl59d//+9+j4IMoPwzbw+fd9oOPd/Lge+CBB+6///6lpcU/+IM/OHLkVZB6FPqU45cLPCbaUSQ99YMfbmxsXqMiSZTLve78/Pxdd9057EkwaDh65KhjRuIU7wLzLtrplNj7dsTRARTfbjNslltd//LZlSBCNF53pVwEiAA+cWFxAdAcMuyJWBiqWU0Hdr1pFlbTIV80HEyms8DZXY4dPBg6SNj0s4WBLBsEGEf4En9E3BZodMIR4u60yCkzJRflO3GRqMnfzsqj9IZsTqdWr+tM+l0e/sGQnoY5A3gx4XcSL+ekBFZc9rNnQGmOsU3XjQkb6HkFNB/tAXFhBFkgGglTsvdE8APnrwANQJFeDQh3ma1aHQf6kA+mnNgi7HYcd8Re+GAwrECH67UJ+2wHuZ8e4/ZWk04AGQDfghRAdCdXg7SAaY0i41Hv3cyVlUBs54E7d+w9ODE9E4nPaMGs4o+0O/VeD5s+9+mlNaB/U2PZ8azf07NaeiUejdIZ2rXvlmhqjpGI0VgYmAXSLSAEktvLp3hfyO8WGn/eeKUOKAGUoug4ifMRuZqA+zmJJhp2YgLvVN9v7ib3t/3uOxhHYjzUEn4LRjH+/ft8fP2ZjwL86E64YVZgGLa3g7cQVvP7gNB/6EMPvfLKK7DplpeXieWo4L1eP+d8iUM1eOutt37hC19Ip7PPP/8LsHLPPfc8M3sg95e1BISofKHw8+eeHVLXLuuzl/Rm0e4W9vB06UlcCHRUed/81reG7XpnC8Qs/gysDlYrvXvv2DuQ+q1ypWOioNLPTOw4fuJYE+PY5lY9VzDLBQEDL2zpxa1mrdDvGH2jurZ4Lg2g3efFCz2RSgfDEQFqE94z4Nxd1P3U/IT4Hk51oNwYpwvbOXrtwjEGbRkRijxg4zg2r8gz8FehjBckPgIVMDcCFEUyU3Y5GNCAAfAdPits2sGxd7qSj5IepxZw+x1CM6I0ZABg1yt6H1heH/S76E8MaA7gu04fQtivg2If9IPo2sJKN2DCu+GsG60GDYeQpxtQYMxxMdgDjQoJQAF68QNZ0AhconkBdbDCkdsW/XjnRMRZgGAUarj+Pp5wpuUdtPt2sxuQ1XCh5So37WgqhQg93QyM6fGEK+eWcutLQSXx4AN3H945kYmqszvGD9+0//BtB8fSUbea7A383eaqUTvHqjnnOmDaj04AyQued7j8TKSDt9/34QXkbBpNRwaxzzhhqNnnTDEA7Ys0xbm+l31TCVyGRyoUiozhIZ4MDWevyc15SXfw6E3XywqMAroN9fsAAP/0SURBVPz1ciVGx3FlK0ClRxMbQjyF1Le//R185enYo2V7se7NdiveabD7p6YmwdsD2dva2sKfnin+Je56e2wPm+uxxx6/imq1Fx8AT3ywYAT4T37yUwwjePwTYx/7+mNMo1//yCaOurv24M7bdyYSMTji9LghgBOzirX6xnpZkSVLNwU5jUhim0DM4ae1G7Xq1jpj8KDsQ75VDUTmpncomrBAF1Ns1NbgfQsNVdtsmW3BgBeK73SRhxh+AbR3cHBikiz8aZyBgTM3FnmH8DDtMWgH/UYp3wROJiR3QAsgS+cnenGMlmmLrAW0fLvN9J7+PMEQ/JrklytVHbsclc6/rPll9Ftl0gJw9fQAYPFR/suqxmYhnrG/cARcW7+o6xHFr4A7p0EPYc/jAS8nKQEw/cjeQognCRDbNwwCoCYjfye48j2OVtD6fXyHY4YxsKF3YuNTyak9m8VCoz3ouHyT42Nh1ceowTb0rfVzJ449p+ul8Ww0m5xA4qdU3ILzn82mBVse4xkTYmDB1hdA9tH+IIMQakFcOE4SmR1aDH7/yurart37brnzPmmAWG21h/SdYDwS6GH5oYP7q1vgCgLz8CN0V+Z37rzzztsdGqlAY16L/PMSf1lGb7seVmAU4K+HqzA6hre7AjzPELV95JGPz8xMf/3rX/uzP/szJGyp5h3wuWhrb0OLRXByyjgKd9ICUoFL3/f2k5cmwZPffbJUKg8/+wb/j0vf4N/xTsFJI8Aj4Qc/UAStQOC73/0u4L43PPrxJoEKHg73bzow1+70mL57/YmpnQ9UcKFZz7WaBj+nnY+WDNNmwkwUYhp8MNsOo0Lv6pm2Jbm8e3buDsWiRF9qYLB1uMkzOycumaQMLWRexPeZiIvRsOgDCxSY0N0RwUPIyIFyh4ovROKQh7NBrYlhN8U3TQBMV4dEAOFcJzBkzjwE3rmiMbsXiDua5+DlFAXZd/5Rx0hmMACvL2xb4LyBqjOsWAh9PIVACS8fkTxFC5BdkVkEQ2EOIVeuKpJf6/fDAT+zfWHMI3m1aIRyFvN4sjnRlnCOWJDPCYFY1XEvoCWEju6AvUOv96Las2D2vOF4pQbsoD2VSSdiUd/AyC0f2Vo7nl88VSucCciBPTtumxyPrK+cOvLSc5bdDEXgCyiW2bRM1GeL/U4DU3lByGfD1O9CCYiVRKJfGOIFgqGNzcKZY8fuf/Chm/ZMJYLeVAqQiFYqGQLl4OlcprbN33mLra+vffKTn8B6UfQBRuH9bf8q3ugbGAX4G/0Kvn+Pf3vKvr0ExBWCIlq29LSp5qGPI4xDIN/u6l/8xfAJeFlMuWFmwIsK9eSpU/jiDP3Ur/KTVByVKJMZpiK/z0kBDDt+7PjLL78yRBhceDGyHXT6faLlvbfsZMqt1+seLRKfuqmaW15dXkOBjmmsZdia5k/FgIfLCNP4xAZQdxestXA4ls1MzO/eGwjiNuuGYgc4rtEyCEiM2gmfHEQHJTniJj1kQiJ6r8LYfYACjqOoSqUuYAHCFdWFbivvFBbvhDe69cRaAXXE8hXYAlC3TpdoKgK8UNP3cGqo1DHZF2K6gOxCIcxsCdyIHPiwVfUKUR1Om9hM+c47+RpxPR+Gb6kUXQFAiNTEbNzUzZaNHk4vjLos43xiJT6tmsr8ABqAXwsSybtGXWjWomnfh+6P/42ADdKJEP64kpc3I7lfRHfX5fHLwVo5H/HbAcU262t6dQP639jszem5m+NjNwXC2c382YVjJ3PrBUe3F5qfZDTLPbcN/B5NOtZDSOv0+xwViY5ISmwLigF3jaJq5VLrzKnFrqlXCmsJf3s8EZ6YTmo+crBuE1S9o6l/WXfjr//ms4V6o0Z3CgCHc09e5Rvz/fusuWHPfBTgb9hLNzrw10fo7eANSB4Duocffhj+9+/8zu+gcIfBPADsYXi+OC3Y/silr+XwI8Qo9oJE7lD97e0/ml93AI69nnhY1+pI2g0hAoRAzPS2Mwzn/TzBkZQjag1u2T+RnUl2LAJxRI3NYlb28ksvGkYbFXeCciabSSSiM3NzSMto+KZ75fGp+bmde++998G9+28C7k2nHSP5JiV7p08ngAAvhFuBpUFpEwpu0MhhmlGXewA9MFMnwBPmxTedibvA2IFFtzvA5UCOI63Hhx01WCK1l2NiczQkGHUPxw1iqi+AgkD52qEgswK/WEbBrZeWV1Yg6okC1Gm90Kknb4jjJBhPAA1kgkDRDMMf7B5kdC0QZMy/Ua7KYXk8HGbQT1uCw6LbT6FP9iApITFAsPXhBWI8T9pBO4GhvjhMjouf8s1Br9Xpe0LB8fFJLeAtbZyVpf78jrF0OpJMjqXGDyF+v7F8dPnMz07+4vn8VoXmAYJ6A28X3kAkrOC4a5vtra08AIJKsbmxuVUsFiEyCMx/p41ED+lar9/d2GieOb2uAeEn9NdzE6nQ+Lg2NxWenEjJUO56/npDB2/HWQNvuHQk/XZOMGwjkbrAaIAg6gg/XPp9PXrne3MFRgH+vXld3z9n9YY6fjtmO3r1OxG9WVtbhU3HeJLinm7wG2L8ZS3UxQURDLFvf+c7lSr28EM89NV9moosgkH44ZsOHTyEPJnAXz2Ggl5L/9UDXRy6wLLxYM/EfYcOT3fNDsA4f3hi0PMsnTu+lSsRkWVv5+BBNnLL5MRkFPdzLTgxPj0xOTMxPonouoDkCxA3YbFv4aVO/Sla2CIi0W83TSF1Qzx2sgk31HSCoq1bgO/4GN8l5BM1hXgdWHQaG4wB6IsLJhri8F54e0RTkGZkWqJxIBIs4TzL20UJTVcA6Xg+ipCOjOAgrf4emrB600Imj28y/SeUckAUway242ErhekZSJ6u2dZNG1daDitfRV+un1WUIOW7Fy16P6kBgjrkKB4ZRzuvu42tHHL94kSolIEqcCQ06SWnN4A4D62HlmWsNSp4w4bVQdtsRsLxnbt2UuE3qo3c1mKpcK65frJe3AI254JCyMlxhkjVs8FBt1JsbW7kFhc3T5+E/184u1DI5Zst3dTUQDKJZD5XiJ17n//FcrnYIL/i0E1DT6TDIeGdp8UTsfFMbHo2WW8apZoBPI4bCjgETRCnOzLUYhIX5W9lfGzfeMMveFuz2Xj00c/hm/A2+wGX9asxevP1uQKjAH99XpfRUb2tFRhWbBSR8OPvvvvugwcP/vEf//Ff/uVf0rpE/27YV387L7ZPrvDqq0cgsJ3vhV4+8vnvOoDtR7YwnpGkT37qk84kW/rpT59eWVndzmB4nlMxMxLnlYmptx7egdmuiLz+BCi34sZCbiuPQqvm94xlUpNTM8OzJqhlUF+LxYhtItwOqMIFUo7wSWg3UbBzphD0lgWOnsa20JKnpD//NhH7hT28+JuoI+I4XQLh4SI48dTTItCL6l+0AUhHxBeCO9chHSCmUrUTr4LBkEDId/Gz12gJ8B4m8fSoeSfNAquhuy2bsbwpLOqZPHiBuQVUBRshQJEKZ+2ThKaeEKIH4u6uN5t03cPI3vU6DBBonDNSgAKAWB0+8D41LmxwccXp00XQ6R40Gw1WU/D6RXdBnD/NCJzpfSGlXC9CiA+qMqYvgWCMDj4iPGRLyWg6ovbCUc3lwSVWoAVZBzGQQM42h69PBxe4chW9XZ2kodl0l8o4u7N54BGQAL2VCvq1jRdfWsN4hkSlWW0hrojALTq6zFjGxzIhTe71jPHx9OZas16z6A0IEKCA1LMnIeHj2ASL6vwtb1ruinK5xA3vyNZe3aTzLXc+esN1twKjAH/dXZLRAV2VFbgoELoJ8wjjzM7OPv3007t37x5CkN7miwcufK0nn3xyWN1eAbXpLQ+AKFJv1D/5yU/GwHz5fDDaf/RDFPRo+Q6hAALoRhAg1mJ8cmjvOEbsFM39gY+uuVnHcqZgWkToJt7wExOTvJlCmE44aQGcNA6ZglgEdjjo1M4I5djdBsh54asmmuemQWClWBcyLMJn1TGkFxFaSN8Mhx1YxyIYI9TsqIMFbk7A2ujh9wDHCcy8jhTNgCIdTRtKfczPxVBfjOrFLni3aNbTWgEBRxCmYu13gReWShWg8gIWyCwBXjsEeWRxEX7XtHpLbxstVVM5LHoM5UadDIDjr7UMUpUAgrddmyQDyJ5P8gWCiN5IA4+Cpm4Xb1jc71C8oaz3eGmN0KogyaAnAAWAZeEgOE4g+5EYNsXJarWK1n4slgoE5FA0qgTihpEHWu/TYhjlyH4J4gaLYegtcS1oURhkFHAQhEM8XRLEemhe0P8A8L+6Ujx3dmtjs9luu+iYYB0QCikJdHSEw60PKl25sIUj3tz8tByAt9+gadKymVYAPxCbFmkUWMQLQM63LMq57Z38qgfUbkgkGb3ezyswCvDv56v/nj33YQgcdjWHz0TYcQR45G7eZnTffsKyTaRymIujLgIS25HKvWqv7Q6EaZho7uKYx9kgPvPY179xcRknZFkdHVk8zh++/1A8FUdb3Ww0kZapl/PlmglPnoazpvjgEBLAUIAVxqkdW1UDQ8m0oa4ac24KdcOEL28TwIkoAOsQtG810bRvU0oCohfEcRFwBDV8uLzUwBDag4DcsT1HdFYMjwdEamEmy5xcqNAbwtpc4tsDCm7DFlGfah+IvhDO6ffhuNPppuplLE4sRyWP8XmxWDOaJt/haIXNjCDdCfmaUCQmyapptaKJKAGQSUHdNBU1CNSt3DBapjEeRp6/r3GWZBkKXneqzyPBSvcEwwKPJ8YCQocHzD68d7fTxKH5L1INZulej9Wst4G8DTCUx/6VszdVNYijjxpmFDCmyHY0lo1GU5KnhSSfgAIIer5Nmx3af7HYKJVMvwyuPqQqvrExUsoYOUOjqTdqJBP+fLER1KR0UpsaH2d2gZIiKyZyIqD9YlzRDkZcqVRA6Tcmx5LpTDIaRf5fggqIRE+7PeygnJdzePObbAhiBIT4mc98+nIFHq7a7Tva0HWzAqMAf91cinfpQBzA9q/QZ9tH8bfVCttBbPjFGxuAb1levGOnOCzft5+Jl/hwvJTDu7jtCYoKq7dTp04JzdPX4dsvZUtv9p6LkFNgpgIo+dCiZ6r6zW9+u1qtOHN35xI4s3khbzro3377wT27J8xmjZQGaXrToKx1mx1vNB7p2I1Mdno8AyFQfA7gXCQYYoBMbx4wOPGDwEfEBUqHJgzlLFEZKryJxI2oeJ0pvSjZHcK72DOBnIzGy9xe4NCFY8xA0OScBjIlOwQ5Cn2B8KeLPoS2Maxmv6KpLYbyhDZ07RkAcEZA2YmyAOCp+4l4BHQSE08XYbueT8WqXuV4MKUFbCD5lQieLsInHi16AZeDhofca9/VtQYuugUhyT2ZiJJfoADPcgH6H9a+WjAmB5RBB7gglb84JREw6RzggIc6nqLwTpxt2JzVtcD6s0fB2avWrXZ/z56diWQ6Go2rCvi+kIICLXJ5uL1K3gbq/q0W7RAmHIUiiEYa//xcA0Jv27qm+qOxGJ4CtTpJmj0+mbzt1kPzc3OREA65rmgowcygkC8BUhSgRVIFo4NTQCoSTcYDH3z4pgcf3H3bzZOH90zsmE4h0bu2XnDq+UvqE3GLtvTWTTcd2u7SXz+/mG/3F2P0+ctcgWtkeXmZRzF6+7u3AheYX+f7rhfav+cPSDzOnRf/HnYMnX8JBS7nm9t/nHDz+pnfxZ99987v/J6vxTySyvKuuwRPfdgnuIrnuH20pF8vvfRiC49S1wCHeMx1BBHLAV6Jl4i/ogiHuf7aiWVMUaGrob1mtkqW1eCowJ/v3H8Iu9Nyz2/0JatR7dSrYTUi4ON0vhF86fZpUhObiTcA9IQMPbFR8uKsKgpMESZlgfpiir1dQTrvd1hw4OVdGNAIkL0AzYkBO5kA0RXJGwFho07FCB6MnvC/E3g6AccTEwHa8eIGolvPtpGZJ8wT9yiM6dsrAaUrOORCvo4wz57ICXibU8eyeWxjupTJGt5xnOugD1ItEQ4hWd9CUE8O8JZWo4nTDEKyHcsQnnqNOhN7sHokFoKiToqA15yQAGbcgTYutIEurXxYhEGsagc9AHLEbuYIeNug0yPqbF9bDgQh7PtVKRJP+QXJT0Iln3wGEIPf6+jwMCTgw92+rgshwHK51mg0IpHQ+ERybDKzY3pyx95DoWSSuYcaiHU9fNDLYa5vVlY2Spu52sZKbm1ho15pqD5vp16JqPLBPdO3H86onqKrW5ER1RuSNcTVfos7TaxurwdNlN7S8HfwWtz8V/FuH23q2q3AqIK/dmt7Y2yZX/719Y0vfekr6zxsyhWUxnjkDQ/9ghSrYIVtn4yoWJyXg2M7L5V18UNkGOq2a+j38MOFU+NJj+Qt6mzX6GKz2syDkbsBHujArAYo3hBunYc8qy9WephpefqdO27dQYCEfW1U9RpYasPjC8U+/qlPMVg/u2XpAxmZG5jXoUBISNmL0TemqX7BYnO5CdKM32mXO5dWeMsAsuvwp4tarS20XS9kMMPxgahbhVwagZz4h7yLwypHO97rwUOWb4getICDA6DDst2NObyI0wJFz9xEEOsYQTO/FwYyagBkHl4ykXCYUbZt92qVOtNjcgK6/4Q0YVYLq80jBQNB7OmAuQe1AMcO0g5DG8WHzr0PSBsRlVrb27bwtZWhwnNSpu4o2UiyFsO8hpSBpMGh+JNk9JjakGUMUQUoyXFbG9V6S/b2JD8u8GpAjkYiyfR4NBYlseCU/FKAuQTjC3AN9B+o8pHqAxpIKpTLVQjYsBK471tGA4o+IR9XXBKVBACKSCgRVkOREBp2krDh7XEBbVPHCMDx00OhL1BvmoAfYPdBHAAzIeTxPJ4jL720tpDDZHajoFtt5hKevheNAWe68ne8LuRhrrW1tYcffkiMZkZQu2v0y3kjbHYU4G+Eq3Qtj5GnGx5rf/M3f/PNJ775jce/8cQT3/y2eH3n+9//wU9+8hO8z1944UWcTk6ePLmyspbP5zFg1XUEzkQJx3E5PiSUdE68ufAaxoBhmL+Wx/7ub1tVtaee+uHG+rUynuEMBcFvfAyTXEprysqvfe1rFKXnJwLCsYV46az2YACQPqQpzNh9/nB34K00e25ZffijH9m9+0AsNlY1B5t10XcnJKfSESD3KLUSNIiRQq9dBEAcXfFHAek2oFxGuZ3aHK3aYYAfyqaIEa/jKwMvzvnC6ye+KX4xaCfKg4Zn/E1Qpd/uwhDIj7SN4L6TQgh2nGgvAIB3EGR9vOH5EXGdBrnwgMFuTlUp+9HD3yoUPIKJL6bjnD5JQxupdyUUj8QZV+v1ciSEEyv4O9Rx6Iz7OUKo8UZbaOloXpcy6NLWD4ZDrEtAwS0ezLwspGR6XQEBECq1sPYxj6FJj4rdQMD9oP+hK9sw6r2O4R2EwmEhsONzo5ibSCUdnV3OOCj5MK0x4AnYFly7Xr1W8wugnr/a6hSrOucCToKBPhoJgO1tkw6EGFU4EEajWCoUi631fG2t3CjqSs3qmwN5q2pv1trNrt+lBDwKqVeM0wVcX6s2Tp88ffbEsq539b62sFoXzQsBgABV/3ciOsUIxaHUDW8b+j233377+YTsvf6b+O4/C67LIxgF+OvysryjB9VH7u0Tn3jkM5/9zH333R+LxfO5wqlTp195+VVoYGur6zw8sZrO54rPPvss5eOXvvSlP+H1xT/94z/+0z/707947LFvfP97T5EHvHbs2PLyCnYXtVpdeJF10FgTZd92Kf+OntM7sjPOjuc44ms//cnT1yiVcfIkWGPmZz/7WQpZqGKQ5dbX1s8/tS/I9gijlZ5rajJ0y4E9xOxYdmd34FldL+w5eGBufsf42NRMOjg3lWp7/cdXK6+eXs5V6sl4IhpWUabXG03G4cJ+RXSYEbQRmD3iPdGP+AS0Hrwbl/K8XewwuBBmiNXCBI7yHTE4GSFYDlTA6T3I41twv4mCAsLGrJ2SetCFU08GyCgBO3mRDAq1Fwp6DG9k0zCo+YGtMQ8QswCPlKtVIMvZhjCHIWpGoxG6C6Eo7qxxEgmzXiYRUKGRh3CLt5qdvmHBf2MBvLDPJ7NRzd3jU/6gCvYQ9zwUd6Hs+7QAo3XKboEpEIzBvrCrNw3Og1k9mH4sdPC4FX32KNV2mMmChMS9nyZIMBwO8BbM4gQ/vd0ioTJ1MQGhHxBWvXWrk2u2q3Um7zadEUDyrq4wyotFtPn5Kcr6QDjBMpa38nXDKljS0SX9tXO11Xzn7Frz3KaxWuotbLUXN81qi+rew/ps5QqFQmNlcdNACL8vn9uw1wv6wC0874VV/JuU7yK2c6780jHaF1xHoHY0mUYx/h15HlyPO7mA1rkej210TO/YCpxH7/AAAwVF45Hx4ebGxtmzC0eOHjl79iwxm8cEYu+7nFcqlaTqokRAwIR3lstlglwdQW78PptN2M+OEqiwCONT6GrRdqTbiTg8sN54QvyXP1Q5TqHjKLFeeA3lz94g6HFRM+B108cLc4FtxN95NtHfFWu3BwoiwFwEs387q8zcmTToc49+AaG2qzuGv3BUgmIOXB+BfeT52MVv//bv/NEf/RGWaW8Y+lMff+zhW/4v//RTEM48/tnjx5//8dNHHvz45/fsnRvLTNOHr2ysYP/a6EvHlzdPHzvXKBcCsj2uUX9Kwvxc85kDd9MENycEXCFr6S1Qad0SxjXELlF2Cx42IHkCOxN30ZwXGHAvVPZgNOBVhTUaSHqVjr1QoPODDwiiHgg4v8UdUrLRkscJTkDPBTWOfbB0IiEQRLiBFgjEIhFEZwS1vTc4eXZpdXG92zC9cNATKcAHoP8i8UxmfCLqk8qrJ1XZPT41QxMJ8tnRU+eMps5AoIEofMu8Yzo77mlgMxMIRR3RGARk/YFYPJCc0mRv12q28KCzjUYDKTyBbCB54SYkw/AGNLPS2GqWqkklOTnu7kuy3+OLxe+4486xbILiuNf3e90o5VetVrFVLUHlq1TLp06cObXerBi9elWXOra3D4BRjYXjyAhNzY3FUnPx1CTC/7nV02dfe65eaS5sGce3zHrLBzJBaPUJxqGQs3FkghDT805NRGbGoyGp40JV16Oc2zKPL5bxz3MM4kRT7K1u118h8fjV+853v7Vv317HROC93057q5V5P/58FODfj1f97zrnYcjcDqhDhA4hHwb2iRMnn3nmmeeeew7lV96Dy+oDD3zgzjvvog0IJYhHvbAOERxcAb+i6KeND8aYfj6ynSiuIFGCxSp/l2AUNRvQeOg285lhmMfxJZ1OozQ3Npbli1QqzeCSahUAORNaHr5seYgDGMb+7RA+/GJ4nG+CY3/j/PjCp95mZeOE2D4z8i984b967ejxazKScCau5FK/8zv/42/91v+BXTz55Pf/4X/zD+ljs9SvS2U8rvnp5O/+j38/m4q5pOmnfvCNzbz1kc/8/Uw2Eoum++i/9Ozq+lrXMsm1Wh5tYX3rhV++xNUx9dq98+lsRHN55XILu3KhMMfIF9YctwOwr1qxojeF2qtgzDuNesdRTnD0mLmjBRcIqQDMIX6jcsMAGc47WLsOdTw2OT5frVrRWw3eDMOeaGq0dKbOSNdBYOO2oXkNSjwUDoS0IMFeSN52u8dOnFs9t+brDBq11nhmLBiggJbcciAztWMyERnUNjsYsafT9NYrleZqoczbyCeA5iHqHnZ1D2ZkRVjQ+hmbAwMU2ye1HJ9jKmEZDYpvRPdhqNOl50TECEBo8bklomvPtVHJLbuN6EQmEIxyOh6/cu8HHsI1Dk0fpv4AA6xWZW39zIljx/0+bXMrt4GfXWfg9rtb1U7A55kfD6CJMzEZDiWykdTtamSmb60tvfK9rcKKBH2h7cpV7COncmXdtVlhjt8RMEHRchd3scNWEPb0yXhkdnYcAAH+8Zsl2IU2Z3cFzym6aL/9P/7f/vk//z+JrsUF6MwVbGf0kRt3BUYB/sa9dtf2yC8O9sMAyaPQqdoNxF+hh508eQr/dcp3YjBRef/+fRT34+PjE+MTsbgQZhliy3kNe/WChnzhvzx6aK7SACB1IAkgRvI3X/PYbTZbdAX4kRMOxHONSpEkgL3wN91antVIoUUikIQjAqGF3CcWacCxoCfzCBfIbYaqIg+46BS2gcTD+uaS0oK3XF9n8M0p9f/v/+pf/+Ef/qery5Tb3jtPZnKmO++846//+stkPFtbOWxk19c23wDdJ0wkY4H/+f/6G1PjEVnb8bOffs/uy3tvuTsSIX/KhgIJMF+U36ill1aWrHppaWHt5wsbUnyC4ffh2WwIMzQkVSWpBfaa/MzuoVwLjwxCeL1SLeWL7A6CuaPe7gQbhzRHzU2AB4+mBlV84b040jKUBk9O8sFsm6jV6TSqVcIoF4UAj3cqjHsAd6rfHwyRUnjMdlsbasoLR3ik4jyQyTe2ij//4bNJLby0upGOJxOw4+jyS4FDd35gIh4aFFdKK2eTYxlfQDV1e6PROn1mQRaoeA9q9UAM909EAq06onoMtblGQbz/whE5kgjEUkwhrFbJRBEXL1xmAxYtemE+4+WwAfT1BnWjlnN3A1NJKRCkG06rf/9NN2XHMjjVEiPrzcbJY6cKtYYaTElulyx1jy7ky1Wz6+qUy8YH7r71rl1abesERzG5++FI9jZbz596/rHi2nG4Afw2JCZ2x2KTx44cOb1cfvZIAV8fAq+A34u82HHdFcsqym1QgwL+J3T/rpygwVbvuPO2L3/5r/hlEV6+jjbR6PW+WoFRgH9fXe63ONkLTe/zHew3VPMXl8vD5w6z9ny+8Nprrz377HMv/PIFCnQ8wgjzt9x6+I47bse5lRhMTCLobqvDbu9iWHkPD2h7R3zpEKpp4grKNGHeCfzVYhFdNjYP+irPP0kF+BF7F0bjzhSAJjat/zQSIc6LpgJ/8Vh3EgN6AI4j24V5gIhVQsTtkpRD3mTJnOMXGcxTT/3ov/2H/9iRe7vKr2FThBgPZfyJJ544cGAfc+N/8k/+yY9/9NM3TCKICwjN//P//Yc/+MCBTi/x3LNPl5tmenY34+bp6ZlMOK2G48FomkaL3WpY6yuv/OSZv/7Fy9m5A4TopKrsSVPtWmRSeMYgz9K0OqjYmXSG0YfXW4VN4VQLpK6DvTu66vDgGAm4BwDRqcK5wn6BsxPRCsM66nwuHvkZ15K2vmW0GJALSXhBhO+SvsGRI9UALa4GVEB8bBbhFy4UkZ62AJC9esP8/nd+mA5FV9c28WmdyqZFLuUP7zp891g8KjfzuYUTWgCmnAqIvzVwv/zKa0ABCY6w1fDCi2qeiZ4V8g1iibgaCHCJhKKOqoUndwrROjiEIALgqzHgxkPesoDqCYs53oO9bK+9arbcWfrsMb+P1n5sdudOkiTGFoUi2Sw9Ao9uD7RgKp0K+TzNl44sLiw3zC7kfuljD908FWnmFo+TSiWm7s2M3/LST/9y8bXnMCZSZH92PBXL7I4m5uu19Rd+eeKXrx7rDBS7J2+sFToY+Ym7R+DoRDtd3FXiP8NOk4OZu8LIjKzet771xN69e4YQyat8d442d92vwCjAX/eX6B0/wO3Cdzuib4fh7WO5+D3DOMcDvV5vUNyvrq4tLa6cPn1mY3MDKRIK7tm5GTr5hw7dhPsLvfdhM//iZOJNHj0XD7aHXw/rZiBavAjz2JQxC2i1+FK86AHU6wIKwIsv+CkVqeN52iFAgbKWZb+qyf/0n/5TLOYu7vZfwTJTYBHmOB5yDsbwuNNe9SL+V6vk6v3u7/7ub/7mf8eT+k//9E//h//hXzD/vviYBZ3MK/3Xnz7wD/+3D+t26NyZ5RMLK+HsBNU/fQ3K6x3TO3bv2EcHhDa4xye/9uLzf/Kn30hP7em6TdUsR92tTDw+N7ffstuO5oqNc3qzjk36AFxctSzkY0mnRIAHiy7RVvEKOj5VMsh5WUIdVlaYpPRgbLuFc42To1kWAR5tPaD1JAo0ZtCHwyNd9StcENItAazzivlLkB6MChxAcihgyMsbzz3/ihduud0jG5key4awsfcosYmdmezYeGDQzK90bFOj7JZ9bZe0uLBWrJRtpGqtru3xgXbbG/RGPG3RJwhj9+Lze7yxVNybmkV7z2NXuF0wzWtaLSJ9F648TrSU9ozxUaEb9Ff0ei+rZSamA5Hs4uZG3RgkkvFoPLi5VUknd4xPzamBAVK/lP5Gs3b06NFzy/nx8fjeqYmb984YrdVGcZEkSQqkIvGJcu5ctdSIxsMyK4aaHilJbM/Aq5ZWzzzz45/KwURbwDT9q8urJ1fqdALadPsdZgShXrjMkrIIVaOLWKqXeZv2+u3f+Z3f/q3f+j++zVv9Mnc7evv1sgIjFP31ciWun+N4Q2k7fDS8IQZf/J7hT4cDdaboe/fuvfOuOxBfg709NT0FrBeLlOeffx4deHD40O0o+gm9nK/jOib6uMMi/g3Zw0ULch667chwnp/CUzvSkGdOT7HOTukWkD0wJrj55sN33XUnpDJIwB/60MP8efDBB+hv33T4EG9gxh8MBdnjrbfeiuvMG/Z7xZeAs4BEwNhiOyW6WtXSRTmWMKj9xCc+LpBtHvdXvvyVoSD89osOLJ7tM5PJO26ecCRdfSvLK/1BoG71crlCrdagjeKT8H7VCeGU1JZu//Kl16RAiK0Vc0sDhHHanfTYBEQ5iOKUwoxH2n1hqypCddceSr8JETgxNxHi8Y5WjKNFizAO2nLCVa9PLSqAbY4WEnEJHpqFkowIWKK1LzxiBd/LhYiskx5AW+vxOdRhSRGEPYvHJUB4hl4q1hGgDfolvNdCatBFi0Dyo34LtW86mgDir+tF1O0EA1905tuVesMnrHHdmscDejwUCHgNxgxizC9E5nFj5Qi52cAu0Gpg7cSwgU4DWYGDCBWWtrTcfWD8PB275JOi0UQwETu1Uq3W27VGd3wsHhubv/X2+9PJRCwKU51pRY/u0sKZ095uK6F6E1GaBXKv07A7TRYJDKHRQHNwQPVPtwjBHhgHbRdpTVCWx2RPtbi1jEXN2dOLk2nP/p3RqYnYwO1tkozaHJgDlWcVBdCBbTiaA4K7Ty8HtN1lGB8Maf5QMIZAliu+w0cfvEFXYBTgb9ALd70fNg8UQi9imR/84Ac//elP41/5sY999MCB/eDvXnjhl1/60pe/+MU/5u/nnvt5LpcnXNBjJ0UQEG3HDd2p1H+lwOV851d5wJs8qobZxlClTJCvNI3WPRkA0f3QoYNEeuL9Rz/6UZiBb8hjrmBBt7cwlKB54vFvDr9z1ev44RkBiPvMZz5FR4RWNqIFcBcuXgcxSnZ5YmHp9punk+mEqk0XipViJRdLTTUMEynWcIhYPsBRTYzWB65mrXbi9FloYfFkSm9Wq1trA9ManxoPBcPowFBpCzUYoZVHb4bAjhYtjDfHa05MDUSlDTaNVvtQnW4YO0RTBeM4QZEbOL5yLpAWNAC4qkz6sUhHvF2w6oX8uxiYOJMTL02VcCjMgJ8hCro3BCRCPMz89VweWr+r0wsy55dl0SPqdcbSmOElacMYxRx3Cs4yrI0aDi8ur7Jvj1B8Q7GHxr9FGEemQRNsfxl0PscPgsPn+NdxyG2DXr7QyQM56IeRLyYtTEKA6nWQ9tuwO5u258ziRqFhj0/sDIbiO2bnJ+f2kn7QqsAOBuIoaRPYUauwNJZQp8diMxNjXQOpwDKgRaIx3rfYyTqD9B5tpkqxSpcePR14iLISs41i3zZPnz7XLDd9g5bmbd9+88Qdu6JZLGx8stGTENHDUU6EcsD2oksEpRCVAidrupw4zdXJ5bZIc8fHxy7rg1fw6zD6yHW4AqMAfx1elBv+kC7U/Of78Dxl4HCDj0NXC4ns++67jwqbWDs3N9dqNaGZQa9HW+fnP39ucfEcrXVi84UZ+XkzbIfa+6v64xIfVcPDuLhM304atrdwiZv6Wy/JxeMDGrBPPPEtDt55Cl9NcdDtrREpb775ZpIk1odxwGtHX/u1g0dqxn3LgcnpybjLBx8ef9XNVpOSVRFlN1TuQRc0G/CGTkdHkX5pdatQMTOZKTxj1s6cjGm+8clsIJAgkiAaQ4RytGHEawgvII4TYAiKjlaMkK0hbotLRfEuNOoEhpKwBuNMhFAhkI9jmxeoBMfJPgWxXgjcDhi2C0q61y2a5yLeinBPP4ZN8U92R63abffy+RL6MtjPaUjOYFLX67JVpNzT41mK5frGCvx1vxLE1B2GWaVW75g2wnD9TgftWNrb48kYTrRSv8tsnS2TlwRFgFc5dHIC22w5mQTW9uAM6COglw9oQFT2yMvlWu2zFsWyFkuOcaCJWEJTB7LWWVs43WltFrfOLZ0+rleKA7ueDEqqjNkdtIF2YWuTWYYwpfP5UbllU200DoWSgItiHUK8X/EBE/CrkX5XJ0vAIKdZt/yeXsDvDUhqRGnPToXvvu9QKq652+j3xRCV7A1sfI+FNJCjone5MDmKfq7Xvn37aFld9bzzhn9OvQ9OYBTg3wcX+V09xe1gPwy0PGV4lIODo6TmofPhD3/4c597lBL/8OHDxOLnn//lX/7lX/3RH/3Hr3zlr19++RWmtnh/EQIQNd3GGb2dCPq3ZglXHOMv/iDDgldfPYo9/BtI/G9z7bfpf+yLOEv8+/jHPyYQ6e32t7/17ddt3Ol8YNo2kw3unIl3Ow2iajK2b2nphGj0SjLCrkRlylwhJuMdWAZyhN6l5S1MUTPj4/nFs0G5v2v/AdR0UL2xCe19RF2ElTuhmdAt2ALEZyIOvXbxL6F1g5ws0ZJpvOjO93tCtZ2pOh7mWNnYFj8HzCaU2UHrsTMR8gEE+CPoxmBx64jd032mkocIwV1BfOdys1mrYdUr9c1cGXs74TRDRiEs7UTfH7hmNj0WT2Va1Rwh2QWejSQD9bjBoLiZ46io0AN+rWkaYdRw2rYMO1/29X0Y6iJLJyvBkDhu4SUH/Z2kgU0LgxzOsmuaAinQ76uSu96yTtuucCI7Mz3rE/iSWmkrn9vMLRx/5dgrL7Etq2WnEqmASsCuCOBnodIo0QTZAMCALj4NEmx2yR70lg22z+r0S5UmdjSK6ouhjOMHkA90ETMba3OtyqFgCYDcvap5NM0fC3l2TYd2zybvu/fWbCbValHMC7V8IXJDy95DV+AyOu2O3c4AGMqjjz7KzfM278bRx2+4FRgF+Bvukt0wB/zrMLphRBx+f/i1sPvwAsPWaCFS3NNL/MIXPv/Zzz7KIB983HM/fx4/1q9+9es//slPz5yhuK8TaQQ82xn5/x0Vya+EPi6qpM/D3Z1OwOve8HbKmmEFv53BEMuefPJ7V/fyXJzN8DX97Ucf/SyOt5z+Y994DNnX7d2Jea2o8nwTSXXPXAK0GN5pfU9PldSNzaVOT8I2jWrVEtquPtzmcGQhHENNoO8dCsVrG8uebnN+175IKGqhQygg3dDc6auDisOJRgxPeCfx/ryrjHMBRTU8HLc7FTzMc+bNtJVhyvFfymIA80LWhha9Ax0Q7/QMOHi/uOxSr93huwDsiPUcHvGXcpma17K6QDXLDR3OpEPA8AxZalx1rG/HIolQIgnBwmjU3fjQia5+l/F7fmPLDVhepkXRR0nHL7njqo9ZPU0LsUPa8jQDQiGE35HbFacFfr7bYWZBfY85u1Cqg8jX5ZBcbbuXk4MKdE9mB31jY/2U7DFnZ+Lerndix61zuw7F4lMef7g3kGu61vWme26t2oTiWUMSJxDESVaYzQtpPb/WdXlzhSqaT7lc2Se5sbTtYmIveZvlYr3WWlks0qXANSceCaRiEQTvOZc+FICAFFCNbNb/0Acf2L13V7+PYw5FP2FeDOcv5x4Tdz6Suo984hNwWS/ng6P3vhdWYBTg3wtX8fo8hze0wX+9K/6G/vmwuKcUzmYzNKIfeuiDn//8o2ht3n77bbR5n3/+ub/4i7/84hf/5Dvf+c6ZM2dAxwtfE2xGfyV6L55lQ7jekH/nbP9XXLwhOskZ8//q9XaWbjtNGe4LW/Svff1rRKcrJjX9rQdz8bqhEsh0g9FGOBx66qmnVlfWtvmH4ryEJ4xrbjq7b2dcUjwdq9W3apZljI/tbDVL+LG36rDcKdwH1VoTODxlsW40S+Xi1sZCt1EJ+uXpyQzybaiwwxuj7CfUMfrFb4a6HecBIVbPchL7hYmsWE1iOx1grGP4B8I1PpUaXqikit67TJsamVoxl6csBuHGB+kF8DeR3E9z3+8HX0f3HBO5SDRGEd9lfA54n9jbgh7ZLFSqNcPU3GwesLxKAQ9QX/ZK2VBYTaU9ktZuVfF9GbhlMWB3dVvVJjYy7BRSnPCEodku9U2CuA1UsOeX6Q24VMGhEJbx9BLon6N4I+QWBOqf1j5YeqF7w2xD6XVbwRgW9FK/aTS3EhElHcumE+Oh9B6PJ6aoZA9+d0+neyCHM25/DFJhz661dUMLyol0iNsSk71ixXjt5MbJ01uG6TJaqO0ZgQBedHHZzzigs7qSO/rKut4wwporosmZTDCWDBHrGXCIJKlrudqdWAg1wM6enbfdc8c93baeK+ZohVw8GLqEu1cQ6/llmZqavvvuOy/8UlzC50ZveU+swCjAvycu43vxJIb9fIb3QOTwzKCT/4/+0T8i3jNQ5IH14osvfv3rj335y1/5wQ+eYoq/ubmJni7PPgo6SkOnTHcoxQ6FbzuTuOJu/KUsMC1QjHkcpb9r5cIM2Y9ux0c++mEKROSBfvzjn263EATEWmifAmj37JyNZtJhylPm3NTVsdREo1RYOVOsFcrN4rJVytdLuWaxsLW6Bs7carV8bltzdyUMYy2T4TgteybwTO0Je9SadAZQYQFAT7gWF8ULQlxEdwGKZI7uZY90yYnDLLxXFmRymuIoGZMYwKS3EIchoFFAEzppAAhvVgkDeNUjifyMqp1OPa15Mgr6/lTwHbtdLdXOLqws54tGe6DQZOYwmD7oOrqG8aAWCaiJ6Wm06NuVstmoy4omTGR9PnxgEYFn4s3iACREZx6au7vXAUEXDOI5hw+tymH4ZBUAISdHciDOjg+zb4iXlinG8IwCOj1yAcvvlmNKXy+7O3YmOykpYRIovbDesfKa0gkFfP1utdevBKMZjq3f3vJ0SpDxyGvi0bAke4v19rd/cGJ1o2kZ3WqFWh1Buv76WgGQKZBBZB6Xz21urYMiVFVp4Pe6Jqbj8WTAQTQISxksfARykQm8Uel66sFgp1ZcCAfklu2u1vRLuRsvfo/o/bTbn/7UpzD4ubgndLnbGb3/hluBUYC/4S7Z++6Ah5GeJx/xABl8tLXvv/8+RtEf/ejH9uzZQ4GIKw69cZB6zz33PMr56OIxD0ZThSJTWJl6YBQLIdtf1fKXg0O+9OWmakWKBws+5sWX/qnLeqeYstvW5z73OaHe4/d95ct/c9HHnQDppvnczSSVPbsmqL9bzaaixdVQtl7LH311SW9hvLLRadXMStmoVijeN5fX+oYOpisO3JwBuVdCJTA7PoWWGkxxUHKO/wtdddzgqOHp0QsonaMaJwbvxEtc13BHZbpMvU8SQMteoNSFOhyhnI+Ifokjb+8VIDtEahU/Tuoo4zACF77qFPMi6FJzc41xrBlQ7Obz5ddOLzRtrFHpz/cJdgJI73YjmhQLaPFY0B8Ku1HFQaJdb8AJxOAV6RogbczpG5YhpOHIJGigq2oUPXmrg1IeHEGqY4DzYpoNFo8BgpBHaAs2IAcGZc7GAVbg7yybEQOyfAM5EyWliCYyUr+v19cto2g3NyVvPRoVwkodu+PqGQGPWdo4Vlg7B9M9GCaxIb+Rw7H0z19Yee3EeiQUcPetUNAXDKkd9HTsfqnQ0M1uDYd6g3SqFQ0i1y/A/LE4AwEInDQjBGnBz7CCO7YrdS1r4DKw5tlaWvJ71bqprG1VL72IJ0VzyCluBgif/vQn+fUZtp2uLg70su7h0ZvfyRUYBfh3crVH+7q8FXAeQ6JG3f7Ydi0u5M80bXZ2mpb1b/zGb/yDf/APPvnJT+zfv583HDny6mNff/yv/vJLX/vaYz97+pkzZ86apk55PRTUu7ivfnlH81bv5lARRcVejyrtrd57hT8XT+pW4/7775+dnSGf+PGPfoLv2K96+KKn3ofKFgn4D+6bhPEPO8snJ4PxOXTWT55eXF3foDPt8wAIlzW43KqM2i/lY8+whfiNzxuNRlOpTDIzjoEclTrhoTvogOAmxtPBFtg64TRDmUunRMjHEKfRbsHWnZpVqKwiUQeK3lF/HU5OGAkA/qc4pzbl30zMSQgA3QdApTud/OHlhSMnhGOEyn2vglPqmeWtYpWegA+leslDePYNXPFIlCF6KobkDEr2wdDktKvbNyt5mgNSIAK43+0ROrgcKjsXu/P4gPbRZO/VTdaE74IVBLjPLmjUUyqTonS6OMS5EUQU4jIOpY2kBCk9WerDt6v4XFoo7NGCDWGRXOq6/elk6pbD9yUy87FUcnxs3OM23N2632Oj8F+rNzkVegeo3q5tVI6fXFV9Kmp5TE2cWQdHKU621++USs1jR7eK+ZYCDQDVILdnYnoC0UXGC4DyysVKT8jd0H1x9G2E2F6/1epWSq3NjVy+3s1XbEfy+XUqCG9+P3GHgLMbG8/cfffdvz4pu8J7cfSxG2EFRgH+RrhK799jfAPf7Ffy8sPn1BAix6OQ4A3ffW5u9vDhmx588MH77r+fYA8YDXjRq0eO/PSnP/n5z38+OTk5NTX1dlB1b34dBIRbU3/0ox+tr2/82izgDY/jy8JJXbxboU/ODB4RIU75iPMSBdn5MQSbFRAuzNbuunVXOhmlbusA0A5MiQl1rXDu3BpRzNt30RneMTsTDQWQT03EgoqsxZOx8amJsfGJdCYbCIaRhaewpMfORJ1eOvh5wPR8VpC7nUiIDRA6dIRryQ+wW8jbCfjDwOWIy2H3Tl+f8Amd3YAwRiAThHcBkVOonEmykCmiqY+nKpsSAnbCDMUh3GFkZ1pnF1fLdZ1eveyG209TwE1nORoO0oDgyJOhAB+Pze7w+DW9tC6Kb3r8XqmNv6yuM+xn7k/3Brg5pDg66YR4xH0wo2Vq4FVkshbZ7Q1EwyQWZAyiPyHyEaEHzARESBrQN+j1QJwXQRiCBOzofbspGIDkRV7vgVsPjc/MSKpb9sn9ntH39Mlu0N2pVRro49HiMNuDxaUqjH9WisY8U4euixaDUAxq1tuW3lX8Hk2V4lFJk/tkGrTmZ+bmewMhy2ga7RrGOYKQL1T7OXX6EEgFFSp6pWoivNd2B1a3QFFckijyxWU6XwMvYM6F+IDIqa5NE+v9+6C6Xs98FOCv1yszOq7zj6EhnGv454L/+UXs9jc8qvgnUQLO/Y4dc/fcc/fHH/nYZz/7mU9/+lMPPPAAIvnXWM9rQFlYLJZoG7zxAUroe/15XOHlJcPpuxBO+dzn6dLLFKCPP/6EM/I/L2dKXPUgiurp75wOTmcDLbNZK1dkLRuMpfye2onja+WaIbs6TM0P3bR/bnaOzjixG1l3CvJ4JDY1MZtIphUUZH0S8YZiF9obMAghACPE7QQV22nwisYvCuuEci6FozEv1OoQhkOpFuF1wI6C9k5AhaXmQY5GgNhF3a1pwqENr1uA8bC2OFqm+KjVaCGwbwDuLN08ffLM1lax1bL7nYHwoKXn0O3QIFB4s9vHcWYiQS8D8mg8ND47MOtu4ir9HEUlShONCeMsACU714Kanaa94m2DLmAWwAAAZhoexhDl8aEhMSRqtzs25D+aLmjwCQmgfo9efw+vWJ+7ZRiM2Ulb8Edkxs/KN239wE17whFk6vkGonkeOkPA3vRmqVnT0dOHR9Botde26qrstdqDWkPI9Mq+biigeF3eRsUATzc1FtDwyIX0KPkmJid27NntkuTNfKlcMxt627BcgsAodPa8gApKZaSY9XpNh3XYNG2vFFtYb4FDvJQK/uKbkK/L5crDDz88PpEVQkRCquiKs8wrvHlHH3vnV+BaDQvf+TMZ7XG0Ar++AsQhB5afpeplbn1Nl8gZNntvu+02ZgfXbEeCJHX6zGmgfOzi4MGDNNUvFGqCJicETfuM3nuLy8V6Rff0XWC2zHreLSdTmbnduyYYfNMZh/i2tryuyIHsGFOOXXMzO+Z37J6b3YltryCVefqA0IMBfxCOneLnO8JrDSC7A08HVUdkIuSLsTwSd2La3RMxowd6jj4/9DDob7S9xYSb/jOXQLS/HWPA4fSXL2DNgagQwAhHk1Wo3ToAMzbWMiyiH9Ix9CFIAuKKDwUeOu6kMYqMdE2Pljdza6tW9XRtOZqFJk++oEQzocxEBOdiyPnChagtbOBxhPP7Oi624yXdoAqnj4FLq9nv1Bt01AX7TpAC6N2jUMv+sUAEsy+Uawn1XbXd9RgW6ZLQ3BPITap8qWO1kS30unzMLCAC+LVwODamamkOilqf1Wb9+HhfpDFe9PXDYRIKn960q2WdHGbHrsz87plEamxqbu/8gX2o8Of1zvHVQr7VN/zx1dZgq+Wq2NJmxWwYnZZuFSvNjYJ1bqV6bqkg0hU3qYYYM13BDQa/4xe/+KXT3r+CT48+ckOuwKiCvyEv2+ig37Jbvj2tH8aVd2D0OLTCiUbj3/7Wd5CVff1T+OL6/UqezufPV9jDexBHm5ubueuuu8gkfv7sc5j2DvVMHA1z0Rsn4CI1s28+G4vJ/YHV7VrB6HQoSKysgts6vpDv2SZSNLv37guHo/TPJ6fQGJzia/oAbdEZpsz2yKi/Cw9VjRKW0lwEYyJfr8OR8AbBlAOJ5/YKjjxW6UKfFuMUgZ/HdRbAPcMTqn4BteMzUOG9AjlPwGbKLZQNQeUxr2ZeIDD0ftnRtiOuFsuNjWKpVKuTOtBSHngHvr4LOh2dAo9P6OZxlulkTAMOR1s+Eu37VCTtNL/siac6kgxmrWsaZr0GQMAW2n1kBp5Wsx4AOkBx73GjmiS03Qn4ONlrGqdpMt8WEkBS35HmYzUYC5B1hIIK5jV53QCFD3OBLj50Oo+kJJL8LyYU+ejKeHxtq6sGwhxrrZLn1AKkCD55KVdvGK5oWGOywBwDiV7D7IYjPlB4gjQg++PpOBMOvd0s1NovHc+fWChhKXdqpbZZ7NUNpdJ069j09ABFwAKVtvKwG5HpI+kYuH2h5S0TZYIreAIQ2CH906WH5jAki17BRkYfubFWYBTgb6zrNTraS12BYVAfVrciGl14XTv88FDFh6JuYXEJFt+1GPY7zXgHfOD1fOITj1AEF4qln/7kp4IDL8bwjFdhqEP8Apju2bsD67UoPnuA2EwLmnptbXE5FB6j01trNHCbiSRjO3bthEhGBqBqQT4PHQ7FGUzeCXioyvBHmJJDKOuKAbwQqqFlzpxfNJip2t2YxiO0RmAkpgsymw/jVx+RXbjJicguYjlpD2W3mHzLcpDRvYDZYR3D3z7iqxpk4h+WRYO912oZuVJ1JbdOyxxEPqT8zERYjnhVu8sllGLBsB+HVglh16iiEKLkaCSYnkRVvt+o2IovkJ6k0O61jV69AZNPoN0UPtoplEsDy/IzZacM56rQtAdu6QeFJ6KvGHYbJlg4eGzi3iIRaLcFyxIt304vZ5j9gFdVA4RwGIVqMD67c1d6PCayKNZAUPAwe8M3mbl/a3m9spxvNjruss5dph7YP09Z32zU9u+d2jOfvuWWXfPzKc6VRohptmr1VqlaKTe859b0Mtb0QtSWvIgGhllr2cVGu6yTVcl9nxaOJ6SALzU20R3ISxv6er7Fyl5BGc5HADx+/vOfwx5+FOAv9Tlyg79vFOBv8As4OvzXr8Awfr+hXn/DMPKardn5JIJK8YknvnlxU/pqVUvCO9Sh/DEg/9yjn4+LUrL32GOPCXU/hu8XwRQIuDNTid3zWcGT8oTlUAjt9IUzeTTOH/nUp2bmd5w9+RrD75mpKUXzddFL77uEdTqEOKG1S2hH3FZ2rGTAfxNehfAqZTEgNQK34KRRlAsRnHYD6Rxmw2638I0Vhm2imBf1PLmGkKcVHmi416FQC9VNMOYZY/h8oWDQ0XpD3dYXCAaJ9G3TRlbPImXoNzVJwNz2HpjOjEXCUNUGLrNuBzLRZDQe8Mqq161KEs2BUCKhpMao6bv1ii8SoUVf2tz0AuxrNgKM+f1+A2mAvsvAENbSg4jJyX6hbitWcACFYCB54d9LHomCmOhO1uLY5GBgr9M/EA7xg15NN6VICJs5j0947/iUyPzeeXzseZ9D/dPY4OrGmeWFs7VW55lXTzcZSshhjz/mlmSWLRINjWVjd92yI5n0ZzNxPOiS8VAqGZocG2NIX6oa1VavXDe6HeeystIC7A/uHvKCu6l3t4r2ypaZq7m3qp5c3Xt2rbW02XDK9ytpsnNhm60Wlks33XTTsK11zX4RRhu+XlZgFOCvlysxOo63uQLbNc21q9Hf8giH000C2Xef/B4m8RenGm/52Ut8w3CbSNqhAXD45psgZH/rW9+qVGoXFEwFEkDU1kIcpnPrwclYDIWXlBKKtKqtjY1yMjt56Oab5w8eHN+18/hrJ7bypbHxaUWTy7kcqPeALwAmTMDmRTNigCocJa9QkGdGTWudYCj0ZWkWd0QrwdWXAyoB/vS5M1Ew7kG67oKHyPrD5Rbvd46EmS+UfaI7cvPU7GwWqJ0sWPeirUJSwE9tqw3fD5v2llFjkh1WvJGw7FZc9sAqVMu4yVNPI14zPj4nuyRFaM/7QLGHE3E5GJVTKaNaVlHVdfkoen1Y3HZsZHVB97UZmZsGIrId24j5kd2F9S409Th4egZI31DVg5izEOSxdNF2AE7XtjhXwjcjAgiAfa+7xhFDaHP3hcScGk4lxlLJCSEgOOhbZuvkuWM4DDHd6HkSNdPX7tQHwp0ujDferpnsrYd379ox5XdZEtCIQU/2ayQ0Yprv9oTCwVQqJkSHobtjKOOSyT1w4xFRnkxD8Aow6u2RPFUbjVKlni9Uao0WrZS3o5Mo2HWDPr2fa4w2vcR7efS2a74CowB/zZd4tIN3bAWGRcm16I1f4ikMo68jaffSyRMnh8dzdUsl5xktXqQRn/zUJ4C4I+R35NUjwuz8wkuEVVF1u/bPZybGZCmQ8cghpNoNvaNGYpmxNHqt8UQmpWrnlpZyRmdibJJGPWYwSiAIkAxBOkbmIsILx1XRohet606Hb4BR7wM7p4VOTYsjrKN4g+c7Uuqg2/hauMIzdwdeN4ADJvxgBXYN/RzGCdDLheisH/F5cgUiHmGGIwHNXq/Wy5Vif9DOFzZi4WAsDMrd7QkoHlkg6lT2BOeNTkHfjiXHw9HY2PQ0ijzRWBSXdW8k2yhs2Y0KQjNdv9azLc3Vb7cM2uZA4Gl1oKyvG0YC7KDjkSNI+pjleVzhUATfOwxkez5gDYbgyyHsI0gIopJmyBAMyITa2qDnDwVJKdCwCafHsulxhO3a/d7K8sKpkyeX1jcCiM1K/rrZQ9+3VM6Jzr/svuf2nbfetCMZls1GuV4twjMwdYO5BAkZ0Z1V5LaIBeV4yJtKBGyrgaAdEni41QvOXh99PUYtQwP4oXWCuOLbl/cS78Y3vG14HxqmDq8E0+Er28joUzfWCowC/I11vUZH+9YrcHUD6lvv78I7th/Bjtzo4Jvf/Na1OBJR/Tns/2q18sgnPh6PJ3jyYw//hsKOcXmn7Q6q7j270nIg7VOSZVzPCiU0X4LhWDAaBA2WioYn5MDWRu742qbRG6TGxuPhMDEYPLvDrnGj/UYIJ7rgBEOhPRwQCGNVYr4wWEWhXsTyZCQClR6APQ14mvAI3QwH72JTDNqBBoBoo06nJy+geaKuFy60CLaBydc0DN1Q3CtWc8XKOq6BkVCIsNZsI+HWCwcD9PGBvWez4WbZWl5rybEQyjsdNSDF48DsWg1dG5uUA1qrXNIiQTmWcntV4ZTXqrpNizSH/jwEuHqrlQzBHxDCPWAHYKy1e3YwHKJOJlRr0TAH1qQ+tttiwABs3uMFyUguACENY11fOGS7XBDc83Vzs7C5urmFkO4rrx6tNzvjczsZCfRcUY+Uzm0UsYSZn5m+/65bbto/lYwGjGpha2WhjNx/Pm8xaDdwE0azASge4Iauh/SkD79f2T0/NjcVPLB3/M7bD2dTaSGw7/Lqho3Br9ALFGpPAqR5QXb5Clvrw+FOo1HHyQm5iGtxc176L8vone/MCowC/DuzzqO9XPMVYKCLTi2F4rvVfrz4iRnQgkjaYYjHaTs+b1f4UP67Vo19odF77333OOR+/xOPPzHc169ewnpdSMjs3zWeTo+7/RlLb26sr0C+crnVVCbTGZhoxqazYylNtlvN02vFjapJwe4noAsdFcTgmMWjYQdEXgjQINgiorMobr2Mq3VhCgPCrk2gRqoWeDxjeII5AV4VsvDItJhw3CnqqbEVQHV+itM+AHLivIDf9ZnKq+DY/cILbtDSG1vFVbfUTqfpdfeaVq9l9wJROROPlCrtpXzNLXVa0MoLRiaTnpvfG929O7p7F7r5TSbSgx76MHK7R9ffH4kP/NG+iTRNvQM8vu+qWkwzIJa3szFV4bg7PRPJl8EggosL8Dif17RMcQweiYiOCr3AYwqtHh+nR/4CLcCCCOiTahjx9TwkSI22d2xilvZJJJ4en9uXzIyRipQrpChmQPalM1rQZ6dCVOp+wHpbi+eMWkUNhuKY8qZSsgwOgPFEQMwC4AjQaPFguNNnus9nw1Hfrvl9Y2NZq9vIFRq1qt5HtkhA++EZinHG8OJecWAefpBNhSORRx555F1sdF3zZ8FoBxdWYBTgR/fCe2EFeGxB8/1n/+z//Jf/5a8SSIPNTg+fX47fjKA9bT8Wr+mEftii5wUj7NVXXzl95izh3VGmv8oBni2S0BAiP/rRj9Klf/rpp1dWVrcf2eIIBhJC5s1mO6Iqu3bFXb4MA+StrbV8oV42bTFn9xKFTbzZszt2ZxPJDHW2ppXM/g9/+otSvsAE3K95bBRfugM0fjF3R7mGoGQ0GyC9KS5tIeRuYD9POJQYa7vJDDxiOk7JjzhsuUZgT0SjzKoRdRd69sLepUdDgJzBL3kDYOJSSTkWI8bW6o3ltcV+r6nKg0QqsZVDqjZfbXXAt51eqORLUqPUK1cMl0+FfJer2Rv11vJG7tUXX1pbXlkvlM8tLm1srL989BUiptXpquFgPJxEfaeN8GuNAbobzxmcVuMeT0jFc8XmSDXFQ0dC0PgHfS0QomIn1yEPg2LniLdzBmDkuxT6aO9VTLPW99W7Hl8waA68yfHZA4fu3LFjVzweTMSimhpfWcnRrs/GaFBUQyQZHuFpJ4PjN6pbK0uQC0NBLZFOOVq8HkVTab0zuHBiLfsX9AQOsksE7/ca1UJuY6nRrJ9b2UTCQGNi0sO3HhM9oIj+HXMTU5NjkZjCpbcR6HPhknd5t5a4LwYDiniw9KEQ0vfidU1/I94LD5cb+RxGAf5GvnqjY79oBSi0vvbVrz/zzLPPPffc8RPHI5FIMpmgun2DlP0VF0CXtdjE2kql8qMf/tiJ7L9yoL+sjbzlmxEY/9znH0XJZ2Nj4+mnf/Y6Fzv0XoQ2/EBvmXOTkRgG8WqqWt1YW1jqiTk4QZb+L4SyhtvrS03MpybHo3I/q6qZ8fFWp7OyWcxXGsjOYAVDb9nSDbNpUrXX6jWUXoYNCezJAdxTy1LjkyzAIKc4lWCRAwqnrMflhzY02nYSLHXEWVCWJweQCJqBSFgLRHxqaCApna731JmFjdx6vW7ki1ap4jYNVW8OgoFUv+2PBjOT07PJxFg6SdHMKGAiGUtrgbhfDnlciOj7yTgof1tNCugmtXixnFtcXNxYXq2X8qD+QAmCZWdADjitWStFSD6I6kji+3C+ESK1zA2UQEAkRvxI8nRwfHPs7kEGCrEbpGxUWdc7S9VWvt1twS/suJLxtAaHHfV7jx+z3cXFJb20EXCbk5m4pdfpXHik0KBdUyWM7Pr1cr1cqqgBTVb9RHH2ht+eayAVChX67UICCKc+WvBilEHrhNDbPPLq8UKu5LbMsaj//jv33nR4544J+cB88NYD6Yfv3XfX4Zn779931x0H8cAtlQokIZfLl+Nk4T0gSj8/P//2uwJveYuO3vDursAowL+76z/a+9VZAUcwtfvVrz22trpG2Dtx8vg3vvH48eMnEKylNXpxN/KdCfCcFfItGNpaaJI7SLurc54XbYUTwTfv3nvv3bVrJ5JtX/3q16Cybf8c2RYYYvQuKq1e0Nu7+eBE3xuBc67XVmvVpgSxWpZxKK8BABO4sG4ilY2OT2BIGve6pjOJ8Ynxom4XO9Lplfx6ubqytr6xsUbUw8AG5Vb4c7i14OwCIFyw2glUnQ41qfOn19abfSKr2220mpStQZDiTE3gkgdDMhHOJ1OYomMnHGbU4CtHThw/dQ42mk+BWhabmN4/NbMzFo0kSEm8vqDMp4KxKB5ydLyhk+HzZsmqj0l6p4NBDmqunZCq6q2WAAzIcqsGn6B2emn5F0ePVC0LbL/i9bQ7faPT3ygXwnjPO1lHT7gBiYG0FgwQyANagAG3JPtFl74H4ZCSGnv7Lqr46PahQXu2rpdcgjqIsg16iIXi+sriuc3lha3VY/t3ZZLxQDqToDXBtGD3oS+4tdgrz33TILBXio6bnxxPMaEftB23HgTrFxaWKpU6eZJw5BHeAi7LJnPSS6VyPl+y24NySe+YnYCk75wO3X7b9FisP5mQdk3FNMnOxv1jmdhYVtm9I42kQK5gw3y79FtrWMEDxccV6UMfepgMg47FqFd/6Qt4w71zFOBvuEs2OuC/fQXa7c43vvHE8tKyQHZTqnX7iwsL3/rWd86dW8CHBnV6wO0i0r4j9F/2gtXNM888t7KyIkbRjjrNVX9B1k6mEg888AGe19/59nfy+YKgbzkvmga4pQn7UTB5g8HOiWgckfnAuNuLKFoNBnZvgMgMUGo3I+QGlaZZ7iE7E00oybg3KIeD8lgkNDs+GU9ErY4Zjie3qvqJtTwbBIGOQxwx3t21magTQSX2hk6t0Ion+hN56d93aFETSJiyIybjBa0uCeMU3quFY1okhtBdw7CW8UtvGYjTR2M43CTSY2D+VE4KyLzeNKi1exDWuj4c6wZ9uwfIoA89nqxC7oAgaOmI0NFbsA0dhTwY+zpqPpaNFW0sO67GU7lKdatQKNbqtsuHbW2+Xuc2CAL8s3FjczHXEKw/sAUgA4SejxtgG10GrHHYBeq7BF8MY8T94h3Ue66GxxNJRdz9jomGbHkr7u9E5c5Ne2eDsj+dmXF5Q82G4fX6ejTOvbGQMl4pbvbbnQCwvwRZioz87rGTm4srpTNnt06d3lxeLua2SoViPZcrr61tra0VkKQl4QH80GMiD9zBA3jRRrtvbjpLPiMU/pneK/D4LVgL/X57+dTCytJqoWFWq+al31dON17MrXg5knbCpXfUor/0Bbzh3jkK8DfcJRsd8N++ArToH/v6N5aXV0RFIgDHAnhsWSZ+a9/+9rebzcbMzCyVLojua1BOv/GQeGgSawv5Evbw12gGP9wljeRHH/0smrX0il9++eULaAMBmHa054QnKpXlXFaaHMtEx/cGo2Ot4gLap145AOAOK3KSj6bVb5vdgd1o6mWro/tgtEciZASK5tdk/46Z6bF0avfOXUTrp1843uy4q7qNg6uCCLyHUt4DMw2xOyFoYyHGZgndO4FLk0KxsOr3tat1t9WGM94x23Ig5AqGynbn7BKqNiUcYRKxTDTKsD5JLEdbRyjTu1y6aYK6RyOO6X7DqtVNHdFWmtEtq+XI8EiyIpt6o2sbbRGe3QF2I3mbYO26bczt2uQfIPskFcsZfeCutNsN28AYVmUWjiSubghTPNh8iN0J5L/PNi209Wjj0ykHsY8iL9r4ArUuVHbpoFsozpusp9JP0+EIy9mAemA6NTuTDcRSasTv6jTr+cVmdcPvMTrNEvpAZleFVLiyeAQ7Op/s8krq8dfWf/HSwtJKcWOrTk+n0eoicVOqGeWqoZsD/m53e6gCk1cUy1XSIZcAOnSaelsL9oPY84GoAO4PctE2SWTrzera4vrJ46APXU1DkBgv8eWI//OrMaD387GPfXR8fHz4wXcm673Egxy97SquwCjAX8XFHG3q3VyBYYAHa7YNNx4+uwgICLa8+OIrjz/+zZXlVWD22WzmQqVLQXN+QD6sY65WNTN8YgKCe/zxx1FxuUYPUIf11PzQhz88NTVJfH3s648NZwGCECV2KfRrid9Er4N7xiYzqhqUsYNXIqmgZCLYmi/r1SYUL3cslkBsZWNzq1CqUUp2ejaU9I08LWZ7anZ3JJkOxmLBeBKQ/VrJwN40EIp2PVrI1XF1LWpro94CyGh0bC8xqJKnGY0gPdFX7Nzr7/qVmt2r9jyljrclhatGv5irtQxEXfz+AG0VNRaPM06nzS8kX9p96OYotlsWjDWQedSzfcD5cOBppyNzS8oCch90HOU4QEHqbBACaAqRT8g40gzc4Ow4/16HVMMQPH2XB+tb5t3IyNRa5bAGiw7DOIxXe3Dre20WymdaLaHtCxEA23vbMhkxILIrJP37LUMXiEXa+qo7lgjEFPzpfdFkIgV7PRDYsX9/KpHstduoBCDRy8wecqK3bwT9LfegrutNHO9iUf9Wrnrs+Eat1bPawope9rvCYV84orjcaAf5mg1YfV3SFETxoICI7KjdBVTATCCE4Y/HNZaOCf9dISbYJfWhiYDcX6Fm5wrNYr3Xsi5P1U7kfLRt7E4ymaT3MxrDv5vPrGu/71GAv/ZrPNrDO7ICFwL8yoVn1sVdcfGURvOEGvf5539B/AN/h+SI0F0Tkfi8xdmQKHwVD5bq8Mknv1cqla7iNt+wKcu2MMrDeIbK9uuPPUY9eP4ULppE0IjeMRXPxt1YpJaLq1pgvKfE3R3TKjVeeeVUcnzSNnpbW+VyuaFTBTctImu/6z1xckWL+DLZBCwybNcgyxG5X3jhlWKlQv8ay5QYTW5iFkKw/QGu74Imx/dpf9NnJsSCwvNobS3b8EYbPb+cnKj0JZekRgJh6myyhFgijmaceGMfGxWa+jYGuIEALEfa5nwTgXfs2rt+IqeQv3XRe48EgyKaujy6qXvA9gHpQ5VfkgwggI0W43PIC8FgAOdaG339HgB1IU5HuY8EPpG+TNi0OvFwxNU1B10s7bGzczcN06cCfOtpoMpRoO3i2l5HrYcfkSmxTZ8Em6DdC8hh0aLnkGiMSNFwJJXMTu/cS0OIEQNZBTQ69HUCQXr/Err0Xlc7EpFoLWBAd+ZsrlgDkihG7qwSaQRXhOyFew2fProwmuoL+EQqUylUmlWbEQdQP4R0I2Hf3FQWrhwownq1xkDEORE/c4nV9Wq+ZBYMyTB/Bbx489ts+Hux/TcqRp/5zGeEJqDzuna36GjL7+IKjAL8u7j4o11fzRV40wB/fkdE9Eaj8dOnf/Ltb38H0vzY2DgQvIufelevXSnqKroFW7mtZ5/9+dXNG7ZXbdhyaOktuvSkLKANXn3liLMvEZyGmrW8gB+CI9szRXTwVqoFl1cz9d5LL7ywuFw+cPNdt915uFJYO3bymBvLc69ft7p1TOSreUpVVQJxXUV3BakapN3scokfnNvMQUgj9E5kk2NRDT0dtN8oLqnZB22TmbtuGdih+GLZYs9/tmqnZuZnZqapF2fGJkShLkmxUBSLGoYHyUQ8GNAI5LrotaO9N4BwF4tG+RtbFFCKFOuEU2bwwUAYER2s7KIpxHhCAuKHEE23H4rGwti0yQqSrtjqILKD5StDfGIpeHhMZUgXyDewt2PeHMtOdn1asVaJRgJ9k48jYScs76jvMZ2nYw9cgfE7AHUCPFmCWF4H407NXNB1nxDFZz7u7vRdil/btWv/5Nxu/Pb6LpkozgqJIhsp2QF8N1QAWvjKIaZHIwA+wnquIQh4SOMzihBNI9oX3ijmd4oUCSOu35eFCH2XRIbBRCgamJieSKVTO3dOmJZRKlXrDYh+PRd2uiDz68b6em49X2v3fEW9f+kBfnjbDO8Zkdm0mkjacdtsf/9q/jaOtnV9rMAowF8f12F0FG97BS4lwG8/y+r15rFjx1966SXKep5xuKpv9+evSjXjkJdEVQRl+YlvfhOo9ts+v799AwRxJG4eeeTjeN4Xi6UffP8p5/jPt223OVTMqHfOROhFy+qErO4+c+yll4+dve2BD33+v/osandBxXfy5V/q1QpYdKReiOhI1zGuLRerAOd6tMttE+z6wLCBKR5ZWkP+BbMWWZWC3o4fMJqIav1erQ5XHh0dq+8JpKfbWqLZl6LkAOFwQMU/HqQYjQBZ71iKBm9Mxl2Gfjgsu0CI9CPIjB6QvBDCc7zhhbM9A35ZoUkPQg/0PmU0UDiYeTSZCaQsB3o1yNDSWodmRhmLrE1PfBupOJkYilsdWxTEd5oKRGtXP51MBeMx3ObNDkL17ka9BWuA4A+uDk4BSYwWCBBBRc7UrLv4OJ154HxCS8Fdp0UR1jB5Fzq2gAa9/l279zC88HhZAMT2TGpxlOpoAIAQQAJIp5neBoZvYhK3sVlHrgdaAya5pAhU7xAPREIjzHgGmMuFQoEoY5JUKhyLhRHACyqT4ymAJOQ9zZZdrTZA3uGa2+7L9kDRXdK5zUahqeRK3VJd4AQu99Ya3uGWbR44cOCmmw5dXNlf7qZG77/OV2AU4N+BC/SWQ7LtJ/KoUXbll4Oa0pnBLzt08Net5HbM3h6xD7+D8/jPnv4ZMnDlSmV+fieEcuEn9quPXjl//QJWmfF27Mknv1sqlq9K3vC3rY6bJzV6drfdditpCuRAXTec9rIAGl7ASNPMVm89vCMzvmN86nbKv58/99Lew3d87r/+LAKsltlsG83C0vHK+plGKdeo5FsAz13hgeRrUIzbzJVBokl1vdVv95lRn1jdgg2HBbuu18JSJwi0mz628JB31WkmS4FeMNb0hSQ5PJYdB11XLlYUya9SvPYH+M2E8UdnWu9Bgz0BpJ1rpQZULQAYXzi1UsISHSE6hnGbkWXqZ04llU6sba6Wq5WzZ85U662V1dVSrVa1DAzeweJB5ScP8PpkbGNkRYPkjfQ9Grth6HmSVK9jw+NC1EVMY6D5BYPheEoo5ZlNitmurQc1YjwjATdqezDWtGBIuN73+mjO0Y5n3IDrDNOBesfsKlIHERtR6fsQ0Dtw0+F4Jikm5najVSsgv8vtAlUAe3vaCLRV0BK27cG5c+ssgv//3953ADhy1edLGkmj3qXtu7e31+98ts+927hhG1cwBgL8AwkECIFQguk9lIRQEhIISSCNQALGFdsYDO71zr5etzetepmi6fp/b2Z3Tt5r26+NOB972mnv9968X/8+L8VDzCz6DpB2tyOy4PMGUBgIsIBwKBAOBb1B/4UXXqraYTsF3P5IRayP5rite/L9GcDwucq8YyAj7R/n948LfWPSrt5K30StzPDoByDhgIMhnWO8PqYuxw/AMAJ4wBvfeAfyBYu2OOf+OltnLogELAV/RDGa3s9MVv9Ri7NmrraPduS05zH+Oe9nI8M/7EgXqtxsQZbpDC5iJ0A399wzPDTciFs37cTXisvIvttAYbZt6/annnqG53j0fyOJSrzEyWK1g5V3sxQICTjjdnBG9+zZ8+pk5HwG45jlIcZOjaq0m266CWr4N7/5TTqdJuH5qcSqMWTwwaxc07Vh9TqkDfZu35HNCZdcfhntB7VqjTDCootPUwrZTLVUAmaN16VVmOL42AQywaLgyBZYUNMhHw1nspyZqKJNjOHQf+dQ+QCFSDto6xzAi+E1J2v3y76msiwj9+FxesCchjA7MsrQ30lgw7qdKL4DETuiDqhyg2QCAR/MKVTCCbwAkDsD6Z4E1TUNVXXAmB0fGx0bHdm6dUd//wiQdkaHRou5kiTCAiAM9ZlxoOsX0RwHrT8xka+yXKaQQc893gpoelSzOWnoSzfAbRBfIEMkoXF48zZvMKS5AQOAHrMyctphtwNFd+CyRZm6Ex1ppHVewUUQ7cc5eFqg8pVqtaygOVGKgFE50IIQbepEfjyJXAXCEorMMYUcBkug9pGFoFA6BxskLypKgZGCsWbkPojZoCheH7h3NNT92cko0ZQnNSe9TTG06DvSE5n0eFpVBJ/XKWtaiauPT/DpnFBitIkiky3VsyVQyHOFAijjUdaHSANkP7kJHBp/OubOgOJTxH5uvfXWWAzdktbn1JSApeCPOK+Te+TMyk+O9ToRXWKoE/3Iw/85RGcfNM4N7WL2sOqqfbKf9ZgLU4drPdrBxqWmDXRm4z7mzZfuAHjwv/rVr4aHh/U64dl9sNdmMpk//OEPDz/8MJQl4HGwWU9NE7mUqS9neF2zXg+2AuLJDz30a5MMbJaGwrFvCGsEqHm33XYbcNpHRkaffeZZAMBPW5BSHR5zYP3yJqS09+0f3HtgBN1tyHSrmgjtBRpTEJLu39frtmsCwwPkha5zfkpQuSIIS9EqVqnKFU7ZdWAgHPFWi7k9+/uA0F4rj8vlbCISQd17IBzT6MAYo+4bSne0NsfDAY6VoAljsSCAcMDQhl4vdMIjRU044F2uUCBoo1Cs5oBORYkdx7BcpQqqVvC6Ar0Vqr7Gcdu3bhvoGyBF5qzo8wVhWAAfHsV4CHyj+7FUhiEh24EXJwPUB7EAJ6ky12Ta48d1BbWO9LcCZQulS5oBAcyP+rw69K6tjqA9MHRiiouuCDWHJraEPG5CbmsHCwwwZ/y+oIicCthmcRYpt7Oj7K2myjlRdgXpkA93CAQTza2tLR5KKpdykJ7A1Yp5YlugOVIWuFw6m05nB0bHGZGaqKqUL0rT3ppSQ08jaOmwmioo9sM9VBlN6KCilWpyvlQAR19zKtzdmWxO+pYva73ksotgH45PlFietMyRhkYdd5kgL0999CoLvNskJ2Ms0VkB29Vq3Pnnn79mzepjbV/HXoTWESemBE47BX+o49v4SuDnY74hxgHGkY0/H2mCzSOnnTjte/2appY91JWfTxjfMBQOHx4w3u2DXJQNw5iCYGs0R454ncbzpm5nnDj94q81HcynMu9iXOmIT3UkOZMc/L33wYN/DWLrDF67xrgloFgRtH/ssd9C5cfjcdRzNe6bc9gHcQr6qR584CEU9+FZFrbazrAVkNaFxlu3bv0ZZ2yAe3jvvfcSePPXflS7BJa27pbw7t2DwF/x+v3wkINAUifscYBQdeeL7ODAiF0FvJoMhlW+IruQp1ZlJ5rNZEbl80qtGA/5nLS3ORbTi+XrYjGbcNqXL1sGVGCH2yGpUr7Ko/+8rSmpe+H2VDIGUFraRZPOcri2oKoBOqyLQPEY7QtQT4CmqRaKInBmEc52OhlZLDMM8GkA4w8vHCB0TIULB8I+OqDAHZYQw8eZIFNHB1mANL/DL0eGQEG6m0PCHOX7AifUeED3gGJGiiSTmzado0gqnHWU8sHuQek4zkGmXOQ4yu31hGPgoEdveMhNgTkHvQCoyoc0QE+HKnawx6PnHgfbJeLQM6rd6UcUAmF7koaPxyNeSs1lBrPZPFNC+GOkgn74TH7//t69vePFmj1T5hSHtw4SmXgiEvI1pZqQEajLNdjSCONH/K7Orqa29hZkL6C6W5sSy5d3LO9qCQUBQ0DCCKi/W7Wy/ZLLL4rG4xAXgAeApaOCm0YvsJjcxwzcAGPjwC9gvs24DYTEflTEfmjQGRjY+Nbn1JPA7Cy+k2L8R9fQppY1x4KtHF5Fo7qdpvKNI/EljjR+OFRnm6+ceW6jrdB4POncmTIRzCsbXxgu/muNDHLs5PEE1JIgW06zKowL4gXX/x//kYMMS+HgpXTL3zhXP71hiK95mkPFY45s+uQfXc5LvlQQ3FX/7u++rZeRz3q3MrQ4rjAZ6kRlmaqce+45H//4xy644Hwkbqeoa2aebZnagvUi9ve+5wNoiCfMK9ihZ7wFH1OGU09LlNydd975ne/8Xblcvf7616fHJ6bNjt0mtXcs/+D/u3b71v5CydbcHi+x7KVXXewL1WgYBSB5c8Y2P7fliYcfpFQefdjZiZLXZW8B7rvbhWI4RLCh7oPhMMrdfOEI5Q0yHJcdHW7y2i+86LJoqlmuEwaViZLEi8729gTS0HXVgRI2aFPAvPCoeEfdOJDjUN5O1BEB9lNRYydKYIIHIZ0vGMuVy7sP9G7Zvh1dangkvAtw9Emaow7e9HA8HAftDRxpkUejeg3cNQDPQ+E6ivaRL9cde0S10YYPnDt0qaGAT0SdHkITLe2tHc1tcP0RIne6xUKxQDs9QT+FfsJgpFlzuMAlrxUy3W41LHGlsuCPhaNhdzAal0EST4r4kHRXXIJc5JldZcHRBN45pakp6QvF1qxdb5P5gcG9aHBH15wocBACRYfQDwCi16bWloHBXjT6oZMC4LLJqC/uh+a2b355M0AOO7p6ZAGt83QQZX3ikJuSAzRQdG3+gA89g0RolCcaTzlBihNpsfk6Hnvsxb7Bod8/8erERFlHqtGjeQdfY+QRUBRISk9QMDhzMxQyBCL9Y489iuqTmZ91zGVpHXDiSOB0VPCGnjb0Ov7GB84ffjb+ie3Y+MFUkMYx+ocoSUNPGsfj4MarmXaAqUtJH+7UxzgXpxi3mLwR2nH0J9FvP/nl1IORzdB4RnxjPKT5eNN+MB6JBCn1MmDDHDGuM3XSwXPNgZsPbz75YW0X47BGVX+CaXfdPCI+jJ5pOGZR47HeP4wOahhTB3fzzDPPvP3225HhbmubhP3C2VNBiIZ6PN2ZPuyFcbVf/eq+D3zgzxHxneSeWWDkWjLg9va2Bx96AFH6L3zhS//8w3+ZZkbAeqHp0FtvvwJ9ZMFAavm6ns3b9sCzXLk6qkglp0MLR9qcmueJ3zz+4tO/BzRdNBqD6+wQeb8fOX4bEOoginDYD5UgYvHqLHNohU+kImvOutjhDAP7LZ5Kwa/NFBg/3Fy7ijI3qHfCskL7UKcGHFlUusFzRqBc5PlqscjzCGxLQKGfKBR3H+gfS6dRuTYZuZmcQqLJ4LEi5+IFXq3HCwkD5xZMeJViGaoeHGsghYNIkUtGBJvA1CgoD7ThTYHDHg0EiX1AObq7V9J0oMbWwD4T9NM8W1NUDn1taMbz+2N4jOLEiCM/tioAGF9Sbd/SHIHXHm1tZvBK2dAGKCNXjhzCAMjnQwGwxaGbTkENgs0WDoVkm7Nr+ZrOzh645fD8FeD+chPDY9mW5rbx0aFCcWjDqraQN5BKBVvjIRTgo6qe0ryAxosmoi6vhymMitURSMKmIplAA+geD4+CCTTfg2O2JrHgsPPHe3buT2/dtWv/vsLL2/ohErzW+nrH9oD6AKq9tfnCizf1dDXn0vsffHTzRJ4DMwPEdvQaUSP2A6vif/7nv1/3uqtPupTcsV5i6/dEAqdpiN5Q8IYWnOaUm7rZVHXGN/oppk9MtnLja/1XxPPW930j0U6+O9RRO9Q7NlLy+pumx9nQQTt5TaKwiDc+5dCbT9uogM0L4gdTuxgXPHR1H1YlTzu48Z/TLmj8yvwYgz2xPpOVDQvwYhtjh7GAGR8dHX3mmWf6+vpQow61B4dsunN8LPw7XA0h0PvuIyg0eqIFSmTWVQJHHRVZdVByl19+2YoVPRzHAoF/2hpAIhlKq1SutIE1LhJuW9HuC0S2bdvT1t4Orw9K1+WGtvNHYwmwyI0NDQOjPJZMRRNheJNQ7VDKMBTRLkdqzlB0TjSoiEK3ZHt3ctkqm9NP+3yhcJCoWyxigMNRTg9I4j2oY8A/oSdlKEXQ0tRAjVKuFjK5TDafK1e37T2weeeerbv3FoplJJkNy2maePEKEFh4BXdEJ53ICSyk56bcqFMDmA0hhQMgHCJwGiwYN0aNLjsScUEgn/TZ4S10+sE6T9hu3KjLE2oiaiyAFYMCOrz8OBgJdcVOCNZkVWiJR72UA/R4sKbJC+xxA5gG4QuGpOodyJ7XQwn0s48XmIpQ9wTiyZZliZaONas2AvYmGm8NRcIKLBmeBRKuy1EH3W4iZFvREWlNxn1eFMxrbLkErvpSerhaGFbFPPoDbRInclWbS39CFywiFDNqCkYLq5xg44OUx4uivVK1XMzlEyDdCbmbm5OqxEeCnkjYFwl7165uecfb7njnO+9auaw5M7QFzfYDozlsTgRDn0RKjhhzIlYsGg5lJZVKXnHF5QsYWFqAN9C6xAJJ4BRU8Ifuv0eRlenCNipOU+sbasy8IOGR1FX4pALQ9ZtBbWKoOvMHBGONnxt/26gOze/JgagfntyNSOTR1J2Nr5yhwo0naXwkwzoxFfOhT9Ko+w91xI8kmWnqwRyvefy0AxZoNZ6Il8EmiMhKX1/vQw89BNp1yLO7e7nBW9No5Rz90YEV/9JLL/X19sPfMnIxCz5UeH5QqNdddy28QDDLodOs8S4IdOOOFaZarFaSLU2eAIjcgoUSAxVC9AqsUgeQY7hYPLl23RmUy71z+3ZkuBGtRs+2JKNXm3DB+bzeVCIBaBoWLCxOD2BeutaeF4wkvV4fGrthCkBtItgLtas3s2OsuJILi5tgrDLM2NBIbjw7Np7rGxl/ZX/f869u6xsaLbOsTtBqvFlH4yY3zHEJAHeAlSeHAgbOEwyEfL4AdCOC9PCAYXZApflQo47wPO1Bb/mKnlXAePcG3OhEY3i+VEWyX0FLOvHfKX9N5t20HWZNplxCSh6Bfa9DddnUYDgKP9rl86BRvYb0hKp6nS7o3KovOFbhQUcjyLa29p6m1jYPQarxBX0OTanmc4P5IqHP8dEO2sZ0tXiDOA318dg3VFs5lxvt21fNFeH/A0oXw0mkOoAeLIh8MBx0EIBet0p0u4S3HEl61PVB1DibJcywJRDcuyn1ovO7zl4V2bQ6uqrdfc6G5M3Xn3nbLZevW9PqobRqfnzfrlfO3Liuo7Nnz75+QASZMMyHXWyTLzW4axQFtfRoHlnwNWld8LhL4BRU8NOcyyOJ+FCNPs13bzzR9JUN185UqKbONtW5odQNqHNT5Ru/xTdmKtc83jAFJv8JZ2cqvKzbC4jG6dUzJLlmxAleE31u/OeRdLAxTGMsh/5wFD1tmBHmAYf+YAzwuK/gRX0AUwKYQOyD42PpF158cf/+/T6fH8Ay0CuHFcuhj4RW44mJ7JNPwD7Atkskt+CPjSUEyP1bbrkZmHEvvPDCgd6+1/hkxJsjcSUkvDu721CwAfxXp8sDFnW0hAWCaNNCDh0uo8Pt87UvXw6gm769u4MeP7LXeNpwBHXgIIC1I7keALl8c1eqfU2ybXUy1RGCi2nXkF8HRg3y3zBWkYaCEw9v3oNOBK1eLKACLQ/LgmdqRZbbPTS0Ze++obEJsMsbxSB6fdikQI69otDMrqHaDbcDtIw7At0I9AICiQNGdeCuuj20p1phEG1Bq148lkwkU6FICHhwOIYk9BHvRx0dRQkC+ODdsG1g8/h9AU/AL6MVPhQF1y0pLQQPrkZAcii3G7h1SDdgIDJXG5LraJ/3+IAkH/ECHD/sAeQsxxRVGU19JZTaiVwFRHw97ZFEJO4PLXP6WmlfimMZ2qFU0LpfKYLzNtYcDociFBXUKDqdy4MCD1YAsfzqMnDw67A9PKiys7nsTq/PA7OjzNt2794LxF70SqhyJRXxtsbCPsrWlAh3dTQHwKuDMvxysXf35vT4KLaTtes37D4wks9XMcuEU/AIH4gaOx7EgpDPjTfe2NTUtOBr0rrgcZfAqangjy7Wxsj2tJ8btb55kSnHF28LUbsk6tjgxxtqe5p3boCcG7uV+XPj5nVQqTcEAKDSGzW44dY3nNUYS5h8UlNtm7czHXpzLOYx5mAblf0R7JiDGsg0HabZEDPUbcd9ic/nASbNMmNe9JmHEt23d98DDz7w9NNPQ8e3tbXplKNHTMAbd8d1wOh6zy9/haorw1abz1Md6Vzgllx+xWUom8LTPvLwI69VligAw30JCvolF5/rQXc4RUBdMpkCFLzH7weyG2GIAWe5JEB1nbHprKZkbNu2nXBbUbCOP3DTg4FALNbsDydau1c3da6qO9HTjUA0Lqu5EI2v2xDnVxXAz5D6OIgsNzGxb8+BPPDVK3xVEDJMZcvuPVt27GQYDnUvxHY1qr4nhTsjkaDiHDoLIQFYEoCth4/r8SAyT/JlQk1Anj6IBjzQ5yQS0VgcilTRJLyAwWAESQOkvpE4QOIFmK+o+eNRC8BLKNF32OSgzwPcOlarhwIRoNABnBadCRzPwSAIhiPIBKCtzQ5g/I4VTB21++DGReQD+D1agFJcNiFA26Qah0a8eNDZmoz4nKiXoZz+Ve09Z3ujXW4fiHqDtrpUzaWrFTHSGonFm8sVdmR8vG9kbHgMAMAswOxcTkyKJxhr8YfiMKT8oKMJxmIta1zu2PjgAbvGDg6OM0Wma3kLpgNIeD4fAHo5MPhBIBon9u/bBQQgdCwCfmcgXe7vG4fhdRQFPyVulC4KQElCC8axrasZTZF10AkkgdNdwWMqDnXczaR7o/pvdKAbHFeSwieUVboTruv+SQxwY1s3FLk54Y1KcVJ5NNZUk5gauaDh0BjxePL/BGrz8NX7phY3FHyjv27cdJrJcug/zcOm/WA8v6mfpql58/vGA071DcI0tgjP2NhY+ok/PLlt2w4CMhrHjkwSwIY/qgfhjd6lg1kVYLI+9dTTo6Mj+uQuhoInMQYA9Vx66SVw4+65RzcmGlaesRrwX2dnV3N7EmBqKOFGAX2VFQGcooHPla+ishDqC84wFFtn9+qetRuKhTKa1kIhEKnDx6TQ0t3a0R2ONQFABoQwbrvbTmBuKPDEwH3GHUrFCpQhZDExPJqdyPGKXAFETKXSO5bevH3n0MgYCkEnMRd0K1l/wFlIg6wx4oiTxDwwc1AfC4feDxIa1O+hVN5Ds2wVeYGmZMqLfnXQAwcCoLBxoigdTYFI3NNAzfPC+kAHPVCK0b6H7+ACA/IWFexMpZwvlj3+cClfdNY1P7rVbIiWOxVAH6E4XZZLFM27fSFac6l8Z1t83cq2VEBDt1zY50xGPNEQgPVo4Oik05lyIV2YGLFRciTZ4vHEYc1oaomtVoq5CRhLHV1tYcQN8CSe8L7eoeHBkVe39/UPZcHFE29uiyWalLpEe4OAtKtTdN+e/UP9u6rFUjFbQXGAh7K1t7V4/DSwbrSaBNh7sPqhsmHfvv5SuRZvbgnFW154eS+oAfWd5xiyxRYFSUKqb3jDjTD+TiDVZD3KQkjgdFTwh2q+aeF6s1S+UUGa6nPKRZ7Uf6bvbmzrhl5sVIeme2ckEQ2jwdD9jW63/r3+IPoh+pF6mSzxTiab9MxSO/MJTRPEuOM0BT8tPtFouDSG682fG5X6oavLfNpp2r3xyFNdx0+O1UAGQvf53r17UT3X29sLpFug0kKzNkqgUWLwIzOZLPz+OXTxzfBNRxge3tidd74Z9epPPvn02Nj4ayeUsM9AHaIgYO3G1UipA8QlnkgwVW5kOA3wGNrjhYmAAeAPqthcLl9H1/JLrroKtgvQ1MRazeX3hVvaAQMHNQY6+LA/INZlX8AHmwABK0DT9O3v3fLSFtCZVytVpI1rirZj/4Ed+/Zv3b27f3AEGLoNA5mFUj/s8KHd8AqFfH6mWtXgLzucXo8HAge9HRIFMXDQxuIe2ocoGCr2RaZYHBvMpodkpuSqqwxfyebHRRYReA9pzAcCvwhueAo8NxOFPJhyALmHSEaAdgbAOIc+ftoLc8KhSGjLk70e2AZepxoK+trQvR5PhAJe1BFCAhzDszyY4FzA4ankx5j0wL5Xn+7btVnl0sWJbVwpA7Re0NiHI+FIIoq3P1+o/PaJl/JFeOGgsFeHhjNbt+4BaTxbZRFhmBjPjQ/ld2x7cf/eLSW09xWqsDdg0UQi/taWJDDwwKGHLj5WQBGDfSyb6x8t0MFkKBkfzXKP/OYlrU6g8o7yPppvPTaiYqF48803QWTGHnKavMUzfK1O6sNOdwWPyWv04M3WMvNLY8VPK7ubNuWNerpBxU9qXNOeaLyXaQFMewBdQ4NXyqjwJ38ZHrzRbteo101zwVTbxqM2Pluj4WL83Ng1MG0U0841r3aoHz9NwZuFBUdR/Cf1S3KUh4dwUILX23vggQceOHCgF/4idkmg4DXOr2nz4UtgxaNueTGkgelDNQeAeq688gog8Y2MjKH4v2GnNheGvVwqJ1sSMVSMI8bspOLRaC5dHE3nlTqFEDdKwup1kkcQBIDK1f2RWGfXsuXLe4iXrKmhaALVdiTQDy2K6rm6hL/h9u7btfv5p5/du3MfKGi8Xn+xUukfm3hh6/YDQ8O5UgVMaAb279EtyFmJheghmz2C4HsoDBQ8yBzWlSgIaOCDpZVIJBFaL5crpVyOUlinWPSrfCzoiFFKoK4odnV8Il0UeNgcIKHzhQJILygilLQzEIpUgbmjqKiiVHgmhDgAcAJwJ2T4nQSfx5OMuwi/DNIBaNf3xtA1rxO/9vZPvPDSdvjWwXACb0RdZgjoHi9oAitUJlSZKQKKdnwc1lJLRxuiIXyNf27z7oFhsPTCuELWn5IlB8MAGo/p7x98dcvO4aGRcjmTzaZ5hsFUVCs8cIaCbjrZFAOuMFx2Ua17owmu5Nzy6u7B8YwvkhRsNBDst+8cHc9UwLxzzCI7480l8y1LF19y0YoVKxZ2jmY1odbBiyGB013BmyrQ0J2NDeLT1OEUhQmJehmhd8TmG/Wp6S4fuouZjnVjbOBImph02+uqXFfHRMHrZ5HaIvN0s2vfeD+nfUyTovH7oxzZaBkcquZN/XTY9TcVl54sPlyMNXqCXxOZGUwOEsA7du569JFH0QjW2dmJ4LBRe2H4Q8bfUP+//vWvwfm2GB6SETZCPxuIZ8477zxgyPzqV/cat4YA9WCtATCDWDFaxqlVq3r8QTjzXoGtaUJ9fDwn1EDVRgVCAYarAqeOQpUXGGPdXuTJPZFQqrUVJetQ+UBix0XRCSYoIkrR8+nCrm179+85UEClt82BbAVq0sqCsHnHrtGJDNDn9IoD0v1mBpleU/03+9ltdDE9fi8a1ODBE6pZDy2hE4BlAK4O9x2ANpVSqZQfV5hsU4C64IwVPrvkU0Vg923csBp4FL3DA6B6k4HNowpuTyBfLKGhIB6OBn2BMsNKiurx+MFYh9o3p4w8t52i3fiSR8+eTeVrZWh9G+kEJNB8QKiXAJHn8qxZ3YX+dZDJykIFmQSjq9DlUPxuL+l8s9VRyIB+wkjIny9Vn3lhT01AXaMzEo0hJY9iCAgWjX84DiV9Dgp3Q09/nQUbfFnMjVXRRYeoRLK1Gc1+wGQCcR8g8cdyE5kiq7mCdRo/C5u3Dff2p0mdQV3Sk0FHa8g0lgemA5GbRCJ21VVXTTPWZz851hknlgQsBT+JXWMqeAPVrtGDN/Sfwa49bfYMDWo2704p1Mno/TS9axgQprKfdqnG8PuUr64H67FNEM0OD56A6hjPZl7HvIVxtWkOurG5G18equCP4s03qvwj6XUzbjHNWz2xFvjiPw1Rm5NFlw5gqL28eYvuzR8IBoOoTDZLLDEX8DIRNn/xxZcWQ8FPrVJkiqU3vOENra1tf/jDExMTE4RLRq/k0FP/5D8simK+GI1HW4GTihS0y8OXAbSCFD7o4lRBAka9m+FhqHDofq+JNZSYkUo0PH00lGpKBjxeQkIOYHcbINvkoeGJKiMkmlp9wRBcfJTOI/f+/LatuUJRx1zTzYup2JKhTg5rRM58osz1huvXUIJedyC5jhcDzjEq6EBzDskjzFDIFHITaZHPh+j6WauWN0VojeMqmRzQZupcuSVAt4ZjGY61oSgPyPWqHG9qElC8p6ghvz/ZnCopEifLK7p7Ai0dhbFxDM3t99qdtI325XkGJQtoHKhTHn+iuSmZjAaR6Xc2NcdAT+MPxdzOgIMcAPigSHNbaygRau7oaGprQ80c6gJAm6eJ/J69gMPhFAkNAcD0Aw4vYgS2aMTjrKtg5YmEXBKnlfIswPsqJRVpgY4WX3NzqmVZJwr4M4UCsAB4ydY/OLFjoMiIwf0DzI59E/v6JyosDxw8GCVoBbTbjp1Tn7S6bDbc6M1vfjN6JQyDfubTYR15IkvgVFbwxj4ybbEaRqvxK+OH12pWXZcCr0vX8ubMGQq+4Z9Gj+nkBUz1OaVNDwbnzXuZdzH9j8YfXpsaIArcgJUlOrhOIFSNA6YFGCYPaEi9TzMppin1xpFOswzMPfcom6/5K3OHnfaDIYfTTd8bRXOTlfEkOV/neRbFdy+9CFBSO5g8UH1mGEPYNqE/HnrwQYJEtggf/Q52YLaAeCaZSvT2Hdi8ZfNUTZ9R0Ta5cRNb0VZftXo1PHj4hcByZ8sgOBWAV8OyNVmtu/yealUo5SuIQ4PdVcRXNpvP6yOU5kE/KctCYXm5SgrLvTZf2Ne6rGPFhpXuUBi0rcNjYwy6sFUEflFPp4MLLnR83hQegd9RFH8o6ASWnmYXFRkMdWAQANouwGEEvhQP+s7fuCFc5zQQtmAgVYZGP4HLRmmOZCQoq2JFrqNhvsIUUFIXT7VyAhxotaO1tauzc3ffgFzX1px5LqhixULajbb+aAKcdcPlPJrWCDSuVk+mWv1oaqPQZAgoOqABoKXC63TSDpsAOh+P1wMJJ5ubY6kEMheI2GezsBYy1VrtpW1jkoBbIYBCGG1S8biiADfQFY34oeaBBkiYEAI0pXPG+X2unp6u1o5WNPAjWiHwNbvDmWHkV3sndu0XDgxkQCXAIR2AokEDIoDYVLNR0nYbuBIA16g3y5FK4dmdvgiL2brkgkjgVFbwR9I0h1Xwr9WdBkqdURFNPo0K3nDXDNCbKTU5qUkJWnxDoZsZUTe1qaFip83cYewMQqBxUJ2bCr7RSjB/NrX4NHVuPvm0uzdexDR0Gi9ylIXV6LVPKa2D23ejgl+Q1XmCX8RYAMYyAx4O+VmPRsM6jEait99+24033gDsWKOqzjjY7/c98shvSkVEsxf+oz8JzAtu5coVmzadjXACYglG98d0n8xuY9hq17J21E0zXAkx7Xgi5XR4stlSd3f7BLqzcyI41QulPKjbsrnSwMBQjeORdUbrN9SjK+DzJ5O+pjjtqdOaGLXZAgofdcrjlVLBSa8+87xkU3shl61WKuaSWDSnsA4IPGQN4pEo3jxFlVFgqKNA2nPFos+mblzTc+4lF4mAlyvnQQUPZnfg8jrrbqEuljipGdYAReXRI1i3FfITEJPb6/egvN0HxP1AZ1fHyNjoUO/eno0XyEwWxROukId0/BHNjXJ9tq45ovFY0AfN7kA1A8L+6PuzU+j/B+IsD5p1Pa8Grnnw21GSLAwMjI2PT8CSGhurDo5UnIQEz80j6K8q3T2tDIMuBvuKlT3of0Pgp7Orpakp0tQai8QioUgwFPahNgB4OLlsqcxxksu/eRcgftHqxx3FKJ/hIsOqlWRp2bKu8847f8pGn419MMPbWIctuQROZQU/tVKnC9XUaoe678Y3JiRto4LHRtkQXTwYljc8fr3unZTFkRyncYmG7Pihqtd4hsn42JQGPmgQEMh6I5bQCCk/mYM/VM1Pc9xNC2bafRsNDuMijY67Gck3N+VpG8c07W48v/mlORxDkx1J+Eu+whf3hkYrRKPEwqHwDTe8/mMf++hb33ZXZ2dHY4geRwJebRu6y3fsajQOFvARyVJE95qbBnQJUHUffPBBoL4cLudNTIFQ0B+Ph9GS7vF7EslkwB8aG51AxVwkEgS8GgrBwCCDVVKqlGCiBAjhqw3d8GTGKSc8em8gTAfjoWSTzReMxCNcLpfOVIMtPSFPBAV4+/fvKhWLjYvEWG8LrOn1tQb9hDg5mvgxqObmJhQbioKYzma64sGz169O9SwDNo/E8QzPBeMxwWYvsJWdfeN7hocAYIdStTUrVw/ksxyPDruyz+2Lx1IOtwvkeF2dHc3t7XsH+rMTxdVnbqrbUJ9PEhysIKE9kMRlwCUfiYcjQS9AbYHOD1UOFF20HnrBG29TZBGRErDewfoDvhDC8JUydLTs9vkPDBTrmuTzwhoA057q9SIUwmGpAH+XdPnb6pGmFCr6GEEKJdpaO9qRPCFvlMuXLQmjeX4oV98zIPQOFdAyMNVSO1/B6oEWG5I7RsPnAq5J61LHUQKnoII/5iZiKnhTyRmar+EzWW0+VVjXCDVvTNakFz5lIhjafVIfm9rd0K+NfxvHTItYmvfFryaddTjwOv2N+SsjPj9lfxykk5k2FtyrUXObx5tfNl5k2vAPtUgOXZeNT964Cxhqfv6exHF8E+Zwa9OuwtghTMC8vPGNt3/7O996xzvejsg8sD+nTTT+CW8eUwDH2pTYAm6meB5k3KHiK5UKwq1wyHbs2LFr565DFbxBocBzfFtbC+jH1bqCSvGm5tS6dev27+3ft2cXIsGo5EKFXBlaulQE1Bv6pSvlMprBtTqgXm1gRSd85ljPLqrmsHldzpGBoT3pSt3tRUKbU8SBvv3lAlHw5vpfFJuPJCXsiKp3d3UhOuJHPDyFxj+GY3mBqSxvS5676UxvOAzt29zdBTB8r8e/e3jklcG9lMvf4gvS6PeLhS9ct0Fyu4bHJziWLWSzgAIMRGKptg6kWlatXrV+3cYtO3aM5Cea4i1CcRzIeWyFFZwE1Qc4cCisQz8CUGaB7It6O5L6IDWXYJNH7QOMAA9MOjwhvsfvSam8opQY6cBA1lm3uR02SbDJeNklzeenMRLg8QF879JLL2iK+5NRtPD7hgbHUWTfsWxZsSru6csfGGF29FUHRiv5YhXi1+2NydTh/BcSbJA77rjDoEiew+tgnXICSmBhSS9OlAEeXdNM01JHUU7mOp86xXRMX6PMdA9+0hs2bj1Nyx5FLqaGfq0/3ahtJ8sATavC/N203fM155jKp+EH8/hpjvvhjj38d40DMd33I2n9E2U1LNpzGBKAD4898eZbbvrpT//za1/76vr161C3hkoyY74M4ZhWHf51zqZNqIAzHmphd1JcDSYhkgXANN25cyf+efPNt6Cf7dDtGvkEBKWL+fKePX0sCsYlZXgU6LH9dXvt6msv6e7qqeSk4kSBLTIeyt/evExTKEG0F8p8Aegtw33Do72Z4jgjgHhFpjWb3+3TKFeNokQUolI2QauBG43SgIBjbC8Hw10LPhUkYkZ40NV8uZhsSoLRBUV2lSpg4XPoUQMLO4D3NTy6KqN5gY40jTDsWH4i4Yx0B9yrk8kzmhNr/a56OXvJyhUru1fAacbD5/LjiJkHQglRdWQymURz6+133OHyeUdqSijaWpeYAEZmA8x+2O4IIPWNbnMgBaHkXdFtd+LZg4IO7DXAlVfqKFoE+r3LDUT8kD/orclyrsShTN6A+UGcLgicXJ8PNK+I1oHE58KLL1h3xpkdXZ2gik+1JLpXduaLlfF0SdK843l5Zy+q79EKaNQAUbKNgAsZ63CessUF0hMTr7766jyvY51+QkngFPTgZ7JvTlNf0Me6u2wCzRhRd8KsPLU/k3Y1/R9k49b192RB8lS2/uALZnjw094604xo1OjGYQ0e/GR5PCF+lZHPw46hPxj+B/cdxbc6t6xhPUxT541hgMbRTfu+sVLPiBCYBzeG6I0vG0MR01YtHnuaFTUtwn9KevPQi/oymGzqxhiBIo4G4r/522+8733vXbFiJXrA9UXymoq2aSsBCdstr2zZv3+fvqDmuy83zsuUGYECODUYDF973dWo/PrFL/8PLHDTa6b0Iip4mkC58XmBX+NT6yJC8K0t7UBx7+zozE+UpZrsoSkQxUQDUZeDBiW8CCBbh69SZeCtVqslfwDYr26eBXw6AHREvpwFQmrdDvwcFX7tOFhlMqCl1wyqxaPQms1rQyRvJOljQFsgOvdAQI/SdkVSMxMTNrt62cYVyVgwmIwBJd9HuxGC3719e3lkNO52Jl0u1KRlGbaC5nGlpgq1rXmUplOazON0v9vt9YYiTc3jY6OJWKC5pdXnDw2PDDiiSdS9BYKUBlsgEtbRAsRYEBL0Et5WtNEHwuCJkdBTD91OiGtBek+EDw8eXXy796Xv+c2LwxMlP4BzUS6v2j1eQsfjD4IeVnPZtVRz8vLXnetzOrjSRF0RUGUXCoQ1xbl1125ecjy/fViWVNKjONkR0VD3Oy8hGsYmOvTU9rb2K6+6YmGX5fwfzbrCnCVwair4o4tjmnZsDK3rP+sQcpOex0ENP/nVpGY1/BJ9d2komjP1oqH/zASt+cKYWtNQz8Y1TUVrhuShzVFkB6vDOH6qiB76nsQGTB1v/mAc1qiqzZ8bG+rMcxt/aLQGphkN097zo7z2rw0/vEYmc16aJ9qJZL70RKXOX6olEvFrrrnmM5/99Ic//KGenuXg9JzhtohUK8Owjz32mH6xhQyhmQ+AH4BLjyo/QL68+OKLgwND056NDEVfvSjEqwm1cDQUjYLsFGDz/lAINCo+hO6BwNJ/oB+/RW7aoalBX7jGK+UqCyK1sYkcsN5IO7xNY5iCDYlkQLUTC6BeVcCvKkDlIrSfSY8Tolhiw5BI+qJMqH5xQlinKCiNa2tuFjgBeHLFYiEVD21a2Rr0uqocGwwFadXWd2B/7/7dLlX2ojrO5hjhlIziKHKKG7iwFP4L8ECrA9CuVAdnvN+DAoU45XIylSLS6mAKxv/27utzhpMIzo8NDzhiKOvj4J13tiaDgPJ1AUrPjYHr7rXenGhTcCLLieC8HxweRWvh3mFmPMt63fVQNOhCT7zXDUobLCjY8nZKioToDevXtja7a5UiW6koEprdyd4A04pleTelVXhbucovjhz1LkqbHdBAd7zxdlT+L8pkWRddcglYCv5g7nxKF5otTJMhVtNbNd351xbfGc70a8KthmpvrMAyZnZa6N7Q8Y2J9kl1rrvshBKauPAHf29m+qdp4mna/dBsvWEB6Bc/TKXetKDCkRbhoV5742Mc+vOSL+bFuqHpguuuaB29whs2rL/77rs//OG/QK59tq3DuBrC5jpWvKiDwy/8jo2FBwV/yaUXr1mzBnr6d4//fho+7qS+17MH0PHIRHd3dTQ1JcDWjsUQCoeSqeTy5cvHRycAno8FWmM4QKd43UB1AwAqOvEU5JhrHKOokopWeYlHBZkqARC2Ol6CPmVh7SB2XcxlRaFmhL0WScEboZLJl6iuAXcOHQtY5cVSqSURv3BDt9suh4LAfwO1jLh7145KLgN22zBFl2T7hOI8kCN4cKmgy+dQCqqjgDp8kVfAPcfyyLWHA6Hm1hb0Agz2D8FUSqZATJfoGxrSnJ78EDroUELfBo65RBSt6REg36NsRlCgjzV477wolGAMSdqBgeGarFV5mZfQuO530QFwv4OsF816sJ3g46PxEBgDqabuMzb0dHYkQcAnMkDLxf8kpPYxHWFkGnyhzPhITXaPZSqLI0mduxK19BJAFG5IpVIztFYX65WzrrtAEjitFbwRVTY9eOg+IzJtKGyjEa5BqRueyMG/jSnQTyG/MTWccVij197oJZsBdkPjvlbBkwdA5a0RSAfo5pT7TurziUPfQDnTaC6YkQNy+mtVuKnazR+m+f2NC6kxGmF+b4zF0O7TDjDHZYx92t8LtERPiMsYowMUHZizP/nJT6BI/qyzNurp7YNNaDPfE9HKBUbX/v5+vfxtwXQ8HtJcrvBoI5HQFVdcnkwm/+//fgHY1EPlaMQP0K/BVFmwsqHOC0FsqGe9SSzm8wfOPnsjtn0gpyLDPNC/ly+lwZmG6jAnYaVzI/FcLjK5fKlcYLDkBSDDlEu5fCFfLYErFnF/LGWmWoEds2j8OgfHhIFjINCI0YBfkeRSubJi+cqOqM9VF9GlHo4ngJ67b+d2jeXsIt5rF+ONMSqNrv2g1x11yX63q1eSeUC99u9HjRkYaQSx7qboOsLmqWSlWEGjXaolhRb7aDBYLFcBbVvlBeQjmhKRSoXJVMR9Q/l8Rahw6GuHLlfKrMDIdhgBAb9ftTlku1eSOJRmQFAo6afdSIxE6gqXTMWWrz/3ihvefuGVN9JBl9fbJguMAjh99NmDV8brAy090kCtbZ2VsvTC1n0spy6GRWjsZAiFAJCxrb31ggsumCfa4Anx0loPgTKNL37xi6ebHKapogZ/1/DmD4boTVVtbJ2Natv4lanwTA/e/GaagjetATNmbmp6Uys3Ys5jtyLQdZNJd93u0J+uwao4TFje8NEbNbGh101N3Piz8Svjgofq72nqapp2b5Rho2Vj6viTeFFNedREArrZBvEhuQ5KTSTa//yDH9DL6IA2r+PC6c2ThgBnPmScguqtp59+Sk/nL1iU3rQ2jEfCgkGUHrBujz76G/DcvPYJJ5/WSDtA/cN1i8djvgBqCMhCQ6gefqaLdoEPV+FruXIR+okrjrOVMlMq1hjSeud2+QRWLoKcRaIYli8zjB998agcIZJB9p+uVsrZTAbgcFNFCTOX0CyONN9NhL3QIBf0euvkrbG3t7a3Btw+J2jmZPDDghOvf+cujUMdQb1GecbZek1QwyEPpQhNbhmYvWNuX6nK86Wcxw7UGpc3GJVlvOAq5BAMhFm2kkhF8FFVp8/j4rW6JxRGGyFa39OF8sBEye4OKjb0J6KLPgBA+yB4dWOt+Bey+nivFWDdSwLtkMDXB0japqj/0os2gs523YZzO1ZujDW3KrUsYiQBuPXMflQMgG9XAk6QWkdGHyvEQ/urNccTL+0SaqQwSMccnlycC6bvyVXJko5GI2jBMKOPptU4iymxDj1hJHAKKvhpXua0nddUaY1eL9kN9Y9R1GZU0uHLxiT6NM09TYke6TUzFaoZJzDUuelPGxpxyu3WM+4kKK8H0nU4O+O59P1atz2mgu3mBY3HNj56aB+mweQ/sVXrvyGXbzhv8ur6jcghpg0wZd+Q0yZPnbps40AaxzIlN7OT4KAxYVoVs/hhUvKG/Gdxnjkds/U8jP3r4C6mAxQaqluXOdKo1PXXX/eVr3z5g3/xgYsuvnBaGd2hEZ2ZvNp4SDSU33vvfeKh5W8zOf/Ix5irHT8AiP3qa65etmxZqVR86qmDxDP6MZOW4lSgqc4yvMfrbWpNevyuXHZi/57dy7t7nF6fw2XrjIf8NnuuysEtlviqijI0kc2OjlayORvy956gj/axVR6tdnV0z7m8NgWl7FIxm+vbv69cLi+qdn+taUVYX4ESA5Qh4O86VKE94PTIvAsVbB7/rt17MiMjwJH3BAOyJz40ni3BYmEqyUQsptXwClSDqXQm41alUCwU9dLRoJ+XiK8PYUUicdTNoaggEgLdfIjg+3oI5TsKYQcHh8DMU2GqyFujBgGgs6lUOBQCs10AmL5ONBTINdoN4vZqtZKXajmHyvrdWmvUEfdqy7tbHLZaYXxHvdrrrVcCAQeX3yXXKg4EQFwulNTDyg9EQFEICB37gZHSs5t7JyEQYRQSbB6o+QUL/0wWKzrssAURpgL2kbHjzcpynd/itc5eeAmcgr3L0xT8NJmZrqep1gx1RRQjrPFJNT+pWsxzzWs2/mDYClNaiBzbqJGMc6e+McryyT0NBBujFB96F5utkVnXdTz5AY+Bj/k8Zgme+Xj6NwexbBvNhUk1f9CJN2L7r/Hgp5S/bjjo4YqGxz74T/Phjej7oRKYEs40eZN/zmtT0J3Kqc80t9i4uPHL1/zKKFh87rnnJ9ITs727qeD1kRh3J5dDifg555wDgG7ws7W2tqKsYgHfP2jfN73pzdu2bl9AD37a42GR3P3JT3z84x999tnn7nrzW7GmDDsG8/4aEREiGACw2ZvbEq+75mJAqqHRq1qsrF27ceNZ51EOl1gtZ/YM7Nw/8MRLL/fu3O6lVIcmIgyO1wV93jbwoycAkt6FuDTMSCgjUZIqHJ8r5HK5rLH2GmNdCyjDw14qlgifv3EjxatCPnNOa3BdFIF2T3D5iiefeT6bTgdUCljxuyrSWK5i1xxdG8+56vJzK4//XyAe7Q0mn37ueRTIU866V1Nawk0HSoIr1NLVsSwUCjc1xw/076G9nhWre1o7ltUkrVxOVwr8/sH9+/ZuU2E4UHQwhjR9YvXKFLrYwTfjIKiCFZZD4oJDUYLbxmlC0Us7IuGQUwNTjyPZ3gkfYnRowEPVgWcfijdLTKlUmLC50THvoghmrs0dCdMed6Fc/+97tz+/vQ+VjTbVgbg9cgf6Ul2w8A+adIwIJabs3//9JzfddKOl3Rd7rS7B9U9BBT9zqZmq6bXB9rljQjVe0FTwjZvpsYwPvalXz2UfOgrz+5lsl4bCM65maESzNeDo8mnQoAcPNK92TNlO3eWIB04NcPoBUw85beBTynxSLJNnHe4idYCqvutd737iD0/B4znmcx5OvKTrAd/D0gNfGgLyf/mXH7700svgshuZ8tnaDUd9BrIQvvKVr37nO99zOUkh1Rwe+JinwHo76+wz77nnFxDIrbe8cevWrSYU4yFj0akWHOqatcuve/2VgJz30G4Uf61du76zcy1KQXiugvbtTDr/zLYDvft3VrPDQjlfyWeB3cbZqIpql+0e9MNhNyFUMgh8wGwlPGwLaRIdc7yGQlLsyroVPes7urlMZqVTXpukacUGEvUX9+2pC2p7OMzL9GMHhhW7t6mp+erbbmO2Px0s9oZXnflipfbKls0hp121aUHaual9WV+J6as6WpuXNSWj6EsH8/2Tz/4BuH43v/HGZd0bQPuWnchykrRz+8s7d22tcJwf3rbLE49Eerqbo0G7JFYEgYlHw0GPNxpAwQaA52EslZGVdyFSaOPR+h5LtIwMDoYC/uau7mgkJvNMFQre4VBBQwegfFFyBYPRePIPL/b/5y9e4QV+WXtYVumh0XHdRqNsC8dpYO4qWP9vfetb/u7bf2tUj1pqfiYL74Q95hQM0c9c1obFakZZzX8erx/00nsCnELIaOf3QZsO/uBj/G38oP+Z+2faE838Qg13b3wS85EOPiRhGZ/xp/GyOAmRDJSmD48MGzWOM18GuvVDtDt8F+Rizzr77E984q8+8pEPb9x4Bva4hkthU10Yh8lwanE1QNrpKaHZPe1Mhmbs1yAdv+66a9vb2/fs2bdlyxZ9dR12CMYD1GtcDXxxyWQCyKpeL03w55FL8AWdtCccD9Eud1tTZNN557FynauJKM3jeL6mUbxGEYJTHbYB2SQjl2TXgSJm8qgLdcyUirKXixUwuzS1tgUDdF2quGS1xLBpphRx+mM+d4ZRxlmQ4fo6lq1auaaLPfBCyuEKrd0wUKrms2l00hNmN7vW5LKngoEDuRIv2QNI7LvdkAMC9dt2bkdWPh71R2IJBWNUZL8/yHAcWy1x1UIyGkkl426H5nfZIx5Ha9zbEvHG/ICnh3BURVAYBhYRGP/kumxjS/zg3j6k8YPhEELxpDMWJD6a6gDDnMNXAz+8G1B1Nl6ifvdc31C61JHwnrk61rVy5choWlawXCHfY4ToG7eyGcrZeM1vv+O2qWzU/AJyM7yrddjiSOC0VvCLI9JT9qrT7J6Zj3PmBtPMr2k4Fo0fbJr33Xf/4ODgtJaww7gg2DX1+jjdPcF/ZKdEuVtPT/cn7v6rz3zmU+eddw5q04yY/Gu3yAXTWLhsKBR65JFH0ca2OIqQPDgg2dHRd9ZZZ8G2u+/++yYDQ0fiCoP7K6sgo4vHExXU0gcDqiZLIufzo4086qBpMKbQqAe3qWgJpwPhWHM7WFpGMhUZsrMBwg7qBoYVLIg6GNJJyAh5Yr2mYRIYaFazO6eDyZh1ktpCuZxqbWvv6SoO7ou43IwkFaqVVCDsp+hMTR2s1OoadebrrvXaJGpgtz8cY72RrX19EohbSE6LjDtoq69piXNSfbTE2V3OlmQcoDSxeKpSLg0ND/v9dCIWD4RDXqcP3TbNTalCIQ26mQBtj3hdqajHpsmigFAQRTrjVSD/IOrugAbnawQxCPJCw/3E+DiUupP2MYKczuY2b35134HhvQfGJdWNdvl0ruB1uaps7dW948+90p+KJy7a0N3a4g0E3Ct6lo+n8xwvwoEnQieUATBKcC/CRADR62xyuAkWNqJZwMgiMa9j9msYtizMMzzhG9/4RqThjUmYrbk8p6mzTloUCVgKflHEal106SWAmqR77713aHD4mH42NkEz9I9ENRDML7zwQrjsn/3cZy644Hw48camdkgxwUJqd2yjwMYZGBh8+eWXEbJZBHFNbtbop77ttlsBpvvoo48UCiWyWR+VDLRaqXIc39HV5fHRWl3mOQEMaYJU5ziwtNTdHrj0Xq/T3hIPtbWllp2x6Yw1yxNeH9QWCxwcglsHDWPXaWKN5gLoe13jLOEHY4S1N5IeHx4dcfmcoNOBqPuz2QDB8aV6S9WhIkeHAxdfe0W4MkZNjEBvj0r1bLXKV8o6aDzlBgitTWsNeGhfIF9TgDTrBng9EusuOp5I7O8/kElPyLKUSMVjsRgMSqfDuWrlCkmshYJgoYvg33rKA9Sxet5ClW0KllwddQv4HvpeFmA4scDEAY0fogt2l8vn9zj9qd7R2pYdmZe3j7y8M7NniBkcF1/cmX15x2gk5L3hyvUrOgI2hakVB2hK7uxqq6HLXrXRTg/t8aSaEsu6O9o7gLjf2dWVOuOsdcuXd9U42Gki2K902E1jDo6xho1QFsdxy3uWg5DQUO2Wgl/CxbvAt7IU/AIL1Lrc8ZIA9nRdwQ8dquCn7VBEoRKgVhX11R0dHe9+97s++9nPXHTRhehvMrLUU8HeRdza9Gg5Ba7PBx940Hxg49YLIsCpLIANJKQoigZ0ybZt20E9owckjrbRQycBjBbZCtgE0BzVKrPvQD9avWu8hKy8L+hHeXggHBTYokPhQK/ijUaB9rNm+TJdkYnwIik7kFyJfCkQ1CDoPNVQuCDjOuZFjIIGzCN65VDhlhNVgMZFXe5MvpSiPYGwT6P96SLncQfPOXel9uxvA14v7/L0C1K+WBJ4eOzA7AskAoEmjzvhcUQC/ooojhTLiJkn4nESum9tc/l8+4A0TExDbyQZQO7cboN/7vS43BOZbDgaxZCRyUYxXRDicrsRBsllMy6nyyihRRdfdiJTl1UsAGDY2Vzgel8JyNzntvSPZAQAEfh97nAgWGZqY2CGrXLglL/kjPaV7XSxmK+ms7UiE/K7NqztWN4Za0/5zliduuSCDW998y133nr99VdfeOVl51x60bkXXHjezTddm00P7Ns3JKmI+U/O+lEU/NSCMexCDc1yN9xwg1HOslBr8phzZx2w4BKwFPyCi9S64PGRwFEUfOMD6ZsvKqUd0Ogf+9hHPv3pTyNLDYjWaRuZEZlfpJFMKfI6+qofevAh4IMuuKtEouZ6mXWNF1atXL3pnE2BQBCNeTraLikZPPLQUEddz2Wy4+NpoLM5XC6WrRVLAFCrx6IRQNcBpR2t5N5g2BuMeN1UyK4pgOj3+s/cuPGCTZvWrlrV096e8Ppbk7Fw2AeUeh7ItUvowZtxZsNSU0Qbb9fWLVuWCgTdqgyCtrg3SAcCsaZ2P18Ia1Wbx7+1yvbnSuUy4Ho0PxAAPKiCo8NuKu5zoYwNjHODhRLlC0OHg0YIefJ1GzcODg4gwD4yMlwT+Z7lPdDkCCD5fP72rjZBqIEqXhRY9MnB1nE54c4jIC8H/X5A5LnBQaeqEmhjBQmynchm2RphqukbGAPxrCaz6DykNemmG8/p6WwCO0DE71m/MhT31SaQeM8WAfnPsaCdLTQnA+DKw5+VXcHuznBTrK6yQ/XaGO0Wm+Mo7IsyxfSOV57b15cWFJsuCiNdf8R5N4xao0QDKySby4I6FmreUvCLtAkszWUtBb80crbusugSOIqCnwQG0fOL2MhWr1719ne8Hdr9sssuA6icqch1hq6DKITT28kWegS4L7hEX311657de0y1tFBWBcnFTqZUbUj2X3fd1eEwjIlf643pR/PgSQAfWoDg0UrZXBHigEaHAAG0DiraQrHMVEsu0LpACXp8nnCIFNyDPE4GUp4dmt4d8nZ0d6zu6T7njNUXnr9p3YZ1TpoeGSPJ5oWW3+GvZ3qiiB/geWB+sLIjnAqt7m7xC4rb46YpRzDgRvY9Ws0AjJaxu8dlugbEXUkmoXa7LRGMkLQ5xwDsNugD6S9VqtsKNRny9Hihsx0UwZr19fcPYIWU8hWf393ckgAHPNovAl4IJgA0eyDLIsuOdA/44OHKN7ckoa1rAhcI+OAfl/KFYoUFkA24YtFGgZaFImIknJibyIIUBx+vq76qI+7zKF5nBSRTfX2ZkdFyXZGiAM0HPBlVxwVDsQhaHUCTg9i/UCvXSkVk+O0EC4PBaMqZ9JaXXhjO8KwEBU9aHHTFfbTPwRfBYRMEAd2hPT09loJfmnW7SHexFPwiCda67FJLAIXfv/rVoSF6vYCOuC+kuHv9+rWf+/ynP/2ZT1977TWg/TbcdPMzDZJloXTtYQVhOEz4G10ODz30axyzgPF5XYHj2iT5jf+DUn/TnXcAqG5keAhEdsdqntar3/XmeJ6rjY9MlArl5mQKtWf5YrFcQaq9RrqxwQpvVwFvawfgnTcE6rVAyO8FUyr6u+31nrVrWpd3L1vTs2LNaoc72Nd/oJDLE7uBPBbJjyzex5w1A+yNRCs0DUpuZVdT2CH77U7V4fbRDo9dDYa8it0Z7FlX8weFKputVEinINS8yx0F5o/PmQIPbsBPB4MR2jeUy1dQMaiogLoBu+6ynpW4vlhhkZBA48bI6AgK4ZOpuCTJdrXemmwOBP079+7OFLIup70pmQgGnQCnzedzSMEDHRj+MTrkFUFCOgCoOaCsGRyqZCbKFGjmnY5oNJAez+3YM7BnzwjHSplMrlohJDgRkNDZUQVJQu4o3WtqiiMZonAgtBMQ8NcA2KcqosAIfKmUHnn15ZdKZX44V2N5LAMAbtRJMcRMPyTKtWrVSh2zdhFDWTN9HOu4uUrAUvBzlZx13gkmAXjwUPCkin6qZo2oTH1PQyqxu7v7/e9//0c+8peG1z5bwLsFH6uhh/AYSMU/+NCDDBjbDt/ANt8740Y8z1944QWrVq0SRfEBpPzRPz2zsjddO9ZrPPjkOA8gWvSeSyh0RKRZjjX4ERBwJkaKy+UO+CiaRu19sqk5mkrR8IVlEKkpmQIr1Gq9+/dhOvQEOWmgW0wVPykxcqcpdAV08+UFpbM9RdslPw2eWxDneVDm2CurLxVK/RMFPBQg6xBMx1lA7wGVa8ptC1N1J7kIgGvtMGwmWBmmQTQUjISRIg+i2g7KU5RqHn+I4QWmUsHpPSt7wFoLdQqvXJHAPAu2eAVp+KDfa69rgMsFpawbOP4uQi6LFL5OGY8KPFtff06UFJAbEF45qaZTUbh4TqYcGqhoXZQaDrqSES/pjbPZaLfD6ba3dbZgBhDth/LGNOgNDCQIBelmxrMDg+N2ys1pdDrHQcHropiN1EkzAqCOb3e7CeW89TlJJWAp+JN04qzHni4BQ8GbVfSG145PS0vLxz72sW984+sG88rcYHAWQ9yGE4+I7jPPPAviGd3nns0WPLNnwi1Q2AXw/BtueD0o0R588KFSUa+ln9mHNL3Z6tVqNZfNwz7wBz00jdIwZOFlh9Mh8IAXqgF1DWoADWCKavcHQk3Nrf5AQGZLuaHh57bu4hRXMh7buW0rmuYN22vGN5/ZIx7hKGKdGPWS+gE5hpUpxRcNVLgqvG1vOJyXHc+O5R564ZWR0Qk67GsJhWRJ4PhaKhTrScXbQ7TClRyUA19RLs0ua9myUFRqOLUFaLThCJoHXZRrbGzY5nCvP/PssdGxvt4D3gC9cdNZNsqJpDulij6PHc0IGDVQ+kWRQ0tCsVCBjx4B8I3b5gv6NJsDGpty0hMZFhlwlDjo3e0E4oEG0C3Q9SF9yRFBFMHvdNpgAThCQQ/O3bBxTSQalkRJQ+4D9hUBJoINRiPJgCa3vt7hbIFBHkGlQ4MjBR2HcnYKHnMEcN277nozai1nvlrmNWHWyYsgAUvBL4JQrUseDwkgOvqrX/1qaIi0yUG1u2kXvPb3vve9X/7yF5FN9Pt9ZgHR7FyZxRnLwRA9RSGE/vjjj5OyuEUoRjMSEDVBuPnmNwDBpr+/75VXXp1FY95kIzuI0pVioYhOMLfTJYq8XimPAjQvXFEw1TDVqiJJUDAgpYM9waJ2vwLu2Ik0ONdsALn3DfTuz+dyUz780qj4SQ/eELVTs6F1vDdbHS1zWU7cPDL2ZN/gtuFxAWg1YNdlWRwU8fsiNN0Rj7X4PSG7JHOMm3jeMBPqLgKUQBVAyoeWNnDKeMH/4vf6AiipyxdyABTq6FrG8sKO7dsq1RLo+DqBORfyyiIjizxhsEWxHrz/WAyhAkUWo7EgPHsdapYCgn0wGC6UQIOj0IC4lxQYD5omMYwi1pRYhE4lPS0pr99DiirQox+KeNauX5VIRVEMyZRIhh5f4jGAQwDrCa326I1LTxQIWo+Trjl8AyMlzIjeFj9Tq44seYAoiMKZZ565bt06S8Evzh6wFFe1FPxSSNm6xxJIYNKDHxqC9wMK7Xe+853f/OY3wBMDtxUAeaZ2X9hU9zzHZWyd6DuDaQL/eErvzWYjnsET4C5wHq+55mr0BEIO9933wGzK2nXfD1g1yOBq9mqJz6RzLOjhbag48yF5jIowFNDBlZdEsMKD59QFyHtZk6F2qJqUAS+9Yvd4fONDA8PDQ7r3PkWENoMnn88hRLZGHzquQnoKiG/MC3KeEfbnqwNZlMfVZFL6RwI9QPipCsLKjo6eZAwUs2F43EpNrlZDgRAJ2CvoEvC47BqjOqHMnXYHOGQ9oaAvHIQtyVQKlUox0dK2rGcVZa8PD/RBhYsKb0dbnCI4VBFItIFwwO60I1keB5JtBHWdKJiTUGKPwntILxaJFss8W2W9PheeBFwAaOBEQMSm2oJBCsWN9rrsRpjE6Y4kgqvXLm9qSSI7ItdEkQHHD+GOxw1RPQD2GzTFMTzCEEqZARCep+6J7e3N6MOc3QfCQ6dfOBy69tprT5yg1+zGYB19etLFWvN+SkoACv7++x8AuOy7/+RdX/3qV2699RZspVN63cTrWJQw+Gzl2VDWR7xM1NK/8MKL4CVDyd1sLzXD4+HDwX2/9NJLUNf90EMPV6Ya82Zg7rwmtEsCxmBbLzIjQxMDfaMjI/0ot/aRynE4nXUokipT4XlGIP1gQQ0uKFseyZdFXmLY6jDKzglLiu4ezvC553nYVMu/frvJLDQZD2FPMpFf9IpCO5SjrcAxF5yx7tJ166NBL18tAowOJe11F6XxMixE5NbR4pZBbZzN5vV5UokYHfZqsooKQ28gKgisQ6smW1rDwRDLFtyuerlU5JhyKBrwhQMuJ6DtlD179mYzE3GcCJh30kAooqgfejlfquWKfLlUYkG9Cw6fugYMgp7uFkJ0a1ObEgGfx93W0dzW2dzS1gRIHI5FqB+l8uioV0S5XkOgXtWEmjhJHCWpAMQtVKs2J61qof0DaVxydu47kRbJ6CMBgzQ8rJClmrB5zrd1+nQJWB68tSZOBQlAUaERuVgsfOADfw7VnkjESf1aIw/sCTxKAPAjs/Dcc8/Nl4jvyGMkmXhVeeMb74CCR8q/t7cPbtkMtPsRrwg1zzBsuQy1xHAsh6wINCDK01DsBSgXpACQQ/Y4KZEXC6wMX1lRxIEDvaBBWyoHfjbzret8R52qoQadrUZjCY/bmx0Z56oVvX7QCeUP9FqbKKhsrWq3cXW6ItTaOpqaU53oeWO5gtsT8IXCyLzb67VoMoaAPBxsXpIrvGB3uIF0B0vHRnnRrUaw6wNBFOHVarZiIQ2YvN5xBUy2Q0PjAKSpwZJwUl6PKxBAr75fFITmluiK1V2RWCQWT7hpGo11mLhsppydKAu8DOJaXpXgtZOsvYtCyZ4T4LQeFyyFckly+4KUP7Vz/yhhrZwBVO10kdnriCrdcccdoMibjTStY08gCVgK/gSaDOtR5iwB6HLsjGB3bW1tQa237q8dZEo8wZOIZHN2uQHDhzz3Ij0q0rOwfi677PLly7uhfB55+FGIiBCNE6S5WUjdhPkzghAIDlcrzMjwaH/v8MjIeK2GqLEAQBiYEbgjKQlHexcvDk9k0EGeHhnlOU7HTZ3NLWfxdHM91GikBKic3ZGrVDbv3bd9cGi4UqrIssfhDLs9lKZKqoSKekXkPE6twNdtAV9LGyLrMdrnFaRqLlfyeMNev7vGZKBfA6FIPBry+pwADFAV20gmz0myiD41u8MXCBSZ2u6B0SwrDwyM7R+ujGdYkSlXqzX0uCEOD3yBSMSLqDyaFwAH2NwcX7asmTQgKgoMDnyZzTGZbCWTK9WddglmBIf+UEelDLYbzmGj4NBzgj2dYzx+D262d6g6NFbQ58qgpZmx5El+Q5MkCWn4jRs3zmqRzHUarPMWXgKWgl94mVpXXHoJGIrH7DSb5rsvktZcqGHCcUeQ++GHH8nl8ov1qHbwpygrV6w6//zzwuHgPffch965ybD1bIZhPN7UQ+LBEUMmyW2OE/P54hhKyccmKqi5B9ptpUp8SgkwLLYCEvF1Rx6lX/mc0aE/m3suwbGwBTUUzJMaQIoSVa3M8sUautZcTf54wuel4L7b7KoIzhiHU1WywHcPx1s7msMRr83pkSSBLRdh6Li9YSeY3iXWScABUPehAK+mjiJ4J7CCvJTTCfo92eYcyZZK0Mp2lCi4lLq7OeV32phCpux22pJxXKHupu1A/IfNFwkFvfgJ8QQ3OO4EhuErVWF0oippNsrn51Vnre4Bin21prACQRpiRJTlqcUqV1M0B9ru2frWPVmMA210U6zRM5W80WIKWxB5rte//rpF6uFcgqk9zW9hKfjTfAGcIsM3HEpjMI36o/H7E3iodZSqZbPZF55/YbGUH+mPplCPdfPNNwHYDqD0e/funfeuPVkxR2rZ0GqtaBwn5fOlwYGR3bv37d61byyXy5XLqmbjFS2XLfXt21/jOL1k72iYqcdlmpBT0GyklRzUayDNI3xySr3E16AYmyP+iA8ENE6H5gDQbJ32lCjPBI8khNMbsHmDMfjoSg1UsznNAXQ/iqnkIGf0zgO1hq9VwCGHSIbHYfd5vKh1c9GBsXSR5+UAkP2BoANmWaWKZvpKhnGT5jgQ87rQGE+7Xch0tDQ30V66WmEj4Wi5VJ7IlYfGy+hFRG2e0x+dKNkGx+S+ND80IYzlUbMXcngBDxwl8PaeaLrg3Lx9tMiQjL7DjhA9wloz1e6YAmNtIMuFZXnLLaSc5bjMi3XTeUrAUvDzFKB1+gkkgWlqfubKUgdgmW4cLNnA9OckoDH33X+/hhr0KcqZ+eTIpz+8XroOr/0NN92Yakqhtv2x3/5GBzCdxaZ/OIEYUV8z9qtrelVD6xfqvMaGJ3r3D+3bNzABGPWRkVxmgqD/GoX0J97HUIF6MFtHPwTyrk0DZN/q5tbOaADeLMjhZODq4/e+wGiJj7W0JJuA6xPx+SKyVEOr2vjoWCgadrttRaDeMKzAo3lBKzNocK87YRogl29TaaczPTwK/vi6yyPD3xaqrc0tkUgqPT6u9x7ItIeKBLwQY6XKE3h8hxvIOXVFy2dLBZTZB2P5ipyr1IcmxP39hSxK8yp8lROrvJRD+1+xVqgqg2mmd5TpHWdKAPBDTQQR9cwx7A5ODOH71bv4rrvuGvRfmL+Y95o58eb+1H0iS8GfunNrjWw2EjC16dLvX/qtbcApQZS+VCybQYiFfBIDepbnV61ecc45m+DE//KX9wCjZhF1LfqsgNsiSizLFPJoJCubVtRspuX4HEto7PX/aIpa396+uiVJQa+rMjjeUa3oiUaGSpw3FGtrbfZ43D5/rMaxuewoutZKFaazq70p5AzRLk5AjR5S6SJ681j0FfClQr5qU8FXx1bKjMwpAWflyovXtrU0r1m7sVbjEAMpFwptyZiH9qLbPhjyJZqSLMMPjU3YHLTD4bQ5XKzqGytr/WPVbFEE2F3dJuogzHDaiV3F1aRciStVBQIoLAmkOWAetpTBrIjPSoJZe/6iLMvjM72n0V0tBX8aTbY11KNIoLGhbokFZXjwaJbbvXsPSF0Xpe0Y9W6odCc6tv6GN9yEiOv27Tv27AHJDcKwc3HvjikiOOuoQJ+MizQcPa084pjXWfoDjLZ/NLvjUUEP3xyJrETfuYwyu5rEEzWMaH1JUFgQ60TjHreNcnnQ28azFdqLjkcfOugUrhCkneEAFQ/QbcloIuSmHah4kAEkIHDFulxtaWq67NwNEU+NtolBP+1yS4pYARA+MgQq9L8otCRjt9x8xQWXnL1x4/JQOJLOVluaW9CYHm/peX5LX01AFYDssKlOWCGkxd+gBzTKI1Q0NBDA28lexDkGS4xpIheu11HPf+ONhDr2JEl4Lf2SOXHvuCjv9ok7XOvJLAkcIgF4QuD3HBoaQs3wcRGPsZMCjeeqq640utcW/DGIDaFH/nft2jkxMYGOA5DkGvs1/L8Fvx0uCIMJOt7QEI3XX2yOvvmPBV4vSv3RZI60CVjmRpmq6vMBHb6MoDnH1VDNxjLLAFajyrkSgzVT4UuEYNYTEKR6wO/WQFfjDouK4KGokM8XC3kSQToR8LRHfKtafd0pb2ci0BK1BV1SyOsAOw9XyCmlsbawKxaydTT7zjtnxS03X3jDNet8Ts7pUIMB35UXn3n2mavG0qOygC69nBsc7ZCrhnUCTCFnnXTA6Y66HZkFEgrSHGi4UzVgDM8j/2LMnRFDeuH557FmDMEuxuKc/5RZVziSBCwFb62N010CID7/sz973ze/+TdQ88dPFkTXXnjhhZ2dHYfVi/N8MLTDQc1C6aLW/ZVXtuJqa9euiUTCi5oRN9TDtFK++ecdcIV5lwceTZxEUMR9R8CDTMpAZiLP16JNKYAf40sAwbvsjiAFmlaG5WoOpwf17ZTb09q5olxgx8fGmXJRsdGSCqBYKH1UwDsp8NgQzQiVSarZkVYHQw9QdKCOESfwul1AywEQzoaVXZeev2FdT3Nb3OejKQ+4a2TeaRPYyviKZUn0ftp94a7O9jVdoLgD8C7+2DWHout2fRs3tLzqsmng+SGVjHUg4ZEPWiEntfPMV9Gk8adpEDWaO5566inLfZ+59E6cIy0Ff+LMhfUkSyoBPb1oQzXU3//9PxQKxY9//OMAtV3SJ5i6mbF14gONe8bGMwyInvkrwsaxkAoy7PhQMmr9mWeeQ9Bi2bLulStXka70xQnRm3dfWJ/PEIspscWYL9IwDqganY0OSLSsKA+nC4h4g84giFZ3BwVSnQBVD+MhZADJ2aJ+P8tW/aEoyuJlUQEMA7zousOL/1CjB/YX4PwFw2H0uEOd024PCuzBO1MojaNzUeRZl5sOxJq9fm/QR4PlPRKNemkvhRJ8OyVzFZGpKJJIu6RUPJJo7tx4xtrlKcf67lBrgg75XVgqALODNQIdTorlbRQI7ZGsJ4SBddwcf2AX6Ct9knNnFgIzqlLI9NntaLsAGKJuei58eGkWz2QdOksJWDn4WQrMOvzkl4CpcorF0kc/+rF8Pv/973+/q6tjwdXqDEVlPA/ujvh8jRceffQ3MzxxVocZqhH3KhQKt9z6hkQiUa0yv3/896iUntV1ju/BhsoxJbYED6PYqAJT8ok1qVxQNYU0hzspHx1U6p485UYZfVdbEt8DNk5U68N9+5pSIeh9F3DgNRn5dUD4wYIi7LCkaM8GCHqxVkPLBH6m6mqN5XyRZLS5XeSLIIOj0FxHuVCP54SCVqHZ8ZFEtiZRUNT07ld3hf2KU8prtcqanrblKzojiRj4cRLJcHt7csOajjPXtV1y/srrr73kvPMvbm2JV8uFKieTpgUED2A1zrXgDnYO+JDuuON28CwbC3UJxG7dYkEkYCn4BRGjdZGTTwIoKf/Od763ffv2v/7rv165sgc6g+yBc90E5zP+xh1Th7S7DwDv87ngoeeatgt8Po7jLr7kopUrV8CzvOeee6BCrC37aNLW6lVZYLJ5V5VNhP1uex2UrmDFrdXVQUnx+aOJaABRe2DwKiCY37unKRl2oNvN64dSr9dVX8BjRGQ0QgUjodFOA2IAIieKTRbAdiP6Qj6701Yu5tD7jgWoyBKJAIA3FmF8rQ6ketTHg8wuHGp+Zctuic3RMNJqteaUZ9Wa1Pp1HZdfsPGC85bfeM3FV5y/enUHva6NPv/cMy675g3nXLCRLfXv2zckygjZw9HXjcg5LW88vCiIt9x6SyqV0t8R63PSSMAK0Z80U2U96EJJALocoKqf+cxnnnnmmX/7t3/duHGDof90v/D4RCANFQvt29PTvWnTpgVPw+OCRnUb/ga06R/+8HtEXJct6zzrrLMWSqqn7nUUVdQGOHmYlx0iEP1luwgiWSbht8fA6CbI2SK61e1SrZpKRUPxRL5Q9bs9YNmR61SVA4g9IPKAZoOeQfjk6IRHLTwg8uCiSxWE3+t1rlIqjQ+hBZ6tVgWeoWyyh0aNnIoWO7eHBpFPEJC4oVBrW6dgo9Ppoqy5RUGOBF3drZ61TfZVzezKZr4npaW8NZ+aoYR8Of2KyA5FPf5lCWdbAlX+dmh35Brmpt2NaUV5yi9+8QvLdT/pFrml4E+6KbMeeA4SgMd0UHMLgvj97//T1q3bvva1v162rKsxratfevJInAKGut/+9ndwqbEtz+GuszrFeAxs/a+7+grSX0bovBbs9TQtGP0Hx8svvcKyHDjNrn7dVaSPehHq9mc19hP5YJSZIcbNOKhxb/iApNVE2ef0uAA9WOOTIuty2IA/y1ZYpO0ZpoK6BgGYNyqI3USWY6BZWcDvI6MPlDyHF7TsBKxfEjVRwcHlUkES4KbLyM6Dpwc5biAT1ESwvbL6YtAQsHfTHkIThP4OTUzFQuWKhJI3gOnCsFBrYq3ClLMZtcYo/Gglf8BhB5iuk2fLmb2PD+96UOYLPp8Lqp1w6Rh1d3P94Hm2bdvGcQTe2PqcRBJYsB3kJBqz9ainnwTIhmnkbhEl/eEP//mnP/3p9773vXPPPee10empamP9SPi4P/vZz//iLz4E2jSDiHMJ5Aaljlp6sK8aj7sYd8SQ9+8/sG/ffqT8UdMH6nED0sQK1B9W2tCNiLQD1e5AlXkyV0wjdU5rLolTS6WQU2bKOdTSO10oeQtJNaGtrdNGuXlZDnhoJ86SFUFQ8QdpeMru4IF9U64GwL5KpO0ErKwAphqWB9pdDU32sirWwC6P+nxk6FEC73TaAV+rwsAAfm4J5LPVLI3SPVGkQHbjRzrcoaGfQNFssiYwVYnlRA6GRd1L0Xx2bM9LfwBXjMOJCn5zk597dB1LZf/+/YAeXqQ1uRjr3LomJGApeGsZnPoSmMw/2uzw3aHdwdv2T//0j+vXrzvcyHWu8LptfHziC1/4EhT8D37wg7e85c1LlnrEBtrV1bVmzZpFak83howMxW9/+1uE60EUhlp6xCfMErxTfzXMcoSkCw3TX1cBGrefUX45Un5qlMkyouqwhz3emM8pKspYpgjq9JDP67a7Eq3tuRJvV7WIz41uep7TGFYE37zLaa+WSoCsF2pIw6NfzlGuMoVSZSJTGBzJDI9nxjPAouV4wNDxRbjcKLdHUF9TKYI9H0iMDucKuTzK9ep2LRLDnVxClRcrFSdBsrVzVcLkh5w9YY61O9kyx5U5iQeR7FQ7+zw8eEOpg0Kor69/lsKzDj/OErAU/HGeAOv2SyABQ3vBI3/ggQd/+MMffuYzn77oogsNwLhpHonh5WcyE5///OdfeOEFePlXXnm5geG1BM+JW+BGwWDw4osvIvCji/bBXVB/gMRqOBy64vLLjZS/8VmykS7a4Bb4wghuk4a3uh2wMiiiH2Xl302Ud4G4DQuKrzrZCn49ODTGs5yfaHQx1dpaKImFIuv1usMhH6rg+ZqgyAQ2JxIOJxIpmALQ2wjNe/Dx+mhPgPaGx8aru3Zlfvv7XY89vvu5F0Y3v5IuMtJoJpcpA6zWtmNX/29/8weBF2qsrDq0CHBzXJSNl7lMjqlWUHhfBzevgwKxDOjneVEtVlhJqcuEaIZA9pDwzDykYiwJhL4OHNhvefDzEORxONWqoj8OQrduucQSMCLzP/7xT6Ddv/Wtb1199VVTOtsA+zq4+xGu9EceufvuT4EG+5vf/HpHRzt+rTemQ/MZjNqL+zFC5T6f//77H5BlZZFuhluAz/X6669rbm7xBwIP3P8ArB9r7z6stHUfCH/hjwrvGckMzqYVapoDcPE2KpJqzipO+M3xaNgXcupMNc5qmSuVsp2dqUgsJCmSLAnhgB/1jTzDonMBhXZYTsi2o2nORaN5PpArMHv3jB3onagwioOmC5Xy0HD6lVf3b98x8tLm/t27+/LFasgLLGONdttaYqGW5ijPVEFdG/B7FEnhBUkRiD5Huh1hfeRbspkslDtTkwYmJKDWEzuWEMrNvUlEXxtaKBS+6aYbFwVKeZEW+ml/WcuDP+2XwCkqAFNd4Qe4S48//viPf/zjD3zg/VdeiRI2knLWvVWCVoYfjH+iOe3BBx/6xjf+5nWvu+qjH/1IMpk0u8t01b50L8uKFcvbO9oXT+NiXCzLv/rqNgx9+fJlHZ2tcPSMTgIEh0/RFTHHYeniINiwBOAOMO9w6DUqLUjPjxW3sgKlyCGnUqcdoogWeT9MQY/D1tLVzQGrVrC3t61qSsQQRM8XRbvLS/sCTpcHtAN8zc7KFANCGEUbz1Ze2TJQLLIuyuELUImo2++i4Ou7nF6hJtptUjziDqKp3iYF3Y62sDsa87lddCQap5GGp4M2t48pMtnRibHhdA5UMyjcl1AcapNFqcTAikD2BWtXRQ3AfMxTo9Nv165dqM2coxyt046HBJZuzzoeo7PuefpKYKrtDduxhg6fz372c/j80R/9EYDGTKEYGtT4G3A3d9999z/+4/e/8Y2vffzjHwNs2eLp16PMimFSBIOhq666cvEegARttfr999+PJngg3px//vmEmmwerdKn0TojJmFdrtdHOPXpkdKz/SMRGlizYqZQUmt80Bewa0o0FqG9ib7eYVWzt7R0tcYC8YgXxXSolUPenFccdjrkC8QAWl8sCfv2jxcLvMtta2oJuGkg3hcVWeNrNcoJPvjIsnYA5XnL5SrK77uWL+vs7kgEgmS5ogqf57kqn86hQk92EMJ6J8rkq+VyZiKLexWrwnC6WK5wC4JGbASWRkdH+/utNPzJtNgtBX8yzZb1rDOXgKGuoLeeeOKJH/zgn97znj+5/vprSbGUgTA+RZZlKPjBwcEvfelLw8PDX/7yly+66CL0QM38Rgt+JCwSkMGcd955oJ9Z8IubF4Qnum/fPgwZ31x66aWUU68zMODWrM+RJaAi220jIHRgbSvKygtD6V0DB9hKleOEQrmMQLjX6wGwfHvnSkawjY0NoEch1dLm8aLunQaILWrpAVfn8fk9Xr8vFFXtboYXbCh2BxWdQ0GPvK3uUkjJo91DUz6vrSkVpD2O1o6mZHO4Y3lbvC0JdLrR8cLQcGF3b3Zrfy5X1iZKQp6pIf0OFjxZ0MoFJjNWHhgEOW2dl4k5QgBm5zmreioL2FB79+6b76Ws1bWEErAU/BIK27rVUknA0OK425NPPvmhD33ove9973ve855GfdkQwLdt3rzlzjvvQnL03/7t3y688KKGAP6iZ9wPKw+9/d1+ySUXt7Uhcj7PjfnIErfbEbR49tlnIaiLL764s6Nz8tBFu+FSTf7i3keP+ZCeSwd62+sS0ub3/uHp5zdvqQnCwHg2XwTtvQawmmQqxqv23fv6JnIlX3x5pGW56nA73F7FBpgcGUWNlMvtD4W9oWCqpQno8ZTT46TcDs3FcaCCRSqdoj0ufyhYdwDM3tbR2QS7Aa56Js/lRcdYSR0vUwMleoiPbO5ndo7Ku4ZrQ3kpU61pNKU4NBtK8FxuweYWgFQLUhqQx86zfGQKl/7VV19dAkyIxZ3C0+nqloI/nWb7tBkrlBa2oeeff/4rX/nKn/7pn95xxx2HrYRHa9Evf/nLT33q0wjdf+ITn4jFYnolncGoQaLYx1FgoVDooosvXjwFT5LJNttzzz2HygOw7Fx40YWTtfTHx6o5jpKe3a1JUzoiQ3a3aqdVmwurRdBcY6XiWG7C5QyMjqd5vub3uFSVi0UTW7YNvbp7dHiEGS1QXN2XY5VcVawpdlFzaHUPIOYF2RGLNwHUVgN0LT52h4t2BEJuYN8C3gZmQJmVKBdd48UaJ/fuH8/mRF6gao5ARvW9fKD4xAv9z+zOPr2r8Myu4st95SHGNs5Ro5X6BEeVFU++Chw9I0SlT+o8ZtaIeOElQtQHb83sRGYdffwkYFXRHz/ZW3deUAlM1c0Zitm+e/feP/3TP7n11ls/8pGPNIbcja0Kf6Nb6R//8Qff/va3v/KVL7/1rXf5fEbSHb+ZJHM7tGFsKmV/0Mk1jjEDBo36+NDTZzhcM4kgy+Kvf/3wnK9ztNvBrUM81+EA38ydd94ZDoc1TX3wwQchufkAms5wgCf5YWTKdQ52U20ClAYlirb29o4aJ4HeLRDwB/1BN+1XRUVT5GAqIdWd5TK64At2/DYYRCR+IFvpG89zUn08na0JXDDki8eiNqj5uhYLezvam+HnV7kqw/PopSsVSqUCL9kUlOnZ3HSxyo5myvkyIOJ5VQHyjcwKykRJLtdc6aKwZ4TfPcz1T4CzhlDazP+jvzJGkN8eDITefNedXq/XXOqLsj7n/9DWFXQJWAreWginiAQMrHWCylm3AYb2Yx/7+E033fShD/0Fmo0b1bCh4A8cOPD5z3+hr6/3u9/9jtkTb+TmG8Vham7jS9zi97//Q7FYbGlpmXZkY1KfbITz6Js3z3W5XA888BC61edztcPPrl4qj9GBeAZYN2vXrsUtQDwjSdK0IZ8ii2MxhwGJwSQEqnEIbe6xVLVacjodyXjM56EJDr1T27B+WTgaCwQDilwCii0YZhm2jAA+LCyE5pGSDwSCaFannbZUNBjw+5S6XZAk2uvoWdF89qYzXL5ooSqWGeH8C88F/fzAeCYRiyRj4UyWEWRU++ljA0uNqpbK7HiOzRf5mmQQ2iyMuWZanLAIsRrvvPONCPkYOMoLvzIXc6ZOw2tbIfrTcNJPySEbXHDkMzQ0/OlPfxpgcB/5yF8afvmUc08OgJIGUCsC8vCooN3PPvssBB6PFAk39y/jgHQ6jTZ602IwNjjTelhAsRq3a2trW79+fSMKzULdQi+7gsCc0ANPPvm0Tg/fBU0vyfICAuAv1NOeyNeBFiVFGyhAq9X6+vt5CXy/SrFQgb5HVV0iFQMJLFNIu+o8Fh+IBkAjq9SdIuBlxZqLsisy0G2b1m5Yk+rsDDa1BePxpva2WHNbd0/PBeeddc5Za9au7rrgggt71m28/JprXnfV5StXr+5csfr6667qagmF/KjYw1XJA5gheDRDENQiYNgSiNuF2d6NFY6/sRTBX7t//z4zDLZ4KaQTedJPomezPPiTaLKsRz2GBBBd3717zwc/+CHsiZ/73Gf9fvQlT+5xhheCfPPPfvazr33t6zfeeOPnP/+5eDxubF6NWu1ITgm04D/90w9WrVp9yy03G3rdPBK/evHFFxHoBn3L/N0ac9NEVSDwR3/3298tuJ9kbtl4Wvhkb3jDjZFIBFhAuJe1yGYngclIPTEiS+WS3WlfvXKNLMqxcCgQ8oMnRhKkTHYsHLBzLNO7ZzdbrTAsAwtAYCuohAsG6NamaDva4TpbO5Z1rexuDfhcZ246o6MlHg14PKi6Q5Wd04uSPNplD3lUp8srgf1G5iSB7x9hchVe1+dIFqCEHo9CLFjSDKH37M9uIEc+2lx++AGGC4wOIC1OewUW6l7WdRZWAgtj4i3sM1lXsyQwGwmQgjhDrY6MjHz9699obm7+i7/4YCgENo6D2XH8FvlmaPcf/ehHb3vbW1FXj17zKYi6g71zh1WlRm5+YiLz0ksv3XbbrQ1eu95/VK/39w8Ash5NRAvl0Ji3uOCC88KR0GykMYtjjaTGxMTE0NAQfjj77LOBkjuL861Ddawksvb0AjYUf2AFCmINsXqeB36cze8H54xbVZyaJLTEPWes6enpbGpL+duSoe72ppZkJB7xBdEfp7Jhp9QU9TUlo51tSQ8l2esCW65US5zAiS6bmgi5nU7k2mtBryMc8KHkjq+J4JrTfXTixJNkOzFVgVTvttUJBrMKNHyYB+TVABHiJBeivq6wmnEYCd/P8NMYAMP5e3bvAe6hce5CLfgZPol12GwlYCn42UrMOv6EkIAReDei7zrctm14ePRP/uQ9qVTqu9/9diIRNXPJxg9jY+n3v/8DSGn/8z//87ve9cc0MD8nC5Amw49HGpWxhcFH/6//+m8g3CGUbW5tOkOdrVwuf/GLX/6jt70Dt14QV7vRYWpraz7zzI0Gnvh86D4POzrjRqj6/vWvH8EAu7o6Vq5aYW3Zs1vfWF1TrjImCUBybDGbTEUIbQzLohrej7I0XzCfLUl8xedWQj57WyzQFAVMPRUOucNBmgaoPFMuZLPpwf2AkYGDD/1MSGPsddD8uSmU6VdDTm3FilUlRk2PDne2JJo6O1iR4gQJ7rtWdyFIrwKF3maLR0BiB1de9+ptTqThSXDKDsg7f09Px8WXnnHB+evPOmt5KOSdbBOZasKcyaQbx8AmHh4eQ6B+ak3O2EyYnVitoxdGAlaIfmHkaF1liSXwWlVqHx9Pf+lLX0Y2/fOf/2xTU8rYuAzVji1w9+5dX/rSF/HbL3zhC+vWrZsVO6ru8tThvgPK/v3vf5/eSmfYBES74+L/8z8/h3b8f3/8DkTUG59qQZQ9cPcAH/b008/qwYZF2UwxOkWR77jj9kAgMDg49Nzzz1tp+DkuZoJEr8aC3rM3rkWhHMNwqLMjfO8KvG0tGnFpmiCLKIxDJaONpl3hEO1zaYDBA+WrDEx5Uopvp10ueOuKJNg09LDr+XVNoZ0OivbWVTTQa7zmcLq9lZzQN1KqSfWo397RFN64rmt1d/Cc9Ynly5pCYb8bqLh+ui0VDUd8PWs6zj9/9cUXbjj33LWXXXrxmWesELji6HAZ6t/gUJ7JdJvmMonSK/Ib33gH2jjN9bhIK3OOs2Cd1iABsnlZArEkcBJKQHfe9Sq3SqX6nve8Fz8AaDYej5ljwTdQvY8++tgnPvFxdMMjLI+aO103T8bkzW3rKMM3ogR/8zd/63BQH/vYR8ziYeN7BO2/9rWv/ehH/wKrwtjmZnLNmUsbftIrr2y97dY7gCmL9Or8WMGOeFuYJr+853+RWH355c1vuOkWvRNhMuth7Q+zmCw4uJStLRZ+9zvuTLV1TkyUQ0FvPB6WRE5Tq12tXk3mC7m0JMpod1cUyW6TeQ5x+Ioiqi6vz+nxI+Hu83pi0NDwyRWesmtuJ6XZHIGA1xWKU4DQARFRolkLNhey2qMPPdDq15KdUUpzIjtUyqYruUGlrkRauwuMBLz6ZrApdPT0rD6TrkuqzHkCKRvln0j3/u/PfvzUi2O9/bmZD63xSDQBPvLoQz09y/FG6D2lVi393AS5FGdZIfqlkLJ1j8WQgKF7stncJz/5GVVRgSEP7a4rbyPjSJLu//zP//LNb37zU5/61J/92Z8Z2t34mDr+6A9m3KKvrw/UsbfffltjyR6+h2HxH//xn0DKSyYTxnWM4w3dvyBDxu65auUqdASYWPELctnXXgSYKgQUyKil716+zHz4hRrFIjzziXhJkgyva4UqPzo6UqtmkRgfTefKVZamfR5XkK0qIHsFE4zb5YaOBGCOLIqAqUNhpt1l19Ayj9/VbSxXq7K1Ki+Ars5GuW12l8PhVCWZr1YrZXZ//1jf/oH0/q3F3idXt9aTMS3s8UhcpTAxPJEeGh8ZLacztFQ5uzu8sSPQGVFjdJYbfyK371FuYrtY2GMTDtRy/ZRQaWvxAyzPMEaPOcvmqjaEjloTNKpMee2TC/5EnA/rmaw+eGsNnFwSMLckIzwIsJqvfOWr27dt+5d//VFXV2eD9wy3nsGv7rvvXvTCvf71r0dPuaHXGzPchjI+bIBx6nvSGgQI22XLlqGr3oxJGnr8Jz/5CTY7ZPTN4Lx5/YUKWuJG6K0aGh558cUX4DAt0mQZO/gtt96MIrsDB3q3vrpNb7wiIdx54Z8t0uOeuJclERbSqKYq0UiQ9gaqHC9LcjgYgvEE9vgaz5KcOerl6ookioJQAwUs6WZDP7ydIo3xqMhTKbeb5lgOhWxupwvXgpeMDDvDi71D6fsfefLVzbscddVlR9+8W5ZUXhYGBsd27dpfLRXrqsJXBK+bam6OhyN+pcarYq1WrUjViiywAjPBlkZ3btlayBcBwzdRlNFUYszv0aP0014ZDOGCC84/66yz9KKQyRKWhVrwJ+7cnpxPZnnwJ+e8nZZP3aDdSWa9VCp//vOf7+098K//9i8mbDuOwa9eeeXV973vfcVi4X//93/PPfccg+zysHvQoV+a0WlDxn19/YjDv+Utd03LgD/33PMvvPDiNJg845QF3OxwKWy+V1xxmc8H7LDFmnXcZfuOHUNDI7BUrrj8CsPuIWhtei3WYt31FLwu6ZlDQWT/cHrP3kGWrwKDtlzmxtM5lMwpoGwlmXQPsG8cqL13uOwU/lBOtxudcC4X8uygg3PKispxMAX4ibHM8NDY5ld3PL/l1d6R8RdeenVsPO92B4ZGK4888lKhXFMdWt/I+FNPbX/89zu2bR3JjVdVATe3VUvVQr4goOZeFLhqRajxiNCIoJ7luBygdEdGEVmPR0NkcvUpxuzPBGvBXNVYG0CSAAUzqfDTyz+PGQM4Baf6JBmSpeBPkomyHlOXgLETYUNBHe9//Md/PPXUU1/96ld7enqM3Qd/w+8BH8Zf/dVfxWLRv/u7b3V3L5tJDdFhpavbCtrDDz9yzjnnALrOVN5G1h898W9/+9ubmpom1eHiTJCxe65cuRK9f4u6jZaKJbTy4xbrN6yLxSPY98F8Bo54y4Of5cQ6ULQGJLm+4fGxiYyObOMtVThAAHs9kbqdEB4B+gYk7SzD4JcATcIxbhDO2hTYVJSDUhVBVVkE3cdHRwYGhgeGxsfS+XS2ks2x+/eODPeNehDipx2P/+Gln/7siUd/t3Xnzt5MviSrqtvlVEScaysUitVqFYg7BDSPQN3VXW4EsFzolUfdX5VhJFECeLMeSCAYfEcKYh1p4DieqVYNpgYrmzPL5bHUh1sKfqklbt1vPhIwFDkAVsHr+tvf/vZf//VfgfVmbDTYHxFy/M53vguQ2j/7s/d9+9t/B+SZ2d6rcbPDvVBVDhviHe94h2klQOUDz/Uf//EfwcCGrrlGdvnZ3msmxxvjRQPeFVdcMRM3aybXPPQYjBotBg8//DB8x46O9jPPPBPQ9HDPLO0+W3ka86Xa6lC6Q4MjE+kxdGyGwqFaTaH9UTvlBU6tKMHrpVA1D/cZDHI07Qc/sM3pTTSBMo4KeOwhH/z4GsOgAbPs9wV9vqCD8omyu29wQpKhV2UAChfLfCZXrVQVWVTDAW9T3O/zgojW7g/QyeZ4S0tTHaEA3Al/1WqSIGqqKkmI2YtAtofzjdACdDzx3WHEzbI7A0sFFMyjo2OG9Wnp+NkukqU83lLwSylt617zkoCxE8Ep+fnPf/7444/DTd+wYYO5v2A3/O53/x7sLH/5l3/5pjfdQWqXJneuWZDCNW52CAY88MAD5557rum+G0GC7du379mz56673ryofO2mpPQgPQUFv3i308FW6yAKy2az2L4vv/wyIx0w261/XrN7SpxM8kOIWtttoqxksnmmUqIoKZkIMxV2CJ54mUNoHcQw8PJ9oXgw2uL0xCuci6l5HK6k1xupK3UVrW+yAozb5pYU0PCQrFckuVJmgELP1UBAUxcEjWFFRVY8RKPLLgcV8dhbE16XEyVVVDDk7l7eQdNO6PValRNZXmS5Mnx6hBFYADHZXE4a0XuUBBi6WS+BP3ad3bTJyeXzr7zyivHlNDV/SkzjqTMIS8GfOnN5So7ktS6CDXCq4H9DddsPf/hD6DxoJsO33rNn79ve9ke9vb3/9V//CbA5gxx26jO72jTTLdm378Djj//une98RwPVrD2TyXz961//yEc+nEgA5nZSC845CzCDKdORR+31c8/d1NHROoPj53KIHqqloN1RbQChoV8OKL/G3j2Xy53G5xAwOUyXRmpEqlUO4fVKMdPeHo7FfOX8RF1Wxyaq+0eZLXtyYyWXSi+jo8sol4+qu6m6AzH1eLLZ5fEznByLJVo7m5s7WugAWtq9NVTYSxwBrQV4raYg3I6aDKYM0Ly62+vy+9w+2ubzU4mm0Jr1PdGmOFB20FUv1xHrr1UqfKkMcNwCz3LkNsgFaJoLUPUgice/9LTXbC05Ta0/8sgjgiDpafiDn9N45k/QoVsK/gSdGOuxGhWMoWngdvzf//3i/vvv/+QnPwlmFGNXgp/99NNPgzwGCDZf/OIX2tvb56OVzBC94b5fc83Vzc2TWXbcDsGDf//3/7zgggsQxF6qCZoEtwFW/JlnnWWaO7PdkWfytBjd008/oyhqe3tnZ2cH0fpT/D0zOd06plECkJ4kS6VydWBgqJzPNCX8QKyzo9bO7vP6W5zuBF+TS6XM6ECvJkuxuD+aCHj9Hl7gky1NzS0tHjcq6J2BoN/r84QCARThyRKYZzVE1tHtiQQK5ahHop5AEOA5MgDw7S5nW2fn8pUrfAFfleHGRpmJNCdrToQDgHcnqQ657qyJioMKSBpFB3ySbIetrD8wMYNnO3ewaMHHiBaSaWmjxcsizfYJreMNCVgK3loJJ7oEjBAiGo1+9rP/hfcMYBlQxcCrxnNDJ/30pz9Fjzuq3L/2ta9Cu2OzmqdaMowJILSjNfzNb77LuJHh6Dz++O+3bn0VtzO/XGzZGQ8DCaAa6+qrX0feWD1isbC+tXE1I7eKEEUqlUDrAeDtFnt0p/D1dQUvi4o62D+STWccdSESdqmaSDlcqKsPRZJdXct6lrc2J0EjG4omwy6agv26b+/+4aHhcChCuT20x+vzB6KxeDQSAPIQmu8AOS+pGscCDU9Bkx1o6DraU7FocO261ctW9CSaWzQbVanW8rnqrt0DQxOFHCMUqlKpKg6OZnsHJ/qHczv3jJSRD/DTKMqDep6DajenDOAQe/fuwWo0nPhTeCpP6qFZCv6knr5T/OGNGDu2D/jT9957L0rbUDN/ySWXGFizgLgBL9xPf/o/3/veP9x55506kxvZaObjRhi3g90A5PmrrroS+HSGNsX30Hz/8z8//djHPqaDdM7a6ZnbVDXmRxE5QF5gPqM70jNMDqduy+fz6EHAeK+++mogplob99xmzTgLzWmyjEI3ZSJb4GpKigDLxdHjDsJ4WWZZUdjfP5GpCg6vv055VJvbG0g0tXQHAjG7A+3xYQfl1Wxujz/Ci7Jkd9YpgNo59AuqKM3z+fw1DpxyILYJxpPxcDSEzvpquTI6Xh4YLjgC/pxQ3zXClrRgpubkqZjobWZdAd5F+5JdgdiazVvT6MWb2+iM1YI2lt/+9ncG/lJjYMlaM3OT6iKdZSn4RRKsddkFkwC2jOeee+4zn/nMBz/4wVtvvdmArMnl8h//+F/9/vd/QLsaAukoCTY8XfPvOd8eF4H7/uyzz8BoMIrkjeD8v/zLv2zceOY552wyc/tzvsVsTpz0jXDTjo6ODRvOmEPG9Ji3M8wIoI5iv3722edgTp1//vlICgBr/5jnWgccVgL6UrQDiIn2+lx0wE3HaV/EH4y1tXb6PL58Jj0yNjaWF599df++odHRbGUoxxRrmi/e7I0lKyJcfwflDharQoUTRycqA6PlYkVyOf2SaAc7jcdHOuUoSvH5XH5/oFQuUzB5gV/Pc2MTBUagGNnZl9Ge3s7d+8Tgk9sqT+1gfvNS/olt4gsHak9sTd/zm207BnKEJWdOnrehzhHveeaZZxoZFE01by2JE0cCloI/cebCehIiAWwTZuUO/gmV8+CDD959992f+9zn7rrrTdhW0OTzu9/9/l3veldra8vPfvbTnp5uAw3b1O6zda8btzk9WqD+67/85Kab3tDUlJyizLIB0B59QX/6p+9ezHq6wy6AgxwzLpfz9Tdch1Yo47jZDvMoy8swGtAwhT9PP/U0IH5DoeBZZ51JKMatz5wkQBYVQkGqksmV2ZJAAS/eG7A5fGyNS7Uu90YSsYA/4FFWLOtw2L3FEjcyUd03MNA7MDqRr6Xz/FiOHy9IAzlujHNn5FAgGOnqSTq9MDi1aMjpod2SCtJXsBu5aW8wX6yUq1K2KI9O8LLd2z/BvbSP2T9UAVoO+uJyBSabr+bzlbHxbF9/sX+oMJYuoQiQsMjPNRBFTqw70unMQP9w49s6J1FZJy2iBCwFv4jCtS49NwmYzGnQ7ujGQd79tttuu+uuu1BqhMAgKtuh7NG99vnPfw4NbHPepMxnM/xXQ83j54GBgS2vbL7hhtcDZMxg+06n0z/5yY/f/e53E6d26si5DW0+Z0EsSI2jxgqOdWPofj7XnHYubjE4NNTb24eUP7BI5+bhLeDznNyXshOyQbC6D42OjY9n1Fqd9kbdtE+oluLR9kAwUePKQY8rEY23tjWt7UIingoGUQHn0tzuQk0rsHZecIuSIxZrDYcR2/eEo36bXaixal2s+xwuTarnisyBvsFiSRjLlLPlqkI5FGeowDuZag0JAoDcNgrwYCx93hlzY2FUyhWwE+EHE37q5J6vU/HpLQV/Ks7qyTwmU91i10DN1wc+8AFo1o9+9KPoAi8UCsCm/da3vvXVr375c5/7rNfrNQY6Tz1kqnb8IMvKv//7f7zpTW9EGbl+bRQbS9/4xjfApnr++eeZQYLjpeaB2XfGGYjSg/7bINRZmI8xLkMONb720EMP4geYUAjaL8wNTuOroI199/4De/f0V4pFB+0Ix8IelzIxPiLV0f8WyhVKZbam2FwyeuNtDo8LXrotHHBGoz6Px10oVwRA3ois0ykjPXTJ5Ze3L+uuOymlLrk9Ts1RP+eiM6+5/pJ1G9eidM7ljcZTXZWqmisDDYeQxAMZb5EEbwTMYEL85je/wQtimpvzfBMX6WlP58taCv50nv0Tbuym4oR237lzJ3z366+/HoiwSLGPjIx8/evf3L59J3T86173Ouj7BYyWTyah7faxsfEDB/Zfd901RhQBHtiTTz7Nstwb3vCGRu1uZgSWWIJ+vw9N6pAS6RSwz9sRa3h6c0QY+JYtW4B1uqxrWSKesLbsOU+x3iFO4ACLDFvIV7KFvMAXPCibC/ttcqlcyNkdQVYUs4V0eiyXLUmZArhjeZ7jJV4UGJ521ANOpPE5t1g8oyfcFvedd9aqc85e3dnZQvucKLxraUpcuGn1heetuuqKs19//WWUy8FUmajH3p4KULTDXlecmnKUh5//GsYVBocGYXY3RumPl+0752k6tU+kvvjFL57aI7RGd9JJAHsE0OLA4H7HHXegah3l8YBJB+P78uXLwf26du0ajEjvhTuYjZ5noN44HZV03/72d+AiX3XVlcb2B1rMr371K4DFBZlNY85ynreb84zgvoFA4N5778Oj6sNfMA8bMjcGBcFWKpXrr79uzZrVfb39O3bsPF6DnbOUTpATUcQGUhk99wNkWlssEQHDXCTc5vZ46iKbGR8VBa25JRrwaA4Z9faiy0XWtCgJZaZSKZdkoRiilU3rlq1siXi0qlOT3JTocUmOOt/U7D/7rNVnrusK0LzT5QUDA01q7hxDY9mLL7u0LSwmIu4Cr9ocNLjsCKWMziqjzyMhETL+TUDsJiUFI2QWnp5uX5LuOPwN0OiVq1YAggLLxugdNV4ca82cIItwFvN6gjyx9RinmAQOpgb1geGfaLH9whe+gE4tVNLhmwcffOjzn//izTffAuo2NBph79B998mC+fnvJuZmBEySffv23HzzG4yLo0L4n//5RzfeeMPy5d2NMj++m1dHR2d3dzcBil/QCjhzUISSnOFffPFl4ONe//prkYw3xm658rN97xByJ4V2gLWra5wAyFgAwwPOgfXRXjsNjBqnLHMuh8tVryeD9o4o3dUcWdUeW5bwdCU8q9uCrRFvMuz3OlW3W3PanTalJtfKYdqxYXXHWRtWtTVH/V7Kjf46oSrXWK1WTEW8sVCA5ZnlXS0Je/n2K5a/9x0Xr12V9HnoplTknLO7r71i3SVntZ69psXrcdkQnzLwFIjdqhD9P+OPGcrCGVDze/bsM+DsdD9+wSzOGT+OdeDRJGB58Nb6OIEkgL1jZGT0j//4j9EPBtcZVXXf+953QRuD9ve3v/2PgsGA+awLqGWnLAwb3HcQx115JUHAxW71q1/9ateuXXff/Qk05ukO7kIWrs9Z6IhngMF28+Ytxg694B9dkddrNf7OO9+EKof77nuAYZj5W1EL/pwnxQUnnVniw9sCHl80EnW4VI8vWJNEuVYLRZ3wu10UrdoYcMWEQ36vx6EqNU2peUEki1JKVcEfokU1we32R5MdNrTGeelgMEK7PGh8d7ltCs+DS4arlt0u4EBQr7zwXMRZlwrjXre4ann80os3vO6yVbfeeM7b33TtxetDZ7TVLz03ZXO50mXR73ZxHHojDTh6FNXPYjmZbx+eDMGk22+/FUk0WIQ6qDOZmQV8PU+KiT5hH3IWk3rCjsF6sJNXAqZfaHgACIl/9KMfO/PMsz796U9nMll0uiM4/2//9m9XXXWl2ZK+4HuHsQvv2LEdbCtmrn3//v3AxAWfDZTcgt9xPvMFvX755ZcT9s+59jgd/e7ksnY7RAFgf4wdoPTGHFke/BxmjdhKOq8qL4vjuczERBncMVW2lEy1oi2+vzddzBV5cL8oXruDAg8s+t/C4Yjf5wc/vIv2UC53heHRTC/UauVyxUV7KfRKQpeiAIXEyW34jaLagDlLub2aw7585Zp8XukbSSP3rsm2sNvRHKgti0mt/oqzNqhWc/EAHaapu67r/Py71l91XiIcgt0K992h6aD0c/jAFO7r70O5DFaN1S83BwEu9ilznNfFfizr+qeJBKBOzCL2Uqn0iU/cDScAdSH4+YMf/AuAxwHH5sILLzJK3ozPZNP2nDA6DitVwwtBIgAFfeitxy1AOwtYm5tvvnnlyhWLpEfnNr9GIGHTpk2tLS2LAWlnKHLIGvJ/9dWtgF2bA+Xu3IZ2Cp5l2EoET8YmKPLQxCg4ZEXR6YBOtdta2nsU1akqsqbKdoePF0EkB3RbxUl7goGIm/aQNe+wUU4QLIk1TpREvlwaqxbL6HkXBVaVGdpFQTfbXQ6PzxMIIATgisUCyZbk2ART5uylCqPKgszwUpXRBE7iCoKIgn3Obqfcmp1mhe6YvaPJ77SDJ15BS/2s5N9o7bEM+8QTT+rkwhY9/KykuBQHWwp+KaRs3WOaBBo2iMnaLpSvf+hDHw6HQyijQ6f7+973fvipP/7xvzY3N2Pf0JPuermSDsZuVoQtiGCxDx840Itqsttuu4UAeNTr//u/v4CjfPvttyHWaNzLzPovyB3neZFwOHjFlVeQsO8ifAyTCyN+7LHH0Kn1qU/f3doGo8fAwLcyrLORuJ77wQnQfUB0rXK18YmxQoEJ+wN1WQLUTaqltVQo0pRDkmqK5i5Vec1OAb+GctHI39s01aGpbijxulqtsOh/L2VHEUpXZZVlGRXAdbKI6wNCh3bVEc+XQP0iMkGU7AHx3q74Ee2XNVmUMZ0gf2M5VhJFTXbbNKckaeUa43bYAx630+HCI6LxcjYDe82xgIvYtm0bw3CN355QZvGch3YKnGgp+FNgEk+yIRgq08h849GhPOAvfve73y0UiqByB/7l3/7tt5AA/tCH/kJHfTfzecR9N4Y6/+3DvDvsBgJ0/6v7zj33PGCF43uEpu+7737U93k8YJQ/iPY1/5vOf56MGAZaBC+99FKXk1pYQ6dBtsTpRCNDqVRBV9473vH2hW3Jm78cTpYrGOsVf4NDFpGRXCGNRV4u1cDdripCW9dyQbbLQk2TwfxmL3NAYSCl6Sri5lDTqg2k71DSkiABUkasSYoMNexA7F0StDLBqUNFPZrRYQO46za30x3gRRFsAoB6hMIPBHxgl+crZbZYVESchqSOx0bZQVojixLq/TSb3YNuOgeI4ZE5n7uxiAUJYuWJiYxRvXGyTM1p8pyWgj9NJvrEGmZDeNleLJb/8i8/ig0CNHF/8zd/c889v/jBD/7pPe/5U7ebYM4v3sdQ2NiU9uzZs33H9ne96534plplv/71b/zZn713/fp1etnRCeezGkp906azk6lUY4JjAQVFIhZ2B4AHnn32WRgTKG8EwI7u5Fnb99zFjFr6XLlYzGUHh/KCwMoC29belmjtKFRY2qGyDL4EhbyAxjZErNx0oFisKpLqIu1v4HoPZjLlvr6x/X2D45l0OpfPlyrpTD6dKaFKP1cqwTjoHco+8vATHFfTcALljoYjpWxWgwWh2PPjufHBsYnxbDFf5KsM8ehRFsASKFsjWqO30s3xA4ukXC7DiW+02q2KjTlKc6FPsxT8QkvUut6xJGBEvI3tAFvT97779yB3AbPLD37wA8B8fOlLX4L2WkAQm8M+jumOw31Htfzll18ai8WQR3zggQcRNrjsskum8gLHGsxx+n1LS+uGDesBJWbEMxZwPzViG0ahw9NPPwXSWFDYrVmzZgFvcZxkdtxvWxcUpZDP1AS5VGCcdofAMitWrmdFSNuOsnlNlfiayvEyvH28HkwVpfEsaWRHhB/mFf6uO2TN0TtSen7L0COPb//tU3se/u3uBx964eFHX773vieeemJzqci2NqciAWck4KVRVe/zuLyo1KMFUUEIneVqNU6oFitslUfAPp1j8iUWV9ZAKTQvyw29fwrooEzeWGupHPelZj6ApeBPnLk4vZ4Eu0CtVvv857+Aluu33PUWNL5v2LAOBfMbNmwwtO9ih8SNbWj79h2vvLL1rW99C0yOPXv23vur+1HA7/OdWJXz5sownhl/07TrpptuMsygxai2M4yGJ598CrYXnPgLLjjf6Vos3NPTZ90riiOTHauyRY6tI/ntczmD/mCyeXkmy9I2RyjohDbP5FlJESDsplQKpXaSoqCVzeP1hMBFFwnVBGXvnsyO7Wm+5qCc7pqojIyy/YP5bKbkc5NeeVXiVnZG21Mhp9vFSEqmXBvLMmOZapGRUUnnBptDTcylC2MjhcGxUomVVTuS/KTyZB6zQAAf0VCKRJuxOOdxKevUBZaApeAXWKDW5Q6VQOM7b3iHBE2F5b77nX94+aXN7e3t4HT/8z//8z/90z8BTJtZML94kjScVOgwSZIfffTRO9/0RrjvaEP6/vf/4S1vfXMymVjs+MGch2bk4A0RnXfeubF4FN6e8eXsNlbkXEnaFXlY4weD896oKVRRvA0DYsWKFTfccIPX68NvEVPB1EzjH5vdHec85lPlRGTVsfYr8N8Ftljl+vuHaBotbwCza8sztny+7KEpv9+OmAwnIUhvRwlIUyrp8wWdTi9S5jCvWFbZsqW3UmSjYbvTLsgiV6/zaKwPhtytbX40ygEjLxL3r9qwxuULjI/lBweyW3aOv9hX3ZdRR3LyYKY2VhV4mx1kNpTfa/dG6qrXrlHIz88n+YJBIYsAiqZ9+/YbtfTGcrKWx4mwci0FfyLMwqn/DMYLb7zz0EZoS/vBD34IyNXm5pYdO3Z87et//e53/zGYrZdGEIZ2x9/9/QNIM1973bWoS/r5z3+OGn5AdkyVi889K7k0owB6LqL0iN0aYzlmwOM1RoC5/+obMv4FmwHZClyte3n3+973Z/fedy96GYA1FItFIZBVq1avXLnSACwzR3fMOy6NHE6WuzjQa1635SqV4aEhkWUnMkV0YwY8VDDg6V65bijNOJ2RVctXxMLBchG9745gOOHy+D2BEO0LRGIRFNtN5DOlCks5XcGQF/hzgMDBH2TPg0E6GotE4uG27iZfNFwVbVXZMV6x781QLw4pj23L/XrL2O92FLcNCCMFfE8VRbfmDVdER02Cakd8HumYuYdndPOQdJY+99zzxgqxVPuJsyYtBX/izMUp+ySGizkVvrMDAvb73/8+Mu5I3UGn/td//8e5524ynOYl0xnYg0RR+slPfnL77bcnEomXXnrp6aef/uAHPwh8kZNlGnw+PzoJITGNIKkcOzRqgIcbo8OGDuxwUpKt1ZGrbWltuuSSiz/z2U89/PDDjz768Kc//clzztkEYht4ZoZZgLqECy648GSRzIn5nHYg0SBopKhDY2N2iVfrFFMV3BTwbeytbW10sHVvf38gkOhq6ehojgBKETl3ElJ3u+OxlqbmZfFEK+X0UHYXKYqjwD6nCTUR4HFoYEQ3o6qg165Oe4BvI+/fNzKUY/dk5O3D4nAGCDkCU5UH09zTu0v3PZf+j8f6/u/p9IMv5vYPV5D9VzWJLB6ygub60Y12/IeXCEk3S7vPVY6Lcp6l4BdFrNZFGyVgvvPY4OAmAv30b/7mb7EXXHLpxd/7+++sXNljavel2R0MpTUyMrx379477ngjCDN+9KMfvfOd72xrazuJJg4+9yWXXAKseIM05Ji2kYEfgCNhEIBRHv/v9dFnbzrzE3d//Je//OXP//dnH/3oR84//9x4PA40XJ3LZ5I4xJAJ2HKnwectzWSdRDNy9EdF1J0oUodjolCUNPS81ZA4lxVb0O9129WO7s6R0VLvQF8giqx8G+13eYIefyBAu2iX2xUIhaLJ5vaO9hUr26H47U6HE+RxFEL6Xq+H5oFzz3IOhzM7Uc5PlLJFcaxYPzDBFFkBVZjo0MOUY+ZlRcxXSrlybWCkmC0IMqL+BgMNQgvzaJMz1hXsxd27d4+Pjxsvl7U2TpB1ayn4E2QiTvHHMF54HSHuR5/85KfQcf7Nb34Df+DBE/8BlbyTaeAlCoyLovj3f//3KN1Hu/CPf/xjVImDgvaYOvJEm6TVq1ehJnEmKCWQP0ruYV0BfXbT2ZvQEwjT6ve//92vf/3gBz/4gVWrVkw1JRJVYMjBDLoYAZjzzz8frYNWiH7Oa0Al6W6sczsvKc+9spmyy2WG6xscU2Q56HHGgXuTWv70C6/sHUjX3a12X2fNFslzGiOqnGrnNM9YUSvWKE6zu2jg2DrjyTgcd/S2hyO01+dKNvtb21MuT5xxBAVPfPPOLFMBITwpsCCGBdHgqkPVHKoD3DckdGOTSWFdXQXgvf7rubvwUwsGZf8s0KIOa9nPWWjWifOUgKXg5ylA6/SZSIBsH9DiT/zhyW/97XcSiegXv/j5P/qjt8H70BUJIakww/gzudxsj5n0XHUzQv/Ye3v7h4ZGrr32alT/PvXUU295y1t095SYGbO9+HE83ufzXXDBBZOkM6RcTtVdsdcMwXCnfH7vsu6uN9x845e/8sUf/+RfATnw1re+FWV0cNZN4etTQCaicUQkBaDLLRoN33zzjXrLNErzjp0ROI5iOTFvDcnBfyeTU7ftH0oLXCng9VeKtWyxoqkK7dBC4UAmLz//4v49fePpipZlNFaQUT2PORkvMUMVpSh5RJTGpZqAZ+sLeNrbWl0BPyvUuzpbzz9n3cUXn3vBRRev3gAmh00BVOuR6kvMFaxnxA2AnUPwIG3Q7UY5pl4QAEU/WZkxVyx6Q9TG+wWYnqefelqSgJxz8EtzLiyf/rgsy1kW3x6XZ7RuepJLwNAx99xz7yf+6u4rrrjys5/7JAhPlzLpbmwuZpWZoqif/eznzjvvvEsvvfhDH/rLj3zkwxdeSBLMOk7tsWPdJ9RsPP30s29729tEAd3Sehm8br5gFJqGUSroDrjwggtQRbhx4xkdHR3oaCdZ29lHSQwBZrPZO++8C5FY+HwnnaBOqFnDOrv58vOuue4NOVZUFDEV8objYZYTRkZHi6X85VddGkykamx1YugVrwsgtHK2zKRLHPBk0OSeiEbzpbyfdjkUEdV2nS3JIG2jKAF8MzY62p/h2lLNAL//yrf+b/PWYThwwCzS6uiRQ+cdsHZgAuqZAhJIh502+6VwODma79eyZct+de8vUqkUwdHXez1O2IaUE2s9LNrTWB78oonWuvCUBPD+b9my5Yc//MENN17/pS9/HrBo5mu/ZHZ9Y9gZVGkgi0Ob2X//909Xr1591llnG+r/pJsxSA90OK2trXDSdPMFep3kO1A2eOVVV37iE3/1T//0/e9+7zv/7/+9EzS4TU0pk81zViM1YrD44LJXXXUVuZHODrBkczerpz1hD35N4sNmG5vIuR2CKDFudzhTYEolVNE7Y7Gwj6aY0jhNCYif10Q5nStXGCk3kVPYatzvbk1GVncnLr9w4yUXn3P2pvU94JAPUALHsGVG4hhPXWyLuKVaTWS5t91+xYquJIr4KK2OwlEncGtJJEb36IghO/eY/KESNhV5NpsB0rNh0BvLxlokx3dBWnzwx1f+p8Xd8ZKj+mbFih40u0NJNGrTpVGr5l3wJJIkAYz2+uuvg4p67LHffulLXwQj6hTi/eQmfPLMSh1R+t7evpdeehERV6jwG2648dOf+dTdn/g4GvpBbL9q1SoUw5uqxfS05jZAXAfgpg8++KARJDhJraK5jX0BzzKmg6nVelqiK1ctr0Hz2hwgRwYLbCwWguM+Ongg6Le7advEyLDTYfPTWjLqWbEsuaw90t4atqscXZd9NOCEZYciU466wPNocnQBikit+2jaE3UDry4S8K3ftGrZylUAqwWmHVLvoiQYqAmkyx5nT9VmGpp4PgM08jj4G8y3sDhRqmlm3BY19TafZz5NzrUU/Gky0cd5mC0tLShkQ8Z32k4yz51lxqM66EigDgh6/U1vuvN73/v7d7zjHWvXrjGoaKeUH1FbM77s8T3QyDs4UD0AXtcPf/hD7//A+++447Z169YGg358Ny0JYmy1xkhnK3bzXOzjDz/8CMOwRon98R3/SX13QVM9qhQLemSXw+eL2GyUqinNTYlgwFcplJCSb24NJVGD6rP78dKoos9lD4U8LpcDlapCpaRKNcyii3I7KfSg86oqUg4KbfGgo3NRroCD8oc8y1ct37hmdU/38mUdgeZgNRJPumA1kGmDegezPOX10ol4DIaFIJBmOb16Y9Zzamj3yZicHh4AxiJqNg233lLwx3eVWiGU4yt/6+5LIwFSKIa9BgA7H/7why+99PLBwQGUIn/sYx8z9qCleYhFugsUtrHDLsFAEP+4++5P/ed//qfDPjsG8UUa+8l7WVKt6HPddfE5l958teaKox1ufGjQabM7XSi3Z0S2tGJFm99PcWwFdHOghfHQznDYz1RLmoIolBwKR8IRP1jiKTsl1nhZ5EExAw0NUw9sg3bQyDtcnSvPUpyKyAfvvf9eurizadnqMy65KJ2r7Htlfzqdd0dSXT3L4iHX9u0DP7/vxXQma7Mpetm90zAD5yZbxMPu+dUvzjhjg5mGX4JlObdHPR3OsnLwp8MsW2Oc9FzhvoN1Ay4vkDVBCLs0SnGxpY+xGZXwi30jXB+iQ78cssVLcK9T+xYIkyuS8sLOXft2HvB63aGAo7unleFKPFMK+OhAKOCiaTcACSgnAvjBUBjgNtlcsVRmRFlSNRX87oIkgypGUlVBqdckQOiASx7ZdvDMAjvW6XI6RY6nXSFE+Fuaux2uSC03nt72sjay86LV/tuvXfam61a97rzWiEdIRKhzzujGjeo2JzDpUF4/Z+2OKQO+BcowjXiYST9zak/liTw6S8GfyLNjPdtCSYAoeDSC33//AyiYv+eee97znvcY1QDWZ7YSWL9+fTAYnO1Z1vHTJIAiN7C5pyv8/t292YmRfG40ELB3dcblGlx2rqOjFSA2sqSIAiBxCIiwBOg6UdFszpooyiB1tyEcpbncXrjbNR5wdVWW4VT8wuagHE7C+G63qSqrKqoqVWMxmgeFXbk6PjBaTudQhUdTDq0yxKX3KVypxpQ7m0N+n8sGGnnSODevnjm8ZQCF1GGPSVbemvfjKwFLwR9f+Vt3XyIJwKXYvHkLcO9RQn/11VcDitXYfawq39lOQAfw1HpWzCGRP9sbndrHO9CbroGuHZyKEiVJbtorsgWXxng9DuhqSRSK+Xy1XFFlwjZQqbLlMoBkeAWUNZoD0HWiqFZRp1dTqqyIMvsqLwuypmh1UZIlUYYHD3AJuwuavipIfN+BncXceL5YKBXzqr1eU2WAGcK/54vV1lRbS3PK65K72uKAvSXOO5rp5iF6vFY7d+5ER5/pwVuv2DzEOd9TLQU/Xwla55+YEnjttlJH9v2+++6H1w5Sy9tvvw07oPHYlpMx2+kDl+6q1at0zIA5pmlne8dT8ni0GpJ2NU0bz2Z7D/T19Q+VC3mxVvZ4CBvC+Nh4IVcEvAFS7CiJg+cO8HmWrQHcwG53oqAkO5FlqnypUntlR/8LW3YNjORGs9WqUDeA7vzAwaG9DsoDd5yFAWFzBnw+j8PrdQW4ao2rsqogahrK+nBZJdEUdTjFVNTrASk9aZrXESHm/qkPDQ2n0+m5X8A6c+EkYFXRL5wsrSudMBIwdc+U/q4///yLP/3v/0Ew84tf+kJ39zJjB7O0+xxmDPl+9Oahll6W5Dmcbp1iSIBAxEJ11zW2xo9lCoMDAKXRfD63ZtMoJ4U8uiIj2k2IXEUE6SUVfjn+2G0Ui/C7pFVLJcnmGBgv797bb1dlP6rrJXUsWwr4ffF4QhQUZOhliR8Zz/f3j4QpiVJrqiIlUiikp+KxCGhs8AyI3+MGwLgvVlmn3SHWqcxEGXB3KiiDZ19Orw8LOfw60grJRPKiiy4yoG6sQvrjuOYtBX8chW/deokkAOK4v//eP+zctfutb73r9a+/DipqiW58it4GAHnbtm6D12lZSHOeYUC9IU4O9afW61xNKFVr6FMPBvwERdbh8LhpxJxUgjJLmiT4GseLck1Uy6xQrHCygiC7zMu23oGswMsuu0OVofvtTsrN8NJwJj+SKfLE3dfy2bzKlZwKKyNzLyroaAtHA5FIwFZX0F8HG8MDPptgBPD44LQpVNjRsRxK9wwugjkPDUWfePhbb71Fb4ud/Mz5ataJ85GApeDnIz3r3BNXAobu0ft96gCc/9KXv/K6q66+++6/Qm2ypZbmPG0Exc5mw8YN5++x3z52UiH3z3nQi3KisToJKjwhe7PBY6/VBDSyF4ocfHd0qLOsWOWEKiMglA8U2woj5MtsocSJNbTQE4R5lpdyeYblGJ/Xl0ykAt4w/HuxVpEIsZAdnfTDvfv5StVrEz2UWmFrQClOJsPLlrUDIw9VeIRjpg7kIgHsM0i24KahUHgiy2bzVZgUc/XgybuFq7Ese+111zQ3N2GUSwlKvShTdTJf1FLwJ/PsWc9+LAmglBcFvX/3d98eHRkHw0p7R6uh9Y91nvX7w0uAbP16bBn9cr/+9a9R92UJc25rBXpdd5P1IPakvwyv3onQOvjlVFnJlbjR8cJIOl9BBZ1qZ3mRYXgYBJJW5ziF5RRRscmaA445z3MgCpQlBOEVTtBqikuQXOUKB+NAEFTKrtplDg1wyVRy+fIuSRIEFuC2YhU6n6+hUL9aYVDE53KTtH22JPYOjM0N8cYYj57AB/aOGAj4L7/88imoG+LHz01Q1lnzkYAFdDMf6VnnnrgSmErD2zdv3vymN73py1/68tvf8Xaym5K6UmuvmfPEEQ8eLhpUx/ve94GHHnzYYhOZoygNV3fqYwTFAwEP0GrjEX8y4kfDW6FYYdial3aD1Bjr1uWkQPlbZms1TkC7Ou1xer3+Gi9w5Vwq4o0GfaJS3zPGINrvdPlcThvoZai61N0efuMVy9pTYQ+wbGknw1QkBp1xUr5SRqF9qrmZDgQLLGtzh2uq94Hf73rp1QOkw21+7wjevpaW5od+/UB7e9trg/TWqzfH9TK30ywPfm5ys846oSVgFtlBD33ta98APvaHPvQXHg8Nf8LS7vOZOZNEDlg3r7766ksvvmxi7Fgu2nwEq7u/oI1VwPdmcB+ibB7OPImii2quWJnIlXJFJldkEa6XEJVS63xNEiVV0XVxKOinKHokXRzKVHESaaAXJb4mMpKSzoqdLcG1K2M8x3E1ra56OZHKCvaJslDgNIcngj8FRh7Ly0+/fGDr7n7cdz5TafRPwuzD3UAauXHjhqkiO3xvNW3Nd43M9nxLwc9WYtbxJ4cEDD6rkZGxn/zkJ3/9118F5dpBb8mKFs51Do2aBuNvkNz84Q9PzvVK1nnTJEBMT2TWEZ4XBJmryYCuKTMsy9cYDmXpKKsHkKxd1ez4fxTf4QfE7WXVpoIorm4XZbDFOXPlGstDPRt6lDTiIdNuUx0Bn3NNWxA5+3zVzqrxkQr13P6xHf258ZI8kq3lWNuegfwruyf29qYFyagKmAso/bT3CyuEYZlbbiGldviVFek5LiveCtEfF7FbN10KCSDS+OKLL1WrzDXXvK6RoNbaaxZE+gcO9L7pjXeBJ5D4mxYx6PxkCqMJnvtU/Bpw8k63WydwR6U9vkfkCSF7g24AAHjEQsVXKI6zA7NGlSRNkaDW0R+P8jpSukf2dY38BV2vOsEw+/9uXA0Smqo9+pvn9u7Z18+htg5XI7+3Uw6HgkAACR3gmvqd9FKLuQ2I3FOnEsbH46V/+tP/uuyyy6yu1LkJc/5nWR78/GVoXeFElIDhaLa1tS1fvtxktTJ2nxPxcU+eZzI9eK/X++or24AMOJ+I7skz7kV+Unjmk3lvHWCRNMvpXi9UMBSxjooDEFpoY0gbipwofgDgoLcddXQKtLwNMHZEM5MjVbTZA3eWwNbC6XfUGU7RXN6a3f3MKwOvbO9FQICU7uMKOAXBACDaw17QmQknq/rJk8xRwZuLAT9IoohiTABHOhxOPTtmfZZaAtZmt9QSt+63NBIwMn/YIil9TzRuamn3+Qvf7D/0eDwbzzwDziL5YzXMzU+yhKidOPDGQiX8gAC3UWQSb4enbrc5HXZgxTttmgOtdPgeWXYA1Qqks07RtbqukkkcgNC966jyJLBCOBRReC9LT76w71ePbNm+sw/BfXIsGGz0202ywpMwAdxu4956kH4hPsCLBDXz4OCgDglt4R4uhExneQ1Lwc9SYNbhlgQsCUxZS6iUnkT0t5oP57sqGnXqZD4epXTg58UHoIEomkPFKHQ6fsAXMmmmI4QuhysanTQU9FQ6rC8yRbgUywoGNJ6h+43n1f/xGnW+sGWoxWLp+edfsOy/+a6OuZ5vKfi5Ss46z5LAaS+Bc845JxqNksQHiRvPh6PktBfl4QRgoDgc+jmJRK0RCsf7YZdYeZzjssQtBX9cxG7d1JLAqSABMMu95S1vsRIfizGXx9SIxzxg2lPN9vgFGRTWBtopDxwgvfULckF4qTDRAAAG8UlEQVTrIrOSgKXgZyUu62BLApYEDkoA0AK33nor6OGt6sWFXRZGFfpRrjmHlDZU7BzOmue4cEfA1v7ud79b+lvP88lPjdMtBX9qzKM1CksCx0EC0BlNTSlE6YnqsKqoFm4GZuJtz1bgU4AzC/eUx7zSZAGm7fHHH+d53jx8tk9+zPtYBxxJApaCt9aGJQFLAnOXQCQSRi9iI+rq3K9lnXkqSgCGRX//gIGXYHxmYr6cipI4DmOyFPxxELp1S0sCp4YEsFP7/f6rrrrS2rVPjQld4FHoID345HK5//mfn6Na0PLdF1jCx7qcpeCPJSHr95YELAkcQQKGK3bppZchDW9VUVnLZJoEiG4n+Ls2EBY8/fTTDMPiAEvHL+U6sRT8UkrbupclgVNKAsZmDS6fM886U2c9tT6WBA5KwFge0PEA2kMh/e7duwiGzlxBcC3JzkECloKfg9CsUywJWBIgEjA2a7/fd+mll9iAejrFQ2NJx5KAKQF9VThqvNjX16ej6Vr1mEu3OiwFv3Sytu5kSeAUk4DhooEZ5ZJLLvb5fAbljOWinWKzPM/hGOsBC+MXv7gHUHrGmrESOvOU6gxPtxT8DAVlHWZJwJLAYSRgbN9r165dt24ddu3j0ItlTcsJLAHD5sMDAvFm9+49YLIj4LmWFbhUU2Yp+KWStHUfSwKnogSMgGsoFLrttttQS2UFYE/FSZ7jmIzFYEZ0KuVqf/8grqV/Y3HPzFGqszrNUvCzEpd1sCUBSwIHJTDlr9dB2ffGN91x1VVXGrC1RlDWktRpLoHGZI2xVB588EGQ5ViF9Eu2MCwFv2Sitm5kSeDUlICxj8fjsatedzk0PX4GyfipOdSGUVmlBrOaYkOpDw4OcBxnENcfF+jcWT3zKXCwpeBPgUm0hmBJ4PhLAArvrLPODoXDeBTKQRle/Kn6sbT7HGYWQtuxc8fevXvN6I6V0JmDGGd1iqXgZyUu62BLApYEjiiBlpaWRDyOKL1eI30qh+itIPMcXgMITVXVXbt2Gb67WY9pCXMOwpzhKZaCn6GgrMMsCVgSOIYEYrHo6jWrJzfuU1m/WythjhKAan/ssceQhoemt0L0cxTibE6zFPxspGUda0nAksCRJUDT9IoVPS4XVQd8GflzKn8sv3MOs+ukXHv37kun00b7nClDS5hzEOZMTrEU/EykZB1jScCSwDEkgD3a5XKtX7/O4/UgPG9lqa0VM00CWBLw2ovFwtjYuLk8LNW+qOvEUvCLKl7r4pYEThcJGFv2ihUrYrEY0vDWxn26TPyMx2nk3cEp98wzz5gheqvObsbym8uBloKfi9SscywJWBI4VALYvru6lq1atcoinrGWx5EkACf+qaeekmUZP5gfS80v0oKxFPwiCda6rCWB01ECNO0+66yzAGl3Og7eGvOxJABF7rA7BvWPqdQt7X4ssc3995aCn7vsrDMtCVgSaJQA2b4d9ubmZrfbbUnGksBhYzyApS8Wynt270cdPQL1xjGGjrc0/YKvGUvBL7hIrQtaEjhNJWA0yCEHHwqGDMxa62NJwJSASTyDb3bu3KlppFMOOr4Rr94S18JKwHoJF1ae1tUsCZzuEggGg6lU0ojSW7X0p/tqaBi/CW6DVbFlyyu1moBvDN5Yy3dfpHViKfhFEqx1WUsCp6kE4MH39PR4PJ7TdPyLPOy63db4Z5HvtvCXN9orgGc3NDRouO9GqZ2h5s2/F/7Gp+UVLQV/Wk67NWhLAoslAXsikejo6ISCnwZmslg3tK57skkAipzn+ZGRUSNE36jdT7ahnOjPayn4E32GrOezJHASSQDN8KFQoLOzPRQKWmn4xZg4O0CEGv4sxi0W+5qw/NAmt3fvAWh3VVV0H37Sj7fgExZW+JaCX1h5WlezJHC6S8Dlcnd2dUaiESsNf7ovhaOOPz0+bhTSKwqc+IOwtZbQFlACloJfQGFal7IkYEnABkp4dMolkykg11pFdtaCMCVgeOfGksDf2WxWUWQA2+nfH+QmstbMAq4ZS8EvoDCtS1kSsCRAJIAq+u7uZeCeMcRhbdnWsjCXganm+wcGMpmsXmBHnPjGinpLXAslAUvBL5QkretYErAkQCQAf8zn83V3d/v9fqRWrQ4oa1kcKgHYfOCUy2QyiNLr2v01hfSWxBZKApaCXyhJWtexJGBJwJAAaOWca9euTjUlKMdkPNYSjSWBaRJAeH5sLC3LqiwrSMSb9PBWvGcBl4ql4BdQmNalLAlYEiABedTPt7S0tLe3U07KIAm15GJJYJoEUF6Xy02G6I2GeCvYs+CLxFLwCy5S64KWBE53CWCnjkZjiNJ7aAvu5nRfDEcZ/8svbxYEAXV2+Ogtc5Nq3hLZQkng/wO2ehvSo0N47QAAAABJRU5ErkJgg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8" name="AutoShape 8" descr="data:image/png;base64,iVBORw0KGgoAAAANSUhEUgAAAqAAAAHnCAIAAADo63jbAAAAAXNSR0IArs4c6QAA/8pJREFUeF7svQeAJFd1LtyVujrn7slxZ2ZzXkmrHAAJSQghJBGcMP4NPAy2CQYbbD8bbD8/g8OzsQGBCcYGB0ABsInKOW7Os5NnOufu6sr1f1U12xqt0s7spN29bXmZna1w67u369xzzne+QxmG4SAfgsA8EcCyqdfre/bsvf/++/fs2TM1NZXL5WVZVhSVohwOg8YBlPnTix+WZTmOE0VR0zT81v5XXddpmsbPum4wDIO/4pf2mjQcBoN/o2mWY71eb2dH5+5LL7rttrdt3ryZ5/nmFawb4PiX3GueT0MOJwgQBAgC5yECFDHw5+GsLtIjzRpay1TDHMPswgDDQp84MfzTn/78maefPXbsWCaTaRrs0yz6Io3CvAzui4+TZxOJxI4dOy655JLbb397KBSEpbcGiW0BDLw1ylP7g6UbzCI+F7kUQYAgQBBYOgSIgV86bM/5K9teeNPMl0qlp556+u/+7v8dOHBAVTWHQdnOd3OPuNSbRdxKN3TL3ddbW1vf9KY3ffSjH+ns7MAwTsOaWPdzfvGRByAIEATOGgFi4M8awvP3ArbBVhQFbvr99z941113zcwka7Wqw0FTp0Li9jFLZFBPi/PP/auuawxLR8KR2++4/c1vvuGiiy7ieac9kpdnB87fKSJPRhAgCBAEXhUBYuDJ4nhVBGBEkVWHaf/sZ/7s5MmTsOmG7kCmvGlBm9Z9qX33uTeCv25n7u1ovKopHMf+3d/97VvecrPf77e3Gku04SBrhSBAECAInEMIEAN/Dk3Wkg/1NN8Xzvqf/Mlnvv3t76iKHolEYD5jsVgymZyZmZlrQZtO81Kb+bnPP3eTQVm2vre35/d///cRtw8EYOZNK2/vAIixX/J1Q25AECAIrEoEiIFfldOycoOaaxFLpfJv//bvDA8Pr1279s4739He1qGq6sc//vHDhw+vQi9Z07VwOHjjjTf+9m9/eHBwwCIGEmr9yq0kcmeCAEFgpREgBn6lZ2CV3b9JrLO5bODMS5I8OTl13333nRweRTncvn375pLVV8/wrZE7ELHv6en5lV/5ld/4jfeGQiHbxBNLv3qmiYyEIEAQWDYEiIFfNqjPpRvZwXbUpo+Pj//4xz/57ne/d+jQIVXRYClRzo5/tfcBq8fSYzx2bh7helAHnE7+Ax94/2/91m/F41Fi4M+llUfGShAgCCweAsTALx6W58WVmh48yPPf//49f/Znf5HP5VHp3iSvzU20rx4Db2Xc7XQ7tiYG9HJQwTc4NPDNb35jYKCfsrL05EMQIAgQBC4oBIiBv6Cme/Zh58ThTfka28e1f4ksez5fePaZ5+5/4IGf/uRn6XQanjGOOWU7Z488J1BDVv6Kyy//xCc/cdFFOy3xO0K4OyfmjQySIEAQWBwEiIFfHBzPoau8tLYNNm+23gzx7WQy9cADD/zTP31x+MRJ/N4Owr8iN/7Vfr9KcLAJBNia2LGHT37y9z7y0d+FUK7l35OU/CqZJTIMggBBYGkRIAZ+afFdnVdvitOlUhlEtWEFn3jiyZ/85MfPPPMs5OrAq4MdhEydZQ1nP02e2rLVvp8ldE0bD0sfCPr+7M8+e+utt3q9HmLgzxJYcjpBgCBwriBADPy5MlOLM06bH4cPUuyHDx39oz/6Y01TEcpGwxjLhDcl6sBWgzCsaQ3x/+duNfkp8p0GHf3PfOYz73vf/wf+HameW5zFRK5CECAIrG4EiIFf3fOz2KODs37ixAk0ifn+9+55/PEnq9Wq7emeCrnbMXndQZlUNTSFa97f7OrGsjgSSfrFHtRyXA8GnmWZD3/4Qx/72Ec9HtOPJx+CAEGAIHB+I0AM/Hk7v3ZduOV+m91U0c41nc6mU5m/+qu/OnLkiNBo0JRps/GvTZL8K6bbcQmn0wmFWth+NIQ9Rw28Pc14kG996xvXXnf1XF49qZI/b78D5MEIAhc2AsTAn5/zP9dU42ek1f/gD/7gvvt+iFp2SZIsYrxZOG6H681A/KuT6XAY6Gk4DKYdHnyTgX8OAddMMWD80Nz9v3/157fddpv9yC/vRHcOPRcZKkGAIEAQeA0EiIE/P5eH5ZfrIyMjzz33fCqVpGnmO9/5zsjIKE0xtlM/97Gbf325Lzu3/P3V/PvVj6D9FLO8el3r6ur427/9m6uvvhq18vbmZvU/AhkhQYAgQBCYLwLEwM8XsXPj+Fqt9rnPff473/mPaqWGvLlpxNALznbXrT7uZ+iINz3701z8VV4md9okNaMUzViF3+/9/t3f27Zta7Mtzbkxr2SUBAGCAEHgjBEgBv6MoTpHDoTjPjY2Auv+3//944ZgRuPnDBzceNrixkPozRR2PZNnsh3cpvs+11ieyemr6pjmvkQ39N27L77rri91dLQTnbtVNUdkMAQBgsBiIUAkPBcLyeW+TjN9bt/Y/its9tNPP/POd/zy9757ryQqtqc+Z2Sz1h2/OUPr3rxy8yK2+s1yP+0i3e8UGki9O5566qm//uu/RSsdG41TeL4kebFItyWXIQgQBAgCK4AAMfArAPoi3nKumYeVglLNhz70odHRMZDe7SD8uWuMFxGl0y5livQ5zAqCb3/722h4LwhCk2qwdDclVyYIEAQIAsuMADHwywz4ot2uabxtG48CthMnTn784783MTExV8Rt0e53Hl3Iil5QyGXgmcA9/PnPf9H07M+jpySPQhAgCFzoCJAc/Lm6Apq58EajAQF5ZNx//vOfF4tFkxXuMPdtNml8VT7eaWHwlQv4Uzo0ALZt23L33XcHg8FTmYeVG8+qnC0yKIIAQeAcRWB1GoBzFMxlHbZtjSqVKhzQj37049/59neKxRJMu/mf9W+I0uPP1VjbhtE1/1tWzGZv9mIJAHLxFHP06PGHHnrYysKvxGjIPQkCBAGCwNIgQDz4pcF1Ca76Uvtj2qKZmeRHPvKxxx59AsLyJNd+NpAHQ4HPfe7/3nbb2067CEH1bFAl5xIECAIriwDx4FcW/wXfnSqVyp///N8gOK8o8moNxS/46Zb7xEK+8IUv/OPY2Dhu3PTviUe/3NNA7kcQIAgsKgLEg19UOJf+YnZjmFwu9+lP/9G9995rUeXtvq4kc3xW6KPGcM3Amn/7t28NDKyZK+9zVhclJxMECAIEgZVDgHjwK4f9PO/cZNWVy+U//uP/fe+9P7DIdKh0R/O3eV6LHP5SBKySBHrk5OhHPvLRkydP2iIBxIMny4QgQBA4pxEgHvw5M322vRFF8Q//8I++9S//Slmq8qZpt5rFnTOPsfoGalcVzurVG9qmTRtQO9fe3maH621LT5Lxq2/eyIgIAgSB10GAePDnzBKxi90hL/8f//5fcNxnx02C82c9gXPtN1roHjx46Nd//b2HDh1uigPaO4Czvg+5AEGAIEAQWFYEiAe/rHCfzc1gb44fP37LLbcWCiXYIRJAPhswX+1cw2Gq2KIx7hve8IavfvUrwWCg6cETJ34pACfXJAgQBJYOAeLBLx22i3zlQqEA2nyhUKQcZFu2yNg2L2diq1MMzT788MMf/ehHDx8+3IzeL9UtyXUJAgQBgsDSIEAM/NLguthXhb/++ONP3HfffbBAi31tcr3TEQDhztCNe++974/+6I9HR0ftGD4JmZCFQhAgCJxbCJDX1jkwXzAtqVTyne/8lcOHDlmBYmLjl2XWKFPud+3awXvuuTuRiFsm3kTeNvYkYr8sc0BuQhAgCCwcAeLBLxy7pT6z2SkOeun/9m/fPnTwEE2DOU/2ZEsN/KnrGw6GZk6eHPn0pz/94IMPatqski1x5ZdrAsh9CAIEgbNCgFiLs4JvSU+2DQn+fPbZ597znl8v5Et2PrhZu7WkdycXt5113dAgWO9yue6660s33HADRAObggQEIoIAQYAgsJoRIB78ap4d07rXarWvfOWr2UwOP9vWBR9StbU802ZbdwCOnvGf/eyf7927F7L/JD6/POCTuxAECAJniQAx8GcJ4JKebtryH/zgR/fd+wMrOD/bAZYYmCUFfe7F0ZjP9NfNpnPsieMn3/7225988kn7ABKoX7ZZIDciCBAEFoYAMfALw22pzrLNBhx06wdqZGT0r/7qr5B2h0GxI8bEui8V9K90XZNVZ5jfERv2WrXx/vd/8Ac/+KGmqdbvmvEU86/LOTByL4IAQYAg8LoIEAP/uhAt3wHNpLudZQe3Dpqpk5NT6FlOmPPLNw2vfiekSLLZ7Cc/+ftPPPEk9mBNP54w6lfD7JAxEAQIAqchQAz8KloSTQKdbTCeffb5b3/7OyzLWl49+aw8ApYf7ygWi+973/u/9rWv1+t1ixWByAr5Hq387JAREAQIAsTAr9410Iz5YojVavWrX/1qPl9AyzjiIK6WOaN026KD8/iZz/zZt771b42GCOtuefNEnGC1zBIZB0GAIGAjQDyPVbQSbA8eJgQ5+O9///v//aP/sYLzSPaSTierY5rAt9ORlseWi5Ek+U//9DMw8+jv16ydWx2jJKMgCBAECALEwK+yNdD04NHK7Ctf+WdttoMZQsD4j9j41TBb2BCbe2JLi4DSNePf/u3f/umf/qlSqTRViVbDKMkYCAIEAYIA8eBX1xpoUui/9KUvHzt2jMjOr67pedloYOXhx//lX/7fv/qrz6mqhtC9Xf5AKuhW+cSR4REELhAESIh+FU00Ir0Yzd69++6//377Z/JZzQiYbryBeD3zzW/+y+c+9/nRkVHbvq/mMZOxEQQIAhcOAkSqdhXNNUyDINR/6Zd+5bHHHptTGmeF6PGxCrLJZ3UigBbyHR0d//Ef31m/YR1kcQgvcnVOExkVQeCCQoDYjJWf7qbPp+va975391NPPWXr1s35kA5yKz9Nrz0CVDOmUqlff+97sTkDKdLiRTY5FcSnX+3TR8ZHEDgvESAe/EpO62nhXFiIm2++ZXJyclaujrjsKzk5C7g3BYW7obUDX/vaV9evX2dpGZi9A5ryBgu4IjmFIEAQIAgsGAHiwS8YukU40ZaetS+EdiZ/8Rd/+aJ1J3XViwDwsl4CFh1+/PDw8Lvf/cuPPfZ4k2+/rIMgNyMIEAQIAqcQIAZ+hddCs/frnj17fnDfD5BopxyMoYO9RYRTVnhq5nd7zBia/GHmKHpqcuqv//rvksnkKUY9CdHPD0tyNEGAILAoCBADvygwLvwitgcvy/Lf/u3f1mp10k5m4VCu7JmmYi26zjlQHM9x/JNPPPn+930wnc5YE0o0DFZ2bsjdCQIXKALEwK/wxMMAoKnMf/3Xd59++lmGYUizuBWej4XfHhEXZNxnhQihhQOy5Be/+KVGozGXMkmK6BYOMDmTIEAQmCcChGQ3T8AW+3C88WdmkjfddPPU1BRNs6Tp6GIDvGLXM205pf/u7/7O7//+J5Gbt3MxpHxuxeaD3JggcOEhQDz4FZ5zUZT+z//5y+npaZZB1ziSrF3h6VjE21u2nP7yl+964omn7Jmdy6lcxBuRSxEECAIEgVdEgBj4lVwYeO+/8MKeH/3ov9G/xOpESoh1Kzkdi3hv26LTFC02pHvuuQ+BevzV/iXZxi0izuRSBAGCwGsgQAz8Si6PbDb3+c9/vl6r2TLmKzkUcu8lQAC2HAn4b//bt//oj/54ro1fgluRSxIECAIEgdMRIAZ+ZdYEXv3QrXvooYeeePwp9B4lWigrMw1Ldte5uXb8fPf37/nxj3+qKCpUbB0OspNbMtzJhQkCBIE5CBCS3cosB/jrBw4cgCJKJp3DCGwDT4K3KzMZS39XBGh43vnpT3/q/e//TYtwRzbWSw86uQNB4IJHgLxolnsJ2OIn1WrtC1/4p2Qy1SRXkxD9cs/EMt4PHAs0lr3rrruOHz9BmJTLCDy5FUHggkaAGPgVmH4Y+Lvvvue++37IMpztvsO6k/6wKzATy3VLU97AQU1NTf/jP/6TKIrLdVtyH4IAQeCCRoAY+GWefpNHvW/f/ru+fBeS8M17k/LoZZ6GZb6dOb+Iy9P0z3/+iwcffIhEa5YZf3I7gsCFiQAx8Ms371ZsnoIq7Ze+9OXjJ45TJt/qxQ9JwC/fTKzEncwaSIMuFsp/8Ad/OD4+jiFY68HsKrsSwyH3JAgQBM5/BIiBX/I5nlv9jHai3/nOf/zoRz9iWY60k1ly6FffDeDEz0zPfOpTf5hOp63REeWD1TdJZEQEgfMFAWLgl2km7UT73r37/uZv/kaSJHhu+CuJzC8T+it9mybNArs9hkGg/ud/93d/r6oqsfErPTPk/gSB8xkBYuCXfHbt+jeY85MnT/7Wb30wlUrTFIO7ElbdkkO/am5g9xBqUikx9XfffTdEDO1A/aoZJhkIQYAgcF4hQAz8ckwnXu7w2r/1rW+dPDlisq2sMmhS+L4c0K+me9gzblv0bDb7rW/9K+TtSBRnNU0RGQtB4LxCgBj45ZhOWPcvfemur3zln63OobOCNsR1Ww7oV+M9TLYdKiTvvfeexx57DMEd2+rDvydLYjVOFxkTQeCcRYAY+CWfOry3EYz92te+dsp5W/I7khusfgQQxRFF+Rvf+GapVLFHS1z51T9rZIQEgXMLAWLgl3y+MpnMRz7yUbCmrX5xBPAlB/ycuIGZj6fon/7kZ1/84hc1TbPHTDz4c2LuyCAJAucKAsTeLOFM4X2tqto999w7OjqKojjSDXYJsT6nLm1x6c1kDU2z3/zGt/bs2WObduLEn1PTSAZLEFjtCBADv/gzNLfwPZ1OfvlLd+ma2TaU+GeLj/W5eUWbUW9b9Hw+///+398rikKWx7k5mWTUBIHViwAx8Is/N016fKVS+eQnf396egYJV7tQavFvRq54jiMAVx7itWgma60Q+PGkau4cn1EyfILAqkGAGPilmgokVp955tn773+Q2PWlgvg8uS4lifK//uu/1ut1syUN+RAECAIEgUVCgBj4RQLypZeBUT906PCnPvVpVQF/ivhkSwLyeXNRhmEffvjh//iP/7Si9MTGnzcTSx6EILDCCBADvxQToEOF9N577xs5OWpp2pBX9lKAfP5c06yA1x3QvUmlUufPU5EnIQgQBFYaAWLgF2cG5jKk4IY9+eRTX//612mGhqrN4tyAXOX8RcCUNqSZI0eO/fM/f0PXXmwifP4+MXkyggBBYDkQIAZ+EVC2CXRNMTJBaHzlK1+t1WoodCYt4xYB3wvjEqii/O5/fW90zOwkSz4EAYIAQeDsESAG/uwxNK/QrGPGDz/72S/wQWIVkVfCsFscfM/rq9iLBH9OT09/85vfbJbMkcK583raycMRBJYcAWLgFwHiuVa8Wq1+4xvfUGQFEuOkncwigHsBXMKuibfjQOgyd+DAAaJLfwFMO3lEgsCSI0AM/OJA3OwX8v3vf/+Jx59AM9hT3DrCsFschM/jq9gbQfSQRU38zPTMXXfd1RSvPY+fmjwaQYAgsNQIEAO/KAhbOrSWKtmXv3wXSHZzfHpCslsUhM/zizQ7yTIs+8ADD+3bt996YEK4O8/nnTweQWBJESAGfnHgRbpd0/Tvf/+ekydHrZ6w5EMQWAgCaEeUzxf++Z+/hlbxpMByIQiScwgCBIFTCBADvyhrAWVOdC6Xveuur5B+cYsC6IV8EZZhf/CDH+zdu9dqQEM+BAGCAEFggQgQA79A4E47De/iRx55NDmTXJzLkatcqAhYfWgMzWxCeB/kki5UGMhzEwQIAouAADHwiwAiLpHJpP/2b/9O1TS48otzRXKVCxKBWU0FhwNszUOHDl2QGJCHJggQBBYHAWKNFgFHvJTxLp6cnKBPtQFdhIuSS1zICBhUqVi5+/s/ALHjQoaBPDtBgCBwNggQA3826M2eK4riF77wj6IoIb5KlG0WAVByCQsB6N6oikLAIAgQBAgCC0OAGPiF4TYrXWdrjSWTqaNHj1EU89ICuQVemZx2gSNgLyrkesrlMpI+Fzga5PEJAgSBBSNADPwCoWt66hAd+49//89UMmMqz5/SrF3gRclpBAFLs9aGIZPJCIJAICEIEAQIAgtDgBj4heE268HjZIiOZXM5+FtEOXyBUJLTXgWBmZmZyckpsq7IAiEIEAQWhgAx8AvDzQyi2oRnCJIcPXqUkOcXhiM56xURsJdWpVI5ePBgMyxELD1ZLQQBgsC8ECAGfl5wvXhws0Xsae9f8hZeIKDktFMINEP0CA6hOgNl8c3dJAGJIEAQIAicOQLEwJ85Vi85stkpDoVM6O/Z/DfCol8goOS0UwjYe0f7b4jSk8YzZGkQBAgCC0OAGPiF4QYmlHki3sVjY6Mnjp/Az82u3gu8IjmNIPBSBJD3OXz4MKh2ZNdIlgZBgCCwAASIgV8AaKY1t3XC8eY9cuRYrVZrvoJJiH5hgJKzXo6A2Z8wV4ATj52kvZskKBEECAIEgTNHgBj4M8fq5UeaXWKhckNevGcDIjn31RCwKJxivV639BXm9iAmmBEECAIEgddHgBj418foNY7Am5cUyJ0VguTk10PASsm/3kHk3wkCBAGCwMsQIAZ+gYvCVqXFy3dycnKBlyCnEQReDwE79UNCRK+HE/l3ggBB4BUQIAZ+gcvCTohCxu7EiRPEwVogiOS010PAsLLvTUbn6x1O/p0gQBAgCLyIADHwC1wNzTI5y9KTEOoCYSSnvRyB5tKy/gnd5MwlRpx4slQIAgSB+SJADPx8EZs9vsmif+nreIFXI6cRBGwEsJwQFppTlEHaxZKlQRAgCCwQAWLgFwicfZosy6iRYxjmrK5CTiYInEJgllJnZd4Rmb/zzjuHhoYIPAQBggBBYAEIEAO/ANDsU8zkaKlUQg6eCNEvGERy4mkImOl2CksLArXaL//KL/3lX/6fjo4Om9FJ5G7IaiEIEATmhQAx8POC68WDT71wjbkB1QVei5xGEJjjwZubR8OAXX//+9/v8/kJNgQBggBBYGEIEAO/MNxM/rz1IrZ8ecKAWiCK5LSXI0A5DJpy0KVi5Yv/9OX9+w9gpWGB2WvMMF78mWBHECAIEAReGwGzkptgNF8ETmGmp1LpN73phnQqO98rkOMJAq+BQLPfTDDkv+iiiz70oQ8NDq6JRqMsy8LeN7WVSNCerCKCAEHgNRAgBn6By8PyqWYNfCadW+BVyGkEgZciYLPomybcdtmRlb/44ot/7dd+9cYbb/L5vAxjBt6IdSdrhyBAECAe/JKsASvyYRw/fuKmm95SKdeW5B7kohceAlhXsO5zbDxId3aMzSyG37B+w5tvfPO11169bdtWt9tFBBguvAVCnpggMA8EiAc/D7BOOxTe1ejo2E033YKWXwu/CjmTIPBSBJrxedvY20k021+H4Ud7+ERL7D3v+TWY+a1bt3k8HoIfQYAgQBB4RQSIgV/IwjhFXNCTycyb3nhDNpsjVIaF4EjOmT8CtvlXFCUQCOzctePtb7/t8ssv6+vrnXslbD1p2tRmaLLzSCXn/JEmZxAEznkEiIFf8BSaOfiJiak333BzPl8gBn7BOJITF4CAnapXNTkYDG7btu3OO++47LJLe3p6LI9fs2o48YNp4EkB/QLgJacQBM4PBIiBX+A8WhZdf/zxp+64/Z2qqhLG0wJxJKfNE4GXxO1pU4YBPDzOyUUikVtvvQWl8+3tbU4nZxt4+0MW5zwxJocTBM4TBIiBX+BE2iS7xx574h13vhsGfoFXIacRBOaDgO2Rn/LLwb4zxRgoB2OrLdE01dfX19PbvW7t2vUb1m/evAlqOS6Xi+M4oqY8H5jJsQSB8wQBYuDPZiL1gweP3HLLrbVafZbpfDYXI+cSBM4AgbkevEWwN6voaMpWrMLX2TT5cOp1TWVYpr29/corrnjHO9+5YcO6cDhsm/k5nWzM7YJ9zyaz7wyGQA4hCBAEzg0EiIFf4DzZhUy5XP62295+5PBRuE8LvBA5jSBw1gjYdnou3x6/sTNHWKXw4ENh//bt22666eatW7fArQdBD8c3KfrWRsF8FSAGcOoiJnufxPbPembIBQgCK4kAMfALQb9JqYOZ/43f+M377v0BxzkXciFyDkHgrBGY64U3HfRmMP/UbwzYe5TYhcLh69/0ptvvePvOnTsDAZ/Taa9bS07HPNSBOjxFURmGxZImBv6sJ4dcgCCwkggQA79A9O0Xoqbp73//B+65+16W5RZ4IXIaQeDsEDjNDDf9+OYPdoa+uSsFuR4WvbW1ddeuXbt3796xY/vWrZvByzP5eg7NbGOn6tgM8DzvdPLExp/d5JCzCQIriQDzp3/6pyt5/3P53nYB0vDwyUcffdQuOyYfgsAyI/BqBthenM1/BaceMXgE8hGENxvSUky9Lhw9euznP/v5I4882hBF7FDhzXvcHvwAxXt8EMA3Dz6VpF/m5yK3IwgQBM4eAeLBnxWG8Ir27Nlz881vVRWz+JhUw58VmuTkeSLQXHKvZoZnA/UW2f6lPNBZKn7zhh6POx6PQ/H+lrfeDOUcv99n/5N1i9kf5jk6cjhBgCCwwggQm7TwCbDNeSqVgoGfGJ+034YLvxw5kyAwTwRe28C/yLmjQKt/nZUJbx0ZeuTpE4n4lVdecfU1V+EDEj7LvoR4/4r5/nmOmhxOECAILBMCxMAvEOgmianRaPyv//Wh//nvH+NCc2jJC7wsOY0gcOYILKKBP+Wsm8x5WHqsZLStA+X+Qx/+IPL0Pp9vLqkex9hVJGc+VHIkQYAgsPwIkBz8QjC3Jb5tbwbZyrGxiYceehjFSDabaSFXJOcQBOaPwIsp9ldfdeYxFHh1Z7Qsm04/TpIkaWx87IEHHsQnk8m0traBdWfn5u2RkqU+/xkjZxAElhUB4sEvAtzPPfvC2972dlEUiQe/CGiSS5wxAmfqwZtVcGdk4HFnSOWgdh40e2sUpsXHXRC6d7vd119//Xvf+x7k6UGwJ+77Gc8SOZAgsGIIEAO/CNAXCsWbbrppeHgUgmJo9YFQ/SJclFyCIPAyBF4jBT43hH5apdzZAAlX3rLx9h6BQphqw4b1b7vtrVdccfnQ0BCs/ilv/kXnf67eztncmpxLECAInCUCxMCfJYDm6ejd+YEPoBr+h5ACRbnc6xKaFuGW5BIXJAJzo+KnKc0tkYF/Ocy4kd3F7n3ve9873nEniHhg4MPXb4o5vi63/4KcOvLQBIEVQIAY+EUAHan3r3/9G5/+1B+bMU2H5jCIB78IqJJLvByB10h7v9zA4/TTPP4FQ2pf3LLcOtTu8FcEqzRdc7td27dvv+66a9/ylrf09/dhg9usFCUZ+gWjTU4kCCwWAsTALw6SL7yw59Zb3y42RDNI/3olSYtzS3KVCxKB1y55tyF5uZVdLIUG7F9NT93K6M+G7nUNFD7w7d/97nddcsnFa9euRYZ+7t7igpwl8tAEgVWBADHwizMNxWLpbbe+/eChQyY/iXjwiwMqucorI/CKNv4VQ/R2PZtt9E2h+dM/+M2ppvFnALbpwcPAm21p7EvNnm5r38Lg+wO+bdu2wZu/4447AwE/ceLPAFRyCEFgCREgZXKLAy6kvPft379nzwssQ7rOLA6k5CqvjcDLzWcz+W070HP/6oDWjSlUa/7h8/g7O6ItUS/staKhs6y9AzjDjyl0e9qhMPm4NDx7SVJGR8Yff+KJQ4cO5fOFtrY2dKM/xbd/cSdBDP8ZYk0OIwicJQLEgz9LAGdPhzbIz39+/6/92q/pGqkPXhxIyVXO3MC/vMGMfW5Tjgk2WKdUymBDftcvvfOGi7b2SqXs8aPDzx/PPn80Va81FoV4bwcMkKWyZXBAxLvqqis//vGPDw4OgH4/dzykyo4sb4LAMiBAPPjFARmvNmiA3H33PYLQIA7K4mBKrvKaCLwGga7pvttOvHkkrTOsp60lfNubtu5el1i/cWMs0a0pot/NlMq1fFnCDnVR8DZvTVt7XINqCI3jx4//+Mc/fuaZZ0OhkM/ntx16e3iLcjtyEYIAQeA1ECB878VZHnhhtba2oPPmYrGZFmdY5CrnOwJz19tck28H3m3rjp85nrl855r/9e4rr7lkTW9fJ8MyLb0b+zfuLJRKQr2OOk8cbHvVi7WATUNPM5SDyaSzP/7xT+64/R03vvnm733v7kKhoCPMRT4EAYLA0iNAQvSLhbEhSfIHP/ih++77ISqIFuui5DoEgVdEYNaWW+2O8P/mf4ZloVHGhr/Z7DeYdsPBUFR3e+ym63a88dpt8ZAb3nVdqNRFWTECjzz00PhM/rE9E6WyaNa+UYbP5QmH+GKpXpdUmGGrkdz8F7P5UrHK4k0u3mzq3d5qYIDxRPzOO2+/8cab1q9f5/f7yfwSBAgCS4cACdEvDrbWm1ZHKPL55/aQ8OPiYEqu8uoI2GvMtJ+WCXbxDP4zNedNx52yjLyKpu8+r3vH5q7brr/4sp39YY+uilU375meTt3/s0cnJ0/UJMfjL4wUKoKugRvPInT+hqu33XLDbrdDaIhasS5ZYfQFxNJN+fvTxm4PGKOt14THH3/ynnvvgf5jb28PmtDjc9pXZi4hgHybyPeAILBgBIiBXzB0L55ovY8M5BZnZlI//p+fEALRImBKLvGaCMyaPfDZKK27I3rbLddcc9mWzRv6WY5DYNyhadGQf8eWgQ/9f3e+7cbLN67rZGRBESrw6CVZOXzs6MjkdHff5mf3jo1O5RQFWwH8izLU3XrjzVdesfuq7oAU8zH1mp4ri/NQsT+zKbP8eLM17fPPv/Bf//XdRx99LJlM1mr1YDDscqGA/iUGnVj3MwOVHEUQeGUESIh+cVaGqfDlMB555PF3vuOXFouvtDgjI1c5XxGApaSoXTuG3nbTlVth2mGkHWyqUDgxPDI+OhpPtF68a2tbzC836qoqyaU0itRlTZlKpg4cOpHM1SQ98uQLJ/OlCsL4iJ4ztH7HTbvfcecd3W2B1Imn0un89FT9B48e2Tec1LV51dGdOdzmthid6sEASCQSl1122Q03XL9p0yYo4qE7bfMqxMafOaDkSILA6ZGzxeLUXODIWo1ijcOHj1//pjejzyZ5K13g62EZHh/m0evlP/r+22+8ZgckY3lvGET4erUwOTlSLBUK2QJLMaJcczgkymBYh9rW1u0NePft3zc9lZ8pNibSxpHRFDamDA3xRWXLhoFfedf1uzZ1ieWJXLZcV9yMg33o6WPf/Z+nZEVdrMd5kdWPhJZZUGeF7c30PIPSOuxYkJXv6mq/6eYb3/3ud3d0dED7drFuTa5DELgAESAh+sWcdEQa//M//hN9Y+caeFO4+1QL7Ve82SsecForkcUcJTK1tlrJbJ50AUnWxRwOudZ8EWiuLp+He8M12wb7OymloahKvZJvlDI8q/sDYY5xTU9PZTNJTVbhnYNUV6vUS/nS5GSyVBZUB1Oty5WqjEUQ9Lku3jZwxa6O9V1BuTSVSabSuXpRpJ86MLzv8GSmUMZ6MfP8tMPvdSEMIInIzcOnR107CutNLp/ZZs7KsCNhYNCM7tAtOsAraue9+KzWU9hMAvMH+6FkWU6l0uCyPP3U06OjY5FINBQOIfllHvaSyrqmbA5ZvfNdPuT4CwgBEqJfhMm2GHb46KIo3XLL2/a8sHe+afgXO2xavCkE+XFJFn6X9bH9nkUY6Ozl5kZczXrlRbsyudCyIIDVZe3/HDe94dI7b7l0cE1CKkzm88VMOh/0eVva4yrlEmR6OpV7fs9eoVJsCftYN8toDllUTo5PlxtK98CWQ8eGS1UpFg3svmhDS5gPOmVWrgmicnwy4wr3Pf786Oh4ulyTodvEUJqqO9paY796x3WGLP7Tv/xM0iSHCtFaVMFZfD6r+wKMOyy7ht0sozGouzct/0LgeFGchzK70+66aPvv/M5vX3XVVWarxhc3yubjW5/5k/wXMihyDkHgnESAePCLNW1WQlE3/v07/z4zk3y5gX8NP75pvxkW4l+BWDx25ZVXvO1ttz751FNLEup/yXv3FZRHFwsRcp2lQOAUHd30j1tbImIp1dHVIxtKJZ9KT6dhBKGaXENpu2rIKpLnlKzKJikEqW5ZrdUbULTp7O3uX9PBsNpAf+c1l+3YtanXzzUcclWVlONjyQYV2Dec33dkShA00OHgnsNuB0PuX739TRcPxTy64PG5qnVJEBTF0KxiOB2ld6jRg1htT2f0sl1rB/rihWJZkLBzXIiFtx/Q3sQgjD81Ofnzn//8mWeegTcfi8VOdbJp2nWyPV2KVUaueZ4gQPa/izCRzdgh3qT4nGaVzeAjRdkvppd/7LeYvSF41zvfee+99zzyyMPf+MbXLrpol7lfsBz3RTbz6IXz4n/k/bgIC2DZLmHmq08tCay6ZGpqYnLkxLGxnv5dDO+XdUpQqKlsaSqV02i+s72zvzXaFgmHYu25Qn0yidS60NbRtmvXZqNRHOqNX3vF1l3b11B6lZZrCL9LqlEWHXWNPzYyLao6Au6aLqO7jM/tufUNF193Ua+bY4vVStwpRHgHhG8Zg2I1+O5YQui/QLfFfL96y0W/9WuX33r9um3r2zxOpz3UhQWfLFKLXaZHVSrVX/zi/jvvvPP3fu8T4+MTqqqegoG8vpZt6ZEbnZMIkG/I4kybnVAcHx8fHh4+zR5DMCQSifznf/7n0NDgy192tvnHtgD84U988hMbNqz3+byWvbcURq1P87W+OGMlVzlnEWguCfMHwzExXZrISM899+yJ8elIa5/HwxeKBVVBUTsNdxx/dnb393T3MqoiyrpqsJu3bl+/YUgWK+FINBjwlTLJIy88PXHssKpgtTmL1Uau0kgiMF+VkRSiHBrtYFwu5/Vv2Hr79ZscQmZ0ZnoiWxT5UEHiFNWMw8PRRh4ePWx2bGj/gw++9aINoaifBifg6is2trWGz2Zj+uK5ZiAASXiI7znvvecHb3jDm/7gDz598OAhmPlzdhrJwAkCy4QAMfCLArTph5s5R0Qz8YMZA5/Nc+MfEHi//Y5bd+7aun7D2lf0ZmDNEej88G9/sKOjrWnQR0bGrH7bL3rYC/OEFuXxyEUWHQF7Yzffy9qn4E9sAVHeJiradK7eMJhCRQ23drsDXpbF6mNTmdzo2Ml0OiXJUiQS6u1pDwdDgiT7I7G6IM1Mp0rlSiGVSY+Pnjh4tFRsCJLkZLiGIGsqJTQkhI5o5N7Bo+OcO4c6br68n9Mz2Wx6z54DioPJCdRkOg2vXaMkU2XHYCI+9ubrtmwcCDscDUmqj5880dfd5vW+2FZxEZdupVL+2te+9hu/8f/98If/XS5X5mx/LTYA2Q3Pd0mR489rBIiBX4TpbYYic7m8Jett0dTNGl8tEPD90R/9IT4cx/b397/iO13VtF/6pXe/+c03NP+10RB/+IMfWS8rqHabf8428DilLr4IgyaXWGkEFmzj7bSOKRenUz6nr70tkmiJcu6gxkWKgjw6PZktFQ4fP3FibCxTrDhYd7Slc+O6/s3rBx5+6P4Tx4crkJ+vCTXQ6CWJ5+GLy8VCJZstVQVZdzCCoOoU5+CcLS2xX739ove8e7uPr5VypeGRaVmTBdF46P79qmK2r3HovG5w3W2hd7xl6/ahqCFUNF3NJGfKqdTz+8DRQw2exb+3PosFNq4J5t3o6Ohv/dZvvetd7/rBD35oC+nbPW+XsPZksR6AXIcgsIwILNoXbxnHvOpuZYZLrXcZ+sGjzoemULwLaTAtHA795vt+833ve5/b7Qa3uLu767Te2/ZZsP3vfOc7vF5v02U3X+DYHiAc4EAeVEV08lS5sGkUFtEfWnVQXhgDapr2+SZfmltJLCSsECy07u7WRHun0x0q5Asej7ejq5timXK5lskXj41MzKTLBu3hXf5o0BnycZGAn6FoVVaL+QJaJ8iqzkD5jmGQb5d1tioiro+4t+Ll9YvWt/362y95yzWDbUGK0+VqtQHzTzHOExOZYl1AyBxidK0J165NsWt3JrYPep10SdWrLMuUMvmplHjPj5+rgw4wK08735bzr7UITHUfsygPWS396aef/eQnf/9b3/pX9J43v3Fmy/vZbwf5jlwY3yTylK+DADHwi7NErDeLo14XbPYvfHj88LnP/dXv/d7HeN6OVRqqejr/zgq0qmvXrkXqHUdYbyeTjS8IQrFYhGuybt26f/iHf/joRz9qE/Gary3y/lqcaVu5q9imfQFOvD31ZpSeoi+9dOsv/+rbN225hGeZA888PHHyYNAfaG1pzecK+WwOrVqffPrZiYmxRr3EMJTX4+JYqqutra+7y+fxgh4niODVy2gsA1NfbUjlavXy3dvfePXGd968/X23X7xzjZvTRErlDY3jXR6KdSo6M5MRFcPhcTHbN3b/xi9d9d5bN25f42FVEXsDVM41BGX/0dT/PIVi+4pVIj/7WUAy4lVnBqx+6z+EEBiazeUKn/rUH73tbbc98sgjZoLMduQXnZe6cuuE3JkgcDYIEAN/Nui9eC7eN6qqjI+N2aodsPCgwV933bXwzk+9xM286Wk9OKzMvWP37ksg4IWfT70STbKei3chtP+Vr9z17ne/673vfe/ll18OVtFLOFaLM3BylRVDYL7u+6zpsneLhsFz7KXb17dEwjxn5KefZcVS0B/u6Vm37eLdg5vXMSwlN8TjR4+Onjwm1LKyilCQWVYuCFVZNLvLqIouyUalKiHCTXPc1MyMx8Ot6WnZPthx6bYuzQDlrlFHKL9RQKGdotGVKlQexKCf7u+IvOvW3e+4cW1vuBFyakG32+vhWYqvFtVDh8eeHa4Np0QzPbWQLjVnOhfNza75dTMchw8d/cQnPvkv//LNer1O9r5nCiI57gJAgBj4RZlkwIj/KMVk9kIgnILhvummm/3+gH312WQkIqqWz2a5GODimXQ8lM9BghsvLLOieNbzoHbs2HHvfd//2Mc/Cs8e/5RIxL7whX/o7es2k/HzJmYtygOSiywmAgsz7RiBTmk0ShwpUweJdzGcIVGM5nPSUjot6rKTA0WuEosk7rztDn8olKsodUEs5CYajVq5kIe5htPvZDm0okGsvqM1FgkGdJZj/JES6uh1vb+vR5aqKuy+KJVz+UqpUKnVGorUqFVGTkwePY76NOGXblj/+U+/9R3Xr+sOGW5V1ETJ6fOi2/z4dP6pfeP/82Ru3/GKokjmSM3WcbDyYOuZPBKdNi2+6Xo7NAetIMhvtZyzDrO2ufP6nGbFoYEzcnLs9z7++7/5m+9PJkEAfPFLZ0NNrP684CUHnzcIEAO/aFOJ8CBU6HE51Lxdc+3V4M1ZEpuzSUH88sDBgy8a+1PxdlT3XnLJ7rksJLz58MIKBAIsKNHWmwr/397e9s53vpO14gHkbbVoc3bOXciUjpuVgO3v6RjqH4x4Y1Njh+pSrbVrsG9wvSDVyuVcvVrevmFtxOeMhX0OXRMaDZS75crVTK6iGkxrV1f3GtTPtW1e37dj4zo0jK+BYB+OQxvnwN4Dh/fvz2XTqO1UFQUKdpQznG8wh8amdlx80bvueEd3S6RRzaWnJ7CwYahFTcrnKwcODe85lHrmQPnwSZBMIWKHETKnPHizyA27XhbjNtn5sPCsQ+ORU2BQYUfRpgYeuwgFb/gG4VvzwAMP/Oqv/uqDDz5sM+/IN+WcW+BkwIuLADHwi4Cn7SJUq9UjR45Y3rlx3XXXBIPBuZcul8v3339/M8ZuJwvRROtjH/uYx+NpJlbnZtmbaVocCWP/u7/7O9dff72sSBajfhGGTS5xziFgyb5buRzDEQ66wdaolIcjAe+WHZdt3r61tatXlKSnnnjsicceZVj9TddfumnrQO9Af0tnB+fz12TFEwzLDrahcwYXMVgv2rN2dUY2re8Bq15U1EK5qslao9aYmZ6RBFlB6bxKqRLtYL19g32X7lxfmB7OZ2dqpXy9WhUaakXQjo+kH3/6UL5izBSp/cP5uorhqTSloo2tSfE34+ezoSkd2ramLB7rdjtbE963vHHnG66Cin4XbXCG/mJB3dnNiBk527dv/6/8yq/8+Mc/gY0nBv7s8CRnn/MIEKnaRZhC22zDff/e976Xy+avuPKyT3/602jwNZdC9dxzz3/5y3dZBPtZbXn0xPz617++adPGl1tr+8Tm6fYP8FG6u7t/9KMfiWLDuiMx8oswd+fcJcyYthlpZ/u7Yxs2XtQ5uD6a8NMeD9jx2DTmMvmTw8PQive4XdFEtLUt0dHWVizlh4dH/QF/MBwuVURo1Th9bYzTa/I5NUmRaizNlqt1p8tTq8DGy+gZD0Y6dpWFkjA1lUQy3s0zQjGFWIDpJsP1hnKOKE9OZVN5YftlV2Yr1M8fPViVIIyDFBRi8pRuitiaa9Za7RivxjDueDi4dX377TfvuOVN6zcPBa68bMvgQIskCclk4ewb0jYZi7gpCAb//d//k8/nh4aGEAmzw2OLSfQ75xYNGfCFigDx4Bdt5r1eD14osLy/8Ru/HomE7ddK870DYrxdNIQXDdx3kO/AngO97rT3zmvQqvFPSMlfc83VVnuPhah8L9qjkgutEAJW6bu5hBiaMTSlUS0YqiYJEqUYaPOCzLfb5eE4dygc7u7u4VG1ZujHDhxKjo8nIuH21li1mptKzkzO5I+eHM/VtarmoZwRLx/sikf9LqfX4+ns6a02lGpVLpXFqWR+eHRqJptLZ/MQeBDEekNTZE1nnRBdpmDg4d9v27Wzva/n+UPjlRqC8ljZVo8k2hXw+aJhfyzia00EhwY7d24fvPSigXe+bdev3br1zRf3beqIt3jZ9rCnJaxtXp9ob4mfPZxzv0fYRuMr9tWvfvVTn/o0etNZ30H7DuRbc/ZIkyucSwgQD37RZgsWfWZmWpIaH/7wb6Oofa7TgOL4v/7rv0UAHy4Nooiqpnzwgx/4wz/8NHRA5zrrr+1k4CXFstwVV1x+4MD+kZFRCORZijrEj1+0GTwHLgQTaq4h2sVRLTDakWA0FnWwsO0gbLL4t9Hx8XQm73J7QtGI28nV8/loONDaFqnnSiPDJ2HqFEV1OVn4uKht53i/1x9w8ZymCB6WaojiTKaAKrh0BkWadVGVvYEAWJ3pVAHh7kCQD3i9DK1Vi9VSsQjnfiJZ7h3sffqZI/uPJL0BZyzo7GgLb9+6bsNg8I1X9rz9LVdcd8W69f3+S7f1bBkM9kTlzijdHvc5WaNWL5rBA7+7mCtEAt17hyfTqaK9+M2gulnnbq1qq4xwgZNi7YJOnhx5+OGHW1tbLI0p27rPEu4WfuUFDoicRhBYAQSIgV8c0JshdLxKNm5E1N38NG18rVa7666vJJNJjuV6enre9a53vu99vxmNRpttsM9kEFZCkULCfs2aNU8//UyhUDBvYdYEn8V78ExuTI5ZZQggrc0xrN/vdjqdkWjcyfOU4dRAK9O1ycmpdLbY2t7e39nOKkLAw0B03u1Cb/hpbzAUirXOpFO8i3I70ToWmfQa63RHolG1moP943h3TRRKlaJmMNWalGhLeIOe8akMRPO8POf3OFmHUa3J5XLd0OhkGoI3WiZb3LtvUtH0zYOhXevaL7tk4+ahlrhPHGoPdsQC8SDnZuqcWvOxhiFUfTzj9XC6ju520L43pk5OCoI0sGnbL36xJ5Mv27bXrH+bbWBsJqXOxuO2v4LpTPrAgQObNm3u6Oiwv25WxcpC9w2rbCWQ4RAEXhsBQsletBViG1q7C1bTHcEP+D0Ydr/8y78cj7fccccdO3Zsj8fjiJ7aN57Pu8bUt7Peg44nnngSxfGmFreV6yRkokWbxVV+IbihJs2OhhfekggO9vdv2rS2oysaj/hZuso4lAMHj6XS1bXr1q/rjuu1jJNBWR0Di7r/0GFRZ0SD0Snd4+aEas3QuRPD0939m7Zs3crXx0TQ9UQVfns8HIZdrTfqOuMYn8rt37O/vSXKm+EiJNZVWRCCfo/YkKeTpdbOPsbDTWWgY6v2t7u2DXV29vQYuuDQajzDOHTW43WxjKpKMqWxBqWhzyzDc4zLybAILWRPnMgUDO8TB8ov7J0AddT+LliCTmaDWiuaftYJRPObYbJZwXj9wAc+8NGP/q5dmYJfgnS/yqeaDI8gcPYIEA/+7DE0r2Bb9yYZvmm8rd+Yfgnk6u68845t27YFAn6rfG7WX5nn7WfNeWtrG8L+Tz75xLxiAPO8Fzl89SFgzb/l4lKqBr66E1R1VLfLokhZrV+SyQx6xoQQlk9E3B6nAzZZgYUVstkCeqxGW2I+rysWDoSjLSCFCOVcpVqG/90eC6AlK9rJ1gQ1GIpCCy8SDvCsQ6oL5UqN4wxUzAeDsUAo6HdxCOqDQl+ua92Dg14v3UANHutct653sK+D1iVNbqBcFG6yKClI66PQXZbrGLI75HNwjIOh4bUXC9VDx2aOzAg/fjh56HhSM6QX9SGsL5NZRg8zb8esFkwmtay7qfhH0WJDBLse0a/NmzfBxpu8P4sASD4EgfMbAWLgF21+7QCj7Yi8NERvMAyLCCES86Z3Yr10mofN6/b2ZXEXBAAGBwfuvvseBP+b9yWx+nmBeS4ePFsCb/UrVFRFEEShIWiqwTtdLOeE6GytjqL3hsdFt7bH0AohlcyyDO/0cLKo1SWxu7dbkSUQ8WItPS0tLbSujE9Mev3BntYoZOr2HDhSKAuqg422dgf8UQQJgl7WFQhForHk9AzLUNgcOBEoQJcajZYd9LadO1tjsbaWxDVX716zppdxOHPJ6Wq5hg2HxxegKR3SOg0BXW1KlVo1nRXyhcrUdHZmujydrO4ZkR56biZXqTGwtSiUpxkz20QZbp57602XJ2LBQrEiiyi3OyszjJGYzR2tbyRoBA88+CC6QuzatROFANbsk0D9ufglIGOeBwLEwM8DrNc49KUW/SUHNu29HY1v/jmf4PxsRGDOdQ0UMePz+BOPQ42kydVfnIchV1mtCNgiiNYfpkGEGk2jIddqFVlqUAbDu3gaCrWS5PO621siDKWm0zOhRGtL9wAS8NWG6PH5eZfTF/RV0U1OEDkozDOe9Ws3uBg1lc2LMprB0nkQ7IpVrz/s8gTwX0s0EPT7Mtl8TdYMpxtK9KmSUKihwbwi1ItiowH5WwTYxyZGZ1ITQrXq93s4lkaHOhUC9wq6zFaGR3PjKbEkSemSfnS0cWhUfP5w/sh4XpLxGIifm+XyeBiU363rS9x2/fZLd67ZsLFjw4ZeyN9OTWeaKncL+740z7K/I889/ywGvGnTJtAXmiJUzW/lap12Mi6CwAIRIAZ+gcCt9GnwbZitW7ckk6kX9ryAvyw8krnST0Luv2AETLljUz9RFup1sYGeMTLsN5xmSRT6e7vgDYejEZ/fBw1lUTMmkzlJxoag4nHpAZ87mc6gN0tvV3vA6yqX8yNjM063B+K3qt4oFHPHjh/nnL6unqGA260olUq9fuDoRK5eqTbkfE1EV9lYwBNyOQbWrOnvX9Pd3dva1qnIysT4uCKqaIJYLOblBtogU+lKVXdH8d9YzvH03tTRsfpMoVaWGwYy/GYoy7S6UMDBYt4w1HbHW3Zs3tS7YesgavcloS4JwtGTaGlvytkuGKLmiXZ0TVO1Rx55GOGKiy++BJYevyGb47PHllxh1SJADPyqnZrXGZgdmd+5c8ehQ4dGR8eaOUUSqD9XZ3RB47bkDh3QnNPgR8t1TZdhNCWx6nEHgpGQ081JjQbEkzOZ7Ewyx3HeYiYnlMtuhg4Gw0jRuxmlWsmlcyDYUYPr1/X1d/NIuaOfbCGTSk72YJfgDZbrxXQqBUlapxsMNaO9tf/2W9/Y3+aGj989uDXgC2qSyOkq+HMzyUxqZqaYzyK6hIjC6HRqNNl49kDpuUPZmZmcjF60lMrQJoPATFTRmmEgMs/63fybL+29ZFN4w/r+9g4fB719GnI7FeQaEm19R4+N2sTVs1zYL55OUc8+++zJ4ZFLLrnY7/fNjastaAbISQSB1YsAMfCrd27OZGTIKYI39Itf3F8uVexX1VxZ+zO5AjnmnEUAjHrTA7ZId+hD5ICNV2QZcu8cw6hiWagL0WhPONIJSvroyFS6UBIVra29DTLw2VymURcVsVEulZPZEnrNrVm7fs3Q2vbWdo7lQb/LpKcR9vf6/OFIQGqA854qlErBSBvM9uZ161pjTsaoaYoWDIRZStW1uqZU9+8/WBGUoJ/3uFixLs6kqmMzxbLEpYqy6gABEOMyGzHBWjPQ6TEVe1DUT/O0tn1tdHMP3dfTGvIpYnZSqZf5gIfl+ZqQc/GBA4fGhcYsx/5sZmrO98LksUCUoiE0rrzyCsuPJ4WmZwMtOXf1IkAM/Oqdm9ceWTPrH4tFI+Hoz3/+c0vf/nQm/7n6eGTcr4/ALEfMlLfTDXQzMk27pmsNCabL46YL2cz0xAgInbqz5cFfPIB+M4quocnsli0baVrl+KCKdjEUCyMaiHT0rFnbEB2xWNzv89OMs1yrapQSiyXikaCP14v5/FSyWBUkUPlOnDjRqFRovWbAIdeqUq1oGHKyUDk6lpQkNRIKcKwGCdypZEmj3CWJzdR0s/2M2TvR3H9itBplaAa6zzgGeqLXX7lm58ZYd1cg4mPLUymKZgPtvTD9tUzF7+1Op5MHj85U66aBX5RP04+HvUfoCxuiyy671KpZJYS7RQGYXGR1IUAM/Oqaj/mOxqbVQ6P+0KGDJ04MgzZsG/5ZzRBL0Xb+7KT5joIcv1IIWD1Xzc/s/9K65kR+W9XcLid6sgqSkEqOOzRqYnLaHQqWSiWvk41HQ6GgL9Ha1tWzxusNQHamJml1RT06PBKN+mcmR3K59OjEVFtrV8gfaomFNE0+PDwJRxwN5qB2gx5z4O63xb1oAo/IAedkkSQvVBqpbKXekBnOlS+UJJUCHd8Xb600EGxXWRpeMsaJFnMOljYiAXc0yG4YarlsZ8+VF/V2xnk3qyGVANJfvGfQcHonxscefWz//uMT+w6MjU1VJMT2F+nT/C7gB2yJ9u3bG4vFNmzYgNq502pcF+mG5DIEgZVEgGikrCT6i3hvJFl/7dfe88zTzzKQ8rA4SU32EJHBWUScV/GlKJamfCwV5Rwhh4ZusEbAVaOERNxnyNpMUV63bevM5OhAV2JwTYco1DZu3RwMdUqi+vjjDxRLel1XdQd95e5taAU/NjbsC8c9znDARXGUeGJs+qeP79cMvi3Ex/0ew+McPTl607W7nEwV0QJ0lA1FY5lcfd+hMclgKzUBKQCOZerFwrZdl3R1dmZmRqsaYvR8VZAnJ8Z7WiNw1l2c0d4RXtOXYB2yVK5kkum6Ivf2rhmdzCbTFYNjf/HU1NGRgq5QimpWiSwR7Fa9qvGRj/zu7/3e76E9hHUXUiK/RGCTy64AAsSDXwHQF/2WMOFodTMwMPDcc89BJtzU8yZinIuO8qq/oB2uAT3dDUvvcPidHBqraYpeEaV8sdK3pl8TG4looL09USyV4cE7HByq406OT1NcPJ2ecnG0z8OjeL1Sgl5tiefgbUvj4xNPPXe8prlZnhnsjodCYVmn0+npXkgur+kGBd7rj7h8gbHJ5Ey6SDl57BLaOzqvuGxnNEznclP1Whm18wODg1s3DvW3h9a0+rtjLt5RDfqp1rjbSSv1UjmdzBWKgqI5qhVpeioXjLdOl4wHnhwVQBkwIM9jtsi1A1Gvu6rtA86QjmcHupDdOHjgICoMUZNi+fEmoY9E7Ff9YicDPCMEiIE/I5hW+UH2e62jo/O2226rVCpolInm9KpqvRzP4LW4yp+ODO+MEDB7xdvCiTCySHQbXooKwEIKYqZRQ46ecuj9PZ2bN6yNJsIdnZ1uVwjpnOPHhvMlRXcGhfLk5sGu/r5OCNsdOzwsllHqXhsdm3xyz8l0hUr0ru3qbdu+aairfzAR7z125Hlw04Y2bkfMgGf86Uz1yRcOp0sSQ/MFxOdrtbYwN9iXcDNGKJCItg+kk6lKJeei1XJ6TBHLPNrgOGlNUYVqo1SsT03MuH0uJPiPjyR1T3zP8eyPHzzWaIjgE4CWh8A+xmkj8LoG/tRhJtX0zNx+UzYKdYYPP/zQ+vUb1q4dJKT6M1ps5KBzBAFi4M+RiXq9YdqGHGKcIAa/693vuunmG3fs3LZ9xzaPxxWPxyBrKkniaaHOsy89er1BkX9fTgQsA0+ZhDZ4vMjUgKfOGw4ORhI1dDD7NFUv5gxaT7R2uNw+yCHCRS6WqwWRRWfCSvrkwEBrNBhBJ5reziGXl/J4Pf5ooITYerCPgujC+rZtG7ZE4717X3iwmJrmWc3nYTmDS6YKTx8cT5fRS7buYnUX7ysKgo/V1HpFrNe9PBX2colQAEz+Qj4jCWKxVEUWH8w9lqMaDSENKRtF5b3eR14YPzljvHA0c2Qki8SBSReFDp0pg/PSD8rmLY161A44cIC5rYH9N7Xrkf5viwa2b46/4dL+Ky8ZODkNZf06kDDXObB4dRqd/UV47rln161b29XVZenczVblnWEwYDmnmdyLIHDmCBADf+ZYnRtHwrXyeNwdHe3Qvb/sssve/va333777bfccgtepnv37LHDj/Yb7cxdonPjyS/wUVoTazm5JtMSf+BnBOgZivbxfACN3wPRdLUm1mtKveiJJNxuTwWSNbozLxjVwnQjP7ZxXTfC6eV8IRKMtcSjQa+vXi+hJ6zLF5cahc1D8bZosOHgDu7d7+JMvVtZ1YZHp58+ODlVlAMuZ8zH+rw+2sFWqqWu1lDQ40QXO7eLExt1dKf1evh6vXZ8ZIxlOApN7DXYXFUSGrJKSQ7XU/unnz4qTBfVWg1bEbOxjdkL2Qw/mVo0cz9mqZ1VFshYdh37FQfFOJ2uaNi3c2PrHTevue7q9sFW5CZK2TI3OVUyy/HMCj3bwL8qVR5+fKVSfuihh6644go0epgbMDjDsMEFvvrI469OBIiBX53zsjijwrvJFq6HLPmuXbsef/zxVCppve9mC3+Jg7I4QK+Gq5gF8ZYNM+2eA8w0GeVrug7JWE6ngh5vyEGj0l2iuclCvpZJG6oEqeOxyek9h0enTo6gf+yluy92uYMOw4UtgYPiFaVx9OQRlQ66vX7WqAx2+9RGuVrMBp2Mz81mSpXnD85MlRnaFaYd2kB3rCURwqYhFo8U86mN6/vQGVYSGxDT9XpcHM+gPa3H62soRjad87k4GHBFpaYy4tNH8o8fyB6fxL+An6/Baptr0zTH+B/LUX/pxxSXp1WcbuYhGAfK7td3uC4Z8K7vkHdt9m/efEk0lmCUkoqUPs8kU0Ktrpme/pm0lqEMQWjs27dv9+7doNY3qanEwK+G1U3GsDAEiIFfGG7nwFnNSjn7DeVyuVAo/8ADD8z1Y8jL6xyYyDMcoi1Rb+bgzeA1qGKgYGgUDRK6GbTXoHFXL9Zq00XBQ7mqcjFTKrBOXqqWJyemy5V8a8S5dl2v08VzTr/BeDQHJxmNp/budThjpXKedVTW9cQNTWLkupNq5PO1o5N5mWuJJ/pUqMyu61q/piUUDCsObnRsGAo5W7ZuiMYCsiSglx06LSEFAE/boKlAOD45mWZoTlT1sbT85P70yem6rLPxGNeboDld83qC8LbRRwdJAfNJzID8SzxvRAisfQw0+uj2hPOigfCuDYG2EBWNezt6O3vX30q7/LXi4fHJtKE3ero60zm5VBVeD0JTMsjKcdHQfp6cnLzmmqvRGsrcX5zaCr/eFci/EwRWIwLEwK/GWTnLMdlm2+IZvSjRhV+CZn/s2LGjR46hscdZ3oKcvvoQQGgbsWtLud1KxJgStjoaxuqIemv4P0NPThUbDWk9msJJhgAynCCL1RL85oDXE/VywQDv9bhNdhvP6Q49mZ5K5aVY28DY2HEfJ29e2+txe2sNuVQp5SuCaMQZfyibz/d0BG64altXe3e0dV0s0TE6NjI1PnXZVVdHol6WQd4fnABDFGUI7fFuHsp4R4+PGRQHXfwn9s0ki3JfW/jKrb2XblsX9XMbt/bddMOl27euLVZrqWSBcnCnNqAvhtYpxnC5jdYIv6Xfc93F4Z3rAkPrYr39KL4L+3neHd/q80cb6RFdrtbyMnT2hjZvOXBkUkIzntcM0c8y55H2p+iTJ4cR6Lrq6qsQ4SAc1dW3zsmI5oEAMfDzAOscOvQ0MrD9V6eTa29v/+lPfyZJkA6FlL3loBANr3NoXl9rqLani+S1xUGDeTfguiPXTemoS6dZmqHBXnPSbDvvYkTF53C7DLbeEDVNRB/3WrWia3pLawvtNDRFpvXiwRNHJUe7O9hWL493x/zdnS3owEZztKyxM3nRE2mri6IuFy7Z1NnX1cH5ow7G/9QjP5wcPoCDOrvb4d3LclWUq9DdgUp+Jl+uNiRNZ+tVEXy/kUz1RLreHvZce83O62+8emjjukg04nF7Av4gqP5QzEXxHg9RfA2daKyO7hSNojqvy0gE6S1rgrs2+nbvaB/oaw94eIZGVaCZskfje/wvQ7P5zCEXqyI4ny+XHJo4Pg0nXnpNpTobuiZXnz527ASa6KHRw2nVpsShP0++KxfMYxADf8FMtfWg8Xj8yNGjhw4dAFXY7OFhGgMi0nkergFTo95i1dvRZxVmnqYERdUVLeHhqVrD0ajTNcGrcT2JHoebK9bK6VwGIre0roZD7kq9/NhzI3U6hpNrxYl1ve1ivVIu19o72g+eSGXKBu2kK4V6f7tv41DUoQkMHUhPlx996LshPx8J+TweKhKOyBJKNbVctjgxlTo2kjtyLJ0rVtLF7GSyOAqpe1W9bvf633jPO8JhkPGoYLC9rW2orasb1HicftllfZ1xJcarQd4BOz7YE2iPGp1xans/c8sbNve3B/wep8vJy5Ioi9iOGHK9DsEcVUQH26RDqRuGwrqd2WwtPZVhPdHRyaLJtD/jpY7N0VNPPZlIJLZs2YJOd/b6IEWn5+H35Hx/JGLgz/cZPvVisl9PkPKAru399z+Acnkamihn/Mo7/2E6z57wxXIJk3MH1XkFsXjdgaCzh0YNHVOo1PBXvVFTikWuYYT8QVFVSkJtJp31B8Nef+jZPVOi7q6U0lJtcl1fSyyKzrF+gw+MpxwK6zx8YK9cKuze3uPhdDSHr5TzxXwm4GE8Hq+qSOhSC7UcWF+GRU/33J79o+PYFdSUQqUESfyywOZKYker7w1Xru3sDEtC3pAFbEicHGtoam5mxqlqTgbtZ9qgh6NVsyG36ueFTYPRjYOxNQPdEOQR62iJCzk+7EoKsiQhNdGQNafb7/GHsJNRJRFFcyx0figqOZ5r7esdnixIonKGq90Md4GlqCl79uxBHUpLS2JuPIzQVs6zL8r5/TjEwJ/f8zv7dHNDi/F4FL8F287qMEvc9/NzAdgUdJNzN8tERxLe/BWHBq2G4eR5Q1QDHN8QakKjLhSqHgfrZl11UWZ4N4rpwFGviTTL+xr1Anz1nVvW+tzusYlURgqqTIBhqaN7n+lt82zd2Imu87oiU44KiuBRrpbJFrGJDHrdutyAgUdT2kyuPDqWm87UaAcnSxrHh3MFCQy2wf629YMdXh+07AUMSRLLtEM01IZazSmVZKk4WahmUSQn1yqMIXk8DDYNqIXzuJ3lXDk9nitla8VclefcTpe/WJNrdYekMQbLoo98qQrVHDj2Grz61tZOytOy99B4owEDf4YfM+qBsH+tVn/4oUeuv+H6UAj7hvmJ7ZzhnchhBIElRYAY+CWFd7VcvPl6sqj1FMqZfvSj/0bPMeRlX1aItFrGTMZxVgiYXWStSjNL5tWk0cPSg3Zh9Y43REjOVDRU0pmNaZiqAzn4RrFQSWfy4F8i1Y7m8qzbpbCci2W62kLrBnoh93bkRCanRBknW0jPOKTspbs2dLW3cRwvVMVGVVJlYyY1Vas13G7exVEeJ49bIsfPOp3lqpTJ1TgnijYNoSEwrAGdnLaWeG9PVzjkZ2Ga0UXO6RckpVKaqeanabUOP3xyIjkzluJZJ0rmOZ6Cace6TU0VJ0ZnoHHnDvhdQa/L76w26uVKBYX1aKdXr8r1Kta1I19BBgCRirBKO58/VDg+nIRo7zzwRDxBN5DOLxaLmUzq6quvdrtdhHA3DwDJoasDAWLgV8c8LOUo5r6YLIkbdAWN5XLZZ5991v6rbf4JgWgpJ2H5r203mmta+FN15RCtdThUk5Jm/ic7HIJDq2p6UtZyNcmhs3SDUhSFC3L1erlWqRhCPuhxRSMhxhV9+igIcqwhycXpI0O9kaE1fS5YPZpBcrtaF0vlInYDIa83Hg6h4zs2F0Kjsef5vWZOgPMg+O/2hBOtLfVasV6tYZe5brA7gJg+rQb8buQM3J4Wmo+ikb0DAYGGoIpiLl9Fr/pgMFqrlEEbYBkMTD1xeBoydyrFiRqVTBdGxjPJmSIY+mXNrbs7fJGemmjUZL2hO5NFajgtPPD02PN7x9Gx5uUl9a8+JbNiUDgApSjgrLS2tm7bttXuKE9C9Mu/lMkdF4wA6Sa3YOjOvROb6nX4YWxs7C1veWsmnSVR+nNvIuc/YpgsS7nQAWql03Tu0aNdgzBCkGWjbjcEZYMu3gsvmudRNs8HvVqQSRXzoLC7gn60i/X7Xc5Qa1YKyapSz0+2hdRrL9vg5bnkdGbnLlDNddS+V4p5SlU4ioZ1hpVFw5qpyYmqIEi0O9/QdDrocrPgAeSy+WDQtXGwP5sc3bx1UygcjIU80ZBTp7ENaHdxrkrmSGFyjKP0k2PJ4dGpSDiuSHVDraNZrdvjT86Uyw1VcoBNQnvQD8ftTeZU0fBAca9S15xOhoEKv65Bt7YuCKjQQ/Md6NlShmLJ2i8sIaU7eeff/M3f3Hnn7bDxxMDPf/WRM1YMAeLBrxj0y3/jua48VOuPHTu+b/9+6JAs/0jIHZcZgVmzZMu5MJyP96EgLezxwInugnsejoX9gZZYhHVzoXAgwjkDkiNIc1G3qy3eFvcHOZeLD8V12oXe8eXs8IY18XVrunmeBZst3ppARF4U6x6vl6FYVRZphqoKjRMjJyUFZ4Qkyis7vFDOSaYnQO7btWPXddddtmPLhhPHDwXDoc6uXt7JcbTCmb1lGCcXlhv5WrGADjNp5NpTOd7l9Pm80LRNZ4qCpOdBDdQ08OcZT0RzxUeTyvFpYSpbtUrtoV8nI/yAFIQsKTDFkLOFYK9ZK2j+j+l/L+ADwFRVOXTo0LXXXhuNxkibxgVgSE5ZKQSIgV8p5FfsvrYfD18kEonec/c9yMhagfoXJXFWbGTkxkuIwCnxV5g8U76Y8gWCoWAoFAxyCI9DMt7nq1fqjUKxUavl0plaBXVzJaMi6Olso5R1eJ011slyPBRmWyMsdGkS0Rhy3bhEPBGDbwzFOs7pZHme4Z2wqlhU09MZwXCykS7dFQKnfSY51tfVf9MN164faIkGAqnMzMTIiNfrA+UdRP1gwO1iGBDj0DuuUkgJhQJC4SMTyUKhHo9HUNLpC4bQkKYmg7mnKLrD6U+MZpV9w/mZbFWREdWXMAao0rN2yskU+sGKxo/onWuubt0wd7EL899xIkPThWJh3779N9xwg61wRz4EgXMCAWLgz4lpWsxBNmt+IpHII48+MjU1hbijpX624BfgYg6PXGupEbAU7qA9I6MzrDsU8sVbRIpL9A2E+4Z8PQOGJ8gHgvg9gtqwmSigV3hnWZPzjSJNK7Qqb13f1d/dgZj7c0895/Fyfq//+Wf2gosfCLQYjIviOY1hFIVKZssqFw229QZjcaFejUVDV166rbvFjSY0mtaAgZ+amAqHQg2hzLFaLBxBY3Zw8OB+Kw3BaYDlp+47dKwhUR4e3WvKnMsTjLZU6nJd1GlPfKqkj6cgp6dQOoYJH51BBB4u+2zdP9Yy6HzmoraUeylI3M+Cai5y+7/5fCD2y9DMzPQMz7suuniXLQTZpNXP50rkWILAsiJADPyywr0abtbU60A5E887f/zjn5ijgkinxSEin/MXgaZYm9lQFlZelsVKHfS4msvNlFPT4tiRWlnwtPax/iDLODVFq0kN1eFCClqqCJUyat2zSjXnZNg1Q+u5kL+zLRaLx1xubzTWw/ARl687HBp0ctGKJBwdHikrfFvfjpbWtnVrutrCvkTY3RYJa1IBLeRyOTSBqYyOnESy3MWz0Ug4Gg5QrNkYDu3nkEZXRSqdqcwk84WK0JAkVLRfctmlIyPTouysyq6pjDAymRdBvTdF9rE5fYkIrSnmZ9veWVfe+oW5fTU3LNaflt2fjz9v57awMXr++RfaO9q2bt1qLxLravPbK5y/q4s82WpEgLzTV+OsLMOYbDN/8cWX2I2z8PP86oiWYYjkFkuGAHjvINNBORa563SxnC0KrnCLr2dDa99gAhJ0sUSgqy+8dlt8/e7+i9/IBNo0mWnjowPeBM24T4xO/Oi+/ynlS25fgHVxqqEixO8Pd7m8rWC+GYa3Lvgms0a0az3rcYZDXJAX/XQ+6HP5wv3e1m2Gd0289dJspoKCTTRAwge8OFTlIfIOv1uD0p6upQvlIycm8+U6CP+gxLsDYUnVXf7EdF7bdzQ7iva0ZnjBbKHzGgjNjUhZksww84yVnoJRBgDz++DbgQvKsvwP//CF48eP2yebVyUfgsAqRoB48Kt4cpZmaHbG3Tbqfr/v8cefGB4ehh4nCdEvDd6r8apQwLHdWB2t22BRVdkh5DiPa93WjX6X4aEUv9cVDIQT7Z1h+OkdPeUchGWm3ArbC5d8Te/jTz1z7MixtkTM73MjpI6GdRwLxZkwrioZ4v5j04FoB1q/uJhG2MN2JMLPPfNYuZry+NoctGdk9OjTT/7P0cMjNMugTK63vy3REoVubalcQdke5GhGRiafevo5QVS9QX+8tRUEuXhr59h08WePHTxwMifIsPqmeZ5bBPhqEL+UWWIVv1la/dhbzCtIj69Gs0auAMW+TPaNb3wjlPktJ57Y+NW4wsmYbASIgb/gVkKTZIcnx2urVCo9+OBDJNJ4Qa0DS6jeFL6xxO4MDSQ1yqHIcjY5QRsQiKGhSaNLApq48wYFjpvf50N2vJhJ1jI5VaizOoXweb5YBvEdWR6E1SW57NBFqOTd//jTY9kSyu1agk6eynW1BMv5mXRyfHIk+fwzTz7/zC9Gjxx2UVos4o1HvK3xAHYJckNCd1fsEvKF6nPPHHryyf11tKUxaCjhQX22Y83mqVzjgccOz2TR2h1NZ63m7pYnbnXNe1X7Otf0IhvFOXXeZeak8CDzWu32bviUy27qRGFDjJ3xrl2zyfgLauWQhz23ECAG/tyar0UYbbNYzv4BVLv//M//EiWRtJU7E3CbTqGlCXiqb9u55snBqNtkM+TiWY7z8m6/U3U0KsnJyRNHjxYKOW84Goon0N5NaWhiJS8LQtfgBhflyGRzlUIp7GC8nHtsKq2iiw1NuznGSeuyUp4YO/HYcwcVmquWi06j3pbgXFxdU6oc64Cz7vfxkaCrJR7q7Iy6nbgpHQyYjPRqXUols4Vc/vCxycNHxosFGHJI6tINRXUGWmoi++TTB7KFCrYiZhk/ytxh4s3wE0rfkFS3m+nYMk1m7N3csdAIwZsC/DgCv2NYtSPm3TIQvnhDZLA7iNuVRVTI4zLYLph8PBuNV5v9ucWlFkfPNPaHDx+56qqrWlpaTfYKceLP5JtDjlkJBIiBXwnUV9M90fALsrX5fJ4Q6c9wWl6uaNb8jdmg7xx53ZvmEZXiLMO7XIi1t7b72lojQb8bFe1yqZQcO0FDeK6915SzpTgHzTqqFcbFJobWlcp5oVBG99lOmuMEuVarZDIZBNiRJj8+nZ7J1CiNFqU6gvc7N/dDlk6qoyTd6WJd0XDIy/PhgAey9tCU97o9sMKihM7tdYrxTk5mjp6YhlqtpqIpjiEoddnhE3X/6OQoiuDRNtYwNJMu72BMI86gtl1BrB2CeTZjDnIOMOmW2WfNxnk40uwdS4UCzovXee+4qeNNVyV6u9xRvyPk99RFZ6FoCuDjcHPKLIW6M5x9KzlA1eu15557/s1vvgGufNO/P1em/oyflBx4ziNADPw5P4Vn+QBgD913332pVIp48GeCZPMl3nTlbU6D/ftzpxIBCrMOxN55l8fnD3jdUH5T4PsOrl3jcnoU1NApdc7QPDDEfr9DUuqiYkBGPnky7OQ0fzybychK1ZSXBZVdVDRBqWQqjRL4evWy1PDSamuMHepPtMdCaOxmxdKR6lcMXaAdGgete8qJ8D0iILpGeVw8beilSrlUEYulRq0uQeYW/6zozlC4c82atkt29PvcrlpNdHk8soxAPgr0YMoRPmEdOogjJpEe9h0uuYU/aHSm+YdUrt/n6onzu/qcV22Lb1yX8HM4DA3mHJyhh+MdJ8byZh7ANNbw4+fNNcZ0Q+w5GAxecsnFdtWc/SE2/ky+ROSYZUOAGPhlg3qV3ggpyf/+7/8eGx1r9r1epQNdHcOy3+B22BbOH34+zWufG9FdHUN+ySjs4SEn7XKj3D0QjbfE422qXIZfDJ444vXRzsFYzKNWS+mZmWpuOuQJ+eNxPZMsT5+oyFpVUGpTx1u6uyk+rIi1hqEaNYlrqJyoy+kqNO5pFyXU0k6tyjpUXBrbCBhimvXKslGplVjaS5mRc6duGWHNSnNAaUc30KqGy+UrlaokSBLHG9u2bH372y658tJEe5TetnHgmqt3X3nVxW4PW6up0KSFD2/G3sEeMHcPIM2Zs4EtCB4s7OeGOn3XXdx/1c7w7k3+DQPBUMxNqw7EADRah1YPFGzdPl+5wU0nc2hjgyp5BALmO1NWBwcHujls2bJ5zZo15ibGGgQx8PNFkhy/pAgQA7+k8J4DF4f/ceDAQbyqTO4S+bweAnY8Fn/6/f5YLNrT09vf3x8OQxEObVa8yHdAKtUuqVqdLp01MArFaZFIqLW1LZpoDYXCDr3kZqi2RAfn8yKBvWFtH6TlFbGBADoasvt4b6SjUyhklVyyLBuM1++UBOjSysjAixKarqu66pBkVtVZyuHzeipo71araSh4F+vhSJRhfTzf7XK3KSrt87UZDpS2NxyUh3Hxpg+PcLzOZMtKXtSirS3eQCRVqqsGf8vNV2xc53NIAlTuvW7e66bDPnqgM7Gm2+NkNJpxYh5YjvZ6WB67Bt4RDzu3r2u5fH1kx1Dg8m2JwS4q5lfB4wsE/Cyy7QzoedhTwFc36pJUK5XTVWZsMosWdFYeHzp3szS615v/Fz11hPcVWUmlk294wxsx9cS6nyF05LDlRIA0m1lOtFfjvWCr/uzP/vzv/u7/cejLOb+33Gp8nKUYk22tARSqtNEa/I47bt+wYcOb33wjBNo5joUPCice/4pYSKVSRrJjfHz8/vsfyGZzBw4cyqQzcJdXPHRvpRCsyDaC8Rwfi0d7ukLhRLc7EMlOHZ0aPXbnne/atnPr9+95qF480JmId7cnjj/3bObklFivXbnl8o1rd3p62keffiadHFPYaF3VVCFHNWoVoW5eWVKNes3FUJyTRVZfinmPCnnezXZ0tAwOtG3YuNEbQSs2X0MsaZJiyOVC7qDf3alRTkOvZrLJg8eSGQn17nTIm3D5XTOFdGl6/PY3bty2LobUPcaNvglSQ2wI4vGjx4HzyRmRia3r6e1LHX9Kr8w43fh3tiXqTkQDjYbAolMtz1ULJbmhcG4+GA1i8pAgUPH0qig7tEJdnRotHphifv5cyVBqhsEZoArO34m3VxqWxAc+8P7PfvYzHIfm9eRDEFhdCBAPfnXNx4qMZt++fQ8//AgYVy+tG16Rsayum9pUeTsUD8H2d7zzjr/5m79+y1tu3rlzB1xD/AbF0LDf+BMf/BVJ2Y6OjvXr14Niff31N9xw/fV9fX2jo2Plcnllm42aRAGTK468OxPw+9vaYi1tXS1tPRylZKeOXXzxGy++dHcpL+5/4VFdqBi6Gk50oDdbo1qlZUNV5TBPcxTTPrgZHHKX0aiicRvrV3TVQ9Goo5PQYh768zL8YZSyG07D4ffwdV0RUJCGPm6ylEi0oBk89keG5uaQXzfQn5bW6VC+Wj40PJqrsYVqA4p44UC4WispUnWoJzHU7WuJe2gWYjhuxPDxQUtZQRZLxYos1SMBZ9yj8nJxoLd1/frejvYg2rXrigi2vyaD12f+h9J8lseuFe3kKQ2hFUQZTCaApjboQklKl7XJlGiYhXfARYUGzsJWHngMqJqDtl1PTw+Jzy8MQ3LW0iFADPzSYXvOXLmjo/P73/++IDTIG+q0OWsS6FBz9alPf+oP//DTLS0tlvjarC7QK26J8Ev4czBJEF7t7unetHnjk089Ad71fKjai7x4LElVU63FxfOJeLSzvdUTbo/FE8XUSalWfMObbx1cO3Rw7/NifTrk85Rr5eNT6UT/BrGWc7OOcrXckMSWQIR1MMG2TkmSPByk5xqUM4ba95CL18FpR/5eRaxb5yA0K0tunWZcXFmEFG4DRHVKb0RjLoZVdF01KXTuMHzphuaYzuQqohhsaUGW3s1ztXq5kE1G/a7d29dxVNXnQ/taQM1igwUzjPy6D2mRUMLndU+NHk9NTU5NpEDZY1nKyTJoIyfVhHq5AnPtdrvhrUONXlX0ZKZSLKilglYrI86A+n7n9EQmV5XLDfdksqJBz8/UvNEXbOAx16LYgLbdW97yFkQSFnnayOUIAmeHADHwZ4ffOX62LeIBa3TvvfdBn4sY+JfPp5lbpR233/72j33so6e9wV8x7ToHQ/RPQY5Z7evrhS9frVaPHz9m8/OWf9VYxWRmLRly5C0t0XAkHoh2+n0cYwjhaHz7xRdpEgjvafDV0OVFYaAv3+X1+UI+Nl9IhwJBB7IRYMOh07tOgXrAGU4eWQlHTZTN/qzQinfDwXYYMmjxDkpUNVGQPLgbx1VVWTU14bXWlii4+rpR43ik/3umJvYeHhlWDHck2lkVUCtfN+Q6Auxyo5EIBqGjV69DRUdxuz0YOTgNUNuTJaTjRcQDsC1QVBXPAoFc3CifKaamkmK1inSjrqgsQ4ui1JB0QWROjuWODCen0sViTajW1VSqODyWnchrMxXu0EihYtbvgWKnoZ5gwXsvq3MNhUJBzOnu3bsRaVj+ySV3JAi8GgLEwF/Qa8M2UficPHnyhRdeOEPbY6qcWtn6WXWRedQQvwLaq7mM2HbQo9Hwl770xdbWlrmjt9lqr+bxW9iY4urwJuE3d3V14u3/k5/8tFgszZPOtVjrE7kGBLlZj9cNel040hYIx0UhC1O6ecvF0XhCazTW9HeynkAqW3MFOxhnOMAzI8cPIejudbt5Fz09MoIIQAhGG1Fvf6Ah1HlFrlRqDRhfdBzWZbeLbaiKIMsokRc0nRUVlqYE2hBR2OZwhP2ReLwFBWVYONg6vLB/T13zxdo6WReDhH525iTPGC1AWKfdTld3bzeghXcObRwzAGC1ujVb2ylqrSHPZEou3iXXa7zTiXCAUBMloeFkETwAX89RrzcQxZ9KKQeGs5mqoyL7jk9U81UGDEDD4Muye/+kdHBYqAkKquStFawzOtLwtqz8AprHzO7YDh8+dNlll3d2dpzhl2ix5pVchyDwGggQA3+hLw87zTw4OPjggw/mcnn8bP3G6jd2yoC9NBBtdHa2//p737Prou2DQ4MzM9NCo95k4L/i2+20X9olRvb+AKxzJGihpheJhEvl4mp4OTbrnewfEN7467/5/EUXXWS2I4WG2qnPq/l8zQPg4prVaPB9eR7P6vF4r7vuupPDI6Ojo8vfhczsAm8OHkaeBlGgpa0XrVlFqbJh7baNG1H7jmA4+8L+gycnKw5nAllshtYmx9FcLhtOJBooFK81nC4mm8vzrDPIud1ejzsQNGQUtZv9VqqlsiAILO/0udywsTQS26ou0hQr6yHOKYJrbzgQq1+/dR0oibCl0K0dnhG61lzsD/qK2al8Mr2mKzLY0eZixUiE72jpTGeS/gDncwpeHoV7OvIhCB84QIWHYg7vDHl4RpFzuQLK3huiWC4ICBME/C63h2+IRjYvv3C89MTR0sEp9XhSHE8J+aqeKckjU+Lx6cZkXi4W62Z5HaWY5HnTrmNXYM6tqYJnBljmV0tibU/NhYGwwaFDh2688c0+nyl9Y00xPisQrbnQ32jk+ecgQAw8WQ6moQ0GAwjRP/bYY7YNw3vJfEmZnTmst9ScqDKEyj/ykd/56Ed/9+qrr77mmms2bdrUaIgnhodNyc/XY+HbJhNvU+tIIxqL3HzzjZ/8/U/cdtut1157zU9/+lOEYVf2nWhvd04FJ/DK17dv3/qpT/0BzPR8o+vWk1qbAutPfFBNB84dVIGPnwAb3EwrL9viwxCsEL0p72b68X4/4uHRUHD71k3IX5cr1f2HDp0YnQzFOv2BYCWfzKWns6nJ9rZWxeDC8RY46AjAKw0k0ZWullZNVl0+L+NyyQ1BE2WWYyRFdoE+hwJzt6+GX+pwtvWGrvHIexuOuqFCOmfjhjVeN1sT1Aee2M+Ehrp6NwnlXD0/0RrhN/SFg15I7ngDCANUK5MzEwbi/UoNWyOvz6tBtc4sPpTNgDptgEtXKQmlShWEuXKpUa8KCMv7fE4nx2QL9UNTtb0jUrpGy6hsQO7+VMM3/C9IgKhiPLVLAxcQU4CCRkuw14FmdjxjydxbTerO1Mw3vxr4IZvLoWYSlfH42foqzDr3yzbL5EYEgdMQIAb+gl4Stkm2zQ+438lk8tDhQyAGW66HZemtj232zJgzbXzwgx/88Ic/jFZh+Ee8U9es6YdjihP37dsL79B0iXD2S/ttzw0A4CxFlaGQeumlu//xH7/w67/+6wMDa6LR6He/+73HH398hcLXL64B+5FPPa+BaPZXvnJXV1eXZSDnoVPWtOtzd0jAsL29/Y1vvA419E8++SRC01YCdznMPIwZ7gUDjzkC259zIaDt6GiPck61XK6X6jqy7hs3XuTzeE8cP1oopmbGhjsSoXgsSjF+fyg61N8r1st+HI0O8YLoxQ+yio4yoM/rksi7+UQsKlUboM2jR5yfd4sy6uHMSI2s66xilaAFuLbOXtSzP7nnwCPPjVeVQLVSZNR0R0xdOxiXpAbK25wu79jY5MEDh/1+9Jn1dfd2edzYPNANQZAVEWwGWZIgvleviydOjuQLZafTW6vJhUIxkYh7TG6gcGi8+vQxoaqgJh8m2qwKQYmcab4tvXp7LVvC9fjBXMyYUtoAEow/4FzXE9gy6C+WxZp8xuZ9zrfDvLRuPPHE45deemlnZ6dZcm/tFMmHILCCCBADv4Lgr/ytbetiG3gwyHbs2A6b/cKePXhvwxbYGm22ecafkWj4Ix/53f/1v/4XKsRwlvX6Mn+PKPTAwAD8+MOHD+NI86yXviHnejmwCjfeeMMnPvF7v/mbv7Fu3VpsJmq1+le/+tV/+Pt/xE1fLwSwTIg1B/zOd975zne+o6lFugBjbGNrbxrs0SPmv27deiA2MjICn2+5HsnUXccH8+tBfN3nHliTQJNWxsm2t/eGfCHVoQiiJkAp1gHXOcMZUr1epZxwq0OQf0Pevb09VkjPOGS1WCvBG3ajSEBzILKvqBKjKS7OLFiX0LKIotxOJ9h2lYaAfH1dUmj0faedDp5LFXLhlq69CJ07/A4UsTlKrT65K+5hGS6SWM/4ellv99GjBwuZKTSk8Xg4ZEdC/oAiimAPMNDDczCypIMod/DwyXS27HR7IWIvSorP7+vp64NEXaHcOHgyn6rxULNn0EjG6qbTtOug4zut2gdwBszQibldBZUEGx4jEeGuv7bnusu6WgL1St07nq5bfvz8PtZ+xkQAjMBrrrmaNJOdH3zk6KVBgAjdLA2u5+xVUS8MkZZP/cGnkSq2GniYIU68CC/dfelnPvsn27dvm+OXvISRVK8LH/rQh++77wem4scpD37Wd7fep7hIJBz52Mc/9p73/Cq6dtqbBtRc/cVf/OVdX/6KFa+2brXyH2u4DmNNf/+9930Pcm/NXc7ZDK0ZLLGD8/hrOp357d/+bfTqRbb6bK58JudaXWERkzH3Kl6v++KLt95y8001QQzAUw60N5T65MSok2Y6ogGhjs4x6RGUp1dEwxUZGOhDZZvLQW8ejLL14t1f+SYHOpvq6It0dMc7guEWb8gzdfSoJAioMq8Wy5Ioi6oKu5ku5ov1ulpHlxidZSBch4gB17b7UsnbmakIUS/dEnG6saMoJYV6Hb57sSwUyzVZqESD3k1bBlVdLtcbPp4t5WcwbAjrAjZJlmdSAsNSGzevHR2dHBvNej2c1+3r7Gjz+z3jJycef2HkaJbRNRhyqNmaUShAjQHHIu61fR7oDTFsYHRSHkumUc5nbbaYsJe5end8yxAVi/RM4prZyDfueVpBt1pTN8BKsJ/xkjRjA6Zysf61r33trW+9xY76kA9BYAURIB78CoK/Gm8NY9bb23vzW24CHxjyLIifX3HlFZ/73P9972/8OqLxti97yu+fyzgz4LJs3rz5icefzGXB1DPd1iZbLRDwrd+wfmho8Itf+iIC1BbpzLwINhP/8i/f+vv/9wU4VdY1ccYKN9+0B2CysR3G7/zuh6+99trFEqhpuvLNqAnYWLt3X5JOp6F8p6rI+9qfxbEKp5EJLMo/2skowF2S9UqlISsIvXhq1XqpmM1lpxvVXMRPuzitJZ5oae+bzlQm00VTyDYQQFsXnvcwerWzu5d3h4aPHhZFJV+CfL0j4At4AgHQ6mvlkliruNxuU1NGlikaKjNsHXXwprIMauSpgJcP8c6KKjhboh7aGfOq0SAb9LZWK0I6PV0uFhHT9wf4gf5ebDkkReDBpKPo/XuO7z+YHB4uHz+ezxcakKebyUKvXiuXaplssVbXvB4n1AMRZ0fzm2C0d/Olb6o01FCQpykNCjk+t7O31bOtn9u9nt+8PramO3zx9q2tEW9nXL3xyp5LNoe2rnNu6gpFnZmw35OamCmUqomuNZm8ni2VsQhAsDd3Caey+GfydTWpJYaB2AxWDkQP7WayK76qz2Tk5JjzEgHiwZ+X07rwh2pGkuGIwOogNoo3lGXkTMP0aq8q0zJbn8997q8/97nPg8ZlEpx0HdF76L695z3v2bFjBzYHcO6tK8wOb9++/bfe+rZaVVg92Uo7xYD38o6d27/73f8E4XzhUL76mTZW9i4HkY8///O/+NrXvg53swn+otzUtvGz1zTvZgao3T7UuHkkQeWcKJ2AXK2nJRG+/rqrwrGEB24yTUmiOjKd/dkjT1YFob01kQiHRSvaLeaO9re3N3Tnngcfmjp+TBeq3eHgxv6hgc5BSNjVSzmhWGRwO7NHmyOD7m+yXBCEsqJU8hVK0TgP2wMSW8KTjPraens7WsLhCM0zUY5xj48NS1LO6wuHTE1/NzRw6o0SIvBoQrvn+UMnRvKSqkoSqtrA7XfpFBcK6Lpkys7uvKQ/0RqrV2sc655Jpiln9Jo3v5WnmUphsob8AiUbQlUsZnwuuaenLZKIMf6gP7r2xLGDE8enxcpMHI1sOmOhoF8oHy0m09msrDvcKh8dzXju/tlzEnrGg5ZnckfnveXCiR/4wAc+85k/RR7D/soQG78oS5pcZL4IEA9+void/8c3XUzY6abfOetdnkonn5aNbv4VqWW81Do62gcHB971rnd+9rOf/eVf/qWenm5kcWe5e9bbEseDG/W7v/ORkZFR2wgtIL29RDNhbmgY6k/+5H9v27Zt6UbVBBZJcdQoPvroo7lsbr41Wq+NQHPwpoGhtHDYvX6o/cY37Lz5TRdffsV2RVLGQZsPBoJ+FwLjPV3dLYk2lKEh233vD38IuZue7s72REQH9RzsPEorZEagDFcoVmUOvjXDa7C5glCpsBrNczzPcD63B06vpuveYEDStAL6vqlK2O0FI0+iUDenhgN+qqFJVWkilxoY6IFkHqTgFa0WDbf50azFoWMkTl71ON0QqBWVBlgeEpLu2Vyj4QhHgqbKjsokEnzEF4j4nddetWHT+p7WFuwJWqEO3NUd7+/x5caPDh8/cnLsxEBnuCXg1uXK6NETtZoe6QoyTgVCtqXMCSdTX7dugPc1wiHo4Mo8pWFTwpo979AwxoUOAthpFeqOXLFukU3tiMo8bLwdAYJ+LfSMu9F2z7Luq2qFL9EXh1x2FSJADPwqnJSVH9Lc91Ez2DvXYLziEGGqEXZG7dxNN90I5c7LLrsU1e3NJhxzTncgcPvNb/7Lv/3rt+0etXYhWfNGK/v8KPHatm3Lb//2h/EsS2TgbetuPy9+8Hh8MzMzzz3/HGjYsxIBZw3B3BlE7KQrEb1k19r1a2I97THWABes6HJS2Wx2fCLV0dFPMyp6v8aj8KETI9PJBx97DCUV3d09Hm8gXyzhUlqjXi9OOV3OYChBeaOheJwxIAlfL9XQ+U1z6lrA62ecLki7KygyQ385ePEUK4qii2NioZApjkezoNuJDZlSdIVWo90tkZAPMghQfuNd/mAo7vXxLo5zgt9vCLCnsso2FDoUC1clY2omLwgiesVCvDYS8rdEg10dkaHBrmjYBwE9PtgZadnoDzIepxaLBXv6NkylqlPjMx6XH4OfGJuslQUI4ruRIMjXVWjhYaegllg3thFMo1bDP3k5lBW4G5pergoI3lSqtZriRYaCBtPebEE3j4LGUzEYqoEyRKH+5jffYK//1ROjOuuVRS5wLiFADPy5NFvLMFbb9pz2sX3uM/EXrRPN1xkIeqYrbFPt7d+e+gHBaRSJffSjH4MS+Fw79GI8eRme86W3mBNHdUAp9atf/crQ0JBdO750Y2lCithGpVL50Y9+ZFIMz5jSddrATE4YcijWzsGqcUTJIu3zuzau79y2vvXSXb2b1nd1tsfQH8fl4vDvE+MnCrmMyxU8MTqDZgRtLbGZqcmJZO7EZGrDpi3RSKKtvQf9X1AS0ahlx47vlRtVqMowTr/CeFWHs6O7gzXUTCZdKter9TLa07kYtJ6hPEE/5/UiJY42rhGI4aB6Xde8vAut31FEB9MKTxnMyooq9Q50YcDgAVAofWM5ry/A0Tz6s0OUFvK3w5Ppo6PpyVQjV+UUxgmWRtjv2LJlYGiwneeMtWt72jsSDNIMDIWGeCjr9/J+kzdnlHyewNCGyx97/LF0Mul2+sAIAcXPlK5VYL9rCq25vM5GTaYaklqXWYpFsyBNo32JOO8NFDOFcqWmOaMHTmTLVdXag9lMvTP9NBc88AdNtbOzC8QUa6IXoJF3pjclxxEEXg2BeaxdAiJB4MwQeB27iCT3M888W4PzBNWzObXCi5uBPrOhzh51Sr8PjeM0yM6vXbsW/2CNZ6H2dj63x43i8ThYimdTJmgJDZnhYVOkyBRXpwM+ZseWDlj3tf2tHe1xFDfiGNhORM6RRglHIlB6hVWNxH3PvHDw0NHJqWTpmRf2haOoG+gLRVoUTYc+fSwc4Ryqk1HaWzvcbv9kMqUoohM9YSlnqKvf4w+BhCYzjv2jx0tyGcKxnNPjdflQDOnhWPzHYTiSwlG0C2ZW02HgwfSDsl1hsjB2MgnyHtjqNINWNSLNo+98q8EFnN6W6az49N4TkzkxU3ZoKhsItXQPrgsiQ++lPE6DpWWvGyYfUQHDjUurRa0xrIrDhpp1IPGgKv0DG9du2lUX1UK55vL464Kk6UwuhyiE7naChOA2RE2swuRDtImTZPSZcyDwUJGrhbLSgEuveQolaOzCcze7CM5rkzd3DUui9M1vfBNhkmVbSPNZdOTYCwIB4sFfENO8qh4S77tHH33kiSeeRNHSXKWX1w0SLNFTNPlu+GHjpo1///d/Z/Gf7aDFEnrwzcfBjZAO+NnPfobm8WcDgqVMZJZwI3k8tCZx2a7B3dsH1vb3RKPxQDgGu40qbVVTnDwXCARRIIdECfZXoirOpIpPPr1vJpXbuGVzS0enrECqTuF4J8ocaF06vP+ZSMAFJfl8qaEy3mg87uVhJ71Qs29viU6NHnGoMOJKtVEMRVpzDSXIuhOdraqA/i4VVdO8HC9rCigYuJpMO1BHB9lctJUp10qRlmAsFtJVmWJdNO9Hw13a6TpwYhKF7tH2QQcbcrB+WWM8bk5rlPOZGdAQ3bTicznRjtbJQQJfEOugAKIMD/8iqlKlVq25fAnaFSsUy6V8plYuGpro0FUz1m5onV3xvr5WKOQ36gJ6/Lo9XhUSe6rM8p5CXkJvukhwCBTEPcdyw2PQwcUCsLvMLXANIDOSTCURnrnyyiubQawlWsPksgSBV0SAePBkYawAAhDCs/qsI3D7Iv/Ibru+/B/bptrp8DvvuAOyevZvli2igBv5fF40orUT8wtEwJRSR0GaEQu5r71i/dVXDl156Ra0fYe9hzC8m0drGBmVDbA3kGtFVVs+lw6HPGE/v3GwZ/fOzQju9/at27RlB1q2FQspWaxpckMR6keO7IXMHLT84Gg7PfGhDTsZFqo2jKnvynI9mzfHe7uqsgJBGzRtLYFc4fPWYUtZOpCIs26XRBneSMjl9aJkDmryYUQMODbg98GYy8X66NFRSdYgSMfTPhfvLVRKjz713MmpYrRjTSjWHgiEVAUVd/Vcbrxcy7Mud2ssHAr4PLyrAB27Ugm6uQ4O3eoEiOrXhSp6ImBrYtBcMZ9kKD0SjUDgFsl7PDXvYg1aZzjVydGo2Gc4t6g4xqdS45Op6XRlfKZ04NDxYrqSKZReGCk8dyitmUIIkLm1RIvPJopjUHfffQ86OS1wTslpBIGzQ4B48GeHHzl7/gjAjG3cuAnpydGRsUKhgLew7S6fjfM6/1Gcfga2F9CR/exnPxMKzZbGLacHj9EcPnzk2WeeXTAIhmFWwQ2siV1zxcbdO9dt3bhelhGaNgu9CqUySHT1WhUuNP7E5gWa/4ViWmpUW6KtHa1dhWzu5NjM0NoNV151ldvlqRZLQr1iaLVibuoX9/+0o7XF63IeH5n0hftC0XYQK9wcXSnnG+Vi0OUOelx7DxyoCBCeN7u6+t3x0cxEcWpKFyUagrFg4INir1MStOzrIrZR0DhS0QfW42QNTXFowbZEW0cbSusUR/zwselUUQjEWnQw980SdCOTmhaEXNTruGTHwEWb+0JcXqjjRgaWDcSBfEhCmDo2LDRsy+VCrVxJpxVR9abT+Uw6d3D/C6VcwePkQwEPUgHw4QcGeyCRPzqczuWEqWQ+mSxCmDZTkMeTUrbKH5t0PHGwvOfQhChDLUA1q+OQP6BMfQJTMmdBH+wai6UiRgu2HekkuyAIyUlnhQAx8GcF3wVysu1n2w+7YAvUxApXgNYNutTceustt7z1LZu3bEKpVhCvYa8bqWjoosiKbEnfzIaXlqXECB3O2c9+9k8uvezSZm+YBcdmF7Yqjhw5+tBDD8/nXMvhp1SKNpP30aDzqosHd2wfGBzohv0WGyKEWcu1ej5fwl+caKeKgAkkaCiwzRQnw1UbEiVCrZUdTeUmZsqTU9maIPUPrYG4G+Thxkaeg8MdjXV1d7UN9fc9t+fg4JbL2rrWIqwd9HDM1MkjD/9s/MDhUjbvZZ2VWlHSZEFUPN54/uRE+uRJoZaRCmmUxYeiMVDx0XOWcbEe6CI6GMQSHOgsr+pB1qU1RC7i7uvrTpUq42nZFe1u7RxAtxsUrqlyTaileKYUi/rbW+ItAdXP6CXcqO6o1GpIQng8TvS7oRgk0dF9RpdVZmK6smf/eC5XBKVuYmysVkVXWQeeJRIJOt2Mj+M02chkKyOTmVRerDaoGuNNSu6TaebYhHJyqj6ZrZaqVag/UChmMCmKMOqWqK2987RIovOZndljEReanJy68oorsX1sfoOWZUkvYLDklPMNgbMICZ5vUJDneVUEmgZ+Ef3sJnHdviu8P1QW4R0KFbBvf/s7//Ef/4k6I7hQMEvNIjocthRvRjwUSuMuv/yyf/mXb4TD4eVfB3goEMd/+Zd/5aGHHpmPs2j1+zMbk9LRiPvKKwZ6u9rCwRiasoCA5nZygliD8UPPFYcuuT0u1Jij3FxWJBh6igLVDmVi3sefO/bQUweqEIczGJrhtu3YtmH9eq8H5eDDb7r2uqnJMV0H4Z3xhbu7125Gwt5QNTE5PnX/j6TsjCwZDYoKxIKTUiVXqhams61O70BrD83RQTfdKOXgLvcObgyHE7lMVtQVlFUkp1Nao1I2nHm97qNZXWrwA4nNV+8+NpFz8F19Q5thjHPJY7XykfxUIRxy9nRHdd2DkEG9mFKr4/lsRpbValVCiH/Nmha0j3P7eHjh+aKCSNDwyWQuV3N7sIXgRRTkiY1ExIO29n7Q/rxICdWnJ/PVmtYwnBWZT9W0Wt3RELHwVPjrVgMaizNv2nJLih67EbSnNXVuzJ8s1Vp7jzuPtKa9XLG2UTX6xS99wev14HxrSePX87jO8q9JcsfzAwFi4M+PeVzyp1gKG28P+qVZZ/M1CmsHlVy4sz/72S/27t174sQJhDdNvr2dE118VRwD8YMvfvEf3/jGN65IvTKeCJubt771bS+8sBdm9oznEox5w+PkNq3tHhpKuJzuUMiLEjJwy+HTI5TdEKvo2YpK8UQcmWs3i10MKug4CMQG8Y+lYumZfVMPP3WsWmuYpgwuq5luRn0jQv1qe2di98VbaL2ISvErr35L74aLJR0GWRsbHR1//JH1IT+azYAlXsuMCvXqpF7TfX6k7OXJwlBrX6S/CzXm1ZmR1NSEyxPs7Rvy+UPV7HSlIhVLFVUsj4ps3e3lHDJTKWpuh3/rkLd9nT/UzrvctXJGaUxI1bGYn1s32Od0tujQnA0GeDacHHk6OTk8OZOKR9qdvODxSE7GI8kCIhEv7BvJFzX0j9UVA8F/ZAHQnV0SGr3dkUQEUjuhoY1bR04cHE819p0sZytyAy1hzCZzFHIHpjYP+hejVs9cV+YfpqU3NX1NFXrLtFs8O4BtVzGii/x8PjavAuvqi1/6R7RFPlULat5rPpchxxIEFoIACdEvBLUL8Jwm/8t24s/Sytp96pow2j/bWXj8hyIuaL9s3Ljx+uuv37VrVz6fV0wVMgGs70UMITTvDt0xiO69972/Dv6XPYzln9+ZmeQ//dMXEVef191RPr5+qHVgICQ0QAV3Q32AQ7heU+vwkstltGZB6F6oi1Cc5Z0sxVE+nQ6gyjvW7vFEH3hy788e3IvW7Q5ahs9ql2qD365rDhDx4PdXq6LXH+7oGozE20RV51y8IshTB55Wjh8OcIzL44FdRH9gRRJr1Qof9KDw3YGUQDJpqA30d9FkURARhWlwvKejtw/qOpVSuSoqqpufklXN5YMAHorncOXwmkGHK4hO8rVKcXL8GGWoa/u7Btaghs2lUXGn2x9t7abZIOZfhY6wg+3sbHM6wduQwTAYm0g7GL4maIViQ2yYlesohkeWAV3v0dAWd0Akw+MPt/euCYW9pYbzhWMzgqQayFQg9gH2IYPcvBnnRz2H2+nw8obL6fC4ODw+JkJ3MOg6a8ndmM12TTNvytbOY3k0vzWoICiVirfc8hbo3libyBczUMu/2MgdLxwEiIG/cOZ6cZ7UNrHzskOveGP7CqcF6m1D34yCwnGH6i0K02+77TZY+mqlhg5skElZRD8b1n3Tpo2f//znUGVtKrouV2ncXExw06NHj3/rW/9qKtmdsf2AlMrObYNXXb1BUxnVwaBKDOY0n02i8FpGCzdIz0MExu3x+fwt8XgJdnck1apxQcY9c3jkyaee/sWzo4WaBFcVfdFpq70OSsLgn3r9/Np1ie7OGMIDl179pk07dgYCMaczANe+VskdffphdmLUrTa0ctFRLUAoRuPZqanphmrgWoYga6IY8XogE6c4DAV0ChDsQW1necofrdQro2hrUy9UHI2BDS1tPfECDGm4Q3SGouGwbvIA65CG37YFinvdPh7WWglHe71+H0tHEb3hOQYdaDy8RDuKtCag/Ss2ZA3NQIgeZYYnjs2IDbpWFRHrwV7B7eaxx8E+VJVkGPy23h4n7+huj16+a013m6+jIwaT7gsE+tf0XrJr40CXd20HtbXPfdFa72Croy9Bd4SMnoSnu8XPO7D7gXQxowEhGGWzam5+n6YHPzk1iVqJiy666NS3Zx4bhfndkhxNEDiFADHwZC2cKQJNo75Y1r3pLs/ZNJyiMzV/Zf2AMnEItl911eXdPV2C0CiVyjDzp/x+2MR5C5JYewuYNjTBY3//9z+BBLw1GKuSfLk/Zo7iySeeuu/e+0zhXrM76YtjOC1SYm5AaA1mBgpuoaDn2ss2cTyXK9bgqYt1SW7UIQUPbTZ4iWgUBOWcoCfg9PmURh3sshaFgzcMFhkqzPJjEzM1oSjjUvgAPbi8oBnyXd1tQ13hrk5/WzzQqNUBUSQYQLdWMNWlRvnE0T3S9AhTLCRCQa8LyvMqE4g6gu3J4YM1hmV4Jy3KkKzzRwJOD+/QdDj3UOibLlVP5ivpciXbUJPVaqleUhrFSHtU49iq7hIMlw/q8x43guReLz/Q19bdHqcgg1sWQ+FWWESG4kQros5QJU6vcE4Yfhnqcyjox9BhymuI9Fe0dLIkYZvDGeDweaBm53WDaofwvdPF7bp07bYdu4Kx/kj7xniQ6oi7e1oQexC2b9540ZbImhjTGRU29Ld0JszCOi9n0IruouSoj+mM05wsoJ/sYHeoQbkrVVNT38zQz/Mzu5d16JlMFm1kvRDeXyhlb553Jodf6AgQA3+hr4B5Pf8i2vh53dfeCni9vi1btrz1rW+5ZPcl9z/wQKVSstrXmvQAU5n1jD+zOwPEXnX96quv+sQnPoGud6e2C8tv4DEM7Z6773v66WcsnsFLDPwrAI6EscPh5z3XXrUx7HfPpKYrZSGbSdWrVZ/XjQgw9NwR+UCw3sNDC0YVNNmRyXdBooYxju/dX8yXKY9Xq2RCYlminXkRFD0DAu/93bFtm/ou2gbz6mtpi7VG/LgGmsnms+PJ6WPjI/uefeznDqnSguz39HTY5w97g6YOfMeQw+UtH95ToxTO7XSKkttA9RoYfTxiCCaZH5mVGnrSVKfyuQJcarADWKbRqFN+X0VSa6Lm8wUQpAl7vWu6kPcPtsV8EQ83MzIyMZ6sS5wqOeOxdlQAMozf72utSaMMVfG6vYBMatSgY8/QENLxuHxeCNSMT05HQwEI5mkGSt4h5McmEu4rLtve2RNxuV2Jji2ucKuTizFciPcofs5xdN9eSi6xemX86Am3l0q0eEIB3ut1traEIhF/JBIIhZwDa9rXru0eGIwFIolDR1Io7jjzEMvL1iPE/zN+f+DSS3dbbL4VWGln/BUhB54nCBADf55M5DI/xoq8nmw6HixYV1cn3pLgPx89ekTXwWBCd9p5AWBSpvGCjUQif/mX/wd97ptx1HldZbEOhrd99933Hj582EyDv4pvdyqigSQw4+So7Vt6EpHw6MixXD5Xr0vVShnccQCCwAYC9W4ozoNhzkG0zUA+OlJt8CURDVElSXO3dATDrZPHTxjlSoRjfX2xnZsGr758/UBvC8sZQqUQROP2gAfB7VxZHh9JJiKJoMdbm5kWJ6f8goK9AiMIwWCI51wKrQejcZS5Tx7b62gItGw4HUbQ6/EH/DTujGiEYYA5j5wzSvRkZNBRh1etQQUHoXVfyEc7OVkEix0iNVVY75CPcTES64CzrkVirZ09ffHW+MzkSDwaA/3fgW5vhttsYFOrg9tnUd1dprpNXZ8pKlWByjeokUwJtfhDa7rW9LVHAsiqS2sGOobW9vp8HFBBHsLr74H8rjuYcHp6WEaqV8dPHBuv1RrIxoPq7vezfp+Pd0Krn3Uh+gHRXY/T60Oigxc1U49n37F8XUF9/PyWWnOR2PURsPFoxeT3QzaYGPjF+gKR67wqAsTAk8UxPwQWJQE/v1u+9Gh7AKgqfuMb37B586Ynn3yqUq7MLytvZf/h6/7t3/719de/qdkgxI4TnM3YFnZutVr7whf+CfQCc5/xUlmVuSF6uLEM+rmy+q5tAy2JwPh4MZsdg0ZsrSY7eQb1Y5VK1SyG41mIv/Imk8tsAsfIKjWTFRuwZ1K4q69lYAh3OXH4WDpbC/BUe8wT6oTePK8bCjTbneDoySLAEQXt2NHR2shEoFSOKoo0MRGUxIAkuhQd+wZfMMhhm2Ey6Q0+0iKjBr6cRy1aOOj3ouMby0GhELVhDEtD0dbrg0yOEzkDhNWdhq6hNI5l5YacTBU9CKC73Plqw00bUiFVTk6kJ0dHh49PDB9XZBGc/771az1udJGBaC5yECLtCLCMV4aCjkOknVqh0jhwPDeSVcZnGiPjWdHAvkLnKLG3KyrV062twXUbekLQ6nOhET1jqDmH0ZCFsbo4E47206wrETHGR7OHj0y60SNX07EdQvNDj8cLmqEKeqKuO3kXdgxQBxLxh2YcnywVK3XaTActZJFYXHomk00nEomLLto1vxW7sIVFzrrgESAG/oJfAucOAHOi6Kb/DXu3Zs2a6667LpVKg1mGsrCXmeems/XSNzKlBwIBiNa9/e1vh5mfm+5fCTAohLHBsIP8qtm/7qUevGXyKVioWMjTEguFA95NQ+2b13dkMwIk4jweo1SqoC8a4uCVSt0sidehHq+FfR6lIZarZUUx1nf2R1Q91haLhNujPb04YPjEkXopU63LoMEzaOjn81TNKAgVjYYjPrR8VfOleiVfFpOplkY9BrJ6texjuK54a1dra0tLHMVsMrrByiqEifw9g3xbL1+shFwUlGVdbrcDrWdhHCmmIQoQLIJikdm0BrsPSuWcDManSwqOQH2b03AIhbxQKaGLDOdmqsUk7ZCnZqZT2XyjLlYLhWw6JVSrkMVlnaiPNIv3dF0QZQP6eIbDlS9ppbrY0NhsAXL12AFo8YCno9XfGffFot6u7lYnT4UjHkk1BX9cbjSeC4hyUq3WxHpKU2ruYFejMpXJZScm05SmQpuv0ZBjcXAJ8TckF0RI1cJXB6cBZEEUF8qinioYqZSErcvCFom9OMHy2L//wDVXX93a2mpf5ywLUhY2GHLWBYIAMfAXyESfJ485x8bP2uVYLPbmN1/f19f7yCMPo/jZfIfOdqizS41tYvysa269TB0trYm/+Is/v/POO6CIshpwwQbla//8dUvnB1z2WTKB/XhIkAfD3qsu7tvQSbeHWA8ldkbdvW0t8DFpXW1NRLAtkBQJcWvYaLM4jNYj/hAiypBiVQ2nTEW6E70JVYiGPb5Qi4OjS8mxcqGgSaJeayiGjvI5uiFpLOMOusIhH+d0CWbTFoHK5H25XJCigxDJjyd6evoS8QQi2ArD1WFtOR7F4RCA9QXCSjnLVfPgzdOsE/aQRpoadWdmvsC067Ds8OVVdI9FBzrk6M1OsCpK7lnUn+kGXPmgk/XKjcLUlKYopXrN7Hcnq6KioG9rNpcvlwoQsYUiPe9kkEdHYkWnnIKojSdnqqIzV8EGLtzRkeCYbDzAD/WGNq5pDYcYDQo/9Zrfi4yB4vGgvs/Joc28ziCwoVFoLiMpjRkG4jnVdKmUKmbL6B/Hs0y5rISQdw/7RKlh7rN0DfsT9EPC1oB3eXJm4aEykTFrNc9mzWDTgGJIr9d/5ZVXWP2Ibf0cUhZ/NqCSc18VAWLgyeI4VxGwU/KwgrDTa9euQ9E8unqgCbdZTG9XLZvukXkICN1QeYGa246d21Hy/r//9x9dccUVTW3wFQnLzwV9ZOTkP3/t67PsOmvAzX+FfXnXnW+4ckeXUa+gpymqCaDom02lp6cncvm02xPu7OzPF2agSwfbatZ/64bLxWRL4nSRGk82RqZS6Xwx7mT55JhcyaMzKrTaad4ADc+QZEqUQLlnFDXocqENS11URFGspvLBco1JJaHvmohH21pao2F0kfdgJNh8NHAXBj1jXKCpc+CsI2wi1FQGeXVw+Bge7dWdvGwYCsj8LArdOTDeVCTa8VcGPriD5dAyBtsCj9fv4iBRr0g+hgo7WVDj3A4+lyzKisG5eYbn0IBO1TWI8KRnZlDqhuf2hcKCqpcq9VQ+ny2WA+G2nr4hUZFaAhSvTXVGHWF0oXEyTkYXwEqAKK9DR0V7LB5GYBzwiBDecyChgd4zgJelNNEb6joMfeADU4qmenke24hNG3o9biQ4NOBo1g7qjnJZLJaqCNhPTFQqAprxMSjgWGAS3ppUe98G7abrrrsa7YVOzbX5y3P1e0jGvYoRIAZ+FU8OGdp8EEgk4tu2bZ2amkRvD+iK2G9S5F89bk93T2dPT/dv/dZvffzjH7vhhutbWhLNDOhqeLGm0+lvf/vfdVN+337gF9/18IzfcdvFW9fFwe3yuOlYDLL9nrHR8Xy+Bk8Z1C+3C0S3MO92QUUGOiyWsIxbprypXFVTKY12ZKtVWdXbnTqbz2FP443GKHisaOeiQItexs4A/jaIeSztLFVrarHUGEs6ypVEItze1d0SCmMAoOWbSi+mQh7lYWk/wtlwtHmv5vRLrJtGvZwHkW0vjLvB8Q5E23k31OEcquJB6h1l9oYBDxqPJCmoKXfAwGNSKA/K2BmED8x/UCR0fcfvItFgXRBzOTAqOFNNDq1sZdOZxkOZ1ATena8IhXJVUrXWtq543E87BK+r4aGKfk4AvxC6O5QugFAPOQOACcGfgN+PrAY2Cg3RVLcBskiuo1tNoQwbHjGcXT/64U8rGYFjUIUhQ96mrzfOsZAFwP8zQl0GyMlk6cSJ3HSylE5JtUZFcbiyJWxg5ph4lGiaWRT7v5fM3csXb3Ox1et1VAZeddVVKFWw1unrnDif7wE5liDwIgJEqpashnMVgaYHbwferb9S6E03PDw8OTkJpw2ePQqp4fWCkQfbBury3Ec1A+CLr3q7EDCfe+65m266xdI710wlP1MuzfxgeAP98c/88R29nTGp7qzkxp2oClQdjzz83I/+56ma4HD7OK83Mbh+Xa6UzhWz+UK+gUbumrsuUfYWx6wepw2OonfH2V2NRizgjA0N8oFYWZYEoVyYTBbS5VxN0BkHBF2dkQDY9x2xGOty4a9xl8sP5R3I2zEIqDt0hkXSHuYcVfE073YwLgOBdgVUeolGBh++v9EA89zsKQeFOKleKeVNEVjDAQVb0OVQHlesltEnBhNkBqYZjFBnYRXRSxC95CuC3uJzdSR8wTAlO8ZHp6bTeYeLYb2wtiyohcFAUKS4aOfA5k3bOzq74d4fP/aTkFfsSbiho5fLgmzQqRsVvXIChjOfq1XLdfDhB4d6O7piaDwPLgAE65KTlcOHJmg3XP4QNixCqZqensQzhP1oR6+2RAJ9faFgJOD1xyYnplMzpUKxDj5BrYKzddXggm2hZDX4zL4JMzHf/MxqMJzamZ2au1dcB3PXWzDk/973vrt165bZM4kHv5CvDjnndRAgHjxZIucqAraPbvo+pqm22oSgOSnDgKWMyrehocH+/r7Ozk78FYJudrp9Nm/f9JRXx1sVOfjvwIM3ZexO2YlTP3W0Rq++bGO0fVM0vtXtifDomcLAN2UmJ8ErBIdOLlfqebNRahlNWeHEI4QOsjliAejbhj8gPYvDwVWPx4OsqIR0xUPpnD9IuXmKY8B1d2gGmGqmNK2iMIbh9yD27kRIHI451GbRAMDs94MqRM5LuUOG08PAWXe64eTCQVclAT3fHHJdb9QoTWIYlTND/GUHEiJiA/l4mFgE9rHlMHsIGIimuDkefDkatXwMdHhY1uP18G5kyHlsERqiUoF+vEOJxoM93Z084v81dK5XqpJUqqlgBEKPVqe4cDhI087k9KGORG1tt8+QavmiIBkJT2S9wXgnh0+gKW2pIiJY4HZSgZAbhe2azsJOV8ryE4+eHJ8oBiMJhC2q+WI9P6OICsYYDvhcLoff74S7D+M9OVk+eGQiUzSSeUXANsnl1lmfoDEK4z45WSvXJbPdjKFZokhNUqSVEnppeuU1PHj8E8ISfl/AysSbTvy5+iUk417dCBADv7rnh4zuzBCwXpGz5ts25Fagu/mfeZW5r9Hm5uDMLr+0Rw0Pj/znf/yXNULwz14UusEgQyHPG6/a0dq3nWLRl9ULywSSFs+x0XBoYnxKNRjIuyMt7fH7OJ5P5yEeA7NtRtCtAACk+vSWeOSi7QPretsUhK2rNR55ZKURjMQohsW/I/wejoZAi0PlG1zlUMgPOf447wkieA6zz7Aajaq4COWPUa4g3HC1nNIqBbmUVkrZRimjClVHXVDQHw49fhvoO1Ou1SoIHrBOGG5sOUznm0V2HsQ58OxwOejNciwcfTfq48C6oxmX12OwDKxsAFpDtCMjCAVBAIPvossv6WjpkNDAtVzOVLSRbEFU6P6efhQH0Dq7dVM4FqjrdTVfVKPR/ra2zRDTScTWYHtXLZ3k3Vw06k3EfGgTh1J8hkG/Wsf+fcf270siK4BadxWavqk0SvSBATj2YBnGW1tj7S0o+hudKh0+lklXqAOT4lhJnypqozlpKq/PFOSxFOICSHqYzWhQ5g/l2lOMyNNX2pksF8wRlA+uve6a9va2MzmeHEMQWAACxMAvADRyCkFg0RBA2Pb737/7wYcemt1/WHEIO5aLTzzqvubynYFYj0FpLt7F0l7QzFUFOdwC1Pdg/qpVI5bo6F3TI0hSLl/VHGi6PmuD3C520/qui7YNQZzOG/BXwT4H2U0SE6DYOd3oKWt25zNozu3xx2KhSBjq7gM9vSHQ2UC9c6DeDoH7IBfu0dwhh9OpSUI9PS3lpmHUVbGBAjaE30E+h9+P4jdNVTBaiM9jk2IK24KRZ/af1xj0fge737aIGkICZl8XDpsL9PWB4BxYf6oiQYkWfWRAmKAYkAJkByTtpRTCEQbj9oc5h1YWlAbccM6FLnCsoUX91Nru3oivI5cT/eH+jq716FJPOzSOUgLhVtmoeFk1AIlbHIrqfllr1ARUuo2Op7KZBoiWCHuA4Q8KHhR9G0hVSAoKB9x+b6St3R1pCcTWTM5kGhIznlYbAF1FOITFY6FPvFniYPaaA4se+yeER9D2Fbo385BQnLtorB7BssfjuvLKK+2GyIu2pMiFCAKnECAGnqwFgsAKI4DGuI89+jgq8i3N3VNEO8vA93YFr7pkY7xtDbrGQNpdlqY4RkV1mVArIBAOHxhGK55IhKK+crWeKdRMC2vWWpsF9Rs3dG3e0BIJeiiNqqsyXGnVQStC3SeJsCioiIOt5Z2Iozu7WtvCUHXhOYjWefFLFw/2HBVpd0U7DKTbab1RTteTJ/ViChLwDcHsEocTEfeWZDDetDr6xknglqNZvBmkBpEenjui8Yqhmb836RFm6Zxp3U21fdhiDTQ2Gb90OfEUhojmbhTrgnAOF6KcnKhX4WGL0mimqHm8fUP9fl+ERra/Ua+KtZaQV20UJ05CsxYcAX9791qGDzpoJ+XgoJHn8/PhcL9YSelqCTdEql/TYUahoqeeHMkVCiKq9SRJhRp8IOACUwD8P5DpNm0e3Lypr3vNQEPS4y2tHV3dM7nG+EwBmgFIcECQz4wEYIOCVAWFikIn9IbMFYPxW5Z+YavH3sCNj4+9613vstTpF3idhd2dnHWBIEAM/AUy0eQxVy0C1OPm5wnLjbPtxSyxAL/ZvK798l29nmAHy6Cpmkopkw0ho0qlRr2QmizkMrlGTY/Fg2iVNjGTQYQeHrnJSHDoba3eNf0xjxPFXgyKw1BCB7cbJDnOiTB72eMwApEIfOsQ9OudrAYzrMs+jxudXeDbSpRLC3U6o22MqujlVHVqpDQxppTLEKyDTiwS4+j8Jgh1lJMpslKrQmOnosDUS6iyk80f6nVI5jZE5ALMfjCMmQvAHUR4+6BC4BkhgKMjQoHgOPYhENtBkbuTc6Dc3VCxIcAI3DpTypdraG4bSzh5TygeM/SS1ih7OZaHyda0ZCp1bPioz+9FBh923u31mcJ3Dh0l7haIbLUCip+IvYsZqGCcgXDv9ERpJllA5gCcP1kW4Yo3GmD4yddff9Eb33RRT1+X2xNvaxtqbw21tnZmiqXp6RkkH2DYoXQDzoFZ9+eg1vSErtze1dPu6+mKgu+BDvcvYdTPc4nh3LpQC4fDF198MRG2myd45PAzQoAY+DOCiRxEEFgiBGCPHrM+piG0qIJIRZtS+RalYP1A60VbevyxHgflbdSTYm1YlqsIa0OsJp8pZbIV3eFBwdtMejyVExso4IKKK7ryuNjNm7pcTgp+NhxYUUT8vgHTC9kcOLtutG8VhFAQjq/DyXDQyYHFNW+GrDJDq5yHjfQzwRZDyeupsUZqEjp5GIx1FBL48NsR90ZcHcZRRtmZJEJjBx8YfQUMeuwtEAEHlR/31VUzTY2e8eh5A9If4vLYZ5gsQc1Adh61d2AcmGae40AwNJu/CQ2zbI9DjZwj5PKgF61IMTXIwrgd05MndEXFE0GkD0GAmiAWSsLMdAYisz5I+AQDSApUKmXIG6JMz+PjcWU8MrYNLhZy+H5veKAma4cOHOMcvKErKMF38+5MrrZpQ9dNN++G/g/KBQKRvljbJnS49Xm5SDhWLExGgl5JRiECbTauM9hEnL9kc+ySHYODa3ADtbOrHVUI0Ne3ngMMSUzZ/ML1tteeSqZvsVrM2QuMuPJL9EW7MC9LDPyFOe/kqVcRAk0Db73fLXKc5csjFLxtfevVlw1AtqWcS1Uyxxv1IhRUkbEW6zVaY1OZsqw6oSRDcRREYgT0gaeQ86YHehOtMR+Kz9082smi8QtUXmWP2wdvt793rZEvu2olNNpxB4Pwn2F0TbI7+rDC7oVb0KAdGXoxN1FPjkBMrl4xSXMiPGsIxcBiwyE26/VN6hyMMeLrMNxWyAE908Goo0EORxjfZOdByQ7jhmoczpVkhjWL7yCUjxEiRe+CLw5dHrO5HGsGHMytgQ7Gnyl0B0/eUH0e3oecgiA4WAd49A7YWPDhaDSCNxP2GAfU7hqSks3nVF1NtLUghcEwTmTKXS6vRRAUA8EwRPPqjUqmUhtLS0en6ulyHdXwre1xN+9PzZQh8dvbHRkawrlgEgqe0DpXuINzBg21jl3H+PCJXes6+1rp9T2eNT0dbXH37k2B9T2JbRv6okEWmjqpZMrNuyZTFQ1u/mwR/PwMvG3Oc7l8OBTevdt04s3oy+oo3VxFXw8ylLNAYN4r8izuRU4lCBAEXhcBU2XfpL+hno1jAyEPEsByY6ow81x26qCmiGibgsgzDIrckKAbD+I67GMgAIq7pdeu00EPh1IyhyYzqF1HapqB0RVk0fS4XRCaLTcypRp+D0+aBt0N2XKYWBh41LCFWnV/q+H063JJL0/ImaxYqcLyQq0Otebg9dXQjsa8VENqCLgptOgDoaDP40XKHex4K9yOBu0emHFEy2G9IVSniQK4ZGCimaF7UTLl6cCng1g9flA1KOGYCnlIyWs6KH4uHmw5HyTuePSO0xSvQ+v38IFyAbq5el1EQkBx0AJIcaIM/RwvWtK6eWQMDhzcNzExKtTqfk80FE6g7p+GtqErLGhQvefrengypz3+/PFsqeEKYE/j51idUesOVujqcscTaC0jc4YCHx5YirKOxnEGzbNQ2R/YlC0WPRyjQAqQL+4YckVcepBXyzN7y5lRXa1RqtQWdvl9HszobPfX+aTR59ry733ve/l83oyDLLRV3euuKnLAhYkAMfAX5ryTpz4dgdX2erUMAJjetARqHM2Ggu62rk6v30ezkIoL6AhfIziOzur1Khxag3VqDjPOjCB2JOREVTsaxZrq7sVSJp9HkxYIxaqoBitXnv/F/TPHTqC/Gxxus10PwuPYDCBLDl67O4SqMWe9UBg9Ws6XDJ1uVMtV9ISv10y6GQXXHUlrBW405O3g9JsyNaoEdj1S7GjiG25r87e089EWd7SFdnsQLIfZg/w72tOpJj1QLpdKuWwWrf/QXEeoS3DxcUGzKyuk3nlnOIBGtS78CU1a7BxQw2Y2Xze0CGjzsuFt6HDkc6USJHqwHfGjgh469mhN63ZDF/fg3gNT4xP1GpIXCP+Dci/la3Rd8quMG53v3IE23h3y+FBDH1i/fktP/xoDfH2KWbumq7UlwXK82KgpklItHnRqRS/D1YonNCHZ1dmzd/+BiYnhbDHL0vWdO1ouf+P6RDurodueCioggyoGf9DsVGcpE1kx+vmYZxQZ2DYejjsklh9++OFmfH5e1yHfZILAayBADDxZHhc0Amb22PrYBn4VvFtn3UAMCbzzkMepQORFoirFSqUm1wWPokVpLg5GN+MyNeYYjgfrHcF5iLzChfd5GF/AjJnD5kBuDVlxU+PVhc7mvqDLa8AlFaprooFQwO/2eFD2hQNgn0Dfh5Y9xN5cjCYVJhxClUYWABVkmgMusln0hkS6w0CA3eVxw/3GijEbxiAIAPMcioY6e7l4e5X1lSjvqEiNCJroimjeKBOIuYIxRaeRMsdeBDQ89FnBBwQ8sxcgy6NNm6RD35b3Y4C4GJISGrxvNJYxeeoorcfmAFK5LvSxaShuWfWBpuB2NiArp+t++O8WcQAh/6lkZnRmcjIzquoNxAsmktmRmRzrbnN5Iw6a11UuEuL621zXXzqwc12opzOwbdfW9es7vS7Ji4o6VLY7WFNfT8zmJn5SSR2sloYdhgxcUfXXKEksigFMMd0arwpIcuDBwQdkVJnRDbfLjfyHadgtjaJ5pc/nHgzVxe9859/NksdT7RUu6O8kefjFQ4Dk4BcPS3KlcwcB+03a/NP+YaXKkR999DHQ6GHOLWW0WWFzGAAkra+8aKirLQD9ON7rdvEJBT1hfB3uQEt+4mSjVi4X6plsTTYcNYWeyhTglfd1hdHztFyse2AjsQdA0BtN2Tkm5I/G3SF9LBVhHK0hPh6J6S4PitVwQ8as7aa0YAcXCKnpyVJqAnnwRl2oFItWRF1W8D8g56FdjMma08wW7l4Myc143WnWc9LjOdRw5Fj/M6n8s5PJY9ncM1PjT06MH83kM5LMB9FHXgxArx5ePvRkERBXVZDmkfqHhTcb2CCKgJC+2dlFh/03VAV5BhTD1yUR/wSTD10cikNkvoFG7KZyuwsJBXTNY/0cr1G6KKPynwVLIF/MUai/Z/hcRTg6UQyFzB4zdUmqCnUX728LKkOtzpDbVS5NofWeIdaCfh5SfD4vj0bx1WrDwaGcTilkZ0SxGAhucAW6Dhx8oTBzlNFUlN5B9M+PkgOkEljekLBjYSansqOjSfD9j06Uy1XZwaBQAezB+cTo53xZMNdjY6Mw8Ndcc40ZWZnnXuHc+dqRkS43AsTALzfi5H4rjsBc626/TPFZKeuOrQVIdk88YZXJmY7xi74gxskzjvYWfzjeKqPvSq0eTLR6fbDXWiU5WS03iqVCriAEIy0OV2B8Ou3zcFs29Y+cHMfjhHxuLwwnBPldIZ0NotmbfHy4nsujKi7u573hiNPrwwYHjDxdpSQXOtEGabFcnBxB3r1WqcK6I4COpLoTonQcqOgcEvbgvsdCHd6WhMCwUzJ1WDL2loThilST6al0bqaYL5SLiMWjZS/FuRWKTlcqJamRrlYLGIbfC6Ee2HMnGrzDutMsuHiw5TDyGAa8YRDu4LKD5m8K5Fiqr4h5m9YO5eqijBgCEvY8IGIZg+ew4YCZdzMcAuOyIpoi/qqjVBHGZiqyI7hu7ZpoBLkMXhR03LIl5kH3m2ImNTOTRMYhmcyDT+DxOaOxQDTm4z24s86zLl0xG+xNTSd5PgrJ/OMHDhQnp1G4hznhnY4O1CIy6IkDXR7o2tPJmUIujzI6ejKH5roqwg2WKrAZOFnghzIQqN+5cwfElVdqKS5w5OS0VYwAMfCreHLI0JYGAduiv/yzIgRmcOr27t334IMPwpiZYVtTqdZOnEEgzqjWxa720Lp165Bgb0hV0eE2Rd0ZevLEvkwhiV7lhZLkYIMnJpKFSn3z+l6vmz0+PKHIgqYpyElrBjuRFQ6emIqBtDY5hpg3AgIdHTHOEwBtHQR73EIGaS/WpYq15MHnaqUcsu8ywukIzaswZLQT8jcg4tGU1x8IY3vRnkhLjvsns4dVLitz5Qry16pD1hDDrwmVQqmARnVOjy8QioOAB8mbTKVcEEU0dUeXVhQHhP0hnx+N5ChYejMugJbwYAyapDoGOxu32w0NPRWWX9fRHw8l7LVazWzsQlFurwukexe2QKoDMvcaTcuU4dRp2Gd0jG0oekXUMuU6kvXXvuntLRHWoYrlWgN6fEP9EQ+nZiYnD+4/WiznwSiA0p95R8aIxsK+oBdMRnwUma2J4qHj0/fcs/+JJ589dPCp4YMHdVN2HkwANehzJqI+kAaRyTEL+1hnIV8zq/1VKlfT81XwGa3Ii9USYWFrFjOP5MWTTz514403hsOheUX7F3ZHctaFgAAx8BfCLJNnPCMEVuqtCovxX//1X2aWwGwoB7fZpMvZdfCgssX8zoG+DhS1OT2ueMsOxKwr/z97/x0u13nneWIVTtUJlXPdfC8uciCYs0iRilSkpJ7dsWdnZ2bdz+M/dtwej9fP2M/09o539ml7Qnseb4cZe9zqNN2SuiVRpBIlUYkiRUqMAJGBm1PlfFJFf95TwBVIdZMACJAAWSUIvLi36oT3nHt+6RsahaWTL6EBh4pMpd6WlRR9ad1s3X37wRd++UqpUgX5RZBUApGxuYPHzqyDnQvWKmazlspO7EpjqYc7HPXyAJVZpuwDX8i02+Wl4+1qxdAt3dSp3YUMPREVph21NkV3IDiIxIsD6flq/UjTbvTlRrmuGzXNjzaORwuqDbuRK+UymYlAIBSKJWTE8YORYDA0lLWxwQG63Rb2cdC9AwE68gAA4cVRoxO+BVzA42EKDqZOCOvBgwcR4WDQBC4fA1fHX4/an8RHMPXaXaPf61AwOzOWjlcp1Nqb5YbZG0yMTyigBgdmOChm9+moO+Cvryyub27l4+nxRCqALg49C5zziOuBgJqIx1lx3WifPF348l//4uhrW9FEiLK+zrIaVjiI1p87m4qNpcKKhJDOAPk/uHm0NvSG3umSbLjJAXJ1C4idE9o5mytFNTnXG8mgVkt/+OGHyTku6ZYdvWm0Am+6AqMAP7pBRivwLq8AoPK/+ZuvmqZJaN+WsRsek9vbmxtPZlIBn0L5TcALE17ancH6uZMgvzBxZ6A8cAXRg92zfx6V+KNHT3n9LskzUMClWd2Xjq+2ze7N6YCiN1wu387de4KupuYJIyYrZs522+q5JS1slPL9xla1qtN+dvkczxuh24IVjawpIY8aKg88J5rmsZbVDSfCStBtt5GPQbU+Fg3DXAeFVq6UoNxjMUP3PZbCvi/AAB2vXtnnaRtYxNpA6IQEj6YQJjGFHXQsASBHV4exfK8Hf48hAnUwBEGwe4zZRRlPkKd7z4SAfj51Og185gRU/FjP9Qd6p2NJHsPVr1nMEaLM0RUtAHutZ+VxCN45O6tK7ojqOnGUnKQ7MbU3mcrIWkf1+aJhTQ1IiiwxrZBxpPd4Njfy33vy1c01C01AD6w+w9raQHnXnUkruOAkwmokQIehjZgvJXuzpYON6KETTLQPhYplI98AMyAsfkRSdqUV/AXJWxr1i/ffd9/k1OS7lW6+y78Mo91f1RUYBfirupyjjY1W4PJXgHLtBz94amsrt20zs70NnvKzs2nN10nFQ5DMXQOlWcqZOgTvoGeAzbqrVNLNvhcb9YDieuqpn8hyL6RRnXqDIVVyeWuWNROL7tIko9oIKtpERI5LfrrudAYItCbQdqNlNqrNaqnZMEU/3D2w6Hfjf97vK5GwNxzRA4GTbdcvig1TCdxyx723HDjU3sy5G7WkpmSCAWEFixNrq0I3IJXOUoCG44lIOAkmLjMxdfOtN7eNZkAO3HLvPXtuPlivUGU3Wv1Oy+iE/X6Qd6ACOVN07wT6wIdRHpgAIHf0KjQSFORhfVDaPfDWMbXzINYD3g56Hg0OuctO2wtVHSm/YCC6b26qY7fIBrDAiQb8rnaTtr3k0zbWzpBd7D14fygSlhHzt5qefiOggRKUQ8EQc32SHAxxWMHnXlzk+/GYX2/2LUtXsLD1u8dS/vFMcG4yFQuLln650ixX9Hg8FI1nQDh02lY4mjixuKUEEpWWTpridfsFcuDKX6JlAcLx6GtHP/KRD4dC9FqcJG8kU3/lS/p+/+SVNpTe7+s2Ov/RCly1FYBRvXPnzuHw9g1PczGBHnhUxSMrrsx4ODG1c2LXzkBIwv1FoseOHpzs0xQ/s/STx44bZos6Eta7CHV2p9ZoMYdPKJLLtAGpM8VWOn01FBK1JkpwFprxohtPoEJ0VoDjEJvlw2jRUtUypZZDm33v8a5rWe+Oz87csWfPTHa6sbZ+4uWXSlubOMvQJ9BcvQABt99T/NpAjOw9TNRbhhGPhffPj+v5taBf/fhnf+Pzn//fzMzsQAhf9ocKZve7p08/tb7Vws/GpwCaU2TkY9Hno5RHF9YH7Q2GPlVyJJLQVNDrHjeiN/TWAwjOkZsIv5owjALaCyYmcwOEcV2Ke3Z6bDKk7czGNHdXb1SPHzv64ksvVRr29I49Kn0EQduXo5EszYGBGws4X9CnCmCdW6LPgaSQtwcf3geOweqYwkVe6YdDg8mx4P59meSYohDgOUFJQbiWJccbF76ekAhyu3bunJmZCuEoL3AFA6G9/zZf3ACvHX3t8cefEBiIUWh/m6v5vv/4qIJ/398CowV4t1eAuLixsfGDp37otOhf//L0ZgHZ7QxmM6F8qYBhXClXQK7V7252+lWPpLU7rk5fWlxe29xcpU/MZNvRg3dZbctomnNTU/OxWGtt093rTaYis/EYEi30xtF9q9cbMNbYWRcinOgx8zlqekuU1d5B3edb98rdUHpifH7/zh17Z3bIkfTa6saLP/wOMHfDNICTB2OhbDaNpj2U+nbXvZ4rCiXbnkuLRA4f3K1X8qePvvrwhx/OzE7+7JkfnvjF85OTEwduuQm1uZ5uLzeai+vrlNWMmt2yUI/BAwZGHOQ5QGzMGFDgI75BkTeMFqckZtw0JrCww9QNDziPN6gqUdIBj7flQtPGnB2L7d81mY6F9UaFBAaIIBo97Y5vZm5cI4FSVUMvtw0blD7ud2QxYOyBH6A8j5r+2tLS8grwQKj9fWRuQcSD9pvIJqKqN52NxjJxu+cuVc1S3eq4JMvyAi1E2d7oubeKpd27dm6uLzZ0dxn8/nkn2Su/n7bpmi+/8sqDDz6YzWZGFfyVr+bok8y8/tW/+lejdRitwGgF3sUV4LFeKpWeePyJX/cepWudiYV2zwTHMmNKMKWoE9F0xiv1K6VV07YVOehy+7PTc2a7VyrlgLOh5ypM2gZdhtkBv7pnflYmdjbtbCQ8FUUHTwG9R1PdQuMd7jmt7y6Udx20mrCQAVvn9iKsbimhRigZ2blvYmwqPZ5Fag4AG041r/7s+60amHEbNRnmzblqqe1zzUxM0Vuv6Uah1ULChvo7PTG2a2Z8Y2FRDWlT81Orq2uvHT06PjXx4EMPzs/OwOef272zVKsv5Is4w0RUlYAOCa/b7jA1IDYLRh7U9l4XnjwXhdjeNkzwa+1BT6D+mOo7gnp+yYtIrNS2WpYhK+5AQLjmUN3XqmUh9gsJ3rSo+CORcCwgg9oTvDw0gxDGp88xMLuOM69jThMe+IPnzq2T5aTTccdPp0uPhM4GMn2U5PX24NzS1laR/3oR+ys1cZ91r5c7JcPtkQMY1RlGd4W1qCMAfOXuscPbj1RvGOMBZMApwCpeCPyP6vh38ZfzBt/1KMDf4BdwdPjviRWgRv3Sl78y9Fd93cvjv2Xf3t3TMYbRjUbfMKqo1GMhY7QavY47EA4Fw4m+N3BmZWsjv0rf3ef3oPjKGJ5Qc2DnfCya0LfyrZoxnQinFKnn6tJIR5UeKXjqddGtFjkBEW1gUsYD4/N4i5Iav/W+XXc/EAzFIvEgDne6ORiooeUjv1w5c6TSaOp8BI28bsfqtetdKxOO+l1ei6TC7wMYBzp+ft/eyWx6a2Fpbt/uut5YWViPhjO76WSPTVRyeaPZ6ns9u+d3pcYmysjpd7tjAdzvvOjbAwmAA+8nyKGKA4OAhr8zkqd0rzfrPVdf9YPaB2MnoqAwnnH1qOA1ryugeckOdLvbwNPWhBMgdHDRuud8W612JMgUAApCoNfHGKZlGrbXi0p/z9S7m/nWmbXGz19dErp82MO3Ce2yx+e2rR4SwM16pwrcQQmks+PJdHrn7r3kAy1PrNYNf+sn515b0BfW9aPnihtbeq6C9w2jCmEY72RpjlqReF02a27oG0sv5+VXXr7llpvF7EZo5Y0m8e+J3/N3/CRGAf4dX/LRDkcr8PoVcETrlO9//wdbW3lRrg2tyYZ/PN5b9k/eefMuwq8kDSJBQpWMsGypkDcaRrVqq6Hk/L5bI7Exs9NZ26qGwsGZmXHgaylY3rFAR/f4G2UCJtbwaMyiV8MIm0K0Lbrz8M3aAOtMeu6SQoXb7buaSrCXnZnZfUCWfPQA6GFj8e4LxSrFwtLRXxTLNdTlBI9N8t5x+12Val1LJ+kGJLVo3baXV1doZdMDmNu7LxyKLZ85lZ2ZR3ReUrVYOJSKaBsrqy8//4tyPrewtBBNxQ/s3i371c0c6vQthGoZfHPepDiwyUEDeGUOwS/AfsKxboC/DcU3qjgg78XQHRpdpw3Nj0MB8U9gFmZ0Ab/ZaBp1/GhstOFDcOG8ciAQjCUisUjI422DiR90DecTnnK1fW6teG6zkasNrL7SNNqxMO42xuRUJsTMIaBOTmduumXfnkO75vfMTo2nk9EkjX6Qeof2H3D5wsdOnGliT6uTBDTqTaNj0/wQnrIiwIsrKP5/BdF9eF8M9Rg4a1wAPvrRj8IbGH5z+0ejX6DRClziCowC/CUu1OhtoxW4JiswfHBDhV9cXHjhhRcFRe1X4d2NJ9tNexIH9qBOMxaNS4pD7Oq2gb7X9bpeKVlqIquEQ4q7e/PBPXff9+D6+kYgmrj/w59EpD5fabdyLcVoZb2e+XhQ8XjBxcFup7T1+NGAY+JOP5rGs0cLYbLuWzatSig1NX8wGU9AooOO1xN660jORE8+83S5VCrUKjJOr7IyPj75wQ9/JJrK3P7Bj60cOxpWVHPgOn7mrAWITwums5ME2lxu/eCd91WqTU5OA/3eG7z22pGXX36hUixZbT2SjcSjaSJpKV9c3CoWi/lpeAK04P1e0H4w4lgUzhX1esOywbRjHm/ojBWEOwu5DjFPONpBpBt0hcM84IO2hQmc2e0aDZPOBAkAlTCLSUITDAbDotXhh16weOqM3mpVm/2y7s83jEbbixpdeiwbT4wD5tu5MxlWJRKAsZnxe+69ZW52PJaIpicmEATyMvqX3Knxe9TAxNSOFCG/VjXzlTLDDeTwvS4/UnZdAR/gJaR5UOE7X8pf/l2z3ZNfWVl54IEHpqenRCvAadQP1Zkuf5OjT7xPV2AU4N+nF3502tfJCmw/uDc3N7//g6fecFShQPD+u6bm5zQGyIV8sVJpbq1t1Io5Rudr6+tV3ZOd2zM+N5eMZ/29TtjdObx3zz33fGDv4VvRkpuc3zO571A3npL77TG3TU9bAhouZu9CvUb03lstoOvUwWi/1HXTUGPpXYd2z++GIy7G4X4vSHEpENlcWNk8eazUqJudtokD7MD9gYcevuXueyOpTCtXtTc2aJ6vl8pN06S89qlaNJqobG2qQS06NgMuDyk8lODsRuu5534alOXZiR1g8aKJseTEjMvTrxQ2a/mioesM4eOxGCg94pdQxqUV4HWTXGAgC4kOnX4OG0s6IUTPV0jWUjJbFmx0n6wR0Rk7tEzTF1QBAYg2gAdhOJu5ASK2NOfB9nu7/YXTxzY38z1fuDFwUdQHI1md8zFaYS00O5v6wD23TWXCg059PDN5+PZb44ko0D+BBkDK19SZYyC+FwhPxsYPur3y7Hh8744xvHIlb28y6d63I+VXXIbpzFhEAGaZh9OWKwzGooJ3Xkdfe+2RRz6OOtB2aB8F+OvkN/eGOIwRTe6GuEyjg3wvr8Dw2b1//wEh4vb6F7argRDq79lyccusm7F4iAl4vay3anatYRlA6Ntdj6vvD4UCY9OhscnE2Pj4RCYSUvbMjM3EUJULHbz/wfStd3dlGeaZQJq5PAyowdl3RKEMzUwA6WtGZ6vjCqSn983NU23TxXf5CKrUoERaZe3UcSbcdaPh9/qorMcnJnfv2osNLO0Aq5YLqn4BH+92yQqA32PzTsYgfGV6/VYL+BsMcoK1T7dQ1TEDHIQ3ODu79+At94OSGxCoB+5gv4MA70apVrB6qO6QWnQ7XeEsJ+pvgTuDuh+IRpLpFOxzFGaGAn+8FJ+fbn6712WoHwBhjya8aatROTkWT6fGQOcjq9+xWKvqBuY3p87ZXdkVCGzW9EhiMjM2fsvNt+/fc3AsHZ7Keg7tCoZ9FaNakNy+ufmJaETDEjcSjrh6tq2X2jbq+17o+Xr5ZK9dFhx9l0eVjcP7wv/d33/w0JQv2lt76JbUh++fDwkrP+I7f5+3FbiyG5fRhAO4c508cerpnz59HZgcXtl5jD71Lq/AKMC/yxdgtPv36ArwTBYc9ov+/MovnAf3tnX4BY/a/vT05MTkxOv18Gmf9xmRry+XX3rhyKuvvvbznz23lduwe+2NrUIuV1eDvlQ62qgVCsVFe2DKmXR0docnFCEANiz9xWPHXzu50IEblp7uRZLEScjc6MWKYtQ1yJeLdk/4rlq9XqkzKHm0semdPp+PsTcCrXi2gsVrGnZuYz2/tto0MKSlhHUrPm9cCTYKlfxmPiiHTUtvozMrDN48ql9Bl0ZvNeCugTfDR6Zj2UIvxiUFNK3eqKBqG5IxzklOzu0NhSLkJV2rl9+swHHHFbfR7eV1q4ISrADZDZDMtUDN2djJ28wLQAVKHi/AcgT2kKilYGdpmRYwUEcDAEuegM8zFgx6DZvROEvmU6UkJjOa2uvaG5srpTLgd89mzchVXbFMZmpywudXl9e2sMSdnYjPj8mDRiG/cur4kdegArBz6nirma9XVo1G3myVBr1mf1DvdVqN+sbKqR83a+j0Nputoqa4bKty7/13abK3kVu979aJ//bv3zc7nWQqwdE5BTw3gJjKk8dcVi0/rOCJ8UT6//f/+r8WiyWRNjAOuKytvEd/tUandekrMArwl75Wo3eOVuDSV4BHtKjALsTy8w/mYTiHLc7Y+ezZs4I2PowDg0EkEtmzZ7dDR99WQ3MHA/FGrXH0yDEtlNyxdxeRL51N7jkwD1sM2JkNSs60C5X61sba2uLZGoqzg7YHp5Wu5e71y4VKtdHEgr3atutuZNYE/8wlpuh+LFyRwfMTMJWAPRg07M7E7M5sJuPzO//z+dk0YrF06Isbq4JaBnvMFnh7vlOtVn5+7PhSs7G8tWLX6/jINgyjrFclvyuguInnOrwxIbbjwpKOgIQ6PS6v1XIRiDnQs1A8msmOE9wp0RHvg6CvKoKTxg6WczkdRVs52BVYPbF6dgt+XhuVHgEO9HgUtG/9nF7Hjw88QjCDAcW9kO/vkrZ0sIePeeWB6BWguNvNpJOIALXtQblcL5Zqq8X8WqGeyM7u3/uQT4qSIa2tLKqSPZONxLSAp9+u1+r5Yqmh16qNgmFsWXrOtkrdXs3rsdEO6LX1bqcpST2kcDl1r1vV1GgYf3gZ4v4gFNTCGPn2zZvGgvcdSBzeHQ8zFvCp0PkZGYgczUvvQ1zWYYP9EivyYbZ35szZp556ihV1bpW3o5R36Xfv6J3vkRUYzeDfIxdydBrX5woM2+8OzQmJlT58929/+7u/93v//vd+7//1ve9977Of/axKF94p9NGX2dzM/eTHPx0SpYavgKLec/t8r1M9dPNNB2/etWN2UlMVuNFIvK2u5Dsufyieapr6wAOurKs3q9VqyaAnXau0m61ypWH0fNFImF34axtBPN4xShn0tYBSq1TA2WGfQoJR73RqPe/+O+5LJNNMtlVFQdUOexYI6PF4Mn9uwWg0csWC1e1oispkmeA9cfDmvuQ7+cxT/j5TcfcSk+3cBnqueNnBy1cDka5ty8IjDrNZT0BWw5p38dSJVqmUTmS0aDI5NlYxKpzyq798MaX6o1LfQpRGN5eK+XiGwXZMVnCC8QOm60NXB+Pvk4DTdfo9Dx0GyVOv12D3CXydSI8Eh8yhGAjYIIL20NvrXaEkTyNdqPVZ7UbLLNeaifHdgdjE4cO3u931Z599dmNzKxmW5scSEgh9q72xub6xWfJ6lVBEyYzFEvEwcjdskzNQOG1U77xeoYbf7fTacPl0RYr2e02v14JduHTmtF1renro/HZC/l5Ca8+Ma/M7xnfuyo6PBZLZdCwabeB2B3jBSfMu0bRw+LbhzbC0tPSZz3zamcSLJOH6vNVHR3UdrsAowF+HF2V0SDf8Cmw/xKnI2+02QnXf/94P/uzP//w//sf/+LWvfe3okaO1eg2lWHzDJiYmmFE7hR2V6uBrX/06H9kGUjGEvvPmPXffuSuZilLcUoEjnw57ik+fOHbabLsnpnfQqcZehW0Q8lp6w4TfDfi8XKG+rdnueDxGRevJLyf6HbRxJMmLWU2r2WTE3heddE/ZbivZHfOHbnWLeMbs3QXpPFcoBJngq4Hy2qpuIT5rWIDvvW590KtYzWK9UVpZDnZNv+pD36ZWrcNdQ/6dQr9lWsFonKgswiEu734PAPZ0MrCycKa4tkXHIJadjo2l/ZoEAOD0iROzyYiKkk3LwF+OSX+51ognkvDdqdDRuKE0By4AnJ4NCqtWop3Hx+lwkNTsON4x42fYj/MNzQhKesD2muzXKbdpCbTbgXCEZjpVuaypicyY3VPIVRZP/6JQLGTS4b1z6cpmbn11kfnDyuqW3urE4glWAGmZWEzjKpBAMNkfuPmenxys0+OEIOqDKWxIPg4EyVs372lUK/V8laY8GroR1swrhWRvPOCKBl0Hdmc/8MG7Hr73pla9ComRa7ddxL/lLT7s0jvv90Bh2L1798GDB4c4+rf87OgNoxUYrsCoRT+6E0YrcE1WAGU0JFD/+I+/+LnPff6BDzz03//3v/Xnf/YXr75ytE61hyKrV0Kt7Omnf+Yox4sXD+75+R3pdHpY5A2PCXD7yVNFny+E21q/QwhnoCsGsbpeUzVJr1ePHzmqNxFoQ4bOK3Rq/H505fVGbWttxTaaiurrEs/RxJF8oWTcG9SYXRMI6cILQVq3RzeYdHcm5vdEk1mvqrUHribpg6Fj2qYqKNEJ0hjWr+Op9MzsbBkvF9j3VM+N4qGJREgL4Ip+9OzJQqNSaZtr5dr6ZokWQi63kkknmD6bMNt0HZtzuv4SM4Vur2k2BVXeLyEfSyqCVFyjLtr41P4e2RtC3b5jHzt9slhrVGtkIwO4Axw8W0EtH9EbzesHpJ/JTsmBkGiO+zhdfywawZuW9EP0C2R/wO3JoHLf6a9sbC6v5tVQGtf4luVu61avWztx9JVqrsnhEXqjMUxtopVKvVqtJ5KZzFjG42MjHtt2WyaRGxphZ+FcbpkJftWwUfjDcAbX9o7t92hdu95pGzQqcps53lZt4B9r1uoNqBBu0g3w9qp7LCgn3eZYECDDL+fj7cnxtEhQLue13c9n3vEHf/CHlQptj9FrtAKXsQKjCv4yFmv01vfhClzcUH3z5io/ZVhdLpdPnjz1N3/9tX/7b/79H/z+H37vye+vr22I6vR1hZdovgqDlV7v0c9+ljJ02HplCz//+c8XFxep6Yf/5Luwz2Oqd/fOtBfYVteDo4ysybbVz23BTGNMHvYgwiZAXHIwhJwLHewGurKiznS57YEn5IsMvO1QbSsI/R2mGfVu39WTfaQBASWylK/2gsG9dz+shJMA1IOyv9Ws0wP3ut2g7CnpLd0w6y3V64uFQuOxZETWdk5M7Zmb63TMla21F88ugK6HQ4YQXlDo0ria9LCtluL3hsToXeoMRNcbmRgG5ydOnVLa7czs4ekdMy5fb30zV89VB/VG12zgGA9AoN8btHsdo9NJRhMBgPKwy/nbxwC8p6B6w1eyTMuBKN9tW7QIsGgFag89nbmDXm+QydDDhwHgQYi+N9jUO6FIdHzPPkXNMDkQx2U0QwFpx0z2toOHds7u6vf9uPApmtzpNhiiCwibx0tahnmPF0Ugb3h1pVoo2Jvr9YWFVRIV7G/YPEo/VPHugUevdpYWVpfOLW2ubnasDuI/XbtDrpFI4PvnBrgAkr5rmXoht3JuA9gjinjn1pDSI8MBPidkBC/xt2mI0EOS6O6779qxY8fwU8P6flTNX+Iavm/fNgrw79tLPzrxt16B4TP04ifpxY/U4fcpwdF6RSD19Kmzf/Ff/su//p//F2DPP/rRTyjmqNGHMLo3PIgvtF7dtVr9M5/5TDIZHx4K1C+0TZ5++mnhmOY0Ywfuvm16DKN5+6HpoEZY8FAQ+xkKK0zuXYOeV9HCa1sbRqcbCDJrVxkS85EO7DGzY1RrwN8GPr8W8Efrea/RpA1OoDQYJPsgvHX6Xr/pUZJTu+IT8/HJmVgq3mjU0JzptTumYaJIQ9Od8TbONHyQkh8wfCYaQ8C2UKnkSpXVXKGm46/mtsT4uR/yewlZAgnW7xULpRAT40CwPZDge912eH84Gl45t0jLfe6O++Z2z7nd1vriWrlYQWi2vL5ErR7A9E2SgNoBn7f73WQiAlsOVR80/gREoY+aDOB8EG1uLOzhtcNNFxp2cAKciYYYhVg2i0ZewLwcxP9iudb1etOJLGq3Pa9lNmvNcmFmLM6Ug37C7I59cPHh3/W7tuwnyVEQytWbDdtqqYofYOBmvnr6xMorr5xa36gUi8bZs6Ujr60WSq2xcS6WIOA98+wzL710qlYzGCdEw8pQJXByIiYo9113paxzNWEB0sOgAdBzeTHSPbNW4z4BZOlAMi41wDvoPPou3Wq19tnPfobWy3aMf+s7ePSO9/cKjAL8+/v6j87+TVdgGJi3O6UXjUVF1Nd149Sp0z/5ydN/+qd/9m/+zb/9wz/4o2d+9kypVOYTb/4UHnqKsDWi9ezszJ13gvw6/7hn2v2Nb3zjgpidE+R7LvxdPF1991wMExXD6gRCEWhsSNVEw/FGC4e5aqFYWV7eWFstHj26VKogKoOtSk9vd/WeJxqPB4qbrvwGNbubKGF1AYX38UyTvKFkKpAYR+l21823atF4q1ICUlfeoucMP60DLQ0YfKlSpkMQCOJco2C/ttmsvrZ4tkjV3re8qjcRjznEdJ/m84dUORGLIJHTgyMPq6xcxDQ2nsxgP7t3145IVK2WSzZ+7ZHYnj07dKu5tbSWLxRjIZUDIzyjnq8qMi1+Jgi1VoP+RUoFaSdgdWIxWS7m72Ky4WEsT/xmDX2kE0LNTsR+8gAq/J7N3sgxQN1Lra637PX4tAAQfXdfH3QMxdVPhv1iDNDphWKo100EAzESBo+bjAIQoYVGfTodA6pvtdvVqt6sWeVyk7MByBdLhIMhrVJpnD6VX1hafe3VheVzFR+zAI8kdAdUL9ts6XYmHQGwUG+Y3ALMJVDgEz2YUr3vktLjqZLhWl3LY/ru6BVe6mvoMchkY21t7aabDu/ahTr9r27LS93K6H3vyxUYBfj35WUfnfRlrsB2zc3niOvwu1555dU/+7M///f/7vf+6kt/9dJLL0OyGk7TLy7WL84MLt7hxY0BItgnP/UJItcQMk2T/6tf/Sq4vCFYmuGraBsjG9t2zc9lYL13ej3E3QgdSNwgCFOr11uGQJPBZVtYWikUqptbpTW657nGwBOslQwBhlddHtNULMbHVtO2O6rPpfi0cBwlF58aQAMOv/Su1V5m+L2+Vq1U+12iu5v5twzmjnYy1mx+SQ5qa7mtV86cqpv61NzMAw89sH//3t17dqIyUyjr0NODmhJU/KlwAGKeH725XlsadInxtLupWCMaBa6rni+tnTgRT0UHso8+wsriigw+wGwZjZaGTRxsulaLmQA75JyDiNgHgsR3JutA6jCLE2tIAO913RLuMUFh/YqRvVgr0awXODzGEIw30JgZDBSfjEtO2dC7rfquyVTAj8msS3IjGi/SJhlN3WAQy/lgIKDrwAqLrCYzf7T+GZQDEARVmNssGaZNdAU10DGZCYCf7zZbVrNmeN0sGnI2XuT+Agpn28crh75CPB4XOv+9gRbkuzTmPdj6NBqMO/qwCvyx6SPHlkhABAXw0iv44U3lJj3rcOd87GMfHaaPoxb9Zf4Svx/fPgrw78erPjrnS1+BYWjn70aj8dxzv/jzP//zP/qj//j7v//7f/qnf/7CL19E7oQnNaWaeNt5NRP0Sc4bjQwD/MW0t+F+L277Y1nyyU8+kkgkhqZh0Wj0mWeeWV5ePq87jtQJ2+h56ki4VFoH9mXpdRPjJa9MzCD4CQE3q4e/Sr5QXd3A7K0pTFCqNaNWGdP69yQCWkdHoL3cqM9G4y5p0JZ9ajIWGk/J4RisMjcFrcdVatTMll5eX6/kizT5EbmjX92iX21bfg/E9+pGMffqqWP5Wtkfkh959NGHHvlMfHzOH8EQbnZseo8ay5A7mFazozdV7wB5mYACBs7v6piYq4OrP7uyBRdtenwyOzGtxYKpmWlZCQAoXz+3OACDXtzsoYbDrAO2m8dXhdbW7jYti8FAMhxGQp+A3W4T3QntvU675/e6PLLsljVG7x7iPrkA6jyQ5UT8AzaMXi6DeFR5utNasIdcn6uViCK/i9eODGEeF5tQQKvVK9FYJML/o3E226gWuGjo+glJ3AEzEdxrfavLuWqtFYxpXFo0fQH6iSlHu51KhNLJCMD6kOINBcVEgKF8NBSIi0sjjqbT5SDA2kF9FBMcBIYr5TrbkBM7Xnj5HCmKyEAu+RYc3i2i6vd6mPs89NAHs9msaO04r0vezOiN78cVGAX49+NVv+rn/CbCHdvPoO333EBPJY6Z8Pbqq0eefPKp//z//eM//v998akfPLWyska5JvTQX9cpHQb17T9v4e+5vQiU7Hfecde+fXuGJiU8zBE2+cXzLzhpgbCVE2gsNzGoV211EhHXzqmJ7sCDKpzV7jKYNYWHe4CZ+dmVaqVmUPEPxdBpVXd18xPZWLqvr+c3wqKGlr3BqJzJqgFNiSaElKpEC9ujBGRFkSvFPBz9Urls6i3QaEjI6c0W6cJaPnd2Y7mgl+SgFAz6E4nww5/+lF9OHDtXqDV7aiiGL1w4Et9kSFCv2WbF1XEjGxPUAololIPvGS1P1+56fW23Snyemh5PjGWCIQXnup7Vyx17JdRGTdYSN+TAhWYN83vCe5VIDwhfeMr5adQT2YnZ0NcAB4Bb82L/DpSA76OAC4SdCN7HIx7RG2K0lyiNZw09D2R5AnjXwDuQXJAGBCWfdjyWeugBi5AJn8AD9T8QCpudLulMF+VfSxf+NSjzAX3oeJc3SnQjFI8Cp19Yz4LK87m0oC+TTPo1v+zyhINKKhmaHM/E42EGFUKK3uaDwgOQxfUj3ovKn8vdqCGT3/MHNTkUffXYZgdNwMsMzBcyQg8NDpzuPvjBB8/fHnROLnNTV/13f7TB63kFRgH+er46N96xMUL+0Y9+RKNSYKMuApedr0IcxvcNdFbMrH/3d/8f//Jf/vZTP/jh6dOnQTIzBB4W5W+S07zlCW43/FkNdsE6fepTnxiy4XkxmH/88W+K4C5E4UV4d+o9vNu7Xdt1ePdUMBpAsMY26u1eLxw5GIlm8VNdWCnlSzVny2KJ+SRt7f1JNWw2l6mJ0YWX/Mk9OwOpmMcX6AxgfUG3c9MWpxVvWw1F9UaiAS8ScZ7e3NwU0+94PNId2JGxyMT8+Mzu2cnZufXNfHZy9tBdD61tGc+9dK5Y6VbrZdxpw8FAMj25mWdckAcrEEIeL6Bqmi8ejeBbj8uaC867XV/J5Y+ePIMQ3ma+XFg8W37pSDe3TkxlJt1G04YIzXi800WNx+r3pB6cwAHt+hTGt4j8qRjB0/KHWMe0XrRIaH93BjjmENCJ8eRbTqzzeKj1Ce307dEf6A2EGB9FdGvQ9cpSOBJmCYGq8ZZQWKXWxug9HE364Na5/I16xTLrIPZBN0BBWFivFmqg9W2WSHywBxbPE48HpyZj+2++IxmDsufyBeC7o0GgWXanVmuvb1aqOj46k5Y1qFVp7QhwHKlZt+/OlRsQAd1y9OhC0eihhksRfxlj+O1fJZrz6xvrn/zkJ6PRyIUK/kb6hXrLX43RG67uCowC/NVdz/f71hg2fv3rX//iF79IkzmMSWcoRETcrnRvrOg+DOQ0Rb/97W870eP8k/TiBvuVXW8nEp1/vvM1PG90ylit4VyWEe5X/+ZrhKjtIasjhCfGsAOXdzoFXT6LamuzXGmZ3Wh8X9/dza0unDlTKlRqTuPXEc0hWLrcaf9gLOB/pWPWVW1618GpdNrTt/pUlh6a3LIYPFDSoqMqKPHCHCWRjk9OjaVS0fGJ9PhkOpVNzO+cvvnWA3t275qdmV86t3bzzTcDuc+M7Tx2cm1psVKqGZTFO3dNh6ORUlVvQAZv5lxWH70XNg2YDSY8MPeY6vP0dNWP5bxUb9qy29Mt5QJ6HXd25tuqm4KbyCv671S+osfN1JlCmgPyeKiMd0xNy2KqTqjsUPqTB3hB1WPw7mK+70fSptNGgAfAnZuGBFshQ+K9w742gjSudtf0uhRhCS98b9i2rptMxDUt4PXJE5OzihIGfD/gfR089VqU+FW9W9TdRl9t1Jog+f1AEGQKecx2EQ8OsWLLy1uhzPzCyTOQFYvV1mq+kqvoes9fNJTNqg1/EbQghb8iyagLoUtfqOjY25UNa7VoWqQjAxgHlxeYh7efA+3Up6ambr/9NudKX16WcGW36+hTN+4KjO6PG/faXV9HPnwAQY36F//iX/zWb/2zp5760Yc+9JEvfOHv/eAHT1HWb9e7b6fwfVdOGEPuZDL5BiHxt1nBX3wibCq3lXv11Ve2v8nje35+XkR3UQOeFzAHG44YOTP206v5jZUVAFx+v0Yog9lO5c3IQJU1mOLiTQ5oAMQ70LbVunW6TjnrSmJrnknSjSe6D/qWAKYT7MBqgZX3+yFxgQWjg6ARkxT8W/q62Wg0K0Gq8HDIP3AhtG4368RAiPL0nCGV4U5ntizT8B49ll/ZYMDcP7hvfmbugO1RMGXv93CH6VuWoUUChgtemp+OTtTb3p8Nuc1GYWPDqjU8PjeYd0WG8geRH69VhGXpbg/CipIEW+f3yh532OdrNs08AVtV2y34fR046IRn/ku7XvWJQljV4rIS1hQZu3eOEBQeSwr6ng07pX4voiqhrrucr9ZqDd4iSSJXKBcbpWKpVNzCLxb8AIg5VQt7/PGm7Tl6duvF45Tc3Tp9B4+KPk69VUcrn11Dy2eBa6W1/bffed9DH3joA/fuv3XfnptvcweyAzXT9UQW1povnci/eKp8ZrObbyEuNDOQNI8S2n349sjM3qV8raVbgql/OeX7dmgfluxQA4FhgvQcJprvyi/FaKc3ygqMKvgb5Upd18fJswYw0fABROggRGFiTZR64YVffvnLX/7BD37AeJdHPOEDqfMbq46HXP7LX/5ycXFpWHJtV9VX8SxoKScS8Yce+iAhl80SghYXlp5//jkHLH2ehX/h4c5U2rVnMjw1N8UEvWM0PFJiMPAWNlZOnt0oQ48Tiueip88gAfJYo2cvtxpySB1Lx3eOJdPJJG1rj7CNASkvGGUUrTjKEW6gjyPISjzkOqKvzqVCJI62BRUzh0ftvLyyfuLUOVjdamJMCcV1o7u+0UCip1CuB8NaPKyAOENLv1LZ8HV0BHHYOL5vdbPpUlUCY0CjGm50LVBq1nqpZrUaPqRsW5ZXoAaYSXuRyul221FmA16JA0BulnGBhE6tqjUsM4LMPWmiu88xSijYiZE6HnYDJRzDx5VmgatD4ASP4DYMbOvZVJcUh3jMiYB34191TOK6bUjqEfrtHcR8O0DccYqPxVMkJOfOnFpcWmvo7YHH37C6dduPHS7WM6bQtGvB/QPZx2jA6/Ulwtptd3/45ns/G/Q3VbmVSE5MzN50+LZ7Dx7ePzYRZdjh9UnVutHuuPHH7bv7gUjYH0nAZjiyUD25WkERR/DgnWt0ib/SohNxod8zRNshprRnz559+/Y54PpL3c4l7m70tvfSCowC/Hvpar6b5zKMQMMXx6Fp2k033fTpT3+KjuIrL7+G8sljjz3+8kuvJFB1iUeHrLCL64/r8znFUfFsRRvuhz98atg/vxbHyVMaSZzf+I2/RzIx7MYT4R5/4nGnhn/dHqFjyap8aHdmfteUT/EB2VbkDBbvGwtnFtYbJfhYbQTj+ZyAlglxehdI804sFJmbnJifmwvHQ7SrefVhqlOQ4j0HUg/zdxFAiIN+PkCBKADbVPGg97BRYwSNCJvXz1AZSVxEXPGD8QZjqXD01bMbkegY+q39Tmdqkm8oW1uF46++0m+VowGVHbX6UtnoTU/vIFieXVunIU6uEAsAjO8T8Lq6BTMOw1YCNokFjAC8YUOyHA/4OSbivYjvEnYuurvt8viVRFDrWhYTdRr3DNf5CCHeH4hAYWAw74ImKFT3DCxiyGzE2SG/g/IcBIcuGDyR0JiDbsczIDUQ4jxW26fI8VSk3qxtbmxVEOHtD8Zm5yU1jDWP1RmsbtSwlzm0O7VnJlst5Bm6R6LCB29u78H9t38c33ejfg7PHrOf9EX3JjKT0VAcRP2eueD0ZLpQNvLFpmFicm+eWim/fGrrtdO5tVzNtjnsIUjiMqLyxbec81sjUi4SMvhyoh0xCvDv5mPvet/3KMBf71foRjy+7YcOYf4DH/jAAw8+UKmWYfECVjp37uyTTz55/PhxZsxg8cQk+PVYvOvqfIfFEyJljz/+uGXa1+hhymbrjfq9996L6M1wNXhwf/3rjzHaeANbmuG0a+Cbzihz04lILOqWetWqFYhMlEsba+vNUq0u4qLTo3dU3/qKr5+KhOZnJnfumJ/IjgEmx8sVaRpHKc/l4MldQxkZMY4XY2zh6jIkB/B/OPp+r0944Ax6G/ktugflXCWTigXiicz0DqJUvembnZ/gImZSkWRCpT3ezK/Yla2ILPkUZaNUz87suu8jX0jv/ICWnl1fPTnot9DtQbm92R3UiNYDTwTCn+T20drRkOET8U9F85UKW3jA9lQOQEJ0z4V1fRYLVo7W0zdNC5180GsI5jN19ykq1nIMo7ucWLcjnGaZQEhC6p9GhYCA4DIHDL7vMmnvE/fdg1BI4TzL1SaO8xv5otlupydmp+du9vrUUqm2la8ur6xmop4Hb5neOx2ciMmRqHTrPZ++9d6/t+PgXQdvuguiXWXzaGn5eHmzHEnsmD34ED2CQcdkUN9tl3ZMzfGeY6dO5koNW0gcti2MfaH3cQQOlOJt3kXDpBPFww984P7Jycm3ubXr6tdtdDBXfQVGM/irvqSjDb7O7ppYdeDAvt/+7X/5j//JP97YWKNR/5nPfJZx6+///h+g/obbCt37Ifb7Oly4YZuBuIsG+LWbd4qS3W7/7Gc/2xbAwQKOMcevD1hhQpvWwB5o+a0KerLU3rpeaSMar3oiIa+C6dlQLNYJ0IyfZcmTiIYS8bjb6wOCNhDzE6bQREag4oRBwQAjggqBOKcWFPJw/JgI6UwL+JZMfgPwrU3JT98b3RerWc57zbJt1u65bYdPQjke/1mNJr7XK4c1KaLhaKMohF0fnfZuKJFJ7zi8ietN/Nbp/R+tdZWGZSiU0D3bcru2sLpBKN+NsEybNrjs82FIhwMrOjm43HAQHABUN+YJxWqt2qF97qc1AZYeFR5uF6hzEqP4ro2pnC8clQNg7YWrHikOnw6AoRPXT+gIUM9rXm/EJSmCUOcKhMMkK/lyvVJHjRfpW2V+5+2xaLxRwzZ2oWtUHrp7x+c/fms27MFzZnOrOPD4pnfsCYYDqtztmKdqhV9Wc6cMSP9REpmcq7fm6XVajXyjVud4W2ZRUS386FSuB7x+CT4dPQmfSLqc2+kq3EgDV6vZ+u53n7xgEn8d/uqMDum6WIFRBX9dXIb36kEMywv+Jpbs3DmPkjZPXvxSqU1/8zf/d9hfHjly9M///C9++tOnqQLHxigxBQnt+nkNgQWEw3K5wkH+umTN1TvUAWvy6U9/mi69qK0l3+rq2s+ffe4Ne6TlDm5sdia7azLtD9v8S2+0JLr0vU5hLbdZ1Ku6znugztOmlzyEzMHUeDaTyaZSycmxLB1rAiiItmFgoMpna46hrZCLEd0BanWnu+2M3RF3QYFGNIQJisjnbW5uraGTVy6NpRJyJClc4FS/qIPNdigkBbV+p15YfO0XaOwQzQC61+32xL6bbrvnwz/6yYu1lhUKZ3fdclO5sNRvtYJ+GuQaSjotUodOLxFSCerM+5s6TYsuGna4xdJ4J7QDHewLyLnfaLcp4rGoE4o4NlqwOLBzrijXqLKK255foTUvJNttjpuuCzRBAPacoF+QBMSoQabQdvXLltF2SxyP1WYGH4CCR+Ndkr1HXv3x6sIrEa131y2zU+NRwISNUnVzbXNleQMrmmCgUdx6oa8ved2i09+2mrLqDcXjkttulJc6nabF8L+Z63fNXru5lcvJ3sFk3BvyN+enY9lsFGleAXbA8fYqdNSdJoDHjQfxpz4FXy569W7C0ZbeayswCvDvtSt6nZzPxa3I831JWNc+39zc3MGDh1ZXV77//R8Qzh955JFDh27K5/O4qL300ktMu+PxBFJoTlrg1KEXcG3b6LZ38gS3ExQK2m889g2B3Lo2L3ZkmsYnPvFINpsZLhdAqm9961tv4EE5ouT9eCx456HZUNrnakNht9q2Dz2Y1eVlGs7VJqotRGVBe8Ojzu/pTo3jgzqeisUyyUS7bdqmCYrbUdXl/2ISL6RekXAR1iiCfSaqzCGl3Kn2uwMk1nXSAfEPr1Rv1NbWt4KaOjYxjaB902hWawUuTb+vS4NGu5YrL59rlcpUrqriqVodRO5m99782msLhmV4/KHs3IzPbVU2V5mBowhDC6JpWBFKbwbjAOd8qPLhy9oLBzT+2WZu3gP1j3MMU/4+1rTj2bQbZRtLB8LhHXiwsWEAr1COB8JC/h+uHRw7RHdtVOWF3h0JCzQ5sRydLgtCp4JWwRo5UZdaXpO1ML2MaqWMSF2uuF7Nr8QV/1Q6HsbRXZK67W45Vzx3bkFvm1oAQR8IAQrDDE/PbxgNxP6Q63f1TPYGkKHvrhp6y9VudrutILlAvWlUCtMp1d9tTaYjd9560NVu6WaPBggIemfuAwEQ5R4XrQfSR456eKc7NxcXWTTz/+4bTbAr6AY0W62bb74ViaSrkTRcm9t6tNV3ewVGAf7dvgLvxf1f/MR5w9OHf6LRcd999/JncXHhX//r/yWZTP3mb/7mhz70ITrhR48c+bf/9t+++OILVPNE+mH9ykeo5d7ATHuHH2qACX784x/nc4VhwnF1S/nhBgnwU1PTd911l6N0C/Zc/cpXvkJpPcxstlMNqtag7Llpf2rHnj2DjgeSV8/uacFkz+urlCu9vl+IuwnN10E05E9G1LFkYiyVjahyJBIUtHdqd7rujlAPlbyY1kOU82HVCuFc1PQIv4PPF1A/6uHBAKFZA1Fc0VZ2085HJG5jY2sjt4lUzvTuPUDZx2JaPOLPpMJS3yyvnznxwou9emssEUllUxXg6KZxbsO0ejTsUdTpwd6LRQKV4hk08wMSRjABmv8BMj83BEvN7/M0Wi0MbUMBNRrQ2kjgiQ6CGyJdE346Gu9uTzwUMutlRfX3On236meVyG7cqNoxUiCOA6C3DfoZHK2kSHa3A22DmYarM/Cjbiv5iMfVbqfZl7LjaXoSTDfaes2qFz0D+8Ceyb27Jmrl4ulT5+rVxvrK2sbKeg8VepcnGAririv10ddD4C9nGBVhU4vivGW16rU2kDePz2yWunaT9MunKaVy/czJs/Qeum2zVa/gcPPA3QcO3bpPt+qGaXI6Adm3b+/Uhz509z/8b76wZ+98oZgvl2simeMcxHBFAAnf5MEwHGmRoCHa8/kvPDqErL4XHySjc3q7KzAK8G93BUefv4IV4HmE1ceBAweo5p955tnHHnsMwN2BA/tvu/22W265mefXt771ne89+QMUYJLJBCXO0F3jTfKGKziGS/nIcFzKfiXJf+7cuRdeePFaPEkvbFNMZ3GPpc/BTnEuQZR+ZWX19cmEMFVjbH774bn53bNo0jfLZb1RrrZKTK6hwutWp1orR2NhVaZJ3obTFQ8G9u3chSKrBDwPE3oR4kUkF1x1JGCdhSXK8m3qVnrijmObJAp8J7Ng8C6+I6xcRHaAjKtuW+Q4lWqlqdd3z09hpCYk7V1dvbB+5qXni0vLAZ8P6VafpqJf22hb/tB4E6EZ+ub99sAlayozemtrY90LaU3ytmmk2234+9jaYM+iqbizC0Y+MZ69IUovK358cBt4vXtk/pmdzEp6S2YIIfsUP8YwSMYAGACqp/ToQPTogwtpPg6flAIjGiiBMAmg9gNf6IEm6Hd9XhkvuUqrxtuCmhRV3AFpMJZMRuNRq9PdXN1qVRpMuFGh1w2BtA/FY+ATum3D7+lrMtg96Ppw8oEQSNDthC29EKtDpr7JSGDQR9CWbv+pUqE0aNsKeUCvHeUqxIOZuLx3R3b3bHw64Tk4q919x+zdd8wfOjQzM5l0DzqnzqyJ5gUZEM13UcG/WYAXXRYnKYTI/9BDD46Pjw+/cy1uzkv5NRm957pdgVGAv24vzXv5wIYlKWFjYmLiwQcfBAz87/7dv3vyye8dPHhg//79t9xyy0c+8uH5nbu+//3v/4f/8B+YNU5PTyOKt13Qv2OPs+ETk0cnh0qsf+zr33hDnnFVLtKFAn1Qq9UeeeRj6XSazdIlLpfKP/7xT7dbF07zXIifgn6/ad/Urp0TBJXS5ka9XrF7CLPLeKlTbcfTsfldcxSyil9CrC0Sju7csTOEmZoYtRuQv0PhoEeShTrsENfttINFFYjum99PgGEnwPXFlN7hWVNnSwIx1xECq5IcjgQbxQric7D0Fk4d98vuaqWwdfbk6isvVZYWie5A1n0htS+5AC7UdYbpZiw11Wq5I2EVcZtwKHjvXTfXthaZb7NLJRhF/g6ROdzfQ5KkST7hmO5B5h3hO18PzbteL6IpMOVhAPo1NRyJhl19u5xXgwEfEnGqTNmLoqwSCnoUjcygY+IMi78cswbE5122bi9ZgxBghF6bTEAsbMdV73TqbcsyW4O+nYpF2EIgGOEag+ubzo7hbKO3WnXD0EIh1OdJL/u2ITTw3V2nbCedkO2e14Bo58NTTnHACl2yDNasTQeh43n1ldMAHfDxgagIBTAB/j8ggyRkZgDdYCwuhyUzHnChFuAetPNrK+WtzXNrDazlxdjhIjuDN7m7hncmu4Pn8NBDD13c47kq9+RoI++NFRgF+PfGdbwhz2JYc/BcHR/PfvzjH0cF7z/9p/8PVitEONzV0unUfffd99GPfpSw91d/9aUf//gnhqGDxaP0F9iwd6oneWFHbqRkn/zu9yqVyjDiXsUu/QVYNcPcNvnN4cOHh89rqudvfOMJxhPnH9+ih47wDT1279237R1PB0qbW9itdaF2+5JbhUKpXNu199Df/wf/AAOVSt2MpCZTk7u0WBbNdElW+y5fp0MgVxB7ReWNfjsja6IEYHoBrmPbXAl8YwWzyyTAk0yAWCfqU/I7PHn2DWBNiLYSPVuN1sDT8dv90uLy2okz7VrFqpX6Nk6v7mgszrw6GAszO6g2GSGYYxMTLils6t16o7lvz9Ttt+yq5AurS6c1nycWDKO0h5OtInmZIwC1Y5d4uvFFwC9D/OPIoKWFZbnSagEeqDUsbGgidCLwaYfpLvlhzvm8fb+meeVgD80auu5Gq4/HPPo5OM70XZbHE6ImpsHuVlw+P7yAdtcKRFVNcaeTpCtBzq0/6PgVLZmdnNm5O5WdTGTH5vbOgN93D+xaMQcFbmIsifQuG0QAuFzrvvTyytpqCeUA3GZJgMgC6IdAVeBYt/LNpYVNWiiyz1ur1lmQTCaNsh4cfcAO6YlxRHagI0DNj8bjZAkvvfBSo95a2NSrNXvgFgDJN2fJv+HewxYPbCay0Nci9bwhHyujg75oBUYBfnQ7vNMrMAxXF2oOEUD5P8PUvXv3fuQjH8Fn/fd+7/dCofD0NJYnAUDCNO0/9rGPIJDz1a9+7Utf+hJ9UbRjBb3r11Q+tmlmVzf8D7fm9/tOnjx55OgRZ1YtJqBXay/b5RfbhOH9iUc+7gj4ixwCxkFLbznz1SHmUBTWUBJ2zY4lgh1NlbQQwDSCTuSXv3ye1brrnnunZudoftxxzz2xRFro0KqhNkI6kt/yyNWBp1g3jq/nGrquBcN0uFGHx3ZOKL8RCT2oxViOSR5zeUnI3QmpHZHN0LpHMYcv/FisUIcCSleIbSHV7W3rulWrDWzCqFs4wSAbG42EImjN+gwM1F39Jsh429h58HCt0Ws0O7vmsrNTodwS6vknu5YedFBmhXorQNWO3VokTAffUfthwQVynpCtyAoNBqztRD+/N4BWl2Ce7u56mHdrCqEdQD6rA+Kui/0MfW4bICGecqwf0vS9QJ9Yj/cM4jAS9EA0bzTM5WS54+2jxMf+QeV1BcRdCiPoO7NnZm5PIpUJR3Dds7KxAGMAt6tDP4HcyuvzN43uy69ura02a9U2vYdENBCNA8YnxocHXj+a8+fObVL+8/Z4JFIt1RgYzM1lBwOyDQYIvWa9buk084E1uDoI9/Q8i0sbmuxf3DLyNZMdcdnf/Ma6+K7j60qlfMstQO32Ot+/avfkO/1QGO3v2qzAKMBfm3UdbfXSVuDiOpyvUbO9++677r//vmeffeav/urLhUJhcnICgBu9U9r4n/jEJ8DiLS8vPfHEN5966qm1tTUVIXJI3hfZwJwvNy9t75f+LhHUnWgBsv38YP7qE/dFqgOPgDF8LBbhYQ3162fPPLOwsDDUrB26xzoQvH4sqN17J6YvUcBk7S61dWx1bW1mdsfBmw/TlCdqEyanJsd27Zzbt2/Xjh1T0OR2zExNT0x4FSVXbjY77mMnFmDSj8WjLbNBeBPBkGm282JfCNxhimKgdX9BFQ7VPHaDBjyVPsGJlSfZoM2NGCy6sdjSwSSjyYH8TiQW9itSMMIggNm4NxVNoGZot1v79u7Gql0LKLVq6dTRX6wsnaIXEFKUiBbSjY7i9QUQdlX5uZ9ZAnNt2S+DoofAR35B+IWrh3a9GCL45KDLpfSxtveLmbeTIjom7H2PGgK74O63UeKnP0FPAngBW6MbQe9B9H1oSAzoq/sxcO0rfjRxaFpYghYo7GX9ihrGDG5yJoBwvgcAY6ndqrEcNtw8p0CWZCRsfb/4JfPyns8nVqlWbi8ulCTV13b1zpzNnTy9RhSPBP2peLBZaxhNY9euiXQmTORlwgEgoFysUa9LCOejvWMbpm5tbZVjyVhPCq5sYhuAtaCHM7osfRKUJJCMJAHdzhQv/cYevfO9vQKjAP/evr433tnxkAJYd8899yDP/pWvfPnll18GUU/HnqKWGEQIwdCMDIDgx4Qebjr0Y76mUTrEpg2D/dWqrS9evuE0AYE5OtiixLz6AV7kEMTC2++4He4TA12CDxr4zz77LPsaas8JI3NBpnKn49FPPXK3X0Mfjfayv1RpLyytTs1Mz+/eRYEP2YyKmyYxg3VNFZC3MUpS1dtvtH72ylGqxvl9u32+8MbywlhI6/Rp1IvQLpRlPHSOhTGbsKPt9FC3gRfId4iChEA04rrY0/gUq9Pnvd2ehQos4/lQNORTfbS8oc+hS8+MHxIbWHFQf13bxoMtpKinTpyKhNQdO9KZpFwtrJx96Rc9oxkGBs9e3R5G2o12eyIaUnzKUKkGwhuIfZIJMG0+L8rH6Nz1OVv6B8wP+EEIr3V3Gy0ckHpA5QH/M1bwqUH+QXcFkR8BthOlOQqKHQh+nBpC/Wj1waBjCe2Orfc74BUByYuUBbyiRAUf9claKj3uk1SA8R270TaKva5ttPCJp4PhUoOhpiU9+/wKVwFzOWQDB15Pqd44dWpraalQrdJtMUIBaWYiSbDNbxZpsczNpbQgqxN2+ZRaXW/UzVrTcnHlUMqnHWP3NnOFsID4pU4vknlZjjzBEG1xSS/Oq16v0frKZrOjAH9JS/Z+etMowL+frvaNcK7DNjuPLYB1DBfT6cyf/dmf/83ffDWbHRsfHxvOv5nEI5uDysedd97JhB4d2b/4i/+yvLwCZM8ZRooH3bU411Ao+Nprx9DZFXPraxDgOWY6EGyckYQIfG4PvV+69ADNhhr1DKEpQ4k0ULpvu3U+HgPGRUj2dAcqMOzZHbOw16rNZrFYxV+OWQZFP4HW0C3ePzCbT//056+eXYskEsEA/iueVMCbYi4doNEutsnQ2Fl8wOcA23s6tTNErDpO8jY9fMRgaVDT2qZPTswUbrDttruD9L2Ltno0FGRkgpMQaRb6bZJPIM4opoFNoNRK/W13raVzJ1bPHl889vLya6/EvN6Q5qe/LuzaEbCFcdZ1hTzg0NsKzDd8dGD6uT1422GHQzkbYsRO2Y28OyfSd/e8HgzuFJeYCJDFiImGJOHdztFLWgRYPzP4Phw4y2b4TaTnD956TDdQoafTMPTSQ7m256ciF0hDMbxH7Y5OO7DEaFQLwIWHHEBuA+nOqiJR5/GqgWi74/r5C2dX1lqZTEwG98823d1gCLJfB45fJOSbGI9PZWMcYr1icMXuuONgLB50ebVys2v1vSvrRf5sFFHZ6WLS03ehLSCTE5Ac1fXOsXPlZst0grtjQnDJL6b7kO8/+MEH30lsyiUf3eiN7+YKjAL8u7n6o33/+gpcNJ4XSPKJiXHUPIC2fftb311eXsxkMkzlhw8yXlDqd+/edeutt4C8o5X9k5/8BG49s9tYjAhy9cnBRNxarc50YGjietUv3/CkbNt+9NHP8MgWbXOP97HHvo516/kKXkD6CVJ00z17d6VnpoMCqc3k2x+p1voNo7GR26Ii3NzM12pVRaNwdVPBMmMmzrVrjaeefcHqASbza3LEbLtCXiPosv1BldyBmE2fmgAvnNbaXcPukCBQ/xpC0N0Fiw5tOEbsgnUmwAF9opCo0AWBHgOXAcFQkA2oSOmu8y0B0RdiO6YtNPKQm6dGpo2Ov6tC7evuIxBjtA2KfmpvIcvjlTXK474Qr8NAlk44V7jbtkGoEX4pxRX6zx4JSJrb59W8/qa7R8dGI95yIxC6JQgA9Ct8MPjdSojY7AEQN2xAAJS3UPcxYLDR23AOS3RKRCfcJ1lI+2BILyukAJDTkqmUEoqioo8h0sAFb8LDwYPS0w2ccVmW/sparlDqFUt1LBSAAfp8CM4A8nNHI0pQcWcSsUQcNRw3PYNYIrZ3/954IsS1y5etQt1e2xDO8R2PjECQ14Nxnz8xOasFIwzzy6XKcr7J7J4xgXNXXa5ysxtC6aOPPkqf4xqltlf9Vh9t8J1ZgVGAf2fWebSXy16B7UhPW57B/IMf/MDWVu5/+p/+FeIehw4dotx0noPiUQgZDJDRgw8+cM89d1uW9Z//83/+kz/5E9TB0I1B+v7XH3lvhzGMsuk3vvE4btw0Ui/7lC7pA4OW3sShZ8eOeQpO6mGnZ3BiiLNzYFR01H3YsSSS0cN7U5oouyVw9g0zvJFftwcdq9WuNutUlkarCTSdCEc8I+4WNjeee+FI16t1TBOx9obeqq8dD0ldPFdlT99qW9TZxPJ6yyzX+QPTu91q2YZhgUOTJAGnB0Fu4ejiyPkRshVHsx7xG0D8HI+ogwddR8UeEdk+Q26MbVCOg4xumaKFIDZDThYKAsIDVwGAHXNYQQrwSkatMbBb2NNChW+7BwEtRA5DowCNfhIUojjwgJAWpE/eYYKOhU7bs2m2Ir2Ojzra3VOAt6HDD1aDDjzM+ECUjoGwnAVqb9msGafPxEFWFURpqI9B7ffaiO/4QbvhfsMhK5omdjToqqGQrAXHk5m+3c4X121kgwy957IXl3Knz2zU2q6W4QLJT73OcEFRvIk0AkL+2emxcrXKZKTeaG1t1c2Wlc7Ew+F4sa6/diZntPv41S2sFEot71rZVWj0A+Gk4xvQiUUDZYyYqo18s1cs2E72MfTzu6R7Zfgm7nDQKqhK8Bp+8BqhTS/jmEZvvT5WYBTgr4/rMDqKN10BHmHA7DHAvv3221999dW//Mu/ohHM0FEgqi6IflCyEzZwhcGWDbPsEydOYEXP37FYnM/+OuR++MHLrXjYzrPP/nx1ZfWaXTH8TTqgEJAHEPW7F5P1LXoGwwpe8OQIAC70U1yUitMpKREPUnvSYbbssG1KVqddtwlJJm1pRF7E4BgLNV1HWpU4m18vrNeaetNQA7izl5de/anSa02MTTBid+PbIoBmLohtAMVtJvMMnxFhxXcW3VlVIfqj8WLxLYpaRw0X/Ts68pqqUT/T06cNDnJe0MZUlTiKoyswNxBuwp0WMjwHjR0N5TkdeKhqXFCqcopf0TwgMRAq9LQGfI5VDlQC1hmamSjkHcVc0gsE6oH1N4nUXUYHHihnSSj3ngFYfqGxiw1dMICFPO2Fgd/pXbiohgc2SP4+GHqhsC84CIJeh8AOFrUg7DwEeMuDiB6K9HHL4MvBxOR0NJFUFe/yuZNnTx3Xq5VWvZkvVrF/FUDBng8poTrp3cAbRctHk9OZSAhIXjQCBjCWGQ/FktgpcDlKxVaxUk1OTbh8oUrDzJWNrUq/XO9V63azaZdrLRKpWss2ux45ksnV2svrYO+I7w5JbuCQ4S/5JYClbhdyex/+8IdYt1F0v+SVe++/cRTg3/vX+D1zhjzqIcfjkrlr184/+sM//NpXv7Fnz25iIQPVoY73cHhPux7V23vvvedDH3qYCf2/+Tf/T6DvlPJM6Oneb0f07eh+WTGeLeRy+R/9+MfMfa/RwnJgzVbzc5/7HPmKMwhwf/nLXznvLOfgE4ZkKKLIZDw4NR0PxcP1aq1YQTO+7bG7uXLZMEGfeQxdF47v+L81ao1qvd6qwes6u7FFXAZUn1s+11g/lVCkVHKMmroPWl4QtwaG3TeRVwfO5hLIdDrQjootDXOiNkEfQpzIFojxzAkEx01g8wjULL6HAybeszLrGxu0BFocQatJVBWgOcpxIW/vgZEHrJ0pO4N+UgRXH185OgqeQrnmAo7n9QVFNiZG+YxYQsEAOQWkPmpxgBfMGrCaFWA6v4IFq3CpgUkfgf4uxgRkRmDpxGBA1pCa5ygh7ENFA25He5/30BIgwqPPy6yd3joWtTbVPPtG3A5bOL+XdgAD9XAktnj6pGU0I7EkQIRza5tdj29yZjqRilptqdyEtN+nTRKQ+6lk7OCB+VgsVCyVdx+49YMf/czBg3eOZaTJ2TDUuEQyCJnPsLubxfpKyVor0F0SSQYTFugAraa7UDbXNhvHT20Q3RuM7MXggJmCSOIuPcCfV2Fy9dfX17/whd+IRAQhfvi7cI3uz9Fmb6AVGAX4G+hivd8PdRt/l0qlPvaxj6UzmS9+8YsvvvgSqvW8qF22F2j41COow60Hqbdnz95nn30OtRy8Q4aFPtFiiNe7LODx8M20DZ544gnq42txPYbPZQLjBx74wMyMsIdnKPDNb34TVTjxI4GuFiBzojwUMkVyH9ybVYNBLxzrvsWkeXN5q7hZgG1F1YqSKyGlWqthSAPnDdBYGI/2fB5nNlfPWDr+smSWx3B2T0/IAVVwzNwemswddoBDrMCd2XDQiDdCvp5x9DBg9Fxos7YpoYmLHgzjWXVBXhAsBghsvASJ0M3onRa9ZdvNRotGvhM9kdUDZh9kMwy2EZPHqRa8vRepeVkJhSNN5OYtOxsORzTV4eX3wMgFSRhkWTcNBOehrFP9s2d6CH5FIQ4afVeUkCz5saJTEZwDJxiCf493S7cLAr/b90KKJ8SjICv0gYS3DgcD7J+MA7Qg3Dua/0zi7UGXwydLYY+1ZuvUmdVwME7T3naHYuPzmemdsWxsbCxFLrKVL5dKLXCI8ZCSTQYTsYipV0mAJqd33nHvR5Vgpm3W7cYqHQUU7lRwCS6TRgXGsdHE2MJKUdwzF/DxTBZoxrAUHKxQGKBqF20IR+XmckLz8IbhbzolWAzffvttowB/LX4xb9BtjgL8DXrh3r+HPVTyIngDpEfnbnl59d//+9+j4IMoPwzbw+fd9oOPd/Lge+CBB+6///6lpcU/+IM/OHLkVZB6FPqU45cLPCbaUSQ99YMfbmxsXqMiSZTLve78/Pxdd9057EkwaDh65KhjRuIU7wLzLtrplNj7dsTRARTfbjNslltd//LZlSBCNF53pVwEiAA+cWFxAdAcMuyJWBiqWU0Hdr1pFlbTIV80HEyms8DZXY4dPBg6SNj0s4WBLBsEGEf4En9E3BZodMIR4u60yCkzJRflO3GRqMnfzsqj9IZsTqdWr+tM+l0e/sGQnoY5A3gx4XcSL+ekBFZc9rNnQGmOsU3XjQkb6HkFNB/tAXFhBFkgGglTsvdE8APnrwANQJFeDQh3ma1aHQf6kA+mnNgi7HYcd8Re+GAwrECH67UJ+2wHuZ8e4/ZWk04AGQDfghRAdCdXg7SAaY0i41Hv3cyVlUBs54E7d+w9ODE9E4nPaMGs4o+0O/VeD5s+9+mlNaB/U2PZ8azf07NaeiUejdIZ2rXvlmhqjpGI0VgYmAXSLSAEktvLp3hfyO8WGn/eeKUOKAGUoug4ifMRuZqA+zmJJhp2YgLvVN9v7ib3t/3uOxhHYjzUEn4LRjH+/ft8fP2ZjwL86E64YVZgGLa3g7cQVvP7gNB/6EMPvfLKK7DplpeXieWo4L1eP+d8iUM1eOutt37hC19Ip7PPP/8LsHLPPfc8M3sg95e1BISofKHw8+eeHVLXLuuzl/Rm0e4W9vB06UlcCHRUed/81reG7XpnC8Qs/gysDlYrvXvv2DuQ+q1ypWOioNLPTOw4fuJYE+PY5lY9VzDLBQEDL2zpxa1mrdDvGH2jurZ4Lg2g3efFCz2RSgfDEQFqE94z4Nxd1P3U/IT4Hk51oNwYpwvbOXrtwjEGbRkRijxg4zg2r8gz8FehjBckPgIVMDcCFEUyU3Y5GNCAAfAdPits2sGxd7qSj5IepxZw+x1CM6I0ZABg1yt6H1heH/S76E8MaA7gu04fQtivg2If9IPo2sJKN2DCu+GsG60GDYeQpxtQYMxxMdgDjQoJQAF68QNZ0AhconkBdbDCkdsW/XjnRMRZgGAUarj+Pp5wpuUdtPt2sxuQ1XCh5So37WgqhQg93QyM6fGEK+eWcutLQSXx4AN3H945kYmqszvGD9+0//BtB8fSUbea7A383eaqUTvHqjnnOmDaj04AyQued7j8TKSDt9/34QXkbBpNRwaxzzhhqNnnTDEA7Ys0xbm+l31TCVyGRyoUiozhIZ4MDWevyc15SXfw6E3XywqMAroN9fsAAP/0SURBVPz1ciVGx3FlK0ClRxMbQjyF1Le//R185enYo2V7se7NdiveabD7p6YmwdsD2dva2sKfnin+Je56e2wPm+uxxx6/imq1Fx8AT3ywYAT4T37yUwwjePwTYx/7+mNMo1//yCaOurv24M7bdyYSMTji9LghgBOzirX6xnpZkSVLNwU5jUhim0DM4ae1G7Xq1jpj8KDsQ75VDUTmpncomrBAF1Ns1NbgfQsNVdtsmW3BgBeK73SRhxh+AbR3cHBikiz8aZyBgTM3FnmH8DDtMWgH/UYp3wROJiR3QAsgS+cnenGMlmmLrAW0fLvN9J7+PMEQ/JrklytVHbsclc6/rPll9Ftl0gJw9fQAYPFR/suqxmYhnrG/cARcW7+o6xHFr4A7p0EPYc/jAS8nKQEw/cjeQognCRDbNwwCoCYjfye48j2OVtD6fXyHY4YxsKF3YuNTyak9m8VCoz3ouHyT42Nh1ceowTb0rfVzJ449p+ul8Ww0m5xA4qdU3ILzn82mBVse4xkTYmDB1hdA9tH+IIMQakFcOE4SmR1aDH7/yurart37brnzPmmAWG21h/SdYDwS6GH5oYP7q1vgCgLz8CN0V+Z37rzzztsdGqlAY16L/PMSf1lGb7seVmAU4K+HqzA6hre7AjzPELV95JGPz8xMf/3rX/uzP/szJGyp5h3wuWhrb0OLRXByyjgKd9ICUoFL3/f2k5cmwZPffbJUKg8/+wb/j0vf4N/xTsFJI8Aj4Qc/UAStQOC73/0u4L43PPrxJoEKHg73bzow1+70mL57/YmpnQ9UcKFZz7WaBj+nnY+WDNNmwkwUYhp8MNsOo0Lv6pm2Jbm8e3buDsWiRF9qYLB1uMkzOycumaQMLWRexPeZiIvRsOgDCxSY0N0RwUPIyIFyh4ovROKQh7NBrYlhN8U3TQBMV4dEAOFcJzBkzjwE3rmiMbsXiDua5+DlFAXZd/5Rx0hmMACvL2xb4LyBqjOsWAh9PIVACS8fkTxFC5BdkVkEQ2EOIVeuKpJf6/fDAT+zfWHMI3m1aIRyFvN4sjnRlnCOWJDPCYFY1XEvoCWEju6AvUOv96Las2D2vOF4pQbsoD2VSSdiUd/AyC0f2Vo7nl88VSucCciBPTtumxyPrK+cOvLSc5bdDEXgCyiW2bRM1GeL/U4DU3lByGfD1O9CCYiVRKJfGOIFgqGNzcKZY8fuf/Chm/ZMJYLeVAqQiFYqGQLl4OlcprbN33mLra+vffKTn8B6UfQBRuH9bf8q3ugbGAX4G/0Kvn+Pf3vKvr0ExBWCIlq29LSp5qGPI4xDIN/u6l/8xfAJeFlMuWFmwIsK9eSpU/jiDP3Ur/KTVByVKJMZpiK/z0kBDDt+7PjLL78yRBhceDGyHXT6faLlvbfsZMqt1+seLRKfuqmaW15dXkOBjmmsZdia5k/FgIfLCNP4xAZQdxestXA4ls1MzO/eGwjiNuuGYgc4rtEyCEiM2gmfHEQHJTniJj1kQiJ6r8LYfYACjqOoSqUuYAHCFdWFbivvFBbvhDe69cRaAXXE8hXYAlC3TpdoKgK8UNP3cGqo1DHZF2K6gOxCIcxsCdyIHPiwVfUKUR1Om9hM+c47+RpxPR+Gb6kUXQFAiNTEbNzUzZaNHk4vjLos43xiJT6tmsr8ABqAXwsSybtGXWjWomnfh+6P/42ADdKJEP64kpc3I7lfRHfX5fHLwVo5H/HbAcU262t6dQP639jszem5m+NjNwXC2c382YVjJ3PrBUe3F5qfZDTLPbcN/B5NOtZDSOv0+xwViY5ISmwLigF3jaJq5VLrzKnFrqlXCmsJf3s8EZ6YTmo+crBuE1S9o6l/WXfjr//ms4V6o0Z3CgCHc09e5Rvz/fusuWHPfBTgb9hLNzrw10fo7eANSB4Duocffhj+9+/8zu+gcIfBPADsYXi+OC3Y/silr+XwI8Qo9oJE7lD97e0/ml93AI69nnhY1+pI2g0hAoRAzPS2Mwzn/TzBkZQjag1u2T+RnUl2LAJxRI3NYlb28ksvGkYbFXeCciabSSSiM3NzSMto+KZ75fGp+bmde++998G9+28C7k2nHSP5JiV7p08ngAAvhFuBpUFpEwpu0MhhmlGXewA9MFMnwBPmxTedibvA2IFFtzvA5UCOI63Hhx01WCK1l2NiczQkGHUPxw1iqi+AgkD52qEgswK/WEbBrZeWV1Yg6okC1Gm90Kknb4jjJBhPAA1kgkDRDMMf7B5kdC0QZMy/Ua7KYXk8HGbQT1uCw6LbT6FP9iApITFAsPXhBWI8T9pBO4GhvjhMjouf8s1Br9Xpe0LB8fFJLeAtbZyVpf78jrF0OpJMjqXGDyF+v7F8dPnMz07+4vn8VoXmAYJ6A28X3kAkrOC4a5vtra08AIJKsbmxuVUsFiEyCMx/p41ED+lar9/d2GieOb2uAeEn9NdzE6nQ+Lg2NxWenEjJUO56/npDB2/HWQNvuHQk/XZOMGwjkbrAaIAg6gg/XPp9PXrne3MFRgH+vXld3z9n9YY6fjtmO3r1OxG9WVtbhU3HeJLinm7wG2L8ZS3UxQURDLFvf+c7lSr28EM89NV9moosgkH44ZsOHTyEPJnAXz2Ggl5L/9UDXRy6wLLxYM/EfYcOT3fNDsA4f3hi0PMsnTu+lSsRkWVv5+BBNnLL5MRkFPdzLTgxPj0xOTMxPonouoDkCxA3YbFv4aVO/Sla2CIi0W83TSF1Qzx2sgk31HSCoq1bgO/4GN8l5BM1hXgdWHQaG4wB6IsLJhri8F54e0RTkGZkWqJxIBIs4TzL20UJTVcA6Xg+ipCOjOAgrf4emrB600Imj28y/SeUckAUway242ErhekZSJ6u2dZNG1daDitfRV+un1WUIOW7Fy16P6kBgjrkKB4ZRzuvu42tHHL94kSolIEqcCQ06SWnN4A4D62HlmWsNSp4w4bVQdtsRsLxnbt2UuE3qo3c1mKpcK65frJe3AI254JCyMlxhkjVs8FBt1JsbW7kFhc3T5+E/184u1DI5Zst3dTUQDKJZD5XiJ17n//FcrnYIL/i0E1DT6TDIeGdp8UTsfFMbHo2WW8apZoBPI4bCjgETRCnOzLUYhIX5W9lfGzfeMMveFuz2Xj00c/hm/A2+wGX9asxevP1uQKjAH99XpfRUb2tFRhWbBSR8OPvvvvugwcP/vEf//Ff/uVf0rpE/27YV387L7ZPrvDqq0cgsJ3vhV4+8vnvOoDtR7YwnpGkT37qk84kW/rpT59eWVndzmB4nlMxMxLnlYmptx7egdmuiLz+BCi34sZCbiuPQqvm94xlUpNTM8OzJqhlUF+LxYhtItwOqMIFUo7wSWg3UbBzphD0lgWOnsa20JKnpD//NhH7hT28+JuoI+I4XQLh4SI48dTTItCL6l+0AUhHxBeCO9chHSCmUrUTr4LBkEDId/Gz12gJ8B4m8fSoeSfNAquhuy2bsbwpLOqZPHiBuQVUBRshQJEKZ+2ThKaeEKIH4u6uN5t03cPI3vU6DBBonDNSgAKAWB0+8D41LmxwccXp00XQ6R40Gw1WU/D6RXdBnD/NCJzpfSGlXC9CiA+qMqYvgWCMDj4iPGRLyWg6ovbCUc3lwSVWoAVZBzGQQM42h69PBxe4chW9XZ2kodl0l8o4u7N54BGQAL2VCvq1jRdfWsN4hkSlWW0hrojALTq6zFjGxzIhTe71jPHx9OZas16z6A0IEKCA1LMnIeHj2ASL6vwtb1ruinK5xA3vyNZe3aTzLXc+esN1twKjAH/dXZLRAV2VFbgoELoJ8wjjzM7OPv3007t37x5CkN7miwcufK0nn3xyWN1eAbXpLQ+AKFJv1D/5yU/GwHz5fDDaf/RDFPRo+Q6hAALoRhAg1mJ8cmjvOEbsFM39gY+uuVnHcqZgWkToJt7wExOTvJlCmE44aQGcNA6ZglgEdjjo1M4I5djdBsh54asmmuemQWClWBcyLMJn1TGkFxFaSN8Mhx1YxyIYI9TsqIMFbk7A2ujh9wDHCcy8jhTNgCIdTRtKfczPxVBfjOrFLni3aNbTWgEBRxCmYu13gReWShWg8gIWyCwBXjsEeWRxEX7XtHpLbxstVVM5LHoM5UadDIDjr7UMUpUAgrddmyQDyJ5P8gWCiN5IA4+Cpm4Xb1jc71C8oaz3eGmN0KogyaAnAAWAZeEgOE4g+5EYNsXJarWK1n4slgoE5FA0qgTihpEHWu/TYhjlyH4J4gaLYegtcS1oURhkFHAQhEM8XRLEemhe0P8A8L+6Ujx3dmtjs9luu+iYYB0QCikJdHSEw60PKl25sIUj3tz8tByAt9+gadKymVYAPxCbFmkUWMQLQM63LMq57Z38qgfUbkgkGb3ezyswCvDv56v/nj33YQgcdjWHz0TYcQR45G7eZnTffsKyTaRymIujLgIS25HKvWqv7Q6EaZho7uKYx9kgPvPY179xcRknZFkdHVk8zh++/1A8FUdb3Ww0kZapl/PlmglPnoazpvjgEBLAUIAVxqkdW1UDQ8m0oa4ac24KdcOEL28TwIkoAOsQtG810bRvU0oCohfEcRFwBDV8uLzUwBDag4DcsT1HdFYMjwdEamEmy5xcqNAbwtpc4tsDCm7DFlGfah+IvhDO6ffhuNPppuplLE4sRyWP8XmxWDOaJt/haIXNjCDdCfmaUCQmyapptaKJKAGQSUHdNBU1CNSt3DBapjEeRp6/r3GWZBkKXneqzyPBSvcEwwKPJ8YCQocHzD68d7fTxKH5L1INZulej9Wst4G8DTCUx/6VszdVNYijjxpmFDCmyHY0lo1GU5KnhSSfgAIIer5Nmx3af7HYKJVMvwyuPqQqvrExUsoYOUOjqTdqJBP+fLER1KR0UpsaH2d2gZIiKyZyIqD9YlzRDkZcqVRA6Tcmx5LpTDIaRf5fggqIRE+7PeygnJdzePObbAhiBIT4mc98+nIFHq7a7Tva0HWzAqMAf91cinfpQBzA9q/QZ9tH8bfVCttBbPjFGxuAb1levGOnOCzft5+Jl/hwvJTDu7jtCYoKq7dTp04JzdPX4dsvZUtv9p6LkFNgpgIo+dCiZ6r6zW9+u1qtOHN35xI4s3khbzro3377wT27J8xmjZQGaXrToKx1mx1vNB7p2I1Mdno8AyFQfA7gXCQYYoBMbx4wOPGDwEfEBUqHJgzlLFEZKryJxI2oeJ0pvSjZHcK72DOBnIzGy9xe4NCFY8xA0OScBjIlOwQ5Cn2B8KeLPoS2Maxmv6KpLYbyhDZ07RkAcEZA2YmyAOCp+4l4BHQSE08XYbueT8WqXuV4MKUFbCD5lQieLsInHi16AZeDhofca9/VtQYuugUhyT2ZiJJfoADPcgH6H9a+WjAmB5RBB7gglb84JREw6RzggIc6nqLwTpxt2JzVtcD6s0fB2avWrXZ/z56diWQ6Go2rCvi+kIICLXJ5uL1K3gbq/q0W7RAmHIUiiEYa//xcA0Jv27qm+qOxGJ4CtTpJmj0+mbzt1kPzc3OREA65rmgowcygkC8BUhSgRVIFo4NTQCoSTcYDH3z4pgcf3H3bzZOH90zsmE4h0bu2XnDq+UvqE3GLtvTWTTcd2u7SXz+/mG/3F2P0+ctcgWtkeXmZRzF6+7u3AheYX+f7rhfav+cPSDzOnRf/HnYMnX8JBS7nm9t/nHDz+pnfxZ99987v/J6vxTySyvKuuwRPfdgnuIrnuH20pF8vvfRiC49S1wCHeMx1BBHLAV6Jl4i/ogiHuf7aiWVMUaGrob1mtkqW1eCowJ/v3H8Iu9Nyz2/0JatR7dSrYTUi4ON0vhF86fZpUhObiTcA9IQMPbFR8uKsKgpMESZlgfpiir1dQTrvd1hw4OVdGNAIkL0AzYkBO5kA0RXJGwFho07FCB6MnvC/E3g6AccTEwHa8eIGolvPtpGZJ8wT9yiM6dsrAaUrOORCvo4wz57ICXibU8eyeWxjupTJGt5xnOugD1ItEQ4hWd9CUE8O8JZWo4nTDEKyHcsQnnqNOhN7sHokFoKiToqA15yQAGbcgTYutIEurXxYhEGsagc9AHLEbuYIeNug0yPqbF9bDgQh7PtVKRJP+QXJT0Iln3wGEIPf6+jwMCTgw92+rgshwHK51mg0IpHQ+ERybDKzY3pyx95DoWSSuYcaiHU9fNDLYa5vVlY2Spu52sZKbm1ho15pqD5vp16JqPLBPdO3H86onqKrW5ER1RuSNcTVfos7TaxurwdNlN7S8HfwWtz8V/FuH23q2q3AqIK/dmt7Y2yZX/719Y0vfekr6zxsyhWUxnjkDQ/9ghSrYIVtn4yoWJyXg2M7L5V18UNkGOq2a+j38MOFU+NJj+Qt6mzX6GKz2syDkbsBHujArAYo3hBunYc8qy9WephpefqdO27dQYCEfW1U9RpYasPjC8U+/qlPMVg/u2XpAxmZG5jXoUBISNmL0TemqX7BYnO5CdKM32mXO5dWeMsAsuvwp4tarS20XS9kMMPxgahbhVwagZz4h7yLwypHO97rwUOWb4getICDA6DDst2NObyI0wJFz9xEEOsYQTO/FwYyagBkHl4ykXCYUbZt92qVOtNjcgK6/4Q0YVYLq80jBQNB7OmAuQe1AMcO0g5DG8WHzr0PSBsRlVrb27bwtZWhwnNSpu4o2UiyFsO8hpSBpMGh+JNk9JjakGUMUQUoyXFbG9V6S/b2JD8u8GpAjkYiyfR4NBYlseCU/FKAuQTjC3AN9B+o8pHqAxpIKpTLVQjYsBK471tGA4o+IR9XXBKVBACKSCgRVkOREBp2krDh7XEBbVPHCMDx00OhL1BvmoAfYPdBHAAzIeTxPJ4jL720tpDDZHajoFtt5hKevheNAWe68ne8LuRhrrW1tYcffkiMZkZQu2v0y3kjbHYU4G+Eq3Qtj5GnGx5rf/M3f/PNJ775jce/8cQT3/y2eH3n+9//wU9+8hO8z1944UWcTk6ePLmyspbP5zFg1XUEzkQJx3E5PiSUdE68ufAaxoBhmL+Wx/7ub1tVtaee+uHG+rUynuEMBcFvfAyTXEprysqvfe1rFKXnJwLCsYV46az2YACQPqQpzNh9/nB34K00e25ZffijH9m9+0AsNlY1B5t10XcnJKfSESD3KLUSNIiRQq9dBEAcXfFHAek2oFxGuZ3aHK3aYYAfyqaIEa/jKwMvzvnC6ye+KX4xaCfKg4Zn/E1Qpd/uwhDIj7SN4L6TQgh2nGgvAIB3EGR9vOH5EXGdBrnwgMFuTlUp+9HD3yoUPIKJL6bjnD5JQxupdyUUj8QZV+v1ciSEEyv4O9Rx6Iz7OUKo8UZbaOloXpcy6NLWD4ZDrEtAwS0ezLwspGR6XQEBECq1sPYxj6FJj4rdQMD9oP+hK9sw6r2O4R2EwmEhsONzo5ibSCUdnV3OOCj5MK0x4AnYFly7Xr1W8wugnr/a6hSrOucCToKBPhoJgO1tkw6EGFU4EEajWCoUi631fG2t3CjqSs3qmwN5q2pv1trNrt+lBDwKqVeM0wVcX6s2Tp88ffbEsq539b62sFoXzQsBgABV/3ciOsUIxaHUDW8b+j233377+YTsvf6b+O4/C67LIxgF+OvysryjB9VH7u0Tn3jkM5/9zH333R+LxfO5wqlTp195+VVoYGur6zw8sZrO54rPPvss5eOXvvSlP+H1xT/94z/+0z/707947LFvfP97T5EHvHbs2PLyCnYXtVpdeJF10FgTZd92Kf+OntM7sjPOjuc44ms//cnT1yiVcfIkWGPmZz/7WQpZqGKQ5dbX1s8/tS/I9gijlZ5rajJ0y4E9xOxYdmd34FldL+w5eGBufsf42NRMOjg3lWp7/cdXK6+eXs5V6sl4IhpWUabXG03G4cJ+RXSYEbQRmD3iPdGP+AS0Hrwbl/K8XewwuBBmiNXCBI7yHTE4GSFYDlTA6T3I41twv4mCAsLGrJ2SetCFU08GyCgBO3mRDAq1Fwp6DG9k0zCo+YGtMQ8QswCPlKtVIMvZhjCHIWpGoxG6C6Eo7qxxEgmzXiYRUKGRh3CLt5qdvmHBf2MBvLDPJ7NRzd3jU/6gCvYQ9zwUd6Hs+7QAo3XKboEpEIzBvrCrNw3Og1k9mH4sdPC4FX32KNV2mMmChMS9nyZIMBwO8BbM4gQ/vd0ioTJ1MQGhHxBWvXWrk2u2q3Um7zadEUDyrq4wyotFtPn5Kcr6QDjBMpa38nXDKljS0SX9tXO11Xzn7Frz3KaxWuotbLUXN81qi+rew/ps5QqFQmNlcdNACL8vn9uw1wv6wC0874VV/JuU7yK2c6780jHaF1xHoHY0mUYx/h15HlyPO7mA1rkej210TO/YCpxH7/AAAwVF45Hx4ebGxtmzC0eOHjl79iwxm8cEYu+7nFcqlaTqokRAwIR3lstlglwdQW78PptN2M+OEqiwCONT6GrRdqTbiTg8sN54QvyXP1Q5TqHjKLFeeA3lz94g6HFRM+B108cLc4FtxN95NtHfFWu3BwoiwFwEs387q8zcmTToc49+AaG2qzuGv3BUgmIOXB+BfeT52MVv//bv/NEf/RGWaW8Y+lMff+zhW/4v//RTEM48/tnjx5//8dNHHvz45/fsnRvLTNOHr2ysYP/a6EvHlzdPHzvXKBcCsj2uUX9Kwvxc85kDd9MENycEXCFr6S1Qad0SxjXELlF2Cx42IHkCOxN30ZwXGHAvVPZgNOBVhTUaSHqVjr1QoPODDwiiHgg4v8UdUrLRkscJTkDPBTWOfbB0IiEQRLiBFgjEIhFEZwS1vTc4eXZpdXG92zC9cNATKcAHoP8i8UxmfCLqk8qrJ1XZPT41QxMJ8tnRU+eMps5AoIEofMu8Yzo77mlgMxMIRR3RGARk/YFYPJCc0mRv12q28KCzjUYDKTyBbCB54SYkw/AGNLPS2GqWqkklOTnu7kuy3+OLxe+4486xbILiuNf3e90o5VetVrFVLUHlq1TLp06cObXerBi9elWXOra3D4BRjYXjyAhNzY3FUnPx1CTC/7nV02dfe65eaS5sGce3zHrLBzJBaPUJxqGQs3FkghDT805NRGbGoyGp40JV16Oc2zKPL5bxz3MM4kRT7K1u118h8fjV+853v7Vv317HROC93057q5V5P/58FODfj1f97zrnYcjcDqhDhA4hHwb2iRMnn3nmmeeeew7lV96Dy+oDD3zgzjvvog0IJYhHvbAOERxcAb+i6KeND8aYfj6ynSiuIFGCxSp/l2AUNRvQeOg285lhmMfxJZ1OozQ3Npbli1QqzeCSahUAORNaHr5seYgDGMb+7RA+/GJ4nG+CY3/j/PjCp95mZeOE2D4z8i984b967ejxazKScCau5FK/8zv/42/91v+BXTz55Pf/4X/zD+ljs9SvS2U8rvnp5O/+j38/m4q5pOmnfvCNzbz1kc/8/Uw2Eoum++i/9Ozq+lrXMsm1Wh5tYX3rhV++xNUx9dq98+lsRHN55XILu3KhMMfIF9YctwOwr1qxojeF2qtgzDuNesdRTnD0mLmjBRcIqQDMIX6jcsMAGc47WLsOdTw2OT5frVrRWw3eDMOeaGq0dKbOSNdBYOO2oXkNSjwUDoS0IMFeSN52u8dOnFs9t+brDBq11nhmLBiggJbcciAztWMyERnUNjsYsafT9NYrleZqoczbyCeA5iHqHnZ1D2ZkRVjQ+hmbAwMU2ye1HJ9jKmEZDYpvRPdhqNOl50TECEBo8bklomvPtVHJLbuN6EQmEIxyOh6/cu8HHsI1Dk0fpv4AA6xWZW39zIljx/0+bXMrt4GfXWfg9rtb1U7A55kfD6CJMzEZDiWykdTtamSmb60tvfK9rcKKBH2h7cpV7COncmXdtVlhjt8RMEHRchd3scNWEPb0yXhkdnYcAAH+8Zsl2IU2Z3cFzym6aL/9P/7f/vk//z+JrsUF6MwVbGf0kRt3BUYB/sa9dtf2yC8O9sMAyaPQqdoNxF+hh508eQr/dcp3YjBRef/+fRT34+PjE+MTsbgQZhliy3kNe/WChnzhvzx6aK7SACB1IAkgRvI3X/PYbTZbdAX4kRMOxHONSpEkgL3wN91antVIoUUikIQjAqGF3CcWacCxoCfzCBfIbYaqIg+46BS2gcTD+uaS0oK3XF9n8M0p9f/v/+pf/+Ef/qery5Tb3jtPZnKmO++846//+stkPFtbOWxk19c23wDdJ0wkY4H/+f/6G1PjEVnb8bOffs/uy3tvuTsSIX/KhgIJMF+U36ill1aWrHppaWHt5wsbUnyC4ffh2WwIMzQkVSWpBfaa/MzuoVwLjwxCeL1SLeWL7A6CuaPe7gQbhzRHzU2AB4+mBlV84b040jKUBk9O8sFsm6jV6TSqVcIoF4UAj3cqjHsAd6rfHwyRUnjMdlsbasoLR3ik4jyQyTe2ij//4bNJLby0upGOJxOw4+jyS4FDd35gIh4aFFdKK2eTYxlfQDV1e6PROn1mQRaoeA9q9UAM909EAq06onoMtblGQbz/whE5kgjEUkwhrFbJRBEXL1xmAxYtemE+4+WwAfT1BnWjlnN3A1NJKRCkG06rf/9NN2XHMjjVEiPrzcbJY6cKtYYaTElulyx1jy7ky1Wz6+qUy8YH7r71rl1abesERzG5++FI9jZbz596/rHi2nG4Afw2JCZ2x2KTx44cOb1cfvZIAV8fAq+A34u82HHdFcsqym1QgwL+J3T/rpygwVbvuPO2L3/5r/hlEV6+jjbR6PW+WoFRgH9fXe63ONkLTe/zHew3VPMXl8vD5w6z9ny+8Nprrz377HMv/PIFCnQ8wgjzt9x6+I47bse5lRhMTCLobqvDbu9iWHkPD2h7R3zpEKpp4grKNGHeCfzVYhFdNjYP+irPP0kF+BF7F0bjzhSAJjat/zQSIc6LpgJ/8Vh3EgN6AI4j24V5gIhVQsTtkpRD3mTJnOMXGcxTT/3ov/2H/9iRe7vKr2FThBgPZfyJJ544cGAfc+N/8k/+yY9/9NM3TCKICwjN//P//Yc/+MCBTi/x3LNPl5tmenY34+bp6ZlMOK2G48FomkaL3WpY6yuv/OSZv/7Fy9m5A4TopKrsSVPtWmRSeMYgz9K0OqjYmXSG0YfXW4VN4VQLpK6DvTu66vDgGAm4BwDRqcK5wn6BsxPRCsM66nwuHvkZ15K2vmW0GJALSXhBhO+SvsGRI9UALa4GVEB8bBbhFy4UkZ62AJC9esP8/nd+mA5FV9c28WmdyqZFLuUP7zp891g8KjfzuYUTWgCmnAqIvzVwv/zKa0ABCY6w1fDCi2qeiZ4V8g1iibgaCHCJhKKOqoUndwrROjiEIALgqzHgxkPesoDqCYs53oO9bK+9arbcWfrsMb+P1n5sdudOkiTGFoUi2Sw9Ao9uD7RgKp0K+TzNl44sLiw3zC7kfuljD908FWnmFo+TSiWm7s2M3/LST/9y8bXnMCZSZH92PBXL7I4m5uu19Rd+eeKXrx7rDBS7J2+sFToY+Ym7R+DoRDtd3FXiP8NOk4OZu8LIjKzet771xN69e4YQyat8d442d92vwCjAX/eX6B0/wO3Cdzuib4fh7WO5+D3DOMcDvV5vUNyvrq4tLa6cPn1mY3MDKRIK7tm5GTr5hw7dhPsLvfdhM//iZOJNHj0XD7aHXw/rZiBavAjz2JQxC2i1+FK86AHU6wIKwIsv+CkVqeN52iFAgbKWZb+qyf/0n/5TLOYu7vZfwTJTYBHmOB5yDsbwuNNe9SL+V6vk6v3u7/7ub/7mf8eT+k//9E//h//hXzD/vviYBZ3MK/3Xnz7wD/+3D+t26NyZ5RMLK+HsBNU/fQ3K6x3TO3bv2EcHhDa4xye/9uLzf/Kn30hP7em6TdUsR92tTDw+N7ffstuO5oqNc3qzjk36AFxctSzkY0mnRIAHiy7RVvEKOj5VMsh5WUIdVlaYpPRgbLuFc42To1kWAR5tPaD1JAo0ZtCHwyNd9StcENItAazzivlLkB6MChxAcihgyMsbzz3/ihduud0jG5key4awsfcosYmdmezYeGDQzK90bFOj7JZ9bZe0uLBWrJRtpGqtru3xgXbbG/RGPG3RJwhj9+Lze7yxVNybmkV7z2NXuF0wzWtaLSJ9F648TrSU9ozxUaEb9Ff0ei+rZSamA5Hs4uZG3RgkkvFoPLi5VUknd4xPzamBAVK/lP5Gs3b06NFzy/nx8fjeqYmb984YrdVGcZEkSQqkIvGJcu5ctdSIxsMyK4aaHilJbM/Aq5ZWzzzz45/KwURbwDT9q8urJ1fqdALadPsdZgShXrjMkrIIVaOLWKqXeZv2+u3f+Z3f/q3f+j++zVv9Mnc7evv1sgIjFP31ciWun+N4Q2k7fDS8IQZf/J7hT4cDdaboe/fuvfOuOxBfg709NT0FrBeLlOeffx4deHD40O0o+gm9nK/jOib6uMMi/g3Zw0ULch667chwnp/CUzvSkGdOT7HOTukWkD0wJrj55sN33XUnpDJIwB/60MP8efDBB+hv33T4EG9gxh8MBdnjrbfeiuvMG/Z7xZeAs4BEwNhiOyW6WtXSRTmWMKj9xCc+LpBtHvdXvvyVoSD89osOLJ7tM5PJO26ecCRdfSvLK/1BoG71crlCrdagjeKT8H7VCeGU1JZu//Kl16RAiK0Vc0sDhHHanfTYBEQ5iOKUwoxH2n1hqypCddceSr8JETgxNxHi8Y5WjKNFizAO2nLCVa9PLSqAbY4WEnEJHpqFkowIWKK1LzxiBd/LhYiskx5AW+vxOdRhSRGEPYvHJUB4hl4q1hGgDfolvNdCatBFi0Dyo34LtW86mgDir+tF1O0EA1905tuVesMnrHHdmscDejwUCHgNxgxizC9E5nFj5Qi52cAu0Gpg7cSwgU4DWYGDCBWWtrTcfWD8PB275JOi0UQwETu1Uq3W27VGd3wsHhubv/X2+9PJRCwKU51pRY/u0sKZ095uK6F6E1GaBXKv07A7TRYJDKHRQHNwQPVPtwjBHhgHbRdpTVCWx2RPtbi1jEXN2dOLk2nP/p3RqYnYwO1tkozaHJgDlWcVBdCBbTiaA4K7Ty8HtN1lGB8Maf5QMIZAliu+w0cfvEFXYBTgb9ALd70fNg8UQi9imR/84Ac//elP41/5sY999MCB/eDvXnjhl1/60pe/+MU/5u/nnvt5LpcnXNBjJ0UQEG3HDd2p1H+lwOV851d5wJs8qobZxlClTJCvNI3WPRkA0f3QoYNEeuL9Rz/6UZiBb8hjrmBBt7cwlKB54vFvDr9z1ev44RkBiPvMZz5FR4RWNqIFcBcuXgcxSnZ5YmHp9punk+mEqk0XipViJRdLTTUMEynWcIhYPsBRTYzWB65mrXbi9FloYfFkSm9Wq1trA9ManxoPBcPowFBpCzUYoZVHb4bAjhYtjDfHa05MDUSlDTaNVvtQnW4YO0RTBeM4QZEbOL5yLpAWNAC4qkz6sUhHvF2w6oX8uxiYOJMTL02VcCjMgJ8hCro3BCRCPMz89VweWr+r0wsy55dl0SPqdcbSmOElacMYxRx3Cs4yrI0aDi8ur7Jvj1B8Q7GHxr9FGEemQRNsfxl0PscPgsPn+NdxyG2DXr7QyQM56IeRLyYtTEKA6nWQ9tuwO5u258ziRqFhj0/sDIbiO2bnJ+f2kn7QqsAOBuIoaRPYUauwNJZQp8diMxNjXQOpwDKgRaIx3rfYyTqD9B5tpkqxSpcePR14iLISs41i3zZPnz7XLDd9g5bmbd9+88Qdu6JZLGx8stGTENHDUU6EcsD2oksEpRCVAidrupw4zdXJ5bZIc8fHxy7rg1fw6zD6yHW4AqMAfx1elBv+kC7U/Of78Dxl4HCDj0NXC4ns++67jwqbWDs3N9dqNaGZQa9HW+fnP39ucfEcrXVi84UZ+XkzbIfa+6v64xIfVcPDuLhM304atrdwiZv6Wy/JxeMDGrBPPPEtDt55Cl9NcdDtrREpb775ZpIk1odxwGtHX/u1g0dqxn3LgcnpybjLBx8ef9XNVpOSVRFlN1TuQRc0G/CGTkdHkX5pdatQMTOZKTxj1s6cjGm+8clsIJAgkiAaQ4RytGHEawgvII4TYAiKjlaMkK0hbotLRfEuNOoEhpKwBuNMhFAhkI9jmxeoBMfJPgWxXgjcDhi2C0q61y2a5yLeinBPP4ZN8U92R63abffy+RL6MtjPaUjOYFLX67JVpNzT41mK5frGCvx1vxLE1B2GWaVW75g2wnD9TgftWNrb48kYTrRSv8tsnS2TlwRFgFc5dHIC22w5mQTW9uAM6COglw9oQFT2yMvlWu2zFsWyFkuOcaCJWEJTB7LWWVs43WltFrfOLZ0+rleKA7ueDEqqjNkdtIF2YWuTWYYwpfP5UbllU200DoWSgItiHUK8X/EBE/CrkX5XJ0vAIKdZt/yeXsDvDUhqRGnPToXvvu9QKq652+j3xRCV7A1sfI+FNJCjone5MDmKfq7Xvn37aFld9bzzhn9OvQ9OYBTg3wcX+V09xe1gPwy0PGV4lIODo6TmofPhD3/4c597lBL/8OHDxOLnn//lX/7lX/3RH/3Hr3zlr19++RWmtnh/EQIQNd3GGb2dCPq3ZglXHOMv/iDDgldfPYo9/BtI/G9z7bfpf+yLOEv8+/jHPyYQ6e32t7/17ddt3Ol8YNo2kw3unIl3Ow2iajK2b2nphGj0SjLCrkRlylwhJuMdWAZyhN6l5S1MUTPj4/nFs0G5v2v/AdR0UL2xCe19RF2ElTuhmdAt2ALEZyIOvXbxL6F1g5ws0ZJpvOjO93tCtZ2pOh7mWNnYFj8HzCaU2UHrsTMR8gEE+CPoxmBx64jd032mkocIwV1BfOdys1mrYdUr9c1cGXs74TRDRiEs7UTfH7hmNj0WT2Va1Rwh2QWejSQD9bjBoLiZ46io0AN+rWkaYdRw2rYMO1/29X0Y6iJLJyvBkDhu4SUH/Z2kgU0LgxzOsmuaAinQ76uSu96yTtuucCI7Mz3rE/iSWmkrn9vMLRx/5dgrL7Etq2WnEqmASsCuCOBnodIo0QTZAMCALj4NEmx2yR70lg22z+r0S5UmdjSK6ouhjOMHkA90ETMba3OtyqFgCYDcvap5NM0fC3l2TYd2zybvu/fWbCbValHMC7V8IXJDy95DV+AyOu2O3c4AGMqjjz7KzfM278bRx2+4FRgF+Bvukt0wB/zrMLphRBx+f/i1sPvwAsPWaCFS3NNL/MIXPv/Zzz7KIB983HM/fx4/1q9+9es//slPz5yhuK8TaQQ82xn5/x0Vya+EPi6qpM/D3Z1OwOve8HbKmmEFv53BEMuefPJ7V/fyXJzN8DX97Ucf/SyOt5z+Y994DNnX7d2Jea2o8nwTSXXPXAK0GN5pfU9PldSNzaVOT8I2jWrVEtquPtzmcGQhHENNoO8dCsVrG8uebnN+175IKGqhQygg3dDc6auDisOJRgxPeCfx/ryrjHMBRTU8HLc7FTzMc+bNtJVhyvFfymIA80LWhha9Ax0Q7/QMOHi/uOxSr93huwDsiPUcHvGXcpma17K6QDXLDR3OpEPA8AxZalx1rG/HIolQIgnBwmjU3fjQia5+l/F7fmPLDVhepkXRR0nHL7njqo9ZPU0LsUPa8jQDQiGE35HbFacFfr7bYWZBfY85u1Cqg8jX5ZBcbbuXk4MKdE9mB31jY/2U7DFnZ+Lerndix61zuw7F4lMef7g3kGu61vWme26t2oTiWUMSJxDESVaYzQtpPb/WdXlzhSqaT7lc2Se5sbTtYmIveZvlYr3WWlks0qXANSceCaRiEQTvOZc+FICAFFCNbNb/0Acf2L13V7+PYw5FP2FeDOcv5x4Tdz6Suo984hNwWS/ng6P3vhdWYBTg3wtX8fo8hze0wX+9K/6G/vmwuKcUzmYzNKIfeuiDn//8o2ht3n77bbR5n3/+ub/4i7/84hf/5Dvf+c6ZM2dAxwtfE2xGfyV6L55lQ7jekH/nbP9XXLwhOskZ8//q9XaWbjtNGe4LW/Svff1rRKcrJjX9rQdz8bqhEsh0g9FGOBx66qmnVlfWtvmH4ryEJ4xrbjq7b2dcUjwdq9W3apZljI/tbDVL+LG36rDcKdwH1VoTODxlsW40S+Xi1sZCt1EJ+uXpyQzybaiwwxuj7CfUMfrFb4a6HecBIVbPchL7hYmsWE1iOx1grGP4B8I1PpUaXqikit67TJsamVoxl6csBuHGB+kF8DeR3E9z3+8HX0f3HBO5SDRGEd9lfA54n9jbgh7ZLFSqNcPU3GwesLxKAQ9QX/ZK2VBYTaU9ktZuVfF9GbhlMWB3dVvVJjYy7BRSnPCEodku9U2CuA1UsOeX6Q24VMGhEJbx9BLon6N4I+QWBOqf1j5YeqF7w2xD6XVbwRgW9FK/aTS3EhElHcumE+Oh9B6PJ6aoZA9+d0+neyCHM25/DFJhz661dUMLyol0iNsSk71ixXjt5MbJ01uG6TJaqO0ZgQBedHHZzzigs7qSO/rKut4wwporosmZTDCWDBHrGXCIJKlrudqdWAg1wM6enbfdc8c93baeK+ZohVw8GLqEu1cQ6/llmZqavvvuOy/8UlzC50ZveU+swCjAvycu43vxJIb9fIb3QOTwzKCT/4/+0T8i3jNQ5IH14osvfv3rj335y1/5wQ+eYoq/ubmJni7PPgo6SkOnTHcoxQ6FbzuTuOJu/KUsMC1QjHkcpb9r5cIM2Y9ux0c++mEKROSBfvzjn263EATEWmifAmj37JyNZtJhylPm3NTVsdREo1RYOVOsFcrN4rJVytdLuWaxsLW6Bs7carV8bltzdyUMYy2T4TgteybwTO0Je9SadAZQYQFAT7gWF8ULQlxEdwGKZI7uZY90yYnDLLxXFmRymuIoGZMYwKS3EIchoFFAEzppAAhvVgkDeNUjifyMqp1OPa15Mgr6/lTwHbtdLdXOLqws54tGe6DQZOYwmD7oOrqG8aAWCaiJ6Wm06NuVstmoy4omTGR9PnxgEYFn4s3iACREZx6au7vXAUEXDOI5hw+tymH4ZBUAISdHciDOjg+zb4iXlinG8IwCOj1yAcvvlmNKXy+7O3YmOykpYRIovbDesfKa0gkFfP1utdevBKMZjq3f3vJ0SpDxyGvi0bAke4v19rd/cGJ1o2kZ3WqFWh1Buv76WgGQKZBBZB6Xz21urYMiVFVp4Pe6Jqbj8WTAQTQISxksfARykQm8Uel66sFgp1ZcCAfklu2u1vRLuRsvfo/o/bTbn/7UpzD4ubgndLnbGb3/hluBUYC/4S7Z++6Ah5GeJx/xABl8tLXvv/8+RtEf/ejH9uzZQ4GIKw69cZB6zz33PMr56OIxD0ZThSJTWJl6YBQLIdtf1fKXg0O+9OWmakWKBws+5sWX/qnLeqeYstvW5z73OaHe4/d95ct/c9HHnQDppvnczSSVPbsmqL9bzaaixdVQtl7LH311SW9hvLLRadXMStmoVijeN5fX+oYOpisO3JwBuVdCJTA7PoWWGkxxUHKO/wtdddzgqOHp0QsonaMaJwbvxEtc13BHZbpMvU8SQMteoNSFOhyhnI+Ifokjb+8VIDtEahU/Tuoo4zACF77qFPMi6FJzc41xrBlQ7Obz5ddOLzRtrFHpz/cJdgJI73YjmhQLaPFY0B8Ku1HFQaJdb8AJxOAV6RogbczpG5YhpOHIJGigq2oUPXmrg1IeHEGqY4DzYpoNFo8BgpBHaAs2IAcGZc7GAVbg7yybEQOyfAM5EyWliCYyUr+v19cto2g3NyVvPRoVwkodu+PqGQGPWdo4Vlg7B9M9GCaxIb+Rw7H0z19Yee3EeiQUcPetUNAXDKkd9HTsfqnQ0M1uDYd6g3SqFQ0i1y/A/LE4AwEInDQjBGnBz7CCO7YrdS1r4DKw5tlaWvJ71bqprG1VL72IJ0VzyCluBgif/vQn+fUZtp2uLg70su7h0ZvfyRUYBfh3crVH+7q8FXAeQ6JG3f7Ydi0u5M80bXZ2mpb1b/zGb/yDf/APPvnJT+zfv583HDny6mNff/yv/vJLX/vaYz97+pkzZ86apk55PRTUu7ivfnlH81bv5lARRcVejyrtrd57hT8XT+pW4/7775+dnSGf+PGPfoLv2K96+KKn3ofKFgn4D+6bhPEPO8snJ4PxOXTWT55eXF3foDPt8wAIlzW43KqM2i/lY8+whfiNzxuNRlOpTDIzjoEclTrhoTvogOAmxtPBFtg64TRDmUunRMjHEKfRbsHWnZpVqKwiUQeK3lF/HU5OGAkA/qc4pzbl30zMSQgA3QdApTud/OHlhSMnhGOEyn2vglPqmeWtYpWegA+leslDePYNXPFIlCF6KobkDEr2wdDktKvbNyt5mgNSIAK43+0ROrgcKjsXu/P4gPbRZO/VTdaE74IVBLjPLmjUUyqTonS6OMS5EUQU4jIOpY2kBCk9WerDt6v4XFoo7NGCDWGRXOq6/elk6pbD9yUy87FUcnxs3OM23N2632Oj8F+rNzkVegeo3q5tVI6fXFV9Kmp5TE2cWQdHKU621++USs1jR7eK+ZYCDQDVILdnYnoC0UXGC4DyysVKT8jd0H1x9G2E2F6/1epWSq3NjVy+3s1XbEfy+XUqCG9+P3GHgLMbG8/cfffdvz4pu8J7cfSxG2EFRgH+RrhK799jfAPf7Ffy8sPn1BAix6OQ4A3ffW5u9vDhmx588MH77r+fYA8YDXjRq0eO/PSnP/n5z38+OTk5NTX1dlB1b34dBIRbU3/0ox+tr2/82izgDY/jy8JJXbxboU/ODB4RIU75iPMSBdn5MQSbFRAuzNbuunVXOhmlbusA0A5MiQl1rXDu3BpRzNt30RneMTsTDQWQT03EgoqsxZOx8amJsfGJdCYbCIaRhaewpMfORJ1eOvh5wPR8VpC7nUiIDRA6dIRryQ+wW8jbCfjDwOWIy2H3Tl+f8Amd3YAwRiAThHcBkVOonEmykCmiqY+nKpsSAnbCDMUh3GFkZ1pnF1fLdZ1eveyG209TwE1nORoO0oDgyJOhAB+Pze7w+DW9tC6Kb3r8XqmNv6yuM+xn7k/3Brg5pDg66YR4xH0wo2Vq4FVkshbZ7Q1EwyQWZAyiPyHyEaEHzARESBrQN+j1QJwXQRiCBOzofbspGIDkRV7vgVsPjc/MSKpb9sn9ntH39Mlu0N2pVRro49HiMNuDxaUqjH9WisY8U4euixaDUAxq1tuW3lX8Hk2V4lFJk/tkGrTmZ+bmewMhy2ga7RrGOYKQL1T7OXX6EEgFFSp6pWoivNd2B1a3QFFckijyxWU6XwMvYM6F+IDIqa5NE+v9+6C6Xs98FOCv1yszOq7zj6EhnGv454L/+UXs9jc8qvgnUQLO/Y4dc/fcc/fHH/nYZz/7mU9/+lMPPPAAIvnXWM9rQFlYLJZoG7zxAUroe/15XOHlJcPpuxBO+dzn6dLLFKCPP/6EM/I/L2dKXPUgiurp75wOTmcDLbNZK1dkLRuMpfye2onja+WaIbs6TM0P3bR/bnaOzjixG1l3CvJ4JDY1MZtIphUUZH0S8YZiF9obMAghACPE7QQV22nwisYvCuuEci6FozEv1OoQhkOpFuF1wI6C9k5AhaXmQY5GgNhF3a1pwqENr1uA8bC2OFqm+KjVaCGwbwDuLN08ffLM1lax1bL7nYHwoKXn0O3QIFB4s9vHcWYiQS8D8mg8ND47MOtu4ir9HEUlShONCeMsACU714Kanaa94m2DLmAWwAAAZhoexhDl8aEhMSRqtzs25D+aLmjwCQmgfo9efw+vWJ+7ZRiM2Ulb8Edkxs/KN239wE17whFk6vkGonkeOkPA3vRmqVnT0dOHR9Botde26qrstdqDWkPI9Mq+biigeF3eRsUATzc1FtDwyIX0KPkmJid27NntkuTNfKlcMxt627BcgsAodPa8gApKZaSY9XpNh3XYNG2vFFtYb4FDvJQK/uKbkK/L5crDDz88PpEVQkRCquiKs8wrvHlHH3vnV+BaDQvf+TMZ7XG0Ar++AsQhB5afpeplbn1Nl8gZNntvu+02ZgfXbEeCJHX6zGmgfOzi4MGDNNUvFGqCJicETfuM3nuLy8V6Rff0XWC2zHreLSdTmbnduyYYfNMZh/i2tryuyIHsGFOOXXMzO+Z37J6b3YltryCVefqA0IMBfxCOneLnO8JrDSC7A08HVUdkIuSLsTwSd2La3RMxowd6jj4/9DDob7S9xYSb/jOXQLS/HWPA4fSXL2DNgagQwAhHk1Wo3ToAMzbWMiyiH9Ix9CFIAuKKDwUeOu6kMYqMdE2Pljdza6tW9XRtOZqFJk++oEQzocxEBOdiyPnChagtbOBxhPP7Oi624yXdoAqnj4FLq9nv1Bt01AX7TpAC6N2jUMv+sUAEsy+Uawn1XbXd9RgW6ZLQ3BPITap8qWO1kS30unzMLCAC+LVwODamamkOilqf1Wb9+HhfpDFe9PXDYRIKn960q2WdHGbHrsz87plEamxqbu/8gX2o8Of1zvHVQr7VN/zx1dZgq+Wq2NJmxWwYnZZuFSvNjYJ1bqV6bqkg0hU3qYYYM13BDQa/4xe/+KXT3r+CT48+ckOuwKiCvyEv2+ig37Jbvj2tH8aVd2D0OLTCiUbj3/7Wd5CVff1T+OL6/UqezufPV9jDexBHm5ubueuuu8gkfv7sc5j2DvVMHA1z0Rsn4CI1s28+G4vJ/YHV7VrB6HQoSKysgts6vpDv2SZSNLv37guHo/TPJ6fQGJzia/oAbdEZpsz2yKi/Cw9VjRKW0lwEYyJfr8OR8AbBlAOJ5/YKjjxW6UKfFuMUgZ/HdRbAPcMTqn4BteMzUOG9AjlPwGbKLZQNQeUxr2ZeIDD0ftnRtiOuFsuNjWKpVKuTOtBSHngHvr4LOh2dAo9P6OZxlulkTAMOR1s+Eu37VCTtNL/siac6kgxmrWsaZr0GQMAW2n1kBp5Wsx4AOkBx73GjmiS03Qn4ONlrGqdpMt8WEkBS35HmYzUYC5B1hIIK5jV53QCFD3OBLj50Oo+kJJL8LyYU+ejKeHxtq6sGwhxrrZLn1AKkCD55KVdvGK5oWGOywBwDiV7D7IYjPlB4gjQg++PpOBMOvd0s1NovHc+fWChhKXdqpbZZ7NUNpdJ069j09ABFwAKVtvKwG5HpI+kYuH2h5S0TZYIreAIQ2CH906WH5jAki17BRkYfubFWYBTgb6zrNTraS12BYVAfVrciGl14XTv88FDFh6JuYXEJFt+1GPY7zXgHfOD1fOITj1AEF4qln/7kp4IDL8bwjFdhqEP8Apju2bsD67UoPnuA2EwLmnptbXE5FB6j01trNHCbiSRjO3bthEhGBqBqQT4PHQ7FGUzeCXioyvBHmJJDKOuKAbwQqqFlzpxfNJip2t2YxiO0RmAkpgsymw/jVx+RXbjJicguYjlpD2W3mHzLcpDRvYDZYR3D3z7iqxpk4h+WRYO912oZuVJ1JbdOyxxEPqT8zERYjnhVu8sllGLBsB+HVglh16iiEKLkaCSYnkRVvt+o2IovkJ6k0O61jV69AZNPoN0UPtoplEsDy/IzZacM56rQtAdu6QeFJ6KvGHYbJlg4eGzi3iIRaLcFyxIt304vZ5j9gFdVA4RwGIVqMD67c1d6PCayKNZAUPAwe8M3mbl/a3m9spxvNjruss5dph7YP09Z32zU9u+d2jOfvuWWXfPzKc6VRohptmr1VqlaKTe859b0Mtb0QtSWvIgGhllr2cVGu6yTVcl9nxaOJ6SALzU20R3ISxv6er7Fyl5BGc5HADx+/vOfwx5+FOAv9Tlyg79vFOBv8As4OvzXr8Awfr+hXn/DMPKardn5JIJK8YknvnlxU/pqVUvCO9Sh/DEg/9yjn4+LUrL32GOPCXU/hu8XwRQIuDNTid3zWcGT8oTlUAjt9IUzeTTOH/nUp2bmd5w9+RrD75mpKUXzddFL77uEdTqEOKG1S2hH3FZ2rGTAfxNehfAqZTEgNQK34KRRlAsRnHYD6Rxmw2638I0Vhm2imBf1PLmGkKcVHmi416FQC9VNMOYZY/h8oWDQ0XpD3dYXCAaJ9G3TRlbPImXoNzVJwNz2HpjOjEXCUNUGLrNuBzLRZDQe8Mqq161KEs2BUCKhpMao6bv1ii8SoUVf2tz0AuxrNgKM+f1+A2mAvsvAENbSg4jJyX6hbitWcACFYCB54d9LHomCmOhO1uLY5GBgr9M/EA7xg15NN6VICJs5j0947/iUyPzeeXzseZ9D/dPY4OrGmeWFs7VW55lXTzcZSshhjz/mlmSWLRINjWVjd92yI5n0ZzNxPOiS8VAqGZocG2NIX6oa1VavXDe6HeeystIC7A/uHvKCu6l3t4r2ypaZq7m3qp5c3Xt2rbW02XDK9ytpsnNhm60Wlks33XTTsK11zX4RRhu+XlZgFOCvlysxOo63uQLbNc21q9Hf8giH000C2Xef/B4m8RenGm/52Ut8w3CbSNqhAXD45psgZH/rW9+qVGoXFEwFEkDU1kIcpnPrwclYDIWXlBKKtKqtjY1yMjt56Oab5w8eHN+18/hrJ7bypbHxaUWTy7kcqPeALwAmTMDmRTNigCocJa9QkGdGTWudYCj0ZWkWd0QrwdWXAyoB/vS5M1Ew7kG67oKHyPrD5Rbvd46EmS+UfaI7cvPU7GwWqJ0sWPeirUJSwE9tqw3fD5v2llFjkh1WvJGw7FZc9sAqVMu4yVNPI14zPj4nuyRFaM/7QLGHE3E5GJVTKaNaVlHVdfkoen1Y3HZsZHVB97UZmZsGIrId24j5kd2F9S409Th4egZI31DVg5izEOSxdNF2AE7XtjhXwjcjAgiAfa+7xhFDaHP3hcScGk4lxlLJCSEgOOhbZuvkuWM4DDHd6HkSNdPX7tQHwp0ujDferpnsrYd379ox5XdZEtCIQU/2ayQ0Yprv9oTCwVQqJkSHobtjKOOSyT1w4xFRnkxD8Aow6u2RPFUbjVKlni9Uao0WrZS3o5Mo2HWDPr2fa4w2vcR7efS2a74CowB/zZd4tIN3bAWGRcm16I1f4ikMo68jaffSyRMnh8dzdUsl5xktXqQRn/zUJ4C4I+R35NUjwuz8wkuEVVF1u/bPZybGZCmQ8cghpNoNvaNGYpmxNHqt8UQmpWrnlpZyRmdibJJGPWYwSiAIkAxBOkbmIsILx1XRohet606Hb4BR7wM7p4VOTYsjrKN4g+c7Uuqg2/hauMIzdwdeN4ADJvxgBXYN/RzGCdDLheisH/F5cgUiHmGGIwHNXq/Wy5Vif9DOFzZi4WAsDMrd7QkoHlkg6lT2BOeNTkHfjiXHw9HY2PQ0ijzRWBSXdW8k2yhs2Y0KQjNdv9azLc3Vb7cM2uZA4Gl1oKyvG0YC7KDjkSNI+pjleVzhUATfOwxkez5gDYbgyyHsI0gIopJmyBAMyITa2qDnDwVJKdCwCafHsulxhO3a/d7K8sKpkyeX1jcCiM1K/rrZQ9+3VM6Jzr/svuf2nbfetCMZls1GuV4twjMwdYO5BAkZ0Z1V5LaIBeV4yJtKBGyrgaAdEni41QvOXh99PUYtQwP4oXWCuOLbl/cS78Y3vG14HxqmDq8E0+Er28joUzfWCowC/I11vUZH+9YrcHUD6lvv78I7th/Bjtzo4Jvf/Na1OBJR/Tns/2q18sgnPh6PJ3jyYw//hsKOcXmn7Q6q7j270nIg7VOSZVzPCiU0X4LhWDAaBA2WioYn5MDWRu742qbRG6TGxuPhMDEYPLvDrnGj/UYIJ7rgBEOhPRwQCGNVYr4wWEWhXsTyZCQClR6APQ14mvAI3QwH72JTDNqBBoBoo06nJy+geaKuFy60CLaBydc0DN1Q3CtWc8XKOq6BkVCIsNZsI+HWCwcD9PGBvWez4WbZWl5rybEQyjsdNSDF48DsWg1dG5uUA1qrXNIiQTmWcntV4ZTXqrpNizSH/jwEuHqrlQzBHxDCPWAHYKy1e3YwHKJOJlRr0TAH1qQ+tttiwABs3uMFyUguACENY11fOGS7XBDc83Vzs7C5urmFkO4rrx6tNzvjczsZCfRcUY+Uzm0UsYSZn5m+/65bbto/lYwGjGpha2WhjNx/Pm8xaDdwE0azASge4Iauh/SkD79f2T0/NjcVPLB3/M7bD2dTaSGw7/Lqho3Br9ALFGpPAqR5QXb5Clvrw+FOo1HHyQm5iGtxc176L8vone/MCowC/DuzzqO9XPMVYKCLTi2F4rvVfrz4iRnQgkjaYYjHaTs+b1f4UP67Vo19odF77333OOR+/xOPPzHc169ewnpdSMjs3zWeTo+7/RlLb26sr0C+crnVVCbTGZhoxqazYylNtlvN02vFjapJwe4noAsdFcTgmMWjYQdEXgjQINgiorMobr2Mq3VhCgPCrk2gRqoWeDxjeII5AV4VsvDItJhw3CnqqbEVQHV+itM+AHLivIDf9ZnKq+DY/cILbtDSG1vFVbfUTqfpdfeaVq9l9wJROROPlCrtpXzNLXVa0MoLRiaTnpvfG929O7p7F7r5TSbSgx76MHK7R9ffH4kP/NG+iTRNvQM8vu+qWkwzIJa3szFV4bg7PRPJl8EggosL8Dif17RMcQweiYiOCr3AYwqtHh+nR/4CLcCCCOiTahjx9TwkSI22d2xilvZJJJ4en9uXzIyRipQrpChmQPalM1rQZ6dCVOp+wHpbi+eMWkUNhuKY8qZSsgwOgPFEQMwC4AjQaPFguNNnus9nw1Hfrvl9Y2NZq9vIFRq1qt5HtkhA++EZinHG8OJecWAefpBNhSORRx555F1sdF3zZ8FoBxdWYBTgR/fCe2EFeGxB8/1n/+z//Jf/5a8SSIPNTg+fX47fjKA9bT8Wr+mEftii5wUj7NVXXzl95izh3VGmv8oBni2S0BAiP/rRj9Klf/rpp1dWVrcf2eIIBhJC5s1mO6Iqu3bFXb4MA+StrbV8oV42bTFn9xKFTbzZszt2ZxPJDHW2ppXM/g9/+otSvsAE3K95bBRfugM0fjF3R7mGoGQ0GyC9KS5tIeRuYD9POJQYa7vJDDxiOk7JjzhsuUZgT0SjzKoRdRd69sLepUdDgJzBL3kDYOJSSTkWI8bW6o3ltcV+r6nKg0QqsZVDqjZfbXXAt51eqORLUqPUK1cMl0+FfJer2Rv11vJG7tUXX1pbXlkvlM8tLm1srL989BUiptXpquFgPJxEfaeN8GuNAbobzxmcVuMeT0jFc8XmSDXFQ0dC0PgHfS0QomIn1yEPg2LniLdzBmDkuxT6aO9VTLPW99W7Hl8waA68yfHZA4fu3LFjVzweTMSimhpfWcnRrs/GaFBUQyQZHuFpJ4PjN6pbK0uQC0NBLZFOOVq8HkVTab0zuHBiLfsX9AQOsksE7/ca1UJuY6nRrJ9b2UTCQGNi0sO3HhM9oIj+HXMTU5NjkZjCpbcR6HPhknd5t5a4LwYDiniw9KEQ0vfidU1/I94LD5cb+RxGAf5GvnqjY79oBSi0vvbVrz/zzLPPPffc8RPHI5FIMpmgun2DlP0VF0CXtdjE2kql8qMf/tiJ7L9yoL+sjbzlmxEY/9znH0XJZ2Nj4+mnf/Y6Fzv0XoQ2/EBvmXOTkRgG8WqqWt1YW1jqiTk4QZb+L4SyhtvrS03MpybHo3I/q6qZ8fFWp7OyWcxXGsjOYAVDb9nSDbNpUrXX6jWUXoYNCezJAdxTy1LjkyzAIKc4lWCRAwqnrMflhzY02nYSLHXEWVCWJweQCJqBSFgLRHxqaCApna731JmFjdx6vW7ki1ap4jYNVW8OgoFUv+2PBjOT07PJxFg6SdHMKGAiGUtrgbhfDnlciOj7yTgof1tNCugmtXixnFtcXNxYXq2X8qD+QAmCZWdADjitWStFSD6I6kji+3C+ESK1zA2UQEAkRvxI8nRwfHPs7kEGCrEbpGxUWdc7S9VWvt1twS/suJLxtAaHHfV7jx+z3cXFJb20EXCbk5m4pdfpXHik0KBdUyWM7Pr1cr1cqqgBTVb9RHH2ht+eayAVChX67UICCKc+WvBilEHrhNDbPPLq8UKu5LbMsaj//jv33nR4544J+cB88NYD6Yfv3XfX4Zn779931x0H8cAtlQokIZfLl+Nk4T0gSj8/P//2uwJveYuO3vDursAowL+76z/a+9VZAUcwtfvVrz22trpG2Dtx8vg3vvH48eMnEKylNXpxN/KdCfCcFfItGNpaaJI7SLurc54XbYUTwTfv3nvv3bVrJ5JtX/3q16Cybf8c2RYYYvQuKq1e0Nu7+eBE3xuBc67XVmvVpgSxWpZxKK8BABO4sG4ilY2OT2BIGve6pjOJ8Ynxom4XO9Lplfx6ubqytr6xsUbUw8AG5Vb4c7i14OwCIFyw2glUnQ41qfOn19abfSKr2220mpStQZDiTE3gkgdDMhHOJ1OYomMnHGbU4CtHThw/dQ42mk+BWhabmN4/NbMzFo0kSEm8vqDMp4KxKB5ydLyhk+HzZsmqj0l6p4NBDmqunZCq6q2WAAzIcqsGn6B2emn5F0ePVC0LbL/i9bQ7faPT3ygXwnjPO1lHT7gBiYG0FgwQyANagAG3JPtFl74H4ZCSGnv7Lqr46PahQXu2rpdcgjqIsg16iIXi+sriuc3lha3VY/t3ZZLxQDqToDXBtGD3oS+4tdgrz33TILBXio6bnxxPMaEftB23HgTrFxaWKpU6eZJw5BHeAi7LJnPSS6VyPl+y24NySe+YnYCk75wO3X7b9FisP5mQdk3FNMnOxv1jmdhYVtm9I42kQK5gw3y79FtrWMEDxccV6UMfepgMg47FqFd/6Qt4w71zFOBvuEs2OuC/fQXa7c43vvHE8tKyQHZTqnX7iwsL3/rWd86dW8CHBnV6wO0i0r4j9F/2gtXNM888t7KyIkbRjjrNVX9B1k6mEg888AGe19/59nfy+YKgbzkvmga4pQn7UTB5g8HOiWgckfnAuNuLKFoNBnZvgMgMUGo3I+QGlaZZ7iE7E00oybg3KIeD8lgkNDs+GU9ErY4Zjie3qvqJtTwbBIGOQxwx3t21magTQSX2hk6t0Ion+hN56d93aFETSJiyIybjBa0uCeMU3quFY1okhtBdw7CW8UtvGYjTR2M43CTSY2D+VE4KyLzeNKi1exDWuj4c6wZ9uwfIoA89nqxC7oAgaOmI0NFbsA0dhTwY+zpqPpaNFW0sO67GU7lKdatQKNbqtsuHbW2+Xuc2CAL8s3FjczHXEKw/sAUgA4SejxtgG10GrHHYBeq7BF8MY8T94h3Ue66GxxNJRdz9jomGbHkr7u9E5c5Ne2eDsj+dmXF5Q82G4fX6ejTOvbGQMl4pbvbbnQCwvwRZioz87rGTm4srpTNnt06d3lxeLua2SoViPZcrr61tra0VkKQl4QH80GMiD9zBA3jRRrtvbjpLPiMU/pneK/D4LVgL/X57+dTCytJqoWFWq+al31dON17MrXg5knbCpXfUor/0Bbzh3jkK8DfcJRsd8N++ArToH/v6N5aXV0RFIgDHAnhsWSZ+a9/+9rebzcbMzCyVLojua1BOv/GQeGgSawv5Evbw12gGP9wljeRHH/0smrX0il9++eULaAMBmHa054QnKpXlXFaaHMtEx/cGo2Ot4gLap145AOAOK3KSj6bVb5vdgd1o6mWro/tgtEciZASK5tdk/46Z6bF0avfOXUTrp1843uy4q7qNg6uCCLyHUt4DMw2xOyFoYyHGZgndO4FLk0KxsOr3tat1t9WGM94x23Ig5AqGynbn7BKqNiUcYRKxTDTKsD5JLEdbRyjTu1y6aYK6RyOO6X7DqtVNHdFWmtEtq+XI8EiyIpt6o2sbbRGe3QF2I3mbYO26bczt2uQfIPskFcsZfeCutNsN28AYVmUWjiSubghTPNh8iN0J5L/PNi209Wjj0ykHsY8iL9r4ArUuVHbpoFsozpusp9JP0+EIy9mAemA6NTuTDcRSasTv6jTr+cVmdcPvMTrNEvpAZleFVLiyeAQ7Op/s8krq8dfWf/HSwtJKcWOrTk+n0eoicVOqGeWqoZsD/m53e6gCk1cUy1XSIZcAOnSaelsL9oPY84GoAO4PctE2SWTrzera4vrJ46APXU1DkBgv8eWI//OrMaD387GPfXR8fHz4wXcm673Egxy97SquwCjAX8XFHG3q3VyBYYAHa7YNNx4+uwgICLa8+OIrjz/+zZXlVWD22WzmQqVLQXN+QD6sY65WNTN8YgKCe/zxx1FxuUYPUIf11PzQhz88NTVJfH3s648NZwGCECV2KfRrid9Er4N7xiYzqhqUsYNXIqmgZCLYmi/r1SYUL3cslkBsZWNzq1CqUUp2ejaU9I08LWZ7anZ3JJkOxmLBeBKQ/VrJwN40EIp2PVrI1XF1LWpro94CyGh0bC8xqJKnGY0gPdFX7Nzr7/qVmt2r9jyljrclhatGv5irtQxEXfz+AG0VNRaPM06nzS8kX9p96OYotlsWjDWQedSzfcD5cOBppyNzS8oCch90HOU4QEHqbBACaAqRT8g40gzc4Ow4/16HVMMQPH2XB+tb5t3IyNRa5bAGiw7DOIxXe3Dre20WymdaLaHtCxEA23vbMhkxILIrJP37LUMXiEXa+qo7lgjEFPzpfdFkIgV7PRDYsX9/KpHstduoBCDRy8wecqK3bwT9LfegrutNHO9iUf9Wrnrs+Eat1bPawope9rvCYV84orjcaAf5mg1YfV3SFETxoICI7KjdBVTATCCE4Y/HNZaOCf9dISbYJfWhiYDcX6Fm5wrNYr3Xsi5P1U7kfLRt7E4ymaT3MxrDv5vPrGu/71GAv/ZrPNrDO7ICFwL8yoVn1sVdcfGURvOEGvf5539B/AN/h+SI0F0Tkfi8xdmQKHwVD5bq8Mknv1cqla7iNt+wKcu2MMrDeIbK9uuPPUY9eP4ULppE0IjeMRXPxt1YpJaLq1pgvKfE3R3TKjVeeeVUcnzSNnpbW+VyuaFTBTctImu/6z1xckWL+DLZBCwybNcgyxG5X3jhlWKlQv8ay5QYTW5iFkKw/QGu74Imx/dpf9NnJsSCwvNobS3b8EYbPb+cnKj0JZekRgJh6myyhFgijmaceGMfGxWa+jYGuIEALEfa5nwTgXfs2rt+IqeQv3XRe48EgyKaujy6qXvA9gHpQ5VfkgwggI0W43PIC8FgAOdaG339HgB1IU5HuY8EPpG+TNi0OvFwxNU1B10s7bGzczcN06cCfOtpoMpRoO3i2l5HrYcfkSmxTZ8Em6DdC8hh0aLnkGiMSNFwJJXMTu/cS0OIEQNZBTQ69HUCQXr/Err0Xlc7EpFoLWBAd+ZsrlgDkihG7qwSaQRXhOyFew2fProwmuoL+EQqUylUmlWbEQdQP4R0I2Hf3FQWrhwownq1xkDEORE/c4nV9Wq+ZBYMyTB/Bbx489ts+Hux/TcqRp/5zGeEJqDzuna36GjL7+IKjAL8u7j4o11fzRV40wB/fkdE9Eaj8dOnf/Ltb38H0vzY2DgQvIufelevXSnqKroFW7mtZ5/9+dXNG7ZXbdhyaOktuvSkLKANXn3liLMvEZyGmrW8gB+CI9szRXTwVqoFl1cz9d5LL7ywuFw+cPNdt915uFJYO3bymBvLc69ft7p1TOSreUpVVQJxXUV3BakapN3scokfnNvMQUgj9E5kk2NRDT0dtN8oLqnZB22TmbtuGdih+GLZYs9/tmqnZuZnZqapF2fGJkShLkmxUBSLGoYHyUQ8GNAI5LrotaO9N4BwF4tG+RtbFFCKFOuEU2bwwUAYER2s7KIpxHhCAuKHEE23H4rGwti0yQqSrtjqILKD5StDfGIpeHhMZUgXyDewt2PeHMtOdn1asVaJRgJ9k48jYScs76jvMZ2nYw9cgfE7AHUCPFmCWF4H407NXNB1nxDFZz7u7vRdil/btWv/5Nxu/Pb6LpkozgqJIhsp2QF8N1QAWvjKIaZHIwA+wnquIQh4SOMzihBNI9oX3ijmd4oUCSOu35eFCH2XRIbBRCgamJieSKVTO3dOmJZRKlXrDYh+PRd2uiDz68b6em49X2v3fEW9f+kBfnjbDO8Zkdm0mkjacdtsf/9q/jaOtnV9rMAowF8f12F0FG97BS4lwG8/y+r15rFjx1966SXKep5xuKpv9+evSjXjkJdEVQRl+YlvfhOo9ts+v799AwRxJG4eeeTjeN4Xi6UffP8p5/jPt223OVTMqHfOROhFy+qErO4+c+yll4+dve2BD33+v/osandBxXfy5V/q1QpYdKReiOhI1zGuLRerAOd6tMttE+z6wLCBKR5ZWkP+BbMWWZWC3o4fMJqIav1erQ5XHh0dq+8JpKfbWqLZl6LkAOFwQMU/HqQYjQBZ71iKBm9Mxl2Gfjgsu0CI9CPIjB6QvBDCc7zhhbM9A35ZoUkPQg/0PmU0UDiYeTSZCaQsB3o1yNDSWodmRhmLrE1PfBupOJkYilsdWxTEd5oKRGtXP51MBeMx3ObNDkL17ka9BWuA4A+uDk4BSYwWCBBBRc7UrLv4OJ154HxCS8Fdp0UR1jB5Fzq2gAa9/l279zC88HhZAMT2TGpxlOpoAIAQQAJIp5neBoZvYhK3sVlHrgdaAya5pAhU7xAPREIjzHgGmMuFQoEoY5JUKhyLhRHACyqT4ymAJOQ9zZZdrTZA3uGa2+7L9kDRXdK5zUahqeRK3VJd4AQu99Ya3uGWbR44cOCmmw5dXNlf7qZG77/OV2AU4N+BC/SWQ7LtJ/KoUXbll4Oa0pnBLzt08Net5HbM3h6xD7+D8/jPnv4ZMnDlSmV+fieEcuEn9quPXjl//QJWmfF27Mknv1sqlq9K3vC3rY6bJzV6drfdditpCuRAXTec9rIAGl7ASNPMVm89vCMzvmN86nbKv58/99Lew3d87r/+LAKsltlsG83C0vHK+plGKdeo5FsAz13hgeRrUIzbzJVBokl1vdVv95lRn1jdgg2HBbuu18JSJwi0mz628JB31WkmS4FeMNb0hSQ5PJYdB11XLlYUya9SvPYH+M2E8UdnWu9Bgz0BpJ1rpQZULQAYXzi1UsISHSE6hnGbkWXqZ04llU6sba6Wq5WzZ85U662V1dVSrVa1DAzeweJB5ScP8PpkbGNkRYPkjfQ9Grth6HmSVK9jw+NC1EVMY6D5BYPheEoo5ZlNitmurQc1YjwjATdqezDWtGBIuN73+mjO0Y5n3IDrDNOBesfsKlIHERtR6fsQ0Dtw0+F4Jikm5najVSsgv8vtAlUAe3vaCLRV0BK27cG5c+ssgv//3953ADhy1edLGkmj3qXtu7e31+98ts+927hhG1cwBgL8AwkECIFQguk9lIRQEhIISSCNQALGFdsYDO71zr5etzetepmi6fp/b2Z3Tt5r26+NOB972mnv9968X/8+L8VDzCz6DpB2tyOy4PMGUBgIsIBwKBAOBb1B/4UXXqraYTsF3P5IRayP5rite/L9GcDwucq8YyAj7R/n948LfWPSrt5K30StzPDoByDhgIMhnWO8PqYuxw/AMAJ4wBvfeAfyBYu2OOf+OltnLogELAV/RDGa3s9MVv9Ri7NmrraPduS05zH+Oe9nI8M/7EgXqtxsQZbpDC5iJ0A399wzPDTciFs37cTXisvIvttAYbZt6/annnqG53j0fyOJSrzEyWK1g5V3sxQICTjjdnBG9+zZ8+pk5HwG45jlIcZOjaq0m266CWr4N7/5TTqdJuH5qcSqMWTwwaxc07Vh9TqkDfZu35HNCZdcfhntB7VqjTDCootPUwrZTLVUAmaN16VVmOL42AQywaLgyBZYUNMhHw1nspyZqKJNjOHQf+dQ+QCFSDto6xzAi+E1J2v3y76msiwj9+FxesCchjA7MsrQ30lgw7qdKL4DETuiDqhyg2QCAR/MKVTCCbwAkDsD6Z4E1TUNVXXAmB0fGx0bHdm6dUd//wiQdkaHRou5kiTCAiAM9ZlxoOsX0RwHrT8xka+yXKaQQc893gpoelSzOWnoSzfAbRBfIEMkoXF48zZvMKS5AQOAHrMyctphtwNFd+CyRZm6Ex1ppHVewUUQ7cc5eFqg8pVqtaygOVGKgFE50IIQbepEfjyJXAXCEorMMYUcBkug9pGFoFA6BxskLypKgZGCsWbkPojZoCheH7h3NNT92cko0ZQnNSe9TTG06DvSE5n0eFpVBJ/XKWtaiauPT/DpnFBitIkiky3VsyVQyHOFAijjUdaHSANkP7kJHBp/OubOgOJTxH5uvfXWWAzdktbn1JSApeCPOK+Te+TMyk+O9ToRXWKoE/3Iw/85RGcfNM4N7WL2sOqqfbKf9ZgLU4drPdrBxqWmDXRm4z7mzZfuAHjwv/rVr4aHh/U64dl9sNdmMpk//OEPDz/8MJQl4HGwWU9NE7mUqS9neF2zXg+2AuLJDz30a5MMbJaGwrFvCGsEqHm33XYbcNpHRkaffeZZAMBPW5BSHR5zYP3yJqS09+0f3HtgBN1tyHSrmgjtBRpTEJLu39frtmsCwwPkha5zfkpQuSIIS9EqVqnKFU7ZdWAgHPFWi7k9+/uA0F4rj8vlbCISQd17IBzT6MAYo+4bSne0NsfDAY6VoAljsSCAcMDQhl4vdMIjRU044F2uUCBoo1Cs5oBORYkdx7BcpQqqVvC6Ar0Vqr7Gcdu3bhvoGyBF5qzo8wVhWAAfHsV4CHyj+7FUhiEh24EXJwPUB7EAJ6ky12Ta48d1BbWO9LcCZQulS5oBAcyP+rw69K6tjqA9MHRiiouuCDWHJraEPG5CbmsHCwwwZ/y+oIicCthmcRYpt7Oj7K2myjlRdgXpkA93CAQTza2tLR5KKpdykJ7A1Yp5YlugOVIWuFw6m05nB0bHGZGaqKqUL0rT3ppSQ08jaOmwmioo9sM9VBlN6KCilWpyvlQAR19zKtzdmWxO+pYva73ksotgH45PlFietMyRhkYdd5kgL0999CoLvNskJ2Ms0VkB29Vq3Pnnn79mzepjbV/HXoTWESemBE47BX+o49v4SuDnY74hxgHGkY0/H2mCzSOnnTjte/2appY91JWfTxjfMBQOHx4w3u2DXJQNw5iCYGs0R454ncbzpm5nnDj94q81HcynMu9iXOmIT3UkOZMc/L33wYN/DWLrDF67xrgloFgRtH/ssd9C5cfjcdRzNe6bc9gHcQr6qR584CEU9+FZFrbazrAVkNaFxlu3bv0ZZ2yAe3jvvfcSePPXflS7BJa27pbw7t2DwF/x+v3wkINAUifscYBQdeeL7ODAiF0FvJoMhlW+IruQp1ZlJ5rNZEbl80qtGA/5nLS3ORbTi+XrYjGbcNqXL1sGVGCH2yGpUr7Ko/+8rSmpe+H2VDIGUFraRZPOcri2oKoBOqyLQPEY7QtQT4CmqRaKInBmEc52OhlZLDMM8GkA4w8vHCB0TIULB8I+OqDAHZYQw8eZIFNHB1mANL/DL0eGQEG6m0PCHOX7AifUeED3gGJGiiSTmzado0gqnHWU8sHuQek4zkGmXOQ4yu31hGPgoEdveMhNgTkHvQCoyoc0QE+HKnawx6PnHgfbJeLQM6rd6UcUAmF7koaPxyNeSs1lBrPZPFNC+GOkgn74TH7//t69vePFmj1T5hSHtw4SmXgiEvI1pZqQEajLNdjSCONH/K7Orqa29hZkL6C6W5sSy5d3LO9qCQUBQ0DCCKi/W7Wy/ZLLL4rG4xAXgAeApaOCm0YvsJjcxwzcAGPjwC9gvs24DYTEflTEfmjQGRjY+Nbn1JPA7Cy+k2L8R9fQppY1x4KtHF5Fo7qdpvKNI/EljjR+OFRnm6+ceW6jrdB4POncmTIRzCsbXxgu/muNDHLs5PEE1JIgW06zKowL4gXX/x//kYMMS+HgpXTL3zhXP71hiK95mkPFY45s+uQfXc5LvlQQ3FX/7u++rZeRz3q3MrQ4rjAZ6kRlmaqce+45H//4xy644Hwkbqeoa2aebZnagvUi9ve+5wNoiCfMK9ihZ7wFH1OGU09LlNydd975ne/8Xblcvf7616fHJ6bNjt0mtXcs/+D/u3b71v5CydbcHi+x7KVXXewL1WgYBSB5c8Y2P7fliYcfpFQefdjZiZLXZW8B7rvbhWI4RLCh7oPhMMrdfOEI5Q0yHJcdHW7y2i+86LJoqlmuEwaViZLEi8729gTS0HXVgRI2aFPAvPCoeEfdOJDjUN5O1BEB9lNRYydKYIIHIZ0vGMuVy7sP9G7Zvh1dangkvAtw9Emaow7e9HA8HAftDRxpkUejeg3cNQDPQ+E6ivaRL9cde0S10YYPnDt0qaGAT0SdHkITLe2tHc1tcP0RIne6xUKxQDs9QT+FfsJgpFlzuMAlrxUy3W41LHGlsuCPhaNhdzAal0EST4r4kHRXXIJc5JldZcHRBN45pakp6QvF1qxdb5P5gcG9aHBH15wocBACRYfQDwCi16bWloHBXjT6oZMC4LLJqC/uh+a2b355M0AOO7p6ZAGt83QQZX3ikJuSAzRQdG3+gA89g0RolCcaTzlBihNpsfk6Hnvsxb7Bod8/8erERFlHqtGjeQdfY+QRUBRISk9QMDhzMxQyBCL9Y489iuqTmZ91zGVpHXDiSOB0VPCGnjb0Ov7GB84ffjb+ie3Y+MFUkMYx+ocoSUNPGsfj4MarmXaAqUtJH+7UxzgXpxi3mLwR2nH0J9FvP/nl1IORzdB4RnxjPKT5eNN+MB6JBCn1MmDDHDGuM3XSwXPNgZsPbz75YW0X47BGVX+CaXfdPCI+jJ5pOGZR47HeP4wOahhTB3fzzDPPvP3225HhbmubhP3C2VNBiIZ6PN2ZPuyFcbVf/eq+D3zgzxHxneSeWWDkWjLg9va2Bx96AFH6L3zhS//8w3+ZZkbAeqHp0FtvvwJ9ZMFAavm6ns3b9sCzXLk6qkglp0MLR9qcmueJ3zz+4tO/BzRdNBqD6+wQeb8fOX4bEOoginDYD5UgYvHqLHNohU+kImvOutjhDAP7LZ5Kwa/NFBg/3Fy7ijI3qHfCskL7UKcGHFlUusFzRqBc5PlqscjzCGxLQKGfKBR3H+gfS6dRuTYZuZmcQqLJ4LEi5+IFXq3HCwkD5xZMeJViGaoeHGsghYNIkUtGBJvA1CgoD7ThTYHDHg0EiX1AObq7V9J0oMbWwD4T9NM8W1NUDn1taMbz+2N4jOLEiCM/tioAGF9Sbd/SHIHXHm1tZvBK2dAGKCNXjhzCAMjnQwGwxaGbTkENgs0WDoVkm7Nr+ZrOzh645fD8FeD+chPDY9mW5rbx0aFCcWjDqraQN5BKBVvjIRTgo6qe0ryAxosmoi6vhymMitURSMKmIplAA+geD4+CCTTfg2O2JrHgsPPHe3buT2/dtWv/vsLL2/ohErzW+nrH9oD6AKq9tfnCizf1dDXn0vsffHTzRJ4DMwPEdvQaUSP2A6vif/7nv1/3uqtPupTcsV5i6/dEAqdpiN5Q8IYWnOaUm7rZVHXGN/oppk9MtnLja/1XxPPW930j0U6+O9RRO9Q7NlLy+pumx9nQQTt5TaKwiDc+5dCbT9uogM0L4gdTuxgXPHR1H1YlTzu48Z/TLmj8yvwYgz2xPpOVDQvwYhtjh7GAGR8dHX3mmWf6+vpQow61B4dsunN8LPw7XA0h0PvuIyg0eqIFSmTWVQJHHRVZdVByl19+2YoVPRzHAoF/2hpAIhlKq1SutIE1LhJuW9HuC0S2bdvT1t4Orw9K1+WGtvNHYwmwyI0NDQOjPJZMRRNheJNQ7VDKMBTRLkdqzlB0TjSoiEK3ZHt3ctkqm9NP+3yhcJCoWyxigMNRTg9I4j2oY8A/oSdlKEXQ0tRAjVKuFjK5TDafK1e37T2weeeerbv3FoplJJkNy2maePEKEFh4BXdEJ53ICSyk56bcqFMDmA0hhQMgHCJwGiwYN0aNLjsScUEgn/TZ4S10+sE6T9hu3KjLE2oiaiyAFYMCOrz8OBgJdcVOCNZkVWiJR72UA/R4sKbJC+xxA5gG4QuGpOodyJ7XQwn0s48XmIpQ9wTiyZZliZaONas2AvYmGm8NRcIKLBmeBRKuy1EH3W4iZFvREWlNxn1eFMxrbLkErvpSerhaGFbFPPoDbRInclWbS39CFywiFDNqCkYLq5xg44OUx4uivVK1XMzlEyDdCbmbm5OqxEeCnkjYFwl7165uecfb7njnO+9auaw5M7QFzfYDozlsTgRDn0RKjhhzIlYsGg5lJZVKXnHF5QsYWFqAN9C6xAJJ4BRU8Ifuv0eRlenCNipOU+sbasy8IOGR1FX4pALQ9ZtBbWKoOvMHBGONnxt/26gOze/JgagfntyNSOTR1J2Nr5yhwo0naXwkwzoxFfOhT9Ko+w91xI8kmWnqwRyvefy0AxZoNZ6Il8EmiMhKX1/vQw89BNp1yLO7e7nBW9No5Rz90YEV/9JLL/X19sPfMnIxCz5UeH5QqNdddy28QDDLodOs8S4IdOOOFaZarFaSLU2eAIjcgoUSAxVC9AqsUgeQY7hYPLl23RmUy71z+3ZkuBGtRs+2JKNXm3DB+bzeVCIBaBoWLCxOD2BeutaeF4wkvV4fGrthCkBtItgLtas3s2OsuJILi5tgrDLM2NBIbjw7Np7rGxl/ZX/f869u6xsaLbOsTtBqvFlH4yY3zHEJAHeAlSeHAgbOEwyEfL4AdCOC9PCAYXZApflQo47wPO1Bb/mKnlXAePcG3OhEY3i+VEWyX0FLOvHfKX9N5t20HWZNplxCSh6Bfa9DddnUYDgKP9rl86BRvYb0hKp6nS7o3KovOFbhQUcjyLa29p6m1jYPQarxBX0OTanmc4P5IqHP8dEO2sZ0tXiDOA318dg3VFs5lxvt21fNFeH/A0oXw0mkOoAeLIh8MBx0EIBet0p0u4S3HEl61PVB1DibJcywJRDcuyn1ovO7zl4V2bQ6uqrdfc6G5M3Xn3nbLZevW9PqobRqfnzfrlfO3Liuo7Nnz75+QASZMMyHXWyTLzW4axQFtfRoHlnwNWld8LhL4BRU8NOcyyOJ+FCNPs13bzzR9JUN185UqKbONtW5odQNqHNT5Ru/xTdmKtc83jAFJv8JZ2cqvKzbC4jG6dUzJLlmxAleE31u/OeRdLAxTGMsh/5wFD1tmBHmAYf+YAzwuK/gRX0AUwKYQOyD42PpF158cf/+/T6fH8Ay0CuHFcuhj4RW44mJ7JNPwD7Atkskt+CPjSUEyP1bbrkZmHEvvPDCgd6+1/hkxJsjcSUkvDu721CwAfxXp8sDFnW0hAWCaNNCDh0uo8Pt87UvXw6gm769u4MeP7LXeNpwBHXgIIC1I7keALl8c1eqfU2ybXUy1RGCi2nXkF8HRg3y3zBWkYaCEw9v3oNOBK1eLKACLQ/LgmdqRZbbPTS0Ze++obEJsMsbxSB6fdikQI69otDMrqHaDbcDtIw7At0I9AICiQNGdeCuuj20p1phEG1Bq148lkwkU6FICHhwOIYk9BHvRx0dRQkC+ODdsG1g8/h9AU/AL6MVPhQF1y0pLQQPrkZAcii3G7h1SDdgIDJXG5LraJ/3+IAkH/ECHD/sAeQsxxRVGU19JZTaiVwFRHw97ZFEJO4PLXP6WmlfimMZ2qFU0LpfKYLzNtYcDociFBXUKDqdy4MCD1YAsfzqMnDw67A9PKiys7nsTq/PA7OjzNt2794LxF70SqhyJRXxtsbCPsrWlAh3dTQHwKuDMvxysXf35vT4KLaTtes37D4wks9XMcuEU/AIH4gaOx7EgpDPjTfe2NTUtOBr0rrgcZfAqangjy7Wxsj2tJ8btb55kSnHF28LUbsk6tjgxxtqe5p3boCcG7uV+XPj5nVQqTcEAKDSGzW44dY3nNUYS5h8UlNtm7czHXpzLOYx5mAblf0R7JiDGsg0HabZEDPUbcd9ic/nASbNMmNe9JmHEt23d98DDz7w9NNPQ8e3tbXplKNHTMAbd8d1wOh6zy9/haorw1abz1Md6Vzgllx+xWUom8LTPvLwI69VligAw30JCvolF5/rQXc4RUBdMpkCFLzH7weyG2GIAWe5JEB1nbHprKZkbNu2nXBbUbCOP3DTg4FALNbsDydau1c3da6qO9HTjUA0Lqu5EI2v2xDnVxXAz5D6OIgsNzGxb8+BPPDVK3xVEDJMZcvuPVt27GQYDnUvxHY1qr4nhTsjkaDiHDoLIQFYEoCth4/r8SAyT/JlQk1Anj6IBjzQ5yQS0VgcilTRJLyAwWAESQOkvpE4QOIFmK+o+eNRC8BLKNF32OSgzwPcOlarhwIRoNABnBadCRzPwSAIhiPIBKCtzQ5g/I4VTB21++DGReQD+D1agFJcNiFA26Qah0a8eNDZmoz4nKiXoZz+Ve09Z3ujXW4fiHqDtrpUzaWrFTHSGonFm8sVdmR8vG9kbHgMAMAswOxcTkyKJxhr8YfiMKT8oKMJxmIta1zu2PjgAbvGDg6OM0Wma3kLpgNIeD4fAHo5MPhBIBon9u/bBQQgdCwCfmcgXe7vG4fhdRQFPyVulC4KQElCC8axrasZTZF10AkkgdNdwWMqDnXczaR7o/pvdKAbHFeSwieUVboTruv+SQxwY1s3FLk54Y1KcVJ5NNZUk5gauaDh0BjxePL/BGrz8NX7phY3FHyjv27cdJrJcug/zcOm/WA8v6mfpql58/vGA071DcI0tgjP2NhY+ok/PLlt2w4CMhrHjkwSwIY/qgfhjd6lg1kVYLI+9dTTo6Mj+uQuhoInMQYA9Vx66SVw4+65RzcmGlaesRrwX2dnV3N7EmBqKOFGAX2VFQGcooHPla+ishDqC84wFFtn9+qetRuKhTKa1kIhEKnDx6TQ0t3a0R2ONQFABoQwbrvbTmBuKPDEwH3GHUrFCpQhZDExPJqdyPGKXAFETKXSO5bevH3n0MgYCkEnMRd0K1l/wFlIg6wx4oiTxDwwc1AfC4feDxIa1O+hVN5Ds2wVeYGmZMqLfnXQAwcCoLBxoigdTYFI3NNAzfPC+kAHPVCK0b6H7+ACA/IWFexMpZwvlj3+cClfdNY1P7rVbIiWOxVAH6E4XZZLFM27fSFac6l8Z1t83cq2VEBDt1zY50xGPNEQgPVo4Oik05lyIV2YGLFRciTZ4vHEYc1oaomtVoq5CRhLHV1tYcQN8CSe8L7eoeHBkVe39/UPZcHFE29uiyWalLpEe4OAtKtTdN+e/UP9u6rFUjFbQXGAh7K1t7V4/DSwbrSaBNh7sPqhsmHfvv5SuRZvbgnFW154eS+oAfWd5xiyxRYFSUKqb3jDjTD+TiDVZD3KQkjgdFTwh2q+aeF6s1S+UUGa6nPKRZ7Uf6bvbmzrhl5sVIeme2ckEQ2jwdD9jW63/r3+IPoh+pF6mSzxTiab9MxSO/MJTRPEuOM0BT8tPtFouDSG682fG5X6oavLfNpp2r3xyFNdx0+O1UAGQvf53r17UT3X29sLpFug0kKzNkqgUWLwIzOZLPz+OXTxzfBNRxge3tidd74Z9epPPvn02Nj4ayeUsM9AHaIgYO3G1UipA8QlnkgwVW5kOA3wGNrjhYmAAeAPqthcLl9H1/JLrroKtgvQ1MRazeX3hVvaAQMHNQY6+LA/INZlX8AHmwABK0DT9O3v3fLSFtCZVytVpI1rirZj/4Ed+/Zv3b27f3AEGLoNA5mFUj/s8KHd8AqFfH6mWtXgLzucXo8HAge9HRIFMXDQxuIe2ocoGCr2RaZYHBvMpodkpuSqqwxfyebHRRYReA9pzAcCvwhueAo8NxOFPJhyALmHSEaAdgbAOIc+ftoLc8KhSGjLk70e2AZepxoK+trQvR5PhAJe1BFCAhzDszyY4FzA4ankx5j0wL5Xn+7btVnl0sWJbVwpA7Re0NiHI+FIIoq3P1+o/PaJl/JFeOGgsFeHhjNbt+4BaTxbZRFhmBjPjQ/ld2x7cf/eLSW09xWqsDdg0UQi/taWJDDwwKGHLj5WQBGDfSyb6x8t0MFkKBkfzXKP/OYlrU6g8o7yPppvPTaiYqF48803QWTGHnKavMUzfK1O6sNOdwWPyWv04M3WMvNLY8VPK7ubNuWNerpBxU9qXNOeaLyXaQFMewBdQ4NXyqjwJ38ZHrzRbteo101zwVTbxqM2Pluj4WL83Ng1MG0U0841r3aoHz9NwZuFBUdR/Cf1S3KUh4dwUILX23vggQceOHCgF/4idkmg4DXOr2nz4UtgxaNueTGkgelDNQeAeq688gog8Y2MjKH4v2GnNheGvVwqJ1sSMVSMI8bspOLRaC5dHE3nlTqFEDdKwup1kkcQBIDK1f2RWGfXsuXLe4iXrKmhaALVdiTQDy2K6rm6hL/h9u7btfv5p5/du3MfKGi8Xn+xUukfm3hh6/YDQ8O5UgVMaAb279EtyFmJheghmz2C4HsoDBQ8yBzWlSgIaOCDpZVIJBFaL5crpVyOUlinWPSrfCzoiFFKoK4odnV8Il0UeNgcIKHzhQJILygilLQzEIpUgbmjqKiiVHgmhDgAcAJwJ2T4nQSfx5OMuwi/DNIBaNf3xtA1rxO/9vZPvPDSdvjWwXACb0RdZgjoHi9oAitUJlSZKQKKdnwc1lJLRxuiIXyNf27z7oFhsPTCuELWn5IlB8MAGo/p7x98dcvO4aGRcjmTzaZ5hsFUVCs8cIaCbjrZFAOuMFx2Ua17owmu5Nzy6u7B8YwvkhRsNBDst+8cHc9UwLxzzCI7480l8y1LF19y0YoVKxZ2jmY1odbBiyGB013BmyrQ0J2NDeLT1OEUhQmJehmhd8TmG/Wp6S4fuouZjnVjbOBImph02+uqXFfHRMHrZ5HaIvN0s2vfeD+nfUyTovH7oxzZaBkcquZN/XTY9TcVl54sPlyMNXqCXxOZGUwOEsA7du569JFH0QjW2dmJ4LBRe2H4Q8bfUP+//vWvwfm2GB6SETZCPxuIZ8477zxgyPzqV/cat4YA9WCtATCDWDFaxqlVq3r8QTjzXoGtaUJ9fDwn1EDVRgVCAYarAqeOQpUXGGPdXuTJPZFQqrUVJetQ+UBix0XRCSYoIkrR8+nCrm179+85UEClt82BbAVq0sqCsHnHrtGJDNDn9IoD0v1mBpleU/03+9ltdDE9fi8a1ODBE6pZDy2hE4BlAK4O9x2ANpVSqZQfV5hsU4C64IwVPrvkU0Vg923csBp4FL3DA6B6k4HNowpuTyBfLKGhIB6OBn2BMsNKiurx+MFYh9o3p4w8t52i3fiSR8+eTeVrZWh9G+kEJNB8QKiXAJHn8qxZ3YX+dZDJykIFmQSjq9DlUPxuL+l8s9VRyIB+wkjIny9Vn3lhT01AXaMzEo0hJY9iCAgWjX84DiV9Dgp3Q09/nQUbfFnMjVXRRYeoRLK1Gc1+wGQCcR8g8cdyE5kiq7mCdRo/C5u3Dff2p0mdQV3Sk0FHa8g0lgemA5GbRCJ21VVXTTPWZz851hknlgQsBT+JXWMqeAPVrtGDN/Sfwa49bfYMDWo2704p1Mno/TS9axgQprKfdqnG8PuUr64H67FNEM0OD56A6hjPZl7HvIVxtWkOurG5G18equCP4s03qvwj6XUzbjHNWz2xFvjiPw1Rm5NFlw5gqL28eYvuzR8IBoOoTDZLLDEX8DIRNn/xxZcWQ8FPrVJkiqU3vOENra1tf/jDExMTE4RLRq/k0FP/5D8simK+GI1HW4GTihS0y8OXAbSCFD7o4lRBAka9m+FhqHDofq+JNZSYkUo0PH00lGpKBjxeQkIOYHcbINvkoeGJKiMkmlp9wRBcfJTOI/f+/LatuUJRx1zTzYup2JKhTg5rRM58osz1huvXUIJedyC5jhcDzjEq6EBzDskjzFDIFHITaZHPh+j6WauWN0VojeMqmRzQZupcuSVAt4ZjGY61oSgPyPWqHG9qElC8p6ghvz/ZnCopEifLK7p7Ai0dhbFxDM3t99qdtI325XkGJQtoHKhTHn+iuSmZjAaR6Xc2NcdAT+MPxdzOgIMcAPigSHNbaygRau7oaGprQ80c6gJAm6eJ/J69gMPhFAkNAcD0Aw4vYgS2aMTjrKtg5YmEXBKnlfIswPsqJRVpgY4WX3NzqmVZJwr4M4UCsAB4ydY/OLFjoMiIwf0DzI59E/v6JyosDxw8GCVoBbTbjp1Tn7S6bDbc6M1vfjN6JQyDfubTYR15IkvgVFbwxj4ybbEaRqvxK+OH12pWXZcCr0vX8ubMGQq+4Z9Gj+nkBUz1OaVNDwbnzXuZdzH9j8YfXpsaIArcgJUlOrhOIFSNA6YFGCYPaEi9TzMppin1xpFOswzMPfcom6/5K3OHnfaDIYfTTd8bRXOTlfEkOV/neRbFdy+9CFBSO5g8UH1mGEPYNqE/HnrwQYJEtggf/Q52YLaAeCaZSvT2Hdi8ZfNUTZ9R0Ta5cRNb0VZftXo1PHj4hcByZ8sgOBWAV8OyNVmtu/yealUo5SuIQ4PdVcRXNpvP6yOU5kE/KctCYXm5SgrLvTZf2Ne6rGPFhpXuUBi0rcNjYwy6sFUEflFPp4MLLnR83hQegd9RFH8o6ASWnmYXFRkMdWAQANouwGEEvhQP+s7fuCFc5zQQtmAgVYZGP4HLRmmOZCQoq2JFrqNhvsIUUFIXT7VyAhxotaO1tauzc3ffgFzX1px5LqhixULajbb+aAKcdcPlPJrWCDSuVk+mWv1oaqPQZAgoOqABoKXC63TSDpsAOh+P1wMJJ5ubY6kEMheI2GezsBYy1VrtpW1jkoBbIYBCGG1S8biiADfQFY34oeaBBkiYEAI0pXPG+X2unp6u1o5WNPAjWiHwNbvDmWHkV3sndu0XDgxkQCXAIR2AokEDIoDYVLNR0nYbuBIA16g3y5FK4dmdvgiL2brkgkjgVFbwR9I0h1Xwr9WdBkqdURFNPo0K3nDXDNCbKTU5qUkJWnxDoZsZUTe1qaFip83cYewMQqBxUJ2bCr7RSjB/NrX4NHVuPvm0uzdexDR0Gi9ylIXV6LVPKa2D23ejgl+Q1XmCX8RYAMYyAx4O+VmPRsM6jEait99+24033gDsWKOqzjjY7/c98shvSkVEsxf+oz8JzAtu5coVmzadjXACYglG98d0n8xuY9hq17J21E0zXAkx7Xgi5XR4stlSd3f7BLqzcyI41QulPKjbsrnSwMBQjeORdUbrN9SjK+DzJ5O+pjjtqdOaGLXZAgofdcrjlVLBSa8+87xkU3shl61WKuaSWDSnsA4IPGQN4pEo3jxFlVFgqKNA2nPFos+mblzTc+4lF4mAlyvnQQUPZnfg8jrrbqEuljipGdYAReXRI1i3FfITEJPb6/egvN0HxP1AZ1fHyNjoUO/eno0XyEwWxROukId0/BHNjXJ9tq45ovFY0AfN7kA1A8L+6PuzU+j/B+IsD5p1Pa8Grnnw21GSLAwMjI2PT8CSGhurDo5UnIQEz80j6K8q3T2tDIMuBvuKlT3of0Pgp7Orpakp0tQai8QioUgwFPahNgB4OLlsqcxxksu/eRcgftHqxx3FKJ/hIsOqlWRp2bKu8847f8pGn419MMPbWIctuQROZQU/tVKnC9XUaoe678Y3JiRto4LHRtkQXTwYljc8fr3unZTFkRyncYmG7Pihqtd4hsn42JQGPmgQEMh6I5bQCCk/mYM/VM1Pc9xNC2bafRsNDuMijY67Gck3N+VpG8c07W48v/mlORxDkx1J+Eu+whf3hkYrRKPEwqHwDTe8/mMf++hb33ZXZ2dHY4geRwJebRu6y3fsajQOFvARyVJE95qbBnQJUHUffPBBoL4cLudNTIFQ0B+Ph9GS7vF7EslkwB8aG51AxVwkEgS8GgrBwCCDVVKqlGCiBAjhqw3d8GTGKSc8em8gTAfjoWSTzReMxCNcLpfOVIMtPSFPBAV4+/fvKhWLjYvEWG8LrOn1tQb9hDg5mvgxqObmJhQbioKYzma64sGz169O9SwDNo/E8QzPBeMxwWYvsJWdfeN7hocAYIdStTUrVw/ksxyPDruyz+2Lx1IOtwvkeF2dHc3t7XsH+rMTxdVnbqrbUJ9PEhysIKE9kMRlwCUfiYcjQS9AbYHOD1UOFF20HnrBG29TZBGRErDewfoDvhDC8JUydLTs9vkPDBTrmuTzwhoA057q9SIUwmGpAH+XdPnb6pGmFCr6GEEKJdpaO9qRPCFvlMuXLQmjeX4oV98zIPQOFdAyMNVSO1/B6oEWG5I7RsPnAq5J61LHUQKnoII/5iZiKnhTyRmar+EzWW0+VVjXCDVvTNakFz5lIhjafVIfm9rd0K+NfxvHTItYmvfFryaddTjwOv2N+SsjPj9lfxykk5k2FtyrUXObx5tfNl5k2vAPtUgOXZeNT964Cxhqfv6exHF8E+Zwa9OuwtghTMC8vPGNt3/7O996xzvejsg8sD+nTTT+CW8eUwDH2pTYAm6meB5k3KHiK5UKwq1wyHbs2LFr565DFbxBocBzfFtbC+jH1bqCSvGm5tS6dev27+3ft2cXIsGo5EKFXBlaulQE1Bv6pSvlMprBtTqgXm1gRSd85ljPLqrmsHldzpGBoT3pSt3tRUKbU8SBvv3lAlHw5vpfFJuPJCXsiKp3d3UhOuJHPDyFxj+GY3mBqSxvS5676UxvOAzt29zdBTB8r8e/e3jklcG9lMvf4gvS6PeLhS9ct0Fyu4bHJziWLWSzgAIMRGKptg6kWlatXrV+3cYtO3aM5Cea4i1CcRzIeWyFFZwE1Qc4cCisQz8CUGaB7It6O5L6IDWXYJNH7QOMAA9MOjwhvsfvSam8opQY6cBA1lm3uR02SbDJeNklzeenMRLg8QF879JLL2iK+5NRtPD7hgbHUWTfsWxZsSru6csfGGF29FUHRiv5YhXi1+2NydTh/BcSbJA77rjDoEiew+tgnXICSmBhSS9OlAEeXdNM01JHUU7mOp86xXRMX6PMdA9+0hs2bj1Nyx5FLqaGfq0/3ahtJ8sATavC/N203fM155jKp+EH8/hpjvvhjj38d40DMd33I2n9E2U1LNpzGBKAD4898eZbbvrpT//za1/76vr161C3hkoyY74M4ZhWHf51zqZNqIAzHmphd1JcDSYhkgXANN25cyf+efPNt6Cf7dDtGvkEBKWL+fKePX0sCsYlZXgU6LH9dXvt6msv6e7qqeSk4kSBLTIeyt/evExTKEG0F8p8Aegtw33Do72Z4jgjgHhFpjWb3+3TKFeNokQUolI2QauBG43SgIBjbC8Hw10LPhUkYkZ40NV8uZhsSoLRBUV2lSpg4XPoUQMLO4D3NTy6KqN5gY40jTDsWH4i4Yx0B9yrk8kzmhNr/a56OXvJyhUru1fAacbD5/LjiJkHQglRdWQymURz6+133OHyeUdqSijaWpeYAEZmA8x+2O4IIPWNbnMgBaHkXdFtd+LZg4IO7DXAlVfqKFoE+r3LDUT8kD/orclyrsShTN6A+UGcLgicXJ8PNK+I1oHE58KLL1h3xpkdXZ2gik+1JLpXduaLlfF0SdK843l5Zy+q79EKaNQAUbKNgAsZ63CessUF0hMTr7766jyvY51+QkngFPTgZ7JvTlNf0Me6u2wCzRhRd8KsPLU/k3Y1/R9k49b192RB8lS2/uALZnjw094604xo1OjGYQ0e/GR5PCF+lZHPw46hPxj+B/cdxbc6t6xhPUxT541hgMbRTfu+sVLPiBCYBzeG6I0vG0MR01YtHnuaFTUtwn9KevPQi/oymGzqxhiBIo4G4r/522+8733vXbFiJXrA9UXymoq2aSsBCdstr2zZv3+fvqDmuy83zsuUGYECODUYDF973dWo/PrFL/8PLHDTa6b0Iip4mkC58XmBX+NT6yJC8K0t7UBx7+zozE+UpZrsoSkQxUQDUZeDBiW8CCBbh69SZeCtVqslfwDYr26eBXw6AHREvpwFQmrdDvwcFX7tOFhlMqCl1wyqxaPQms1rQyRvJOljQFsgOvdAQI/SdkVSMxMTNrt62cYVyVgwmIwBJd9HuxGC3719e3lkNO52Jl0u1KRlGbaC5nGlpgq1rXmUplOazON0v9vt9YYiTc3jY6OJWKC5pdXnDw2PDDiiSdS9BYKUBlsgEtbRAsRYEBL0Et5WtNEHwuCJkdBTD91OiGtBek+EDw8eXXy796Xv+c2LwxMlP4BzUS6v2j1eQsfjD4IeVnPZtVRz8vLXnetzOrjSRF0RUGUXCoQ1xbl1125ecjy/fViWVNKjONkR0VD3Oy8hGsYmOvTU9rb2K6+6YmGX5fwfzbrCnCVwair4o4tjmnZsDK3rP+sQcpOex0ENP/nVpGY1/BJ9d2komjP1oqH/zASt+cKYWtNQz8Y1TUVrhuShzVFkB6vDOH6qiB76nsQGTB1v/mAc1qiqzZ8bG+rMcxt/aLQGphkN097zo7z2rw0/vEYmc16aJ9qJZL70RKXOX6olEvFrrrnmM5/99Ic//KGenuXg9JzhtohUK8Owjz32mH6xhQyhmQ+AH4BLjyo/QL68+OKLgwND056NDEVfvSjEqwm1cDQUjYLsFGDz/lAINCo+hO6BwNJ/oB+/RW7aoalBX7jGK+UqCyK1sYkcsN5IO7xNY5iCDYlkQLUTC6BeVcCvKkDlIrSfSY8Tolhiw5BI+qJMqH5xQlinKCiNa2tuFjgBeHLFYiEVD21a2Rr0uqocGwwFadXWd2B/7/7dLlX2ojrO5hjhlIziKHKKG7iwFP4L8ECrA9CuVAdnvN+DAoU45XIylSLS6mAKxv/27utzhpMIzo8NDzhiKOvj4J13tiaDgPJ1AUrPjYHr7rXenGhTcCLLieC8HxweRWvh3mFmPMt63fVQNOhCT7zXDUobLCjY8nZKioToDevXtja7a5UiW6koEprdyd4A04pleTelVXhbucovjhz1LkqbHdBAd7zxdlT+L8pkWRddcglYCv5g7nxKF5otTJMhVtNbNd351xbfGc70a8KthmpvrMAyZnZa6N7Q8Y2J9kl1rrvshBKauPAHf29m+qdp4mna/dBsvWEB6Bc/TKXetKDCkRbhoV5742Mc+vOSL+bFuqHpguuuaB29whs2rL/77rs//OG/QK59tq3DuBrC5jpWvKiDwy/8jo2FBwV/yaUXr1mzBnr6d4//fho+7qS+17MH0PHIRHd3dTQ1JcDWjsUQCoeSqeTy5cvHRycAno8FWmM4QKd43UB1AwAqOvEU5JhrHKOokopWeYlHBZkqARC2Ol6CPmVh7SB2XcxlRaFmhL0WScEboZLJl6iuAXcOHQtY5cVSqSURv3BDt9suh4LAfwO1jLh7145KLgN22zBFl2T7hOI8kCN4cKmgy+dQCqqjgDp8kVfAPcfyyLWHA6Hm1hb0Agz2D8FUSqZATJfoGxrSnJ78EDroUELfBo65RBSt6REg36NsRlCgjzV477wolGAMSdqBgeGarFV5mZfQuO530QFwv4OsF816sJ3g46PxEBgDqabuMzb0dHYkQcAnMkDLxf8kpPYxHWFkGnyhzPhITXaPZSqLI0mduxK19BJAFG5IpVIztFYX65WzrrtAEjitFbwRVTY9eOg+IzJtKGyjEa5BqRueyMG/jSnQTyG/MTWccVij197oJZsBdkPjvlbBkwdA5a0RSAfo5pT7TurziUPfQDnTaC6YkQNy+mtVuKnazR+m+f2NC6kxGmF+b4zF0O7TDjDHZYx92t8LtERPiMsYowMUHZizP/nJT6BI/qyzNurp7YNNaDPfE9HKBUbX/v5+vfxtwXQ8HtJcrvBoI5HQFVdcnkwm/+//fgHY1EPlaMQP0K/BVFmwsqHOC0FsqGe9SSzm8wfOPnsjtn0gpyLDPNC/ly+lwZmG6jAnYaVzI/FcLjK5fKlcYLDkBSDDlEu5fCFfLYErFnF/LGWmWoEds2j8OgfHhIFjINCI0YBfkeRSubJi+cqOqM9VF9GlHo4ngJ67b+d2jeXsIt5rF+ONMSqNrv2g1x11yX63q1eSeUC99u9HjRkYaQSx7qboOsLmqWSlWEGjXaolhRb7aDBYLFcBbVvlBeQjmhKRSoXJVMR9Q/l8Rahw6GuHLlfKrMDIdhgBAb9ftTlku1eSOJRmQFAo6afdSIxE6gqXTMWWrz/3ihvefuGVN9JBl9fbJguMAjh99NmDV8brAy090kCtbZ2VsvTC1n0spy6GRWjsZAiFAJCxrb31ggsumCfa4Anx0loPgTKNL37xi6ebHKapogZ/1/DmD4boTVVtbJ2Natv4lanwTA/e/GaagjetATNmbmp6Uys3Ys5jtyLQdZNJd93u0J+uwao4TFje8NEbNbGh101N3Piz8Svjgofq72nqapp2b5Rho2Vj6viTeFFNedREArrZBvEhuQ5KTSTa//yDH9DL6IA2r+PC6c2ThgBnPmScguqtp59+Sk/nL1iU3rQ2jEfCgkGUHrBujz76G/DcvPYJJ5/WSDtA/cN1i8djvgBqCMhCQ6gefqaLdoEPV+FruXIR+okrjrOVMlMq1hjSeud2+QRWLoKcRaIYli8zjB998agcIZJB9p+uVsrZTAbgcFNFCTOX0CyONN9NhL3QIBf0euvkrbG3t7a3Btw+J2jmZPDDghOvf+cujUMdQb1GecbZek1QwyEPpQhNbhmYvWNuX6nK86Wcxw7UGpc3GJVlvOAq5BAMhFm2kkhF8FFVp8/j4rW6JxRGGyFa39OF8sBEye4OKjb0J6KLPgBA+yB4dWOt+Bey+nivFWDdSwLtkMDXB0japqj/0os2gs523YZzO1ZujDW3KrUsYiQBuPXMflQMgG9XAk6QWkdGHyvEQ/urNccTL+0SaqQwSMccnlycC6bvyVXJko5GI2jBMKOPptU4iymxDj1hJHAKKvhpXua0nddUaY1eL9kN9Y9R1GZU0uHLxiT6NM09TYke6TUzFaoZJzDUuelPGxpxyu3WM+4kKK8H0nU4O+O59P1atz2mgu3mBY3HNj56aB+mweQ/sVXrvyGXbzhv8ur6jcghpg0wZd+Q0yZPnbps40AaxzIlN7OT4KAxYVoVs/hhUvKG/Gdxnjkds/U8jP3r4C6mAxQaqluXOdKo1PXXX/eVr3z5g3/xgYsuvnBaGd2hEZ2ZvNp4SDSU33vvfeKh5W8zOf/Ix5irHT8AiP3qa65etmxZqVR86qmDxDP6MZOW4lSgqc4yvMfrbWpNevyuXHZi/57dy7t7nF6fw2XrjIf8NnuuysEtlviqijI0kc2OjlayORvy956gj/axVR6tdnV0z7m8NgWl7FIxm+vbv69cLi+qdn+taUVYX4ESA5Qh4O86VKE94PTIvAsVbB7/rt17MiMjwJH3BAOyJz40ni3BYmEqyUQsptXwClSDqXQm41alUCwU9dLRoJ+XiK8PYUUicdTNoaggEgLdfIjg+3oI5TsKYQcHh8DMU2GqyFujBgGgs6lUOBQCs10AmL5ONBTINdoN4vZqtZKXajmHyvrdWmvUEfdqy7tbHLZaYXxHvdrrrVcCAQeX3yXXKg4EQFwulNTDyg9EQFEICB37gZHSs5t7JyEQYRQSbB6o+QUL/0wWKzrssAURpgL2kbHjzcpynd/itc5eeAmcgr3L0xT8NJmZrqep1gx1RRQjrPFJNT+pWsxzzWs2/mDYClNaiBzbqJGMc6e+McryyT0NBBujFB96F5utkVnXdTz5AY+Bj/k8Zgme+Xj6NwexbBvNhUk1f9CJN2L7r/Hgp5S/bjjo4YqGxz74T/Phjej7oRKYEs40eZN/zmtT0J3Kqc80t9i4uPHL1/zKKFh87rnnJ9ITs727qeD1kRh3J5dDifg555wDgG7ws7W2tqKsYgHfP2jfN73pzdu2bl9AD37a42GR3P3JT3z84x999tnn7nrzW7GmDDsG8/4aEREiGACw2ZvbEq+75mJAqqHRq1qsrF27ceNZ51EOl1gtZ/YM7Nw/8MRLL/fu3O6lVIcmIgyO1wV93jbwoycAkt6FuDTMSCgjUZIqHJ8r5HK5rLH2GmNdCyjDw14qlgifv3EjxatCPnNOa3BdFIF2T3D5iiefeT6bTgdUCljxuyrSWK5i1xxdG8+56vJzK4//XyAe7Q0mn37ueRTIU866V1Nawk0HSoIr1NLVsSwUCjc1xw/076G9nhWre1o7ltUkrVxOVwr8/sH9+/ZuU2E4UHQwhjR9YvXKFLrYwTfjIKiCFZZD4oJDUYLbxmlC0Us7IuGQUwNTjyPZ3gkfYnRowEPVgWcfijdLTKlUmLC50THvoghmrs0dCdMed6Fc/+97tz+/vQ+VjTbVgbg9cgf6Ul2w8A+adIwIJabs3//9JzfddKOl3Rd7rS7B9U9BBT9zqZmq6bXB9rljQjVe0FTwjZvpsYwPvalXz2UfOgrz+5lsl4bCM65maESzNeDo8mnQoAcPNK92TNlO3eWIB04NcPoBUw85beBTynxSLJNnHe4idYCqvutd737iD0/B4znmcx5OvKTrAd/D0gNfGgLyf/mXH7700svgshuZ8tnaDUd9BrIQvvKVr37nO99zOUkh1Rwe+JinwHo76+wz77nnFxDIrbe8cevWrSYU4yFj0akWHOqatcuve/2VgJz30G4Uf61du76zcy1KQXiugvbtTDr/zLYDvft3VrPDQjlfyWeB3cbZqIpql+0e9MNhNyFUMgh8wGwlPGwLaRIdc7yGQlLsyroVPes7urlMZqVTXpukacUGEvUX9+2pC2p7OMzL9GMHhhW7t6mp+erbbmO2Px0s9oZXnflipfbKls0hp121aUHaual9WV+J6as6WpuXNSWj6EsH8/2Tz/4BuH43v/HGZd0bQPuWnchykrRz+8s7d22tcJwf3rbLE49Eerqbo0G7JFYEgYlHw0GPNxpAwQaA52EslZGVdyFSaOPR+h5LtIwMDoYC/uau7mgkJvNMFQre4VBBQwegfFFyBYPRePIPL/b/5y9e4QV+WXtYVumh0XHdRqNsC8dpYO4qWP9vfetb/u7bf2tUj1pqfiYL74Q95hQM0c9c1obFakZZzX8erx/00nsCnELIaOf3QZsO/uBj/G38oP+Z+2faE838Qg13b3wS85EOPiRhGZ/xp/GyOAmRDJSmD48MGzWOM18GuvVDtDt8F+Rizzr77E984q8+8pEPb9x4Bva4hkthU10Yh8lwanE1QNrpKaHZPe1Mhmbs1yAdv+66a9vb2/fs2bdlyxZ9dR12CMYD1GtcDXxxyWQCyKpeL03w55FL8AWdtCccD9Eud1tTZNN557FynauJKM3jeL6mUbxGEYJTHbYB2SQjl2TXgSJm8qgLdcyUirKXixUwuzS1tgUDdF2quGS1xLBpphRx+mM+d4ZRxlmQ4fo6lq1auaaLPfBCyuEKrd0wUKrms2l00hNmN7vW5LKngoEDuRIv2QNI7LvdkAMC9dt2bkdWPh71R2IJBWNUZL8/yHAcWy1x1UIyGkkl426H5nfZIx5Ha9zbEvHG/ICnh3BURVAYBhYRGP/kumxjS/zg3j6k8YPhEELxpDMWJD6a6gDDnMNXAz+8G1B1Nl6ifvdc31C61JHwnrk61rVy5choWlawXCHfY4ToG7eyGcrZeM1vv+O2qWzU/AJyM7yrddjiSOC0VvCLI9JT9qrT7J6Zj3PmBtPMr2k4Fo0fbJr33Xf/4ODgtJaww7gg2DX1+jjdPcF/ZKdEuVtPT/cn7v6rz3zmU+eddw5q04yY/Gu3yAXTWLhsKBR65JFH0ca2OIqQPDgg2dHRd9ZZZ8G2u+/++yYDQ0fiCoP7K6sgo4vHExXU0gcDqiZLIufzo4086qBpMKbQqAe3qWgJpwPhWHM7WFpGMhUZsrMBwg7qBoYVLIg6GNJJyAh5Yr2mYRIYaFazO6eDyZh1ktpCuZxqbWvv6SoO7ou43IwkFaqVVCDsp+hMTR2s1OoadebrrvXaJGpgtz8cY72RrX19EohbSE6LjDtoq69piXNSfbTE2V3OlmQcoDSxeKpSLg0ND/v9dCIWD4RDXqcP3TbNTalCIQ26mQBtj3hdqajHpsmigFAQRTrjVSD/IOrugAbnawQxCPJCw/3E+DiUupP2MYKczuY2b35134HhvQfGJdWNdvl0ruB1uaps7dW948+90p+KJy7a0N3a4g0E3Ct6lo+n8xwvwoEnQieUATBKcC/CRADR62xyuAkWNqJZwMgiMa9j9msYtizMMzzhG9/4RqThjUmYrbk8p6mzTloUCVgKflHEal106SWAmqR77713aHD4mH42NkEz9I9ENRDML7zwQrjsn/3cZy644Hw48camdkgxwUJqd2yjwMYZGBh8+eWXEbJZBHFNbtbop77ttlsBpvvoo48UCiWyWR+VDLRaqXIc39HV5fHRWl3mOQEMaYJU5ziwtNTdHrj0Xq/T3hIPtbWllp2x6Yw1yxNeH9QWCxwcglsHDWPXaWKN5gLoe13jLOEHY4S1N5IeHx4dcfmcoNOBqPuz2QDB8aV6S9WhIkeHAxdfe0W4MkZNjEBvj0r1bLXKV8o6aDzlBgitTWsNeGhfIF9TgDTrBng9EusuOp5I7O8/kElPyLKUSMVjsRgMSqfDuWrlCkmshYJgoYvg33rKA9Sxet5ClW0KllwddQv4HvpeFmA4scDEAY0fogt2l8vn9zj9qd7R2pYdmZe3j7y8M7NniBkcF1/cmX15x2gk5L3hyvUrOgI2hakVB2hK7uxqq6HLXrXRTg/t8aSaEsu6O9o7gLjf2dWVOuOsdcuXd9U42Gki2K902E1jDo6xho1QFsdxy3uWg5DQUO2Wgl/CxbvAt7IU/AIL1Lrc8ZIA9nRdwQ8dquCn7VBEoRKgVhX11R0dHe9+97s++9nPXHTRhehvMrLUU8HeRdza9Gg5Ba7PBx940Hxg49YLIsCpLIANJKQoigZ0ybZt20E9owckjrbRQycBjBbZCtgE0BzVKrPvQD9avWu8hKy8L+hHeXggHBTYokPhQK/ijUaB9rNm+TJdkYnwIik7kFyJfCkQ1CDoPNVQuCDjOuZFjIIGzCN65VDhlhNVgMZFXe5MvpSiPYGwT6P96SLncQfPOXel9uxvA14v7/L0C1K+WBJ4eOzA7AskAoEmjzvhcUQC/ooojhTLiJkn4nESum9tc/l8+4A0TExDbyQZQO7cboN/7vS43BOZbDgaxZCRyUYxXRDicrsRBsllMy6nyyihRRdfdiJTl1UsAGDY2Vzgel8JyNzntvSPZAQAEfh97nAgWGZqY2CGrXLglL/kjPaV7XSxmK+ms7UiE/K7NqztWN4Za0/5zliduuSCDW998y133nr99VdfeOVl51x60bkXXHjezTddm00P7Ns3JKmI+U/O+lEU/NSCMexCDc1yN9xwg1HOslBr8phzZx2w4BKwFPyCi9S64PGRwFEUfOMD6ZsvKqUd0Ogf+9hHPv3pTyNLDYjWaRuZEZlfpJFMKfI6+qofevAh4IMuuKtEouZ6mXWNF1atXL3pnE2BQBCNeTraLikZPPLQUEddz2Wy4+NpoLM5XC6WrRVLAFCrx6IRQNcBpR2t5N5g2BuMeN1UyK4pgOj3+s/cuPGCTZvWrlrV096e8Ppbk7Fw2AeUeh7ItUvowZtxZsNSU0Qbb9fWLVuWCgTdqgyCtrg3SAcCsaZ2P18Ia1Wbx7+1yvbnSuUy4Ho0PxAAPKiCo8NuKu5zoYwNjHODhRLlC0OHg0YIefJ1GzcODg4gwD4yMlwT+Z7lPdDkCCD5fP72rjZBqIEqXhRY9MnB1nE54c4jIC8H/X5A5LnBQaeqEmhjBQmynchm2RphqukbGAPxrCaz6DykNemmG8/p6WwCO0DE71m/MhT31SaQeM8WAfnPsaCdLTQnA+DKw5+VXcHuznBTrK6yQ/XaGO0Wm+Mo7IsyxfSOV57b15cWFJsuCiNdf8R5N4xao0QDKySby4I6FmreUvCLtAkszWUtBb80crbusugSOIqCnwQG0fOL2MhWr1719ne8Hdr9sssuA6icqch1hq6DKITT28kWegS4L7hEX311657de0y1tFBWBcnFTqZUbUj2X3fd1eEwjIlf643pR/PgSQAfWoDg0UrZXBHigEaHAAG0DiraQrHMVEsu0LpACXp8nnCIFNyDPE4GUp4dmt4d8nZ0d6zu6T7njNUXnr9p3YZ1TpoeGSPJ5oWW3+GvZ3qiiB/geWB+sLIjnAqt7m7xC4rb46YpRzDgRvY9Ws0AjJaxu8dlugbEXUkmoXa7LRGMkLQ5xwDsNugD6S9VqtsKNRny9Hihsx0UwZr19fcPYIWU8hWf393ckgAHPNovAl4IJgA0eyDLIsuOdA/44OHKN7ckoa1rAhcI+OAfl/KFYoUFkA24YtFGgZaFImIknJibyIIUBx+vq76qI+7zKF5nBSRTfX2ZkdFyXZGiAM0HPBlVxwVDsQhaHUCTg9i/UCvXSkVk+O0EC4PBaMqZ9JaXXhjO8KwEBU9aHHTFfbTPwRfBYRMEAd2hPT09loJfmnW7SHexFPwiCda67FJLAIXfv/rVoSF6vYCOuC+kuHv9+rWf+/ynP/2ZT1977TWg/TbcdPMzDZJloXTtYQVhOEz4G10ODz30axyzgPF5XYHj2iT5jf+DUn/TnXcAqG5keAhEdsdqntar3/XmeJ6rjY9MlArl5mQKtWf5YrFcQaq9RrqxwQpvVwFvawfgnTcE6rVAyO8FUyr6u+31nrVrWpd3L1vTs2LNaoc72Nd/oJDLE7uBPBbJjyzex5w1A+yNRCs0DUpuZVdT2CH77U7V4fbRDo9dDYa8it0Z7FlX8weFKputVEinINS8yx0F5o/PmQIPbsBPB4MR2jeUy1dQMaiogLoBu+6ynpW4vlhhkZBA48bI6AgK4ZOpuCTJdrXemmwOBP079+7OFLIup70pmQgGnQCnzedzSMEDHRj+MTrkFUFCOgCoOaCsGRyqZCbKFGjmnY5oNJAez+3YM7BnzwjHSplMrlohJDgRkNDZUQVJQu4o3WtqiiMZonAgtBMQ8NcA2KcqosAIfKmUHnn15ZdKZX44V2N5LAMAbtRJMcRMPyTKtWrVSh2zdhFDWTN9HOu4uUrAUvBzlZx13gkmAXjwUPCkin6qZo2oTH1PQyqxu7v7/e9//0c+8peG1z5bwLsFH6uhh/AYSMU/+NCDDBjbDt/ANt8740Y8z1944QWrVq0SRfEBpPzRPz2zsjddO9ZrPPjkOA8gWvSeSyh0RKRZjjX4ERBwJkaKy+UO+CiaRu19sqk5mkrR8IVlEKkpmQIr1Gq9+/dhOvQEOWmgW0wVPykxcqcpdAV08+UFpbM9RdslPw2eWxDneVDm2CurLxVK/RMFPBQg6xBMx1lA7wGVa8ptC1N1J7kIgGvtMGwmWBmmQTQUjISRIg+i2g7KU5RqHn+I4QWmUsHpPSt7wFoLdQqvXJHAPAu2eAVp+KDfa69rgMsFpawbOP4uQi6LFL5OGY8KPFtff06UFJAbEF45qaZTUbh4TqYcGqhoXZQaDrqSES/pjbPZaLfD6ba3dbZgBhDth/LGNOgNDCQIBelmxrMDg+N2ys1pdDrHQcHropiN1EkzAqCOb3e7CeW89TlJJWAp+JN04qzHni4BQ8GbVfSG145PS0vLxz72sW984+sG88rcYHAWQ9yGE4+I7jPPPAviGd3nns0WPLNnwi1Q2AXw/BtueD0o0R588KFSUa+ln9mHNL3Z6tVqNZfNwz7wBz00jdIwZOFlh9Mh8IAXqgF1DWoADWCKavcHQk3Nrf5AQGZLuaHh57bu4hRXMh7buW0rmuYN22vGN5/ZIx7hKGKdGPWS+gE5hpUpxRcNVLgqvG1vOJyXHc+O5R564ZWR0Qk67GsJhWRJ4PhaKhTrScXbQ7TClRyUA19RLs0ua9myUFRqOLUFaLThCJoHXZRrbGzY5nCvP/PssdGxvt4D3gC9cdNZNsqJpDulij6PHc0IGDVQ+kWRQ0tCsVCBjx4B8I3b5gv6NJsDGpty0hMZFhlwlDjo3e0E4oEG0C3Q9SF9yRFBFMHvdNpgAThCQQ/O3bBxTSQalkRJQ+4D9hUBJoINRiPJgCa3vt7hbIFBHkGlQ4MjBR2HcnYKHnMEcN277nozai1nvlrmNWHWyYsgAUvBL4JQrUseDwkgOvqrX/1qaIi0yUG1u2kXvPb3vve9X/7yF5FN9Pt9ZgHR7FyZxRnLwRA9RSGE/vjjj5OyuEUoRjMSEDVBuPnmNwDBpr+/75VXXp1FY95kIzuI0pVioYhOMLfTJYq8XimPAjQvXFEw1TDVqiJJUDAgpYM9waJ2vwLu2Ik0ONdsALn3DfTuz+dyUz780qj4SQ/eELVTs6F1vDdbHS1zWU7cPDL2ZN/gtuFxAWg1YNdlWRwU8fsiNN0Rj7X4PSG7JHOMm3jeMBPqLgKUQBVAyoeWNnDKeMH/4vf6AiipyxdyABTq6FrG8sKO7dsq1RLo+DqBORfyyiIjizxhsEWxHrz/WAyhAkUWo7EgPHsdapYCgn0wGC6UQIOj0IC4lxQYD5omMYwi1pRYhE4lPS0pr99DiirQox+KeNauX5VIRVEMyZRIhh5f4jGAQwDrCa326I1LTxQIWo+Trjl8AyMlzIjeFj9Tq44seYAoiMKZZ565bt06S8Evzh6wFFe1FPxSSNm6xxJIYNKDHxqC9wMK7Xe+853f/OY3wBMDtxUAeaZ2X9hU9zzHZWyd6DuDaQL/eErvzWYjnsET4C5wHq+55mr0BEIO9933wGzK2nXfD1g1yOBq9mqJz6RzLOjhbag48yF5jIowFNDBlZdEsMKD59QFyHtZk6F2qJqUAS+9Yvd4fONDA8PDQ7r3PkWENoMnn88hRLZGHzquQnoKiG/MC3KeEfbnqwNZlMfVZFL6RwI9QPipCsLKjo6eZAwUs2F43EpNrlZDgRAJ2CvoEvC47BqjOqHMnXYHOGQ9oaAvHIQtyVQKlUox0dK2rGcVZa8PD/RBhYsKb0dbnCI4VBFItIFwwO60I1keB5JtBHWdKJiTUGKPwntILxaJFss8W2W9PheeBFwAaOBEQMSm2oJBCsWN9rrsRpjE6Y4kgqvXLm9qSSI7ItdEkQHHD+GOxw1RPQD2GzTFMTzCEEqZARCep+6J7e3N6MOc3QfCQ6dfOBy69tprT5yg1+zGYB19etLFWvN+SkoACv7++x8AuOy7/+RdX/3qV2699RZspVN63cTrWJQw+Gzl2VDWR7xM1NK/8MKL4CVDyd1sLzXD4+HDwX2/9NJLUNf90EMPV6Ya82Zg7rwmtEsCxmBbLzIjQxMDfaMjI/0ot/aRynE4nXUokipT4XlGIP1gQQ0uKFseyZdFXmLY6jDKzglLiu4ezvC553nYVMu/frvJLDQZD2FPMpFf9IpCO5SjrcAxF5yx7tJ166NBL18tAowOJe11F6XxMixE5NbR4pZBbZzN5vV5UokYHfZqsooKQ28gKgisQ6smW1rDwRDLFtyuerlU5JhyKBrwhQMuJ6DtlD179mYzE3GcCJh30kAooqgfejlfquWKfLlUYkG9Cw6fugYMgp7uFkJ0a1ObEgGfx93W0dzW2dzS1gRIHI5FqB+l8uioV0S5XkOgXtWEmjhJHCWpAMQtVKs2J61qof0DaVxydu47kRbJ6CMBgzQ8rJClmrB5zrd1+nQJWB68tSZOBQlAUaERuVgsfOADfw7VnkjESf1aIw/sCTxKAPAjs/Dcc8/Nl4jvyGMkmXhVeeMb74CCR8q/t7cPbtkMtPsRrwg1zzBsuQy1xHAsh6wINCDK01DsBSgXpACQQ/Y4KZEXC6wMX1lRxIEDvaBBWyoHfjbzret8R52qoQadrUZjCY/bmx0Z56oVvX7QCeUP9FqbKKhsrWq3cXW6ItTaOpqaU53oeWO5gtsT8IXCyLzb67VoMoaAPBxsXpIrvGB3uIF0B0vHRnnRrUaw6wNBFOHVarZiIQ2YvN5xBUy2Q0PjAKSpwZJwUl6PKxBAr75fFITmluiK1V2RWCQWT7hpGo11mLhsppydKAu8DOJaXpXgtZOsvYtCyZ4T4LQeFyyFckly+4KUP7Vz/yhhrZwBVO10kdnriCrdcccdoMibjTStY08gCVgK/gSaDOtR5iwB6HLsjGB3bW1tQa237q8dZEo8wZOIZHN2uQHDhzz3Ij0q0rOwfi677PLly7uhfB55+FGIiBCNE6S5WUjdhPkzghAIDlcrzMjwaH/v8MjIeK2GqLEAQBiYEbgjKQlHexcvDk9k0EGeHhnlOU7HTZ3NLWfxdHM91GikBKic3ZGrVDbv3bd9cGi4UqrIssfhDLs9lKZKqoSKekXkPE6twNdtAV9LGyLrMdrnFaRqLlfyeMNev7vGZKBfA6FIPBry+pwADFAV20gmz0myiD41u8MXCBSZ2u6B0SwrDwyM7R+ujGdYkSlXqzX0uCEOD3yBSMSLqDyaFwAH2NwcX7asmTQgKgoMDnyZzTGZbCWTK9WddglmBIf+UEelDLYbzmGj4NBzgj2dYzx+D262d6g6NFbQ58qgpZmx5El+Q5MkCWn4jRs3zmqRzHUarPMWXgKWgl94mVpXXHoJGIrH7DSb5rsvktZcqGHCcUeQ++GHH8nl8ov1qHbwpygrV6w6//zzwuHgPffch965ybD1bIZhPN7UQ+LBEUMmyW2OE/P54hhKyccmKqi5B9ptpUp8SgkwLLYCEvF1Rx6lX/mc0aE/m3suwbGwBTUUzJMaQIoSVa3M8sUautZcTf54wuel4L7b7KoIzhiHU1WywHcPx1s7msMRr83pkSSBLRdh6Li9YSeY3iXWScABUPehAK+mjiJ4J7CCvJTTCfo92eYcyZZK0Mp2lCi4lLq7OeV32phCpux22pJxXKHupu1A/IfNFwkFvfgJ8QQ3OO4EhuErVWF0oippNsrn51Vnre4Bin21prACQRpiRJTlqcUqV1M0B9ru2frWPVmMA210U6zRM5W80WIKWxB5rte//rpF6uFcgqk9zW9hKfjTfAGcIsM3HEpjMI36o/H7E3iodZSqZbPZF55/YbGUH+mPplCPdfPNNwHYDqD0e/funfeuPVkxR2rZ0GqtaBwn5fOlwYGR3bv37d61byyXy5XLqmbjFS2XLfXt21/jOL1k72iYqcdlmpBT0GyklRzUayDNI3xySr3E16AYmyP+iA8ENE6H5gDQbJ32lCjPBI8khNMbsHmDMfjoSg1UsznNAXQ/iqnkIGf0zgO1hq9VwCGHSIbHYfd5vKh1c9GBsXSR5+UAkP2BoANmWaWKZvpKhnGT5jgQ87rQGE+7Xch0tDQ30V66WmEj4Wi5VJ7IlYfGy+hFRG2e0x+dKNkGx+S+ND80IYzlUbMXcngBDxwl8PaeaLrg3Lx9tMiQjL7DjhA9wloz1e6YAmNtIMuFZXnLLaSc5bjMi3XTeUrAUvDzFKB1+gkkgWlqfubKUgdgmW4cLNnA9OckoDH33X+/hhr0KcqZ+eTIpz+8XroOr/0NN92Yakqhtv2x3/5GBzCdxaZ/OIEYUV8z9qtrelVD6xfqvMaGJ3r3D+3bNzABGPWRkVxmgqD/GoX0J97HUIF6MFtHPwTyrk0DZN/q5tbOaADeLMjhZODq4/e+wGiJj7W0JJuA6xPx+SKyVEOr2vjoWCgadrttRaDeMKzAo3lBKzNocK87YRogl29TaaczPTwK/vi6yyPD3xaqrc0tkUgqPT6u9x7ItIeKBLwQY6XKE3h8hxvIOXVFy2dLBZTZB2P5ipyr1IcmxP39hSxK8yp8lROrvJRD+1+xVqgqg2mmd5TpHWdKAPBDTQQR9cwx7A5ODOH71bv4rrvuGvRfmL+Y95o58eb+1H0iS8GfunNrjWw2EjC16dLvX/qtbcApQZS+VCybQYiFfBIDepbnV61ecc45m+DE//KX9wCjZhF1LfqsgNsiSizLFPJoJCubVtRspuX4HEto7PX/aIpa396+uiVJQa+rMjjeUa3oiUaGSpw3FGtrbfZ43D5/rMaxuewoutZKFaazq70p5AzRLk5AjR5S6SJ681j0FfClQr5qU8FXx1bKjMwpAWflyovXtrU0r1m7sVbjEAMpFwptyZiH9qLbPhjyJZqSLMMPjU3YHLTD4bQ5XKzqGytr/WPVbFEE2F3dJuogzHDaiV3F1aRciStVBQIoLAmkOWAetpTBrIjPSoJZe/6iLMvjM72n0V0tBX8aTbY11KNIoLGhbokFZXjwaJbbvXsPSF0Xpe0Y9W6odCc6tv6GN9yEiOv27Tv27AHJDcKwc3HvjikiOOuoQJ+MizQcPa084pjXWfoDjLZ/NLvjUUEP3xyJrETfuYwyu5rEEzWMaH1JUFgQ60TjHreNcnnQ28azFdqLjkcfOugUrhCkneEAFQ/QbcloIuSmHah4kAEkIHDFulxtaWq67NwNEU+NtolBP+1yS4pYARA+MgQq9L8otCRjt9x8xQWXnL1x4/JQOJLOVluaW9CYHm/peX5LX01AFYDssKlOWCGkxd+gBzTKI1Q0NBDA28lexDkGS4xpIheu11HPf+ONhDr2JEl4Lf2SOXHvuCjv9ok7XOvJLAkcIgF4QuD3HBoaQs3wcRGPsZMCjeeqq640utcW/DGIDaFH/nft2jkxMYGOA5DkGvs1/L8Fvx0uCIMJOt7QEI3XX2yOvvmPBV4vSv3RZI60CVjmRpmq6vMBHb6MoDnH1VDNxjLLAFajyrkSgzVT4UuEYNYTEKR6wO/WQFfjDouK4KGokM8XC3kSQToR8LRHfKtafd0pb2ci0BK1BV1SyOsAOw9XyCmlsbawKxaydTT7zjtnxS03X3jDNet8Ts7pUIMB35UXn3n2mavG0qOygC69nBsc7ZCrhnUCTCFnnXTA6Y66HZkFEgrSHGi4UzVgDM8j/2LMnRFDeuH557FmDMEuxuKc/5RZVziSBCwFb62N010CID7/sz973ze/+TdQ88dPFkTXXnjhhZ2dHYfVi/N8MLTDQc1C6aLW/ZVXtuJqa9euiUTCi5oRN9TDtFK++ecdcIV5lwceTZxEUMR9R8CDTMpAZiLP16JNKYAf40sAwbvsjiAFmlaG5WoOpwf17ZTb09q5olxgx8fGmXJRsdGSCqBYKH1UwDsp8NgQzQiVSarZkVYHQw9QdKCOESfwul1AywEQzoaVXZeev2FdT3Nb3OejKQ+4a2TeaRPYyviKZUn0ftp94a7O9jVdoLgD8C7+2DWHout2fRs3tLzqsmng+SGVjHUg4ZEPWiEntfPMV9Gk8adpEDWaO5566inLfZ+59E6cIy0Ff+LMhfUkSyoBPb1oQzXU3//9PxQKxY9//OMAtV3SJ5i6mbF14gONe8bGMwyInvkrwsaxkAoy7PhQMmr9mWeeQ9Bi2bLulStXka70xQnRm3dfWJ/PEIspscWYL9IwDqganY0OSLSsKA+nC4h4g84giFZ3BwVSnQBVD+MhZADJ2aJ+P8tW/aEoyuJlUQEMA7zousOL/1CjB/YX4PwFw2H0uEOd024PCuzBO1MojaNzUeRZl5sOxJq9fm/QR4PlPRKNemkvhRJ8OyVzFZGpKJJIu6RUPJJo7tx4xtrlKcf67lBrgg75XVgqALODNQIdTorlbRQI7ZGsJ4SBddwcf2AX6Ct9knNnFgIzqlLI9NntaLsAGKJuei58eGkWz2QdOksJWDn4WQrMOvzkl4CpcorF0kc/+rF8Pv/973+/q6tjwdXqDEVlPA/ujvh8jRceffQ3MzxxVocZqhH3KhQKt9z6hkQiUa0yv3/896iUntV1ju/BhsoxJbYED6PYqAJT8ok1qVxQNYU0hzspHx1U6p485UYZfVdbEt8DNk5U68N9+5pSIeh9F3DgNRn5dUD4wYIi7LCkaM8GCHqxVkPLBH6m6mqN5XyRZLS5XeSLIIOj0FxHuVCP54SCVqHZ8ZFEtiZRUNT07ld3hf2KU8prtcqanrblKzojiRj4cRLJcHt7csOajjPXtV1y/srrr73kvPMvbm2JV8uFKieTpgUED2A1zrXgDnYO+JDuuON28CwbC3UJxG7dYkEkYCn4BRGjdZGTTwIoKf/Od763ffv2v/7rv165sgc6g+yBc90E5zP+xh1Th7S7DwDv87ngoeeatgt8Po7jLr7kopUrV8CzvOeee6BCrC37aNLW6lVZYLJ5V5VNhP1uex2UrmDFrdXVQUnx+aOJaABRe2DwKiCY37unKRl2oNvN64dSr9dVX8BjRGQ0QgUjodFOA2IAIieKTRbAdiP6Qj6701Yu5tD7jgWoyBKJAIA3FmF8rQ6ketTHg8wuHGp+Zctuic3RMNJqteaUZ9Wa1Pp1HZdfsPGC85bfeM3FV5y/enUHva6NPv/cMy675g3nXLCRLfXv2zckygjZw9HXjcg5LW88vCiIt9x6SyqV0t8R63PSSMAK0Z80U2U96EJJALocoKqf+cxnnnnmmX/7t3/duHGDof90v/D4RCANFQvt29PTvWnTpgVPw+OCRnUb/ga06R/+8HtEXJct6zzrrLMWSqqn7nUUVdQGOHmYlx0iEP1luwgiWSbht8fA6CbI2SK61e1SrZpKRUPxRL5Q9bs9YNmR61SVA4g9IPKAZoOeQfjk6IRHLTwg8uCiSxWE3+t1rlIqjQ+hBZ6tVgWeoWyyh0aNnIoWO7eHBpFPEJC4oVBrW6dgo9Ppoqy5RUGOBF3drZ61TfZVzezKZr4npaW8NZ+aoYR8Of2KyA5FPf5lCWdbAlX+dmh35Brmpt2NaUV5yi9+8QvLdT/pFrml4E+6KbMeeA4SgMd0UHMLgvj97//T1q3bvva1v162rKsxratfevJInAKGut/+9ndwqbEtz+GuszrFeAxs/a+7+grSX0bovBbs9TQtGP0Hx8svvcKyHDjNrn7dVaSPehHq9mc19hP5YJSZIcbNOKhxb/iApNVE2ef0uAA9WOOTIuty2IA/y1ZYpO0ZpoK6BgGYNyqI3USWY6BZWcDvI6MPlDyHF7TsBKxfEjVRwcHlUkES4KbLyM6Dpwc5biAT1ESwvbL6YtAQsHfTHkIThP4OTUzFQuWKhJI3gOnCsFBrYq3ClLMZtcYo/Gglf8BhB5iuk2fLmb2PD+96UOYLPp8Lqp1w6Rh1d3P94Hm2bdvGcQTe2PqcRBJYsB3kJBqz9ainnwTIhmnkbhEl/eEP//mnP/3p9773vXPPPee10empamP9SPi4P/vZz//iLz4E2jSDiHMJ5Aaljlp6sK8aj7sYd8SQ9+8/sG/ffqT8UdMH6nED0sQK1B9W2tCNiLQD1e5AlXkyV0wjdU5rLolTS6WQU2bKOdTSO10oeQtJNaGtrdNGuXlZDnhoJ86SFUFQ8QdpeMru4IF9U64GwL5KpO0ErKwAphqWB9pdDU32sirWwC6P+nxk6FEC73TaAV+rwsAAfm4J5LPVLI3SPVGkQHbjRzrcoaGfQNFssiYwVYnlRA6GRd1L0Xx2bM9LfwBXjMOJCn5zk597dB1LZf/+/YAeXqQ1uRjr3LomJGApeGsZnPoSmMw/2uzw3aHdwdv2T//0j+vXrzvcyHWu8LptfHziC1/4EhT8D37wg7e85c1LlnrEBtrV1bVmzZpFak83howMxW9/+1uE60EUhlp6xCfMErxTfzXMcoSkCw3TX1cBGrefUX45Un5qlMkyouqwhz3emM8pKspYpgjq9JDP67a7Eq3tuRJvV7WIz41uep7TGFYE37zLaa+WSoCsF2pIw6NfzlGuMoVSZSJTGBzJDI9nxjPAouV4wNDxRbjcKLdHUF9TKYI9H0iMDucKuTzK9ep2LRLDnVxClRcrFSdBsrVzVcLkh5w9YY61O9kyx5U5iQeR7FQ7+zw8eEOpg0Kor69/lsKzDj/OErAU/HGeAOv2SyABQ3vBI3/ggQd/+MMffuYzn77oogsNwLhpHonh5WcyE5///OdfeOEFePlXXnm5geG1BM+JW+BGwWDw4osvIvCji/bBXVB/gMRqOBy64vLLjZS/8VmykS7a4Bb4wghuk4a3uh2wMiiiH2Xl302Ud4G4DQuKrzrZCn49ODTGs5yfaHQx1dpaKImFIuv1usMhH6rg+ZqgyAQ2JxIOJxIpmALQ2wjNe/Dx+mhPgPaGx8aru3Zlfvv7XY89vvu5F0Y3v5IuMtJoJpcpA6zWtmNX/29/8weBF2qsrDq0CHBzXJSNl7lMjqlWUHhfBzevgwKxDOjneVEtVlhJqcuEaIZA9pDwzDykYiwJhL4OHNhvefDzEORxONWqoj8OQrduucQSMCLzP/7xT6Ddv/Wtb1199VVTOtsA+zq4+xGu9EceufvuT4EG+5vf/HpHRzt+rTemQ/MZjNqL+zFC5T6f//77H5BlZZFuhluAz/X6669rbm7xBwIP3P8ArB9r7z6stHUfCH/hjwrvGckMzqYVapoDcPE2KpJqzipO+M3xaNgXcupMNc5qmSuVsp2dqUgsJCmSLAnhgB/1jTzDonMBhXZYTsi2o2nORaN5PpArMHv3jB3onagwioOmC5Xy0HD6lVf3b98x8tLm/t27+/LFasgLLGONdttaYqGW5ijPVEFdG/B7FEnhBUkRiD5Huh1hfeRbspkslDtTkwYmJKDWEzuWEMrNvUlEXxtaKBS+6aYbFwVKeZEW+ml/WcuDP+2XwCkqAFNd4Qe4S48//viPf/zjD3zg/VdeiRI2knLWvVWCVoYfjH+iOe3BBx/6xjf+5nWvu+qjH/1IMpk0u8t01b50L8uKFcvbO9oXT+NiXCzLv/rqNgx9+fJlHZ2tcPSMTgIEh0/RFTHHYeniINiwBOAOMO9w6DUqLUjPjxW3sgKlyCGnUqcdoogWeT9MQY/D1tLVzQGrVrC3t61qSsQQRM8XRbvLS/sCTpcHtAN8zc7KFANCGEUbz1Ze2TJQLLIuyuELUImo2++i4Ou7nF6hJtptUjziDqKp3iYF3Y62sDsa87lddCQap5GGp4M2t48pMtnRibHhdA5UMyjcl1AcapNFqcTAikD2BWtXRQ3AfMxTo9Nv165dqM2coxyt046HBJZuzzoeo7PuefpKYKrtDduxhg6fz372c/j80R/9EYDGTKEYGtT4G3A3d9999z/+4/e/8Y2vffzjHwNs2eLp16PMimFSBIOhq666cvEegARttfr999+PJngg3px//vmEmmwerdKn0TojJmFdrtdHOPXpkdKz/SMRGlizYqZQUmt80Bewa0o0FqG9ib7eYVWzt7R0tcYC8YgXxXSolUPenFccdjrkC8QAWl8sCfv2jxcLvMtta2oJuGkg3hcVWeNrNcoJPvjIsnYA5XnL5SrK77uWL+vs7kgEgmS5ogqf57kqn86hQk92EMJ6J8rkq+VyZiKLexWrwnC6WK5wC4JGbASWRkdH+/utNPzJtNgtBX8yzZb1rDOXgKGuoLeeeOKJH/zgn97znj+5/vprSbGUgTA+RZZlKPjBwcEvfelLw8PDX/7yly+66CL0QM38Rgt+JCwSkMGcd955oJ9Z8IubF4Qnum/fPgwZ31x66aWUU68zMODWrM+RJaAi220jIHRgbSvKygtD6V0DB9hKleOEQrmMQLjX6wGwfHvnSkawjY0NoEch1dLm8aLunQaILWrpAVfn8fk9Xr8vFFXtboYXbCh2BxWdQ0GPvK3uUkjJo91DUz6vrSkVpD2O1o6mZHO4Y3lbvC0JdLrR8cLQcGF3b3Zrfy5X1iZKQp6pIf0OFjxZ0MoFJjNWHhgEOW2dl4k5QgBm5zmreioL2FB79+6b76Ws1bWEErAU/BIK27rVUknA0OK425NPPvmhD33ove9973ve855GfdkQwLdt3rzlzjvvQnL03/7t3y688KKGAP6iZ9wPKw+9/d1+ySUXt7Uhcj7PjfnIErfbEbR49tlnIaiLL764s6Nz8tBFu+FSTf7i3keP+ZCeSwd62+sS0ub3/uHp5zdvqQnCwHg2XwTtvQawmmQqxqv23fv6JnIlX3x5pGW56nA73F7FBpgcGUWNlMvtD4W9oWCqpQno8ZTT46TcDs3FcaCCRSqdoj0ufyhYdwDM3tbR2QS7Aa56Js/lRcdYSR0vUwMleoiPbO5ndo7Ku4ZrQ3kpU61pNKU4NBtK8FxuweYWgFQLUhqQx86zfGQKl/7VV19dAkyIxZ3C0+nqloI/nWb7tBkrlBa2oeeff/4rX/nKn/7pn95xxx2HrYRHa9Evf/nLT33q0wjdf+ITn4jFYnolncGoQaLYx1FgoVDooosvXjwFT5LJNttzzz2HygOw7Fx40YWTtfTHx6o5jpKe3a1JUzoiQ3a3aqdVmwurRdBcY6XiWG7C5QyMjqd5vub3uFSVi0UTW7YNvbp7dHiEGS1QXN2XY5VcVawpdlFzaHUPIOYF2RGLNwHUVgN0LT52h4t2BEJuYN8C3gZmQJmVKBdd48UaJ/fuH8/mRF6gao5ARvW9fKD4xAv9z+zOPr2r8Myu4st95SHGNs5Ro5X6BEeVFU++Chw9I0SlT+o8ZtaIeOElQtQHb83sRGYdffwkYFXRHz/ZW3deUAlM1c0Zitm+e/feP/3TP7n11ls/8pGPNIbcja0Kf6Nb6R//8Qff/va3v/KVL7/1rXf5fEbSHb+ZJHM7tGFsKmV/0Mk1jjEDBo36+NDTZzhcM4kgy+Kvf/3wnK9ztNvBrUM81+EA38ydd94ZDoc1TX3wwQchufkAms5wgCf5YWTKdQ52U20ClAYlirb29o4aJ4HeLRDwB/1BN+1XRUVT5GAqIdWd5TK64At2/DYYRCR+IFvpG89zUn08na0JXDDki8eiNqj5uhYLezvam+HnV7kqw/PopSsVSqUCL9kUlOnZ3HSxyo5myvkyIOJ5VQHyjcwKykRJLtdc6aKwZ4TfPcz1T4CzhlDazP+jvzJGkN8eDITefNedXq/XXOqLsj7n/9DWFXQJWAreWginiAQMrHWCylm3AYb2Yx/7+E033fShD/0Fmo0b1bCh4A8cOPD5z3+hr6/3u9/9jtkTb+TmG8Vham7jS9zi97//Q7FYbGlpmXZkY1KfbITz6Js3z3W5XA888BC61edztcPPrl4qj9GBeAZYN2vXrsUtQDwjSdK0IZ8ii2MxhwGJwSQEqnEIbe6xVLVacjodyXjM56EJDr1T27B+WTgaCwQDilwCii0YZhm2jAA+LCyE5pGSDwSCaFannbZUNBjw+5S6XZAk2uvoWdF89qYzXL5ooSqWGeH8C88F/fzAeCYRiyRj4UyWEWRU++ljA0uNqpbK7HiOzRf5mmQQ2iyMuWZanLAIsRrvvPONCPkYOMoLvzIXc6ZOw2tbIfrTcNJPySEbXHDkMzQ0/OlPfxpgcB/5yF8afvmUc08OgJIGUCsC8vCooN3PPvssBB6PFAk39y/jgHQ6jTZ602IwNjjTelhAsRq3a2trW79+fSMKzULdQi+7gsCc0ANPPvm0Tg/fBU0vyfICAuAv1NOeyNeBFiVFGyhAq9X6+vt5CXy/SrFQgb5HVV0iFQMJLFNIu+o8Fh+IBkAjq9SdIuBlxZqLsisy0G2b1m5Yk+rsDDa1BePxpva2WHNbd0/PBeeddc5Za9au7rrgggt71m28/JprXnfV5StXr+5csfr6667qagmF/KjYw1XJA5gheDRDENQiYNgSiNuF2d6NFY6/sRTBX7t//z4zDLZ4KaQTedJPomezPPiTaLKsRz2GBBBd3717zwc/+CHsiZ/73Gf9fvQlT+5xhheCfPPPfvazr33t6zfeeOPnP/+5eDxubF6NWu1ITgm04D/90w9WrVp9yy03G3rdPBK/evHFFxHoBn3L/N0ac9NEVSDwR3/3298tuJ9kbtl4Wvhkb3jDjZFIBFhAuJe1yGYngclIPTEiS+WS3WlfvXKNLMqxcCgQ8oMnRhKkTHYsHLBzLNO7ZzdbrTAsAwtAYCuohAsG6NamaDva4TpbO5Z1rexuDfhcZ246o6MlHg14PKi6Q5Wd04uSPNplD3lUp8srgf1G5iSB7x9hchVe1+dIFqCEHo9CLFjSDKH37M9uIEc+2lx++AGGC4wOIC1OewUW6l7WdRZWAgtj4i3sM1lXsyQwGwmQgjhDrY6MjHz9699obm7+i7/4YCgENo6D2XH8FvlmaPcf/ehHb3vbW1FXj17zKYi6g71zh1WlRm5+YiLz0ksv3XbbrQ1eu95/VK/39w8Ash5NRAvl0Ji3uOCC88KR0GykMYtjjaTGxMTE0NAQfjj77LOBkjuL861Ddawksvb0AjYUf2AFCmINsXqeB36cze8H54xbVZyaJLTEPWes6enpbGpL+duSoe72ppZkJB7xBdEfp7Jhp9QU9TUlo51tSQ8l2esCW65US5zAiS6bmgi5nU7k2mtBryMc8KHkjq+J4JrTfXTixJNkOzFVgVTvttUJBrMKNHyYB+TVABHiJBeivq6wmnEYCd/P8NMYAMP5e3bvAe6hce5CLfgZPol12GwlYCn42UrMOv6EkIAReDei7zrctm14ePRP/uQ9qVTqu9/9diIRNXPJxg9jY+n3v/8DSGn/8z//87ve9cc0MD8nC5Amw49HGpWxhcFH/6//+m8g3CGUbW5tOkOdrVwuf/GLX/6jt70Dt14QV7vRYWpraz7zzI0Gnvh86D4POzrjRqj6/vWvH8EAu7o6Vq5aYW3Zs1vfWF1TrjImCUBybDGbTEUIbQzLohrej7I0XzCfLUl8xedWQj57WyzQFAVMPRUOucNBmgaoPFMuZLPpwf2AkYGDD/1MSGPsddD8uSmU6VdDTm3FilUlRk2PDne2JJo6O1iR4gQJ7rtWdyFIrwKF3maLR0BiB1de9+ptTqThSXDKDsg7f09Px8WXnnHB+evPOmt5KOSdbBOZasKcyaQbx8AmHh4eQ6B+ak3O2EyYnVitoxdGAlaIfmHkaF1liSXwWlVqHx9Pf+lLX0Y2/fOf/2xTU8rYuAzVji1w9+5dX/rSF/HbL3zhC+vWrZsVO6ru8tThvgPK/v3vf5/eSmfYBES74+L/8z8/h3b8f3/8DkTUG59qQZQ9cPcAH/b008/qwYZF2UwxOkWR77jj9kAgMDg49Nzzz1tp+DkuZoJEr8aC3rM3rkWhHMNwqLMjfO8KvG0tGnFpmiCLKIxDJaONpl3hEO1zaYDBA+WrDEx5Uopvp10ueOuKJNg09LDr+XVNoZ0OivbWVTTQa7zmcLq9lZzQN1KqSfWo397RFN64rmt1d/Cc9Ynly5pCYb8bqLh+ui0VDUd8PWs6zj9/9cUXbjj33LWXXXrxmWesELji6HAZ6t/gUJ7JdJvmMonSK/Ib33gH2jjN9bhIK3OOs2Cd1iABsnlZArEkcBJKQHfe9Sq3SqX6nve8Fz8AaDYej5ljwTdQvY8++tgnPvFxdMMjLI+aO103T8bkzW3rKMM3ogR/8zd/63BQH/vYR8ziYeN7BO2/9rWv/ehH/wKrwtjmZnLNmUsbftIrr2y97dY7gCmL9Or8WMGOeFuYJr+853+RWH355c1vuOkWvRNhMuth7Q+zmCw4uJStLRZ+9zvuTLV1TkyUQ0FvPB6WRE5Tq12tXk3mC7m0JMpod1cUyW6TeQ5x+Ioiqi6vz+nxI+Hu83pi0NDwyRWesmtuJ6XZHIGA1xWKU4DQARFRolkLNhey2qMPPdDq15KdUUpzIjtUyqYruUGlrkRauwuMBLz6ZrApdPT0rD6TrkuqzHkCKRvln0j3/u/PfvzUi2O9/bmZD63xSDQBPvLoQz09y/FG6D2lVi393AS5FGdZIfqlkLJ1j8WQgKF7stncJz/5GVVRgSEP7a4rbyPjSJLu//zP//LNb37zU5/61J/92Z8Z2t34mDr+6A9m3KKvrw/UsbfffltjyR6+h2HxH//xn0DKSyYTxnWM4w3dvyBDxu65auUqdASYWPELctnXXgSYKgQUyKil716+zHz4hRrFIjzziXhJkgyva4UqPzo6UqtmkRgfTefKVZamfR5XkK0qIHsFE4zb5YaOBGCOLIqAqUNhpt1l19Ayj9/VbSxXq7K1Ki+Ars5GuW12l8PhVCWZr1YrZXZ//1jf/oH0/q3F3idXt9aTMS3s8UhcpTAxPJEeGh8ZLacztFQ5uzu8sSPQGVFjdJYbfyK371FuYrtY2GMTDtRy/ZRQaWvxAyzPMEaPOcvmqjaEjloTNKpMee2TC/5EnA/rmaw+eGsNnFwSMLckIzwIsJqvfOWr27dt+5d//VFXV2eD9wy3nsGv7rvvXvTCvf71r0dPuaHXGzPchjI+bIBx6nvSGgQI22XLlqGr3oxJGnr8Jz/5CTY7ZPTN4Lx5/YUKWuJG6K0aGh558cUX4DAt0mQZO/gtt96MIrsDB3q3vrpNb7wiIdx54Z8t0uOeuJclERbSqKYq0UiQ9gaqHC9LcjgYgvEE9vgaz5KcOerl6ookioJQAwUs6WZDP7ydIo3xqMhTKbeb5lgOhWxupwvXgpeMDDvDi71D6fsfefLVzbscddVlR9+8W5ZUXhYGBsd27dpfLRXrqsJXBK+bam6OhyN+pcarYq1WrUjViiywAjPBlkZ3btlayBcBwzdRlNFUYszv0aP0014ZDOGCC84/66yz9KKQyRKWhVrwJ+7cnpxPZnnwJ+e8nZZP3aDdSWa9VCp//vOf7+098K//9i8mbDuOwa9eeeXV973vfcVi4X//93/PPfccg+zysHvQoV+a0WlDxn19/YjDv+Utd03LgD/33PMvvPDiNJg845QF3OxwKWy+V1xxmc8H7LDFmnXcZfuOHUNDI7BUrrj8CsPuIWhtei3WYt31FLwu6ZlDQWT/cHrP3kGWrwKDtlzmxtM5lMwpoGwlmXQPsG8cqL13uOwU/lBOtxudcC4X8uygg3PKispxMAX4ibHM8NDY5ld3PL/l1d6R8RdeenVsPO92B4ZGK4888lKhXFMdWt/I+FNPbX/89zu2bR3JjVdVATe3VUvVQr4goOZeFLhqRajxiNCIoJ7luBygdEdGEVmPR0NkcvUpxuzPBGvBXNVYG0CSAAUzqfDTyz+PGQM4Baf6JBmSpeBPkomyHlOXgLETYUNBHe9//Md/PPXUU1/96ld7enqM3Qd/w+8BH8Zf/dVfxWLRv/u7b3V3L5tJDdFhpavbCtrDDz9yzjnnALrOVN5G1h898W9/+9ubmpom1eHiTJCxe65cuRK9f4u6jZaKJbTy4xbrN6yLxSPY98F8Bo54y4Of5cQ6ULQGJLm+4fGxiYyObOMtVThAAHs9kbqdEB4B+gYk7SzD4JcATcIxbhDO2hTYVJSDUhVBVVkE3cdHRwYGhgeGxsfS+XS2ks2x+/eODPeNehDipx2P/+Gln/7siUd/t3Xnzt5MviSrqtvlVEScaysUitVqFYg7BDSPQN3VXW4EsFzolUfdX5VhJFECeLMeSCAYfEcKYh1p4DieqVYNpgYrmzPL5bHUh1sKfqklbt1vPhIwFDkAVsHr+tvf/vZf//VfgfVmbDTYHxFy/M53vguQ2j/7s/d9+9t/B+SZ2d6rcbPDvVBVDhviHe94h2klQOUDz/Uf//EfwcCGrrlGdvnZ3msmxxvjRQPeFVdcMRM3aybXPPQYjBotBg8//DB8x46O9jPPPBPQ9HDPLO0+W3ka86Xa6lC6Q4MjE+kxdGyGwqFaTaH9UTvlBU6tKMHrpVA1D/cZDHI07Qc/sM3pTTSBMo4KeOwhH/z4GsOgAbPs9wV9vqCD8omyu29wQpKhV2UAChfLfCZXrVQVWVTDAW9T3O/zgojW7g/QyeZ4S0tTHaEA3Al/1WqSIGqqKkmI2YtAtofzjdACdDzx3WHEzbI7A0sFFMyjo2OG9Wnp+NkukqU83lLwSylt617zkoCxE8Ep+fnPf/7444/DTd+wYYO5v2A3/O53/x7sLH/5l3/5pjfdQWqXJneuWZDCNW52CAY88MAD5557rum+G0GC7du379mz56673ryofO2mpPQgPQUFv3i308FW6yAKy2az2L4vv/wyIx0w261/XrN7SpxM8kOIWtttoqxksnmmUqIoKZkIMxV2CJ54mUNoHcQw8PJ9oXgw2uL0xCuci6l5HK6k1xupK3UVrW+yAozb5pYU0PCQrFckuVJmgELP1UBAUxcEjWFFRVY8RKPLLgcV8dhbE16XEyVVVDDk7l7eQdNO6PValRNZXmS5Mnx6hBFYADHZXE4a0XuUBBi6WS+BP3ad3bTJyeXzr7zyivHlNDV/SkzjqTMIS8GfOnN5So7ktS6CDXCq4H9DddsPf/hD6DxoJsO33rNn79ve9ke9vb3/9V//CbA5gxx26jO72jTTLdm378Djj//une98RwPVrD2TyXz961//yEc+nEgA5nZSC845CzCDKdORR+31c8/d1NHROoPj53KIHqqloN1RbQChoV8OKL/G3j2Xy53G5xAwOUyXRmpEqlUO4fVKMdPeHo7FfOX8RF1Wxyaq+0eZLXtyYyWXSi+jo8sol4+qu6m6AzH1eLLZ5fEznByLJVo7m5s7WugAWtq9NVTYSxwBrQV4raYg3I6aDKYM0Ly62+vy+9w+2ubzU4mm0Jr1PdGmOFB20FUv1xHrr1UqfKkMcNwCz3LkNsgFaJoLUPUgice/9LTXbC05Ta0/8sgjgiDpafiDn9N45k/QoVsK/gSdGOuxGhWMoWngdvzf//3i/vvv/+QnPwlmFGNXgp/99NNPgzwGCDZf/OIX2tvb56OVzBC94b5fc83Vzc2TWXbcDsGDf//3/7zgggsQxF6qCZoEtwFW/JlnnWWaO7PdkWfytBjd008/oyhqe3tnZ2cH0fpT/D0zOd06plECkJ4kS6VydWBgqJzPNCX8QKyzo9bO7vP6W5zuBF+TS6XM6ECvJkuxuD+aCHj9Hl7gky1NzS0tHjcq6J2BoN/r84QCARThyRKYZzVE1tHtiQQK5ahHop5AEOA5MgDw7S5nW2fn8pUrfAFfleHGRpmJNCdrToQDgHcnqQ657qyJioMKSBpFB3ySbIetrD8wMYNnO3ewaMHHiBaSaWmjxcsizfYJreMNCVgK3loJJ7oEjBAiGo1+9rP/hfcMYBlQxcCrxnNDJ/30pz9Fjzuq3L/2ta9Cu2OzmqdaMowJILSjNfzNb77LuJHh6Dz++O+3bn0VtzO/XGzZGQ8DCaAa6+qrX0feWD1isbC+tXE1I7eKEEUqlUDrAeDtFnt0p/D1dQUvi4o62D+STWccdSESdqmaSDlcqKsPRZJdXct6lrc2J0EjG4omwy6agv26b+/+4aHhcChCuT20x+vzB6KxeDQSAPIQmu8AOS+pGscCDU9Bkx1o6DraU7FocO261ctW9CSaWzQbVanW8rnqrt0DQxOFHCMUqlKpKg6OZnsHJ/qHczv3jJSRD/DTKMqDep6DajenDOAQe/fuwWo0nPhTeCpP6qFZCv6knr5T/OGNGDu2D/jT9957L0rbUDN/ySWXGFizgLgBL9xPf/o/3/veP9x55506kxvZaObjRhi3g90A5PmrrroS+HSGNsX30Hz/8z8//djHPqaDdM7a6ZnbVDXmRxE5QF5gPqM70jNMDqduy+fz6EHAeK+++mogplob99xmzTgLzWmyjEI3ZSJb4GpKigDLxdHjDsJ4WWZZUdjfP5GpCg6vv055VJvbG0g0tXQHAjG7A+3xYQfl1Wxujz/Ci7Jkd9YpgNo59AuqKM3z+fw1DpxyILYJxpPxcDSEzvpquTI6Xh4YLjgC/pxQ3zXClrRgpubkqZjobWZdAd5F+5JdgdiazVvT6MWb2+iM1YI2lt/+9ncG/lJjYMlaM3OT6iKdZSn4RRKsddkFkwC2jOeee+4zn/nMBz/4wVtvvdmArMnl8h//+F/9/vd/QLsaAukoCTY8XfPvOd8eF4H7/uyzz8BoMIrkjeD8v/zLv2zceOY552wyc/tzvsVsTpz0jXDTjo6ODRvOmEPG9Ji3M8wIoI5iv3722edgTp1//vlICgBr/5jnWgccVgL6UrQDiIn2+lx0wE3HaV/EH4y1tXb6PL58Jj0yNjaWF599df++odHRbGUoxxRrmi/e7I0lKyJcfwflDharQoUTRycqA6PlYkVyOf2SaAc7jcdHOuUoSvH5XH5/oFQuUzB5gV/Pc2MTBUagGNnZl9Ge3s7d+8Tgk9sqT+1gfvNS/olt4gsHak9sTd/zm207BnKEJWdOnrehzhHveeaZZxoZFE01by2JE0cCloI/cebCehIiAWwTZuUO/gmV8+CDD959992f+9zn7rrrTdhW0OTzu9/9/l3veldra8vPfvbTnp5uAw3b1O6zda8btzk9WqD+67/85Kab3tDUlJyizLIB0B59QX/6p+9ezHq6wy6AgxwzLpfz9Tdch1Yo47jZDvMoy8swGtAwhT9PP/U0IH5DoeBZZ51JKMatz5wkQBYVQkGqksmV2ZJAAS/eG7A5fGyNS7Uu90YSsYA/4FFWLOtw2L3FEjcyUd03MNA7MDqRr6Xz/FiOHy9IAzlujHNn5FAgGOnqSTq9MDi1aMjpod2SCtJXsBu5aW8wX6yUq1K2KI9O8LLd2z/BvbSP2T9UAVoO+uJyBSabr+bzlbHxbF9/sX+oMJYuoQiQsMjPNRBFTqw70unMQP9w49s6J1FZJy2iBCwFv4jCtS49NwmYzGnQ7ujGQd79tttuu+uuu1BqhMAgKtuh7NG99vnPfw4NbHPepMxnM/xXQ83j54GBgS2vbL7hhtcDZMxg+06n0z/5yY/f/e53E6d26si5DW0+Z0EsSI2jxgqOdWPofj7XnHYubjE4NNTb24eUP7BI5+bhLeDznNyXshOyQbC6D42OjY9n1Fqd9kbdtE+oluLR9kAwUePKQY8rEY23tjWt7UIingoGUQHn0tzuQk0rsHZecIuSIxZrDYcR2/eEo36bXaixal2s+xwuTarnisyBvsFiSRjLlLPlqkI5FGeowDuZag0JAoDcNgrwYCx93hlzY2FUyhWwE+EHE37q5J6vU/HpLQV/Ks7qyTwmU91i10DN1wc+8AFo1o9+9KPoAi8UCsCm/da3vvXVr375c5/7rNfrNQY6Tz1kqnb8IMvKv//7f7zpTW9EGbl+bRQbS9/4xjfApnr++eeZQYLjpeaB2XfGGYjSg/7bINRZmI8xLkMONb720EMP4geYUAjaL8wNTuOroI199/4De/f0V4pFB+0Ix8IelzIxPiLV0f8WyhVKZbam2FwyeuNtDo8LXrotHHBGoz6Px10oVwRA3ois0ykjPXTJ5Ze3L+uuOymlLrk9Ts1RP+eiM6+5/pJ1G9eidM7ljcZTXZWqmisDDYeQxAMZb5EEbwTMYEL85je/wQtimpvzfBMX6WlP58taCv50nv0Tbuym4oR237lzJ3z366+/HoiwSLGPjIx8/evf3L59J3T86173Ouj7BYyWTyah7faxsfEDB/Zfd901RhQBHtiTTz7Nstwb3vCGRu1uZgSWWIJ+vw9N6pAS6RSwz9sRa3h6c0QY+JYtW4B1uqxrWSKesLbsOU+x3iFO4ACLDFvIV7KFvMAXPCibC/ttcqlcyNkdQVYUs4V0eiyXLUmZArhjeZ7jJV4UGJ521ANOpPE5t1g8oyfcFvedd9aqc85e3dnZQvucKLxraUpcuGn1heetuuqKs19//WWUy8FUmajH3p4KULTDXlecmnKUh5//GsYVBocGYXY3RumPl+0752k6tU+kvvjFL57aI7RGd9JJAHsE0OLA4H7HHXegah3l8YBJB+P78uXLwf26du0ajEjvhTuYjZ5noN44HZV03/72d+AiX3XVlcb2B1rMr371K4DFBZlNY85ynreb84zgvoFA4N5778Oj6sNfMA8bMjcGBcFWKpXrr79uzZrVfb39O3bsPF6DnbOUTpATUcQGUhk99wNkWlssEQHDXCTc5vZ46iKbGR8VBa25JRrwaA4Z9faiy0XWtCgJZaZSKZdkoRiilU3rlq1siXi0qlOT3JTocUmOOt/U7D/7rNVnrusK0LzT5QUDA01q7hxDY9mLL7u0LSwmIu4Cr9ocNLjsCKWMziqjzyMhETL+TUDsJiUFI2QWnp5uX5LuOPwN0OiVq1YAggLLxugdNV4ca82cIItwFvN6gjyx9RinmAQOpgb1geGfaLH9whe+gE4tVNLhmwcffOjzn//izTffAuo2NBph79B998mC+fnvJuZmBEySffv23HzzG4yLo0L4n//5RzfeeMPy5d2NMj++m1dHR2d3dzcBil/QCjhzUISSnOFffPFl4ONe//prkYw3xm658rN97xByJ4V2gLWra5wAyFgAwwPOgfXRXjsNjBqnLHMuh8tVryeD9o4o3dUcWdUeW5bwdCU8q9uCrRFvMuz3OlW3W3PanTalJtfKYdqxYXXHWRtWtTVH/V7Kjf46oSrXWK1WTEW8sVCA5ZnlXS0Je/n2K5a/9x0Xr12V9HnoplTknLO7r71i3SVntZ69psXrcdkQnzLwFIjdqhD9P+OPGcrCGVDze/bsM+DsdD9+wSzOGT+OdeDRJGB58Nb6OIEkgL1jZGT0j//4j9EPBtcZVXXf+953QRuD9ve3v/2PgsGA+awLqGWnLAwb3HcQx115JUHAxW71q1/9ateuXXff/Qk05ukO7kIWrs9Z6IhngMF28+Ytxg694B9dkddrNf7OO9+EKof77nuAYZj5W1EL/pwnxQUnnVniw9sCHl80EnW4VI8vWJNEuVYLRZ3wu10UrdoYcMWEQ36vx6EqNU2peUEki1JKVcEfokU1we32R5MdNrTGeelgMEK7PGh8d7ltCs+DS4arlt0u4EBQr7zwXMRZlwrjXre4ann80os3vO6yVbfeeM7b33TtxetDZ7TVLz03ZXO50mXR73ZxHHojDTh6FNXPYjmZbx+eDMGk22+/FUk0WIQ6qDOZmQV8PU+KiT5hH3IWk3rCjsF6sJNXAqZfaHgACIl/9KMfO/PMsz796U9nMll0uiM4/2//9m9XXXWl2ZK+4HuHsQvv2LEdbCtmrn3//v3AxAWfDZTcgt9xPvMFvX755ZcT9s+59jgd/e7ksnY7RAFgf4wdoPTGHFke/BxmjdhKOq8qL4vjuczERBncMVW2lEy1oi2+vzddzBV5cL8oXruDAg8s+t/C4Yjf5wc/vIv2UC53heHRTC/UauVyxUV7KfRKQpeiAIXEyW34jaLagDlLub2aw7585Zp8XukbSSP3rsm2sNvRHKgti0mt/oqzNqhWc/EAHaapu67r/Py71l91XiIcgt0K992h6aD0c/jAFO7r70O5DFaN1S83BwEu9ilznNfFfizr+qeJBKBOzCL2Uqn0iU/cDScAdSH4+YMf/AuAxwHH5sILLzJK3ozPZNP2nDA6DitVwwtBIgAFfeitxy1AOwtYm5tvvnnlyhWLpEfnNr9GIGHTpk2tLS2LAWlnKHLIGvJ/9dWtgF2bA+Xu3IZ2Cp5l2EoET8YmKPLQxCg4ZEXR6YBOtdta2nsU1akqsqbKdoePF0EkB3RbxUl7goGIm/aQNe+wUU4QLIk1TpREvlwaqxbL6HkXBVaVGdpFQTfbXQ6PzxMIIATgisUCyZbk2ART5uylCqPKgszwUpXRBE7iCoKIgn3Obqfcmp1mhe6YvaPJ77SDJ15BS/2s5N9o7bEM+8QTT+rkwhY9/KykuBQHWwp+KaRs3WOaBBo2iMnaLpSvf+hDHw6HQyijQ6f7+973fvipP/7xvzY3N2Pf0JPuermSDsZuVoQtiGCxDx840Itqsttuu4UAeNTr//u/v4CjfPvttyHWaNzLzPovyB3neZFwOHjFlVeQsO8ifAyTCyN+7LHH0Kn1qU/f3doGo8fAwLcyrLORuJ77wQnQfUB0rXK18YmxQoEJ+wN1WQLUTaqltVQo0pRDkmqK5i5Vec1OAb+GctHI39s01aGpbijxulqtsOh/L2VHEUpXZZVlGRXAdbKI6wNCh3bVEc+XQP0iMkGU7AHx3q74Ee2XNVmUMZ0gf2M5VhJFTXbbNKckaeUa43bYAx630+HCI6LxcjYDe82xgIvYtm0bw3CN355QZvGch3YKnGgp+FNgEk+yIRgq08h849GhPOAvfve73y0UiqByB/7l3/7tt5AA/tCH/kJHfTfzecR9N4Y6/+3DvDvsBgJ0/6v7zj33PGCF43uEpu+7737U93k8YJQ/iPY1/5vOf56MGAZaBC+99FKXk1pYQ6dBtsTpRCNDqVRBV9473vH2hW3Jm78cTpYrGOsVf4NDFpGRXCGNRV4u1cDdripCW9dyQbbLQk2TwfxmL3NAYSCl6Sri5lDTqg2k71DSkiABUkasSYoMNexA7F0StDLBqUNFPZrRYQO46za30x3gRRFsAoB6hMIPBHxgl+crZbZYVESchqSOx0bZQVojixLq/TSb3YNuOgeI4ZE5n7uxiAUJYuWJiYxRvXGyTM1p8pyWgj9NJvrEGmZDeNleLJb/8i8/ig0CNHF/8zd/c889v/jBD/7pPe/5U7ebYM4v3sdQ2NiU9uzZs33H9ne96534plplv/71b/zZn713/fp1etnRCeezGkp906azk6lUY4JjAQVFIhZ2B4AHnn32WRgTKG8EwI7u5Fnb99zFjFr6XLlYzGUHh/KCwMoC29belmjtKFRY2qGyDL4EhbyAxjZErNx0oFisKpLqIu1v4HoPZjLlvr6x/X2D45l0OpfPlyrpTD6dKaFKP1cqwTjoHco+8vATHFfTcALljoYjpWxWgwWh2PPjufHBsYnxbDFf5KsM8ehRFsASKFsjWqO30s3xA4ukXC7DiW+02q2KjTlKc6FPsxT8QkvUut6xJGBEvI3tAFvT97779yB3AbPLD37wA8B8fOlLX4L2WkAQm8M+jumOw31Htfzll18ai8WQR3zggQcRNrjsskum8gLHGsxx+n1LS+uGDesBJWbEMxZwPzViG0ahw9NPPwXSWFDYrVmzZgFvcZxkdtxvWxcUpZDP1AS5VGCcdofAMitWrmdFSNuOsnlNlfiayvEyvH28HkwVpfEsaWRHhB/mFf6uO2TN0TtSen7L0COPb//tU3se/u3uBx964eFHX773vieeemJzqci2NqciAWck4KVRVe/zuLyo1KMFUUEIneVqNU6oFitslUfAPp1j8iUWV9ZAKTQvyw29fwrooEzeWGupHPelZj6ApeBPnLk4vZ4Eu0CtVvv857+Aluu33PUWNL5v2LAOBfMbNmwwtO9ih8SNbWj79h2vvLL1rW99C0yOPXv23vur+1HA7/OdWJXz5sownhl/07TrpptuMsygxai2M4yGJ598CrYXnPgLLjjf6Vos3NPTZ90riiOTHauyRY6tI/ntczmD/mCyeXkmy9I2RyjohDbP5FlJESDsplQKpXaSoqCVzeP1hMBFFwnVBGXvnsyO7Wm+5qCc7pqojIyy/YP5bKbkc5NeeVXiVnZG21Mhp9vFSEqmXBvLMmOZapGRUUnnBptDTcylC2MjhcGxUomVVTuS/KTyZB6zQAAf0VCKRJuxOOdxKevUBZaApeAXWKDW5Q6VQOM7b3iHBE2F5b77nX94+aXN7e3t4HT/8z//8z/90z8BTJtZML94kjScVOgwSZIfffTRO9/0RrjvaEP6/vf/4S1vfXMymVjs+MGch2bk4A0RnXfeubF4FN6e8eXsNlbkXEnaFXlY4weD896oKVRRvA0DYsWKFTfccIPX68NvEVPB1EzjH5vdHec85lPlRGTVsfYr8N8Ftljl+vuHaBotbwCza8sztny+7KEpv9+OmAwnIUhvRwlIUyrp8wWdTi9S5jCvWFbZsqW3UmSjYbvTLsgiV6/zaKwPhtytbX40ygEjLxL3r9qwxuULjI/lBweyW3aOv9hX3ZdRR3LyYKY2VhV4mx1kNpTfa/dG6qrXrlHIz88n+YJBIYsAiqZ9+/YbtfTGcrKWx4mwci0FfyLMwqn/DMYLb7zz0EZoS/vBD34IyNXm5pYdO3Z87et//e53/zGYrZdGEIZ2x9/9/QNIM1973bWoS/r5z3+OGn5AdkyVi889K7k0owB6LqL0iN0aYzlmwOM1RoC5/+obMv4FmwHZClyte3n3+973Z/fedy96GYA1FItFIZBVq1avXLnSACwzR3fMOy6NHE6WuzjQa1635SqV4aEhkWUnMkV0YwY8VDDg6V65bijNOJ2RVctXxMLBchG9745gOOHy+D2BEO0LRGIRFNtN5DOlCks5XcGQF/hzgMDBH2TPg0E6GotE4uG27iZfNFwVbVXZMV6x781QLw4pj23L/XrL2O92FLcNCCMFfE8VRbfmDVdER02Cakd8HumYuYdndPOQdJY+99zzxgqxVPuJsyYtBX/izMUp+ySGizkVvrMDAvb73/8+Mu5I3UGn/td//8e5524ynOYl0xnYg0RR+slPfnL77bcnEomXXnrp6aef/uAHPwh8kZNlGnw+PzoJITGNIKkcOzRqgIcbo8OGDuxwUpKt1ZGrbWltuuSSiz/z2U89/PDDjz768Kc//clzztkEYht4ZoZZgLqECy648GSRzIn5nHYg0SBopKhDY2N2iVfrFFMV3BTwbeytbW10sHVvf38gkOhq6ehojgBKETl3ElJ3u+OxlqbmZfFEK+X0UHYXKYqjwD6nCTUR4HFoYEQ3o6qg165Oe4BvI+/fNzKUY/dk5O3D4nAGCDkCU5UH09zTu0v3PZf+j8f6/u/p9IMv5vYPV5D9VzWJLB6ygub60Y12/IeXCEk3S7vPVY6Lcp6l4BdFrNZFGyVgvvPY4OAmAv30b/7mb7EXXHLpxd/7+++sXNljavel2R0MpTUyMrx379477ngjCDN+9KMfvfOd72xrazuJJg4+9yWXXAKseIM05Ji2kYEfgCNhEIBRHv/v9dFnbzrzE3d//Je//OXP//dnH/3oR84//9x4PA40XJ3LZ5I4xJAJ2HKnwectzWSdRDNy9EdF1J0oUodjolCUNPS81ZA4lxVb0O9129WO7s6R0VLvQF8giqx8G+13eYIefyBAu2iX2xUIhaLJ5vaO9hUr26H47U6HE+RxFEL6Xq+H5oFzz3IOhzM7Uc5PlLJFcaxYPzDBFFkBVZjo0MOUY+ZlRcxXSrlybWCkmC0IMqL+BgMNQgvzaJMz1hXsxd27d4+Pjxsvl7U2TpB1ayn4E2QiTvHHMF54HSHuR5/85KfQcf7Nb34Df+DBE/8BlbyTaeAlCoyLovj3f//3KN1Hu/CPf/xjVImDgvaYOvJEm6TVq1ehJnEmKCWQP0ruYV0BfXbT2ZvQEwjT6ve//92vf/3gBz/4gVWrVkw1JRJVYMjBDLoYAZjzzz8frYNWiH7Oa0Al6W6sczsvKc+9spmyy2WG6xscU2Q56HHGgXuTWv70C6/sHUjX3a12X2fNFslzGiOqnGrnNM9YUSvWKE6zu2jg2DrjyTgcd/S2hyO01+dKNvtb21MuT5xxBAVPfPPOLFMBITwpsCCGBdHgqkPVHKoD3DckdGOTSWFdXQXgvf7rubvwUwsGZf8s0KIOa9nPWWjWifOUgKXg5ylA6/SZSIBsH9DiT/zhyW/97XcSiegXv/j5P/qjt8H70BUJIakww/gzudxsj5n0XHUzQv/Ye3v7h4ZGrr32alT/PvXUU295y1t095SYGbO9+HE83ufzXXDBBZOkM6RcTtVdsdcMwXCnfH7vsu6uN9x845e/8sUf/+RfATnw1re+FWV0cNZN4etTQCaicUQkBaDLLRoN33zzjXrLNErzjp0ROI5iOTFvDcnBfyeTU7ftH0oLXCng9VeKtWyxoqkK7dBC4UAmLz//4v49fePpipZlNFaQUT2PORkvMUMVpSh5RJTGpZqAZ+sLeNrbWl0BPyvUuzpbzz9n3cUXn3vBRRev3gAmh00BVOuR6kvMFaxnxA2AnUPwIG3Q7UY5pl4QAEU/WZkxVyx6Q9TG+wWYnqefelqSgJxz8EtzLiyf/rgsy1kW3x6XZ7RuepJLwNAx99xz7yf+6u4rrrjys5/7JAhPlzLpbmwuZpWZoqif/eznzjvvvEsvvfhDH/rLj3zkwxdeSBLMOk7tsWPdJ9RsPP30s29729tEAd3Sehm8br5gFJqGUSroDrjwggtQRbhx4xkdHR3oaCdZ29lHSQwBZrPZO++8C5FY+HwnnaBOqFnDOrv58vOuue4NOVZUFDEV8objYZYTRkZHi6X85VddGkykamx1YugVrwsgtHK2zKRLHPBk0OSeiEbzpbyfdjkUEdV2nS3JIG2jKAF8MzY62p/h2lLNAL//yrf+b/PWYThwwCzS6uiRQ+cdsHZgAuqZAhJIh502+6VwODma79eyZct+de8vUqkUwdHXez1O2IaUE2s9LNrTWB78oonWuvCUBPD+b9my5Yc//MENN17/pS9/HrBo5mu/ZHZ9Y9gZVGkgi0Ob2X//909Xr1591llnG+r/pJsxSA90OK2trXDSdPMFep3kO1A2eOVVV37iE3/1T//0/e9+7zv/7/+9EzS4TU0pk81zViM1YrD44LJXXXUVuZHODrBkczerpz1hD35N4sNmG5vIuR2CKDFudzhTYEolVNE7Y7Gwj6aY0jhNCYif10Q5nStXGCk3kVPYatzvbk1GVncnLr9w4yUXn3P2pvU94JAPUALHsGVG4hhPXWyLuKVaTWS5t91+xYquJIr4KK2OwlEncGtJJEb36IghO/eY/KESNhV5NpsB0rNh0BvLxlokx3dBWnzwx1f+p8Xd8ZKj+mbFih40u0NJNGrTpVGr5l3wJJIkAYz2+uuvg4p67LHffulLXwQj6hTi/eQmfPLMSh1R+t7evpdeehERV6jwG2648dOf+dTdn/g4GvpBbL9q1SoUw5uqxfS05jZAXAfgpg8++KARJDhJraK5jX0BzzKmg6nVelqiK1ctr0Hz2hwgRwYLbCwWguM+Ongg6Le7advEyLDTYfPTWjLqWbEsuaw90t4atqscXZd9NOCEZYciU466wPNocnQBikit+2jaE3UDry4S8K3ftGrZylUAqwWmHVLvoiQYqAmkyx5nT9VmGpp4PgM08jj4G8y3sDhRqmlm3BY19TafZz5NzrUU/Gky0cd5mC0tLShkQ8Z32k4yz51lxqM66EigDgh6/U1vuvN73/v7d7zjHWvXrjGoaKeUH1FbM77s8T3QyDs4UD0AXtcPf/hD7//A+++447Z169YGg358Ny0JYmy1xkhnK3bzXOzjDz/8CMOwRon98R3/SX13QVM9qhQLemSXw+eL2GyUqinNTYlgwFcplJCSb24NJVGD6rP78dKoos9lD4U8LpcDlapCpaRKNcyii3I7KfSg86oqUg4KbfGgo3NRroCD8oc8y1ct37hmdU/38mUdgeZgNRJPumA1kGmDegezPOX10ol4DIaFIJBmOb16Y9Zzamj3yZicHh4AxiJqNg233lLwx3eVWiGU4yt/6+5LIwFSKIa9BgA7H/7why+99PLBwQGUIn/sYx8z9qCleYhFugsUtrHDLsFAEP+4++5P/ed//qfDPjsG8UUa+8l7WVKt6HPddfE5l958teaKox1ufGjQabM7XSi3Z0S2tGJFm99PcWwFdHOghfHQznDYz1RLmoIolBwKR8IRP1jiKTsl1nhZ5EExAw0NUw9sg3bQyDtcnSvPUpyKyAfvvf9eurizadnqMy65KJ2r7Htlfzqdd0dSXT3L4iHX9u0DP7/vxXQma7Mpetm90zAD5yZbxMPu+dUvzjhjg5mGX4JlObdHPR3OsnLwp8MsW2Oc9FzhvoN1Ay4vkDVBCLs0SnGxpY+xGZXwi30jXB+iQ78cssVLcK9T+xYIkyuS8sLOXft2HvB63aGAo7unleFKPFMK+OhAKOCiaTcACSgnAvjBUBjgNtlcsVRmRFlSNRX87oIkgypGUlVBqdckQOiASx7ZdvDMAjvW6XI6RY6nXSFE+Fuaux2uSC03nt72sjay86LV/tuvXfam61a97rzWiEdIRKhzzujGjeo2JzDpUF4/Z+2OKQO+BcowjXiYST9zak/liTw6S8GfyLNjPdtCSYAoeDSC33//AyiYv+eee97znvcY1QDWZ7YSWL9+fTAYnO1Z1vHTJIAiN7C5pyv8/t292YmRfG40ELB3dcblGlx2rqOjFSA2sqSIAiBxCIiwBOg6UdFszpooyiB1tyEcpbncXrjbNR5wdVWW4VT8wuagHE7C+G63qSqrKqoqVWMxmgeFXbk6PjBaTudQhUdTDq0yxKX3KVypxpQ7m0N+n8sGGnnSODevnjm8ZQCF1GGPSVbemvfjKwFLwR9f+Vt3XyIJwKXYvHkLcO9RQn/11VcDitXYfawq39lOQAfw1HpWzCGRP9sbndrHO9CbroGuHZyKEiVJbtorsgWXxng9DuhqSRSK+Xy1XFFlwjZQqbLlMoBkeAWUNZoD0HWiqFZRp1dTqqyIMvsqLwuypmh1UZIlUYYHD3AJuwuavipIfN+BncXceL5YKBXzqr1eU2WAGcK/54vV1lRbS3PK65K72uKAvSXOO5rp5iF6vFY7d+5ER5/pwVuv2DzEOd9TLQU/Xwla55+YEnjttlJH9v2+++6H1w5Sy9tvvw07oPHYlpMx2+kDl+6q1at0zIA5pmlne8dT8ni0GpJ2NU0bz2Z7D/T19Q+VC3mxVvZ4CBvC+Nh4IVcEvAFS7CiJg+cO8HmWrQHcwG53oqAkO5FlqnypUntlR/8LW3YNjORGs9WqUDeA7vzAwaG9DsoDd5yFAWFzBnw+j8PrdQW4ao2rsqogahrK+nBZJdEUdTjFVNTrASk9aZrXESHm/qkPDQ2n0+m5X8A6c+EkYFXRL5wsrSudMBIwdc+U/q4///yLP/3v/0Ew84tf+kJ39zJjB7O0+xxmDPl+9Oahll6W5Dmcbp1iSIBAxEJ11zW2xo9lCoMDAKXRfD63ZtMoJ4U8uiIj2k2IXEUE6SUVfjn+2G0Ui/C7pFVLJcnmGBgv797bb1dlP6rrJXUsWwr4ffF4QhQUZOhliR8Zz/f3j4QpiVJrqiIlUiikp+KxCGhs8AyI3+MGwLgvVlmn3SHWqcxEGXB3KiiDZ19Orw8LOfw60grJRPKiiy4yoG6sQvrjuOYtBX8chW/deokkAOK4v//eP+zctfutb73r9a+/DipqiW58it4GAHnbtm6D12lZSHOeYUC9IU4O9afW61xNKFVr6FMPBvwERdbh8LhpxJxUgjJLmiT4GseLck1Uy6xQrHCygiC7zMu23oGswMsuu0OVofvtTsrN8NJwJj+SKfLE3dfy2bzKlZwKKyNzLyroaAtHA5FIwFZX0F8HG8MDPptgBPD44LQpVNjRsRxK9wwugjkPDUWfePhbb71Fb4ud/Mz5ataJ85GApeDnIz3r3BNXAobu0ft96gCc/9KXv/K6q66+++6/Qm2ypZbmPG0Exc5mw8YN5++x3z52UiH3z3nQi3KisToJKjwhe7PBY6/VBDSyF4ocfHd0qLOsWOWEKiMglA8U2woj5MtsocSJNbTQE4R5lpdyeYblGJ/Xl0ykAt4w/HuxVpEIsZAdnfTDvfv5StVrEz2UWmFrQClOJsPLlrUDIw9VeIRjpg7kIgHsM0i24KahUHgiy2bzVZgUc/XgybuFq7Ese+111zQ3N2GUSwlKvShTdTJf1FLwJ/PsWc9+LAmglBcFvX/3d98eHRkHw0p7R6uh9Y91nvX7w0uAbP16bBn9cr/+9a9R92UJc25rBXpdd5P1IPakvwyv3onQOvjlVFnJlbjR8cJIOl9BBZ1qZ3mRYXgYBJJW5ziF5RRRscmaA445z3MgCpQlBOEVTtBqikuQXOUKB+NAEFTKrtplDg1wyVRy+fIuSRIEFuC2YhU6n6+hUL9aYVDE53KTtH22JPYOjM0N8cYYj57AB/aOGAj4L7/88imoG+LHz01Q1lnzkYAFdDMf6VnnnrgSmErD2zdv3vymN73py1/68tvf8Xaym5K6UmuvmfPEEQ8eLhpUx/ve94GHHnzYYhOZoygNV3fqYwTFAwEP0GrjEX8y4kfDW6FYYdial3aD1Bjr1uWkQPlbZms1TkC7Ou1xer3+Gi9w5Vwq4o0GfaJS3zPGINrvdPlcThvoZai61N0efuMVy9pTYQ+wbGknw1QkBp1xUr5SRqF9qrmZDgQLLGtzh2uq94Hf73rp1QOkw21+7wjevpaW5od+/UB7e9trg/TWqzfH9TK30ywPfm5ys846oSVgFtlBD33ta98APvaHPvQXHg8Nf8LS7vOZOZNEDlg3r7766ksvvmxi7Fgu2nwEq7u/oI1VwPdmcB+ibB7OPImii2quWJnIlXJFJldkEa6XEJVS63xNEiVV0XVxKOinKHokXRzKVHESaaAXJb4mMpKSzoqdLcG1K2M8x3E1ra56OZHKCvaJslDgNIcngj8FRh7Ly0+/fGDr7n7cdz5TafRPwuzD3UAauXHjhqkiO3xvNW3Nd43M9nxLwc9WYtbxJ4cEDD6rkZGxn/zkJ3/9118F5dpBb8mKFs51Do2aBuNvkNz84Q9PzvVK1nnTJEBMT2TWEZ4XBJmryYCuKTMsy9cYDmXpKKsHkKxd1ez4fxTf4QfE7WXVpoIorm4XZbDFOXPlGstDPRt6lDTiIdNuUx0Bn3NNWxA5+3zVzqrxkQr13P6xHf258ZI8kq3lWNuegfwruyf29qYFyagKmAso/bT3CyuEYZlbbiGldviVFek5LiveCtEfF7FbN10KCSDS+OKLL1WrzDXXvK6RoNbaaxZE+gcO9L7pjXeBJ5D4mxYx6PxkCqMJnvtU/Bpw8k63WydwR6U9vkfkCSF7g24AAHjEQsVXKI6zA7NGlSRNkaDW0R+P8jpSukf2dY38BV2vOsEw+/9uXA0Smqo9+pvn9u7Z18+htg5XI7+3Uw6HgkAACR3gmvqd9FKLuQ2I3FOnEsbH46V/+tP/uuyyy6yu1LkJc/5nWR78/GVoXeFElIDhaLa1tS1fvtxktTJ2nxPxcU+eZzI9eK/X++or24AMOJ+I7skz7kV+Unjmk3lvHWCRNMvpXi9UMBSxjooDEFpoY0gbipwofgDgoLcddXQKtLwNMHZEM5MjVbTZA3eWwNbC6XfUGU7RXN6a3f3MKwOvbO9FQICU7uMKOAXBACDaw17QmQknq/rJk8xRwZuLAT9IoohiTABHOhxOPTtmfZZaAtZmt9QSt+63NBIwMn/YIil9TzRuamn3+Qvf7D/0eDwbzzwDziL5YzXMzU+yhKidOPDGQiX8gAC3UWQSb4enbrc5HXZgxTttmgOtdPgeWXYA1Qqks07RtbqukkkcgNC966jyJLBCOBRReC9LT76w71ePbNm+sw/BfXIsGGz0202ywpMwAdxu4956kH4hPsCLBDXz4OCgDglt4R4uhExneQ1Lwc9SYNbhlgQsCUxZS6iUnkT0t5oP57sqGnXqZD4epXTg58UHoIEomkPFKHQ6fsAXMmmmI4QuhysanTQU9FQ6rC8yRbgUywoGNJ6h+43n1f/xGnW+sGWoxWLp+edfsOy/+a6OuZ5vKfi5Ss46z5LAaS+Bc845JxqNksQHiRvPh6PktBfl4QRgoDgc+jmJRK0RCsf7YZdYeZzjssQtBX9cxG7d1JLAqSABMMu95S1vsRIfizGXx9SIxzxg2lPN9vgFGRTWBtopDxwgvfULckF4qTDRAAAG8UlEQVTrIrOSgKXgZyUu62BLApYEDkoA0AK33nor6OGt6sWFXRZGFfpRrjmHlDZU7BzOmue4cEfA1v7ud79b+lvP88lPjdMtBX9qzKM1CksCx0EC0BlNTSlE6YnqsKqoFm4GZuJtz1bgU4AzC/eUx7zSZAGm7fHHH+d53jx8tk9+zPtYBxxJApaCt9aGJQFLAnOXQCQSRi9iI+rq3K9lnXkqSgCGRX//gIGXYHxmYr6cipI4DmOyFPxxELp1S0sCp4YEsFP7/f6rrrrS2rVPjQld4FHoID345HK5//mfn6Na0PLdF1jCx7qcpeCPJSHr95YELAkcQQKGK3bppZchDW9VUVnLZJoEiG4n+Ls2EBY8/fTTDMPiAEvHL+U6sRT8UkrbupclgVNKAsZmDS6fM886U2c9tT6WBA5KwFge0PEA2kMh/e7duwiGzlxBcC3JzkECloKfg9CsUywJWBIgEjA2a7/fd+mll9iAejrFQ2NJx5KAKQF9VThqvNjX16ej6Vr1mEu3OiwFv3Sytu5kSeAUk4DhooEZ5ZJLLvb5fAbljOWinWKzPM/hGOsBC+MXv7gHUHrGmrESOvOU6gxPtxT8DAVlHWZJwJLAYSRgbN9r165dt24ddu3j0ItlTcsJLAHD5sMDAvFm9+49YLIj4LmWFbhUU2Yp+KWStHUfSwKnogSMgGsoFLrttttQS2UFYE/FSZ7jmIzFYEZ0KuVqf/8grqV/Y3HPzFGqszrNUvCzEpd1sCUBSwIHJTDlr9dB2ffGN91x1VVXGrC1RlDWktRpLoHGZI2xVB588EGQ5ViF9Eu2MCwFv2Sitm5kSeDUlICxj8fjsatedzk0PX4GyfipOdSGUVmlBrOaYkOpDw4OcBxnENcfF+jcWT3zKXCwpeBPgUm0hmBJ4PhLAArvrLPODoXDeBTKQRle/Kn6sbT7HGYWQtuxc8fevXvN6I6V0JmDGGd1iqXgZyUu62BLApYEjiiBlpaWRDyOKL1eI30qh+itIPMcXgMITVXVXbt2Gb67WY9pCXMOwpzhKZaCn6GgrMMsCVgSOIYEYrHo6jWrJzfuU1m/WythjhKAan/ssceQhoemt0L0cxTibE6zFPxspGUda0nAksCRJUDT9IoVPS4XVQd8GflzKn8sv3MOs+ukXHv37kun00b7nClDS5hzEOZMTrEU/EykZB1jScCSwDEkgD3a5XKtX7/O4/UgPG9lqa0VM00CWBLw2ovFwtjYuLk8LNW+qOvEUvCLKl7r4pYEThcJGFv2ihUrYrEY0vDWxn26TPyMx2nk3cEp98wzz5gheqvObsbym8uBloKfi9SscywJWBI4VALYvru6lq1atcoinrGWx5EkACf+qaeekmUZP5gfS80v0oKxFPwiCda6rCWB01ECNO0+66yzAGl3Og7eGvOxJABF7rA7BvWPqdQt7X4ssc3995aCn7vsrDMtCVgSaJQA2b4d9ubmZrfbbUnGksBhYzyApS8Wynt270cdPQL1xjGGjrc0/YKvGUvBL7hIrQtaEjhNJWA0yCEHHwqGDMxa62NJwJSASTyDb3bu3KlppFMOOr4Rr94S18JKwHoJF1ae1tUsCZzuEggGg6lU0ojSW7X0p/tqaBi/CW6DVbFlyyu1moBvDN5Yy3dfpHViKfhFEqx1WUsCp6kE4MH39PR4PJ7TdPyLPOy63db4Z5HvtvCXN9orgGc3NDRouO9GqZ2h5s2/F/7Gp+UVLQV/Wk67NWhLAoslAXsikejo6ISCnwZmslg3tK57skkAipzn+ZGRUSNE36jdT7ahnOjPayn4E32GrOezJHASSQDN8KFQoLOzPRQKWmn4xZg4O0CEGv4sxi0W+5qw/NAmt3fvAWh3VVV0H37Sj7fgExZW+JaCX1h5WlezJHC6S8Dlcnd2dUaiESsNf7ovhaOOPz0+bhTSKwqc+IOwtZbQFlACloJfQGFal7IkYEnABkp4dMolkykg11pFdtaCMCVgeOfGksDf2WxWUWQA2+nfH+QmstbMAq4ZS8EvoDCtS1kSsCRAJIAq+u7uZeCeMcRhbdnWsjCXganm+wcGMpmsXmBHnPjGinpLXAslAUvBL5QkretYErAkQCQAf8zn83V3d/v9fqRWrQ4oa1kcKgHYfOCUy2QyiNLr2v01hfSWxBZKApaCXyhJWtexJGBJwJAAaOWca9euTjUlKMdkPNYSjSWBaRJAeH5sLC3LqiwrSMSb9PBWvGcBl4ql4BdQmNalLAlYEiABedTPt7S0tLe3U07KIAm15GJJYJoEUF6Xy02G6I2GeCvYs+CLxFLwCy5S64KWBE53CWCnjkZjiNJ7aAvu5nRfDEcZ/8svbxYEAXV2+Ogtc5Nq3hLZQkng/wO2ehvSo0N47QAAAABJRU5ErkJggg=="/>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Tree>
    <p:extLst>
      <p:ext uri="{BB962C8B-B14F-4D97-AF65-F5344CB8AC3E}">
        <p14:creationId xmlns:p14="http://schemas.microsoft.com/office/powerpoint/2010/main" val="138833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iterate type="lt">
                                    <p:tmAbs val="0"/>
                                  </p:iterate>
                                  <p:childTnLst>
                                    <p:set>
                                      <p:cBhvr>
                                        <p:cTn id="55"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8" presetClass="emph" presetSubtype="0" fill="hold" nodeType="clickEffect">
                                  <p:stCondLst>
                                    <p:cond delay="0"/>
                                  </p:stCondLst>
                                  <p:iterate type="lt">
                                    <p:tmPct val="10000"/>
                                  </p:iterate>
                                  <p:childTnLst>
                                    <p:animClr clrSpc="rgb" dir="cw">
                                      <p:cBhvr override="childStyle">
                                        <p:cTn id="59" dur="500" fill="hold"/>
                                        <p:tgtEl>
                                          <p:spTgt spid="4">
                                            <p:txEl>
                                              <p:pRg st="6" end="6"/>
                                            </p:txEl>
                                          </p:spTgt>
                                        </p:tgtEl>
                                        <p:attrNameLst>
                                          <p:attrName>style.color</p:attrName>
                                        </p:attrNameLst>
                                      </p:cBhvr>
                                      <p:to>
                                        <a:srgbClr val="53B9BB"/>
                                      </p:to>
                                    </p:animClr>
                                    <p:animClr clrSpc="rgb" dir="cw">
                                      <p:cBhvr>
                                        <p:cTn id="60" dur="500" fill="hold"/>
                                        <p:tgtEl>
                                          <p:spTgt spid="4">
                                            <p:txEl>
                                              <p:pRg st="6" end="6"/>
                                            </p:txEl>
                                          </p:spTgt>
                                        </p:tgtEl>
                                        <p:attrNameLst>
                                          <p:attrName>fillcolor</p:attrName>
                                        </p:attrNameLst>
                                      </p:cBhvr>
                                      <p:to>
                                        <a:srgbClr val="53B9BB"/>
                                      </p:to>
                                    </p:animClr>
                                    <p:set>
                                      <p:cBhvr>
                                        <p:cTn id="61" dur="500" fill="hold"/>
                                        <p:tgtEl>
                                          <p:spTgt spid="4">
                                            <p:txEl>
                                              <p:pRg st="6" end="6"/>
                                            </p:txEl>
                                          </p:spTgt>
                                        </p:tgtEl>
                                        <p:attrNameLst>
                                          <p:attrName>fill.type</p:attrName>
                                        </p:attrNameLst>
                                      </p:cBhvr>
                                      <p:to>
                                        <p:strVal val="solid"/>
                                      </p:to>
                                    </p:set>
                                    <p:anim to="1.5" calcmode="lin" valueType="num">
                                      <p:cBhvr override="childStyle">
                                        <p:cTn id="62" dur="500" fill="hold"/>
                                        <p:tgtEl>
                                          <p:spTgt spid="4">
                                            <p:txEl>
                                              <p:pRg st="6" end="6"/>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17648"/>
            <a:ext cx="10515600" cy="1325563"/>
          </a:xfrm>
        </p:spPr>
        <p:txBody>
          <a:bodyPr/>
          <a:lstStyle/>
          <a:p>
            <a:r>
              <a:rPr lang="es-ES_tradnl" dirty="0"/>
              <a:t>Enfoque del paciente </a:t>
            </a:r>
          </a:p>
        </p:txBody>
      </p:sp>
      <p:sp>
        <p:nvSpPr>
          <p:cNvPr id="3" name="Marcador de contenido 2"/>
          <p:cNvSpPr>
            <a:spLocks noGrp="1"/>
          </p:cNvSpPr>
          <p:nvPr>
            <p:ph idx="1"/>
          </p:nvPr>
        </p:nvSpPr>
        <p:spPr>
          <a:xfrm>
            <a:off x="978409" y="1562914"/>
            <a:ext cx="10667997" cy="2090392"/>
          </a:xfrm>
        </p:spPr>
        <p:txBody>
          <a:bodyPr/>
          <a:lstStyle/>
          <a:p>
            <a:pPr>
              <a:lnSpc>
                <a:spcPct val="100000"/>
              </a:lnSpc>
            </a:pPr>
            <a:r>
              <a:rPr lang="es-ES_tradnl" dirty="0"/>
              <a:t>Evaluación ABCDE según </a:t>
            </a:r>
            <a:r>
              <a:rPr lang="es-ES_tradnl" dirty="0" err="1"/>
              <a:t>ATLs</a:t>
            </a:r>
            <a:r>
              <a:rPr lang="es-ES_tradnl" dirty="0"/>
              <a:t>.</a:t>
            </a:r>
          </a:p>
          <a:p>
            <a:pPr>
              <a:lnSpc>
                <a:spcPct val="100000"/>
              </a:lnSpc>
            </a:pPr>
            <a:r>
              <a:rPr lang="es-ES_tradnl" dirty="0"/>
              <a:t>Acceso venoso y muestras de sangre </a:t>
            </a:r>
            <a:r>
              <a:rPr lang="es-ES_tradnl" dirty="0">
                <a:sym typeface="Wingdings" pitchFamily="2" charset="2"/>
              </a:rPr>
              <a:t> p</a:t>
            </a:r>
            <a:r>
              <a:rPr lang="es-ES_tradnl" dirty="0"/>
              <a:t>ruebas cruzadas.</a:t>
            </a:r>
          </a:p>
          <a:p>
            <a:pPr>
              <a:lnSpc>
                <a:spcPct val="100000"/>
              </a:lnSpc>
            </a:pPr>
            <a:r>
              <a:rPr lang="es-ES_tradnl" dirty="0"/>
              <a:t>Signos externos externos de trauma.</a:t>
            </a:r>
          </a:p>
        </p:txBody>
      </p:sp>
      <p:sp>
        <p:nvSpPr>
          <p:cNvPr id="4" name="Marcador de contenido 3"/>
          <p:cNvSpPr>
            <a:spLocks noGrp="1"/>
          </p:cNvSpPr>
          <p:nvPr>
            <p:ph idx="13"/>
          </p:nvPr>
        </p:nvSpPr>
        <p:spPr>
          <a:xfrm>
            <a:off x="5096374" y="3429000"/>
            <a:ext cx="6684145" cy="3084990"/>
          </a:xfrm>
        </p:spPr>
        <p:txBody>
          <a:bodyPr>
            <a:normAutofit/>
          </a:bodyPr>
          <a:lstStyle/>
          <a:p>
            <a:pPr>
              <a:lnSpc>
                <a:spcPct val="110000"/>
              </a:lnSpc>
            </a:pPr>
            <a:r>
              <a:rPr lang="es-ES_tradnl" dirty="0"/>
              <a:t>Examen dirigido a detectar triada de Beck </a:t>
            </a:r>
            <a:r>
              <a:rPr lang="es-ES" dirty="0">
                <a:sym typeface="Wingdings" pitchFamily="2" charset="2"/>
              </a:rPr>
              <a:t> p</a:t>
            </a:r>
            <a:r>
              <a:rPr lang="es-ES_tradnl" dirty="0" err="1"/>
              <a:t>ulso</a:t>
            </a:r>
            <a:r>
              <a:rPr lang="es-ES_tradnl" dirty="0"/>
              <a:t> paradójico:</a:t>
            </a:r>
          </a:p>
          <a:p>
            <a:pPr>
              <a:lnSpc>
                <a:spcPct val="110000"/>
              </a:lnSpc>
            </a:pPr>
            <a:r>
              <a:rPr lang="es-ES_tradnl" dirty="0"/>
              <a:t>Signos de inestabilidad:</a:t>
            </a:r>
          </a:p>
          <a:p>
            <a:pPr lvl="1">
              <a:lnSpc>
                <a:spcPct val="110000"/>
              </a:lnSpc>
              <a:buFont typeface="Wingdings" pitchFamily="2" charset="2"/>
              <a:buChar char="§"/>
            </a:pPr>
            <a:r>
              <a:rPr lang="es-ES_tradnl" sz="1800" dirty="0"/>
              <a:t>PAS &lt;90 y signos de hipoperfusión</a:t>
            </a:r>
          </a:p>
          <a:p>
            <a:pPr lvl="1">
              <a:lnSpc>
                <a:spcPct val="110000"/>
              </a:lnSpc>
              <a:buFont typeface="Wingdings" pitchFamily="2" charset="2"/>
              <a:buChar char="§"/>
            </a:pPr>
            <a:r>
              <a:rPr lang="es-ES_tradnl" sz="1800" dirty="0"/>
              <a:t>PAS &gt;90 pero:</a:t>
            </a:r>
          </a:p>
          <a:p>
            <a:pPr lvl="2">
              <a:lnSpc>
                <a:spcPct val="110000"/>
              </a:lnSpc>
              <a:buFont typeface="Courier New" panose="02070309020205020404" pitchFamily="49" charset="0"/>
              <a:buChar char="o"/>
            </a:pPr>
            <a:r>
              <a:rPr lang="es-ES_tradnl" sz="1600" dirty="0"/>
              <a:t>Necesidad de </a:t>
            </a:r>
            <a:r>
              <a:rPr lang="es-ES_tradnl" sz="1600" dirty="0" err="1"/>
              <a:t>vasopresores</a:t>
            </a:r>
            <a:r>
              <a:rPr lang="es-ES_tradnl" sz="1600" dirty="0"/>
              <a:t>.</a:t>
            </a:r>
          </a:p>
          <a:p>
            <a:pPr lvl="2">
              <a:lnSpc>
                <a:spcPct val="110000"/>
              </a:lnSpc>
              <a:buFont typeface="Courier New" panose="02070309020205020404" pitchFamily="49" charset="0"/>
              <a:buChar char="o"/>
            </a:pPr>
            <a:r>
              <a:rPr lang="es-ES_tradnl" sz="1600" dirty="0"/>
              <a:t>BE &gt;-5mmol/L.</a:t>
            </a:r>
          </a:p>
        </p:txBody>
      </p:sp>
    </p:spTree>
    <p:extLst>
      <p:ext uri="{BB962C8B-B14F-4D97-AF65-F5344CB8AC3E}">
        <p14:creationId xmlns:p14="http://schemas.microsoft.com/office/powerpoint/2010/main" val="132170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1881" y="1580341"/>
            <a:ext cx="11485879" cy="2090392"/>
          </a:xfrm>
        </p:spPr>
        <p:txBody>
          <a:bodyPr>
            <a:normAutofit/>
          </a:bodyPr>
          <a:lstStyle/>
          <a:p>
            <a:r>
              <a:rPr lang="es-ES_tradnl" dirty="0"/>
              <a:t>PACIENTE INESTABLE: </a:t>
            </a:r>
          </a:p>
          <a:p>
            <a:pPr lvl="1">
              <a:buFont typeface="Wingdings" pitchFamily="2" charset="2"/>
              <a:buChar char="§"/>
            </a:pPr>
            <a:r>
              <a:rPr lang="es-ES_tradnl" sz="1800" dirty="0"/>
              <a:t>Neumotórax a tensión </a:t>
            </a:r>
            <a:r>
              <a:rPr lang="mr-IN" sz="1800" dirty="0"/>
              <a:t>–</a:t>
            </a:r>
            <a:r>
              <a:rPr lang="es-ES_tradnl" sz="1800" dirty="0"/>
              <a:t> taponamiento cardiaco </a:t>
            </a:r>
            <a:r>
              <a:rPr lang="mr-IN" sz="1800" dirty="0"/>
              <a:t>–</a:t>
            </a:r>
            <a:r>
              <a:rPr lang="es-ES_tradnl" sz="1800" dirty="0"/>
              <a:t> choque hemorrágico </a:t>
            </a:r>
            <a:r>
              <a:rPr lang="es-ES_tradnl" sz="1800" dirty="0">
                <a:sym typeface="Wingdings"/>
              </a:rPr>
              <a:t> traslado a quirófano.</a:t>
            </a:r>
            <a:endParaRPr lang="es-ES_tradnl" dirty="0">
              <a:sym typeface="Wingdings"/>
            </a:endParaRPr>
          </a:p>
          <a:p>
            <a:r>
              <a:rPr lang="es-ES_tradnl" dirty="0">
                <a:sym typeface="Wingdings"/>
              </a:rPr>
              <a:t>PACIENTE </a:t>
            </a:r>
            <a:r>
              <a:rPr lang="es-ES_tradnl" i="1" dirty="0">
                <a:sym typeface="Wingdings"/>
              </a:rPr>
              <a:t>in extremis:</a:t>
            </a:r>
          </a:p>
          <a:p>
            <a:pPr lvl="1">
              <a:buFont typeface="Wingdings" pitchFamily="2" charset="2"/>
              <a:buChar char="§"/>
            </a:pPr>
            <a:r>
              <a:rPr lang="es-ES_tradnl" sz="1800" dirty="0">
                <a:sym typeface="Wingdings"/>
              </a:rPr>
              <a:t>Toracotomía de reanimación. </a:t>
            </a:r>
            <a:endParaRPr lang="es-ES_tradnl" sz="1800" dirty="0"/>
          </a:p>
        </p:txBody>
      </p:sp>
      <p:sp>
        <p:nvSpPr>
          <p:cNvPr id="4" name="Marcador de contenido 3"/>
          <p:cNvSpPr>
            <a:spLocks noGrp="1"/>
          </p:cNvSpPr>
          <p:nvPr>
            <p:ph idx="13"/>
          </p:nvPr>
        </p:nvSpPr>
        <p:spPr>
          <a:xfrm>
            <a:off x="4618736" y="2937828"/>
            <a:ext cx="7585456" cy="4011612"/>
          </a:xfrm>
        </p:spPr>
        <p:txBody>
          <a:bodyPr>
            <a:normAutofit/>
          </a:bodyPr>
          <a:lstStyle/>
          <a:p>
            <a:pPr marL="0" indent="0" algn="ctr">
              <a:buNone/>
            </a:pPr>
            <a:r>
              <a:rPr lang="es-ES_tradnl" b="1" dirty="0"/>
              <a:t>TORACOTOMÍA DE REANIMACIÓN :</a:t>
            </a:r>
          </a:p>
          <a:p>
            <a:r>
              <a:rPr lang="es-ES_tradnl" dirty="0"/>
              <a:t>Paro cardíaco recuperable después del trauma:</a:t>
            </a:r>
          </a:p>
          <a:p>
            <a:pPr lvl="1">
              <a:buFont typeface="Wingdings" pitchFamily="2" charset="2"/>
              <a:buChar char="§"/>
            </a:pPr>
            <a:r>
              <a:rPr lang="es-ES_tradnl" sz="1800" dirty="0"/>
              <a:t>Trauma penetrante a tórax y &lt; 15min de RCCP pre hospitalario.</a:t>
            </a:r>
          </a:p>
          <a:p>
            <a:pPr lvl="1">
              <a:buFont typeface="Wingdings" pitchFamily="2" charset="2"/>
              <a:buChar char="§"/>
            </a:pPr>
            <a:r>
              <a:rPr lang="es-ES_tradnl" sz="1800" dirty="0"/>
              <a:t>Trauma penetrante no torácico y &lt; 5 min de RCCP pre hospitalario.</a:t>
            </a:r>
          </a:p>
          <a:p>
            <a:pPr lvl="1">
              <a:buFont typeface="Wingdings" pitchFamily="2" charset="2"/>
              <a:buChar char="§"/>
            </a:pPr>
            <a:r>
              <a:rPr lang="es-ES_tradnl" sz="1800" dirty="0"/>
              <a:t>Trauma cerrado y &lt; 10min de RCCP pre hospitalaria.</a:t>
            </a:r>
          </a:p>
          <a:p>
            <a:pPr lvl="1"/>
            <a:endParaRPr lang="es-ES_tradnl" dirty="0"/>
          </a:p>
          <a:p>
            <a:r>
              <a:rPr lang="es-ES_tradnl" dirty="0"/>
              <a:t>Hipotensión grave persistente (PAS &lt; 60) y sospecha de:</a:t>
            </a:r>
          </a:p>
          <a:p>
            <a:pPr lvl="1">
              <a:buFont typeface="Wingdings" pitchFamily="2" charset="2"/>
              <a:buChar char="§"/>
            </a:pPr>
            <a:r>
              <a:rPr lang="es-ES_tradnl" sz="1800" dirty="0"/>
              <a:t>Taponamiento cardíaco.</a:t>
            </a:r>
          </a:p>
          <a:p>
            <a:pPr lvl="1">
              <a:buFont typeface="Wingdings" pitchFamily="2" charset="2"/>
              <a:buChar char="§"/>
            </a:pPr>
            <a:r>
              <a:rPr lang="es-ES_tradnl" sz="1800" dirty="0"/>
              <a:t>Hemorragia </a:t>
            </a:r>
            <a:r>
              <a:rPr lang="es-ES_tradnl" sz="1800" dirty="0" err="1"/>
              <a:t>intratorácica</a:t>
            </a:r>
            <a:r>
              <a:rPr lang="es-ES_tradnl" sz="1800" dirty="0"/>
              <a:t> o </a:t>
            </a:r>
            <a:r>
              <a:rPr lang="es-ES_tradnl" sz="1800" dirty="0" err="1"/>
              <a:t>intraabdominal</a:t>
            </a:r>
            <a:r>
              <a:rPr lang="es-ES_tradnl" sz="1800" dirty="0"/>
              <a:t>.</a:t>
            </a:r>
          </a:p>
          <a:p>
            <a:pPr lvl="1">
              <a:buFont typeface="Wingdings" pitchFamily="2" charset="2"/>
              <a:buChar char="§"/>
            </a:pPr>
            <a:r>
              <a:rPr lang="es-ES_tradnl" sz="1800" dirty="0"/>
              <a:t>Embolia gaseosa.</a:t>
            </a:r>
          </a:p>
        </p:txBody>
      </p:sp>
      <p:sp>
        <p:nvSpPr>
          <p:cNvPr id="5" name="Título 1"/>
          <p:cNvSpPr>
            <a:spLocks noGrp="1"/>
          </p:cNvSpPr>
          <p:nvPr>
            <p:ph type="title"/>
          </p:nvPr>
        </p:nvSpPr>
        <p:spPr>
          <a:xfrm>
            <a:off x="595884" y="152502"/>
            <a:ext cx="11706352" cy="1325563"/>
          </a:xfrm>
        </p:spPr>
        <p:txBody>
          <a:bodyPr/>
          <a:lstStyle/>
          <a:p>
            <a:r>
              <a:rPr lang="es-ES_tradnl" dirty="0"/>
              <a:t>Enfoque del paciente: herida penetrante</a:t>
            </a:r>
          </a:p>
        </p:txBody>
      </p:sp>
    </p:spTree>
    <p:extLst>
      <p:ext uri="{BB962C8B-B14F-4D97-AF65-F5344CB8AC3E}">
        <p14:creationId xmlns:p14="http://schemas.microsoft.com/office/powerpoint/2010/main" val="53753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childTnLst>
                                    <p:set>
                                      <p:cBhvr rctx="PPT">
                                        <p:cTn id="22" dur="indefinite"/>
                                        <p:tgtEl>
                                          <p:spTgt spid="3">
                                            <p:txEl>
                                              <p:pRg st="0" end="0"/>
                                            </p:txEl>
                                          </p:spTgt>
                                        </p:tgtEl>
                                        <p:attrNameLst>
                                          <p:attrName>style.opacity</p:attrName>
                                        </p:attrNameLst>
                                      </p:cBhvr>
                                      <p:to>
                                        <p:strVal val="0.25"/>
                                      </p:to>
                                    </p:set>
                                    <p:animEffect filter="image" prLst="opacity: 0.25">
                                      <p:cBhvr rctx="IE">
                                        <p:cTn id="23" dur="indefinite"/>
                                        <p:tgtEl>
                                          <p:spTgt spid="3">
                                            <p:txEl>
                                              <p:pRg st="0" end="0"/>
                                            </p:txEl>
                                          </p:spTgt>
                                        </p:tgtEl>
                                      </p:cBhvr>
                                    </p:animEffect>
                                  </p:childTnLst>
                                </p:cTn>
                              </p:par>
                              <p:par>
                                <p:cTn id="24" presetID="9" presetClass="emph" presetSubtype="0" grpId="1" nodeType="withEffect">
                                  <p:stCondLst>
                                    <p:cond delay="0"/>
                                  </p:stCondLst>
                                  <p:childTnLst>
                                    <p:set>
                                      <p:cBhvr rctx="PPT">
                                        <p:cTn id="25" dur="indefinite"/>
                                        <p:tgtEl>
                                          <p:spTgt spid="3">
                                            <p:txEl>
                                              <p:pRg st="1" end="1"/>
                                            </p:txEl>
                                          </p:spTgt>
                                        </p:tgtEl>
                                        <p:attrNameLst>
                                          <p:attrName>style.opacity</p:attrName>
                                        </p:attrNameLst>
                                      </p:cBhvr>
                                      <p:to>
                                        <p:strVal val="0.25"/>
                                      </p:to>
                                    </p:set>
                                    <p:animEffect filter="image" prLst="opacity: 0.25">
                                      <p:cBhvr rctx="IE">
                                        <p:cTn id="26" dur="indefinite"/>
                                        <p:tgtEl>
                                          <p:spTgt spid="3">
                                            <p:txEl>
                                              <p:pRg st="1" end="1"/>
                                            </p:txEl>
                                          </p:spTgt>
                                        </p:tgtEl>
                                      </p:cBhvr>
                                    </p:animEffect>
                                  </p:childTnLst>
                                </p:cTn>
                              </p:par>
                              <p:par>
                                <p:cTn id="27" presetID="9" presetClass="emph" presetSubtype="0" grpId="1" nodeType="withEffect">
                                  <p:stCondLst>
                                    <p:cond delay="0"/>
                                  </p:stCondLst>
                                  <p:childTnLst>
                                    <p:set>
                                      <p:cBhvr rctx="PPT">
                                        <p:cTn id="28" dur="indefinite"/>
                                        <p:tgtEl>
                                          <p:spTgt spid="3">
                                            <p:txEl>
                                              <p:pRg st="2" end="2"/>
                                            </p:txEl>
                                          </p:spTgt>
                                        </p:tgtEl>
                                        <p:attrNameLst>
                                          <p:attrName>style.opacity</p:attrName>
                                        </p:attrNameLst>
                                      </p:cBhvr>
                                      <p:to>
                                        <p:strVal val="0.25"/>
                                      </p:to>
                                    </p:set>
                                    <p:animEffect filter="image" prLst="opacity: 0.25">
                                      <p:cBhvr rctx="IE">
                                        <p:cTn id="29" dur="indefinite"/>
                                        <p:tgtEl>
                                          <p:spTgt spid="3">
                                            <p:txEl>
                                              <p:pRg st="2" end="2"/>
                                            </p:txEl>
                                          </p:spTgt>
                                        </p:tgtEl>
                                      </p:cBhvr>
                                    </p:animEffect>
                                  </p:childTnLst>
                                </p:cTn>
                              </p:par>
                              <p:par>
                                <p:cTn id="30" presetID="9" presetClass="emph" presetSubtype="0" grpId="1" nodeType="withEffect">
                                  <p:stCondLst>
                                    <p:cond delay="0"/>
                                  </p:stCondLst>
                                  <p:childTnLst>
                                    <p:set>
                                      <p:cBhvr rctx="PPT">
                                        <p:cTn id="31" dur="indefinite"/>
                                        <p:tgtEl>
                                          <p:spTgt spid="3">
                                            <p:txEl>
                                              <p:pRg st="3" end="3"/>
                                            </p:txEl>
                                          </p:spTgt>
                                        </p:tgtEl>
                                        <p:attrNameLst>
                                          <p:attrName>style.opacity</p:attrName>
                                        </p:attrNameLst>
                                      </p:cBhvr>
                                      <p:to>
                                        <p:strVal val="0.25"/>
                                      </p:to>
                                    </p:set>
                                    <p:animEffect filter="image" prLst="opacity: 0.25">
                                      <p:cBhvr rctx="IE">
                                        <p:cTn id="32" dur="indefinite"/>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3" grpId="1" build="allAtOnce"/>
      <p:bldP spid="4"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79334" y="1739138"/>
            <a:ext cx="10601958" cy="2225329"/>
          </a:xfrm>
        </p:spPr>
        <p:txBody>
          <a:bodyPr>
            <a:normAutofit/>
          </a:bodyPr>
          <a:lstStyle/>
          <a:p>
            <a:pPr marL="0" indent="0">
              <a:lnSpc>
                <a:spcPct val="100000"/>
              </a:lnSpc>
              <a:buNone/>
            </a:pPr>
            <a:r>
              <a:rPr lang="es-ES_tradnl" dirty="0"/>
              <a:t>PACIENTE ESTABLE:</a:t>
            </a:r>
          </a:p>
          <a:p>
            <a:pPr lvl="1">
              <a:lnSpc>
                <a:spcPct val="100000"/>
              </a:lnSpc>
            </a:pPr>
            <a:r>
              <a:rPr lang="es-ES_tradnl" dirty="0" err="1"/>
              <a:t>Focused</a:t>
            </a:r>
            <a:r>
              <a:rPr lang="es-ES_tradnl" dirty="0"/>
              <a:t> abdominal </a:t>
            </a:r>
            <a:r>
              <a:rPr lang="es-ES_tradnl" dirty="0" err="1"/>
              <a:t>sonography</a:t>
            </a:r>
            <a:r>
              <a:rPr lang="es-ES_tradnl" dirty="0"/>
              <a:t> </a:t>
            </a:r>
            <a:r>
              <a:rPr lang="es-ES_tradnl" dirty="0" err="1"/>
              <a:t>for</a:t>
            </a:r>
            <a:r>
              <a:rPr lang="es-ES_tradnl" dirty="0"/>
              <a:t> </a:t>
            </a:r>
            <a:r>
              <a:rPr lang="es-ES_tradnl" b="1" dirty="0"/>
              <a:t>trauma.</a:t>
            </a:r>
          </a:p>
          <a:p>
            <a:pPr lvl="1">
              <a:lnSpc>
                <a:spcPct val="100000"/>
              </a:lnSpc>
            </a:pPr>
            <a:r>
              <a:rPr lang="es-ES_tradnl" dirty="0"/>
              <a:t>Detectar presencia de colecciones líquidas anormales:</a:t>
            </a:r>
          </a:p>
          <a:p>
            <a:pPr lvl="2">
              <a:lnSpc>
                <a:spcPct val="100000"/>
              </a:lnSpc>
              <a:buFont typeface="Wingdings" pitchFamily="2" charset="2"/>
              <a:buChar char="§"/>
            </a:pPr>
            <a:r>
              <a:rPr lang="es-ES_tradnl" sz="1800" dirty="0"/>
              <a:t>Segura.</a:t>
            </a:r>
          </a:p>
          <a:p>
            <a:pPr lvl="2">
              <a:lnSpc>
                <a:spcPct val="100000"/>
              </a:lnSpc>
              <a:buFont typeface="Wingdings" pitchFamily="2" charset="2"/>
              <a:buChar char="§"/>
            </a:pPr>
            <a:r>
              <a:rPr lang="es-ES_tradnl" sz="1800" dirty="0"/>
              <a:t>Portátil</a:t>
            </a:r>
          </a:p>
          <a:p>
            <a:pPr lvl="2">
              <a:lnSpc>
                <a:spcPct val="100000"/>
              </a:lnSpc>
              <a:buFont typeface="Wingdings" pitchFamily="2" charset="2"/>
              <a:buChar char="§"/>
            </a:pPr>
            <a:r>
              <a:rPr lang="es-ES_tradnl" sz="1800" dirty="0"/>
              <a:t>Se puede repetir.</a:t>
            </a:r>
          </a:p>
        </p:txBody>
      </p:sp>
      <p:sp>
        <p:nvSpPr>
          <p:cNvPr id="4" name="Marcador de contenido 3"/>
          <p:cNvSpPr>
            <a:spLocks noGrp="1"/>
          </p:cNvSpPr>
          <p:nvPr>
            <p:ph idx="13"/>
          </p:nvPr>
        </p:nvSpPr>
        <p:spPr>
          <a:xfrm>
            <a:off x="5454105" y="4839893"/>
            <a:ext cx="5527040" cy="2074143"/>
          </a:xfrm>
        </p:spPr>
        <p:txBody>
          <a:bodyPr>
            <a:normAutofit/>
          </a:bodyPr>
          <a:lstStyle/>
          <a:p>
            <a:pPr>
              <a:buFont typeface="Wingdings" pitchFamily="2" charset="2"/>
              <a:buChar char="§"/>
            </a:pPr>
            <a:r>
              <a:rPr lang="es-ES_tradnl" sz="1800" dirty="0"/>
              <a:t>Sensibilidad 83,3% .</a:t>
            </a:r>
          </a:p>
          <a:p>
            <a:pPr>
              <a:buFont typeface="Wingdings" pitchFamily="2" charset="2"/>
              <a:buChar char="§"/>
            </a:pPr>
            <a:r>
              <a:rPr lang="es-ES_tradnl" sz="1800" dirty="0"/>
              <a:t>Especificidad 99,7%.</a:t>
            </a:r>
          </a:p>
          <a:p>
            <a:pPr marL="0" indent="0">
              <a:buNone/>
            </a:pPr>
            <a:endParaRPr lang="es-ES_tradnl" sz="1800" dirty="0"/>
          </a:p>
          <a:p>
            <a:pPr marL="0" indent="0" algn="ctr">
              <a:buNone/>
            </a:pPr>
            <a:r>
              <a:rPr lang="es-ES_tradnl" b="1" dirty="0"/>
              <a:t>Positiva: &gt;50mL de líquido en pericardio.</a:t>
            </a:r>
          </a:p>
        </p:txBody>
      </p:sp>
      <p:sp>
        <p:nvSpPr>
          <p:cNvPr id="5" name="AutoShape 2" descr="cografía en urgencias: E-FAST"/>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6" name="AutoShape 4" descr="cografía en urgencias: E-FAST"/>
          <p:cNvSpPr>
            <a:spLocks noChangeAspect="1" noChangeArrowheads="1"/>
          </p:cNvSpPr>
          <p:nvPr/>
        </p:nvSpPr>
        <p:spPr bwMode="auto">
          <a:xfrm>
            <a:off x="9267522" y="-2486002"/>
            <a:ext cx="96152" cy="961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0912" y="1562565"/>
            <a:ext cx="3345389" cy="2353540"/>
          </a:xfrm>
          <a:prstGeom prst="rect">
            <a:avLst/>
          </a:prstGeom>
        </p:spPr>
      </p:pic>
      <p:pic>
        <p:nvPicPr>
          <p:cNvPr id="4102" name="Picture 6" descr="tilidad y fiabilidad de la ecografía clínica en medicina familiar:  ecografía del cu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16358" y="1481492"/>
            <a:ext cx="3456342" cy="2845407"/>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p:cNvSpPr>
            <a:spLocks noGrp="1"/>
          </p:cNvSpPr>
          <p:nvPr>
            <p:ph type="title"/>
          </p:nvPr>
        </p:nvSpPr>
        <p:spPr>
          <a:xfrm>
            <a:off x="718820" y="293238"/>
            <a:ext cx="11485879" cy="1325563"/>
          </a:xfrm>
        </p:spPr>
        <p:txBody>
          <a:bodyPr/>
          <a:lstStyle/>
          <a:p>
            <a:r>
              <a:rPr lang="es-ES_tradnl" dirty="0"/>
              <a:t>Enfoque del paciente: herida penetrante</a:t>
            </a:r>
          </a:p>
        </p:txBody>
      </p:sp>
    </p:spTree>
    <p:extLst>
      <p:ext uri="{BB962C8B-B14F-4D97-AF65-F5344CB8AC3E}">
        <p14:creationId xmlns:p14="http://schemas.microsoft.com/office/powerpoint/2010/main" val="194797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nodeType="clickEffect">
                                  <p:stCondLst>
                                    <p:cond delay="0"/>
                                  </p:stCondLst>
                                  <p:childTnLst>
                                    <p:animEffect transition="out" filter="dissolv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4102"/>
                                        </p:tgtEl>
                                        <p:attrNameLst>
                                          <p:attrName>style.visibility</p:attrName>
                                        </p:attrNameLst>
                                      </p:cBhvr>
                                      <p:to>
                                        <p:strVal val="visible"/>
                                      </p:to>
                                    </p:set>
                                    <p:animEffect transition="in" filter="dissolve">
                                      <p:cBhvr>
                                        <p:cTn id="53"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15061" y="1878760"/>
            <a:ext cx="10667997" cy="2090392"/>
          </a:xfrm>
        </p:spPr>
        <p:txBody>
          <a:bodyPr/>
          <a:lstStyle/>
          <a:p>
            <a:pPr marL="0" indent="0">
              <a:lnSpc>
                <a:spcPct val="100000"/>
              </a:lnSpc>
              <a:buNone/>
            </a:pPr>
            <a:r>
              <a:rPr lang="es-ES_tradnl" sz="2200" dirty="0"/>
              <a:t>PACIENTE ESTABLE:</a:t>
            </a:r>
          </a:p>
          <a:p>
            <a:pPr lvl="1">
              <a:lnSpc>
                <a:spcPct val="100000"/>
              </a:lnSpc>
            </a:pPr>
            <a:r>
              <a:rPr lang="es-ES_tradnl" dirty="0"/>
              <a:t>Rayos X de tórax:</a:t>
            </a:r>
          </a:p>
          <a:p>
            <a:pPr lvl="2">
              <a:lnSpc>
                <a:spcPct val="100000"/>
              </a:lnSpc>
              <a:buFont typeface="Wingdings" pitchFamily="2" charset="2"/>
              <a:buChar char="§"/>
            </a:pPr>
            <a:r>
              <a:rPr lang="es-ES_tradnl" sz="1800" dirty="0"/>
              <a:t>Ensanchamiento de la silueta cardíaca. </a:t>
            </a:r>
          </a:p>
          <a:p>
            <a:pPr lvl="2">
              <a:lnSpc>
                <a:spcPct val="100000"/>
              </a:lnSpc>
              <a:buFont typeface="Wingdings" pitchFamily="2" charset="2"/>
              <a:buChar char="§"/>
            </a:pPr>
            <a:r>
              <a:rPr lang="es-ES_tradnl" sz="1800" dirty="0" err="1"/>
              <a:t>Neumopericardio</a:t>
            </a:r>
            <a:r>
              <a:rPr lang="es-ES_tradnl" sz="1800" dirty="0"/>
              <a:t>.</a:t>
            </a:r>
          </a:p>
          <a:p>
            <a:pPr lvl="2">
              <a:lnSpc>
                <a:spcPct val="100000"/>
              </a:lnSpc>
              <a:buFont typeface="Wingdings" pitchFamily="2" charset="2"/>
              <a:buChar char="§"/>
            </a:pPr>
            <a:r>
              <a:rPr lang="es-ES_tradnl" sz="1800" dirty="0" err="1"/>
              <a:t>Borramiento</a:t>
            </a:r>
            <a:r>
              <a:rPr lang="es-ES_tradnl" sz="1800" dirty="0"/>
              <a:t> del botón aórtico.</a:t>
            </a:r>
          </a:p>
        </p:txBody>
      </p:sp>
      <p:sp>
        <p:nvSpPr>
          <p:cNvPr id="10" name="Título 1"/>
          <p:cNvSpPr>
            <a:spLocks noGrp="1"/>
          </p:cNvSpPr>
          <p:nvPr>
            <p:ph type="title"/>
          </p:nvPr>
        </p:nvSpPr>
        <p:spPr>
          <a:xfrm>
            <a:off x="706121" y="385559"/>
            <a:ext cx="11485879" cy="1325563"/>
          </a:xfrm>
        </p:spPr>
        <p:txBody>
          <a:bodyPr/>
          <a:lstStyle/>
          <a:p>
            <a:r>
              <a:rPr lang="es-ES_tradnl" dirty="0"/>
              <a:t>Enfoque del paciente: herida penetrante</a:t>
            </a:r>
          </a:p>
        </p:txBody>
      </p:sp>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711122"/>
            <a:ext cx="5323837" cy="4089030"/>
          </a:xfrm>
          <a:prstGeom prst="rect">
            <a:avLst/>
          </a:prstGeom>
        </p:spPr>
      </p:pic>
      <p:pic>
        <p:nvPicPr>
          <p:cNvPr id="12" name="Imagen 11"/>
          <p:cNvPicPr>
            <a:picLocks noChangeAspect="1"/>
          </p:cNvPicPr>
          <p:nvPr/>
        </p:nvPicPr>
        <p:blipFill>
          <a:blip r:embed="rId4"/>
          <a:stretch>
            <a:fillRect/>
          </a:stretch>
        </p:blipFill>
        <p:spPr>
          <a:xfrm>
            <a:off x="6515608" y="1435720"/>
            <a:ext cx="4387931" cy="4674580"/>
          </a:xfrm>
          <a:prstGeom prst="rect">
            <a:avLst/>
          </a:prstGeom>
        </p:spPr>
      </p:pic>
    </p:spTree>
    <p:extLst>
      <p:ext uri="{BB962C8B-B14F-4D97-AF65-F5344CB8AC3E}">
        <p14:creationId xmlns:p14="http://schemas.microsoft.com/office/powerpoint/2010/main" val="115337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15061" y="1710199"/>
            <a:ext cx="10667997" cy="2090392"/>
          </a:xfrm>
        </p:spPr>
        <p:txBody>
          <a:bodyPr/>
          <a:lstStyle/>
          <a:p>
            <a:pPr marL="0" indent="0">
              <a:buNone/>
            </a:pPr>
            <a:r>
              <a:rPr lang="es-ES_tradnl" sz="2200" dirty="0"/>
              <a:t>PACIENTE ESTABLE:</a:t>
            </a:r>
          </a:p>
          <a:p>
            <a:pPr lvl="1"/>
            <a:r>
              <a:rPr lang="es-ES_tradnl" dirty="0"/>
              <a:t>TAC de tórax:</a:t>
            </a:r>
          </a:p>
          <a:p>
            <a:pPr lvl="2">
              <a:buFont typeface="Wingdings" pitchFamily="2" charset="2"/>
              <a:buChar char="§"/>
            </a:pPr>
            <a:r>
              <a:rPr lang="es-ES_tradnl" sz="1800" dirty="0"/>
              <a:t>Pacientes con heridas por PAF.</a:t>
            </a:r>
          </a:p>
          <a:p>
            <a:pPr lvl="2">
              <a:buFont typeface="Wingdings" pitchFamily="2" charset="2"/>
              <a:buChar char="§"/>
            </a:pPr>
            <a:r>
              <a:rPr lang="es-ES_tradnl" sz="1800" dirty="0"/>
              <a:t>¿Trayectoria?</a:t>
            </a:r>
          </a:p>
          <a:p>
            <a:pPr lvl="2">
              <a:buFont typeface="Wingdings" pitchFamily="2" charset="2"/>
              <a:buChar char="§"/>
            </a:pPr>
            <a:r>
              <a:rPr lang="es-ES_tradnl" sz="1800" dirty="0" err="1"/>
              <a:t>Hemo</a:t>
            </a:r>
            <a:r>
              <a:rPr lang="es-ES_tradnl" sz="1800" dirty="0"/>
              <a:t> </a:t>
            </a:r>
            <a:r>
              <a:rPr lang="mr-IN" sz="1800" dirty="0"/>
              <a:t>–</a:t>
            </a:r>
            <a:r>
              <a:rPr lang="es-ES_tradnl" sz="1800" dirty="0"/>
              <a:t> </a:t>
            </a:r>
            <a:r>
              <a:rPr lang="es-ES_tradnl" sz="1800" dirty="0" err="1"/>
              <a:t>neumopericardio</a:t>
            </a:r>
            <a:r>
              <a:rPr lang="es-ES_tradnl" sz="1800" dirty="0"/>
              <a:t>.</a:t>
            </a:r>
          </a:p>
        </p:txBody>
      </p:sp>
      <p:sp>
        <p:nvSpPr>
          <p:cNvPr id="4" name="Marcador de contenido 3"/>
          <p:cNvSpPr>
            <a:spLocks noGrp="1"/>
          </p:cNvSpPr>
          <p:nvPr>
            <p:ph idx="13"/>
          </p:nvPr>
        </p:nvSpPr>
        <p:spPr>
          <a:xfrm>
            <a:off x="5055107" y="4174749"/>
            <a:ext cx="6727951" cy="1946104"/>
          </a:xfrm>
        </p:spPr>
        <p:txBody>
          <a:bodyPr>
            <a:normAutofit/>
          </a:bodyPr>
          <a:lstStyle/>
          <a:p>
            <a:pPr>
              <a:lnSpc>
                <a:spcPct val="100000"/>
              </a:lnSpc>
              <a:buFont typeface="Wingdings" pitchFamily="2" charset="2"/>
              <a:buChar char="§"/>
            </a:pPr>
            <a:r>
              <a:rPr lang="es-ES_tradnl" sz="1800" dirty="0"/>
              <a:t>NO en pacientes que no responden a la reanimación. </a:t>
            </a:r>
          </a:p>
          <a:p>
            <a:pPr>
              <a:lnSpc>
                <a:spcPct val="100000"/>
              </a:lnSpc>
              <a:buFont typeface="Wingdings" pitchFamily="2" charset="2"/>
              <a:buChar char="§"/>
            </a:pPr>
            <a:r>
              <a:rPr lang="es-ES_tradnl" sz="1800" dirty="0"/>
              <a:t>NO debe impedir el transporte del paciente a un centro de trauma.</a:t>
            </a:r>
          </a:p>
          <a:p>
            <a:pPr>
              <a:lnSpc>
                <a:spcPct val="100000"/>
              </a:lnSpc>
              <a:buFont typeface="Wingdings" pitchFamily="2" charset="2"/>
              <a:buChar char="§"/>
            </a:pPr>
            <a:r>
              <a:rPr lang="es-ES_tradnl" sz="1800" dirty="0"/>
              <a:t>En caso de FAST pericárdico positivo, no se debe retrasar la cirugía para realización de TAC.</a:t>
            </a:r>
          </a:p>
        </p:txBody>
      </p:sp>
      <p:sp>
        <p:nvSpPr>
          <p:cNvPr id="10" name="Título 1"/>
          <p:cNvSpPr>
            <a:spLocks noGrp="1"/>
          </p:cNvSpPr>
          <p:nvPr>
            <p:ph type="title"/>
          </p:nvPr>
        </p:nvSpPr>
        <p:spPr>
          <a:xfrm>
            <a:off x="706121" y="384636"/>
            <a:ext cx="11485879" cy="1325563"/>
          </a:xfrm>
        </p:spPr>
        <p:txBody>
          <a:bodyPr/>
          <a:lstStyle/>
          <a:p>
            <a:r>
              <a:rPr lang="es-ES_tradnl" dirty="0"/>
              <a:t>Enfoque del paciente: herida penetrante</a:t>
            </a:r>
          </a:p>
        </p:txBody>
      </p:sp>
    </p:spTree>
    <p:extLst>
      <p:ext uri="{BB962C8B-B14F-4D97-AF65-F5344CB8AC3E}">
        <p14:creationId xmlns:p14="http://schemas.microsoft.com/office/powerpoint/2010/main" val="111095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1" nodeType="clickEffect">
                                  <p:stCondLst>
                                    <p:cond delay="0"/>
                                  </p:stCondLst>
                                  <p:childTnLst>
                                    <p:set>
                                      <p:cBhvr rctx="PPT">
                                        <p:cTn id="26" dur="indefinite"/>
                                        <p:tgtEl>
                                          <p:spTgt spid="3">
                                            <p:txEl>
                                              <p:pRg st="0" end="0"/>
                                            </p:txEl>
                                          </p:spTgt>
                                        </p:tgtEl>
                                        <p:attrNameLst>
                                          <p:attrName>style.opacity</p:attrName>
                                        </p:attrNameLst>
                                      </p:cBhvr>
                                      <p:to>
                                        <p:strVal val="0.25"/>
                                      </p:to>
                                    </p:set>
                                    <p:animEffect filter="image" prLst="opacity: 0.25">
                                      <p:cBhvr rctx="IE">
                                        <p:cTn id="27" dur="indefinite"/>
                                        <p:tgtEl>
                                          <p:spTgt spid="3">
                                            <p:txEl>
                                              <p:pRg st="0" end="0"/>
                                            </p:txEl>
                                          </p:spTgt>
                                        </p:tgtEl>
                                      </p:cBhvr>
                                    </p:animEffect>
                                  </p:childTnLst>
                                </p:cTn>
                              </p:par>
                              <p:par>
                                <p:cTn id="28" presetID="9" presetClass="emph" presetSubtype="0" grpId="1" nodeType="withEffect">
                                  <p:stCondLst>
                                    <p:cond delay="0"/>
                                  </p:stCondLst>
                                  <p:childTnLst>
                                    <p:set>
                                      <p:cBhvr rctx="PPT">
                                        <p:cTn id="29" dur="indefinite"/>
                                        <p:tgtEl>
                                          <p:spTgt spid="3">
                                            <p:txEl>
                                              <p:pRg st="1" end="1"/>
                                            </p:txEl>
                                          </p:spTgt>
                                        </p:tgtEl>
                                        <p:attrNameLst>
                                          <p:attrName>style.opacity</p:attrName>
                                        </p:attrNameLst>
                                      </p:cBhvr>
                                      <p:to>
                                        <p:strVal val="0.25"/>
                                      </p:to>
                                    </p:set>
                                    <p:animEffect filter="image" prLst="opacity: 0.25">
                                      <p:cBhvr rctx="IE">
                                        <p:cTn id="30" dur="indefinite"/>
                                        <p:tgtEl>
                                          <p:spTgt spid="3">
                                            <p:txEl>
                                              <p:pRg st="1" end="1"/>
                                            </p:txEl>
                                          </p:spTgt>
                                        </p:tgtEl>
                                      </p:cBhvr>
                                    </p:animEffect>
                                  </p:childTnLst>
                                </p:cTn>
                              </p:par>
                              <p:par>
                                <p:cTn id="31" presetID="9" presetClass="emph" presetSubtype="0" grpId="1" nodeType="withEffect">
                                  <p:stCondLst>
                                    <p:cond delay="0"/>
                                  </p:stCondLst>
                                  <p:childTnLst>
                                    <p:set>
                                      <p:cBhvr rctx="PPT">
                                        <p:cTn id="32" dur="indefinite"/>
                                        <p:tgtEl>
                                          <p:spTgt spid="3">
                                            <p:txEl>
                                              <p:pRg st="2" end="2"/>
                                            </p:txEl>
                                          </p:spTgt>
                                        </p:tgtEl>
                                        <p:attrNameLst>
                                          <p:attrName>style.opacity</p:attrName>
                                        </p:attrNameLst>
                                      </p:cBhvr>
                                      <p:to>
                                        <p:strVal val="0.25"/>
                                      </p:to>
                                    </p:set>
                                    <p:animEffect filter="image" prLst="opacity: 0.25">
                                      <p:cBhvr rctx="IE">
                                        <p:cTn id="33" dur="indefinite"/>
                                        <p:tgtEl>
                                          <p:spTgt spid="3">
                                            <p:txEl>
                                              <p:pRg st="2" end="2"/>
                                            </p:txEl>
                                          </p:spTgt>
                                        </p:tgtEl>
                                      </p:cBhvr>
                                    </p:animEffect>
                                  </p:childTnLst>
                                </p:cTn>
                              </p:par>
                              <p:par>
                                <p:cTn id="34" presetID="9" presetClass="emph" presetSubtype="0" grpId="1" nodeType="withEffect">
                                  <p:stCondLst>
                                    <p:cond delay="0"/>
                                  </p:stCondLst>
                                  <p:childTnLst>
                                    <p:set>
                                      <p:cBhvr rctx="PPT">
                                        <p:cTn id="35" dur="indefinite"/>
                                        <p:tgtEl>
                                          <p:spTgt spid="3">
                                            <p:txEl>
                                              <p:pRg st="3" end="3"/>
                                            </p:txEl>
                                          </p:spTgt>
                                        </p:tgtEl>
                                        <p:attrNameLst>
                                          <p:attrName>style.opacity</p:attrName>
                                        </p:attrNameLst>
                                      </p:cBhvr>
                                      <p:to>
                                        <p:strVal val="0.25"/>
                                      </p:to>
                                    </p:set>
                                    <p:animEffect filter="image" prLst="opacity: 0.25">
                                      <p:cBhvr rctx="IE">
                                        <p:cTn id="36" dur="indefinite"/>
                                        <p:tgtEl>
                                          <p:spTgt spid="3">
                                            <p:txEl>
                                              <p:pRg st="3" end="3"/>
                                            </p:txEl>
                                          </p:spTgt>
                                        </p:tgtEl>
                                      </p:cBhvr>
                                    </p:animEffect>
                                  </p:childTnLst>
                                </p:cTn>
                              </p:par>
                              <p:par>
                                <p:cTn id="37" presetID="9" presetClass="emph" presetSubtype="0" grpId="1" nodeType="withEffect">
                                  <p:stCondLst>
                                    <p:cond delay="0"/>
                                  </p:stCondLst>
                                  <p:childTnLst>
                                    <p:set>
                                      <p:cBhvr rctx="PPT">
                                        <p:cTn id="38" dur="indefinite"/>
                                        <p:tgtEl>
                                          <p:spTgt spid="3">
                                            <p:txEl>
                                              <p:pRg st="4" end="4"/>
                                            </p:txEl>
                                          </p:spTgt>
                                        </p:tgtEl>
                                        <p:attrNameLst>
                                          <p:attrName>style.opacity</p:attrName>
                                        </p:attrNameLst>
                                      </p:cBhvr>
                                      <p:to>
                                        <p:strVal val="0.25"/>
                                      </p:to>
                                    </p:set>
                                    <p:animEffect filter="image" prLst="opacity: 0.25">
                                      <p:cBhvr rctx="IE">
                                        <p:cTn id="39" dur="indefinite"/>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3" grpId="1" build="p"/>
      <p:bldP spid="4"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nSpc>
                <a:spcPct val="100000"/>
              </a:lnSpc>
              <a:buNone/>
            </a:pPr>
            <a:r>
              <a:rPr lang="es-ES_tradnl" sz="2400" dirty="0"/>
              <a:t>PACIENTE ESTABLE:</a:t>
            </a:r>
          </a:p>
          <a:p>
            <a:pPr lvl="1">
              <a:lnSpc>
                <a:spcPct val="100000"/>
              </a:lnSpc>
            </a:pPr>
            <a:r>
              <a:rPr lang="es-ES_tradnl" sz="2200" dirty="0"/>
              <a:t>ECOCARDIOGRAFÍA FORMAL:</a:t>
            </a:r>
          </a:p>
          <a:p>
            <a:pPr lvl="2">
              <a:lnSpc>
                <a:spcPct val="100000"/>
              </a:lnSpc>
              <a:buFont typeface="Wingdings" pitchFamily="2" charset="2"/>
              <a:buChar char="§"/>
            </a:pPr>
            <a:r>
              <a:rPr lang="es-ES_tradnl" dirty="0" err="1"/>
              <a:t>Transtorácica</a:t>
            </a:r>
            <a:r>
              <a:rPr lang="es-ES_tradnl" dirty="0"/>
              <a:t>  o </a:t>
            </a:r>
            <a:r>
              <a:rPr lang="es-ES_tradnl" dirty="0" err="1"/>
              <a:t>transesofágica</a:t>
            </a:r>
            <a:r>
              <a:rPr lang="es-ES_tradnl" dirty="0"/>
              <a:t>.</a:t>
            </a:r>
          </a:p>
          <a:p>
            <a:pPr lvl="2">
              <a:lnSpc>
                <a:spcPct val="100000"/>
              </a:lnSpc>
              <a:buFont typeface="Wingdings" pitchFamily="2" charset="2"/>
              <a:buChar char="§"/>
            </a:pPr>
            <a:r>
              <a:rPr lang="es-ES_tradnl" dirty="0"/>
              <a:t>Personal especializado.</a:t>
            </a:r>
          </a:p>
          <a:p>
            <a:pPr lvl="2">
              <a:lnSpc>
                <a:spcPct val="100000"/>
              </a:lnSpc>
              <a:buFont typeface="Wingdings" pitchFamily="2" charset="2"/>
              <a:buChar char="§"/>
            </a:pPr>
            <a:r>
              <a:rPr lang="es-ES_tradnl" dirty="0"/>
              <a:t>Sensibilidad 56%, especificidad 93%.</a:t>
            </a:r>
          </a:p>
        </p:txBody>
      </p:sp>
      <p:sp>
        <p:nvSpPr>
          <p:cNvPr id="4" name="Marcador de contenido 3"/>
          <p:cNvSpPr>
            <a:spLocks noGrp="1"/>
          </p:cNvSpPr>
          <p:nvPr>
            <p:ph idx="13"/>
          </p:nvPr>
        </p:nvSpPr>
        <p:spPr>
          <a:xfrm>
            <a:off x="5274059" y="4079529"/>
            <a:ext cx="6684145" cy="2413346"/>
          </a:xfrm>
        </p:spPr>
        <p:txBody>
          <a:bodyPr/>
          <a:lstStyle/>
          <a:p>
            <a:pPr>
              <a:lnSpc>
                <a:spcPct val="100000"/>
              </a:lnSpc>
              <a:buFont typeface="Wingdings" pitchFamily="2" charset="2"/>
              <a:buChar char="§"/>
            </a:pPr>
            <a:r>
              <a:rPr lang="es-ES_tradnl" dirty="0"/>
              <a:t>Evalúa:</a:t>
            </a:r>
          </a:p>
          <a:p>
            <a:pPr lvl="1">
              <a:lnSpc>
                <a:spcPct val="100000"/>
              </a:lnSpc>
              <a:buFont typeface="Courier New" panose="02070309020205020404" pitchFamily="49" charset="0"/>
              <a:buChar char="o"/>
            </a:pPr>
            <a:r>
              <a:rPr lang="es-ES_tradnl" sz="1800" dirty="0"/>
              <a:t>Movimiento de las paredes cardíacas.</a:t>
            </a:r>
          </a:p>
          <a:p>
            <a:pPr lvl="1">
              <a:lnSpc>
                <a:spcPct val="100000"/>
              </a:lnSpc>
              <a:buFont typeface="Courier New" panose="02070309020205020404" pitchFamily="49" charset="0"/>
              <a:buChar char="o"/>
            </a:pPr>
            <a:r>
              <a:rPr lang="es-ES_tradnl" sz="1800" dirty="0"/>
              <a:t>Anormalidades valvulares.</a:t>
            </a:r>
          </a:p>
          <a:p>
            <a:pPr lvl="1">
              <a:lnSpc>
                <a:spcPct val="100000"/>
              </a:lnSpc>
              <a:buFont typeface="Courier New" panose="02070309020205020404" pitchFamily="49" charset="0"/>
              <a:buChar char="o"/>
            </a:pPr>
            <a:r>
              <a:rPr lang="es-ES_tradnl" sz="1800" dirty="0"/>
              <a:t>Defectos del septo.</a:t>
            </a:r>
          </a:p>
          <a:p>
            <a:pPr lvl="1">
              <a:lnSpc>
                <a:spcPct val="100000"/>
              </a:lnSpc>
              <a:buFont typeface="Courier New" panose="02070309020205020404" pitchFamily="49" charset="0"/>
              <a:buChar char="o"/>
            </a:pPr>
            <a:endParaRPr lang="es-ES_tradnl" dirty="0"/>
          </a:p>
          <a:p>
            <a:pPr lvl="1">
              <a:lnSpc>
                <a:spcPct val="100000"/>
              </a:lnSpc>
            </a:pPr>
            <a:endParaRPr lang="es-ES_tradnl" dirty="0"/>
          </a:p>
        </p:txBody>
      </p:sp>
      <p:sp>
        <p:nvSpPr>
          <p:cNvPr id="6" name="Título 1"/>
          <p:cNvSpPr>
            <a:spLocks noGrp="1"/>
          </p:cNvSpPr>
          <p:nvPr>
            <p:ph type="title"/>
          </p:nvPr>
        </p:nvSpPr>
        <p:spPr>
          <a:xfrm>
            <a:off x="502921" y="365125"/>
            <a:ext cx="11485879" cy="1325563"/>
          </a:xfrm>
        </p:spPr>
        <p:txBody>
          <a:bodyPr/>
          <a:lstStyle/>
          <a:p>
            <a:r>
              <a:rPr lang="es-ES_tradnl" dirty="0"/>
              <a:t>Enfoque del paciente: herida penetrante</a:t>
            </a:r>
          </a:p>
        </p:txBody>
      </p:sp>
    </p:spTree>
    <p:extLst>
      <p:ext uri="{BB962C8B-B14F-4D97-AF65-F5344CB8AC3E}">
        <p14:creationId xmlns:p14="http://schemas.microsoft.com/office/powerpoint/2010/main" val="68091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nSpc>
                <a:spcPct val="100000"/>
              </a:lnSpc>
              <a:buNone/>
            </a:pPr>
            <a:r>
              <a:rPr lang="es-ES_tradnl" sz="2200" dirty="0"/>
              <a:t>PACIENTE ESTABLE:</a:t>
            </a:r>
            <a:r>
              <a:rPr lang="es-ES_tradnl" dirty="0"/>
              <a:t>	</a:t>
            </a:r>
            <a:r>
              <a:rPr lang="es-ES_tradnl" dirty="0">
                <a:sym typeface="Wingdings"/>
              </a:rPr>
              <a:t> d</a:t>
            </a:r>
            <a:r>
              <a:rPr lang="es-ES_tradnl" dirty="0"/>
              <a:t>iagnóstico invasivo.</a:t>
            </a:r>
          </a:p>
          <a:p>
            <a:pPr lvl="1">
              <a:lnSpc>
                <a:spcPct val="100000"/>
              </a:lnSpc>
            </a:pPr>
            <a:r>
              <a:rPr lang="es-ES_tradnl" b="1" dirty="0" err="1"/>
              <a:t>Pericardiocentesis</a:t>
            </a:r>
            <a:r>
              <a:rPr lang="es-ES_tradnl" b="1" dirty="0"/>
              <a:t>:</a:t>
            </a:r>
          </a:p>
          <a:p>
            <a:pPr lvl="2">
              <a:lnSpc>
                <a:spcPct val="100000"/>
              </a:lnSpc>
              <a:buFont typeface="Wingdings" pitchFamily="2" charset="2"/>
              <a:buChar char="§"/>
            </a:pPr>
            <a:r>
              <a:rPr lang="es-ES_tradnl" sz="1800" dirty="0"/>
              <a:t>Actualmente en desuso por el trauma iatrogénico asociado.</a:t>
            </a:r>
          </a:p>
          <a:p>
            <a:pPr lvl="2">
              <a:lnSpc>
                <a:spcPct val="100000"/>
              </a:lnSpc>
              <a:buFont typeface="Wingdings" pitchFamily="2" charset="2"/>
              <a:buChar char="§"/>
            </a:pPr>
            <a:r>
              <a:rPr lang="es-ES_tradnl" sz="1800" dirty="0"/>
              <a:t>Útil en lesiones por cateterismos cardíacos.</a:t>
            </a:r>
          </a:p>
        </p:txBody>
      </p:sp>
      <p:sp>
        <p:nvSpPr>
          <p:cNvPr id="4" name="Marcador de contenido 3"/>
          <p:cNvSpPr>
            <a:spLocks noGrp="1"/>
          </p:cNvSpPr>
          <p:nvPr>
            <p:ph idx="13"/>
          </p:nvPr>
        </p:nvSpPr>
        <p:spPr>
          <a:xfrm>
            <a:off x="4852534" y="4220817"/>
            <a:ext cx="7096630" cy="2413346"/>
          </a:xfrm>
        </p:spPr>
        <p:txBody>
          <a:bodyPr/>
          <a:lstStyle/>
          <a:p>
            <a:pPr>
              <a:lnSpc>
                <a:spcPct val="100000"/>
              </a:lnSpc>
            </a:pPr>
            <a:r>
              <a:rPr lang="es-ES_tradnl" b="1" dirty="0"/>
              <a:t>Ventana pericárdica: </a:t>
            </a:r>
          </a:p>
          <a:p>
            <a:pPr lvl="1">
              <a:lnSpc>
                <a:spcPct val="100000"/>
              </a:lnSpc>
              <a:buFont typeface="Wingdings" pitchFamily="2" charset="2"/>
              <a:buChar char="§"/>
            </a:pPr>
            <a:r>
              <a:rPr lang="es-ES_tradnl" sz="1800" dirty="0"/>
              <a:t>Sensibilidad 100%  - especificidad 92%.</a:t>
            </a:r>
          </a:p>
          <a:p>
            <a:pPr lvl="1">
              <a:lnSpc>
                <a:spcPct val="100000"/>
              </a:lnSpc>
              <a:buFont typeface="Wingdings" pitchFamily="2" charset="2"/>
              <a:buChar char="§"/>
            </a:pPr>
            <a:r>
              <a:rPr lang="es-ES_tradnl" sz="1800" dirty="0"/>
              <a:t>En cirugía, </a:t>
            </a:r>
            <a:r>
              <a:rPr lang="es-ES_tradnl" sz="1800" dirty="0" err="1"/>
              <a:t>idelamente</a:t>
            </a:r>
            <a:r>
              <a:rPr lang="es-ES_tradnl" sz="1800" dirty="0"/>
              <a:t> bajo anestesia general.</a:t>
            </a:r>
          </a:p>
          <a:p>
            <a:pPr lvl="1">
              <a:lnSpc>
                <a:spcPct val="100000"/>
              </a:lnSpc>
              <a:buFont typeface="Wingdings" pitchFamily="2" charset="2"/>
              <a:buChar char="§"/>
            </a:pPr>
            <a:r>
              <a:rPr lang="es-ES_tradnl" sz="1800" dirty="0"/>
              <a:t>Por </a:t>
            </a:r>
            <a:r>
              <a:rPr lang="es-ES_tradnl" sz="1800" dirty="0" err="1"/>
              <a:t>toracoscopia</a:t>
            </a:r>
            <a:r>
              <a:rPr lang="es-ES_tradnl" sz="1800" dirty="0"/>
              <a:t>.</a:t>
            </a:r>
          </a:p>
        </p:txBody>
      </p:sp>
      <p:sp>
        <p:nvSpPr>
          <p:cNvPr id="7" name="Título 1"/>
          <p:cNvSpPr>
            <a:spLocks noGrp="1"/>
          </p:cNvSpPr>
          <p:nvPr>
            <p:ph type="title"/>
          </p:nvPr>
        </p:nvSpPr>
        <p:spPr>
          <a:xfrm>
            <a:off x="502921" y="365125"/>
            <a:ext cx="11485879" cy="1325563"/>
          </a:xfrm>
        </p:spPr>
        <p:txBody>
          <a:bodyPr/>
          <a:lstStyle/>
          <a:p>
            <a:r>
              <a:rPr lang="es-ES_tradnl" dirty="0"/>
              <a:t>Enfoque del paciente: herida penetrante</a:t>
            </a:r>
          </a:p>
        </p:txBody>
      </p:sp>
      <p:pic>
        <p:nvPicPr>
          <p:cNvPr id="6146" name="Picture 2" descr="anejo del derrame pericárdico en el paciente con cánc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27973" y="1198217"/>
            <a:ext cx="4425825" cy="5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29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childTnLst>
                                    <p:set>
                                      <p:cBhvr rctx="PPT">
                                        <p:cTn id="22" dur="indefinite"/>
                                        <p:tgtEl>
                                          <p:spTgt spid="3">
                                            <p:txEl>
                                              <p:pRg st="0" end="0"/>
                                            </p:txEl>
                                          </p:spTgt>
                                        </p:tgtEl>
                                        <p:attrNameLst>
                                          <p:attrName>style.opacity</p:attrName>
                                        </p:attrNameLst>
                                      </p:cBhvr>
                                      <p:to>
                                        <p:strVal val="0.25"/>
                                      </p:to>
                                    </p:set>
                                    <p:animEffect filter="image" prLst="opacity: 0.25">
                                      <p:cBhvr rctx="IE">
                                        <p:cTn id="23" dur="indefinite"/>
                                        <p:tgtEl>
                                          <p:spTgt spid="3">
                                            <p:txEl>
                                              <p:pRg st="0" end="0"/>
                                            </p:txEl>
                                          </p:spTgt>
                                        </p:tgtEl>
                                      </p:cBhvr>
                                    </p:animEffect>
                                  </p:childTnLst>
                                </p:cTn>
                              </p:par>
                              <p:par>
                                <p:cTn id="24" presetID="9" presetClass="emph" presetSubtype="0" grpId="1" nodeType="withEffect">
                                  <p:stCondLst>
                                    <p:cond delay="0"/>
                                  </p:stCondLst>
                                  <p:childTnLst>
                                    <p:set>
                                      <p:cBhvr rctx="PPT">
                                        <p:cTn id="25" dur="indefinite"/>
                                        <p:tgtEl>
                                          <p:spTgt spid="3">
                                            <p:txEl>
                                              <p:pRg st="1" end="1"/>
                                            </p:txEl>
                                          </p:spTgt>
                                        </p:tgtEl>
                                        <p:attrNameLst>
                                          <p:attrName>style.opacity</p:attrName>
                                        </p:attrNameLst>
                                      </p:cBhvr>
                                      <p:to>
                                        <p:strVal val="0.25"/>
                                      </p:to>
                                    </p:set>
                                    <p:animEffect filter="image" prLst="opacity: 0.25">
                                      <p:cBhvr rctx="IE">
                                        <p:cTn id="26" dur="indefinite"/>
                                        <p:tgtEl>
                                          <p:spTgt spid="3">
                                            <p:txEl>
                                              <p:pRg st="1" end="1"/>
                                            </p:txEl>
                                          </p:spTgt>
                                        </p:tgtEl>
                                      </p:cBhvr>
                                    </p:animEffect>
                                  </p:childTnLst>
                                </p:cTn>
                              </p:par>
                              <p:par>
                                <p:cTn id="27" presetID="9" presetClass="emph" presetSubtype="0" grpId="1" nodeType="withEffect">
                                  <p:stCondLst>
                                    <p:cond delay="0"/>
                                  </p:stCondLst>
                                  <p:childTnLst>
                                    <p:set>
                                      <p:cBhvr rctx="PPT">
                                        <p:cTn id="28" dur="indefinite"/>
                                        <p:tgtEl>
                                          <p:spTgt spid="3">
                                            <p:txEl>
                                              <p:pRg st="2" end="2"/>
                                            </p:txEl>
                                          </p:spTgt>
                                        </p:tgtEl>
                                        <p:attrNameLst>
                                          <p:attrName>style.opacity</p:attrName>
                                        </p:attrNameLst>
                                      </p:cBhvr>
                                      <p:to>
                                        <p:strVal val="0.25"/>
                                      </p:to>
                                    </p:set>
                                    <p:animEffect filter="image" prLst="opacity: 0.25">
                                      <p:cBhvr rctx="IE">
                                        <p:cTn id="29" dur="indefinite"/>
                                        <p:tgtEl>
                                          <p:spTgt spid="3">
                                            <p:txEl>
                                              <p:pRg st="2" end="2"/>
                                            </p:txEl>
                                          </p:spTgt>
                                        </p:tgtEl>
                                      </p:cBhvr>
                                    </p:animEffect>
                                  </p:childTnLst>
                                </p:cTn>
                              </p:par>
                              <p:par>
                                <p:cTn id="30" presetID="9" presetClass="emph" presetSubtype="0" grpId="1" nodeType="withEffect">
                                  <p:stCondLst>
                                    <p:cond delay="0"/>
                                  </p:stCondLst>
                                  <p:childTnLst>
                                    <p:set>
                                      <p:cBhvr rctx="PPT">
                                        <p:cTn id="31" dur="indefinite"/>
                                        <p:tgtEl>
                                          <p:spTgt spid="3">
                                            <p:txEl>
                                              <p:pRg st="3" end="3"/>
                                            </p:txEl>
                                          </p:spTgt>
                                        </p:tgtEl>
                                        <p:attrNameLst>
                                          <p:attrName>style.opacity</p:attrName>
                                        </p:attrNameLst>
                                      </p:cBhvr>
                                      <p:to>
                                        <p:strVal val="0.25"/>
                                      </p:to>
                                    </p:set>
                                    <p:animEffect filter="image" prLst="opacity: 0.25">
                                      <p:cBhvr rctx="IE">
                                        <p:cTn id="32" dur="indefinite"/>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
                                            <p:txEl>
                                              <p:pRg st="1" end="1"/>
                                            </p:txEl>
                                          </p:spTgt>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4">
                                            <p:txEl>
                                              <p:pRg st="2" end="2"/>
                                            </p:txEl>
                                          </p:spTgt>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3" grpId="1" build="allAtOnce"/>
      <p:bldP spid="4" grpId="0" build="p" bldLvl="3"/>
      <p:bldP spid="4"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98883" y="1769110"/>
            <a:ext cx="10667997" cy="2090392"/>
          </a:xfrm>
        </p:spPr>
        <p:txBody>
          <a:bodyPr/>
          <a:lstStyle/>
          <a:p>
            <a:pPr>
              <a:lnSpc>
                <a:spcPct val="100000"/>
              </a:lnSpc>
            </a:pPr>
            <a:r>
              <a:rPr lang="es-ES_tradnl" sz="2200" dirty="0"/>
              <a:t>Enzimas cardíacas: </a:t>
            </a:r>
          </a:p>
          <a:p>
            <a:pPr lvl="1">
              <a:lnSpc>
                <a:spcPct val="100000"/>
              </a:lnSpc>
              <a:buFont typeface="Wingdings" pitchFamily="2" charset="2"/>
              <a:buChar char="§"/>
            </a:pPr>
            <a:r>
              <a:rPr lang="es-ES_tradnl" dirty="0"/>
              <a:t>Permanecen elevadas hasta 7 días.</a:t>
            </a:r>
          </a:p>
          <a:p>
            <a:pPr lvl="1">
              <a:lnSpc>
                <a:spcPct val="100000"/>
              </a:lnSpc>
              <a:buFont typeface="Wingdings" pitchFamily="2" charset="2"/>
              <a:buChar char="§"/>
            </a:pPr>
            <a:r>
              <a:rPr lang="es-ES_tradnl" dirty="0"/>
              <a:t>Mejor especificidad: </a:t>
            </a:r>
            <a:r>
              <a:rPr lang="es-ES_tradnl" dirty="0" err="1"/>
              <a:t>troponina</a:t>
            </a:r>
            <a:r>
              <a:rPr lang="es-ES_tradnl" dirty="0"/>
              <a:t> T.</a:t>
            </a:r>
          </a:p>
          <a:p>
            <a:pPr lvl="1">
              <a:lnSpc>
                <a:spcPct val="100000"/>
              </a:lnSpc>
              <a:buFont typeface="Wingdings" pitchFamily="2" charset="2"/>
              <a:buChar char="§"/>
            </a:pPr>
            <a:r>
              <a:rPr lang="es-ES_tradnl" dirty="0"/>
              <a:t>No se realizan de manera rutinaria para diagnóstico sino para seguimiento.</a:t>
            </a:r>
          </a:p>
        </p:txBody>
      </p:sp>
      <p:sp>
        <p:nvSpPr>
          <p:cNvPr id="4" name="Marcador de contenido 3"/>
          <p:cNvSpPr>
            <a:spLocks noGrp="1"/>
          </p:cNvSpPr>
          <p:nvPr>
            <p:ph idx="13"/>
          </p:nvPr>
        </p:nvSpPr>
        <p:spPr>
          <a:xfrm>
            <a:off x="4876800" y="3510280"/>
            <a:ext cx="6990080" cy="3241040"/>
          </a:xfrm>
        </p:spPr>
        <p:txBody>
          <a:bodyPr>
            <a:noAutofit/>
          </a:bodyPr>
          <a:lstStyle/>
          <a:p>
            <a:pPr>
              <a:lnSpc>
                <a:spcPct val="100000"/>
              </a:lnSpc>
            </a:pPr>
            <a:r>
              <a:rPr lang="es-ES_tradnl" sz="2200" dirty="0"/>
              <a:t>Monitorización electrocardiográfica:</a:t>
            </a:r>
          </a:p>
          <a:p>
            <a:pPr lvl="1">
              <a:lnSpc>
                <a:spcPct val="100000"/>
              </a:lnSpc>
              <a:buFont typeface="Wingdings" pitchFamily="2" charset="2"/>
              <a:buChar char="§"/>
            </a:pPr>
            <a:r>
              <a:rPr lang="es-ES_tradnl" dirty="0"/>
              <a:t>Cambios en la repolarización.</a:t>
            </a:r>
          </a:p>
          <a:p>
            <a:pPr lvl="1">
              <a:lnSpc>
                <a:spcPct val="100000"/>
              </a:lnSpc>
              <a:buFont typeface="Wingdings" pitchFamily="2" charset="2"/>
              <a:buChar char="§"/>
            </a:pPr>
            <a:r>
              <a:rPr lang="es-ES_tradnl" dirty="0"/>
              <a:t>Taquicardia </a:t>
            </a:r>
            <a:r>
              <a:rPr lang="es-ES_tradnl" dirty="0" err="1"/>
              <a:t>sinusal</a:t>
            </a:r>
            <a:r>
              <a:rPr lang="es-ES_tradnl" dirty="0"/>
              <a:t>.</a:t>
            </a:r>
          </a:p>
          <a:p>
            <a:pPr lvl="1">
              <a:lnSpc>
                <a:spcPct val="100000"/>
              </a:lnSpc>
              <a:buFont typeface="Wingdings" pitchFamily="2" charset="2"/>
              <a:buChar char="§"/>
            </a:pPr>
            <a:r>
              <a:rPr lang="es-ES_tradnl" dirty="0"/>
              <a:t>Extrasístoles ventriculares.</a:t>
            </a:r>
          </a:p>
          <a:p>
            <a:pPr lvl="1">
              <a:lnSpc>
                <a:spcPct val="100000"/>
              </a:lnSpc>
              <a:buFont typeface="Wingdings" pitchFamily="2" charset="2"/>
              <a:buChar char="§"/>
            </a:pPr>
            <a:r>
              <a:rPr lang="es-ES_tradnl" dirty="0"/>
              <a:t>Arritmias ventriculares </a:t>
            </a:r>
            <a:r>
              <a:rPr lang="es-ES_tradnl" dirty="0">
                <a:sym typeface="Wingdings" pitchFamily="2" charset="2"/>
              </a:rPr>
              <a:t> p</a:t>
            </a:r>
            <a:r>
              <a:rPr lang="es-ES_tradnl" dirty="0"/>
              <a:t>oco específicas:</a:t>
            </a:r>
          </a:p>
          <a:p>
            <a:pPr lvl="2">
              <a:lnSpc>
                <a:spcPct val="100000"/>
              </a:lnSpc>
              <a:buFont typeface="Courier New" panose="02070309020205020404" pitchFamily="49" charset="0"/>
              <a:buChar char="o"/>
            </a:pPr>
            <a:r>
              <a:rPr lang="es-ES_tradnl" sz="1800" dirty="0"/>
              <a:t>Descartar alteraciones electrolíticas o del estado ácido base, compromiso de la oxigenación, intoxicación.</a:t>
            </a:r>
          </a:p>
        </p:txBody>
      </p:sp>
      <p:sp>
        <p:nvSpPr>
          <p:cNvPr id="5" name="Título 1"/>
          <p:cNvSpPr txBox="1">
            <a:spLocks/>
          </p:cNvSpPr>
          <p:nvPr/>
        </p:nvSpPr>
        <p:spPr>
          <a:xfrm>
            <a:off x="685801" y="106680"/>
            <a:ext cx="11181079" cy="1646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ES_tradnl" dirty="0"/>
              <a:t>Enfoque del paciente: trauma cerrado </a:t>
            </a:r>
          </a:p>
        </p:txBody>
      </p:sp>
    </p:spTree>
    <p:extLst>
      <p:ext uri="{BB962C8B-B14F-4D97-AF65-F5344CB8AC3E}">
        <p14:creationId xmlns:p14="http://schemas.microsoft.com/office/powerpoint/2010/main" val="98787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childTnLst>
                                    <p:set>
                                      <p:cBhvr rctx="PPT">
                                        <p:cTn id="22" dur="indefinite"/>
                                        <p:tgtEl>
                                          <p:spTgt spid="3">
                                            <p:txEl>
                                              <p:pRg st="0" end="0"/>
                                            </p:txEl>
                                          </p:spTgt>
                                        </p:tgtEl>
                                        <p:attrNameLst>
                                          <p:attrName>style.opacity</p:attrName>
                                        </p:attrNameLst>
                                      </p:cBhvr>
                                      <p:to>
                                        <p:strVal val="0.25"/>
                                      </p:to>
                                    </p:set>
                                    <p:animEffect filter="image" prLst="opacity: 0.25">
                                      <p:cBhvr rctx="IE">
                                        <p:cTn id="23" dur="indefinite"/>
                                        <p:tgtEl>
                                          <p:spTgt spid="3">
                                            <p:txEl>
                                              <p:pRg st="0" end="0"/>
                                            </p:txEl>
                                          </p:spTgt>
                                        </p:tgtEl>
                                      </p:cBhvr>
                                    </p:animEffect>
                                  </p:childTnLst>
                                </p:cTn>
                              </p:par>
                              <p:par>
                                <p:cTn id="24" presetID="9" presetClass="emph" presetSubtype="0" grpId="1" nodeType="withEffect">
                                  <p:stCondLst>
                                    <p:cond delay="0"/>
                                  </p:stCondLst>
                                  <p:childTnLst>
                                    <p:set>
                                      <p:cBhvr rctx="PPT">
                                        <p:cTn id="25" dur="indefinite"/>
                                        <p:tgtEl>
                                          <p:spTgt spid="3">
                                            <p:txEl>
                                              <p:pRg st="1" end="1"/>
                                            </p:txEl>
                                          </p:spTgt>
                                        </p:tgtEl>
                                        <p:attrNameLst>
                                          <p:attrName>style.opacity</p:attrName>
                                        </p:attrNameLst>
                                      </p:cBhvr>
                                      <p:to>
                                        <p:strVal val="0.25"/>
                                      </p:to>
                                    </p:set>
                                    <p:animEffect filter="image" prLst="opacity: 0.25">
                                      <p:cBhvr rctx="IE">
                                        <p:cTn id="26" dur="indefinite"/>
                                        <p:tgtEl>
                                          <p:spTgt spid="3">
                                            <p:txEl>
                                              <p:pRg st="1" end="1"/>
                                            </p:txEl>
                                          </p:spTgt>
                                        </p:tgtEl>
                                      </p:cBhvr>
                                    </p:animEffect>
                                  </p:childTnLst>
                                </p:cTn>
                              </p:par>
                              <p:par>
                                <p:cTn id="27" presetID="9" presetClass="emph" presetSubtype="0" grpId="1" nodeType="withEffect">
                                  <p:stCondLst>
                                    <p:cond delay="0"/>
                                  </p:stCondLst>
                                  <p:childTnLst>
                                    <p:set>
                                      <p:cBhvr rctx="PPT">
                                        <p:cTn id="28" dur="indefinite"/>
                                        <p:tgtEl>
                                          <p:spTgt spid="3">
                                            <p:txEl>
                                              <p:pRg st="2" end="2"/>
                                            </p:txEl>
                                          </p:spTgt>
                                        </p:tgtEl>
                                        <p:attrNameLst>
                                          <p:attrName>style.opacity</p:attrName>
                                        </p:attrNameLst>
                                      </p:cBhvr>
                                      <p:to>
                                        <p:strVal val="0.25"/>
                                      </p:to>
                                    </p:set>
                                    <p:animEffect filter="image" prLst="opacity: 0.25">
                                      <p:cBhvr rctx="IE">
                                        <p:cTn id="29" dur="indefinite"/>
                                        <p:tgtEl>
                                          <p:spTgt spid="3">
                                            <p:txEl>
                                              <p:pRg st="2" end="2"/>
                                            </p:txEl>
                                          </p:spTgt>
                                        </p:tgtEl>
                                      </p:cBhvr>
                                    </p:animEffect>
                                  </p:childTnLst>
                                </p:cTn>
                              </p:par>
                              <p:par>
                                <p:cTn id="30" presetID="9" presetClass="emph" presetSubtype="0" grpId="1" nodeType="withEffect">
                                  <p:stCondLst>
                                    <p:cond delay="0"/>
                                  </p:stCondLst>
                                  <p:childTnLst>
                                    <p:set>
                                      <p:cBhvr rctx="PPT">
                                        <p:cTn id="31" dur="indefinite"/>
                                        <p:tgtEl>
                                          <p:spTgt spid="3">
                                            <p:txEl>
                                              <p:pRg st="3" end="3"/>
                                            </p:txEl>
                                          </p:spTgt>
                                        </p:tgtEl>
                                        <p:attrNameLst>
                                          <p:attrName>style.opacity</p:attrName>
                                        </p:attrNameLst>
                                      </p:cBhvr>
                                      <p:to>
                                        <p:strVal val="0.25"/>
                                      </p:to>
                                    </p:set>
                                    <p:animEffect filter="image" prLst="opacity: 0.25">
                                      <p:cBhvr rctx="IE">
                                        <p:cTn id="32" dur="indefinite"/>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3" grpId="1" build="p"/>
      <p:bldP spid="4"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13629"/>
            <a:ext cx="10515600" cy="1325563"/>
          </a:xfrm>
        </p:spPr>
        <p:txBody>
          <a:bodyPr/>
          <a:lstStyle/>
          <a:p>
            <a:r>
              <a:rPr lang="es-ES_tradnl" dirty="0"/>
              <a:t>Contenido </a:t>
            </a:r>
          </a:p>
        </p:txBody>
      </p:sp>
      <p:sp>
        <p:nvSpPr>
          <p:cNvPr id="3" name="Marcador de contenido 2"/>
          <p:cNvSpPr>
            <a:spLocks noGrp="1"/>
          </p:cNvSpPr>
          <p:nvPr>
            <p:ph idx="1"/>
          </p:nvPr>
        </p:nvSpPr>
        <p:spPr>
          <a:xfrm>
            <a:off x="1161289" y="1396186"/>
            <a:ext cx="10667997" cy="2090392"/>
          </a:xfrm>
        </p:spPr>
        <p:txBody>
          <a:bodyPr/>
          <a:lstStyle/>
          <a:p>
            <a:pPr>
              <a:lnSpc>
                <a:spcPct val="100000"/>
              </a:lnSpc>
            </a:pPr>
            <a:r>
              <a:rPr lang="es-ES_tradnl" dirty="0"/>
              <a:t>Anatomía.</a:t>
            </a:r>
          </a:p>
          <a:p>
            <a:pPr>
              <a:lnSpc>
                <a:spcPct val="100000"/>
              </a:lnSpc>
            </a:pPr>
            <a:r>
              <a:rPr lang="es-ES_tradnl" dirty="0"/>
              <a:t>Epidemiología.</a:t>
            </a:r>
          </a:p>
          <a:p>
            <a:pPr>
              <a:lnSpc>
                <a:spcPct val="100000"/>
              </a:lnSpc>
            </a:pPr>
            <a:r>
              <a:rPr lang="es-ES_tradnl" dirty="0"/>
              <a:t>Mecanismos de trauma.</a:t>
            </a:r>
          </a:p>
          <a:p>
            <a:pPr>
              <a:lnSpc>
                <a:spcPct val="100000"/>
              </a:lnSpc>
            </a:pPr>
            <a:endParaRPr lang="es-ES_tradnl" dirty="0"/>
          </a:p>
        </p:txBody>
      </p:sp>
      <p:sp>
        <p:nvSpPr>
          <p:cNvPr id="4" name="Marcador de contenido 3"/>
          <p:cNvSpPr>
            <a:spLocks noGrp="1"/>
          </p:cNvSpPr>
          <p:nvPr>
            <p:ph idx="13"/>
          </p:nvPr>
        </p:nvSpPr>
        <p:spPr>
          <a:xfrm>
            <a:off x="4748786" y="4049162"/>
            <a:ext cx="6684145" cy="2413346"/>
          </a:xfrm>
        </p:spPr>
        <p:txBody>
          <a:bodyPr/>
          <a:lstStyle/>
          <a:p>
            <a:pPr>
              <a:lnSpc>
                <a:spcPct val="100000"/>
              </a:lnSpc>
            </a:pPr>
            <a:r>
              <a:rPr lang="es-ES_tradnl" dirty="0"/>
              <a:t>Presentación clínica.</a:t>
            </a:r>
          </a:p>
          <a:p>
            <a:pPr>
              <a:lnSpc>
                <a:spcPct val="100000"/>
              </a:lnSpc>
            </a:pPr>
            <a:r>
              <a:rPr lang="es-ES_tradnl" dirty="0"/>
              <a:t>Enfoque diagnóstico.</a:t>
            </a:r>
          </a:p>
          <a:p>
            <a:pPr>
              <a:lnSpc>
                <a:spcPct val="100000"/>
              </a:lnSpc>
            </a:pPr>
            <a:r>
              <a:rPr lang="es-ES_tradnl" dirty="0"/>
              <a:t>Tratamiento.</a:t>
            </a:r>
          </a:p>
          <a:p>
            <a:pPr>
              <a:lnSpc>
                <a:spcPct val="100000"/>
              </a:lnSpc>
            </a:pPr>
            <a:r>
              <a:rPr lang="es-ES_tradnl" dirty="0"/>
              <a:t>Seguimiento.</a:t>
            </a:r>
          </a:p>
        </p:txBody>
      </p:sp>
      <p:pic>
        <p:nvPicPr>
          <p:cNvPr id="1026" name="Picture 2" descr="a checklist de promoción que todo artista debería ten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762797">
            <a:off x="7543295" y="867405"/>
            <a:ext cx="4057662" cy="347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56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62305" y="1373624"/>
            <a:ext cx="10667997" cy="2289052"/>
          </a:xfrm>
        </p:spPr>
        <p:txBody>
          <a:bodyPr>
            <a:normAutofit/>
          </a:bodyPr>
          <a:lstStyle/>
          <a:p>
            <a:pPr>
              <a:lnSpc>
                <a:spcPct val="100000"/>
              </a:lnSpc>
            </a:pPr>
            <a:r>
              <a:rPr lang="es-ES_tradnl" sz="2200" dirty="0"/>
              <a:t>Ecocardiografía formal:</a:t>
            </a:r>
          </a:p>
          <a:p>
            <a:pPr lvl="1">
              <a:lnSpc>
                <a:spcPct val="100000"/>
              </a:lnSpc>
              <a:buFont typeface="Wingdings" pitchFamily="2" charset="2"/>
              <a:buChar char="§"/>
            </a:pPr>
            <a:r>
              <a:rPr lang="es-ES_tradnl" dirty="0"/>
              <a:t>Contusiones miocárdicas.</a:t>
            </a:r>
          </a:p>
          <a:p>
            <a:pPr lvl="1">
              <a:lnSpc>
                <a:spcPct val="100000"/>
              </a:lnSpc>
              <a:buFont typeface="Wingdings" pitchFamily="2" charset="2"/>
              <a:buChar char="§"/>
            </a:pPr>
            <a:r>
              <a:rPr lang="es-ES_tradnl" dirty="0"/>
              <a:t>Alteración de la motilidad cardíaca.</a:t>
            </a:r>
          </a:p>
          <a:p>
            <a:pPr lvl="1">
              <a:lnSpc>
                <a:spcPct val="100000"/>
              </a:lnSpc>
              <a:buFont typeface="Wingdings" pitchFamily="2" charset="2"/>
              <a:buChar char="§"/>
            </a:pPr>
            <a:r>
              <a:rPr lang="es-ES_tradnl" dirty="0"/>
              <a:t>Disfunción valvular.</a:t>
            </a:r>
          </a:p>
          <a:p>
            <a:pPr lvl="1">
              <a:lnSpc>
                <a:spcPct val="100000"/>
              </a:lnSpc>
              <a:buFont typeface="Wingdings" pitchFamily="2" charset="2"/>
              <a:buChar char="§"/>
            </a:pPr>
            <a:r>
              <a:rPr lang="es-ES_tradnl" dirty="0"/>
              <a:t>Trombos </a:t>
            </a:r>
            <a:r>
              <a:rPr lang="es-ES_tradnl" dirty="0" err="1"/>
              <a:t>intracavitarios</a:t>
            </a:r>
            <a:r>
              <a:rPr lang="es-ES_tradnl" dirty="0"/>
              <a:t>.</a:t>
            </a:r>
          </a:p>
          <a:p>
            <a:pPr lvl="1">
              <a:lnSpc>
                <a:spcPct val="100000"/>
              </a:lnSpc>
              <a:buFont typeface="Wingdings" pitchFamily="2" charset="2"/>
              <a:buChar char="§"/>
            </a:pPr>
            <a:r>
              <a:rPr lang="es-ES_tradnl" dirty="0"/>
              <a:t>Alteraciones del septo.</a:t>
            </a:r>
          </a:p>
        </p:txBody>
      </p:sp>
      <p:sp>
        <p:nvSpPr>
          <p:cNvPr id="4" name="Marcador de contenido 3"/>
          <p:cNvSpPr>
            <a:spLocks noGrp="1"/>
          </p:cNvSpPr>
          <p:nvPr>
            <p:ph idx="13"/>
          </p:nvPr>
        </p:nvSpPr>
        <p:spPr>
          <a:xfrm>
            <a:off x="4862576" y="3953883"/>
            <a:ext cx="6217920" cy="2428240"/>
          </a:xfrm>
        </p:spPr>
        <p:txBody>
          <a:bodyPr>
            <a:noAutofit/>
          </a:bodyPr>
          <a:lstStyle/>
          <a:p>
            <a:r>
              <a:rPr lang="es-ES_tradnl" sz="2200" dirty="0"/>
              <a:t>TAC de tórax:</a:t>
            </a:r>
          </a:p>
          <a:p>
            <a:pPr lvl="1">
              <a:buFont typeface="Wingdings" pitchFamily="2" charset="2"/>
              <a:buChar char="§"/>
            </a:pPr>
            <a:r>
              <a:rPr lang="es-ES_tradnl" dirty="0"/>
              <a:t>Parénquima pulmonar.</a:t>
            </a:r>
          </a:p>
          <a:p>
            <a:pPr lvl="1">
              <a:buFont typeface="Wingdings" pitchFamily="2" charset="2"/>
              <a:buChar char="§"/>
            </a:pPr>
            <a:r>
              <a:rPr lang="es-ES_tradnl" dirty="0"/>
              <a:t>Grandes vasos.</a:t>
            </a:r>
          </a:p>
          <a:p>
            <a:pPr lvl="1">
              <a:buFont typeface="Wingdings" pitchFamily="2" charset="2"/>
              <a:buChar char="§"/>
            </a:pPr>
            <a:r>
              <a:rPr lang="es-ES_tradnl" dirty="0"/>
              <a:t>Vía aérea o digestiva.</a:t>
            </a:r>
          </a:p>
        </p:txBody>
      </p:sp>
      <p:sp>
        <p:nvSpPr>
          <p:cNvPr id="5" name="Título 1"/>
          <p:cNvSpPr txBox="1">
            <a:spLocks/>
          </p:cNvSpPr>
          <p:nvPr/>
        </p:nvSpPr>
        <p:spPr>
          <a:xfrm>
            <a:off x="520701" y="14601"/>
            <a:ext cx="11951207" cy="1646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ES_tradnl" dirty="0"/>
              <a:t>Enfoque del paciente: trauma cerrado </a:t>
            </a:r>
          </a:p>
        </p:txBody>
      </p:sp>
      <p:sp>
        <p:nvSpPr>
          <p:cNvPr id="2" name="Rectángulo 1">
            <a:extLst>
              <a:ext uri="{FF2B5EF4-FFF2-40B4-BE49-F238E27FC236}">
                <a16:creationId xmlns:a16="http://schemas.microsoft.com/office/drawing/2014/main" id="{AC750ECC-C586-3644-803C-E1FB3AD51746}"/>
              </a:ext>
            </a:extLst>
          </p:cNvPr>
          <p:cNvSpPr/>
          <p:nvPr/>
        </p:nvSpPr>
        <p:spPr>
          <a:xfrm>
            <a:off x="9162901" y="3953883"/>
            <a:ext cx="3029099" cy="923330"/>
          </a:xfrm>
          <a:prstGeom prst="rect">
            <a:avLst/>
          </a:prstGeom>
        </p:spPr>
        <p:txBody>
          <a:bodyPr wrap="square">
            <a:spAutoFit/>
          </a:bodyPr>
          <a:lstStyle/>
          <a:p>
            <a:pPr lvl="1"/>
            <a:r>
              <a:rPr lang="es-ES_tradnl" dirty="0">
                <a:solidFill>
                  <a:srgbClr val="152B48"/>
                </a:solidFill>
                <a:latin typeface="Montserrat" pitchFamily="2" charset="77"/>
              </a:rPr>
              <a:t>Poca utilidad en trauma cardíaco no penetrante.</a:t>
            </a:r>
          </a:p>
        </p:txBody>
      </p:sp>
      <p:cxnSp>
        <p:nvCxnSpPr>
          <p:cNvPr id="7" name="Conector recto de flecha 6">
            <a:extLst>
              <a:ext uri="{FF2B5EF4-FFF2-40B4-BE49-F238E27FC236}">
                <a16:creationId xmlns:a16="http://schemas.microsoft.com/office/drawing/2014/main" id="{69C603CB-27C2-A94D-BAF6-301CEA90DDD1}"/>
              </a:ext>
            </a:extLst>
          </p:cNvPr>
          <p:cNvCxnSpPr/>
          <p:nvPr/>
        </p:nvCxnSpPr>
        <p:spPr>
          <a:xfrm>
            <a:off x="8693627" y="4156599"/>
            <a:ext cx="469274" cy="0"/>
          </a:xfrm>
          <a:prstGeom prst="straightConnector1">
            <a:avLst/>
          </a:prstGeom>
          <a:ln>
            <a:solidFill>
              <a:srgbClr val="152B4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09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mph" presetSubtype="0" grpId="1" nodeType="clickEffect">
                                  <p:stCondLst>
                                    <p:cond delay="0"/>
                                  </p:stCondLst>
                                  <p:childTnLst>
                                    <p:set>
                                      <p:cBhvr rctx="PPT">
                                        <p:cTn id="30" dur="indefinite"/>
                                        <p:tgtEl>
                                          <p:spTgt spid="3">
                                            <p:txEl>
                                              <p:pRg st="0" end="0"/>
                                            </p:txEl>
                                          </p:spTgt>
                                        </p:tgtEl>
                                        <p:attrNameLst>
                                          <p:attrName>style.opacity</p:attrName>
                                        </p:attrNameLst>
                                      </p:cBhvr>
                                      <p:to>
                                        <p:strVal val="0.25"/>
                                      </p:to>
                                    </p:set>
                                    <p:animEffect filter="image" prLst="opacity: 0.25">
                                      <p:cBhvr rctx="IE">
                                        <p:cTn id="31" dur="indefinite"/>
                                        <p:tgtEl>
                                          <p:spTgt spid="3">
                                            <p:txEl>
                                              <p:pRg st="0" end="0"/>
                                            </p:txEl>
                                          </p:spTgt>
                                        </p:tgtEl>
                                      </p:cBhvr>
                                    </p:animEffect>
                                  </p:childTnLst>
                                </p:cTn>
                              </p:par>
                              <p:par>
                                <p:cTn id="32" presetID="9" presetClass="emph" presetSubtype="0" grpId="1" nodeType="withEffect">
                                  <p:stCondLst>
                                    <p:cond delay="0"/>
                                  </p:stCondLst>
                                  <p:childTnLst>
                                    <p:set>
                                      <p:cBhvr rctx="PPT">
                                        <p:cTn id="33" dur="indefinite"/>
                                        <p:tgtEl>
                                          <p:spTgt spid="3">
                                            <p:txEl>
                                              <p:pRg st="1" end="1"/>
                                            </p:txEl>
                                          </p:spTgt>
                                        </p:tgtEl>
                                        <p:attrNameLst>
                                          <p:attrName>style.opacity</p:attrName>
                                        </p:attrNameLst>
                                      </p:cBhvr>
                                      <p:to>
                                        <p:strVal val="0.25"/>
                                      </p:to>
                                    </p:set>
                                    <p:animEffect filter="image" prLst="opacity: 0.25">
                                      <p:cBhvr rctx="IE">
                                        <p:cTn id="34" dur="indefinite"/>
                                        <p:tgtEl>
                                          <p:spTgt spid="3">
                                            <p:txEl>
                                              <p:pRg st="1" end="1"/>
                                            </p:txEl>
                                          </p:spTgt>
                                        </p:tgtEl>
                                      </p:cBhvr>
                                    </p:animEffect>
                                  </p:childTnLst>
                                </p:cTn>
                              </p:par>
                              <p:par>
                                <p:cTn id="35" presetID="9" presetClass="emph" presetSubtype="0" grpId="1" nodeType="withEffect">
                                  <p:stCondLst>
                                    <p:cond delay="0"/>
                                  </p:stCondLst>
                                  <p:childTnLst>
                                    <p:set>
                                      <p:cBhvr rctx="PPT">
                                        <p:cTn id="36" dur="indefinite"/>
                                        <p:tgtEl>
                                          <p:spTgt spid="3">
                                            <p:txEl>
                                              <p:pRg st="2" end="2"/>
                                            </p:txEl>
                                          </p:spTgt>
                                        </p:tgtEl>
                                        <p:attrNameLst>
                                          <p:attrName>style.opacity</p:attrName>
                                        </p:attrNameLst>
                                      </p:cBhvr>
                                      <p:to>
                                        <p:strVal val="0.25"/>
                                      </p:to>
                                    </p:set>
                                    <p:animEffect filter="image" prLst="opacity: 0.25">
                                      <p:cBhvr rctx="IE">
                                        <p:cTn id="37" dur="indefinite"/>
                                        <p:tgtEl>
                                          <p:spTgt spid="3">
                                            <p:txEl>
                                              <p:pRg st="2" end="2"/>
                                            </p:txEl>
                                          </p:spTgt>
                                        </p:tgtEl>
                                      </p:cBhvr>
                                    </p:animEffect>
                                  </p:childTnLst>
                                </p:cTn>
                              </p:par>
                              <p:par>
                                <p:cTn id="38" presetID="9" presetClass="emph" presetSubtype="0" grpId="1" nodeType="withEffect">
                                  <p:stCondLst>
                                    <p:cond delay="0"/>
                                  </p:stCondLst>
                                  <p:childTnLst>
                                    <p:set>
                                      <p:cBhvr rctx="PPT">
                                        <p:cTn id="39" dur="indefinite"/>
                                        <p:tgtEl>
                                          <p:spTgt spid="3">
                                            <p:txEl>
                                              <p:pRg st="3" end="3"/>
                                            </p:txEl>
                                          </p:spTgt>
                                        </p:tgtEl>
                                        <p:attrNameLst>
                                          <p:attrName>style.opacity</p:attrName>
                                        </p:attrNameLst>
                                      </p:cBhvr>
                                      <p:to>
                                        <p:strVal val="0.25"/>
                                      </p:to>
                                    </p:set>
                                    <p:animEffect filter="image" prLst="opacity: 0.25">
                                      <p:cBhvr rctx="IE">
                                        <p:cTn id="40" dur="indefinite"/>
                                        <p:tgtEl>
                                          <p:spTgt spid="3">
                                            <p:txEl>
                                              <p:pRg st="3" end="3"/>
                                            </p:txEl>
                                          </p:spTgt>
                                        </p:tgtEl>
                                      </p:cBhvr>
                                    </p:animEffect>
                                  </p:childTnLst>
                                </p:cTn>
                              </p:par>
                              <p:par>
                                <p:cTn id="41" presetID="9" presetClass="emph" presetSubtype="0" grpId="1" nodeType="withEffect">
                                  <p:stCondLst>
                                    <p:cond delay="0"/>
                                  </p:stCondLst>
                                  <p:childTnLst>
                                    <p:set>
                                      <p:cBhvr rctx="PPT">
                                        <p:cTn id="42" dur="indefinite"/>
                                        <p:tgtEl>
                                          <p:spTgt spid="3">
                                            <p:txEl>
                                              <p:pRg st="4" end="4"/>
                                            </p:txEl>
                                          </p:spTgt>
                                        </p:tgtEl>
                                        <p:attrNameLst>
                                          <p:attrName>style.opacity</p:attrName>
                                        </p:attrNameLst>
                                      </p:cBhvr>
                                      <p:to>
                                        <p:strVal val="0.25"/>
                                      </p:to>
                                    </p:set>
                                    <p:animEffect filter="image" prLst="opacity: 0.25">
                                      <p:cBhvr rctx="IE">
                                        <p:cTn id="43" dur="indefinite"/>
                                        <p:tgtEl>
                                          <p:spTgt spid="3">
                                            <p:txEl>
                                              <p:pRg st="4" end="4"/>
                                            </p:txEl>
                                          </p:spTgt>
                                        </p:tgtEl>
                                      </p:cBhvr>
                                    </p:animEffect>
                                  </p:childTnLst>
                                </p:cTn>
                              </p:par>
                              <p:par>
                                <p:cTn id="44" presetID="9" presetClass="emph" presetSubtype="0" grpId="1" nodeType="withEffect">
                                  <p:stCondLst>
                                    <p:cond delay="0"/>
                                  </p:stCondLst>
                                  <p:childTnLst>
                                    <p:set>
                                      <p:cBhvr rctx="PPT">
                                        <p:cTn id="45" dur="indefinite"/>
                                        <p:tgtEl>
                                          <p:spTgt spid="3">
                                            <p:txEl>
                                              <p:pRg st="5" end="5"/>
                                            </p:txEl>
                                          </p:spTgt>
                                        </p:tgtEl>
                                        <p:attrNameLst>
                                          <p:attrName>style.opacity</p:attrName>
                                        </p:attrNameLst>
                                      </p:cBhvr>
                                      <p:to>
                                        <p:strVal val="0.25"/>
                                      </p:to>
                                    </p:set>
                                    <p:animEffect filter="image" prLst="opacity: 0.25">
                                      <p:cBhvr rctx="IE">
                                        <p:cTn id="46" dur="indefinite"/>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3" grpId="1" build="p"/>
      <p:bldP spid="4"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8799" y="183054"/>
            <a:ext cx="10515600" cy="1325563"/>
          </a:xfrm>
        </p:spPr>
        <p:txBody>
          <a:bodyPr/>
          <a:lstStyle/>
          <a:p>
            <a:r>
              <a:rPr lang="es-ES_tradnl" dirty="0"/>
              <a:t>Tratamiento</a:t>
            </a:r>
          </a:p>
        </p:txBody>
      </p:sp>
      <p:sp>
        <p:nvSpPr>
          <p:cNvPr id="3" name="Marcador de contenido 2"/>
          <p:cNvSpPr>
            <a:spLocks noGrp="1"/>
          </p:cNvSpPr>
          <p:nvPr>
            <p:ph idx="1"/>
          </p:nvPr>
        </p:nvSpPr>
        <p:spPr>
          <a:xfrm>
            <a:off x="762001" y="1667120"/>
            <a:ext cx="10667997" cy="2090392"/>
          </a:xfrm>
        </p:spPr>
        <p:txBody>
          <a:bodyPr/>
          <a:lstStyle/>
          <a:p>
            <a:pPr marL="0" indent="0">
              <a:lnSpc>
                <a:spcPct val="100000"/>
              </a:lnSpc>
              <a:buNone/>
            </a:pPr>
            <a:r>
              <a:rPr lang="es-ES_tradnl" sz="2200" dirty="0"/>
              <a:t>TRAUMA PENETRANTE:</a:t>
            </a:r>
          </a:p>
          <a:p>
            <a:pPr lvl="1">
              <a:lnSpc>
                <a:spcPct val="100000"/>
              </a:lnSpc>
            </a:pPr>
            <a:r>
              <a:rPr lang="es-ES_tradnl" dirty="0"/>
              <a:t>Traslado rápido a institución hospitalaria adecuada. </a:t>
            </a:r>
          </a:p>
          <a:p>
            <a:pPr lvl="1">
              <a:lnSpc>
                <a:spcPct val="100000"/>
              </a:lnSpc>
            </a:pPr>
            <a:r>
              <a:rPr lang="es-ES_tradnl" dirty="0"/>
              <a:t>Paciente </a:t>
            </a:r>
            <a:r>
              <a:rPr lang="es-ES_tradnl" i="1" dirty="0"/>
              <a:t>in extremis </a:t>
            </a:r>
            <a:r>
              <a:rPr lang="es-ES_tradnl" dirty="0"/>
              <a:t>con signos de vida:</a:t>
            </a:r>
          </a:p>
          <a:p>
            <a:pPr lvl="2">
              <a:lnSpc>
                <a:spcPct val="100000"/>
              </a:lnSpc>
              <a:buFont typeface="Wingdings" pitchFamily="2" charset="2"/>
              <a:buChar char="§"/>
            </a:pPr>
            <a:r>
              <a:rPr lang="es-ES_tradnl" sz="1800" dirty="0"/>
              <a:t>Respuesta pupilar </a:t>
            </a:r>
            <a:r>
              <a:rPr lang="mr-IN" sz="1800" dirty="0"/>
              <a:t>–</a:t>
            </a:r>
            <a:r>
              <a:rPr lang="es-ES_tradnl" sz="1800" dirty="0"/>
              <a:t> </a:t>
            </a:r>
            <a:r>
              <a:rPr lang="es-ES_tradnl" sz="1800" dirty="0" err="1"/>
              <a:t>gasping</a:t>
            </a:r>
            <a:r>
              <a:rPr lang="es-ES_tradnl" sz="1800" dirty="0"/>
              <a:t> </a:t>
            </a:r>
            <a:r>
              <a:rPr lang="mr-IN" sz="1800" dirty="0"/>
              <a:t>–</a:t>
            </a:r>
            <a:r>
              <a:rPr lang="es-ES_tradnl" sz="1800" dirty="0"/>
              <a:t> actividad eléctrica organizada en el monitor.</a:t>
            </a:r>
          </a:p>
        </p:txBody>
      </p:sp>
      <p:sp>
        <p:nvSpPr>
          <p:cNvPr id="4" name="Marcador de contenido 3"/>
          <p:cNvSpPr>
            <a:spLocks noGrp="1"/>
          </p:cNvSpPr>
          <p:nvPr>
            <p:ph idx="13"/>
          </p:nvPr>
        </p:nvSpPr>
        <p:spPr>
          <a:xfrm>
            <a:off x="4669654" y="4464656"/>
            <a:ext cx="7176906" cy="2687983"/>
          </a:xfrm>
        </p:spPr>
        <p:txBody>
          <a:bodyPr>
            <a:normAutofit/>
          </a:bodyPr>
          <a:lstStyle/>
          <a:p>
            <a:pPr marL="228600" lvl="2">
              <a:lnSpc>
                <a:spcPct val="100000"/>
              </a:lnSpc>
              <a:spcBef>
                <a:spcPts val="1000"/>
              </a:spcBef>
            </a:pPr>
            <a:r>
              <a:rPr lang="es-ES_tradnl" dirty="0"/>
              <a:t>TORACOTOMÍA DE REANIMACIÓN:</a:t>
            </a:r>
          </a:p>
          <a:p>
            <a:pPr lvl="1">
              <a:lnSpc>
                <a:spcPct val="100000"/>
              </a:lnSpc>
              <a:buFont typeface="Wingdings" pitchFamily="2" charset="2"/>
              <a:buChar char="§"/>
            </a:pPr>
            <a:r>
              <a:rPr lang="es-ES_tradnl" sz="1800" dirty="0"/>
              <a:t>Liberar el taponamiento cardíaco.</a:t>
            </a:r>
          </a:p>
          <a:p>
            <a:pPr lvl="1">
              <a:lnSpc>
                <a:spcPct val="100000"/>
              </a:lnSpc>
              <a:buFont typeface="Wingdings" pitchFamily="2" charset="2"/>
              <a:buChar char="§"/>
            </a:pPr>
            <a:r>
              <a:rPr lang="es-ES_tradnl" sz="1800" dirty="0"/>
              <a:t>Controlar el sangrado vascular o cardíaco.</a:t>
            </a:r>
          </a:p>
          <a:p>
            <a:pPr lvl="1">
              <a:lnSpc>
                <a:spcPct val="100000"/>
              </a:lnSpc>
              <a:buFont typeface="Wingdings" pitchFamily="2" charset="2"/>
              <a:buChar char="§"/>
            </a:pPr>
            <a:r>
              <a:rPr lang="es-ES_tradnl" sz="1800" dirty="0"/>
              <a:t>Controlar embolismo masivo por fístula </a:t>
            </a:r>
            <a:r>
              <a:rPr lang="es-ES_tradnl" sz="1800" dirty="0" err="1"/>
              <a:t>broncopleural</a:t>
            </a:r>
            <a:r>
              <a:rPr lang="es-ES_tradnl" sz="1800" dirty="0"/>
              <a:t>.</a:t>
            </a:r>
          </a:p>
          <a:p>
            <a:pPr lvl="1">
              <a:lnSpc>
                <a:spcPct val="100000"/>
              </a:lnSpc>
              <a:buFont typeface="Wingdings" pitchFamily="2" charset="2"/>
              <a:buChar char="§"/>
            </a:pPr>
            <a:r>
              <a:rPr lang="es-ES_tradnl" sz="1800" dirty="0"/>
              <a:t>Masaje cardíaco directo.</a:t>
            </a:r>
          </a:p>
          <a:p>
            <a:pPr lvl="1">
              <a:lnSpc>
                <a:spcPct val="100000"/>
              </a:lnSpc>
              <a:buFont typeface="Wingdings" pitchFamily="2" charset="2"/>
              <a:buChar char="§"/>
            </a:pPr>
            <a:r>
              <a:rPr lang="es-ES_tradnl" sz="1800" dirty="0"/>
              <a:t>Pinzamiento de la aorta torácica descendente.</a:t>
            </a:r>
          </a:p>
        </p:txBody>
      </p:sp>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35701" y="243621"/>
            <a:ext cx="5773419" cy="3714087"/>
          </a:xfrm>
          <a:prstGeom prst="rect">
            <a:avLst/>
          </a:prstGeom>
        </p:spPr>
      </p:pic>
    </p:spTree>
    <p:extLst>
      <p:ext uri="{BB962C8B-B14F-4D97-AF65-F5344CB8AC3E}">
        <p14:creationId xmlns:p14="http://schemas.microsoft.com/office/powerpoint/2010/main" val="7128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lstStyle/>
          <a:p>
            <a:r>
              <a:rPr lang="es-ES_tradnl" dirty="0"/>
              <a:t>Tratamiento</a:t>
            </a:r>
          </a:p>
        </p:txBody>
      </p:sp>
      <p:sp>
        <p:nvSpPr>
          <p:cNvPr id="6" name="Marcador de contenido 2"/>
          <p:cNvSpPr>
            <a:spLocks noGrp="1"/>
          </p:cNvSpPr>
          <p:nvPr>
            <p:ph idx="1"/>
          </p:nvPr>
        </p:nvSpPr>
        <p:spPr>
          <a:xfrm>
            <a:off x="1524003" y="1686653"/>
            <a:ext cx="10667997" cy="2090392"/>
          </a:xfrm>
        </p:spPr>
        <p:txBody>
          <a:bodyPr>
            <a:normAutofit/>
          </a:bodyPr>
          <a:lstStyle/>
          <a:p>
            <a:r>
              <a:rPr lang="es-ES_tradnl" sz="2400" dirty="0"/>
              <a:t>T</a:t>
            </a:r>
            <a:r>
              <a:rPr lang="es-ES" sz="2400" dirty="0"/>
              <a:t>ORACOTOMÍA DE REANIMACIÓN.</a:t>
            </a:r>
            <a:endParaRPr lang="es-ES_tradnl" sz="2400" dirty="0"/>
          </a:p>
        </p:txBody>
      </p:sp>
    </p:spTree>
    <p:extLst>
      <p:ext uri="{BB962C8B-B14F-4D97-AF65-F5344CB8AC3E}">
        <p14:creationId xmlns:p14="http://schemas.microsoft.com/office/powerpoint/2010/main" val="73310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4"/>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0221" y="244413"/>
            <a:ext cx="10515600" cy="1325563"/>
          </a:xfrm>
        </p:spPr>
        <p:txBody>
          <a:bodyPr/>
          <a:lstStyle/>
          <a:p>
            <a:r>
              <a:rPr lang="es-ES_tradnl" dirty="0"/>
              <a:t>Tratamiento</a:t>
            </a:r>
          </a:p>
        </p:txBody>
      </p:sp>
      <p:sp>
        <p:nvSpPr>
          <p:cNvPr id="4" name="Marcador de contenido 3"/>
          <p:cNvSpPr>
            <a:spLocks noGrp="1"/>
          </p:cNvSpPr>
          <p:nvPr>
            <p:ph idx="13"/>
          </p:nvPr>
        </p:nvSpPr>
        <p:spPr>
          <a:xfrm>
            <a:off x="4669654" y="3916016"/>
            <a:ext cx="7380106" cy="2748943"/>
          </a:xfrm>
        </p:spPr>
        <p:txBody>
          <a:bodyPr>
            <a:normAutofit/>
          </a:bodyPr>
          <a:lstStyle/>
          <a:p>
            <a:pPr>
              <a:lnSpc>
                <a:spcPct val="100000"/>
              </a:lnSpc>
            </a:pPr>
            <a:r>
              <a:rPr lang="es-ES_tradnl" dirty="0"/>
              <a:t>ESTERNOTOMÍA: </a:t>
            </a:r>
          </a:p>
          <a:p>
            <a:pPr lvl="1">
              <a:lnSpc>
                <a:spcPct val="100000"/>
              </a:lnSpc>
              <a:buFont typeface="Wingdings" pitchFamily="2" charset="2"/>
              <a:buChar char="§"/>
            </a:pPr>
            <a:r>
              <a:rPr lang="es-ES_tradnl" sz="1800" dirty="0"/>
              <a:t>Mediastino.</a:t>
            </a:r>
          </a:p>
          <a:p>
            <a:pPr lvl="1">
              <a:lnSpc>
                <a:spcPct val="100000"/>
              </a:lnSpc>
              <a:buFont typeface="Wingdings" pitchFamily="2" charset="2"/>
              <a:buChar char="§"/>
            </a:pPr>
            <a:r>
              <a:rPr lang="es-ES_tradnl" sz="1800" dirty="0"/>
              <a:t>Corazón.</a:t>
            </a:r>
          </a:p>
          <a:p>
            <a:pPr>
              <a:lnSpc>
                <a:spcPct val="100000"/>
              </a:lnSpc>
            </a:pPr>
            <a:endParaRPr lang="es-ES_tradnl" dirty="0"/>
          </a:p>
          <a:p>
            <a:pPr>
              <a:lnSpc>
                <a:spcPct val="100000"/>
              </a:lnSpc>
            </a:pPr>
            <a:r>
              <a:rPr lang="es-ES_tradnl" dirty="0"/>
              <a:t>TORACOTOMÍA:</a:t>
            </a:r>
          </a:p>
          <a:p>
            <a:pPr lvl="1">
              <a:lnSpc>
                <a:spcPct val="100000"/>
              </a:lnSpc>
              <a:buFont typeface="Wingdings" pitchFamily="2" charset="2"/>
              <a:buChar char="§"/>
            </a:pPr>
            <a:r>
              <a:rPr lang="es-ES_tradnl" sz="1800" dirty="0"/>
              <a:t>Más rápida.</a:t>
            </a:r>
          </a:p>
          <a:p>
            <a:pPr lvl="1">
              <a:lnSpc>
                <a:spcPct val="100000"/>
              </a:lnSpc>
              <a:buFont typeface="Wingdings" pitchFamily="2" charset="2"/>
              <a:buChar char="§"/>
            </a:pPr>
            <a:r>
              <a:rPr lang="es-ES_tradnl" sz="1800" dirty="0"/>
              <a:t>Limitaciones técnicas para abordar corazón derecho.</a:t>
            </a:r>
          </a:p>
        </p:txBody>
      </p:sp>
      <p:sp>
        <p:nvSpPr>
          <p:cNvPr id="7" name="Marcador de contenido 2"/>
          <p:cNvSpPr>
            <a:spLocks noGrp="1"/>
          </p:cNvSpPr>
          <p:nvPr>
            <p:ph idx="1"/>
          </p:nvPr>
        </p:nvSpPr>
        <p:spPr/>
        <p:txBody>
          <a:bodyPr/>
          <a:lstStyle/>
          <a:p>
            <a:pPr marL="0" indent="0">
              <a:lnSpc>
                <a:spcPct val="100000"/>
              </a:lnSpc>
              <a:buNone/>
            </a:pPr>
            <a:r>
              <a:rPr lang="es-ES_tradnl" dirty="0"/>
              <a:t>TRAUMA PENETRANTE:</a:t>
            </a:r>
          </a:p>
          <a:p>
            <a:pPr lvl="1">
              <a:lnSpc>
                <a:spcPct val="100000"/>
              </a:lnSpc>
            </a:pPr>
            <a:r>
              <a:rPr lang="es-ES_tradnl" dirty="0"/>
              <a:t>Traslado rápido a institución hospitalaria adecuada. </a:t>
            </a:r>
          </a:p>
          <a:p>
            <a:pPr lvl="1">
              <a:lnSpc>
                <a:spcPct val="100000"/>
              </a:lnSpc>
            </a:pPr>
            <a:r>
              <a:rPr lang="es-ES_tradnl" dirty="0"/>
              <a:t>Paciente inestable con FAST pericárdico positivo </a:t>
            </a:r>
            <a:r>
              <a:rPr lang="es-ES_tradnl" dirty="0">
                <a:sym typeface="Wingdings"/>
              </a:rPr>
              <a:t> </a:t>
            </a:r>
            <a:r>
              <a:rPr lang="es-ES_tradnl" dirty="0"/>
              <a:t>CIRUGÍA. </a:t>
            </a:r>
          </a:p>
        </p:txBody>
      </p:sp>
      <p:pic>
        <p:nvPicPr>
          <p:cNvPr id="8" name="Imagen 7"/>
          <p:cNvPicPr>
            <a:picLocks noChangeAspect="1"/>
          </p:cNvPicPr>
          <p:nvPr/>
        </p:nvPicPr>
        <p:blipFill>
          <a:blip r:embed="rId3"/>
          <a:stretch>
            <a:fillRect/>
          </a:stretch>
        </p:blipFill>
        <p:spPr>
          <a:xfrm>
            <a:off x="7367916" y="193041"/>
            <a:ext cx="4569066" cy="4434682"/>
          </a:xfrm>
          <a:prstGeom prst="rect">
            <a:avLst/>
          </a:prstGeom>
        </p:spPr>
      </p:pic>
    </p:spTree>
    <p:extLst>
      <p:ext uri="{BB962C8B-B14F-4D97-AF65-F5344CB8AC3E}">
        <p14:creationId xmlns:p14="http://schemas.microsoft.com/office/powerpoint/2010/main" val="45849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7" grpId="0" build="p" bldLvl="4"/>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3079" y="107673"/>
            <a:ext cx="10515600" cy="1325563"/>
          </a:xfrm>
        </p:spPr>
        <p:txBody>
          <a:bodyPr/>
          <a:lstStyle/>
          <a:p>
            <a:r>
              <a:rPr lang="es-ES_tradnl" dirty="0"/>
              <a:t>Tratamiento</a:t>
            </a:r>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23721" y="477847"/>
            <a:ext cx="6639560" cy="5530491"/>
          </a:xfrm>
          <a:prstGeom prst="rect">
            <a:avLst/>
          </a:prstGeom>
        </p:spPr>
      </p:pic>
      <p:pic>
        <p:nvPicPr>
          <p:cNvPr id="9" name="Imagen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12671" y="1140456"/>
            <a:ext cx="2783839" cy="2841036"/>
          </a:xfrm>
          <a:prstGeom prst="rect">
            <a:avLst/>
          </a:prstGeom>
        </p:spPr>
      </p:pic>
      <p:sp>
        <p:nvSpPr>
          <p:cNvPr id="10" name="Rectángulo 9"/>
          <p:cNvSpPr/>
          <p:nvPr/>
        </p:nvSpPr>
        <p:spPr>
          <a:xfrm>
            <a:off x="4739521" y="6288662"/>
            <a:ext cx="7223760" cy="461665"/>
          </a:xfrm>
          <a:prstGeom prst="rect">
            <a:avLst/>
          </a:prstGeom>
        </p:spPr>
        <p:txBody>
          <a:bodyPr wrap="square">
            <a:spAutoFit/>
          </a:bodyPr>
          <a:lstStyle/>
          <a:p>
            <a:pPr algn="r"/>
            <a:r>
              <a:rPr lang="es-ES_tradnl" sz="1200" dirty="0">
                <a:solidFill>
                  <a:srgbClr val="152B48"/>
                </a:solidFill>
                <a:latin typeface="Montserrat" pitchFamily="2" charset="77"/>
              </a:rPr>
              <a:t>T</a:t>
            </a:r>
            <a:r>
              <a:rPr lang="es-ES_tradnl" sz="1200" b="0" dirty="0">
                <a:solidFill>
                  <a:srgbClr val="152B48"/>
                </a:solidFill>
                <a:effectLst/>
                <a:latin typeface="Montserrat" pitchFamily="2" charset="77"/>
              </a:rPr>
              <a:t>omado de Wall MJ, </a:t>
            </a:r>
            <a:r>
              <a:rPr lang="es-ES_tradnl" sz="1200" b="0" dirty="0" err="1">
                <a:solidFill>
                  <a:srgbClr val="152B48"/>
                </a:solidFill>
                <a:effectLst/>
                <a:latin typeface="Montserrat" pitchFamily="2" charset="77"/>
              </a:rPr>
              <a:t>Tsai</a:t>
            </a:r>
            <a:r>
              <a:rPr lang="es-ES_tradnl" sz="1200" b="0" dirty="0">
                <a:solidFill>
                  <a:srgbClr val="152B48"/>
                </a:solidFill>
                <a:effectLst/>
                <a:latin typeface="Montserrat" pitchFamily="2" charset="77"/>
              </a:rPr>
              <a:t> PI, </a:t>
            </a:r>
            <a:r>
              <a:rPr lang="es-ES_tradnl" sz="1200" b="0" dirty="0" err="1">
                <a:solidFill>
                  <a:srgbClr val="152B48"/>
                </a:solidFill>
                <a:effectLst/>
                <a:latin typeface="Montserrat" pitchFamily="2" charset="77"/>
              </a:rPr>
              <a:t>Mattox</a:t>
            </a:r>
            <a:r>
              <a:rPr lang="es-ES_tradnl" sz="1200" b="0" dirty="0">
                <a:solidFill>
                  <a:srgbClr val="152B48"/>
                </a:solidFill>
                <a:effectLst/>
                <a:latin typeface="Montserrat" pitchFamily="2" charset="77"/>
              </a:rPr>
              <a:t> KL. </a:t>
            </a:r>
            <a:r>
              <a:rPr lang="es-ES_tradnl" sz="1200" b="0" dirty="0" err="1">
                <a:solidFill>
                  <a:srgbClr val="152B48"/>
                </a:solidFill>
                <a:effectLst/>
                <a:latin typeface="Montserrat" pitchFamily="2" charset="77"/>
              </a:rPr>
              <a:t>Hearth</a:t>
            </a:r>
            <a:r>
              <a:rPr lang="es-ES_tradnl" sz="1200" b="0" dirty="0">
                <a:solidFill>
                  <a:srgbClr val="152B48"/>
                </a:solidFill>
                <a:effectLst/>
                <a:latin typeface="Montserrat" pitchFamily="2" charset="77"/>
              </a:rPr>
              <a:t> and </a:t>
            </a:r>
            <a:r>
              <a:rPr lang="es-ES_tradnl" sz="1200" b="0" dirty="0" err="1">
                <a:solidFill>
                  <a:srgbClr val="152B48"/>
                </a:solidFill>
                <a:effectLst/>
                <a:latin typeface="Montserrat" pitchFamily="2" charset="77"/>
              </a:rPr>
              <a:t>thoracic</a:t>
            </a:r>
            <a:r>
              <a:rPr lang="es-ES_tradnl" sz="1200" b="0" dirty="0">
                <a:solidFill>
                  <a:srgbClr val="152B48"/>
                </a:solidFill>
                <a:effectLst/>
                <a:latin typeface="Montserrat" pitchFamily="2" charset="77"/>
              </a:rPr>
              <a:t> vascular injuries. En: </a:t>
            </a:r>
            <a:r>
              <a:rPr lang="es-ES_tradnl" sz="1200" b="0" dirty="0" err="1">
                <a:solidFill>
                  <a:srgbClr val="152B48"/>
                </a:solidFill>
                <a:effectLst/>
                <a:latin typeface="Montserrat" pitchFamily="2" charset="77"/>
              </a:rPr>
              <a:t>Mattox</a:t>
            </a:r>
            <a:r>
              <a:rPr lang="es-ES_tradnl" sz="1200" b="0" dirty="0">
                <a:solidFill>
                  <a:srgbClr val="152B48"/>
                </a:solidFill>
                <a:effectLst/>
                <a:latin typeface="Montserrat" pitchFamily="2" charset="77"/>
              </a:rPr>
              <a:t> K, Moore E, Feliciano DV, editores. Trauma. 8a. ed. Nueva York: McGraw-Hill Professional; 2017 </a:t>
            </a:r>
            <a:endParaRPr lang="es-ES_tradnl" sz="1200" dirty="0">
              <a:solidFill>
                <a:srgbClr val="152B48"/>
              </a:solidFill>
              <a:latin typeface="Montserrat" pitchFamily="2" charset="77"/>
            </a:endParaRPr>
          </a:p>
        </p:txBody>
      </p:sp>
    </p:spTree>
    <p:extLst>
      <p:ext uri="{BB962C8B-B14F-4D97-AF65-F5344CB8AC3E}">
        <p14:creationId xmlns:p14="http://schemas.microsoft.com/office/powerpoint/2010/main" val="214902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Tratamiento</a:t>
            </a:r>
          </a:p>
        </p:txBody>
      </p:sp>
      <p:sp>
        <p:nvSpPr>
          <p:cNvPr id="3" name="Marcador de contenido 2"/>
          <p:cNvSpPr>
            <a:spLocks noGrp="1"/>
          </p:cNvSpPr>
          <p:nvPr>
            <p:ph idx="1"/>
          </p:nvPr>
        </p:nvSpPr>
        <p:spPr>
          <a:xfrm>
            <a:off x="1892809" y="1682618"/>
            <a:ext cx="10667997" cy="2090392"/>
          </a:xfrm>
        </p:spPr>
        <p:txBody>
          <a:bodyPr>
            <a:normAutofit/>
          </a:bodyPr>
          <a:lstStyle/>
          <a:p>
            <a:r>
              <a:rPr lang="es-ES_tradnl" sz="2400" dirty="0"/>
              <a:t>PENETRANTE PAF.</a:t>
            </a:r>
          </a:p>
        </p:txBody>
      </p:sp>
      <p:sp>
        <p:nvSpPr>
          <p:cNvPr id="4" name="Marcador de contenido 3"/>
          <p:cNvSpPr>
            <a:spLocks noGrp="1"/>
          </p:cNvSpPr>
          <p:nvPr>
            <p:ph idx="13"/>
          </p:nvPr>
        </p:nvSpPr>
        <p:spPr>
          <a:xfrm>
            <a:off x="5507855" y="3957195"/>
            <a:ext cx="6684145" cy="2413346"/>
          </a:xfrm>
        </p:spPr>
        <p:txBody>
          <a:bodyPr>
            <a:normAutofit/>
          </a:bodyPr>
          <a:lstStyle/>
          <a:p>
            <a:r>
              <a:rPr lang="es-ES_tradnl" sz="2400" dirty="0"/>
              <a:t>REBOA. </a:t>
            </a:r>
          </a:p>
        </p:txBody>
      </p:sp>
    </p:spTree>
    <p:extLst>
      <p:ext uri="{BB962C8B-B14F-4D97-AF65-F5344CB8AC3E}">
        <p14:creationId xmlns:p14="http://schemas.microsoft.com/office/powerpoint/2010/main" val="1592339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61871"/>
            <a:ext cx="10515600" cy="1325563"/>
          </a:xfrm>
        </p:spPr>
        <p:txBody>
          <a:bodyPr/>
          <a:lstStyle/>
          <a:p>
            <a:r>
              <a:rPr lang="es-ES_tradnl" dirty="0"/>
              <a:t>Tratamiento</a:t>
            </a:r>
          </a:p>
        </p:txBody>
      </p:sp>
      <p:sp>
        <p:nvSpPr>
          <p:cNvPr id="4" name="Marcador de contenido 3"/>
          <p:cNvSpPr>
            <a:spLocks noGrp="1"/>
          </p:cNvSpPr>
          <p:nvPr>
            <p:ph idx="13"/>
          </p:nvPr>
        </p:nvSpPr>
        <p:spPr>
          <a:xfrm>
            <a:off x="4298957" y="3960372"/>
            <a:ext cx="6684145" cy="2413346"/>
          </a:xfrm>
        </p:spPr>
        <p:txBody>
          <a:bodyPr/>
          <a:lstStyle/>
          <a:p>
            <a:pPr>
              <a:lnSpc>
                <a:spcPct val="100000"/>
              </a:lnSpc>
            </a:pPr>
            <a:r>
              <a:rPr lang="es-ES_tradnl" sz="2200" dirty="0"/>
              <a:t>LESIÓN CARDÍACA COMPLEJA:</a:t>
            </a:r>
          </a:p>
          <a:p>
            <a:pPr lvl="1">
              <a:lnSpc>
                <a:spcPct val="100000"/>
              </a:lnSpc>
              <a:buFont typeface="Wingdings" pitchFamily="2" charset="2"/>
              <a:buChar char="§"/>
            </a:pPr>
            <a:r>
              <a:rPr lang="es-ES_tradnl" dirty="0"/>
              <a:t>Lesión de las arterias coronarias.</a:t>
            </a:r>
          </a:p>
          <a:p>
            <a:pPr lvl="1">
              <a:lnSpc>
                <a:spcPct val="100000"/>
              </a:lnSpc>
              <a:buFont typeface="Wingdings" pitchFamily="2" charset="2"/>
              <a:buChar char="§"/>
            </a:pPr>
            <a:r>
              <a:rPr lang="es-ES_tradnl" dirty="0"/>
              <a:t>Heridas del septum.</a:t>
            </a:r>
          </a:p>
          <a:p>
            <a:pPr lvl="1">
              <a:lnSpc>
                <a:spcPct val="100000"/>
              </a:lnSpc>
              <a:buFont typeface="Wingdings" pitchFamily="2" charset="2"/>
              <a:buChar char="§"/>
            </a:pPr>
            <a:r>
              <a:rPr lang="es-ES_tradnl" dirty="0"/>
              <a:t>Lesiones valvulares.</a:t>
            </a:r>
          </a:p>
        </p:txBody>
      </p:sp>
      <p:sp>
        <p:nvSpPr>
          <p:cNvPr id="7" name="Marcador de contenido 2"/>
          <p:cNvSpPr>
            <a:spLocks noGrp="1"/>
          </p:cNvSpPr>
          <p:nvPr>
            <p:ph idx="1"/>
          </p:nvPr>
        </p:nvSpPr>
        <p:spPr>
          <a:xfrm>
            <a:off x="1033273" y="1754122"/>
            <a:ext cx="10667997" cy="2090392"/>
          </a:xfrm>
        </p:spPr>
        <p:txBody>
          <a:bodyPr/>
          <a:lstStyle/>
          <a:p>
            <a:pPr>
              <a:lnSpc>
                <a:spcPct val="100000"/>
              </a:lnSpc>
            </a:pPr>
            <a:r>
              <a:rPr lang="es-ES_tradnl" sz="2200" dirty="0"/>
              <a:t>TRAUMA CERRADO:</a:t>
            </a:r>
          </a:p>
          <a:p>
            <a:pPr lvl="1">
              <a:lnSpc>
                <a:spcPct val="100000"/>
              </a:lnSpc>
              <a:buFont typeface="Wingdings" pitchFamily="2" charset="2"/>
              <a:buChar char="§"/>
            </a:pPr>
            <a:r>
              <a:rPr lang="es-ES_tradnl" dirty="0"/>
              <a:t>Traslado rápido a institución hospitalaria adecuada:</a:t>
            </a:r>
          </a:p>
          <a:p>
            <a:pPr lvl="2">
              <a:lnSpc>
                <a:spcPct val="100000"/>
              </a:lnSpc>
              <a:buFont typeface="Courier New" panose="02070309020205020404" pitchFamily="49" charset="0"/>
              <a:buChar char="o"/>
            </a:pPr>
            <a:r>
              <a:rPr lang="es-ES_tradnl" sz="1800" dirty="0"/>
              <a:t>Monitorización cardíaca para evaluación de arritmias.</a:t>
            </a:r>
          </a:p>
          <a:p>
            <a:pPr lvl="2">
              <a:lnSpc>
                <a:spcPct val="100000"/>
              </a:lnSpc>
              <a:buFont typeface="Courier New" panose="02070309020205020404" pitchFamily="49" charset="0"/>
              <a:buChar char="o"/>
            </a:pPr>
            <a:r>
              <a:rPr lang="es-ES_tradnl" sz="1800" dirty="0"/>
              <a:t>Ecocardiografía para definir lesiones.</a:t>
            </a:r>
          </a:p>
        </p:txBody>
      </p:sp>
      <p:pic>
        <p:nvPicPr>
          <p:cNvPr id="11266" name="Picture 2" descr="da Ce Co2 Monitoreo Uci Ccu Paciente Monitor Signos Vitales | Mercado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41030" y="446895"/>
            <a:ext cx="4225137" cy="280971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3B039F8-0D2F-424F-9A97-A97812616848}"/>
              </a:ext>
            </a:extLst>
          </p:cNvPr>
          <p:cNvSpPr/>
          <p:nvPr/>
        </p:nvSpPr>
        <p:spPr>
          <a:xfrm>
            <a:off x="8878272" y="4782409"/>
            <a:ext cx="3313728" cy="369332"/>
          </a:xfrm>
          <a:prstGeom prst="rect">
            <a:avLst/>
          </a:prstGeom>
        </p:spPr>
        <p:txBody>
          <a:bodyPr wrap="none">
            <a:spAutoFit/>
          </a:bodyPr>
          <a:lstStyle/>
          <a:p>
            <a:pPr lvl="1">
              <a:lnSpc>
                <a:spcPct val="100000"/>
              </a:lnSpc>
            </a:pPr>
            <a:r>
              <a:rPr lang="es-ES_tradnl" dirty="0">
                <a:solidFill>
                  <a:srgbClr val="152B48"/>
                </a:solidFill>
                <a:latin typeface="Montserrat" pitchFamily="2" charset="77"/>
                <a:sym typeface="Wingdings"/>
              </a:rPr>
              <a:t>Cirugía cardiovascular. </a:t>
            </a:r>
            <a:endParaRPr lang="es-ES_tradnl" dirty="0">
              <a:solidFill>
                <a:srgbClr val="152B48"/>
              </a:solidFill>
              <a:latin typeface="Montserrat" pitchFamily="2" charset="77"/>
            </a:endParaRPr>
          </a:p>
        </p:txBody>
      </p:sp>
      <p:cxnSp>
        <p:nvCxnSpPr>
          <p:cNvPr id="8" name="Conector recto de flecha 7">
            <a:extLst>
              <a:ext uri="{FF2B5EF4-FFF2-40B4-BE49-F238E27FC236}">
                <a16:creationId xmlns:a16="http://schemas.microsoft.com/office/drawing/2014/main" id="{0EE044DF-0F56-6446-9EF5-48FC3AEDBEF0}"/>
              </a:ext>
            </a:extLst>
          </p:cNvPr>
          <p:cNvCxnSpPr/>
          <p:nvPr/>
        </p:nvCxnSpPr>
        <p:spPr>
          <a:xfrm>
            <a:off x="8859984" y="4942983"/>
            <a:ext cx="469274" cy="0"/>
          </a:xfrm>
          <a:prstGeom prst="straightConnector1">
            <a:avLst/>
          </a:prstGeom>
          <a:ln>
            <a:solidFill>
              <a:srgbClr val="152B4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10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7" grpId="0" build="p" bldLvl="4"/>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89151"/>
            <a:ext cx="10515600" cy="1325563"/>
          </a:xfrm>
        </p:spPr>
        <p:txBody>
          <a:bodyPr/>
          <a:lstStyle/>
          <a:p>
            <a:r>
              <a:rPr lang="es-ES_tradnl" dirty="0"/>
              <a:t>Seguimiento</a:t>
            </a:r>
          </a:p>
        </p:txBody>
      </p:sp>
      <p:sp>
        <p:nvSpPr>
          <p:cNvPr id="3" name="Marcador de contenido 2"/>
          <p:cNvSpPr>
            <a:spLocks noGrp="1"/>
          </p:cNvSpPr>
          <p:nvPr>
            <p:ph idx="1"/>
          </p:nvPr>
        </p:nvSpPr>
        <p:spPr>
          <a:xfrm>
            <a:off x="990599" y="1459972"/>
            <a:ext cx="10667997" cy="2090392"/>
          </a:xfrm>
        </p:spPr>
        <p:txBody>
          <a:bodyPr/>
          <a:lstStyle/>
          <a:p>
            <a:r>
              <a:rPr lang="es-ES_tradnl" sz="2200" dirty="0"/>
              <a:t>Secuelas secundarias:</a:t>
            </a:r>
          </a:p>
          <a:p>
            <a:pPr lvl="1">
              <a:buFont typeface="Wingdings" pitchFamily="2" charset="2"/>
              <a:buChar char="§"/>
            </a:pPr>
            <a:r>
              <a:rPr lang="es-ES_tradnl" dirty="0"/>
              <a:t>Anormalidades valvulares.</a:t>
            </a:r>
          </a:p>
          <a:p>
            <a:pPr lvl="1">
              <a:buFont typeface="Wingdings" pitchFamily="2" charset="2"/>
              <a:buChar char="§"/>
            </a:pPr>
            <a:r>
              <a:rPr lang="es-ES_tradnl" dirty="0"/>
              <a:t>Fístulas intracardiacas.</a:t>
            </a:r>
          </a:p>
        </p:txBody>
      </p:sp>
      <p:sp>
        <p:nvSpPr>
          <p:cNvPr id="4" name="Marcador de contenido 3"/>
          <p:cNvSpPr>
            <a:spLocks noGrp="1"/>
          </p:cNvSpPr>
          <p:nvPr>
            <p:ph idx="13"/>
          </p:nvPr>
        </p:nvSpPr>
        <p:spPr>
          <a:xfrm>
            <a:off x="5126854" y="4108832"/>
            <a:ext cx="6684145" cy="2413346"/>
          </a:xfrm>
        </p:spPr>
        <p:txBody>
          <a:bodyPr/>
          <a:lstStyle/>
          <a:p>
            <a:pPr algn="just">
              <a:lnSpc>
                <a:spcPct val="100000"/>
              </a:lnSpc>
            </a:pPr>
            <a:r>
              <a:rPr lang="es-ES_tradnl" sz="2200" dirty="0"/>
              <a:t>Secuelas tardías (56%):</a:t>
            </a:r>
          </a:p>
          <a:p>
            <a:pPr lvl="1" algn="just">
              <a:lnSpc>
                <a:spcPct val="100000"/>
              </a:lnSpc>
              <a:buFont typeface="Wingdings" pitchFamily="2" charset="2"/>
              <a:buChar char="§"/>
            </a:pPr>
            <a:r>
              <a:rPr lang="es-ES_tradnl" dirty="0"/>
              <a:t>Ecocardiografía 3-4 semanas después del alta médica.</a:t>
            </a:r>
          </a:p>
        </p:txBody>
      </p:sp>
      <p:sp>
        <p:nvSpPr>
          <p:cNvPr id="6" name="Rectángulo 5">
            <a:extLst>
              <a:ext uri="{FF2B5EF4-FFF2-40B4-BE49-F238E27FC236}">
                <a16:creationId xmlns:a16="http://schemas.microsoft.com/office/drawing/2014/main" id="{8CC2A022-E42F-9646-A752-020633EEE25C}"/>
              </a:ext>
            </a:extLst>
          </p:cNvPr>
          <p:cNvSpPr/>
          <p:nvPr/>
        </p:nvSpPr>
        <p:spPr>
          <a:xfrm>
            <a:off x="5126854" y="1978541"/>
            <a:ext cx="6753772" cy="369332"/>
          </a:xfrm>
          <a:prstGeom prst="rect">
            <a:avLst/>
          </a:prstGeom>
        </p:spPr>
        <p:txBody>
          <a:bodyPr wrap="none">
            <a:spAutoFit/>
          </a:bodyPr>
          <a:lstStyle/>
          <a:p>
            <a:pPr lvl="2"/>
            <a:r>
              <a:rPr lang="es-ES_tradnl" dirty="0">
                <a:solidFill>
                  <a:srgbClr val="152B48"/>
                </a:solidFill>
                <a:latin typeface="Montserrat" pitchFamily="2" charset="77"/>
              </a:rPr>
              <a:t>Ecocardiografía durante la hospitalización inicial.</a:t>
            </a:r>
          </a:p>
        </p:txBody>
      </p:sp>
      <p:cxnSp>
        <p:nvCxnSpPr>
          <p:cNvPr id="8" name="Conector recto de flecha 7">
            <a:extLst>
              <a:ext uri="{FF2B5EF4-FFF2-40B4-BE49-F238E27FC236}">
                <a16:creationId xmlns:a16="http://schemas.microsoft.com/office/drawing/2014/main" id="{A3887193-7531-4B4E-96FF-0D226C75AC49}"/>
              </a:ext>
            </a:extLst>
          </p:cNvPr>
          <p:cNvCxnSpPr/>
          <p:nvPr/>
        </p:nvCxnSpPr>
        <p:spPr>
          <a:xfrm>
            <a:off x="5346310" y="2163207"/>
            <a:ext cx="469274" cy="0"/>
          </a:xfrm>
          <a:prstGeom prst="straightConnector1">
            <a:avLst/>
          </a:prstGeom>
          <a:ln>
            <a:solidFill>
              <a:srgbClr val="152B4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0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28016"/>
            <a:ext cx="10515600" cy="1325563"/>
          </a:xfrm>
        </p:spPr>
        <p:txBody>
          <a:bodyPr/>
          <a:lstStyle/>
          <a:p>
            <a:r>
              <a:rPr lang="es-ES_tradnl" dirty="0"/>
              <a:t>Conclusiones</a:t>
            </a:r>
          </a:p>
        </p:txBody>
      </p:sp>
      <p:sp>
        <p:nvSpPr>
          <p:cNvPr id="3" name="Marcador de contenido 2"/>
          <p:cNvSpPr>
            <a:spLocks noGrp="1"/>
          </p:cNvSpPr>
          <p:nvPr>
            <p:ph idx="1"/>
          </p:nvPr>
        </p:nvSpPr>
        <p:spPr>
          <a:xfrm>
            <a:off x="1143001" y="1307992"/>
            <a:ext cx="10872215" cy="2465018"/>
          </a:xfrm>
        </p:spPr>
        <p:txBody>
          <a:bodyPr>
            <a:normAutofit/>
          </a:bodyPr>
          <a:lstStyle/>
          <a:p>
            <a:pPr algn="just">
              <a:lnSpc>
                <a:spcPct val="120000"/>
              </a:lnSpc>
            </a:pPr>
            <a:r>
              <a:rPr lang="es-ES_tradnl" sz="1800" dirty="0"/>
              <a:t>Trauma torácico es una entidad frecuente.</a:t>
            </a:r>
          </a:p>
          <a:p>
            <a:pPr algn="just">
              <a:lnSpc>
                <a:spcPct val="120000"/>
              </a:lnSpc>
            </a:pPr>
            <a:r>
              <a:rPr lang="es-ES_tradnl" sz="1800" dirty="0"/>
              <a:t>Se debe definir oportunamente la topografía pericárdica para sospechar trauma cardíaco. </a:t>
            </a:r>
          </a:p>
          <a:p>
            <a:pPr algn="just">
              <a:lnSpc>
                <a:spcPct val="120000"/>
              </a:lnSpc>
            </a:pPr>
            <a:r>
              <a:rPr lang="es-ES_tradnl" sz="1800" dirty="0"/>
              <a:t>Ayudas diagnósticas son útiles pero nunca deben retrasar el manejo del paciente inestable.</a:t>
            </a:r>
          </a:p>
          <a:p>
            <a:pPr algn="just">
              <a:lnSpc>
                <a:spcPct val="120000"/>
              </a:lnSpc>
            </a:pPr>
            <a:r>
              <a:rPr lang="es-ES_tradnl" sz="1800" dirty="0"/>
              <a:t>Manejo quirúrgico de las lesiones por parte de personal entrenado impacta en la letalidad.</a:t>
            </a:r>
          </a:p>
        </p:txBody>
      </p:sp>
      <p:pic>
        <p:nvPicPr>
          <p:cNvPr id="5" name="Imagen 4"/>
          <p:cNvPicPr>
            <a:picLocks noChangeAspect="1"/>
          </p:cNvPicPr>
          <p:nvPr/>
        </p:nvPicPr>
        <p:blipFill>
          <a:blip r:embed="rId2"/>
          <a:stretch>
            <a:fillRect/>
          </a:stretch>
        </p:blipFill>
        <p:spPr>
          <a:xfrm>
            <a:off x="6862111" y="3497186"/>
            <a:ext cx="4488759" cy="3360814"/>
          </a:xfrm>
          <a:prstGeom prst="rect">
            <a:avLst/>
          </a:prstGeom>
          <a:effectLst>
            <a:softEdge rad="330200"/>
          </a:effectLst>
        </p:spPr>
      </p:pic>
    </p:spTree>
    <p:extLst>
      <p:ext uri="{BB962C8B-B14F-4D97-AF65-F5344CB8AC3E}">
        <p14:creationId xmlns:p14="http://schemas.microsoft.com/office/powerpoint/2010/main" val="28141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806011" y="1320561"/>
            <a:ext cx="10515600" cy="1325563"/>
          </a:xfrm>
          <a:prstGeom prst="rect">
            <a:avLst/>
          </a:prstGeom>
        </p:spPr>
        <p:txBody>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ES_tradnl" sz="5400" dirty="0"/>
              <a:t>GRACIAS </a:t>
            </a:r>
          </a:p>
        </p:txBody>
      </p:sp>
      <p:sp>
        <p:nvSpPr>
          <p:cNvPr id="2" name="CuadroTexto 1"/>
          <p:cNvSpPr txBox="1"/>
          <p:nvPr/>
        </p:nvSpPr>
        <p:spPr>
          <a:xfrm>
            <a:off x="2172208" y="2449571"/>
            <a:ext cx="8913017" cy="1323439"/>
          </a:xfrm>
          <a:prstGeom prst="rect">
            <a:avLst/>
          </a:prstGeom>
          <a:noFill/>
        </p:spPr>
        <p:txBody>
          <a:bodyPr wrap="none" rtlCol="0">
            <a:spAutoFit/>
          </a:bodyPr>
          <a:lstStyle/>
          <a:p>
            <a:r>
              <a:rPr lang="es-ES_tradnl" sz="2000" i="1" dirty="0">
                <a:solidFill>
                  <a:srgbClr val="152B48"/>
                </a:solidFill>
                <a:latin typeface="Montserrat" panose="02000505000000020004" pitchFamily="2" charset="0"/>
              </a:rPr>
              <a:t>“La perfección no se alcanza cuando no hay nada más que añadir, </a:t>
            </a:r>
          </a:p>
          <a:p>
            <a:r>
              <a:rPr lang="es-ES_tradnl" sz="2000" i="1" dirty="0">
                <a:solidFill>
                  <a:srgbClr val="152B48"/>
                </a:solidFill>
                <a:latin typeface="Montserrat" panose="02000505000000020004" pitchFamily="2" charset="0"/>
              </a:rPr>
              <a:t>sino cuando no hay nada más que quitar.”</a:t>
            </a:r>
          </a:p>
          <a:p>
            <a:endParaRPr lang="es-ES_tradnl" sz="2000" dirty="0">
              <a:solidFill>
                <a:srgbClr val="152B48"/>
              </a:solidFill>
              <a:latin typeface="Montserrat" panose="02000505000000020004" pitchFamily="2" charset="0"/>
            </a:endParaRPr>
          </a:p>
          <a:p>
            <a:pPr algn="r"/>
            <a:r>
              <a:rPr lang="es-ES_tradnl" sz="2000" dirty="0" err="1">
                <a:solidFill>
                  <a:srgbClr val="152B48"/>
                </a:solidFill>
                <a:latin typeface="Montserrat" panose="02000505000000020004" pitchFamily="2" charset="0"/>
              </a:rPr>
              <a:t>Antoine</a:t>
            </a:r>
            <a:r>
              <a:rPr lang="es-ES_tradnl" sz="2000" dirty="0">
                <a:solidFill>
                  <a:srgbClr val="152B48"/>
                </a:solidFill>
                <a:latin typeface="Montserrat" panose="02000505000000020004" pitchFamily="2" charset="0"/>
              </a:rPr>
              <a:t> de Saint-</a:t>
            </a:r>
            <a:r>
              <a:rPr lang="es-ES_tradnl" sz="2000" dirty="0" err="1">
                <a:solidFill>
                  <a:srgbClr val="152B48"/>
                </a:solidFill>
                <a:latin typeface="Montserrat" panose="02000505000000020004" pitchFamily="2" charset="0"/>
              </a:rPr>
              <a:t>Exupéry</a:t>
            </a:r>
            <a:endParaRPr lang="es-ES_tradnl" sz="2000" dirty="0">
              <a:solidFill>
                <a:srgbClr val="152B48"/>
              </a:solidFill>
              <a:latin typeface="Montserrat" panose="02000505000000020004" pitchFamily="2" charset="0"/>
            </a:endParaRPr>
          </a:p>
        </p:txBody>
      </p:sp>
    </p:spTree>
    <p:extLst>
      <p:ext uri="{BB962C8B-B14F-4D97-AF65-F5344CB8AC3E}">
        <p14:creationId xmlns:p14="http://schemas.microsoft.com/office/powerpoint/2010/main" val="66810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89151"/>
            <a:ext cx="10515600" cy="1325563"/>
          </a:xfrm>
        </p:spPr>
        <p:txBody>
          <a:bodyPr/>
          <a:lstStyle/>
          <a:p>
            <a:r>
              <a:rPr lang="es-ES_tradnl" dirty="0"/>
              <a:t>Anatomía</a:t>
            </a:r>
          </a:p>
        </p:txBody>
      </p:sp>
      <p:sp>
        <p:nvSpPr>
          <p:cNvPr id="3" name="Marcador de contenido 2"/>
          <p:cNvSpPr>
            <a:spLocks noGrp="1"/>
          </p:cNvSpPr>
          <p:nvPr>
            <p:ph idx="1"/>
          </p:nvPr>
        </p:nvSpPr>
        <p:spPr>
          <a:xfrm>
            <a:off x="685801" y="1534114"/>
            <a:ext cx="10667997" cy="2090392"/>
          </a:xfrm>
        </p:spPr>
        <p:txBody>
          <a:bodyPr/>
          <a:lstStyle/>
          <a:p>
            <a:pPr>
              <a:lnSpc>
                <a:spcPct val="100000"/>
              </a:lnSpc>
            </a:pPr>
            <a:r>
              <a:rPr lang="es-ES_tradnl" dirty="0"/>
              <a:t>REGIÓN PRECORDIAL: </a:t>
            </a:r>
          </a:p>
          <a:p>
            <a:pPr lvl="1">
              <a:lnSpc>
                <a:spcPct val="100000"/>
              </a:lnSpc>
              <a:buFont typeface="Wingdings" pitchFamily="2" charset="2"/>
              <a:buChar char="§"/>
            </a:pPr>
            <a:r>
              <a:rPr lang="es-ES_tradnl" b="1" dirty="0" err="1"/>
              <a:t>Límite</a:t>
            </a:r>
            <a:r>
              <a:rPr lang="es-ES_tradnl" b="1" dirty="0"/>
              <a:t> superior: </a:t>
            </a:r>
            <a:r>
              <a:rPr lang="es-ES_tradnl" dirty="0" err="1"/>
              <a:t>clavículas</a:t>
            </a:r>
            <a:r>
              <a:rPr lang="es-ES_tradnl" dirty="0"/>
              <a:t>. </a:t>
            </a:r>
          </a:p>
          <a:p>
            <a:pPr lvl="1">
              <a:lnSpc>
                <a:spcPct val="100000"/>
              </a:lnSpc>
              <a:buFont typeface="Wingdings" pitchFamily="2" charset="2"/>
              <a:buChar char="§"/>
            </a:pPr>
            <a:r>
              <a:rPr lang="es-ES_tradnl" b="1" dirty="0" err="1"/>
              <a:t>Límites</a:t>
            </a:r>
            <a:r>
              <a:rPr lang="es-ES_tradnl" b="1" dirty="0"/>
              <a:t> laterales: </a:t>
            </a:r>
            <a:r>
              <a:rPr lang="es-ES_tradnl" dirty="0" err="1"/>
              <a:t>línea</a:t>
            </a:r>
            <a:r>
              <a:rPr lang="es-ES_tradnl" dirty="0"/>
              <a:t> medio clavicular o plano sobre los pezones. </a:t>
            </a:r>
          </a:p>
          <a:p>
            <a:pPr lvl="1">
              <a:lnSpc>
                <a:spcPct val="100000"/>
              </a:lnSpc>
              <a:buFont typeface="Wingdings" pitchFamily="2" charset="2"/>
              <a:buChar char="§"/>
            </a:pPr>
            <a:r>
              <a:rPr lang="es-ES_tradnl" b="1" dirty="0" err="1"/>
              <a:t>Límite</a:t>
            </a:r>
            <a:r>
              <a:rPr lang="es-ES_tradnl" b="1" dirty="0"/>
              <a:t> inferior: </a:t>
            </a:r>
            <a:r>
              <a:rPr lang="es-ES_tradnl" dirty="0"/>
              <a:t>reborde costal inferior.</a:t>
            </a:r>
          </a:p>
          <a:p>
            <a:pPr>
              <a:lnSpc>
                <a:spcPct val="100000"/>
              </a:lnSpc>
            </a:pPr>
            <a:endParaRPr lang="es-ES_tradnl" dirty="0"/>
          </a:p>
        </p:txBody>
      </p:sp>
      <p:sp>
        <p:nvSpPr>
          <p:cNvPr id="4" name="Marcador de contenido 3"/>
          <p:cNvSpPr>
            <a:spLocks noGrp="1"/>
          </p:cNvSpPr>
          <p:nvPr>
            <p:ph idx="13"/>
          </p:nvPr>
        </p:nvSpPr>
        <p:spPr>
          <a:xfrm>
            <a:off x="5231109" y="5579936"/>
            <a:ext cx="5903260" cy="1278064"/>
          </a:xfrm>
        </p:spPr>
        <p:txBody>
          <a:bodyPr/>
          <a:lstStyle/>
          <a:p>
            <a:r>
              <a:rPr lang="es-ES_tradnl" dirty="0"/>
              <a:t>“Caja cardíaca tridimensional.”</a:t>
            </a:r>
          </a:p>
        </p:txBody>
      </p:sp>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l="5505" r="4488"/>
          <a:stretch/>
        </p:blipFill>
        <p:spPr>
          <a:xfrm>
            <a:off x="5034757" y="257425"/>
            <a:ext cx="6472519" cy="5192993"/>
          </a:xfrm>
          <a:prstGeom prst="rect">
            <a:avLst/>
          </a:prstGeom>
        </p:spPr>
      </p:pic>
      <p:sp>
        <p:nvSpPr>
          <p:cNvPr id="6" name="Rectángulo 5"/>
          <p:cNvSpPr/>
          <p:nvPr/>
        </p:nvSpPr>
        <p:spPr>
          <a:xfrm>
            <a:off x="4701360" y="6265442"/>
            <a:ext cx="7139311" cy="461665"/>
          </a:xfrm>
          <a:prstGeom prst="rect">
            <a:avLst/>
          </a:prstGeom>
        </p:spPr>
        <p:txBody>
          <a:bodyPr wrap="square">
            <a:spAutoFit/>
          </a:bodyPr>
          <a:lstStyle/>
          <a:p>
            <a:pPr algn="r"/>
            <a:r>
              <a:rPr lang="es-ES_tradnl" sz="1200" dirty="0">
                <a:solidFill>
                  <a:srgbClr val="152B48"/>
                </a:solidFill>
                <a:latin typeface="Montserrat" pitchFamily="2" charset="77"/>
              </a:rPr>
              <a:t>T</a:t>
            </a:r>
            <a:r>
              <a:rPr lang="es-ES_tradnl" sz="1200" b="0" dirty="0">
                <a:solidFill>
                  <a:srgbClr val="152B48"/>
                </a:solidFill>
                <a:effectLst/>
                <a:latin typeface="Montserrat" pitchFamily="2" charset="77"/>
              </a:rPr>
              <a:t>omado de </a:t>
            </a:r>
            <a:r>
              <a:rPr lang="es-ES_tradnl" sz="1200" b="0" dirty="0" err="1">
                <a:solidFill>
                  <a:srgbClr val="152B48"/>
                </a:solidFill>
                <a:effectLst/>
                <a:latin typeface="Montserrat" pitchFamily="2" charset="77"/>
              </a:rPr>
              <a:t>Guillamondegui</a:t>
            </a:r>
            <a:r>
              <a:rPr lang="es-ES_tradnl" sz="1200" b="0" dirty="0">
                <a:solidFill>
                  <a:srgbClr val="152B48"/>
                </a:solidFill>
                <a:effectLst/>
                <a:latin typeface="Montserrat" pitchFamily="2" charset="77"/>
              </a:rPr>
              <a:t> O, Dennis B. </a:t>
            </a:r>
            <a:r>
              <a:rPr lang="es-ES_tradnl" sz="1200" b="0" dirty="0" err="1">
                <a:solidFill>
                  <a:srgbClr val="152B48"/>
                </a:solidFill>
                <a:effectLst/>
                <a:latin typeface="Montserrat" pitchFamily="2" charset="77"/>
              </a:rPr>
              <a:t>Contemporary</a:t>
            </a:r>
            <a:r>
              <a:rPr lang="es-ES_tradnl" sz="1200" b="0" dirty="0">
                <a:solidFill>
                  <a:srgbClr val="152B48"/>
                </a:solidFill>
                <a:effectLst/>
                <a:latin typeface="Montserrat" pitchFamily="2" charset="77"/>
              </a:rPr>
              <a:t> </a:t>
            </a:r>
            <a:r>
              <a:rPr lang="es-ES_tradnl" sz="1200" b="0" dirty="0" err="1">
                <a:solidFill>
                  <a:srgbClr val="152B48"/>
                </a:solidFill>
                <a:effectLst/>
                <a:latin typeface="Montserrat" pitchFamily="2" charset="77"/>
              </a:rPr>
              <a:t>management</a:t>
            </a:r>
            <a:r>
              <a:rPr lang="es-ES_tradnl" sz="1200" b="0" dirty="0">
                <a:solidFill>
                  <a:srgbClr val="152B48"/>
                </a:solidFill>
                <a:effectLst/>
                <a:latin typeface="Montserrat" pitchFamily="2" charset="77"/>
              </a:rPr>
              <a:t> of </a:t>
            </a:r>
            <a:r>
              <a:rPr lang="es-ES_tradnl" sz="1200" b="0" dirty="0" err="1">
                <a:solidFill>
                  <a:srgbClr val="152B48"/>
                </a:solidFill>
                <a:effectLst/>
                <a:latin typeface="Montserrat" pitchFamily="2" charset="77"/>
              </a:rPr>
              <a:t>civilian</a:t>
            </a:r>
            <a:r>
              <a:rPr lang="es-ES_tradnl" sz="1200" b="0" dirty="0">
                <a:solidFill>
                  <a:srgbClr val="152B48"/>
                </a:solidFill>
                <a:effectLst/>
                <a:latin typeface="Montserrat" pitchFamily="2" charset="77"/>
              </a:rPr>
              <a:t> trauma. </a:t>
            </a:r>
            <a:r>
              <a:rPr lang="es-ES_tradnl" sz="1200" b="0" dirty="0" err="1">
                <a:solidFill>
                  <a:srgbClr val="152B48"/>
                </a:solidFill>
                <a:effectLst/>
                <a:latin typeface="Montserrat" pitchFamily="2" charset="77"/>
              </a:rPr>
              <a:t>Surg</a:t>
            </a:r>
            <a:r>
              <a:rPr lang="es-ES_tradnl" sz="1200" b="0" dirty="0">
                <a:solidFill>
                  <a:srgbClr val="152B48"/>
                </a:solidFill>
                <a:effectLst/>
                <a:latin typeface="Montserrat" pitchFamily="2" charset="77"/>
              </a:rPr>
              <a:t> </a:t>
            </a:r>
            <a:r>
              <a:rPr lang="es-ES_tradnl" sz="1200" b="0" dirty="0" err="1">
                <a:solidFill>
                  <a:srgbClr val="152B48"/>
                </a:solidFill>
                <a:effectLst/>
                <a:latin typeface="Montserrat" pitchFamily="2" charset="77"/>
              </a:rPr>
              <a:t>Clin</a:t>
            </a:r>
            <a:r>
              <a:rPr lang="es-ES_tradnl" sz="1200" b="0" dirty="0">
                <a:solidFill>
                  <a:srgbClr val="152B48"/>
                </a:solidFill>
                <a:effectLst/>
                <a:latin typeface="Montserrat" pitchFamily="2" charset="77"/>
              </a:rPr>
              <a:t>. 2017;97(5):947-1198. </a:t>
            </a:r>
          </a:p>
        </p:txBody>
      </p:sp>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941030" y="1138621"/>
            <a:ext cx="5692711" cy="4269534"/>
          </a:xfrm>
          <a:prstGeom prst="rect">
            <a:avLst/>
          </a:prstGeom>
        </p:spPr>
      </p:pic>
    </p:spTree>
    <p:extLst>
      <p:ext uri="{BB962C8B-B14F-4D97-AF65-F5344CB8AC3E}">
        <p14:creationId xmlns:p14="http://schemas.microsoft.com/office/powerpoint/2010/main" val="59749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189151"/>
            <a:ext cx="10515600" cy="1325563"/>
          </a:xfrm>
        </p:spPr>
        <p:txBody>
          <a:bodyPr/>
          <a:lstStyle/>
          <a:p>
            <a:r>
              <a:rPr lang="es-ES_tradnl" dirty="0"/>
              <a:t>Anatomía </a:t>
            </a:r>
          </a:p>
        </p:txBody>
      </p:sp>
      <p:sp>
        <p:nvSpPr>
          <p:cNvPr id="3" name="Marcador de contenido 2"/>
          <p:cNvSpPr>
            <a:spLocks noGrp="1"/>
          </p:cNvSpPr>
          <p:nvPr>
            <p:ph idx="1"/>
          </p:nvPr>
        </p:nvSpPr>
        <p:spPr>
          <a:xfrm>
            <a:off x="1089663" y="1527163"/>
            <a:ext cx="10667997" cy="2090392"/>
          </a:xfrm>
        </p:spPr>
        <p:txBody>
          <a:bodyPr/>
          <a:lstStyle/>
          <a:p>
            <a:pPr>
              <a:lnSpc>
                <a:spcPct val="100000"/>
              </a:lnSpc>
            </a:pPr>
            <a:r>
              <a:rPr lang="es-ES_tradnl" sz="2200" dirty="0"/>
              <a:t>Caja torácica:</a:t>
            </a:r>
          </a:p>
          <a:p>
            <a:pPr lvl="1">
              <a:lnSpc>
                <a:spcPct val="100000"/>
              </a:lnSpc>
              <a:buFont typeface="Wingdings" pitchFamily="2" charset="2"/>
              <a:buChar char="§"/>
            </a:pPr>
            <a:r>
              <a:rPr lang="es-ES_tradnl" dirty="0">
                <a:latin typeface="Montserrat" pitchFamily="2" charset="77"/>
              </a:rPr>
              <a:t>Manubrio </a:t>
            </a:r>
            <a:r>
              <a:rPr lang="mr-IN" dirty="0">
                <a:latin typeface="Montserrat" pitchFamily="2" charset="77"/>
              </a:rPr>
              <a:t>–</a:t>
            </a:r>
            <a:r>
              <a:rPr lang="es-ES_tradnl" dirty="0">
                <a:latin typeface="Montserrat" pitchFamily="2" charset="77"/>
              </a:rPr>
              <a:t> esternón.</a:t>
            </a:r>
          </a:p>
          <a:p>
            <a:pPr lvl="1">
              <a:lnSpc>
                <a:spcPct val="100000"/>
              </a:lnSpc>
              <a:buFont typeface="Wingdings" pitchFamily="2" charset="2"/>
              <a:buChar char="§"/>
            </a:pPr>
            <a:r>
              <a:rPr lang="es-ES_tradnl" dirty="0">
                <a:latin typeface="Montserrat" pitchFamily="2" charset="77"/>
              </a:rPr>
              <a:t>Clavículas.</a:t>
            </a:r>
          </a:p>
          <a:p>
            <a:pPr lvl="1">
              <a:lnSpc>
                <a:spcPct val="100000"/>
              </a:lnSpc>
              <a:buFont typeface="Wingdings" pitchFamily="2" charset="2"/>
              <a:buChar char="§"/>
            </a:pPr>
            <a:r>
              <a:rPr lang="es-ES_tradnl" dirty="0">
                <a:latin typeface="Montserrat" pitchFamily="2" charset="77"/>
              </a:rPr>
              <a:t>Cuerpos vertebrales.</a:t>
            </a:r>
          </a:p>
        </p:txBody>
      </p:sp>
      <p:sp>
        <p:nvSpPr>
          <p:cNvPr id="4" name="Marcador de contenido 3"/>
          <p:cNvSpPr>
            <a:spLocks noGrp="1"/>
          </p:cNvSpPr>
          <p:nvPr>
            <p:ph idx="13"/>
          </p:nvPr>
        </p:nvSpPr>
        <p:spPr>
          <a:xfrm>
            <a:off x="4440488" y="3668094"/>
            <a:ext cx="3964372" cy="2645239"/>
          </a:xfrm>
        </p:spPr>
        <p:txBody>
          <a:bodyPr>
            <a:normAutofit fontScale="92500" lnSpcReduction="20000"/>
          </a:bodyPr>
          <a:lstStyle/>
          <a:p>
            <a:pPr>
              <a:lnSpc>
                <a:spcPct val="100000"/>
              </a:lnSpc>
            </a:pPr>
            <a:r>
              <a:rPr lang="es-ES_tradnl" sz="2200" dirty="0"/>
              <a:t>Cavidad torácica (mediastino </a:t>
            </a:r>
            <a:r>
              <a:rPr lang="mr-IN" sz="2200" dirty="0"/>
              <a:t>–</a:t>
            </a:r>
            <a:r>
              <a:rPr lang="es-ES_tradnl" sz="2200" dirty="0"/>
              <a:t> pleural):</a:t>
            </a:r>
          </a:p>
          <a:p>
            <a:pPr lvl="1">
              <a:lnSpc>
                <a:spcPct val="100000"/>
              </a:lnSpc>
              <a:buFont typeface="Wingdings" pitchFamily="2" charset="2"/>
              <a:buChar char="§"/>
            </a:pPr>
            <a:r>
              <a:rPr lang="es-ES_tradnl" dirty="0"/>
              <a:t>Corazón.</a:t>
            </a:r>
          </a:p>
          <a:p>
            <a:pPr lvl="1">
              <a:lnSpc>
                <a:spcPct val="100000"/>
              </a:lnSpc>
              <a:buFont typeface="Wingdings" pitchFamily="2" charset="2"/>
              <a:buChar char="§"/>
            </a:pPr>
            <a:r>
              <a:rPr lang="es-ES_tradnl" dirty="0"/>
              <a:t>Grandes vasos:</a:t>
            </a:r>
          </a:p>
          <a:p>
            <a:pPr lvl="2">
              <a:lnSpc>
                <a:spcPct val="100000"/>
              </a:lnSpc>
              <a:buFont typeface="Courier New" panose="02070309020205020404" pitchFamily="49" charset="0"/>
              <a:buChar char="o"/>
            </a:pPr>
            <a:r>
              <a:rPr lang="es-ES_tradnl" sz="1800" dirty="0"/>
              <a:t>Aorta torácica y afluentes.</a:t>
            </a:r>
          </a:p>
          <a:p>
            <a:pPr lvl="2">
              <a:lnSpc>
                <a:spcPct val="100000"/>
              </a:lnSpc>
              <a:buFont typeface="Courier New" panose="02070309020205020404" pitchFamily="49" charset="0"/>
              <a:buChar char="o"/>
            </a:pPr>
            <a:r>
              <a:rPr lang="es-ES_tradnl" sz="1800" dirty="0"/>
              <a:t>Venas cavas.</a:t>
            </a:r>
          </a:p>
          <a:p>
            <a:pPr lvl="1">
              <a:lnSpc>
                <a:spcPct val="100000"/>
              </a:lnSpc>
              <a:buFont typeface="Wingdings" pitchFamily="2" charset="2"/>
              <a:buChar char="§"/>
            </a:pPr>
            <a:r>
              <a:rPr lang="es-ES_tradnl" dirty="0"/>
              <a:t>Vía aérea y digestiva.</a:t>
            </a:r>
          </a:p>
          <a:p>
            <a:pPr lvl="1">
              <a:lnSpc>
                <a:spcPct val="100000"/>
              </a:lnSpc>
              <a:buFont typeface="Wingdings" pitchFamily="2" charset="2"/>
              <a:buChar char="§"/>
            </a:pPr>
            <a:r>
              <a:rPr lang="es-ES_tradnl" dirty="0"/>
              <a:t>Pulmones.</a:t>
            </a:r>
          </a:p>
        </p:txBody>
      </p:sp>
      <p:pic>
        <p:nvPicPr>
          <p:cNvPr id="5" name="Imagen 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9731" b="95903" l="9926" r="96278"/>
                    </a14:imgEffect>
                  </a14:imgLayer>
                </a14:imgProps>
              </a:ext>
              <a:ext uri="{28A0092B-C50C-407E-A947-70E740481C1C}">
                <a14:useLocalDpi xmlns:a14="http://schemas.microsoft.com/office/drawing/2010/main"/>
              </a:ext>
            </a:extLst>
          </a:blip>
          <a:srcRect l="15303" t="8889" b="7708"/>
          <a:stretch/>
        </p:blipFill>
        <p:spPr>
          <a:xfrm>
            <a:off x="8404860" y="189151"/>
            <a:ext cx="3352800" cy="6398379"/>
          </a:xfrm>
          <a:prstGeom prst="rect">
            <a:avLst/>
          </a:prstGeom>
        </p:spPr>
      </p:pic>
    </p:spTree>
    <p:extLst>
      <p:ext uri="{BB962C8B-B14F-4D97-AF65-F5344CB8AC3E}">
        <p14:creationId xmlns:p14="http://schemas.microsoft.com/office/powerpoint/2010/main" val="119469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1399" y="1421099"/>
            <a:ext cx="10667997" cy="2090392"/>
          </a:xfrm>
        </p:spPr>
        <p:txBody>
          <a:bodyPr/>
          <a:lstStyle/>
          <a:p>
            <a:r>
              <a:rPr lang="es-ES_tradnl" sz="2200" dirty="0"/>
              <a:t>Pericardio: </a:t>
            </a:r>
          </a:p>
          <a:p>
            <a:pPr lvl="1"/>
            <a:r>
              <a:rPr lang="es-ES_tradnl" dirty="0"/>
              <a:t>Lámina fibrosa.</a:t>
            </a:r>
          </a:p>
          <a:p>
            <a:pPr lvl="1"/>
            <a:r>
              <a:rPr lang="es-ES_tradnl" dirty="0"/>
              <a:t>Lámina serosa:</a:t>
            </a:r>
          </a:p>
          <a:p>
            <a:pPr lvl="2">
              <a:buFont typeface="Courier New" panose="02070309020205020404" pitchFamily="49" charset="0"/>
              <a:buChar char="o"/>
            </a:pPr>
            <a:r>
              <a:rPr lang="es-ES_tradnl" sz="1800" dirty="0"/>
              <a:t>Parietal.</a:t>
            </a:r>
          </a:p>
          <a:p>
            <a:pPr lvl="2">
              <a:buFont typeface="Courier New" panose="02070309020205020404" pitchFamily="49" charset="0"/>
              <a:buChar char="o"/>
            </a:pPr>
            <a:r>
              <a:rPr lang="es-ES_tradnl" sz="1800" dirty="0"/>
              <a:t>Visceral.</a:t>
            </a:r>
          </a:p>
        </p:txBody>
      </p:sp>
      <p:sp>
        <p:nvSpPr>
          <p:cNvPr id="5" name="Título 1"/>
          <p:cNvSpPr>
            <a:spLocks noGrp="1"/>
          </p:cNvSpPr>
          <p:nvPr>
            <p:ph type="title"/>
          </p:nvPr>
        </p:nvSpPr>
        <p:spPr>
          <a:xfrm>
            <a:off x="635001" y="217795"/>
            <a:ext cx="10515600" cy="1325563"/>
          </a:xfrm>
        </p:spPr>
        <p:txBody>
          <a:bodyPr/>
          <a:lstStyle/>
          <a:p>
            <a:r>
              <a:rPr lang="es-ES_tradnl" dirty="0"/>
              <a:t>Anatomía </a:t>
            </a:r>
          </a:p>
        </p:txBody>
      </p:sp>
      <p:sp>
        <p:nvSpPr>
          <p:cNvPr id="6" name="Rectángulo 5"/>
          <p:cNvSpPr/>
          <p:nvPr/>
        </p:nvSpPr>
        <p:spPr>
          <a:xfrm>
            <a:off x="2334827" y="2525152"/>
            <a:ext cx="6096000" cy="369332"/>
          </a:xfrm>
          <a:prstGeom prst="rect">
            <a:avLst/>
          </a:prstGeom>
        </p:spPr>
        <p:txBody>
          <a:bodyPr>
            <a:spAutoFit/>
          </a:bodyPr>
          <a:lstStyle/>
          <a:p>
            <a:pPr lvl="2">
              <a:lnSpc>
                <a:spcPct val="90000"/>
              </a:lnSpc>
              <a:spcBef>
                <a:spcPts val="500"/>
              </a:spcBef>
            </a:pPr>
            <a:r>
              <a:rPr lang="es-ES_tradnl" sz="2000" dirty="0">
                <a:solidFill>
                  <a:srgbClr val="152B48"/>
                </a:solidFill>
                <a:latin typeface="Montserrat" panose="02000505000000020004" pitchFamily="2" charset="0"/>
              </a:rPr>
              <a:t>Líquido pericárdico</a:t>
            </a:r>
          </a:p>
        </p:txBody>
      </p:sp>
      <p:pic>
        <p:nvPicPr>
          <p:cNvPr id="2056" name="Picture 8" descr="in by Alfredo Mario Figueras on Salchi Amigos Dragones y Gatitos  Variopintos |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92801" y="365125"/>
            <a:ext cx="5460998" cy="6292733"/>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6416039" y="5891071"/>
            <a:ext cx="6096000" cy="480131"/>
          </a:xfrm>
          <a:prstGeom prst="rect">
            <a:avLst/>
          </a:prstGeom>
        </p:spPr>
        <p:txBody>
          <a:bodyPr>
            <a:spAutoFit/>
          </a:bodyPr>
          <a:lstStyle/>
          <a:p>
            <a:pPr lvl="2">
              <a:lnSpc>
                <a:spcPct val="90000"/>
              </a:lnSpc>
              <a:spcBef>
                <a:spcPts val="500"/>
              </a:spcBef>
            </a:pPr>
            <a:r>
              <a:rPr lang="es-ES_tradnl" sz="2800" dirty="0">
                <a:solidFill>
                  <a:srgbClr val="152B48"/>
                </a:solidFill>
                <a:effectLst>
                  <a:glow rad="101600">
                    <a:schemeClr val="bg1">
                      <a:alpha val="60000"/>
                    </a:schemeClr>
                  </a:glow>
                </a:effectLst>
                <a:latin typeface="Montserrat" panose="02000505000000020004" pitchFamily="2" charset="0"/>
              </a:rPr>
              <a:t>Cara diafragmática</a:t>
            </a:r>
          </a:p>
        </p:txBody>
      </p:sp>
      <p:sp>
        <p:nvSpPr>
          <p:cNvPr id="16" name="Rectángulo 15"/>
          <p:cNvSpPr/>
          <p:nvPr/>
        </p:nvSpPr>
        <p:spPr>
          <a:xfrm>
            <a:off x="7606791" y="4461215"/>
            <a:ext cx="6096000" cy="480131"/>
          </a:xfrm>
          <a:prstGeom prst="rect">
            <a:avLst/>
          </a:prstGeom>
        </p:spPr>
        <p:txBody>
          <a:bodyPr>
            <a:spAutoFit/>
          </a:bodyPr>
          <a:lstStyle/>
          <a:p>
            <a:pPr lvl="2">
              <a:lnSpc>
                <a:spcPct val="90000"/>
              </a:lnSpc>
              <a:spcBef>
                <a:spcPts val="500"/>
              </a:spcBef>
            </a:pPr>
            <a:r>
              <a:rPr lang="es-ES_tradnl" sz="2800" dirty="0">
                <a:solidFill>
                  <a:srgbClr val="152B48"/>
                </a:solidFill>
                <a:effectLst>
                  <a:glow rad="101600">
                    <a:schemeClr val="bg1">
                      <a:alpha val="60000"/>
                    </a:schemeClr>
                  </a:glow>
                </a:effectLst>
                <a:latin typeface="Montserrat" panose="02000505000000020004" pitchFamily="2" charset="0"/>
              </a:rPr>
              <a:t>Cara </a:t>
            </a:r>
            <a:r>
              <a:rPr lang="es-ES_tradnl" sz="2800" dirty="0" err="1">
                <a:solidFill>
                  <a:srgbClr val="152B48"/>
                </a:solidFill>
                <a:effectLst>
                  <a:glow rad="101600">
                    <a:schemeClr val="bg1">
                      <a:alpha val="60000"/>
                    </a:schemeClr>
                  </a:glow>
                </a:effectLst>
                <a:latin typeface="Montserrat" panose="02000505000000020004" pitchFamily="2" charset="0"/>
              </a:rPr>
              <a:t>esternocostal</a:t>
            </a:r>
            <a:endParaRPr lang="es-ES_tradnl" sz="2800" dirty="0">
              <a:solidFill>
                <a:srgbClr val="152B48"/>
              </a:solidFill>
              <a:effectLst>
                <a:glow rad="101600">
                  <a:schemeClr val="bg1">
                    <a:alpha val="60000"/>
                  </a:schemeClr>
                </a:glow>
              </a:effectLst>
              <a:latin typeface="Montserrat" panose="02000505000000020004" pitchFamily="2" charset="0"/>
            </a:endParaRPr>
          </a:p>
        </p:txBody>
      </p:sp>
      <p:sp>
        <p:nvSpPr>
          <p:cNvPr id="18" name="Rectángulo 17"/>
          <p:cNvSpPr/>
          <p:nvPr/>
        </p:nvSpPr>
        <p:spPr>
          <a:xfrm>
            <a:off x="5257798" y="3958296"/>
            <a:ext cx="6096000" cy="480131"/>
          </a:xfrm>
          <a:prstGeom prst="rect">
            <a:avLst/>
          </a:prstGeom>
        </p:spPr>
        <p:txBody>
          <a:bodyPr>
            <a:spAutoFit/>
          </a:bodyPr>
          <a:lstStyle/>
          <a:p>
            <a:pPr lvl="2">
              <a:lnSpc>
                <a:spcPct val="90000"/>
              </a:lnSpc>
              <a:spcBef>
                <a:spcPts val="500"/>
              </a:spcBef>
            </a:pPr>
            <a:r>
              <a:rPr lang="es-ES_tradnl" sz="2800" dirty="0">
                <a:solidFill>
                  <a:srgbClr val="152B48"/>
                </a:solidFill>
                <a:effectLst>
                  <a:glow rad="101600">
                    <a:schemeClr val="bg1">
                      <a:alpha val="60000"/>
                    </a:schemeClr>
                  </a:glow>
                </a:effectLst>
                <a:latin typeface="Montserrat" panose="02000505000000020004" pitchFamily="2" charset="0"/>
              </a:rPr>
              <a:t>Cara pulmonar</a:t>
            </a:r>
          </a:p>
        </p:txBody>
      </p:sp>
    </p:spTree>
    <p:extLst>
      <p:ext uri="{BB962C8B-B14F-4D97-AF65-F5344CB8AC3E}">
        <p14:creationId xmlns:p14="http://schemas.microsoft.com/office/powerpoint/2010/main" val="150197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6" grpId="0"/>
      <p:bldP spid="15"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5592" y="189151"/>
            <a:ext cx="10515600" cy="1325563"/>
          </a:xfrm>
        </p:spPr>
        <p:txBody>
          <a:bodyPr/>
          <a:lstStyle/>
          <a:p>
            <a:r>
              <a:rPr lang="es-ES_tradnl" dirty="0"/>
              <a:t>Epidemiología </a:t>
            </a:r>
          </a:p>
        </p:txBody>
      </p:sp>
      <p:sp>
        <p:nvSpPr>
          <p:cNvPr id="3" name="Marcador de contenido 2"/>
          <p:cNvSpPr>
            <a:spLocks noGrp="1"/>
          </p:cNvSpPr>
          <p:nvPr>
            <p:ph idx="1"/>
          </p:nvPr>
        </p:nvSpPr>
        <p:spPr>
          <a:xfrm>
            <a:off x="1014985" y="1566402"/>
            <a:ext cx="10667997" cy="2090392"/>
          </a:xfrm>
        </p:spPr>
        <p:txBody>
          <a:bodyPr/>
          <a:lstStyle/>
          <a:p>
            <a:pPr>
              <a:lnSpc>
                <a:spcPct val="100000"/>
              </a:lnSpc>
            </a:pPr>
            <a:r>
              <a:rPr lang="es-ES_tradnl" dirty="0"/>
              <a:t>Incidencia- prevalencia de heridas precordiales desconocida:</a:t>
            </a:r>
          </a:p>
          <a:p>
            <a:pPr lvl="1">
              <a:lnSpc>
                <a:spcPct val="100000"/>
              </a:lnSpc>
              <a:buFont typeface="Wingdings" pitchFamily="2" charset="2"/>
              <a:buChar char="§"/>
            </a:pPr>
            <a:r>
              <a:rPr lang="es-ES_tradnl" sz="1800" dirty="0"/>
              <a:t>Violencia civil y conflictos armados.</a:t>
            </a:r>
          </a:p>
          <a:p>
            <a:pPr>
              <a:lnSpc>
                <a:spcPct val="100000"/>
              </a:lnSpc>
            </a:pPr>
            <a:r>
              <a:rPr lang="es-ES_tradnl" dirty="0"/>
              <a:t>Trauma de tórax responsable 25% de la mortalidad por accidentes de tránsito:</a:t>
            </a:r>
          </a:p>
          <a:p>
            <a:pPr lvl="1">
              <a:lnSpc>
                <a:spcPct val="100000"/>
              </a:lnSpc>
              <a:buFont typeface="Wingdings" pitchFamily="2" charset="2"/>
              <a:buChar char="§"/>
            </a:pPr>
            <a:r>
              <a:rPr lang="es-ES_tradnl" sz="1800" dirty="0"/>
              <a:t>10-70%: trauma cardiaco cerrado.</a:t>
            </a:r>
          </a:p>
        </p:txBody>
      </p:sp>
      <p:sp>
        <p:nvSpPr>
          <p:cNvPr id="4" name="Marcador de contenido 3"/>
          <p:cNvSpPr>
            <a:spLocks noGrp="1"/>
          </p:cNvSpPr>
          <p:nvPr>
            <p:ph idx="13"/>
          </p:nvPr>
        </p:nvSpPr>
        <p:spPr>
          <a:xfrm>
            <a:off x="4870822" y="3773010"/>
            <a:ext cx="7522346" cy="2941983"/>
          </a:xfrm>
        </p:spPr>
        <p:txBody>
          <a:bodyPr>
            <a:normAutofit/>
          </a:bodyPr>
          <a:lstStyle/>
          <a:p>
            <a:pPr>
              <a:lnSpc>
                <a:spcPct val="100000"/>
              </a:lnSpc>
            </a:pPr>
            <a:r>
              <a:rPr lang="es-ES_tradnl" dirty="0"/>
              <a:t>Lesión potencialmente mortal:</a:t>
            </a:r>
          </a:p>
          <a:p>
            <a:pPr lvl="1">
              <a:lnSpc>
                <a:spcPct val="100000"/>
              </a:lnSpc>
              <a:buFont typeface="Wingdings" pitchFamily="2" charset="2"/>
              <a:buChar char="§"/>
            </a:pPr>
            <a:r>
              <a:rPr lang="es-ES_tradnl" sz="1800" dirty="0"/>
              <a:t>25 - 50%  llegan vivos al hospital (trauma penetrante).</a:t>
            </a:r>
          </a:p>
          <a:p>
            <a:pPr lvl="1">
              <a:lnSpc>
                <a:spcPct val="100000"/>
              </a:lnSpc>
              <a:buFont typeface="Wingdings" pitchFamily="2" charset="2"/>
              <a:buChar char="§"/>
            </a:pPr>
            <a:r>
              <a:rPr lang="es-ES_tradnl" sz="1800" dirty="0"/>
              <a:t>87% heridas de los ventrículos.</a:t>
            </a:r>
          </a:p>
          <a:p>
            <a:pPr>
              <a:lnSpc>
                <a:spcPct val="100000"/>
              </a:lnSpc>
            </a:pPr>
            <a:r>
              <a:rPr lang="es-ES_tradnl" dirty="0"/>
              <a:t>Tipo de lesión implica pronóstico:</a:t>
            </a:r>
          </a:p>
          <a:p>
            <a:pPr lvl="1">
              <a:lnSpc>
                <a:spcPct val="100000"/>
              </a:lnSpc>
              <a:buFont typeface="Wingdings" pitchFamily="2" charset="2"/>
              <a:buChar char="§"/>
            </a:pPr>
            <a:r>
              <a:rPr lang="es-ES_tradnl" sz="1800" dirty="0"/>
              <a:t>Aurícula derecha.</a:t>
            </a:r>
          </a:p>
          <a:p>
            <a:pPr lvl="1">
              <a:lnSpc>
                <a:spcPct val="100000"/>
              </a:lnSpc>
              <a:buFont typeface="Wingdings" pitchFamily="2" charset="2"/>
              <a:buChar char="§"/>
            </a:pPr>
            <a:r>
              <a:rPr lang="es-ES_tradnl" sz="1800" dirty="0"/>
              <a:t>Lesiones </a:t>
            </a:r>
            <a:r>
              <a:rPr lang="es-ES_tradnl" sz="1800" dirty="0" err="1"/>
              <a:t>multicámara</a:t>
            </a:r>
            <a:r>
              <a:rPr lang="es-ES_tradnl" sz="1800" dirty="0"/>
              <a:t>.</a:t>
            </a:r>
          </a:p>
          <a:p>
            <a:pPr lvl="1">
              <a:lnSpc>
                <a:spcPct val="100000"/>
              </a:lnSpc>
              <a:buFont typeface="Wingdings" pitchFamily="2" charset="2"/>
              <a:buChar char="§"/>
            </a:pPr>
            <a:r>
              <a:rPr lang="es-ES_tradnl" sz="1800" dirty="0"/>
              <a:t>Lesiones por proyectil de arma de fuego.</a:t>
            </a:r>
          </a:p>
          <a:p>
            <a:pPr lvl="1">
              <a:lnSpc>
                <a:spcPct val="100000"/>
              </a:lnSpc>
            </a:pPr>
            <a:endParaRPr lang="es-ES_tradnl" dirty="0"/>
          </a:p>
        </p:txBody>
      </p:sp>
    </p:spTree>
    <p:extLst>
      <p:ext uri="{BB962C8B-B14F-4D97-AF65-F5344CB8AC3E}">
        <p14:creationId xmlns:p14="http://schemas.microsoft.com/office/powerpoint/2010/main" val="178630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childTnLst>
                                    <p:set>
                                      <p:cBhvr rctx="PPT">
                                        <p:cTn id="22" dur="indefinite"/>
                                        <p:tgtEl>
                                          <p:spTgt spid="3">
                                            <p:txEl>
                                              <p:pRg st="0" end="0"/>
                                            </p:txEl>
                                          </p:spTgt>
                                        </p:tgtEl>
                                        <p:attrNameLst>
                                          <p:attrName>style.opacity</p:attrName>
                                        </p:attrNameLst>
                                      </p:cBhvr>
                                      <p:to>
                                        <p:strVal val="0.25"/>
                                      </p:to>
                                    </p:set>
                                    <p:animEffect filter="image" prLst="opacity: 0.25">
                                      <p:cBhvr rctx="IE">
                                        <p:cTn id="23" dur="indefinite"/>
                                        <p:tgtEl>
                                          <p:spTgt spid="3">
                                            <p:txEl>
                                              <p:pRg st="0" end="0"/>
                                            </p:txEl>
                                          </p:spTgt>
                                        </p:tgtEl>
                                      </p:cBhvr>
                                    </p:animEffect>
                                  </p:childTnLst>
                                </p:cTn>
                              </p:par>
                              <p:par>
                                <p:cTn id="24" presetID="9" presetClass="emph" presetSubtype="0" grpId="1" nodeType="withEffect">
                                  <p:stCondLst>
                                    <p:cond delay="0"/>
                                  </p:stCondLst>
                                  <p:childTnLst>
                                    <p:set>
                                      <p:cBhvr rctx="PPT">
                                        <p:cTn id="25" dur="indefinite"/>
                                        <p:tgtEl>
                                          <p:spTgt spid="3">
                                            <p:txEl>
                                              <p:pRg st="1" end="1"/>
                                            </p:txEl>
                                          </p:spTgt>
                                        </p:tgtEl>
                                        <p:attrNameLst>
                                          <p:attrName>style.opacity</p:attrName>
                                        </p:attrNameLst>
                                      </p:cBhvr>
                                      <p:to>
                                        <p:strVal val="0.25"/>
                                      </p:to>
                                    </p:set>
                                    <p:animEffect filter="image" prLst="opacity: 0.25">
                                      <p:cBhvr rctx="IE">
                                        <p:cTn id="26" dur="indefinite"/>
                                        <p:tgtEl>
                                          <p:spTgt spid="3">
                                            <p:txEl>
                                              <p:pRg st="1" end="1"/>
                                            </p:txEl>
                                          </p:spTgt>
                                        </p:tgtEl>
                                      </p:cBhvr>
                                    </p:animEffect>
                                  </p:childTnLst>
                                </p:cTn>
                              </p:par>
                              <p:par>
                                <p:cTn id="27" presetID="9" presetClass="emph" presetSubtype="0" grpId="1" nodeType="withEffect">
                                  <p:stCondLst>
                                    <p:cond delay="0"/>
                                  </p:stCondLst>
                                  <p:childTnLst>
                                    <p:set>
                                      <p:cBhvr rctx="PPT">
                                        <p:cTn id="28" dur="indefinite"/>
                                        <p:tgtEl>
                                          <p:spTgt spid="3">
                                            <p:txEl>
                                              <p:pRg st="2" end="2"/>
                                            </p:txEl>
                                          </p:spTgt>
                                        </p:tgtEl>
                                        <p:attrNameLst>
                                          <p:attrName>style.opacity</p:attrName>
                                        </p:attrNameLst>
                                      </p:cBhvr>
                                      <p:to>
                                        <p:strVal val="0.25"/>
                                      </p:to>
                                    </p:set>
                                    <p:animEffect filter="image" prLst="opacity: 0.25">
                                      <p:cBhvr rctx="IE">
                                        <p:cTn id="29" dur="indefinite"/>
                                        <p:tgtEl>
                                          <p:spTgt spid="3">
                                            <p:txEl>
                                              <p:pRg st="2" end="2"/>
                                            </p:txEl>
                                          </p:spTgt>
                                        </p:tgtEl>
                                      </p:cBhvr>
                                    </p:animEffect>
                                  </p:childTnLst>
                                </p:cTn>
                              </p:par>
                              <p:par>
                                <p:cTn id="30" presetID="9" presetClass="emph" presetSubtype="0" grpId="1" nodeType="withEffect">
                                  <p:stCondLst>
                                    <p:cond delay="0"/>
                                  </p:stCondLst>
                                  <p:childTnLst>
                                    <p:set>
                                      <p:cBhvr rctx="PPT">
                                        <p:cTn id="31" dur="indefinite"/>
                                        <p:tgtEl>
                                          <p:spTgt spid="3">
                                            <p:txEl>
                                              <p:pRg st="3" end="3"/>
                                            </p:txEl>
                                          </p:spTgt>
                                        </p:tgtEl>
                                        <p:attrNameLst>
                                          <p:attrName>style.opacity</p:attrName>
                                        </p:attrNameLst>
                                      </p:cBhvr>
                                      <p:to>
                                        <p:strVal val="0.25"/>
                                      </p:to>
                                    </p:set>
                                    <p:animEffect filter="image" prLst="opacity: 0.25">
                                      <p:cBhvr rctx="IE">
                                        <p:cTn id="32" dur="indefinite"/>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3" grpId="1" build="allAtOnce"/>
      <p:bldP spid="4"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7304" y="189151"/>
            <a:ext cx="10515600" cy="1325563"/>
          </a:xfrm>
        </p:spPr>
        <p:txBody>
          <a:bodyPr/>
          <a:lstStyle/>
          <a:p>
            <a:r>
              <a:rPr lang="es-ES_tradnl" dirty="0"/>
              <a:t>Mecanismos de trauma </a:t>
            </a:r>
          </a:p>
        </p:txBody>
      </p:sp>
      <p:sp>
        <p:nvSpPr>
          <p:cNvPr id="3" name="Marcador de contenido 2"/>
          <p:cNvSpPr>
            <a:spLocks noGrp="1"/>
          </p:cNvSpPr>
          <p:nvPr>
            <p:ph idx="1"/>
          </p:nvPr>
        </p:nvSpPr>
        <p:spPr/>
        <p:txBody>
          <a:bodyPr numCol="2">
            <a:normAutofit/>
          </a:bodyPr>
          <a:lstStyle/>
          <a:p>
            <a:pPr marL="0" indent="0">
              <a:buNone/>
            </a:pPr>
            <a:r>
              <a:rPr lang="es-ES_tradnl" sz="2200" dirty="0"/>
              <a:t>TRAUMA PENETRANTE:</a:t>
            </a:r>
          </a:p>
          <a:p>
            <a:pPr lvl="1"/>
            <a:r>
              <a:rPr lang="es-ES_tradnl" dirty="0"/>
              <a:t>Proyectil arma de fuego.</a:t>
            </a:r>
          </a:p>
          <a:p>
            <a:pPr lvl="1"/>
            <a:r>
              <a:rPr lang="es-ES_tradnl" dirty="0"/>
              <a:t>Arma </a:t>
            </a:r>
            <a:r>
              <a:rPr lang="es-ES_tradnl" dirty="0" err="1"/>
              <a:t>cortopunzante</a:t>
            </a:r>
            <a:r>
              <a:rPr lang="es-ES_tradnl" dirty="0"/>
              <a:t>.</a:t>
            </a:r>
          </a:p>
          <a:p>
            <a:pPr lvl="1"/>
            <a:endParaRPr lang="es-ES_tradnl" dirty="0"/>
          </a:p>
          <a:p>
            <a:pPr lvl="1"/>
            <a:endParaRPr lang="es-ES_tradnl" dirty="0"/>
          </a:p>
          <a:p>
            <a:r>
              <a:rPr lang="es-ES_tradnl" dirty="0"/>
              <a:t>Frecuentemente afectado: </a:t>
            </a:r>
          </a:p>
          <a:p>
            <a:pPr lvl="1">
              <a:buFont typeface="Wingdings" pitchFamily="2" charset="2"/>
              <a:buChar char="§"/>
            </a:pPr>
            <a:r>
              <a:rPr lang="es-ES_tradnl" dirty="0" err="1"/>
              <a:t>Ventrículo</a:t>
            </a:r>
            <a:r>
              <a:rPr lang="es-ES_tradnl" dirty="0"/>
              <a:t> derecho (43%).</a:t>
            </a:r>
          </a:p>
          <a:p>
            <a:pPr lvl="1">
              <a:buFont typeface="Wingdings" pitchFamily="2" charset="2"/>
              <a:buChar char="§"/>
            </a:pPr>
            <a:r>
              <a:rPr lang="es-ES_tradnl" dirty="0" err="1"/>
              <a:t>Ventrículo</a:t>
            </a:r>
            <a:r>
              <a:rPr lang="es-ES_tradnl" dirty="0"/>
              <a:t> izquierdo (33%).</a:t>
            </a:r>
          </a:p>
          <a:p>
            <a:pPr lvl="1">
              <a:buFont typeface="Wingdings" pitchFamily="2" charset="2"/>
              <a:buChar char="§"/>
            </a:pPr>
            <a:r>
              <a:rPr lang="es-ES_tradnl" dirty="0"/>
              <a:t>Aurícula derecha (10% -15%).</a:t>
            </a:r>
          </a:p>
          <a:p>
            <a:pPr lvl="1">
              <a:buFont typeface="Wingdings" pitchFamily="2" charset="2"/>
              <a:buChar char="§"/>
            </a:pPr>
            <a:r>
              <a:rPr lang="es-ES_tradnl" dirty="0"/>
              <a:t>Arterias coronarias (4,4%). </a:t>
            </a:r>
          </a:p>
        </p:txBody>
      </p:sp>
      <p:sp>
        <p:nvSpPr>
          <p:cNvPr id="4" name="Marcador de contenido 3"/>
          <p:cNvSpPr>
            <a:spLocks noGrp="1"/>
          </p:cNvSpPr>
          <p:nvPr>
            <p:ph idx="13"/>
          </p:nvPr>
        </p:nvSpPr>
        <p:spPr>
          <a:xfrm>
            <a:off x="6388608" y="4226928"/>
            <a:ext cx="6684145" cy="2413346"/>
          </a:xfrm>
        </p:spPr>
        <p:txBody>
          <a:bodyPr>
            <a:normAutofit/>
          </a:bodyPr>
          <a:lstStyle/>
          <a:p>
            <a:r>
              <a:rPr lang="es-ES_tradnl" dirty="0"/>
              <a:t>Heridas simples.</a:t>
            </a:r>
          </a:p>
          <a:p>
            <a:r>
              <a:rPr lang="es-ES_tradnl" dirty="0"/>
              <a:t>Heridas complejas.</a:t>
            </a:r>
          </a:p>
          <a:p>
            <a:r>
              <a:rPr lang="es-ES_tradnl" dirty="0"/>
              <a:t>Mortalidad:</a:t>
            </a:r>
          </a:p>
          <a:p>
            <a:pPr lvl="1">
              <a:buFont typeface="Wingdings" pitchFamily="2" charset="2"/>
              <a:buChar char="§"/>
            </a:pPr>
            <a:r>
              <a:rPr lang="es-ES_tradnl" sz="1800" dirty="0"/>
              <a:t>75,5%: choque </a:t>
            </a:r>
            <a:r>
              <a:rPr lang="es-ES_tradnl" sz="1800" dirty="0" err="1"/>
              <a:t>hemorrágico</a:t>
            </a:r>
            <a:r>
              <a:rPr lang="es-ES_tradnl" sz="1800" dirty="0"/>
              <a:t>. </a:t>
            </a:r>
          </a:p>
          <a:p>
            <a:pPr lvl="1">
              <a:buFont typeface="Wingdings" pitchFamily="2" charset="2"/>
              <a:buChar char="§"/>
            </a:pPr>
            <a:r>
              <a:rPr lang="es-ES_tradnl" sz="1800" dirty="0"/>
              <a:t>22,5%: taponamiento </a:t>
            </a:r>
            <a:r>
              <a:rPr lang="es-ES_tradnl" sz="1800" dirty="0" err="1"/>
              <a:t>cardíaco</a:t>
            </a:r>
            <a:r>
              <a:rPr lang="es-ES_tradnl" sz="1800" dirty="0"/>
              <a:t>.</a:t>
            </a:r>
          </a:p>
        </p:txBody>
      </p:sp>
    </p:spTree>
    <p:extLst>
      <p:ext uri="{BB962C8B-B14F-4D97-AF65-F5344CB8AC3E}">
        <p14:creationId xmlns:p14="http://schemas.microsoft.com/office/powerpoint/2010/main" val="91648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5592" y="162560"/>
            <a:ext cx="10515600" cy="1325563"/>
          </a:xfrm>
        </p:spPr>
        <p:txBody>
          <a:bodyPr/>
          <a:lstStyle/>
          <a:p>
            <a:r>
              <a:rPr lang="es-ES_tradnl" dirty="0"/>
              <a:t>Mecanismos de trauma </a:t>
            </a:r>
          </a:p>
        </p:txBody>
      </p:sp>
      <p:sp>
        <p:nvSpPr>
          <p:cNvPr id="3" name="Marcador de contenido 2"/>
          <p:cNvSpPr>
            <a:spLocks noGrp="1"/>
          </p:cNvSpPr>
          <p:nvPr>
            <p:ph idx="1"/>
          </p:nvPr>
        </p:nvSpPr>
        <p:spPr>
          <a:xfrm>
            <a:off x="1130808" y="1474598"/>
            <a:ext cx="10667997" cy="2090392"/>
          </a:xfrm>
        </p:spPr>
        <p:txBody>
          <a:bodyPr/>
          <a:lstStyle/>
          <a:p>
            <a:pPr marL="0" indent="0">
              <a:lnSpc>
                <a:spcPct val="100000"/>
              </a:lnSpc>
              <a:buNone/>
            </a:pPr>
            <a:r>
              <a:rPr lang="es-ES_tradnl" dirty="0"/>
              <a:t>TRAUMA CERRADO:</a:t>
            </a:r>
          </a:p>
          <a:p>
            <a:pPr lvl="1">
              <a:lnSpc>
                <a:spcPct val="100000"/>
              </a:lnSpc>
            </a:pPr>
            <a:r>
              <a:rPr lang="es-ES_tradnl" dirty="0"/>
              <a:t>Caídas de altura.</a:t>
            </a:r>
          </a:p>
          <a:p>
            <a:pPr lvl="1">
              <a:lnSpc>
                <a:spcPct val="100000"/>
              </a:lnSpc>
            </a:pPr>
            <a:r>
              <a:rPr lang="es-ES_tradnl" dirty="0"/>
              <a:t>Accidentes de tránsito.</a:t>
            </a:r>
          </a:p>
          <a:p>
            <a:pPr marL="457200" lvl="1" indent="0">
              <a:lnSpc>
                <a:spcPct val="100000"/>
              </a:lnSpc>
              <a:buNone/>
            </a:pPr>
            <a:endParaRPr lang="es-ES_tradnl" dirty="0"/>
          </a:p>
          <a:p>
            <a:pPr marL="0" indent="0">
              <a:lnSpc>
                <a:spcPct val="100000"/>
              </a:lnSpc>
              <a:buNone/>
            </a:pPr>
            <a:r>
              <a:rPr lang="es-ES_tradnl" dirty="0"/>
              <a:t>Contusiones </a:t>
            </a:r>
            <a:r>
              <a:rPr lang="es-ES_tradnl" dirty="0">
                <a:sym typeface="Wingdings"/>
              </a:rPr>
              <a:t> ruptura  hernia cardíaca. </a:t>
            </a:r>
            <a:endParaRPr lang="es-ES_tradnl" dirty="0"/>
          </a:p>
        </p:txBody>
      </p:sp>
      <p:graphicFrame>
        <p:nvGraphicFramePr>
          <p:cNvPr id="5" name="Marcador de contenido 4"/>
          <p:cNvGraphicFramePr>
            <a:graphicFrameLocks noGrp="1"/>
          </p:cNvGraphicFramePr>
          <p:nvPr>
            <p:ph idx="13"/>
            <p:extLst>
              <p:ext uri="{D42A27DB-BD31-4B8C-83A1-F6EECF244321}">
                <p14:modId xmlns:p14="http://schemas.microsoft.com/office/powerpoint/2010/main" val="4206208899"/>
              </p:ext>
            </p:extLst>
          </p:nvPr>
        </p:nvGraphicFramePr>
        <p:xfrm>
          <a:off x="4958081" y="0"/>
          <a:ext cx="8473440" cy="6695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998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A74DB82-1E4E-A247-B9AD-CD294B1BA9C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4FC0D17F-C637-494E-8BF0-570947F4B6D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7CB9AD00-226D-2A4A-A2DE-C94D0E2012E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13FE94E1-B94E-8D43-86E6-551768B2204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7F01FD15-B19E-034F-BB5A-A58B17CE013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F208FC58-0903-6040-9BFE-8336462592FD}"/>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CFCDB1C5-93A0-194B-AE07-EB3B264FE2A8}"/>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F7485198-2E66-5F41-89AE-1A699B8A1D00}"/>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3BE683AB-6267-0046-86F9-CD9B0D8DF8D3}"/>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0EEE166C-88FD-E542-9B17-7FEFF7E6575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9016" y="189151"/>
            <a:ext cx="10515600" cy="1325563"/>
          </a:xfrm>
        </p:spPr>
        <p:txBody>
          <a:bodyPr/>
          <a:lstStyle/>
          <a:p>
            <a:r>
              <a:rPr lang="es-ES_tradnl" dirty="0"/>
              <a:t>Mecanismos de trauma </a:t>
            </a:r>
          </a:p>
        </p:txBody>
      </p:sp>
      <p:sp>
        <p:nvSpPr>
          <p:cNvPr id="3" name="Marcador de contenido 2"/>
          <p:cNvSpPr>
            <a:spLocks noGrp="1"/>
          </p:cNvSpPr>
          <p:nvPr>
            <p:ph idx="1"/>
          </p:nvPr>
        </p:nvSpPr>
        <p:spPr>
          <a:xfrm>
            <a:off x="960121" y="1657721"/>
            <a:ext cx="10667997" cy="2090392"/>
          </a:xfrm>
        </p:spPr>
        <p:txBody>
          <a:bodyPr/>
          <a:lstStyle/>
          <a:p>
            <a:pPr marL="0" indent="0">
              <a:buNone/>
            </a:pPr>
            <a:r>
              <a:rPr lang="es-ES_tradnl" sz="2200" dirty="0"/>
              <a:t>TRAUMA IATROGÉNICO:</a:t>
            </a:r>
          </a:p>
          <a:p>
            <a:pPr lvl="1"/>
            <a:r>
              <a:rPr lang="es-ES_tradnl" dirty="0"/>
              <a:t>Catéteres subclavios, yugulares.</a:t>
            </a:r>
          </a:p>
          <a:p>
            <a:pPr lvl="1"/>
            <a:r>
              <a:rPr lang="es-ES_tradnl" dirty="0"/>
              <a:t>Procedimientos </a:t>
            </a:r>
            <a:r>
              <a:rPr lang="es-ES_tradnl" dirty="0" err="1"/>
              <a:t>endovasculares</a:t>
            </a:r>
            <a:r>
              <a:rPr lang="es-ES_tradnl" dirty="0"/>
              <a:t>.</a:t>
            </a:r>
          </a:p>
          <a:p>
            <a:pPr marL="457200" lvl="1" indent="0">
              <a:buNone/>
            </a:pPr>
            <a:endParaRPr lang="es-ES_tradnl" dirty="0"/>
          </a:p>
          <a:p>
            <a:pPr marL="457200" lvl="1" indent="0">
              <a:buNone/>
            </a:pPr>
            <a:r>
              <a:rPr lang="es-ES_tradnl" dirty="0"/>
              <a:t>Generalmente pequeñas: </a:t>
            </a:r>
            <a:r>
              <a:rPr lang="es-ES_tradnl" dirty="0" err="1"/>
              <a:t>pericardiocentesis</a:t>
            </a:r>
            <a:r>
              <a:rPr lang="es-ES_tradnl" dirty="0"/>
              <a:t> o ventana pericárdica.</a:t>
            </a:r>
          </a:p>
        </p:txBody>
      </p:sp>
      <p:sp>
        <p:nvSpPr>
          <p:cNvPr id="4" name="Marcador de contenido 3"/>
          <p:cNvSpPr>
            <a:spLocks noGrp="1"/>
          </p:cNvSpPr>
          <p:nvPr>
            <p:ph idx="13"/>
          </p:nvPr>
        </p:nvSpPr>
        <p:spPr>
          <a:xfrm>
            <a:off x="5291446" y="4108832"/>
            <a:ext cx="6684145" cy="2413346"/>
          </a:xfrm>
        </p:spPr>
        <p:txBody>
          <a:bodyPr>
            <a:normAutofit lnSpcReduction="10000"/>
          </a:bodyPr>
          <a:lstStyle/>
          <a:p>
            <a:r>
              <a:rPr lang="es-ES_tradnl" dirty="0"/>
              <a:t>DAÑO ELÉCTRICO:</a:t>
            </a:r>
          </a:p>
          <a:p>
            <a:pPr lvl="1">
              <a:buFont typeface="Wingdings" pitchFamily="2" charset="2"/>
              <a:buChar char="§"/>
            </a:pPr>
            <a:r>
              <a:rPr lang="es-ES_tradnl" sz="1800" dirty="0"/>
              <a:t>Paro cardíaco.</a:t>
            </a:r>
          </a:p>
          <a:p>
            <a:pPr lvl="1">
              <a:buFont typeface="Wingdings" pitchFamily="2" charset="2"/>
              <a:buChar char="§"/>
            </a:pPr>
            <a:r>
              <a:rPr lang="es-ES_tradnl" sz="1800" dirty="0"/>
              <a:t>Necrosis miocárdica aguda.</a:t>
            </a:r>
          </a:p>
          <a:p>
            <a:pPr lvl="1">
              <a:buFont typeface="Wingdings" pitchFamily="2" charset="2"/>
              <a:buChar char="§"/>
            </a:pPr>
            <a:r>
              <a:rPr lang="es-ES_tradnl" sz="1800" dirty="0"/>
              <a:t>Insuficiencia ventricular.</a:t>
            </a:r>
          </a:p>
          <a:p>
            <a:pPr lvl="1">
              <a:buFont typeface="Wingdings" pitchFamily="2" charset="2"/>
              <a:buChar char="§"/>
            </a:pPr>
            <a:r>
              <a:rPr lang="es-ES_tradnl" sz="1800" dirty="0"/>
              <a:t>Arritmias.</a:t>
            </a:r>
          </a:p>
          <a:p>
            <a:pPr lvl="1">
              <a:buFont typeface="Wingdings" pitchFamily="2" charset="2"/>
              <a:buChar char="§"/>
            </a:pPr>
            <a:endParaRPr lang="es-ES_tradnl" sz="1800" dirty="0"/>
          </a:p>
          <a:p>
            <a:pPr marL="457200" lvl="1" indent="0">
              <a:buNone/>
            </a:pPr>
            <a:r>
              <a:rPr lang="es-ES_tradnl" sz="1800" dirty="0"/>
              <a:t>Efecto sobre tejidos excitables </a:t>
            </a:r>
            <a:r>
              <a:rPr lang="mr-IN" sz="1800" dirty="0"/>
              <a:t>–</a:t>
            </a:r>
            <a:r>
              <a:rPr lang="es-ES_tradnl" sz="1800" dirty="0"/>
              <a:t> calor directo </a:t>
            </a:r>
            <a:r>
              <a:rPr lang="mr-IN" sz="1800" dirty="0"/>
              <a:t>–</a:t>
            </a:r>
            <a:r>
              <a:rPr lang="es-ES_tradnl" sz="1800" dirty="0"/>
              <a:t> caídas.</a:t>
            </a:r>
          </a:p>
        </p:txBody>
      </p:sp>
    </p:spTree>
    <p:extLst>
      <p:ext uri="{BB962C8B-B14F-4D97-AF65-F5344CB8AC3E}">
        <p14:creationId xmlns:p14="http://schemas.microsoft.com/office/powerpoint/2010/main" val="114280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childTnLst>
                                    <p:set>
                                      <p:cBhvr rctx="PPT">
                                        <p:cTn id="22" dur="indefinite"/>
                                        <p:tgtEl>
                                          <p:spTgt spid="3">
                                            <p:txEl>
                                              <p:pRg st="0" end="0"/>
                                            </p:txEl>
                                          </p:spTgt>
                                        </p:tgtEl>
                                        <p:attrNameLst>
                                          <p:attrName>style.opacity</p:attrName>
                                        </p:attrNameLst>
                                      </p:cBhvr>
                                      <p:to>
                                        <p:strVal val="0.25"/>
                                      </p:to>
                                    </p:set>
                                    <p:animEffect filter="image" prLst="opacity: 0.25">
                                      <p:cBhvr rctx="IE">
                                        <p:cTn id="23" dur="indefinite"/>
                                        <p:tgtEl>
                                          <p:spTgt spid="3">
                                            <p:txEl>
                                              <p:pRg st="0" end="0"/>
                                            </p:txEl>
                                          </p:spTgt>
                                        </p:tgtEl>
                                      </p:cBhvr>
                                    </p:animEffect>
                                  </p:childTnLst>
                                </p:cTn>
                              </p:par>
                              <p:par>
                                <p:cTn id="24" presetID="9" presetClass="emph" presetSubtype="0" grpId="1" nodeType="withEffect">
                                  <p:stCondLst>
                                    <p:cond delay="0"/>
                                  </p:stCondLst>
                                  <p:childTnLst>
                                    <p:set>
                                      <p:cBhvr rctx="PPT">
                                        <p:cTn id="25" dur="indefinite"/>
                                        <p:tgtEl>
                                          <p:spTgt spid="3">
                                            <p:txEl>
                                              <p:pRg st="1" end="1"/>
                                            </p:txEl>
                                          </p:spTgt>
                                        </p:tgtEl>
                                        <p:attrNameLst>
                                          <p:attrName>style.opacity</p:attrName>
                                        </p:attrNameLst>
                                      </p:cBhvr>
                                      <p:to>
                                        <p:strVal val="0.25"/>
                                      </p:to>
                                    </p:set>
                                    <p:animEffect filter="image" prLst="opacity: 0.25">
                                      <p:cBhvr rctx="IE">
                                        <p:cTn id="26" dur="indefinite"/>
                                        <p:tgtEl>
                                          <p:spTgt spid="3">
                                            <p:txEl>
                                              <p:pRg st="1" end="1"/>
                                            </p:txEl>
                                          </p:spTgt>
                                        </p:tgtEl>
                                      </p:cBhvr>
                                    </p:animEffect>
                                  </p:childTnLst>
                                </p:cTn>
                              </p:par>
                              <p:par>
                                <p:cTn id="27" presetID="9" presetClass="emph" presetSubtype="0" grpId="1" nodeType="withEffect">
                                  <p:stCondLst>
                                    <p:cond delay="0"/>
                                  </p:stCondLst>
                                  <p:childTnLst>
                                    <p:set>
                                      <p:cBhvr rctx="PPT">
                                        <p:cTn id="28" dur="indefinite"/>
                                        <p:tgtEl>
                                          <p:spTgt spid="3">
                                            <p:txEl>
                                              <p:pRg st="2" end="2"/>
                                            </p:txEl>
                                          </p:spTgt>
                                        </p:tgtEl>
                                        <p:attrNameLst>
                                          <p:attrName>style.opacity</p:attrName>
                                        </p:attrNameLst>
                                      </p:cBhvr>
                                      <p:to>
                                        <p:strVal val="0.25"/>
                                      </p:to>
                                    </p:set>
                                    <p:animEffect filter="image" prLst="opacity: 0.25">
                                      <p:cBhvr rctx="IE">
                                        <p:cTn id="29" dur="indefinite"/>
                                        <p:tgtEl>
                                          <p:spTgt spid="3">
                                            <p:txEl>
                                              <p:pRg st="2" end="2"/>
                                            </p:txEl>
                                          </p:spTgt>
                                        </p:tgtEl>
                                      </p:cBhvr>
                                    </p:animEffect>
                                  </p:childTnLst>
                                </p:cTn>
                              </p:par>
                              <p:par>
                                <p:cTn id="30" presetID="9" presetClass="emph" presetSubtype="0" grpId="1" nodeType="withEffect">
                                  <p:stCondLst>
                                    <p:cond delay="0"/>
                                  </p:stCondLst>
                                  <p:childTnLst>
                                    <p:set>
                                      <p:cBhvr rctx="PPT">
                                        <p:cTn id="31" dur="indefinite"/>
                                        <p:tgtEl>
                                          <p:spTgt spid="3">
                                            <p:txEl>
                                              <p:pRg st="4" end="4"/>
                                            </p:txEl>
                                          </p:spTgt>
                                        </p:tgtEl>
                                        <p:attrNameLst>
                                          <p:attrName>style.opacity</p:attrName>
                                        </p:attrNameLst>
                                      </p:cBhvr>
                                      <p:to>
                                        <p:strVal val="0.25"/>
                                      </p:to>
                                    </p:set>
                                    <p:animEffect filter="image" prLst="opacity: 0.25">
                                      <p:cBhvr rctx="IE">
                                        <p:cTn id="32" dur="indefinite"/>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3" grpId="1" build="p"/>
      <p:bldP spid="4" grpId="0" uiExpand="1" build="p" bldLvl="3"/>
    </p:bld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961233A1-3CB8-A646-A486-3CB701FFB107}" vid="{9E4C2885-15FC-2949-87CC-0FC3AA0E6BB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6137</TotalTime>
  <Words>5310</Words>
  <Application>Microsoft Office PowerPoint</Application>
  <PresentationFormat>Panorámica</PresentationFormat>
  <Paragraphs>407</Paragraphs>
  <Slides>29</Slides>
  <Notes>26</Notes>
  <HiddenSlides>2</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Calibri</vt:lpstr>
      <vt:lpstr>Courier New</vt:lpstr>
      <vt:lpstr>Montserrat</vt:lpstr>
      <vt:lpstr>Wingdings</vt:lpstr>
      <vt:lpstr>Tema1</vt:lpstr>
      <vt:lpstr>ENFOQUE DEL PACIENTE CON HERIDA PRECORDIAL</vt:lpstr>
      <vt:lpstr>Contenido </vt:lpstr>
      <vt:lpstr>Anatomía</vt:lpstr>
      <vt:lpstr>Anatomía </vt:lpstr>
      <vt:lpstr>Anatomía </vt:lpstr>
      <vt:lpstr>Epidemiología </vt:lpstr>
      <vt:lpstr>Mecanismos de trauma </vt:lpstr>
      <vt:lpstr>Mecanismos de trauma </vt:lpstr>
      <vt:lpstr>Mecanismos de trauma </vt:lpstr>
      <vt:lpstr>Presentación clínica</vt:lpstr>
      <vt:lpstr>Presentación clínica</vt:lpstr>
      <vt:lpstr>Enfoque del paciente </vt:lpstr>
      <vt:lpstr>Enfoque del paciente: herida penetrante</vt:lpstr>
      <vt:lpstr>Enfoque del paciente: herida penetrante</vt:lpstr>
      <vt:lpstr>Enfoque del paciente: herida penetrante</vt:lpstr>
      <vt:lpstr>Enfoque del paciente: herida penetrante</vt:lpstr>
      <vt:lpstr>Enfoque del paciente: herida penetrante</vt:lpstr>
      <vt:lpstr>Enfoque del paciente: herida penetrante</vt:lpstr>
      <vt:lpstr>Presentación de PowerPoint</vt:lpstr>
      <vt:lpstr>Presentación de PowerPoint</vt:lpstr>
      <vt:lpstr>Tratamiento</vt:lpstr>
      <vt:lpstr>Tratamiento</vt:lpstr>
      <vt:lpstr>Tratamiento</vt:lpstr>
      <vt:lpstr>Tratamiento</vt:lpstr>
      <vt:lpstr>Tratamiento</vt:lpstr>
      <vt:lpstr>Tratamiento</vt:lpstr>
      <vt:lpstr>Seguimiento</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Enfoque del paciente con herida precordial</dc:title>
  <dc:creator>SANDRA BEATRIZ LOPEZ TAMAYO</dc:creator>
  <cp:lastModifiedBy>User</cp:lastModifiedBy>
  <cp:revision>58</cp:revision>
  <dcterms:created xsi:type="dcterms:W3CDTF">2021-04-07T14:24:14Z</dcterms:created>
  <dcterms:modified xsi:type="dcterms:W3CDTF">2021-07-09T22:36:55Z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1143677</vt:lpwstr>
  </property>
  <property fmtid="{D5CDD505-2E9C-101B-9397-08002B2CF9AE}" name="NXPowerLiteSettings" pid="3">
    <vt:lpwstr>C7000400038000</vt:lpwstr>
  </property>
  <property fmtid="{D5CDD505-2E9C-101B-9397-08002B2CF9AE}" name="NXPowerLiteVersion" pid="4">
    <vt:lpwstr>S9.0.3</vt:lpwstr>
  </property>
</Properties>
</file>