
<file path=[Content_Types].xml><?xml version="1.0" encoding="utf-8"?>
<Types xmlns="http://schemas.openxmlformats.org/package/2006/content-types">
  <Default ContentType="image/x-emf" Extension="emf"/>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package.core-properties+xml" PartName="/docProps/core.xml"/>
  <Override ContentType="application/vnd.openxmlformats-officedocument.extended-properties+xml" PartName="/docProps/app.xml"/>
  <Override ContentType="application/binary" PartName="/ppt/metadata"/>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34"/>
  </p:notesMasterIdLst>
  <p:sldIdLst>
    <p:sldId id="364" r:id="rId3"/>
    <p:sldId id="532" r:id="rId4"/>
    <p:sldId id="553"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545" r:id="rId21"/>
    <p:sldId id="421" r:id="rId22"/>
    <p:sldId id="385" r:id="rId23"/>
    <p:sldId id="533" r:id="rId24"/>
    <p:sldId id="386" r:id="rId25"/>
    <p:sldId id="387" r:id="rId26"/>
    <p:sldId id="388" r:id="rId27"/>
    <p:sldId id="534" r:id="rId28"/>
    <p:sldId id="535" r:id="rId29"/>
    <p:sldId id="389" r:id="rId30"/>
    <p:sldId id="390" r:id="rId31"/>
    <p:sldId id="391" r:id="rId32"/>
    <p:sldId id="546" r:id="rId33"/>
    <p:sldId id="552" r:id="rId34"/>
    <p:sldId id="422" r:id="rId35"/>
    <p:sldId id="393" r:id="rId36"/>
    <p:sldId id="547" r:id="rId37"/>
    <p:sldId id="394" r:id="rId38"/>
    <p:sldId id="536" r:id="rId39"/>
    <p:sldId id="537" r:id="rId40"/>
    <p:sldId id="395" r:id="rId41"/>
    <p:sldId id="396" r:id="rId42"/>
    <p:sldId id="397" r:id="rId43"/>
    <p:sldId id="398" r:id="rId44"/>
    <p:sldId id="399" r:id="rId45"/>
    <p:sldId id="400" r:id="rId46"/>
    <p:sldId id="401" r:id="rId47"/>
    <p:sldId id="402" r:id="rId48"/>
    <p:sldId id="403" r:id="rId49"/>
    <p:sldId id="404" r:id="rId50"/>
    <p:sldId id="423" r:id="rId51"/>
    <p:sldId id="540" r:id="rId52"/>
    <p:sldId id="405" r:id="rId53"/>
    <p:sldId id="551" r:id="rId54"/>
    <p:sldId id="538" r:id="rId55"/>
    <p:sldId id="406" r:id="rId56"/>
    <p:sldId id="407" r:id="rId57"/>
    <p:sldId id="408" r:id="rId58"/>
    <p:sldId id="409" r:id="rId59"/>
    <p:sldId id="410" r:id="rId60"/>
    <p:sldId id="411" r:id="rId61"/>
    <p:sldId id="412" r:id="rId62"/>
    <p:sldId id="425" r:id="rId63"/>
    <p:sldId id="548" r:id="rId64"/>
    <p:sldId id="430" r:id="rId65"/>
    <p:sldId id="541" r:id="rId66"/>
    <p:sldId id="415" r:id="rId67"/>
    <p:sldId id="539" r:id="rId68"/>
    <p:sldId id="431" r:id="rId69"/>
    <p:sldId id="433" r:id="rId70"/>
    <p:sldId id="416" r:id="rId71"/>
    <p:sldId id="417" r:id="rId72"/>
    <p:sldId id="418" r:id="rId73"/>
    <p:sldId id="419" r:id="rId74"/>
    <p:sldId id="420" r:id="rId75"/>
    <p:sldId id="434" r:id="rId76"/>
    <p:sldId id="435" r:id="rId77"/>
    <p:sldId id="436" r:id="rId78"/>
    <p:sldId id="437" r:id="rId79"/>
    <p:sldId id="438" r:id="rId80"/>
    <p:sldId id="439" r:id="rId81"/>
    <p:sldId id="440" r:id="rId82"/>
    <p:sldId id="441" r:id="rId83"/>
    <p:sldId id="442" r:id="rId84"/>
    <p:sldId id="443" r:id="rId85"/>
    <p:sldId id="444" r:id="rId86"/>
    <p:sldId id="445" r:id="rId87"/>
    <p:sldId id="446" r:id="rId88"/>
    <p:sldId id="447" r:id="rId89"/>
    <p:sldId id="448" r:id="rId90"/>
    <p:sldId id="449" r:id="rId91"/>
    <p:sldId id="450" r:id="rId92"/>
    <p:sldId id="527" r:id="rId93"/>
    <p:sldId id="554" r:id="rId94"/>
    <p:sldId id="452" r:id="rId95"/>
    <p:sldId id="549" r:id="rId96"/>
    <p:sldId id="453" r:id="rId97"/>
    <p:sldId id="454" r:id="rId98"/>
    <p:sldId id="455" r:id="rId99"/>
    <p:sldId id="456" r:id="rId100"/>
    <p:sldId id="424" r:id="rId101"/>
    <p:sldId id="542" r:id="rId102"/>
    <p:sldId id="266" r:id="rId103"/>
    <p:sldId id="315" r:id="rId104"/>
    <p:sldId id="314" r:id="rId105"/>
    <p:sldId id="550" r:id="rId106"/>
    <p:sldId id="543" r:id="rId107"/>
    <p:sldId id="426" r:id="rId108"/>
    <p:sldId id="427" r:id="rId109"/>
    <p:sldId id="428" r:id="rId110"/>
    <p:sldId id="429" r:id="rId111"/>
    <p:sldId id="263" r:id="rId112"/>
    <p:sldId id="264" r:id="rId113"/>
    <p:sldId id="265" r:id="rId114"/>
    <p:sldId id="308" r:id="rId115"/>
    <p:sldId id="413" r:id="rId116"/>
    <p:sldId id="414" r:id="rId117"/>
    <p:sldId id="528" r:id="rId118"/>
    <p:sldId id="555" r:id="rId119"/>
    <p:sldId id="457" r:id="rId120"/>
    <p:sldId id="529" r:id="rId121"/>
    <p:sldId id="530" r:id="rId122"/>
    <p:sldId id="458" r:id="rId123"/>
    <p:sldId id="459" r:id="rId124"/>
    <p:sldId id="460" r:id="rId125"/>
    <p:sldId id="461" r:id="rId126"/>
    <p:sldId id="462" r:id="rId127"/>
    <p:sldId id="463" r:id="rId128"/>
    <p:sldId id="464" r:id="rId129"/>
    <p:sldId id="465" r:id="rId130"/>
    <p:sldId id="466" r:id="rId131"/>
    <p:sldId id="467" r:id="rId132"/>
    <p:sldId id="468" r:id="rId133"/>
  </p:sldIdLst>
  <p:sldSz cx="12192000" cy="6858000"/>
  <p:notesSz cx="6858000" cy="9144000"/>
  <p:embeddedFontLst>
    <p:embeddedFont>
      <p:font typeface="Calibri" panose="020F0502020204030204" pitchFamily="34" charset="0"/>
      <p:regular r:id="rId135"/>
      <p:bold r:id="rId136"/>
      <p:italic r:id="rId137"/>
      <p:boldItalic r:id="rId138"/>
    </p:embeddedFont>
    <p:embeddedFont>
      <p:font typeface="Montserrat" panose="02000505000000020004" pitchFamily="2" charset="0"/>
      <p:regular r:id="rId139"/>
      <p:bold r:id="rId140"/>
      <p:italic r:id="rId141"/>
      <p:boldItalic r:id="rId1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8" roundtripDataSignature="AMtx7mg3ynQ6KpWoVb7DPqXjH7XdolBB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B48"/>
    <a:srgbClr val="00A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9CDFF4-5091-41B1-9043-D889164D9BA4}">
  <a:tblStyle styleId="{449CDFF4-5091-41B1-9043-D889164D9B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454" autoAdjust="0"/>
  </p:normalViewPr>
  <p:slideViewPr>
    <p:cSldViewPr snapToGrid="0">
      <p:cViewPr varScale="1">
        <p:scale>
          <a:sx n="81" d="100"/>
          <a:sy n="81" d="100"/>
        </p:scale>
        <p:origin x="768" y="72"/>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font" Target="fonts/font4.fntdata"/><Relationship Id="rId191"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notesMaster" Target="notesMasters/notesMaster1.xml"/><Relationship Id="rId139" Type="http://schemas.openxmlformats.org/officeDocument/2006/relationships/font" Target="fonts/font5.fntdata"/><Relationship Id="rId80" Type="http://schemas.openxmlformats.org/officeDocument/2006/relationships/slide" Target="slides/slide78.xml"/><Relationship Id="rId85" Type="http://schemas.openxmlformats.org/officeDocument/2006/relationships/slide" Target="slides/slide83.xml"/><Relationship Id="rId19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90" Type="http://schemas.openxmlformats.org/officeDocument/2006/relationships/viewProps" Target="viewProps.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font" Target="fonts/font7.fntdata"/><Relationship Id="rId188" Type="http://customschemas.google.com/relationships/presentationmetadata" Target="meta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font" Target="fonts/font2.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8.fntdata"/><Relationship Id="rId18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28C56-13F2-4121-9E7E-5476C0705A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F5214CFB-A9CF-4E6D-95AE-5BDA74841216}">
      <dgm:prSet phldrT="[Texto]"/>
      <dgm:spPr>
        <a:solidFill>
          <a:srgbClr val="142B48"/>
        </a:solidFill>
        <a:ln>
          <a:solidFill>
            <a:srgbClr val="142B48"/>
          </a:solidFill>
        </a:ln>
      </dgm:spPr>
      <dgm:t>
        <a:bodyPr/>
        <a:lstStyle/>
        <a:p>
          <a:r>
            <a:rPr lang="es-CO" dirty="0">
              <a:latin typeface="Montserrat" pitchFamily="2" charset="77"/>
            </a:rPr>
            <a:t>A. Glucagón</a:t>
          </a:r>
        </a:p>
      </dgm:t>
    </dgm:pt>
    <dgm:pt modelId="{4FF7C308-148C-4B2B-9135-4006C7D74A59}" type="parTrans" cxnId="{0C5AE166-C545-4E4F-979F-036C6D907AE9}">
      <dgm:prSet/>
      <dgm:spPr/>
      <dgm:t>
        <a:bodyPr/>
        <a:lstStyle/>
        <a:p>
          <a:endParaRPr lang="es-CO">
            <a:latin typeface="Montserrat" pitchFamily="2" charset="77"/>
          </a:endParaRPr>
        </a:p>
      </dgm:t>
    </dgm:pt>
    <dgm:pt modelId="{1B855126-EF29-478C-8C86-992A0D3C3A8B}" type="sibTrans" cxnId="{0C5AE166-C545-4E4F-979F-036C6D907AE9}">
      <dgm:prSet/>
      <dgm:spPr/>
      <dgm:t>
        <a:bodyPr/>
        <a:lstStyle/>
        <a:p>
          <a:endParaRPr lang="es-CO">
            <a:latin typeface="Montserrat" pitchFamily="2" charset="77"/>
          </a:endParaRPr>
        </a:p>
      </dgm:t>
    </dgm:pt>
    <dgm:pt modelId="{23A3A957-BB53-411C-93F3-B6D241E49B03}">
      <dgm:prSet phldrT="[Texto]"/>
      <dgm:spPr>
        <a:solidFill>
          <a:srgbClr val="142B48"/>
        </a:solidFill>
        <a:ln>
          <a:solidFill>
            <a:srgbClr val="142B48"/>
          </a:solidFill>
        </a:ln>
      </dgm:spPr>
      <dgm:t>
        <a:bodyPr/>
        <a:lstStyle/>
        <a:p>
          <a:r>
            <a:rPr lang="es-CO" dirty="0">
              <a:latin typeface="Montserrat" pitchFamily="2" charset="77"/>
            </a:rPr>
            <a:t>B. Insulina</a:t>
          </a:r>
        </a:p>
      </dgm:t>
    </dgm:pt>
    <dgm:pt modelId="{C74EA349-4A30-4AC3-8E82-22EACE105064}" type="parTrans" cxnId="{5752AB5F-A765-4DA4-9CAF-84EC824A6582}">
      <dgm:prSet/>
      <dgm:spPr/>
      <dgm:t>
        <a:bodyPr/>
        <a:lstStyle/>
        <a:p>
          <a:endParaRPr lang="es-CO">
            <a:latin typeface="Montserrat" pitchFamily="2" charset="77"/>
          </a:endParaRPr>
        </a:p>
      </dgm:t>
    </dgm:pt>
    <dgm:pt modelId="{5B6D025C-D5EB-4C46-B5BE-3F4C9B778FC0}" type="sibTrans" cxnId="{5752AB5F-A765-4DA4-9CAF-84EC824A6582}">
      <dgm:prSet/>
      <dgm:spPr/>
      <dgm:t>
        <a:bodyPr/>
        <a:lstStyle/>
        <a:p>
          <a:endParaRPr lang="es-CO">
            <a:latin typeface="Montserrat" pitchFamily="2" charset="77"/>
          </a:endParaRPr>
        </a:p>
      </dgm:t>
    </dgm:pt>
    <dgm:pt modelId="{AAB67665-F94C-4DA8-9B90-2A061B7B67B3}">
      <dgm:prSet phldrT="[Texto]"/>
      <dgm:spPr>
        <a:solidFill>
          <a:srgbClr val="142B48"/>
        </a:solidFill>
        <a:ln>
          <a:solidFill>
            <a:srgbClr val="142B48"/>
          </a:solidFill>
        </a:ln>
      </dgm:spPr>
      <dgm:t>
        <a:bodyPr/>
        <a:lstStyle/>
        <a:p>
          <a:r>
            <a:rPr lang="es-CO" dirty="0">
              <a:latin typeface="Montserrat" pitchFamily="2" charset="77"/>
            </a:rPr>
            <a:t>D. Somatostatina</a:t>
          </a:r>
        </a:p>
      </dgm:t>
    </dgm:pt>
    <dgm:pt modelId="{DB4CAA18-4D9D-4ED1-A045-961C1CAACFA4}" type="parTrans" cxnId="{D8CD188E-14F3-44F1-941C-56714C433F4E}">
      <dgm:prSet/>
      <dgm:spPr/>
      <dgm:t>
        <a:bodyPr/>
        <a:lstStyle/>
        <a:p>
          <a:endParaRPr lang="es-CO">
            <a:latin typeface="Montserrat" pitchFamily="2" charset="77"/>
          </a:endParaRPr>
        </a:p>
      </dgm:t>
    </dgm:pt>
    <dgm:pt modelId="{82B72ADA-595D-4B6A-B6D0-3837BC7A75B0}" type="sibTrans" cxnId="{D8CD188E-14F3-44F1-941C-56714C433F4E}">
      <dgm:prSet/>
      <dgm:spPr/>
      <dgm:t>
        <a:bodyPr/>
        <a:lstStyle/>
        <a:p>
          <a:endParaRPr lang="es-CO">
            <a:latin typeface="Montserrat" pitchFamily="2" charset="77"/>
          </a:endParaRPr>
        </a:p>
      </dgm:t>
    </dgm:pt>
    <dgm:pt modelId="{8D458F22-8468-4020-95BF-DFB74756439A}" type="pres">
      <dgm:prSet presAssocID="{12828C56-13F2-4121-9E7E-5476C0705AC9}" presName="diagram" presStyleCnt="0">
        <dgm:presLayoutVars>
          <dgm:dir/>
          <dgm:resizeHandles val="exact"/>
        </dgm:presLayoutVars>
      </dgm:prSet>
      <dgm:spPr/>
    </dgm:pt>
    <dgm:pt modelId="{38C33CF2-9FA6-41CF-8A99-861CEA76C202}" type="pres">
      <dgm:prSet presAssocID="{F5214CFB-A9CF-4E6D-95AE-5BDA74841216}" presName="node" presStyleLbl="node1" presStyleIdx="0" presStyleCnt="3">
        <dgm:presLayoutVars>
          <dgm:bulletEnabled val="1"/>
        </dgm:presLayoutVars>
      </dgm:prSet>
      <dgm:spPr/>
    </dgm:pt>
    <dgm:pt modelId="{6EA52BA0-0170-4E36-AC2C-441CD6321BFE}" type="pres">
      <dgm:prSet presAssocID="{1B855126-EF29-478C-8C86-992A0D3C3A8B}" presName="sibTrans" presStyleCnt="0"/>
      <dgm:spPr/>
    </dgm:pt>
    <dgm:pt modelId="{C3881805-9422-4D6C-B0B1-F9F68D209019}" type="pres">
      <dgm:prSet presAssocID="{23A3A957-BB53-411C-93F3-B6D241E49B03}" presName="node" presStyleLbl="node1" presStyleIdx="1" presStyleCnt="3">
        <dgm:presLayoutVars>
          <dgm:bulletEnabled val="1"/>
        </dgm:presLayoutVars>
      </dgm:prSet>
      <dgm:spPr/>
    </dgm:pt>
    <dgm:pt modelId="{275D71AC-EA49-4D6D-9FE9-52BD63BDB449}" type="pres">
      <dgm:prSet presAssocID="{5B6D025C-D5EB-4C46-B5BE-3F4C9B778FC0}" presName="sibTrans" presStyleCnt="0"/>
      <dgm:spPr/>
    </dgm:pt>
    <dgm:pt modelId="{76FD7E2F-927E-47D3-B71D-AB9310BDDF62}" type="pres">
      <dgm:prSet presAssocID="{AAB67665-F94C-4DA8-9B90-2A061B7B67B3}" presName="node" presStyleLbl="node1" presStyleIdx="2" presStyleCnt="3">
        <dgm:presLayoutVars>
          <dgm:bulletEnabled val="1"/>
        </dgm:presLayoutVars>
      </dgm:prSet>
      <dgm:spPr/>
    </dgm:pt>
  </dgm:ptLst>
  <dgm:cxnLst>
    <dgm:cxn modelId="{5752AB5F-A765-4DA4-9CAF-84EC824A6582}" srcId="{12828C56-13F2-4121-9E7E-5476C0705AC9}" destId="{23A3A957-BB53-411C-93F3-B6D241E49B03}" srcOrd="1" destOrd="0" parTransId="{C74EA349-4A30-4AC3-8E82-22EACE105064}" sibTransId="{5B6D025C-D5EB-4C46-B5BE-3F4C9B778FC0}"/>
    <dgm:cxn modelId="{5B534241-3787-43FD-BBED-4308E21AEBD6}" type="presOf" srcId="{23A3A957-BB53-411C-93F3-B6D241E49B03}" destId="{C3881805-9422-4D6C-B0B1-F9F68D209019}" srcOrd="0" destOrd="0" presId="urn:microsoft.com/office/officeart/2005/8/layout/default"/>
    <dgm:cxn modelId="{E8AC5861-0E27-4371-B11E-3976D6C8FDEC}" type="presOf" srcId="{AAB67665-F94C-4DA8-9B90-2A061B7B67B3}" destId="{76FD7E2F-927E-47D3-B71D-AB9310BDDF62}" srcOrd="0" destOrd="0" presId="urn:microsoft.com/office/officeart/2005/8/layout/default"/>
    <dgm:cxn modelId="{0C5AE166-C545-4E4F-979F-036C6D907AE9}" srcId="{12828C56-13F2-4121-9E7E-5476C0705AC9}" destId="{F5214CFB-A9CF-4E6D-95AE-5BDA74841216}" srcOrd="0" destOrd="0" parTransId="{4FF7C308-148C-4B2B-9135-4006C7D74A59}" sibTransId="{1B855126-EF29-478C-8C86-992A0D3C3A8B}"/>
    <dgm:cxn modelId="{F6C7E147-D047-4209-9453-9005EAB556A1}" type="presOf" srcId="{12828C56-13F2-4121-9E7E-5476C0705AC9}" destId="{8D458F22-8468-4020-95BF-DFB74756439A}" srcOrd="0" destOrd="0" presId="urn:microsoft.com/office/officeart/2005/8/layout/default"/>
    <dgm:cxn modelId="{D8CD188E-14F3-44F1-941C-56714C433F4E}" srcId="{12828C56-13F2-4121-9E7E-5476C0705AC9}" destId="{AAB67665-F94C-4DA8-9B90-2A061B7B67B3}" srcOrd="2" destOrd="0" parTransId="{DB4CAA18-4D9D-4ED1-A045-961C1CAACFA4}" sibTransId="{82B72ADA-595D-4B6A-B6D0-3837BC7A75B0}"/>
    <dgm:cxn modelId="{FC1C41BB-A67D-4752-A943-1537EF3AC46F}" type="presOf" srcId="{F5214CFB-A9CF-4E6D-95AE-5BDA74841216}" destId="{38C33CF2-9FA6-41CF-8A99-861CEA76C202}" srcOrd="0" destOrd="0" presId="urn:microsoft.com/office/officeart/2005/8/layout/default"/>
    <dgm:cxn modelId="{E9184DAF-B6FB-4847-A731-A12D67536573}" type="presParOf" srcId="{8D458F22-8468-4020-95BF-DFB74756439A}" destId="{38C33CF2-9FA6-41CF-8A99-861CEA76C202}" srcOrd="0" destOrd="0" presId="urn:microsoft.com/office/officeart/2005/8/layout/default"/>
    <dgm:cxn modelId="{8217F694-1E8B-4AE5-8FA1-205276017523}" type="presParOf" srcId="{8D458F22-8468-4020-95BF-DFB74756439A}" destId="{6EA52BA0-0170-4E36-AC2C-441CD6321BFE}" srcOrd="1" destOrd="0" presId="urn:microsoft.com/office/officeart/2005/8/layout/default"/>
    <dgm:cxn modelId="{138AA39D-6898-41F3-AABB-4B44B9178DD0}" type="presParOf" srcId="{8D458F22-8468-4020-95BF-DFB74756439A}" destId="{C3881805-9422-4D6C-B0B1-F9F68D209019}" srcOrd="2" destOrd="0" presId="urn:microsoft.com/office/officeart/2005/8/layout/default"/>
    <dgm:cxn modelId="{9178EEED-CF76-4BBF-AB1F-931F860BDE19}" type="presParOf" srcId="{8D458F22-8468-4020-95BF-DFB74756439A}" destId="{275D71AC-EA49-4D6D-9FE9-52BD63BDB449}" srcOrd="3" destOrd="0" presId="urn:microsoft.com/office/officeart/2005/8/layout/default"/>
    <dgm:cxn modelId="{FEAB9FF2-63E4-435A-A861-207A8C06048F}" type="presParOf" srcId="{8D458F22-8468-4020-95BF-DFB74756439A}" destId="{76FD7E2F-927E-47D3-B71D-AB9310BDDF6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33CF2-9FA6-41CF-8A99-861CEA76C202}">
      <dsp:nvSpPr>
        <dsp:cNvPr id="0" name=""/>
        <dsp:cNvSpPr/>
      </dsp:nvSpPr>
      <dsp:spPr>
        <a:xfrm>
          <a:off x="668" y="357977"/>
          <a:ext cx="2606975" cy="1564185"/>
        </a:xfrm>
        <a:prstGeom prst="rect">
          <a:avLst/>
        </a:prstGeom>
        <a:solidFill>
          <a:srgbClr val="142B48"/>
        </a:solidFill>
        <a:ln w="12700" cap="flat" cmpd="sng" algn="ctr">
          <a:solidFill>
            <a:srgbClr val="142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latin typeface="Montserrat" pitchFamily="2" charset="77"/>
            </a:rPr>
            <a:t>A. Glucagón</a:t>
          </a:r>
        </a:p>
      </dsp:txBody>
      <dsp:txXfrm>
        <a:off x="668" y="357977"/>
        <a:ext cx="2606975" cy="1564185"/>
      </dsp:txXfrm>
    </dsp:sp>
    <dsp:sp modelId="{C3881805-9422-4D6C-B0B1-F9F68D209019}">
      <dsp:nvSpPr>
        <dsp:cNvPr id="0" name=""/>
        <dsp:cNvSpPr/>
      </dsp:nvSpPr>
      <dsp:spPr>
        <a:xfrm>
          <a:off x="2868341" y="357977"/>
          <a:ext cx="2606975" cy="1564185"/>
        </a:xfrm>
        <a:prstGeom prst="rect">
          <a:avLst/>
        </a:prstGeom>
        <a:solidFill>
          <a:srgbClr val="142B48"/>
        </a:solidFill>
        <a:ln w="12700" cap="flat" cmpd="sng" algn="ctr">
          <a:solidFill>
            <a:srgbClr val="142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latin typeface="Montserrat" pitchFamily="2" charset="77"/>
            </a:rPr>
            <a:t>B. Insulina</a:t>
          </a:r>
        </a:p>
      </dsp:txBody>
      <dsp:txXfrm>
        <a:off x="2868341" y="357977"/>
        <a:ext cx="2606975" cy="1564185"/>
      </dsp:txXfrm>
    </dsp:sp>
    <dsp:sp modelId="{76FD7E2F-927E-47D3-B71D-AB9310BDDF62}">
      <dsp:nvSpPr>
        <dsp:cNvPr id="0" name=""/>
        <dsp:cNvSpPr/>
      </dsp:nvSpPr>
      <dsp:spPr>
        <a:xfrm>
          <a:off x="1434505" y="2182860"/>
          <a:ext cx="2606975" cy="1564185"/>
        </a:xfrm>
        <a:prstGeom prst="rect">
          <a:avLst/>
        </a:prstGeom>
        <a:solidFill>
          <a:srgbClr val="142B48"/>
        </a:solidFill>
        <a:ln w="12700" cap="flat" cmpd="sng" algn="ctr">
          <a:solidFill>
            <a:srgbClr val="142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latin typeface="Montserrat" pitchFamily="2" charset="77"/>
            </a:rPr>
            <a:t>D. Somatostatina</a:t>
          </a:r>
        </a:p>
      </dsp:txBody>
      <dsp:txXfrm>
        <a:off x="1434505" y="2182860"/>
        <a:ext cx="2606975" cy="15641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ontserrat" panose="00000500000000000000" pitchFamily="50" charset="0"/>
                <a:ea typeface="Montserrat" panose="00000500000000000000" pitchFamily="50" charset="0"/>
                <a:cs typeface="Montserrat" panose="00000500000000000000" pitchFamily="50" charset="0"/>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s-CO"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ontserrat" panose="00000500000000000000" pitchFamily="50" charset="0"/>
                <a:ea typeface="Montserrat" panose="00000500000000000000" pitchFamily="50" charset="0"/>
                <a:cs typeface="Montserrat" panose="00000500000000000000" pitchFamily="50" charset="0"/>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s-CO"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L="914400" marR="0" lvl="1"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2pPr>
            <a:lvl3pPr marL="1371600" marR="0" lvl="2"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3pPr>
            <a:lvl4pPr marL="1828800" marR="0" lvl="3"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4pPr>
            <a:lvl5pPr marL="2286000" marR="0" lvl="4"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ontserrat" panose="00000500000000000000" pitchFamily="50" charset="0"/>
                <a:ea typeface="Montserrat" panose="00000500000000000000" pitchFamily="50" charset="0"/>
                <a:cs typeface="Montserrat" panose="00000500000000000000" pitchFamily="50" charset="0"/>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s-CO"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Montserrat" panose="00000500000000000000" pitchFamily="50" charset="0"/>
              </a:defRPr>
            </a:lvl1pPr>
          </a:lstStyle>
          <a:p>
            <a:pPr algn="r"/>
            <a:fld id="{00000000-1234-1234-1234-123412341234}" type="slidenum">
              <a:rPr lang="es-CO" sz="1200" smtClean="0">
                <a:solidFill>
                  <a:schemeClr val="dk1"/>
                </a:solidFill>
                <a:ea typeface="Montserrat"/>
                <a:cs typeface="Montserrat"/>
                <a:sym typeface="Montserrat"/>
              </a:rPr>
              <a:pPr algn="r"/>
              <a:t>‹Nº›</a:t>
            </a:fld>
            <a:endParaRPr lang="es-CO" sz="1200" dirty="0">
              <a:solidFill>
                <a:schemeClr val="dk1"/>
              </a:solidFill>
              <a:ea typeface="Montserrat"/>
              <a:cs typeface="Montserrat"/>
              <a:sym typeface="Montserra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50" charset="0"/>
        <a:ea typeface="Montserrat" panose="000005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idx="12"/>
          </p:nvPr>
        </p:nvSpPr>
        <p:spPr/>
        <p:txBody>
          <a:bodyPr/>
          <a:lstStyle/>
          <a:p>
            <a:pPr algn="r"/>
            <a:fld id="{00000000-1234-1234-1234-123412341234}" type="slidenum">
              <a:rPr lang="es-CO" sz="1200" smtClean="0">
                <a:solidFill>
                  <a:schemeClr val="dk1"/>
                </a:solidFill>
                <a:ea typeface="Montserrat"/>
                <a:cs typeface="Montserrat"/>
                <a:sym typeface="Montserrat"/>
              </a:rPr>
              <a:pPr algn="r"/>
              <a:t>29</a:t>
            </a:fld>
            <a:endParaRPr lang="es-CO" sz="1200" dirty="0">
              <a:solidFill>
                <a:schemeClr val="dk1"/>
              </a:solidFill>
              <a:ea typeface="Montserrat"/>
              <a:cs typeface="Montserrat"/>
              <a:sym typeface="Montserrat"/>
            </a:endParaRPr>
          </a:p>
        </p:txBody>
      </p:sp>
    </p:spTree>
    <p:extLst>
      <p:ext uri="{BB962C8B-B14F-4D97-AF65-F5344CB8AC3E}">
        <p14:creationId xmlns:p14="http://schemas.microsoft.com/office/powerpoint/2010/main" val="181799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b2a93f9d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9b2a93f9d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Segmentos funcional</a:t>
            </a:r>
          </a:p>
        </p:txBody>
      </p:sp>
      <p:sp>
        <p:nvSpPr>
          <p:cNvPr id="4" name="Marcador de número de diapositiva 3"/>
          <p:cNvSpPr>
            <a:spLocks noGrp="1"/>
          </p:cNvSpPr>
          <p:nvPr>
            <p:ph type="sldNum" sz="quarter" idx="5"/>
          </p:nvPr>
        </p:nvSpPr>
        <p:spPr/>
        <p:txBody>
          <a:bodyPr/>
          <a:lstStyle/>
          <a:p>
            <a:fld id="{1D3B4E16-C98B-4C61-94E4-B3B05F4E0357}" type="slidenum">
              <a:rPr lang="es-CO" smtClean="0"/>
              <a:t>102</a:t>
            </a:fld>
            <a:endParaRPr lang="es-CO" dirty="0"/>
          </a:p>
        </p:txBody>
      </p:sp>
    </p:spTree>
    <p:extLst>
      <p:ext uri="{BB962C8B-B14F-4D97-AF65-F5344CB8AC3E}">
        <p14:creationId xmlns:p14="http://schemas.microsoft.com/office/powerpoint/2010/main" val="55829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a:solidFill>
                <a:schemeClr val="tx1"/>
              </a:solidFill>
              <a:latin typeface="Montserrat" panose="00000500000000000000" pitchFamily="50" charset="0"/>
              <a:ea typeface="+mn-ea"/>
              <a:cs typeface="+mn-cs"/>
            </a:endParaRPr>
          </a:p>
          <a:p>
            <a:r>
              <a:rPr lang="en-US" sz="1200" b="1" i="0" u="none" strike="noStrike" kern="1200" baseline="0" dirty="0">
                <a:solidFill>
                  <a:schemeClr val="tx1"/>
                </a:solidFill>
                <a:latin typeface="Montserrat" panose="00000500000000000000" pitchFamily="50" charset="0"/>
                <a:ea typeface="+mn-ea"/>
                <a:cs typeface="+mn-cs"/>
              </a:rPr>
              <a:t>Figure 1.6 </a:t>
            </a:r>
            <a:r>
              <a:rPr lang="en-US" sz="1200" b="0" i="0" u="none" strike="noStrike" kern="1200" baseline="0" dirty="0">
                <a:solidFill>
                  <a:schemeClr val="tx1"/>
                </a:solidFill>
                <a:latin typeface="Montserrat" panose="00000500000000000000" pitchFamily="50" charset="0"/>
                <a:ea typeface="+mn-ea"/>
                <a:cs typeface="+mn-cs"/>
              </a:rPr>
              <a:t>Diagrammatic representation of the simple acinus and the zonal arrangement of hepatocytes. Two </a:t>
            </a:r>
            <a:r>
              <a:rPr lang="en-US" sz="1200" b="0" i="0" u="none" strike="noStrike" kern="1200" baseline="0" dirty="0" err="1">
                <a:solidFill>
                  <a:schemeClr val="tx1"/>
                </a:solidFill>
                <a:latin typeface="Montserrat" panose="00000500000000000000" pitchFamily="50" charset="0"/>
                <a:ea typeface="+mn-ea"/>
                <a:cs typeface="+mn-cs"/>
              </a:rPr>
              <a:t>neighbouring</a:t>
            </a:r>
            <a:r>
              <a:rPr lang="en-US" sz="1200" b="0" i="0" u="none" strike="noStrike" kern="1200" baseline="0" dirty="0">
                <a:solidFill>
                  <a:schemeClr val="tx1"/>
                </a:solidFill>
                <a:latin typeface="Montserrat" panose="00000500000000000000" pitchFamily="50" charset="0"/>
                <a:ea typeface="+mn-ea"/>
                <a:cs typeface="+mn-cs"/>
              </a:rPr>
              <a:t> ‘classic lobules’ are outlined by </a:t>
            </a:r>
            <a:r>
              <a:rPr lang="en-US" sz="1200" b="0" i="1" u="none" strike="noStrike" kern="1200" baseline="0" dirty="0">
                <a:solidFill>
                  <a:schemeClr val="tx1"/>
                </a:solidFill>
                <a:latin typeface="Montserrat" panose="00000500000000000000" pitchFamily="50" charset="0"/>
                <a:ea typeface="+mn-ea"/>
                <a:cs typeface="+mn-cs"/>
              </a:rPr>
              <a:t>dashed lines, </a:t>
            </a:r>
            <a:r>
              <a:rPr lang="en-US" sz="1200" b="0" i="0" u="none" strike="noStrike" kern="1200" baseline="0" dirty="0">
                <a:solidFill>
                  <a:schemeClr val="tx1"/>
                </a:solidFill>
                <a:latin typeface="Montserrat" panose="00000500000000000000" pitchFamily="50" charset="0"/>
                <a:ea typeface="+mn-ea"/>
                <a:cs typeface="+mn-cs"/>
              </a:rPr>
              <a:t>and the acinus occupies adjacent sectors of these. Although only one channel is shown as forming the central core of the acinus, the acinus is arranged round the terminal branches of the portal vein, hepatic artery and bile </a:t>
            </a:r>
            <a:r>
              <a:rPr lang="en-US" sz="1200" b="0" i="0" u="none" strike="noStrike" kern="1200" baseline="0" dirty="0" err="1">
                <a:solidFill>
                  <a:schemeClr val="tx1"/>
                </a:solidFill>
                <a:latin typeface="Montserrat" panose="00000500000000000000" pitchFamily="50" charset="0"/>
                <a:ea typeface="+mn-ea"/>
                <a:cs typeface="+mn-cs"/>
              </a:rPr>
              <a:t>ductule</a:t>
            </a:r>
            <a:r>
              <a:rPr lang="en-US" sz="1200" b="0" i="0" u="none" strike="noStrike" kern="1200" baseline="0" dirty="0">
                <a:solidFill>
                  <a:schemeClr val="tx1"/>
                </a:solidFill>
                <a:latin typeface="Montserrat" panose="00000500000000000000" pitchFamily="50" charset="0"/>
                <a:ea typeface="+mn-ea"/>
                <a:cs typeface="+mn-cs"/>
              </a:rPr>
              <a:t>. Zones 1, 2 and 3 represent areas which receive blood progressively poorer in nutrients and oxygen; zone 3 thus represents the microcirculatory periphery; and the most peripheral portions of zone 3 from adjacent acini form the perivenular area. The nodal points of Mall represent vascular watershed areas where the terminal afferent vessels from </a:t>
            </a:r>
            <a:r>
              <a:rPr lang="en-US" sz="1200" b="0" i="0" u="none" strike="noStrike" kern="1200" baseline="0" dirty="0" err="1">
                <a:solidFill>
                  <a:schemeClr val="tx1"/>
                </a:solidFill>
                <a:latin typeface="Montserrat" panose="00000500000000000000" pitchFamily="50" charset="0"/>
                <a:ea typeface="+mn-ea"/>
                <a:cs typeface="+mn-cs"/>
              </a:rPr>
              <a:t>neighbouring</a:t>
            </a:r>
            <a:r>
              <a:rPr lang="en-US" sz="1200" b="0" i="0" u="none" strike="noStrike" kern="1200" baseline="0" dirty="0">
                <a:solidFill>
                  <a:schemeClr val="tx1"/>
                </a:solidFill>
                <a:latin typeface="Montserrat" panose="00000500000000000000" pitchFamily="50" charset="0"/>
                <a:ea typeface="+mn-ea"/>
                <a:cs typeface="+mn-cs"/>
              </a:rPr>
              <a:t> acini meet. </a:t>
            </a:r>
            <a:r>
              <a:rPr lang="en-US" sz="1200" b="0" i="1" u="none" strike="noStrike" kern="1200" baseline="0" dirty="0">
                <a:solidFill>
                  <a:schemeClr val="tx1"/>
                </a:solidFill>
                <a:latin typeface="Montserrat" panose="00000500000000000000" pitchFamily="50" charset="0"/>
                <a:ea typeface="+mn-ea"/>
                <a:cs typeface="+mn-cs"/>
              </a:rPr>
              <a:t>PT, </a:t>
            </a:r>
            <a:r>
              <a:rPr lang="en-US" sz="1200" b="0" i="0" u="none" strike="noStrike" kern="1200" baseline="0" dirty="0">
                <a:solidFill>
                  <a:schemeClr val="tx1"/>
                </a:solidFill>
                <a:latin typeface="Montserrat" panose="00000500000000000000" pitchFamily="50" charset="0"/>
                <a:ea typeface="+mn-ea"/>
                <a:cs typeface="+mn-cs"/>
              </a:rPr>
              <a:t>Portal tract; </a:t>
            </a:r>
            <a:r>
              <a:rPr lang="en-US" sz="1200" b="0" i="1" u="none" strike="noStrike" kern="1200" baseline="0" dirty="0" err="1">
                <a:solidFill>
                  <a:schemeClr val="tx1"/>
                </a:solidFill>
                <a:latin typeface="Montserrat" panose="00000500000000000000" pitchFamily="50" charset="0"/>
                <a:ea typeface="+mn-ea"/>
                <a:cs typeface="+mn-cs"/>
              </a:rPr>
              <a:t>ThV</a:t>
            </a:r>
            <a:r>
              <a:rPr lang="en-US" sz="1200" b="0" i="1" u="none" strike="noStrike" kern="1200" baseline="0" dirty="0">
                <a:solidFill>
                  <a:schemeClr val="tx1"/>
                </a:solidFill>
                <a:latin typeface="Montserrat" panose="00000500000000000000" pitchFamily="50" charset="0"/>
                <a:ea typeface="+mn-ea"/>
                <a:cs typeface="+mn-cs"/>
              </a:rPr>
              <a:t>, </a:t>
            </a:r>
            <a:r>
              <a:rPr lang="en-US" sz="1200" b="0" i="0" u="none" strike="noStrike" kern="1200" baseline="0" dirty="0">
                <a:solidFill>
                  <a:schemeClr val="tx1"/>
                </a:solidFill>
                <a:latin typeface="Montserrat" panose="00000500000000000000" pitchFamily="50" charset="0"/>
                <a:ea typeface="+mn-ea"/>
                <a:cs typeface="+mn-cs"/>
              </a:rPr>
              <a:t>terminal hepatic vein (central vein of ‘classic lobule’); </a:t>
            </a:r>
            <a:r>
              <a:rPr lang="en-US" sz="1200" b="0" i="1" u="none" strike="noStrike" kern="1200" baseline="0" dirty="0">
                <a:solidFill>
                  <a:schemeClr val="tx1"/>
                </a:solidFill>
                <a:latin typeface="Montserrat" panose="00000500000000000000" pitchFamily="50" charset="0"/>
                <a:ea typeface="+mn-ea"/>
                <a:cs typeface="+mn-cs"/>
              </a:rPr>
              <a:t>1, 2, 3, </a:t>
            </a:r>
            <a:r>
              <a:rPr lang="en-US" sz="1200" b="0" i="0" u="none" strike="noStrike" kern="1200" baseline="0" dirty="0">
                <a:solidFill>
                  <a:schemeClr val="tx1"/>
                </a:solidFill>
                <a:latin typeface="Montserrat" panose="00000500000000000000" pitchFamily="50" charset="0"/>
                <a:ea typeface="+mn-ea"/>
                <a:cs typeface="+mn-cs"/>
              </a:rPr>
              <a:t>microcirculatory zones; </a:t>
            </a:r>
            <a:r>
              <a:rPr lang="en-US" sz="1200" b="0" i="1" u="none" strike="noStrike" kern="1200" baseline="0" dirty="0">
                <a:solidFill>
                  <a:schemeClr val="tx1"/>
                </a:solidFill>
                <a:latin typeface="Montserrat" panose="00000500000000000000" pitchFamily="50" charset="0"/>
                <a:ea typeface="+mn-ea"/>
                <a:cs typeface="+mn-cs"/>
              </a:rPr>
              <a:t>1′, 2′, 3′, </a:t>
            </a:r>
            <a:r>
              <a:rPr lang="en-US" sz="1200" b="0" i="0" u="none" strike="noStrike" kern="1200" baseline="0" dirty="0">
                <a:solidFill>
                  <a:schemeClr val="tx1"/>
                </a:solidFill>
                <a:latin typeface="Montserrat" panose="00000500000000000000" pitchFamily="50" charset="0"/>
                <a:ea typeface="+mn-ea"/>
                <a:cs typeface="+mn-cs"/>
              </a:rPr>
              <a:t>microcirculatory zones of </a:t>
            </a:r>
            <a:r>
              <a:rPr lang="en-US" sz="1200" b="0" i="0" u="none" strike="noStrike" kern="1200" baseline="0" dirty="0" err="1">
                <a:solidFill>
                  <a:schemeClr val="tx1"/>
                </a:solidFill>
                <a:latin typeface="Montserrat" panose="00000500000000000000" pitchFamily="50" charset="0"/>
                <a:ea typeface="+mn-ea"/>
                <a:cs typeface="+mn-cs"/>
              </a:rPr>
              <a:t>neighbouring</a:t>
            </a:r>
            <a:r>
              <a:rPr lang="en-US" sz="1200" b="0" i="0" u="none" strike="noStrike" kern="1200" baseline="0" dirty="0">
                <a:solidFill>
                  <a:schemeClr val="tx1"/>
                </a:solidFill>
                <a:latin typeface="Montserrat" panose="00000500000000000000" pitchFamily="50" charset="0"/>
                <a:ea typeface="+mn-ea"/>
                <a:cs typeface="+mn-cs"/>
              </a:rPr>
              <a:t> acinus. </a:t>
            </a:r>
            <a:r>
              <a:rPr lang="en-US" sz="1200" b="0" i="1" u="none" strike="noStrike" kern="1200" baseline="0" dirty="0">
                <a:solidFill>
                  <a:schemeClr val="tx1"/>
                </a:solidFill>
                <a:latin typeface="Montserrat" panose="00000500000000000000" pitchFamily="50" charset="0"/>
                <a:ea typeface="+mn-ea"/>
                <a:cs typeface="+mn-cs"/>
              </a:rPr>
              <a:t>(Data from Rappaport AM et al. Subdivision of hexagonal liver lobules into a structural and functional unit: role in hepatic physiology and pathology. </a:t>
            </a:r>
            <a:r>
              <a:rPr lang="en-US" sz="1200" b="0" i="1" u="none" strike="noStrike" kern="1200" baseline="0" dirty="0" err="1">
                <a:solidFill>
                  <a:schemeClr val="tx1"/>
                </a:solidFill>
                <a:latin typeface="Montserrat" panose="00000500000000000000" pitchFamily="50" charset="0"/>
                <a:ea typeface="+mn-ea"/>
                <a:cs typeface="+mn-cs"/>
              </a:rPr>
              <a:t>Anat</a:t>
            </a:r>
            <a:r>
              <a:rPr lang="en-US" sz="1200" b="0" i="1" u="none" strike="noStrike" kern="1200" baseline="0" dirty="0">
                <a:solidFill>
                  <a:schemeClr val="tx1"/>
                </a:solidFill>
                <a:latin typeface="Montserrat" panose="00000500000000000000" pitchFamily="50" charset="0"/>
                <a:ea typeface="+mn-ea"/>
                <a:cs typeface="+mn-cs"/>
              </a:rPr>
              <a:t> Rec 1954;119:11–34.) </a:t>
            </a:r>
            <a:endParaRPr lang="es-CO" dirty="0"/>
          </a:p>
        </p:txBody>
      </p:sp>
      <p:sp>
        <p:nvSpPr>
          <p:cNvPr id="4" name="Marcador de número de diapositiva 3"/>
          <p:cNvSpPr>
            <a:spLocks noGrp="1"/>
          </p:cNvSpPr>
          <p:nvPr>
            <p:ph type="sldNum" sz="quarter" idx="5"/>
          </p:nvPr>
        </p:nvSpPr>
        <p:spPr/>
        <p:txBody>
          <a:bodyPr/>
          <a:lstStyle/>
          <a:p>
            <a:fld id="{F6CF7C1C-AD6B-420B-873D-4B48D988B70D}" type="slidenum">
              <a:rPr lang="es-CO" smtClean="0"/>
              <a:pPr/>
              <a:t>103</a:t>
            </a:fld>
            <a:endParaRPr lang="es-CO" dirty="0"/>
          </a:p>
        </p:txBody>
      </p:sp>
    </p:spTree>
    <p:extLst>
      <p:ext uri="{BB962C8B-B14F-4D97-AF65-F5344CB8AC3E}">
        <p14:creationId xmlns:p14="http://schemas.microsoft.com/office/powerpoint/2010/main" val="416619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Secreción biliar dependiente de las sales biliares. Las sales biliares pasan a las células para compensar el vacío dejado por el sodio al ser bombeado por la </a:t>
            </a:r>
            <a:r>
              <a:rPr lang="es-MX" dirty="0" err="1"/>
              <a:t>Na</a:t>
            </a:r>
            <a:r>
              <a:rPr lang="es-MX" dirty="0"/>
              <a:t>+ /K+ -ATPasa. La actividad de esta enzima crea un gradiente electroquímico entre ambos lados de la membrana basolateral de las células. En el interior de las células la concentración de </a:t>
            </a:r>
            <a:r>
              <a:rPr lang="es-MX" dirty="0" err="1"/>
              <a:t>Na</a:t>
            </a:r>
            <a:r>
              <a:rPr lang="es-MX" dirty="0"/>
              <a:t> es de 15 </a:t>
            </a:r>
            <a:r>
              <a:rPr lang="es-MX" dirty="0" err="1"/>
              <a:t>mM</a:t>
            </a:r>
            <a:r>
              <a:rPr lang="es-MX" dirty="0"/>
              <a:t>, y el potencial eléctrico de −40 </a:t>
            </a:r>
            <a:r>
              <a:rPr lang="es-MX" dirty="0" err="1"/>
              <a:t>mV</a:t>
            </a:r>
            <a:r>
              <a:rPr lang="es-MX" dirty="0"/>
              <a:t>. Las sales biliares son transportadas por el citoplasma unidas principalmente a la glutatión-S-transferasa (GSH-S-TF). Los transportadores de aniones orgánicos, OATP captan de la sangre sales biliares no conjugadas y las envían al citoplasma celular. En este lugar se conjugan con la glicina y la taurina. En la membrana </a:t>
            </a:r>
            <a:r>
              <a:rPr lang="es-MX" dirty="0" err="1"/>
              <a:t>canalicular</a:t>
            </a:r>
            <a:r>
              <a:rPr lang="es-MX" dirty="0"/>
              <a:t>, el transportador BSEP excreta estas sales biliares a la bilis, consumiendo la energía aportada por el ATP. La concentración de sales biliares en el canalículo biliar llega a ser 1 000 veces superior a la existente en la sangre. Esta diferencia osmolar fuerza el paso de agua desde la sangre a la luz del canalículo biliar, preferentemente a través de las uniones estrechas. </a:t>
            </a:r>
            <a:endParaRPr lang="es-CO" dirty="0"/>
          </a:p>
        </p:txBody>
      </p:sp>
      <p:sp>
        <p:nvSpPr>
          <p:cNvPr id="4" name="Marcador de número de diapositiva 3"/>
          <p:cNvSpPr>
            <a:spLocks noGrp="1"/>
          </p:cNvSpPr>
          <p:nvPr>
            <p:ph type="sldNum" idx="12"/>
          </p:nvPr>
        </p:nvSpPr>
        <p:spPr/>
        <p:txBody>
          <a:bodyPr/>
          <a:lstStyle/>
          <a:p>
            <a:pPr algn="r"/>
            <a:fld id="{00000000-1234-1234-1234-123412341234}" type="slidenum">
              <a:rPr lang="es-CO" sz="1200" smtClean="0">
                <a:solidFill>
                  <a:schemeClr val="dk1"/>
                </a:solidFill>
                <a:ea typeface="Montserrat"/>
                <a:cs typeface="Montserrat"/>
                <a:sym typeface="Montserrat"/>
              </a:rPr>
              <a:pPr algn="r"/>
              <a:t>108</a:t>
            </a:fld>
            <a:endParaRPr lang="es-CO" sz="1200" dirty="0">
              <a:solidFill>
                <a:schemeClr val="dk1"/>
              </a:solidFill>
              <a:ea typeface="Montserrat"/>
              <a:cs typeface="Montserrat"/>
              <a:sym typeface="Montserrat"/>
            </a:endParaRPr>
          </a:p>
        </p:txBody>
      </p:sp>
    </p:spTree>
    <p:extLst>
      <p:ext uri="{BB962C8B-B14F-4D97-AF65-F5344CB8AC3E}">
        <p14:creationId xmlns:p14="http://schemas.microsoft.com/office/powerpoint/2010/main" val="102645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9bbcdb2a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99bbcdb2a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5800"/>
              </a:lnSpc>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9bbcdb2a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9bbcdb2a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b2a93f9d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b2a93f9d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1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AA7"/>
              </a:buClr>
              <a:buSzPts val="6000"/>
              <a:buFont typeface="Montserrat"/>
              <a:buNone/>
              <a:defRPr sz="6000">
                <a:latin typeface="Montserrat" panose="00000500000000000000" pitchFamily="50"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110"/>
          <p:cNvSpPr txBox="1">
            <a:spLocks noGrp="1"/>
          </p:cNvSpPr>
          <p:nvPr>
            <p:ph type="subTitle" idx="1"/>
          </p:nvPr>
        </p:nvSpPr>
        <p:spPr>
          <a:xfrm>
            <a:off x="4038600" y="3602038"/>
            <a:ext cx="66294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latin typeface="Montserrat" panose="00000500000000000000" pitchFamily="50" charset="0"/>
              </a:defRPr>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Montserrat" panose="00000500000000000000" pitchFamily="50"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CO" dirty="0"/>
          </a:p>
        </p:txBody>
      </p:sp>
      <p:sp>
        <p:nvSpPr>
          <p:cNvPr id="19" name="Google Shape;19;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Montserrat" panose="00000500000000000000" pitchFamily="50"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CO" dirty="0"/>
          </a:p>
        </p:txBody>
      </p:sp>
      <p:sp>
        <p:nvSpPr>
          <p:cNvPr id="20" name="Google Shape;20;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Montserrat" panose="00000500000000000000" pitchFamily="50"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CO" smtClean="0"/>
              <a:pPr/>
              <a:t>‹Nº›</a:t>
            </a:fld>
            <a:endParaRPr lang="es-CO" dirty="0"/>
          </a:p>
        </p:txBody>
      </p:sp>
    </p:spTree>
    <p:extLst>
      <p:ext uri="{BB962C8B-B14F-4D97-AF65-F5344CB8AC3E}">
        <p14:creationId xmlns:p14="http://schemas.microsoft.com/office/powerpoint/2010/main" val="211330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E4F39D-0FE3-427B-A3FF-30C6F831BD82}"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C8F745C-2456-4737-A871-BE8016E06173}" type="slidenum">
              <a:rPr lang="es-CO" smtClean="0"/>
              <a:t>‹Nº›</a:t>
            </a:fld>
            <a:endParaRPr lang="es-CO"/>
          </a:p>
        </p:txBody>
      </p:sp>
    </p:spTree>
    <p:extLst>
      <p:ext uri="{BB962C8B-B14F-4D97-AF65-F5344CB8AC3E}">
        <p14:creationId xmlns:p14="http://schemas.microsoft.com/office/powerpoint/2010/main" val="178865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lvl1pPr>
              <a:defRPr>
                <a:latin typeface="Montserrat" panose="00000500000000000000" pitchFamily="50" charset="0"/>
              </a:defRPr>
            </a:lvl1pPr>
          </a:lstStyle>
          <a:p>
            <a:r>
              <a:rPr lang="es-ES" dirty="0"/>
              <a:t>Haga clic para modificar el estilo de título del patrón</a:t>
            </a:r>
            <a:endParaRPr lang="es-CO" dirty="0"/>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lvl1pPr>
              <a:defRPr/>
            </a:lvl1pPr>
          </a:lstStyle>
          <a:p>
            <a:fld id="{86CF6315-8EFA-4957-8B1F-343D251DE1AB}" type="datetimeFigureOut">
              <a:rPr lang="es-CO" smtClean="0"/>
              <a:pPr/>
              <a:t>19/07/2021</a:t>
            </a:fld>
            <a:endParaRPr lang="es-CO" dirty="0"/>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lvl1pPr>
              <a:defRPr/>
            </a:lvl1pPr>
          </a:lstStyle>
          <a:p>
            <a:endParaRPr lang="es-CO" dirty="0"/>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lvl1pPr>
              <a:defRPr/>
            </a:lvl1pPr>
          </a:lstStyle>
          <a:p>
            <a:fld id="{02AB0CCD-6591-48DB-8B0C-02F666FB18B1}" type="slidenum">
              <a:rPr lang="es-CO" smtClean="0"/>
              <a:pPr/>
              <a:t>‹Nº›</a:t>
            </a:fld>
            <a:endParaRPr lang="es-CO" dirty="0"/>
          </a:p>
        </p:txBody>
      </p:sp>
    </p:spTree>
    <p:extLst>
      <p:ext uri="{BB962C8B-B14F-4D97-AF65-F5344CB8AC3E}">
        <p14:creationId xmlns:p14="http://schemas.microsoft.com/office/powerpoint/2010/main" val="371374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lvl1pPr>
              <a:defRPr>
                <a:latin typeface="Montserrat" panose="00000500000000000000" pitchFamily="50" charset="0"/>
              </a:defRPr>
            </a:lvl1pPr>
          </a:lstStyle>
          <a:p>
            <a:r>
              <a:rPr lang="es-ES" dirty="0"/>
              <a:t>Haga clic para modificar el estilo de título del patrón</a:t>
            </a:r>
            <a:endParaRPr lang="es-CO" dirty="0"/>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lvl1pPr>
              <a:defRPr/>
            </a:lvl1pPr>
          </a:lstStyle>
          <a:p>
            <a:fld id="{86CF6315-8EFA-4957-8B1F-343D251DE1AB}" type="datetimeFigureOut">
              <a:rPr lang="es-CO" smtClean="0"/>
              <a:pPr/>
              <a:t>19/07/2021</a:t>
            </a:fld>
            <a:endParaRPr lang="es-CO" dirty="0"/>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lvl1pPr>
              <a:defRPr/>
            </a:lvl1pPr>
          </a:lstStyle>
          <a:p>
            <a:endParaRPr lang="es-CO" dirty="0"/>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lvl1pPr>
              <a:defRPr/>
            </a:lvl1pPr>
          </a:lstStyle>
          <a:p>
            <a:fld id="{02AB0CCD-6591-48DB-8B0C-02F666FB18B1}" type="slidenum">
              <a:rPr lang="es-CO" smtClean="0"/>
              <a:pPr/>
              <a:t>‹Nº›</a:t>
            </a:fld>
            <a:endParaRPr lang="es-CO" dirty="0"/>
          </a:p>
        </p:txBody>
      </p:sp>
    </p:spTree>
    <p:extLst>
      <p:ext uri="{BB962C8B-B14F-4D97-AF65-F5344CB8AC3E}">
        <p14:creationId xmlns:p14="http://schemas.microsoft.com/office/powerpoint/2010/main" val="295321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atin typeface="Montserrat" panose="00000500000000000000" pitchFamily="50"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lvl1pPr>
              <a:defRPr/>
            </a:lvl1pPr>
          </a:lstStyle>
          <a:p>
            <a:fld id="{86CF6315-8EFA-4957-8B1F-343D251DE1AB}" type="datetimeFigureOut">
              <a:rPr lang="es-CO" smtClean="0"/>
              <a:pPr/>
              <a:t>19/07/2021</a:t>
            </a:fld>
            <a:endParaRPr lang="es-CO" dirty="0"/>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lvl1pPr>
              <a:defRPr/>
            </a:lvl1pPr>
          </a:lstStyle>
          <a:p>
            <a:endParaRPr lang="es-CO" dirty="0"/>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lvl1pPr>
              <a:defRPr/>
            </a:lvl1pPr>
          </a:lstStyle>
          <a:p>
            <a:fld id="{02AB0CCD-6591-48DB-8B0C-02F666FB18B1}" type="slidenum">
              <a:rPr lang="es-CO" smtClean="0"/>
              <a:pPr/>
              <a:t>‹Nº›</a:t>
            </a:fld>
            <a:endParaRPr lang="es-CO" dirty="0"/>
          </a:p>
        </p:txBody>
      </p:sp>
    </p:spTree>
    <p:extLst>
      <p:ext uri="{BB962C8B-B14F-4D97-AF65-F5344CB8AC3E}">
        <p14:creationId xmlns:p14="http://schemas.microsoft.com/office/powerpoint/2010/main" val="307537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lvl1pPr>
              <a:defRPr>
                <a:latin typeface="Montserrat" panose="00000500000000000000" pitchFamily="50" charset="0"/>
              </a:defRPr>
            </a:lvl1pPr>
          </a:lstStyle>
          <a:p>
            <a:r>
              <a:rPr lang="es-ES" dirty="0"/>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lvl1pPr>
              <a:defRPr/>
            </a:lvl1pPr>
          </a:lstStyle>
          <a:p>
            <a:fld id="{86CF6315-8EFA-4957-8B1F-343D251DE1AB}" type="datetimeFigureOut">
              <a:rPr lang="es-CO" smtClean="0"/>
              <a:pPr/>
              <a:t>19/07/2021</a:t>
            </a:fld>
            <a:endParaRPr lang="es-CO" dirty="0"/>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lvl1pPr>
              <a:defRPr/>
            </a:lvl1pPr>
          </a:lstStyle>
          <a:p>
            <a:endParaRPr lang="es-CO" dirty="0"/>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lvl1pPr>
              <a:defRPr/>
            </a:lvl1pPr>
          </a:lstStyle>
          <a:p>
            <a:fld id="{02AB0CCD-6591-48DB-8B0C-02F666FB18B1}" type="slidenum">
              <a:rPr lang="es-CO" smtClean="0"/>
              <a:pPr/>
              <a:t>‹Nº›</a:t>
            </a:fld>
            <a:endParaRPr lang="es-CO" dirty="0"/>
          </a:p>
        </p:txBody>
      </p:sp>
    </p:spTree>
    <p:extLst>
      <p:ext uri="{BB962C8B-B14F-4D97-AF65-F5344CB8AC3E}">
        <p14:creationId xmlns:p14="http://schemas.microsoft.com/office/powerpoint/2010/main" val="1375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C66C8CB4-C6F0-4447-8DEB-3A817E22536C}" type="datetimeFigureOut">
              <a:rPr lang="es-CO" smtClean="0"/>
              <a:pPr/>
              <a:t>19/07/2021</a:t>
            </a:fld>
            <a:endParaRPr lang="es-CO" dirty="0"/>
          </a:p>
        </p:txBody>
      </p:sp>
      <p:sp>
        <p:nvSpPr>
          <p:cNvPr id="3" name="2 Marcador de pie de página"/>
          <p:cNvSpPr>
            <a:spLocks noGrp="1"/>
          </p:cNvSpPr>
          <p:nvPr>
            <p:ph type="ftr" sz="quarter" idx="11"/>
          </p:nvPr>
        </p:nvSpPr>
        <p:spPr/>
        <p:txBody>
          <a:bodyPr/>
          <a:lstStyle>
            <a:lvl1pPr>
              <a:defRPr/>
            </a:lvl1pPr>
          </a:lstStyle>
          <a:p>
            <a:endParaRPr lang="es-CO" dirty="0"/>
          </a:p>
        </p:txBody>
      </p:sp>
      <p:sp>
        <p:nvSpPr>
          <p:cNvPr id="4" name="3 Marcador de número de diapositiva"/>
          <p:cNvSpPr>
            <a:spLocks noGrp="1"/>
          </p:cNvSpPr>
          <p:nvPr>
            <p:ph type="sldNum" sz="quarter" idx="12"/>
          </p:nvPr>
        </p:nvSpPr>
        <p:spPr/>
        <p:txBody>
          <a:bodyPr/>
          <a:lstStyle>
            <a:lvl1pPr>
              <a:defRPr/>
            </a:lvl1pPr>
          </a:lstStyle>
          <a:p>
            <a:fld id="{07500967-E939-468E-8C6B-2A7D90320621}" type="slidenum">
              <a:rPr lang="es-CO" smtClean="0"/>
              <a:pPr/>
              <a:t>‹Nº›</a:t>
            </a:fld>
            <a:endParaRPr lang="es-CO" dirty="0"/>
          </a:p>
        </p:txBody>
      </p:sp>
    </p:spTree>
    <p:extLst>
      <p:ext uri="{BB962C8B-B14F-4D97-AF65-F5344CB8AC3E}">
        <p14:creationId xmlns:p14="http://schemas.microsoft.com/office/powerpoint/2010/main" val="74715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fld id="{C66C8CB4-C6F0-4447-8DEB-3A817E22536C}" type="datetimeFigureOut">
              <a:rPr lang="es-CO" smtClean="0"/>
              <a:pPr/>
              <a:t>19/07/2021</a:t>
            </a:fld>
            <a:endParaRPr lang="es-CO" dirty="0"/>
          </a:p>
        </p:txBody>
      </p:sp>
      <p:sp>
        <p:nvSpPr>
          <p:cNvPr id="5" name="4 Marcador de pie de página"/>
          <p:cNvSpPr>
            <a:spLocks noGrp="1"/>
          </p:cNvSpPr>
          <p:nvPr>
            <p:ph type="ftr" sz="quarter" idx="11"/>
          </p:nvPr>
        </p:nvSpPr>
        <p:spPr/>
        <p:txBody>
          <a:bodyPr/>
          <a:lstStyle>
            <a:lvl1pPr>
              <a:defRPr/>
            </a:lvl1pPr>
          </a:lstStyle>
          <a:p>
            <a:endParaRPr lang="es-CO" dirty="0"/>
          </a:p>
        </p:txBody>
      </p:sp>
      <p:sp>
        <p:nvSpPr>
          <p:cNvPr id="6" name="5 Marcador de número de diapositiva"/>
          <p:cNvSpPr>
            <a:spLocks noGrp="1"/>
          </p:cNvSpPr>
          <p:nvPr>
            <p:ph type="sldNum" sz="quarter" idx="12"/>
          </p:nvPr>
        </p:nvSpPr>
        <p:spPr/>
        <p:txBody>
          <a:bodyPr/>
          <a:lstStyle>
            <a:lvl1pPr>
              <a:defRPr/>
            </a:lvl1pPr>
          </a:lstStyle>
          <a:p>
            <a:fld id="{07500967-E939-468E-8C6B-2A7D90320621}" type="slidenum">
              <a:rPr lang="es-CO" smtClean="0"/>
              <a:pPr/>
              <a:t>‹Nº›</a:t>
            </a:fld>
            <a:endParaRPr lang="es-CO" dirty="0"/>
          </a:p>
        </p:txBody>
      </p:sp>
    </p:spTree>
    <p:extLst>
      <p:ext uri="{BB962C8B-B14F-4D97-AF65-F5344CB8AC3E}">
        <p14:creationId xmlns:p14="http://schemas.microsoft.com/office/powerpoint/2010/main" val="165060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lvl1pPr>
              <a:defRPr/>
            </a:lvl1pPr>
          </a:lstStyle>
          <a:p>
            <a:fld id="{C66C8CB4-C6F0-4447-8DEB-3A817E22536C}" type="datetimeFigureOut">
              <a:rPr lang="es-CO" smtClean="0"/>
              <a:pPr/>
              <a:t>19/07/2021</a:t>
            </a:fld>
            <a:endParaRPr lang="es-CO" dirty="0"/>
          </a:p>
        </p:txBody>
      </p:sp>
      <p:sp>
        <p:nvSpPr>
          <p:cNvPr id="6" name="5 Marcador de pie de página"/>
          <p:cNvSpPr>
            <a:spLocks noGrp="1"/>
          </p:cNvSpPr>
          <p:nvPr>
            <p:ph type="ftr" sz="quarter" idx="11"/>
          </p:nvPr>
        </p:nvSpPr>
        <p:spPr/>
        <p:txBody>
          <a:bodyPr/>
          <a:lstStyle>
            <a:lvl1pPr>
              <a:defRPr/>
            </a:lvl1pPr>
          </a:lstStyle>
          <a:p>
            <a:endParaRPr lang="es-CO" dirty="0"/>
          </a:p>
        </p:txBody>
      </p:sp>
      <p:sp>
        <p:nvSpPr>
          <p:cNvPr id="7" name="6 Marcador de número de diapositiva"/>
          <p:cNvSpPr>
            <a:spLocks noGrp="1"/>
          </p:cNvSpPr>
          <p:nvPr>
            <p:ph type="sldNum" sz="quarter" idx="12"/>
          </p:nvPr>
        </p:nvSpPr>
        <p:spPr/>
        <p:txBody>
          <a:bodyPr/>
          <a:lstStyle>
            <a:lvl1pPr>
              <a:defRPr/>
            </a:lvl1pPr>
          </a:lstStyle>
          <a:p>
            <a:fld id="{07500967-E939-468E-8C6B-2A7D90320621}" type="slidenum">
              <a:rPr lang="es-CO" smtClean="0"/>
              <a:pPr/>
              <a:t>‹Nº›</a:t>
            </a:fld>
            <a:endParaRPr lang="es-CO" dirty="0"/>
          </a:p>
        </p:txBody>
      </p:sp>
    </p:spTree>
    <p:extLst>
      <p:ext uri="{BB962C8B-B14F-4D97-AF65-F5344CB8AC3E}">
        <p14:creationId xmlns:p14="http://schemas.microsoft.com/office/powerpoint/2010/main" val="957667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AA7"/>
              </a:buClr>
              <a:buSzPts val="4400"/>
              <a:buFont typeface="Montserrat"/>
              <a:buNone/>
              <a:defRPr sz="4400" b="1" i="0" u="none" strike="noStrike" cap="none">
                <a:solidFill>
                  <a:srgbClr val="00AAA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09"/>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1pPr>
            <a:lvl2pPr marL="914400" marR="0" lvl="1"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4pPr>
            <a:lvl5pPr marL="2286000" marR="0" lvl="4"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ontserrat" panose="00000500000000000000" pitchFamily="50" charset="0"/>
                <a:ea typeface="Montserrat" panose="00000500000000000000" pitchFamily="50" charset="0"/>
                <a:cs typeface="Montserrat" panose="00000500000000000000" pitchFamily="50" charset="0"/>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s-CO" dirty="0"/>
          </a:p>
        </p:txBody>
      </p:sp>
      <p:sp>
        <p:nvSpPr>
          <p:cNvPr id="13" name="Google Shape;13;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ontserrat" panose="00000500000000000000" pitchFamily="50" charset="0"/>
                <a:ea typeface="Montserrat" panose="00000500000000000000" pitchFamily="50" charset="0"/>
                <a:cs typeface="Montserrat" panose="00000500000000000000" pitchFamily="50" charset="0"/>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s-CO" dirty="0"/>
          </a:p>
        </p:txBody>
      </p:sp>
      <p:sp>
        <p:nvSpPr>
          <p:cNvPr id="14" name="Google Shape;14;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ontserrat" panose="00000500000000000000" pitchFamily="50" charset="0"/>
                <a:ea typeface="Montserrat" panose="00000500000000000000" pitchFamily="50" charset="0"/>
                <a:cs typeface="Montserrat" panose="00000500000000000000" pitchFamily="50" charset="0"/>
                <a:sym typeface="Montserrat"/>
              </a:defRPr>
            </a:lvl1pPr>
            <a:lvl2pPr marL="0" marR="0" lvl="1" indent="0" algn="r" rtl="0">
              <a:spcBef>
                <a:spcPts val="0"/>
              </a:spcBef>
              <a:buNone/>
              <a:defRPr sz="1200" b="0" i="0" u="none" strike="noStrike" cap="none">
                <a:solidFill>
                  <a:srgbClr val="888888"/>
                </a:solidFill>
                <a:latin typeface="Montserrat"/>
                <a:ea typeface="Montserrat"/>
                <a:cs typeface="Montserrat"/>
                <a:sym typeface="Montserrat"/>
              </a:defRPr>
            </a:lvl2pPr>
            <a:lvl3pPr marL="0" marR="0" lvl="2" indent="0" algn="r" rtl="0">
              <a:spcBef>
                <a:spcPts val="0"/>
              </a:spcBef>
              <a:buNone/>
              <a:defRPr sz="1200" b="0" i="0" u="none" strike="noStrike" cap="none">
                <a:solidFill>
                  <a:srgbClr val="888888"/>
                </a:solidFill>
                <a:latin typeface="Montserrat"/>
                <a:ea typeface="Montserrat"/>
                <a:cs typeface="Montserrat"/>
                <a:sym typeface="Montserrat"/>
              </a:defRPr>
            </a:lvl3pPr>
            <a:lvl4pPr marL="0" marR="0" lvl="3" indent="0" algn="r" rtl="0">
              <a:spcBef>
                <a:spcPts val="0"/>
              </a:spcBef>
              <a:buNone/>
              <a:defRPr sz="1200" b="0" i="0" u="none" strike="noStrike" cap="none">
                <a:solidFill>
                  <a:srgbClr val="888888"/>
                </a:solidFill>
                <a:latin typeface="Montserrat"/>
                <a:ea typeface="Montserrat"/>
                <a:cs typeface="Montserrat"/>
                <a:sym typeface="Montserrat"/>
              </a:defRPr>
            </a:lvl4pPr>
            <a:lvl5pPr marL="0" marR="0" lvl="4" indent="0" algn="r" rtl="0">
              <a:spcBef>
                <a:spcPts val="0"/>
              </a:spcBef>
              <a:buNone/>
              <a:defRPr sz="1200" b="0" i="0" u="none" strike="noStrike" cap="none">
                <a:solidFill>
                  <a:srgbClr val="888888"/>
                </a:solidFill>
                <a:latin typeface="Montserrat"/>
                <a:ea typeface="Montserrat"/>
                <a:cs typeface="Montserrat"/>
                <a:sym typeface="Montserrat"/>
              </a:defRPr>
            </a:lvl5pPr>
            <a:lvl6pPr marL="0" marR="0" lvl="5" indent="0" algn="r" rtl="0">
              <a:spcBef>
                <a:spcPts val="0"/>
              </a:spcBef>
              <a:buNone/>
              <a:defRPr sz="1200" b="0" i="0" u="none" strike="noStrike" cap="none">
                <a:solidFill>
                  <a:srgbClr val="888888"/>
                </a:solidFill>
                <a:latin typeface="Montserrat"/>
                <a:ea typeface="Montserrat"/>
                <a:cs typeface="Montserrat"/>
                <a:sym typeface="Montserrat"/>
              </a:defRPr>
            </a:lvl6pPr>
            <a:lvl7pPr marL="0" marR="0" lvl="6" indent="0" algn="r" rtl="0">
              <a:spcBef>
                <a:spcPts val="0"/>
              </a:spcBef>
              <a:buNone/>
              <a:defRPr sz="1200" b="0" i="0" u="none" strike="noStrike" cap="none">
                <a:solidFill>
                  <a:srgbClr val="888888"/>
                </a:solidFill>
                <a:latin typeface="Montserrat"/>
                <a:ea typeface="Montserrat"/>
                <a:cs typeface="Montserrat"/>
                <a:sym typeface="Montserrat"/>
              </a:defRPr>
            </a:lvl7pPr>
            <a:lvl8pPr marL="0" marR="0" lvl="7" indent="0" algn="r" rtl="0">
              <a:spcBef>
                <a:spcPts val="0"/>
              </a:spcBef>
              <a:buNone/>
              <a:defRPr sz="1200" b="0" i="0" u="none" strike="noStrike" cap="none">
                <a:solidFill>
                  <a:srgbClr val="888888"/>
                </a:solidFill>
                <a:latin typeface="Montserrat"/>
                <a:ea typeface="Montserrat"/>
                <a:cs typeface="Montserrat"/>
                <a:sym typeface="Montserrat"/>
              </a:defRPr>
            </a:lvl8pPr>
            <a:lvl9pPr marL="0" marR="0" lvl="8" indent="0" algn="r" rtl="0">
              <a:spcBef>
                <a:spcPts val="0"/>
              </a:spcBef>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s-CO" smtClean="0"/>
              <a:pPr/>
              <a:t>‹Nº›</a:t>
            </a:fld>
            <a:endParaRPr lang="es-CO" dirty="0"/>
          </a:p>
        </p:txBody>
      </p:sp>
    </p:spTree>
  </p:cSld>
  <p:clrMap bg1="lt1" tx1="dk1" bg2="dk2" tx2="lt2" accent1="accent1" accent2="accent2" accent3="accent3" accent4="accent4" accent5="accent5" accent6="accent6" hlink="hlink" folHlink="folHlink"/>
  <p:sldLayoutIdLst>
    <p:sldLayoutId id="2147483666" r:id="rId1"/>
    <p:sldLayoutId id="2147483672" r:id="rId2"/>
    <p:sldLayoutId id="214748367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50" charset="0"/>
          <a:ea typeface="Montserrat" panose="000005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50" charset="0"/>
          <a:ea typeface="Montserrat" panose="000005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50" charset="0"/>
              </a:defRPr>
            </a:lvl1pPr>
          </a:lstStyle>
          <a:p>
            <a:fld id="{86CF6315-8EFA-4957-8B1F-343D251DE1AB}" type="datetimeFigureOut">
              <a:rPr lang="es-CO" smtClean="0"/>
              <a:pPr/>
              <a:t>19/07/2021</a:t>
            </a:fld>
            <a:endParaRPr lang="es-CO" dirty="0"/>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50" charset="0"/>
              </a:defRPr>
            </a:lvl1pPr>
          </a:lstStyle>
          <a:p>
            <a:endParaRPr lang="es-CO" dirty="0"/>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50" charset="0"/>
              </a:defRPr>
            </a:lvl1pPr>
          </a:lstStyle>
          <a:p>
            <a:fld id="{02AB0CCD-6591-48DB-8B0C-02F666FB18B1}" type="slidenum">
              <a:rPr lang="es-CO" smtClean="0"/>
              <a:pPr/>
              <a:t>‹Nº›</a:t>
            </a:fld>
            <a:endParaRPr lang="es-CO" dirty="0"/>
          </a:p>
        </p:txBody>
      </p:sp>
    </p:spTree>
    <p:extLst>
      <p:ext uri="{BB962C8B-B14F-4D97-AF65-F5344CB8AC3E}">
        <p14:creationId xmlns:p14="http://schemas.microsoft.com/office/powerpoint/2010/main" val="2944451204"/>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5"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b="1" kern="1200">
          <a:solidFill>
            <a:srgbClr val="00AAA7"/>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arget="../media/image10.jpeg" Type="http://schemas.openxmlformats.org/officeDocument/2006/relationships/image"/><Relationship Id="rId1" Target="../slideLayouts/slideLayout4.xml" Type="http://schemas.openxmlformats.org/officeDocument/2006/relationships/slideLayout"/></Relationships>
</file>

<file path=ppt/slides/_rels/slide10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arget="../media/image86.jpeg" Type="http://schemas.openxmlformats.org/officeDocument/2006/relationships/image"/><Relationship Id="rId2" Target="../notesSlides/notesSlide2.xml" Type="http://schemas.openxmlformats.org/officeDocument/2006/relationships/notesSlide"/><Relationship Id="rId1" Target="../slideLayouts/slideLayout7.xml" Type="http://schemas.openxmlformats.org/officeDocument/2006/relationships/slideLayout"/></Relationships>
</file>

<file path=ppt/slides/_rels/slide102.xml.rels><?xml version="1.0" encoding="UTF-8" standalone="yes" ?><Relationships xmlns="http://schemas.openxmlformats.org/package/2006/relationships"><Relationship Id="rId3" Target="../media/image87.jpeg" Type="http://schemas.openxmlformats.org/officeDocument/2006/relationships/image"/><Relationship Id="rId2" Target="../notesSlides/notesSlide3.xml" Type="http://schemas.openxmlformats.org/officeDocument/2006/relationships/notesSlide"/><Relationship Id="rId1" Target="../slideLayouts/slideLayout7.xml" Type="http://schemas.openxmlformats.org/officeDocument/2006/relationships/slideLayout"/></Relationships>
</file>

<file path=ppt/slides/_rels/slide103.xml.rels><?xml version="1.0" encoding="UTF-8" standalone="yes" ?><Relationships xmlns="http://schemas.openxmlformats.org/package/2006/relationships"><Relationship Id="rId3" Target="../media/image88.jpeg" Type="http://schemas.openxmlformats.org/officeDocument/2006/relationships/image"/><Relationship Id="rId2" Target="../notesSlides/notesSlide4.xml" Type="http://schemas.openxmlformats.org/officeDocument/2006/relationships/notesSlide"/><Relationship Id="rId1" Target="../slideLayouts/slideLayout8.xml" Type="http://schemas.openxmlformats.org/officeDocument/2006/relationships/slideLayout"/><Relationship Id="rId4" Target="../media/image89.jpeg" Type="http://schemas.openxmlformats.org/officeDocument/2006/relationships/image"/></Relationships>
</file>

<file path=ppt/slides/_rels/slide104.xml.rels><?xml version="1.0" encoding="UTF-8" standalone="yes" ?><Relationships xmlns="http://schemas.openxmlformats.org/package/2006/relationships"><Relationship Id="rId2" Target="../media/image90.jpeg" Type="http://schemas.openxmlformats.org/officeDocument/2006/relationships/image"/><Relationship Id="rId1" Target="../slideLayouts/slideLayout8.xml" Type="http://schemas.openxmlformats.org/officeDocument/2006/relationships/slideLayout"/></Relationships>
</file>

<file path=ppt/slides/_rels/slide10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8.xml"/><Relationship Id="rId4" Type="http://schemas.openxmlformats.org/officeDocument/2006/relationships/image" Target="../media/image93.jpeg"/></Relationships>
</file>

<file path=ppt/slides/_rels/slide106.xml.rels><?xml version="1.0" encoding="UTF-8" standalone="yes" ?><Relationships xmlns="http://schemas.openxmlformats.org/package/2006/relationships"><Relationship Id="rId2" Target="../media/image94.jpeg" Type="http://schemas.openxmlformats.org/officeDocument/2006/relationships/image"/><Relationship Id="rId1" Target="../slideLayouts/slideLayout8.xml" Type="http://schemas.openxmlformats.org/officeDocument/2006/relationships/slideLayout"/></Relationships>
</file>

<file path=ppt/slides/_rels/slide107.xml.rels><?xml version="1.0" encoding="UTF-8" standalone="yes" ?><Relationships xmlns="http://schemas.openxmlformats.org/package/2006/relationships"><Relationship Id="rId2" Target="../media/image95.jpeg" Type="http://schemas.openxmlformats.org/officeDocument/2006/relationships/image"/><Relationship Id="rId1" Target="../slideLayouts/slideLayout8.xml" Type="http://schemas.openxmlformats.org/officeDocument/2006/relationships/slideLayout"/></Relationships>
</file>

<file path=ppt/slides/_rels/slide10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arget="../media/image97.jpeg" Type="http://schemas.openxmlformats.org/officeDocument/2006/relationships/image"/><Relationship Id="rId1" Target="../slideLayouts/slideLayout8.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arget="https://aplicacionesbiblioteca.udea.edu.co:2077/#!/search/Lidofsky%20Steven%20D./%7B%22type%22:%22author%22%7D" TargetMode="External" Type="http://schemas.openxmlformats.org/officeDocument/2006/relationships/hyperlink"/><Relationship Id="rId2" Target="../notesSlides/notesSlide6.xml" Type="http://schemas.openxmlformats.org/officeDocument/2006/relationships/notesSlide"/><Relationship Id="rId1" Target="../slideLayouts/slideLayout7.xml" Type="http://schemas.openxmlformats.org/officeDocument/2006/relationships/slideLayout"/><Relationship Id="rId5" Target="../media/image98.jpeg" Type="http://schemas.openxmlformats.org/officeDocument/2006/relationships/image"/><Relationship Id="rId4" Target="https://aplicacionesbiblioteca.udea.edu.co:2077/#!/browse/book/3-s2.0-C20170010261" TargetMode="External" Type="http://schemas.openxmlformats.org/officeDocument/2006/relationships/hyperlink"/></Relationships>
</file>

<file path=ppt/slides/_rels/slide111.xml.rels><?xml version="1.0" encoding="UTF-8" standalone="yes" ?><Relationships xmlns="http://schemas.openxmlformats.org/package/2006/relationships"><Relationship Id="rId3" Target="../media/image99.jpeg" Type="http://schemas.openxmlformats.org/officeDocument/2006/relationships/image"/><Relationship Id="rId2" Target="../notesSlides/notesSlide7.xml" Type="http://schemas.openxmlformats.org/officeDocument/2006/relationships/notesSlide"/><Relationship Id="rId1" Target="../slideLayouts/slideLayout7.xml" Type="http://schemas.openxmlformats.org/officeDocument/2006/relationships/slideLayout"/></Relationships>
</file>

<file path=ppt/slides/_rels/slide11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arget="../media/image101.jpeg" Type="http://schemas.openxmlformats.org/officeDocument/2006/relationships/image"/><Relationship Id="rId1" Target="../slideLayouts/slideLayout9.xml" Type="http://schemas.openxmlformats.org/officeDocument/2006/relationships/slideLayout"/></Relationships>
</file>

<file path=ppt/slides/_rels/slide114.xml.rels><?xml version="1.0" encoding="UTF-8" standalone="yes" ?><Relationships xmlns="http://schemas.openxmlformats.org/package/2006/relationships"><Relationship Id="rId2" Target="../media/image102.jpeg" Type="http://schemas.openxmlformats.org/officeDocument/2006/relationships/image"/><Relationship Id="rId1" Target="../slideLayouts/slideLayout4.xml" Type="http://schemas.openxmlformats.org/officeDocument/2006/relationships/slideLayout"/></Relationships>
</file>

<file path=ppt/slides/_rels/slide115.xml.rels><?xml version="1.0" encoding="UTF-8" standalone="yes" ?><Relationships xmlns="http://schemas.openxmlformats.org/package/2006/relationships"><Relationship Id="rId2" Target="../media/image103.jpeg" Type="http://schemas.openxmlformats.org/officeDocument/2006/relationships/image"/><Relationship Id="rId1" Target="../slideLayouts/slideLayout4.xml" Type="http://schemas.openxmlformats.org/officeDocument/2006/relationships/slideLayout"/></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arget="../media/image104.jpeg" Type="http://schemas.openxmlformats.org/officeDocument/2006/relationships/image"/><Relationship Id="rId1" Target="../slideLayouts/slideLayout4.xml" Type="http://schemas.openxmlformats.org/officeDocument/2006/relationships/slideLayout"/></Relationships>
</file>

<file path=ppt/slides/_rels/slide119.xml.rels><?xml version="1.0" encoding="UTF-8" standalone="yes" ?><Relationships xmlns="http://schemas.openxmlformats.org/package/2006/relationships"><Relationship Id="rId2" Target="../media/image105.jpeg" Type="http://schemas.openxmlformats.org/officeDocument/2006/relationships/image"/><Relationship Id="rId1" Target="../slideLayouts/slideLayout4.xml" Type="http://schemas.openxmlformats.org/officeDocument/2006/relationships/slideLayout"/></Relationships>
</file>

<file path=ppt/slides/_rels/slide12.xml.rels><?xml version="1.0" encoding="UTF-8" standalone="yes" ?><Relationships xmlns="http://schemas.openxmlformats.org/package/2006/relationships"><Relationship Id="rId2" Target="../media/image12.jpeg" Type="http://schemas.openxmlformats.org/officeDocument/2006/relationships/image"/><Relationship Id="rId1" Target="../slideLayouts/slideLayout4.xml" Type="http://schemas.openxmlformats.org/officeDocument/2006/relationships/slideLayout"/></Relationships>
</file>

<file path=ppt/slides/_rels/slide12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arget="../media/image109.jpeg" Type="http://schemas.openxmlformats.org/officeDocument/2006/relationships/image"/><Relationship Id="rId1" Target="../slideLayouts/slideLayout4.xml" Type="http://schemas.openxmlformats.org/officeDocument/2006/relationships/slideLayout"/></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arget="../media/image111.jpeg" Type="http://schemas.openxmlformats.org/officeDocument/2006/relationships/image"/><Relationship Id="rId2" Target="../media/image110.jpeg" Type="http://schemas.openxmlformats.org/officeDocument/2006/relationships/image"/><Relationship Id="rId1" Target="../slideLayouts/slideLayout4.xml" Type="http://schemas.openxmlformats.org/officeDocument/2006/relationships/slideLayout"/><Relationship Id="rId4" Target="../media/image112.jpeg" Type="http://schemas.openxmlformats.org/officeDocument/2006/relationships/image"/></Relationships>
</file>

<file path=ppt/slides/_rels/slide12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arget="../media/image115.jpeg" Type="http://schemas.openxmlformats.org/officeDocument/2006/relationships/image"/><Relationship Id="rId1" Target="../slideLayouts/slideLayout4.xml" Type="http://schemas.openxmlformats.org/officeDocument/2006/relationships/slideLayout"/></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arget="../media/image13.jpeg" Type="http://schemas.openxmlformats.org/officeDocument/2006/relationships/image"/><Relationship Id="rId1" Target="../slideLayouts/slideLayout4.xml" Type="http://schemas.openxmlformats.org/officeDocument/2006/relationships/slideLayout"/></Relationships>
</file>

<file path=ppt/slides/_rels/slide130.xml.rels><?xml version="1.0" encoding="UTF-8" standalone="yes"?>
<Relationships xmlns="http://schemas.openxmlformats.org/package/2006/relationships"><Relationship Id="rId2" Type="http://schemas.openxmlformats.org/officeDocument/2006/relationships/image" Target="../media/image116.gif"/><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arget="../media/image14.jpeg" Type="http://schemas.openxmlformats.org/officeDocument/2006/relationships/image"/><Relationship Id="rId1" Target="../slideLayouts/slideLayout4.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arget="../media/image17.jpeg" Type="http://schemas.openxmlformats.org/officeDocument/2006/relationships/image"/><Relationship Id="rId1" Target="../slideLayouts/slideLayout4.xml" Type="http://schemas.openxmlformats.org/officeDocument/2006/relationships/slideLayout"/></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arget="../media/image19.jpeg" Type="http://schemas.openxmlformats.org/officeDocument/2006/relationships/image"/><Relationship Id="rId1" Target="../slideLayouts/slideLayout4.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arget="../media/image21.jpeg" Type="http://schemas.openxmlformats.org/officeDocument/2006/relationships/image"/><Relationship Id="rId1" Target="../slideLayouts/slideLayout8.xml" Type="http://schemas.openxmlformats.org/officeDocument/2006/relationships/slideLayout"/></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arget="../media/image28.jpeg" Type="http://schemas.openxmlformats.org/officeDocument/2006/relationships/image"/><Relationship Id="rId2" Target="../notesSlides/notesSlide1.xml" Type="http://schemas.openxmlformats.org/officeDocument/2006/relationships/notesSlide"/><Relationship Id="rId1" Target="../slideLayouts/slideLayout4.xml" Type="http://schemas.openxmlformats.org/officeDocument/2006/relationships/slideLayou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arget="../media/image29.jpeg" Type="http://schemas.openxmlformats.org/officeDocument/2006/relationships/image"/><Relationship Id="rId1" Target="../slideLayouts/slideLayout4.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30.jpeg" Type="http://schemas.openxmlformats.org/officeDocument/2006/relationships/image"/><Relationship Id="rId1" Target="../slideLayouts/slideLayout4.xml" Type="http://schemas.openxmlformats.org/officeDocument/2006/relationships/slideLayout"/></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arget="../media/image32.jpeg" Type="http://schemas.openxmlformats.org/officeDocument/2006/relationships/image"/><Relationship Id="rId1" Target="../slideLayouts/slideLayout4.xml" Type="http://schemas.openxmlformats.org/officeDocument/2006/relationships/slideLayout"/></Relationships>
</file>

<file path=ppt/slides/_rels/slide35.xml.rels><?xml version="1.0" encoding="UTF-8" standalone="yes" ?><Relationships xmlns="http://schemas.openxmlformats.org/package/2006/relationships"><Relationship Id="rId2" Target="../media/image33.jpeg" Type="http://schemas.openxmlformats.org/officeDocument/2006/relationships/image"/><Relationship Id="rId1" Target="../slideLayouts/slideLayout4.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35.jpeg" Type="http://schemas.openxmlformats.org/officeDocument/2006/relationships/image"/><Relationship Id="rId2" Target="../media/image34.png" Type="http://schemas.openxmlformats.org/officeDocument/2006/relationships/image"/><Relationship Id="rId1" Target="../slideLayouts/slideLayout4.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arget="../media/image38.jpeg" Type="http://schemas.openxmlformats.org/officeDocument/2006/relationships/image"/><Relationship Id="rId1" Target="../slideLayouts/slideLayout4.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4.jpeg" Type="http://schemas.openxmlformats.org/officeDocument/2006/relationships/image"/><Relationship Id="rId1" Target="../slideLayouts/slideLayout4.xml" Type="http://schemas.openxmlformats.org/officeDocument/2006/relationships/slideLayout"/></Relationships>
</file>

<file path=ppt/slides/_rels/slide40.xml.rels><?xml version="1.0" encoding="UTF-8" standalone="yes" ?><Relationships xmlns="http://schemas.openxmlformats.org/package/2006/relationships"><Relationship Id="rId2" Target="../media/image39.jpeg" Type="http://schemas.openxmlformats.org/officeDocument/2006/relationships/image"/><Relationship Id="rId1" Target="../slideLayouts/slideLayout4.xml" Type="http://schemas.openxmlformats.org/officeDocument/2006/relationships/slideLayout"/></Relationships>
</file>

<file path=ppt/slides/_rels/slide41.xml.rels><?xml version="1.0" encoding="UTF-8" standalone="yes" ?><Relationships xmlns="http://schemas.openxmlformats.org/package/2006/relationships"><Relationship Id="rId2" Target="../media/image40.jpeg" Type="http://schemas.openxmlformats.org/officeDocument/2006/relationships/image"/><Relationship Id="rId1" Target="../slideLayouts/slideLayout4.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41.jpeg" Type="http://schemas.openxmlformats.org/officeDocument/2006/relationships/image"/><Relationship Id="rId1" Target="../slideLayouts/slideLayout4.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42.jpeg" Type="http://schemas.openxmlformats.org/officeDocument/2006/relationships/image"/><Relationship Id="rId1" Target="../slideLayouts/slideLayout4.xml" Type="http://schemas.openxmlformats.org/officeDocument/2006/relationships/slideLayout"/></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arget="../media/image44.jpeg" Type="http://schemas.openxmlformats.org/officeDocument/2006/relationships/image"/><Relationship Id="rId1" Target="../slideLayouts/slideLayout4.xml" Type="http://schemas.openxmlformats.org/officeDocument/2006/relationships/slideLayout"/></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arget="../media/image46.jpeg" Type="http://schemas.openxmlformats.org/officeDocument/2006/relationships/image"/><Relationship Id="rId1" Target="../slideLayouts/slideLayout4.xml" Type="http://schemas.openxmlformats.org/officeDocument/2006/relationships/slideLayout"/></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arget="../media/image5.jpeg" Type="http://schemas.openxmlformats.org/officeDocument/2006/relationships/image"/><Relationship Id="rId1" Target="../slideLayouts/slideLayout4.xml" Type="http://schemas.openxmlformats.org/officeDocument/2006/relationships/slideLayout"/></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arget="../media/image48.jpeg" Type="http://schemas.openxmlformats.org/officeDocument/2006/relationships/image"/><Relationship Id="rId1" Target="../slideLayouts/slideLayout4.xml" Type="http://schemas.openxmlformats.org/officeDocument/2006/relationships/slideLayout"/></Relationships>
</file>

<file path=ppt/slides/_rels/slide52.xml.rels><?xml version="1.0" encoding="UTF-8" standalone="yes" ?><Relationships xmlns="http://schemas.openxmlformats.org/package/2006/relationships"><Relationship Id="rId2" Target="../media/image49.jpeg" Type="http://schemas.openxmlformats.org/officeDocument/2006/relationships/image"/><Relationship Id="rId1" Target="../slideLayouts/slideLayout4.xml" Type="http://schemas.openxmlformats.org/officeDocument/2006/relationships/slideLayout"/></Relationships>
</file>

<file path=ppt/slides/_rels/slide53.xml.rels><?xml version="1.0" encoding="UTF-8" standalone="yes" ?><Relationships xmlns="http://schemas.openxmlformats.org/package/2006/relationships"><Relationship Id="rId3" Target="../diagrams/layout1.xml" Type="http://schemas.openxmlformats.org/officeDocument/2006/relationships/diagramLayout"/><Relationship Id="rId7" Target="../media/image50.jpeg" Type="http://schemas.openxmlformats.org/officeDocument/2006/relationships/image"/><Relationship Id="rId2" Target="../diagrams/data1.xml" Type="http://schemas.openxmlformats.org/officeDocument/2006/relationships/diagramData"/><Relationship Id="rId1" Target="../slideLayouts/slideLayout5.xml" Type="http://schemas.openxmlformats.org/officeDocument/2006/relationships/slideLayout"/><Relationship Id="rId6" Target="../diagrams/drawing1.xml" Type="http://schemas.microsoft.com/office/2007/relationships/diagramDrawing"/><Relationship Id="rId5" Target="../diagrams/colors1.xml" Type="http://schemas.openxmlformats.org/officeDocument/2006/relationships/diagramColors"/><Relationship Id="rId4" Target="../diagrams/quickStyle1.xml" Type="http://schemas.openxmlformats.org/officeDocument/2006/relationships/diagramQuickStyle"/></Relationships>
</file>

<file path=ppt/slides/_rels/slide54.xml.rels><?xml version="1.0" encoding="UTF-8" standalone="yes" ?><Relationships xmlns="http://schemas.openxmlformats.org/package/2006/relationships"><Relationship Id="rId2" Target="../media/image51.jpeg" Type="http://schemas.openxmlformats.org/officeDocument/2006/relationships/image"/><Relationship Id="rId1" Target="../slideLayouts/slideLayout4.xml" Type="http://schemas.openxmlformats.org/officeDocument/2006/relationships/slideLayout"/></Relationships>
</file>

<file path=ppt/slides/_rels/slide55.xml.rels><?xml version="1.0" encoding="UTF-8" standalone="yes" ?><Relationships xmlns="http://schemas.openxmlformats.org/package/2006/relationships"><Relationship Id="rId2" Target="../media/image52.jpeg" Type="http://schemas.openxmlformats.org/officeDocument/2006/relationships/image"/><Relationship Id="rId1" Target="../slideLayouts/slideLayout4.xml" Type="http://schemas.openxmlformats.org/officeDocument/2006/relationships/slideLayout"/></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arget="../media/image55.jpeg" Type="http://schemas.openxmlformats.org/officeDocument/2006/relationships/image"/><Relationship Id="rId1" Target="../slideLayouts/slideLayout4.xml" Type="http://schemas.openxmlformats.org/officeDocument/2006/relationships/slideLayout"/></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arget="../media/image56.jpeg" Type="http://schemas.openxmlformats.org/officeDocument/2006/relationships/image"/><Relationship Id="rId1" Target="../slideLayouts/slideLayout4.xml" Type="http://schemas.openxmlformats.org/officeDocument/2006/relationships/slideLayout"/></Relationships>
</file>

<file path=ppt/slides/_rels/slide61.xml.rels><?xml version="1.0" encoding="UTF-8" standalone="yes" ?><Relationships xmlns="http://schemas.openxmlformats.org/package/2006/relationships"><Relationship Id="rId2" Target="../media/image57.jpeg" Type="http://schemas.openxmlformats.org/officeDocument/2006/relationships/image"/><Relationship Id="rId1" Target="../slideLayouts/slideLayout4.xml" Type="http://schemas.openxmlformats.org/officeDocument/2006/relationships/slideLayout"/></Relationships>
</file>

<file path=ppt/slides/_rels/slide62.xml.rels><?xml version="1.0" encoding="UTF-8" standalone="yes" ?><Relationships xmlns="http://schemas.openxmlformats.org/package/2006/relationships"><Relationship Id="rId2" Target="../media/image58.jpeg" Type="http://schemas.openxmlformats.org/officeDocument/2006/relationships/image"/><Relationship Id="rId1" Target="../slideLayouts/slideLayout4.xml" Type="http://schemas.openxmlformats.org/officeDocument/2006/relationships/slideLayout"/></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arget="../media/image62.jpeg" Type="http://schemas.openxmlformats.org/officeDocument/2006/relationships/image"/><Relationship Id="rId1" Target="../slideLayouts/slideLayout4.xml" Type="http://schemas.openxmlformats.org/officeDocument/2006/relationships/slideLayout"/></Relationships>
</file>

<file path=ppt/slides/_rels/slide6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arget="../media/image64.jpeg" Type="http://schemas.openxmlformats.org/officeDocument/2006/relationships/image"/><Relationship Id="rId1" Target="../slideLayouts/slideLayout4.xml" Type="http://schemas.openxmlformats.org/officeDocument/2006/relationships/slideLayout"/></Relationships>
</file>

<file path=ppt/slides/_rels/slide7.xml.rels><?xml version="1.0" encoding="UTF-8" standalone="yes" ?><Relationships xmlns="http://schemas.openxmlformats.org/package/2006/relationships"><Relationship Id="rId2" Target="../media/image7.jpeg" Type="http://schemas.openxmlformats.org/officeDocument/2006/relationships/image"/><Relationship Id="rId1" Target="../slideLayouts/slideLayout4.xml" Type="http://schemas.openxmlformats.org/officeDocument/2006/relationships/slideLayout"/></Relationships>
</file>

<file path=ppt/slides/_rels/slide70.xml.rels><?xml version="1.0" encoding="UTF-8" standalone="yes" ?><Relationships xmlns="http://schemas.openxmlformats.org/package/2006/relationships"><Relationship Id="rId2" Target="../media/image65.jpeg" Type="http://schemas.openxmlformats.org/officeDocument/2006/relationships/image"/><Relationship Id="rId1" Target="../slideLayouts/slideLayout4.xml" Type="http://schemas.openxmlformats.org/officeDocument/2006/relationships/slideLayout"/></Relationships>
</file>

<file path=ppt/slides/_rels/slide71.xml.rels><?xml version="1.0" encoding="UTF-8" standalone="yes" ?><Relationships xmlns="http://schemas.openxmlformats.org/package/2006/relationships"><Relationship Id="rId2" Target="../media/image66.jpeg" Type="http://schemas.openxmlformats.org/officeDocument/2006/relationships/image"/><Relationship Id="rId1" Target="../slideLayouts/slideLayout4.xml" Type="http://schemas.openxmlformats.org/officeDocument/2006/relationships/slideLayout"/></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arget="../media/image69.jpeg" Type="http://schemas.openxmlformats.org/officeDocument/2006/relationships/image"/><Relationship Id="rId1" Target="../slideLayouts/slideLayout4.xml" Type="http://schemas.openxmlformats.org/officeDocument/2006/relationships/slideLayout"/></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arget="../media/image71.jpeg" Type="http://schemas.openxmlformats.org/officeDocument/2006/relationships/image"/><Relationship Id="rId1" Target="../slideLayouts/slideLayout4.xml" Type="http://schemas.openxmlformats.org/officeDocument/2006/relationships/slideLayout"/></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arget="../media/image72.jpeg" Type="http://schemas.openxmlformats.org/officeDocument/2006/relationships/image"/><Relationship Id="rId1" Target="../slideLayouts/slideLayout4.xml" Type="http://schemas.openxmlformats.org/officeDocument/2006/relationships/slideLayout"/></Relationships>
</file>

<file path=ppt/slides/_rels/slide82.xml.rels><?xml version="1.0" encoding="UTF-8" standalone="yes" ?><Relationships xmlns="http://schemas.openxmlformats.org/package/2006/relationships"><Relationship Id="rId2" Target="../media/image73.jpeg" Type="http://schemas.openxmlformats.org/officeDocument/2006/relationships/image"/><Relationship Id="rId1" Target="../slideLayouts/slideLayout4.xml" Type="http://schemas.openxmlformats.org/officeDocument/2006/relationships/slideLayout"/></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arget="../media/image74.jpeg" Type="http://schemas.openxmlformats.org/officeDocument/2006/relationships/image"/><Relationship Id="rId1" Target="../slideLayouts/slideLayout4.xml" Type="http://schemas.openxmlformats.org/officeDocument/2006/relationships/slideLayout"/></Relationships>
</file>

<file path=ppt/slides/_rels/slide85.xml.rels><?xml version="1.0" encoding="UTF-8" standalone="yes" ?><Relationships xmlns="http://schemas.openxmlformats.org/package/2006/relationships"><Relationship Id="rId2" Target="../media/image75.jpeg" Type="http://schemas.openxmlformats.org/officeDocument/2006/relationships/image"/><Relationship Id="rId1" Target="../slideLayouts/slideLayout4.xml" Type="http://schemas.openxmlformats.org/officeDocument/2006/relationships/slideLayout"/></Relationships>
</file>

<file path=ppt/slides/_rels/slide86.xml.rels><?xml version="1.0" encoding="UTF-8" standalone="yes" ?><Relationships xmlns="http://schemas.openxmlformats.org/package/2006/relationships"><Relationship Id="rId2" Target="../media/image76.jpeg" Type="http://schemas.openxmlformats.org/officeDocument/2006/relationships/image"/><Relationship Id="rId1" Target="../slideLayouts/slideLayout4.xml" Type="http://schemas.openxmlformats.org/officeDocument/2006/relationships/slideLayout"/></Relationships>
</file>

<file path=ppt/slides/_rels/slide8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arget="../media/image9.jpeg" Type="http://schemas.openxmlformats.org/officeDocument/2006/relationships/image"/><Relationship Id="rId1" Target="../slideLayouts/slideLayout9.xml" Type="http://schemas.openxmlformats.org/officeDocument/2006/relationships/slideLayout"/></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arget="../media/image79.jpeg" Type="http://schemas.openxmlformats.org/officeDocument/2006/relationships/image"/><Relationship Id="rId1" Target="../slideLayouts/slideLayout4.xml" Type="http://schemas.openxmlformats.org/officeDocument/2006/relationships/slideLayout"/></Relationships>
</file>

<file path=ppt/slides/_rels/slide94.xml.rels><?xml version="1.0" encoding="UTF-8" standalone="yes" ?><Relationships xmlns="http://schemas.openxmlformats.org/package/2006/relationships"><Relationship Id="rId2" Target="../media/image80.jpeg" Type="http://schemas.openxmlformats.org/officeDocument/2006/relationships/image"/><Relationship Id="rId1" Target="../slideLayouts/slideLayout4.xml" Type="http://schemas.openxmlformats.org/officeDocument/2006/relationships/slideLayout"/></Relationships>
</file>

<file path=ppt/slides/_rels/slide95.xml.rels><?xml version="1.0" encoding="UTF-8" standalone="yes" ?><Relationships xmlns="http://schemas.openxmlformats.org/package/2006/relationships"><Relationship Id="rId2" Target="../media/image81.jpeg" Type="http://schemas.openxmlformats.org/officeDocument/2006/relationships/image"/><Relationship Id="rId1" Target="../slideLayouts/slideLayout4.xml" Type="http://schemas.openxmlformats.org/officeDocument/2006/relationships/slideLayout"/></Relationships>
</file>

<file path=ppt/slides/_rels/slide96.xml.rels><?xml version="1.0" encoding="UTF-8" standalone="yes" ?><Relationships xmlns="http://schemas.openxmlformats.org/package/2006/relationships"><Relationship Id="rId2" Target="../media/image82.jpeg" Type="http://schemas.openxmlformats.org/officeDocument/2006/relationships/image"/><Relationship Id="rId1" Target="../slideLayouts/slideLayout4.xml" Type="http://schemas.openxmlformats.org/officeDocument/2006/relationships/slideLayout"/></Relationships>
</file>

<file path=ppt/slides/_rels/slide97.xml.rels><?xml version="1.0" encoding="UTF-8" standalone="yes" ?><Relationships xmlns="http://schemas.openxmlformats.org/package/2006/relationships"><Relationship Id="rId2" Target="../media/image83.jpeg" Type="http://schemas.openxmlformats.org/officeDocument/2006/relationships/image"/><Relationship Id="rId1" Target="../slideLayouts/slideLayout4.xml" Type="http://schemas.openxmlformats.org/officeDocument/2006/relationships/slideLayout"/></Relationships>
</file>

<file path=ppt/slides/_rels/slide9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29A04-D4E3-4549-8209-AAE0224A6243}"/>
              </a:ext>
            </a:extLst>
          </p:cNvPr>
          <p:cNvSpPr>
            <a:spLocks noGrp="1"/>
          </p:cNvSpPr>
          <p:nvPr>
            <p:ph type="ctrTitle"/>
          </p:nvPr>
        </p:nvSpPr>
        <p:spPr>
          <a:xfrm>
            <a:off x="1524000" y="1185385"/>
            <a:ext cx="9144000" cy="2387600"/>
          </a:xfrm>
        </p:spPr>
        <p:txBody>
          <a:bodyPr>
            <a:noAutofit/>
          </a:bodyPr>
          <a:lstStyle/>
          <a:p>
            <a:pPr>
              <a:lnSpc>
                <a:spcPct val="100000"/>
              </a:lnSpc>
            </a:pPr>
            <a:r>
              <a:rPr lang="es-CO" dirty="0"/>
              <a:t>I. FISIOLOGÍA GASTROINTESTINAL</a:t>
            </a:r>
          </a:p>
        </p:txBody>
      </p:sp>
      <p:sp>
        <p:nvSpPr>
          <p:cNvPr id="7" name="Subtítulo 2">
            <a:extLst>
              <a:ext uri="{FF2B5EF4-FFF2-40B4-BE49-F238E27FC236}">
                <a16:creationId xmlns:a16="http://schemas.microsoft.com/office/drawing/2014/main" id="{F6180ABC-463C-3F43-92D5-02240FB7950A}"/>
              </a:ext>
            </a:extLst>
          </p:cNvPr>
          <p:cNvSpPr txBox="1">
            <a:spLocks/>
          </p:cNvSpPr>
          <p:nvPr/>
        </p:nvSpPr>
        <p:spPr>
          <a:xfrm>
            <a:off x="2781300" y="3654109"/>
            <a:ext cx="6629400" cy="16557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55600" algn="ctr" rtl="0">
              <a:lnSpc>
                <a:spcPct val="90000"/>
              </a:lnSpc>
              <a:spcBef>
                <a:spcPts val="1000"/>
              </a:spcBef>
              <a:spcAft>
                <a:spcPts val="0"/>
              </a:spcAft>
              <a:buClr>
                <a:srgbClr val="152B48"/>
              </a:buClr>
              <a:buSzPts val="2400"/>
              <a:buFont typeface="Arial"/>
              <a:buNone/>
              <a:defRPr sz="2400" b="0" i="0" u="none" strike="noStrike" cap="none">
                <a:solidFill>
                  <a:srgbClr val="152B48"/>
                </a:solidFill>
                <a:latin typeface="Montserrat" panose="00000500000000000000" pitchFamily="50" charset="0"/>
                <a:ea typeface="Montserrat"/>
                <a:cs typeface="Montserrat"/>
                <a:sym typeface="Montserrat"/>
              </a:defRPr>
            </a:lvl1pPr>
            <a:lvl2pPr marL="914400" marR="0" lvl="1" indent="-355600" algn="ctr"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2pPr>
            <a:lvl3pPr marL="1371600" marR="0" lvl="2" indent="-355600" algn="ctr" rtl="0">
              <a:lnSpc>
                <a:spcPct val="90000"/>
              </a:lnSpc>
              <a:spcBef>
                <a:spcPts val="500"/>
              </a:spcBef>
              <a:spcAft>
                <a:spcPts val="0"/>
              </a:spcAft>
              <a:buClr>
                <a:srgbClr val="152B48"/>
              </a:buClr>
              <a:buSzPts val="1800"/>
              <a:buFont typeface="Arial"/>
              <a:buNone/>
              <a:defRPr sz="1800" b="0" i="0" u="none" strike="noStrike" cap="none">
                <a:solidFill>
                  <a:srgbClr val="152B48"/>
                </a:solidFill>
                <a:latin typeface="Montserrat"/>
                <a:ea typeface="Montserrat"/>
                <a:cs typeface="Montserrat"/>
                <a:sym typeface="Montserrat"/>
              </a:defRPr>
            </a:lvl3pPr>
            <a:lvl4pPr marL="1828800" marR="0" lvl="3" indent="-355600" algn="ctr" rtl="0">
              <a:lnSpc>
                <a:spcPct val="90000"/>
              </a:lnSpc>
              <a:spcBef>
                <a:spcPts val="500"/>
              </a:spcBef>
              <a:spcAft>
                <a:spcPts val="0"/>
              </a:spcAft>
              <a:buClr>
                <a:srgbClr val="152B48"/>
              </a:buClr>
              <a:buSzPts val="1600"/>
              <a:buFont typeface="Arial"/>
              <a:buNone/>
              <a:defRPr sz="1600" b="0" i="0" u="none" strike="noStrike" cap="none">
                <a:solidFill>
                  <a:srgbClr val="152B48"/>
                </a:solidFill>
                <a:latin typeface="Montserrat"/>
                <a:ea typeface="Montserrat"/>
                <a:cs typeface="Montserrat"/>
                <a:sym typeface="Montserrat"/>
              </a:defRPr>
            </a:lvl4pPr>
            <a:lvl5pPr marL="2286000" marR="0" lvl="4" indent="-355600" algn="ctr" rtl="0">
              <a:lnSpc>
                <a:spcPct val="90000"/>
              </a:lnSpc>
              <a:spcBef>
                <a:spcPts val="500"/>
              </a:spcBef>
              <a:spcAft>
                <a:spcPts val="0"/>
              </a:spcAft>
              <a:buClr>
                <a:srgbClr val="152B48"/>
              </a:buClr>
              <a:buSzPts val="1600"/>
              <a:buFont typeface="Arial"/>
              <a:buNone/>
              <a:defRPr sz="1600" b="0" i="0" u="none" strike="noStrike" cap="none">
                <a:solidFill>
                  <a:srgbClr val="152B48"/>
                </a:solidFill>
                <a:latin typeface="Montserrat"/>
                <a:ea typeface="Montserrat"/>
                <a:cs typeface="Montserrat"/>
                <a:sym typeface="Montserrat"/>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nSpc>
                <a:spcPct val="100000"/>
              </a:lnSpc>
              <a:spcBef>
                <a:spcPts val="0"/>
              </a:spcBef>
            </a:pPr>
            <a:r>
              <a:rPr lang="es-CO" b="1" dirty="0"/>
              <a:t>Alejandro Cardona Palacio</a:t>
            </a:r>
          </a:p>
          <a:p>
            <a:pPr marL="0" indent="0">
              <a:lnSpc>
                <a:spcPct val="100000"/>
              </a:lnSpc>
            </a:pPr>
            <a:r>
              <a:rPr lang="es-CO" b="1" dirty="0"/>
              <a:t>Residente de patología, UdeA</a:t>
            </a:r>
          </a:p>
          <a:p>
            <a:pPr marL="0" indent="0">
              <a:lnSpc>
                <a:spcPct val="100000"/>
              </a:lnSpc>
            </a:pPr>
            <a:r>
              <a:rPr lang="es-CO" b="1" dirty="0"/>
              <a:t>Médico general, UPB</a:t>
            </a:r>
          </a:p>
          <a:p>
            <a:pPr>
              <a:lnSpc>
                <a:spcPct val="100000"/>
              </a:lnSpc>
            </a:pPr>
            <a:endParaRPr lang="es-CO" b="1" dirty="0"/>
          </a:p>
        </p:txBody>
      </p:sp>
    </p:spTree>
    <p:extLst>
      <p:ext uri="{BB962C8B-B14F-4D97-AF65-F5344CB8AC3E}">
        <p14:creationId xmlns:p14="http://schemas.microsoft.com/office/powerpoint/2010/main" val="362616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466725" y="18255"/>
            <a:ext cx="10515600" cy="1325563"/>
          </a:xfrm>
        </p:spPr>
        <p:txBody>
          <a:bodyPr/>
          <a:lstStyle/>
          <a:p>
            <a:r>
              <a:rPr lang="es-CO" dirty="0"/>
              <a:t>Composición de la saliva</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020503" y="1854200"/>
            <a:ext cx="6761922" cy="4351338"/>
          </a:xfrm>
        </p:spPr>
        <p:txBody>
          <a:bodyPr/>
          <a:lstStyle/>
          <a:p>
            <a:pPr algn="just">
              <a:lnSpc>
                <a:spcPct val="100000"/>
              </a:lnSpc>
            </a:pPr>
            <a:r>
              <a:rPr lang="es-MX" sz="1800" b="0" i="0" u="none" strike="noStrike" baseline="0" dirty="0">
                <a:solidFill>
                  <a:srgbClr val="142B48"/>
                </a:solidFill>
              </a:rPr>
              <a:t>Es incolora, insípida y filante, con una densidad de 1 002 a 1 012 mg/L.</a:t>
            </a:r>
          </a:p>
          <a:p>
            <a:pPr algn="just">
              <a:lnSpc>
                <a:spcPct val="100000"/>
              </a:lnSpc>
            </a:pPr>
            <a:r>
              <a:rPr lang="es-MX" sz="1800" b="0" i="0" u="none" strike="noStrike" baseline="0" dirty="0">
                <a:solidFill>
                  <a:srgbClr val="142B48"/>
                </a:solidFill>
              </a:rPr>
              <a:t>Puede considerarse un filtrado del plasma, pues es hipotónica respecto a este, a diferencia del resto de los </a:t>
            </a:r>
            <a:r>
              <a:rPr lang="es-CO" sz="1800" b="0" i="0" u="none" strike="noStrike" baseline="0" dirty="0">
                <a:solidFill>
                  <a:srgbClr val="142B48"/>
                </a:solidFill>
              </a:rPr>
              <a:t>jugos digestivos que son isotónicos.</a:t>
            </a:r>
          </a:p>
          <a:p>
            <a:pPr algn="just">
              <a:lnSpc>
                <a:spcPct val="100000"/>
              </a:lnSpc>
            </a:pPr>
            <a:r>
              <a:rPr lang="es-CO" sz="1800" b="0" i="0" u="none" strike="noStrike" baseline="0" dirty="0">
                <a:solidFill>
                  <a:srgbClr val="142B48"/>
                </a:solidFill>
              </a:rPr>
              <a:t>La </a:t>
            </a:r>
            <a:r>
              <a:rPr lang="es-MX" sz="1800" b="0" i="0" u="none" strike="noStrike" baseline="0" dirty="0">
                <a:solidFill>
                  <a:srgbClr val="142B48"/>
                </a:solidFill>
              </a:rPr>
              <a:t>cantidad de saliva producida en condiciones normales es de 0.3 a 0.4 mL/min.</a:t>
            </a:r>
          </a:p>
          <a:p>
            <a:pPr algn="just">
              <a:lnSpc>
                <a:spcPct val="100000"/>
              </a:lnSpc>
            </a:pPr>
            <a:r>
              <a:rPr lang="es-MX" sz="1800" b="0" i="0" u="none" strike="noStrike" baseline="0" dirty="0">
                <a:solidFill>
                  <a:srgbClr val="142B48"/>
                </a:solidFill>
              </a:rPr>
              <a:t>A lo largo del día se segrega una cantidad de saliva entre 500 y 1.500 mL/día, aunque se segrega más durante las comidas y es mínima durante la noche.</a:t>
            </a:r>
          </a:p>
          <a:p>
            <a:pPr algn="just">
              <a:lnSpc>
                <a:spcPct val="100000"/>
              </a:lnSpc>
            </a:pPr>
            <a:r>
              <a:rPr lang="es-MX" sz="1800" b="0" i="0" u="none" strike="noStrike" baseline="0" dirty="0">
                <a:solidFill>
                  <a:srgbClr val="142B48"/>
                </a:solidFill>
              </a:rPr>
              <a:t>El 99% de la composición salival es agua y el resto lo constituyen proteínas y electrolitos.</a:t>
            </a:r>
            <a:endParaRPr lang="es-CO" dirty="0">
              <a:solidFill>
                <a:srgbClr val="142B48"/>
              </a:solidFill>
            </a:endParaRPr>
          </a:p>
        </p:txBody>
      </p:sp>
      <p:pic>
        <p:nvPicPr>
          <p:cNvPr id="4" name="Imagen 3">
            <a:extLst>
              <a:ext uri="{FF2B5EF4-FFF2-40B4-BE49-F238E27FC236}">
                <a16:creationId xmlns:a16="http://schemas.microsoft.com/office/drawing/2014/main" id="{771964F2-D132-4480-9997-2EF57A4C83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59823" y="1397220"/>
            <a:ext cx="4109831" cy="2375790"/>
          </a:xfrm>
          <a:prstGeom prst="rect">
            <a:avLst/>
          </a:prstGeom>
        </p:spPr>
      </p:pic>
    </p:spTree>
    <p:extLst>
      <p:ext uri="{BB962C8B-B14F-4D97-AF65-F5344CB8AC3E}">
        <p14:creationId xmlns:p14="http://schemas.microsoft.com/office/powerpoint/2010/main" val="41147497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381C9-A81F-42C0-A462-AAFB52FDDE8F}"/>
              </a:ext>
            </a:extLst>
          </p:cNvPr>
          <p:cNvSpPr>
            <a:spLocks noGrp="1"/>
          </p:cNvSpPr>
          <p:nvPr>
            <p:ph type="title"/>
          </p:nvPr>
        </p:nvSpPr>
        <p:spPr>
          <a:xfrm>
            <a:off x="552450" y="189151"/>
            <a:ext cx="10515600" cy="1325563"/>
          </a:xfrm>
        </p:spPr>
        <p:txBody>
          <a:bodyPr/>
          <a:lstStyle/>
          <a:p>
            <a:r>
              <a:rPr lang="es-CO" dirty="0"/>
              <a:t>Complementar estudio</a:t>
            </a:r>
          </a:p>
        </p:txBody>
      </p:sp>
      <p:pic>
        <p:nvPicPr>
          <p:cNvPr id="1026" name="Picture 2" descr="Guyton and Hall Textbook of Medical Physiology, 14e Guyton Physiology:  Amazon.es: Hall PhD, John E., Hall MD MSc., Michael E.: Libros en idiomas  extranjeros">
            <a:extLst>
              <a:ext uri="{FF2B5EF4-FFF2-40B4-BE49-F238E27FC236}">
                <a16:creationId xmlns:a16="http://schemas.microsoft.com/office/drawing/2014/main" id="{4E012764-1CF5-4B7F-AA94-7B080C0FB7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92127" y="1514714"/>
            <a:ext cx="3794885" cy="50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144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4"/>
          <p:cNvPicPr preferRelativeResize="0"/>
          <p:nvPr/>
        </p:nvPicPr>
        <p:blipFill>
          <a:blip r:embed="rId3">
            <a:alphaModFix/>
          </a:blip>
          <a:stretch>
            <a:fillRect/>
          </a:stretch>
        </p:blipFill>
        <p:spPr>
          <a:xfrm>
            <a:off x="6096000" y="1411013"/>
            <a:ext cx="4799155" cy="5021593"/>
          </a:xfrm>
          <a:prstGeom prst="rect">
            <a:avLst/>
          </a:prstGeom>
          <a:noFill/>
          <a:ln>
            <a:noFill/>
          </a:ln>
        </p:spPr>
      </p:pic>
      <p:sp>
        <p:nvSpPr>
          <p:cNvPr id="276" name="Google Shape;276;p34"/>
          <p:cNvSpPr txBox="1">
            <a:spLocks noGrp="1"/>
          </p:cNvSpPr>
          <p:nvPr>
            <p:ph type="ctrTitle" idx="4294967295"/>
          </p:nvPr>
        </p:nvSpPr>
        <p:spPr>
          <a:xfrm>
            <a:off x="720101" y="313575"/>
            <a:ext cx="7592388" cy="683100"/>
          </a:xfrm>
          <a:prstGeom prst="rect">
            <a:avLst/>
          </a:prstGeom>
        </p:spPr>
        <p:txBody>
          <a:bodyPr spcFirstLastPara="1" vert="horz" wrap="square" lIns="91425" tIns="91425" rIns="91425" bIns="91425" rtlCol="0" anchor="ctr" anchorCtr="0">
            <a:noAutofit/>
          </a:bodyPr>
          <a:lstStyle/>
          <a:p>
            <a:pPr>
              <a:spcBef>
                <a:spcPts val="0"/>
              </a:spcBef>
            </a:pPr>
            <a:r>
              <a:rPr lang="en" dirty="0" err="1"/>
              <a:t>Anatomía</a:t>
            </a:r>
            <a:r>
              <a:rPr lang="en" dirty="0"/>
              <a:t> de la </a:t>
            </a:r>
            <a:r>
              <a:rPr lang="en" dirty="0" err="1"/>
              <a:t>vía</a:t>
            </a:r>
            <a:r>
              <a:rPr lang="en" dirty="0"/>
              <a:t> </a:t>
            </a:r>
            <a:r>
              <a:rPr lang="en" dirty="0" err="1"/>
              <a:t>biliar</a:t>
            </a:r>
            <a:endParaRP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1F65E8-B12A-45A3-BBE4-352D5C9251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6165" y="723178"/>
            <a:ext cx="6690910" cy="5411644"/>
          </a:xfrm>
          <a:prstGeom prst="rect">
            <a:avLst/>
          </a:prstGeom>
        </p:spPr>
      </p:pic>
      <p:sp>
        <p:nvSpPr>
          <p:cNvPr id="4" name="CuadroTexto 3">
            <a:extLst>
              <a:ext uri="{FF2B5EF4-FFF2-40B4-BE49-F238E27FC236}">
                <a16:creationId xmlns:a16="http://schemas.microsoft.com/office/drawing/2014/main" id="{154D395A-DAE6-4D55-BA23-D6169AA5973F}"/>
              </a:ext>
            </a:extLst>
          </p:cNvPr>
          <p:cNvSpPr txBox="1"/>
          <p:nvPr/>
        </p:nvSpPr>
        <p:spPr>
          <a:xfrm>
            <a:off x="871538" y="1884661"/>
            <a:ext cx="5097051" cy="1200329"/>
          </a:xfrm>
          <a:prstGeom prst="rect">
            <a:avLst/>
          </a:prstGeom>
          <a:noFill/>
        </p:spPr>
        <p:txBody>
          <a:bodyPr wrap="square">
            <a:spAutoFit/>
          </a:bodyPr>
          <a:lstStyle/>
          <a:p>
            <a:r>
              <a:rPr lang="es-CO" sz="2400" dirty="0">
                <a:solidFill>
                  <a:srgbClr val="142B48"/>
                </a:solidFill>
                <a:latin typeface="Montserrat" panose="00000500000000000000" pitchFamily="50" charset="0"/>
              </a:rPr>
              <a:t>Unidades funcionales: se basa  en la distribución del pedículo hepático.</a:t>
            </a:r>
          </a:p>
        </p:txBody>
      </p:sp>
    </p:spTree>
    <p:extLst>
      <p:ext uri="{BB962C8B-B14F-4D97-AF65-F5344CB8AC3E}">
        <p14:creationId xmlns:p14="http://schemas.microsoft.com/office/powerpoint/2010/main" val="5039504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A93DB3-83B1-4C72-85A9-49CA54084393}"/>
              </a:ext>
            </a:extLst>
          </p:cNvPr>
          <p:cNvSpPr>
            <a:spLocks noGrp="1"/>
          </p:cNvSpPr>
          <p:nvPr>
            <p:ph idx="1"/>
          </p:nvPr>
        </p:nvSpPr>
        <p:spPr>
          <a:xfrm>
            <a:off x="1167406" y="1455161"/>
            <a:ext cx="8229600" cy="4525963"/>
          </a:xfrm>
        </p:spPr>
        <p:txBody>
          <a:bodyPr>
            <a:normAutofit/>
          </a:bodyPr>
          <a:lstStyle/>
          <a:p>
            <a:r>
              <a:rPr lang="es-CO" dirty="0"/>
              <a:t>Matsumoto and Kawakami </a:t>
            </a:r>
            <a:r>
              <a:rPr lang="es-CO" dirty="0">
                <a:sym typeface="Wingdings" pitchFamily="2" charset="2"/>
              </a:rPr>
              <a:t> </a:t>
            </a:r>
            <a:r>
              <a:rPr lang="es-CO" dirty="0"/>
              <a:t>1982</a:t>
            </a:r>
          </a:p>
          <a:p>
            <a:endParaRPr lang="es-CO" dirty="0"/>
          </a:p>
        </p:txBody>
      </p:sp>
      <p:sp>
        <p:nvSpPr>
          <p:cNvPr id="7" name="CuadroTexto 6">
            <a:extLst>
              <a:ext uri="{FF2B5EF4-FFF2-40B4-BE49-F238E27FC236}">
                <a16:creationId xmlns:a16="http://schemas.microsoft.com/office/drawing/2014/main" id="{0FC68266-9687-496A-A401-B1D6AF8B937D}"/>
              </a:ext>
            </a:extLst>
          </p:cNvPr>
          <p:cNvSpPr txBox="1"/>
          <p:nvPr/>
        </p:nvSpPr>
        <p:spPr>
          <a:xfrm>
            <a:off x="6096001" y="3541068"/>
            <a:ext cx="1045205" cy="300082"/>
          </a:xfrm>
          <a:prstGeom prst="rect">
            <a:avLst/>
          </a:prstGeom>
          <a:noFill/>
        </p:spPr>
        <p:txBody>
          <a:bodyPr wrap="square" rtlCol="0">
            <a:spAutoFit/>
          </a:bodyPr>
          <a:lstStyle/>
          <a:p>
            <a:pPr algn="ctr"/>
            <a:endParaRPr lang="es-CO" sz="1350" dirty="0">
              <a:latin typeface="Montserrat" panose="00000500000000000000" pitchFamily="50" charset="0"/>
            </a:endParaRPr>
          </a:p>
        </p:txBody>
      </p:sp>
      <p:pic>
        <p:nvPicPr>
          <p:cNvPr id="6" name="Imagen 5">
            <a:extLst>
              <a:ext uri="{FF2B5EF4-FFF2-40B4-BE49-F238E27FC236}">
                <a16:creationId xmlns:a16="http://schemas.microsoft.com/office/drawing/2014/main" id="{27E50321-9396-412F-A3CE-FFEEEC52E0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0448" y="3096537"/>
            <a:ext cx="4034770" cy="2884587"/>
          </a:xfrm>
          <a:prstGeom prst="rect">
            <a:avLst/>
          </a:prstGeom>
        </p:spPr>
      </p:pic>
      <p:pic>
        <p:nvPicPr>
          <p:cNvPr id="8" name="Imagen 7">
            <a:extLst>
              <a:ext uri="{FF2B5EF4-FFF2-40B4-BE49-F238E27FC236}">
                <a16:creationId xmlns:a16="http://schemas.microsoft.com/office/drawing/2014/main" id="{62400DB1-9D2E-4559-B5B1-D724D6EF8A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7342" y="2440949"/>
            <a:ext cx="3522522" cy="3824287"/>
          </a:xfrm>
          <a:prstGeom prst="rect">
            <a:avLst/>
          </a:prstGeom>
        </p:spPr>
      </p:pic>
      <p:sp>
        <p:nvSpPr>
          <p:cNvPr id="4" name="Rectángulo 3">
            <a:extLst>
              <a:ext uri="{FF2B5EF4-FFF2-40B4-BE49-F238E27FC236}">
                <a16:creationId xmlns:a16="http://schemas.microsoft.com/office/drawing/2014/main" id="{DD3A33EA-431C-FD45-AB45-3E30548FFD6F}"/>
              </a:ext>
            </a:extLst>
          </p:cNvPr>
          <p:cNvSpPr/>
          <p:nvPr/>
        </p:nvSpPr>
        <p:spPr>
          <a:xfrm>
            <a:off x="577459" y="424046"/>
            <a:ext cx="5485797" cy="769441"/>
          </a:xfrm>
          <a:prstGeom prst="rect">
            <a:avLst/>
          </a:prstGeom>
        </p:spPr>
        <p:txBody>
          <a:bodyPr wrap="none">
            <a:spAutoFit/>
          </a:bodyPr>
          <a:lstStyle/>
          <a:p>
            <a:pPr marL="0" indent="0" algn="ctr">
              <a:buNone/>
            </a:pPr>
            <a:r>
              <a:rPr lang="es-CO" sz="4400" b="1" dirty="0">
                <a:solidFill>
                  <a:srgbClr val="00ABA7"/>
                </a:solidFill>
                <a:latin typeface="Montserrat" pitchFamily="2" charset="77"/>
              </a:rPr>
              <a:t>Lobulillo hepático</a:t>
            </a:r>
          </a:p>
        </p:txBody>
      </p:sp>
    </p:spTree>
    <p:extLst>
      <p:ext uri="{BB962C8B-B14F-4D97-AF65-F5344CB8AC3E}">
        <p14:creationId xmlns:p14="http://schemas.microsoft.com/office/powerpoint/2010/main" val="38041167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20B9F0A-90C3-44F5-BE3E-C3F5BD7D8B07}"/>
              </a:ext>
            </a:extLst>
          </p:cNvPr>
          <p:cNvPicPr>
            <a:picLocks noChangeAspect="1"/>
          </p:cNvPicPr>
          <p:nvPr/>
        </p:nvPicPr>
        <p:blipFill>
          <a:blip r:embed="rId2"/>
          <a:stretch>
            <a:fillRect/>
          </a:stretch>
        </p:blipFill>
        <p:spPr>
          <a:xfrm>
            <a:off x="5691188" y="219075"/>
            <a:ext cx="5581650" cy="6419850"/>
          </a:xfrm>
          <a:prstGeom prst="rect">
            <a:avLst/>
          </a:prstGeom>
        </p:spPr>
      </p:pic>
    </p:spTree>
    <p:extLst>
      <p:ext uri="{BB962C8B-B14F-4D97-AF65-F5344CB8AC3E}">
        <p14:creationId xmlns:p14="http://schemas.microsoft.com/office/powerpoint/2010/main" val="6714515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1AEFA-02DF-4DCC-A902-311CA7D585D9}"/>
              </a:ext>
            </a:extLst>
          </p:cNvPr>
          <p:cNvSpPr>
            <a:spLocks noGrp="1"/>
          </p:cNvSpPr>
          <p:nvPr>
            <p:ph type="title"/>
          </p:nvPr>
        </p:nvSpPr>
        <p:spPr>
          <a:xfrm>
            <a:off x="595312" y="95002"/>
            <a:ext cx="10515600" cy="1325563"/>
          </a:xfrm>
        </p:spPr>
        <p:txBody>
          <a:bodyPr/>
          <a:lstStyle/>
          <a:p>
            <a:r>
              <a:rPr lang="es-CO" dirty="0"/>
              <a:t>Histología</a:t>
            </a:r>
          </a:p>
        </p:txBody>
      </p:sp>
      <p:pic>
        <p:nvPicPr>
          <p:cNvPr id="5" name="Imagen 4">
            <a:extLst>
              <a:ext uri="{FF2B5EF4-FFF2-40B4-BE49-F238E27FC236}">
                <a16:creationId xmlns:a16="http://schemas.microsoft.com/office/drawing/2014/main" id="{554C4FC2-3479-4DEA-AB29-256CD6EB95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701" y="1263397"/>
            <a:ext cx="3776662" cy="2509613"/>
          </a:xfrm>
          <a:prstGeom prst="rect">
            <a:avLst/>
          </a:prstGeom>
        </p:spPr>
      </p:pic>
      <p:pic>
        <p:nvPicPr>
          <p:cNvPr id="7" name="Imagen 6">
            <a:extLst>
              <a:ext uri="{FF2B5EF4-FFF2-40B4-BE49-F238E27FC236}">
                <a16:creationId xmlns:a16="http://schemas.microsoft.com/office/drawing/2014/main" id="{5A76A156-220B-4AA9-84A4-232680AE94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9301" y="3615575"/>
            <a:ext cx="3776662" cy="3191372"/>
          </a:xfrm>
          <a:prstGeom prst="rect">
            <a:avLst/>
          </a:prstGeom>
        </p:spPr>
      </p:pic>
      <p:pic>
        <p:nvPicPr>
          <p:cNvPr id="9" name="Imagen 8">
            <a:extLst>
              <a:ext uri="{FF2B5EF4-FFF2-40B4-BE49-F238E27FC236}">
                <a16:creationId xmlns:a16="http://schemas.microsoft.com/office/drawing/2014/main" id="{AB45CA73-AB52-427A-A0C8-50FDB8B1F1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6682" y="189579"/>
            <a:ext cx="4493324" cy="3296573"/>
          </a:xfrm>
          <a:prstGeom prst="rect">
            <a:avLst/>
          </a:prstGeom>
        </p:spPr>
      </p:pic>
    </p:spTree>
    <p:extLst>
      <p:ext uri="{BB962C8B-B14F-4D97-AF65-F5344CB8AC3E}">
        <p14:creationId xmlns:p14="http://schemas.microsoft.com/office/powerpoint/2010/main" val="32631594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E4019-2E87-4283-B2FF-E1B26AB45233}"/>
              </a:ext>
            </a:extLst>
          </p:cNvPr>
          <p:cNvSpPr>
            <a:spLocks noGrp="1"/>
          </p:cNvSpPr>
          <p:nvPr>
            <p:ph type="title"/>
          </p:nvPr>
        </p:nvSpPr>
        <p:spPr>
          <a:xfrm>
            <a:off x="581025" y="90735"/>
            <a:ext cx="10515600" cy="1325563"/>
          </a:xfrm>
        </p:spPr>
        <p:txBody>
          <a:bodyPr/>
          <a:lstStyle/>
          <a:p>
            <a:r>
              <a:rPr lang="es-CO" dirty="0"/>
              <a:t>Fisiología</a:t>
            </a:r>
          </a:p>
        </p:txBody>
      </p:sp>
      <p:sp>
        <p:nvSpPr>
          <p:cNvPr id="3" name="Marcador de contenido 2">
            <a:extLst>
              <a:ext uri="{FF2B5EF4-FFF2-40B4-BE49-F238E27FC236}">
                <a16:creationId xmlns:a16="http://schemas.microsoft.com/office/drawing/2014/main" id="{03741C94-B562-44BC-BBF4-30FE8B98B218}"/>
              </a:ext>
            </a:extLst>
          </p:cNvPr>
          <p:cNvSpPr>
            <a:spLocks noGrp="1"/>
          </p:cNvSpPr>
          <p:nvPr>
            <p:ph idx="1"/>
          </p:nvPr>
        </p:nvSpPr>
        <p:spPr>
          <a:xfrm>
            <a:off x="4963975" y="1654175"/>
            <a:ext cx="7033590" cy="4530725"/>
          </a:xfrm>
        </p:spPr>
        <p:txBody>
          <a:bodyPr/>
          <a:lstStyle/>
          <a:p>
            <a:pPr algn="just">
              <a:lnSpc>
                <a:spcPct val="100000"/>
              </a:lnSpc>
            </a:pPr>
            <a:r>
              <a:rPr lang="es-CO" dirty="0">
                <a:solidFill>
                  <a:srgbClr val="142B48"/>
                </a:solidFill>
              </a:rPr>
              <a:t>Sustancias captadas de la sangre por las células hepáticas (electrolitos, colesterol, sales biliares, bilirrubina, fármacos, tóxicos, etc.).</a:t>
            </a:r>
          </a:p>
          <a:p>
            <a:pPr algn="just">
              <a:lnSpc>
                <a:spcPct val="100000"/>
              </a:lnSpc>
            </a:pPr>
            <a:endParaRPr lang="es-CO" dirty="0">
              <a:solidFill>
                <a:srgbClr val="142B48"/>
              </a:solidFill>
            </a:endParaRPr>
          </a:p>
          <a:p>
            <a:pPr algn="just">
              <a:lnSpc>
                <a:spcPct val="100000"/>
              </a:lnSpc>
            </a:pPr>
            <a:r>
              <a:rPr lang="es-MX" dirty="0">
                <a:solidFill>
                  <a:srgbClr val="142B48"/>
                </a:solidFill>
              </a:rPr>
              <a:t>Son vertidas a los canalículos biliares, y contribuyen a generar la bilis hepática.</a:t>
            </a:r>
          </a:p>
          <a:p>
            <a:pPr algn="just">
              <a:lnSpc>
                <a:spcPct val="100000"/>
              </a:lnSpc>
            </a:pPr>
            <a:endParaRPr lang="es-MX" dirty="0">
              <a:solidFill>
                <a:srgbClr val="142B48"/>
              </a:solidFill>
            </a:endParaRPr>
          </a:p>
          <a:p>
            <a:pPr algn="just">
              <a:lnSpc>
                <a:spcPct val="100000"/>
              </a:lnSpc>
            </a:pPr>
            <a:r>
              <a:rPr lang="es-MX" dirty="0">
                <a:solidFill>
                  <a:srgbClr val="142B48"/>
                </a:solidFill>
              </a:rPr>
              <a:t> La excreción biliar de todas estas sustancias juega un papel decisivo para otros transportadores situados en la membrana de esos canalículos biliares.</a:t>
            </a:r>
            <a:endParaRPr lang="es-CO" dirty="0">
              <a:solidFill>
                <a:srgbClr val="142B48"/>
              </a:solidFill>
            </a:endParaRPr>
          </a:p>
        </p:txBody>
      </p:sp>
      <p:pic>
        <p:nvPicPr>
          <p:cNvPr id="5" name="Imagen 4">
            <a:extLst>
              <a:ext uri="{FF2B5EF4-FFF2-40B4-BE49-F238E27FC236}">
                <a16:creationId xmlns:a16="http://schemas.microsoft.com/office/drawing/2014/main" id="{88B86280-05DE-41C5-8A60-9214EAF180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025" y="1185863"/>
            <a:ext cx="4469536" cy="2107586"/>
          </a:xfrm>
          <a:prstGeom prst="rect">
            <a:avLst/>
          </a:prstGeom>
        </p:spPr>
      </p:pic>
    </p:spTree>
    <p:extLst>
      <p:ext uri="{BB962C8B-B14F-4D97-AF65-F5344CB8AC3E}">
        <p14:creationId xmlns:p14="http://schemas.microsoft.com/office/powerpoint/2010/main" val="1321091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626A2A-A82D-4E97-82B5-B7606EFF68E1}"/>
              </a:ext>
            </a:extLst>
          </p:cNvPr>
          <p:cNvSpPr>
            <a:spLocks noGrp="1"/>
          </p:cNvSpPr>
          <p:nvPr>
            <p:ph type="title"/>
          </p:nvPr>
        </p:nvSpPr>
        <p:spPr>
          <a:xfrm>
            <a:off x="481012" y="66451"/>
            <a:ext cx="10515600" cy="1325563"/>
          </a:xfrm>
        </p:spPr>
        <p:txBody>
          <a:bodyPr/>
          <a:lstStyle/>
          <a:p>
            <a:r>
              <a:rPr lang="es-CO" dirty="0"/>
              <a:t>Familia de transportadores</a:t>
            </a:r>
          </a:p>
        </p:txBody>
      </p:sp>
      <p:sp>
        <p:nvSpPr>
          <p:cNvPr id="3" name="Marcador de contenido 2">
            <a:extLst>
              <a:ext uri="{FF2B5EF4-FFF2-40B4-BE49-F238E27FC236}">
                <a16:creationId xmlns:a16="http://schemas.microsoft.com/office/drawing/2014/main" id="{56AF52FC-DA2A-4C4D-82AB-E4AD0EC1E614}"/>
              </a:ext>
            </a:extLst>
          </p:cNvPr>
          <p:cNvSpPr>
            <a:spLocks noGrp="1"/>
          </p:cNvSpPr>
          <p:nvPr>
            <p:ph idx="1"/>
          </p:nvPr>
        </p:nvSpPr>
        <p:spPr>
          <a:xfrm>
            <a:off x="4845716" y="1960084"/>
            <a:ext cx="7033590" cy="4897916"/>
          </a:xfrm>
        </p:spPr>
        <p:txBody>
          <a:bodyPr>
            <a:normAutofit/>
          </a:bodyPr>
          <a:lstStyle/>
          <a:p>
            <a:pPr algn="just">
              <a:lnSpc>
                <a:spcPct val="100000"/>
              </a:lnSpc>
            </a:pPr>
            <a:r>
              <a:rPr lang="es-CO" b="1" dirty="0">
                <a:solidFill>
                  <a:srgbClr val="142B48"/>
                </a:solidFill>
              </a:rPr>
              <a:t>ATP binding cassette</a:t>
            </a:r>
            <a:r>
              <a:rPr lang="es-CO" dirty="0">
                <a:solidFill>
                  <a:srgbClr val="142B48"/>
                </a:solidFill>
              </a:rPr>
              <a:t>: s</a:t>
            </a:r>
            <a:r>
              <a:rPr lang="es-MX" dirty="0">
                <a:solidFill>
                  <a:srgbClr val="142B48"/>
                </a:solidFill>
              </a:rPr>
              <a:t>on capaces de bombear aniones y cationes orgánicos a la bilis, en contra de un gradiente de concentración, que puede ser de entre 100 y 1.000 veces.</a:t>
            </a:r>
          </a:p>
          <a:p>
            <a:pPr algn="just">
              <a:lnSpc>
                <a:spcPct val="100000"/>
              </a:lnSpc>
            </a:pPr>
            <a:r>
              <a:rPr lang="es-CO" b="1" dirty="0">
                <a:solidFill>
                  <a:srgbClr val="142B48"/>
                </a:solidFill>
              </a:rPr>
              <a:t>MDR1, multidrug resistance-1 P glycoprotein</a:t>
            </a:r>
            <a:r>
              <a:rPr lang="es-MX" b="1" dirty="0">
                <a:solidFill>
                  <a:srgbClr val="142B48"/>
                </a:solidFill>
              </a:rPr>
              <a:t>: </a:t>
            </a:r>
            <a:r>
              <a:rPr lang="es-MX" dirty="0">
                <a:solidFill>
                  <a:srgbClr val="142B48"/>
                </a:solidFill>
              </a:rPr>
              <a:t>los transportadores encargados de la excreción a la bilis de cationes orgánicos, esteroides, fármacos y péptidos hidrofóbicos.</a:t>
            </a:r>
          </a:p>
          <a:p>
            <a:pPr algn="just">
              <a:lnSpc>
                <a:spcPct val="100000"/>
              </a:lnSpc>
            </a:pPr>
            <a:r>
              <a:rPr lang="es-CO" b="1" dirty="0">
                <a:solidFill>
                  <a:srgbClr val="142B48"/>
                </a:solidFill>
              </a:rPr>
              <a:t>MDR3, multidrug resistance-3 P glycoprotein)</a:t>
            </a:r>
            <a:r>
              <a:rPr lang="es-MX" b="1" dirty="0">
                <a:solidFill>
                  <a:srgbClr val="142B48"/>
                </a:solidFill>
              </a:rPr>
              <a:t>: </a:t>
            </a:r>
            <a:r>
              <a:rPr lang="es-MX" dirty="0">
                <a:solidFill>
                  <a:srgbClr val="142B48"/>
                </a:solidFill>
              </a:rPr>
              <a:t>lecitina.</a:t>
            </a:r>
          </a:p>
          <a:p>
            <a:pPr algn="just">
              <a:lnSpc>
                <a:spcPct val="100000"/>
              </a:lnSpc>
            </a:pPr>
            <a:r>
              <a:rPr lang="en-US" b="1" dirty="0">
                <a:solidFill>
                  <a:srgbClr val="142B48"/>
                </a:solidFill>
              </a:rPr>
              <a:t>BSEP, bile salt excretory pump</a:t>
            </a:r>
            <a:r>
              <a:rPr lang="es-MX" b="1" dirty="0">
                <a:solidFill>
                  <a:srgbClr val="142B48"/>
                </a:solidFill>
              </a:rPr>
              <a:t>: </a:t>
            </a:r>
            <a:r>
              <a:rPr lang="es-MX" dirty="0">
                <a:solidFill>
                  <a:srgbClr val="142B48"/>
                </a:solidFill>
              </a:rPr>
              <a:t>sales biliares.</a:t>
            </a:r>
            <a:endParaRPr lang="es-CO" dirty="0">
              <a:solidFill>
                <a:srgbClr val="142B48"/>
              </a:solidFill>
            </a:endParaRPr>
          </a:p>
        </p:txBody>
      </p:sp>
      <p:pic>
        <p:nvPicPr>
          <p:cNvPr id="5" name="Imagen 4">
            <a:extLst>
              <a:ext uri="{FF2B5EF4-FFF2-40B4-BE49-F238E27FC236}">
                <a16:creationId xmlns:a16="http://schemas.microsoft.com/office/drawing/2014/main" id="{D9AE1FA7-9E84-46D3-8931-2CE0332A0A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39" y="1048861"/>
            <a:ext cx="2494252" cy="2876549"/>
          </a:xfrm>
          <a:prstGeom prst="rect">
            <a:avLst/>
          </a:prstGeom>
        </p:spPr>
      </p:pic>
    </p:spTree>
    <p:extLst>
      <p:ext uri="{BB962C8B-B14F-4D97-AF65-F5344CB8AC3E}">
        <p14:creationId xmlns:p14="http://schemas.microsoft.com/office/powerpoint/2010/main" val="16377156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6FD44-3AAD-45D0-B882-1233DCA9498F}"/>
              </a:ext>
            </a:extLst>
          </p:cNvPr>
          <p:cNvSpPr>
            <a:spLocks noGrp="1"/>
          </p:cNvSpPr>
          <p:nvPr>
            <p:ph type="title"/>
          </p:nvPr>
        </p:nvSpPr>
        <p:spPr>
          <a:xfrm>
            <a:off x="623887" y="189151"/>
            <a:ext cx="10515600" cy="1325563"/>
          </a:xfrm>
        </p:spPr>
        <p:txBody>
          <a:bodyPr/>
          <a:lstStyle/>
          <a:p>
            <a:r>
              <a:rPr lang="es-CO" dirty="0"/>
              <a:t>Formación de bilis</a:t>
            </a:r>
          </a:p>
        </p:txBody>
      </p:sp>
      <p:sp>
        <p:nvSpPr>
          <p:cNvPr id="3" name="Marcador de contenido 2">
            <a:extLst>
              <a:ext uri="{FF2B5EF4-FFF2-40B4-BE49-F238E27FC236}">
                <a16:creationId xmlns:a16="http://schemas.microsoft.com/office/drawing/2014/main" id="{F7048858-C9BB-4892-B0D0-43E1BA3A2E76}"/>
              </a:ext>
            </a:extLst>
          </p:cNvPr>
          <p:cNvSpPr>
            <a:spLocks noGrp="1"/>
          </p:cNvSpPr>
          <p:nvPr>
            <p:ph idx="1"/>
          </p:nvPr>
        </p:nvSpPr>
        <p:spPr>
          <a:xfrm>
            <a:off x="4861752" y="1514714"/>
            <a:ext cx="7033590" cy="5170488"/>
          </a:xfrm>
        </p:spPr>
        <p:txBody>
          <a:bodyPr>
            <a:normAutofit/>
          </a:bodyPr>
          <a:lstStyle/>
          <a:p>
            <a:pPr marL="0" indent="0" algn="just">
              <a:lnSpc>
                <a:spcPct val="100000"/>
              </a:lnSpc>
              <a:buNone/>
            </a:pPr>
            <a:r>
              <a:rPr lang="es-MX" dirty="0">
                <a:solidFill>
                  <a:srgbClr val="142B48"/>
                </a:solidFill>
              </a:rPr>
              <a:t>Flujo biliar dependiente de las sales biliares:</a:t>
            </a:r>
          </a:p>
          <a:p>
            <a:pPr marL="0" indent="0" algn="just">
              <a:lnSpc>
                <a:spcPct val="100000"/>
              </a:lnSpc>
              <a:buNone/>
            </a:pPr>
            <a:endParaRPr lang="es-MX" dirty="0">
              <a:solidFill>
                <a:srgbClr val="142B48"/>
              </a:solidFill>
            </a:endParaRPr>
          </a:p>
          <a:p>
            <a:pPr lvl="1" algn="just">
              <a:lnSpc>
                <a:spcPct val="100000"/>
              </a:lnSpc>
            </a:pPr>
            <a:r>
              <a:rPr lang="es-MX" dirty="0">
                <a:solidFill>
                  <a:srgbClr val="142B48"/>
                </a:solidFill>
              </a:rPr>
              <a:t>El 50% del flujo biliar canalicular y el 33% del flujo biliar total son dependientes de las sales biliares.</a:t>
            </a:r>
          </a:p>
          <a:p>
            <a:pPr lvl="1" algn="just">
              <a:lnSpc>
                <a:spcPct val="100000"/>
              </a:lnSpc>
            </a:pPr>
            <a:endParaRPr lang="es-MX" dirty="0">
              <a:solidFill>
                <a:srgbClr val="142B48"/>
              </a:solidFill>
            </a:endParaRPr>
          </a:p>
          <a:p>
            <a:pPr lvl="1" algn="just">
              <a:lnSpc>
                <a:spcPct val="100000"/>
              </a:lnSpc>
            </a:pPr>
            <a:r>
              <a:rPr lang="es-MX" dirty="0">
                <a:solidFill>
                  <a:srgbClr val="142B48"/>
                </a:solidFill>
              </a:rPr>
              <a:t>Se trata de la bilis que se forma como consecuencia del gradiente osmótico creado por la secreción activa de las sales biliares a la bilis.</a:t>
            </a:r>
          </a:p>
          <a:p>
            <a:pPr lvl="1" algn="just">
              <a:lnSpc>
                <a:spcPct val="100000"/>
              </a:lnSpc>
            </a:pPr>
            <a:endParaRPr lang="es-MX" dirty="0">
              <a:solidFill>
                <a:srgbClr val="142B48"/>
              </a:solidFill>
            </a:endParaRPr>
          </a:p>
          <a:p>
            <a:pPr lvl="1" algn="just">
              <a:lnSpc>
                <a:spcPct val="100000"/>
              </a:lnSpc>
            </a:pPr>
            <a:r>
              <a:rPr lang="es-MX" dirty="0">
                <a:solidFill>
                  <a:srgbClr val="142B48"/>
                </a:solidFill>
              </a:rPr>
              <a:t>Las sales biliares responsables de este flujo proceden en su mayor parte (95%) de la sangre portal, y estas a su vez del intestino.</a:t>
            </a:r>
            <a:endParaRPr lang="es-CO" dirty="0">
              <a:solidFill>
                <a:srgbClr val="142B48"/>
              </a:solidFill>
            </a:endParaRPr>
          </a:p>
        </p:txBody>
      </p:sp>
      <p:pic>
        <p:nvPicPr>
          <p:cNvPr id="9" name="Imagen 8">
            <a:extLst>
              <a:ext uri="{FF2B5EF4-FFF2-40B4-BE49-F238E27FC236}">
                <a16:creationId xmlns:a16="http://schemas.microsoft.com/office/drawing/2014/main" id="{BA667E39-0468-4E70-802D-613504A955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9742" y="1398599"/>
            <a:ext cx="2348834" cy="2374411"/>
          </a:xfrm>
          <a:prstGeom prst="rect">
            <a:avLst/>
          </a:prstGeom>
        </p:spPr>
      </p:pic>
    </p:spTree>
    <p:extLst>
      <p:ext uri="{BB962C8B-B14F-4D97-AF65-F5344CB8AC3E}">
        <p14:creationId xmlns:p14="http://schemas.microsoft.com/office/powerpoint/2010/main" val="27602668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7C3BB-E965-4D14-9E85-73055234A503}"/>
              </a:ext>
            </a:extLst>
          </p:cNvPr>
          <p:cNvSpPr>
            <a:spLocks noGrp="1"/>
          </p:cNvSpPr>
          <p:nvPr>
            <p:ph type="title"/>
          </p:nvPr>
        </p:nvSpPr>
        <p:spPr>
          <a:xfrm>
            <a:off x="509588" y="22754"/>
            <a:ext cx="10515600" cy="1325563"/>
          </a:xfrm>
        </p:spPr>
        <p:txBody>
          <a:bodyPr/>
          <a:lstStyle/>
          <a:p>
            <a:r>
              <a:rPr lang="es-CO" dirty="0"/>
              <a:t>Formación de bilis</a:t>
            </a:r>
          </a:p>
        </p:txBody>
      </p:sp>
      <p:sp>
        <p:nvSpPr>
          <p:cNvPr id="3" name="Marcador de contenido 2">
            <a:extLst>
              <a:ext uri="{FF2B5EF4-FFF2-40B4-BE49-F238E27FC236}">
                <a16:creationId xmlns:a16="http://schemas.microsoft.com/office/drawing/2014/main" id="{7595FA83-3776-4B33-87EF-4E5E5483B154}"/>
              </a:ext>
            </a:extLst>
          </p:cNvPr>
          <p:cNvSpPr>
            <a:spLocks noGrp="1"/>
          </p:cNvSpPr>
          <p:nvPr>
            <p:ph idx="1"/>
          </p:nvPr>
        </p:nvSpPr>
        <p:spPr>
          <a:xfrm>
            <a:off x="4819651" y="1733021"/>
            <a:ext cx="7033590" cy="4530725"/>
          </a:xfrm>
        </p:spPr>
        <p:txBody>
          <a:bodyPr/>
          <a:lstStyle/>
          <a:p>
            <a:pPr marL="0" indent="0" algn="just">
              <a:lnSpc>
                <a:spcPct val="100000"/>
              </a:lnSpc>
              <a:buNone/>
            </a:pPr>
            <a:r>
              <a:rPr lang="es-MX" dirty="0">
                <a:solidFill>
                  <a:srgbClr val="142B48"/>
                </a:solidFill>
              </a:rPr>
              <a:t>Flujo biliar independiente de las sales biliares:</a:t>
            </a:r>
          </a:p>
          <a:p>
            <a:pPr marL="0" indent="0" algn="just">
              <a:lnSpc>
                <a:spcPct val="100000"/>
              </a:lnSpc>
              <a:buNone/>
            </a:pPr>
            <a:r>
              <a:rPr lang="es-MX" dirty="0">
                <a:solidFill>
                  <a:srgbClr val="142B48"/>
                </a:solidFill>
              </a:rPr>
              <a:t>	</a:t>
            </a:r>
          </a:p>
          <a:p>
            <a:pPr lvl="1" algn="just">
              <a:lnSpc>
                <a:spcPct val="100000"/>
              </a:lnSpc>
            </a:pPr>
            <a:r>
              <a:rPr lang="es-MX" dirty="0">
                <a:solidFill>
                  <a:srgbClr val="142B48"/>
                </a:solidFill>
              </a:rPr>
              <a:t>Ligado a la excreción de aniones orgánicos (bilirrubina conjugada, sulfatos, glucuronatos, etc.), dependientes del glutatión, y que están mediados por el transportador MRP2 de la membrana canalicular.</a:t>
            </a:r>
          </a:p>
          <a:p>
            <a:pPr lvl="1" algn="just">
              <a:lnSpc>
                <a:spcPct val="100000"/>
              </a:lnSpc>
            </a:pPr>
            <a:endParaRPr lang="es-MX" dirty="0">
              <a:solidFill>
                <a:srgbClr val="142B48"/>
              </a:solidFill>
            </a:endParaRPr>
          </a:p>
          <a:p>
            <a:pPr lvl="1" algn="just">
              <a:lnSpc>
                <a:spcPct val="100000"/>
              </a:lnSpc>
            </a:pPr>
            <a:r>
              <a:rPr lang="es-MX" dirty="0">
                <a:solidFill>
                  <a:srgbClr val="142B48"/>
                </a:solidFill>
              </a:rPr>
              <a:t>La formación de CO3H − e H+ a partir del CO2, y del agua, con la participación de la anhidrasa carbónica.</a:t>
            </a:r>
            <a:endParaRPr lang="es-CO" dirty="0">
              <a:solidFill>
                <a:srgbClr val="142B48"/>
              </a:solidFill>
            </a:endParaRPr>
          </a:p>
        </p:txBody>
      </p:sp>
      <p:pic>
        <p:nvPicPr>
          <p:cNvPr id="5" name="Imagen 4">
            <a:extLst>
              <a:ext uri="{FF2B5EF4-FFF2-40B4-BE49-F238E27FC236}">
                <a16:creationId xmlns:a16="http://schemas.microsoft.com/office/drawing/2014/main" id="{A8EA9218-A397-4D3F-913D-9C95F60A64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6812" y="1066677"/>
            <a:ext cx="2936533" cy="2660295"/>
          </a:xfrm>
          <a:prstGeom prst="rect">
            <a:avLst/>
          </a:prstGeom>
        </p:spPr>
      </p:pic>
    </p:spTree>
    <p:extLst>
      <p:ext uri="{BB962C8B-B14F-4D97-AF65-F5344CB8AC3E}">
        <p14:creationId xmlns:p14="http://schemas.microsoft.com/office/powerpoint/2010/main" val="379485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495300" y="-138913"/>
            <a:ext cx="10515600" cy="1325563"/>
          </a:xfrm>
        </p:spPr>
        <p:txBody>
          <a:bodyPr/>
          <a:lstStyle/>
          <a:p>
            <a:r>
              <a:rPr lang="es-CO" dirty="0"/>
              <a:t>Proteínas en saliva</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708639" y="909321"/>
            <a:ext cx="9431696" cy="4351338"/>
          </a:xfrm>
        </p:spPr>
        <p:txBody>
          <a:bodyPr>
            <a:normAutofit/>
          </a:bodyPr>
          <a:lstStyle/>
          <a:p>
            <a:pPr marL="0" indent="0" algn="l">
              <a:buNone/>
            </a:pPr>
            <a:r>
              <a:rPr lang="es-MX" sz="1800" b="0" i="0" u="none" strike="noStrike" baseline="0" dirty="0">
                <a:solidFill>
                  <a:srgbClr val="142B48"/>
                </a:solidFill>
              </a:rPr>
              <a:t>Las proteínas más importantes son</a:t>
            </a:r>
          </a:p>
          <a:p>
            <a:pPr lvl="1"/>
            <a:r>
              <a:rPr lang="es-MX" sz="1600" dirty="0">
                <a:solidFill>
                  <a:srgbClr val="142B48"/>
                </a:solidFill>
              </a:rPr>
              <a:t>A</a:t>
            </a:r>
            <a:r>
              <a:rPr lang="es-MX" sz="1600" b="0" i="0" u="none" strike="noStrike" baseline="0" dirty="0">
                <a:solidFill>
                  <a:srgbClr val="142B48"/>
                </a:solidFill>
              </a:rPr>
              <a:t>lfa-amilasa o ptialina.</a:t>
            </a:r>
          </a:p>
          <a:p>
            <a:pPr lvl="1"/>
            <a:r>
              <a:rPr lang="es-CO" sz="1600" b="0" i="0" u="none" strike="noStrike" baseline="0" dirty="0">
                <a:solidFill>
                  <a:srgbClr val="142B48"/>
                </a:solidFill>
              </a:rPr>
              <a:t>Mucina.</a:t>
            </a:r>
          </a:p>
          <a:p>
            <a:pPr lvl="1"/>
            <a:r>
              <a:rPr lang="es-CO" sz="1600" b="0" i="0" u="none" strike="noStrike" baseline="0" dirty="0">
                <a:solidFill>
                  <a:srgbClr val="142B48"/>
                </a:solidFill>
              </a:rPr>
              <a:t>Sialoproteínas.</a:t>
            </a:r>
            <a:endParaRPr lang="es-CO" sz="1600" dirty="0">
              <a:solidFill>
                <a:srgbClr val="142B48"/>
              </a:solidFill>
            </a:endParaRPr>
          </a:p>
          <a:p>
            <a:pPr lvl="1"/>
            <a:r>
              <a:rPr lang="es-CO" sz="1600" b="0" i="0" u="none" strike="noStrike" baseline="0" dirty="0">
                <a:solidFill>
                  <a:srgbClr val="142B48"/>
                </a:solidFill>
              </a:rPr>
              <a:t>Lipasa.</a:t>
            </a:r>
            <a:endParaRPr lang="es-CO" sz="1600" dirty="0">
              <a:solidFill>
                <a:srgbClr val="142B48"/>
              </a:solidFill>
            </a:endParaRPr>
          </a:p>
          <a:p>
            <a:pPr lvl="1"/>
            <a:r>
              <a:rPr lang="es-CO" sz="1600" b="0" i="0" u="none" strike="noStrike" baseline="0" dirty="0">
                <a:solidFill>
                  <a:srgbClr val="142B48"/>
                </a:solidFill>
              </a:rPr>
              <a:t>Lisozima.</a:t>
            </a:r>
            <a:endParaRPr lang="es-CO" sz="1600" dirty="0">
              <a:solidFill>
                <a:srgbClr val="142B48"/>
              </a:solidFill>
            </a:endParaRPr>
          </a:p>
          <a:p>
            <a:pPr lvl="1"/>
            <a:r>
              <a:rPr lang="es-CO" sz="1600" b="0" i="0" u="none" strike="noStrike" baseline="0" dirty="0">
                <a:solidFill>
                  <a:srgbClr val="142B48"/>
                </a:solidFill>
              </a:rPr>
              <a:t>Albúmina.</a:t>
            </a:r>
            <a:endParaRPr lang="es-CO" sz="1600" dirty="0">
              <a:solidFill>
                <a:srgbClr val="142B48"/>
              </a:solidFill>
            </a:endParaRPr>
          </a:p>
          <a:p>
            <a:pPr lvl="1"/>
            <a:r>
              <a:rPr lang="es-CO" sz="1600" b="0" i="0" u="none" strike="noStrike" baseline="0" dirty="0">
                <a:solidFill>
                  <a:srgbClr val="142B48"/>
                </a:solidFill>
              </a:rPr>
              <a:t>Lactoferrina.</a:t>
            </a:r>
          </a:p>
          <a:p>
            <a:pPr lvl="1"/>
            <a:r>
              <a:rPr lang="es-CO" sz="1600" dirty="0">
                <a:solidFill>
                  <a:srgbClr val="142B48"/>
                </a:solidFill>
              </a:rPr>
              <a:t>F</a:t>
            </a:r>
            <a:r>
              <a:rPr lang="es-CO" sz="1600" b="0" i="0" u="none" strike="noStrike" baseline="0" dirty="0">
                <a:solidFill>
                  <a:srgbClr val="142B48"/>
                </a:solidFill>
              </a:rPr>
              <a:t>ibronectina.</a:t>
            </a:r>
          </a:p>
          <a:p>
            <a:pPr lvl="1"/>
            <a:r>
              <a:rPr lang="es-CO" sz="1600" dirty="0">
                <a:solidFill>
                  <a:srgbClr val="142B48"/>
                </a:solidFill>
              </a:rPr>
              <a:t>G</a:t>
            </a:r>
            <a:r>
              <a:rPr lang="es-CO" sz="1600" b="0" i="0" u="none" strike="noStrike" baseline="0" dirty="0">
                <a:solidFill>
                  <a:srgbClr val="142B48"/>
                </a:solidFill>
              </a:rPr>
              <a:t>ammaglobulinas (IgA, IgG e IgM).</a:t>
            </a:r>
            <a:endParaRPr lang="es-CO" sz="1600" dirty="0">
              <a:solidFill>
                <a:srgbClr val="142B48"/>
              </a:solidFill>
            </a:endParaRPr>
          </a:p>
        </p:txBody>
      </p:sp>
      <p:pic>
        <p:nvPicPr>
          <p:cNvPr id="4098" name="Picture 2" descr="La saliva en el mantenimiento de la salud oral y como ayuda en el  diagnóstico de algunas patologías">
            <a:extLst>
              <a:ext uri="{FF2B5EF4-FFF2-40B4-BE49-F238E27FC236}">
                <a16:creationId xmlns:a16="http://schemas.microsoft.com/office/drawing/2014/main" id="{73202573-EE25-475E-BB28-1ED5289D6F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86525" y="1391210"/>
            <a:ext cx="3997426" cy="476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3114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sldNum" idx="12"/>
          </p:nvPr>
        </p:nvSpPr>
        <p:spPr>
          <a:xfrm>
            <a:off x="2117575" y="5671000"/>
            <a:ext cx="7956600" cy="329700"/>
          </a:xfrm>
          <a:prstGeom prst="rect">
            <a:avLst/>
          </a:prstGeom>
        </p:spPr>
        <p:txBody>
          <a:bodyPr spcFirstLastPara="1" vert="horz" wrap="square" lIns="91425" tIns="91425" rIns="91425" bIns="91425" rtlCol="0" anchor="ctr" anchorCtr="0">
            <a:noAutofit/>
          </a:bodyPr>
          <a:lstStyle/>
          <a:p>
            <a:pPr algn="ctr"/>
            <a:fld id="{00000000-1234-1234-1234-123412341234}" type="slidenum">
              <a:rPr lang="en"/>
              <a:pPr algn="ctr"/>
              <a:t>110</a:t>
            </a:fld>
            <a:endParaRPr dirty="0"/>
          </a:p>
        </p:txBody>
      </p:sp>
      <p:sp>
        <p:nvSpPr>
          <p:cNvPr id="212" name="Google Shape;212;p31"/>
          <p:cNvSpPr txBox="1">
            <a:spLocks noGrp="1"/>
          </p:cNvSpPr>
          <p:nvPr>
            <p:ph type="ctrTitle" idx="4294967295"/>
          </p:nvPr>
        </p:nvSpPr>
        <p:spPr>
          <a:xfrm>
            <a:off x="808511" y="514583"/>
            <a:ext cx="10178425" cy="683100"/>
          </a:xfrm>
          <a:prstGeom prst="rect">
            <a:avLst/>
          </a:prstGeom>
        </p:spPr>
        <p:txBody>
          <a:bodyPr spcFirstLastPara="1" vert="horz" wrap="square" lIns="91425" tIns="91425" rIns="91425" bIns="91425" rtlCol="0" anchor="ctr" anchorCtr="0">
            <a:noAutofit/>
          </a:bodyPr>
          <a:lstStyle/>
          <a:p>
            <a:pPr>
              <a:spcBef>
                <a:spcPts val="0"/>
              </a:spcBef>
            </a:pPr>
            <a:r>
              <a:rPr lang="en" dirty="0"/>
              <a:t>Metabolismo de la bilirrubina</a:t>
            </a:r>
            <a:endParaRPr dirty="0"/>
          </a:p>
        </p:txBody>
      </p:sp>
      <p:sp>
        <p:nvSpPr>
          <p:cNvPr id="239" name="Google Shape;239;p31"/>
          <p:cNvSpPr txBox="1"/>
          <p:nvPr/>
        </p:nvSpPr>
        <p:spPr>
          <a:xfrm>
            <a:off x="5304627" y="5671000"/>
            <a:ext cx="7911708" cy="329700"/>
          </a:xfrm>
          <a:prstGeom prst="rect">
            <a:avLst/>
          </a:prstGeom>
          <a:noFill/>
          <a:ln>
            <a:noFill/>
          </a:ln>
        </p:spPr>
        <p:txBody>
          <a:bodyPr spcFirstLastPara="1" wrap="square" lIns="91425" tIns="91425" rIns="91425" bIns="91425" anchor="t" anchorCtr="0">
            <a:noAutofit/>
          </a:bodyPr>
          <a:lstStyle/>
          <a:p>
            <a:r>
              <a:rPr lang="en" sz="1000" dirty="0">
                <a:solidFill>
                  <a:srgbClr val="142B48"/>
                </a:solidFill>
                <a:highlight>
                  <a:srgbClr val="FFFFFF"/>
                </a:highlight>
                <a:uFill>
                  <a:noFill/>
                </a:uFill>
                <a:latin typeface="Montserrat" panose="00000500000000000000" pitchFamily="50" charset="0"/>
                <a:hlinkClick r:id="rId3">
                  <a:extLst>
                    <a:ext uri="{A12FA001-AC4F-418D-AE19-62706E023703}">
                      <ahyp:hlinkClr xmlns:ahyp="http://schemas.microsoft.com/office/drawing/2018/hyperlinkcolor" val="tx"/>
                    </a:ext>
                  </a:extLst>
                </a:hlinkClick>
              </a:rPr>
              <a:t>Steven D. Lidofsk</a:t>
            </a:r>
            <a:r>
              <a:rPr lang="en" sz="1000" dirty="0">
                <a:solidFill>
                  <a:srgbClr val="142B48"/>
                </a:solidFill>
                <a:latin typeface="Montserrat" panose="00000500000000000000" pitchFamily="50" charset="0"/>
              </a:rPr>
              <a:t>y.</a:t>
            </a:r>
            <a:r>
              <a:rPr lang="en" sz="1000" dirty="0">
                <a:solidFill>
                  <a:srgbClr val="142B48"/>
                </a:solidFill>
                <a:highlight>
                  <a:srgbClr val="FFFFFF"/>
                </a:highlight>
                <a:latin typeface="Montserrat" panose="00000500000000000000" pitchFamily="50" charset="0"/>
                <a:ea typeface="Georgia"/>
                <a:cs typeface="Georgia"/>
                <a:sym typeface="Georgia"/>
              </a:rPr>
              <a:t>Jaundice. </a:t>
            </a:r>
            <a:r>
              <a:rPr lang="en" sz="1000" dirty="0">
                <a:solidFill>
                  <a:srgbClr val="142B48"/>
                </a:solidFill>
                <a:highlight>
                  <a:srgbClr val="FFFFFF"/>
                </a:highlight>
                <a:uFill>
                  <a:noFill/>
                </a:uFill>
                <a:latin typeface="Montserrat" panose="00000500000000000000" pitchFamily="50" charset="0"/>
                <a:hlinkClick r:id="rId4">
                  <a:extLst>
                    <a:ext uri="{A12FA001-AC4F-418D-AE19-62706E023703}">
                      <ahyp:hlinkClr xmlns:ahyp="http://schemas.microsoft.com/office/drawing/2018/hyperlinkcolor" val="tx"/>
                    </a:ext>
                  </a:extLst>
                </a:hlinkClick>
              </a:rPr>
              <a:t>Sleisenger and Fordtran's Gastrointestinal and Liver Disease</a:t>
            </a:r>
            <a:r>
              <a:rPr lang="en" sz="1000" dirty="0">
                <a:solidFill>
                  <a:srgbClr val="142B48"/>
                </a:solidFill>
                <a:highlight>
                  <a:srgbClr val="FFFFFF"/>
                </a:highlight>
                <a:latin typeface="Montserrat" panose="00000500000000000000" pitchFamily="50" charset="0"/>
              </a:rPr>
              <a:t>, 21, 313-323.e2.</a:t>
            </a:r>
            <a:endParaRPr sz="1000" dirty="0">
              <a:solidFill>
                <a:srgbClr val="142B48"/>
              </a:solidFill>
              <a:latin typeface="Montserrat" panose="00000500000000000000" pitchFamily="50" charset="0"/>
            </a:endParaRPr>
          </a:p>
          <a:p>
            <a:pPr marL="38100" marR="38100">
              <a:lnSpc>
                <a:spcPct val="115000"/>
              </a:lnSpc>
            </a:pPr>
            <a:endParaRPr sz="1000" dirty="0">
              <a:solidFill>
                <a:srgbClr val="142B48"/>
              </a:solidFill>
              <a:latin typeface="Montserrat" panose="00000500000000000000" pitchFamily="50" charset="0"/>
            </a:endParaRPr>
          </a:p>
          <a:p>
            <a:pPr>
              <a:lnSpc>
                <a:spcPct val="115000"/>
              </a:lnSpc>
            </a:pPr>
            <a:endParaRPr sz="1000" dirty="0">
              <a:solidFill>
                <a:srgbClr val="142B48"/>
              </a:solidFill>
              <a:latin typeface="Montserrat" panose="00000500000000000000" pitchFamily="50" charset="0"/>
              <a:ea typeface="Georgia"/>
              <a:cs typeface="Georgia"/>
              <a:sym typeface="Georgia"/>
            </a:endParaRPr>
          </a:p>
        </p:txBody>
      </p:sp>
      <p:pic>
        <p:nvPicPr>
          <p:cNvPr id="4" name="Imagen 3">
            <a:extLst>
              <a:ext uri="{FF2B5EF4-FFF2-40B4-BE49-F238E27FC236}">
                <a16:creationId xmlns:a16="http://schemas.microsoft.com/office/drawing/2014/main" id="{04CEC519-097B-4A30-B957-C743D9E800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5914" y="1736897"/>
            <a:ext cx="7911708" cy="3263728"/>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txBox="1"/>
          <p:nvPr/>
        </p:nvSpPr>
        <p:spPr>
          <a:xfrm>
            <a:off x="1847528" y="5013176"/>
            <a:ext cx="4631400" cy="855300"/>
          </a:xfrm>
          <a:prstGeom prst="rect">
            <a:avLst/>
          </a:prstGeom>
          <a:noFill/>
          <a:ln>
            <a:noFill/>
          </a:ln>
        </p:spPr>
        <p:txBody>
          <a:bodyPr spcFirstLastPara="1" wrap="square" lIns="91425" tIns="91425" rIns="91425" bIns="91425" anchor="t" anchorCtr="0">
            <a:noAutofit/>
          </a:bodyPr>
          <a:lstStyle/>
          <a:p>
            <a:endParaRPr b="1" dirty="0">
              <a:latin typeface="Montserrat" panose="00000500000000000000" pitchFamily="50" charset="0"/>
              <a:ea typeface="Raleway"/>
              <a:cs typeface="Raleway"/>
              <a:sym typeface="Raleway"/>
            </a:endParaRPr>
          </a:p>
        </p:txBody>
      </p:sp>
      <p:sp>
        <p:nvSpPr>
          <p:cNvPr id="262" name="Google Shape;262;p32"/>
          <p:cNvSpPr txBox="1"/>
          <p:nvPr/>
        </p:nvSpPr>
        <p:spPr>
          <a:xfrm>
            <a:off x="4634775" y="2321675"/>
            <a:ext cx="925800" cy="406800"/>
          </a:xfrm>
          <a:prstGeom prst="rect">
            <a:avLst/>
          </a:prstGeom>
          <a:noFill/>
          <a:ln>
            <a:noFill/>
          </a:ln>
        </p:spPr>
        <p:txBody>
          <a:bodyPr spcFirstLastPara="1" wrap="square" lIns="91425" tIns="91425" rIns="91425" bIns="91425" anchor="t" anchorCtr="0">
            <a:noAutofit/>
          </a:bodyPr>
          <a:lstStyle/>
          <a:p>
            <a:endParaRPr sz="1200" dirty="0">
              <a:latin typeface="Montserrat" panose="00000500000000000000" pitchFamily="50" charset="0"/>
              <a:ea typeface="Raleway Thin"/>
              <a:cs typeface="Raleway Thin"/>
              <a:sym typeface="Raleway Thin"/>
            </a:endParaRPr>
          </a:p>
        </p:txBody>
      </p:sp>
      <p:sp>
        <p:nvSpPr>
          <p:cNvPr id="263" name="Google Shape;263;p32"/>
          <p:cNvSpPr txBox="1"/>
          <p:nvPr/>
        </p:nvSpPr>
        <p:spPr>
          <a:xfrm>
            <a:off x="2495600" y="3299400"/>
            <a:ext cx="8649900" cy="259200"/>
          </a:xfrm>
          <a:prstGeom prst="rect">
            <a:avLst/>
          </a:prstGeom>
          <a:noFill/>
          <a:ln>
            <a:noFill/>
          </a:ln>
        </p:spPr>
        <p:txBody>
          <a:bodyPr spcFirstLastPara="1" wrap="square" lIns="91425" tIns="91425" rIns="91425" bIns="91425" anchor="t" anchorCtr="0">
            <a:noAutofit/>
          </a:bodyPr>
          <a:lstStyle/>
          <a:p>
            <a:r>
              <a:rPr lang="en" sz="900" dirty="0">
                <a:highlight>
                  <a:srgbClr val="FFFFFF"/>
                </a:highlight>
                <a:latin typeface="Montserrat" panose="00000500000000000000" pitchFamily="50" charset="0"/>
              </a:rPr>
              <a:t>.</a:t>
            </a:r>
            <a:endParaRPr sz="900" dirty="0">
              <a:latin typeface="Montserrat" panose="00000500000000000000" pitchFamily="50" charset="0"/>
            </a:endParaRPr>
          </a:p>
          <a:p>
            <a:endParaRPr sz="900" dirty="0">
              <a:latin typeface="Montserrat" panose="00000500000000000000" pitchFamily="50" charset="0"/>
            </a:endParaRPr>
          </a:p>
          <a:p>
            <a:pPr marL="38100" marR="38100">
              <a:lnSpc>
                <a:spcPct val="115000"/>
              </a:lnSpc>
            </a:pPr>
            <a:endParaRPr sz="850" dirty="0">
              <a:solidFill>
                <a:srgbClr val="2E2E2E"/>
              </a:solidFill>
              <a:latin typeface="Montserrat" panose="00000500000000000000" pitchFamily="50" charset="0"/>
            </a:endParaRPr>
          </a:p>
          <a:p>
            <a:pPr>
              <a:lnSpc>
                <a:spcPct val="115000"/>
              </a:lnSpc>
            </a:pPr>
            <a:endParaRPr sz="800" dirty="0">
              <a:solidFill>
                <a:srgbClr val="505050"/>
              </a:solidFill>
              <a:latin typeface="Montserrat" panose="00000500000000000000" pitchFamily="50" charset="0"/>
              <a:ea typeface="Georgia"/>
              <a:cs typeface="Georgia"/>
              <a:sym typeface="Georgia"/>
            </a:endParaRPr>
          </a:p>
        </p:txBody>
      </p:sp>
      <p:pic>
        <p:nvPicPr>
          <p:cNvPr id="3" name="Imagen 2">
            <a:extLst>
              <a:ext uri="{FF2B5EF4-FFF2-40B4-BE49-F238E27FC236}">
                <a16:creationId xmlns:a16="http://schemas.microsoft.com/office/drawing/2014/main" id="{08ACDEE0-A100-4800-BCA6-7786F6F76A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222" y="283306"/>
            <a:ext cx="8269202" cy="4002582"/>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33"/>
          <p:cNvSpPr txBox="1">
            <a:spLocks noGrp="1"/>
          </p:cNvSpPr>
          <p:nvPr>
            <p:ph type="ctrTitle" idx="4294967295"/>
          </p:nvPr>
        </p:nvSpPr>
        <p:spPr>
          <a:xfrm>
            <a:off x="765800" y="384083"/>
            <a:ext cx="5797200" cy="683100"/>
          </a:xfrm>
          <a:prstGeom prst="rect">
            <a:avLst/>
          </a:prstGeom>
        </p:spPr>
        <p:txBody>
          <a:bodyPr spcFirstLastPara="1" vert="horz" wrap="square" lIns="91425" tIns="91425" rIns="91425" bIns="91425" rtlCol="0" anchor="ctr" anchorCtr="0">
            <a:noAutofit/>
          </a:bodyPr>
          <a:lstStyle/>
          <a:p>
            <a:pPr>
              <a:spcBef>
                <a:spcPts val="0"/>
              </a:spcBef>
            </a:pPr>
            <a:r>
              <a:rPr lang="en" dirty="0" err="1"/>
              <a:t>Bilis</a:t>
            </a:r>
            <a:endParaRPr dirty="0"/>
          </a:p>
        </p:txBody>
      </p:sp>
      <p:sp>
        <p:nvSpPr>
          <p:cNvPr id="270" name="Google Shape;270;p33"/>
          <p:cNvSpPr txBox="1"/>
          <p:nvPr/>
        </p:nvSpPr>
        <p:spPr>
          <a:xfrm>
            <a:off x="4948512" y="583797"/>
            <a:ext cx="7391400" cy="3672600"/>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pPr>
            <a:r>
              <a:rPr lang="en" sz="1800" dirty="0">
                <a:solidFill>
                  <a:srgbClr val="142B48"/>
                </a:solidFill>
                <a:latin typeface="Montserrat" panose="00000500000000000000" pitchFamily="50" charset="0"/>
                <a:ea typeface="Raleway Thin"/>
                <a:cs typeface="Raleway Thin"/>
                <a:sym typeface="Raleway Thin"/>
              </a:rPr>
              <a:t>Conformada por: </a:t>
            </a:r>
          </a:p>
          <a:p>
            <a:pPr marL="488950" indent="-342900">
              <a:buSzPts val="1300"/>
              <a:buFont typeface="Wingdings" pitchFamily="2" charset="2"/>
              <a:buChar char="§"/>
            </a:pPr>
            <a:r>
              <a:rPr lang="es-CO" sz="1600" dirty="0">
                <a:solidFill>
                  <a:srgbClr val="142B48"/>
                </a:solidFill>
                <a:latin typeface="Montserrat" panose="00000500000000000000" pitchFamily="50" charset="0"/>
                <a:ea typeface="Raleway Thin"/>
                <a:cs typeface="Raleway Thin"/>
                <a:sym typeface="Raleway Thin"/>
              </a:rPr>
              <a:t>95% agua.</a:t>
            </a:r>
            <a:endParaRPr lang="en" sz="1600" dirty="0">
              <a:solidFill>
                <a:srgbClr val="142B48"/>
              </a:solidFill>
              <a:latin typeface="Montserrat" panose="00000500000000000000" pitchFamily="50" charset="0"/>
              <a:ea typeface="Raleway Thin"/>
              <a:cs typeface="Raleway Thin"/>
              <a:sym typeface="Raleway Thin"/>
            </a:endParaRPr>
          </a:p>
          <a:p>
            <a:pPr marL="488950" indent="-342900">
              <a:buSzPts val="1300"/>
              <a:buFont typeface="Wingdings" pitchFamily="2" charset="2"/>
              <a:buChar char="§"/>
            </a:pPr>
            <a:r>
              <a:rPr lang="en" sz="1600" dirty="0">
                <a:solidFill>
                  <a:srgbClr val="142B48"/>
                </a:solidFill>
                <a:latin typeface="Montserrat" panose="00000500000000000000" pitchFamily="50" charset="0"/>
                <a:ea typeface="Raleway Thin"/>
                <a:cs typeface="Raleway Thin"/>
                <a:sym typeface="Raleway Thin"/>
              </a:rPr>
              <a:t>Sales </a:t>
            </a:r>
            <a:r>
              <a:rPr lang="en" sz="1600" dirty="0" err="1">
                <a:solidFill>
                  <a:srgbClr val="142B48"/>
                </a:solidFill>
                <a:latin typeface="Montserrat" panose="00000500000000000000" pitchFamily="50" charset="0"/>
                <a:ea typeface="Raleway Thin"/>
                <a:cs typeface="Raleway Thin"/>
                <a:sym typeface="Raleway Thin"/>
              </a:rPr>
              <a:t>biliares</a:t>
            </a:r>
            <a:r>
              <a:rPr lang="en" sz="1600" dirty="0">
                <a:solidFill>
                  <a:srgbClr val="142B48"/>
                </a:solidFill>
                <a:latin typeface="Montserrat" panose="00000500000000000000" pitchFamily="50" charset="0"/>
                <a:ea typeface="Raleway Thin"/>
                <a:cs typeface="Raleway Thin"/>
                <a:sym typeface="Raleway Thin"/>
              </a:rPr>
              <a:t>.</a:t>
            </a:r>
            <a:endParaRPr sz="1600" dirty="0">
              <a:solidFill>
                <a:srgbClr val="142B48"/>
              </a:solidFill>
              <a:latin typeface="Montserrat" panose="00000500000000000000" pitchFamily="50" charset="0"/>
              <a:ea typeface="Raleway Thin"/>
              <a:cs typeface="Raleway Thin"/>
              <a:sym typeface="Raleway Thin"/>
            </a:endParaRPr>
          </a:p>
          <a:p>
            <a:pPr marL="488950" indent="-342900">
              <a:buSzPts val="1300"/>
              <a:buFont typeface="Wingdings" pitchFamily="2" charset="2"/>
              <a:buChar char="§"/>
            </a:pPr>
            <a:r>
              <a:rPr lang="en" sz="1600" dirty="0" err="1">
                <a:solidFill>
                  <a:srgbClr val="142B48"/>
                </a:solidFill>
                <a:latin typeface="Montserrat" panose="00000500000000000000" pitchFamily="50" charset="0"/>
                <a:ea typeface="Raleway Thin"/>
                <a:cs typeface="Raleway Thin"/>
                <a:sym typeface="Raleway Thin"/>
              </a:rPr>
              <a:t>Fosfolípidos</a:t>
            </a:r>
            <a:r>
              <a:rPr lang="en" sz="1600" dirty="0">
                <a:solidFill>
                  <a:srgbClr val="142B48"/>
                </a:solidFill>
                <a:latin typeface="Montserrat" panose="00000500000000000000" pitchFamily="50" charset="0"/>
                <a:ea typeface="Raleway Thin"/>
                <a:cs typeface="Raleway Thin"/>
                <a:sym typeface="Raleway Thin"/>
              </a:rPr>
              <a:t>.</a:t>
            </a:r>
            <a:endParaRPr sz="1600" dirty="0">
              <a:solidFill>
                <a:srgbClr val="142B48"/>
              </a:solidFill>
              <a:latin typeface="Montserrat" panose="00000500000000000000" pitchFamily="50" charset="0"/>
              <a:ea typeface="Raleway Thin"/>
              <a:cs typeface="Raleway Thin"/>
              <a:sym typeface="Raleway Thin"/>
            </a:endParaRPr>
          </a:p>
          <a:p>
            <a:pPr marL="488950" indent="-342900">
              <a:buSzPts val="1300"/>
              <a:buFont typeface="Wingdings" pitchFamily="2" charset="2"/>
              <a:buChar char="§"/>
            </a:pPr>
            <a:r>
              <a:rPr lang="en" sz="1600" dirty="0" err="1">
                <a:solidFill>
                  <a:srgbClr val="142B48"/>
                </a:solidFill>
                <a:latin typeface="Montserrat" panose="00000500000000000000" pitchFamily="50" charset="0"/>
                <a:ea typeface="Raleway Thin"/>
                <a:cs typeface="Raleway Thin"/>
                <a:sym typeface="Raleway Thin"/>
              </a:rPr>
              <a:t>Colesterol</a:t>
            </a:r>
            <a:r>
              <a:rPr lang="en" sz="1600" dirty="0">
                <a:solidFill>
                  <a:srgbClr val="142B48"/>
                </a:solidFill>
                <a:latin typeface="Montserrat" panose="00000500000000000000" pitchFamily="50" charset="0"/>
                <a:ea typeface="Raleway Thin"/>
                <a:cs typeface="Raleway Thin"/>
                <a:sym typeface="Raleway Thin"/>
              </a:rPr>
              <a:t>.</a:t>
            </a:r>
            <a:endParaRPr sz="1600" dirty="0">
              <a:solidFill>
                <a:srgbClr val="142B48"/>
              </a:solidFill>
              <a:latin typeface="Montserrat" panose="00000500000000000000" pitchFamily="50" charset="0"/>
              <a:ea typeface="Raleway Thin"/>
              <a:cs typeface="Raleway Thin"/>
              <a:sym typeface="Raleway Thin"/>
            </a:endParaRPr>
          </a:p>
          <a:p>
            <a:pPr marL="488950" indent="-342900">
              <a:buSzPts val="1300"/>
              <a:buFont typeface="Wingdings" pitchFamily="2" charset="2"/>
              <a:buChar char="§"/>
            </a:pPr>
            <a:r>
              <a:rPr lang="en" sz="1600" dirty="0">
                <a:solidFill>
                  <a:srgbClr val="142B48"/>
                </a:solidFill>
                <a:latin typeface="Montserrat" panose="00000500000000000000" pitchFamily="50" charset="0"/>
                <a:ea typeface="Raleway Thin"/>
                <a:cs typeface="Raleway Thin"/>
                <a:sym typeface="Raleway Thin"/>
              </a:rPr>
              <a:t>BB </a:t>
            </a:r>
            <a:r>
              <a:rPr lang="en" sz="1600" dirty="0" err="1">
                <a:solidFill>
                  <a:srgbClr val="142B48"/>
                </a:solidFill>
                <a:latin typeface="Montserrat" panose="00000500000000000000" pitchFamily="50" charset="0"/>
                <a:ea typeface="Raleway Thin"/>
                <a:cs typeface="Raleway Thin"/>
                <a:sym typeface="Raleway Thin"/>
              </a:rPr>
              <a:t>conjugada</a:t>
            </a:r>
            <a:r>
              <a:rPr lang="en" sz="1600" dirty="0">
                <a:solidFill>
                  <a:srgbClr val="142B48"/>
                </a:solidFill>
                <a:latin typeface="Montserrat" panose="00000500000000000000" pitchFamily="50" charset="0"/>
                <a:ea typeface="Raleway Thin"/>
                <a:cs typeface="Raleway Thin"/>
                <a:sym typeface="Raleway Thin"/>
              </a:rPr>
              <a:t>.</a:t>
            </a:r>
            <a:endParaRPr sz="1600" dirty="0">
              <a:solidFill>
                <a:srgbClr val="142B48"/>
              </a:solidFill>
              <a:latin typeface="Montserrat" panose="00000500000000000000" pitchFamily="50" charset="0"/>
              <a:ea typeface="Raleway Thin"/>
              <a:cs typeface="Raleway Thin"/>
              <a:sym typeface="Raleway Thin"/>
            </a:endParaRPr>
          </a:p>
          <a:p>
            <a:pPr marL="488950" indent="-342900">
              <a:buSzPts val="1300"/>
              <a:buFont typeface="Wingdings" pitchFamily="2" charset="2"/>
              <a:buChar char="§"/>
            </a:pPr>
            <a:r>
              <a:rPr lang="en" sz="1600" dirty="0" err="1">
                <a:solidFill>
                  <a:srgbClr val="142B48"/>
                </a:solidFill>
                <a:latin typeface="Montserrat" panose="00000500000000000000" pitchFamily="50" charset="0"/>
                <a:ea typeface="Raleway Thin"/>
                <a:cs typeface="Raleway Thin"/>
                <a:sym typeface="Raleway Thin"/>
              </a:rPr>
              <a:t>Proteínas</a:t>
            </a:r>
            <a:r>
              <a:rPr lang="en" sz="1600" dirty="0">
                <a:solidFill>
                  <a:srgbClr val="142B48"/>
                </a:solidFill>
                <a:latin typeface="Montserrat" panose="00000500000000000000" pitchFamily="50" charset="0"/>
                <a:ea typeface="Raleway Thin"/>
                <a:cs typeface="Raleway Thin"/>
                <a:sym typeface="Raleway Thin"/>
              </a:rPr>
              <a:t>.</a:t>
            </a:r>
            <a:endParaRPr sz="1600" dirty="0">
              <a:solidFill>
                <a:srgbClr val="142B48"/>
              </a:solidFill>
              <a:latin typeface="Montserrat" panose="00000500000000000000" pitchFamily="50" charset="0"/>
              <a:ea typeface="Raleway Thin"/>
              <a:cs typeface="Raleway Thin"/>
              <a:sym typeface="Raleway Thin"/>
            </a:endParaRPr>
          </a:p>
          <a:p>
            <a:pPr marL="488950" indent="-342900">
              <a:buSzPts val="1300"/>
              <a:buFont typeface="Wingdings" pitchFamily="2" charset="2"/>
              <a:buChar char="§"/>
            </a:pPr>
            <a:r>
              <a:rPr lang="en" sz="1600" dirty="0">
                <a:solidFill>
                  <a:srgbClr val="142B48"/>
                </a:solidFill>
                <a:latin typeface="Montserrat" panose="00000500000000000000" pitchFamily="50" charset="0"/>
                <a:ea typeface="Raleway Thin"/>
                <a:cs typeface="Raleway Thin"/>
                <a:sym typeface="Raleway Thin"/>
              </a:rPr>
              <a:t>Metabolitos de </a:t>
            </a:r>
            <a:r>
              <a:rPr lang="en" sz="1600" dirty="0" err="1">
                <a:solidFill>
                  <a:srgbClr val="142B48"/>
                </a:solidFill>
                <a:latin typeface="Montserrat" panose="00000500000000000000" pitchFamily="50" charset="0"/>
                <a:ea typeface="Raleway Thin"/>
                <a:cs typeface="Raleway Thin"/>
                <a:sym typeface="Raleway Thin"/>
              </a:rPr>
              <a:t>hormonas</a:t>
            </a:r>
            <a:r>
              <a:rPr lang="en" sz="1600" dirty="0">
                <a:solidFill>
                  <a:srgbClr val="142B48"/>
                </a:solidFill>
                <a:latin typeface="Montserrat" panose="00000500000000000000" pitchFamily="50" charset="0"/>
                <a:ea typeface="Raleway Thin"/>
                <a:cs typeface="Raleway Thin"/>
                <a:sym typeface="Raleway Thin"/>
              </a:rPr>
              <a:t>.</a:t>
            </a:r>
            <a:endParaRPr sz="1600" dirty="0">
              <a:solidFill>
                <a:srgbClr val="142B48"/>
              </a:solidFill>
              <a:latin typeface="Montserrat" panose="00000500000000000000" pitchFamily="50" charset="0"/>
              <a:ea typeface="Raleway Thin"/>
              <a:cs typeface="Raleway Thin"/>
              <a:sym typeface="Raleway Thin"/>
            </a:endParaRPr>
          </a:p>
          <a:p>
            <a:pPr marL="488950" indent="-342900">
              <a:buSzPts val="1300"/>
              <a:buFont typeface="Wingdings" pitchFamily="2" charset="2"/>
              <a:buChar char="§"/>
            </a:pPr>
            <a:r>
              <a:rPr lang="en" sz="1600" dirty="0" err="1">
                <a:solidFill>
                  <a:srgbClr val="142B48"/>
                </a:solidFill>
                <a:latin typeface="Montserrat" panose="00000500000000000000" pitchFamily="50" charset="0"/>
                <a:ea typeface="Raleway Thin"/>
                <a:cs typeface="Raleway Thin"/>
                <a:sym typeface="Raleway Thin"/>
              </a:rPr>
              <a:t>Electrolitos</a:t>
            </a:r>
            <a:r>
              <a:rPr lang="en" sz="1600" dirty="0">
                <a:solidFill>
                  <a:srgbClr val="142B48"/>
                </a:solidFill>
                <a:latin typeface="Montserrat" panose="00000500000000000000" pitchFamily="50" charset="0"/>
                <a:ea typeface="Raleway Thin"/>
                <a:cs typeface="Raleway Thin"/>
                <a:sym typeface="Raleway Thin"/>
              </a:rPr>
              <a:t>.</a:t>
            </a:r>
          </a:p>
          <a:p>
            <a:pPr marL="146050">
              <a:buSzPts val="1300"/>
            </a:pPr>
            <a:endParaRPr sz="1800" dirty="0">
              <a:solidFill>
                <a:srgbClr val="142B48"/>
              </a:solidFill>
              <a:latin typeface="Montserrat" panose="00000500000000000000" pitchFamily="50" charset="0"/>
              <a:ea typeface="Raleway Thin"/>
              <a:cs typeface="Raleway Thin"/>
              <a:sym typeface="Raleway Thin"/>
            </a:endParaRPr>
          </a:p>
          <a:p>
            <a:pPr marL="342900" indent="-342900">
              <a:buFont typeface="Arial" panose="020B0604020202020204" pitchFamily="34" charset="0"/>
              <a:buChar char="•"/>
            </a:pPr>
            <a:r>
              <a:rPr lang="en" sz="1800" dirty="0">
                <a:solidFill>
                  <a:srgbClr val="142B48"/>
                </a:solidFill>
                <a:latin typeface="Montserrat" panose="00000500000000000000" pitchFamily="50" charset="0"/>
                <a:ea typeface="Raleway Thin"/>
                <a:cs typeface="Raleway Thin"/>
                <a:sym typeface="Raleway Thin"/>
              </a:rPr>
              <a:t>Se forma en la membrana canalicular de los </a:t>
            </a:r>
            <a:r>
              <a:rPr lang="en" sz="1800" dirty="0" err="1">
                <a:solidFill>
                  <a:srgbClr val="142B48"/>
                </a:solidFill>
                <a:latin typeface="Montserrat" panose="00000500000000000000" pitchFamily="50" charset="0"/>
                <a:ea typeface="Raleway Thin"/>
                <a:cs typeface="Raleway Thin"/>
                <a:sym typeface="Raleway Thin"/>
              </a:rPr>
              <a:t>hepatocitos</a:t>
            </a:r>
            <a:r>
              <a:rPr lang="en" sz="1800" dirty="0">
                <a:solidFill>
                  <a:srgbClr val="142B48"/>
                </a:solidFill>
                <a:latin typeface="Montserrat" panose="00000500000000000000" pitchFamily="50" charset="0"/>
                <a:ea typeface="Raleway Thin"/>
                <a:cs typeface="Raleway Thin"/>
                <a:sym typeface="Raleway Thin"/>
              </a:rPr>
              <a:t>.</a:t>
            </a:r>
          </a:p>
          <a:p>
            <a:pPr marL="342900" indent="-342900">
              <a:buFont typeface="Arial" panose="020B0604020202020204" pitchFamily="34" charset="0"/>
              <a:buChar char="•"/>
            </a:pPr>
            <a:endParaRPr lang="en" sz="1800" dirty="0">
              <a:solidFill>
                <a:srgbClr val="142B48"/>
              </a:solidFill>
              <a:latin typeface="Montserrat" panose="00000500000000000000" pitchFamily="50" charset="0"/>
              <a:ea typeface="Raleway Thin"/>
              <a:cs typeface="Raleway Thin"/>
              <a:sym typeface="Raleway Thin"/>
            </a:endParaRPr>
          </a:p>
          <a:p>
            <a:pPr marL="342900" indent="-342900">
              <a:buFont typeface="Arial" panose="020B0604020202020204" pitchFamily="34" charset="0"/>
              <a:buChar char="•"/>
            </a:pPr>
            <a:r>
              <a:rPr lang="en" sz="1800" dirty="0">
                <a:solidFill>
                  <a:srgbClr val="142B48"/>
                </a:solidFill>
                <a:latin typeface="Montserrat" panose="00000500000000000000" pitchFamily="50" charset="0"/>
                <a:ea typeface="Raleway Thin"/>
                <a:cs typeface="Raleway Thin"/>
                <a:sym typeface="Raleway Thin"/>
              </a:rPr>
              <a:t>Excreta la bilirrubina, el colesterol, las sales biliares, compuestos </a:t>
            </a:r>
            <a:r>
              <a:rPr lang="en" sz="1800" dirty="0" err="1">
                <a:solidFill>
                  <a:srgbClr val="142B48"/>
                </a:solidFill>
                <a:latin typeface="Montserrat" panose="00000500000000000000" pitchFamily="50" charset="0"/>
                <a:ea typeface="Raleway Thin"/>
                <a:cs typeface="Raleway Thin"/>
                <a:sym typeface="Raleway Thin"/>
              </a:rPr>
              <a:t>exógenos</a:t>
            </a:r>
            <a:r>
              <a:rPr lang="en" sz="1800" dirty="0">
                <a:solidFill>
                  <a:srgbClr val="142B48"/>
                </a:solidFill>
                <a:latin typeface="Montserrat" panose="00000500000000000000" pitchFamily="50" charset="0"/>
                <a:ea typeface="Raleway Thin"/>
                <a:cs typeface="Raleway Thin"/>
                <a:sym typeface="Raleway Thin"/>
              </a:rPr>
              <a:t>.</a:t>
            </a:r>
          </a:p>
          <a:p>
            <a:pPr marL="342900" indent="-342900">
              <a:buFont typeface="Arial" panose="020B0604020202020204" pitchFamily="34" charset="0"/>
              <a:buChar char="•"/>
            </a:pPr>
            <a:endParaRPr lang="en" sz="1800" dirty="0">
              <a:solidFill>
                <a:srgbClr val="142B48"/>
              </a:solidFill>
              <a:latin typeface="Montserrat" panose="00000500000000000000" pitchFamily="50" charset="0"/>
              <a:ea typeface="Raleway Thin"/>
              <a:cs typeface="Raleway Thin"/>
              <a:sym typeface="Raleway Thin"/>
            </a:endParaRPr>
          </a:p>
          <a:p>
            <a:pPr marL="342900" indent="-342900">
              <a:buFont typeface="Arial" panose="020B0604020202020204" pitchFamily="34" charset="0"/>
              <a:buChar char="•"/>
            </a:pPr>
            <a:r>
              <a:rPr lang="en" sz="1800" dirty="0" err="1">
                <a:solidFill>
                  <a:srgbClr val="142B48"/>
                </a:solidFill>
                <a:latin typeface="Montserrat" panose="00000500000000000000" pitchFamily="50" charset="0"/>
                <a:ea typeface="Raleway Thin"/>
                <a:cs typeface="Raleway Thin"/>
                <a:sym typeface="Raleway Thin"/>
              </a:rPr>
              <a:t>Emulsifica</a:t>
            </a:r>
            <a:r>
              <a:rPr lang="en" sz="1800" dirty="0">
                <a:solidFill>
                  <a:srgbClr val="142B48"/>
                </a:solidFill>
                <a:latin typeface="Montserrat" panose="00000500000000000000" pitchFamily="50" charset="0"/>
                <a:ea typeface="Raleway Thin"/>
                <a:cs typeface="Raleway Thin"/>
                <a:sym typeface="Raleway Thin"/>
              </a:rPr>
              <a:t> las grasas y favorece </a:t>
            </a:r>
            <a:r>
              <a:rPr lang="en" sz="1800" dirty="0" err="1">
                <a:solidFill>
                  <a:srgbClr val="142B48"/>
                </a:solidFill>
                <a:latin typeface="Montserrat" panose="00000500000000000000" pitchFamily="50" charset="0"/>
                <a:ea typeface="Raleway Thin"/>
                <a:cs typeface="Raleway Thin"/>
                <a:sym typeface="Raleway Thin"/>
              </a:rPr>
              <a:t>su</a:t>
            </a:r>
            <a:r>
              <a:rPr lang="en" sz="1800" dirty="0">
                <a:solidFill>
                  <a:srgbClr val="142B48"/>
                </a:solidFill>
                <a:latin typeface="Montserrat" panose="00000500000000000000" pitchFamily="50" charset="0"/>
                <a:ea typeface="Raleway Thin"/>
                <a:cs typeface="Raleway Thin"/>
                <a:sym typeface="Raleway Thin"/>
              </a:rPr>
              <a:t> </a:t>
            </a:r>
            <a:r>
              <a:rPr lang="en" sz="1800" dirty="0" err="1">
                <a:solidFill>
                  <a:srgbClr val="142B48"/>
                </a:solidFill>
                <a:latin typeface="Montserrat" panose="00000500000000000000" pitchFamily="50" charset="0"/>
                <a:ea typeface="Raleway Thin"/>
                <a:cs typeface="Raleway Thin"/>
                <a:sym typeface="Raleway Thin"/>
              </a:rPr>
              <a:t>absorción</a:t>
            </a:r>
            <a:r>
              <a:rPr lang="en" sz="1800" dirty="0">
                <a:solidFill>
                  <a:srgbClr val="142B48"/>
                </a:solidFill>
                <a:latin typeface="Montserrat" panose="00000500000000000000" pitchFamily="50" charset="0"/>
                <a:ea typeface="Raleway Thin"/>
                <a:cs typeface="Raleway Thin"/>
                <a:sym typeface="Raleway Thin"/>
              </a:rPr>
              <a:t>.</a:t>
            </a:r>
          </a:p>
          <a:p>
            <a:pPr marL="342900" indent="-342900">
              <a:buFont typeface="Arial" panose="020B0604020202020204" pitchFamily="34" charset="0"/>
              <a:buChar char="•"/>
            </a:pPr>
            <a:endParaRPr lang="en" sz="1800" dirty="0">
              <a:solidFill>
                <a:srgbClr val="142B48"/>
              </a:solidFill>
              <a:latin typeface="Montserrat" panose="00000500000000000000" pitchFamily="50" charset="0"/>
              <a:ea typeface="Raleway Thin"/>
              <a:cs typeface="Raleway Thin"/>
              <a:sym typeface="Raleway Thin"/>
            </a:endParaRPr>
          </a:p>
          <a:p>
            <a:pPr marL="342900" indent="-342900">
              <a:buFont typeface="Arial" panose="020B0604020202020204" pitchFamily="34" charset="0"/>
              <a:buChar char="•"/>
            </a:pPr>
            <a:r>
              <a:rPr lang="en" sz="1800" dirty="0" err="1">
                <a:solidFill>
                  <a:srgbClr val="142B48"/>
                </a:solidFill>
                <a:latin typeface="Montserrat" panose="00000500000000000000" pitchFamily="50" charset="0"/>
                <a:ea typeface="Raleway Thin"/>
                <a:cs typeface="Raleway Thin"/>
                <a:sym typeface="Raleway Thin"/>
              </a:rPr>
              <a:t>Favorece</a:t>
            </a:r>
            <a:r>
              <a:rPr lang="en" sz="1800" dirty="0">
                <a:solidFill>
                  <a:srgbClr val="142B48"/>
                </a:solidFill>
                <a:latin typeface="Montserrat" panose="00000500000000000000" pitchFamily="50" charset="0"/>
                <a:ea typeface="Raleway Thin"/>
                <a:cs typeface="Raleway Thin"/>
                <a:sym typeface="Raleway Thin"/>
              </a:rPr>
              <a:t> absorción de vitaminas </a:t>
            </a:r>
            <a:r>
              <a:rPr lang="en" sz="1800" dirty="0" err="1">
                <a:solidFill>
                  <a:srgbClr val="142B48"/>
                </a:solidFill>
                <a:latin typeface="Montserrat" panose="00000500000000000000" pitchFamily="50" charset="0"/>
                <a:ea typeface="Raleway Thin"/>
                <a:cs typeface="Raleway Thin"/>
                <a:sym typeface="Raleway Thin"/>
              </a:rPr>
              <a:t>liposolubles</a:t>
            </a:r>
            <a:r>
              <a:rPr lang="en" sz="1800" dirty="0">
                <a:solidFill>
                  <a:srgbClr val="142B48"/>
                </a:solidFill>
                <a:latin typeface="Montserrat" panose="00000500000000000000" pitchFamily="50" charset="0"/>
                <a:ea typeface="Raleway Thin"/>
                <a:cs typeface="Raleway Thin"/>
                <a:sym typeface="Raleway Thin"/>
              </a:rPr>
              <a:t>.</a:t>
            </a:r>
          </a:p>
          <a:p>
            <a:pPr marL="342900" indent="-342900">
              <a:buFont typeface="Arial" panose="020B0604020202020204" pitchFamily="34" charset="0"/>
              <a:buChar char="•"/>
            </a:pPr>
            <a:endParaRPr lang="en" sz="1800" dirty="0">
              <a:solidFill>
                <a:srgbClr val="142B48"/>
              </a:solidFill>
              <a:latin typeface="Montserrat" panose="00000500000000000000" pitchFamily="50" charset="0"/>
              <a:ea typeface="Raleway Thin"/>
              <a:cs typeface="Raleway Thin"/>
              <a:sym typeface="Raleway Thin"/>
            </a:endParaRPr>
          </a:p>
          <a:p>
            <a:pPr marL="342900" indent="-342900">
              <a:buFont typeface="Arial" panose="020B0604020202020204" pitchFamily="34" charset="0"/>
              <a:buChar char="•"/>
            </a:pPr>
            <a:r>
              <a:rPr lang="en" sz="1800" dirty="0" err="1">
                <a:solidFill>
                  <a:srgbClr val="142B48"/>
                </a:solidFill>
                <a:latin typeface="Montserrat" panose="00000500000000000000" pitchFamily="50" charset="0"/>
                <a:ea typeface="Raleway Thin"/>
                <a:cs typeface="Raleway Thin"/>
                <a:sym typeface="Raleway Thin"/>
              </a:rPr>
              <a:t>Protección</a:t>
            </a:r>
            <a:r>
              <a:rPr lang="en" sz="1800" dirty="0">
                <a:solidFill>
                  <a:srgbClr val="142B48"/>
                </a:solidFill>
                <a:latin typeface="Montserrat" panose="00000500000000000000" pitchFamily="50" charset="0"/>
                <a:ea typeface="Raleway Thin"/>
                <a:cs typeface="Raleway Thin"/>
                <a:sym typeface="Raleway Thin"/>
              </a:rPr>
              <a:t> inmunológica con la secreción de IgA y citoquinas.</a:t>
            </a:r>
            <a:endParaRPr sz="1800" dirty="0">
              <a:solidFill>
                <a:srgbClr val="142B48"/>
              </a:solidFill>
              <a:latin typeface="Montserrat" panose="00000500000000000000" pitchFamily="50" charset="0"/>
              <a:ea typeface="Raleway Thin"/>
              <a:cs typeface="Raleway Thin"/>
              <a:sym typeface="Raleway Thin"/>
            </a:endParaRPr>
          </a:p>
        </p:txBody>
      </p:sp>
      <p:pic>
        <p:nvPicPr>
          <p:cNvPr id="3" name="Imagen 2">
            <a:extLst>
              <a:ext uri="{FF2B5EF4-FFF2-40B4-BE49-F238E27FC236}">
                <a16:creationId xmlns:a16="http://schemas.microsoft.com/office/drawing/2014/main" id="{236106D6-22CD-486B-A013-8E30ADC50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116" y="1628775"/>
            <a:ext cx="3991535" cy="1025257"/>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2"/>
          </p:nvPr>
        </p:nvPicPr>
        <p:blipFill rotWithShape="1">
          <a:blip r:embed="rId2" cstate="email">
            <a:lum contrast="20000"/>
            <a:extLst>
              <a:ext uri="{28A0092B-C50C-407E-A947-70E740481C1C}">
                <a14:useLocalDpi xmlns:a14="http://schemas.microsoft.com/office/drawing/2010/main"/>
              </a:ext>
            </a:extLst>
          </a:blip>
          <a:srcRect/>
          <a:stretch/>
        </p:blipFill>
        <p:spPr bwMode="auto">
          <a:xfrm>
            <a:off x="7013081" y="2267894"/>
            <a:ext cx="4579244"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a:extLst>
              <a:ext uri="{FF2B5EF4-FFF2-40B4-BE49-F238E27FC236}">
                <a16:creationId xmlns:a16="http://schemas.microsoft.com/office/drawing/2014/main" id="{B3864A1F-A537-4DB4-88AD-16FF2F28D58D}"/>
              </a:ext>
            </a:extLst>
          </p:cNvPr>
          <p:cNvSpPr/>
          <p:nvPr/>
        </p:nvSpPr>
        <p:spPr>
          <a:xfrm>
            <a:off x="8316468" y="1579649"/>
            <a:ext cx="2184845" cy="561368"/>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err="1">
                <a:solidFill>
                  <a:schemeClr val="bg1"/>
                </a:solidFill>
                <a:latin typeface="Montserrat" panose="00000500000000000000" pitchFamily="50" charset="0"/>
              </a:rPr>
              <a:t>Multidrug</a:t>
            </a:r>
            <a:r>
              <a:rPr lang="es-CO" sz="1200" b="1" dirty="0">
                <a:solidFill>
                  <a:schemeClr val="bg1"/>
                </a:solidFill>
                <a:latin typeface="Montserrat" panose="00000500000000000000" pitchFamily="50" charset="0"/>
              </a:rPr>
              <a:t> </a:t>
            </a:r>
            <a:r>
              <a:rPr lang="es-CO" sz="1200" b="1" dirty="0" err="1">
                <a:solidFill>
                  <a:schemeClr val="bg1"/>
                </a:solidFill>
                <a:latin typeface="Montserrat" panose="00000500000000000000" pitchFamily="50" charset="0"/>
              </a:rPr>
              <a:t>resistance-associated</a:t>
            </a:r>
            <a:r>
              <a:rPr lang="es-CO" sz="1200" b="1" dirty="0">
                <a:solidFill>
                  <a:schemeClr val="bg1"/>
                </a:solidFill>
                <a:latin typeface="Montserrat" panose="00000500000000000000" pitchFamily="50" charset="0"/>
              </a:rPr>
              <a:t> </a:t>
            </a:r>
            <a:r>
              <a:rPr lang="es-CO" sz="1200" b="1" dirty="0" err="1">
                <a:solidFill>
                  <a:schemeClr val="bg1"/>
                </a:solidFill>
                <a:latin typeface="Montserrat" panose="00000500000000000000" pitchFamily="50" charset="0"/>
              </a:rPr>
              <a:t>protein</a:t>
            </a:r>
            <a:r>
              <a:rPr lang="es-CO" sz="1200" b="1" dirty="0">
                <a:solidFill>
                  <a:schemeClr val="bg1"/>
                </a:solidFill>
                <a:latin typeface="Montserrat" panose="00000500000000000000" pitchFamily="50" charset="0"/>
              </a:rPr>
              <a:t> 2</a:t>
            </a:r>
          </a:p>
        </p:txBody>
      </p:sp>
      <p:sp>
        <p:nvSpPr>
          <p:cNvPr id="7" name="Rectángulo 6">
            <a:extLst>
              <a:ext uri="{FF2B5EF4-FFF2-40B4-BE49-F238E27FC236}">
                <a16:creationId xmlns:a16="http://schemas.microsoft.com/office/drawing/2014/main" id="{62747B41-8F18-47C9-A937-8D0CC5D17C12}"/>
              </a:ext>
            </a:extLst>
          </p:cNvPr>
          <p:cNvSpPr/>
          <p:nvPr/>
        </p:nvSpPr>
        <p:spPr>
          <a:xfrm>
            <a:off x="6286501" y="4301258"/>
            <a:ext cx="1770144" cy="946748"/>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err="1">
                <a:solidFill>
                  <a:schemeClr val="bg1"/>
                </a:solidFill>
                <a:latin typeface="Montserrat" panose="00000500000000000000" pitchFamily="50" charset="0"/>
              </a:rPr>
              <a:t>Organic</a:t>
            </a:r>
            <a:r>
              <a:rPr lang="es-CO" b="1" dirty="0">
                <a:solidFill>
                  <a:schemeClr val="bg1"/>
                </a:solidFill>
                <a:latin typeface="Montserrat" panose="00000500000000000000" pitchFamily="50" charset="0"/>
              </a:rPr>
              <a:t> </a:t>
            </a:r>
            <a:r>
              <a:rPr lang="es-CO" b="1" dirty="0" err="1">
                <a:solidFill>
                  <a:schemeClr val="bg1"/>
                </a:solidFill>
                <a:latin typeface="Montserrat" panose="00000500000000000000" pitchFamily="50" charset="0"/>
              </a:rPr>
              <a:t>anion</a:t>
            </a:r>
            <a:r>
              <a:rPr lang="es-CO" b="1" dirty="0">
                <a:solidFill>
                  <a:schemeClr val="bg1"/>
                </a:solidFill>
                <a:latin typeface="Montserrat" panose="00000500000000000000" pitchFamily="50" charset="0"/>
              </a:rPr>
              <a:t> </a:t>
            </a:r>
            <a:r>
              <a:rPr lang="es-CO" b="1" dirty="0" err="1">
                <a:solidFill>
                  <a:schemeClr val="bg1"/>
                </a:solidFill>
                <a:latin typeface="Montserrat" panose="00000500000000000000" pitchFamily="50" charset="0"/>
              </a:rPr>
              <a:t>transporting</a:t>
            </a:r>
            <a:r>
              <a:rPr lang="es-CO" b="1" dirty="0">
                <a:solidFill>
                  <a:schemeClr val="bg1"/>
                </a:solidFill>
                <a:latin typeface="Montserrat" panose="00000500000000000000" pitchFamily="50" charset="0"/>
              </a:rPr>
              <a:t> </a:t>
            </a:r>
            <a:r>
              <a:rPr lang="es-CO" b="1" dirty="0" err="1">
                <a:solidFill>
                  <a:schemeClr val="bg1"/>
                </a:solidFill>
                <a:latin typeface="Montserrat" panose="00000500000000000000" pitchFamily="50" charset="0"/>
              </a:rPr>
              <a:t>polypeptides</a:t>
            </a:r>
            <a:endParaRPr lang="es-CO" b="1" dirty="0">
              <a:solidFill>
                <a:schemeClr val="bg1"/>
              </a:solidFill>
              <a:latin typeface="Montserrat" panose="00000500000000000000" pitchFamily="50" charset="0"/>
            </a:endParaRPr>
          </a:p>
        </p:txBody>
      </p:sp>
      <p:sp>
        <p:nvSpPr>
          <p:cNvPr id="2" name="1 Título"/>
          <p:cNvSpPr>
            <a:spLocks noGrp="1"/>
          </p:cNvSpPr>
          <p:nvPr>
            <p:ph type="title"/>
          </p:nvPr>
        </p:nvSpPr>
        <p:spPr>
          <a:xfrm>
            <a:off x="761258" y="341635"/>
            <a:ext cx="8229600" cy="1143000"/>
          </a:xfrm>
        </p:spPr>
        <p:txBody>
          <a:bodyPr/>
          <a:lstStyle/>
          <a:p>
            <a:r>
              <a:rPr lang="es-ES" dirty="0"/>
              <a:t>Canalículo</a:t>
            </a:r>
          </a:p>
        </p:txBody>
      </p:sp>
      <p:sp>
        <p:nvSpPr>
          <p:cNvPr id="3" name="2 Marcador de contenido"/>
          <p:cNvSpPr>
            <a:spLocks noGrp="1"/>
          </p:cNvSpPr>
          <p:nvPr>
            <p:ph sz="half" idx="1"/>
          </p:nvPr>
        </p:nvSpPr>
        <p:spPr>
          <a:xfrm>
            <a:off x="761258" y="1548073"/>
            <a:ext cx="6357938" cy="4525963"/>
          </a:xfrm>
        </p:spPr>
        <p:txBody>
          <a:bodyPr>
            <a:normAutofit/>
          </a:bodyPr>
          <a:lstStyle/>
          <a:p>
            <a:pPr algn="just">
              <a:lnSpc>
                <a:spcPct val="100000"/>
              </a:lnSpc>
            </a:pPr>
            <a:r>
              <a:rPr lang="es-ES" sz="2000" dirty="0">
                <a:solidFill>
                  <a:srgbClr val="142B48"/>
                </a:solidFill>
              </a:rPr>
              <a:t>Estructuras tubulares cerradas, formadas por fenestraciones del citoplasma del hepatocito, con una relación muy alta de superficie/volumen y gradientes.</a:t>
            </a:r>
          </a:p>
          <a:p>
            <a:pPr algn="just">
              <a:lnSpc>
                <a:spcPct val="100000"/>
              </a:lnSpc>
            </a:pPr>
            <a:r>
              <a:rPr lang="es-ES" sz="2000" dirty="0">
                <a:solidFill>
                  <a:srgbClr val="142B48"/>
                </a:solidFill>
              </a:rPr>
              <a:t>Produce  la fosfatasa alcalina.</a:t>
            </a:r>
          </a:p>
          <a:p>
            <a:pPr algn="just">
              <a:lnSpc>
                <a:spcPct val="100000"/>
              </a:lnSpc>
            </a:pPr>
            <a:endParaRPr lang="es-ES" sz="2000" dirty="0">
              <a:solidFill>
                <a:srgbClr val="142B48"/>
              </a:solidFill>
            </a:endParaRPr>
          </a:p>
        </p:txBody>
      </p:sp>
    </p:spTree>
    <p:extLst>
      <p:ext uri="{BB962C8B-B14F-4D97-AF65-F5344CB8AC3E}">
        <p14:creationId xmlns:p14="http://schemas.microsoft.com/office/powerpoint/2010/main" val="6491865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52450" y="54214"/>
            <a:ext cx="10515600" cy="1325563"/>
          </a:xfrm>
        </p:spPr>
        <p:txBody>
          <a:bodyPr/>
          <a:lstStyle/>
          <a:p>
            <a:r>
              <a:rPr lang="es-CO" dirty="0"/>
              <a:t>Sales biliares</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855676" y="1379777"/>
            <a:ext cx="11031524" cy="4351338"/>
          </a:xfrm>
        </p:spPr>
        <p:txBody>
          <a:bodyPr/>
          <a:lstStyle/>
          <a:p>
            <a:pPr lvl="1">
              <a:lnSpc>
                <a:spcPct val="100000"/>
              </a:lnSpc>
            </a:pPr>
            <a:r>
              <a:rPr lang="es-MX" dirty="0">
                <a:solidFill>
                  <a:srgbClr val="142B48"/>
                </a:solidFill>
              </a:rPr>
              <a:t>La bilis formada en los canalículos biliares </a:t>
            </a:r>
            <a:r>
              <a:rPr lang="es-CO" dirty="0">
                <a:solidFill>
                  <a:srgbClr val="142B48"/>
                </a:solidFill>
              </a:rPr>
              <a:t>(canales de Hering).</a:t>
            </a:r>
            <a:r>
              <a:rPr lang="es-MX" dirty="0">
                <a:solidFill>
                  <a:srgbClr val="142B48"/>
                </a:solidFill>
              </a:rPr>
              <a:t> </a:t>
            </a:r>
          </a:p>
          <a:p>
            <a:pPr lvl="1">
              <a:lnSpc>
                <a:spcPct val="100000"/>
              </a:lnSpc>
            </a:pPr>
            <a:r>
              <a:rPr lang="es-CO" dirty="0">
                <a:solidFill>
                  <a:srgbClr val="142B48"/>
                </a:solidFill>
              </a:rPr>
              <a:t>Conductillos biliares o colangiolos: 15 um.</a:t>
            </a:r>
          </a:p>
          <a:p>
            <a:pPr lvl="1">
              <a:lnSpc>
                <a:spcPct val="100000"/>
              </a:lnSpc>
            </a:pPr>
            <a:r>
              <a:rPr lang="es-CO" dirty="0">
                <a:solidFill>
                  <a:srgbClr val="142B48"/>
                </a:solidFill>
              </a:rPr>
              <a:t>Conductos biliares interlobulillares: 15-100 um.</a:t>
            </a:r>
          </a:p>
          <a:p>
            <a:pPr lvl="1">
              <a:lnSpc>
                <a:spcPct val="100000"/>
              </a:lnSpc>
            </a:pPr>
            <a:r>
              <a:rPr lang="es-CO" dirty="0">
                <a:solidFill>
                  <a:srgbClr val="142B48"/>
                </a:solidFill>
              </a:rPr>
              <a:t>Conductos  septales.</a:t>
            </a:r>
          </a:p>
          <a:p>
            <a:pPr lvl="1">
              <a:lnSpc>
                <a:spcPct val="100000"/>
              </a:lnSpc>
            </a:pPr>
            <a:r>
              <a:rPr lang="es-CO" dirty="0">
                <a:solidFill>
                  <a:srgbClr val="142B48"/>
                </a:solidFill>
              </a:rPr>
              <a:t>Conductos segmentarios: 400-800 um.</a:t>
            </a:r>
          </a:p>
          <a:p>
            <a:pPr lvl="1">
              <a:lnSpc>
                <a:spcPct val="100000"/>
              </a:lnSpc>
            </a:pPr>
            <a:r>
              <a:rPr lang="es-CO" dirty="0">
                <a:solidFill>
                  <a:srgbClr val="142B48"/>
                </a:solidFill>
              </a:rPr>
              <a:t>Conductos hepáticos.</a:t>
            </a:r>
          </a:p>
        </p:txBody>
      </p:sp>
      <p:pic>
        <p:nvPicPr>
          <p:cNvPr id="5" name="Imagen 4">
            <a:extLst>
              <a:ext uri="{FF2B5EF4-FFF2-40B4-BE49-F238E27FC236}">
                <a16:creationId xmlns:a16="http://schemas.microsoft.com/office/drawing/2014/main" id="{ADDCF9F7-E72A-4971-9093-D06E4D84A6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6713" y="2112842"/>
            <a:ext cx="3678224" cy="4321475"/>
          </a:xfrm>
          <a:prstGeom prst="rect">
            <a:avLst/>
          </a:prstGeom>
        </p:spPr>
      </p:pic>
    </p:spTree>
    <p:extLst>
      <p:ext uri="{BB962C8B-B14F-4D97-AF65-F5344CB8AC3E}">
        <p14:creationId xmlns:p14="http://schemas.microsoft.com/office/powerpoint/2010/main" val="26538723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19116" y="21670"/>
            <a:ext cx="10515600" cy="1325563"/>
          </a:xfrm>
        </p:spPr>
        <p:txBody>
          <a:bodyPr/>
          <a:lstStyle/>
          <a:p>
            <a:r>
              <a:rPr lang="es-CO" dirty="0"/>
              <a:t>Motilidad vía biliar</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803287" y="1110443"/>
            <a:ext cx="10983899" cy="4351338"/>
          </a:xfrm>
        </p:spPr>
        <p:txBody>
          <a:bodyPr/>
          <a:lstStyle/>
          <a:p>
            <a:pPr>
              <a:lnSpc>
                <a:spcPct val="100000"/>
              </a:lnSpc>
            </a:pPr>
            <a:r>
              <a:rPr lang="es-MX" dirty="0"/>
              <a:t>La llegada de alimentos al duodeno provoca:</a:t>
            </a:r>
          </a:p>
          <a:p>
            <a:pPr lvl="1">
              <a:lnSpc>
                <a:spcPct val="100000"/>
              </a:lnSpc>
              <a:buFont typeface="Wingdings" pitchFamily="2" charset="2"/>
              <a:buChar char="§"/>
            </a:pPr>
            <a:r>
              <a:rPr lang="es-MX" sz="1800" dirty="0"/>
              <a:t>Contracción de la vesícula.</a:t>
            </a:r>
          </a:p>
          <a:p>
            <a:pPr lvl="1">
              <a:lnSpc>
                <a:spcPct val="100000"/>
              </a:lnSpc>
              <a:buFont typeface="Wingdings" pitchFamily="2" charset="2"/>
              <a:buChar char="§"/>
            </a:pPr>
            <a:r>
              <a:rPr lang="es-MX" sz="1800" dirty="0"/>
              <a:t>Relajación del esfínter de Oddi.</a:t>
            </a:r>
          </a:p>
          <a:p>
            <a:pPr lvl="1">
              <a:lnSpc>
                <a:spcPct val="100000"/>
              </a:lnSpc>
              <a:buFont typeface="Wingdings" pitchFamily="2" charset="2"/>
              <a:buChar char="§"/>
            </a:pPr>
            <a:r>
              <a:rPr lang="es-MX" sz="1800" dirty="0"/>
              <a:t>Aumento del flujo biliar hepático.</a:t>
            </a:r>
          </a:p>
          <a:p>
            <a:pPr>
              <a:lnSpc>
                <a:spcPct val="100000"/>
              </a:lnSpc>
            </a:pPr>
            <a:r>
              <a:rPr lang="es-MX" dirty="0"/>
              <a:t>El control motor de la vesícula es doble: hormonal y neural.</a:t>
            </a:r>
          </a:p>
          <a:p>
            <a:pPr>
              <a:lnSpc>
                <a:spcPct val="100000"/>
              </a:lnSpc>
            </a:pPr>
            <a:r>
              <a:rPr lang="es-MX" dirty="0"/>
              <a:t>La principal hormona implicada en la respuesta vesicular a la ingesta de alimentos es la colecistoquinina.</a:t>
            </a:r>
            <a:endParaRPr lang="es-CO" dirty="0"/>
          </a:p>
        </p:txBody>
      </p:sp>
      <p:pic>
        <p:nvPicPr>
          <p:cNvPr id="6" name="Imagen 5">
            <a:extLst>
              <a:ext uri="{FF2B5EF4-FFF2-40B4-BE49-F238E27FC236}">
                <a16:creationId xmlns:a16="http://schemas.microsoft.com/office/drawing/2014/main" id="{5F1E1286-BC53-45B0-BF87-5110B9E989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5918" y="3500452"/>
            <a:ext cx="3784528" cy="3235865"/>
          </a:xfrm>
          <a:prstGeom prst="rect">
            <a:avLst/>
          </a:prstGeom>
        </p:spPr>
      </p:pic>
    </p:spTree>
    <p:extLst>
      <p:ext uri="{BB962C8B-B14F-4D97-AF65-F5344CB8AC3E}">
        <p14:creationId xmlns:p14="http://schemas.microsoft.com/office/powerpoint/2010/main" val="5947665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29D57-8942-48BF-A539-0C0BCC9CB2E2}"/>
              </a:ext>
            </a:extLst>
          </p:cNvPr>
          <p:cNvSpPr>
            <a:spLocks noGrp="1"/>
          </p:cNvSpPr>
          <p:nvPr>
            <p:ph type="ctrTitle"/>
          </p:nvPr>
        </p:nvSpPr>
        <p:spPr>
          <a:xfrm>
            <a:off x="1524000" y="868362"/>
            <a:ext cx="9144000" cy="2387600"/>
          </a:xfrm>
        </p:spPr>
        <p:txBody>
          <a:bodyPr/>
          <a:lstStyle/>
          <a:p>
            <a:pPr>
              <a:lnSpc>
                <a:spcPct val="100000"/>
              </a:lnSpc>
            </a:pPr>
            <a:r>
              <a:rPr lang="es-CO" dirty="0"/>
              <a:t>VI. FISIOLOGÍA DEL HÍGADO</a:t>
            </a:r>
          </a:p>
        </p:txBody>
      </p:sp>
      <p:sp>
        <p:nvSpPr>
          <p:cNvPr id="7" name="Subtítulo 2">
            <a:extLst>
              <a:ext uri="{FF2B5EF4-FFF2-40B4-BE49-F238E27FC236}">
                <a16:creationId xmlns:a16="http://schemas.microsoft.com/office/drawing/2014/main" id="{914B3DDB-AEA2-A04E-81F9-3FF4CD11DE63}"/>
              </a:ext>
            </a:extLst>
          </p:cNvPr>
          <p:cNvSpPr txBox="1">
            <a:spLocks/>
          </p:cNvSpPr>
          <p:nvPr/>
        </p:nvSpPr>
        <p:spPr>
          <a:xfrm>
            <a:off x="2781300" y="3687286"/>
            <a:ext cx="6629400" cy="16557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55600" algn="ctr" rtl="0">
              <a:lnSpc>
                <a:spcPct val="90000"/>
              </a:lnSpc>
              <a:spcBef>
                <a:spcPts val="1000"/>
              </a:spcBef>
              <a:spcAft>
                <a:spcPts val="0"/>
              </a:spcAft>
              <a:buClr>
                <a:srgbClr val="152B48"/>
              </a:buClr>
              <a:buSzPts val="2400"/>
              <a:buFont typeface="Arial"/>
              <a:buNone/>
              <a:defRPr sz="2400" b="0" i="0" u="none" strike="noStrike" cap="none">
                <a:solidFill>
                  <a:srgbClr val="152B48"/>
                </a:solidFill>
                <a:latin typeface="Montserrat" panose="00000500000000000000" pitchFamily="50" charset="0"/>
                <a:ea typeface="Montserrat"/>
                <a:cs typeface="Montserrat"/>
                <a:sym typeface="Montserrat"/>
              </a:defRPr>
            </a:lvl1pPr>
            <a:lvl2pPr marL="914400" marR="0" lvl="1" indent="-355600" algn="ctr"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2pPr>
            <a:lvl3pPr marL="1371600" marR="0" lvl="2" indent="-355600" algn="ctr" rtl="0">
              <a:lnSpc>
                <a:spcPct val="90000"/>
              </a:lnSpc>
              <a:spcBef>
                <a:spcPts val="500"/>
              </a:spcBef>
              <a:spcAft>
                <a:spcPts val="0"/>
              </a:spcAft>
              <a:buClr>
                <a:srgbClr val="152B48"/>
              </a:buClr>
              <a:buSzPts val="1800"/>
              <a:buFont typeface="Arial"/>
              <a:buNone/>
              <a:defRPr sz="1800" b="0" i="0" u="none" strike="noStrike" cap="none">
                <a:solidFill>
                  <a:srgbClr val="152B48"/>
                </a:solidFill>
                <a:latin typeface="Montserrat"/>
                <a:ea typeface="Montserrat"/>
                <a:cs typeface="Montserrat"/>
                <a:sym typeface="Montserrat"/>
              </a:defRPr>
            </a:lvl3pPr>
            <a:lvl4pPr marL="1828800" marR="0" lvl="3" indent="-355600" algn="ctr" rtl="0">
              <a:lnSpc>
                <a:spcPct val="90000"/>
              </a:lnSpc>
              <a:spcBef>
                <a:spcPts val="500"/>
              </a:spcBef>
              <a:spcAft>
                <a:spcPts val="0"/>
              </a:spcAft>
              <a:buClr>
                <a:srgbClr val="152B48"/>
              </a:buClr>
              <a:buSzPts val="1600"/>
              <a:buFont typeface="Arial"/>
              <a:buNone/>
              <a:defRPr sz="1600" b="0" i="0" u="none" strike="noStrike" cap="none">
                <a:solidFill>
                  <a:srgbClr val="152B48"/>
                </a:solidFill>
                <a:latin typeface="Montserrat"/>
                <a:ea typeface="Montserrat"/>
                <a:cs typeface="Montserrat"/>
                <a:sym typeface="Montserrat"/>
              </a:defRPr>
            </a:lvl4pPr>
            <a:lvl5pPr marL="2286000" marR="0" lvl="4" indent="-355600" algn="ctr" rtl="0">
              <a:lnSpc>
                <a:spcPct val="90000"/>
              </a:lnSpc>
              <a:spcBef>
                <a:spcPts val="500"/>
              </a:spcBef>
              <a:spcAft>
                <a:spcPts val="0"/>
              </a:spcAft>
              <a:buClr>
                <a:srgbClr val="152B48"/>
              </a:buClr>
              <a:buSzPts val="1600"/>
              <a:buFont typeface="Arial"/>
              <a:buNone/>
              <a:defRPr sz="1600" b="0" i="0" u="none" strike="noStrike" cap="none">
                <a:solidFill>
                  <a:srgbClr val="152B48"/>
                </a:solidFill>
                <a:latin typeface="Montserrat"/>
                <a:ea typeface="Montserrat"/>
                <a:cs typeface="Montserrat"/>
                <a:sym typeface="Montserrat"/>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nSpc>
                <a:spcPct val="100000"/>
              </a:lnSpc>
              <a:spcBef>
                <a:spcPts val="0"/>
              </a:spcBef>
            </a:pPr>
            <a:r>
              <a:rPr lang="es-CO" b="1" dirty="0"/>
              <a:t>Alejandro Cardona Palacio</a:t>
            </a:r>
          </a:p>
          <a:p>
            <a:pPr marL="0" indent="0">
              <a:lnSpc>
                <a:spcPct val="100000"/>
              </a:lnSpc>
            </a:pPr>
            <a:r>
              <a:rPr lang="es-CO" b="1" dirty="0"/>
              <a:t>Residente de patología, UdeA</a:t>
            </a:r>
          </a:p>
          <a:p>
            <a:pPr marL="0" indent="0">
              <a:lnSpc>
                <a:spcPct val="100000"/>
              </a:lnSpc>
            </a:pPr>
            <a:r>
              <a:rPr lang="es-CO" b="1" dirty="0"/>
              <a:t>Médico general, UPB</a:t>
            </a:r>
          </a:p>
          <a:p>
            <a:pPr>
              <a:lnSpc>
                <a:spcPct val="100000"/>
              </a:lnSpc>
            </a:pPr>
            <a:endParaRPr lang="es-CO" b="1" dirty="0"/>
          </a:p>
        </p:txBody>
      </p:sp>
    </p:spTree>
    <p:extLst>
      <p:ext uri="{BB962C8B-B14F-4D97-AF65-F5344CB8AC3E}">
        <p14:creationId xmlns:p14="http://schemas.microsoft.com/office/powerpoint/2010/main" val="26622257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381C9-A81F-42C0-A462-AAFB52FDDE8F}"/>
              </a:ext>
            </a:extLst>
          </p:cNvPr>
          <p:cNvSpPr>
            <a:spLocks noGrp="1"/>
          </p:cNvSpPr>
          <p:nvPr>
            <p:ph type="title"/>
          </p:nvPr>
        </p:nvSpPr>
        <p:spPr>
          <a:xfrm>
            <a:off x="552450" y="189151"/>
            <a:ext cx="10515600" cy="1325563"/>
          </a:xfrm>
        </p:spPr>
        <p:txBody>
          <a:bodyPr/>
          <a:lstStyle/>
          <a:p>
            <a:r>
              <a:rPr lang="es-CO" dirty="0"/>
              <a:t>Complementar estudio</a:t>
            </a:r>
          </a:p>
        </p:txBody>
      </p:sp>
      <p:pic>
        <p:nvPicPr>
          <p:cNvPr id="1026" name="Picture 2" descr="Guyton and Hall Textbook of Medical Physiology, 14e Guyton Physiology:  Amazon.es: Hall PhD, John E., Hall MD MSc., Michael E.: Libros en idiomas  extranjeros">
            <a:extLst>
              <a:ext uri="{FF2B5EF4-FFF2-40B4-BE49-F238E27FC236}">
                <a16:creationId xmlns:a16="http://schemas.microsoft.com/office/drawing/2014/main" id="{4E012764-1CF5-4B7F-AA94-7B080C0FB7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92127" y="1514714"/>
            <a:ext cx="3794885" cy="50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515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66737" y="18255"/>
            <a:ext cx="10515600" cy="1325563"/>
          </a:xfrm>
        </p:spPr>
        <p:txBody>
          <a:bodyPr/>
          <a:lstStyle/>
          <a:p>
            <a:r>
              <a:rPr lang="es-CO" dirty="0"/>
              <a:t>Generalidades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1063769" y="1253331"/>
            <a:ext cx="10018568" cy="4351338"/>
          </a:xfrm>
        </p:spPr>
        <p:txBody>
          <a:bodyPr/>
          <a:lstStyle/>
          <a:p>
            <a:pPr>
              <a:lnSpc>
                <a:spcPct val="100000"/>
              </a:lnSpc>
            </a:pPr>
            <a:r>
              <a:rPr lang="es-CO" dirty="0"/>
              <a:t>Principal órgano en la regulación del metabolismo energético.</a:t>
            </a:r>
          </a:p>
          <a:p>
            <a:pPr>
              <a:lnSpc>
                <a:spcPct val="100000"/>
              </a:lnSpc>
            </a:pPr>
            <a:r>
              <a:rPr lang="es-CO" dirty="0"/>
              <a:t>Sitúa entre la vena porta y la cava inferior.</a:t>
            </a:r>
          </a:p>
          <a:p>
            <a:pPr>
              <a:lnSpc>
                <a:spcPct val="100000"/>
              </a:lnSpc>
            </a:pPr>
            <a:r>
              <a:rPr lang="es-CO" dirty="0"/>
              <a:t>Recibe:</a:t>
            </a:r>
          </a:p>
          <a:p>
            <a:pPr lvl="1">
              <a:lnSpc>
                <a:spcPct val="100000"/>
              </a:lnSpc>
              <a:buFont typeface="Wingdings" pitchFamily="2" charset="2"/>
              <a:buChar char="§"/>
            </a:pPr>
            <a:r>
              <a:rPr lang="es-CO" sz="1800" dirty="0"/>
              <a:t>Los aportes absorbidos por el intestino.</a:t>
            </a:r>
          </a:p>
          <a:p>
            <a:pPr lvl="1">
              <a:lnSpc>
                <a:spcPct val="100000"/>
              </a:lnSpc>
              <a:buFont typeface="Wingdings" pitchFamily="2" charset="2"/>
              <a:buChar char="§"/>
            </a:pPr>
            <a:r>
              <a:rPr lang="es-CO" sz="1800" dirty="0"/>
              <a:t>Hormonas glucagón y insulina.</a:t>
            </a:r>
          </a:p>
          <a:p>
            <a:pPr lvl="1">
              <a:lnSpc>
                <a:spcPct val="100000"/>
              </a:lnSpc>
            </a:pPr>
            <a:endParaRPr lang="es-CO" dirty="0"/>
          </a:p>
        </p:txBody>
      </p:sp>
      <p:pic>
        <p:nvPicPr>
          <p:cNvPr id="5" name="Imagen 4">
            <a:extLst>
              <a:ext uri="{FF2B5EF4-FFF2-40B4-BE49-F238E27FC236}">
                <a16:creationId xmlns:a16="http://schemas.microsoft.com/office/drawing/2014/main" id="{CEB593D0-6B94-4647-A83F-918BEE7BFA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6445" y="2031594"/>
            <a:ext cx="4352924" cy="4438276"/>
          </a:xfrm>
          <a:prstGeom prst="rect">
            <a:avLst/>
          </a:prstGeom>
        </p:spPr>
      </p:pic>
    </p:spTree>
    <p:extLst>
      <p:ext uri="{BB962C8B-B14F-4D97-AF65-F5344CB8AC3E}">
        <p14:creationId xmlns:p14="http://schemas.microsoft.com/office/powerpoint/2010/main" val="40916560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95313" y="189151"/>
            <a:ext cx="10515600" cy="1325563"/>
          </a:xfrm>
        </p:spPr>
        <p:txBody>
          <a:bodyPr/>
          <a:lstStyle/>
          <a:p>
            <a:r>
              <a:rPr lang="es-CO" dirty="0"/>
              <a:t>Fase </a:t>
            </a:r>
            <a:r>
              <a:rPr lang="es-CO" dirty="0" err="1"/>
              <a:t>absortiva</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234110" y="1597341"/>
            <a:ext cx="6519740" cy="4351338"/>
          </a:xfrm>
        </p:spPr>
        <p:txBody>
          <a:bodyPr/>
          <a:lstStyle/>
          <a:p>
            <a:pPr algn="just">
              <a:lnSpc>
                <a:spcPct val="100000"/>
              </a:lnSpc>
            </a:pPr>
            <a:r>
              <a:rPr lang="es-CO" dirty="0">
                <a:solidFill>
                  <a:srgbClr val="142B48"/>
                </a:solidFill>
              </a:rPr>
              <a:t>Metabolismo anabólico.</a:t>
            </a:r>
          </a:p>
          <a:p>
            <a:pPr algn="just">
              <a:lnSpc>
                <a:spcPct val="100000"/>
              </a:lnSpc>
            </a:pPr>
            <a:r>
              <a:rPr lang="es-CO" dirty="0">
                <a:solidFill>
                  <a:srgbClr val="142B48"/>
                </a:solidFill>
              </a:rPr>
              <a:t>Almacenamiento en glucógeno y lípidos.</a:t>
            </a:r>
          </a:p>
          <a:p>
            <a:pPr algn="just">
              <a:lnSpc>
                <a:spcPct val="100000"/>
              </a:lnSpc>
            </a:pPr>
            <a:r>
              <a:rPr lang="es-MX" dirty="0">
                <a:solidFill>
                  <a:srgbClr val="142B48"/>
                </a:solidFill>
              </a:rPr>
              <a:t>Los hepatocitos absorben con gran velocidad la glucosa y los ácidos grasos de la vena porta, con independencia de la insulina.</a:t>
            </a:r>
          </a:p>
          <a:p>
            <a:pPr algn="just">
              <a:lnSpc>
                <a:spcPct val="100000"/>
              </a:lnSpc>
            </a:pPr>
            <a:r>
              <a:rPr lang="es-MX" dirty="0">
                <a:solidFill>
                  <a:srgbClr val="142B48"/>
                </a:solidFill>
              </a:rPr>
              <a:t>Esto se debe a que expresa el transportador de glucosa GLT2.</a:t>
            </a:r>
          </a:p>
          <a:p>
            <a:pPr algn="just">
              <a:lnSpc>
                <a:spcPct val="100000"/>
              </a:lnSpc>
            </a:pPr>
            <a:r>
              <a:rPr lang="es-MX" dirty="0">
                <a:solidFill>
                  <a:srgbClr val="142B48"/>
                </a:solidFill>
              </a:rPr>
              <a:t>Los ácidos grasos penetran en el hepatocito por difusión o por proteínas transportadoras no dependientes de insulina.</a:t>
            </a:r>
            <a:endParaRPr lang="es-CO" dirty="0">
              <a:solidFill>
                <a:srgbClr val="142B48"/>
              </a:solidFill>
            </a:endParaRPr>
          </a:p>
          <a:p>
            <a:pPr algn="just">
              <a:lnSpc>
                <a:spcPct val="100000"/>
              </a:lnSpc>
            </a:pPr>
            <a:endParaRPr lang="es-CO" dirty="0">
              <a:solidFill>
                <a:srgbClr val="142B48"/>
              </a:solidFill>
            </a:endParaRPr>
          </a:p>
        </p:txBody>
      </p:sp>
      <p:pic>
        <p:nvPicPr>
          <p:cNvPr id="5" name="Imagen 4">
            <a:extLst>
              <a:ext uri="{FF2B5EF4-FFF2-40B4-BE49-F238E27FC236}">
                <a16:creationId xmlns:a16="http://schemas.microsoft.com/office/drawing/2014/main" id="{ECCB6227-BCB4-4895-ADF0-4EB30A2AEC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488" y="1397163"/>
            <a:ext cx="4124447" cy="2304407"/>
          </a:xfrm>
          <a:prstGeom prst="rect">
            <a:avLst/>
          </a:prstGeom>
        </p:spPr>
      </p:pic>
    </p:spTree>
    <p:extLst>
      <p:ext uri="{BB962C8B-B14F-4D97-AF65-F5344CB8AC3E}">
        <p14:creationId xmlns:p14="http://schemas.microsoft.com/office/powerpoint/2010/main" val="525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437489" y="-133738"/>
            <a:ext cx="10515600" cy="1325563"/>
          </a:xfrm>
        </p:spPr>
        <p:txBody>
          <a:bodyPr/>
          <a:lstStyle/>
          <a:p>
            <a:r>
              <a:rPr lang="es-CO" dirty="0"/>
              <a:t>Otros compuestos</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6096000" y="1191825"/>
            <a:ext cx="6761922" cy="4351338"/>
          </a:xfrm>
        </p:spPr>
        <p:txBody>
          <a:bodyPr/>
          <a:lstStyle/>
          <a:p>
            <a:pPr marL="0" indent="0">
              <a:lnSpc>
                <a:spcPct val="100000"/>
              </a:lnSpc>
              <a:buNone/>
            </a:pPr>
            <a:r>
              <a:rPr lang="es-CO" b="0" i="0" u="none" strike="noStrike" baseline="0" dirty="0">
                <a:solidFill>
                  <a:srgbClr val="142B48"/>
                </a:solidFill>
              </a:rPr>
              <a:t>La fracción inorgánica:</a:t>
            </a:r>
          </a:p>
          <a:p>
            <a:pPr lvl="1">
              <a:lnSpc>
                <a:spcPct val="100000"/>
              </a:lnSpc>
            </a:pPr>
            <a:r>
              <a:rPr lang="es-CO" sz="1800" dirty="0">
                <a:solidFill>
                  <a:srgbClr val="142B48"/>
                </a:solidFill>
              </a:rPr>
              <a:t>S</a:t>
            </a:r>
            <a:r>
              <a:rPr lang="es-CO" sz="1800" b="0" i="0" u="none" strike="noStrike" baseline="0" dirty="0">
                <a:solidFill>
                  <a:srgbClr val="142B48"/>
                </a:solidFill>
              </a:rPr>
              <a:t>odio.</a:t>
            </a:r>
            <a:endParaRPr lang="es-CO" sz="1800" dirty="0">
              <a:solidFill>
                <a:srgbClr val="142B48"/>
              </a:solidFill>
            </a:endParaRPr>
          </a:p>
          <a:p>
            <a:pPr lvl="1">
              <a:lnSpc>
                <a:spcPct val="100000"/>
              </a:lnSpc>
            </a:pPr>
            <a:r>
              <a:rPr lang="es-CO" sz="1800" b="0" i="0" u="none" strike="noStrike" baseline="0" dirty="0">
                <a:solidFill>
                  <a:srgbClr val="142B48"/>
                </a:solidFill>
              </a:rPr>
              <a:t>Potasio.</a:t>
            </a:r>
          </a:p>
          <a:p>
            <a:pPr lvl="1">
              <a:lnSpc>
                <a:spcPct val="100000"/>
              </a:lnSpc>
            </a:pPr>
            <a:r>
              <a:rPr lang="es-CO" sz="1800" b="0" i="0" u="none" strike="noStrike" baseline="0" dirty="0">
                <a:solidFill>
                  <a:srgbClr val="142B48"/>
                </a:solidFill>
              </a:rPr>
              <a:t>Cloro.</a:t>
            </a:r>
          </a:p>
          <a:p>
            <a:pPr lvl="1">
              <a:lnSpc>
                <a:spcPct val="100000"/>
              </a:lnSpc>
            </a:pPr>
            <a:r>
              <a:rPr lang="es-CO" sz="1800" b="0" i="0" u="none" strike="noStrike" baseline="0" dirty="0">
                <a:solidFill>
                  <a:srgbClr val="142B48"/>
                </a:solidFill>
              </a:rPr>
              <a:t>Calcio.</a:t>
            </a:r>
          </a:p>
          <a:p>
            <a:pPr lvl="1">
              <a:lnSpc>
                <a:spcPct val="100000"/>
              </a:lnSpc>
            </a:pPr>
            <a:r>
              <a:rPr lang="es-CO" sz="1800" b="0" i="0" u="none" strike="noStrike" baseline="0" dirty="0">
                <a:solidFill>
                  <a:srgbClr val="142B48"/>
                </a:solidFill>
              </a:rPr>
              <a:t>Fosfato.</a:t>
            </a:r>
          </a:p>
          <a:p>
            <a:pPr lvl="1">
              <a:lnSpc>
                <a:spcPct val="100000"/>
              </a:lnSpc>
            </a:pPr>
            <a:r>
              <a:rPr lang="es-CO" sz="1800" b="0" i="0" u="none" strike="noStrike" baseline="0" dirty="0">
                <a:solidFill>
                  <a:srgbClr val="142B48"/>
                </a:solidFill>
              </a:rPr>
              <a:t>Magnesio.</a:t>
            </a:r>
          </a:p>
          <a:p>
            <a:pPr lvl="1">
              <a:lnSpc>
                <a:spcPct val="100000"/>
              </a:lnSpc>
            </a:pPr>
            <a:r>
              <a:rPr lang="es-MX" sz="1800" b="0" i="0" u="none" strike="noStrike" baseline="0" dirty="0">
                <a:solidFill>
                  <a:srgbClr val="142B48"/>
                </a:solidFill>
              </a:rPr>
              <a:t>Hierro.</a:t>
            </a:r>
            <a:endParaRPr lang="es-MX" sz="1800" dirty="0">
              <a:solidFill>
                <a:srgbClr val="142B48"/>
              </a:solidFill>
            </a:endParaRPr>
          </a:p>
          <a:p>
            <a:pPr lvl="1">
              <a:lnSpc>
                <a:spcPct val="100000"/>
              </a:lnSpc>
            </a:pPr>
            <a:r>
              <a:rPr lang="es-MX" sz="1800" b="0" i="0" u="none" strike="noStrike" baseline="0" dirty="0">
                <a:solidFill>
                  <a:srgbClr val="142B48"/>
                </a:solidFill>
              </a:rPr>
              <a:t> </a:t>
            </a:r>
            <a:r>
              <a:rPr lang="es-MX" sz="1800" dirty="0">
                <a:solidFill>
                  <a:srgbClr val="142B48"/>
                </a:solidFill>
              </a:rPr>
              <a:t>Z</a:t>
            </a:r>
            <a:r>
              <a:rPr lang="es-MX" sz="1800" b="0" i="0" u="none" strike="noStrike" baseline="0" dirty="0">
                <a:solidFill>
                  <a:srgbClr val="142B48"/>
                </a:solidFill>
              </a:rPr>
              <a:t>inc, cobre, bicarbonato y yodo.</a:t>
            </a:r>
          </a:p>
        </p:txBody>
      </p:sp>
      <p:pic>
        <p:nvPicPr>
          <p:cNvPr id="5" name="Imagen 4">
            <a:extLst>
              <a:ext uri="{FF2B5EF4-FFF2-40B4-BE49-F238E27FC236}">
                <a16:creationId xmlns:a16="http://schemas.microsoft.com/office/drawing/2014/main" id="{29A4267B-2842-4E80-8483-95D7541A1C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640" y="1004219"/>
            <a:ext cx="4509287" cy="3084990"/>
          </a:xfrm>
          <a:prstGeom prst="rect">
            <a:avLst/>
          </a:prstGeom>
        </p:spPr>
      </p:pic>
      <p:sp>
        <p:nvSpPr>
          <p:cNvPr id="6" name="Rectángulo 5">
            <a:extLst>
              <a:ext uri="{FF2B5EF4-FFF2-40B4-BE49-F238E27FC236}">
                <a16:creationId xmlns:a16="http://schemas.microsoft.com/office/drawing/2014/main" id="{5A233BA9-C66B-4177-A0DF-F05C84084941}"/>
              </a:ext>
            </a:extLst>
          </p:cNvPr>
          <p:cNvSpPr/>
          <p:nvPr/>
        </p:nvSpPr>
        <p:spPr>
          <a:xfrm>
            <a:off x="5853113" y="4573253"/>
            <a:ext cx="4765638" cy="1939820"/>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Montserrat" pitchFamily="2" charset="77"/>
              </a:rPr>
              <a:t>La secreción primaria que contiene amilasa y electrolitos se produce en la célula acinar. La concentración de electrolitos en plasma es similar a la de la secreción primaria, pero se modifica a medida que pasa por los conductos que absorben Na + y Cl - y secretan K + y HCO 3 -.</a:t>
            </a:r>
            <a:endParaRPr lang="es-CO" sz="1600" dirty="0">
              <a:latin typeface="Montserrat" pitchFamily="2" charset="77"/>
            </a:endParaRPr>
          </a:p>
        </p:txBody>
      </p:sp>
    </p:spTree>
    <p:extLst>
      <p:ext uri="{BB962C8B-B14F-4D97-AF65-F5344CB8AC3E}">
        <p14:creationId xmlns:p14="http://schemas.microsoft.com/office/powerpoint/2010/main" val="350156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23888" y="193675"/>
            <a:ext cx="10515600" cy="1325563"/>
          </a:xfrm>
        </p:spPr>
        <p:txBody>
          <a:bodyPr/>
          <a:lstStyle/>
          <a:p>
            <a:r>
              <a:rPr lang="es-CO" dirty="0"/>
              <a:t>Fase </a:t>
            </a:r>
            <a:r>
              <a:rPr lang="es-CO" dirty="0" err="1"/>
              <a:t>postabsortiva</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928900" y="1615065"/>
            <a:ext cx="5800008" cy="4315890"/>
          </a:xfrm>
        </p:spPr>
        <p:txBody>
          <a:bodyPr/>
          <a:lstStyle/>
          <a:p>
            <a:pPr marL="0" indent="0" algn="just">
              <a:lnSpc>
                <a:spcPct val="100000"/>
              </a:lnSpc>
              <a:buNone/>
            </a:pPr>
            <a:r>
              <a:rPr lang="es-MX" dirty="0">
                <a:solidFill>
                  <a:srgbClr val="142B48"/>
                </a:solidFill>
              </a:rPr>
              <a:t>Una vez finalizada la absorción de nutrientes, el organismo utiliza la glucosa, los ácidos grasos circulantes, las reservas intracelulares de glucógeno y los lípidos como fuente de energía.</a:t>
            </a:r>
          </a:p>
          <a:p>
            <a:pPr algn="just">
              <a:lnSpc>
                <a:spcPct val="100000"/>
              </a:lnSpc>
            </a:pPr>
            <a:endParaRPr lang="es-MX" dirty="0">
              <a:solidFill>
                <a:srgbClr val="142B48"/>
              </a:solidFill>
            </a:endParaRPr>
          </a:p>
          <a:p>
            <a:pPr algn="just">
              <a:lnSpc>
                <a:spcPct val="100000"/>
              </a:lnSpc>
            </a:pPr>
            <a:endParaRPr lang="es-CO" dirty="0">
              <a:solidFill>
                <a:srgbClr val="142B48"/>
              </a:solidFill>
            </a:endParaRPr>
          </a:p>
        </p:txBody>
      </p:sp>
      <p:pic>
        <p:nvPicPr>
          <p:cNvPr id="15362" name="Picture 2" descr="Interrelaciones metabólicas. Dra. María Victoria Aguirre Prof. Adjunta-  Cátedra Bioquímica Facultad Medicina UNNE - PDF Descargar libre">
            <a:extLst>
              <a:ext uri="{FF2B5EF4-FFF2-40B4-BE49-F238E27FC236}">
                <a16:creationId xmlns:a16="http://schemas.microsoft.com/office/drawing/2014/main" id="{7906BCE6-B6E3-415E-A468-F04AD7DAE6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11448" y="1251962"/>
            <a:ext cx="4330133" cy="504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782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84007" y="23461"/>
            <a:ext cx="10515600" cy="1325563"/>
          </a:xfrm>
        </p:spPr>
        <p:txBody>
          <a:bodyPr/>
          <a:lstStyle/>
          <a:p>
            <a:r>
              <a:rPr lang="es-CO" dirty="0"/>
              <a:t>Metabolismo de lipoproteínas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4892881" y="1534761"/>
            <a:ext cx="6761922" cy="5066064"/>
          </a:xfrm>
        </p:spPr>
        <p:txBody>
          <a:bodyPr>
            <a:normAutofit/>
          </a:bodyPr>
          <a:lstStyle/>
          <a:p>
            <a:pPr algn="just">
              <a:lnSpc>
                <a:spcPct val="100000"/>
              </a:lnSpc>
            </a:pPr>
            <a:r>
              <a:rPr lang="es-MX" dirty="0"/>
              <a:t>Los lípidos absorbidos son captados por los tejidos a partir de los quilomicrones.</a:t>
            </a:r>
          </a:p>
          <a:p>
            <a:pPr algn="just">
              <a:lnSpc>
                <a:spcPct val="100000"/>
              </a:lnSpc>
            </a:pPr>
            <a:r>
              <a:rPr lang="es-MX" dirty="0"/>
              <a:t>El hígado obtiene los restos de estos y los ácidos grasos no esterificados de la circulación portal.</a:t>
            </a:r>
          </a:p>
          <a:p>
            <a:pPr algn="just">
              <a:lnSpc>
                <a:spcPct val="100000"/>
              </a:lnSpc>
            </a:pPr>
            <a:r>
              <a:rPr lang="es-MX" dirty="0"/>
              <a:t>En esa fase, la insulina deposita estos lípidos en los hepatocitos como triglicéridos, y se evita la síntesis de la apoproteína B100, apoproteína específica de las lipoproteínas hepáticas.</a:t>
            </a:r>
          </a:p>
          <a:p>
            <a:pPr algn="just">
              <a:lnSpc>
                <a:spcPct val="100000"/>
              </a:lnSpc>
            </a:pPr>
            <a:r>
              <a:rPr lang="es-MX" dirty="0"/>
              <a:t>Fase postabsortiva: el hígado sintetiza lipoproteínas de muy baja densidad (VLDL), compuestas por la apoproteína B100 y lípidos polares y apolares, que se transfieren así a otros tejidos para la obtención de energía y colesterol.</a:t>
            </a:r>
            <a:endParaRPr lang="es-CO" dirty="0"/>
          </a:p>
        </p:txBody>
      </p:sp>
      <p:pic>
        <p:nvPicPr>
          <p:cNvPr id="16386" name="Picture 2" descr="V METABOLISMO DE LIPIDOS - BQ-2014-I-Ruiz Cruz María Concepción">
            <a:extLst>
              <a:ext uri="{FF2B5EF4-FFF2-40B4-BE49-F238E27FC236}">
                <a16:creationId xmlns:a16="http://schemas.microsoft.com/office/drawing/2014/main" id="{BA15BEEC-3180-4738-83F0-74153EF05C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019971"/>
            <a:ext cx="3523750" cy="281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083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09600" y="121683"/>
            <a:ext cx="10515600" cy="1325563"/>
          </a:xfrm>
        </p:spPr>
        <p:txBody>
          <a:bodyPr/>
          <a:lstStyle/>
          <a:p>
            <a:r>
              <a:rPr lang="es-CO" dirty="0"/>
              <a:t>Metabolismo de proteínas </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495702" y="2225675"/>
            <a:ext cx="6280910" cy="4351338"/>
          </a:xfrm>
        </p:spPr>
        <p:txBody>
          <a:bodyPr/>
          <a:lstStyle/>
          <a:p>
            <a:pPr algn="just">
              <a:lnSpc>
                <a:spcPct val="100000"/>
              </a:lnSpc>
            </a:pPr>
            <a:r>
              <a:rPr lang="es-CO" dirty="0">
                <a:solidFill>
                  <a:srgbClr val="142B48"/>
                </a:solidFill>
              </a:rPr>
              <a:t>Síntesis de albúmina, globulinas, hormonas protéicas.</a:t>
            </a:r>
          </a:p>
          <a:p>
            <a:pPr algn="just">
              <a:lnSpc>
                <a:spcPct val="100000"/>
              </a:lnSpc>
            </a:pPr>
            <a:r>
              <a:rPr lang="es-CO" dirty="0">
                <a:solidFill>
                  <a:srgbClr val="142B48"/>
                </a:solidFill>
              </a:rPr>
              <a:t>Fuentes de aminoácidos:</a:t>
            </a:r>
          </a:p>
          <a:p>
            <a:pPr lvl="1" algn="just">
              <a:lnSpc>
                <a:spcPct val="100000"/>
              </a:lnSpc>
              <a:buFont typeface="Wingdings" pitchFamily="2" charset="2"/>
              <a:buChar char="§"/>
            </a:pPr>
            <a:r>
              <a:rPr lang="es-CO" sz="1800" dirty="0">
                <a:solidFill>
                  <a:srgbClr val="142B48"/>
                </a:solidFill>
              </a:rPr>
              <a:t>Dieta.</a:t>
            </a:r>
          </a:p>
          <a:p>
            <a:pPr lvl="1" algn="just">
              <a:lnSpc>
                <a:spcPct val="100000"/>
              </a:lnSpc>
              <a:buFont typeface="Wingdings" pitchFamily="2" charset="2"/>
              <a:buChar char="§"/>
            </a:pPr>
            <a:r>
              <a:rPr lang="es-CO" sz="1800" dirty="0">
                <a:solidFill>
                  <a:srgbClr val="142B48"/>
                </a:solidFill>
              </a:rPr>
              <a:t>Catabolismo de proteínas endógenas.</a:t>
            </a:r>
          </a:p>
          <a:p>
            <a:pPr lvl="1" algn="just">
              <a:lnSpc>
                <a:spcPct val="100000"/>
              </a:lnSpc>
              <a:buFont typeface="Wingdings" pitchFamily="2" charset="2"/>
              <a:buChar char="§"/>
            </a:pPr>
            <a:r>
              <a:rPr lang="es-CO" sz="1800" dirty="0">
                <a:solidFill>
                  <a:srgbClr val="142B48"/>
                </a:solidFill>
              </a:rPr>
              <a:t>Síntesis de novo.</a:t>
            </a:r>
          </a:p>
          <a:p>
            <a:pPr algn="just">
              <a:lnSpc>
                <a:spcPct val="100000"/>
              </a:lnSpc>
            </a:pPr>
            <a:r>
              <a:rPr lang="es-MX" dirty="0">
                <a:solidFill>
                  <a:srgbClr val="142B48"/>
                </a:solidFill>
              </a:rPr>
              <a:t>El hígado tiene la capacidad de oxidar, con fines energéticos, todos los AA a excepción de los de cadena ramificada (leu, </a:t>
            </a:r>
            <a:r>
              <a:rPr lang="es-MX" dirty="0" err="1">
                <a:solidFill>
                  <a:srgbClr val="142B48"/>
                </a:solidFill>
              </a:rPr>
              <a:t>iso</a:t>
            </a:r>
            <a:r>
              <a:rPr lang="es-MX" dirty="0">
                <a:solidFill>
                  <a:srgbClr val="142B48"/>
                </a:solidFill>
              </a:rPr>
              <a:t>-leu y val).</a:t>
            </a:r>
            <a:endParaRPr lang="es-CO" dirty="0">
              <a:solidFill>
                <a:srgbClr val="142B48"/>
              </a:solidFill>
            </a:endParaRPr>
          </a:p>
          <a:p>
            <a:pPr algn="just">
              <a:lnSpc>
                <a:spcPct val="100000"/>
              </a:lnSpc>
            </a:pPr>
            <a:endParaRPr lang="es-CO" dirty="0">
              <a:solidFill>
                <a:srgbClr val="142B48"/>
              </a:solidFill>
            </a:endParaRPr>
          </a:p>
        </p:txBody>
      </p:sp>
      <p:pic>
        <p:nvPicPr>
          <p:cNvPr id="17410" name="Picture 2" descr="DEPARTAMENTO DE PRODUCCIÓN ANIMAL. UCO">
            <a:extLst>
              <a:ext uri="{FF2B5EF4-FFF2-40B4-BE49-F238E27FC236}">
                <a16:creationId xmlns:a16="http://schemas.microsoft.com/office/drawing/2014/main" id="{68701FB5-773A-4D44-86AC-989F0D7873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1113" y="1291600"/>
            <a:ext cx="3543076" cy="248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9950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7B22AB-A5BF-4CF7-9566-86F0B1CFCE02}"/>
              </a:ext>
            </a:extLst>
          </p:cNvPr>
          <p:cNvSpPr/>
          <p:nvPr/>
        </p:nvSpPr>
        <p:spPr>
          <a:xfrm>
            <a:off x="4669654" y="5315505"/>
            <a:ext cx="7440006" cy="1219200"/>
          </a:xfrm>
          <a:prstGeom prst="rect">
            <a:avLst/>
          </a:prstGeom>
          <a:solidFill>
            <a:srgbClr val="14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itchFamily="2" charset="77"/>
              </a:rPr>
              <a:t>Las transaminasas GOT y GPT catalizan en el hígado la transferencia del NH2 de los aminoácidos Ala y Asp al α-cetoglutarato, para generar los α-cetoácidos oxalacetato y piruvato, que transformándose a acetil-coA o pasando al ciclo de los ácidos tricarboxílicos, pueden generar ácidos grasos, glucosa o CO2 y H2O.</a:t>
            </a:r>
            <a:endParaRPr lang="es-CO" dirty="0">
              <a:latin typeface="Montserrat" pitchFamily="2" charset="77"/>
            </a:endParaRPr>
          </a:p>
        </p:txBody>
      </p:sp>
      <p:pic>
        <p:nvPicPr>
          <p:cNvPr id="5" name="Imagen 4">
            <a:extLst>
              <a:ext uri="{FF2B5EF4-FFF2-40B4-BE49-F238E27FC236}">
                <a16:creationId xmlns:a16="http://schemas.microsoft.com/office/drawing/2014/main" id="{01D36683-DBCC-43F0-9F34-54409082DD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2892" y="364223"/>
            <a:ext cx="7513387" cy="4584439"/>
          </a:xfrm>
          <a:prstGeom prst="rect">
            <a:avLst/>
          </a:prstGeom>
        </p:spPr>
      </p:pic>
    </p:spTree>
    <p:extLst>
      <p:ext uri="{BB962C8B-B14F-4D97-AF65-F5344CB8AC3E}">
        <p14:creationId xmlns:p14="http://schemas.microsoft.com/office/powerpoint/2010/main" val="10837678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81038" y="280957"/>
            <a:ext cx="10515600" cy="1325563"/>
          </a:xfrm>
        </p:spPr>
        <p:txBody>
          <a:bodyPr/>
          <a:lstStyle/>
          <a:p>
            <a:r>
              <a:rPr lang="es-CO" dirty="0"/>
              <a:t>Eliminación de xenobióticos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063366" y="1839913"/>
            <a:ext cx="6761922" cy="4351338"/>
          </a:xfrm>
        </p:spPr>
        <p:txBody>
          <a:bodyPr>
            <a:normAutofit/>
          </a:bodyPr>
          <a:lstStyle/>
          <a:p>
            <a:pPr algn="just">
              <a:lnSpc>
                <a:spcPct val="100000"/>
              </a:lnSpc>
            </a:pPr>
            <a:r>
              <a:rPr lang="es-CO" dirty="0">
                <a:solidFill>
                  <a:srgbClr val="142B48"/>
                </a:solidFill>
              </a:rPr>
              <a:t>Reacciones de biotransformación.</a:t>
            </a:r>
          </a:p>
          <a:p>
            <a:pPr algn="just">
              <a:lnSpc>
                <a:spcPct val="100000"/>
              </a:lnSpc>
            </a:pPr>
            <a:r>
              <a:rPr lang="es-CO" dirty="0">
                <a:solidFill>
                  <a:srgbClr val="142B48"/>
                </a:solidFill>
              </a:rPr>
              <a:t>Fase I:  oxidación, reducción o hidroxilación:</a:t>
            </a:r>
          </a:p>
          <a:p>
            <a:pPr lvl="1" algn="just">
              <a:lnSpc>
                <a:spcPct val="100000"/>
              </a:lnSpc>
              <a:buFont typeface="Wingdings" pitchFamily="2" charset="2"/>
              <a:buChar char="§"/>
            </a:pPr>
            <a:r>
              <a:rPr lang="es-CO" sz="1800" dirty="0">
                <a:solidFill>
                  <a:srgbClr val="142B48"/>
                </a:solidFill>
              </a:rPr>
              <a:t>Citocromo P450.</a:t>
            </a:r>
          </a:p>
          <a:p>
            <a:pPr lvl="1" algn="just">
              <a:lnSpc>
                <a:spcPct val="100000"/>
              </a:lnSpc>
              <a:buFont typeface="Wingdings" pitchFamily="2" charset="2"/>
              <a:buChar char="§"/>
            </a:pPr>
            <a:r>
              <a:rPr lang="es-CO" sz="1800" dirty="0">
                <a:solidFill>
                  <a:srgbClr val="142B48"/>
                </a:solidFill>
              </a:rPr>
              <a:t>5 familias de genes CYP1, CYP2, CYP3, CYP4 y CYP7.</a:t>
            </a:r>
          </a:p>
          <a:p>
            <a:pPr lvl="1" algn="just">
              <a:lnSpc>
                <a:spcPct val="100000"/>
              </a:lnSpc>
              <a:buFont typeface="Wingdings" pitchFamily="2" charset="2"/>
              <a:buChar char="§"/>
            </a:pPr>
            <a:r>
              <a:rPr lang="es-CO" sz="1800" dirty="0">
                <a:solidFill>
                  <a:srgbClr val="142B48"/>
                </a:solidFill>
              </a:rPr>
              <a:t>CYP3 más importante.</a:t>
            </a:r>
          </a:p>
          <a:p>
            <a:pPr algn="just">
              <a:lnSpc>
                <a:spcPct val="100000"/>
              </a:lnSpc>
            </a:pPr>
            <a:r>
              <a:rPr lang="es-CO" dirty="0">
                <a:solidFill>
                  <a:srgbClr val="142B48"/>
                </a:solidFill>
              </a:rPr>
              <a:t>Fase II:</a:t>
            </a:r>
          </a:p>
          <a:p>
            <a:pPr lvl="1" algn="just">
              <a:lnSpc>
                <a:spcPct val="100000"/>
              </a:lnSpc>
              <a:buFont typeface="Wingdings" pitchFamily="2" charset="2"/>
              <a:buChar char="§"/>
            </a:pPr>
            <a:r>
              <a:rPr lang="es-MX" sz="1800" dirty="0">
                <a:solidFill>
                  <a:srgbClr val="142B48"/>
                </a:solidFill>
              </a:rPr>
              <a:t>Xenobiótico oxidado y consisten de la combinación con compuestos endógenos muy hidrosolubles (agentes conjugantes).</a:t>
            </a:r>
          </a:p>
          <a:p>
            <a:pPr lvl="1" algn="just">
              <a:lnSpc>
                <a:spcPct val="100000"/>
              </a:lnSpc>
              <a:buFont typeface="Wingdings" pitchFamily="2" charset="2"/>
              <a:buChar char="§"/>
            </a:pPr>
            <a:r>
              <a:rPr lang="es-MX" sz="1800" dirty="0">
                <a:solidFill>
                  <a:srgbClr val="142B48"/>
                </a:solidFill>
              </a:rPr>
              <a:t>Resulta en sustancias con un carácter hidrofílico más acusado, y fácilmente excretables.</a:t>
            </a:r>
            <a:endParaRPr lang="es-CO" sz="1800" dirty="0">
              <a:solidFill>
                <a:srgbClr val="142B48"/>
              </a:solidFill>
            </a:endParaRPr>
          </a:p>
        </p:txBody>
      </p:sp>
      <p:sp>
        <p:nvSpPr>
          <p:cNvPr id="4" name="Rectángulo 3">
            <a:extLst>
              <a:ext uri="{FF2B5EF4-FFF2-40B4-BE49-F238E27FC236}">
                <a16:creationId xmlns:a16="http://schemas.microsoft.com/office/drawing/2014/main" id="{3888DEBA-8959-47E9-99CB-93047BC5081A}"/>
              </a:ext>
            </a:extLst>
          </p:cNvPr>
          <p:cNvSpPr/>
          <p:nvPr/>
        </p:nvSpPr>
        <p:spPr>
          <a:xfrm>
            <a:off x="1002628" y="1765562"/>
            <a:ext cx="3242821" cy="1470581"/>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dirty="0">
                <a:latin typeface="Montserrat" pitchFamily="2" charset="77"/>
              </a:rPr>
              <a:t>Tras sufrir las reacciones de fases I y II, se producen compuestos no tóxicos o inactivos.</a:t>
            </a:r>
            <a:endParaRPr lang="es-CO" sz="1800" dirty="0">
              <a:latin typeface="Montserrat" pitchFamily="2" charset="77"/>
            </a:endParaRPr>
          </a:p>
        </p:txBody>
      </p:sp>
    </p:spTree>
    <p:extLst>
      <p:ext uri="{BB962C8B-B14F-4D97-AF65-F5344CB8AC3E}">
        <p14:creationId xmlns:p14="http://schemas.microsoft.com/office/powerpoint/2010/main" val="9266119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09600" y="-97443"/>
            <a:ext cx="10515600" cy="1325563"/>
          </a:xfrm>
        </p:spPr>
        <p:txBody>
          <a:bodyPr/>
          <a:lstStyle/>
          <a:p>
            <a:r>
              <a:rPr lang="es-CO" dirty="0"/>
              <a:t>Fases</a:t>
            </a:r>
          </a:p>
        </p:txBody>
      </p:sp>
      <p:pic>
        <p:nvPicPr>
          <p:cNvPr id="5" name="Imagen 4">
            <a:extLst>
              <a:ext uri="{FF2B5EF4-FFF2-40B4-BE49-F238E27FC236}">
                <a16:creationId xmlns:a16="http://schemas.microsoft.com/office/drawing/2014/main" id="{39229C73-EFBE-4B7F-9B88-B0C0A02A7B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147" y="1102401"/>
            <a:ext cx="3102111" cy="2767752"/>
          </a:xfrm>
          <a:prstGeom prst="rect">
            <a:avLst/>
          </a:prstGeom>
        </p:spPr>
      </p:pic>
      <p:pic>
        <p:nvPicPr>
          <p:cNvPr id="7" name="Imagen 6">
            <a:extLst>
              <a:ext uri="{FF2B5EF4-FFF2-40B4-BE49-F238E27FC236}">
                <a16:creationId xmlns:a16="http://schemas.microsoft.com/office/drawing/2014/main" id="{045D197D-B496-423C-A710-8D1FDA09B956}"/>
              </a:ext>
            </a:extLst>
          </p:cNvPr>
          <p:cNvPicPr>
            <a:picLocks noChangeAspect="1"/>
          </p:cNvPicPr>
          <p:nvPr/>
        </p:nvPicPr>
        <p:blipFill>
          <a:blip r:embed="rId3"/>
          <a:stretch>
            <a:fillRect/>
          </a:stretch>
        </p:blipFill>
        <p:spPr>
          <a:xfrm>
            <a:off x="4525045" y="1102401"/>
            <a:ext cx="3514725" cy="3505200"/>
          </a:xfrm>
          <a:prstGeom prst="rect">
            <a:avLst/>
          </a:prstGeom>
        </p:spPr>
      </p:pic>
      <p:pic>
        <p:nvPicPr>
          <p:cNvPr id="9" name="Imagen 8">
            <a:extLst>
              <a:ext uri="{FF2B5EF4-FFF2-40B4-BE49-F238E27FC236}">
                <a16:creationId xmlns:a16="http://schemas.microsoft.com/office/drawing/2014/main" id="{268247D7-8DFD-4363-AC13-D5F64AD04AEE}"/>
              </a:ext>
            </a:extLst>
          </p:cNvPr>
          <p:cNvPicPr>
            <a:picLocks noChangeAspect="1"/>
          </p:cNvPicPr>
          <p:nvPr/>
        </p:nvPicPr>
        <p:blipFill>
          <a:blip r:embed="rId4"/>
          <a:stretch>
            <a:fillRect/>
          </a:stretch>
        </p:blipFill>
        <p:spPr>
          <a:xfrm>
            <a:off x="8466748" y="1102401"/>
            <a:ext cx="3524250" cy="2533650"/>
          </a:xfrm>
          <a:prstGeom prst="rect">
            <a:avLst/>
          </a:prstGeom>
        </p:spPr>
      </p:pic>
    </p:spTree>
    <p:extLst>
      <p:ext uri="{BB962C8B-B14F-4D97-AF65-F5344CB8AC3E}">
        <p14:creationId xmlns:p14="http://schemas.microsoft.com/office/powerpoint/2010/main" val="10492670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57962" y="121683"/>
            <a:ext cx="10515600" cy="1325563"/>
          </a:xfrm>
        </p:spPr>
        <p:txBody>
          <a:bodyPr/>
          <a:lstStyle/>
          <a:p>
            <a:r>
              <a:rPr lang="es-CO" dirty="0"/>
              <a:t>Metabolismo del etanol</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091941" y="1632984"/>
            <a:ext cx="6761922" cy="4972605"/>
          </a:xfrm>
        </p:spPr>
        <p:txBody>
          <a:bodyPr>
            <a:normAutofit/>
          </a:bodyPr>
          <a:lstStyle/>
          <a:p>
            <a:pPr algn="just">
              <a:lnSpc>
                <a:spcPct val="100000"/>
              </a:lnSpc>
            </a:pPr>
            <a:r>
              <a:rPr lang="es-MX" dirty="0">
                <a:solidFill>
                  <a:srgbClr val="142B48"/>
                </a:solidFill>
              </a:rPr>
              <a:t>El hígado es el principal órgano donde se metaboliza el alcohol que se ingiere (90-98%).</a:t>
            </a:r>
          </a:p>
          <a:p>
            <a:pPr algn="just">
              <a:lnSpc>
                <a:spcPct val="100000"/>
              </a:lnSpc>
            </a:pPr>
            <a:endParaRPr lang="es-MX" dirty="0">
              <a:solidFill>
                <a:srgbClr val="142B48"/>
              </a:solidFill>
            </a:endParaRPr>
          </a:p>
          <a:p>
            <a:pPr algn="just">
              <a:lnSpc>
                <a:spcPct val="100000"/>
              </a:lnSpc>
            </a:pPr>
            <a:r>
              <a:rPr lang="es-MX" dirty="0">
                <a:solidFill>
                  <a:srgbClr val="142B48"/>
                </a:solidFill>
              </a:rPr>
              <a:t>El metabolismo del alcohol comprende su oxidación a acetaldehído (compuesto altamente tóxico para las células hepáticas), y su posterior transformación en acetato, inocuo para los hepatocitos.</a:t>
            </a:r>
          </a:p>
          <a:p>
            <a:pPr marL="0" indent="0" algn="just">
              <a:lnSpc>
                <a:spcPct val="100000"/>
              </a:lnSpc>
              <a:buNone/>
            </a:pPr>
            <a:endParaRPr lang="es-MX" dirty="0">
              <a:solidFill>
                <a:srgbClr val="142B48"/>
              </a:solidFill>
            </a:endParaRPr>
          </a:p>
          <a:p>
            <a:pPr algn="just">
              <a:lnSpc>
                <a:spcPct val="100000"/>
              </a:lnSpc>
            </a:pPr>
            <a:r>
              <a:rPr lang="es-MX" dirty="0">
                <a:solidFill>
                  <a:srgbClr val="142B48"/>
                </a:solidFill>
              </a:rPr>
              <a:t>La principal vía de oxidación es la que media la enzima citosólica alcohol deshidrogenasa (ADH) acoplada a la reducción del NAD+ a NADH.</a:t>
            </a:r>
            <a:endParaRPr lang="es-CO" dirty="0">
              <a:solidFill>
                <a:srgbClr val="142B48"/>
              </a:solidFill>
            </a:endParaRPr>
          </a:p>
        </p:txBody>
      </p:sp>
      <p:pic>
        <p:nvPicPr>
          <p:cNvPr id="11266" name="Picture 2" descr="ALCOHOL: Aspectos metabólicos y fisiopatológicos">
            <a:extLst>
              <a:ext uri="{FF2B5EF4-FFF2-40B4-BE49-F238E27FC236}">
                <a16:creationId xmlns:a16="http://schemas.microsoft.com/office/drawing/2014/main" id="{F0C89740-C907-4982-BB0D-83B50778867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2018" y="1433992"/>
            <a:ext cx="3765867" cy="225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4184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495300" y="82549"/>
            <a:ext cx="10515600" cy="1325563"/>
          </a:xfrm>
        </p:spPr>
        <p:txBody>
          <a:bodyPr/>
          <a:lstStyle/>
          <a:p>
            <a:r>
              <a:rPr lang="es-CO" dirty="0"/>
              <a:t>Metabolismo etanol</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897996" y="1337795"/>
            <a:ext cx="10659887" cy="2091205"/>
          </a:xfrm>
        </p:spPr>
        <p:txBody>
          <a:bodyPr>
            <a:noAutofit/>
          </a:bodyPr>
          <a:lstStyle/>
          <a:p>
            <a:pPr marL="0" indent="0" algn="just">
              <a:lnSpc>
                <a:spcPct val="100000"/>
              </a:lnSpc>
              <a:buNone/>
            </a:pPr>
            <a:r>
              <a:rPr lang="es-CO" sz="1800" dirty="0">
                <a:solidFill>
                  <a:srgbClr val="142B48"/>
                </a:solidFill>
              </a:rPr>
              <a:t>La formación de acetaldehído también está catalizada por el sistema microsomal oxidativo del etanol (MEOS, microsomal etanol oxidizing system) del retículo sarcoplásmico liso del hepatocito, siendo el CYP2E1 su principal componente.</a:t>
            </a:r>
          </a:p>
        </p:txBody>
      </p:sp>
      <p:pic>
        <p:nvPicPr>
          <p:cNvPr id="5" name="Imagen 4">
            <a:extLst>
              <a:ext uri="{FF2B5EF4-FFF2-40B4-BE49-F238E27FC236}">
                <a16:creationId xmlns:a16="http://schemas.microsoft.com/office/drawing/2014/main" id="{66A394FE-3E5B-4DB1-95C1-9C01425E4A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8233" y="2763837"/>
            <a:ext cx="5639650" cy="3443288"/>
          </a:xfrm>
          <a:prstGeom prst="rect">
            <a:avLst/>
          </a:prstGeom>
        </p:spPr>
      </p:pic>
    </p:spTree>
    <p:extLst>
      <p:ext uri="{BB962C8B-B14F-4D97-AF65-F5344CB8AC3E}">
        <p14:creationId xmlns:p14="http://schemas.microsoft.com/office/powerpoint/2010/main" val="28005669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AD977F9-402E-4632-9E14-91252F1063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962" y="1562100"/>
            <a:ext cx="5179383" cy="2180793"/>
          </a:xfrm>
          <a:prstGeom prst="rect">
            <a:avLst/>
          </a:prstGeom>
        </p:spPr>
      </p:pic>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45459" y="236537"/>
            <a:ext cx="10515600" cy="1325563"/>
          </a:xfrm>
        </p:spPr>
        <p:txBody>
          <a:bodyPr/>
          <a:lstStyle/>
          <a:p>
            <a:r>
              <a:rPr lang="es-CO" dirty="0"/>
              <a:t>Depósito de vitaminas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903259" y="1562100"/>
            <a:ext cx="5712466" cy="4795838"/>
          </a:xfrm>
        </p:spPr>
        <p:txBody>
          <a:bodyPr>
            <a:normAutofit/>
          </a:bodyPr>
          <a:lstStyle/>
          <a:p>
            <a:pPr algn="just">
              <a:lnSpc>
                <a:spcPct val="100000"/>
              </a:lnSpc>
            </a:pPr>
            <a:r>
              <a:rPr lang="es-MX" dirty="0">
                <a:solidFill>
                  <a:srgbClr val="142B48"/>
                </a:solidFill>
              </a:rPr>
              <a:t>El hígado constituye el mayor depósito de vitamina A (retinol, ROH) del organismo.</a:t>
            </a:r>
          </a:p>
          <a:p>
            <a:pPr algn="just">
              <a:lnSpc>
                <a:spcPct val="100000"/>
              </a:lnSpc>
            </a:pPr>
            <a:r>
              <a:rPr lang="es-MX" dirty="0">
                <a:solidFill>
                  <a:srgbClr val="142B48"/>
                </a:solidFill>
              </a:rPr>
              <a:t>La vitamina E activa o α-tocoferol no puede almacenarse.</a:t>
            </a:r>
          </a:p>
          <a:p>
            <a:pPr algn="just">
              <a:lnSpc>
                <a:spcPct val="100000"/>
              </a:lnSpc>
            </a:pPr>
            <a:r>
              <a:rPr lang="es-MX" dirty="0">
                <a:solidFill>
                  <a:srgbClr val="142B48"/>
                </a:solidFill>
              </a:rPr>
              <a:t>El hígado constituye el máximo responsable del metabolismo y excreción de la vitamina E a través de la síntesis de la proteína que transfiere el tocoferol al plasma (α-TTP).</a:t>
            </a:r>
          </a:p>
          <a:p>
            <a:pPr algn="just">
              <a:lnSpc>
                <a:spcPct val="100000"/>
              </a:lnSpc>
            </a:pPr>
            <a:r>
              <a:rPr lang="es-MX" dirty="0">
                <a:solidFill>
                  <a:srgbClr val="142B48"/>
                </a:solidFill>
              </a:rPr>
              <a:t>El depósito de vitamina K en el hígado es pequeño y mayoritario para las menaquinonas (90%), siendo muy lábil y pequeño el depósito de filoquinonas.</a:t>
            </a:r>
            <a:endParaRPr lang="es-CO" dirty="0">
              <a:solidFill>
                <a:srgbClr val="142B48"/>
              </a:solidFill>
            </a:endParaRPr>
          </a:p>
        </p:txBody>
      </p:sp>
    </p:spTree>
    <p:extLst>
      <p:ext uri="{BB962C8B-B14F-4D97-AF65-F5344CB8AC3E}">
        <p14:creationId xmlns:p14="http://schemas.microsoft.com/office/powerpoint/2010/main" val="11048389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66750" y="189151"/>
            <a:ext cx="10515600" cy="1325563"/>
          </a:xfrm>
        </p:spPr>
        <p:txBody>
          <a:bodyPr/>
          <a:lstStyle/>
          <a:p>
            <a:r>
              <a:rPr lang="es-CO" dirty="0"/>
              <a:t>Sistema inmune</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4920491" y="1954212"/>
            <a:ext cx="6761922" cy="4351338"/>
          </a:xfrm>
        </p:spPr>
        <p:txBody>
          <a:bodyPr/>
          <a:lstStyle/>
          <a:p>
            <a:pPr algn="just">
              <a:lnSpc>
                <a:spcPct val="100000"/>
              </a:lnSpc>
            </a:pPr>
            <a:r>
              <a:rPr lang="es-MX" dirty="0">
                <a:solidFill>
                  <a:srgbClr val="142B48"/>
                </a:solidFill>
              </a:rPr>
              <a:t>El hígado actúa como primera línea defensiva frente a agentes patógenos, tóxicos y carcinogénicos, procedentes del aparato digestivo.</a:t>
            </a:r>
          </a:p>
          <a:p>
            <a:pPr algn="just">
              <a:lnSpc>
                <a:spcPct val="100000"/>
              </a:lnSpc>
            </a:pPr>
            <a:endParaRPr lang="es-MX" dirty="0">
              <a:solidFill>
                <a:srgbClr val="142B48"/>
              </a:solidFill>
            </a:endParaRPr>
          </a:p>
          <a:p>
            <a:pPr algn="just">
              <a:lnSpc>
                <a:spcPct val="100000"/>
              </a:lnSpc>
            </a:pPr>
            <a:r>
              <a:rPr lang="es-MX" dirty="0">
                <a:solidFill>
                  <a:srgbClr val="142B48"/>
                </a:solidFill>
              </a:rPr>
              <a:t>Actúan: </a:t>
            </a:r>
          </a:p>
          <a:p>
            <a:pPr lvl="1" algn="just">
              <a:lnSpc>
                <a:spcPct val="100000"/>
              </a:lnSpc>
              <a:buFont typeface="Wingdings" pitchFamily="2" charset="2"/>
              <a:buChar char="§"/>
            </a:pPr>
            <a:r>
              <a:rPr lang="es-MX" sz="1800" dirty="0">
                <a:solidFill>
                  <a:srgbClr val="142B48"/>
                </a:solidFill>
              </a:rPr>
              <a:t>Células de Kupfer.</a:t>
            </a:r>
          </a:p>
          <a:p>
            <a:pPr lvl="1" algn="just">
              <a:lnSpc>
                <a:spcPct val="100000"/>
              </a:lnSpc>
              <a:buFont typeface="Wingdings" pitchFamily="2" charset="2"/>
              <a:buChar char="§"/>
            </a:pPr>
            <a:r>
              <a:rPr lang="es-MX" sz="1800" dirty="0">
                <a:solidFill>
                  <a:srgbClr val="142B48"/>
                </a:solidFill>
              </a:rPr>
              <a:t>Células endoteliales sinusoidales.</a:t>
            </a:r>
          </a:p>
          <a:p>
            <a:pPr lvl="1" algn="just">
              <a:lnSpc>
                <a:spcPct val="100000"/>
              </a:lnSpc>
              <a:buFont typeface="Wingdings" pitchFamily="2" charset="2"/>
              <a:buChar char="§"/>
            </a:pPr>
            <a:r>
              <a:rPr lang="es-MX" sz="1800" dirty="0">
                <a:solidFill>
                  <a:srgbClr val="142B48"/>
                </a:solidFill>
              </a:rPr>
              <a:t>Células dendríticas.</a:t>
            </a:r>
          </a:p>
          <a:p>
            <a:pPr lvl="1" algn="just">
              <a:lnSpc>
                <a:spcPct val="100000"/>
              </a:lnSpc>
              <a:buFont typeface="Wingdings" pitchFamily="2" charset="2"/>
              <a:buChar char="§"/>
            </a:pPr>
            <a:r>
              <a:rPr lang="es-MX" sz="1800" dirty="0">
                <a:solidFill>
                  <a:srgbClr val="142B48"/>
                </a:solidFill>
              </a:rPr>
              <a:t>Células estrelladas.</a:t>
            </a:r>
          </a:p>
          <a:p>
            <a:pPr lvl="1" algn="just">
              <a:lnSpc>
                <a:spcPct val="100000"/>
              </a:lnSpc>
            </a:pPr>
            <a:endParaRPr lang="es-CO" dirty="0">
              <a:solidFill>
                <a:srgbClr val="142B48"/>
              </a:solidFill>
            </a:endParaRPr>
          </a:p>
        </p:txBody>
      </p:sp>
    </p:spTree>
    <p:extLst>
      <p:ext uri="{BB962C8B-B14F-4D97-AF65-F5344CB8AC3E}">
        <p14:creationId xmlns:p14="http://schemas.microsoft.com/office/powerpoint/2010/main" val="198165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457200" y="18255"/>
            <a:ext cx="10515600" cy="1325563"/>
          </a:xfrm>
        </p:spPr>
        <p:txBody>
          <a:bodyPr/>
          <a:lstStyle/>
          <a:p>
            <a:r>
              <a:rPr lang="es-CO" dirty="0"/>
              <a:t>Formación</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4972878" y="1739900"/>
            <a:ext cx="6761922" cy="4660900"/>
          </a:xfrm>
        </p:spPr>
        <p:txBody>
          <a:bodyPr>
            <a:normAutofit fontScale="92500" lnSpcReduction="10000"/>
          </a:bodyPr>
          <a:lstStyle/>
          <a:p>
            <a:pPr algn="just">
              <a:lnSpc>
                <a:spcPct val="110000"/>
              </a:lnSpc>
            </a:pPr>
            <a:r>
              <a:rPr lang="es-MX" sz="1800" dirty="0">
                <a:solidFill>
                  <a:srgbClr val="142B48"/>
                </a:solidFill>
              </a:rPr>
              <a:t>La </a:t>
            </a:r>
            <a:r>
              <a:rPr lang="es-MX" sz="1800" b="0" i="0" u="none" strike="noStrike" baseline="0" dirty="0">
                <a:solidFill>
                  <a:srgbClr val="142B48"/>
                </a:solidFill>
              </a:rPr>
              <a:t>saliva total está constituida por las secreciones de las glándulas parótida, submaxilar, sublingual y menores, así como por residuos, </a:t>
            </a:r>
            <a:r>
              <a:rPr lang="es-CO" sz="1800" b="0" i="0" u="none" strike="noStrike" baseline="0" dirty="0">
                <a:solidFill>
                  <a:srgbClr val="142B48"/>
                </a:solidFill>
              </a:rPr>
              <a:t>microorganismos y líquido crevicular que procede del surco que rodea los diente.</a:t>
            </a:r>
          </a:p>
          <a:p>
            <a:pPr algn="just">
              <a:lnSpc>
                <a:spcPct val="110000"/>
              </a:lnSpc>
            </a:pPr>
            <a:endParaRPr lang="es-CO" sz="1800" b="0" i="0" u="none" strike="noStrike" baseline="0" dirty="0">
              <a:solidFill>
                <a:srgbClr val="142B48"/>
              </a:solidFill>
            </a:endParaRPr>
          </a:p>
          <a:p>
            <a:pPr algn="just">
              <a:lnSpc>
                <a:spcPct val="110000"/>
              </a:lnSpc>
            </a:pPr>
            <a:r>
              <a:rPr lang="es-CO" sz="1800" b="0" i="0" u="none" strike="noStrike" baseline="0" dirty="0">
                <a:solidFill>
                  <a:srgbClr val="142B48"/>
                </a:solidFill>
              </a:rPr>
              <a:t>Esta saliva primaria es  </a:t>
            </a:r>
            <a:r>
              <a:rPr lang="es-MX" sz="1800" b="0" i="0" u="none" strike="noStrike" baseline="0" dirty="0">
                <a:solidFill>
                  <a:srgbClr val="142B48"/>
                </a:solidFill>
              </a:rPr>
              <a:t>isotónica respecto al plasma, con una composición iónica similar (Na+ y Cl−), y se modifica a lo largo de los conductos excretores mediante la  reabsorción activa de sodio y cloro, así como de la secreción de potasio y bicarbonato.</a:t>
            </a:r>
            <a:endParaRPr lang="es-CO" sz="1800" dirty="0">
              <a:solidFill>
                <a:srgbClr val="142B48"/>
              </a:solidFill>
            </a:endParaRPr>
          </a:p>
          <a:p>
            <a:pPr algn="just">
              <a:lnSpc>
                <a:spcPct val="110000"/>
              </a:lnSpc>
            </a:pPr>
            <a:endParaRPr lang="es-CO" sz="1800" dirty="0">
              <a:solidFill>
                <a:srgbClr val="142B48"/>
              </a:solidFill>
            </a:endParaRPr>
          </a:p>
          <a:p>
            <a:pPr algn="just">
              <a:lnSpc>
                <a:spcPct val="110000"/>
              </a:lnSpc>
            </a:pPr>
            <a:r>
              <a:rPr lang="es-MX" sz="1800" b="0" i="0" u="none" strike="noStrike" baseline="0" dirty="0">
                <a:solidFill>
                  <a:srgbClr val="142B48"/>
                </a:solidFill>
              </a:rPr>
              <a:t>La saliva se forma a nivel de los acinos por transporte activo de electrolitos y arrastre pasivo de agua, así como por la síntesis de proteínas, enzimas y demás componentes.</a:t>
            </a:r>
            <a:endParaRPr lang="es-CO" dirty="0">
              <a:solidFill>
                <a:srgbClr val="142B48"/>
              </a:solidFill>
            </a:endParaRPr>
          </a:p>
        </p:txBody>
      </p:sp>
      <p:pic>
        <p:nvPicPr>
          <p:cNvPr id="5" name="Imagen 4">
            <a:extLst>
              <a:ext uri="{FF2B5EF4-FFF2-40B4-BE49-F238E27FC236}">
                <a16:creationId xmlns:a16="http://schemas.microsoft.com/office/drawing/2014/main" id="{A6994F13-87A1-45B9-977C-0B3995401B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161" y="1425016"/>
            <a:ext cx="4216717" cy="2003984"/>
          </a:xfrm>
          <a:prstGeom prst="rect">
            <a:avLst/>
          </a:prstGeom>
        </p:spPr>
      </p:pic>
    </p:spTree>
    <p:extLst>
      <p:ext uri="{BB962C8B-B14F-4D97-AF65-F5344CB8AC3E}">
        <p14:creationId xmlns:p14="http://schemas.microsoft.com/office/powerpoint/2010/main" val="15152307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70283" y="367027"/>
            <a:ext cx="10515600" cy="1325563"/>
          </a:xfrm>
        </p:spPr>
        <p:txBody>
          <a:bodyPr/>
          <a:lstStyle/>
          <a:p>
            <a:r>
              <a:rPr lang="es-CO" dirty="0"/>
              <a:t>Células de Kupffer</a:t>
            </a:r>
            <a:br>
              <a:rPr lang="es-CO" dirty="0"/>
            </a:b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862840" y="1270029"/>
            <a:ext cx="10781472" cy="4351338"/>
          </a:xfrm>
        </p:spPr>
        <p:txBody>
          <a:bodyPr/>
          <a:lstStyle/>
          <a:p>
            <a:pPr>
              <a:lnSpc>
                <a:spcPct val="100000"/>
              </a:lnSpc>
            </a:pPr>
            <a:r>
              <a:rPr lang="es-MX" dirty="0"/>
              <a:t>Se localizan en el espacio periportal de los sinusoides.</a:t>
            </a:r>
          </a:p>
          <a:p>
            <a:pPr>
              <a:lnSpc>
                <a:spcPct val="100000"/>
              </a:lnSpc>
            </a:pPr>
            <a:r>
              <a:rPr lang="es-MX" dirty="0"/>
              <a:t>Fagocitan restos celulares, microorganismos y macromoléculas (como inmunocomplejos y endotoxinas bacterianas) procedentes del intestino.</a:t>
            </a:r>
          </a:p>
          <a:p>
            <a:pPr>
              <a:lnSpc>
                <a:spcPct val="100000"/>
              </a:lnSpc>
            </a:pPr>
            <a:r>
              <a:rPr lang="es-MX" dirty="0"/>
              <a:t>Tras su activación pueden migrar por los sinusoides, y llegan incluso a obstruirlos de manera temporal, favoreciendo así su contacto con los linfocitos.</a:t>
            </a:r>
            <a:endParaRPr lang="es-CO" dirty="0"/>
          </a:p>
        </p:txBody>
      </p:sp>
      <p:pic>
        <p:nvPicPr>
          <p:cNvPr id="18434" name="Picture 2" descr="La célula de Kupffer | Gastroenterología y Hepatología">
            <a:extLst>
              <a:ext uri="{FF2B5EF4-FFF2-40B4-BE49-F238E27FC236}">
                <a16:creationId xmlns:a16="http://schemas.microsoft.com/office/drawing/2014/main" id="{8E9306CF-B7E7-4C74-852F-EED7E93DAF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0864" y="3445698"/>
            <a:ext cx="3135688" cy="315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5534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23887" y="18255"/>
            <a:ext cx="10515600" cy="1325563"/>
          </a:xfrm>
        </p:spPr>
        <p:txBody>
          <a:bodyPr/>
          <a:lstStyle/>
          <a:p>
            <a:r>
              <a:rPr lang="es-CO" dirty="0"/>
              <a:t>Tolerancia antigénica</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131967" y="1614488"/>
            <a:ext cx="6597720" cy="4573587"/>
          </a:xfrm>
        </p:spPr>
        <p:txBody>
          <a:bodyPr>
            <a:normAutofit/>
          </a:bodyPr>
          <a:lstStyle/>
          <a:p>
            <a:pPr algn="just">
              <a:lnSpc>
                <a:spcPct val="100000"/>
              </a:lnSpc>
            </a:pPr>
            <a:r>
              <a:rPr lang="es-MX" dirty="0">
                <a:solidFill>
                  <a:srgbClr val="142B48"/>
                </a:solidFill>
              </a:rPr>
              <a:t>El hígado es un órgano con baja incidencia de rechazos a trasplantes e injertos.</a:t>
            </a:r>
          </a:p>
          <a:p>
            <a:pPr algn="just">
              <a:lnSpc>
                <a:spcPct val="100000"/>
              </a:lnSpc>
            </a:pPr>
            <a:endParaRPr lang="es-MX" dirty="0">
              <a:solidFill>
                <a:srgbClr val="142B48"/>
              </a:solidFill>
            </a:endParaRPr>
          </a:p>
          <a:p>
            <a:pPr algn="just">
              <a:lnSpc>
                <a:spcPct val="100000"/>
              </a:lnSpc>
            </a:pPr>
            <a:r>
              <a:rPr lang="es-MX" dirty="0">
                <a:solidFill>
                  <a:srgbClr val="142B48"/>
                </a:solidFill>
              </a:rPr>
              <a:t>Ante niveles de lipopolisacáridos bacterianos bajos o fisiológicos, las células de Kupffer liberan TNF-α e IL-10 que reducen la presentación de Ag por parte del endotelio sinusoidal y células dendríticas.</a:t>
            </a:r>
          </a:p>
          <a:p>
            <a:pPr algn="just">
              <a:lnSpc>
                <a:spcPct val="100000"/>
              </a:lnSpc>
            </a:pPr>
            <a:endParaRPr lang="es-MX" dirty="0">
              <a:solidFill>
                <a:srgbClr val="142B48"/>
              </a:solidFill>
            </a:endParaRPr>
          </a:p>
          <a:p>
            <a:pPr algn="just">
              <a:lnSpc>
                <a:spcPct val="100000"/>
              </a:lnSpc>
            </a:pPr>
            <a:r>
              <a:rPr lang="es-MX" dirty="0">
                <a:solidFill>
                  <a:srgbClr val="142B48"/>
                </a:solidFill>
              </a:rPr>
              <a:t>Las células dendríticas favorecen la tolerancia al inhibir a través de receptores CTLA-4 y PD1, la proliferación de linfocitos infiltrados y su producción de citoquinas.</a:t>
            </a:r>
            <a:endParaRPr lang="es-CO" dirty="0">
              <a:solidFill>
                <a:srgbClr val="142B48"/>
              </a:solidFill>
            </a:endParaRPr>
          </a:p>
        </p:txBody>
      </p:sp>
      <p:pic>
        <p:nvPicPr>
          <p:cNvPr id="5" name="Imagen 4">
            <a:extLst>
              <a:ext uri="{FF2B5EF4-FFF2-40B4-BE49-F238E27FC236}">
                <a16:creationId xmlns:a16="http://schemas.microsoft.com/office/drawing/2014/main" id="{0852DF35-8257-4A52-886E-2899B4AF9E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638" y="1093270"/>
            <a:ext cx="4050780" cy="2561949"/>
          </a:xfrm>
          <a:prstGeom prst="rect">
            <a:avLst/>
          </a:prstGeom>
        </p:spPr>
      </p:pic>
    </p:spTree>
    <p:extLst>
      <p:ext uri="{BB962C8B-B14F-4D97-AF65-F5344CB8AC3E}">
        <p14:creationId xmlns:p14="http://schemas.microsoft.com/office/powerpoint/2010/main" val="38073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23875" y="54214"/>
            <a:ext cx="10515600" cy="1325563"/>
          </a:xfrm>
        </p:spPr>
        <p:txBody>
          <a:bodyPr/>
          <a:lstStyle/>
          <a:p>
            <a:r>
              <a:rPr lang="es-CO" dirty="0"/>
              <a:t>Control de la secreción </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038725" y="1854200"/>
            <a:ext cx="6761922" cy="4351338"/>
          </a:xfrm>
        </p:spPr>
        <p:txBody>
          <a:bodyPr/>
          <a:lstStyle/>
          <a:p>
            <a:pPr algn="just">
              <a:lnSpc>
                <a:spcPct val="100000"/>
              </a:lnSpc>
            </a:pPr>
            <a:r>
              <a:rPr lang="es-MX" sz="1800" b="0" i="0" u="none" strike="noStrike" baseline="0" dirty="0">
                <a:solidFill>
                  <a:srgbClr val="142B48"/>
                </a:solidFill>
              </a:rPr>
              <a:t>El principal estimulante de la producción de saliva es la presencia de </a:t>
            </a:r>
            <a:r>
              <a:rPr lang="es-MX" sz="1800" b="1" i="0" u="none" strike="noStrike" baseline="0" dirty="0">
                <a:solidFill>
                  <a:srgbClr val="142B48"/>
                </a:solidFill>
              </a:rPr>
              <a:t>estímulos alimentarios.</a:t>
            </a:r>
          </a:p>
          <a:p>
            <a:pPr algn="just">
              <a:lnSpc>
                <a:spcPct val="100000"/>
              </a:lnSpc>
            </a:pPr>
            <a:r>
              <a:rPr lang="es-MX" sz="1800" b="0" i="0" u="none" strike="noStrike" baseline="0" dirty="0">
                <a:solidFill>
                  <a:srgbClr val="142B48"/>
                </a:solidFill>
              </a:rPr>
              <a:t>La secreción salival está bajo el control del sistema nervioso autónomo, que controla el volumen y el tipo de saliva.</a:t>
            </a:r>
          </a:p>
          <a:p>
            <a:pPr algn="just">
              <a:lnSpc>
                <a:spcPct val="100000"/>
              </a:lnSpc>
            </a:pPr>
            <a:r>
              <a:rPr lang="es-CO" sz="1800" b="0" i="0" u="none" strike="noStrike" baseline="0" dirty="0">
                <a:solidFill>
                  <a:srgbClr val="142B48"/>
                </a:solidFill>
              </a:rPr>
              <a:t>Los nervios parasimpáticos que </a:t>
            </a:r>
            <a:r>
              <a:rPr lang="es-MX" sz="1800" b="0" i="0" u="none" strike="noStrike" baseline="0" dirty="0">
                <a:solidFill>
                  <a:srgbClr val="142B48"/>
                </a:solidFill>
              </a:rPr>
              <a:t>inervan la glándula submaxilar y sublingual proceden del núcleo salival superior, mientras que los de la parótida proceden del núcleo salival inferior.</a:t>
            </a:r>
            <a:endParaRPr lang="es-MX" sz="1800" dirty="0">
              <a:solidFill>
                <a:srgbClr val="142B48"/>
              </a:solidFill>
            </a:endParaRPr>
          </a:p>
        </p:txBody>
      </p:sp>
      <p:pic>
        <p:nvPicPr>
          <p:cNvPr id="5" name="Imagen 4">
            <a:extLst>
              <a:ext uri="{FF2B5EF4-FFF2-40B4-BE49-F238E27FC236}">
                <a16:creationId xmlns:a16="http://schemas.microsoft.com/office/drawing/2014/main" id="{404FE8CF-85AC-405E-8777-D2C8147160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525" y="1029347"/>
            <a:ext cx="2733675" cy="2895112"/>
          </a:xfrm>
          <a:prstGeom prst="rect">
            <a:avLst/>
          </a:prstGeom>
        </p:spPr>
      </p:pic>
    </p:spTree>
    <p:extLst>
      <p:ext uri="{BB962C8B-B14F-4D97-AF65-F5344CB8AC3E}">
        <p14:creationId xmlns:p14="http://schemas.microsoft.com/office/powerpoint/2010/main" val="388031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81025" y="189151"/>
            <a:ext cx="10515600" cy="1325563"/>
          </a:xfrm>
        </p:spPr>
        <p:txBody>
          <a:bodyPr/>
          <a:lstStyle/>
          <a:p>
            <a:r>
              <a:rPr lang="es-CO" dirty="0"/>
              <a:t>Funciones de la saliva</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4798382" y="1825625"/>
            <a:ext cx="6761922" cy="4603750"/>
          </a:xfrm>
        </p:spPr>
        <p:txBody>
          <a:bodyPr>
            <a:normAutofit/>
          </a:bodyPr>
          <a:lstStyle/>
          <a:p>
            <a:pPr algn="just">
              <a:lnSpc>
                <a:spcPct val="100000"/>
              </a:lnSpc>
            </a:pPr>
            <a:r>
              <a:rPr lang="es-CO" sz="1800" dirty="0">
                <a:solidFill>
                  <a:srgbClr val="142B48"/>
                </a:solidFill>
              </a:rPr>
              <a:t>Antimicrobiana.</a:t>
            </a:r>
          </a:p>
          <a:p>
            <a:pPr algn="just">
              <a:lnSpc>
                <a:spcPct val="100000"/>
              </a:lnSpc>
            </a:pPr>
            <a:r>
              <a:rPr lang="es-CO" sz="1800" dirty="0">
                <a:solidFill>
                  <a:srgbClr val="142B48"/>
                </a:solidFill>
              </a:rPr>
              <a:t>Lubricación.</a:t>
            </a:r>
          </a:p>
          <a:p>
            <a:pPr algn="just">
              <a:lnSpc>
                <a:spcPct val="100000"/>
              </a:lnSpc>
            </a:pPr>
            <a:r>
              <a:rPr lang="es-CO" sz="1800" dirty="0">
                <a:solidFill>
                  <a:srgbClr val="142B48"/>
                </a:solidFill>
              </a:rPr>
              <a:t>Protección: factor de crecimiento epidérmico.</a:t>
            </a:r>
          </a:p>
          <a:p>
            <a:pPr algn="just">
              <a:lnSpc>
                <a:spcPct val="100000"/>
              </a:lnSpc>
            </a:pPr>
            <a:r>
              <a:rPr lang="es-MX" sz="1800" b="0" i="0" u="none" strike="noStrike" baseline="0" dirty="0">
                <a:solidFill>
                  <a:srgbClr val="142B48"/>
                </a:solidFill>
              </a:rPr>
              <a:t>La saliva es un solvente indispensable para la percepción del gusto, ya que las partículas de alimento deben estar disueltas para estimular los  receptores del gusto o botones gustativos que se distribuyen por lengua, paladar blando, faringe, laringe y esófago.</a:t>
            </a:r>
          </a:p>
          <a:p>
            <a:pPr algn="just">
              <a:lnSpc>
                <a:spcPct val="100000"/>
              </a:lnSpc>
            </a:pPr>
            <a:r>
              <a:rPr lang="es-MX" sz="1800" dirty="0">
                <a:solidFill>
                  <a:srgbClr val="142B48"/>
                </a:solidFill>
              </a:rPr>
              <a:t>Digestiva: </a:t>
            </a:r>
            <a:r>
              <a:rPr lang="es-MX" sz="1800" b="0" i="0" u="none" strike="noStrike" baseline="0" dirty="0">
                <a:solidFill>
                  <a:srgbClr val="142B48"/>
                </a:solidFill>
              </a:rPr>
              <a:t>α-amilasa, que inicia la digestión de polisacáridos complejos, como el almidón o el glucógeno, y actúa con un pH óptimo de 6.8. La segunda fase de esta digestión ocurre en el intestino delgado, debido a la α-amilasa pancreática.</a:t>
            </a:r>
            <a:endParaRPr lang="es-CO" sz="1800" dirty="0">
              <a:solidFill>
                <a:srgbClr val="142B48"/>
              </a:solidFill>
            </a:endParaRPr>
          </a:p>
        </p:txBody>
      </p:sp>
      <p:pic>
        <p:nvPicPr>
          <p:cNvPr id="2050" name="Picture 2" descr="Curious Kids: why do we make saliva?">
            <a:extLst>
              <a:ext uri="{FF2B5EF4-FFF2-40B4-BE49-F238E27FC236}">
                <a16:creationId xmlns:a16="http://schemas.microsoft.com/office/drawing/2014/main" id="{3ABE6BC0-72C2-4200-AF48-7A56C9CEBD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4659" y="1589565"/>
            <a:ext cx="30480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1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452437" y="87529"/>
            <a:ext cx="10515600" cy="1325563"/>
          </a:xfrm>
        </p:spPr>
        <p:txBody>
          <a:bodyPr/>
          <a:lstStyle/>
          <a:p>
            <a:r>
              <a:rPr lang="es-CO" dirty="0"/>
              <a:t>Masticación</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4918653" y="1105441"/>
            <a:ext cx="6761922" cy="5095334"/>
          </a:xfrm>
        </p:spPr>
        <p:txBody>
          <a:bodyPr>
            <a:normAutofit/>
          </a:bodyPr>
          <a:lstStyle/>
          <a:p>
            <a:pPr marL="0" indent="0" algn="just">
              <a:lnSpc>
                <a:spcPct val="100000"/>
              </a:lnSpc>
              <a:buNone/>
            </a:pPr>
            <a:r>
              <a:rPr lang="es-CO" b="1" dirty="0">
                <a:solidFill>
                  <a:srgbClr val="142B48"/>
                </a:solidFill>
              </a:rPr>
              <a:t>Músculos:</a:t>
            </a:r>
          </a:p>
          <a:p>
            <a:pPr lvl="1" algn="just">
              <a:lnSpc>
                <a:spcPct val="100000"/>
              </a:lnSpc>
            </a:pPr>
            <a:r>
              <a:rPr lang="es-CO" sz="1800" b="1" i="0" u="none" strike="noStrike" baseline="0" dirty="0">
                <a:solidFill>
                  <a:srgbClr val="142B48"/>
                </a:solidFill>
              </a:rPr>
              <a:t>Elevadores de la mandíbula</a:t>
            </a:r>
            <a:r>
              <a:rPr lang="es-CO" sz="1800" b="0" i="0" u="none" strike="noStrike" baseline="0" dirty="0">
                <a:solidFill>
                  <a:srgbClr val="142B48"/>
                </a:solidFill>
              </a:rPr>
              <a:t>: masetero, temporal, pterigoideo interno.</a:t>
            </a:r>
          </a:p>
          <a:p>
            <a:pPr lvl="1" algn="just">
              <a:lnSpc>
                <a:spcPct val="100000"/>
              </a:lnSpc>
            </a:pPr>
            <a:r>
              <a:rPr lang="es-CO" sz="1800" b="1" i="0" u="none" strike="noStrike" baseline="0" dirty="0">
                <a:solidFill>
                  <a:srgbClr val="142B48"/>
                </a:solidFill>
              </a:rPr>
              <a:t>Depresores de la mandíbula</a:t>
            </a:r>
            <a:r>
              <a:rPr lang="es-CO" sz="1800" b="0" i="0" u="none" strike="noStrike" baseline="0" dirty="0">
                <a:solidFill>
                  <a:srgbClr val="142B48"/>
                </a:solidFill>
              </a:rPr>
              <a:t>: pterigoideo externo, milohioideo, geniohioideo, vientre anterior del digástrico.</a:t>
            </a:r>
          </a:p>
          <a:p>
            <a:pPr lvl="1" algn="just">
              <a:lnSpc>
                <a:spcPct val="100000"/>
              </a:lnSpc>
            </a:pPr>
            <a:r>
              <a:rPr lang="es-MX" sz="1800" b="1" dirty="0">
                <a:solidFill>
                  <a:srgbClr val="142B48"/>
                </a:solidFill>
              </a:rPr>
              <a:t>P</a:t>
            </a:r>
            <a:r>
              <a:rPr lang="es-MX" sz="1800" b="1" i="0" u="none" strike="noStrike" baseline="0" dirty="0">
                <a:solidFill>
                  <a:srgbClr val="142B48"/>
                </a:solidFill>
              </a:rPr>
              <a:t>rotrusión</a:t>
            </a:r>
            <a:r>
              <a:rPr lang="es-MX" sz="1800" b="0" i="0" u="none" strike="noStrike" baseline="0" dirty="0">
                <a:solidFill>
                  <a:srgbClr val="142B48"/>
                </a:solidFill>
              </a:rPr>
              <a:t>: contracción simultánea de ambos pterigoideos externos, ayudados por los pterigoideos internos y fascículo anterior del temporal.</a:t>
            </a:r>
          </a:p>
          <a:p>
            <a:pPr lvl="1" algn="just">
              <a:lnSpc>
                <a:spcPct val="100000"/>
              </a:lnSpc>
            </a:pPr>
            <a:r>
              <a:rPr lang="es-MX" sz="1800" b="1" dirty="0">
                <a:solidFill>
                  <a:srgbClr val="142B48"/>
                </a:solidFill>
              </a:rPr>
              <a:t>R</a:t>
            </a:r>
            <a:r>
              <a:rPr lang="es-MX" sz="1800" b="1" i="0" u="none" strike="noStrike" baseline="0" dirty="0">
                <a:solidFill>
                  <a:srgbClr val="142B48"/>
                </a:solidFill>
              </a:rPr>
              <a:t>etrusión</a:t>
            </a:r>
            <a:r>
              <a:rPr lang="es-MX" sz="1800" b="0" i="0" u="none" strike="noStrike" baseline="0" dirty="0">
                <a:solidFill>
                  <a:srgbClr val="142B48"/>
                </a:solidFill>
              </a:rPr>
              <a:t>: fascículo posterior del temporal, milohioideo y vientre anterior del digástrico.</a:t>
            </a:r>
          </a:p>
          <a:p>
            <a:pPr lvl="1" algn="just">
              <a:lnSpc>
                <a:spcPct val="100000"/>
              </a:lnSpc>
            </a:pPr>
            <a:r>
              <a:rPr lang="es-MX" sz="1800" b="1" dirty="0">
                <a:solidFill>
                  <a:srgbClr val="142B48"/>
                </a:solidFill>
              </a:rPr>
              <a:t>L</a:t>
            </a:r>
            <a:r>
              <a:rPr lang="es-MX" sz="1800" b="1" i="0" u="none" strike="noStrike" baseline="0" dirty="0">
                <a:solidFill>
                  <a:srgbClr val="142B48"/>
                </a:solidFill>
              </a:rPr>
              <a:t>ateralidad o diducción: </a:t>
            </a:r>
            <a:r>
              <a:rPr lang="es-MX" sz="1800" b="0" i="0" u="none" strike="noStrike" baseline="0" dirty="0">
                <a:solidFill>
                  <a:srgbClr val="142B48"/>
                </a:solidFill>
              </a:rPr>
              <a:t>intervienen los músculos retrusores del lado hacia el cual se desvía la mandíbula y los protrusores del lado contrario.</a:t>
            </a:r>
            <a:endParaRPr lang="es-CO" dirty="0">
              <a:solidFill>
                <a:srgbClr val="142B48"/>
              </a:solidFill>
            </a:endParaRPr>
          </a:p>
        </p:txBody>
      </p:sp>
      <p:pic>
        <p:nvPicPr>
          <p:cNvPr id="1026" name="Picture 2" descr="Anatomía: Sistema Musculo-Esquelético: Músculos de la mímica y la  masticación">
            <a:extLst>
              <a:ext uri="{FF2B5EF4-FFF2-40B4-BE49-F238E27FC236}">
                <a16:creationId xmlns:a16="http://schemas.microsoft.com/office/drawing/2014/main" id="{254BCF38-CAE4-417F-83AB-2468E5DCE95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436" y="1362616"/>
            <a:ext cx="3890442" cy="206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460274" y="0"/>
            <a:ext cx="10515600" cy="1325563"/>
          </a:xfrm>
        </p:spPr>
        <p:txBody>
          <a:bodyPr/>
          <a:lstStyle/>
          <a:p>
            <a:r>
              <a:rPr lang="es-CO" dirty="0"/>
              <a:t>Dientes</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830689" y="1981923"/>
            <a:ext cx="5885061" cy="4351338"/>
          </a:xfrm>
        </p:spPr>
        <p:txBody>
          <a:bodyPr/>
          <a:lstStyle/>
          <a:p>
            <a:pPr algn="just">
              <a:lnSpc>
                <a:spcPct val="100000"/>
              </a:lnSpc>
            </a:pPr>
            <a:r>
              <a:rPr lang="es-MX" sz="1800" b="1" i="0" u="none" strike="noStrike" baseline="0" dirty="0">
                <a:solidFill>
                  <a:srgbClr val="142B48"/>
                </a:solidFill>
              </a:rPr>
              <a:t>Incisivos</a:t>
            </a:r>
            <a:r>
              <a:rPr lang="es-MX" sz="1800" b="0" i="0" u="none" strike="noStrike" baseline="0" dirty="0">
                <a:solidFill>
                  <a:srgbClr val="142B48"/>
                </a:solidFill>
              </a:rPr>
              <a:t>: hay cuatro superiores y cuatro inferiores; su función es cortar el alimento.</a:t>
            </a:r>
          </a:p>
          <a:p>
            <a:pPr algn="just">
              <a:lnSpc>
                <a:spcPct val="100000"/>
              </a:lnSpc>
            </a:pPr>
            <a:r>
              <a:rPr lang="es-MX" sz="1800" b="1" i="0" u="none" strike="noStrike" baseline="0" dirty="0">
                <a:solidFill>
                  <a:srgbClr val="142B48"/>
                </a:solidFill>
              </a:rPr>
              <a:t>Caninos</a:t>
            </a:r>
            <a:r>
              <a:rPr lang="es-MX" sz="1800" dirty="0">
                <a:solidFill>
                  <a:srgbClr val="142B48"/>
                </a:solidFill>
              </a:rPr>
              <a:t>: s</a:t>
            </a:r>
            <a:r>
              <a:rPr lang="es-MX" sz="1800" b="0" i="0" u="none" strike="noStrike" baseline="0" dirty="0">
                <a:solidFill>
                  <a:srgbClr val="142B48"/>
                </a:solidFill>
              </a:rPr>
              <a:t>on dos superiores y dos inferiores; sirven para desgarrar el alimento.</a:t>
            </a:r>
          </a:p>
          <a:p>
            <a:pPr algn="just">
              <a:lnSpc>
                <a:spcPct val="100000"/>
              </a:lnSpc>
            </a:pPr>
            <a:r>
              <a:rPr lang="es-MX" sz="1800" b="1" i="0" u="none" strike="noStrike" baseline="0" dirty="0">
                <a:solidFill>
                  <a:srgbClr val="142B48"/>
                </a:solidFill>
              </a:rPr>
              <a:t>Premolares: </a:t>
            </a:r>
            <a:r>
              <a:rPr lang="es-MX" sz="1800" dirty="0">
                <a:solidFill>
                  <a:srgbClr val="142B48"/>
                </a:solidFill>
              </a:rPr>
              <a:t>e</a:t>
            </a:r>
            <a:r>
              <a:rPr lang="es-MX" sz="1800" b="0" i="0" u="none" strike="noStrike" baseline="0" dirty="0">
                <a:solidFill>
                  <a:srgbClr val="142B48"/>
                </a:solidFill>
              </a:rPr>
              <a:t>xisten cuatro superiores y cuatro inferiores; su función es triturar. No existen en la dentición decidua.</a:t>
            </a:r>
          </a:p>
          <a:p>
            <a:pPr algn="just">
              <a:lnSpc>
                <a:spcPct val="100000"/>
              </a:lnSpc>
            </a:pPr>
            <a:r>
              <a:rPr lang="es-MX" sz="1800" b="1" i="0" u="none" strike="noStrike" baseline="0" dirty="0">
                <a:solidFill>
                  <a:srgbClr val="142B48"/>
                </a:solidFill>
              </a:rPr>
              <a:t>Molares</a:t>
            </a:r>
            <a:r>
              <a:rPr lang="es-MX" sz="1800" dirty="0">
                <a:solidFill>
                  <a:srgbClr val="142B48"/>
                </a:solidFill>
              </a:rPr>
              <a:t>:</a:t>
            </a:r>
            <a:r>
              <a:rPr lang="es-MX" sz="1800" b="0" i="0" u="none" strike="noStrike" baseline="0" dirty="0">
                <a:solidFill>
                  <a:srgbClr val="142B48"/>
                </a:solidFill>
              </a:rPr>
              <a:t> hay seis superiores y seis inferiores; sirven para triturar con mayor eficacia que los premolares.</a:t>
            </a:r>
            <a:endParaRPr lang="es-CO" dirty="0">
              <a:solidFill>
                <a:srgbClr val="142B48"/>
              </a:solidFill>
            </a:endParaRPr>
          </a:p>
        </p:txBody>
      </p:sp>
      <p:pic>
        <p:nvPicPr>
          <p:cNvPr id="4" name="Imagen 3">
            <a:extLst>
              <a:ext uri="{FF2B5EF4-FFF2-40B4-BE49-F238E27FC236}">
                <a16:creationId xmlns:a16="http://schemas.microsoft.com/office/drawing/2014/main" id="{F4113BDA-3D22-4E60-AC45-B0E6C272B3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587" y="1325563"/>
            <a:ext cx="4514177" cy="2076521"/>
          </a:xfrm>
          <a:prstGeom prst="rect">
            <a:avLst/>
          </a:prstGeom>
          <a:noFill/>
        </p:spPr>
      </p:pic>
    </p:spTree>
    <p:extLst>
      <p:ext uri="{BB962C8B-B14F-4D97-AF65-F5344CB8AC3E}">
        <p14:creationId xmlns:p14="http://schemas.microsoft.com/office/powerpoint/2010/main" val="246270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66738" y="-81761"/>
            <a:ext cx="10515600" cy="1325563"/>
          </a:xfrm>
        </p:spPr>
        <p:txBody>
          <a:bodyPr/>
          <a:lstStyle/>
          <a:p>
            <a:r>
              <a:rPr lang="es-CO" dirty="0"/>
              <a:t>Primer tiempo deglución</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4955151" y="1597341"/>
            <a:ext cx="6761922" cy="4717734"/>
          </a:xfrm>
        </p:spPr>
        <p:txBody>
          <a:bodyPr>
            <a:normAutofit/>
          </a:bodyPr>
          <a:lstStyle/>
          <a:p>
            <a:pPr algn="just">
              <a:lnSpc>
                <a:spcPct val="100000"/>
              </a:lnSpc>
            </a:pPr>
            <a:r>
              <a:rPr lang="es-MX" sz="1800" b="0" i="0" u="none" strike="noStrike" baseline="0" dirty="0">
                <a:solidFill>
                  <a:srgbClr val="142B48"/>
                </a:solidFill>
              </a:rPr>
              <a:t>El bolo alimenticio se sitúa en la región media del dorso de la lengua, donde se forma un canal por acción de la musculatura intrínseca lingual.</a:t>
            </a:r>
          </a:p>
          <a:p>
            <a:pPr algn="just">
              <a:lnSpc>
                <a:spcPct val="100000"/>
              </a:lnSpc>
            </a:pPr>
            <a:endParaRPr lang="es-MX" sz="1800" dirty="0">
              <a:solidFill>
                <a:srgbClr val="142B48"/>
              </a:solidFill>
            </a:endParaRPr>
          </a:p>
          <a:p>
            <a:pPr algn="just">
              <a:lnSpc>
                <a:spcPct val="100000"/>
              </a:lnSpc>
            </a:pPr>
            <a:r>
              <a:rPr lang="es-CO" sz="1800" b="0" i="0" u="none" strike="noStrike" baseline="0" dirty="0">
                <a:solidFill>
                  <a:srgbClr val="142B48"/>
                </a:solidFill>
              </a:rPr>
              <a:t>La  </a:t>
            </a:r>
            <a:r>
              <a:rPr lang="es-MX" sz="1800" b="0" i="0" u="none" strike="noStrike" baseline="0" dirty="0">
                <a:solidFill>
                  <a:srgbClr val="142B48"/>
                </a:solidFill>
              </a:rPr>
              <a:t>contracción de los músculos milohioideos en el suelo de la boca y de los músculos retractores de la lengua (estilogloso, hiogloso y palatogloso), llevan la lengua hacia arriba y hacia atrás, lo que produce el efecto expulsivo del bolo hacia la faringe a través del istmo de las fauces.</a:t>
            </a:r>
          </a:p>
          <a:p>
            <a:pPr algn="just">
              <a:lnSpc>
                <a:spcPct val="100000"/>
              </a:lnSpc>
            </a:pPr>
            <a:endParaRPr lang="es-MX" sz="1800" dirty="0">
              <a:solidFill>
                <a:srgbClr val="142B48"/>
              </a:solidFill>
            </a:endParaRPr>
          </a:p>
          <a:p>
            <a:pPr algn="just">
              <a:lnSpc>
                <a:spcPct val="100000"/>
              </a:lnSpc>
            </a:pPr>
            <a:r>
              <a:rPr lang="es-MX" sz="1800" b="0" i="0" u="none" strike="noStrike" baseline="0" dirty="0">
                <a:solidFill>
                  <a:srgbClr val="142B48"/>
                </a:solidFill>
              </a:rPr>
              <a:t>Las siguientes fases, faríngea y esofágica, son reflejas con movimientos peristálticos en dirección cráneo-caudal.</a:t>
            </a:r>
            <a:endParaRPr lang="es-CO" dirty="0">
              <a:solidFill>
                <a:srgbClr val="142B48"/>
              </a:solidFill>
            </a:endParaRPr>
          </a:p>
        </p:txBody>
      </p:sp>
      <p:pic>
        <p:nvPicPr>
          <p:cNvPr id="5122" name="Picture 2" descr="Esófago - EcuRed">
            <a:extLst>
              <a:ext uri="{FF2B5EF4-FFF2-40B4-BE49-F238E27FC236}">
                <a16:creationId xmlns:a16="http://schemas.microsoft.com/office/drawing/2014/main" id="{395C5BD1-9E31-45BB-9408-2C4D7A0019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0444" y="947219"/>
            <a:ext cx="2135138" cy="292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71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4ADC8-BD7E-42E0-BB3E-1AE668C5B42F}"/>
              </a:ext>
            </a:extLst>
          </p:cNvPr>
          <p:cNvSpPr>
            <a:spLocks noGrp="1"/>
          </p:cNvSpPr>
          <p:nvPr>
            <p:ph type="title"/>
          </p:nvPr>
        </p:nvSpPr>
        <p:spPr>
          <a:xfrm>
            <a:off x="681038" y="193675"/>
            <a:ext cx="10515600" cy="1325563"/>
          </a:xfrm>
        </p:spPr>
        <p:txBody>
          <a:bodyPr/>
          <a:lstStyle/>
          <a:p>
            <a:r>
              <a:rPr lang="es-CO" dirty="0"/>
              <a:t>Evento</a:t>
            </a:r>
          </a:p>
        </p:txBody>
      </p:sp>
      <p:pic>
        <p:nvPicPr>
          <p:cNvPr id="5" name="Imagen 4">
            <a:extLst>
              <a:ext uri="{FF2B5EF4-FFF2-40B4-BE49-F238E27FC236}">
                <a16:creationId xmlns:a16="http://schemas.microsoft.com/office/drawing/2014/main" id="{2CDDEF52-CCDC-4F5F-B8B3-6FBE6F94BB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3526" y="578952"/>
            <a:ext cx="6396037" cy="5700095"/>
          </a:xfrm>
          <a:prstGeom prst="rect">
            <a:avLst/>
          </a:prstGeom>
        </p:spPr>
      </p:pic>
    </p:spTree>
    <p:extLst>
      <p:ext uri="{BB962C8B-B14F-4D97-AF65-F5344CB8AC3E}">
        <p14:creationId xmlns:p14="http://schemas.microsoft.com/office/powerpoint/2010/main" val="219692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381C9-A81F-42C0-A462-AAFB52FDDE8F}"/>
              </a:ext>
            </a:extLst>
          </p:cNvPr>
          <p:cNvSpPr>
            <a:spLocks noGrp="1"/>
          </p:cNvSpPr>
          <p:nvPr>
            <p:ph type="title"/>
          </p:nvPr>
        </p:nvSpPr>
        <p:spPr>
          <a:xfrm>
            <a:off x="566737" y="138218"/>
            <a:ext cx="10515600" cy="1325563"/>
          </a:xfrm>
        </p:spPr>
        <p:txBody>
          <a:bodyPr>
            <a:normAutofit/>
          </a:bodyPr>
          <a:lstStyle/>
          <a:p>
            <a:r>
              <a:rPr lang="es-CO" dirty="0"/>
              <a:t>Complementar estudio</a:t>
            </a:r>
          </a:p>
        </p:txBody>
      </p:sp>
      <p:pic>
        <p:nvPicPr>
          <p:cNvPr id="1026" name="Picture 2" descr="Guyton and Hall Textbook of Medical Physiology, 14e Guyton Physiology:  Amazon.es: Hall PhD, John E., Hall MD MSc., Michael E.: Libros en idiomas  extranjeros">
            <a:extLst>
              <a:ext uri="{FF2B5EF4-FFF2-40B4-BE49-F238E27FC236}">
                <a16:creationId xmlns:a16="http://schemas.microsoft.com/office/drawing/2014/main" id="{4E012764-1CF5-4B7F-AA94-7B080C0FB7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6690" y="1463781"/>
            <a:ext cx="3866059" cy="511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89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18E9B-7EE7-436E-915A-9F48013830DF}"/>
              </a:ext>
            </a:extLst>
          </p:cNvPr>
          <p:cNvSpPr>
            <a:spLocks noGrp="1"/>
          </p:cNvSpPr>
          <p:nvPr>
            <p:ph type="ctrTitle"/>
          </p:nvPr>
        </p:nvSpPr>
        <p:spPr>
          <a:xfrm>
            <a:off x="1524000" y="1822610"/>
            <a:ext cx="9144000" cy="1181100"/>
          </a:xfrm>
        </p:spPr>
        <p:txBody>
          <a:bodyPr>
            <a:normAutofit/>
          </a:bodyPr>
          <a:lstStyle/>
          <a:p>
            <a:pPr algn="l"/>
            <a:r>
              <a:rPr lang="es-CO" sz="5400" dirty="0"/>
              <a:t>2. Fisiología del esófago</a:t>
            </a:r>
          </a:p>
        </p:txBody>
      </p:sp>
    </p:spTree>
    <p:extLst>
      <p:ext uri="{BB962C8B-B14F-4D97-AF65-F5344CB8AC3E}">
        <p14:creationId xmlns:p14="http://schemas.microsoft.com/office/powerpoint/2010/main" val="409698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23875" y="67026"/>
            <a:ext cx="10515600" cy="1325563"/>
          </a:xfrm>
        </p:spPr>
        <p:txBody>
          <a:bodyPr/>
          <a:lstStyle/>
          <a:p>
            <a:r>
              <a:rPr lang="es-CO" dirty="0"/>
              <a:t>Esófago</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895350" y="1253331"/>
            <a:ext cx="6761922" cy="4351338"/>
          </a:xfrm>
        </p:spPr>
        <p:txBody>
          <a:bodyPr/>
          <a:lstStyle/>
          <a:p>
            <a:pPr algn="just">
              <a:lnSpc>
                <a:spcPct val="100000"/>
              </a:lnSpc>
            </a:pPr>
            <a:r>
              <a:rPr lang="es-MX" dirty="0">
                <a:solidFill>
                  <a:srgbClr val="142B48"/>
                </a:solidFill>
              </a:rPr>
              <a:t>El esófago es un tubo muscular que mide entre 18 y 26 cm de longitud, casi recto, con una localización intratorácica.</a:t>
            </a:r>
          </a:p>
          <a:p>
            <a:pPr algn="just">
              <a:lnSpc>
                <a:spcPct val="100000"/>
              </a:lnSpc>
            </a:pPr>
            <a:r>
              <a:rPr lang="es-MX" dirty="0">
                <a:solidFill>
                  <a:srgbClr val="142B48"/>
                </a:solidFill>
              </a:rPr>
              <a:t>Función principal es mecánica, es el paso del bolo alimenticio hasta el estómago.</a:t>
            </a:r>
            <a:endParaRPr lang="es-CO" dirty="0">
              <a:solidFill>
                <a:srgbClr val="142B48"/>
              </a:solidFill>
            </a:endParaRPr>
          </a:p>
        </p:txBody>
      </p:sp>
      <p:pic>
        <p:nvPicPr>
          <p:cNvPr id="4" name="Imagen 3">
            <a:extLst>
              <a:ext uri="{FF2B5EF4-FFF2-40B4-BE49-F238E27FC236}">
                <a16:creationId xmlns:a16="http://schemas.microsoft.com/office/drawing/2014/main" id="{BAF39F89-24F5-4AB7-92D6-1260E47D15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5248" y="2419076"/>
            <a:ext cx="3945285" cy="4067304"/>
          </a:xfrm>
          <a:prstGeom prst="rect">
            <a:avLst/>
          </a:prstGeom>
        </p:spPr>
      </p:pic>
    </p:spTree>
    <p:extLst>
      <p:ext uri="{BB962C8B-B14F-4D97-AF65-F5344CB8AC3E}">
        <p14:creationId xmlns:p14="http://schemas.microsoft.com/office/powerpoint/2010/main" val="2986537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BA22D-9165-479B-8CC3-15C9DFF56F2E}"/>
              </a:ext>
            </a:extLst>
          </p:cNvPr>
          <p:cNvSpPr>
            <a:spLocks noGrp="1"/>
          </p:cNvSpPr>
          <p:nvPr>
            <p:ph type="title"/>
          </p:nvPr>
        </p:nvSpPr>
        <p:spPr>
          <a:xfrm>
            <a:off x="560855" y="42302"/>
            <a:ext cx="10515600" cy="1325563"/>
          </a:xfrm>
        </p:spPr>
        <p:txBody>
          <a:bodyPr/>
          <a:lstStyle/>
          <a:p>
            <a:r>
              <a:rPr lang="es-CO" dirty="0"/>
              <a:t>Segmentos esofágicos</a:t>
            </a:r>
          </a:p>
        </p:txBody>
      </p:sp>
      <p:sp>
        <p:nvSpPr>
          <p:cNvPr id="3" name="Marcador de contenido 2">
            <a:extLst>
              <a:ext uri="{FF2B5EF4-FFF2-40B4-BE49-F238E27FC236}">
                <a16:creationId xmlns:a16="http://schemas.microsoft.com/office/drawing/2014/main" id="{890A6819-3D2D-4FD1-B8A6-9E11CF246072}"/>
              </a:ext>
            </a:extLst>
          </p:cNvPr>
          <p:cNvSpPr>
            <a:spLocks noGrp="1"/>
          </p:cNvSpPr>
          <p:nvPr>
            <p:ph idx="1"/>
          </p:nvPr>
        </p:nvSpPr>
        <p:spPr>
          <a:xfrm>
            <a:off x="848479" y="1507647"/>
            <a:ext cx="6977063" cy="4530725"/>
          </a:xfrm>
        </p:spPr>
        <p:txBody>
          <a:bodyPr/>
          <a:lstStyle/>
          <a:p>
            <a:pPr>
              <a:lnSpc>
                <a:spcPct val="100000"/>
              </a:lnSpc>
            </a:pPr>
            <a:r>
              <a:rPr lang="es-CO" dirty="0">
                <a:solidFill>
                  <a:srgbClr val="142B48"/>
                </a:solidFill>
              </a:rPr>
              <a:t>Cervical:  hipofaringe a manubrio esternal torácico: </a:t>
            </a:r>
          </a:p>
          <a:p>
            <a:pPr lvl="1">
              <a:lnSpc>
                <a:spcPct val="100000"/>
              </a:lnSpc>
              <a:buFont typeface="Wingdings" pitchFamily="2" charset="2"/>
              <a:buChar char="§"/>
            </a:pPr>
            <a:r>
              <a:rPr lang="es-CO" sz="1800" dirty="0">
                <a:solidFill>
                  <a:srgbClr val="142B48"/>
                </a:solidFill>
              </a:rPr>
              <a:t>Superior: manubrio esternal a vena ácigos.</a:t>
            </a:r>
          </a:p>
          <a:p>
            <a:pPr lvl="1">
              <a:lnSpc>
                <a:spcPct val="100000"/>
              </a:lnSpc>
              <a:buFont typeface="Wingdings" pitchFamily="2" charset="2"/>
              <a:buChar char="§"/>
            </a:pPr>
            <a:r>
              <a:rPr lang="es-CO" sz="1800" dirty="0">
                <a:solidFill>
                  <a:srgbClr val="142B48"/>
                </a:solidFill>
              </a:rPr>
              <a:t>Medio: vena ácigos a vena pulmonar inferior.</a:t>
            </a:r>
          </a:p>
          <a:p>
            <a:pPr lvl="1">
              <a:lnSpc>
                <a:spcPct val="100000"/>
              </a:lnSpc>
              <a:buFont typeface="Wingdings" pitchFamily="2" charset="2"/>
              <a:buChar char="§"/>
            </a:pPr>
            <a:r>
              <a:rPr lang="es-CO" sz="1800" dirty="0">
                <a:solidFill>
                  <a:srgbClr val="142B48"/>
                </a:solidFill>
              </a:rPr>
              <a:t>Inferior: vena pulmonar inferior a unión gastroesofágica.</a:t>
            </a:r>
          </a:p>
          <a:p>
            <a:pPr>
              <a:lnSpc>
                <a:spcPct val="100000"/>
              </a:lnSpc>
            </a:pPr>
            <a:r>
              <a:rPr lang="es-CO" dirty="0">
                <a:solidFill>
                  <a:srgbClr val="142B48"/>
                </a:solidFill>
              </a:rPr>
              <a:t>Abdominal: unión gastroesofágica.</a:t>
            </a:r>
          </a:p>
          <a:p>
            <a:pPr lvl="1">
              <a:lnSpc>
                <a:spcPct val="100000"/>
              </a:lnSpc>
            </a:pPr>
            <a:endParaRPr lang="es-CO" dirty="0">
              <a:solidFill>
                <a:srgbClr val="142B48"/>
              </a:solidFill>
            </a:endParaRPr>
          </a:p>
        </p:txBody>
      </p:sp>
      <p:pic>
        <p:nvPicPr>
          <p:cNvPr id="6" name="Imagen 5">
            <a:extLst>
              <a:ext uri="{FF2B5EF4-FFF2-40B4-BE49-F238E27FC236}">
                <a16:creationId xmlns:a16="http://schemas.microsoft.com/office/drawing/2014/main" id="{6A1887AD-8BBB-4E5C-94B0-4A1FE30CE0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953" y="1507647"/>
            <a:ext cx="3626252" cy="4885578"/>
          </a:xfrm>
          <a:prstGeom prst="rect">
            <a:avLst/>
          </a:prstGeom>
        </p:spPr>
      </p:pic>
    </p:spTree>
    <p:extLst>
      <p:ext uri="{BB962C8B-B14F-4D97-AF65-F5344CB8AC3E}">
        <p14:creationId xmlns:p14="http://schemas.microsoft.com/office/powerpoint/2010/main" val="875618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38163" y="64200"/>
            <a:ext cx="10515600" cy="1325563"/>
          </a:xfrm>
        </p:spPr>
        <p:txBody>
          <a:bodyPr/>
          <a:lstStyle/>
          <a:p>
            <a:r>
              <a:rPr lang="es-CO" dirty="0"/>
              <a:t>Esfínter esofágico superior</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4879617" y="1716971"/>
            <a:ext cx="6761922" cy="4351338"/>
          </a:xfrm>
        </p:spPr>
        <p:txBody>
          <a:bodyPr/>
          <a:lstStyle/>
          <a:p>
            <a:pPr algn="just">
              <a:lnSpc>
                <a:spcPct val="100000"/>
              </a:lnSpc>
            </a:pPr>
            <a:r>
              <a:rPr lang="es-MX" dirty="0">
                <a:solidFill>
                  <a:srgbClr val="142B48"/>
                </a:solidFill>
              </a:rPr>
              <a:t>Mantiene un tono de contracción alto para aislar la faringe del esófago, y evitar el paso de aire al esófago.</a:t>
            </a:r>
          </a:p>
          <a:p>
            <a:pPr algn="just">
              <a:lnSpc>
                <a:spcPct val="100000"/>
              </a:lnSpc>
            </a:pPr>
            <a:endParaRPr lang="es-MX" dirty="0">
              <a:solidFill>
                <a:srgbClr val="142B48"/>
              </a:solidFill>
            </a:endParaRPr>
          </a:p>
          <a:p>
            <a:pPr algn="just">
              <a:lnSpc>
                <a:spcPct val="100000"/>
              </a:lnSpc>
            </a:pPr>
            <a:r>
              <a:rPr lang="es-MX" dirty="0">
                <a:solidFill>
                  <a:srgbClr val="142B48"/>
                </a:solidFill>
              </a:rPr>
              <a:t>Facilitar su paso al aparato respiratorio, por lo que se contrae sincrónicamente con la inspiración. </a:t>
            </a:r>
          </a:p>
          <a:p>
            <a:pPr algn="just">
              <a:lnSpc>
                <a:spcPct val="100000"/>
              </a:lnSpc>
            </a:pPr>
            <a:endParaRPr lang="es-MX" dirty="0">
              <a:solidFill>
                <a:srgbClr val="142B48"/>
              </a:solidFill>
            </a:endParaRPr>
          </a:p>
          <a:p>
            <a:pPr algn="just">
              <a:lnSpc>
                <a:spcPct val="100000"/>
              </a:lnSpc>
            </a:pPr>
            <a:r>
              <a:rPr lang="es-MX" dirty="0">
                <a:solidFill>
                  <a:srgbClr val="142B48"/>
                </a:solidFill>
              </a:rPr>
              <a:t>Este tono es controlado por vías eferentes vagales, aunque parte de la presión intraluminal es generada por la elasticidad de los tejidos circundantes, y sobre todo de las estructuras laríngeas de su cara anterior.</a:t>
            </a:r>
            <a:endParaRPr lang="es-CO" dirty="0">
              <a:solidFill>
                <a:srgbClr val="142B48"/>
              </a:solidFill>
            </a:endParaRPr>
          </a:p>
        </p:txBody>
      </p:sp>
      <p:pic>
        <p:nvPicPr>
          <p:cNvPr id="6148" name="Picture 4" descr="Tratamiento médico del reflujo gastroesofágico - Medwave">
            <a:extLst>
              <a:ext uri="{FF2B5EF4-FFF2-40B4-BE49-F238E27FC236}">
                <a16:creationId xmlns:a16="http://schemas.microsoft.com/office/drawing/2014/main" id="{FD29B0A9-633F-451C-A8C7-9DC481D408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2538" y="1024209"/>
            <a:ext cx="2619376" cy="286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41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F23C837-06DB-402C-A7C4-10B96914C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6816" y="3035800"/>
            <a:ext cx="4669654" cy="3465529"/>
          </a:xfrm>
          <a:prstGeom prst="rect">
            <a:avLst/>
          </a:prstGeom>
        </p:spPr>
      </p:pic>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464367" y="7497"/>
            <a:ext cx="10515600" cy="1325563"/>
          </a:xfrm>
        </p:spPr>
        <p:txBody>
          <a:bodyPr/>
          <a:lstStyle/>
          <a:p>
            <a:r>
              <a:rPr lang="es-CO" dirty="0"/>
              <a:t>Cuerpo esofágico </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929868" y="1253331"/>
            <a:ext cx="6271032" cy="4351338"/>
          </a:xfrm>
        </p:spPr>
        <p:txBody>
          <a:bodyPr>
            <a:normAutofit/>
          </a:bodyPr>
          <a:lstStyle/>
          <a:p>
            <a:pPr algn="just">
              <a:lnSpc>
                <a:spcPct val="100000"/>
              </a:lnSpc>
            </a:pPr>
            <a:r>
              <a:rPr lang="es-MX" dirty="0">
                <a:solidFill>
                  <a:srgbClr val="142B48"/>
                </a:solidFill>
                <a:latin typeface="Montserrat" pitchFamily="2" charset="77"/>
              </a:rPr>
              <a:t>Mantiene colapsado en situación de reposo. </a:t>
            </a:r>
          </a:p>
          <a:p>
            <a:pPr algn="just">
              <a:lnSpc>
                <a:spcPct val="100000"/>
              </a:lnSpc>
            </a:pPr>
            <a:endParaRPr lang="es-MX" dirty="0">
              <a:solidFill>
                <a:srgbClr val="142B48"/>
              </a:solidFill>
              <a:latin typeface="Montserrat" pitchFamily="2" charset="77"/>
            </a:endParaRPr>
          </a:p>
          <a:p>
            <a:pPr algn="just">
              <a:lnSpc>
                <a:spcPct val="100000"/>
              </a:lnSpc>
            </a:pPr>
            <a:r>
              <a:rPr lang="es-MX" dirty="0">
                <a:solidFill>
                  <a:srgbClr val="142B48"/>
                </a:solidFill>
                <a:latin typeface="Montserrat" pitchFamily="2" charset="77"/>
              </a:rPr>
              <a:t> Esta disposición se consigue mediante la actividad tónica de la capa circular del músculo liso, y en contra de la presión negativa intratorácica.</a:t>
            </a:r>
            <a:endParaRPr lang="es-CO" dirty="0">
              <a:solidFill>
                <a:srgbClr val="142B48"/>
              </a:solidFill>
              <a:latin typeface="Montserrat" pitchFamily="2" charset="77"/>
            </a:endParaRPr>
          </a:p>
        </p:txBody>
      </p:sp>
    </p:spTree>
    <p:extLst>
      <p:ext uri="{BB962C8B-B14F-4D97-AF65-F5344CB8AC3E}">
        <p14:creationId xmlns:p14="http://schemas.microsoft.com/office/powerpoint/2010/main" val="2212376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52450" y="1905"/>
            <a:ext cx="10515600" cy="1325563"/>
          </a:xfrm>
        </p:spPr>
        <p:txBody>
          <a:bodyPr/>
          <a:lstStyle/>
          <a:p>
            <a:r>
              <a:rPr lang="es-CO" dirty="0"/>
              <a:t>Esfínter esofágico inferior</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017993" y="1717040"/>
            <a:ext cx="6761922" cy="4351338"/>
          </a:xfrm>
        </p:spPr>
        <p:txBody>
          <a:bodyPr/>
          <a:lstStyle/>
          <a:p>
            <a:pPr algn="just">
              <a:lnSpc>
                <a:spcPct val="100000"/>
              </a:lnSpc>
            </a:pPr>
            <a:r>
              <a:rPr lang="es-MX" dirty="0">
                <a:solidFill>
                  <a:srgbClr val="142B48"/>
                </a:solidFill>
              </a:rPr>
              <a:t>Tiene como característica principal la presencia de un tono en reposo capaz de superar el gradiente gastroesofágico de presión, y evitar por tanto, el paso de contenido gástrico al esófago.</a:t>
            </a:r>
          </a:p>
          <a:p>
            <a:pPr algn="just">
              <a:lnSpc>
                <a:spcPct val="100000"/>
              </a:lnSpc>
            </a:pPr>
            <a:endParaRPr lang="es-MX" dirty="0">
              <a:solidFill>
                <a:srgbClr val="142B48"/>
              </a:solidFill>
            </a:endParaRPr>
          </a:p>
          <a:p>
            <a:pPr algn="just">
              <a:lnSpc>
                <a:spcPct val="100000"/>
              </a:lnSpc>
            </a:pPr>
            <a:r>
              <a:rPr lang="es-MX" dirty="0">
                <a:solidFill>
                  <a:srgbClr val="142B48"/>
                </a:solidFill>
              </a:rPr>
              <a:t>Esta presión media es de 20 </a:t>
            </a:r>
            <a:r>
              <a:rPr lang="es-MX" dirty="0" err="1">
                <a:solidFill>
                  <a:srgbClr val="142B48"/>
                </a:solidFill>
              </a:rPr>
              <a:t>mmHg</a:t>
            </a:r>
            <a:r>
              <a:rPr lang="es-MX" dirty="0">
                <a:solidFill>
                  <a:srgbClr val="142B48"/>
                </a:solidFill>
              </a:rPr>
              <a:t> (10 a 45 </a:t>
            </a:r>
            <a:r>
              <a:rPr lang="es-MX" dirty="0" err="1">
                <a:solidFill>
                  <a:srgbClr val="142B48"/>
                </a:solidFill>
              </a:rPr>
              <a:t>mmHg</a:t>
            </a:r>
            <a:r>
              <a:rPr lang="es-MX" dirty="0">
                <a:solidFill>
                  <a:srgbClr val="142B48"/>
                </a:solidFill>
              </a:rPr>
              <a:t>).</a:t>
            </a:r>
          </a:p>
          <a:p>
            <a:pPr algn="just">
              <a:lnSpc>
                <a:spcPct val="100000"/>
              </a:lnSpc>
            </a:pPr>
            <a:endParaRPr lang="es-MX" dirty="0">
              <a:solidFill>
                <a:srgbClr val="142B48"/>
              </a:solidFill>
            </a:endParaRPr>
          </a:p>
          <a:p>
            <a:pPr algn="just">
              <a:lnSpc>
                <a:spcPct val="100000"/>
              </a:lnSpc>
            </a:pPr>
            <a:r>
              <a:rPr lang="es-MX" dirty="0">
                <a:solidFill>
                  <a:srgbClr val="142B48"/>
                </a:solidFill>
              </a:rPr>
              <a:t>Gracias al efecto mecánico del diafragma crural, en circunstancias normales se puede superar dicha presión durante la inspiración.</a:t>
            </a:r>
            <a:endParaRPr lang="es-CO" dirty="0">
              <a:solidFill>
                <a:srgbClr val="142B48"/>
              </a:solidFill>
            </a:endParaRPr>
          </a:p>
        </p:txBody>
      </p:sp>
      <p:pic>
        <p:nvPicPr>
          <p:cNvPr id="7172" name="Picture 4" descr="Esfínter esofágico inferior | Media Asset | NIDDK">
            <a:extLst>
              <a:ext uri="{FF2B5EF4-FFF2-40B4-BE49-F238E27FC236}">
                <a16:creationId xmlns:a16="http://schemas.microsoft.com/office/drawing/2014/main" id="{88926C97-3618-4CC3-8586-72D7BD3EDF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3950" y="1002917"/>
            <a:ext cx="2770093" cy="277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88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033F00-1DAD-48CE-8AD7-C780DB880ADE}"/>
              </a:ext>
            </a:extLst>
          </p:cNvPr>
          <p:cNvSpPr>
            <a:spLocks noGrp="1"/>
          </p:cNvSpPr>
          <p:nvPr>
            <p:ph type="title"/>
          </p:nvPr>
        </p:nvSpPr>
        <p:spPr>
          <a:xfrm>
            <a:off x="548747" y="341996"/>
            <a:ext cx="8596668" cy="1320800"/>
          </a:xfrm>
        </p:spPr>
        <p:txBody>
          <a:bodyPr anchor="t">
            <a:normAutofit/>
          </a:bodyPr>
          <a:lstStyle/>
          <a:p>
            <a:r>
              <a:rPr lang="es-CO" dirty="0"/>
              <a:t>Unión gastroesofágica</a:t>
            </a:r>
          </a:p>
        </p:txBody>
      </p:sp>
      <p:sp>
        <p:nvSpPr>
          <p:cNvPr id="3" name="Marcador de contenido 2">
            <a:extLst>
              <a:ext uri="{FF2B5EF4-FFF2-40B4-BE49-F238E27FC236}">
                <a16:creationId xmlns:a16="http://schemas.microsoft.com/office/drawing/2014/main" id="{F39AA027-6E01-4629-A360-2550C71B80AC}"/>
              </a:ext>
            </a:extLst>
          </p:cNvPr>
          <p:cNvSpPr>
            <a:spLocks noGrp="1"/>
          </p:cNvSpPr>
          <p:nvPr>
            <p:ph idx="1"/>
          </p:nvPr>
        </p:nvSpPr>
        <p:spPr>
          <a:xfrm>
            <a:off x="5603445" y="1662796"/>
            <a:ext cx="6217803" cy="5270397"/>
          </a:xfrm>
        </p:spPr>
        <p:txBody>
          <a:bodyPr>
            <a:normAutofit/>
          </a:bodyPr>
          <a:lstStyle/>
          <a:p>
            <a:pPr marL="0" indent="0" algn="just">
              <a:lnSpc>
                <a:spcPct val="100000"/>
              </a:lnSpc>
              <a:buNone/>
            </a:pPr>
            <a:r>
              <a:rPr lang="es-CO" dirty="0">
                <a:solidFill>
                  <a:srgbClr val="142B48"/>
                </a:solidFill>
              </a:rPr>
              <a:t>Definición:</a:t>
            </a:r>
          </a:p>
          <a:p>
            <a:pPr lvl="1" algn="just">
              <a:lnSpc>
                <a:spcPct val="100000"/>
              </a:lnSpc>
            </a:pPr>
            <a:r>
              <a:rPr lang="es-CO" sz="1800" dirty="0">
                <a:solidFill>
                  <a:srgbClr val="142B48"/>
                </a:solidFill>
              </a:rPr>
              <a:t>Endoscópica: la unión gastroesofágica se define como el límite superior de la región gástrica proximal pliegues.</a:t>
            </a:r>
          </a:p>
          <a:p>
            <a:pPr lvl="1" algn="just">
              <a:lnSpc>
                <a:spcPct val="100000"/>
              </a:lnSpc>
            </a:pPr>
            <a:endParaRPr lang="es-CO" sz="1800" dirty="0">
              <a:solidFill>
                <a:srgbClr val="142B48"/>
              </a:solidFill>
            </a:endParaRPr>
          </a:p>
          <a:p>
            <a:pPr lvl="1" algn="just">
              <a:lnSpc>
                <a:spcPct val="100000"/>
              </a:lnSpc>
            </a:pPr>
            <a:r>
              <a:rPr lang="es-CO" sz="1800" dirty="0">
                <a:solidFill>
                  <a:srgbClr val="142B48"/>
                </a:solidFill>
              </a:rPr>
              <a:t>Anatómica: reflexión peritoneal o incisura </a:t>
            </a:r>
            <a:r>
              <a:rPr lang="es-CO" sz="1800" dirty="0">
                <a:solidFill>
                  <a:srgbClr val="142B48"/>
                </a:solidFill>
                <a:sym typeface="Wingdings" pitchFamily="2" charset="2"/>
              </a:rPr>
              <a:t></a:t>
            </a:r>
            <a:r>
              <a:rPr lang="es-CO" sz="1800" dirty="0">
                <a:solidFill>
                  <a:srgbClr val="142B48"/>
                </a:solidFill>
              </a:rPr>
              <a:t> ángulo de His.</a:t>
            </a:r>
          </a:p>
          <a:p>
            <a:pPr lvl="1" algn="just">
              <a:lnSpc>
                <a:spcPct val="100000"/>
              </a:lnSpc>
            </a:pPr>
            <a:endParaRPr lang="es-CO" sz="1800" dirty="0">
              <a:solidFill>
                <a:srgbClr val="142B48"/>
              </a:solidFill>
            </a:endParaRPr>
          </a:p>
          <a:p>
            <a:pPr lvl="1" algn="just">
              <a:lnSpc>
                <a:spcPct val="100000"/>
              </a:lnSpc>
            </a:pPr>
            <a:r>
              <a:rPr lang="es-CO" sz="1800" dirty="0">
                <a:solidFill>
                  <a:srgbClr val="142B48"/>
                </a:solidFill>
              </a:rPr>
              <a:t>Fisiológica: la unión gastroesofágica se define fisiológicamente con mayor precisión por estudios manométricos, </a:t>
            </a:r>
            <a:r>
              <a:rPr lang="es-CO" sz="1800" dirty="0">
                <a:solidFill>
                  <a:srgbClr val="142B48"/>
                </a:solidFill>
                <a:highlight>
                  <a:srgbClr val="FFFF00"/>
                </a:highlight>
              </a:rPr>
              <a:t>en los que el segmento distal del esfínter esofágico inferior</a:t>
            </a:r>
          </a:p>
        </p:txBody>
      </p:sp>
      <p:pic>
        <p:nvPicPr>
          <p:cNvPr id="4" name="Imagen 3">
            <a:extLst>
              <a:ext uri="{FF2B5EF4-FFF2-40B4-BE49-F238E27FC236}">
                <a16:creationId xmlns:a16="http://schemas.microsoft.com/office/drawing/2014/main" id="{12A78299-94C8-46CD-BFDE-FE86D61E5E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1368238" y="1209063"/>
            <a:ext cx="3581681" cy="2563947"/>
          </a:xfrm>
          <a:prstGeom prst="rect">
            <a:avLst/>
          </a:prstGeom>
        </p:spPr>
      </p:pic>
    </p:spTree>
    <p:extLst>
      <p:ext uri="{BB962C8B-B14F-4D97-AF65-F5344CB8AC3E}">
        <p14:creationId xmlns:p14="http://schemas.microsoft.com/office/powerpoint/2010/main" val="2776501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B245B780-5D61-4D44-B6B2-894F328A7C5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669654" y="1921529"/>
            <a:ext cx="7426380" cy="3839113"/>
          </a:xfrm>
          <a:prstGeom prst="rect">
            <a:avLst/>
          </a:prstGeom>
        </p:spPr>
      </p:pic>
      <p:sp>
        <p:nvSpPr>
          <p:cNvPr id="5" name="CuadroTexto 4">
            <a:extLst>
              <a:ext uri="{FF2B5EF4-FFF2-40B4-BE49-F238E27FC236}">
                <a16:creationId xmlns:a16="http://schemas.microsoft.com/office/drawing/2014/main" id="{C6F9C924-876D-44A6-83AF-0314AABC8271}"/>
              </a:ext>
            </a:extLst>
          </p:cNvPr>
          <p:cNvSpPr txBox="1"/>
          <p:nvPr/>
        </p:nvSpPr>
        <p:spPr>
          <a:xfrm>
            <a:off x="670110" y="407810"/>
            <a:ext cx="7502339" cy="769441"/>
          </a:xfrm>
          <a:prstGeom prst="rect">
            <a:avLst/>
          </a:prstGeom>
          <a:noFill/>
        </p:spPr>
        <p:txBody>
          <a:bodyPr wrap="square">
            <a:spAutoFit/>
          </a:bodyPr>
          <a:lstStyle/>
          <a:p>
            <a:r>
              <a:rPr lang="es-CO" sz="4400" b="1" dirty="0">
                <a:solidFill>
                  <a:srgbClr val="00AAA7"/>
                </a:solidFill>
                <a:latin typeface="Montserrat" panose="00000500000000000000" pitchFamily="50" charset="0"/>
              </a:rPr>
              <a:t>Unión gastroesofágica</a:t>
            </a:r>
          </a:p>
        </p:txBody>
      </p:sp>
      <p:sp>
        <p:nvSpPr>
          <p:cNvPr id="3" name="Rectángulo 2">
            <a:extLst>
              <a:ext uri="{FF2B5EF4-FFF2-40B4-BE49-F238E27FC236}">
                <a16:creationId xmlns:a16="http://schemas.microsoft.com/office/drawing/2014/main" id="{C8BAAA4B-8F0B-463D-AC44-E06F2F9E18D9}"/>
              </a:ext>
            </a:extLst>
          </p:cNvPr>
          <p:cNvSpPr/>
          <p:nvPr/>
        </p:nvSpPr>
        <p:spPr>
          <a:xfrm>
            <a:off x="4615977" y="1875678"/>
            <a:ext cx="2474259" cy="523220"/>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Epitelio escamoso no queratinizado</a:t>
            </a:r>
          </a:p>
        </p:txBody>
      </p:sp>
      <p:sp>
        <p:nvSpPr>
          <p:cNvPr id="6" name="Rectángulo 5">
            <a:extLst>
              <a:ext uri="{FF2B5EF4-FFF2-40B4-BE49-F238E27FC236}">
                <a16:creationId xmlns:a16="http://schemas.microsoft.com/office/drawing/2014/main" id="{D1282EB7-D357-4F12-8736-7532B522D57A}"/>
              </a:ext>
            </a:extLst>
          </p:cNvPr>
          <p:cNvSpPr/>
          <p:nvPr/>
        </p:nvSpPr>
        <p:spPr>
          <a:xfrm>
            <a:off x="8827593" y="2215122"/>
            <a:ext cx="2474259" cy="367553"/>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Epitelio glandular</a:t>
            </a:r>
          </a:p>
        </p:txBody>
      </p:sp>
    </p:spTree>
    <p:extLst>
      <p:ext uri="{BB962C8B-B14F-4D97-AF65-F5344CB8AC3E}">
        <p14:creationId xmlns:p14="http://schemas.microsoft.com/office/powerpoint/2010/main" val="4070246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495300" y="67894"/>
            <a:ext cx="10515600" cy="1325563"/>
          </a:xfrm>
        </p:spPr>
        <p:txBody>
          <a:bodyPr/>
          <a:lstStyle/>
          <a:p>
            <a:r>
              <a:rPr lang="es-CO" dirty="0"/>
              <a:t>Deglución</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109545" y="1786124"/>
            <a:ext cx="6761922" cy="4351338"/>
          </a:xfrm>
        </p:spPr>
        <p:txBody>
          <a:bodyPr/>
          <a:lstStyle/>
          <a:p>
            <a:pPr algn="just">
              <a:lnSpc>
                <a:spcPct val="100000"/>
              </a:lnSpc>
            </a:pPr>
            <a:r>
              <a:rPr lang="es-MX" dirty="0">
                <a:solidFill>
                  <a:srgbClr val="142B48"/>
                </a:solidFill>
              </a:rPr>
              <a:t>Gracias al efecto mecánico del diafragma crural, en circunstancias normales, se puede superar dicha presión durante la inspiración.</a:t>
            </a:r>
          </a:p>
          <a:p>
            <a:pPr algn="just">
              <a:lnSpc>
                <a:spcPct val="100000"/>
              </a:lnSpc>
            </a:pPr>
            <a:endParaRPr lang="es-MX" dirty="0">
              <a:solidFill>
                <a:srgbClr val="142B48"/>
              </a:solidFill>
            </a:endParaRPr>
          </a:p>
          <a:p>
            <a:pPr algn="just">
              <a:lnSpc>
                <a:spcPct val="100000"/>
              </a:lnSpc>
            </a:pPr>
            <a:r>
              <a:rPr lang="es-MX" dirty="0">
                <a:solidFill>
                  <a:srgbClr val="142B48"/>
                </a:solidFill>
              </a:rPr>
              <a:t>Peristalsis primaria: en circunstancias normales, una deglución provoca una onda peristáltica que, a partir de la musculatura estriada proximal, recorre el cuerpo esofágico hasta la musculatura lisa distal, a una velocidad aproximada de </a:t>
            </a:r>
            <a:r>
              <a:rPr lang="es-MX" b="1" dirty="0">
                <a:solidFill>
                  <a:srgbClr val="142B48"/>
                </a:solidFill>
              </a:rPr>
              <a:t>2 a 5 cm/s.</a:t>
            </a:r>
            <a:endParaRPr lang="es-CO" b="1" dirty="0">
              <a:solidFill>
                <a:srgbClr val="142B48"/>
              </a:solidFill>
            </a:endParaRPr>
          </a:p>
        </p:txBody>
      </p:sp>
      <p:pic>
        <p:nvPicPr>
          <p:cNvPr id="8194" name="Picture 2" descr="La Deglución y el Momento REM — Steemit">
            <a:extLst>
              <a:ext uri="{FF2B5EF4-FFF2-40B4-BE49-F238E27FC236}">
                <a16:creationId xmlns:a16="http://schemas.microsoft.com/office/drawing/2014/main" id="{7FC004CC-90AE-4A29-8806-7AEE08EF120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3869" y="1126962"/>
            <a:ext cx="3203793" cy="264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79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95313" y="40132"/>
            <a:ext cx="10515600" cy="1325563"/>
          </a:xfrm>
        </p:spPr>
        <p:txBody>
          <a:bodyPr/>
          <a:lstStyle/>
          <a:p>
            <a:r>
              <a:rPr lang="es-CO" dirty="0"/>
              <a:t>Deglución</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891415" y="1208499"/>
            <a:ext cx="10705271" cy="4351338"/>
          </a:xfrm>
        </p:spPr>
        <p:txBody>
          <a:bodyPr/>
          <a:lstStyle/>
          <a:p>
            <a:pPr algn="just">
              <a:lnSpc>
                <a:spcPct val="100000"/>
              </a:lnSpc>
            </a:pPr>
            <a:r>
              <a:rPr lang="es-CO" dirty="0">
                <a:solidFill>
                  <a:srgbClr val="142B48"/>
                </a:solidFill>
              </a:rPr>
              <a:t>Tercio proximal:  </a:t>
            </a:r>
            <a:r>
              <a:rPr lang="pt-BR" dirty="0">
                <a:solidFill>
                  <a:srgbClr val="142B48"/>
                </a:solidFill>
              </a:rPr>
              <a:t>3 a 3.5 cm/s.</a:t>
            </a:r>
          </a:p>
          <a:p>
            <a:pPr algn="just">
              <a:lnSpc>
                <a:spcPct val="100000"/>
              </a:lnSpc>
            </a:pPr>
            <a:r>
              <a:rPr lang="pt-BR" dirty="0">
                <a:solidFill>
                  <a:srgbClr val="142B48"/>
                </a:solidFill>
              </a:rPr>
              <a:t>Tercio  distal: </a:t>
            </a:r>
            <a:r>
              <a:rPr lang="es-CO" dirty="0">
                <a:solidFill>
                  <a:srgbClr val="142B48"/>
                </a:solidFill>
              </a:rPr>
              <a:t>5 cm/s.</a:t>
            </a:r>
          </a:p>
          <a:p>
            <a:pPr algn="just">
              <a:lnSpc>
                <a:spcPct val="100000"/>
              </a:lnSpc>
            </a:pPr>
            <a:r>
              <a:rPr lang="es-CO" dirty="0">
                <a:solidFill>
                  <a:srgbClr val="142B48"/>
                </a:solidFill>
              </a:rPr>
              <a:t>Región más distal:  a 2 cm/s.</a:t>
            </a:r>
          </a:p>
          <a:p>
            <a:pPr algn="just">
              <a:lnSpc>
                <a:spcPct val="100000"/>
              </a:lnSpc>
            </a:pPr>
            <a:r>
              <a:rPr lang="es-MX" dirty="0">
                <a:solidFill>
                  <a:srgbClr val="142B48"/>
                </a:solidFill>
              </a:rPr>
              <a:t>Por tanto, la deglución del bolo desencadena una onda peristáltica que recorre todo el esófago y facilita su transporte hasta el estómago.</a:t>
            </a:r>
            <a:endParaRPr lang="es-CO" dirty="0">
              <a:solidFill>
                <a:srgbClr val="142B48"/>
              </a:solidFill>
            </a:endParaRPr>
          </a:p>
        </p:txBody>
      </p:sp>
      <p:pic>
        <p:nvPicPr>
          <p:cNvPr id="6" name="Imagen 5">
            <a:extLst>
              <a:ext uri="{FF2B5EF4-FFF2-40B4-BE49-F238E27FC236}">
                <a16:creationId xmlns:a16="http://schemas.microsoft.com/office/drawing/2014/main" id="{6DA8D7D3-07C5-4ED3-A23F-A5860981B2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3059" y="3530188"/>
            <a:ext cx="3997886" cy="3093215"/>
          </a:xfrm>
          <a:prstGeom prst="rect">
            <a:avLst/>
          </a:prstGeom>
        </p:spPr>
      </p:pic>
    </p:spTree>
    <p:extLst>
      <p:ext uri="{BB962C8B-B14F-4D97-AF65-F5344CB8AC3E}">
        <p14:creationId xmlns:p14="http://schemas.microsoft.com/office/powerpoint/2010/main" val="228413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EE8F714-AB15-1B4E-ABD6-49B54A2D076B}"/>
              </a:ext>
            </a:extLst>
          </p:cNvPr>
          <p:cNvSpPr txBox="1">
            <a:spLocks/>
          </p:cNvSpPr>
          <p:nvPr/>
        </p:nvSpPr>
        <p:spPr>
          <a:xfrm>
            <a:off x="927100" y="1706564"/>
            <a:ext cx="11904980" cy="14716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AAA7"/>
                </a:solidFill>
                <a:latin typeface="Montserrat" panose="00000500000000000000" pitchFamily="50" charset="0"/>
                <a:ea typeface="+mj-ea"/>
                <a:cs typeface="+mj-cs"/>
              </a:defRPr>
            </a:lvl1pPr>
          </a:lstStyle>
          <a:p>
            <a:pPr marL="914400" indent="-914400">
              <a:lnSpc>
                <a:spcPct val="100000"/>
              </a:lnSpc>
              <a:buClrTx/>
              <a:buFont typeface="+mj-lt"/>
              <a:buAutoNum type="arabicPeriod"/>
            </a:pPr>
            <a:r>
              <a:rPr lang="es-CO" sz="4800" dirty="0"/>
              <a:t>Fisiología de la cavidad bucal</a:t>
            </a:r>
          </a:p>
        </p:txBody>
      </p:sp>
    </p:spTree>
    <p:extLst>
      <p:ext uri="{BB962C8B-B14F-4D97-AF65-F5344CB8AC3E}">
        <p14:creationId xmlns:p14="http://schemas.microsoft.com/office/powerpoint/2010/main" val="903376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59384" y="153192"/>
            <a:ext cx="10515600" cy="1325563"/>
          </a:xfrm>
        </p:spPr>
        <p:txBody>
          <a:bodyPr/>
          <a:lstStyle/>
          <a:p>
            <a:r>
              <a:rPr lang="es-CO" dirty="0"/>
              <a:t>Control de la motilidad esofágica</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286375" y="1990726"/>
            <a:ext cx="6456874" cy="4351338"/>
          </a:xfrm>
        </p:spPr>
        <p:txBody>
          <a:bodyPr>
            <a:normAutofit/>
          </a:bodyPr>
          <a:lstStyle/>
          <a:p>
            <a:pPr marL="0" indent="0" algn="just">
              <a:lnSpc>
                <a:spcPct val="100000"/>
              </a:lnSpc>
              <a:buNone/>
            </a:pPr>
            <a:r>
              <a:rPr lang="es-CO" b="1" dirty="0"/>
              <a:t>Plexo mientérico</a:t>
            </a:r>
            <a:r>
              <a:rPr lang="es-CO" dirty="0"/>
              <a:t>: </a:t>
            </a:r>
            <a:r>
              <a:rPr lang="es-MX" dirty="0"/>
              <a:t>el esófago presenta una red neural intramural a lo largo de toda su longitud, similar a la de otros segmentos del tubo digestivo, entre la capa circular y longitudinal muscular:</a:t>
            </a:r>
          </a:p>
          <a:p>
            <a:pPr lvl="1" algn="just">
              <a:lnSpc>
                <a:spcPct val="100000"/>
              </a:lnSpc>
            </a:pPr>
            <a:r>
              <a:rPr lang="es-MX" sz="1800" b="1" dirty="0"/>
              <a:t>Vía colinérgica excitatoria</a:t>
            </a:r>
            <a:r>
              <a:rPr lang="es-MX" sz="1800" dirty="0"/>
              <a:t>: determina la contracción de ambas capas musculares, gracias a receptores muscarínicos (M2 o M3 ),</a:t>
            </a:r>
          </a:p>
          <a:p>
            <a:pPr lvl="1" algn="just">
              <a:lnSpc>
                <a:spcPct val="100000"/>
              </a:lnSpc>
            </a:pPr>
            <a:r>
              <a:rPr lang="es-MX" sz="1800" b="1" dirty="0"/>
              <a:t>Vía inhibitoria</a:t>
            </a:r>
            <a:r>
              <a:rPr lang="es-MX" sz="1800" dirty="0"/>
              <a:t>: no adrenérgica y no colinérgica, que afecta predominantemente a la capa muscular circular, y donde el neurotransmisor implicado es el óxido nítrico (NO).</a:t>
            </a:r>
            <a:endParaRPr lang="es-CO" sz="1800" dirty="0"/>
          </a:p>
        </p:txBody>
      </p:sp>
      <p:pic>
        <p:nvPicPr>
          <p:cNvPr id="7" name="Imagen 6">
            <a:extLst>
              <a:ext uri="{FF2B5EF4-FFF2-40B4-BE49-F238E27FC236}">
                <a16:creationId xmlns:a16="http://schemas.microsoft.com/office/drawing/2014/main" id="{0B4C4D28-91EC-46D2-A69F-3B3C767327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233" y="1391920"/>
            <a:ext cx="4271695" cy="2037080"/>
          </a:xfrm>
          <a:prstGeom prst="rect">
            <a:avLst/>
          </a:prstGeom>
        </p:spPr>
      </p:pic>
    </p:spTree>
    <p:extLst>
      <p:ext uri="{BB962C8B-B14F-4D97-AF65-F5344CB8AC3E}">
        <p14:creationId xmlns:p14="http://schemas.microsoft.com/office/powerpoint/2010/main" val="3172390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3CFA8F-F060-47F1-A9B3-4BE5139AE096}"/>
              </a:ext>
            </a:extLst>
          </p:cNvPr>
          <p:cNvSpPr>
            <a:spLocks noGrp="1"/>
          </p:cNvSpPr>
          <p:nvPr>
            <p:ph type="title"/>
          </p:nvPr>
        </p:nvSpPr>
        <p:spPr>
          <a:xfrm>
            <a:off x="609600" y="238761"/>
            <a:ext cx="10515600" cy="1325563"/>
          </a:xfrm>
        </p:spPr>
        <p:txBody>
          <a:bodyPr/>
          <a:lstStyle/>
          <a:p>
            <a:r>
              <a:rPr lang="es-CO" dirty="0"/>
              <a:t>Fase esofágica</a:t>
            </a:r>
          </a:p>
        </p:txBody>
      </p:sp>
      <p:pic>
        <p:nvPicPr>
          <p:cNvPr id="5" name="Imagen 4">
            <a:extLst>
              <a:ext uri="{FF2B5EF4-FFF2-40B4-BE49-F238E27FC236}">
                <a16:creationId xmlns:a16="http://schemas.microsoft.com/office/drawing/2014/main" id="{B97D3C3C-67F0-4541-B469-6D2E979D014C}"/>
              </a:ext>
            </a:extLst>
          </p:cNvPr>
          <p:cNvPicPr>
            <a:picLocks noChangeAspect="1"/>
          </p:cNvPicPr>
          <p:nvPr/>
        </p:nvPicPr>
        <p:blipFill>
          <a:blip r:embed="rId2"/>
          <a:stretch>
            <a:fillRect/>
          </a:stretch>
        </p:blipFill>
        <p:spPr>
          <a:xfrm>
            <a:off x="4669654" y="1696560"/>
            <a:ext cx="7105650" cy="4152900"/>
          </a:xfrm>
          <a:prstGeom prst="rect">
            <a:avLst/>
          </a:prstGeom>
        </p:spPr>
      </p:pic>
    </p:spTree>
    <p:extLst>
      <p:ext uri="{BB962C8B-B14F-4D97-AF65-F5344CB8AC3E}">
        <p14:creationId xmlns:p14="http://schemas.microsoft.com/office/powerpoint/2010/main" val="586383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477D7-E62F-47A3-853A-1BCB8C24130A}"/>
              </a:ext>
            </a:extLst>
          </p:cNvPr>
          <p:cNvSpPr>
            <a:spLocks noGrp="1"/>
          </p:cNvSpPr>
          <p:nvPr>
            <p:ph type="title"/>
          </p:nvPr>
        </p:nvSpPr>
        <p:spPr>
          <a:xfrm>
            <a:off x="609600" y="18255"/>
            <a:ext cx="10515600" cy="1325563"/>
          </a:xfrm>
        </p:spPr>
        <p:txBody>
          <a:bodyPr/>
          <a:lstStyle/>
          <a:p>
            <a:r>
              <a:rPr lang="es-CO" dirty="0"/>
              <a:t>Acalasia</a:t>
            </a:r>
          </a:p>
        </p:txBody>
      </p:sp>
      <p:sp>
        <p:nvSpPr>
          <p:cNvPr id="3" name="Marcador de contenido 2">
            <a:extLst>
              <a:ext uri="{FF2B5EF4-FFF2-40B4-BE49-F238E27FC236}">
                <a16:creationId xmlns:a16="http://schemas.microsoft.com/office/drawing/2014/main" id="{E822ABA0-93F6-4295-9359-8E7BDD51F588}"/>
              </a:ext>
            </a:extLst>
          </p:cNvPr>
          <p:cNvSpPr>
            <a:spLocks noGrp="1"/>
          </p:cNvSpPr>
          <p:nvPr>
            <p:ph sz="half" idx="2"/>
          </p:nvPr>
        </p:nvSpPr>
        <p:spPr>
          <a:xfrm>
            <a:off x="5026678" y="1517848"/>
            <a:ext cx="6761922" cy="4351338"/>
          </a:xfrm>
        </p:spPr>
        <p:txBody>
          <a:bodyPr/>
          <a:lstStyle/>
          <a:p>
            <a:pPr algn="just">
              <a:lnSpc>
                <a:spcPct val="100000"/>
              </a:lnSpc>
            </a:pPr>
            <a:r>
              <a:rPr lang="es-CO" dirty="0">
                <a:solidFill>
                  <a:srgbClr val="142B48"/>
                </a:solidFill>
              </a:rPr>
              <a:t>Pérdida de células ganglionares del plexo mientérico.</a:t>
            </a:r>
          </a:p>
          <a:p>
            <a:pPr algn="just">
              <a:lnSpc>
                <a:spcPct val="100000"/>
              </a:lnSpc>
            </a:pPr>
            <a:r>
              <a:rPr lang="es-CO" dirty="0">
                <a:solidFill>
                  <a:srgbClr val="142B48"/>
                </a:solidFill>
              </a:rPr>
              <a:t>Esófago distal y esfínter esofágico distal.</a:t>
            </a:r>
          </a:p>
          <a:p>
            <a:pPr algn="just">
              <a:lnSpc>
                <a:spcPct val="100000"/>
              </a:lnSpc>
            </a:pPr>
            <a:r>
              <a:rPr lang="es-CO" dirty="0">
                <a:solidFill>
                  <a:srgbClr val="142B48"/>
                </a:solidFill>
              </a:rPr>
              <a:t>Degeneración neuronal asociado a proceso autoinmune.</a:t>
            </a:r>
          </a:p>
          <a:p>
            <a:pPr algn="just">
              <a:lnSpc>
                <a:spcPct val="100000"/>
              </a:lnSpc>
            </a:pPr>
            <a:r>
              <a:rPr lang="es-CO" dirty="0">
                <a:solidFill>
                  <a:srgbClr val="142B48"/>
                </a:solidFill>
              </a:rPr>
              <a:t>Asociado a Trypanosoma cruzi y enfermedad de Chagas.</a:t>
            </a:r>
          </a:p>
          <a:p>
            <a:pPr algn="just">
              <a:lnSpc>
                <a:spcPct val="100000"/>
              </a:lnSpc>
            </a:pPr>
            <a:r>
              <a:rPr lang="es-CO" dirty="0">
                <a:solidFill>
                  <a:srgbClr val="142B48"/>
                </a:solidFill>
              </a:rPr>
              <a:t>Desbalance  en óxido nítrico; alteración en  excitación y inhibición.</a:t>
            </a:r>
          </a:p>
          <a:p>
            <a:pPr algn="just">
              <a:lnSpc>
                <a:spcPct val="100000"/>
              </a:lnSpc>
            </a:pPr>
            <a:r>
              <a:rPr lang="es-CO" dirty="0">
                <a:solidFill>
                  <a:srgbClr val="142B48"/>
                </a:solidFill>
              </a:rPr>
              <a:t>Hipercontractibilidad.</a:t>
            </a:r>
          </a:p>
          <a:p>
            <a:pPr algn="just">
              <a:lnSpc>
                <a:spcPct val="100000"/>
              </a:lnSpc>
            </a:pPr>
            <a:endParaRPr lang="es-CO" dirty="0">
              <a:solidFill>
                <a:srgbClr val="142B48"/>
              </a:solidFill>
            </a:endParaRPr>
          </a:p>
        </p:txBody>
      </p:sp>
      <p:pic>
        <p:nvPicPr>
          <p:cNvPr id="5" name="Imagen 4">
            <a:extLst>
              <a:ext uri="{FF2B5EF4-FFF2-40B4-BE49-F238E27FC236}">
                <a16:creationId xmlns:a16="http://schemas.microsoft.com/office/drawing/2014/main" id="{1271629D-8A4F-4C63-BA5E-486D7583D0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7115" y="1087672"/>
            <a:ext cx="1964758" cy="2860201"/>
          </a:xfrm>
          <a:prstGeom prst="rect">
            <a:avLst/>
          </a:prstGeom>
        </p:spPr>
      </p:pic>
      <p:sp>
        <p:nvSpPr>
          <p:cNvPr id="7" name="CuadroTexto 6">
            <a:extLst>
              <a:ext uri="{FF2B5EF4-FFF2-40B4-BE49-F238E27FC236}">
                <a16:creationId xmlns:a16="http://schemas.microsoft.com/office/drawing/2014/main" id="{1E025FB4-405B-4710-B0B6-9AF166564264}"/>
              </a:ext>
            </a:extLst>
          </p:cNvPr>
          <p:cNvSpPr txBox="1"/>
          <p:nvPr/>
        </p:nvSpPr>
        <p:spPr>
          <a:xfrm>
            <a:off x="5694394" y="5869186"/>
            <a:ext cx="6094206" cy="276999"/>
          </a:xfrm>
          <a:prstGeom prst="rect">
            <a:avLst/>
          </a:prstGeom>
          <a:noFill/>
        </p:spPr>
        <p:txBody>
          <a:bodyPr wrap="square">
            <a:spAutoFit/>
          </a:bodyPr>
          <a:lstStyle/>
          <a:p>
            <a:pPr algn="r"/>
            <a:r>
              <a:rPr lang="es-CO" sz="1200" dirty="0">
                <a:solidFill>
                  <a:srgbClr val="142B48"/>
                </a:solidFill>
                <a:latin typeface="Montserrat" pitchFamily="2" charset="77"/>
              </a:rPr>
              <a:t>JAMA. 2015;313(18):1841-1852. doi:10.1001/jama.2015.2996</a:t>
            </a:r>
          </a:p>
        </p:txBody>
      </p:sp>
    </p:spTree>
    <p:extLst>
      <p:ext uri="{BB962C8B-B14F-4D97-AF65-F5344CB8AC3E}">
        <p14:creationId xmlns:p14="http://schemas.microsoft.com/office/powerpoint/2010/main" val="3181147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DB5B87-264E-41E4-9CBC-D85EBCFAB3F0}"/>
              </a:ext>
            </a:extLst>
          </p:cNvPr>
          <p:cNvSpPr>
            <a:spLocks noGrp="1"/>
          </p:cNvSpPr>
          <p:nvPr>
            <p:ph type="ctrTitle"/>
          </p:nvPr>
        </p:nvSpPr>
        <p:spPr>
          <a:xfrm>
            <a:off x="1422400" y="949642"/>
            <a:ext cx="10668000" cy="2387600"/>
          </a:xfrm>
        </p:spPr>
        <p:txBody>
          <a:bodyPr>
            <a:normAutofit/>
          </a:bodyPr>
          <a:lstStyle/>
          <a:p>
            <a:pPr algn="l"/>
            <a:r>
              <a:rPr lang="es-CO" sz="5400" dirty="0"/>
              <a:t>3. Fisiología del estómago</a:t>
            </a:r>
          </a:p>
        </p:txBody>
      </p:sp>
    </p:spTree>
    <p:extLst>
      <p:ext uri="{BB962C8B-B14F-4D97-AF65-F5344CB8AC3E}">
        <p14:creationId xmlns:p14="http://schemas.microsoft.com/office/powerpoint/2010/main" val="2591169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14891" y="189151"/>
            <a:ext cx="10515600" cy="1325563"/>
          </a:xfrm>
        </p:spPr>
        <p:txBody>
          <a:bodyPr/>
          <a:lstStyle/>
          <a:p>
            <a:r>
              <a:rPr lang="es-CO" dirty="0"/>
              <a:t>Anatomía</a:t>
            </a:r>
          </a:p>
        </p:txBody>
      </p:sp>
      <p:pic>
        <p:nvPicPr>
          <p:cNvPr id="6" name="Imagen 5">
            <a:extLst>
              <a:ext uri="{FF2B5EF4-FFF2-40B4-BE49-F238E27FC236}">
                <a16:creationId xmlns:a16="http://schemas.microsoft.com/office/drawing/2014/main" id="{633082FB-5A70-46F7-AA46-E4F31C98764F}"/>
              </a:ext>
            </a:extLst>
          </p:cNvPr>
          <p:cNvPicPr>
            <a:picLocks noChangeAspect="1"/>
          </p:cNvPicPr>
          <p:nvPr/>
        </p:nvPicPr>
        <p:blipFill>
          <a:blip r:embed="rId2"/>
          <a:stretch>
            <a:fillRect/>
          </a:stretch>
        </p:blipFill>
        <p:spPr>
          <a:xfrm>
            <a:off x="5681134" y="791924"/>
            <a:ext cx="6153150" cy="5876925"/>
          </a:xfrm>
          <a:prstGeom prst="rect">
            <a:avLst/>
          </a:prstGeom>
        </p:spPr>
      </p:pic>
      <p:sp>
        <p:nvSpPr>
          <p:cNvPr id="7" name="CuadroTexto 6">
            <a:extLst>
              <a:ext uri="{FF2B5EF4-FFF2-40B4-BE49-F238E27FC236}">
                <a16:creationId xmlns:a16="http://schemas.microsoft.com/office/drawing/2014/main" id="{B43C4DEC-06DC-49ED-A1FF-C2DD8B8CD9CF}"/>
              </a:ext>
            </a:extLst>
          </p:cNvPr>
          <p:cNvSpPr txBox="1"/>
          <p:nvPr/>
        </p:nvSpPr>
        <p:spPr>
          <a:xfrm>
            <a:off x="814637" y="1607662"/>
            <a:ext cx="5281363" cy="1477328"/>
          </a:xfrm>
          <a:prstGeom prst="rect">
            <a:avLst/>
          </a:prstGeom>
          <a:noFill/>
        </p:spPr>
        <p:txBody>
          <a:bodyPr wrap="square">
            <a:spAutoFit/>
          </a:bodyPr>
          <a:lstStyle/>
          <a:p>
            <a:pPr marL="285750" indent="-285750" algn="just">
              <a:buFont typeface="Arial" panose="020B0604020202020204" pitchFamily="34" charset="0"/>
              <a:buChar char="•"/>
            </a:pPr>
            <a:r>
              <a:rPr lang="es-CO" sz="1800" b="1" dirty="0">
                <a:solidFill>
                  <a:srgbClr val="142B48"/>
                </a:solidFill>
                <a:latin typeface="Montserrat" panose="00000500000000000000" pitchFamily="50" charset="0"/>
              </a:rPr>
              <a:t>Cardias</a:t>
            </a:r>
            <a:r>
              <a:rPr lang="es-CO" sz="1800" dirty="0">
                <a:solidFill>
                  <a:srgbClr val="142B48"/>
                </a:solidFill>
                <a:latin typeface="Montserrat" panose="00000500000000000000" pitchFamily="50" charset="0"/>
              </a:rPr>
              <a:t>:  2 – 3 cm; unión gastroesofágica.</a:t>
            </a:r>
          </a:p>
          <a:p>
            <a:pPr marL="285750" indent="-285750" algn="just">
              <a:buFont typeface="Arial" panose="020B0604020202020204" pitchFamily="34" charset="0"/>
              <a:buChar char="•"/>
            </a:pPr>
            <a:r>
              <a:rPr lang="es-CO" sz="1800" b="1" dirty="0">
                <a:solidFill>
                  <a:srgbClr val="142B48"/>
                </a:solidFill>
                <a:latin typeface="Montserrat" panose="00000500000000000000" pitchFamily="50" charset="0"/>
              </a:rPr>
              <a:t>Fondo</a:t>
            </a:r>
            <a:r>
              <a:rPr lang="es-CO" sz="1800" dirty="0">
                <a:solidFill>
                  <a:srgbClr val="142B48"/>
                </a:solidFill>
                <a:latin typeface="Montserrat" panose="00000500000000000000" pitchFamily="50" charset="0"/>
              </a:rPr>
              <a:t>: cúpula; llena de gas.</a:t>
            </a:r>
          </a:p>
          <a:p>
            <a:pPr marL="285750" indent="-285750" algn="just">
              <a:buFont typeface="Arial" panose="020B0604020202020204" pitchFamily="34" charset="0"/>
              <a:buChar char="•"/>
            </a:pPr>
            <a:r>
              <a:rPr lang="es-CO" sz="1800" b="1" dirty="0">
                <a:solidFill>
                  <a:srgbClr val="142B48"/>
                </a:solidFill>
                <a:latin typeface="Montserrat" panose="00000500000000000000" pitchFamily="50" charset="0"/>
              </a:rPr>
              <a:t>Cuerpo</a:t>
            </a:r>
            <a:r>
              <a:rPr lang="es-CO" sz="1800" dirty="0">
                <a:solidFill>
                  <a:srgbClr val="142B48"/>
                </a:solidFill>
                <a:latin typeface="Montserrat" panose="00000500000000000000" pitchFamily="50" charset="0"/>
              </a:rPr>
              <a:t>: más grande, formar el quimio</a:t>
            </a:r>
          </a:p>
          <a:p>
            <a:pPr marL="285750" indent="-285750" algn="just">
              <a:buFont typeface="Arial" panose="020B0604020202020204" pitchFamily="34" charset="0"/>
              <a:buChar char="•"/>
            </a:pPr>
            <a:r>
              <a:rPr lang="es-CO" sz="1800" b="1" dirty="0">
                <a:solidFill>
                  <a:srgbClr val="142B48"/>
                </a:solidFill>
                <a:latin typeface="Montserrat" panose="00000500000000000000" pitchFamily="50" charset="0"/>
              </a:rPr>
              <a:t>Píloro</a:t>
            </a:r>
            <a:r>
              <a:rPr lang="es-CO" sz="1800" dirty="0">
                <a:solidFill>
                  <a:srgbClr val="142B48"/>
                </a:solidFill>
                <a:latin typeface="Montserrat" panose="00000500000000000000" pitchFamily="50" charset="0"/>
              </a:rPr>
              <a:t>: porción contraída; forma de embudo.</a:t>
            </a:r>
          </a:p>
        </p:txBody>
      </p:sp>
    </p:spTree>
    <p:extLst>
      <p:ext uri="{BB962C8B-B14F-4D97-AF65-F5344CB8AC3E}">
        <p14:creationId xmlns:p14="http://schemas.microsoft.com/office/powerpoint/2010/main" val="1490392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96CA00-ADB9-41E0-838A-3B5881FFA3E5}"/>
              </a:ext>
            </a:extLst>
          </p:cNvPr>
          <p:cNvSpPr>
            <a:spLocks noGrp="1"/>
          </p:cNvSpPr>
          <p:nvPr>
            <p:ph type="title"/>
          </p:nvPr>
        </p:nvSpPr>
        <p:spPr>
          <a:xfrm>
            <a:off x="566738" y="0"/>
            <a:ext cx="11349750" cy="1564773"/>
          </a:xfrm>
        </p:spPr>
        <p:txBody>
          <a:bodyPr>
            <a:normAutofit/>
          </a:bodyPr>
          <a:lstStyle/>
          <a:p>
            <a:pPr>
              <a:lnSpc>
                <a:spcPct val="100000"/>
              </a:lnSpc>
            </a:pPr>
            <a:r>
              <a:rPr lang="es-CO" dirty="0"/>
              <a:t>Regiones funcionales del estómago</a:t>
            </a:r>
          </a:p>
        </p:txBody>
      </p:sp>
      <p:pic>
        <p:nvPicPr>
          <p:cNvPr id="5" name="Imagen 4">
            <a:extLst>
              <a:ext uri="{FF2B5EF4-FFF2-40B4-BE49-F238E27FC236}">
                <a16:creationId xmlns:a16="http://schemas.microsoft.com/office/drawing/2014/main" id="{2B620F2C-3D7A-4AC1-94BD-E5CC0EA55E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9654" y="1929898"/>
            <a:ext cx="7375421" cy="4367714"/>
          </a:xfrm>
          <a:prstGeom prst="rect">
            <a:avLst/>
          </a:prstGeom>
        </p:spPr>
      </p:pic>
    </p:spTree>
    <p:extLst>
      <p:ext uri="{BB962C8B-B14F-4D97-AF65-F5344CB8AC3E}">
        <p14:creationId xmlns:p14="http://schemas.microsoft.com/office/powerpoint/2010/main" val="1106329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95312" y="-154786"/>
            <a:ext cx="10515600" cy="1325563"/>
          </a:xfrm>
        </p:spPr>
        <p:txBody>
          <a:bodyPr/>
          <a:lstStyle/>
          <a:p>
            <a:r>
              <a:rPr lang="es-CO" dirty="0"/>
              <a:t>Histología</a:t>
            </a:r>
          </a:p>
        </p:txBody>
      </p:sp>
      <p:pic>
        <p:nvPicPr>
          <p:cNvPr id="6" name="Imagen 5">
            <a:extLst>
              <a:ext uri="{FF2B5EF4-FFF2-40B4-BE49-F238E27FC236}">
                <a16:creationId xmlns:a16="http://schemas.microsoft.com/office/drawing/2014/main" id="{78AE1A1E-BA73-4C9A-AE37-CDF0B5918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087" y="956744"/>
            <a:ext cx="6120672" cy="2874709"/>
          </a:xfrm>
          <a:prstGeom prst="rect">
            <a:avLst/>
          </a:prstGeom>
        </p:spPr>
      </p:pic>
      <p:pic>
        <p:nvPicPr>
          <p:cNvPr id="7" name="Imagen 6">
            <a:extLst>
              <a:ext uri="{FF2B5EF4-FFF2-40B4-BE49-F238E27FC236}">
                <a16:creationId xmlns:a16="http://schemas.microsoft.com/office/drawing/2014/main" id="{5582E76B-1744-4082-9F52-38C3E59B2C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2348" y="622300"/>
            <a:ext cx="4660664" cy="5875867"/>
          </a:xfrm>
          <a:prstGeom prst="rect">
            <a:avLst/>
          </a:prstGeom>
        </p:spPr>
      </p:pic>
    </p:spTree>
    <p:extLst>
      <p:ext uri="{BB962C8B-B14F-4D97-AF65-F5344CB8AC3E}">
        <p14:creationId xmlns:p14="http://schemas.microsoft.com/office/powerpoint/2010/main" val="760512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eta De La Vitamina B12">
            <a:extLst>
              <a:ext uri="{FF2B5EF4-FFF2-40B4-BE49-F238E27FC236}">
                <a16:creationId xmlns:a16="http://schemas.microsoft.com/office/drawing/2014/main" id="{1FDE1151-3BD3-42B4-960F-4F0752F5B9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9511" y="1771650"/>
            <a:ext cx="5702300" cy="42767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DF5BE69-8D94-4491-BBEC-AE4909EF39D4}"/>
              </a:ext>
            </a:extLst>
          </p:cNvPr>
          <p:cNvSpPr>
            <a:spLocks noGrp="1"/>
          </p:cNvSpPr>
          <p:nvPr>
            <p:ph type="title"/>
          </p:nvPr>
        </p:nvSpPr>
        <p:spPr>
          <a:xfrm>
            <a:off x="561977" y="148300"/>
            <a:ext cx="10515600" cy="1325563"/>
          </a:xfrm>
        </p:spPr>
        <p:txBody>
          <a:bodyPr/>
          <a:lstStyle/>
          <a:p>
            <a:r>
              <a:rPr lang="es-CO" dirty="0"/>
              <a:t>Células parietales</a:t>
            </a:r>
          </a:p>
        </p:txBody>
      </p:sp>
      <p:sp>
        <p:nvSpPr>
          <p:cNvPr id="3" name="Marcador de contenido 2">
            <a:extLst>
              <a:ext uri="{FF2B5EF4-FFF2-40B4-BE49-F238E27FC236}">
                <a16:creationId xmlns:a16="http://schemas.microsoft.com/office/drawing/2014/main" id="{50732ACA-A3B6-4DC3-AB29-377C9CC19AB2}"/>
              </a:ext>
            </a:extLst>
          </p:cNvPr>
          <p:cNvSpPr>
            <a:spLocks noGrp="1"/>
          </p:cNvSpPr>
          <p:nvPr>
            <p:ph idx="1"/>
          </p:nvPr>
        </p:nvSpPr>
        <p:spPr>
          <a:xfrm>
            <a:off x="774527" y="1292888"/>
            <a:ext cx="7033590" cy="4530725"/>
          </a:xfrm>
        </p:spPr>
        <p:txBody>
          <a:bodyPr/>
          <a:lstStyle/>
          <a:p>
            <a:pPr>
              <a:lnSpc>
                <a:spcPct val="100000"/>
              </a:lnSpc>
            </a:pPr>
            <a:r>
              <a:rPr lang="es-CO" dirty="0">
                <a:solidFill>
                  <a:srgbClr val="142B48"/>
                </a:solidFill>
              </a:rPr>
              <a:t>Elaboran ácido clorhídrico, factor intrínseco.</a:t>
            </a:r>
          </a:p>
          <a:p>
            <a:pPr>
              <a:lnSpc>
                <a:spcPct val="100000"/>
              </a:lnSpc>
            </a:pPr>
            <a:r>
              <a:rPr lang="es-CO" dirty="0">
                <a:solidFill>
                  <a:srgbClr val="142B48"/>
                </a:solidFill>
              </a:rPr>
              <a:t>Citoplasma eosinófilo, núcleos redondos.</a:t>
            </a:r>
          </a:p>
          <a:p>
            <a:pPr>
              <a:lnSpc>
                <a:spcPct val="100000"/>
              </a:lnSpc>
            </a:pPr>
            <a:r>
              <a:rPr lang="es-CO" dirty="0">
                <a:solidFill>
                  <a:srgbClr val="142B48"/>
                </a:solidFill>
              </a:rPr>
              <a:t>Invaginación apical.</a:t>
            </a:r>
          </a:p>
          <a:p>
            <a:pPr>
              <a:lnSpc>
                <a:spcPct val="100000"/>
              </a:lnSpc>
            </a:pPr>
            <a:r>
              <a:rPr lang="es-CO" dirty="0">
                <a:solidFill>
                  <a:srgbClr val="142B48"/>
                </a:solidFill>
              </a:rPr>
              <a:t>Rica en mitocondrias</a:t>
            </a:r>
          </a:p>
          <a:p>
            <a:pPr>
              <a:lnSpc>
                <a:spcPct val="100000"/>
              </a:lnSpc>
            </a:pPr>
            <a:r>
              <a:rPr lang="es-CO" dirty="0">
                <a:solidFill>
                  <a:srgbClr val="142B48"/>
                </a:solidFill>
              </a:rPr>
              <a:t>Sistema túbulo-vesicular: vesicular.</a:t>
            </a:r>
          </a:p>
          <a:p>
            <a:pPr>
              <a:lnSpc>
                <a:spcPct val="100000"/>
              </a:lnSpc>
            </a:pPr>
            <a:r>
              <a:rPr lang="es-CO" dirty="0">
                <a:solidFill>
                  <a:srgbClr val="142B48"/>
                </a:solidFill>
              </a:rPr>
              <a:t>Sistema canalicular formador de ácido.</a:t>
            </a:r>
          </a:p>
        </p:txBody>
      </p:sp>
    </p:spTree>
    <p:extLst>
      <p:ext uri="{BB962C8B-B14F-4D97-AF65-F5344CB8AC3E}">
        <p14:creationId xmlns:p14="http://schemas.microsoft.com/office/powerpoint/2010/main" val="3693707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B4EAF-C467-4E23-8F6E-FC40035AD5E9}"/>
              </a:ext>
            </a:extLst>
          </p:cNvPr>
          <p:cNvSpPr>
            <a:spLocks noGrp="1"/>
          </p:cNvSpPr>
          <p:nvPr>
            <p:ph type="title"/>
          </p:nvPr>
        </p:nvSpPr>
        <p:spPr>
          <a:xfrm>
            <a:off x="563034" y="296591"/>
            <a:ext cx="8596668" cy="1320800"/>
          </a:xfrm>
        </p:spPr>
        <p:txBody>
          <a:bodyPr anchor="t">
            <a:normAutofit/>
          </a:bodyPr>
          <a:lstStyle/>
          <a:p>
            <a:r>
              <a:rPr lang="es-CO" dirty="0"/>
              <a:t>Células principales</a:t>
            </a:r>
          </a:p>
        </p:txBody>
      </p:sp>
      <p:pic>
        <p:nvPicPr>
          <p:cNvPr id="4" name="Imagen 3">
            <a:extLst>
              <a:ext uri="{FF2B5EF4-FFF2-40B4-BE49-F238E27FC236}">
                <a16:creationId xmlns:a16="http://schemas.microsoft.com/office/drawing/2014/main" id="{DCAB9BE2-F38C-4A3F-84EA-AEA779ABDB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7639" y="1831829"/>
            <a:ext cx="3649420" cy="3882362"/>
          </a:xfrm>
          <a:prstGeom prst="rect">
            <a:avLst/>
          </a:prstGeom>
        </p:spPr>
      </p:pic>
      <p:sp>
        <p:nvSpPr>
          <p:cNvPr id="3" name="Marcador de contenido 2">
            <a:extLst>
              <a:ext uri="{FF2B5EF4-FFF2-40B4-BE49-F238E27FC236}">
                <a16:creationId xmlns:a16="http://schemas.microsoft.com/office/drawing/2014/main" id="{C8FDF445-2D83-4A01-969F-806A91980113}"/>
              </a:ext>
            </a:extLst>
          </p:cNvPr>
          <p:cNvSpPr>
            <a:spLocks noGrp="1"/>
          </p:cNvSpPr>
          <p:nvPr>
            <p:ph idx="1"/>
          </p:nvPr>
        </p:nvSpPr>
        <p:spPr>
          <a:xfrm>
            <a:off x="1025728" y="1434732"/>
            <a:ext cx="6060871" cy="3880773"/>
          </a:xfrm>
        </p:spPr>
        <p:txBody>
          <a:bodyPr>
            <a:normAutofit/>
          </a:bodyPr>
          <a:lstStyle/>
          <a:p>
            <a:pPr>
              <a:lnSpc>
                <a:spcPct val="100000"/>
              </a:lnSpc>
            </a:pPr>
            <a:r>
              <a:rPr lang="es-CO" dirty="0">
                <a:solidFill>
                  <a:srgbClr val="142B48"/>
                </a:solidFill>
              </a:rPr>
              <a:t>Zimógenas.</a:t>
            </a:r>
          </a:p>
          <a:p>
            <a:pPr>
              <a:lnSpc>
                <a:spcPct val="100000"/>
              </a:lnSpc>
            </a:pPr>
            <a:r>
              <a:rPr lang="es-CO" dirty="0">
                <a:solidFill>
                  <a:srgbClr val="142B48"/>
                </a:solidFill>
              </a:rPr>
              <a:t>Activan pH menor a 2.5.</a:t>
            </a:r>
          </a:p>
          <a:p>
            <a:pPr>
              <a:lnSpc>
                <a:spcPct val="100000"/>
              </a:lnSpc>
            </a:pPr>
            <a:r>
              <a:rPr lang="es-CO" dirty="0">
                <a:solidFill>
                  <a:srgbClr val="142B48"/>
                </a:solidFill>
              </a:rPr>
              <a:t>Retículo endoplásmico rugoso abundante.</a:t>
            </a:r>
          </a:p>
          <a:p>
            <a:pPr>
              <a:lnSpc>
                <a:spcPct val="100000"/>
              </a:lnSpc>
            </a:pPr>
            <a:r>
              <a:rPr lang="es-CO" dirty="0">
                <a:solidFill>
                  <a:srgbClr val="142B48"/>
                </a:solidFill>
              </a:rPr>
              <a:t>Aparato de Golgi supranuclear.</a:t>
            </a:r>
          </a:p>
          <a:p>
            <a:pPr>
              <a:lnSpc>
                <a:spcPct val="100000"/>
              </a:lnSpc>
            </a:pPr>
            <a:r>
              <a:rPr lang="es-CO" dirty="0">
                <a:solidFill>
                  <a:srgbClr val="142B48"/>
                </a:solidFill>
              </a:rPr>
              <a:t>Gránulos de zimógeno en el ápice.</a:t>
            </a:r>
          </a:p>
        </p:txBody>
      </p:sp>
    </p:spTree>
    <p:extLst>
      <p:ext uri="{BB962C8B-B14F-4D97-AF65-F5344CB8AC3E}">
        <p14:creationId xmlns:p14="http://schemas.microsoft.com/office/powerpoint/2010/main" val="442865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709612" y="134620"/>
            <a:ext cx="10515600" cy="1325563"/>
          </a:xfrm>
        </p:spPr>
        <p:txBody>
          <a:bodyPr/>
          <a:lstStyle/>
          <a:p>
            <a:r>
              <a:rPr lang="es-CO" dirty="0"/>
              <a:t>Secreción de jugo gástrico</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966788" y="1316736"/>
            <a:ext cx="10748962" cy="4351338"/>
          </a:xfrm>
        </p:spPr>
        <p:txBody>
          <a:bodyPr/>
          <a:lstStyle/>
          <a:p>
            <a:pPr algn="just">
              <a:lnSpc>
                <a:spcPct val="100000"/>
              </a:lnSpc>
            </a:pPr>
            <a:r>
              <a:rPr lang="es-MX" dirty="0">
                <a:solidFill>
                  <a:srgbClr val="142B48"/>
                </a:solidFill>
              </a:rPr>
              <a:t>La síntesis y secreción de HCl en las células parietales es impulsada por la enzima específica H+ ,K+ -ATPasa (bomba de protones), que intercambia hidrógeno (H+ ) por potasio (K+), con un elevado consumo de energía procedente de la fosforilación oxidativa de la glucosa y de los ácidos grasos, para producir ATP.</a:t>
            </a:r>
          </a:p>
          <a:p>
            <a:pPr algn="just">
              <a:lnSpc>
                <a:spcPct val="100000"/>
              </a:lnSpc>
            </a:pPr>
            <a:endParaRPr lang="es-MX" dirty="0">
              <a:solidFill>
                <a:srgbClr val="142B48"/>
              </a:solidFill>
            </a:endParaRPr>
          </a:p>
          <a:p>
            <a:pPr algn="just">
              <a:lnSpc>
                <a:spcPct val="100000"/>
              </a:lnSpc>
            </a:pPr>
            <a:r>
              <a:rPr lang="es-MX" dirty="0">
                <a:solidFill>
                  <a:srgbClr val="142B48"/>
                </a:solidFill>
              </a:rPr>
              <a:t>Durante la secreción, por cada H+, se produce un ion hidroxilo intracelular (OH−).</a:t>
            </a:r>
            <a:endParaRPr lang="es-CO" dirty="0">
              <a:solidFill>
                <a:srgbClr val="142B48"/>
              </a:solidFill>
            </a:endParaRPr>
          </a:p>
        </p:txBody>
      </p:sp>
      <p:pic>
        <p:nvPicPr>
          <p:cNvPr id="5" name="Imagen 4">
            <a:extLst>
              <a:ext uri="{FF2B5EF4-FFF2-40B4-BE49-F238E27FC236}">
                <a16:creationId xmlns:a16="http://schemas.microsoft.com/office/drawing/2014/main" id="{BD740621-7665-4F43-866E-7828BD089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1269" y="3626803"/>
            <a:ext cx="4824141" cy="3096577"/>
          </a:xfrm>
          <a:prstGeom prst="rect">
            <a:avLst/>
          </a:prstGeom>
        </p:spPr>
      </p:pic>
      <p:sp>
        <p:nvSpPr>
          <p:cNvPr id="4" name="Rectángulo 3">
            <a:extLst>
              <a:ext uri="{FF2B5EF4-FFF2-40B4-BE49-F238E27FC236}">
                <a16:creationId xmlns:a16="http://schemas.microsoft.com/office/drawing/2014/main" id="{88F30BC3-E3C3-4AF2-A5BB-B6C545C7384D}"/>
              </a:ext>
            </a:extLst>
          </p:cNvPr>
          <p:cNvSpPr/>
          <p:nvPr/>
        </p:nvSpPr>
        <p:spPr>
          <a:xfrm>
            <a:off x="8753339" y="6193028"/>
            <a:ext cx="2040826" cy="530352"/>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Montserrat" pitchFamily="2" charset="77"/>
              </a:rPr>
              <a:t>Célula parietal</a:t>
            </a:r>
          </a:p>
        </p:txBody>
      </p:sp>
    </p:spTree>
    <p:extLst>
      <p:ext uri="{BB962C8B-B14F-4D97-AF65-F5344CB8AC3E}">
        <p14:creationId xmlns:p14="http://schemas.microsoft.com/office/powerpoint/2010/main" val="324216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84BAB-8E3A-4743-ACE7-422B319FBBEB}"/>
              </a:ext>
            </a:extLst>
          </p:cNvPr>
          <p:cNvSpPr>
            <a:spLocks noGrp="1"/>
          </p:cNvSpPr>
          <p:nvPr>
            <p:ph type="title"/>
          </p:nvPr>
        </p:nvSpPr>
        <p:spPr>
          <a:xfrm>
            <a:off x="681037" y="189151"/>
            <a:ext cx="10515600" cy="1325563"/>
          </a:xfrm>
        </p:spPr>
        <p:txBody>
          <a:bodyPr/>
          <a:lstStyle/>
          <a:p>
            <a:r>
              <a:rPr lang="es-CO" dirty="0"/>
              <a:t>Glándulas salivares</a:t>
            </a:r>
          </a:p>
        </p:txBody>
      </p:sp>
      <p:sp>
        <p:nvSpPr>
          <p:cNvPr id="3" name="Marcador de contenido 2">
            <a:extLst>
              <a:ext uri="{FF2B5EF4-FFF2-40B4-BE49-F238E27FC236}">
                <a16:creationId xmlns:a16="http://schemas.microsoft.com/office/drawing/2014/main" id="{F300C0C8-7CC7-4B73-B36D-FBEA6A46F636}"/>
              </a:ext>
            </a:extLst>
          </p:cNvPr>
          <p:cNvSpPr>
            <a:spLocks noGrp="1"/>
          </p:cNvSpPr>
          <p:nvPr>
            <p:ph sz="half" idx="2"/>
          </p:nvPr>
        </p:nvSpPr>
        <p:spPr>
          <a:xfrm>
            <a:off x="4983980" y="1514714"/>
            <a:ext cx="6761922" cy="4547949"/>
          </a:xfrm>
        </p:spPr>
        <p:txBody>
          <a:bodyPr>
            <a:noAutofit/>
          </a:bodyPr>
          <a:lstStyle/>
          <a:p>
            <a:pPr algn="just">
              <a:lnSpc>
                <a:spcPct val="110000"/>
              </a:lnSpc>
            </a:pPr>
            <a:r>
              <a:rPr lang="es-MX" sz="1800" b="0" i="0" u="none" strike="noStrike" baseline="0" dirty="0">
                <a:solidFill>
                  <a:srgbClr val="142B48"/>
                </a:solidFill>
              </a:rPr>
              <a:t>La saliva es el primer líquido secretado por el tubo digestivo y se produce en las glándulas salivales.</a:t>
            </a:r>
          </a:p>
          <a:p>
            <a:pPr algn="just">
              <a:lnSpc>
                <a:spcPct val="110000"/>
              </a:lnSpc>
            </a:pPr>
            <a:endParaRPr lang="es-MX" sz="1800" dirty="0">
              <a:solidFill>
                <a:srgbClr val="142B48"/>
              </a:solidFill>
            </a:endParaRPr>
          </a:p>
          <a:p>
            <a:pPr algn="just">
              <a:lnSpc>
                <a:spcPct val="110000"/>
              </a:lnSpc>
            </a:pPr>
            <a:r>
              <a:rPr lang="es-CO" sz="1800" b="0" i="0" u="none" strike="noStrike" baseline="0" dirty="0">
                <a:solidFill>
                  <a:srgbClr val="142B48"/>
                </a:solidFill>
              </a:rPr>
              <a:t>Las  </a:t>
            </a:r>
            <a:r>
              <a:rPr lang="es-MX" sz="1800" b="0" i="0" u="none" strike="noStrike" baseline="0" dirty="0">
                <a:solidFill>
                  <a:srgbClr val="142B48"/>
                </a:solidFill>
              </a:rPr>
              <a:t>glándulas salivales mayores se hallan alrededor de la cavidad bucal; son pares y simétricas, y tienen un conducto de excreción definido:</a:t>
            </a:r>
          </a:p>
          <a:p>
            <a:pPr lvl="1" algn="just">
              <a:lnSpc>
                <a:spcPct val="110000"/>
              </a:lnSpc>
              <a:buFont typeface="Wingdings" pitchFamily="2" charset="2"/>
              <a:buChar char="§"/>
            </a:pPr>
            <a:r>
              <a:rPr lang="es-CO" sz="1600" b="0" i="0" u="none" strike="noStrike" baseline="0" dirty="0">
                <a:solidFill>
                  <a:srgbClr val="142B48"/>
                </a:solidFill>
              </a:rPr>
              <a:t>Parótida.</a:t>
            </a:r>
          </a:p>
          <a:p>
            <a:pPr lvl="1" algn="just">
              <a:lnSpc>
                <a:spcPct val="110000"/>
              </a:lnSpc>
              <a:buFont typeface="Wingdings" pitchFamily="2" charset="2"/>
              <a:buChar char="§"/>
            </a:pPr>
            <a:r>
              <a:rPr lang="es-CO" sz="1600" b="0" i="0" u="none" strike="noStrike" baseline="0" dirty="0">
                <a:solidFill>
                  <a:srgbClr val="142B48"/>
                </a:solidFill>
              </a:rPr>
              <a:t>Submaxilar.</a:t>
            </a:r>
          </a:p>
          <a:p>
            <a:pPr lvl="1" algn="just">
              <a:lnSpc>
                <a:spcPct val="110000"/>
              </a:lnSpc>
              <a:buFont typeface="Wingdings" pitchFamily="2" charset="2"/>
              <a:buChar char="§"/>
            </a:pPr>
            <a:r>
              <a:rPr lang="es-CO" sz="1600" dirty="0">
                <a:solidFill>
                  <a:srgbClr val="142B48"/>
                </a:solidFill>
              </a:rPr>
              <a:t>S</a:t>
            </a:r>
            <a:r>
              <a:rPr lang="es-CO" sz="1600" b="0" i="0" u="none" strike="noStrike" baseline="0" dirty="0">
                <a:solidFill>
                  <a:srgbClr val="142B48"/>
                </a:solidFill>
              </a:rPr>
              <a:t>ublingual.</a:t>
            </a:r>
          </a:p>
          <a:p>
            <a:pPr marL="457200" lvl="1" indent="0" algn="just">
              <a:lnSpc>
                <a:spcPct val="110000"/>
              </a:lnSpc>
              <a:buNone/>
            </a:pPr>
            <a:endParaRPr lang="es-CO" sz="1800" dirty="0">
              <a:solidFill>
                <a:srgbClr val="142B48"/>
              </a:solidFill>
            </a:endParaRPr>
          </a:p>
          <a:p>
            <a:pPr algn="just">
              <a:lnSpc>
                <a:spcPct val="110000"/>
              </a:lnSpc>
            </a:pPr>
            <a:r>
              <a:rPr lang="es-MX" sz="1800" b="0" i="0" u="none" strike="noStrike" baseline="0" dirty="0">
                <a:solidFill>
                  <a:srgbClr val="142B48"/>
                </a:solidFill>
              </a:rPr>
              <a:t>Las menores se abren directamente a la cavidad oral y se distribuyen por casi toda la mucosa oral, aunque se  agrupan en determinadas zonas: </a:t>
            </a:r>
          </a:p>
          <a:p>
            <a:pPr lvl="1" algn="just">
              <a:lnSpc>
                <a:spcPct val="110000"/>
              </a:lnSpc>
              <a:buFont typeface="Wingdings" pitchFamily="2" charset="2"/>
              <a:buChar char="§"/>
            </a:pPr>
            <a:r>
              <a:rPr lang="es-MX" sz="1600" dirty="0">
                <a:solidFill>
                  <a:srgbClr val="142B48"/>
                </a:solidFill>
              </a:rPr>
              <a:t>L</a:t>
            </a:r>
            <a:r>
              <a:rPr lang="es-MX" sz="1600" b="0" i="0" u="none" strike="noStrike" baseline="0" dirty="0">
                <a:solidFill>
                  <a:srgbClr val="142B48"/>
                </a:solidFill>
              </a:rPr>
              <a:t>abiales, yugales, palatinas y linguales.</a:t>
            </a:r>
            <a:endParaRPr lang="es-CO" sz="1600" dirty="0">
              <a:solidFill>
                <a:srgbClr val="142B48"/>
              </a:solidFill>
            </a:endParaRPr>
          </a:p>
        </p:txBody>
      </p:sp>
      <p:pic>
        <p:nvPicPr>
          <p:cNvPr id="4" name="Imagen 3">
            <a:extLst>
              <a:ext uri="{FF2B5EF4-FFF2-40B4-BE49-F238E27FC236}">
                <a16:creationId xmlns:a16="http://schemas.microsoft.com/office/drawing/2014/main" id="{1B0BE1CD-A20A-4354-954D-3FE63089C3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363" y="1365108"/>
            <a:ext cx="3410465" cy="2407902"/>
          </a:xfrm>
          <a:prstGeom prst="rect">
            <a:avLst/>
          </a:prstGeom>
        </p:spPr>
      </p:pic>
    </p:spTree>
    <p:extLst>
      <p:ext uri="{BB962C8B-B14F-4D97-AF65-F5344CB8AC3E}">
        <p14:creationId xmlns:p14="http://schemas.microsoft.com/office/powerpoint/2010/main" val="2597079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64932" y="116697"/>
            <a:ext cx="10515600" cy="1325563"/>
          </a:xfrm>
        </p:spPr>
        <p:txBody>
          <a:bodyPr/>
          <a:lstStyle/>
          <a:p>
            <a:r>
              <a:rPr lang="es-CO" dirty="0"/>
              <a:t>Secreción ácida</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4942922" y="1868488"/>
            <a:ext cx="6761922" cy="4351338"/>
          </a:xfrm>
        </p:spPr>
        <p:txBody>
          <a:bodyPr/>
          <a:lstStyle/>
          <a:p>
            <a:pPr algn="just">
              <a:lnSpc>
                <a:spcPct val="100000"/>
              </a:lnSpc>
            </a:pPr>
            <a:r>
              <a:rPr lang="es-MX" dirty="0"/>
              <a:t>La </a:t>
            </a:r>
            <a:r>
              <a:rPr lang="es-MX" b="1" dirty="0"/>
              <a:t>histamina</a:t>
            </a:r>
            <a:r>
              <a:rPr lang="es-MX" dirty="0"/>
              <a:t> es el estimulante más importante de la secreción ácida.</a:t>
            </a:r>
          </a:p>
          <a:p>
            <a:pPr algn="just">
              <a:lnSpc>
                <a:spcPct val="100000"/>
              </a:lnSpc>
            </a:pPr>
            <a:r>
              <a:rPr lang="es-MX" dirty="0"/>
              <a:t>Es liberada por células semejantes a las </a:t>
            </a:r>
            <a:r>
              <a:rPr lang="es-MX" b="1" dirty="0"/>
              <a:t>enterocromafines.</a:t>
            </a:r>
          </a:p>
          <a:p>
            <a:pPr algn="just">
              <a:lnSpc>
                <a:spcPct val="100000"/>
              </a:lnSpc>
            </a:pPr>
            <a:r>
              <a:rPr lang="es-MX" b="1" dirty="0"/>
              <a:t>Somastostatina</a:t>
            </a:r>
            <a:r>
              <a:rPr lang="es-MX" dirty="0"/>
              <a:t>: inhibe de manera directa las células parietales; modula fundamentalmente la liberación de gastrina.</a:t>
            </a:r>
          </a:p>
          <a:p>
            <a:pPr algn="just">
              <a:lnSpc>
                <a:spcPct val="100000"/>
              </a:lnSpc>
            </a:pPr>
            <a:r>
              <a:rPr lang="es-MX" dirty="0"/>
              <a:t>Las prostaglandinas son secretadas por casi todas las células epiteliales y no epiteliales del estómago. Las principales prostaglandinas producidas en el estómago son la PGE2 , la PGF2α y la PGI2 (prostaciclina).</a:t>
            </a:r>
            <a:endParaRPr lang="es-CO" dirty="0"/>
          </a:p>
        </p:txBody>
      </p:sp>
      <p:pic>
        <p:nvPicPr>
          <p:cNvPr id="6" name="Imagen 5">
            <a:extLst>
              <a:ext uri="{FF2B5EF4-FFF2-40B4-BE49-F238E27FC236}">
                <a16:creationId xmlns:a16="http://schemas.microsoft.com/office/drawing/2014/main" id="{8E489B9B-8F32-4C53-A6F5-7CB7B66124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144588"/>
            <a:ext cx="4026946" cy="2633695"/>
          </a:xfrm>
          <a:prstGeom prst="rect">
            <a:avLst/>
          </a:prstGeom>
        </p:spPr>
      </p:pic>
    </p:spTree>
    <p:extLst>
      <p:ext uri="{BB962C8B-B14F-4D97-AF65-F5344CB8AC3E}">
        <p14:creationId xmlns:p14="http://schemas.microsoft.com/office/powerpoint/2010/main" val="63637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38163" y="39770"/>
            <a:ext cx="10515600" cy="1325563"/>
          </a:xfrm>
        </p:spPr>
        <p:txBody>
          <a:bodyPr/>
          <a:lstStyle/>
          <a:p>
            <a:r>
              <a:rPr lang="es-CO" dirty="0"/>
              <a:t>Pepsinógeno</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498420" y="1818398"/>
            <a:ext cx="6364113" cy="4351338"/>
          </a:xfrm>
        </p:spPr>
        <p:txBody>
          <a:bodyPr/>
          <a:lstStyle/>
          <a:p>
            <a:pPr algn="just">
              <a:lnSpc>
                <a:spcPct val="100000"/>
              </a:lnSpc>
            </a:pPr>
            <a:r>
              <a:rPr lang="es-MX" dirty="0"/>
              <a:t>Precursores inactivos de la pepsina.</a:t>
            </a:r>
          </a:p>
          <a:p>
            <a:pPr algn="just">
              <a:lnSpc>
                <a:spcPct val="100000"/>
              </a:lnSpc>
            </a:pPr>
            <a:endParaRPr lang="es-MX" dirty="0"/>
          </a:p>
          <a:p>
            <a:pPr algn="just">
              <a:lnSpc>
                <a:spcPct val="100000"/>
              </a:lnSpc>
            </a:pPr>
            <a:r>
              <a:rPr lang="es-MX" dirty="0"/>
              <a:t>Existen siete isoenzimas diferentes del pepsinógeno que se agrupan, dependiendo de su reactividad inmunológica, en pepsinógeno I (pepsinógenos del 1 al 5) y pepsinógeno II (pepsinógenos 6 y 7).</a:t>
            </a:r>
          </a:p>
          <a:p>
            <a:pPr algn="just">
              <a:lnSpc>
                <a:spcPct val="100000"/>
              </a:lnSpc>
            </a:pPr>
            <a:endParaRPr lang="es-MX" dirty="0"/>
          </a:p>
          <a:p>
            <a:pPr algn="just">
              <a:lnSpc>
                <a:spcPct val="100000"/>
              </a:lnSpc>
            </a:pPr>
            <a:r>
              <a:rPr lang="es-MX" dirty="0"/>
              <a:t>Es secretado por las células principales de la mucosa del fundus o cuerpo gástrico.</a:t>
            </a:r>
          </a:p>
          <a:p>
            <a:pPr algn="just">
              <a:lnSpc>
                <a:spcPct val="100000"/>
              </a:lnSpc>
            </a:pPr>
            <a:endParaRPr lang="es-CO" dirty="0"/>
          </a:p>
        </p:txBody>
      </p:sp>
      <p:pic>
        <p:nvPicPr>
          <p:cNvPr id="7" name="Imagen 6">
            <a:extLst>
              <a:ext uri="{FF2B5EF4-FFF2-40B4-BE49-F238E27FC236}">
                <a16:creationId xmlns:a16="http://schemas.microsoft.com/office/drawing/2014/main" id="{1C458883-9FF4-4FFC-ABCC-DD94C0108E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766" y="1078388"/>
            <a:ext cx="4124729" cy="2694622"/>
          </a:xfrm>
          <a:prstGeom prst="rect">
            <a:avLst/>
          </a:prstGeom>
        </p:spPr>
      </p:pic>
    </p:spTree>
    <p:extLst>
      <p:ext uri="{BB962C8B-B14F-4D97-AF65-F5344CB8AC3E}">
        <p14:creationId xmlns:p14="http://schemas.microsoft.com/office/powerpoint/2010/main" val="1307062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38162" y="56268"/>
            <a:ext cx="10515600" cy="1325563"/>
          </a:xfrm>
        </p:spPr>
        <p:txBody>
          <a:bodyPr/>
          <a:lstStyle/>
          <a:p>
            <a:r>
              <a:rPr lang="es-CO" dirty="0"/>
              <a:t>Factor intrínseco</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393015" y="2027164"/>
            <a:ext cx="6194148" cy="4351338"/>
          </a:xfrm>
        </p:spPr>
        <p:txBody>
          <a:bodyPr/>
          <a:lstStyle/>
          <a:p>
            <a:pPr algn="just">
              <a:lnSpc>
                <a:spcPct val="100000"/>
              </a:lnSpc>
            </a:pPr>
            <a:r>
              <a:rPr lang="es-MX" dirty="0">
                <a:solidFill>
                  <a:srgbClr val="142B48"/>
                </a:solidFill>
              </a:rPr>
              <a:t>Glucoproteína de 50 kDa secretada por las células parietales, y en menor medida por las células principales y las endocrinas. </a:t>
            </a:r>
          </a:p>
          <a:p>
            <a:pPr algn="just">
              <a:lnSpc>
                <a:spcPct val="100000"/>
              </a:lnSpc>
            </a:pPr>
            <a:endParaRPr lang="es-MX" dirty="0">
              <a:solidFill>
                <a:srgbClr val="142B48"/>
              </a:solidFill>
            </a:endParaRPr>
          </a:p>
          <a:p>
            <a:pPr algn="just">
              <a:lnSpc>
                <a:spcPct val="100000"/>
              </a:lnSpc>
            </a:pPr>
            <a:r>
              <a:rPr lang="es-MX" dirty="0">
                <a:solidFill>
                  <a:srgbClr val="142B48"/>
                </a:solidFill>
              </a:rPr>
              <a:t>Es necesario para la absorción de la vitamina B12 en el íleon, a la cual se une previamente como paso indispensable.</a:t>
            </a:r>
          </a:p>
          <a:p>
            <a:pPr algn="just">
              <a:lnSpc>
                <a:spcPct val="100000"/>
              </a:lnSpc>
            </a:pPr>
            <a:endParaRPr lang="es-MX" dirty="0">
              <a:solidFill>
                <a:srgbClr val="142B48"/>
              </a:solidFill>
            </a:endParaRPr>
          </a:p>
          <a:p>
            <a:pPr algn="just">
              <a:lnSpc>
                <a:spcPct val="100000"/>
              </a:lnSpc>
            </a:pPr>
            <a:r>
              <a:rPr lang="es-MX" dirty="0">
                <a:solidFill>
                  <a:srgbClr val="142B48"/>
                </a:solidFill>
              </a:rPr>
              <a:t>Su secreción se produce de forma paralela a la del HCl, y siguiendo sus mismos estímulos.</a:t>
            </a:r>
            <a:endParaRPr lang="es-CO" dirty="0">
              <a:solidFill>
                <a:srgbClr val="142B48"/>
              </a:solidFill>
            </a:endParaRPr>
          </a:p>
        </p:txBody>
      </p:sp>
      <p:pic>
        <p:nvPicPr>
          <p:cNvPr id="5" name="Imagen 4">
            <a:extLst>
              <a:ext uri="{FF2B5EF4-FFF2-40B4-BE49-F238E27FC236}">
                <a16:creationId xmlns:a16="http://schemas.microsoft.com/office/drawing/2014/main" id="{13F2C5E2-36FE-47AC-8506-D8F8B0F4E4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8238" y="1148929"/>
            <a:ext cx="3355702" cy="2624081"/>
          </a:xfrm>
          <a:prstGeom prst="rect">
            <a:avLst/>
          </a:prstGeom>
        </p:spPr>
      </p:pic>
    </p:spTree>
    <p:extLst>
      <p:ext uri="{BB962C8B-B14F-4D97-AF65-F5344CB8AC3E}">
        <p14:creationId xmlns:p14="http://schemas.microsoft.com/office/powerpoint/2010/main" val="1355864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495300" y="21669"/>
            <a:ext cx="10515600" cy="1325563"/>
          </a:xfrm>
        </p:spPr>
        <p:txBody>
          <a:bodyPr/>
          <a:lstStyle/>
          <a:p>
            <a:r>
              <a:rPr lang="es-CO" dirty="0"/>
              <a:t>Regulación </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401503" y="1825625"/>
            <a:ext cx="6295197" cy="4351338"/>
          </a:xfrm>
        </p:spPr>
        <p:txBody>
          <a:bodyPr/>
          <a:lstStyle/>
          <a:p>
            <a:pPr algn="just">
              <a:lnSpc>
                <a:spcPct val="100000"/>
              </a:lnSpc>
            </a:pPr>
            <a:r>
              <a:rPr lang="es-MX" dirty="0">
                <a:solidFill>
                  <a:srgbClr val="142B48"/>
                </a:solidFill>
              </a:rPr>
              <a:t>La secreción gástrica varía mucho entre personas normales, y su composición y cuantía sufre importantes variaciones a lo largo de las 24 horas del día.</a:t>
            </a:r>
          </a:p>
          <a:p>
            <a:pPr algn="just">
              <a:lnSpc>
                <a:spcPct val="100000"/>
              </a:lnSpc>
            </a:pPr>
            <a:endParaRPr lang="es-MX" dirty="0">
              <a:solidFill>
                <a:srgbClr val="142B48"/>
              </a:solidFill>
            </a:endParaRPr>
          </a:p>
          <a:p>
            <a:pPr algn="just">
              <a:lnSpc>
                <a:spcPct val="100000"/>
              </a:lnSpc>
            </a:pPr>
            <a:r>
              <a:rPr lang="es-MX" b="1" dirty="0">
                <a:solidFill>
                  <a:srgbClr val="142B48"/>
                </a:solidFill>
              </a:rPr>
              <a:t>Secreción basal:</a:t>
            </a:r>
            <a:r>
              <a:rPr lang="es-MX" dirty="0">
                <a:solidFill>
                  <a:srgbClr val="142B48"/>
                </a:solidFill>
              </a:rPr>
              <a:t> en reposo, el estómago segrega jugo gástrico de manera continua en pequeña cantidad. La secreción basal de ácido es mayor en los hombres que en las mujeres, y presenta un ritmo circadiano con un máximo a las 24 horas y un mínimo a las 7 horas.</a:t>
            </a:r>
            <a:endParaRPr lang="es-CO" dirty="0">
              <a:solidFill>
                <a:srgbClr val="142B48"/>
              </a:solidFill>
            </a:endParaRPr>
          </a:p>
        </p:txBody>
      </p:sp>
      <p:pic>
        <p:nvPicPr>
          <p:cNvPr id="6" name="Imagen 5">
            <a:extLst>
              <a:ext uri="{FF2B5EF4-FFF2-40B4-BE49-F238E27FC236}">
                <a16:creationId xmlns:a16="http://schemas.microsoft.com/office/drawing/2014/main" id="{9041AA5A-565E-49E6-AA46-108EE94FDA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 y="1144588"/>
            <a:ext cx="4316673" cy="2547382"/>
          </a:xfrm>
          <a:prstGeom prst="rect">
            <a:avLst/>
          </a:prstGeom>
        </p:spPr>
      </p:pic>
    </p:spTree>
    <p:extLst>
      <p:ext uri="{BB962C8B-B14F-4D97-AF65-F5344CB8AC3E}">
        <p14:creationId xmlns:p14="http://schemas.microsoft.com/office/powerpoint/2010/main" val="400014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66738" y="18255"/>
            <a:ext cx="10515600" cy="1325563"/>
          </a:xfrm>
        </p:spPr>
        <p:txBody>
          <a:bodyPr/>
          <a:lstStyle/>
          <a:p>
            <a:r>
              <a:rPr lang="es-CO" dirty="0"/>
              <a:t>Regulación bajo estímulos</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1109662" y="1282625"/>
            <a:ext cx="10515600" cy="4351338"/>
          </a:xfrm>
        </p:spPr>
        <p:txBody>
          <a:bodyPr/>
          <a:lstStyle/>
          <a:p>
            <a:pPr>
              <a:lnSpc>
                <a:spcPct val="100000"/>
              </a:lnSpc>
            </a:pPr>
            <a:r>
              <a:rPr lang="es-CO" b="1" dirty="0"/>
              <a:t>Fase cefálica: </a:t>
            </a:r>
            <a:r>
              <a:rPr lang="es-CO" dirty="0"/>
              <a:t>30-50%.</a:t>
            </a:r>
          </a:p>
          <a:p>
            <a:pPr>
              <a:lnSpc>
                <a:spcPct val="100000"/>
              </a:lnSpc>
            </a:pPr>
            <a:r>
              <a:rPr lang="es-CO" b="1" dirty="0"/>
              <a:t>Fase gástrica:  </a:t>
            </a:r>
            <a:r>
              <a:rPr lang="es-MX" dirty="0"/>
              <a:t>la distensión de las paredes del estómago por la llegada de los alimentos produce la activación de los receptores.</a:t>
            </a:r>
            <a:endParaRPr lang="es-CO" dirty="0"/>
          </a:p>
          <a:p>
            <a:pPr>
              <a:lnSpc>
                <a:spcPct val="100000"/>
              </a:lnSpc>
            </a:pPr>
            <a:r>
              <a:rPr lang="es-CO" b="1" dirty="0"/>
              <a:t>Fase intestinal:</a:t>
            </a:r>
            <a:r>
              <a:rPr lang="es-CO" dirty="0"/>
              <a:t> 5%.</a:t>
            </a:r>
          </a:p>
        </p:txBody>
      </p:sp>
      <p:pic>
        <p:nvPicPr>
          <p:cNvPr id="9218" name="Picture 2" descr="SOBRE LA NUTRICIÓN ENTERAL Y EL FISIOLOGISMO GASTRO- INTESTINAL">
            <a:extLst>
              <a:ext uri="{FF2B5EF4-FFF2-40B4-BE49-F238E27FC236}">
                <a16:creationId xmlns:a16="http://schemas.microsoft.com/office/drawing/2014/main" id="{725E701B-BE62-4C95-89CE-590F856718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9007" y="2928670"/>
            <a:ext cx="4669654" cy="340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76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52450" y="54214"/>
            <a:ext cx="10515600" cy="1325563"/>
          </a:xfrm>
        </p:spPr>
        <p:txBody>
          <a:bodyPr/>
          <a:lstStyle/>
          <a:p>
            <a:r>
              <a:rPr lang="es-CO" dirty="0"/>
              <a:t>Barrera mucosa gástrica</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977140" y="1379777"/>
            <a:ext cx="10662409" cy="4351338"/>
          </a:xfrm>
        </p:spPr>
        <p:txBody>
          <a:bodyPr/>
          <a:lstStyle/>
          <a:p>
            <a:pPr algn="just">
              <a:lnSpc>
                <a:spcPct val="100000"/>
              </a:lnSpc>
            </a:pPr>
            <a:r>
              <a:rPr lang="es-CO" b="1" dirty="0"/>
              <a:t>Secreción de moco: </a:t>
            </a:r>
            <a:r>
              <a:rPr lang="es-MX" b="1" dirty="0"/>
              <a:t> </a:t>
            </a:r>
            <a:r>
              <a:rPr lang="es-MX" dirty="0"/>
              <a:t>espesor de la capa de moco; por lo general entre 0.2 a 0.6 mm y cubre la superficie mucosa del estómago.</a:t>
            </a:r>
            <a:endParaRPr lang="es-CO" dirty="0"/>
          </a:p>
          <a:p>
            <a:pPr algn="just">
              <a:lnSpc>
                <a:spcPct val="100000"/>
              </a:lnSpc>
            </a:pPr>
            <a:r>
              <a:rPr lang="es-CO" b="1" dirty="0"/>
              <a:t>Secreción de bicarbonato</a:t>
            </a:r>
            <a:r>
              <a:rPr lang="es-CO" dirty="0"/>
              <a:t>: por </a:t>
            </a:r>
            <a:r>
              <a:rPr lang="es-MX" dirty="0"/>
              <a:t>parte de las células epiteliales en las mucosas oxíntica, pilórica y duodenal.</a:t>
            </a:r>
            <a:endParaRPr lang="es-CO" dirty="0"/>
          </a:p>
        </p:txBody>
      </p:sp>
      <p:pic>
        <p:nvPicPr>
          <p:cNvPr id="6" name="Imagen 5">
            <a:extLst>
              <a:ext uri="{FF2B5EF4-FFF2-40B4-BE49-F238E27FC236}">
                <a16:creationId xmlns:a16="http://schemas.microsoft.com/office/drawing/2014/main" id="{3E4A0131-7B68-4BE1-B4BC-7F7EC8261A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4424" y="3157144"/>
            <a:ext cx="4222148" cy="3270334"/>
          </a:xfrm>
          <a:prstGeom prst="rect">
            <a:avLst/>
          </a:prstGeom>
        </p:spPr>
      </p:pic>
    </p:spTree>
    <p:extLst>
      <p:ext uri="{BB962C8B-B14F-4D97-AF65-F5344CB8AC3E}">
        <p14:creationId xmlns:p14="http://schemas.microsoft.com/office/powerpoint/2010/main" val="2266656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66738" y="142015"/>
            <a:ext cx="10515600" cy="1325563"/>
          </a:xfrm>
        </p:spPr>
        <p:txBody>
          <a:bodyPr/>
          <a:lstStyle/>
          <a:p>
            <a:r>
              <a:rPr lang="es-CO" dirty="0"/>
              <a:t>Ritmo de vaciamiento</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231958" y="1690688"/>
            <a:ext cx="6761922" cy="4351338"/>
          </a:xfrm>
        </p:spPr>
        <p:txBody>
          <a:bodyPr/>
          <a:lstStyle/>
          <a:p>
            <a:pPr algn="just">
              <a:lnSpc>
                <a:spcPct val="100000"/>
              </a:lnSpc>
            </a:pPr>
            <a:r>
              <a:rPr lang="es-MX" dirty="0">
                <a:solidFill>
                  <a:srgbClr val="142B48"/>
                </a:solidFill>
              </a:rPr>
              <a:t>Un ritmo adecuado de vaciamiento gástrico es fundamental para lograr que no se sobrepase la capacidad de absorción de la mucosa intestinal.</a:t>
            </a:r>
          </a:p>
          <a:p>
            <a:pPr algn="just">
              <a:lnSpc>
                <a:spcPct val="100000"/>
              </a:lnSpc>
            </a:pPr>
            <a:endParaRPr lang="es-MX" dirty="0">
              <a:solidFill>
                <a:srgbClr val="142B48"/>
              </a:solidFill>
            </a:endParaRPr>
          </a:p>
          <a:p>
            <a:pPr algn="just">
              <a:lnSpc>
                <a:spcPct val="100000"/>
              </a:lnSpc>
            </a:pPr>
            <a:r>
              <a:rPr lang="es-MX" b="1" dirty="0">
                <a:solidFill>
                  <a:srgbClr val="142B48"/>
                </a:solidFill>
              </a:rPr>
              <a:t>Líquidos: </a:t>
            </a:r>
            <a:r>
              <a:rPr lang="es-MX" dirty="0">
                <a:solidFill>
                  <a:srgbClr val="142B48"/>
                </a:solidFill>
              </a:rPr>
              <a:t>vaciamiento de líquidos sigue una curva exponencial (con excepción de las grasas líquidas, que se comportan de forma similar a los sólidos).</a:t>
            </a:r>
          </a:p>
          <a:p>
            <a:pPr algn="just">
              <a:lnSpc>
                <a:spcPct val="100000"/>
              </a:lnSpc>
            </a:pPr>
            <a:endParaRPr lang="es-MX" b="1" dirty="0">
              <a:solidFill>
                <a:srgbClr val="142B48"/>
              </a:solidFill>
            </a:endParaRPr>
          </a:p>
          <a:p>
            <a:pPr algn="just">
              <a:lnSpc>
                <a:spcPct val="100000"/>
              </a:lnSpc>
            </a:pPr>
            <a:r>
              <a:rPr lang="es-MX" b="1" dirty="0">
                <a:solidFill>
                  <a:srgbClr val="142B48"/>
                </a:solidFill>
              </a:rPr>
              <a:t>Sólidos:</a:t>
            </a:r>
            <a:r>
              <a:rPr lang="es-MX" dirty="0">
                <a:solidFill>
                  <a:srgbClr val="142B48"/>
                </a:solidFill>
              </a:rPr>
              <a:t> presentan, tras un período inicial de escaso paso de nutrientes al duodeno, un patrón de vaciamiento lineal.</a:t>
            </a:r>
            <a:endParaRPr lang="es-CO" dirty="0">
              <a:solidFill>
                <a:srgbClr val="142B48"/>
              </a:solidFill>
            </a:endParaRPr>
          </a:p>
        </p:txBody>
      </p:sp>
      <p:pic>
        <p:nvPicPr>
          <p:cNvPr id="5" name="Imagen 4">
            <a:extLst>
              <a:ext uri="{FF2B5EF4-FFF2-40B4-BE49-F238E27FC236}">
                <a16:creationId xmlns:a16="http://schemas.microsoft.com/office/drawing/2014/main" id="{B2E963AC-3B9F-4350-8EE3-3F2DEF72B0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298" y="1467578"/>
            <a:ext cx="4259580" cy="2533716"/>
          </a:xfrm>
          <a:prstGeom prst="rect">
            <a:avLst/>
          </a:prstGeom>
        </p:spPr>
      </p:pic>
    </p:spTree>
    <p:extLst>
      <p:ext uri="{BB962C8B-B14F-4D97-AF65-F5344CB8AC3E}">
        <p14:creationId xmlns:p14="http://schemas.microsoft.com/office/powerpoint/2010/main" val="3801282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95325" y="189151"/>
            <a:ext cx="10515600" cy="1325563"/>
          </a:xfrm>
        </p:spPr>
        <p:txBody>
          <a:bodyPr/>
          <a:lstStyle/>
          <a:p>
            <a:r>
              <a:rPr lang="es-CO" dirty="0"/>
              <a:t>Regulación hormonal </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063366" y="2097087"/>
            <a:ext cx="6761922" cy="4351338"/>
          </a:xfrm>
        </p:spPr>
        <p:txBody>
          <a:bodyPr/>
          <a:lstStyle/>
          <a:p>
            <a:pPr algn="just">
              <a:lnSpc>
                <a:spcPct val="100000"/>
              </a:lnSpc>
            </a:pPr>
            <a:r>
              <a:rPr lang="es-MX" dirty="0"/>
              <a:t>Intervienen una serie de hormonas gastrointestinales, entre las que destacan la gastrina y la CCK. </a:t>
            </a:r>
          </a:p>
          <a:p>
            <a:pPr algn="just">
              <a:lnSpc>
                <a:spcPct val="100000"/>
              </a:lnSpc>
            </a:pPr>
            <a:endParaRPr lang="es-MX" dirty="0"/>
          </a:p>
          <a:p>
            <a:pPr algn="just">
              <a:lnSpc>
                <a:spcPct val="100000"/>
              </a:lnSpc>
            </a:pPr>
            <a:r>
              <a:rPr lang="es-MX" dirty="0"/>
              <a:t>La gastrina se libera por la mucosa antral en respuesta a la distensión de la pared gástrica, y ante la presencia en el estómago de determinados alimentos como la carne.</a:t>
            </a:r>
            <a:endParaRPr lang="es-CO" dirty="0"/>
          </a:p>
        </p:txBody>
      </p:sp>
    </p:spTree>
    <p:extLst>
      <p:ext uri="{BB962C8B-B14F-4D97-AF65-F5344CB8AC3E}">
        <p14:creationId xmlns:p14="http://schemas.microsoft.com/office/powerpoint/2010/main" val="168782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65572" y="317738"/>
            <a:ext cx="11178766" cy="1325563"/>
          </a:xfrm>
        </p:spPr>
        <p:txBody>
          <a:bodyPr/>
          <a:lstStyle/>
          <a:p>
            <a:r>
              <a:rPr lang="es-MX" dirty="0"/>
              <a:t>Glándulas anexas del intestino delgado</a:t>
            </a:r>
            <a:endParaRPr lang="es-CO" dirty="0"/>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910841" y="1754188"/>
            <a:ext cx="10688228" cy="4351338"/>
          </a:xfrm>
        </p:spPr>
        <p:txBody>
          <a:bodyPr/>
          <a:lstStyle/>
          <a:p>
            <a:pPr algn="just">
              <a:lnSpc>
                <a:spcPct val="100000"/>
              </a:lnSpc>
            </a:pPr>
            <a:r>
              <a:rPr lang="es-MX" b="0" i="0" dirty="0">
                <a:solidFill>
                  <a:srgbClr val="142B48"/>
                </a:solidFill>
                <a:effectLst/>
              </a:rPr>
              <a:t>El quimo que llega al intestino delgado es ácido.</a:t>
            </a:r>
          </a:p>
          <a:p>
            <a:pPr algn="just">
              <a:lnSpc>
                <a:spcPct val="100000"/>
              </a:lnSpc>
            </a:pPr>
            <a:r>
              <a:rPr lang="es-MX" dirty="0">
                <a:solidFill>
                  <a:srgbClr val="142B48"/>
                </a:solidFill>
              </a:rPr>
              <a:t>Debe ser alcalinizado.</a:t>
            </a:r>
          </a:p>
          <a:p>
            <a:pPr algn="just">
              <a:lnSpc>
                <a:spcPct val="100000"/>
              </a:lnSpc>
            </a:pPr>
            <a:r>
              <a:rPr lang="es-MX" b="0" i="0" dirty="0">
                <a:solidFill>
                  <a:srgbClr val="142B48"/>
                </a:solidFill>
                <a:effectLst/>
              </a:rPr>
              <a:t>Sometido a nuevos movimientos de agitación a fin de mezclarlo con las secreciones que se encuentran en el duodeno, que en gran parte proceden de dos grandes glándulas digestivas accesorias: el páncreas y el hígado.</a:t>
            </a:r>
            <a:endParaRPr lang="es-CO" dirty="0">
              <a:solidFill>
                <a:srgbClr val="142B48"/>
              </a:solidFill>
            </a:endParaRPr>
          </a:p>
        </p:txBody>
      </p:sp>
      <p:pic>
        <p:nvPicPr>
          <p:cNvPr id="5" name="Imagen 4">
            <a:extLst>
              <a:ext uri="{FF2B5EF4-FFF2-40B4-BE49-F238E27FC236}">
                <a16:creationId xmlns:a16="http://schemas.microsoft.com/office/drawing/2014/main" id="{1061E76A-458D-458A-925B-9252ABA395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9355" y="3772487"/>
            <a:ext cx="2697775" cy="2910655"/>
          </a:xfrm>
          <a:prstGeom prst="rect">
            <a:avLst/>
          </a:prstGeom>
        </p:spPr>
      </p:pic>
    </p:spTree>
    <p:extLst>
      <p:ext uri="{BB962C8B-B14F-4D97-AF65-F5344CB8AC3E}">
        <p14:creationId xmlns:p14="http://schemas.microsoft.com/office/powerpoint/2010/main" val="333375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62B8F-7202-46F1-A3DF-3EFCEA360426}"/>
              </a:ext>
            </a:extLst>
          </p:cNvPr>
          <p:cNvSpPr>
            <a:spLocks noGrp="1"/>
          </p:cNvSpPr>
          <p:nvPr>
            <p:ph type="ctrTitle"/>
          </p:nvPr>
        </p:nvSpPr>
        <p:spPr>
          <a:xfrm>
            <a:off x="1524000" y="868362"/>
            <a:ext cx="9144000" cy="2387600"/>
          </a:xfrm>
        </p:spPr>
        <p:txBody>
          <a:bodyPr/>
          <a:lstStyle/>
          <a:p>
            <a:pPr>
              <a:lnSpc>
                <a:spcPct val="100000"/>
              </a:lnSpc>
            </a:pPr>
            <a:r>
              <a:rPr lang="es-MX" dirty="0"/>
              <a:t>II. FISIOLOGÍA DEL PÁNCREAS</a:t>
            </a:r>
            <a:endParaRPr lang="es-CO" dirty="0"/>
          </a:p>
        </p:txBody>
      </p:sp>
      <p:sp>
        <p:nvSpPr>
          <p:cNvPr id="3" name="Subtítulo 2">
            <a:extLst>
              <a:ext uri="{FF2B5EF4-FFF2-40B4-BE49-F238E27FC236}">
                <a16:creationId xmlns:a16="http://schemas.microsoft.com/office/drawing/2014/main" id="{25737DAE-870A-42A5-9CCB-284939B78133}"/>
              </a:ext>
            </a:extLst>
          </p:cNvPr>
          <p:cNvSpPr>
            <a:spLocks noGrp="1"/>
          </p:cNvSpPr>
          <p:nvPr>
            <p:ph type="subTitle" idx="1"/>
          </p:nvPr>
        </p:nvSpPr>
        <p:spPr>
          <a:xfrm>
            <a:off x="2781300" y="3444559"/>
            <a:ext cx="6629400" cy="1655762"/>
          </a:xfrm>
        </p:spPr>
        <p:txBody>
          <a:bodyPr/>
          <a:lstStyle/>
          <a:p>
            <a:pPr marL="0" lvl="0" indent="0" algn="ctr" rtl="0">
              <a:lnSpc>
                <a:spcPct val="100000"/>
              </a:lnSpc>
              <a:spcBef>
                <a:spcPts val="0"/>
              </a:spcBef>
              <a:spcAft>
                <a:spcPts val="0"/>
              </a:spcAft>
              <a:buClr>
                <a:srgbClr val="152B48"/>
              </a:buClr>
              <a:buSzPts val="2400"/>
              <a:buNone/>
            </a:pPr>
            <a:r>
              <a:rPr lang="es-CO" b="1" dirty="0"/>
              <a:t>Alejandro Cardona Palacio</a:t>
            </a:r>
          </a:p>
          <a:p>
            <a:pPr marL="0" lvl="0" indent="0" algn="ctr" rtl="0">
              <a:lnSpc>
                <a:spcPct val="100000"/>
              </a:lnSpc>
              <a:spcBef>
                <a:spcPts val="1000"/>
              </a:spcBef>
              <a:spcAft>
                <a:spcPts val="0"/>
              </a:spcAft>
              <a:buClr>
                <a:srgbClr val="152B48"/>
              </a:buClr>
              <a:buSzPts val="2400"/>
              <a:buNone/>
            </a:pPr>
            <a:r>
              <a:rPr lang="es-CO" b="1" dirty="0"/>
              <a:t>Residente de patología, UdeA</a:t>
            </a:r>
          </a:p>
          <a:p>
            <a:pPr marL="0" lvl="0" indent="0" algn="ctr" rtl="0">
              <a:lnSpc>
                <a:spcPct val="100000"/>
              </a:lnSpc>
              <a:spcBef>
                <a:spcPts val="1000"/>
              </a:spcBef>
              <a:spcAft>
                <a:spcPts val="0"/>
              </a:spcAft>
              <a:buClr>
                <a:srgbClr val="152B48"/>
              </a:buClr>
              <a:buSzPts val="2400"/>
              <a:buNone/>
            </a:pPr>
            <a:r>
              <a:rPr lang="es-CO" b="1" dirty="0"/>
              <a:t>Médico general, UPB</a:t>
            </a:r>
          </a:p>
          <a:p>
            <a:pPr>
              <a:lnSpc>
                <a:spcPct val="100000"/>
              </a:lnSpc>
            </a:pPr>
            <a:endParaRPr lang="es-CO" b="1" dirty="0"/>
          </a:p>
        </p:txBody>
      </p:sp>
    </p:spTree>
    <p:extLst>
      <p:ext uri="{BB962C8B-B14F-4D97-AF65-F5344CB8AC3E}">
        <p14:creationId xmlns:p14="http://schemas.microsoft.com/office/powerpoint/2010/main" val="399225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F95FD-9490-474E-B419-9AE1DF85C247}"/>
              </a:ext>
            </a:extLst>
          </p:cNvPr>
          <p:cNvSpPr>
            <a:spLocks noGrp="1"/>
          </p:cNvSpPr>
          <p:nvPr>
            <p:ph type="title"/>
          </p:nvPr>
        </p:nvSpPr>
        <p:spPr>
          <a:xfrm>
            <a:off x="609600" y="18255"/>
            <a:ext cx="10515600" cy="1325563"/>
          </a:xfrm>
        </p:spPr>
        <p:txBody>
          <a:bodyPr/>
          <a:lstStyle/>
          <a:p>
            <a:r>
              <a:rPr lang="es-CO" dirty="0"/>
              <a:t>Parótida</a:t>
            </a:r>
          </a:p>
        </p:txBody>
      </p:sp>
      <p:sp>
        <p:nvSpPr>
          <p:cNvPr id="3" name="Marcador de contenido 2">
            <a:extLst>
              <a:ext uri="{FF2B5EF4-FFF2-40B4-BE49-F238E27FC236}">
                <a16:creationId xmlns:a16="http://schemas.microsoft.com/office/drawing/2014/main" id="{B411CC06-CBCC-431E-AB0E-44C8076D4362}"/>
              </a:ext>
            </a:extLst>
          </p:cNvPr>
          <p:cNvSpPr>
            <a:spLocks noGrp="1"/>
          </p:cNvSpPr>
          <p:nvPr>
            <p:ph sz="half" idx="2"/>
          </p:nvPr>
        </p:nvSpPr>
        <p:spPr>
          <a:xfrm>
            <a:off x="5020503" y="1171575"/>
            <a:ext cx="6761922" cy="5143500"/>
          </a:xfrm>
        </p:spPr>
        <p:txBody>
          <a:bodyPr>
            <a:normAutofit fontScale="92500"/>
          </a:bodyPr>
          <a:lstStyle/>
          <a:p>
            <a:pPr algn="just">
              <a:lnSpc>
                <a:spcPct val="110000"/>
              </a:lnSpc>
            </a:pPr>
            <a:r>
              <a:rPr lang="es-MX" sz="1800" dirty="0">
                <a:solidFill>
                  <a:srgbClr val="142B48"/>
                </a:solidFill>
              </a:rPr>
              <a:t>Es la m</a:t>
            </a:r>
            <a:r>
              <a:rPr lang="es-MX" sz="1800" b="0" i="0" u="none" strike="noStrike" baseline="0" dirty="0">
                <a:solidFill>
                  <a:srgbClr val="142B48"/>
                </a:solidFill>
              </a:rPr>
              <a:t>ayor de todas, y se sitúa por fuera de la rama ascendente de la mandíbula, por delante del conducto auditivo externo.</a:t>
            </a:r>
          </a:p>
          <a:p>
            <a:pPr algn="just">
              <a:lnSpc>
                <a:spcPct val="110000"/>
              </a:lnSpc>
            </a:pPr>
            <a:endParaRPr lang="es-MX" sz="1800" dirty="0">
              <a:solidFill>
                <a:srgbClr val="142B48"/>
              </a:solidFill>
            </a:endParaRPr>
          </a:p>
          <a:p>
            <a:pPr algn="just">
              <a:lnSpc>
                <a:spcPct val="110000"/>
              </a:lnSpc>
            </a:pPr>
            <a:r>
              <a:rPr lang="es-MX" sz="1800" b="0" i="0" u="none" strike="noStrike" baseline="0" dirty="0">
                <a:solidFill>
                  <a:srgbClr val="142B48"/>
                </a:solidFill>
              </a:rPr>
              <a:t>Está dividida en lóbulos y vierte su saliva a través del conducto de </a:t>
            </a:r>
            <a:r>
              <a:rPr lang="es-MX" sz="1800" b="0" i="0" u="none" strike="noStrike" baseline="0" dirty="0" err="1">
                <a:solidFill>
                  <a:srgbClr val="142B48"/>
                </a:solidFill>
              </a:rPr>
              <a:t>Stenon</a:t>
            </a:r>
            <a:r>
              <a:rPr lang="es-MX" sz="1800" b="0" i="0" u="none" strike="noStrike" baseline="0" dirty="0">
                <a:solidFill>
                  <a:srgbClr val="142B48"/>
                </a:solidFill>
              </a:rPr>
              <a:t>, que se abre en la cavidad bucal en la mucosa yugal a la altura </a:t>
            </a:r>
            <a:r>
              <a:rPr lang="es-CO" sz="1800" b="0" i="0" u="none" strike="noStrike" baseline="0" dirty="0">
                <a:solidFill>
                  <a:srgbClr val="142B48"/>
                </a:solidFill>
              </a:rPr>
              <a:t>del segundo molar superior.</a:t>
            </a:r>
          </a:p>
          <a:p>
            <a:pPr algn="just">
              <a:lnSpc>
                <a:spcPct val="110000"/>
              </a:lnSpc>
            </a:pPr>
            <a:endParaRPr lang="es-CO" sz="1800" b="0" i="0" u="none" strike="noStrike" baseline="0" dirty="0">
              <a:solidFill>
                <a:srgbClr val="142B48"/>
              </a:solidFill>
            </a:endParaRPr>
          </a:p>
          <a:p>
            <a:pPr algn="just">
              <a:lnSpc>
                <a:spcPct val="110000"/>
              </a:lnSpc>
            </a:pPr>
            <a:r>
              <a:rPr lang="es-MX" sz="1800" b="0" i="0" u="none" strike="noStrike" baseline="0" dirty="0">
                <a:solidFill>
                  <a:srgbClr val="142B48"/>
                </a:solidFill>
              </a:rPr>
              <a:t>Produce saliva serosa, que supone un 20% de la secreción basal total y un 50% tras la estimulación.</a:t>
            </a:r>
          </a:p>
          <a:p>
            <a:pPr algn="just">
              <a:lnSpc>
                <a:spcPct val="110000"/>
              </a:lnSpc>
            </a:pPr>
            <a:endParaRPr lang="es-MX" sz="1800" dirty="0">
              <a:solidFill>
                <a:srgbClr val="142B48"/>
              </a:solidFill>
            </a:endParaRPr>
          </a:p>
          <a:p>
            <a:pPr algn="just">
              <a:lnSpc>
                <a:spcPct val="110000"/>
              </a:lnSpc>
            </a:pPr>
            <a:r>
              <a:rPr lang="es-MX" sz="1800" b="0" i="0" u="none" strike="noStrike" baseline="0" dirty="0">
                <a:solidFill>
                  <a:srgbClr val="142B48"/>
                </a:solidFill>
              </a:rPr>
              <a:t>Entre los lóbulos superficial y profundo de la glándula parótida pasa el nervio facial, que forma un plexo intraparotídeo y se divide en dos ramas terminales, que inervarán los músculos de la cara.</a:t>
            </a:r>
            <a:endParaRPr lang="es-CO" dirty="0">
              <a:solidFill>
                <a:srgbClr val="142B48"/>
              </a:solidFill>
            </a:endParaRPr>
          </a:p>
        </p:txBody>
      </p:sp>
      <p:pic>
        <p:nvPicPr>
          <p:cNvPr id="5" name="Imagen 4">
            <a:extLst>
              <a:ext uri="{FF2B5EF4-FFF2-40B4-BE49-F238E27FC236}">
                <a16:creationId xmlns:a16="http://schemas.microsoft.com/office/drawing/2014/main" id="{DFB09A96-A6E0-4F3B-9B69-FE64ACEDE4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1343818"/>
            <a:ext cx="3306038" cy="2087403"/>
          </a:xfrm>
          <a:prstGeom prst="rect">
            <a:avLst/>
          </a:prstGeom>
        </p:spPr>
      </p:pic>
    </p:spTree>
    <p:extLst>
      <p:ext uri="{BB962C8B-B14F-4D97-AF65-F5344CB8AC3E}">
        <p14:creationId xmlns:p14="http://schemas.microsoft.com/office/powerpoint/2010/main" val="2819304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381C9-A81F-42C0-A462-AAFB52FDDE8F}"/>
              </a:ext>
            </a:extLst>
          </p:cNvPr>
          <p:cNvSpPr>
            <a:spLocks noGrp="1"/>
          </p:cNvSpPr>
          <p:nvPr>
            <p:ph type="title"/>
          </p:nvPr>
        </p:nvSpPr>
        <p:spPr>
          <a:xfrm>
            <a:off x="553389" y="195364"/>
            <a:ext cx="10515600" cy="1325563"/>
          </a:xfrm>
        </p:spPr>
        <p:txBody>
          <a:bodyPr/>
          <a:lstStyle/>
          <a:p>
            <a:r>
              <a:rPr lang="es-CO" dirty="0"/>
              <a:t>Complementar estudio</a:t>
            </a:r>
          </a:p>
        </p:txBody>
      </p:sp>
      <p:pic>
        <p:nvPicPr>
          <p:cNvPr id="1026" name="Picture 2" descr="Guyton and Hall Textbook of Medical Physiology, 14e Guyton Physiology:  Amazon.es: Hall PhD, John E., Hall MD MSc., Michael E.: Libros en idiomas  extranjeros">
            <a:extLst>
              <a:ext uri="{FF2B5EF4-FFF2-40B4-BE49-F238E27FC236}">
                <a16:creationId xmlns:a16="http://schemas.microsoft.com/office/drawing/2014/main" id="{4E012764-1CF5-4B7F-AA94-7B080C0FB7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2348" y="1377233"/>
            <a:ext cx="3885465" cy="514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632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51565" y="45480"/>
            <a:ext cx="10515600" cy="1325563"/>
          </a:xfrm>
        </p:spPr>
        <p:txBody>
          <a:bodyPr/>
          <a:lstStyle/>
          <a:p>
            <a:r>
              <a:rPr lang="es-MX" dirty="0"/>
              <a:t>Histología</a:t>
            </a:r>
            <a:endParaRPr lang="es-CO" dirty="0"/>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1024834" y="1253331"/>
            <a:ext cx="10633765" cy="4351338"/>
          </a:xfrm>
        </p:spPr>
        <p:txBody>
          <a:bodyPr/>
          <a:lstStyle/>
          <a:p>
            <a:pPr algn="just">
              <a:lnSpc>
                <a:spcPct val="100000"/>
              </a:lnSpc>
            </a:pPr>
            <a:r>
              <a:rPr lang="es-MX" dirty="0">
                <a:solidFill>
                  <a:srgbClr val="142B48"/>
                </a:solidFill>
              </a:rPr>
              <a:t>Las células acinares, productoras de enzimas, son piramidales con la base sobre la lámina basal o el tejido conjuntivo reticular, y contienen granos de cimógeno.</a:t>
            </a:r>
          </a:p>
          <a:p>
            <a:pPr algn="just">
              <a:lnSpc>
                <a:spcPct val="100000"/>
              </a:lnSpc>
            </a:pPr>
            <a:endParaRPr lang="es-MX" dirty="0">
              <a:solidFill>
                <a:srgbClr val="142B48"/>
              </a:solidFill>
            </a:endParaRPr>
          </a:p>
          <a:p>
            <a:pPr algn="just">
              <a:lnSpc>
                <a:spcPct val="100000"/>
              </a:lnSpc>
            </a:pPr>
            <a:r>
              <a:rPr lang="es-MX" dirty="0">
                <a:solidFill>
                  <a:srgbClr val="142B48"/>
                </a:solidFill>
              </a:rPr>
              <a:t>Las células ductales son cuboidales y contienen anhidrasa carbónica.</a:t>
            </a:r>
          </a:p>
          <a:p>
            <a:pPr algn="just">
              <a:lnSpc>
                <a:spcPct val="100000"/>
              </a:lnSpc>
            </a:pPr>
            <a:endParaRPr lang="es-MX" dirty="0">
              <a:solidFill>
                <a:srgbClr val="142B48"/>
              </a:solidFill>
            </a:endParaRPr>
          </a:p>
          <a:p>
            <a:pPr algn="just">
              <a:lnSpc>
                <a:spcPct val="100000"/>
              </a:lnSpc>
            </a:pPr>
            <a:endParaRPr lang="es-MX" dirty="0">
              <a:solidFill>
                <a:srgbClr val="142B48"/>
              </a:solidFill>
            </a:endParaRPr>
          </a:p>
        </p:txBody>
      </p:sp>
      <p:pic>
        <p:nvPicPr>
          <p:cNvPr id="5" name="Imagen 4">
            <a:extLst>
              <a:ext uri="{FF2B5EF4-FFF2-40B4-BE49-F238E27FC236}">
                <a16:creationId xmlns:a16="http://schemas.microsoft.com/office/drawing/2014/main" id="{C3855F25-4F76-4447-B2BA-48E132CB48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7037" y="2862944"/>
            <a:ext cx="4301438" cy="3747660"/>
          </a:xfrm>
          <a:prstGeom prst="rect">
            <a:avLst/>
          </a:prstGeom>
        </p:spPr>
      </p:pic>
    </p:spTree>
    <p:extLst>
      <p:ext uri="{BB962C8B-B14F-4D97-AF65-F5344CB8AC3E}">
        <p14:creationId xmlns:p14="http://schemas.microsoft.com/office/powerpoint/2010/main" val="1714959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6A4E9-D4E6-4653-B7BB-6B9FF976D217}"/>
              </a:ext>
            </a:extLst>
          </p:cNvPr>
          <p:cNvSpPr>
            <a:spLocks noGrp="1"/>
          </p:cNvSpPr>
          <p:nvPr>
            <p:ph type="title"/>
          </p:nvPr>
        </p:nvSpPr>
        <p:spPr>
          <a:xfrm>
            <a:off x="842702" y="426196"/>
            <a:ext cx="6076950" cy="1631204"/>
          </a:xfrm>
        </p:spPr>
        <p:txBody>
          <a:bodyPr>
            <a:normAutofit/>
          </a:bodyPr>
          <a:lstStyle/>
          <a:p>
            <a:pPr>
              <a:lnSpc>
                <a:spcPct val="100000"/>
              </a:lnSpc>
            </a:pPr>
            <a:r>
              <a:rPr lang="es-CO" dirty="0"/>
              <a:t>Anatomía pancreatobiliar</a:t>
            </a:r>
          </a:p>
        </p:txBody>
      </p:sp>
      <p:pic>
        <p:nvPicPr>
          <p:cNvPr id="5" name="Imagen 4">
            <a:extLst>
              <a:ext uri="{FF2B5EF4-FFF2-40B4-BE49-F238E27FC236}">
                <a16:creationId xmlns:a16="http://schemas.microsoft.com/office/drawing/2014/main" id="{6056240A-9549-4B91-ACEE-4243A47A58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9652" y="226169"/>
            <a:ext cx="4248411" cy="6439863"/>
          </a:xfrm>
          <a:prstGeom prst="rect">
            <a:avLst/>
          </a:prstGeom>
        </p:spPr>
      </p:pic>
    </p:spTree>
    <p:extLst>
      <p:ext uri="{BB962C8B-B14F-4D97-AF65-F5344CB8AC3E}">
        <p14:creationId xmlns:p14="http://schemas.microsoft.com/office/powerpoint/2010/main" val="4267414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9F68EAAD-8D44-4EFE-AD53-FBFC96AA0DC3}"/>
              </a:ext>
            </a:extLst>
          </p:cNvPr>
          <p:cNvGraphicFramePr>
            <a:graphicFrameLocks noGrp="1"/>
          </p:cNvGraphicFramePr>
          <p:nvPr>
            <p:ph idx="1"/>
            <p:extLst>
              <p:ext uri="{D42A27DB-BD31-4B8C-83A1-F6EECF244321}">
                <p14:modId xmlns:p14="http://schemas.microsoft.com/office/powerpoint/2010/main" val="2845221410"/>
              </p:ext>
            </p:extLst>
          </p:nvPr>
        </p:nvGraphicFramePr>
        <p:xfrm>
          <a:off x="924530" y="0"/>
          <a:ext cx="5475986" cy="410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E6978F60-2407-4D4A-8BCF-F825C55C06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81554" y="3314699"/>
            <a:ext cx="6971730" cy="3084990"/>
          </a:xfrm>
          <a:prstGeom prst="rect">
            <a:avLst/>
          </a:prstGeom>
          <a:noFill/>
        </p:spPr>
      </p:pic>
    </p:spTree>
    <p:extLst>
      <p:ext uri="{BB962C8B-B14F-4D97-AF65-F5344CB8AC3E}">
        <p14:creationId xmlns:p14="http://schemas.microsoft.com/office/powerpoint/2010/main" val="3198619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09600" y="136525"/>
            <a:ext cx="10515600" cy="1325563"/>
          </a:xfrm>
        </p:spPr>
        <p:txBody>
          <a:bodyPr/>
          <a:lstStyle/>
          <a:p>
            <a:r>
              <a:rPr lang="es-MX" dirty="0"/>
              <a:t>Jugos pancreáticos</a:t>
            </a:r>
            <a:endParaRPr lang="es-CO" dirty="0"/>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1066800" y="1253331"/>
            <a:ext cx="10058400" cy="4351338"/>
          </a:xfrm>
        </p:spPr>
        <p:txBody>
          <a:bodyPr/>
          <a:lstStyle/>
          <a:p>
            <a:r>
              <a:rPr lang="es-CO" dirty="0"/>
              <a:t>Líquido incoloro, inodoro.</a:t>
            </a:r>
          </a:p>
          <a:p>
            <a:r>
              <a:rPr lang="es-MX" dirty="0"/>
              <a:t>Densidad entre 1.007 y 1.024.</a:t>
            </a:r>
          </a:p>
          <a:p>
            <a:r>
              <a:rPr lang="es-MX" dirty="0"/>
              <a:t>PH entre 7.6 y 8.2.</a:t>
            </a:r>
          </a:p>
          <a:p>
            <a:r>
              <a:rPr lang="es-MX" dirty="0"/>
              <a:t> Volumen medio entre 1.500 y 2.000 mL en 24 horas.</a:t>
            </a:r>
          </a:p>
          <a:p>
            <a:r>
              <a:rPr lang="es-MX" dirty="0"/>
              <a:t>Dos componentes:</a:t>
            </a:r>
          </a:p>
          <a:p>
            <a:pPr lvl="1">
              <a:buFont typeface="Wingdings" pitchFamily="2" charset="2"/>
              <a:buChar char="§"/>
            </a:pPr>
            <a:r>
              <a:rPr lang="es-MX" sz="1800" dirty="0"/>
              <a:t>Acuoso: rico en bicarbonato.</a:t>
            </a:r>
          </a:p>
          <a:p>
            <a:pPr lvl="1">
              <a:buFont typeface="Wingdings" pitchFamily="2" charset="2"/>
              <a:buChar char="§"/>
            </a:pPr>
            <a:r>
              <a:rPr lang="es-MX" sz="1800" dirty="0"/>
              <a:t>Mucoso.</a:t>
            </a:r>
            <a:endParaRPr lang="es-CO" sz="1800" dirty="0"/>
          </a:p>
        </p:txBody>
      </p:sp>
      <p:pic>
        <p:nvPicPr>
          <p:cNvPr id="5" name="Imagen 4">
            <a:extLst>
              <a:ext uri="{FF2B5EF4-FFF2-40B4-BE49-F238E27FC236}">
                <a16:creationId xmlns:a16="http://schemas.microsoft.com/office/drawing/2014/main" id="{04A0F446-CE30-4845-A10B-318D5C1BEE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8244" y="3196847"/>
            <a:ext cx="5495556" cy="3084990"/>
          </a:xfrm>
          <a:prstGeom prst="rect">
            <a:avLst/>
          </a:prstGeom>
        </p:spPr>
      </p:pic>
    </p:spTree>
    <p:extLst>
      <p:ext uri="{BB962C8B-B14F-4D97-AF65-F5344CB8AC3E}">
        <p14:creationId xmlns:p14="http://schemas.microsoft.com/office/powerpoint/2010/main" val="3235148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09600" y="135973"/>
            <a:ext cx="10515600" cy="1325563"/>
          </a:xfrm>
        </p:spPr>
        <p:txBody>
          <a:bodyPr/>
          <a:lstStyle/>
          <a:p>
            <a:r>
              <a:rPr lang="es-MX" dirty="0"/>
              <a:t>Componente hidroelectrolítico</a:t>
            </a:r>
            <a:endParaRPr lang="es-CO" dirty="0"/>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759777" y="1343354"/>
            <a:ext cx="6401900" cy="4068464"/>
          </a:xfrm>
        </p:spPr>
        <p:txBody>
          <a:bodyPr/>
          <a:lstStyle/>
          <a:p>
            <a:pPr algn="just">
              <a:lnSpc>
                <a:spcPct val="100000"/>
              </a:lnSpc>
            </a:pPr>
            <a:r>
              <a:rPr lang="es-MX" dirty="0"/>
              <a:t>Elaborado fundamentalmente por las células centro acinares y ductales.</a:t>
            </a:r>
          </a:p>
          <a:p>
            <a:pPr algn="just">
              <a:lnSpc>
                <a:spcPct val="100000"/>
              </a:lnSpc>
            </a:pPr>
            <a:r>
              <a:rPr lang="es-MX" dirty="0"/>
              <a:t>Formación: secreción  o filtración isoosomótica: concentración de cationes monovalentes (Na+ , K+ ) sea casi igual a la del plasma y virtualmente independiente del volumen del flujo.</a:t>
            </a:r>
          </a:p>
          <a:p>
            <a:pPr lvl="1" algn="just">
              <a:lnSpc>
                <a:spcPct val="100000"/>
              </a:lnSpc>
            </a:pPr>
            <a:endParaRPr lang="es-CO" dirty="0"/>
          </a:p>
        </p:txBody>
      </p:sp>
      <p:pic>
        <p:nvPicPr>
          <p:cNvPr id="5" name="Imagen 4">
            <a:extLst>
              <a:ext uri="{FF2B5EF4-FFF2-40B4-BE49-F238E27FC236}">
                <a16:creationId xmlns:a16="http://schemas.microsoft.com/office/drawing/2014/main" id="{9F8EB573-067F-4888-ADBB-036BA0D2E6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2842" y="1242825"/>
            <a:ext cx="4312738" cy="5060370"/>
          </a:xfrm>
          <a:prstGeom prst="rect">
            <a:avLst/>
          </a:prstGeom>
        </p:spPr>
      </p:pic>
      <p:sp>
        <p:nvSpPr>
          <p:cNvPr id="7" name="Rectángulo 6">
            <a:extLst>
              <a:ext uri="{FF2B5EF4-FFF2-40B4-BE49-F238E27FC236}">
                <a16:creationId xmlns:a16="http://schemas.microsoft.com/office/drawing/2014/main" id="{1CB682B3-9E43-4E79-8F48-EFCFAC936A36}"/>
              </a:ext>
            </a:extLst>
          </p:cNvPr>
          <p:cNvSpPr/>
          <p:nvPr/>
        </p:nvSpPr>
        <p:spPr>
          <a:xfrm>
            <a:off x="7522348" y="5228064"/>
            <a:ext cx="1345244" cy="677732"/>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Ducto principal</a:t>
            </a:r>
          </a:p>
        </p:txBody>
      </p:sp>
      <p:sp>
        <p:nvSpPr>
          <p:cNvPr id="10" name="Rectángulo 9">
            <a:extLst>
              <a:ext uri="{FF2B5EF4-FFF2-40B4-BE49-F238E27FC236}">
                <a16:creationId xmlns:a16="http://schemas.microsoft.com/office/drawing/2014/main" id="{5E28B559-AA94-489E-92BF-8381C0BEEEE7}"/>
              </a:ext>
            </a:extLst>
          </p:cNvPr>
          <p:cNvSpPr/>
          <p:nvPr/>
        </p:nvSpPr>
        <p:spPr>
          <a:xfrm>
            <a:off x="7522348" y="4321180"/>
            <a:ext cx="1345244" cy="677732"/>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Sistema ductal </a:t>
            </a:r>
            <a:r>
              <a:rPr lang="es-CO" b="1" dirty="0" err="1">
                <a:latin typeface="Montserrat" pitchFamily="2" charset="77"/>
              </a:rPr>
              <a:t>extralobular</a:t>
            </a:r>
            <a:endParaRPr lang="es-CO" b="1" dirty="0">
              <a:latin typeface="Montserrat" pitchFamily="2" charset="77"/>
            </a:endParaRPr>
          </a:p>
        </p:txBody>
      </p:sp>
      <p:sp>
        <p:nvSpPr>
          <p:cNvPr id="11" name="Rectángulo 10">
            <a:extLst>
              <a:ext uri="{FF2B5EF4-FFF2-40B4-BE49-F238E27FC236}">
                <a16:creationId xmlns:a16="http://schemas.microsoft.com/office/drawing/2014/main" id="{FD496591-7802-48BD-9710-CDD13A8FF4B4}"/>
              </a:ext>
            </a:extLst>
          </p:cNvPr>
          <p:cNvSpPr/>
          <p:nvPr/>
        </p:nvSpPr>
        <p:spPr>
          <a:xfrm>
            <a:off x="7522348" y="2851175"/>
            <a:ext cx="1345244" cy="677732"/>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ontserrat" pitchFamily="2" charset="77"/>
              </a:rPr>
              <a:t>Sistema ductal </a:t>
            </a:r>
            <a:r>
              <a:rPr lang="es-CO" b="1" dirty="0" err="1">
                <a:latin typeface="Montserrat" pitchFamily="2" charset="77"/>
              </a:rPr>
              <a:t>intralobular</a:t>
            </a:r>
            <a:endParaRPr lang="es-CO" b="1" dirty="0">
              <a:latin typeface="Montserrat" pitchFamily="2" charset="77"/>
            </a:endParaRPr>
          </a:p>
        </p:txBody>
      </p:sp>
    </p:spTree>
    <p:extLst>
      <p:ext uri="{BB962C8B-B14F-4D97-AF65-F5344CB8AC3E}">
        <p14:creationId xmlns:p14="http://schemas.microsoft.com/office/powerpoint/2010/main" val="2750223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90513" y="292306"/>
            <a:ext cx="10515600" cy="1325563"/>
          </a:xfrm>
        </p:spPr>
        <p:txBody>
          <a:bodyPr/>
          <a:lstStyle/>
          <a:p>
            <a:r>
              <a:rPr lang="es-MX" dirty="0"/>
              <a:t>Regulación</a:t>
            </a:r>
            <a:endParaRPr lang="es-CO" dirty="0"/>
          </a:p>
        </p:txBody>
      </p:sp>
      <p:sp>
        <p:nvSpPr>
          <p:cNvPr id="4" name="Flecha: hacia arriba 3">
            <a:extLst>
              <a:ext uri="{FF2B5EF4-FFF2-40B4-BE49-F238E27FC236}">
                <a16:creationId xmlns:a16="http://schemas.microsoft.com/office/drawing/2014/main" id="{61D7D767-548E-4F36-8284-6C2817755229}"/>
              </a:ext>
            </a:extLst>
          </p:cNvPr>
          <p:cNvSpPr/>
          <p:nvPr/>
        </p:nvSpPr>
        <p:spPr>
          <a:xfrm>
            <a:off x="690513" y="1742741"/>
            <a:ext cx="2611225" cy="1885360"/>
          </a:xfrm>
          <a:prstGeom prst="upArrow">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anose="00000500000000000000" pitchFamily="50" charset="0"/>
            </a:endParaRPr>
          </a:p>
        </p:txBody>
      </p:sp>
      <p:sp>
        <p:nvSpPr>
          <p:cNvPr id="5" name="Rectángulo 4">
            <a:extLst>
              <a:ext uri="{FF2B5EF4-FFF2-40B4-BE49-F238E27FC236}">
                <a16:creationId xmlns:a16="http://schemas.microsoft.com/office/drawing/2014/main" id="{2D9ADE27-8485-4AED-A94F-27467EE5CE40}"/>
              </a:ext>
            </a:extLst>
          </p:cNvPr>
          <p:cNvSpPr/>
          <p:nvPr/>
        </p:nvSpPr>
        <p:spPr>
          <a:xfrm>
            <a:off x="3537408" y="2845677"/>
            <a:ext cx="2516957" cy="782424"/>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latin typeface="Montserrat" panose="00000500000000000000" pitchFamily="50" charset="0"/>
              </a:rPr>
              <a:t>Aumenta con la colecistoquinina-pancreozimina.</a:t>
            </a:r>
          </a:p>
        </p:txBody>
      </p:sp>
      <p:sp>
        <p:nvSpPr>
          <p:cNvPr id="6" name="Flecha: hacia abajo 5">
            <a:extLst>
              <a:ext uri="{FF2B5EF4-FFF2-40B4-BE49-F238E27FC236}">
                <a16:creationId xmlns:a16="http://schemas.microsoft.com/office/drawing/2014/main" id="{77ECAABC-7A36-444C-A4D9-B84D6A25C0FE}"/>
              </a:ext>
            </a:extLst>
          </p:cNvPr>
          <p:cNvSpPr/>
          <p:nvPr/>
        </p:nvSpPr>
        <p:spPr>
          <a:xfrm>
            <a:off x="6073218" y="1884143"/>
            <a:ext cx="2705493" cy="1998482"/>
          </a:xfrm>
          <a:prstGeom prst="downArrow">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anose="00000500000000000000" pitchFamily="50" charset="0"/>
            </a:endParaRPr>
          </a:p>
        </p:txBody>
      </p:sp>
      <p:sp>
        <p:nvSpPr>
          <p:cNvPr id="7" name="Rectángulo 6">
            <a:extLst>
              <a:ext uri="{FF2B5EF4-FFF2-40B4-BE49-F238E27FC236}">
                <a16:creationId xmlns:a16="http://schemas.microsoft.com/office/drawing/2014/main" id="{05863405-CC75-4EBE-A8A6-58C7D145243F}"/>
              </a:ext>
            </a:extLst>
          </p:cNvPr>
          <p:cNvSpPr/>
          <p:nvPr/>
        </p:nvSpPr>
        <p:spPr>
          <a:xfrm>
            <a:off x="9178804" y="2883384"/>
            <a:ext cx="2516957" cy="782424"/>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latin typeface="Montserrat" panose="00000500000000000000" pitchFamily="50" charset="0"/>
              </a:rPr>
              <a:t>Disminuye con la secretina.</a:t>
            </a:r>
          </a:p>
        </p:txBody>
      </p:sp>
      <p:pic>
        <p:nvPicPr>
          <p:cNvPr id="8" name="Imagen 7">
            <a:extLst>
              <a:ext uri="{FF2B5EF4-FFF2-40B4-BE49-F238E27FC236}">
                <a16:creationId xmlns:a16="http://schemas.microsoft.com/office/drawing/2014/main" id="{67DAA364-323D-4838-B02F-6AEBE49323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8842" y="4674853"/>
            <a:ext cx="5143500" cy="1555908"/>
          </a:xfrm>
          <a:prstGeom prst="rect">
            <a:avLst/>
          </a:prstGeom>
        </p:spPr>
      </p:pic>
    </p:spTree>
    <p:extLst>
      <p:ext uri="{BB962C8B-B14F-4D97-AF65-F5344CB8AC3E}">
        <p14:creationId xmlns:p14="http://schemas.microsoft.com/office/powerpoint/2010/main" val="2535613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23875" y="78769"/>
            <a:ext cx="10515600" cy="1325563"/>
          </a:xfrm>
        </p:spPr>
        <p:txBody>
          <a:bodyPr/>
          <a:lstStyle/>
          <a:p>
            <a:r>
              <a:rPr lang="es-MX" dirty="0"/>
              <a:t>Modelo de secreción </a:t>
            </a:r>
            <a:endParaRPr lang="es-CO" dirty="0"/>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991428" y="1253331"/>
            <a:ext cx="10676697" cy="4351338"/>
          </a:xfrm>
        </p:spPr>
        <p:txBody>
          <a:bodyPr/>
          <a:lstStyle/>
          <a:p>
            <a:pPr algn="just"/>
            <a:r>
              <a:rPr lang="es-MX" dirty="0"/>
              <a:t>El transporte de HCO3− de la sangre a la luz ductal lleva como resultado el movimiento opuesto de H+.</a:t>
            </a:r>
          </a:p>
          <a:p>
            <a:pPr algn="just"/>
            <a:endParaRPr lang="es-MX" dirty="0"/>
          </a:p>
          <a:p>
            <a:pPr algn="just"/>
            <a:r>
              <a:rPr lang="es-MX" dirty="0"/>
              <a:t>La Na+ ,H+ -ATPasa activada y secundariamente el intercambiador Na+ /K+ , localizados en la membrana luminal y basolateral respectivamente, activan el transporte.</a:t>
            </a:r>
            <a:endParaRPr lang="es-CO" dirty="0"/>
          </a:p>
        </p:txBody>
      </p:sp>
      <p:pic>
        <p:nvPicPr>
          <p:cNvPr id="5" name="Imagen 4">
            <a:extLst>
              <a:ext uri="{FF2B5EF4-FFF2-40B4-BE49-F238E27FC236}">
                <a16:creationId xmlns:a16="http://schemas.microsoft.com/office/drawing/2014/main" id="{B7E6C9A5-444D-4700-B029-BC7FE2716B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2334" y="3036021"/>
            <a:ext cx="3085350" cy="3140942"/>
          </a:xfrm>
          <a:prstGeom prst="rect">
            <a:avLst/>
          </a:prstGeom>
        </p:spPr>
      </p:pic>
    </p:spTree>
    <p:extLst>
      <p:ext uri="{BB962C8B-B14F-4D97-AF65-F5344CB8AC3E}">
        <p14:creationId xmlns:p14="http://schemas.microsoft.com/office/powerpoint/2010/main" val="3796772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39772" y="121683"/>
            <a:ext cx="10515600" cy="1325563"/>
          </a:xfrm>
        </p:spPr>
        <p:txBody>
          <a:bodyPr/>
          <a:lstStyle/>
          <a:p>
            <a:r>
              <a:rPr lang="es-MX" dirty="0"/>
              <a:t>Componente enzimático</a:t>
            </a:r>
            <a:endParaRPr lang="es-CO" dirty="0"/>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1210612" y="1253331"/>
            <a:ext cx="10341615" cy="4351338"/>
          </a:xfrm>
        </p:spPr>
        <p:txBody>
          <a:bodyPr/>
          <a:lstStyle/>
          <a:p>
            <a:pPr algn="just">
              <a:lnSpc>
                <a:spcPct val="100000"/>
              </a:lnSpc>
            </a:pPr>
            <a:r>
              <a:rPr lang="es-MX" dirty="0"/>
              <a:t>Sintetizar y excretar proteínas (enzimas y cimógenos), y en mucha menor proporción otras proteínas (albúmina, inmunoglobulinas, transferrina, lactoferrina.</a:t>
            </a:r>
          </a:p>
          <a:p>
            <a:pPr algn="just">
              <a:lnSpc>
                <a:spcPct val="100000"/>
              </a:lnSpc>
            </a:pPr>
            <a:r>
              <a:rPr lang="es-MX" dirty="0"/>
              <a:t>Las enzimas pancreáticas se segregan en forma inactiva (cimógenos), siendo una enteropeptidasa (enteroquinasa).</a:t>
            </a:r>
          </a:p>
          <a:p>
            <a:pPr algn="just">
              <a:lnSpc>
                <a:spcPct val="100000"/>
              </a:lnSpc>
            </a:pPr>
            <a:endParaRPr lang="es-CO" dirty="0"/>
          </a:p>
        </p:txBody>
      </p:sp>
      <p:pic>
        <p:nvPicPr>
          <p:cNvPr id="5" name="Imagen 4">
            <a:extLst>
              <a:ext uri="{FF2B5EF4-FFF2-40B4-BE49-F238E27FC236}">
                <a16:creationId xmlns:a16="http://schemas.microsoft.com/office/drawing/2014/main" id="{B56E222A-A030-4919-B6B1-4A3117ABC4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2971802"/>
            <a:ext cx="4966188" cy="3563970"/>
          </a:xfrm>
          <a:prstGeom prst="rect">
            <a:avLst/>
          </a:prstGeom>
        </p:spPr>
      </p:pic>
    </p:spTree>
    <p:extLst>
      <p:ext uri="{BB962C8B-B14F-4D97-AF65-F5344CB8AC3E}">
        <p14:creationId xmlns:p14="http://schemas.microsoft.com/office/powerpoint/2010/main" val="2398979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66738" y="189151"/>
            <a:ext cx="10515600" cy="1325563"/>
          </a:xfrm>
        </p:spPr>
        <p:txBody>
          <a:bodyPr/>
          <a:lstStyle/>
          <a:p>
            <a:r>
              <a:rPr lang="es-CO" dirty="0"/>
              <a:t>En resumen </a:t>
            </a:r>
          </a:p>
        </p:txBody>
      </p:sp>
      <p:graphicFrame>
        <p:nvGraphicFramePr>
          <p:cNvPr id="4" name="Tabla 4">
            <a:extLst>
              <a:ext uri="{FF2B5EF4-FFF2-40B4-BE49-F238E27FC236}">
                <a16:creationId xmlns:a16="http://schemas.microsoft.com/office/drawing/2014/main" id="{C3119AF6-6790-48E1-97ED-319FF072C078}"/>
              </a:ext>
            </a:extLst>
          </p:cNvPr>
          <p:cNvGraphicFramePr>
            <a:graphicFrameLocks noGrp="1"/>
          </p:cNvGraphicFramePr>
          <p:nvPr>
            <p:ph sz="half" idx="2"/>
            <p:extLst>
              <p:ext uri="{D42A27DB-BD31-4B8C-83A1-F6EECF244321}">
                <p14:modId xmlns:p14="http://schemas.microsoft.com/office/powerpoint/2010/main" val="502961258"/>
              </p:ext>
            </p:extLst>
          </p:nvPr>
        </p:nvGraphicFramePr>
        <p:xfrm>
          <a:off x="4906963" y="2098357"/>
          <a:ext cx="6761160" cy="2961640"/>
        </p:xfrm>
        <a:graphic>
          <a:graphicData uri="http://schemas.openxmlformats.org/drawingml/2006/table">
            <a:tbl>
              <a:tblPr firstRow="1" bandRow="1">
                <a:tableStyleId>{449CDFF4-5091-41B1-9043-D889164D9BA4}</a:tableStyleId>
              </a:tblPr>
              <a:tblGrid>
                <a:gridCol w="2253720">
                  <a:extLst>
                    <a:ext uri="{9D8B030D-6E8A-4147-A177-3AD203B41FA5}">
                      <a16:colId xmlns:a16="http://schemas.microsoft.com/office/drawing/2014/main" val="1162647788"/>
                    </a:ext>
                  </a:extLst>
                </a:gridCol>
                <a:gridCol w="2253720">
                  <a:extLst>
                    <a:ext uri="{9D8B030D-6E8A-4147-A177-3AD203B41FA5}">
                      <a16:colId xmlns:a16="http://schemas.microsoft.com/office/drawing/2014/main" val="1917826624"/>
                    </a:ext>
                  </a:extLst>
                </a:gridCol>
                <a:gridCol w="2253720">
                  <a:extLst>
                    <a:ext uri="{9D8B030D-6E8A-4147-A177-3AD203B41FA5}">
                      <a16:colId xmlns:a16="http://schemas.microsoft.com/office/drawing/2014/main" val="4204386830"/>
                    </a:ext>
                  </a:extLst>
                </a:gridCol>
              </a:tblGrid>
              <a:tr h="181928">
                <a:tc>
                  <a:txBody>
                    <a:bodyPr/>
                    <a:lstStyle/>
                    <a:p>
                      <a:pPr algn="ctr"/>
                      <a:r>
                        <a:rPr lang="es-CO" dirty="0">
                          <a:latin typeface="Montserrat" panose="00000500000000000000" pitchFamily="50" charset="0"/>
                        </a:rPr>
                        <a:t>Enzima</a:t>
                      </a:r>
                    </a:p>
                  </a:txBody>
                  <a:tcPr anchor="ctr">
                    <a:solidFill>
                      <a:srgbClr val="142B48"/>
                    </a:solidFill>
                  </a:tcPr>
                </a:tc>
                <a:tc>
                  <a:txBody>
                    <a:bodyPr/>
                    <a:lstStyle/>
                    <a:p>
                      <a:pPr algn="ctr"/>
                      <a:r>
                        <a:rPr lang="es-CO" dirty="0">
                          <a:latin typeface="Montserrat" panose="00000500000000000000" pitchFamily="50" charset="0"/>
                        </a:rPr>
                        <a:t>Actúa</a:t>
                      </a:r>
                      <a:r>
                        <a:rPr lang="es-CO" dirty="0"/>
                        <a:t> sobre</a:t>
                      </a:r>
                    </a:p>
                  </a:txBody>
                  <a:tcPr anchor="ctr">
                    <a:solidFill>
                      <a:srgbClr val="142B48"/>
                    </a:solidFill>
                  </a:tcPr>
                </a:tc>
                <a:tc>
                  <a:txBody>
                    <a:bodyPr/>
                    <a:lstStyle/>
                    <a:p>
                      <a:pPr algn="ctr"/>
                      <a:r>
                        <a:rPr lang="es-CO" dirty="0">
                          <a:latin typeface="Montserrat" panose="00000500000000000000" pitchFamily="50" charset="0"/>
                        </a:rPr>
                        <a:t>Produce</a:t>
                      </a:r>
                    </a:p>
                  </a:txBody>
                  <a:tcPr anchor="ctr">
                    <a:solidFill>
                      <a:srgbClr val="142B48"/>
                    </a:solidFill>
                  </a:tcPr>
                </a:tc>
                <a:extLst>
                  <a:ext uri="{0D108BD9-81ED-4DB2-BD59-A6C34878D82A}">
                    <a16:rowId xmlns:a16="http://schemas.microsoft.com/office/drawing/2014/main" val="749222738"/>
                  </a:ext>
                </a:extLst>
              </a:tr>
              <a:tr h="370840">
                <a:tc>
                  <a:txBody>
                    <a:bodyPr/>
                    <a:lstStyle/>
                    <a:p>
                      <a:r>
                        <a:rPr lang="es-CO" dirty="0">
                          <a:solidFill>
                            <a:srgbClr val="142B48"/>
                          </a:solidFill>
                          <a:latin typeface="Montserrat" pitchFamily="2" charset="77"/>
                        </a:rPr>
                        <a:t>Tripsina</a:t>
                      </a:r>
                    </a:p>
                  </a:txBody>
                  <a:tcPr/>
                </a:tc>
                <a:tc>
                  <a:txBody>
                    <a:bodyPr/>
                    <a:lstStyle/>
                    <a:p>
                      <a:r>
                        <a:rPr lang="es-CO" dirty="0">
                          <a:solidFill>
                            <a:srgbClr val="142B48"/>
                          </a:solidFill>
                          <a:latin typeface="Montserrat" pitchFamily="2" charset="77"/>
                        </a:rPr>
                        <a:t>Proteínas</a:t>
                      </a:r>
                    </a:p>
                  </a:txBody>
                  <a:tcPr/>
                </a:tc>
                <a:tc>
                  <a:txBody>
                    <a:bodyPr/>
                    <a:lstStyle/>
                    <a:p>
                      <a:r>
                        <a:rPr lang="es-CO" dirty="0">
                          <a:solidFill>
                            <a:srgbClr val="142B48"/>
                          </a:solidFill>
                          <a:latin typeface="Montserrat" pitchFamily="2" charset="77"/>
                        </a:rPr>
                        <a:t>Péptidos</a:t>
                      </a:r>
                    </a:p>
                  </a:txBody>
                  <a:tcPr/>
                </a:tc>
                <a:extLst>
                  <a:ext uri="{0D108BD9-81ED-4DB2-BD59-A6C34878D82A}">
                    <a16:rowId xmlns:a16="http://schemas.microsoft.com/office/drawing/2014/main" val="1757162392"/>
                  </a:ext>
                </a:extLst>
              </a:tr>
              <a:tr h="370840">
                <a:tc>
                  <a:txBody>
                    <a:bodyPr/>
                    <a:lstStyle/>
                    <a:p>
                      <a:r>
                        <a:rPr lang="es-CO" dirty="0">
                          <a:solidFill>
                            <a:srgbClr val="142B48"/>
                          </a:solidFill>
                          <a:latin typeface="Montserrat" pitchFamily="2" charset="77"/>
                        </a:rPr>
                        <a:t>Lipasa</a:t>
                      </a:r>
                    </a:p>
                  </a:txBody>
                  <a:tcPr/>
                </a:tc>
                <a:tc>
                  <a:txBody>
                    <a:bodyPr/>
                    <a:lstStyle/>
                    <a:p>
                      <a:r>
                        <a:rPr lang="es-CO" dirty="0">
                          <a:solidFill>
                            <a:srgbClr val="142B48"/>
                          </a:solidFill>
                          <a:latin typeface="Montserrat" pitchFamily="2" charset="77"/>
                        </a:rPr>
                        <a:t>Triglicéridos</a:t>
                      </a:r>
                    </a:p>
                  </a:txBody>
                  <a:tcPr/>
                </a:tc>
                <a:tc>
                  <a:txBody>
                    <a:bodyPr/>
                    <a:lstStyle/>
                    <a:p>
                      <a:r>
                        <a:rPr lang="es-CO" dirty="0">
                          <a:solidFill>
                            <a:srgbClr val="142B48"/>
                          </a:solidFill>
                          <a:latin typeface="Montserrat" pitchFamily="2" charset="77"/>
                        </a:rPr>
                        <a:t>Ácidos grasos </a:t>
                      </a:r>
                    </a:p>
                  </a:txBody>
                  <a:tcPr/>
                </a:tc>
                <a:extLst>
                  <a:ext uri="{0D108BD9-81ED-4DB2-BD59-A6C34878D82A}">
                    <a16:rowId xmlns:a16="http://schemas.microsoft.com/office/drawing/2014/main" val="4046976587"/>
                  </a:ext>
                </a:extLst>
              </a:tr>
              <a:tr h="370840">
                <a:tc>
                  <a:txBody>
                    <a:bodyPr/>
                    <a:lstStyle/>
                    <a:p>
                      <a:r>
                        <a:rPr lang="es-CO" dirty="0">
                          <a:solidFill>
                            <a:srgbClr val="142B48"/>
                          </a:solidFill>
                          <a:latin typeface="Montserrat" pitchFamily="2" charset="77"/>
                        </a:rPr>
                        <a:t>Quimiotripsina</a:t>
                      </a:r>
                    </a:p>
                  </a:txBody>
                  <a:tcPr/>
                </a:tc>
                <a:tc>
                  <a:txBody>
                    <a:bodyPr/>
                    <a:lstStyle/>
                    <a:p>
                      <a:r>
                        <a:rPr lang="es-CO" dirty="0">
                          <a:solidFill>
                            <a:srgbClr val="142B48"/>
                          </a:solidFill>
                          <a:latin typeface="Montserrat" pitchFamily="2" charset="77"/>
                        </a:rPr>
                        <a:t>Proteínas</a:t>
                      </a:r>
                    </a:p>
                  </a:txBody>
                  <a:tcPr/>
                </a:tc>
                <a:tc>
                  <a:txBody>
                    <a:bodyPr/>
                    <a:lstStyle/>
                    <a:p>
                      <a:r>
                        <a:rPr lang="es-CO" dirty="0">
                          <a:solidFill>
                            <a:srgbClr val="142B48"/>
                          </a:solidFill>
                          <a:latin typeface="Montserrat" pitchFamily="2" charset="77"/>
                        </a:rPr>
                        <a:t>Péptidos</a:t>
                      </a:r>
                    </a:p>
                  </a:txBody>
                  <a:tcPr/>
                </a:tc>
                <a:extLst>
                  <a:ext uri="{0D108BD9-81ED-4DB2-BD59-A6C34878D82A}">
                    <a16:rowId xmlns:a16="http://schemas.microsoft.com/office/drawing/2014/main" val="3258315952"/>
                  </a:ext>
                </a:extLst>
              </a:tr>
              <a:tr h="370840">
                <a:tc>
                  <a:txBody>
                    <a:bodyPr/>
                    <a:lstStyle/>
                    <a:p>
                      <a:r>
                        <a:rPr lang="es-CO" dirty="0">
                          <a:solidFill>
                            <a:srgbClr val="142B48"/>
                          </a:solidFill>
                          <a:latin typeface="Montserrat" pitchFamily="2" charset="77"/>
                        </a:rPr>
                        <a:t>Alfa amilasa</a:t>
                      </a:r>
                    </a:p>
                  </a:txBody>
                  <a:tcPr/>
                </a:tc>
                <a:tc>
                  <a:txBody>
                    <a:bodyPr/>
                    <a:lstStyle/>
                    <a:p>
                      <a:r>
                        <a:rPr lang="es-CO" dirty="0">
                          <a:solidFill>
                            <a:srgbClr val="142B48"/>
                          </a:solidFill>
                          <a:latin typeface="Montserrat" pitchFamily="2" charset="77"/>
                        </a:rPr>
                        <a:t>Polisacáridos</a:t>
                      </a:r>
                    </a:p>
                  </a:txBody>
                  <a:tcPr/>
                </a:tc>
                <a:tc>
                  <a:txBody>
                    <a:bodyPr/>
                    <a:lstStyle/>
                    <a:p>
                      <a:r>
                        <a:rPr lang="es-CO" dirty="0">
                          <a:solidFill>
                            <a:srgbClr val="142B48"/>
                          </a:solidFill>
                          <a:latin typeface="Montserrat" pitchFamily="2" charset="77"/>
                        </a:rPr>
                        <a:t>Maltosa y glucosa</a:t>
                      </a:r>
                    </a:p>
                  </a:txBody>
                  <a:tcPr/>
                </a:tc>
                <a:extLst>
                  <a:ext uri="{0D108BD9-81ED-4DB2-BD59-A6C34878D82A}">
                    <a16:rowId xmlns:a16="http://schemas.microsoft.com/office/drawing/2014/main" val="4095651304"/>
                  </a:ext>
                </a:extLst>
              </a:tr>
              <a:tr h="370840">
                <a:tc>
                  <a:txBody>
                    <a:bodyPr/>
                    <a:lstStyle/>
                    <a:p>
                      <a:r>
                        <a:rPr lang="es-CO" dirty="0">
                          <a:solidFill>
                            <a:srgbClr val="142B48"/>
                          </a:solidFill>
                          <a:latin typeface="Montserrat" pitchFamily="2" charset="77"/>
                        </a:rPr>
                        <a:t>Elastasa</a:t>
                      </a:r>
                    </a:p>
                  </a:txBody>
                  <a:tcPr/>
                </a:tc>
                <a:tc>
                  <a:txBody>
                    <a:bodyPr/>
                    <a:lstStyle/>
                    <a:p>
                      <a:r>
                        <a:rPr lang="es-CO" dirty="0">
                          <a:solidFill>
                            <a:srgbClr val="142B48"/>
                          </a:solidFill>
                          <a:latin typeface="Montserrat" pitchFamily="2" charset="77"/>
                        </a:rPr>
                        <a:t>Elastina </a:t>
                      </a:r>
                    </a:p>
                  </a:txBody>
                  <a:tcPr/>
                </a:tc>
                <a:tc>
                  <a:txBody>
                    <a:bodyPr/>
                    <a:lstStyle/>
                    <a:p>
                      <a:r>
                        <a:rPr lang="es-CO" dirty="0">
                          <a:solidFill>
                            <a:srgbClr val="142B48"/>
                          </a:solidFill>
                          <a:latin typeface="Montserrat" pitchFamily="2" charset="77"/>
                        </a:rPr>
                        <a:t>Péptidos</a:t>
                      </a:r>
                    </a:p>
                  </a:txBody>
                  <a:tcPr/>
                </a:tc>
                <a:extLst>
                  <a:ext uri="{0D108BD9-81ED-4DB2-BD59-A6C34878D82A}">
                    <a16:rowId xmlns:a16="http://schemas.microsoft.com/office/drawing/2014/main" val="1973009260"/>
                  </a:ext>
                </a:extLst>
              </a:tr>
              <a:tr h="370840">
                <a:tc>
                  <a:txBody>
                    <a:bodyPr/>
                    <a:lstStyle/>
                    <a:p>
                      <a:r>
                        <a:rPr lang="es-CO" dirty="0">
                          <a:solidFill>
                            <a:srgbClr val="142B48"/>
                          </a:solidFill>
                          <a:latin typeface="Montserrat" pitchFamily="2" charset="77"/>
                        </a:rPr>
                        <a:t>Carboxipeptidasa</a:t>
                      </a:r>
                    </a:p>
                  </a:txBody>
                  <a:tcPr/>
                </a:tc>
                <a:tc>
                  <a:txBody>
                    <a:bodyPr/>
                    <a:lstStyle/>
                    <a:p>
                      <a:r>
                        <a:rPr lang="es-CO" dirty="0">
                          <a:solidFill>
                            <a:srgbClr val="142B48"/>
                          </a:solidFill>
                          <a:latin typeface="Montserrat" pitchFamily="2" charset="77"/>
                        </a:rPr>
                        <a:t>Proteínas</a:t>
                      </a:r>
                    </a:p>
                  </a:txBody>
                  <a:tcPr/>
                </a:tc>
                <a:tc>
                  <a:txBody>
                    <a:bodyPr/>
                    <a:lstStyle/>
                    <a:p>
                      <a:r>
                        <a:rPr lang="es-CO" dirty="0">
                          <a:solidFill>
                            <a:srgbClr val="142B48"/>
                          </a:solidFill>
                          <a:latin typeface="Montserrat" pitchFamily="2" charset="77"/>
                        </a:rPr>
                        <a:t>Aminoácidos</a:t>
                      </a:r>
                    </a:p>
                  </a:txBody>
                  <a:tcPr/>
                </a:tc>
                <a:extLst>
                  <a:ext uri="{0D108BD9-81ED-4DB2-BD59-A6C34878D82A}">
                    <a16:rowId xmlns:a16="http://schemas.microsoft.com/office/drawing/2014/main" val="4025737328"/>
                  </a:ext>
                </a:extLst>
              </a:tr>
              <a:tr h="370840">
                <a:tc>
                  <a:txBody>
                    <a:bodyPr/>
                    <a:lstStyle/>
                    <a:p>
                      <a:r>
                        <a:rPr lang="es-CO" dirty="0">
                          <a:solidFill>
                            <a:srgbClr val="142B48"/>
                          </a:solidFill>
                          <a:latin typeface="Montserrat" pitchFamily="2" charset="77"/>
                        </a:rPr>
                        <a:t>Calicreína</a:t>
                      </a:r>
                    </a:p>
                  </a:txBody>
                  <a:tcPr/>
                </a:tc>
                <a:tc>
                  <a:txBody>
                    <a:bodyPr/>
                    <a:lstStyle/>
                    <a:p>
                      <a:r>
                        <a:rPr lang="es-CO" dirty="0">
                          <a:solidFill>
                            <a:srgbClr val="142B48"/>
                          </a:solidFill>
                          <a:latin typeface="Montserrat" pitchFamily="2" charset="77"/>
                        </a:rPr>
                        <a:t>Alfa 2 globulinas</a:t>
                      </a:r>
                    </a:p>
                  </a:txBody>
                  <a:tcPr/>
                </a:tc>
                <a:tc>
                  <a:txBody>
                    <a:bodyPr/>
                    <a:lstStyle/>
                    <a:p>
                      <a:r>
                        <a:rPr lang="es-CO" dirty="0">
                          <a:solidFill>
                            <a:srgbClr val="142B48"/>
                          </a:solidFill>
                          <a:latin typeface="Montserrat" pitchFamily="2" charset="77"/>
                        </a:rPr>
                        <a:t>Quinina</a:t>
                      </a:r>
                    </a:p>
                  </a:txBody>
                  <a:tcPr/>
                </a:tc>
                <a:extLst>
                  <a:ext uri="{0D108BD9-81ED-4DB2-BD59-A6C34878D82A}">
                    <a16:rowId xmlns:a16="http://schemas.microsoft.com/office/drawing/2014/main" val="2306419375"/>
                  </a:ext>
                </a:extLst>
              </a:tr>
            </a:tbl>
          </a:graphicData>
        </a:graphic>
      </p:graphicFrame>
    </p:spTree>
    <p:extLst>
      <p:ext uri="{BB962C8B-B14F-4D97-AF65-F5344CB8AC3E}">
        <p14:creationId xmlns:p14="http://schemas.microsoft.com/office/powerpoint/2010/main" val="93852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BFE68-637A-401F-9A14-AA2361A22E20}"/>
              </a:ext>
            </a:extLst>
          </p:cNvPr>
          <p:cNvSpPr>
            <a:spLocks noGrp="1"/>
          </p:cNvSpPr>
          <p:nvPr>
            <p:ph type="title"/>
          </p:nvPr>
        </p:nvSpPr>
        <p:spPr>
          <a:xfrm>
            <a:off x="481013" y="18255"/>
            <a:ext cx="10515600" cy="1325563"/>
          </a:xfrm>
        </p:spPr>
        <p:txBody>
          <a:bodyPr/>
          <a:lstStyle/>
          <a:p>
            <a:r>
              <a:rPr lang="es-CO" dirty="0"/>
              <a:t>Submaxilar</a:t>
            </a:r>
          </a:p>
        </p:txBody>
      </p:sp>
      <p:sp>
        <p:nvSpPr>
          <p:cNvPr id="3" name="Marcador de contenido 2">
            <a:extLst>
              <a:ext uri="{FF2B5EF4-FFF2-40B4-BE49-F238E27FC236}">
                <a16:creationId xmlns:a16="http://schemas.microsoft.com/office/drawing/2014/main" id="{01BA757A-7BB3-49EB-AB1B-CAF5C58F74DF}"/>
              </a:ext>
            </a:extLst>
          </p:cNvPr>
          <p:cNvSpPr>
            <a:spLocks noGrp="1"/>
          </p:cNvSpPr>
          <p:nvPr>
            <p:ph sz="half" idx="2"/>
          </p:nvPr>
        </p:nvSpPr>
        <p:spPr>
          <a:xfrm>
            <a:off x="4949065" y="790417"/>
            <a:ext cx="6761922" cy="4705666"/>
          </a:xfrm>
        </p:spPr>
        <p:txBody>
          <a:bodyPr>
            <a:noAutofit/>
          </a:bodyPr>
          <a:lstStyle/>
          <a:p>
            <a:pPr algn="just">
              <a:lnSpc>
                <a:spcPct val="100000"/>
              </a:lnSpc>
            </a:pPr>
            <a:r>
              <a:rPr lang="es-CO" sz="1800" dirty="0">
                <a:solidFill>
                  <a:srgbClr val="142B48"/>
                </a:solidFill>
              </a:rPr>
              <a:t>S</a:t>
            </a:r>
            <a:r>
              <a:rPr lang="es-CO" sz="1800" b="0" i="0" u="none" strike="noStrike" baseline="0" dirty="0">
                <a:solidFill>
                  <a:srgbClr val="142B48"/>
                </a:solidFill>
              </a:rPr>
              <a:t>egunda en tamaño.</a:t>
            </a:r>
          </a:p>
          <a:p>
            <a:pPr algn="just">
              <a:lnSpc>
                <a:spcPct val="100000"/>
              </a:lnSpc>
            </a:pPr>
            <a:endParaRPr lang="es-CO" sz="1800" b="0" i="0" u="none" strike="noStrike" baseline="0" dirty="0">
              <a:solidFill>
                <a:srgbClr val="142B48"/>
              </a:solidFill>
            </a:endParaRPr>
          </a:p>
          <a:p>
            <a:pPr algn="just">
              <a:lnSpc>
                <a:spcPct val="100000"/>
              </a:lnSpc>
            </a:pPr>
            <a:r>
              <a:rPr lang="es-MX" sz="1800" b="0" i="0" u="none" strike="noStrike" baseline="0" dirty="0">
                <a:solidFill>
                  <a:srgbClr val="142B48"/>
                </a:solidFill>
              </a:rPr>
              <a:t>Se encuentra en la región suprahioidea lateral, por dentro del cuerpo de la mandíbula, por debajo del músculo milohioideo, y por dentro de los ganglios submaxilares.</a:t>
            </a:r>
          </a:p>
          <a:p>
            <a:pPr algn="just">
              <a:lnSpc>
                <a:spcPct val="100000"/>
              </a:lnSpc>
            </a:pPr>
            <a:endParaRPr lang="es-MX" sz="1800" b="0" i="0" u="none" strike="noStrike" baseline="0" dirty="0">
              <a:solidFill>
                <a:srgbClr val="142B48"/>
              </a:solidFill>
            </a:endParaRPr>
          </a:p>
          <a:p>
            <a:pPr algn="just">
              <a:lnSpc>
                <a:spcPct val="100000"/>
              </a:lnSpc>
            </a:pPr>
            <a:r>
              <a:rPr lang="es-MX" sz="1800" b="0" i="0" u="none" strike="noStrike" baseline="0" dirty="0">
                <a:solidFill>
                  <a:srgbClr val="142B48"/>
                </a:solidFill>
              </a:rPr>
              <a:t>El conducto de excreción es el de Wharton, que desemboca en la cavidad bucal en el suelo de la boca, a nivel de la carúncula salival a ambos lados del frenillo lingual.</a:t>
            </a:r>
          </a:p>
          <a:p>
            <a:pPr algn="just">
              <a:lnSpc>
                <a:spcPct val="100000"/>
              </a:lnSpc>
            </a:pPr>
            <a:endParaRPr lang="es-MX" sz="1800" dirty="0">
              <a:solidFill>
                <a:srgbClr val="142B48"/>
              </a:solidFill>
            </a:endParaRPr>
          </a:p>
          <a:p>
            <a:pPr algn="just">
              <a:lnSpc>
                <a:spcPct val="100000"/>
              </a:lnSpc>
            </a:pPr>
            <a:r>
              <a:rPr lang="es-CO" sz="1800" b="0" i="0" u="none" strike="noStrike" baseline="0" dirty="0">
                <a:solidFill>
                  <a:srgbClr val="142B48"/>
                </a:solidFill>
              </a:rPr>
              <a:t>Produce saliva mixta de predominio mucoso, que es  </a:t>
            </a:r>
            <a:r>
              <a:rPr lang="es-MX" sz="1800" b="0" i="0" u="none" strike="noStrike" baseline="0" dirty="0">
                <a:solidFill>
                  <a:srgbClr val="142B48"/>
                </a:solidFill>
              </a:rPr>
              <a:t>rica en mucina y más viscosa que la parotídea. </a:t>
            </a:r>
          </a:p>
          <a:p>
            <a:pPr algn="just">
              <a:lnSpc>
                <a:spcPct val="100000"/>
              </a:lnSpc>
            </a:pPr>
            <a:endParaRPr lang="es-MX" sz="1800" dirty="0">
              <a:solidFill>
                <a:srgbClr val="142B48"/>
              </a:solidFill>
            </a:endParaRPr>
          </a:p>
          <a:p>
            <a:pPr algn="just">
              <a:lnSpc>
                <a:spcPct val="100000"/>
              </a:lnSpc>
            </a:pPr>
            <a:r>
              <a:rPr lang="es-MX" sz="1800" b="0" i="0" u="none" strike="noStrike" baseline="0" dirty="0">
                <a:solidFill>
                  <a:srgbClr val="142B48"/>
                </a:solidFill>
              </a:rPr>
              <a:t>Contribuye a la mayor parte de la secreción salival en condiciones basales (65%).</a:t>
            </a:r>
            <a:endParaRPr lang="es-CO" sz="1800" dirty="0">
              <a:solidFill>
                <a:srgbClr val="142B48"/>
              </a:solidFill>
            </a:endParaRPr>
          </a:p>
        </p:txBody>
      </p:sp>
      <p:pic>
        <p:nvPicPr>
          <p:cNvPr id="4" name="Imagen 3">
            <a:extLst>
              <a:ext uri="{FF2B5EF4-FFF2-40B4-BE49-F238E27FC236}">
                <a16:creationId xmlns:a16="http://schemas.microsoft.com/office/drawing/2014/main" id="{385B0C50-1CD6-4F5E-8004-0E59AA5ABE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1676" y="1132049"/>
            <a:ext cx="1989873" cy="2644350"/>
          </a:xfrm>
          <a:prstGeom prst="rect">
            <a:avLst/>
          </a:prstGeom>
        </p:spPr>
      </p:pic>
    </p:spTree>
    <p:extLst>
      <p:ext uri="{BB962C8B-B14F-4D97-AF65-F5344CB8AC3E}">
        <p14:creationId xmlns:p14="http://schemas.microsoft.com/office/powerpoint/2010/main" val="3054591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52450" y="214933"/>
            <a:ext cx="10515600" cy="1325563"/>
          </a:xfrm>
        </p:spPr>
        <p:txBody>
          <a:bodyPr/>
          <a:lstStyle/>
          <a:p>
            <a:r>
              <a:rPr lang="es-CO" dirty="0"/>
              <a:t>Mediadores de la secreción</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1123949" y="1473198"/>
            <a:ext cx="9944101" cy="4351338"/>
          </a:xfrm>
        </p:spPr>
        <p:txBody>
          <a:bodyPr/>
          <a:lstStyle/>
          <a:p>
            <a:pPr marL="0" indent="0" algn="just">
              <a:buNone/>
            </a:pPr>
            <a:r>
              <a:rPr lang="es-CO" dirty="0">
                <a:solidFill>
                  <a:srgbClr val="142B48"/>
                </a:solidFill>
              </a:rPr>
              <a:t>Nervios y neurotransmisores:</a:t>
            </a:r>
          </a:p>
          <a:p>
            <a:pPr lvl="1" algn="just"/>
            <a:r>
              <a:rPr lang="es-MX" dirty="0">
                <a:solidFill>
                  <a:srgbClr val="142B48"/>
                </a:solidFill>
              </a:rPr>
              <a:t>La acetilcolina sigue siendo el neurotransmisor más importante en la regulación de la secreción pancreática exocrina.</a:t>
            </a:r>
            <a:endParaRPr lang="es-CO" dirty="0">
              <a:solidFill>
                <a:srgbClr val="142B48"/>
              </a:solidFill>
            </a:endParaRPr>
          </a:p>
        </p:txBody>
      </p:sp>
      <p:pic>
        <p:nvPicPr>
          <p:cNvPr id="5" name="Imagen 4">
            <a:extLst>
              <a:ext uri="{FF2B5EF4-FFF2-40B4-BE49-F238E27FC236}">
                <a16:creationId xmlns:a16="http://schemas.microsoft.com/office/drawing/2014/main" id="{30658CC8-6A65-4084-95FE-7D07428E7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8639" y="2798761"/>
            <a:ext cx="4419411" cy="3800426"/>
          </a:xfrm>
          <a:prstGeom prst="rect">
            <a:avLst/>
          </a:prstGeom>
        </p:spPr>
      </p:pic>
    </p:spTree>
    <p:extLst>
      <p:ext uri="{BB962C8B-B14F-4D97-AF65-F5344CB8AC3E}">
        <p14:creationId xmlns:p14="http://schemas.microsoft.com/office/powerpoint/2010/main" val="2146871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26090-8FE9-4074-83C5-366DCD56F62D}"/>
              </a:ext>
            </a:extLst>
          </p:cNvPr>
          <p:cNvSpPr>
            <a:spLocks noGrp="1"/>
          </p:cNvSpPr>
          <p:nvPr>
            <p:ph type="title"/>
          </p:nvPr>
        </p:nvSpPr>
        <p:spPr>
          <a:xfrm>
            <a:off x="609600" y="-16363"/>
            <a:ext cx="10515600" cy="1325563"/>
          </a:xfrm>
        </p:spPr>
        <p:txBody>
          <a:bodyPr/>
          <a:lstStyle/>
          <a:p>
            <a:r>
              <a:rPr lang="es-CO" dirty="0"/>
              <a:t>Fases de secreción</a:t>
            </a:r>
          </a:p>
        </p:txBody>
      </p:sp>
      <p:sp>
        <p:nvSpPr>
          <p:cNvPr id="3" name="Marcador de contenido 2">
            <a:extLst>
              <a:ext uri="{FF2B5EF4-FFF2-40B4-BE49-F238E27FC236}">
                <a16:creationId xmlns:a16="http://schemas.microsoft.com/office/drawing/2014/main" id="{28C8D37A-78C5-4D2B-84A9-749739C8BAE6}"/>
              </a:ext>
            </a:extLst>
          </p:cNvPr>
          <p:cNvSpPr>
            <a:spLocks noGrp="1"/>
          </p:cNvSpPr>
          <p:nvPr>
            <p:ph sz="half" idx="2"/>
          </p:nvPr>
        </p:nvSpPr>
        <p:spPr>
          <a:xfrm>
            <a:off x="4963353" y="1352064"/>
            <a:ext cx="6761922" cy="5220186"/>
          </a:xfrm>
        </p:spPr>
        <p:txBody>
          <a:bodyPr>
            <a:normAutofit lnSpcReduction="10000"/>
          </a:bodyPr>
          <a:lstStyle/>
          <a:p>
            <a:pPr>
              <a:lnSpc>
                <a:spcPct val="110000"/>
              </a:lnSpc>
            </a:pPr>
            <a:r>
              <a:rPr lang="es-CO" b="1" dirty="0">
                <a:solidFill>
                  <a:srgbClr val="142B48"/>
                </a:solidFill>
              </a:rPr>
              <a:t>Fase basal</a:t>
            </a:r>
            <a:r>
              <a:rPr lang="es-CO" dirty="0">
                <a:solidFill>
                  <a:srgbClr val="142B48"/>
                </a:solidFill>
              </a:rPr>
              <a:t>: e</a:t>
            </a:r>
            <a:r>
              <a:rPr lang="es-MX" sz="1800" b="0" i="0" u="none" strike="noStrike" baseline="0" dirty="0">
                <a:solidFill>
                  <a:srgbClr val="142B48"/>
                </a:solidFill>
              </a:rPr>
              <a:t>s la que tiene lugar durante los períodos interprandiales y el reposo nocturno.</a:t>
            </a:r>
            <a:endParaRPr lang="es-CO" sz="1800" b="0" i="0" u="none" strike="noStrike" baseline="0" dirty="0">
              <a:solidFill>
                <a:srgbClr val="142B48"/>
              </a:solidFill>
            </a:endParaRPr>
          </a:p>
          <a:p>
            <a:pPr>
              <a:lnSpc>
                <a:spcPct val="110000"/>
              </a:lnSpc>
            </a:pPr>
            <a:r>
              <a:rPr lang="es-CO" b="1" dirty="0">
                <a:solidFill>
                  <a:srgbClr val="142B48"/>
                </a:solidFill>
              </a:rPr>
              <a:t>Secreción postprandial:</a:t>
            </a:r>
          </a:p>
          <a:p>
            <a:pPr lvl="1">
              <a:lnSpc>
                <a:spcPct val="110000"/>
              </a:lnSpc>
              <a:buFont typeface="Wingdings" pitchFamily="2" charset="2"/>
              <a:buChar char="§"/>
            </a:pPr>
            <a:r>
              <a:rPr lang="es-CO" b="1" dirty="0">
                <a:solidFill>
                  <a:srgbClr val="142B48"/>
                </a:solidFill>
              </a:rPr>
              <a:t>Fase cefálica: </a:t>
            </a:r>
            <a:r>
              <a:rPr lang="es-CO" dirty="0">
                <a:solidFill>
                  <a:srgbClr val="142B48"/>
                </a:solidFill>
              </a:rPr>
              <a:t> </a:t>
            </a:r>
          </a:p>
          <a:p>
            <a:pPr lvl="2">
              <a:lnSpc>
                <a:spcPct val="110000"/>
              </a:lnSpc>
              <a:buFont typeface="Courier New" panose="02070309020205020404" pitchFamily="49" charset="0"/>
              <a:buChar char="o"/>
            </a:pPr>
            <a:r>
              <a:rPr lang="es-CO" sz="1900" dirty="0">
                <a:solidFill>
                  <a:srgbClr val="142B48"/>
                </a:solidFill>
              </a:rPr>
              <a:t>Vía vagal:  secreción enzimática.</a:t>
            </a:r>
          </a:p>
          <a:p>
            <a:pPr lvl="2">
              <a:lnSpc>
                <a:spcPct val="110000"/>
              </a:lnSpc>
              <a:buFont typeface="Courier New" panose="02070309020205020404" pitchFamily="49" charset="0"/>
              <a:buChar char="o"/>
            </a:pPr>
            <a:r>
              <a:rPr lang="es-CO" sz="1900" dirty="0">
                <a:solidFill>
                  <a:srgbClr val="142B48"/>
                </a:solidFill>
              </a:rPr>
              <a:t>Liberación de secretina: acidificación duodenal.</a:t>
            </a:r>
          </a:p>
          <a:p>
            <a:pPr lvl="1">
              <a:lnSpc>
                <a:spcPct val="110000"/>
              </a:lnSpc>
              <a:buFont typeface="Wingdings" pitchFamily="2" charset="2"/>
              <a:buChar char="§"/>
            </a:pPr>
            <a:r>
              <a:rPr lang="es-CO" b="1" dirty="0">
                <a:solidFill>
                  <a:srgbClr val="142B48"/>
                </a:solidFill>
              </a:rPr>
              <a:t>Fase gástrica:</a:t>
            </a:r>
            <a:r>
              <a:rPr lang="es-CO" dirty="0">
                <a:solidFill>
                  <a:srgbClr val="142B48"/>
                </a:solidFill>
              </a:rPr>
              <a:t> distención del fundus y antro.</a:t>
            </a:r>
          </a:p>
          <a:p>
            <a:pPr lvl="1">
              <a:lnSpc>
                <a:spcPct val="110000"/>
              </a:lnSpc>
              <a:buFont typeface="Wingdings" pitchFamily="2" charset="2"/>
              <a:buChar char="§"/>
            </a:pPr>
            <a:r>
              <a:rPr lang="es-CO" b="1" dirty="0">
                <a:solidFill>
                  <a:srgbClr val="142B48"/>
                </a:solidFill>
              </a:rPr>
              <a:t>Fase intestinal</a:t>
            </a:r>
            <a:r>
              <a:rPr lang="es-CO" dirty="0">
                <a:solidFill>
                  <a:srgbClr val="142B48"/>
                </a:solidFill>
              </a:rPr>
              <a:t>: e</a:t>
            </a:r>
            <a:r>
              <a:rPr lang="es-MX" b="0" i="0" u="none" strike="noStrike" baseline="0" dirty="0">
                <a:solidFill>
                  <a:srgbClr val="142B48"/>
                </a:solidFill>
              </a:rPr>
              <a:t>l paso del quimo gástrico al duodeno representa el estímulo más poderoso para la secreción pancreática.</a:t>
            </a:r>
            <a:endParaRPr lang="es-CO" b="0" i="0" u="none" strike="noStrike" baseline="0" dirty="0">
              <a:solidFill>
                <a:srgbClr val="142B48"/>
              </a:solidFill>
            </a:endParaRPr>
          </a:p>
          <a:p>
            <a:pPr lvl="1">
              <a:lnSpc>
                <a:spcPct val="110000"/>
              </a:lnSpc>
              <a:buFont typeface="Wingdings" pitchFamily="2" charset="2"/>
              <a:buChar char="§"/>
            </a:pPr>
            <a:r>
              <a:rPr lang="es-MX" b="0" i="0" u="none" strike="noStrike" baseline="0" dirty="0">
                <a:solidFill>
                  <a:srgbClr val="142B48"/>
                </a:solidFill>
              </a:rPr>
              <a:t>La constitución química de los alimentos que entran en el duodeno es el determinante más decisivo para evocar una respuesta secretora pancreática.</a:t>
            </a:r>
            <a:endParaRPr lang="es-CO" dirty="0">
              <a:solidFill>
                <a:srgbClr val="142B48"/>
              </a:solidFill>
            </a:endParaRPr>
          </a:p>
          <a:p>
            <a:pPr lvl="2">
              <a:lnSpc>
                <a:spcPct val="110000"/>
              </a:lnSpc>
            </a:pPr>
            <a:endParaRPr lang="es-CO" dirty="0">
              <a:solidFill>
                <a:srgbClr val="142B48"/>
              </a:solidFill>
            </a:endParaRPr>
          </a:p>
        </p:txBody>
      </p:sp>
      <p:pic>
        <p:nvPicPr>
          <p:cNvPr id="5" name="Imagen 4">
            <a:extLst>
              <a:ext uri="{FF2B5EF4-FFF2-40B4-BE49-F238E27FC236}">
                <a16:creationId xmlns:a16="http://schemas.microsoft.com/office/drawing/2014/main" id="{2B4739F6-1D1B-49BC-849E-9C2BB3E7F5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9675" y="970614"/>
            <a:ext cx="2825217" cy="2802396"/>
          </a:xfrm>
          <a:prstGeom prst="rect">
            <a:avLst/>
          </a:prstGeom>
        </p:spPr>
      </p:pic>
    </p:spTree>
    <p:extLst>
      <p:ext uri="{BB962C8B-B14F-4D97-AF65-F5344CB8AC3E}">
        <p14:creationId xmlns:p14="http://schemas.microsoft.com/office/powerpoint/2010/main" val="2607281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7454FC6-D349-4419-9812-874107240A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5877" y="3050879"/>
            <a:ext cx="6544335" cy="3629053"/>
          </a:xfrm>
          <a:prstGeom prst="rect">
            <a:avLst/>
          </a:prstGeom>
        </p:spPr>
      </p:pic>
      <p:sp>
        <p:nvSpPr>
          <p:cNvPr id="2" name="Título 1">
            <a:extLst>
              <a:ext uri="{FF2B5EF4-FFF2-40B4-BE49-F238E27FC236}">
                <a16:creationId xmlns:a16="http://schemas.microsoft.com/office/drawing/2014/main" id="{2108D63A-A357-4C99-9B0E-096CAA467D20}"/>
              </a:ext>
            </a:extLst>
          </p:cNvPr>
          <p:cNvSpPr>
            <a:spLocks noGrp="1"/>
          </p:cNvSpPr>
          <p:nvPr>
            <p:ph type="title"/>
          </p:nvPr>
        </p:nvSpPr>
        <p:spPr>
          <a:xfrm>
            <a:off x="590034" y="93453"/>
            <a:ext cx="10515600" cy="1325563"/>
          </a:xfrm>
        </p:spPr>
        <p:txBody>
          <a:bodyPr/>
          <a:lstStyle/>
          <a:p>
            <a:r>
              <a:rPr lang="es-CO" dirty="0"/>
              <a:t>Amilasa</a:t>
            </a:r>
          </a:p>
        </p:txBody>
      </p:sp>
      <p:sp>
        <p:nvSpPr>
          <p:cNvPr id="3" name="Marcador de contenido 2">
            <a:extLst>
              <a:ext uri="{FF2B5EF4-FFF2-40B4-BE49-F238E27FC236}">
                <a16:creationId xmlns:a16="http://schemas.microsoft.com/office/drawing/2014/main" id="{A43044F1-40ED-49BE-9107-23CC566D6C1B}"/>
              </a:ext>
            </a:extLst>
          </p:cNvPr>
          <p:cNvSpPr>
            <a:spLocks noGrp="1"/>
          </p:cNvSpPr>
          <p:nvPr>
            <p:ph sz="half" idx="2"/>
          </p:nvPr>
        </p:nvSpPr>
        <p:spPr>
          <a:xfrm>
            <a:off x="1276022" y="1308056"/>
            <a:ext cx="10215375" cy="3993161"/>
          </a:xfrm>
        </p:spPr>
        <p:txBody>
          <a:bodyPr/>
          <a:lstStyle/>
          <a:p>
            <a:pPr algn="just"/>
            <a:r>
              <a:rPr lang="es-MX" b="0" i="0" dirty="0">
                <a:solidFill>
                  <a:srgbClr val="142B48"/>
                </a:solidFill>
                <a:effectLst/>
                <a:latin typeface="Montserrat" pitchFamily="2" charset="77"/>
              </a:rPr>
              <a:t>Descompone a los carbohidratos (almidón) en azúcares simples, las cuales son más fáciles de absorber. </a:t>
            </a:r>
          </a:p>
          <a:p>
            <a:pPr algn="just"/>
            <a:endParaRPr lang="es-MX" dirty="0">
              <a:solidFill>
                <a:srgbClr val="142B48"/>
              </a:solidFill>
              <a:latin typeface="Montserrat" pitchFamily="2" charset="77"/>
            </a:endParaRPr>
          </a:p>
          <a:p>
            <a:pPr algn="just"/>
            <a:r>
              <a:rPr lang="es-MX" b="0" i="0" dirty="0">
                <a:solidFill>
                  <a:srgbClr val="142B48"/>
                </a:solidFill>
                <a:effectLst/>
                <a:latin typeface="Montserrat" pitchFamily="2" charset="77"/>
              </a:rPr>
              <a:t>Esta enzima también se encuentra presente en la saliva.</a:t>
            </a:r>
            <a:br>
              <a:rPr lang="es-MX" dirty="0">
                <a:solidFill>
                  <a:srgbClr val="142B48"/>
                </a:solidFill>
                <a:latin typeface="Montserrat" pitchFamily="2" charset="77"/>
              </a:rPr>
            </a:br>
            <a:endParaRPr lang="es-CO" dirty="0">
              <a:solidFill>
                <a:srgbClr val="142B48"/>
              </a:solidFill>
              <a:latin typeface="Montserrat" pitchFamily="2" charset="77"/>
            </a:endParaRPr>
          </a:p>
        </p:txBody>
      </p:sp>
    </p:spTree>
    <p:extLst>
      <p:ext uri="{BB962C8B-B14F-4D97-AF65-F5344CB8AC3E}">
        <p14:creationId xmlns:p14="http://schemas.microsoft.com/office/powerpoint/2010/main" val="28354273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273E4-5806-4A87-A45E-6AACB811DA8F}"/>
              </a:ext>
            </a:extLst>
          </p:cNvPr>
          <p:cNvSpPr>
            <a:spLocks noGrp="1"/>
          </p:cNvSpPr>
          <p:nvPr>
            <p:ph type="ctrTitle"/>
          </p:nvPr>
        </p:nvSpPr>
        <p:spPr>
          <a:xfrm>
            <a:off x="1524000" y="868362"/>
            <a:ext cx="9144000" cy="2387600"/>
          </a:xfrm>
        </p:spPr>
        <p:txBody>
          <a:bodyPr>
            <a:normAutofit/>
          </a:bodyPr>
          <a:lstStyle/>
          <a:p>
            <a:pPr>
              <a:lnSpc>
                <a:spcPct val="100000"/>
              </a:lnSpc>
            </a:pPr>
            <a:r>
              <a:rPr lang="es-CO" dirty="0"/>
              <a:t>III. FISIOLOGÍA DEL INTESTINO DELGADO</a:t>
            </a:r>
          </a:p>
        </p:txBody>
      </p:sp>
      <p:sp>
        <p:nvSpPr>
          <p:cNvPr id="7" name="Subtítulo 2">
            <a:extLst>
              <a:ext uri="{FF2B5EF4-FFF2-40B4-BE49-F238E27FC236}">
                <a16:creationId xmlns:a16="http://schemas.microsoft.com/office/drawing/2014/main" id="{D3753925-793E-1149-B1BD-1698FE1F19E2}"/>
              </a:ext>
            </a:extLst>
          </p:cNvPr>
          <p:cNvSpPr>
            <a:spLocks noGrp="1"/>
          </p:cNvSpPr>
          <p:nvPr>
            <p:ph type="subTitle" idx="1"/>
          </p:nvPr>
        </p:nvSpPr>
        <p:spPr>
          <a:xfrm>
            <a:off x="2781300" y="3602039"/>
            <a:ext cx="6629400" cy="1655762"/>
          </a:xfrm>
        </p:spPr>
        <p:txBody>
          <a:bodyPr/>
          <a:lstStyle/>
          <a:p>
            <a:pPr marL="0" lvl="0" indent="0" algn="ctr" rtl="0">
              <a:lnSpc>
                <a:spcPct val="100000"/>
              </a:lnSpc>
              <a:spcBef>
                <a:spcPts val="0"/>
              </a:spcBef>
              <a:spcAft>
                <a:spcPts val="0"/>
              </a:spcAft>
              <a:buClr>
                <a:srgbClr val="152B48"/>
              </a:buClr>
              <a:buSzPts val="2400"/>
              <a:buNone/>
            </a:pPr>
            <a:r>
              <a:rPr lang="es-CO" b="1" dirty="0"/>
              <a:t>Alejandro Cardona Palacio</a:t>
            </a:r>
          </a:p>
          <a:p>
            <a:pPr marL="0" lvl="0" indent="0" algn="ctr" rtl="0">
              <a:lnSpc>
                <a:spcPct val="100000"/>
              </a:lnSpc>
              <a:spcBef>
                <a:spcPts val="1000"/>
              </a:spcBef>
              <a:spcAft>
                <a:spcPts val="0"/>
              </a:spcAft>
              <a:buClr>
                <a:srgbClr val="152B48"/>
              </a:buClr>
              <a:buSzPts val="2400"/>
              <a:buNone/>
            </a:pPr>
            <a:r>
              <a:rPr lang="es-CO" b="1" dirty="0"/>
              <a:t>Residente de patología, UdeA</a:t>
            </a:r>
          </a:p>
          <a:p>
            <a:pPr marL="0" lvl="0" indent="0" algn="ctr" rtl="0">
              <a:lnSpc>
                <a:spcPct val="100000"/>
              </a:lnSpc>
              <a:spcBef>
                <a:spcPts val="1000"/>
              </a:spcBef>
              <a:spcAft>
                <a:spcPts val="0"/>
              </a:spcAft>
              <a:buClr>
                <a:srgbClr val="152B48"/>
              </a:buClr>
              <a:buSzPts val="2400"/>
              <a:buNone/>
            </a:pPr>
            <a:r>
              <a:rPr lang="es-CO" b="1" dirty="0"/>
              <a:t>Médico general, UPB</a:t>
            </a:r>
          </a:p>
          <a:p>
            <a:pPr>
              <a:lnSpc>
                <a:spcPct val="100000"/>
              </a:lnSpc>
            </a:pPr>
            <a:endParaRPr lang="es-CO" b="1" dirty="0"/>
          </a:p>
        </p:txBody>
      </p:sp>
    </p:spTree>
    <p:extLst>
      <p:ext uri="{BB962C8B-B14F-4D97-AF65-F5344CB8AC3E}">
        <p14:creationId xmlns:p14="http://schemas.microsoft.com/office/powerpoint/2010/main" val="587499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381C9-A81F-42C0-A462-AAFB52FDDE8F}"/>
              </a:ext>
            </a:extLst>
          </p:cNvPr>
          <p:cNvSpPr>
            <a:spLocks noGrp="1"/>
          </p:cNvSpPr>
          <p:nvPr>
            <p:ph type="title"/>
          </p:nvPr>
        </p:nvSpPr>
        <p:spPr>
          <a:xfrm>
            <a:off x="581025" y="189151"/>
            <a:ext cx="10515600" cy="1325563"/>
          </a:xfrm>
        </p:spPr>
        <p:txBody>
          <a:bodyPr/>
          <a:lstStyle/>
          <a:p>
            <a:r>
              <a:rPr lang="es-CO" dirty="0"/>
              <a:t>Complementar estudio</a:t>
            </a:r>
          </a:p>
        </p:txBody>
      </p:sp>
      <p:pic>
        <p:nvPicPr>
          <p:cNvPr id="1026" name="Picture 2" descr="Guyton and Hall Textbook of Medical Physiology, 14e Guyton Physiology:  Amazon.es: Hall PhD, John E., Hall MD MSc., Michael E.: Libros en idiomas  extranjeros">
            <a:extLst>
              <a:ext uri="{FF2B5EF4-FFF2-40B4-BE49-F238E27FC236}">
                <a16:creationId xmlns:a16="http://schemas.microsoft.com/office/drawing/2014/main" id="{4E012764-1CF5-4B7F-AA94-7B080C0FB7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88710" y="1514714"/>
            <a:ext cx="3807915" cy="503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43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26548" y="0"/>
            <a:ext cx="10515600" cy="1325563"/>
          </a:xfrm>
        </p:spPr>
        <p:txBody>
          <a:bodyPr/>
          <a:lstStyle/>
          <a:p>
            <a:r>
              <a:rPr lang="es-CO" dirty="0"/>
              <a:t>Intestino delgado</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134803" y="2000034"/>
            <a:ext cx="6761922" cy="4351338"/>
          </a:xfrm>
        </p:spPr>
        <p:txBody>
          <a:bodyPr/>
          <a:lstStyle/>
          <a:p>
            <a:pPr algn="just">
              <a:lnSpc>
                <a:spcPct val="100000"/>
              </a:lnSpc>
            </a:pPr>
            <a:r>
              <a:rPr lang="es-MX" b="0" i="0" dirty="0">
                <a:solidFill>
                  <a:srgbClr val="142B48"/>
                </a:solidFill>
                <a:effectLst/>
              </a:rPr>
              <a:t>El intestino delgado es el segmento del tubo digestivo de mayor longitud.</a:t>
            </a:r>
          </a:p>
          <a:p>
            <a:pPr algn="just">
              <a:lnSpc>
                <a:spcPct val="100000"/>
              </a:lnSpc>
            </a:pPr>
            <a:r>
              <a:rPr lang="es-MX" b="0" i="0" dirty="0">
                <a:solidFill>
                  <a:srgbClr val="142B48"/>
                </a:solidFill>
                <a:effectLst/>
              </a:rPr>
              <a:t>Longitud es de 4 a 7 m.</a:t>
            </a:r>
            <a:endParaRPr lang="es-MX" dirty="0">
              <a:solidFill>
                <a:srgbClr val="142B48"/>
              </a:solidFill>
            </a:endParaRPr>
          </a:p>
          <a:p>
            <a:pPr algn="just">
              <a:lnSpc>
                <a:spcPct val="100000"/>
              </a:lnSpc>
            </a:pPr>
            <a:r>
              <a:rPr lang="es-MX" b="0" i="0" dirty="0">
                <a:solidFill>
                  <a:srgbClr val="142B48"/>
                </a:solidFill>
                <a:effectLst/>
              </a:rPr>
              <a:t>La función motora del intestino delgado depende directamente de la actividad contráctil del músculo liso de la pared intestinal, que es integrada y regulada por el sistema nervioso central.</a:t>
            </a:r>
          </a:p>
          <a:p>
            <a:pPr algn="just">
              <a:lnSpc>
                <a:spcPct val="100000"/>
              </a:lnSpc>
            </a:pPr>
            <a:r>
              <a:rPr lang="es-MX" dirty="0">
                <a:solidFill>
                  <a:srgbClr val="142B48"/>
                </a:solidFill>
              </a:rPr>
              <a:t>Se divide en 3 partes:</a:t>
            </a:r>
          </a:p>
          <a:p>
            <a:pPr lvl="1" algn="just">
              <a:lnSpc>
                <a:spcPct val="100000"/>
              </a:lnSpc>
              <a:buFont typeface="Wingdings" pitchFamily="2" charset="2"/>
              <a:buChar char="§"/>
            </a:pPr>
            <a:r>
              <a:rPr lang="es-MX" sz="1800" dirty="0">
                <a:solidFill>
                  <a:srgbClr val="142B48"/>
                </a:solidFill>
              </a:rPr>
              <a:t>Duodeno: 12 pulgadas.</a:t>
            </a:r>
          </a:p>
          <a:p>
            <a:pPr lvl="1" algn="just">
              <a:lnSpc>
                <a:spcPct val="100000"/>
              </a:lnSpc>
              <a:buFont typeface="Wingdings" pitchFamily="2" charset="2"/>
              <a:buChar char="§"/>
            </a:pPr>
            <a:r>
              <a:rPr lang="es-MX" sz="1800" dirty="0">
                <a:solidFill>
                  <a:srgbClr val="142B48"/>
                </a:solidFill>
              </a:rPr>
              <a:t>Yeyuno: 2/5 partes.</a:t>
            </a:r>
          </a:p>
          <a:p>
            <a:pPr lvl="1" algn="just">
              <a:lnSpc>
                <a:spcPct val="100000"/>
              </a:lnSpc>
              <a:buFont typeface="Wingdings" pitchFamily="2" charset="2"/>
              <a:buChar char="§"/>
            </a:pPr>
            <a:r>
              <a:rPr lang="es-MX" sz="1800" dirty="0">
                <a:solidFill>
                  <a:srgbClr val="142B48"/>
                </a:solidFill>
              </a:rPr>
              <a:t>Íleon: 3/5 partes.</a:t>
            </a:r>
          </a:p>
          <a:p>
            <a:pPr lvl="1" algn="just">
              <a:lnSpc>
                <a:spcPct val="100000"/>
              </a:lnSpc>
            </a:pPr>
            <a:endParaRPr lang="es-CO" dirty="0">
              <a:solidFill>
                <a:srgbClr val="142B48"/>
              </a:solidFill>
            </a:endParaRPr>
          </a:p>
        </p:txBody>
      </p:sp>
      <p:pic>
        <p:nvPicPr>
          <p:cNvPr id="6" name="Imagen 5">
            <a:extLst>
              <a:ext uri="{FF2B5EF4-FFF2-40B4-BE49-F238E27FC236}">
                <a16:creationId xmlns:a16="http://schemas.microsoft.com/office/drawing/2014/main" id="{7883B66C-8948-4CD3-9B6F-C355B8A764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9852" y="1219201"/>
            <a:ext cx="3674538" cy="2485015"/>
          </a:xfrm>
          <a:prstGeom prst="rect">
            <a:avLst/>
          </a:prstGeom>
        </p:spPr>
      </p:pic>
    </p:spTree>
    <p:extLst>
      <p:ext uri="{BB962C8B-B14F-4D97-AF65-F5344CB8AC3E}">
        <p14:creationId xmlns:p14="http://schemas.microsoft.com/office/powerpoint/2010/main" val="178614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1E70E-114E-486D-9BFD-DD06581D521C}"/>
              </a:ext>
            </a:extLst>
          </p:cNvPr>
          <p:cNvSpPr>
            <a:spLocks noGrp="1"/>
          </p:cNvSpPr>
          <p:nvPr>
            <p:ph type="title"/>
          </p:nvPr>
        </p:nvSpPr>
        <p:spPr>
          <a:xfrm>
            <a:off x="577322" y="219200"/>
            <a:ext cx="8596668" cy="1320800"/>
          </a:xfrm>
        </p:spPr>
        <p:txBody>
          <a:bodyPr anchor="t">
            <a:normAutofit/>
          </a:bodyPr>
          <a:lstStyle/>
          <a:p>
            <a:r>
              <a:rPr lang="es-CO" sz="4400" dirty="0"/>
              <a:t>Duodeno</a:t>
            </a:r>
          </a:p>
        </p:txBody>
      </p:sp>
      <p:pic>
        <p:nvPicPr>
          <p:cNvPr id="1026" name="Picture 2" descr="INTESTINO DELGADO·: DUODENO">
            <a:extLst>
              <a:ext uri="{FF2B5EF4-FFF2-40B4-BE49-F238E27FC236}">
                <a16:creationId xmlns:a16="http://schemas.microsoft.com/office/drawing/2014/main" id="{E470D688-47B8-4A18-92C9-CE05FCDE3A9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101962" y="3856692"/>
            <a:ext cx="3837392" cy="278210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681DE3C8-31BE-4444-A56C-331643841806}"/>
              </a:ext>
            </a:extLst>
          </p:cNvPr>
          <p:cNvSpPr>
            <a:spLocks noGrp="1"/>
          </p:cNvSpPr>
          <p:nvPr>
            <p:ph idx="1"/>
          </p:nvPr>
        </p:nvSpPr>
        <p:spPr>
          <a:xfrm>
            <a:off x="1101087" y="708144"/>
            <a:ext cx="10628949" cy="3880773"/>
          </a:xfrm>
        </p:spPr>
        <p:txBody>
          <a:bodyPr>
            <a:normAutofit/>
          </a:bodyPr>
          <a:lstStyle/>
          <a:p>
            <a:pPr>
              <a:lnSpc>
                <a:spcPct val="100000"/>
              </a:lnSpc>
            </a:pPr>
            <a:r>
              <a:rPr lang="es-CO" sz="1800" dirty="0"/>
              <a:t>Órgano tubular.</a:t>
            </a:r>
          </a:p>
          <a:p>
            <a:pPr>
              <a:lnSpc>
                <a:spcPct val="100000"/>
              </a:lnSpc>
            </a:pPr>
            <a:r>
              <a:rPr lang="es-CO" sz="1800" dirty="0"/>
              <a:t>Mide 20-25 cm.</a:t>
            </a:r>
          </a:p>
          <a:p>
            <a:pPr>
              <a:lnSpc>
                <a:spcPct val="100000"/>
              </a:lnSpc>
            </a:pPr>
            <a:r>
              <a:rPr lang="es-CO" sz="1800" dirty="0"/>
              <a:t>Forma de C.</a:t>
            </a:r>
          </a:p>
          <a:p>
            <a:pPr>
              <a:lnSpc>
                <a:spcPct val="100000"/>
              </a:lnSpc>
            </a:pPr>
            <a:r>
              <a:rPr lang="es-CO" sz="1800" dirty="0"/>
              <a:t>Primera porción: casquete o bulbo duodenal.</a:t>
            </a:r>
          </a:p>
          <a:p>
            <a:pPr>
              <a:lnSpc>
                <a:spcPct val="100000"/>
              </a:lnSpc>
            </a:pPr>
            <a:r>
              <a:rPr lang="es-CO" sz="1800" dirty="0"/>
              <a:t>Segunda porción: descendente papila duodenal.</a:t>
            </a:r>
          </a:p>
          <a:p>
            <a:pPr>
              <a:lnSpc>
                <a:spcPct val="100000"/>
              </a:lnSpc>
            </a:pPr>
            <a:r>
              <a:rPr lang="es-CO" sz="1800" dirty="0"/>
              <a:t>Tercera porción: horizontal.</a:t>
            </a:r>
          </a:p>
          <a:p>
            <a:pPr>
              <a:lnSpc>
                <a:spcPct val="100000"/>
              </a:lnSpc>
            </a:pPr>
            <a:r>
              <a:rPr lang="es-CO" sz="1800" dirty="0"/>
              <a:t>Cuarta porción: ascendente; gira hacia adelante 2 vertebra lumbar, a la izquierda de la línea media.</a:t>
            </a:r>
          </a:p>
        </p:txBody>
      </p:sp>
    </p:spTree>
    <p:extLst>
      <p:ext uri="{BB962C8B-B14F-4D97-AF65-F5344CB8AC3E}">
        <p14:creationId xmlns:p14="http://schemas.microsoft.com/office/powerpoint/2010/main" val="29291470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620BA-1A3A-4D8F-9189-81130211B61A}"/>
              </a:ext>
            </a:extLst>
          </p:cNvPr>
          <p:cNvSpPr>
            <a:spLocks noGrp="1"/>
          </p:cNvSpPr>
          <p:nvPr>
            <p:ph type="title"/>
          </p:nvPr>
        </p:nvSpPr>
        <p:spPr>
          <a:xfrm>
            <a:off x="683841" y="153282"/>
            <a:ext cx="10515600" cy="1325563"/>
          </a:xfrm>
        </p:spPr>
        <p:txBody>
          <a:bodyPr/>
          <a:lstStyle/>
          <a:p>
            <a:r>
              <a:rPr lang="es-CO" dirty="0"/>
              <a:t>Anatomía</a:t>
            </a:r>
          </a:p>
        </p:txBody>
      </p:sp>
      <p:sp>
        <p:nvSpPr>
          <p:cNvPr id="3" name="Marcador de contenido 2">
            <a:extLst>
              <a:ext uri="{FF2B5EF4-FFF2-40B4-BE49-F238E27FC236}">
                <a16:creationId xmlns:a16="http://schemas.microsoft.com/office/drawing/2014/main" id="{E88D0AFC-2945-4E67-BD6A-789095587A62}"/>
              </a:ext>
            </a:extLst>
          </p:cNvPr>
          <p:cNvSpPr>
            <a:spLocks noGrp="1"/>
          </p:cNvSpPr>
          <p:nvPr>
            <p:ph sz="half" idx="2"/>
          </p:nvPr>
        </p:nvSpPr>
        <p:spPr>
          <a:xfrm>
            <a:off x="5038182" y="1312032"/>
            <a:ext cx="6761922" cy="4921955"/>
          </a:xfrm>
        </p:spPr>
        <p:txBody>
          <a:bodyPr>
            <a:normAutofit/>
          </a:bodyPr>
          <a:lstStyle/>
          <a:p>
            <a:pPr algn="just">
              <a:lnSpc>
                <a:spcPct val="100000"/>
              </a:lnSpc>
              <a:buFont typeface="Arial" panose="020B0604020202020204" pitchFamily="34" charset="0"/>
              <a:buChar char="•"/>
            </a:pPr>
            <a:r>
              <a:rPr lang="es-MX" b="0" i="0" dirty="0">
                <a:solidFill>
                  <a:srgbClr val="142B48"/>
                </a:solidFill>
                <a:effectLst/>
              </a:rPr>
              <a:t>El duodeno es retroperitoneal y está fijo a la pared posterior del abdomen, mientras que el resto del intestino delgado se encuentra libre en la cavidad abdominal, sujeto solo por el peritoneo.</a:t>
            </a:r>
          </a:p>
          <a:p>
            <a:pPr algn="just">
              <a:lnSpc>
                <a:spcPct val="100000"/>
              </a:lnSpc>
              <a:buFont typeface="Arial" panose="020B0604020202020204" pitchFamily="34" charset="0"/>
              <a:buChar char="•"/>
            </a:pPr>
            <a:r>
              <a:rPr lang="es-MX" b="0" i="0" dirty="0">
                <a:solidFill>
                  <a:srgbClr val="142B48"/>
                </a:solidFill>
                <a:effectLst/>
              </a:rPr>
              <a:t>El diámetro intestinal es mayor en la parte proximal que en la distal, siendo doble en el duodeno.</a:t>
            </a:r>
          </a:p>
          <a:p>
            <a:pPr algn="just">
              <a:lnSpc>
                <a:spcPct val="100000"/>
              </a:lnSpc>
              <a:buFont typeface="Arial" panose="020B0604020202020204" pitchFamily="34" charset="0"/>
              <a:buChar char="•"/>
            </a:pPr>
            <a:r>
              <a:rPr lang="es-MX" b="0" i="0" dirty="0">
                <a:solidFill>
                  <a:srgbClr val="142B48"/>
                </a:solidFill>
                <a:effectLst/>
              </a:rPr>
              <a:t>La mucosa y submucosa del intestino poseen unos pliegues que se llaman válvulas conniventes, son mayores y más abundantes en el duodeno y el yeyuno, y desaparecen en el íleon terminal.</a:t>
            </a:r>
          </a:p>
          <a:p>
            <a:pPr algn="just">
              <a:lnSpc>
                <a:spcPct val="100000"/>
              </a:lnSpc>
              <a:buFont typeface="Arial" panose="020B0604020202020204" pitchFamily="34" charset="0"/>
              <a:buChar char="•"/>
            </a:pPr>
            <a:r>
              <a:rPr lang="es-MX" b="0" i="0" dirty="0">
                <a:solidFill>
                  <a:srgbClr val="142B48"/>
                </a:solidFill>
                <a:effectLst/>
              </a:rPr>
              <a:t>En el íleon existen unos agregados de tejido linfoide </a:t>
            </a:r>
            <a:r>
              <a:rPr lang="es-MX" b="0" i="0" dirty="0">
                <a:solidFill>
                  <a:srgbClr val="142B48"/>
                </a:solidFill>
                <a:effectLst/>
                <a:sym typeface="Wingdings" pitchFamily="2" charset="2"/>
              </a:rPr>
              <a:t> </a:t>
            </a:r>
            <a:r>
              <a:rPr lang="es-MX" b="0" i="0" dirty="0">
                <a:solidFill>
                  <a:srgbClr val="142B48"/>
                </a:solidFill>
                <a:effectLst/>
              </a:rPr>
              <a:t>placas de Peyer.</a:t>
            </a:r>
            <a:endParaRPr lang="es-CO" dirty="0">
              <a:solidFill>
                <a:srgbClr val="142B48"/>
              </a:solidFill>
            </a:endParaRPr>
          </a:p>
        </p:txBody>
      </p:sp>
      <p:pic>
        <p:nvPicPr>
          <p:cNvPr id="5" name="Imagen 4">
            <a:extLst>
              <a:ext uri="{FF2B5EF4-FFF2-40B4-BE49-F238E27FC236}">
                <a16:creationId xmlns:a16="http://schemas.microsoft.com/office/drawing/2014/main" id="{5F65BA2E-A040-4DE2-8F67-246DE020AD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1184" y="1259765"/>
            <a:ext cx="2279279" cy="2513245"/>
          </a:xfrm>
          <a:prstGeom prst="rect">
            <a:avLst/>
          </a:prstGeom>
        </p:spPr>
      </p:pic>
    </p:spTree>
    <p:extLst>
      <p:ext uri="{BB962C8B-B14F-4D97-AF65-F5344CB8AC3E}">
        <p14:creationId xmlns:p14="http://schemas.microsoft.com/office/powerpoint/2010/main" val="1819615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A2718-D9AB-4CF9-9293-30BADB724FCA}"/>
              </a:ext>
            </a:extLst>
          </p:cNvPr>
          <p:cNvSpPr>
            <a:spLocks noGrp="1"/>
          </p:cNvSpPr>
          <p:nvPr>
            <p:ph type="title"/>
          </p:nvPr>
        </p:nvSpPr>
        <p:spPr>
          <a:xfrm>
            <a:off x="623887" y="189151"/>
            <a:ext cx="10515600" cy="1325563"/>
          </a:xfrm>
        </p:spPr>
        <p:txBody>
          <a:bodyPr/>
          <a:lstStyle/>
          <a:p>
            <a:r>
              <a:rPr lang="es-CO" dirty="0"/>
              <a:t>Tipos de células intestino delgado</a:t>
            </a:r>
          </a:p>
        </p:txBody>
      </p:sp>
      <p:sp>
        <p:nvSpPr>
          <p:cNvPr id="3" name="Marcador de contenido 2">
            <a:extLst>
              <a:ext uri="{FF2B5EF4-FFF2-40B4-BE49-F238E27FC236}">
                <a16:creationId xmlns:a16="http://schemas.microsoft.com/office/drawing/2014/main" id="{9D5652D4-9B01-4291-AFD4-78F2A2ADF194}"/>
              </a:ext>
            </a:extLst>
          </p:cNvPr>
          <p:cNvSpPr>
            <a:spLocks noGrp="1"/>
          </p:cNvSpPr>
          <p:nvPr>
            <p:ph sz="half" idx="2"/>
          </p:nvPr>
        </p:nvSpPr>
        <p:spPr>
          <a:xfrm>
            <a:off x="1288693" y="1514714"/>
            <a:ext cx="6761922" cy="4351338"/>
          </a:xfrm>
        </p:spPr>
        <p:txBody>
          <a:bodyPr/>
          <a:lstStyle/>
          <a:p>
            <a:r>
              <a:rPr lang="es-CO" dirty="0">
                <a:solidFill>
                  <a:srgbClr val="142B48"/>
                </a:solidFill>
              </a:rPr>
              <a:t>Microvellosidades.</a:t>
            </a:r>
          </a:p>
          <a:p>
            <a:r>
              <a:rPr lang="es-CO" dirty="0">
                <a:solidFill>
                  <a:srgbClr val="142B48"/>
                </a:solidFill>
              </a:rPr>
              <a:t>Membrana basolateral.</a:t>
            </a:r>
          </a:p>
          <a:p>
            <a:r>
              <a:rPr lang="es-CO" dirty="0">
                <a:solidFill>
                  <a:srgbClr val="142B48"/>
                </a:solidFill>
              </a:rPr>
              <a:t>Células de Paneth: secretan lisozima.</a:t>
            </a:r>
          </a:p>
          <a:p>
            <a:r>
              <a:rPr lang="es-CO" dirty="0">
                <a:solidFill>
                  <a:srgbClr val="142B48"/>
                </a:solidFill>
              </a:rPr>
              <a:t> Células caliciformes: secreción de moco.</a:t>
            </a:r>
          </a:p>
          <a:p>
            <a:r>
              <a:rPr lang="es-CO" dirty="0">
                <a:solidFill>
                  <a:srgbClr val="142B48"/>
                </a:solidFill>
              </a:rPr>
              <a:t>Células endocrinas.</a:t>
            </a:r>
          </a:p>
          <a:p>
            <a:endParaRPr lang="es-CO" dirty="0">
              <a:solidFill>
                <a:srgbClr val="142B48"/>
              </a:solidFill>
            </a:endParaRPr>
          </a:p>
        </p:txBody>
      </p:sp>
      <p:pic>
        <p:nvPicPr>
          <p:cNvPr id="4" name="Imagen 3">
            <a:extLst>
              <a:ext uri="{FF2B5EF4-FFF2-40B4-BE49-F238E27FC236}">
                <a16:creationId xmlns:a16="http://schemas.microsoft.com/office/drawing/2014/main" id="{64E6A06C-298D-4395-9F37-F4F9D49287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7743471" y="1654600"/>
            <a:ext cx="3703161" cy="4707426"/>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9777236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709612" y="65438"/>
            <a:ext cx="10515600" cy="1325563"/>
          </a:xfrm>
        </p:spPr>
        <p:txBody>
          <a:bodyPr/>
          <a:lstStyle/>
          <a:p>
            <a:r>
              <a:rPr lang="es-CO" dirty="0"/>
              <a:t>Sistema entérico</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5215765" y="1754188"/>
            <a:ext cx="6761922" cy="4351338"/>
          </a:xfrm>
        </p:spPr>
        <p:txBody>
          <a:bodyPr/>
          <a:lstStyle/>
          <a:p>
            <a:pPr algn="just">
              <a:lnSpc>
                <a:spcPct val="100000"/>
              </a:lnSpc>
            </a:pPr>
            <a:r>
              <a:rPr lang="es-CO" b="0" i="0" dirty="0">
                <a:solidFill>
                  <a:srgbClr val="142B48"/>
                </a:solidFill>
                <a:effectLst/>
              </a:rPr>
              <a:t>100 millones de neuronas.</a:t>
            </a:r>
          </a:p>
          <a:p>
            <a:pPr marL="0" indent="0" algn="just">
              <a:lnSpc>
                <a:spcPct val="100000"/>
              </a:lnSpc>
              <a:buNone/>
            </a:pPr>
            <a:endParaRPr lang="es-CO" b="0" i="0" dirty="0">
              <a:solidFill>
                <a:srgbClr val="142B48"/>
              </a:solidFill>
              <a:effectLst/>
            </a:endParaRPr>
          </a:p>
          <a:p>
            <a:pPr algn="just">
              <a:lnSpc>
                <a:spcPct val="100000"/>
              </a:lnSpc>
            </a:pPr>
            <a:r>
              <a:rPr lang="es-CO" dirty="0">
                <a:solidFill>
                  <a:srgbClr val="142B48"/>
                </a:solidFill>
              </a:rPr>
              <a:t>Dos plexos: </a:t>
            </a:r>
          </a:p>
          <a:p>
            <a:pPr lvl="1" algn="just">
              <a:lnSpc>
                <a:spcPct val="100000"/>
              </a:lnSpc>
              <a:buFont typeface="Wingdings" pitchFamily="2" charset="2"/>
              <a:buChar char="§"/>
            </a:pPr>
            <a:r>
              <a:rPr lang="es-CO" sz="1800" b="1" dirty="0">
                <a:solidFill>
                  <a:srgbClr val="142B48"/>
                </a:solidFill>
              </a:rPr>
              <a:t>P</a:t>
            </a:r>
            <a:r>
              <a:rPr lang="es-CO" sz="1800" b="1" i="0" dirty="0">
                <a:solidFill>
                  <a:srgbClr val="142B48"/>
                </a:solidFill>
                <a:effectLst/>
              </a:rPr>
              <a:t>lexo de Auerbach: </a:t>
            </a:r>
            <a:r>
              <a:rPr lang="es-CO" sz="1800" b="0" i="0" dirty="0">
                <a:solidFill>
                  <a:srgbClr val="142B48"/>
                </a:solidFill>
                <a:effectLst/>
              </a:rPr>
              <a:t>ubicado </a:t>
            </a:r>
            <a:r>
              <a:rPr lang="es-MX" sz="1800" b="0" i="0" dirty="0">
                <a:solidFill>
                  <a:srgbClr val="142B48"/>
                </a:solidFill>
                <a:effectLst/>
              </a:rPr>
              <a:t>entre las capas de músculo circular y longitudinal.</a:t>
            </a:r>
            <a:endParaRPr lang="es-CO" sz="1800" b="0" i="0" dirty="0">
              <a:solidFill>
                <a:srgbClr val="142B48"/>
              </a:solidFill>
              <a:effectLst/>
            </a:endParaRPr>
          </a:p>
          <a:p>
            <a:pPr lvl="1" algn="just">
              <a:lnSpc>
                <a:spcPct val="100000"/>
              </a:lnSpc>
              <a:buFont typeface="Wingdings" pitchFamily="2" charset="2"/>
              <a:buChar char="§"/>
            </a:pPr>
            <a:r>
              <a:rPr lang="es-CO" sz="1800" b="1" i="0" dirty="0">
                <a:solidFill>
                  <a:srgbClr val="142B48"/>
                </a:solidFill>
                <a:effectLst/>
              </a:rPr>
              <a:t>Plexo Meissner: </a:t>
            </a:r>
            <a:r>
              <a:rPr lang="es-CO" sz="1800" b="0" i="0" dirty="0">
                <a:solidFill>
                  <a:srgbClr val="142B48"/>
                </a:solidFill>
                <a:effectLst/>
              </a:rPr>
              <a:t>ubicado </a:t>
            </a:r>
            <a:r>
              <a:rPr lang="es-MX" sz="1800" b="0" i="0" dirty="0">
                <a:solidFill>
                  <a:srgbClr val="142B48"/>
                </a:solidFill>
                <a:effectLst/>
              </a:rPr>
              <a:t>entre la </a:t>
            </a:r>
            <a:r>
              <a:rPr lang="es-MX" sz="1800" b="0" i="1" dirty="0">
                <a:solidFill>
                  <a:srgbClr val="142B48"/>
                </a:solidFill>
                <a:effectLst/>
              </a:rPr>
              <a:t>muscularis mucosae</a:t>
            </a:r>
            <a:r>
              <a:rPr lang="es-MX" sz="1800" b="0" i="0" dirty="0">
                <a:solidFill>
                  <a:srgbClr val="142B48"/>
                </a:solidFill>
                <a:effectLst/>
              </a:rPr>
              <a:t> y el músculo circular.</a:t>
            </a:r>
          </a:p>
          <a:p>
            <a:pPr lvl="1" algn="just">
              <a:lnSpc>
                <a:spcPct val="100000"/>
              </a:lnSpc>
            </a:pPr>
            <a:endParaRPr lang="es-MX" dirty="0">
              <a:solidFill>
                <a:srgbClr val="142B48"/>
              </a:solidFill>
            </a:endParaRPr>
          </a:p>
          <a:p>
            <a:pPr algn="just">
              <a:lnSpc>
                <a:spcPct val="100000"/>
              </a:lnSpc>
            </a:pPr>
            <a:r>
              <a:rPr lang="es-MX" dirty="0">
                <a:solidFill>
                  <a:srgbClr val="142B48"/>
                </a:solidFill>
              </a:rPr>
              <a:t>Neurotransmisores:</a:t>
            </a:r>
          </a:p>
          <a:p>
            <a:pPr lvl="1" algn="just">
              <a:lnSpc>
                <a:spcPct val="100000"/>
              </a:lnSpc>
            </a:pPr>
            <a:r>
              <a:rPr lang="es-MX" b="1" dirty="0">
                <a:solidFill>
                  <a:srgbClr val="142B48"/>
                </a:solidFill>
              </a:rPr>
              <a:t>Exitatorios</a:t>
            </a:r>
            <a:r>
              <a:rPr lang="es-MX" dirty="0">
                <a:solidFill>
                  <a:srgbClr val="142B48"/>
                </a:solidFill>
              </a:rPr>
              <a:t>: acetilcolina.</a:t>
            </a:r>
          </a:p>
          <a:p>
            <a:pPr lvl="1" algn="just">
              <a:lnSpc>
                <a:spcPct val="100000"/>
              </a:lnSpc>
            </a:pPr>
            <a:r>
              <a:rPr lang="es-MX" b="1" dirty="0">
                <a:solidFill>
                  <a:srgbClr val="142B48"/>
                </a:solidFill>
              </a:rPr>
              <a:t>Inhibidores</a:t>
            </a:r>
            <a:r>
              <a:rPr lang="es-MX" dirty="0">
                <a:solidFill>
                  <a:srgbClr val="142B48"/>
                </a:solidFill>
              </a:rPr>
              <a:t>:  óxido nítrico  y péptido gastrointestinal vasoactivo.</a:t>
            </a:r>
            <a:endParaRPr lang="es-CO" dirty="0">
              <a:solidFill>
                <a:srgbClr val="142B48"/>
              </a:solidFill>
            </a:endParaRPr>
          </a:p>
        </p:txBody>
      </p:sp>
      <p:pic>
        <p:nvPicPr>
          <p:cNvPr id="5" name="Imagen 4">
            <a:extLst>
              <a:ext uri="{FF2B5EF4-FFF2-40B4-BE49-F238E27FC236}">
                <a16:creationId xmlns:a16="http://schemas.microsoft.com/office/drawing/2014/main" id="{9221D41F-0800-4F83-A368-53CF18BC41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0100" y="1144588"/>
            <a:ext cx="3829554" cy="2516169"/>
          </a:xfrm>
          <a:prstGeom prst="rect">
            <a:avLst/>
          </a:prstGeom>
        </p:spPr>
      </p:pic>
    </p:spTree>
    <p:extLst>
      <p:ext uri="{BB962C8B-B14F-4D97-AF65-F5344CB8AC3E}">
        <p14:creationId xmlns:p14="http://schemas.microsoft.com/office/powerpoint/2010/main" val="283117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58331-A9D6-4A94-AB5A-5EA8524A9CBC}"/>
              </a:ext>
            </a:extLst>
          </p:cNvPr>
          <p:cNvSpPr>
            <a:spLocks noGrp="1"/>
          </p:cNvSpPr>
          <p:nvPr>
            <p:ph type="title"/>
          </p:nvPr>
        </p:nvSpPr>
        <p:spPr>
          <a:xfrm>
            <a:off x="581025" y="85326"/>
            <a:ext cx="10515600" cy="1325563"/>
          </a:xfrm>
        </p:spPr>
        <p:txBody>
          <a:bodyPr/>
          <a:lstStyle/>
          <a:p>
            <a:r>
              <a:rPr lang="es-CO" dirty="0"/>
              <a:t>Sublingual</a:t>
            </a:r>
          </a:p>
        </p:txBody>
      </p:sp>
      <p:sp>
        <p:nvSpPr>
          <p:cNvPr id="3" name="Marcador de contenido 2">
            <a:extLst>
              <a:ext uri="{FF2B5EF4-FFF2-40B4-BE49-F238E27FC236}">
                <a16:creationId xmlns:a16="http://schemas.microsoft.com/office/drawing/2014/main" id="{DA4CC5E4-3283-400E-8C26-9A6890CE2357}"/>
              </a:ext>
            </a:extLst>
          </p:cNvPr>
          <p:cNvSpPr>
            <a:spLocks noGrp="1"/>
          </p:cNvSpPr>
          <p:nvPr>
            <p:ph sz="half" idx="2"/>
          </p:nvPr>
        </p:nvSpPr>
        <p:spPr>
          <a:xfrm>
            <a:off x="5383405" y="1276985"/>
            <a:ext cx="5889432" cy="4980940"/>
          </a:xfrm>
        </p:spPr>
        <p:txBody>
          <a:bodyPr>
            <a:normAutofit/>
          </a:bodyPr>
          <a:lstStyle/>
          <a:p>
            <a:pPr algn="just">
              <a:lnSpc>
                <a:spcPct val="100000"/>
              </a:lnSpc>
            </a:pPr>
            <a:r>
              <a:rPr lang="es-CO" sz="1800" dirty="0">
                <a:solidFill>
                  <a:srgbClr val="142B48"/>
                </a:solidFill>
              </a:rPr>
              <a:t>F</a:t>
            </a:r>
            <a:r>
              <a:rPr lang="es-CO" sz="1800" b="0" i="0" u="none" strike="noStrike" baseline="0" dirty="0">
                <a:solidFill>
                  <a:srgbClr val="142B48"/>
                </a:solidFill>
              </a:rPr>
              <a:t>osita sublingual.</a:t>
            </a:r>
          </a:p>
          <a:p>
            <a:pPr algn="just">
              <a:lnSpc>
                <a:spcPct val="100000"/>
              </a:lnSpc>
            </a:pPr>
            <a:endParaRPr lang="es-CO" sz="1800" b="0" i="0" u="none" strike="noStrike" baseline="0" dirty="0">
              <a:solidFill>
                <a:srgbClr val="142B48"/>
              </a:solidFill>
            </a:endParaRPr>
          </a:p>
          <a:p>
            <a:pPr algn="just">
              <a:lnSpc>
                <a:spcPct val="100000"/>
              </a:lnSpc>
            </a:pPr>
            <a:r>
              <a:rPr lang="es-MX" sz="1800" dirty="0">
                <a:solidFill>
                  <a:srgbClr val="142B48"/>
                </a:solidFill>
              </a:rPr>
              <a:t>A </a:t>
            </a:r>
            <a:r>
              <a:rPr lang="es-MX" sz="1800" b="0" i="0" u="none" strike="noStrike" baseline="0" dirty="0">
                <a:solidFill>
                  <a:srgbClr val="142B48"/>
                </a:solidFill>
              </a:rPr>
              <a:t>nivel de la cara interna del cuerpo mandibular, por encima  </a:t>
            </a:r>
            <a:r>
              <a:rPr lang="es-CO" sz="1800" b="0" i="0" u="none" strike="noStrike" baseline="0" dirty="0">
                <a:solidFill>
                  <a:srgbClr val="142B48"/>
                </a:solidFill>
              </a:rPr>
              <a:t>del músculo milohioideo.</a:t>
            </a:r>
          </a:p>
          <a:p>
            <a:pPr algn="just">
              <a:lnSpc>
                <a:spcPct val="100000"/>
              </a:lnSpc>
            </a:pPr>
            <a:endParaRPr lang="es-CO" sz="1800" b="0" i="0" u="none" strike="noStrike" baseline="0" dirty="0">
              <a:solidFill>
                <a:srgbClr val="142B48"/>
              </a:solidFill>
            </a:endParaRPr>
          </a:p>
          <a:p>
            <a:pPr algn="just">
              <a:lnSpc>
                <a:spcPct val="100000"/>
              </a:lnSpc>
            </a:pPr>
            <a:r>
              <a:rPr lang="es-MX" sz="1800" b="0" i="0" u="none" strike="noStrike" baseline="0" dirty="0">
                <a:solidFill>
                  <a:srgbClr val="142B48"/>
                </a:solidFill>
              </a:rPr>
              <a:t>Su conducto excretor de Bartholin o de Rivinus nace del interior de la glándula, y sigue el trayecto del conducto  de Wharton para abrirse por delante y por fuera de él en la carúncula salival sublingual.</a:t>
            </a:r>
          </a:p>
          <a:p>
            <a:pPr algn="just">
              <a:lnSpc>
                <a:spcPct val="100000"/>
              </a:lnSpc>
            </a:pPr>
            <a:endParaRPr lang="es-MX" sz="1800" b="0" i="0" u="none" strike="noStrike" baseline="0" dirty="0">
              <a:solidFill>
                <a:srgbClr val="142B48"/>
              </a:solidFill>
            </a:endParaRPr>
          </a:p>
          <a:p>
            <a:pPr algn="just">
              <a:lnSpc>
                <a:spcPct val="100000"/>
              </a:lnSpc>
            </a:pPr>
            <a:r>
              <a:rPr lang="es-MX" sz="1800" b="0" i="0" u="none" strike="noStrike" baseline="0" dirty="0">
                <a:solidFill>
                  <a:srgbClr val="142B48"/>
                </a:solidFill>
              </a:rPr>
              <a:t>Su secreción es de predominio mucoso.</a:t>
            </a:r>
            <a:endParaRPr lang="es-CO" sz="1800" b="0" i="0" u="none" strike="noStrike" baseline="0" dirty="0">
              <a:solidFill>
                <a:srgbClr val="142B48"/>
              </a:solidFill>
            </a:endParaRPr>
          </a:p>
        </p:txBody>
      </p:sp>
      <p:pic>
        <p:nvPicPr>
          <p:cNvPr id="5" name="Imagen 4">
            <a:extLst>
              <a:ext uri="{FF2B5EF4-FFF2-40B4-BE49-F238E27FC236}">
                <a16:creationId xmlns:a16="http://schemas.microsoft.com/office/drawing/2014/main" id="{8D05AFD3-A4B0-4EC2-9C80-6E689F2BA8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5375" y="1276985"/>
            <a:ext cx="3963352" cy="2358318"/>
          </a:xfrm>
          <a:prstGeom prst="rect">
            <a:avLst/>
          </a:prstGeom>
        </p:spPr>
      </p:pic>
    </p:spTree>
    <p:extLst>
      <p:ext uri="{BB962C8B-B14F-4D97-AF65-F5344CB8AC3E}">
        <p14:creationId xmlns:p14="http://schemas.microsoft.com/office/powerpoint/2010/main" val="1659747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47273" y="141684"/>
            <a:ext cx="10515600" cy="1325563"/>
          </a:xfrm>
        </p:spPr>
        <p:txBody>
          <a:bodyPr/>
          <a:lstStyle/>
          <a:p>
            <a:r>
              <a:rPr lang="es-CO" dirty="0"/>
              <a:t>Células intersticiales de Cajal</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1129126" y="1253331"/>
            <a:ext cx="9933747" cy="4351338"/>
          </a:xfrm>
        </p:spPr>
        <p:txBody>
          <a:bodyPr/>
          <a:lstStyle/>
          <a:p>
            <a:pPr algn="just">
              <a:lnSpc>
                <a:spcPct val="100000"/>
              </a:lnSpc>
            </a:pPr>
            <a:r>
              <a:rPr lang="es-CO" b="0" i="0" dirty="0">
                <a:solidFill>
                  <a:srgbClr val="142B48"/>
                </a:solidFill>
                <a:effectLst/>
              </a:rPr>
              <a:t>Son células mesenquimales polimorfas.</a:t>
            </a:r>
          </a:p>
          <a:p>
            <a:pPr algn="just">
              <a:lnSpc>
                <a:spcPct val="100000"/>
              </a:lnSpc>
            </a:pPr>
            <a:endParaRPr lang="es-CO" b="0" i="0" dirty="0">
              <a:solidFill>
                <a:srgbClr val="142B48"/>
              </a:solidFill>
              <a:effectLst/>
            </a:endParaRPr>
          </a:p>
          <a:p>
            <a:pPr algn="just">
              <a:lnSpc>
                <a:spcPct val="100000"/>
              </a:lnSpc>
            </a:pPr>
            <a:r>
              <a:rPr lang="es-MX" b="0" i="0" dirty="0">
                <a:solidFill>
                  <a:srgbClr val="142B48"/>
                </a:solidFill>
                <a:effectLst/>
              </a:rPr>
              <a:t> Función motora normal del intestino delgado.</a:t>
            </a:r>
          </a:p>
          <a:p>
            <a:pPr algn="just">
              <a:lnSpc>
                <a:spcPct val="100000"/>
              </a:lnSpc>
            </a:pPr>
            <a:endParaRPr lang="es-CO" dirty="0">
              <a:solidFill>
                <a:srgbClr val="142B48"/>
              </a:solidFill>
            </a:endParaRPr>
          </a:p>
          <a:p>
            <a:pPr algn="just">
              <a:lnSpc>
                <a:spcPct val="100000"/>
              </a:lnSpc>
            </a:pPr>
            <a:r>
              <a:rPr lang="es-MX" b="0" i="0" dirty="0">
                <a:solidFill>
                  <a:srgbClr val="142B48"/>
                </a:solidFill>
                <a:effectLst/>
              </a:rPr>
              <a:t>Se disponen cerca de los axones nerviosos y de los miocitos, y con ellos forman las sinapsis eléctricas en hendidura.</a:t>
            </a:r>
            <a:endParaRPr lang="es-CO" dirty="0">
              <a:solidFill>
                <a:srgbClr val="142B48"/>
              </a:solidFill>
            </a:endParaRPr>
          </a:p>
        </p:txBody>
      </p:sp>
      <p:pic>
        <p:nvPicPr>
          <p:cNvPr id="5" name="Imagen 4">
            <a:extLst>
              <a:ext uri="{FF2B5EF4-FFF2-40B4-BE49-F238E27FC236}">
                <a16:creationId xmlns:a16="http://schemas.microsoft.com/office/drawing/2014/main" id="{52F69EA6-14CD-43BB-AF0B-6D80E5CCDC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2098" y="3574174"/>
            <a:ext cx="3412943" cy="3084990"/>
          </a:xfrm>
          <a:prstGeom prst="rect">
            <a:avLst/>
          </a:prstGeom>
        </p:spPr>
      </p:pic>
    </p:spTree>
    <p:extLst>
      <p:ext uri="{BB962C8B-B14F-4D97-AF65-F5344CB8AC3E}">
        <p14:creationId xmlns:p14="http://schemas.microsoft.com/office/powerpoint/2010/main" val="8947034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19432" y="19996"/>
            <a:ext cx="10515600" cy="1325563"/>
          </a:xfrm>
        </p:spPr>
        <p:txBody>
          <a:bodyPr/>
          <a:lstStyle/>
          <a:p>
            <a:r>
              <a:rPr lang="es-CO" dirty="0"/>
              <a:t>Patrones de motilidad</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4600431" y="1534285"/>
            <a:ext cx="7238172" cy="4351338"/>
          </a:xfrm>
        </p:spPr>
        <p:txBody>
          <a:bodyPr>
            <a:noAutofit/>
          </a:bodyPr>
          <a:lstStyle/>
          <a:p>
            <a:pPr marL="0" indent="0" algn="just">
              <a:lnSpc>
                <a:spcPct val="100000"/>
              </a:lnSpc>
              <a:buNone/>
            </a:pPr>
            <a:r>
              <a:rPr lang="es-CO" dirty="0">
                <a:solidFill>
                  <a:srgbClr val="142B48"/>
                </a:solidFill>
              </a:rPr>
              <a:t>Período de ayuno:</a:t>
            </a:r>
          </a:p>
          <a:p>
            <a:pPr lvl="1" algn="just">
              <a:lnSpc>
                <a:spcPct val="100000"/>
              </a:lnSpc>
            </a:pPr>
            <a:r>
              <a:rPr lang="es-MX" b="0" i="0" dirty="0">
                <a:solidFill>
                  <a:srgbClr val="142B48"/>
                </a:solidFill>
                <a:effectLst/>
              </a:rPr>
              <a:t>Contracciones periódicas.</a:t>
            </a:r>
          </a:p>
          <a:p>
            <a:pPr lvl="1" algn="just">
              <a:lnSpc>
                <a:spcPct val="100000"/>
              </a:lnSpc>
            </a:pPr>
            <a:r>
              <a:rPr lang="es-MX" b="0" i="0" dirty="0">
                <a:solidFill>
                  <a:srgbClr val="142B48"/>
                </a:solidFill>
                <a:effectLst/>
              </a:rPr>
              <a:t>Progresan distalmente propulsando los residuos, y evitando así el estacionamiento de secreciones y una excesiva proliferación bacteriana.</a:t>
            </a:r>
          </a:p>
          <a:p>
            <a:pPr lvl="1" algn="just">
              <a:lnSpc>
                <a:spcPct val="100000"/>
              </a:lnSpc>
            </a:pPr>
            <a:r>
              <a:rPr lang="es-CO" b="1" i="0" dirty="0">
                <a:solidFill>
                  <a:srgbClr val="142B48"/>
                </a:solidFill>
                <a:effectLst/>
              </a:rPr>
              <a:t>Complejo motor migratorio</a:t>
            </a:r>
            <a:r>
              <a:rPr lang="es-CO" dirty="0">
                <a:solidFill>
                  <a:srgbClr val="142B48"/>
                </a:solidFill>
              </a:rPr>
              <a:t>: </a:t>
            </a:r>
            <a:r>
              <a:rPr lang="es-MX" dirty="0">
                <a:solidFill>
                  <a:srgbClr val="142B48"/>
                </a:solidFill>
              </a:rPr>
              <a:t>e</a:t>
            </a:r>
            <a:r>
              <a:rPr lang="es-MX" b="0" i="0" dirty="0">
                <a:solidFill>
                  <a:srgbClr val="142B48"/>
                </a:solidFill>
                <a:effectLst/>
              </a:rPr>
              <a:t>s una actividad cíclica y tiene tres fases bien definidas:</a:t>
            </a:r>
          </a:p>
          <a:p>
            <a:pPr lvl="2" algn="just">
              <a:lnSpc>
                <a:spcPct val="100000"/>
              </a:lnSpc>
            </a:pPr>
            <a:r>
              <a:rPr lang="es-MX" sz="1800" b="1" dirty="0">
                <a:solidFill>
                  <a:srgbClr val="142B48"/>
                </a:solidFill>
              </a:rPr>
              <a:t>Fase 1:</a:t>
            </a:r>
            <a:r>
              <a:rPr lang="es-MX" sz="1800" dirty="0">
                <a:solidFill>
                  <a:srgbClr val="142B48"/>
                </a:solidFill>
              </a:rPr>
              <a:t> período quiescente.</a:t>
            </a:r>
          </a:p>
          <a:p>
            <a:pPr lvl="2" algn="just">
              <a:lnSpc>
                <a:spcPct val="100000"/>
              </a:lnSpc>
            </a:pPr>
            <a:r>
              <a:rPr lang="es-MX" sz="1800" b="1" dirty="0">
                <a:solidFill>
                  <a:srgbClr val="142B48"/>
                </a:solidFill>
              </a:rPr>
              <a:t>Fase 2: </a:t>
            </a:r>
            <a:r>
              <a:rPr lang="es-CO" sz="1800" b="0" i="0" dirty="0">
                <a:solidFill>
                  <a:srgbClr val="142B48"/>
                </a:solidFill>
                <a:effectLst/>
              </a:rPr>
              <a:t>actividad motora irregular e intermitente</a:t>
            </a:r>
            <a:r>
              <a:rPr lang="es-MX" sz="1800" dirty="0">
                <a:solidFill>
                  <a:srgbClr val="142B48"/>
                </a:solidFill>
              </a:rPr>
              <a:t> </a:t>
            </a:r>
            <a:r>
              <a:rPr lang="es-MX" sz="1800" dirty="0">
                <a:solidFill>
                  <a:srgbClr val="142B48"/>
                </a:solidFill>
                <a:sym typeface="Wingdings" pitchFamily="2" charset="2"/>
              </a:rPr>
              <a:t> </a:t>
            </a:r>
            <a:r>
              <a:rPr lang="es-MX" sz="1800" b="0" i="0" dirty="0">
                <a:solidFill>
                  <a:srgbClr val="142B48"/>
                </a:solidFill>
                <a:effectLst/>
              </a:rPr>
              <a:t> </a:t>
            </a:r>
            <a:r>
              <a:rPr lang="es-MX" sz="1800" dirty="0">
                <a:solidFill>
                  <a:srgbClr val="142B48"/>
                </a:solidFill>
              </a:rPr>
              <a:t>d</a:t>
            </a:r>
            <a:r>
              <a:rPr lang="es-MX" sz="1800" b="0" i="0" dirty="0">
                <a:solidFill>
                  <a:srgbClr val="142B48"/>
                </a:solidFill>
                <a:effectLst/>
              </a:rPr>
              <a:t>ura alrededor de 30 min y ocupa de 20 a 30% del complejo.</a:t>
            </a:r>
          </a:p>
          <a:p>
            <a:pPr lvl="2" algn="just">
              <a:lnSpc>
                <a:spcPct val="100000"/>
              </a:lnSpc>
            </a:pPr>
            <a:r>
              <a:rPr lang="es-MX" sz="1800" b="1" dirty="0">
                <a:solidFill>
                  <a:srgbClr val="142B48"/>
                </a:solidFill>
              </a:rPr>
              <a:t>Fase 3: </a:t>
            </a:r>
            <a:r>
              <a:rPr lang="es-MX" sz="1800" dirty="0">
                <a:solidFill>
                  <a:srgbClr val="142B48"/>
                </a:solidFill>
              </a:rPr>
              <a:t> frente de actividad </a:t>
            </a:r>
            <a:r>
              <a:rPr lang="es-MX" sz="1800" dirty="0">
                <a:solidFill>
                  <a:srgbClr val="142B48"/>
                </a:solidFill>
                <a:sym typeface="Wingdings" pitchFamily="2" charset="2"/>
              </a:rPr>
              <a:t> l</a:t>
            </a:r>
            <a:r>
              <a:rPr lang="es-MX" sz="1800" b="0" i="0" dirty="0">
                <a:solidFill>
                  <a:srgbClr val="142B48"/>
                </a:solidFill>
                <a:effectLst/>
              </a:rPr>
              <a:t>as ondas lentas siempre se acompañan de potenciales de acción, y stos alcanzan su máxima frecuencia, produciendo contracciones intensas y rítmicas.</a:t>
            </a:r>
            <a:endParaRPr lang="es-CO" sz="1800" dirty="0">
              <a:solidFill>
                <a:srgbClr val="142B48"/>
              </a:solidFill>
            </a:endParaRPr>
          </a:p>
        </p:txBody>
      </p:sp>
      <p:pic>
        <p:nvPicPr>
          <p:cNvPr id="5" name="Imagen 4">
            <a:extLst>
              <a:ext uri="{FF2B5EF4-FFF2-40B4-BE49-F238E27FC236}">
                <a16:creationId xmlns:a16="http://schemas.microsoft.com/office/drawing/2014/main" id="{40404215-775C-45A6-AF32-924AF093CC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724" y="921341"/>
            <a:ext cx="3768415" cy="2410565"/>
          </a:xfrm>
          <a:prstGeom prst="rect">
            <a:avLst/>
          </a:prstGeom>
        </p:spPr>
      </p:pic>
      <p:sp>
        <p:nvSpPr>
          <p:cNvPr id="6" name="Rectángulo 5">
            <a:extLst>
              <a:ext uri="{FF2B5EF4-FFF2-40B4-BE49-F238E27FC236}">
                <a16:creationId xmlns:a16="http://schemas.microsoft.com/office/drawing/2014/main" id="{944B9324-7B55-400E-ACE8-3864FEAD5ED2}"/>
              </a:ext>
            </a:extLst>
          </p:cNvPr>
          <p:cNvSpPr/>
          <p:nvPr/>
        </p:nvSpPr>
        <p:spPr>
          <a:xfrm>
            <a:off x="692576" y="3214688"/>
            <a:ext cx="3977078" cy="495266"/>
          </a:xfrm>
          <a:prstGeom prst="rect">
            <a:avLst/>
          </a:prstGeom>
          <a:solidFill>
            <a:srgbClr val="142B48"/>
          </a:solidFill>
          <a:ln>
            <a:solidFill>
              <a:srgbClr val="142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latin typeface="Montserrat" panose="00000500000000000000" pitchFamily="50" charset="0"/>
              </a:rPr>
              <a:t>Representación manométrica</a:t>
            </a:r>
          </a:p>
        </p:txBody>
      </p:sp>
    </p:spTree>
    <p:extLst>
      <p:ext uri="{BB962C8B-B14F-4D97-AF65-F5344CB8AC3E}">
        <p14:creationId xmlns:p14="http://schemas.microsoft.com/office/powerpoint/2010/main" val="3886673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523875" y="165889"/>
            <a:ext cx="11353800" cy="1325563"/>
          </a:xfrm>
        </p:spPr>
        <p:txBody>
          <a:bodyPr/>
          <a:lstStyle/>
          <a:p>
            <a:r>
              <a:rPr lang="es-CO" dirty="0"/>
              <a:t>Secuencia de relajación/contracción</a:t>
            </a:r>
          </a:p>
        </p:txBody>
      </p:sp>
      <p:pic>
        <p:nvPicPr>
          <p:cNvPr id="5" name="Imagen 4">
            <a:extLst>
              <a:ext uri="{FF2B5EF4-FFF2-40B4-BE49-F238E27FC236}">
                <a16:creationId xmlns:a16="http://schemas.microsoft.com/office/drawing/2014/main" id="{64A73DA9-A8E1-433C-A2C9-5D3EE65C94E6}"/>
              </a:ext>
            </a:extLst>
          </p:cNvPr>
          <p:cNvPicPr>
            <a:picLocks noChangeAspect="1"/>
          </p:cNvPicPr>
          <p:nvPr/>
        </p:nvPicPr>
        <p:blipFill>
          <a:blip r:embed="rId2"/>
          <a:stretch>
            <a:fillRect/>
          </a:stretch>
        </p:blipFill>
        <p:spPr>
          <a:xfrm>
            <a:off x="5629276" y="1454534"/>
            <a:ext cx="5915024" cy="5237577"/>
          </a:xfrm>
          <a:prstGeom prst="rect">
            <a:avLst/>
          </a:prstGeom>
        </p:spPr>
      </p:pic>
    </p:spTree>
    <p:extLst>
      <p:ext uri="{BB962C8B-B14F-4D97-AF65-F5344CB8AC3E}">
        <p14:creationId xmlns:p14="http://schemas.microsoft.com/office/powerpoint/2010/main" val="1032371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23887" y="189151"/>
            <a:ext cx="10515600" cy="1325563"/>
          </a:xfrm>
        </p:spPr>
        <p:txBody>
          <a:bodyPr/>
          <a:lstStyle/>
          <a:p>
            <a:r>
              <a:rPr lang="es-CO" dirty="0"/>
              <a:t>Vaciamiento del intestino delgado</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2"/>
          </p:nvPr>
        </p:nvSpPr>
        <p:spPr>
          <a:xfrm>
            <a:off x="4669654" y="2054225"/>
            <a:ext cx="6761922" cy="4351338"/>
          </a:xfrm>
        </p:spPr>
        <p:txBody>
          <a:bodyPr>
            <a:normAutofit/>
          </a:bodyPr>
          <a:lstStyle/>
          <a:p>
            <a:pPr algn="just"/>
            <a:r>
              <a:rPr lang="es-CO" dirty="0">
                <a:solidFill>
                  <a:srgbClr val="333333"/>
                </a:solidFill>
              </a:rPr>
              <a:t>O</a:t>
            </a:r>
            <a:r>
              <a:rPr lang="es-CO" b="0" i="0" u="none" strike="noStrike" baseline="0" dirty="0">
                <a:solidFill>
                  <a:srgbClr val="333333"/>
                </a:solidFill>
              </a:rPr>
              <a:t>scila entre 30 mins y 3 h.</a:t>
            </a:r>
          </a:p>
          <a:p>
            <a:pPr algn="just"/>
            <a:endParaRPr lang="es-CO" b="0" i="0" u="none" strike="noStrike" baseline="0" dirty="0">
              <a:solidFill>
                <a:srgbClr val="333333"/>
              </a:solidFill>
            </a:endParaRPr>
          </a:p>
          <a:p>
            <a:pPr algn="just"/>
            <a:r>
              <a:rPr lang="es-MX" b="0" i="0" u="none" strike="noStrike" baseline="0" dirty="0">
                <a:solidFill>
                  <a:srgbClr val="333333"/>
                </a:solidFill>
              </a:rPr>
              <a:t>La velocidad del tránsito intestinal se ve influenciada por múltiples factores</a:t>
            </a:r>
            <a:r>
              <a:rPr lang="es-CO" dirty="0">
                <a:solidFill>
                  <a:srgbClr val="333333"/>
                </a:solidFill>
              </a:rPr>
              <a:t>:</a:t>
            </a:r>
          </a:p>
          <a:p>
            <a:pPr marL="0" indent="0" algn="just">
              <a:buNone/>
            </a:pPr>
            <a:endParaRPr lang="es-CO" dirty="0">
              <a:solidFill>
                <a:srgbClr val="333333"/>
              </a:solidFill>
            </a:endParaRPr>
          </a:p>
          <a:p>
            <a:pPr lvl="1" algn="just">
              <a:buFont typeface="Wingdings" pitchFamily="2" charset="2"/>
              <a:buChar char="§"/>
            </a:pPr>
            <a:r>
              <a:rPr lang="es-CO" sz="1800" dirty="0">
                <a:solidFill>
                  <a:srgbClr val="333333"/>
                </a:solidFill>
              </a:rPr>
              <a:t>La composición del quimio.</a:t>
            </a:r>
          </a:p>
          <a:p>
            <a:pPr lvl="1" algn="just">
              <a:buFont typeface="Wingdings" pitchFamily="2" charset="2"/>
              <a:buChar char="§"/>
            </a:pPr>
            <a:r>
              <a:rPr lang="es-CO" sz="1800" dirty="0">
                <a:solidFill>
                  <a:srgbClr val="333333"/>
                </a:solidFill>
              </a:rPr>
              <a:t>Presencia de grasa.</a:t>
            </a:r>
          </a:p>
          <a:p>
            <a:pPr lvl="1" algn="just">
              <a:buFont typeface="Wingdings" pitchFamily="2" charset="2"/>
              <a:buChar char="§"/>
            </a:pPr>
            <a:r>
              <a:rPr lang="es-CO" sz="1800" dirty="0">
                <a:solidFill>
                  <a:srgbClr val="333333"/>
                </a:solidFill>
              </a:rPr>
              <a:t>Estrés psíquico.</a:t>
            </a:r>
          </a:p>
          <a:p>
            <a:pPr lvl="1" algn="just"/>
            <a:endParaRPr lang="es-CO" dirty="0"/>
          </a:p>
        </p:txBody>
      </p:sp>
    </p:spTree>
    <p:extLst>
      <p:ext uri="{BB962C8B-B14F-4D97-AF65-F5344CB8AC3E}">
        <p14:creationId xmlns:p14="http://schemas.microsoft.com/office/powerpoint/2010/main" val="19938346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81025" y="189151"/>
            <a:ext cx="10515600" cy="1325563"/>
          </a:xfrm>
        </p:spPr>
        <p:txBody>
          <a:bodyPr/>
          <a:lstStyle/>
          <a:p>
            <a:r>
              <a:rPr lang="es-CO" dirty="0"/>
              <a:t>Proceso digestivos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034790" y="1882775"/>
            <a:ext cx="6761922" cy="4351338"/>
          </a:xfrm>
        </p:spPr>
        <p:txBody>
          <a:bodyPr/>
          <a:lstStyle/>
          <a:p>
            <a:pPr algn="just">
              <a:lnSpc>
                <a:spcPct val="100000"/>
              </a:lnSpc>
            </a:pPr>
            <a:r>
              <a:rPr lang="es-MX" dirty="0">
                <a:solidFill>
                  <a:srgbClr val="142B48"/>
                </a:solidFill>
              </a:rPr>
              <a:t>La digestión y la absorción intestinal son procesos muy rápidos.</a:t>
            </a:r>
          </a:p>
          <a:p>
            <a:pPr algn="just">
              <a:lnSpc>
                <a:spcPct val="100000"/>
              </a:lnSpc>
            </a:pPr>
            <a:r>
              <a:rPr lang="es-MX" dirty="0">
                <a:solidFill>
                  <a:srgbClr val="142B48"/>
                </a:solidFill>
              </a:rPr>
              <a:t>Digestión y absorción entre 3-4 horas.</a:t>
            </a:r>
          </a:p>
          <a:p>
            <a:pPr algn="just">
              <a:lnSpc>
                <a:spcPct val="100000"/>
              </a:lnSpc>
            </a:pPr>
            <a:r>
              <a:rPr lang="es-MX" dirty="0">
                <a:solidFill>
                  <a:srgbClr val="142B48"/>
                </a:solidFill>
              </a:rPr>
              <a:t>No todas las sustancias que se ingieren presentan la misma facilidad de digestión y absorción.</a:t>
            </a:r>
          </a:p>
          <a:p>
            <a:pPr algn="just">
              <a:lnSpc>
                <a:spcPct val="100000"/>
              </a:lnSpc>
            </a:pPr>
            <a:r>
              <a:rPr lang="es-MX" dirty="0">
                <a:solidFill>
                  <a:srgbClr val="142B48"/>
                </a:solidFill>
              </a:rPr>
              <a:t>Pared intestinal: barrera casi impermeable para moléculas como glucosa.</a:t>
            </a:r>
          </a:p>
          <a:p>
            <a:pPr algn="just">
              <a:lnSpc>
                <a:spcPct val="100000"/>
              </a:lnSpc>
            </a:pPr>
            <a:r>
              <a:rPr lang="es-MX" dirty="0">
                <a:solidFill>
                  <a:srgbClr val="142B48"/>
                </a:solidFill>
              </a:rPr>
              <a:t>El 85 a 90% de las sustancias que atraviesan el aparato digestivo son absorbidas.</a:t>
            </a:r>
          </a:p>
          <a:p>
            <a:pPr algn="just">
              <a:lnSpc>
                <a:spcPct val="100000"/>
              </a:lnSpc>
            </a:pPr>
            <a:endParaRPr lang="es-MX" dirty="0">
              <a:solidFill>
                <a:srgbClr val="142B48"/>
              </a:solidFill>
            </a:endParaRPr>
          </a:p>
        </p:txBody>
      </p:sp>
    </p:spTree>
    <p:extLst>
      <p:ext uri="{BB962C8B-B14F-4D97-AF65-F5344CB8AC3E}">
        <p14:creationId xmlns:p14="http://schemas.microsoft.com/office/powerpoint/2010/main" val="3748590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66737" y="18255"/>
            <a:ext cx="10515600" cy="1325563"/>
          </a:xfrm>
        </p:spPr>
        <p:txBody>
          <a:bodyPr/>
          <a:lstStyle/>
          <a:p>
            <a:r>
              <a:rPr lang="es-CO" dirty="0"/>
              <a:t>Quimo intestinal </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4849053" y="1839913"/>
            <a:ext cx="6761922" cy="4351338"/>
          </a:xfrm>
        </p:spPr>
        <p:txBody>
          <a:bodyPr>
            <a:normAutofit fontScale="92500" lnSpcReduction="20000"/>
          </a:bodyPr>
          <a:lstStyle/>
          <a:p>
            <a:pPr marL="0" indent="0" algn="just">
              <a:lnSpc>
                <a:spcPct val="150000"/>
              </a:lnSpc>
              <a:buNone/>
            </a:pPr>
            <a:r>
              <a:rPr lang="es-CO" dirty="0">
                <a:solidFill>
                  <a:srgbClr val="142B48"/>
                </a:solidFill>
              </a:rPr>
              <a:t>Compuesto por: </a:t>
            </a:r>
          </a:p>
          <a:p>
            <a:pPr lvl="1" algn="just">
              <a:lnSpc>
                <a:spcPct val="150000"/>
              </a:lnSpc>
            </a:pPr>
            <a:r>
              <a:rPr lang="es-MX" dirty="0">
                <a:solidFill>
                  <a:srgbClr val="142B48"/>
                </a:solidFill>
              </a:rPr>
              <a:t>Derivados de los hidratos de carbono, como monosacáridos, disacáridos y algunos polisacáridos. </a:t>
            </a:r>
          </a:p>
          <a:p>
            <a:pPr lvl="1" algn="just">
              <a:lnSpc>
                <a:spcPct val="150000"/>
              </a:lnSpc>
            </a:pPr>
            <a:r>
              <a:rPr lang="es-MX" dirty="0">
                <a:solidFill>
                  <a:srgbClr val="142B48"/>
                </a:solidFill>
              </a:rPr>
              <a:t>Compuestos protéicos.</a:t>
            </a:r>
          </a:p>
          <a:p>
            <a:pPr lvl="1" algn="just">
              <a:lnSpc>
                <a:spcPct val="150000"/>
              </a:lnSpc>
            </a:pPr>
            <a:r>
              <a:rPr lang="es-MX" dirty="0">
                <a:solidFill>
                  <a:srgbClr val="142B48"/>
                </a:solidFill>
              </a:rPr>
              <a:t>Sustancias derivadas de las grasas. </a:t>
            </a:r>
          </a:p>
          <a:p>
            <a:pPr lvl="1" algn="just">
              <a:lnSpc>
                <a:spcPct val="150000"/>
              </a:lnSpc>
            </a:pPr>
            <a:r>
              <a:rPr lang="es-MX" dirty="0">
                <a:solidFill>
                  <a:srgbClr val="142B48"/>
                </a:solidFill>
              </a:rPr>
              <a:t>Iones, tanto procedentes de la dieta como los que se segregan en los jugos digestivos. Vitaminas hidrosolubles y liposolubles.</a:t>
            </a:r>
          </a:p>
          <a:p>
            <a:pPr lvl="1" algn="just">
              <a:lnSpc>
                <a:spcPct val="150000"/>
              </a:lnSpc>
            </a:pPr>
            <a:r>
              <a:rPr lang="es-MX" dirty="0">
                <a:solidFill>
                  <a:srgbClr val="142B48"/>
                </a:solidFill>
              </a:rPr>
              <a:t>Fibra.</a:t>
            </a:r>
            <a:endParaRPr lang="es-CO" dirty="0">
              <a:solidFill>
                <a:srgbClr val="142B48"/>
              </a:solidFill>
            </a:endParaRPr>
          </a:p>
        </p:txBody>
      </p:sp>
      <p:pic>
        <p:nvPicPr>
          <p:cNvPr id="10242" name="Picture 2" descr="Qué es el quimo y cuál es su función?">
            <a:extLst>
              <a:ext uri="{FF2B5EF4-FFF2-40B4-BE49-F238E27FC236}">
                <a16:creationId xmlns:a16="http://schemas.microsoft.com/office/drawing/2014/main" id="{EC508FC4-DEED-45E5-8B96-A922C28A8D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550424"/>
            <a:ext cx="3315769" cy="174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27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86818" y="222250"/>
            <a:ext cx="10515600" cy="1325563"/>
          </a:xfrm>
        </p:spPr>
        <p:txBody>
          <a:bodyPr/>
          <a:lstStyle/>
          <a:p>
            <a:r>
              <a:rPr lang="es-CO" dirty="0"/>
              <a:t>Absorción de hidratos de carbono</a:t>
            </a:r>
          </a:p>
        </p:txBody>
      </p:sp>
      <p:graphicFrame>
        <p:nvGraphicFramePr>
          <p:cNvPr id="4" name="Tabla 4">
            <a:extLst>
              <a:ext uri="{FF2B5EF4-FFF2-40B4-BE49-F238E27FC236}">
                <a16:creationId xmlns:a16="http://schemas.microsoft.com/office/drawing/2014/main" id="{EA19C8E1-C928-4544-A137-1A848AE92853}"/>
              </a:ext>
            </a:extLst>
          </p:cNvPr>
          <p:cNvGraphicFramePr>
            <a:graphicFrameLocks noGrp="1"/>
          </p:cNvGraphicFramePr>
          <p:nvPr>
            <p:ph sz="half" idx="2"/>
            <p:extLst>
              <p:ext uri="{D42A27DB-BD31-4B8C-83A1-F6EECF244321}">
                <p14:modId xmlns:p14="http://schemas.microsoft.com/office/powerpoint/2010/main" val="3364992605"/>
              </p:ext>
            </p:extLst>
          </p:nvPr>
        </p:nvGraphicFramePr>
        <p:xfrm>
          <a:off x="907329" y="1547813"/>
          <a:ext cx="4786460" cy="1828800"/>
        </p:xfrm>
        <a:graphic>
          <a:graphicData uri="http://schemas.openxmlformats.org/drawingml/2006/table">
            <a:tbl>
              <a:tblPr firstRow="1" bandRow="1">
                <a:tableStyleId>{449CDFF4-5091-41B1-9043-D889164D9BA4}</a:tableStyleId>
              </a:tblPr>
              <a:tblGrid>
                <a:gridCol w="2393230">
                  <a:extLst>
                    <a:ext uri="{9D8B030D-6E8A-4147-A177-3AD203B41FA5}">
                      <a16:colId xmlns:a16="http://schemas.microsoft.com/office/drawing/2014/main" val="4085187623"/>
                    </a:ext>
                  </a:extLst>
                </a:gridCol>
                <a:gridCol w="2393230">
                  <a:extLst>
                    <a:ext uri="{9D8B030D-6E8A-4147-A177-3AD203B41FA5}">
                      <a16:colId xmlns:a16="http://schemas.microsoft.com/office/drawing/2014/main" val="1186795013"/>
                    </a:ext>
                  </a:extLst>
                </a:gridCol>
              </a:tblGrid>
              <a:tr h="329938">
                <a:tc>
                  <a:txBody>
                    <a:bodyPr/>
                    <a:lstStyle/>
                    <a:p>
                      <a:r>
                        <a:rPr lang="es-CO" dirty="0">
                          <a:latin typeface="Montserrat" panose="00000500000000000000" pitchFamily="50" charset="0"/>
                        </a:rPr>
                        <a:t>Monosacáridos</a:t>
                      </a:r>
                      <a:endParaRPr lang="es-CO" dirty="0"/>
                    </a:p>
                  </a:txBody>
                  <a:tcPr/>
                </a:tc>
                <a:tc>
                  <a:txBody>
                    <a:bodyPr/>
                    <a:lstStyle/>
                    <a:p>
                      <a:r>
                        <a:rPr lang="es-CO" dirty="0">
                          <a:latin typeface="Montserrat" panose="00000500000000000000" pitchFamily="50" charset="0"/>
                        </a:rPr>
                        <a:t>Disacáridos</a:t>
                      </a:r>
                      <a:endParaRPr lang="es-CO" dirty="0"/>
                    </a:p>
                  </a:txBody>
                  <a:tcPr/>
                </a:tc>
                <a:extLst>
                  <a:ext uri="{0D108BD9-81ED-4DB2-BD59-A6C34878D82A}">
                    <a16:rowId xmlns:a16="http://schemas.microsoft.com/office/drawing/2014/main" val="94663760"/>
                  </a:ext>
                </a:extLst>
              </a:tr>
              <a:tr h="0">
                <a:tc>
                  <a:txBody>
                    <a:bodyPr/>
                    <a:lstStyle/>
                    <a:p>
                      <a:r>
                        <a:rPr lang="es-CO" dirty="0">
                          <a:solidFill>
                            <a:srgbClr val="142B48"/>
                          </a:solidFill>
                          <a:latin typeface="Montserrat" panose="00000500000000000000" pitchFamily="50" charset="0"/>
                        </a:rPr>
                        <a:t>Glucosa</a:t>
                      </a:r>
                    </a:p>
                  </a:txBody>
                  <a:tcPr/>
                </a:tc>
                <a:tc>
                  <a:txBody>
                    <a:bodyPr/>
                    <a:lstStyle/>
                    <a:p>
                      <a:r>
                        <a:rPr lang="es-CO" dirty="0">
                          <a:solidFill>
                            <a:srgbClr val="142B48"/>
                          </a:solidFill>
                          <a:latin typeface="Montserrat" panose="00000500000000000000" pitchFamily="50" charset="0"/>
                        </a:rPr>
                        <a:t>Sacarosa</a:t>
                      </a:r>
                    </a:p>
                  </a:txBody>
                  <a:tcPr/>
                </a:tc>
                <a:extLst>
                  <a:ext uri="{0D108BD9-81ED-4DB2-BD59-A6C34878D82A}">
                    <a16:rowId xmlns:a16="http://schemas.microsoft.com/office/drawing/2014/main" val="763500326"/>
                  </a:ext>
                </a:extLst>
              </a:tr>
              <a:tr h="329938">
                <a:tc>
                  <a:txBody>
                    <a:bodyPr/>
                    <a:lstStyle/>
                    <a:p>
                      <a:r>
                        <a:rPr lang="es-CO" dirty="0">
                          <a:solidFill>
                            <a:srgbClr val="142B48"/>
                          </a:solidFill>
                          <a:latin typeface="Montserrat" panose="00000500000000000000" pitchFamily="50" charset="0"/>
                        </a:rPr>
                        <a:t>Galactosa</a:t>
                      </a:r>
                    </a:p>
                  </a:txBody>
                  <a:tcPr/>
                </a:tc>
                <a:tc>
                  <a:txBody>
                    <a:bodyPr/>
                    <a:lstStyle/>
                    <a:p>
                      <a:r>
                        <a:rPr lang="es-CO" dirty="0">
                          <a:solidFill>
                            <a:srgbClr val="142B48"/>
                          </a:solidFill>
                          <a:latin typeface="Montserrat" panose="00000500000000000000" pitchFamily="50" charset="0"/>
                        </a:rPr>
                        <a:t>Lactosa</a:t>
                      </a:r>
                    </a:p>
                  </a:txBody>
                  <a:tcPr/>
                </a:tc>
                <a:extLst>
                  <a:ext uri="{0D108BD9-81ED-4DB2-BD59-A6C34878D82A}">
                    <a16:rowId xmlns:a16="http://schemas.microsoft.com/office/drawing/2014/main" val="1238080335"/>
                  </a:ext>
                </a:extLst>
              </a:tr>
              <a:tr h="329938">
                <a:tc>
                  <a:txBody>
                    <a:bodyPr/>
                    <a:lstStyle/>
                    <a:p>
                      <a:r>
                        <a:rPr lang="es-CO" dirty="0">
                          <a:solidFill>
                            <a:srgbClr val="142B48"/>
                          </a:solidFill>
                          <a:latin typeface="Montserrat" panose="00000500000000000000" pitchFamily="50" charset="0"/>
                        </a:rPr>
                        <a:t>Fructosa</a:t>
                      </a:r>
                    </a:p>
                  </a:txBody>
                  <a:tcPr/>
                </a:tc>
                <a:tc>
                  <a:txBody>
                    <a:bodyPr/>
                    <a:lstStyle/>
                    <a:p>
                      <a:r>
                        <a:rPr lang="es-CO" dirty="0" err="1">
                          <a:solidFill>
                            <a:srgbClr val="142B48"/>
                          </a:solidFill>
                          <a:latin typeface="Montserrat" panose="00000500000000000000" pitchFamily="50" charset="0"/>
                        </a:rPr>
                        <a:t>Manosa</a:t>
                      </a:r>
                      <a:endParaRPr lang="es-CO" dirty="0">
                        <a:solidFill>
                          <a:srgbClr val="142B48"/>
                        </a:solidFill>
                      </a:endParaRPr>
                    </a:p>
                  </a:txBody>
                  <a:tcPr/>
                </a:tc>
                <a:extLst>
                  <a:ext uri="{0D108BD9-81ED-4DB2-BD59-A6C34878D82A}">
                    <a16:rowId xmlns:a16="http://schemas.microsoft.com/office/drawing/2014/main" val="3937202814"/>
                  </a:ext>
                </a:extLst>
              </a:tr>
              <a:tr h="329938">
                <a:tc>
                  <a:txBody>
                    <a:bodyPr/>
                    <a:lstStyle/>
                    <a:p>
                      <a:r>
                        <a:rPr lang="es-CO" dirty="0">
                          <a:solidFill>
                            <a:srgbClr val="142B48"/>
                          </a:solidFill>
                          <a:latin typeface="Montserrat" panose="00000500000000000000" pitchFamily="50" charset="0"/>
                        </a:rPr>
                        <a:t>Xilosa</a:t>
                      </a:r>
                    </a:p>
                  </a:txBody>
                  <a:tcPr/>
                </a:tc>
                <a:tc>
                  <a:txBody>
                    <a:bodyPr/>
                    <a:lstStyle/>
                    <a:p>
                      <a:r>
                        <a:rPr lang="es-CO" dirty="0">
                          <a:solidFill>
                            <a:srgbClr val="142B48"/>
                          </a:solidFill>
                          <a:latin typeface="Montserrat" panose="00000500000000000000" pitchFamily="50" charset="0"/>
                        </a:rPr>
                        <a:t>Isomaltosa</a:t>
                      </a:r>
                    </a:p>
                  </a:txBody>
                  <a:tcPr/>
                </a:tc>
                <a:extLst>
                  <a:ext uri="{0D108BD9-81ED-4DB2-BD59-A6C34878D82A}">
                    <a16:rowId xmlns:a16="http://schemas.microsoft.com/office/drawing/2014/main" val="4175964184"/>
                  </a:ext>
                </a:extLst>
              </a:tr>
            </a:tbl>
          </a:graphicData>
        </a:graphic>
      </p:graphicFrame>
      <p:pic>
        <p:nvPicPr>
          <p:cNvPr id="6" name="Imagen 5">
            <a:extLst>
              <a:ext uri="{FF2B5EF4-FFF2-40B4-BE49-F238E27FC236}">
                <a16:creationId xmlns:a16="http://schemas.microsoft.com/office/drawing/2014/main" id="{696ED01E-C384-4B24-8893-DAE4DE5216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3789" y="1715029"/>
            <a:ext cx="5804952" cy="4115962"/>
          </a:xfrm>
          <a:prstGeom prst="rect">
            <a:avLst/>
          </a:prstGeom>
        </p:spPr>
      </p:pic>
      <p:sp>
        <p:nvSpPr>
          <p:cNvPr id="7" name="Rectángulo 6">
            <a:extLst>
              <a:ext uri="{FF2B5EF4-FFF2-40B4-BE49-F238E27FC236}">
                <a16:creationId xmlns:a16="http://schemas.microsoft.com/office/drawing/2014/main" id="{12823243-35C8-4256-A4AC-CE61A413C9B2}"/>
              </a:ext>
            </a:extLst>
          </p:cNvPr>
          <p:cNvSpPr/>
          <p:nvPr/>
        </p:nvSpPr>
        <p:spPr>
          <a:xfrm>
            <a:off x="4812529" y="5909886"/>
            <a:ext cx="7198692" cy="725864"/>
          </a:xfrm>
          <a:prstGeom prst="rect">
            <a:avLst/>
          </a:prstGeom>
          <a:solidFill>
            <a:srgbClr val="14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Montserrat" panose="00000500000000000000" pitchFamily="50" charset="0"/>
              </a:rPr>
              <a:t>En el ribete en cepillo de los enterocitos hay disacaridasas, que convierten estos últimos en monosacáridos y todos ellos son absorbidos.</a:t>
            </a:r>
            <a:endParaRPr lang="es-CO" b="1" dirty="0">
              <a:latin typeface="Montserrat" panose="00000500000000000000" pitchFamily="50" charset="0"/>
            </a:endParaRPr>
          </a:p>
        </p:txBody>
      </p:sp>
    </p:spTree>
    <p:extLst>
      <p:ext uri="{BB962C8B-B14F-4D97-AF65-F5344CB8AC3E}">
        <p14:creationId xmlns:p14="http://schemas.microsoft.com/office/powerpoint/2010/main" val="31925615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22878" y="88238"/>
            <a:ext cx="10515600" cy="1325563"/>
          </a:xfrm>
        </p:spPr>
        <p:txBody>
          <a:bodyPr/>
          <a:lstStyle/>
          <a:p>
            <a:r>
              <a:rPr lang="es-CO" dirty="0"/>
              <a:t>Absorción de proteínas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410499" y="2225675"/>
            <a:ext cx="6501510" cy="4351338"/>
          </a:xfrm>
        </p:spPr>
        <p:txBody>
          <a:bodyPr/>
          <a:lstStyle/>
          <a:p>
            <a:pPr algn="just">
              <a:lnSpc>
                <a:spcPct val="100000"/>
              </a:lnSpc>
            </a:pPr>
            <a:r>
              <a:rPr lang="es-MX" dirty="0"/>
              <a:t>En el intestino se encuentran aminoácidos, oligopéptidos y polipéptidos, que las peptidasas convierten en formas absorbibles, las cuales llegan a los capilares sanguíneos.</a:t>
            </a:r>
          </a:p>
          <a:p>
            <a:pPr algn="just">
              <a:lnSpc>
                <a:spcPct val="100000"/>
              </a:lnSpc>
            </a:pPr>
            <a:r>
              <a:rPr lang="es-MX" dirty="0"/>
              <a:t>Las necesidades diarias de proteínas en un adulto son alrededor de 0.8 g/kg de peso.</a:t>
            </a:r>
          </a:p>
          <a:p>
            <a:pPr algn="just">
              <a:lnSpc>
                <a:spcPct val="100000"/>
              </a:lnSpc>
            </a:pPr>
            <a:r>
              <a:rPr lang="es-MX" dirty="0"/>
              <a:t>Por el intestino circulan diariamente alrededor de 140 g de proteínas, de los que se absorbe 90%. </a:t>
            </a:r>
          </a:p>
          <a:p>
            <a:pPr algn="just">
              <a:lnSpc>
                <a:spcPct val="100000"/>
              </a:lnSpc>
            </a:pPr>
            <a:r>
              <a:rPr lang="es-MX" dirty="0"/>
              <a:t>La absorción de proteínas tiene lugar en el duodeno y en el yeyuno.</a:t>
            </a:r>
          </a:p>
          <a:p>
            <a:pPr algn="just">
              <a:lnSpc>
                <a:spcPct val="100000"/>
              </a:lnSpc>
            </a:pPr>
            <a:endParaRPr lang="es-MX" dirty="0"/>
          </a:p>
          <a:p>
            <a:pPr algn="just">
              <a:lnSpc>
                <a:spcPct val="100000"/>
              </a:lnSpc>
            </a:pPr>
            <a:endParaRPr lang="es-CO" dirty="0"/>
          </a:p>
        </p:txBody>
      </p:sp>
      <p:pic>
        <p:nvPicPr>
          <p:cNvPr id="5" name="Imagen 4">
            <a:extLst>
              <a:ext uri="{FF2B5EF4-FFF2-40B4-BE49-F238E27FC236}">
                <a16:creationId xmlns:a16="http://schemas.microsoft.com/office/drawing/2014/main" id="{698FF1BC-76BE-4C3D-A530-036D84A59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878" y="1551076"/>
            <a:ext cx="4644734" cy="2540529"/>
          </a:xfrm>
          <a:prstGeom prst="rect">
            <a:avLst/>
          </a:prstGeom>
        </p:spPr>
      </p:pic>
    </p:spTree>
    <p:extLst>
      <p:ext uri="{BB962C8B-B14F-4D97-AF65-F5344CB8AC3E}">
        <p14:creationId xmlns:p14="http://schemas.microsoft.com/office/powerpoint/2010/main" val="1769455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484834" y="54214"/>
            <a:ext cx="10515600" cy="1325563"/>
          </a:xfrm>
        </p:spPr>
        <p:txBody>
          <a:bodyPr/>
          <a:lstStyle/>
          <a:p>
            <a:r>
              <a:rPr lang="es-CO" dirty="0"/>
              <a:t>Proteínas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4945244" y="964166"/>
            <a:ext cx="6761922" cy="5508071"/>
          </a:xfrm>
        </p:spPr>
        <p:txBody>
          <a:bodyPr>
            <a:normAutofit/>
          </a:bodyPr>
          <a:lstStyle/>
          <a:p>
            <a:pPr algn="just">
              <a:lnSpc>
                <a:spcPct val="110000"/>
              </a:lnSpc>
            </a:pPr>
            <a:r>
              <a:rPr lang="es-MX" dirty="0"/>
              <a:t>Antes de que las proteínas lleguen al intestino actuaron sobre ellas el ácido clorhídrico y la pepsina del estómago.</a:t>
            </a:r>
          </a:p>
          <a:p>
            <a:pPr algn="just">
              <a:lnSpc>
                <a:spcPct val="110000"/>
              </a:lnSpc>
            </a:pPr>
            <a:r>
              <a:rPr lang="es-MX" dirty="0"/>
              <a:t>En el duodeno, la secreción pancreática continúa la digestión protéica, con las endopeptidasas y exopeptidasas, de forma que los residuos protéicos que se encuentran en la luz intestinal son polipéptidos, oligopéptidos y aminoácidos.</a:t>
            </a:r>
          </a:p>
          <a:p>
            <a:pPr algn="just">
              <a:lnSpc>
                <a:spcPct val="110000"/>
              </a:lnSpc>
            </a:pPr>
            <a:r>
              <a:rPr lang="es-MX" dirty="0"/>
              <a:t>En el ribete en cepillo del epitelio intestinal existen también algunas enzimas (aminopeptidasa A, exopeptidasa, endopeptidasa, dipeptidasas, glutamil-transferasa, folatoconjugasa), que separan aminoácidos de las cadenas peptídicas, las cuales llegan al enterocito.</a:t>
            </a:r>
            <a:endParaRPr lang="es-CO" dirty="0"/>
          </a:p>
        </p:txBody>
      </p:sp>
      <p:pic>
        <p:nvPicPr>
          <p:cNvPr id="5" name="Imagen 4">
            <a:extLst>
              <a:ext uri="{FF2B5EF4-FFF2-40B4-BE49-F238E27FC236}">
                <a16:creationId xmlns:a16="http://schemas.microsoft.com/office/drawing/2014/main" id="{92E28D40-EA24-4A27-BC0E-A50CEC0E11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001949"/>
            <a:ext cx="3920037" cy="2771061"/>
          </a:xfrm>
          <a:prstGeom prst="rect">
            <a:avLst/>
          </a:prstGeom>
        </p:spPr>
      </p:pic>
    </p:spTree>
    <p:extLst>
      <p:ext uri="{BB962C8B-B14F-4D97-AF65-F5344CB8AC3E}">
        <p14:creationId xmlns:p14="http://schemas.microsoft.com/office/powerpoint/2010/main" val="1213829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66738" y="189151"/>
            <a:ext cx="10515600" cy="1325563"/>
          </a:xfrm>
        </p:spPr>
        <p:txBody>
          <a:bodyPr/>
          <a:lstStyle/>
          <a:p>
            <a:r>
              <a:rPr lang="es-CO" dirty="0"/>
              <a:t>Transporte de aminoácidos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4949066" y="1839913"/>
            <a:ext cx="6761922" cy="4351338"/>
          </a:xfrm>
        </p:spPr>
        <p:txBody>
          <a:bodyPr/>
          <a:lstStyle/>
          <a:p>
            <a:pPr algn="just">
              <a:lnSpc>
                <a:spcPct val="100000"/>
              </a:lnSpc>
            </a:pPr>
            <a:r>
              <a:rPr lang="es-CO" b="1" dirty="0">
                <a:solidFill>
                  <a:srgbClr val="142B48"/>
                </a:solidFill>
              </a:rPr>
              <a:t>Aminoácidos neutros: </a:t>
            </a:r>
            <a:r>
              <a:rPr lang="es-CO" dirty="0">
                <a:solidFill>
                  <a:srgbClr val="142B48"/>
                </a:solidFill>
              </a:rPr>
              <a:t>triptofano, dependiente de Na; alteración enfermedad de Hartnup.</a:t>
            </a:r>
          </a:p>
          <a:p>
            <a:pPr algn="just">
              <a:lnSpc>
                <a:spcPct val="100000"/>
              </a:lnSpc>
            </a:pPr>
            <a:r>
              <a:rPr lang="es-CO" b="1" dirty="0">
                <a:solidFill>
                  <a:srgbClr val="142B48"/>
                </a:solidFill>
              </a:rPr>
              <a:t>Aminoácidos básicos: </a:t>
            </a:r>
            <a:r>
              <a:rPr lang="es-CO" dirty="0">
                <a:solidFill>
                  <a:srgbClr val="142B48"/>
                </a:solidFill>
              </a:rPr>
              <a:t>lisicna, cistana, arginina, ornitina; proteínas transportadoras: rBAT y 4f2hc.</a:t>
            </a:r>
          </a:p>
          <a:p>
            <a:pPr algn="just">
              <a:lnSpc>
                <a:spcPct val="100000"/>
              </a:lnSpc>
            </a:pPr>
            <a:r>
              <a:rPr lang="es-CO" b="1" dirty="0">
                <a:solidFill>
                  <a:srgbClr val="142B48"/>
                </a:solidFill>
              </a:rPr>
              <a:t>Aminoácidos dicarboxílicos: </a:t>
            </a:r>
            <a:r>
              <a:rPr lang="es-CO" dirty="0">
                <a:solidFill>
                  <a:srgbClr val="142B48"/>
                </a:solidFill>
              </a:rPr>
              <a:t>glutamico, aspártico; </a:t>
            </a:r>
            <a:r>
              <a:rPr lang="es-MX" dirty="0">
                <a:solidFill>
                  <a:srgbClr val="142B48"/>
                </a:solidFill>
              </a:rPr>
              <a:t>existe un transportador en parte dependiente de Na+.</a:t>
            </a:r>
          </a:p>
          <a:p>
            <a:pPr algn="just">
              <a:lnSpc>
                <a:spcPct val="100000"/>
              </a:lnSpc>
            </a:pPr>
            <a:r>
              <a:rPr lang="es-MX" b="1" dirty="0">
                <a:solidFill>
                  <a:srgbClr val="142B48"/>
                </a:solidFill>
              </a:rPr>
              <a:t>Aminoácidos ácidos</a:t>
            </a:r>
            <a:r>
              <a:rPr lang="es-MX" dirty="0">
                <a:solidFill>
                  <a:srgbClr val="142B48"/>
                </a:solidFill>
              </a:rPr>
              <a:t>: glicina, prolina, hidroxiprolina; </a:t>
            </a:r>
            <a:r>
              <a:rPr lang="es-CO" dirty="0">
                <a:solidFill>
                  <a:srgbClr val="142B48"/>
                </a:solidFill>
              </a:rPr>
              <a:t> </a:t>
            </a:r>
            <a:r>
              <a:rPr lang="es-MX" dirty="0">
                <a:solidFill>
                  <a:srgbClr val="142B48"/>
                </a:solidFill>
              </a:rPr>
              <a:t>existe otro transportador también dependiente de Na+.</a:t>
            </a:r>
            <a:endParaRPr lang="es-CO" dirty="0">
              <a:solidFill>
                <a:srgbClr val="142B48"/>
              </a:solidFill>
            </a:endParaRPr>
          </a:p>
        </p:txBody>
      </p:sp>
    </p:spTree>
    <p:extLst>
      <p:ext uri="{BB962C8B-B14F-4D97-AF65-F5344CB8AC3E}">
        <p14:creationId xmlns:p14="http://schemas.microsoft.com/office/powerpoint/2010/main" val="419671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B3A770-AE34-43E0-8633-34E35AF8167F}"/>
              </a:ext>
            </a:extLst>
          </p:cNvPr>
          <p:cNvSpPr>
            <a:spLocks noGrp="1"/>
          </p:cNvSpPr>
          <p:nvPr>
            <p:ph type="title"/>
          </p:nvPr>
        </p:nvSpPr>
        <p:spPr>
          <a:xfrm>
            <a:off x="481013" y="18255"/>
            <a:ext cx="10515600" cy="1325563"/>
          </a:xfrm>
        </p:spPr>
        <p:txBody>
          <a:bodyPr/>
          <a:lstStyle/>
          <a:p>
            <a:r>
              <a:rPr lang="es-CO" dirty="0"/>
              <a:t>Glándulas menores</a:t>
            </a:r>
          </a:p>
        </p:txBody>
      </p:sp>
      <p:sp>
        <p:nvSpPr>
          <p:cNvPr id="3" name="Marcador de contenido 2">
            <a:extLst>
              <a:ext uri="{FF2B5EF4-FFF2-40B4-BE49-F238E27FC236}">
                <a16:creationId xmlns:a16="http://schemas.microsoft.com/office/drawing/2014/main" id="{23C1E48F-9B97-4C02-B77B-7BB82A5C8258}"/>
              </a:ext>
            </a:extLst>
          </p:cNvPr>
          <p:cNvSpPr>
            <a:spLocks noGrp="1"/>
          </p:cNvSpPr>
          <p:nvPr>
            <p:ph sz="half" idx="2"/>
          </p:nvPr>
        </p:nvSpPr>
        <p:spPr>
          <a:xfrm>
            <a:off x="5284908" y="2182812"/>
            <a:ext cx="6461998" cy="4351338"/>
          </a:xfrm>
        </p:spPr>
        <p:txBody>
          <a:bodyPr/>
          <a:lstStyle/>
          <a:p>
            <a:pPr algn="just">
              <a:lnSpc>
                <a:spcPct val="100000"/>
              </a:lnSpc>
            </a:pPr>
            <a:r>
              <a:rPr lang="es-CO" sz="1800" dirty="0">
                <a:solidFill>
                  <a:srgbClr val="142B48"/>
                </a:solidFill>
              </a:rPr>
              <a:t>T</a:t>
            </a:r>
            <a:r>
              <a:rPr lang="es-CO" sz="1800" b="0" i="0" u="none" strike="noStrike" baseline="0" dirty="0">
                <a:solidFill>
                  <a:srgbClr val="142B48"/>
                </a:solidFill>
              </a:rPr>
              <a:t>ipo mucoso </a:t>
            </a:r>
            <a:r>
              <a:rPr lang="es-MX" sz="1800" b="0" i="0" u="none" strike="noStrike" baseline="0" dirty="0">
                <a:solidFill>
                  <a:srgbClr val="142B48"/>
                </a:solidFill>
              </a:rPr>
              <a:t>con excepción de las linguales de von Ebner del dorso de la lengua, </a:t>
            </a:r>
            <a:r>
              <a:rPr lang="es-CO" sz="1800" b="0" i="0" u="none" strike="noStrike" baseline="0" dirty="0">
                <a:solidFill>
                  <a:srgbClr val="142B48"/>
                </a:solidFill>
              </a:rPr>
              <a:t>que son estrictamente serosas.</a:t>
            </a:r>
          </a:p>
          <a:p>
            <a:pPr algn="just">
              <a:lnSpc>
                <a:spcPct val="100000"/>
              </a:lnSpc>
            </a:pPr>
            <a:endParaRPr lang="es-CO" sz="1800" dirty="0">
              <a:solidFill>
                <a:srgbClr val="142B48"/>
              </a:solidFill>
            </a:endParaRPr>
          </a:p>
          <a:p>
            <a:pPr algn="just">
              <a:lnSpc>
                <a:spcPct val="100000"/>
              </a:lnSpc>
            </a:pPr>
            <a:r>
              <a:rPr lang="es-MX" sz="1800" b="0" i="0" u="none" strike="noStrike" baseline="0" dirty="0">
                <a:solidFill>
                  <a:srgbClr val="142B48"/>
                </a:solidFill>
              </a:rPr>
              <a:t>Producen menos del 10% del total de la saliva, pero desempeñan una función importante en la lubricación de la mucosa oral, ya que secretan mucinas altamente glucosiladas que son muy activas en la lubricación y agregación bacteriana.</a:t>
            </a:r>
          </a:p>
          <a:p>
            <a:pPr marL="0" indent="0" algn="just">
              <a:lnSpc>
                <a:spcPct val="100000"/>
              </a:lnSpc>
              <a:buNone/>
            </a:pPr>
            <a:r>
              <a:rPr lang="es-MX" sz="1800" dirty="0">
                <a:solidFill>
                  <a:srgbClr val="142B48"/>
                </a:solidFill>
              </a:rPr>
              <a:t> </a:t>
            </a:r>
            <a:endParaRPr lang="es-CO" dirty="0">
              <a:solidFill>
                <a:srgbClr val="142B48"/>
              </a:solidFill>
            </a:endParaRPr>
          </a:p>
        </p:txBody>
      </p:sp>
      <p:pic>
        <p:nvPicPr>
          <p:cNvPr id="4" name="Imagen 3">
            <a:extLst>
              <a:ext uri="{FF2B5EF4-FFF2-40B4-BE49-F238E27FC236}">
                <a16:creationId xmlns:a16="http://schemas.microsoft.com/office/drawing/2014/main" id="{379438A4-5C32-4F19-8565-E81A62FB29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4129" y="1124006"/>
            <a:ext cx="2311966" cy="3113864"/>
          </a:xfrm>
          <a:prstGeom prst="rect">
            <a:avLst/>
          </a:prstGeom>
        </p:spPr>
      </p:pic>
    </p:spTree>
    <p:extLst>
      <p:ext uri="{BB962C8B-B14F-4D97-AF65-F5344CB8AC3E}">
        <p14:creationId xmlns:p14="http://schemas.microsoft.com/office/powerpoint/2010/main" val="2666591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09600" y="189151"/>
            <a:ext cx="10515600" cy="1325563"/>
          </a:xfrm>
        </p:spPr>
        <p:txBody>
          <a:bodyPr/>
          <a:lstStyle/>
          <a:p>
            <a:r>
              <a:rPr lang="es-CO" dirty="0"/>
              <a:t>Absorción de lípidos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4963353" y="2082800"/>
            <a:ext cx="6761922" cy="4351338"/>
          </a:xfrm>
        </p:spPr>
        <p:txBody>
          <a:bodyPr>
            <a:normAutofit/>
          </a:bodyPr>
          <a:lstStyle/>
          <a:p>
            <a:pPr algn="just">
              <a:lnSpc>
                <a:spcPct val="100000"/>
              </a:lnSpc>
            </a:pPr>
            <a:r>
              <a:rPr lang="es-MX" dirty="0">
                <a:solidFill>
                  <a:srgbClr val="142B48"/>
                </a:solidFill>
              </a:rPr>
              <a:t>Los lípidos son sustancias insolubles en el agua, pero solubles en los solventes orgánicos.</a:t>
            </a:r>
          </a:p>
          <a:p>
            <a:pPr algn="just">
              <a:lnSpc>
                <a:spcPct val="100000"/>
              </a:lnSpc>
            </a:pPr>
            <a:r>
              <a:rPr lang="es-MX" dirty="0">
                <a:solidFill>
                  <a:srgbClr val="142B48"/>
                </a:solidFill>
              </a:rPr>
              <a:t>Triglicéridos: más abundante,  90% de todas las grasas que se ingieren, y que están formados por un eje de glicerol esterificado con tres ácidos grasos.</a:t>
            </a:r>
          </a:p>
          <a:p>
            <a:pPr algn="just">
              <a:lnSpc>
                <a:spcPct val="100000"/>
              </a:lnSpc>
            </a:pPr>
            <a:r>
              <a:rPr lang="es-MX" dirty="0">
                <a:solidFill>
                  <a:srgbClr val="142B48"/>
                </a:solidFill>
              </a:rPr>
              <a:t>Se puede sintetizar la mayoría de los lípidos que se necesitan, excepto los ácidos grasos esenciales:</a:t>
            </a:r>
          </a:p>
          <a:p>
            <a:pPr lvl="1" algn="just">
              <a:lnSpc>
                <a:spcPct val="100000"/>
              </a:lnSpc>
              <a:buFont typeface="Wingdings" pitchFamily="2" charset="2"/>
              <a:buChar char="§"/>
            </a:pPr>
            <a:r>
              <a:rPr lang="es-MX" sz="1800" dirty="0">
                <a:solidFill>
                  <a:srgbClr val="142B48"/>
                </a:solidFill>
              </a:rPr>
              <a:t>Ácido linoleico.</a:t>
            </a:r>
          </a:p>
          <a:p>
            <a:pPr lvl="1" algn="just">
              <a:lnSpc>
                <a:spcPct val="100000"/>
              </a:lnSpc>
              <a:buFont typeface="Wingdings" pitchFamily="2" charset="2"/>
              <a:buChar char="§"/>
            </a:pPr>
            <a:r>
              <a:rPr lang="es-MX" sz="1800" dirty="0">
                <a:solidFill>
                  <a:srgbClr val="142B48"/>
                </a:solidFill>
              </a:rPr>
              <a:t>Ácido araquidónico.</a:t>
            </a:r>
          </a:p>
          <a:p>
            <a:pPr algn="just">
              <a:lnSpc>
                <a:spcPct val="100000"/>
              </a:lnSpc>
            </a:pPr>
            <a:endParaRPr lang="es-CO" dirty="0">
              <a:solidFill>
                <a:srgbClr val="142B48"/>
              </a:solidFill>
            </a:endParaRPr>
          </a:p>
        </p:txBody>
      </p:sp>
    </p:spTree>
    <p:extLst>
      <p:ext uri="{BB962C8B-B14F-4D97-AF65-F5344CB8AC3E}">
        <p14:creationId xmlns:p14="http://schemas.microsoft.com/office/powerpoint/2010/main" val="800147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23875" y="92966"/>
            <a:ext cx="10515600" cy="1325563"/>
          </a:xfrm>
        </p:spPr>
        <p:txBody>
          <a:bodyPr/>
          <a:lstStyle/>
          <a:p>
            <a:r>
              <a:rPr lang="es-CO" dirty="0"/>
              <a:t>Lípidos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760425" y="1143507"/>
            <a:ext cx="10907699" cy="4351338"/>
          </a:xfrm>
        </p:spPr>
        <p:txBody>
          <a:bodyPr/>
          <a:lstStyle/>
          <a:p>
            <a:pPr algn="just"/>
            <a:r>
              <a:rPr lang="es-MX" dirty="0">
                <a:solidFill>
                  <a:srgbClr val="142B48"/>
                </a:solidFill>
              </a:rPr>
              <a:t>Al intestino delgado llegan micelas que transportan ácidos grasos (AG), monoglicéridos (MG), colesterol (COL), fosfolípidos (FL) y glicerol (GLI).</a:t>
            </a:r>
          </a:p>
          <a:p>
            <a:pPr algn="just"/>
            <a:r>
              <a:rPr lang="es-MX" dirty="0">
                <a:solidFill>
                  <a:srgbClr val="142B48"/>
                </a:solidFill>
              </a:rPr>
              <a:t>Atraviesan la membrana celular y se resintetizan en el retículo endoplásmico, tras lo cual son empaquetados en quilomicrones.</a:t>
            </a:r>
          </a:p>
          <a:p>
            <a:pPr algn="just"/>
            <a:r>
              <a:rPr lang="es-CO" dirty="0">
                <a:solidFill>
                  <a:srgbClr val="142B48"/>
                </a:solidFill>
              </a:rPr>
              <a:t>Se liberan a los vasos linfáticos para ser transportados al hígado.</a:t>
            </a:r>
            <a:endParaRPr lang="es-MX" dirty="0">
              <a:solidFill>
                <a:srgbClr val="142B48"/>
              </a:solidFill>
            </a:endParaRPr>
          </a:p>
        </p:txBody>
      </p:sp>
      <p:pic>
        <p:nvPicPr>
          <p:cNvPr id="5" name="Imagen 4">
            <a:extLst>
              <a:ext uri="{FF2B5EF4-FFF2-40B4-BE49-F238E27FC236}">
                <a16:creationId xmlns:a16="http://schemas.microsoft.com/office/drawing/2014/main" id="{B5B635E6-E5E1-4A74-A60F-E2594D0FFD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7950" y="3104514"/>
            <a:ext cx="3809893" cy="3440872"/>
          </a:xfrm>
          <a:prstGeom prst="rect">
            <a:avLst/>
          </a:prstGeom>
        </p:spPr>
      </p:pic>
    </p:spTree>
    <p:extLst>
      <p:ext uri="{BB962C8B-B14F-4D97-AF65-F5344CB8AC3E}">
        <p14:creationId xmlns:p14="http://schemas.microsoft.com/office/powerpoint/2010/main" val="13336090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52462" y="31984"/>
            <a:ext cx="10515600" cy="1325563"/>
          </a:xfrm>
        </p:spPr>
        <p:txBody>
          <a:bodyPr/>
          <a:lstStyle/>
          <a:p>
            <a:r>
              <a:rPr lang="es-CO" dirty="0"/>
              <a:t>Absorción de agua</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029414" y="1597341"/>
            <a:ext cx="6761922" cy="4351338"/>
          </a:xfrm>
        </p:spPr>
        <p:txBody>
          <a:bodyPr>
            <a:noAutofit/>
          </a:bodyPr>
          <a:lstStyle/>
          <a:p>
            <a:pPr algn="just">
              <a:lnSpc>
                <a:spcPct val="120000"/>
              </a:lnSpc>
            </a:pPr>
            <a:r>
              <a:rPr lang="es-MX" sz="1800" dirty="0"/>
              <a:t>Existe un flujo permanente de fluidos y electrólitos a través de la membrana del enterocito en ambos sentidos.</a:t>
            </a:r>
          </a:p>
          <a:p>
            <a:pPr algn="just">
              <a:lnSpc>
                <a:spcPct val="120000"/>
              </a:lnSpc>
            </a:pPr>
            <a:r>
              <a:rPr lang="es-MX" sz="1800" dirty="0"/>
              <a:t>En el intestino se movilizan a diario 7-10 L de agua, que proceden:</a:t>
            </a:r>
          </a:p>
          <a:p>
            <a:pPr lvl="1" algn="just">
              <a:lnSpc>
                <a:spcPct val="120000"/>
              </a:lnSpc>
              <a:buFont typeface="Wingdings" pitchFamily="2" charset="2"/>
              <a:buChar char="§"/>
            </a:pPr>
            <a:r>
              <a:rPr lang="es-MX" sz="1600" dirty="0"/>
              <a:t>Alimentación (2 L).</a:t>
            </a:r>
          </a:p>
          <a:p>
            <a:pPr lvl="1" algn="just">
              <a:lnSpc>
                <a:spcPct val="120000"/>
              </a:lnSpc>
              <a:buFont typeface="Wingdings" pitchFamily="2" charset="2"/>
              <a:buChar char="§"/>
            </a:pPr>
            <a:r>
              <a:rPr lang="es-MX" sz="1600" dirty="0"/>
              <a:t> Secreciones salival (1 L).</a:t>
            </a:r>
          </a:p>
          <a:p>
            <a:pPr lvl="1" algn="just">
              <a:lnSpc>
                <a:spcPct val="120000"/>
              </a:lnSpc>
              <a:buFont typeface="Wingdings" pitchFamily="2" charset="2"/>
              <a:buChar char="§"/>
            </a:pPr>
            <a:r>
              <a:rPr lang="es-MX" sz="1600" dirty="0"/>
              <a:t>Gástrica (2 L).</a:t>
            </a:r>
          </a:p>
          <a:p>
            <a:pPr lvl="1" algn="just">
              <a:lnSpc>
                <a:spcPct val="120000"/>
              </a:lnSpc>
              <a:buFont typeface="Wingdings" pitchFamily="2" charset="2"/>
              <a:buChar char="§"/>
            </a:pPr>
            <a:r>
              <a:rPr lang="es-MX" sz="1600" dirty="0"/>
              <a:t>Pancreática (1-2 L).</a:t>
            </a:r>
          </a:p>
          <a:p>
            <a:pPr lvl="1" algn="just">
              <a:lnSpc>
                <a:spcPct val="120000"/>
              </a:lnSpc>
              <a:buFont typeface="Wingdings" pitchFamily="2" charset="2"/>
              <a:buChar char="§"/>
            </a:pPr>
            <a:r>
              <a:rPr lang="es-MX" sz="1600" dirty="0"/>
              <a:t>Intestinal (2-3 L). </a:t>
            </a:r>
          </a:p>
          <a:p>
            <a:pPr algn="just">
              <a:lnSpc>
                <a:spcPct val="120000"/>
              </a:lnSpc>
            </a:pPr>
            <a:r>
              <a:rPr lang="es-MX" sz="1800" dirty="0"/>
              <a:t>Sólo se pierden a diario, a través de las heces 100 mL de agua, porque se absorbe a lo largo del intestino delgado (6-7 L) y del colon (alrededor de 0.4 litros).</a:t>
            </a:r>
            <a:endParaRPr lang="es-CO" sz="1800" dirty="0"/>
          </a:p>
        </p:txBody>
      </p:sp>
      <p:pic>
        <p:nvPicPr>
          <p:cNvPr id="5" name="Imagen 4">
            <a:extLst>
              <a:ext uri="{FF2B5EF4-FFF2-40B4-BE49-F238E27FC236}">
                <a16:creationId xmlns:a16="http://schemas.microsoft.com/office/drawing/2014/main" id="{92D1C476-0898-4401-B300-B7ADC5E03F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0780" y="1057259"/>
            <a:ext cx="2155839" cy="2944035"/>
          </a:xfrm>
          <a:prstGeom prst="rect">
            <a:avLst/>
          </a:prstGeom>
        </p:spPr>
      </p:pic>
    </p:spTree>
    <p:extLst>
      <p:ext uri="{BB962C8B-B14F-4D97-AF65-F5344CB8AC3E}">
        <p14:creationId xmlns:p14="http://schemas.microsoft.com/office/powerpoint/2010/main" val="1124166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66737" y="189151"/>
            <a:ext cx="10515600" cy="1325563"/>
          </a:xfrm>
        </p:spPr>
        <p:txBody>
          <a:bodyPr/>
          <a:lstStyle/>
          <a:p>
            <a:r>
              <a:rPr lang="es-CO" dirty="0"/>
              <a:t>Absorción de agua</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020503" y="2097088"/>
            <a:ext cx="6761922" cy="4351338"/>
          </a:xfrm>
        </p:spPr>
        <p:txBody>
          <a:bodyPr/>
          <a:lstStyle/>
          <a:p>
            <a:pPr algn="just">
              <a:lnSpc>
                <a:spcPct val="100000"/>
              </a:lnSpc>
            </a:pPr>
            <a:r>
              <a:rPr lang="es-CO" dirty="0">
                <a:solidFill>
                  <a:srgbClr val="142B48"/>
                </a:solidFill>
              </a:rPr>
              <a:t>Proceso pasivo.</a:t>
            </a:r>
          </a:p>
          <a:p>
            <a:pPr algn="just">
              <a:lnSpc>
                <a:spcPct val="100000"/>
              </a:lnSpc>
            </a:pPr>
            <a:r>
              <a:rPr lang="es-CO" dirty="0">
                <a:solidFill>
                  <a:srgbClr val="142B48"/>
                </a:solidFill>
              </a:rPr>
              <a:t>Regido por las leyes de la osmolaridad.</a:t>
            </a:r>
          </a:p>
          <a:p>
            <a:pPr algn="just">
              <a:lnSpc>
                <a:spcPct val="100000"/>
              </a:lnSpc>
            </a:pPr>
            <a:r>
              <a:rPr lang="es-CO" dirty="0">
                <a:solidFill>
                  <a:srgbClr val="142B48"/>
                </a:solidFill>
              </a:rPr>
              <a:t>Osmoralidad del plasma: 300 mosm.</a:t>
            </a:r>
          </a:p>
          <a:p>
            <a:pPr algn="just">
              <a:lnSpc>
                <a:spcPct val="100000"/>
              </a:lnSpc>
            </a:pPr>
            <a:r>
              <a:rPr lang="es-MX" dirty="0">
                <a:solidFill>
                  <a:srgbClr val="142B48"/>
                </a:solidFill>
              </a:rPr>
              <a:t>Cuando se ingiere una comida hipotónica respecto del plasma, que es lo habitual, se produce una considerable absorción de agua y de electrólitos en el intestino delgado, en el duodeno y en el yeyuno, y siempre como disolvente de un soluto.</a:t>
            </a:r>
            <a:endParaRPr lang="es-CO" dirty="0">
              <a:solidFill>
                <a:srgbClr val="142B48"/>
              </a:solidFill>
            </a:endParaRPr>
          </a:p>
          <a:p>
            <a:pPr algn="just">
              <a:lnSpc>
                <a:spcPct val="100000"/>
              </a:lnSpc>
            </a:pPr>
            <a:endParaRPr lang="es-CO" dirty="0">
              <a:solidFill>
                <a:srgbClr val="142B48"/>
              </a:solidFill>
            </a:endParaRPr>
          </a:p>
          <a:p>
            <a:pPr algn="just">
              <a:lnSpc>
                <a:spcPct val="100000"/>
              </a:lnSpc>
            </a:pPr>
            <a:endParaRPr lang="es-CO" dirty="0">
              <a:solidFill>
                <a:srgbClr val="142B48"/>
              </a:solidFill>
            </a:endParaRPr>
          </a:p>
        </p:txBody>
      </p:sp>
    </p:spTree>
    <p:extLst>
      <p:ext uri="{BB962C8B-B14F-4D97-AF65-F5344CB8AC3E}">
        <p14:creationId xmlns:p14="http://schemas.microsoft.com/office/powerpoint/2010/main" val="12040939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728661" y="156351"/>
            <a:ext cx="10515600" cy="1325563"/>
          </a:xfrm>
        </p:spPr>
        <p:txBody>
          <a:bodyPr/>
          <a:lstStyle/>
          <a:p>
            <a:r>
              <a:rPr lang="es-CO" dirty="0"/>
              <a:t>Absorción de sodio</a:t>
            </a:r>
          </a:p>
        </p:txBody>
      </p:sp>
      <p:pic>
        <p:nvPicPr>
          <p:cNvPr id="5" name="Imagen 4">
            <a:extLst>
              <a:ext uri="{FF2B5EF4-FFF2-40B4-BE49-F238E27FC236}">
                <a16:creationId xmlns:a16="http://schemas.microsoft.com/office/drawing/2014/main" id="{5D96BA50-8859-47BA-A12B-883F6DF9F2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9043" y="156351"/>
            <a:ext cx="4282629" cy="6545298"/>
          </a:xfrm>
          <a:prstGeom prst="rect">
            <a:avLst/>
          </a:prstGeom>
        </p:spPr>
      </p:pic>
    </p:spTree>
    <p:extLst>
      <p:ext uri="{BB962C8B-B14F-4D97-AF65-F5344CB8AC3E}">
        <p14:creationId xmlns:p14="http://schemas.microsoft.com/office/powerpoint/2010/main" val="13943282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66738" y="153193"/>
            <a:ext cx="10515600" cy="1325563"/>
          </a:xfrm>
        </p:spPr>
        <p:txBody>
          <a:bodyPr/>
          <a:lstStyle/>
          <a:p>
            <a:r>
              <a:rPr lang="es-CO" dirty="0"/>
              <a:t>Potasio</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993108" y="1183041"/>
            <a:ext cx="10632154" cy="4234741"/>
          </a:xfrm>
        </p:spPr>
        <p:txBody>
          <a:bodyPr/>
          <a:lstStyle/>
          <a:p>
            <a:pPr>
              <a:lnSpc>
                <a:spcPct val="100000"/>
              </a:lnSpc>
            </a:pPr>
            <a:r>
              <a:rPr lang="es-MX" dirty="0">
                <a:solidFill>
                  <a:srgbClr val="142B48"/>
                </a:solidFill>
              </a:rPr>
              <a:t>Una persona ingiere cada día alrededor de 4-5 g de K+.</a:t>
            </a:r>
          </a:p>
          <a:p>
            <a:pPr>
              <a:lnSpc>
                <a:spcPct val="100000"/>
              </a:lnSpc>
            </a:pPr>
            <a:r>
              <a:rPr lang="es-MX" dirty="0">
                <a:solidFill>
                  <a:srgbClr val="142B48"/>
                </a:solidFill>
              </a:rPr>
              <a:t>Su absorción tiene lugar a lo largo de todo el intestino por vía paracelular, a través de las uniones laterales de los enterocitos hasta la sangre.</a:t>
            </a:r>
          </a:p>
          <a:p>
            <a:pPr>
              <a:lnSpc>
                <a:spcPct val="100000"/>
              </a:lnSpc>
            </a:pPr>
            <a:r>
              <a:rPr lang="es-MX" dirty="0">
                <a:solidFill>
                  <a:srgbClr val="142B48"/>
                </a:solidFill>
              </a:rPr>
              <a:t>En favor del gradiente de concentración, ya que en la luz intestinal hay 14-16 meq de K+ , y en la sangre 3-5 meq/L.</a:t>
            </a:r>
            <a:endParaRPr lang="es-CO" dirty="0">
              <a:solidFill>
                <a:srgbClr val="142B48"/>
              </a:solidFill>
            </a:endParaRPr>
          </a:p>
        </p:txBody>
      </p:sp>
      <p:pic>
        <p:nvPicPr>
          <p:cNvPr id="5" name="Imagen 4">
            <a:extLst>
              <a:ext uri="{FF2B5EF4-FFF2-40B4-BE49-F238E27FC236}">
                <a16:creationId xmlns:a16="http://schemas.microsoft.com/office/drawing/2014/main" id="{E4845611-2C60-42A3-A20F-C4345E6956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3184983"/>
            <a:ext cx="5944486" cy="3519824"/>
          </a:xfrm>
          <a:prstGeom prst="rect">
            <a:avLst/>
          </a:prstGeom>
        </p:spPr>
      </p:pic>
    </p:spTree>
    <p:extLst>
      <p:ext uri="{BB962C8B-B14F-4D97-AF65-F5344CB8AC3E}">
        <p14:creationId xmlns:p14="http://schemas.microsoft.com/office/powerpoint/2010/main" val="16862381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38175" y="0"/>
            <a:ext cx="10515600" cy="1325563"/>
          </a:xfrm>
        </p:spPr>
        <p:txBody>
          <a:bodyPr/>
          <a:lstStyle/>
          <a:p>
            <a:r>
              <a:rPr lang="es-CO" dirty="0"/>
              <a:t>Hierro</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638175" y="1081881"/>
            <a:ext cx="11806362" cy="4351338"/>
          </a:xfrm>
        </p:spPr>
        <p:txBody>
          <a:bodyPr/>
          <a:lstStyle/>
          <a:p>
            <a:r>
              <a:rPr lang="es-MX" dirty="0"/>
              <a:t>Se ingieren al día alrededor de 10-15 mg.</a:t>
            </a:r>
          </a:p>
          <a:p>
            <a:r>
              <a:rPr lang="es-MX" dirty="0"/>
              <a:t>Se absorbe en el duodeno y también en el yeyuno.</a:t>
            </a:r>
          </a:p>
          <a:p>
            <a:r>
              <a:rPr lang="es-MX" dirty="0"/>
              <a:t>La absorción de hierro depende de su concentración en la dieta y del pH del quimo:</a:t>
            </a:r>
          </a:p>
          <a:p>
            <a:pPr lvl="1">
              <a:buFont typeface="Wingdings" pitchFamily="2" charset="2"/>
              <a:buChar char="§"/>
            </a:pPr>
            <a:r>
              <a:rPr lang="es-MX" sz="1800" dirty="0"/>
              <a:t>Las sales férricas (Fe3 ) no son solubles a pH 7.</a:t>
            </a:r>
          </a:p>
          <a:p>
            <a:pPr lvl="1">
              <a:buFont typeface="Wingdings" pitchFamily="2" charset="2"/>
              <a:buChar char="§"/>
            </a:pPr>
            <a:r>
              <a:rPr lang="es-MX" sz="1800" dirty="0"/>
              <a:t>Factores que parecen favorecer la absorción de hierro son la vitamina C, el HCl.</a:t>
            </a:r>
          </a:p>
          <a:p>
            <a:r>
              <a:rPr lang="es-MX" dirty="0"/>
              <a:t>Ferritina: hierro + apoferritina.</a:t>
            </a:r>
            <a:endParaRPr lang="es-CO" dirty="0"/>
          </a:p>
        </p:txBody>
      </p:sp>
      <p:pic>
        <p:nvPicPr>
          <p:cNvPr id="12290" name="Picture 2" descr="Metabolismo del hierro: Absorción, transporte, reciclado y almacenamiento">
            <a:extLst>
              <a:ext uri="{FF2B5EF4-FFF2-40B4-BE49-F238E27FC236}">
                <a16:creationId xmlns:a16="http://schemas.microsoft.com/office/drawing/2014/main" id="{006E18C2-62E4-4B36-B0FB-9722124358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33876" y="3001813"/>
            <a:ext cx="5031519" cy="372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625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38175" y="189151"/>
            <a:ext cx="10515600" cy="1325563"/>
          </a:xfrm>
        </p:spPr>
        <p:txBody>
          <a:bodyPr/>
          <a:lstStyle/>
          <a:p>
            <a:r>
              <a:rPr lang="es-CO" dirty="0"/>
              <a:t>Vitaminas Hidrosolubles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163378" y="2896474"/>
            <a:ext cx="6761922" cy="4351338"/>
          </a:xfrm>
        </p:spPr>
        <p:txBody>
          <a:bodyPr/>
          <a:lstStyle/>
          <a:p>
            <a:pPr>
              <a:lnSpc>
                <a:spcPct val="100000"/>
              </a:lnSpc>
            </a:pPr>
            <a:r>
              <a:rPr lang="es-MX" dirty="0">
                <a:solidFill>
                  <a:srgbClr val="142B48"/>
                </a:solidFill>
              </a:rPr>
              <a:t>Vitaminas C, B1 , B2 , B6 , B12, la niacina, la biotina y el ácido fólico.</a:t>
            </a:r>
          </a:p>
          <a:p>
            <a:pPr>
              <a:lnSpc>
                <a:spcPct val="100000"/>
              </a:lnSpc>
            </a:pPr>
            <a:r>
              <a:rPr lang="es-MX" dirty="0">
                <a:solidFill>
                  <a:srgbClr val="142B48"/>
                </a:solidFill>
              </a:rPr>
              <a:t>Absorción:</a:t>
            </a:r>
          </a:p>
          <a:p>
            <a:pPr lvl="1">
              <a:lnSpc>
                <a:spcPct val="100000"/>
              </a:lnSpc>
              <a:buFont typeface="Wingdings" pitchFamily="2" charset="2"/>
              <a:buChar char="§"/>
            </a:pPr>
            <a:r>
              <a:rPr lang="es-MX" sz="1800" dirty="0">
                <a:solidFill>
                  <a:srgbClr val="142B48"/>
                </a:solidFill>
              </a:rPr>
              <a:t>Difusión.</a:t>
            </a:r>
            <a:endParaRPr lang="es-CO" sz="1800" dirty="0">
              <a:solidFill>
                <a:srgbClr val="142B48"/>
              </a:solidFill>
            </a:endParaRPr>
          </a:p>
          <a:p>
            <a:pPr lvl="1">
              <a:lnSpc>
                <a:spcPct val="100000"/>
              </a:lnSpc>
              <a:buFont typeface="Wingdings" pitchFamily="2" charset="2"/>
              <a:buChar char="§"/>
            </a:pPr>
            <a:r>
              <a:rPr lang="es-CO" sz="1800" dirty="0">
                <a:solidFill>
                  <a:srgbClr val="142B48"/>
                </a:solidFill>
              </a:rPr>
              <a:t>Transporte activo.</a:t>
            </a:r>
          </a:p>
          <a:p>
            <a:pPr lvl="1">
              <a:lnSpc>
                <a:spcPct val="100000"/>
              </a:lnSpc>
              <a:buFont typeface="Wingdings" pitchFamily="2" charset="2"/>
              <a:buChar char="§"/>
            </a:pPr>
            <a:r>
              <a:rPr lang="es-CO" sz="1800" dirty="0">
                <a:solidFill>
                  <a:srgbClr val="142B48"/>
                </a:solidFill>
              </a:rPr>
              <a:t>Transportadores específicos.</a:t>
            </a:r>
          </a:p>
          <a:p>
            <a:pPr lvl="1">
              <a:lnSpc>
                <a:spcPct val="100000"/>
              </a:lnSpc>
            </a:pPr>
            <a:endParaRPr lang="es-MX" dirty="0">
              <a:solidFill>
                <a:srgbClr val="142B48"/>
              </a:solidFill>
            </a:endParaRPr>
          </a:p>
        </p:txBody>
      </p:sp>
      <p:pic>
        <p:nvPicPr>
          <p:cNvPr id="14338" name="Picture 2" descr="Cuáles son las 9 vitaminas hidrosolubles? - Inensal">
            <a:extLst>
              <a:ext uri="{FF2B5EF4-FFF2-40B4-BE49-F238E27FC236}">
                <a16:creationId xmlns:a16="http://schemas.microsoft.com/office/drawing/2014/main" id="{411557FE-FCEB-4ECB-8B79-7181178C60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343260"/>
            <a:ext cx="4601830" cy="143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8750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p:txBody>
          <a:bodyPr/>
          <a:lstStyle/>
          <a:p>
            <a:r>
              <a:rPr lang="es-CO" dirty="0"/>
              <a:t>Vitaminas</a:t>
            </a:r>
          </a:p>
        </p:txBody>
      </p:sp>
      <p:graphicFrame>
        <p:nvGraphicFramePr>
          <p:cNvPr id="4" name="Tabla 4">
            <a:extLst>
              <a:ext uri="{FF2B5EF4-FFF2-40B4-BE49-F238E27FC236}">
                <a16:creationId xmlns:a16="http://schemas.microsoft.com/office/drawing/2014/main" id="{8DF5CC7A-BC9D-425E-B264-0C23FDF10F09}"/>
              </a:ext>
            </a:extLst>
          </p:cNvPr>
          <p:cNvGraphicFramePr>
            <a:graphicFrameLocks noGrp="1"/>
          </p:cNvGraphicFramePr>
          <p:nvPr>
            <p:ph sz="half" idx="2"/>
            <p:extLst>
              <p:ext uri="{D42A27DB-BD31-4B8C-83A1-F6EECF244321}">
                <p14:modId xmlns:p14="http://schemas.microsoft.com/office/powerpoint/2010/main" val="2154195937"/>
              </p:ext>
            </p:extLst>
          </p:nvPr>
        </p:nvGraphicFramePr>
        <p:xfrm>
          <a:off x="5100638" y="231018"/>
          <a:ext cx="6811610" cy="6438194"/>
        </p:xfrm>
        <a:graphic>
          <a:graphicData uri="http://schemas.openxmlformats.org/drawingml/2006/table">
            <a:tbl>
              <a:tblPr firstRow="1" bandRow="1">
                <a:tableStyleId>{449CDFF4-5091-41B1-9043-D889164D9BA4}</a:tableStyleId>
              </a:tblPr>
              <a:tblGrid>
                <a:gridCol w="1362322">
                  <a:extLst>
                    <a:ext uri="{9D8B030D-6E8A-4147-A177-3AD203B41FA5}">
                      <a16:colId xmlns:a16="http://schemas.microsoft.com/office/drawing/2014/main" val="2241209461"/>
                    </a:ext>
                  </a:extLst>
                </a:gridCol>
                <a:gridCol w="1362322">
                  <a:extLst>
                    <a:ext uri="{9D8B030D-6E8A-4147-A177-3AD203B41FA5}">
                      <a16:colId xmlns:a16="http://schemas.microsoft.com/office/drawing/2014/main" val="795377466"/>
                    </a:ext>
                  </a:extLst>
                </a:gridCol>
                <a:gridCol w="1362322">
                  <a:extLst>
                    <a:ext uri="{9D8B030D-6E8A-4147-A177-3AD203B41FA5}">
                      <a16:colId xmlns:a16="http://schemas.microsoft.com/office/drawing/2014/main" val="938147695"/>
                    </a:ext>
                  </a:extLst>
                </a:gridCol>
                <a:gridCol w="1362322">
                  <a:extLst>
                    <a:ext uri="{9D8B030D-6E8A-4147-A177-3AD203B41FA5}">
                      <a16:colId xmlns:a16="http://schemas.microsoft.com/office/drawing/2014/main" val="3629181000"/>
                    </a:ext>
                  </a:extLst>
                </a:gridCol>
                <a:gridCol w="1362322">
                  <a:extLst>
                    <a:ext uri="{9D8B030D-6E8A-4147-A177-3AD203B41FA5}">
                      <a16:colId xmlns:a16="http://schemas.microsoft.com/office/drawing/2014/main" val="157040443"/>
                    </a:ext>
                  </a:extLst>
                </a:gridCol>
              </a:tblGrid>
              <a:tr h="649563">
                <a:tc>
                  <a:txBody>
                    <a:bodyPr/>
                    <a:lstStyle/>
                    <a:p>
                      <a:pPr algn="ctr"/>
                      <a:r>
                        <a:rPr lang="es-CO" sz="1200" dirty="0">
                          <a:latin typeface="Montserrat" panose="00000500000000000000" pitchFamily="50" charset="0"/>
                        </a:rPr>
                        <a:t>Vitamina</a:t>
                      </a:r>
                    </a:p>
                  </a:txBody>
                  <a:tcPr anchor="ctr"/>
                </a:tc>
                <a:tc>
                  <a:txBody>
                    <a:bodyPr/>
                    <a:lstStyle/>
                    <a:p>
                      <a:pPr algn="ctr"/>
                      <a:r>
                        <a:rPr lang="es-CO" sz="1200" dirty="0">
                          <a:latin typeface="Montserrat" panose="00000500000000000000" pitchFamily="50" charset="0"/>
                        </a:rPr>
                        <a:t>Lugar de absorción</a:t>
                      </a:r>
                    </a:p>
                  </a:txBody>
                  <a:tcPr anchor="ctr"/>
                </a:tc>
                <a:tc>
                  <a:txBody>
                    <a:bodyPr/>
                    <a:lstStyle/>
                    <a:p>
                      <a:pPr algn="ctr"/>
                      <a:r>
                        <a:rPr lang="es-CO" sz="1200" dirty="0">
                          <a:latin typeface="Montserrat" panose="00000500000000000000" pitchFamily="50" charset="0"/>
                        </a:rPr>
                        <a:t>Mecanismo de absorción</a:t>
                      </a:r>
                    </a:p>
                  </a:txBody>
                  <a:tcPr anchor="ctr"/>
                </a:tc>
                <a:tc>
                  <a:txBody>
                    <a:bodyPr/>
                    <a:lstStyle/>
                    <a:p>
                      <a:pPr algn="ctr"/>
                      <a:r>
                        <a:rPr lang="es-CO" sz="1200" dirty="0">
                          <a:latin typeface="Montserrat" panose="00000500000000000000" pitchFamily="50" charset="0"/>
                        </a:rPr>
                        <a:t>Función</a:t>
                      </a:r>
                    </a:p>
                  </a:txBody>
                  <a:tcPr anchor="ctr"/>
                </a:tc>
                <a:tc>
                  <a:txBody>
                    <a:bodyPr/>
                    <a:lstStyle/>
                    <a:p>
                      <a:pPr algn="ctr"/>
                      <a:r>
                        <a:rPr lang="es-CO" sz="1200" dirty="0">
                          <a:latin typeface="Montserrat" panose="00000500000000000000" pitchFamily="50" charset="0"/>
                        </a:rPr>
                        <a:t>Deficiencia</a:t>
                      </a:r>
                    </a:p>
                  </a:txBody>
                  <a:tcPr anchor="ctr"/>
                </a:tc>
                <a:extLst>
                  <a:ext uri="{0D108BD9-81ED-4DB2-BD59-A6C34878D82A}">
                    <a16:rowId xmlns:a16="http://schemas.microsoft.com/office/drawing/2014/main" val="956427690"/>
                  </a:ext>
                </a:extLst>
              </a:tr>
              <a:tr h="454694">
                <a:tc>
                  <a:txBody>
                    <a:bodyPr/>
                    <a:lstStyle/>
                    <a:p>
                      <a:r>
                        <a:rPr lang="es-CO" sz="1200" dirty="0">
                          <a:solidFill>
                            <a:srgbClr val="142B48"/>
                          </a:solidFill>
                          <a:latin typeface="Montserrat" pitchFamily="2" charset="77"/>
                        </a:rPr>
                        <a:t>Vitamina C</a:t>
                      </a:r>
                    </a:p>
                  </a:txBody>
                  <a:tcPr/>
                </a:tc>
                <a:tc>
                  <a:txBody>
                    <a:bodyPr/>
                    <a:lstStyle/>
                    <a:p>
                      <a:r>
                        <a:rPr lang="es-CO" sz="1200" dirty="0">
                          <a:solidFill>
                            <a:srgbClr val="142B48"/>
                          </a:solidFill>
                          <a:latin typeface="Montserrat" pitchFamily="2" charset="77"/>
                        </a:rPr>
                        <a:t>Íleon</a:t>
                      </a:r>
                    </a:p>
                  </a:txBody>
                  <a:tcPr/>
                </a:tc>
                <a:tc>
                  <a:txBody>
                    <a:bodyPr/>
                    <a:lstStyle/>
                    <a:p>
                      <a:r>
                        <a:rPr lang="es-CO" sz="1200" dirty="0">
                          <a:solidFill>
                            <a:srgbClr val="142B48"/>
                          </a:solidFill>
                          <a:latin typeface="Montserrat" pitchFamily="2" charset="77"/>
                        </a:rPr>
                        <a:t>Activo</a:t>
                      </a:r>
                    </a:p>
                  </a:txBody>
                  <a:tcPr/>
                </a:tc>
                <a:tc>
                  <a:txBody>
                    <a:bodyPr/>
                    <a:lstStyle/>
                    <a:p>
                      <a:r>
                        <a:rPr lang="es-CO" sz="1200" dirty="0">
                          <a:solidFill>
                            <a:srgbClr val="142B48"/>
                          </a:solidFill>
                          <a:latin typeface="Montserrat" pitchFamily="2" charset="77"/>
                        </a:rPr>
                        <a:t>Coenzima</a:t>
                      </a:r>
                    </a:p>
                  </a:txBody>
                  <a:tcPr/>
                </a:tc>
                <a:tc>
                  <a:txBody>
                    <a:bodyPr/>
                    <a:lstStyle/>
                    <a:p>
                      <a:r>
                        <a:rPr lang="es-CO" sz="1200" dirty="0">
                          <a:solidFill>
                            <a:srgbClr val="142B48"/>
                          </a:solidFill>
                          <a:latin typeface="Montserrat" pitchFamily="2" charset="77"/>
                        </a:rPr>
                        <a:t>Escorbuto</a:t>
                      </a:r>
                    </a:p>
                  </a:txBody>
                  <a:tcPr/>
                </a:tc>
                <a:extLst>
                  <a:ext uri="{0D108BD9-81ED-4DB2-BD59-A6C34878D82A}">
                    <a16:rowId xmlns:a16="http://schemas.microsoft.com/office/drawing/2014/main" val="2411377016"/>
                  </a:ext>
                </a:extLst>
              </a:tr>
              <a:tr h="454694">
                <a:tc>
                  <a:txBody>
                    <a:bodyPr/>
                    <a:lstStyle/>
                    <a:p>
                      <a:r>
                        <a:rPr lang="es-CO" sz="1200" dirty="0">
                          <a:solidFill>
                            <a:srgbClr val="142B48"/>
                          </a:solidFill>
                          <a:latin typeface="Montserrat" pitchFamily="2" charset="77"/>
                        </a:rPr>
                        <a:t>Tiamina, Vit B1</a:t>
                      </a:r>
                    </a:p>
                  </a:txBody>
                  <a:tcPr/>
                </a:tc>
                <a:tc>
                  <a:txBody>
                    <a:bodyPr/>
                    <a:lstStyle/>
                    <a:p>
                      <a:r>
                        <a:rPr lang="es-CO" sz="1200" dirty="0">
                          <a:solidFill>
                            <a:srgbClr val="142B48"/>
                          </a:solidFill>
                          <a:latin typeface="Montserrat" pitchFamily="2" charset="77"/>
                        </a:rPr>
                        <a:t>Intestino proximal</a:t>
                      </a:r>
                    </a:p>
                  </a:txBody>
                  <a:tcPr/>
                </a:tc>
                <a:tc>
                  <a:txBody>
                    <a:bodyPr/>
                    <a:lstStyle/>
                    <a:p>
                      <a:r>
                        <a:rPr lang="es-CO" sz="1200" dirty="0">
                          <a:solidFill>
                            <a:srgbClr val="142B48"/>
                          </a:solidFill>
                          <a:latin typeface="Montserrat" pitchFamily="2" charset="77"/>
                        </a:rPr>
                        <a:t>Difusión</a:t>
                      </a:r>
                    </a:p>
                  </a:txBody>
                  <a:tcPr/>
                </a:tc>
                <a:tc>
                  <a:txBody>
                    <a:bodyPr/>
                    <a:lstStyle/>
                    <a:p>
                      <a:r>
                        <a:rPr lang="es-CO" sz="1200" dirty="0">
                          <a:solidFill>
                            <a:srgbClr val="142B48"/>
                          </a:solidFill>
                          <a:latin typeface="Montserrat" pitchFamily="2" charset="77"/>
                        </a:rPr>
                        <a:t>Metabolismo y SNC</a:t>
                      </a:r>
                    </a:p>
                  </a:txBody>
                  <a:tcPr/>
                </a:tc>
                <a:tc>
                  <a:txBody>
                    <a:bodyPr/>
                    <a:lstStyle/>
                    <a:p>
                      <a:r>
                        <a:rPr lang="es-CO" sz="1200" dirty="0">
                          <a:solidFill>
                            <a:srgbClr val="142B48"/>
                          </a:solidFill>
                          <a:latin typeface="Montserrat" pitchFamily="2" charset="77"/>
                        </a:rPr>
                        <a:t>Beri </a:t>
                      </a:r>
                      <a:r>
                        <a:rPr lang="es-CO" sz="1200" dirty="0" err="1">
                          <a:solidFill>
                            <a:srgbClr val="142B48"/>
                          </a:solidFill>
                          <a:latin typeface="Montserrat" pitchFamily="2" charset="77"/>
                        </a:rPr>
                        <a:t>beri</a:t>
                      </a:r>
                      <a:endParaRPr lang="es-CO" sz="1200" dirty="0">
                        <a:solidFill>
                          <a:srgbClr val="142B48"/>
                        </a:solidFill>
                        <a:latin typeface="Montserrat" pitchFamily="2" charset="77"/>
                      </a:endParaRPr>
                    </a:p>
                  </a:txBody>
                  <a:tcPr/>
                </a:tc>
                <a:extLst>
                  <a:ext uri="{0D108BD9-81ED-4DB2-BD59-A6C34878D82A}">
                    <a16:rowId xmlns:a16="http://schemas.microsoft.com/office/drawing/2014/main" val="2907704286"/>
                  </a:ext>
                </a:extLst>
              </a:tr>
              <a:tr h="1039302">
                <a:tc>
                  <a:txBody>
                    <a:bodyPr/>
                    <a:lstStyle/>
                    <a:p>
                      <a:r>
                        <a:rPr lang="es-CO" sz="1200" dirty="0">
                          <a:solidFill>
                            <a:srgbClr val="142B48"/>
                          </a:solidFill>
                          <a:latin typeface="Montserrat" pitchFamily="2" charset="77"/>
                        </a:rPr>
                        <a:t>Vitamina B2 riboflavina</a:t>
                      </a:r>
                    </a:p>
                  </a:txBody>
                  <a:tcPr/>
                </a:tc>
                <a:tc>
                  <a:txBody>
                    <a:bodyPr/>
                    <a:lstStyle/>
                    <a:p>
                      <a:r>
                        <a:rPr lang="es-CO" sz="1200" dirty="0">
                          <a:solidFill>
                            <a:srgbClr val="142B48"/>
                          </a:solidFill>
                          <a:latin typeface="Montserrat" pitchFamily="2" charset="77"/>
                        </a:rPr>
                        <a:t>Intestino proximal</a:t>
                      </a:r>
                    </a:p>
                  </a:txBody>
                  <a:tcPr/>
                </a:tc>
                <a:tc>
                  <a:txBody>
                    <a:bodyPr/>
                    <a:lstStyle/>
                    <a:p>
                      <a:r>
                        <a:rPr lang="es-CO" sz="1200" dirty="0">
                          <a:solidFill>
                            <a:srgbClr val="142B48"/>
                          </a:solidFill>
                          <a:latin typeface="Montserrat" pitchFamily="2" charset="77"/>
                        </a:rPr>
                        <a:t>Activo</a:t>
                      </a:r>
                    </a:p>
                  </a:txBody>
                  <a:tcPr/>
                </a:tc>
                <a:tc>
                  <a:txBody>
                    <a:bodyPr/>
                    <a:lstStyle/>
                    <a:p>
                      <a:r>
                        <a:rPr lang="es-CO" sz="1200" dirty="0">
                          <a:solidFill>
                            <a:srgbClr val="142B48"/>
                          </a:solidFill>
                          <a:latin typeface="Montserrat" pitchFamily="2" charset="77"/>
                        </a:rPr>
                        <a:t>Metabolismo</a:t>
                      </a:r>
                    </a:p>
                  </a:txBody>
                  <a:tcPr/>
                </a:tc>
                <a:tc>
                  <a:txBody>
                    <a:bodyPr/>
                    <a:lstStyle/>
                    <a:p>
                      <a:r>
                        <a:rPr lang="es-CO" sz="1200" dirty="0">
                          <a:solidFill>
                            <a:srgbClr val="142B48"/>
                          </a:solidFill>
                          <a:latin typeface="Montserrat" pitchFamily="2" charset="77"/>
                        </a:rPr>
                        <a:t>Alteraciones en SNC y crecimiento</a:t>
                      </a:r>
                    </a:p>
                  </a:txBody>
                  <a:tcPr/>
                </a:tc>
                <a:extLst>
                  <a:ext uri="{0D108BD9-81ED-4DB2-BD59-A6C34878D82A}">
                    <a16:rowId xmlns:a16="http://schemas.microsoft.com/office/drawing/2014/main" val="2447978378"/>
                  </a:ext>
                </a:extLst>
              </a:tr>
              <a:tr h="454694">
                <a:tc>
                  <a:txBody>
                    <a:bodyPr/>
                    <a:lstStyle/>
                    <a:p>
                      <a:r>
                        <a:rPr lang="es-CO" sz="1200" dirty="0">
                          <a:solidFill>
                            <a:srgbClr val="142B48"/>
                          </a:solidFill>
                          <a:latin typeface="Montserrat" pitchFamily="2" charset="77"/>
                        </a:rPr>
                        <a:t>Vitamina B3 niacina</a:t>
                      </a:r>
                    </a:p>
                  </a:txBody>
                  <a:tcPr/>
                </a:tc>
                <a:tc>
                  <a:txBody>
                    <a:bodyPr/>
                    <a:lstStyle/>
                    <a:p>
                      <a:r>
                        <a:rPr lang="es-CO" sz="1200" dirty="0">
                          <a:solidFill>
                            <a:srgbClr val="142B48"/>
                          </a:solidFill>
                          <a:latin typeface="Montserrat" pitchFamily="2" charset="77"/>
                        </a:rPr>
                        <a:t>Todo el intestino</a:t>
                      </a:r>
                    </a:p>
                  </a:txBody>
                  <a:tcPr/>
                </a:tc>
                <a:tc>
                  <a:txBody>
                    <a:bodyPr/>
                    <a:lstStyle/>
                    <a:p>
                      <a:r>
                        <a:rPr lang="es-CO" sz="1200" dirty="0">
                          <a:solidFill>
                            <a:srgbClr val="142B48"/>
                          </a:solidFill>
                          <a:latin typeface="Montserrat" pitchFamily="2" charset="77"/>
                        </a:rPr>
                        <a:t>Difusión</a:t>
                      </a:r>
                    </a:p>
                  </a:txBody>
                  <a:tcPr/>
                </a:tc>
                <a:tc>
                  <a:txBody>
                    <a:bodyPr/>
                    <a:lstStyle/>
                    <a:p>
                      <a:r>
                        <a:rPr lang="es-CO" sz="1200" dirty="0">
                          <a:solidFill>
                            <a:srgbClr val="142B48"/>
                          </a:solidFill>
                          <a:latin typeface="Montserrat" pitchFamily="2" charset="77"/>
                        </a:rPr>
                        <a:t>Metabolismo</a:t>
                      </a:r>
                    </a:p>
                  </a:txBody>
                  <a:tcPr/>
                </a:tc>
                <a:tc>
                  <a:txBody>
                    <a:bodyPr/>
                    <a:lstStyle/>
                    <a:p>
                      <a:r>
                        <a:rPr lang="es-CO" sz="1200" dirty="0">
                          <a:solidFill>
                            <a:srgbClr val="142B48"/>
                          </a:solidFill>
                          <a:latin typeface="Montserrat" pitchFamily="2" charset="77"/>
                        </a:rPr>
                        <a:t>Pelagra</a:t>
                      </a:r>
                    </a:p>
                  </a:txBody>
                  <a:tcPr/>
                </a:tc>
                <a:extLst>
                  <a:ext uri="{0D108BD9-81ED-4DB2-BD59-A6C34878D82A}">
                    <a16:rowId xmlns:a16="http://schemas.microsoft.com/office/drawing/2014/main" val="1192756406"/>
                  </a:ext>
                </a:extLst>
              </a:tr>
              <a:tr h="844432">
                <a:tc>
                  <a:txBody>
                    <a:bodyPr/>
                    <a:lstStyle/>
                    <a:p>
                      <a:r>
                        <a:rPr lang="es-CO" sz="1200" dirty="0">
                          <a:solidFill>
                            <a:srgbClr val="142B48"/>
                          </a:solidFill>
                          <a:latin typeface="Montserrat" pitchFamily="2" charset="77"/>
                        </a:rPr>
                        <a:t>Vitamina B6 piridoxina</a:t>
                      </a:r>
                    </a:p>
                  </a:txBody>
                  <a:tcPr/>
                </a:tc>
                <a:tc>
                  <a:txBody>
                    <a:bodyPr/>
                    <a:lstStyle/>
                    <a:p>
                      <a:r>
                        <a:rPr lang="es-CO" sz="1200" dirty="0">
                          <a:solidFill>
                            <a:srgbClr val="142B48"/>
                          </a:solidFill>
                          <a:latin typeface="Montserrat" pitchFamily="2" charset="77"/>
                        </a:rPr>
                        <a:t>Intestino delgado</a:t>
                      </a:r>
                    </a:p>
                  </a:txBody>
                  <a:tcPr/>
                </a:tc>
                <a:tc>
                  <a:txBody>
                    <a:bodyPr/>
                    <a:lstStyle/>
                    <a:p>
                      <a:r>
                        <a:rPr lang="es-CO" sz="1200" dirty="0">
                          <a:solidFill>
                            <a:srgbClr val="142B48"/>
                          </a:solidFill>
                          <a:latin typeface="Montserrat" pitchFamily="2" charset="77"/>
                        </a:rPr>
                        <a:t>Difusión</a:t>
                      </a:r>
                    </a:p>
                  </a:txBody>
                  <a:tcPr/>
                </a:tc>
                <a:tc>
                  <a:txBody>
                    <a:bodyPr/>
                    <a:lstStyle/>
                    <a:p>
                      <a:r>
                        <a:rPr lang="es-CO" sz="1200" dirty="0">
                          <a:solidFill>
                            <a:srgbClr val="142B48"/>
                          </a:solidFill>
                          <a:latin typeface="Montserrat" pitchFamily="2" charset="77"/>
                        </a:rPr>
                        <a:t>Metabolismo de H de C y proteínas</a:t>
                      </a:r>
                    </a:p>
                  </a:txBody>
                  <a:tcPr/>
                </a:tc>
                <a:tc>
                  <a:txBody>
                    <a:bodyPr/>
                    <a:lstStyle/>
                    <a:p>
                      <a:r>
                        <a:rPr lang="es-CO" sz="1200" dirty="0">
                          <a:solidFill>
                            <a:srgbClr val="142B48"/>
                          </a:solidFill>
                          <a:latin typeface="Montserrat" pitchFamily="2" charset="77"/>
                        </a:rPr>
                        <a:t>Alteraciones en SNC y piel</a:t>
                      </a:r>
                    </a:p>
                  </a:txBody>
                  <a:tcPr/>
                </a:tc>
                <a:extLst>
                  <a:ext uri="{0D108BD9-81ED-4DB2-BD59-A6C34878D82A}">
                    <a16:rowId xmlns:a16="http://schemas.microsoft.com/office/drawing/2014/main" val="2119890328"/>
                  </a:ext>
                </a:extLst>
              </a:tr>
              <a:tr h="844432">
                <a:tc>
                  <a:txBody>
                    <a:bodyPr/>
                    <a:lstStyle/>
                    <a:p>
                      <a:r>
                        <a:rPr lang="es-CO" sz="1200" dirty="0">
                          <a:solidFill>
                            <a:srgbClr val="142B48"/>
                          </a:solidFill>
                          <a:latin typeface="Montserrat" pitchFamily="2" charset="77"/>
                        </a:rPr>
                        <a:t>Biotina, Vit B8</a:t>
                      </a:r>
                    </a:p>
                  </a:txBody>
                  <a:tcPr/>
                </a:tc>
                <a:tc>
                  <a:txBody>
                    <a:bodyPr/>
                    <a:lstStyle/>
                    <a:p>
                      <a:r>
                        <a:rPr lang="es-CO" sz="1200" dirty="0">
                          <a:solidFill>
                            <a:srgbClr val="142B48"/>
                          </a:solidFill>
                          <a:latin typeface="Montserrat" pitchFamily="2" charset="77"/>
                        </a:rPr>
                        <a:t>Todo el intestino</a:t>
                      </a:r>
                    </a:p>
                  </a:txBody>
                  <a:tcPr/>
                </a:tc>
                <a:tc>
                  <a:txBody>
                    <a:bodyPr/>
                    <a:lstStyle/>
                    <a:p>
                      <a:r>
                        <a:rPr lang="es-CO" sz="1200" dirty="0">
                          <a:solidFill>
                            <a:srgbClr val="142B48"/>
                          </a:solidFill>
                          <a:latin typeface="Montserrat" pitchFamily="2" charset="77"/>
                        </a:rPr>
                        <a:t>Difusión y activo</a:t>
                      </a:r>
                    </a:p>
                  </a:txBody>
                  <a:tcPr/>
                </a:tc>
                <a:tc>
                  <a:txBody>
                    <a:bodyPr/>
                    <a:lstStyle/>
                    <a:p>
                      <a:r>
                        <a:rPr lang="es-CO" sz="1200" dirty="0">
                          <a:solidFill>
                            <a:srgbClr val="142B48"/>
                          </a:solidFill>
                          <a:latin typeface="Montserrat" pitchFamily="2" charset="77"/>
                        </a:rPr>
                        <a:t>Metabolismo general</a:t>
                      </a:r>
                    </a:p>
                  </a:txBody>
                  <a:tcPr/>
                </a:tc>
                <a:tc>
                  <a:txBody>
                    <a:bodyPr/>
                    <a:lstStyle/>
                    <a:p>
                      <a:r>
                        <a:rPr lang="es-CO" sz="1200" dirty="0">
                          <a:solidFill>
                            <a:srgbClr val="142B48"/>
                          </a:solidFill>
                          <a:latin typeface="Montserrat" pitchFamily="2" charset="77"/>
                        </a:rPr>
                        <a:t>Alteración en grasas y proteínas</a:t>
                      </a:r>
                    </a:p>
                  </a:txBody>
                  <a:tcPr/>
                </a:tc>
                <a:extLst>
                  <a:ext uri="{0D108BD9-81ED-4DB2-BD59-A6C34878D82A}">
                    <a16:rowId xmlns:a16="http://schemas.microsoft.com/office/drawing/2014/main" val="1337368969"/>
                  </a:ext>
                </a:extLst>
              </a:tr>
              <a:tr h="1234171">
                <a:tc>
                  <a:txBody>
                    <a:bodyPr/>
                    <a:lstStyle/>
                    <a:p>
                      <a:r>
                        <a:rPr lang="es-CO" sz="1200" dirty="0">
                          <a:solidFill>
                            <a:srgbClr val="142B48"/>
                          </a:solidFill>
                          <a:latin typeface="Montserrat" pitchFamily="2" charset="77"/>
                        </a:rPr>
                        <a:t>Acido Fólico Vit B9</a:t>
                      </a:r>
                    </a:p>
                  </a:txBody>
                  <a:tcPr/>
                </a:tc>
                <a:tc>
                  <a:txBody>
                    <a:bodyPr/>
                    <a:lstStyle/>
                    <a:p>
                      <a:r>
                        <a:rPr lang="es-CO" sz="1200" dirty="0">
                          <a:solidFill>
                            <a:srgbClr val="142B48"/>
                          </a:solidFill>
                          <a:latin typeface="Montserrat" pitchFamily="2" charset="77"/>
                        </a:rPr>
                        <a:t>Intestino proximal</a:t>
                      </a:r>
                    </a:p>
                  </a:txBody>
                  <a:tcPr/>
                </a:tc>
                <a:tc>
                  <a:txBody>
                    <a:bodyPr/>
                    <a:lstStyle/>
                    <a:p>
                      <a:r>
                        <a:rPr lang="es-CO" sz="1200" dirty="0">
                          <a:solidFill>
                            <a:srgbClr val="142B48"/>
                          </a:solidFill>
                          <a:latin typeface="Montserrat" pitchFamily="2" charset="77"/>
                        </a:rPr>
                        <a:t>Facilitado con sodio</a:t>
                      </a:r>
                    </a:p>
                  </a:txBody>
                  <a:tcPr/>
                </a:tc>
                <a:tc>
                  <a:txBody>
                    <a:bodyPr/>
                    <a:lstStyle/>
                    <a:p>
                      <a:r>
                        <a:rPr lang="es-CO" sz="1200" dirty="0">
                          <a:solidFill>
                            <a:srgbClr val="142B48"/>
                          </a:solidFill>
                          <a:latin typeface="Montserrat" pitchFamily="2" charset="77"/>
                        </a:rPr>
                        <a:t>Síntesis de ácidos nucleicos y crecimiento</a:t>
                      </a:r>
                    </a:p>
                  </a:txBody>
                  <a:tcPr/>
                </a:tc>
                <a:tc>
                  <a:txBody>
                    <a:bodyPr/>
                    <a:lstStyle/>
                    <a:p>
                      <a:r>
                        <a:rPr lang="es-CO" sz="1200" dirty="0">
                          <a:solidFill>
                            <a:srgbClr val="142B48"/>
                          </a:solidFill>
                          <a:latin typeface="Montserrat" pitchFamily="2" charset="77"/>
                        </a:rPr>
                        <a:t>Anemia Megaloblástica</a:t>
                      </a:r>
                    </a:p>
                  </a:txBody>
                  <a:tcPr/>
                </a:tc>
                <a:extLst>
                  <a:ext uri="{0D108BD9-81ED-4DB2-BD59-A6C34878D82A}">
                    <a16:rowId xmlns:a16="http://schemas.microsoft.com/office/drawing/2014/main" val="305487439"/>
                  </a:ext>
                </a:extLst>
              </a:tr>
              <a:tr h="454694">
                <a:tc>
                  <a:txBody>
                    <a:bodyPr/>
                    <a:lstStyle/>
                    <a:p>
                      <a:r>
                        <a:rPr lang="es-CO" sz="1200" dirty="0">
                          <a:solidFill>
                            <a:srgbClr val="142B48"/>
                          </a:solidFill>
                          <a:latin typeface="Montserrat" pitchFamily="2" charset="77"/>
                        </a:rPr>
                        <a:t>Cobalamina</a:t>
                      </a:r>
                    </a:p>
                  </a:txBody>
                  <a:tcPr/>
                </a:tc>
                <a:tc>
                  <a:txBody>
                    <a:bodyPr/>
                    <a:lstStyle/>
                    <a:p>
                      <a:r>
                        <a:rPr lang="es-CO" sz="1200" dirty="0">
                          <a:solidFill>
                            <a:srgbClr val="142B48"/>
                          </a:solidFill>
                          <a:latin typeface="Montserrat" pitchFamily="2" charset="77"/>
                        </a:rPr>
                        <a:t>Íleon terminal</a:t>
                      </a:r>
                    </a:p>
                  </a:txBody>
                  <a:tcPr/>
                </a:tc>
                <a:tc>
                  <a:txBody>
                    <a:bodyPr/>
                    <a:lstStyle/>
                    <a:p>
                      <a:r>
                        <a:rPr lang="es-CO" sz="1200" dirty="0">
                          <a:solidFill>
                            <a:srgbClr val="142B48"/>
                          </a:solidFill>
                          <a:latin typeface="Montserrat" pitchFamily="2" charset="77"/>
                        </a:rPr>
                        <a:t>FI intrínseco</a:t>
                      </a:r>
                    </a:p>
                  </a:txBody>
                  <a:tcPr/>
                </a:tc>
                <a:tc>
                  <a:txBody>
                    <a:bodyPr/>
                    <a:lstStyle/>
                    <a:p>
                      <a:r>
                        <a:rPr lang="es-CO" sz="1200" dirty="0">
                          <a:solidFill>
                            <a:srgbClr val="142B48"/>
                          </a:solidFill>
                          <a:latin typeface="Montserrat" pitchFamily="2" charset="77"/>
                        </a:rPr>
                        <a:t>Genesis de GR</a:t>
                      </a:r>
                    </a:p>
                  </a:txBody>
                  <a:tcPr/>
                </a:tc>
                <a:tc>
                  <a:txBody>
                    <a:bodyPr/>
                    <a:lstStyle/>
                    <a:p>
                      <a:r>
                        <a:rPr lang="es-CO" sz="1200" dirty="0">
                          <a:solidFill>
                            <a:srgbClr val="142B48"/>
                          </a:solidFill>
                          <a:latin typeface="Montserrat" pitchFamily="2" charset="77"/>
                        </a:rPr>
                        <a:t>Anemia perniciosa</a:t>
                      </a:r>
                    </a:p>
                  </a:txBody>
                  <a:tcPr/>
                </a:tc>
                <a:extLst>
                  <a:ext uri="{0D108BD9-81ED-4DB2-BD59-A6C34878D82A}">
                    <a16:rowId xmlns:a16="http://schemas.microsoft.com/office/drawing/2014/main" val="985381572"/>
                  </a:ext>
                </a:extLst>
              </a:tr>
            </a:tbl>
          </a:graphicData>
        </a:graphic>
      </p:graphicFrame>
    </p:spTree>
    <p:extLst>
      <p:ext uri="{BB962C8B-B14F-4D97-AF65-F5344CB8AC3E}">
        <p14:creationId xmlns:p14="http://schemas.microsoft.com/office/powerpoint/2010/main" val="20455910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52463" y="189151"/>
            <a:ext cx="10515600" cy="1325563"/>
          </a:xfrm>
        </p:spPr>
        <p:txBody>
          <a:bodyPr/>
          <a:lstStyle/>
          <a:p>
            <a:r>
              <a:rPr lang="es-CO" dirty="0"/>
              <a:t>Vitaminas liposolubles	</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115341" y="2317511"/>
            <a:ext cx="6761922" cy="4351338"/>
          </a:xfrm>
        </p:spPr>
        <p:txBody>
          <a:bodyPr/>
          <a:lstStyle/>
          <a:p>
            <a:pPr algn="just">
              <a:lnSpc>
                <a:spcPct val="100000"/>
              </a:lnSpc>
            </a:pPr>
            <a:r>
              <a:rPr lang="es-MX" dirty="0">
                <a:solidFill>
                  <a:srgbClr val="142B48"/>
                </a:solidFill>
              </a:rPr>
              <a:t>Vitaminas las A, D, E y K.</a:t>
            </a:r>
          </a:p>
          <a:p>
            <a:pPr algn="just">
              <a:lnSpc>
                <a:spcPct val="100000"/>
              </a:lnSpc>
            </a:pPr>
            <a:endParaRPr lang="es-MX" dirty="0">
              <a:solidFill>
                <a:srgbClr val="142B48"/>
              </a:solidFill>
            </a:endParaRPr>
          </a:p>
          <a:p>
            <a:pPr algn="just">
              <a:lnSpc>
                <a:spcPct val="100000"/>
              </a:lnSpc>
            </a:pPr>
            <a:r>
              <a:rPr lang="es-MX" dirty="0">
                <a:solidFill>
                  <a:srgbClr val="142B48"/>
                </a:solidFill>
              </a:rPr>
              <a:t>Su digestión y absorción está ligada a la de las grasas, de forma que todas ellas sufren solubilización y transporte micelar, y absorción semejante al del resto de compuestos grasos.</a:t>
            </a:r>
            <a:endParaRPr lang="es-CO" dirty="0">
              <a:solidFill>
                <a:srgbClr val="142B48"/>
              </a:solidFill>
            </a:endParaRPr>
          </a:p>
        </p:txBody>
      </p:sp>
      <p:pic>
        <p:nvPicPr>
          <p:cNvPr id="13314" name="Picture 2" descr="Funciones de las vitaminas liposolubles - Travels &amp;amp; Tastings">
            <a:extLst>
              <a:ext uri="{FF2B5EF4-FFF2-40B4-BE49-F238E27FC236}">
                <a16:creationId xmlns:a16="http://schemas.microsoft.com/office/drawing/2014/main" id="{C41BBD4F-E376-4321-BC4C-7F893E9D8D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283386"/>
            <a:ext cx="3831454" cy="214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10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79407-76C9-4415-AB24-7851E16BE5A7}"/>
              </a:ext>
            </a:extLst>
          </p:cNvPr>
          <p:cNvSpPr>
            <a:spLocks noGrp="1"/>
          </p:cNvSpPr>
          <p:nvPr>
            <p:ph type="title"/>
          </p:nvPr>
        </p:nvSpPr>
        <p:spPr>
          <a:xfrm>
            <a:off x="677689" y="-37143"/>
            <a:ext cx="10515600" cy="1325563"/>
          </a:xfrm>
        </p:spPr>
        <p:txBody>
          <a:bodyPr anchor="ctr">
            <a:normAutofit/>
          </a:bodyPr>
          <a:lstStyle/>
          <a:p>
            <a:r>
              <a:rPr lang="es-CO" dirty="0"/>
              <a:t>Saliva</a:t>
            </a:r>
          </a:p>
        </p:txBody>
      </p:sp>
      <p:sp>
        <p:nvSpPr>
          <p:cNvPr id="3" name="Marcador de contenido 2">
            <a:extLst>
              <a:ext uri="{FF2B5EF4-FFF2-40B4-BE49-F238E27FC236}">
                <a16:creationId xmlns:a16="http://schemas.microsoft.com/office/drawing/2014/main" id="{CF20FFCE-DCC8-47D5-892A-B6852BD3473A}"/>
              </a:ext>
            </a:extLst>
          </p:cNvPr>
          <p:cNvSpPr>
            <a:spLocks noGrp="1"/>
          </p:cNvSpPr>
          <p:nvPr>
            <p:ph sz="half" idx="1"/>
          </p:nvPr>
        </p:nvSpPr>
        <p:spPr>
          <a:xfrm>
            <a:off x="625474" y="1133159"/>
            <a:ext cx="6246813" cy="4525963"/>
          </a:xfrm>
        </p:spPr>
        <p:txBody>
          <a:bodyPr>
            <a:normAutofit/>
          </a:bodyPr>
          <a:lstStyle/>
          <a:p>
            <a:pPr algn="just">
              <a:lnSpc>
                <a:spcPct val="100000"/>
              </a:lnSpc>
            </a:pPr>
            <a:r>
              <a:rPr lang="es-MX" sz="1800" b="0" i="0" u="none" strike="noStrike" baseline="0" dirty="0">
                <a:solidFill>
                  <a:srgbClr val="142B48"/>
                </a:solidFill>
              </a:rPr>
              <a:t>El pH salival oscila entre 6.5 y 7.4.</a:t>
            </a:r>
            <a:endParaRPr lang="es-CO" sz="1800" b="0" i="0" u="none" strike="noStrike" baseline="0" dirty="0">
              <a:solidFill>
                <a:srgbClr val="142B48"/>
              </a:solidFill>
            </a:endParaRPr>
          </a:p>
          <a:p>
            <a:pPr algn="just">
              <a:lnSpc>
                <a:spcPct val="100000"/>
              </a:lnSpc>
            </a:pPr>
            <a:r>
              <a:rPr lang="es-CO" sz="1800" b="0" i="0" u="none" strike="noStrike" baseline="0" dirty="0">
                <a:solidFill>
                  <a:srgbClr val="142B48"/>
                </a:solidFill>
              </a:rPr>
              <a:t>Forma en los acinos.</a:t>
            </a:r>
          </a:p>
          <a:p>
            <a:pPr algn="just">
              <a:lnSpc>
                <a:spcPct val="100000"/>
              </a:lnSpc>
            </a:pPr>
            <a:r>
              <a:rPr lang="es-MX" sz="1800" dirty="0">
                <a:solidFill>
                  <a:srgbClr val="142B48"/>
                </a:solidFill>
              </a:rPr>
              <a:t>A</a:t>
            </a:r>
            <a:r>
              <a:rPr lang="es-MX" sz="1800" b="0" i="0" u="none" strike="noStrike" baseline="0" dirty="0">
                <a:solidFill>
                  <a:srgbClr val="142B48"/>
                </a:solidFill>
              </a:rPr>
              <a:t>grupación de células dispuestas alrededor de una luz central, capaces de sintetizar proteínas y permitir el paso de  agua y electrólitos desde los vasos cercanos.</a:t>
            </a:r>
          </a:p>
          <a:p>
            <a:pPr algn="just">
              <a:lnSpc>
                <a:spcPct val="100000"/>
              </a:lnSpc>
            </a:pPr>
            <a:r>
              <a:rPr lang="es-MX" sz="1800" b="0" i="0" u="none" strike="noStrike" baseline="0" dirty="0">
                <a:solidFill>
                  <a:srgbClr val="142B48"/>
                </a:solidFill>
              </a:rPr>
              <a:t>La saliva primitiva, recorrerá los conductos intercalares, </a:t>
            </a:r>
            <a:r>
              <a:rPr lang="es-CO" sz="1800" b="0" i="0" u="none" strike="noStrike" baseline="0" dirty="0">
                <a:solidFill>
                  <a:srgbClr val="142B48"/>
                </a:solidFill>
              </a:rPr>
              <a:t>estriados y terminales.</a:t>
            </a:r>
          </a:p>
        </p:txBody>
      </p:sp>
      <p:pic>
        <p:nvPicPr>
          <p:cNvPr id="5" name="Imagen 4">
            <a:extLst>
              <a:ext uri="{FF2B5EF4-FFF2-40B4-BE49-F238E27FC236}">
                <a16:creationId xmlns:a16="http://schemas.microsoft.com/office/drawing/2014/main" id="{0D111D50-9A58-462F-A1D4-E4C4B3930C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3923" y="1510028"/>
            <a:ext cx="4606578" cy="4525963"/>
          </a:xfrm>
          <a:prstGeom prst="rect">
            <a:avLst/>
          </a:prstGeom>
          <a:noFill/>
        </p:spPr>
      </p:pic>
    </p:spTree>
    <p:extLst>
      <p:ext uri="{BB962C8B-B14F-4D97-AF65-F5344CB8AC3E}">
        <p14:creationId xmlns:p14="http://schemas.microsoft.com/office/powerpoint/2010/main" val="5013706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66737" y="122237"/>
            <a:ext cx="10515600" cy="1325563"/>
          </a:xfrm>
        </p:spPr>
        <p:txBody>
          <a:bodyPr/>
          <a:lstStyle/>
          <a:p>
            <a:r>
              <a:rPr lang="es-CO" dirty="0"/>
              <a:t>Vitaminas liposolubles</a:t>
            </a:r>
          </a:p>
        </p:txBody>
      </p:sp>
      <p:graphicFrame>
        <p:nvGraphicFramePr>
          <p:cNvPr id="4" name="Tabla 4">
            <a:extLst>
              <a:ext uri="{FF2B5EF4-FFF2-40B4-BE49-F238E27FC236}">
                <a16:creationId xmlns:a16="http://schemas.microsoft.com/office/drawing/2014/main" id="{4E151CB6-7055-44D6-B82B-8F1013D0BDD0}"/>
              </a:ext>
            </a:extLst>
          </p:cNvPr>
          <p:cNvGraphicFramePr>
            <a:graphicFrameLocks noGrp="1"/>
          </p:cNvGraphicFramePr>
          <p:nvPr>
            <p:ph sz="half" idx="2"/>
            <p:extLst>
              <p:ext uri="{D42A27DB-BD31-4B8C-83A1-F6EECF244321}">
                <p14:modId xmlns:p14="http://schemas.microsoft.com/office/powerpoint/2010/main" val="420025549"/>
              </p:ext>
            </p:extLst>
          </p:nvPr>
        </p:nvGraphicFramePr>
        <p:xfrm>
          <a:off x="4568187" y="1647952"/>
          <a:ext cx="7464245" cy="4033610"/>
        </p:xfrm>
        <a:graphic>
          <a:graphicData uri="http://schemas.openxmlformats.org/drawingml/2006/table">
            <a:tbl>
              <a:tblPr firstRow="1" bandRow="1">
                <a:tableStyleId>{449CDFF4-5091-41B1-9043-D889164D9BA4}</a:tableStyleId>
              </a:tblPr>
              <a:tblGrid>
                <a:gridCol w="1492849">
                  <a:extLst>
                    <a:ext uri="{9D8B030D-6E8A-4147-A177-3AD203B41FA5}">
                      <a16:colId xmlns:a16="http://schemas.microsoft.com/office/drawing/2014/main" val="2990719699"/>
                    </a:ext>
                  </a:extLst>
                </a:gridCol>
                <a:gridCol w="1492849">
                  <a:extLst>
                    <a:ext uri="{9D8B030D-6E8A-4147-A177-3AD203B41FA5}">
                      <a16:colId xmlns:a16="http://schemas.microsoft.com/office/drawing/2014/main" val="4161792102"/>
                    </a:ext>
                  </a:extLst>
                </a:gridCol>
                <a:gridCol w="1492849">
                  <a:extLst>
                    <a:ext uri="{9D8B030D-6E8A-4147-A177-3AD203B41FA5}">
                      <a16:colId xmlns:a16="http://schemas.microsoft.com/office/drawing/2014/main" val="1623918344"/>
                    </a:ext>
                  </a:extLst>
                </a:gridCol>
                <a:gridCol w="1492849">
                  <a:extLst>
                    <a:ext uri="{9D8B030D-6E8A-4147-A177-3AD203B41FA5}">
                      <a16:colId xmlns:a16="http://schemas.microsoft.com/office/drawing/2014/main" val="783887736"/>
                    </a:ext>
                  </a:extLst>
                </a:gridCol>
                <a:gridCol w="1492849">
                  <a:extLst>
                    <a:ext uri="{9D8B030D-6E8A-4147-A177-3AD203B41FA5}">
                      <a16:colId xmlns:a16="http://schemas.microsoft.com/office/drawing/2014/main" val="755569272"/>
                    </a:ext>
                  </a:extLst>
                </a:gridCol>
              </a:tblGrid>
              <a:tr h="595514">
                <a:tc>
                  <a:txBody>
                    <a:bodyPr/>
                    <a:lstStyle/>
                    <a:p>
                      <a:pPr algn="ctr"/>
                      <a:r>
                        <a:rPr lang="es-CO" sz="1400" dirty="0">
                          <a:latin typeface="Montserrat" panose="00000500000000000000" pitchFamily="50" charset="0"/>
                        </a:rPr>
                        <a:t>Vitamina</a:t>
                      </a:r>
                    </a:p>
                  </a:txBody>
                  <a:tcPr anchor="ctr">
                    <a:solidFill>
                      <a:srgbClr val="142B48"/>
                    </a:solidFill>
                  </a:tcPr>
                </a:tc>
                <a:tc>
                  <a:txBody>
                    <a:bodyPr/>
                    <a:lstStyle/>
                    <a:p>
                      <a:pPr algn="ctr"/>
                      <a:r>
                        <a:rPr lang="es-CO" sz="1400" dirty="0">
                          <a:latin typeface="Montserrat" panose="00000500000000000000" pitchFamily="50" charset="0"/>
                        </a:rPr>
                        <a:t>Lugar de absorción</a:t>
                      </a:r>
                    </a:p>
                  </a:txBody>
                  <a:tcPr anchor="ctr">
                    <a:solidFill>
                      <a:srgbClr val="142B48"/>
                    </a:solidFill>
                  </a:tcPr>
                </a:tc>
                <a:tc>
                  <a:txBody>
                    <a:bodyPr/>
                    <a:lstStyle/>
                    <a:p>
                      <a:pPr algn="ctr"/>
                      <a:r>
                        <a:rPr lang="es-CO" sz="1400" dirty="0">
                          <a:latin typeface="Montserrat" panose="00000500000000000000" pitchFamily="50" charset="0"/>
                        </a:rPr>
                        <a:t>Mecanismo de absorción</a:t>
                      </a:r>
                    </a:p>
                  </a:txBody>
                  <a:tcPr anchor="ctr">
                    <a:solidFill>
                      <a:srgbClr val="142B48"/>
                    </a:solidFill>
                  </a:tcPr>
                </a:tc>
                <a:tc>
                  <a:txBody>
                    <a:bodyPr/>
                    <a:lstStyle/>
                    <a:p>
                      <a:pPr algn="ctr"/>
                      <a:r>
                        <a:rPr lang="es-CO" sz="1400" dirty="0">
                          <a:latin typeface="Montserrat" panose="00000500000000000000" pitchFamily="50" charset="0"/>
                        </a:rPr>
                        <a:t>Función</a:t>
                      </a:r>
                    </a:p>
                  </a:txBody>
                  <a:tcPr anchor="ctr">
                    <a:solidFill>
                      <a:srgbClr val="142B48"/>
                    </a:solidFill>
                  </a:tcPr>
                </a:tc>
                <a:tc>
                  <a:txBody>
                    <a:bodyPr/>
                    <a:lstStyle/>
                    <a:p>
                      <a:pPr algn="ctr"/>
                      <a:r>
                        <a:rPr lang="es-CO" sz="1400" dirty="0">
                          <a:latin typeface="Montserrat" panose="00000500000000000000" pitchFamily="50" charset="0"/>
                        </a:rPr>
                        <a:t>Deficiencia</a:t>
                      </a:r>
                    </a:p>
                  </a:txBody>
                  <a:tcPr anchor="ctr">
                    <a:solidFill>
                      <a:srgbClr val="142B48"/>
                    </a:solidFill>
                  </a:tcPr>
                </a:tc>
                <a:extLst>
                  <a:ext uri="{0D108BD9-81ED-4DB2-BD59-A6C34878D82A}">
                    <a16:rowId xmlns:a16="http://schemas.microsoft.com/office/drawing/2014/main" val="3108882982"/>
                  </a:ext>
                </a:extLst>
              </a:tr>
              <a:tr h="952822">
                <a:tc>
                  <a:txBody>
                    <a:bodyPr/>
                    <a:lstStyle/>
                    <a:p>
                      <a:r>
                        <a:rPr lang="es-CO" sz="1400" dirty="0">
                          <a:solidFill>
                            <a:srgbClr val="142B48"/>
                          </a:solidFill>
                          <a:latin typeface="Montserrat" panose="00000500000000000000" pitchFamily="50" charset="0"/>
                        </a:rPr>
                        <a:t>A</a:t>
                      </a:r>
                    </a:p>
                  </a:txBody>
                  <a:tcPr/>
                </a:tc>
                <a:tc>
                  <a:txBody>
                    <a:bodyPr/>
                    <a:lstStyle/>
                    <a:p>
                      <a:r>
                        <a:rPr lang="es-CO" sz="1400" dirty="0">
                          <a:solidFill>
                            <a:srgbClr val="142B48"/>
                          </a:solidFill>
                          <a:latin typeface="Montserrat" panose="00000500000000000000" pitchFamily="50" charset="0"/>
                        </a:rPr>
                        <a:t>Intestino delgado.</a:t>
                      </a:r>
                    </a:p>
                  </a:txBody>
                  <a:tcPr/>
                </a:tc>
                <a:tc>
                  <a:txBody>
                    <a:bodyPr/>
                    <a:lstStyle/>
                    <a:p>
                      <a:r>
                        <a:rPr lang="es-CO" sz="1400" dirty="0">
                          <a:solidFill>
                            <a:srgbClr val="142B48"/>
                          </a:solidFill>
                          <a:latin typeface="Montserrat" panose="00000500000000000000" pitchFamily="50" charset="0"/>
                        </a:rPr>
                        <a:t>Pasivo</a:t>
                      </a:r>
                    </a:p>
                  </a:txBody>
                  <a:tcPr/>
                </a:tc>
                <a:tc>
                  <a:txBody>
                    <a:bodyPr/>
                    <a:lstStyle/>
                    <a:p>
                      <a:r>
                        <a:rPr lang="es-CO" sz="1400" dirty="0">
                          <a:solidFill>
                            <a:srgbClr val="142B48"/>
                          </a:solidFill>
                          <a:latin typeface="Montserrat" panose="00000500000000000000" pitchFamily="50" charset="0"/>
                        </a:rPr>
                        <a:t>Epitelios, visión, huesos.</a:t>
                      </a:r>
                    </a:p>
                  </a:txBody>
                  <a:tcPr/>
                </a:tc>
                <a:tc>
                  <a:txBody>
                    <a:bodyPr/>
                    <a:lstStyle/>
                    <a:p>
                      <a:r>
                        <a:rPr lang="es-CO" sz="1400" dirty="0">
                          <a:solidFill>
                            <a:srgbClr val="142B48"/>
                          </a:solidFill>
                          <a:latin typeface="Montserrat" panose="00000500000000000000" pitchFamily="50" charset="0"/>
                        </a:rPr>
                        <a:t>Alteración en piel, visión y reproducción.</a:t>
                      </a:r>
                    </a:p>
                  </a:txBody>
                  <a:tcPr/>
                </a:tc>
                <a:extLst>
                  <a:ext uri="{0D108BD9-81ED-4DB2-BD59-A6C34878D82A}">
                    <a16:rowId xmlns:a16="http://schemas.microsoft.com/office/drawing/2014/main" val="464806904"/>
                  </a:ext>
                </a:extLst>
              </a:tr>
              <a:tr h="595514">
                <a:tc>
                  <a:txBody>
                    <a:bodyPr/>
                    <a:lstStyle/>
                    <a:p>
                      <a:r>
                        <a:rPr lang="es-CO" sz="1400" dirty="0">
                          <a:solidFill>
                            <a:srgbClr val="142B48"/>
                          </a:solidFill>
                          <a:latin typeface="Montserrat" panose="00000500000000000000" pitchFamily="50" charset="0"/>
                        </a:rPr>
                        <a:t>D</a:t>
                      </a:r>
                    </a:p>
                  </a:txBody>
                  <a:tcPr/>
                </a:tc>
                <a:tc>
                  <a:txBody>
                    <a:bodyPr/>
                    <a:lstStyle/>
                    <a:p>
                      <a:r>
                        <a:rPr lang="es-CO" sz="1400" dirty="0">
                          <a:solidFill>
                            <a:srgbClr val="142B48"/>
                          </a:solidFill>
                          <a:latin typeface="Montserrat" panose="00000500000000000000" pitchFamily="50" charset="0"/>
                        </a:rPr>
                        <a:t>Intestino delgado.</a:t>
                      </a:r>
                    </a:p>
                  </a:txBody>
                  <a:tcPr/>
                </a:tc>
                <a:tc>
                  <a:txBody>
                    <a:bodyPr/>
                    <a:lstStyle/>
                    <a:p>
                      <a:r>
                        <a:rPr lang="es-CO" sz="1400" dirty="0">
                          <a:solidFill>
                            <a:srgbClr val="142B48"/>
                          </a:solidFill>
                          <a:latin typeface="Montserrat" panose="00000500000000000000" pitchFamily="50" charset="0"/>
                        </a:rPr>
                        <a:t>Pasivo</a:t>
                      </a:r>
                    </a:p>
                  </a:txBody>
                  <a:tcPr/>
                </a:tc>
                <a:tc>
                  <a:txBody>
                    <a:bodyPr/>
                    <a:lstStyle/>
                    <a:p>
                      <a:r>
                        <a:rPr lang="es-CO" sz="1400" dirty="0">
                          <a:solidFill>
                            <a:srgbClr val="142B48"/>
                          </a:solidFill>
                          <a:latin typeface="Montserrat" panose="00000500000000000000" pitchFamily="50" charset="0"/>
                        </a:rPr>
                        <a:t>Antioxidante.</a:t>
                      </a:r>
                    </a:p>
                  </a:txBody>
                  <a:tcPr/>
                </a:tc>
                <a:tc>
                  <a:txBody>
                    <a:bodyPr/>
                    <a:lstStyle/>
                    <a:p>
                      <a:r>
                        <a:rPr lang="es-CO" sz="1400" dirty="0">
                          <a:solidFill>
                            <a:srgbClr val="142B48"/>
                          </a:solidFill>
                          <a:latin typeface="Montserrat" panose="00000500000000000000" pitchFamily="50" charset="0"/>
                        </a:rPr>
                        <a:t>Raquitismo, osteomalacia.</a:t>
                      </a:r>
                    </a:p>
                  </a:txBody>
                  <a:tcPr/>
                </a:tc>
                <a:extLst>
                  <a:ext uri="{0D108BD9-81ED-4DB2-BD59-A6C34878D82A}">
                    <a16:rowId xmlns:a16="http://schemas.microsoft.com/office/drawing/2014/main" val="1501240804"/>
                  </a:ext>
                </a:extLst>
              </a:tr>
              <a:tr h="952822">
                <a:tc>
                  <a:txBody>
                    <a:bodyPr/>
                    <a:lstStyle/>
                    <a:p>
                      <a:r>
                        <a:rPr lang="es-CO" sz="1400" dirty="0">
                          <a:solidFill>
                            <a:srgbClr val="142B48"/>
                          </a:solidFill>
                          <a:latin typeface="Montserrat" panose="00000500000000000000" pitchFamily="50" charset="0"/>
                        </a:rPr>
                        <a:t>E alfa Tocoferol</a:t>
                      </a:r>
                    </a:p>
                  </a:txBody>
                  <a:tcPr/>
                </a:tc>
                <a:tc>
                  <a:txBody>
                    <a:bodyPr/>
                    <a:lstStyle/>
                    <a:p>
                      <a:r>
                        <a:rPr lang="es-CO" sz="1400" dirty="0">
                          <a:solidFill>
                            <a:srgbClr val="142B48"/>
                          </a:solidFill>
                          <a:latin typeface="Montserrat" panose="00000500000000000000" pitchFamily="50" charset="0"/>
                        </a:rPr>
                        <a:t>Intestino delgado.</a:t>
                      </a:r>
                    </a:p>
                  </a:txBody>
                  <a:tcPr/>
                </a:tc>
                <a:tc>
                  <a:txBody>
                    <a:bodyPr/>
                    <a:lstStyle/>
                    <a:p>
                      <a:r>
                        <a:rPr lang="es-CO" sz="1400" dirty="0">
                          <a:solidFill>
                            <a:srgbClr val="142B48"/>
                          </a:solidFill>
                          <a:latin typeface="Montserrat" panose="00000500000000000000" pitchFamily="50" charset="0"/>
                        </a:rPr>
                        <a:t>Pasivo</a:t>
                      </a:r>
                    </a:p>
                  </a:txBody>
                  <a:tcPr/>
                </a:tc>
                <a:tc>
                  <a:txBody>
                    <a:bodyPr/>
                    <a:lstStyle/>
                    <a:p>
                      <a:r>
                        <a:rPr lang="es-CO" sz="1400" dirty="0">
                          <a:solidFill>
                            <a:srgbClr val="142B48"/>
                          </a:solidFill>
                          <a:latin typeface="Montserrat" panose="00000500000000000000" pitchFamily="50" charset="0"/>
                        </a:rPr>
                        <a:t>Antioxidante.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a:solidFill>
                            <a:srgbClr val="142B48"/>
                          </a:solidFill>
                          <a:latin typeface="Montserrat" panose="00000500000000000000" pitchFamily="50" charset="0"/>
                        </a:rPr>
                        <a:t>Oxidación acelerada, fragilidad de hematíes.</a:t>
                      </a:r>
                    </a:p>
                    <a:p>
                      <a:endParaRPr lang="es-CO" sz="1400" dirty="0">
                        <a:solidFill>
                          <a:srgbClr val="142B48"/>
                        </a:solidFill>
                      </a:endParaRPr>
                    </a:p>
                  </a:txBody>
                  <a:tcPr/>
                </a:tc>
                <a:extLst>
                  <a:ext uri="{0D108BD9-81ED-4DB2-BD59-A6C34878D82A}">
                    <a16:rowId xmlns:a16="http://schemas.microsoft.com/office/drawing/2014/main" val="162591990"/>
                  </a:ext>
                </a:extLst>
              </a:tr>
              <a:tr h="595514">
                <a:tc>
                  <a:txBody>
                    <a:bodyPr/>
                    <a:lstStyle/>
                    <a:p>
                      <a:r>
                        <a:rPr lang="es-CO" sz="1400" dirty="0">
                          <a:solidFill>
                            <a:srgbClr val="142B48"/>
                          </a:solidFill>
                          <a:latin typeface="Montserrat" panose="00000500000000000000" pitchFamily="50" charset="0"/>
                        </a:rPr>
                        <a:t>K</a:t>
                      </a:r>
                    </a:p>
                  </a:txBody>
                  <a:tcPr/>
                </a:tc>
                <a:tc>
                  <a:txBody>
                    <a:bodyPr/>
                    <a:lstStyle/>
                    <a:p>
                      <a:r>
                        <a:rPr lang="es-CO" sz="1400" dirty="0">
                          <a:solidFill>
                            <a:srgbClr val="142B48"/>
                          </a:solidFill>
                          <a:latin typeface="Montserrat" panose="00000500000000000000" pitchFamily="50" charset="0"/>
                        </a:rPr>
                        <a:t>Intestino proximal y colon.</a:t>
                      </a:r>
                    </a:p>
                  </a:txBody>
                  <a:tcPr/>
                </a:tc>
                <a:tc>
                  <a:txBody>
                    <a:bodyPr/>
                    <a:lstStyle/>
                    <a:p>
                      <a:r>
                        <a:rPr lang="es-CO" sz="1400" dirty="0">
                          <a:solidFill>
                            <a:srgbClr val="142B48"/>
                          </a:solidFill>
                          <a:latin typeface="Montserrat" panose="00000500000000000000" pitchFamily="50" charset="0"/>
                        </a:rPr>
                        <a:t>Activo</a:t>
                      </a:r>
                    </a:p>
                  </a:txBody>
                  <a:tcPr/>
                </a:tc>
                <a:tc>
                  <a:txBody>
                    <a:bodyPr/>
                    <a:lstStyle/>
                    <a:p>
                      <a:r>
                        <a:rPr lang="es-CO" sz="1400" dirty="0">
                          <a:solidFill>
                            <a:srgbClr val="142B48"/>
                          </a:solidFill>
                          <a:latin typeface="Montserrat" panose="00000500000000000000" pitchFamily="50" charset="0"/>
                        </a:rPr>
                        <a:t>Coagulación sistémica.</a:t>
                      </a:r>
                    </a:p>
                  </a:txBody>
                  <a:tcPr/>
                </a:tc>
                <a:tc>
                  <a:txBody>
                    <a:bodyPr/>
                    <a:lstStyle/>
                    <a:p>
                      <a:r>
                        <a:rPr lang="es-CO" sz="1400" dirty="0">
                          <a:solidFill>
                            <a:srgbClr val="142B48"/>
                          </a:solidFill>
                          <a:latin typeface="Montserrat" panose="00000500000000000000" pitchFamily="50" charset="0"/>
                        </a:rPr>
                        <a:t>Hemorragia.</a:t>
                      </a:r>
                    </a:p>
                  </a:txBody>
                  <a:tcPr/>
                </a:tc>
                <a:extLst>
                  <a:ext uri="{0D108BD9-81ED-4DB2-BD59-A6C34878D82A}">
                    <a16:rowId xmlns:a16="http://schemas.microsoft.com/office/drawing/2014/main" val="3627690499"/>
                  </a:ext>
                </a:extLst>
              </a:tr>
            </a:tbl>
          </a:graphicData>
        </a:graphic>
      </p:graphicFrame>
    </p:spTree>
    <p:extLst>
      <p:ext uri="{BB962C8B-B14F-4D97-AF65-F5344CB8AC3E}">
        <p14:creationId xmlns:p14="http://schemas.microsoft.com/office/powerpoint/2010/main" val="40604720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53422A-96DD-4EC9-868E-3DCDF1902E1D}"/>
              </a:ext>
            </a:extLst>
          </p:cNvPr>
          <p:cNvSpPr>
            <a:spLocks noGrp="1"/>
          </p:cNvSpPr>
          <p:nvPr>
            <p:ph type="ctrTitle"/>
          </p:nvPr>
        </p:nvSpPr>
        <p:spPr>
          <a:xfrm>
            <a:off x="1524000" y="868362"/>
            <a:ext cx="9144000" cy="2387600"/>
          </a:xfrm>
        </p:spPr>
        <p:txBody>
          <a:bodyPr/>
          <a:lstStyle/>
          <a:p>
            <a:pPr>
              <a:lnSpc>
                <a:spcPct val="100000"/>
              </a:lnSpc>
            </a:pPr>
            <a:r>
              <a:rPr lang="es-CO" dirty="0"/>
              <a:t>IV. FISIOLOGÍA DEL INTESTINO GRUESO</a:t>
            </a:r>
          </a:p>
        </p:txBody>
      </p:sp>
      <p:sp>
        <p:nvSpPr>
          <p:cNvPr id="7" name="Subtítulo 2">
            <a:extLst>
              <a:ext uri="{FF2B5EF4-FFF2-40B4-BE49-F238E27FC236}">
                <a16:creationId xmlns:a16="http://schemas.microsoft.com/office/drawing/2014/main" id="{1501FBCB-3CD0-724D-9ED8-18958056E126}"/>
              </a:ext>
            </a:extLst>
          </p:cNvPr>
          <p:cNvSpPr txBox="1">
            <a:spLocks/>
          </p:cNvSpPr>
          <p:nvPr/>
        </p:nvSpPr>
        <p:spPr>
          <a:xfrm>
            <a:off x="2781300" y="3602039"/>
            <a:ext cx="6629400" cy="16557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55600" algn="ctr" rtl="0">
              <a:lnSpc>
                <a:spcPct val="90000"/>
              </a:lnSpc>
              <a:spcBef>
                <a:spcPts val="1000"/>
              </a:spcBef>
              <a:spcAft>
                <a:spcPts val="0"/>
              </a:spcAft>
              <a:buClr>
                <a:srgbClr val="152B48"/>
              </a:buClr>
              <a:buSzPts val="2400"/>
              <a:buFont typeface="Arial"/>
              <a:buNone/>
              <a:defRPr sz="2400" b="0" i="0" u="none" strike="noStrike" cap="none">
                <a:solidFill>
                  <a:srgbClr val="152B48"/>
                </a:solidFill>
                <a:latin typeface="Montserrat" panose="00000500000000000000" pitchFamily="50" charset="0"/>
                <a:ea typeface="Montserrat"/>
                <a:cs typeface="Montserrat"/>
                <a:sym typeface="Montserrat"/>
              </a:defRPr>
            </a:lvl1pPr>
            <a:lvl2pPr marL="914400" marR="0" lvl="1" indent="-355600" algn="ctr"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2pPr>
            <a:lvl3pPr marL="1371600" marR="0" lvl="2" indent="-355600" algn="ctr" rtl="0">
              <a:lnSpc>
                <a:spcPct val="90000"/>
              </a:lnSpc>
              <a:spcBef>
                <a:spcPts val="500"/>
              </a:spcBef>
              <a:spcAft>
                <a:spcPts val="0"/>
              </a:spcAft>
              <a:buClr>
                <a:srgbClr val="152B48"/>
              </a:buClr>
              <a:buSzPts val="1800"/>
              <a:buFont typeface="Arial"/>
              <a:buNone/>
              <a:defRPr sz="1800" b="0" i="0" u="none" strike="noStrike" cap="none">
                <a:solidFill>
                  <a:srgbClr val="152B48"/>
                </a:solidFill>
                <a:latin typeface="Montserrat"/>
                <a:ea typeface="Montserrat"/>
                <a:cs typeface="Montserrat"/>
                <a:sym typeface="Montserrat"/>
              </a:defRPr>
            </a:lvl3pPr>
            <a:lvl4pPr marL="1828800" marR="0" lvl="3" indent="-355600" algn="ctr" rtl="0">
              <a:lnSpc>
                <a:spcPct val="90000"/>
              </a:lnSpc>
              <a:spcBef>
                <a:spcPts val="500"/>
              </a:spcBef>
              <a:spcAft>
                <a:spcPts val="0"/>
              </a:spcAft>
              <a:buClr>
                <a:srgbClr val="152B48"/>
              </a:buClr>
              <a:buSzPts val="1600"/>
              <a:buFont typeface="Arial"/>
              <a:buNone/>
              <a:defRPr sz="1600" b="0" i="0" u="none" strike="noStrike" cap="none">
                <a:solidFill>
                  <a:srgbClr val="152B48"/>
                </a:solidFill>
                <a:latin typeface="Montserrat"/>
                <a:ea typeface="Montserrat"/>
                <a:cs typeface="Montserrat"/>
                <a:sym typeface="Montserrat"/>
              </a:defRPr>
            </a:lvl4pPr>
            <a:lvl5pPr marL="2286000" marR="0" lvl="4" indent="-355600" algn="ctr" rtl="0">
              <a:lnSpc>
                <a:spcPct val="90000"/>
              </a:lnSpc>
              <a:spcBef>
                <a:spcPts val="500"/>
              </a:spcBef>
              <a:spcAft>
                <a:spcPts val="0"/>
              </a:spcAft>
              <a:buClr>
                <a:srgbClr val="152B48"/>
              </a:buClr>
              <a:buSzPts val="1600"/>
              <a:buFont typeface="Arial"/>
              <a:buNone/>
              <a:defRPr sz="1600" b="0" i="0" u="none" strike="noStrike" cap="none">
                <a:solidFill>
                  <a:srgbClr val="152B48"/>
                </a:solidFill>
                <a:latin typeface="Montserrat"/>
                <a:ea typeface="Montserrat"/>
                <a:cs typeface="Montserrat"/>
                <a:sym typeface="Montserrat"/>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nSpc>
                <a:spcPct val="100000"/>
              </a:lnSpc>
              <a:spcBef>
                <a:spcPts val="0"/>
              </a:spcBef>
            </a:pPr>
            <a:r>
              <a:rPr lang="es-CO" b="1" dirty="0"/>
              <a:t>Alejandro Cardona Palacio</a:t>
            </a:r>
          </a:p>
          <a:p>
            <a:pPr marL="0" indent="0">
              <a:lnSpc>
                <a:spcPct val="100000"/>
              </a:lnSpc>
            </a:pPr>
            <a:r>
              <a:rPr lang="es-CO" b="1" dirty="0"/>
              <a:t>Residente de patología, UdeA</a:t>
            </a:r>
          </a:p>
          <a:p>
            <a:pPr marL="0" indent="0">
              <a:lnSpc>
                <a:spcPct val="100000"/>
              </a:lnSpc>
            </a:pPr>
            <a:r>
              <a:rPr lang="es-CO" b="1" dirty="0"/>
              <a:t>Médico general, UPB</a:t>
            </a:r>
          </a:p>
          <a:p>
            <a:pPr>
              <a:lnSpc>
                <a:spcPct val="100000"/>
              </a:lnSpc>
            </a:pPr>
            <a:endParaRPr lang="es-CO" b="1" dirty="0"/>
          </a:p>
        </p:txBody>
      </p:sp>
    </p:spTree>
    <p:extLst>
      <p:ext uri="{BB962C8B-B14F-4D97-AF65-F5344CB8AC3E}">
        <p14:creationId xmlns:p14="http://schemas.microsoft.com/office/powerpoint/2010/main" val="30633390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381C9-A81F-42C0-A462-AAFB52FDDE8F}"/>
              </a:ext>
            </a:extLst>
          </p:cNvPr>
          <p:cNvSpPr>
            <a:spLocks noGrp="1"/>
          </p:cNvSpPr>
          <p:nvPr>
            <p:ph type="title"/>
          </p:nvPr>
        </p:nvSpPr>
        <p:spPr>
          <a:xfrm>
            <a:off x="581025" y="189151"/>
            <a:ext cx="10515600" cy="1325563"/>
          </a:xfrm>
        </p:spPr>
        <p:txBody>
          <a:bodyPr/>
          <a:lstStyle/>
          <a:p>
            <a:r>
              <a:rPr lang="es-CO" dirty="0"/>
              <a:t>Complementar estudio</a:t>
            </a:r>
          </a:p>
        </p:txBody>
      </p:sp>
      <p:pic>
        <p:nvPicPr>
          <p:cNvPr id="1026" name="Picture 2" descr="Guyton and Hall Textbook of Medical Physiology, 14e Guyton Physiology:  Amazon.es: Hall PhD, John E., Hall MD MSc., Michael E.: Libros en idiomas  extranjeros">
            <a:extLst>
              <a:ext uri="{FF2B5EF4-FFF2-40B4-BE49-F238E27FC236}">
                <a16:creationId xmlns:a16="http://schemas.microsoft.com/office/drawing/2014/main" id="{4E012764-1CF5-4B7F-AA94-7B080C0FB7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88710" y="1514714"/>
            <a:ext cx="3807915" cy="503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428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84460" y="18255"/>
            <a:ext cx="10515600" cy="1325563"/>
          </a:xfrm>
        </p:spPr>
        <p:txBody>
          <a:bodyPr/>
          <a:lstStyle/>
          <a:p>
            <a:r>
              <a:rPr lang="es-CO" dirty="0"/>
              <a:t>Generalidades</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465776" y="1954212"/>
            <a:ext cx="6761922" cy="4351338"/>
          </a:xfrm>
        </p:spPr>
        <p:txBody>
          <a:bodyPr/>
          <a:lstStyle/>
          <a:p>
            <a:pPr>
              <a:lnSpc>
                <a:spcPct val="100000"/>
              </a:lnSpc>
            </a:pPr>
            <a:r>
              <a:rPr lang="es-MX" dirty="0">
                <a:solidFill>
                  <a:srgbClr val="343536"/>
                </a:solidFill>
              </a:rPr>
              <a:t>A</a:t>
            </a:r>
            <a:r>
              <a:rPr lang="es-MX" b="0" i="0" dirty="0">
                <a:solidFill>
                  <a:srgbClr val="343536"/>
                </a:solidFill>
                <a:effectLst/>
              </a:rPr>
              <a:t>lmacenamiento de las heces hasta su evacuación.</a:t>
            </a:r>
          </a:p>
          <a:p>
            <a:pPr>
              <a:lnSpc>
                <a:spcPct val="100000"/>
              </a:lnSpc>
            </a:pPr>
            <a:r>
              <a:rPr lang="es-CO" dirty="0"/>
              <a:t>Mide 1.5 mts.</a:t>
            </a:r>
          </a:p>
          <a:p>
            <a:pPr>
              <a:lnSpc>
                <a:spcPct val="100000"/>
              </a:lnSpc>
            </a:pPr>
            <a:r>
              <a:rPr lang="es-CO" dirty="0"/>
              <a:t>Anatomía:</a:t>
            </a:r>
          </a:p>
          <a:p>
            <a:pPr lvl="1">
              <a:lnSpc>
                <a:spcPct val="100000"/>
              </a:lnSpc>
              <a:buFont typeface="Wingdings" pitchFamily="2" charset="2"/>
              <a:buChar char="§"/>
            </a:pPr>
            <a:r>
              <a:rPr lang="es-CO" sz="1800" dirty="0"/>
              <a:t>Ciego.</a:t>
            </a:r>
          </a:p>
          <a:p>
            <a:pPr lvl="1">
              <a:lnSpc>
                <a:spcPct val="100000"/>
              </a:lnSpc>
              <a:buFont typeface="Wingdings" pitchFamily="2" charset="2"/>
              <a:buChar char="§"/>
            </a:pPr>
            <a:r>
              <a:rPr lang="es-CO" sz="1800" dirty="0"/>
              <a:t>Colon ascendente.</a:t>
            </a:r>
          </a:p>
          <a:p>
            <a:pPr lvl="1">
              <a:lnSpc>
                <a:spcPct val="100000"/>
              </a:lnSpc>
              <a:buFont typeface="Wingdings" pitchFamily="2" charset="2"/>
              <a:buChar char="§"/>
            </a:pPr>
            <a:r>
              <a:rPr lang="es-CO" sz="1800" dirty="0"/>
              <a:t>Colon transverso.</a:t>
            </a:r>
          </a:p>
          <a:p>
            <a:pPr lvl="1">
              <a:lnSpc>
                <a:spcPct val="100000"/>
              </a:lnSpc>
              <a:buFont typeface="Wingdings" pitchFamily="2" charset="2"/>
              <a:buChar char="§"/>
            </a:pPr>
            <a:r>
              <a:rPr lang="es-CO" sz="1800" dirty="0"/>
              <a:t>Colon descendente.</a:t>
            </a:r>
          </a:p>
          <a:p>
            <a:pPr lvl="1">
              <a:lnSpc>
                <a:spcPct val="100000"/>
              </a:lnSpc>
              <a:buFont typeface="Wingdings" pitchFamily="2" charset="2"/>
              <a:buChar char="§"/>
            </a:pPr>
            <a:r>
              <a:rPr lang="es-CO" sz="1800" dirty="0"/>
              <a:t>Colon sigmoides.</a:t>
            </a:r>
          </a:p>
          <a:p>
            <a:pPr lvl="1">
              <a:lnSpc>
                <a:spcPct val="100000"/>
              </a:lnSpc>
              <a:buFont typeface="Wingdings" pitchFamily="2" charset="2"/>
              <a:buChar char="§"/>
            </a:pPr>
            <a:r>
              <a:rPr lang="es-CO" sz="1800" dirty="0"/>
              <a:t>Recto.</a:t>
            </a:r>
          </a:p>
          <a:p>
            <a:pPr lvl="1">
              <a:lnSpc>
                <a:spcPct val="100000"/>
              </a:lnSpc>
            </a:pPr>
            <a:endParaRPr lang="es-CO" dirty="0"/>
          </a:p>
        </p:txBody>
      </p:sp>
      <p:pic>
        <p:nvPicPr>
          <p:cNvPr id="4" name="Imagen 3">
            <a:extLst>
              <a:ext uri="{FF2B5EF4-FFF2-40B4-BE49-F238E27FC236}">
                <a16:creationId xmlns:a16="http://schemas.microsoft.com/office/drawing/2014/main" id="{F64BC7F8-6158-437A-AF62-653DA262E3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048368"/>
            <a:ext cx="4248815" cy="2952926"/>
          </a:xfrm>
          <a:prstGeom prst="rect">
            <a:avLst/>
          </a:prstGeom>
        </p:spPr>
      </p:pic>
    </p:spTree>
    <p:extLst>
      <p:ext uri="{BB962C8B-B14F-4D97-AF65-F5344CB8AC3E}">
        <p14:creationId xmlns:p14="http://schemas.microsoft.com/office/powerpoint/2010/main" val="3802201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241F6-2BD4-40F9-888F-B16EF5E7349E}"/>
              </a:ext>
            </a:extLst>
          </p:cNvPr>
          <p:cNvSpPr>
            <a:spLocks noGrp="1"/>
          </p:cNvSpPr>
          <p:nvPr>
            <p:ph type="title"/>
          </p:nvPr>
        </p:nvSpPr>
        <p:spPr>
          <a:xfrm>
            <a:off x="752475" y="260577"/>
            <a:ext cx="6448425" cy="1783286"/>
          </a:xfrm>
        </p:spPr>
        <p:txBody>
          <a:bodyPr>
            <a:normAutofit/>
          </a:bodyPr>
          <a:lstStyle/>
          <a:p>
            <a:pPr>
              <a:lnSpc>
                <a:spcPct val="100000"/>
              </a:lnSpc>
            </a:pPr>
            <a:r>
              <a:rPr lang="es-CO" dirty="0"/>
              <a:t>Anatomía recto y sigmoides</a:t>
            </a:r>
          </a:p>
        </p:txBody>
      </p:sp>
      <p:pic>
        <p:nvPicPr>
          <p:cNvPr id="5" name="Imagen 4">
            <a:extLst>
              <a:ext uri="{FF2B5EF4-FFF2-40B4-BE49-F238E27FC236}">
                <a16:creationId xmlns:a16="http://schemas.microsoft.com/office/drawing/2014/main" id="{31C1D06C-782F-4735-A94E-6E297BF607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5592" y="260577"/>
            <a:ext cx="5351887" cy="6554559"/>
          </a:xfrm>
          <a:prstGeom prst="rect">
            <a:avLst/>
          </a:prstGeom>
        </p:spPr>
      </p:pic>
    </p:spTree>
    <p:extLst>
      <p:ext uri="{BB962C8B-B14F-4D97-AF65-F5344CB8AC3E}">
        <p14:creationId xmlns:p14="http://schemas.microsoft.com/office/powerpoint/2010/main" val="22227262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52450" y="-13254"/>
            <a:ext cx="10515600" cy="1325563"/>
          </a:xfrm>
        </p:spPr>
        <p:txBody>
          <a:bodyPr/>
          <a:lstStyle/>
          <a:p>
            <a:r>
              <a:rPr lang="es-CO" dirty="0"/>
              <a:t>Fisiología</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112567" y="1968501"/>
            <a:ext cx="6761922" cy="4351338"/>
          </a:xfrm>
        </p:spPr>
        <p:txBody>
          <a:bodyPr/>
          <a:lstStyle/>
          <a:p>
            <a:pPr algn="just">
              <a:lnSpc>
                <a:spcPct val="100000"/>
              </a:lnSpc>
            </a:pPr>
            <a:r>
              <a:rPr lang="es-MX" dirty="0"/>
              <a:t>.Aproximadamente 1.5 L de quimo entran en el colon cada día y se eliminan menos de 200 cm3 con las heces.</a:t>
            </a:r>
          </a:p>
          <a:p>
            <a:pPr algn="just">
              <a:lnSpc>
                <a:spcPct val="100000"/>
              </a:lnSpc>
            </a:pPr>
            <a:r>
              <a:rPr lang="es-MX" dirty="0"/>
              <a:t>Absorción depende</a:t>
            </a:r>
            <a:r>
              <a:rPr lang="es-CO" dirty="0"/>
              <a:t>:</a:t>
            </a:r>
          </a:p>
          <a:p>
            <a:pPr lvl="1" algn="just">
              <a:lnSpc>
                <a:spcPct val="100000"/>
              </a:lnSpc>
            </a:pPr>
            <a:r>
              <a:rPr lang="es-MX" sz="1800" dirty="0"/>
              <a:t>Bomba de sodio (ATPasa NA-K) en la cara basal de la célula.</a:t>
            </a:r>
          </a:p>
          <a:p>
            <a:pPr lvl="1" algn="just">
              <a:lnSpc>
                <a:spcPct val="100000"/>
              </a:lnSpc>
            </a:pPr>
            <a:r>
              <a:rPr lang="es-MX" sz="1800" dirty="0"/>
              <a:t>Canal de Na electrogénico (estimulable por aldosterona) en la cara luminal de la célula.</a:t>
            </a:r>
          </a:p>
          <a:p>
            <a:pPr lvl="1" algn="just">
              <a:lnSpc>
                <a:spcPct val="100000"/>
              </a:lnSpc>
            </a:pPr>
            <a:r>
              <a:rPr lang="es-MX" sz="1800" dirty="0"/>
              <a:t>Uniones estrechas entre las células, no permeables al Na.</a:t>
            </a:r>
          </a:p>
          <a:p>
            <a:pPr lvl="1" algn="just">
              <a:lnSpc>
                <a:spcPct val="100000"/>
              </a:lnSpc>
            </a:pPr>
            <a:r>
              <a:rPr lang="es-CO" sz="1800" dirty="0"/>
              <a:t>Bomba de ácidos grasos de cadena corta.</a:t>
            </a:r>
            <a:endParaRPr lang="es-MX" sz="1800" dirty="0"/>
          </a:p>
        </p:txBody>
      </p:sp>
      <p:pic>
        <p:nvPicPr>
          <p:cNvPr id="5" name="Imagen 4">
            <a:extLst>
              <a:ext uri="{FF2B5EF4-FFF2-40B4-BE49-F238E27FC236}">
                <a16:creationId xmlns:a16="http://schemas.microsoft.com/office/drawing/2014/main" id="{00FAB985-8628-4332-96E3-4C26E1BBDA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363" y="1010061"/>
            <a:ext cx="3289225" cy="2762949"/>
          </a:xfrm>
          <a:prstGeom prst="rect">
            <a:avLst/>
          </a:prstGeom>
        </p:spPr>
      </p:pic>
    </p:spTree>
    <p:extLst>
      <p:ext uri="{BB962C8B-B14F-4D97-AF65-F5344CB8AC3E}">
        <p14:creationId xmlns:p14="http://schemas.microsoft.com/office/powerpoint/2010/main" val="10573024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484094" y="54214"/>
            <a:ext cx="10515600" cy="1325563"/>
          </a:xfrm>
        </p:spPr>
        <p:txBody>
          <a:bodyPr/>
          <a:lstStyle/>
          <a:p>
            <a:r>
              <a:rPr lang="es-CO" dirty="0"/>
              <a:t>Motilidad colónica</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322513" y="1690688"/>
            <a:ext cx="6761922" cy="4351338"/>
          </a:xfrm>
        </p:spPr>
        <p:txBody>
          <a:bodyPr/>
          <a:lstStyle/>
          <a:p>
            <a:pPr marL="0" indent="0">
              <a:lnSpc>
                <a:spcPct val="100000"/>
              </a:lnSpc>
              <a:buNone/>
            </a:pPr>
            <a:r>
              <a:rPr lang="es-CO" dirty="0"/>
              <a:t>Tipos de movimiento:</a:t>
            </a:r>
          </a:p>
          <a:p>
            <a:pPr marL="0" indent="0">
              <a:lnSpc>
                <a:spcPct val="100000"/>
              </a:lnSpc>
              <a:buNone/>
            </a:pPr>
            <a:endParaRPr lang="es-CO" dirty="0"/>
          </a:p>
          <a:p>
            <a:pPr lvl="1">
              <a:lnSpc>
                <a:spcPct val="100000"/>
              </a:lnSpc>
            </a:pPr>
            <a:r>
              <a:rPr lang="es-CO" b="1" dirty="0"/>
              <a:t>Mezclado</a:t>
            </a:r>
            <a:r>
              <a:rPr lang="es-CO" dirty="0"/>
              <a:t>: </a:t>
            </a:r>
          </a:p>
          <a:p>
            <a:pPr lvl="2">
              <a:lnSpc>
                <a:spcPct val="100000"/>
              </a:lnSpc>
              <a:buFont typeface="Wingdings" pitchFamily="2" charset="2"/>
              <a:buChar char="§"/>
            </a:pPr>
            <a:r>
              <a:rPr lang="es-CO" sz="1800" dirty="0"/>
              <a:t>Contracciones de baja amplitud.</a:t>
            </a:r>
          </a:p>
          <a:p>
            <a:pPr lvl="2">
              <a:lnSpc>
                <a:spcPct val="100000"/>
              </a:lnSpc>
              <a:buFont typeface="Wingdings" pitchFamily="2" charset="2"/>
              <a:buChar char="§"/>
            </a:pPr>
            <a:r>
              <a:rPr lang="es-CO" sz="1800" dirty="0"/>
              <a:t>Sentido peristáltico o antiperistáltico.</a:t>
            </a:r>
          </a:p>
          <a:p>
            <a:pPr lvl="2">
              <a:lnSpc>
                <a:spcPct val="100000"/>
              </a:lnSpc>
              <a:buFont typeface="Wingdings" pitchFamily="2" charset="2"/>
              <a:buChar char="§"/>
            </a:pPr>
            <a:r>
              <a:rPr lang="es-CO" sz="1800" dirty="0"/>
              <a:t>Absorción colónica y digestión bacteriana.</a:t>
            </a:r>
          </a:p>
          <a:p>
            <a:pPr marL="914400" lvl="2" indent="0">
              <a:lnSpc>
                <a:spcPct val="100000"/>
              </a:lnSpc>
              <a:buNone/>
            </a:pPr>
            <a:endParaRPr lang="es-CO" sz="1800" dirty="0"/>
          </a:p>
          <a:p>
            <a:pPr lvl="1">
              <a:lnSpc>
                <a:spcPct val="100000"/>
              </a:lnSpc>
            </a:pPr>
            <a:r>
              <a:rPr lang="es-CO" b="1" dirty="0"/>
              <a:t>Contracciónes en masa:</a:t>
            </a:r>
          </a:p>
          <a:p>
            <a:pPr lvl="2">
              <a:lnSpc>
                <a:spcPct val="100000"/>
              </a:lnSpc>
              <a:buFont typeface="Wingdings" pitchFamily="2" charset="2"/>
              <a:buChar char="§"/>
            </a:pPr>
            <a:r>
              <a:rPr lang="es-CO" sz="1800" dirty="0"/>
              <a:t>Alta amplitud.</a:t>
            </a:r>
          </a:p>
          <a:p>
            <a:pPr lvl="2">
              <a:lnSpc>
                <a:spcPct val="100000"/>
              </a:lnSpc>
              <a:buFont typeface="Wingdings" pitchFamily="2" charset="2"/>
              <a:buChar char="§"/>
            </a:pPr>
            <a:r>
              <a:rPr lang="es-CO" sz="1800" dirty="0"/>
              <a:t>Inician en el colon ascendete.</a:t>
            </a:r>
          </a:p>
          <a:p>
            <a:pPr lvl="2">
              <a:lnSpc>
                <a:spcPct val="100000"/>
              </a:lnSpc>
              <a:buFont typeface="Wingdings" pitchFamily="2" charset="2"/>
              <a:buChar char="§"/>
            </a:pPr>
            <a:r>
              <a:rPr lang="es-CO" sz="1800" dirty="0"/>
              <a:t>Avance de gran material intraluminal.</a:t>
            </a:r>
          </a:p>
          <a:p>
            <a:pPr lvl="2">
              <a:lnSpc>
                <a:spcPct val="100000"/>
              </a:lnSpc>
              <a:buFont typeface="Wingdings" pitchFamily="2" charset="2"/>
              <a:buChar char="§"/>
            </a:pPr>
            <a:r>
              <a:rPr lang="es-CO" sz="1800" dirty="0"/>
              <a:t>Aprox. 6/día.</a:t>
            </a:r>
          </a:p>
          <a:p>
            <a:pPr lvl="2">
              <a:lnSpc>
                <a:spcPct val="100000"/>
              </a:lnSpc>
            </a:pPr>
            <a:endParaRPr lang="es-CO" dirty="0"/>
          </a:p>
        </p:txBody>
      </p:sp>
      <p:pic>
        <p:nvPicPr>
          <p:cNvPr id="5" name="Imagen 4">
            <a:extLst>
              <a:ext uri="{FF2B5EF4-FFF2-40B4-BE49-F238E27FC236}">
                <a16:creationId xmlns:a16="http://schemas.microsoft.com/office/drawing/2014/main" id="{739CE6CD-D17D-4A87-AD1E-F5ACFB5DA1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994" y="1160415"/>
            <a:ext cx="4354325" cy="2612595"/>
          </a:xfrm>
          <a:prstGeom prst="rect">
            <a:avLst/>
          </a:prstGeom>
        </p:spPr>
      </p:pic>
    </p:spTree>
    <p:extLst>
      <p:ext uri="{BB962C8B-B14F-4D97-AF65-F5344CB8AC3E}">
        <p14:creationId xmlns:p14="http://schemas.microsoft.com/office/powerpoint/2010/main" val="42848677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81025" y="18255"/>
            <a:ext cx="10515600" cy="1325563"/>
          </a:xfrm>
        </p:spPr>
        <p:txBody>
          <a:bodyPr/>
          <a:lstStyle/>
          <a:p>
            <a:r>
              <a:rPr lang="es-CO" dirty="0"/>
              <a:t>Defecación</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4972486" y="1597340"/>
            <a:ext cx="6761922" cy="4860609"/>
          </a:xfrm>
        </p:spPr>
        <p:txBody>
          <a:bodyPr>
            <a:normAutofit/>
          </a:bodyPr>
          <a:lstStyle/>
          <a:p>
            <a:pPr algn="just">
              <a:lnSpc>
                <a:spcPct val="100000"/>
              </a:lnSpc>
            </a:pPr>
            <a:r>
              <a:rPr lang="es-MX" sz="1800" b="0" i="0" u="none" strike="noStrike" baseline="0" dirty="0">
                <a:solidFill>
                  <a:srgbClr val="142B48"/>
                </a:solidFill>
              </a:rPr>
              <a:t>Reflejo que permite la evacuación de las heces.</a:t>
            </a:r>
          </a:p>
          <a:p>
            <a:pPr algn="just">
              <a:lnSpc>
                <a:spcPct val="100000"/>
              </a:lnSpc>
            </a:pPr>
            <a:r>
              <a:rPr lang="es-MX" sz="1800" dirty="0">
                <a:solidFill>
                  <a:srgbClr val="142B48"/>
                </a:solidFill>
              </a:rPr>
              <a:t>S</a:t>
            </a:r>
            <a:r>
              <a:rPr lang="es-MX" sz="1800" b="0" i="0" u="none" strike="noStrike" baseline="0" dirty="0">
                <a:solidFill>
                  <a:srgbClr val="142B48"/>
                </a:solidFill>
              </a:rPr>
              <a:t>u inicio o contención puede ser </a:t>
            </a:r>
            <a:r>
              <a:rPr lang="es-CO" sz="1800" b="0" i="0" u="none" strike="noStrike" baseline="0" dirty="0">
                <a:solidFill>
                  <a:srgbClr val="142B48"/>
                </a:solidFill>
              </a:rPr>
              <a:t>modificado de forma voluntaria.</a:t>
            </a:r>
          </a:p>
          <a:p>
            <a:pPr algn="just">
              <a:lnSpc>
                <a:spcPct val="100000"/>
              </a:lnSpc>
            </a:pPr>
            <a:r>
              <a:rPr lang="es-MX" sz="1800" b="0" i="0" u="none" strike="noStrike" baseline="0" dirty="0">
                <a:solidFill>
                  <a:srgbClr val="142B48"/>
                </a:solidFill>
              </a:rPr>
              <a:t>La defecación comienza cuando los movimientos del colon hacen avanzar el contenido fecal y distienden el recto, produciendo la sensación y el deseo de defecar.</a:t>
            </a:r>
            <a:endParaRPr lang="es-MX" sz="1800" dirty="0">
              <a:solidFill>
                <a:srgbClr val="142B48"/>
              </a:solidFill>
            </a:endParaRPr>
          </a:p>
          <a:p>
            <a:pPr algn="just">
              <a:lnSpc>
                <a:spcPct val="100000"/>
              </a:lnSpc>
            </a:pPr>
            <a:r>
              <a:rPr lang="es-MX" sz="1800" dirty="0">
                <a:solidFill>
                  <a:srgbClr val="142B48"/>
                </a:solidFill>
              </a:rPr>
              <a:t>Mecanismo</a:t>
            </a:r>
            <a:r>
              <a:rPr lang="es-CO" sz="1800" dirty="0">
                <a:solidFill>
                  <a:srgbClr val="142B48"/>
                </a:solidFill>
              </a:rPr>
              <a:t>:</a:t>
            </a:r>
          </a:p>
          <a:p>
            <a:pPr lvl="1" algn="just">
              <a:lnSpc>
                <a:spcPct val="100000"/>
              </a:lnSpc>
              <a:buFont typeface="Wingdings" pitchFamily="2" charset="2"/>
              <a:buChar char="§"/>
            </a:pPr>
            <a:r>
              <a:rPr lang="es-MX" sz="1600" b="0" i="0" u="none" strike="noStrike" baseline="0" dirty="0">
                <a:solidFill>
                  <a:srgbClr val="142B48"/>
                </a:solidFill>
              </a:rPr>
              <a:t>La defecación se inicia con una maniobra de Valsalva: aumenta la presión intraabdominal e intrarrectal</a:t>
            </a:r>
            <a:r>
              <a:rPr lang="es-MX" sz="1600" dirty="0">
                <a:solidFill>
                  <a:srgbClr val="142B48"/>
                </a:solidFill>
              </a:rPr>
              <a:t>.</a:t>
            </a:r>
            <a:endParaRPr lang="es-MX" sz="1600" b="0" i="0" u="none" strike="noStrike" baseline="0" dirty="0">
              <a:solidFill>
                <a:srgbClr val="142B48"/>
              </a:solidFill>
            </a:endParaRPr>
          </a:p>
          <a:p>
            <a:pPr lvl="1" algn="just">
              <a:lnSpc>
                <a:spcPct val="100000"/>
              </a:lnSpc>
              <a:buFont typeface="Wingdings" pitchFamily="2" charset="2"/>
              <a:buChar char="§"/>
            </a:pPr>
            <a:r>
              <a:rPr lang="es-MX" sz="1600" dirty="0">
                <a:solidFill>
                  <a:srgbClr val="142B48"/>
                </a:solidFill>
              </a:rPr>
              <a:t>R</a:t>
            </a:r>
            <a:r>
              <a:rPr lang="es-MX" sz="1600" b="0" i="0" u="none" strike="noStrike" baseline="0" dirty="0">
                <a:solidFill>
                  <a:srgbClr val="142B48"/>
                </a:solidFill>
              </a:rPr>
              <a:t>elajación refleja del esfínter anal interno.</a:t>
            </a:r>
          </a:p>
          <a:p>
            <a:pPr lvl="1" algn="just">
              <a:lnSpc>
                <a:spcPct val="100000"/>
              </a:lnSpc>
              <a:buFont typeface="Wingdings" pitchFamily="2" charset="2"/>
              <a:buChar char="§"/>
            </a:pPr>
            <a:r>
              <a:rPr lang="es-MX" sz="1600" dirty="0">
                <a:solidFill>
                  <a:srgbClr val="142B48"/>
                </a:solidFill>
              </a:rPr>
              <a:t>R</a:t>
            </a:r>
            <a:r>
              <a:rPr lang="es-MX" sz="1600" b="0" i="0" u="none" strike="noStrike" baseline="0" dirty="0">
                <a:solidFill>
                  <a:srgbClr val="142B48"/>
                </a:solidFill>
              </a:rPr>
              <a:t>elajación voluntaria de los músculos puborrectal y anal externo.</a:t>
            </a:r>
            <a:endParaRPr lang="es-MX" sz="1600" dirty="0">
              <a:solidFill>
                <a:srgbClr val="142B48"/>
              </a:solidFill>
            </a:endParaRPr>
          </a:p>
        </p:txBody>
      </p:sp>
      <p:pic>
        <p:nvPicPr>
          <p:cNvPr id="5" name="Imagen 4">
            <a:extLst>
              <a:ext uri="{FF2B5EF4-FFF2-40B4-BE49-F238E27FC236}">
                <a16:creationId xmlns:a16="http://schemas.microsoft.com/office/drawing/2014/main" id="{6ADC1663-5185-415B-BDC0-CD1606C0FF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1269" y="1031763"/>
            <a:ext cx="2397769" cy="2826974"/>
          </a:xfrm>
          <a:prstGeom prst="rect">
            <a:avLst/>
          </a:prstGeom>
        </p:spPr>
      </p:pic>
    </p:spTree>
    <p:extLst>
      <p:ext uri="{BB962C8B-B14F-4D97-AF65-F5344CB8AC3E}">
        <p14:creationId xmlns:p14="http://schemas.microsoft.com/office/powerpoint/2010/main" val="15690288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81025" y="-10321"/>
            <a:ext cx="10515600" cy="1325563"/>
          </a:xfrm>
        </p:spPr>
        <p:txBody>
          <a:bodyPr/>
          <a:lstStyle/>
          <a:p>
            <a:r>
              <a:rPr lang="es-CO" dirty="0"/>
              <a:t>Flora bacteriana</a:t>
            </a:r>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1032300" y="1039413"/>
            <a:ext cx="10812037" cy="4351338"/>
          </a:xfrm>
        </p:spPr>
        <p:txBody>
          <a:bodyPr/>
          <a:lstStyle/>
          <a:p>
            <a:pPr algn="just">
              <a:lnSpc>
                <a:spcPct val="100000"/>
              </a:lnSpc>
            </a:pPr>
            <a:r>
              <a:rPr lang="es-CO" dirty="0">
                <a:solidFill>
                  <a:srgbClr val="142B48"/>
                </a:solidFill>
              </a:rPr>
              <a:t>S</a:t>
            </a:r>
            <a:r>
              <a:rPr lang="es-CO" b="0" i="0" u="none" strike="noStrike" baseline="0" dirty="0">
                <a:solidFill>
                  <a:srgbClr val="142B48"/>
                </a:solidFill>
              </a:rPr>
              <a:t>imbiosis es perfecta y beneficiosa.</a:t>
            </a:r>
          </a:p>
          <a:p>
            <a:pPr algn="just">
              <a:lnSpc>
                <a:spcPct val="100000"/>
              </a:lnSpc>
            </a:pPr>
            <a:r>
              <a:rPr lang="es-MX" b="0" i="0" u="none" strike="noStrike" baseline="0" dirty="0">
                <a:solidFill>
                  <a:srgbClr val="142B48"/>
                </a:solidFill>
              </a:rPr>
              <a:t>Alberga hasta 100 millones de bacterias de unas 400 especies diferentes y con un peso total de hasta 500 g.</a:t>
            </a:r>
          </a:p>
          <a:p>
            <a:pPr algn="just">
              <a:lnSpc>
                <a:spcPct val="100000"/>
              </a:lnSpc>
            </a:pPr>
            <a:r>
              <a:rPr lang="es-MX" dirty="0">
                <a:solidFill>
                  <a:srgbClr val="142B48"/>
                </a:solidFill>
              </a:rPr>
              <a:t>Funciones:</a:t>
            </a:r>
          </a:p>
          <a:p>
            <a:pPr lvl="1" algn="just">
              <a:lnSpc>
                <a:spcPct val="100000"/>
              </a:lnSpc>
              <a:buFont typeface="Wingdings" pitchFamily="2" charset="2"/>
              <a:buChar char="§"/>
            </a:pPr>
            <a:r>
              <a:rPr lang="es-MX" sz="1800" dirty="0">
                <a:solidFill>
                  <a:srgbClr val="142B48"/>
                </a:solidFill>
              </a:rPr>
              <a:t>Metabólica: fermentando sustratos no digeridos, formando ácidos grasos de cadena corta, o síntesis de vitamina K.</a:t>
            </a:r>
          </a:p>
          <a:p>
            <a:pPr lvl="1" algn="just">
              <a:lnSpc>
                <a:spcPct val="100000"/>
              </a:lnSpc>
              <a:buFont typeface="Wingdings" pitchFamily="2" charset="2"/>
              <a:buChar char="§"/>
            </a:pPr>
            <a:r>
              <a:rPr lang="es-MX" sz="1800" dirty="0">
                <a:solidFill>
                  <a:srgbClr val="142B48"/>
                </a:solidFill>
              </a:rPr>
              <a:t>Inmunomodulador.</a:t>
            </a:r>
          </a:p>
          <a:p>
            <a:pPr lvl="1" algn="just">
              <a:lnSpc>
                <a:spcPct val="100000"/>
              </a:lnSpc>
              <a:buFont typeface="Wingdings" pitchFamily="2" charset="2"/>
              <a:buChar char="§"/>
            </a:pPr>
            <a:r>
              <a:rPr lang="es-MX" sz="1800" dirty="0">
                <a:solidFill>
                  <a:srgbClr val="142B48"/>
                </a:solidFill>
              </a:rPr>
              <a:t>Protectora.</a:t>
            </a:r>
          </a:p>
          <a:p>
            <a:pPr lvl="1" algn="just">
              <a:lnSpc>
                <a:spcPct val="100000"/>
              </a:lnSpc>
            </a:pPr>
            <a:endParaRPr lang="es-CO" dirty="0">
              <a:solidFill>
                <a:srgbClr val="142B48"/>
              </a:solidFill>
            </a:endParaRPr>
          </a:p>
        </p:txBody>
      </p:sp>
      <p:pic>
        <p:nvPicPr>
          <p:cNvPr id="5" name="Imagen 4">
            <a:extLst>
              <a:ext uri="{FF2B5EF4-FFF2-40B4-BE49-F238E27FC236}">
                <a16:creationId xmlns:a16="http://schemas.microsoft.com/office/drawing/2014/main" id="{B0E7B9E1-1995-44CD-93FC-3CFA658FA7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8313" y="3217668"/>
            <a:ext cx="4648312" cy="3267466"/>
          </a:xfrm>
          <a:prstGeom prst="rect">
            <a:avLst/>
          </a:prstGeom>
        </p:spPr>
      </p:pic>
    </p:spTree>
    <p:extLst>
      <p:ext uri="{BB962C8B-B14F-4D97-AF65-F5344CB8AC3E}">
        <p14:creationId xmlns:p14="http://schemas.microsoft.com/office/powerpoint/2010/main" val="20767203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A4A00-FE2B-4F4F-9510-02987CA3F039}"/>
              </a:ext>
            </a:extLst>
          </p:cNvPr>
          <p:cNvSpPr>
            <a:spLocks noGrp="1"/>
          </p:cNvSpPr>
          <p:nvPr>
            <p:ph type="ctrTitle"/>
          </p:nvPr>
        </p:nvSpPr>
        <p:spPr>
          <a:xfrm>
            <a:off x="1524000" y="1041400"/>
            <a:ext cx="9144000" cy="2387600"/>
          </a:xfrm>
        </p:spPr>
        <p:txBody>
          <a:bodyPr/>
          <a:lstStyle/>
          <a:p>
            <a:pPr>
              <a:lnSpc>
                <a:spcPct val="100000"/>
              </a:lnSpc>
            </a:pPr>
            <a:r>
              <a:rPr lang="es-CO" dirty="0"/>
              <a:t>V. FISIOLOGÍA DE LA VÍA BILIAR</a:t>
            </a:r>
          </a:p>
        </p:txBody>
      </p:sp>
      <p:sp>
        <p:nvSpPr>
          <p:cNvPr id="5" name="Subtítulo 2">
            <a:extLst>
              <a:ext uri="{FF2B5EF4-FFF2-40B4-BE49-F238E27FC236}">
                <a16:creationId xmlns:a16="http://schemas.microsoft.com/office/drawing/2014/main" id="{9645D053-AAAF-514A-BCE8-FD8FF36C9C90}"/>
              </a:ext>
            </a:extLst>
          </p:cNvPr>
          <p:cNvSpPr>
            <a:spLocks noGrp="1"/>
          </p:cNvSpPr>
          <p:nvPr>
            <p:ph type="subTitle" idx="1"/>
          </p:nvPr>
        </p:nvSpPr>
        <p:spPr>
          <a:xfrm>
            <a:off x="2781300" y="3926841"/>
            <a:ext cx="6629400" cy="1655762"/>
          </a:xfrm>
        </p:spPr>
        <p:txBody>
          <a:bodyPr/>
          <a:lstStyle/>
          <a:p>
            <a:pPr marL="0" lvl="0" indent="0" algn="ctr" rtl="0">
              <a:lnSpc>
                <a:spcPct val="100000"/>
              </a:lnSpc>
              <a:spcBef>
                <a:spcPts val="0"/>
              </a:spcBef>
              <a:spcAft>
                <a:spcPts val="0"/>
              </a:spcAft>
              <a:buClr>
                <a:srgbClr val="152B48"/>
              </a:buClr>
              <a:buSzPts val="2400"/>
              <a:buNone/>
            </a:pPr>
            <a:r>
              <a:rPr lang="es-CO" b="1" dirty="0"/>
              <a:t>Alejandro Cardona Palacio</a:t>
            </a:r>
          </a:p>
          <a:p>
            <a:pPr marL="0" lvl="0" indent="0" algn="ctr" rtl="0">
              <a:lnSpc>
                <a:spcPct val="100000"/>
              </a:lnSpc>
              <a:spcBef>
                <a:spcPts val="1000"/>
              </a:spcBef>
              <a:spcAft>
                <a:spcPts val="0"/>
              </a:spcAft>
              <a:buClr>
                <a:srgbClr val="152B48"/>
              </a:buClr>
              <a:buSzPts val="2400"/>
              <a:buNone/>
            </a:pPr>
            <a:r>
              <a:rPr lang="es-CO" b="1" dirty="0"/>
              <a:t>Residente de patología, UdeA</a:t>
            </a:r>
          </a:p>
          <a:p>
            <a:pPr marL="0" lvl="0" indent="0" algn="ctr" rtl="0">
              <a:lnSpc>
                <a:spcPct val="100000"/>
              </a:lnSpc>
              <a:spcBef>
                <a:spcPts val="1000"/>
              </a:spcBef>
              <a:spcAft>
                <a:spcPts val="0"/>
              </a:spcAft>
              <a:buClr>
                <a:srgbClr val="152B48"/>
              </a:buClr>
              <a:buSzPts val="2400"/>
              <a:buNone/>
            </a:pPr>
            <a:r>
              <a:rPr lang="es-CO" b="1" dirty="0"/>
              <a:t>Médico general, UPB</a:t>
            </a:r>
          </a:p>
          <a:p>
            <a:pPr>
              <a:lnSpc>
                <a:spcPct val="100000"/>
              </a:lnSpc>
            </a:pPr>
            <a:endParaRPr lang="es-CO" b="1" dirty="0"/>
          </a:p>
        </p:txBody>
      </p:sp>
    </p:spTree>
    <p:extLst>
      <p:ext uri="{BB962C8B-B14F-4D97-AF65-F5344CB8AC3E}">
        <p14:creationId xmlns:p14="http://schemas.microsoft.com/office/powerpoint/2010/main" val="1052678802"/>
      </p:ext>
    </p:extLst>
  </p:cSld>
  <p:clrMapOvr>
    <a:masterClrMapping/>
  </p:clrMapOvr>
</p:sld>
</file>

<file path=ppt/theme/theme1.xml><?xml version="1.0" encoding="utf-8"?>
<a:theme xmlns:a="http://schemas.openxmlformats.org/drawingml/2006/main" name="Presentación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ción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11383</TotalTime>
  <Words>6905</Words>
  <Application>Microsoft Office PowerPoint</Application>
  <PresentationFormat>Panorámica</PresentationFormat>
  <Paragraphs>754</Paragraphs>
  <Slides>131</Slides>
  <Notes>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131</vt:i4>
      </vt:variant>
    </vt:vector>
  </HeadingPairs>
  <TitlesOfParts>
    <vt:vector size="138" baseType="lpstr">
      <vt:lpstr>Courier New</vt:lpstr>
      <vt:lpstr>Arial</vt:lpstr>
      <vt:lpstr>Calibri</vt:lpstr>
      <vt:lpstr>Wingdings</vt:lpstr>
      <vt:lpstr>Montserrat</vt:lpstr>
      <vt:lpstr>Presentación2</vt:lpstr>
      <vt:lpstr>Presentación2</vt:lpstr>
      <vt:lpstr>I. FISIOLOGÍA GASTROINTESTINAL</vt:lpstr>
      <vt:lpstr>Complementar estudio</vt:lpstr>
      <vt:lpstr>Presentación de PowerPoint</vt:lpstr>
      <vt:lpstr>Glándulas salivares</vt:lpstr>
      <vt:lpstr>Parótida</vt:lpstr>
      <vt:lpstr>Submaxilar</vt:lpstr>
      <vt:lpstr>Sublingual</vt:lpstr>
      <vt:lpstr>Glándulas menores</vt:lpstr>
      <vt:lpstr>Saliva</vt:lpstr>
      <vt:lpstr>Composición de la saliva</vt:lpstr>
      <vt:lpstr>Proteínas en saliva</vt:lpstr>
      <vt:lpstr>Otros compuestos</vt:lpstr>
      <vt:lpstr>Formación</vt:lpstr>
      <vt:lpstr>Control de la secreción </vt:lpstr>
      <vt:lpstr>Funciones de la saliva</vt:lpstr>
      <vt:lpstr>Masticación</vt:lpstr>
      <vt:lpstr>Dientes</vt:lpstr>
      <vt:lpstr>Primer tiempo deglución</vt:lpstr>
      <vt:lpstr>Evento</vt:lpstr>
      <vt:lpstr>2. Fisiología del esófago</vt:lpstr>
      <vt:lpstr>Esófago</vt:lpstr>
      <vt:lpstr>Segmentos esofágicos</vt:lpstr>
      <vt:lpstr>Esfínter esofágico superior</vt:lpstr>
      <vt:lpstr>Cuerpo esofágico </vt:lpstr>
      <vt:lpstr>Esfínter esofágico inferior</vt:lpstr>
      <vt:lpstr>Unión gastroesofágica</vt:lpstr>
      <vt:lpstr>Presentación de PowerPoint</vt:lpstr>
      <vt:lpstr>Deglución</vt:lpstr>
      <vt:lpstr>Deglución</vt:lpstr>
      <vt:lpstr>Control de la motilidad esofágica</vt:lpstr>
      <vt:lpstr>Fase esofágica</vt:lpstr>
      <vt:lpstr>Acalasia</vt:lpstr>
      <vt:lpstr>3. Fisiología del estómago</vt:lpstr>
      <vt:lpstr>Anatomía</vt:lpstr>
      <vt:lpstr>Regiones funcionales del estómago</vt:lpstr>
      <vt:lpstr>Histología</vt:lpstr>
      <vt:lpstr>Células parietales</vt:lpstr>
      <vt:lpstr>Células principales</vt:lpstr>
      <vt:lpstr>Secreción de jugo gástrico</vt:lpstr>
      <vt:lpstr>Secreción ácida</vt:lpstr>
      <vt:lpstr>Pepsinógeno</vt:lpstr>
      <vt:lpstr>Factor intrínseco</vt:lpstr>
      <vt:lpstr>Regulación </vt:lpstr>
      <vt:lpstr>Regulación bajo estímulos</vt:lpstr>
      <vt:lpstr>Barrera mucosa gástrica</vt:lpstr>
      <vt:lpstr>Ritmo de vaciamiento</vt:lpstr>
      <vt:lpstr>Regulación hormonal </vt:lpstr>
      <vt:lpstr>Glándulas anexas del intestino delgado</vt:lpstr>
      <vt:lpstr>II. FISIOLOGÍA DEL PÁNCREAS</vt:lpstr>
      <vt:lpstr>Complementar estudio</vt:lpstr>
      <vt:lpstr>Histología</vt:lpstr>
      <vt:lpstr>Anatomía pancreatobiliar</vt:lpstr>
      <vt:lpstr>Presentación de PowerPoint</vt:lpstr>
      <vt:lpstr>Jugos pancreáticos</vt:lpstr>
      <vt:lpstr>Componente hidroelectrolítico</vt:lpstr>
      <vt:lpstr>Regulación</vt:lpstr>
      <vt:lpstr>Modelo de secreción </vt:lpstr>
      <vt:lpstr>Componente enzimático</vt:lpstr>
      <vt:lpstr>En resumen </vt:lpstr>
      <vt:lpstr>Mediadores de la secreción</vt:lpstr>
      <vt:lpstr>Fases de secreción</vt:lpstr>
      <vt:lpstr>Amilasa</vt:lpstr>
      <vt:lpstr>III. FISIOLOGÍA DEL INTESTINO DELGADO</vt:lpstr>
      <vt:lpstr>Complementar estudio</vt:lpstr>
      <vt:lpstr>Intestino delgado</vt:lpstr>
      <vt:lpstr>Duodeno</vt:lpstr>
      <vt:lpstr>Anatomía</vt:lpstr>
      <vt:lpstr>Tipos de células intestino delgado</vt:lpstr>
      <vt:lpstr>Sistema entérico</vt:lpstr>
      <vt:lpstr>Células intersticiales de Cajal</vt:lpstr>
      <vt:lpstr>Patrones de motilidad</vt:lpstr>
      <vt:lpstr>Secuencia de relajación/contracción</vt:lpstr>
      <vt:lpstr>Vaciamiento del intestino delgado</vt:lpstr>
      <vt:lpstr>Proceso digestivos</vt:lpstr>
      <vt:lpstr>Quimo intestinal </vt:lpstr>
      <vt:lpstr>Absorción de hidratos de carbono</vt:lpstr>
      <vt:lpstr>Absorción de proteínas</vt:lpstr>
      <vt:lpstr>Proteínas</vt:lpstr>
      <vt:lpstr>Transporte de aminoácidos</vt:lpstr>
      <vt:lpstr>Absorción de lípidos</vt:lpstr>
      <vt:lpstr>Lípidos</vt:lpstr>
      <vt:lpstr>Absorción de agua</vt:lpstr>
      <vt:lpstr>Absorción de agua</vt:lpstr>
      <vt:lpstr>Absorción de sodio</vt:lpstr>
      <vt:lpstr>Potasio</vt:lpstr>
      <vt:lpstr>Hierro</vt:lpstr>
      <vt:lpstr>Vitaminas Hidrosolubles</vt:lpstr>
      <vt:lpstr>Vitaminas</vt:lpstr>
      <vt:lpstr>Vitaminas liposolubles </vt:lpstr>
      <vt:lpstr>Vitaminas liposolubles</vt:lpstr>
      <vt:lpstr>IV. FISIOLOGÍA DEL INTESTINO GRUESO</vt:lpstr>
      <vt:lpstr>Complementar estudio</vt:lpstr>
      <vt:lpstr>Generalidades</vt:lpstr>
      <vt:lpstr>Anatomía recto y sigmoides</vt:lpstr>
      <vt:lpstr>Fisiología</vt:lpstr>
      <vt:lpstr>Motilidad colónica</vt:lpstr>
      <vt:lpstr>Defecación</vt:lpstr>
      <vt:lpstr>Flora bacteriana</vt:lpstr>
      <vt:lpstr>V. FISIOLOGÍA DE LA VÍA BILIAR</vt:lpstr>
      <vt:lpstr>Complementar estudio</vt:lpstr>
      <vt:lpstr>Anatomía de la vía biliar</vt:lpstr>
      <vt:lpstr>Presentación de PowerPoint</vt:lpstr>
      <vt:lpstr>Presentación de PowerPoint</vt:lpstr>
      <vt:lpstr>Presentación de PowerPoint</vt:lpstr>
      <vt:lpstr>Histología</vt:lpstr>
      <vt:lpstr>Fisiología</vt:lpstr>
      <vt:lpstr>Familia de transportadores</vt:lpstr>
      <vt:lpstr>Formación de bilis</vt:lpstr>
      <vt:lpstr>Formación de bilis</vt:lpstr>
      <vt:lpstr>Metabolismo de la bilirrubina</vt:lpstr>
      <vt:lpstr>Presentación de PowerPoint</vt:lpstr>
      <vt:lpstr>Bilis</vt:lpstr>
      <vt:lpstr>Canalículo</vt:lpstr>
      <vt:lpstr>Sales biliares</vt:lpstr>
      <vt:lpstr>Motilidad vía biliar</vt:lpstr>
      <vt:lpstr>VI. FISIOLOGÍA DEL HÍGADO</vt:lpstr>
      <vt:lpstr>Complementar estudio</vt:lpstr>
      <vt:lpstr>Generalidades</vt:lpstr>
      <vt:lpstr>Fase absortiva</vt:lpstr>
      <vt:lpstr>Fase postabsortiva</vt:lpstr>
      <vt:lpstr>Metabolismo de lipoproteínas</vt:lpstr>
      <vt:lpstr>Metabolismo de proteínas </vt:lpstr>
      <vt:lpstr>Presentación de PowerPoint</vt:lpstr>
      <vt:lpstr>Eliminación de xenobióticos</vt:lpstr>
      <vt:lpstr>Fases</vt:lpstr>
      <vt:lpstr>Metabolismo del etanol</vt:lpstr>
      <vt:lpstr>Metabolismo etanol</vt:lpstr>
      <vt:lpstr>Depósito de vitaminas</vt:lpstr>
      <vt:lpstr>Sistema inmune</vt:lpstr>
      <vt:lpstr>Células de Kupffer </vt:lpstr>
      <vt:lpstr>Tolerancia antigénica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Embriología hematolinfoide</dc:title>
  <dc:creator>ALEJANDRO CARDONA PALACIO</dc:creator>
  <cp:lastModifiedBy>User</cp:lastModifiedBy>
  <cp:revision>48</cp:revision>
  <dcterms:created xsi:type="dcterms:W3CDTF">2021-02-01T15:16:16Z</dcterms:created>
  <dcterms:modified xsi:type="dcterms:W3CDTF">2021-07-19T15:43:49Z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3345690</vt:lpwstr>
  </property>
  <property fmtid="{D5CDD505-2E9C-101B-9397-08002B2CF9AE}" name="NXPowerLiteSettings" pid="3">
    <vt:lpwstr>C7000400038000</vt:lpwstr>
  </property>
  <property fmtid="{D5CDD505-2E9C-101B-9397-08002B2CF9AE}" name="NXPowerLiteVersion" pid="4">
    <vt:lpwstr>S9.0.3</vt:lpwstr>
  </property>
</Properties>
</file>