
<file path=[Content_Types].xml><?xml version="1.0" encoding="utf-8"?>
<Types xmlns="http://schemas.openxmlformats.org/package/2006/content-types">
  <Default ContentType="image/x-emf" Extension="emf"/>
  <Default ContentType="application/x-fontdata" Extension="fntdata"/>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77.xml"/>
  <Override ContentType="application/vnd.openxmlformats-officedocument.presentationml.slide+xml" PartName="/ppt/slides/slide78.xml"/>
  <Override ContentType="application/vnd.openxmlformats-officedocument.presentationml.slide+xml" PartName="/ppt/slides/slide79.xml"/>
  <Override ContentType="application/vnd.openxmlformats-officedocument.presentationml.slide+xml" PartName="/ppt/slides/slide80.xml"/>
  <Override ContentType="application/vnd.openxmlformats-officedocument.presentationml.slide+xml" PartName="/ppt/slides/slide81.xml"/>
  <Override ContentType="application/vnd.openxmlformats-officedocument.presentationml.slide+xml" PartName="/ppt/slides/slide82.xml"/>
  <Override ContentType="application/vnd.openxmlformats-officedocument.presentationml.slide+xml" PartName="/ppt/slides/slide83.xml"/>
  <Override ContentType="application/vnd.openxmlformats-officedocument.presentationml.slide+xml" PartName="/ppt/slides/slide84.xml"/>
  <Override ContentType="application/vnd.openxmlformats-officedocument.presentationml.slide+xml" PartName="/ppt/slides/slide85.xml"/>
  <Override ContentType="application/vnd.openxmlformats-officedocument.presentationml.slide+xml" PartName="/ppt/slides/slide86.xml"/>
  <Override ContentType="application/vnd.openxmlformats-officedocument.presentationml.slide+xml" PartName="/ppt/slides/slide87.xml"/>
  <Override ContentType="application/vnd.openxmlformats-officedocument.presentationml.slide+xml" PartName="/ppt/slides/slide88.xml"/>
  <Override ContentType="application/vnd.openxmlformats-officedocument.presentationml.slide+xml" PartName="/ppt/slides/slide89.xml"/>
  <Override ContentType="application/vnd.openxmlformats-officedocument.presentationml.slide+xml" PartName="/ppt/slides/slide90.xml"/>
  <Override ContentType="application/vnd.openxmlformats-officedocument.presentationml.slide+xml" PartName="/ppt/slides/slide91.xml"/>
  <Override ContentType="application/vnd.openxmlformats-officedocument.presentationml.slide+xml" PartName="/ppt/slides/slide92.xml"/>
  <Override ContentType="application/vnd.openxmlformats-officedocument.presentationml.slide+xml" PartName="/ppt/slides/slide93.xml"/>
  <Override ContentType="application/vnd.openxmlformats-officedocument.presentationml.slide+xml" PartName="/ppt/slides/slide94.xml"/>
  <Override ContentType="application/vnd.openxmlformats-officedocument.presentationml.slide+xml" PartName="/ppt/slides/slide95.xml"/>
  <Override ContentType="application/vnd.openxmlformats-officedocument.presentationml.slide+xml" PartName="/ppt/slides/slide96.xml"/>
  <Override ContentType="application/vnd.openxmlformats-officedocument.presentationml.slide+xml" PartName="/ppt/slides/slide97.xml"/>
  <Override ContentType="application/vnd.openxmlformats-officedocument.presentationml.slide+xml" PartName="/ppt/slides/slide98.xml"/>
  <Override ContentType="application/vnd.openxmlformats-officedocument.presentationml.slide+xml" PartName="/ppt/slides/slide99.xml"/>
  <Override ContentType="application/vnd.openxmlformats-officedocument.presentationml.slide+xml" PartName="/ppt/slides/slide100.xml"/>
  <Override ContentType="application/vnd.openxmlformats-officedocument.presentationml.slide+xml" PartName="/ppt/slides/slide101.xml"/>
  <Override ContentType="application/vnd.openxmlformats-officedocument.presentationml.slide+xml" PartName="/ppt/slides/slide102.xml"/>
  <Override ContentType="application/vnd.openxmlformats-officedocument.presentationml.slide+xml" PartName="/ppt/slides/slide103.xml"/>
  <Override ContentType="application/vnd.openxmlformats-officedocument.presentationml.slide+xml" PartName="/ppt/slides/slide104.xml"/>
  <Override ContentType="application/vnd.openxmlformats-officedocument.presentationml.slide+xml" PartName="/ppt/slides/slide105.xml"/>
  <Override ContentType="application/vnd.openxmlformats-officedocument.presentationml.slide+xml" PartName="/ppt/slides/slide106.xml"/>
  <Override ContentType="application/vnd.openxmlformats-officedocument.presentationml.slide+xml" PartName="/ppt/slides/slide107.xml"/>
  <Override ContentType="application/vnd.openxmlformats-officedocument.presentationml.slide+xml" PartName="/ppt/slides/slide108.xml"/>
  <Override ContentType="application/vnd.openxmlformats-officedocument.presentationml.slide+xml" PartName="/ppt/slides/slide109.xml"/>
  <Override ContentType="application/vnd.openxmlformats-officedocument.presentationml.slide+xml" PartName="/ppt/slides/slide110.xml"/>
  <Override ContentType="application/vnd.openxmlformats-officedocument.presentationml.slide+xml" PartName="/ppt/slides/slide111.xml"/>
  <Override ContentType="application/vnd.openxmlformats-officedocument.presentationml.slide+xml" PartName="/ppt/slides/slide112.xml"/>
  <Override ContentType="application/vnd.openxmlformats-officedocument.presentationml.slide+xml" PartName="/ppt/slides/slide113.xml"/>
  <Override ContentType="application/vnd.openxmlformats-officedocument.presentationml.slide+xml" PartName="/ppt/slides/slide114.xml"/>
  <Override ContentType="application/vnd.openxmlformats-officedocument.presentationml.slide+xml" PartName="/ppt/slides/slide115.xml"/>
  <Override ContentType="application/vnd.openxmlformats-officedocument.presentationml.slide+xml" PartName="/ppt/slides/slide116.xml"/>
  <Override ContentType="application/vnd.openxmlformats-officedocument.presentationml.slide+xml" PartName="/ppt/slides/slide117.xml"/>
  <Override ContentType="application/vnd.openxmlformats-officedocument.presentationml.slide+xml" PartName="/ppt/slides/slide118.xml"/>
  <Override ContentType="application/vnd.openxmlformats-officedocument.presentationml.slide+xml" PartName="/ppt/slides/slide119.xml"/>
  <Override ContentType="application/vnd.openxmlformats-officedocument.presentationml.slide+xml" PartName="/ppt/slides/slide120.xml"/>
  <Override ContentType="application/vnd.openxmlformats-officedocument.presentationml.slide+xml" PartName="/ppt/slides/slide121.xml"/>
  <Override ContentType="application/vnd.openxmlformats-officedocument.presentationml.slide+xml" PartName="/ppt/slides/slide122.xml"/>
  <Override ContentType="application/vnd.openxmlformats-officedocument.presentationml.slide+xml" PartName="/ppt/slides/slide123.xml"/>
  <Override ContentType="application/vnd.openxmlformats-officedocument.presentationml.slide+xml" PartName="/ppt/slides/slide124.xml"/>
  <Override ContentType="application/vnd.openxmlformats-officedocument.presentationml.slide+xml" PartName="/ppt/slides/slide125.xml"/>
  <Override ContentType="application/vnd.openxmlformats-officedocument.presentationml.slide+xml" PartName="/ppt/slides/slide126.xml"/>
  <Override ContentType="application/vnd.openxmlformats-officedocument.presentationml.slide+xml" PartName="/ppt/slides/slide127.xml"/>
  <Override ContentType="application/vnd.openxmlformats-officedocument.presentationml.slide+xml" PartName="/ppt/slides/slide128.xml"/>
  <Override ContentType="application/vnd.openxmlformats-officedocument.presentationml.slide+xml" PartName="/ppt/slides/slide129.xml"/>
  <Override ContentType="application/vnd.openxmlformats-officedocument.presentationml.slide+xml" PartName="/ppt/slides/slide130.xml"/>
  <Override ContentType="application/vnd.openxmlformats-officedocument.presentationml.slide+xml" PartName="/ppt/slides/slide131.xml"/>
  <Override ContentType="application/vnd.openxmlformats-officedocument.presentationml.slide+xml" PartName="/ppt/slides/slide132.xml"/>
  <Override ContentType="application/vnd.openxmlformats-officedocument.presentationml.slide+xml" PartName="/ppt/slides/slide133.xml"/>
  <Override ContentType="application/vnd.openxmlformats-officedocument.presentationml.slide+xml" PartName="/ppt/slides/slide134.xml"/>
  <Override ContentType="application/vnd.openxmlformats-officedocument.presentationml.slide+xml" PartName="/ppt/slides/slide135.xml"/>
  <Override ContentType="application/vnd.openxmlformats-officedocument.presentationml.slide+xml" PartName="/ppt/slides/slide136.xml"/>
  <Override ContentType="application/vnd.openxmlformats-officedocument.presentationml.slide+xml" PartName="/ppt/slides/slide137.xml"/>
  <Override ContentType="application/vnd.openxmlformats-officedocument.presentationml.slide+xml" PartName="/ppt/slides/slide138.xml"/>
  <Override ContentType="application/vnd.openxmlformats-officedocument.presentationml.slide+xml" PartName="/ppt/slides/slide139.xml"/>
  <Override ContentType="application/vnd.openxmlformats-officedocument.presentationml.slide+xml" PartName="/ppt/slides/slide140.xml"/>
  <Override ContentType="application/vnd.openxmlformats-officedocument.presentationml.slide+xml" PartName="/ppt/slides/slide141.xml"/>
  <Override ContentType="application/vnd.openxmlformats-officedocument.presentationml.slide+xml" PartName="/ppt/slides/slide142.xml"/>
  <Override ContentType="application/vnd.openxmlformats-officedocument.presentationml.slide+xml" PartName="/ppt/slides/slide143.xml"/>
  <Override ContentType="application/vnd.openxmlformats-officedocument.presentationml.slide+xml" PartName="/ppt/slides/slide144.xml"/>
  <Override ContentType="application/vnd.openxmlformats-officedocument.presentationml.slide+xml" PartName="/ppt/slides/slide145.xml"/>
  <Override ContentType="application/vnd.openxmlformats-officedocument.presentationml.slide+xml" PartName="/ppt/slides/slide146.xml"/>
  <Override ContentType="application/vnd.openxmlformats-officedocument.presentationml.slide+xml" PartName="/ppt/slides/slide147.xml"/>
  <Override ContentType="application/vnd.openxmlformats-officedocument.presentationml.slide+xml" PartName="/ppt/slides/slide148.xml"/>
  <Override ContentType="application/vnd.openxmlformats-officedocument.presentationml.slide+xml" PartName="/ppt/slides/slide149.xml"/>
  <Override ContentType="application/vnd.openxmlformats-officedocument.presentationml.slide+xml" PartName="/ppt/slides/slide150.xml"/>
  <Override ContentType="application/vnd.openxmlformats-officedocument.presentationml.slide+xml" PartName="/ppt/slides/slide151.xml"/>
  <Override ContentType="application/vnd.openxmlformats-officedocument.presentationml.slide+xml" PartName="/ppt/slides/slide152.xml"/>
  <Override ContentType="application/vnd.openxmlformats-officedocument.presentationml.slide+xml" PartName="/ppt/slides/slide153.xml"/>
  <Override ContentType="application/vnd.openxmlformats-officedocument.presentationml.slide+xml" PartName="/ppt/slides/slide154.xml"/>
  <Override ContentType="application/vnd.openxmlformats-officedocument.presentationml.slide+xml" PartName="/ppt/slides/slide155.xml"/>
  <Override ContentType="application/vnd.openxmlformats-officedocument.presentationml.slide+xml" PartName="/ppt/slides/slide156.xml"/>
  <Override ContentType="application/vnd.openxmlformats-officedocument.presentationml.slide+xml" PartName="/ppt/slides/slide157.xml"/>
  <Override ContentType="application/vnd.openxmlformats-officedocument.presentationml.slide+xml" PartName="/ppt/slides/slide158.xml"/>
  <Override ContentType="application/vnd.openxmlformats-officedocument.presentationml.slide+xml" PartName="/ppt/slides/slide159.xml"/>
  <Override ContentType="application/vnd.openxmlformats-officedocument.presentationml.slide+xml" PartName="/ppt/slides/slide160.xml"/>
  <Override ContentType="application/vnd.openxmlformats-officedocument.presentationml.slide+xml" PartName="/ppt/slides/slide161.xml"/>
  <Override ContentType="application/vnd.openxmlformats-officedocument.presentationml.slide+xml" PartName="/ppt/slides/slide162.xml"/>
  <Override ContentType="application/vnd.openxmlformats-officedocument.presentationml.slide+xml" PartName="/ppt/slides/slide163.xml"/>
  <Override ContentType="application/vnd.openxmlformats-officedocument.presentationml.slide+xml" PartName="/ppt/slides/slide164.xml"/>
  <Override ContentType="application/vnd.openxmlformats-officedocument.presentationml.slide+xml" PartName="/ppt/slides/slide165.xml"/>
  <Override ContentType="application/vnd.openxmlformats-officedocument.presentationml.slide+xml" PartName="/ppt/slides/slide166.xml"/>
  <Override ContentType="application/vnd.openxmlformats-officedocument.presentationml.slide+xml" PartName="/ppt/slides/slide167.xml"/>
  <Override ContentType="application/vnd.openxmlformats-officedocument.presentationml.slide+xml" PartName="/ppt/slides/slide168.xml"/>
  <Override ContentType="application/vnd.openxmlformats-officedocument.presentationml.slide+xml" PartName="/ppt/slides/slide169.xml"/>
  <Override ContentType="application/vnd.openxmlformats-officedocument.presentationml.slide+xml" PartName="/ppt/slides/slide170.xml"/>
  <Override ContentType="application/vnd.openxmlformats-officedocument.presentationml.slide+xml" PartName="/ppt/slides/slide171.xml"/>
  <Override ContentType="application/vnd.openxmlformats-officedocument.presentationml.slide+xml" PartName="/ppt/slides/slide172.xml"/>
  <Override ContentType="application/vnd.openxmlformats-officedocument.presentationml.slide+xml" PartName="/ppt/slides/slide173.xml"/>
  <Override ContentType="application/vnd.openxmlformats-officedocument.presentationml.slide+xml" PartName="/ppt/slides/slide174.xml"/>
  <Override ContentType="application/vnd.openxmlformats-officedocument.presentationml.slide+xml" PartName="/ppt/slides/slide175.xml"/>
  <Override ContentType="application/vnd.openxmlformats-officedocument.presentationml.slide+xml" PartName="/ppt/slides/slide176.xml"/>
  <Override ContentType="application/vnd.openxmlformats-officedocument.presentationml.slide+xml" PartName="/ppt/slides/slide177.xml"/>
  <Override ContentType="application/vnd.openxmlformats-officedocument.presentationml.slide+xml" PartName="/ppt/slides/slide178.xml"/>
  <Override ContentType="application/vnd.openxmlformats-officedocument.presentationml.slide+xml" PartName="/ppt/slides/slide179.xml"/>
  <Override ContentType="application/vnd.openxmlformats-officedocument.presentationml.slide+xml" PartName="/ppt/slides/slide180.xml"/>
  <Override ContentType="application/vnd.openxmlformats-officedocument.presentationml.slide+xml" PartName="/ppt/slides/slide18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2.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package.core-properties+xml" PartName="/docProps/core.xml"/>
  <Override ContentType="application/vnd.openxmlformats-officedocument.extended-properties+xml" PartName="/docProps/app.xml"/>
  <Override ContentType="application/binary" PartName="/ppt/metadata"/>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83"/>
  </p:notesMasterIdLst>
  <p:sldIdLst>
    <p:sldId id="534" r:id="rId2"/>
    <p:sldId id="532" r:id="rId3"/>
    <p:sldId id="471" r:id="rId4"/>
    <p:sldId id="287" r:id="rId5"/>
    <p:sldId id="288" r:id="rId6"/>
    <p:sldId id="289" r:id="rId7"/>
    <p:sldId id="469" r:id="rId8"/>
    <p:sldId id="472" r:id="rId9"/>
    <p:sldId id="473" r:id="rId10"/>
    <p:sldId id="470" r:id="rId11"/>
    <p:sldId id="474" r:id="rId12"/>
    <p:sldId id="475" r:id="rId13"/>
    <p:sldId id="476" r:id="rId14"/>
    <p:sldId id="477" r:id="rId15"/>
    <p:sldId id="478" r:id="rId16"/>
    <p:sldId id="479" r:id="rId17"/>
    <p:sldId id="538" r:id="rId18"/>
    <p:sldId id="539" r:id="rId19"/>
    <p:sldId id="540" r:id="rId20"/>
    <p:sldId id="541" r:id="rId21"/>
    <p:sldId id="542" r:id="rId22"/>
    <p:sldId id="543" r:id="rId23"/>
    <p:sldId id="545" r:id="rId24"/>
    <p:sldId id="546" r:id="rId25"/>
    <p:sldId id="596" r:id="rId26"/>
    <p:sldId id="544" r:id="rId27"/>
    <p:sldId id="547" r:id="rId28"/>
    <p:sldId id="548" r:id="rId29"/>
    <p:sldId id="549" r:id="rId30"/>
    <p:sldId id="550" r:id="rId31"/>
    <p:sldId id="551" r:id="rId32"/>
    <p:sldId id="552" r:id="rId33"/>
    <p:sldId id="553" r:id="rId34"/>
    <p:sldId id="554" r:id="rId35"/>
    <p:sldId id="597" r:id="rId36"/>
    <p:sldId id="556" r:id="rId37"/>
    <p:sldId id="703" r:id="rId38"/>
    <p:sldId id="557" r:id="rId39"/>
    <p:sldId id="558" r:id="rId40"/>
    <p:sldId id="560" r:id="rId41"/>
    <p:sldId id="561" r:id="rId42"/>
    <p:sldId id="704" r:id="rId43"/>
    <p:sldId id="562" r:id="rId44"/>
    <p:sldId id="705" r:id="rId45"/>
    <p:sldId id="564" r:id="rId46"/>
    <p:sldId id="563" r:id="rId47"/>
    <p:sldId id="600" r:id="rId48"/>
    <p:sldId id="598" r:id="rId49"/>
    <p:sldId id="568" r:id="rId50"/>
    <p:sldId id="577" r:id="rId51"/>
    <p:sldId id="565" r:id="rId52"/>
    <p:sldId id="566" r:id="rId53"/>
    <p:sldId id="567" r:id="rId54"/>
    <p:sldId id="599" r:id="rId55"/>
    <p:sldId id="707" r:id="rId56"/>
    <p:sldId id="706" r:id="rId57"/>
    <p:sldId id="708" r:id="rId58"/>
    <p:sldId id="569" r:id="rId59"/>
    <p:sldId id="571" r:id="rId60"/>
    <p:sldId id="572" r:id="rId61"/>
    <p:sldId id="573" r:id="rId62"/>
    <p:sldId id="574" r:id="rId63"/>
    <p:sldId id="576" r:id="rId64"/>
    <p:sldId id="578" r:id="rId65"/>
    <p:sldId id="306" r:id="rId66"/>
    <p:sldId id="579" r:id="rId67"/>
    <p:sldId id="580" r:id="rId68"/>
    <p:sldId id="582" r:id="rId69"/>
    <p:sldId id="581" r:id="rId70"/>
    <p:sldId id="583" r:id="rId71"/>
    <p:sldId id="584" r:id="rId72"/>
    <p:sldId id="585" r:id="rId73"/>
    <p:sldId id="601" r:id="rId74"/>
    <p:sldId id="586" r:id="rId75"/>
    <p:sldId id="587" r:id="rId76"/>
    <p:sldId id="537" r:id="rId77"/>
    <p:sldId id="728" r:id="rId78"/>
    <p:sldId id="602" r:id="rId79"/>
    <p:sldId id="603" r:id="rId80"/>
    <p:sldId id="604" r:id="rId81"/>
    <p:sldId id="606" r:id="rId82"/>
    <p:sldId id="605" r:id="rId83"/>
    <p:sldId id="607" r:id="rId84"/>
    <p:sldId id="608" r:id="rId85"/>
    <p:sldId id="723" r:id="rId86"/>
    <p:sldId id="724" r:id="rId87"/>
    <p:sldId id="639" r:id="rId88"/>
    <p:sldId id="609" r:id="rId89"/>
    <p:sldId id="611" r:id="rId90"/>
    <p:sldId id="612" r:id="rId91"/>
    <p:sldId id="716" r:id="rId92"/>
    <p:sldId id="613" r:id="rId93"/>
    <p:sldId id="307" r:id="rId94"/>
    <p:sldId id="617" r:id="rId95"/>
    <p:sldId id="618" r:id="rId96"/>
    <p:sldId id="717" r:id="rId97"/>
    <p:sldId id="718" r:id="rId98"/>
    <p:sldId id="614" r:id="rId99"/>
    <p:sldId id="615" r:id="rId100"/>
    <p:sldId id="712" r:id="rId101"/>
    <p:sldId id="713" r:id="rId102"/>
    <p:sldId id="714" r:id="rId103"/>
    <p:sldId id="715" r:id="rId104"/>
    <p:sldId id="536" r:id="rId105"/>
    <p:sldId id="729" r:id="rId106"/>
    <p:sldId id="590" r:id="rId107"/>
    <p:sldId id="638" r:id="rId108"/>
    <p:sldId id="589" r:id="rId109"/>
    <p:sldId id="588" r:id="rId110"/>
    <p:sldId id="591" r:id="rId111"/>
    <p:sldId id="592" r:id="rId112"/>
    <p:sldId id="594" r:id="rId113"/>
    <p:sldId id="616" r:id="rId114"/>
    <p:sldId id="620" r:id="rId115"/>
    <p:sldId id="621" r:id="rId116"/>
    <p:sldId id="622" r:id="rId117"/>
    <p:sldId id="623" r:id="rId118"/>
    <p:sldId id="624" r:id="rId119"/>
    <p:sldId id="625" r:id="rId120"/>
    <p:sldId id="711" r:id="rId121"/>
    <p:sldId id="640" r:id="rId122"/>
    <p:sldId id="626" r:id="rId123"/>
    <p:sldId id="719" r:id="rId124"/>
    <p:sldId id="720" r:id="rId125"/>
    <p:sldId id="627" r:id="rId126"/>
    <p:sldId id="721" r:id="rId127"/>
    <p:sldId id="628" r:id="rId128"/>
    <p:sldId id="629" r:id="rId129"/>
    <p:sldId id="630" r:id="rId130"/>
    <p:sldId id="631" r:id="rId131"/>
    <p:sldId id="632" r:id="rId132"/>
    <p:sldId id="633" r:id="rId133"/>
    <p:sldId id="634" r:id="rId134"/>
    <p:sldId id="635" r:id="rId135"/>
    <p:sldId id="636" r:id="rId136"/>
    <p:sldId id="637" r:id="rId137"/>
    <p:sldId id="641" r:id="rId138"/>
    <p:sldId id="642" r:id="rId139"/>
    <p:sldId id="643" r:id="rId140"/>
    <p:sldId id="644" r:id="rId141"/>
    <p:sldId id="535" r:id="rId142"/>
    <p:sldId id="730" r:id="rId143"/>
    <p:sldId id="645" r:id="rId144"/>
    <p:sldId id="646" r:id="rId145"/>
    <p:sldId id="647" r:id="rId146"/>
    <p:sldId id="648" r:id="rId147"/>
    <p:sldId id="649" r:id="rId148"/>
    <p:sldId id="650" r:id="rId149"/>
    <p:sldId id="651" r:id="rId150"/>
    <p:sldId id="652" r:id="rId151"/>
    <p:sldId id="653" r:id="rId152"/>
    <p:sldId id="722" r:id="rId153"/>
    <p:sldId id="654" r:id="rId154"/>
    <p:sldId id="655" r:id="rId155"/>
    <p:sldId id="725" r:id="rId156"/>
    <p:sldId id="726" r:id="rId157"/>
    <p:sldId id="656" r:id="rId158"/>
    <p:sldId id="657" r:id="rId159"/>
    <p:sldId id="658" r:id="rId160"/>
    <p:sldId id="727" r:id="rId161"/>
    <p:sldId id="659" r:id="rId162"/>
    <p:sldId id="660" r:id="rId163"/>
    <p:sldId id="661" r:id="rId164"/>
    <p:sldId id="662" r:id="rId165"/>
    <p:sldId id="663" r:id="rId166"/>
    <p:sldId id="664" r:id="rId167"/>
    <p:sldId id="665" r:id="rId168"/>
    <p:sldId id="666" r:id="rId169"/>
    <p:sldId id="667" r:id="rId170"/>
    <p:sldId id="668" r:id="rId171"/>
    <p:sldId id="669" r:id="rId172"/>
    <p:sldId id="670" r:id="rId173"/>
    <p:sldId id="346" r:id="rId174"/>
    <p:sldId id="671" r:id="rId175"/>
    <p:sldId id="672" r:id="rId176"/>
    <p:sldId id="673" r:id="rId177"/>
    <p:sldId id="674" r:id="rId178"/>
    <p:sldId id="676" r:id="rId179"/>
    <p:sldId id="677" r:id="rId180"/>
    <p:sldId id="678" r:id="rId181"/>
    <p:sldId id="679" r:id="rId182"/>
  </p:sldIdLst>
  <p:sldSz cx="12192000" cy="6858000"/>
  <p:notesSz cx="6858000" cy="9144000"/>
  <p:embeddedFontLst>
    <p:embeddedFont>
      <p:font typeface="Calibri" panose="020F0502020204030204" pitchFamily="34" charset="0"/>
      <p:regular r:id="rId184"/>
      <p:bold r:id="rId185"/>
      <p:italic r:id="rId186"/>
      <p:boldItalic r:id="rId187"/>
    </p:embeddedFont>
    <p:embeddedFont>
      <p:font typeface="Montserrat" panose="02000505000000020004" pitchFamily="2" charset="0"/>
      <p:regular r:id="rId188"/>
      <p:bold r:id="rId189"/>
      <p:italic r:id="rId190"/>
      <p:boldItalic r:id="rId191"/>
    </p:embeddedFont>
    <p:embeddedFont>
      <p:font typeface="Roboto" panose="02000000000000000000" pitchFamily="2" charset="0"/>
      <p:regular r:id="rId192"/>
      <p:bold r:id="rId193"/>
      <p:italic r:id="rId194"/>
      <p:boldItalic r:id="rId19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15" roundtripDataSignature="AMtx7mg3ynQ6KpWoVb7DPqXjH7XdolBBU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2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49CDFF4-5091-41B1-9043-D889164D9BA4}">
  <a:tblStyle styleId="{449CDFF4-5091-41B1-9043-D889164D9B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31" autoAdjust="0"/>
    <p:restoredTop sz="94472" autoAdjust="0"/>
  </p:normalViewPr>
  <p:slideViewPr>
    <p:cSldViewPr snapToGrid="0">
      <p:cViewPr varScale="1">
        <p:scale>
          <a:sx n="81" d="100"/>
          <a:sy n="81" d="100"/>
        </p:scale>
        <p:origin x="288" y="7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font" Target="fonts/font8.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font" Target="fonts/font3.fntdata"/><Relationship Id="rId216"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font" Target="fonts/font9.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font" Target="fonts/font4.fntdata"/><Relationship Id="rId217"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font" Target="fonts/font10.fntdata"/><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font" Target="fonts/font5.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notesMaster" Target="notesMasters/notesMaster1.xml"/><Relationship Id="rId218"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font" Target="fonts/font1.fntdata"/><Relationship Id="rId189" Type="http://schemas.openxmlformats.org/officeDocument/2006/relationships/font" Target="fonts/font6.fntdata"/><Relationship Id="rId219"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font" Target="fonts/font12.fntdata"/><Relationship Id="rId190" Type="http://schemas.openxmlformats.org/officeDocument/2006/relationships/font" Target="fonts/font7.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5" Type="http://customschemas.google.com/relationships/presentationmetadata" Target="metadata"/><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0989A6-851A-403C-8714-95534C8C7FE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s-CO"/>
        </a:p>
      </dgm:t>
    </dgm:pt>
    <dgm:pt modelId="{371878A9-750F-4466-8757-CAE96CEE7FDE}">
      <dgm:prSet phldrT="[Texto]"/>
      <dgm:spPr/>
      <dgm:t>
        <a:bodyPr/>
        <a:lstStyle/>
        <a:p>
          <a:r>
            <a:rPr lang="es-CO" dirty="0"/>
            <a:t>Función sensorial</a:t>
          </a:r>
        </a:p>
      </dgm:t>
    </dgm:pt>
    <dgm:pt modelId="{81AFA93C-19F1-483F-AAB9-7E9ACD335B72}" type="parTrans" cxnId="{AC1D2F42-3872-4103-A8B8-1847749FB4EA}">
      <dgm:prSet/>
      <dgm:spPr/>
      <dgm:t>
        <a:bodyPr/>
        <a:lstStyle/>
        <a:p>
          <a:endParaRPr lang="es-CO"/>
        </a:p>
      </dgm:t>
    </dgm:pt>
    <dgm:pt modelId="{047D6A1F-AAA6-43B4-9204-50475D25F418}" type="sibTrans" cxnId="{AC1D2F42-3872-4103-A8B8-1847749FB4EA}">
      <dgm:prSet/>
      <dgm:spPr/>
      <dgm:t>
        <a:bodyPr/>
        <a:lstStyle/>
        <a:p>
          <a:endParaRPr lang="es-CO"/>
        </a:p>
      </dgm:t>
    </dgm:pt>
    <dgm:pt modelId="{B265208B-A6C8-4EC9-B9C0-73F61F4DB653}">
      <dgm:prSet phldrT="[Texto]"/>
      <dgm:spPr/>
      <dgm:t>
        <a:bodyPr/>
        <a:lstStyle/>
        <a:p>
          <a:r>
            <a:rPr lang="es-CO" dirty="0"/>
            <a:t>Función motora</a:t>
          </a:r>
        </a:p>
      </dgm:t>
    </dgm:pt>
    <dgm:pt modelId="{A19B80E6-332D-4AFB-A7E8-7C0A6D72416E}" type="parTrans" cxnId="{1ECD8B34-CA35-4ABB-9181-390CF1D34BE7}">
      <dgm:prSet/>
      <dgm:spPr/>
      <dgm:t>
        <a:bodyPr/>
        <a:lstStyle/>
        <a:p>
          <a:endParaRPr lang="es-CO"/>
        </a:p>
      </dgm:t>
    </dgm:pt>
    <dgm:pt modelId="{9085CF32-BD0B-4494-A6BE-F63384D0C342}" type="sibTrans" cxnId="{1ECD8B34-CA35-4ABB-9181-390CF1D34BE7}">
      <dgm:prSet/>
      <dgm:spPr/>
      <dgm:t>
        <a:bodyPr/>
        <a:lstStyle/>
        <a:p>
          <a:endParaRPr lang="es-CO"/>
        </a:p>
      </dgm:t>
    </dgm:pt>
    <dgm:pt modelId="{AE199B48-58DC-4DBE-9655-AD62F838642E}">
      <dgm:prSet phldrT="[Texto]"/>
      <dgm:spPr/>
      <dgm:t>
        <a:bodyPr/>
        <a:lstStyle/>
        <a:p>
          <a:r>
            <a:rPr lang="es-CO" dirty="0"/>
            <a:t>Emociones</a:t>
          </a:r>
        </a:p>
      </dgm:t>
    </dgm:pt>
    <dgm:pt modelId="{A94D839E-AD0B-4862-837E-62F87D1292EA}" type="parTrans" cxnId="{98C9A86E-6EF1-484D-91D3-FEA8A4E53253}">
      <dgm:prSet/>
      <dgm:spPr/>
      <dgm:t>
        <a:bodyPr/>
        <a:lstStyle/>
        <a:p>
          <a:endParaRPr lang="es-CO"/>
        </a:p>
      </dgm:t>
    </dgm:pt>
    <dgm:pt modelId="{5A544B72-86D3-471C-BD0B-007CB9DFDC87}" type="sibTrans" cxnId="{98C9A86E-6EF1-484D-91D3-FEA8A4E53253}">
      <dgm:prSet/>
      <dgm:spPr/>
      <dgm:t>
        <a:bodyPr/>
        <a:lstStyle/>
        <a:p>
          <a:endParaRPr lang="es-CO"/>
        </a:p>
      </dgm:t>
    </dgm:pt>
    <dgm:pt modelId="{7C01A218-3641-4F1B-952A-7AC3BBC5D825}">
      <dgm:prSet phldrT="[Texto]"/>
      <dgm:spPr/>
      <dgm:t>
        <a:bodyPr/>
        <a:lstStyle/>
        <a:p>
          <a:r>
            <a:rPr lang="es-CO" dirty="0"/>
            <a:t>Áreas de asociación</a:t>
          </a:r>
        </a:p>
      </dgm:t>
    </dgm:pt>
    <dgm:pt modelId="{8500BDE5-1114-4227-9F37-C992B725D6EC}" type="parTrans" cxnId="{FD95BD96-2CEB-4CCC-A4B0-3ACCFC6C0CF0}">
      <dgm:prSet/>
      <dgm:spPr/>
      <dgm:t>
        <a:bodyPr/>
        <a:lstStyle/>
        <a:p>
          <a:endParaRPr lang="es-CO"/>
        </a:p>
      </dgm:t>
    </dgm:pt>
    <dgm:pt modelId="{3D204C63-B08D-4693-B5AC-878C5106DD72}" type="sibTrans" cxnId="{FD95BD96-2CEB-4CCC-A4B0-3ACCFC6C0CF0}">
      <dgm:prSet/>
      <dgm:spPr/>
      <dgm:t>
        <a:bodyPr/>
        <a:lstStyle/>
        <a:p>
          <a:endParaRPr lang="es-CO"/>
        </a:p>
      </dgm:t>
    </dgm:pt>
    <dgm:pt modelId="{05403DCC-364E-4D8F-8F9E-89FAD0653970}" type="pres">
      <dgm:prSet presAssocID="{080989A6-851A-403C-8714-95534C8C7FEB}" presName="cycle" presStyleCnt="0">
        <dgm:presLayoutVars>
          <dgm:dir/>
          <dgm:resizeHandles val="exact"/>
        </dgm:presLayoutVars>
      </dgm:prSet>
      <dgm:spPr/>
    </dgm:pt>
    <dgm:pt modelId="{258A49FC-9AAC-4DA8-AF6F-8D7BC31086E9}" type="pres">
      <dgm:prSet presAssocID="{371878A9-750F-4466-8757-CAE96CEE7FDE}" presName="node" presStyleLbl="node1" presStyleIdx="0" presStyleCnt="4">
        <dgm:presLayoutVars>
          <dgm:bulletEnabled val="1"/>
        </dgm:presLayoutVars>
      </dgm:prSet>
      <dgm:spPr/>
    </dgm:pt>
    <dgm:pt modelId="{C4E0CFFF-3C23-42E0-A850-7AA875BC19CF}" type="pres">
      <dgm:prSet presAssocID="{371878A9-750F-4466-8757-CAE96CEE7FDE}" presName="spNode" presStyleCnt="0"/>
      <dgm:spPr/>
    </dgm:pt>
    <dgm:pt modelId="{8A409B70-154D-42BE-AB67-E132BC5BAC54}" type="pres">
      <dgm:prSet presAssocID="{047D6A1F-AAA6-43B4-9204-50475D25F418}" presName="sibTrans" presStyleLbl="sibTrans1D1" presStyleIdx="0" presStyleCnt="4"/>
      <dgm:spPr/>
    </dgm:pt>
    <dgm:pt modelId="{CBD47163-B19F-4A0A-A0FA-97B469DC159B}" type="pres">
      <dgm:prSet presAssocID="{B265208B-A6C8-4EC9-B9C0-73F61F4DB653}" presName="node" presStyleLbl="node1" presStyleIdx="1" presStyleCnt="4">
        <dgm:presLayoutVars>
          <dgm:bulletEnabled val="1"/>
        </dgm:presLayoutVars>
      </dgm:prSet>
      <dgm:spPr/>
    </dgm:pt>
    <dgm:pt modelId="{A6A8455D-294A-489A-AA28-0305D2E4B8F8}" type="pres">
      <dgm:prSet presAssocID="{B265208B-A6C8-4EC9-B9C0-73F61F4DB653}" presName="spNode" presStyleCnt="0"/>
      <dgm:spPr/>
    </dgm:pt>
    <dgm:pt modelId="{F3716731-523A-41D0-B654-C540D71EDD9A}" type="pres">
      <dgm:prSet presAssocID="{9085CF32-BD0B-4494-A6BE-F63384D0C342}" presName="sibTrans" presStyleLbl="sibTrans1D1" presStyleIdx="1" presStyleCnt="4"/>
      <dgm:spPr/>
    </dgm:pt>
    <dgm:pt modelId="{98AC8CFF-46EB-43D7-A8D1-21D69C080B4A}" type="pres">
      <dgm:prSet presAssocID="{AE199B48-58DC-4DBE-9655-AD62F838642E}" presName="node" presStyleLbl="node1" presStyleIdx="2" presStyleCnt="4">
        <dgm:presLayoutVars>
          <dgm:bulletEnabled val="1"/>
        </dgm:presLayoutVars>
      </dgm:prSet>
      <dgm:spPr/>
    </dgm:pt>
    <dgm:pt modelId="{77747557-48BC-46EB-8BA6-D73FEEE29CF6}" type="pres">
      <dgm:prSet presAssocID="{AE199B48-58DC-4DBE-9655-AD62F838642E}" presName="spNode" presStyleCnt="0"/>
      <dgm:spPr/>
    </dgm:pt>
    <dgm:pt modelId="{B2DFBCE7-0FF7-43CD-A749-2EA9AE3E7355}" type="pres">
      <dgm:prSet presAssocID="{5A544B72-86D3-471C-BD0B-007CB9DFDC87}" presName="sibTrans" presStyleLbl="sibTrans1D1" presStyleIdx="2" presStyleCnt="4"/>
      <dgm:spPr/>
    </dgm:pt>
    <dgm:pt modelId="{6FEF7E63-6A10-4082-9FD8-5D8D9EDD7059}" type="pres">
      <dgm:prSet presAssocID="{7C01A218-3641-4F1B-952A-7AC3BBC5D825}" presName="node" presStyleLbl="node1" presStyleIdx="3" presStyleCnt="4">
        <dgm:presLayoutVars>
          <dgm:bulletEnabled val="1"/>
        </dgm:presLayoutVars>
      </dgm:prSet>
      <dgm:spPr/>
    </dgm:pt>
    <dgm:pt modelId="{020D34E3-89D4-4FEE-8AED-8F1336ADFE24}" type="pres">
      <dgm:prSet presAssocID="{7C01A218-3641-4F1B-952A-7AC3BBC5D825}" presName="spNode" presStyleCnt="0"/>
      <dgm:spPr/>
    </dgm:pt>
    <dgm:pt modelId="{65437639-0736-400F-AD93-0F42D2C2A28F}" type="pres">
      <dgm:prSet presAssocID="{3D204C63-B08D-4693-B5AC-878C5106DD72}" presName="sibTrans" presStyleLbl="sibTrans1D1" presStyleIdx="3" presStyleCnt="4"/>
      <dgm:spPr/>
    </dgm:pt>
  </dgm:ptLst>
  <dgm:cxnLst>
    <dgm:cxn modelId="{388A8B1C-48CD-41E3-B371-D4B2FBB3D40C}" type="presOf" srcId="{080989A6-851A-403C-8714-95534C8C7FEB}" destId="{05403DCC-364E-4D8F-8F9E-89FAD0653970}" srcOrd="0" destOrd="0" presId="urn:microsoft.com/office/officeart/2005/8/layout/cycle5"/>
    <dgm:cxn modelId="{43C7A421-A8CB-460C-95EB-6B41FE210DDE}" type="presOf" srcId="{B265208B-A6C8-4EC9-B9C0-73F61F4DB653}" destId="{CBD47163-B19F-4A0A-A0FA-97B469DC159B}" srcOrd="0" destOrd="0" presId="urn:microsoft.com/office/officeart/2005/8/layout/cycle5"/>
    <dgm:cxn modelId="{1ECD8B34-CA35-4ABB-9181-390CF1D34BE7}" srcId="{080989A6-851A-403C-8714-95534C8C7FEB}" destId="{B265208B-A6C8-4EC9-B9C0-73F61F4DB653}" srcOrd="1" destOrd="0" parTransId="{A19B80E6-332D-4AFB-A7E8-7C0A6D72416E}" sibTransId="{9085CF32-BD0B-4494-A6BE-F63384D0C342}"/>
    <dgm:cxn modelId="{AC1D2F42-3872-4103-A8B8-1847749FB4EA}" srcId="{080989A6-851A-403C-8714-95534C8C7FEB}" destId="{371878A9-750F-4466-8757-CAE96CEE7FDE}" srcOrd="0" destOrd="0" parTransId="{81AFA93C-19F1-483F-AAB9-7E9ACD335B72}" sibTransId="{047D6A1F-AAA6-43B4-9204-50475D25F418}"/>
    <dgm:cxn modelId="{AB2DEF68-93C1-4298-AAB0-885F29261634}" type="presOf" srcId="{9085CF32-BD0B-4494-A6BE-F63384D0C342}" destId="{F3716731-523A-41D0-B654-C540D71EDD9A}" srcOrd="0" destOrd="0" presId="urn:microsoft.com/office/officeart/2005/8/layout/cycle5"/>
    <dgm:cxn modelId="{38F2776B-DC7F-42C1-A8F8-C3A56256471E}" type="presOf" srcId="{AE199B48-58DC-4DBE-9655-AD62F838642E}" destId="{98AC8CFF-46EB-43D7-A8D1-21D69C080B4A}" srcOrd="0" destOrd="0" presId="urn:microsoft.com/office/officeart/2005/8/layout/cycle5"/>
    <dgm:cxn modelId="{98C9A86E-6EF1-484D-91D3-FEA8A4E53253}" srcId="{080989A6-851A-403C-8714-95534C8C7FEB}" destId="{AE199B48-58DC-4DBE-9655-AD62F838642E}" srcOrd="2" destOrd="0" parTransId="{A94D839E-AD0B-4862-837E-62F87D1292EA}" sibTransId="{5A544B72-86D3-471C-BD0B-007CB9DFDC87}"/>
    <dgm:cxn modelId="{FD95BD96-2CEB-4CCC-A4B0-3ACCFC6C0CF0}" srcId="{080989A6-851A-403C-8714-95534C8C7FEB}" destId="{7C01A218-3641-4F1B-952A-7AC3BBC5D825}" srcOrd="3" destOrd="0" parTransId="{8500BDE5-1114-4227-9F37-C992B725D6EC}" sibTransId="{3D204C63-B08D-4693-B5AC-878C5106DD72}"/>
    <dgm:cxn modelId="{373210A2-8056-4D72-B2CE-798CF932FB90}" type="presOf" srcId="{7C01A218-3641-4F1B-952A-7AC3BBC5D825}" destId="{6FEF7E63-6A10-4082-9FD8-5D8D9EDD7059}" srcOrd="0" destOrd="0" presId="urn:microsoft.com/office/officeart/2005/8/layout/cycle5"/>
    <dgm:cxn modelId="{E183CAA8-F798-4CD6-9FED-1488F28F3AE8}" type="presOf" srcId="{047D6A1F-AAA6-43B4-9204-50475D25F418}" destId="{8A409B70-154D-42BE-AB67-E132BC5BAC54}" srcOrd="0" destOrd="0" presId="urn:microsoft.com/office/officeart/2005/8/layout/cycle5"/>
    <dgm:cxn modelId="{66CCD8E6-6669-436D-B342-18918B6367AC}" type="presOf" srcId="{371878A9-750F-4466-8757-CAE96CEE7FDE}" destId="{258A49FC-9AAC-4DA8-AF6F-8D7BC31086E9}" srcOrd="0" destOrd="0" presId="urn:microsoft.com/office/officeart/2005/8/layout/cycle5"/>
    <dgm:cxn modelId="{D10100EB-C59F-4708-A36E-A9ADDC58D334}" type="presOf" srcId="{5A544B72-86D3-471C-BD0B-007CB9DFDC87}" destId="{B2DFBCE7-0FF7-43CD-A749-2EA9AE3E7355}" srcOrd="0" destOrd="0" presId="urn:microsoft.com/office/officeart/2005/8/layout/cycle5"/>
    <dgm:cxn modelId="{BB348CF3-CC07-4A6B-A219-D76B31421600}" type="presOf" srcId="{3D204C63-B08D-4693-B5AC-878C5106DD72}" destId="{65437639-0736-400F-AD93-0F42D2C2A28F}" srcOrd="0" destOrd="0" presId="urn:microsoft.com/office/officeart/2005/8/layout/cycle5"/>
    <dgm:cxn modelId="{AA283424-D9E4-41CD-BADA-D5542E25C944}" type="presParOf" srcId="{05403DCC-364E-4D8F-8F9E-89FAD0653970}" destId="{258A49FC-9AAC-4DA8-AF6F-8D7BC31086E9}" srcOrd="0" destOrd="0" presId="urn:microsoft.com/office/officeart/2005/8/layout/cycle5"/>
    <dgm:cxn modelId="{D5A8ABAF-30A5-494C-B8E9-DBBE9E243781}" type="presParOf" srcId="{05403DCC-364E-4D8F-8F9E-89FAD0653970}" destId="{C4E0CFFF-3C23-42E0-A850-7AA875BC19CF}" srcOrd="1" destOrd="0" presId="urn:microsoft.com/office/officeart/2005/8/layout/cycle5"/>
    <dgm:cxn modelId="{65C70965-9E8E-47A4-84BF-A20B51B89427}" type="presParOf" srcId="{05403DCC-364E-4D8F-8F9E-89FAD0653970}" destId="{8A409B70-154D-42BE-AB67-E132BC5BAC54}" srcOrd="2" destOrd="0" presId="urn:microsoft.com/office/officeart/2005/8/layout/cycle5"/>
    <dgm:cxn modelId="{B50F8FAF-D525-4E37-A3AA-191C34A72C02}" type="presParOf" srcId="{05403DCC-364E-4D8F-8F9E-89FAD0653970}" destId="{CBD47163-B19F-4A0A-A0FA-97B469DC159B}" srcOrd="3" destOrd="0" presId="urn:microsoft.com/office/officeart/2005/8/layout/cycle5"/>
    <dgm:cxn modelId="{4DCBA4CF-139B-45E8-865C-393AA203A61C}" type="presParOf" srcId="{05403DCC-364E-4D8F-8F9E-89FAD0653970}" destId="{A6A8455D-294A-489A-AA28-0305D2E4B8F8}" srcOrd="4" destOrd="0" presId="urn:microsoft.com/office/officeart/2005/8/layout/cycle5"/>
    <dgm:cxn modelId="{867FF18F-BFCF-4C1B-AE04-177C4C4C16A3}" type="presParOf" srcId="{05403DCC-364E-4D8F-8F9E-89FAD0653970}" destId="{F3716731-523A-41D0-B654-C540D71EDD9A}" srcOrd="5" destOrd="0" presId="urn:microsoft.com/office/officeart/2005/8/layout/cycle5"/>
    <dgm:cxn modelId="{EBD7560D-8D13-48A4-AD7C-3E7D44BAFD47}" type="presParOf" srcId="{05403DCC-364E-4D8F-8F9E-89FAD0653970}" destId="{98AC8CFF-46EB-43D7-A8D1-21D69C080B4A}" srcOrd="6" destOrd="0" presId="urn:microsoft.com/office/officeart/2005/8/layout/cycle5"/>
    <dgm:cxn modelId="{94C6CBC5-F431-4250-87BC-CAFE14C3E968}" type="presParOf" srcId="{05403DCC-364E-4D8F-8F9E-89FAD0653970}" destId="{77747557-48BC-46EB-8BA6-D73FEEE29CF6}" srcOrd="7" destOrd="0" presId="urn:microsoft.com/office/officeart/2005/8/layout/cycle5"/>
    <dgm:cxn modelId="{F088A9FF-8F51-4F94-AE6B-4182DC7D96F1}" type="presParOf" srcId="{05403DCC-364E-4D8F-8F9E-89FAD0653970}" destId="{B2DFBCE7-0FF7-43CD-A749-2EA9AE3E7355}" srcOrd="8" destOrd="0" presId="urn:microsoft.com/office/officeart/2005/8/layout/cycle5"/>
    <dgm:cxn modelId="{CA6DECC6-B552-465A-ADC9-A595A5FB4B3D}" type="presParOf" srcId="{05403DCC-364E-4D8F-8F9E-89FAD0653970}" destId="{6FEF7E63-6A10-4082-9FD8-5D8D9EDD7059}" srcOrd="9" destOrd="0" presId="urn:microsoft.com/office/officeart/2005/8/layout/cycle5"/>
    <dgm:cxn modelId="{C64A5CAD-41B5-4358-BC48-2A9B1763E287}" type="presParOf" srcId="{05403DCC-364E-4D8F-8F9E-89FAD0653970}" destId="{020D34E3-89D4-4FEE-8AED-8F1336ADFE24}" srcOrd="10" destOrd="0" presId="urn:microsoft.com/office/officeart/2005/8/layout/cycle5"/>
    <dgm:cxn modelId="{DAA9B8A9-6DBA-4409-96D7-A2EDAF8451B3}" type="presParOf" srcId="{05403DCC-364E-4D8F-8F9E-89FAD0653970}" destId="{65437639-0736-400F-AD93-0F42D2C2A28F}"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3A7FF9-8967-45C8-A412-31DB2BE9A1EB}" type="doc">
      <dgm:prSet loTypeId="urn:microsoft.com/office/officeart/2005/8/layout/hProcess9" loCatId="process" qsTypeId="urn:microsoft.com/office/officeart/2005/8/quickstyle/simple1" qsCatId="simple" csTypeId="urn:microsoft.com/office/officeart/2005/8/colors/accent1_2" csCatId="accent1" phldr="1"/>
      <dgm:spPr/>
    </dgm:pt>
    <dgm:pt modelId="{76DD1FA2-6E47-4CA4-99DE-3D99D8B60C00}">
      <dgm:prSet phldrT="[Texto]"/>
      <dgm:spPr/>
      <dgm:t>
        <a:bodyPr/>
        <a:lstStyle/>
        <a:p>
          <a:r>
            <a:rPr lang="es-CO" dirty="0">
              <a:latin typeface="Montserrat" panose="00000500000000000000" pitchFamily="50" charset="0"/>
            </a:rPr>
            <a:t>Corteza cerebral</a:t>
          </a:r>
        </a:p>
      </dgm:t>
    </dgm:pt>
    <dgm:pt modelId="{EA02BA1C-C2BF-43D0-A4D3-477996842D56}" type="parTrans" cxnId="{B5AD5B94-744D-479F-B4B6-083484B64E87}">
      <dgm:prSet/>
      <dgm:spPr/>
      <dgm:t>
        <a:bodyPr/>
        <a:lstStyle/>
        <a:p>
          <a:endParaRPr lang="es-CO">
            <a:latin typeface="Montserrat" panose="00000500000000000000" pitchFamily="50" charset="0"/>
          </a:endParaRPr>
        </a:p>
      </dgm:t>
    </dgm:pt>
    <dgm:pt modelId="{A1D7531C-DA99-42CD-93FA-6563DA5C69E6}" type="sibTrans" cxnId="{B5AD5B94-744D-479F-B4B6-083484B64E87}">
      <dgm:prSet/>
      <dgm:spPr/>
      <dgm:t>
        <a:bodyPr/>
        <a:lstStyle/>
        <a:p>
          <a:endParaRPr lang="es-CO">
            <a:latin typeface="Montserrat" panose="00000500000000000000" pitchFamily="50" charset="0"/>
          </a:endParaRPr>
        </a:p>
      </dgm:t>
    </dgm:pt>
    <dgm:pt modelId="{76DB5E59-C894-48F0-B587-8C00323BE8A6}">
      <dgm:prSet phldrT="[Texto]"/>
      <dgm:spPr/>
      <dgm:t>
        <a:bodyPr/>
        <a:lstStyle/>
        <a:p>
          <a:r>
            <a:rPr lang="es-CO" dirty="0">
              <a:latin typeface="Montserrat" panose="00000500000000000000" pitchFamily="50" charset="0"/>
            </a:rPr>
            <a:t>Diencéfalo y tronco encefálico</a:t>
          </a:r>
        </a:p>
      </dgm:t>
    </dgm:pt>
    <dgm:pt modelId="{757587D4-5C58-4164-B377-F4D7920D49C9}" type="parTrans" cxnId="{30BC1ECA-2ABF-440B-AE00-3378775379DC}">
      <dgm:prSet/>
      <dgm:spPr/>
      <dgm:t>
        <a:bodyPr/>
        <a:lstStyle/>
        <a:p>
          <a:endParaRPr lang="es-CO">
            <a:latin typeface="Montserrat" panose="00000500000000000000" pitchFamily="50" charset="0"/>
          </a:endParaRPr>
        </a:p>
      </dgm:t>
    </dgm:pt>
    <dgm:pt modelId="{554CD181-903D-4E27-9614-DFA90E3C7606}" type="sibTrans" cxnId="{30BC1ECA-2ABF-440B-AE00-3378775379DC}">
      <dgm:prSet/>
      <dgm:spPr/>
      <dgm:t>
        <a:bodyPr/>
        <a:lstStyle/>
        <a:p>
          <a:endParaRPr lang="es-CO">
            <a:latin typeface="Montserrat" panose="00000500000000000000" pitchFamily="50" charset="0"/>
          </a:endParaRPr>
        </a:p>
      </dgm:t>
    </dgm:pt>
    <dgm:pt modelId="{7FC4A6B5-4C1F-4CAB-AD6B-DF9852FB5041}">
      <dgm:prSet phldrT="[Texto]"/>
      <dgm:spPr/>
      <dgm:t>
        <a:bodyPr/>
        <a:lstStyle/>
        <a:p>
          <a:r>
            <a:rPr lang="es-CO" dirty="0">
              <a:latin typeface="Montserrat" panose="00000500000000000000" pitchFamily="50" charset="0"/>
            </a:rPr>
            <a:t>Motoneuronas</a:t>
          </a:r>
        </a:p>
      </dgm:t>
    </dgm:pt>
    <dgm:pt modelId="{6682146A-AD8E-4943-BCF5-C8CD6A7CADE9}" type="parTrans" cxnId="{AF24E397-644C-4017-995F-4EFCB9E6A5BB}">
      <dgm:prSet/>
      <dgm:spPr/>
      <dgm:t>
        <a:bodyPr/>
        <a:lstStyle/>
        <a:p>
          <a:endParaRPr lang="es-CO">
            <a:latin typeface="Montserrat" panose="00000500000000000000" pitchFamily="50" charset="0"/>
          </a:endParaRPr>
        </a:p>
      </dgm:t>
    </dgm:pt>
    <dgm:pt modelId="{2E58EC4A-254A-4138-8BA1-948E190B5A75}" type="sibTrans" cxnId="{AF24E397-644C-4017-995F-4EFCB9E6A5BB}">
      <dgm:prSet/>
      <dgm:spPr/>
      <dgm:t>
        <a:bodyPr/>
        <a:lstStyle/>
        <a:p>
          <a:endParaRPr lang="es-CO">
            <a:latin typeface="Montserrat" panose="00000500000000000000" pitchFamily="50" charset="0"/>
          </a:endParaRPr>
        </a:p>
      </dgm:t>
    </dgm:pt>
    <dgm:pt modelId="{ED40757F-6446-463A-9B37-F9EC58D74882}" type="pres">
      <dgm:prSet presAssocID="{F93A7FF9-8967-45C8-A412-31DB2BE9A1EB}" presName="CompostProcess" presStyleCnt="0">
        <dgm:presLayoutVars>
          <dgm:dir/>
          <dgm:resizeHandles val="exact"/>
        </dgm:presLayoutVars>
      </dgm:prSet>
      <dgm:spPr/>
    </dgm:pt>
    <dgm:pt modelId="{E08789A8-B467-44EF-8AC6-5F8464B072F5}" type="pres">
      <dgm:prSet presAssocID="{F93A7FF9-8967-45C8-A412-31DB2BE9A1EB}" presName="arrow" presStyleLbl="bgShp" presStyleIdx="0" presStyleCnt="1"/>
      <dgm:spPr/>
    </dgm:pt>
    <dgm:pt modelId="{70054ADD-1198-43E5-B5F9-B974215B970B}" type="pres">
      <dgm:prSet presAssocID="{F93A7FF9-8967-45C8-A412-31DB2BE9A1EB}" presName="linearProcess" presStyleCnt="0"/>
      <dgm:spPr/>
    </dgm:pt>
    <dgm:pt modelId="{89B9FFAA-E1DD-47C2-B070-1EA834724DDA}" type="pres">
      <dgm:prSet presAssocID="{76DD1FA2-6E47-4CA4-99DE-3D99D8B60C00}" presName="textNode" presStyleLbl="node1" presStyleIdx="0" presStyleCnt="3">
        <dgm:presLayoutVars>
          <dgm:bulletEnabled val="1"/>
        </dgm:presLayoutVars>
      </dgm:prSet>
      <dgm:spPr/>
    </dgm:pt>
    <dgm:pt modelId="{647DAF07-D710-4068-A9E6-26BC8E03AD52}" type="pres">
      <dgm:prSet presAssocID="{A1D7531C-DA99-42CD-93FA-6563DA5C69E6}" presName="sibTrans" presStyleCnt="0"/>
      <dgm:spPr/>
    </dgm:pt>
    <dgm:pt modelId="{DFE44E78-F0D1-4CA3-B6AE-B26B464C510C}" type="pres">
      <dgm:prSet presAssocID="{76DB5E59-C894-48F0-B587-8C00323BE8A6}" presName="textNode" presStyleLbl="node1" presStyleIdx="1" presStyleCnt="3">
        <dgm:presLayoutVars>
          <dgm:bulletEnabled val="1"/>
        </dgm:presLayoutVars>
      </dgm:prSet>
      <dgm:spPr/>
    </dgm:pt>
    <dgm:pt modelId="{A705D3A3-AE0B-459C-A299-244BBE85E207}" type="pres">
      <dgm:prSet presAssocID="{554CD181-903D-4E27-9614-DFA90E3C7606}" presName="sibTrans" presStyleCnt="0"/>
      <dgm:spPr/>
    </dgm:pt>
    <dgm:pt modelId="{9EA9A3E3-6576-4DB5-B0EC-F650D8E94339}" type="pres">
      <dgm:prSet presAssocID="{7FC4A6B5-4C1F-4CAB-AD6B-DF9852FB5041}" presName="textNode" presStyleLbl="node1" presStyleIdx="2" presStyleCnt="3">
        <dgm:presLayoutVars>
          <dgm:bulletEnabled val="1"/>
        </dgm:presLayoutVars>
      </dgm:prSet>
      <dgm:spPr/>
    </dgm:pt>
  </dgm:ptLst>
  <dgm:cxnLst>
    <dgm:cxn modelId="{A375D410-3F7B-4511-9636-8867174F20E1}" type="presOf" srcId="{76DD1FA2-6E47-4CA4-99DE-3D99D8B60C00}" destId="{89B9FFAA-E1DD-47C2-B070-1EA834724DDA}" srcOrd="0" destOrd="0" presId="urn:microsoft.com/office/officeart/2005/8/layout/hProcess9"/>
    <dgm:cxn modelId="{B5527575-FD31-46E3-9759-61D44B7ED2CA}" type="presOf" srcId="{76DB5E59-C894-48F0-B587-8C00323BE8A6}" destId="{DFE44E78-F0D1-4CA3-B6AE-B26B464C510C}" srcOrd="0" destOrd="0" presId="urn:microsoft.com/office/officeart/2005/8/layout/hProcess9"/>
    <dgm:cxn modelId="{B5AD5B94-744D-479F-B4B6-083484B64E87}" srcId="{F93A7FF9-8967-45C8-A412-31DB2BE9A1EB}" destId="{76DD1FA2-6E47-4CA4-99DE-3D99D8B60C00}" srcOrd="0" destOrd="0" parTransId="{EA02BA1C-C2BF-43D0-A4D3-477996842D56}" sibTransId="{A1D7531C-DA99-42CD-93FA-6563DA5C69E6}"/>
    <dgm:cxn modelId="{E7A62C97-38F2-4700-A509-FDFCB6744641}" type="presOf" srcId="{7FC4A6B5-4C1F-4CAB-AD6B-DF9852FB5041}" destId="{9EA9A3E3-6576-4DB5-B0EC-F650D8E94339}" srcOrd="0" destOrd="0" presId="urn:microsoft.com/office/officeart/2005/8/layout/hProcess9"/>
    <dgm:cxn modelId="{AF24E397-644C-4017-995F-4EFCB9E6A5BB}" srcId="{F93A7FF9-8967-45C8-A412-31DB2BE9A1EB}" destId="{7FC4A6B5-4C1F-4CAB-AD6B-DF9852FB5041}" srcOrd="2" destOrd="0" parTransId="{6682146A-AD8E-4943-BCF5-C8CD6A7CADE9}" sibTransId="{2E58EC4A-254A-4138-8BA1-948E190B5A75}"/>
    <dgm:cxn modelId="{15DD16BA-D898-4D22-AC1A-F7883EE12D3B}" type="presOf" srcId="{F93A7FF9-8967-45C8-A412-31DB2BE9A1EB}" destId="{ED40757F-6446-463A-9B37-F9EC58D74882}" srcOrd="0" destOrd="0" presId="urn:microsoft.com/office/officeart/2005/8/layout/hProcess9"/>
    <dgm:cxn modelId="{30BC1ECA-2ABF-440B-AE00-3378775379DC}" srcId="{F93A7FF9-8967-45C8-A412-31DB2BE9A1EB}" destId="{76DB5E59-C894-48F0-B587-8C00323BE8A6}" srcOrd="1" destOrd="0" parTransId="{757587D4-5C58-4164-B377-F4D7920D49C9}" sibTransId="{554CD181-903D-4E27-9614-DFA90E3C7606}"/>
    <dgm:cxn modelId="{15443A66-F983-4220-8A37-8EFB1E7C2FD0}" type="presParOf" srcId="{ED40757F-6446-463A-9B37-F9EC58D74882}" destId="{E08789A8-B467-44EF-8AC6-5F8464B072F5}" srcOrd="0" destOrd="0" presId="urn:microsoft.com/office/officeart/2005/8/layout/hProcess9"/>
    <dgm:cxn modelId="{3C3AE31C-6446-459F-9D38-7DC56C6EEA90}" type="presParOf" srcId="{ED40757F-6446-463A-9B37-F9EC58D74882}" destId="{70054ADD-1198-43E5-B5F9-B974215B970B}" srcOrd="1" destOrd="0" presId="urn:microsoft.com/office/officeart/2005/8/layout/hProcess9"/>
    <dgm:cxn modelId="{7EF20D03-33BC-4300-A0B2-68C908B12245}" type="presParOf" srcId="{70054ADD-1198-43E5-B5F9-B974215B970B}" destId="{89B9FFAA-E1DD-47C2-B070-1EA834724DDA}" srcOrd="0" destOrd="0" presId="urn:microsoft.com/office/officeart/2005/8/layout/hProcess9"/>
    <dgm:cxn modelId="{79B4504E-973C-4464-9A1F-FDFCF21EDF34}" type="presParOf" srcId="{70054ADD-1198-43E5-B5F9-B974215B970B}" destId="{647DAF07-D710-4068-A9E6-26BC8E03AD52}" srcOrd="1" destOrd="0" presId="urn:microsoft.com/office/officeart/2005/8/layout/hProcess9"/>
    <dgm:cxn modelId="{1146237B-7CC9-4DA7-98B7-74BFCAA31451}" type="presParOf" srcId="{70054ADD-1198-43E5-B5F9-B974215B970B}" destId="{DFE44E78-F0D1-4CA3-B6AE-B26B464C510C}" srcOrd="2" destOrd="0" presId="urn:microsoft.com/office/officeart/2005/8/layout/hProcess9"/>
    <dgm:cxn modelId="{0ACE9B37-0299-4B9D-B842-E05AD54C6125}" type="presParOf" srcId="{70054ADD-1198-43E5-B5F9-B974215B970B}" destId="{A705D3A3-AE0B-459C-A299-244BBE85E207}" srcOrd="3" destOrd="0" presId="urn:microsoft.com/office/officeart/2005/8/layout/hProcess9"/>
    <dgm:cxn modelId="{3A4643E8-298B-4635-9ED4-2FEE2E56C21E}" type="presParOf" srcId="{70054ADD-1198-43E5-B5F9-B974215B970B}" destId="{9EA9A3E3-6576-4DB5-B0EC-F650D8E9433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A9783A-6426-40FF-BB3D-5B1352A0380F}"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s-CO"/>
        </a:p>
      </dgm:t>
    </dgm:pt>
    <dgm:pt modelId="{0642D9EC-7EBB-44CF-88A4-873EFDCF4A9C}">
      <dgm:prSet phldrT="[Texto]"/>
      <dgm:spPr/>
      <dgm:t>
        <a:bodyPr/>
        <a:lstStyle/>
        <a:p>
          <a:r>
            <a:rPr lang="es-CO" dirty="0">
              <a:latin typeface="Montserrat" panose="00000500000000000000" pitchFamily="50" charset="0"/>
            </a:rPr>
            <a:t>Receptor sensorial	</a:t>
          </a:r>
        </a:p>
      </dgm:t>
    </dgm:pt>
    <dgm:pt modelId="{78B73AAB-C20C-47E4-B635-83C43AD68708}" type="parTrans" cxnId="{0FCBC134-3466-4920-9676-011F4028C1C2}">
      <dgm:prSet/>
      <dgm:spPr/>
      <dgm:t>
        <a:bodyPr/>
        <a:lstStyle/>
        <a:p>
          <a:endParaRPr lang="es-CO">
            <a:latin typeface="Montserrat" panose="00000500000000000000" pitchFamily="50" charset="0"/>
          </a:endParaRPr>
        </a:p>
      </dgm:t>
    </dgm:pt>
    <dgm:pt modelId="{30755662-E3A8-4F7B-9CA6-54976E3C18F5}" type="sibTrans" cxnId="{0FCBC134-3466-4920-9676-011F4028C1C2}">
      <dgm:prSet/>
      <dgm:spPr/>
      <dgm:t>
        <a:bodyPr/>
        <a:lstStyle/>
        <a:p>
          <a:endParaRPr lang="es-CO">
            <a:latin typeface="Montserrat" panose="00000500000000000000" pitchFamily="50" charset="0"/>
          </a:endParaRPr>
        </a:p>
      </dgm:t>
    </dgm:pt>
    <dgm:pt modelId="{CFF4BAF8-ADA8-476E-91BC-BB363A633BEC}">
      <dgm:prSet phldrT="[Texto]"/>
      <dgm:spPr/>
      <dgm:t>
        <a:bodyPr/>
        <a:lstStyle/>
        <a:p>
          <a:r>
            <a:rPr lang="es-CO" dirty="0">
              <a:latin typeface="Montserrat" panose="00000500000000000000" pitchFamily="50" charset="0"/>
            </a:rPr>
            <a:t>Vía aferente</a:t>
          </a:r>
        </a:p>
      </dgm:t>
    </dgm:pt>
    <dgm:pt modelId="{80CCD867-93F7-496B-AECF-58A1D1879315}" type="parTrans" cxnId="{FACF9939-E061-42F1-8E4D-79BCFE2FDFC4}">
      <dgm:prSet/>
      <dgm:spPr/>
      <dgm:t>
        <a:bodyPr/>
        <a:lstStyle/>
        <a:p>
          <a:endParaRPr lang="es-CO">
            <a:latin typeface="Montserrat" panose="00000500000000000000" pitchFamily="50" charset="0"/>
          </a:endParaRPr>
        </a:p>
      </dgm:t>
    </dgm:pt>
    <dgm:pt modelId="{E35DB421-37E1-4303-972D-3DD5D50C4B76}" type="sibTrans" cxnId="{FACF9939-E061-42F1-8E4D-79BCFE2FDFC4}">
      <dgm:prSet/>
      <dgm:spPr/>
      <dgm:t>
        <a:bodyPr/>
        <a:lstStyle/>
        <a:p>
          <a:endParaRPr lang="es-CO">
            <a:latin typeface="Montserrat" panose="00000500000000000000" pitchFamily="50" charset="0"/>
          </a:endParaRPr>
        </a:p>
      </dgm:t>
    </dgm:pt>
    <dgm:pt modelId="{BA034178-D129-459C-B49D-34AA86D05835}">
      <dgm:prSet phldrT="[Texto]"/>
      <dgm:spPr/>
      <dgm:t>
        <a:bodyPr/>
        <a:lstStyle/>
        <a:p>
          <a:r>
            <a:rPr lang="es-CO" dirty="0">
              <a:latin typeface="Montserrat" panose="00000500000000000000" pitchFamily="50" charset="0"/>
            </a:rPr>
            <a:t>Control integrador</a:t>
          </a:r>
        </a:p>
      </dgm:t>
    </dgm:pt>
    <dgm:pt modelId="{1A666672-2EC7-4B78-9FFA-2830640CB3B8}" type="parTrans" cxnId="{7FBEC683-4B35-48AC-A20C-AFC4EBDA6A3E}">
      <dgm:prSet/>
      <dgm:spPr/>
      <dgm:t>
        <a:bodyPr/>
        <a:lstStyle/>
        <a:p>
          <a:endParaRPr lang="es-CO">
            <a:latin typeface="Montserrat" panose="00000500000000000000" pitchFamily="50" charset="0"/>
          </a:endParaRPr>
        </a:p>
      </dgm:t>
    </dgm:pt>
    <dgm:pt modelId="{5CC9C3CC-EF13-4390-97DA-8083BA467AB4}" type="sibTrans" cxnId="{7FBEC683-4B35-48AC-A20C-AFC4EBDA6A3E}">
      <dgm:prSet/>
      <dgm:spPr/>
      <dgm:t>
        <a:bodyPr/>
        <a:lstStyle/>
        <a:p>
          <a:endParaRPr lang="es-CO">
            <a:latin typeface="Montserrat" panose="00000500000000000000" pitchFamily="50" charset="0"/>
          </a:endParaRPr>
        </a:p>
      </dgm:t>
    </dgm:pt>
    <dgm:pt modelId="{78B1AB19-2396-48D7-B5DB-1F7A91A8698D}">
      <dgm:prSet phldrT="[Texto]"/>
      <dgm:spPr/>
      <dgm:t>
        <a:bodyPr/>
        <a:lstStyle/>
        <a:p>
          <a:r>
            <a:rPr lang="es-CO" dirty="0">
              <a:latin typeface="Montserrat" panose="00000500000000000000" pitchFamily="50" charset="0"/>
            </a:rPr>
            <a:t>Vía eferente y efector musculo</a:t>
          </a:r>
        </a:p>
      </dgm:t>
    </dgm:pt>
    <dgm:pt modelId="{D8D3C998-3264-4B91-B26A-F47AC65E5135}" type="parTrans" cxnId="{E073C7AE-6323-47B2-996A-1B47F7F8168F}">
      <dgm:prSet/>
      <dgm:spPr/>
      <dgm:t>
        <a:bodyPr/>
        <a:lstStyle/>
        <a:p>
          <a:endParaRPr lang="es-CO">
            <a:latin typeface="Montserrat" panose="00000500000000000000" pitchFamily="50" charset="0"/>
          </a:endParaRPr>
        </a:p>
      </dgm:t>
    </dgm:pt>
    <dgm:pt modelId="{1842ECA9-DCA8-44E3-932E-BD7DF136DA1F}" type="sibTrans" cxnId="{E073C7AE-6323-47B2-996A-1B47F7F8168F}">
      <dgm:prSet/>
      <dgm:spPr/>
      <dgm:t>
        <a:bodyPr/>
        <a:lstStyle/>
        <a:p>
          <a:endParaRPr lang="es-CO">
            <a:latin typeface="Montserrat" panose="00000500000000000000" pitchFamily="50" charset="0"/>
          </a:endParaRPr>
        </a:p>
      </dgm:t>
    </dgm:pt>
    <dgm:pt modelId="{B4E486F2-0E3C-4671-AD68-FBF9F2303CD6}" type="pres">
      <dgm:prSet presAssocID="{F3A9783A-6426-40FF-BB3D-5B1352A0380F}" presName="matrix" presStyleCnt="0">
        <dgm:presLayoutVars>
          <dgm:chMax val="1"/>
          <dgm:dir/>
          <dgm:resizeHandles val="exact"/>
        </dgm:presLayoutVars>
      </dgm:prSet>
      <dgm:spPr/>
    </dgm:pt>
    <dgm:pt modelId="{02E35A8F-5685-4FA0-A0B1-D9CB215B97D0}" type="pres">
      <dgm:prSet presAssocID="{F3A9783A-6426-40FF-BB3D-5B1352A0380F}" presName="diamond" presStyleLbl="bgShp" presStyleIdx="0" presStyleCnt="1"/>
      <dgm:spPr/>
    </dgm:pt>
    <dgm:pt modelId="{01C0292C-5318-4797-8BE8-11B8CBF93D05}" type="pres">
      <dgm:prSet presAssocID="{F3A9783A-6426-40FF-BB3D-5B1352A0380F}" presName="quad1" presStyleLbl="node1" presStyleIdx="0" presStyleCnt="4">
        <dgm:presLayoutVars>
          <dgm:chMax val="0"/>
          <dgm:chPref val="0"/>
          <dgm:bulletEnabled val="1"/>
        </dgm:presLayoutVars>
      </dgm:prSet>
      <dgm:spPr/>
    </dgm:pt>
    <dgm:pt modelId="{0BE2AAA5-6EEC-4768-BF70-5E731F4D9D11}" type="pres">
      <dgm:prSet presAssocID="{F3A9783A-6426-40FF-BB3D-5B1352A0380F}" presName="quad2" presStyleLbl="node1" presStyleIdx="1" presStyleCnt="4">
        <dgm:presLayoutVars>
          <dgm:chMax val="0"/>
          <dgm:chPref val="0"/>
          <dgm:bulletEnabled val="1"/>
        </dgm:presLayoutVars>
      </dgm:prSet>
      <dgm:spPr/>
    </dgm:pt>
    <dgm:pt modelId="{CCA0BF85-0400-419D-AF65-A7EBD32377C7}" type="pres">
      <dgm:prSet presAssocID="{F3A9783A-6426-40FF-BB3D-5B1352A0380F}" presName="quad3" presStyleLbl="node1" presStyleIdx="2" presStyleCnt="4">
        <dgm:presLayoutVars>
          <dgm:chMax val="0"/>
          <dgm:chPref val="0"/>
          <dgm:bulletEnabled val="1"/>
        </dgm:presLayoutVars>
      </dgm:prSet>
      <dgm:spPr/>
    </dgm:pt>
    <dgm:pt modelId="{CAEABC0A-5B78-4C18-83BF-8FD18132137A}" type="pres">
      <dgm:prSet presAssocID="{F3A9783A-6426-40FF-BB3D-5B1352A0380F}" presName="quad4" presStyleLbl="node1" presStyleIdx="3" presStyleCnt="4">
        <dgm:presLayoutVars>
          <dgm:chMax val="0"/>
          <dgm:chPref val="0"/>
          <dgm:bulletEnabled val="1"/>
        </dgm:presLayoutVars>
      </dgm:prSet>
      <dgm:spPr/>
    </dgm:pt>
  </dgm:ptLst>
  <dgm:cxnLst>
    <dgm:cxn modelId="{C57C452D-328D-4FDE-AE12-2D834EECC238}" type="presOf" srcId="{BA034178-D129-459C-B49D-34AA86D05835}" destId="{CCA0BF85-0400-419D-AF65-A7EBD32377C7}" srcOrd="0" destOrd="0" presId="urn:microsoft.com/office/officeart/2005/8/layout/matrix3"/>
    <dgm:cxn modelId="{5AF67F2E-2603-452B-82FB-8047AC8683AF}" type="presOf" srcId="{CFF4BAF8-ADA8-476E-91BC-BB363A633BEC}" destId="{0BE2AAA5-6EEC-4768-BF70-5E731F4D9D11}" srcOrd="0" destOrd="0" presId="urn:microsoft.com/office/officeart/2005/8/layout/matrix3"/>
    <dgm:cxn modelId="{0FCBC134-3466-4920-9676-011F4028C1C2}" srcId="{F3A9783A-6426-40FF-BB3D-5B1352A0380F}" destId="{0642D9EC-7EBB-44CF-88A4-873EFDCF4A9C}" srcOrd="0" destOrd="0" parTransId="{78B73AAB-C20C-47E4-B635-83C43AD68708}" sibTransId="{30755662-E3A8-4F7B-9CA6-54976E3C18F5}"/>
    <dgm:cxn modelId="{FACF9939-E061-42F1-8E4D-79BCFE2FDFC4}" srcId="{F3A9783A-6426-40FF-BB3D-5B1352A0380F}" destId="{CFF4BAF8-ADA8-476E-91BC-BB363A633BEC}" srcOrd="1" destOrd="0" parTransId="{80CCD867-93F7-496B-AECF-58A1D1879315}" sibTransId="{E35DB421-37E1-4303-972D-3DD5D50C4B76}"/>
    <dgm:cxn modelId="{586C3C6D-6C19-4199-BD48-21E163FF07BB}" type="presOf" srcId="{78B1AB19-2396-48D7-B5DB-1F7A91A8698D}" destId="{CAEABC0A-5B78-4C18-83BF-8FD18132137A}" srcOrd="0" destOrd="0" presId="urn:microsoft.com/office/officeart/2005/8/layout/matrix3"/>
    <dgm:cxn modelId="{7FBEC683-4B35-48AC-A20C-AFC4EBDA6A3E}" srcId="{F3A9783A-6426-40FF-BB3D-5B1352A0380F}" destId="{BA034178-D129-459C-B49D-34AA86D05835}" srcOrd="2" destOrd="0" parTransId="{1A666672-2EC7-4B78-9FFA-2830640CB3B8}" sibTransId="{5CC9C3CC-EF13-4390-97DA-8083BA467AB4}"/>
    <dgm:cxn modelId="{FC70D7A2-187D-4650-8BE8-3638BC0F66E3}" type="presOf" srcId="{0642D9EC-7EBB-44CF-88A4-873EFDCF4A9C}" destId="{01C0292C-5318-4797-8BE8-11B8CBF93D05}" srcOrd="0" destOrd="0" presId="urn:microsoft.com/office/officeart/2005/8/layout/matrix3"/>
    <dgm:cxn modelId="{E073C7AE-6323-47B2-996A-1B47F7F8168F}" srcId="{F3A9783A-6426-40FF-BB3D-5B1352A0380F}" destId="{78B1AB19-2396-48D7-B5DB-1F7A91A8698D}" srcOrd="3" destOrd="0" parTransId="{D8D3C998-3264-4B91-B26A-F47AC65E5135}" sibTransId="{1842ECA9-DCA8-44E3-932E-BD7DF136DA1F}"/>
    <dgm:cxn modelId="{00234BF6-DCAA-412C-86CE-ED3340338447}" type="presOf" srcId="{F3A9783A-6426-40FF-BB3D-5B1352A0380F}" destId="{B4E486F2-0E3C-4671-AD68-FBF9F2303CD6}" srcOrd="0" destOrd="0" presId="urn:microsoft.com/office/officeart/2005/8/layout/matrix3"/>
    <dgm:cxn modelId="{938C5CF9-1ED1-4403-B173-E763B17227B6}" type="presParOf" srcId="{B4E486F2-0E3C-4671-AD68-FBF9F2303CD6}" destId="{02E35A8F-5685-4FA0-A0B1-D9CB215B97D0}" srcOrd="0" destOrd="0" presId="urn:microsoft.com/office/officeart/2005/8/layout/matrix3"/>
    <dgm:cxn modelId="{E31FE0ED-DB6E-4975-9A2B-E04A4802FCE2}" type="presParOf" srcId="{B4E486F2-0E3C-4671-AD68-FBF9F2303CD6}" destId="{01C0292C-5318-4797-8BE8-11B8CBF93D05}" srcOrd="1" destOrd="0" presId="urn:microsoft.com/office/officeart/2005/8/layout/matrix3"/>
    <dgm:cxn modelId="{F9960332-C5E7-4449-9921-AC93E04FC15A}" type="presParOf" srcId="{B4E486F2-0E3C-4671-AD68-FBF9F2303CD6}" destId="{0BE2AAA5-6EEC-4768-BF70-5E731F4D9D11}" srcOrd="2" destOrd="0" presId="urn:microsoft.com/office/officeart/2005/8/layout/matrix3"/>
    <dgm:cxn modelId="{E97A4D7C-12A7-4303-9297-9A3A57EEB4E7}" type="presParOf" srcId="{B4E486F2-0E3C-4671-AD68-FBF9F2303CD6}" destId="{CCA0BF85-0400-419D-AF65-A7EBD32377C7}" srcOrd="3" destOrd="0" presId="urn:microsoft.com/office/officeart/2005/8/layout/matrix3"/>
    <dgm:cxn modelId="{B381BEB9-1957-47B6-8D9C-939E43AFF953}" type="presParOf" srcId="{B4E486F2-0E3C-4671-AD68-FBF9F2303CD6}" destId="{CAEABC0A-5B78-4C18-83BF-8FD18132137A}"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DD2285-AE43-4AA3-AE19-A7CAC8175A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CO"/>
        </a:p>
      </dgm:t>
    </dgm:pt>
    <dgm:pt modelId="{10E313DD-C9E1-4E08-90BD-1094D2B93D2E}">
      <dgm:prSet phldrT="[Texto]"/>
      <dgm:spPr/>
      <dgm:t>
        <a:bodyPr/>
        <a:lstStyle/>
        <a:p>
          <a:r>
            <a:rPr lang="es-CO" dirty="0">
              <a:latin typeface="Montserrat" panose="00000500000000000000" pitchFamily="50" charset="0"/>
            </a:rPr>
            <a:t>Sistema  nervioso autónomo</a:t>
          </a:r>
        </a:p>
      </dgm:t>
    </dgm:pt>
    <dgm:pt modelId="{0BDFF27E-550E-4AD9-8E0C-D76F22B7D575}" type="parTrans" cxnId="{E33C956E-543C-4F69-A71E-F54F7D71FF96}">
      <dgm:prSet/>
      <dgm:spPr/>
      <dgm:t>
        <a:bodyPr/>
        <a:lstStyle/>
        <a:p>
          <a:endParaRPr lang="es-CO">
            <a:latin typeface="Montserrat" panose="00000500000000000000" pitchFamily="50" charset="0"/>
          </a:endParaRPr>
        </a:p>
      </dgm:t>
    </dgm:pt>
    <dgm:pt modelId="{F3D25C10-4BC3-4B11-B74B-E797C3518560}" type="sibTrans" cxnId="{E33C956E-543C-4F69-A71E-F54F7D71FF96}">
      <dgm:prSet/>
      <dgm:spPr/>
      <dgm:t>
        <a:bodyPr/>
        <a:lstStyle/>
        <a:p>
          <a:endParaRPr lang="es-CO">
            <a:latin typeface="Montserrat" panose="00000500000000000000" pitchFamily="50" charset="0"/>
          </a:endParaRPr>
        </a:p>
      </dgm:t>
    </dgm:pt>
    <dgm:pt modelId="{3A71EA06-BF60-4C64-924E-6C99F8F7052B}">
      <dgm:prSet phldrT="[Texto]"/>
      <dgm:spPr/>
      <dgm:t>
        <a:bodyPr/>
        <a:lstStyle/>
        <a:p>
          <a:r>
            <a:rPr lang="es-CO" dirty="0">
              <a:latin typeface="Montserrat" panose="00000500000000000000" pitchFamily="50" charset="0"/>
            </a:rPr>
            <a:t>Sistema nervioso simpático</a:t>
          </a:r>
        </a:p>
      </dgm:t>
    </dgm:pt>
    <dgm:pt modelId="{53B11561-7E73-414A-9769-5F2248A3E5A7}" type="parTrans" cxnId="{7898A536-5060-47A7-941A-83CA409EAFA5}">
      <dgm:prSet/>
      <dgm:spPr/>
      <dgm:t>
        <a:bodyPr/>
        <a:lstStyle/>
        <a:p>
          <a:endParaRPr lang="es-CO">
            <a:latin typeface="Montserrat" panose="00000500000000000000" pitchFamily="50" charset="0"/>
          </a:endParaRPr>
        </a:p>
      </dgm:t>
    </dgm:pt>
    <dgm:pt modelId="{2508AA65-9997-49D9-A866-D5172B1C22CF}" type="sibTrans" cxnId="{7898A536-5060-47A7-941A-83CA409EAFA5}">
      <dgm:prSet/>
      <dgm:spPr/>
      <dgm:t>
        <a:bodyPr/>
        <a:lstStyle/>
        <a:p>
          <a:endParaRPr lang="es-CO">
            <a:latin typeface="Montserrat" panose="00000500000000000000" pitchFamily="50" charset="0"/>
          </a:endParaRPr>
        </a:p>
      </dgm:t>
    </dgm:pt>
    <dgm:pt modelId="{76E996E6-725B-41FE-B160-14FFDE3D0615}">
      <dgm:prSet phldrT="[Texto]"/>
      <dgm:spPr/>
      <dgm:t>
        <a:bodyPr/>
        <a:lstStyle/>
        <a:p>
          <a:r>
            <a:rPr lang="es-CO" dirty="0">
              <a:latin typeface="Montserrat" panose="00000500000000000000" pitchFamily="50" charset="0"/>
            </a:rPr>
            <a:t>Sistema nervioso parasimpático</a:t>
          </a:r>
        </a:p>
      </dgm:t>
    </dgm:pt>
    <dgm:pt modelId="{D16108C2-94C9-4398-94FA-D617F37C6570}" type="parTrans" cxnId="{A3AF5BC9-7EFA-4D7F-81ED-FC77E11689ED}">
      <dgm:prSet/>
      <dgm:spPr/>
      <dgm:t>
        <a:bodyPr/>
        <a:lstStyle/>
        <a:p>
          <a:endParaRPr lang="es-CO">
            <a:latin typeface="Montserrat" panose="00000500000000000000" pitchFamily="50" charset="0"/>
          </a:endParaRPr>
        </a:p>
      </dgm:t>
    </dgm:pt>
    <dgm:pt modelId="{97B64B1C-1171-435A-A094-CEA074E9FBBB}" type="sibTrans" cxnId="{A3AF5BC9-7EFA-4D7F-81ED-FC77E11689ED}">
      <dgm:prSet/>
      <dgm:spPr/>
      <dgm:t>
        <a:bodyPr/>
        <a:lstStyle/>
        <a:p>
          <a:endParaRPr lang="es-CO">
            <a:latin typeface="Montserrat" panose="00000500000000000000" pitchFamily="50" charset="0"/>
          </a:endParaRPr>
        </a:p>
      </dgm:t>
    </dgm:pt>
    <dgm:pt modelId="{E14952E7-EA16-493E-A0DD-1E720C6CEC70}">
      <dgm:prSet phldrT="[Texto]"/>
      <dgm:spPr/>
      <dgm:t>
        <a:bodyPr/>
        <a:lstStyle/>
        <a:p>
          <a:r>
            <a:rPr lang="es-CO" dirty="0">
              <a:latin typeface="Montserrat" panose="00000500000000000000" pitchFamily="50" charset="0"/>
            </a:rPr>
            <a:t>Sistema entérico</a:t>
          </a:r>
        </a:p>
      </dgm:t>
    </dgm:pt>
    <dgm:pt modelId="{65EF9F87-7AEF-41D6-9F77-565F545097A0}" type="parTrans" cxnId="{9337855B-201D-4DA0-8A3B-746245267695}">
      <dgm:prSet/>
      <dgm:spPr/>
      <dgm:t>
        <a:bodyPr/>
        <a:lstStyle/>
        <a:p>
          <a:endParaRPr lang="es-CO">
            <a:latin typeface="Montserrat" panose="00000500000000000000" pitchFamily="50" charset="0"/>
          </a:endParaRPr>
        </a:p>
      </dgm:t>
    </dgm:pt>
    <dgm:pt modelId="{73DCA65B-670F-4C9F-BC24-F1A5AEE992C9}" type="sibTrans" cxnId="{9337855B-201D-4DA0-8A3B-746245267695}">
      <dgm:prSet/>
      <dgm:spPr/>
      <dgm:t>
        <a:bodyPr/>
        <a:lstStyle/>
        <a:p>
          <a:endParaRPr lang="es-CO">
            <a:latin typeface="Montserrat" panose="00000500000000000000" pitchFamily="50" charset="0"/>
          </a:endParaRPr>
        </a:p>
      </dgm:t>
    </dgm:pt>
    <dgm:pt modelId="{B5AFD4B2-B770-4F0E-AE5D-58967E379EEA}" type="pres">
      <dgm:prSet presAssocID="{53DD2285-AE43-4AA3-AE19-A7CAC8175ADD}" presName="hierChild1" presStyleCnt="0">
        <dgm:presLayoutVars>
          <dgm:orgChart val="1"/>
          <dgm:chPref val="1"/>
          <dgm:dir/>
          <dgm:animOne val="branch"/>
          <dgm:animLvl val="lvl"/>
          <dgm:resizeHandles/>
        </dgm:presLayoutVars>
      </dgm:prSet>
      <dgm:spPr/>
    </dgm:pt>
    <dgm:pt modelId="{AA75DDA4-FCEC-45B7-8C49-5A482AAD8CCF}" type="pres">
      <dgm:prSet presAssocID="{10E313DD-C9E1-4E08-90BD-1094D2B93D2E}" presName="hierRoot1" presStyleCnt="0">
        <dgm:presLayoutVars>
          <dgm:hierBranch val="init"/>
        </dgm:presLayoutVars>
      </dgm:prSet>
      <dgm:spPr/>
    </dgm:pt>
    <dgm:pt modelId="{7A9042BD-68D7-4E3B-ACE6-38AAB54CB210}" type="pres">
      <dgm:prSet presAssocID="{10E313DD-C9E1-4E08-90BD-1094D2B93D2E}" presName="rootComposite1" presStyleCnt="0"/>
      <dgm:spPr/>
    </dgm:pt>
    <dgm:pt modelId="{CFD4DF13-5262-4262-BB91-1549CA1642A2}" type="pres">
      <dgm:prSet presAssocID="{10E313DD-C9E1-4E08-90BD-1094D2B93D2E}" presName="rootText1" presStyleLbl="node0" presStyleIdx="0" presStyleCnt="1">
        <dgm:presLayoutVars>
          <dgm:chPref val="3"/>
        </dgm:presLayoutVars>
      </dgm:prSet>
      <dgm:spPr/>
    </dgm:pt>
    <dgm:pt modelId="{142D4AEC-B5F6-4E45-AFB4-93BFA26F352C}" type="pres">
      <dgm:prSet presAssocID="{10E313DD-C9E1-4E08-90BD-1094D2B93D2E}" presName="rootConnector1" presStyleLbl="node1" presStyleIdx="0" presStyleCnt="0"/>
      <dgm:spPr/>
    </dgm:pt>
    <dgm:pt modelId="{9C90945B-26C9-4471-B941-9E5509AB9860}" type="pres">
      <dgm:prSet presAssocID="{10E313DD-C9E1-4E08-90BD-1094D2B93D2E}" presName="hierChild2" presStyleCnt="0"/>
      <dgm:spPr/>
    </dgm:pt>
    <dgm:pt modelId="{EECEBA5A-F05C-446E-9D52-98F39F185B07}" type="pres">
      <dgm:prSet presAssocID="{53B11561-7E73-414A-9769-5F2248A3E5A7}" presName="Name37" presStyleLbl="parChTrans1D2" presStyleIdx="0" presStyleCnt="3"/>
      <dgm:spPr/>
    </dgm:pt>
    <dgm:pt modelId="{76D13169-982E-4E67-A96C-05B1DD0CCB8B}" type="pres">
      <dgm:prSet presAssocID="{3A71EA06-BF60-4C64-924E-6C99F8F7052B}" presName="hierRoot2" presStyleCnt="0">
        <dgm:presLayoutVars>
          <dgm:hierBranch val="init"/>
        </dgm:presLayoutVars>
      </dgm:prSet>
      <dgm:spPr/>
    </dgm:pt>
    <dgm:pt modelId="{48D662B1-C9BA-4441-ADD8-817A4F42B287}" type="pres">
      <dgm:prSet presAssocID="{3A71EA06-BF60-4C64-924E-6C99F8F7052B}" presName="rootComposite" presStyleCnt="0"/>
      <dgm:spPr/>
    </dgm:pt>
    <dgm:pt modelId="{4A110A58-FD92-4CBC-AD4C-CB940F1F15B6}" type="pres">
      <dgm:prSet presAssocID="{3A71EA06-BF60-4C64-924E-6C99F8F7052B}" presName="rootText" presStyleLbl="node2" presStyleIdx="0" presStyleCnt="3">
        <dgm:presLayoutVars>
          <dgm:chPref val="3"/>
        </dgm:presLayoutVars>
      </dgm:prSet>
      <dgm:spPr/>
    </dgm:pt>
    <dgm:pt modelId="{F76872C1-28E2-410E-BD7D-84EE29923BB7}" type="pres">
      <dgm:prSet presAssocID="{3A71EA06-BF60-4C64-924E-6C99F8F7052B}" presName="rootConnector" presStyleLbl="node2" presStyleIdx="0" presStyleCnt="3"/>
      <dgm:spPr/>
    </dgm:pt>
    <dgm:pt modelId="{798580AB-965D-4F8E-8A6D-A31B18BF169D}" type="pres">
      <dgm:prSet presAssocID="{3A71EA06-BF60-4C64-924E-6C99F8F7052B}" presName="hierChild4" presStyleCnt="0"/>
      <dgm:spPr/>
    </dgm:pt>
    <dgm:pt modelId="{5D8B6E7F-D4C3-4C6E-9B73-60AB1B5A8E2B}" type="pres">
      <dgm:prSet presAssocID="{3A71EA06-BF60-4C64-924E-6C99F8F7052B}" presName="hierChild5" presStyleCnt="0"/>
      <dgm:spPr/>
    </dgm:pt>
    <dgm:pt modelId="{74CDA78A-6CBB-4A89-8636-060CE090E307}" type="pres">
      <dgm:prSet presAssocID="{D16108C2-94C9-4398-94FA-D617F37C6570}" presName="Name37" presStyleLbl="parChTrans1D2" presStyleIdx="1" presStyleCnt="3"/>
      <dgm:spPr/>
    </dgm:pt>
    <dgm:pt modelId="{55E518A0-32D8-4CF8-B00C-98C78536B931}" type="pres">
      <dgm:prSet presAssocID="{76E996E6-725B-41FE-B160-14FFDE3D0615}" presName="hierRoot2" presStyleCnt="0">
        <dgm:presLayoutVars>
          <dgm:hierBranch val="init"/>
        </dgm:presLayoutVars>
      </dgm:prSet>
      <dgm:spPr/>
    </dgm:pt>
    <dgm:pt modelId="{05E9C9F4-D595-4723-A6EF-1B197EA3462A}" type="pres">
      <dgm:prSet presAssocID="{76E996E6-725B-41FE-B160-14FFDE3D0615}" presName="rootComposite" presStyleCnt="0"/>
      <dgm:spPr/>
    </dgm:pt>
    <dgm:pt modelId="{580A26DC-74DB-4B7B-A167-6F46BC38576F}" type="pres">
      <dgm:prSet presAssocID="{76E996E6-725B-41FE-B160-14FFDE3D0615}" presName="rootText" presStyleLbl="node2" presStyleIdx="1" presStyleCnt="3">
        <dgm:presLayoutVars>
          <dgm:chPref val="3"/>
        </dgm:presLayoutVars>
      </dgm:prSet>
      <dgm:spPr/>
    </dgm:pt>
    <dgm:pt modelId="{F2304E8F-91D3-44A5-BB9C-DA237C632467}" type="pres">
      <dgm:prSet presAssocID="{76E996E6-725B-41FE-B160-14FFDE3D0615}" presName="rootConnector" presStyleLbl="node2" presStyleIdx="1" presStyleCnt="3"/>
      <dgm:spPr/>
    </dgm:pt>
    <dgm:pt modelId="{A0B832BD-1C28-45DD-9FAC-6E6B63A7EC4E}" type="pres">
      <dgm:prSet presAssocID="{76E996E6-725B-41FE-B160-14FFDE3D0615}" presName="hierChild4" presStyleCnt="0"/>
      <dgm:spPr/>
    </dgm:pt>
    <dgm:pt modelId="{8E3AD464-E4C6-42CC-B754-11CCAE94DD6D}" type="pres">
      <dgm:prSet presAssocID="{76E996E6-725B-41FE-B160-14FFDE3D0615}" presName="hierChild5" presStyleCnt="0"/>
      <dgm:spPr/>
    </dgm:pt>
    <dgm:pt modelId="{933F4AEC-BA36-4FD8-A62D-7B6E36040E91}" type="pres">
      <dgm:prSet presAssocID="{65EF9F87-7AEF-41D6-9F77-565F545097A0}" presName="Name37" presStyleLbl="parChTrans1D2" presStyleIdx="2" presStyleCnt="3"/>
      <dgm:spPr/>
    </dgm:pt>
    <dgm:pt modelId="{0AC59C7B-E9C1-4CFD-98D0-2ED23575E81E}" type="pres">
      <dgm:prSet presAssocID="{E14952E7-EA16-493E-A0DD-1E720C6CEC70}" presName="hierRoot2" presStyleCnt="0">
        <dgm:presLayoutVars>
          <dgm:hierBranch val="init"/>
        </dgm:presLayoutVars>
      </dgm:prSet>
      <dgm:spPr/>
    </dgm:pt>
    <dgm:pt modelId="{AC938DDC-7FC7-4BBA-8785-7C3513B38002}" type="pres">
      <dgm:prSet presAssocID="{E14952E7-EA16-493E-A0DD-1E720C6CEC70}" presName="rootComposite" presStyleCnt="0"/>
      <dgm:spPr/>
    </dgm:pt>
    <dgm:pt modelId="{08DD1A20-92BC-4411-BCD1-38C1E7A83E1A}" type="pres">
      <dgm:prSet presAssocID="{E14952E7-EA16-493E-A0DD-1E720C6CEC70}" presName="rootText" presStyleLbl="node2" presStyleIdx="2" presStyleCnt="3">
        <dgm:presLayoutVars>
          <dgm:chPref val="3"/>
        </dgm:presLayoutVars>
      </dgm:prSet>
      <dgm:spPr/>
    </dgm:pt>
    <dgm:pt modelId="{5DFCAFC9-3CE6-418A-95FB-1E6490CFF6B7}" type="pres">
      <dgm:prSet presAssocID="{E14952E7-EA16-493E-A0DD-1E720C6CEC70}" presName="rootConnector" presStyleLbl="node2" presStyleIdx="2" presStyleCnt="3"/>
      <dgm:spPr/>
    </dgm:pt>
    <dgm:pt modelId="{330269FA-3D90-4DF4-8BEC-C69F8DED2C68}" type="pres">
      <dgm:prSet presAssocID="{E14952E7-EA16-493E-A0DD-1E720C6CEC70}" presName="hierChild4" presStyleCnt="0"/>
      <dgm:spPr/>
    </dgm:pt>
    <dgm:pt modelId="{E0314047-53AC-4A15-B980-C645A46F68FB}" type="pres">
      <dgm:prSet presAssocID="{E14952E7-EA16-493E-A0DD-1E720C6CEC70}" presName="hierChild5" presStyleCnt="0"/>
      <dgm:spPr/>
    </dgm:pt>
    <dgm:pt modelId="{CB05C7E5-45A2-4E80-B4F3-D66905199DE2}" type="pres">
      <dgm:prSet presAssocID="{10E313DD-C9E1-4E08-90BD-1094D2B93D2E}" presName="hierChild3" presStyleCnt="0"/>
      <dgm:spPr/>
    </dgm:pt>
  </dgm:ptLst>
  <dgm:cxnLst>
    <dgm:cxn modelId="{E31E2D20-1675-4D9A-9CBC-2F1AFA89827B}" type="presOf" srcId="{3A71EA06-BF60-4C64-924E-6C99F8F7052B}" destId="{F76872C1-28E2-410E-BD7D-84EE29923BB7}" srcOrd="1" destOrd="0" presId="urn:microsoft.com/office/officeart/2005/8/layout/orgChart1"/>
    <dgm:cxn modelId="{7898A536-5060-47A7-941A-83CA409EAFA5}" srcId="{10E313DD-C9E1-4E08-90BD-1094D2B93D2E}" destId="{3A71EA06-BF60-4C64-924E-6C99F8F7052B}" srcOrd="0" destOrd="0" parTransId="{53B11561-7E73-414A-9769-5F2248A3E5A7}" sibTransId="{2508AA65-9997-49D9-A866-D5172B1C22CF}"/>
    <dgm:cxn modelId="{9337855B-201D-4DA0-8A3B-746245267695}" srcId="{10E313DD-C9E1-4E08-90BD-1094D2B93D2E}" destId="{E14952E7-EA16-493E-A0DD-1E720C6CEC70}" srcOrd="2" destOrd="0" parTransId="{65EF9F87-7AEF-41D6-9F77-565F545097A0}" sibTransId="{73DCA65B-670F-4C9F-BC24-F1A5AEE992C9}"/>
    <dgm:cxn modelId="{E33C956E-543C-4F69-A71E-F54F7D71FF96}" srcId="{53DD2285-AE43-4AA3-AE19-A7CAC8175ADD}" destId="{10E313DD-C9E1-4E08-90BD-1094D2B93D2E}" srcOrd="0" destOrd="0" parTransId="{0BDFF27E-550E-4AD9-8E0C-D76F22B7D575}" sibTransId="{F3D25C10-4BC3-4B11-B74B-E797C3518560}"/>
    <dgm:cxn modelId="{1FD8A86E-ABCE-4EC3-A896-39C27F11E97A}" type="presOf" srcId="{3A71EA06-BF60-4C64-924E-6C99F8F7052B}" destId="{4A110A58-FD92-4CBC-AD4C-CB940F1F15B6}" srcOrd="0" destOrd="0" presId="urn:microsoft.com/office/officeart/2005/8/layout/orgChart1"/>
    <dgm:cxn modelId="{A2CC644F-91F9-427C-AB93-BD1DE43B24B6}" type="presOf" srcId="{10E313DD-C9E1-4E08-90BD-1094D2B93D2E}" destId="{142D4AEC-B5F6-4E45-AFB4-93BFA26F352C}" srcOrd="1" destOrd="0" presId="urn:microsoft.com/office/officeart/2005/8/layout/orgChart1"/>
    <dgm:cxn modelId="{191BB053-DA39-45CD-9B84-F2956C71AE64}" type="presOf" srcId="{53DD2285-AE43-4AA3-AE19-A7CAC8175ADD}" destId="{B5AFD4B2-B770-4F0E-AE5D-58967E379EEA}" srcOrd="0" destOrd="0" presId="urn:microsoft.com/office/officeart/2005/8/layout/orgChart1"/>
    <dgm:cxn modelId="{58BA2A54-F1FC-4DF8-B455-D2681605C29B}" type="presOf" srcId="{D16108C2-94C9-4398-94FA-D617F37C6570}" destId="{74CDA78A-6CBB-4A89-8636-060CE090E307}" srcOrd="0" destOrd="0" presId="urn:microsoft.com/office/officeart/2005/8/layout/orgChart1"/>
    <dgm:cxn modelId="{A8028B9E-C626-4BC5-96C3-7BF97F9D4F51}" type="presOf" srcId="{65EF9F87-7AEF-41D6-9F77-565F545097A0}" destId="{933F4AEC-BA36-4FD8-A62D-7B6E36040E91}" srcOrd="0" destOrd="0" presId="urn:microsoft.com/office/officeart/2005/8/layout/orgChart1"/>
    <dgm:cxn modelId="{FEA6B1BB-1F3C-491E-AEEC-E1E5DA7397EB}" type="presOf" srcId="{53B11561-7E73-414A-9769-5F2248A3E5A7}" destId="{EECEBA5A-F05C-446E-9D52-98F39F185B07}" srcOrd="0" destOrd="0" presId="urn:microsoft.com/office/officeart/2005/8/layout/orgChart1"/>
    <dgm:cxn modelId="{739913C0-4D7B-4294-B45F-7B4659319CA7}" type="presOf" srcId="{76E996E6-725B-41FE-B160-14FFDE3D0615}" destId="{F2304E8F-91D3-44A5-BB9C-DA237C632467}" srcOrd="1" destOrd="0" presId="urn:microsoft.com/office/officeart/2005/8/layout/orgChart1"/>
    <dgm:cxn modelId="{A3AF5BC9-7EFA-4D7F-81ED-FC77E11689ED}" srcId="{10E313DD-C9E1-4E08-90BD-1094D2B93D2E}" destId="{76E996E6-725B-41FE-B160-14FFDE3D0615}" srcOrd="1" destOrd="0" parTransId="{D16108C2-94C9-4398-94FA-D617F37C6570}" sibTransId="{97B64B1C-1171-435A-A094-CEA074E9FBBB}"/>
    <dgm:cxn modelId="{FB4F55DD-709B-48E6-AFAA-F8B319DC77BC}" type="presOf" srcId="{10E313DD-C9E1-4E08-90BD-1094D2B93D2E}" destId="{CFD4DF13-5262-4262-BB91-1549CA1642A2}" srcOrd="0" destOrd="0" presId="urn:microsoft.com/office/officeart/2005/8/layout/orgChart1"/>
    <dgm:cxn modelId="{7096EFDD-C4B3-43B4-83F1-310A6F016D60}" type="presOf" srcId="{76E996E6-725B-41FE-B160-14FFDE3D0615}" destId="{580A26DC-74DB-4B7B-A167-6F46BC38576F}" srcOrd="0" destOrd="0" presId="urn:microsoft.com/office/officeart/2005/8/layout/orgChart1"/>
    <dgm:cxn modelId="{E26DBAF3-96F5-42D5-9E72-5377A14DBD20}" type="presOf" srcId="{E14952E7-EA16-493E-A0DD-1E720C6CEC70}" destId="{08DD1A20-92BC-4411-BCD1-38C1E7A83E1A}" srcOrd="0" destOrd="0" presId="urn:microsoft.com/office/officeart/2005/8/layout/orgChart1"/>
    <dgm:cxn modelId="{D3A93BFA-EA3F-4A8C-81CA-16AC710EA251}" type="presOf" srcId="{E14952E7-EA16-493E-A0DD-1E720C6CEC70}" destId="{5DFCAFC9-3CE6-418A-95FB-1E6490CFF6B7}" srcOrd="1" destOrd="0" presId="urn:microsoft.com/office/officeart/2005/8/layout/orgChart1"/>
    <dgm:cxn modelId="{2D3EB669-BCFC-4082-88BA-95D7FAF3322A}" type="presParOf" srcId="{B5AFD4B2-B770-4F0E-AE5D-58967E379EEA}" destId="{AA75DDA4-FCEC-45B7-8C49-5A482AAD8CCF}" srcOrd="0" destOrd="0" presId="urn:microsoft.com/office/officeart/2005/8/layout/orgChart1"/>
    <dgm:cxn modelId="{1FCFC07B-3633-491D-9CFF-6360D92EE4BE}" type="presParOf" srcId="{AA75DDA4-FCEC-45B7-8C49-5A482AAD8CCF}" destId="{7A9042BD-68D7-4E3B-ACE6-38AAB54CB210}" srcOrd="0" destOrd="0" presId="urn:microsoft.com/office/officeart/2005/8/layout/orgChart1"/>
    <dgm:cxn modelId="{96BAD262-0167-41E9-ABEA-F089086046D3}" type="presParOf" srcId="{7A9042BD-68D7-4E3B-ACE6-38AAB54CB210}" destId="{CFD4DF13-5262-4262-BB91-1549CA1642A2}" srcOrd="0" destOrd="0" presId="urn:microsoft.com/office/officeart/2005/8/layout/orgChart1"/>
    <dgm:cxn modelId="{1612FCDF-B5B2-46F2-89FF-C1FDD518C1CF}" type="presParOf" srcId="{7A9042BD-68D7-4E3B-ACE6-38AAB54CB210}" destId="{142D4AEC-B5F6-4E45-AFB4-93BFA26F352C}" srcOrd="1" destOrd="0" presId="urn:microsoft.com/office/officeart/2005/8/layout/orgChart1"/>
    <dgm:cxn modelId="{A2574067-90AE-47E0-AF7C-F74B625940D5}" type="presParOf" srcId="{AA75DDA4-FCEC-45B7-8C49-5A482AAD8CCF}" destId="{9C90945B-26C9-4471-B941-9E5509AB9860}" srcOrd="1" destOrd="0" presId="urn:microsoft.com/office/officeart/2005/8/layout/orgChart1"/>
    <dgm:cxn modelId="{5E2029A5-8D7E-46D3-A6D2-0246F0C9B248}" type="presParOf" srcId="{9C90945B-26C9-4471-B941-9E5509AB9860}" destId="{EECEBA5A-F05C-446E-9D52-98F39F185B07}" srcOrd="0" destOrd="0" presId="urn:microsoft.com/office/officeart/2005/8/layout/orgChart1"/>
    <dgm:cxn modelId="{6B71DF06-BCE0-49B0-9AEC-AB64DEC23CFD}" type="presParOf" srcId="{9C90945B-26C9-4471-B941-9E5509AB9860}" destId="{76D13169-982E-4E67-A96C-05B1DD0CCB8B}" srcOrd="1" destOrd="0" presId="urn:microsoft.com/office/officeart/2005/8/layout/orgChart1"/>
    <dgm:cxn modelId="{085A23F0-EC27-4787-AEA6-29E23EB4D5A0}" type="presParOf" srcId="{76D13169-982E-4E67-A96C-05B1DD0CCB8B}" destId="{48D662B1-C9BA-4441-ADD8-817A4F42B287}" srcOrd="0" destOrd="0" presId="urn:microsoft.com/office/officeart/2005/8/layout/orgChart1"/>
    <dgm:cxn modelId="{1F007DA6-D15D-4FED-9C9A-4D8E52BB15CC}" type="presParOf" srcId="{48D662B1-C9BA-4441-ADD8-817A4F42B287}" destId="{4A110A58-FD92-4CBC-AD4C-CB940F1F15B6}" srcOrd="0" destOrd="0" presId="urn:microsoft.com/office/officeart/2005/8/layout/orgChart1"/>
    <dgm:cxn modelId="{AF455464-1DCD-42F9-B11D-4A6DFFBF09A7}" type="presParOf" srcId="{48D662B1-C9BA-4441-ADD8-817A4F42B287}" destId="{F76872C1-28E2-410E-BD7D-84EE29923BB7}" srcOrd="1" destOrd="0" presId="urn:microsoft.com/office/officeart/2005/8/layout/orgChart1"/>
    <dgm:cxn modelId="{C5506534-E8EF-40A1-AFB0-C5DBEA6114BE}" type="presParOf" srcId="{76D13169-982E-4E67-A96C-05B1DD0CCB8B}" destId="{798580AB-965D-4F8E-8A6D-A31B18BF169D}" srcOrd="1" destOrd="0" presId="urn:microsoft.com/office/officeart/2005/8/layout/orgChart1"/>
    <dgm:cxn modelId="{9D589456-69DB-4874-BA83-18F5A6548879}" type="presParOf" srcId="{76D13169-982E-4E67-A96C-05B1DD0CCB8B}" destId="{5D8B6E7F-D4C3-4C6E-9B73-60AB1B5A8E2B}" srcOrd="2" destOrd="0" presId="urn:microsoft.com/office/officeart/2005/8/layout/orgChart1"/>
    <dgm:cxn modelId="{3E11651E-45CF-42F9-9ED9-9749137D3BE4}" type="presParOf" srcId="{9C90945B-26C9-4471-B941-9E5509AB9860}" destId="{74CDA78A-6CBB-4A89-8636-060CE090E307}" srcOrd="2" destOrd="0" presId="urn:microsoft.com/office/officeart/2005/8/layout/orgChart1"/>
    <dgm:cxn modelId="{44B1D6AA-F18A-4CEE-9F59-793C12E7C938}" type="presParOf" srcId="{9C90945B-26C9-4471-B941-9E5509AB9860}" destId="{55E518A0-32D8-4CF8-B00C-98C78536B931}" srcOrd="3" destOrd="0" presId="urn:microsoft.com/office/officeart/2005/8/layout/orgChart1"/>
    <dgm:cxn modelId="{CA9CC7E3-9E18-49B8-84A1-1C5166154AC8}" type="presParOf" srcId="{55E518A0-32D8-4CF8-B00C-98C78536B931}" destId="{05E9C9F4-D595-4723-A6EF-1B197EA3462A}" srcOrd="0" destOrd="0" presId="urn:microsoft.com/office/officeart/2005/8/layout/orgChart1"/>
    <dgm:cxn modelId="{C885BDFF-8C0A-43BA-9054-8BA1CD524AD8}" type="presParOf" srcId="{05E9C9F4-D595-4723-A6EF-1B197EA3462A}" destId="{580A26DC-74DB-4B7B-A167-6F46BC38576F}" srcOrd="0" destOrd="0" presId="urn:microsoft.com/office/officeart/2005/8/layout/orgChart1"/>
    <dgm:cxn modelId="{3E5C8EB5-AB10-4FAE-960C-A2CC241F38A3}" type="presParOf" srcId="{05E9C9F4-D595-4723-A6EF-1B197EA3462A}" destId="{F2304E8F-91D3-44A5-BB9C-DA237C632467}" srcOrd="1" destOrd="0" presId="urn:microsoft.com/office/officeart/2005/8/layout/orgChart1"/>
    <dgm:cxn modelId="{CF22C022-EFB4-48FF-A9CD-A6C7C50EFA92}" type="presParOf" srcId="{55E518A0-32D8-4CF8-B00C-98C78536B931}" destId="{A0B832BD-1C28-45DD-9FAC-6E6B63A7EC4E}" srcOrd="1" destOrd="0" presId="urn:microsoft.com/office/officeart/2005/8/layout/orgChart1"/>
    <dgm:cxn modelId="{310B0FBC-27E5-4768-A1E3-CF920DDACCDA}" type="presParOf" srcId="{55E518A0-32D8-4CF8-B00C-98C78536B931}" destId="{8E3AD464-E4C6-42CC-B754-11CCAE94DD6D}" srcOrd="2" destOrd="0" presId="urn:microsoft.com/office/officeart/2005/8/layout/orgChart1"/>
    <dgm:cxn modelId="{75AFC6EB-9F64-450A-B491-274F354D15EB}" type="presParOf" srcId="{9C90945B-26C9-4471-B941-9E5509AB9860}" destId="{933F4AEC-BA36-4FD8-A62D-7B6E36040E91}" srcOrd="4" destOrd="0" presId="urn:microsoft.com/office/officeart/2005/8/layout/orgChart1"/>
    <dgm:cxn modelId="{87E031F1-6C4F-4A84-AADC-397519DB9471}" type="presParOf" srcId="{9C90945B-26C9-4471-B941-9E5509AB9860}" destId="{0AC59C7B-E9C1-4CFD-98D0-2ED23575E81E}" srcOrd="5" destOrd="0" presId="urn:microsoft.com/office/officeart/2005/8/layout/orgChart1"/>
    <dgm:cxn modelId="{25881F44-C8ED-48EF-8D54-ECA64BD30AA4}" type="presParOf" srcId="{0AC59C7B-E9C1-4CFD-98D0-2ED23575E81E}" destId="{AC938DDC-7FC7-4BBA-8785-7C3513B38002}" srcOrd="0" destOrd="0" presId="urn:microsoft.com/office/officeart/2005/8/layout/orgChart1"/>
    <dgm:cxn modelId="{79B24B45-A0BC-40C8-BF1F-9C9C6502DF72}" type="presParOf" srcId="{AC938DDC-7FC7-4BBA-8785-7C3513B38002}" destId="{08DD1A20-92BC-4411-BCD1-38C1E7A83E1A}" srcOrd="0" destOrd="0" presId="urn:microsoft.com/office/officeart/2005/8/layout/orgChart1"/>
    <dgm:cxn modelId="{5527E2E7-4155-4999-9E67-66F19A27CDEA}" type="presParOf" srcId="{AC938DDC-7FC7-4BBA-8785-7C3513B38002}" destId="{5DFCAFC9-3CE6-418A-95FB-1E6490CFF6B7}" srcOrd="1" destOrd="0" presId="urn:microsoft.com/office/officeart/2005/8/layout/orgChart1"/>
    <dgm:cxn modelId="{646FC8F6-F582-4942-BE0E-39CD2165655D}" type="presParOf" srcId="{0AC59C7B-E9C1-4CFD-98D0-2ED23575E81E}" destId="{330269FA-3D90-4DF4-8BEC-C69F8DED2C68}" srcOrd="1" destOrd="0" presId="urn:microsoft.com/office/officeart/2005/8/layout/orgChart1"/>
    <dgm:cxn modelId="{AF0CD310-8518-42EE-A626-A41E9CA9D2F7}" type="presParOf" srcId="{0AC59C7B-E9C1-4CFD-98D0-2ED23575E81E}" destId="{E0314047-53AC-4A15-B980-C645A46F68FB}" srcOrd="2" destOrd="0" presId="urn:microsoft.com/office/officeart/2005/8/layout/orgChart1"/>
    <dgm:cxn modelId="{5C95E058-8723-48BC-AC08-AC7C6E578A63}" type="presParOf" srcId="{AA75DDA4-FCEC-45B7-8C49-5A482AAD8CCF}" destId="{CB05C7E5-45A2-4E80-B4F3-D66905199DE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8A49FC-9AAC-4DA8-AF6F-8D7BC31086E9}">
      <dsp:nvSpPr>
        <dsp:cNvPr id="0" name=""/>
        <dsp:cNvSpPr/>
      </dsp:nvSpPr>
      <dsp:spPr>
        <a:xfrm>
          <a:off x="1807588" y="1059"/>
          <a:ext cx="1079738" cy="701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Función sensorial</a:t>
          </a:r>
        </a:p>
      </dsp:txBody>
      <dsp:txXfrm>
        <a:off x="1841849" y="35320"/>
        <a:ext cx="1011216" cy="633308"/>
      </dsp:txXfrm>
    </dsp:sp>
    <dsp:sp modelId="{8A409B70-154D-42BE-AB67-E132BC5BAC54}">
      <dsp:nvSpPr>
        <dsp:cNvPr id="0" name=""/>
        <dsp:cNvSpPr/>
      </dsp:nvSpPr>
      <dsp:spPr>
        <a:xfrm>
          <a:off x="1189084" y="351974"/>
          <a:ext cx="2316745" cy="2316745"/>
        </a:xfrm>
        <a:custGeom>
          <a:avLst/>
          <a:gdLst/>
          <a:ahLst/>
          <a:cxnLst/>
          <a:rect l="0" t="0" r="0" b="0"/>
          <a:pathLst>
            <a:path>
              <a:moveTo>
                <a:pt x="1846958" y="226880"/>
              </a:moveTo>
              <a:arcTo wR="1158372" hR="1158372" stAng="18388371" swAng="16319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BD47163-B19F-4A0A-A0FA-97B469DC159B}">
      <dsp:nvSpPr>
        <dsp:cNvPr id="0" name=""/>
        <dsp:cNvSpPr/>
      </dsp:nvSpPr>
      <dsp:spPr>
        <a:xfrm>
          <a:off x="2965960" y="1159432"/>
          <a:ext cx="1079738" cy="701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Función motora</a:t>
          </a:r>
        </a:p>
      </dsp:txBody>
      <dsp:txXfrm>
        <a:off x="3000221" y="1193693"/>
        <a:ext cx="1011216" cy="633308"/>
      </dsp:txXfrm>
    </dsp:sp>
    <dsp:sp modelId="{F3716731-523A-41D0-B654-C540D71EDD9A}">
      <dsp:nvSpPr>
        <dsp:cNvPr id="0" name=""/>
        <dsp:cNvSpPr/>
      </dsp:nvSpPr>
      <dsp:spPr>
        <a:xfrm>
          <a:off x="1189084" y="351974"/>
          <a:ext cx="2316745" cy="2316745"/>
        </a:xfrm>
        <a:custGeom>
          <a:avLst/>
          <a:gdLst/>
          <a:ahLst/>
          <a:cxnLst/>
          <a:rect l="0" t="0" r="0" b="0"/>
          <a:pathLst>
            <a:path>
              <a:moveTo>
                <a:pt x="2196585" y="1672126"/>
              </a:moveTo>
              <a:arcTo wR="1158372" hR="1158372" stAng="1579695" swAng="16319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8AC8CFF-46EB-43D7-A8D1-21D69C080B4A}">
      <dsp:nvSpPr>
        <dsp:cNvPr id="0" name=""/>
        <dsp:cNvSpPr/>
      </dsp:nvSpPr>
      <dsp:spPr>
        <a:xfrm>
          <a:off x="1807588" y="2317805"/>
          <a:ext cx="1079738" cy="701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Emociones</a:t>
          </a:r>
        </a:p>
      </dsp:txBody>
      <dsp:txXfrm>
        <a:off x="1841849" y="2352066"/>
        <a:ext cx="1011216" cy="633308"/>
      </dsp:txXfrm>
    </dsp:sp>
    <dsp:sp modelId="{B2DFBCE7-0FF7-43CD-A749-2EA9AE3E7355}">
      <dsp:nvSpPr>
        <dsp:cNvPr id="0" name=""/>
        <dsp:cNvSpPr/>
      </dsp:nvSpPr>
      <dsp:spPr>
        <a:xfrm>
          <a:off x="1189084" y="351974"/>
          <a:ext cx="2316745" cy="2316745"/>
        </a:xfrm>
        <a:custGeom>
          <a:avLst/>
          <a:gdLst/>
          <a:ahLst/>
          <a:cxnLst/>
          <a:rect l="0" t="0" r="0" b="0"/>
          <a:pathLst>
            <a:path>
              <a:moveTo>
                <a:pt x="469787" y="2089865"/>
              </a:moveTo>
              <a:arcTo wR="1158372" hR="1158372" stAng="7588371" swAng="16319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FEF7E63-6A10-4082-9FD8-5D8D9EDD7059}">
      <dsp:nvSpPr>
        <dsp:cNvPr id="0" name=""/>
        <dsp:cNvSpPr/>
      </dsp:nvSpPr>
      <dsp:spPr>
        <a:xfrm>
          <a:off x="649215" y="1159432"/>
          <a:ext cx="1079738" cy="7018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t>Áreas de asociación</a:t>
          </a:r>
        </a:p>
      </dsp:txBody>
      <dsp:txXfrm>
        <a:off x="683476" y="1193693"/>
        <a:ext cx="1011216" cy="633308"/>
      </dsp:txXfrm>
    </dsp:sp>
    <dsp:sp modelId="{65437639-0736-400F-AD93-0F42D2C2A28F}">
      <dsp:nvSpPr>
        <dsp:cNvPr id="0" name=""/>
        <dsp:cNvSpPr/>
      </dsp:nvSpPr>
      <dsp:spPr>
        <a:xfrm>
          <a:off x="1189084" y="351974"/>
          <a:ext cx="2316745" cy="2316745"/>
        </a:xfrm>
        <a:custGeom>
          <a:avLst/>
          <a:gdLst/>
          <a:ahLst/>
          <a:cxnLst/>
          <a:rect l="0" t="0" r="0" b="0"/>
          <a:pathLst>
            <a:path>
              <a:moveTo>
                <a:pt x="120160" y="644619"/>
              </a:moveTo>
              <a:arcTo wR="1158372" hR="1158372" stAng="12379695" swAng="163193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789A8-B467-44EF-8AC6-5F8464B072F5}">
      <dsp:nvSpPr>
        <dsp:cNvPr id="0" name=""/>
        <dsp:cNvSpPr/>
      </dsp:nvSpPr>
      <dsp:spPr>
        <a:xfrm>
          <a:off x="507087" y="0"/>
          <a:ext cx="5746987"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9FFAA-E1DD-47C2-B070-1EA834724DDA}">
      <dsp:nvSpPr>
        <dsp:cNvPr id="0" name=""/>
        <dsp:cNvSpPr/>
      </dsp:nvSpPr>
      <dsp:spPr>
        <a:xfrm>
          <a:off x="7262" y="1305401"/>
          <a:ext cx="217624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latin typeface="Montserrat" panose="00000500000000000000" pitchFamily="50" charset="0"/>
            </a:rPr>
            <a:t>Corteza cerebral</a:t>
          </a:r>
        </a:p>
      </dsp:txBody>
      <dsp:txXfrm>
        <a:off x="92228" y="1390367"/>
        <a:ext cx="2006317" cy="1570603"/>
      </dsp:txXfrm>
    </dsp:sp>
    <dsp:sp modelId="{DFE44E78-F0D1-4CA3-B6AE-B26B464C510C}">
      <dsp:nvSpPr>
        <dsp:cNvPr id="0" name=""/>
        <dsp:cNvSpPr/>
      </dsp:nvSpPr>
      <dsp:spPr>
        <a:xfrm>
          <a:off x="2292456" y="1305401"/>
          <a:ext cx="217624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latin typeface="Montserrat" panose="00000500000000000000" pitchFamily="50" charset="0"/>
            </a:rPr>
            <a:t>Diencéfalo y tronco encefálico</a:t>
          </a:r>
        </a:p>
      </dsp:txBody>
      <dsp:txXfrm>
        <a:off x="2377422" y="1390367"/>
        <a:ext cx="2006317" cy="1570603"/>
      </dsp:txXfrm>
    </dsp:sp>
    <dsp:sp modelId="{9EA9A3E3-6576-4DB5-B0EC-F650D8E94339}">
      <dsp:nvSpPr>
        <dsp:cNvPr id="0" name=""/>
        <dsp:cNvSpPr/>
      </dsp:nvSpPr>
      <dsp:spPr>
        <a:xfrm>
          <a:off x="4577650" y="1305401"/>
          <a:ext cx="2176249"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CO" sz="1900" kern="1200" dirty="0">
              <a:latin typeface="Montserrat" panose="00000500000000000000" pitchFamily="50" charset="0"/>
            </a:rPr>
            <a:t>Motoneuronas</a:t>
          </a:r>
        </a:p>
      </dsp:txBody>
      <dsp:txXfrm>
        <a:off x="4662616" y="1390367"/>
        <a:ext cx="2006317" cy="15706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35A8F-5685-4FA0-A0B1-D9CB215B97D0}">
      <dsp:nvSpPr>
        <dsp:cNvPr id="0" name=""/>
        <dsp:cNvSpPr/>
      </dsp:nvSpPr>
      <dsp:spPr>
        <a:xfrm>
          <a:off x="1178560" y="0"/>
          <a:ext cx="3362959" cy="336295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0292C-5318-4797-8BE8-11B8CBF93D05}">
      <dsp:nvSpPr>
        <dsp:cNvPr id="0" name=""/>
        <dsp:cNvSpPr/>
      </dsp:nvSpPr>
      <dsp:spPr>
        <a:xfrm>
          <a:off x="1498041" y="319481"/>
          <a:ext cx="1311554" cy="1311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anose="00000500000000000000" pitchFamily="50" charset="0"/>
            </a:rPr>
            <a:t>Receptor sensorial	</a:t>
          </a:r>
        </a:p>
      </dsp:txBody>
      <dsp:txXfrm>
        <a:off x="1562066" y="383506"/>
        <a:ext cx="1183504" cy="1183504"/>
      </dsp:txXfrm>
    </dsp:sp>
    <dsp:sp modelId="{0BE2AAA5-6EEC-4768-BF70-5E731F4D9D11}">
      <dsp:nvSpPr>
        <dsp:cNvPr id="0" name=""/>
        <dsp:cNvSpPr/>
      </dsp:nvSpPr>
      <dsp:spPr>
        <a:xfrm>
          <a:off x="2910484" y="319481"/>
          <a:ext cx="1311554" cy="1311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anose="00000500000000000000" pitchFamily="50" charset="0"/>
            </a:rPr>
            <a:t>Vía aferente</a:t>
          </a:r>
        </a:p>
      </dsp:txBody>
      <dsp:txXfrm>
        <a:off x="2974509" y="383506"/>
        <a:ext cx="1183504" cy="1183504"/>
      </dsp:txXfrm>
    </dsp:sp>
    <dsp:sp modelId="{CCA0BF85-0400-419D-AF65-A7EBD32377C7}">
      <dsp:nvSpPr>
        <dsp:cNvPr id="0" name=""/>
        <dsp:cNvSpPr/>
      </dsp:nvSpPr>
      <dsp:spPr>
        <a:xfrm>
          <a:off x="1498041" y="1731923"/>
          <a:ext cx="1311554" cy="1311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anose="00000500000000000000" pitchFamily="50" charset="0"/>
            </a:rPr>
            <a:t>Control integrador</a:t>
          </a:r>
        </a:p>
      </dsp:txBody>
      <dsp:txXfrm>
        <a:off x="1562066" y="1795948"/>
        <a:ext cx="1183504" cy="1183504"/>
      </dsp:txXfrm>
    </dsp:sp>
    <dsp:sp modelId="{CAEABC0A-5B78-4C18-83BF-8FD18132137A}">
      <dsp:nvSpPr>
        <dsp:cNvPr id="0" name=""/>
        <dsp:cNvSpPr/>
      </dsp:nvSpPr>
      <dsp:spPr>
        <a:xfrm>
          <a:off x="2910484" y="1731923"/>
          <a:ext cx="1311554" cy="13115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CO" sz="1500" kern="1200" dirty="0">
              <a:latin typeface="Montserrat" panose="00000500000000000000" pitchFamily="50" charset="0"/>
            </a:rPr>
            <a:t>Vía eferente y efector musculo</a:t>
          </a:r>
        </a:p>
      </dsp:txBody>
      <dsp:txXfrm>
        <a:off x="2974509" y="1795948"/>
        <a:ext cx="1183504" cy="11835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3F4AEC-BA36-4FD8-A62D-7B6E36040E91}">
      <dsp:nvSpPr>
        <dsp:cNvPr id="0" name=""/>
        <dsp:cNvSpPr/>
      </dsp:nvSpPr>
      <dsp:spPr>
        <a:xfrm>
          <a:off x="4333580" y="1743051"/>
          <a:ext cx="3066039" cy="532122"/>
        </a:xfrm>
        <a:custGeom>
          <a:avLst/>
          <a:gdLst/>
          <a:ahLst/>
          <a:cxnLst/>
          <a:rect l="0" t="0" r="0" b="0"/>
          <a:pathLst>
            <a:path>
              <a:moveTo>
                <a:pt x="0" y="0"/>
              </a:moveTo>
              <a:lnTo>
                <a:pt x="0" y="266061"/>
              </a:lnTo>
              <a:lnTo>
                <a:pt x="3066039" y="266061"/>
              </a:lnTo>
              <a:lnTo>
                <a:pt x="3066039" y="532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CDA78A-6CBB-4A89-8636-060CE090E307}">
      <dsp:nvSpPr>
        <dsp:cNvPr id="0" name=""/>
        <dsp:cNvSpPr/>
      </dsp:nvSpPr>
      <dsp:spPr>
        <a:xfrm>
          <a:off x="4287860" y="1743051"/>
          <a:ext cx="91440" cy="532122"/>
        </a:xfrm>
        <a:custGeom>
          <a:avLst/>
          <a:gdLst/>
          <a:ahLst/>
          <a:cxnLst/>
          <a:rect l="0" t="0" r="0" b="0"/>
          <a:pathLst>
            <a:path>
              <a:moveTo>
                <a:pt x="45720" y="0"/>
              </a:moveTo>
              <a:lnTo>
                <a:pt x="45720" y="532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CEBA5A-F05C-446E-9D52-98F39F185B07}">
      <dsp:nvSpPr>
        <dsp:cNvPr id="0" name=""/>
        <dsp:cNvSpPr/>
      </dsp:nvSpPr>
      <dsp:spPr>
        <a:xfrm>
          <a:off x="1267540" y="1743051"/>
          <a:ext cx="3066039" cy="532122"/>
        </a:xfrm>
        <a:custGeom>
          <a:avLst/>
          <a:gdLst/>
          <a:ahLst/>
          <a:cxnLst/>
          <a:rect l="0" t="0" r="0" b="0"/>
          <a:pathLst>
            <a:path>
              <a:moveTo>
                <a:pt x="3066039" y="0"/>
              </a:moveTo>
              <a:lnTo>
                <a:pt x="3066039" y="266061"/>
              </a:lnTo>
              <a:lnTo>
                <a:pt x="0" y="266061"/>
              </a:lnTo>
              <a:lnTo>
                <a:pt x="0" y="5321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D4DF13-5262-4262-BB91-1549CA1642A2}">
      <dsp:nvSpPr>
        <dsp:cNvPr id="0" name=""/>
        <dsp:cNvSpPr/>
      </dsp:nvSpPr>
      <dsp:spPr>
        <a:xfrm>
          <a:off x="3066621" y="476092"/>
          <a:ext cx="2533917" cy="12669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CO" sz="2600" kern="1200" dirty="0">
              <a:latin typeface="Montserrat" panose="00000500000000000000" pitchFamily="50" charset="0"/>
            </a:rPr>
            <a:t>Sistema  nervioso autónomo</a:t>
          </a:r>
        </a:p>
      </dsp:txBody>
      <dsp:txXfrm>
        <a:off x="3066621" y="476092"/>
        <a:ext cx="2533917" cy="1266958"/>
      </dsp:txXfrm>
    </dsp:sp>
    <dsp:sp modelId="{4A110A58-FD92-4CBC-AD4C-CB940F1F15B6}">
      <dsp:nvSpPr>
        <dsp:cNvPr id="0" name=""/>
        <dsp:cNvSpPr/>
      </dsp:nvSpPr>
      <dsp:spPr>
        <a:xfrm>
          <a:off x="581" y="2275173"/>
          <a:ext cx="2533917" cy="12669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CO" sz="2600" kern="1200" dirty="0">
              <a:latin typeface="Montserrat" panose="00000500000000000000" pitchFamily="50" charset="0"/>
            </a:rPr>
            <a:t>Sistema nervioso simpático</a:t>
          </a:r>
        </a:p>
      </dsp:txBody>
      <dsp:txXfrm>
        <a:off x="581" y="2275173"/>
        <a:ext cx="2533917" cy="1266958"/>
      </dsp:txXfrm>
    </dsp:sp>
    <dsp:sp modelId="{580A26DC-74DB-4B7B-A167-6F46BC38576F}">
      <dsp:nvSpPr>
        <dsp:cNvPr id="0" name=""/>
        <dsp:cNvSpPr/>
      </dsp:nvSpPr>
      <dsp:spPr>
        <a:xfrm>
          <a:off x="3066621" y="2275173"/>
          <a:ext cx="2533917" cy="12669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CO" sz="2600" kern="1200" dirty="0">
              <a:latin typeface="Montserrat" panose="00000500000000000000" pitchFamily="50" charset="0"/>
            </a:rPr>
            <a:t>Sistema nervioso parasimpático</a:t>
          </a:r>
        </a:p>
      </dsp:txBody>
      <dsp:txXfrm>
        <a:off x="3066621" y="2275173"/>
        <a:ext cx="2533917" cy="1266958"/>
      </dsp:txXfrm>
    </dsp:sp>
    <dsp:sp modelId="{08DD1A20-92BC-4411-BCD1-38C1E7A83E1A}">
      <dsp:nvSpPr>
        <dsp:cNvPr id="0" name=""/>
        <dsp:cNvSpPr/>
      </dsp:nvSpPr>
      <dsp:spPr>
        <a:xfrm>
          <a:off x="6132661" y="2275173"/>
          <a:ext cx="2533917" cy="12669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CO" sz="2600" kern="1200" dirty="0">
              <a:latin typeface="Montserrat" panose="00000500000000000000" pitchFamily="50" charset="0"/>
            </a:rPr>
            <a:t>Sistema entérico</a:t>
          </a:r>
        </a:p>
      </dsp:txBody>
      <dsp:txXfrm>
        <a:off x="6132661" y="2275173"/>
        <a:ext cx="2533917" cy="126695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ontserrat" panose="00000500000000000000" pitchFamily="50" charset="0"/>
                <a:ea typeface="Montserrat" panose="00000500000000000000" pitchFamily="50" charset="0"/>
                <a:cs typeface="Montserrat" panose="00000500000000000000" pitchFamily="50" charset="0"/>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s-CO"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ontserrat" panose="00000500000000000000" pitchFamily="50" charset="0"/>
                <a:ea typeface="Montserrat" panose="00000500000000000000" pitchFamily="50" charset="0"/>
                <a:cs typeface="Montserrat" panose="00000500000000000000" pitchFamily="50" charset="0"/>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s-CO"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1pPr>
            <a:lvl2pPr marL="914400" marR="0" lvl="1"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2pPr>
            <a:lvl3pPr marL="1371600" marR="0" lvl="2"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3pPr>
            <a:lvl4pPr marL="1828800" marR="0" lvl="3"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4pPr>
            <a:lvl5pPr marL="2286000" marR="0" lvl="4" indent="-228600" algn="l" rtl="0">
              <a:spcBef>
                <a:spcPts val="0"/>
              </a:spcBef>
              <a:spcAft>
                <a:spcPts val="0"/>
              </a:spcAft>
              <a:buSzPts val="1400"/>
              <a:buNone/>
              <a:defRPr sz="1200" b="0" i="0" u="none" strike="noStrike" cap="none">
                <a:solidFill>
                  <a:schemeClr val="dk1"/>
                </a:solidFill>
                <a:latin typeface="Montserrat"/>
                <a:ea typeface="Montserrat"/>
                <a:cs typeface="Montserrat"/>
                <a:sym typeface="Montserrat"/>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ontserrat" panose="00000500000000000000" pitchFamily="50" charset="0"/>
                <a:ea typeface="Montserrat" panose="00000500000000000000" pitchFamily="50" charset="0"/>
                <a:cs typeface="Montserrat" panose="00000500000000000000" pitchFamily="50" charset="0"/>
                <a:sym typeface="Montserrat"/>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s-CO"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Montserrat" panose="00000500000000000000" pitchFamily="50" charset="0"/>
              </a:defRPr>
            </a:lvl1pPr>
          </a:lstStyle>
          <a:p>
            <a:pPr algn="r"/>
            <a:fld id="{00000000-1234-1234-1234-123412341234}" type="slidenum">
              <a:rPr lang="es-CO" sz="1200" smtClean="0">
                <a:solidFill>
                  <a:schemeClr val="dk1"/>
                </a:solidFill>
                <a:ea typeface="Montserrat"/>
                <a:cs typeface="Montserrat"/>
                <a:sym typeface="Montserrat"/>
              </a:rPr>
              <a:pPr algn="r"/>
              <a:t>‹Nº›</a:t>
            </a:fld>
            <a:endParaRPr lang="es-CO" sz="1200" dirty="0">
              <a:solidFill>
                <a:schemeClr val="dk1"/>
              </a:solidFill>
              <a:ea typeface="Montserrat"/>
              <a:cs typeface="Montserrat"/>
              <a:sym typeface="Montserra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ontserrat" panose="00000500000000000000" pitchFamily="50" charset="0"/>
        <a:ea typeface="Montserrat" panose="00000500000000000000" pitchFamily="50"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idx="12"/>
          </p:nvPr>
        </p:nvSpPr>
        <p:spPr/>
        <p:txBody>
          <a:bodyPr/>
          <a:lstStyle/>
          <a:p>
            <a:pPr algn="r"/>
            <a:fld id="{00000000-1234-1234-1234-123412341234}" type="slidenum">
              <a:rPr lang="es-CO" sz="1200" smtClean="0">
                <a:solidFill>
                  <a:schemeClr val="dk1"/>
                </a:solidFill>
                <a:ea typeface="Montserrat"/>
                <a:cs typeface="Montserrat"/>
                <a:sym typeface="Montserrat"/>
              </a:rPr>
              <a:pPr algn="r"/>
              <a:t>39</a:t>
            </a:fld>
            <a:endParaRPr lang="es-CO" sz="1200" dirty="0">
              <a:solidFill>
                <a:schemeClr val="dk1"/>
              </a:solidFill>
              <a:ea typeface="Montserrat"/>
              <a:cs typeface="Montserrat"/>
              <a:sym typeface="Montserrat"/>
            </a:endParaRPr>
          </a:p>
        </p:txBody>
      </p:sp>
    </p:spTree>
    <p:extLst>
      <p:ext uri="{BB962C8B-B14F-4D97-AF65-F5344CB8AC3E}">
        <p14:creationId xmlns:p14="http://schemas.microsoft.com/office/powerpoint/2010/main" val="51948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343536"/>
                </a:solidFill>
                <a:effectLst/>
                <a:latin typeface="Montserrat" panose="00000500000000000000" pitchFamily="50" charset="0"/>
              </a:rPr>
              <a:t>Neurotransmisores involucrados en la sinapsis </a:t>
            </a:r>
            <a:r>
              <a:rPr lang="es-MX" b="0" i="0" dirty="0" err="1">
                <a:solidFill>
                  <a:srgbClr val="343536"/>
                </a:solidFill>
                <a:effectLst/>
                <a:latin typeface="Montserrat" panose="00000500000000000000" pitchFamily="50" charset="0"/>
              </a:rPr>
              <a:t>córtico-estriatal</a:t>
            </a:r>
            <a:r>
              <a:rPr lang="es-MX" b="0" i="0" dirty="0">
                <a:solidFill>
                  <a:srgbClr val="343536"/>
                </a:solidFill>
                <a:effectLst/>
                <a:latin typeface="Montserrat" panose="00000500000000000000" pitchFamily="50" charset="0"/>
              </a:rPr>
              <a:t>. Las terminales corticales liberan glutamato que actúa sobre receptores ionotrópicos (NMDA/AMPA) o metabotrópicos (mGluR5). Los receptores dopaminérgicos y </a:t>
            </a:r>
            <a:r>
              <a:rPr lang="es-MX" b="0" i="0" dirty="0" err="1">
                <a:solidFill>
                  <a:srgbClr val="343536"/>
                </a:solidFill>
                <a:effectLst/>
                <a:latin typeface="Montserrat" panose="00000500000000000000" pitchFamily="50" charset="0"/>
              </a:rPr>
              <a:t>adenosinérgicos</a:t>
            </a:r>
            <a:r>
              <a:rPr lang="es-MX" b="0" i="0" dirty="0">
                <a:solidFill>
                  <a:srgbClr val="343536"/>
                </a:solidFill>
                <a:effectLst/>
                <a:latin typeface="Montserrat" panose="00000500000000000000" pitchFamily="50" charset="0"/>
              </a:rPr>
              <a:t> modulan estas aferencias. Los receptores dopaminérgicos D2 producen la inhibición de las neuronas </a:t>
            </a:r>
            <a:r>
              <a:rPr lang="es-MX" b="0" i="0" dirty="0" err="1">
                <a:solidFill>
                  <a:srgbClr val="343536"/>
                </a:solidFill>
                <a:effectLst/>
                <a:latin typeface="Montserrat" panose="00000500000000000000" pitchFamily="50" charset="0"/>
              </a:rPr>
              <a:t>estriatales</a:t>
            </a:r>
            <a:r>
              <a:rPr lang="es-MX" b="0" i="0" dirty="0">
                <a:solidFill>
                  <a:srgbClr val="343536"/>
                </a:solidFill>
                <a:effectLst/>
                <a:latin typeface="Montserrat" panose="00000500000000000000" pitchFamily="50" charset="0"/>
              </a:rPr>
              <a:t> involucradas en la vía indirecta. Por el contrario, los receptores </a:t>
            </a:r>
            <a:r>
              <a:rPr lang="es-MX" b="0" i="0" dirty="0" err="1">
                <a:solidFill>
                  <a:srgbClr val="343536"/>
                </a:solidFill>
                <a:effectLst/>
                <a:latin typeface="Montserrat" panose="00000500000000000000" pitchFamily="50" charset="0"/>
              </a:rPr>
              <a:t>adenosinérgicos</a:t>
            </a:r>
            <a:r>
              <a:rPr lang="es-MX" b="0" i="0" dirty="0">
                <a:solidFill>
                  <a:srgbClr val="343536"/>
                </a:solidFill>
                <a:effectLst/>
                <a:latin typeface="Montserrat" panose="00000500000000000000" pitchFamily="50" charset="0"/>
              </a:rPr>
              <a:t> A2A provocan su estimulación.</a:t>
            </a:r>
            <a:endParaRPr lang="es-CO" dirty="0"/>
          </a:p>
        </p:txBody>
      </p:sp>
      <p:sp>
        <p:nvSpPr>
          <p:cNvPr id="4" name="Marcador de número de diapositiva 3"/>
          <p:cNvSpPr>
            <a:spLocks noGrp="1"/>
          </p:cNvSpPr>
          <p:nvPr>
            <p:ph type="sldNum" idx="12"/>
          </p:nvPr>
        </p:nvSpPr>
        <p:spPr/>
        <p:txBody>
          <a:bodyPr/>
          <a:lstStyle/>
          <a:p>
            <a:pPr algn="r"/>
            <a:fld id="{00000000-1234-1234-1234-123412341234}" type="slidenum">
              <a:rPr lang="es-CO" sz="1200" smtClean="0">
                <a:solidFill>
                  <a:schemeClr val="dk1"/>
                </a:solidFill>
                <a:ea typeface="Montserrat"/>
                <a:cs typeface="Montserrat"/>
                <a:sym typeface="Montserrat"/>
              </a:rPr>
              <a:pPr algn="r"/>
              <a:t>75</a:t>
            </a:fld>
            <a:endParaRPr lang="es-CO" sz="1200" dirty="0">
              <a:solidFill>
                <a:schemeClr val="dk1"/>
              </a:solidFill>
              <a:ea typeface="Montserrat"/>
              <a:cs typeface="Montserrat"/>
              <a:sym typeface="Montserrat"/>
            </a:endParaRPr>
          </a:p>
        </p:txBody>
      </p:sp>
    </p:spTree>
    <p:extLst>
      <p:ext uri="{BB962C8B-B14F-4D97-AF65-F5344CB8AC3E}">
        <p14:creationId xmlns:p14="http://schemas.microsoft.com/office/powerpoint/2010/main" val="418142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000000"/>
                </a:solidFill>
                <a:effectLst/>
                <a:latin typeface="Roboto"/>
              </a:rPr>
              <a:t>Arcos CA1 superiormente, formando, junto con CA2, el piso medial del cuerno temporal del ventrículo lateral. El CA2 situado dorsalmente es generalmente reconocible por el mayor compacidad de la capa de células piramidales, en comparación con CA1. CA3 forma un arco medial descendente que termina en el hilio de la circunvolución dentada. El final segmento de cuerno de </a:t>
            </a:r>
            <a:r>
              <a:rPr lang="es-MX" b="0" i="0" dirty="0" err="1">
                <a:solidFill>
                  <a:srgbClr val="000000"/>
                </a:solidFill>
                <a:effectLst/>
                <a:latin typeface="Roboto"/>
              </a:rPr>
              <a:t>ammón</a:t>
            </a:r>
            <a:r>
              <a:rPr lang="es-MX" b="0" i="0" dirty="0">
                <a:solidFill>
                  <a:srgbClr val="000000"/>
                </a:solidFill>
                <a:effectLst/>
                <a:latin typeface="Roboto"/>
              </a:rPr>
              <a:t>, CA4, se encuentra dentro del hilio de la circunvolución dentada y es a menudo denominado placa de extremo</a:t>
            </a:r>
            <a:endParaRPr lang="es-CO" dirty="0"/>
          </a:p>
        </p:txBody>
      </p:sp>
      <p:sp>
        <p:nvSpPr>
          <p:cNvPr id="4" name="Marcador de número de diapositiva 3"/>
          <p:cNvSpPr>
            <a:spLocks noGrp="1"/>
          </p:cNvSpPr>
          <p:nvPr>
            <p:ph type="sldNum" sz="quarter" idx="5"/>
          </p:nvPr>
        </p:nvSpPr>
        <p:spPr/>
        <p:txBody>
          <a:bodyPr/>
          <a:lstStyle/>
          <a:p>
            <a:fld id="{BE771F87-624D-48A6-9989-37C311F3EE73}" type="slidenum">
              <a:rPr lang="es-CO" smtClean="0"/>
              <a:t>93</a:t>
            </a:fld>
            <a:endParaRPr lang="es-CO"/>
          </a:p>
        </p:txBody>
      </p:sp>
    </p:spTree>
    <p:extLst>
      <p:ext uri="{BB962C8B-B14F-4D97-AF65-F5344CB8AC3E}">
        <p14:creationId xmlns:p14="http://schemas.microsoft.com/office/powerpoint/2010/main" val="3287306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b="0" i="0" dirty="0">
                <a:solidFill>
                  <a:srgbClr val="343536"/>
                </a:solidFill>
                <a:effectLst/>
                <a:latin typeface="Montserrat" panose="00000500000000000000" pitchFamily="50" charset="0"/>
              </a:rPr>
              <a:t>Sección histológica de la rampa media coclear (</a:t>
            </a:r>
            <a:r>
              <a:rPr lang="es-CO" b="0" i="0" dirty="0" err="1">
                <a:solidFill>
                  <a:srgbClr val="343536"/>
                </a:solidFill>
                <a:effectLst/>
                <a:latin typeface="Montserrat" panose="00000500000000000000" pitchFamily="50" charset="0"/>
              </a:rPr>
              <a:t>rv</a:t>
            </a:r>
            <a:r>
              <a:rPr lang="es-CO" b="0" i="0" dirty="0">
                <a:solidFill>
                  <a:srgbClr val="343536"/>
                </a:solidFill>
                <a:effectLst/>
                <a:latin typeface="Montserrat" panose="00000500000000000000" pitchFamily="50" charset="0"/>
              </a:rPr>
              <a:t>: rampa vestibular; </a:t>
            </a:r>
            <a:r>
              <a:rPr lang="es-CO" b="0" i="0" dirty="0" err="1">
                <a:solidFill>
                  <a:srgbClr val="343536"/>
                </a:solidFill>
                <a:effectLst/>
                <a:latin typeface="Montserrat" panose="00000500000000000000" pitchFamily="50" charset="0"/>
              </a:rPr>
              <a:t>rt</a:t>
            </a:r>
            <a:r>
              <a:rPr lang="es-CO" b="0" i="0" dirty="0">
                <a:solidFill>
                  <a:srgbClr val="343536"/>
                </a:solidFill>
                <a:effectLst/>
                <a:latin typeface="Montserrat" panose="00000500000000000000" pitchFamily="50" charset="0"/>
              </a:rPr>
              <a:t>: rampa timpánica; </a:t>
            </a:r>
            <a:r>
              <a:rPr lang="es-CO" b="0" i="0" dirty="0" err="1">
                <a:solidFill>
                  <a:srgbClr val="343536"/>
                </a:solidFill>
                <a:effectLst/>
                <a:latin typeface="Montserrat" panose="00000500000000000000" pitchFamily="50" charset="0"/>
              </a:rPr>
              <a:t>cc</a:t>
            </a:r>
            <a:r>
              <a:rPr lang="es-CO" b="0" i="0" dirty="0">
                <a:solidFill>
                  <a:srgbClr val="343536"/>
                </a:solidFill>
                <a:effectLst/>
                <a:latin typeface="Montserrat" panose="00000500000000000000" pitchFamily="50" charset="0"/>
              </a:rPr>
              <a:t>: conducto coclear; </a:t>
            </a:r>
            <a:r>
              <a:rPr lang="es-CO" b="0" i="0" dirty="0" err="1">
                <a:solidFill>
                  <a:srgbClr val="343536"/>
                </a:solidFill>
                <a:effectLst/>
                <a:latin typeface="Montserrat" panose="00000500000000000000" pitchFamily="50" charset="0"/>
              </a:rPr>
              <a:t>sv</a:t>
            </a:r>
            <a:r>
              <a:rPr lang="es-CO" b="0" i="0" dirty="0">
                <a:solidFill>
                  <a:srgbClr val="343536"/>
                </a:solidFill>
                <a:effectLst/>
                <a:latin typeface="Montserrat" panose="00000500000000000000" pitchFamily="50" charset="0"/>
              </a:rPr>
              <a:t>: estría vascular; </a:t>
            </a:r>
            <a:r>
              <a:rPr lang="es-CO" b="0" i="0" dirty="0" err="1">
                <a:solidFill>
                  <a:srgbClr val="343536"/>
                </a:solidFill>
                <a:effectLst/>
                <a:latin typeface="Montserrat" panose="00000500000000000000" pitchFamily="50" charset="0"/>
              </a:rPr>
              <a:t>mR</a:t>
            </a:r>
            <a:r>
              <a:rPr lang="es-CO" b="0" i="0" dirty="0">
                <a:solidFill>
                  <a:srgbClr val="343536"/>
                </a:solidFill>
                <a:effectLst/>
                <a:latin typeface="Montserrat" panose="00000500000000000000" pitchFamily="50" charset="0"/>
              </a:rPr>
              <a:t>: membrana de </a:t>
            </a:r>
            <a:r>
              <a:rPr lang="es-CO" b="0" i="0" dirty="0" err="1">
                <a:solidFill>
                  <a:srgbClr val="343536"/>
                </a:solidFill>
                <a:effectLst/>
                <a:latin typeface="Montserrat" panose="00000500000000000000" pitchFamily="50" charset="0"/>
              </a:rPr>
              <a:t>Reissner</a:t>
            </a:r>
            <a:r>
              <a:rPr lang="es-CO" b="0" i="0" dirty="0">
                <a:solidFill>
                  <a:srgbClr val="343536"/>
                </a:solidFill>
                <a:effectLst/>
                <a:latin typeface="Montserrat" panose="00000500000000000000" pitchFamily="50" charset="0"/>
              </a:rPr>
              <a:t>; </a:t>
            </a:r>
            <a:r>
              <a:rPr lang="es-CO" b="0" i="0" dirty="0" err="1">
                <a:solidFill>
                  <a:srgbClr val="343536"/>
                </a:solidFill>
                <a:effectLst/>
                <a:latin typeface="Montserrat" panose="00000500000000000000" pitchFamily="50" charset="0"/>
              </a:rPr>
              <a:t>Is</a:t>
            </a:r>
            <a:r>
              <a:rPr lang="es-CO" b="0" i="0" dirty="0">
                <a:solidFill>
                  <a:srgbClr val="343536"/>
                </a:solidFill>
                <a:effectLst/>
                <a:latin typeface="Montserrat" panose="00000500000000000000" pitchFamily="50" charset="0"/>
              </a:rPr>
              <a:t>: limbo espiral; </a:t>
            </a:r>
            <a:r>
              <a:rPr lang="es-CO" b="0" i="0" dirty="0" err="1">
                <a:solidFill>
                  <a:srgbClr val="343536"/>
                </a:solidFill>
                <a:effectLst/>
                <a:latin typeface="Montserrat" panose="00000500000000000000" pitchFamily="50" charset="0"/>
              </a:rPr>
              <a:t>mt</a:t>
            </a:r>
            <a:r>
              <a:rPr lang="es-CO" b="0" i="0" dirty="0">
                <a:solidFill>
                  <a:srgbClr val="343536"/>
                </a:solidFill>
                <a:effectLst/>
                <a:latin typeface="Montserrat" panose="00000500000000000000" pitchFamily="50" charset="0"/>
              </a:rPr>
              <a:t>: membrana tectoria; </a:t>
            </a:r>
            <a:r>
              <a:rPr lang="es-CO" b="0" i="0" dirty="0" err="1">
                <a:solidFill>
                  <a:srgbClr val="343536"/>
                </a:solidFill>
                <a:effectLst/>
                <a:latin typeface="Montserrat" panose="00000500000000000000" pitchFamily="50" charset="0"/>
              </a:rPr>
              <a:t>ssi</a:t>
            </a:r>
            <a:r>
              <a:rPr lang="es-CO" b="0" i="0" dirty="0">
                <a:solidFill>
                  <a:srgbClr val="343536"/>
                </a:solidFill>
                <a:effectLst/>
                <a:latin typeface="Montserrat" panose="00000500000000000000" pitchFamily="50" charset="0"/>
              </a:rPr>
              <a:t>: surco espiral interno; </a:t>
            </a:r>
            <a:r>
              <a:rPr lang="es-CO" b="0" i="0" dirty="0" err="1">
                <a:solidFill>
                  <a:srgbClr val="343536"/>
                </a:solidFill>
                <a:effectLst/>
                <a:latin typeface="Montserrat" panose="00000500000000000000" pitchFamily="50" charset="0"/>
              </a:rPr>
              <a:t>fnl</a:t>
            </a:r>
            <a:r>
              <a:rPr lang="es-CO" b="0" i="0" dirty="0">
                <a:solidFill>
                  <a:srgbClr val="343536"/>
                </a:solidFill>
                <a:effectLst/>
                <a:latin typeface="Montserrat" panose="00000500000000000000" pitchFamily="50" charset="0"/>
              </a:rPr>
              <a:t>: fibras nerviosas; hp: habénula perforada; i: células ciliadas internas; e: células ciliadas externas; </a:t>
            </a:r>
            <a:r>
              <a:rPr lang="es-CO" b="0" i="0" dirty="0" err="1">
                <a:solidFill>
                  <a:srgbClr val="343536"/>
                </a:solidFill>
                <a:effectLst/>
                <a:latin typeface="Montserrat" panose="00000500000000000000" pitchFamily="50" charset="0"/>
              </a:rPr>
              <a:t>eN</a:t>
            </a:r>
            <a:r>
              <a:rPr lang="es-CO" b="0" i="0" dirty="0">
                <a:solidFill>
                  <a:srgbClr val="343536"/>
                </a:solidFill>
                <a:effectLst/>
                <a:latin typeface="Montserrat" panose="00000500000000000000" pitchFamily="50" charset="0"/>
              </a:rPr>
              <a:t>: espacios de </a:t>
            </a:r>
            <a:r>
              <a:rPr lang="es-CO" b="0" i="0" dirty="0" err="1">
                <a:solidFill>
                  <a:srgbClr val="343536"/>
                </a:solidFill>
                <a:effectLst/>
                <a:latin typeface="Montserrat" panose="00000500000000000000" pitchFamily="50" charset="0"/>
              </a:rPr>
              <a:t>Nuels</a:t>
            </a:r>
            <a:r>
              <a:rPr lang="es-CO" b="0" i="0" dirty="0">
                <a:solidFill>
                  <a:srgbClr val="343536"/>
                </a:solidFill>
                <a:effectLst/>
                <a:latin typeface="Montserrat" panose="00000500000000000000" pitchFamily="50" charset="0"/>
              </a:rPr>
              <a:t>; H: células de </a:t>
            </a:r>
            <a:r>
              <a:rPr lang="es-CO" b="0" i="0" dirty="0" err="1">
                <a:solidFill>
                  <a:srgbClr val="343536"/>
                </a:solidFill>
                <a:effectLst/>
                <a:latin typeface="Montserrat" panose="00000500000000000000" pitchFamily="50" charset="0"/>
              </a:rPr>
              <a:t>Hensen</a:t>
            </a:r>
            <a:r>
              <a:rPr lang="es-CO" b="0" i="0" dirty="0">
                <a:solidFill>
                  <a:srgbClr val="343536"/>
                </a:solidFill>
                <a:effectLst/>
                <a:latin typeface="Montserrat" panose="00000500000000000000" pitchFamily="50" charset="0"/>
              </a:rPr>
              <a:t>; D: células de </a:t>
            </a:r>
            <a:r>
              <a:rPr lang="es-CO" b="0" i="0" dirty="0" err="1">
                <a:solidFill>
                  <a:srgbClr val="343536"/>
                </a:solidFill>
                <a:effectLst/>
                <a:latin typeface="Montserrat" panose="00000500000000000000" pitchFamily="50" charset="0"/>
              </a:rPr>
              <a:t>Deiters</a:t>
            </a:r>
            <a:r>
              <a:rPr lang="es-CO" b="0" i="0" dirty="0">
                <a:solidFill>
                  <a:srgbClr val="343536"/>
                </a:solidFill>
                <a:effectLst/>
                <a:latin typeface="Montserrat" panose="00000500000000000000" pitchFamily="50" charset="0"/>
              </a:rPr>
              <a:t>: </a:t>
            </a:r>
            <a:r>
              <a:rPr lang="es-CO" b="0" i="0" dirty="0" err="1">
                <a:solidFill>
                  <a:srgbClr val="343536"/>
                </a:solidFill>
                <a:effectLst/>
                <a:latin typeface="Montserrat" panose="00000500000000000000" pitchFamily="50" charset="0"/>
              </a:rPr>
              <a:t>mb</a:t>
            </a:r>
            <a:r>
              <a:rPr lang="es-CO" b="0" i="0" dirty="0">
                <a:solidFill>
                  <a:srgbClr val="343536"/>
                </a:solidFill>
                <a:effectLst/>
                <a:latin typeface="Montserrat" panose="00000500000000000000" pitchFamily="50" charset="0"/>
              </a:rPr>
              <a:t>: membrana basilar; </a:t>
            </a:r>
            <a:r>
              <a:rPr lang="es-CO" b="0" i="0" dirty="0" err="1">
                <a:solidFill>
                  <a:srgbClr val="343536"/>
                </a:solidFill>
                <a:effectLst/>
                <a:latin typeface="Montserrat" panose="00000500000000000000" pitchFamily="50" charset="0"/>
              </a:rPr>
              <a:t>Isp</a:t>
            </a:r>
            <a:r>
              <a:rPr lang="es-CO" b="0" i="0" dirty="0">
                <a:solidFill>
                  <a:srgbClr val="343536"/>
                </a:solidFill>
                <a:effectLst/>
                <a:latin typeface="Montserrat" panose="00000500000000000000" pitchFamily="50" charset="0"/>
              </a:rPr>
              <a:t>: ligamento espiral)</a:t>
            </a:r>
            <a:endParaRPr lang="es-CO" dirty="0"/>
          </a:p>
        </p:txBody>
      </p:sp>
      <p:sp>
        <p:nvSpPr>
          <p:cNvPr id="4" name="Marcador de número de diapositiva 3"/>
          <p:cNvSpPr>
            <a:spLocks noGrp="1"/>
          </p:cNvSpPr>
          <p:nvPr>
            <p:ph type="sldNum" idx="12"/>
          </p:nvPr>
        </p:nvSpPr>
        <p:spPr/>
        <p:txBody>
          <a:bodyPr/>
          <a:lstStyle/>
          <a:p>
            <a:pPr algn="r"/>
            <a:fld id="{00000000-1234-1234-1234-123412341234}" type="slidenum">
              <a:rPr lang="es-CO" sz="1200" smtClean="0">
                <a:solidFill>
                  <a:schemeClr val="dk1"/>
                </a:solidFill>
                <a:ea typeface="Montserrat"/>
                <a:cs typeface="Montserrat"/>
                <a:sym typeface="Montserrat"/>
              </a:rPr>
              <a:pPr algn="r"/>
              <a:t>157</a:t>
            </a:fld>
            <a:endParaRPr lang="es-CO" sz="1200" dirty="0">
              <a:solidFill>
                <a:schemeClr val="dk1"/>
              </a:solidFill>
              <a:ea typeface="Montserrat"/>
              <a:cs typeface="Montserrat"/>
              <a:sym typeface="Montserrat"/>
            </a:endParaRPr>
          </a:p>
        </p:txBody>
      </p:sp>
    </p:spTree>
    <p:extLst>
      <p:ext uri="{BB962C8B-B14F-4D97-AF65-F5344CB8AC3E}">
        <p14:creationId xmlns:p14="http://schemas.microsoft.com/office/powerpoint/2010/main" val="181348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94B4E-5A7E-47AC-84D3-3F40ADCCB1EA}"/>
              </a:ext>
            </a:extLst>
          </p:cNvPr>
          <p:cNvSpPr>
            <a:spLocks noGrp="1"/>
          </p:cNvSpPr>
          <p:nvPr>
            <p:ph type="title"/>
          </p:nvPr>
        </p:nvSpPr>
        <p:spPr/>
        <p:txBody>
          <a:bodyPr/>
          <a:lstStyle>
            <a:lvl1pPr>
              <a:defRPr>
                <a:latin typeface="Montserrat" panose="00000500000000000000" pitchFamily="50" charset="0"/>
              </a:defRPr>
            </a:lvl1pPr>
          </a:lstStyle>
          <a:p>
            <a:r>
              <a:rPr lang="es-ES" dirty="0"/>
              <a:t>Haga clic para modificar el estilo de título del patrón</a:t>
            </a:r>
            <a:endParaRPr lang="es-CO" dirty="0"/>
          </a:p>
        </p:txBody>
      </p:sp>
      <p:sp>
        <p:nvSpPr>
          <p:cNvPr id="4" name="Marcador de contenido 3">
            <a:extLst>
              <a:ext uri="{FF2B5EF4-FFF2-40B4-BE49-F238E27FC236}">
                <a16:creationId xmlns:a16="http://schemas.microsoft.com/office/drawing/2014/main" id="{94D664EE-6701-4718-9054-5109FF57E41A}"/>
              </a:ext>
            </a:extLst>
          </p:cNvPr>
          <p:cNvSpPr>
            <a:spLocks noGrp="1"/>
          </p:cNvSpPr>
          <p:nvPr>
            <p:ph sz="half" idx="2"/>
          </p:nvPr>
        </p:nvSpPr>
        <p:spPr>
          <a:xfrm>
            <a:off x="4591878" y="1825625"/>
            <a:ext cx="6761922" cy="4351338"/>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fecha 4">
            <a:extLst>
              <a:ext uri="{FF2B5EF4-FFF2-40B4-BE49-F238E27FC236}">
                <a16:creationId xmlns:a16="http://schemas.microsoft.com/office/drawing/2014/main" id="{1749F008-5191-4482-9476-FAD016A650DE}"/>
              </a:ext>
            </a:extLst>
          </p:cNvPr>
          <p:cNvSpPr>
            <a:spLocks noGrp="1"/>
          </p:cNvSpPr>
          <p:nvPr>
            <p:ph type="dt" sz="half" idx="10"/>
          </p:nvPr>
        </p:nvSpPr>
        <p:spPr/>
        <p:txBody>
          <a:bodyPr/>
          <a:lstStyle>
            <a:lvl1pPr>
              <a:defRPr/>
            </a:lvl1pPr>
          </a:lstStyle>
          <a:p>
            <a:fld id="{86CF6315-8EFA-4957-8B1F-343D251DE1AB}" type="datetimeFigureOut">
              <a:rPr lang="es-CO" smtClean="0"/>
              <a:pPr/>
              <a:t>28/07/2021</a:t>
            </a:fld>
            <a:endParaRPr lang="es-CO" dirty="0"/>
          </a:p>
        </p:txBody>
      </p:sp>
      <p:sp>
        <p:nvSpPr>
          <p:cNvPr id="6" name="Marcador de pie de página 5">
            <a:extLst>
              <a:ext uri="{FF2B5EF4-FFF2-40B4-BE49-F238E27FC236}">
                <a16:creationId xmlns:a16="http://schemas.microsoft.com/office/drawing/2014/main" id="{2D374705-EC7E-43CD-A8BA-700FE6E243F1}"/>
              </a:ext>
            </a:extLst>
          </p:cNvPr>
          <p:cNvSpPr>
            <a:spLocks noGrp="1"/>
          </p:cNvSpPr>
          <p:nvPr>
            <p:ph type="ftr" sz="quarter" idx="11"/>
          </p:nvPr>
        </p:nvSpPr>
        <p:spPr/>
        <p:txBody>
          <a:bodyPr/>
          <a:lstStyle>
            <a:lvl1pPr>
              <a:defRPr/>
            </a:lvl1pPr>
          </a:lstStyle>
          <a:p>
            <a:endParaRPr lang="es-CO" dirty="0"/>
          </a:p>
        </p:txBody>
      </p:sp>
      <p:sp>
        <p:nvSpPr>
          <p:cNvPr id="7" name="Marcador de número de diapositiva 6">
            <a:extLst>
              <a:ext uri="{FF2B5EF4-FFF2-40B4-BE49-F238E27FC236}">
                <a16:creationId xmlns:a16="http://schemas.microsoft.com/office/drawing/2014/main" id="{5298F706-3B1B-4FF9-88B2-38308E9FDEAD}"/>
              </a:ext>
            </a:extLst>
          </p:cNvPr>
          <p:cNvSpPr>
            <a:spLocks noGrp="1"/>
          </p:cNvSpPr>
          <p:nvPr>
            <p:ph type="sldNum" sz="quarter" idx="12"/>
          </p:nvPr>
        </p:nvSpPr>
        <p:spPr/>
        <p:txBody>
          <a:bodyPr/>
          <a:lstStyle>
            <a:lvl1pPr>
              <a:defRPr/>
            </a:lvl1pPr>
          </a:lstStyle>
          <a:p>
            <a:fld id="{02AB0CCD-6591-48DB-8B0C-02F666FB18B1}" type="slidenum">
              <a:rPr lang="es-CO" smtClean="0"/>
              <a:pPr/>
              <a:t>‹Nº›</a:t>
            </a:fld>
            <a:endParaRPr lang="es-CO" dirty="0"/>
          </a:p>
        </p:txBody>
      </p:sp>
    </p:spTree>
    <p:extLst>
      <p:ext uri="{BB962C8B-B14F-4D97-AF65-F5344CB8AC3E}">
        <p14:creationId xmlns:p14="http://schemas.microsoft.com/office/powerpoint/2010/main" val="2953217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55C37-8A66-4194-8B48-3492CE49FCC7}"/>
              </a:ext>
            </a:extLst>
          </p:cNvPr>
          <p:cNvSpPr>
            <a:spLocks noGrp="1"/>
          </p:cNvSpPr>
          <p:nvPr>
            <p:ph type="title"/>
          </p:nvPr>
        </p:nvSpPr>
        <p:spPr>
          <a:xfrm>
            <a:off x="839788" y="457200"/>
            <a:ext cx="3932237" cy="1828800"/>
          </a:xfrm>
        </p:spPr>
        <p:txBody>
          <a:bodyPr anchor="b"/>
          <a:lstStyle>
            <a:lvl1pPr>
              <a:defRPr sz="3200">
                <a:latin typeface="Montserrat" panose="00000500000000000000" pitchFamily="50" charset="0"/>
              </a:defRPr>
            </a:lvl1pPr>
          </a:lstStyle>
          <a:p>
            <a:r>
              <a:rPr lang="es-ES" dirty="0"/>
              <a:t>Haga clic para modificar el estilo de título del patrón</a:t>
            </a:r>
            <a:endParaRPr lang="es-CO" dirty="0"/>
          </a:p>
        </p:txBody>
      </p:sp>
      <p:sp>
        <p:nvSpPr>
          <p:cNvPr id="3" name="Marcador de contenido 2">
            <a:extLst>
              <a:ext uri="{FF2B5EF4-FFF2-40B4-BE49-F238E27FC236}">
                <a16:creationId xmlns:a16="http://schemas.microsoft.com/office/drawing/2014/main" id="{024EE391-0CA3-46D5-BA01-0747611F58D5}"/>
              </a:ext>
            </a:extLst>
          </p:cNvPr>
          <p:cNvSpPr>
            <a:spLocks noGrp="1"/>
          </p:cNvSpPr>
          <p:nvPr>
            <p:ph idx="1"/>
          </p:nvPr>
        </p:nvSpPr>
        <p:spPr>
          <a:xfrm>
            <a:off x="4985336" y="1097722"/>
            <a:ext cx="6336127" cy="4873625"/>
          </a:xfrm>
        </p:spPr>
        <p:txBody>
          <a:bodyPr/>
          <a:lstStyle>
            <a:lvl1pPr>
              <a:defRPr sz="3200">
                <a:latin typeface="Montserrat" panose="00000500000000000000" pitchFamily="50" charset="0"/>
              </a:defRPr>
            </a:lvl1pPr>
            <a:lvl2pPr>
              <a:defRPr sz="2800">
                <a:latin typeface="Montserrat" panose="00000500000000000000" pitchFamily="50" charset="0"/>
              </a:defRPr>
            </a:lvl2pPr>
            <a:lvl3pPr>
              <a:defRPr sz="2400">
                <a:latin typeface="Montserrat" panose="00000500000000000000" pitchFamily="50" charset="0"/>
              </a:defRPr>
            </a:lvl3pPr>
            <a:lvl4pPr>
              <a:defRPr sz="2000">
                <a:latin typeface="Montserrat" panose="00000500000000000000" pitchFamily="50" charset="0"/>
              </a:defRPr>
            </a:lvl4pPr>
            <a:lvl5pPr>
              <a:defRPr sz="2000">
                <a:latin typeface="Montserrat" panose="00000500000000000000" pitchFamily="50" charset="0"/>
              </a:defRPr>
            </a:lvl5pPr>
            <a:lvl6pPr>
              <a:defRPr sz="2000"/>
            </a:lvl6pPr>
            <a:lvl7pPr>
              <a:defRPr sz="2000"/>
            </a:lvl7pPr>
            <a:lvl8pPr>
              <a:defRPr sz="2000"/>
            </a:lvl8pPr>
            <a:lvl9pPr>
              <a:defRPr sz="2000"/>
            </a:lvl9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texto 3">
            <a:extLst>
              <a:ext uri="{FF2B5EF4-FFF2-40B4-BE49-F238E27FC236}">
                <a16:creationId xmlns:a16="http://schemas.microsoft.com/office/drawing/2014/main" id="{5E470823-846D-4C9D-A634-758AADAE936A}"/>
              </a:ext>
            </a:extLst>
          </p:cNvPr>
          <p:cNvSpPr>
            <a:spLocks noGrp="1"/>
          </p:cNvSpPr>
          <p:nvPr>
            <p:ph type="body" sz="half" idx="2"/>
          </p:nvPr>
        </p:nvSpPr>
        <p:spPr>
          <a:xfrm>
            <a:off x="838200" y="2263775"/>
            <a:ext cx="3932237" cy="2057400"/>
          </a:xfrm>
        </p:spPr>
        <p:txBody>
          <a:bodyPr/>
          <a:lstStyle>
            <a:lvl1pPr marL="0" indent="0">
              <a:buNone/>
              <a:defRPr sz="1600">
                <a:latin typeface="Montserrat" panose="00000500000000000000"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los estilos de texto del patrón</a:t>
            </a:r>
          </a:p>
        </p:txBody>
      </p:sp>
      <p:sp>
        <p:nvSpPr>
          <p:cNvPr id="5" name="Marcador de fecha 4">
            <a:extLst>
              <a:ext uri="{FF2B5EF4-FFF2-40B4-BE49-F238E27FC236}">
                <a16:creationId xmlns:a16="http://schemas.microsoft.com/office/drawing/2014/main" id="{AD3B5D89-E0B9-4201-893E-1DC7B83CEC64}"/>
              </a:ext>
            </a:extLst>
          </p:cNvPr>
          <p:cNvSpPr>
            <a:spLocks noGrp="1"/>
          </p:cNvSpPr>
          <p:nvPr>
            <p:ph type="dt" sz="half" idx="10"/>
          </p:nvPr>
        </p:nvSpPr>
        <p:spPr/>
        <p:txBody>
          <a:bodyPr/>
          <a:lstStyle>
            <a:lvl1pPr>
              <a:defRPr/>
            </a:lvl1pPr>
          </a:lstStyle>
          <a:p>
            <a:fld id="{86CF6315-8EFA-4957-8B1F-343D251DE1AB}" type="datetimeFigureOut">
              <a:rPr lang="es-CO" smtClean="0"/>
              <a:pPr/>
              <a:t>28/07/2021</a:t>
            </a:fld>
            <a:endParaRPr lang="es-CO" dirty="0"/>
          </a:p>
        </p:txBody>
      </p:sp>
      <p:sp>
        <p:nvSpPr>
          <p:cNvPr id="6" name="Marcador de pie de página 5">
            <a:extLst>
              <a:ext uri="{FF2B5EF4-FFF2-40B4-BE49-F238E27FC236}">
                <a16:creationId xmlns:a16="http://schemas.microsoft.com/office/drawing/2014/main" id="{5378A9D8-E9CE-48AA-B8A0-C31015237A27}"/>
              </a:ext>
            </a:extLst>
          </p:cNvPr>
          <p:cNvSpPr>
            <a:spLocks noGrp="1"/>
          </p:cNvSpPr>
          <p:nvPr>
            <p:ph type="ftr" sz="quarter" idx="11"/>
          </p:nvPr>
        </p:nvSpPr>
        <p:spPr/>
        <p:txBody>
          <a:bodyPr/>
          <a:lstStyle>
            <a:lvl1pPr>
              <a:defRPr/>
            </a:lvl1pPr>
          </a:lstStyle>
          <a:p>
            <a:endParaRPr lang="es-CO" dirty="0"/>
          </a:p>
        </p:txBody>
      </p:sp>
      <p:sp>
        <p:nvSpPr>
          <p:cNvPr id="7" name="Marcador de número de diapositiva 6">
            <a:extLst>
              <a:ext uri="{FF2B5EF4-FFF2-40B4-BE49-F238E27FC236}">
                <a16:creationId xmlns:a16="http://schemas.microsoft.com/office/drawing/2014/main" id="{19DD2967-F181-41FE-9E18-6D7ED3CC46BC}"/>
              </a:ext>
            </a:extLst>
          </p:cNvPr>
          <p:cNvSpPr>
            <a:spLocks noGrp="1"/>
          </p:cNvSpPr>
          <p:nvPr>
            <p:ph type="sldNum" sz="quarter" idx="12"/>
          </p:nvPr>
        </p:nvSpPr>
        <p:spPr/>
        <p:txBody>
          <a:bodyPr/>
          <a:lstStyle>
            <a:lvl1pPr>
              <a:defRPr/>
            </a:lvl1pPr>
          </a:lstStyle>
          <a:p>
            <a:fld id="{02AB0CCD-6591-48DB-8B0C-02F666FB18B1}" type="slidenum">
              <a:rPr lang="es-CO" smtClean="0"/>
              <a:pPr/>
              <a:t>‹Nº›</a:t>
            </a:fld>
            <a:endParaRPr lang="es-CO" dirty="0"/>
          </a:p>
        </p:txBody>
      </p:sp>
    </p:spTree>
    <p:extLst>
      <p:ext uri="{BB962C8B-B14F-4D97-AF65-F5344CB8AC3E}">
        <p14:creationId xmlns:p14="http://schemas.microsoft.com/office/powerpoint/2010/main" val="3075375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59AB5-B49C-4FFE-8A17-CE1143B3AA55}"/>
              </a:ext>
            </a:extLst>
          </p:cNvPr>
          <p:cNvSpPr>
            <a:spLocks noGrp="1"/>
          </p:cNvSpPr>
          <p:nvPr>
            <p:ph type="title"/>
          </p:nvPr>
        </p:nvSpPr>
        <p:spPr>
          <a:xfrm>
            <a:off x="839788" y="365125"/>
            <a:ext cx="10515600" cy="1325563"/>
          </a:xfrm>
        </p:spPr>
        <p:txBody>
          <a:bodyPr/>
          <a:lstStyle>
            <a:lvl1pPr>
              <a:defRPr>
                <a:latin typeface="Montserrat" panose="00000500000000000000" pitchFamily="50" charset="0"/>
              </a:defRPr>
            </a:lvl1pPr>
          </a:lstStyle>
          <a:p>
            <a:r>
              <a:rPr lang="es-ES" dirty="0"/>
              <a:t>Haga clic para modificar el estilo de título del patrón</a:t>
            </a:r>
            <a:endParaRPr lang="es-CO" dirty="0"/>
          </a:p>
        </p:txBody>
      </p:sp>
      <p:sp>
        <p:nvSpPr>
          <p:cNvPr id="5" name="Marcador de texto 4">
            <a:extLst>
              <a:ext uri="{FF2B5EF4-FFF2-40B4-BE49-F238E27FC236}">
                <a16:creationId xmlns:a16="http://schemas.microsoft.com/office/drawing/2014/main" id="{374D0541-6456-44EA-8EDE-0DA35BC4BE16}"/>
              </a:ext>
            </a:extLst>
          </p:cNvPr>
          <p:cNvSpPr>
            <a:spLocks noGrp="1"/>
          </p:cNvSpPr>
          <p:nvPr>
            <p:ph type="body" sz="quarter" idx="3"/>
          </p:nvPr>
        </p:nvSpPr>
        <p:spPr>
          <a:xfrm>
            <a:off x="4562061" y="1681163"/>
            <a:ext cx="6793327" cy="823912"/>
          </a:xfrm>
        </p:spPr>
        <p:txBody>
          <a:bodyPr anchor="b"/>
          <a:lstStyle>
            <a:lvl1pPr marL="0" indent="0">
              <a:buNone/>
              <a:defRPr sz="2800" b="1">
                <a:latin typeface="Montserrat" panose="00000500000000000000" pitchFamily="50"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6" name="Marcador de contenido 5">
            <a:extLst>
              <a:ext uri="{FF2B5EF4-FFF2-40B4-BE49-F238E27FC236}">
                <a16:creationId xmlns:a16="http://schemas.microsoft.com/office/drawing/2014/main" id="{ECD6A3DD-A066-4224-8516-F51699A7A42D}"/>
              </a:ext>
            </a:extLst>
          </p:cNvPr>
          <p:cNvSpPr>
            <a:spLocks noGrp="1"/>
          </p:cNvSpPr>
          <p:nvPr>
            <p:ph sz="quarter" idx="4"/>
          </p:nvPr>
        </p:nvSpPr>
        <p:spPr>
          <a:xfrm>
            <a:off x="4562061" y="2505075"/>
            <a:ext cx="6793327" cy="3684588"/>
          </a:xfrm>
        </p:spPr>
        <p:txBody>
          <a:bodyPr/>
          <a:lstStyle>
            <a:lvl1pPr>
              <a:defRPr>
                <a:latin typeface="Montserrat" panose="00000500000000000000" pitchFamily="50" charset="0"/>
              </a:defRPr>
            </a:lvl1pPr>
            <a:lvl2pPr>
              <a:defRPr>
                <a:latin typeface="Montserrat" panose="00000500000000000000" pitchFamily="50" charset="0"/>
              </a:defRPr>
            </a:lvl2pPr>
            <a:lvl3pPr>
              <a:defRPr>
                <a:latin typeface="Montserrat" panose="00000500000000000000" pitchFamily="50" charset="0"/>
              </a:defRPr>
            </a:lvl3pPr>
            <a:lvl4pPr>
              <a:defRPr>
                <a:latin typeface="Montserrat" panose="00000500000000000000" pitchFamily="50" charset="0"/>
              </a:defRPr>
            </a:lvl4pPr>
            <a:lvl5pPr>
              <a:defRPr>
                <a:latin typeface="Montserrat" panose="00000500000000000000" pitchFamily="50"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7" name="Marcador de fecha 6">
            <a:extLst>
              <a:ext uri="{FF2B5EF4-FFF2-40B4-BE49-F238E27FC236}">
                <a16:creationId xmlns:a16="http://schemas.microsoft.com/office/drawing/2014/main" id="{25B1CEC8-2EE5-4FC9-94AA-7C888ABF70E2}"/>
              </a:ext>
            </a:extLst>
          </p:cNvPr>
          <p:cNvSpPr>
            <a:spLocks noGrp="1"/>
          </p:cNvSpPr>
          <p:nvPr>
            <p:ph type="dt" sz="half" idx="10"/>
          </p:nvPr>
        </p:nvSpPr>
        <p:spPr/>
        <p:txBody>
          <a:bodyPr/>
          <a:lstStyle>
            <a:lvl1pPr>
              <a:defRPr/>
            </a:lvl1pPr>
          </a:lstStyle>
          <a:p>
            <a:fld id="{86CF6315-8EFA-4957-8B1F-343D251DE1AB}" type="datetimeFigureOut">
              <a:rPr lang="es-CO" smtClean="0"/>
              <a:pPr/>
              <a:t>28/07/2021</a:t>
            </a:fld>
            <a:endParaRPr lang="es-CO" dirty="0"/>
          </a:p>
        </p:txBody>
      </p:sp>
      <p:sp>
        <p:nvSpPr>
          <p:cNvPr id="8" name="Marcador de pie de página 7">
            <a:extLst>
              <a:ext uri="{FF2B5EF4-FFF2-40B4-BE49-F238E27FC236}">
                <a16:creationId xmlns:a16="http://schemas.microsoft.com/office/drawing/2014/main" id="{5B828688-3403-4A3E-BE99-690BD45BAE34}"/>
              </a:ext>
            </a:extLst>
          </p:cNvPr>
          <p:cNvSpPr>
            <a:spLocks noGrp="1"/>
          </p:cNvSpPr>
          <p:nvPr>
            <p:ph type="ftr" sz="quarter" idx="11"/>
          </p:nvPr>
        </p:nvSpPr>
        <p:spPr/>
        <p:txBody>
          <a:bodyPr/>
          <a:lstStyle>
            <a:lvl1pPr>
              <a:defRPr/>
            </a:lvl1pPr>
          </a:lstStyle>
          <a:p>
            <a:endParaRPr lang="es-CO" dirty="0"/>
          </a:p>
        </p:txBody>
      </p:sp>
      <p:sp>
        <p:nvSpPr>
          <p:cNvPr id="9" name="Marcador de número de diapositiva 8">
            <a:extLst>
              <a:ext uri="{FF2B5EF4-FFF2-40B4-BE49-F238E27FC236}">
                <a16:creationId xmlns:a16="http://schemas.microsoft.com/office/drawing/2014/main" id="{87F64CFD-C2A2-4388-BBFA-BD36C2F25EF9}"/>
              </a:ext>
            </a:extLst>
          </p:cNvPr>
          <p:cNvSpPr>
            <a:spLocks noGrp="1"/>
          </p:cNvSpPr>
          <p:nvPr>
            <p:ph type="sldNum" sz="quarter" idx="12"/>
          </p:nvPr>
        </p:nvSpPr>
        <p:spPr/>
        <p:txBody>
          <a:bodyPr/>
          <a:lstStyle>
            <a:lvl1pPr>
              <a:defRPr/>
            </a:lvl1pPr>
          </a:lstStyle>
          <a:p>
            <a:fld id="{02AB0CCD-6591-48DB-8B0C-02F666FB18B1}" type="slidenum">
              <a:rPr lang="es-CO" smtClean="0"/>
              <a:pPr/>
              <a:t>‹Nº›</a:t>
            </a:fld>
            <a:endParaRPr lang="es-CO" dirty="0"/>
          </a:p>
        </p:txBody>
      </p:sp>
    </p:spTree>
    <p:extLst>
      <p:ext uri="{BB962C8B-B14F-4D97-AF65-F5344CB8AC3E}">
        <p14:creationId xmlns:p14="http://schemas.microsoft.com/office/powerpoint/2010/main" val="13757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type="title">
  <p:cSld name="Diapositiva de título">
    <p:spTree>
      <p:nvGrpSpPr>
        <p:cNvPr id="1" name="Shape 15"/>
        <p:cNvGrpSpPr/>
        <p:nvPr/>
      </p:nvGrpSpPr>
      <p:grpSpPr>
        <a:xfrm>
          <a:off x="0" y="0"/>
          <a:ext cx="0" cy="0"/>
          <a:chOff x="0" y="0"/>
          <a:chExt cx="0" cy="0"/>
        </a:xfrm>
      </p:grpSpPr>
      <p:sp>
        <p:nvSpPr>
          <p:cNvPr id="16" name="Google Shape;16;p11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0AAA7"/>
              </a:buClr>
              <a:buSzPts val="6000"/>
              <a:buFont typeface="Montserrat"/>
              <a:buNone/>
              <a:defRPr sz="6000">
                <a:latin typeface="Montserrat" panose="00000500000000000000" pitchFamily="50"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110"/>
          <p:cNvSpPr txBox="1">
            <a:spLocks noGrp="1"/>
          </p:cNvSpPr>
          <p:nvPr>
            <p:ph type="subTitle" idx="1"/>
          </p:nvPr>
        </p:nvSpPr>
        <p:spPr>
          <a:xfrm>
            <a:off x="4038600" y="3602038"/>
            <a:ext cx="66294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152B48"/>
              </a:buClr>
              <a:buSzPts val="2400"/>
              <a:buNone/>
              <a:defRPr sz="2400">
                <a:latin typeface="Montserrat" panose="00000500000000000000" pitchFamily="50" charset="0"/>
              </a:defRPr>
            </a:lvl1pPr>
            <a:lvl2pPr lvl="1" algn="ctr">
              <a:lnSpc>
                <a:spcPct val="90000"/>
              </a:lnSpc>
              <a:spcBef>
                <a:spcPts val="500"/>
              </a:spcBef>
              <a:spcAft>
                <a:spcPts val="0"/>
              </a:spcAft>
              <a:buClr>
                <a:srgbClr val="152B48"/>
              </a:buClr>
              <a:buSzPts val="2000"/>
              <a:buNone/>
              <a:defRPr sz="2000"/>
            </a:lvl2pPr>
            <a:lvl3pPr lvl="2" algn="ctr">
              <a:lnSpc>
                <a:spcPct val="90000"/>
              </a:lnSpc>
              <a:spcBef>
                <a:spcPts val="500"/>
              </a:spcBef>
              <a:spcAft>
                <a:spcPts val="0"/>
              </a:spcAft>
              <a:buClr>
                <a:srgbClr val="152B48"/>
              </a:buClr>
              <a:buSzPts val="1800"/>
              <a:buNone/>
              <a:defRPr sz="1800"/>
            </a:lvl3pPr>
            <a:lvl4pPr lvl="3" algn="ctr">
              <a:lnSpc>
                <a:spcPct val="90000"/>
              </a:lnSpc>
              <a:spcBef>
                <a:spcPts val="500"/>
              </a:spcBef>
              <a:spcAft>
                <a:spcPts val="0"/>
              </a:spcAft>
              <a:buClr>
                <a:srgbClr val="152B48"/>
              </a:buClr>
              <a:buSzPts val="1600"/>
              <a:buNone/>
              <a:defRPr sz="1600"/>
            </a:lvl4pPr>
            <a:lvl5pPr lvl="4" algn="ctr">
              <a:lnSpc>
                <a:spcPct val="90000"/>
              </a:lnSpc>
              <a:spcBef>
                <a:spcPts val="500"/>
              </a:spcBef>
              <a:spcAft>
                <a:spcPts val="0"/>
              </a:spcAft>
              <a:buClr>
                <a:srgbClr val="152B48"/>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Montserrat" panose="00000500000000000000" pitchFamily="50"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CO" dirty="0"/>
          </a:p>
        </p:txBody>
      </p:sp>
      <p:sp>
        <p:nvSpPr>
          <p:cNvPr id="19" name="Google Shape;19;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Montserrat" panose="00000500000000000000" pitchFamily="50" charset="0"/>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s-CO" dirty="0"/>
          </a:p>
        </p:txBody>
      </p:sp>
      <p:sp>
        <p:nvSpPr>
          <p:cNvPr id="20" name="Google Shape;20;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Montserrat" panose="00000500000000000000" pitchFamily="50" charset="0"/>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s-CO" smtClean="0"/>
              <a:pPr/>
              <a:t>‹Nº›</a:t>
            </a:fld>
            <a:endParaRPr lang="es-CO" dirty="0"/>
          </a:p>
        </p:txBody>
      </p:sp>
    </p:spTree>
    <p:extLst>
      <p:ext uri="{BB962C8B-B14F-4D97-AF65-F5344CB8AC3E}">
        <p14:creationId xmlns:p14="http://schemas.microsoft.com/office/powerpoint/2010/main" val="3664590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2_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CE4F39D-0FE3-427B-A3FF-30C6F831BD82}" type="datetimeFigureOut">
              <a:rPr lang="es-CO" smtClean="0"/>
              <a:t>28/07/2021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2C8F745C-2456-4737-A871-BE8016E06173}" type="slidenum">
              <a:rPr lang="es-CO" smtClean="0"/>
              <a:t>‹Nº›</a:t>
            </a:fld>
            <a:endParaRPr lang="es-CO"/>
          </a:p>
        </p:txBody>
      </p:sp>
    </p:spTree>
    <p:extLst>
      <p:ext uri="{BB962C8B-B14F-4D97-AF65-F5344CB8AC3E}">
        <p14:creationId xmlns:p14="http://schemas.microsoft.com/office/powerpoint/2010/main" val="15558060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C7114FF-0857-4F90-9F06-BB38153745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B5C99329-E129-454C-ABE2-297FFEBB817B}"/>
              </a:ext>
            </a:extLst>
          </p:cNvPr>
          <p:cNvSpPr>
            <a:spLocks noGrp="1"/>
          </p:cNvSpPr>
          <p:nvPr>
            <p:ph type="body" idx="1"/>
          </p:nvPr>
        </p:nvSpPr>
        <p:spPr>
          <a:xfrm>
            <a:off x="4263888" y="1825625"/>
            <a:ext cx="7033590" cy="4530725"/>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9FA192E3-AE8E-451E-B7EA-62C5FC52A9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ontserrat" panose="00000500000000000000" pitchFamily="50" charset="0"/>
              </a:defRPr>
            </a:lvl1pPr>
          </a:lstStyle>
          <a:p>
            <a:fld id="{86CF6315-8EFA-4957-8B1F-343D251DE1AB}" type="datetimeFigureOut">
              <a:rPr lang="es-CO" smtClean="0"/>
              <a:pPr/>
              <a:t>28/07/2021</a:t>
            </a:fld>
            <a:endParaRPr lang="es-CO" dirty="0"/>
          </a:p>
        </p:txBody>
      </p:sp>
      <p:sp>
        <p:nvSpPr>
          <p:cNvPr id="5" name="Marcador de pie de página 4">
            <a:extLst>
              <a:ext uri="{FF2B5EF4-FFF2-40B4-BE49-F238E27FC236}">
                <a16:creationId xmlns:a16="http://schemas.microsoft.com/office/drawing/2014/main" id="{620D69EF-6718-4696-9E2F-7A83A62FB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ontserrat" panose="00000500000000000000" pitchFamily="50" charset="0"/>
              </a:defRPr>
            </a:lvl1pPr>
          </a:lstStyle>
          <a:p>
            <a:endParaRPr lang="es-CO" dirty="0"/>
          </a:p>
        </p:txBody>
      </p:sp>
      <p:sp>
        <p:nvSpPr>
          <p:cNvPr id="6" name="Marcador de número de diapositiva 5">
            <a:extLst>
              <a:ext uri="{FF2B5EF4-FFF2-40B4-BE49-F238E27FC236}">
                <a16:creationId xmlns:a16="http://schemas.microsoft.com/office/drawing/2014/main" id="{99317729-648F-433D-B41C-1A360C5FBC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ontserrat" panose="00000500000000000000" pitchFamily="50" charset="0"/>
              </a:defRPr>
            </a:lvl1pPr>
          </a:lstStyle>
          <a:p>
            <a:fld id="{02AB0CCD-6591-48DB-8B0C-02F666FB18B1}" type="slidenum">
              <a:rPr lang="es-CO" smtClean="0"/>
              <a:pPr/>
              <a:t>‹Nº›</a:t>
            </a:fld>
            <a:endParaRPr lang="es-CO" dirty="0"/>
          </a:p>
        </p:txBody>
      </p:sp>
    </p:spTree>
    <p:extLst>
      <p:ext uri="{BB962C8B-B14F-4D97-AF65-F5344CB8AC3E}">
        <p14:creationId xmlns:p14="http://schemas.microsoft.com/office/powerpoint/2010/main" val="2944451204"/>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65" r:id="rId3"/>
    <p:sldLayoutId id="2147483669" r:id="rId4"/>
    <p:sldLayoutId id="2147483670" r:id="rId5"/>
  </p:sldLayoutIdLst>
  <p:txStyles>
    <p:titleStyle>
      <a:lvl1pPr algn="l" defTabSz="914400" rtl="0" eaLnBrk="1" latinLnBrk="0" hangingPunct="1">
        <a:lnSpc>
          <a:spcPct val="90000"/>
        </a:lnSpc>
        <a:spcBef>
          <a:spcPct val="0"/>
        </a:spcBef>
        <a:buNone/>
        <a:defRPr sz="4400" b="1" kern="1200">
          <a:solidFill>
            <a:srgbClr val="00AAA7"/>
          </a:solidFill>
          <a:latin typeface="Montserrat" panose="000005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rgbClr val="152B48"/>
          </a:solidFill>
          <a:latin typeface="Montserrat"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arget="../media/image83.jpeg" Type="http://schemas.openxmlformats.org/officeDocument/2006/relationships/image"/><Relationship Id="rId1" Target="../slideLayouts/slideLayout1.xml" Type="http://schemas.openxmlformats.org/officeDocument/2006/relationships/slideLayout"/></Relationships>
</file>

<file path=ppt/slides/_rels/slide102.xml.rels><?xml version="1.0" encoding="UTF-8" standalone="yes" ?><Relationships xmlns="http://schemas.openxmlformats.org/package/2006/relationships"><Relationship Id="rId2" Target="../media/image84.jpeg" Type="http://schemas.openxmlformats.org/officeDocument/2006/relationships/image"/><Relationship Id="rId1" Target="../slideLayouts/slideLayout1.xml" Type="http://schemas.openxmlformats.org/officeDocument/2006/relationships/slideLayout"/></Relationships>
</file>

<file path=ppt/slides/_rels/slide103.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arget="../media/image87.jpeg" Type="http://schemas.openxmlformats.org/officeDocument/2006/relationships/image"/><Relationship Id="rId1" Target="../slideLayouts/slideLayout1.xml" Type="http://schemas.openxmlformats.org/officeDocument/2006/relationships/slideLayout"/></Relationships>
</file>

<file path=ppt/slides/_rels/slide108.xml.rels><?xml version="1.0" encoding="UTF-8" standalone="yes" ?><Relationships xmlns="http://schemas.openxmlformats.org/package/2006/relationships"><Relationship Id="rId2" Target="../media/image88.jpeg" Type="http://schemas.openxmlformats.org/officeDocument/2006/relationships/image"/><Relationship Id="rId1" Target="../slideLayouts/slideLayout1.xml" Type="http://schemas.openxmlformats.org/officeDocument/2006/relationships/slideLayout"/></Relationships>
</file>

<file path=ppt/slides/_rels/slide109.xml.rels><?xml version="1.0" encoding="UTF-8" standalone="yes" ?><Relationships xmlns="http://schemas.openxmlformats.org/package/2006/relationships"><Relationship Id="rId2" Target="../media/image89.jpeg" Type="http://schemas.openxmlformats.org/officeDocument/2006/relationships/image"/><Relationship Id="rId1" Target="../slideLayouts/slideLayout1.xml" Type="http://schemas.openxmlformats.org/officeDocument/2006/relationships/slideLayout"/></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arget="../media/image90.jpeg" Type="http://schemas.openxmlformats.org/officeDocument/2006/relationships/image"/><Relationship Id="rId1" Target="../slideLayouts/slideLayout1.xml" Type="http://schemas.openxmlformats.org/officeDocument/2006/relationships/slideLayout"/></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arget="../media/image91.jpeg" Type="http://schemas.openxmlformats.org/officeDocument/2006/relationships/image"/><Relationship Id="rId1" Target="../slideLayouts/slideLayout1.xml" Type="http://schemas.openxmlformats.org/officeDocument/2006/relationships/slideLayout"/></Relationships>
</file>

<file path=ppt/slides/_rels/slide11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arget="../media/image94.jpeg" Type="http://schemas.openxmlformats.org/officeDocument/2006/relationships/image"/><Relationship Id="rId1" Target="../slideLayouts/slideLayout1.xml" Type="http://schemas.openxmlformats.org/officeDocument/2006/relationships/slideLayout"/></Relationships>
</file>

<file path=ppt/slides/_rels/slide119.xml.rels><?xml version="1.0" encoding="UTF-8" standalone="yes" ?><Relationships xmlns="http://schemas.openxmlformats.org/package/2006/relationships"><Relationship Id="rId2" Target="../media/image95.jpeg" Type="http://schemas.openxmlformats.org/officeDocument/2006/relationships/image"/><Relationship Id="rId1" Target="../slideLayouts/slideLayout1.xml" Type="http://schemas.openxmlformats.org/officeDocument/2006/relationships/slideLayout"/></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arget="../media/image96.jpeg" Type="http://schemas.openxmlformats.org/officeDocument/2006/relationships/image"/><Relationship Id="rId1" Target="../slideLayouts/slideLayout1.xml" Type="http://schemas.openxmlformats.org/officeDocument/2006/relationships/slideLayout"/></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2.xml.rels><?xml version="1.0" encoding="UTF-8" standalone="yes" ?><Relationships xmlns="http://schemas.openxmlformats.org/package/2006/relationships"><Relationship Id="rId2" Target="../media/image97.jpeg" Type="http://schemas.openxmlformats.org/officeDocument/2006/relationships/image"/><Relationship Id="rId1" Target="../slideLayouts/slideLayout1.xml" Type="http://schemas.openxmlformats.org/officeDocument/2006/relationships/slideLayout"/></Relationships>
</file>

<file path=ppt/slides/_rels/slide123.xml.rels><?xml version="1.0" encoding="UTF-8" standalone="yes" ?><Relationships xmlns="http://schemas.openxmlformats.org/package/2006/relationships"><Relationship Id="rId2" Target="../media/image98.jpeg" Type="http://schemas.openxmlformats.org/officeDocument/2006/relationships/image"/><Relationship Id="rId1" Target="../slideLayouts/slideLayout1.xml" Type="http://schemas.openxmlformats.org/officeDocument/2006/relationships/slideLayout"/></Relationships>
</file>

<file path=ppt/slides/_rels/slide124.xml.rels><?xml version="1.0" encoding="UTF-8" standalone="yes" ?><Relationships xmlns="http://schemas.openxmlformats.org/package/2006/relationships"><Relationship Id="rId2" Target="../media/image99.jpeg" Type="http://schemas.openxmlformats.org/officeDocument/2006/relationships/image"/><Relationship Id="rId1" Target="../slideLayouts/slideLayout1.xml" Type="http://schemas.openxmlformats.org/officeDocument/2006/relationships/slideLayout"/></Relationships>
</file>

<file path=ppt/slides/_rels/slide125.xml.rels><?xml version="1.0" encoding="UTF-8" standalone="yes" ?><Relationships xmlns="http://schemas.openxmlformats.org/package/2006/relationships"><Relationship Id="rId2" Target="../media/image100.jpeg" Type="http://schemas.openxmlformats.org/officeDocument/2006/relationships/image"/><Relationship Id="rId1" Target="../slideLayouts/slideLayout1.xml" Type="http://schemas.openxmlformats.org/officeDocument/2006/relationships/slideLayout"/></Relationships>
</file>

<file path=ppt/slides/_rels/slide126.xml.rels><?xml version="1.0" encoding="UTF-8" standalone="yes" ?><Relationships xmlns="http://schemas.openxmlformats.org/package/2006/relationships"><Relationship Id="rId2" Target="../media/image101.jpeg" Type="http://schemas.openxmlformats.org/officeDocument/2006/relationships/image"/><Relationship Id="rId1" Target="../slideLayouts/slideLayout1.xml" Type="http://schemas.openxmlformats.org/officeDocument/2006/relationships/slideLayout"/></Relationships>
</file>

<file path=ppt/slides/_rels/slide127.xml.rels><?xml version="1.0" encoding="UTF-8" standalone="yes" ?><Relationships xmlns="http://schemas.openxmlformats.org/package/2006/relationships"><Relationship Id="rId2" Target="../media/image102.jpeg" Type="http://schemas.openxmlformats.org/officeDocument/2006/relationships/image"/><Relationship Id="rId1" Target="../slideLayouts/slideLayout1.xml" Type="http://schemas.openxmlformats.org/officeDocument/2006/relationships/slideLayout"/></Relationships>
</file>

<file path=ppt/slides/_rels/slide128.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arget="../media/image104.jpeg" Type="http://schemas.openxmlformats.org/officeDocument/2006/relationships/image"/><Relationship Id="rId1" Target="../slideLayouts/slideLayout1.xml" Type="http://schemas.openxmlformats.org/officeDocument/2006/relationships/slideLayout"/></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arget="../media/image105.jpeg" Type="http://schemas.openxmlformats.org/officeDocument/2006/relationships/image"/><Relationship Id="rId1" Target="../slideLayouts/slideLayout1.xml" Type="http://schemas.openxmlformats.org/officeDocument/2006/relationships/slideLayout"/></Relationships>
</file>

<file path=ppt/slides/_rels/slide131.xml.rels><?xml version="1.0" encoding="UTF-8" standalone="yes" ?><Relationships xmlns="http://schemas.openxmlformats.org/package/2006/relationships"><Relationship Id="rId2" Target="../media/image106.jpeg" Type="http://schemas.openxmlformats.org/officeDocument/2006/relationships/image"/><Relationship Id="rId1" Target="../slideLayouts/slideLayout1.xml" Type="http://schemas.openxmlformats.org/officeDocument/2006/relationships/slideLayout"/></Relationships>
</file>

<file path=ppt/slides/_rels/slide132.xml.rels><?xml version="1.0" encoding="UTF-8" standalone="yes" ?><Relationships xmlns="http://schemas.openxmlformats.org/package/2006/relationships"><Relationship Id="rId2" Target="../media/image107.jpeg" Type="http://schemas.openxmlformats.org/officeDocument/2006/relationships/image"/><Relationship Id="rId1" Target="../slideLayouts/slideLayout1.xml" Type="http://schemas.openxmlformats.org/officeDocument/2006/relationships/slideLayout"/></Relationships>
</file>

<file path=ppt/slides/_rels/slide133.xml.rels><?xml version="1.0" encoding="UTF-8" standalone="yes" ?><Relationships xmlns="http://schemas.openxmlformats.org/package/2006/relationships"><Relationship Id="rId2" Target="../media/image108.jpeg" Type="http://schemas.openxmlformats.org/officeDocument/2006/relationships/image"/><Relationship Id="rId1" Target="../slideLayouts/slideLayout1.xml" Type="http://schemas.openxmlformats.org/officeDocument/2006/relationships/slideLayout"/></Relationships>
</file>

<file path=ppt/slides/_rels/slide134.xml.rels><?xml version="1.0" encoding="UTF-8" standalone="yes" ?><Relationships xmlns="http://schemas.openxmlformats.org/package/2006/relationships"><Relationship Id="rId2" Target="../media/image109.jpeg" Type="http://schemas.openxmlformats.org/officeDocument/2006/relationships/image"/><Relationship Id="rId1" Target="../slideLayouts/slideLayout1.xml" Type="http://schemas.openxmlformats.org/officeDocument/2006/relationships/slideLayout"/></Relationships>
</file>

<file path=ppt/slides/_rels/slide135.xml.rels><?xml version="1.0" encoding="UTF-8" standalone="yes" ?><Relationships xmlns="http://schemas.openxmlformats.org/package/2006/relationships"><Relationship Id="rId2" Target="../media/image110.jpeg" Type="http://schemas.openxmlformats.org/officeDocument/2006/relationships/image"/><Relationship Id="rId1" Target="../slideLayouts/slideLayout1.xml" Type="http://schemas.openxmlformats.org/officeDocument/2006/relationships/slideLayout"/></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arget="../media/image111.jpeg" Type="http://schemas.openxmlformats.org/officeDocument/2006/relationships/image"/><Relationship Id="rId1" Target="../slideLayouts/slideLayout1.xml" Type="http://schemas.openxmlformats.org/officeDocument/2006/relationships/slideLayout"/></Relationships>
</file>

<file path=ppt/slides/_rels/slide138.xml.rels><?xml version="1.0" encoding="UTF-8" standalone="yes" ?><Relationships xmlns="http://schemas.openxmlformats.org/package/2006/relationships"><Relationship Id="rId2" Target="../media/image112.jpeg" Type="http://schemas.openxmlformats.org/officeDocument/2006/relationships/image"/><Relationship Id="rId1" Target="../slideLayouts/slideLayout1.xml" Type="http://schemas.openxmlformats.org/officeDocument/2006/relationships/slideLayout"/></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143.xml.rels><?xml version="1.0" encoding="UTF-8" standalone="yes" ?><Relationships xmlns="http://schemas.openxmlformats.org/package/2006/relationships"><Relationship Id="rId2" Target="../media/image114.jpeg" Type="http://schemas.openxmlformats.org/officeDocument/2006/relationships/image"/><Relationship Id="rId1" Target="../slideLayouts/slideLayout1.xml" Type="http://schemas.openxmlformats.org/officeDocument/2006/relationships/slideLayout"/></Relationships>
</file>

<file path=ppt/slides/_rels/slide144.xml.rels><?xml version="1.0" encoding="UTF-8" standalone="yes"?>
<Relationships xmlns="http://schemas.openxmlformats.org/package/2006/relationships"><Relationship Id="rId2" Type="http://schemas.openxmlformats.org/officeDocument/2006/relationships/image" Target="../media/image115.jpe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16.gif"/><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16.gif"/><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arget="../media/image117.jpeg" Type="http://schemas.openxmlformats.org/officeDocument/2006/relationships/image"/><Relationship Id="rId1" Target="../slideLayouts/slideLayout1.xml" Type="http://schemas.openxmlformats.org/officeDocument/2006/relationships/slideLayout"/></Relationships>
</file>

<file path=ppt/slides/_rels/slide148.xml.rels><?xml version="1.0" encoding="UTF-8" standalone="yes" ?><Relationships xmlns="http://schemas.openxmlformats.org/package/2006/relationships"><Relationship Id="rId2" Target="../media/image118.jpeg" Type="http://schemas.openxmlformats.org/officeDocument/2006/relationships/image"/><Relationship Id="rId1" Target="../slideLayouts/slideLayout1.xml" Type="http://schemas.openxmlformats.org/officeDocument/2006/relationships/slideLayout"/></Relationships>
</file>

<file path=ppt/slides/_rels/slide149.xml.rels><?xml version="1.0" encoding="UTF-8" standalone="yes" ?><Relationships xmlns="http://schemas.openxmlformats.org/package/2006/relationships"><Relationship Id="rId2" Target="../media/image119.jpeg" Type="http://schemas.openxmlformats.org/officeDocument/2006/relationships/image"/><Relationship Id="rId1" Target="../slideLayouts/slideLayout1.xml" Type="http://schemas.openxmlformats.org/officeDocument/2006/relationships/slideLayout"/></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arget="../media/image120.jpeg" Type="http://schemas.openxmlformats.org/officeDocument/2006/relationships/image"/><Relationship Id="rId1" Target="../slideLayouts/slideLayout1.xml" Type="http://schemas.openxmlformats.org/officeDocument/2006/relationships/slideLayout"/></Relationships>
</file>

<file path=ppt/slides/_rels/slide151.xml.rels><?xml version="1.0" encoding="UTF-8" standalone="yes" ?><Relationships xmlns="http://schemas.openxmlformats.org/package/2006/relationships"><Relationship Id="rId2" Target="../media/image121.jpeg" Type="http://schemas.openxmlformats.org/officeDocument/2006/relationships/image"/><Relationship Id="rId1" Target="../slideLayouts/slideLayout1.xml" Type="http://schemas.openxmlformats.org/officeDocument/2006/relationships/slideLayout"/></Relationships>
</file>

<file path=ppt/slides/_rels/slide152.xml.rels><?xml version="1.0" encoding="UTF-8" standalone="yes" ?><Relationships xmlns="http://schemas.openxmlformats.org/package/2006/relationships"><Relationship Id="rId2" Target="../media/image122.jpeg" Type="http://schemas.openxmlformats.org/officeDocument/2006/relationships/image"/><Relationship Id="rId1" Target="../slideLayouts/slideLayout4.xml" Type="http://schemas.openxmlformats.org/officeDocument/2006/relationships/slideLayout"/></Relationships>
</file>

<file path=ppt/slides/_rels/slide153.xml.rels><?xml version="1.0" encoding="UTF-8" standalone="yes"?>
<Relationships xmlns="http://schemas.openxmlformats.org/package/2006/relationships"><Relationship Id="rId2" Type="http://schemas.openxmlformats.org/officeDocument/2006/relationships/image" Target="../media/image123.jpe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arget="../media/image125.jpeg" Type="http://schemas.openxmlformats.org/officeDocument/2006/relationships/image"/><Relationship Id="rId1" Target="../slideLayouts/slideLayout1.xml" Type="http://schemas.openxmlformats.org/officeDocument/2006/relationships/slideLayout"/></Relationships>
</file>

<file path=ppt/slides/_rels/slide156.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jpe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arget="../media/image128.jpeg" Type="http://schemas.openxmlformats.org/officeDocument/2006/relationships/image"/><Relationship Id="rId2" Target="../notesSlides/notesSlide4.xml" Type="http://schemas.openxmlformats.org/officeDocument/2006/relationships/notesSlide"/><Relationship Id="rId1" Target="../slideLayouts/slideLayout1.xml" Type="http://schemas.openxmlformats.org/officeDocument/2006/relationships/slideLayout"/></Relationships>
</file>

<file path=ppt/slides/_rels/slide158.xml.rels><?xml version="1.0" encoding="UTF-8" standalone="yes" ?><Relationships xmlns="http://schemas.openxmlformats.org/package/2006/relationships"><Relationship Id="rId2" Target="../media/image129.jpeg" Type="http://schemas.openxmlformats.org/officeDocument/2006/relationships/image"/><Relationship Id="rId1" Target="../slideLayouts/slideLayout1.xml" Type="http://schemas.openxmlformats.org/officeDocument/2006/relationships/slideLayout"/></Relationships>
</file>

<file path=ppt/slides/_rels/slide159.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arget="../media/image131.jpeg" Type="http://schemas.openxmlformats.org/officeDocument/2006/relationships/image"/><Relationship Id="rId1" Target="../slideLayouts/slideLayout1.xml" Type="http://schemas.openxmlformats.org/officeDocument/2006/relationships/slideLayout"/></Relationships>
</file>

<file path=ppt/slides/_rels/slide161.xml.rels><?xml version="1.0" encoding="UTF-8" standalone="yes" ?><Relationships xmlns="http://schemas.openxmlformats.org/package/2006/relationships"><Relationship Id="rId2" Target="../media/image132.jpeg" Type="http://schemas.openxmlformats.org/officeDocument/2006/relationships/image"/><Relationship Id="rId1" Target="../slideLayouts/slideLayout1.xml" Type="http://schemas.openxmlformats.org/officeDocument/2006/relationships/slideLayout"/></Relationships>
</file>

<file path=ppt/slides/_rels/slide162.xml.rels><?xml version="1.0" encoding="UTF-8" standalone="yes" ?><Relationships xmlns="http://schemas.openxmlformats.org/package/2006/relationships"><Relationship Id="rId2" Target="../media/image133.jpeg" Type="http://schemas.openxmlformats.org/officeDocument/2006/relationships/image"/><Relationship Id="rId1" Target="../slideLayouts/slideLayout1.xml" Type="http://schemas.openxmlformats.org/officeDocument/2006/relationships/slideLayout"/></Relationships>
</file>

<file path=ppt/slides/_rels/slide163.xml.rels><?xml version="1.0" encoding="UTF-8" standalone="yes" ?><Relationships xmlns="http://schemas.openxmlformats.org/package/2006/relationships"><Relationship Id="rId2" Target="../media/image134.jpeg" Type="http://schemas.openxmlformats.org/officeDocument/2006/relationships/image"/><Relationship Id="rId1" Target="../slideLayouts/slideLayout1.xml" Type="http://schemas.openxmlformats.org/officeDocument/2006/relationships/slideLayout"/></Relationships>
</file>

<file path=ppt/slides/_rels/slide164.xml.rels><?xml version="1.0" encoding="UTF-8" standalone="yes" ?><Relationships xmlns="http://schemas.openxmlformats.org/package/2006/relationships"><Relationship Id="rId2" Target="../media/image135.jpeg" Type="http://schemas.openxmlformats.org/officeDocument/2006/relationships/image"/><Relationship Id="rId1" Target="../slideLayouts/slideLayout1.xml" Type="http://schemas.openxmlformats.org/officeDocument/2006/relationships/slideLayout"/></Relationships>
</file>

<file path=ppt/slides/_rels/slide165.xml.rels><?xml version="1.0" encoding="UTF-8" standalone="yes" ?><Relationships xmlns="http://schemas.openxmlformats.org/package/2006/relationships"><Relationship Id="rId2" Target="../media/image136.jpeg" Type="http://schemas.openxmlformats.org/officeDocument/2006/relationships/image"/><Relationship Id="rId1" Target="../slideLayouts/slideLayout1.xml" Type="http://schemas.openxmlformats.org/officeDocument/2006/relationships/slideLayout"/></Relationships>
</file>

<file path=ppt/slides/_rels/slide166.xml.rels><?xml version="1.0" encoding="UTF-8" standalone="yes" ?><Relationships xmlns="http://schemas.openxmlformats.org/package/2006/relationships"><Relationship Id="rId2" Target="../media/image137.jpeg" Type="http://schemas.openxmlformats.org/officeDocument/2006/relationships/image"/><Relationship Id="rId1" Target="../slideLayouts/slideLayout1.xml" Type="http://schemas.openxmlformats.org/officeDocument/2006/relationships/slideLayout"/></Relationships>
</file>

<file path=ppt/slides/_rels/slide167.xml.rels><?xml version="1.0" encoding="UTF-8" standalone="yes" ?><Relationships xmlns="http://schemas.openxmlformats.org/package/2006/relationships"><Relationship Id="rId2" Target="../media/image138.jpeg" Type="http://schemas.openxmlformats.org/officeDocument/2006/relationships/image"/><Relationship Id="rId1" Target="../slideLayouts/slideLayout1.xml" Type="http://schemas.openxmlformats.org/officeDocument/2006/relationships/slideLayout"/></Relationships>
</file>

<file path=ppt/slides/_rels/slide168.xml.rels><?xml version="1.0" encoding="UTF-8" standalone="yes" ?><Relationships xmlns="http://schemas.openxmlformats.org/package/2006/relationships"><Relationship Id="rId2" Target="../media/image139.jpeg" Type="http://schemas.openxmlformats.org/officeDocument/2006/relationships/image"/><Relationship Id="rId1" Target="../slideLayouts/slideLayout1.xml" Type="http://schemas.openxmlformats.org/officeDocument/2006/relationships/slideLayout"/></Relationships>
</file>

<file path=ppt/slides/_rels/slide169.xml.rels><?xml version="1.0" encoding="UTF-8" standalone="yes" ?><Relationships xmlns="http://schemas.openxmlformats.org/package/2006/relationships"><Relationship Id="rId2" Target="../media/image140.jpeg" Type="http://schemas.openxmlformats.org/officeDocument/2006/relationships/image"/><Relationship Id="rId1" Target="../slideLayouts/slideLayout1.xml" Type="http://schemas.openxmlformats.org/officeDocument/2006/relationships/slideLayout"/></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2" Target="../media/image141.jpeg" Type="http://schemas.openxmlformats.org/officeDocument/2006/relationships/image"/><Relationship Id="rId1" Target="../slideLayouts/slideLayout1.xml" Type="http://schemas.openxmlformats.org/officeDocument/2006/relationships/slideLayout"/></Relationships>
</file>

<file path=ppt/slides/_rels/slide171.xml.rels><?xml version="1.0" encoding="UTF-8" standalone="yes" ?><Relationships xmlns="http://schemas.openxmlformats.org/package/2006/relationships"><Relationship Id="rId3" Target="../media/image142.jpeg" Type="http://schemas.openxmlformats.org/officeDocument/2006/relationships/image"/><Relationship Id="rId2" Target="https://aplicacionesbiblioteca.udea.edu.co:2553/drugs.aspx?GbosID=366355" TargetMode="External" Type="http://schemas.openxmlformats.org/officeDocument/2006/relationships/hyperlink"/><Relationship Id="rId1" Target="../slideLayouts/slideLayout1.xml" Type="http://schemas.openxmlformats.org/officeDocument/2006/relationships/slideLayout"/></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3" Target="../media/image144.jpeg" Type="http://schemas.openxmlformats.org/officeDocument/2006/relationships/image"/><Relationship Id="rId2" Target="../media/image143.jpeg" Type="http://schemas.openxmlformats.org/officeDocument/2006/relationships/image"/><Relationship Id="rId1" Target="../slideLayouts/slideLayout5.xml" Type="http://schemas.openxmlformats.org/officeDocument/2006/relationships/slideLayout"/><Relationship Id="rId4" Target="../media/image145.jpeg" Type="http://schemas.openxmlformats.org/officeDocument/2006/relationships/image"/></Relationships>
</file>

<file path=ppt/slides/_rels/slide174.xml.rels><?xml version="1.0" encoding="UTF-8" standalone="yes" ?><Relationships xmlns="http://schemas.openxmlformats.org/package/2006/relationships"><Relationship Id="rId2" Target="../media/image146.jpeg" Type="http://schemas.openxmlformats.org/officeDocument/2006/relationships/image"/><Relationship Id="rId1" Target="../slideLayouts/slideLayout1.xml" Type="http://schemas.openxmlformats.org/officeDocument/2006/relationships/slideLayout"/></Relationships>
</file>

<file path=ppt/slides/_rels/slide175.xml.rels><?xml version="1.0" encoding="UTF-8" standalone="yes" ?><Relationships xmlns="http://schemas.openxmlformats.org/package/2006/relationships"><Relationship Id="rId2" Target="../media/image147.jpeg" Type="http://schemas.openxmlformats.org/officeDocument/2006/relationships/image"/><Relationship Id="rId1" Target="../slideLayouts/slideLayout1.xml" Type="http://schemas.openxmlformats.org/officeDocument/2006/relationships/slideLayout"/></Relationships>
</file>

<file path=ppt/slides/_rels/slide176.xml.rels><?xml version="1.0" encoding="UTF-8" standalone="yes" ?><Relationships xmlns="http://schemas.openxmlformats.org/package/2006/relationships"><Relationship Id="rId2" Target="../media/image148.jpeg" Type="http://schemas.openxmlformats.org/officeDocument/2006/relationships/image"/><Relationship Id="rId1" Target="../slideLayouts/slideLayout1.xml" Type="http://schemas.openxmlformats.org/officeDocument/2006/relationships/slideLayout"/></Relationships>
</file>

<file path=ppt/slides/_rels/slide177.xml.rels><?xml version="1.0" encoding="UTF-8" standalone="yes" ?><Relationships xmlns="http://schemas.openxmlformats.org/package/2006/relationships"><Relationship Id="rId2" Target="../media/image149.jpeg" Type="http://schemas.openxmlformats.org/officeDocument/2006/relationships/image"/><Relationship Id="rId1" Target="../slideLayouts/slideLayout1.xml" Type="http://schemas.openxmlformats.org/officeDocument/2006/relationships/slideLayout"/></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arget="../media/image17.jpeg" Type="http://schemas.openxmlformats.org/officeDocument/2006/relationships/image"/><Relationship Id="rId1" Target="../slideLayouts/slideLayout1.xml" Type="http://schemas.openxmlformats.org/officeDocument/2006/relationships/slideLayout"/></Relationships>
</file>

<file path=ppt/slides/_rels/slide180.xml.rels><?xml version="1.0" encoding="UTF-8" standalone="yes" ?><Relationships xmlns="http://schemas.openxmlformats.org/package/2006/relationships"><Relationship Id="rId2" Target="../media/image150.jpeg" Type="http://schemas.openxmlformats.org/officeDocument/2006/relationships/image"/><Relationship Id="rId1" Target="../slideLayouts/slideLayout1.xml" Type="http://schemas.openxmlformats.org/officeDocument/2006/relationships/slideLayout"/></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arget="../media/image18.jpeg" Type="http://schemas.openxmlformats.org/officeDocument/2006/relationships/image"/><Relationship Id="rId1" Target="../slideLayouts/slideLayout1.xml" Type="http://schemas.openxmlformats.org/officeDocument/2006/relationships/slideLayout"/></Relationships>
</file>

<file path=ppt/slides/_rels/slide2.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arget="../media/image19.jpeg" Type="http://schemas.openxmlformats.org/officeDocument/2006/relationships/image"/><Relationship Id="rId1" Target="../slideLayouts/slideLayout1.xml" Type="http://schemas.openxmlformats.org/officeDocument/2006/relationships/slideLayout"/></Relationships>
</file>

<file path=ppt/slides/_rels/slide24.xml.rels><?xml version="1.0" encoding="UTF-8" standalone="yes" ?><Relationships xmlns="http://schemas.openxmlformats.org/package/2006/relationships"><Relationship Id="rId2" Target="../media/image20.jpeg" Type="http://schemas.openxmlformats.org/officeDocument/2006/relationships/image"/><Relationship Id="rId1" Target="../slideLayouts/slideLayout1.xml" Type="http://schemas.openxmlformats.org/officeDocument/2006/relationships/slideLayout"/></Relationships>
</file>

<file path=ppt/slides/_rels/slide25.xml.rels><?xml version="1.0" encoding="UTF-8" standalone="yes" ?><Relationships xmlns="http://schemas.openxmlformats.org/package/2006/relationships"><Relationship Id="rId2" Target="../media/image21.jpeg" Type="http://schemas.openxmlformats.org/officeDocument/2006/relationships/image"/><Relationship Id="rId1" Target="../slideLayouts/slideLayout1.xml" Type="http://schemas.openxmlformats.org/officeDocument/2006/relationships/slideLayout"/></Relationships>
</file>

<file path=ppt/slides/_rels/slide26.xml.rels><?xml version="1.0" encoding="UTF-8" standalone="yes" ?><Relationships xmlns="http://schemas.openxmlformats.org/package/2006/relationships"><Relationship Id="rId2" Target="../media/image22.jpeg" Type="http://schemas.openxmlformats.org/officeDocument/2006/relationships/image"/><Relationship Id="rId1" Target="../slideLayouts/slideLayout1.xml" Type="http://schemas.openxmlformats.org/officeDocument/2006/relationships/slideLayout"/></Relationships>
</file>

<file path=ppt/slides/_rels/slide27.xml.rels><?xml version="1.0" encoding="UTF-8" standalone="yes" ?><Relationships xmlns="http://schemas.openxmlformats.org/package/2006/relationships"><Relationship Id="rId2" Target="../media/image23.jpeg" Type="http://schemas.openxmlformats.org/officeDocument/2006/relationships/image"/><Relationship Id="rId1" Target="../slideLayouts/slideLayout1.xml" Type="http://schemas.openxmlformats.org/officeDocument/2006/relationships/slideLayout"/></Relationships>
</file>

<file path=ppt/slides/_rels/slide28.xml.rels><?xml version="1.0" encoding="UTF-8" standalone="yes" ?><Relationships xmlns="http://schemas.openxmlformats.org/package/2006/relationships"><Relationship Id="rId2" Target="../media/image24.jpeg" Type="http://schemas.openxmlformats.org/officeDocument/2006/relationships/image"/><Relationship Id="rId1" Target="../slideLayouts/slideLayout1.xml" Type="http://schemas.openxmlformats.org/officeDocument/2006/relationships/slideLayout"/></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arget="../media/image4.jpeg" Type="http://schemas.openxmlformats.org/officeDocument/2006/relationships/image"/><Relationship Id="rId1" Target="../slideLayouts/slideLayout1.xml" Type="http://schemas.openxmlformats.org/officeDocument/2006/relationships/slideLayout"/></Relationships>
</file>

<file path=ppt/slides/_rels/slide30.xml.rels><?xml version="1.0" encoding="UTF-8" standalone="yes" ?><Relationships xmlns="http://schemas.openxmlformats.org/package/2006/relationships"><Relationship Id="rId2" Target="../media/image25.jpeg" Type="http://schemas.openxmlformats.org/officeDocument/2006/relationships/image"/><Relationship Id="rId1" Target="../slideLayouts/slideLayout1.xml" Type="http://schemas.openxmlformats.org/officeDocument/2006/relationships/slideLayout"/></Relationships>
</file>

<file path=ppt/slides/_rels/slide31.xml.rels><?xml version="1.0" encoding="UTF-8" standalone="yes" ?><Relationships xmlns="http://schemas.openxmlformats.org/package/2006/relationships"><Relationship Id="rId2" Target="../media/image26.jpeg" Type="http://schemas.openxmlformats.org/officeDocument/2006/relationships/image"/><Relationship Id="rId1" Target="../slideLayouts/slideLayout1.xml" Type="http://schemas.openxmlformats.org/officeDocument/2006/relationships/slideLayout"/></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arget="../media/image30.jpeg" Type="http://schemas.openxmlformats.org/officeDocument/2006/relationships/image"/><Relationship Id="rId7" Target="../media/image34.png" Type="http://schemas.openxmlformats.org/officeDocument/2006/relationships/image"/><Relationship Id="rId2" Target="../media/image29.jpeg" Type="http://schemas.openxmlformats.org/officeDocument/2006/relationships/image"/><Relationship Id="rId1" Target="../slideLayouts/slideLayout1.xml" Type="http://schemas.openxmlformats.org/officeDocument/2006/relationships/slideLayout"/><Relationship Id="rId6" Target="../media/image33.jpeg" Type="http://schemas.openxmlformats.org/officeDocument/2006/relationships/image"/><Relationship Id="rId5" Target="../media/image32.jpeg" Type="http://schemas.openxmlformats.org/officeDocument/2006/relationships/image"/><Relationship Id="rId4" Target="../media/image31.png" Type="http://schemas.openxmlformats.org/officeDocument/2006/relationships/image"/></Relationships>
</file>

<file path=ppt/slides/_rels/slide35.xml.rels><?xml version="1.0" encoding="UTF-8" standalone="yes" ?><Relationships xmlns="http://schemas.openxmlformats.org/package/2006/relationships"><Relationship Id="rId2" Target="../media/image35.jpeg" Type="http://schemas.openxmlformats.org/officeDocument/2006/relationships/image"/><Relationship Id="rId1" Target="../slideLayouts/slideLayout1.xml" Type="http://schemas.openxmlformats.org/officeDocument/2006/relationships/slideLayout"/></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arget="../media/image36.jpeg" Type="http://schemas.openxmlformats.org/officeDocument/2006/relationships/image"/><Relationship Id="rId1" Target="../slideLayouts/slideLayout1.xml" Type="http://schemas.openxmlformats.org/officeDocument/2006/relationships/slideLayout"/></Relationships>
</file>

<file path=ppt/slides/_rels/slide39.xml.rels><?xml version="1.0" encoding="UTF-8" standalone="yes" ?><Relationships xmlns="http://schemas.openxmlformats.org/package/2006/relationships"><Relationship Id="rId3" Target="../media/image37.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4.xml.rels><?xml version="1.0" encoding="UTF-8" standalone="yes" ?><Relationships xmlns="http://schemas.openxmlformats.org/package/2006/relationships"><Relationship Id="rId2" Target="../media/image5.jpeg" Type="http://schemas.openxmlformats.org/officeDocument/2006/relationships/image"/><Relationship Id="rId1" Target="../slideLayouts/slideLayout1.xml" Type="http://schemas.openxmlformats.org/officeDocument/2006/relationships/slideLayout"/></Relationships>
</file>

<file path=ppt/slides/_rels/slide40.xml.rels><?xml version="1.0" encoding="UTF-8" standalone="yes" ?><Relationships xmlns="http://schemas.openxmlformats.org/package/2006/relationships"><Relationship Id="rId2" Target="../media/image38.jpeg" Type="http://schemas.openxmlformats.org/officeDocument/2006/relationships/image"/><Relationship Id="rId1" Target="../slideLayouts/slideLayout1.xml" Type="http://schemas.openxmlformats.org/officeDocument/2006/relationships/slideLayout"/></Relationships>
</file>

<file path=ppt/slides/_rels/slide41.xml.rels><?xml version="1.0" encoding="UTF-8" standalone="yes" ?><Relationships xmlns="http://schemas.openxmlformats.org/package/2006/relationships"><Relationship Id="rId2" Target="../media/image39.jpeg" Type="http://schemas.openxmlformats.org/officeDocument/2006/relationships/image"/><Relationship Id="rId1" Target="../slideLayouts/slideLayout1.xml" Type="http://schemas.openxmlformats.org/officeDocument/2006/relationships/slideLayout"/></Relationships>
</file>

<file path=ppt/slides/_rels/slide42.xml.rels><?xml version="1.0" encoding="UTF-8" standalone="yes" ?><Relationships xmlns="http://schemas.openxmlformats.org/package/2006/relationships"><Relationship Id="rId2" Target="../media/image40.jpeg" Type="http://schemas.openxmlformats.org/officeDocument/2006/relationships/image"/><Relationship Id="rId1" Target="../slideLayouts/slideLayout2.xml" Type="http://schemas.openxmlformats.org/officeDocument/2006/relationships/slideLayout"/></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arget="../media/image41.jpeg" Type="http://schemas.openxmlformats.org/officeDocument/2006/relationships/image"/><Relationship Id="rId1" Target="../slideLayouts/slideLayout1.xml" Type="http://schemas.openxmlformats.org/officeDocument/2006/relationships/slideLayout"/></Relationships>
</file>

<file path=ppt/slides/_rels/slide45.xml.rels><?xml version="1.0" encoding="UTF-8" standalone="yes" ?><Relationships xmlns="http://schemas.openxmlformats.org/package/2006/relationships"><Relationship Id="rId2" Target="../media/image42.jpeg" Type="http://schemas.openxmlformats.org/officeDocument/2006/relationships/image"/><Relationship Id="rId1" Target="../slideLayouts/slideLayout1.xml" Type="http://schemas.openxmlformats.org/officeDocument/2006/relationships/slideLayout"/></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arget="../media/image44.jpeg" Type="http://schemas.openxmlformats.org/officeDocument/2006/relationships/image"/><Relationship Id="rId1" Target="../slideLayouts/slideLayout1.xml" Type="http://schemas.openxmlformats.org/officeDocument/2006/relationships/slideLayout"/></Relationships>
</file>

<file path=ppt/slides/_rels/slide49.xml.rels><?xml version="1.0" encoding="UTF-8" standalone="yes" ?><Relationships xmlns="http://schemas.openxmlformats.org/package/2006/relationships"><Relationship Id="rId2" Target="../media/image45.jpeg" Type="http://schemas.openxmlformats.org/officeDocument/2006/relationships/image"/><Relationship Id="rId1" Target="../slideLayouts/slideLayout1.xml" Type="http://schemas.openxmlformats.org/officeDocument/2006/relationships/slideLayout"/></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arget="../diagrams/layout2.xml" Type="http://schemas.openxmlformats.org/officeDocument/2006/relationships/diagramLayout"/><Relationship Id="rId7" Target="../media/image46.jpeg" Type="http://schemas.openxmlformats.org/officeDocument/2006/relationships/image"/><Relationship Id="rId2" Target="../diagrams/data2.xml" Type="http://schemas.openxmlformats.org/officeDocument/2006/relationships/diagramData"/><Relationship Id="rId1" Target="../slideLayouts/slideLayout1.xml" Type="http://schemas.openxmlformats.org/officeDocument/2006/relationships/slideLayout"/><Relationship Id="rId6" Target="../diagrams/drawing2.xml" Type="http://schemas.microsoft.com/office/2007/relationships/diagramDrawing"/><Relationship Id="rId5" Target="../diagrams/colors2.xml" Type="http://schemas.openxmlformats.org/officeDocument/2006/relationships/diagramColors"/><Relationship Id="rId4" Target="../diagrams/quickStyle2.xml" Type="http://schemas.openxmlformats.org/officeDocument/2006/relationships/diagramQuickStyle"/></Relationships>
</file>

<file path=ppt/slides/_rels/slide51.xml.rels><?xml version="1.0" encoding="UTF-8" standalone="yes" ?><Relationships xmlns="http://schemas.openxmlformats.org/package/2006/relationships"><Relationship Id="rId2" Target="../media/image47.jpeg" Type="http://schemas.openxmlformats.org/officeDocument/2006/relationships/image"/><Relationship Id="rId1" Target="../slideLayouts/slideLayout1.xml" Type="http://schemas.openxmlformats.org/officeDocument/2006/relationships/slideLayout"/></Relationships>
</file>

<file path=ppt/slides/_rels/slide52.xml.rels><?xml version="1.0" encoding="UTF-8" standalone="yes" ?><Relationships xmlns="http://schemas.openxmlformats.org/package/2006/relationships"><Relationship Id="rId2" Target="../media/image48.jpeg" Type="http://schemas.openxmlformats.org/officeDocument/2006/relationships/image"/><Relationship Id="rId1" Target="../slideLayouts/slideLayout1.xml" Type="http://schemas.openxmlformats.org/officeDocument/2006/relationships/slideLayout"/></Relationships>
</file>

<file path=ppt/slides/_rels/slide53.xml.rels><?xml version="1.0" encoding="UTF-8" standalone="yes" ?><Relationships xmlns="http://schemas.openxmlformats.org/package/2006/relationships"><Relationship Id="rId2" Target="../media/image49.jpeg" Type="http://schemas.openxmlformats.org/officeDocument/2006/relationships/image"/><Relationship Id="rId1" Target="../slideLayouts/slideLayout1.xml" Type="http://schemas.openxmlformats.org/officeDocument/2006/relationships/slideLayout"/></Relationships>
</file>

<file path=ppt/slides/_rels/slide54.xml.rels><?xml version="1.0" encoding="UTF-8" standalone="yes" ?><Relationships xmlns="http://schemas.openxmlformats.org/package/2006/relationships"><Relationship Id="rId2" Target="../media/image50.jpeg" Type="http://schemas.openxmlformats.org/officeDocument/2006/relationships/image"/><Relationship Id="rId1" Target="../slideLayouts/slideLayout1.xml" Type="http://schemas.openxmlformats.org/officeDocument/2006/relationships/slideLayout"/></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arget="../media/image51.jpeg" Type="http://schemas.openxmlformats.org/officeDocument/2006/relationships/image"/><Relationship Id="rId1" Target="../slideLayouts/slideLayout2.xml" Type="http://schemas.openxmlformats.org/officeDocument/2006/relationships/slideLayout"/></Relationships>
</file>

<file path=ppt/slides/_rels/slide5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arget="../media/image53.jpeg" Type="http://schemas.openxmlformats.org/officeDocument/2006/relationships/image"/><Relationship Id="rId1" Target="../slideLayouts/slideLayout1.xml" Type="http://schemas.openxmlformats.org/officeDocument/2006/relationships/slideLayout"/></Relationships>
</file>

<file path=ppt/slides/_rels/slide59.xml.rels><?xml version="1.0" encoding="UTF-8" standalone="yes" ?><Relationships xmlns="http://schemas.openxmlformats.org/package/2006/relationships"><Relationship Id="rId2" Target="../media/image54.jpeg" Type="http://schemas.openxmlformats.org/officeDocument/2006/relationships/image"/><Relationship Id="rId1" Target="../slideLayouts/slideLayout1.xml" Type="http://schemas.openxmlformats.org/officeDocument/2006/relationships/slideLayout"/></Relationships>
</file>

<file path=ppt/slides/_rels/slide6.xml.rels><?xml version="1.0" encoding="UTF-8" standalone="yes" ?><Relationships xmlns="http://schemas.openxmlformats.org/package/2006/relationships"><Relationship Id="rId2" Target="../media/image7.jpeg" Type="http://schemas.openxmlformats.org/officeDocument/2006/relationships/image"/><Relationship Id="rId1" Target="../slideLayouts/slideLayout1.xml" Type="http://schemas.openxmlformats.org/officeDocument/2006/relationships/slideLayout"/></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2.xml.rels><?xml version="1.0" encoding="UTF-8" standalone="yes" ?><Relationships xmlns="http://schemas.openxmlformats.org/package/2006/relationships"><Relationship Id="rId2" Target="../media/image55.jpeg" Type="http://schemas.openxmlformats.org/officeDocument/2006/relationships/image"/><Relationship Id="rId1" Target="../slideLayouts/slideLayout1.xml" Type="http://schemas.openxmlformats.org/officeDocument/2006/relationships/slideLayout"/></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arget="../media/image56.jpeg" Type="http://schemas.openxmlformats.org/officeDocument/2006/relationships/image"/><Relationship Id="rId1" Target="../slideLayouts/slideLayout1.xml" Type="http://schemas.openxmlformats.org/officeDocument/2006/relationships/slideLayout"/></Relationships>
</file>

<file path=ppt/slides/_rels/slide65.xml.rels><?xml version="1.0" encoding="UTF-8" standalone="yes" ?><Relationships xmlns="http://schemas.openxmlformats.org/package/2006/relationships"><Relationship Id="rId2" Target="../media/image57.jpeg" Type="http://schemas.openxmlformats.org/officeDocument/2006/relationships/image"/><Relationship Id="rId1" Target="../slideLayouts/slideLayout1.xml" Type="http://schemas.openxmlformats.org/officeDocument/2006/relationships/slideLayout"/></Relationships>
</file>

<file path=ppt/slides/_rels/slide66.xml.rels><?xml version="1.0" encoding="UTF-8" standalone="yes" ?><Relationships xmlns="http://schemas.openxmlformats.org/package/2006/relationships"><Relationship Id="rId2" Target="../media/image58.jpeg" Type="http://schemas.openxmlformats.org/officeDocument/2006/relationships/image"/><Relationship Id="rId1" Target="../slideLayouts/slideLayout1.xml" Type="http://schemas.openxmlformats.org/officeDocument/2006/relationships/slideLayout"/></Relationships>
</file>

<file path=ppt/slides/_rels/slide67.xml.rels><?xml version="1.0" encoding="UTF-8" standalone="yes" ?><Relationships xmlns="http://schemas.openxmlformats.org/package/2006/relationships"><Relationship Id="rId2" Target="../media/image59.jpeg" Type="http://schemas.openxmlformats.org/officeDocument/2006/relationships/image"/><Relationship Id="rId1" Target="../slideLayouts/slideLayout1.xml" Type="http://schemas.openxmlformats.org/officeDocument/2006/relationships/slideLayout"/></Relationships>
</file>

<file path=ppt/slides/_rels/slide68.xml.rels><?xml version="1.0" encoding="UTF-8" standalone="yes" ?><Relationships xmlns="http://schemas.openxmlformats.org/package/2006/relationships"><Relationship Id="rId2" Target="../media/image60.jpeg" Type="http://schemas.openxmlformats.org/officeDocument/2006/relationships/image"/><Relationship Id="rId1" Target="../slideLayouts/slideLayout1.xml" Type="http://schemas.openxmlformats.org/officeDocument/2006/relationships/slideLayout"/></Relationships>
</file>

<file path=ppt/slides/_rels/slide69.xml.rels><?xml version="1.0" encoding="UTF-8" standalone="yes" ?><Relationships xmlns="http://schemas.openxmlformats.org/package/2006/relationships"><Relationship Id="rId2" Target="../media/image61.jpeg" Type="http://schemas.openxmlformats.org/officeDocument/2006/relationships/image"/><Relationship Id="rId1" Target="../slideLayouts/slideLayout1.xml" Type="http://schemas.openxmlformats.org/officeDocument/2006/relationships/slideLayout"/></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arget="../media/image62.jpeg" Type="http://schemas.openxmlformats.org/officeDocument/2006/relationships/image"/><Relationship Id="rId1" Target="../slideLayouts/slideLayout1.xml" Type="http://schemas.openxmlformats.org/officeDocument/2006/relationships/slideLayout"/></Relationships>
</file>

<file path=ppt/slides/_rels/slide73.xml.rels><?xml version="1.0" encoding="UTF-8" standalone="yes" ?><Relationships xmlns="http://schemas.openxmlformats.org/package/2006/relationships"><Relationship Id="rId2" Target="../media/image63.jpeg" Type="http://schemas.openxmlformats.org/officeDocument/2006/relationships/image"/><Relationship Id="rId1" Target="../slideLayouts/slideLayout1.xml" Type="http://schemas.openxmlformats.org/officeDocument/2006/relationships/slideLayout"/></Relationships>
</file>

<file path=ppt/slides/_rels/slide74.xml.rels><?xml version="1.0" encoding="UTF-8" standalone="yes" ?><Relationships xmlns="http://schemas.openxmlformats.org/package/2006/relationships"><Relationship Id="rId2" Target="../media/image64.jpeg" Type="http://schemas.openxmlformats.org/officeDocument/2006/relationships/image"/><Relationship Id="rId1" Target="../slideLayouts/slideLayout1.xml" Type="http://schemas.openxmlformats.org/officeDocument/2006/relationships/slideLayout"/></Relationships>
</file>

<file path=ppt/slides/_rels/slide75.xml.rels><?xml version="1.0" encoding="UTF-8" standalone="yes" ?><Relationships xmlns="http://schemas.openxmlformats.org/package/2006/relationships"><Relationship Id="rId3" Target="https://aplicacionesbiblioteca.udea.edu.co:2553/drugs.aspx?GbosID=365189" TargetMode="External" Type="http://schemas.openxmlformats.org/officeDocument/2006/relationships/hyperlink"/><Relationship Id="rId2" Target="../notesSlides/notesSlide2.xml" Type="http://schemas.openxmlformats.org/officeDocument/2006/relationships/notesSlide"/><Relationship Id="rId1" Target="../slideLayouts/slideLayout1.xml" Type="http://schemas.openxmlformats.org/officeDocument/2006/relationships/slideLayout"/><Relationship Id="rId4" Target="../media/image65.jpeg" Type="http://schemas.openxmlformats.org/officeDocument/2006/relationships/image"/></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arget="../media/image3.jpeg" Type="http://schemas.openxmlformats.org/officeDocument/2006/relationships/image"/><Relationship Id="rId2" Target="../media/image2.jpeg" Type="http://schemas.openxmlformats.org/officeDocument/2006/relationships/image"/><Relationship Id="rId1" Target="../slideLayouts/slideLayout1.xml" Type="http://schemas.openxmlformats.org/officeDocument/2006/relationships/slideLayout"/></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arget="../media/image9.jpeg" Type="http://schemas.openxmlformats.org/officeDocument/2006/relationships/image"/><Relationship Id="rId1" Target="../slideLayouts/slideLayout1.xml" Type="http://schemas.openxmlformats.org/officeDocument/2006/relationships/slideLayout"/></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arget="../media/image66.jpeg" Type="http://schemas.openxmlformats.org/officeDocument/2006/relationships/image"/><Relationship Id="rId1" Target="../slideLayouts/slideLayout1.xml" Type="http://schemas.openxmlformats.org/officeDocument/2006/relationships/slideLayout"/></Relationships>
</file>

<file path=ppt/slides/_rels/slide82.xml.rels><?xml version="1.0" encoding="UTF-8" standalone="yes" ?><Relationships xmlns="http://schemas.openxmlformats.org/package/2006/relationships"><Relationship Id="rId3" Target="../media/image68.jpeg" Type="http://schemas.openxmlformats.org/officeDocument/2006/relationships/image"/><Relationship Id="rId2" Target="../media/image67.jpeg" Type="http://schemas.openxmlformats.org/officeDocument/2006/relationships/image"/><Relationship Id="rId1" Target="../slideLayouts/slideLayout1.xml" Type="http://schemas.openxmlformats.org/officeDocument/2006/relationships/slideLayout"/></Relationships>
</file>

<file path=ppt/slides/_rels/slide83.xml.rels><?xml version="1.0" encoding="UTF-8" standalone="yes" ?><Relationships xmlns="http://schemas.openxmlformats.org/package/2006/relationships"><Relationship Id="rId2" Target="../media/image69.jpeg" Type="http://schemas.openxmlformats.org/officeDocument/2006/relationships/image"/><Relationship Id="rId1" Target="../slideLayouts/slideLayout1.xml" Type="http://schemas.openxmlformats.org/officeDocument/2006/relationships/slideLayout"/></Relationships>
</file>

<file path=ppt/slides/_rels/slide84.xml.rels><?xml version="1.0" encoding="UTF-8" standalone="yes" ?><Relationships xmlns="http://schemas.openxmlformats.org/package/2006/relationships"><Relationship Id="rId2" Target="../media/image70.jpeg" Type="http://schemas.openxmlformats.org/officeDocument/2006/relationships/image"/><Relationship Id="rId1" Target="../slideLayouts/slideLayout1.xml" Type="http://schemas.openxmlformats.org/officeDocument/2006/relationships/slideLayout"/></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arget="../media/image72.jpeg" Type="http://schemas.openxmlformats.org/officeDocument/2006/relationships/image"/><Relationship Id="rId1" Target="../slideLayouts/slideLayout1.xml" Type="http://schemas.openxmlformats.org/officeDocument/2006/relationships/slideLayout"/></Relationships>
</file>

<file path=ppt/slides/_rels/slide9.xml.rels><?xml version="1.0" encoding="UTF-8" standalone="yes" ?><Relationships xmlns="http://schemas.openxmlformats.org/package/2006/relationships"><Relationship Id="rId2" Target="../media/image10.jpeg" Type="http://schemas.openxmlformats.org/officeDocument/2006/relationships/image"/><Relationship Id="rId1" Target="../slideLayouts/slideLayout1.xml" Type="http://schemas.openxmlformats.org/officeDocument/2006/relationships/slideLayout"/></Relationships>
</file>

<file path=ppt/slides/_rels/slide90.xml.rels><?xml version="1.0" encoding="UTF-8" standalone="yes" ?><Relationships xmlns="http://schemas.openxmlformats.org/package/2006/relationships"><Relationship Id="rId2" Target="../media/image73.jpeg" Type="http://schemas.openxmlformats.org/officeDocument/2006/relationships/image"/><Relationship Id="rId1" Target="../slideLayouts/slideLayout1.xml" Type="http://schemas.openxmlformats.org/officeDocument/2006/relationships/slideLayout"/></Relationships>
</file>

<file path=ppt/slides/_rels/slide91.xml.rels><?xml version="1.0" encoding="UTF-8" standalone="yes" ?><Relationships xmlns="http://schemas.openxmlformats.org/package/2006/relationships"><Relationship Id="rId2" Target="../media/image74.jpeg" Type="http://schemas.openxmlformats.org/officeDocument/2006/relationships/image"/><Relationship Id="rId1" Target="../slideLayouts/slideLayout1.xml" Type="http://schemas.openxmlformats.org/officeDocument/2006/relationships/slideLayout"/></Relationships>
</file>

<file path=ppt/slides/_rels/slide92.xml.rels><?xml version="1.0" encoding="UTF-8" standalone="yes" ?><Relationships xmlns="http://schemas.openxmlformats.org/package/2006/relationships"><Relationship Id="rId2" Target="../media/image75.jpeg" Type="http://schemas.openxmlformats.org/officeDocument/2006/relationships/image"/><Relationship Id="rId1" Target="../slideLayouts/slideLayout1.xml" Type="http://schemas.openxmlformats.org/officeDocument/2006/relationships/slideLayout"/></Relationships>
</file>

<file path=ppt/slides/_rels/slide93.xml.rels><?xml version="1.0" encoding="UTF-8" standalone="yes" ?><Relationships xmlns="http://schemas.openxmlformats.org/package/2006/relationships"><Relationship Id="rId3" Target="../media/image76.jpeg" Type="http://schemas.openxmlformats.org/officeDocument/2006/relationships/image"/><Relationship Id="rId2" Target="../notesSlides/notesSlide3.xml" Type="http://schemas.openxmlformats.org/officeDocument/2006/relationships/notesSlide"/><Relationship Id="rId1" Target="../slideLayouts/slideLayout1.xml" Type="http://schemas.openxmlformats.org/officeDocument/2006/relationships/slideLayout"/><Relationship Id="rId4" Target="../media/image77.jpeg" Type="http://schemas.openxmlformats.org/officeDocument/2006/relationships/image"/></Relationships>
</file>

<file path=ppt/slides/_rels/slide94.xml.rels><?xml version="1.0" encoding="UTF-8" standalone="yes" ?><Relationships xmlns="http://schemas.openxmlformats.org/package/2006/relationships"><Relationship Id="rId2" Target="../media/image78.jpeg" Type="http://schemas.openxmlformats.org/officeDocument/2006/relationships/image"/><Relationship Id="rId1" Target="../slideLayouts/slideLayout1.xml" Type="http://schemas.openxmlformats.org/officeDocument/2006/relationships/slideLayout"/></Relationships>
</file>

<file path=ppt/slides/_rels/slide95.xml.rels><?xml version="1.0" encoding="UTF-8" standalone="yes" ?><Relationships xmlns="http://schemas.openxmlformats.org/package/2006/relationships"><Relationship Id="rId2" Target="../media/image79.jpeg" Type="http://schemas.openxmlformats.org/officeDocument/2006/relationships/image"/><Relationship Id="rId1" Target="../slideLayouts/slideLayout1.xml" Type="http://schemas.openxmlformats.org/officeDocument/2006/relationships/slideLayout"/></Relationships>
</file>

<file path=ppt/slides/_rels/slide96.xml.rels><?xml version="1.0" encoding="UTF-8" standalone="yes" ?><Relationships xmlns="http://schemas.openxmlformats.org/package/2006/relationships"><Relationship Id="rId2" Target="../media/image80.jpeg" Type="http://schemas.openxmlformats.org/officeDocument/2006/relationships/image"/><Relationship Id="rId1" Target="../slideLayouts/slideLayout1.xml" Type="http://schemas.openxmlformats.org/officeDocument/2006/relationships/slideLayout"/></Relationships>
</file>

<file path=ppt/slides/_rels/slide97.xml.rels><?xml version="1.0" encoding="UTF-8" standalone="yes" ?><Relationships xmlns="http://schemas.openxmlformats.org/package/2006/relationships"><Relationship Id="rId2" Target="../media/image81.jpeg" Type="http://schemas.openxmlformats.org/officeDocument/2006/relationships/image"/><Relationship Id="rId1" Target="../slideLayouts/slideLayout1.xml" Type="http://schemas.openxmlformats.org/officeDocument/2006/relationships/slideLayout"/></Relationships>
</file>

<file path=ppt/slides/_rels/slide98.xml.rels><?xml version="1.0" encoding="UTF-8" standalone="yes" ?><Relationships xmlns="http://schemas.openxmlformats.org/package/2006/relationships"><Relationship Id="rId2" Target="../media/image82.jpeg" Type="http://schemas.openxmlformats.org/officeDocument/2006/relationships/image"/><Relationship Id="rId1" Target="../slideLayouts/slideLayout1.xml" Type="http://schemas.openxmlformats.org/officeDocument/2006/relationships/slideLayout"/></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1F50C-4D5F-406D-9F8C-E22C3C38F2D4}"/>
              </a:ext>
            </a:extLst>
          </p:cNvPr>
          <p:cNvSpPr>
            <a:spLocks noGrp="1"/>
          </p:cNvSpPr>
          <p:nvPr>
            <p:ph type="ctrTitle"/>
          </p:nvPr>
        </p:nvSpPr>
        <p:spPr/>
        <p:txBody>
          <a:bodyPr/>
          <a:lstStyle/>
          <a:p>
            <a:r>
              <a:rPr lang="es-MX" dirty="0"/>
              <a:t>Fisiología SNC</a:t>
            </a:r>
            <a:endParaRPr lang="es-CO" dirty="0"/>
          </a:p>
        </p:txBody>
      </p:sp>
      <p:sp>
        <p:nvSpPr>
          <p:cNvPr id="3" name="Subtítulo 2">
            <a:extLst>
              <a:ext uri="{FF2B5EF4-FFF2-40B4-BE49-F238E27FC236}">
                <a16:creationId xmlns:a16="http://schemas.microsoft.com/office/drawing/2014/main" id="{0A536DE8-E289-4E54-9CAA-0ACF76893553}"/>
              </a:ext>
            </a:extLst>
          </p:cNvPr>
          <p:cNvSpPr>
            <a:spLocks noGrp="1"/>
          </p:cNvSpPr>
          <p:nvPr>
            <p:ph type="subTitle" idx="1"/>
          </p:nvPr>
        </p:nvSpPr>
        <p:spPr>
          <a:xfrm>
            <a:off x="2781300" y="3602038"/>
            <a:ext cx="6629400" cy="1655762"/>
          </a:xfrm>
        </p:spPr>
        <p:txBody>
          <a:bodyPr/>
          <a:lstStyle/>
          <a:p>
            <a:pPr marL="0" lvl="0" indent="0" algn="ctr" rtl="0">
              <a:lnSpc>
                <a:spcPct val="90000"/>
              </a:lnSpc>
              <a:spcBef>
                <a:spcPts val="0"/>
              </a:spcBef>
              <a:spcAft>
                <a:spcPts val="0"/>
              </a:spcAft>
              <a:buClr>
                <a:srgbClr val="152B48"/>
              </a:buClr>
              <a:buSzPts val="2400"/>
              <a:buNone/>
            </a:pPr>
            <a:r>
              <a:rPr lang="es-CO" dirty="0"/>
              <a:t>Alejandro Cardona Palacio</a:t>
            </a:r>
          </a:p>
          <a:p>
            <a:pPr marL="0" lvl="0" indent="0" algn="ctr" rtl="0">
              <a:lnSpc>
                <a:spcPct val="90000"/>
              </a:lnSpc>
              <a:spcBef>
                <a:spcPts val="1000"/>
              </a:spcBef>
              <a:spcAft>
                <a:spcPts val="0"/>
              </a:spcAft>
              <a:buClr>
                <a:srgbClr val="152B48"/>
              </a:buClr>
              <a:buSzPts val="2400"/>
              <a:buNone/>
            </a:pPr>
            <a:r>
              <a:rPr lang="es-CO" dirty="0"/>
              <a:t>Residente de Patología UdeA</a:t>
            </a:r>
          </a:p>
          <a:p>
            <a:pPr marL="0" lvl="0" indent="0" algn="ctr" rtl="0">
              <a:lnSpc>
                <a:spcPct val="90000"/>
              </a:lnSpc>
              <a:spcBef>
                <a:spcPts val="1000"/>
              </a:spcBef>
              <a:spcAft>
                <a:spcPts val="0"/>
              </a:spcAft>
              <a:buClr>
                <a:srgbClr val="152B48"/>
              </a:buClr>
              <a:buSzPts val="2400"/>
              <a:buNone/>
            </a:pPr>
            <a:r>
              <a:rPr lang="es-CO" dirty="0"/>
              <a:t>Medico general UPB</a:t>
            </a:r>
          </a:p>
          <a:p>
            <a:endParaRPr lang="es-CO" dirty="0"/>
          </a:p>
        </p:txBody>
      </p:sp>
    </p:spTree>
    <p:extLst>
      <p:ext uri="{BB962C8B-B14F-4D97-AF65-F5344CB8AC3E}">
        <p14:creationId xmlns:p14="http://schemas.microsoft.com/office/powerpoint/2010/main" val="73961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91794" y="202565"/>
            <a:ext cx="10515600" cy="1325563"/>
          </a:xfrm>
        </p:spPr>
        <p:txBody>
          <a:bodyPr/>
          <a:lstStyle/>
          <a:p>
            <a:r>
              <a:rPr lang="es-MX" dirty="0"/>
              <a:t>Unión neuromuscular</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4591878" y="1825625"/>
            <a:ext cx="6761922" cy="2175669"/>
          </a:xfrm>
        </p:spPr>
        <p:txBody>
          <a:bodyPr/>
          <a:lstStyle/>
          <a:p>
            <a:r>
              <a:rPr lang="es-MX" dirty="0"/>
              <a:t>Se caracterizan por la presencia de vesículas en el elemento presináptico.</a:t>
            </a:r>
          </a:p>
          <a:p>
            <a:r>
              <a:rPr lang="es-MX" dirty="0"/>
              <a:t>Los axones pierden su capa de mielina y se dividen en ramas terminales que se alojan en la superficie de las fibras musculares.</a:t>
            </a:r>
          </a:p>
          <a:p>
            <a:r>
              <a:rPr lang="es-MX" dirty="0"/>
              <a:t>La región postsináptica se llama </a:t>
            </a:r>
            <a:r>
              <a:rPr lang="es-MX" b="1" dirty="0"/>
              <a:t>placa motora.</a:t>
            </a:r>
            <a:endParaRPr lang="es-CO" b="1" dirty="0"/>
          </a:p>
        </p:txBody>
      </p:sp>
      <p:pic>
        <p:nvPicPr>
          <p:cNvPr id="5" name="Imagen 4">
            <a:extLst>
              <a:ext uri="{FF2B5EF4-FFF2-40B4-BE49-F238E27FC236}">
                <a16:creationId xmlns:a16="http://schemas.microsoft.com/office/drawing/2014/main" id="{E9138C5A-6339-474D-8EDF-04AA7D9838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1794" y="1372537"/>
            <a:ext cx="3916493" cy="2628757"/>
          </a:xfrm>
          <a:prstGeom prst="rect">
            <a:avLst/>
          </a:prstGeom>
        </p:spPr>
      </p:pic>
    </p:spTree>
    <p:extLst>
      <p:ext uri="{BB962C8B-B14F-4D97-AF65-F5344CB8AC3E}">
        <p14:creationId xmlns:p14="http://schemas.microsoft.com/office/powerpoint/2010/main" val="386545712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4E3DB7-7BF1-4E47-A45D-9DE8BE609989}"/>
              </a:ext>
            </a:extLst>
          </p:cNvPr>
          <p:cNvSpPr>
            <a:spLocks noGrp="1"/>
          </p:cNvSpPr>
          <p:nvPr>
            <p:ph type="title"/>
          </p:nvPr>
        </p:nvSpPr>
        <p:spPr>
          <a:xfrm>
            <a:off x="482600" y="18255"/>
            <a:ext cx="10515600" cy="1325563"/>
          </a:xfrm>
        </p:spPr>
        <p:txBody>
          <a:bodyPr/>
          <a:lstStyle/>
          <a:p>
            <a:r>
              <a:rPr lang="es-CO" dirty="0"/>
              <a:t>Regulación cardiovascular</a:t>
            </a:r>
          </a:p>
        </p:txBody>
      </p:sp>
      <p:sp>
        <p:nvSpPr>
          <p:cNvPr id="3" name="Marcador de contenido 2">
            <a:extLst>
              <a:ext uri="{FF2B5EF4-FFF2-40B4-BE49-F238E27FC236}">
                <a16:creationId xmlns:a16="http://schemas.microsoft.com/office/drawing/2014/main" id="{728EE020-F57C-4F33-88FB-E85500876A50}"/>
              </a:ext>
            </a:extLst>
          </p:cNvPr>
          <p:cNvSpPr>
            <a:spLocks noGrp="1"/>
          </p:cNvSpPr>
          <p:nvPr>
            <p:ph sz="half" idx="2"/>
          </p:nvPr>
        </p:nvSpPr>
        <p:spPr/>
        <p:txBody>
          <a:bodyPr/>
          <a:lstStyle/>
          <a:p>
            <a:r>
              <a:rPr lang="es-MX" b="0" i="0" dirty="0">
                <a:solidFill>
                  <a:srgbClr val="000000"/>
                </a:solidFill>
                <a:effectLst/>
              </a:rPr>
              <a:t>La estimulación de diferentes áreas en todo el hipotálamo puede causar muchos efectos neurogénicos en el sistema cardiovascular, incluidos cambios en la presión arterial y la frecuencia cardíaca.</a:t>
            </a:r>
          </a:p>
          <a:p>
            <a:endParaRPr lang="es-MX" dirty="0">
              <a:solidFill>
                <a:srgbClr val="000000"/>
              </a:solidFill>
            </a:endParaRPr>
          </a:p>
          <a:p>
            <a:r>
              <a:rPr lang="es-MX" b="0" i="0" dirty="0">
                <a:solidFill>
                  <a:srgbClr val="000000"/>
                </a:solidFill>
                <a:effectLst/>
              </a:rPr>
              <a:t>La estimulación en el hipotálamo posterior y lateral aumenta la presión arterial y la frecuencia cardíaca, mientras que la estimulación en el área preóptica a menudo tiene efectos opuestos, provocando una disminución tanto de la frecuencia cardíaca como de la presión arterial.</a:t>
            </a:r>
            <a:endParaRPr lang="es-CO" dirty="0"/>
          </a:p>
        </p:txBody>
      </p:sp>
    </p:spTree>
    <p:extLst>
      <p:ext uri="{BB962C8B-B14F-4D97-AF65-F5344CB8AC3E}">
        <p14:creationId xmlns:p14="http://schemas.microsoft.com/office/powerpoint/2010/main" val="136430468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C8E30-B62D-423F-A767-7CB49588C3DB}"/>
              </a:ext>
            </a:extLst>
          </p:cNvPr>
          <p:cNvSpPr>
            <a:spLocks noGrp="1"/>
          </p:cNvSpPr>
          <p:nvPr>
            <p:ph type="title"/>
          </p:nvPr>
        </p:nvSpPr>
        <p:spPr>
          <a:xfrm>
            <a:off x="502920" y="-2896"/>
            <a:ext cx="10515600" cy="1325563"/>
          </a:xfrm>
        </p:spPr>
        <p:txBody>
          <a:bodyPr/>
          <a:lstStyle/>
          <a:p>
            <a:r>
              <a:rPr lang="es-CO" dirty="0"/>
              <a:t>Regulación de la temperatura</a:t>
            </a:r>
          </a:p>
        </p:txBody>
      </p:sp>
      <p:sp>
        <p:nvSpPr>
          <p:cNvPr id="3" name="Marcador de contenido 2">
            <a:extLst>
              <a:ext uri="{FF2B5EF4-FFF2-40B4-BE49-F238E27FC236}">
                <a16:creationId xmlns:a16="http://schemas.microsoft.com/office/drawing/2014/main" id="{5FE66287-B87D-49E6-A3AD-ED15341F70DD}"/>
              </a:ext>
            </a:extLst>
          </p:cNvPr>
          <p:cNvSpPr>
            <a:spLocks noGrp="1"/>
          </p:cNvSpPr>
          <p:nvPr>
            <p:ph sz="half" idx="2"/>
          </p:nvPr>
        </p:nvSpPr>
        <p:spPr>
          <a:xfrm>
            <a:off x="609158" y="1253331"/>
            <a:ext cx="6761922" cy="4351338"/>
          </a:xfrm>
        </p:spPr>
        <p:txBody>
          <a:bodyPr>
            <a:normAutofit/>
          </a:bodyPr>
          <a:lstStyle/>
          <a:p>
            <a:r>
              <a:rPr lang="es-MX" sz="1800" b="0" i="0" dirty="0">
                <a:solidFill>
                  <a:srgbClr val="000000"/>
                </a:solidFill>
                <a:effectLst/>
              </a:rPr>
              <a:t>La porción anterior del hipotálamo, especialmente el área preóptica, se ocupa de la regulación de la temperatura corporal.</a:t>
            </a:r>
          </a:p>
          <a:p>
            <a:endParaRPr lang="es-MX" sz="1800" dirty="0">
              <a:solidFill>
                <a:srgbClr val="000000"/>
              </a:solidFill>
            </a:endParaRPr>
          </a:p>
          <a:p>
            <a:r>
              <a:rPr lang="es-MX" sz="1800" b="0" i="0" dirty="0">
                <a:solidFill>
                  <a:srgbClr val="000000"/>
                </a:solidFill>
                <a:effectLst/>
              </a:rPr>
              <a:t>Un aumento de la temperatura de la sangre que fluye a través de esta área aumenta la actividad de las neuronas sensibles a la temperatura, mientras que una disminución de la temperatura disminuye su actividad.</a:t>
            </a:r>
            <a:endParaRPr lang="es-CO" sz="1800" dirty="0"/>
          </a:p>
        </p:txBody>
      </p:sp>
      <p:pic>
        <p:nvPicPr>
          <p:cNvPr id="5" name="Imagen 4">
            <a:extLst>
              <a:ext uri="{FF2B5EF4-FFF2-40B4-BE49-F238E27FC236}">
                <a16:creationId xmlns:a16="http://schemas.microsoft.com/office/drawing/2014/main" id="{EA0900FB-49D6-41C6-846F-BD3B9CF474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3224" y="1825625"/>
            <a:ext cx="3772734" cy="3282327"/>
          </a:xfrm>
          <a:prstGeom prst="rect">
            <a:avLst/>
          </a:prstGeom>
        </p:spPr>
      </p:pic>
      <p:sp>
        <p:nvSpPr>
          <p:cNvPr id="6" name="Elipse 5">
            <a:extLst>
              <a:ext uri="{FF2B5EF4-FFF2-40B4-BE49-F238E27FC236}">
                <a16:creationId xmlns:a16="http://schemas.microsoft.com/office/drawing/2014/main" id="{C68A4F18-0AE5-44C6-AD87-5ECEB0B1FD01}"/>
              </a:ext>
            </a:extLst>
          </p:cNvPr>
          <p:cNvSpPr/>
          <p:nvPr/>
        </p:nvSpPr>
        <p:spPr>
          <a:xfrm>
            <a:off x="9166415" y="2241717"/>
            <a:ext cx="1253765" cy="5656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3983950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00446E-374D-42EB-82B2-9213282FCBFB}"/>
              </a:ext>
            </a:extLst>
          </p:cNvPr>
          <p:cNvSpPr>
            <a:spLocks noGrp="1"/>
          </p:cNvSpPr>
          <p:nvPr>
            <p:ph type="title"/>
          </p:nvPr>
        </p:nvSpPr>
        <p:spPr>
          <a:xfrm>
            <a:off x="575035" y="17978"/>
            <a:ext cx="10515600" cy="1325563"/>
          </a:xfrm>
        </p:spPr>
        <p:txBody>
          <a:bodyPr/>
          <a:lstStyle/>
          <a:p>
            <a:r>
              <a:rPr lang="es-CO" dirty="0"/>
              <a:t>Regulación del agua</a:t>
            </a:r>
          </a:p>
        </p:txBody>
      </p:sp>
      <p:sp>
        <p:nvSpPr>
          <p:cNvPr id="3" name="Marcador de contenido 2">
            <a:extLst>
              <a:ext uri="{FF2B5EF4-FFF2-40B4-BE49-F238E27FC236}">
                <a16:creationId xmlns:a16="http://schemas.microsoft.com/office/drawing/2014/main" id="{4C0E98C8-AAF7-40A2-828B-56B5B89B4423}"/>
              </a:ext>
            </a:extLst>
          </p:cNvPr>
          <p:cNvSpPr>
            <a:spLocks noGrp="1"/>
          </p:cNvSpPr>
          <p:nvPr>
            <p:ph sz="half" idx="2"/>
          </p:nvPr>
        </p:nvSpPr>
        <p:spPr>
          <a:xfrm>
            <a:off x="690438" y="1343541"/>
            <a:ext cx="6761922" cy="4351338"/>
          </a:xfrm>
        </p:spPr>
        <p:txBody>
          <a:bodyPr/>
          <a:lstStyle/>
          <a:p>
            <a:pPr marL="0" indent="0">
              <a:buNone/>
            </a:pPr>
            <a:r>
              <a:rPr lang="es-MX" b="0" i="0" dirty="0">
                <a:solidFill>
                  <a:srgbClr val="000000"/>
                </a:solidFill>
                <a:effectLst/>
              </a:rPr>
              <a:t>El hipotálamo regula el agua corporal de dos maneras:	 </a:t>
            </a:r>
          </a:p>
          <a:p>
            <a:r>
              <a:rPr lang="es-MX" b="0" i="0" dirty="0">
                <a:solidFill>
                  <a:srgbClr val="000000"/>
                </a:solidFill>
                <a:effectLst/>
              </a:rPr>
              <a:t>Creando la sensación de sed, que impulsa al animal o la persona a beber agua.</a:t>
            </a:r>
          </a:p>
          <a:p>
            <a:r>
              <a:rPr lang="es-MX" dirty="0">
                <a:solidFill>
                  <a:srgbClr val="000000"/>
                </a:solidFill>
              </a:rPr>
              <a:t>C</a:t>
            </a:r>
            <a:r>
              <a:rPr lang="es-MX" b="0" i="0" dirty="0">
                <a:solidFill>
                  <a:srgbClr val="000000"/>
                </a:solidFill>
                <a:effectLst/>
              </a:rPr>
              <a:t>ontrolando la excreción de agua en la orina.</a:t>
            </a:r>
          </a:p>
          <a:p>
            <a:endParaRPr lang="es-MX" dirty="0">
              <a:solidFill>
                <a:srgbClr val="000000"/>
              </a:solidFill>
            </a:endParaRPr>
          </a:p>
          <a:p>
            <a:pPr marL="0" indent="0">
              <a:buNone/>
            </a:pPr>
            <a:r>
              <a:rPr lang="es-MX" dirty="0">
                <a:solidFill>
                  <a:srgbClr val="000000"/>
                </a:solidFill>
              </a:rPr>
              <a:t>Centro de la sed.</a:t>
            </a:r>
          </a:p>
        </p:txBody>
      </p:sp>
      <p:pic>
        <p:nvPicPr>
          <p:cNvPr id="5" name="Imagen 4">
            <a:extLst>
              <a:ext uri="{FF2B5EF4-FFF2-40B4-BE49-F238E27FC236}">
                <a16:creationId xmlns:a16="http://schemas.microsoft.com/office/drawing/2014/main" id="{3A9A9A12-3598-4519-B764-5803643D074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09078" y="1710364"/>
            <a:ext cx="3950829" cy="3437272"/>
          </a:xfrm>
          <a:prstGeom prst="rect">
            <a:avLst/>
          </a:prstGeom>
        </p:spPr>
      </p:pic>
      <p:sp>
        <p:nvSpPr>
          <p:cNvPr id="6" name="Elipse 5">
            <a:extLst>
              <a:ext uri="{FF2B5EF4-FFF2-40B4-BE49-F238E27FC236}">
                <a16:creationId xmlns:a16="http://schemas.microsoft.com/office/drawing/2014/main" id="{FDC28501-572C-4F86-86EE-1E5FA1A2FEDA}"/>
              </a:ext>
            </a:extLst>
          </p:cNvPr>
          <p:cNvSpPr/>
          <p:nvPr/>
        </p:nvSpPr>
        <p:spPr>
          <a:xfrm>
            <a:off x="7676875" y="2580804"/>
            <a:ext cx="1263192" cy="4807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97976746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588AD5-01D1-4827-8E8C-4C862DBE459D}"/>
              </a:ext>
            </a:extLst>
          </p:cNvPr>
          <p:cNvSpPr>
            <a:spLocks noGrp="1"/>
          </p:cNvSpPr>
          <p:nvPr>
            <p:ph type="title"/>
          </p:nvPr>
        </p:nvSpPr>
        <p:spPr>
          <a:xfrm>
            <a:off x="500380" y="0"/>
            <a:ext cx="11191240" cy="1325563"/>
          </a:xfrm>
        </p:spPr>
        <p:txBody>
          <a:bodyPr>
            <a:normAutofit/>
          </a:bodyPr>
          <a:lstStyle/>
          <a:p>
            <a:r>
              <a:rPr lang="es-CO" sz="2700" dirty="0"/>
              <a:t>Regulación de la contracción uterina y la secreción de leche </a:t>
            </a:r>
          </a:p>
        </p:txBody>
      </p:sp>
      <p:sp>
        <p:nvSpPr>
          <p:cNvPr id="3" name="Marcador de contenido 2">
            <a:extLst>
              <a:ext uri="{FF2B5EF4-FFF2-40B4-BE49-F238E27FC236}">
                <a16:creationId xmlns:a16="http://schemas.microsoft.com/office/drawing/2014/main" id="{A473E610-C97E-4FBF-B7D1-48AFB3422B6D}"/>
              </a:ext>
            </a:extLst>
          </p:cNvPr>
          <p:cNvSpPr>
            <a:spLocks noGrp="1"/>
          </p:cNvSpPr>
          <p:nvPr>
            <p:ph sz="half" idx="2"/>
          </p:nvPr>
        </p:nvSpPr>
        <p:spPr>
          <a:xfrm>
            <a:off x="4612198" y="1632584"/>
            <a:ext cx="6761922" cy="4554855"/>
          </a:xfrm>
        </p:spPr>
        <p:txBody>
          <a:bodyPr>
            <a:normAutofit fontScale="92500" lnSpcReduction="10000"/>
          </a:bodyPr>
          <a:lstStyle/>
          <a:p>
            <a:r>
              <a:rPr lang="es-MX" b="0" i="0" dirty="0">
                <a:solidFill>
                  <a:srgbClr val="000000"/>
                </a:solidFill>
                <a:effectLst/>
              </a:rPr>
              <a:t>La estimulación de los </a:t>
            </a:r>
            <a:r>
              <a:rPr lang="es-MX" b="1" i="0" dirty="0">
                <a:solidFill>
                  <a:srgbClr val="000000"/>
                </a:solidFill>
                <a:effectLst/>
              </a:rPr>
              <a:t>núcleos paraventriculares </a:t>
            </a:r>
            <a:r>
              <a:rPr lang="es-MX" b="0" i="0" dirty="0">
                <a:solidFill>
                  <a:srgbClr val="000000"/>
                </a:solidFill>
                <a:effectLst/>
              </a:rPr>
              <a:t>hace que sus células neuronales secreten la hormona </a:t>
            </a:r>
            <a:r>
              <a:rPr lang="es-MX" b="1" i="0" dirty="0">
                <a:solidFill>
                  <a:srgbClr val="000000"/>
                </a:solidFill>
                <a:effectLst/>
              </a:rPr>
              <a:t>oxitocina.</a:t>
            </a:r>
          </a:p>
          <a:p>
            <a:endParaRPr lang="es-MX" dirty="0">
              <a:solidFill>
                <a:srgbClr val="000000"/>
              </a:solidFill>
            </a:endParaRPr>
          </a:p>
          <a:p>
            <a:r>
              <a:rPr lang="es-MX" b="0" i="0" dirty="0">
                <a:solidFill>
                  <a:srgbClr val="000000"/>
                </a:solidFill>
                <a:effectLst/>
              </a:rPr>
              <a:t>Esta hormona, a su vez, provoca un aumento de la contractilidad del útero, así como la contracción de las células mioepiteliales que rodean los alvéolos de las mamas, lo que hace que los alvéolos vacíen su leche a través de los pezones.</a:t>
            </a:r>
          </a:p>
          <a:p>
            <a:endParaRPr lang="es-MX" dirty="0">
              <a:solidFill>
                <a:srgbClr val="000000"/>
              </a:solidFill>
            </a:endParaRPr>
          </a:p>
          <a:p>
            <a:r>
              <a:rPr lang="es-MX" dirty="0">
                <a:solidFill>
                  <a:srgbClr val="000000"/>
                </a:solidFill>
              </a:rPr>
              <a:t>C</a:t>
            </a:r>
            <a:r>
              <a:rPr lang="es-MX" b="0" i="0" dirty="0">
                <a:solidFill>
                  <a:srgbClr val="000000"/>
                </a:solidFill>
                <a:effectLst/>
              </a:rPr>
              <a:t>ada vez que el bebé succiona el pecho de la madre, una señal refleja desde el pezón al hipotálamo posterior también causa la liberación de oxitocina, y la oxitocina ahora realiza la función necesaria de contraer los conductillos del pecho, expulsando así la leche a través de los pezones</a:t>
            </a:r>
            <a:endParaRPr lang="es-CO" dirty="0"/>
          </a:p>
        </p:txBody>
      </p:sp>
      <p:pic>
        <p:nvPicPr>
          <p:cNvPr id="1026" name="Picture 2" descr="Oxitocina: Hormona facilitadores de la propagación de la especie - Engormix">
            <a:extLst>
              <a:ext uri="{FF2B5EF4-FFF2-40B4-BE49-F238E27FC236}">
                <a16:creationId xmlns:a16="http://schemas.microsoft.com/office/drawing/2014/main" id="{8B04B55C-C072-49FD-A293-15E8A70C6F62}"/>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4520" y="982267"/>
            <a:ext cx="3256280" cy="326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2561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512DCA-E16B-4C95-9008-2B3236D20E97}"/>
              </a:ext>
            </a:extLst>
          </p:cNvPr>
          <p:cNvSpPr>
            <a:spLocks noGrp="1"/>
          </p:cNvSpPr>
          <p:nvPr>
            <p:ph type="ctrTitle"/>
          </p:nvPr>
        </p:nvSpPr>
        <p:spPr/>
        <p:txBody>
          <a:bodyPr>
            <a:normAutofit/>
          </a:bodyPr>
          <a:lstStyle/>
          <a:p>
            <a:r>
              <a:rPr lang="es-CO" dirty="0"/>
              <a:t>Localización cerebral</a:t>
            </a:r>
          </a:p>
        </p:txBody>
      </p:sp>
      <p:sp>
        <p:nvSpPr>
          <p:cNvPr id="3" name="Subtítulo 2">
            <a:extLst>
              <a:ext uri="{FF2B5EF4-FFF2-40B4-BE49-F238E27FC236}">
                <a16:creationId xmlns:a16="http://schemas.microsoft.com/office/drawing/2014/main" id="{E74124B1-7E11-4FC8-89DA-4C18451D6B9B}"/>
              </a:ext>
            </a:extLst>
          </p:cNvPr>
          <p:cNvSpPr>
            <a:spLocks noGrp="1"/>
          </p:cNvSpPr>
          <p:nvPr>
            <p:ph type="subTitle" idx="1"/>
          </p:nvPr>
        </p:nvSpPr>
        <p:spPr>
          <a:xfrm>
            <a:off x="2781300" y="3602038"/>
            <a:ext cx="6629400" cy="1655762"/>
          </a:xfrm>
        </p:spPr>
        <p:txBody>
          <a:bodyPr/>
          <a:lstStyle/>
          <a:p>
            <a:pPr marL="0" lvl="0" indent="0" algn="ctr" rtl="0">
              <a:lnSpc>
                <a:spcPct val="90000"/>
              </a:lnSpc>
              <a:spcBef>
                <a:spcPts val="0"/>
              </a:spcBef>
              <a:spcAft>
                <a:spcPts val="0"/>
              </a:spcAft>
              <a:buClr>
                <a:srgbClr val="152B48"/>
              </a:buClr>
              <a:buSzPts val="2400"/>
              <a:buNone/>
            </a:pPr>
            <a:r>
              <a:rPr lang="es-CO" dirty="0"/>
              <a:t>Alejandro Cardona Palacio</a:t>
            </a:r>
          </a:p>
          <a:p>
            <a:pPr marL="0" lvl="0" indent="0" algn="ctr" rtl="0">
              <a:lnSpc>
                <a:spcPct val="90000"/>
              </a:lnSpc>
              <a:spcBef>
                <a:spcPts val="1000"/>
              </a:spcBef>
              <a:spcAft>
                <a:spcPts val="0"/>
              </a:spcAft>
              <a:buClr>
                <a:srgbClr val="152B48"/>
              </a:buClr>
              <a:buSzPts val="2400"/>
              <a:buNone/>
            </a:pPr>
            <a:r>
              <a:rPr lang="es-CO" dirty="0"/>
              <a:t>Residente de Patología UdeA</a:t>
            </a:r>
          </a:p>
          <a:p>
            <a:pPr marL="0" lvl="0" indent="0" algn="ctr" rtl="0">
              <a:lnSpc>
                <a:spcPct val="90000"/>
              </a:lnSpc>
              <a:spcBef>
                <a:spcPts val="1000"/>
              </a:spcBef>
              <a:spcAft>
                <a:spcPts val="0"/>
              </a:spcAft>
              <a:buClr>
                <a:srgbClr val="152B48"/>
              </a:buClr>
              <a:buSzPts val="2400"/>
              <a:buNone/>
            </a:pPr>
            <a:r>
              <a:rPr lang="es-CO" dirty="0"/>
              <a:t>Medico general UPB</a:t>
            </a:r>
          </a:p>
          <a:p>
            <a:endParaRPr lang="es-CO" dirty="0"/>
          </a:p>
        </p:txBody>
      </p:sp>
    </p:spTree>
    <p:extLst>
      <p:ext uri="{BB962C8B-B14F-4D97-AF65-F5344CB8AC3E}">
        <p14:creationId xmlns:p14="http://schemas.microsoft.com/office/powerpoint/2010/main" val="88969128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381C9-A81F-42C0-A462-AAFB52FDDE8F}"/>
              </a:ext>
            </a:extLst>
          </p:cNvPr>
          <p:cNvSpPr>
            <a:spLocks noGrp="1"/>
          </p:cNvSpPr>
          <p:nvPr>
            <p:ph type="title"/>
          </p:nvPr>
        </p:nvSpPr>
        <p:spPr>
          <a:xfrm>
            <a:off x="614680" y="151765"/>
            <a:ext cx="10515600" cy="1325563"/>
          </a:xfrm>
        </p:spPr>
        <p:txBody>
          <a:bodyPr/>
          <a:lstStyle/>
          <a:p>
            <a:r>
              <a:rPr lang="es-CO" dirty="0"/>
              <a:t>Complementar estudio</a:t>
            </a:r>
          </a:p>
        </p:txBody>
      </p:sp>
      <p:pic>
        <p:nvPicPr>
          <p:cNvPr id="1026" name="Picture 2" descr="Guyton and Hall Textbook of Medical Physiology, 14e Guyton Physiology:  Amazon.es: Hall PhD, John E., Hall MD MSc., Michael E.: Libros en idiomas  extranjeros">
            <a:extLst>
              <a:ext uri="{FF2B5EF4-FFF2-40B4-BE49-F238E27FC236}">
                <a16:creationId xmlns:a16="http://schemas.microsoft.com/office/drawing/2014/main" id="{4E012764-1CF5-4B7F-AA94-7B080C0FB7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6038" y="1710553"/>
            <a:ext cx="3119562" cy="4128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49773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43560" y="150335"/>
            <a:ext cx="10515600" cy="1325563"/>
          </a:xfrm>
        </p:spPr>
        <p:txBody>
          <a:bodyPr/>
          <a:lstStyle/>
          <a:p>
            <a:r>
              <a:rPr lang="es-CO" dirty="0"/>
              <a:t>Corteza cerebral</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591878" y="1475898"/>
            <a:ext cx="6761922" cy="4853782"/>
          </a:xfrm>
        </p:spPr>
        <p:txBody>
          <a:bodyPr>
            <a:normAutofit/>
          </a:bodyPr>
          <a:lstStyle/>
          <a:p>
            <a:r>
              <a:rPr lang="es-MX" sz="1900" b="0" i="0" dirty="0">
                <a:solidFill>
                  <a:srgbClr val="343536"/>
                </a:solidFill>
                <a:effectLst/>
              </a:rPr>
              <a:t>La corteza cerebral es la responsable de gran parte de la planeación y ejecución de las acciones de la vida diaria.</a:t>
            </a:r>
          </a:p>
          <a:p>
            <a:endParaRPr lang="es-MX" sz="1900" dirty="0">
              <a:solidFill>
                <a:srgbClr val="343536"/>
              </a:solidFill>
            </a:endParaRPr>
          </a:p>
          <a:p>
            <a:r>
              <a:rPr lang="es-MX" sz="1900" b="0" i="0" dirty="0">
                <a:solidFill>
                  <a:srgbClr val="343536"/>
                </a:solidFill>
                <a:effectLst/>
              </a:rPr>
              <a:t>Presenta surcos y circunvoluciones, con lo cual aumenta su extensión.</a:t>
            </a:r>
          </a:p>
          <a:p>
            <a:endParaRPr lang="es-MX" sz="1900" dirty="0">
              <a:solidFill>
                <a:srgbClr val="343536"/>
              </a:solidFill>
            </a:endParaRPr>
          </a:p>
          <a:p>
            <a:r>
              <a:rPr lang="es-MX" sz="1900" b="0" i="0" dirty="0">
                <a:solidFill>
                  <a:srgbClr val="343536"/>
                </a:solidFill>
                <a:effectLst/>
              </a:rPr>
              <a:t>La corteza se divide en cuatro lóbulos que reciben el nombre de los huesos debajo de los cuales se encuentran: </a:t>
            </a:r>
          </a:p>
          <a:p>
            <a:pPr lvl="1"/>
            <a:r>
              <a:rPr lang="es-MX" sz="1900" b="0" i="0" dirty="0">
                <a:solidFill>
                  <a:srgbClr val="343536"/>
                </a:solidFill>
                <a:effectLst/>
              </a:rPr>
              <a:t>Lóbulo frontal.</a:t>
            </a:r>
          </a:p>
          <a:p>
            <a:pPr lvl="1"/>
            <a:r>
              <a:rPr lang="es-MX" sz="1900" dirty="0">
                <a:solidFill>
                  <a:srgbClr val="343536"/>
                </a:solidFill>
              </a:rPr>
              <a:t>L</a:t>
            </a:r>
            <a:r>
              <a:rPr lang="es-MX" sz="1900" b="0" i="0" dirty="0">
                <a:solidFill>
                  <a:srgbClr val="343536"/>
                </a:solidFill>
                <a:effectLst/>
              </a:rPr>
              <a:t>óbulo parietal.</a:t>
            </a:r>
          </a:p>
          <a:p>
            <a:pPr lvl="1"/>
            <a:r>
              <a:rPr lang="es-MX" sz="1900" dirty="0">
                <a:solidFill>
                  <a:srgbClr val="343536"/>
                </a:solidFill>
              </a:rPr>
              <a:t>L</a:t>
            </a:r>
            <a:r>
              <a:rPr lang="es-MX" sz="1900" b="0" i="0" dirty="0">
                <a:solidFill>
                  <a:srgbClr val="343536"/>
                </a:solidFill>
                <a:effectLst/>
              </a:rPr>
              <a:t>óbulo temporal.</a:t>
            </a:r>
          </a:p>
          <a:p>
            <a:pPr lvl="1"/>
            <a:r>
              <a:rPr lang="es-MX" sz="1900" dirty="0">
                <a:solidFill>
                  <a:srgbClr val="343536"/>
                </a:solidFill>
              </a:rPr>
              <a:t>L</a:t>
            </a:r>
            <a:r>
              <a:rPr lang="es-MX" sz="1900" b="0" i="0" dirty="0">
                <a:solidFill>
                  <a:srgbClr val="343536"/>
                </a:solidFill>
                <a:effectLst/>
              </a:rPr>
              <a:t>óbulo occipital.</a:t>
            </a:r>
            <a:endParaRPr lang="es-CO" sz="1900" dirty="0"/>
          </a:p>
        </p:txBody>
      </p:sp>
    </p:spTree>
    <p:extLst>
      <p:ext uri="{BB962C8B-B14F-4D97-AF65-F5344CB8AC3E}">
        <p14:creationId xmlns:p14="http://schemas.microsoft.com/office/powerpoint/2010/main" val="108352726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655320" y="67214"/>
            <a:ext cx="10515600" cy="1325563"/>
          </a:xfrm>
        </p:spPr>
        <p:txBody>
          <a:bodyPr/>
          <a:lstStyle/>
          <a:p>
            <a:r>
              <a:rPr lang="es-CO" dirty="0"/>
              <a:t>Áreas de Brodmann</a:t>
            </a:r>
          </a:p>
        </p:txBody>
      </p:sp>
      <p:pic>
        <p:nvPicPr>
          <p:cNvPr id="5" name="Imagen 4">
            <a:extLst>
              <a:ext uri="{FF2B5EF4-FFF2-40B4-BE49-F238E27FC236}">
                <a16:creationId xmlns:a16="http://schemas.microsoft.com/office/drawing/2014/main" id="{4520D941-D05A-4ACA-B3BE-965A680801FD}"/>
              </a:ext>
            </a:extLst>
          </p:cNvPr>
          <p:cNvPicPr>
            <a:picLocks noChangeAspect="1"/>
          </p:cNvPicPr>
          <p:nvPr/>
        </p:nvPicPr>
        <p:blipFill>
          <a:blip r:embed="rId2"/>
          <a:stretch>
            <a:fillRect/>
          </a:stretch>
        </p:blipFill>
        <p:spPr>
          <a:xfrm>
            <a:off x="4839878" y="1924590"/>
            <a:ext cx="5943600" cy="3819525"/>
          </a:xfrm>
          <a:prstGeom prst="rect">
            <a:avLst/>
          </a:prstGeom>
        </p:spPr>
      </p:pic>
    </p:spTree>
    <p:extLst>
      <p:ext uri="{BB962C8B-B14F-4D97-AF65-F5344CB8AC3E}">
        <p14:creationId xmlns:p14="http://schemas.microsoft.com/office/powerpoint/2010/main" val="10132137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93889" y="100965"/>
            <a:ext cx="10515600" cy="1325563"/>
          </a:xfrm>
        </p:spPr>
        <p:txBody>
          <a:bodyPr/>
          <a:lstStyle/>
          <a:p>
            <a:r>
              <a:rPr lang="es-CO" dirty="0"/>
              <a:t>Histología</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835718" y="1856105"/>
            <a:ext cx="6761922" cy="5001895"/>
          </a:xfrm>
        </p:spPr>
        <p:txBody>
          <a:bodyPr>
            <a:noAutofit/>
          </a:bodyPr>
          <a:lstStyle/>
          <a:p>
            <a:r>
              <a:rPr lang="es-CO" sz="1800" dirty="0"/>
              <a:t>Capa molecular: </a:t>
            </a:r>
          </a:p>
          <a:p>
            <a:pPr lvl="1"/>
            <a:r>
              <a:rPr lang="es-CO" sz="1800" dirty="0"/>
              <a:t>Capa mas externa.</a:t>
            </a:r>
          </a:p>
          <a:p>
            <a:pPr lvl="1"/>
            <a:r>
              <a:rPr lang="es-CO" sz="1800" dirty="0"/>
              <a:t>Pocas neuronas.</a:t>
            </a:r>
          </a:p>
          <a:p>
            <a:pPr lvl="1"/>
            <a:r>
              <a:rPr lang="es-CO" sz="1800" dirty="0"/>
              <a:t>Gran cantidad de fibras.</a:t>
            </a:r>
          </a:p>
          <a:p>
            <a:r>
              <a:rPr lang="es-CO" sz="1800" dirty="0"/>
              <a:t>Capa granulosa externa:</a:t>
            </a:r>
          </a:p>
          <a:p>
            <a:pPr lvl="1"/>
            <a:r>
              <a:rPr lang="es-CO" sz="1800" dirty="0"/>
              <a:t>Alto número de neuronas pequeñas</a:t>
            </a:r>
          </a:p>
          <a:p>
            <a:r>
              <a:rPr lang="es-CO" sz="1800" dirty="0"/>
              <a:t>Capa de células piramidales:</a:t>
            </a:r>
          </a:p>
          <a:p>
            <a:pPr lvl="1"/>
            <a:r>
              <a:rPr lang="es-CO" sz="1800" dirty="0"/>
              <a:t>Pequeñas neuronas piramidales.</a:t>
            </a:r>
          </a:p>
          <a:p>
            <a:r>
              <a:rPr lang="es-CO" sz="1800" dirty="0"/>
              <a:t>Capa granulosa interna</a:t>
            </a:r>
          </a:p>
          <a:p>
            <a:pPr lvl="1"/>
            <a:r>
              <a:rPr lang="es-CO" sz="1800" dirty="0"/>
              <a:t>Aspecto similar a la 2 capa.</a:t>
            </a:r>
          </a:p>
          <a:p>
            <a:r>
              <a:rPr lang="es-CO" sz="1800" dirty="0"/>
              <a:t>Capa ganglionar</a:t>
            </a:r>
          </a:p>
          <a:p>
            <a:pPr lvl="1"/>
            <a:r>
              <a:rPr lang="es-CO" sz="1800" dirty="0"/>
              <a:t>Neuronas mas grandes</a:t>
            </a:r>
          </a:p>
          <a:p>
            <a:pPr lvl="1"/>
            <a:r>
              <a:rPr lang="es-CO" sz="1800" dirty="0"/>
              <a:t>Área motora: dan inicio a la vía motora piramidal.</a:t>
            </a:r>
          </a:p>
          <a:p>
            <a:r>
              <a:rPr lang="es-CO" sz="1800" dirty="0"/>
              <a:t>Capa de células polimorfas</a:t>
            </a:r>
          </a:p>
          <a:p>
            <a:endParaRPr lang="es-CO" sz="1800" dirty="0"/>
          </a:p>
        </p:txBody>
      </p:sp>
      <p:pic>
        <p:nvPicPr>
          <p:cNvPr id="5" name="Imagen 4">
            <a:extLst>
              <a:ext uri="{FF2B5EF4-FFF2-40B4-BE49-F238E27FC236}">
                <a16:creationId xmlns:a16="http://schemas.microsoft.com/office/drawing/2014/main" id="{E5E53B56-D697-41C9-9ED5-BBDB00B1D1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20289" y="116205"/>
            <a:ext cx="3443483" cy="3133052"/>
          </a:xfrm>
          <a:prstGeom prst="rect">
            <a:avLst/>
          </a:prstGeom>
        </p:spPr>
      </p:pic>
    </p:spTree>
    <p:extLst>
      <p:ext uri="{BB962C8B-B14F-4D97-AF65-F5344CB8AC3E}">
        <p14:creationId xmlns:p14="http://schemas.microsoft.com/office/powerpoint/2010/main" val="8802695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04520" y="57017"/>
            <a:ext cx="10515600" cy="1325563"/>
          </a:xfrm>
        </p:spPr>
        <p:txBody>
          <a:bodyPr/>
          <a:lstStyle/>
          <a:p>
            <a:r>
              <a:rPr lang="es-CO" dirty="0"/>
              <a:t>Estructura celular</a:t>
            </a:r>
          </a:p>
        </p:txBody>
      </p:sp>
      <p:pic>
        <p:nvPicPr>
          <p:cNvPr id="5" name="Imagen 4">
            <a:extLst>
              <a:ext uri="{FF2B5EF4-FFF2-40B4-BE49-F238E27FC236}">
                <a16:creationId xmlns:a16="http://schemas.microsoft.com/office/drawing/2014/main" id="{FE296072-A8EA-4C35-8C3D-C9D1135685D1}"/>
              </a:ext>
            </a:extLst>
          </p:cNvPr>
          <p:cNvPicPr>
            <a:picLocks noChangeAspect="1"/>
          </p:cNvPicPr>
          <p:nvPr/>
        </p:nvPicPr>
        <p:blipFill>
          <a:blip r:embed="rId2"/>
          <a:stretch>
            <a:fillRect/>
          </a:stretch>
        </p:blipFill>
        <p:spPr>
          <a:xfrm>
            <a:off x="5193011" y="1240340"/>
            <a:ext cx="6076218" cy="5018220"/>
          </a:xfrm>
          <a:prstGeom prst="rect">
            <a:avLst/>
          </a:prstGeom>
        </p:spPr>
      </p:pic>
    </p:spTree>
    <p:extLst>
      <p:ext uri="{BB962C8B-B14F-4D97-AF65-F5344CB8AC3E}">
        <p14:creationId xmlns:p14="http://schemas.microsoft.com/office/powerpoint/2010/main" val="1117392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p:txBody>
          <a:bodyPr/>
          <a:lstStyle/>
          <a:p>
            <a:r>
              <a:rPr lang="es-MX" dirty="0"/>
              <a:t>Acetilcolina</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063218" y="1690688"/>
            <a:ext cx="6761922" cy="4351338"/>
          </a:xfrm>
        </p:spPr>
        <p:txBody>
          <a:bodyPr/>
          <a:lstStyle/>
          <a:p>
            <a:r>
              <a:rPr lang="es-MX" dirty="0"/>
              <a:t>Sintetizado en la sinapsis </a:t>
            </a:r>
            <a:r>
              <a:rPr lang="es-MX" dirty="0" err="1"/>
              <a:t>pre-terminal</a:t>
            </a:r>
            <a:r>
              <a:rPr lang="es-MX" dirty="0"/>
              <a:t>.</a:t>
            </a:r>
          </a:p>
          <a:p>
            <a:r>
              <a:rPr lang="es-MX" dirty="0"/>
              <a:t>Se forma con Acetil coenzima A y colina.</a:t>
            </a:r>
          </a:p>
          <a:p>
            <a:r>
              <a:rPr lang="es-MX" dirty="0"/>
              <a:t>Enzima </a:t>
            </a:r>
            <a:r>
              <a:rPr lang="es-MX" dirty="0" err="1"/>
              <a:t>Acetilcolinatransferasa</a:t>
            </a:r>
            <a:r>
              <a:rPr lang="es-MX" dirty="0"/>
              <a:t>.</a:t>
            </a:r>
          </a:p>
          <a:p>
            <a:r>
              <a:rPr lang="es-MX" dirty="0"/>
              <a:t>Transportada en vesículas específicas.</a:t>
            </a:r>
          </a:p>
          <a:p>
            <a:r>
              <a:rPr lang="es-CO" dirty="0"/>
              <a:t>Secretada:</a:t>
            </a:r>
          </a:p>
          <a:p>
            <a:pPr lvl="1"/>
            <a:r>
              <a:rPr lang="es-CO" dirty="0"/>
              <a:t>Neuronas de la corteza motora.</a:t>
            </a:r>
          </a:p>
          <a:p>
            <a:pPr lvl="1"/>
            <a:r>
              <a:rPr lang="es-CO" dirty="0"/>
              <a:t>Neuronas de los ganglios basales.</a:t>
            </a:r>
          </a:p>
          <a:p>
            <a:pPr lvl="1"/>
            <a:r>
              <a:rPr lang="es-CO" dirty="0"/>
              <a:t>Neuronas motoras.</a:t>
            </a:r>
          </a:p>
          <a:p>
            <a:pPr lvl="1"/>
            <a:r>
              <a:rPr lang="es-CO" dirty="0"/>
              <a:t>Neuronas postganglionares.</a:t>
            </a:r>
            <a:endParaRPr lang="es-MX" dirty="0"/>
          </a:p>
        </p:txBody>
      </p:sp>
      <p:pic>
        <p:nvPicPr>
          <p:cNvPr id="4098" name="Picture 2" descr="Acetilcolina - Información médica en Ferato, enciclopedia de la salud en  español.">
            <a:extLst>
              <a:ext uri="{FF2B5EF4-FFF2-40B4-BE49-F238E27FC236}">
                <a16:creationId xmlns:a16="http://schemas.microsoft.com/office/drawing/2014/main" id="{201AB42F-24B0-4FC7-9785-D399C0057B2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1542257"/>
            <a:ext cx="3076575" cy="232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850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756920" y="111125"/>
            <a:ext cx="10515600" cy="1325563"/>
          </a:xfrm>
        </p:spPr>
        <p:txBody>
          <a:bodyPr/>
          <a:lstStyle/>
          <a:p>
            <a:r>
              <a:rPr lang="es-CO" dirty="0"/>
              <a:t>Áreas primarias</a:t>
            </a:r>
          </a:p>
        </p:txBody>
      </p:sp>
      <p:graphicFrame>
        <p:nvGraphicFramePr>
          <p:cNvPr id="4" name="Tabla 4">
            <a:extLst>
              <a:ext uri="{FF2B5EF4-FFF2-40B4-BE49-F238E27FC236}">
                <a16:creationId xmlns:a16="http://schemas.microsoft.com/office/drawing/2014/main" id="{B12B93F1-187D-4B3E-AEA1-F67CEE800373}"/>
              </a:ext>
            </a:extLst>
          </p:cNvPr>
          <p:cNvGraphicFramePr>
            <a:graphicFrameLocks noGrp="1"/>
          </p:cNvGraphicFramePr>
          <p:nvPr>
            <p:ph sz="half" idx="2"/>
            <p:extLst>
              <p:ext uri="{D42A27DB-BD31-4B8C-83A1-F6EECF244321}">
                <p14:modId xmlns:p14="http://schemas.microsoft.com/office/powerpoint/2010/main" val="2033280336"/>
              </p:ext>
            </p:extLst>
          </p:nvPr>
        </p:nvGraphicFramePr>
        <p:xfrm>
          <a:off x="4773528" y="1944927"/>
          <a:ext cx="6761160" cy="3403600"/>
        </p:xfrm>
        <a:graphic>
          <a:graphicData uri="http://schemas.openxmlformats.org/drawingml/2006/table">
            <a:tbl>
              <a:tblPr firstRow="1" bandRow="1">
                <a:tableStyleId>{449CDFF4-5091-41B1-9043-D889164D9BA4}</a:tableStyleId>
              </a:tblPr>
              <a:tblGrid>
                <a:gridCol w="2253720">
                  <a:extLst>
                    <a:ext uri="{9D8B030D-6E8A-4147-A177-3AD203B41FA5}">
                      <a16:colId xmlns:a16="http://schemas.microsoft.com/office/drawing/2014/main" val="2590238493"/>
                    </a:ext>
                  </a:extLst>
                </a:gridCol>
                <a:gridCol w="2253720">
                  <a:extLst>
                    <a:ext uri="{9D8B030D-6E8A-4147-A177-3AD203B41FA5}">
                      <a16:colId xmlns:a16="http://schemas.microsoft.com/office/drawing/2014/main" val="1243547102"/>
                    </a:ext>
                  </a:extLst>
                </a:gridCol>
                <a:gridCol w="2253720">
                  <a:extLst>
                    <a:ext uri="{9D8B030D-6E8A-4147-A177-3AD203B41FA5}">
                      <a16:colId xmlns:a16="http://schemas.microsoft.com/office/drawing/2014/main" val="3190512812"/>
                    </a:ext>
                  </a:extLst>
                </a:gridCol>
              </a:tblGrid>
              <a:tr h="370840">
                <a:tc>
                  <a:txBody>
                    <a:bodyPr/>
                    <a:lstStyle/>
                    <a:p>
                      <a:r>
                        <a:rPr lang="es-CO" dirty="0">
                          <a:latin typeface="Montserrat" panose="00000500000000000000" pitchFamily="50" charset="0"/>
                        </a:rPr>
                        <a:t>Función</a:t>
                      </a:r>
                    </a:p>
                  </a:txBody>
                  <a:tcPr/>
                </a:tc>
                <a:tc>
                  <a:txBody>
                    <a:bodyPr/>
                    <a:lstStyle/>
                    <a:p>
                      <a:r>
                        <a:rPr lang="es-CO" dirty="0">
                          <a:latin typeface="Montserrat" panose="00000500000000000000" pitchFamily="50" charset="0"/>
                        </a:rPr>
                        <a:t>Lóbulo </a:t>
                      </a:r>
                    </a:p>
                  </a:txBody>
                  <a:tcPr/>
                </a:tc>
                <a:tc>
                  <a:txBody>
                    <a:bodyPr/>
                    <a:lstStyle/>
                    <a:p>
                      <a:r>
                        <a:rPr lang="es-CO" dirty="0">
                          <a:latin typeface="Montserrat" panose="00000500000000000000" pitchFamily="50" charset="0"/>
                        </a:rPr>
                        <a:t>Área de Brodmann</a:t>
                      </a:r>
                    </a:p>
                  </a:txBody>
                  <a:tcPr/>
                </a:tc>
                <a:extLst>
                  <a:ext uri="{0D108BD9-81ED-4DB2-BD59-A6C34878D82A}">
                    <a16:rowId xmlns:a16="http://schemas.microsoft.com/office/drawing/2014/main" val="3234243234"/>
                  </a:ext>
                </a:extLst>
              </a:tr>
              <a:tr h="370840">
                <a:tc>
                  <a:txBody>
                    <a:bodyPr/>
                    <a:lstStyle/>
                    <a:p>
                      <a:r>
                        <a:rPr lang="es-CO" dirty="0">
                          <a:latin typeface="Montserrat" panose="00000500000000000000" pitchFamily="50" charset="0"/>
                        </a:rPr>
                        <a:t>Motora primaria.</a:t>
                      </a:r>
                    </a:p>
                  </a:txBody>
                  <a:tcPr/>
                </a:tc>
                <a:tc>
                  <a:txBody>
                    <a:bodyPr/>
                    <a:lstStyle/>
                    <a:p>
                      <a:r>
                        <a:rPr lang="es-CO" dirty="0">
                          <a:latin typeface="Montserrat" panose="00000500000000000000" pitchFamily="50" charset="0"/>
                        </a:rPr>
                        <a:t>Frontal.</a:t>
                      </a:r>
                    </a:p>
                  </a:txBody>
                  <a:tcPr/>
                </a:tc>
                <a:tc>
                  <a:txBody>
                    <a:bodyPr/>
                    <a:lstStyle/>
                    <a:p>
                      <a:r>
                        <a:rPr lang="es-CO" dirty="0">
                          <a:latin typeface="Montserrat" panose="00000500000000000000" pitchFamily="50" charset="0"/>
                        </a:rPr>
                        <a:t>4</a:t>
                      </a:r>
                    </a:p>
                  </a:txBody>
                  <a:tcPr/>
                </a:tc>
                <a:extLst>
                  <a:ext uri="{0D108BD9-81ED-4DB2-BD59-A6C34878D82A}">
                    <a16:rowId xmlns:a16="http://schemas.microsoft.com/office/drawing/2014/main" val="3616552501"/>
                  </a:ext>
                </a:extLst>
              </a:tr>
              <a:tr h="370840">
                <a:tc>
                  <a:txBody>
                    <a:bodyPr/>
                    <a:lstStyle/>
                    <a:p>
                      <a:r>
                        <a:rPr lang="es-CO" dirty="0">
                          <a:latin typeface="Montserrat" panose="00000500000000000000" pitchFamily="50" charset="0"/>
                        </a:rPr>
                        <a:t>Motora secundaria.</a:t>
                      </a:r>
                    </a:p>
                  </a:txBody>
                  <a:tcPr/>
                </a:tc>
                <a:tc>
                  <a:txBody>
                    <a:bodyPr/>
                    <a:lstStyle/>
                    <a:p>
                      <a:r>
                        <a:rPr lang="es-CO" dirty="0">
                          <a:latin typeface="Montserrat" panose="00000500000000000000" pitchFamily="50" charset="0"/>
                        </a:rPr>
                        <a:t>Frontal.</a:t>
                      </a:r>
                    </a:p>
                  </a:txBody>
                  <a:tcPr/>
                </a:tc>
                <a:tc>
                  <a:txBody>
                    <a:bodyPr/>
                    <a:lstStyle/>
                    <a:p>
                      <a:r>
                        <a:rPr lang="es-CO" dirty="0">
                          <a:latin typeface="Montserrat" panose="00000500000000000000" pitchFamily="50" charset="0"/>
                        </a:rPr>
                        <a:t>6</a:t>
                      </a:r>
                    </a:p>
                  </a:txBody>
                  <a:tcPr/>
                </a:tc>
                <a:extLst>
                  <a:ext uri="{0D108BD9-81ED-4DB2-BD59-A6C34878D82A}">
                    <a16:rowId xmlns:a16="http://schemas.microsoft.com/office/drawing/2014/main" val="456597725"/>
                  </a:ext>
                </a:extLst>
              </a:tr>
              <a:tr h="370840">
                <a:tc>
                  <a:txBody>
                    <a:bodyPr/>
                    <a:lstStyle/>
                    <a:p>
                      <a:r>
                        <a:rPr lang="es-CO" dirty="0">
                          <a:latin typeface="Montserrat" panose="00000500000000000000" pitchFamily="50" charset="0"/>
                        </a:rPr>
                        <a:t>Somática.</a:t>
                      </a:r>
                    </a:p>
                  </a:txBody>
                  <a:tcPr/>
                </a:tc>
                <a:tc>
                  <a:txBody>
                    <a:bodyPr/>
                    <a:lstStyle/>
                    <a:p>
                      <a:r>
                        <a:rPr lang="es-CO" dirty="0">
                          <a:latin typeface="Montserrat" panose="00000500000000000000" pitchFamily="50" charset="0"/>
                        </a:rPr>
                        <a:t>Parietal.</a:t>
                      </a:r>
                    </a:p>
                  </a:txBody>
                  <a:tcPr/>
                </a:tc>
                <a:tc>
                  <a:txBody>
                    <a:bodyPr/>
                    <a:lstStyle/>
                    <a:p>
                      <a:r>
                        <a:rPr lang="es-CO" dirty="0">
                          <a:latin typeface="Montserrat" panose="00000500000000000000" pitchFamily="50" charset="0"/>
                        </a:rPr>
                        <a:t>1,2,3</a:t>
                      </a:r>
                    </a:p>
                  </a:txBody>
                  <a:tcPr/>
                </a:tc>
                <a:extLst>
                  <a:ext uri="{0D108BD9-81ED-4DB2-BD59-A6C34878D82A}">
                    <a16:rowId xmlns:a16="http://schemas.microsoft.com/office/drawing/2014/main" val="112462763"/>
                  </a:ext>
                </a:extLst>
              </a:tr>
              <a:tr h="370840">
                <a:tc>
                  <a:txBody>
                    <a:bodyPr/>
                    <a:lstStyle/>
                    <a:p>
                      <a:r>
                        <a:rPr lang="es-CO" dirty="0">
                          <a:latin typeface="Montserrat" panose="00000500000000000000" pitchFamily="50" charset="0"/>
                        </a:rPr>
                        <a:t>Visual.</a:t>
                      </a:r>
                    </a:p>
                  </a:txBody>
                  <a:tcPr/>
                </a:tc>
                <a:tc>
                  <a:txBody>
                    <a:bodyPr/>
                    <a:lstStyle/>
                    <a:p>
                      <a:r>
                        <a:rPr lang="es-CO" dirty="0">
                          <a:latin typeface="Montserrat" panose="00000500000000000000" pitchFamily="50" charset="0"/>
                        </a:rPr>
                        <a:t>Occipital.</a:t>
                      </a:r>
                    </a:p>
                  </a:txBody>
                  <a:tcPr/>
                </a:tc>
                <a:tc>
                  <a:txBody>
                    <a:bodyPr/>
                    <a:lstStyle/>
                    <a:p>
                      <a:r>
                        <a:rPr lang="es-CO" dirty="0">
                          <a:latin typeface="Montserrat" panose="00000500000000000000" pitchFamily="50" charset="0"/>
                        </a:rPr>
                        <a:t>17</a:t>
                      </a:r>
                    </a:p>
                  </a:txBody>
                  <a:tcPr/>
                </a:tc>
                <a:extLst>
                  <a:ext uri="{0D108BD9-81ED-4DB2-BD59-A6C34878D82A}">
                    <a16:rowId xmlns:a16="http://schemas.microsoft.com/office/drawing/2014/main" val="3389461882"/>
                  </a:ext>
                </a:extLst>
              </a:tr>
              <a:tr h="370840">
                <a:tc>
                  <a:txBody>
                    <a:bodyPr/>
                    <a:lstStyle/>
                    <a:p>
                      <a:r>
                        <a:rPr lang="es-CO" dirty="0">
                          <a:latin typeface="Montserrat" panose="00000500000000000000" pitchFamily="50" charset="0"/>
                        </a:rPr>
                        <a:t>Auditiva.</a:t>
                      </a:r>
                    </a:p>
                  </a:txBody>
                  <a:tcPr/>
                </a:tc>
                <a:tc>
                  <a:txBody>
                    <a:bodyPr/>
                    <a:lstStyle/>
                    <a:p>
                      <a:r>
                        <a:rPr lang="es-CO" dirty="0">
                          <a:latin typeface="Montserrat" panose="00000500000000000000" pitchFamily="50" charset="0"/>
                        </a:rPr>
                        <a:t>Temporal.</a:t>
                      </a:r>
                    </a:p>
                  </a:txBody>
                  <a:tcPr/>
                </a:tc>
                <a:tc>
                  <a:txBody>
                    <a:bodyPr/>
                    <a:lstStyle/>
                    <a:p>
                      <a:r>
                        <a:rPr lang="es-CO" dirty="0">
                          <a:latin typeface="Montserrat" panose="00000500000000000000" pitchFamily="50" charset="0"/>
                        </a:rPr>
                        <a:t>41,42</a:t>
                      </a:r>
                    </a:p>
                  </a:txBody>
                  <a:tcPr/>
                </a:tc>
                <a:extLst>
                  <a:ext uri="{0D108BD9-81ED-4DB2-BD59-A6C34878D82A}">
                    <a16:rowId xmlns:a16="http://schemas.microsoft.com/office/drawing/2014/main" val="879371964"/>
                  </a:ext>
                </a:extLst>
              </a:tr>
              <a:tr h="370840">
                <a:tc>
                  <a:txBody>
                    <a:bodyPr/>
                    <a:lstStyle/>
                    <a:p>
                      <a:r>
                        <a:rPr lang="es-CO" dirty="0">
                          <a:latin typeface="Montserrat" panose="00000500000000000000" pitchFamily="50" charset="0"/>
                        </a:rPr>
                        <a:t>Límbica.</a:t>
                      </a:r>
                    </a:p>
                  </a:txBody>
                  <a:tcPr/>
                </a:tc>
                <a:tc>
                  <a:txBody>
                    <a:bodyPr/>
                    <a:lstStyle/>
                    <a:p>
                      <a:r>
                        <a:rPr lang="es-CO" dirty="0">
                          <a:latin typeface="Montserrat" panose="00000500000000000000" pitchFamily="50" charset="0"/>
                        </a:rPr>
                        <a:t>Temporal, parietal y frontal.</a:t>
                      </a:r>
                    </a:p>
                  </a:txBody>
                  <a:tcPr/>
                </a:tc>
                <a:tc>
                  <a:txBody>
                    <a:bodyPr/>
                    <a:lstStyle/>
                    <a:p>
                      <a:r>
                        <a:rPr lang="es-CO" dirty="0">
                          <a:latin typeface="Montserrat" panose="00000500000000000000" pitchFamily="50" charset="0"/>
                        </a:rPr>
                        <a:t>6</a:t>
                      </a:r>
                    </a:p>
                  </a:txBody>
                  <a:tcPr/>
                </a:tc>
                <a:extLst>
                  <a:ext uri="{0D108BD9-81ED-4DB2-BD59-A6C34878D82A}">
                    <a16:rowId xmlns:a16="http://schemas.microsoft.com/office/drawing/2014/main" val="2454388268"/>
                  </a:ext>
                </a:extLst>
              </a:tr>
            </a:tbl>
          </a:graphicData>
        </a:graphic>
      </p:graphicFrame>
    </p:spTree>
    <p:extLst>
      <p:ext uri="{BB962C8B-B14F-4D97-AF65-F5344CB8AC3E}">
        <p14:creationId xmlns:p14="http://schemas.microsoft.com/office/powerpoint/2010/main" val="33504426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482600" y="18255"/>
            <a:ext cx="10515600" cy="1325563"/>
          </a:xfrm>
        </p:spPr>
        <p:txBody>
          <a:bodyPr/>
          <a:lstStyle/>
          <a:p>
            <a:r>
              <a:rPr lang="es-CO" dirty="0"/>
              <a:t>Complejo amigdalino</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normAutofit/>
          </a:bodyPr>
          <a:lstStyle/>
          <a:p>
            <a:r>
              <a:rPr lang="es-MX" sz="1900" b="0" i="0" dirty="0">
                <a:solidFill>
                  <a:srgbClr val="343536"/>
                </a:solidFill>
                <a:effectLst/>
              </a:rPr>
              <a:t>Se encuentra por delante del hipocampo.</a:t>
            </a:r>
          </a:p>
          <a:p>
            <a:r>
              <a:rPr lang="es-MX" sz="1900" b="0" i="0" dirty="0">
                <a:solidFill>
                  <a:srgbClr val="343536"/>
                </a:solidFill>
                <a:effectLst/>
              </a:rPr>
              <a:t>Algunos lo consideran parte de los ganglios basales.</a:t>
            </a:r>
          </a:p>
          <a:p>
            <a:r>
              <a:rPr lang="es-MX" sz="1900" b="0" i="0" dirty="0">
                <a:solidFill>
                  <a:srgbClr val="343536"/>
                </a:solidFill>
                <a:effectLst/>
              </a:rPr>
              <a:t>Cúmulo de neuronas heterogéneas que participa en el análisis del significado de las emociones.</a:t>
            </a:r>
          </a:p>
          <a:p>
            <a:pPr marL="0" indent="0">
              <a:buNone/>
            </a:pPr>
            <a:r>
              <a:rPr lang="es-MX" sz="1900" b="1" dirty="0">
                <a:solidFill>
                  <a:srgbClr val="343536"/>
                </a:solidFill>
              </a:rPr>
              <a:t>Se agrupan</a:t>
            </a:r>
            <a:endParaRPr lang="es-MX" sz="1900" b="1" i="0" dirty="0">
              <a:solidFill>
                <a:srgbClr val="343536"/>
              </a:solidFill>
              <a:effectLst/>
            </a:endParaRPr>
          </a:p>
          <a:p>
            <a:pPr marL="457200" indent="-457200">
              <a:buAutoNum type="arabicParenR"/>
            </a:pPr>
            <a:r>
              <a:rPr lang="es-MX" sz="1900" b="0" i="0" dirty="0">
                <a:solidFill>
                  <a:srgbClr val="343536"/>
                </a:solidFill>
                <a:effectLst/>
              </a:rPr>
              <a:t>Núcleos profundos (lateral, basal, basal accesorio y </a:t>
            </a:r>
            <a:r>
              <a:rPr lang="es-MX" sz="1900" b="0" i="0" dirty="0" err="1">
                <a:solidFill>
                  <a:srgbClr val="343536"/>
                </a:solidFill>
                <a:effectLst/>
              </a:rPr>
              <a:t>paralaminar</a:t>
            </a:r>
            <a:r>
              <a:rPr lang="es-MX" sz="1900" b="0" i="0" dirty="0">
                <a:solidFill>
                  <a:srgbClr val="343536"/>
                </a:solidFill>
                <a:effectLst/>
              </a:rPr>
              <a:t>). </a:t>
            </a:r>
          </a:p>
          <a:p>
            <a:pPr marL="457200" indent="-457200">
              <a:buAutoNum type="arabicParenR"/>
            </a:pPr>
            <a:r>
              <a:rPr lang="es-MX" sz="1900" b="0" i="0" dirty="0">
                <a:solidFill>
                  <a:srgbClr val="343536"/>
                </a:solidFill>
                <a:effectLst/>
              </a:rPr>
              <a:t>Región superficial (medial, anterior núcleo cortical posterior, núcleo lateral del tracto olfatorio y núcleo de la corteza periamigdalina).</a:t>
            </a:r>
          </a:p>
          <a:p>
            <a:pPr marL="457200" indent="-457200">
              <a:buAutoNum type="arabicParenR"/>
            </a:pPr>
            <a:r>
              <a:rPr lang="es-MX" sz="1900" b="0" i="0" dirty="0">
                <a:solidFill>
                  <a:srgbClr val="343536"/>
                </a:solidFill>
                <a:effectLst/>
              </a:rPr>
              <a:t>Otros núcleos (central, área amigdaloide anterior, área </a:t>
            </a:r>
            <a:r>
              <a:rPr lang="es-MX" sz="1900" b="0" i="0" dirty="0" err="1">
                <a:solidFill>
                  <a:srgbClr val="343536"/>
                </a:solidFill>
                <a:effectLst/>
              </a:rPr>
              <a:t>amigdalohipocampal</a:t>
            </a:r>
            <a:r>
              <a:rPr lang="es-MX" sz="1900" b="0" i="0" dirty="0">
                <a:solidFill>
                  <a:srgbClr val="343536"/>
                </a:solidFill>
                <a:effectLst/>
              </a:rPr>
              <a:t> y núcleo intercalado).</a:t>
            </a:r>
            <a:endParaRPr lang="es-CO" sz="1900" dirty="0"/>
          </a:p>
        </p:txBody>
      </p:sp>
      <p:pic>
        <p:nvPicPr>
          <p:cNvPr id="5" name="Imagen 4">
            <a:extLst>
              <a:ext uri="{FF2B5EF4-FFF2-40B4-BE49-F238E27FC236}">
                <a16:creationId xmlns:a16="http://schemas.microsoft.com/office/drawing/2014/main" id="{1ECB326A-E597-4DA8-B279-E481807FCC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7402" y="1201578"/>
            <a:ext cx="2713951" cy="2570868"/>
          </a:xfrm>
          <a:prstGeom prst="rect">
            <a:avLst/>
          </a:prstGeom>
        </p:spPr>
      </p:pic>
    </p:spTree>
    <p:extLst>
      <p:ext uri="{BB962C8B-B14F-4D97-AF65-F5344CB8AC3E}">
        <p14:creationId xmlns:p14="http://schemas.microsoft.com/office/powerpoint/2010/main" val="33282312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24840" y="90805"/>
            <a:ext cx="10515600" cy="1325563"/>
          </a:xfrm>
        </p:spPr>
        <p:txBody>
          <a:bodyPr/>
          <a:lstStyle/>
          <a:p>
            <a:r>
              <a:rPr lang="es-CO" dirty="0"/>
              <a:t>Lenguaje</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lstStyle/>
          <a:p>
            <a:r>
              <a:rPr lang="es-MX" b="0" i="0" dirty="0">
                <a:solidFill>
                  <a:srgbClr val="343536"/>
                </a:solidFill>
                <a:effectLst/>
              </a:rPr>
              <a:t>El lenguaje es la capacidad de comunicación con signos, los cuales son expresiones codificadas de parte de los pensamientos.</a:t>
            </a:r>
          </a:p>
          <a:p>
            <a:endParaRPr lang="es-MX" dirty="0">
              <a:solidFill>
                <a:srgbClr val="343536"/>
              </a:solidFill>
            </a:endParaRPr>
          </a:p>
          <a:p>
            <a:r>
              <a:rPr lang="es-MX" b="0" i="0" dirty="0">
                <a:solidFill>
                  <a:srgbClr val="343536"/>
                </a:solidFill>
                <a:effectLst/>
              </a:rPr>
              <a:t>La mayoría de los seres humanos el lenguaje proviene del hemisferio izquierdo (aproximadamente 96% de las personas).</a:t>
            </a:r>
          </a:p>
          <a:p>
            <a:endParaRPr lang="es-MX" dirty="0">
              <a:solidFill>
                <a:srgbClr val="343536"/>
              </a:solidFill>
            </a:endParaRPr>
          </a:p>
          <a:p>
            <a:r>
              <a:rPr lang="es-MX" b="0" i="0" dirty="0">
                <a:solidFill>
                  <a:srgbClr val="343536"/>
                </a:solidFill>
                <a:effectLst/>
              </a:rPr>
              <a:t>Las dos áreas corticales relevantes para el habla son la de Broca y la de Wernicke.</a:t>
            </a:r>
            <a:endParaRPr lang="es-CO" dirty="0"/>
          </a:p>
        </p:txBody>
      </p:sp>
    </p:spTree>
    <p:extLst>
      <p:ext uri="{BB962C8B-B14F-4D97-AF65-F5344CB8AC3E}">
        <p14:creationId xmlns:p14="http://schemas.microsoft.com/office/powerpoint/2010/main" val="140480671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693490" y="131445"/>
            <a:ext cx="10515600" cy="1325563"/>
          </a:xfrm>
        </p:spPr>
        <p:txBody>
          <a:bodyPr/>
          <a:lstStyle/>
          <a:p>
            <a:r>
              <a:rPr lang="es-CO" dirty="0"/>
              <a:t>Dolor</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812358" y="1253331"/>
            <a:ext cx="6761922" cy="4351338"/>
          </a:xfrm>
        </p:spPr>
        <p:txBody>
          <a:bodyPr/>
          <a:lstStyle/>
          <a:p>
            <a:r>
              <a:rPr lang="es-MX" dirty="0"/>
              <a:t>Se puede definir al dolor como la percepción de una sensación displacentera, se origina por estímulos dañinos, capaces de lesionar al organismo y que actúan sobre receptores específicos y vías aferentes particulares.</a:t>
            </a:r>
          </a:p>
          <a:p>
            <a:endParaRPr lang="es-MX" dirty="0"/>
          </a:p>
          <a:p>
            <a:r>
              <a:rPr lang="es-MX" dirty="0"/>
              <a:t>Un mecanismo de defensa o protección del organismo.</a:t>
            </a:r>
            <a:endParaRPr lang="es-CO" dirty="0"/>
          </a:p>
        </p:txBody>
      </p:sp>
      <p:pic>
        <p:nvPicPr>
          <p:cNvPr id="7" name="Imagen 6">
            <a:extLst>
              <a:ext uri="{FF2B5EF4-FFF2-40B4-BE49-F238E27FC236}">
                <a16:creationId xmlns:a16="http://schemas.microsoft.com/office/drawing/2014/main" id="{3D9E3768-2DA7-48BA-B3AC-183AD509285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3148" y="1686770"/>
            <a:ext cx="4160142" cy="4222699"/>
          </a:xfrm>
          <a:prstGeom prst="rect">
            <a:avLst/>
          </a:prstGeom>
        </p:spPr>
      </p:pic>
    </p:spTree>
    <p:extLst>
      <p:ext uri="{BB962C8B-B14F-4D97-AF65-F5344CB8AC3E}">
        <p14:creationId xmlns:p14="http://schemas.microsoft.com/office/powerpoint/2010/main" val="24786257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94360" y="18255"/>
            <a:ext cx="10515600" cy="1325563"/>
          </a:xfrm>
        </p:spPr>
        <p:txBody>
          <a:bodyPr/>
          <a:lstStyle/>
          <a:p>
            <a:r>
              <a:rPr lang="es-CO" dirty="0"/>
              <a:t>Nociceptores</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r>
              <a:rPr lang="es-CO" dirty="0"/>
              <a:t>Proviene del latín: Herida.</a:t>
            </a:r>
          </a:p>
          <a:p>
            <a:endParaRPr lang="es-CO" dirty="0"/>
          </a:p>
          <a:p>
            <a:r>
              <a:rPr lang="es-CO" dirty="0"/>
              <a:t>Se transmite a partir de terminaciones libres superficiales y profundas.</a:t>
            </a:r>
          </a:p>
          <a:p>
            <a:endParaRPr lang="es-CO" dirty="0"/>
          </a:p>
          <a:p>
            <a:r>
              <a:rPr lang="es-CO" dirty="0"/>
              <a:t>Responde a estímulos:</a:t>
            </a:r>
          </a:p>
          <a:p>
            <a:pPr lvl="1"/>
            <a:r>
              <a:rPr lang="es-CO" dirty="0"/>
              <a:t>Mecánicos.</a:t>
            </a:r>
          </a:p>
          <a:p>
            <a:pPr lvl="1"/>
            <a:r>
              <a:rPr lang="es-CO" dirty="0"/>
              <a:t>Térmicos.</a:t>
            </a:r>
          </a:p>
          <a:p>
            <a:pPr lvl="1"/>
            <a:r>
              <a:rPr lang="es-CO" dirty="0"/>
              <a:t>Polimodales.</a:t>
            </a:r>
          </a:p>
          <a:p>
            <a:pPr lvl="1"/>
            <a:r>
              <a:rPr lang="es-CO" dirty="0"/>
              <a:t>Quimiorreceptores.</a:t>
            </a:r>
          </a:p>
        </p:txBody>
      </p:sp>
      <p:pic>
        <p:nvPicPr>
          <p:cNvPr id="12290" name="Picture 2" descr="Nociceptores: características, tipos y funciones">
            <a:extLst>
              <a:ext uri="{FF2B5EF4-FFF2-40B4-BE49-F238E27FC236}">
                <a16:creationId xmlns:a16="http://schemas.microsoft.com/office/drawing/2014/main" id="{A38822CD-5705-46E5-B6FD-6614639BD75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124585"/>
            <a:ext cx="2564189" cy="2564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3064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13080" y="18255"/>
            <a:ext cx="10515600" cy="1325563"/>
          </a:xfrm>
        </p:spPr>
        <p:txBody>
          <a:bodyPr/>
          <a:lstStyle/>
          <a:p>
            <a:r>
              <a:rPr lang="es-CO" dirty="0"/>
              <a:t>Tipos de nociceptores</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r>
              <a:rPr lang="es-CO" dirty="0" err="1"/>
              <a:t>Mecanonociceptores</a:t>
            </a:r>
            <a:endParaRPr lang="es-CO" dirty="0"/>
          </a:p>
          <a:p>
            <a:pPr lvl="1"/>
            <a:r>
              <a:rPr lang="es-CO" dirty="0"/>
              <a:t>Estímulos viajan por fibras mielínicas delgadas A delta.</a:t>
            </a:r>
          </a:p>
          <a:p>
            <a:pPr lvl="1"/>
            <a:r>
              <a:rPr lang="es-CO" dirty="0"/>
              <a:t>Responde a estímulos mecánicos muy intensos.</a:t>
            </a:r>
          </a:p>
          <a:p>
            <a:pPr lvl="1"/>
            <a:r>
              <a:rPr lang="es-CO" dirty="0"/>
              <a:t>No responden a estímulos térmicos o químicos.</a:t>
            </a:r>
          </a:p>
          <a:p>
            <a:r>
              <a:rPr lang="es-CO" dirty="0"/>
              <a:t>Polimodales</a:t>
            </a:r>
          </a:p>
          <a:p>
            <a:pPr lvl="1"/>
            <a:r>
              <a:rPr lang="es-CO" dirty="0"/>
              <a:t>Trasmisión por fibras tipo C amielínicas. </a:t>
            </a:r>
          </a:p>
          <a:p>
            <a:pPr lvl="1"/>
            <a:r>
              <a:rPr lang="es-CO" dirty="0"/>
              <a:t>Responde a estímulos: </a:t>
            </a:r>
          </a:p>
          <a:p>
            <a:pPr lvl="2"/>
            <a:r>
              <a:rPr lang="es-CO" dirty="0"/>
              <a:t>Mecánicos.</a:t>
            </a:r>
          </a:p>
          <a:p>
            <a:pPr lvl="2"/>
            <a:r>
              <a:rPr lang="es-CO" dirty="0"/>
              <a:t>Térmicos.</a:t>
            </a:r>
          </a:p>
          <a:p>
            <a:pPr lvl="2"/>
            <a:r>
              <a:rPr lang="es-CO" dirty="0"/>
              <a:t>Químicos.</a:t>
            </a:r>
          </a:p>
        </p:txBody>
      </p:sp>
      <p:pic>
        <p:nvPicPr>
          <p:cNvPr id="6146" name="Picture 2" descr="8.4 Nociceptor diversity and heterogeneity. There are a variety of... |  Download Scientific Diagram">
            <a:extLst>
              <a:ext uri="{FF2B5EF4-FFF2-40B4-BE49-F238E27FC236}">
                <a16:creationId xmlns:a16="http://schemas.microsoft.com/office/drawing/2014/main" id="{E4D1981E-23C0-4973-8C94-5D5FDE68819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0340" y="1150174"/>
            <a:ext cx="2885340" cy="279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75267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94360" y="18255"/>
            <a:ext cx="10515600" cy="1325563"/>
          </a:xfrm>
        </p:spPr>
        <p:txBody>
          <a:bodyPr/>
          <a:lstStyle/>
          <a:p>
            <a:r>
              <a:rPr lang="es-CO" dirty="0"/>
              <a:t>Tipos de dolor</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4591878" y="1561465"/>
            <a:ext cx="6761922" cy="4351338"/>
          </a:xfrm>
        </p:spPr>
        <p:txBody>
          <a:bodyPr>
            <a:normAutofit/>
          </a:bodyPr>
          <a:lstStyle/>
          <a:p>
            <a:r>
              <a:rPr lang="es-MX" sz="1800" dirty="0"/>
              <a:t>Hay dos tipos principales de dolor: </a:t>
            </a:r>
          </a:p>
          <a:p>
            <a:pPr lvl="1"/>
            <a:r>
              <a:rPr lang="es-MX" sz="1800" b="1" dirty="0"/>
              <a:t> Primer dolor o rápido</a:t>
            </a:r>
            <a:r>
              <a:rPr lang="es-MX" sz="1800" dirty="0"/>
              <a:t>: </a:t>
            </a:r>
          </a:p>
          <a:p>
            <a:pPr lvl="2"/>
            <a:r>
              <a:rPr lang="es-MX" sz="1800" dirty="0"/>
              <a:t>Agudo, punzante. </a:t>
            </a:r>
          </a:p>
          <a:p>
            <a:pPr lvl="2"/>
            <a:r>
              <a:rPr lang="es-MX" sz="1800" dirty="0"/>
              <a:t>Bien localizado. </a:t>
            </a:r>
          </a:p>
          <a:p>
            <a:pPr lvl="2"/>
            <a:r>
              <a:rPr lang="es-MX" sz="1800" dirty="0"/>
              <a:t>Estímulo, comienza rápidamente y desaparece de igual manera al retirarse el estímulo. </a:t>
            </a:r>
          </a:p>
          <a:p>
            <a:pPr lvl="2"/>
            <a:r>
              <a:rPr lang="es-MX" sz="1800" dirty="0"/>
              <a:t>Sus receptores son fibras A-delta. </a:t>
            </a:r>
          </a:p>
          <a:p>
            <a:pPr lvl="1"/>
            <a:r>
              <a:rPr lang="es-MX" sz="1800" b="1" dirty="0"/>
              <a:t>Segundo dolor o lento</a:t>
            </a:r>
            <a:r>
              <a:rPr lang="es-MX" sz="1800" dirty="0"/>
              <a:t>: </a:t>
            </a:r>
          </a:p>
          <a:p>
            <a:pPr lvl="1"/>
            <a:r>
              <a:rPr lang="es-MX" sz="1800" dirty="0"/>
              <a:t>Es de tipo quemante. </a:t>
            </a:r>
          </a:p>
          <a:p>
            <a:pPr lvl="1"/>
            <a:r>
              <a:rPr lang="es-MX" sz="1800" dirty="0"/>
              <a:t>Difusamente localizado. </a:t>
            </a:r>
          </a:p>
          <a:p>
            <a:pPr lvl="1"/>
            <a:r>
              <a:rPr lang="es-MX" sz="1800" dirty="0"/>
              <a:t>De aparición más lenta luego del estímulo y que se prolonga más allá de retirar el estímulo.</a:t>
            </a:r>
          </a:p>
          <a:p>
            <a:pPr lvl="1"/>
            <a:r>
              <a:rPr lang="es-MX" sz="1800" dirty="0"/>
              <a:t>No es fácil relacionarlo con el estímulo. </a:t>
            </a:r>
          </a:p>
          <a:p>
            <a:pPr lvl="1"/>
            <a:r>
              <a:rPr lang="es-MX" sz="1800" dirty="0"/>
              <a:t>Sus receptores son fibras amielínicas C.</a:t>
            </a:r>
            <a:endParaRPr lang="es-CO" sz="1800" dirty="0"/>
          </a:p>
        </p:txBody>
      </p:sp>
    </p:spTree>
    <p:extLst>
      <p:ext uri="{BB962C8B-B14F-4D97-AF65-F5344CB8AC3E}">
        <p14:creationId xmlns:p14="http://schemas.microsoft.com/office/powerpoint/2010/main" val="6303900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74040" y="18255"/>
            <a:ext cx="10515600" cy="1325563"/>
          </a:xfrm>
        </p:spPr>
        <p:txBody>
          <a:bodyPr/>
          <a:lstStyle/>
          <a:p>
            <a:r>
              <a:rPr lang="es-CO" dirty="0"/>
              <a:t>Transmisión del dolor</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r>
              <a:rPr lang="es-CO" dirty="0"/>
              <a:t>Haz </a:t>
            </a:r>
            <a:r>
              <a:rPr lang="es-CO" b="1" dirty="0" err="1"/>
              <a:t>neoespinotalámico</a:t>
            </a:r>
            <a:endParaRPr lang="es-CO" b="1" dirty="0"/>
          </a:p>
          <a:p>
            <a:pPr lvl="1"/>
            <a:r>
              <a:rPr lang="es-MX" dirty="0"/>
              <a:t>Las fibras rápidas A-delta del dolor agudo hacen sinapsis con la neurona de segundo orden que se ubica en la lámina I del asta posterior. </a:t>
            </a:r>
          </a:p>
          <a:p>
            <a:pPr lvl="1"/>
            <a:r>
              <a:rPr lang="es-MX" dirty="0"/>
              <a:t>Estas sinapsis se median por el glutamato, que es un neurotransmisor excitatorio con un periodo de acción muy breve, de pocos milisegundos.</a:t>
            </a:r>
            <a:endParaRPr lang="es-CO" dirty="0"/>
          </a:p>
        </p:txBody>
      </p:sp>
    </p:spTree>
    <p:extLst>
      <p:ext uri="{BB962C8B-B14F-4D97-AF65-F5344CB8AC3E}">
        <p14:creationId xmlns:p14="http://schemas.microsoft.com/office/powerpoint/2010/main" val="363514705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453511" y="174380"/>
            <a:ext cx="10515600" cy="1325563"/>
          </a:xfrm>
        </p:spPr>
        <p:txBody>
          <a:bodyPr/>
          <a:lstStyle/>
          <a:p>
            <a:r>
              <a:rPr lang="es-CO" dirty="0"/>
              <a:t>Transmisión del dolor</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577427" y="1253330"/>
            <a:ext cx="6761922" cy="4351338"/>
          </a:xfrm>
        </p:spPr>
        <p:txBody>
          <a:bodyPr/>
          <a:lstStyle/>
          <a:p>
            <a:r>
              <a:rPr lang="es-CO" dirty="0"/>
              <a:t>Haz </a:t>
            </a:r>
            <a:r>
              <a:rPr lang="es-CO" b="1" dirty="0" err="1"/>
              <a:t>paleoepinotalamico</a:t>
            </a:r>
            <a:endParaRPr lang="es-CO" b="1" dirty="0"/>
          </a:p>
          <a:p>
            <a:pPr lvl="1"/>
            <a:r>
              <a:rPr lang="es-MX" dirty="0"/>
              <a:t>Conduce el dolor lento o crónico. </a:t>
            </a:r>
          </a:p>
          <a:p>
            <a:pPr lvl="1"/>
            <a:r>
              <a:rPr lang="es-MX" dirty="0"/>
              <a:t>Las fibras de tipo C entran por la raíz dorsal y terminan en las láminas II y III de las astas dorsales. </a:t>
            </a:r>
          </a:p>
          <a:p>
            <a:pPr lvl="1"/>
            <a:r>
              <a:rPr lang="es-MX" dirty="0"/>
              <a:t>Se considera que el principal neurotransmisor que se utiliza es la sustancia P y otros péptidos, también se utiliza en unas pocas fibras glutamato.</a:t>
            </a:r>
            <a:endParaRPr lang="es-CO" dirty="0"/>
          </a:p>
        </p:txBody>
      </p:sp>
      <p:pic>
        <p:nvPicPr>
          <p:cNvPr id="5" name="Imagen 4">
            <a:extLst>
              <a:ext uri="{FF2B5EF4-FFF2-40B4-BE49-F238E27FC236}">
                <a16:creationId xmlns:a16="http://schemas.microsoft.com/office/drawing/2014/main" id="{7F9FE7FC-D468-4453-9470-CE1A570813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33613" y="182562"/>
            <a:ext cx="3120187" cy="6492875"/>
          </a:xfrm>
          <a:prstGeom prst="rect">
            <a:avLst/>
          </a:prstGeom>
        </p:spPr>
      </p:pic>
    </p:spTree>
    <p:extLst>
      <p:ext uri="{BB962C8B-B14F-4D97-AF65-F5344CB8AC3E}">
        <p14:creationId xmlns:p14="http://schemas.microsoft.com/office/powerpoint/2010/main" val="140826743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607161" y="34608"/>
            <a:ext cx="10515600" cy="1325563"/>
          </a:xfrm>
        </p:spPr>
        <p:txBody>
          <a:bodyPr/>
          <a:lstStyle/>
          <a:p>
            <a:r>
              <a:rPr lang="es-CO" dirty="0"/>
              <a:t>Vía </a:t>
            </a:r>
            <a:r>
              <a:rPr lang="es-CO" dirty="0" err="1"/>
              <a:t>trigeminal</a:t>
            </a:r>
            <a:endParaRPr lang="es-CO" dirty="0"/>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607161" y="1360171"/>
            <a:ext cx="6761922" cy="4351338"/>
          </a:xfrm>
        </p:spPr>
        <p:txBody>
          <a:bodyPr/>
          <a:lstStyle/>
          <a:p>
            <a:r>
              <a:rPr lang="es-CO" dirty="0"/>
              <a:t>Fibras provienen de la cara, cavidad bucal, lengua y ojos.</a:t>
            </a:r>
          </a:p>
          <a:p>
            <a:r>
              <a:rPr lang="es-CO" dirty="0"/>
              <a:t>Tienen el cuerpo neuronal de primer orden en </a:t>
            </a:r>
            <a:r>
              <a:rPr lang="es-CO" b="1" dirty="0"/>
              <a:t>ganglio de </a:t>
            </a:r>
            <a:r>
              <a:rPr lang="es-CO" b="1" dirty="0" err="1"/>
              <a:t>Gasser</a:t>
            </a:r>
            <a:r>
              <a:rPr lang="es-CO" b="1" dirty="0"/>
              <a:t> </a:t>
            </a:r>
            <a:r>
              <a:rPr lang="es-CO" dirty="0"/>
              <a:t>del trigémino.</a:t>
            </a:r>
          </a:p>
          <a:p>
            <a:r>
              <a:rPr lang="es-CO" dirty="0"/>
              <a:t>Las fibras aferentes entran al tronco encefálico y terminan en los núcleos </a:t>
            </a:r>
            <a:r>
              <a:rPr lang="es-CO" dirty="0" err="1"/>
              <a:t>trigeminales</a:t>
            </a:r>
            <a:r>
              <a:rPr lang="es-CO" dirty="0"/>
              <a:t>.</a:t>
            </a:r>
          </a:p>
          <a:p>
            <a:pPr lvl="1"/>
            <a:r>
              <a:rPr lang="es-CO" dirty="0"/>
              <a:t>Espinal en el bulbo medio.</a:t>
            </a:r>
          </a:p>
          <a:p>
            <a:pPr lvl="1"/>
            <a:r>
              <a:rPr lang="es-CO" dirty="0"/>
              <a:t>Principal en la protuberancia.</a:t>
            </a:r>
          </a:p>
        </p:txBody>
      </p:sp>
      <p:pic>
        <p:nvPicPr>
          <p:cNvPr id="15" name="Imagen 14">
            <a:extLst>
              <a:ext uri="{FF2B5EF4-FFF2-40B4-BE49-F238E27FC236}">
                <a16:creationId xmlns:a16="http://schemas.microsoft.com/office/drawing/2014/main" id="{7E85EEF0-61A3-4914-A96D-A88CF46013B1}"/>
              </a:ext>
            </a:extLst>
          </p:cNvPr>
          <p:cNvPicPr>
            <a:picLocks noChangeAspect="1"/>
          </p:cNvPicPr>
          <p:nvPr/>
        </p:nvPicPr>
        <p:blipFill>
          <a:blip r:embed="rId2"/>
          <a:stretch>
            <a:fillRect/>
          </a:stretch>
        </p:blipFill>
        <p:spPr>
          <a:xfrm>
            <a:off x="8413014" y="365125"/>
            <a:ext cx="3171825" cy="6305550"/>
          </a:xfrm>
          <a:prstGeom prst="rect">
            <a:avLst/>
          </a:prstGeom>
        </p:spPr>
      </p:pic>
    </p:spTree>
    <p:extLst>
      <p:ext uri="{BB962C8B-B14F-4D97-AF65-F5344CB8AC3E}">
        <p14:creationId xmlns:p14="http://schemas.microsoft.com/office/powerpoint/2010/main" val="7076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752573" y="74405"/>
            <a:ext cx="10515600" cy="1325563"/>
          </a:xfrm>
        </p:spPr>
        <p:txBody>
          <a:bodyPr/>
          <a:lstStyle/>
          <a:p>
            <a:r>
              <a:rPr lang="es-MX" dirty="0"/>
              <a:t>Norepinefrina</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p:txBody>
          <a:bodyPr/>
          <a:lstStyle/>
          <a:p>
            <a:r>
              <a:rPr lang="es-MX" dirty="0"/>
              <a:t>Secretada por las neuronas localizadas en hipotálamo y tallo cerebral.</a:t>
            </a:r>
          </a:p>
          <a:p>
            <a:r>
              <a:rPr lang="es-MX" dirty="0"/>
              <a:t>Locus cerúleos </a:t>
            </a:r>
            <a:r>
              <a:rPr lang="es-MX" b="0" i="0" dirty="0">
                <a:solidFill>
                  <a:srgbClr val="000000"/>
                </a:solidFill>
                <a:effectLst/>
              </a:rPr>
              <a:t>envían fibras nerviosas a áreas extendidas del cerebro para ayudar a controlar la actividad general y el estado de ánimo de la mente, como aumentar el nivel de vigilia.</a:t>
            </a:r>
          </a:p>
          <a:p>
            <a:r>
              <a:rPr lang="es-MX" b="0" i="0" dirty="0">
                <a:solidFill>
                  <a:srgbClr val="000000"/>
                </a:solidFill>
                <a:effectLst/>
              </a:rPr>
              <a:t>La noradrenalina también es secretada por la mayoría de las neuronas posganglionares del sistema nervioso simpático, donde excita algunos órganos pero inhibe otros.</a:t>
            </a:r>
            <a:endParaRPr lang="es-CO" dirty="0"/>
          </a:p>
        </p:txBody>
      </p:sp>
      <p:pic>
        <p:nvPicPr>
          <p:cNvPr id="5124" name="Picture 4" descr="The Mysterious Fear Learner: The locus coeruleus - Science in the News">
            <a:extLst>
              <a:ext uri="{FF2B5EF4-FFF2-40B4-BE49-F238E27FC236}">
                <a16:creationId xmlns:a16="http://schemas.microsoft.com/office/drawing/2014/main" id="{40304A0E-7C01-4492-8E1A-8FB86B36138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3827" y="1399968"/>
            <a:ext cx="3152480" cy="2123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6790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E5D5D6-EF1C-4A69-81AA-6DCB205B27B0}"/>
              </a:ext>
            </a:extLst>
          </p:cNvPr>
          <p:cNvSpPr>
            <a:spLocks noGrp="1"/>
          </p:cNvSpPr>
          <p:nvPr>
            <p:ph type="title"/>
          </p:nvPr>
        </p:nvSpPr>
        <p:spPr>
          <a:xfrm>
            <a:off x="395926" y="90805"/>
            <a:ext cx="10515600" cy="1325563"/>
          </a:xfrm>
        </p:spPr>
        <p:txBody>
          <a:bodyPr/>
          <a:lstStyle/>
          <a:p>
            <a:r>
              <a:rPr lang="es-CO" dirty="0"/>
              <a:t>Dolor visceral Vs parietal</a:t>
            </a:r>
          </a:p>
        </p:txBody>
      </p:sp>
      <p:graphicFrame>
        <p:nvGraphicFramePr>
          <p:cNvPr id="4" name="Tabla 4">
            <a:extLst>
              <a:ext uri="{FF2B5EF4-FFF2-40B4-BE49-F238E27FC236}">
                <a16:creationId xmlns:a16="http://schemas.microsoft.com/office/drawing/2014/main" id="{11120DBC-0A2E-4E3B-A0AB-06DB6E4DE8A5}"/>
              </a:ext>
            </a:extLst>
          </p:cNvPr>
          <p:cNvGraphicFramePr>
            <a:graphicFrameLocks noGrp="1"/>
          </p:cNvGraphicFramePr>
          <p:nvPr>
            <p:ph sz="half" idx="2"/>
            <p:extLst>
              <p:ext uri="{D42A27DB-BD31-4B8C-83A1-F6EECF244321}">
                <p14:modId xmlns:p14="http://schemas.microsoft.com/office/powerpoint/2010/main" val="3839482927"/>
              </p:ext>
            </p:extLst>
          </p:nvPr>
        </p:nvGraphicFramePr>
        <p:xfrm>
          <a:off x="4602798" y="1578274"/>
          <a:ext cx="6761162" cy="2494280"/>
        </p:xfrm>
        <a:graphic>
          <a:graphicData uri="http://schemas.openxmlformats.org/drawingml/2006/table">
            <a:tbl>
              <a:tblPr firstRow="1" bandRow="1">
                <a:tableStyleId>{449CDFF4-5091-41B1-9043-D889164D9BA4}</a:tableStyleId>
              </a:tblPr>
              <a:tblGrid>
                <a:gridCol w="3380581">
                  <a:extLst>
                    <a:ext uri="{9D8B030D-6E8A-4147-A177-3AD203B41FA5}">
                      <a16:colId xmlns:a16="http://schemas.microsoft.com/office/drawing/2014/main" val="2131362481"/>
                    </a:ext>
                  </a:extLst>
                </a:gridCol>
                <a:gridCol w="3380581">
                  <a:extLst>
                    <a:ext uri="{9D8B030D-6E8A-4147-A177-3AD203B41FA5}">
                      <a16:colId xmlns:a16="http://schemas.microsoft.com/office/drawing/2014/main" val="1663196003"/>
                    </a:ext>
                  </a:extLst>
                </a:gridCol>
              </a:tblGrid>
              <a:tr h="370840">
                <a:tc>
                  <a:txBody>
                    <a:bodyPr/>
                    <a:lstStyle/>
                    <a:p>
                      <a:r>
                        <a:rPr lang="es-CO" dirty="0">
                          <a:latin typeface="Montserrat" panose="00000500000000000000" pitchFamily="50" charset="0"/>
                        </a:rPr>
                        <a:t>Visceral</a:t>
                      </a:r>
                    </a:p>
                  </a:txBody>
                  <a:tcPr/>
                </a:tc>
                <a:tc>
                  <a:txBody>
                    <a:bodyPr/>
                    <a:lstStyle/>
                    <a:p>
                      <a:r>
                        <a:rPr lang="es-CO" dirty="0">
                          <a:latin typeface="Montserrat" panose="00000500000000000000" pitchFamily="50" charset="0"/>
                        </a:rPr>
                        <a:t>Somático</a:t>
                      </a:r>
                    </a:p>
                  </a:txBody>
                  <a:tcPr/>
                </a:tc>
                <a:extLst>
                  <a:ext uri="{0D108BD9-81ED-4DB2-BD59-A6C34878D82A}">
                    <a16:rowId xmlns:a16="http://schemas.microsoft.com/office/drawing/2014/main" val="140546049"/>
                  </a:ext>
                </a:extLst>
              </a:tr>
              <a:tr h="370840">
                <a:tc>
                  <a:txBody>
                    <a:bodyPr/>
                    <a:lstStyle/>
                    <a:p>
                      <a:r>
                        <a:rPr lang="es-CO" dirty="0">
                          <a:latin typeface="Montserrat" panose="00000500000000000000" pitchFamily="50" charset="0"/>
                        </a:rPr>
                        <a:t>Conducción fibras C.</a:t>
                      </a:r>
                    </a:p>
                  </a:txBody>
                  <a:tcPr/>
                </a:tc>
                <a:tc>
                  <a:txBody>
                    <a:bodyPr/>
                    <a:lstStyle/>
                    <a:p>
                      <a:r>
                        <a:rPr lang="es-CO" dirty="0">
                          <a:latin typeface="Montserrat" panose="00000500000000000000" pitchFamily="50" charset="0"/>
                        </a:rPr>
                        <a:t>Conducción Fibras A.</a:t>
                      </a:r>
                    </a:p>
                  </a:txBody>
                  <a:tcPr/>
                </a:tc>
                <a:extLst>
                  <a:ext uri="{0D108BD9-81ED-4DB2-BD59-A6C34878D82A}">
                    <a16:rowId xmlns:a16="http://schemas.microsoft.com/office/drawing/2014/main" val="3680348577"/>
                  </a:ext>
                </a:extLst>
              </a:tr>
              <a:tr h="370840">
                <a:tc>
                  <a:txBody>
                    <a:bodyPr/>
                    <a:lstStyle/>
                    <a:p>
                      <a:r>
                        <a:rPr lang="es-CO" dirty="0">
                          <a:latin typeface="Montserrat" panose="00000500000000000000" pitchFamily="50" charset="0"/>
                        </a:rPr>
                        <a:t>Lenta.</a:t>
                      </a:r>
                    </a:p>
                  </a:txBody>
                  <a:tcPr/>
                </a:tc>
                <a:tc>
                  <a:txBody>
                    <a:bodyPr/>
                    <a:lstStyle/>
                    <a:p>
                      <a:r>
                        <a:rPr lang="es-CO" dirty="0">
                          <a:latin typeface="Montserrat" panose="00000500000000000000" pitchFamily="50" charset="0"/>
                        </a:rPr>
                        <a:t>Rápida.</a:t>
                      </a:r>
                    </a:p>
                  </a:txBody>
                  <a:tcPr/>
                </a:tc>
                <a:extLst>
                  <a:ext uri="{0D108BD9-81ED-4DB2-BD59-A6C34878D82A}">
                    <a16:rowId xmlns:a16="http://schemas.microsoft.com/office/drawing/2014/main" val="3931956124"/>
                  </a:ext>
                </a:extLst>
              </a:tr>
              <a:tr h="370840">
                <a:tc>
                  <a:txBody>
                    <a:bodyPr/>
                    <a:lstStyle/>
                    <a:p>
                      <a:r>
                        <a:rPr lang="es-CO" dirty="0">
                          <a:latin typeface="Montserrat" panose="00000500000000000000" pitchFamily="50" charset="0"/>
                        </a:rPr>
                        <a:t>Mal localizado.</a:t>
                      </a:r>
                    </a:p>
                  </a:txBody>
                  <a:tcPr/>
                </a:tc>
                <a:tc>
                  <a:txBody>
                    <a:bodyPr/>
                    <a:lstStyle/>
                    <a:p>
                      <a:r>
                        <a:rPr lang="es-CO" dirty="0">
                          <a:latin typeface="Montserrat" panose="00000500000000000000" pitchFamily="50" charset="0"/>
                        </a:rPr>
                        <a:t>Bien localizado.</a:t>
                      </a:r>
                    </a:p>
                  </a:txBody>
                  <a:tcPr/>
                </a:tc>
                <a:extLst>
                  <a:ext uri="{0D108BD9-81ED-4DB2-BD59-A6C34878D82A}">
                    <a16:rowId xmlns:a16="http://schemas.microsoft.com/office/drawing/2014/main" val="392760634"/>
                  </a:ext>
                </a:extLst>
              </a:tr>
              <a:tr h="370840">
                <a:tc>
                  <a:txBody>
                    <a:bodyPr/>
                    <a:lstStyle/>
                    <a:p>
                      <a:r>
                        <a:rPr lang="es-CO" dirty="0">
                          <a:latin typeface="Montserrat" panose="00000500000000000000" pitchFamily="50" charset="0"/>
                        </a:rPr>
                        <a:t>Síntomas autonómicos.</a:t>
                      </a:r>
                    </a:p>
                  </a:txBody>
                  <a:tcPr/>
                </a:tc>
                <a:tc>
                  <a:txBody>
                    <a:bodyPr/>
                    <a:lstStyle/>
                    <a:p>
                      <a:r>
                        <a:rPr lang="es-CO" dirty="0">
                          <a:latin typeface="Montserrat" panose="00000500000000000000" pitchFamily="50" charset="0"/>
                        </a:rPr>
                        <a:t>Sin síntomas autonómicos.</a:t>
                      </a:r>
                    </a:p>
                  </a:txBody>
                  <a:tcPr/>
                </a:tc>
                <a:extLst>
                  <a:ext uri="{0D108BD9-81ED-4DB2-BD59-A6C34878D82A}">
                    <a16:rowId xmlns:a16="http://schemas.microsoft.com/office/drawing/2014/main" val="3121566150"/>
                  </a:ext>
                </a:extLst>
              </a:tr>
              <a:tr h="370840">
                <a:tc>
                  <a:txBody>
                    <a:bodyPr/>
                    <a:lstStyle/>
                    <a:p>
                      <a:r>
                        <a:rPr lang="es-CO" dirty="0">
                          <a:latin typeface="Montserrat" panose="00000500000000000000" pitchFamily="50" charset="0"/>
                        </a:rPr>
                        <a:t>Receptores activados de la víscera.</a:t>
                      </a:r>
                    </a:p>
                  </a:txBody>
                  <a:tcPr/>
                </a:tc>
                <a:tc>
                  <a:txBody>
                    <a:bodyPr/>
                    <a:lstStyle/>
                    <a:p>
                      <a:r>
                        <a:rPr lang="es-CO" dirty="0">
                          <a:latin typeface="Montserrat" panose="00000500000000000000" pitchFamily="50" charset="0"/>
                        </a:rPr>
                        <a:t>Receptores activados de la piel, musculo.</a:t>
                      </a:r>
                    </a:p>
                  </a:txBody>
                  <a:tcPr/>
                </a:tc>
                <a:extLst>
                  <a:ext uri="{0D108BD9-81ED-4DB2-BD59-A6C34878D82A}">
                    <a16:rowId xmlns:a16="http://schemas.microsoft.com/office/drawing/2014/main" val="3398720145"/>
                  </a:ext>
                </a:extLst>
              </a:tr>
            </a:tbl>
          </a:graphicData>
        </a:graphic>
      </p:graphicFrame>
      <p:pic>
        <p:nvPicPr>
          <p:cNvPr id="6" name="Imagen 5">
            <a:extLst>
              <a:ext uri="{FF2B5EF4-FFF2-40B4-BE49-F238E27FC236}">
                <a16:creationId xmlns:a16="http://schemas.microsoft.com/office/drawing/2014/main" id="{D39F2EB0-A841-4EE0-8AC4-193E8234F6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926" y="1416368"/>
            <a:ext cx="3574526" cy="2656186"/>
          </a:xfrm>
          <a:prstGeom prst="rect">
            <a:avLst/>
          </a:prstGeom>
        </p:spPr>
      </p:pic>
    </p:spTree>
    <p:extLst>
      <p:ext uri="{BB962C8B-B14F-4D97-AF65-F5344CB8AC3E}">
        <p14:creationId xmlns:p14="http://schemas.microsoft.com/office/powerpoint/2010/main" val="223663916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D784F8-774C-4E5D-A9D6-A50C66A41F12}"/>
              </a:ext>
            </a:extLst>
          </p:cNvPr>
          <p:cNvSpPr>
            <a:spLocks noGrp="1"/>
          </p:cNvSpPr>
          <p:nvPr>
            <p:ph type="ctrTitle"/>
          </p:nvPr>
        </p:nvSpPr>
        <p:spPr/>
        <p:txBody>
          <a:bodyPr/>
          <a:lstStyle/>
          <a:p>
            <a:r>
              <a:rPr lang="es-CO" dirty="0"/>
              <a:t>Sistema visual</a:t>
            </a:r>
          </a:p>
        </p:txBody>
      </p:sp>
    </p:spTree>
    <p:extLst>
      <p:ext uri="{BB962C8B-B14F-4D97-AF65-F5344CB8AC3E}">
        <p14:creationId xmlns:p14="http://schemas.microsoft.com/office/powerpoint/2010/main" val="960565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492760" y="24429"/>
            <a:ext cx="10515600" cy="1325563"/>
          </a:xfrm>
        </p:spPr>
        <p:txBody>
          <a:bodyPr/>
          <a:lstStyle/>
          <a:p>
            <a:r>
              <a:rPr lang="es-CO" dirty="0"/>
              <a:t>Generalidades</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4732001" y="1677211"/>
            <a:ext cx="7144493" cy="4351338"/>
          </a:xfrm>
        </p:spPr>
        <p:txBody>
          <a:bodyPr>
            <a:normAutofit fontScale="92500" lnSpcReduction="10000"/>
          </a:bodyPr>
          <a:lstStyle/>
          <a:p>
            <a:r>
              <a:rPr lang="es-MX" b="0" i="0" dirty="0">
                <a:effectLst/>
              </a:rPr>
              <a:t>En el hombre hay un número aproximado de 1.000.000 de fibras en cada nervio óptico, que llevan información visual al sistema nervioso central (SNC).</a:t>
            </a:r>
          </a:p>
          <a:p>
            <a:endParaRPr lang="es-MX" dirty="0"/>
          </a:p>
          <a:p>
            <a:r>
              <a:rPr lang="es-MX" dirty="0"/>
              <a:t>Diferentes índices de refracción.</a:t>
            </a:r>
          </a:p>
          <a:p>
            <a:endParaRPr lang="es-MX" dirty="0"/>
          </a:p>
          <a:p>
            <a:endParaRPr lang="es-MX" dirty="0"/>
          </a:p>
          <a:p>
            <a:r>
              <a:rPr lang="es-MX" b="0" i="0" dirty="0">
                <a:effectLst/>
              </a:rPr>
              <a:t>El poder dióptrico total del ojo es de aproximadamente +</a:t>
            </a:r>
            <a:r>
              <a:rPr lang="es-MX" b="1" i="0" dirty="0">
                <a:effectLst/>
              </a:rPr>
              <a:t>60 dioptrías.</a:t>
            </a:r>
          </a:p>
          <a:p>
            <a:endParaRPr lang="es-MX" dirty="0"/>
          </a:p>
          <a:p>
            <a:r>
              <a:rPr lang="es-MX" b="0" i="0" dirty="0">
                <a:effectLst/>
              </a:rPr>
              <a:t>Si un objeto se acerca al observador, el cristalino debe aumentar su poder dióptrico para mantener al objeto enfocado sobre la retina; este proceso se denomina </a:t>
            </a:r>
            <a:r>
              <a:rPr lang="es-MX" b="0" i="1" dirty="0">
                <a:effectLst/>
              </a:rPr>
              <a:t>acomodación.</a:t>
            </a:r>
            <a:endParaRPr lang="es-MX" dirty="0"/>
          </a:p>
        </p:txBody>
      </p:sp>
      <p:pic>
        <p:nvPicPr>
          <p:cNvPr id="5" name="Imagen 4">
            <a:extLst>
              <a:ext uri="{FF2B5EF4-FFF2-40B4-BE49-F238E27FC236}">
                <a16:creationId xmlns:a16="http://schemas.microsoft.com/office/drawing/2014/main" id="{28FDD90E-5550-4669-8211-7786A7B19E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239" y="1349992"/>
            <a:ext cx="3110515" cy="2642888"/>
          </a:xfrm>
          <a:prstGeom prst="rect">
            <a:avLst/>
          </a:prstGeom>
        </p:spPr>
      </p:pic>
    </p:spTree>
    <p:extLst>
      <p:ext uri="{BB962C8B-B14F-4D97-AF65-F5344CB8AC3E}">
        <p14:creationId xmlns:p14="http://schemas.microsoft.com/office/powerpoint/2010/main" val="38908465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9AE2E4-A457-4ECD-A8A3-013FFEBBA7A5}"/>
              </a:ext>
            </a:extLst>
          </p:cNvPr>
          <p:cNvSpPr>
            <a:spLocks noGrp="1"/>
          </p:cNvSpPr>
          <p:nvPr>
            <p:ph type="title"/>
          </p:nvPr>
        </p:nvSpPr>
        <p:spPr>
          <a:xfrm>
            <a:off x="492760" y="18255"/>
            <a:ext cx="10515600" cy="1325563"/>
          </a:xfrm>
        </p:spPr>
        <p:txBody>
          <a:bodyPr/>
          <a:lstStyle/>
          <a:p>
            <a:r>
              <a:rPr lang="es-CO" dirty="0"/>
              <a:t>Humor acuoso</a:t>
            </a:r>
          </a:p>
        </p:txBody>
      </p:sp>
      <p:sp>
        <p:nvSpPr>
          <p:cNvPr id="3" name="Marcador de contenido 2">
            <a:extLst>
              <a:ext uri="{FF2B5EF4-FFF2-40B4-BE49-F238E27FC236}">
                <a16:creationId xmlns:a16="http://schemas.microsoft.com/office/drawing/2014/main" id="{C9B005F7-0B5F-4813-8621-0536168A219D}"/>
              </a:ext>
            </a:extLst>
          </p:cNvPr>
          <p:cNvSpPr>
            <a:spLocks noGrp="1"/>
          </p:cNvSpPr>
          <p:nvPr>
            <p:ph sz="half" idx="2"/>
          </p:nvPr>
        </p:nvSpPr>
        <p:spPr>
          <a:xfrm>
            <a:off x="4947478" y="1825625"/>
            <a:ext cx="6761922" cy="4351338"/>
          </a:xfrm>
        </p:spPr>
        <p:txBody>
          <a:bodyPr/>
          <a:lstStyle/>
          <a:p>
            <a:r>
              <a:rPr lang="es-CO" dirty="0"/>
              <a:t>Secretado en los procesos ciliares.</a:t>
            </a:r>
          </a:p>
          <a:p>
            <a:endParaRPr lang="es-MX" dirty="0"/>
          </a:p>
          <a:p>
            <a:r>
              <a:rPr lang="es-MX" dirty="0"/>
              <a:t>U</a:t>
            </a:r>
            <a:r>
              <a:rPr lang="es-MX" b="0" i="0" dirty="0">
                <a:effectLst/>
              </a:rPr>
              <a:t>na velocidad promedio de 2 a 3 </a:t>
            </a:r>
            <a:r>
              <a:rPr lang="es-MX" b="0" i="0" dirty="0" err="1">
                <a:effectLst/>
              </a:rPr>
              <a:t>μL</a:t>
            </a:r>
            <a:r>
              <a:rPr lang="es-MX" b="0" i="0" dirty="0">
                <a:effectLst/>
              </a:rPr>
              <a:t> / min. </a:t>
            </a:r>
            <a:endParaRPr lang="es-CO" b="0" i="0" dirty="0">
              <a:effectLst/>
            </a:endParaRPr>
          </a:p>
          <a:p>
            <a:endParaRPr lang="es-CO" dirty="0"/>
          </a:p>
          <a:p>
            <a:r>
              <a:rPr lang="es-MX" b="0" i="0" dirty="0">
                <a:effectLst/>
              </a:rPr>
              <a:t>Debido a su arquitectura plegada, la superficie total de las apófisis ciliares es de unos 6 centímetros cuadrados en cada ojo, un área grande, considerando el pequeño tamaño del cuerpo ciliar.</a:t>
            </a:r>
            <a:endParaRPr lang="es-CO" dirty="0"/>
          </a:p>
        </p:txBody>
      </p:sp>
      <p:pic>
        <p:nvPicPr>
          <p:cNvPr id="5" name="Imagen 4">
            <a:extLst>
              <a:ext uri="{FF2B5EF4-FFF2-40B4-BE49-F238E27FC236}">
                <a16:creationId xmlns:a16="http://schemas.microsoft.com/office/drawing/2014/main" id="{C3D31537-5046-4A91-9072-004B58847D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190094"/>
            <a:ext cx="3379369" cy="2811200"/>
          </a:xfrm>
          <a:prstGeom prst="rect">
            <a:avLst/>
          </a:prstGeom>
        </p:spPr>
      </p:pic>
    </p:spTree>
    <p:extLst>
      <p:ext uri="{BB962C8B-B14F-4D97-AF65-F5344CB8AC3E}">
        <p14:creationId xmlns:p14="http://schemas.microsoft.com/office/powerpoint/2010/main" val="20935600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A99C04-38A7-4CE3-AFDB-A5369B665147}"/>
              </a:ext>
            </a:extLst>
          </p:cNvPr>
          <p:cNvSpPr>
            <a:spLocks noGrp="1"/>
          </p:cNvSpPr>
          <p:nvPr>
            <p:ph type="title"/>
          </p:nvPr>
        </p:nvSpPr>
        <p:spPr>
          <a:xfrm>
            <a:off x="513080" y="18255"/>
            <a:ext cx="10515600" cy="1325563"/>
          </a:xfrm>
        </p:spPr>
        <p:txBody>
          <a:bodyPr/>
          <a:lstStyle/>
          <a:p>
            <a:r>
              <a:rPr lang="es-CO" dirty="0"/>
              <a:t>Flujo del humor acuoso en el ojo</a:t>
            </a:r>
          </a:p>
        </p:txBody>
      </p:sp>
      <p:sp>
        <p:nvSpPr>
          <p:cNvPr id="3" name="Marcador de contenido 2">
            <a:extLst>
              <a:ext uri="{FF2B5EF4-FFF2-40B4-BE49-F238E27FC236}">
                <a16:creationId xmlns:a16="http://schemas.microsoft.com/office/drawing/2014/main" id="{BABB0D33-F960-4678-B886-1666CF9C88CB}"/>
              </a:ext>
            </a:extLst>
          </p:cNvPr>
          <p:cNvSpPr>
            <a:spLocks noGrp="1"/>
          </p:cNvSpPr>
          <p:nvPr>
            <p:ph sz="half" idx="2"/>
          </p:nvPr>
        </p:nvSpPr>
        <p:spPr>
          <a:xfrm>
            <a:off x="4688156" y="1510665"/>
            <a:ext cx="6761922" cy="5014120"/>
          </a:xfrm>
        </p:spPr>
        <p:txBody>
          <a:bodyPr>
            <a:noAutofit/>
          </a:bodyPr>
          <a:lstStyle/>
          <a:p>
            <a:r>
              <a:rPr lang="es-MX" sz="1800" b="0" i="0" dirty="0">
                <a:effectLst/>
              </a:rPr>
              <a:t>Una vez que el humor acuoso se forma mediante las apófisis ciliares, fluye a través de la pupila hacia la cámara anterior del ojo.</a:t>
            </a:r>
          </a:p>
          <a:p>
            <a:endParaRPr lang="es-MX" sz="1800" dirty="0"/>
          </a:p>
          <a:p>
            <a:r>
              <a:rPr lang="es-MX" sz="1800" b="0" i="0" dirty="0">
                <a:effectLst/>
              </a:rPr>
              <a:t>Desde aquí, el líquido fluye anterior al cristalino y hacia el ángulo entre la córnea y el iris, luego a través de una red de trabéculas y finalmente ingresa al canal de </a:t>
            </a:r>
            <a:r>
              <a:rPr lang="es-MX" sz="1800" b="0" i="0" dirty="0" err="1">
                <a:effectLst/>
              </a:rPr>
              <a:t>Schlemm</a:t>
            </a:r>
            <a:r>
              <a:rPr lang="es-MX" sz="1800" b="0" i="0" dirty="0">
                <a:effectLst/>
              </a:rPr>
              <a:t>, que desemboca en las venas extraoculares.</a:t>
            </a:r>
          </a:p>
          <a:p>
            <a:endParaRPr lang="es-MX" sz="1800" dirty="0"/>
          </a:p>
          <a:p>
            <a:r>
              <a:rPr lang="es-MX" sz="1800" b="0" i="0" dirty="0">
                <a:effectLst/>
              </a:rPr>
              <a:t>El canal de </a:t>
            </a:r>
            <a:r>
              <a:rPr lang="es-MX" sz="1800" b="0" i="0" dirty="0" err="1">
                <a:effectLst/>
              </a:rPr>
              <a:t>Schlemm</a:t>
            </a:r>
            <a:r>
              <a:rPr lang="es-MX" sz="1800" b="0" i="0" dirty="0">
                <a:effectLst/>
              </a:rPr>
              <a:t> es una vena de paredes delgadas que se extiende circunferencialmente por todo el contorno del ojo. Su membrana endotelial es tan porosa que incluso las moléculas de proteínas grandes, así como las partículas pequeñas del tamaño de los glóbulos rojos, pueden pasar de la cámara anterior al canal de </a:t>
            </a:r>
            <a:r>
              <a:rPr lang="es-MX" sz="1800" b="0" i="0" dirty="0" err="1">
                <a:effectLst/>
              </a:rPr>
              <a:t>Schlemm</a:t>
            </a:r>
            <a:r>
              <a:rPr lang="es-MX" sz="1800" b="0" i="0" dirty="0">
                <a:effectLst/>
              </a:rPr>
              <a:t>.</a:t>
            </a:r>
            <a:endParaRPr lang="es-CO" sz="1800" dirty="0"/>
          </a:p>
        </p:txBody>
      </p:sp>
      <p:pic>
        <p:nvPicPr>
          <p:cNvPr id="5" name="Imagen 4">
            <a:extLst>
              <a:ext uri="{FF2B5EF4-FFF2-40B4-BE49-F238E27FC236}">
                <a16:creationId xmlns:a16="http://schemas.microsoft.com/office/drawing/2014/main" id="{2206EAAA-16A6-41B1-BCB1-00FC8BA8B0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014412"/>
            <a:ext cx="3524836" cy="2612708"/>
          </a:xfrm>
          <a:prstGeom prst="rect">
            <a:avLst/>
          </a:prstGeom>
        </p:spPr>
      </p:pic>
    </p:spTree>
    <p:extLst>
      <p:ext uri="{BB962C8B-B14F-4D97-AF65-F5344CB8AC3E}">
        <p14:creationId xmlns:p14="http://schemas.microsoft.com/office/powerpoint/2010/main" val="335861084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63880" y="-6032"/>
            <a:ext cx="10515600" cy="1325563"/>
          </a:xfrm>
        </p:spPr>
        <p:txBody>
          <a:bodyPr/>
          <a:lstStyle/>
          <a:p>
            <a:r>
              <a:rPr lang="es-CO" dirty="0"/>
              <a:t>Retina</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pPr marL="0" indent="0">
              <a:buNone/>
            </a:pPr>
            <a:r>
              <a:rPr lang="es-CO" dirty="0"/>
              <a:t>Fotorreceptores:</a:t>
            </a:r>
          </a:p>
          <a:p>
            <a:pPr marL="0" indent="0">
              <a:buNone/>
            </a:pPr>
            <a:r>
              <a:rPr lang="es-MX" b="0" i="0" dirty="0">
                <a:effectLst/>
              </a:rPr>
              <a:t>Los fotorreceptores están localizados en la capa más externa de la retina y son los encargados de convertir la energía luminosa en potenciales eléctricos.</a:t>
            </a:r>
            <a:endParaRPr lang="es-CO" b="0" i="0" dirty="0">
              <a:effectLst/>
            </a:endParaRPr>
          </a:p>
          <a:p>
            <a:pPr marL="0" indent="0">
              <a:buNone/>
            </a:pPr>
            <a:endParaRPr lang="es-CO" dirty="0"/>
          </a:p>
          <a:p>
            <a:r>
              <a:rPr lang="es-CO" dirty="0"/>
              <a:t>Conos:</a:t>
            </a:r>
          </a:p>
          <a:p>
            <a:pPr lvl="1"/>
            <a:r>
              <a:rPr lang="es-MX" b="0" i="0" dirty="0">
                <a:effectLst/>
              </a:rPr>
              <a:t>son más abundantes en el centro que en la periferia de la retina.</a:t>
            </a:r>
            <a:endParaRPr lang="es-CO" b="0" i="0" dirty="0">
              <a:effectLst/>
            </a:endParaRPr>
          </a:p>
          <a:p>
            <a:r>
              <a:rPr lang="es-CO" dirty="0"/>
              <a:t>Bastones:</a:t>
            </a:r>
          </a:p>
          <a:p>
            <a:pPr lvl="1"/>
            <a:r>
              <a:rPr lang="es-CO" dirty="0"/>
              <a:t>Son mas abundantes en la periferia que en la retina.</a:t>
            </a:r>
          </a:p>
        </p:txBody>
      </p:sp>
      <p:pic>
        <p:nvPicPr>
          <p:cNvPr id="5" name="Imagen 4">
            <a:extLst>
              <a:ext uri="{FF2B5EF4-FFF2-40B4-BE49-F238E27FC236}">
                <a16:creationId xmlns:a16="http://schemas.microsoft.com/office/drawing/2014/main" id="{1BEC9F8E-DF7F-4099-BD93-A0C453336E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011131"/>
            <a:ext cx="2037080" cy="3347649"/>
          </a:xfrm>
          <a:prstGeom prst="rect">
            <a:avLst/>
          </a:prstGeom>
        </p:spPr>
      </p:pic>
    </p:spTree>
    <p:extLst>
      <p:ext uri="{BB962C8B-B14F-4D97-AF65-F5344CB8AC3E}">
        <p14:creationId xmlns:p14="http://schemas.microsoft.com/office/powerpoint/2010/main" val="174534800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AD01F6-D0C4-4CEE-9BDC-999D427396E8}"/>
              </a:ext>
            </a:extLst>
          </p:cNvPr>
          <p:cNvSpPr>
            <a:spLocks noGrp="1"/>
          </p:cNvSpPr>
          <p:nvPr>
            <p:ph type="title"/>
          </p:nvPr>
        </p:nvSpPr>
        <p:spPr>
          <a:xfrm>
            <a:off x="472440" y="38617"/>
            <a:ext cx="10515600" cy="1325563"/>
          </a:xfrm>
        </p:spPr>
        <p:txBody>
          <a:bodyPr/>
          <a:lstStyle/>
          <a:p>
            <a:r>
              <a:rPr lang="es-CO" dirty="0"/>
              <a:t>Capas de la retina</a:t>
            </a:r>
          </a:p>
        </p:txBody>
      </p:sp>
      <p:pic>
        <p:nvPicPr>
          <p:cNvPr id="5" name="Imagen 4">
            <a:extLst>
              <a:ext uri="{FF2B5EF4-FFF2-40B4-BE49-F238E27FC236}">
                <a16:creationId xmlns:a16="http://schemas.microsoft.com/office/drawing/2014/main" id="{ECD9A8F5-7C28-46F2-A97D-D6680D76F2BF}"/>
              </a:ext>
            </a:extLst>
          </p:cNvPr>
          <p:cNvPicPr>
            <a:picLocks noChangeAspect="1"/>
          </p:cNvPicPr>
          <p:nvPr/>
        </p:nvPicPr>
        <p:blipFill>
          <a:blip r:embed="rId2"/>
          <a:stretch>
            <a:fillRect/>
          </a:stretch>
        </p:blipFill>
        <p:spPr>
          <a:xfrm>
            <a:off x="4591878" y="1198880"/>
            <a:ext cx="6829970" cy="5463976"/>
          </a:xfrm>
          <a:prstGeom prst="rect">
            <a:avLst/>
          </a:prstGeom>
        </p:spPr>
      </p:pic>
    </p:spTree>
    <p:extLst>
      <p:ext uri="{BB962C8B-B14F-4D97-AF65-F5344CB8AC3E}">
        <p14:creationId xmlns:p14="http://schemas.microsoft.com/office/powerpoint/2010/main" val="10711213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492760" y="18255"/>
            <a:ext cx="10515600" cy="1325563"/>
          </a:xfrm>
        </p:spPr>
        <p:txBody>
          <a:bodyPr/>
          <a:lstStyle/>
          <a:p>
            <a:r>
              <a:rPr lang="es-CO" dirty="0"/>
              <a:t>Foto traducción</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4706660" y="1459864"/>
            <a:ext cx="6761922" cy="4808855"/>
          </a:xfrm>
        </p:spPr>
        <p:txBody>
          <a:bodyPr>
            <a:normAutofit/>
          </a:bodyPr>
          <a:lstStyle/>
          <a:p>
            <a:r>
              <a:rPr lang="es-MX" sz="1800" b="0" i="0" dirty="0">
                <a:effectLst/>
              </a:rPr>
              <a:t>El proceso de foto transducción es posible gracias a la sensibilidad de los foto pigmentos a la luz.</a:t>
            </a:r>
          </a:p>
          <a:p>
            <a:r>
              <a:rPr lang="es-MX" sz="1800" b="0" i="0" dirty="0">
                <a:effectLst/>
              </a:rPr>
              <a:t> El </a:t>
            </a:r>
            <a:r>
              <a:rPr lang="es-MX" sz="1800" b="0" i="0" dirty="0" err="1">
                <a:effectLst/>
              </a:rPr>
              <a:t>fotopigmento</a:t>
            </a:r>
            <a:r>
              <a:rPr lang="es-MX" sz="1800" b="0" i="0" dirty="0">
                <a:effectLst/>
              </a:rPr>
              <a:t> de los bastones se conoce como </a:t>
            </a:r>
            <a:r>
              <a:rPr lang="es-MX" sz="1800" b="0" i="1" dirty="0">
                <a:effectLst/>
              </a:rPr>
              <a:t>rodopsina.</a:t>
            </a:r>
          </a:p>
          <a:p>
            <a:pPr lvl="1"/>
            <a:r>
              <a:rPr lang="es-MX" sz="1800" b="0" i="0" dirty="0">
                <a:effectLst/>
              </a:rPr>
              <a:t>Es entre 10 y 30 veces más sensible a la luz, que los </a:t>
            </a:r>
            <a:r>
              <a:rPr lang="es-MX" sz="1800" b="0" i="0" dirty="0" err="1">
                <a:effectLst/>
              </a:rPr>
              <a:t>fotopigmentos</a:t>
            </a:r>
            <a:r>
              <a:rPr lang="es-MX" sz="1800" b="0" i="0" dirty="0">
                <a:effectLst/>
              </a:rPr>
              <a:t> de los conos.</a:t>
            </a:r>
            <a:endParaRPr lang="es-MX" sz="1800" i="1" dirty="0"/>
          </a:p>
          <a:p>
            <a:pPr lvl="1"/>
            <a:r>
              <a:rPr lang="es-MX" sz="1800" b="0" i="0" dirty="0">
                <a:effectLst/>
              </a:rPr>
              <a:t>La visión nocturna o con escasa iluminación está mediada en esencia por los bastones.</a:t>
            </a:r>
            <a:endParaRPr lang="es-MX" sz="1800" b="0" i="1" dirty="0">
              <a:effectLst/>
            </a:endParaRPr>
          </a:p>
          <a:p>
            <a:pPr lvl="1"/>
            <a:r>
              <a:rPr lang="es-CO" sz="1800" b="0" i="0" dirty="0">
                <a:effectLst/>
              </a:rPr>
              <a:t>Cada molécula de rodopsina está formada por dos componentes, </a:t>
            </a:r>
            <a:r>
              <a:rPr lang="es-CO" sz="1800" b="0" i="1" dirty="0" err="1">
                <a:effectLst/>
              </a:rPr>
              <a:t>opsina</a:t>
            </a:r>
            <a:r>
              <a:rPr lang="es-CO" sz="1800" b="0" i="0" dirty="0">
                <a:effectLst/>
              </a:rPr>
              <a:t> y </a:t>
            </a:r>
            <a:r>
              <a:rPr lang="es-CO" sz="1800" b="0" i="1" dirty="0">
                <a:effectLst/>
              </a:rPr>
              <a:t>retinal</a:t>
            </a:r>
            <a:r>
              <a:rPr lang="es-CO" sz="1800" b="0" i="0" dirty="0">
                <a:effectLst/>
              </a:rPr>
              <a:t>.</a:t>
            </a:r>
            <a:endParaRPr lang="es-MX" sz="1800" i="1" dirty="0"/>
          </a:p>
          <a:p>
            <a:pPr lvl="1"/>
            <a:r>
              <a:rPr lang="es-MX" sz="1800" b="0" i="0" dirty="0">
                <a:effectLst/>
              </a:rPr>
              <a:t>La </a:t>
            </a:r>
            <a:r>
              <a:rPr lang="es-MX" sz="1800" b="0" i="0" dirty="0" err="1">
                <a:effectLst/>
              </a:rPr>
              <a:t>opsina</a:t>
            </a:r>
            <a:r>
              <a:rPr lang="es-MX" sz="1800" b="0" i="0" dirty="0">
                <a:effectLst/>
              </a:rPr>
              <a:t> es una proteína inmersa en las membranas del segmento externo y el retinal es la forma aldehído de la vitamina A.</a:t>
            </a:r>
          </a:p>
          <a:p>
            <a:pPr lvl="1"/>
            <a:r>
              <a:rPr lang="es-MX" sz="1800" b="0" i="0" dirty="0">
                <a:effectLst/>
              </a:rPr>
              <a:t>El retinal puede tener dos formas </a:t>
            </a:r>
            <a:r>
              <a:rPr lang="es-MX" sz="1800" b="0" i="0" dirty="0" err="1">
                <a:effectLst/>
              </a:rPr>
              <a:t>isoméricas</a:t>
            </a:r>
            <a:r>
              <a:rPr lang="es-MX" sz="1800" b="0" i="0" dirty="0">
                <a:effectLst/>
              </a:rPr>
              <a:t> que dependen del doble enlace del carbono 11.</a:t>
            </a:r>
            <a:endParaRPr lang="es-MX" sz="1800" b="0" i="1" dirty="0">
              <a:effectLst/>
            </a:endParaRPr>
          </a:p>
        </p:txBody>
      </p:sp>
      <p:pic>
        <p:nvPicPr>
          <p:cNvPr id="5" name="Imagen 4">
            <a:extLst>
              <a:ext uri="{FF2B5EF4-FFF2-40B4-BE49-F238E27FC236}">
                <a16:creationId xmlns:a16="http://schemas.microsoft.com/office/drawing/2014/main" id="{0920CDF9-6306-48BF-82FD-7396BA2B49A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071944"/>
            <a:ext cx="3523020" cy="3013879"/>
          </a:xfrm>
          <a:prstGeom prst="rect">
            <a:avLst/>
          </a:prstGeom>
        </p:spPr>
      </p:pic>
    </p:spTree>
    <p:extLst>
      <p:ext uri="{BB962C8B-B14F-4D97-AF65-F5344CB8AC3E}">
        <p14:creationId xmlns:p14="http://schemas.microsoft.com/office/powerpoint/2010/main" val="5892623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43560" y="0"/>
            <a:ext cx="10515600" cy="1325563"/>
          </a:xfrm>
        </p:spPr>
        <p:txBody>
          <a:bodyPr/>
          <a:lstStyle/>
          <a:p>
            <a:r>
              <a:rPr lang="es-CO" dirty="0"/>
              <a:t>Foto traducción</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5256524" y="1690688"/>
            <a:ext cx="6761922" cy="4351338"/>
          </a:xfrm>
        </p:spPr>
        <p:txBody>
          <a:bodyPr/>
          <a:lstStyle/>
          <a:p>
            <a:r>
              <a:rPr lang="es-MX" b="0" i="0" dirty="0">
                <a:effectLst/>
              </a:rPr>
              <a:t>Cuando un fotón incide sobre la molécula, pasa a forma </a:t>
            </a:r>
            <a:r>
              <a:rPr lang="es-MX" b="0" i="1" dirty="0">
                <a:effectLst/>
              </a:rPr>
              <a:t>trans</a:t>
            </a:r>
            <a:r>
              <a:rPr lang="es-MX" b="0" i="0" dirty="0">
                <a:effectLst/>
              </a:rPr>
              <a:t>, con lo que se disocia de la </a:t>
            </a:r>
            <a:r>
              <a:rPr lang="es-MX" b="0" i="0" dirty="0" err="1">
                <a:effectLst/>
              </a:rPr>
              <a:t>opsina</a:t>
            </a:r>
            <a:r>
              <a:rPr lang="es-MX" b="0" i="0" dirty="0">
                <a:effectLst/>
              </a:rPr>
              <a:t>.</a:t>
            </a:r>
          </a:p>
          <a:p>
            <a:r>
              <a:rPr lang="es-MX" b="0" i="0" dirty="0">
                <a:effectLst/>
              </a:rPr>
              <a:t>Esta disociación hace que se active una fosfodiesterasa, presente en las membranas de los segmentos externos, que hidroliza el </a:t>
            </a:r>
            <a:r>
              <a:rPr lang="es-MX" b="0" i="0" dirty="0" err="1">
                <a:effectLst/>
              </a:rPr>
              <a:t>guanosín</a:t>
            </a:r>
            <a:r>
              <a:rPr lang="es-MX" b="0" i="0" dirty="0">
                <a:effectLst/>
              </a:rPr>
              <a:t> monofosfato cíclico (</a:t>
            </a:r>
            <a:r>
              <a:rPr lang="es-MX" b="0" i="0" dirty="0" err="1">
                <a:effectLst/>
              </a:rPr>
              <a:t>GMPc</a:t>
            </a:r>
            <a:r>
              <a:rPr lang="es-MX" b="0" i="0" dirty="0">
                <a:effectLst/>
              </a:rPr>
              <a:t>).</a:t>
            </a:r>
            <a:endParaRPr lang="es-MX" dirty="0"/>
          </a:p>
          <a:p>
            <a:r>
              <a:rPr lang="es-MX" b="0" i="0" dirty="0">
                <a:effectLst/>
              </a:rPr>
              <a:t>La disminución de </a:t>
            </a:r>
            <a:r>
              <a:rPr lang="es-MX" b="0" i="0" dirty="0" err="1">
                <a:effectLst/>
              </a:rPr>
              <a:t>GMPc</a:t>
            </a:r>
            <a:r>
              <a:rPr lang="es-MX" b="0" i="0" dirty="0">
                <a:effectLst/>
              </a:rPr>
              <a:t> hace que se cierren los canales de </a:t>
            </a:r>
            <a:r>
              <a:rPr lang="es-MX" b="0" i="0" dirty="0" err="1">
                <a:effectLst/>
              </a:rPr>
              <a:t>Na</a:t>
            </a:r>
            <a:r>
              <a:rPr lang="es-MX" b="0" i="0" baseline="30000" dirty="0">
                <a:effectLst/>
              </a:rPr>
              <a:t>+</a:t>
            </a:r>
            <a:r>
              <a:rPr lang="es-MX" b="0" i="0" dirty="0">
                <a:effectLst/>
              </a:rPr>
              <a:t>, de la membrana externa, del segmento externo, por lo que comienza la hiperpolarización de la membrana del receptor, desde −30 </a:t>
            </a:r>
            <a:r>
              <a:rPr lang="es-MX" b="0" i="0" dirty="0" err="1">
                <a:effectLst/>
              </a:rPr>
              <a:t>mV</a:t>
            </a:r>
            <a:r>
              <a:rPr lang="es-MX" b="0" i="0" dirty="0">
                <a:effectLst/>
              </a:rPr>
              <a:t> (potencial de reposo) a −70 </a:t>
            </a:r>
            <a:r>
              <a:rPr lang="es-MX" b="0" i="0" dirty="0" err="1">
                <a:effectLst/>
              </a:rPr>
              <a:t>mV</a:t>
            </a:r>
            <a:r>
              <a:rPr lang="es-MX" b="0" i="0" dirty="0">
                <a:effectLst/>
              </a:rPr>
              <a:t>, gracias a una bomba de </a:t>
            </a:r>
            <a:r>
              <a:rPr lang="es-MX" b="0" i="0" dirty="0" err="1">
                <a:effectLst/>
              </a:rPr>
              <a:t>Na</a:t>
            </a:r>
            <a:r>
              <a:rPr lang="es-MX" b="0" i="0" baseline="30000" dirty="0">
                <a:effectLst/>
              </a:rPr>
              <a:t>+</a:t>
            </a:r>
            <a:r>
              <a:rPr lang="es-MX" b="0" i="0" dirty="0">
                <a:effectLst/>
              </a:rPr>
              <a:t>/K</a:t>
            </a:r>
            <a:r>
              <a:rPr lang="es-MX" b="0" i="0" baseline="30000" dirty="0">
                <a:effectLst/>
              </a:rPr>
              <a:t>+</a:t>
            </a:r>
            <a:r>
              <a:rPr lang="es-MX" b="0" i="0" dirty="0">
                <a:effectLst/>
              </a:rPr>
              <a:t>, presente en el segmento interno que expulsa </a:t>
            </a:r>
            <a:r>
              <a:rPr lang="es-MX" b="0" i="0" dirty="0" err="1">
                <a:effectLst/>
              </a:rPr>
              <a:t>Na</a:t>
            </a:r>
            <a:r>
              <a:rPr lang="es-MX" b="0" i="0" baseline="30000" dirty="0">
                <a:effectLst/>
              </a:rPr>
              <a:t>+</a:t>
            </a:r>
            <a:r>
              <a:rPr lang="es-MX" b="0" i="0" dirty="0">
                <a:effectLst/>
              </a:rPr>
              <a:t> e introduce K</a:t>
            </a:r>
            <a:r>
              <a:rPr lang="es-MX" b="0" i="0" baseline="30000" dirty="0">
                <a:effectLst/>
              </a:rPr>
              <a:t>+</a:t>
            </a:r>
            <a:r>
              <a:rPr lang="es-MX" b="0" i="0" dirty="0">
                <a:effectLst/>
              </a:rPr>
              <a:t> en el fotorreceptor.</a:t>
            </a:r>
            <a:endParaRPr lang="es-CO" dirty="0"/>
          </a:p>
        </p:txBody>
      </p:sp>
      <p:pic>
        <p:nvPicPr>
          <p:cNvPr id="5" name="Imagen 4">
            <a:extLst>
              <a:ext uri="{FF2B5EF4-FFF2-40B4-BE49-F238E27FC236}">
                <a16:creationId xmlns:a16="http://schemas.microsoft.com/office/drawing/2014/main" id="{27D9CD4F-2CAF-4397-A3BF-11FF68F2CE5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0240" y="1070928"/>
            <a:ext cx="4418324" cy="3021466"/>
          </a:xfrm>
          <a:prstGeom prst="rect">
            <a:avLst/>
          </a:prstGeom>
        </p:spPr>
      </p:pic>
    </p:spTree>
    <p:extLst>
      <p:ext uri="{BB962C8B-B14F-4D97-AF65-F5344CB8AC3E}">
        <p14:creationId xmlns:p14="http://schemas.microsoft.com/office/powerpoint/2010/main" val="298175852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604520" y="0"/>
            <a:ext cx="10515600" cy="1325563"/>
          </a:xfrm>
        </p:spPr>
        <p:txBody>
          <a:bodyPr/>
          <a:lstStyle/>
          <a:p>
            <a:r>
              <a:rPr lang="es-CO" dirty="0"/>
              <a:t>Conos</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4591878" y="1325563"/>
            <a:ext cx="6761922" cy="4851400"/>
          </a:xfrm>
        </p:spPr>
        <p:txBody>
          <a:bodyPr>
            <a:normAutofit/>
          </a:bodyPr>
          <a:lstStyle/>
          <a:p>
            <a:r>
              <a:rPr lang="es-MX" sz="1900" dirty="0"/>
              <a:t>T</a:t>
            </a:r>
            <a:r>
              <a:rPr lang="es-MX" sz="1900" b="0" i="0" dirty="0">
                <a:effectLst/>
              </a:rPr>
              <a:t>ienen también </a:t>
            </a:r>
            <a:r>
              <a:rPr lang="es-MX" sz="1900" b="0" i="0" dirty="0" err="1">
                <a:effectLst/>
              </a:rPr>
              <a:t>fotopigmentos</a:t>
            </a:r>
            <a:r>
              <a:rPr lang="es-MX" sz="1900" b="0" i="0" dirty="0">
                <a:effectLst/>
              </a:rPr>
              <a:t> similares a la rodopsina.</a:t>
            </a:r>
          </a:p>
          <a:p>
            <a:endParaRPr lang="es-CO" sz="1900" dirty="0"/>
          </a:p>
          <a:p>
            <a:r>
              <a:rPr lang="es-MX" sz="1900" dirty="0"/>
              <a:t>C</a:t>
            </a:r>
            <a:r>
              <a:rPr lang="es-MX" sz="1900" b="0" i="0" dirty="0">
                <a:effectLst/>
              </a:rPr>
              <a:t>ontienen una proteína llamada </a:t>
            </a:r>
            <a:r>
              <a:rPr lang="es-MX" sz="1900" b="0" i="1" dirty="0" err="1">
                <a:effectLst/>
              </a:rPr>
              <a:t>opsina</a:t>
            </a:r>
            <a:r>
              <a:rPr lang="es-MX" sz="1900" b="0" i="1" dirty="0">
                <a:effectLst/>
              </a:rPr>
              <a:t> de los conos</a:t>
            </a:r>
            <a:r>
              <a:rPr lang="es-MX" sz="1900" b="0" i="0" dirty="0">
                <a:effectLst/>
              </a:rPr>
              <a:t> y una molécula sensible a la luz, es probable que también el 11-</a:t>
            </a:r>
            <a:r>
              <a:rPr lang="es-MX" sz="1900" b="0" i="1" dirty="0">
                <a:effectLst/>
              </a:rPr>
              <a:t>cis</a:t>
            </a:r>
            <a:r>
              <a:rPr lang="es-MX" sz="1900" b="0" i="0" dirty="0">
                <a:effectLst/>
              </a:rPr>
              <a:t> retinal.</a:t>
            </a:r>
            <a:endParaRPr lang="es-CO" sz="1900" b="0" i="0" dirty="0">
              <a:effectLst/>
            </a:endParaRPr>
          </a:p>
          <a:p>
            <a:endParaRPr lang="es-CO" sz="1900" dirty="0"/>
          </a:p>
          <a:p>
            <a:r>
              <a:rPr lang="es-MX" sz="1900" b="0" i="0" dirty="0">
                <a:effectLst/>
              </a:rPr>
              <a:t>Los </a:t>
            </a:r>
            <a:r>
              <a:rPr lang="es-MX" sz="1900" b="0" i="0" dirty="0" err="1">
                <a:effectLst/>
              </a:rPr>
              <a:t>fotopigmentos</a:t>
            </a:r>
            <a:r>
              <a:rPr lang="es-MX" sz="1900" b="0" i="0" dirty="0">
                <a:effectLst/>
              </a:rPr>
              <a:t> de los conos son menos sensibles a la luz que la rodopsina, lo que hace que el sistema de conos sea más apropiado en ambientes con buena iluminación.</a:t>
            </a:r>
          </a:p>
          <a:p>
            <a:endParaRPr lang="es-MX" sz="1900" dirty="0"/>
          </a:p>
          <a:p>
            <a:r>
              <a:rPr lang="es-MX" sz="1900" dirty="0"/>
              <a:t>L</a:t>
            </a:r>
            <a:r>
              <a:rPr lang="es-MX" sz="1900" b="0" i="0" dirty="0">
                <a:effectLst/>
              </a:rPr>
              <a:t>os conos tienen tres tipos de </a:t>
            </a:r>
            <a:r>
              <a:rPr lang="es-MX" sz="1900" b="0" i="0" dirty="0" err="1">
                <a:effectLst/>
              </a:rPr>
              <a:t>fotopigmentos</a:t>
            </a:r>
            <a:r>
              <a:rPr lang="es-MX" sz="1900" b="0" i="0" dirty="0">
                <a:effectLst/>
              </a:rPr>
              <a:t>, cada uno de ellos más sensible a una determinada longitud de onda.</a:t>
            </a:r>
            <a:endParaRPr lang="es-CO" sz="1900" dirty="0"/>
          </a:p>
        </p:txBody>
      </p:sp>
      <p:pic>
        <p:nvPicPr>
          <p:cNvPr id="7" name="Imagen 6">
            <a:extLst>
              <a:ext uri="{FF2B5EF4-FFF2-40B4-BE49-F238E27FC236}">
                <a16:creationId xmlns:a16="http://schemas.microsoft.com/office/drawing/2014/main" id="{EB8E06CA-28EE-4894-91BF-53A06E38B58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7128" y="1144905"/>
            <a:ext cx="2213591" cy="3186229"/>
          </a:xfrm>
          <a:prstGeom prst="rect">
            <a:avLst/>
          </a:prstGeom>
        </p:spPr>
      </p:pic>
    </p:spTree>
    <p:extLst>
      <p:ext uri="{BB962C8B-B14F-4D97-AF65-F5344CB8AC3E}">
        <p14:creationId xmlns:p14="http://schemas.microsoft.com/office/powerpoint/2010/main" val="110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43560" y="273685"/>
            <a:ext cx="10515600" cy="1325563"/>
          </a:xfrm>
        </p:spPr>
        <p:txBody>
          <a:bodyPr/>
          <a:lstStyle/>
          <a:p>
            <a:r>
              <a:rPr lang="es-MX" dirty="0"/>
              <a:t>Dopamina</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110038" y="1599248"/>
            <a:ext cx="6761922" cy="4351338"/>
          </a:xfrm>
        </p:spPr>
        <p:txBody>
          <a:bodyPr/>
          <a:lstStyle/>
          <a:p>
            <a:r>
              <a:rPr lang="es-MX" dirty="0"/>
              <a:t>Neuronas de la sustancia negra.</a:t>
            </a:r>
          </a:p>
          <a:p>
            <a:endParaRPr lang="es-MX" dirty="0"/>
          </a:p>
          <a:p>
            <a:r>
              <a:rPr lang="es-MX" dirty="0"/>
              <a:t>La terminación de estas neuronas se encuentra principalmente en la región </a:t>
            </a:r>
            <a:r>
              <a:rPr lang="es-MX" dirty="0" err="1"/>
              <a:t>estriatal</a:t>
            </a:r>
            <a:r>
              <a:rPr lang="es-MX" dirty="0"/>
              <a:t> de los ganglios basales. </a:t>
            </a:r>
          </a:p>
          <a:p>
            <a:endParaRPr lang="es-MX" dirty="0"/>
          </a:p>
          <a:p>
            <a:r>
              <a:rPr lang="es-MX" dirty="0"/>
              <a:t>El efecto de la dopamina suele ser inhibidor.</a:t>
            </a:r>
            <a:endParaRPr lang="es-CO" dirty="0"/>
          </a:p>
        </p:txBody>
      </p:sp>
      <p:pic>
        <p:nvPicPr>
          <p:cNvPr id="6146" name="Picture 2" descr="El ayuno de dopamina, una moda de Silicon Valley que puede ser perjudicial  para nuestra salud - Cepymenews">
            <a:extLst>
              <a:ext uri="{FF2B5EF4-FFF2-40B4-BE49-F238E27FC236}">
                <a16:creationId xmlns:a16="http://schemas.microsoft.com/office/drawing/2014/main" id="{644A55B9-8A4D-4826-BDC6-9AF5F38BAAF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560" y="1599248"/>
            <a:ext cx="3970789" cy="2111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45198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p:txBody>
          <a:bodyPr/>
          <a:lstStyle/>
          <a:p>
            <a:r>
              <a:rPr lang="es-CO" dirty="0"/>
              <a:t>Células ganglionares de la retina</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r>
              <a:rPr lang="es-MX" b="0" i="0" dirty="0">
                <a:effectLst/>
              </a:rPr>
              <a:t>En la fóvea hay hasta 35.000 células ganglionares por mm</a:t>
            </a:r>
            <a:r>
              <a:rPr lang="es-MX" b="0" i="0" baseline="30000" dirty="0">
                <a:effectLst/>
              </a:rPr>
              <a:t>2.</a:t>
            </a:r>
          </a:p>
          <a:p>
            <a:r>
              <a:rPr lang="es-MX" dirty="0"/>
              <a:t>S</a:t>
            </a:r>
            <a:r>
              <a:rPr lang="es-MX" b="0" i="0" dirty="0">
                <a:effectLst/>
              </a:rPr>
              <a:t>u densidad disminuye hacia la periferia de la retina.</a:t>
            </a:r>
            <a:endParaRPr lang="es-MX" baseline="30000" dirty="0"/>
          </a:p>
          <a:p>
            <a:r>
              <a:rPr lang="es-MX" b="0" i="0" dirty="0">
                <a:effectLst/>
              </a:rPr>
              <a:t>Los axones de las células ganglionares van por el nervio óptico y alcanzan células en el SNC, con las que hacen sinapsis.</a:t>
            </a:r>
            <a:endParaRPr lang="es-CO" dirty="0"/>
          </a:p>
        </p:txBody>
      </p:sp>
      <p:pic>
        <p:nvPicPr>
          <p:cNvPr id="5" name="Imagen 4">
            <a:extLst>
              <a:ext uri="{FF2B5EF4-FFF2-40B4-BE49-F238E27FC236}">
                <a16:creationId xmlns:a16="http://schemas.microsoft.com/office/drawing/2014/main" id="{7F00CB19-4B55-4106-AC6A-72E3596A9E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60050" y="1690688"/>
            <a:ext cx="2438400" cy="3352800"/>
          </a:xfrm>
          <a:prstGeom prst="rect">
            <a:avLst/>
          </a:prstGeom>
        </p:spPr>
      </p:pic>
    </p:spTree>
    <p:extLst>
      <p:ext uri="{BB962C8B-B14F-4D97-AF65-F5344CB8AC3E}">
        <p14:creationId xmlns:p14="http://schemas.microsoft.com/office/powerpoint/2010/main" val="40689149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43560" y="-15237"/>
            <a:ext cx="10515600" cy="1325563"/>
          </a:xfrm>
        </p:spPr>
        <p:txBody>
          <a:bodyPr>
            <a:normAutofit/>
          </a:bodyPr>
          <a:lstStyle/>
          <a:p>
            <a:r>
              <a:rPr lang="es-CO" sz="4000" dirty="0"/>
              <a:t>Vía </a:t>
            </a:r>
            <a:r>
              <a:rPr lang="es-CO" sz="4000" dirty="0" err="1"/>
              <a:t>geniculo</a:t>
            </a:r>
            <a:r>
              <a:rPr lang="es-CO" sz="4000" dirty="0"/>
              <a:t> cortical</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r>
              <a:rPr lang="es-MX" dirty="0"/>
              <a:t>La</a:t>
            </a:r>
            <a:r>
              <a:rPr lang="es-MX" b="0" i="0" dirty="0">
                <a:effectLst/>
              </a:rPr>
              <a:t> mayor parte de las fibras de las células ganglionares de la retina (80% en los monos), llega al </a:t>
            </a:r>
            <a:r>
              <a:rPr lang="es-MX" b="0" i="1" dirty="0">
                <a:effectLst/>
              </a:rPr>
              <a:t>cuerpo geniculado lateral</a:t>
            </a:r>
            <a:r>
              <a:rPr lang="es-MX" b="0" i="0" dirty="0">
                <a:effectLst/>
              </a:rPr>
              <a:t>, localizado en el tálamo.</a:t>
            </a:r>
          </a:p>
          <a:p>
            <a:endParaRPr lang="es-MX" dirty="0"/>
          </a:p>
          <a:p>
            <a:r>
              <a:rPr lang="es-MX" b="0" i="0" dirty="0">
                <a:effectLst/>
              </a:rPr>
              <a:t>Desde aquí, las células envían sus axones a una zona específica del córtex occipital, denominada </a:t>
            </a:r>
            <a:r>
              <a:rPr lang="es-MX" b="0" i="1" dirty="0">
                <a:effectLst/>
              </a:rPr>
              <a:t>córtex estriado</a:t>
            </a:r>
            <a:r>
              <a:rPr lang="es-MX" b="0" i="0" dirty="0">
                <a:effectLst/>
              </a:rPr>
              <a:t>, </a:t>
            </a:r>
            <a:r>
              <a:rPr lang="es-MX" b="0" i="1" dirty="0">
                <a:effectLst/>
              </a:rPr>
              <a:t>área 17</a:t>
            </a:r>
            <a:r>
              <a:rPr lang="es-MX" b="0" i="0" dirty="0">
                <a:effectLst/>
              </a:rPr>
              <a:t>, </a:t>
            </a:r>
            <a:r>
              <a:rPr lang="es-MX" b="0" i="1" dirty="0">
                <a:effectLst/>
              </a:rPr>
              <a:t>córtex visual primario</a:t>
            </a:r>
            <a:r>
              <a:rPr lang="es-MX" b="0" i="0" dirty="0">
                <a:effectLst/>
              </a:rPr>
              <a:t> o </a:t>
            </a:r>
            <a:r>
              <a:rPr lang="es-MX" b="0" i="1" dirty="0">
                <a:effectLst/>
              </a:rPr>
              <a:t>área V1.</a:t>
            </a:r>
            <a:r>
              <a:rPr lang="es-MX" b="0" i="0" dirty="0">
                <a:effectLst/>
              </a:rPr>
              <a:t> </a:t>
            </a:r>
            <a:endParaRPr lang="es-CO" dirty="0"/>
          </a:p>
        </p:txBody>
      </p:sp>
      <p:pic>
        <p:nvPicPr>
          <p:cNvPr id="5" name="Imagen 4">
            <a:extLst>
              <a:ext uri="{FF2B5EF4-FFF2-40B4-BE49-F238E27FC236}">
                <a16:creationId xmlns:a16="http://schemas.microsoft.com/office/drawing/2014/main" id="{6CABC907-8BDF-43C4-9A0E-F6C357B069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027" y="1127446"/>
            <a:ext cx="3343554" cy="3006758"/>
          </a:xfrm>
          <a:prstGeom prst="rect">
            <a:avLst/>
          </a:prstGeom>
        </p:spPr>
      </p:pic>
    </p:spTree>
    <p:extLst>
      <p:ext uri="{BB962C8B-B14F-4D97-AF65-F5344CB8AC3E}">
        <p14:creationId xmlns:p14="http://schemas.microsoft.com/office/powerpoint/2010/main" val="55539460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10071" y="0"/>
            <a:ext cx="10515600" cy="1325563"/>
          </a:xfrm>
        </p:spPr>
        <p:txBody>
          <a:bodyPr/>
          <a:lstStyle/>
          <a:p>
            <a:r>
              <a:rPr lang="es-CO" dirty="0"/>
              <a:t>Cuerpo geniculado lateral</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581191" y="1158940"/>
            <a:ext cx="6761922" cy="4351338"/>
          </a:xfrm>
        </p:spPr>
        <p:txBody>
          <a:bodyPr>
            <a:normAutofit/>
          </a:bodyPr>
          <a:lstStyle/>
          <a:p>
            <a:r>
              <a:rPr lang="es-MX" sz="1800" b="0" i="0" dirty="0">
                <a:effectLst/>
              </a:rPr>
              <a:t>El cuerpo geniculado lateral (CGL) es una estructura, cuyas células se agrupan en láminas.</a:t>
            </a:r>
          </a:p>
          <a:p>
            <a:r>
              <a:rPr lang="es-MX" sz="1800" dirty="0"/>
              <a:t>6 laminas.</a:t>
            </a:r>
          </a:p>
          <a:p>
            <a:r>
              <a:rPr lang="es-MX" sz="1800" dirty="0"/>
              <a:t>Las laminas  1 y 2 células más grandes</a:t>
            </a:r>
          </a:p>
          <a:p>
            <a:r>
              <a:rPr lang="es-MX" sz="1800" b="0" i="0" dirty="0">
                <a:effectLst/>
              </a:rPr>
              <a:t>Las fibras nerviosas, procedentes de la retina temporal del ojo </a:t>
            </a:r>
            <a:r>
              <a:rPr lang="es-MX" sz="1800" b="0" i="0" dirty="0" err="1">
                <a:effectLst/>
              </a:rPr>
              <a:t>ipsolateral</a:t>
            </a:r>
            <a:r>
              <a:rPr lang="es-MX" sz="1800" b="0" i="0" dirty="0">
                <a:effectLst/>
              </a:rPr>
              <a:t>, proyectan sobre las láminas 2, 3 y 5 del CGL y las de la retina nasal del ojo contralateral, lo hacen sobre las láminas 1, 4 y 6.</a:t>
            </a:r>
            <a:endParaRPr lang="es-CO" sz="1800" dirty="0"/>
          </a:p>
        </p:txBody>
      </p:sp>
      <p:pic>
        <p:nvPicPr>
          <p:cNvPr id="5" name="Imagen 4">
            <a:extLst>
              <a:ext uri="{FF2B5EF4-FFF2-40B4-BE49-F238E27FC236}">
                <a16:creationId xmlns:a16="http://schemas.microsoft.com/office/drawing/2014/main" id="{6C19930A-417C-4C2A-B61B-EEE9296C602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2684" y="1514539"/>
            <a:ext cx="4359316" cy="4847399"/>
          </a:xfrm>
          <a:prstGeom prst="rect">
            <a:avLst/>
          </a:prstGeom>
        </p:spPr>
      </p:pic>
    </p:spTree>
    <p:extLst>
      <p:ext uri="{BB962C8B-B14F-4D97-AF65-F5344CB8AC3E}">
        <p14:creationId xmlns:p14="http://schemas.microsoft.com/office/powerpoint/2010/main" val="303665282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23240" y="18255"/>
            <a:ext cx="10515600" cy="1325563"/>
          </a:xfrm>
        </p:spPr>
        <p:txBody>
          <a:bodyPr/>
          <a:lstStyle/>
          <a:p>
            <a:r>
              <a:rPr lang="es-CO" dirty="0"/>
              <a:t>Corteza visual primaria</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normAutofit/>
          </a:bodyPr>
          <a:lstStyle/>
          <a:p>
            <a:r>
              <a:rPr lang="es-MX" sz="1800" b="0" i="0" dirty="0">
                <a:effectLst/>
              </a:rPr>
              <a:t>Los axones de las células del Cuerpo Geniculado Lateral llegan al área V1, la cual está subdividida en capas, numeradas de I a VI, desde la superficie, hasta la sustancia blanca.</a:t>
            </a:r>
          </a:p>
          <a:p>
            <a:endParaRPr lang="es-MX" sz="1800" dirty="0"/>
          </a:p>
          <a:p>
            <a:r>
              <a:rPr lang="es-MX" sz="1800" dirty="0"/>
              <a:t>H</a:t>
            </a:r>
            <a:r>
              <a:rPr lang="es-MX" sz="1800" b="0" i="0" dirty="0">
                <a:effectLst/>
              </a:rPr>
              <a:t>acen sinapsis, en principio sobre las células de la capa IV que, a su vez, se subdivide en IVA, IVB, IVC-alfa y IVC-beta. </a:t>
            </a:r>
          </a:p>
          <a:p>
            <a:endParaRPr lang="es-MX" sz="1800" dirty="0"/>
          </a:p>
          <a:p>
            <a:r>
              <a:rPr lang="es-MX" sz="1800" b="0" i="0" dirty="0">
                <a:effectLst/>
              </a:rPr>
              <a:t>Las células de la capa IV emiten axones hacia las capas superiores e inferiores, de forma que la información fluye a través del córtex verticalmente, conformando lo que se conoce con el nombre de </a:t>
            </a:r>
            <a:r>
              <a:rPr lang="es-MX" sz="1800" b="0" i="1" dirty="0">
                <a:effectLst/>
              </a:rPr>
              <a:t>organización funcional columnar</a:t>
            </a:r>
            <a:r>
              <a:rPr lang="es-MX" sz="1800" b="0" i="0" dirty="0">
                <a:effectLst/>
              </a:rPr>
              <a:t> cortical.</a:t>
            </a:r>
            <a:endParaRPr lang="es-CO" sz="1800" dirty="0"/>
          </a:p>
        </p:txBody>
      </p:sp>
      <p:pic>
        <p:nvPicPr>
          <p:cNvPr id="5" name="Imagen 4">
            <a:extLst>
              <a:ext uri="{FF2B5EF4-FFF2-40B4-BE49-F238E27FC236}">
                <a16:creationId xmlns:a16="http://schemas.microsoft.com/office/drawing/2014/main" id="{DBE86AAD-90E8-4C19-8F82-3FD923B917FC}"/>
              </a:ext>
            </a:extLst>
          </p:cNvPr>
          <p:cNvPicPr>
            <a:picLocks noChangeAspect="1"/>
          </p:cNvPicPr>
          <p:nvPr/>
        </p:nvPicPr>
        <p:blipFill>
          <a:blip r:embed="rId2"/>
          <a:stretch>
            <a:fillRect/>
          </a:stretch>
        </p:blipFill>
        <p:spPr>
          <a:xfrm>
            <a:off x="838200" y="1111568"/>
            <a:ext cx="2717800" cy="3030563"/>
          </a:xfrm>
          <a:prstGeom prst="rect">
            <a:avLst/>
          </a:prstGeom>
        </p:spPr>
      </p:pic>
    </p:spTree>
    <p:extLst>
      <p:ext uri="{BB962C8B-B14F-4D97-AF65-F5344CB8AC3E}">
        <p14:creationId xmlns:p14="http://schemas.microsoft.com/office/powerpoint/2010/main" val="138978533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604520" y="0"/>
            <a:ext cx="10515600" cy="1325563"/>
          </a:xfrm>
        </p:spPr>
        <p:txBody>
          <a:bodyPr/>
          <a:lstStyle/>
          <a:p>
            <a:r>
              <a:rPr lang="es-CO" dirty="0"/>
              <a:t>Sistema </a:t>
            </a:r>
            <a:r>
              <a:rPr lang="es-CO" dirty="0" err="1"/>
              <a:t>parvocelular</a:t>
            </a:r>
            <a:endParaRPr lang="es-CO" dirty="0"/>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700598" y="1196022"/>
            <a:ext cx="7356282" cy="4351338"/>
          </a:xfrm>
        </p:spPr>
        <p:txBody>
          <a:bodyPr>
            <a:normAutofit/>
          </a:bodyPr>
          <a:lstStyle/>
          <a:p>
            <a:r>
              <a:rPr lang="es-MX" sz="1800" dirty="0"/>
              <a:t>E</a:t>
            </a:r>
            <a:r>
              <a:rPr lang="es-MX" sz="1800" b="0" i="0" dirty="0">
                <a:effectLst/>
              </a:rPr>
              <a:t>stá relacionado con la percepción de la forma y el color.</a:t>
            </a:r>
          </a:p>
          <a:p>
            <a:endParaRPr lang="es-MX" sz="1800" dirty="0"/>
          </a:p>
          <a:p>
            <a:r>
              <a:rPr lang="es-MX" sz="1800" b="0" i="0" dirty="0">
                <a:effectLst/>
              </a:rPr>
              <a:t>Se inicia en las células ganglionares P-beta de la retina, que proyectan hacia las capas 3 a 6 (</a:t>
            </a:r>
            <a:r>
              <a:rPr lang="es-MX" sz="1800" b="0" i="0" dirty="0" err="1">
                <a:effectLst/>
              </a:rPr>
              <a:t>parvocelulares</a:t>
            </a:r>
            <a:r>
              <a:rPr lang="es-MX" sz="1800" b="0" i="0" dirty="0">
                <a:effectLst/>
              </a:rPr>
              <a:t>) del CGL.</a:t>
            </a:r>
          </a:p>
          <a:p>
            <a:endParaRPr lang="es-MX" sz="1800" dirty="0"/>
          </a:p>
          <a:p>
            <a:r>
              <a:rPr lang="es-MX" sz="1800" b="0" i="0" dirty="0">
                <a:effectLst/>
              </a:rPr>
              <a:t> Las células de estas capas proyectan, a su vez, hacia la capa IVC-beta del área visual primaria y desde allí a las células de las capas II y III.</a:t>
            </a:r>
            <a:endParaRPr lang="es-CO" sz="1800" dirty="0"/>
          </a:p>
        </p:txBody>
      </p:sp>
      <p:pic>
        <p:nvPicPr>
          <p:cNvPr id="5" name="Imagen 4">
            <a:extLst>
              <a:ext uri="{FF2B5EF4-FFF2-40B4-BE49-F238E27FC236}">
                <a16:creationId xmlns:a16="http://schemas.microsoft.com/office/drawing/2014/main" id="{D2F6609C-B219-4497-9D2F-E97911E75FE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56600" y="1490345"/>
            <a:ext cx="3286760" cy="4351715"/>
          </a:xfrm>
          <a:prstGeom prst="rect">
            <a:avLst/>
          </a:prstGeom>
        </p:spPr>
      </p:pic>
    </p:spTree>
    <p:extLst>
      <p:ext uri="{BB962C8B-B14F-4D97-AF65-F5344CB8AC3E}">
        <p14:creationId xmlns:p14="http://schemas.microsoft.com/office/powerpoint/2010/main" val="157374292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624840" y="111125"/>
            <a:ext cx="10515600" cy="1325563"/>
          </a:xfrm>
        </p:spPr>
        <p:txBody>
          <a:bodyPr/>
          <a:lstStyle/>
          <a:p>
            <a:r>
              <a:rPr lang="es-CO" dirty="0"/>
              <a:t>Sistema </a:t>
            </a:r>
            <a:r>
              <a:rPr lang="es-CO" dirty="0" err="1"/>
              <a:t>Magnocelular</a:t>
            </a:r>
            <a:endParaRPr lang="es-CO" dirty="0"/>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838200" y="1253330"/>
            <a:ext cx="8163560" cy="4351338"/>
          </a:xfrm>
        </p:spPr>
        <p:txBody>
          <a:bodyPr>
            <a:normAutofit/>
          </a:bodyPr>
          <a:lstStyle/>
          <a:p>
            <a:r>
              <a:rPr lang="es-MX" sz="1800" dirty="0"/>
              <a:t>S</a:t>
            </a:r>
            <a:r>
              <a:rPr lang="es-MX" sz="1800" b="0" i="0" dirty="0">
                <a:effectLst/>
              </a:rPr>
              <a:t>e caracteriza por procesar información relativa a la visión en profundidad y al movimiento.</a:t>
            </a:r>
            <a:endParaRPr lang="es-MX" sz="1800" dirty="0"/>
          </a:p>
          <a:p>
            <a:r>
              <a:rPr lang="es-MX" sz="1800" b="0" i="0" dirty="0">
                <a:effectLst/>
              </a:rPr>
              <a:t>Se inicia en un tipo especial de células ganglionares denominadas P-alfa, que envían sus axones a las dos primeras capas del CGL (</a:t>
            </a:r>
            <a:r>
              <a:rPr lang="es-MX" sz="1800" b="0" i="0" dirty="0" err="1">
                <a:effectLst/>
              </a:rPr>
              <a:t>magnocelulares</a:t>
            </a:r>
            <a:r>
              <a:rPr lang="es-MX" sz="1800" b="0" i="0" dirty="0">
                <a:effectLst/>
              </a:rPr>
              <a:t>).</a:t>
            </a:r>
            <a:endParaRPr lang="es-MX" sz="1800" dirty="0"/>
          </a:p>
          <a:p>
            <a:r>
              <a:rPr lang="es-MX" sz="1800" b="0" i="0" dirty="0">
                <a:effectLst/>
              </a:rPr>
              <a:t>Desde aquí salen axones hasta la capa IVC-alfa del córtex visual primario.</a:t>
            </a:r>
            <a:endParaRPr lang="es-MX" sz="1800" dirty="0"/>
          </a:p>
          <a:p>
            <a:r>
              <a:rPr lang="es-MX" sz="1800" b="0" i="0" dirty="0">
                <a:effectLst/>
              </a:rPr>
              <a:t>Desde esta capa, las células envían fibras a la capa IVB donde hacen sinapsis con las células que envían proyecciones hacia las bandas anchas de citocromo-oxidasa del área V2.</a:t>
            </a:r>
            <a:endParaRPr lang="es-CO" sz="1800" dirty="0"/>
          </a:p>
        </p:txBody>
      </p:sp>
      <p:pic>
        <p:nvPicPr>
          <p:cNvPr id="3074" name="Picture 2">
            <a:extLst>
              <a:ext uri="{FF2B5EF4-FFF2-40B4-BE49-F238E27FC236}">
                <a16:creationId xmlns:a16="http://schemas.microsoft.com/office/drawing/2014/main" id="{41225EA8-DE35-4AD2-93F7-92E447576864}"/>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69680" y="630149"/>
            <a:ext cx="3032088" cy="5597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37437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604520" y="18255"/>
            <a:ext cx="10515600" cy="1325563"/>
          </a:xfrm>
        </p:spPr>
        <p:txBody>
          <a:bodyPr/>
          <a:lstStyle/>
          <a:p>
            <a:r>
              <a:rPr lang="es-CO" dirty="0"/>
              <a:t>Vía pupilar: Iris</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761558" y="1253331"/>
            <a:ext cx="6761922" cy="4351338"/>
          </a:xfrm>
        </p:spPr>
        <p:txBody>
          <a:bodyPr/>
          <a:lstStyle/>
          <a:p>
            <a:r>
              <a:rPr lang="es-CO" b="0" i="0" dirty="0">
                <a:effectLst/>
              </a:rPr>
              <a:t>El iris contiene dos músculos de fibra lisa</a:t>
            </a:r>
          </a:p>
          <a:p>
            <a:pPr lvl="1"/>
            <a:r>
              <a:rPr lang="es-MX" dirty="0"/>
              <a:t>E</a:t>
            </a:r>
            <a:r>
              <a:rPr lang="es-MX" b="0" i="1" dirty="0">
                <a:effectLst/>
              </a:rPr>
              <a:t>sfínter</a:t>
            </a:r>
            <a:r>
              <a:rPr lang="es-MX" b="0" i="0" dirty="0">
                <a:effectLst/>
              </a:rPr>
              <a:t>, inervado por el sistema parasimpático/ </a:t>
            </a:r>
            <a:r>
              <a:rPr lang="es-MX" b="0" i="0" dirty="0" err="1">
                <a:effectLst/>
              </a:rPr>
              <a:t>Misois</a:t>
            </a:r>
            <a:r>
              <a:rPr lang="es-MX" b="0" i="0" dirty="0">
                <a:effectLst/>
              </a:rPr>
              <a:t>.</a:t>
            </a:r>
          </a:p>
          <a:p>
            <a:pPr lvl="1"/>
            <a:r>
              <a:rPr lang="es-MX" dirty="0"/>
              <a:t>D</a:t>
            </a:r>
            <a:r>
              <a:rPr lang="es-MX" b="0" i="1" dirty="0">
                <a:effectLst/>
              </a:rPr>
              <a:t>ilatador</a:t>
            </a:r>
            <a:r>
              <a:rPr lang="es-MX" b="0" i="0" dirty="0">
                <a:effectLst/>
              </a:rPr>
              <a:t>, inervado por el sistema simpático/ Midriasis.</a:t>
            </a:r>
          </a:p>
          <a:p>
            <a:pPr lvl="1"/>
            <a:endParaRPr lang="es-MX" dirty="0"/>
          </a:p>
          <a:p>
            <a:endParaRPr lang="es-CO" dirty="0"/>
          </a:p>
        </p:txBody>
      </p:sp>
    </p:spTree>
    <p:extLst>
      <p:ext uri="{BB962C8B-B14F-4D97-AF65-F5344CB8AC3E}">
        <p14:creationId xmlns:p14="http://schemas.microsoft.com/office/powerpoint/2010/main" val="219783039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7FF243-215B-4C5E-8008-788DD6229174}"/>
              </a:ext>
            </a:extLst>
          </p:cNvPr>
          <p:cNvSpPr>
            <a:spLocks noGrp="1"/>
          </p:cNvSpPr>
          <p:nvPr>
            <p:ph type="title"/>
          </p:nvPr>
        </p:nvSpPr>
        <p:spPr>
          <a:xfrm>
            <a:off x="614680" y="161925"/>
            <a:ext cx="10515600" cy="1325563"/>
          </a:xfrm>
        </p:spPr>
        <p:txBody>
          <a:bodyPr/>
          <a:lstStyle/>
          <a:p>
            <a:r>
              <a:rPr lang="es-CO" dirty="0"/>
              <a:t>Reflejo motor</a:t>
            </a:r>
          </a:p>
        </p:txBody>
      </p:sp>
      <p:sp>
        <p:nvSpPr>
          <p:cNvPr id="3" name="Marcador de contenido 2">
            <a:extLst>
              <a:ext uri="{FF2B5EF4-FFF2-40B4-BE49-F238E27FC236}">
                <a16:creationId xmlns:a16="http://schemas.microsoft.com/office/drawing/2014/main" id="{0CF88BC5-7CFC-404B-A16E-78E37663D4FE}"/>
              </a:ext>
            </a:extLst>
          </p:cNvPr>
          <p:cNvSpPr>
            <a:spLocks noGrp="1"/>
          </p:cNvSpPr>
          <p:nvPr>
            <p:ph sz="half" idx="2"/>
          </p:nvPr>
        </p:nvSpPr>
        <p:spPr>
          <a:xfrm>
            <a:off x="726219" y="1373252"/>
            <a:ext cx="6761922" cy="4351338"/>
          </a:xfrm>
        </p:spPr>
        <p:txBody>
          <a:bodyPr/>
          <a:lstStyle/>
          <a:p>
            <a:r>
              <a:rPr lang="es-MX" dirty="0"/>
              <a:t>C</a:t>
            </a:r>
            <a:r>
              <a:rPr lang="es-MX" b="0" i="0" dirty="0">
                <a:effectLst/>
              </a:rPr>
              <a:t>onsiste en una reducción del diámetro pupilar cuando incide luz en la retina.</a:t>
            </a:r>
          </a:p>
          <a:p>
            <a:endParaRPr lang="es-MX" dirty="0"/>
          </a:p>
          <a:p>
            <a:r>
              <a:rPr lang="es-MX" b="0" i="0" dirty="0">
                <a:effectLst/>
              </a:rPr>
              <a:t>La contracción pupilar producida en el ojo estimulado se denomina </a:t>
            </a:r>
            <a:r>
              <a:rPr lang="es-MX" b="0" i="1" dirty="0">
                <a:effectLst/>
              </a:rPr>
              <a:t>reflejo fotomotor directo</a:t>
            </a:r>
            <a:r>
              <a:rPr lang="es-MX" b="0" i="0" dirty="0">
                <a:effectLst/>
              </a:rPr>
              <a:t> y la que se produce en el ojo contralateral se denomina </a:t>
            </a:r>
            <a:r>
              <a:rPr lang="es-MX" b="0" i="1" dirty="0">
                <a:effectLst/>
              </a:rPr>
              <a:t>reflejo fotomotor consensual</a:t>
            </a:r>
            <a:r>
              <a:rPr lang="es-MX" b="0" i="0" dirty="0">
                <a:effectLst/>
              </a:rPr>
              <a:t>.</a:t>
            </a:r>
            <a:endParaRPr lang="es-CO" dirty="0"/>
          </a:p>
        </p:txBody>
      </p:sp>
      <p:pic>
        <p:nvPicPr>
          <p:cNvPr id="5" name="Imagen 4">
            <a:extLst>
              <a:ext uri="{FF2B5EF4-FFF2-40B4-BE49-F238E27FC236}">
                <a16:creationId xmlns:a16="http://schemas.microsoft.com/office/drawing/2014/main" id="{74DCE965-5B4D-4F0A-B2A7-07A0026AE67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0" y="1253530"/>
            <a:ext cx="4066455" cy="4590783"/>
          </a:xfrm>
          <a:prstGeom prst="rect">
            <a:avLst/>
          </a:prstGeom>
        </p:spPr>
      </p:pic>
    </p:spTree>
    <p:extLst>
      <p:ext uri="{BB962C8B-B14F-4D97-AF65-F5344CB8AC3E}">
        <p14:creationId xmlns:p14="http://schemas.microsoft.com/office/powerpoint/2010/main" val="414544721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A148F-E764-4AD7-BFFF-CEDD1EF74675}"/>
              </a:ext>
            </a:extLst>
          </p:cNvPr>
          <p:cNvSpPr>
            <a:spLocks noGrp="1"/>
          </p:cNvSpPr>
          <p:nvPr>
            <p:ph type="title"/>
          </p:nvPr>
        </p:nvSpPr>
        <p:spPr>
          <a:xfrm>
            <a:off x="595791" y="18255"/>
            <a:ext cx="10515600" cy="1325563"/>
          </a:xfrm>
        </p:spPr>
        <p:txBody>
          <a:bodyPr/>
          <a:lstStyle/>
          <a:p>
            <a:r>
              <a:rPr lang="es-CO" dirty="0"/>
              <a:t>Vía aferente</a:t>
            </a:r>
          </a:p>
        </p:txBody>
      </p:sp>
      <p:sp>
        <p:nvSpPr>
          <p:cNvPr id="3" name="Marcador de contenido 2">
            <a:extLst>
              <a:ext uri="{FF2B5EF4-FFF2-40B4-BE49-F238E27FC236}">
                <a16:creationId xmlns:a16="http://schemas.microsoft.com/office/drawing/2014/main" id="{5D459090-69EE-4D6E-AE33-A80CB1762E2E}"/>
              </a:ext>
            </a:extLst>
          </p:cNvPr>
          <p:cNvSpPr>
            <a:spLocks noGrp="1"/>
          </p:cNvSpPr>
          <p:nvPr>
            <p:ph sz="half" idx="2"/>
          </p:nvPr>
        </p:nvSpPr>
        <p:spPr/>
        <p:txBody>
          <a:bodyPr/>
          <a:lstStyle/>
          <a:p>
            <a:r>
              <a:rPr lang="es-MX" b="0" i="0" dirty="0">
                <a:effectLst/>
              </a:rPr>
              <a:t>La </a:t>
            </a:r>
            <a:r>
              <a:rPr lang="es-MX" b="0" i="1" dirty="0">
                <a:effectLst/>
              </a:rPr>
              <a:t>vía aferente</a:t>
            </a:r>
            <a:r>
              <a:rPr lang="es-MX" b="0" i="0" dirty="0">
                <a:effectLst/>
              </a:rPr>
              <a:t> del reflejo fotomotor comienza en los </a:t>
            </a:r>
            <a:r>
              <a:rPr lang="es-MX" b="0" i="0" dirty="0" err="1">
                <a:effectLst/>
              </a:rPr>
              <a:t>fotoreceptores</a:t>
            </a:r>
            <a:r>
              <a:rPr lang="es-MX" b="0" i="0" dirty="0">
                <a:effectLst/>
              </a:rPr>
              <a:t> retinianos y continúa por las fibras del nervio óptico, hasta el </a:t>
            </a:r>
            <a:r>
              <a:rPr lang="es-MX" b="0" i="1" dirty="0" err="1">
                <a:effectLst/>
              </a:rPr>
              <a:t>pretectum</a:t>
            </a:r>
            <a:r>
              <a:rPr lang="es-MX" b="0" i="0" dirty="0">
                <a:effectLst/>
              </a:rPr>
              <a:t>, donde hacen sinapsis con neuronas, que después conectan con el </a:t>
            </a:r>
            <a:r>
              <a:rPr lang="es-MX" b="0" i="1" dirty="0">
                <a:effectLst/>
              </a:rPr>
              <a:t>núcleo de </a:t>
            </a:r>
            <a:r>
              <a:rPr lang="es-MX" b="0" i="1" dirty="0" err="1">
                <a:effectLst/>
              </a:rPr>
              <a:t>Edinger</a:t>
            </a:r>
            <a:r>
              <a:rPr lang="es-MX" b="0" i="1" dirty="0">
                <a:effectLst/>
              </a:rPr>
              <a:t>-Westphal.</a:t>
            </a:r>
          </a:p>
          <a:p>
            <a:endParaRPr lang="es-MX" i="1" dirty="0"/>
          </a:p>
          <a:p>
            <a:r>
              <a:rPr lang="es-MX" b="0" i="0" dirty="0">
                <a:effectLst/>
              </a:rPr>
              <a:t>En las inmediaciones del núcleo de </a:t>
            </a:r>
            <a:r>
              <a:rPr lang="es-MX" b="0" i="0" dirty="0" err="1">
                <a:effectLst/>
              </a:rPr>
              <a:t>Edinger</a:t>
            </a:r>
            <a:r>
              <a:rPr lang="es-MX" b="0" i="0" dirty="0">
                <a:effectLst/>
              </a:rPr>
              <a:t>-Westphal se entrecruzan las fibras procedentes de ambos ojos, de tal forma que la estimulación de un ojo produce también un reflejo consensual en el otro.</a:t>
            </a:r>
            <a:endParaRPr lang="es-MX" dirty="0"/>
          </a:p>
          <a:p>
            <a:endParaRPr lang="es-CO" dirty="0"/>
          </a:p>
        </p:txBody>
      </p:sp>
      <p:pic>
        <p:nvPicPr>
          <p:cNvPr id="5" name="Imagen 4">
            <a:extLst>
              <a:ext uri="{FF2B5EF4-FFF2-40B4-BE49-F238E27FC236}">
                <a16:creationId xmlns:a16="http://schemas.microsoft.com/office/drawing/2014/main" id="{A7BC4CE1-D4D0-459B-A686-51E8851C49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2087" y="1088061"/>
            <a:ext cx="2377384" cy="3006419"/>
          </a:xfrm>
          <a:prstGeom prst="rect">
            <a:avLst/>
          </a:prstGeom>
        </p:spPr>
      </p:pic>
    </p:spTree>
    <p:extLst>
      <p:ext uri="{BB962C8B-B14F-4D97-AF65-F5344CB8AC3E}">
        <p14:creationId xmlns:p14="http://schemas.microsoft.com/office/powerpoint/2010/main" val="149681830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E20F24-77FE-4749-A807-52E714D893E7}"/>
              </a:ext>
            </a:extLst>
          </p:cNvPr>
          <p:cNvSpPr>
            <a:spLocks noGrp="1"/>
          </p:cNvSpPr>
          <p:nvPr>
            <p:ph type="title"/>
          </p:nvPr>
        </p:nvSpPr>
        <p:spPr>
          <a:xfrm>
            <a:off x="645160" y="18255"/>
            <a:ext cx="10515600" cy="1325563"/>
          </a:xfrm>
        </p:spPr>
        <p:txBody>
          <a:bodyPr/>
          <a:lstStyle/>
          <a:p>
            <a:r>
              <a:rPr lang="es-CO" dirty="0"/>
              <a:t>Vía eferente</a:t>
            </a:r>
          </a:p>
        </p:txBody>
      </p:sp>
      <p:sp>
        <p:nvSpPr>
          <p:cNvPr id="3" name="Marcador de contenido 2">
            <a:extLst>
              <a:ext uri="{FF2B5EF4-FFF2-40B4-BE49-F238E27FC236}">
                <a16:creationId xmlns:a16="http://schemas.microsoft.com/office/drawing/2014/main" id="{D95C665A-F3F6-497F-912F-831DE1A2A93A}"/>
              </a:ext>
            </a:extLst>
          </p:cNvPr>
          <p:cNvSpPr>
            <a:spLocks noGrp="1"/>
          </p:cNvSpPr>
          <p:nvPr>
            <p:ph sz="half" idx="2"/>
          </p:nvPr>
        </p:nvSpPr>
        <p:spPr/>
        <p:txBody>
          <a:bodyPr/>
          <a:lstStyle/>
          <a:p>
            <a:r>
              <a:rPr lang="es-MX" b="0" i="0" dirty="0">
                <a:effectLst/>
              </a:rPr>
              <a:t>Salen fibras que discurren por el nervio motor ocular común y hacen sinapsis en el ganglio ciliar, localizado en la órbita.</a:t>
            </a:r>
          </a:p>
          <a:p>
            <a:endParaRPr lang="es-MX" dirty="0"/>
          </a:p>
          <a:p>
            <a:r>
              <a:rPr lang="es-MX" b="0" i="0" dirty="0">
                <a:effectLst/>
              </a:rPr>
              <a:t>Las fibras posganglionares entran en el globo ocular a través de los nervios ciliares cortos y terminan por hacer sinapsis en el músculo esfínter de la pupila, donde el neurotransmisor utilizado es acetilcolina.</a:t>
            </a:r>
            <a:endParaRPr lang="es-MX" b="0" i="0" u="sng" dirty="0">
              <a:effectLst/>
            </a:endParaRPr>
          </a:p>
          <a:p>
            <a:endParaRPr lang="es-MX" u="sng" dirty="0"/>
          </a:p>
          <a:p>
            <a:r>
              <a:rPr lang="es-MX" b="0" i="0" dirty="0">
                <a:effectLst/>
              </a:rPr>
              <a:t>La activación de estas fibras produce contracción del esfínter pupilar y miosis.</a:t>
            </a:r>
            <a:endParaRPr lang="es-CO" dirty="0"/>
          </a:p>
        </p:txBody>
      </p:sp>
    </p:spTree>
    <p:extLst>
      <p:ext uri="{BB962C8B-B14F-4D97-AF65-F5344CB8AC3E}">
        <p14:creationId xmlns:p14="http://schemas.microsoft.com/office/powerpoint/2010/main" val="3094967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706120" y="182245"/>
            <a:ext cx="10515600" cy="1325563"/>
          </a:xfrm>
        </p:spPr>
        <p:txBody>
          <a:bodyPr/>
          <a:lstStyle/>
          <a:p>
            <a:r>
              <a:rPr lang="es-MX" dirty="0"/>
              <a:t>Ácido gama aminobutírico </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4815398" y="1507808"/>
            <a:ext cx="6761922" cy="4351338"/>
          </a:xfrm>
        </p:spPr>
        <p:txBody>
          <a:bodyPr/>
          <a:lstStyle/>
          <a:p>
            <a:r>
              <a:rPr lang="es-MX" dirty="0"/>
              <a:t>Secretado por los nervios de la  terminales nerviosas de la médula espinal, el cerebelo, los ganglios basales y muchas áreas de la corteza. </a:t>
            </a:r>
          </a:p>
          <a:p>
            <a:endParaRPr lang="es-MX" dirty="0"/>
          </a:p>
          <a:p>
            <a:r>
              <a:rPr lang="es-MX" dirty="0"/>
              <a:t>Es el neurotransmisor inhibidor principal del sistema nervioso central del adulto. </a:t>
            </a:r>
          </a:p>
          <a:p>
            <a:endParaRPr lang="es-MX" dirty="0"/>
          </a:p>
          <a:p>
            <a:r>
              <a:rPr lang="es-MX" dirty="0"/>
              <a:t>Sin embargo, en las primeras etapas del desarrollo del cerebro, incluido el período embrionario y la primera semana de vida posnatal, se cree que el GABA actúa como un neurotransmisor excitador.</a:t>
            </a:r>
            <a:endParaRPr lang="es-CO" dirty="0"/>
          </a:p>
        </p:txBody>
      </p:sp>
      <p:pic>
        <p:nvPicPr>
          <p:cNvPr id="7170" name="Picture 2">
            <a:extLst>
              <a:ext uri="{FF2B5EF4-FFF2-40B4-BE49-F238E27FC236}">
                <a16:creationId xmlns:a16="http://schemas.microsoft.com/office/drawing/2014/main" id="{C5A2DBD2-3F5D-487E-B57A-EEA44A6B38A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507808"/>
            <a:ext cx="3070781" cy="230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4532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A57CE3-2A95-4C1F-8B61-57F2B01C4034}"/>
              </a:ext>
            </a:extLst>
          </p:cNvPr>
          <p:cNvSpPr>
            <a:spLocks noGrp="1"/>
          </p:cNvSpPr>
          <p:nvPr>
            <p:ph type="title"/>
          </p:nvPr>
        </p:nvSpPr>
        <p:spPr>
          <a:xfrm>
            <a:off x="594360" y="18255"/>
            <a:ext cx="10515600" cy="1325563"/>
          </a:xfrm>
        </p:spPr>
        <p:txBody>
          <a:bodyPr/>
          <a:lstStyle/>
          <a:p>
            <a:r>
              <a:rPr lang="es-CO" dirty="0"/>
              <a:t>Pupila y sistema simpático</a:t>
            </a:r>
          </a:p>
        </p:txBody>
      </p:sp>
      <p:sp>
        <p:nvSpPr>
          <p:cNvPr id="3" name="Marcador de contenido 2">
            <a:extLst>
              <a:ext uri="{FF2B5EF4-FFF2-40B4-BE49-F238E27FC236}">
                <a16:creationId xmlns:a16="http://schemas.microsoft.com/office/drawing/2014/main" id="{A8FD1EFA-3799-46FC-A65F-9ECC0A00F356}"/>
              </a:ext>
            </a:extLst>
          </p:cNvPr>
          <p:cNvSpPr>
            <a:spLocks noGrp="1"/>
          </p:cNvSpPr>
          <p:nvPr>
            <p:ph sz="half" idx="2"/>
          </p:nvPr>
        </p:nvSpPr>
        <p:spPr>
          <a:xfrm>
            <a:off x="700598" y="1253331"/>
            <a:ext cx="8717722" cy="4351338"/>
          </a:xfrm>
        </p:spPr>
        <p:txBody>
          <a:bodyPr>
            <a:normAutofit/>
          </a:bodyPr>
          <a:lstStyle/>
          <a:p>
            <a:r>
              <a:rPr lang="es-MX" sz="1800" b="0" i="0" dirty="0">
                <a:solidFill>
                  <a:srgbClr val="343536"/>
                </a:solidFill>
                <a:effectLst/>
              </a:rPr>
              <a:t>Se origina en el hipotálamo, desde donde descienden fibras, hasta el </a:t>
            </a:r>
            <a:r>
              <a:rPr lang="es-MX" sz="1800" b="0" i="1" dirty="0">
                <a:solidFill>
                  <a:srgbClr val="343536"/>
                </a:solidFill>
                <a:effectLst/>
              </a:rPr>
              <a:t>núcleo </a:t>
            </a:r>
            <a:r>
              <a:rPr lang="es-MX" sz="1800" b="0" i="1" dirty="0" err="1">
                <a:solidFill>
                  <a:srgbClr val="343536"/>
                </a:solidFill>
                <a:effectLst/>
              </a:rPr>
              <a:t>cilioespinal</a:t>
            </a:r>
            <a:r>
              <a:rPr lang="es-MX" sz="1800" b="0" i="1" dirty="0">
                <a:solidFill>
                  <a:srgbClr val="343536"/>
                </a:solidFill>
                <a:effectLst/>
              </a:rPr>
              <a:t> de </a:t>
            </a:r>
            <a:r>
              <a:rPr lang="es-MX" sz="1800" b="0" i="1" dirty="0" err="1">
                <a:solidFill>
                  <a:srgbClr val="343536"/>
                </a:solidFill>
                <a:effectLst/>
              </a:rPr>
              <a:t>Budge</a:t>
            </a:r>
            <a:r>
              <a:rPr lang="es-MX" sz="1800" b="0" i="1" dirty="0">
                <a:solidFill>
                  <a:srgbClr val="343536"/>
                </a:solidFill>
                <a:effectLst/>
              </a:rPr>
              <a:t>.</a:t>
            </a:r>
            <a:endParaRPr lang="es-MX" sz="1800" i="1" dirty="0">
              <a:solidFill>
                <a:srgbClr val="343536"/>
              </a:solidFill>
            </a:endParaRPr>
          </a:p>
          <a:p>
            <a:r>
              <a:rPr lang="es-MX" sz="1800" b="0" i="0" dirty="0">
                <a:solidFill>
                  <a:srgbClr val="343536"/>
                </a:solidFill>
                <a:effectLst/>
              </a:rPr>
              <a:t>Localizado en la médula espinal, entre la octava vértebra cervical y la primera torácica.</a:t>
            </a:r>
            <a:endParaRPr lang="es-MX" sz="1800" i="1" dirty="0">
              <a:solidFill>
                <a:srgbClr val="343536"/>
              </a:solidFill>
            </a:endParaRPr>
          </a:p>
          <a:p>
            <a:r>
              <a:rPr lang="es-MX" sz="1800" b="0" i="0" dirty="0">
                <a:solidFill>
                  <a:srgbClr val="343536"/>
                </a:solidFill>
                <a:effectLst/>
              </a:rPr>
              <a:t>Ahí hacen sinapsis con otras neuronas, las cuales envían sus fibras hasta el </a:t>
            </a:r>
            <a:r>
              <a:rPr lang="es-MX" sz="1800" b="0" i="1" dirty="0">
                <a:solidFill>
                  <a:srgbClr val="343536"/>
                </a:solidFill>
                <a:effectLst/>
              </a:rPr>
              <a:t>ganglio cervical superior</a:t>
            </a:r>
            <a:r>
              <a:rPr lang="es-MX" sz="1800" b="0" i="0" dirty="0">
                <a:solidFill>
                  <a:srgbClr val="343536"/>
                </a:solidFill>
                <a:effectLst/>
              </a:rPr>
              <a:t>, que pertenece al simpático cervical.</a:t>
            </a:r>
            <a:endParaRPr lang="es-MX" sz="1800" i="1" dirty="0">
              <a:solidFill>
                <a:srgbClr val="343536"/>
              </a:solidFill>
            </a:endParaRPr>
          </a:p>
          <a:p>
            <a:r>
              <a:rPr lang="es-MX" sz="1800" b="0" i="0" dirty="0">
                <a:solidFill>
                  <a:srgbClr val="343536"/>
                </a:solidFill>
                <a:effectLst/>
              </a:rPr>
              <a:t>Estas fibras inervan el músculo dilatador de la pupila, utilizan la </a:t>
            </a:r>
            <a:r>
              <a:rPr lang="es-MX" sz="1800" b="0" i="1" dirty="0">
                <a:solidFill>
                  <a:srgbClr val="343536"/>
                </a:solidFill>
                <a:effectLst/>
              </a:rPr>
              <a:t>noradrenalina</a:t>
            </a:r>
            <a:r>
              <a:rPr lang="es-MX" sz="1800" b="0" i="0" dirty="0">
                <a:solidFill>
                  <a:srgbClr val="343536"/>
                </a:solidFill>
                <a:effectLst/>
              </a:rPr>
              <a:t> como neurotransmisor y su activación produce midriasis.</a:t>
            </a:r>
            <a:endParaRPr lang="es-CO" sz="1800" dirty="0"/>
          </a:p>
        </p:txBody>
      </p:sp>
      <p:pic>
        <p:nvPicPr>
          <p:cNvPr id="4098" name="Picture 2" descr="Manual Moderno">
            <a:extLst>
              <a:ext uri="{FF2B5EF4-FFF2-40B4-BE49-F238E27FC236}">
                <a16:creationId xmlns:a16="http://schemas.microsoft.com/office/drawing/2014/main" id="{6BB44F70-004B-46D9-8CE9-820AD548DE3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86937" y="2999897"/>
            <a:ext cx="2754407" cy="357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4553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CADC4-BDE8-4A59-8D99-01399772B67F}"/>
              </a:ext>
            </a:extLst>
          </p:cNvPr>
          <p:cNvSpPr>
            <a:spLocks noGrp="1"/>
          </p:cNvSpPr>
          <p:nvPr>
            <p:ph type="ctrTitle"/>
          </p:nvPr>
        </p:nvSpPr>
        <p:spPr/>
        <p:txBody>
          <a:bodyPr>
            <a:normAutofit/>
          </a:bodyPr>
          <a:lstStyle/>
          <a:p>
            <a:r>
              <a:rPr lang="es-CO" dirty="0"/>
              <a:t>Olfato</a:t>
            </a:r>
          </a:p>
        </p:txBody>
      </p:sp>
      <p:sp>
        <p:nvSpPr>
          <p:cNvPr id="3" name="Subtítulo 2">
            <a:extLst>
              <a:ext uri="{FF2B5EF4-FFF2-40B4-BE49-F238E27FC236}">
                <a16:creationId xmlns:a16="http://schemas.microsoft.com/office/drawing/2014/main" id="{307D7B4F-F8B1-4DDC-8C9F-CC95670B171B}"/>
              </a:ext>
            </a:extLst>
          </p:cNvPr>
          <p:cNvSpPr>
            <a:spLocks noGrp="1"/>
          </p:cNvSpPr>
          <p:nvPr>
            <p:ph type="subTitle" idx="1"/>
          </p:nvPr>
        </p:nvSpPr>
        <p:spPr>
          <a:xfrm>
            <a:off x="2781300" y="3509963"/>
            <a:ext cx="6629400" cy="1655762"/>
          </a:xfrm>
        </p:spPr>
        <p:txBody>
          <a:bodyPr/>
          <a:lstStyle/>
          <a:p>
            <a:pPr marL="0" lvl="0" indent="0" algn="ctr" rtl="0">
              <a:lnSpc>
                <a:spcPct val="90000"/>
              </a:lnSpc>
              <a:spcBef>
                <a:spcPts val="0"/>
              </a:spcBef>
              <a:spcAft>
                <a:spcPts val="0"/>
              </a:spcAft>
              <a:buClr>
                <a:srgbClr val="152B48"/>
              </a:buClr>
              <a:buSzPts val="2400"/>
              <a:buNone/>
            </a:pPr>
            <a:r>
              <a:rPr lang="es-CO" dirty="0"/>
              <a:t>Alejandro Cardona Palacio</a:t>
            </a:r>
          </a:p>
          <a:p>
            <a:pPr marL="0" lvl="0" indent="0" algn="ctr" rtl="0">
              <a:lnSpc>
                <a:spcPct val="90000"/>
              </a:lnSpc>
              <a:spcBef>
                <a:spcPts val="1000"/>
              </a:spcBef>
              <a:spcAft>
                <a:spcPts val="0"/>
              </a:spcAft>
              <a:buClr>
                <a:srgbClr val="152B48"/>
              </a:buClr>
              <a:buSzPts val="2400"/>
              <a:buNone/>
            </a:pPr>
            <a:r>
              <a:rPr lang="es-CO" dirty="0"/>
              <a:t>Residente de Patología UdeA</a:t>
            </a:r>
          </a:p>
          <a:p>
            <a:pPr marL="0" lvl="0" indent="0" algn="ctr" rtl="0">
              <a:lnSpc>
                <a:spcPct val="90000"/>
              </a:lnSpc>
              <a:spcBef>
                <a:spcPts val="1000"/>
              </a:spcBef>
              <a:spcAft>
                <a:spcPts val="0"/>
              </a:spcAft>
              <a:buClr>
                <a:srgbClr val="152B48"/>
              </a:buClr>
              <a:buSzPts val="2400"/>
              <a:buNone/>
            </a:pPr>
            <a:r>
              <a:rPr lang="es-CO" dirty="0"/>
              <a:t>Medico general UPB</a:t>
            </a:r>
          </a:p>
          <a:p>
            <a:endParaRPr lang="es-CO" dirty="0"/>
          </a:p>
        </p:txBody>
      </p:sp>
    </p:spTree>
    <p:extLst>
      <p:ext uri="{BB962C8B-B14F-4D97-AF65-F5344CB8AC3E}">
        <p14:creationId xmlns:p14="http://schemas.microsoft.com/office/powerpoint/2010/main" val="32625343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381C9-A81F-42C0-A462-AAFB52FDDE8F}"/>
              </a:ext>
            </a:extLst>
          </p:cNvPr>
          <p:cNvSpPr>
            <a:spLocks noGrp="1"/>
          </p:cNvSpPr>
          <p:nvPr>
            <p:ph type="title"/>
          </p:nvPr>
        </p:nvSpPr>
        <p:spPr/>
        <p:txBody>
          <a:bodyPr/>
          <a:lstStyle/>
          <a:p>
            <a:r>
              <a:rPr lang="es-CO" dirty="0"/>
              <a:t>Complementar estudio</a:t>
            </a:r>
          </a:p>
        </p:txBody>
      </p:sp>
      <p:pic>
        <p:nvPicPr>
          <p:cNvPr id="1026" name="Picture 2" descr="Guyton and Hall Textbook of Medical Physiology, 14e Guyton Physiology:  Amazon.es: Hall PhD, John E., Hall MD MSc., Michael E.: Libros en idiomas  extranjeros">
            <a:extLst>
              <a:ext uri="{FF2B5EF4-FFF2-40B4-BE49-F238E27FC236}">
                <a16:creationId xmlns:a16="http://schemas.microsoft.com/office/drawing/2014/main" id="{4E012764-1CF5-4B7F-AA94-7B080C0FB7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1878" y="1974713"/>
            <a:ext cx="2724372" cy="360578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6EDDEEE8-FD5F-4C3C-BA90-CF40C2E6C4B7}"/>
              </a:ext>
            </a:extLst>
          </p:cNvPr>
          <p:cNvPicPr>
            <a:picLocks noChangeAspect="1"/>
          </p:cNvPicPr>
          <p:nvPr/>
        </p:nvPicPr>
        <p:blipFill>
          <a:blip r:embed="rId3"/>
          <a:stretch>
            <a:fillRect/>
          </a:stretch>
        </p:blipFill>
        <p:spPr>
          <a:xfrm>
            <a:off x="8362488" y="2308842"/>
            <a:ext cx="2533650" cy="3181350"/>
          </a:xfrm>
          <a:prstGeom prst="rect">
            <a:avLst/>
          </a:prstGeom>
        </p:spPr>
      </p:pic>
    </p:spTree>
    <p:extLst>
      <p:ext uri="{BB962C8B-B14F-4D97-AF65-F5344CB8AC3E}">
        <p14:creationId xmlns:p14="http://schemas.microsoft.com/office/powerpoint/2010/main" val="256213514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007A9F-A50C-41D5-BF23-A44AADEE913A}"/>
              </a:ext>
            </a:extLst>
          </p:cNvPr>
          <p:cNvSpPr>
            <a:spLocks noGrp="1"/>
          </p:cNvSpPr>
          <p:nvPr>
            <p:ph type="title"/>
          </p:nvPr>
        </p:nvSpPr>
        <p:spPr>
          <a:xfrm>
            <a:off x="624840" y="18255"/>
            <a:ext cx="10515600" cy="1325563"/>
          </a:xfrm>
        </p:spPr>
        <p:txBody>
          <a:bodyPr/>
          <a:lstStyle/>
          <a:p>
            <a:r>
              <a:rPr lang="es-CO" dirty="0"/>
              <a:t>Olfato</a:t>
            </a:r>
          </a:p>
        </p:txBody>
      </p:sp>
      <p:sp>
        <p:nvSpPr>
          <p:cNvPr id="3" name="Marcador de contenido 2">
            <a:extLst>
              <a:ext uri="{FF2B5EF4-FFF2-40B4-BE49-F238E27FC236}">
                <a16:creationId xmlns:a16="http://schemas.microsoft.com/office/drawing/2014/main" id="{0EDEF52D-031C-41CB-B6B5-FCC68C6FD086}"/>
              </a:ext>
            </a:extLst>
          </p:cNvPr>
          <p:cNvSpPr>
            <a:spLocks noGrp="1"/>
          </p:cNvSpPr>
          <p:nvPr>
            <p:ph sz="half" idx="2"/>
          </p:nvPr>
        </p:nvSpPr>
        <p:spPr/>
        <p:txBody>
          <a:bodyPr>
            <a:normAutofit lnSpcReduction="10000"/>
          </a:bodyPr>
          <a:lstStyle/>
          <a:p>
            <a:r>
              <a:rPr lang="es-MX" b="0" i="0" dirty="0">
                <a:solidFill>
                  <a:srgbClr val="343536"/>
                </a:solidFill>
                <a:effectLst/>
              </a:rPr>
              <a:t>El epitelio olfatorio del ser humano, es un área de 5 cm</a:t>
            </a:r>
            <a:r>
              <a:rPr lang="es-MX" b="0" i="0" baseline="30000" dirty="0">
                <a:solidFill>
                  <a:srgbClr val="343536"/>
                </a:solidFill>
                <a:effectLst/>
              </a:rPr>
              <a:t>2</a:t>
            </a:r>
            <a:r>
              <a:rPr lang="es-MX" b="0" i="0" dirty="0">
                <a:solidFill>
                  <a:srgbClr val="343536"/>
                </a:solidFill>
                <a:effectLst/>
              </a:rPr>
              <a:t> y 60 </a:t>
            </a:r>
            <a:r>
              <a:rPr lang="es-MX" b="0" i="0" dirty="0" err="1">
                <a:solidFill>
                  <a:srgbClr val="343536"/>
                </a:solidFill>
                <a:effectLst/>
              </a:rPr>
              <a:t>μm</a:t>
            </a:r>
            <a:r>
              <a:rPr lang="es-MX" b="0" i="0" dirty="0">
                <a:solidFill>
                  <a:srgbClr val="343536"/>
                </a:solidFill>
                <a:effectLst/>
              </a:rPr>
              <a:t> de grosor que se encuentra localizada en el techo de la cavidad nasal por encima del nivel del cornete superior.</a:t>
            </a:r>
          </a:p>
          <a:p>
            <a:endParaRPr lang="es-MX" dirty="0">
              <a:solidFill>
                <a:srgbClr val="343536"/>
              </a:solidFill>
            </a:endParaRPr>
          </a:p>
          <a:p>
            <a:r>
              <a:rPr lang="es-MX" b="0" i="0" dirty="0">
                <a:solidFill>
                  <a:srgbClr val="343536"/>
                </a:solidFill>
                <a:effectLst/>
              </a:rPr>
              <a:t>El neuroepitelio es pseudoestratificado y está formado principalmente por cuatro tipos de células.</a:t>
            </a:r>
          </a:p>
          <a:p>
            <a:endParaRPr lang="es-MX" dirty="0">
              <a:solidFill>
                <a:srgbClr val="343536"/>
              </a:solidFill>
            </a:endParaRPr>
          </a:p>
          <a:p>
            <a:r>
              <a:rPr lang="es-MX" dirty="0">
                <a:solidFill>
                  <a:srgbClr val="343536"/>
                </a:solidFill>
              </a:rPr>
              <a:t>Células </a:t>
            </a:r>
            <a:r>
              <a:rPr lang="es-MX" b="0" i="0" dirty="0">
                <a:solidFill>
                  <a:srgbClr val="343536"/>
                </a:solidFill>
                <a:effectLst/>
              </a:rPr>
              <a:t>receptoras.</a:t>
            </a:r>
          </a:p>
          <a:p>
            <a:r>
              <a:rPr lang="es-MX" dirty="0">
                <a:solidFill>
                  <a:srgbClr val="343536"/>
                </a:solidFill>
              </a:rPr>
              <a:t>D</a:t>
            </a:r>
            <a:r>
              <a:rPr lang="es-MX" b="0" i="0" dirty="0">
                <a:solidFill>
                  <a:srgbClr val="343536"/>
                </a:solidFill>
                <a:effectLst/>
              </a:rPr>
              <a:t>e sostén.</a:t>
            </a:r>
          </a:p>
          <a:p>
            <a:r>
              <a:rPr lang="es-MX" b="0" i="0" dirty="0">
                <a:solidFill>
                  <a:srgbClr val="343536"/>
                </a:solidFill>
                <a:effectLst/>
              </a:rPr>
              <a:t>Basales.</a:t>
            </a:r>
          </a:p>
          <a:p>
            <a:r>
              <a:rPr lang="es-MX" dirty="0">
                <a:solidFill>
                  <a:srgbClr val="343536"/>
                </a:solidFill>
              </a:rPr>
              <a:t>C</a:t>
            </a:r>
            <a:r>
              <a:rPr lang="es-MX" b="0" i="0" dirty="0">
                <a:solidFill>
                  <a:srgbClr val="343536"/>
                </a:solidFill>
                <a:effectLst/>
              </a:rPr>
              <a:t>on microvellosidades.</a:t>
            </a:r>
            <a:endParaRPr lang="es-CO" dirty="0"/>
          </a:p>
        </p:txBody>
      </p:sp>
      <p:pic>
        <p:nvPicPr>
          <p:cNvPr id="5" name="Imagen 4">
            <a:extLst>
              <a:ext uri="{FF2B5EF4-FFF2-40B4-BE49-F238E27FC236}">
                <a16:creationId xmlns:a16="http://schemas.microsoft.com/office/drawing/2014/main" id="{A49F7EBD-8C52-4006-8AA6-B271F710B4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445" y="1152208"/>
            <a:ext cx="2419371" cy="2971527"/>
          </a:xfrm>
          <a:prstGeom prst="rect">
            <a:avLst/>
          </a:prstGeom>
        </p:spPr>
      </p:pic>
    </p:spTree>
    <p:extLst>
      <p:ext uri="{BB962C8B-B14F-4D97-AF65-F5344CB8AC3E}">
        <p14:creationId xmlns:p14="http://schemas.microsoft.com/office/powerpoint/2010/main" val="6504626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23240" y="-13617"/>
            <a:ext cx="10515600" cy="1325563"/>
          </a:xfrm>
        </p:spPr>
        <p:txBody>
          <a:bodyPr/>
          <a:lstStyle/>
          <a:p>
            <a:r>
              <a:rPr lang="es-CO" dirty="0"/>
              <a:t>Células receptoras</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5059486" y="2689759"/>
            <a:ext cx="6761922" cy="4351338"/>
          </a:xfrm>
        </p:spPr>
        <p:txBody>
          <a:bodyPr/>
          <a:lstStyle/>
          <a:p>
            <a:r>
              <a:rPr lang="es-MX" b="0" i="0" dirty="0">
                <a:solidFill>
                  <a:srgbClr val="343536"/>
                </a:solidFill>
                <a:effectLst/>
              </a:rPr>
              <a:t>Las células receptoras, aproximadamente 10 millones, son neuronas bipolares (neuronas de </a:t>
            </a:r>
            <a:r>
              <a:rPr lang="es-MX" b="0" i="0" dirty="0" err="1">
                <a:solidFill>
                  <a:srgbClr val="343536"/>
                </a:solidFill>
                <a:effectLst/>
              </a:rPr>
              <a:t>Schultze</a:t>
            </a:r>
            <a:r>
              <a:rPr lang="es-MX" b="0" i="0" dirty="0">
                <a:solidFill>
                  <a:srgbClr val="343536"/>
                </a:solidFill>
                <a:effectLst/>
              </a:rPr>
              <a:t>) que poseen un núcleo central del cual salen dos prolongaciones.</a:t>
            </a:r>
          </a:p>
          <a:p>
            <a:r>
              <a:rPr lang="es-MX" b="0" i="0" dirty="0">
                <a:solidFill>
                  <a:srgbClr val="343536"/>
                </a:solidFill>
                <a:effectLst/>
              </a:rPr>
              <a:t>La prolongación distal o apical es una dendrita en forma de botón o bulbo.</a:t>
            </a:r>
            <a:endParaRPr lang="es-MX" dirty="0">
              <a:solidFill>
                <a:srgbClr val="343536"/>
              </a:solidFill>
            </a:endParaRPr>
          </a:p>
          <a:p>
            <a:endParaRPr lang="es-MX" dirty="0">
              <a:solidFill>
                <a:srgbClr val="343536"/>
              </a:solidFill>
            </a:endParaRPr>
          </a:p>
          <a:p>
            <a:r>
              <a:rPr lang="es-MX" b="1" i="1" dirty="0">
                <a:solidFill>
                  <a:srgbClr val="343536"/>
                </a:solidFill>
                <a:effectLst/>
              </a:rPr>
              <a:t>Cilios olfatorios: </a:t>
            </a:r>
            <a:r>
              <a:rPr lang="es-MX" b="0" i="0" dirty="0">
                <a:solidFill>
                  <a:srgbClr val="343536"/>
                </a:solidFill>
                <a:effectLst/>
              </a:rPr>
              <a:t>Penetran en el moco del epitelio y en los cuales se llevan a cabo los mecanismos de transducción cuando las moléculas odoríferas se adhieren a ellos.</a:t>
            </a:r>
            <a:endParaRPr lang="es-CO" dirty="0"/>
          </a:p>
        </p:txBody>
      </p:sp>
      <p:pic>
        <p:nvPicPr>
          <p:cNvPr id="9218" name="Picture 2" descr="Bulbo olfatorio: definición, partes y funciones">
            <a:extLst>
              <a:ext uri="{FF2B5EF4-FFF2-40B4-BE49-F238E27FC236}">
                <a16:creationId xmlns:a16="http://schemas.microsoft.com/office/drawing/2014/main" id="{115A7FD3-F320-4BDE-9189-6A7753547C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25385" y="486604"/>
            <a:ext cx="4301383" cy="1840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7580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94360" y="18255"/>
            <a:ext cx="10515600" cy="1325563"/>
          </a:xfrm>
        </p:spPr>
        <p:txBody>
          <a:bodyPr/>
          <a:lstStyle/>
          <a:p>
            <a:r>
              <a:rPr lang="es-CO" dirty="0"/>
              <a:t>Células de sostén</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5069398" y="1343818"/>
            <a:ext cx="6761922" cy="5286375"/>
          </a:xfrm>
        </p:spPr>
        <p:txBody>
          <a:bodyPr>
            <a:noAutofit/>
          </a:bodyPr>
          <a:lstStyle/>
          <a:p>
            <a:r>
              <a:rPr lang="es-MX" sz="1800" b="0" i="0" dirty="0">
                <a:solidFill>
                  <a:srgbClr val="343536"/>
                </a:solidFill>
                <a:effectLst/>
              </a:rPr>
              <a:t>Son células cilíndricas largas y delgadas que atraviesan todo el neuroepitelio y se asemejan a las células gliales. </a:t>
            </a:r>
          </a:p>
          <a:p>
            <a:endParaRPr lang="es-MX" sz="1800" dirty="0">
              <a:solidFill>
                <a:srgbClr val="343536"/>
              </a:solidFill>
            </a:endParaRPr>
          </a:p>
          <a:p>
            <a:r>
              <a:rPr lang="es-MX" sz="1800" b="0" i="0" dirty="0">
                <a:solidFill>
                  <a:srgbClr val="343536"/>
                </a:solidFill>
                <a:effectLst/>
              </a:rPr>
              <a:t>En su extremo apical poseen microvellosidades, núcleos ovales que se proyectan hacia la luz del epitelio y gránulos de </a:t>
            </a:r>
            <a:r>
              <a:rPr lang="es-MX" sz="1800" b="0" i="0" dirty="0" err="1">
                <a:solidFill>
                  <a:srgbClr val="343536"/>
                </a:solidFill>
                <a:effectLst/>
              </a:rPr>
              <a:t>mucígeno</a:t>
            </a:r>
            <a:r>
              <a:rPr lang="es-MX" sz="1800" b="0" i="0" dirty="0">
                <a:solidFill>
                  <a:srgbClr val="343536"/>
                </a:solidFill>
                <a:effectLst/>
              </a:rPr>
              <a:t>.</a:t>
            </a:r>
          </a:p>
          <a:p>
            <a:endParaRPr lang="es-MX" sz="1800" dirty="0">
              <a:solidFill>
                <a:srgbClr val="343536"/>
              </a:solidFill>
            </a:endParaRPr>
          </a:p>
          <a:p>
            <a:r>
              <a:rPr lang="es-MX" sz="1800" b="0" i="0" dirty="0">
                <a:solidFill>
                  <a:srgbClr val="343536"/>
                </a:solidFill>
                <a:effectLst/>
              </a:rPr>
              <a:t>La parte perinuclear del citoplasma posee un aparato de Golgi moderadamente desarrollado y abundantes mitocondrias y enzimas.</a:t>
            </a:r>
          </a:p>
          <a:p>
            <a:endParaRPr lang="es-MX" sz="1800" dirty="0">
              <a:solidFill>
                <a:srgbClr val="343536"/>
              </a:solidFill>
            </a:endParaRPr>
          </a:p>
          <a:p>
            <a:r>
              <a:rPr lang="es-MX" sz="1800" dirty="0">
                <a:solidFill>
                  <a:srgbClr val="343536"/>
                </a:solidFill>
              </a:rPr>
              <a:t>Funciones:</a:t>
            </a:r>
          </a:p>
          <a:p>
            <a:pPr lvl="1"/>
            <a:r>
              <a:rPr lang="es-MX" sz="1800" dirty="0">
                <a:solidFill>
                  <a:srgbClr val="343536"/>
                </a:solidFill>
              </a:rPr>
              <a:t>Producción de moco.</a:t>
            </a:r>
          </a:p>
          <a:p>
            <a:pPr lvl="1"/>
            <a:r>
              <a:rPr lang="es-MX" sz="1800" dirty="0" err="1">
                <a:solidFill>
                  <a:srgbClr val="343536"/>
                </a:solidFill>
              </a:rPr>
              <a:t>Aislan</a:t>
            </a:r>
            <a:r>
              <a:rPr lang="es-MX" sz="1800" dirty="0">
                <a:solidFill>
                  <a:srgbClr val="343536"/>
                </a:solidFill>
              </a:rPr>
              <a:t> a las neuronas olfatorias.</a:t>
            </a:r>
          </a:p>
          <a:p>
            <a:pPr lvl="1"/>
            <a:r>
              <a:rPr lang="es-MX" sz="1800" dirty="0">
                <a:solidFill>
                  <a:srgbClr val="343536"/>
                </a:solidFill>
              </a:rPr>
              <a:t>Regula el </a:t>
            </a:r>
            <a:r>
              <a:rPr lang="es-MX" sz="1800" dirty="0" err="1">
                <a:solidFill>
                  <a:srgbClr val="343536"/>
                </a:solidFill>
              </a:rPr>
              <a:t>portasio</a:t>
            </a:r>
            <a:r>
              <a:rPr lang="es-MX" sz="1800" dirty="0">
                <a:solidFill>
                  <a:srgbClr val="343536"/>
                </a:solidFill>
              </a:rPr>
              <a:t>.</a:t>
            </a:r>
          </a:p>
          <a:p>
            <a:pPr lvl="1"/>
            <a:endParaRPr lang="es-CO" sz="1800" dirty="0"/>
          </a:p>
        </p:txBody>
      </p:sp>
      <p:pic>
        <p:nvPicPr>
          <p:cNvPr id="8194" name="Picture 2" descr="OLFATO „La nariz es la parte del tracto respiratorio superior al paladar  duro y contiene el órgano periférico del olfato. „Está dividida en  cavidades derecha a izquierda por el tabique nasal FUNCIONES El órgano del  olfato contiene el receptor de la olfación ...">
            <a:extLst>
              <a:ext uri="{FF2B5EF4-FFF2-40B4-BE49-F238E27FC236}">
                <a16:creationId xmlns:a16="http://schemas.microsoft.com/office/drawing/2014/main" id="{CB9F9952-08BE-4854-911D-CC96655A87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47407" y="1198404"/>
            <a:ext cx="3844471" cy="2794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176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84200" y="0"/>
            <a:ext cx="10515600" cy="1325563"/>
          </a:xfrm>
        </p:spPr>
        <p:txBody>
          <a:bodyPr/>
          <a:lstStyle/>
          <a:p>
            <a:r>
              <a:rPr lang="es-CO" dirty="0"/>
              <a:t>Células basales</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5079558" y="1325563"/>
            <a:ext cx="6761922" cy="4351338"/>
          </a:xfrm>
        </p:spPr>
        <p:txBody>
          <a:bodyPr/>
          <a:lstStyle/>
          <a:p>
            <a:r>
              <a:rPr lang="es-MX" b="0" i="0" dirty="0">
                <a:solidFill>
                  <a:srgbClr val="343536"/>
                </a:solidFill>
                <a:effectLst/>
              </a:rPr>
              <a:t>Son células cúbicas y con núcleo electrodenso que se localizan hacia la membrana basal y en la base de las células de sostén.</a:t>
            </a:r>
          </a:p>
          <a:p>
            <a:endParaRPr lang="es-MX" dirty="0">
              <a:solidFill>
                <a:srgbClr val="343536"/>
              </a:solidFill>
            </a:endParaRPr>
          </a:p>
          <a:p>
            <a:r>
              <a:rPr lang="es-MX" b="0" i="0" dirty="0">
                <a:solidFill>
                  <a:srgbClr val="343536"/>
                </a:solidFill>
                <a:effectLst/>
              </a:rPr>
              <a:t> Estas células no están en contacto con la luz y son las células madre a partir de las cuales se pueden formar nuevas células receptoras.</a:t>
            </a:r>
            <a:endParaRPr lang="es-CO" dirty="0"/>
          </a:p>
        </p:txBody>
      </p:sp>
      <p:pic>
        <p:nvPicPr>
          <p:cNvPr id="7170" name="Picture 2" descr="OLFATO „La nariz es la parte del tracto respiratorio superior al paladar  duro y contiene el órgano periférico del olfato. „Está dividida en  cavidades derecha a izquierda por el tabique nasal FUNCIONES El órgano del  olfato contiene el receptor de la olfación ...">
            <a:extLst>
              <a:ext uri="{FF2B5EF4-FFF2-40B4-BE49-F238E27FC236}">
                <a16:creationId xmlns:a16="http://schemas.microsoft.com/office/drawing/2014/main" id="{BBF57C74-C5B3-49F8-BC59-043D0EC84A6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156750"/>
            <a:ext cx="3608725" cy="2622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09437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74040" y="121285"/>
            <a:ext cx="10515600" cy="1325563"/>
          </a:xfrm>
        </p:spPr>
        <p:txBody>
          <a:bodyPr/>
          <a:lstStyle/>
          <a:p>
            <a:r>
              <a:rPr lang="es-CO" dirty="0"/>
              <a:t>Receptores odoríferos</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751398" y="1253331"/>
            <a:ext cx="7701722" cy="4351338"/>
          </a:xfrm>
        </p:spPr>
        <p:txBody>
          <a:bodyPr>
            <a:noAutofit/>
          </a:bodyPr>
          <a:lstStyle/>
          <a:p>
            <a:r>
              <a:rPr lang="es-MX" sz="1600" dirty="0">
                <a:solidFill>
                  <a:srgbClr val="343536"/>
                </a:solidFill>
              </a:rPr>
              <a:t>E</a:t>
            </a:r>
            <a:r>
              <a:rPr lang="es-MX" sz="1600" b="0" i="0" dirty="0">
                <a:solidFill>
                  <a:srgbClr val="343536"/>
                </a:solidFill>
                <a:effectLst/>
              </a:rPr>
              <a:t>stán acoplados a la gran familia de proteínas G.</a:t>
            </a:r>
          </a:p>
          <a:p>
            <a:r>
              <a:rPr lang="es-MX" sz="1600" b="0" i="0" dirty="0">
                <a:solidFill>
                  <a:srgbClr val="343536"/>
                </a:solidFill>
                <a:effectLst/>
              </a:rPr>
              <a:t>Poseen siete dominios hidrófobos de expansión de la membrana.</a:t>
            </a:r>
            <a:endParaRPr lang="es-MX" sz="1600" dirty="0">
              <a:solidFill>
                <a:srgbClr val="343536"/>
              </a:solidFill>
            </a:endParaRPr>
          </a:p>
          <a:p>
            <a:r>
              <a:rPr lang="es-MX" sz="1600" b="0" i="0" dirty="0">
                <a:solidFill>
                  <a:srgbClr val="343536"/>
                </a:solidFill>
                <a:effectLst/>
              </a:rPr>
              <a:t>La proteína fijadora de olor capta la molécula odorífera y se la ofrece a la superficie externa de la proteína receptora .</a:t>
            </a:r>
          </a:p>
          <a:p>
            <a:r>
              <a:rPr lang="es-MX" sz="1600" b="0" i="0" dirty="0">
                <a:solidFill>
                  <a:srgbClr val="343536"/>
                </a:solidFill>
                <a:effectLst/>
              </a:rPr>
              <a:t>Al acoplarse la molécula odorífera a la superficie externa de la proteína receptora activa la proteína G</a:t>
            </a:r>
            <a:r>
              <a:rPr lang="es-MX" sz="1600" b="0" i="0" baseline="-25000" dirty="0">
                <a:solidFill>
                  <a:srgbClr val="343536"/>
                </a:solidFill>
                <a:effectLst/>
              </a:rPr>
              <a:t>olf</a:t>
            </a:r>
            <a:r>
              <a:rPr lang="es-MX" sz="1600" b="0" i="0" dirty="0">
                <a:solidFill>
                  <a:srgbClr val="343536"/>
                </a:solidFill>
                <a:effectLst/>
              </a:rPr>
              <a:t> presente en la membrana celular.</a:t>
            </a:r>
            <a:endParaRPr lang="es-MX" sz="1600" dirty="0">
              <a:solidFill>
                <a:srgbClr val="343536"/>
              </a:solidFill>
            </a:endParaRPr>
          </a:p>
          <a:p>
            <a:r>
              <a:rPr lang="es-MX" sz="1600" b="0" i="0" dirty="0">
                <a:solidFill>
                  <a:srgbClr val="343536"/>
                </a:solidFill>
                <a:effectLst/>
              </a:rPr>
              <a:t>Al activarse la proteína G</a:t>
            </a:r>
            <a:r>
              <a:rPr lang="es-MX" sz="1600" b="0" i="0" baseline="-25000" dirty="0">
                <a:solidFill>
                  <a:srgbClr val="343536"/>
                </a:solidFill>
                <a:effectLst/>
              </a:rPr>
              <a:t>olf</a:t>
            </a:r>
            <a:r>
              <a:rPr lang="es-MX" sz="1600" b="0" i="0" dirty="0">
                <a:solidFill>
                  <a:srgbClr val="343536"/>
                </a:solidFill>
                <a:effectLst/>
              </a:rPr>
              <a:t> se desprende la subunidad α del trímero que normalmente forman las subunidades α, β y </a:t>
            </a:r>
          </a:p>
          <a:p>
            <a:r>
              <a:rPr lang="es-MX" sz="1600" b="0" i="0" dirty="0">
                <a:solidFill>
                  <a:srgbClr val="343536"/>
                </a:solidFill>
                <a:effectLst/>
              </a:rPr>
              <a:t>La subunidad α activa la enzima </a:t>
            </a:r>
            <a:r>
              <a:rPr lang="es-MX" sz="1600" b="0" i="0" dirty="0" err="1">
                <a:solidFill>
                  <a:srgbClr val="343536"/>
                </a:solidFill>
                <a:effectLst/>
              </a:rPr>
              <a:t>adenilciclasa</a:t>
            </a:r>
            <a:r>
              <a:rPr lang="es-MX" sz="1600" b="0" i="0" dirty="0">
                <a:solidFill>
                  <a:srgbClr val="343536"/>
                </a:solidFill>
                <a:effectLst/>
              </a:rPr>
              <a:t> III.</a:t>
            </a:r>
          </a:p>
          <a:p>
            <a:pPr marL="0" indent="0">
              <a:buNone/>
            </a:pPr>
            <a:br>
              <a:rPr lang="es-MX" sz="1600" dirty="0"/>
            </a:br>
            <a:endParaRPr lang="es-CO" sz="1600" dirty="0"/>
          </a:p>
        </p:txBody>
      </p:sp>
      <p:pic>
        <p:nvPicPr>
          <p:cNvPr id="5" name="Imagen 4">
            <a:extLst>
              <a:ext uri="{FF2B5EF4-FFF2-40B4-BE49-F238E27FC236}">
                <a16:creationId xmlns:a16="http://schemas.microsoft.com/office/drawing/2014/main" id="{8824E248-7B24-4F7C-A2FD-3CB9C840B8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78913" y="1528128"/>
            <a:ext cx="3421640" cy="4445952"/>
          </a:xfrm>
          <a:prstGeom prst="rect">
            <a:avLst/>
          </a:prstGeom>
        </p:spPr>
      </p:pic>
    </p:spTree>
    <p:extLst>
      <p:ext uri="{BB962C8B-B14F-4D97-AF65-F5344CB8AC3E}">
        <p14:creationId xmlns:p14="http://schemas.microsoft.com/office/powerpoint/2010/main" val="418793917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63880" y="141605"/>
            <a:ext cx="10515600" cy="1325563"/>
          </a:xfrm>
        </p:spPr>
        <p:txBody>
          <a:bodyPr/>
          <a:lstStyle/>
          <a:p>
            <a:r>
              <a:rPr lang="es-CO" dirty="0"/>
              <a:t>Fisiología del receptor</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563880" y="1253331"/>
            <a:ext cx="6761922" cy="4351338"/>
          </a:xfrm>
        </p:spPr>
        <p:txBody>
          <a:bodyPr>
            <a:normAutofit/>
          </a:bodyPr>
          <a:lstStyle/>
          <a:p>
            <a:r>
              <a:rPr lang="es-MX" sz="1700" b="0" i="0" dirty="0">
                <a:solidFill>
                  <a:srgbClr val="343536"/>
                </a:solidFill>
                <a:effectLst/>
              </a:rPr>
              <a:t>Los canales iónicos activados dejan entrar los iones </a:t>
            </a:r>
            <a:r>
              <a:rPr lang="es-MX" sz="1700" b="0" i="0" dirty="0" err="1">
                <a:solidFill>
                  <a:srgbClr val="343536"/>
                </a:solidFill>
                <a:effectLst/>
              </a:rPr>
              <a:t>Na</a:t>
            </a:r>
            <a:r>
              <a:rPr lang="es-MX" sz="1700" b="0" i="0" baseline="30000" dirty="0">
                <a:solidFill>
                  <a:srgbClr val="343536"/>
                </a:solidFill>
                <a:effectLst/>
              </a:rPr>
              <a:t>+</a:t>
            </a:r>
            <a:r>
              <a:rPr lang="es-MX" sz="1700" b="0" i="0" dirty="0">
                <a:solidFill>
                  <a:srgbClr val="343536"/>
                </a:solidFill>
                <a:effectLst/>
              </a:rPr>
              <a:t> y Ca</a:t>
            </a:r>
            <a:r>
              <a:rPr lang="es-MX" sz="1700" b="0" i="0" baseline="30000" dirty="0">
                <a:solidFill>
                  <a:srgbClr val="343536"/>
                </a:solidFill>
                <a:effectLst/>
              </a:rPr>
              <a:t>++</a:t>
            </a:r>
            <a:r>
              <a:rPr lang="es-MX" sz="1700" b="0" i="0" dirty="0">
                <a:solidFill>
                  <a:srgbClr val="343536"/>
                </a:solidFill>
                <a:effectLst/>
              </a:rPr>
              <a:t> que desplazan el potencial de membrana hacia valores menos negativos ocasionando una </a:t>
            </a:r>
            <a:r>
              <a:rPr lang="es-MX" sz="1700" b="0" i="0" dirty="0" err="1">
                <a:solidFill>
                  <a:srgbClr val="343536"/>
                </a:solidFill>
                <a:effectLst/>
              </a:rPr>
              <a:t>hipopolarización</a:t>
            </a:r>
            <a:r>
              <a:rPr lang="es-MX" sz="1700" b="0" i="0" dirty="0">
                <a:solidFill>
                  <a:srgbClr val="343536"/>
                </a:solidFill>
                <a:effectLst/>
              </a:rPr>
              <a:t>.</a:t>
            </a:r>
          </a:p>
          <a:p>
            <a:r>
              <a:rPr lang="es-MX" sz="1700" b="0" i="0" dirty="0">
                <a:solidFill>
                  <a:srgbClr val="343536"/>
                </a:solidFill>
                <a:effectLst/>
              </a:rPr>
              <a:t>Las neuronas receptoras del olfato sin estímulo, poseen un potencial de membrana de −55 </a:t>
            </a:r>
            <a:r>
              <a:rPr lang="es-MX" sz="1700" b="0" i="0" dirty="0" err="1">
                <a:solidFill>
                  <a:srgbClr val="343536"/>
                </a:solidFill>
                <a:effectLst/>
              </a:rPr>
              <a:t>mV</a:t>
            </a:r>
            <a:r>
              <a:rPr lang="es-MX" sz="1700" b="0" i="0" dirty="0">
                <a:solidFill>
                  <a:srgbClr val="343536"/>
                </a:solidFill>
                <a:effectLst/>
              </a:rPr>
              <a:t>. </a:t>
            </a:r>
          </a:p>
          <a:p>
            <a:r>
              <a:rPr lang="es-MX" sz="1700" b="0" i="0" dirty="0">
                <a:solidFill>
                  <a:srgbClr val="343536"/>
                </a:solidFill>
                <a:effectLst/>
              </a:rPr>
              <a:t>Ante la presencia del estímulo la membrana se </a:t>
            </a:r>
            <a:r>
              <a:rPr lang="es-MX" sz="1700" b="0" i="0" dirty="0" err="1">
                <a:solidFill>
                  <a:srgbClr val="343536"/>
                </a:solidFill>
                <a:effectLst/>
              </a:rPr>
              <a:t>hipopolariza</a:t>
            </a:r>
            <a:r>
              <a:rPr lang="es-MX" sz="1700" b="0" i="0" dirty="0">
                <a:solidFill>
                  <a:srgbClr val="343536"/>
                </a:solidFill>
                <a:effectLst/>
              </a:rPr>
              <a:t> hasta un valor de −30 </a:t>
            </a:r>
            <a:r>
              <a:rPr lang="es-MX" sz="1700" b="0" i="0" dirty="0" err="1">
                <a:solidFill>
                  <a:srgbClr val="343536"/>
                </a:solidFill>
                <a:effectLst/>
              </a:rPr>
              <a:t>mV</a:t>
            </a:r>
            <a:r>
              <a:rPr lang="es-MX" sz="1700" b="0" i="0" dirty="0">
                <a:solidFill>
                  <a:srgbClr val="343536"/>
                </a:solidFill>
                <a:effectLst/>
              </a:rPr>
              <a:t>. </a:t>
            </a:r>
          </a:p>
          <a:p>
            <a:r>
              <a:rPr lang="es-MX" sz="1700" b="0" i="0" dirty="0">
                <a:solidFill>
                  <a:srgbClr val="343536"/>
                </a:solidFill>
                <a:effectLst/>
              </a:rPr>
              <a:t>Cada neurona responde a muchas sustancias odoríferas y cada olor es capaz de estimular a muchas neuronas.</a:t>
            </a:r>
            <a:endParaRPr lang="es-CO" sz="1700" dirty="0"/>
          </a:p>
        </p:txBody>
      </p:sp>
      <p:pic>
        <p:nvPicPr>
          <p:cNvPr id="5" name="Imagen 4">
            <a:extLst>
              <a:ext uri="{FF2B5EF4-FFF2-40B4-BE49-F238E27FC236}">
                <a16:creationId xmlns:a16="http://schemas.microsoft.com/office/drawing/2014/main" id="{C6942F68-7C75-4E54-BE2C-FF622A08C9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91290" y="3429000"/>
            <a:ext cx="4779545" cy="3287395"/>
          </a:xfrm>
          <a:prstGeom prst="rect">
            <a:avLst/>
          </a:prstGeom>
        </p:spPr>
      </p:pic>
    </p:spTree>
    <p:extLst>
      <p:ext uri="{BB962C8B-B14F-4D97-AF65-F5344CB8AC3E}">
        <p14:creationId xmlns:p14="http://schemas.microsoft.com/office/powerpoint/2010/main" val="167087190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74040" y="0"/>
            <a:ext cx="10515600" cy="1325563"/>
          </a:xfrm>
        </p:spPr>
        <p:txBody>
          <a:bodyPr/>
          <a:lstStyle/>
          <a:p>
            <a:r>
              <a:rPr lang="es-CO" dirty="0"/>
              <a:t>Desmoralización </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760746" y="1805305"/>
            <a:ext cx="6761922" cy="4351338"/>
          </a:xfrm>
        </p:spPr>
        <p:txBody>
          <a:bodyPr/>
          <a:lstStyle/>
          <a:p>
            <a:r>
              <a:rPr lang="es-MX" b="0" i="0" dirty="0">
                <a:solidFill>
                  <a:srgbClr val="343536"/>
                </a:solidFill>
                <a:effectLst/>
              </a:rPr>
              <a:t>Los canales iónicos activados dejan entrar los iones </a:t>
            </a:r>
            <a:r>
              <a:rPr lang="es-MX" b="0" i="0" dirty="0" err="1">
                <a:solidFill>
                  <a:srgbClr val="343536"/>
                </a:solidFill>
                <a:effectLst/>
              </a:rPr>
              <a:t>Na</a:t>
            </a:r>
            <a:r>
              <a:rPr lang="es-MX" b="0" i="0" baseline="30000" dirty="0">
                <a:solidFill>
                  <a:srgbClr val="343536"/>
                </a:solidFill>
                <a:effectLst/>
              </a:rPr>
              <a:t>+</a:t>
            </a:r>
            <a:r>
              <a:rPr lang="es-MX" b="0" i="0" dirty="0">
                <a:solidFill>
                  <a:srgbClr val="343536"/>
                </a:solidFill>
                <a:effectLst/>
              </a:rPr>
              <a:t> y Ca</a:t>
            </a:r>
            <a:r>
              <a:rPr lang="es-MX" b="0" i="0" baseline="30000" dirty="0">
                <a:solidFill>
                  <a:srgbClr val="343536"/>
                </a:solidFill>
                <a:effectLst/>
              </a:rPr>
              <a:t>++</a:t>
            </a:r>
            <a:r>
              <a:rPr lang="es-MX" b="0" i="0" dirty="0">
                <a:solidFill>
                  <a:srgbClr val="343536"/>
                </a:solidFill>
                <a:effectLst/>
              </a:rPr>
              <a:t> que desplazan el potencial de membrana hacia valores menos negativos ocasionando una </a:t>
            </a:r>
            <a:r>
              <a:rPr lang="es-MX" b="0" i="0" dirty="0" err="1">
                <a:solidFill>
                  <a:srgbClr val="343536"/>
                </a:solidFill>
                <a:effectLst/>
              </a:rPr>
              <a:t>hipopolarización</a:t>
            </a:r>
            <a:r>
              <a:rPr lang="es-MX" b="0" i="0" dirty="0">
                <a:solidFill>
                  <a:srgbClr val="343536"/>
                </a:solidFill>
                <a:effectLst/>
              </a:rPr>
              <a:t>.</a:t>
            </a:r>
          </a:p>
          <a:p>
            <a:endParaRPr lang="es-MX" dirty="0">
              <a:solidFill>
                <a:srgbClr val="343536"/>
              </a:solidFill>
            </a:endParaRPr>
          </a:p>
          <a:p>
            <a:r>
              <a:rPr lang="es-MX" b="0" i="0" dirty="0">
                <a:solidFill>
                  <a:srgbClr val="343536"/>
                </a:solidFill>
                <a:effectLst/>
              </a:rPr>
              <a:t>Si la magnitud del potencial generador sobrepasa el umbral del segmento inicial del axón de la neurona receptora, se dispara el potencial de acción nervioso debido a la activación de canales del sodio y potasio del voltaje dependiente a este nivel.</a:t>
            </a:r>
            <a:endParaRPr lang="es-CO" dirty="0"/>
          </a:p>
        </p:txBody>
      </p:sp>
      <p:pic>
        <p:nvPicPr>
          <p:cNvPr id="5" name="Imagen 4">
            <a:extLst>
              <a:ext uri="{FF2B5EF4-FFF2-40B4-BE49-F238E27FC236}">
                <a16:creationId xmlns:a16="http://schemas.microsoft.com/office/drawing/2014/main" id="{AF3599D8-1023-41C8-9378-F1D9AC7BEE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103237"/>
            <a:ext cx="3658386" cy="3142528"/>
          </a:xfrm>
          <a:prstGeom prst="rect">
            <a:avLst/>
          </a:prstGeom>
        </p:spPr>
      </p:pic>
    </p:spTree>
    <p:extLst>
      <p:ext uri="{BB962C8B-B14F-4D97-AF65-F5344CB8AC3E}">
        <p14:creationId xmlns:p14="http://schemas.microsoft.com/office/powerpoint/2010/main" val="187395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45160" y="141605"/>
            <a:ext cx="10515600" cy="1325563"/>
          </a:xfrm>
        </p:spPr>
        <p:txBody>
          <a:bodyPr/>
          <a:lstStyle/>
          <a:p>
            <a:r>
              <a:rPr lang="es-MX" dirty="0"/>
              <a:t>Glutamato</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p:txBody>
          <a:bodyPr/>
          <a:lstStyle/>
          <a:p>
            <a:r>
              <a:rPr lang="es-MX" dirty="0"/>
              <a:t>Es secretada por las terminales presinápticas en muchas de las vías sensoriales que ingresan al sistema nervioso central, así como en muchas áreas de la corteza cerebral. </a:t>
            </a:r>
          </a:p>
          <a:p>
            <a:endParaRPr lang="es-MX" dirty="0"/>
          </a:p>
          <a:p>
            <a:r>
              <a:rPr lang="es-MX" dirty="0"/>
              <a:t>Neurotransmisor excitatorio.</a:t>
            </a:r>
            <a:endParaRPr lang="es-CO" dirty="0"/>
          </a:p>
        </p:txBody>
      </p:sp>
      <p:pic>
        <p:nvPicPr>
          <p:cNvPr id="8194" name="Picture 2" descr="Glutamato: el neurotransmisor excitador por excelencia - Mejor con Salud">
            <a:extLst>
              <a:ext uri="{FF2B5EF4-FFF2-40B4-BE49-F238E27FC236}">
                <a16:creationId xmlns:a16="http://schemas.microsoft.com/office/drawing/2014/main" id="{1E40345F-0AD9-467E-AB6F-13297E4D19A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8200" y="1256665"/>
            <a:ext cx="3187284" cy="181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01081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14680" y="100965"/>
            <a:ext cx="10515600" cy="1325563"/>
          </a:xfrm>
        </p:spPr>
        <p:txBody>
          <a:bodyPr/>
          <a:lstStyle/>
          <a:p>
            <a:r>
              <a:rPr lang="es-CO" dirty="0"/>
              <a:t>Vías olfatorias centrales</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5311836" y="1626148"/>
            <a:ext cx="6761922" cy="4351338"/>
          </a:xfrm>
        </p:spPr>
        <p:txBody>
          <a:bodyPr>
            <a:normAutofit fontScale="92500" lnSpcReduction="10000"/>
          </a:bodyPr>
          <a:lstStyle/>
          <a:p>
            <a:r>
              <a:rPr lang="es-CO" b="1" dirty="0"/>
              <a:t>Núcleo olfatorio anterior</a:t>
            </a:r>
            <a:r>
              <a:rPr lang="es-CO" dirty="0"/>
              <a:t>:</a:t>
            </a:r>
          </a:p>
          <a:p>
            <a:pPr lvl="1"/>
            <a:r>
              <a:rPr lang="es-MX" b="0" i="0" dirty="0">
                <a:solidFill>
                  <a:srgbClr val="343536"/>
                </a:solidFill>
                <a:effectLst/>
              </a:rPr>
              <a:t> Localizado en la base del tracto olfatorio. </a:t>
            </a:r>
          </a:p>
          <a:p>
            <a:pPr lvl="1"/>
            <a:r>
              <a:rPr lang="es-MX" dirty="0">
                <a:solidFill>
                  <a:srgbClr val="343536"/>
                </a:solidFill>
              </a:rPr>
              <a:t>C</a:t>
            </a:r>
            <a:r>
              <a:rPr lang="es-MX" b="0" i="0" dirty="0">
                <a:solidFill>
                  <a:srgbClr val="343536"/>
                </a:solidFill>
                <a:effectLst/>
              </a:rPr>
              <a:t>onstituido por un grupo de neuronas que envían sus axones a través de la comisura anterior al núcleo olfatorio del bulbo contralateral.</a:t>
            </a:r>
          </a:p>
          <a:p>
            <a:pPr lvl="1"/>
            <a:r>
              <a:rPr lang="es-MX" b="0" i="0" dirty="0">
                <a:solidFill>
                  <a:srgbClr val="343536"/>
                </a:solidFill>
                <a:effectLst/>
              </a:rPr>
              <a:t>Esta conexión </a:t>
            </a:r>
            <a:r>
              <a:rPr lang="es-MX" b="0" i="0" dirty="0" err="1">
                <a:solidFill>
                  <a:srgbClr val="343536"/>
                </a:solidFill>
                <a:effectLst/>
              </a:rPr>
              <a:t>interbulbar</a:t>
            </a:r>
            <a:r>
              <a:rPr lang="es-MX" b="0" i="0" dirty="0">
                <a:solidFill>
                  <a:srgbClr val="343536"/>
                </a:solidFill>
                <a:effectLst/>
              </a:rPr>
              <a:t>, a través del núcleo olfatorio anterior permite el procesamiento interhemisférico de los olores.</a:t>
            </a:r>
            <a:endParaRPr lang="es-MX" dirty="0">
              <a:solidFill>
                <a:srgbClr val="343536"/>
              </a:solidFill>
            </a:endParaRPr>
          </a:p>
          <a:p>
            <a:r>
              <a:rPr lang="es-MX" b="1" dirty="0">
                <a:solidFill>
                  <a:srgbClr val="343536"/>
                </a:solidFill>
              </a:rPr>
              <a:t>Tubérculo olfatorio</a:t>
            </a:r>
            <a:r>
              <a:rPr lang="es-MX" dirty="0">
                <a:solidFill>
                  <a:srgbClr val="343536"/>
                </a:solidFill>
              </a:rPr>
              <a:t>:</a:t>
            </a:r>
          </a:p>
          <a:p>
            <a:pPr lvl="1"/>
            <a:r>
              <a:rPr lang="es-CO" b="0" i="0" dirty="0">
                <a:solidFill>
                  <a:srgbClr val="343536"/>
                </a:solidFill>
                <a:effectLst/>
              </a:rPr>
              <a:t>Localizado dentro de la sustancia perforada anterior.</a:t>
            </a:r>
            <a:endParaRPr lang="es-MX" b="0" i="0" dirty="0">
              <a:solidFill>
                <a:srgbClr val="343536"/>
              </a:solidFill>
              <a:effectLst/>
            </a:endParaRPr>
          </a:p>
          <a:p>
            <a:pPr lvl="1"/>
            <a:r>
              <a:rPr lang="es-MX" b="0" i="0" dirty="0">
                <a:solidFill>
                  <a:srgbClr val="343536"/>
                </a:solidFill>
                <a:effectLst/>
              </a:rPr>
              <a:t> Los axones de las células mitrales establecen sinapsis con las neuronas del tubérculo olfatorio antes de dirigirse al núcleo </a:t>
            </a:r>
            <a:r>
              <a:rPr lang="es-MX" b="0" i="0" dirty="0" err="1">
                <a:solidFill>
                  <a:srgbClr val="343536"/>
                </a:solidFill>
                <a:effectLst/>
              </a:rPr>
              <a:t>dorsomedial</a:t>
            </a:r>
            <a:r>
              <a:rPr lang="es-MX" b="0" i="0" dirty="0">
                <a:solidFill>
                  <a:srgbClr val="343536"/>
                </a:solidFill>
                <a:effectLst/>
              </a:rPr>
              <a:t> del tálamo y la corteza orbitofrontal.</a:t>
            </a:r>
            <a:endParaRPr lang="es-CO" dirty="0"/>
          </a:p>
        </p:txBody>
      </p:sp>
      <p:pic>
        <p:nvPicPr>
          <p:cNvPr id="5" name="Imagen 4">
            <a:extLst>
              <a:ext uri="{FF2B5EF4-FFF2-40B4-BE49-F238E27FC236}">
                <a16:creationId xmlns:a16="http://schemas.microsoft.com/office/drawing/2014/main" id="{E9A8C159-E160-405E-9B77-8F735FE30E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1657" y="1256913"/>
            <a:ext cx="4323522" cy="2921299"/>
          </a:xfrm>
          <a:prstGeom prst="rect">
            <a:avLst/>
          </a:prstGeom>
        </p:spPr>
      </p:pic>
    </p:spTree>
    <p:extLst>
      <p:ext uri="{BB962C8B-B14F-4D97-AF65-F5344CB8AC3E}">
        <p14:creationId xmlns:p14="http://schemas.microsoft.com/office/powerpoint/2010/main" val="66487783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53720" y="0"/>
            <a:ext cx="10515600" cy="1325563"/>
          </a:xfrm>
        </p:spPr>
        <p:txBody>
          <a:bodyPr/>
          <a:lstStyle/>
          <a:p>
            <a:r>
              <a:rPr lang="es-CO" dirty="0"/>
              <a:t>Vías olfatorias centrales</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925582" y="1909707"/>
            <a:ext cx="6761922" cy="4351338"/>
          </a:xfrm>
        </p:spPr>
        <p:txBody>
          <a:bodyPr/>
          <a:lstStyle/>
          <a:p>
            <a:r>
              <a:rPr lang="es-CO" dirty="0"/>
              <a:t>Corteza piriforme:</a:t>
            </a:r>
          </a:p>
          <a:p>
            <a:pPr lvl="1"/>
            <a:r>
              <a:rPr lang="es-CO" dirty="0">
                <a:solidFill>
                  <a:srgbClr val="343536"/>
                </a:solidFill>
              </a:rPr>
              <a:t>C</a:t>
            </a:r>
            <a:r>
              <a:rPr lang="es-CO" b="0" i="0" dirty="0">
                <a:solidFill>
                  <a:srgbClr val="343536"/>
                </a:solidFill>
                <a:effectLst/>
              </a:rPr>
              <a:t>onstituye la corteza consciente del olfato (corteza olfatoria primaria).</a:t>
            </a:r>
          </a:p>
          <a:p>
            <a:pPr lvl="1"/>
            <a:r>
              <a:rPr lang="es-MX" b="0" i="0" dirty="0">
                <a:solidFill>
                  <a:srgbClr val="343536"/>
                </a:solidFill>
                <a:effectLst/>
              </a:rPr>
              <a:t>Es la principal estructura a la que se dirige la estría olfatoria y las neuronas de esta área responden a un determinado tipo de olor y son las responsables de la percepción y discriminación de los olores.</a:t>
            </a:r>
          </a:p>
          <a:p>
            <a:pPr lvl="1"/>
            <a:endParaRPr lang="es-MX" dirty="0">
              <a:solidFill>
                <a:srgbClr val="343536"/>
              </a:solidFill>
            </a:endParaRPr>
          </a:p>
          <a:p>
            <a:r>
              <a:rPr lang="es-MX" dirty="0">
                <a:solidFill>
                  <a:srgbClr val="343536"/>
                </a:solidFill>
              </a:rPr>
              <a:t>Corteza entorrinal:</a:t>
            </a:r>
          </a:p>
          <a:p>
            <a:pPr lvl="1"/>
            <a:r>
              <a:rPr lang="es-MX" b="0" i="0" dirty="0">
                <a:solidFill>
                  <a:srgbClr val="343536"/>
                </a:solidFill>
                <a:effectLst/>
              </a:rPr>
              <a:t>Es la encargada de almacenar la memoria de los olores y cuyas neuronas proyectan al hipocampo.</a:t>
            </a:r>
            <a:endParaRPr lang="es-CO" dirty="0"/>
          </a:p>
        </p:txBody>
      </p:sp>
      <p:pic>
        <p:nvPicPr>
          <p:cNvPr id="6" name="Imagen 5">
            <a:extLst>
              <a:ext uri="{FF2B5EF4-FFF2-40B4-BE49-F238E27FC236}">
                <a16:creationId xmlns:a16="http://schemas.microsoft.com/office/drawing/2014/main" id="{3084D6B3-592C-4B04-950E-B0234963CE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1080" y="1055641"/>
            <a:ext cx="3454522" cy="2882507"/>
          </a:xfrm>
          <a:prstGeom prst="rect">
            <a:avLst/>
          </a:prstGeom>
        </p:spPr>
      </p:pic>
    </p:spTree>
    <p:extLst>
      <p:ext uri="{BB962C8B-B14F-4D97-AF65-F5344CB8AC3E}">
        <p14:creationId xmlns:p14="http://schemas.microsoft.com/office/powerpoint/2010/main" val="213633844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D5E252-CA39-4D12-BE50-860A4F399A98}"/>
              </a:ext>
            </a:extLst>
          </p:cNvPr>
          <p:cNvSpPr>
            <a:spLocks noGrp="1"/>
          </p:cNvSpPr>
          <p:nvPr>
            <p:ph type="ctrTitle"/>
          </p:nvPr>
        </p:nvSpPr>
        <p:spPr>
          <a:xfrm>
            <a:off x="1524000" y="-1010920"/>
            <a:ext cx="9144000" cy="2387600"/>
          </a:xfrm>
        </p:spPr>
        <p:txBody>
          <a:bodyPr/>
          <a:lstStyle/>
          <a:p>
            <a:r>
              <a:rPr lang="es-CO" dirty="0"/>
              <a:t>Audición </a:t>
            </a:r>
          </a:p>
        </p:txBody>
      </p:sp>
      <p:pic>
        <p:nvPicPr>
          <p:cNvPr id="5" name="Imagen 4">
            <a:extLst>
              <a:ext uri="{FF2B5EF4-FFF2-40B4-BE49-F238E27FC236}">
                <a16:creationId xmlns:a16="http://schemas.microsoft.com/office/drawing/2014/main" id="{79CD44CA-C111-4E86-B661-A507900032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2119" y="1706273"/>
            <a:ext cx="7122695" cy="4540038"/>
          </a:xfrm>
          <a:prstGeom prst="rect">
            <a:avLst/>
          </a:prstGeom>
        </p:spPr>
      </p:pic>
    </p:spTree>
    <p:extLst>
      <p:ext uri="{BB962C8B-B14F-4D97-AF65-F5344CB8AC3E}">
        <p14:creationId xmlns:p14="http://schemas.microsoft.com/office/powerpoint/2010/main" val="128821974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04520" y="90805"/>
            <a:ext cx="10515600" cy="1325563"/>
          </a:xfrm>
        </p:spPr>
        <p:txBody>
          <a:bodyPr/>
          <a:lstStyle/>
          <a:p>
            <a:r>
              <a:rPr lang="es-CO" dirty="0"/>
              <a:t>Audición</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795078" y="1622425"/>
            <a:ext cx="6761922" cy="4351338"/>
          </a:xfrm>
        </p:spPr>
        <p:txBody>
          <a:bodyPr/>
          <a:lstStyle/>
          <a:p>
            <a:r>
              <a:rPr lang="es-MX" b="0" i="0" dirty="0">
                <a:effectLst/>
              </a:rPr>
              <a:t>El sonido se define como una onda que se propaga a través de un medio elástico.</a:t>
            </a:r>
          </a:p>
          <a:p>
            <a:r>
              <a:rPr lang="es-MX" b="0" i="0" dirty="0">
                <a:effectLst/>
              </a:rPr>
              <a:t>Se caracteriza por la frecuencia/amplitud de sus ondas y por su intensidad (débil o fuerte).</a:t>
            </a:r>
            <a:endParaRPr lang="es-MX" dirty="0"/>
          </a:p>
          <a:p>
            <a:r>
              <a:rPr lang="es-MX" b="0" i="0" dirty="0">
                <a:effectLst/>
              </a:rPr>
              <a:t>Se denomina “frecuencia aguda” cuando la repetición de las ondas es alta. </a:t>
            </a:r>
          </a:p>
          <a:p>
            <a:r>
              <a:rPr lang="es-MX" b="0" i="0" dirty="0">
                <a:effectLst/>
              </a:rPr>
              <a:t>su amplitud pequeña; siendo “frecuencia grave”.</a:t>
            </a:r>
            <a:endParaRPr lang="es-MX" dirty="0"/>
          </a:p>
          <a:p>
            <a:r>
              <a:rPr lang="es-MX" b="0" i="0" dirty="0">
                <a:effectLst/>
              </a:rPr>
              <a:t>La unidad de frecuencia de la onda sonora es el hertzio (Hz, hertzios = ciclos de onda/s).</a:t>
            </a:r>
          </a:p>
          <a:p>
            <a:r>
              <a:rPr lang="es-MX" b="0" i="0" dirty="0">
                <a:effectLst/>
              </a:rPr>
              <a:t>La unidad de intensidad es el decibelio (dB) que es una unidad creada para el oído humano, de forma que: 0 dB es una intensidad apenas perceptible y 130 dB es un sonido insoportable.</a:t>
            </a:r>
            <a:endParaRPr lang="es-CO" dirty="0"/>
          </a:p>
        </p:txBody>
      </p:sp>
      <p:pic>
        <p:nvPicPr>
          <p:cNvPr id="5" name="Imagen 4">
            <a:extLst>
              <a:ext uri="{FF2B5EF4-FFF2-40B4-BE49-F238E27FC236}">
                <a16:creationId xmlns:a16="http://schemas.microsoft.com/office/drawing/2014/main" id="{F6F0FE6D-36CB-42EE-9243-24B41B4179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010" y="1202893"/>
            <a:ext cx="3934645" cy="2226107"/>
          </a:xfrm>
          <a:prstGeom prst="rect">
            <a:avLst/>
          </a:prstGeom>
        </p:spPr>
      </p:pic>
    </p:spTree>
    <p:extLst>
      <p:ext uri="{BB962C8B-B14F-4D97-AF65-F5344CB8AC3E}">
        <p14:creationId xmlns:p14="http://schemas.microsoft.com/office/powerpoint/2010/main" val="146482070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838200" y="166906"/>
            <a:ext cx="10515600" cy="1325563"/>
          </a:xfrm>
        </p:spPr>
        <p:txBody>
          <a:bodyPr/>
          <a:lstStyle/>
          <a:p>
            <a:r>
              <a:rPr lang="es-CO" dirty="0"/>
              <a:t>Cóclea</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p:txBody>
          <a:bodyPr/>
          <a:lstStyle/>
          <a:p>
            <a:r>
              <a:rPr lang="es-MX" b="0" i="0" dirty="0">
                <a:effectLst/>
              </a:rPr>
              <a:t>La cóclea se encuentra en el peñasco del temporal y contiene el receptor auditivo. </a:t>
            </a:r>
          </a:p>
          <a:p>
            <a:r>
              <a:rPr lang="es-MX" b="0" i="0" dirty="0">
                <a:effectLst/>
              </a:rPr>
              <a:t>Es una estructura ósea espiral. </a:t>
            </a:r>
            <a:endParaRPr lang="es-MX" dirty="0"/>
          </a:p>
          <a:p>
            <a:r>
              <a:rPr lang="es-MX" b="0" i="0" dirty="0">
                <a:effectLst/>
              </a:rPr>
              <a:t>Cuyo eje es el hueso modiolo.</a:t>
            </a:r>
          </a:p>
          <a:p>
            <a:r>
              <a:rPr lang="es-MX" b="0" i="0" dirty="0">
                <a:effectLst/>
              </a:rPr>
              <a:t> El oído medio y la cóclea se comunican</a:t>
            </a:r>
            <a:endParaRPr lang="es-MX" dirty="0"/>
          </a:p>
          <a:p>
            <a:pPr lvl="1"/>
            <a:r>
              <a:rPr lang="es-MX" b="0" i="0" dirty="0">
                <a:effectLst/>
              </a:rPr>
              <a:t>La ventana oval (con su membrana y la platina del estribo), que cierra la rampa vestibular.</a:t>
            </a:r>
          </a:p>
          <a:p>
            <a:pPr lvl="1"/>
            <a:r>
              <a:rPr lang="es-CO" b="0" i="0" dirty="0">
                <a:effectLst/>
              </a:rPr>
              <a:t>La membrana de la ventana redonda, que cierra la rampa timpánica.</a:t>
            </a:r>
            <a:endParaRPr lang="es-CO" dirty="0"/>
          </a:p>
        </p:txBody>
      </p:sp>
      <p:pic>
        <p:nvPicPr>
          <p:cNvPr id="5" name="Imagen 4">
            <a:extLst>
              <a:ext uri="{FF2B5EF4-FFF2-40B4-BE49-F238E27FC236}">
                <a16:creationId xmlns:a16="http://schemas.microsoft.com/office/drawing/2014/main" id="{509581C0-4A10-45E8-8398-0C6DA05496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2197" y="1207989"/>
            <a:ext cx="2431563" cy="2895960"/>
          </a:xfrm>
          <a:prstGeom prst="rect">
            <a:avLst/>
          </a:prstGeom>
        </p:spPr>
      </p:pic>
    </p:spTree>
    <p:extLst>
      <p:ext uri="{BB962C8B-B14F-4D97-AF65-F5344CB8AC3E}">
        <p14:creationId xmlns:p14="http://schemas.microsoft.com/office/powerpoint/2010/main" val="197760578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9632C4-689F-4071-9EC0-62D6393BD798}"/>
              </a:ext>
            </a:extLst>
          </p:cNvPr>
          <p:cNvSpPr>
            <a:spLocks noGrp="1"/>
          </p:cNvSpPr>
          <p:nvPr>
            <p:ph type="title"/>
          </p:nvPr>
        </p:nvSpPr>
        <p:spPr>
          <a:xfrm>
            <a:off x="569495" y="158889"/>
            <a:ext cx="10515600" cy="1325563"/>
          </a:xfrm>
        </p:spPr>
        <p:txBody>
          <a:bodyPr/>
          <a:lstStyle/>
          <a:p>
            <a:r>
              <a:rPr lang="es-CO" dirty="0"/>
              <a:t>Cóclea</a:t>
            </a:r>
          </a:p>
        </p:txBody>
      </p:sp>
      <p:sp>
        <p:nvSpPr>
          <p:cNvPr id="3" name="Marcador de contenido 2">
            <a:extLst>
              <a:ext uri="{FF2B5EF4-FFF2-40B4-BE49-F238E27FC236}">
                <a16:creationId xmlns:a16="http://schemas.microsoft.com/office/drawing/2014/main" id="{14D886CB-BC28-4810-B10F-FD4B1582AC34}"/>
              </a:ext>
            </a:extLst>
          </p:cNvPr>
          <p:cNvSpPr>
            <a:spLocks noGrp="1"/>
          </p:cNvSpPr>
          <p:nvPr>
            <p:ph sz="half" idx="2"/>
          </p:nvPr>
        </p:nvSpPr>
        <p:spPr/>
        <p:txBody>
          <a:bodyPr/>
          <a:lstStyle/>
          <a:p>
            <a:endParaRPr lang="es-CO" dirty="0"/>
          </a:p>
        </p:txBody>
      </p:sp>
      <p:pic>
        <p:nvPicPr>
          <p:cNvPr id="5" name="Imagen 4">
            <a:extLst>
              <a:ext uri="{FF2B5EF4-FFF2-40B4-BE49-F238E27FC236}">
                <a16:creationId xmlns:a16="http://schemas.microsoft.com/office/drawing/2014/main" id="{3770EB67-8BA8-4B79-8C91-B50213C534FC}"/>
              </a:ext>
            </a:extLst>
          </p:cNvPr>
          <p:cNvPicPr>
            <a:picLocks noChangeAspect="1"/>
          </p:cNvPicPr>
          <p:nvPr/>
        </p:nvPicPr>
        <p:blipFill>
          <a:blip r:embed="rId2"/>
          <a:stretch>
            <a:fillRect/>
          </a:stretch>
        </p:blipFill>
        <p:spPr>
          <a:xfrm>
            <a:off x="4324192" y="158889"/>
            <a:ext cx="7714873" cy="6540221"/>
          </a:xfrm>
          <a:prstGeom prst="rect">
            <a:avLst/>
          </a:prstGeom>
        </p:spPr>
      </p:pic>
    </p:spTree>
    <p:extLst>
      <p:ext uri="{BB962C8B-B14F-4D97-AF65-F5344CB8AC3E}">
        <p14:creationId xmlns:p14="http://schemas.microsoft.com/office/powerpoint/2010/main" val="250032490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AF621-39BD-433F-8F32-A37AB9878AB5}"/>
              </a:ext>
            </a:extLst>
          </p:cNvPr>
          <p:cNvSpPr>
            <a:spLocks noGrp="1"/>
          </p:cNvSpPr>
          <p:nvPr>
            <p:ph type="title"/>
          </p:nvPr>
        </p:nvSpPr>
        <p:spPr>
          <a:xfrm>
            <a:off x="574040" y="18255"/>
            <a:ext cx="10515600" cy="1325563"/>
          </a:xfrm>
        </p:spPr>
        <p:txBody>
          <a:bodyPr/>
          <a:lstStyle/>
          <a:p>
            <a:r>
              <a:rPr lang="es-CO" dirty="0"/>
              <a:t>Movimiento </a:t>
            </a:r>
          </a:p>
        </p:txBody>
      </p:sp>
      <p:pic>
        <p:nvPicPr>
          <p:cNvPr id="5" name="Imagen 4">
            <a:extLst>
              <a:ext uri="{FF2B5EF4-FFF2-40B4-BE49-F238E27FC236}">
                <a16:creationId xmlns:a16="http://schemas.microsoft.com/office/drawing/2014/main" id="{A705AA70-14D9-4A72-851B-D3CDD0F2149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757" y="1770239"/>
            <a:ext cx="4688807" cy="1863652"/>
          </a:xfrm>
          <a:prstGeom prst="rect">
            <a:avLst/>
          </a:prstGeom>
        </p:spPr>
      </p:pic>
      <p:pic>
        <p:nvPicPr>
          <p:cNvPr id="7" name="Imagen 6">
            <a:extLst>
              <a:ext uri="{FF2B5EF4-FFF2-40B4-BE49-F238E27FC236}">
                <a16:creationId xmlns:a16="http://schemas.microsoft.com/office/drawing/2014/main" id="{C39D5820-4D51-498B-9A6F-683612DDFD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03326" y="365125"/>
            <a:ext cx="5869824" cy="5558840"/>
          </a:xfrm>
          <a:prstGeom prst="rect">
            <a:avLst/>
          </a:prstGeom>
        </p:spPr>
      </p:pic>
    </p:spTree>
    <p:extLst>
      <p:ext uri="{BB962C8B-B14F-4D97-AF65-F5344CB8AC3E}">
        <p14:creationId xmlns:p14="http://schemas.microsoft.com/office/powerpoint/2010/main" val="216810813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81647" y="49690"/>
            <a:ext cx="10515600" cy="1325563"/>
          </a:xfrm>
        </p:spPr>
        <p:txBody>
          <a:bodyPr/>
          <a:lstStyle/>
          <a:p>
            <a:r>
              <a:rPr lang="es-CO" dirty="0"/>
              <a:t>Cóclea</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813644" y="1155065"/>
            <a:ext cx="6761922" cy="4351338"/>
          </a:xfrm>
        </p:spPr>
        <p:txBody>
          <a:bodyPr>
            <a:normAutofit/>
          </a:bodyPr>
          <a:lstStyle/>
          <a:p>
            <a:r>
              <a:rPr lang="es-MX" sz="1750" b="0" i="0" dirty="0">
                <a:effectLst/>
              </a:rPr>
              <a:t>En su interior tiene tres compartimientos separados por membranas.</a:t>
            </a:r>
          </a:p>
          <a:p>
            <a:r>
              <a:rPr lang="es-CO" sz="1750" b="0" i="0" dirty="0">
                <a:effectLst/>
              </a:rPr>
              <a:t> Cada compartimento forma una rampa espiral de base a ápex </a:t>
            </a:r>
            <a:endParaRPr lang="es-MX" sz="1750" dirty="0"/>
          </a:p>
          <a:p>
            <a:pPr lvl="1"/>
            <a:r>
              <a:rPr lang="es-MX" sz="1750" dirty="0"/>
              <a:t>L</a:t>
            </a:r>
            <a:r>
              <a:rPr lang="es-MX" sz="1750" b="0" i="0" dirty="0">
                <a:effectLst/>
              </a:rPr>
              <a:t>a central o coclear, llena de endolinfa, contiene el receptor auditivo (órgano de Corti).</a:t>
            </a:r>
          </a:p>
          <a:p>
            <a:pPr lvl="1"/>
            <a:r>
              <a:rPr lang="es-MX" sz="1750" dirty="0"/>
              <a:t>Rampa vestibular.</a:t>
            </a:r>
          </a:p>
          <a:p>
            <a:pPr lvl="1"/>
            <a:r>
              <a:rPr lang="es-MX" sz="1750" dirty="0"/>
              <a:t>Rampa timpánica.</a:t>
            </a:r>
          </a:p>
          <a:p>
            <a:pPr lvl="1"/>
            <a:r>
              <a:rPr lang="es-MX" sz="1750" b="0" i="0" dirty="0">
                <a:effectLst/>
              </a:rPr>
              <a:t>Las rampas vestibular y timpánica contienen perilinfa que pasa de una a otra a nivel del ápex por el helicotrema.</a:t>
            </a:r>
            <a:endParaRPr lang="es-CO" sz="1750" dirty="0"/>
          </a:p>
        </p:txBody>
      </p:sp>
      <p:pic>
        <p:nvPicPr>
          <p:cNvPr id="5" name="Imagen 4">
            <a:extLst>
              <a:ext uri="{FF2B5EF4-FFF2-40B4-BE49-F238E27FC236}">
                <a16:creationId xmlns:a16="http://schemas.microsoft.com/office/drawing/2014/main" id="{592ED5FA-1401-4FD3-8620-4DCE774FBB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0207" y="4039126"/>
            <a:ext cx="3621681" cy="2239360"/>
          </a:xfrm>
          <a:prstGeom prst="rect">
            <a:avLst/>
          </a:prstGeom>
        </p:spPr>
      </p:pic>
      <p:sp>
        <p:nvSpPr>
          <p:cNvPr id="6" name="Rectángulo 5">
            <a:extLst>
              <a:ext uri="{FF2B5EF4-FFF2-40B4-BE49-F238E27FC236}">
                <a16:creationId xmlns:a16="http://schemas.microsoft.com/office/drawing/2014/main" id="{416DE3EE-240F-4521-9C9B-C1574AFB69A2}"/>
              </a:ext>
            </a:extLst>
          </p:cNvPr>
          <p:cNvSpPr/>
          <p:nvPr/>
        </p:nvSpPr>
        <p:spPr>
          <a:xfrm>
            <a:off x="8810822" y="4028615"/>
            <a:ext cx="1965435" cy="441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Montserrat" panose="00000500000000000000" pitchFamily="50" charset="0"/>
              </a:rPr>
              <a:t>Rampa vestibular</a:t>
            </a:r>
          </a:p>
        </p:txBody>
      </p:sp>
      <p:sp>
        <p:nvSpPr>
          <p:cNvPr id="7" name="Rectángulo 6">
            <a:extLst>
              <a:ext uri="{FF2B5EF4-FFF2-40B4-BE49-F238E27FC236}">
                <a16:creationId xmlns:a16="http://schemas.microsoft.com/office/drawing/2014/main" id="{F6349327-F7F4-46EC-BDDE-E5BFFEA23D23}"/>
              </a:ext>
            </a:extLst>
          </p:cNvPr>
          <p:cNvSpPr/>
          <p:nvPr/>
        </p:nvSpPr>
        <p:spPr>
          <a:xfrm>
            <a:off x="10240229" y="4776328"/>
            <a:ext cx="1438775" cy="3453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Montserrat" panose="00000500000000000000" pitchFamily="50" charset="0"/>
              </a:rPr>
              <a:t>Conducto coclear</a:t>
            </a:r>
          </a:p>
        </p:txBody>
      </p:sp>
      <p:sp>
        <p:nvSpPr>
          <p:cNvPr id="8" name="Rectángulo 7">
            <a:extLst>
              <a:ext uri="{FF2B5EF4-FFF2-40B4-BE49-F238E27FC236}">
                <a16:creationId xmlns:a16="http://schemas.microsoft.com/office/drawing/2014/main" id="{6ACBA437-D23A-46CD-8861-3A87B5401D4C}"/>
              </a:ext>
            </a:extLst>
          </p:cNvPr>
          <p:cNvSpPr/>
          <p:nvPr/>
        </p:nvSpPr>
        <p:spPr>
          <a:xfrm>
            <a:off x="9436188" y="6022434"/>
            <a:ext cx="1438775" cy="449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Montserrat" panose="00000500000000000000" pitchFamily="50" charset="0"/>
              </a:rPr>
              <a:t>Rampa timpánica</a:t>
            </a:r>
          </a:p>
        </p:txBody>
      </p:sp>
    </p:spTree>
    <p:extLst>
      <p:ext uri="{BB962C8B-B14F-4D97-AF65-F5344CB8AC3E}">
        <p14:creationId xmlns:p14="http://schemas.microsoft.com/office/powerpoint/2010/main" val="29763009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43560" y="-30874"/>
            <a:ext cx="10515600" cy="1325563"/>
          </a:xfrm>
        </p:spPr>
        <p:txBody>
          <a:bodyPr/>
          <a:lstStyle/>
          <a:p>
            <a:r>
              <a:rPr lang="es-CO" dirty="0"/>
              <a:t>Perilinfa</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693478" y="1429626"/>
            <a:ext cx="6761922" cy="4351338"/>
          </a:xfrm>
        </p:spPr>
        <p:txBody>
          <a:bodyPr/>
          <a:lstStyle/>
          <a:p>
            <a:r>
              <a:rPr lang="es-MX" b="0" i="0" dirty="0">
                <a:effectLst/>
              </a:rPr>
              <a:t>Composición similar al medio extracelular: </a:t>
            </a:r>
          </a:p>
          <a:p>
            <a:pPr lvl="1"/>
            <a:r>
              <a:rPr lang="es-MX" b="0" i="0" dirty="0">
                <a:effectLst/>
              </a:rPr>
              <a:t>Alta concentración de </a:t>
            </a:r>
            <a:r>
              <a:rPr lang="es-MX" b="0" i="0" dirty="0" err="1">
                <a:effectLst/>
              </a:rPr>
              <a:t>Na</a:t>
            </a:r>
            <a:r>
              <a:rPr lang="es-MX" b="0" i="0" baseline="30000" dirty="0">
                <a:effectLst/>
              </a:rPr>
              <a:t>+</a:t>
            </a:r>
            <a:r>
              <a:rPr lang="es-MX" b="0" i="0" dirty="0">
                <a:effectLst/>
              </a:rPr>
              <a:t> (aproximadamente 140 a 150 </a:t>
            </a:r>
            <a:r>
              <a:rPr lang="es-MX" b="0" i="0" dirty="0" err="1">
                <a:effectLst/>
              </a:rPr>
              <a:t>meq</a:t>
            </a:r>
            <a:r>
              <a:rPr lang="es-MX" b="0" i="0" dirty="0">
                <a:effectLst/>
              </a:rPr>
              <a:t>/L).</a:t>
            </a:r>
          </a:p>
          <a:p>
            <a:pPr lvl="1"/>
            <a:r>
              <a:rPr lang="es-MX" b="0" i="0" dirty="0">
                <a:effectLst/>
              </a:rPr>
              <a:t> Baja en K</a:t>
            </a:r>
            <a:r>
              <a:rPr lang="es-MX" b="0" i="0" baseline="30000" dirty="0">
                <a:effectLst/>
              </a:rPr>
              <a:t>+</a:t>
            </a:r>
            <a:r>
              <a:rPr lang="es-MX" b="0" i="0" dirty="0">
                <a:effectLst/>
              </a:rPr>
              <a:t> (aprox. 3.5 a 7 </a:t>
            </a:r>
            <a:r>
              <a:rPr lang="es-MX" b="0" i="0" dirty="0" err="1">
                <a:effectLst/>
              </a:rPr>
              <a:t>meq</a:t>
            </a:r>
            <a:r>
              <a:rPr lang="es-MX" b="0" i="0" dirty="0">
                <a:effectLst/>
              </a:rPr>
              <a:t>/L).</a:t>
            </a:r>
          </a:p>
          <a:p>
            <a:pPr lvl="1"/>
            <a:r>
              <a:rPr lang="es-MX" b="0" i="0" dirty="0">
                <a:effectLst/>
              </a:rPr>
              <a:t> 1 a 1.5 g/L de proteínas. </a:t>
            </a:r>
          </a:p>
          <a:p>
            <a:pPr lvl="1"/>
            <a:r>
              <a:rPr lang="es-MX" b="0" i="0" dirty="0">
                <a:effectLst/>
              </a:rPr>
              <a:t>110 </a:t>
            </a:r>
            <a:r>
              <a:rPr lang="es-MX" b="0" i="0" dirty="0" err="1">
                <a:effectLst/>
              </a:rPr>
              <a:t>meq</a:t>
            </a:r>
            <a:r>
              <a:rPr lang="es-MX" b="0" i="0" dirty="0">
                <a:effectLst/>
              </a:rPr>
              <a:t>/L de Cl</a:t>
            </a:r>
            <a:r>
              <a:rPr lang="es-MX" b="0" i="0" baseline="30000" dirty="0">
                <a:effectLst/>
              </a:rPr>
              <a:t>−.</a:t>
            </a:r>
            <a:endParaRPr lang="es-MX" baseline="30000" dirty="0"/>
          </a:p>
          <a:p>
            <a:pPr lvl="1"/>
            <a:r>
              <a:rPr lang="es-MX" b="0" i="0" dirty="0">
                <a:effectLst/>
              </a:rPr>
              <a:t>La endolinfa, segregada por la estría vascular</a:t>
            </a:r>
            <a:endParaRPr lang="es-CO" dirty="0"/>
          </a:p>
        </p:txBody>
      </p:sp>
      <p:pic>
        <p:nvPicPr>
          <p:cNvPr id="5" name="Imagen 4">
            <a:extLst>
              <a:ext uri="{FF2B5EF4-FFF2-40B4-BE49-F238E27FC236}">
                <a16:creationId xmlns:a16="http://schemas.microsoft.com/office/drawing/2014/main" id="{50927D40-2935-42DA-B3DA-6F41E03DC3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9143" y="1294689"/>
            <a:ext cx="3854335" cy="2764713"/>
          </a:xfrm>
          <a:prstGeom prst="rect">
            <a:avLst/>
          </a:prstGeom>
        </p:spPr>
      </p:pic>
    </p:spTree>
    <p:extLst>
      <p:ext uri="{BB962C8B-B14F-4D97-AF65-F5344CB8AC3E}">
        <p14:creationId xmlns:p14="http://schemas.microsoft.com/office/powerpoint/2010/main" val="258242691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23240" y="18255"/>
            <a:ext cx="10515600" cy="1325563"/>
          </a:xfrm>
        </p:spPr>
        <p:txBody>
          <a:bodyPr/>
          <a:lstStyle/>
          <a:p>
            <a:r>
              <a:rPr lang="es-CO" dirty="0"/>
              <a:t>Endolinfa</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p:txBody>
          <a:bodyPr/>
          <a:lstStyle/>
          <a:p>
            <a:r>
              <a:rPr lang="es-CO" dirty="0"/>
              <a:t>H</a:t>
            </a:r>
            <a:r>
              <a:rPr lang="es-CO" b="0" i="0" dirty="0">
                <a:effectLst/>
              </a:rPr>
              <a:t>iperosmótica (330 </a:t>
            </a:r>
            <a:r>
              <a:rPr lang="es-CO" b="0" i="0" dirty="0" err="1">
                <a:effectLst/>
              </a:rPr>
              <a:t>mosm</a:t>
            </a:r>
            <a:r>
              <a:rPr lang="es-CO" b="0" i="0" dirty="0">
                <a:effectLst/>
              </a:rPr>
              <a:t>/kg) con respecto a la perilinfa (290 </a:t>
            </a:r>
            <a:r>
              <a:rPr lang="es-CO" b="0" i="0" dirty="0" err="1">
                <a:effectLst/>
              </a:rPr>
              <a:t>mosm</a:t>
            </a:r>
            <a:r>
              <a:rPr lang="es-CO" b="0" i="0" dirty="0">
                <a:effectLst/>
              </a:rPr>
              <a:t>/kg).</a:t>
            </a:r>
          </a:p>
          <a:p>
            <a:endParaRPr lang="es-CO" dirty="0"/>
          </a:p>
          <a:p>
            <a:r>
              <a:rPr lang="es-MX" b="0" i="0" dirty="0">
                <a:effectLst/>
              </a:rPr>
              <a:t>La diferente composición iónica y proteica entre endolinfa y perilinfa genera el potencial </a:t>
            </a:r>
            <a:r>
              <a:rPr lang="es-MX" b="0" i="0" dirty="0" err="1">
                <a:effectLst/>
              </a:rPr>
              <a:t>endococlear</a:t>
            </a:r>
            <a:r>
              <a:rPr lang="es-MX" b="0" i="0" dirty="0">
                <a:effectLst/>
              </a:rPr>
              <a:t> (100 a 120 </a:t>
            </a:r>
            <a:r>
              <a:rPr lang="es-MX" b="0" i="0" dirty="0" err="1">
                <a:effectLst/>
              </a:rPr>
              <a:t>mV</a:t>
            </a:r>
            <a:r>
              <a:rPr lang="es-MX" b="0" i="0" dirty="0">
                <a:effectLst/>
              </a:rPr>
              <a:t>).</a:t>
            </a:r>
            <a:endParaRPr lang="es-CO" dirty="0"/>
          </a:p>
        </p:txBody>
      </p:sp>
      <p:pic>
        <p:nvPicPr>
          <p:cNvPr id="1026" name="Picture 2" descr="Oído interno - Wikipedia, la enciclopedia libre">
            <a:extLst>
              <a:ext uri="{FF2B5EF4-FFF2-40B4-BE49-F238E27FC236}">
                <a16:creationId xmlns:a16="http://schemas.microsoft.com/office/drawing/2014/main" id="{A5E86C08-86B1-4D25-917C-916195AE3B3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23240" y="1214338"/>
            <a:ext cx="3839519" cy="269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63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14680" y="131445"/>
            <a:ext cx="10515600" cy="1325563"/>
          </a:xfrm>
        </p:spPr>
        <p:txBody>
          <a:bodyPr/>
          <a:lstStyle/>
          <a:p>
            <a:r>
              <a:rPr lang="es-MX" dirty="0"/>
              <a:t>Potencial de membrana en reposo</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p:txBody>
          <a:bodyPr>
            <a:normAutofit lnSpcReduction="10000"/>
          </a:bodyPr>
          <a:lstStyle/>
          <a:p>
            <a:r>
              <a:rPr lang="es-CO" b="0" i="0" dirty="0">
                <a:effectLst/>
              </a:rPr>
              <a:t>−65 </a:t>
            </a:r>
            <a:r>
              <a:rPr lang="es-CO" b="0" i="0" dirty="0" err="1">
                <a:effectLst/>
              </a:rPr>
              <a:t>millivolts</a:t>
            </a:r>
            <a:r>
              <a:rPr lang="es-CO" b="0" i="0" dirty="0">
                <a:effectLst/>
              </a:rPr>
              <a:t> (</a:t>
            </a:r>
            <a:r>
              <a:rPr lang="es-CO" b="0" i="0" dirty="0" err="1">
                <a:effectLst/>
              </a:rPr>
              <a:t>mV</a:t>
            </a:r>
            <a:r>
              <a:rPr lang="es-CO" b="0" i="0" dirty="0">
                <a:effectLst/>
              </a:rPr>
              <a:t>).</a:t>
            </a:r>
          </a:p>
          <a:p>
            <a:endParaRPr lang="es-CO" dirty="0">
              <a:solidFill>
                <a:srgbClr val="505050"/>
              </a:solidFill>
            </a:endParaRPr>
          </a:p>
          <a:p>
            <a:r>
              <a:rPr lang="es-MX" dirty="0">
                <a:solidFill>
                  <a:srgbClr val="000000"/>
                </a:solidFill>
              </a:rPr>
              <a:t>D</a:t>
            </a:r>
            <a:r>
              <a:rPr lang="es-MX" b="0" i="0" dirty="0">
                <a:solidFill>
                  <a:srgbClr val="000000"/>
                </a:solidFill>
                <a:effectLst/>
              </a:rPr>
              <a:t>isminuir el voltaje a un valor menos negativo hace que la membrana de la neurona sea más excitable</a:t>
            </a:r>
            <a:r>
              <a:rPr lang="es-MX" dirty="0">
                <a:solidFill>
                  <a:srgbClr val="000000"/>
                </a:solidFill>
              </a:rPr>
              <a:t>.</a:t>
            </a:r>
            <a:endParaRPr lang="es-MX" b="0" i="0" dirty="0">
              <a:solidFill>
                <a:srgbClr val="000000"/>
              </a:solidFill>
              <a:effectLst/>
            </a:endParaRPr>
          </a:p>
          <a:p>
            <a:endParaRPr lang="es-MX" dirty="0">
              <a:solidFill>
                <a:srgbClr val="000000"/>
              </a:solidFill>
            </a:endParaRPr>
          </a:p>
          <a:p>
            <a:r>
              <a:rPr lang="es-MX" dirty="0">
                <a:solidFill>
                  <a:srgbClr val="000000"/>
                </a:solidFill>
              </a:rPr>
              <a:t>A</a:t>
            </a:r>
            <a:r>
              <a:rPr lang="es-MX" b="0" i="0" dirty="0">
                <a:solidFill>
                  <a:srgbClr val="000000"/>
                </a:solidFill>
                <a:effectLst/>
              </a:rPr>
              <a:t>umentar este voltaje a un valor más negativo hace que la neurona sea menos excitable.</a:t>
            </a:r>
            <a:endParaRPr lang="es-CO" b="0" i="0" dirty="0">
              <a:solidFill>
                <a:srgbClr val="505050"/>
              </a:solidFill>
              <a:effectLst/>
            </a:endParaRPr>
          </a:p>
          <a:p>
            <a:endParaRPr lang="es-CO" dirty="0">
              <a:solidFill>
                <a:srgbClr val="505050"/>
              </a:solidFill>
            </a:endParaRPr>
          </a:p>
          <a:p>
            <a:r>
              <a:rPr lang="es-MX" dirty="0">
                <a:solidFill>
                  <a:srgbClr val="000000"/>
                </a:solidFill>
              </a:rPr>
              <a:t>E</a:t>
            </a:r>
            <a:r>
              <a:rPr lang="es-MX" b="0" i="0" dirty="0">
                <a:solidFill>
                  <a:srgbClr val="000000"/>
                </a:solidFill>
                <a:effectLst/>
              </a:rPr>
              <a:t>ste mecanismo es la base de los dos modos de funcionamiento de la neurona —excitación o inhibición— como se explica en las siguientes secciones. </a:t>
            </a:r>
            <a:endParaRPr lang="es-CO" dirty="0"/>
          </a:p>
        </p:txBody>
      </p:sp>
    </p:spTree>
    <p:extLst>
      <p:ext uri="{BB962C8B-B14F-4D97-AF65-F5344CB8AC3E}">
        <p14:creationId xmlns:p14="http://schemas.microsoft.com/office/powerpoint/2010/main" val="1708080063"/>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806878-1743-40D9-8676-95DA6249D4D0}"/>
              </a:ext>
            </a:extLst>
          </p:cNvPr>
          <p:cNvSpPr>
            <a:spLocks noGrp="1"/>
          </p:cNvSpPr>
          <p:nvPr>
            <p:ph type="title"/>
          </p:nvPr>
        </p:nvSpPr>
        <p:spPr>
          <a:xfrm>
            <a:off x="507162" y="131445"/>
            <a:ext cx="10988040" cy="1325563"/>
          </a:xfrm>
        </p:spPr>
        <p:txBody>
          <a:bodyPr/>
          <a:lstStyle/>
          <a:p>
            <a:r>
              <a:rPr lang="es-CO" dirty="0"/>
              <a:t>Diferencia entre perilinfa y endolinfa</a:t>
            </a:r>
          </a:p>
        </p:txBody>
      </p:sp>
      <p:graphicFrame>
        <p:nvGraphicFramePr>
          <p:cNvPr id="4" name="Tabla 4">
            <a:extLst>
              <a:ext uri="{FF2B5EF4-FFF2-40B4-BE49-F238E27FC236}">
                <a16:creationId xmlns:a16="http://schemas.microsoft.com/office/drawing/2014/main" id="{95A50654-A269-48B3-A647-35BAFC3BB860}"/>
              </a:ext>
            </a:extLst>
          </p:cNvPr>
          <p:cNvGraphicFramePr>
            <a:graphicFrameLocks noGrp="1"/>
          </p:cNvGraphicFramePr>
          <p:nvPr>
            <p:ph sz="half" idx="2"/>
            <p:extLst>
              <p:ext uri="{D42A27DB-BD31-4B8C-83A1-F6EECF244321}">
                <p14:modId xmlns:p14="http://schemas.microsoft.com/office/powerpoint/2010/main" val="50698881"/>
              </p:ext>
            </p:extLst>
          </p:nvPr>
        </p:nvGraphicFramePr>
        <p:xfrm>
          <a:off x="4734040" y="1596658"/>
          <a:ext cx="6761162" cy="2301240"/>
        </p:xfrm>
        <a:graphic>
          <a:graphicData uri="http://schemas.openxmlformats.org/drawingml/2006/table">
            <a:tbl>
              <a:tblPr firstRow="1" bandRow="1">
                <a:tableStyleId>{449CDFF4-5091-41B1-9043-D889164D9BA4}</a:tableStyleId>
              </a:tblPr>
              <a:tblGrid>
                <a:gridCol w="3380581">
                  <a:extLst>
                    <a:ext uri="{9D8B030D-6E8A-4147-A177-3AD203B41FA5}">
                      <a16:colId xmlns:a16="http://schemas.microsoft.com/office/drawing/2014/main" val="3321798077"/>
                    </a:ext>
                  </a:extLst>
                </a:gridCol>
                <a:gridCol w="3380581">
                  <a:extLst>
                    <a:ext uri="{9D8B030D-6E8A-4147-A177-3AD203B41FA5}">
                      <a16:colId xmlns:a16="http://schemas.microsoft.com/office/drawing/2014/main" val="687468158"/>
                    </a:ext>
                  </a:extLst>
                </a:gridCol>
              </a:tblGrid>
              <a:tr h="370840">
                <a:tc>
                  <a:txBody>
                    <a:bodyPr/>
                    <a:lstStyle/>
                    <a:p>
                      <a:r>
                        <a:rPr lang="es-CO" dirty="0">
                          <a:latin typeface="Montserrat" panose="00000500000000000000" pitchFamily="50" charset="0"/>
                        </a:rPr>
                        <a:t>Perilinfa</a:t>
                      </a:r>
                    </a:p>
                  </a:txBody>
                  <a:tcPr/>
                </a:tc>
                <a:tc>
                  <a:txBody>
                    <a:bodyPr/>
                    <a:lstStyle/>
                    <a:p>
                      <a:r>
                        <a:rPr lang="es-CO" dirty="0">
                          <a:latin typeface="Montserrat" panose="00000500000000000000" pitchFamily="50" charset="0"/>
                        </a:rPr>
                        <a:t>Endolinfa</a:t>
                      </a:r>
                    </a:p>
                  </a:txBody>
                  <a:tcPr/>
                </a:tc>
                <a:extLst>
                  <a:ext uri="{0D108BD9-81ED-4DB2-BD59-A6C34878D82A}">
                    <a16:rowId xmlns:a16="http://schemas.microsoft.com/office/drawing/2014/main" val="4065077490"/>
                  </a:ext>
                </a:extLst>
              </a:tr>
              <a:tr h="370840">
                <a:tc>
                  <a:txBody>
                    <a:bodyPr/>
                    <a:lstStyle/>
                    <a:p>
                      <a:r>
                        <a:rPr lang="es-CO" dirty="0">
                          <a:latin typeface="Montserrat" panose="00000500000000000000" pitchFamily="50" charset="0"/>
                        </a:rPr>
                        <a:t>Parecido al LCR y LEC.</a:t>
                      </a:r>
                    </a:p>
                  </a:txBody>
                  <a:tcPr/>
                </a:tc>
                <a:tc>
                  <a:txBody>
                    <a:bodyPr/>
                    <a:lstStyle/>
                    <a:p>
                      <a:r>
                        <a:rPr lang="es-CO" dirty="0">
                          <a:latin typeface="Montserrat" panose="00000500000000000000" pitchFamily="50" charset="0"/>
                        </a:rPr>
                        <a:t>Parecido a LIC.</a:t>
                      </a:r>
                    </a:p>
                  </a:txBody>
                  <a:tcPr/>
                </a:tc>
                <a:extLst>
                  <a:ext uri="{0D108BD9-81ED-4DB2-BD59-A6C34878D82A}">
                    <a16:rowId xmlns:a16="http://schemas.microsoft.com/office/drawing/2014/main" val="3180114276"/>
                  </a:ext>
                </a:extLst>
              </a:tr>
              <a:tr h="370840">
                <a:tc>
                  <a:txBody>
                    <a:bodyPr/>
                    <a:lstStyle/>
                    <a:p>
                      <a:r>
                        <a:rPr lang="es-CO" dirty="0">
                          <a:latin typeface="Montserrat" panose="00000500000000000000" pitchFamily="50" charset="0"/>
                        </a:rPr>
                        <a:t>Rica en sodio.</a:t>
                      </a:r>
                    </a:p>
                  </a:txBody>
                  <a:tcPr/>
                </a:tc>
                <a:tc>
                  <a:txBody>
                    <a:bodyPr/>
                    <a:lstStyle/>
                    <a:p>
                      <a:r>
                        <a:rPr lang="es-CO" dirty="0">
                          <a:latin typeface="Montserrat" panose="00000500000000000000" pitchFamily="50" charset="0"/>
                        </a:rPr>
                        <a:t>Rica en potasio.</a:t>
                      </a:r>
                    </a:p>
                  </a:txBody>
                  <a:tcPr/>
                </a:tc>
                <a:extLst>
                  <a:ext uri="{0D108BD9-81ED-4DB2-BD59-A6C34878D82A}">
                    <a16:rowId xmlns:a16="http://schemas.microsoft.com/office/drawing/2014/main" val="1989315862"/>
                  </a:ext>
                </a:extLst>
              </a:tr>
              <a:tr h="370840">
                <a:tc>
                  <a:txBody>
                    <a:bodyPr/>
                    <a:lstStyle/>
                    <a:p>
                      <a:r>
                        <a:rPr lang="es-CO" dirty="0">
                          <a:latin typeface="Montserrat" panose="00000500000000000000" pitchFamily="50" charset="0"/>
                        </a:rPr>
                        <a:t>Rampa vestibular  y timpánica canal de Corti.</a:t>
                      </a:r>
                    </a:p>
                  </a:txBody>
                  <a:tcPr/>
                </a:tc>
                <a:tc>
                  <a:txBody>
                    <a:bodyPr/>
                    <a:lstStyle/>
                    <a:p>
                      <a:r>
                        <a:rPr lang="es-CO" dirty="0">
                          <a:latin typeface="Montserrat" panose="00000500000000000000" pitchFamily="50" charset="0"/>
                        </a:rPr>
                        <a:t>Laberinto </a:t>
                      </a:r>
                      <a:r>
                        <a:rPr lang="es-CO" dirty="0" err="1">
                          <a:latin typeface="Montserrat" panose="00000500000000000000" pitchFamily="50" charset="0"/>
                        </a:rPr>
                        <a:t>membranoconducto</a:t>
                      </a:r>
                      <a:r>
                        <a:rPr lang="es-CO" dirty="0">
                          <a:latin typeface="Montserrat" panose="00000500000000000000" pitchFamily="50" charset="0"/>
                        </a:rPr>
                        <a:t> coclear, utrículo, sáculo y conductos semicirculares.</a:t>
                      </a:r>
                    </a:p>
                  </a:txBody>
                  <a:tcPr/>
                </a:tc>
                <a:extLst>
                  <a:ext uri="{0D108BD9-81ED-4DB2-BD59-A6C34878D82A}">
                    <a16:rowId xmlns:a16="http://schemas.microsoft.com/office/drawing/2014/main" val="3121999821"/>
                  </a:ext>
                </a:extLst>
              </a:tr>
            </a:tbl>
          </a:graphicData>
        </a:graphic>
      </p:graphicFrame>
      <p:pic>
        <p:nvPicPr>
          <p:cNvPr id="6" name="Imagen 5">
            <a:extLst>
              <a:ext uri="{FF2B5EF4-FFF2-40B4-BE49-F238E27FC236}">
                <a16:creationId xmlns:a16="http://schemas.microsoft.com/office/drawing/2014/main" id="{C07CB3F5-539C-45B3-BC88-665AAEBBE96E}"/>
              </a:ext>
            </a:extLst>
          </p:cNvPr>
          <p:cNvPicPr>
            <a:picLocks noChangeAspect="1"/>
          </p:cNvPicPr>
          <p:nvPr/>
        </p:nvPicPr>
        <p:blipFill>
          <a:blip r:embed="rId2"/>
          <a:stretch>
            <a:fillRect/>
          </a:stretch>
        </p:blipFill>
        <p:spPr>
          <a:xfrm>
            <a:off x="395402" y="1662222"/>
            <a:ext cx="4230066" cy="2170112"/>
          </a:xfrm>
          <a:prstGeom prst="rect">
            <a:avLst/>
          </a:prstGeom>
        </p:spPr>
      </p:pic>
    </p:spTree>
    <p:extLst>
      <p:ext uri="{BB962C8B-B14F-4D97-AF65-F5344CB8AC3E}">
        <p14:creationId xmlns:p14="http://schemas.microsoft.com/office/powerpoint/2010/main" val="1545607136"/>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492760" y="90805"/>
            <a:ext cx="10515600" cy="1325563"/>
          </a:xfrm>
        </p:spPr>
        <p:txBody>
          <a:bodyPr/>
          <a:lstStyle/>
          <a:p>
            <a:r>
              <a:rPr lang="es-CO" dirty="0"/>
              <a:t>Órgano de Corti</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659958" y="1416368"/>
            <a:ext cx="6761922" cy="4351338"/>
          </a:xfrm>
        </p:spPr>
        <p:txBody>
          <a:bodyPr/>
          <a:lstStyle/>
          <a:p>
            <a:r>
              <a:rPr lang="es-MX" b="0" i="0" dirty="0">
                <a:effectLst/>
              </a:rPr>
              <a:t>Es un receptor neuroepitelial situado en la rampa media coclear sobre la membrana basilar.</a:t>
            </a:r>
          </a:p>
          <a:p>
            <a:r>
              <a:rPr lang="es-MX" b="0" i="0" dirty="0">
                <a:effectLst/>
              </a:rPr>
              <a:t>La membrana basilar (de fibras colágenas) se ensancha y adelgaza de manera progresiva desde la base al ápex.</a:t>
            </a:r>
            <a:endParaRPr lang="es-MX" dirty="0"/>
          </a:p>
          <a:p>
            <a:r>
              <a:rPr lang="es-CO" b="0" i="0" dirty="0">
                <a:effectLst/>
              </a:rPr>
              <a:t>Contribuyendo al análisis frecuencial.</a:t>
            </a:r>
            <a:endParaRPr lang="es-CO" dirty="0"/>
          </a:p>
        </p:txBody>
      </p:sp>
      <p:pic>
        <p:nvPicPr>
          <p:cNvPr id="5" name="Imagen 4">
            <a:extLst>
              <a:ext uri="{FF2B5EF4-FFF2-40B4-BE49-F238E27FC236}">
                <a16:creationId xmlns:a16="http://schemas.microsoft.com/office/drawing/2014/main" id="{948704ED-FF72-4885-9FF0-8485500E74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11440" y="1416368"/>
            <a:ext cx="3734291" cy="4459319"/>
          </a:xfrm>
          <a:prstGeom prst="rect">
            <a:avLst/>
          </a:prstGeom>
        </p:spPr>
      </p:pic>
    </p:spTree>
    <p:extLst>
      <p:ext uri="{BB962C8B-B14F-4D97-AF65-F5344CB8AC3E}">
        <p14:creationId xmlns:p14="http://schemas.microsoft.com/office/powerpoint/2010/main" val="45547634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85952" y="222885"/>
            <a:ext cx="10515600" cy="1325563"/>
          </a:xfrm>
        </p:spPr>
        <p:txBody>
          <a:bodyPr/>
          <a:lstStyle/>
          <a:p>
            <a:r>
              <a:rPr lang="es-CO" dirty="0"/>
              <a:t>Células ciliadas internas</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5770438" y="1835785"/>
            <a:ext cx="5578282" cy="4351338"/>
          </a:xfrm>
        </p:spPr>
        <p:txBody>
          <a:bodyPr/>
          <a:lstStyle/>
          <a:p>
            <a:r>
              <a:rPr lang="es-MX" b="0" i="0" dirty="0">
                <a:effectLst/>
              </a:rPr>
              <a:t>Son las verdaderas células sensoriales del receptor auditivo y se disponen formando una hilera única que va de la base al ápex, localizada en el lado interno del túnel de Corti.</a:t>
            </a:r>
          </a:p>
          <a:p>
            <a:endParaRPr lang="es-MX" dirty="0"/>
          </a:p>
          <a:p>
            <a:r>
              <a:rPr lang="es-MX" b="0" i="0" dirty="0">
                <a:effectLst/>
              </a:rPr>
              <a:t>Se encargan de la transducción del estímulo acústico en mensaje neural que envían a la corteza a través de la vía auditiva.</a:t>
            </a:r>
            <a:endParaRPr lang="es-CO" dirty="0"/>
          </a:p>
        </p:txBody>
      </p:sp>
      <p:pic>
        <p:nvPicPr>
          <p:cNvPr id="5" name="Imagen 4">
            <a:extLst>
              <a:ext uri="{FF2B5EF4-FFF2-40B4-BE49-F238E27FC236}">
                <a16:creationId xmlns:a16="http://schemas.microsoft.com/office/drawing/2014/main" id="{0EC8BFBC-7945-43DB-9E53-994E5DD4ED9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5951" y="1398433"/>
            <a:ext cx="4499609" cy="2157567"/>
          </a:xfrm>
          <a:prstGeom prst="rect">
            <a:avLst/>
          </a:prstGeom>
        </p:spPr>
      </p:pic>
    </p:spTree>
    <p:extLst>
      <p:ext uri="{BB962C8B-B14F-4D97-AF65-F5344CB8AC3E}">
        <p14:creationId xmlns:p14="http://schemas.microsoft.com/office/powerpoint/2010/main" val="2878269623"/>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33400" y="90805"/>
            <a:ext cx="10515600" cy="1325563"/>
          </a:xfrm>
        </p:spPr>
        <p:txBody>
          <a:bodyPr/>
          <a:lstStyle/>
          <a:p>
            <a:r>
              <a:rPr lang="es-CO" dirty="0"/>
              <a:t>Células ciliadas externas</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p:txBody>
          <a:bodyPr/>
          <a:lstStyle/>
          <a:p>
            <a:r>
              <a:rPr lang="es-CO" dirty="0"/>
              <a:t>13000.</a:t>
            </a:r>
          </a:p>
          <a:p>
            <a:r>
              <a:rPr lang="es-MX" b="0" i="0" dirty="0">
                <a:effectLst/>
              </a:rPr>
              <a:t>se ubican en el lado externo del túnel de Corti, ordenadas en tres hileras.</a:t>
            </a:r>
            <a:endParaRPr lang="es-CO" b="0" i="0" dirty="0">
              <a:effectLst/>
            </a:endParaRPr>
          </a:p>
          <a:p>
            <a:r>
              <a:rPr lang="es-MX" dirty="0"/>
              <a:t>S</a:t>
            </a:r>
            <a:r>
              <a:rPr lang="es-MX" b="0" i="0" dirty="0">
                <a:effectLst/>
              </a:rPr>
              <a:t>e apoyan en las células de </a:t>
            </a:r>
            <a:r>
              <a:rPr lang="es-MX" b="0" i="0" dirty="0" err="1">
                <a:effectLst/>
              </a:rPr>
              <a:t>Deiters</a:t>
            </a:r>
            <a:r>
              <a:rPr lang="es-MX" b="0" i="0" dirty="0">
                <a:effectLst/>
              </a:rPr>
              <a:t> que están firmemente unidas a la membrana basilar.</a:t>
            </a:r>
          </a:p>
          <a:p>
            <a:r>
              <a:rPr lang="es-MX" b="0" i="0" dirty="0">
                <a:effectLst/>
              </a:rPr>
              <a:t>El soma de las CCE es cilíndrico (más corto en la base de la cóclea.</a:t>
            </a:r>
            <a:endParaRPr lang="es-CO" dirty="0"/>
          </a:p>
        </p:txBody>
      </p:sp>
      <p:pic>
        <p:nvPicPr>
          <p:cNvPr id="5" name="Imagen 4">
            <a:extLst>
              <a:ext uri="{FF2B5EF4-FFF2-40B4-BE49-F238E27FC236}">
                <a16:creationId xmlns:a16="http://schemas.microsoft.com/office/drawing/2014/main" id="{77A41878-E394-44A9-9A2D-5B1D472C4D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95425" y="1314768"/>
            <a:ext cx="2433623" cy="3166898"/>
          </a:xfrm>
          <a:prstGeom prst="rect">
            <a:avLst/>
          </a:prstGeom>
        </p:spPr>
      </p:pic>
    </p:spTree>
    <p:extLst>
      <p:ext uri="{BB962C8B-B14F-4D97-AF65-F5344CB8AC3E}">
        <p14:creationId xmlns:p14="http://schemas.microsoft.com/office/powerpoint/2010/main" val="184228574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04520" y="18255"/>
            <a:ext cx="10515600" cy="1325563"/>
          </a:xfrm>
        </p:spPr>
        <p:txBody>
          <a:bodyPr/>
          <a:lstStyle/>
          <a:p>
            <a:r>
              <a:rPr lang="es-CO" dirty="0"/>
              <a:t>Transducción </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896678" y="1343818"/>
            <a:ext cx="6761922" cy="4351338"/>
          </a:xfrm>
        </p:spPr>
        <p:txBody>
          <a:bodyPr/>
          <a:lstStyle/>
          <a:p>
            <a:r>
              <a:rPr lang="es-MX" b="0" i="0" dirty="0">
                <a:solidFill>
                  <a:srgbClr val="343536"/>
                </a:solidFill>
                <a:effectLst/>
              </a:rPr>
              <a:t>La transducción de la onda sonora en actividad eléctrica celular se realiza en los estereocilios de las células ciliadas (CCI y CCE).</a:t>
            </a:r>
          </a:p>
          <a:p>
            <a:endParaRPr lang="es-MX" dirty="0">
              <a:solidFill>
                <a:srgbClr val="343536"/>
              </a:solidFill>
            </a:endParaRPr>
          </a:p>
          <a:p>
            <a:r>
              <a:rPr lang="es-MX" b="0" i="0" dirty="0">
                <a:solidFill>
                  <a:srgbClr val="343536"/>
                </a:solidFill>
                <a:effectLst/>
              </a:rPr>
              <a:t>Los movimientos de anteversión y retroversión de los estereocilio  al interaccionar éstos con la membrana tectoria durante los movimientos del receptor.</a:t>
            </a:r>
          </a:p>
          <a:p>
            <a:endParaRPr lang="es-MX" dirty="0">
              <a:solidFill>
                <a:srgbClr val="343536"/>
              </a:solidFill>
            </a:endParaRPr>
          </a:p>
          <a:p>
            <a:r>
              <a:rPr lang="es-MX" b="0" i="0" dirty="0">
                <a:solidFill>
                  <a:srgbClr val="343536"/>
                </a:solidFill>
                <a:effectLst/>
              </a:rPr>
              <a:t>Las células excitables se activan por la entrada de </a:t>
            </a:r>
            <a:r>
              <a:rPr lang="es-MX" b="0" i="0" dirty="0" err="1">
                <a:solidFill>
                  <a:srgbClr val="343536"/>
                </a:solidFill>
                <a:effectLst/>
              </a:rPr>
              <a:t>Na</a:t>
            </a:r>
            <a:r>
              <a:rPr lang="es-MX" b="0" i="0" baseline="30000" dirty="0">
                <a:solidFill>
                  <a:srgbClr val="343536"/>
                </a:solidFill>
                <a:effectLst/>
              </a:rPr>
              <a:t>+</a:t>
            </a:r>
            <a:r>
              <a:rPr lang="es-MX" b="0" i="0" dirty="0">
                <a:solidFill>
                  <a:srgbClr val="343536"/>
                </a:solidFill>
                <a:effectLst/>
              </a:rPr>
              <a:t>, pero las células ciliadas se despolarizan por la entrada de K</a:t>
            </a:r>
            <a:r>
              <a:rPr lang="es-MX" b="0" i="0" baseline="30000" dirty="0">
                <a:solidFill>
                  <a:srgbClr val="343536"/>
                </a:solidFill>
                <a:effectLst/>
              </a:rPr>
              <a:t>+</a:t>
            </a:r>
            <a:r>
              <a:rPr lang="es-MX" b="0" i="0" dirty="0">
                <a:solidFill>
                  <a:srgbClr val="343536"/>
                </a:solidFill>
                <a:effectLst/>
              </a:rPr>
              <a:t> (catión más concentrado en la endolinfa que baña los estereocilios).</a:t>
            </a:r>
            <a:endParaRPr lang="es-CO" dirty="0"/>
          </a:p>
        </p:txBody>
      </p:sp>
      <p:pic>
        <p:nvPicPr>
          <p:cNvPr id="5" name="Imagen 4">
            <a:extLst>
              <a:ext uri="{FF2B5EF4-FFF2-40B4-BE49-F238E27FC236}">
                <a16:creationId xmlns:a16="http://schemas.microsoft.com/office/drawing/2014/main" id="{F4A2176A-0544-4DC9-8633-46CA164EFF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144905"/>
            <a:ext cx="3464592" cy="2716872"/>
          </a:xfrm>
          <a:prstGeom prst="rect">
            <a:avLst/>
          </a:prstGeom>
        </p:spPr>
      </p:pic>
    </p:spTree>
    <p:extLst>
      <p:ext uri="{BB962C8B-B14F-4D97-AF65-F5344CB8AC3E}">
        <p14:creationId xmlns:p14="http://schemas.microsoft.com/office/powerpoint/2010/main" val="265706268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78845" y="18255"/>
            <a:ext cx="10515600" cy="1325563"/>
          </a:xfrm>
        </p:spPr>
        <p:txBody>
          <a:bodyPr/>
          <a:lstStyle/>
          <a:p>
            <a:r>
              <a:rPr lang="es-CO" dirty="0"/>
              <a:t>Vía auditiva</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588288" y="1253331"/>
            <a:ext cx="6761922" cy="4351338"/>
          </a:xfrm>
        </p:spPr>
        <p:txBody>
          <a:bodyPr/>
          <a:lstStyle/>
          <a:p>
            <a:r>
              <a:rPr lang="es-MX" b="0" i="0" dirty="0">
                <a:solidFill>
                  <a:srgbClr val="343536"/>
                </a:solidFill>
                <a:effectLst/>
              </a:rPr>
              <a:t>Se origina en la primera neurona (aferente de tipo I) que está ubicada en el ganglio espiral de la cóclea.</a:t>
            </a:r>
          </a:p>
          <a:p>
            <a:endParaRPr lang="es-MX" dirty="0">
              <a:solidFill>
                <a:srgbClr val="343536"/>
              </a:solidFill>
            </a:endParaRPr>
          </a:p>
          <a:p>
            <a:r>
              <a:rPr lang="es-MX" b="0" i="0" dirty="0">
                <a:solidFill>
                  <a:srgbClr val="343536"/>
                </a:solidFill>
                <a:effectLst/>
              </a:rPr>
              <a:t>Desde esta neurona el mensaje auditivo pasa al sistema nervioso central y recorre la vía auditiva hasta la corteza del lóbulo temporal.</a:t>
            </a:r>
            <a:endParaRPr lang="es-CO" dirty="0"/>
          </a:p>
        </p:txBody>
      </p:sp>
      <p:pic>
        <p:nvPicPr>
          <p:cNvPr id="5" name="Imagen 4">
            <a:extLst>
              <a:ext uri="{FF2B5EF4-FFF2-40B4-BE49-F238E27FC236}">
                <a16:creationId xmlns:a16="http://schemas.microsoft.com/office/drawing/2014/main" id="{C27715FA-9C18-4845-B6C7-A6C0A74EEB0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38445" y="1394796"/>
            <a:ext cx="3963320" cy="4068407"/>
          </a:xfrm>
          <a:prstGeom prst="rect">
            <a:avLst/>
          </a:prstGeom>
        </p:spPr>
      </p:pic>
    </p:spTree>
    <p:extLst>
      <p:ext uri="{BB962C8B-B14F-4D97-AF65-F5344CB8AC3E}">
        <p14:creationId xmlns:p14="http://schemas.microsoft.com/office/powerpoint/2010/main" val="18859717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63880" y="18255"/>
            <a:ext cx="10515600" cy="1325563"/>
          </a:xfrm>
        </p:spPr>
        <p:txBody>
          <a:bodyPr/>
          <a:lstStyle/>
          <a:p>
            <a:r>
              <a:rPr lang="es-CO" dirty="0"/>
              <a:t>Núcleos cocleares</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602038" y="1612265"/>
            <a:ext cx="6761922" cy="4351338"/>
          </a:xfrm>
        </p:spPr>
        <p:txBody>
          <a:bodyPr>
            <a:normAutofit/>
          </a:bodyPr>
          <a:lstStyle/>
          <a:p>
            <a:r>
              <a:rPr lang="es-MX" dirty="0">
                <a:solidFill>
                  <a:srgbClr val="343536"/>
                </a:solidFill>
              </a:rPr>
              <a:t>S</a:t>
            </a:r>
            <a:r>
              <a:rPr lang="es-MX" b="0" i="0" dirty="0">
                <a:solidFill>
                  <a:srgbClr val="343536"/>
                </a:solidFill>
                <a:effectLst/>
              </a:rPr>
              <a:t>on el primer centro de integración y análisis central del mensaje auditivo.</a:t>
            </a:r>
          </a:p>
          <a:p>
            <a:r>
              <a:rPr lang="es-MX" b="0" i="0" dirty="0">
                <a:solidFill>
                  <a:srgbClr val="343536"/>
                </a:solidFill>
                <a:effectLst/>
              </a:rPr>
              <a:t>Se encuentran emplazados en el límite </a:t>
            </a:r>
            <a:r>
              <a:rPr lang="es-MX" b="0" i="0" dirty="0" err="1">
                <a:solidFill>
                  <a:srgbClr val="343536"/>
                </a:solidFill>
                <a:effectLst/>
              </a:rPr>
              <a:t>bulboprotuberancial</a:t>
            </a:r>
            <a:r>
              <a:rPr lang="es-MX" b="0" i="0" dirty="0">
                <a:solidFill>
                  <a:srgbClr val="343536"/>
                </a:solidFill>
                <a:effectLst/>
              </a:rPr>
              <a:t> del tronco cerebral y tienen dos regiones:</a:t>
            </a:r>
            <a:endParaRPr lang="es-MX" dirty="0">
              <a:solidFill>
                <a:srgbClr val="343536"/>
              </a:solidFill>
            </a:endParaRPr>
          </a:p>
          <a:p>
            <a:pPr lvl="1"/>
            <a:r>
              <a:rPr lang="es-CO" dirty="0">
                <a:solidFill>
                  <a:srgbClr val="343536"/>
                </a:solidFill>
              </a:rPr>
              <a:t>D</a:t>
            </a:r>
            <a:r>
              <a:rPr lang="es-CO" b="0" i="0" dirty="0">
                <a:solidFill>
                  <a:srgbClr val="343536"/>
                </a:solidFill>
                <a:effectLst/>
              </a:rPr>
              <a:t>orsal (núcleo coclear dorsal, NCD).</a:t>
            </a:r>
            <a:endParaRPr lang="es-MX" b="0" i="0" dirty="0">
              <a:solidFill>
                <a:srgbClr val="343536"/>
              </a:solidFill>
              <a:effectLst/>
            </a:endParaRPr>
          </a:p>
          <a:p>
            <a:pPr lvl="1"/>
            <a:r>
              <a:rPr lang="es-MX" dirty="0">
                <a:solidFill>
                  <a:srgbClr val="343536"/>
                </a:solidFill>
              </a:rPr>
              <a:t>V</a:t>
            </a:r>
            <a:r>
              <a:rPr lang="es-MX" b="0" i="0" dirty="0">
                <a:solidFill>
                  <a:srgbClr val="343536"/>
                </a:solidFill>
                <a:effectLst/>
              </a:rPr>
              <a:t>entral (NCV), dividido a su vez en: </a:t>
            </a:r>
            <a:r>
              <a:rPr lang="es-MX" b="0" i="0" dirty="0" err="1">
                <a:solidFill>
                  <a:srgbClr val="343536"/>
                </a:solidFill>
                <a:effectLst/>
              </a:rPr>
              <a:t>anteroventral</a:t>
            </a:r>
            <a:r>
              <a:rPr lang="es-MX" b="0" i="0" dirty="0">
                <a:solidFill>
                  <a:srgbClr val="343536"/>
                </a:solidFill>
                <a:effectLst/>
              </a:rPr>
              <a:t> (NCAV) y </a:t>
            </a:r>
            <a:r>
              <a:rPr lang="es-MX" b="0" i="0" dirty="0" err="1">
                <a:solidFill>
                  <a:srgbClr val="343536"/>
                </a:solidFill>
                <a:effectLst/>
              </a:rPr>
              <a:t>posteroventral</a:t>
            </a:r>
            <a:r>
              <a:rPr lang="es-MX" b="0" i="0" dirty="0">
                <a:solidFill>
                  <a:srgbClr val="343536"/>
                </a:solidFill>
                <a:effectLst/>
              </a:rPr>
              <a:t> (NCPV).</a:t>
            </a:r>
            <a:endParaRPr lang="es-MX" dirty="0">
              <a:solidFill>
                <a:srgbClr val="343536"/>
              </a:solidFill>
            </a:endParaRPr>
          </a:p>
          <a:p>
            <a:pPr lvl="1"/>
            <a:r>
              <a:rPr lang="es-MX" dirty="0">
                <a:solidFill>
                  <a:srgbClr val="343536"/>
                </a:solidFill>
              </a:rPr>
              <a:t>L</a:t>
            </a:r>
            <a:r>
              <a:rPr lang="es-MX" b="0" i="0" dirty="0">
                <a:solidFill>
                  <a:srgbClr val="343536"/>
                </a:solidFill>
                <a:effectLst/>
              </a:rPr>
              <a:t>as fibras que llevan frecuencias graves (procedentes del ápex coclear) se dividen nada más al llegar al núcleo.</a:t>
            </a:r>
          </a:p>
          <a:p>
            <a:pPr lvl="1"/>
            <a:r>
              <a:rPr lang="es-MX" dirty="0">
                <a:solidFill>
                  <a:srgbClr val="343536"/>
                </a:solidFill>
              </a:rPr>
              <a:t>F</a:t>
            </a:r>
            <a:r>
              <a:rPr lang="es-MX" b="0" i="0" dirty="0">
                <a:solidFill>
                  <a:srgbClr val="343536"/>
                </a:solidFill>
                <a:effectLst/>
              </a:rPr>
              <a:t>recuencias agudas (que vienen de la base coclear) penetran en la profundidad del núcleo y allí se dividen.</a:t>
            </a:r>
            <a:endParaRPr lang="es-CO" dirty="0"/>
          </a:p>
        </p:txBody>
      </p:sp>
      <p:pic>
        <p:nvPicPr>
          <p:cNvPr id="5" name="Imagen 4">
            <a:extLst>
              <a:ext uri="{FF2B5EF4-FFF2-40B4-BE49-F238E27FC236}">
                <a16:creationId xmlns:a16="http://schemas.microsoft.com/office/drawing/2014/main" id="{AB3DAC45-B8CA-4EFF-BF62-5AAA9D95F9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6440" y="1142048"/>
            <a:ext cx="3581030" cy="3094288"/>
          </a:xfrm>
          <a:prstGeom prst="rect">
            <a:avLst/>
          </a:prstGeom>
        </p:spPr>
      </p:pic>
    </p:spTree>
    <p:extLst>
      <p:ext uri="{BB962C8B-B14F-4D97-AF65-F5344CB8AC3E}">
        <p14:creationId xmlns:p14="http://schemas.microsoft.com/office/powerpoint/2010/main" val="5762836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472440" y="0"/>
            <a:ext cx="10515600" cy="1325563"/>
          </a:xfrm>
        </p:spPr>
        <p:txBody>
          <a:bodyPr/>
          <a:lstStyle/>
          <a:p>
            <a:r>
              <a:rPr lang="es-CO" dirty="0"/>
              <a:t>Complejo olivar superior</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5181158" y="1683385"/>
            <a:ext cx="6761922" cy="4351338"/>
          </a:xfrm>
        </p:spPr>
        <p:txBody>
          <a:bodyPr/>
          <a:lstStyle/>
          <a:p>
            <a:r>
              <a:rPr lang="es-MX" b="0" i="0" dirty="0">
                <a:solidFill>
                  <a:srgbClr val="343536"/>
                </a:solidFill>
                <a:effectLst/>
              </a:rPr>
              <a:t>Algunas de las fibras de los núcleos cocleares contactan con neuronas del complejo olivar superior.</a:t>
            </a:r>
          </a:p>
          <a:p>
            <a:endParaRPr lang="es-MX" dirty="0">
              <a:solidFill>
                <a:srgbClr val="343536"/>
              </a:solidFill>
            </a:endParaRPr>
          </a:p>
          <a:p>
            <a:r>
              <a:rPr lang="es-MX" b="0" i="0" dirty="0">
                <a:solidFill>
                  <a:srgbClr val="343536"/>
                </a:solidFill>
                <a:effectLst/>
              </a:rPr>
              <a:t>Participando en el análisis comparativo </a:t>
            </a:r>
            <a:r>
              <a:rPr lang="es-MX" b="0" i="0" dirty="0" err="1">
                <a:solidFill>
                  <a:srgbClr val="343536"/>
                </a:solidFill>
                <a:effectLst/>
              </a:rPr>
              <a:t>binaural</a:t>
            </a:r>
            <a:r>
              <a:rPr lang="es-MX" b="0" i="0" dirty="0">
                <a:solidFill>
                  <a:srgbClr val="343536"/>
                </a:solidFill>
                <a:effectLst/>
              </a:rPr>
              <a:t> que actúa en la localización espacial de la fuente del sonido.</a:t>
            </a:r>
          </a:p>
          <a:p>
            <a:endParaRPr lang="es-MX" dirty="0">
              <a:solidFill>
                <a:srgbClr val="343536"/>
              </a:solidFill>
            </a:endParaRPr>
          </a:p>
          <a:p>
            <a:r>
              <a:rPr lang="es-MX" b="0" i="0" dirty="0">
                <a:solidFill>
                  <a:srgbClr val="343536"/>
                </a:solidFill>
                <a:effectLst/>
              </a:rPr>
              <a:t>Las fibras eferentes del complejo olivar:</a:t>
            </a:r>
          </a:p>
          <a:p>
            <a:pPr lvl="1"/>
            <a:r>
              <a:rPr lang="es-MX" b="0" i="0" dirty="0">
                <a:solidFill>
                  <a:srgbClr val="343536"/>
                </a:solidFill>
                <a:effectLst/>
              </a:rPr>
              <a:t>Constituyen el sistema eferente lateral y el medial que van a la cóclea.</a:t>
            </a:r>
            <a:endParaRPr lang="es-MX" dirty="0">
              <a:solidFill>
                <a:srgbClr val="343536"/>
              </a:solidFill>
            </a:endParaRPr>
          </a:p>
          <a:p>
            <a:pPr lvl="1"/>
            <a:r>
              <a:rPr lang="es-MX" b="0" i="0" dirty="0">
                <a:solidFill>
                  <a:srgbClr val="343536"/>
                </a:solidFill>
                <a:effectLst/>
              </a:rPr>
              <a:t>Unirse formando el lemnisco lateral.</a:t>
            </a:r>
            <a:endParaRPr lang="es-CO" dirty="0"/>
          </a:p>
        </p:txBody>
      </p:sp>
      <p:pic>
        <p:nvPicPr>
          <p:cNvPr id="7" name="Imagen 6">
            <a:extLst>
              <a:ext uri="{FF2B5EF4-FFF2-40B4-BE49-F238E27FC236}">
                <a16:creationId xmlns:a16="http://schemas.microsoft.com/office/drawing/2014/main" id="{E4C2E269-8EEC-47FD-803C-C556F1143631}"/>
              </a:ext>
            </a:extLst>
          </p:cNvPr>
          <p:cNvPicPr>
            <a:picLocks noChangeAspect="1"/>
          </p:cNvPicPr>
          <p:nvPr/>
        </p:nvPicPr>
        <p:blipFill>
          <a:blip r:embed="rId2"/>
          <a:stretch>
            <a:fillRect/>
          </a:stretch>
        </p:blipFill>
        <p:spPr>
          <a:xfrm>
            <a:off x="599556" y="1218089"/>
            <a:ext cx="4391025" cy="2752725"/>
          </a:xfrm>
          <a:prstGeom prst="rect">
            <a:avLst/>
          </a:prstGeom>
        </p:spPr>
      </p:pic>
    </p:spTree>
    <p:extLst>
      <p:ext uri="{BB962C8B-B14F-4D97-AF65-F5344CB8AC3E}">
        <p14:creationId xmlns:p14="http://schemas.microsoft.com/office/powerpoint/2010/main" val="264638737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75640" y="18255"/>
            <a:ext cx="11038840" cy="1325563"/>
          </a:xfrm>
        </p:spPr>
        <p:txBody>
          <a:bodyPr>
            <a:normAutofit/>
          </a:bodyPr>
          <a:lstStyle/>
          <a:p>
            <a:r>
              <a:rPr lang="es-CO" sz="3600" dirty="0" err="1"/>
              <a:t>Coliculo</a:t>
            </a:r>
            <a:r>
              <a:rPr lang="es-CO" sz="3600" dirty="0"/>
              <a:t> inferior y cuerpo geniculado medial</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632518" y="2130425"/>
            <a:ext cx="6761922" cy="3295015"/>
          </a:xfrm>
        </p:spPr>
        <p:txBody>
          <a:bodyPr/>
          <a:lstStyle/>
          <a:p>
            <a:r>
              <a:rPr lang="es-MX" b="0" i="0" dirty="0">
                <a:solidFill>
                  <a:srgbClr val="343536"/>
                </a:solidFill>
                <a:effectLst/>
              </a:rPr>
              <a:t>La mayoría de las fibras del lemnisco lateral llegan de manera directa al colículo inferior.</a:t>
            </a:r>
          </a:p>
          <a:p>
            <a:r>
              <a:rPr lang="es-MX" b="0" i="0" dirty="0">
                <a:solidFill>
                  <a:srgbClr val="343536"/>
                </a:solidFill>
                <a:effectLst/>
              </a:rPr>
              <a:t>También posee una organización tonotópica.</a:t>
            </a:r>
            <a:endParaRPr lang="es-MX" dirty="0">
              <a:solidFill>
                <a:srgbClr val="343536"/>
              </a:solidFill>
            </a:endParaRPr>
          </a:p>
          <a:p>
            <a:r>
              <a:rPr lang="es-MX" b="0" i="0" dirty="0">
                <a:solidFill>
                  <a:srgbClr val="343536"/>
                </a:solidFill>
                <a:effectLst/>
              </a:rPr>
              <a:t>Las neuronas del colículo inferior se encargan de la localización de la fuente de sonido en los ejes horizontal y vertical.</a:t>
            </a:r>
          </a:p>
          <a:p>
            <a:r>
              <a:rPr lang="es-MX" b="0" i="0" dirty="0">
                <a:solidFill>
                  <a:srgbClr val="343536"/>
                </a:solidFill>
                <a:effectLst/>
              </a:rPr>
              <a:t>Desde el colículo inferior se proyectan fibras al cuerpo geniculado medial del tálamo </a:t>
            </a:r>
            <a:r>
              <a:rPr lang="es-MX" b="0" i="0" dirty="0" err="1">
                <a:solidFill>
                  <a:srgbClr val="343536"/>
                </a:solidFill>
                <a:effectLst/>
              </a:rPr>
              <a:t>ipsolateral</a:t>
            </a:r>
            <a:r>
              <a:rPr lang="es-MX" b="0" i="0" dirty="0">
                <a:solidFill>
                  <a:srgbClr val="343536"/>
                </a:solidFill>
                <a:effectLst/>
              </a:rPr>
              <a:t>.</a:t>
            </a:r>
            <a:endParaRPr lang="es-CO" dirty="0"/>
          </a:p>
        </p:txBody>
      </p:sp>
      <p:pic>
        <p:nvPicPr>
          <p:cNvPr id="5" name="Imagen 4">
            <a:extLst>
              <a:ext uri="{FF2B5EF4-FFF2-40B4-BE49-F238E27FC236}">
                <a16:creationId xmlns:a16="http://schemas.microsoft.com/office/drawing/2014/main" id="{AC7B1C5C-FDA4-4866-AB9C-B7C91718505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640" y="1238499"/>
            <a:ext cx="3197392" cy="2762795"/>
          </a:xfrm>
          <a:prstGeom prst="rect">
            <a:avLst/>
          </a:prstGeom>
        </p:spPr>
      </p:pic>
    </p:spTree>
    <p:extLst>
      <p:ext uri="{BB962C8B-B14F-4D97-AF65-F5344CB8AC3E}">
        <p14:creationId xmlns:p14="http://schemas.microsoft.com/office/powerpoint/2010/main" val="171647823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43560" y="18255"/>
            <a:ext cx="10515600" cy="1325563"/>
          </a:xfrm>
        </p:spPr>
        <p:txBody>
          <a:bodyPr/>
          <a:lstStyle/>
          <a:p>
            <a:r>
              <a:rPr lang="es-CO" dirty="0"/>
              <a:t>Corteza auditiva</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803808" y="1825625"/>
            <a:ext cx="6761922" cy="4351338"/>
          </a:xfrm>
        </p:spPr>
        <p:txBody>
          <a:bodyPr/>
          <a:lstStyle/>
          <a:p>
            <a:r>
              <a:rPr lang="es-MX" b="0" i="0" dirty="0">
                <a:solidFill>
                  <a:srgbClr val="343536"/>
                </a:solidFill>
                <a:effectLst/>
              </a:rPr>
              <a:t>Se localiza en la circunvolución temporal superior (áreas 41 y 42 de Brodmann).</a:t>
            </a:r>
          </a:p>
          <a:p>
            <a:r>
              <a:rPr lang="es-CO" dirty="0">
                <a:solidFill>
                  <a:srgbClr val="343536"/>
                </a:solidFill>
              </a:rPr>
              <a:t>P</a:t>
            </a:r>
            <a:r>
              <a:rPr lang="es-CO" b="0" i="0" dirty="0">
                <a:solidFill>
                  <a:srgbClr val="343536"/>
                </a:solidFill>
                <a:effectLst/>
              </a:rPr>
              <a:t>rimaria (AI)</a:t>
            </a:r>
          </a:p>
          <a:p>
            <a:pPr lvl="1"/>
            <a:r>
              <a:rPr lang="es-MX" b="0" i="0" dirty="0">
                <a:solidFill>
                  <a:srgbClr val="343536"/>
                </a:solidFill>
                <a:effectLst/>
              </a:rPr>
              <a:t>Relacionada con el análisis frecuencial, está constituida por numerosos campos de neuronas organizados </a:t>
            </a:r>
            <a:r>
              <a:rPr lang="es-MX" b="0" i="0" dirty="0" err="1">
                <a:solidFill>
                  <a:srgbClr val="343536"/>
                </a:solidFill>
                <a:effectLst/>
              </a:rPr>
              <a:t>tonotópicamente</a:t>
            </a:r>
            <a:r>
              <a:rPr lang="es-MX" b="0" i="0" dirty="0">
                <a:solidFill>
                  <a:srgbClr val="343536"/>
                </a:solidFill>
                <a:effectLst/>
              </a:rPr>
              <a:t> (A, AI, P y VP) en bandas paralelas, de forma que los agudos se localizan en la región anterior y los graves en la posterior.</a:t>
            </a:r>
            <a:endParaRPr lang="es-CO" dirty="0">
              <a:solidFill>
                <a:srgbClr val="343536"/>
              </a:solidFill>
            </a:endParaRPr>
          </a:p>
          <a:p>
            <a:endParaRPr lang="es-CO" b="0" i="0" dirty="0">
              <a:solidFill>
                <a:srgbClr val="343536"/>
              </a:solidFill>
              <a:effectLst/>
            </a:endParaRPr>
          </a:p>
          <a:p>
            <a:r>
              <a:rPr lang="es-CO" dirty="0">
                <a:solidFill>
                  <a:srgbClr val="343536"/>
                </a:solidFill>
              </a:rPr>
              <a:t>S</a:t>
            </a:r>
            <a:r>
              <a:rPr lang="es-CO" b="0" i="0" dirty="0">
                <a:solidFill>
                  <a:srgbClr val="343536"/>
                </a:solidFill>
                <a:effectLst/>
              </a:rPr>
              <a:t>ecundaria (AII)</a:t>
            </a:r>
            <a:endParaRPr lang="es-CO" dirty="0"/>
          </a:p>
        </p:txBody>
      </p:sp>
      <p:pic>
        <p:nvPicPr>
          <p:cNvPr id="5" name="Imagen 4">
            <a:extLst>
              <a:ext uri="{FF2B5EF4-FFF2-40B4-BE49-F238E27FC236}">
                <a16:creationId xmlns:a16="http://schemas.microsoft.com/office/drawing/2014/main" id="{7D85CE9A-CCE8-4E6A-83C8-E92875BD3D17}"/>
              </a:ext>
            </a:extLst>
          </p:cNvPr>
          <p:cNvPicPr>
            <a:picLocks noChangeAspect="1"/>
          </p:cNvPicPr>
          <p:nvPr/>
        </p:nvPicPr>
        <p:blipFill>
          <a:blip r:embed="rId2"/>
          <a:stretch>
            <a:fillRect/>
          </a:stretch>
        </p:blipFill>
        <p:spPr>
          <a:xfrm>
            <a:off x="654384" y="1333500"/>
            <a:ext cx="4038600" cy="2095500"/>
          </a:xfrm>
          <a:prstGeom prst="rect">
            <a:avLst/>
          </a:prstGeom>
        </p:spPr>
      </p:pic>
    </p:spTree>
    <p:extLst>
      <p:ext uri="{BB962C8B-B14F-4D97-AF65-F5344CB8AC3E}">
        <p14:creationId xmlns:p14="http://schemas.microsoft.com/office/powerpoint/2010/main" val="3183441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08F88E-FE69-4748-9756-45C9F500B560}"/>
              </a:ext>
            </a:extLst>
          </p:cNvPr>
          <p:cNvSpPr>
            <a:spLocks noGrp="1"/>
          </p:cNvSpPr>
          <p:nvPr>
            <p:ph type="ctrTitle"/>
          </p:nvPr>
        </p:nvSpPr>
        <p:spPr/>
        <p:txBody>
          <a:bodyPr/>
          <a:lstStyle/>
          <a:p>
            <a:r>
              <a:rPr lang="es-CO" dirty="0"/>
              <a:t>Sistema sensorial</a:t>
            </a:r>
          </a:p>
        </p:txBody>
      </p:sp>
    </p:spTree>
    <p:extLst>
      <p:ext uri="{BB962C8B-B14F-4D97-AF65-F5344CB8AC3E}">
        <p14:creationId xmlns:p14="http://schemas.microsoft.com/office/powerpoint/2010/main" val="345989659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24840" y="131445"/>
            <a:ext cx="10515600" cy="1325563"/>
          </a:xfrm>
        </p:spPr>
        <p:txBody>
          <a:bodyPr/>
          <a:lstStyle/>
          <a:p>
            <a:r>
              <a:rPr lang="es-CO" dirty="0"/>
              <a:t>Gusto</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3919539" y="1033145"/>
            <a:ext cx="7647621" cy="4351338"/>
          </a:xfrm>
        </p:spPr>
        <p:txBody>
          <a:bodyPr/>
          <a:lstStyle/>
          <a:p>
            <a:r>
              <a:rPr lang="es-MX" b="0" i="0" dirty="0">
                <a:effectLst/>
              </a:rPr>
              <a:t>Sabores: dulce, amargo, salado y ácido.</a:t>
            </a:r>
            <a:endParaRPr lang="es-CO" b="0" i="0" dirty="0">
              <a:effectLst/>
            </a:endParaRPr>
          </a:p>
          <a:p>
            <a:r>
              <a:rPr lang="es-CO" dirty="0"/>
              <a:t>E</a:t>
            </a:r>
            <a:r>
              <a:rPr lang="es-CO" b="0" i="0" dirty="0">
                <a:effectLst/>
              </a:rPr>
              <a:t>l “umami” que corresponde al sabor “a caldo de carne.</a:t>
            </a:r>
            <a:endParaRPr lang="es-CO" dirty="0"/>
          </a:p>
        </p:txBody>
      </p:sp>
      <p:pic>
        <p:nvPicPr>
          <p:cNvPr id="5" name="Imagen 4">
            <a:extLst>
              <a:ext uri="{FF2B5EF4-FFF2-40B4-BE49-F238E27FC236}">
                <a16:creationId xmlns:a16="http://schemas.microsoft.com/office/drawing/2014/main" id="{E09350E8-5DFB-47E6-BDD3-8ED1C0CCC63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81039" y="2226293"/>
            <a:ext cx="3804849" cy="3849387"/>
          </a:xfrm>
          <a:prstGeom prst="rect">
            <a:avLst/>
          </a:prstGeom>
        </p:spPr>
      </p:pic>
    </p:spTree>
    <p:extLst>
      <p:ext uri="{BB962C8B-B14F-4D97-AF65-F5344CB8AC3E}">
        <p14:creationId xmlns:p14="http://schemas.microsoft.com/office/powerpoint/2010/main" val="1676567897"/>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45160" y="18255"/>
            <a:ext cx="10515600" cy="1325563"/>
          </a:xfrm>
        </p:spPr>
        <p:txBody>
          <a:bodyPr/>
          <a:lstStyle/>
          <a:p>
            <a:r>
              <a:rPr lang="es-CO" dirty="0"/>
              <a:t>Sabores</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591878" y="865565"/>
            <a:ext cx="6761922" cy="5630705"/>
          </a:xfrm>
        </p:spPr>
        <p:txBody>
          <a:bodyPr>
            <a:noAutofit/>
          </a:bodyPr>
          <a:lstStyle/>
          <a:p>
            <a:r>
              <a:rPr lang="es-CO" sz="1800" b="1" dirty="0"/>
              <a:t>Dulce: L</a:t>
            </a:r>
            <a:r>
              <a:rPr lang="es-MX" sz="1800" b="0" i="0" dirty="0">
                <a:solidFill>
                  <a:srgbClr val="343536"/>
                </a:solidFill>
                <a:effectLst/>
              </a:rPr>
              <a:t>o producen muchas sustancias, la mayoría orgánicas, como: azúcares, aldehídos, glicoles, cetonas, amidas, ésteres, aminoácidos.</a:t>
            </a:r>
          </a:p>
          <a:p>
            <a:endParaRPr lang="es-MX" sz="1800" dirty="0">
              <a:solidFill>
                <a:srgbClr val="343536"/>
              </a:solidFill>
            </a:endParaRPr>
          </a:p>
          <a:p>
            <a:r>
              <a:rPr lang="es-MX" sz="1800" b="1" i="0" dirty="0">
                <a:solidFill>
                  <a:srgbClr val="343536"/>
                </a:solidFill>
                <a:effectLst/>
              </a:rPr>
              <a:t>Amargo:</a:t>
            </a:r>
            <a:r>
              <a:rPr lang="es-MX" sz="1800" b="0" i="0" dirty="0">
                <a:solidFill>
                  <a:srgbClr val="343536"/>
                </a:solidFill>
                <a:effectLst/>
              </a:rPr>
              <a:t> </a:t>
            </a:r>
            <a:r>
              <a:rPr lang="es-MX" sz="1800" dirty="0">
                <a:solidFill>
                  <a:srgbClr val="343536"/>
                </a:solidFill>
              </a:rPr>
              <a:t>L</a:t>
            </a:r>
            <a:r>
              <a:rPr lang="es-MX" sz="1800" b="0" i="0" dirty="0">
                <a:solidFill>
                  <a:srgbClr val="343536"/>
                </a:solidFill>
                <a:effectLst/>
              </a:rPr>
              <a:t>o producen moléculas orgánicas (p. ej., </a:t>
            </a:r>
            <a:r>
              <a:rPr lang="es-MX" sz="1800" b="0" i="0" dirty="0" err="1">
                <a:solidFill>
                  <a:srgbClr val="343536"/>
                </a:solidFill>
                <a:effectLst/>
              </a:rPr>
              <a:t>propiltiouracilo</a:t>
            </a:r>
            <a:r>
              <a:rPr lang="es-MX" sz="1800" b="0" i="0" dirty="0">
                <a:solidFill>
                  <a:srgbClr val="343536"/>
                </a:solidFill>
                <a:effectLst/>
              </a:rPr>
              <a:t>) y, en especial, los alcaloides (quinina, estricnina, </a:t>
            </a:r>
            <a:r>
              <a:rPr lang="es-MX" sz="1800" b="0" i="0" u="none" strike="noStrike" dirty="0">
                <a:solidFill>
                  <a:srgbClr val="005E8D"/>
                </a:solidFill>
                <a:effectLst/>
                <a:hlinkClick r:id="rId2"/>
              </a:rPr>
              <a:t>nicotina</a:t>
            </a:r>
            <a:r>
              <a:rPr lang="es-MX" sz="1800" b="0" i="0" dirty="0">
                <a:solidFill>
                  <a:srgbClr val="343536"/>
                </a:solidFill>
                <a:effectLst/>
              </a:rPr>
              <a:t>, etcétera).</a:t>
            </a:r>
          </a:p>
          <a:p>
            <a:endParaRPr lang="es-MX" sz="1800" dirty="0">
              <a:solidFill>
                <a:srgbClr val="343536"/>
              </a:solidFill>
            </a:endParaRPr>
          </a:p>
          <a:p>
            <a:r>
              <a:rPr lang="es-MX" sz="1800" b="0" i="0" dirty="0">
                <a:solidFill>
                  <a:srgbClr val="343536"/>
                </a:solidFill>
                <a:effectLst/>
              </a:rPr>
              <a:t> </a:t>
            </a:r>
            <a:r>
              <a:rPr lang="es-MX" sz="1800" b="1" i="0" dirty="0">
                <a:solidFill>
                  <a:srgbClr val="343536"/>
                </a:solidFill>
                <a:effectLst/>
              </a:rPr>
              <a:t>salado</a:t>
            </a:r>
            <a:r>
              <a:rPr lang="es-MX" sz="1800" b="0" i="0" dirty="0">
                <a:solidFill>
                  <a:srgbClr val="343536"/>
                </a:solidFill>
                <a:effectLst/>
              </a:rPr>
              <a:t>: Lo producen las sales como el NaCl, con un índice de sabor = 1. El del KCl es = 0.6.</a:t>
            </a:r>
          </a:p>
          <a:p>
            <a:endParaRPr lang="es-MX" sz="1800" dirty="0">
              <a:solidFill>
                <a:srgbClr val="343536"/>
              </a:solidFill>
            </a:endParaRPr>
          </a:p>
          <a:p>
            <a:r>
              <a:rPr lang="es-MX" sz="1800" b="0" i="0" dirty="0">
                <a:solidFill>
                  <a:srgbClr val="343536"/>
                </a:solidFill>
                <a:effectLst/>
              </a:rPr>
              <a:t>El sabor </a:t>
            </a:r>
            <a:r>
              <a:rPr lang="es-MX" sz="1800" b="1" i="0" dirty="0">
                <a:solidFill>
                  <a:srgbClr val="343536"/>
                </a:solidFill>
                <a:effectLst/>
              </a:rPr>
              <a:t>ácido</a:t>
            </a:r>
            <a:r>
              <a:rPr lang="es-MX" sz="1800" b="0" i="0" dirty="0">
                <a:solidFill>
                  <a:srgbClr val="343536"/>
                </a:solidFill>
                <a:effectLst/>
              </a:rPr>
              <a:t> es provocado por sustancias que en solución tienen un pH ácido, ya que la activación del receptor la produce el protón.</a:t>
            </a:r>
          </a:p>
          <a:p>
            <a:endParaRPr lang="es-MX" sz="1800" dirty="0">
              <a:solidFill>
                <a:srgbClr val="343536"/>
              </a:solidFill>
            </a:endParaRPr>
          </a:p>
          <a:p>
            <a:r>
              <a:rPr lang="es-MX" sz="1800" b="0" i="0" dirty="0">
                <a:solidFill>
                  <a:srgbClr val="343536"/>
                </a:solidFill>
                <a:effectLst/>
              </a:rPr>
              <a:t>El </a:t>
            </a:r>
            <a:r>
              <a:rPr lang="es-MX" sz="1800" b="1" i="0" dirty="0">
                <a:solidFill>
                  <a:srgbClr val="343536"/>
                </a:solidFill>
                <a:effectLst/>
              </a:rPr>
              <a:t>umami</a:t>
            </a:r>
            <a:r>
              <a:rPr lang="es-MX" sz="1800" b="0" i="0" dirty="0">
                <a:solidFill>
                  <a:srgbClr val="343536"/>
                </a:solidFill>
                <a:effectLst/>
              </a:rPr>
              <a:t> es producido por un estímulo específico al degustar caldo de carne o quesos curados.</a:t>
            </a:r>
            <a:endParaRPr lang="es-CO" sz="1800" dirty="0"/>
          </a:p>
        </p:txBody>
      </p:sp>
      <p:pic>
        <p:nvPicPr>
          <p:cNvPr id="5" name="Imagen 4">
            <a:extLst>
              <a:ext uri="{FF2B5EF4-FFF2-40B4-BE49-F238E27FC236}">
                <a16:creationId xmlns:a16="http://schemas.microsoft.com/office/drawing/2014/main" id="{1FE00D98-267F-4083-BEAE-D18932720F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073785"/>
            <a:ext cx="2698332" cy="2729053"/>
          </a:xfrm>
          <a:prstGeom prst="rect">
            <a:avLst/>
          </a:prstGeom>
        </p:spPr>
      </p:pic>
    </p:spTree>
    <p:extLst>
      <p:ext uri="{BB962C8B-B14F-4D97-AF65-F5344CB8AC3E}">
        <p14:creationId xmlns:p14="http://schemas.microsoft.com/office/powerpoint/2010/main" val="267991790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43560" y="121285"/>
            <a:ext cx="10515600" cy="1325563"/>
          </a:xfrm>
        </p:spPr>
        <p:txBody>
          <a:bodyPr/>
          <a:lstStyle/>
          <a:p>
            <a:r>
              <a:rPr lang="es-CO" dirty="0"/>
              <a:t>Papilas gustativas</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p:txBody>
          <a:bodyPr/>
          <a:lstStyle/>
          <a:p>
            <a:r>
              <a:rPr lang="es-MX" b="0" i="0" dirty="0">
                <a:solidFill>
                  <a:srgbClr val="343536"/>
                </a:solidFill>
                <a:effectLst/>
              </a:rPr>
              <a:t>Los sabores se perciben a través de estructuras especializadas (botones gustativos) ubicadas en las papilas gustativas.</a:t>
            </a:r>
          </a:p>
          <a:p>
            <a:endParaRPr lang="es-MX" dirty="0">
              <a:solidFill>
                <a:srgbClr val="343536"/>
              </a:solidFill>
            </a:endParaRPr>
          </a:p>
          <a:p>
            <a:r>
              <a:rPr lang="es-MX" b="0" i="0" dirty="0">
                <a:solidFill>
                  <a:srgbClr val="343536"/>
                </a:solidFill>
                <a:effectLst/>
              </a:rPr>
              <a:t>Estas papilas son formaciones de la mucosa oral localizadas sobre todo en la superficie lingual,  paladar blando y la úvula, en los pilares anteriores del istmo de las fauces, la epiglotis, la faringe y el inicio del esófago.</a:t>
            </a:r>
            <a:endParaRPr lang="es-CO" dirty="0"/>
          </a:p>
        </p:txBody>
      </p:sp>
    </p:spTree>
    <p:extLst>
      <p:ext uri="{BB962C8B-B14F-4D97-AF65-F5344CB8AC3E}">
        <p14:creationId xmlns:p14="http://schemas.microsoft.com/office/powerpoint/2010/main" val="1295608845"/>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078B1234-F083-4E6B-835C-51C3CC634826}"/>
              </a:ext>
            </a:extLst>
          </p:cNvPr>
          <p:cNvSpPr/>
          <p:nvPr/>
        </p:nvSpPr>
        <p:spPr>
          <a:xfrm>
            <a:off x="535190" y="2891426"/>
            <a:ext cx="2684194" cy="132556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Montserrat" panose="00000500000000000000" pitchFamily="50" charset="0"/>
              </a:rPr>
              <a:t>Papila fungiforme: </a:t>
            </a:r>
          </a:p>
          <a:p>
            <a:pPr marL="285750" indent="-285750" algn="ctr">
              <a:buFont typeface="Arial" panose="020B0604020202020204" pitchFamily="34" charset="0"/>
              <a:buChar char="•"/>
            </a:pPr>
            <a:r>
              <a:rPr lang="es-CO" dirty="0">
                <a:latin typeface="Montserrat" panose="00000500000000000000" pitchFamily="50" charset="0"/>
              </a:rPr>
              <a:t>Forma de hongo</a:t>
            </a:r>
          </a:p>
          <a:p>
            <a:pPr marL="285750" indent="-285750" algn="ctr">
              <a:buFont typeface="Arial" panose="020B0604020202020204" pitchFamily="34" charset="0"/>
              <a:buChar char="•"/>
            </a:pPr>
            <a:r>
              <a:rPr lang="es-CO" dirty="0">
                <a:latin typeface="Montserrat" panose="00000500000000000000" pitchFamily="50" charset="0"/>
              </a:rPr>
              <a:t>Pequeñas, globulares</a:t>
            </a:r>
          </a:p>
          <a:p>
            <a:pPr marL="285750" indent="-285750" algn="ctr">
              <a:buFont typeface="Arial" panose="020B0604020202020204" pitchFamily="34" charset="0"/>
              <a:buChar char="•"/>
            </a:pPr>
            <a:r>
              <a:rPr lang="es-CO" dirty="0">
                <a:latin typeface="Montserrat" panose="00000500000000000000" pitchFamily="50" charset="0"/>
              </a:rPr>
              <a:t>Vascularizadas</a:t>
            </a:r>
          </a:p>
          <a:p>
            <a:pPr marL="285750" indent="-285750" algn="ctr">
              <a:buFont typeface="Arial" panose="020B0604020202020204" pitchFamily="34" charset="0"/>
              <a:buChar char="•"/>
            </a:pPr>
            <a:r>
              <a:rPr lang="es-CO" dirty="0">
                <a:latin typeface="Montserrat" panose="00000500000000000000" pitchFamily="50" charset="0"/>
              </a:rPr>
              <a:t>Epitelio rojo</a:t>
            </a:r>
          </a:p>
        </p:txBody>
      </p:sp>
      <p:sp>
        <p:nvSpPr>
          <p:cNvPr id="8" name="Rectángulo 7">
            <a:extLst>
              <a:ext uri="{FF2B5EF4-FFF2-40B4-BE49-F238E27FC236}">
                <a16:creationId xmlns:a16="http://schemas.microsoft.com/office/drawing/2014/main" id="{37334AC0-5984-4D7D-88B1-1C640D50F659}"/>
              </a:ext>
            </a:extLst>
          </p:cNvPr>
          <p:cNvSpPr/>
          <p:nvPr/>
        </p:nvSpPr>
        <p:spPr>
          <a:xfrm>
            <a:off x="4800668" y="3015728"/>
            <a:ext cx="2266519" cy="145578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latin typeface="Montserrat" panose="00000500000000000000" pitchFamily="50" charset="0"/>
              </a:rPr>
              <a:t>Circunvaladas:</a:t>
            </a:r>
          </a:p>
          <a:p>
            <a:pPr marL="171450" indent="-171450" algn="ctr">
              <a:buFont typeface="Arial" panose="020B0604020202020204" pitchFamily="34" charset="0"/>
              <a:buChar char="•"/>
            </a:pPr>
            <a:r>
              <a:rPr lang="es-CO" sz="1100" dirty="0">
                <a:latin typeface="Montserrat" panose="00000500000000000000" pitchFamily="50" charset="0"/>
              </a:rPr>
              <a:t>Menos numerosas</a:t>
            </a:r>
          </a:p>
          <a:p>
            <a:pPr marL="171450" indent="-171450" algn="ctr">
              <a:buFont typeface="Arial" panose="020B0604020202020204" pitchFamily="34" charset="0"/>
              <a:buChar char="•"/>
            </a:pPr>
            <a:r>
              <a:rPr lang="es-CO" sz="1100" dirty="0">
                <a:latin typeface="Montserrat" panose="00000500000000000000" pitchFamily="50" charset="0"/>
              </a:rPr>
              <a:t>Más importantes. Sabor amargo</a:t>
            </a:r>
          </a:p>
          <a:p>
            <a:pPr marL="171450" indent="-171450" algn="ctr">
              <a:buFont typeface="Arial" panose="020B0604020202020204" pitchFamily="34" charset="0"/>
              <a:buChar char="•"/>
            </a:pPr>
            <a:r>
              <a:rPr lang="es-CO" sz="1100" dirty="0">
                <a:latin typeface="Montserrat" panose="00000500000000000000" pitchFamily="50" charset="0"/>
              </a:rPr>
              <a:t>-Más grandes</a:t>
            </a:r>
          </a:p>
          <a:p>
            <a:pPr marL="171450" indent="-171450" algn="ctr">
              <a:buFont typeface="Arial" panose="020B0604020202020204" pitchFamily="34" charset="0"/>
              <a:buChar char="•"/>
            </a:pPr>
            <a:r>
              <a:rPr lang="es-CO" sz="1100" dirty="0">
                <a:latin typeface="Montserrat" panose="00000500000000000000" pitchFamily="50" charset="0"/>
              </a:rPr>
              <a:t>Sostén y gustativa</a:t>
            </a:r>
          </a:p>
          <a:p>
            <a:pPr marL="171450" indent="-171450" algn="ctr">
              <a:buFont typeface="Arial" panose="020B0604020202020204" pitchFamily="34" charset="0"/>
              <a:buChar char="•"/>
            </a:pPr>
            <a:r>
              <a:rPr lang="es-CO" sz="1100" dirty="0">
                <a:latin typeface="Montserrat" panose="00000500000000000000" pitchFamily="50" charset="0"/>
              </a:rPr>
              <a:t>Ganglio petroso</a:t>
            </a:r>
          </a:p>
          <a:p>
            <a:pPr algn="ctr"/>
            <a:endParaRPr lang="es-CO" dirty="0">
              <a:latin typeface="Montserrat" panose="00000500000000000000" pitchFamily="50" charset="0"/>
            </a:endParaRPr>
          </a:p>
        </p:txBody>
      </p:sp>
      <p:pic>
        <p:nvPicPr>
          <p:cNvPr id="9" name="Imagen 8">
            <a:extLst>
              <a:ext uri="{FF2B5EF4-FFF2-40B4-BE49-F238E27FC236}">
                <a16:creationId xmlns:a16="http://schemas.microsoft.com/office/drawing/2014/main" id="{5AF9DED0-162A-4DD2-973D-AF9DAB5C41A7}"/>
              </a:ext>
            </a:extLst>
          </p:cNvPr>
          <p:cNvPicPr>
            <a:picLocks noChangeAspect="1"/>
          </p:cNvPicPr>
          <p:nvPr/>
        </p:nvPicPr>
        <p:blipFill>
          <a:blip r:embed="rId2"/>
          <a:stretch>
            <a:fillRect/>
          </a:stretch>
        </p:blipFill>
        <p:spPr>
          <a:xfrm>
            <a:off x="7902068" y="375920"/>
            <a:ext cx="3429000" cy="4229100"/>
          </a:xfrm>
          <a:prstGeom prst="rect">
            <a:avLst/>
          </a:prstGeom>
        </p:spPr>
      </p:pic>
      <p:sp>
        <p:nvSpPr>
          <p:cNvPr id="10" name="Rectángulo 9">
            <a:extLst>
              <a:ext uri="{FF2B5EF4-FFF2-40B4-BE49-F238E27FC236}">
                <a16:creationId xmlns:a16="http://schemas.microsoft.com/office/drawing/2014/main" id="{3A2B8B91-46CA-4C16-AE9F-00444E1CC6FE}"/>
              </a:ext>
            </a:extLst>
          </p:cNvPr>
          <p:cNvSpPr/>
          <p:nvPr/>
        </p:nvSpPr>
        <p:spPr>
          <a:xfrm>
            <a:off x="8139460" y="4739957"/>
            <a:ext cx="3153508" cy="16998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Montserrat" panose="00000500000000000000" pitchFamily="50" charset="0"/>
              </a:rPr>
              <a:t>Papilas filiformes</a:t>
            </a:r>
          </a:p>
          <a:p>
            <a:pPr marL="285750" indent="-285750" algn="ctr">
              <a:buFont typeface="Arial" panose="020B0604020202020204" pitchFamily="34" charset="0"/>
              <a:buChar char="•"/>
            </a:pPr>
            <a:r>
              <a:rPr lang="es-CO" dirty="0">
                <a:latin typeface="Montserrat" panose="00000500000000000000" pitchFamily="50" charset="0"/>
              </a:rPr>
              <a:t>Más abundantes</a:t>
            </a:r>
          </a:p>
          <a:p>
            <a:pPr marL="285750" indent="-285750" algn="ctr">
              <a:buFont typeface="Arial" panose="020B0604020202020204" pitchFamily="34" charset="0"/>
              <a:buChar char="•"/>
            </a:pPr>
            <a:r>
              <a:rPr lang="es-CO" dirty="0">
                <a:latin typeface="Montserrat" panose="00000500000000000000" pitchFamily="50" charset="0"/>
              </a:rPr>
              <a:t>Proyecciones cónicas de epitelio estratificado</a:t>
            </a:r>
          </a:p>
        </p:txBody>
      </p:sp>
      <p:pic>
        <p:nvPicPr>
          <p:cNvPr id="7" name="Imagen 6">
            <a:extLst>
              <a:ext uri="{FF2B5EF4-FFF2-40B4-BE49-F238E27FC236}">
                <a16:creationId xmlns:a16="http://schemas.microsoft.com/office/drawing/2014/main" id="{C6A44BE3-5A3F-4FC2-88E2-3B1C7071DC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65674" y="732949"/>
            <a:ext cx="3587166" cy="2214562"/>
          </a:xfrm>
          <a:prstGeom prst="rect">
            <a:avLst/>
          </a:prstGeom>
        </p:spPr>
      </p:pic>
      <p:pic>
        <p:nvPicPr>
          <p:cNvPr id="11" name="Imagen 10">
            <a:extLst>
              <a:ext uri="{FF2B5EF4-FFF2-40B4-BE49-F238E27FC236}">
                <a16:creationId xmlns:a16="http://schemas.microsoft.com/office/drawing/2014/main" id="{1AEACC2F-8E1D-4CE5-AF96-112A604636F6}"/>
              </a:ext>
            </a:extLst>
          </p:cNvPr>
          <p:cNvPicPr>
            <a:picLocks noChangeAspect="1"/>
          </p:cNvPicPr>
          <p:nvPr/>
        </p:nvPicPr>
        <p:blipFill>
          <a:blip r:embed="rId4"/>
          <a:stretch>
            <a:fillRect/>
          </a:stretch>
        </p:blipFill>
        <p:spPr>
          <a:xfrm>
            <a:off x="654246" y="146685"/>
            <a:ext cx="2362200" cy="2667000"/>
          </a:xfrm>
          <a:prstGeom prst="rect">
            <a:avLst/>
          </a:prstGeom>
        </p:spPr>
      </p:pic>
    </p:spTree>
    <p:extLst>
      <p:ext uri="{BB962C8B-B14F-4D97-AF65-F5344CB8AC3E}">
        <p14:creationId xmlns:p14="http://schemas.microsoft.com/office/powerpoint/2010/main" val="1719985575"/>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24840" y="0"/>
            <a:ext cx="10515600" cy="1325563"/>
          </a:xfrm>
        </p:spPr>
        <p:txBody>
          <a:bodyPr/>
          <a:lstStyle/>
          <a:p>
            <a:r>
              <a:rPr lang="es-CO" dirty="0"/>
              <a:t>Transducción </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710758" y="1187291"/>
            <a:ext cx="6761922" cy="4351338"/>
          </a:xfrm>
        </p:spPr>
        <p:txBody>
          <a:bodyPr/>
          <a:lstStyle/>
          <a:p>
            <a:r>
              <a:rPr lang="es-MX" b="0" i="0" dirty="0">
                <a:effectLst/>
              </a:rPr>
              <a:t>Transducción del estímulo gustativo a corrientes de receptor en la célula gustativa.</a:t>
            </a:r>
          </a:p>
          <a:p>
            <a:endParaRPr lang="es-MX" dirty="0"/>
          </a:p>
          <a:p>
            <a:r>
              <a:rPr lang="es-MX" dirty="0"/>
              <a:t>P</a:t>
            </a:r>
            <a:r>
              <a:rPr lang="es-MX" b="0" i="0" dirty="0">
                <a:effectLst/>
              </a:rPr>
              <a:t>ropagación de las corrientes de receptor en la célula.</a:t>
            </a:r>
          </a:p>
          <a:p>
            <a:endParaRPr lang="es-MX" dirty="0"/>
          </a:p>
          <a:p>
            <a:r>
              <a:rPr lang="es-MX" dirty="0"/>
              <a:t>T</a:t>
            </a:r>
            <a:r>
              <a:rPr lang="es-MX" b="0" i="0" dirty="0">
                <a:effectLst/>
              </a:rPr>
              <a:t>ransmisión sináptica de la señal desde la célula a las fibras aferentes.</a:t>
            </a:r>
            <a:endParaRPr lang="es-CO" dirty="0"/>
          </a:p>
        </p:txBody>
      </p:sp>
      <p:pic>
        <p:nvPicPr>
          <p:cNvPr id="5" name="Imagen 4">
            <a:extLst>
              <a:ext uri="{FF2B5EF4-FFF2-40B4-BE49-F238E27FC236}">
                <a16:creationId xmlns:a16="http://schemas.microsoft.com/office/drawing/2014/main" id="{F1FFB6E6-2142-4382-9158-EA0C9A53733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37122" y="1187291"/>
            <a:ext cx="3855059" cy="5091589"/>
          </a:xfrm>
          <a:prstGeom prst="rect">
            <a:avLst/>
          </a:prstGeom>
        </p:spPr>
      </p:pic>
    </p:spTree>
    <p:extLst>
      <p:ext uri="{BB962C8B-B14F-4D97-AF65-F5344CB8AC3E}">
        <p14:creationId xmlns:p14="http://schemas.microsoft.com/office/powerpoint/2010/main" val="3833385350"/>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94360" y="18255"/>
            <a:ext cx="10515600" cy="1325563"/>
          </a:xfrm>
        </p:spPr>
        <p:txBody>
          <a:bodyPr/>
          <a:lstStyle/>
          <a:p>
            <a:r>
              <a:rPr lang="es-CO" dirty="0"/>
              <a:t>Transducción  salina</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761558" y="1124585"/>
            <a:ext cx="6761922" cy="4351338"/>
          </a:xfrm>
        </p:spPr>
        <p:txBody>
          <a:bodyPr/>
          <a:lstStyle/>
          <a:p>
            <a:r>
              <a:rPr lang="es-MX" b="0" i="0" dirty="0">
                <a:solidFill>
                  <a:srgbClr val="343536"/>
                </a:solidFill>
                <a:effectLst/>
              </a:rPr>
              <a:t>Las células gustativas responden a estímulos salinos (NaCl) con un potencial despolarizante:</a:t>
            </a:r>
          </a:p>
          <a:p>
            <a:r>
              <a:rPr lang="es-MX" dirty="0">
                <a:solidFill>
                  <a:srgbClr val="343536"/>
                </a:solidFill>
              </a:rPr>
              <a:t>R</a:t>
            </a:r>
            <a:r>
              <a:rPr lang="es-MX" b="0" i="0" dirty="0">
                <a:solidFill>
                  <a:srgbClr val="343536"/>
                </a:solidFill>
                <a:effectLst/>
              </a:rPr>
              <a:t>educción de la resistencia de membrana y cambios a la conductancia al </a:t>
            </a:r>
            <a:r>
              <a:rPr lang="es-MX" b="0" i="0" dirty="0" err="1">
                <a:solidFill>
                  <a:srgbClr val="343536"/>
                </a:solidFill>
                <a:effectLst/>
              </a:rPr>
              <a:t>Na</a:t>
            </a:r>
            <a:r>
              <a:rPr lang="es-MX" b="0" i="0" baseline="30000" dirty="0">
                <a:solidFill>
                  <a:srgbClr val="343536"/>
                </a:solidFill>
                <a:effectLst/>
              </a:rPr>
              <a:t>+</a:t>
            </a:r>
            <a:r>
              <a:rPr lang="es-MX" b="0" i="0" dirty="0">
                <a:solidFill>
                  <a:srgbClr val="343536"/>
                </a:solidFill>
                <a:effectLst/>
              </a:rPr>
              <a:t> y al Ca</a:t>
            </a:r>
            <a:r>
              <a:rPr lang="es-MX" b="0" i="0" baseline="30000" dirty="0">
                <a:solidFill>
                  <a:srgbClr val="343536"/>
                </a:solidFill>
                <a:effectLst/>
              </a:rPr>
              <a:t>2+</a:t>
            </a:r>
            <a:r>
              <a:rPr lang="es-MX" b="0" i="0" dirty="0">
                <a:solidFill>
                  <a:srgbClr val="343536"/>
                </a:solidFill>
                <a:effectLst/>
              </a:rPr>
              <a:t>. </a:t>
            </a:r>
          </a:p>
          <a:p>
            <a:r>
              <a:rPr lang="es-MX" b="0" i="0" dirty="0">
                <a:solidFill>
                  <a:srgbClr val="343536"/>
                </a:solidFill>
                <a:effectLst/>
              </a:rPr>
              <a:t>El mecanismo íntimo no se conoce del todo, aunque el potencial generado se debe a la entrada de </a:t>
            </a:r>
            <a:r>
              <a:rPr lang="es-MX" b="0" i="0" dirty="0" err="1">
                <a:solidFill>
                  <a:srgbClr val="343536"/>
                </a:solidFill>
                <a:effectLst/>
              </a:rPr>
              <a:t>Na</a:t>
            </a:r>
            <a:r>
              <a:rPr lang="es-MX" b="0" i="0" baseline="30000" dirty="0">
                <a:solidFill>
                  <a:srgbClr val="343536"/>
                </a:solidFill>
                <a:effectLst/>
              </a:rPr>
              <a:t>+</a:t>
            </a:r>
            <a:r>
              <a:rPr lang="es-MX" b="0" i="0" dirty="0">
                <a:solidFill>
                  <a:srgbClr val="343536"/>
                </a:solidFill>
                <a:effectLst/>
              </a:rPr>
              <a:t> y Cl</a:t>
            </a:r>
            <a:r>
              <a:rPr lang="es-MX" b="0" i="0" baseline="30000" dirty="0">
                <a:solidFill>
                  <a:srgbClr val="343536"/>
                </a:solidFill>
                <a:effectLst/>
              </a:rPr>
              <a:t>−</a:t>
            </a:r>
            <a:r>
              <a:rPr lang="es-MX" b="0" i="0" dirty="0">
                <a:solidFill>
                  <a:srgbClr val="343536"/>
                </a:solidFill>
                <a:effectLst/>
              </a:rPr>
              <a:t> por canales catiónicos y aniónicos de la superficie apical y a la entrada de </a:t>
            </a:r>
            <a:r>
              <a:rPr lang="es-MX" b="0" i="0" dirty="0" err="1">
                <a:solidFill>
                  <a:srgbClr val="343536"/>
                </a:solidFill>
                <a:effectLst/>
              </a:rPr>
              <a:t>Na</a:t>
            </a:r>
            <a:r>
              <a:rPr lang="es-MX" b="0" i="0" baseline="30000" dirty="0">
                <a:solidFill>
                  <a:srgbClr val="343536"/>
                </a:solidFill>
                <a:effectLst/>
              </a:rPr>
              <a:t>+</a:t>
            </a:r>
            <a:r>
              <a:rPr lang="es-MX" b="0" i="0" dirty="0">
                <a:solidFill>
                  <a:srgbClr val="343536"/>
                </a:solidFill>
                <a:effectLst/>
              </a:rPr>
              <a:t> por canales catiónicos basolaterales.</a:t>
            </a:r>
            <a:endParaRPr lang="es-CO" dirty="0"/>
          </a:p>
        </p:txBody>
      </p:sp>
      <p:pic>
        <p:nvPicPr>
          <p:cNvPr id="5" name="Imagen 4">
            <a:extLst>
              <a:ext uri="{FF2B5EF4-FFF2-40B4-BE49-F238E27FC236}">
                <a16:creationId xmlns:a16="http://schemas.microsoft.com/office/drawing/2014/main" id="{97D1A4AA-C2B4-46DA-AF5A-EA6436FB0C14}"/>
              </a:ext>
            </a:extLst>
          </p:cNvPr>
          <p:cNvPicPr>
            <a:picLocks noChangeAspect="1"/>
          </p:cNvPicPr>
          <p:nvPr/>
        </p:nvPicPr>
        <p:blipFill>
          <a:blip r:embed="rId2"/>
          <a:stretch>
            <a:fillRect/>
          </a:stretch>
        </p:blipFill>
        <p:spPr>
          <a:xfrm>
            <a:off x="8869680" y="814757"/>
            <a:ext cx="1935480" cy="5228485"/>
          </a:xfrm>
          <a:prstGeom prst="rect">
            <a:avLst/>
          </a:prstGeom>
        </p:spPr>
      </p:pic>
    </p:spTree>
    <p:extLst>
      <p:ext uri="{BB962C8B-B14F-4D97-AF65-F5344CB8AC3E}">
        <p14:creationId xmlns:p14="http://schemas.microsoft.com/office/powerpoint/2010/main" val="143977571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74040" y="18255"/>
            <a:ext cx="10515600" cy="1325563"/>
          </a:xfrm>
        </p:spPr>
        <p:txBody>
          <a:bodyPr/>
          <a:lstStyle/>
          <a:p>
            <a:r>
              <a:rPr lang="es-CO" dirty="0"/>
              <a:t>Transducción ácida</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670118" y="1134745"/>
            <a:ext cx="6761922" cy="4351338"/>
          </a:xfrm>
        </p:spPr>
        <p:txBody>
          <a:bodyPr/>
          <a:lstStyle/>
          <a:p>
            <a:r>
              <a:rPr lang="es-MX" b="0" i="0" dirty="0">
                <a:solidFill>
                  <a:srgbClr val="343536"/>
                </a:solidFill>
                <a:effectLst/>
              </a:rPr>
              <a:t>El estímulo ácido se debe a la unión de un H</a:t>
            </a:r>
            <a:r>
              <a:rPr lang="es-MX" b="0" i="0" baseline="30000" dirty="0">
                <a:solidFill>
                  <a:srgbClr val="343536"/>
                </a:solidFill>
                <a:effectLst/>
              </a:rPr>
              <a:t>+</a:t>
            </a:r>
            <a:r>
              <a:rPr lang="es-MX" b="0" i="0" dirty="0">
                <a:solidFill>
                  <a:srgbClr val="343536"/>
                </a:solidFill>
                <a:effectLst/>
              </a:rPr>
              <a:t> a un sistema de canal iónico para el Ca</a:t>
            </a:r>
            <a:r>
              <a:rPr lang="es-MX" b="0" i="0" baseline="30000" dirty="0">
                <a:solidFill>
                  <a:srgbClr val="343536"/>
                </a:solidFill>
                <a:effectLst/>
              </a:rPr>
              <a:t>2+</a:t>
            </a:r>
            <a:r>
              <a:rPr lang="es-MX" b="0" i="0" dirty="0">
                <a:solidFill>
                  <a:srgbClr val="343536"/>
                </a:solidFill>
                <a:effectLst/>
              </a:rPr>
              <a:t> (protón-dependiente), que permite el paso de Ca</a:t>
            </a:r>
            <a:r>
              <a:rPr lang="es-MX" b="0" i="0" baseline="30000" dirty="0">
                <a:solidFill>
                  <a:srgbClr val="343536"/>
                </a:solidFill>
                <a:effectLst/>
              </a:rPr>
              <a:t>2+</a:t>
            </a:r>
            <a:r>
              <a:rPr lang="es-MX" b="0" i="0" dirty="0">
                <a:solidFill>
                  <a:srgbClr val="343536"/>
                </a:solidFill>
                <a:effectLst/>
              </a:rPr>
              <a:t> y </a:t>
            </a:r>
            <a:r>
              <a:rPr lang="es-MX" b="0" i="0" dirty="0" err="1">
                <a:solidFill>
                  <a:srgbClr val="343536"/>
                </a:solidFill>
                <a:effectLst/>
              </a:rPr>
              <a:t>Na</a:t>
            </a:r>
            <a:r>
              <a:rPr lang="es-MX" b="0" i="0" baseline="30000" dirty="0">
                <a:solidFill>
                  <a:srgbClr val="343536"/>
                </a:solidFill>
                <a:effectLst/>
              </a:rPr>
              <a:t>+</a:t>
            </a:r>
            <a:r>
              <a:rPr lang="es-MX" b="0" i="0" dirty="0">
                <a:solidFill>
                  <a:srgbClr val="343536"/>
                </a:solidFill>
                <a:effectLst/>
              </a:rPr>
              <a:t> al citoplasma. </a:t>
            </a:r>
          </a:p>
          <a:p>
            <a:r>
              <a:rPr lang="es-MX" b="0" i="0" dirty="0">
                <a:solidFill>
                  <a:srgbClr val="343536"/>
                </a:solidFill>
                <a:effectLst/>
              </a:rPr>
              <a:t>Otros dos tipos de transporte electrogénico de protones (bomba de H</a:t>
            </a:r>
            <a:r>
              <a:rPr lang="es-MX" b="0" i="0" baseline="30000" dirty="0">
                <a:solidFill>
                  <a:srgbClr val="343536"/>
                </a:solidFill>
                <a:effectLst/>
              </a:rPr>
              <a:t>+</a:t>
            </a:r>
            <a:r>
              <a:rPr lang="es-MX" b="0" i="0" dirty="0">
                <a:solidFill>
                  <a:srgbClr val="343536"/>
                </a:solidFill>
                <a:effectLst/>
              </a:rPr>
              <a:t> y canales de H</a:t>
            </a:r>
            <a:r>
              <a:rPr lang="es-MX" b="0" i="0" baseline="30000" dirty="0">
                <a:solidFill>
                  <a:srgbClr val="343536"/>
                </a:solidFill>
                <a:effectLst/>
              </a:rPr>
              <a:t>+</a:t>
            </a:r>
            <a:r>
              <a:rPr lang="es-MX" b="0" i="0" dirty="0">
                <a:solidFill>
                  <a:srgbClr val="343536"/>
                </a:solidFill>
                <a:effectLst/>
              </a:rPr>
              <a:t>) podrían estar también implicados.</a:t>
            </a:r>
            <a:endParaRPr lang="es-CO" dirty="0"/>
          </a:p>
        </p:txBody>
      </p:sp>
      <p:pic>
        <p:nvPicPr>
          <p:cNvPr id="5" name="Imagen 4">
            <a:extLst>
              <a:ext uri="{FF2B5EF4-FFF2-40B4-BE49-F238E27FC236}">
                <a16:creationId xmlns:a16="http://schemas.microsoft.com/office/drawing/2014/main" id="{A32AAB40-BF03-4221-85FB-43B05B05D8A2}"/>
              </a:ext>
            </a:extLst>
          </p:cNvPr>
          <p:cNvPicPr>
            <a:picLocks noChangeAspect="1"/>
          </p:cNvPicPr>
          <p:nvPr/>
        </p:nvPicPr>
        <p:blipFill>
          <a:blip r:embed="rId2"/>
          <a:stretch>
            <a:fillRect/>
          </a:stretch>
        </p:blipFill>
        <p:spPr>
          <a:xfrm>
            <a:off x="8990680" y="560901"/>
            <a:ext cx="1728120" cy="5736197"/>
          </a:xfrm>
          <a:prstGeom prst="rect">
            <a:avLst/>
          </a:prstGeom>
        </p:spPr>
      </p:pic>
    </p:spTree>
    <p:extLst>
      <p:ext uri="{BB962C8B-B14F-4D97-AF65-F5344CB8AC3E}">
        <p14:creationId xmlns:p14="http://schemas.microsoft.com/office/powerpoint/2010/main" val="258936800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14680" y="18255"/>
            <a:ext cx="10515600" cy="1325563"/>
          </a:xfrm>
        </p:spPr>
        <p:txBody>
          <a:bodyPr/>
          <a:lstStyle/>
          <a:p>
            <a:r>
              <a:rPr lang="es-CO" dirty="0"/>
              <a:t>Transducción amargo</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720693" y="1090295"/>
            <a:ext cx="6761922" cy="4351338"/>
          </a:xfrm>
        </p:spPr>
        <p:txBody>
          <a:bodyPr>
            <a:normAutofit/>
          </a:bodyPr>
          <a:lstStyle/>
          <a:p>
            <a:r>
              <a:rPr lang="es-MX" sz="1700" b="0" i="0" dirty="0">
                <a:solidFill>
                  <a:srgbClr val="343536"/>
                </a:solidFill>
                <a:effectLst/>
              </a:rPr>
              <a:t>Las sustancias amargas (p. ej. quinina, PROP o PTC) actúan mediante la activación de uno o más receptores. </a:t>
            </a:r>
          </a:p>
          <a:p>
            <a:r>
              <a:rPr lang="es-MX" sz="1700" b="0" i="0" dirty="0">
                <a:solidFill>
                  <a:srgbClr val="343536"/>
                </a:solidFill>
                <a:effectLst/>
              </a:rPr>
              <a:t>Estos receptores aparecen ligados a una proteína G denominada “</a:t>
            </a:r>
            <a:r>
              <a:rPr lang="es-MX" sz="1700" b="0" i="0" dirty="0" err="1">
                <a:solidFill>
                  <a:srgbClr val="343536"/>
                </a:solidFill>
                <a:effectLst/>
              </a:rPr>
              <a:t>gustducina</a:t>
            </a:r>
            <a:r>
              <a:rPr lang="es-MX" sz="1700" b="0" i="0" dirty="0">
                <a:solidFill>
                  <a:srgbClr val="343536"/>
                </a:solidFill>
                <a:effectLst/>
              </a:rPr>
              <a:t>”, que es muy específica y que se expresa en 25 a 30% de las células gustativas.</a:t>
            </a:r>
          </a:p>
          <a:p>
            <a:r>
              <a:rPr lang="es-MX" sz="1700" b="0" i="0" dirty="0">
                <a:solidFill>
                  <a:srgbClr val="343536"/>
                </a:solidFill>
                <a:effectLst/>
              </a:rPr>
              <a:t>La activación de los receptores de membrana para sabores amargos provoca la disociación de la </a:t>
            </a:r>
            <a:r>
              <a:rPr lang="es-MX" sz="1700" b="0" i="0" dirty="0" err="1">
                <a:solidFill>
                  <a:srgbClr val="343536"/>
                </a:solidFill>
                <a:effectLst/>
              </a:rPr>
              <a:t>gustducina</a:t>
            </a:r>
            <a:r>
              <a:rPr lang="es-MX" sz="1700" b="0" i="0" dirty="0">
                <a:solidFill>
                  <a:srgbClr val="343536"/>
                </a:solidFill>
                <a:effectLst/>
              </a:rPr>
              <a:t> en sus dos subunidades, este hecho conlleva una reducción de AMPc que causa la activación de canales iónicos y la consiguiente despolarización célula.</a:t>
            </a:r>
            <a:endParaRPr lang="es-CO" sz="1700" dirty="0"/>
          </a:p>
        </p:txBody>
      </p:sp>
      <p:pic>
        <p:nvPicPr>
          <p:cNvPr id="5" name="Imagen 4">
            <a:extLst>
              <a:ext uri="{FF2B5EF4-FFF2-40B4-BE49-F238E27FC236}">
                <a16:creationId xmlns:a16="http://schemas.microsoft.com/office/drawing/2014/main" id="{70A5BE5A-D0DF-4809-BD26-6EC4E4B8DB89}"/>
              </a:ext>
            </a:extLst>
          </p:cNvPr>
          <p:cNvPicPr>
            <a:picLocks noChangeAspect="1"/>
          </p:cNvPicPr>
          <p:nvPr/>
        </p:nvPicPr>
        <p:blipFill>
          <a:blip r:embed="rId2"/>
          <a:stretch>
            <a:fillRect/>
          </a:stretch>
        </p:blipFill>
        <p:spPr>
          <a:xfrm>
            <a:off x="9215120" y="564107"/>
            <a:ext cx="1758347" cy="5729786"/>
          </a:xfrm>
          <a:prstGeom prst="rect">
            <a:avLst/>
          </a:prstGeom>
        </p:spPr>
      </p:pic>
    </p:spTree>
    <p:extLst>
      <p:ext uri="{BB962C8B-B14F-4D97-AF65-F5344CB8AC3E}">
        <p14:creationId xmlns:p14="http://schemas.microsoft.com/office/powerpoint/2010/main" val="51850812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45160" y="121285"/>
            <a:ext cx="10515600" cy="1325563"/>
          </a:xfrm>
        </p:spPr>
        <p:txBody>
          <a:bodyPr/>
          <a:lstStyle/>
          <a:p>
            <a:r>
              <a:rPr lang="es-CO" dirty="0"/>
              <a:t>Inervación </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602038" y="1117600"/>
            <a:ext cx="6761922" cy="5354320"/>
          </a:xfrm>
        </p:spPr>
        <p:txBody>
          <a:bodyPr>
            <a:noAutofit/>
          </a:bodyPr>
          <a:lstStyle/>
          <a:p>
            <a:r>
              <a:rPr lang="es-MX" sz="1800" b="0" i="0" dirty="0">
                <a:solidFill>
                  <a:srgbClr val="343536"/>
                </a:solidFill>
                <a:effectLst/>
              </a:rPr>
              <a:t>El nervio facial a través de sus ramas (los nervios cuerda del tímpano y petroso superficial mayor) inerva los botones gustativos de las papilas fungiformes y filiformes de la lengua y del paladar.</a:t>
            </a:r>
          </a:p>
          <a:p>
            <a:r>
              <a:rPr lang="es-MX" sz="1800" b="0" i="0" dirty="0">
                <a:solidFill>
                  <a:srgbClr val="343536"/>
                </a:solidFill>
                <a:effectLst/>
              </a:rPr>
              <a:t>Las fibras aferentes del nervio cuerda del tímpano llegan al tronco cerebral por varios caminos:</a:t>
            </a:r>
            <a:endParaRPr lang="es-MX" sz="1800" dirty="0">
              <a:solidFill>
                <a:srgbClr val="343536"/>
              </a:solidFill>
            </a:endParaRPr>
          </a:p>
          <a:p>
            <a:pPr lvl="1"/>
            <a:r>
              <a:rPr lang="es-MX" sz="1800" dirty="0">
                <a:solidFill>
                  <a:srgbClr val="343536"/>
                </a:solidFill>
              </a:rPr>
              <a:t>L</a:t>
            </a:r>
            <a:r>
              <a:rPr lang="es-MX" sz="1800" b="0" i="0" dirty="0">
                <a:solidFill>
                  <a:srgbClr val="343536"/>
                </a:solidFill>
                <a:effectLst/>
              </a:rPr>
              <a:t>as  neuronas del ganglio geniculado llegan al bulbo raquídeo por el nervio intermedio.</a:t>
            </a:r>
          </a:p>
          <a:p>
            <a:pPr lvl="1"/>
            <a:r>
              <a:rPr lang="es-MX" sz="1800" b="0" i="0" dirty="0">
                <a:solidFill>
                  <a:srgbClr val="343536"/>
                </a:solidFill>
                <a:effectLst/>
              </a:rPr>
              <a:t>Las neuronas del ganglio petroso del nervio glosofaríngeo llegan al bulbo pasando por el ganglio geniculado y por el nervio petroso superficial mayor.</a:t>
            </a:r>
          </a:p>
          <a:p>
            <a:pPr lvl="1"/>
            <a:r>
              <a:rPr lang="es-MX" sz="1800" dirty="0">
                <a:solidFill>
                  <a:srgbClr val="343536"/>
                </a:solidFill>
              </a:rPr>
              <a:t>L</a:t>
            </a:r>
            <a:r>
              <a:rPr lang="es-MX" sz="1800" b="0" i="0" dirty="0">
                <a:solidFill>
                  <a:srgbClr val="343536"/>
                </a:solidFill>
                <a:effectLst/>
              </a:rPr>
              <a:t>as de las neuronas del ganglio petroso llegan al bulbo pasando por el nervio cuerda del tímpano y por el ganglio ótico.</a:t>
            </a:r>
          </a:p>
          <a:p>
            <a:pPr lvl="1"/>
            <a:r>
              <a:rPr lang="es-MX" sz="1800" b="0" i="0" dirty="0">
                <a:solidFill>
                  <a:srgbClr val="343536"/>
                </a:solidFill>
                <a:effectLst/>
              </a:rPr>
              <a:t>Las de las neuronas del ganglio semilunar alcanzan el tronco pasando por el ganglio geniculado, el nervio petroso superficial mayor y el ganglio </a:t>
            </a:r>
            <a:r>
              <a:rPr lang="es-MX" sz="1800" b="0" i="0" dirty="0" err="1">
                <a:solidFill>
                  <a:srgbClr val="343536"/>
                </a:solidFill>
                <a:effectLst/>
              </a:rPr>
              <a:t>esfenopalatino</a:t>
            </a:r>
            <a:r>
              <a:rPr lang="es-MX" sz="1800" b="0" i="0" dirty="0">
                <a:solidFill>
                  <a:srgbClr val="343536"/>
                </a:solidFill>
                <a:effectLst/>
              </a:rPr>
              <a:t>.</a:t>
            </a:r>
            <a:endParaRPr lang="es-CO" sz="1800" dirty="0"/>
          </a:p>
        </p:txBody>
      </p:sp>
    </p:spTree>
    <p:extLst>
      <p:ext uri="{BB962C8B-B14F-4D97-AF65-F5344CB8AC3E}">
        <p14:creationId xmlns:p14="http://schemas.microsoft.com/office/powerpoint/2010/main" val="236290313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543560" y="90805"/>
            <a:ext cx="10515600" cy="1325563"/>
          </a:xfrm>
        </p:spPr>
        <p:txBody>
          <a:bodyPr/>
          <a:lstStyle/>
          <a:p>
            <a:r>
              <a:rPr lang="es-CO" dirty="0"/>
              <a:t>Inervación </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591878" y="1612265"/>
            <a:ext cx="6761922" cy="4351338"/>
          </a:xfrm>
        </p:spPr>
        <p:txBody>
          <a:bodyPr/>
          <a:lstStyle/>
          <a:p>
            <a:r>
              <a:rPr lang="es-MX" b="0" i="0" dirty="0">
                <a:solidFill>
                  <a:srgbClr val="343536"/>
                </a:solidFill>
                <a:effectLst/>
              </a:rPr>
              <a:t>Los botones gustativos de las papilas caliciformes y foliadas de la región posterior de la lengua están inervados por el nervio lingual,</a:t>
            </a:r>
            <a:r>
              <a:rPr lang="es-CO" b="0" i="0" dirty="0">
                <a:solidFill>
                  <a:srgbClr val="343536"/>
                </a:solidFill>
                <a:effectLst/>
              </a:rPr>
              <a:t> rama del nervio glosofaríngeo.</a:t>
            </a:r>
          </a:p>
          <a:p>
            <a:endParaRPr lang="es-CO" b="0" i="0" dirty="0">
              <a:solidFill>
                <a:srgbClr val="343536"/>
              </a:solidFill>
              <a:effectLst/>
            </a:endParaRPr>
          </a:p>
          <a:p>
            <a:r>
              <a:rPr lang="es-MX" dirty="0">
                <a:solidFill>
                  <a:srgbClr val="343536"/>
                </a:solidFill>
              </a:rPr>
              <a:t>C</a:t>
            </a:r>
            <a:r>
              <a:rPr lang="es-MX" b="0" i="0" dirty="0">
                <a:solidFill>
                  <a:srgbClr val="343536"/>
                </a:solidFill>
                <a:effectLst/>
              </a:rPr>
              <a:t>uyas neuronas primarias se encuentran en el ganglio petroso inferior.</a:t>
            </a:r>
          </a:p>
          <a:p>
            <a:endParaRPr lang="es-MX" dirty="0">
              <a:solidFill>
                <a:srgbClr val="343536"/>
              </a:solidFill>
            </a:endParaRPr>
          </a:p>
          <a:p>
            <a:r>
              <a:rPr lang="es-MX" b="0" i="0" dirty="0">
                <a:solidFill>
                  <a:srgbClr val="343536"/>
                </a:solidFill>
                <a:effectLst/>
              </a:rPr>
              <a:t>Los botones gustativos de la epiglotis, la laringe y el tercio superior del esófago están inervados por ramas del nervio vago (nervio laríngeo craneal con sus neuronas en los ganglios nodoso y yugular).</a:t>
            </a:r>
            <a:endParaRPr lang="es-CO" dirty="0"/>
          </a:p>
        </p:txBody>
      </p:sp>
    </p:spTree>
    <p:extLst>
      <p:ext uri="{BB962C8B-B14F-4D97-AF65-F5344CB8AC3E}">
        <p14:creationId xmlns:p14="http://schemas.microsoft.com/office/powerpoint/2010/main" val="1050627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0C5D9-C30C-42AA-B8D1-67839578AF9B}"/>
              </a:ext>
            </a:extLst>
          </p:cNvPr>
          <p:cNvSpPr>
            <a:spLocks noGrp="1"/>
          </p:cNvSpPr>
          <p:nvPr>
            <p:ph type="title"/>
          </p:nvPr>
        </p:nvSpPr>
        <p:spPr>
          <a:xfrm>
            <a:off x="604520" y="18255"/>
            <a:ext cx="10515600" cy="1325563"/>
          </a:xfrm>
        </p:spPr>
        <p:txBody>
          <a:bodyPr/>
          <a:lstStyle/>
          <a:p>
            <a:r>
              <a:rPr lang="es-CO" dirty="0"/>
              <a:t>Generalidades</a:t>
            </a:r>
          </a:p>
        </p:txBody>
      </p:sp>
      <p:sp>
        <p:nvSpPr>
          <p:cNvPr id="3" name="Marcador de contenido 2">
            <a:extLst>
              <a:ext uri="{FF2B5EF4-FFF2-40B4-BE49-F238E27FC236}">
                <a16:creationId xmlns:a16="http://schemas.microsoft.com/office/drawing/2014/main" id="{12FBDE2B-052B-4BE3-B78E-C562A0EEEC4E}"/>
              </a:ext>
            </a:extLst>
          </p:cNvPr>
          <p:cNvSpPr>
            <a:spLocks noGrp="1"/>
          </p:cNvSpPr>
          <p:nvPr>
            <p:ph sz="half" idx="2"/>
          </p:nvPr>
        </p:nvSpPr>
        <p:spPr>
          <a:xfrm>
            <a:off x="604520" y="1114425"/>
            <a:ext cx="6761922" cy="4351338"/>
          </a:xfrm>
        </p:spPr>
        <p:txBody>
          <a:bodyPr>
            <a:normAutofit/>
          </a:bodyPr>
          <a:lstStyle/>
          <a:p>
            <a:r>
              <a:rPr lang="es-MX" sz="1600" b="0" i="0" dirty="0">
                <a:solidFill>
                  <a:srgbClr val="343536"/>
                </a:solidFill>
                <a:effectLst/>
              </a:rPr>
              <a:t>La fisiología sensorial se ocupa de estudiar los mecanismos por los que el organismo detecta los diferentes estímulos externos e internos.</a:t>
            </a:r>
          </a:p>
          <a:p>
            <a:endParaRPr lang="es-MX" sz="1600" dirty="0">
              <a:solidFill>
                <a:srgbClr val="343536"/>
              </a:solidFill>
            </a:endParaRPr>
          </a:p>
          <a:p>
            <a:r>
              <a:rPr lang="es-MX" sz="1600" b="0" i="0" dirty="0">
                <a:solidFill>
                  <a:srgbClr val="343536"/>
                </a:solidFill>
                <a:effectLst/>
              </a:rPr>
              <a:t>Estudio de las vías de conducción de las señales desde los receptores hasta la corteza cerebral y la forma en que esta procesa dicha información.</a:t>
            </a:r>
          </a:p>
          <a:p>
            <a:endParaRPr lang="es-MX" sz="1600" dirty="0">
              <a:solidFill>
                <a:srgbClr val="343536"/>
              </a:solidFill>
            </a:endParaRPr>
          </a:p>
          <a:p>
            <a:r>
              <a:rPr lang="es-MX" sz="1600" b="0" i="0" dirty="0">
                <a:solidFill>
                  <a:srgbClr val="343536"/>
                </a:solidFill>
                <a:effectLst/>
              </a:rPr>
              <a:t>Estos sistemas son responsables de la percepción de los sentidos clásicos, como la vista, la audición, el gusto, el olfato y el tacto; de los movimientos corporales, como la cinestesia y la propiocepción y la percepción del dolor.</a:t>
            </a:r>
            <a:endParaRPr lang="es-CO" sz="1600" dirty="0"/>
          </a:p>
        </p:txBody>
      </p:sp>
      <p:pic>
        <p:nvPicPr>
          <p:cNvPr id="5" name="Imagen 4">
            <a:extLst>
              <a:ext uri="{FF2B5EF4-FFF2-40B4-BE49-F238E27FC236}">
                <a16:creationId xmlns:a16="http://schemas.microsoft.com/office/drawing/2014/main" id="{5B717EA0-B76D-4E84-A2BD-292E956B429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39055" y="1048098"/>
            <a:ext cx="3448425" cy="4761803"/>
          </a:xfrm>
          <a:prstGeom prst="rect">
            <a:avLst/>
          </a:prstGeom>
        </p:spPr>
      </p:pic>
    </p:spTree>
    <p:extLst>
      <p:ext uri="{BB962C8B-B14F-4D97-AF65-F5344CB8AC3E}">
        <p14:creationId xmlns:p14="http://schemas.microsoft.com/office/powerpoint/2010/main" val="849784005"/>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24840" y="90805"/>
            <a:ext cx="10515600" cy="1325563"/>
          </a:xfrm>
        </p:spPr>
        <p:txBody>
          <a:bodyPr/>
          <a:lstStyle/>
          <a:p>
            <a:r>
              <a:rPr lang="es-CO" dirty="0"/>
              <a:t>Tracto solitario</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a:xfrm>
            <a:off x="4641060" y="1825625"/>
            <a:ext cx="6761922" cy="4351338"/>
          </a:xfrm>
        </p:spPr>
        <p:txBody>
          <a:bodyPr>
            <a:normAutofit lnSpcReduction="10000"/>
          </a:bodyPr>
          <a:lstStyle/>
          <a:p>
            <a:r>
              <a:rPr lang="es-MX" b="0" i="0" dirty="0">
                <a:solidFill>
                  <a:srgbClr val="343536"/>
                </a:solidFill>
                <a:effectLst/>
              </a:rPr>
              <a:t>Todas estas fibras alcanzan el tronco cerebral  por la región anterior del núcleo del tracto solitario (región del núcleo gustativo de </a:t>
            </a:r>
            <a:r>
              <a:rPr lang="es-MX" b="0" i="0" dirty="0" err="1">
                <a:solidFill>
                  <a:srgbClr val="343536"/>
                </a:solidFill>
                <a:effectLst/>
              </a:rPr>
              <a:t>Nageotte</a:t>
            </a:r>
            <a:r>
              <a:rPr lang="es-MX" b="0" i="0" dirty="0">
                <a:solidFill>
                  <a:srgbClr val="343536"/>
                </a:solidFill>
                <a:effectLst/>
              </a:rPr>
              <a:t>).</a:t>
            </a:r>
          </a:p>
          <a:p>
            <a:endParaRPr lang="es-MX" dirty="0">
              <a:solidFill>
                <a:srgbClr val="343536"/>
              </a:solidFill>
            </a:endParaRPr>
          </a:p>
          <a:p>
            <a:r>
              <a:rPr lang="es-MX" b="0" i="0" dirty="0">
                <a:solidFill>
                  <a:srgbClr val="343536"/>
                </a:solidFill>
                <a:effectLst/>
              </a:rPr>
              <a:t> Aunque algunos axones alcanzan el núcleo espinal del V par. El núcleo del tracto solitario recibe su nombre de las fibras gustativas.</a:t>
            </a:r>
          </a:p>
          <a:p>
            <a:endParaRPr lang="es-MX" dirty="0">
              <a:solidFill>
                <a:srgbClr val="343536"/>
              </a:solidFill>
            </a:endParaRPr>
          </a:p>
          <a:p>
            <a:r>
              <a:rPr lang="es-MX" b="0" i="0" dirty="0">
                <a:solidFill>
                  <a:srgbClr val="343536"/>
                </a:solidFill>
                <a:effectLst/>
              </a:rPr>
              <a:t>Las neuronas gustativas del núcleo del tracto solitario proyectan, por el lemnisco medial, hacia al tálamo </a:t>
            </a:r>
            <a:r>
              <a:rPr lang="es-MX" b="0" i="0" dirty="0" err="1">
                <a:solidFill>
                  <a:srgbClr val="343536"/>
                </a:solidFill>
                <a:effectLst/>
              </a:rPr>
              <a:t>ipsolateral</a:t>
            </a:r>
            <a:r>
              <a:rPr lang="es-MX" b="0" i="0" dirty="0">
                <a:solidFill>
                  <a:srgbClr val="343536"/>
                </a:solidFill>
                <a:effectLst/>
              </a:rPr>
              <a:t>.</a:t>
            </a:r>
          </a:p>
          <a:p>
            <a:endParaRPr lang="es-MX" dirty="0">
              <a:solidFill>
                <a:srgbClr val="343536"/>
              </a:solidFill>
            </a:endParaRPr>
          </a:p>
          <a:p>
            <a:r>
              <a:rPr lang="es-MX" dirty="0">
                <a:solidFill>
                  <a:srgbClr val="343536"/>
                </a:solidFill>
              </a:rPr>
              <a:t>Tálamo se dirige a </a:t>
            </a:r>
            <a:r>
              <a:rPr lang="es-MX" b="0" i="0" dirty="0">
                <a:solidFill>
                  <a:srgbClr val="343536"/>
                </a:solidFill>
                <a:effectLst/>
              </a:rPr>
              <a:t>el córtex de la ínsula de </a:t>
            </a:r>
            <a:r>
              <a:rPr lang="es-MX" b="0" i="0" dirty="0" err="1">
                <a:solidFill>
                  <a:srgbClr val="343536"/>
                </a:solidFill>
                <a:effectLst/>
              </a:rPr>
              <a:t>Reil</a:t>
            </a:r>
            <a:r>
              <a:rPr lang="es-MX" b="0" i="0" dirty="0">
                <a:solidFill>
                  <a:srgbClr val="343536"/>
                </a:solidFill>
                <a:effectLst/>
              </a:rPr>
              <a:t> o su vecindad.</a:t>
            </a:r>
            <a:endParaRPr lang="es-CO" dirty="0"/>
          </a:p>
        </p:txBody>
      </p:sp>
      <p:pic>
        <p:nvPicPr>
          <p:cNvPr id="5" name="Imagen 4">
            <a:extLst>
              <a:ext uri="{FF2B5EF4-FFF2-40B4-BE49-F238E27FC236}">
                <a16:creationId xmlns:a16="http://schemas.microsoft.com/office/drawing/2014/main" id="{6E34005D-8C7B-40D3-B196-6AAA42ADF1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157288"/>
            <a:ext cx="3589500" cy="2673032"/>
          </a:xfrm>
          <a:prstGeom prst="rect">
            <a:avLst/>
          </a:prstGeom>
        </p:spPr>
      </p:pic>
    </p:spTree>
    <p:extLst>
      <p:ext uri="{BB962C8B-B14F-4D97-AF65-F5344CB8AC3E}">
        <p14:creationId xmlns:p14="http://schemas.microsoft.com/office/powerpoint/2010/main" val="31896634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678EB0-915E-4262-BD47-81BEAA4E7577}"/>
              </a:ext>
            </a:extLst>
          </p:cNvPr>
          <p:cNvSpPr>
            <a:spLocks noGrp="1"/>
          </p:cNvSpPr>
          <p:nvPr>
            <p:ph type="title"/>
          </p:nvPr>
        </p:nvSpPr>
        <p:spPr>
          <a:xfrm>
            <a:off x="645160" y="161925"/>
            <a:ext cx="10515600" cy="1325563"/>
          </a:xfrm>
        </p:spPr>
        <p:txBody>
          <a:bodyPr/>
          <a:lstStyle/>
          <a:p>
            <a:r>
              <a:rPr lang="es-CO" dirty="0"/>
              <a:t>Ínsula</a:t>
            </a:r>
          </a:p>
        </p:txBody>
      </p:sp>
      <p:sp>
        <p:nvSpPr>
          <p:cNvPr id="3" name="Marcador de contenido 2">
            <a:extLst>
              <a:ext uri="{FF2B5EF4-FFF2-40B4-BE49-F238E27FC236}">
                <a16:creationId xmlns:a16="http://schemas.microsoft.com/office/drawing/2014/main" id="{794C26D2-35EE-4337-AD1D-9C2FD48D79AD}"/>
              </a:ext>
            </a:extLst>
          </p:cNvPr>
          <p:cNvSpPr>
            <a:spLocks noGrp="1"/>
          </p:cNvSpPr>
          <p:nvPr>
            <p:ph sz="half" idx="2"/>
          </p:nvPr>
        </p:nvSpPr>
        <p:spPr/>
        <p:txBody>
          <a:bodyPr>
            <a:normAutofit/>
          </a:bodyPr>
          <a:lstStyle/>
          <a:p>
            <a:r>
              <a:rPr lang="es-MX" b="0" i="0" dirty="0">
                <a:solidFill>
                  <a:srgbClr val="343536"/>
                </a:solidFill>
                <a:effectLst/>
              </a:rPr>
              <a:t>La corteza gustativa insular recibe aferentes talámicos que proyectan a las capas I y VI y axones del núcleo parabraquial. </a:t>
            </a:r>
          </a:p>
          <a:p>
            <a:endParaRPr lang="es-MX" dirty="0">
              <a:solidFill>
                <a:srgbClr val="343536"/>
              </a:solidFill>
            </a:endParaRPr>
          </a:p>
          <a:p>
            <a:pPr algn="l"/>
            <a:r>
              <a:rPr lang="es-MX" b="0" i="0" dirty="0">
                <a:solidFill>
                  <a:srgbClr val="343536"/>
                </a:solidFill>
                <a:effectLst/>
              </a:rPr>
              <a:t>Las neuronas de la corteza insular proyectan sus axones a otras áreas cerebrales: </a:t>
            </a:r>
          </a:p>
          <a:p>
            <a:pPr lvl="1"/>
            <a:r>
              <a:rPr lang="es-MX" dirty="0">
                <a:solidFill>
                  <a:srgbClr val="343536"/>
                </a:solidFill>
              </a:rPr>
              <a:t>Á</a:t>
            </a:r>
            <a:r>
              <a:rPr lang="es-MX" b="0" i="0" dirty="0">
                <a:solidFill>
                  <a:srgbClr val="343536"/>
                </a:solidFill>
                <a:effectLst/>
              </a:rPr>
              <a:t>rea talámica del gusto.</a:t>
            </a:r>
          </a:p>
          <a:p>
            <a:pPr lvl="1"/>
            <a:r>
              <a:rPr lang="es-MX" dirty="0">
                <a:solidFill>
                  <a:srgbClr val="343536"/>
                </a:solidFill>
              </a:rPr>
              <a:t>C</a:t>
            </a:r>
            <a:r>
              <a:rPr lang="es-MX" b="0" i="0" dirty="0">
                <a:solidFill>
                  <a:srgbClr val="343536"/>
                </a:solidFill>
                <a:effectLst/>
              </a:rPr>
              <a:t>orteza insular contralateral.</a:t>
            </a:r>
          </a:p>
          <a:p>
            <a:pPr lvl="1"/>
            <a:r>
              <a:rPr lang="es-MX" dirty="0">
                <a:solidFill>
                  <a:srgbClr val="343536"/>
                </a:solidFill>
              </a:rPr>
              <a:t>F</a:t>
            </a:r>
            <a:r>
              <a:rPr lang="es-MX" b="0" i="0" dirty="0">
                <a:solidFill>
                  <a:srgbClr val="343536"/>
                </a:solidFill>
                <a:effectLst/>
              </a:rPr>
              <a:t>ormación reticular y a la amígdala. </a:t>
            </a:r>
            <a:br>
              <a:rPr lang="es-MX" b="0" i="0" dirty="0">
                <a:solidFill>
                  <a:srgbClr val="333333"/>
                </a:solidFill>
                <a:effectLst/>
              </a:rPr>
            </a:br>
            <a:endParaRPr lang="es-CO" dirty="0"/>
          </a:p>
        </p:txBody>
      </p:sp>
    </p:spTree>
    <p:extLst>
      <p:ext uri="{BB962C8B-B14F-4D97-AF65-F5344CB8AC3E}">
        <p14:creationId xmlns:p14="http://schemas.microsoft.com/office/powerpoint/2010/main" val="3576226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329834-DC0B-4DFC-872F-CCA2E040E8E4}"/>
              </a:ext>
            </a:extLst>
          </p:cNvPr>
          <p:cNvSpPr>
            <a:spLocks noGrp="1"/>
          </p:cNvSpPr>
          <p:nvPr>
            <p:ph type="title"/>
          </p:nvPr>
        </p:nvSpPr>
        <p:spPr>
          <a:xfrm>
            <a:off x="604520" y="54833"/>
            <a:ext cx="10515600" cy="1325563"/>
          </a:xfrm>
        </p:spPr>
        <p:txBody>
          <a:bodyPr/>
          <a:lstStyle/>
          <a:p>
            <a:r>
              <a:rPr lang="es-CO" dirty="0"/>
              <a:t>Estímulos</a:t>
            </a:r>
          </a:p>
        </p:txBody>
      </p:sp>
      <p:sp>
        <p:nvSpPr>
          <p:cNvPr id="3" name="Marcador de contenido 2">
            <a:extLst>
              <a:ext uri="{FF2B5EF4-FFF2-40B4-BE49-F238E27FC236}">
                <a16:creationId xmlns:a16="http://schemas.microsoft.com/office/drawing/2014/main" id="{B0D5AE9C-7289-4816-95AD-119BCC5BECEC}"/>
              </a:ext>
            </a:extLst>
          </p:cNvPr>
          <p:cNvSpPr>
            <a:spLocks noGrp="1"/>
          </p:cNvSpPr>
          <p:nvPr>
            <p:ph sz="half" idx="2"/>
          </p:nvPr>
        </p:nvSpPr>
        <p:spPr>
          <a:xfrm>
            <a:off x="720918" y="1114425"/>
            <a:ext cx="6543482" cy="4351338"/>
          </a:xfrm>
        </p:spPr>
        <p:txBody>
          <a:bodyPr>
            <a:normAutofit/>
          </a:bodyPr>
          <a:lstStyle/>
          <a:p>
            <a:r>
              <a:rPr lang="es-CO" sz="1600" dirty="0"/>
              <a:t>Dan origen a potenciales graduados.</a:t>
            </a:r>
          </a:p>
          <a:p>
            <a:r>
              <a:rPr lang="es-CO" sz="1600" dirty="0"/>
              <a:t>Proceso jerárquico.</a:t>
            </a:r>
          </a:p>
          <a:p>
            <a:r>
              <a:rPr lang="es-MX" sz="1600" dirty="0">
                <a:solidFill>
                  <a:srgbClr val="343536"/>
                </a:solidFill>
              </a:rPr>
              <a:t>L</a:t>
            </a:r>
            <a:r>
              <a:rPr lang="es-MX" sz="1600" b="0" i="0" dirty="0">
                <a:solidFill>
                  <a:srgbClr val="343536"/>
                </a:solidFill>
                <a:effectLst/>
              </a:rPr>
              <a:t>os que sí sobrepasan el umbral, se convierten en una excitación de las fibras sensoriales aferentes, en donde se generan salvas de pulsos o potenciales de acción.</a:t>
            </a:r>
            <a:endParaRPr lang="es-CO" sz="1600" b="0" i="0" dirty="0">
              <a:solidFill>
                <a:srgbClr val="343536"/>
              </a:solidFill>
              <a:effectLst/>
            </a:endParaRPr>
          </a:p>
          <a:p>
            <a:r>
              <a:rPr lang="es-MX" sz="1600" b="0" i="0" dirty="0">
                <a:solidFill>
                  <a:srgbClr val="343536"/>
                </a:solidFill>
                <a:effectLst/>
              </a:rPr>
              <a:t>Esta información sube por el SN y se integra en el nivel de las áreas sensoriales centrales.</a:t>
            </a:r>
          </a:p>
          <a:p>
            <a:r>
              <a:rPr lang="es-MX" sz="1600" dirty="0">
                <a:solidFill>
                  <a:srgbClr val="343536"/>
                </a:solidFill>
              </a:rPr>
              <a:t>Sensación: Se define como la suma de los procesos por los cuales el mundo exterior e interior actúa sobre sus receptores específicos.</a:t>
            </a:r>
          </a:p>
          <a:p>
            <a:endParaRPr lang="es-CO" sz="1600" dirty="0"/>
          </a:p>
        </p:txBody>
      </p:sp>
      <p:pic>
        <p:nvPicPr>
          <p:cNvPr id="4" name="New picture">
            <a:extLst>
              <a:ext uri="{FF2B5EF4-FFF2-40B4-BE49-F238E27FC236}">
                <a16:creationId xmlns:a16="http://schemas.microsoft.com/office/drawing/2014/main" id="{6F4FF004-01BE-47A4-8A63-FC6493502D3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72756" y="2895600"/>
            <a:ext cx="4805444" cy="361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lgn="ctr">
                <a:solidFill>
                  <a:srgbClr val="000000"/>
                </a:solidFill>
                <a:prstDash val="solid"/>
                <a:round/>
                <a:headEnd type="none" w="med" len="med"/>
                <a:tailEnd type="none" w="med" len="med"/>
              </a14:hiddenLine>
            </a:ext>
          </a:extLst>
        </p:spPr>
      </p:pic>
    </p:spTree>
    <p:extLst>
      <p:ext uri="{BB962C8B-B14F-4D97-AF65-F5344CB8AC3E}">
        <p14:creationId xmlns:p14="http://schemas.microsoft.com/office/powerpoint/2010/main" val="2743493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381C9-A81F-42C0-A462-AAFB52FDDE8F}"/>
              </a:ext>
            </a:extLst>
          </p:cNvPr>
          <p:cNvSpPr>
            <a:spLocks noGrp="1"/>
          </p:cNvSpPr>
          <p:nvPr>
            <p:ph type="title"/>
          </p:nvPr>
        </p:nvSpPr>
        <p:spPr>
          <a:xfrm>
            <a:off x="523240" y="111125"/>
            <a:ext cx="10515600" cy="1325563"/>
          </a:xfrm>
        </p:spPr>
        <p:txBody>
          <a:bodyPr/>
          <a:lstStyle/>
          <a:p>
            <a:r>
              <a:rPr lang="es-CO" dirty="0"/>
              <a:t>Complementar estudio</a:t>
            </a:r>
          </a:p>
        </p:txBody>
      </p:sp>
      <p:pic>
        <p:nvPicPr>
          <p:cNvPr id="1026" name="Picture 2" descr="Guyton and Hall Textbook of Medical Physiology, 14e Guyton Physiology:  Amazon.es: Hall PhD, John E., Hall MD MSc., Michael E.: Libros en idiomas  extranjeros">
            <a:extLst>
              <a:ext uri="{FF2B5EF4-FFF2-40B4-BE49-F238E27FC236}">
                <a16:creationId xmlns:a16="http://schemas.microsoft.com/office/drawing/2014/main" id="{4E012764-1CF5-4B7F-AA94-7B080C0FB7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1878" y="1974713"/>
            <a:ext cx="2724372" cy="360578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5328310C-98A3-474C-B169-FE0FAF230C98}"/>
              </a:ext>
            </a:extLst>
          </p:cNvPr>
          <p:cNvPicPr>
            <a:picLocks noChangeAspect="1"/>
          </p:cNvPicPr>
          <p:nvPr/>
        </p:nvPicPr>
        <p:blipFill>
          <a:blip r:embed="rId3"/>
          <a:stretch>
            <a:fillRect/>
          </a:stretch>
        </p:blipFill>
        <p:spPr>
          <a:xfrm>
            <a:off x="8068200" y="2069144"/>
            <a:ext cx="2533650" cy="3181350"/>
          </a:xfrm>
          <a:prstGeom prst="rect">
            <a:avLst/>
          </a:prstGeom>
        </p:spPr>
      </p:pic>
    </p:spTree>
    <p:extLst>
      <p:ext uri="{BB962C8B-B14F-4D97-AF65-F5344CB8AC3E}">
        <p14:creationId xmlns:p14="http://schemas.microsoft.com/office/powerpoint/2010/main" val="2516895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44EF1-870A-44B3-B8BF-11804EDEB185}"/>
              </a:ext>
            </a:extLst>
          </p:cNvPr>
          <p:cNvSpPr>
            <a:spLocks noGrp="1"/>
          </p:cNvSpPr>
          <p:nvPr>
            <p:ph type="title"/>
          </p:nvPr>
        </p:nvSpPr>
        <p:spPr>
          <a:xfrm>
            <a:off x="685800" y="182245"/>
            <a:ext cx="10515600" cy="1325563"/>
          </a:xfrm>
        </p:spPr>
        <p:txBody>
          <a:bodyPr/>
          <a:lstStyle/>
          <a:p>
            <a:r>
              <a:rPr lang="es-CO" dirty="0"/>
              <a:t>Transducción</a:t>
            </a:r>
          </a:p>
        </p:txBody>
      </p:sp>
      <p:sp>
        <p:nvSpPr>
          <p:cNvPr id="3" name="Marcador de contenido 2">
            <a:extLst>
              <a:ext uri="{FF2B5EF4-FFF2-40B4-BE49-F238E27FC236}">
                <a16:creationId xmlns:a16="http://schemas.microsoft.com/office/drawing/2014/main" id="{5F7F147F-7D99-4325-9174-2C28DB092466}"/>
              </a:ext>
            </a:extLst>
          </p:cNvPr>
          <p:cNvSpPr>
            <a:spLocks noGrp="1"/>
          </p:cNvSpPr>
          <p:nvPr>
            <p:ph sz="half" idx="2"/>
          </p:nvPr>
        </p:nvSpPr>
        <p:spPr>
          <a:xfrm>
            <a:off x="4591878" y="1507808"/>
            <a:ext cx="6761922" cy="4903151"/>
          </a:xfrm>
        </p:spPr>
        <p:txBody>
          <a:bodyPr>
            <a:normAutofit/>
          </a:bodyPr>
          <a:lstStyle/>
          <a:p>
            <a:r>
              <a:rPr lang="es-MX" sz="1900" b="0" i="0" dirty="0">
                <a:effectLst/>
              </a:rPr>
              <a:t>Es la propiedad que poseen los receptores de convertir diferentes formas de energía (estímulos) en señales eléctricas, de forma que a estas las interpreta el SNC.</a:t>
            </a:r>
          </a:p>
          <a:p>
            <a:r>
              <a:rPr lang="es-MX" sz="1900" b="0" i="0" dirty="0">
                <a:effectLst/>
              </a:rPr>
              <a:t>Los diferentes tipos de estímulos se convierten en una señal comprensible para el SNC.</a:t>
            </a:r>
            <a:endParaRPr lang="es-MX" sz="1900" dirty="0"/>
          </a:p>
          <a:p>
            <a:r>
              <a:rPr lang="es-MX" sz="1900" b="1" dirty="0"/>
              <a:t>Potencial del receptor</a:t>
            </a:r>
            <a:r>
              <a:rPr lang="es-MX" sz="1900" dirty="0"/>
              <a:t>: </a:t>
            </a:r>
            <a:r>
              <a:rPr lang="es-MX" sz="1900" b="0" i="0" dirty="0">
                <a:effectLst/>
              </a:rPr>
              <a:t>Los distintos tipos de receptor, para cada tipo de señal, responden siempre con un cambio en su potencial de membrana.</a:t>
            </a:r>
          </a:p>
          <a:p>
            <a:r>
              <a:rPr lang="es-MX" sz="1900" b="0" i="0" dirty="0">
                <a:effectLst/>
              </a:rPr>
              <a:t>Cuando se alcanza el umbral, se dispara un potencial de acción.</a:t>
            </a:r>
            <a:endParaRPr lang="es-MX" sz="1900" dirty="0"/>
          </a:p>
          <a:p>
            <a:r>
              <a:rPr lang="es-MX" sz="1900" b="0" i="0" dirty="0">
                <a:effectLst/>
              </a:rPr>
              <a:t>La magnitud y la duración de un potencial de receptor determinan el número y frecuencia de potenciales de acción que se transmiten al SNC.</a:t>
            </a:r>
            <a:endParaRPr lang="es-CO" sz="1900" dirty="0"/>
          </a:p>
        </p:txBody>
      </p:sp>
    </p:spTree>
    <p:extLst>
      <p:ext uri="{BB962C8B-B14F-4D97-AF65-F5344CB8AC3E}">
        <p14:creationId xmlns:p14="http://schemas.microsoft.com/office/powerpoint/2010/main" val="1837977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53720" y="96346"/>
            <a:ext cx="10515600" cy="1325563"/>
          </a:xfrm>
        </p:spPr>
        <p:txBody>
          <a:bodyPr/>
          <a:lstStyle/>
          <a:p>
            <a:r>
              <a:rPr lang="es-CO" dirty="0"/>
              <a:t>Clasificación de los receptores</a:t>
            </a:r>
          </a:p>
        </p:txBody>
      </p:sp>
      <p:graphicFrame>
        <p:nvGraphicFramePr>
          <p:cNvPr id="4" name="Tabla 4">
            <a:extLst>
              <a:ext uri="{FF2B5EF4-FFF2-40B4-BE49-F238E27FC236}">
                <a16:creationId xmlns:a16="http://schemas.microsoft.com/office/drawing/2014/main" id="{7F35245B-C4AC-4B7C-9D09-3142B53B9E1D}"/>
              </a:ext>
            </a:extLst>
          </p:cNvPr>
          <p:cNvGraphicFramePr>
            <a:graphicFrameLocks noGrp="1"/>
          </p:cNvGraphicFramePr>
          <p:nvPr>
            <p:ph sz="half" idx="2"/>
            <p:extLst>
              <p:ext uri="{D42A27DB-BD31-4B8C-83A1-F6EECF244321}">
                <p14:modId xmlns:p14="http://schemas.microsoft.com/office/powerpoint/2010/main" val="401131399"/>
              </p:ext>
            </p:extLst>
          </p:nvPr>
        </p:nvGraphicFramePr>
        <p:xfrm>
          <a:off x="4917760" y="2926571"/>
          <a:ext cx="6761160" cy="2468880"/>
        </p:xfrm>
        <a:graphic>
          <a:graphicData uri="http://schemas.openxmlformats.org/drawingml/2006/table">
            <a:tbl>
              <a:tblPr firstRow="1" bandRow="1">
                <a:tableStyleId>{449CDFF4-5091-41B1-9043-D889164D9BA4}</a:tableStyleId>
              </a:tblPr>
              <a:tblGrid>
                <a:gridCol w="2253720">
                  <a:extLst>
                    <a:ext uri="{9D8B030D-6E8A-4147-A177-3AD203B41FA5}">
                      <a16:colId xmlns:a16="http://schemas.microsoft.com/office/drawing/2014/main" val="2191578993"/>
                    </a:ext>
                  </a:extLst>
                </a:gridCol>
                <a:gridCol w="2253720">
                  <a:extLst>
                    <a:ext uri="{9D8B030D-6E8A-4147-A177-3AD203B41FA5}">
                      <a16:colId xmlns:a16="http://schemas.microsoft.com/office/drawing/2014/main" val="1122673528"/>
                    </a:ext>
                  </a:extLst>
                </a:gridCol>
                <a:gridCol w="2253720">
                  <a:extLst>
                    <a:ext uri="{9D8B030D-6E8A-4147-A177-3AD203B41FA5}">
                      <a16:colId xmlns:a16="http://schemas.microsoft.com/office/drawing/2014/main" val="1397378613"/>
                    </a:ext>
                  </a:extLst>
                </a:gridCol>
              </a:tblGrid>
              <a:tr h="370840">
                <a:tc>
                  <a:txBody>
                    <a:bodyPr/>
                    <a:lstStyle/>
                    <a:p>
                      <a:r>
                        <a:rPr lang="es-CO" sz="1600" dirty="0" err="1">
                          <a:latin typeface="Montserrat" panose="00000500000000000000" pitchFamily="50" charset="0"/>
                        </a:rPr>
                        <a:t>Exteroreceptores</a:t>
                      </a:r>
                      <a:endParaRPr lang="es-CO" sz="1600" dirty="0"/>
                    </a:p>
                  </a:txBody>
                  <a:tcPr/>
                </a:tc>
                <a:tc>
                  <a:txBody>
                    <a:bodyPr/>
                    <a:lstStyle/>
                    <a:p>
                      <a:r>
                        <a:rPr lang="es-CO" sz="1600" dirty="0">
                          <a:latin typeface="Montserrat" panose="00000500000000000000" pitchFamily="50" charset="0"/>
                        </a:rPr>
                        <a:t>Perciben el mundo exterior</a:t>
                      </a:r>
                      <a:endParaRPr lang="es-CO" sz="1600" dirty="0"/>
                    </a:p>
                  </a:txBody>
                  <a:tcPr/>
                </a:tc>
                <a:tc>
                  <a:txBody>
                    <a:bodyPr/>
                    <a:lstStyle/>
                    <a:p>
                      <a:r>
                        <a:rPr lang="es-CO" sz="1600" dirty="0">
                          <a:latin typeface="Montserrat" panose="00000500000000000000" pitchFamily="50" charset="0"/>
                        </a:rPr>
                        <a:t>Consciente</a:t>
                      </a:r>
                      <a:endParaRPr lang="es-CO" sz="1600" dirty="0"/>
                    </a:p>
                  </a:txBody>
                  <a:tcPr/>
                </a:tc>
                <a:extLst>
                  <a:ext uri="{0D108BD9-81ED-4DB2-BD59-A6C34878D82A}">
                    <a16:rowId xmlns:a16="http://schemas.microsoft.com/office/drawing/2014/main" val="2500978665"/>
                  </a:ext>
                </a:extLst>
              </a:tr>
              <a:tr h="370840">
                <a:tc>
                  <a:txBody>
                    <a:bodyPr/>
                    <a:lstStyle/>
                    <a:p>
                      <a:r>
                        <a:rPr lang="es-CO" sz="1600" dirty="0">
                          <a:latin typeface="Montserrat" panose="00000500000000000000" pitchFamily="50" charset="0"/>
                        </a:rPr>
                        <a:t>Propio receptores.</a:t>
                      </a:r>
                    </a:p>
                  </a:txBody>
                  <a:tcPr/>
                </a:tc>
                <a:tc>
                  <a:txBody>
                    <a:bodyPr/>
                    <a:lstStyle/>
                    <a:p>
                      <a:r>
                        <a:rPr lang="es-CO" sz="1600" dirty="0">
                          <a:latin typeface="Montserrat" panose="00000500000000000000" pitchFamily="50" charset="0"/>
                        </a:rPr>
                        <a:t>Perciben el cuerpo, posición y movimientos.</a:t>
                      </a:r>
                    </a:p>
                  </a:txBody>
                  <a:tcPr/>
                </a:tc>
                <a:tc>
                  <a:txBody>
                    <a:bodyPr/>
                    <a:lstStyle/>
                    <a:p>
                      <a:r>
                        <a:rPr lang="es-CO" sz="1600" dirty="0">
                          <a:latin typeface="Montserrat" panose="00000500000000000000" pitchFamily="50" charset="0"/>
                        </a:rPr>
                        <a:t>Es consciente y inconsciente.</a:t>
                      </a:r>
                    </a:p>
                  </a:txBody>
                  <a:tcPr/>
                </a:tc>
                <a:extLst>
                  <a:ext uri="{0D108BD9-81ED-4DB2-BD59-A6C34878D82A}">
                    <a16:rowId xmlns:a16="http://schemas.microsoft.com/office/drawing/2014/main" val="2870113358"/>
                  </a:ext>
                </a:extLst>
              </a:tr>
              <a:tr h="370840">
                <a:tc>
                  <a:txBody>
                    <a:bodyPr/>
                    <a:lstStyle/>
                    <a:p>
                      <a:r>
                        <a:rPr lang="es-CO" sz="1600" dirty="0" err="1">
                          <a:latin typeface="Montserrat" panose="00000500000000000000" pitchFamily="50" charset="0"/>
                        </a:rPr>
                        <a:t>Interoceptores</a:t>
                      </a:r>
                      <a:r>
                        <a:rPr lang="es-CO" sz="1600" dirty="0">
                          <a:latin typeface="Montserrat" panose="00000500000000000000" pitchFamily="50" charset="0"/>
                        </a:rPr>
                        <a:t>.</a:t>
                      </a:r>
                    </a:p>
                  </a:txBody>
                  <a:tcPr/>
                </a:tc>
                <a:tc>
                  <a:txBody>
                    <a:bodyPr/>
                    <a:lstStyle/>
                    <a:p>
                      <a:r>
                        <a:rPr lang="es-CO" sz="1600" dirty="0">
                          <a:latin typeface="Montserrat" panose="00000500000000000000" pitchFamily="50" charset="0"/>
                        </a:rPr>
                        <a:t>Informan el estado visceral: Presión arterial, </a:t>
                      </a:r>
                      <a:r>
                        <a:rPr lang="es-CO" sz="1600" dirty="0" err="1">
                          <a:latin typeface="Montserrat" panose="00000500000000000000" pitchFamily="50" charset="0"/>
                        </a:rPr>
                        <a:t>Ph</a:t>
                      </a:r>
                      <a:r>
                        <a:rPr lang="es-CO" sz="1600" dirty="0">
                          <a:latin typeface="Montserrat" panose="00000500000000000000" pitchFamily="50" charset="0"/>
                        </a:rPr>
                        <a:t> y distención.</a:t>
                      </a:r>
                    </a:p>
                  </a:txBody>
                  <a:tcPr/>
                </a:tc>
                <a:tc>
                  <a:txBody>
                    <a:bodyPr/>
                    <a:lstStyle/>
                    <a:p>
                      <a:r>
                        <a:rPr lang="es-CO" sz="1600" dirty="0">
                          <a:latin typeface="Montserrat" panose="00000500000000000000" pitchFamily="50" charset="0"/>
                        </a:rPr>
                        <a:t>Es inconsciente.</a:t>
                      </a:r>
                    </a:p>
                  </a:txBody>
                  <a:tcPr/>
                </a:tc>
                <a:extLst>
                  <a:ext uri="{0D108BD9-81ED-4DB2-BD59-A6C34878D82A}">
                    <a16:rowId xmlns:a16="http://schemas.microsoft.com/office/drawing/2014/main" val="280293842"/>
                  </a:ext>
                </a:extLst>
              </a:tr>
            </a:tbl>
          </a:graphicData>
        </a:graphic>
      </p:graphicFrame>
      <p:sp>
        <p:nvSpPr>
          <p:cNvPr id="5" name="Rectángulo 4">
            <a:extLst>
              <a:ext uri="{FF2B5EF4-FFF2-40B4-BE49-F238E27FC236}">
                <a16:creationId xmlns:a16="http://schemas.microsoft.com/office/drawing/2014/main" id="{63047864-343D-4A96-A1EC-545062788E91}"/>
              </a:ext>
            </a:extLst>
          </p:cNvPr>
          <p:cNvSpPr/>
          <p:nvPr/>
        </p:nvSpPr>
        <p:spPr>
          <a:xfrm>
            <a:off x="5010242" y="1924368"/>
            <a:ext cx="6476214" cy="6565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800" dirty="0">
                <a:latin typeface="Montserrat" panose="00000500000000000000" pitchFamily="50" charset="0"/>
              </a:rPr>
              <a:t>De  acuerdo a la percepción</a:t>
            </a:r>
          </a:p>
        </p:txBody>
      </p:sp>
    </p:spTree>
    <p:extLst>
      <p:ext uri="{BB962C8B-B14F-4D97-AF65-F5344CB8AC3E}">
        <p14:creationId xmlns:p14="http://schemas.microsoft.com/office/powerpoint/2010/main" val="3913484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77159" y="69691"/>
            <a:ext cx="10515600" cy="1325563"/>
          </a:xfrm>
        </p:spPr>
        <p:txBody>
          <a:bodyPr/>
          <a:lstStyle/>
          <a:p>
            <a:r>
              <a:rPr lang="es-CO" dirty="0"/>
              <a:t>Clasificación de los receptores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lstStyle/>
          <a:p>
            <a:endParaRPr lang="es-CO" dirty="0"/>
          </a:p>
        </p:txBody>
      </p:sp>
      <p:graphicFrame>
        <p:nvGraphicFramePr>
          <p:cNvPr id="4" name="Tabla 4">
            <a:extLst>
              <a:ext uri="{FF2B5EF4-FFF2-40B4-BE49-F238E27FC236}">
                <a16:creationId xmlns:a16="http://schemas.microsoft.com/office/drawing/2014/main" id="{B04B1815-3D10-40B4-9A99-6A24602115D5}"/>
              </a:ext>
            </a:extLst>
          </p:cNvPr>
          <p:cNvGraphicFramePr>
            <a:graphicFrameLocks noGrp="1"/>
          </p:cNvGraphicFramePr>
          <p:nvPr>
            <p:extLst>
              <p:ext uri="{D42A27DB-BD31-4B8C-83A1-F6EECF244321}">
                <p14:modId xmlns:p14="http://schemas.microsoft.com/office/powerpoint/2010/main" val="2483648404"/>
              </p:ext>
            </p:extLst>
          </p:nvPr>
        </p:nvGraphicFramePr>
        <p:xfrm>
          <a:off x="4147793" y="1293654"/>
          <a:ext cx="7044966" cy="5212080"/>
        </p:xfrm>
        <a:graphic>
          <a:graphicData uri="http://schemas.openxmlformats.org/drawingml/2006/table">
            <a:tbl>
              <a:tblPr firstRow="1" bandRow="1">
                <a:tableStyleId>{449CDFF4-5091-41B1-9043-D889164D9BA4}</a:tableStyleId>
              </a:tblPr>
              <a:tblGrid>
                <a:gridCol w="3522483">
                  <a:extLst>
                    <a:ext uri="{9D8B030D-6E8A-4147-A177-3AD203B41FA5}">
                      <a16:colId xmlns:a16="http://schemas.microsoft.com/office/drawing/2014/main" val="1251178667"/>
                    </a:ext>
                  </a:extLst>
                </a:gridCol>
                <a:gridCol w="3522483">
                  <a:extLst>
                    <a:ext uri="{9D8B030D-6E8A-4147-A177-3AD203B41FA5}">
                      <a16:colId xmlns:a16="http://schemas.microsoft.com/office/drawing/2014/main" val="3083194833"/>
                    </a:ext>
                  </a:extLst>
                </a:gridCol>
              </a:tblGrid>
              <a:tr h="331383">
                <a:tc>
                  <a:txBody>
                    <a:bodyPr/>
                    <a:lstStyle/>
                    <a:p>
                      <a:r>
                        <a:rPr lang="es-CO" dirty="0">
                          <a:latin typeface="Montserrat" panose="00000500000000000000" pitchFamily="50" charset="0"/>
                        </a:rPr>
                        <a:t>Receptor</a:t>
                      </a:r>
                      <a:endParaRPr lang="es-CO" dirty="0"/>
                    </a:p>
                  </a:txBody>
                  <a:tcPr/>
                </a:tc>
                <a:tc>
                  <a:txBody>
                    <a:bodyPr/>
                    <a:lstStyle/>
                    <a:p>
                      <a:r>
                        <a:rPr lang="es-CO" dirty="0">
                          <a:latin typeface="Montserrat" panose="00000500000000000000" pitchFamily="50" charset="0"/>
                        </a:rPr>
                        <a:t>Sensación</a:t>
                      </a:r>
                    </a:p>
                  </a:txBody>
                  <a:tcPr/>
                </a:tc>
                <a:extLst>
                  <a:ext uri="{0D108BD9-81ED-4DB2-BD59-A6C34878D82A}">
                    <a16:rowId xmlns:a16="http://schemas.microsoft.com/office/drawing/2014/main" val="2177333732"/>
                  </a:ext>
                </a:extLst>
              </a:tr>
              <a:tr h="1552507">
                <a:tc>
                  <a:txBody>
                    <a:bodyPr/>
                    <a:lstStyle/>
                    <a:p>
                      <a:r>
                        <a:rPr lang="es-CO" dirty="0">
                          <a:latin typeface="Montserrat" panose="00000500000000000000" pitchFamily="50" charset="0"/>
                        </a:rPr>
                        <a:t>Mecanorreceptores</a:t>
                      </a:r>
                      <a:endParaRPr lang="es-CO" dirty="0"/>
                    </a:p>
                  </a:txBody>
                  <a:tcPr/>
                </a:tc>
                <a:tc>
                  <a:txBody>
                    <a:bodyPr/>
                    <a:lstStyle/>
                    <a:p>
                      <a:r>
                        <a:rPr lang="es-CO" dirty="0">
                          <a:latin typeface="Montserrat" panose="00000500000000000000" pitchFamily="50" charset="0"/>
                        </a:rPr>
                        <a:t>Sensibilidad táctil de la piel.</a:t>
                      </a:r>
                    </a:p>
                    <a:p>
                      <a:r>
                        <a:rPr lang="es-CO" dirty="0">
                          <a:latin typeface="Montserrat" panose="00000500000000000000" pitchFamily="50" charset="0"/>
                          <a:cs typeface="Mongolian Baiti" panose="03000500000000000000" pitchFamily="66" charset="0"/>
                        </a:rPr>
                        <a:t>Sensibilidad de los tejidos profundos.</a:t>
                      </a:r>
                    </a:p>
                    <a:p>
                      <a:r>
                        <a:rPr lang="es-CO" dirty="0">
                          <a:latin typeface="Montserrat" panose="00000500000000000000" pitchFamily="50" charset="0"/>
                          <a:cs typeface="Mongolian Baiti" panose="03000500000000000000" pitchFamily="66" charset="0"/>
                        </a:rPr>
                        <a:t>Audición.</a:t>
                      </a:r>
                    </a:p>
                    <a:p>
                      <a:r>
                        <a:rPr lang="es-CO" dirty="0">
                          <a:latin typeface="Montserrat" panose="00000500000000000000" pitchFamily="50" charset="0"/>
                          <a:cs typeface="Mongolian Baiti" panose="03000500000000000000" pitchFamily="66" charset="0"/>
                        </a:rPr>
                        <a:t>Equilibrio.</a:t>
                      </a:r>
                    </a:p>
                    <a:p>
                      <a:r>
                        <a:rPr lang="es-CO" dirty="0">
                          <a:latin typeface="Montserrat" panose="00000500000000000000" pitchFamily="50" charset="0"/>
                          <a:cs typeface="Mongolian Baiti" panose="03000500000000000000" pitchFamily="66" charset="0"/>
                        </a:rPr>
                        <a:t>Presión arterial.</a:t>
                      </a:r>
                    </a:p>
                  </a:txBody>
                  <a:tcPr/>
                </a:tc>
                <a:extLst>
                  <a:ext uri="{0D108BD9-81ED-4DB2-BD59-A6C34878D82A}">
                    <a16:rowId xmlns:a16="http://schemas.microsoft.com/office/drawing/2014/main" val="3165304055"/>
                  </a:ext>
                </a:extLst>
              </a:tr>
              <a:tr h="817109">
                <a:tc>
                  <a:txBody>
                    <a:bodyPr/>
                    <a:lstStyle/>
                    <a:p>
                      <a:r>
                        <a:rPr lang="es-CO" dirty="0">
                          <a:latin typeface="Montserrat" panose="00000500000000000000" pitchFamily="50" charset="0"/>
                        </a:rPr>
                        <a:t>Termorreceptores</a:t>
                      </a:r>
                      <a:endParaRPr lang="es-CO" dirty="0"/>
                    </a:p>
                  </a:txBody>
                  <a:tcPr/>
                </a:tc>
                <a:tc>
                  <a:txBody>
                    <a:bodyPr/>
                    <a:lstStyle/>
                    <a:p>
                      <a:r>
                        <a:rPr lang="es-CO" dirty="0">
                          <a:latin typeface="Montserrat" panose="00000500000000000000" pitchFamily="50" charset="0"/>
                        </a:rPr>
                        <a:t>Frío.</a:t>
                      </a:r>
                    </a:p>
                    <a:p>
                      <a:r>
                        <a:rPr lang="es-CO" dirty="0">
                          <a:latin typeface="Montserrat" panose="00000500000000000000" pitchFamily="50" charset="0"/>
                        </a:rPr>
                        <a:t>Calor.</a:t>
                      </a:r>
                    </a:p>
                    <a:p>
                      <a:endParaRPr lang="es-CO" dirty="0"/>
                    </a:p>
                  </a:txBody>
                  <a:tcPr/>
                </a:tc>
                <a:extLst>
                  <a:ext uri="{0D108BD9-81ED-4DB2-BD59-A6C34878D82A}">
                    <a16:rowId xmlns:a16="http://schemas.microsoft.com/office/drawing/2014/main" val="2680526675"/>
                  </a:ext>
                </a:extLst>
              </a:tr>
              <a:tr h="331383">
                <a:tc>
                  <a:txBody>
                    <a:bodyPr/>
                    <a:lstStyle/>
                    <a:p>
                      <a:r>
                        <a:rPr lang="es-CO" dirty="0">
                          <a:latin typeface="Montserrat" panose="00000500000000000000" pitchFamily="50" charset="0"/>
                        </a:rPr>
                        <a:t>Fotorreceptores</a:t>
                      </a:r>
                      <a:endParaRPr lang="es-CO" dirty="0"/>
                    </a:p>
                  </a:txBody>
                  <a:tcPr/>
                </a:tc>
                <a:tc>
                  <a:txBody>
                    <a:bodyPr/>
                    <a:lstStyle/>
                    <a:p>
                      <a:endParaRPr lang="es-CO" dirty="0">
                        <a:latin typeface="Montserrat" panose="00000500000000000000" pitchFamily="50" charset="0"/>
                      </a:endParaRPr>
                    </a:p>
                  </a:txBody>
                  <a:tcPr/>
                </a:tc>
                <a:extLst>
                  <a:ext uri="{0D108BD9-81ED-4DB2-BD59-A6C34878D82A}">
                    <a16:rowId xmlns:a16="http://schemas.microsoft.com/office/drawing/2014/main" val="520621827"/>
                  </a:ext>
                </a:extLst>
              </a:tr>
              <a:tr h="1307374">
                <a:tc>
                  <a:txBody>
                    <a:bodyPr/>
                    <a:lstStyle/>
                    <a:p>
                      <a:r>
                        <a:rPr lang="es-CO" dirty="0">
                          <a:latin typeface="Montserrat" panose="00000500000000000000" pitchFamily="50" charset="0"/>
                        </a:rPr>
                        <a:t>Quimiorreceptores</a:t>
                      </a:r>
                      <a:endParaRPr lang="es-CO" dirty="0"/>
                    </a:p>
                  </a:txBody>
                  <a:tcPr/>
                </a:tc>
                <a:tc>
                  <a:txBody>
                    <a:bodyPr/>
                    <a:lstStyle/>
                    <a:p>
                      <a:r>
                        <a:rPr lang="es-CO" dirty="0">
                          <a:latin typeface="Montserrat" panose="00000500000000000000" pitchFamily="50" charset="0"/>
                        </a:rPr>
                        <a:t>Gusto.</a:t>
                      </a:r>
                    </a:p>
                    <a:p>
                      <a:r>
                        <a:rPr lang="es-CO" dirty="0">
                          <a:latin typeface="Montserrat" panose="00000500000000000000" pitchFamily="50" charset="0"/>
                        </a:rPr>
                        <a:t>Olfatorio.</a:t>
                      </a:r>
                    </a:p>
                    <a:p>
                      <a:r>
                        <a:rPr lang="es-CO" dirty="0">
                          <a:latin typeface="Montserrat" panose="00000500000000000000" pitchFamily="50" charset="0"/>
                        </a:rPr>
                        <a:t>Oxígeno.</a:t>
                      </a:r>
                    </a:p>
                    <a:p>
                      <a:r>
                        <a:rPr lang="es-CO" dirty="0">
                          <a:latin typeface="Montserrat" panose="00000500000000000000" pitchFamily="50" charset="0"/>
                        </a:rPr>
                        <a:t>CO2.</a:t>
                      </a:r>
                    </a:p>
                    <a:p>
                      <a:r>
                        <a:rPr lang="es-CO" dirty="0">
                          <a:latin typeface="Montserrat" panose="00000500000000000000" pitchFamily="50" charset="0"/>
                        </a:rPr>
                        <a:t>Osmolalidad.</a:t>
                      </a:r>
                    </a:p>
                  </a:txBody>
                  <a:tcPr/>
                </a:tc>
                <a:extLst>
                  <a:ext uri="{0D108BD9-81ED-4DB2-BD59-A6C34878D82A}">
                    <a16:rowId xmlns:a16="http://schemas.microsoft.com/office/drawing/2014/main" val="3843000674"/>
                  </a:ext>
                </a:extLst>
              </a:tr>
              <a:tr h="331383">
                <a:tc>
                  <a:txBody>
                    <a:bodyPr/>
                    <a:lstStyle/>
                    <a:p>
                      <a:r>
                        <a:rPr lang="es-CO" dirty="0">
                          <a:latin typeface="Montserrat" panose="00000500000000000000" pitchFamily="50" charset="0"/>
                        </a:rPr>
                        <a:t>Nociceptores</a:t>
                      </a:r>
                      <a:r>
                        <a:rPr lang="es-CO" dirty="0"/>
                        <a:t> </a:t>
                      </a:r>
                    </a:p>
                  </a:txBody>
                  <a:tcPr/>
                </a:tc>
                <a:tc>
                  <a:txBody>
                    <a:bodyPr/>
                    <a:lstStyle/>
                    <a:p>
                      <a:r>
                        <a:rPr lang="es-CO" dirty="0">
                          <a:latin typeface="Montserrat" panose="00000500000000000000" pitchFamily="50" charset="0"/>
                        </a:rPr>
                        <a:t>Dolor.</a:t>
                      </a:r>
                      <a:endParaRPr lang="es-CO" dirty="0"/>
                    </a:p>
                  </a:txBody>
                  <a:tcPr/>
                </a:tc>
                <a:extLst>
                  <a:ext uri="{0D108BD9-81ED-4DB2-BD59-A6C34878D82A}">
                    <a16:rowId xmlns:a16="http://schemas.microsoft.com/office/drawing/2014/main" val="367235177"/>
                  </a:ext>
                </a:extLst>
              </a:tr>
            </a:tbl>
          </a:graphicData>
        </a:graphic>
      </p:graphicFrame>
    </p:spTree>
    <p:extLst>
      <p:ext uri="{BB962C8B-B14F-4D97-AF65-F5344CB8AC3E}">
        <p14:creationId xmlns:p14="http://schemas.microsoft.com/office/powerpoint/2010/main" val="416384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63880" y="131445"/>
            <a:ext cx="10515600" cy="1325563"/>
          </a:xfrm>
        </p:spPr>
        <p:txBody>
          <a:bodyPr/>
          <a:lstStyle/>
          <a:p>
            <a:r>
              <a:rPr lang="es-CO" dirty="0"/>
              <a:t>Terminaciones nerviosas libres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317558" y="1896745"/>
            <a:ext cx="6761922" cy="3457575"/>
          </a:xfrm>
        </p:spPr>
        <p:txBody>
          <a:bodyPr/>
          <a:lstStyle/>
          <a:p>
            <a:r>
              <a:rPr lang="es-MX" b="0" i="0" dirty="0">
                <a:effectLst/>
              </a:rPr>
              <a:t>son las más comunes y ampliamente distribuidas en el cuerpo.</a:t>
            </a:r>
          </a:p>
          <a:p>
            <a:r>
              <a:rPr lang="es-MX" b="0" i="0" dirty="0">
                <a:effectLst/>
              </a:rPr>
              <a:t>Se les conoce también como terminaciones nociceptivas o nociceptores, e intervienen en la sensación de dolor.</a:t>
            </a:r>
          </a:p>
          <a:p>
            <a:r>
              <a:rPr lang="es-MX" b="0" i="0" dirty="0">
                <a:effectLst/>
              </a:rPr>
              <a:t> Lo hacen sobre la superficie cutánea y en el nivel visceral.</a:t>
            </a:r>
            <a:endParaRPr lang="es-MX" dirty="0"/>
          </a:p>
          <a:p>
            <a:r>
              <a:rPr lang="es-MX" b="0" i="0" dirty="0">
                <a:effectLst/>
              </a:rPr>
              <a:t>Finas terminaciones en que se divide el nervio y que a veces terminan en engrosamientos que se denominan </a:t>
            </a:r>
            <a:r>
              <a:rPr lang="es-MX" b="1" i="0" dirty="0">
                <a:effectLst/>
              </a:rPr>
              <a:t>engrosamientos dendrítico.</a:t>
            </a:r>
            <a:endParaRPr lang="es-CO" dirty="0"/>
          </a:p>
        </p:txBody>
      </p:sp>
      <p:pic>
        <p:nvPicPr>
          <p:cNvPr id="5" name="Imagen 4">
            <a:extLst>
              <a:ext uri="{FF2B5EF4-FFF2-40B4-BE49-F238E27FC236}">
                <a16:creationId xmlns:a16="http://schemas.microsoft.com/office/drawing/2014/main" id="{A67513E3-D750-4039-8CF8-22A20780D955}"/>
              </a:ext>
            </a:extLst>
          </p:cNvPr>
          <p:cNvPicPr>
            <a:picLocks noChangeAspect="1"/>
          </p:cNvPicPr>
          <p:nvPr/>
        </p:nvPicPr>
        <p:blipFill>
          <a:blip r:embed="rId2"/>
          <a:stretch>
            <a:fillRect/>
          </a:stretch>
        </p:blipFill>
        <p:spPr>
          <a:xfrm>
            <a:off x="838200" y="1213168"/>
            <a:ext cx="2121031" cy="2895779"/>
          </a:xfrm>
          <a:prstGeom prst="rect">
            <a:avLst/>
          </a:prstGeom>
        </p:spPr>
      </p:pic>
    </p:spTree>
    <p:extLst>
      <p:ext uri="{BB962C8B-B14F-4D97-AF65-F5344CB8AC3E}">
        <p14:creationId xmlns:p14="http://schemas.microsoft.com/office/powerpoint/2010/main" val="71069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89181" y="161925"/>
            <a:ext cx="10515600" cy="1325563"/>
          </a:xfrm>
        </p:spPr>
        <p:txBody>
          <a:bodyPr/>
          <a:lstStyle/>
          <a:p>
            <a:r>
              <a:rPr lang="es-CO" dirty="0"/>
              <a:t>Plexos de la raíz del pelo</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689181" y="1423231"/>
            <a:ext cx="4373013" cy="4011538"/>
          </a:xfrm>
        </p:spPr>
        <p:txBody>
          <a:bodyPr/>
          <a:lstStyle/>
          <a:p>
            <a:r>
              <a:rPr lang="es-MX" b="0" i="0" dirty="0">
                <a:solidFill>
                  <a:srgbClr val="343536"/>
                </a:solidFill>
                <a:effectLst/>
              </a:rPr>
              <a:t>Son un conjunto de finas terminaciones que se arrollan en el bulbo piloso y detectan los movimientos de </a:t>
            </a:r>
            <a:r>
              <a:rPr lang="es-MX" dirty="0">
                <a:solidFill>
                  <a:srgbClr val="343536"/>
                </a:solidFill>
              </a:rPr>
              <a:t>e</a:t>
            </a:r>
            <a:r>
              <a:rPr lang="es-MX" b="0" i="0" dirty="0">
                <a:solidFill>
                  <a:srgbClr val="343536"/>
                </a:solidFill>
                <a:effectLst/>
              </a:rPr>
              <a:t>stos.</a:t>
            </a:r>
            <a:endParaRPr lang="es-CO" dirty="0"/>
          </a:p>
        </p:txBody>
      </p:sp>
      <p:pic>
        <p:nvPicPr>
          <p:cNvPr id="5" name="Imagen 4">
            <a:extLst>
              <a:ext uri="{FF2B5EF4-FFF2-40B4-BE49-F238E27FC236}">
                <a16:creationId xmlns:a16="http://schemas.microsoft.com/office/drawing/2014/main" id="{29767EE9-CB3C-4346-83E5-27FA1DD28559}"/>
              </a:ext>
            </a:extLst>
          </p:cNvPr>
          <p:cNvPicPr>
            <a:picLocks noChangeAspect="1"/>
          </p:cNvPicPr>
          <p:nvPr/>
        </p:nvPicPr>
        <p:blipFill>
          <a:blip r:embed="rId2"/>
          <a:stretch>
            <a:fillRect/>
          </a:stretch>
        </p:blipFill>
        <p:spPr>
          <a:xfrm>
            <a:off x="7129808" y="1612621"/>
            <a:ext cx="2891231" cy="3929997"/>
          </a:xfrm>
          <a:prstGeom prst="rect">
            <a:avLst/>
          </a:prstGeom>
        </p:spPr>
      </p:pic>
    </p:spTree>
    <p:extLst>
      <p:ext uri="{BB962C8B-B14F-4D97-AF65-F5344CB8AC3E}">
        <p14:creationId xmlns:p14="http://schemas.microsoft.com/office/powerpoint/2010/main" val="1608488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50897F-2FD0-497D-9551-222E469C815A}"/>
              </a:ext>
            </a:extLst>
          </p:cNvPr>
          <p:cNvSpPr>
            <a:spLocks noGrp="1"/>
          </p:cNvSpPr>
          <p:nvPr>
            <p:ph type="title"/>
          </p:nvPr>
        </p:nvSpPr>
        <p:spPr>
          <a:xfrm>
            <a:off x="604520" y="18255"/>
            <a:ext cx="10515600" cy="1325563"/>
          </a:xfrm>
        </p:spPr>
        <p:txBody>
          <a:bodyPr/>
          <a:lstStyle/>
          <a:p>
            <a:r>
              <a:rPr lang="es-CO" dirty="0"/>
              <a:t>Discos de Merkel</a:t>
            </a:r>
          </a:p>
        </p:txBody>
      </p:sp>
      <p:sp>
        <p:nvSpPr>
          <p:cNvPr id="3" name="Marcador de contenido 2">
            <a:extLst>
              <a:ext uri="{FF2B5EF4-FFF2-40B4-BE49-F238E27FC236}">
                <a16:creationId xmlns:a16="http://schemas.microsoft.com/office/drawing/2014/main" id="{44638242-83BC-47F3-BF53-06B6A2D4DAE2}"/>
              </a:ext>
            </a:extLst>
          </p:cNvPr>
          <p:cNvSpPr>
            <a:spLocks noGrp="1"/>
          </p:cNvSpPr>
          <p:nvPr>
            <p:ph sz="half" idx="2"/>
          </p:nvPr>
        </p:nvSpPr>
        <p:spPr>
          <a:xfrm>
            <a:off x="728242" y="1222479"/>
            <a:ext cx="6373598" cy="3268241"/>
          </a:xfrm>
        </p:spPr>
        <p:txBody>
          <a:bodyPr>
            <a:normAutofit/>
          </a:bodyPr>
          <a:lstStyle/>
          <a:p>
            <a:r>
              <a:rPr lang="es-MX" sz="1750" b="0" i="0" dirty="0">
                <a:solidFill>
                  <a:srgbClr val="343536"/>
                </a:solidFill>
                <a:effectLst/>
              </a:rPr>
              <a:t>Son terminaciones nerviosas libres que finalizan en forma aplanada o en un disco.</a:t>
            </a:r>
          </a:p>
          <a:p>
            <a:r>
              <a:rPr lang="es-MX" sz="1750" b="0" i="0" dirty="0">
                <a:solidFill>
                  <a:srgbClr val="343536"/>
                </a:solidFill>
                <a:effectLst/>
              </a:rPr>
              <a:t>Se sitúa más, de manera superficial, en la epidermis, y por no estar encapsulado (sólo aplanado) es deformable con facilidad por el estímulo.</a:t>
            </a:r>
            <a:endParaRPr lang="es-MX" sz="1750" dirty="0">
              <a:solidFill>
                <a:srgbClr val="343536"/>
              </a:solidFill>
            </a:endParaRPr>
          </a:p>
          <a:p>
            <a:r>
              <a:rPr lang="es-MX" sz="1750" b="0" i="0" dirty="0">
                <a:solidFill>
                  <a:srgbClr val="343536"/>
                </a:solidFill>
                <a:effectLst/>
              </a:rPr>
              <a:t>Son responsables de mediar el </a:t>
            </a:r>
            <a:r>
              <a:rPr lang="es-MX" sz="1750" b="1" i="0" dirty="0">
                <a:solidFill>
                  <a:srgbClr val="343536"/>
                </a:solidFill>
                <a:effectLst/>
              </a:rPr>
              <a:t>tacto fino</a:t>
            </a:r>
            <a:r>
              <a:rPr lang="es-MX" sz="1750" b="0" i="0" dirty="0">
                <a:solidFill>
                  <a:srgbClr val="343536"/>
                </a:solidFill>
                <a:effectLst/>
              </a:rPr>
              <a:t> o </a:t>
            </a:r>
            <a:r>
              <a:rPr lang="es-MX" sz="1750" b="1" i="0" dirty="0">
                <a:solidFill>
                  <a:srgbClr val="343536"/>
                </a:solidFill>
                <a:effectLst/>
              </a:rPr>
              <a:t>discriminativo.</a:t>
            </a:r>
          </a:p>
          <a:p>
            <a:r>
              <a:rPr lang="es-MX" sz="1750" b="0" i="0" dirty="0">
                <a:solidFill>
                  <a:srgbClr val="343536"/>
                </a:solidFill>
                <a:effectLst/>
              </a:rPr>
              <a:t>Este tacto es muy sutil, responde a estímulos de escasa intensidad y su capacidad de discriminación es muy grande y precisa.</a:t>
            </a:r>
            <a:endParaRPr lang="es-CO" sz="1750" dirty="0"/>
          </a:p>
        </p:txBody>
      </p:sp>
      <p:pic>
        <p:nvPicPr>
          <p:cNvPr id="7" name="Imagen 6">
            <a:extLst>
              <a:ext uri="{FF2B5EF4-FFF2-40B4-BE49-F238E27FC236}">
                <a16:creationId xmlns:a16="http://schemas.microsoft.com/office/drawing/2014/main" id="{8CAB095D-7D0F-4ECC-B99B-6A8525AD1B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25562" y="2345336"/>
            <a:ext cx="4760258" cy="4043982"/>
          </a:xfrm>
          <a:prstGeom prst="rect">
            <a:avLst/>
          </a:prstGeom>
        </p:spPr>
      </p:pic>
    </p:spTree>
    <p:extLst>
      <p:ext uri="{BB962C8B-B14F-4D97-AF65-F5344CB8AC3E}">
        <p14:creationId xmlns:p14="http://schemas.microsoft.com/office/powerpoint/2010/main" val="3210542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63880" y="18255"/>
            <a:ext cx="10515600" cy="1325563"/>
          </a:xfrm>
        </p:spPr>
        <p:txBody>
          <a:bodyPr/>
          <a:lstStyle/>
          <a:p>
            <a:r>
              <a:rPr lang="es-CO" dirty="0"/>
              <a:t>Receptores cutáneos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662998" y="2069465"/>
            <a:ext cx="6761922" cy="3640455"/>
          </a:xfrm>
        </p:spPr>
        <p:txBody>
          <a:bodyPr/>
          <a:lstStyle/>
          <a:p>
            <a:r>
              <a:rPr lang="es-CO" dirty="0"/>
              <a:t>Corpúsculos de Ruffini: </a:t>
            </a:r>
          </a:p>
          <a:p>
            <a:pPr lvl="1"/>
            <a:r>
              <a:rPr lang="es-CO" dirty="0"/>
              <a:t>Capsula aplanada.</a:t>
            </a:r>
          </a:p>
          <a:p>
            <a:pPr lvl="1"/>
            <a:r>
              <a:rPr lang="es-CO" dirty="0"/>
              <a:t>Profundidad de la dermis.</a:t>
            </a:r>
          </a:p>
          <a:p>
            <a:pPr lvl="1"/>
            <a:r>
              <a:rPr lang="es-CO" dirty="0"/>
              <a:t>Sensaciones de tacto persistente.</a:t>
            </a:r>
          </a:p>
          <a:p>
            <a:pPr lvl="1"/>
            <a:r>
              <a:rPr lang="es-MX" dirty="0">
                <a:solidFill>
                  <a:srgbClr val="343536"/>
                </a:solidFill>
              </a:rPr>
              <a:t>S</a:t>
            </a:r>
            <a:r>
              <a:rPr lang="es-MX" b="0" i="0" dirty="0">
                <a:solidFill>
                  <a:srgbClr val="343536"/>
                </a:solidFill>
                <a:effectLst/>
              </a:rPr>
              <a:t>e comportan como un receptor de adaptación lenta, permiten que la piel permanezca sensible a la presión profunda.</a:t>
            </a:r>
            <a:endParaRPr lang="es-CO" b="0" i="0" dirty="0">
              <a:solidFill>
                <a:srgbClr val="343536"/>
              </a:solidFill>
              <a:effectLst/>
            </a:endParaRPr>
          </a:p>
          <a:p>
            <a:pPr lvl="1"/>
            <a:r>
              <a:rPr lang="es-MX" b="0" i="0" dirty="0">
                <a:solidFill>
                  <a:srgbClr val="343536"/>
                </a:solidFill>
                <a:effectLst/>
              </a:rPr>
              <a:t>Se observó que se activan con temperaturas de entre 29 y 49°C, por lo que se les considera también termorreceptores para el calor de segunda importancia.</a:t>
            </a:r>
            <a:endParaRPr lang="es-CO" dirty="0"/>
          </a:p>
        </p:txBody>
      </p:sp>
      <p:pic>
        <p:nvPicPr>
          <p:cNvPr id="6" name="Imagen 5">
            <a:extLst>
              <a:ext uri="{FF2B5EF4-FFF2-40B4-BE49-F238E27FC236}">
                <a16:creationId xmlns:a16="http://schemas.microsoft.com/office/drawing/2014/main" id="{6E0D752F-E8EC-4AC3-8AD9-2678FA4D1EC9}"/>
              </a:ext>
            </a:extLst>
          </p:cNvPr>
          <p:cNvPicPr>
            <a:picLocks noChangeAspect="1"/>
          </p:cNvPicPr>
          <p:nvPr/>
        </p:nvPicPr>
        <p:blipFill>
          <a:blip r:embed="rId2"/>
          <a:stretch>
            <a:fillRect/>
          </a:stretch>
        </p:blipFill>
        <p:spPr>
          <a:xfrm>
            <a:off x="678126" y="1094105"/>
            <a:ext cx="2247953" cy="3037413"/>
          </a:xfrm>
          <a:prstGeom prst="rect">
            <a:avLst/>
          </a:prstGeom>
        </p:spPr>
      </p:pic>
    </p:spTree>
    <p:extLst>
      <p:ext uri="{BB962C8B-B14F-4D97-AF65-F5344CB8AC3E}">
        <p14:creationId xmlns:p14="http://schemas.microsoft.com/office/powerpoint/2010/main" val="120800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84200" y="18255"/>
            <a:ext cx="10515600" cy="1325563"/>
          </a:xfrm>
        </p:spPr>
        <p:txBody>
          <a:bodyPr/>
          <a:lstStyle/>
          <a:p>
            <a:r>
              <a:rPr lang="es-CO" dirty="0"/>
              <a:t>Receptores cutáneos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800840" y="2071210"/>
            <a:ext cx="6761922" cy="4351338"/>
          </a:xfrm>
        </p:spPr>
        <p:txBody>
          <a:bodyPr/>
          <a:lstStyle/>
          <a:p>
            <a:r>
              <a:rPr lang="es-CO" dirty="0"/>
              <a:t>Bulbos terminales de Krause</a:t>
            </a:r>
          </a:p>
          <a:p>
            <a:pPr lvl="1"/>
            <a:r>
              <a:rPr lang="es-CO" dirty="0"/>
              <a:t>Ovoides.</a:t>
            </a:r>
          </a:p>
          <a:p>
            <a:pPr lvl="1"/>
            <a:r>
              <a:rPr lang="es-CO" dirty="0"/>
              <a:t>Más pequeños de los de Meissner.</a:t>
            </a:r>
          </a:p>
          <a:p>
            <a:pPr lvl="1"/>
            <a:r>
              <a:rPr lang="es-MX" b="0" i="0" dirty="0">
                <a:solidFill>
                  <a:srgbClr val="343536"/>
                </a:solidFill>
                <a:effectLst/>
              </a:rPr>
              <a:t>Su cápsula tiene pocas fibras dendríticas y son poco espiraladas.</a:t>
            </a:r>
            <a:endParaRPr lang="es-CO" b="0" i="0" dirty="0">
              <a:solidFill>
                <a:srgbClr val="343536"/>
              </a:solidFill>
              <a:effectLst/>
            </a:endParaRPr>
          </a:p>
          <a:p>
            <a:pPr lvl="1"/>
            <a:r>
              <a:rPr lang="es-MX" b="0" i="0" dirty="0">
                <a:solidFill>
                  <a:srgbClr val="343536"/>
                </a:solidFill>
                <a:effectLst/>
              </a:rPr>
              <a:t>Se ubican en regiones mucosas, censando vibraciones de baja frecuencia y tacto discriminativo.</a:t>
            </a:r>
            <a:endParaRPr lang="es-CO" dirty="0">
              <a:solidFill>
                <a:srgbClr val="343536"/>
              </a:solidFill>
            </a:endParaRPr>
          </a:p>
          <a:p>
            <a:pPr lvl="1"/>
            <a:r>
              <a:rPr lang="es-MX" b="0" i="0" dirty="0">
                <a:solidFill>
                  <a:srgbClr val="343536"/>
                </a:solidFill>
                <a:effectLst/>
              </a:rPr>
              <a:t>Se sabe que son capaces de responder a temperaturas menores de 18°C, por lo que varios autores les asignan una función de receptores de frío secundarios.</a:t>
            </a:r>
            <a:endParaRPr lang="es-CO" dirty="0"/>
          </a:p>
        </p:txBody>
      </p:sp>
      <p:pic>
        <p:nvPicPr>
          <p:cNvPr id="5" name="Imagen 4">
            <a:extLst>
              <a:ext uri="{FF2B5EF4-FFF2-40B4-BE49-F238E27FC236}">
                <a16:creationId xmlns:a16="http://schemas.microsoft.com/office/drawing/2014/main" id="{2E3C64BA-72D3-4574-BD48-0745F1742B03}"/>
              </a:ext>
            </a:extLst>
          </p:cNvPr>
          <p:cNvPicPr>
            <a:picLocks noChangeAspect="1"/>
          </p:cNvPicPr>
          <p:nvPr/>
        </p:nvPicPr>
        <p:blipFill>
          <a:blip r:embed="rId2"/>
          <a:stretch>
            <a:fillRect/>
          </a:stretch>
        </p:blipFill>
        <p:spPr>
          <a:xfrm>
            <a:off x="629238" y="962024"/>
            <a:ext cx="2158997" cy="3284855"/>
          </a:xfrm>
          <a:prstGeom prst="rect">
            <a:avLst/>
          </a:prstGeom>
        </p:spPr>
      </p:pic>
    </p:spTree>
    <p:extLst>
      <p:ext uri="{BB962C8B-B14F-4D97-AF65-F5344CB8AC3E}">
        <p14:creationId xmlns:p14="http://schemas.microsoft.com/office/powerpoint/2010/main" val="1828526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71755" y="18255"/>
            <a:ext cx="10515600" cy="1325563"/>
          </a:xfrm>
        </p:spPr>
        <p:txBody>
          <a:bodyPr/>
          <a:lstStyle/>
          <a:p>
            <a:r>
              <a:rPr lang="es-CO" dirty="0"/>
              <a:t>Receptores cutáneos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937318" y="1896745"/>
            <a:ext cx="6761922" cy="4351338"/>
          </a:xfrm>
        </p:spPr>
        <p:txBody>
          <a:bodyPr/>
          <a:lstStyle/>
          <a:p>
            <a:r>
              <a:rPr lang="es-CO" dirty="0"/>
              <a:t>Corpúsculos de Pacini:</a:t>
            </a:r>
          </a:p>
          <a:p>
            <a:pPr lvl="1"/>
            <a:r>
              <a:rPr lang="es-MX" dirty="0">
                <a:solidFill>
                  <a:srgbClr val="343536"/>
                </a:solidFill>
              </a:rPr>
              <a:t>C</a:t>
            </a:r>
            <a:r>
              <a:rPr lang="es-MX" b="0" i="0" dirty="0">
                <a:solidFill>
                  <a:srgbClr val="343536"/>
                </a:solidFill>
                <a:effectLst/>
              </a:rPr>
              <a:t>onsisten en una terminal libre a la que rodea una aposición de capas de tejido conectivo dispuestas como las catáfilas de una cebolla.</a:t>
            </a:r>
            <a:endParaRPr lang="es-CO" b="0" i="0" dirty="0">
              <a:solidFill>
                <a:srgbClr val="343536"/>
              </a:solidFill>
              <a:effectLst/>
            </a:endParaRPr>
          </a:p>
          <a:p>
            <a:pPr lvl="1"/>
            <a:r>
              <a:rPr lang="es-MX" b="0" i="0" dirty="0">
                <a:solidFill>
                  <a:srgbClr val="343536"/>
                </a:solidFill>
                <a:effectLst/>
              </a:rPr>
              <a:t>Esta cápsula conectiva es la más grande de los receptores, que son los que poseen la cápsula más grande.</a:t>
            </a:r>
            <a:endParaRPr lang="es-CO" dirty="0">
              <a:solidFill>
                <a:srgbClr val="343536"/>
              </a:solidFill>
            </a:endParaRPr>
          </a:p>
          <a:p>
            <a:pPr lvl="1"/>
            <a:r>
              <a:rPr lang="es-MX" b="0" i="0" dirty="0">
                <a:solidFill>
                  <a:srgbClr val="343536"/>
                </a:solidFill>
                <a:effectLst/>
              </a:rPr>
              <a:t>Se les encuentra en la dermis profunda, en especial de manos y pies.</a:t>
            </a:r>
            <a:endParaRPr lang="es-CO" b="0" i="0" dirty="0">
              <a:solidFill>
                <a:srgbClr val="343536"/>
              </a:solidFill>
              <a:effectLst/>
            </a:endParaRPr>
          </a:p>
          <a:p>
            <a:pPr lvl="1"/>
            <a:r>
              <a:rPr lang="es-MX" b="0" i="0" dirty="0">
                <a:solidFill>
                  <a:srgbClr val="343536"/>
                </a:solidFill>
                <a:effectLst/>
              </a:rPr>
              <a:t>También son abundantes cerca de las cápsulas articulares.</a:t>
            </a:r>
            <a:endParaRPr lang="es-CO" dirty="0">
              <a:solidFill>
                <a:srgbClr val="343536"/>
              </a:solidFill>
            </a:endParaRPr>
          </a:p>
          <a:p>
            <a:pPr lvl="1"/>
            <a:r>
              <a:rPr lang="es-MX" b="0" i="0" dirty="0">
                <a:solidFill>
                  <a:srgbClr val="343536"/>
                </a:solidFill>
                <a:effectLst/>
              </a:rPr>
              <a:t>Responden a estímulos de presión profunda, estiramiento y vibraciones de alta frecuencia.</a:t>
            </a:r>
            <a:endParaRPr lang="es-CO" dirty="0"/>
          </a:p>
        </p:txBody>
      </p:sp>
      <p:pic>
        <p:nvPicPr>
          <p:cNvPr id="7" name="Imagen 6">
            <a:extLst>
              <a:ext uri="{FF2B5EF4-FFF2-40B4-BE49-F238E27FC236}">
                <a16:creationId xmlns:a16="http://schemas.microsoft.com/office/drawing/2014/main" id="{6431BBA3-7E77-426F-8430-B8F5DB11BED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669" y="1119802"/>
            <a:ext cx="3814233" cy="2791798"/>
          </a:xfrm>
          <a:prstGeom prst="rect">
            <a:avLst/>
          </a:prstGeom>
        </p:spPr>
      </p:pic>
    </p:spTree>
    <p:extLst>
      <p:ext uri="{BB962C8B-B14F-4D97-AF65-F5344CB8AC3E}">
        <p14:creationId xmlns:p14="http://schemas.microsoft.com/office/powerpoint/2010/main" val="1594467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63880" y="18255"/>
            <a:ext cx="10515600" cy="1325563"/>
          </a:xfrm>
        </p:spPr>
        <p:txBody>
          <a:bodyPr/>
          <a:lstStyle/>
          <a:p>
            <a:r>
              <a:rPr lang="es-CO" dirty="0"/>
              <a:t>Huso muscular</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lstStyle/>
          <a:p>
            <a:r>
              <a:rPr lang="es-MX" b="0" i="0" dirty="0">
                <a:solidFill>
                  <a:srgbClr val="343536"/>
                </a:solidFill>
                <a:effectLst/>
              </a:rPr>
              <a:t>Es un conjunto de fibras rodeadas por una cápsula.</a:t>
            </a:r>
          </a:p>
          <a:p>
            <a:r>
              <a:rPr lang="es-MX" b="0" i="0" dirty="0">
                <a:solidFill>
                  <a:srgbClr val="343536"/>
                </a:solidFill>
                <a:effectLst/>
              </a:rPr>
              <a:t>Estas fibras son estriadas en sus extremos, por lo que pueden contraerse, no siendo así en su parte media.</a:t>
            </a:r>
          </a:p>
          <a:p>
            <a:r>
              <a:rPr lang="es-MX" b="0" i="0" dirty="0">
                <a:solidFill>
                  <a:srgbClr val="343536"/>
                </a:solidFill>
                <a:effectLst/>
              </a:rPr>
              <a:t>En esta parte media, y rodeadas por estas fibras, se ubican varios núcleos y arrancan dos tipos de fibras sensitivas.</a:t>
            </a:r>
          </a:p>
          <a:p>
            <a:r>
              <a:rPr lang="es-MX" dirty="0">
                <a:solidFill>
                  <a:srgbClr val="343536"/>
                </a:solidFill>
              </a:rPr>
              <a:t>H</a:t>
            </a:r>
            <a:r>
              <a:rPr lang="es-MX" b="0" i="0" dirty="0">
                <a:solidFill>
                  <a:srgbClr val="343536"/>
                </a:solidFill>
                <a:effectLst/>
              </a:rPr>
              <a:t>uso muscular se encuentra en paralelo con las fibras del músculo donde se localizan.</a:t>
            </a:r>
            <a:endParaRPr lang="es-CO" dirty="0"/>
          </a:p>
        </p:txBody>
      </p:sp>
    </p:spTree>
    <p:extLst>
      <p:ext uri="{BB962C8B-B14F-4D97-AF65-F5344CB8AC3E}">
        <p14:creationId xmlns:p14="http://schemas.microsoft.com/office/powerpoint/2010/main" val="4010612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553297" y="0"/>
            <a:ext cx="10515600" cy="1325563"/>
          </a:xfrm>
        </p:spPr>
        <p:txBody>
          <a:bodyPr/>
          <a:lstStyle/>
          <a:p>
            <a:r>
              <a:rPr lang="es-MX" dirty="0"/>
              <a:t>Generalidades</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553297" y="1180324"/>
            <a:ext cx="6761922" cy="3269756"/>
          </a:xfrm>
        </p:spPr>
        <p:txBody>
          <a:bodyPr>
            <a:normAutofit/>
          </a:bodyPr>
          <a:lstStyle/>
          <a:p>
            <a:r>
              <a:rPr lang="es-MX" sz="1800" dirty="0"/>
              <a:t>El sistema nervioso central contiene 80-100 billones de neuronas.</a:t>
            </a:r>
          </a:p>
          <a:p>
            <a:endParaRPr lang="es-CO" sz="1800" dirty="0"/>
          </a:p>
          <a:p>
            <a:r>
              <a:rPr lang="es-CO" sz="1800" dirty="0"/>
              <a:t>Parénquima: Neuronas.</a:t>
            </a:r>
          </a:p>
          <a:p>
            <a:r>
              <a:rPr lang="es-CO" sz="1800" dirty="0"/>
              <a:t>Sostén: Neuroglia y </a:t>
            </a:r>
            <a:r>
              <a:rPr lang="es-CO" sz="1800" dirty="0" err="1"/>
              <a:t>neuropil</a:t>
            </a:r>
            <a:r>
              <a:rPr lang="es-CO" sz="1800" dirty="0"/>
              <a:t>.</a:t>
            </a:r>
          </a:p>
          <a:p>
            <a:r>
              <a:rPr lang="es-CO" sz="1800" dirty="0"/>
              <a:t>El tejido nervioso forma:</a:t>
            </a:r>
          </a:p>
          <a:p>
            <a:pPr lvl="1"/>
            <a:r>
              <a:rPr lang="es-CO" sz="1800" dirty="0"/>
              <a:t>Sistema nervioso central:  Encéfalo y medula espinal.</a:t>
            </a:r>
          </a:p>
          <a:p>
            <a:pPr lvl="1"/>
            <a:r>
              <a:rPr lang="es-CO" sz="1800" dirty="0"/>
              <a:t>Sistema nervioso periférico: Ganglios, plexos y nervios.</a:t>
            </a:r>
          </a:p>
          <a:p>
            <a:endParaRPr lang="es-CO" sz="1800" dirty="0"/>
          </a:p>
          <a:p>
            <a:endParaRPr lang="es-CO" sz="1800" dirty="0"/>
          </a:p>
        </p:txBody>
      </p:sp>
      <p:pic>
        <p:nvPicPr>
          <p:cNvPr id="5" name="Imagen 4">
            <a:extLst>
              <a:ext uri="{FF2B5EF4-FFF2-40B4-BE49-F238E27FC236}">
                <a16:creationId xmlns:a16="http://schemas.microsoft.com/office/drawing/2014/main" id="{06AE2C05-C826-4253-B1E9-C9891D9287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57743" y="365125"/>
            <a:ext cx="3493991" cy="6035847"/>
          </a:xfrm>
          <a:prstGeom prst="rect">
            <a:avLst/>
          </a:prstGeom>
        </p:spPr>
      </p:pic>
    </p:spTree>
    <p:extLst>
      <p:ext uri="{BB962C8B-B14F-4D97-AF65-F5344CB8AC3E}">
        <p14:creationId xmlns:p14="http://schemas.microsoft.com/office/powerpoint/2010/main" val="3137510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35000" y="90805"/>
            <a:ext cx="10515600" cy="1325563"/>
          </a:xfrm>
        </p:spPr>
        <p:txBody>
          <a:bodyPr/>
          <a:lstStyle/>
          <a:p>
            <a:r>
              <a:rPr lang="es-CO" dirty="0"/>
              <a:t>Órgano tendinoso de Golgi</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lstStyle/>
          <a:p>
            <a:r>
              <a:rPr lang="es-MX" b="0" i="0" dirty="0">
                <a:solidFill>
                  <a:srgbClr val="343536"/>
                </a:solidFill>
                <a:effectLst/>
              </a:rPr>
              <a:t>Se estimulan por el estiramiento.</a:t>
            </a:r>
          </a:p>
          <a:p>
            <a:r>
              <a:rPr lang="es-MX" b="0" i="0" dirty="0">
                <a:solidFill>
                  <a:srgbClr val="343536"/>
                </a:solidFill>
                <a:effectLst/>
              </a:rPr>
              <a:t>Su umbral es alto, y sólo cuando la tracción a la que se somete el tendón se activa y produce una inmediata relajación del músculo reflejo tendinoso de Golgi.</a:t>
            </a:r>
          </a:p>
          <a:p>
            <a:r>
              <a:rPr lang="es-MX" b="0" i="0" dirty="0">
                <a:solidFill>
                  <a:srgbClr val="343536"/>
                </a:solidFill>
                <a:effectLst/>
              </a:rPr>
              <a:t>Con lo que se evita el desgarro o la desinserción del tendón en su punto de fijación.</a:t>
            </a:r>
            <a:endParaRPr lang="es-CO" dirty="0"/>
          </a:p>
        </p:txBody>
      </p:sp>
      <p:pic>
        <p:nvPicPr>
          <p:cNvPr id="5" name="Imagen 4">
            <a:extLst>
              <a:ext uri="{FF2B5EF4-FFF2-40B4-BE49-F238E27FC236}">
                <a16:creationId xmlns:a16="http://schemas.microsoft.com/office/drawing/2014/main" id="{AA048AC6-701F-4610-9703-B8DAA014B28F}"/>
              </a:ext>
            </a:extLst>
          </p:cNvPr>
          <p:cNvPicPr>
            <a:picLocks noChangeAspect="1"/>
          </p:cNvPicPr>
          <p:nvPr/>
        </p:nvPicPr>
        <p:blipFill>
          <a:blip r:embed="rId2"/>
          <a:stretch>
            <a:fillRect/>
          </a:stretch>
        </p:blipFill>
        <p:spPr>
          <a:xfrm>
            <a:off x="635000" y="1193004"/>
            <a:ext cx="2108200" cy="2986617"/>
          </a:xfrm>
          <a:prstGeom prst="rect">
            <a:avLst/>
          </a:prstGeom>
        </p:spPr>
      </p:pic>
    </p:spTree>
    <p:extLst>
      <p:ext uri="{BB962C8B-B14F-4D97-AF65-F5344CB8AC3E}">
        <p14:creationId xmlns:p14="http://schemas.microsoft.com/office/powerpoint/2010/main" val="26437079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04520" y="100965"/>
            <a:ext cx="10515600" cy="1325563"/>
          </a:xfrm>
        </p:spPr>
        <p:txBody>
          <a:bodyPr/>
          <a:lstStyle/>
          <a:p>
            <a:r>
              <a:rPr lang="es-CO" dirty="0"/>
              <a:t>Cómo se activan los receptores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5694238" y="1703705"/>
            <a:ext cx="5425882" cy="4351338"/>
          </a:xfrm>
        </p:spPr>
        <p:txBody>
          <a:bodyPr/>
          <a:lstStyle/>
          <a:p>
            <a:r>
              <a:rPr lang="es-MX" b="0" i="0" dirty="0">
                <a:solidFill>
                  <a:srgbClr val="343536"/>
                </a:solidFill>
                <a:effectLst/>
              </a:rPr>
              <a:t>Deformación mecánica del receptor: Que abre los canales iónicos.</a:t>
            </a:r>
          </a:p>
          <a:p>
            <a:endParaRPr lang="es-MX" dirty="0">
              <a:solidFill>
                <a:srgbClr val="343536"/>
              </a:solidFill>
            </a:endParaRPr>
          </a:p>
          <a:p>
            <a:r>
              <a:rPr lang="es-MX" b="0" i="0" dirty="0">
                <a:solidFill>
                  <a:srgbClr val="343536"/>
                </a:solidFill>
                <a:effectLst/>
              </a:rPr>
              <a:t>Sustancias químicas: </a:t>
            </a:r>
            <a:r>
              <a:rPr lang="es-MX" dirty="0">
                <a:solidFill>
                  <a:srgbClr val="343536"/>
                </a:solidFill>
              </a:rPr>
              <a:t>A</a:t>
            </a:r>
            <a:r>
              <a:rPr lang="es-MX" b="0" i="0" dirty="0">
                <a:solidFill>
                  <a:srgbClr val="343536"/>
                </a:solidFill>
                <a:effectLst/>
              </a:rPr>
              <a:t>bren los canales iónicos.</a:t>
            </a:r>
          </a:p>
          <a:p>
            <a:endParaRPr lang="es-MX" dirty="0">
              <a:solidFill>
                <a:srgbClr val="343536"/>
              </a:solidFill>
            </a:endParaRPr>
          </a:p>
          <a:p>
            <a:r>
              <a:rPr lang="es-MX" b="0" i="0" dirty="0">
                <a:solidFill>
                  <a:srgbClr val="343536"/>
                </a:solidFill>
                <a:effectLst/>
              </a:rPr>
              <a:t>Cambios de temperatura: Modifican la permeabilidad de la membrana.</a:t>
            </a:r>
          </a:p>
          <a:p>
            <a:endParaRPr lang="es-MX" dirty="0">
              <a:solidFill>
                <a:srgbClr val="343536"/>
              </a:solidFill>
            </a:endParaRPr>
          </a:p>
          <a:p>
            <a:r>
              <a:rPr lang="es-MX" b="0" i="0" dirty="0">
                <a:solidFill>
                  <a:srgbClr val="343536"/>
                </a:solidFill>
                <a:effectLst/>
              </a:rPr>
              <a:t>Radiación electromagnética: La luz de manera directa e indirecta modifica la permeabilidad del receptor.</a:t>
            </a:r>
          </a:p>
          <a:p>
            <a:endParaRPr lang="es-CO" dirty="0"/>
          </a:p>
        </p:txBody>
      </p:sp>
      <p:pic>
        <p:nvPicPr>
          <p:cNvPr id="5" name="Imagen 4">
            <a:extLst>
              <a:ext uri="{FF2B5EF4-FFF2-40B4-BE49-F238E27FC236}">
                <a16:creationId xmlns:a16="http://schemas.microsoft.com/office/drawing/2014/main" id="{05CA4850-DAA3-4B85-9160-69C9B93CC8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928" y="1298908"/>
            <a:ext cx="4668470" cy="2460292"/>
          </a:xfrm>
          <a:prstGeom prst="rect">
            <a:avLst/>
          </a:prstGeom>
        </p:spPr>
      </p:pic>
    </p:spTree>
    <p:extLst>
      <p:ext uri="{BB962C8B-B14F-4D97-AF65-F5344CB8AC3E}">
        <p14:creationId xmlns:p14="http://schemas.microsoft.com/office/powerpoint/2010/main" val="3245524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33400" y="18255"/>
            <a:ext cx="10515600" cy="1325563"/>
          </a:xfrm>
        </p:spPr>
        <p:txBody>
          <a:bodyPr/>
          <a:lstStyle/>
          <a:p>
            <a:r>
              <a:rPr lang="es-CO" dirty="0"/>
              <a:t>Potencial de receptores</a:t>
            </a:r>
          </a:p>
        </p:txBody>
      </p:sp>
      <p:pic>
        <p:nvPicPr>
          <p:cNvPr id="5" name="Imagen 4">
            <a:extLst>
              <a:ext uri="{FF2B5EF4-FFF2-40B4-BE49-F238E27FC236}">
                <a16:creationId xmlns:a16="http://schemas.microsoft.com/office/drawing/2014/main" id="{A9E44855-16C4-4E46-B450-0E12F8F670F5}"/>
              </a:ext>
            </a:extLst>
          </p:cNvPr>
          <p:cNvPicPr>
            <a:picLocks noChangeAspect="1"/>
          </p:cNvPicPr>
          <p:nvPr/>
        </p:nvPicPr>
        <p:blipFill>
          <a:blip r:embed="rId2"/>
          <a:stretch>
            <a:fillRect/>
          </a:stretch>
        </p:blipFill>
        <p:spPr>
          <a:xfrm>
            <a:off x="6563360" y="1132645"/>
            <a:ext cx="4485640" cy="5369463"/>
          </a:xfrm>
          <a:prstGeom prst="rect">
            <a:avLst/>
          </a:prstGeom>
        </p:spPr>
      </p:pic>
    </p:spTree>
    <p:extLst>
      <p:ext uri="{BB962C8B-B14F-4D97-AF65-F5344CB8AC3E}">
        <p14:creationId xmlns:p14="http://schemas.microsoft.com/office/powerpoint/2010/main" val="29719380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43560" y="18255"/>
            <a:ext cx="10515600" cy="1325563"/>
          </a:xfrm>
        </p:spPr>
        <p:txBody>
          <a:bodyPr/>
          <a:lstStyle/>
          <a:p>
            <a:r>
              <a:rPr lang="es-CO" dirty="0"/>
              <a:t>Dermatomas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5242118" y="1563211"/>
            <a:ext cx="6076122" cy="4351338"/>
          </a:xfrm>
        </p:spPr>
        <p:txBody>
          <a:bodyPr/>
          <a:lstStyle/>
          <a:p>
            <a:r>
              <a:rPr lang="es-MX" b="0" i="0" dirty="0">
                <a:solidFill>
                  <a:srgbClr val="343536"/>
                </a:solidFill>
                <a:effectLst/>
              </a:rPr>
              <a:t>Se denomina así a la región de la piel inervada por una única raíz dorsal y su nervio espina.</a:t>
            </a:r>
          </a:p>
          <a:p>
            <a:r>
              <a:rPr lang="es-MX" b="0" i="0" dirty="0">
                <a:solidFill>
                  <a:srgbClr val="343536"/>
                </a:solidFill>
                <a:effectLst/>
              </a:rPr>
              <a:t>Distribución segmentaria.</a:t>
            </a:r>
          </a:p>
          <a:p>
            <a:r>
              <a:rPr lang="es-MX" b="0" i="0" dirty="0">
                <a:solidFill>
                  <a:srgbClr val="343536"/>
                </a:solidFill>
                <a:effectLst/>
              </a:rPr>
              <a:t>El origen de cada raíz dorsal y su correspondiente nervio derivan de unos esbozos embriológicos que se llaman somitas.</a:t>
            </a:r>
            <a:endParaRPr lang="es-CO" dirty="0"/>
          </a:p>
        </p:txBody>
      </p:sp>
      <p:pic>
        <p:nvPicPr>
          <p:cNvPr id="5" name="Imagen 4">
            <a:extLst>
              <a:ext uri="{FF2B5EF4-FFF2-40B4-BE49-F238E27FC236}">
                <a16:creationId xmlns:a16="http://schemas.microsoft.com/office/drawing/2014/main" id="{9BB00784-819B-4E8D-AC4B-749AB54EA1A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6600" y="1195780"/>
            <a:ext cx="3818379" cy="2543100"/>
          </a:xfrm>
          <a:prstGeom prst="rect">
            <a:avLst/>
          </a:prstGeom>
        </p:spPr>
      </p:pic>
    </p:spTree>
    <p:extLst>
      <p:ext uri="{BB962C8B-B14F-4D97-AF65-F5344CB8AC3E}">
        <p14:creationId xmlns:p14="http://schemas.microsoft.com/office/powerpoint/2010/main" val="4185473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F295915-1D86-462C-A55E-4F20242DEF3C}"/>
              </a:ext>
            </a:extLst>
          </p:cNvPr>
          <p:cNvPicPr>
            <a:picLocks noChangeAspect="1"/>
          </p:cNvPicPr>
          <p:nvPr/>
        </p:nvPicPr>
        <p:blipFill>
          <a:blip r:embed="rId2"/>
          <a:stretch>
            <a:fillRect/>
          </a:stretch>
        </p:blipFill>
        <p:spPr>
          <a:xfrm>
            <a:off x="3992987" y="0"/>
            <a:ext cx="4856265" cy="6721475"/>
          </a:xfrm>
          <a:prstGeom prst="rect">
            <a:avLst/>
          </a:prstGeom>
          <a:noFill/>
        </p:spPr>
      </p:pic>
      <p:pic>
        <p:nvPicPr>
          <p:cNvPr id="7" name="Imagen 6">
            <a:extLst>
              <a:ext uri="{FF2B5EF4-FFF2-40B4-BE49-F238E27FC236}">
                <a16:creationId xmlns:a16="http://schemas.microsoft.com/office/drawing/2014/main" id="{CE522DAB-4C26-4DE7-90D8-F5FDA3DDBE3A}"/>
              </a:ext>
            </a:extLst>
          </p:cNvPr>
          <p:cNvPicPr>
            <a:picLocks noChangeAspect="1"/>
          </p:cNvPicPr>
          <p:nvPr/>
        </p:nvPicPr>
        <p:blipFill>
          <a:blip r:embed="rId3"/>
          <a:stretch>
            <a:fillRect/>
          </a:stretch>
        </p:blipFill>
        <p:spPr>
          <a:xfrm>
            <a:off x="1575792" y="386776"/>
            <a:ext cx="2733675" cy="876300"/>
          </a:xfrm>
          <a:prstGeom prst="rect">
            <a:avLst/>
          </a:prstGeom>
        </p:spPr>
      </p:pic>
      <p:pic>
        <p:nvPicPr>
          <p:cNvPr id="9" name="Imagen 8">
            <a:extLst>
              <a:ext uri="{FF2B5EF4-FFF2-40B4-BE49-F238E27FC236}">
                <a16:creationId xmlns:a16="http://schemas.microsoft.com/office/drawing/2014/main" id="{82451095-D74E-4716-B3BE-FB7DBF2E1E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7840" y="1725032"/>
            <a:ext cx="3340035" cy="863246"/>
          </a:xfrm>
          <a:prstGeom prst="rect">
            <a:avLst/>
          </a:prstGeom>
        </p:spPr>
      </p:pic>
      <p:pic>
        <p:nvPicPr>
          <p:cNvPr id="11" name="Imagen 10">
            <a:extLst>
              <a:ext uri="{FF2B5EF4-FFF2-40B4-BE49-F238E27FC236}">
                <a16:creationId xmlns:a16="http://schemas.microsoft.com/office/drawing/2014/main" id="{349CB9A3-3842-40A2-B02C-9D90F533E4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364" y="1464884"/>
            <a:ext cx="2953682" cy="1053361"/>
          </a:xfrm>
          <a:prstGeom prst="rect">
            <a:avLst/>
          </a:prstGeom>
        </p:spPr>
      </p:pic>
      <p:pic>
        <p:nvPicPr>
          <p:cNvPr id="13" name="Imagen 12">
            <a:extLst>
              <a:ext uri="{FF2B5EF4-FFF2-40B4-BE49-F238E27FC236}">
                <a16:creationId xmlns:a16="http://schemas.microsoft.com/office/drawing/2014/main" id="{63EA8CCD-0C1B-454B-B10F-2F42029413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47349" y="3796727"/>
            <a:ext cx="2262108" cy="2050035"/>
          </a:xfrm>
          <a:prstGeom prst="rect">
            <a:avLst/>
          </a:prstGeom>
        </p:spPr>
      </p:pic>
      <p:pic>
        <p:nvPicPr>
          <p:cNvPr id="15" name="Imagen 14">
            <a:extLst>
              <a:ext uri="{FF2B5EF4-FFF2-40B4-BE49-F238E27FC236}">
                <a16:creationId xmlns:a16="http://schemas.microsoft.com/office/drawing/2014/main" id="{63BB3BA2-0780-4FF8-B759-9BD572DA2FA1}"/>
              </a:ext>
            </a:extLst>
          </p:cNvPr>
          <p:cNvPicPr>
            <a:picLocks noChangeAspect="1"/>
          </p:cNvPicPr>
          <p:nvPr/>
        </p:nvPicPr>
        <p:blipFill>
          <a:blip r:embed="rId7"/>
          <a:stretch>
            <a:fillRect/>
          </a:stretch>
        </p:blipFill>
        <p:spPr>
          <a:xfrm>
            <a:off x="834364" y="2848856"/>
            <a:ext cx="2847975" cy="1314450"/>
          </a:xfrm>
          <a:prstGeom prst="rect">
            <a:avLst/>
          </a:prstGeom>
        </p:spPr>
      </p:pic>
    </p:spTree>
    <p:extLst>
      <p:ext uri="{BB962C8B-B14F-4D97-AF65-F5344CB8AC3E}">
        <p14:creationId xmlns:p14="http://schemas.microsoft.com/office/powerpoint/2010/main" val="616661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6E01AC-7F99-4F8F-942E-1BBEA5976D1A}"/>
              </a:ext>
            </a:extLst>
          </p:cNvPr>
          <p:cNvSpPr>
            <a:spLocks noGrp="1"/>
          </p:cNvSpPr>
          <p:nvPr>
            <p:ph type="title"/>
          </p:nvPr>
        </p:nvSpPr>
        <p:spPr>
          <a:xfrm>
            <a:off x="624840" y="121285"/>
            <a:ext cx="10515600" cy="1325563"/>
          </a:xfrm>
        </p:spPr>
        <p:txBody>
          <a:bodyPr anchor="ctr">
            <a:normAutofit/>
          </a:bodyPr>
          <a:lstStyle/>
          <a:p>
            <a:r>
              <a:rPr lang="es-CO" dirty="0"/>
              <a:t>Transmisión de la señal</a:t>
            </a:r>
          </a:p>
        </p:txBody>
      </p:sp>
      <p:pic>
        <p:nvPicPr>
          <p:cNvPr id="5" name="Imagen 4">
            <a:extLst>
              <a:ext uri="{FF2B5EF4-FFF2-40B4-BE49-F238E27FC236}">
                <a16:creationId xmlns:a16="http://schemas.microsoft.com/office/drawing/2014/main" id="{B129B48B-B935-4964-9C3F-94A1E0363C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51201" y="1805305"/>
            <a:ext cx="3709515" cy="4351338"/>
          </a:xfrm>
          <a:prstGeom prst="rect">
            <a:avLst/>
          </a:prstGeom>
          <a:noFill/>
        </p:spPr>
      </p:pic>
    </p:spTree>
    <p:extLst>
      <p:ext uri="{BB962C8B-B14F-4D97-AF65-F5344CB8AC3E}">
        <p14:creationId xmlns:p14="http://schemas.microsoft.com/office/powerpoint/2010/main" val="2919531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02920" y="18255"/>
            <a:ext cx="10515600" cy="1325563"/>
          </a:xfrm>
        </p:spPr>
        <p:txBody>
          <a:bodyPr/>
          <a:lstStyle/>
          <a:p>
            <a:r>
              <a:rPr lang="es-CO" dirty="0"/>
              <a:t>Clasificación de fibras nerviosas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591878" y="1350803"/>
            <a:ext cx="6761922" cy="4351338"/>
          </a:xfrm>
        </p:spPr>
        <p:txBody>
          <a:bodyPr>
            <a:normAutofit/>
          </a:bodyPr>
          <a:lstStyle/>
          <a:p>
            <a:pPr algn="l"/>
            <a:r>
              <a:rPr lang="es-MX" b="1" dirty="0">
                <a:solidFill>
                  <a:srgbClr val="343536"/>
                </a:solidFill>
                <a:effectLst/>
              </a:rPr>
              <a:t>Grupo </a:t>
            </a:r>
            <a:r>
              <a:rPr lang="es-MX" b="1" dirty="0" err="1">
                <a:solidFill>
                  <a:srgbClr val="343536"/>
                </a:solidFill>
                <a:effectLst/>
              </a:rPr>
              <a:t>Ia</a:t>
            </a:r>
            <a:r>
              <a:rPr lang="es-MX" b="0" dirty="0">
                <a:solidFill>
                  <a:srgbClr val="343536"/>
                </a:solidFill>
                <a:effectLst/>
              </a:rPr>
              <a:t>: </a:t>
            </a:r>
          </a:p>
          <a:p>
            <a:pPr lvl="1"/>
            <a:r>
              <a:rPr lang="es-MX" b="0" dirty="0">
                <a:solidFill>
                  <a:srgbClr val="343536"/>
                </a:solidFill>
                <a:effectLst/>
              </a:rPr>
              <a:t>Fibras que terminan en forma </a:t>
            </a:r>
            <a:r>
              <a:rPr lang="es-MX" b="0" dirty="0" err="1">
                <a:solidFill>
                  <a:srgbClr val="343536"/>
                </a:solidFill>
                <a:effectLst/>
              </a:rPr>
              <a:t>anuloespiral</a:t>
            </a:r>
            <a:r>
              <a:rPr lang="es-MX" b="0" dirty="0">
                <a:solidFill>
                  <a:srgbClr val="343536"/>
                </a:solidFill>
                <a:effectLst/>
              </a:rPr>
              <a:t> en los husos musculares.</a:t>
            </a:r>
          </a:p>
          <a:p>
            <a:pPr lvl="1"/>
            <a:r>
              <a:rPr lang="es-MX" dirty="0">
                <a:solidFill>
                  <a:srgbClr val="343536"/>
                </a:solidFill>
              </a:rPr>
              <a:t>S</a:t>
            </a:r>
            <a:r>
              <a:rPr lang="es-MX" b="0" dirty="0">
                <a:solidFill>
                  <a:srgbClr val="343536"/>
                </a:solidFill>
                <a:effectLst/>
              </a:rPr>
              <a:t>on las de mayor velocidad, por su gran diámetro (cerca de 20 mu). </a:t>
            </a:r>
          </a:p>
          <a:p>
            <a:pPr lvl="1"/>
            <a:r>
              <a:rPr lang="es-MX" b="0" dirty="0">
                <a:solidFill>
                  <a:srgbClr val="343536"/>
                </a:solidFill>
                <a:effectLst/>
              </a:rPr>
              <a:t>Corresponderían a las fibras Aα, de la clasificación general.</a:t>
            </a:r>
          </a:p>
          <a:p>
            <a:pPr algn="l"/>
            <a:r>
              <a:rPr lang="es-MX" b="1" dirty="0">
                <a:solidFill>
                  <a:srgbClr val="343536"/>
                </a:solidFill>
                <a:effectLst/>
              </a:rPr>
              <a:t>Grupo </a:t>
            </a:r>
            <a:r>
              <a:rPr lang="es-MX" b="1" dirty="0" err="1">
                <a:solidFill>
                  <a:srgbClr val="343536"/>
                </a:solidFill>
                <a:effectLst/>
              </a:rPr>
              <a:t>Ib</a:t>
            </a:r>
            <a:r>
              <a:rPr lang="es-MX" b="0" dirty="0">
                <a:solidFill>
                  <a:srgbClr val="343536"/>
                </a:solidFill>
                <a:effectLst/>
              </a:rPr>
              <a:t>: </a:t>
            </a:r>
          </a:p>
          <a:p>
            <a:pPr lvl="1"/>
            <a:r>
              <a:rPr lang="es-MX" b="0" dirty="0">
                <a:solidFill>
                  <a:srgbClr val="343536"/>
                </a:solidFill>
                <a:effectLst/>
              </a:rPr>
              <a:t>Fibras propias del órgano tendinoso de Golgi, </a:t>
            </a:r>
          </a:p>
          <a:p>
            <a:pPr lvl="1"/>
            <a:r>
              <a:rPr lang="es-MX" dirty="0">
                <a:solidFill>
                  <a:srgbClr val="343536"/>
                </a:solidFill>
              </a:rPr>
              <a:t>U</a:t>
            </a:r>
            <a:r>
              <a:rPr lang="es-MX" b="0" dirty="0">
                <a:solidFill>
                  <a:srgbClr val="343536"/>
                </a:solidFill>
                <a:effectLst/>
              </a:rPr>
              <a:t> diámetro algo menor a las fibras </a:t>
            </a:r>
            <a:r>
              <a:rPr lang="es-MX" b="0" dirty="0" err="1">
                <a:solidFill>
                  <a:srgbClr val="343536"/>
                </a:solidFill>
                <a:effectLst/>
              </a:rPr>
              <a:t>Ia</a:t>
            </a:r>
            <a:r>
              <a:rPr lang="es-MX" b="0" dirty="0">
                <a:solidFill>
                  <a:srgbClr val="343536"/>
                </a:solidFill>
                <a:effectLst/>
              </a:rPr>
              <a:t>. </a:t>
            </a:r>
          </a:p>
          <a:p>
            <a:pPr lvl="1"/>
            <a:r>
              <a:rPr lang="es-MX" b="0" dirty="0">
                <a:solidFill>
                  <a:srgbClr val="343536"/>
                </a:solidFill>
                <a:effectLst/>
              </a:rPr>
              <a:t>Corresponden también al subgrupo de Aα.</a:t>
            </a:r>
          </a:p>
          <a:p>
            <a:endParaRPr lang="es-CO" dirty="0"/>
          </a:p>
        </p:txBody>
      </p:sp>
      <p:sp>
        <p:nvSpPr>
          <p:cNvPr id="4" name="Rectángulo 3">
            <a:extLst>
              <a:ext uri="{FF2B5EF4-FFF2-40B4-BE49-F238E27FC236}">
                <a16:creationId xmlns:a16="http://schemas.microsoft.com/office/drawing/2014/main" id="{DFBFED35-E6F9-4483-BA9A-3584BE6E72CF}"/>
              </a:ext>
            </a:extLst>
          </p:cNvPr>
          <p:cNvSpPr/>
          <p:nvPr/>
        </p:nvSpPr>
        <p:spPr>
          <a:xfrm>
            <a:off x="838200" y="1350803"/>
            <a:ext cx="3186260" cy="1603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b="0" i="0" dirty="0">
                <a:solidFill>
                  <a:schemeClr val="bg1"/>
                </a:solidFill>
                <a:effectLst/>
                <a:latin typeface="Montserrat" panose="00000500000000000000" pitchFamily="50" charset="0"/>
              </a:rPr>
              <a:t>Los estímulos que captan los receptores periféricos y viscerales son conducidos al SNC, pero lo hacen a diversas velocidades</a:t>
            </a:r>
          </a:p>
        </p:txBody>
      </p:sp>
    </p:spTree>
    <p:extLst>
      <p:ext uri="{BB962C8B-B14F-4D97-AF65-F5344CB8AC3E}">
        <p14:creationId xmlns:p14="http://schemas.microsoft.com/office/powerpoint/2010/main" val="22910355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D71F79-A84F-4F62-8440-1033ED8FB72F}"/>
              </a:ext>
            </a:extLst>
          </p:cNvPr>
          <p:cNvSpPr>
            <a:spLocks noGrp="1"/>
          </p:cNvSpPr>
          <p:nvPr>
            <p:ph type="title"/>
          </p:nvPr>
        </p:nvSpPr>
        <p:spPr>
          <a:xfrm>
            <a:off x="584200" y="18255"/>
            <a:ext cx="10515600" cy="1325563"/>
          </a:xfrm>
        </p:spPr>
        <p:txBody>
          <a:bodyPr/>
          <a:lstStyle/>
          <a:p>
            <a:r>
              <a:rPr lang="es-CO" dirty="0"/>
              <a:t>Clasificación de las fibras</a:t>
            </a:r>
          </a:p>
        </p:txBody>
      </p:sp>
      <p:sp>
        <p:nvSpPr>
          <p:cNvPr id="3" name="Marcador de contenido 2">
            <a:extLst>
              <a:ext uri="{FF2B5EF4-FFF2-40B4-BE49-F238E27FC236}">
                <a16:creationId xmlns:a16="http://schemas.microsoft.com/office/drawing/2014/main" id="{905EA7E1-6C34-46C7-92EF-9AD8B562C8F7}"/>
              </a:ext>
            </a:extLst>
          </p:cNvPr>
          <p:cNvSpPr>
            <a:spLocks noGrp="1"/>
          </p:cNvSpPr>
          <p:nvPr>
            <p:ph sz="half" idx="2"/>
          </p:nvPr>
        </p:nvSpPr>
        <p:spPr/>
        <p:txBody>
          <a:bodyPr>
            <a:normAutofit fontScale="85000" lnSpcReduction="20000"/>
          </a:bodyPr>
          <a:lstStyle/>
          <a:p>
            <a:pPr algn="l"/>
            <a:r>
              <a:rPr lang="es-MX" b="1" dirty="0">
                <a:solidFill>
                  <a:srgbClr val="343536"/>
                </a:solidFill>
                <a:effectLst/>
              </a:rPr>
              <a:t>Grupo II</a:t>
            </a:r>
            <a:r>
              <a:rPr lang="es-MX" b="0" dirty="0">
                <a:solidFill>
                  <a:srgbClr val="343536"/>
                </a:solidFill>
                <a:effectLst/>
              </a:rPr>
              <a:t>: </a:t>
            </a:r>
          </a:p>
          <a:p>
            <a:pPr lvl="1"/>
            <a:r>
              <a:rPr lang="es-MX" b="0" dirty="0">
                <a:solidFill>
                  <a:srgbClr val="343536"/>
                </a:solidFill>
                <a:effectLst/>
              </a:rPr>
              <a:t>Son fibras que inervan a los receptores táctiles de piel y a las terminaciones en ramillete de los husos musculares. </a:t>
            </a:r>
          </a:p>
          <a:p>
            <a:pPr lvl="1"/>
            <a:r>
              <a:rPr lang="es-MX" b="0" dirty="0">
                <a:solidFill>
                  <a:srgbClr val="343536"/>
                </a:solidFill>
                <a:effectLst/>
              </a:rPr>
              <a:t>Si el diámetro es menor de la mitad de los dos anteriores (8 mu).</a:t>
            </a:r>
          </a:p>
          <a:p>
            <a:pPr lvl="1"/>
            <a:r>
              <a:rPr lang="es-MX" dirty="0">
                <a:solidFill>
                  <a:srgbClr val="343536"/>
                </a:solidFill>
              </a:rPr>
              <a:t>C</a:t>
            </a:r>
            <a:r>
              <a:rPr lang="es-MX" b="0" dirty="0">
                <a:solidFill>
                  <a:srgbClr val="343536"/>
                </a:solidFill>
                <a:effectLst/>
              </a:rPr>
              <a:t>orresponden a las fibras Aβ y </a:t>
            </a:r>
            <a:r>
              <a:rPr lang="es-MX" b="0" dirty="0" err="1">
                <a:solidFill>
                  <a:srgbClr val="343536"/>
                </a:solidFill>
                <a:effectLst/>
              </a:rPr>
              <a:t>Aγ</a:t>
            </a:r>
            <a:r>
              <a:rPr lang="es-MX" b="0" dirty="0">
                <a:solidFill>
                  <a:srgbClr val="343536"/>
                </a:solidFill>
                <a:effectLst/>
              </a:rPr>
              <a:t>.</a:t>
            </a:r>
          </a:p>
          <a:p>
            <a:pPr algn="l"/>
            <a:r>
              <a:rPr lang="es-MX" b="1" dirty="0">
                <a:solidFill>
                  <a:srgbClr val="343536"/>
                </a:solidFill>
                <a:effectLst/>
              </a:rPr>
              <a:t>Grupo III</a:t>
            </a:r>
            <a:r>
              <a:rPr lang="es-MX" b="0" dirty="0">
                <a:solidFill>
                  <a:srgbClr val="343536"/>
                </a:solidFill>
                <a:effectLst/>
              </a:rPr>
              <a:t>: </a:t>
            </a:r>
          </a:p>
          <a:p>
            <a:pPr lvl="1"/>
            <a:r>
              <a:rPr lang="es-MX" b="0" dirty="0">
                <a:solidFill>
                  <a:srgbClr val="343536"/>
                </a:solidFill>
                <a:effectLst/>
              </a:rPr>
              <a:t>Son las fibras que conducen la temperatura, el tacto grueso y las sensaciones de pinchazo.</a:t>
            </a:r>
          </a:p>
          <a:p>
            <a:pPr lvl="1"/>
            <a:r>
              <a:rPr lang="es-MX" b="0" dirty="0">
                <a:solidFill>
                  <a:srgbClr val="343536"/>
                </a:solidFill>
                <a:effectLst/>
              </a:rPr>
              <a:t> Son las mielínicas de menor diámetro (3 mu) </a:t>
            </a:r>
          </a:p>
          <a:p>
            <a:pPr lvl="1"/>
            <a:r>
              <a:rPr lang="es-MX" dirty="0">
                <a:solidFill>
                  <a:srgbClr val="343536"/>
                </a:solidFill>
              </a:rPr>
              <a:t>C</a:t>
            </a:r>
            <a:r>
              <a:rPr lang="es-MX" b="0" dirty="0">
                <a:solidFill>
                  <a:srgbClr val="343536"/>
                </a:solidFill>
                <a:effectLst/>
              </a:rPr>
              <a:t>orresponden a las </a:t>
            </a:r>
            <a:r>
              <a:rPr lang="es-MX" b="0" dirty="0" err="1">
                <a:solidFill>
                  <a:srgbClr val="343536"/>
                </a:solidFill>
                <a:effectLst/>
              </a:rPr>
              <a:t>Aδ</a:t>
            </a:r>
            <a:r>
              <a:rPr lang="es-MX" b="1" dirty="0">
                <a:solidFill>
                  <a:srgbClr val="343536"/>
                </a:solidFill>
                <a:effectLst/>
              </a:rPr>
              <a:t>.</a:t>
            </a:r>
            <a:endParaRPr lang="es-MX" b="0" dirty="0">
              <a:solidFill>
                <a:srgbClr val="343536"/>
              </a:solidFill>
              <a:effectLst/>
            </a:endParaRPr>
          </a:p>
          <a:p>
            <a:pPr algn="l"/>
            <a:r>
              <a:rPr lang="es-MX" b="1" dirty="0">
                <a:solidFill>
                  <a:srgbClr val="343536"/>
                </a:solidFill>
                <a:effectLst/>
              </a:rPr>
              <a:t>Grupo IV</a:t>
            </a:r>
            <a:r>
              <a:rPr lang="es-MX" b="0" dirty="0">
                <a:solidFill>
                  <a:srgbClr val="343536"/>
                </a:solidFill>
                <a:effectLst/>
              </a:rPr>
              <a:t>: </a:t>
            </a:r>
          </a:p>
          <a:p>
            <a:pPr lvl="1"/>
            <a:r>
              <a:rPr lang="es-MX" b="0" dirty="0">
                <a:solidFill>
                  <a:srgbClr val="343536"/>
                </a:solidFill>
                <a:effectLst/>
              </a:rPr>
              <a:t>Son las fibras amielínicas con un grosor de 0.5 a 2 mu. </a:t>
            </a:r>
          </a:p>
          <a:p>
            <a:pPr lvl="1"/>
            <a:r>
              <a:rPr lang="es-MX" b="0" dirty="0">
                <a:solidFill>
                  <a:srgbClr val="343536"/>
                </a:solidFill>
                <a:effectLst/>
              </a:rPr>
              <a:t>Conducen el dolor, picazón, temperatura y tacto grueso. </a:t>
            </a:r>
          </a:p>
          <a:p>
            <a:pPr lvl="1"/>
            <a:r>
              <a:rPr lang="es-MX" b="0" dirty="0">
                <a:solidFill>
                  <a:srgbClr val="343536"/>
                </a:solidFill>
                <a:effectLst/>
              </a:rPr>
              <a:t>En la anterior clasificación representan a las fibras C.</a:t>
            </a:r>
          </a:p>
          <a:p>
            <a:endParaRPr lang="es-CO" dirty="0"/>
          </a:p>
        </p:txBody>
      </p:sp>
    </p:spTree>
    <p:extLst>
      <p:ext uri="{BB962C8B-B14F-4D97-AF65-F5344CB8AC3E}">
        <p14:creationId xmlns:p14="http://schemas.microsoft.com/office/powerpoint/2010/main" val="44351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53720" y="0"/>
            <a:ext cx="10515600" cy="1325563"/>
          </a:xfrm>
        </p:spPr>
        <p:txBody>
          <a:bodyPr/>
          <a:lstStyle/>
          <a:p>
            <a:r>
              <a:rPr lang="es-CO" dirty="0"/>
              <a:t>Vías sensitivas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lstStyle/>
          <a:p>
            <a:pPr algn="l"/>
            <a:r>
              <a:rPr lang="es-MX" b="0" i="0" dirty="0">
                <a:solidFill>
                  <a:srgbClr val="343536"/>
                </a:solidFill>
                <a:effectLst/>
              </a:rPr>
              <a:t>La información sensitiva la procesa el SNC por medio de dos estrategias:</a:t>
            </a:r>
          </a:p>
          <a:p>
            <a:pPr algn="l">
              <a:buFont typeface="+mj-lt"/>
              <a:buAutoNum type="alphaLcPeriod"/>
            </a:pPr>
            <a:r>
              <a:rPr lang="es-MX" b="1" dirty="0">
                <a:solidFill>
                  <a:srgbClr val="343536"/>
                </a:solidFill>
                <a:effectLst/>
              </a:rPr>
              <a:t> Procesado jerárquico de la información neural</a:t>
            </a:r>
            <a:r>
              <a:rPr lang="es-MX" b="1" i="1" dirty="0">
                <a:solidFill>
                  <a:srgbClr val="343536"/>
                </a:solidFill>
                <a:effectLst/>
              </a:rPr>
              <a:t>:</a:t>
            </a:r>
            <a:r>
              <a:rPr lang="es-MX" b="1" i="0" dirty="0">
                <a:solidFill>
                  <a:srgbClr val="343536"/>
                </a:solidFill>
                <a:effectLst/>
              </a:rPr>
              <a:t> </a:t>
            </a:r>
            <a:r>
              <a:rPr lang="es-MX" b="0" i="0" dirty="0">
                <a:solidFill>
                  <a:srgbClr val="343536"/>
                </a:solidFill>
                <a:effectLst/>
              </a:rPr>
              <a:t>En las vías sensitivas son conducidas por una serie de sinapsis, en las cuales se genera un procesado de la información por circuitos neuronales especiales que realizan un proceso jerárquico.</a:t>
            </a:r>
          </a:p>
          <a:p>
            <a:pPr algn="l">
              <a:buFont typeface="+mj-lt"/>
              <a:buAutoNum type="alphaLcPeriod"/>
            </a:pPr>
            <a:r>
              <a:rPr lang="es-MX" b="1" dirty="0">
                <a:solidFill>
                  <a:srgbClr val="343536"/>
                </a:solidFill>
                <a:effectLst/>
              </a:rPr>
              <a:t> Procesado en paralelo</a:t>
            </a:r>
            <a:r>
              <a:rPr lang="es-MX" b="0" i="1" dirty="0">
                <a:solidFill>
                  <a:srgbClr val="343536"/>
                </a:solidFill>
                <a:effectLst/>
              </a:rPr>
              <a:t>:</a:t>
            </a:r>
            <a:r>
              <a:rPr lang="es-MX" b="0" i="0" dirty="0">
                <a:solidFill>
                  <a:srgbClr val="343536"/>
                </a:solidFill>
                <a:effectLst/>
              </a:rPr>
              <a:t> La conducción y procesado de la información sensitiva se realiza en forma paralela, es decir, por más de una vía. Esta es una forma de seguridad en la transferencia de señales, y para darle más ductilidad al proceso.</a:t>
            </a:r>
          </a:p>
          <a:p>
            <a:endParaRPr lang="es-CO" dirty="0"/>
          </a:p>
        </p:txBody>
      </p:sp>
      <p:pic>
        <p:nvPicPr>
          <p:cNvPr id="5" name="Imagen 4">
            <a:extLst>
              <a:ext uri="{FF2B5EF4-FFF2-40B4-BE49-F238E27FC236}">
                <a16:creationId xmlns:a16="http://schemas.microsoft.com/office/drawing/2014/main" id="{7922198A-F890-4BB8-84A6-87A3DB790A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0842" y="1045633"/>
            <a:ext cx="2284526" cy="2955661"/>
          </a:xfrm>
          <a:prstGeom prst="rect">
            <a:avLst/>
          </a:prstGeom>
        </p:spPr>
      </p:pic>
    </p:spTree>
    <p:extLst>
      <p:ext uri="{BB962C8B-B14F-4D97-AF65-F5344CB8AC3E}">
        <p14:creationId xmlns:p14="http://schemas.microsoft.com/office/powerpoint/2010/main" val="221492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764860" y="144558"/>
            <a:ext cx="10515600" cy="1325563"/>
          </a:xfrm>
        </p:spPr>
        <p:txBody>
          <a:bodyPr/>
          <a:lstStyle/>
          <a:p>
            <a:r>
              <a:rPr lang="es-CO" dirty="0"/>
              <a:t>Médula espinal</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5140518" y="1774825"/>
            <a:ext cx="6761922" cy="4351338"/>
          </a:xfrm>
        </p:spPr>
        <p:txBody>
          <a:bodyPr/>
          <a:lstStyle/>
          <a:p>
            <a:r>
              <a:rPr lang="es-MX" b="0" i="0" dirty="0">
                <a:solidFill>
                  <a:srgbClr val="343536"/>
                </a:solidFill>
                <a:effectLst/>
              </a:rPr>
              <a:t>Las fibras provenientes de los receptores sensitivos.</a:t>
            </a:r>
          </a:p>
          <a:p>
            <a:endParaRPr lang="es-MX" dirty="0">
              <a:solidFill>
                <a:srgbClr val="343536"/>
              </a:solidFill>
            </a:endParaRPr>
          </a:p>
          <a:p>
            <a:r>
              <a:rPr lang="es-MX" b="0" i="0" dirty="0">
                <a:solidFill>
                  <a:srgbClr val="343536"/>
                </a:solidFill>
                <a:effectLst/>
              </a:rPr>
              <a:t> Entran a la médula por las raíces dorsales de los nervios espinales.</a:t>
            </a:r>
          </a:p>
          <a:p>
            <a:endParaRPr lang="es-MX" dirty="0">
              <a:solidFill>
                <a:srgbClr val="343536"/>
              </a:solidFill>
            </a:endParaRPr>
          </a:p>
          <a:p>
            <a:endParaRPr lang="es-MX" b="0" i="0" dirty="0">
              <a:solidFill>
                <a:srgbClr val="343536"/>
              </a:solidFill>
              <a:effectLst/>
            </a:endParaRPr>
          </a:p>
          <a:p>
            <a:endParaRPr lang="es-MX" dirty="0">
              <a:solidFill>
                <a:srgbClr val="343536"/>
              </a:solidFill>
            </a:endParaRPr>
          </a:p>
          <a:p>
            <a:pPr marL="1828800" lvl="4" indent="0">
              <a:buNone/>
            </a:pPr>
            <a:endParaRPr lang="es-MX" b="0" i="0" dirty="0">
              <a:solidFill>
                <a:srgbClr val="343536"/>
              </a:solidFill>
              <a:effectLst/>
            </a:endParaRPr>
          </a:p>
          <a:p>
            <a:pPr lvl="4"/>
            <a:endParaRPr lang="es-MX" dirty="0">
              <a:solidFill>
                <a:srgbClr val="343536"/>
              </a:solidFill>
            </a:endParaRPr>
          </a:p>
          <a:p>
            <a:pPr lvl="4"/>
            <a:r>
              <a:rPr lang="es-MX" b="0" i="0" dirty="0">
                <a:solidFill>
                  <a:srgbClr val="343536"/>
                </a:solidFill>
                <a:effectLst/>
              </a:rPr>
              <a:t>Corteza cerebral</a:t>
            </a:r>
          </a:p>
          <a:p>
            <a:endParaRPr lang="es-MX" dirty="0">
              <a:solidFill>
                <a:srgbClr val="343536"/>
              </a:solidFill>
            </a:endParaRPr>
          </a:p>
          <a:p>
            <a:endParaRPr lang="es-CO" dirty="0"/>
          </a:p>
        </p:txBody>
      </p:sp>
      <p:sp>
        <p:nvSpPr>
          <p:cNvPr id="4" name="Flecha: hacia abajo 3">
            <a:extLst>
              <a:ext uri="{FF2B5EF4-FFF2-40B4-BE49-F238E27FC236}">
                <a16:creationId xmlns:a16="http://schemas.microsoft.com/office/drawing/2014/main" id="{4FF129E1-7010-4FF2-BF20-636B9F62CBBE}"/>
              </a:ext>
            </a:extLst>
          </p:cNvPr>
          <p:cNvSpPr/>
          <p:nvPr/>
        </p:nvSpPr>
        <p:spPr>
          <a:xfrm>
            <a:off x="7581036" y="2155072"/>
            <a:ext cx="895546" cy="3676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latin typeface="Montserrat" panose="00000500000000000000" pitchFamily="50" charset="0"/>
            </a:endParaRPr>
          </a:p>
        </p:txBody>
      </p:sp>
      <p:sp>
        <p:nvSpPr>
          <p:cNvPr id="5" name="Rectángulo 4">
            <a:extLst>
              <a:ext uri="{FF2B5EF4-FFF2-40B4-BE49-F238E27FC236}">
                <a16:creationId xmlns:a16="http://schemas.microsoft.com/office/drawing/2014/main" id="{AD8A637E-D2B1-4962-97E6-D180D12CED82}"/>
              </a:ext>
            </a:extLst>
          </p:cNvPr>
          <p:cNvSpPr/>
          <p:nvPr/>
        </p:nvSpPr>
        <p:spPr>
          <a:xfrm>
            <a:off x="4460763" y="4354660"/>
            <a:ext cx="2865749"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Montserrat" panose="00000500000000000000" pitchFamily="50" charset="0"/>
              </a:rPr>
              <a:t>Cordón posterior o vía lemnisco medial.</a:t>
            </a:r>
          </a:p>
        </p:txBody>
      </p:sp>
      <p:sp>
        <p:nvSpPr>
          <p:cNvPr id="6" name="Rectángulo 5">
            <a:extLst>
              <a:ext uri="{FF2B5EF4-FFF2-40B4-BE49-F238E27FC236}">
                <a16:creationId xmlns:a16="http://schemas.microsoft.com/office/drawing/2014/main" id="{27314470-4E15-4092-8087-B5459CEEF47E}"/>
              </a:ext>
            </a:extLst>
          </p:cNvPr>
          <p:cNvSpPr/>
          <p:nvPr/>
        </p:nvSpPr>
        <p:spPr>
          <a:xfrm>
            <a:off x="8787667" y="4254106"/>
            <a:ext cx="2865749" cy="761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Montserrat" panose="00000500000000000000" pitchFamily="50" charset="0"/>
              </a:rPr>
              <a:t>Sistema anterolateral</a:t>
            </a:r>
          </a:p>
          <a:p>
            <a:pPr algn="ctr"/>
            <a:r>
              <a:rPr lang="es-CO" dirty="0">
                <a:latin typeface="Montserrat" panose="00000500000000000000" pitchFamily="50" charset="0"/>
              </a:rPr>
              <a:t>O espinotalámico</a:t>
            </a:r>
          </a:p>
        </p:txBody>
      </p:sp>
      <p:cxnSp>
        <p:nvCxnSpPr>
          <p:cNvPr id="8" name="Conector recto de flecha 7">
            <a:extLst>
              <a:ext uri="{FF2B5EF4-FFF2-40B4-BE49-F238E27FC236}">
                <a16:creationId xmlns:a16="http://schemas.microsoft.com/office/drawing/2014/main" id="{0A9CD0AC-C072-4E0E-8891-77AF39687346}"/>
              </a:ext>
            </a:extLst>
          </p:cNvPr>
          <p:cNvCxnSpPr/>
          <p:nvPr/>
        </p:nvCxnSpPr>
        <p:spPr>
          <a:xfrm>
            <a:off x="7863840" y="3411283"/>
            <a:ext cx="886119" cy="6740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4A197577-26C1-4F51-94C7-EB916B2BDB75}"/>
              </a:ext>
            </a:extLst>
          </p:cNvPr>
          <p:cNvCxnSpPr/>
          <p:nvPr/>
        </p:nvCxnSpPr>
        <p:spPr>
          <a:xfrm flipH="1">
            <a:off x="6987147" y="3378200"/>
            <a:ext cx="829559" cy="740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Imagen 14">
            <a:extLst>
              <a:ext uri="{FF2B5EF4-FFF2-40B4-BE49-F238E27FC236}">
                <a16:creationId xmlns:a16="http://schemas.microsoft.com/office/drawing/2014/main" id="{67253969-F5F2-4AB9-A541-C6F0F06585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279720"/>
            <a:ext cx="3013886" cy="2844295"/>
          </a:xfrm>
          <a:prstGeom prst="rect">
            <a:avLst/>
          </a:prstGeom>
        </p:spPr>
      </p:pic>
    </p:spTree>
    <p:extLst>
      <p:ext uri="{BB962C8B-B14F-4D97-AF65-F5344CB8AC3E}">
        <p14:creationId xmlns:p14="http://schemas.microsoft.com/office/powerpoint/2010/main" val="2960747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9E295F-C177-4D8B-A84E-12069A8BC800}"/>
              </a:ext>
            </a:extLst>
          </p:cNvPr>
          <p:cNvSpPr>
            <a:spLocks noGrp="1"/>
          </p:cNvSpPr>
          <p:nvPr>
            <p:ph type="title"/>
          </p:nvPr>
        </p:nvSpPr>
        <p:spPr>
          <a:xfrm>
            <a:off x="543753" y="111152"/>
            <a:ext cx="10515600" cy="1325563"/>
          </a:xfrm>
        </p:spPr>
        <p:txBody>
          <a:bodyPr/>
          <a:lstStyle/>
          <a:p>
            <a:r>
              <a:rPr lang="es-CO" dirty="0"/>
              <a:t>Neurona</a:t>
            </a:r>
          </a:p>
        </p:txBody>
      </p:sp>
      <p:sp>
        <p:nvSpPr>
          <p:cNvPr id="3" name="Marcador de contenido 2">
            <a:extLst>
              <a:ext uri="{FF2B5EF4-FFF2-40B4-BE49-F238E27FC236}">
                <a16:creationId xmlns:a16="http://schemas.microsoft.com/office/drawing/2014/main" id="{0118C156-099C-472F-B19D-E975A145C2B8}"/>
              </a:ext>
            </a:extLst>
          </p:cNvPr>
          <p:cNvSpPr>
            <a:spLocks noGrp="1"/>
          </p:cNvSpPr>
          <p:nvPr>
            <p:ph sz="half" idx="2"/>
          </p:nvPr>
        </p:nvSpPr>
        <p:spPr>
          <a:xfrm>
            <a:off x="543753" y="773934"/>
            <a:ext cx="6761922" cy="4351338"/>
          </a:xfrm>
        </p:spPr>
        <p:txBody>
          <a:bodyPr/>
          <a:lstStyle/>
          <a:p>
            <a:endParaRPr lang="es-CO" dirty="0"/>
          </a:p>
          <a:p>
            <a:r>
              <a:rPr lang="es-CO" dirty="0"/>
              <a:t>Unidad funcional del sistema nervioso.</a:t>
            </a:r>
          </a:p>
          <a:p>
            <a:pPr algn="l"/>
            <a:r>
              <a:rPr lang="es-MX" sz="1800" b="0" i="0" u="none" strike="noStrike" baseline="0" dirty="0">
                <a:latin typeface="Montserrat" panose="00000500000000000000" pitchFamily="50" charset="0"/>
              </a:rPr>
              <a:t>Especializadas para recibir estímulos desde otras células y para conducir impulsos eléctricos hacia otras partes del sistema a través de sus evaginaciones.</a:t>
            </a:r>
          </a:p>
          <a:p>
            <a:pPr algn="l"/>
            <a:r>
              <a:rPr lang="es-CO" sz="1800" b="0" i="0" u="none" strike="noStrike" baseline="0" dirty="0">
                <a:latin typeface="Montserrat" panose="00000500000000000000" pitchFamily="50" charset="0"/>
              </a:rPr>
              <a:t>Son varias las neuronas  </a:t>
            </a:r>
            <a:r>
              <a:rPr lang="es-MX" sz="1800" b="0" i="0" u="none" strike="noStrike" baseline="0" dirty="0">
                <a:latin typeface="Montserrat" panose="00000500000000000000" pitchFamily="50" charset="0"/>
              </a:rPr>
              <a:t>que normalmente participan en la transmisión de impulsos desde una parte del sistema hacia otra.</a:t>
            </a:r>
          </a:p>
          <a:p>
            <a:pPr algn="l"/>
            <a:r>
              <a:rPr lang="es-CO" sz="1800" b="0" i="0" u="none" strike="noStrike" baseline="0" dirty="0">
                <a:solidFill>
                  <a:srgbClr val="000000"/>
                </a:solidFill>
                <a:latin typeface="Montserrat" panose="00000500000000000000" pitchFamily="50" charset="0"/>
              </a:rPr>
              <a:t>Los contactos especializados </a:t>
            </a:r>
            <a:r>
              <a:rPr lang="es-MX" sz="1800" b="0" i="0" u="none" strike="noStrike" baseline="0" dirty="0">
                <a:solidFill>
                  <a:srgbClr val="000000"/>
                </a:solidFill>
                <a:latin typeface="Montserrat" panose="00000500000000000000" pitchFamily="50" charset="0"/>
              </a:rPr>
              <a:t>entre las neuronas, que permiten la transmisión de información especializada </a:t>
            </a:r>
            <a:r>
              <a:rPr lang="es-MX" sz="1800" i="0" u="none" strike="noStrike" baseline="0" dirty="0">
                <a:solidFill>
                  <a:schemeClr val="tx1"/>
                </a:solidFill>
                <a:latin typeface="Montserrat" panose="00000500000000000000" pitchFamily="50" charset="0"/>
              </a:rPr>
              <a:t>desde una neurona a la siguiente, </a:t>
            </a:r>
            <a:r>
              <a:rPr lang="es-CO" sz="1800" i="0" u="none" strike="noStrike" baseline="0" dirty="0">
                <a:solidFill>
                  <a:schemeClr val="tx1"/>
                </a:solidFill>
                <a:latin typeface="Montserrat" panose="00000500000000000000" pitchFamily="50" charset="0"/>
              </a:rPr>
              <a:t>se denomina sinapsis.</a:t>
            </a:r>
            <a:endParaRPr lang="es-CO" dirty="0">
              <a:solidFill>
                <a:schemeClr val="tx1"/>
              </a:solidFill>
              <a:latin typeface="Montserrat" panose="00000500000000000000" pitchFamily="50" charset="0"/>
            </a:endParaRPr>
          </a:p>
        </p:txBody>
      </p:sp>
      <p:pic>
        <p:nvPicPr>
          <p:cNvPr id="5" name="Imagen 4">
            <a:extLst>
              <a:ext uri="{FF2B5EF4-FFF2-40B4-BE49-F238E27FC236}">
                <a16:creationId xmlns:a16="http://schemas.microsoft.com/office/drawing/2014/main" id="{044E9DAF-3541-4A76-94DC-8B3F6AC415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41302" y="1147659"/>
            <a:ext cx="3506945" cy="4352842"/>
          </a:xfrm>
          <a:prstGeom prst="rect">
            <a:avLst/>
          </a:prstGeom>
        </p:spPr>
      </p:pic>
    </p:spTree>
    <p:extLst>
      <p:ext uri="{BB962C8B-B14F-4D97-AF65-F5344CB8AC3E}">
        <p14:creationId xmlns:p14="http://schemas.microsoft.com/office/powerpoint/2010/main" val="3958434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09047" y="0"/>
            <a:ext cx="10515600" cy="1325563"/>
          </a:xfrm>
        </p:spPr>
        <p:txBody>
          <a:bodyPr>
            <a:normAutofit/>
          </a:bodyPr>
          <a:lstStyle/>
          <a:p>
            <a:r>
              <a:rPr lang="es-CO" sz="3200" dirty="0"/>
              <a:t>Clasificación de </a:t>
            </a:r>
            <a:r>
              <a:rPr lang="es-CO" sz="3200" dirty="0" err="1"/>
              <a:t>Rexed</a:t>
            </a:r>
            <a:r>
              <a:rPr lang="es-CO" sz="3200" dirty="0"/>
              <a:t> de laminas medulares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921030" y="1325562"/>
            <a:ext cx="7057609" cy="5288598"/>
          </a:xfrm>
        </p:spPr>
        <p:txBody>
          <a:bodyPr>
            <a:normAutofit/>
          </a:bodyPr>
          <a:lstStyle/>
          <a:p>
            <a:pPr algn="l"/>
            <a:r>
              <a:rPr lang="es-MX" sz="1500" b="0" i="0" u="none" strike="noStrike" baseline="0" dirty="0">
                <a:solidFill>
                  <a:srgbClr val="333333"/>
                </a:solidFill>
              </a:rPr>
              <a:t>Los seis núcleos indicados cumplen con las siguientes funciones:</a:t>
            </a:r>
          </a:p>
          <a:p>
            <a:pPr marL="400050" indent="-400050" algn="l">
              <a:buAutoNum type="romanUcPeriod"/>
            </a:pPr>
            <a:r>
              <a:rPr lang="es-MX" sz="1500" b="0" i="0" u="none" strike="noStrike" baseline="0" dirty="0">
                <a:solidFill>
                  <a:srgbClr val="333333"/>
                </a:solidFill>
              </a:rPr>
              <a:t>Zona marginal: Ubicación de las neuronas de segundo orden para dolor y temperatura.</a:t>
            </a:r>
          </a:p>
          <a:p>
            <a:pPr marL="400050" indent="-400050" algn="l">
              <a:buAutoNum type="romanUcPeriod"/>
            </a:pPr>
            <a:endParaRPr lang="es-MX" sz="1500" b="0" i="0" u="none" strike="noStrike" baseline="0" dirty="0">
              <a:solidFill>
                <a:srgbClr val="333333"/>
              </a:solidFill>
            </a:endParaRPr>
          </a:p>
          <a:p>
            <a:pPr marL="0" indent="0" algn="l">
              <a:buNone/>
            </a:pPr>
            <a:r>
              <a:rPr lang="es-MX" sz="1500" b="0" i="0" u="none" strike="noStrike" baseline="0" dirty="0">
                <a:solidFill>
                  <a:srgbClr val="333333"/>
                </a:solidFill>
              </a:rPr>
              <a:t>II. Sustancia gelatinosa: Integra la información aferente de las fibras C.</a:t>
            </a:r>
          </a:p>
          <a:p>
            <a:pPr marL="0" indent="0" algn="l">
              <a:buNone/>
            </a:pPr>
            <a:r>
              <a:rPr lang="es-MX" sz="1500" b="0" i="0" u="none" strike="noStrike" baseline="0" dirty="0">
                <a:solidFill>
                  <a:srgbClr val="333333"/>
                </a:solidFill>
              </a:rPr>
              <a:t>.</a:t>
            </a:r>
          </a:p>
          <a:p>
            <a:pPr marL="0" indent="0" algn="l">
              <a:buNone/>
            </a:pPr>
            <a:r>
              <a:rPr lang="es-MX" sz="1500" b="0" i="0" u="none" strike="noStrike" baseline="0" dirty="0">
                <a:solidFill>
                  <a:srgbClr val="333333"/>
                </a:solidFill>
              </a:rPr>
              <a:t>III. Núcleo </a:t>
            </a:r>
            <a:r>
              <a:rPr lang="es-MX" sz="1500" b="0" i="0" u="none" strike="noStrike" baseline="0" dirty="0" err="1">
                <a:solidFill>
                  <a:srgbClr val="333333"/>
                </a:solidFill>
              </a:rPr>
              <a:t>propioespinal</a:t>
            </a:r>
            <a:r>
              <a:rPr lang="es-MX" sz="1500" b="0" i="0" u="none" strike="noStrike" baseline="0" dirty="0">
                <a:solidFill>
                  <a:srgbClr val="333333"/>
                </a:solidFill>
              </a:rPr>
              <a:t>: Integra información sensorial con información descendente.</a:t>
            </a:r>
          </a:p>
          <a:p>
            <a:pPr marL="0" indent="0" algn="l">
              <a:buNone/>
            </a:pPr>
            <a:endParaRPr lang="es-MX" sz="1500" b="0" i="0" u="none" strike="noStrike" baseline="0" dirty="0">
              <a:solidFill>
                <a:srgbClr val="333333"/>
              </a:solidFill>
            </a:endParaRPr>
          </a:p>
          <a:p>
            <a:pPr marL="0" indent="0" algn="l">
              <a:buNone/>
            </a:pPr>
            <a:r>
              <a:rPr lang="es-MX" sz="1500" b="0" i="0" u="none" strike="noStrike" baseline="0" dirty="0">
                <a:solidFill>
                  <a:srgbClr val="333333"/>
                </a:solidFill>
              </a:rPr>
              <a:t>IV. Columna de Clarke: Lugar de relevo de información de la posición de los miembros (inferiores) y movimiento en viaje al cerebelo.</a:t>
            </a:r>
          </a:p>
          <a:p>
            <a:pPr marL="0" indent="0" algn="l">
              <a:buNone/>
            </a:pPr>
            <a:endParaRPr lang="es-MX" sz="1500" b="0" i="0" u="none" strike="noStrike" baseline="0" dirty="0">
              <a:solidFill>
                <a:srgbClr val="333333"/>
              </a:solidFill>
            </a:endParaRPr>
          </a:p>
          <a:p>
            <a:pPr marL="0" indent="0" algn="l">
              <a:buNone/>
            </a:pPr>
            <a:r>
              <a:rPr lang="es-CO" sz="1500" b="0" i="0" u="none" strike="noStrike" baseline="0" dirty="0">
                <a:solidFill>
                  <a:srgbClr val="333333"/>
                </a:solidFill>
              </a:rPr>
              <a:t>V. Núcleo intermediolateral: Sitio de las neuronas preganglionares autonómicas.</a:t>
            </a:r>
          </a:p>
          <a:p>
            <a:pPr marL="0" indent="0" algn="l">
              <a:buNone/>
            </a:pPr>
            <a:endParaRPr lang="es-CO" sz="1500" b="0" i="0" u="none" strike="noStrike" baseline="0" dirty="0">
              <a:solidFill>
                <a:srgbClr val="333333"/>
              </a:solidFill>
            </a:endParaRPr>
          </a:p>
          <a:p>
            <a:pPr marL="0" indent="0" algn="l">
              <a:buNone/>
            </a:pPr>
            <a:r>
              <a:rPr lang="es-MX" sz="1500" b="0" i="0" u="none" strike="noStrike" baseline="0" dirty="0">
                <a:solidFill>
                  <a:srgbClr val="333333"/>
                </a:solidFill>
              </a:rPr>
              <a:t>VI. Núcleos motores: Se ubican las motoneuronas alfa y gamma.</a:t>
            </a:r>
            <a:endParaRPr lang="es-CO" sz="1500" dirty="0"/>
          </a:p>
        </p:txBody>
      </p:sp>
      <p:pic>
        <p:nvPicPr>
          <p:cNvPr id="7" name="Imagen 6">
            <a:extLst>
              <a:ext uri="{FF2B5EF4-FFF2-40B4-BE49-F238E27FC236}">
                <a16:creationId xmlns:a16="http://schemas.microsoft.com/office/drawing/2014/main" id="{1B5395D2-E33B-4321-92C8-A46DD10E50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0870" y="1101918"/>
            <a:ext cx="3981008" cy="2899376"/>
          </a:xfrm>
          <a:prstGeom prst="rect">
            <a:avLst/>
          </a:prstGeom>
        </p:spPr>
      </p:pic>
    </p:spTree>
    <p:extLst>
      <p:ext uri="{BB962C8B-B14F-4D97-AF65-F5344CB8AC3E}">
        <p14:creationId xmlns:p14="http://schemas.microsoft.com/office/powerpoint/2010/main" val="31915003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02920" y="-35413"/>
            <a:ext cx="10515600" cy="1325563"/>
          </a:xfrm>
        </p:spPr>
        <p:txBody>
          <a:bodyPr>
            <a:normAutofit/>
          </a:bodyPr>
          <a:lstStyle/>
          <a:p>
            <a:r>
              <a:rPr lang="es-CO" sz="3600" dirty="0"/>
              <a:t>Funciones de la vía dorsal o </a:t>
            </a:r>
            <a:r>
              <a:rPr lang="es-CO" sz="3600" dirty="0" err="1"/>
              <a:t>lemniscal</a:t>
            </a:r>
            <a:endParaRPr lang="es-CO" sz="3600" dirty="0"/>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616999" y="1043305"/>
            <a:ext cx="7342443" cy="4351338"/>
          </a:xfrm>
        </p:spPr>
        <p:txBody>
          <a:bodyPr>
            <a:normAutofit/>
          </a:bodyPr>
          <a:lstStyle/>
          <a:p>
            <a:pPr algn="l"/>
            <a:r>
              <a:rPr lang="es-MX" sz="1600" b="1" i="0" u="none" strike="noStrike" baseline="0" dirty="0">
                <a:solidFill>
                  <a:srgbClr val="333333"/>
                </a:solidFill>
              </a:rPr>
              <a:t>Esta vía es de alta velocidad</a:t>
            </a:r>
            <a:r>
              <a:rPr lang="es-MX" sz="1600" b="0" i="0" u="none" strike="noStrike" baseline="0" dirty="0">
                <a:solidFill>
                  <a:srgbClr val="333333"/>
                </a:solidFill>
              </a:rPr>
              <a:t>, ya que sus gruesos axones conducen a más de 100 m/s.</a:t>
            </a:r>
          </a:p>
          <a:p>
            <a:pPr algn="l"/>
            <a:r>
              <a:rPr lang="es-MX" sz="1600" dirty="0">
                <a:solidFill>
                  <a:srgbClr val="333333"/>
                </a:solidFill>
              </a:rPr>
              <a:t>S</a:t>
            </a:r>
            <a:r>
              <a:rPr lang="es-MX" sz="1600" b="0" i="0" u="none" strike="noStrike" baseline="0" dirty="0">
                <a:solidFill>
                  <a:srgbClr val="333333"/>
                </a:solidFill>
              </a:rPr>
              <a:t>e caracterizan por poseer un alto grado </a:t>
            </a:r>
            <a:r>
              <a:rPr lang="es-MX" sz="1600" b="1" i="0" u="none" strike="noStrike" baseline="0" dirty="0">
                <a:solidFill>
                  <a:srgbClr val="333333"/>
                </a:solidFill>
              </a:rPr>
              <a:t>de  orientación espacial</a:t>
            </a:r>
            <a:r>
              <a:rPr lang="es-MX" sz="1600" b="0" i="0" u="none" strike="noStrike" baseline="0" dirty="0">
                <a:solidFill>
                  <a:srgbClr val="333333"/>
                </a:solidFill>
              </a:rPr>
              <a:t> respecto a su origen.</a:t>
            </a:r>
          </a:p>
          <a:p>
            <a:pPr algn="l"/>
            <a:endParaRPr lang="es-MX" sz="1600" b="0" i="0" u="none" strike="noStrike" baseline="0" dirty="0">
              <a:solidFill>
                <a:srgbClr val="333333"/>
              </a:solidFill>
            </a:endParaRPr>
          </a:p>
          <a:p>
            <a:pPr algn="l"/>
            <a:r>
              <a:rPr lang="es-MX" sz="1600" b="0" i="0" u="none" strike="noStrike" baseline="0" dirty="0">
                <a:solidFill>
                  <a:srgbClr val="333333"/>
                </a:solidFill>
              </a:rPr>
              <a:t>Las sensaciones que utiliza esta vía son:</a:t>
            </a:r>
          </a:p>
          <a:p>
            <a:pPr lvl="1"/>
            <a:r>
              <a:rPr lang="es-MX" sz="1600" b="0" i="0" u="none" strike="noStrike" baseline="0" dirty="0">
                <a:solidFill>
                  <a:srgbClr val="333333"/>
                </a:solidFill>
              </a:rPr>
              <a:t>Sensaciones táctiles con buena localización.</a:t>
            </a:r>
          </a:p>
          <a:p>
            <a:pPr lvl="1"/>
            <a:r>
              <a:rPr lang="es-MX" sz="1600" b="0" i="0" u="none" strike="noStrike" baseline="0" dirty="0">
                <a:solidFill>
                  <a:srgbClr val="333333"/>
                </a:solidFill>
              </a:rPr>
              <a:t>Sensaciones vibratorias. </a:t>
            </a:r>
          </a:p>
          <a:p>
            <a:pPr lvl="1"/>
            <a:r>
              <a:rPr lang="es-MX" sz="1600" b="0" i="0" u="none" strike="noStrike" baseline="0" dirty="0">
                <a:solidFill>
                  <a:srgbClr val="333333"/>
                </a:solidFill>
              </a:rPr>
              <a:t>Sensaciones que indican movimientos sobre la piel.</a:t>
            </a:r>
          </a:p>
          <a:p>
            <a:pPr lvl="1"/>
            <a:r>
              <a:rPr lang="es-MX" sz="1600" b="0" i="0" u="none" strike="noStrike" baseline="0" dirty="0">
                <a:solidFill>
                  <a:srgbClr val="333333"/>
                </a:solidFill>
              </a:rPr>
              <a:t>Sensaciones de presión, variaciones sutiles de intensidad.</a:t>
            </a:r>
          </a:p>
          <a:p>
            <a:pPr lvl="1"/>
            <a:r>
              <a:rPr lang="es-MX" sz="1600" b="0" i="0" u="none" strike="noStrike" baseline="0" dirty="0">
                <a:solidFill>
                  <a:srgbClr val="333333"/>
                </a:solidFill>
              </a:rPr>
              <a:t>Sensaciones de posición de las articulaciones.</a:t>
            </a:r>
            <a:endParaRPr lang="es-CO" sz="1800" dirty="0"/>
          </a:p>
        </p:txBody>
      </p:sp>
      <p:pic>
        <p:nvPicPr>
          <p:cNvPr id="5" name="Imagen 4">
            <a:extLst>
              <a:ext uri="{FF2B5EF4-FFF2-40B4-BE49-F238E27FC236}">
                <a16:creationId xmlns:a16="http://schemas.microsoft.com/office/drawing/2014/main" id="{67C92CAB-FED6-433A-90B0-6BFEDC7E73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4040" y="1290150"/>
            <a:ext cx="3703320" cy="4611438"/>
          </a:xfrm>
          <a:prstGeom prst="rect">
            <a:avLst/>
          </a:prstGeom>
        </p:spPr>
      </p:pic>
      <p:sp>
        <p:nvSpPr>
          <p:cNvPr id="6" name="Elipse 5">
            <a:extLst>
              <a:ext uri="{FF2B5EF4-FFF2-40B4-BE49-F238E27FC236}">
                <a16:creationId xmlns:a16="http://schemas.microsoft.com/office/drawing/2014/main" id="{9A9E3240-1D8A-4671-B837-644C4E367346}"/>
              </a:ext>
            </a:extLst>
          </p:cNvPr>
          <p:cNvSpPr/>
          <p:nvPr/>
        </p:nvSpPr>
        <p:spPr>
          <a:xfrm>
            <a:off x="9156158" y="1622244"/>
            <a:ext cx="2506605" cy="10329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539381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1F3BCAF-E0F8-46D8-A4EF-24BB823D395F}"/>
              </a:ext>
            </a:extLst>
          </p:cNvPr>
          <p:cNvPicPr>
            <a:picLocks noChangeAspect="1"/>
          </p:cNvPicPr>
          <p:nvPr/>
        </p:nvPicPr>
        <p:blipFill>
          <a:blip r:embed="rId2"/>
          <a:stretch>
            <a:fillRect/>
          </a:stretch>
        </p:blipFill>
        <p:spPr>
          <a:xfrm>
            <a:off x="6744970" y="147637"/>
            <a:ext cx="4838700" cy="6562725"/>
          </a:xfrm>
          <a:prstGeom prst="rect">
            <a:avLst/>
          </a:prstGeom>
        </p:spPr>
      </p:pic>
    </p:spTree>
    <p:extLst>
      <p:ext uri="{BB962C8B-B14F-4D97-AF65-F5344CB8AC3E}">
        <p14:creationId xmlns:p14="http://schemas.microsoft.com/office/powerpoint/2010/main" val="698964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23240" y="141605"/>
            <a:ext cx="10515600" cy="1325563"/>
          </a:xfrm>
        </p:spPr>
        <p:txBody>
          <a:bodyPr/>
          <a:lstStyle/>
          <a:p>
            <a:r>
              <a:rPr lang="es-CO" dirty="0"/>
              <a:t>Funciones de la vía espinotalámica</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lstStyle/>
          <a:p>
            <a:pPr algn="l"/>
            <a:r>
              <a:rPr lang="es-MX" sz="1800" b="0" i="0" u="none" strike="noStrike" baseline="0" dirty="0">
                <a:solidFill>
                  <a:srgbClr val="333333"/>
                </a:solidFill>
              </a:rPr>
              <a:t>Es una vía de menor velocidad de conducción, por estar formada, en general, por fibras mielínicas pero de pocos micrones. Sus estímulos tienen poca orientación espacial.</a:t>
            </a:r>
          </a:p>
          <a:p>
            <a:pPr algn="l"/>
            <a:r>
              <a:rPr lang="es-MX" sz="1800" b="0" i="0" u="none" strike="noStrike" baseline="0" dirty="0">
                <a:solidFill>
                  <a:srgbClr val="333333"/>
                </a:solidFill>
              </a:rPr>
              <a:t> Se considera que se utiliza como una vía más lenta y poco precisa de las sensaciones periféricas.</a:t>
            </a:r>
          </a:p>
          <a:p>
            <a:pPr marL="0" indent="0" algn="l">
              <a:buNone/>
            </a:pPr>
            <a:r>
              <a:rPr lang="es-MX" sz="1800" b="0" i="0" u="none" strike="noStrike" baseline="0" dirty="0">
                <a:solidFill>
                  <a:srgbClr val="333333"/>
                </a:solidFill>
              </a:rPr>
              <a:t>Las sensaciones que se conducen en este sistema son:</a:t>
            </a:r>
          </a:p>
          <a:p>
            <a:pPr algn="l"/>
            <a:r>
              <a:rPr lang="es-CO" sz="1800" b="0" i="0" u="none" strike="noStrike" baseline="0" dirty="0">
                <a:solidFill>
                  <a:srgbClr val="333333"/>
                </a:solidFill>
              </a:rPr>
              <a:t>Dolor.</a:t>
            </a:r>
          </a:p>
          <a:p>
            <a:pPr algn="l"/>
            <a:r>
              <a:rPr lang="es-MX" sz="1800" b="0" i="0" u="none" strike="noStrike" baseline="0" dirty="0">
                <a:solidFill>
                  <a:srgbClr val="333333"/>
                </a:solidFill>
              </a:rPr>
              <a:t>Sensaciones térmicas (calor y frío).</a:t>
            </a:r>
          </a:p>
          <a:p>
            <a:pPr algn="l"/>
            <a:r>
              <a:rPr lang="es-CO" sz="1800" b="0" i="0" u="none" strike="noStrike" baseline="0" dirty="0">
                <a:solidFill>
                  <a:srgbClr val="333333"/>
                </a:solidFill>
              </a:rPr>
              <a:t>Sensaciones de tacto burdo o </a:t>
            </a:r>
            <a:r>
              <a:rPr lang="es-CO" sz="1800" b="0" i="0" u="none" strike="noStrike" baseline="0" dirty="0" err="1">
                <a:solidFill>
                  <a:srgbClr val="333333"/>
                </a:solidFill>
              </a:rPr>
              <a:t>protopático</a:t>
            </a:r>
            <a:r>
              <a:rPr lang="es-CO" sz="1800" b="0" i="0" u="none" strike="noStrike" baseline="0" dirty="0">
                <a:solidFill>
                  <a:srgbClr val="333333"/>
                </a:solidFill>
              </a:rPr>
              <a:t> y pobremente localizado.</a:t>
            </a:r>
          </a:p>
          <a:p>
            <a:pPr algn="l"/>
            <a:r>
              <a:rPr lang="es-MX" sz="1800" b="0" i="0" u="none" strike="noStrike" baseline="0" dirty="0">
                <a:solidFill>
                  <a:srgbClr val="333333"/>
                </a:solidFill>
              </a:rPr>
              <a:t>Sensaciones de presión burda y de localización difusa.</a:t>
            </a:r>
          </a:p>
          <a:p>
            <a:pPr algn="l"/>
            <a:r>
              <a:rPr lang="es-MX" sz="1800" b="0" i="0" u="none" strike="noStrike" baseline="0" dirty="0">
                <a:solidFill>
                  <a:srgbClr val="333333"/>
                </a:solidFill>
              </a:rPr>
              <a:t>Sensación de picazón y cosquilleo.</a:t>
            </a:r>
            <a:endParaRPr lang="es-CO" dirty="0"/>
          </a:p>
        </p:txBody>
      </p:sp>
    </p:spTree>
    <p:extLst>
      <p:ext uri="{BB962C8B-B14F-4D97-AF65-F5344CB8AC3E}">
        <p14:creationId xmlns:p14="http://schemas.microsoft.com/office/powerpoint/2010/main" val="1848548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44771A0-B21B-401C-8D31-78465F3E14F4}"/>
              </a:ext>
            </a:extLst>
          </p:cNvPr>
          <p:cNvPicPr>
            <a:picLocks noChangeAspect="1"/>
          </p:cNvPicPr>
          <p:nvPr/>
        </p:nvPicPr>
        <p:blipFill>
          <a:blip r:embed="rId2"/>
          <a:stretch>
            <a:fillRect/>
          </a:stretch>
        </p:blipFill>
        <p:spPr>
          <a:xfrm>
            <a:off x="6427684" y="68262"/>
            <a:ext cx="4335351" cy="6721475"/>
          </a:xfrm>
          <a:prstGeom prst="rect">
            <a:avLst/>
          </a:prstGeom>
          <a:noFill/>
        </p:spPr>
      </p:pic>
    </p:spTree>
    <p:extLst>
      <p:ext uri="{BB962C8B-B14F-4D97-AF65-F5344CB8AC3E}">
        <p14:creationId xmlns:p14="http://schemas.microsoft.com/office/powerpoint/2010/main" val="34614656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452120" y="18255"/>
            <a:ext cx="10515600" cy="1325563"/>
          </a:xfrm>
        </p:spPr>
        <p:txBody>
          <a:bodyPr/>
          <a:lstStyle/>
          <a:p>
            <a:r>
              <a:rPr lang="es-CO" dirty="0"/>
              <a:t>Conexión tálamo-corteza</a:t>
            </a:r>
          </a:p>
        </p:txBody>
      </p:sp>
      <p:pic>
        <p:nvPicPr>
          <p:cNvPr id="5" name="Marcador de contenido 4">
            <a:extLst>
              <a:ext uri="{FF2B5EF4-FFF2-40B4-BE49-F238E27FC236}">
                <a16:creationId xmlns:a16="http://schemas.microsoft.com/office/drawing/2014/main" id="{D8A80C60-629C-4F17-8332-7EB8012450E4}"/>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824531" y="1805305"/>
            <a:ext cx="5143189" cy="4351338"/>
          </a:xfrm>
        </p:spPr>
      </p:pic>
    </p:spTree>
    <p:extLst>
      <p:ext uri="{BB962C8B-B14F-4D97-AF65-F5344CB8AC3E}">
        <p14:creationId xmlns:p14="http://schemas.microsoft.com/office/powerpoint/2010/main" val="30773597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74040" y="18255"/>
            <a:ext cx="10515600" cy="1325563"/>
          </a:xfrm>
        </p:spPr>
        <p:txBody>
          <a:bodyPr/>
          <a:lstStyle/>
          <a:p>
            <a:r>
              <a:rPr lang="es-CO" dirty="0"/>
              <a:t>Tálamo</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5166913" y="1825625"/>
            <a:ext cx="6761922" cy="4351338"/>
          </a:xfrm>
        </p:spPr>
        <p:txBody>
          <a:bodyPr/>
          <a:lstStyle/>
          <a:p>
            <a:r>
              <a:rPr lang="es-CO" dirty="0"/>
              <a:t>Funciones Manejo sensorial:</a:t>
            </a:r>
          </a:p>
          <a:p>
            <a:pPr lvl="1"/>
            <a:r>
              <a:rPr lang="es-MX" sz="1800" b="0" i="0" u="none" strike="noStrike" baseline="0" dirty="0">
                <a:solidFill>
                  <a:srgbClr val="333333"/>
                </a:solidFill>
              </a:rPr>
              <a:t>Información sensorial a las áreas sensoriales primarias de la corteza.</a:t>
            </a:r>
          </a:p>
          <a:p>
            <a:pPr lvl="1"/>
            <a:r>
              <a:rPr lang="es-MX" sz="1800" b="0" i="0" u="none" strike="noStrike" baseline="0" dirty="0">
                <a:solidFill>
                  <a:srgbClr val="333333"/>
                </a:solidFill>
              </a:rPr>
              <a:t>Información de la ejecución y </a:t>
            </a:r>
            <a:r>
              <a:rPr lang="es-MX" sz="1800" b="0" i="0" u="none" strike="noStrike" baseline="0" dirty="0" err="1">
                <a:solidFill>
                  <a:srgbClr val="333333"/>
                </a:solidFill>
              </a:rPr>
              <a:t>posprogramas</a:t>
            </a:r>
            <a:r>
              <a:rPr lang="es-MX" sz="1800" b="0" i="0" u="none" strike="noStrike" baseline="0" dirty="0">
                <a:solidFill>
                  <a:srgbClr val="333333"/>
                </a:solidFill>
              </a:rPr>
              <a:t> que regulan el movimiento en áreas motoras corticales.</a:t>
            </a:r>
          </a:p>
          <a:p>
            <a:pPr lvl="1"/>
            <a:r>
              <a:rPr lang="es-MX" sz="1800" b="0" i="0" u="none" strike="noStrike" baseline="0" dirty="0">
                <a:solidFill>
                  <a:srgbClr val="333333"/>
                </a:solidFill>
              </a:rPr>
              <a:t>Aspectos motivacionales y emocionales de la corteza de asociación límbica.</a:t>
            </a:r>
            <a:endParaRPr lang="es-CO" dirty="0"/>
          </a:p>
        </p:txBody>
      </p:sp>
      <p:graphicFrame>
        <p:nvGraphicFramePr>
          <p:cNvPr id="4" name="Diagrama 3">
            <a:extLst>
              <a:ext uri="{FF2B5EF4-FFF2-40B4-BE49-F238E27FC236}">
                <a16:creationId xmlns:a16="http://schemas.microsoft.com/office/drawing/2014/main" id="{EF11C712-C606-48A5-817B-61FF96445033}"/>
              </a:ext>
            </a:extLst>
          </p:cNvPr>
          <p:cNvGraphicFramePr/>
          <p:nvPr>
            <p:extLst>
              <p:ext uri="{D42A27DB-BD31-4B8C-83A1-F6EECF244321}">
                <p14:modId xmlns:p14="http://schemas.microsoft.com/office/powerpoint/2010/main" val="2468432585"/>
              </p:ext>
            </p:extLst>
          </p:nvPr>
        </p:nvGraphicFramePr>
        <p:xfrm>
          <a:off x="263165" y="1124585"/>
          <a:ext cx="4694915" cy="30206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217414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D8BFFD-7ABD-42F8-815D-C55D71D05AEC}"/>
              </a:ext>
            </a:extLst>
          </p:cNvPr>
          <p:cNvSpPr>
            <a:spLocks noGrp="1"/>
          </p:cNvSpPr>
          <p:nvPr>
            <p:ph type="title"/>
          </p:nvPr>
        </p:nvSpPr>
        <p:spPr>
          <a:xfrm>
            <a:off x="513080" y="0"/>
            <a:ext cx="10515600" cy="1325563"/>
          </a:xfrm>
        </p:spPr>
        <p:txBody>
          <a:bodyPr/>
          <a:lstStyle/>
          <a:p>
            <a:r>
              <a:rPr lang="es-CO" dirty="0"/>
              <a:t>Corteza sensorial</a:t>
            </a:r>
          </a:p>
        </p:txBody>
      </p:sp>
      <p:sp>
        <p:nvSpPr>
          <p:cNvPr id="3" name="Marcador de contenido 2">
            <a:extLst>
              <a:ext uri="{FF2B5EF4-FFF2-40B4-BE49-F238E27FC236}">
                <a16:creationId xmlns:a16="http://schemas.microsoft.com/office/drawing/2014/main" id="{D87E87CD-07D1-4913-ABE4-C333D527B388}"/>
              </a:ext>
            </a:extLst>
          </p:cNvPr>
          <p:cNvSpPr>
            <a:spLocks noGrp="1"/>
          </p:cNvSpPr>
          <p:nvPr>
            <p:ph sz="half" idx="2"/>
          </p:nvPr>
        </p:nvSpPr>
        <p:spPr>
          <a:xfrm>
            <a:off x="639912" y="1119605"/>
            <a:ext cx="6319688" cy="4224237"/>
          </a:xfrm>
        </p:spPr>
        <p:txBody>
          <a:bodyPr>
            <a:normAutofit/>
          </a:bodyPr>
          <a:lstStyle/>
          <a:p>
            <a:r>
              <a:rPr lang="es-MX" sz="1700" b="0" i="0" dirty="0">
                <a:solidFill>
                  <a:srgbClr val="343536"/>
                </a:solidFill>
                <a:effectLst/>
              </a:rPr>
              <a:t>La representación sensorial de las diferentes partes del cuerpo en esta región es a lo que se le conoce con el nombre de homúnculo.</a:t>
            </a:r>
          </a:p>
          <a:p>
            <a:endParaRPr lang="es-MX" sz="1700" dirty="0">
              <a:solidFill>
                <a:srgbClr val="343536"/>
              </a:solidFill>
            </a:endParaRPr>
          </a:p>
          <a:p>
            <a:r>
              <a:rPr lang="es-MX" sz="1700" b="0" i="0" dirty="0">
                <a:solidFill>
                  <a:srgbClr val="343536"/>
                </a:solidFill>
                <a:effectLst/>
              </a:rPr>
              <a:t>La mitad contralateral de cuerpo se representa en forma invertida.</a:t>
            </a:r>
          </a:p>
          <a:p>
            <a:endParaRPr lang="es-MX" sz="1700" dirty="0">
              <a:solidFill>
                <a:srgbClr val="343536"/>
              </a:solidFill>
            </a:endParaRPr>
          </a:p>
          <a:p>
            <a:r>
              <a:rPr lang="es-MX" sz="1700" b="0" i="0" dirty="0">
                <a:solidFill>
                  <a:srgbClr val="343536"/>
                </a:solidFill>
                <a:effectLst/>
              </a:rPr>
              <a:t>La lengua, por ejemplo, tiene una distribución amplia, lo mismo que la mano, mientras que otras regiones como la espalda y pies tienen una representación mínima.</a:t>
            </a:r>
            <a:endParaRPr lang="es-CO" sz="1700" dirty="0"/>
          </a:p>
        </p:txBody>
      </p:sp>
      <p:pic>
        <p:nvPicPr>
          <p:cNvPr id="2050" name="Picture 2" descr="Las huellas de nuestra evolución en el cerebro: El Homúnculo de Penfield |  NeuroMéxico | Investigación, Divulgación y Difusión Científica">
            <a:extLst>
              <a:ext uri="{FF2B5EF4-FFF2-40B4-BE49-F238E27FC236}">
                <a16:creationId xmlns:a16="http://schemas.microsoft.com/office/drawing/2014/main" id="{32742849-9732-4941-B8F7-9039C292E40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33920" y="2063415"/>
            <a:ext cx="4490720" cy="442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84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F42522-BEAD-4C1F-A88F-C730A1B0A95A}"/>
              </a:ext>
            </a:extLst>
          </p:cNvPr>
          <p:cNvSpPr>
            <a:spLocks noGrp="1"/>
          </p:cNvSpPr>
          <p:nvPr>
            <p:ph type="title"/>
          </p:nvPr>
        </p:nvSpPr>
        <p:spPr>
          <a:xfrm>
            <a:off x="584200" y="100965"/>
            <a:ext cx="10515600" cy="1325563"/>
          </a:xfrm>
        </p:spPr>
        <p:txBody>
          <a:bodyPr anchor="ctr">
            <a:normAutofit/>
          </a:bodyPr>
          <a:lstStyle/>
          <a:p>
            <a:r>
              <a:rPr lang="es-CO" dirty="0"/>
              <a:t>Sistema motor</a:t>
            </a:r>
          </a:p>
        </p:txBody>
      </p:sp>
      <p:pic>
        <p:nvPicPr>
          <p:cNvPr id="5" name="Imagen 4">
            <a:extLst>
              <a:ext uri="{FF2B5EF4-FFF2-40B4-BE49-F238E27FC236}">
                <a16:creationId xmlns:a16="http://schemas.microsoft.com/office/drawing/2014/main" id="{3B64B977-D6E4-4F54-AADE-6D9870CA7A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62331" y="1426528"/>
            <a:ext cx="4204135" cy="4750435"/>
          </a:xfrm>
          <a:prstGeom prst="rect">
            <a:avLst/>
          </a:prstGeom>
          <a:noFill/>
        </p:spPr>
      </p:pic>
    </p:spTree>
    <p:extLst>
      <p:ext uri="{BB962C8B-B14F-4D97-AF65-F5344CB8AC3E}">
        <p14:creationId xmlns:p14="http://schemas.microsoft.com/office/powerpoint/2010/main" val="972786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482600" y="0"/>
            <a:ext cx="10515600" cy="1325563"/>
          </a:xfrm>
        </p:spPr>
        <p:txBody>
          <a:bodyPr/>
          <a:lstStyle/>
          <a:p>
            <a:r>
              <a:rPr lang="es-CO" dirty="0"/>
              <a:t>Movimiento y postura</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588838" y="1144905"/>
            <a:ext cx="6761922" cy="4351338"/>
          </a:xfrm>
        </p:spPr>
        <p:txBody>
          <a:bodyPr/>
          <a:lstStyle/>
          <a:p>
            <a:r>
              <a:rPr lang="es-CO" dirty="0"/>
              <a:t>Postura: </a:t>
            </a:r>
            <a:r>
              <a:rPr lang="es-MX" dirty="0"/>
              <a:t>Es la posición estática del cuerpo en el espacio; el movimiento que puede considerarse como el desplazamiento del cuerpo entre dos posturas.</a:t>
            </a:r>
          </a:p>
          <a:p>
            <a:endParaRPr lang="es-CO" dirty="0"/>
          </a:p>
          <a:p>
            <a:r>
              <a:rPr lang="es-MX" dirty="0"/>
              <a:t>La postura y el movimiento no pueden ser separados sino que, como las dos caras de una moneda, son complementarios.</a:t>
            </a:r>
            <a:endParaRPr lang="es-CO" dirty="0"/>
          </a:p>
        </p:txBody>
      </p:sp>
      <p:pic>
        <p:nvPicPr>
          <p:cNvPr id="5" name="Imagen 4">
            <a:extLst>
              <a:ext uri="{FF2B5EF4-FFF2-40B4-BE49-F238E27FC236}">
                <a16:creationId xmlns:a16="http://schemas.microsoft.com/office/drawing/2014/main" id="{C0B4A83C-94AA-45F0-8438-D3685E0942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0482" y="1325563"/>
            <a:ext cx="3662680" cy="4897214"/>
          </a:xfrm>
          <a:prstGeom prst="rect">
            <a:avLst/>
          </a:prstGeom>
        </p:spPr>
      </p:pic>
    </p:spTree>
    <p:extLst>
      <p:ext uri="{BB962C8B-B14F-4D97-AF65-F5344CB8AC3E}">
        <p14:creationId xmlns:p14="http://schemas.microsoft.com/office/powerpoint/2010/main" val="3203108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C1BF71-18CC-486B-B349-25A19A50E304}"/>
              </a:ext>
            </a:extLst>
          </p:cNvPr>
          <p:cNvSpPr>
            <a:spLocks noGrp="1"/>
          </p:cNvSpPr>
          <p:nvPr>
            <p:ph type="title"/>
          </p:nvPr>
        </p:nvSpPr>
        <p:spPr>
          <a:xfrm>
            <a:off x="624840" y="161925"/>
            <a:ext cx="10515600" cy="1325563"/>
          </a:xfrm>
        </p:spPr>
        <p:txBody>
          <a:bodyPr/>
          <a:lstStyle/>
          <a:p>
            <a:r>
              <a:rPr lang="es-CO" dirty="0"/>
              <a:t>Neuronas: Componentes</a:t>
            </a:r>
          </a:p>
        </p:txBody>
      </p:sp>
      <p:sp>
        <p:nvSpPr>
          <p:cNvPr id="3" name="Marcador de contenido 2">
            <a:extLst>
              <a:ext uri="{FF2B5EF4-FFF2-40B4-BE49-F238E27FC236}">
                <a16:creationId xmlns:a16="http://schemas.microsoft.com/office/drawing/2014/main" id="{87D56D07-EC15-440E-A800-BD327D6BB4E4}"/>
              </a:ext>
            </a:extLst>
          </p:cNvPr>
          <p:cNvSpPr>
            <a:spLocks noGrp="1"/>
          </p:cNvSpPr>
          <p:nvPr>
            <p:ph sz="half" idx="2"/>
          </p:nvPr>
        </p:nvSpPr>
        <p:spPr/>
        <p:txBody>
          <a:bodyPr/>
          <a:lstStyle/>
          <a:p>
            <a:r>
              <a:rPr lang="es-CO" dirty="0"/>
              <a:t>Soma o pericarion:  Núcleo y </a:t>
            </a:r>
            <a:r>
              <a:rPr lang="es-CO" dirty="0" err="1"/>
              <a:t>organelas</a:t>
            </a:r>
            <a:endParaRPr lang="es-CO" dirty="0"/>
          </a:p>
          <a:p>
            <a:pPr lvl="1"/>
            <a:r>
              <a:rPr lang="es-CO" dirty="0"/>
              <a:t>Núcleo grande, nucleolo prominente.</a:t>
            </a:r>
          </a:p>
          <a:p>
            <a:pPr lvl="1"/>
            <a:r>
              <a:rPr lang="es-CO" sz="1800" b="0" i="0" u="none" strike="noStrike" baseline="0" dirty="0"/>
              <a:t>Corpúsculos de Nissl: Retículo endoplásmico rugoso.</a:t>
            </a:r>
          </a:p>
          <a:p>
            <a:pPr lvl="1"/>
            <a:r>
              <a:rPr lang="es-CO" sz="1800" dirty="0"/>
              <a:t>Retículo endoplásmico liso:  Almacena iones de calcio.</a:t>
            </a:r>
            <a:endParaRPr lang="es-CO" sz="1800" b="0" i="0" u="none" strike="noStrike" baseline="0" dirty="0"/>
          </a:p>
          <a:p>
            <a:pPr lvl="1"/>
            <a:endParaRPr lang="es-CO" dirty="0"/>
          </a:p>
          <a:p>
            <a:pPr algn="l"/>
            <a:r>
              <a:rPr lang="es-CO" dirty="0"/>
              <a:t>Axón: </a:t>
            </a:r>
          </a:p>
          <a:p>
            <a:pPr lvl="1"/>
            <a:r>
              <a:rPr lang="es-MX" sz="1800" dirty="0"/>
              <a:t>P</a:t>
            </a:r>
            <a:r>
              <a:rPr lang="es-MX" sz="1800" b="0" i="0" u="none" strike="noStrike" baseline="0" dirty="0">
                <a:latin typeface="Montserrat" panose="00000500000000000000" pitchFamily="50" charset="0"/>
              </a:rPr>
              <a:t>rolongación más larga que se extiende desde la célula, el cual transmite impulsos desde la célula hasta una terminación </a:t>
            </a:r>
            <a:r>
              <a:rPr lang="es-CO" sz="1800" b="0" i="0" u="none" strike="noStrike" baseline="0" dirty="0">
                <a:latin typeface="Montserrat" panose="00000500000000000000" pitchFamily="50" charset="0"/>
              </a:rPr>
              <a:t>especializada (sinapsis).</a:t>
            </a:r>
          </a:p>
          <a:p>
            <a:pPr lvl="1"/>
            <a:r>
              <a:rPr lang="es-CO" sz="1800" b="0" i="0" u="none" strike="noStrike" baseline="0" dirty="0">
                <a:latin typeface="Montserrat" panose="00000500000000000000" pitchFamily="50" charset="0"/>
              </a:rPr>
              <a:t>Mielínicos:  Rode</a:t>
            </a:r>
            <a:r>
              <a:rPr lang="es-CO" sz="1800" dirty="0">
                <a:latin typeface="Montserrat" panose="00000500000000000000" pitchFamily="50" charset="0"/>
              </a:rPr>
              <a:t>ados de mielina.</a:t>
            </a:r>
          </a:p>
          <a:p>
            <a:pPr lvl="1"/>
            <a:r>
              <a:rPr lang="es-CO" sz="1800" b="0" i="0" u="none" strike="noStrike" baseline="0" dirty="0">
                <a:latin typeface="Montserrat" panose="00000500000000000000" pitchFamily="50" charset="0"/>
              </a:rPr>
              <a:t>Amielínicos: carentes de mielina y son mas lentos.</a:t>
            </a:r>
          </a:p>
        </p:txBody>
      </p:sp>
      <p:pic>
        <p:nvPicPr>
          <p:cNvPr id="5" name="Imagen 4">
            <a:extLst>
              <a:ext uri="{FF2B5EF4-FFF2-40B4-BE49-F238E27FC236}">
                <a16:creationId xmlns:a16="http://schemas.microsoft.com/office/drawing/2014/main" id="{705C564A-C906-4CB1-A38F-E54B956649C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6280" y="1263247"/>
            <a:ext cx="3353628" cy="2405361"/>
          </a:xfrm>
          <a:prstGeom prst="rect">
            <a:avLst/>
          </a:prstGeom>
        </p:spPr>
      </p:pic>
    </p:spTree>
    <p:extLst>
      <p:ext uri="{BB962C8B-B14F-4D97-AF65-F5344CB8AC3E}">
        <p14:creationId xmlns:p14="http://schemas.microsoft.com/office/powerpoint/2010/main" val="36878172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p:txBody>
          <a:bodyPr/>
          <a:lstStyle/>
          <a:p>
            <a:r>
              <a:rPr lang="es-CO" dirty="0"/>
              <a:t>..</a:t>
            </a:r>
          </a:p>
        </p:txBody>
      </p:sp>
      <p:graphicFrame>
        <p:nvGraphicFramePr>
          <p:cNvPr id="4" name="Marcador de contenido 3">
            <a:extLst>
              <a:ext uri="{FF2B5EF4-FFF2-40B4-BE49-F238E27FC236}">
                <a16:creationId xmlns:a16="http://schemas.microsoft.com/office/drawing/2014/main" id="{B2E19112-5DFF-4C8C-B8FF-B55661AE4061}"/>
              </a:ext>
            </a:extLst>
          </p:cNvPr>
          <p:cNvGraphicFramePr>
            <a:graphicFrameLocks noGrp="1"/>
          </p:cNvGraphicFramePr>
          <p:nvPr>
            <p:ph sz="half" idx="2"/>
            <p:extLst>
              <p:ext uri="{D42A27DB-BD31-4B8C-83A1-F6EECF244321}">
                <p14:modId xmlns:p14="http://schemas.microsoft.com/office/powerpoint/2010/main" val="3798548724"/>
              </p:ext>
            </p:extLst>
          </p:nvPr>
        </p:nvGraphicFramePr>
        <p:xfrm>
          <a:off x="4917758" y="2141537"/>
          <a:ext cx="676116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id="{2A2714E2-E34F-4459-983A-743E62D7795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5972" y="365125"/>
            <a:ext cx="3966666" cy="3642013"/>
          </a:xfrm>
          <a:prstGeom prst="rect">
            <a:avLst/>
          </a:prstGeom>
        </p:spPr>
      </p:pic>
    </p:spTree>
    <p:extLst>
      <p:ext uri="{BB962C8B-B14F-4D97-AF65-F5344CB8AC3E}">
        <p14:creationId xmlns:p14="http://schemas.microsoft.com/office/powerpoint/2010/main" val="2366577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452120" y="18255"/>
            <a:ext cx="10515600" cy="1325563"/>
          </a:xfrm>
        </p:spPr>
        <p:txBody>
          <a:bodyPr/>
          <a:lstStyle/>
          <a:p>
            <a:r>
              <a:rPr lang="es-CO" dirty="0"/>
              <a:t>Organización jerárquica </a:t>
            </a:r>
          </a:p>
        </p:txBody>
      </p:sp>
      <p:pic>
        <p:nvPicPr>
          <p:cNvPr id="5" name="Imagen 4">
            <a:extLst>
              <a:ext uri="{FF2B5EF4-FFF2-40B4-BE49-F238E27FC236}">
                <a16:creationId xmlns:a16="http://schemas.microsoft.com/office/drawing/2014/main" id="{004CF25D-C076-4AA8-9EEA-EB1C759F0C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14680" y="1668194"/>
            <a:ext cx="5235362" cy="4508769"/>
          </a:xfrm>
          <a:prstGeom prst="rect">
            <a:avLst/>
          </a:prstGeom>
        </p:spPr>
      </p:pic>
    </p:spTree>
    <p:extLst>
      <p:ext uri="{BB962C8B-B14F-4D97-AF65-F5344CB8AC3E}">
        <p14:creationId xmlns:p14="http://schemas.microsoft.com/office/powerpoint/2010/main" val="16769402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60076" y="263525"/>
            <a:ext cx="10515600" cy="1325563"/>
          </a:xfrm>
        </p:spPr>
        <p:txBody>
          <a:bodyPr/>
          <a:lstStyle/>
          <a:p>
            <a:r>
              <a:rPr lang="es-CO" dirty="0"/>
              <a:t>Diseño del movimiento</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560076" y="1424781"/>
            <a:ext cx="6761922" cy="4351338"/>
          </a:xfrm>
        </p:spPr>
        <p:txBody>
          <a:bodyPr/>
          <a:lstStyle/>
          <a:p>
            <a:r>
              <a:rPr lang="es-CO" dirty="0"/>
              <a:t>Área premotora. </a:t>
            </a:r>
          </a:p>
          <a:p>
            <a:r>
              <a:rPr lang="es-CO" dirty="0"/>
              <a:t>Área motora suplementaria. </a:t>
            </a:r>
          </a:p>
          <a:p>
            <a:r>
              <a:rPr lang="es-CO" dirty="0"/>
              <a:t>Corteza parietal posterior. </a:t>
            </a:r>
          </a:p>
          <a:p>
            <a:r>
              <a:rPr lang="es-CO" dirty="0"/>
              <a:t>Ganglios basales. </a:t>
            </a:r>
          </a:p>
          <a:p>
            <a:r>
              <a:rPr lang="es-CO" dirty="0"/>
              <a:t>Cerebro.</a:t>
            </a:r>
          </a:p>
          <a:p>
            <a:r>
              <a:rPr lang="es-CO" dirty="0"/>
              <a:t>Cerebelo.</a:t>
            </a:r>
          </a:p>
        </p:txBody>
      </p:sp>
      <p:pic>
        <p:nvPicPr>
          <p:cNvPr id="9" name="Imagen 8">
            <a:extLst>
              <a:ext uri="{FF2B5EF4-FFF2-40B4-BE49-F238E27FC236}">
                <a16:creationId xmlns:a16="http://schemas.microsoft.com/office/drawing/2014/main" id="{413A85A1-D904-406F-A1B9-56B4466F9B47}"/>
              </a:ext>
            </a:extLst>
          </p:cNvPr>
          <p:cNvPicPr>
            <a:picLocks noChangeAspect="1"/>
          </p:cNvPicPr>
          <p:nvPr/>
        </p:nvPicPr>
        <p:blipFill>
          <a:blip r:embed="rId2"/>
          <a:stretch>
            <a:fillRect/>
          </a:stretch>
        </p:blipFill>
        <p:spPr>
          <a:xfrm>
            <a:off x="6391275" y="1690688"/>
            <a:ext cx="4962525" cy="3819525"/>
          </a:xfrm>
          <a:prstGeom prst="rect">
            <a:avLst/>
          </a:prstGeom>
        </p:spPr>
      </p:pic>
    </p:spTree>
    <p:extLst>
      <p:ext uri="{BB962C8B-B14F-4D97-AF65-F5344CB8AC3E}">
        <p14:creationId xmlns:p14="http://schemas.microsoft.com/office/powerpoint/2010/main" val="2337212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63880" y="18255"/>
            <a:ext cx="10515600" cy="1325563"/>
          </a:xfrm>
        </p:spPr>
        <p:txBody>
          <a:bodyPr/>
          <a:lstStyle/>
          <a:p>
            <a:r>
              <a:rPr lang="es-CO" dirty="0"/>
              <a:t>Dirección en la ejecución </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977958" y="1936052"/>
            <a:ext cx="6761922" cy="2985896"/>
          </a:xfrm>
        </p:spPr>
        <p:txBody>
          <a:bodyPr>
            <a:normAutofit/>
          </a:bodyPr>
          <a:lstStyle/>
          <a:p>
            <a:r>
              <a:rPr lang="es-MX" sz="1800" dirty="0"/>
              <a:t>La corteza motora primaria y el núcleo rojo para el sistema dorsolateral, o del movimiento. </a:t>
            </a:r>
          </a:p>
          <a:p>
            <a:endParaRPr lang="es-MX" sz="1800" dirty="0"/>
          </a:p>
          <a:p>
            <a:endParaRPr lang="es-MX" sz="1800" dirty="0"/>
          </a:p>
          <a:p>
            <a:r>
              <a:rPr lang="es-MX" sz="1800" dirty="0"/>
              <a:t>Los núcleos motores del tronco del encéfalo (núcleos vestibulares, tubérculos cuadrigéminos superiores y de la formación reticular) para el sistema </a:t>
            </a:r>
            <a:r>
              <a:rPr lang="es-MX" sz="1800" dirty="0" err="1"/>
              <a:t>ventromedial</a:t>
            </a:r>
            <a:r>
              <a:rPr lang="es-MX" sz="1800" dirty="0"/>
              <a:t>, o del control de la postura.</a:t>
            </a:r>
            <a:endParaRPr lang="es-CO" sz="1800" dirty="0"/>
          </a:p>
        </p:txBody>
      </p:sp>
      <p:pic>
        <p:nvPicPr>
          <p:cNvPr id="7" name="Imagen 6">
            <a:extLst>
              <a:ext uri="{FF2B5EF4-FFF2-40B4-BE49-F238E27FC236}">
                <a16:creationId xmlns:a16="http://schemas.microsoft.com/office/drawing/2014/main" id="{56FB99E6-2C61-4BB5-B38A-3E8E46684D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199" y="1486592"/>
            <a:ext cx="3598695" cy="2985896"/>
          </a:xfrm>
          <a:prstGeom prst="rect">
            <a:avLst/>
          </a:prstGeom>
        </p:spPr>
      </p:pic>
    </p:spTree>
    <p:extLst>
      <p:ext uri="{BB962C8B-B14F-4D97-AF65-F5344CB8AC3E}">
        <p14:creationId xmlns:p14="http://schemas.microsoft.com/office/powerpoint/2010/main" val="720099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6DC39C-EDE8-47CE-A8EC-59009535280A}"/>
              </a:ext>
            </a:extLst>
          </p:cNvPr>
          <p:cNvSpPr>
            <a:spLocks noGrp="1"/>
          </p:cNvSpPr>
          <p:nvPr>
            <p:ph type="title"/>
          </p:nvPr>
        </p:nvSpPr>
        <p:spPr>
          <a:xfrm>
            <a:off x="514645" y="18255"/>
            <a:ext cx="10515600" cy="1325563"/>
          </a:xfrm>
        </p:spPr>
        <p:txBody>
          <a:bodyPr/>
          <a:lstStyle/>
          <a:p>
            <a:r>
              <a:rPr lang="es-CO" dirty="0"/>
              <a:t>Corteza motora</a:t>
            </a:r>
          </a:p>
        </p:txBody>
      </p:sp>
      <p:sp>
        <p:nvSpPr>
          <p:cNvPr id="3" name="Marcador de contenido 2">
            <a:extLst>
              <a:ext uri="{FF2B5EF4-FFF2-40B4-BE49-F238E27FC236}">
                <a16:creationId xmlns:a16="http://schemas.microsoft.com/office/drawing/2014/main" id="{FAAC48E8-3B85-4D68-80CB-AD8F91FC83D2}"/>
              </a:ext>
            </a:extLst>
          </p:cNvPr>
          <p:cNvSpPr>
            <a:spLocks noGrp="1"/>
          </p:cNvSpPr>
          <p:nvPr>
            <p:ph sz="half" idx="2"/>
          </p:nvPr>
        </p:nvSpPr>
        <p:spPr/>
        <p:txBody>
          <a:bodyPr/>
          <a:lstStyle/>
          <a:p>
            <a:r>
              <a:rPr lang="es-CO" dirty="0"/>
              <a:t>Responsable de la ejecución del plan motor voluntario y con propósito.</a:t>
            </a:r>
          </a:p>
          <a:p>
            <a:endParaRPr lang="es-CO" dirty="0"/>
          </a:p>
          <a:p>
            <a:r>
              <a:rPr lang="es-CO" dirty="0"/>
              <a:t>Localiza en el área 4, por delante de la cisura de Rolando.</a:t>
            </a:r>
          </a:p>
          <a:p>
            <a:endParaRPr lang="es-CO" dirty="0"/>
          </a:p>
          <a:p>
            <a:r>
              <a:rPr lang="es-MX" dirty="0"/>
              <a:t>Tres regiones corticales participan en el programa motor central: </a:t>
            </a:r>
          </a:p>
          <a:p>
            <a:pPr lvl="1"/>
            <a:r>
              <a:rPr lang="es-MX" dirty="0"/>
              <a:t>Área motora suplementaria.</a:t>
            </a:r>
          </a:p>
          <a:p>
            <a:pPr lvl="1"/>
            <a:r>
              <a:rPr lang="es-MX" dirty="0"/>
              <a:t>La corteza premotora.</a:t>
            </a:r>
          </a:p>
          <a:p>
            <a:pPr lvl="1"/>
            <a:r>
              <a:rPr lang="es-MX" dirty="0"/>
              <a:t>La corteza parietal posterior.</a:t>
            </a:r>
            <a:endParaRPr lang="es-CO" dirty="0"/>
          </a:p>
        </p:txBody>
      </p:sp>
      <p:pic>
        <p:nvPicPr>
          <p:cNvPr id="5" name="Imagen 4">
            <a:extLst>
              <a:ext uri="{FF2B5EF4-FFF2-40B4-BE49-F238E27FC236}">
                <a16:creationId xmlns:a16="http://schemas.microsoft.com/office/drawing/2014/main" id="{46B2F734-5DE8-4D55-ABBC-1E75A5EDAEBE}"/>
              </a:ext>
            </a:extLst>
          </p:cNvPr>
          <p:cNvPicPr>
            <a:picLocks noChangeAspect="1"/>
          </p:cNvPicPr>
          <p:nvPr/>
        </p:nvPicPr>
        <p:blipFill>
          <a:blip r:embed="rId2"/>
          <a:stretch>
            <a:fillRect/>
          </a:stretch>
        </p:blipFill>
        <p:spPr>
          <a:xfrm>
            <a:off x="514645" y="1156652"/>
            <a:ext cx="3790950" cy="3000375"/>
          </a:xfrm>
          <a:prstGeom prst="rect">
            <a:avLst/>
          </a:prstGeom>
        </p:spPr>
      </p:pic>
    </p:spTree>
    <p:extLst>
      <p:ext uri="{BB962C8B-B14F-4D97-AF65-F5344CB8AC3E}">
        <p14:creationId xmlns:p14="http://schemas.microsoft.com/office/powerpoint/2010/main" val="1599596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79B6A9-49A1-4E2E-A92A-2F9B86FC7F75}"/>
              </a:ext>
            </a:extLst>
          </p:cNvPr>
          <p:cNvSpPr>
            <a:spLocks noGrp="1"/>
          </p:cNvSpPr>
          <p:nvPr>
            <p:ph type="title"/>
          </p:nvPr>
        </p:nvSpPr>
        <p:spPr>
          <a:xfrm>
            <a:off x="624840" y="18255"/>
            <a:ext cx="10515600" cy="1325563"/>
          </a:xfrm>
        </p:spPr>
        <p:txBody>
          <a:bodyPr/>
          <a:lstStyle/>
          <a:p>
            <a:r>
              <a:rPr lang="es-CO" dirty="0"/>
              <a:t>Tracto piramidal</a:t>
            </a:r>
          </a:p>
        </p:txBody>
      </p:sp>
      <p:sp>
        <p:nvSpPr>
          <p:cNvPr id="3" name="Marcador de contenido 2">
            <a:extLst>
              <a:ext uri="{FF2B5EF4-FFF2-40B4-BE49-F238E27FC236}">
                <a16:creationId xmlns:a16="http://schemas.microsoft.com/office/drawing/2014/main" id="{90F204AF-F3C4-4066-BBF1-30EF5D9EC25D}"/>
              </a:ext>
            </a:extLst>
          </p:cNvPr>
          <p:cNvSpPr>
            <a:spLocks noGrp="1"/>
          </p:cNvSpPr>
          <p:nvPr>
            <p:ph sz="half" idx="2"/>
          </p:nvPr>
        </p:nvSpPr>
        <p:spPr/>
        <p:txBody>
          <a:bodyPr/>
          <a:lstStyle/>
          <a:p>
            <a:r>
              <a:rPr lang="es-CO" dirty="0"/>
              <a:t>Tracto más importante corticoespinal.</a:t>
            </a:r>
          </a:p>
          <a:p>
            <a:r>
              <a:rPr lang="es-CO" dirty="0"/>
              <a:t>Origen:</a:t>
            </a:r>
          </a:p>
          <a:p>
            <a:pPr lvl="1"/>
            <a:r>
              <a:rPr lang="es-CO" dirty="0"/>
              <a:t>30% área motora primaria.</a:t>
            </a:r>
          </a:p>
          <a:p>
            <a:pPr lvl="1"/>
            <a:r>
              <a:rPr lang="es-CO" dirty="0"/>
              <a:t>30 % área premotora.</a:t>
            </a:r>
          </a:p>
          <a:p>
            <a:pPr lvl="1"/>
            <a:r>
              <a:rPr lang="es-CO" dirty="0"/>
              <a:t>40% área somatosensorial.</a:t>
            </a:r>
          </a:p>
          <a:p>
            <a:pPr lvl="1"/>
            <a:endParaRPr lang="es-CO" dirty="0"/>
          </a:p>
          <a:p>
            <a:r>
              <a:rPr lang="es-MX" dirty="0">
                <a:solidFill>
                  <a:srgbClr val="000000"/>
                </a:solidFill>
              </a:rPr>
              <a:t>P</a:t>
            </a:r>
            <a:r>
              <a:rPr lang="es-MX" b="0" i="0" dirty="0">
                <a:solidFill>
                  <a:srgbClr val="000000"/>
                </a:solidFill>
                <a:effectLst/>
              </a:rPr>
              <a:t>asa a través de la rama posterior de la cápsula interna (entre el núcleo caudado y el </a:t>
            </a:r>
            <a:r>
              <a:rPr lang="es-MX" b="0" i="0" dirty="0" err="1">
                <a:solidFill>
                  <a:srgbClr val="000000"/>
                </a:solidFill>
                <a:effectLst/>
              </a:rPr>
              <a:t>putamen</a:t>
            </a:r>
            <a:r>
              <a:rPr lang="es-MX" b="0" i="0" dirty="0">
                <a:solidFill>
                  <a:srgbClr val="000000"/>
                </a:solidFill>
                <a:effectLst/>
              </a:rPr>
              <a:t> de los ganglios basales) y luego hacia abajo a través del tallo cerebral, formando las pirámides de la médula. </a:t>
            </a:r>
            <a:endParaRPr lang="es-CO" dirty="0"/>
          </a:p>
          <a:p>
            <a:pPr lvl="1"/>
            <a:endParaRPr lang="es-CO" dirty="0"/>
          </a:p>
        </p:txBody>
      </p:sp>
    </p:spTree>
    <p:extLst>
      <p:ext uri="{BB962C8B-B14F-4D97-AF65-F5344CB8AC3E}">
        <p14:creationId xmlns:p14="http://schemas.microsoft.com/office/powerpoint/2010/main" val="17763610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CCCF0BE-C95E-4391-99F9-4312201E26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50122" y="370364"/>
            <a:ext cx="3866234" cy="6117272"/>
          </a:xfrm>
          <a:prstGeom prst="rect">
            <a:avLst/>
          </a:prstGeom>
        </p:spPr>
      </p:pic>
      <p:sp>
        <p:nvSpPr>
          <p:cNvPr id="6" name="Rectángulo 5">
            <a:extLst>
              <a:ext uri="{FF2B5EF4-FFF2-40B4-BE49-F238E27FC236}">
                <a16:creationId xmlns:a16="http://schemas.microsoft.com/office/drawing/2014/main" id="{EB3EF4E5-7720-41F1-B4A1-417C9FEEC31F}"/>
              </a:ext>
            </a:extLst>
          </p:cNvPr>
          <p:cNvSpPr/>
          <p:nvPr/>
        </p:nvSpPr>
        <p:spPr>
          <a:xfrm>
            <a:off x="8766928" y="3949831"/>
            <a:ext cx="3133589" cy="2149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Vía corticoespinal lateral:</a:t>
            </a:r>
          </a:p>
          <a:p>
            <a:pPr algn="ctr"/>
            <a:r>
              <a:rPr lang="es-CO" dirty="0"/>
              <a:t>-Inerva la motoneurona del asta anterior.</a:t>
            </a:r>
          </a:p>
          <a:p>
            <a:pPr algn="ctr"/>
            <a:r>
              <a:rPr lang="es-CO" dirty="0"/>
              <a:t>-Músculos distales  de las extremidades.</a:t>
            </a:r>
          </a:p>
          <a:p>
            <a:pPr algn="ctr"/>
            <a:endParaRPr lang="es-CO" dirty="0"/>
          </a:p>
        </p:txBody>
      </p:sp>
      <p:sp>
        <p:nvSpPr>
          <p:cNvPr id="7" name="Rectángulo 6">
            <a:extLst>
              <a:ext uri="{FF2B5EF4-FFF2-40B4-BE49-F238E27FC236}">
                <a16:creationId xmlns:a16="http://schemas.microsoft.com/office/drawing/2014/main" id="{5B233BB1-6CAC-4B18-9E75-54851136523A}"/>
              </a:ext>
            </a:extLst>
          </p:cNvPr>
          <p:cNvSpPr/>
          <p:nvPr/>
        </p:nvSpPr>
        <p:spPr>
          <a:xfrm>
            <a:off x="474045" y="1371600"/>
            <a:ext cx="3932237"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Vía cortico espinal ventral</a:t>
            </a:r>
          </a:p>
          <a:p>
            <a:pPr algn="ctr"/>
            <a:r>
              <a:rPr lang="es-CO" dirty="0"/>
              <a:t>-Termina sobre interneuronas y no directamente sobre motoneuronas.</a:t>
            </a:r>
          </a:p>
          <a:p>
            <a:pPr algn="ctr"/>
            <a:r>
              <a:rPr lang="es-CO" dirty="0"/>
              <a:t>-Músculos axiales y proximales.</a:t>
            </a:r>
          </a:p>
        </p:txBody>
      </p:sp>
    </p:spTree>
    <p:extLst>
      <p:ext uri="{BB962C8B-B14F-4D97-AF65-F5344CB8AC3E}">
        <p14:creationId xmlns:p14="http://schemas.microsoft.com/office/powerpoint/2010/main" val="28278246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955998-5357-44C8-8C0F-0CCA8E964BA3}"/>
              </a:ext>
            </a:extLst>
          </p:cNvPr>
          <p:cNvSpPr>
            <a:spLocks noGrp="1"/>
          </p:cNvSpPr>
          <p:nvPr>
            <p:ph type="title"/>
          </p:nvPr>
        </p:nvSpPr>
        <p:spPr>
          <a:xfrm>
            <a:off x="574040" y="24448"/>
            <a:ext cx="10515600" cy="1325563"/>
          </a:xfrm>
        </p:spPr>
        <p:txBody>
          <a:bodyPr/>
          <a:lstStyle/>
          <a:p>
            <a:r>
              <a:rPr lang="es-CO" dirty="0"/>
              <a:t>Células de Betz</a:t>
            </a:r>
          </a:p>
        </p:txBody>
      </p:sp>
      <p:sp>
        <p:nvSpPr>
          <p:cNvPr id="3" name="Marcador de contenido 2">
            <a:extLst>
              <a:ext uri="{FF2B5EF4-FFF2-40B4-BE49-F238E27FC236}">
                <a16:creationId xmlns:a16="http://schemas.microsoft.com/office/drawing/2014/main" id="{931EDA67-5090-4C4A-9610-C9F732040A9A}"/>
              </a:ext>
            </a:extLst>
          </p:cNvPr>
          <p:cNvSpPr>
            <a:spLocks noGrp="1"/>
          </p:cNvSpPr>
          <p:nvPr>
            <p:ph sz="half" idx="2"/>
          </p:nvPr>
        </p:nvSpPr>
        <p:spPr/>
        <p:txBody>
          <a:bodyPr/>
          <a:lstStyle/>
          <a:p>
            <a:r>
              <a:rPr lang="es-CO" dirty="0"/>
              <a:t>Células gigantes piramidales.</a:t>
            </a:r>
          </a:p>
          <a:p>
            <a:r>
              <a:rPr lang="es-CO" dirty="0"/>
              <a:t>Encontradas solo en la corteza motora.</a:t>
            </a:r>
          </a:p>
          <a:p>
            <a:r>
              <a:rPr lang="es-CO" dirty="0"/>
              <a:t>60 micras de diámetro.</a:t>
            </a:r>
          </a:p>
          <a:p>
            <a:r>
              <a:rPr lang="es-MX" dirty="0"/>
              <a:t>Las fibras transmiten impulsos nerviosos a la médula espinal a una velocidad de aproximadamente 70 m / s, la tasa de transmisión más rápida de cualquier señal desde el cerebro a la médula.</a:t>
            </a:r>
            <a:endParaRPr lang="es-CO" dirty="0"/>
          </a:p>
        </p:txBody>
      </p:sp>
      <p:pic>
        <p:nvPicPr>
          <p:cNvPr id="11266" name="Picture 2" descr="histoweb">
            <a:extLst>
              <a:ext uri="{FF2B5EF4-FFF2-40B4-BE49-F238E27FC236}">
                <a16:creationId xmlns:a16="http://schemas.microsoft.com/office/drawing/2014/main" id="{129A20B3-11D6-47F6-A2EF-379CA73105E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36600" y="1142048"/>
            <a:ext cx="3173788" cy="2398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5007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74040" y="18255"/>
            <a:ext cx="10515600" cy="1325563"/>
          </a:xfrm>
        </p:spPr>
        <p:txBody>
          <a:bodyPr/>
          <a:lstStyle/>
          <a:p>
            <a:r>
              <a:rPr lang="es-CO" dirty="0"/>
              <a:t>Unidad motora</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591878" y="1825625"/>
            <a:ext cx="6584122" cy="4351338"/>
          </a:xfrm>
        </p:spPr>
        <p:txBody>
          <a:bodyPr/>
          <a:lstStyle/>
          <a:p>
            <a:r>
              <a:rPr lang="es-MX" dirty="0"/>
              <a:t>La contracción muscular es la responsable del movimiento de los segmentos del cuerpo que requiere de la orden de las motoneuronas α.</a:t>
            </a:r>
          </a:p>
          <a:p>
            <a:endParaRPr lang="es-MX" dirty="0"/>
          </a:p>
          <a:p>
            <a:r>
              <a:rPr lang="es-MX" dirty="0"/>
              <a:t>Unidad motora : La unidad funcional conformada por las motoneuronas α y las fibras musculares esqueléticas por ellas inervadas.</a:t>
            </a:r>
          </a:p>
          <a:p>
            <a:endParaRPr lang="es-MX" dirty="0"/>
          </a:p>
          <a:p>
            <a:r>
              <a:rPr lang="es-MX" dirty="0"/>
              <a:t>Cada motoneurona α puede inervar entre tres y 2000 fibras musculares variando la llamada “relación de inervación”.</a:t>
            </a:r>
            <a:endParaRPr lang="es-CO" dirty="0"/>
          </a:p>
        </p:txBody>
      </p:sp>
      <p:pic>
        <p:nvPicPr>
          <p:cNvPr id="5" name="Imagen 4">
            <a:extLst>
              <a:ext uri="{FF2B5EF4-FFF2-40B4-BE49-F238E27FC236}">
                <a16:creationId xmlns:a16="http://schemas.microsoft.com/office/drawing/2014/main" id="{663685CD-3F20-4644-9D73-677A1B55E7C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106480"/>
            <a:ext cx="3347128" cy="2894814"/>
          </a:xfrm>
          <a:prstGeom prst="rect">
            <a:avLst/>
          </a:prstGeom>
        </p:spPr>
      </p:pic>
    </p:spTree>
    <p:extLst>
      <p:ext uri="{BB962C8B-B14F-4D97-AF65-F5344CB8AC3E}">
        <p14:creationId xmlns:p14="http://schemas.microsoft.com/office/powerpoint/2010/main" val="32825179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703291" y="18255"/>
            <a:ext cx="10515600" cy="1325563"/>
          </a:xfrm>
        </p:spPr>
        <p:txBody>
          <a:bodyPr/>
          <a:lstStyle/>
          <a:p>
            <a:r>
              <a:rPr lang="es-CO" dirty="0"/>
              <a:t>Motoneuronas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normAutofit/>
          </a:bodyPr>
          <a:lstStyle/>
          <a:p>
            <a:pPr algn="l">
              <a:buFont typeface="Arial" panose="020B0604020202020204" pitchFamily="34" charset="0"/>
              <a:buChar char="•"/>
            </a:pPr>
            <a:r>
              <a:rPr lang="es-MX" b="0" dirty="0">
                <a:effectLst/>
              </a:rPr>
              <a:t>Motoneuronas alfa (α). Son de gran tamaño, sus axones están mielinizados y su velocidad de conducción es de 60-130 m/s. Estas neuronas se agrupan en la médula y forman columnas que se conocen como núcleos motores.</a:t>
            </a:r>
          </a:p>
          <a:p>
            <a:pPr algn="l">
              <a:buFont typeface="Arial" panose="020B0604020202020204" pitchFamily="34" charset="0"/>
              <a:buChar char="•"/>
            </a:pPr>
            <a:r>
              <a:rPr lang="es-MX" b="1" dirty="0">
                <a:effectLst/>
              </a:rPr>
              <a:t> </a:t>
            </a:r>
            <a:r>
              <a:rPr lang="es-MX" b="0" dirty="0">
                <a:effectLst/>
              </a:rPr>
              <a:t>Motoneuronas gamma (γ), más pequeñas que las anteriores. Inervan fibras musculares del huso muscular.</a:t>
            </a:r>
          </a:p>
          <a:p>
            <a:pPr algn="l">
              <a:buFont typeface="Arial" panose="020B0604020202020204" pitchFamily="34" charset="0"/>
              <a:buChar char="•"/>
            </a:pPr>
            <a:r>
              <a:rPr lang="es-MX" b="0" dirty="0">
                <a:effectLst/>
              </a:rPr>
              <a:t>Interneuronas. Pueden ser excitadoras o inhibidoras. Un tipo especial son las interneuronas inhibidoras de Renshaw que reciben conexiones de vías </a:t>
            </a:r>
            <a:r>
              <a:rPr lang="es-MX" b="0" dirty="0" err="1">
                <a:effectLst/>
              </a:rPr>
              <a:t>supraespinales</a:t>
            </a:r>
            <a:r>
              <a:rPr lang="es-MX" b="0" dirty="0">
                <a:effectLst/>
              </a:rPr>
              <a:t> y de motoneuronas.</a:t>
            </a:r>
          </a:p>
          <a:p>
            <a:pPr lvl="1"/>
            <a:endParaRPr lang="es-CO" dirty="0"/>
          </a:p>
        </p:txBody>
      </p:sp>
      <p:pic>
        <p:nvPicPr>
          <p:cNvPr id="5" name="Imagen 4">
            <a:extLst>
              <a:ext uri="{FF2B5EF4-FFF2-40B4-BE49-F238E27FC236}">
                <a16:creationId xmlns:a16="http://schemas.microsoft.com/office/drawing/2014/main" id="{E21E2427-91DE-4A38-9B36-F5103EEFB8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006760"/>
            <a:ext cx="3173513" cy="3148680"/>
          </a:xfrm>
          <a:prstGeom prst="rect">
            <a:avLst/>
          </a:prstGeom>
        </p:spPr>
      </p:pic>
    </p:spTree>
    <p:extLst>
      <p:ext uri="{BB962C8B-B14F-4D97-AF65-F5344CB8AC3E}">
        <p14:creationId xmlns:p14="http://schemas.microsoft.com/office/powerpoint/2010/main" val="223771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B8B19-A744-4FBA-A456-8D35AB42EB68}"/>
              </a:ext>
            </a:extLst>
          </p:cNvPr>
          <p:cNvSpPr>
            <a:spLocks noGrp="1"/>
          </p:cNvSpPr>
          <p:nvPr>
            <p:ph type="title"/>
          </p:nvPr>
        </p:nvSpPr>
        <p:spPr>
          <a:xfrm>
            <a:off x="640452" y="207400"/>
            <a:ext cx="10515600" cy="1325563"/>
          </a:xfrm>
        </p:spPr>
        <p:txBody>
          <a:bodyPr/>
          <a:lstStyle/>
          <a:p>
            <a:r>
              <a:rPr lang="es-CO" dirty="0"/>
              <a:t>Neuronas: Componentes</a:t>
            </a:r>
          </a:p>
        </p:txBody>
      </p:sp>
      <p:sp>
        <p:nvSpPr>
          <p:cNvPr id="3" name="Marcador de contenido 2">
            <a:extLst>
              <a:ext uri="{FF2B5EF4-FFF2-40B4-BE49-F238E27FC236}">
                <a16:creationId xmlns:a16="http://schemas.microsoft.com/office/drawing/2014/main" id="{3D201E6A-0965-4634-832A-4BA7AF051852}"/>
              </a:ext>
            </a:extLst>
          </p:cNvPr>
          <p:cNvSpPr>
            <a:spLocks noGrp="1"/>
          </p:cNvSpPr>
          <p:nvPr>
            <p:ph sz="half" idx="2"/>
          </p:nvPr>
        </p:nvSpPr>
        <p:spPr>
          <a:xfrm>
            <a:off x="6759388" y="1532963"/>
            <a:ext cx="4594412" cy="4016469"/>
          </a:xfrm>
        </p:spPr>
        <p:txBody>
          <a:bodyPr/>
          <a:lstStyle/>
          <a:p>
            <a:r>
              <a:rPr lang="es-CO" dirty="0"/>
              <a:t>Dendritas:</a:t>
            </a:r>
          </a:p>
          <a:p>
            <a:pPr lvl="1"/>
            <a:r>
              <a:rPr lang="es-CO" dirty="0"/>
              <a:t>Son prolongaciones  cortas del cuerpo celular.</a:t>
            </a:r>
          </a:p>
          <a:p>
            <a:pPr lvl="1"/>
            <a:r>
              <a:rPr lang="es-CO" dirty="0"/>
              <a:t>Ramifican profusamente.</a:t>
            </a:r>
          </a:p>
          <a:p>
            <a:pPr lvl="1"/>
            <a:r>
              <a:rPr lang="es-CO" dirty="0"/>
              <a:t>Su citoplasma es similar al soma, posee sustancia de Nissl.</a:t>
            </a:r>
          </a:p>
          <a:p>
            <a:pPr lvl="1"/>
            <a:r>
              <a:rPr lang="es-CO" dirty="0"/>
              <a:t>Están destinadas a la recepción del impulso eléctrico proveniente de los axones.</a:t>
            </a:r>
          </a:p>
        </p:txBody>
      </p:sp>
      <p:pic>
        <p:nvPicPr>
          <p:cNvPr id="4" name="Marcador de contenido 3">
            <a:extLst>
              <a:ext uri="{FF2B5EF4-FFF2-40B4-BE49-F238E27FC236}">
                <a16:creationId xmlns:a16="http://schemas.microsoft.com/office/drawing/2014/main" id="{7C0F9646-8C66-4F06-A010-1245C10579E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0452" y="1532963"/>
            <a:ext cx="5292988" cy="2958450"/>
          </a:xfrm>
          <a:prstGeom prst="rect">
            <a:avLst/>
          </a:prstGeom>
        </p:spPr>
      </p:pic>
    </p:spTree>
    <p:extLst>
      <p:ext uri="{BB962C8B-B14F-4D97-AF65-F5344CB8AC3E}">
        <p14:creationId xmlns:p14="http://schemas.microsoft.com/office/powerpoint/2010/main" val="29370614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23240" y="130015"/>
            <a:ext cx="10515600" cy="1325563"/>
          </a:xfrm>
        </p:spPr>
        <p:txBody>
          <a:bodyPr/>
          <a:lstStyle/>
          <a:p>
            <a:r>
              <a:rPr lang="es-CO" dirty="0"/>
              <a:t>Conexiones de las motoneuronas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lstStyle/>
          <a:p>
            <a:r>
              <a:rPr lang="es-MX" dirty="0"/>
              <a:t>Las fibras musculares no se activan sin la señal generada en la motoneurona α.</a:t>
            </a:r>
          </a:p>
          <a:p>
            <a:r>
              <a:rPr lang="es-MX" dirty="0"/>
              <a:t> Las motoneuronas no presentan actividad espontánea sino que requieren su activación por alguna señal de entrada: </a:t>
            </a:r>
          </a:p>
          <a:p>
            <a:endParaRPr lang="es-MX" dirty="0"/>
          </a:p>
          <a:p>
            <a:pPr lvl="1"/>
            <a:r>
              <a:rPr lang="es-MX" dirty="0"/>
              <a:t>Directa de los receptores sensoriales</a:t>
            </a:r>
          </a:p>
          <a:p>
            <a:pPr lvl="1"/>
            <a:r>
              <a:rPr lang="es-MX" dirty="0"/>
              <a:t>Directa de la corteza motora primaria</a:t>
            </a:r>
          </a:p>
          <a:p>
            <a:pPr lvl="1"/>
            <a:r>
              <a:rPr lang="es-MX" dirty="0"/>
              <a:t>Indirecta a través de las interneuronas o redes </a:t>
            </a:r>
            <a:r>
              <a:rPr lang="es-MX" dirty="0" err="1"/>
              <a:t>propioespinales</a:t>
            </a:r>
            <a:r>
              <a:rPr lang="es-MX" dirty="0"/>
              <a:t>.</a:t>
            </a:r>
          </a:p>
          <a:p>
            <a:endParaRPr lang="es-MX" dirty="0"/>
          </a:p>
          <a:p>
            <a:endParaRPr lang="es-MX" dirty="0"/>
          </a:p>
          <a:p>
            <a:endParaRPr lang="es-MX" dirty="0"/>
          </a:p>
          <a:p>
            <a:endParaRPr lang="es-CO" dirty="0"/>
          </a:p>
        </p:txBody>
      </p:sp>
    </p:spTree>
    <p:extLst>
      <p:ext uri="{BB962C8B-B14F-4D97-AF65-F5344CB8AC3E}">
        <p14:creationId xmlns:p14="http://schemas.microsoft.com/office/powerpoint/2010/main" val="25097711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473696" y="0"/>
            <a:ext cx="10515600" cy="1325563"/>
          </a:xfrm>
        </p:spPr>
        <p:txBody>
          <a:bodyPr/>
          <a:lstStyle/>
          <a:p>
            <a:r>
              <a:rPr lang="es-CO" dirty="0"/>
              <a:t>Reflejos motores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564786" y="1253331"/>
            <a:ext cx="6761922" cy="4351338"/>
          </a:xfrm>
        </p:spPr>
        <p:txBody>
          <a:bodyPr/>
          <a:lstStyle/>
          <a:p>
            <a:r>
              <a:rPr lang="es-MX" b="0" i="0" dirty="0">
                <a:solidFill>
                  <a:srgbClr val="343536"/>
                </a:solidFill>
                <a:effectLst/>
              </a:rPr>
              <a:t>Un reflejo motor es la respuesta más elemental del sistema nervioso.</a:t>
            </a:r>
          </a:p>
          <a:p>
            <a:r>
              <a:rPr lang="es-MX" b="0" i="0" dirty="0">
                <a:solidFill>
                  <a:srgbClr val="343536"/>
                </a:solidFill>
                <a:effectLst/>
              </a:rPr>
              <a:t> Provee una respuesta inmediata y estereotipada</a:t>
            </a:r>
            <a:endParaRPr lang="es-MX" dirty="0">
              <a:solidFill>
                <a:srgbClr val="343536"/>
              </a:solidFill>
            </a:endParaRPr>
          </a:p>
          <a:p>
            <a:r>
              <a:rPr lang="es-MX" dirty="0">
                <a:solidFill>
                  <a:srgbClr val="343536"/>
                </a:solidFill>
              </a:rPr>
              <a:t>S</a:t>
            </a:r>
            <a:r>
              <a:rPr lang="es-MX" b="0" i="0" dirty="0">
                <a:solidFill>
                  <a:srgbClr val="343536"/>
                </a:solidFill>
                <a:effectLst/>
              </a:rPr>
              <a:t>e caracteriza por el acoplamiento directo de una señal sensorial a la contracción muscular.</a:t>
            </a:r>
            <a:endParaRPr lang="es-CO" dirty="0"/>
          </a:p>
        </p:txBody>
      </p:sp>
      <p:graphicFrame>
        <p:nvGraphicFramePr>
          <p:cNvPr id="4" name="Diagrama 3">
            <a:extLst>
              <a:ext uri="{FF2B5EF4-FFF2-40B4-BE49-F238E27FC236}">
                <a16:creationId xmlns:a16="http://schemas.microsoft.com/office/drawing/2014/main" id="{B8AF8F8F-2E5E-4F83-8515-1D802DAB6C26}"/>
              </a:ext>
            </a:extLst>
          </p:cNvPr>
          <p:cNvGraphicFramePr/>
          <p:nvPr>
            <p:extLst>
              <p:ext uri="{D42A27DB-BD31-4B8C-83A1-F6EECF244321}">
                <p14:modId xmlns:p14="http://schemas.microsoft.com/office/powerpoint/2010/main" val="4063525324"/>
              </p:ext>
            </p:extLst>
          </p:nvPr>
        </p:nvGraphicFramePr>
        <p:xfrm>
          <a:off x="5191760" y="3281680"/>
          <a:ext cx="5720080" cy="3362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8866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04520" y="0"/>
            <a:ext cx="10515600" cy="1325563"/>
          </a:xfrm>
        </p:spPr>
        <p:txBody>
          <a:bodyPr/>
          <a:lstStyle/>
          <a:p>
            <a:r>
              <a:rPr lang="es-CO" dirty="0"/>
              <a:t>Estiramiento</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591878" y="1480185"/>
            <a:ext cx="6761922" cy="4351338"/>
          </a:xfrm>
        </p:spPr>
        <p:txBody>
          <a:bodyPr/>
          <a:lstStyle/>
          <a:p>
            <a:r>
              <a:rPr lang="es-MX" dirty="0">
                <a:solidFill>
                  <a:srgbClr val="343536"/>
                </a:solidFill>
              </a:rPr>
              <a:t>E</a:t>
            </a:r>
            <a:r>
              <a:rPr lang="es-MX" b="0" i="0" dirty="0">
                <a:solidFill>
                  <a:srgbClr val="343536"/>
                </a:solidFill>
                <a:effectLst/>
              </a:rPr>
              <a:t>s la base funcional del tono muscular.</a:t>
            </a:r>
          </a:p>
          <a:p>
            <a:r>
              <a:rPr lang="es-MX" b="0" i="0" dirty="0">
                <a:solidFill>
                  <a:srgbClr val="343536"/>
                </a:solidFill>
                <a:effectLst/>
              </a:rPr>
              <a:t> Presenta gran trascendencia clínica al permitir evaluar el nivel lesional del sistema nervioso en los pacientes.</a:t>
            </a:r>
            <a:endParaRPr lang="es-MX" dirty="0">
              <a:solidFill>
                <a:srgbClr val="343536"/>
              </a:solidFill>
            </a:endParaRPr>
          </a:p>
          <a:p>
            <a:r>
              <a:rPr lang="es-MX" b="0" i="0" dirty="0">
                <a:solidFill>
                  <a:srgbClr val="343536"/>
                </a:solidFill>
                <a:effectLst/>
              </a:rPr>
              <a:t>Su receptor es el </a:t>
            </a:r>
            <a:r>
              <a:rPr lang="es-MX" b="1" i="0" dirty="0">
                <a:solidFill>
                  <a:srgbClr val="343536"/>
                </a:solidFill>
                <a:effectLst/>
              </a:rPr>
              <a:t>huso neuromuscular.</a:t>
            </a:r>
            <a:endParaRPr lang="es-CO" b="1" dirty="0"/>
          </a:p>
        </p:txBody>
      </p:sp>
      <p:pic>
        <p:nvPicPr>
          <p:cNvPr id="5" name="Imagen 4">
            <a:extLst>
              <a:ext uri="{FF2B5EF4-FFF2-40B4-BE49-F238E27FC236}">
                <a16:creationId xmlns:a16="http://schemas.microsoft.com/office/drawing/2014/main" id="{E65989D4-6440-4066-892D-74FFB0DA9B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03996" y="3429000"/>
            <a:ext cx="4686484" cy="2996277"/>
          </a:xfrm>
          <a:prstGeom prst="rect">
            <a:avLst/>
          </a:prstGeom>
        </p:spPr>
      </p:pic>
    </p:spTree>
    <p:extLst>
      <p:ext uri="{BB962C8B-B14F-4D97-AF65-F5344CB8AC3E}">
        <p14:creationId xmlns:p14="http://schemas.microsoft.com/office/powerpoint/2010/main" val="36554751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94360" y="0"/>
            <a:ext cx="10515600" cy="1325563"/>
          </a:xfrm>
        </p:spPr>
        <p:txBody>
          <a:bodyPr/>
          <a:lstStyle/>
          <a:p>
            <a:r>
              <a:rPr lang="es-CO" dirty="0"/>
              <a:t>Tono muscular</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lstStyle/>
          <a:p>
            <a:r>
              <a:rPr lang="es-MX" b="0" i="0" dirty="0">
                <a:solidFill>
                  <a:srgbClr val="343536"/>
                </a:solidFill>
                <a:effectLst/>
              </a:rPr>
              <a:t>La postura requiere la presencia de una contracción sostenida de los músculos que la mantienen.</a:t>
            </a:r>
          </a:p>
          <a:p>
            <a:r>
              <a:rPr lang="es-MX" b="0" i="0" dirty="0">
                <a:solidFill>
                  <a:srgbClr val="343536"/>
                </a:solidFill>
                <a:effectLst/>
              </a:rPr>
              <a:t>Esta contracción es el resultado del estiramiento pasivo de estos músculos por la fuerza de gravedad.</a:t>
            </a:r>
            <a:endParaRPr lang="es-MX" dirty="0">
              <a:solidFill>
                <a:srgbClr val="343536"/>
              </a:solidFill>
            </a:endParaRPr>
          </a:p>
          <a:p>
            <a:pPr lvl="1"/>
            <a:r>
              <a:rPr lang="es-MX" dirty="0">
                <a:solidFill>
                  <a:srgbClr val="343536"/>
                </a:solidFill>
              </a:rPr>
              <a:t>Centros encargados </a:t>
            </a:r>
          </a:p>
          <a:p>
            <a:pPr lvl="2"/>
            <a:r>
              <a:rPr lang="es-MX" dirty="0">
                <a:solidFill>
                  <a:srgbClr val="343536"/>
                </a:solidFill>
              </a:rPr>
              <a:t>Núcleos vestibulares:  Lateral o </a:t>
            </a:r>
            <a:r>
              <a:rPr lang="es-MX" dirty="0" err="1">
                <a:solidFill>
                  <a:srgbClr val="343536"/>
                </a:solidFill>
              </a:rPr>
              <a:t>deiters</a:t>
            </a:r>
            <a:r>
              <a:rPr lang="es-MX" dirty="0">
                <a:solidFill>
                  <a:srgbClr val="343536"/>
                </a:solidFill>
              </a:rPr>
              <a:t>.</a:t>
            </a:r>
          </a:p>
          <a:p>
            <a:pPr lvl="2"/>
            <a:r>
              <a:rPr lang="es-MX" dirty="0">
                <a:solidFill>
                  <a:srgbClr val="343536"/>
                </a:solidFill>
              </a:rPr>
              <a:t>Formación reticular.</a:t>
            </a:r>
          </a:p>
          <a:p>
            <a:pPr lvl="2"/>
            <a:r>
              <a:rPr lang="es-MX" dirty="0">
                <a:solidFill>
                  <a:srgbClr val="343536"/>
                </a:solidFill>
              </a:rPr>
              <a:t>Tubérculos cuadrigéminos superiores.</a:t>
            </a:r>
            <a:endParaRPr lang="es-CO" dirty="0"/>
          </a:p>
        </p:txBody>
      </p:sp>
    </p:spTree>
    <p:extLst>
      <p:ext uri="{BB962C8B-B14F-4D97-AF65-F5344CB8AC3E}">
        <p14:creationId xmlns:p14="http://schemas.microsoft.com/office/powerpoint/2010/main" val="16513919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23240" y="48842"/>
            <a:ext cx="10515600" cy="1325563"/>
          </a:xfrm>
        </p:spPr>
        <p:txBody>
          <a:bodyPr/>
          <a:lstStyle/>
          <a:p>
            <a:r>
              <a:rPr lang="es-CO" dirty="0"/>
              <a:t>Cerebelo</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711642" y="1253331"/>
            <a:ext cx="6761922" cy="4351338"/>
          </a:xfrm>
        </p:spPr>
        <p:txBody>
          <a:bodyPr>
            <a:normAutofit/>
          </a:bodyPr>
          <a:lstStyle/>
          <a:p>
            <a:r>
              <a:rPr lang="es-CO" sz="1800" b="0" i="0" dirty="0">
                <a:solidFill>
                  <a:srgbClr val="343536"/>
                </a:solidFill>
                <a:effectLst/>
              </a:rPr>
              <a:t> Latín significa “cerebro pequeño”.</a:t>
            </a:r>
          </a:p>
          <a:p>
            <a:r>
              <a:rPr lang="es-MX" sz="1800" dirty="0">
                <a:solidFill>
                  <a:srgbClr val="343536"/>
                </a:solidFill>
              </a:rPr>
              <a:t>C</a:t>
            </a:r>
            <a:r>
              <a:rPr lang="es-MX" sz="1800" b="0" i="0" dirty="0">
                <a:solidFill>
                  <a:srgbClr val="343536"/>
                </a:solidFill>
                <a:effectLst/>
              </a:rPr>
              <a:t>onstituye el 10% del volumen encefálico.</a:t>
            </a:r>
            <a:endParaRPr lang="es-CO" sz="1800" dirty="0">
              <a:solidFill>
                <a:srgbClr val="343536"/>
              </a:solidFill>
            </a:endParaRPr>
          </a:p>
          <a:p>
            <a:r>
              <a:rPr lang="es-MX" sz="1800" dirty="0">
                <a:solidFill>
                  <a:srgbClr val="343536"/>
                </a:solidFill>
              </a:rPr>
              <a:t>C</a:t>
            </a:r>
            <a:r>
              <a:rPr lang="es-MX" sz="1800" b="0" i="0" dirty="0">
                <a:solidFill>
                  <a:srgbClr val="343536"/>
                </a:solidFill>
                <a:effectLst/>
              </a:rPr>
              <a:t>ontiene más de la mitad de la totalidad de las neuronas del encéfalo.</a:t>
            </a:r>
          </a:p>
          <a:p>
            <a:r>
              <a:rPr lang="es-MX" sz="1800" dirty="0">
                <a:solidFill>
                  <a:srgbClr val="343536"/>
                </a:solidFill>
              </a:rPr>
              <a:t>Ubicado en el cuarto ventrículo.</a:t>
            </a:r>
          </a:p>
          <a:p>
            <a:r>
              <a:rPr lang="es-MX" sz="1800" b="0" i="0" dirty="0">
                <a:solidFill>
                  <a:srgbClr val="343536"/>
                </a:solidFill>
                <a:effectLst/>
              </a:rPr>
              <a:t>Lóbulos: </a:t>
            </a:r>
          </a:p>
          <a:p>
            <a:pPr lvl="1"/>
            <a:r>
              <a:rPr lang="es-MX" sz="1800" b="0" i="0" dirty="0">
                <a:solidFill>
                  <a:srgbClr val="343536"/>
                </a:solidFill>
                <a:effectLst/>
              </a:rPr>
              <a:t>Anterior.</a:t>
            </a:r>
          </a:p>
          <a:p>
            <a:pPr lvl="1"/>
            <a:r>
              <a:rPr lang="es-MX" sz="1800" b="0" i="0" dirty="0">
                <a:solidFill>
                  <a:srgbClr val="343536"/>
                </a:solidFill>
                <a:effectLst/>
              </a:rPr>
              <a:t>Posterior.</a:t>
            </a:r>
          </a:p>
          <a:p>
            <a:pPr lvl="1"/>
            <a:r>
              <a:rPr lang="es-MX" sz="1800" dirty="0">
                <a:solidFill>
                  <a:srgbClr val="343536"/>
                </a:solidFill>
              </a:rPr>
              <a:t>Floculonodular</a:t>
            </a:r>
            <a:r>
              <a:rPr lang="es-MX" sz="1800" b="0" i="0" dirty="0">
                <a:solidFill>
                  <a:srgbClr val="343536"/>
                </a:solidFill>
                <a:effectLst/>
              </a:rPr>
              <a:t>.</a:t>
            </a:r>
            <a:endParaRPr lang="es-CO" sz="1800" dirty="0"/>
          </a:p>
        </p:txBody>
      </p:sp>
      <p:pic>
        <p:nvPicPr>
          <p:cNvPr id="5" name="Imagen 4">
            <a:extLst>
              <a:ext uri="{FF2B5EF4-FFF2-40B4-BE49-F238E27FC236}">
                <a16:creationId xmlns:a16="http://schemas.microsoft.com/office/drawing/2014/main" id="{426EE061-9B60-4322-828C-E0AD35A121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89605" y="1374405"/>
            <a:ext cx="4690753" cy="4230264"/>
          </a:xfrm>
          <a:prstGeom prst="rect">
            <a:avLst/>
          </a:prstGeom>
        </p:spPr>
      </p:pic>
    </p:spTree>
    <p:extLst>
      <p:ext uri="{BB962C8B-B14F-4D97-AF65-F5344CB8AC3E}">
        <p14:creationId xmlns:p14="http://schemas.microsoft.com/office/powerpoint/2010/main" val="631103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4C5A1A-BF2B-4E47-9E4C-B428457C1C35}"/>
              </a:ext>
            </a:extLst>
          </p:cNvPr>
          <p:cNvSpPr>
            <a:spLocks noGrp="1"/>
          </p:cNvSpPr>
          <p:nvPr>
            <p:ph type="title"/>
          </p:nvPr>
        </p:nvSpPr>
        <p:spPr>
          <a:xfrm>
            <a:off x="556063" y="0"/>
            <a:ext cx="10515600" cy="1325563"/>
          </a:xfrm>
        </p:spPr>
        <p:txBody>
          <a:bodyPr>
            <a:normAutofit/>
          </a:bodyPr>
          <a:lstStyle/>
          <a:p>
            <a:r>
              <a:rPr lang="es-CO" sz="4000" dirty="0"/>
              <a:t>Cerebelo</a:t>
            </a:r>
          </a:p>
        </p:txBody>
      </p:sp>
      <p:sp>
        <p:nvSpPr>
          <p:cNvPr id="3" name="Marcador de contenido 2">
            <a:extLst>
              <a:ext uri="{FF2B5EF4-FFF2-40B4-BE49-F238E27FC236}">
                <a16:creationId xmlns:a16="http://schemas.microsoft.com/office/drawing/2014/main" id="{2041BB7A-7D7A-426E-93FC-E56C70DD8F1A}"/>
              </a:ext>
            </a:extLst>
          </p:cNvPr>
          <p:cNvSpPr>
            <a:spLocks noGrp="1"/>
          </p:cNvSpPr>
          <p:nvPr>
            <p:ph sz="half" idx="2"/>
          </p:nvPr>
        </p:nvSpPr>
        <p:spPr>
          <a:xfrm>
            <a:off x="5052052" y="1705436"/>
            <a:ext cx="6761922" cy="4351338"/>
          </a:xfrm>
        </p:spPr>
        <p:txBody>
          <a:bodyPr>
            <a:normAutofit/>
          </a:bodyPr>
          <a:lstStyle/>
          <a:p>
            <a:r>
              <a:rPr lang="es-CO" dirty="0"/>
              <a:t>3 </a:t>
            </a:r>
            <a:r>
              <a:rPr lang="es-CO" dirty="0">
                <a:latin typeface="Montserrat" panose="00000500000000000000" pitchFamily="50" charset="0"/>
              </a:rPr>
              <a:t>capas:</a:t>
            </a:r>
          </a:p>
          <a:p>
            <a:pPr lvl="1"/>
            <a:r>
              <a:rPr lang="es-CO" dirty="0">
                <a:latin typeface="Montserrat" panose="00000500000000000000" pitchFamily="50" charset="0"/>
              </a:rPr>
              <a:t>Capa molecular:</a:t>
            </a:r>
          </a:p>
          <a:p>
            <a:pPr lvl="2"/>
            <a:r>
              <a:rPr lang="es-MX" b="0" i="0" dirty="0">
                <a:solidFill>
                  <a:srgbClr val="202122"/>
                </a:solidFill>
                <a:effectLst/>
                <a:latin typeface="Montserrat" panose="00000500000000000000" pitchFamily="50" charset="0"/>
              </a:rPr>
              <a:t>Contiene principalmente prolongaciones celulares y pocos somas neuronales.</a:t>
            </a:r>
            <a:endParaRPr lang="es-CO" dirty="0">
              <a:latin typeface="Montserrat" panose="00000500000000000000" pitchFamily="50" charset="0"/>
            </a:endParaRPr>
          </a:p>
          <a:p>
            <a:pPr lvl="1"/>
            <a:r>
              <a:rPr lang="es-CO" dirty="0">
                <a:latin typeface="Montserrat" panose="00000500000000000000" pitchFamily="50" charset="0"/>
              </a:rPr>
              <a:t>Capa Purkinje</a:t>
            </a:r>
          </a:p>
          <a:p>
            <a:pPr lvl="2"/>
            <a:r>
              <a:rPr lang="es-MX" dirty="0">
                <a:solidFill>
                  <a:srgbClr val="202122"/>
                </a:solidFill>
              </a:rPr>
              <a:t>S</a:t>
            </a:r>
            <a:r>
              <a:rPr lang="es-MX" b="0" i="0" dirty="0">
                <a:solidFill>
                  <a:srgbClr val="202122"/>
                </a:solidFill>
                <a:effectLst/>
                <a:latin typeface="Montserrat" panose="00000500000000000000" pitchFamily="50" charset="0"/>
              </a:rPr>
              <a:t>omas de las células de Purkinje que se disponen en una formando una lámina </a:t>
            </a:r>
            <a:r>
              <a:rPr lang="es-MX" b="0" i="0" dirty="0" err="1">
                <a:solidFill>
                  <a:srgbClr val="202122"/>
                </a:solidFill>
                <a:effectLst/>
                <a:latin typeface="Montserrat" panose="00000500000000000000" pitchFamily="50" charset="0"/>
              </a:rPr>
              <a:t>monocelular</a:t>
            </a:r>
            <a:r>
              <a:rPr lang="es-MX" b="0" i="0" dirty="0">
                <a:solidFill>
                  <a:srgbClr val="202122"/>
                </a:solidFill>
                <a:effectLst/>
                <a:latin typeface="Montserrat" panose="00000500000000000000" pitchFamily="50" charset="0"/>
              </a:rPr>
              <a:t>.</a:t>
            </a:r>
            <a:endParaRPr lang="es-CO" dirty="0">
              <a:latin typeface="Montserrat" panose="00000500000000000000" pitchFamily="50" charset="0"/>
            </a:endParaRPr>
          </a:p>
          <a:p>
            <a:pPr lvl="1"/>
            <a:r>
              <a:rPr lang="es-CO" dirty="0">
                <a:latin typeface="Montserrat" panose="00000500000000000000" pitchFamily="50" charset="0"/>
              </a:rPr>
              <a:t>Capa granular</a:t>
            </a:r>
          </a:p>
          <a:p>
            <a:pPr lvl="2"/>
            <a:r>
              <a:rPr lang="es-CO" dirty="0">
                <a:latin typeface="Montserrat" panose="00000500000000000000" pitchFamily="50" charset="0"/>
              </a:rPr>
              <a:t>Más profunda, limita con la sustancia blanca.</a:t>
            </a:r>
          </a:p>
          <a:p>
            <a:pPr lvl="2"/>
            <a:r>
              <a:rPr lang="es-CO" dirty="0">
                <a:latin typeface="Montserrat" panose="00000500000000000000" pitchFamily="50" charset="0"/>
              </a:rPr>
              <a:t>Neuronas intrínsecas o “granos”.</a:t>
            </a:r>
          </a:p>
          <a:p>
            <a:pPr lvl="2"/>
            <a:r>
              <a:rPr lang="es-CO" dirty="0">
                <a:latin typeface="Montserrat" panose="00000500000000000000" pitchFamily="50" charset="0"/>
              </a:rPr>
              <a:t>Aspecto linfocítico.</a:t>
            </a:r>
          </a:p>
          <a:p>
            <a:pPr lvl="2"/>
            <a:endParaRPr lang="es-CO" dirty="0"/>
          </a:p>
        </p:txBody>
      </p:sp>
      <p:pic>
        <p:nvPicPr>
          <p:cNvPr id="5" name="Imagen 4">
            <a:extLst>
              <a:ext uri="{FF2B5EF4-FFF2-40B4-BE49-F238E27FC236}">
                <a16:creationId xmlns:a16="http://schemas.microsoft.com/office/drawing/2014/main" id="{18DF3786-C7BF-4A79-9CEA-0C040E3191DD}"/>
              </a:ext>
            </a:extLst>
          </p:cNvPr>
          <p:cNvPicPr>
            <a:picLocks noChangeAspect="1"/>
          </p:cNvPicPr>
          <p:nvPr/>
        </p:nvPicPr>
        <p:blipFill>
          <a:blip r:embed="rId2"/>
          <a:stretch>
            <a:fillRect/>
          </a:stretch>
        </p:blipFill>
        <p:spPr>
          <a:xfrm>
            <a:off x="556063" y="1019194"/>
            <a:ext cx="4191000" cy="2781300"/>
          </a:xfrm>
          <a:prstGeom prst="rect">
            <a:avLst/>
          </a:prstGeom>
        </p:spPr>
      </p:pic>
      <p:sp>
        <p:nvSpPr>
          <p:cNvPr id="4" name="Rectángulo 3">
            <a:extLst>
              <a:ext uri="{FF2B5EF4-FFF2-40B4-BE49-F238E27FC236}">
                <a16:creationId xmlns:a16="http://schemas.microsoft.com/office/drawing/2014/main" id="{5B7AFEE1-799B-46D1-9346-5CB7E80A7AF3}"/>
              </a:ext>
            </a:extLst>
          </p:cNvPr>
          <p:cNvSpPr/>
          <p:nvPr/>
        </p:nvSpPr>
        <p:spPr>
          <a:xfrm>
            <a:off x="2568993" y="3800494"/>
            <a:ext cx="1873405" cy="334378"/>
          </a:xfrm>
          <a:prstGeom prst="rect">
            <a:avLst/>
          </a:prstGeom>
          <a:solidFill>
            <a:srgbClr val="152B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Capa granular</a:t>
            </a:r>
          </a:p>
        </p:txBody>
      </p:sp>
      <p:sp>
        <p:nvSpPr>
          <p:cNvPr id="6" name="Rectángulo 5">
            <a:extLst>
              <a:ext uri="{FF2B5EF4-FFF2-40B4-BE49-F238E27FC236}">
                <a16:creationId xmlns:a16="http://schemas.microsoft.com/office/drawing/2014/main" id="{9B92C05E-DCEA-42B9-AE0D-C2F26A737914}"/>
              </a:ext>
            </a:extLst>
          </p:cNvPr>
          <p:cNvSpPr/>
          <p:nvPr/>
        </p:nvSpPr>
        <p:spPr>
          <a:xfrm>
            <a:off x="1206357" y="1371058"/>
            <a:ext cx="1873405" cy="3343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Capa molecular</a:t>
            </a:r>
          </a:p>
        </p:txBody>
      </p:sp>
      <p:sp>
        <p:nvSpPr>
          <p:cNvPr id="7" name="Rectángulo 6">
            <a:extLst>
              <a:ext uri="{FF2B5EF4-FFF2-40B4-BE49-F238E27FC236}">
                <a16:creationId xmlns:a16="http://schemas.microsoft.com/office/drawing/2014/main" id="{AFAD90DD-AEA2-4758-BEC4-5DC55727DF16}"/>
              </a:ext>
            </a:extLst>
          </p:cNvPr>
          <p:cNvSpPr/>
          <p:nvPr/>
        </p:nvSpPr>
        <p:spPr>
          <a:xfrm>
            <a:off x="909320" y="2740956"/>
            <a:ext cx="2170442" cy="33437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Células de Purkinje</a:t>
            </a:r>
          </a:p>
        </p:txBody>
      </p:sp>
    </p:spTree>
    <p:extLst>
      <p:ext uri="{BB962C8B-B14F-4D97-AF65-F5344CB8AC3E}">
        <p14:creationId xmlns:p14="http://schemas.microsoft.com/office/powerpoint/2010/main" val="22863068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02920" y="-98616"/>
            <a:ext cx="10515600" cy="1325563"/>
          </a:xfrm>
        </p:spPr>
        <p:txBody>
          <a:bodyPr>
            <a:normAutofit/>
          </a:bodyPr>
          <a:lstStyle/>
          <a:p>
            <a:r>
              <a:rPr lang="es-CO" sz="3600" dirty="0"/>
              <a:t>Organización</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p:txBody>
          <a:bodyPr/>
          <a:lstStyle/>
          <a:p>
            <a:r>
              <a:rPr lang="es-CO" b="1" i="0" dirty="0" err="1">
                <a:solidFill>
                  <a:srgbClr val="343536"/>
                </a:solidFill>
                <a:effectLst/>
              </a:rPr>
              <a:t>Vestíbulocerebelo</a:t>
            </a:r>
            <a:r>
              <a:rPr lang="es-CO" b="0" i="0" dirty="0">
                <a:solidFill>
                  <a:srgbClr val="343536"/>
                </a:solidFill>
                <a:effectLst/>
              </a:rPr>
              <a:t>: </a:t>
            </a:r>
            <a:r>
              <a:rPr lang="es-MX" dirty="0">
                <a:solidFill>
                  <a:srgbClr val="343536"/>
                </a:solidFill>
              </a:rPr>
              <a:t>E</a:t>
            </a:r>
            <a:r>
              <a:rPr lang="es-MX" b="0" i="0" dirty="0">
                <a:solidFill>
                  <a:srgbClr val="343536"/>
                </a:solidFill>
                <a:effectLst/>
              </a:rPr>
              <a:t>stá formado por la corteza floculonodular y los núcleos vestibulares.</a:t>
            </a:r>
          </a:p>
          <a:p>
            <a:endParaRPr lang="es-MX" dirty="0">
              <a:solidFill>
                <a:srgbClr val="343536"/>
              </a:solidFill>
            </a:endParaRPr>
          </a:p>
          <a:p>
            <a:r>
              <a:rPr lang="es-CO" b="1" i="0" dirty="0" err="1">
                <a:solidFill>
                  <a:srgbClr val="343536"/>
                </a:solidFill>
                <a:effectLst/>
              </a:rPr>
              <a:t>Espinocerebelo</a:t>
            </a:r>
            <a:r>
              <a:rPr lang="es-MX" b="0" i="0" dirty="0">
                <a:solidFill>
                  <a:srgbClr val="343536"/>
                </a:solidFill>
                <a:effectLst/>
              </a:rPr>
              <a:t>: </a:t>
            </a:r>
            <a:r>
              <a:rPr lang="es-MX" dirty="0">
                <a:solidFill>
                  <a:srgbClr val="343536"/>
                </a:solidFill>
              </a:rPr>
              <a:t>E</a:t>
            </a:r>
            <a:r>
              <a:rPr lang="es-MX" b="0" i="0" dirty="0">
                <a:solidFill>
                  <a:srgbClr val="343536"/>
                </a:solidFill>
                <a:effectLst/>
              </a:rPr>
              <a:t>stá formado por la corteza del vermis y el núcleo fastigio por un lado (</a:t>
            </a:r>
            <a:r>
              <a:rPr lang="es-MX" b="0" i="0" dirty="0" err="1">
                <a:solidFill>
                  <a:srgbClr val="343536"/>
                </a:solidFill>
                <a:effectLst/>
              </a:rPr>
              <a:t>espinocerebelo</a:t>
            </a:r>
            <a:r>
              <a:rPr lang="es-MX" b="0" i="0" dirty="0">
                <a:solidFill>
                  <a:srgbClr val="343536"/>
                </a:solidFill>
                <a:effectLst/>
              </a:rPr>
              <a:t> medial) y por la parte medial de la corteza cerebelosa junto con el núcleo interpósito.</a:t>
            </a:r>
          </a:p>
          <a:p>
            <a:endParaRPr lang="es-MX" dirty="0">
              <a:solidFill>
                <a:srgbClr val="343536"/>
              </a:solidFill>
            </a:endParaRPr>
          </a:p>
          <a:p>
            <a:r>
              <a:rPr lang="es-MX" b="1" i="0" dirty="0" err="1">
                <a:solidFill>
                  <a:srgbClr val="343536"/>
                </a:solidFill>
                <a:effectLst/>
              </a:rPr>
              <a:t>Cerebrocerebelo</a:t>
            </a:r>
            <a:r>
              <a:rPr lang="es-MX" b="1" i="0" dirty="0">
                <a:solidFill>
                  <a:srgbClr val="343536"/>
                </a:solidFill>
                <a:effectLst/>
              </a:rPr>
              <a:t>:</a:t>
            </a:r>
            <a:r>
              <a:rPr lang="es-MX" b="0" i="0" dirty="0">
                <a:solidFill>
                  <a:srgbClr val="343536"/>
                </a:solidFill>
                <a:effectLst/>
              </a:rPr>
              <a:t> Está formado por las cortezas hemisféricas laterales y el núcleo dentado.</a:t>
            </a:r>
            <a:endParaRPr lang="es-CO" dirty="0"/>
          </a:p>
        </p:txBody>
      </p:sp>
      <p:pic>
        <p:nvPicPr>
          <p:cNvPr id="5" name="Imagen 4">
            <a:extLst>
              <a:ext uri="{FF2B5EF4-FFF2-40B4-BE49-F238E27FC236}">
                <a16:creationId xmlns:a16="http://schemas.microsoft.com/office/drawing/2014/main" id="{DB171B4F-5C64-460D-918C-2F2790BF4D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7424" y="1136930"/>
            <a:ext cx="3414809" cy="2917899"/>
          </a:xfrm>
          <a:prstGeom prst="rect">
            <a:avLst/>
          </a:prstGeom>
        </p:spPr>
      </p:pic>
      <p:sp>
        <p:nvSpPr>
          <p:cNvPr id="6" name="Rectángulo 5">
            <a:extLst>
              <a:ext uri="{FF2B5EF4-FFF2-40B4-BE49-F238E27FC236}">
                <a16:creationId xmlns:a16="http://schemas.microsoft.com/office/drawing/2014/main" id="{94E4499C-1E16-4CF3-BF36-667178E5461D}"/>
              </a:ext>
            </a:extLst>
          </p:cNvPr>
          <p:cNvSpPr/>
          <p:nvPr/>
        </p:nvSpPr>
        <p:spPr>
          <a:xfrm>
            <a:off x="1102203" y="2334286"/>
            <a:ext cx="2300140" cy="13291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970573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74040" y="18255"/>
            <a:ext cx="10515600" cy="1325563"/>
          </a:xfrm>
        </p:spPr>
        <p:txBody>
          <a:bodyPr>
            <a:normAutofit/>
          </a:bodyPr>
          <a:lstStyle/>
          <a:p>
            <a:r>
              <a:rPr lang="es-CO" sz="4000" dirty="0" err="1"/>
              <a:t>Vestibulocerebelo</a:t>
            </a:r>
            <a:r>
              <a:rPr lang="es-CO" sz="4000" dirty="0"/>
              <a:t>/</a:t>
            </a:r>
            <a:r>
              <a:rPr lang="es-CO" sz="4000" dirty="0" err="1"/>
              <a:t>Arqui</a:t>
            </a:r>
            <a:endParaRPr lang="es-CO" sz="4000" dirty="0"/>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741238" y="1253331"/>
            <a:ext cx="6761922" cy="4351338"/>
          </a:xfrm>
        </p:spPr>
        <p:txBody>
          <a:bodyPr>
            <a:normAutofit/>
          </a:bodyPr>
          <a:lstStyle/>
          <a:p>
            <a:r>
              <a:rPr lang="es-MX" sz="1800" b="0" i="0" dirty="0">
                <a:solidFill>
                  <a:srgbClr val="343536"/>
                </a:solidFill>
                <a:effectLst/>
              </a:rPr>
              <a:t>La función principal la integración de la información visual y vestibular para facilitar el mantenimiento de la postura y del equilibrio durante la marcha.</a:t>
            </a:r>
            <a:endParaRPr lang="es-MX" sz="1800" dirty="0">
              <a:solidFill>
                <a:srgbClr val="343536"/>
              </a:solidFill>
            </a:endParaRPr>
          </a:p>
          <a:p>
            <a:r>
              <a:rPr lang="es-MX" sz="1800" b="0" i="0" dirty="0">
                <a:solidFill>
                  <a:srgbClr val="343536"/>
                </a:solidFill>
                <a:effectLst/>
              </a:rPr>
              <a:t>La información sobre el movimiento y posición de la cabeza proviene de las neuronas vestibulares que transmiten la información censada por los otolitos y los canales semicirculares.</a:t>
            </a:r>
            <a:endParaRPr lang="es-MX" sz="1800" dirty="0">
              <a:solidFill>
                <a:srgbClr val="343536"/>
              </a:solidFill>
            </a:endParaRPr>
          </a:p>
          <a:p>
            <a:r>
              <a:rPr lang="es-MX" sz="1800" b="0" i="0" dirty="0">
                <a:solidFill>
                  <a:srgbClr val="343536"/>
                </a:solidFill>
                <a:effectLst/>
              </a:rPr>
              <a:t>La información visual proviene de la corteza visual primaria y del colículo superior.</a:t>
            </a:r>
            <a:endParaRPr lang="es-CO" sz="1800" dirty="0"/>
          </a:p>
        </p:txBody>
      </p:sp>
      <p:pic>
        <p:nvPicPr>
          <p:cNvPr id="5" name="Imagen 4">
            <a:extLst>
              <a:ext uri="{FF2B5EF4-FFF2-40B4-BE49-F238E27FC236}">
                <a16:creationId xmlns:a16="http://schemas.microsoft.com/office/drawing/2014/main" id="{4B6096FD-DEB4-4868-81B2-6CD4D14F43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43240" y="1428026"/>
            <a:ext cx="3205480" cy="4462531"/>
          </a:xfrm>
          <a:prstGeom prst="rect">
            <a:avLst/>
          </a:prstGeom>
        </p:spPr>
      </p:pic>
    </p:spTree>
    <p:extLst>
      <p:ext uri="{BB962C8B-B14F-4D97-AF65-F5344CB8AC3E}">
        <p14:creationId xmlns:p14="http://schemas.microsoft.com/office/powerpoint/2010/main" val="3105817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74040" y="0"/>
            <a:ext cx="10515600" cy="1325563"/>
          </a:xfrm>
        </p:spPr>
        <p:txBody>
          <a:bodyPr>
            <a:normAutofit/>
          </a:bodyPr>
          <a:lstStyle/>
          <a:p>
            <a:r>
              <a:rPr lang="es-CO" sz="3600" dirty="0" err="1"/>
              <a:t>Espinocerebelo</a:t>
            </a:r>
            <a:r>
              <a:rPr lang="es-CO" sz="3600" dirty="0"/>
              <a:t>/Paleo</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710758" y="1253331"/>
            <a:ext cx="6761922" cy="4351338"/>
          </a:xfrm>
        </p:spPr>
        <p:txBody>
          <a:bodyPr>
            <a:normAutofit/>
          </a:bodyPr>
          <a:lstStyle/>
          <a:p>
            <a:r>
              <a:rPr lang="es-CO" sz="1800" dirty="0">
                <a:solidFill>
                  <a:srgbClr val="343536"/>
                </a:solidFill>
              </a:rPr>
              <a:t>R</a:t>
            </a:r>
            <a:r>
              <a:rPr lang="es-CO" sz="1800" b="0" i="0" dirty="0">
                <a:solidFill>
                  <a:srgbClr val="343536"/>
                </a:solidFill>
                <a:effectLst/>
              </a:rPr>
              <a:t>ecibe aferencias directas e indirectas de la médula espinal.</a:t>
            </a:r>
            <a:endParaRPr lang="es-MX" sz="1800" b="0" i="0" dirty="0">
              <a:solidFill>
                <a:srgbClr val="343536"/>
              </a:solidFill>
              <a:effectLst/>
            </a:endParaRPr>
          </a:p>
          <a:p>
            <a:r>
              <a:rPr lang="es-MX" sz="1800" dirty="0">
                <a:solidFill>
                  <a:srgbClr val="343536"/>
                </a:solidFill>
              </a:rPr>
              <a:t>L</a:t>
            </a:r>
            <a:r>
              <a:rPr lang="es-MX" sz="1800" b="0" i="0" dirty="0">
                <a:solidFill>
                  <a:srgbClr val="343536"/>
                </a:solidFill>
                <a:effectLst/>
              </a:rPr>
              <a:t>o proveen de un amplio caudal informativo sobre las características del movimiento en ejecución, así como recoge datos desde la corteza cerebral.</a:t>
            </a:r>
            <a:endParaRPr lang="es-CO" sz="1800" dirty="0">
              <a:solidFill>
                <a:srgbClr val="343536"/>
              </a:solidFill>
            </a:endParaRPr>
          </a:p>
          <a:p>
            <a:r>
              <a:rPr lang="es-MX" sz="1800" b="0" i="0" dirty="0">
                <a:solidFill>
                  <a:srgbClr val="343536"/>
                </a:solidFill>
                <a:effectLst/>
              </a:rPr>
              <a:t>El mecanismo de alimentación positiva permite anticipar las perturbaciones, lo cual ayuda a evitar que durante la corrección de un movimiento se generen nuevas perturbaciones.</a:t>
            </a:r>
            <a:endParaRPr lang="es-CO" sz="1800" dirty="0"/>
          </a:p>
        </p:txBody>
      </p:sp>
      <p:pic>
        <p:nvPicPr>
          <p:cNvPr id="5" name="Imagen 4">
            <a:extLst>
              <a:ext uri="{FF2B5EF4-FFF2-40B4-BE49-F238E27FC236}">
                <a16:creationId xmlns:a16="http://schemas.microsoft.com/office/drawing/2014/main" id="{D83E0354-D307-46C4-9494-1F31481EF9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0359" y="1253331"/>
            <a:ext cx="2990883" cy="4527232"/>
          </a:xfrm>
          <a:prstGeom prst="rect">
            <a:avLst/>
          </a:prstGeom>
        </p:spPr>
      </p:pic>
    </p:spTree>
    <p:extLst>
      <p:ext uri="{BB962C8B-B14F-4D97-AF65-F5344CB8AC3E}">
        <p14:creationId xmlns:p14="http://schemas.microsoft.com/office/powerpoint/2010/main" val="987537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04520" y="18255"/>
            <a:ext cx="10515600" cy="1325563"/>
          </a:xfrm>
        </p:spPr>
        <p:txBody>
          <a:bodyPr/>
          <a:lstStyle/>
          <a:p>
            <a:r>
              <a:rPr lang="es-CO" dirty="0" err="1"/>
              <a:t>Cerebrocerebelo</a:t>
            </a:r>
            <a:r>
              <a:rPr lang="es-CO" dirty="0"/>
              <a:t>/Neo</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781878" y="1199089"/>
            <a:ext cx="6761922" cy="4351338"/>
          </a:xfrm>
        </p:spPr>
        <p:txBody>
          <a:bodyPr>
            <a:normAutofit/>
          </a:bodyPr>
          <a:lstStyle/>
          <a:p>
            <a:r>
              <a:rPr lang="es-MX" sz="1800" b="0" i="0" dirty="0">
                <a:solidFill>
                  <a:srgbClr val="343536"/>
                </a:solidFill>
                <a:effectLst/>
              </a:rPr>
              <a:t> Formada por la región lateral de los hemisferios cerebelosos y el núcleo dentado, recibe, desde la corteza cerebral, y envía recíprocamente </a:t>
            </a:r>
            <a:r>
              <a:rPr lang="es-MX" sz="1800" b="0" i="0" dirty="0" err="1">
                <a:solidFill>
                  <a:srgbClr val="343536"/>
                </a:solidFill>
                <a:effectLst/>
              </a:rPr>
              <a:t>eferencias</a:t>
            </a:r>
            <a:r>
              <a:rPr lang="es-MX" sz="1800" b="0" i="0" dirty="0">
                <a:solidFill>
                  <a:srgbClr val="343536"/>
                </a:solidFill>
                <a:effectLst/>
              </a:rPr>
              <a:t>.</a:t>
            </a:r>
          </a:p>
          <a:p>
            <a:r>
              <a:rPr lang="es-MX" sz="1800" b="0" i="0" dirty="0">
                <a:solidFill>
                  <a:srgbClr val="343536"/>
                </a:solidFill>
                <a:effectLst/>
              </a:rPr>
              <a:t>Planificación y programación de los movimientos  y aprendizaje motor.</a:t>
            </a:r>
            <a:endParaRPr lang="es-MX" sz="1800" dirty="0">
              <a:solidFill>
                <a:srgbClr val="343536"/>
              </a:solidFill>
            </a:endParaRPr>
          </a:p>
          <a:p>
            <a:r>
              <a:rPr lang="es-MX" sz="1800" dirty="0">
                <a:solidFill>
                  <a:srgbClr val="343536"/>
                </a:solidFill>
              </a:rPr>
              <a:t>F</a:t>
            </a:r>
            <a:r>
              <a:rPr lang="es-MX" sz="1800" b="0" i="0" dirty="0">
                <a:solidFill>
                  <a:srgbClr val="343536"/>
                </a:solidFill>
                <a:effectLst/>
              </a:rPr>
              <a:t>unciones cognitivas, entre las que se encuentran la comprensión del texto leído o la locución.</a:t>
            </a:r>
            <a:endParaRPr lang="es-CO" sz="1800" dirty="0"/>
          </a:p>
        </p:txBody>
      </p:sp>
      <p:pic>
        <p:nvPicPr>
          <p:cNvPr id="5" name="Imagen 4">
            <a:extLst>
              <a:ext uri="{FF2B5EF4-FFF2-40B4-BE49-F238E27FC236}">
                <a16:creationId xmlns:a16="http://schemas.microsoft.com/office/drawing/2014/main" id="{699132DB-8BC2-41B9-A28F-7FD183BF80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11758" y="1199089"/>
            <a:ext cx="2585720" cy="4716711"/>
          </a:xfrm>
          <a:prstGeom prst="rect">
            <a:avLst/>
          </a:prstGeom>
        </p:spPr>
      </p:pic>
    </p:spTree>
    <p:extLst>
      <p:ext uri="{BB962C8B-B14F-4D97-AF65-F5344CB8AC3E}">
        <p14:creationId xmlns:p14="http://schemas.microsoft.com/office/powerpoint/2010/main" val="216670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85014" y="283845"/>
            <a:ext cx="10515600" cy="1325563"/>
          </a:xfrm>
        </p:spPr>
        <p:txBody>
          <a:bodyPr/>
          <a:lstStyle/>
          <a:p>
            <a:r>
              <a:rPr lang="es-MX" dirty="0"/>
              <a:t>Sinapsis</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4577218" y="1315763"/>
            <a:ext cx="6761922" cy="4815840"/>
          </a:xfrm>
        </p:spPr>
        <p:txBody>
          <a:bodyPr>
            <a:noAutofit/>
          </a:bodyPr>
          <a:lstStyle/>
          <a:p>
            <a:r>
              <a:rPr lang="es-MX" sz="1800" b="0" i="0" dirty="0">
                <a:effectLst/>
              </a:rPr>
              <a:t> Estructura responsable de la transmisión química o eléctrica entre dos células a nivel del sistema nervioso.</a:t>
            </a:r>
          </a:p>
          <a:p>
            <a:endParaRPr lang="es-MX" sz="1800" dirty="0"/>
          </a:p>
          <a:p>
            <a:r>
              <a:rPr lang="es-MX" sz="1800" b="0" i="0" dirty="0">
                <a:effectLst/>
              </a:rPr>
              <a:t>En 1856 Claude Bernard describió por primera vez el sitio de unión entre un nervio y una fibra muscular.</a:t>
            </a:r>
          </a:p>
          <a:p>
            <a:endParaRPr lang="es-MX" sz="1800" dirty="0"/>
          </a:p>
          <a:p>
            <a:r>
              <a:rPr lang="es-MX" sz="1800" b="0" i="0" dirty="0">
                <a:effectLst/>
              </a:rPr>
              <a:t> Santiago Ramón y Cajal demostró claramente la presencia de estructuras, conocidas como botones sinápticos, a través de las cuales se suponía que podían establecerse contactos funcionales entre las neuronas.</a:t>
            </a:r>
          </a:p>
          <a:p>
            <a:endParaRPr lang="es-MX" sz="1800" dirty="0"/>
          </a:p>
          <a:p>
            <a:r>
              <a:rPr lang="es-MX" sz="1800" b="0" i="0" dirty="0">
                <a:effectLst/>
              </a:rPr>
              <a:t>En 1897 Charles Sherrington fue el primero en utilizar el término </a:t>
            </a:r>
            <a:r>
              <a:rPr lang="es-MX" sz="1800" b="1" i="0" dirty="0">
                <a:effectLst/>
              </a:rPr>
              <a:t>sinapsis</a:t>
            </a:r>
            <a:r>
              <a:rPr lang="es-MX" sz="1800" b="0" i="0" dirty="0">
                <a:effectLst/>
              </a:rPr>
              <a:t> para describir la entidad anatómica y fisiológica especializada para la transmisión de información a nivel del sistema nervioso central.</a:t>
            </a:r>
            <a:endParaRPr lang="es-CO" sz="1800" dirty="0"/>
          </a:p>
        </p:txBody>
      </p:sp>
      <p:pic>
        <p:nvPicPr>
          <p:cNvPr id="3074" name="Picture 2" descr="Santiago Ramón y Cajal, una mente maravillosa | Historias de nuestra  Historia">
            <a:extLst>
              <a:ext uri="{FF2B5EF4-FFF2-40B4-BE49-F238E27FC236}">
                <a16:creationId xmlns:a16="http://schemas.microsoft.com/office/drawing/2014/main" id="{A118A90D-58F4-4312-9798-ABFBAEA7B1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014" y="1609408"/>
            <a:ext cx="3476626" cy="170021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E1D66EB7-60AB-4E7F-B4F8-F548E609B543}"/>
              </a:ext>
            </a:extLst>
          </p:cNvPr>
          <p:cNvSpPr/>
          <p:nvPr/>
        </p:nvSpPr>
        <p:spPr>
          <a:xfrm>
            <a:off x="787383" y="3426739"/>
            <a:ext cx="3271887" cy="5938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Montserrat" panose="00000500000000000000" pitchFamily="50" charset="0"/>
              </a:rPr>
              <a:t>Santiago Ramon y Cajal</a:t>
            </a:r>
          </a:p>
        </p:txBody>
      </p:sp>
    </p:spTree>
    <p:extLst>
      <p:ext uri="{BB962C8B-B14F-4D97-AF65-F5344CB8AC3E}">
        <p14:creationId xmlns:p14="http://schemas.microsoft.com/office/powerpoint/2010/main" val="28994802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95960" y="18255"/>
            <a:ext cx="10515600" cy="1325563"/>
          </a:xfrm>
        </p:spPr>
        <p:txBody>
          <a:bodyPr/>
          <a:lstStyle/>
          <a:p>
            <a:r>
              <a:rPr lang="es-CO" dirty="0"/>
              <a:t>Alteraciones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695960" y="1253331"/>
            <a:ext cx="11099800" cy="2942749"/>
          </a:xfrm>
        </p:spPr>
        <p:txBody>
          <a:bodyPr>
            <a:normAutofit/>
          </a:bodyPr>
          <a:lstStyle/>
          <a:p>
            <a:pPr algn="l">
              <a:buFont typeface="Arial" panose="020B0604020202020204" pitchFamily="34" charset="0"/>
              <a:buChar char="•"/>
            </a:pPr>
            <a:r>
              <a:rPr lang="es-MX" b="1" dirty="0">
                <a:effectLst/>
              </a:rPr>
              <a:t>Ataxia cerebelosa</a:t>
            </a:r>
            <a:r>
              <a:rPr lang="es-MX" dirty="0"/>
              <a:t>:</a:t>
            </a:r>
            <a:r>
              <a:rPr lang="es-MX" b="0" dirty="0">
                <a:effectLst/>
              </a:rPr>
              <a:t> Fenómeno caracterizado por oscilaciones del tronco durante la postura firme y por un aumento de la base de sustentación y vacilaciones durante la marcha.</a:t>
            </a:r>
          </a:p>
          <a:p>
            <a:pPr algn="l">
              <a:buFont typeface="Arial" panose="020B0604020202020204" pitchFamily="34" charset="0"/>
              <a:buChar char="•"/>
            </a:pPr>
            <a:r>
              <a:rPr lang="es-MX" b="1" dirty="0">
                <a:effectLst/>
              </a:rPr>
              <a:t>Hipotonía muscular : </a:t>
            </a:r>
            <a:r>
              <a:rPr lang="es-MX" b="0" dirty="0">
                <a:effectLst/>
              </a:rPr>
              <a:t>Resulta de la falta del estímulo del cerebelo sobre la corteza cerebral, que facilita la estimulación de las motoneuronas.</a:t>
            </a:r>
          </a:p>
          <a:p>
            <a:pPr algn="l">
              <a:buFont typeface="Arial" panose="020B0604020202020204" pitchFamily="34" charset="0"/>
              <a:buChar char="•"/>
            </a:pPr>
            <a:r>
              <a:rPr lang="es-MX" b="1" dirty="0">
                <a:effectLst/>
              </a:rPr>
              <a:t>Dismetría:  </a:t>
            </a:r>
            <a:r>
              <a:rPr lang="es-MX" b="0" dirty="0">
                <a:effectLst/>
              </a:rPr>
              <a:t>Anomalía que resulta de la carencia de los mecanismos de “alimentación positiva” para la corrección de las irregularidades en la ejecución de los movimientos; se caracteriza porque el sujeto muestra oscilaciones durante la ejecución de los movimientos.</a:t>
            </a:r>
          </a:p>
          <a:p>
            <a:endParaRPr lang="es-CO" dirty="0"/>
          </a:p>
        </p:txBody>
      </p:sp>
    </p:spTree>
    <p:extLst>
      <p:ext uri="{BB962C8B-B14F-4D97-AF65-F5344CB8AC3E}">
        <p14:creationId xmlns:p14="http://schemas.microsoft.com/office/powerpoint/2010/main" val="39773271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472440" y="-102235"/>
            <a:ext cx="10515600" cy="1325563"/>
          </a:xfrm>
        </p:spPr>
        <p:txBody>
          <a:bodyPr/>
          <a:lstStyle/>
          <a:p>
            <a:r>
              <a:rPr lang="es-CO" dirty="0"/>
              <a:t>Alteraciones</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92760" y="1002665"/>
            <a:ext cx="11226800" cy="4351338"/>
          </a:xfrm>
        </p:spPr>
        <p:txBody>
          <a:bodyPr/>
          <a:lstStyle/>
          <a:p>
            <a:pPr algn="l">
              <a:buFont typeface="Arial" panose="020B0604020202020204" pitchFamily="34" charset="0"/>
              <a:buChar char="•"/>
            </a:pPr>
            <a:r>
              <a:rPr lang="es-MX" b="1" dirty="0">
                <a:solidFill>
                  <a:srgbClr val="343536"/>
                </a:solidFill>
                <a:effectLst/>
              </a:rPr>
              <a:t>Temblor</a:t>
            </a:r>
            <a:r>
              <a:rPr lang="es-MX" dirty="0">
                <a:solidFill>
                  <a:srgbClr val="343536"/>
                </a:solidFill>
                <a:effectLst/>
              </a:rPr>
              <a:t>: Representa</a:t>
            </a:r>
            <a:r>
              <a:rPr lang="es-MX" b="0" dirty="0">
                <a:solidFill>
                  <a:srgbClr val="343536"/>
                </a:solidFill>
                <a:effectLst/>
              </a:rPr>
              <a:t> un extremo de la dismetría.</a:t>
            </a:r>
          </a:p>
          <a:p>
            <a:pPr algn="l">
              <a:buFont typeface="Arial" panose="020B0604020202020204" pitchFamily="34" charset="0"/>
              <a:buChar char="•"/>
            </a:pPr>
            <a:r>
              <a:rPr lang="es-MX" b="1" dirty="0">
                <a:solidFill>
                  <a:srgbClr val="343536"/>
                </a:solidFill>
                <a:effectLst/>
              </a:rPr>
              <a:t>Disartria cerebelosa</a:t>
            </a:r>
            <a:r>
              <a:rPr lang="es-MX" dirty="0">
                <a:solidFill>
                  <a:srgbClr val="343536"/>
                </a:solidFill>
              </a:rPr>
              <a:t>: </a:t>
            </a:r>
            <a:r>
              <a:rPr lang="es-MX" b="0" dirty="0">
                <a:solidFill>
                  <a:srgbClr val="343536"/>
                </a:solidFill>
                <a:effectLst/>
              </a:rPr>
              <a:t> Corresponde con la dismetría de los músculos de la fonación.</a:t>
            </a:r>
          </a:p>
          <a:p>
            <a:pPr algn="l">
              <a:buFont typeface="Arial" panose="020B0604020202020204" pitchFamily="34" charset="0"/>
              <a:buChar char="•"/>
            </a:pPr>
            <a:r>
              <a:rPr lang="es-MX" b="1" dirty="0">
                <a:solidFill>
                  <a:srgbClr val="343536"/>
                </a:solidFill>
                <a:effectLst/>
              </a:rPr>
              <a:t>Asinergia</a:t>
            </a:r>
            <a:r>
              <a:rPr lang="es-MX" dirty="0">
                <a:solidFill>
                  <a:srgbClr val="343536"/>
                </a:solidFill>
              </a:rPr>
              <a:t>: </a:t>
            </a:r>
            <a:r>
              <a:rPr lang="es-MX" b="0" dirty="0">
                <a:solidFill>
                  <a:srgbClr val="343536"/>
                </a:solidFill>
                <a:effectLst/>
              </a:rPr>
              <a:t> Caracterizada por una descomposición y descoordinación de los movimientos complejos.</a:t>
            </a:r>
          </a:p>
          <a:p>
            <a:pPr algn="l">
              <a:buFont typeface="Arial" panose="020B0604020202020204" pitchFamily="34" charset="0"/>
              <a:buChar char="•"/>
            </a:pPr>
            <a:r>
              <a:rPr lang="es-MX" b="1" dirty="0" err="1">
                <a:solidFill>
                  <a:srgbClr val="343536"/>
                </a:solidFill>
                <a:effectLst/>
              </a:rPr>
              <a:t>Adiadococinesia</a:t>
            </a:r>
            <a:r>
              <a:rPr lang="es-MX" b="1" dirty="0">
                <a:solidFill>
                  <a:srgbClr val="343536"/>
                </a:solidFill>
                <a:effectLst/>
              </a:rPr>
              <a:t>: </a:t>
            </a:r>
            <a:r>
              <a:rPr lang="es-MX" b="0" dirty="0">
                <a:solidFill>
                  <a:srgbClr val="343536"/>
                </a:solidFill>
                <a:effectLst/>
              </a:rPr>
              <a:t> Es la dificultad en la ejecución de movimientos repetitivos, como la pronosupinación de las manos.</a:t>
            </a:r>
          </a:p>
          <a:p>
            <a:pPr algn="l">
              <a:buFont typeface="Arial" panose="020B0604020202020204" pitchFamily="34" charset="0"/>
              <a:buChar char="•"/>
            </a:pPr>
            <a:r>
              <a:rPr lang="es-MX" b="1" dirty="0" err="1">
                <a:solidFill>
                  <a:srgbClr val="343536"/>
                </a:solidFill>
                <a:effectLst/>
              </a:rPr>
              <a:t>Discronometría</a:t>
            </a:r>
            <a:r>
              <a:rPr lang="es-MX" b="1" dirty="0">
                <a:solidFill>
                  <a:srgbClr val="343536"/>
                </a:solidFill>
              </a:rPr>
              <a:t>:</a:t>
            </a:r>
            <a:r>
              <a:rPr lang="es-MX" b="1" dirty="0">
                <a:solidFill>
                  <a:srgbClr val="343536"/>
                </a:solidFill>
                <a:effectLst/>
              </a:rPr>
              <a:t> </a:t>
            </a:r>
            <a:r>
              <a:rPr lang="es-MX" b="0" dirty="0">
                <a:solidFill>
                  <a:srgbClr val="343536"/>
                </a:solidFill>
                <a:effectLst/>
              </a:rPr>
              <a:t>Se manifiesta con un retardo en el inicio y finalización de los movimientos.</a:t>
            </a:r>
          </a:p>
          <a:p>
            <a:endParaRPr lang="es-CO" dirty="0"/>
          </a:p>
        </p:txBody>
      </p:sp>
    </p:spTree>
    <p:extLst>
      <p:ext uri="{BB962C8B-B14F-4D97-AF65-F5344CB8AC3E}">
        <p14:creationId xmlns:p14="http://schemas.microsoft.com/office/powerpoint/2010/main" val="39820287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75640" y="36546"/>
            <a:ext cx="10515600" cy="1325563"/>
          </a:xfrm>
        </p:spPr>
        <p:txBody>
          <a:bodyPr>
            <a:normAutofit/>
          </a:bodyPr>
          <a:lstStyle/>
          <a:p>
            <a:r>
              <a:rPr lang="es-CO" sz="4000" dirty="0"/>
              <a:t>Ganglios de la base</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891558" y="1490345"/>
            <a:ext cx="6761922" cy="4351338"/>
          </a:xfrm>
        </p:spPr>
        <p:txBody>
          <a:bodyPr>
            <a:normAutofit fontScale="92500" lnSpcReduction="10000"/>
          </a:bodyPr>
          <a:lstStyle/>
          <a:p>
            <a:r>
              <a:rPr lang="es-MX" b="0" i="0" dirty="0">
                <a:solidFill>
                  <a:srgbClr val="343536"/>
                </a:solidFill>
                <a:effectLst/>
              </a:rPr>
              <a:t>Los ganglios de la base están constituidos por un grupo de núcleos subcorticales interconectados.</a:t>
            </a:r>
          </a:p>
          <a:p>
            <a:endParaRPr lang="es-MX" dirty="0">
              <a:solidFill>
                <a:srgbClr val="343536"/>
              </a:solidFill>
            </a:endParaRPr>
          </a:p>
          <a:p>
            <a:pPr algn="l"/>
            <a:r>
              <a:rPr lang="es-MX" dirty="0">
                <a:solidFill>
                  <a:srgbClr val="343536"/>
                </a:solidFill>
                <a:effectLst/>
              </a:rPr>
              <a:t>Los ganglios de la base están integrados por:</a:t>
            </a:r>
          </a:p>
          <a:p>
            <a:pPr lvl="1"/>
            <a:r>
              <a:rPr lang="es-MX" b="1" dirty="0">
                <a:solidFill>
                  <a:srgbClr val="333333"/>
                </a:solidFill>
                <a:effectLst/>
              </a:rPr>
              <a:t>Cuerpo estriado</a:t>
            </a:r>
            <a:r>
              <a:rPr lang="es-MX" b="0" dirty="0">
                <a:solidFill>
                  <a:srgbClr val="333333"/>
                </a:solidFill>
                <a:effectLst/>
              </a:rPr>
              <a:t>: Lo forman los núcleos caudado y </a:t>
            </a:r>
            <a:r>
              <a:rPr lang="es-MX" b="0" dirty="0" err="1">
                <a:solidFill>
                  <a:srgbClr val="333333"/>
                </a:solidFill>
                <a:effectLst/>
              </a:rPr>
              <a:t>putamen</a:t>
            </a:r>
            <a:r>
              <a:rPr lang="es-MX" b="0" dirty="0">
                <a:solidFill>
                  <a:srgbClr val="333333"/>
                </a:solidFill>
                <a:effectLst/>
              </a:rPr>
              <a:t>.</a:t>
            </a:r>
          </a:p>
          <a:p>
            <a:pPr lvl="1"/>
            <a:r>
              <a:rPr lang="es-MX" b="1" dirty="0">
                <a:solidFill>
                  <a:srgbClr val="333333"/>
                </a:solidFill>
                <a:effectLst/>
              </a:rPr>
              <a:t>Globo pálido: </a:t>
            </a:r>
            <a:r>
              <a:rPr lang="es-MX" b="0" dirty="0">
                <a:solidFill>
                  <a:srgbClr val="333333"/>
                </a:solidFill>
                <a:effectLst/>
              </a:rPr>
              <a:t>En el telencéfalo, en él se distinguen el segmento externo y el segmento interno. </a:t>
            </a:r>
          </a:p>
          <a:p>
            <a:pPr lvl="1"/>
            <a:r>
              <a:rPr lang="es-MX" b="1" dirty="0">
                <a:solidFill>
                  <a:srgbClr val="333333"/>
                </a:solidFill>
                <a:effectLst/>
              </a:rPr>
              <a:t>Núcleo subtalámico:</a:t>
            </a:r>
            <a:r>
              <a:rPr lang="es-MX" b="0" dirty="0">
                <a:solidFill>
                  <a:srgbClr val="333333"/>
                </a:solidFill>
                <a:effectLst/>
              </a:rPr>
              <a:t> En el diencéfalo.</a:t>
            </a:r>
          </a:p>
          <a:p>
            <a:pPr lvl="1"/>
            <a:r>
              <a:rPr lang="es-MX" b="1" dirty="0">
                <a:solidFill>
                  <a:srgbClr val="333333"/>
                </a:solidFill>
                <a:effectLst/>
              </a:rPr>
              <a:t>Sustancia negra</a:t>
            </a:r>
            <a:r>
              <a:rPr lang="es-MX" dirty="0">
                <a:solidFill>
                  <a:srgbClr val="333333"/>
                </a:solidFill>
              </a:rPr>
              <a:t>:</a:t>
            </a:r>
            <a:r>
              <a:rPr lang="es-MX" b="0" dirty="0">
                <a:solidFill>
                  <a:srgbClr val="333333"/>
                </a:solidFill>
                <a:effectLst/>
              </a:rPr>
              <a:t> En el mesencéfalo. Se diferencian dos partes, una dorsal o compacta y, una ventral o reticular.</a:t>
            </a:r>
          </a:p>
          <a:p>
            <a:pPr marL="0" indent="0">
              <a:buNone/>
            </a:pPr>
            <a:br>
              <a:rPr lang="es-MX" b="0" i="0" dirty="0">
                <a:solidFill>
                  <a:srgbClr val="333333"/>
                </a:solidFill>
                <a:effectLst/>
              </a:rPr>
            </a:br>
            <a:endParaRPr lang="es-CO" dirty="0"/>
          </a:p>
        </p:txBody>
      </p:sp>
      <p:pic>
        <p:nvPicPr>
          <p:cNvPr id="5" name="Imagen 4">
            <a:extLst>
              <a:ext uri="{FF2B5EF4-FFF2-40B4-BE49-F238E27FC236}">
                <a16:creationId xmlns:a16="http://schemas.microsoft.com/office/drawing/2014/main" id="{96A1E754-7ED7-4B50-B97D-9EB0AAE0D1B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5640" y="1195705"/>
            <a:ext cx="3243204" cy="2880477"/>
          </a:xfrm>
          <a:prstGeom prst="rect">
            <a:avLst/>
          </a:prstGeom>
        </p:spPr>
      </p:pic>
      <p:sp>
        <p:nvSpPr>
          <p:cNvPr id="8" name="Elipse 7">
            <a:extLst>
              <a:ext uri="{FF2B5EF4-FFF2-40B4-BE49-F238E27FC236}">
                <a16:creationId xmlns:a16="http://schemas.microsoft.com/office/drawing/2014/main" id="{F74F49E5-CB24-4B8B-ACFB-AF2357A2B35E}"/>
              </a:ext>
            </a:extLst>
          </p:cNvPr>
          <p:cNvSpPr/>
          <p:nvPr/>
        </p:nvSpPr>
        <p:spPr>
          <a:xfrm>
            <a:off x="2814217" y="3530262"/>
            <a:ext cx="895547" cy="54592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412C09D0-203D-4F59-ABAA-086972C6D579}"/>
              </a:ext>
            </a:extLst>
          </p:cNvPr>
          <p:cNvSpPr/>
          <p:nvPr/>
        </p:nvSpPr>
        <p:spPr>
          <a:xfrm>
            <a:off x="3106448" y="1748596"/>
            <a:ext cx="812396" cy="153656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913927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3C1AB-64D0-4D44-AB8F-5EF2E3075B4A}"/>
              </a:ext>
            </a:extLst>
          </p:cNvPr>
          <p:cNvSpPr>
            <a:spLocks noGrp="1"/>
          </p:cNvSpPr>
          <p:nvPr>
            <p:ph type="title"/>
          </p:nvPr>
        </p:nvSpPr>
        <p:spPr>
          <a:xfrm>
            <a:off x="472440" y="128366"/>
            <a:ext cx="10515600" cy="1325563"/>
          </a:xfrm>
        </p:spPr>
        <p:txBody>
          <a:bodyPr/>
          <a:lstStyle/>
          <a:p>
            <a:r>
              <a:rPr lang="es-CO" dirty="0"/>
              <a:t>Ganglios de la base</a:t>
            </a:r>
          </a:p>
        </p:txBody>
      </p:sp>
      <p:pic>
        <p:nvPicPr>
          <p:cNvPr id="5" name="Imagen 4">
            <a:extLst>
              <a:ext uri="{FF2B5EF4-FFF2-40B4-BE49-F238E27FC236}">
                <a16:creationId xmlns:a16="http://schemas.microsoft.com/office/drawing/2014/main" id="{94D8104C-06C7-40A0-B3B0-5ED528840BEB}"/>
              </a:ext>
            </a:extLst>
          </p:cNvPr>
          <p:cNvPicPr>
            <a:picLocks noChangeAspect="1"/>
          </p:cNvPicPr>
          <p:nvPr/>
        </p:nvPicPr>
        <p:blipFill>
          <a:blip r:embed="rId2"/>
          <a:stretch>
            <a:fillRect/>
          </a:stretch>
        </p:blipFill>
        <p:spPr>
          <a:xfrm>
            <a:off x="5073015" y="1453929"/>
            <a:ext cx="5915025" cy="4848225"/>
          </a:xfrm>
          <a:prstGeom prst="rect">
            <a:avLst/>
          </a:prstGeom>
        </p:spPr>
      </p:pic>
      <p:sp>
        <p:nvSpPr>
          <p:cNvPr id="6" name="Elipse 5">
            <a:extLst>
              <a:ext uri="{FF2B5EF4-FFF2-40B4-BE49-F238E27FC236}">
                <a16:creationId xmlns:a16="http://schemas.microsoft.com/office/drawing/2014/main" id="{84C672F0-6C7A-41BF-A6F8-426048A6209A}"/>
              </a:ext>
            </a:extLst>
          </p:cNvPr>
          <p:cNvSpPr/>
          <p:nvPr/>
        </p:nvSpPr>
        <p:spPr>
          <a:xfrm>
            <a:off x="9238322" y="3656511"/>
            <a:ext cx="1749718" cy="80127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9244841F-6945-4A0E-87C3-D50438BF6787}"/>
              </a:ext>
            </a:extLst>
          </p:cNvPr>
          <p:cNvSpPr/>
          <p:nvPr/>
        </p:nvSpPr>
        <p:spPr>
          <a:xfrm>
            <a:off x="8201374" y="5579579"/>
            <a:ext cx="1508288" cy="8575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6586432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649798" y="0"/>
            <a:ext cx="10515600" cy="1325563"/>
          </a:xfrm>
        </p:spPr>
        <p:txBody>
          <a:bodyPr>
            <a:normAutofit/>
          </a:bodyPr>
          <a:lstStyle/>
          <a:p>
            <a:r>
              <a:rPr lang="es-CO" sz="3600" dirty="0"/>
              <a:t>Funcionamiento de los ganglios de la base</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766720" y="1073785"/>
            <a:ext cx="6761922" cy="4351338"/>
          </a:xfrm>
        </p:spPr>
        <p:txBody>
          <a:bodyPr>
            <a:normAutofit/>
          </a:bodyPr>
          <a:lstStyle/>
          <a:p>
            <a:pPr marL="0" indent="0">
              <a:buNone/>
            </a:pPr>
            <a:r>
              <a:rPr lang="es-CO" sz="1800" b="1" dirty="0"/>
              <a:t>Entrada al circuito</a:t>
            </a:r>
          </a:p>
          <a:p>
            <a:r>
              <a:rPr lang="es-CO" sz="1800" dirty="0"/>
              <a:t>Núcleo estriado</a:t>
            </a:r>
          </a:p>
          <a:p>
            <a:r>
              <a:rPr lang="es-CO" sz="1800" dirty="0"/>
              <a:t>Recibe múltiples aferencias</a:t>
            </a:r>
          </a:p>
          <a:p>
            <a:pPr lvl="1"/>
            <a:r>
              <a:rPr lang="es-CO" sz="1800" dirty="0"/>
              <a:t>Origen cortical.</a:t>
            </a:r>
          </a:p>
          <a:p>
            <a:pPr lvl="1"/>
            <a:r>
              <a:rPr lang="es-CO" sz="1800" dirty="0"/>
              <a:t>Uso de glutamato como neurotransmisor.</a:t>
            </a:r>
          </a:p>
          <a:p>
            <a:pPr marL="0" indent="0">
              <a:buNone/>
            </a:pPr>
            <a:r>
              <a:rPr lang="es-CO" sz="1800" b="1" dirty="0"/>
              <a:t>Salida del sistema</a:t>
            </a:r>
          </a:p>
          <a:p>
            <a:r>
              <a:rPr lang="es-MX" sz="1800" b="0" i="0" dirty="0">
                <a:solidFill>
                  <a:srgbClr val="343536"/>
                </a:solidFill>
                <a:effectLst/>
              </a:rPr>
              <a:t>El segmento interno del globo pálido y la sustancia </a:t>
            </a:r>
            <a:r>
              <a:rPr lang="es-MX" sz="1800" b="0" i="0" dirty="0" err="1">
                <a:solidFill>
                  <a:srgbClr val="343536"/>
                </a:solidFill>
                <a:effectLst/>
              </a:rPr>
              <a:t>nigra</a:t>
            </a:r>
            <a:r>
              <a:rPr lang="es-MX" sz="1800" b="0" i="0" dirty="0">
                <a:solidFill>
                  <a:srgbClr val="343536"/>
                </a:solidFill>
                <a:effectLst/>
              </a:rPr>
              <a:t>.</a:t>
            </a:r>
            <a:endParaRPr lang="es-MX" sz="1800" dirty="0">
              <a:solidFill>
                <a:srgbClr val="343536"/>
              </a:solidFill>
            </a:endParaRPr>
          </a:p>
          <a:p>
            <a:r>
              <a:rPr lang="es-MX" sz="1800" dirty="0">
                <a:solidFill>
                  <a:srgbClr val="343536"/>
                </a:solidFill>
              </a:rPr>
              <a:t>GABA.</a:t>
            </a:r>
            <a:endParaRPr lang="es-CO" sz="1800" dirty="0"/>
          </a:p>
        </p:txBody>
      </p:sp>
      <p:pic>
        <p:nvPicPr>
          <p:cNvPr id="5" name="Imagen 4">
            <a:extLst>
              <a:ext uri="{FF2B5EF4-FFF2-40B4-BE49-F238E27FC236}">
                <a16:creationId xmlns:a16="http://schemas.microsoft.com/office/drawing/2014/main" id="{F463ED92-11AE-41B6-872D-A51818D4D2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45565" y="1313022"/>
            <a:ext cx="3779716" cy="4803523"/>
          </a:xfrm>
          <a:prstGeom prst="rect">
            <a:avLst/>
          </a:prstGeom>
        </p:spPr>
      </p:pic>
    </p:spTree>
    <p:extLst>
      <p:ext uri="{BB962C8B-B14F-4D97-AF65-F5344CB8AC3E}">
        <p14:creationId xmlns:p14="http://schemas.microsoft.com/office/powerpoint/2010/main" val="38909398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4FCA67-C313-48FA-A73A-7D485F7636A1}"/>
              </a:ext>
            </a:extLst>
          </p:cNvPr>
          <p:cNvSpPr>
            <a:spLocks noGrp="1"/>
          </p:cNvSpPr>
          <p:nvPr>
            <p:ph type="title"/>
          </p:nvPr>
        </p:nvSpPr>
        <p:spPr>
          <a:xfrm>
            <a:off x="574040" y="18255"/>
            <a:ext cx="10515600" cy="1325563"/>
          </a:xfrm>
        </p:spPr>
        <p:txBody>
          <a:bodyPr/>
          <a:lstStyle/>
          <a:p>
            <a:r>
              <a:rPr lang="es-CO" dirty="0"/>
              <a:t>Dopamina</a:t>
            </a:r>
          </a:p>
        </p:txBody>
      </p:sp>
      <p:sp>
        <p:nvSpPr>
          <p:cNvPr id="3" name="Marcador de contenido 2">
            <a:extLst>
              <a:ext uri="{FF2B5EF4-FFF2-40B4-BE49-F238E27FC236}">
                <a16:creationId xmlns:a16="http://schemas.microsoft.com/office/drawing/2014/main" id="{FACB6D4F-BB0C-4FB7-8B88-2417C95466A7}"/>
              </a:ext>
            </a:extLst>
          </p:cNvPr>
          <p:cNvSpPr>
            <a:spLocks noGrp="1"/>
          </p:cNvSpPr>
          <p:nvPr>
            <p:ph sz="half" idx="2"/>
          </p:nvPr>
        </p:nvSpPr>
        <p:spPr>
          <a:xfrm>
            <a:off x="4805238" y="1683385"/>
            <a:ext cx="6761922" cy="4351338"/>
          </a:xfrm>
        </p:spPr>
        <p:txBody>
          <a:bodyPr/>
          <a:lstStyle/>
          <a:p>
            <a:r>
              <a:rPr lang="es-MX" b="0" i="0" dirty="0">
                <a:solidFill>
                  <a:srgbClr val="343536"/>
                </a:solidFill>
                <a:effectLst/>
              </a:rPr>
              <a:t>Las características principales de la neurotransmisión dopaminérgica </a:t>
            </a:r>
            <a:r>
              <a:rPr lang="es-MX" b="0" i="0" dirty="0" err="1">
                <a:solidFill>
                  <a:srgbClr val="343536"/>
                </a:solidFill>
                <a:effectLst/>
              </a:rPr>
              <a:t>nigroestriatal</a:t>
            </a:r>
            <a:r>
              <a:rPr lang="es-MX" b="0" i="0" dirty="0">
                <a:solidFill>
                  <a:srgbClr val="343536"/>
                </a:solidFill>
                <a:effectLst/>
              </a:rPr>
              <a:t>. </a:t>
            </a:r>
          </a:p>
          <a:p>
            <a:endParaRPr lang="es-MX" dirty="0">
              <a:solidFill>
                <a:srgbClr val="343536"/>
              </a:solidFill>
            </a:endParaRPr>
          </a:p>
          <a:p>
            <a:r>
              <a:rPr lang="es-MX" b="0" i="0" dirty="0">
                <a:solidFill>
                  <a:srgbClr val="343536"/>
                </a:solidFill>
                <a:effectLst/>
              </a:rPr>
              <a:t>Las neuronas dopaminérgicas, de la sustancia </a:t>
            </a:r>
            <a:r>
              <a:rPr lang="es-MX" b="0" i="0" dirty="0" err="1">
                <a:solidFill>
                  <a:srgbClr val="343536"/>
                </a:solidFill>
                <a:effectLst/>
              </a:rPr>
              <a:t>nigra</a:t>
            </a:r>
            <a:r>
              <a:rPr lang="es-MX" b="0" i="0" dirty="0">
                <a:solidFill>
                  <a:srgbClr val="343536"/>
                </a:solidFill>
                <a:effectLst/>
              </a:rPr>
              <a:t>, descargan de continuo sobre el núcleo estriado, ello estimula la vía directa e inhibe la indirecta.</a:t>
            </a:r>
          </a:p>
          <a:p>
            <a:endParaRPr lang="es-MX" dirty="0">
              <a:solidFill>
                <a:srgbClr val="343536"/>
              </a:solidFill>
            </a:endParaRPr>
          </a:p>
          <a:p>
            <a:r>
              <a:rPr lang="es-MX" b="0" i="0" dirty="0">
                <a:solidFill>
                  <a:srgbClr val="343536"/>
                </a:solidFill>
                <a:effectLst/>
              </a:rPr>
              <a:t>También debe destacarse que la </a:t>
            </a:r>
            <a:r>
              <a:rPr lang="es-MX" b="0" i="0" u="none" strike="noStrike" dirty="0">
                <a:solidFill>
                  <a:srgbClr val="005E8D"/>
                </a:solidFill>
                <a:effectLst/>
                <a:hlinkClick r:id="rId3"/>
              </a:rPr>
              <a:t>dopamina</a:t>
            </a:r>
            <a:r>
              <a:rPr lang="es-MX" b="0" i="0" dirty="0">
                <a:solidFill>
                  <a:srgbClr val="343536"/>
                </a:solidFill>
                <a:effectLst/>
              </a:rPr>
              <a:t> tiene un rol importante en la plasticidad neuronal </a:t>
            </a:r>
            <a:r>
              <a:rPr lang="es-MX" b="0" i="0" dirty="0" err="1">
                <a:solidFill>
                  <a:srgbClr val="343536"/>
                </a:solidFill>
                <a:effectLst/>
              </a:rPr>
              <a:t>estriatal</a:t>
            </a:r>
            <a:r>
              <a:rPr lang="es-MX" b="0" i="0" dirty="0">
                <a:solidFill>
                  <a:srgbClr val="343536"/>
                </a:solidFill>
                <a:effectLst/>
              </a:rPr>
              <a:t>, al inducir ya sea “potenciación” o “depresión a largo plazo” (</a:t>
            </a:r>
            <a:r>
              <a:rPr lang="es-MX" b="0" i="1" dirty="0" err="1">
                <a:solidFill>
                  <a:srgbClr val="343536"/>
                </a:solidFill>
                <a:effectLst/>
              </a:rPr>
              <a:t>long-term</a:t>
            </a:r>
            <a:r>
              <a:rPr lang="es-MX" b="0" i="1" dirty="0">
                <a:solidFill>
                  <a:srgbClr val="343536"/>
                </a:solidFill>
                <a:effectLst/>
              </a:rPr>
              <a:t> </a:t>
            </a:r>
            <a:r>
              <a:rPr lang="es-MX" b="0" i="1" dirty="0" err="1">
                <a:solidFill>
                  <a:srgbClr val="343536"/>
                </a:solidFill>
                <a:effectLst/>
              </a:rPr>
              <a:t>potentiation</a:t>
            </a:r>
            <a:r>
              <a:rPr lang="es-MX" b="0" i="0" dirty="0">
                <a:solidFill>
                  <a:srgbClr val="343536"/>
                </a:solidFill>
                <a:effectLst/>
              </a:rPr>
              <a:t> o </a:t>
            </a:r>
            <a:r>
              <a:rPr lang="es-MX" b="0" i="1" dirty="0" err="1">
                <a:solidFill>
                  <a:srgbClr val="343536"/>
                </a:solidFill>
                <a:effectLst/>
              </a:rPr>
              <a:t>long-term</a:t>
            </a:r>
            <a:r>
              <a:rPr lang="es-MX" b="0" i="1" dirty="0">
                <a:solidFill>
                  <a:srgbClr val="343536"/>
                </a:solidFill>
                <a:effectLst/>
              </a:rPr>
              <a:t> </a:t>
            </a:r>
            <a:r>
              <a:rPr lang="es-MX" b="0" i="1" dirty="0" err="1">
                <a:solidFill>
                  <a:srgbClr val="343536"/>
                </a:solidFill>
                <a:effectLst/>
              </a:rPr>
              <a:t>depression</a:t>
            </a:r>
            <a:r>
              <a:rPr lang="es-MX" b="0" i="0" dirty="0">
                <a:solidFill>
                  <a:srgbClr val="343536"/>
                </a:solidFill>
                <a:effectLst/>
              </a:rPr>
              <a:t>).</a:t>
            </a:r>
            <a:endParaRPr lang="es-CO" dirty="0"/>
          </a:p>
        </p:txBody>
      </p:sp>
      <p:pic>
        <p:nvPicPr>
          <p:cNvPr id="5" name="Imagen 4">
            <a:extLst>
              <a:ext uri="{FF2B5EF4-FFF2-40B4-BE49-F238E27FC236}">
                <a16:creationId xmlns:a16="http://schemas.microsoft.com/office/drawing/2014/main" id="{E4BE9C35-1029-41EE-9391-EB55097A24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8030" y="1203440"/>
            <a:ext cx="3457410" cy="2944200"/>
          </a:xfrm>
          <a:prstGeom prst="rect">
            <a:avLst/>
          </a:prstGeom>
        </p:spPr>
      </p:pic>
    </p:spTree>
    <p:extLst>
      <p:ext uri="{BB962C8B-B14F-4D97-AF65-F5344CB8AC3E}">
        <p14:creationId xmlns:p14="http://schemas.microsoft.com/office/powerpoint/2010/main" val="17004078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895D35-6D95-4678-9124-723C4ED33E77}"/>
              </a:ext>
            </a:extLst>
          </p:cNvPr>
          <p:cNvSpPr>
            <a:spLocks noGrp="1"/>
          </p:cNvSpPr>
          <p:nvPr>
            <p:ph type="ctrTitle"/>
          </p:nvPr>
        </p:nvSpPr>
        <p:spPr/>
        <p:txBody>
          <a:bodyPr>
            <a:normAutofit/>
          </a:bodyPr>
          <a:lstStyle/>
          <a:p>
            <a:r>
              <a:rPr lang="es-CO" dirty="0"/>
              <a:t>Sistema nervioso autónomo</a:t>
            </a:r>
          </a:p>
        </p:txBody>
      </p:sp>
      <p:sp>
        <p:nvSpPr>
          <p:cNvPr id="3" name="Subtítulo 2">
            <a:extLst>
              <a:ext uri="{FF2B5EF4-FFF2-40B4-BE49-F238E27FC236}">
                <a16:creationId xmlns:a16="http://schemas.microsoft.com/office/drawing/2014/main" id="{E55295AC-E594-4DEC-BF39-917BF09E2319}"/>
              </a:ext>
            </a:extLst>
          </p:cNvPr>
          <p:cNvSpPr>
            <a:spLocks noGrp="1"/>
          </p:cNvSpPr>
          <p:nvPr>
            <p:ph type="subTitle" idx="1"/>
          </p:nvPr>
        </p:nvSpPr>
        <p:spPr>
          <a:xfrm>
            <a:off x="2781300" y="3612198"/>
            <a:ext cx="6629400" cy="1655762"/>
          </a:xfrm>
        </p:spPr>
        <p:txBody>
          <a:bodyPr/>
          <a:lstStyle/>
          <a:p>
            <a:pPr marL="0" lvl="0" indent="0" algn="ctr" rtl="0">
              <a:lnSpc>
                <a:spcPct val="90000"/>
              </a:lnSpc>
              <a:spcBef>
                <a:spcPts val="0"/>
              </a:spcBef>
              <a:spcAft>
                <a:spcPts val="0"/>
              </a:spcAft>
              <a:buClr>
                <a:srgbClr val="152B48"/>
              </a:buClr>
              <a:buSzPts val="2400"/>
              <a:buNone/>
            </a:pPr>
            <a:r>
              <a:rPr lang="es-CO" dirty="0"/>
              <a:t>Alejandro Cardona Palacio</a:t>
            </a:r>
          </a:p>
          <a:p>
            <a:pPr marL="0" lvl="0" indent="0" algn="ctr" rtl="0">
              <a:lnSpc>
                <a:spcPct val="90000"/>
              </a:lnSpc>
              <a:spcBef>
                <a:spcPts val="1000"/>
              </a:spcBef>
              <a:spcAft>
                <a:spcPts val="0"/>
              </a:spcAft>
              <a:buClr>
                <a:srgbClr val="152B48"/>
              </a:buClr>
              <a:buSzPts val="2400"/>
              <a:buNone/>
            </a:pPr>
            <a:r>
              <a:rPr lang="es-CO" dirty="0"/>
              <a:t>Residente de Patología UdeA</a:t>
            </a:r>
          </a:p>
          <a:p>
            <a:pPr marL="0" lvl="0" indent="0" algn="ctr" rtl="0">
              <a:lnSpc>
                <a:spcPct val="90000"/>
              </a:lnSpc>
              <a:spcBef>
                <a:spcPts val="1000"/>
              </a:spcBef>
              <a:spcAft>
                <a:spcPts val="0"/>
              </a:spcAft>
              <a:buClr>
                <a:srgbClr val="152B48"/>
              </a:buClr>
              <a:buSzPts val="2400"/>
              <a:buNone/>
            </a:pPr>
            <a:r>
              <a:rPr lang="es-CO" dirty="0"/>
              <a:t>Medico general UPB</a:t>
            </a:r>
          </a:p>
          <a:p>
            <a:endParaRPr lang="es-CO" dirty="0"/>
          </a:p>
        </p:txBody>
      </p:sp>
    </p:spTree>
    <p:extLst>
      <p:ext uri="{BB962C8B-B14F-4D97-AF65-F5344CB8AC3E}">
        <p14:creationId xmlns:p14="http://schemas.microsoft.com/office/powerpoint/2010/main" val="22085468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381C9-A81F-42C0-A462-AAFB52FDDE8F}"/>
              </a:ext>
            </a:extLst>
          </p:cNvPr>
          <p:cNvSpPr>
            <a:spLocks noGrp="1"/>
          </p:cNvSpPr>
          <p:nvPr>
            <p:ph type="title"/>
          </p:nvPr>
        </p:nvSpPr>
        <p:spPr/>
        <p:txBody>
          <a:bodyPr/>
          <a:lstStyle/>
          <a:p>
            <a:r>
              <a:rPr lang="es-CO" dirty="0"/>
              <a:t>Complementar estudio</a:t>
            </a:r>
          </a:p>
        </p:txBody>
      </p:sp>
      <p:pic>
        <p:nvPicPr>
          <p:cNvPr id="1026" name="Picture 2" descr="Guyton and Hall Textbook of Medical Physiology, 14e Guyton Physiology:  Amazon.es: Hall PhD, John E., Hall MD MSc., Michael E.: Libros en idiomas  extranjeros">
            <a:extLst>
              <a:ext uri="{FF2B5EF4-FFF2-40B4-BE49-F238E27FC236}">
                <a16:creationId xmlns:a16="http://schemas.microsoft.com/office/drawing/2014/main" id="{4E012764-1CF5-4B7F-AA94-7B080C0FB72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91878" y="1974713"/>
            <a:ext cx="2724372" cy="360578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4BA71668-22D9-4E5E-8BA4-5D3D78CE7DD6}"/>
              </a:ext>
            </a:extLst>
          </p:cNvPr>
          <p:cNvPicPr>
            <a:picLocks noChangeAspect="1"/>
          </p:cNvPicPr>
          <p:nvPr/>
        </p:nvPicPr>
        <p:blipFill>
          <a:blip r:embed="rId3"/>
          <a:stretch>
            <a:fillRect/>
          </a:stretch>
        </p:blipFill>
        <p:spPr>
          <a:xfrm>
            <a:off x="7972839" y="2042511"/>
            <a:ext cx="2533650" cy="3181350"/>
          </a:xfrm>
          <a:prstGeom prst="rect">
            <a:avLst/>
          </a:prstGeom>
        </p:spPr>
      </p:pic>
    </p:spTree>
    <p:extLst>
      <p:ext uri="{BB962C8B-B14F-4D97-AF65-F5344CB8AC3E}">
        <p14:creationId xmlns:p14="http://schemas.microsoft.com/office/powerpoint/2010/main" val="24431814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63880" y="0"/>
            <a:ext cx="10515600" cy="1325563"/>
          </a:xfrm>
        </p:spPr>
        <p:txBody>
          <a:bodyPr/>
          <a:lstStyle/>
          <a:p>
            <a:r>
              <a:rPr lang="es-CO" dirty="0"/>
              <a:t>Generalidades</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563880" y="1083945"/>
            <a:ext cx="6761922" cy="4351338"/>
          </a:xfrm>
        </p:spPr>
        <p:txBody>
          <a:bodyPr>
            <a:normAutofit/>
          </a:bodyPr>
          <a:lstStyle/>
          <a:p>
            <a:r>
              <a:rPr lang="es-MX" sz="1800" b="0" i="0" dirty="0">
                <a:solidFill>
                  <a:srgbClr val="343536"/>
                </a:solidFill>
                <a:effectLst/>
              </a:rPr>
              <a:t>El sistema nervioso autónomo (SNA) está constituido por circuitos neuronales que regulan la función de órganos periféricos como el corazón, el pulmón, la </a:t>
            </a:r>
            <a:r>
              <a:rPr lang="es-MX" sz="1800" b="0" i="0" dirty="0" err="1">
                <a:solidFill>
                  <a:srgbClr val="343536"/>
                </a:solidFill>
                <a:effectLst/>
              </a:rPr>
              <a:t>vasculatura</a:t>
            </a:r>
            <a:r>
              <a:rPr lang="es-MX" sz="1800" b="0" i="0" dirty="0">
                <a:solidFill>
                  <a:srgbClr val="343536"/>
                </a:solidFill>
                <a:effectLst/>
              </a:rPr>
              <a:t>, la piel y el tracto gastrointestinal.</a:t>
            </a:r>
          </a:p>
          <a:p>
            <a:endParaRPr lang="es-MX" sz="1800" dirty="0">
              <a:solidFill>
                <a:srgbClr val="343536"/>
              </a:solidFill>
            </a:endParaRPr>
          </a:p>
          <a:p>
            <a:r>
              <a:rPr lang="es-MX" sz="1800" b="0" i="0" dirty="0">
                <a:solidFill>
                  <a:srgbClr val="343536"/>
                </a:solidFill>
                <a:effectLst/>
              </a:rPr>
              <a:t>Como sistema </a:t>
            </a:r>
            <a:r>
              <a:rPr lang="es-MX" sz="1800" b="0" i="0" dirty="0" err="1">
                <a:solidFill>
                  <a:srgbClr val="343536"/>
                </a:solidFill>
                <a:effectLst/>
              </a:rPr>
              <a:t>visceromotor</a:t>
            </a:r>
            <a:r>
              <a:rPr lang="es-MX" sz="1800" b="0" i="0" dirty="0">
                <a:solidFill>
                  <a:srgbClr val="343536"/>
                </a:solidFill>
                <a:effectLst/>
              </a:rPr>
              <a:t> eferente, coordina las respuestas adaptativas que permiten mantener el balance del medio interno.</a:t>
            </a:r>
          </a:p>
          <a:p>
            <a:endParaRPr lang="es-MX" sz="1800" dirty="0">
              <a:solidFill>
                <a:srgbClr val="343536"/>
              </a:solidFill>
            </a:endParaRPr>
          </a:p>
          <a:p>
            <a:endParaRPr lang="es-CO" sz="1800" dirty="0"/>
          </a:p>
        </p:txBody>
      </p:sp>
      <p:sp>
        <p:nvSpPr>
          <p:cNvPr id="6" name="Rectángulo 5">
            <a:extLst>
              <a:ext uri="{FF2B5EF4-FFF2-40B4-BE49-F238E27FC236}">
                <a16:creationId xmlns:a16="http://schemas.microsoft.com/office/drawing/2014/main" id="{5D23C55F-BB8F-4762-A616-83E3A515D9EB}"/>
              </a:ext>
            </a:extLst>
          </p:cNvPr>
          <p:cNvSpPr/>
          <p:nvPr/>
        </p:nvSpPr>
        <p:spPr>
          <a:xfrm>
            <a:off x="7881437" y="1955350"/>
            <a:ext cx="3572758" cy="2947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CO" dirty="0">
                <a:latin typeface="Montserrat" panose="00000500000000000000" pitchFamily="50" charset="0"/>
              </a:rPr>
              <a:t>Funciones:</a:t>
            </a:r>
          </a:p>
          <a:p>
            <a:pPr marL="285750" indent="-285750">
              <a:buFont typeface="Arial" panose="020B0604020202020204" pitchFamily="34" charset="0"/>
              <a:buChar char="•"/>
            </a:pPr>
            <a:r>
              <a:rPr lang="es-CO" dirty="0">
                <a:latin typeface="Montserrat" panose="00000500000000000000" pitchFamily="50" charset="0"/>
              </a:rPr>
              <a:t>Diámetro pupilar.</a:t>
            </a:r>
          </a:p>
          <a:p>
            <a:pPr marL="285750" indent="-285750">
              <a:buFont typeface="Arial" panose="020B0604020202020204" pitchFamily="34" charset="0"/>
              <a:buChar char="•"/>
            </a:pPr>
            <a:r>
              <a:rPr lang="es-CO" dirty="0">
                <a:latin typeface="Montserrat" panose="00000500000000000000" pitchFamily="50" charset="0"/>
              </a:rPr>
              <a:t>Acomodación del cristalino.</a:t>
            </a:r>
          </a:p>
          <a:p>
            <a:pPr marL="285750" indent="-285750">
              <a:buFont typeface="Arial" panose="020B0604020202020204" pitchFamily="34" charset="0"/>
              <a:buChar char="•"/>
            </a:pPr>
            <a:r>
              <a:rPr lang="es-CO" dirty="0">
                <a:latin typeface="Montserrat" panose="00000500000000000000" pitchFamily="50" charset="0"/>
              </a:rPr>
              <a:t>Ritmo cardiaco y diámetro arterial.</a:t>
            </a:r>
          </a:p>
          <a:p>
            <a:pPr marL="285750" indent="-285750">
              <a:buFont typeface="Arial" panose="020B0604020202020204" pitchFamily="34" charset="0"/>
              <a:buChar char="•"/>
            </a:pPr>
            <a:r>
              <a:rPr lang="es-CO" dirty="0">
                <a:latin typeface="Montserrat" panose="00000500000000000000" pitchFamily="50" charset="0"/>
              </a:rPr>
              <a:t>Diámetro de tráquea y bronquios.</a:t>
            </a:r>
          </a:p>
          <a:p>
            <a:pPr marL="285750" indent="-285750">
              <a:buFont typeface="Arial" panose="020B0604020202020204" pitchFamily="34" charset="0"/>
              <a:buChar char="•"/>
            </a:pPr>
            <a:r>
              <a:rPr lang="es-CO" dirty="0">
                <a:latin typeface="Montserrat" panose="00000500000000000000" pitchFamily="50" charset="0"/>
              </a:rPr>
              <a:t>Movimientos gastrointestinales.</a:t>
            </a:r>
          </a:p>
          <a:p>
            <a:pPr marL="285750" indent="-285750">
              <a:buFont typeface="Arial" panose="020B0604020202020204" pitchFamily="34" charset="0"/>
              <a:buChar char="•"/>
            </a:pPr>
            <a:r>
              <a:rPr lang="es-CO" dirty="0">
                <a:latin typeface="Montserrat" panose="00000500000000000000" pitchFamily="50" charset="0"/>
              </a:rPr>
              <a:t>Secreción endocrina y exocrina.</a:t>
            </a:r>
          </a:p>
          <a:p>
            <a:pPr marL="285750" indent="-285750">
              <a:buFont typeface="Arial" panose="020B0604020202020204" pitchFamily="34" charset="0"/>
              <a:buChar char="•"/>
            </a:pPr>
            <a:r>
              <a:rPr lang="es-CO" dirty="0">
                <a:latin typeface="Montserrat" panose="00000500000000000000" pitchFamily="50" charset="0"/>
              </a:rPr>
              <a:t>Regulación de vejiga y micción.</a:t>
            </a:r>
          </a:p>
          <a:p>
            <a:pPr marL="285750" indent="-285750">
              <a:buFont typeface="Arial" panose="020B0604020202020204" pitchFamily="34" charset="0"/>
              <a:buChar char="•"/>
            </a:pPr>
            <a:r>
              <a:rPr lang="es-CO" dirty="0">
                <a:latin typeface="Montserrat" panose="00000500000000000000" pitchFamily="50" charset="0"/>
              </a:rPr>
              <a:t>Erección del pene y clítoris.</a:t>
            </a:r>
          </a:p>
          <a:p>
            <a:pPr marL="285750" indent="-285750">
              <a:buFont typeface="Arial" panose="020B0604020202020204" pitchFamily="34" charset="0"/>
              <a:buChar char="•"/>
            </a:pPr>
            <a:r>
              <a:rPr lang="es-CO" dirty="0">
                <a:latin typeface="Montserrat" panose="00000500000000000000" pitchFamily="50" charset="0"/>
              </a:rPr>
              <a:t>Piloerección.</a:t>
            </a:r>
          </a:p>
        </p:txBody>
      </p:sp>
    </p:spTree>
    <p:extLst>
      <p:ext uri="{BB962C8B-B14F-4D97-AF65-F5344CB8AC3E}">
        <p14:creationId xmlns:p14="http://schemas.microsoft.com/office/powerpoint/2010/main" val="160316968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604520" y="18256"/>
            <a:ext cx="10515600" cy="1325563"/>
          </a:xfrm>
        </p:spPr>
        <p:txBody>
          <a:bodyPr/>
          <a:lstStyle/>
          <a:p>
            <a:r>
              <a:rPr lang="es-CO" dirty="0"/>
              <a:t>Clasificación</a:t>
            </a:r>
          </a:p>
        </p:txBody>
      </p:sp>
      <p:graphicFrame>
        <p:nvGraphicFramePr>
          <p:cNvPr id="4" name="Marcador de contenido 3">
            <a:extLst>
              <a:ext uri="{FF2B5EF4-FFF2-40B4-BE49-F238E27FC236}">
                <a16:creationId xmlns:a16="http://schemas.microsoft.com/office/drawing/2014/main" id="{45E36DA5-F681-4EAB-91F2-934710BEA936}"/>
              </a:ext>
            </a:extLst>
          </p:cNvPr>
          <p:cNvGraphicFramePr>
            <a:graphicFrameLocks noGrp="1"/>
          </p:cNvGraphicFramePr>
          <p:nvPr>
            <p:ph sz="half" idx="2"/>
            <p:extLst>
              <p:ext uri="{D42A27DB-BD31-4B8C-83A1-F6EECF244321}">
                <p14:modId xmlns:p14="http://schemas.microsoft.com/office/powerpoint/2010/main" val="1922164792"/>
              </p:ext>
            </p:extLst>
          </p:nvPr>
        </p:nvGraphicFramePr>
        <p:xfrm>
          <a:off x="3032079" y="543297"/>
          <a:ext cx="8667161" cy="4018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05418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61688" y="18255"/>
            <a:ext cx="10515600" cy="1325563"/>
          </a:xfrm>
        </p:spPr>
        <p:txBody>
          <a:bodyPr/>
          <a:lstStyle/>
          <a:p>
            <a:r>
              <a:rPr lang="es-MX" dirty="0"/>
              <a:t>Sinapsis química</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815119" y="1253331"/>
            <a:ext cx="6761922" cy="3095149"/>
          </a:xfrm>
        </p:spPr>
        <p:txBody>
          <a:bodyPr>
            <a:normAutofit/>
          </a:bodyPr>
          <a:lstStyle/>
          <a:p>
            <a:r>
              <a:rPr lang="es-MX" sz="1600" dirty="0"/>
              <a:t>La mayoría de las sinapsis.</a:t>
            </a:r>
          </a:p>
          <a:p>
            <a:r>
              <a:rPr lang="es-MX" sz="1600" dirty="0"/>
              <a:t>La neurona secreta un neurotransmisor.</a:t>
            </a:r>
          </a:p>
          <a:p>
            <a:r>
              <a:rPr lang="es-MX" sz="1600" dirty="0"/>
              <a:t>Los más comunes</a:t>
            </a:r>
          </a:p>
          <a:p>
            <a:pPr lvl="1"/>
            <a:r>
              <a:rPr lang="es-MX" sz="1600" dirty="0"/>
              <a:t>Acetilcolina.</a:t>
            </a:r>
          </a:p>
          <a:p>
            <a:pPr lvl="1"/>
            <a:r>
              <a:rPr lang="es-MX" sz="1600" dirty="0"/>
              <a:t>Norepinefrina.</a:t>
            </a:r>
          </a:p>
          <a:p>
            <a:pPr lvl="1"/>
            <a:r>
              <a:rPr lang="es-MX" sz="1600" dirty="0"/>
              <a:t>Epinefrina.</a:t>
            </a:r>
          </a:p>
          <a:p>
            <a:pPr lvl="1"/>
            <a:r>
              <a:rPr lang="es-MX" sz="1600" dirty="0" err="1"/>
              <a:t>Histama</a:t>
            </a:r>
            <a:r>
              <a:rPr lang="es-MX" sz="1600" dirty="0"/>
              <a:t>.</a:t>
            </a:r>
          </a:p>
          <a:p>
            <a:pPr lvl="1"/>
            <a:r>
              <a:rPr lang="es-MX" sz="1600" dirty="0"/>
              <a:t>GABA.</a:t>
            </a:r>
          </a:p>
          <a:p>
            <a:pPr lvl="1"/>
            <a:r>
              <a:rPr lang="es-MX" sz="1600" dirty="0"/>
              <a:t>Serotonina.</a:t>
            </a:r>
          </a:p>
          <a:p>
            <a:pPr lvl="1"/>
            <a:r>
              <a:rPr lang="es-MX" sz="1600" dirty="0"/>
              <a:t>Glutamato.</a:t>
            </a:r>
          </a:p>
          <a:p>
            <a:pPr lvl="1"/>
            <a:endParaRPr lang="es-MX" sz="1600" dirty="0"/>
          </a:p>
        </p:txBody>
      </p:sp>
      <p:pic>
        <p:nvPicPr>
          <p:cNvPr id="5" name="Imagen 4">
            <a:extLst>
              <a:ext uri="{FF2B5EF4-FFF2-40B4-BE49-F238E27FC236}">
                <a16:creationId xmlns:a16="http://schemas.microsoft.com/office/drawing/2014/main" id="{511D468F-C5F1-4B91-A3F8-10F3259308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99801" y="989274"/>
            <a:ext cx="4530918" cy="4879451"/>
          </a:xfrm>
          <a:prstGeom prst="rect">
            <a:avLst/>
          </a:prstGeom>
        </p:spPr>
      </p:pic>
      <p:sp>
        <p:nvSpPr>
          <p:cNvPr id="4" name="Rectángulo 3">
            <a:extLst>
              <a:ext uri="{FF2B5EF4-FFF2-40B4-BE49-F238E27FC236}">
                <a16:creationId xmlns:a16="http://schemas.microsoft.com/office/drawing/2014/main" id="{C27CA6D4-9A0B-44D9-83A7-321069135CEB}"/>
              </a:ext>
            </a:extLst>
          </p:cNvPr>
          <p:cNvSpPr/>
          <p:nvPr/>
        </p:nvSpPr>
        <p:spPr>
          <a:xfrm>
            <a:off x="7382063" y="6046883"/>
            <a:ext cx="3366393" cy="377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Montserrat" panose="00000500000000000000" pitchFamily="50" charset="0"/>
              </a:rPr>
              <a:t>Sinapsis química</a:t>
            </a:r>
          </a:p>
        </p:txBody>
      </p:sp>
    </p:spTree>
    <p:extLst>
      <p:ext uri="{BB962C8B-B14F-4D97-AF65-F5344CB8AC3E}">
        <p14:creationId xmlns:p14="http://schemas.microsoft.com/office/powerpoint/2010/main" val="17050314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53720" y="0"/>
            <a:ext cx="10515600" cy="1325563"/>
          </a:xfrm>
        </p:spPr>
        <p:txBody>
          <a:bodyPr/>
          <a:lstStyle/>
          <a:p>
            <a:r>
              <a:rPr lang="es-CO" dirty="0"/>
              <a:t>Organización</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r>
              <a:rPr lang="es-CO" dirty="0"/>
              <a:t>Dos poblaciones neuronales</a:t>
            </a:r>
          </a:p>
          <a:p>
            <a:endParaRPr lang="es-CO" dirty="0"/>
          </a:p>
          <a:p>
            <a:pPr lvl="1"/>
            <a:r>
              <a:rPr lang="es-CO" dirty="0">
                <a:solidFill>
                  <a:srgbClr val="343536"/>
                </a:solidFill>
              </a:rPr>
              <a:t>N</a:t>
            </a:r>
            <a:r>
              <a:rPr lang="es-CO" b="0" i="0" dirty="0">
                <a:solidFill>
                  <a:srgbClr val="343536"/>
                </a:solidFill>
                <a:effectLst/>
              </a:rPr>
              <a:t>euronas posganglionares:</a:t>
            </a:r>
          </a:p>
          <a:p>
            <a:pPr lvl="2"/>
            <a:r>
              <a:rPr lang="es-MX" b="0" i="0" dirty="0">
                <a:solidFill>
                  <a:srgbClr val="343536"/>
                </a:solidFill>
                <a:effectLst/>
              </a:rPr>
              <a:t>Se agrupan en ganglios autonómicos, y sus axones amielínicos se proyectan hacia los órganos diana.</a:t>
            </a:r>
          </a:p>
          <a:p>
            <a:pPr lvl="1"/>
            <a:r>
              <a:rPr lang="es-MX" dirty="0">
                <a:solidFill>
                  <a:srgbClr val="343536"/>
                </a:solidFill>
              </a:rPr>
              <a:t>Neuronas preganglionares:</a:t>
            </a:r>
          </a:p>
          <a:p>
            <a:pPr lvl="2"/>
            <a:r>
              <a:rPr lang="es-MX" b="0" i="0" dirty="0">
                <a:solidFill>
                  <a:srgbClr val="343536"/>
                </a:solidFill>
                <a:effectLst/>
              </a:rPr>
              <a:t>Se localizan en la médula espinal y en el tallo cerebral, y sus axones viajan desde el sistema nervioso central hacia los ganglios.</a:t>
            </a:r>
          </a:p>
          <a:p>
            <a:pPr lvl="2"/>
            <a:r>
              <a:rPr lang="es-MX" dirty="0">
                <a:solidFill>
                  <a:srgbClr val="343536"/>
                </a:solidFill>
              </a:rPr>
              <a:t>Mielínicos</a:t>
            </a:r>
          </a:p>
          <a:p>
            <a:pPr lvl="2"/>
            <a:endParaRPr lang="es-CO" dirty="0"/>
          </a:p>
        </p:txBody>
      </p:sp>
    </p:spTree>
    <p:extLst>
      <p:ext uri="{BB962C8B-B14F-4D97-AF65-F5344CB8AC3E}">
        <p14:creationId xmlns:p14="http://schemas.microsoft.com/office/powerpoint/2010/main" val="33788735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endParaRPr lang="es-CO"/>
          </a:p>
        </p:txBody>
      </p:sp>
      <p:pic>
        <p:nvPicPr>
          <p:cNvPr id="5" name="Imagen 4">
            <a:extLst>
              <a:ext uri="{FF2B5EF4-FFF2-40B4-BE49-F238E27FC236}">
                <a16:creationId xmlns:a16="http://schemas.microsoft.com/office/drawing/2014/main" id="{2F6B7AD4-484C-4613-998D-012708D0C894}"/>
              </a:ext>
            </a:extLst>
          </p:cNvPr>
          <p:cNvPicPr>
            <a:picLocks noChangeAspect="1"/>
          </p:cNvPicPr>
          <p:nvPr/>
        </p:nvPicPr>
        <p:blipFill>
          <a:blip r:embed="rId2"/>
          <a:stretch>
            <a:fillRect/>
          </a:stretch>
        </p:blipFill>
        <p:spPr>
          <a:xfrm>
            <a:off x="3952240" y="309647"/>
            <a:ext cx="8102036" cy="6238706"/>
          </a:xfrm>
          <a:prstGeom prst="rect">
            <a:avLst/>
          </a:prstGeom>
        </p:spPr>
      </p:pic>
    </p:spTree>
    <p:extLst>
      <p:ext uri="{BB962C8B-B14F-4D97-AF65-F5344CB8AC3E}">
        <p14:creationId xmlns:p14="http://schemas.microsoft.com/office/powerpoint/2010/main" val="202362933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11404" y="0"/>
            <a:ext cx="10515600" cy="1325563"/>
          </a:xfrm>
        </p:spPr>
        <p:txBody>
          <a:bodyPr/>
          <a:lstStyle/>
          <a:p>
            <a:r>
              <a:rPr lang="es-CO" dirty="0"/>
              <a:t>Diferencia: autónomo vs. somático</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613004" y="1182031"/>
            <a:ext cx="5584596" cy="2962423"/>
          </a:xfrm>
        </p:spPr>
        <p:txBody>
          <a:bodyPr/>
          <a:lstStyle/>
          <a:p>
            <a:r>
              <a:rPr lang="es-MX" b="0" i="0" dirty="0">
                <a:solidFill>
                  <a:srgbClr val="343536"/>
                </a:solidFill>
                <a:effectLst/>
              </a:rPr>
              <a:t>En el sistema nervioso somático los somas de las motoneuronas se localizan en la médula espinal o en los núcleos motores de los nervios craneales en el tallo cerebral.</a:t>
            </a:r>
          </a:p>
          <a:p>
            <a:endParaRPr lang="es-MX" dirty="0">
              <a:solidFill>
                <a:srgbClr val="343536"/>
              </a:solidFill>
            </a:endParaRPr>
          </a:p>
          <a:p>
            <a:r>
              <a:rPr lang="es-MX" b="0" i="0" dirty="0">
                <a:solidFill>
                  <a:srgbClr val="343536"/>
                </a:solidFill>
                <a:effectLst/>
              </a:rPr>
              <a:t>SNA los somas se agrupan en los ganglios autónomos periféricos.</a:t>
            </a:r>
            <a:endParaRPr lang="es-CO" dirty="0"/>
          </a:p>
        </p:txBody>
      </p:sp>
      <p:pic>
        <p:nvPicPr>
          <p:cNvPr id="5" name="Imagen 4">
            <a:extLst>
              <a:ext uri="{FF2B5EF4-FFF2-40B4-BE49-F238E27FC236}">
                <a16:creationId xmlns:a16="http://schemas.microsoft.com/office/drawing/2014/main" id="{09D99BBF-32D8-4DD7-94AC-07510D6A8C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7259" y="1376313"/>
            <a:ext cx="4652460" cy="2573861"/>
          </a:xfrm>
          <a:prstGeom prst="rect">
            <a:avLst/>
          </a:prstGeom>
        </p:spPr>
      </p:pic>
      <p:pic>
        <p:nvPicPr>
          <p:cNvPr id="7" name="Imagen 6">
            <a:extLst>
              <a:ext uri="{FF2B5EF4-FFF2-40B4-BE49-F238E27FC236}">
                <a16:creationId xmlns:a16="http://schemas.microsoft.com/office/drawing/2014/main" id="{D005EBCE-7F79-4A4D-A48F-D44FCFCE61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5517" y="4151476"/>
            <a:ext cx="3381375" cy="2341399"/>
          </a:xfrm>
          <a:prstGeom prst="rect">
            <a:avLst/>
          </a:prstGeom>
        </p:spPr>
      </p:pic>
    </p:spTree>
    <p:extLst>
      <p:ext uri="{BB962C8B-B14F-4D97-AF65-F5344CB8AC3E}">
        <p14:creationId xmlns:p14="http://schemas.microsoft.com/office/powerpoint/2010/main" val="3650747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604520" y="18255"/>
            <a:ext cx="10515600" cy="1325563"/>
          </a:xfrm>
        </p:spPr>
        <p:txBody>
          <a:bodyPr/>
          <a:lstStyle/>
          <a:p>
            <a:r>
              <a:rPr lang="es-CO" dirty="0"/>
              <a:t>Sistema entérico</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5069398" y="1343818"/>
            <a:ext cx="6761922" cy="4351338"/>
          </a:xfrm>
        </p:spPr>
        <p:txBody>
          <a:bodyPr/>
          <a:lstStyle/>
          <a:p>
            <a:r>
              <a:rPr lang="es-MX" b="0" i="0" dirty="0">
                <a:solidFill>
                  <a:srgbClr val="343536"/>
                </a:solidFill>
                <a:effectLst/>
              </a:rPr>
              <a:t>Se extiende desde el esófago hasta el recto.</a:t>
            </a:r>
          </a:p>
          <a:p>
            <a:endParaRPr lang="es-MX" dirty="0">
              <a:solidFill>
                <a:srgbClr val="343536"/>
              </a:solidFill>
            </a:endParaRPr>
          </a:p>
          <a:p>
            <a:r>
              <a:rPr lang="es-MX" dirty="0">
                <a:solidFill>
                  <a:srgbClr val="343536"/>
                </a:solidFill>
              </a:rPr>
              <a:t>Dos plexos:</a:t>
            </a:r>
          </a:p>
          <a:p>
            <a:pPr lvl="1"/>
            <a:r>
              <a:rPr lang="es-CO" dirty="0">
                <a:solidFill>
                  <a:srgbClr val="343536"/>
                </a:solidFill>
              </a:rPr>
              <a:t>E</a:t>
            </a:r>
            <a:r>
              <a:rPr lang="es-CO" b="0" i="0" dirty="0">
                <a:solidFill>
                  <a:srgbClr val="343536"/>
                </a:solidFill>
                <a:effectLst/>
              </a:rPr>
              <a:t>l plexo mientérico (o plexo de Auerbach)</a:t>
            </a:r>
            <a:endParaRPr lang="es-MX" b="0" i="0" dirty="0">
              <a:solidFill>
                <a:srgbClr val="343536"/>
              </a:solidFill>
              <a:effectLst/>
            </a:endParaRPr>
          </a:p>
          <a:p>
            <a:pPr lvl="2"/>
            <a:r>
              <a:rPr lang="es-MX" b="0" i="0" dirty="0">
                <a:solidFill>
                  <a:srgbClr val="343536"/>
                </a:solidFill>
                <a:effectLst/>
              </a:rPr>
              <a:t>Localizado entre la capa muscular circular y la capa muscular longitudinal.</a:t>
            </a:r>
            <a:endParaRPr lang="es-MX" dirty="0">
              <a:solidFill>
                <a:srgbClr val="343536"/>
              </a:solidFill>
            </a:endParaRPr>
          </a:p>
          <a:p>
            <a:pPr lvl="2"/>
            <a:r>
              <a:rPr lang="es-CO" b="0" i="0" dirty="0">
                <a:solidFill>
                  <a:srgbClr val="343536"/>
                </a:solidFill>
                <a:effectLst/>
              </a:rPr>
              <a:t>Plexo de Meissner:</a:t>
            </a:r>
          </a:p>
          <a:p>
            <a:pPr lvl="3"/>
            <a:r>
              <a:rPr lang="es-MX" b="0" i="0" dirty="0">
                <a:solidFill>
                  <a:srgbClr val="343536"/>
                </a:solidFill>
                <a:effectLst/>
              </a:rPr>
              <a:t>Localizado en la capa submucosa.</a:t>
            </a:r>
            <a:endParaRPr lang="es-CO" dirty="0"/>
          </a:p>
        </p:txBody>
      </p:sp>
      <p:pic>
        <p:nvPicPr>
          <p:cNvPr id="5" name="Imagen 4">
            <a:extLst>
              <a:ext uri="{FF2B5EF4-FFF2-40B4-BE49-F238E27FC236}">
                <a16:creationId xmlns:a16="http://schemas.microsoft.com/office/drawing/2014/main" id="{CA937216-E985-49A6-A2BA-274DF659D1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185544"/>
            <a:ext cx="3865109" cy="2847975"/>
          </a:xfrm>
          <a:prstGeom prst="rect">
            <a:avLst/>
          </a:prstGeom>
        </p:spPr>
      </p:pic>
    </p:spTree>
    <p:extLst>
      <p:ext uri="{BB962C8B-B14F-4D97-AF65-F5344CB8AC3E}">
        <p14:creationId xmlns:p14="http://schemas.microsoft.com/office/powerpoint/2010/main" val="336456025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23240" y="0"/>
            <a:ext cx="10515600" cy="1325563"/>
          </a:xfrm>
        </p:spPr>
        <p:txBody>
          <a:bodyPr/>
          <a:lstStyle/>
          <a:p>
            <a:r>
              <a:rPr lang="es-CO" dirty="0"/>
              <a:t>Neurotransmisores </a:t>
            </a:r>
          </a:p>
        </p:txBody>
      </p:sp>
      <p:pic>
        <p:nvPicPr>
          <p:cNvPr id="5" name="Imagen 4">
            <a:extLst>
              <a:ext uri="{FF2B5EF4-FFF2-40B4-BE49-F238E27FC236}">
                <a16:creationId xmlns:a16="http://schemas.microsoft.com/office/drawing/2014/main" id="{CCDF23AC-D68E-45E9-9895-890528B58353}"/>
              </a:ext>
            </a:extLst>
          </p:cNvPr>
          <p:cNvPicPr>
            <a:picLocks noChangeAspect="1"/>
          </p:cNvPicPr>
          <p:nvPr/>
        </p:nvPicPr>
        <p:blipFill>
          <a:blip r:embed="rId2"/>
          <a:stretch>
            <a:fillRect/>
          </a:stretch>
        </p:blipFill>
        <p:spPr>
          <a:xfrm>
            <a:off x="4591878" y="1273441"/>
            <a:ext cx="6446962" cy="4895108"/>
          </a:xfrm>
          <a:prstGeom prst="rect">
            <a:avLst/>
          </a:prstGeom>
        </p:spPr>
      </p:pic>
    </p:spTree>
    <p:extLst>
      <p:ext uri="{BB962C8B-B14F-4D97-AF65-F5344CB8AC3E}">
        <p14:creationId xmlns:p14="http://schemas.microsoft.com/office/powerpoint/2010/main" val="260455190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EB60D2-908F-4B50-BA73-D44E82388382}"/>
              </a:ext>
            </a:extLst>
          </p:cNvPr>
          <p:cNvSpPr>
            <a:spLocks noGrp="1"/>
          </p:cNvSpPr>
          <p:nvPr>
            <p:ph type="title"/>
          </p:nvPr>
        </p:nvSpPr>
        <p:spPr>
          <a:xfrm>
            <a:off x="482600" y="34608"/>
            <a:ext cx="10515600" cy="1325563"/>
          </a:xfrm>
        </p:spPr>
        <p:txBody>
          <a:bodyPr/>
          <a:lstStyle/>
          <a:p>
            <a:r>
              <a:rPr lang="es-CO" dirty="0"/>
              <a:t>Receptores</a:t>
            </a:r>
          </a:p>
        </p:txBody>
      </p:sp>
      <p:graphicFrame>
        <p:nvGraphicFramePr>
          <p:cNvPr id="6" name="Tabla 6">
            <a:extLst>
              <a:ext uri="{FF2B5EF4-FFF2-40B4-BE49-F238E27FC236}">
                <a16:creationId xmlns:a16="http://schemas.microsoft.com/office/drawing/2014/main" id="{384B2911-2E80-4646-AB9F-A8358F4245ED}"/>
              </a:ext>
            </a:extLst>
          </p:cNvPr>
          <p:cNvGraphicFramePr>
            <a:graphicFrameLocks noGrp="1"/>
          </p:cNvGraphicFramePr>
          <p:nvPr>
            <p:ph sz="half" idx="2"/>
            <p:extLst>
              <p:ext uri="{D42A27DB-BD31-4B8C-83A1-F6EECF244321}">
                <p14:modId xmlns:p14="http://schemas.microsoft.com/office/powerpoint/2010/main" val="3134099281"/>
              </p:ext>
            </p:extLst>
          </p:nvPr>
        </p:nvGraphicFramePr>
        <p:xfrm>
          <a:off x="4874185" y="1360171"/>
          <a:ext cx="6761162" cy="4246880"/>
        </p:xfrm>
        <a:graphic>
          <a:graphicData uri="http://schemas.openxmlformats.org/drawingml/2006/table">
            <a:tbl>
              <a:tblPr firstRow="1" bandRow="1">
                <a:tableStyleId>{449CDFF4-5091-41B1-9043-D889164D9BA4}</a:tableStyleId>
              </a:tblPr>
              <a:tblGrid>
                <a:gridCol w="3380581">
                  <a:extLst>
                    <a:ext uri="{9D8B030D-6E8A-4147-A177-3AD203B41FA5}">
                      <a16:colId xmlns:a16="http://schemas.microsoft.com/office/drawing/2014/main" val="1683115943"/>
                    </a:ext>
                  </a:extLst>
                </a:gridCol>
                <a:gridCol w="3380581">
                  <a:extLst>
                    <a:ext uri="{9D8B030D-6E8A-4147-A177-3AD203B41FA5}">
                      <a16:colId xmlns:a16="http://schemas.microsoft.com/office/drawing/2014/main" val="2177215346"/>
                    </a:ext>
                  </a:extLst>
                </a:gridCol>
              </a:tblGrid>
              <a:tr h="370840">
                <a:tc>
                  <a:txBody>
                    <a:bodyPr/>
                    <a:lstStyle/>
                    <a:p>
                      <a:r>
                        <a:rPr lang="es-CO" dirty="0">
                          <a:latin typeface="Montserrat" panose="00000500000000000000" pitchFamily="50" charset="0"/>
                        </a:rPr>
                        <a:t>Alfa</a:t>
                      </a:r>
                    </a:p>
                  </a:txBody>
                  <a:tcPr/>
                </a:tc>
                <a:tc>
                  <a:txBody>
                    <a:bodyPr/>
                    <a:lstStyle/>
                    <a:p>
                      <a:r>
                        <a:rPr lang="es-CO" dirty="0">
                          <a:latin typeface="Montserrat" panose="00000500000000000000" pitchFamily="50" charset="0"/>
                        </a:rPr>
                        <a:t>Beta</a:t>
                      </a:r>
                    </a:p>
                  </a:txBody>
                  <a:tcPr/>
                </a:tc>
                <a:extLst>
                  <a:ext uri="{0D108BD9-81ED-4DB2-BD59-A6C34878D82A}">
                    <a16:rowId xmlns:a16="http://schemas.microsoft.com/office/drawing/2014/main" val="2444981413"/>
                  </a:ext>
                </a:extLst>
              </a:tr>
              <a:tr h="370840">
                <a:tc>
                  <a:txBody>
                    <a:bodyPr/>
                    <a:lstStyle/>
                    <a:p>
                      <a:r>
                        <a:rPr lang="es-CO" dirty="0">
                          <a:latin typeface="Montserrat" panose="00000500000000000000" pitchFamily="50" charset="0"/>
                        </a:rPr>
                        <a:t>Vasoconstricción</a:t>
                      </a:r>
                    </a:p>
                  </a:txBody>
                  <a:tcPr/>
                </a:tc>
                <a:tc>
                  <a:txBody>
                    <a:bodyPr/>
                    <a:lstStyle/>
                    <a:p>
                      <a:r>
                        <a:rPr lang="es-CO" dirty="0">
                          <a:latin typeface="Montserrat" panose="00000500000000000000" pitchFamily="50" charset="0"/>
                        </a:rPr>
                        <a:t>Vasodilatación B2</a:t>
                      </a:r>
                    </a:p>
                  </a:txBody>
                  <a:tcPr/>
                </a:tc>
                <a:extLst>
                  <a:ext uri="{0D108BD9-81ED-4DB2-BD59-A6C34878D82A}">
                    <a16:rowId xmlns:a16="http://schemas.microsoft.com/office/drawing/2014/main" val="258842189"/>
                  </a:ext>
                </a:extLst>
              </a:tr>
              <a:tr h="370840">
                <a:tc>
                  <a:txBody>
                    <a:bodyPr/>
                    <a:lstStyle/>
                    <a:p>
                      <a:r>
                        <a:rPr lang="es-CO" dirty="0">
                          <a:latin typeface="Montserrat" panose="00000500000000000000" pitchFamily="50" charset="0"/>
                        </a:rPr>
                        <a:t>Dilatación del iris</a:t>
                      </a:r>
                    </a:p>
                  </a:txBody>
                  <a:tcPr/>
                </a:tc>
                <a:tc>
                  <a:txBody>
                    <a:bodyPr/>
                    <a:lstStyle/>
                    <a:p>
                      <a:r>
                        <a:rPr lang="es-CO" dirty="0">
                          <a:latin typeface="Montserrat" panose="00000500000000000000" pitchFamily="50" charset="0"/>
                        </a:rPr>
                        <a:t>Cardio aceleración B1</a:t>
                      </a:r>
                    </a:p>
                  </a:txBody>
                  <a:tcPr/>
                </a:tc>
                <a:extLst>
                  <a:ext uri="{0D108BD9-81ED-4DB2-BD59-A6C34878D82A}">
                    <a16:rowId xmlns:a16="http://schemas.microsoft.com/office/drawing/2014/main" val="1695229626"/>
                  </a:ext>
                </a:extLst>
              </a:tr>
              <a:tr h="370840">
                <a:tc>
                  <a:txBody>
                    <a:bodyPr/>
                    <a:lstStyle/>
                    <a:p>
                      <a:r>
                        <a:rPr lang="es-CO" dirty="0">
                          <a:latin typeface="Montserrat" panose="00000500000000000000" pitchFamily="50" charset="0"/>
                        </a:rPr>
                        <a:t>Relajación intestinal</a:t>
                      </a:r>
                    </a:p>
                  </a:txBody>
                  <a:tcPr/>
                </a:tc>
                <a:tc>
                  <a:txBody>
                    <a:bodyPr/>
                    <a:lstStyle/>
                    <a:p>
                      <a:r>
                        <a:rPr lang="es-CO" dirty="0">
                          <a:latin typeface="Montserrat" panose="00000500000000000000" pitchFamily="50" charset="0"/>
                        </a:rPr>
                        <a:t>Aumento de la fuerza de contracción</a:t>
                      </a:r>
                    </a:p>
                  </a:txBody>
                  <a:tcPr/>
                </a:tc>
                <a:extLst>
                  <a:ext uri="{0D108BD9-81ED-4DB2-BD59-A6C34878D82A}">
                    <a16:rowId xmlns:a16="http://schemas.microsoft.com/office/drawing/2014/main" val="484137625"/>
                  </a:ext>
                </a:extLst>
              </a:tr>
              <a:tr h="370840">
                <a:tc>
                  <a:txBody>
                    <a:bodyPr/>
                    <a:lstStyle/>
                    <a:p>
                      <a:r>
                        <a:rPr lang="es-CO" dirty="0">
                          <a:latin typeface="Montserrat" panose="00000500000000000000" pitchFamily="50" charset="0"/>
                        </a:rPr>
                        <a:t>Contracción </a:t>
                      </a:r>
                      <a:r>
                        <a:rPr lang="es-CO" dirty="0" err="1">
                          <a:latin typeface="Montserrat" panose="00000500000000000000" pitchFamily="50" charset="0"/>
                        </a:rPr>
                        <a:t>pilomotora</a:t>
                      </a:r>
                      <a:endParaRPr lang="es-CO" dirty="0">
                        <a:latin typeface="Montserrat" panose="00000500000000000000" pitchFamily="50" charset="0"/>
                      </a:endParaRPr>
                    </a:p>
                  </a:txBody>
                  <a:tcPr/>
                </a:tc>
                <a:tc>
                  <a:txBody>
                    <a:bodyPr/>
                    <a:lstStyle/>
                    <a:p>
                      <a:r>
                        <a:rPr lang="es-CO" dirty="0">
                          <a:latin typeface="Montserrat" panose="00000500000000000000" pitchFamily="50" charset="0"/>
                        </a:rPr>
                        <a:t>Broncodilatación B2</a:t>
                      </a:r>
                    </a:p>
                  </a:txBody>
                  <a:tcPr/>
                </a:tc>
                <a:extLst>
                  <a:ext uri="{0D108BD9-81ED-4DB2-BD59-A6C34878D82A}">
                    <a16:rowId xmlns:a16="http://schemas.microsoft.com/office/drawing/2014/main" val="2905312737"/>
                  </a:ext>
                </a:extLst>
              </a:tr>
              <a:tr h="370840">
                <a:tc>
                  <a:txBody>
                    <a:bodyPr/>
                    <a:lstStyle/>
                    <a:p>
                      <a:r>
                        <a:rPr lang="es-CO" dirty="0">
                          <a:latin typeface="Montserrat" panose="00000500000000000000" pitchFamily="50" charset="0"/>
                        </a:rPr>
                        <a:t>Contracción esfínter vejiga</a:t>
                      </a:r>
                    </a:p>
                  </a:txBody>
                  <a:tcPr/>
                </a:tc>
                <a:tc>
                  <a:txBody>
                    <a:bodyPr/>
                    <a:lstStyle/>
                    <a:p>
                      <a:r>
                        <a:rPr lang="es-CO" dirty="0" err="1">
                          <a:latin typeface="Montserrat" panose="00000500000000000000" pitchFamily="50" charset="0"/>
                        </a:rPr>
                        <a:t>Calorogenesis</a:t>
                      </a:r>
                      <a:r>
                        <a:rPr lang="es-CO" dirty="0">
                          <a:latin typeface="Montserrat" panose="00000500000000000000" pitchFamily="50" charset="0"/>
                        </a:rPr>
                        <a:t> B2</a:t>
                      </a:r>
                    </a:p>
                  </a:txBody>
                  <a:tcPr/>
                </a:tc>
                <a:extLst>
                  <a:ext uri="{0D108BD9-81ED-4DB2-BD59-A6C34878D82A}">
                    <a16:rowId xmlns:a16="http://schemas.microsoft.com/office/drawing/2014/main" val="2304913937"/>
                  </a:ext>
                </a:extLst>
              </a:tr>
              <a:tr h="370840">
                <a:tc>
                  <a:txBody>
                    <a:bodyPr/>
                    <a:lstStyle/>
                    <a:p>
                      <a:endParaRPr lang="es-CO" dirty="0">
                        <a:latin typeface="Montserrat" panose="00000500000000000000" pitchFamily="50" charset="0"/>
                      </a:endParaRPr>
                    </a:p>
                  </a:txBody>
                  <a:tcPr/>
                </a:tc>
                <a:tc>
                  <a:txBody>
                    <a:bodyPr/>
                    <a:lstStyle/>
                    <a:p>
                      <a:r>
                        <a:rPr lang="es-CO" dirty="0" err="1">
                          <a:latin typeface="Montserrat" panose="00000500000000000000" pitchFamily="50" charset="0"/>
                        </a:rPr>
                        <a:t>Glucogenolisis</a:t>
                      </a:r>
                      <a:r>
                        <a:rPr lang="es-CO" dirty="0">
                          <a:latin typeface="Montserrat" panose="00000500000000000000" pitchFamily="50" charset="0"/>
                        </a:rPr>
                        <a:t>  B2</a:t>
                      </a:r>
                    </a:p>
                  </a:txBody>
                  <a:tcPr/>
                </a:tc>
                <a:extLst>
                  <a:ext uri="{0D108BD9-81ED-4DB2-BD59-A6C34878D82A}">
                    <a16:rowId xmlns:a16="http://schemas.microsoft.com/office/drawing/2014/main" val="579448217"/>
                  </a:ext>
                </a:extLst>
              </a:tr>
              <a:tr h="370840">
                <a:tc>
                  <a:txBody>
                    <a:bodyPr/>
                    <a:lstStyle/>
                    <a:p>
                      <a:endParaRPr lang="es-CO" dirty="0">
                        <a:latin typeface="Montserrat" panose="00000500000000000000" pitchFamily="50" charset="0"/>
                      </a:endParaRPr>
                    </a:p>
                  </a:txBody>
                  <a:tcPr/>
                </a:tc>
                <a:tc>
                  <a:txBody>
                    <a:bodyPr/>
                    <a:lstStyle/>
                    <a:p>
                      <a:r>
                        <a:rPr lang="es-CO" dirty="0">
                          <a:latin typeface="Montserrat" panose="00000500000000000000" pitchFamily="50" charset="0"/>
                        </a:rPr>
                        <a:t>Lipolisis B1</a:t>
                      </a:r>
                    </a:p>
                  </a:txBody>
                  <a:tcPr/>
                </a:tc>
                <a:extLst>
                  <a:ext uri="{0D108BD9-81ED-4DB2-BD59-A6C34878D82A}">
                    <a16:rowId xmlns:a16="http://schemas.microsoft.com/office/drawing/2014/main" val="1384304723"/>
                  </a:ext>
                </a:extLst>
              </a:tr>
              <a:tr h="370840">
                <a:tc>
                  <a:txBody>
                    <a:bodyPr/>
                    <a:lstStyle/>
                    <a:p>
                      <a:endParaRPr lang="es-CO" dirty="0">
                        <a:latin typeface="Montserrat" panose="00000500000000000000" pitchFamily="50" charset="0"/>
                      </a:endParaRPr>
                    </a:p>
                  </a:txBody>
                  <a:tcPr/>
                </a:tc>
                <a:tc>
                  <a:txBody>
                    <a:bodyPr/>
                    <a:lstStyle/>
                    <a:p>
                      <a:r>
                        <a:rPr lang="es-CO" dirty="0">
                          <a:latin typeface="Montserrat" panose="00000500000000000000" pitchFamily="50" charset="0"/>
                        </a:rPr>
                        <a:t>Relajación de la pared vesical B2</a:t>
                      </a:r>
                    </a:p>
                  </a:txBody>
                  <a:tcPr/>
                </a:tc>
                <a:extLst>
                  <a:ext uri="{0D108BD9-81ED-4DB2-BD59-A6C34878D82A}">
                    <a16:rowId xmlns:a16="http://schemas.microsoft.com/office/drawing/2014/main" val="2224011850"/>
                  </a:ext>
                </a:extLst>
              </a:tr>
              <a:tr h="370840">
                <a:tc>
                  <a:txBody>
                    <a:bodyPr/>
                    <a:lstStyle/>
                    <a:p>
                      <a:endParaRPr lang="es-CO" dirty="0">
                        <a:latin typeface="Montserrat" panose="00000500000000000000" pitchFamily="50" charset="0"/>
                      </a:endParaRPr>
                    </a:p>
                  </a:txBody>
                  <a:tcPr/>
                </a:tc>
                <a:tc>
                  <a:txBody>
                    <a:bodyPr/>
                    <a:lstStyle/>
                    <a:p>
                      <a:r>
                        <a:rPr lang="es-CO" dirty="0">
                          <a:latin typeface="Montserrat" panose="00000500000000000000" pitchFamily="50" charset="0"/>
                        </a:rPr>
                        <a:t>Termogénesis B3</a:t>
                      </a:r>
                    </a:p>
                  </a:txBody>
                  <a:tcPr/>
                </a:tc>
                <a:extLst>
                  <a:ext uri="{0D108BD9-81ED-4DB2-BD59-A6C34878D82A}">
                    <a16:rowId xmlns:a16="http://schemas.microsoft.com/office/drawing/2014/main" val="3877989793"/>
                  </a:ext>
                </a:extLst>
              </a:tr>
            </a:tbl>
          </a:graphicData>
        </a:graphic>
      </p:graphicFrame>
    </p:spTree>
    <p:extLst>
      <p:ext uri="{BB962C8B-B14F-4D97-AF65-F5344CB8AC3E}">
        <p14:creationId xmlns:p14="http://schemas.microsoft.com/office/powerpoint/2010/main" val="26110079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DFBB50-CB78-474B-AFCC-2407370293D3}"/>
              </a:ext>
            </a:extLst>
          </p:cNvPr>
          <p:cNvSpPr>
            <a:spLocks noGrp="1"/>
          </p:cNvSpPr>
          <p:nvPr>
            <p:ph type="title"/>
          </p:nvPr>
        </p:nvSpPr>
        <p:spPr>
          <a:xfrm>
            <a:off x="462280" y="0"/>
            <a:ext cx="10515600" cy="1325563"/>
          </a:xfrm>
        </p:spPr>
        <p:txBody>
          <a:bodyPr/>
          <a:lstStyle/>
          <a:p>
            <a:r>
              <a:rPr lang="es-CO" dirty="0"/>
              <a:t>En resumen </a:t>
            </a:r>
          </a:p>
        </p:txBody>
      </p:sp>
      <p:graphicFrame>
        <p:nvGraphicFramePr>
          <p:cNvPr id="4" name="Tabla 4">
            <a:extLst>
              <a:ext uri="{FF2B5EF4-FFF2-40B4-BE49-F238E27FC236}">
                <a16:creationId xmlns:a16="http://schemas.microsoft.com/office/drawing/2014/main" id="{57E0993F-A50C-4782-9ACC-A761739C1CFA}"/>
              </a:ext>
            </a:extLst>
          </p:cNvPr>
          <p:cNvGraphicFramePr>
            <a:graphicFrameLocks noGrp="1"/>
          </p:cNvGraphicFramePr>
          <p:nvPr>
            <p:ph sz="half" idx="2"/>
            <p:extLst>
              <p:ext uri="{D42A27DB-BD31-4B8C-83A1-F6EECF244321}">
                <p14:modId xmlns:p14="http://schemas.microsoft.com/office/powerpoint/2010/main" val="3003308743"/>
              </p:ext>
            </p:extLst>
          </p:nvPr>
        </p:nvGraphicFramePr>
        <p:xfrm>
          <a:off x="4765358" y="1325563"/>
          <a:ext cx="6761160" cy="4145280"/>
        </p:xfrm>
        <a:graphic>
          <a:graphicData uri="http://schemas.openxmlformats.org/drawingml/2006/table">
            <a:tbl>
              <a:tblPr firstRow="1" bandRow="1">
                <a:tableStyleId>{449CDFF4-5091-41B1-9043-D889164D9BA4}</a:tableStyleId>
              </a:tblPr>
              <a:tblGrid>
                <a:gridCol w="2253720">
                  <a:extLst>
                    <a:ext uri="{9D8B030D-6E8A-4147-A177-3AD203B41FA5}">
                      <a16:colId xmlns:a16="http://schemas.microsoft.com/office/drawing/2014/main" val="2852944691"/>
                    </a:ext>
                  </a:extLst>
                </a:gridCol>
                <a:gridCol w="2253720">
                  <a:extLst>
                    <a:ext uri="{9D8B030D-6E8A-4147-A177-3AD203B41FA5}">
                      <a16:colId xmlns:a16="http://schemas.microsoft.com/office/drawing/2014/main" val="2019479788"/>
                    </a:ext>
                  </a:extLst>
                </a:gridCol>
                <a:gridCol w="2253720">
                  <a:extLst>
                    <a:ext uri="{9D8B030D-6E8A-4147-A177-3AD203B41FA5}">
                      <a16:colId xmlns:a16="http://schemas.microsoft.com/office/drawing/2014/main" val="2866558414"/>
                    </a:ext>
                  </a:extLst>
                </a:gridCol>
              </a:tblGrid>
              <a:tr h="370840">
                <a:tc>
                  <a:txBody>
                    <a:bodyPr/>
                    <a:lstStyle/>
                    <a:p>
                      <a:r>
                        <a:rPr lang="es-CO" dirty="0">
                          <a:latin typeface="Montserrat" panose="00000500000000000000" pitchFamily="50" charset="0"/>
                        </a:rPr>
                        <a:t>Órgano</a:t>
                      </a:r>
                    </a:p>
                  </a:txBody>
                  <a:tcPr/>
                </a:tc>
                <a:tc>
                  <a:txBody>
                    <a:bodyPr/>
                    <a:lstStyle/>
                    <a:p>
                      <a:r>
                        <a:rPr lang="es-CO" dirty="0">
                          <a:latin typeface="Montserrat" panose="00000500000000000000" pitchFamily="50" charset="0"/>
                        </a:rPr>
                        <a:t>Efecto simpático</a:t>
                      </a:r>
                    </a:p>
                  </a:txBody>
                  <a:tcPr/>
                </a:tc>
                <a:tc>
                  <a:txBody>
                    <a:bodyPr/>
                    <a:lstStyle/>
                    <a:p>
                      <a:r>
                        <a:rPr lang="es-CO" dirty="0">
                          <a:latin typeface="Montserrat" panose="00000500000000000000" pitchFamily="50" charset="0"/>
                        </a:rPr>
                        <a:t>Efecto parasimpático</a:t>
                      </a:r>
                    </a:p>
                  </a:txBody>
                  <a:tcPr/>
                </a:tc>
                <a:extLst>
                  <a:ext uri="{0D108BD9-81ED-4DB2-BD59-A6C34878D82A}">
                    <a16:rowId xmlns:a16="http://schemas.microsoft.com/office/drawing/2014/main" val="398333279"/>
                  </a:ext>
                </a:extLst>
              </a:tr>
              <a:tr h="370840">
                <a:tc>
                  <a:txBody>
                    <a:bodyPr/>
                    <a:lstStyle/>
                    <a:p>
                      <a:r>
                        <a:rPr lang="es-CO" dirty="0">
                          <a:latin typeface="Montserrat" panose="00000500000000000000" pitchFamily="50" charset="0"/>
                        </a:rPr>
                        <a:t>Pupila </a:t>
                      </a:r>
                    </a:p>
                  </a:txBody>
                  <a:tcPr/>
                </a:tc>
                <a:tc>
                  <a:txBody>
                    <a:bodyPr/>
                    <a:lstStyle/>
                    <a:p>
                      <a:r>
                        <a:rPr lang="es-CO" dirty="0">
                          <a:latin typeface="Montserrat" panose="00000500000000000000" pitchFamily="50" charset="0"/>
                        </a:rPr>
                        <a:t>Dilatado </a:t>
                      </a:r>
                    </a:p>
                  </a:txBody>
                  <a:tcPr/>
                </a:tc>
                <a:tc>
                  <a:txBody>
                    <a:bodyPr/>
                    <a:lstStyle/>
                    <a:p>
                      <a:r>
                        <a:rPr lang="es-CO" dirty="0">
                          <a:latin typeface="Montserrat" panose="00000500000000000000" pitchFamily="50" charset="0"/>
                        </a:rPr>
                        <a:t>Contraído</a:t>
                      </a:r>
                    </a:p>
                  </a:txBody>
                  <a:tcPr/>
                </a:tc>
                <a:extLst>
                  <a:ext uri="{0D108BD9-81ED-4DB2-BD59-A6C34878D82A}">
                    <a16:rowId xmlns:a16="http://schemas.microsoft.com/office/drawing/2014/main" val="707989604"/>
                  </a:ext>
                </a:extLst>
              </a:tr>
              <a:tr h="370840">
                <a:tc>
                  <a:txBody>
                    <a:bodyPr/>
                    <a:lstStyle/>
                    <a:p>
                      <a:r>
                        <a:rPr lang="es-CO" dirty="0">
                          <a:latin typeface="Montserrat" panose="00000500000000000000" pitchFamily="50" charset="0"/>
                        </a:rPr>
                        <a:t>Musculo ciliar</a:t>
                      </a:r>
                    </a:p>
                  </a:txBody>
                  <a:tcPr/>
                </a:tc>
                <a:tc>
                  <a:txBody>
                    <a:bodyPr/>
                    <a:lstStyle/>
                    <a:p>
                      <a:r>
                        <a:rPr lang="es-CO" dirty="0">
                          <a:latin typeface="Montserrat" panose="00000500000000000000" pitchFamily="50" charset="0"/>
                        </a:rPr>
                        <a:t>Relajado Visión de lejos</a:t>
                      </a:r>
                    </a:p>
                  </a:txBody>
                  <a:tcPr/>
                </a:tc>
                <a:tc>
                  <a:txBody>
                    <a:bodyPr/>
                    <a:lstStyle/>
                    <a:p>
                      <a:r>
                        <a:rPr lang="es-CO" dirty="0">
                          <a:latin typeface="Montserrat" panose="00000500000000000000" pitchFamily="50" charset="0"/>
                        </a:rPr>
                        <a:t>Contraído visión cercana</a:t>
                      </a:r>
                    </a:p>
                  </a:txBody>
                  <a:tcPr/>
                </a:tc>
                <a:extLst>
                  <a:ext uri="{0D108BD9-81ED-4DB2-BD59-A6C34878D82A}">
                    <a16:rowId xmlns:a16="http://schemas.microsoft.com/office/drawing/2014/main" val="1113860982"/>
                  </a:ext>
                </a:extLst>
              </a:tr>
              <a:tr h="370840">
                <a:tc>
                  <a:txBody>
                    <a:bodyPr/>
                    <a:lstStyle/>
                    <a:p>
                      <a:r>
                        <a:rPr lang="es-CO" dirty="0">
                          <a:latin typeface="Montserrat" panose="00000500000000000000" pitchFamily="50" charset="0"/>
                        </a:rPr>
                        <a:t>Glándulas</a:t>
                      </a:r>
                    </a:p>
                  </a:txBody>
                  <a:tcPr/>
                </a:tc>
                <a:tc>
                  <a:txBody>
                    <a:bodyPr/>
                    <a:lstStyle/>
                    <a:p>
                      <a:r>
                        <a:rPr lang="es-CO" dirty="0">
                          <a:latin typeface="Montserrat" panose="00000500000000000000" pitchFamily="50" charset="0"/>
                        </a:rPr>
                        <a:t>Vasoconstricción y  ligera secreción</a:t>
                      </a:r>
                    </a:p>
                  </a:txBody>
                  <a:tcPr/>
                </a:tc>
                <a:tc>
                  <a:txBody>
                    <a:bodyPr/>
                    <a:lstStyle/>
                    <a:p>
                      <a:r>
                        <a:rPr lang="es-CO" dirty="0">
                          <a:latin typeface="Montserrat" panose="00000500000000000000" pitchFamily="50" charset="0"/>
                        </a:rPr>
                        <a:t>Secreción</a:t>
                      </a:r>
                    </a:p>
                  </a:txBody>
                  <a:tcPr/>
                </a:tc>
                <a:extLst>
                  <a:ext uri="{0D108BD9-81ED-4DB2-BD59-A6C34878D82A}">
                    <a16:rowId xmlns:a16="http://schemas.microsoft.com/office/drawing/2014/main" val="1215529020"/>
                  </a:ext>
                </a:extLst>
              </a:tr>
              <a:tr h="370840">
                <a:tc>
                  <a:txBody>
                    <a:bodyPr/>
                    <a:lstStyle/>
                    <a:p>
                      <a:r>
                        <a:rPr lang="es-CO" dirty="0">
                          <a:latin typeface="Montserrat" panose="00000500000000000000" pitchFamily="50" charset="0"/>
                        </a:rPr>
                        <a:t>Vasos sanguíneos</a:t>
                      </a:r>
                    </a:p>
                  </a:txBody>
                  <a:tcPr/>
                </a:tc>
                <a:tc>
                  <a:txBody>
                    <a:bodyPr/>
                    <a:lstStyle/>
                    <a:p>
                      <a:r>
                        <a:rPr lang="es-CO" dirty="0">
                          <a:latin typeface="Montserrat" panose="00000500000000000000" pitchFamily="50" charset="0"/>
                        </a:rPr>
                        <a:t>Contraídos</a:t>
                      </a:r>
                    </a:p>
                  </a:txBody>
                  <a:tcPr/>
                </a:tc>
                <a:tc>
                  <a:txBody>
                    <a:bodyPr/>
                    <a:lstStyle/>
                    <a:p>
                      <a:r>
                        <a:rPr lang="es-CO" dirty="0">
                          <a:latin typeface="Montserrat" panose="00000500000000000000" pitchFamily="50" charset="0"/>
                        </a:rPr>
                        <a:t>No efecto</a:t>
                      </a:r>
                    </a:p>
                  </a:txBody>
                  <a:tcPr/>
                </a:tc>
                <a:extLst>
                  <a:ext uri="{0D108BD9-81ED-4DB2-BD59-A6C34878D82A}">
                    <a16:rowId xmlns:a16="http://schemas.microsoft.com/office/drawing/2014/main" val="3410343907"/>
                  </a:ext>
                </a:extLst>
              </a:tr>
              <a:tr h="370840">
                <a:tc>
                  <a:txBody>
                    <a:bodyPr/>
                    <a:lstStyle/>
                    <a:p>
                      <a:r>
                        <a:rPr lang="es-CO" dirty="0">
                          <a:latin typeface="Montserrat" panose="00000500000000000000" pitchFamily="50" charset="0"/>
                        </a:rPr>
                        <a:t>Ritmo cardiaco</a:t>
                      </a:r>
                    </a:p>
                  </a:txBody>
                  <a:tcPr/>
                </a:tc>
                <a:tc>
                  <a:txBody>
                    <a:bodyPr/>
                    <a:lstStyle/>
                    <a:p>
                      <a:r>
                        <a:rPr lang="es-CO" dirty="0">
                          <a:latin typeface="Montserrat" panose="00000500000000000000" pitchFamily="50" charset="0"/>
                        </a:rPr>
                        <a:t>Contraído</a:t>
                      </a:r>
                    </a:p>
                  </a:txBody>
                  <a:tcPr/>
                </a:tc>
                <a:tc>
                  <a:txBody>
                    <a:bodyPr/>
                    <a:lstStyle/>
                    <a:p>
                      <a:r>
                        <a:rPr lang="es-CO" dirty="0">
                          <a:latin typeface="Montserrat" panose="00000500000000000000" pitchFamily="50" charset="0"/>
                        </a:rPr>
                        <a:t>Relajado</a:t>
                      </a:r>
                    </a:p>
                  </a:txBody>
                  <a:tcPr/>
                </a:tc>
                <a:extLst>
                  <a:ext uri="{0D108BD9-81ED-4DB2-BD59-A6C34878D82A}">
                    <a16:rowId xmlns:a16="http://schemas.microsoft.com/office/drawing/2014/main" val="209476277"/>
                  </a:ext>
                </a:extLst>
              </a:tr>
              <a:tr h="370840">
                <a:tc>
                  <a:txBody>
                    <a:bodyPr/>
                    <a:lstStyle/>
                    <a:p>
                      <a:r>
                        <a:rPr lang="es-CO" dirty="0">
                          <a:latin typeface="Montserrat" panose="00000500000000000000" pitchFamily="50" charset="0"/>
                        </a:rPr>
                        <a:t>Bronquios </a:t>
                      </a:r>
                    </a:p>
                  </a:txBody>
                  <a:tcPr/>
                </a:tc>
                <a:tc>
                  <a:txBody>
                    <a:bodyPr/>
                    <a:lstStyle/>
                    <a:p>
                      <a:r>
                        <a:rPr lang="es-CO" dirty="0">
                          <a:latin typeface="Montserrat" panose="00000500000000000000" pitchFamily="50" charset="0"/>
                        </a:rPr>
                        <a:t>Dilatados</a:t>
                      </a:r>
                    </a:p>
                  </a:txBody>
                  <a:tcPr/>
                </a:tc>
                <a:tc>
                  <a:txBody>
                    <a:bodyPr/>
                    <a:lstStyle/>
                    <a:p>
                      <a:r>
                        <a:rPr lang="es-CO" dirty="0">
                          <a:latin typeface="Montserrat" panose="00000500000000000000" pitchFamily="50" charset="0"/>
                        </a:rPr>
                        <a:t>Contraídos</a:t>
                      </a:r>
                    </a:p>
                  </a:txBody>
                  <a:tcPr/>
                </a:tc>
                <a:extLst>
                  <a:ext uri="{0D108BD9-81ED-4DB2-BD59-A6C34878D82A}">
                    <a16:rowId xmlns:a16="http://schemas.microsoft.com/office/drawing/2014/main" val="1513184466"/>
                  </a:ext>
                </a:extLst>
              </a:tr>
              <a:tr h="370840">
                <a:tc>
                  <a:txBody>
                    <a:bodyPr/>
                    <a:lstStyle/>
                    <a:p>
                      <a:r>
                        <a:rPr lang="es-CO" dirty="0" err="1">
                          <a:latin typeface="Montserrat" panose="00000500000000000000" pitchFamily="50" charset="0"/>
                        </a:rPr>
                        <a:t>Detrusor</a:t>
                      </a:r>
                      <a:endParaRPr lang="es-CO" dirty="0">
                        <a:latin typeface="Montserrat" panose="00000500000000000000" pitchFamily="50" charset="0"/>
                      </a:endParaRPr>
                    </a:p>
                  </a:txBody>
                  <a:tcPr/>
                </a:tc>
                <a:tc>
                  <a:txBody>
                    <a:bodyPr/>
                    <a:lstStyle/>
                    <a:p>
                      <a:r>
                        <a:rPr lang="es-CO" dirty="0">
                          <a:latin typeface="Montserrat" panose="00000500000000000000" pitchFamily="50" charset="0"/>
                        </a:rPr>
                        <a:t>Relajado</a:t>
                      </a:r>
                    </a:p>
                  </a:txBody>
                  <a:tcPr/>
                </a:tc>
                <a:tc>
                  <a:txBody>
                    <a:bodyPr/>
                    <a:lstStyle/>
                    <a:p>
                      <a:r>
                        <a:rPr lang="es-CO" dirty="0">
                          <a:latin typeface="Montserrat" panose="00000500000000000000" pitchFamily="50" charset="0"/>
                        </a:rPr>
                        <a:t>Contraído</a:t>
                      </a:r>
                    </a:p>
                  </a:txBody>
                  <a:tcPr/>
                </a:tc>
                <a:extLst>
                  <a:ext uri="{0D108BD9-81ED-4DB2-BD59-A6C34878D82A}">
                    <a16:rowId xmlns:a16="http://schemas.microsoft.com/office/drawing/2014/main" val="1614346618"/>
                  </a:ext>
                </a:extLst>
              </a:tr>
              <a:tr h="370840">
                <a:tc>
                  <a:txBody>
                    <a:bodyPr/>
                    <a:lstStyle/>
                    <a:p>
                      <a:r>
                        <a:rPr lang="es-CO" dirty="0">
                          <a:latin typeface="Montserrat" panose="00000500000000000000" pitchFamily="50" charset="0"/>
                        </a:rPr>
                        <a:t>Pene</a:t>
                      </a:r>
                    </a:p>
                  </a:txBody>
                  <a:tcPr/>
                </a:tc>
                <a:tc>
                  <a:txBody>
                    <a:bodyPr/>
                    <a:lstStyle/>
                    <a:p>
                      <a:r>
                        <a:rPr lang="es-CO" dirty="0">
                          <a:latin typeface="Montserrat" panose="00000500000000000000" pitchFamily="50" charset="0"/>
                        </a:rPr>
                        <a:t>Eyaculación</a:t>
                      </a:r>
                    </a:p>
                  </a:txBody>
                  <a:tcPr/>
                </a:tc>
                <a:tc>
                  <a:txBody>
                    <a:bodyPr/>
                    <a:lstStyle/>
                    <a:p>
                      <a:r>
                        <a:rPr lang="es-CO" dirty="0">
                          <a:latin typeface="Montserrat" panose="00000500000000000000" pitchFamily="50" charset="0"/>
                        </a:rPr>
                        <a:t>Erección</a:t>
                      </a:r>
                    </a:p>
                  </a:txBody>
                  <a:tcPr/>
                </a:tc>
                <a:extLst>
                  <a:ext uri="{0D108BD9-81ED-4DB2-BD59-A6C34878D82A}">
                    <a16:rowId xmlns:a16="http://schemas.microsoft.com/office/drawing/2014/main" val="1103114358"/>
                  </a:ext>
                </a:extLst>
              </a:tr>
            </a:tbl>
          </a:graphicData>
        </a:graphic>
      </p:graphicFrame>
    </p:spTree>
    <p:extLst>
      <p:ext uri="{BB962C8B-B14F-4D97-AF65-F5344CB8AC3E}">
        <p14:creationId xmlns:p14="http://schemas.microsoft.com/office/powerpoint/2010/main" val="15857869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E4CA64-058C-474B-A7CB-FBCA27A8B1D2}"/>
              </a:ext>
            </a:extLst>
          </p:cNvPr>
          <p:cNvSpPr>
            <a:spLocks noGrp="1"/>
          </p:cNvSpPr>
          <p:nvPr>
            <p:ph type="ctrTitle"/>
          </p:nvPr>
        </p:nvSpPr>
        <p:spPr/>
        <p:txBody>
          <a:bodyPr/>
          <a:lstStyle/>
          <a:p>
            <a:r>
              <a:rPr lang="es-CO" dirty="0"/>
              <a:t>Sistema límbico</a:t>
            </a:r>
          </a:p>
        </p:txBody>
      </p:sp>
    </p:spTree>
    <p:extLst>
      <p:ext uri="{BB962C8B-B14F-4D97-AF65-F5344CB8AC3E}">
        <p14:creationId xmlns:p14="http://schemas.microsoft.com/office/powerpoint/2010/main" val="64174989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482600" y="18255"/>
            <a:ext cx="10515600" cy="1325563"/>
          </a:xfrm>
        </p:spPr>
        <p:txBody>
          <a:bodyPr/>
          <a:lstStyle/>
          <a:p>
            <a:r>
              <a:rPr lang="es-CO" dirty="0"/>
              <a:t>Generalidades</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endParaRPr lang="es-MX" b="0" i="0" dirty="0">
              <a:solidFill>
                <a:srgbClr val="343536"/>
              </a:solidFill>
              <a:effectLst/>
            </a:endParaRPr>
          </a:p>
          <a:p>
            <a:r>
              <a:rPr lang="es-MX" dirty="0">
                <a:solidFill>
                  <a:srgbClr val="343536"/>
                </a:solidFill>
              </a:rPr>
              <a:t>C</a:t>
            </a:r>
            <a:r>
              <a:rPr lang="es-MX" b="0" i="0" dirty="0">
                <a:solidFill>
                  <a:srgbClr val="343536"/>
                </a:solidFill>
                <a:effectLst/>
              </a:rPr>
              <a:t>onjunto de estructuras neuronales que genera la conducta emocional.</a:t>
            </a:r>
          </a:p>
          <a:p>
            <a:endParaRPr lang="es-MX" dirty="0">
              <a:solidFill>
                <a:srgbClr val="343536"/>
              </a:solidFill>
            </a:endParaRPr>
          </a:p>
          <a:p>
            <a:endParaRPr lang="es-MX" dirty="0">
              <a:solidFill>
                <a:srgbClr val="343536"/>
              </a:solidFill>
            </a:endParaRPr>
          </a:p>
          <a:p>
            <a:r>
              <a:rPr lang="es-MX" dirty="0">
                <a:solidFill>
                  <a:srgbClr val="343536"/>
                </a:solidFill>
              </a:rPr>
              <a:t>Dificultad en su estudio</a:t>
            </a:r>
          </a:p>
          <a:p>
            <a:pPr lvl="1"/>
            <a:r>
              <a:rPr lang="es-MX" b="0" i="0" dirty="0">
                <a:solidFill>
                  <a:srgbClr val="343536"/>
                </a:solidFill>
                <a:effectLst/>
              </a:rPr>
              <a:t>Carácter personal y subjetivo de emociones y motivaciones que hace inverosímil cualquier intento de generalización.</a:t>
            </a:r>
          </a:p>
          <a:p>
            <a:pPr lvl="1"/>
            <a:r>
              <a:rPr lang="es-MX" b="0" i="0" dirty="0">
                <a:solidFill>
                  <a:srgbClr val="343536"/>
                </a:solidFill>
                <a:effectLst/>
              </a:rPr>
              <a:t>Es la falta de acuerdo para definir qué regiones cerebrales forman el sistema límbico.</a:t>
            </a:r>
            <a:endParaRPr lang="es-CO" dirty="0"/>
          </a:p>
        </p:txBody>
      </p:sp>
      <p:pic>
        <p:nvPicPr>
          <p:cNvPr id="5122" name="Picture 2" descr="Para qué sirven las emociones? - Somos Psicología y Formación">
            <a:extLst>
              <a:ext uri="{FF2B5EF4-FFF2-40B4-BE49-F238E27FC236}">
                <a16:creationId xmlns:a16="http://schemas.microsoft.com/office/drawing/2014/main" id="{3BC7EBDE-A5F7-4A4F-AAF7-1949CD16AAD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75640" y="1082138"/>
            <a:ext cx="3522581" cy="2346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2217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695960" y="100965"/>
            <a:ext cx="10515600" cy="1325563"/>
          </a:xfrm>
        </p:spPr>
        <p:txBody>
          <a:bodyPr/>
          <a:lstStyle/>
          <a:p>
            <a:r>
              <a:rPr lang="es-CO" dirty="0"/>
              <a:t>Anatomía funcional</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5181158" y="1591945"/>
            <a:ext cx="6761922" cy="4351338"/>
          </a:xfrm>
        </p:spPr>
        <p:txBody>
          <a:bodyPr/>
          <a:lstStyle/>
          <a:p>
            <a:r>
              <a:rPr lang="es-MX" b="0" i="0" dirty="0">
                <a:solidFill>
                  <a:srgbClr val="343536"/>
                </a:solidFill>
                <a:effectLst/>
              </a:rPr>
              <a:t>Los componentes subcorticales del sistema límbico:</a:t>
            </a:r>
          </a:p>
          <a:p>
            <a:pPr lvl="1"/>
            <a:r>
              <a:rPr lang="es-MX" dirty="0">
                <a:solidFill>
                  <a:srgbClr val="343536"/>
                </a:solidFill>
              </a:rPr>
              <a:t>Amígdala.</a:t>
            </a:r>
          </a:p>
          <a:p>
            <a:pPr lvl="1"/>
            <a:r>
              <a:rPr lang="es-MX" dirty="0">
                <a:solidFill>
                  <a:srgbClr val="343536"/>
                </a:solidFill>
              </a:rPr>
              <a:t>Área septal.</a:t>
            </a:r>
          </a:p>
          <a:p>
            <a:pPr lvl="1"/>
            <a:r>
              <a:rPr lang="es-MX" dirty="0">
                <a:solidFill>
                  <a:srgbClr val="343536"/>
                </a:solidFill>
              </a:rPr>
              <a:t>Núcleo accumbens.</a:t>
            </a:r>
          </a:p>
          <a:p>
            <a:pPr lvl="1"/>
            <a:r>
              <a:rPr lang="es-MX" dirty="0">
                <a:solidFill>
                  <a:srgbClr val="343536"/>
                </a:solidFill>
              </a:rPr>
              <a:t>Epitálamo.</a:t>
            </a:r>
          </a:p>
          <a:p>
            <a:pPr lvl="1"/>
            <a:r>
              <a:rPr lang="es-MX" dirty="0">
                <a:solidFill>
                  <a:srgbClr val="343536"/>
                </a:solidFill>
              </a:rPr>
              <a:t>Núcleo anterior del tálamo.</a:t>
            </a:r>
          </a:p>
          <a:p>
            <a:pPr lvl="1"/>
            <a:r>
              <a:rPr lang="es-MX" dirty="0">
                <a:solidFill>
                  <a:srgbClr val="343536"/>
                </a:solidFill>
              </a:rPr>
              <a:t>Ganglios basales:</a:t>
            </a:r>
          </a:p>
          <a:p>
            <a:pPr lvl="2"/>
            <a:r>
              <a:rPr lang="es-MX" dirty="0">
                <a:solidFill>
                  <a:srgbClr val="343536"/>
                </a:solidFill>
              </a:rPr>
              <a:t>Región pálida ventral.</a:t>
            </a:r>
          </a:p>
          <a:p>
            <a:pPr lvl="2"/>
            <a:r>
              <a:rPr lang="es-MX" dirty="0">
                <a:solidFill>
                  <a:srgbClr val="343536"/>
                </a:solidFill>
              </a:rPr>
              <a:t>Sustancia innominada.</a:t>
            </a:r>
            <a:endParaRPr lang="es-CO" dirty="0"/>
          </a:p>
        </p:txBody>
      </p:sp>
      <p:pic>
        <p:nvPicPr>
          <p:cNvPr id="6" name="Imagen 5">
            <a:extLst>
              <a:ext uri="{FF2B5EF4-FFF2-40B4-BE49-F238E27FC236}">
                <a16:creationId xmlns:a16="http://schemas.microsoft.com/office/drawing/2014/main" id="{8776F0B3-9073-46C9-A7A5-B33C365934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284926"/>
            <a:ext cx="3753678" cy="2806264"/>
          </a:xfrm>
          <a:prstGeom prst="rect">
            <a:avLst/>
          </a:prstGeom>
        </p:spPr>
      </p:pic>
    </p:spTree>
    <p:extLst>
      <p:ext uri="{BB962C8B-B14F-4D97-AF65-F5344CB8AC3E}">
        <p14:creationId xmlns:p14="http://schemas.microsoft.com/office/powerpoint/2010/main" val="127710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FB884-F83F-4AA5-BC1B-AB1C0CCA5A1E}"/>
              </a:ext>
            </a:extLst>
          </p:cNvPr>
          <p:cNvSpPr>
            <a:spLocks noGrp="1"/>
          </p:cNvSpPr>
          <p:nvPr>
            <p:ph type="title"/>
          </p:nvPr>
        </p:nvSpPr>
        <p:spPr>
          <a:xfrm>
            <a:off x="645160" y="183809"/>
            <a:ext cx="10515600" cy="1325563"/>
          </a:xfrm>
        </p:spPr>
        <p:txBody>
          <a:bodyPr/>
          <a:lstStyle/>
          <a:p>
            <a:r>
              <a:rPr lang="es-MX" dirty="0"/>
              <a:t>Sinapsis eléctrica</a:t>
            </a:r>
            <a:endParaRPr lang="es-CO" dirty="0"/>
          </a:p>
        </p:txBody>
      </p:sp>
      <p:sp>
        <p:nvSpPr>
          <p:cNvPr id="3" name="Marcador de contenido 2">
            <a:extLst>
              <a:ext uri="{FF2B5EF4-FFF2-40B4-BE49-F238E27FC236}">
                <a16:creationId xmlns:a16="http://schemas.microsoft.com/office/drawing/2014/main" id="{1656E14A-012F-4065-B71F-0503E3F89CD1}"/>
              </a:ext>
            </a:extLst>
          </p:cNvPr>
          <p:cNvSpPr>
            <a:spLocks noGrp="1"/>
          </p:cNvSpPr>
          <p:nvPr>
            <p:ph sz="half" idx="2"/>
          </p:nvPr>
        </p:nvSpPr>
        <p:spPr>
          <a:xfrm>
            <a:off x="645160" y="1398905"/>
            <a:ext cx="6761922" cy="4351338"/>
          </a:xfrm>
        </p:spPr>
        <p:txBody>
          <a:bodyPr/>
          <a:lstStyle/>
          <a:p>
            <a:r>
              <a:rPr lang="es-MX" dirty="0"/>
              <a:t>Constituidas por estructuras especializadas: </a:t>
            </a:r>
          </a:p>
          <a:p>
            <a:pPr lvl="1"/>
            <a:r>
              <a:rPr lang="es-MX" b="1" dirty="0"/>
              <a:t>Uniones estrechas:</a:t>
            </a:r>
            <a:r>
              <a:rPr lang="es-MX" dirty="0"/>
              <a:t> Las cuales están formadas por estructuras proteicas. específicas, las </a:t>
            </a:r>
            <a:r>
              <a:rPr lang="es-MX" b="1" dirty="0"/>
              <a:t>conexinas:</a:t>
            </a:r>
          </a:p>
          <a:p>
            <a:pPr lvl="2"/>
            <a:r>
              <a:rPr lang="es-MX" dirty="0"/>
              <a:t>Son vías que permiten la formación de comunicación entre dos células y el paso directo de iones y de algunas sustancias químicas entre ellas.</a:t>
            </a:r>
            <a:endParaRPr lang="es-CO" dirty="0"/>
          </a:p>
        </p:txBody>
      </p:sp>
      <p:pic>
        <p:nvPicPr>
          <p:cNvPr id="5" name="Imagen 4">
            <a:extLst>
              <a:ext uri="{FF2B5EF4-FFF2-40B4-BE49-F238E27FC236}">
                <a16:creationId xmlns:a16="http://schemas.microsoft.com/office/drawing/2014/main" id="{5C1DA4ED-A82D-46BF-A1DB-7E6C9EA0A0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69957" y="1320801"/>
            <a:ext cx="4297098" cy="4027828"/>
          </a:xfrm>
          <a:prstGeom prst="rect">
            <a:avLst/>
          </a:prstGeom>
        </p:spPr>
      </p:pic>
      <p:sp>
        <p:nvSpPr>
          <p:cNvPr id="4" name="Rectángulo 3">
            <a:extLst>
              <a:ext uri="{FF2B5EF4-FFF2-40B4-BE49-F238E27FC236}">
                <a16:creationId xmlns:a16="http://schemas.microsoft.com/office/drawing/2014/main" id="{479179E9-F271-438C-832C-DFD60B83C195}"/>
              </a:ext>
            </a:extLst>
          </p:cNvPr>
          <p:cNvSpPr/>
          <p:nvPr/>
        </p:nvSpPr>
        <p:spPr>
          <a:xfrm>
            <a:off x="8751240" y="5537199"/>
            <a:ext cx="1734531" cy="2388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latin typeface="Montserrat" panose="00000500000000000000" pitchFamily="50" charset="0"/>
              </a:rPr>
              <a:t>Sinapsis eléctrica</a:t>
            </a:r>
          </a:p>
        </p:txBody>
      </p:sp>
    </p:spTree>
    <p:extLst>
      <p:ext uri="{BB962C8B-B14F-4D97-AF65-F5344CB8AC3E}">
        <p14:creationId xmlns:p14="http://schemas.microsoft.com/office/powerpoint/2010/main" val="170331549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462064" y="27388"/>
            <a:ext cx="10515600" cy="1325563"/>
          </a:xfrm>
        </p:spPr>
        <p:txBody>
          <a:bodyPr/>
          <a:lstStyle/>
          <a:p>
            <a:r>
              <a:rPr lang="es-CO" dirty="0"/>
              <a:t>Amígdala</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462064" y="1289115"/>
            <a:ext cx="5464316" cy="4279769"/>
          </a:xfrm>
        </p:spPr>
        <p:txBody>
          <a:bodyPr/>
          <a:lstStyle/>
          <a:p>
            <a:r>
              <a:rPr lang="es-MX" b="0" i="0" dirty="0">
                <a:solidFill>
                  <a:srgbClr val="343536"/>
                </a:solidFill>
                <a:effectLst/>
              </a:rPr>
              <a:t>La amígdala es un complejo de núcleos y áreas corticales especializadas que se localiza en la porción rostro medial del lóbulo temporal.</a:t>
            </a:r>
          </a:p>
          <a:p>
            <a:r>
              <a:rPr lang="es-MX" b="0" i="0" dirty="0">
                <a:solidFill>
                  <a:srgbClr val="343536"/>
                </a:solidFill>
                <a:effectLst/>
              </a:rPr>
              <a:t>Está formada por los núcleos </a:t>
            </a:r>
            <a:r>
              <a:rPr lang="es-MX" b="1" i="0" dirty="0">
                <a:solidFill>
                  <a:srgbClr val="343536"/>
                </a:solidFill>
                <a:effectLst/>
              </a:rPr>
              <a:t>cortical</a:t>
            </a:r>
            <a:r>
              <a:rPr lang="es-MX" b="0" i="0" dirty="0">
                <a:solidFill>
                  <a:srgbClr val="343536"/>
                </a:solidFill>
                <a:effectLst/>
              </a:rPr>
              <a:t>, </a:t>
            </a:r>
            <a:r>
              <a:rPr lang="es-MX" b="1" i="0" dirty="0">
                <a:solidFill>
                  <a:srgbClr val="343536"/>
                </a:solidFill>
                <a:effectLst/>
              </a:rPr>
              <a:t>medial</a:t>
            </a:r>
            <a:r>
              <a:rPr lang="es-MX" b="0" i="0" dirty="0">
                <a:solidFill>
                  <a:srgbClr val="343536"/>
                </a:solidFill>
                <a:effectLst/>
              </a:rPr>
              <a:t> y </a:t>
            </a:r>
            <a:r>
              <a:rPr lang="es-MX" b="1" i="0" dirty="0">
                <a:solidFill>
                  <a:srgbClr val="343536"/>
                </a:solidFill>
                <a:effectLst/>
              </a:rPr>
              <a:t>central</a:t>
            </a:r>
            <a:r>
              <a:rPr lang="es-MX" b="0" i="0" dirty="0">
                <a:solidFill>
                  <a:srgbClr val="343536"/>
                </a:solidFill>
                <a:effectLst/>
              </a:rPr>
              <a:t>, por el </a:t>
            </a:r>
            <a:r>
              <a:rPr lang="es-MX" b="1" i="0" dirty="0">
                <a:solidFill>
                  <a:srgbClr val="343536"/>
                </a:solidFill>
                <a:effectLst/>
              </a:rPr>
              <a:t>complejo basolateral</a:t>
            </a:r>
            <a:r>
              <a:rPr lang="es-MX" b="0" i="0" dirty="0">
                <a:solidFill>
                  <a:srgbClr val="343536"/>
                </a:solidFill>
                <a:effectLst/>
              </a:rPr>
              <a:t> y por la </a:t>
            </a:r>
            <a:r>
              <a:rPr lang="es-MX" b="1" i="0" dirty="0">
                <a:solidFill>
                  <a:srgbClr val="343536"/>
                </a:solidFill>
                <a:effectLst/>
              </a:rPr>
              <a:t>corteza periamigdalina</a:t>
            </a:r>
            <a:r>
              <a:rPr lang="es-MX" b="0" i="0" dirty="0">
                <a:solidFill>
                  <a:srgbClr val="343536"/>
                </a:solidFill>
                <a:effectLst/>
              </a:rPr>
              <a:t>.</a:t>
            </a:r>
            <a:endParaRPr lang="es-CO" dirty="0"/>
          </a:p>
        </p:txBody>
      </p:sp>
      <p:pic>
        <p:nvPicPr>
          <p:cNvPr id="5" name="Imagen 4">
            <a:extLst>
              <a:ext uri="{FF2B5EF4-FFF2-40B4-BE49-F238E27FC236}">
                <a16:creationId xmlns:a16="http://schemas.microsoft.com/office/drawing/2014/main" id="{CC19D5D0-9821-4369-8486-E1D2DDFE7E9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5622" y="960183"/>
            <a:ext cx="5680599" cy="4937632"/>
          </a:xfrm>
          <a:prstGeom prst="rect">
            <a:avLst/>
          </a:prstGeom>
        </p:spPr>
      </p:pic>
    </p:spTree>
    <p:extLst>
      <p:ext uri="{BB962C8B-B14F-4D97-AF65-F5344CB8AC3E}">
        <p14:creationId xmlns:p14="http://schemas.microsoft.com/office/powerpoint/2010/main" val="3690911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657A5-0993-4E65-A15E-63A9146A1EB4}"/>
              </a:ext>
            </a:extLst>
          </p:cNvPr>
          <p:cNvSpPr>
            <a:spLocks noGrp="1"/>
          </p:cNvSpPr>
          <p:nvPr>
            <p:ph type="title"/>
          </p:nvPr>
        </p:nvSpPr>
        <p:spPr>
          <a:xfrm>
            <a:off x="498447" y="111125"/>
            <a:ext cx="10515600" cy="1325563"/>
          </a:xfrm>
        </p:spPr>
        <p:txBody>
          <a:bodyPr/>
          <a:lstStyle/>
          <a:p>
            <a:r>
              <a:rPr lang="es-CO" dirty="0"/>
              <a:t>Núcleos del Rafe</a:t>
            </a:r>
          </a:p>
        </p:txBody>
      </p:sp>
      <p:sp>
        <p:nvSpPr>
          <p:cNvPr id="3" name="Marcador de contenido 2">
            <a:extLst>
              <a:ext uri="{FF2B5EF4-FFF2-40B4-BE49-F238E27FC236}">
                <a16:creationId xmlns:a16="http://schemas.microsoft.com/office/drawing/2014/main" id="{D20B457E-E53A-43C3-A1E2-DDBACB11564D}"/>
              </a:ext>
            </a:extLst>
          </p:cNvPr>
          <p:cNvSpPr>
            <a:spLocks noGrp="1"/>
          </p:cNvSpPr>
          <p:nvPr>
            <p:ph sz="half" idx="2"/>
          </p:nvPr>
        </p:nvSpPr>
        <p:spPr/>
        <p:txBody>
          <a:bodyPr/>
          <a:lstStyle/>
          <a:p>
            <a:r>
              <a:rPr lang="es-MX" b="0" i="0" dirty="0">
                <a:solidFill>
                  <a:srgbClr val="000000"/>
                </a:solidFill>
                <a:effectLst/>
              </a:rPr>
              <a:t>Localizados en la línea media de la protuberancia y la médula.</a:t>
            </a:r>
          </a:p>
          <a:p>
            <a:r>
              <a:rPr lang="es-MX" dirty="0">
                <a:solidFill>
                  <a:srgbClr val="000000"/>
                </a:solidFill>
              </a:rPr>
              <a:t>Secreción de serotonina.</a:t>
            </a:r>
          </a:p>
          <a:p>
            <a:r>
              <a:rPr lang="es-MX" b="0" i="0" dirty="0">
                <a:solidFill>
                  <a:srgbClr val="000000"/>
                </a:solidFill>
                <a:effectLst/>
              </a:rPr>
              <a:t>Envían fibras al diencéfalo y algunas fibras a la corteza cerebral; otras fibras descienden hasta la médula espinal.</a:t>
            </a:r>
          </a:p>
          <a:p>
            <a:r>
              <a:rPr lang="es-MX" b="0" i="0" dirty="0">
                <a:solidFill>
                  <a:srgbClr val="000000"/>
                </a:solidFill>
                <a:effectLst/>
              </a:rPr>
              <a:t>La serotonina secretada en las terminaciones de las fibras del cordón tiene la capacidad de suprimir el dolor</a:t>
            </a:r>
            <a:r>
              <a:rPr lang="es-MX" b="0" i="0" dirty="0">
                <a:solidFill>
                  <a:srgbClr val="000000"/>
                </a:solidFill>
                <a:effectLst/>
                <a:latin typeface="Roboto" panose="02000000000000000000" pitchFamily="2" charset="0"/>
              </a:rPr>
              <a:t>.</a:t>
            </a:r>
          </a:p>
        </p:txBody>
      </p:sp>
      <p:pic>
        <p:nvPicPr>
          <p:cNvPr id="5" name="Imagen 4">
            <a:extLst>
              <a:ext uri="{FF2B5EF4-FFF2-40B4-BE49-F238E27FC236}">
                <a16:creationId xmlns:a16="http://schemas.microsoft.com/office/drawing/2014/main" id="{DA741523-8323-4024-A310-5DED084734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367" y="1436688"/>
            <a:ext cx="3784660" cy="1721272"/>
          </a:xfrm>
          <a:prstGeom prst="rect">
            <a:avLst/>
          </a:prstGeom>
        </p:spPr>
      </p:pic>
    </p:spTree>
    <p:extLst>
      <p:ext uri="{BB962C8B-B14F-4D97-AF65-F5344CB8AC3E}">
        <p14:creationId xmlns:p14="http://schemas.microsoft.com/office/powerpoint/2010/main" val="18807135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13080" y="-16192"/>
            <a:ext cx="10515600" cy="1325563"/>
          </a:xfrm>
        </p:spPr>
        <p:txBody>
          <a:bodyPr>
            <a:normAutofit/>
          </a:bodyPr>
          <a:lstStyle/>
          <a:p>
            <a:r>
              <a:rPr lang="es-CO" sz="4000" dirty="0"/>
              <a:t>Hipocampo</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614680" y="1073785"/>
            <a:ext cx="7673867" cy="4351338"/>
          </a:xfrm>
        </p:spPr>
        <p:txBody>
          <a:bodyPr>
            <a:normAutofit/>
          </a:bodyPr>
          <a:lstStyle/>
          <a:p>
            <a:r>
              <a:rPr lang="es-MX" sz="1600" b="0" i="0" dirty="0">
                <a:solidFill>
                  <a:srgbClr val="343536"/>
                </a:solidFill>
                <a:effectLst/>
              </a:rPr>
              <a:t>Es una porción de la corteza cerebral que forma una especie de cuerno a lo largo de la curvatura del ventrículo lateral.</a:t>
            </a:r>
            <a:endParaRPr lang="es-MX" sz="1600" dirty="0">
              <a:solidFill>
                <a:srgbClr val="343536"/>
              </a:solidFill>
            </a:endParaRPr>
          </a:p>
          <a:p>
            <a:r>
              <a:rPr lang="es-MX" sz="1600" dirty="0">
                <a:solidFill>
                  <a:srgbClr val="343536"/>
                </a:solidFill>
              </a:rPr>
              <a:t>Subdivide</a:t>
            </a:r>
          </a:p>
          <a:p>
            <a:pPr lvl="1"/>
            <a:r>
              <a:rPr lang="es-MX" sz="1600" dirty="0">
                <a:solidFill>
                  <a:srgbClr val="343536"/>
                </a:solidFill>
              </a:rPr>
              <a:t>Asta de Ammón.</a:t>
            </a:r>
          </a:p>
          <a:p>
            <a:pPr lvl="1"/>
            <a:r>
              <a:rPr lang="es-MX" sz="1600" dirty="0">
                <a:solidFill>
                  <a:srgbClr val="343536"/>
                </a:solidFill>
              </a:rPr>
              <a:t>Giro dentado.</a:t>
            </a:r>
          </a:p>
          <a:p>
            <a:pPr lvl="1"/>
            <a:r>
              <a:rPr lang="es-MX" sz="1600" dirty="0">
                <a:solidFill>
                  <a:srgbClr val="343536"/>
                </a:solidFill>
              </a:rPr>
              <a:t>Complejo </a:t>
            </a:r>
            <a:r>
              <a:rPr lang="es-MX" sz="1600" dirty="0" err="1">
                <a:solidFill>
                  <a:srgbClr val="343536"/>
                </a:solidFill>
              </a:rPr>
              <a:t>subicular</a:t>
            </a:r>
            <a:r>
              <a:rPr lang="es-MX" sz="1600" dirty="0">
                <a:solidFill>
                  <a:srgbClr val="343536"/>
                </a:solidFill>
              </a:rPr>
              <a:t>.</a:t>
            </a:r>
          </a:p>
          <a:p>
            <a:r>
              <a:rPr lang="es-MX" sz="1600" b="0" i="0" dirty="0">
                <a:solidFill>
                  <a:srgbClr val="343536"/>
                </a:solidFill>
                <a:effectLst/>
              </a:rPr>
              <a:t>Las aferencias a la formación del hipocampo proceden de la corteza entorrinal, del hipocampo contralateral y de estructuras subcorticales como el </a:t>
            </a:r>
            <a:r>
              <a:rPr lang="es-MX" sz="1600" b="0" i="1" dirty="0">
                <a:solidFill>
                  <a:srgbClr val="343536"/>
                </a:solidFill>
                <a:effectLst/>
              </a:rPr>
              <a:t>septum</a:t>
            </a:r>
            <a:r>
              <a:rPr lang="es-MX" sz="1600" b="0" i="0" dirty="0">
                <a:solidFill>
                  <a:srgbClr val="343536"/>
                </a:solidFill>
                <a:effectLst/>
              </a:rPr>
              <a:t> medial, ciertos núcleos del rafe y el </a:t>
            </a:r>
            <a:r>
              <a:rPr lang="es-MX" sz="1600" b="0" i="1" dirty="0">
                <a:solidFill>
                  <a:srgbClr val="343536"/>
                </a:solidFill>
                <a:effectLst/>
              </a:rPr>
              <a:t>locus </a:t>
            </a:r>
            <a:r>
              <a:rPr lang="es-MX" sz="1600" b="0" i="1" dirty="0" err="1">
                <a:solidFill>
                  <a:srgbClr val="343536"/>
                </a:solidFill>
                <a:effectLst/>
              </a:rPr>
              <a:t>coeruleus</a:t>
            </a:r>
            <a:r>
              <a:rPr lang="es-MX" sz="1600" b="0" i="0" dirty="0">
                <a:solidFill>
                  <a:srgbClr val="343536"/>
                </a:solidFill>
                <a:effectLst/>
              </a:rPr>
              <a:t> del tronco del encéfalo.</a:t>
            </a:r>
            <a:endParaRPr lang="es-CO" sz="1600" dirty="0"/>
          </a:p>
        </p:txBody>
      </p:sp>
      <p:pic>
        <p:nvPicPr>
          <p:cNvPr id="5" name="Imagen 4">
            <a:extLst>
              <a:ext uri="{FF2B5EF4-FFF2-40B4-BE49-F238E27FC236}">
                <a16:creationId xmlns:a16="http://schemas.microsoft.com/office/drawing/2014/main" id="{9BE6332A-CE86-4F08-9DC4-74534CE450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01907" y="1289235"/>
            <a:ext cx="3324333" cy="4279529"/>
          </a:xfrm>
          <a:prstGeom prst="rect">
            <a:avLst/>
          </a:prstGeom>
        </p:spPr>
      </p:pic>
    </p:spTree>
    <p:extLst>
      <p:ext uri="{BB962C8B-B14F-4D97-AF65-F5344CB8AC3E}">
        <p14:creationId xmlns:p14="http://schemas.microsoft.com/office/powerpoint/2010/main" val="419851178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F993E-6E5F-4E32-B82E-0EE2968B6058}"/>
              </a:ext>
            </a:extLst>
          </p:cNvPr>
          <p:cNvSpPr>
            <a:spLocks noGrp="1"/>
          </p:cNvSpPr>
          <p:nvPr>
            <p:ph type="title"/>
          </p:nvPr>
        </p:nvSpPr>
        <p:spPr>
          <a:xfrm>
            <a:off x="666750" y="79013"/>
            <a:ext cx="10515600" cy="1325563"/>
          </a:xfrm>
        </p:spPr>
        <p:txBody>
          <a:bodyPr/>
          <a:lstStyle/>
          <a:p>
            <a:r>
              <a:rPr lang="es-CO" dirty="0"/>
              <a:t>Hipocampo </a:t>
            </a:r>
          </a:p>
        </p:txBody>
      </p:sp>
      <p:sp>
        <p:nvSpPr>
          <p:cNvPr id="3" name="Marcador de contenido 2">
            <a:extLst>
              <a:ext uri="{FF2B5EF4-FFF2-40B4-BE49-F238E27FC236}">
                <a16:creationId xmlns:a16="http://schemas.microsoft.com/office/drawing/2014/main" id="{6753623B-D48F-4D32-ADC5-ECE57BE02EE2}"/>
              </a:ext>
            </a:extLst>
          </p:cNvPr>
          <p:cNvSpPr>
            <a:spLocks noGrp="1"/>
          </p:cNvSpPr>
          <p:nvPr>
            <p:ph sz="half" idx="2"/>
          </p:nvPr>
        </p:nvSpPr>
        <p:spPr>
          <a:xfrm>
            <a:off x="744045" y="1262743"/>
            <a:ext cx="5266497" cy="3337672"/>
          </a:xfrm>
        </p:spPr>
        <p:txBody>
          <a:bodyPr>
            <a:normAutofit lnSpcReduction="10000"/>
          </a:bodyPr>
          <a:lstStyle/>
          <a:p>
            <a:r>
              <a:rPr lang="es-MX" b="0" i="0" dirty="0">
                <a:solidFill>
                  <a:srgbClr val="000000"/>
                </a:solidFill>
                <a:effectLst/>
              </a:rPr>
              <a:t>La formación del hipocampo comprende el subículo, cuerno de </a:t>
            </a:r>
            <a:r>
              <a:rPr lang="es-MX" b="0" i="0" dirty="0" err="1">
                <a:solidFill>
                  <a:srgbClr val="000000"/>
                </a:solidFill>
                <a:effectLst/>
              </a:rPr>
              <a:t>ammón</a:t>
            </a:r>
            <a:r>
              <a:rPr lang="es-MX" b="0" i="0" dirty="0">
                <a:solidFill>
                  <a:srgbClr val="000000"/>
                </a:solidFill>
                <a:effectLst/>
              </a:rPr>
              <a:t> (hipocampo propiamente dicho) y circunvolución dentada.</a:t>
            </a:r>
          </a:p>
          <a:p>
            <a:r>
              <a:rPr lang="es-MX" dirty="0">
                <a:solidFill>
                  <a:srgbClr val="000000"/>
                </a:solidFill>
              </a:rPr>
              <a:t>Cuerno de </a:t>
            </a:r>
            <a:r>
              <a:rPr lang="es-MX" dirty="0" err="1">
                <a:solidFill>
                  <a:srgbClr val="000000"/>
                </a:solidFill>
              </a:rPr>
              <a:t>Ammon</a:t>
            </a:r>
            <a:r>
              <a:rPr lang="es-MX" dirty="0">
                <a:solidFill>
                  <a:srgbClr val="000000"/>
                </a:solidFill>
              </a:rPr>
              <a:t>:</a:t>
            </a:r>
          </a:p>
          <a:p>
            <a:pPr lvl="1"/>
            <a:endParaRPr lang="es-MX" b="0" i="0" dirty="0">
              <a:solidFill>
                <a:srgbClr val="000000"/>
              </a:solidFill>
              <a:effectLst/>
            </a:endParaRPr>
          </a:p>
          <a:p>
            <a:pPr lvl="1"/>
            <a:r>
              <a:rPr lang="es-MX" b="0" i="0" dirty="0">
                <a:solidFill>
                  <a:srgbClr val="000000"/>
                </a:solidFill>
                <a:effectLst/>
              </a:rPr>
              <a:t>CA1 a 4, sobre la base de la arquitectura citológica y la conectividad sináptica (esta nomenclatura fue introducida por Lorente de No en 1934. </a:t>
            </a:r>
            <a:endParaRPr lang="es-CO" dirty="0"/>
          </a:p>
        </p:txBody>
      </p:sp>
      <p:pic>
        <p:nvPicPr>
          <p:cNvPr id="5" name="Imagen 4">
            <a:extLst>
              <a:ext uri="{FF2B5EF4-FFF2-40B4-BE49-F238E27FC236}">
                <a16:creationId xmlns:a16="http://schemas.microsoft.com/office/drawing/2014/main" id="{742198C6-F81B-4840-BD57-2189449BD636}"/>
              </a:ext>
            </a:extLst>
          </p:cNvPr>
          <p:cNvPicPr>
            <a:picLocks noChangeAspect="1"/>
          </p:cNvPicPr>
          <p:nvPr/>
        </p:nvPicPr>
        <p:blipFill>
          <a:blip r:embed="rId3"/>
          <a:stretch>
            <a:fillRect/>
          </a:stretch>
        </p:blipFill>
        <p:spPr>
          <a:xfrm>
            <a:off x="7696200" y="741795"/>
            <a:ext cx="3829050" cy="3002323"/>
          </a:xfrm>
          <a:prstGeom prst="rect">
            <a:avLst/>
          </a:prstGeom>
        </p:spPr>
      </p:pic>
      <p:pic>
        <p:nvPicPr>
          <p:cNvPr id="7" name="Imagen 6">
            <a:extLst>
              <a:ext uri="{FF2B5EF4-FFF2-40B4-BE49-F238E27FC236}">
                <a16:creationId xmlns:a16="http://schemas.microsoft.com/office/drawing/2014/main" id="{70D29285-4731-4D83-A595-0F73813429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26162" y="3879055"/>
            <a:ext cx="3327613" cy="2681288"/>
          </a:xfrm>
          <a:prstGeom prst="rect">
            <a:avLst/>
          </a:prstGeom>
        </p:spPr>
      </p:pic>
      <p:sp>
        <p:nvSpPr>
          <p:cNvPr id="8" name="Rectángulo 7">
            <a:extLst>
              <a:ext uri="{FF2B5EF4-FFF2-40B4-BE49-F238E27FC236}">
                <a16:creationId xmlns:a16="http://schemas.microsoft.com/office/drawing/2014/main" id="{940629A9-1396-47AC-9E4C-9B52B43F73BB}"/>
              </a:ext>
            </a:extLst>
          </p:cNvPr>
          <p:cNvSpPr/>
          <p:nvPr/>
        </p:nvSpPr>
        <p:spPr>
          <a:xfrm>
            <a:off x="8599713" y="2347787"/>
            <a:ext cx="1284515" cy="36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dirty="0"/>
              <a:t>Giro dentado</a:t>
            </a:r>
          </a:p>
        </p:txBody>
      </p:sp>
      <p:sp>
        <p:nvSpPr>
          <p:cNvPr id="9" name="Rectángulo 8">
            <a:extLst>
              <a:ext uri="{FF2B5EF4-FFF2-40B4-BE49-F238E27FC236}">
                <a16:creationId xmlns:a16="http://schemas.microsoft.com/office/drawing/2014/main" id="{AF2E9D02-E12E-46E7-8000-256F9FF68902}"/>
              </a:ext>
            </a:extLst>
          </p:cNvPr>
          <p:cNvSpPr/>
          <p:nvPr/>
        </p:nvSpPr>
        <p:spPr>
          <a:xfrm>
            <a:off x="6553201" y="2065258"/>
            <a:ext cx="1461406" cy="369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Ventrículo</a:t>
            </a:r>
          </a:p>
        </p:txBody>
      </p:sp>
      <p:sp>
        <p:nvSpPr>
          <p:cNvPr id="10" name="Rectángulo 9">
            <a:extLst>
              <a:ext uri="{FF2B5EF4-FFF2-40B4-BE49-F238E27FC236}">
                <a16:creationId xmlns:a16="http://schemas.microsoft.com/office/drawing/2014/main" id="{B649B10F-ED02-4B58-917B-A49A457550A9}"/>
              </a:ext>
            </a:extLst>
          </p:cNvPr>
          <p:cNvSpPr/>
          <p:nvPr/>
        </p:nvSpPr>
        <p:spPr>
          <a:xfrm>
            <a:off x="10145486" y="606858"/>
            <a:ext cx="1883228" cy="655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Núcleo geniculado lateral</a:t>
            </a:r>
          </a:p>
        </p:txBody>
      </p:sp>
      <p:sp>
        <p:nvSpPr>
          <p:cNvPr id="11" name="Rectángulo 10">
            <a:extLst>
              <a:ext uri="{FF2B5EF4-FFF2-40B4-BE49-F238E27FC236}">
                <a16:creationId xmlns:a16="http://schemas.microsoft.com/office/drawing/2014/main" id="{8F0C5D58-41EC-4B4C-9968-BB39244AD62E}"/>
              </a:ext>
            </a:extLst>
          </p:cNvPr>
          <p:cNvSpPr/>
          <p:nvPr/>
        </p:nvSpPr>
        <p:spPr>
          <a:xfrm>
            <a:off x="6760029" y="1153886"/>
            <a:ext cx="1589314" cy="32248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Plexo coroideo</a:t>
            </a:r>
          </a:p>
        </p:txBody>
      </p:sp>
    </p:spTree>
    <p:extLst>
      <p:ext uri="{BB962C8B-B14F-4D97-AF65-F5344CB8AC3E}">
        <p14:creationId xmlns:p14="http://schemas.microsoft.com/office/powerpoint/2010/main" val="12463080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02920" y="-16192"/>
            <a:ext cx="10515600" cy="1325563"/>
          </a:xfrm>
        </p:spPr>
        <p:txBody>
          <a:bodyPr/>
          <a:lstStyle/>
          <a:p>
            <a:r>
              <a:rPr lang="es-CO" dirty="0"/>
              <a:t>Hipocampo</a:t>
            </a:r>
          </a:p>
        </p:txBody>
      </p:sp>
      <p:pic>
        <p:nvPicPr>
          <p:cNvPr id="5" name="Imagen 4">
            <a:extLst>
              <a:ext uri="{FF2B5EF4-FFF2-40B4-BE49-F238E27FC236}">
                <a16:creationId xmlns:a16="http://schemas.microsoft.com/office/drawing/2014/main" id="{BA2BAB77-10DC-41AE-B4BD-FB3533D3CDC4}"/>
              </a:ext>
            </a:extLst>
          </p:cNvPr>
          <p:cNvPicPr>
            <a:picLocks noChangeAspect="1"/>
          </p:cNvPicPr>
          <p:nvPr/>
        </p:nvPicPr>
        <p:blipFill>
          <a:blip r:embed="rId2"/>
          <a:stretch>
            <a:fillRect/>
          </a:stretch>
        </p:blipFill>
        <p:spPr>
          <a:xfrm>
            <a:off x="4763893" y="717391"/>
            <a:ext cx="6925187" cy="5423218"/>
          </a:xfrm>
          <a:prstGeom prst="rect">
            <a:avLst/>
          </a:prstGeom>
        </p:spPr>
      </p:pic>
    </p:spTree>
    <p:extLst>
      <p:ext uri="{BB962C8B-B14F-4D97-AF65-F5344CB8AC3E}">
        <p14:creationId xmlns:p14="http://schemas.microsoft.com/office/powerpoint/2010/main" val="80625593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74040" y="152915"/>
            <a:ext cx="10515600" cy="1325563"/>
          </a:xfrm>
        </p:spPr>
        <p:txBody>
          <a:bodyPr/>
          <a:lstStyle/>
          <a:p>
            <a:r>
              <a:rPr lang="es-CO" dirty="0"/>
              <a:t>Área septal: Septum</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r>
              <a:rPr lang="es-CO" dirty="0"/>
              <a:t>Localiza por delante del hipocampo.</a:t>
            </a:r>
          </a:p>
          <a:p>
            <a:endParaRPr lang="es-CO" dirty="0"/>
          </a:p>
          <a:p>
            <a:r>
              <a:rPr lang="es-CO" dirty="0"/>
              <a:t>Formando la pared medial del ventrículo lateral.</a:t>
            </a:r>
          </a:p>
          <a:p>
            <a:endParaRPr lang="es-CO" dirty="0"/>
          </a:p>
          <a:p>
            <a:r>
              <a:rPr lang="es-MX" b="0" i="0" dirty="0">
                <a:effectLst/>
              </a:rPr>
              <a:t>El </a:t>
            </a:r>
            <a:r>
              <a:rPr lang="es-MX" b="0" i="1" dirty="0">
                <a:effectLst/>
              </a:rPr>
              <a:t>septum</a:t>
            </a:r>
            <a:r>
              <a:rPr lang="es-MX" b="0" i="0" dirty="0">
                <a:effectLst/>
              </a:rPr>
              <a:t> recibe aferencias de la amígdala, hipotálamo y de la formación del hipocampo (capa CA3 y subículo)</a:t>
            </a:r>
            <a:r>
              <a:rPr lang="es-CO" dirty="0"/>
              <a:t>.</a:t>
            </a:r>
          </a:p>
          <a:p>
            <a:endParaRPr lang="es-CO" dirty="0"/>
          </a:p>
          <a:p>
            <a:r>
              <a:rPr lang="es-MX" b="0" i="0" dirty="0">
                <a:effectLst/>
              </a:rPr>
              <a:t>La </a:t>
            </a:r>
            <a:r>
              <a:rPr lang="es-MX" b="1" i="0" dirty="0">
                <a:effectLst/>
              </a:rPr>
              <a:t>lesión de los núcleos septales</a:t>
            </a:r>
            <a:r>
              <a:rPr lang="es-MX" b="0" i="0" dirty="0">
                <a:effectLst/>
              </a:rPr>
              <a:t> produce </a:t>
            </a:r>
            <a:r>
              <a:rPr lang="es-MX" b="0" i="0" dirty="0" err="1">
                <a:effectLst/>
              </a:rPr>
              <a:t>hiperemotividad</a:t>
            </a:r>
            <a:r>
              <a:rPr lang="es-MX" b="0" i="0" dirty="0">
                <a:effectLst/>
              </a:rPr>
              <a:t> e hiperreactividad, así como un aumento de las respuestas agresivas, sobre todo frente a estímulos poco familiares para el anima.</a:t>
            </a:r>
            <a:endParaRPr lang="es-CO" dirty="0"/>
          </a:p>
        </p:txBody>
      </p:sp>
      <p:pic>
        <p:nvPicPr>
          <p:cNvPr id="2050" name="Picture 2" descr="El Sistema Límbico y su relación con la memoria y las emociones">
            <a:extLst>
              <a:ext uri="{FF2B5EF4-FFF2-40B4-BE49-F238E27FC236}">
                <a16:creationId xmlns:a16="http://schemas.microsoft.com/office/drawing/2014/main" id="{AF814F41-3BD3-4EEB-B81B-ABF7871766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16873" y="1324928"/>
            <a:ext cx="3965051" cy="2504243"/>
          </a:xfrm>
          <a:prstGeom prst="rect">
            <a:avLst/>
          </a:prstGeom>
          <a:noFill/>
          <a:extLst>
            <a:ext uri="{909E8E84-426E-40DD-AFC4-6F175D3DCCD1}">
              <a14:hiddenFill xmlns:a14="http://schemas.microsoft.com/office/drawing/2010/main">
                <a:solidFill>
                  <a:srgbClr val="FFFFFF"/>
                </a:solidFill>
              </a14:hiddenFill>
            </a:ext>
          </a:extLst>
        </p:spPr>
      </p:pic>
      <p:sp>
        <p:nvSpPr>
          <p:cNvPr id="4" name="Elipse 3">
            <a:extLst>
              <a:ext uri="{FF2B5EF4-FFF2-40B4-BE49-F238E27FC236}">
                <a16:creationId xmlns:a16="http://schemas.microsoft.com/office/drawing/2014/main" id="{027641EB-FBEC-40A2-93B6-D30CC395E618}"/>
              </a:ext>
            </a:extLst>
          </p:cNvPr>
          <p:cNvSpPr/>
          <p:nvPr/>
        </p:nvSpPr>
        <p:spPr>
          <a:xfrm>
            <a:off x="736600" y="2019221"/>
            <a:ext cx="1047161" cy="42420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177507620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46B573-3577-4FD3-9EAC-35FF502C5CE4}"/>
              </a:ext>
            </a:extLst>
          </p:cNvPr>
          <p:cNvSpPr>
            <a:spLocks noGrp="1"/>
          </p:cNvSpPr>
          <p:nvPr>
            <p:ph type="title"/>
          </p:nvPr>
        </p:nvSpPr>
        <p:spPr>
          <a:xfrm>
            <a:off x="624840" y="18255"/>
            <a:ext cx="10515600" cy="1325563"/>
          </a:xfrm>
        </p:spPr>
        <p:txBody>
          <a:bodyPr/>
          <a:lstStyle/>
          <a:p>
            <a:r>
              <a:rPr lang="es-CO" dirty="0"/>
              <a:t>Sustancia </a:t>
            </a:r>
            <a:r>
              <a:rPr lang="es-CO" dirty="0" err="1"/>
              <a:t>Nigra</a:t>
            </a:r>
            <a:endParaRPr lang="es-CO" dirty="0"/>
          </a:p>
        </p:txBody>
      </p:sp>
      <p:sp>
        <p:nvSpPr>
          <p:cNvPr id="3" name="Marcador de contenido 2">
            <a:extLst>
              <a:ext uri="{FF2B5EF4-FFF2-40B4-BE49-F238E27FC236}">
                <a16:creationId xmlns:a16="http://schemas.microsoft.com/office/drawing/2014/main" id="{9D4ACFBA-981D-4786-852A-F31043CEACDA}"/>
              </a:ext>
            </a:extLst>
          </p:cNvPr>
          <p:cNvSpPr>
            <a:spLocks noGrp="1"/>
          </p:cNvSpPr>
          <p:nvPr>
            <p:ph sz="half" idx="2"/>
          </p:nvPr>
        </p:nvSpPr>
        <p:spPr>
          <a:xfrm>
            <a:off x="4901919" y="1784985"/>
            <a:ext cx="6761922" cy="4351338"/>
          </a:xfrm>
        </p:spPr>
        <p:txBody>
          <a:bodyPr/>
          <a:lstStyle/>
          <a:p>
            <a:r>
              <a:rPr lang="es-MX" b="0" i="0" dirty="0">
                <a:effectLst/>
              </a:rPr>
              <a:t>Localizada en la parte anterior del mesencéfalo superior.</a:t>
            </a:r>
          </a:p>
          <a:p>
            <a:r>
              <a:rPr lang="es-MX" dirty="0"/>
              <a:t>S</a:t>
            </a:r>
            <a:r>
              <a:rPr lang="es-MX" b="0" i="0" dirty="0">
                <a:effectLst/>
              </a:rPr>
              <a:t>us neuronas envían terminaciones nerviosas principalmente al núcleo caudado y al </a:t>
            </a:r>
            <a:r>
              <a:rPr lang="es-MX" b="0" i="0" dirty="0" err="1">
                <a:effectLst/>
              </a:rPr>
              <a:t>putamen</a:t>
            </a:r>
            <a:r>
              <a:rPr lang="es-MX" b="0" i="0" dirty="0">
                <a:effectLst/>
              </a:rPr>
              <a:t> del cerebro, donde secretan dopamina.</a:t>
            </a:r>
          </a:p>
          <a:p>
            <a:r>
              <a:rPr lang="es-MX" b="0" i="0" dirty="0">
                <a:effectLst/>
              </a:rPr>
              <a:t>Se cree que la dopamina actúa como un transmisor inhibidor en los ganglios basales, pero en algunas otras áreas del cerebro es posiblemente excitadora.</a:t>
            </a:r>
            <a:endParaRPr lang="es-MX" dirty="0"/>
          </a:p>
          <a:p>
            <a:r>
              <a:rPr lang="es-MX" b="0" i="0" dirty="0">
                <a:effectLst/>
              </a:rPr>
              <a:t>Destrucción de las neuronas dopaminérgicas en la sustancia negra es la causa básica de la enfermedad de Parkinson. </a:t>
            </a:r>
            <a:endParaRPr lang="es-CO" dirty="0"/>
          </a:p>
        </p:txBody>
      </p:sp>
      <p:pic>
        <p:nvPicPr>
          <p:cNvPr id="5" name="Imagen 4">
            <a:extLst>
              <a:ext uri="{FF2B5EF4-FFF2-40B4-BE49-F238E27FC236}">
                <a16:creationId xmlns:a16="http://schemas.microsoft.com/office/drawing/2014/main" id="{2D9ADA0C-C62E-44FC-919C-7E1F8FD848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343818"/>
            <a:ext cx="3708119" cy="1795622"/>
          </a:xfrm>
          <a:prstGeom prst="rect">
            <a:avLst/>
          </a:prstGeom>
        </p:spPr>
      </p:pic>
    </p:spTree>
    <p:extLst>
      <p:ext uri="{BB962C8B-B14F-4D97-AF65-F5344CB8AC3E}">
        <p14:creationId xmlns:p14="http://schemas.microsoft.com/office/powerpoint/2010/main" val="207855591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682C58-D56D-4707-A52F-D32892849B7E}"/>
              </a:ext>
            </a:extLst>
          </p:cNvPr>
          <p:cNvSpPr>
            <a:spLocks noGrp="1"/>
          </p:cNvSpPr>
          <p:nvPr>
            <p:ph type="title"/>
          </p:nvPr>
        </p:nvSpPr>
        <p:spPr>
          <a:xfrm>
            <a:off x="574040" y="18255"/>
            <a:ext cx="10515600" cy="1325563"/>
          </a:xfrm>
        </p:spPr>
        <p:txBody>
          <a:bodyPr/>
          <a:lstStyle/>
          <a:p>
            <a:r>
              <a:rPr lang="es-CO" dirty="0"/>
              <a:t>Locus </a:t>
            </a:r>
            <a:r>
              <a:rPr lang="es-CO" dirty="0" err="1"/>
              <a:t>ceruleus</a:t>
            </a:r>
            <a:endParaRPr lang="es-CO" dirty="0"/>
          </a:p>
        </p:txBody>
      </p:sp>
      <p:sp>
        <p:nvSpPr>
          <p:cNvPr id="3" name="Marcador de contenido 2">
            <a:extLst>
              <a:ext uri="{FF2B5EF4-FFF2-40B4-BE49-F238E27FC236}">
                <a16:creationId xmlns:a16="http://schemas.microsoft.com/office/drawing/2014/main" id="{CA0EB5B8-641A-4FB8-AC1A-DE375F591EA1}"/>
              </a:ext>
            </a:extLst>
          </p:cNvPr>
          <p:cNvSpPr>
            <a:spLocks noGrp="1"/>
          </p:cNvSpPr>
          <p:nvPr>
            <p:ph sz="half" idx="2"/>
          </p:nvPr>
        </p:nvSpPr>
        <p:spPr>
          <a:xfrm>
            <a:off x="5150678" y="1754505"/>
            <a:ext cx="6761922" cy="4351338"/>
          </a:xfrm>
        </p:spPr>
        <p:txBody>
          <a:bodyPr/>
          <a:lstStyle/>
          <a:p>
            <a:r>
              <a:rPr lang="es-MX" b="0" i="0" dirty="0">
                <a:effectLst/>
              </a:rPr>
              <a:t>El locus </a:t>
            </a:r>
            <a:r>
              <a:rPr lang="es-MX" b="0" i="0" dirty="0" err="1">
                <a:effectLst/>
              </a:rPr>
              <a:t>ceruleus</a:t>
            </a:r>
            <a:r>
              <a:rPr lang="es-MX" b="0" i="0" dirty="0">
                <a:effectLst/>
              </a:rPr>
              <a:t> es un área pequeña ubicada bilateral y posteriormente en la unión entre la protuberancia y el mesencéfalo.</a:t>
            </a:r>
          </a:p>
          <a:p>
            <a:endParaRPr lang="es-MX" dirty="0"/>
          </a:p>
          <a:p>
            <a:r>
              <a:rPr lang="es-MX" dirty="0"/>
              <a:t>Secretan norepinefrina.</a:t>
            </a:r>
          </a:p>
          <a:p>
            <a:endParaRPr lang="es-CO" b="0" i="0" dirty="0">
              <a:effectLst/>
            </a:endParaRPr>
          </a:p>
          <a:p>
            <a:r>
              <a:rPr lang="es-CO" b="0" i="0" dirty="0">
                <a:effectLst/>
              </a:rPr>
              <a:t>La norepinefrina generalmente estimula al cerebro a una mayor actividad.</a:t>
            </a:r>
          </a:p>
          <a:p>
            <a:endParaRPr lang="es-CO" dirty="0"/>
          </a:p>
          <a:p>
            <a:r>
              <a:rPr lang="es-MX" b="0" i="0" dirty="0">
                <a:effectLst/>
              </a:rPr>
              <a:t>Sin embargo, tiene efectos inhibidores en algunas áreas del cerebro debido a los receptores inhibidores en ciertas sinapsis neuronales.</a:t>
            </a:r>
            <a:endParaRPr lang="es-CO" dirty="0"/>
          </a:p>
        </p:txBody>
      </p:sp>
      <p:pic>
        <p:nvPicPr>
          <p:cNvPr id="5" name="Imagen 4">
            <a:extLst>
              <a:ext uri="{FF2B5EF4-FFF2-40B4-BE49-F238E27FC236}">
                <a16:creationId xmlns:a16="http://schemas.microsoft.com/office/drawing/2014/main" id="{EB739672-6606-4881-8FF9-6F82919ECE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957" y="1168427"/>
            <a:ext cx="4125546" cy="2260573"/>
          </a:xfrm>
          <a:prstGeom prst="rect">
            <a:avLst/>
          </a:prstGeom>
        </p:spPr>
      </p:pic>
    </p:spTree>
    <p:extLst>
      <p:ext uri="{BB962C8B-B14F-4D97-AF65-F5344CB8AC3E}">
        <p14:creationId xmlns:p14="http://schemas.microsoft.com/office/powerpoint/2010/main" val="36056577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43560" y="18255"/>
            <a:ext cx="10515600" cy="1325563"/>
          </a:xfrm>
        </p:spPr>
        <p:txBody>
          <a:bodyPr/>
          <a:lstStyle/>
          <a:p>
            <a:r>
              <a:rPr lang="es-CO" dirty="0"/>
              <a:t>Efectos conductuales</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a:xfrm>
            <a:off x="5557078" y="1754505"/>
            <a:ext cx="6422315" cy="4351338"/>
          </a:xfrm>
        </p:spPr>
        <p:txBody>
          <a:bodyPr>
            <a:normAutofit lnSpcReduction="10000"/>
          </a:bodyPr>
          <a:lstStyle/>
          <a:p>
            <a:r>
              <a:rPr lang="es-MX" b="0" i="0" dirty="0">
                <a:effectLst/>
              </a:rPr>
              <a:t>La estimulación eléctrica de la </a:t>
            </a:r>
            <a:r>
              <a:rPr lang="es-MX" b="1" i="0" dirty="0">
                <a:effectLst/>
              </a:rPr>
              <a:t>región lateral del hipotálamo</a:t>
            </a:r>
          </a:p>
          <a:p>
            <a:pPr lvl="1"/>
            <a:r>
              <a:rPr lang="es-MX" dirty="0"/>
              <a:t>Aumento de la actividad motora.</a:t>
            </a:r>
          </a:p>
          <a:p>
            <a:pPr lvl="1"/>
            <a:r>
              <a:rPr lang="es-MX" dirty="0"/>
              <a:t>Agresividad.</a:t>
            </a:r>
          </a:p>
          <a:p>
            <a:pPr lvl="1"/>
            <a:r>
              <a:rPr lang="es-MX" dirty="0"/>
              <a:t>Dilatación pupilar.</a:t>
            </a:r>
          </a:p>
          <a:p>
            <a:pPr lvl="1"/>
            <a:r>
              <a:rPr lang="es-MX" dirty="0"/>
              <a:t>Aumento de la presión arterial.</a:t>
            </a:r>
          </a:p>
          <a:p>
            <a:r>
              <a:rPr lang="es-MX" b="0" i="0" dirty="0">
                <a:effectLst/>
              </a:rPr>
              <a:t>La estimulación de la </a:t>
            </a:r>
            <a:r>
              <a:rPr lang="es-MX" b="1" i="0" dirty="0">
                <a:effectLst/>
              </a:rPr>
              <a:t>región medial del hipotálamo:</a:t>
            </a:r>
          </a:p>
          <a:p>
            <a:pPr lvl="1"/>
            <a:r>
              <a:rPr lang="es-MX" dirty="0"/>
              <a:t>Palidez.</a:t>
            </a:r>
          </a:p>
          <a:p>
            <a:pPr lvl="1"/>
            <a:r>
              <a:rPr lang="es-MX" dirty="0"/>
              <a:t>Sedación.</a:t>
            </a:r>
          </a:p>
          <a:p>
            <a:r>
              <a:rPr lang="es-MX" b="1" dirty="0"/>
              <a:t>N</a:t>
            </a:r>
            <a:r>
              <a:rPr lang="es-MX" b="1" i="0" dirty="0">
                <a:effectLst/>
              </a:rPr>
              <a:t>úcleos periventricular</a:t>
            </a:r>
            <a:r>
              <a:rPr lang="es-MX" b="0" i="0" dirty="0">
                <a:effectLst/>
              </a:rPr>
              <a:t> y </a:t>
            </a:r>
            <a:r>
              <a:rPr lang="es-MX" b="1" i="0" dirty="0">
                <a:effectLst/>
              </a:rPr>
              <a:t>preóptico</a:t>
            </a:r>
          </a:p>
          <a:p>
            <a:pPr lvl="1"/>
            <a:r>
              <a:rPr lang="es-MX" dirty="0"/>
              <a:t>Temor.</a:t>
            </a:r>
          </a:p>
          <a:p>
            <a:pPr lvl="1"/>
            <a:r>
              <a:rPr lang="es-MX" dirty="0"/>
              <a:t>Miedo.</a:t>
            </a:r>
          </a:p>
          <a:p>
            <a:pPr lvl="1"/>
            <a:endParaRPr lang="es-CO" dirty="0"/>
          </a:p>
        </p:txBody>
      </p:sp>
      <p:pic>
        <p:nvPicPr>
          <p:cNvPr id="5" name="Imagen 4">
            <a:extLst>
              <a:ext uri="{FF2B5EF4-FFF2-40B4-BE49-F238E27FC236}">
                <a16:creationId xmlns:a16="http://schemas.microsoft.com/office/drawing/2014/main" id="{5163A71B-521D-4C85-96DA-5E1C7A226C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527" y="1081568"/>
            <a:ext cx="4592631" cy="3205952"/>
          </a:xfrm>
          <a:prstGeom prst="rect">
            <a:avLst/>
          </a:prstGeom>
        </p:spPr>
      </p:pic>
    </p:spTree>
    <p:extLst>
      <p:ext uri="{BB962C8B-B14F-4D97-AF65-F5344CB8AC3E}">
        <p14:creationId xmlns:p14="http://schemas.microsoft.com/office/powerpoint/2010/main" val="22761438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40E4DC-9389-4682-998E-DF9D977B17EE}"/>
              </a:ext>
            </a:extLst>
          </p:cNvPr>
          <p:cNvSpPr>
            <a:spLocks noGrp="1"/>
          </p:cNvSpPr>
          <p:nvPr>
            <p:ph type="title"/>
          </p:nvPr>
        </p:nvSpPr>
        <p:spPr>
          <a:xfrm>
            <a:off x="543560" y="18255"/>
            <a:ext cx="10515600" cy="1325563"/>
          </a:xfrm>
        </p:spPr>
        <p:txBody>
          <a:bodyPr/>
          <a:lstStyle/>
          <a:p>
            <a:r>
              <a:rPr lang="es-CO" dirty="0"/>
              <a:t>Regulación hormonal</a:t>
            </a:r>
          </a:p>
        </p:txBody>
      </p:sp>
      <p:sp>
        <p:nvSpPr>
          <p:cNvPr id="3" name="Marcador de contenido 2">
            <a:extLst>
              <a:ext uri="{FF2B5EF4-FFF2-40B4-BE49-F238E27FC236}">
                <a16:creationId xmlns:a16="http://schemas.microsoft.com/office/drawing/2014/main" id="{564A621A-9D4E-4193-ACA3-73017B1E320E}"/>
              </a:ext>
            </a:extLst>
          </p:cNvPr>
          <p:cNvSpPr>
            <a:spLocks noGrp="1"/>
          </p:cNvSpPr>
          <p:nvPr>
            <p:ph sz="half" idx="2"/>
          </p:nvPr>
        </p:nvSpPr>
        <p:spPr/>
        <p:txBody>
          <a:bodyPr/>
          <a:lstStyle/>
          <a:p>
            <a:r>
              <a:rPr lang="es-MX" i="0" dirty="0">
                <a:solidFill>
                  <a:srgbClr val="343536"/>
                </a:solidFill>
                <a:effectLst/>
              </a:rPr>
              <a:t>Las porciones </a:t>
            </a:r>
            <a:r>
              <a:rPr lang="es-MX" i="0" dirty="0" err="1">
                <a:solidFill>
                  <a:srgbClr val="343536"/>
                </a:solidFill>
                <a:effectLst/>
              </a:rPr>
              <a:t>magnocelulares</a:t>
            </a:r>
            <a:r>
              <a:rPr lang="es-MX" i="0" dirty="0">
                <a:solidFill>
                  <a:srgbClr val="343536"/>
                </a:solidFill>
                <a:effectLst/>
              </a:rPr>
              <a:t> de los núcleos supraóptico y paraventricular se encargan de la síntesis y liberación de la hormona antidiurética y oxitocina.</a:t>
            </a:r>
            <a:endParaRPr lang="es-MX" dirty="0">
              <a:solidFill>
                <a:srgbClr val="343536"/>
              </a:solidFill>
            </a:endParaRPr>
          </a:p>
          <a:p>
            <a:r>
              <a:rPr lang="es-MX" dirty="0">
                <a:solidFill>
                  <a:srgbClr val="343536"/>
                </a:solidFill>
              </a:rPr>
              <a:t>C</a:t>
            </a:r>
            <a:r>
              <a:rPr lang="es-MX" b="0" i="0" dirty="0">
                <a:solidFill>
                  <a:srgbClr val="343536"/>
                </a:solidFill>
                <a:effectLst/>
              </a:rPr>
              <a:t>olaterales axónicas de las mismas neuronas que proyectan al lóbulo posterior de la hipófisis, donde se liberan dichas hormonas, se dirigen también a otras estructuras del sistema límbico y del tronco del encéfalo con una función desconocida de momento.</a:t>
            </a:r>
            <a:endParaRPr lang="es-CO" dirty="0"/>
          </a:p>
        </p:txBody>
      </p:sp>
    </p:spTree>
    <p:extLst>
      <p:ext uri="{BB962C8B-B14F-4D97-AF65-F5344CB8AC3E}">
        <p14:creationId xmlns:p14="http://schemas.microsoft.com/office/powerpoint/2010/main" val="3506860820"/>
      </p:ext>
    </p:extLst>
  </p:cSld>
  <p:clrMapOvr>
    <a:masterClrMapping/>
  </p:clrMapOvr>
</p:sld>
</file>

<file path=ppt/theme/theme1.xml><?xml version="1.0" encoding="utf-8"?>
<a:theme xmlns:a="http://schemas.openxmlformats.org/drawingml/2006/main" name="Presentación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D1CFEA7-C285-4D64-B998-B77C0839C080}" vid="{BECAA0F5-D504-4101-B8E0-AAB2FE770967}"/>
    </a:ext>
  </a:ext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11807</TotalTime>
  <Words>10365</Words>
  <Application>Microsoft Office PowerPoint</Application>
  <PresentationFormat>Panorámica</PresentationFormat>
  <Paragraphs>1134</Paragraphs>
  <Slides>181</Slides>
  <Notes>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181</vt:i4>
      </vt:variant>
    </vt:vector>
  </HeadingPairs>
  <TitlesOfParts>
    <vt:vector size="186" baseType="lpstr">
      <vt:lpstr>Montserrat</vt:lpstr>
      <vt:lpstr>Roboto</vt:lpstr>
      <vt:lpstr>Arial</vt:lpstr>
      <vt:lpstr>Calibri</vt:lpstr>
      <vt:lpstr>Presentación2</vt:lpstr>
      <vt:lpstr>Fisiología SNC</vt:lpstr>
      <vt:lpstr>Complementar estudio</vt:lpstr>
      <vt:lpstr>Generalidades</vt:lpstr>
      <vt:lpstr>Neurona</vt:lpstr>
      <vt:lpstr>Neuronas: Componentes</vt:lpstr>
      <vt:lpstr>Neuronas: Componentes</vt:lpstr>
      <vt:lpstr>Sinapsis</vt:lpstr>
      <vt:lpstr>Sinapsis química</vt:lpstr>
      <vt:lpstr>Sinapsis eléctrica</vt:lpstr>
      <vt:lpstr>Unión neuromuscular</vt:lpstr>
      <vt:lpstr>Acetilcolina</vt:lpstr>
      <vt:lpstr>Norepinefrina</vt:lpstr>
      <vt:lpstr>Dopamina</vt:lpstr>
      <vt:lpstr>Ácido gama aminobutírico </vt:lpstr>
      <vt:lpstr>Glutamato</vt:lpstr>
      <vt:lpstr>Potencial de membrana en reposo</vt:lpstr>
      <vt:lpstr>Sistema sensorial</vt:lpstr>
      <vt:lpstr>Generalidades</vt:lpstr>
      <vt:lpstr>Estímulos</vt:lpstr>
      <vt:lpstr>Transducción</vt:lpstr>
      <vt:lpstr>Clasificación de los receptores</vt:lpstr>
      <vt:lpstr>Clasificación de los receptores</vt:lpstr>
      <vt:lpstr>Terminaciones nerviosas libres</vt:lpstr>
      <vt:lpstr>Plexos de la raíz del pelo</vt:lpstr>
      <vt:lpstr>Discos de Merkel</vt:lpstr>
      <vt:lpstr>Receptores cutáneos</vt:lpstr>
      <vt:lpstr>Receptores cutáneos</vt:lpstr>
      <vt:lpstr>Receptores cutáneos</vt:lpstr>
      <vt:lpstr>Huso muscular</vt:lpstr>
      <vt:lpstr>Órgano tendinoso de Golgi</vt:lpstr>
      <vt:lpstr>Cómo se activan los receptores</vt:lpstr>
      <vt:lpstr>Potencial de receptores</vt:lpstr>
      <vt:lpstr>Dermatomas</vt:lpstr>
      <vt:lpstr>Presentación de PowerPoint</vt:lpstr>
      <vt:lpstr>Transmisión de la señal</vt:lpstr>
      <vt:lpstr>Clasificación de fibras nerviosas</vt:lpstr>
      <vt:lpstr>Clasificación de las fibras</vt:lpstr>
      <vt:lpstr>Vías sensitivas</vt:lpstr>
      <vt:lpstr>Médula espinal</vt:lpstr>
      <vt:lpstr>Clasificación de Rexed de laminas medulares</vt:lpstr>
      <vt:lpstr>Funciones de la vía dorsal o lemniscal</vt:lpstr>
      <vt:lpstr>Presentación de PowerPoint</vt:lpstr>
      <vt:lpstr>Funciones de la vía espinotalámica</vt:lpstr>
      <vt:lpstr>Presentación de PowerPoint</vt:lpstr>
      <vt:lpstr>Conexión tálamo-corteza</vt:lpstr>
      <vt:lpstr>Tálamo</vt:lpstr>
      <vt:lpstr>Corteza sensorial</vt:lpstr>
      <vt:lpstr>Sistema motor</vt:lpstr>
      <vt:lpstr>Movimiento y postura</vt:lpstr>
      <vt:lpstr>..</vt:lpstr>
      <vt:lpstr>Organización jerárquica </vt:lpstr>
      <vt:lpstr>Diseño del movimiento</vt:lpstr>
      <vt:lpstr>Dirección en la ejecución </vt:lpstr>
      <vt:lpstr>Corteza motora</vt:lpstr>
      <vt:lpstr>Tracto piramidal</vt:lpstr>
      <vt:lpstr>Presentación de PowerPoint</vt:lpstr>
      <vt:lpstr>Células de Betz</vt:lpstr>
      <vt:lpstr>Unidad motora</vt:lpstr>
      <vt:lpstr>Motoneuronas</vt:lpstr>
      <vt:lpstr>Conexiones de las motoneuronas</vt:lpstr>
      <vt:lpstr>Reflejos motores</vt:lpstr>
      <vt:lpstr>Estiramiento</vt:lpstr>
      <vt:lpstr>Tono muscular</vt:lpstr>
      <vt:lpstr>Cerebelo</vt:lpstr>
      <vt:lpstr>Cerebelo</vt:lpstr>
      <vt:lpstr>Organización</vt:lpstr>
      <vt:lpstr>Vestibulocerebelo/Arqui</vt:lpstr>
      <vt:lpstr>Espinocerebelo/Paleo</vt:lpstr>
      <vt:lpstr>Cerebrocerebelo/Neo</vt:lpstr>
      <vt:lpstr>Alteraciones</vt:lpstr>
      <vt:lpstr>Alteraciones</vt:lpstr>
      <vt:lpstr>Ganglios de la base</vt:lpstr>
      <vt:lpstr>Ganglios de la base</vt:lpstr>
      <vt:lpstr>Funcionamiento de los ganglios de la base</vt:lpstr>
      <vt:lpstr>Dopamina</vt:lpstr>
      <vt:lpstr>Sistema nervioso autónomo</vt:lpstr>
      <vt:lpstr>Complementar estudio</vt:lpstr>
      <vt:lpstr>Generalidades</vt:lpstr>
      <vt:lpstr>Clasificación</vt:lpstr>
      <vt:lpstr>Organización</vt:lpstr>
      <vt:lpstr>Presentación de PowerPoint</vt:lpstr>
      <vt:lpstr>Diferencia: autónomo vs. somático</vt:lpstr>
      <vt:lpstr>Sistema entérico</vt:lpstr>
      <vt:lpstr>Neurotransmisores </vt:lpstr>
      <vt:lpstr>Receptores</vt:lpstr>
      <vt:lpstr>En resumen </vt:lpstr>
      <vt:lpstr>Sistema límbico</vt:lpstr>
      <vt:lpstr>Generalidades</vt:lpstr>
      <vt:lpstr>Anatomía funcional</vt:lpstr>
      <vt:lpstr>Amígdala</vt:lpstr>
      <vt:lpstr>Núcleos del Rafe</vt:lpstr>
      <vt:lpstr>Hipocampo</vt:lpstr>
      <vt:lpstr>Hipocampo </vt:lpstr>
      <vt:lpstr>Hipocampo</vt:lpstr>
      <vt:lpstr>Área septal: Septum</vt:lpstr>
      <vt:lpstr>Sustancia Nigra</vt:lpstr>
      <vt:lpstr>Locus ceruleus</vt:lpstr>
      <vt:lpstr>Efectos conductuales</vt:lpstr>
      <vt:lpstr>Regulación hormonal</vt:lpstr>
      <vt:lpstr>Regulación cardiovascular</vt:lpstr>
      <vt:lpstr>Regulación de la temperatura</vt:lpstr>
      <vt:lpstr>Regulación del agua</vt:lpstr>
      <vt:lpstr>Regulación de la contracción uterina y la secreción de leche </vt:lpstr>
      <vt:lpstr>Localización cerebral</vt:lpstr>
      <vt:lpstr>Complementar estudio</vt:lpstr>
      <vt:lpstr>Corteza cerebral</vt:lpstr>
      <vt:lpstr>Áreas de Brodmann</vt:lpstr>
      <vt:lpstr>Histología</vt:lpstr>
      <vt:lpstr>Estructura celular</vt:lpstr>
      <vt:lpstr>Áreas primarias</vt:lpstr>
      <vt:lpstr>Complejo amigdalino</vt:lpstr>
      <vt:lpstr>Lenguaje</vt:lpstr>
      <vt:lpstr>Dolor</vt:lpstr>
      <vt:lpstr>Nociceptores</vt:lpstr>
      <vt:lpstr>Tipos de nociceptores</vt:lpstr>
      <vt:lpstr>Tipos de dolor</vt:lpstr>
      <vt:lpstr>Transmisión del dolor</vt:lpstr>
      <vt:lpstr>Transmisión del dolor</vt:lpstr>
      <vt:lpstr>Vía trigeminal</vt:lpstr>
      <vt:lpstr>Dolor visceral Vs parietal</vt:lpstr>
      <vt:lpstr>Sistema visual</vt:lpstr>
      <vt:lpstr>Generalidades</vt:lpstr>
      <vt:lpstr>Humor acuoso</vt:lpstr>
      <vt:lpstr>Flujo del humor acuoso en el ojo</vt:lpstr>
      <vt:lpstr>Retina</vt:lpstr>
      <vt:lpstr>Capas de la retina</vt:lpstr>
      <vt:lpstr>Foto traducción</vt:lpstr>
      <vt:lpstr>Foto traducción</vt:lpstr>
      <vt:lpstr>Conos</vt:lpstr>
      <vt:lpstr>Células ganglionares de la retina</vt:lpstr>
      <vt:lpstr>Vía geniculo cortical</vt:lpstr>
      <vt:lpstr>Cuerpo geniculado lateral</vt:lpstr>
      <vt:lpstr>Corteza visual primaria</vt:lpstr>
      <vt:lpstr>Sistema parvocelular</vt:lpstr>
      <vt:lpstr>Sistema Magnocelular</vt:lpstr>
      <vt:lpstr>Vía pupilar: Iris</vt:lpstr>
      <vt:lpstr>Reflejo motor</vt:lpstr>
      <vt:lpstr>Vía aferente</vt:lpstr>
      <vt:lpstr>Vía eferente</vt:lpstr>
      <vt:lpstr>Pupila y sistema simpático</vt:lpstr>
      <vt:lpstr>Olfato</vt:lpstr>
      <vt:lpstr>Complementar estudio</vt:lpstr>
      <vt:lpstr>Olfato</vt:lpstr>
      <vt:lpstr>Células receptoras</vt:lpstr>
      <vt:lpstr>Células de sostén</vt:lpstr>
      <vt:lpstr>Células basales</vt:lpstr>
      <vt:lpstr>Receptores odoríferos</vt:lpstr>
      <vt:lpstr>Fisiología del receptor</vt:lpstr>
      <vt:lpstr>Desmoralización </vt:lpstr>
      <vt:lpstr>Vías olfatorias centrales</vt:lpstr>
      <vt:lpstr>Vías olfatorias centrales</vt:lpstr>
      <vt:lpstr>Audición </vt:lpstr>
      <vt:lpstr>Audición</vt:lpstr>
      <vt:lpstr>Cóclea</vt:lpstr>
      <vt:lpstr>Cóclea</vt:lpstr>
      <vt:lpstr>Movimiento </vt:lpstr>
      <vt:lpstr>Cóclea</vt:lpstr>
      <vt:lpstr>Perilinfa</vt:lpstr>
      <vt:lpstr>Endolinfa</vt:lpstr>
      <vt:lpstr>Diferencia entre perilinfa y endolinfa</vt:lpstr>
      <vt:lpstr>Órgano de Corti</vt:lpstr>
      <vt:lpstr>Células ciliadas internas</vt:lpstr>
      <vt:lpstr>Células ciliadas externas</vt:lpstr>
      <vt:lpstr>Transducción </vt:lpstr>
      <vt:lpstr>Vía auditiva</vt:lpstr>
      <vt:lpstr>Núcleos cocleares</vt:lpstr>
      <vt:lpstr>Complejo olivar superior</vt:lpstr>
      <vt:lpstr>Coliculo inferior y cuerpo geniculado medial</vt:lpstr>
      <vt:lpstr>Corteza auditiva</vt:lpstr>
      <vt:lpstr>Gusto</vt:lpstr>
      <vt:lpstr>Sabores</vt:lpstr>
      <vt:lpstr>Papilas gustativas</vt:lpstr>
      <vt:lpstr>Presentación de PowerPoint</vt:lpstr>
      <vt:lpstr>Transducción </vt:lpstr>
      <vt:lpstr>Transducción  salina</vt:lpstr>
      <vt:lpstr>Transducción ácida</vt:lpstr>
      <vt:lpstr>Transducción amargo</vt:lpstr>
      <vt:lpstr>Inervación </vt:lpstr>
      <vt:lpstr>Inervación </vt:lpstr>
      <vt:lpstr>Tracto solitario</vt:lpstr>
      <vt:lpstr>Ínsula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Embriología hematolinfoide</dc:title>
  <dc:creator>ALEJANDRO CARDONA PALACIO</dc:creator>
  <cp:lastModifiedBy>User</cp:lastModifiedBy>
  <cp:revision>82</cp:revision>
  <dcterms:created xsi:type="dcterms:W3CDTF">2021-02-01T15:16:16Z</dcterms:created>
  <dcterms:modified xsi:type="dcterms:W3CDTF">2021-07-28T18:08:29Z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3804781</vt:lpwstr>
  </property>
  <property fmtid="{D5CDD505-2E9C-101B-9397-08002B2CF9AE}" name="NXPowerLiteSettings" pid="3">
    <vt:lpwstr>C7000400038000</vt:lpwstr>
  </property>
  <property fmtid="{D5CDD505-2E9C-101B-9397-08002B2CF9AE}" name="NXPowerLiteVersion" pid="4">
    <vt:lpwstr>S9.0.3</vt:lpwstr>
  </property>
</Properties>
</file>