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Montserrat" panose="02000505000000020004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7" roundtripDataSignature="AMtx7mj6HVmgBN8wa5twHsKO8+WKy6eB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E21805-53B1-4485-A775-C989059E7A6C}">
  <a:tblStyle styleId="{3EE21805-53B1-4485-A775-C989059E7A6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4BFD54-1DA8-405B-B672-F678C002700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46" autoAdjust="0"/>
    <p:restoredTop sz="94660"/>
  </p:normalViewPr>
  <p:slideViewPr>
    <p:cSldViewPr snapToGrid="0">
      <p:cViewPr varScale="1">
        <p:scale>
          <a:sx n="51" d="100"/>
          <a:sy n="51" d="100"/>
        </p:scale>
        <p:origin x="66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12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128" Type="http://schemas.openxmlformats.org/officeDocument/2006/relationships/presProps" Target="presProps.xml"/><Relationship Id="rId13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27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endParaRPr/>
          </a:p>
        </p:txBody>
      </p:sp>
      <p:sp>
        <p:nvSpPr>
          <p:cNvPr id="346" name="Google Shape;3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endParaRPr/>
          </a:p>
        </p:txBody>
      </p:sp>
      <p:sp>
        <p:nvSpPr>
          <p:cNvPr id="354" name="Google Shape;3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endParaRPr/>
          </a:p>
        </p:txBody>
      </p:sp>
      <p:sp>
        <p:nvSpPr>
          <p:cNvPr id="361" name="Google Shape;3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endParaRPr/>
          </a:p>
        </p:txBody>
      </p:sp>
      <p:sp>
        <p:nvSpPr>
          <p:cNvPr id="368" name="Google Shape;36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endParaRPr/>
          </a:p>
        </p:txBody>
      </p:sp>
      <p:sp>
        <p:nvSpPr>
          <p:cNvPr id="375" name="Google Shape;37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s-CO"/>
              <a:t>Kariolisis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s-CO"/>
              <a:t>Piknosis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s-CO"/>
              <a:t>Karyorrexis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es-CO"/>
              <a:t>Dos fenómenos consistentemente caracterizan la irreversibilidad ( perdida de la fosforilacion oxidativa y la generacion de ATP) y daños irreparables de la membrana celular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endParaRPr/>
          </a:p>
        </p:txBody>
      </p:sp>
      <p:sp>
        <p:nvSpPr>
          <p:cNvPr id="389" name="Google Shape;38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9"/>
          <p:cNvSpPr txBox="1">
            <a:spLocks noGrp="1"/>
          </p:cNvSpPr>
          <p:nvPr>
            <p:ph type="subTitle" idx="1"/>
          </p:nvPr>
        </p:nvSpPr>
        <p:spPr>
          <a:xfrm>
            <a:off x="4038600" y="3602038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1"/>
          <p:cNvSpPr txBox="1">
            <a:spLocks noGrp="1"/>
          </p:cNvSpPr>
          <p:nvPr>
            <p:ph type="body" idx="1"/>
          </p:nvPr>
        </p:nvSpPr>
        <p:spPr>
          <a:xfrm rot="5400000">
            <a:off x="5515321" y="574192"/>
            <a:ext cx="4530725" cy="703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>
  <p:cSld name="Título vertical y texto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2"/>
          <p:cNvSpPr txBox="1">
            <a:spLocks noGrp="1"/>
          </p:cNvSpPr>
          <p:nvPr>
            <p:ph type="body" idx="1"/>
          </p:nvPr>
        </p:nvSpPr>
        <p:spPr>
          <a:xfrm rot="5400000">
            <a:off x="3609180" y="1213643"/>
            <a:ext cx="581183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99" name="Google Shape;99;p132"/>
          <p:cNvSpPr txBox="1">
            <a:spLocks noGrp="1"/>
          </p:cNvSpPr>
          <p:nvPr>
            <p:ph type="body" idx="2"/>
          </p:nvPr>
        </p:nvSpPr>
        <p:spPr>
          <a:xfrm rot="5400000">
            <a:off x="545338" y="162683"/>
            <a:ext cx="3709918" cy="411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0"/>
          <p:cNvSpPr txBox="1">
            <a:spLocks noGrp="1"/>
          </p:cNvSpPr>
          <p:nvPr>
            <p:ph type="body" idx="1"/>
          </p:nvPr>
        </p:nvSpPr>
        <p:spPr>
          <a:xfrm>
            <a:off x="685801" y="1825625"/>
            <a:ext cx="10667997" cy="209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27" name="Google Shape;27;p120"/>
          <p:cNvSpPr txBox="1">
            <a:spLocks noGrp="1"/>
          </p:cNvSpPr>
          <p:nvPr>
            <p:ph type="body" idx="2"/>
          </p:nvPr>
        </p:nvSpPr>
        <p:spPr>
          <a:xfrm>
            <a:off x="4669654" y="3916017"/>
            <a:ext cx="6684145" cy="24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1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1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3200"/>
              <a:buFont typeface="Montserra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2"/>
          <p:cNvSpPr txBox="1">
            <a:spLocks noGrp="1"/>
          </p:cNvSpPr>
          <p:nvPr>
            <p:ph type="body" idx="1"/>
          </p:nvPr>
        </p:nvSpPr>
        <p:spPr>
          <a:xfrm>
            <a:off x="4985336" y="1097722"/>
            <a:ext cx="633612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122"/>
          <p:cNvSpPr txBox="1">
            <a:spLocks noGrp="1"/>
          </p:cNvSpPr>
          <p:nvPr>
            <p:ph type="body" idx="2"/>
          </p:nvPr>
        </p:nvSpPr>
        <p:spPr>
          <a:xfrm>
            <a:off x="838200" y="2263775"/>
            <a:ext cx="393223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1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3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●"/>
              <a:defRPr sz="2800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  <a:defRPr sz="2400"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■"/>
              <a:defRPr sz="2000"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●"/>
              <a:defRPr sz="1800"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  <a:defRPr sz="1800"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800"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00"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800"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12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●"/>
              <a:defRPr sz="2800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  <a:defRPr sz="2400"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■"/>
              <a:defRPr sz="2000"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●"/>
              <a:defRPr sz="1800"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  <a:defRPr sz="1800"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800"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00"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800"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12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2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2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67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Montserrat"/>
              <a:buNone/>
              <a:defRPr sz="12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19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8"/>
          <p:cNvSpPr txBox="1">
            <a:spLocks noGrp="1"/>
          </p:cNvSpPr>
          <p:nvPr>
            <p:ph type="body" idx="1"/>
          </p:nvPr>
        </p:nvSpPr>
        <p:spPr>
          <a:xfrm>
            <a:off x="4313582" y="3675063"/>
            <a:ext cx="704021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  <a:defRPr sz="2400">
                <a:solidFill>
                  <a:srgbClr val="152B4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9"/>
          <p:cNvSpPr txBox="1">
            <a:spLocks noGrp="1"/>
          </p:cNvSpPr>
          <p:nvPr>
            <p:ph type="body" idx="1"/>
          </p:nvPr>
        </p:nvSpPr>
        <p:spPr>
          <a:xfrm>
            <a:off x="4562061" y="1681163"/>
            <a:ext cx="679332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129"/>
          <p:cNvSpPr txBox="1">
            <a:spLocks noGrp="1"/>
          </p:cNvSpPr>
          <p:nvPr>
            <p:ph type="body" idx="2"/>
          </p:nvPr>
        </p:nvSpPr>
        <p:spPr>
          <a:xfrm>
            <a:off x="4562061" y="2505075"/>
            <a:ext cx="679332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  <a:defRPr sz="4400" b="1" i="0" u="none" strike="noStrike" cap="none">
                <a:solidFill>
                  <a:srgbClr val="00AAA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8"/>
          <p:cNvSpPr txBox="1">
            <a:spLocks noGrp="1"/>
          </p:cNvSpPr>
          <p:nvPr>
            <p:ph type="body" idx="1"/>
          </p:nvPr>
        </p:nvSpPr>
        <p:spPr>
          <a:xfrm>
            <a:off x="4263888" y="1825625"/>
            <a:ext cx="703359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 ?><Relationships xmlns="http://schemas.openxmlformats.org/package/2006/relationships"><Relationship Id="rId3" Target="../media/image24.pn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3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notesSlides/notesSlide26.xml" Type="http://schemas.openxmlformats.org/officeDocument/2006/relationships/notesSlide"/><Relationship Id="rId1" Target="../slideLayouts/slideLayout5.xml" Type="http://schemas.openxmlformats.org/officeDocument/2006/relationships/slideLayout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 ?><Relationships xmlns="http://schemas.openxmlformats.org/package/2006/relationships"><Relationship Id="rId8" Target="../media/image8.jpeg" Type="http://schemas.openxmlformats.org/officeDocument/2006/relationships/image"/><Relationship Id="rId3" Target="../media/image3.jpeg" Type="http://schemas.openxmlformats.org/officeDocument/2006/relationships/image"/><Relationship Id="rId7" Target="../media/image7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Relationship Id="rId6" Target="../media/image6.jpeg" Type="http://schemas.openxmlformats.org/officeDocument/2006/relationships/image"/><Relationship Id="rId5" Target="../media/image5.png" Type="http://schemas.openxmlformats.org/officeDocument/2006/relationships/image"/><Relationship Id="rId10" Target="../media/image10.jpeg" Type="http://schemas.openxmlformats.org/officeDocument/2006/relationships/image"/><Relationship Id="rId4" Target="../media/image4.jpeg" Type="http://schemas.openxmlformats.org/officeDocument/2006/relationships/image"/><Relationship Id="rId9" Target="../media/image9.jpe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notesSlides/notesSlide34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notesSlides/notesSlide35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42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notesSlides/notesSlide36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2" Target="../notesSlides/notesSlide38.xml" Type="http://schemas.openxmlformats.org/officeDocument/2006/relationships/notesSlide"/><Relationship Id="rId1" Target="../slideLayouts/slideLayout3.xml" Type="http://schemas.openxmlformats.org/officeDocument/2006/relationships/slideLayout"/><Relationship Id="rId4" Target="../media/image45.jpeg" Type="http://schemas.openxmlformats.org/officeDocument/2006/relationships/image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6000"/>
              <a:buFont typeface="Montserrat"/>
              <a:buNone/>
            </a:pPr>
            <a:r>
              <a:rPr lang="es-CO" dirty="0"/>
              <a:t>INFLAMACIÓN AGUDA Y CRÓNICA</a:t>
            </a:r>
            <a:endParaRPr dirty="0"/>
          </a:p>
        </p:txBody>
      </p:sp>
      <p:sp>
        <p:nvSpPr>
          <p:cNvPr id="105" name="Google Shape;105;p1"/>
          <p:cNvSpPr txBox="1">
            <a:spLocks noGrp="1"/>
          </p:cNvSpPr>
          <p:nvPr>
            <p:ph type="subTitle" idx="1"/>
          </p:nvPr>
        </p:nvSpPr>
        <p:spPr>
          <a:xfrm>
            <a:off x="2781300" y="3640930"/>
            <a:ext cx="6629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 b="1"/>
              <a:t>Alejandro Cardona Palacio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 b="1"/>
              <a:t>Residente de patología, UdeA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r>
              <a:rPr lang="es-CO" b="1"/>
              <a:t>Médico general UPB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2400"/>
              <a:buNone/>
            </a:pP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66" y="1088241"/>
            <a:ext cx="5212235" cy="258475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579666" y="67491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Reconocimiento</a:t>
            </a: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body" idx="1"/>
          </p:nvPr>
        </p:nvSpPr>
        <p:spPr>
          <a:xfrm>
            <a:off x="5600700" y="216649"/>
            <a:ext cx="6339766" cy="48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Primer paso de la reacción.</a:t>
            </a:r>
            <a:endParaRPr/>
          </a:p>
          <a:p>
            <a:pPr marL="609585" lvl="0" indent="-4571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Receptores microbianos de las células:</a:t>
            </a:r>
            <a:endParaRPr/>
          </a:p>
          <a:p>
            <a:pPr marL="1219170" lvl="1" indent="-423323" algn="just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Receptores de membrana para microorganismos.</a:t>
            </a:r>
            <a:endParaRPr/>
          </a:p>
          <a:p>
            <a:pPr marL="1219170" lvl="1" indent="-423323" algn="just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Endosomas: microorganismos ingeridos.</a:t>
            </a:r>
            <a:endParaRPr/>
          </a:p>
          <a:p>
            <a:pPr marL="1219170" lvl="1" indent="-423323" algn="just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Citosol: microorganismo intracelulares.</a:t>
            </a:r>
            <a:endParaRPr/>
          </a:p>
          <a:p>
            <a:pPr marL="795847" lvl="1" indent="0" algn="just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 sz="1600"/>
          </a:p>
          <a:p>
            <a:pPr marL="609585" lvl="0" indent="-4571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Sensores de lesión celular:</a:t>
            </a:r>
            <a:endParaRPr/>
          </a:p>
          <a:p>
            <a:pPr marL="1219170" lvl="1" indent="-423323" algn="just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Receptores citosólicos que reconocen sustancias.</a:t>
            </a:r>
            <a:endParaRPr/>
          </a:p>
          <a:p>
            <a:pPr marL="1219170" lvl="1" indent="-423323" algn="just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Acido urídico: degradación de ADN.</a:t>
            </a:r>
            <a:endParaRPr/>
          </a:p>
          <a:p>
            <a:pPr marL="1219170" lvl="1" indent="-423323" algn="just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ATP: mitocondrias dañadas.</a:t>
            </a:r>
            <a:endParaRPr/>
          </a:p>
          <a:p>
            <a:pPr marL="1219170" lvl="1" indent="-423323" algn="just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ADN: liberado al citosol.</a:t>
            </a:r>
            <a:endParaRPr/>
          </a:p>
          <a:p>
            <a:pPr marL="1219170" lvl="1" indent="-334423" algn="just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 sz="1400"/>
          </a:p>
          <a:p>
            <a:pPr marL="609585" lvl="0" indent="-457188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Complemento:  reacciona contra los microbios y produce mediadores de inflamación.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587050" y="134200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Reacción de los vasos </a:t>
            </a:r>
            <a:endParaRPr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904875" y="919057"/>
            <a:ext cx="10700075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Cambios en el flujo  de sangre y permeabilidad.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Optimizar el movimiento de las proteínas plasmáticas.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b="1"/>
              <a:t>Exudado: </a:t>
            </a:r>
            <a:r>
              <a:rPr lang="es-CO"/>
              <a:t>extravasación  de líquido, proteínas y células sanguíneas del tejido vascular al intersticial.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b="1"/>
              <a:t>Trasudado:</a:t>
            </a:r>
            <a:r>
              <a:rPr lang="es-CO"/>
              <a:t> ultrafiltrado del plasma,  líquido con bajo contenido en proteínas, material celular escaso, no hay permeabilidad de los vasos .</a:t>
            </a:r>
            <a:endParaRPr/>
          </a:p>
        </p:txBody>
      </p:sp>
      <p:pic>
        <p:nvPicPr>
          <p:cNvPr id="196" name="Google Shape;196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323" y="3386136"/>
            <a:ext cx="5506802" cy="329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572763" y="2321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Reclutamiento de leucocitos</a:t>
            </a:r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787075" y="1202200"/>
            <a:ext cx="9814249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/>
              <a:t>Entrada de los leucocitos al tejido: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Marginación, rodamiento  y adhesión al endotelio.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Migración del endotelio y la pared vascular.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Migración en los tejidos.</a:t>
            </a:r>
            <a:endParaRPr/>
          </a:p>
          <a:p>
            <a:pPr marL="1219170" lvl="1" indent="-3344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/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065" y="3000378"/>
            <a:ext cx="4713074" cy="369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Moléculas de adhesión </a:t>
            </a:r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body" idx="1"/>
          </p:nvPr>
        </p:nvSpPr>
        <p:spPr>
          <a:xfrm>
            <a:off x="6347561" y="1068000"/>
            <a:ext cx="8585525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Selectinas: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800"/>
              <a:t>L selectina: neutrófilos, monocitos.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800"/>
              <a:t>E selectina: endotelio activado.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800"/>
              <a:t>P selectina: endotelio activado.</a:t>
            </a:r>
            <a:endParaRPr/>
          </a:p>
          <a:p>
            <a:pPr marL="1219170" lvl="1" indent="-3344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 sz="1200"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Integrina: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800"/>
              <a:t>LFA: CD11aCD18.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800"/>
              <a:t>MAC1.</a:t>
            </a:r>
            <a:endParaRPr/>
          </a:p>
          <a:p>
            <a:pPr marL="1219170" lvl="1" indent="-3344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 sz="1200"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Inmunoglobulinas: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800"/>
              <a:t>CD31.</a:t>
            </a:r>
            <a:endParaRPr/>
          </a:p>
          <a:p>
            <a:pPr marL="1219170" lvl="1" indent="-3344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085" y="797933"/>
            <a:ext cx="4973915" cy="323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715637" y="2321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Fagocitosis</a:t>
            </a:r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body" idx="1"/>
          </p:nvPr>
        </p:nvSpPr>
        <p:spPr>
          <a:xfrm>
            <a:off x="1044249" y="1095308"/>
            <a:ext cx="9899975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Eliminación de microbios y células muertas.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Destrucción por fagolisosomas.</a:t>
            </a:r>
            <a:endParaRPr/>
          </a:p>
          <a:p>
            <a:pPr marL="609585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Lisosomas: enzimas:</a:t>
            </a:r>
            <a:endParaRPr/>
          </a:p>
          <a:p>
            <a:pPr marL="1219170" lvl="1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Noto Sans Symbols"/>
              <a:buChar char="▪"/>
            </a:pPr>
            <a:r>
              <a:rPr lang="es-CO" sz="1800"/>
              <a:t>Radicales libres de oxígeno.</a:t>
            </a:r>
            <a:endParaRPr/>
          </a:p>
          <a:p>
            <a:pPr marL="1219170" lvl="1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Noto Sans Symbols"/>
              <a:buChar char="▪"/>
            </a:pPr>
            <a:r>
              <a:rPr lang="es-CO" sz="1800"/>
              <a:t>Óxido nítrico.</a:t>
            </a:r>
            <a:endParaRPr/>
          </a:p>
        </p:txBody>
      </p:sp>
      <p:pic>
        <p:nvPicPr>
          <p:cNvPr id="217" name="Google Shape;217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38" y="2163309"/>
            <a:ext cx="5822535" cy="44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>
            <a:spLocks noGrp="1"/>
          </p:cNvSpPr>
          <p:nvPr>
            <p:ph type="title"/>
          </p:nvPr>
        </p:nvSpPr>
        <p:spPr>
          <a:xfrm>
            <a:off x="572762" y="104715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Principales mediadores de la inflamación</a:t>
            </a:r>
            <a:endParaRPr/>
          </a:p>
        </p:txBody>
      </p:sp>
      <p:graphicFrame>
        <p:nvGraphicFramePr>
          <p:cNvPr id="223" name="Google Shape;223;p15"/>
          <p:cNvGraphicFramePr/>
          <p:nvPr/>
        </p:nvGraphicFramePr>
        <p:xfrm>
          <a:off x="4669654" y="106679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{934BFD54-1DA8-405B-B672-F678C002700E}</a:tableStyleId>
              </a:tblPr>
              <a:tblGrid>
                <a:gridCol w="221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Mediador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142B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Fuente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142B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Acción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14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Histamina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Mastocitos, basófilos, plaquetas.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Vasodilatación, aumento de la permeabilidad vascular.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Prostaglandinas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Mastocitos, leucocitos.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Vasodilatación dolor fiebre.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Leucotrienos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Mastocitos, leucocitos.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Aumento de la permeabilidad vascular, quimiotaxis.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Citocinas: Factor de necrosis tumoral,  IL 1 y IL6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Macrófagos, células endoteliales, mastocitos.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Activación endotelial, fiebre, hipotensión.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Quimio quinas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Leucocitos, macrófagos.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Quimiotaxis.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Factor activador de plaquetas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Leucocitos, mastocitos.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Vasodilatación, adhesión de leucocitos.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6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Complemento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Plasma producido en el hígado.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Quimiotaxis, activación de leucocitos, complejo de ataque a la membrana.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Mediadores de la inflamación</a:t>
            </a:r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body" idx="1"/>
          </p:nvPr>
        </p:nvSpPr>
        <p:spPr>
          <a:xfrm>
            <a:off x="637035" y="1223773"/>
            <a:ext cx="6885313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/>
              <a:t>Ácido araquidónico: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Prostaglandinas  y leucotrienos.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Presente en la membrana de los fosfolípidos.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Estímulos mecánicos, físicos y químicos promueven la liberación.</a:t>
            </a:r>
            <a:endParaRPr/>
          </a:p>
          <a:p>
            <a:pPr marL="1219170" lvl="1" indent="-3344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/>
          </a:p>
        </p:txBody>
      </p:sp>
      <p:grpSp>
        <p:nvGrpSpPr>
          <p:cNvPr id="230" name="Google Shape;230;p16"/>
          <p:cNvGrpSpPr/>
          <p:nvPr/>
        </p:nvGrpSpPr>
        <p:grpSpPr>
          <a:xfrm>
            <a:off x="7091362" y="2162551"/>
            <a:ext cx="4895850" cy="1769195"/>
            <a:chOff x="6721311" y="1571182"/>
            <a:chExt cx="4895850" cy="1769195"/>
          </a:xfrm>
        </p:grpSpPr>
        <p:pic>
          <p:nvPicPr>
            <p:cNvPr id="231" name="Google Shape;23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21311" y="1571182"/>
              <a:ext cx="4895850" cy="1057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0872" y="2628457"/>
              <a:ext cx="4556289" cy="7119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16"/>
          <p:cNvSpPr/>
          <p:nvPr/>
        </p:nvSpPr>
        <p:spPr>
          <a:xfrm>
            <a:off x="6396478" y="4464703"/>
            <a:ext cx="2297441" cy="1691963"/>
          </a:xfrm>
          <a:prstGeom prst="rect">
            <a:avLst/>
          </a:prstGeom>
          <a:solidFill>
            <a:srgbClr val="14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Prostaglandinas: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-Vasodilatación.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-Tromboxano: vasoconstricción.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16"/>
          <p:cNvSpPr/>
          <p:nvPr/>
        </p:nvSpPr>
        <p:spPr>
          <a:xfrm>
            <a:off x="9333039" y="4467843"/>
            <a:ext cx="2443361" cy="1691963"/>
          </a:xfrm>
          <a:prstGeom prst="rect">
            <a:avLst/>
          </a:prstGeom>
          <a:solidFill>
            <a:srgbClr val="142B48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Quimiotaxis.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Broncoespasmo.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Aumento de la vascularización.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"/>
          <p:cNvSpPr txBox="1">
            <a:spLocks noGrp="1"/>
          </p:cNvSpPr>
          <p:nvPr>
            <p:ph type="title"/>
          </p:nvPr>
        </p:nvSpPr>
        <p:spPr>
          <a:xfrm>
            <a:off x="715638" y="354783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Mediadores de la inflamación</a:t>
            </a:r>
            <a:endParaRPr/>
          </a:p>
        </p:txBody>
      </p:sp>
      <p:sp>
        <p:nvSpPr>
          <p:cNvPr id="240" name="Google Shape;240;p17"/>
          <p:cNvSpPr txBox="1">
            <a:spLocks noGrp="1"/>
          </p:cNvSpPr>
          <p:nvPr>
            <p:ph type="body" idx="1"/>
          </p:nvPr>
        </p:nvSpPr>
        <p:spPr>
          <a:xfrm>
            <a:off x="4530400" y="1729930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/>
              <a:t>Histamina y serotonina: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Aminas vasoactivas.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Dilatación de arteriolas y permeabilidad de vénulas.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Mastocitos, basófilos y plaquetas.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Liberación:</a:t>
            </a:r>
            <a:endParaRPr/>
          </a:p>
          <a:p>
            <a:pPr marL="1828754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Courier New"/>
              <a:buChar char="o"/>
            </a:pPr>
            <a:r>
              <a:rPr lang="es-CO" sz="1600"/>
              <a:t>Trauma: frío, calor.</a:t>
            </a:r>
            <a:endParaRPr/>
          </a:p>
          <a:p>
            <a:pPr marL="1828754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Courier New"/>
              <a:buChar char="o"/>
            </a:pPr>
            <a:r>
              <a:rPr lang="es-CO" sz="1600"/>
              <a:t>Unión Ig E: hipersensibilidad.</a:t>
            </a:r>
            <a:endParaRPr/>
          </a:p>
          <a:p>
            <a:pPr marL="1828754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Courier New"/>
              <a:buChar char="o"/>
            </a:pPr>
            <a:r>
              <a:rPr lang="es-CO" sz="1600"/>
              <a:t>Productos del complemento:  C3a y C5a.</a:t>
            </a:r>
            <a:endParaRPr/>
          </a:p>
          <a:p>
            <a:pPr marL="1828754" lvl="2" indent="-3344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Courier New"/>
              <a:buNone/>
            </a:pPr>
            <a:endParaRPr sz="1600"/>
          </a:p>
          <a:p>
            <a:pPr marL="1219170" lvl="1" indent="-3344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>
            <a:spLocks noGrp="1"/>
          </p:cNvSpPr>
          <p:nvPr>
            <p:ph type="title"/>
          </p:nvPr>
        </p:nvSpPr>
        <p:spPr>
          <a:xfrm>
            <a:off x="658488" y="261879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IL y FNT</a:t>
            </a:r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body" idx="1"/>
          </p:nvPr>
        </p:nvSpPr>
        <p:spPr>
          <a:xfrm>
            <a:off x="1155205" y="1202200"/>
            <a:ext cx="6760069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2200" b="1"/>
              <a:t>FNT:  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Promueve la movilización lipídica y  proteica: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/>
              <a:t>Suprime el apetito.</a:t>
            </a:r>
            <a:endParaRPr/>
          </a:p>
          <a:p>
            <a:pPr marL="121917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/>
              <a:t>Caquexia.</a:t>
            </a:r>
            <a:endParaRPr/>
          </a:p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/>
          </a:p>
        </p:txBody>
      </p:sp>
      <p:pic>
        <p:nvPicPr>
          <p:cNvPr id="247" name="Google Shape;247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110" y="1356716"/>
            <a:ext cx="2708711" cy="483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701350" y="268654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Evolución de la inflamación</a:t>
            </a:r>
            <a:endParaRPr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1"/>
          </p:nvPr>
        </p:nvSpPr>
        <p:spPr>
          <a:xfrm>
            <a:off x="1259825" y="1459609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Resolución completa.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Curación por tejido fibroso.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Inflamación crónica.</a:t>
            </a:r>
            <a:endParaRPr/>
          </a:p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254" name="Google Shape;2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3713" y="1705519"/>
            <a:ext cx="3888437" cy="464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581025" y="666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/>
              <a:t>Lecturas complementarias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3312" y="1239453"/>
            <a:ext cx="4157663" cy="539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0"/>
          <p:cNvGrpSpPr/>
          <p:nvPr/>
        </p:nvGrpSpPr>
        <p:grpSpPr>
          <a:xfrm>
            <a:off x="8679191" y="1342748"/>
            <a:ext cx="2472000" cy="2472000"/>
            <a:chOff x="6077707" y="1644751"/>
            <a:chExt cx="1854000" cy="1854000"/>
          </a:xfrm>
        </p:grpSpPr>
        <p:sp>
          <p:nvSpPr>
            <p:cNvPr id="260" name="Google Shape;260;p20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solidFill>
              <a:srgbClr val="142B48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1" name="Google Shape;261;p20"/>
            <p:cNvSpPr txBox="1"/>
            <p:nvPr/>
          </p:nvSpPr>
          <p:spPr>
            <a:xfrm>
              <a:off x="6386100" y="2311040"/>
              <a:ext cx="1290600" cy="521400"/>
            </a:xfrm>
            <a:prstGeom prst="rect">
              <a:avLst/>
            </a:prstGeom>
            <a:solidFill>
              <a:srgbClr val="142B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Metaplasia </a:t>
              </a:r>
              <a:endPara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2" name="Google Shape;262;p20"/>
          <p:cNvGrpSpPr/>
          <p:nvPr/>
        </p:nvGrpSpPr>
        <p:grpSpPr>
          <a:xfrm>
            <a:off x="6516789" y="1342748"/>
            <a:ext cx="2472000" cy="2472000"/>
            <a:chOff x="4455905" y="1644751"/>
            <a:chExt cx="1854000" cy="1854000"/>
          </a:xfrm>
        </p:grpSpPr>
        <p:sp>
          <p:nvSpPr>
            <p:cNvPr id="263" name="Google Shape;263;p20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solidFill>
              <a:srgbClr val="142B48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4764300" y="2311040"/>
              <a:ext cx="1290600" cy="521400"/>
            </a:xfrm>
            <a:prstGeom prst="rect">
              <a:avLst/>
            </a:prstGeom>
            <a:solidFill>
              <a:srgbClr val="142B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Atrofia</a:t>
              </a:r>
              <a:endPara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5" name="Google Shape;265;p20"/>
          <p:cNvGrpSpPr/>
          <p:nvPr/>
        </p:nvGrpSpPr>
        <p:grpSpPr>
          <a:xfrm>
            <a:off x="4354385" y="1342762"/>
            <a:ext cx="2472000" cy="2472000"/>
            <a:chOff x="2834102" y="1644762"/>
            <a:chExt cx="1854000" cy="1854000"/>
          </a:xfrm>
        </p:grpSpPr>
        <p:sp>
          <p:nvSpPr>
            <p:cNvPr id="266" name="Google Shape;266;p20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solidFill>
              <a:srgbClr val="142B48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3142502" y="2311050"/>
              <a:ext cx="1290600" cy="521400"/>
            </a:xfrm>
            <a:prstGeom prst="rect">
              <a:avLst/>
            </a:prstGeom>
            <a:solidFill>
              <a:srgbClr val="142B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Hiperplasia </a:t>
              </a:r>
              <a:endPara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8" name="Google Shape;268;p20"/>
          <p:cNvGrpSpPr/>
          <p:nvPr/>
        </p:nvGrpSpPr>
        <p:grpSpPr>
          <a:xfrm>
            <a:off x="2191982" y="1342762"/>
            <a:ext cx="2472000" cy="2472000"/>
            <a:chOff x="1212300" y="1644762"/>
            <a:chExt cx="1854000" cy="1854000"/>
          </a:xfrm>
        </p:grpSpPr>
        <p:sp>
          <p:nvSpPr>
            <p:cNvPr id="269" name="Google Shape;269;p20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solidFill>
              <a:srgbClr val="142B48"/>
            </a:solidFill>
            <a:ln w="28575" cap="flat" cmpd="sng">
              <a:solidFill>
                <a:srgbClr val="65F0A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0" name="Google Shape;270;p20"/>
            <p:cNvSpPr txBox="1"/>
            <p:nvPr/>
          </p:nvSpPr>
          <p:spPr>
            <a:xfrm>
              <a:off x="1467300" y="2192732"/>
              <a:ext cx="1290600" cy="521400"/>
            </a:xfrm>
            <a:prstGeom prst="rect">
              <a:avLst/>
            </a:prstGeom>
            <a:solidFill>
              <a:srgbClr val="142B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Hipertrofia </a:t>
              </a:r>
              <a:endParaRPr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71" name="Google Shape;271;p20"/>
          <p:cNvSpPr txBox="1">
            <a:spLocks noGrp="1"/>
          </p:cNvSpPr>
          <p:nvPr>
            <p:ph type="title"/>
          </p:nvPr>
        </p:nvSpPr>
        <p:spPr>
          <a:xfrm>
            <a:off x="522064" y="178970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 sz="4400"/>
              <a:t>Adaptación celular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6123" y="4262788"/>
            <a:ext cx="3277129" cy="220474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 txBox="1">
            <a:spLocks noGrp="1"/>
          </p:cNvSpPr>
          <p:nvPr>
            <p:ph type="title"/>
          </p:nvPr>
        </p:nvSpPr>
        <p:spPr>
          <a:xfrm>
            <a:off x="681557" y="185095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Hipertrofia</a:t>
            </a:r>
            <a:endParaRPr/>
          </a:p>
        </p:txBody>
      </p:sp>
      <p:pic>
        <p:nvPicPr>
          <p:cNvPr id="278" name="Google Shape;27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6265" y="2785102"/>
            <a:ext cx="21145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9937" y="1807771"/>
            <a:ext cx="3352420" cy="220474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1"/>
          <p:cNvSpPr txBox="1"/>
          <p:nvPr/>
        </p:nvSpPr>
        <p:spPr>
          <a:xfrm>
            <a:off x="833362" y="1162909"/>
            <a:ext cx="723745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Aumento en el tamaño de las células.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Síntesis adicional de componentes intracelulares ante factores de crecimiento por sobrecarga u otros estímulos.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Fisiológica: uterina en embarazo.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Patológica: cardíaca por sobrecarga.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"/>
          <p:cNvSpPr txBox="1">
            <a:spLocks noGrp="1"/>
          </p:cNvSpPr>
          <p:nvPr>
            <p:ph type="title"/>
          </p:nvPr>
        </p:nvSpPr>
        <p:spPr>
          <a:xfrm>
            <a:off x="831200" y="232168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Hiperplasia</a:t>
            </a:r>
            <a:endParaRPr/>
          </a:p>
        </p:txBody>
      </p:sp>
      <p:sp>
        <p:nvSpPr>
          <p:cNvPr id="286" name="Google Shape;286;p22"/>
          <p:cNvSpPr txBox="1">
            <a:spLocks noGrp="1"/>
          </p:cNvSpPr>
          <p:nvPr>
            <p:ph type="body" idx="1"/>
          </p:nvPr>
        </p:nvSpPr>
        <p:spPr>
          <a:xfrm>
            <a:off x="1106162" y="1068126"/>
            <a:ext cx="11085838" cy="440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Aumento en el número de células.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Factores de crecimiento y aparición de nuevas células madre en los tejidos.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Fisiológica: hígado posterior a resección parcial.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Patológica: HPB, VPH.</a:t>
            </a:r>
            <a:endParaRPr/>
          </a:p>
        </p:txBody>
      </p:sp>
      <p:pic>
        <p:nvPicPr>
          <p:cNvPr id="287" name="Google Shape;28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802" y="3744304"/>
            <a:ext cx="6895959" cy="285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>
            <a:spLocks noGrp="1"/>
          </p:cNvSpPr>
          <p:nvPr>
            <p:ph type="body" idx="1"/>
          </p:nvPr>
        </p:nvSpPr>
        <p:spPr>
          <a:xfrm>
            <a:off x="1020438" y="876237"/>
            <a:ext cx="11013138" cy="4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Reducción en el tamaño de un órgano o tejido por disminución en el tamaño y número celular.</a:t>
            </a:r>
            <a:endParaRPr/>
          </a:p>
          <a:p>
            <a:pPr marL="342900" lvl="0" indent="-342900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Disminuye la producción y aumenta la degradación de proteínas.</a:t>
            </a:r>
            <a:endParaRPr/>
          </a:p>
          <a:p>
            <a:pPr marL="342900" lvl="0" indent="-342900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Fisiológica: embriogénesis.</a:t>
            </a:r>
            <a:endParaRPr/>
          </a:p>
          <a:p>
            <a:pPr marL="342900" lvl="0" indent="-342900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Patológica: disminución en uso, denervación, alt. irrigación, inadecuada nutrición, pérdida de estímulo endocrino, presión. </a:t>
            </a:r>
            <a:endParaRPr/>
          </a:p>
          <a:p>
            <a:pPr marL="285750" lvl="0" indent="-171450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1467"/>
          </a:p>
          <a:p>
            <a:pPr marL="285750" lvl="0" indent="-171450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1467"/>
          </a:p>
          <a:p>
            <a:pPr marL="285750" lvl="0" indent="-171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1467"/>
          </a:p>
          <a:p>
            <a:pPr marL="3429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293" name="Google Shape;293;p23"/>
          <p:cNvSpPr txBox="1">
            <a:spLocks noGrp="1"/>
          </p:cNvSpPr>
          <p:nvPr>
            <p:ph type="title"/>
          </p:nvPr>
        </p:nvSpPr>
        <p:spPr>
          <a:xfrm>
            <a:off x="672775" y="170183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Atrofia</a:t>
            </a:r>
            <a:endParaRPr/>
          </a:p>
        </p:txBody>
      </p:sp>
      <p:pic>
        <p:nvPicPr>
          <p:cNvPr id="294" name="Google Shape;294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116" y="4071938"/>
            <a:ext cx="4974459" cy="2615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"/>
          <p:cNvSpPr txBox="1">
            <a:spLocks noGrp="1"/>
          </p:cNvSpPr>
          <p:nvPr>
            <p:ph type="title"/>
          </p:nvPr>
        </p:nvSpPr>
        <p:spPr>
          <a:xfrm>
            <a:off x="737417" y="0"/>
            <a:ext cx="3932237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400"/>
              <a:buFont typeface="Montserrat"/>
              <a:buNone/>
            </a:pPr>
            <a:r>
              <a:rPr lang="es-CO" sz="4400"/>
              <a:t>Metaplasia</a:t>
            </a:r>
            <a:endParaRPr/>
          </a:p>
        </p:txBody>
      </p:sp>
      <p:pic>
        <p:nvPicPr>
          <p:cNvPr id="300" name="Google Shape;300;p24" descr="Flor de color morado&#10;&#10;Descripción generada automáticamen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4327" y="3136777"/>
            <a:ext cx="4670945" cy="35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4"/>
          <p:cNvSpPr txBox="1">
            <a:spLocks noGrp="1"/>
          </p:cNvSpPr>
          <p:nvPr>
            <p:ph type="body" idx="2"/>
          </p:nvPr>
        </p:nvSpPr>
        <p:spPr>
          <a:xfrm>
            <a:off x="881062" y="1051958"/>
            <a:ext cx="10820400" cy="322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Cambio reversible en diferenciación celular.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/>
              <a:t>Reprogramación de células madre locales o colonización de población celular de otra localización:</a:t>
            </a:r>
            <a:endParaRPr/>
          </a:p>
          <a:p>
            <a:pPr marL="914400" lvl="2" indent="-431789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s-CO" sz="1800"/>
              <a:t>Epitelio columnar a escamoso: tracto respiratorio fumadores.</a:t>
            </a:r>
            <a:endParaRPr/>
          </a:p>
          <a:p>
            <a:pPr marL="91440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s-CO" sz="1800"/>
              <a:t>Epitelio escamoso a columnar: esófago de Barret.</a:t>
            </a:r>
            <a:endParaRPr/>
          </a:p>
          <a:p>
            <a:pPr marL="91440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▪"/>
            </a:pPr>
            <a:r>
              <a:rPr lang="es-CO" sz="1800"/>
              <a:t>De tejido conectivo: miositis osificante.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2B48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601337" y="182620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Lesión celular reversible</a:t>
            </a:r>
            <a:endParaRPr/>
          </a:p>
        </p:txBody>
      </p:sp>
      <p:sp>
        <p:nvSpPr>
          <p:cNvPr id="307" name="Google Shape;307;p25"/>
          <p:cNvSpPr txBox="1">
            <a:spLocks noGrp="1"/>
          </p:cNvSpPr>
          <p:nvPr>
            <p:ph type="body" idx="1"/>
          </p:nvPr>
        </p:nvSpPr>
        <p:spPr>
          <a:xfrm>
            <a:off x="831200" y="1062245"/>
            <a:ext cx="113608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/>
              <a:t>Alteraciones funcionales y estructurales en estadíos tempranos o formas leves a moderadas de lesión, que son corregibles si el estímulo lesivo es retirado.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52B48"/>
              </a:buClr>
              <a:buSzPts val="1800"/>
              <a:buNone/>
            </a:pPr>
            <a:endParaRPr/>
          </a:p>
        </p:txBody>
      </p:sp>
      <p:sp>
        <p:nvSpPr>
          <p:cNvPr id="308" name="Google Shape;308;p25"/>
          <p:cNvSpPr txBox="1"/>
          <p:nvPr/>
        </p:nvSpPr>
        <p:spPr>
          <a:xfrm>
            <a:off x="993534" y="2045045"/>
            <a:ext cx="9601963" cy="2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marR="0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Edema generalizado de la célula y de sus organelos: aumenta ingreso de agua, falla bomba Na-K-ATPasa.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marR="0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lang="es-CO" sz="18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Cambio en el componente graso: alteración de rutas metabólicas.</a:t>
            </a:r>
            <a:endParaRPr sz="18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9" name="Google Shape;309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183" y="3696553"/>
            <a:ext cx="5946954" cy="2655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/>
          <p:cNvSpPr txBox="1">
            <a:spLocks noGrp="1"/>
          </p:cNvSpPr>
          <p:nvPr>
            <p:ph type="title"/>
          </p:nvPr>
        </p:nvSpPr>
        <p:spPr>
          <a:xfrm>
            <a:off x="720381" y="61010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Muerte celular </a:t>
            </a:r>
            <a:endParaRPr/>
          </a:p>
        </p:txBody>
      </p:sp>
      <p:grpSp>
        <p:nvGrpSpPr>
          <p:cNvPr id="315" name="Google Shape;315;p26"/>
          <p:cNvGrpSpPr/>
          <p:nvPr/>
        </p:nvGrpSpPr>
        <p:grpSpPr>
          <a:xfrm>
            <a:off x="1321502" y="913150"/>
            <a:ext cx="4328558" cy="3152930"/>
            <a:chOff x="24011" y="74"/>
            <a:chExt cx="4328558" cy="3152930"/>
          </a:xfrm>
        </p:grpSpPr>
        <p:sp>
          <p:nvSpPr>
            <p:cNvPr id="316" name="Google Shape;316;p26"/>
            <p:cNvSpPr/>
            <p:nvPr/>
          </p:nvSpPr>
          <p:spPr>
            <a:xfrm>
              <a:off x="2690710" y="1883919"/>
              <a:ext cx="918579" cy="3683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3295"/>
                  </a:lnTo>
                  <a:lnTo>
                    <a:pt x="120000" y="83295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7" name="Google Shape;317;p26"/>
            <p:cNvSpPr/>
            <p:nvPr/>
          </p:nvSpPr>
          <p:spPr>
            <a:xfrm>
              <a:off x="1902331" y="772409"/>
              <a:ext cx="788379" cy="3391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0136"/>
                  </a:lnTo>
                  <a:lnTo>
                    <a:pt x="120000" y="80136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35425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8" name="Google Shape;318;p26"/>
            <p:cNvSpPr/>
            <p:nvPr/>
          </p:nvSpPr>
          <p:spPr>
            <a:xfrm>
              <a:off x="632149" y="1898477"/>
              <a:ext cx="526902" cy="35380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85"/>
                  </a:lnTo>
                  <a:lnTo>
                    <a:pt x="0" y="81785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D4B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19" name="Google Shape;319;p26"/>
            <p:cNvSpPr/>
            <p:nvPr/>
          </p:nvSpPr>
          <p:spPr>
            <a:xfrm>
              <a:off x="1159051" y="772409"/>
              <a:ext cx="743279" cy="35373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7"/>
                  </a:lnTo>
                  <a:lnTo>
                    <a:pt x="0" y="81777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rgbClr val="354254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320" name="Google Shape;320;p26"/>
            <p:cNvSpPr/>
            <p:nvPr/>
          </p:nvSpPr>
          <p:spPr>
            <a:xfrm>
              <a:off x="1294193" y="74"/>
              <a:ext cx="1216275" cy="77233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1429335" y="128458"/>
              <a:ext cx="1216275" cy="772334"/>
            </a:xfrm>
            <a:prstGeom prst="roundRect">
              <a:avLst>
                <a:gd name="adj" fmla="val 10000"/>
              </a:avLst>
            </a:prstGeom>
            <a:solidFill>
              <a:srgbClr val="142B48">
                <a:alpha val="89803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 txBox="1"/>
            <p:nvPr/>
          </p:nvSpPr>
          <p:spPr>
            <a:xfrm>
              <a:off x="1451956" y="151079"/>
              <a:ext cx="1171033" cy="727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CO" sz="12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Muerte celular</a:t>
              </a: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550914" y="1126142"/>
              <a:ext cx="1216275" cy="77233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/>
            <p:nvPr/>
          </p:nvSpPr>
          <p:spPr>
            <a:xfrm>
              <a:off x="686055" y="1254527"/>
              <a:ext cx="1216275" cy="772334"/>
            </a:xfrm>
            <a:prstGeom prst="roundRect">
              <a:avLst>
                <a:gd name="adj" fmla="val 10000"/>
              </a:avLst>
            </a:prstGeom>
            <a:solidFill>
              <a:srgbClr val="142B48">
                <a:alpha val="89803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6"/>
            <p:cNvSpPr txBox="1"/>
            <p:nvPr/>
          </p:nvSpPr>
          <p:spPr>
            <a:xfrm>
              <a:off x="708676" y="1277148"/>
              <a:ext cx="1171033" cy="727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CO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Necrosis</a:t>
              </a: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24011" y="2252285"/>
              <a:ext cx="1216275" cy="77233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159153" y="2380670"/>
              <a:ext cx="1216275" cy="772334"/>
            </a:xfrm>
            <a:prstGeom prst="roundRect">
              <a:avLst>
                <a:gd name="adj" fmla="val 10000"/>
              </a:avLst>
            </a:prstGeom>
            <a:solidFill>
              <a:srgbClr val="142B48">
                <a:alpha val="89803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 txBox="1"/>
            <p:nvPr/>
          </p:nvSpPr>
          <p:spPr>
            <a:xfrm>
              <a:off x="181774" y="2403291"/>
              <a:ext cx="1171033" cy="727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CO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Injuria severa. </a:t>
              </a:r>
              <a:endParaRPr/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2082572" y="1111584"/>
              <a:ext cx="1216275" cy="77233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2217714" y="1239968"/>
              <a:ext cx="1216275" cy="772334"/>
            </a:xfrm>
            <a:prstGeom prst="roundRect">
              <a:avLst>
                <a:gd name="adj" fmla="val 10000"/>
              </a:avLst>
            </a:prstGeom>
            <a:solidFill>
              <a:srgbClr val="142B48">
                <a:alpha val="89803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 txBox="1"/>
            <p:nvPr/>
          </p:nvSpPr>
          <p:spPr>
            <a:xfrm>
              <a:off x="2240335" y="1262589"/>
              <a:ext cx="1171033" cy="727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CO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Apoptosis</a:t>
              </a: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3001152" y="2252285"/>
              <a:ext cx="1216275" cy="77233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3136294" y="2380670"/>
              <a:ext cx="1216275" cy="772334"/>
            </a:xfrm>
            <a:prstGeom prst="roundRect">
              <a:avLst>
                <a:gd name="adj" fmla="val 10000"/>
              </a:avLst>
            </a:prstGeom>
            <a:solidFill>
              <a:srgbClr val="142B48">
                <a:alpha val="89803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 txBox="1"/>
            <p:nvPr/>
          </p:nvSpPr>
          <p:spPr>
            <a:xfrm>
              <a:off x="3158915" y="2403291"/>
              <a:ext cx="1171033" cy="727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CO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Programada.</a:t>
              </a: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1408027" y="2252285"/>
              <a:ext cx="1216275" cy="77233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>
              <a:off x="1543169" y="2380670"/>
              <a:ext cx="1216275" cy="772334"/>
            </a:xfrm>
            <a:prstGeom prst="roundRect">
              <a:avLst>
                <a:gd name="adj" fmla="val 10000"/>
              </a:avLst>
            </a:prstGeom>
            <a:solidFill>
              <a:srgbClr val="142B48">
                <a:alpha val="89803"/>
              </a:srgbClr>
            </a:solidFill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6"/>
            <p:cNvSpPr txBox="1"/>
            <p:nvPr/>
          </p:nvSpPr>
          <p:spPr>
            <a:xfrm>
              <a:off x="1565790" y="2403291"/>
              <a:ext cx="1171033" cy="727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Montserrat"/>
                <a:buNone/>
              </a:pPr>
              <a:r>
                <a:rPr lang="es-CO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Necroptosis.</a:t>
              </a:r>
              <a:endParaRPr/>
            </a:p>
          </p:txBody>
        </p:sp>
      </p:grpSp>
      <p:grpSp>
        <p:nvGrpSpPr>
          <p:cNvPr id="338" name="Google Shape;338;p26"/>
          <p:cNvGrpSpPr/>
          <p:nvPr/>
        </p:nvGrpSpPr>
        <p:grpSpPr>
          <a:xfrm>
            <a:off x="6555531" y="1172170"/>
            <a:ext cx="4950693" cy="5091567"/>
            <a:chOff x="5994399" y="1438047"/>
            <a:chExt cx="4950693" cy="5091567"/>
          </a:xfrm>
        </p:grpSpPr>
        <p:pic>
          <p:nvPicPr>
            <p:cNvPr id="339" name="Google Shape;339;p26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4399" y="1458467"/>
              <a:ext cx="1810327" cy="19335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26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15647" y="1438047"/>
              <a:ext cx="1829445" cy="1954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6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6001" y="4128163"/>
              <a:ext cx="2248369" cy="24014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2" name="Google Shape;342;p26"/>
            <p:cNvSpPr/>
            <p:nvPr/>
          </p:nvSpPr>
          <p:spPr>
            <a:xfrm>
              <a:off x="8127676" y="2281383"/>
              <a:ext cx="665019" cy="52022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AA7"/>
            </a:solidFill>
            <a:ln w="12700" cap="flat" cmpd="sng">
              <a:solidFill>
                <a:srgbClr val="00AAA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3" name="Google Shape;343;p26"/>
            <p:cNvSpPr/>
            <p:nvPr/>
          </p:nvSpPr>
          <p:spPr>
            <a:xfrm rot="1709570">
              <a:off x="9718567" y="3764857"/>
              <a:ext cx="645896" cy="72661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AAA7"/>
            </a:solidFill>
            <a:ln w="12700" cap="flat" cmpd="sng">
              <a:solidFill>
                <a:srgbClr val="00AAA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"/>
          <p:cNvSpPr txBox="1">
            <a:spLocks noGrp="1"/>
          </p:cNvSpPr>
          <p:nvPr>
            <p:ph type="title"/>
          </p:nvPr>
        </p:nvSpPr>
        <p:spPr>
          <a:xfrm>
            <a:off x="517200" y="180963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Patrones de necrosis: coagulativa</a:t>
            </a:r>
            <a:endParaRPr/>
          </a:p>
        </p:txBody>
      </p:sp>
      <p:sp>
        <p:nvSpPr>
          <p:cNvPr id="349" name="Google Shape;349;p27"/>
          <p:cNvSpPr txBox="1">
            <a:spLocks noGrp="1"/>
          </p:cNvSpPr>
          <p:nvPr>
            <p:ph type="body" idx="1"/>
          </p:nvPr>
        </p:nvSpPr>
        <p:spPr>
          <a:xfrm>
            <a:off x="868218" y="885234"/>
            <a:ext cx="10455564" cy="102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2400" b="1"/>
              <a:t>La importancia radica en que da claves importantes para reconocer la causa de base.</a:t>
            </a:r>
            <a:endParaRPr sz="2400" b="1"/>
          </a:p>
        </p:txBody>
      </p:sp>
      <p:sp>
        <p:nvSpPr>
          <p:cNvPr id="350" name="Google Shape;350;p27"/>
          <p:cNvSpPr txBox="1"/>
          <p:nvPr/>
        </p:nvSpPr>
        <p:spPr>
          <a:xfrm>
            <a:off x="969818" y="2163740"/>
            <a:ext cx="10908182" cy="3381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O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La arquitectura del tejido se preserva unos días.</a:t>
            </a:r>
            <a:endParaRPr/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O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Isquemia causada por obstrucción de un vaso puede causar necrosis coagulativa.</a:t>
            </a: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s-CO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El área localizada de necrosis coagulativa se llama de infarto.</a:t>
            </a: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spcBef>
                <a:spcPts val="560"/>
              </a:spcBef>
              <a:spcAft>
                <a:spcPts val="0"/>
              </a:spcAft>
              <a:buNone/>
            </a:pPr>
            <a:endParaRPr sz="2000">
              <a:solidFill>
                <a:srgbClr val="152B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1" name="Google Shape;351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1913" y="3773010"/>
            <a:ext cx="3446816" cy="2687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8"/>
          <p:cNvSpPr txBox="1">
            <a:spLocks noGrp="1"/>
          </p:cNvSpPr>
          <p:nvPr>
            <p:ph type="title"/>
          </p:nvPr>
        </p:nvSpPr>
        <p:spPr>
          <a:xfrm>
            <a:off x="596855" y="114232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Necrosis de licuefacción</a:t>
            </a:r>
            <a:endParaRPr/>
          </a:p>
        </p:txBody>
      </p:sp>
      <p:sp>
        <p:nvSpPr>
          <p:cNvPr id="357" name="Google Shape;357;p28"/>
          <p:cNvSpPr txBox="1">
            <a:spLocks noGrp="1"/>
          </p:cNvSpPr>
          <p:nvPr>
            <p:ph type="body" idx="2"/>
          </p:nvPr>
        </p:nvSpPr>
        <p:spPr>
          <a:xfrm>
            <a:off x="682584" y="814458"/>
            <a:ext cx="10912561" cy="369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Digestión de las células</a:t>
            </a:r>
            <a:r>
              <a:rPr lang="es-CO"/>
              <a:t> </a:t>
            </a:r>
            <a:r>
              <a:rPr lang="es-CO" sz="2000"/>
              <a:t>muertas resultando en la transformación de un tejido en un líquido viscoso.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2000"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Infección por bacterias, ocasionalmente por hongos.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2000"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Por razones desconocidas, la muerte hipóxica del SNC es licuefactiva.</a:t>
            </a:r>
            <a:endParaRPr sz="2000"/>
          </a:p>
          <a:p>
            <a:pPr marL="761993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358" name="Google Shape;358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0337" y="3419590"/>
            <a:ext cx="4187348" cy="3252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 txBox="1">
            <a:spLocks noGrp="1"/>
          </p:cNvSpPr>
          <p:nvPr>
            <p:ph type="title"/>
          </p:nvPr>
        </p:nvSpPr>
        <p:spPr>
          <a:xfrm>
            <a:off x="629913" y="275335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Necrosis gangrenosa</a:t>
            </a:r>
            <a:endParaRPr/>
          </a:p>
        </p:txBody>
      </p:sp>
      <p:sp>
        <p:nvSpPr>
          <p:cNvPr id="364" name="Google Shape;364;p29"/>
          <p:cNvSpPr txBox="1">
            <a:spLocks noGrp="1"/>
          </p:cNvSpPr>
          <p:nvPr>
            <p:ph type="body" idx="2"/>
          </p:nvPr>
        </p:nvSpPr>
        <p:spPr>
          <a:xfrm>
            <a:off x="1126693" y="1215450"/>
            <a:ext cx="10367239" cy="190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152396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2380"/>
              <a:t>Generalmente aplicado a miembros inferiores que han perdido su riego sanguíneo e implica varios planos.</a:t>
            </a:r>
            <a:endParaRPr sz="2380"/>
          </a:p>
        </p:txBody>
      </p:sp>
      <p:pic>
        <p:nvPicPr>
          <p:cNvPr id="365" name="Google Shape;365;p29" descr="Gangrena - Wikipedia, la enciclopedia libr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914" y="2640879"/>
            <a:ext cx="4480180" cy="3727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0607" y="3623034"/>
            <a:ext cx="2441393" cy="169436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/>
          <p:nvPr/>
        </p:nvSpPr>
        <p:spPr>
          <a:xfrm>
            <a:off x="6130238" y="2167102"/>
            <a:ext cx="2490000" cy="2496400"/>
          </a:xfrm>
          <a:prstGeom prst="rect">
            <a:avLst/>
          </a:prstGeom>
          <a:solidFill>
            <a:srgbClr val="D686E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67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6468030" y="2380502"/>
            <a:ext cx="2017760" cy="2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533" b="1" i="0" u="none" strike="noStrike" cap="none">
                <a:solidFill>
                  <a:srgbClr val="701C7F"/>
                </a:solidFill>
                <a:latin typeface="Montserrat"/>
                <a:ea typeface="Montserrat"/>
                <a:cs typeface="Montserrat"/>
                <a:sym typeface="Montserrat"/>
              </a:rPr>
              <a:t>Patología</a:t>
            </a:r>
            <a:endParaRPr sz="2533" b="1" i="0" u="none" strike="noStrike" cap="none">
              <a:solidFill>
                <a:srgbClr val="701C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8167964" y="1781636"/>
            <a:ext cx="2611354" cy="2304383"/>
            <a:chOff x="5205443" y="1347600"/>
            <a:chExt cx="1958516" cy="1728287"/>
          </a:xfrm>
        </p:grpSpPr>
        <p:sp>
          <p:nvSpPr>
            <p:cNvPr id="120" name="Google Shape;120;p3"/>
            <p:cNvSpPr txBox="1"/>
            <p:nvPr/>
          </p:nvSpPr>
          <p:spPr>
            <a:xfrm rot="-2221">
              <a:off x="5770643" y="2394059"/>
              <a:ext cx="13932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i="0" u="none" strike="noStrike" cap="none">
                  <a:solidFill>
                    <a:srgbClr val="55156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Etiología</a:t>
              </a:r>
              <a:endParaRPr sz="1600" b="1" i="0" u="none" strike="noStrike" cap="none">
                <a:solidFill>
                  <a:srgbClr val="55156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5400734">
              <a:off x="4991555" y="2296921"/>
              <a:ext cx="1405200" cy="1527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5515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67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205443" y="1347600"/>
              <a:ext cx="565200" cy="565500"/>
            </a:xfrm>
            <a:prstGeom prst="ellipse">
              <a:avLst/>
            </a:prstGeom>
            <a:solidFill>
              <a:srgbClr val="551561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7254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6360779" y="4086202"/>
            <a:ext cx="2560785" cy="1231183"/>
            <a:chOff x="4058554" y="3401025"/>
            <a:chExt cx="1920588" cy="923387"/>
          </a:xfrm>
        </p:grpSpPr>
        <p:sp>
          <p:nvSpPr>
            <p:cNvPr id="124" name="Google Shape;124;p3"/>
            <p:cNvSpPr txBox="1"/>
            <p:nvPr/>
          </p:nvSpPr>
          <p:spPr>
            <a:xfrm rot="738">
              <a:off x="4058593" y="3966662"/>
              <a:ext cx="13971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i="0" u="none" strike="noStrike" cap="none">
                  <a:solidFill>
                    <a:srgbClr val="701C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Patogénesis</a:t>
              </a:r>
              <a:endParaRPr sz="1600" b="1" i="0" u="none" strike="noStrike" cap="none">
                <a:solidFill>
                  <a:srgbClr val="701C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 rot="-734" flipH="1">
              <a:off x="4289299" y="3882045"/>
              <a:ext cx="1405200" cy="1527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67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413943" y="3401025"/>
              <a:ext cx="565200" cy="5655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7254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4029490" y="2686214"/>
            <a:ext cx="2463475" cy="2153972"/>
            <a:chOff x="2101587" y="2026035"/>
            <a:chExt cx="1847606" cy="1615478"/>
          </a:xfrm>
        </p:grpSpPr>
        <p:sp>
          <p:nvSpPr>
            <p:cNvPr id="128" name="Google Shape;128;p3"/>
            <p:cNvSpPr txBox="1"/>
            <p:nvPr/>
          </p:nvSpPr>
          <p:spPr>
            <a:xfrm rot="-2245">
              <a:off x="2101704" y="2125182"/>
              <a:ext cx="1377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i="0" u="none" strike="noStrike" cap="none">
                  <a:solidFill>
                    <a:srgbClr val="761E8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Cambios morfológicos</a:t>
              </a:r>
              <a:endParaRPr sz="1600" b="1" i="0" u="none" strike="noStrike" cap="none">
                <a:solidFill>
                  <a:srgbClr val="761E8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i="0" u="none" strike="noStrike" cap="none">
                <a:solidFill>
                  <a:srgbClr val="761E8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5399266" flipH="1">
              <a:off x="2786324" y="2652301"/>
              <a:ext cx="1405200" cy="1527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67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383993" y="3076013"/>
              <a:ext cx="565200" cy="5655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7254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5739364" y="1134736"/>
            <a:ext cx="2758948" cy="1435033"/>
            <a:chOff x="3383993" y="862425"/>
            <a:chExt cx="2069211" cy="1076275"/>
          </a:xfrm>
        </p:grpSpPr>
        <p:sp>
          <p:nvSpPr>
            <p:cNvPr id="132" name="Google Shape;132;p3"/>
            <p:cNvSpPr txBox="1"/>
            <p:nvPr/>
          </p:nvSpPr>
          <p:spPr>
            <a:xfrm rot="612">
              <a:off x="3768658" y="862575"/>
              <a:ext cx="1684500" cy="51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1" i="0" u="none" strike="noStrike" cap="none">
                  <a:solidFill>
                    <a:srgbClr val="7F209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Manifestaciones clínicas</a:t>
              </a:r>
              <a:endParaRPr sz="1600" b="1" i="0" u="none" strike="noStrike" cap="none">
                <a:solidFill>
                  <a:srgbClr val="7F209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383993" y="1373200"/>
              <a:ext cx="565200" cy="565500"/>
            </a:xfrm>
            <a:prstGeom prst="ellipse">
              <a:avLst/>
            </a:prstGeom>
            <a:solidFill>
              <a:srgbClr val="7F2090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7254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734">
              <a:off x="3757256" y="1379470"/>
              <a:ext cx="1405200" cy="152700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7F20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67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135" name="Google Shape;135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8006" y="1891000"/>
            <a:ext cx="1206600" cy="15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607" y="5485669"/>
            <a:ext cx="1141900" cy="11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1940" y="5317400"/>
            <a:ext cx="1206600" cy="132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1273" y="5317393"/>
            <a:ext cx="1206600" cy="120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285" y="2631110"/>
            <a:ext cx="1517863" cy="114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490" y="580129"/>
            <a:ext cx="1206600" cy="148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33545" y="30411"/>
            <a:ext cx="3857247" cy="120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"/>
          <p:cNvSpPr txBox="1"/>
          <p:nvPr/>
        </p:nvSpPr>
        <p:spPr>
          <a:xfrm>
            <a:off x="451466" y="107929"/>
            <a:ext cx="307475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None/>
            </a:pPr>
            <a:r>
              <a:rPr lang="es-CO"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 individuo enferma porque sus células enferman.</a:t>
            </a:r>
            <a:r>
              <a:rPr lang="es-CO" sz="2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Necrosis caseosa</a:t>
            </a:r>
            <a:endParaRPr/>
          </a:p>
        </p:txBody>
      </p:sp>
      <p:sp>
        <p:nvSpPr>
          <p:cNvPr id="371" name="Google Shape;371;p30"/>
          <p:cNvSpPr txBox="1">
            <a:spLocks noGrp="1"/>
          </p:cNvSpPr>
          <p:nvPr>
            <p:ph type="body" idx="2"/>
          </p:nvPr>
        </p:nvSpPr>
        <p:spPr>
          <a:xfrm>
            <a:off x="1185864" y="1405043"/>
            <a:ext cx="1020127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Necrosis caseosa: es encontrada más a menudo en focos de infección tuberculosa. El término caseoso significa ”semejante al queso”.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2000"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Es característica del foco de infección conocido como granuloma.</a:t>
            </a:r>
            <a:endParaRPr sz="2000"/>
          </a:p>
          <a:p>
            <a:pPr marL="761993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  <a:p>
            <a:pPr marL="761993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372" name="Google Shape;372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5642" y="3429000"/>
            <a:ext cx="4038600" cy="318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1"/>
          <p:cNvSpPr txBox="1">
            <a:spLocks noGrp="1"/>
          </p:cNvSpPr>
          <p:nvPr>
            <p:ph type="title"/>
          </p:nvPr>
        </p:nvSpPr>
        <p:spPr>
          <a:xfrm>
            <a:off x="595745" y="197836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Necrosis grasa</a:t>
            </a:r>
            <a:endParaRPr/>
          </a:p>
        </p:txBody>
      </p:sp>
      <p:sp>
        <p:nvSpPr>
          <p:cNvPr id="378" name="Google Shape;378;p31"/>
          <p:cNvSpPr txBox="1">
            <a:spLocks noGrp="1"/>
          </p:cNvSpPr>
          <p:nvPr>
            <p:ph type="body" idx="2"/>
          </p:nvPr>
        </p:nvSpPr>
        <p:spPr>
          <a:xfrm>
            <a:off x="897155" y="1265836"/>
            <a:ext cx="106991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Se refiere a áreas focales de destrucción grasa debido a la secreción de lipasa activada dentro del páncreas o la cavidad peritoneal. 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2000"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Se generan ácidos grasos que se combinan con calcio, para producir áreas de color blanco muy visibles.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  <a:p>
            <a:pPr marL="761993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379" name="Google Shape;379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352" y="3429000"/>
            <a:ext cx="4211792" cy="2892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"/>
          <p:cNvSpPr txBox="1">
            <a:spLocks noGrp="1"/>
          </p:cNvSpPr>
          <p:nvPr>
            <p:ph type="title"/>
          </p:nvPr>
        </p:nvSpPr>
        <p:spPr>
          <a:xfrm>
            <a:off x="644200" y="224043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Necrosis fibrinoide</a:t>
            </a:r>
            <a:endParaRPr/>
          </a:p>
        </p:txBody>
      </p:sp>
      <p:sp>
        <p:nvSpPr>
          <p:cNvPr id="385" name="Google Shape;385;p32"/>
          <p:cNvSpPr txBox="1">
            <a:spLocks noGrp="1"/>
          </p:cNvSpPr>
          <p:nvPr>
            <p:ph type="body" idx="2"/>
          </p:nvPr>
        </p:nvSpPr>
        <p:spPr>
          <a:xfrm>
            <a:off x="813756" y="1166018"/>
            <a:ext cx="111912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Forma especial de daño vascular usualmente visto en reacciones inmunes que involucran vasos sanguíneos. 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2000"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Se observa cuando hay depósitos de antígeno anticuerpo.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2000"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000"/>
              <a:t>Dan como resultado una apariencia amorfa y rosa brillante llamada fibrinoide.</a:t>
            </a:r>
            <a:endParaRPr/>
          </a:p>
        </p:txBody>
      </p:sp>
      <p:pic>
        <p:nvPicPr>
          <p:cNvPr id="386" name="Google Shape;386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0404" y="4165108"/>
            <a:ext cx="3711691" cy="246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3"/>
          <p:cNvSpPr txBox="1">
            <a:spLocks noGrp="1"/>
          </p:cNvSpPr>
          <p:nvPr>
            <p:ph type="title"/>
          </p:nvPr>
        </p:nvSpPr>
        <p:spPr>
          <a:xfrm>
            <a:off x="617314" y="126110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Apoptosis</a:t>
            </a:r>
            <a:endParaRPr/>
          </a:p>
        </p:txBody>
      </p:sp>
      <p:sp>
        <p:nvSpPr>
          <p:cNvPr id="392" name="Google Shape;392;p33"/>
          <p:cNvSpPr txBox="1">
            <a:spLocks noGrp="1"/>
          </p:cNvSpPr>
          <p:nvPr>
            <p:ph type="body" idx="1"/>
          </p:nvPr>
        </p:nvSpPr>
        <p:spPr>
          <a:xfrm>
            <a:off x="1104568" y="810012"/>
            <a:ext cx="10651007" cy="2363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152396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br>
              <a:rPr lang="es-CO" sz="2200"/>
            </a:br>
            <a:r>
              <a:rPr lang="es-CO" sz="2200"/>
              <a:t>La apoptosis es un tipo de muerte celular programado estrictamente regulado, en el que las células destinadas a morir activan enzimas intrínsecas que degradan las células.</a:t>
            </a:r>
            <a:endParaRPr sz="2200"/>
          </a:p>
        </p:txBody>
      </p:sp>
      <p:grpSp>
        <p:nvGrpSpPr>
          <p:cNvPr id="393" name="Google Shape;393;p33"/>
          <p:cNvGrpSpPr/>
          <p:nvPr/>
        </p:nvGrpSpPr>
        <p:grpSpPr>
          <a:xfrm>
            <a:off x="4970062" y="3000376"/>
            <a:ext cx="7008052" cy="3558319"/>
            <a:chOff x="826" y="15892"/>
            <a:chExt cx="4230911" cy="2098928"/>
          </a:xfrm>
        </p:grpSpPr>
        <p:sp>
          <p:nvSpPr>
            <p:cNvPr id="394" name="Google Shape;394;p33"/>
            <p:cNvSpPr/>
            <p:nvPr/>
          </p:nvSpPr>
          <p:spPr>
            <a:xfrm>
              <a:off x="826" y="15892"/>
              <a:ext cx="1762879" cy="209892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5" name="Google Shape;395;p33"/>
            <p:cNvSpPr txBox="1"/>
            <p:nvPr/>
          </p:nvSpPr>
          <p:spPr>
            <a:xfrm>
              <a:off x="61955" y="244228"/>
              <a:ext cx="1650116" cy="1684751"/>
            </a:xfrm>
            <a:prstGeom prst="rect">
              <a:avLst/>
            </a:prstGeom>
            <a:solidFill>
              <a:srgbClr val="142B48"/>
            </a:solidFill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Ocurre en dos procesos: como parte de un proceso fisiológico normal y como mecanismo fisiopatológico de perdida celular en varias enfermedades.</a:t>
              </a: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6" name="Google Shape;396;p33"/>
            <p:cNvSpPr/>
            <p:nvPr/>
          </p:nvSpPr>
          <p:spPr>
            <a:xfrm>
              <a:off x="1939994" y="846759"/>
              <a:ext cx="373730" cy="4371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AAA7"/>
            </a:solidFill>
            <a:ln w="9525" cap="flat" cmpd="sng">
              <a:solidFill>
                <a:srgbClr val="00AA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7" name="Google Shape;397;p33"/>
            <p:cNvSpPr/>
            <p:nvPr/>
          </p:nvSpPr>
          <p:spPr>
            <a:xfrm>
              <a:off x="2468858" y="15892"/>
              <a:ext cx="1762879" cy="209892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98" name="Google Shape;398;p33"/>
            <p:cNvSpPr txBox="1"/>
            <p:nvPr/>
          </p:nvSpPr>
          <p:spPr>
            <a:xfrm>
              <a:off x="2520491" y="268722"/>
              <a:ext cx="1659613" cy="1660257"/>
            </a:xfrm>
            <a:prstGeom prst="rect">
              <a:avLst/>
            </a:prstGeom>
            <a:solidFill>
              <a:srgbClr val="142B48"/>
            </a:solidFill>
            <a:ln>
              <a:noFill/>
            </a:ln>
          </p:spPr>
          <p:txBody>
            <a:bodyPr spcFirstLastPara="1" wrap="square"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8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 estima que los seres humanos recambian 1 millón de células por segundo. </a:t>
              </a:r>
              <a:endPara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450" y="1229867"/>
            <a:ext cx="5203497" cy="543280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4"/>
          <p:cNvSpPr txBox="1">
            <a:spLocks noGrp="1"/>
          </p:cNvSpPr>
          <p:nvPr>
            <p:ph type="title"/>
          </p:nvPr>
        </p:nvSpPr>
        <p:spPr>
          <a:xfrm>
            <a:off x="572763" y="18574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Diferencia entre apoptosis y necrosis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 txBox="1">
            <a:spLocks noGrp="1"/>
          </p:cNvSpPr>
          <p:nvPr>
            <p:ph type="title"/>
          </p:nvPr>
        </p:nvSpPr>
        <p:spPr>
          <a:xfrm>
            <a:off x="633314" y="247592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Acumulaciones intracelulares</a:t>
            </a:r>
            <a:endParaRPr/>
          </a:p>
        </p:txBody>
      </p:sp>
      <p:sp>
        <p:nvSpPr>
          <p:cNvPr id="410" name="Google Shape;410;p35"/>
          <p:cNvSpPr txBox="1">
            <a:spLocks noGrp="1"/>
          </p:cNvSpPr>
          <p:nvPr>
            <p:ph type="body" idx="1"/>
          </p:nvPr>
        </p:nvSpPr>
        <p:spPr>
          <a:xfrm>
            <a:off x="819100" y="1202200"/>
            <a:ext cx="10982375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267"/>
              <a:t>Manifestación de trastornos metabólicos.</a:t>
            </a:r>
            <a:endParaRPr sz="2267"/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267"/>
              <a:t>Diversa localización.</a:t>
            </a:r>
            <a:endParaRPr sz="2267"/>
          </a:p>
          <a:p>
            <a:pPr marL="3429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2267"/>
              <a:t>Sustancias que son sintetizadas por las células afectadas o producidas en otra parte.</a:t>
            </a:r>
            <a:endParaRPr sz="2267"/>
          </a:p>
          <a:p>
            <a:pPr marL="952485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  <a:p>
            <a:pPr marL="342900" lvl="0" indent="-228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411" name="Google Shape;411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2033" y="2900210"/>
            <a:ext cx="3225100" cy="368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9513" y="2942234"/>
            <a:ext cx="3134601" cy="373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6"/>
          <p:cNvSpPr txBox="1">
            <a:spLocks noGrp="1"/>
          </p:cNvSpPr>
          <p:nvPr>
            <p:ph type="title"/>
          </p:nvPr>
        </p:nvSpPr>
        <p:spPr>
          <a:xfrm>
            <a:off x="572762" y="2321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 sz="4533"/>
              <a:t>Lípidos</a:t>
            </a:r>
            <a:endParaRPr sz="4533"/>
          </a:p>
        </p:txBody>
      </p:sp>
      <p:sp>
        <p:nvSpPr>
          <p:cNvPr id="418" name="Google Shape;418;p36"/>
          <p:cNvSpPr txBox="1">
            <a:spLocks noGrp="1"/>
          </p:cNvSpPr>
          <p:nvPr>
            <p:ph type="body" idx="1"/>
          </p:nvPr>
        </p:nvSpPr>
        <p:spPr>
          <a:xfrm>
            <a:off x="939356" y="1202200"/>
            <a:ext cx="1095725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/>
              <a:t>TAG, colesterol, ésteres de colesterol, fosfolípidos:</a:t>
            </a:r>
            <a:endParaRPr/>
          </a:p>
          <a:p>
            <a:pPr marL="609585" lvl="0" indent="-457188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/>
              <a:t>Esteatosis o cambio graso: acumulación anormal de TAG en el parénquima celular.</a:t>
            </a:r>
            <a:endParaRPr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s-CO"/>
              <a:t>Colesterol y ésteres de colesterol: se manifiesta con vacuolas intracelulares. Visto en aterosclerosis, xantomas, colesterolosis, enf. de Niemann Pick. </a:t>
            </a:r>
            <a:endParaRPr/>
          </a:p>
        </p:txBody>
      </p:sp>
      <p:pic>
        <p:nvPicPr>
          <p:cNvPr id="419" name="Google Shape;419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907" y="3826366"/>
            <a:ext cx="3400467" cy="2799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7"/>
          <p:cNvSpPr txBox="1">
            <a:spLocks noGrp="1"/>
          </p:cNvSpPr>
          <p:nvPr>
            <p:ph type="body" idx="1"/>
          </p:nvPr>
        </p:nvSpPr>
        <p:spPr>
          <a:xfrm>
            <a:off x="972812" y="1300167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Dupletas eosinofílicas, vacuolas o agregados redondeados en el citoplasma.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Pueden aparecer también a nivel extracelular.</a:t>
            </a:r>
            <a:endParaRPr/>
          </a:p>
        </p:txBody>
      </p:sp>
      <p:sp>
        <p:nvSpPr>
          <p:cNvPr id="425" name="Google Shape;425;p37"/>
          <p:cNvSpPr txBox="1">
            <a:spLocks noGrp="1"/>
          </p:cNvSpPr>
          <p:nvPr>
            <p:ph type="title"/>
          </p:nvPr>
        </p:nvSpPr>
        <p:spPr>
          <a:xfrm>
            <a:off x="658488" y="2321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 sz="4533"/>
              <a:t>Proteínas</a:t>
            </a:r>
            <a:endParaRPr sz="4533"/>
          </a:p>
        </p:txBody>
      </p:sp>
      <p:sp>
        <p:nvSpPr>
          <p:cNvPr id="426" name="Google Shape;426;p37"/>
          <p:cNvSpPr/>
          <p:nvPr/>
        </p:nvSpPr>
        <p:spPr>
          <a:xfrm>
            <a:off x="4669654" y="2645785"/>
            <a:ext cx="7035310" cy="256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2000"/>
              <a:buFont typeface="Arial"/>
              <a:buChar char="•"/>
            </a:pPr>
            <a:r>
              <a:rPr lang="es-CO" sz="2000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Causas:</a:t>
            </a:r>
            <a:endParaRPr/>
          </a:p>
          <a:p>
            <a:pPr marL="800100" marR="0" lvl="1" indent="-342900" algn="l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Reabsorción en túbulo renal proximal.</a:t>
            </a:r>
            <a:endParaRPr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Producción excesiva por el RE.</a:t>
            </a:r>
            <a:endParaRPr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Deficiente transporte intracelular y secreción.</a:t>
            </a:r>
            <a:endParaRPr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Acumulación de proteínas del citoesqueleto.</a:t>
            </a:r>
            <a:endParaRPr/>
          </a:p>
          <a:p>
            <a:pPr marL="8001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es-CO" sz="1800" b="0" i="0" u="none" strike="noStrike" cap="none">
                <a:solidFill>
                  <a:srgbClr val="152B48"/>
                </a:solidFill>
                <a:latin typeface="Montserrat"/>
                <a:ea typeface="Montserrat"/>
                <a:cs typeface="Montserrat"/>
                <a:sym typeface="Montserrat"/>
              </a:rPr>
              <a:t>Agregación de proteínas anormales.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"/>
          <p:cNvSpPr txBox="1">
            <a:spLocks noGrp="1"/>
          </p:cNvSpPr>
          <p:nvPr>
            <p:ph type="title"/>
          </p:nvPr>
        </p:nvSpPr>
        <p:spPr>
          <a:xfrm>
            <a:off x="563858" y="192936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Pigmentos exógenos</a:t>
            </a:r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body" idx="1"/>
          </p:nvPr>
        </p:nvSpPr>
        <p:spPr>
          <a:xfrm>
            <a:off x="579437" y="1045037"/>
            <a:ext cx="8119421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s-CO" sz="2000">
                <a:latin typeface="Montserrat"/>
                <a:ea typeface="Montserrat"/>
                <a:cs typeface="Montserrat"/>
                <a:sym typeface="Montserrat"/>
              </a:rPr>
              <a:t>Carbón en área urbana: inhalado y adherido a los macrófagos alveolares. </a:t>
            </a:r>
            <a:r>
              <a:rPr lang="es-CO"/>
              <a:t>T</a:t>
            </a:r>
            <a:r>
              <a:rPr lang="es-CO" sz="2000">
                <a:latin typeface="Montserrat"/>
                <a:ea typeface="Montserrat"/>
                <a:cs typeface="Montserrat"/>
                <a:sym typeface="Montserrat"/>
              </a:rPr>
              <a:t>ransportado por C a nódulos linfáticos traqueobronquiales 🡪 antracosis.</a:t>
            </a:r>
            <a:endParaRPr/>
          </a:p>
          <a:p>
            <a:pPr marL="609585" lvl="0" indent="-457188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s-CO" sz="2000">
                <a:latin typeface="Montserrat"/>
                <a:ea typeface="Montserrat"/>
                <a:cs typeface="Montserrat"/>
                <a:sym typeface="Montserrat"/>
              </a:rPr>
              <a:t>Tatuajes: el pigmento es fagocitado por macrófagos en la piel.</a:t>
            </a:r>
            <a:endParaRPr/>
          </a:p>
          <a:p>
            <a:pPr marL="609585" lvl="0" indent="-457188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s-CO" sz="2000">
                <a:latin typeface="Montserrat"/>
                <a:ea typeface="Montserrat"/>
                <a:cs typeface="Montserrat"/>
                <a:sym typeface="Montserrat"/>
              </a:rPr>
              <a:t>Generalmente no generan respuesta inflamatoria.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/>
          </a:p>
        </p:txBody>
      </p:sp>
      <p:pic>
        <p:nvPicPr>
          <p:cNvPr id="433" name="Google Shape;43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98858" y="4051855"/>
            <a:ext cx="3225800" cy="25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2142" y="356094"/>
            <a:ext cx="2286000" cy="3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"/>
          <p:cNvSpPr txBox="1">
            <a:spLocks noGrp="1"/>
          </p:cNvSpPr>
          <p:nvPr>
            <p:ph type="title"/>
          </p:nvPr>
        </p:nvSpPr>
        <p:spPr>
          <a:xfrm>
            <a:off x="629912" y="208834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Pigmentos endógenos</a:t>
            </a:r>
            <a:endParaRPr/>
          </a:p>
        </p:txBody>
      </p:sp>
      <p:sp>
        <p:nvSpPr>
          <p:cNvPr id="440" name="Google Shape;440;p39"/>
          <p:cNvSpPr txBox="1">
            <a:spLocks noGrp="1"/>
          </p:cNvSpPr>
          <p:nvPr>
            <p:ph type="body" idx="1"/>
          </p:nvPr>
        </p:nvSpPr>
        <p:spPr>
          <a:xfrm>
            <a:off x="415600" y="1081020"/>
            <a:ext cx="7522348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-CO" sz="2000">
                <a:latin typeface="Montserrat"/>
                <a:ea typeface="Montserrat"/>
                <a:cs typeface="Montserrat"/>
                <a:sym typeface="Montserrat"/>
              </a:rPr>
              <a:t>Lipofuscina: complejo de lípidos y fosfolípidos de peroxidación lipídica. En hígado y corazón, en cáncer y caquexia.</a:t>
            </a:r>
            <a:endParaRPr/>
          </a:p>
          <a:p>
            <a:pPr marL="609585" lvl="0" indent="-457188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s-CO" sz="2000">
                <a:latin typeface="Montserrat"/>
                <a:ea typeface="Montserrat"/>
                <a:cs typeface="Montserrat"/>
                <a:sym typeface="Montserrat"/>
              </a:rPr>
              <a:t>Melanina: café-negro. Depósito en la piel, ocronosis.</a:t>
            </a:r>
            <a:endParaRPr/>
          </a:p>
          <a:p>
            <a:pPr marL="609585" lvl="0" indent="-457188" algn="just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200"/>
              <a:buChar char="●"/>
            </a:pPr>
            <a:r>
              <a:rPr lang="es-CO" sz="2000">
                <a:latin typeface="Montserrat"/>
                <a:ea typeface="Montserrat"/>
                <a:cs typeface="Montserrat"/>
                <a:sym typeface="Montserrat"/>
              </a:rPr>
              <a:t>Hemosiderina: amarillo-café, granular, depósito de hierro. Derivado de la hemoglobina.</a:t>
            </a:r>
            <a:endParaRPr/>
          </a:p>
        </p:txBody>
      </p:sp>
      <p:pic>
        <p:nvPicPr>
          <p:cNvPr id="441" name="Google Shape;441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361" y="2523413"/>
            <a:ext cx="3930351" cy="383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601337" y="2321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Inflamación</a:t>
            </a: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body" idx="1"/>
          </p:nvPr>
        </p:nvSpPr>
        <p:spPr>
          <a:xfrm>
            <a:off x="4761235" y="892234"/>
            <a:ext cx="6953245" cy="561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Definición:  respuesta  de los tejidos vascularizados a las infecciones y daño tisular.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1800"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Células  y moléculas pasen a la circulación a fin de eliminar los agentes.</a:t>
            </a:r>
            <a:endParaRPr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 sz="1800"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Mediadores de la defensa:</a:t>
            </a:r>
            <a:endParaRPr/>
          </a:p>
          <a:p>
            <a:pPr marL="1219170" lvl="1" indent="-423323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Leucocitos.</a:t>
            </a:r>
            <a:endParaRPr/>
          </a:p>
          <a:p>
            <a:pPr marL="1219170" lvl="1" indent="-423323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Anticuerpos.</a:t>
            </a:r>
            <a:endParaRPr/>
          </a:p>
          <a:p>
            <a:pPr marL="1219170" lvl="1" indent="-423323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600"/>
              <a:t>Proteínas del complemento.</a:t>
            </a:r>
            <a:endParaRPr/>
          </a:p>
          <a:p>
            <a:pPr marL="1219170" lvl="1" indent="-334423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 sz="1600"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 sz="1800"/>
              <a:t>Proceso de inflamación hace que lleguen a los tejidos.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0"/>
          <p:cNvSpPr txBox="1">
            <a:spLocks noGrp="1"/>
          </p:cNvSpPr>
          <p:nvPr>
            <p:ph type="title"/>
          </p:nvPr>
        </p:nvSpPr>
        <p:spPr>
          <a:xfrm>
            <a:off x="601337" y="250445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Calcificaciones patológicas</a:t>
            </a:r>
            <a:endParaRPr/>
          </a:p>
        </p:txBody>
      </p:sp>
      <p:sp>
        <p:nvSpPr>
          <p:cNvPr id="447" name="Google Shape;447;p40"/>
          <p:cNvSpPr txBox="1">
            <a:spLocks noGrp="1"/>
          </p:cNvSpPr>
          <p:nvPr>
            <p:ph type="body" idx="1"/>
          </p:nvPr>
        </p:nvSpPr>
        <p:spPr>
          <a:xfrm>
            <a:off x="768017" y="1086393"/>
            <a:ext cx="10655965" cy="405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r>
              <a:rPr lang="es-CO" sz="2000"/>
              <a:t>La calcificación patológica es el depósito de tejido anormal de sales de calcio junto con cantidades más pequeñas de hierro, magnesio y otras sales minerales:</a:t>
            </a:r>
            <a:r>
              <a:rPr lang="es-CO" sz="600"/>
              <a:t> </a:t>
            </a:r>
            <a:endParaRPr/>
          </a:p>
          <a:p>
            <a:pPr marL="1219170" lvl="1" indent="-423323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Distrófica: 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se encuentra en áreas de necrosis, ya sean de coagulación, caseosa o licuefactiva, y en focos de necrosis enzimática  grasa.</a:t>
            </a:r>
            <a:endParaRPr/>
          </a:p>
          <a:p>
            <a:pPr marL="1219170" lvl="1" indent="-423323" algn="just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Font typeface="Arial"/>
              <a:buChar char="•"/>
            </a:pPr>
            <a:r>
              <a:rPr lang="es-CO" sz="1800"/>
              <a:t>Metastásica: p</a:t>
            </a:r>
            <a:r>
              <a:rPr lang="es-CO" sz="1800">
                <a:latin typeface="Montserrat"/>
                <a:ea typeface="Montserrat"/>
                <a:cs typeface="Montserrat"/>
                <a:sym typeface="Montserrat"/>
              </a:rPr>
              <a:t>or aumento de PTH, tumores de médula ósea (mieloma múltiple, leucemias), metástasis esquelética difusa, trastornos de la vit. D, sarcoidosis.</a:t>
            </a:r>
            <a:endParaRPr sz="1800"/>
          </a:p>
          <a:p>
            <a:pPr marL="609585" lvl="0" indent="-3428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None/>
            </a:pPr>
            <a:endParaRPr/>
          </a:p>
        </p:txBody>
      </p:sp>
      <p:pic>
        <p:nvPicPr>
          <p:cNvPr id="448" name="Google Shape;448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6512" y="4010842"/>
            <a:ext cx="3743325" cy="2443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8876" y="1614098"/>
            <a:ext cx="3363262" cy="48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601338" y="103886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Pasos para la inflamación</a:t>
            </a:r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body" idx="1"/>
          </p:nvPr>
        </p:nvSpPr>
        <p:spPr>
          <a:xfrm>
            <a:off x="801363" y="1019213"/>
            <a:ext cx="807568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El agente responsable localizado en los tejidos extravasculares es reconocido.</a:t>
            </a:r>
            <a:endParaRPr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Los leucocitos y las proteínas plasmáticas son reclutados y activados.</a:t>
            </a:r>
            <a:endParaRPr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Reacción controlada y  concluida.</a:t>
            </a:r>
            <a:endParaRPr/>
          </a:p>
          <a:p>
            <a:pPr marL="609585" lvl="0" indent="-45718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Tejido dañado es reparado.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550" y="3247126"/>
            <a:ext cx="3600450" cy="347924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376" y="13162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Inflamación aguda</a:t>
            </a:r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742402" y="858190"/>
            <a:ext cx="11526001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●"/>
            </a:pPr>
            <a:r>
              <a:rPr lang="es-CO"/>
              <a:t>Rápida respuesta inicial: suele desarrollarse de minutos a horas.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●"/>
            </a:pPr>
            <a:r>
              <a:rPr lang="es-CO"/>
              <a:t>Duración breve.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●"/>
            </a:pPr>
            <a:r>
              <a:rPr lang="es-CO"/>
              <a:t>Encuadra en inmunidad innata.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●"/>
            </a:pPr>
            <a:r>
              <a:rPr lang="es-CO"/>
              <a:t>Signos locales pronunciados.</a:t>
            </a:r>
            <a:endParaRPr/>
          </a:p>
          <a:p>
            <a:pPr marL="609585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Char char="●"/>
            </a:pPr>
            <a:r>
              <a:rPr lang="es-CO"/>
              <a:t>Características:</a:t>
            </a:r>
            <a:endParaRPr/>
          </a:p>
          <a:p>
            <a:pPr marL="1219170" lvl="1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800"/>
              <a:t>Exudados de proteínas plasmáticas: edema.</a:t>
            </a:r>
            <a:endParaRPr/>
          </a:p>
          <a:p>
            <a:pPr marL="1219170" lvl="1" indent="-4233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Char char="○"/>
            </a:pPr>
            <a:r>
              <a:rPr lang="es-CO" sz="1800"/>
              <a:t>Migración de leucocitos predominantemente neutrófilos.</a:t>
            </a:r>
            <a:endParaRPr/>
          </a:p>
          <a:p>
            <a:pPr marL="1219170" lvl="1" indent="-334423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/>
          </a:p>
          <a:p>
            <a:pPr marL="1219170" lvl="1" indent="-3344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52B48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title"/>
          </p:nvPr>
        </p:nvSpPr>
        <p:spPr>
          <a:xfrm>
            <a:off x="572763" y="2321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Inflamación crónica</a:t>
            </a:r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body" idx="1"/>
          </p:nvPr>
        </p:nvSpPr>
        <p:spPr>
          <a:xfrm>
            <a:off x="929950" y="1042992"/>
            <a:ext cx="9457063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El inicio es lento de días  y meses.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Se produce cuando la respuesta aguda fue ineficaz.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Encuadra dentro inflamación adaptativa.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Células implicadas: macrófagos, monocitos y linfocitos.</a:t>
            </a: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Signos locales menores.</a:t>
            </a:r>
            <a:endParaRPr/>
          </a:p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</p:txBody>
      </p:sp>
      <p:pic>
        <p:nvPicPr>
          <p:cNvPr id="169" name="Google Shape;169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5113" y="2793351"/>
            <a:ext cx="4846962" cy="383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299" y="3249312"/>
            <a:ext cx="6310551" cy="353724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 txBox="1">
            <a:spLocks noGrp="1"/>
          </p:cNvSpPr>
          <p:nvPr>
            <p:ph type="title"/>
          </p:nvPr>
        </p:nvSpPr>
        <p:spPr>
          <a:xfrm>
            <a:off x="587050" y="134200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Causas de inflamación</a:t>
            </a:r>
            <a:endParaRPr/>
          </a:p>
        </p:txBody>
      </p:sp>
      <p:sp>
        <p:nvSpPr>
          <p:cNvPr id="176" name="Google Shape;176;p8"/>
          <p:cNvSpPr txBox="1">
            <a:spLocks noGrp="1"/>
          </p:cNvSpPr>
          <p:nvPr>
            <p:ph type="body" idx="1"/>
          </p:nvPr>
        </p:nvSpPr>
        <p:spPr>
          <a:xfrm>
            <a:off x="831200" y="917412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Infecciones: bacterianas, víricas, fúngicas y parasitarias.</a:t>
            </a:r>
            <a:endParaRPr/>
          </a:p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Necrosis tisular: isquemia.</a:t>
            </a:r>
            <a:endParaRPr/>
          </a:p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Cuerpos extraños.</a:t>
            </a:r>
            <a:endParaRPr/>
          </a:p>
          <a:p>
            <a:pPr marL="609585" lvl="0" indent="-3428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None/>
            </a:pPr>
            <a:endParaRPr/>
          </a:p>
          <a:p>
            <a:pPr marL="609585" lvl="0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2B48"/>
              </a:buClr>
              <a:buSzPts val="1800"/>
              <a:buFont typeface="Arial"/>
              <a:buChar char="•"/>
            </a:pPr>
            <a:r>
              <a:rPr lang="es-CO"/>
              <a:t>Reacciones inflamatorias: enf. autoinmunes.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544187" y="176154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A7"/>
              </a:buClr>
              <a:buSzPts val="4200"/>
              <a:buFont typeface="Montserrat"/>
              <a:buNone/>
            </a:pPr>
            <a:r>
              <a:rPr lang="es-CO"/>
              <a:t>Diferencias en la inflamación</a:t>
            </a:r>
            <a:endParaRPr/>
          </a:p>
        </p:txBody>
      </p:sp>
      <p:graphicFrame>
        <p:nvGraphicFramePr>
          <p:cNvPr id="182" name="Google Shape;182;p9"/>
          <p:cNvGraphicFramePr/>
          <p:nvPr/>
        </p:nvGraphicFramePr>
        <p:xfrm>
          <a:off x="1457324" y="124415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{3EE21805-53B1-4485-A775-C989059E7A6C}</a:tableStyleId>
              </a:tblPr>
              <a:tblGrid>
                <a:gridCol w="332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2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Inflamación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142B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2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Aguda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142B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2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Crónica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142B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u="none" strike="noStrike" cap="none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Inicio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Rápido: minutos y horas.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Lenta:  días.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Infiltrado celular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Neutrófilos.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Monocitos/macrófagos.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Fibrosis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Leve y autolimitada.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Severa y progresiva.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Síntomas y signos locales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Prominentes.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>
                          <a:solidFill>
                            <a:srgbClr val="152B4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Menores.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resentación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1614</Words>
  <Application>Microsoft Office PowerPoint</Application>
  <PresentationFormat>Panorámica</PresentationFormat>
  <Paragraphs>270</Paragraphs>
  <Slides>40</Slides>
  <Notes>40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6" baseType="lpstr">
      <vt:lpstr>Montserrat</vt:lpstr>
      <vt:lpstr>Noto Sans Symbols</vt:lpstr>
      <vt:lpstr>Courier New</vt:lpstr>
      <vt:lpstr>Calibri</vt:lpstr>
      <vt:lpstr>Arial</vt:lpstr>
      <vt:lpstr>Presentación2</vt:lpstr>
      <vt:lpstr>INFLAMACIÓN AGUDA Y CRÓNICA</vt:lpstr>
      <vt:lpstr>Lecturas complementarias</vt:lpstr>
      <vt:lpstr>Presentación de PowerPoint</vt:lpstr>
      <vt:lpstr>Inflamación</vt:lpstr>
      <vt:lpstr>Pasos para la inflamación</vt:lpstr>
      <vt:lpstr>Inflamación aguda</vt:lpstr>
      <vt:lpstr>Inflamación crónica</vt:lpstr>
      <vt:lpstr>Causas de inflamación</vt:lpstr>
      <vt:lpstr>Diferencias en la inflamación</vt:lpstr>
      <vt:lpstr>Reconocimiento</vt:lpstr>
      <vt:lpstr>Reacción de los vasos </vt:lpstr>
      <vt:lpstr>Reclutamiento de leucocitos</vt:lpstr>
      <vt:lpstr>Moléculas de adhesión </vt:lpstr>
      <vt:lpstr>Fagocitosis</vt:lpstr>
      <vt:lpstr>Principales mediadores de la inflamación</vt:lpstr>
      <vt:lpstr>Mediadores de la inflamación</vt:lpstr>
      <vt:lpstr>Mediadores de la inflamación</vt:lpstr>
      <vt:lpstr>IL y FNT</vt:lpstr>
      <vt:lpstr>Evolución de la inflamación</vt:lpstr>
      <vt:lpstr>Adaptación celular</vt:lpstr>
      <vt:lpstr>Hipertrofia</vt:lpstr>
      <vt:lpstr>Hiperplasia</vt:lpstr>
      <vt:lpstr>Atrofia</vt:lpstr>
      <vt:lpstr>Metaplasia</vt:lpstr>
      <vt:lpstr>Lesión celular reversible</vt:lpstr>
      <vt:lpstr>Muerte celular </vt:lpstr>
      <vt:lpstr>Patrones de necrosis: coagulativa</vt:lpstr>
      <vt:lpstr>Necrosis de licuefacción</vt:lpstr>
      <vt:lpstr>Necrosis gangrenosa</vt:lpstr>
      <vt:lpstr>Necrosis caseosa</vt:lpstr>
      <vt:lpstr>Necrosis grasa</vt:lpstr>
      <vt:lpstr>Necrosis fibrinoide</vt:lpstr>
      <vt:lpstr>Apoptosis</vt:lpstr>
      <vt:lpstr>Diferencia entre apoptosis y necrosis</vt:lpstr>
      <vt:lpstr>Acumulaciones intracelulares</vt:lpstr>
      <vt:lpstr>Lípidos</vt:lpstr>
      <vt:lpstr>Proteínas</vt:lpstr>
      <vt:lpstr>Pigmentos exógenos</vt:lpstr>
      <vt:lpstr>Pigmentos endógenos</vt:lpstr>
      <vt:lpstr>Calcificaciones patológicas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INFLAMACIÓN AGUDA Y CRÓNICA</dc:title>
  <dc:creator>ALEJANDRO CARDONA PALACIO</dc:creator>
  <cp:lastModifiedBy>User</cp:lastModifiedBy>
  <cp:revision>1</cp:revision>
  <dcterms:created xsi:type="dcterms:W3CDTF">2021-02-01T15:16:16Z</dcterms:created>
  <dcterms:modified xsi:type="dcterms:W3CDTF">2021-07-02T00:10:10Z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1940947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