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6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7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binary" PartName="/ppt/metadata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524" r:id="rId2"/>
    <p:sldId id="498" r:id="rId3"/>
    <p:sldId id="393" r:id="rId4"/>
    <p:sldId id="394" r:id="rId5"/>
    <p:sldId id="392" r:id="rId6"/>
    <p:sldId id="395" r:id="rId7"/>
    <p:sldId id="494" r:id="rId8"/>
    <p:sldId id="353" r:id="rId9"/>
    <p:sldId id="354" r:id="rId10"/>
    <p:sldId id="355" r:id="rId11"/>
    <p:sldId id="356" r:id="rId12"/>
    <p:sldId id="294" r:id="rId13"/>
    <p:sldId id="295" r:id="rId14"/>
    <p:sldId id="390" r:id="rId15"/>
    <p:sldId id="391" r:id="rId16"/>
    <p:sldId id="282" r:id="rId17"/>
    <p:sldId id="362" r:id="rId18"/>
    <p:sldId id="441" r:id="rId19"/>
    <p:sldId id="283" r:id="rId20"/>
    <p:sldId id="511" r:id="rId21"/>
    <p:sldId id="512" r:id="rId22"/>
    <p:sldId id="513" r:id="rId23"/>
    <p:sldId id="514" r:id="rId24"/>
    <p:sldId id="515" r:id="rId25"/>
    <p:sldId id="516" r:id="rId26"/>
    <p:sldId id="517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ontserrat" panose="02000505000000020004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3" roundtripDataSignature="AMtx7mg3ynQ6KpWoVb7DPqXjH7XdolBB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8"/>
    <a:srgbClr val="00A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3CA68E-CC5C-4963-9D47-8FC7C9210F89}" v="415" dt="2021-06-10T00:16:22.436"/>
  </p1510:revLst>
</p1510:revInfo>
</file>

<file path=ppt/tableStyles.xml><?xml version="1.0" encoding="utf-8"?>
<a:tblStyleLst xmlns:a="http://schemas.openxmlformats.org/drawingml/2006/main" def="{449CDFF4-5091-41B1-9043-D889164D9BA4}">
  <a:tblStyle styleId="{449CDFF4-5091-41B1-9043-D889164D9BA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33"/>
  </p:normalViewPr>
  <p:slideViewPr>
    <p:cSldViewPr snapToGrid="0">
      <p:cViewPr varScale="1">
        <p:scale>
          <a:sx n="82" d="100"/>
          <a:sy n="82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124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123" Type="http://customschemas.google.com/relationships/presentationmetadata" Target="metadata"/><Relationship Id="rId12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12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852BB5-11C8-485C-9926-38096138B4BA}" type="doc">
      <dgm:prSet loTypeId="urn:microsoft.com/office/officeart/2005/8/layout/defaul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s-CO"/>
        </a:p>
      </dgm:t>
    </dgm:pt>
    <dgm:pt modelId="{9D7F5171-A752-44E3-95FD-002FE67F08ED}">
      <dgm:prSet custT="1"/>
      <dgm:spPr>
        <a:solidFill>
          <a:srgbClr val="152B48"/>
        </a:solidFill>
        <a:ln>
          <a:solidFill>
            <a:srgbClr val="152B48"/>
          </a:solidFill>
        </a:ln>
      </dgm:spPr>
      <dgm:t>
        <a:bodyPr/>
        <a:lstStyle/>
        <a:p>
          <a:pPr rtl="0">
            <a:lnSpc>
              <a:spcPct val="100000"/>
            </a:lnSpc>
          </a:pPr>
          <a:r>
            <a:rPr lang="es-CO" sz="1600" dirty="0">
              <a:latin typeface="Montserrat" pitchFamily="2" charset="77"/>
            </a:rPr>
            <a:t>Mediastino anterior.</a:t>
          </a:r>
        </a:p>
      </dgm:t>
    </dgm:pt>
    <dgm:pt modelId="{54F298DE-B94A-4604-B792-4317D32F03D3}" type="parTrans" cxnId="{7CA6142D-29C1-4D3A-8B4D-FF132BFB1B69}">
      <dgm:prSet/>
      <dgm:spPr/>
      <dgm:t>
        <a:bodyPr/>
        <a:lstStyle/>
        <a:p>
          <a:pPr>
            <a:lnSpc>
              <a:spcPct val="100000"/>
            </a:lnSpc>
          </a:pPr>
          <a:endParaRPr lang="es-CO"/>
        </a:p>
      </dgm:t>
    </dgm:pt>
    <dgm:pt modelId="{701708F2-EBF2-46ED-B2F3-3E5A5AD82590}" type="sibTrans" cxnId="{7CA6142D-29C1-4D3A-8B4D-FF132BFB1B69}">
      <dgm:prSet/>
      <dgm:spPr/>
      <dgm:t>
        <a:bodyPr/>
        <a:lstStyle/>
        <a:p>
          <a:pPr>
            <a:lnSpc>
              <a:spcPct val="100000"/>
            </a:lnSpc>
          </a:pPr>
          <a:endParaRPr lang="es-CO"/>
        </a:p>
      </dgm:t>
    </dgm:pt>
    <dgm:pt modelId="{8B3C0A94-E7DA-41B5-A1C8-BBCDF422C1C4}">
      <dgm:prSet custT="1"/>
      <dgm:spPr>
        <a:solidFill>
          <a:srgbClr val="152B48"/>
        </a:solidFill>
        <a:ln>
          <a:solidFill>
            <a:srgbClr val="152B48"/>
          </a:solidFill>
        </a:ln>
      </dgm:spPr>
      <dgm:t>
        <a:bodyPr/>
        <a:lstStyle/>
        <a:p>
          <a:pPr rtl="0">
            <a:lnSpc>
              <a:spcPct val="100000"/>
            </a:lnSpc>
          </a:pPr>
          <a:r>
            <a:rPr lang="es-CO" sz="1600" dirty="0">
              <a:latin typeface="Montserrat" pitchFamily="2" charset="77"/>
            </a:rPr>
            <a:t>Protimocitos, linfocitos T inmaduros.</a:t>
          </a:r>
        </a:p>
      </dgm:t>
    </dgm:pt>
    <dgm:pt modelId="{55A6FD24-08A1-427A-9BC2-742A9A6657EF}" type="parTrans" cxnId="{AC228B23-70B6-4B16-9612-20D32D9D4D45}">
      <dgm:prSet/>
      <dgm:spPr/>
      <dgm:t>
        <a:bodyPr/>
        <a:lstStyle/>
        <a:p>
          <a:pPr>
            <a:lnSpc>
              <a:spcPct val="100000"/>
            </a:lnSpc>
          </a:pPr>
          <a:endParaRPr lang="es-CO"/>
        </a:p>
      </dgm:t>
    </dgm:pt>
    <dgm:pt modelId="{B6078230-6450-4A5B-BB78-EE1FF504792F}" type="sibTrans" cxnId="{AC228B23-70B6-4B16-9612-20D32D9D4D45}">
      <dgm:prSet/>
      <dgm:spPr/>
      <dgm:t>
        <a:bodyPr/>
        <a:lstStyle/>
        <a:p>
          <a:pPr>
            <a:lnSpc>
              <a:spcPct val="100000"/>
            </a:lnSpc>
          </a:pPr>
          <a:endParaRPr lang="es-CO"/>
        </a:p>
      </dgm:t>
    </dgm:pt>
    <dgm:pt modelId="{1A7A180B-E95D-4584-9A12-DD222BAB4C32}">
      <dgm:prSet custT="1"/>
      <dgm:spPr>
        <a:solidFill>
          <a:srgbClr val="152B48"/>
        </a:solidFill>
        <a:ln>
          <a:solidFill>
            <a:srgbClr val="152B48"/>
          </a:solidFill>
        </a:ln>
      </dgm:spPr>
      <dgm:t>
        <a:bodyPr/>
        <a:lstStyle/>
        <a:p>
          <a:pPr rtl="0">
            <a:lnSpc>
              <a:spcPct val="100000"/>
            </a:lnSpc>
          </a:pPr>
          <a:r>
            <a:rPr lang="en-US" sz="1600" dirty="0">
              <a:latin typeface="Montserrat" pitchFamily="2" charset="77"/>
            </a:rPr>
            <a:t>Más </a:t>
          </a:r>
          <a:r>
            <a:rPr lang="en-US" sz="1600" dirty="0" err="1">
              <a:latin typeface="Montserrat" pitchFamily="2" charset="77"/>
            </a:rPr>
            <a:t>activo</a:t>
          </a:r>
          <a:r>
            <a:rPr lang="en-US" sz="1600" dirty="0">
              <a:latin typeface="Montserrat" pitchFamily="2" charset="77"/>
            </a:rPr>
            <a:t> </a:t>
          </a:r>
          <a:r>
            <a:rPr lang="en-US" sz="1600" dirty="0" err="1">
              <a:latin typeface="Montserrat" pitchFamily="2" charset="77"/>
            </a:rPr>
            <a:t>durante</a:t>
          </a:r>
          <a:r>
            <a:rPr lang="en-US" sz="1600" dirty="0">
              <a:latin typeface="Montserrat" pitchFamily="2" charset="77"/>
            </a:rPr>
            <a:t> la </a:t>
          </a:r>
          <a:r>
            <a:rPr lang="en-US" sz="1600" dirty="0" err="1">
              <a:latin typeface="Montserrat" pitchFamily="2" charset="77"/>
            </a:rPr>
            <a:t>niñez</a:t>
          </a:r>
          <a:r>
            <a:rPr lang="en-US" sz="1600" dirty="0">
              <a:latin typeface="Montserrat" pitchFamily="2" charset="77"/>
            </a:rPr>
            <a:t>.</a:t>
          </a:r>
          <a:endParaRPr lang="es-CO" sz="1600" dirty="0">
            <a:latin typeface="Montserrat" pitchFamily="2" charset="77"/>
          </a:endParaRPr>
        </a:p>
      </dgm:t>
    </dgm:pt>
    <dgm:pt modelId="{655A2538-5EC2-40D2-8D82-69C257B5548F}" type="parTrans" cxnId="{93A9D26C-1F83-4563-925B-1C579ACA6DED}">
      <dgm:prSet/>
      <dgm:spPr/>
      <dgm:t>
        <a:bodyPr/>
        <a:lstStyle/>
        <a:p>
          <a:pPr>
            <a:lnSpc>
              <a:spcPct val="100000"/>
            </a:lnSpc>
          </a:pPr>
          <a:endParaRPr lang="es-CO"/>
        </a:p>
      </dgm:t>
    </dgm:pt>
    <dgm:pt modelId="{6E177CCB-FD37-49EB-8C6C-CFE110061F1C}" type="sibTrans" cxnId="{93A9D26C-1F83-4563-925B-1C579ACA6DED}">
      <dgm:prSet/>
      <dgm:spPr/>
      <dgm:t>
        <a:bodyPr/>
        <a:lstStyle/>
        <a:p>
          <a:pPr>
            <a:lnSpc>
              <a:spcPct val="100000"/>
            </a:lnSpc>
          </a:pPr>
          <a:endParaRPr lang="es-CO"/>
        </a:p>
      </dgm:t>
    </dgm:pt>
    <dgm:pt modelId="{D2224E8E-EC3A-44F3-97D5-997A108947F1}">
      <dgm:prSet custT="1"/>
      <dgm:spPr>
        <a:solidFill>
          <a:srgbClr val="152B48"/>
        </a:solidFill>
        <a:ln>
          <a:solidFill>
            <a:srgbClr val="152B48"/>
          </a:solidFill>
        </a:ln>
      </dgm:spPr>
      <dgm:t>
        <a:bodyPr/>
        <a:lstStyle/>
        <a:p>
          <a:pPr rtl="0">
            <a:lnSpc>
              <a:spcPct val="100000"/>
            </a:lnSpc>
          </a:pPr>
          <a:r>
            <a:rPr lang="en-US" sz="1600" dirty="0" err="1">
              <a:latin typeface="Montserrat" pitchFamily="2" charset="77"/>
            </a:rPr>
            <a:t>Alcanza</a:t>
          </a:r>
          <a:r>
            <a:rPr lang="en-US" sz="1600" dirty="0">
              <a:latin typeface="Montserrat" pitchFamily="2" charset="77"/>
            </a:rPr>
            <a:t> </a:t>
          </a:r>
          <a:r>
            <a:rPr lang="en-US" sz="1600" dirty="0" err="1">
              <a:latin typeface="Montserrat" pitchFamily="2" charset="77"/>
            </a:rPr>
            <a:t>máximo</a:t>
          </a:r>
          <a:r>
            <a:rPr lang="en-US" sz="1600" dirty="0">
              <a:latin typeface="Montserrat" pitchFamily="2" charset="77"/>
            </a:rPr>
            <a:t> peso </a:t>
          </a:r>
          <a:r>
            <a:rPr lang="en-US" sz="1600" dirty="0" err="1">
              <a:latin typeface="Montserrat" pitchFamily="2" charset="77"/>
            </a:rPr>
            <a:t>en</a:t>
          </a:r>
          <a:r>
            <a:rPr lang="en-US" sz="1600" dirty="0">
              <a:latin typeface="Montserrat" pitchFamily="2" charset="77"/>
            </a:rPr>
            <a:t> la </a:t>
          </a:r>
          <a:r>
            <a:rPr lang="en-US" sz="1600" dirty="0" err="1">
              <a:latin typeface="Montserrat" pitchFamily="2" charset="77"/>
            </a:rPr>
            <a:t>pubertad</a:t>
          </a:r>
          <a:r>
            <a:rPr lang="en-US" sz="1600" dirty="0">
              <a:latin typeface="Montserrat" pitchFamily="2" charset="77"/>
            </a:rPr>
            <a:t> (35 – 50 </a:t>
          </a:r>
          <a:r>
            <a:rPr lang="en-US" sz="1600" dirty="0" err="1">
              <a:latin typeface="Montserrat" pitchFamily="2" charset="77"/>
            </a:rPr>
            <a:t>gramos</a:t>
          </a:r>
          <a:r>
            <a:rPr lang="en-US" sz="1600" dirty="0">
              <a:latin typeface="Montserrat" pitchFamily="2" charset="77"/>
            </a:rPr>
            <a:t>).</a:t>
          </a:r>
          <a:endParaRPr lang="es-CO" sz="1600" dirty="0">
            <a:latin typeface="Montserrat" pitchFamily="2" charset="77"/>
          </a:endParaRPr>
        </a:p>
      </dgm:t>
    </dgm:pt>
    <dgm:pt modelId="{A07EA9B1-5A07-4A76-8A26-E290450AE073}" type="parTrans" cxnId="{3FF55F06-97B4-44AD-937D-989ED684AAD4}">
      <dgm:prSet/>
      <dgm:spPr/>
      <dgm:t>
        <a:bodyPr/>
        <a:lstStyle/>
        <a:p>
          <a:pPr>
            <a:lnSpc>
              <a:spcPct val="100000"/>
            </a:lnSpc>
          </a:pPr>
          <a:endParaRPr lang="es-CO"/>
        </a:p>
      </dgm:t>
    </dgm:pt>
    <dgm:pt modelId="{D1AB5B6B-197A-44A5-8EB4-F5013104E056}" type="sibTrans" cxnId="{3FF55F06-97B4-44AD-937D-989ED684AAD4}">
      <dgm:prSet/>
      <dgm:spPr/>
      <dgm:t>
        <a:bodyPr/>
        <a:lstStyle/>
        <a:p>
          <a:pPr>
            <a:lnSpc>
              <a:spcPct val="100000"/>
            </a:lnSpc>
          </a:pPr>
          <a:endParaRPr lang="es-CO"/>
        </a:p>
      </dgm:t>
    </dgm:pt>
    <dgm:pt modelId="{1084CA05-3FCC-4545-9696-228446571B82}">
      <dgm:prSet custT="1"/>
      <dgm:spPr>
        <a:solidFill>
          <a:srgbClr val="152B48"/>
        </a:solidFill>
        <a:ln>
          <a:solidFill>
            <a:srgbClr val="152B48"/>
          </a:solidFill>
        </a:ln>
      </dgm:spPr>
      <dgm:t>
        <a:bodyPr/>
        <a:lstStyle/>
        <a:p>
          <a:pPr rtl="0">
            <a:lnSpc>
              <a:spcPct val="100000"/>
            </a:lnSpc>
          </a:pPr>
          <a:r>
            <a:rPr lang="en-US" sz="1600" dirty="0" err="1">
              <a:latin typeface="Montserrat" pitchFamily="2" charset="77"/>
            </a:rPr>
            <a:t>Involuciona</a:t>
          </a:r>
          <a:r>
            <a:rPr lang="en-US" sz="1600" dirty="0">
              <a:latin typeface="Montserrat" pitchFamily="2" charset="77"/>
            </a:rPr>
            <a:t> </a:t>
          </a:r>
          <a:r>
            <a:rPr lang="en-US" sz="1600" dirty="0" err="1">
              <a:latin typeface="Montserrat" pitchFamily="2" charset="77"/>
            </a:rPr>
            <a:t>en</a:t>
          </a:r>
          <a:r>
            <a:rPr lang="en-US" sz="1600" dirty="0">
              <a:latin typeface="Montserrat" pitchFamily="2" charset="77"/>
            </a:rPr>
            <a:t> la </a:t>
          </a:r>
          <a:r>
            <a:rPr lang="en-US" sz="1600" dirty="0" err="1">
              <a:latin typeface="Montserrat" pitchFamily="2" charset="77"/>
            </a:rPr>
            <a:t>adultez</a:t>
          </a:r>
          <a:r>
            <a:rPr lang="en-US" sz="1600" dirty="0">
              <a:latin typeface="Montserrat" pitchFamily="2" charset="77"/>
            </a:rPr>
            <a:t>.</a:t>
          </a:r>
          <a:endParaRPr lang="es-CO" sz="1600" dirty="0">
            <a:latin typeface="Montserrat" pitchFamily="2" charset="77"/>
          </a:endParaRPr>
        </a:p>
      </dgm:t>
    </dgm:pt>
    <dgm:pt modelId="{E6153062-7DF2-4AFA-9262-CDB09C78C974}" type="parTrans" cxnId="{4D2FE143-7660-40B5-8AD6-2ECBF1DBE69F}">
      <dgm:prSet/>
      <dgm:spPr/>
      <dgm:t>
        <a:bodyPr/>
        <a:lstStyle/>
        <a:p>
          <a:pPr>
            <a:lnSpc>
              <a:spcPct val="100000"/>
            </a:lnSpc>
          </a:pPr>
          <a:endParaRPr lang="es-CO"/>
        </a:p>
      </dgm:t>
    </dgm:pt>
    <dgm:pt modelId="{637B899D-4300-4D7E-9C1D-07D9158C1D6A}" type="sibTrans" cxnId="{4D2FE143-7660-40B5-8AD6-2ECBF1DBE69F}">
      <dgm:prSet/>
      <dgm:spPr/>
      <dgm:t>
        <a:bodyPr/>
        <a:lstStyle/>
        <a:p>
          <a:pPr>
            <a:lnSpc>
              <a:spcPct val="100000"/>
            </a:lnSpc>
          </a:pPr>
          <a:endParaRPr lang="es-CO"/>
        </a:p>
      </dgm:t>
    </dgm:pt>
    <dgm:pt modelId="{1230DF76-3527-4E06-A55A-1F5444DF9ECE}">
      <dgm:prSet custT="1"/>
      <dgm:spPr>
        <a:solidFill>
          <a:srgbClr val="152B48"/>
        </a:solidFill>
        <a:ln>
          <a:solidFill>
            <a:srgbClr val="152B48"/>
          </a:solidFill>
        </a:ln>
      </dgm:spPr>
      <dgm:t>
        <a:bodyPr/>
        <a:lstStyle/>
        <a:p>
          <a:pPr rtl="0">
            <a:lnSpc>
              <a:spcPct val="100000"/>
            </a:lnSpc>
          </a:pPr>
          <a:r>
            <a:rPr lang="en-US" sz="1600" dirty="0" err="1">
              <a:latin typeface="Montserrat" pitchFamily="2" charset="77"/>
            </a:rPr>
            <a:t>En</a:t>
          </a:r>
          <a:r>
            <a:rPr lang="en-US" sz="1600" dirty="0">
              <a:latin typeface="Montserrat" pitchFamily="2" charset="77"/>
            </a:rPr>
            <a:t> la </a:t>
          </a:r>
          <a:r>
            <a:rPr lang="en-US" sz="1600" dirty="0" err="1">
              <a:latin typeface="Montserrat" pitchFamily="2" charset="77"/>
            </a:rPr>
            <a:t>vejez</a:t>
          </a:r>
          <a:r>
            <a:rPr lang="en-US" sz="1600" dirty="0">
              <a:latin typeface="Montserrat" pitchFamily="2" charset="77"/>
            </a:rPr>
            <a:t> es </a:t>
          </a:r>
          <a:r>
            <a:rPr lang="en-US" sz="1600" dirty="0" err="1">
              <a:latin typeface="Montserrat" pitchFamily="2" charset="77"/>
            </a:rPr>
            <a:t>difícil</a:t>
          </a:r>
          <a:r>
            <a:rPr lang="en-US" sz="1600" dirty="0">
              <a:latin typeface="Montserrat" pitchFamily="2" charset="77"/>
            </a:rPr>
            <a:t> de </a:t>
          </a:r>
          <a:r>
            <a:rPr lang="en-US" sz="1600" dirty="0" err="1">
              <a:latin typeface="Montserrat" pitchFamily="2" charset="77"/>
            </a:rPr>
            <a:t>diferenciar</a:t>
          </a:r>
          <a:r>
            <a:rPr lang="en-US" sz="1600" dirty="0">
              <a:latin typeface="Montserrat" pitchFamily="2" charset="77"/>
            </a:rPr>
            <a:t> del </a:t>
          </a:r>
          <a:r>
            <a:rPr lang="en-US" sz="1600" dirty="0" err="1">
              <a:latin typeface="Montserrat" pitchFamily="2" charset="77"/>
            </a:rPr>
            <a:t>tejido</a:t>
          </a:r>
          <a:r>
            <a:rPr lang="en-US" sz="1600" dirty="0">
              <a:latin typeface="Montserrat" pitchFamily="2" charset="77"/>
            </a:rPr>
            <a:t> </a:t>
          </a:r>
          <a:r>
            <a:rPr lang="en-US" sz="1600" dirty="0" err="1">
              <a:latin typeface="Montserrat" pitchFamily="2" charset="77"/>
            </a:rPr>
            <a:t>adiposo</a:t>
          </a:r>
          <a:r>
            <a:rPr lang="en-US" sz="1600" dirty="0">
              <a:latin typeface="Montserrat" pitchFamily="2" charset="77"/>
            </a:rPr>
            <a:t> </a:t>
          </a:r>
          <a:r>
            <a:rPr lang="en-US" sz="1600" dirty="0" err="1">
              <a:latin typeface="Montserrat" pitchFamily="2" charset="77"/>
            </a:rPr>
            <a:t>macroscópicamente</a:t>
          </a:r>
          <a:r>
            <a:rPr lang="en-US" sz="1600" dirty="0">
              <a:latin typeface="Montserrat" pitchFamily="2" charset="77"/>
            </a:rPr>
            <a:t>.</a:t>
          </a:r>
          <a:endParaRPr lang="es-CO" sz="1600" dirty="0">
            <a:latin typeface="Montserrat" pitchFamily="2" charset="77"/>
          </a:endParaRPr>
        </a:p>
      </dgm:t>
    </dgm:pt>
    <dgm:pt modelId="{53DDC1A4-A901-4891-BEFB-FEE794331A3D}" type="parTrans" cxnId="{ED96E914-5962-410B-A913-CBC7CFEECE7B}">
      <dgm:prSet/>
      <dgm:spPr/>
      <dgm:t>
        <a:bodyPr/>
        <a:lstStyle/>
        <a:p>
          <a:pPr>
            <a:lnSpc>
              <a:spcPct val="100000"/>
            </a:lnSpc>
          </a:pPr>
          <a:endParaRPr lang="es-CO"/>
        </a:p>
      </dgm:t>
    </dgm:pt>
    <dgm:pt modelId="{25D38578-BC7D-476F-B690-8A871F205DD5}" type="sibTrans" cxnId="{ED96E914-5962-410B-A913-CBC7CFEECE7B}">
      <dgm:prSet/>
      <dgm:spPr/>
      <dgm:t>
        <a:bodyPr/>
        <a:lstStyle/>
        <a:p>
          <a:pPr>
            <a:lnSpc>
              <a:spcPct val="100000"/>
            </a:lnSpc>
          </a:pPr>
          <a:endParaRPr lang="es-CO"/>
        </a:p>
      </dgm:t>
    </dgm:pt>
    <dgm:pt modelId="{D152EE33-486B-4E52-961E-A708225223A8}" type="pres">
      <dgm:prSet presAssocID="{E7852BB5-11C8-485C-9926-38096138B4BA}" presName="diagram" presStyleCnt="0">
        <dgm:presLayoutVars>
          <dgm:dir/>
          <dgm:resizeHandles val="exact"/>
        </dgm:presLayoutVars>
      </dgm:prSet>
      <dgm:spPr/>
    </dgm:pt>
    <dgm:pt modelId="{3C267B4A-E49D-4361-AD4D-5694F971AA4F}" type="pres">
      <dgm:prSet presAssocID="{9D7F5171-A752-44E3-95FD-002FE67F08ED}" presName="node" presStyleLbl="node1" presStyleIdx="0" presStyleCnt="6" custLinFactNeighborX="-26" custLinFactNeighborY="-5182">
        <dgm:presLayoutVars>
          <dgm:bulletEnabled val="1"/>
        </dgm:presLayoutVars>
      </dgm:prSet>
      <dgm:spPr/>
    </dgm:pt>
    <dgm:pt modelId="{AB2CDF38-2273-4A88-949C-DFC57AB96E26}" type="pres">
      <dgm:prSet presAssocID="{701708F2-EBF2-46ED-B2F3-3E5A5AD82590}" presName="sibTrans" presStyleCnt="0"/>
      <dgm:spPr/>
    </dgm:pt>
    <dgm:pt modelId="{E16936C1-1594-4B47-A137-95E668C445ED}" type="pres">
      <dgm:prSet presAssocID="{8B3C0A94-E7DA-41B5-A1C8-BBCDF422C1C4}" presName="node" presStyleLbl="node1" presStyleIdx="1" presStyleCnt="6" custScaleX="108635">
        <dgm:presLayoutVars>
          <dgm:bulletEnabled val="1"/>
        </dgm:presLayoutVars>
      </dgm:prSet>
      <dgm:spPr/>
    </dgm:pt>
    <dgm:pt modelId="{C7C0D8CB-EA69-4359-83E7-D452731269CF}" type="pres">
      <dgm:prSet presAssocID="{B6078230-6450-4A5B-BB78-EE1FF504792F}" presName="sibTrans" presStyleCnt="0"/>
      <dgm:spPr/>
    </dgm:pt>
    <dgm:pt modelId="{07590A36-6725-436D-A000-1C8354F56EC9}" type="pres">
      <dgm:prSet presAssocID="{1A7A180B-E95D-4584-9A12-DD222BAB4C32}" presName="node" presStyleLbl="node1" presStyleIdx="2" presStyleCnt="6">
        <dgm:presLayoutVars>
          <dgm:bulletEnabled val="1"/>
        </dgm:presLayoutVars>
      </dgm:prSet>
      <dgm:spPr/>
    </dgm:pt>
    <dgm:pt modelId="{ED4588FA-1E62-4FC3-8D91-5201F05BD9E0}" type="pres">
      <dgm:prSet presAssocID="{6E177CCB-FD37-49EB-8C6C-CFE110061F1C}" presName="sibTrans" presStyleCnt="0"/>
      <dgm:spPr/>
    </dgm:pt>
    <dgm:pt modelId="{56721CB3-84CA-4164-B060-0469E9ECE830}" type="pres">
      <dgm:prSet presAssocID="{D2224E8E-EC3A-44F3-97D5-997A108947F1}" presName="node" presStyleLbl="node1" presStyleIdx="3" presStyleCnt="6" custScaleX="107271">
        <dgm:presLayoutVars>
          <dgm:bulletEnabled val="1"/>
        </dgm:presLayoutVars>
      </dgm:prSet>
      <dgm:spPr/>
    </dgm:pt>
    <dgm:pt modelId="{838CB14D-FA39-4C72-A96C-00AF38AAF60E}" type="pres">
      <dgm:prSet presAssocID="{D1AB5B6B-197A-44A5-8EB4-F5013104E056}" presName="sibTrans" presStyleCnt="0"/>
      <dgm:spPr/>
    </dgm:pt>
    <dgm:pt modelId="{9C67EEB1-4DD6-4D3C-8CC1-09FD06622BD4}" type="pres">
      <dgm:prSet presAssocID="{1084CA05-3FCC-4545-9696-228446571B82}" presName="node" presStyleLbl="node1" presStyleIdx="4" presStyleCnt="6">
        <dgm:presLayoutVars>
          <dgm:bulletEnabled val="1"/>
        </dgm:presLayoutVars>
      </dgm:prSet>
      <dgm:spPr/>
    </dgm:pt>
    <dgm:pt modelId="{F33F2513-1DA4-40E8-8CE3-8B8D57D88EC8}" type="pres">
      <dgm:prSet presAssocID="{637B899D-4300-4D7E-9C1D-07D9158C1D6A}" presName="sibTrans" presStyleCnt="0"/>
      <dgm:spPr/>
    </dgm:pt>
    <dgm:pt modelId="{B1923C88-C002-4FB7-9EDC-82C8EAC84010}" type="pres">
      <dgm:prSet presAssocID="{1230DF76-3527-4E06-A55A-1F5444DF9ECE}" presName="node" presStyleLbl="node1" presStyleIdx="5" presStyleCnt="6" custScaleX="108635">
        <dgm:presLayoutVars>
          <dgm:bulletEnabled val="1"/>
        </dgm:presLayoutVars>
      </dgm:prSet>
      <dgm:spPr/>
    </dgm:pt>
  </dgm:ptLst>
  <dgm:cxnLst>
    <dgm:cxn modelId="{3FF55F06-97B4-44AD-937D-989ED684AAD4}" srcId="{E7852BB5-11C8-485C-9926-38096138B4BA}" destId="{D2224E8E-EC3A-44F3-97D5-997A108947F1}" srcOrd="3" destOrd="0" parTransId="{A07EA9B1-5A07-4A76-8A26-E290450AE073}" sibTransId="{D1AB5B6B-197A-44A5-8EB4-F5013104E056}"/>
    <dgm:cxn modelId="{ED96E914-5962-410B-A913-CBC7CFEECE7B}" srcId="{E7852BB5-11C8-485C-9926-38096138B4BA}" destId="{1230DF76-3527-4E06-A55A-1F5444DF9ECE}" srcOrd="5" destOrd="0" parTransId="{53DDC1A4-A901-4891-BEFB-FEE794331A3D}" sibTransId="{25D38578-BC7D-476F-B690-8A871F205DD5}"/>
    <dgm:cxn modelId="{AC228B23-70B6-4B16-9612-20D32D9D4D45}" srcId="{E7852BB5-11C8-485C-9926-38096138B4BA}" destId="{8B3C0A94-E7DA-41B5-A1C8-BBCDF422C1C4}" srcOrd="1" destOrd="0" parTransId="{55A6FD24-08A1-427A-9BC2-742A9A6657EF}" sibTransId="{B6078230-6450-4A5B-BB78-EE1FF504792F}"/>
    <dgm:cxn modelId="{7CA6142D-29C1-4D3A-8B4D-FF132BFB1B69}" srcId="{E7852BB5-11C8-485C-9926-38096138B4BA}" destId="{9D7F5171-A752-44E3-95FD-002FE67F08ED}" srcOrd="0" destOrd="0" parTransId="{54F298DE-B94A-4604-B792-4317D32F03D3}" sibTransId="{701708F2-EBF2-46ED-B2F3-3E5A5AD82590}"/>
    <dgm:cxn modelId="{79452932-A838-4EAA-AF7C-6F18D93F4A7A}" type="presOf" srcId="{1084CA05-3FCC-4545-9696-228446571B82}" destId="{9C67EEB1-4DD6-4D3C-8CC1-09FD06622BD4}" srcOrd="0" destOrd="0" presId="urn:microsoft.com/office/officeart/2005/8/layout/default"/>
    <dgm:cxn modelId="{4D2FE143-7660-40B5-8AD6-2ECBF1DBE69F}" srcId="{E7852BB5-11C8-485C-9926-38096138B4BA}" destId="{1084CA05-3FCC-4545-9696-228446571B82}" srcOrd="4" destOrd="0" parTransId="{E6153062-7DF2-4AFA-9262-CDB09C78C974}" sibTransId="{637B899D-4300-4D7E-9C1D-07D9158C1D6A}"/>
    <dgm:cxn modelId="{93A9D26C-1F83-4563-925B-1C579ACA6DED}" srcId="{E7852BB5-11C8-485C-9926-38096138B4BA}" destId="{1A7A180B-E95D-4584-9A12-DD222BAB4C32}" srcOrd="2" destOrd="0" parTransId="{655A2538-5EC2-40D2-8D82-69C257B5548F}" sibTransId="{6E177CCB-FD37-49EB-8C6C-CFE110061F1C}"/>
    <dgm:cxn modelId="{77669E8F-5B5E-41FB-AE11-D78496F85811}" type="presOf" srcId="{1230DF76-3527-4E06-A55A-1F5444DF9ECE}" destId="{B1923C88-C002-4FB7-9EDC-82C8EAC84010}" srcOrd="0" destOrd="0" presId="urn:microsoft.com/office/officeart/2005/8/layout/default"/>
    <dgm:cxn modelId="{A3951895-E456-4E76-9714-DC4842B47E52}" type="presOf" srcId="{9D7F5171-A752-44E3-95FD-002FE67F08ED}" destId="{3C267B4A-E49D-4361-AD4D-5694F971AA4F}" srcOrd="0" destOrd="0" presId="urn:microsoft.com/office/officeart/2005/8/layout/default"/>
    <dgm:cxn modelId="{F7D701A4-64EC-4808-B71A-E5138CD05E2F}" type="presOf" srcId="{D2224E8E-EC3A-44F3-97D5-997A108947F1}" destId="{56721CB3-84CA-4164-B060-0469E9ECE830}" srcOrd="0" destOrd="0" presId="urn:microsoft.com/office/officeart/2005/8/layout/default"/>
    <dgm:cxn modelId="{3A2349DD-93CC-426A-A483-DDBF979A8C41}" type="presOf" srcId="{8B3C0A94-E7DA-41B5-A1C8-BBCDF422C1C4}" destId="{E16936C1-1594-4B47-A137-95E668C445ED}" srcOrd="0" destOrd="0" presId="urn:microsoft.com/office/officeart/2005/8/layout/default"/>
    <dgm:cxn modelId="{C07471EA-7B40-4677-9C8C-05460F40BB57}" type="presOf" srcId="{E7852BB5-11C8-485C-9926-38096138B4BA}" destId="{D152EE33-486B-4E52-961E-A708225223A8}" srcOrd="0" destOrd="0" presId="urn:microsoft.com/office/officeart/2005/8/layout/default"/>
    <dgm:cxn modelId="{E52A9AEF-6DAD-4D86-8D75-A53E19593312}" type="presOf" srcId="{1A7A180B-E95D-4584-9A12-DD222BAB4C32}" destId="{07590A36-6725-436D-A000-1C8354F56EC9}" srcOrd="0" destOrd="0" presId="urn:microsoft.com/office/officeart/2005/8/layout/default"/>
    <dgm:cxn modelId="{80E97EC4-ECF7-4AEB-BDFE-2556BA3B0B88}" type="presParOf" srcId="{D152EE33-486B-4E52-961E-A708225223A8}" destId="{3C267B4A-E49D-4361-AD4D-5694F971AA4F}" srcOrd="0" destOrd="0" presId="urn:microsoft.com/office/officeart/2005/8/layout/default"/>
    <dgm:cxn modelId="{18AD15A5-47FD-42D8-80EC-DA2D3E6F5AEF}" type="presParOf" srcId="{D152EE33-486B-4E52-961E-A708225223A8}" destId="{AB2CDF38-2273-4A88-949C-DFC57AB96E26}" srcOrd="1" destOrd="0" presId="urn:microsoft.com/office/officeart/2005/8/layout/default"/>
    <dgm:cxn modelId="{D125D22A-57D9-4E03-8869-09945C4A4982}" type="presParOf" srcId="{D152EE33-486B-4E52-961E-A708225223A8}" destId="{E16936C1-1594-4B47-A137-95E668C445ED}" srcOrd="2" destOrd="0" presId="urn:microsoft.com/office/officeart/2005/8/layout/default"/>
    <dgm:cxn modelId="{0935015B-0D6D-48DD-9F3D-DFBA90C2673E}" type="presParOf" srcId="{D152EE33-486B-4E52-961E-A708225223A8}" destId="{C7C0D8CB-EA69-4359-83E7-D452731269CF}" srcOrd="3" destOrd="0" presId="urn:microsoft.com/office/officeart/2005/8/layout/default"/>
    <dgm:cxn modelId="{1E38BB9A-1516-4F57-AC0F-145B9F5E2844}" type="presParOf" srcId="{D152EE33-486B-4E52-961E-A708225223A8}" destId="{07590A36-6725-436D-A000-1C8354F56EC9}" srcOrd="4" destOrd="0" presId="urn:microsoft.com/office/officeart/2005/8/layout/default"/>
    <dgm:cxn modelId="{7448438F-9805-4D05-8D51-4975DC02D46B}" type="presParOf" srcId="{D152EE33-486B-4E52-961E-A708225223A8}" destId="{ED4588FA-1E62-4FC3-8D91-5201F05BD9E0}" srcOrd="5" destOrd="0" presId="urn:microsoft.com/office/officeart/2005/8/layout/default"/>
    <dgm:cxn modelId="{96629823-52B5-46B2-A7BE-43C064DD0098}" type="presParOf" srcId="{D152EE33-486B-4E52-961E-A708225223A8}" destId="{56721CB3-84CA-4164-B060-0469E9ECE830}" srcOrd="6" destOrd="0" presId="urn:microsoft.com/office/officeart/2005/8/layout/default"/>
    <dgm:cxn modelId="{CE0D3B7A-8A1B-4233-AEDE-78B35FE5C642}" type="presParOf" srcId="{D152EE33-486B-4E52-961E-A708225223A8}" destId="{838CB14D-FA39-4C72-A96C-00AF38AAF60E}" srcOrd="7" destOrd="0" presId="urn:microsoft.com/office/officeart/2005/8/layout/default"/>
    <dgm:cxn modelId="{BF907FF5-1E09-4021-A540-6D387CCA855F}" type="presParOf" srcId="{D152EE33-486B-4E52-961E-A708225223A8}" destId="{9C67EEB1-4DD6-4D3C-8CC1-09FD06622BD4}" srcOrd="8" destOrd="0" presId="urn:microsoft.com/office/officeart/2005/8/layout/default"/>
    <dgm:cxn modelId="{DE8B5FCE-4E2F-4CB1-A438-A689F356C6DF}" type="presParOf" srcId="{D152EE33-486B-4E52-961E-A708225223A8}" destId="{F33F2513-1DA4-40E8-8CE3-8B8D57D88EC8}" srcOrd="9" destOrd="0" presId="urn:microsoft.com/office/officeart/2005/8/layout/default"/>
    <dgm:cxn modelId="{D88F1C88-7707-4A9D-B610-EFAD78544A1A}" type="presParOf" srcId="{D152EE33-486B-4E52-961E-A708225223A8}" destId="{B1923C88-C002-4FB7-9EDC-82C8EAC84010}" srcOrd="1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F3E295-501F-49A8-BF2E-4DBD138806D8}" type="doc">
      <dgm:prSet loTypeId="urn:microsoft.com/office/officeart/2005/8/layout/bProcess3" loCatId="process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s-CO"/>
        </a:p>
      </dgm:t>
    </dgm:pt>
    <dgm:pt modelId="{0420E3B7-BC66-4AE8-923B-AD8821F114DF}">
      <dgm:prSet/>
      <dgm:spPr>
        <a:solidFill>
          <a:srgbClr val="152B48"/>
        </a:solidFill>
        <a:ln>
          <a:solidFill>
            <a:srgbClr val="152B48"/>
          </a:solidFill>
        </a:ln>
      </dgm:spPr>
      <dgm:t>
        <a:bodyPr/>
        <a:lstStyle/>
        <a:p>
          <a:pPr algn="ctr" rtl="0">
            <a:lnSpc>
              <a:spcPct val="100000"/>
            </a:lnSpc>
          </a:pPr>
          <a:r>
            <a:rPr lang="es-CO" dirty="0">
              <a:solidFill>
                <a:schemeClr val="bg1"/>
              </a:solidFill>
              <a:latin typeface="Montserrat" pitchFamily="2" charset="77"/>
            </a:rPr>
            <a:t>Desarrollo de linfocitos T inmunocompetentes, a partir de los precursores de células T de la medula ósea.</a:t>
          </a:r>
        </a:p>
      </dgm:t>
    </dgm:pt>
    <dgm:pt modelId="{C0B26B15-5099-4FEC-AC04-E58657B996EB}" type="parTrans" cxnId="{1AA28D44-E26F-47E3-9DD3-593F26B97EB4}">
      <dgm:prSet/>
      <dgm:spPr/>
      <dgm:t>
        <a:bodyPr/>
        <a:lstStyle/>
        <a:p>
          <a:endParaRPr lang="es-CO"/>
        </a:p>
      </dgm:t>
    </dgm:pt>
    <dgm:pt modelId="{388498D5-CD12-4D09-BED3-4BE2EAA2ACC0}" type="sibTrans" cxnId="{1AA28D44-E26F-47E3-9DD3-593F26B97EB4}">
      <dgm:prSet/>
      <dgm:spPr/>
      <dgm:t>
        <a:bodyPr/>
        <a:lstStyle/>
        <a:p>
          <a:endParaRPr lang="es-CO"/>
        </a:p>
      </dgm:t>
    </dgm:pt>
    <dgm:pt modelId="{49F7E150-2F19-4D10-A8C1-E9A5C61ADDA1}">
      <dgm:prSet/>
      <dgm:spPr>
        <a:solidFill>
          <a:srgbClr val="152B48"/>
        </a:solidFill>
        <a:ln>
          <a:solidFill>
            <a:srgbClr val="152B48"/>
          </a:solidFill>
        </a:ln>
      </dgm:spPr>
      <dgm:t>
        <a:bodyPr/>
        <a:lstStyle/>
        <a:p>
          <a:pPr rtl="0">
            <a:lnSpc>
              <a:spcPct val="100000"/>
            </a:lnSpc>
          </a:pPr>
          <a:r>
            <a:rPr lang="es-CO" dirty="0">
              <a:solidFill>
                <a:schemeClr val="bg1"/>
              </a:solidFill>
              <a:latin typeface="Montserrat" pitchFamily="2" charset="77"/>
            </a:rPr>
            <a:t>Proliferación de clonas de linfocitos T maduros, para suplir el pool de los linfocitos periféricos y de los tejidos.</a:t>
          </a:r>
        </a:p>
      </dgm:t>
    </dgm:pt>
    <dgm:pt modelId="{FC4B0194-0055-4AEF-AB68-5AEA418D62DD}" type="parTrans" cxnId="{B9C51253-3939-4152-AE87-061F960ADE27}">
      <dgm:prSet/>
      <dgm:spPr/>
      <dgm:t>
        <a:bodyPr/>
        <a:lstStyle/>
        <a:p>
          <a:endParaRPr lang="es-CO"/>
        </a:p>
      </dgm:t>
    </dgm:pt>
    <dgm:pt modelId="{213F9A96-4774-4548-9E38-E0E8DA99CFD3}" type="sibTrans" cxnId="{B9C51253-3939-4152-AE87-061F960ADE27}">
      <dgm:prSet/>
      <dgm:spPr/>
      <dgm:t>
        <a:bodyPr/>
        <a:lstStyle/>
        <a:p>
          <a:endParaRPr lang="es-CO"/>
        </a:p>
      </dgm:t>
    </dgm:pt>
    <dgm:pt modelId="{26C29A92-F436-4E87-B13F-0A0280E105CC}">
      <dgm:prSet/>
      <dgm:spPr>
        <a:solidFill>
          <a:srgbClr val="152B48"/>
        </a:solidFill>
        <a:ln>
          <a:solidFill>
            <a:srgbClr val="152B48"/>
          </a:solidFill>
        </a:ln>
      </dgm:spPr>
      <dgm:t>
        <a:bodyPr/>
        <a:lstStyle/>
        <a:p>
          <a:pPr algn="ctr" rtl="0">
            <a:lnSpc>
              <a:spcPct val="100000"/>
            </a:lnSpc>
          </a:pPr>
          <a:r>
            <a:rPr lang="es-CO" dirty="0">
              <a:solidFill>
                <a:schemeClr val="bg1"/>
              </a:solidFill>
              <a:latin typeface="Montserrat" pitchFamily="2" charset="77"/>
            </a:rPr>
            <a:t>Desarrollo de la intolerancia inmunológica.</a:t>
          </a:r>
        </a:p>
      </dgm:t>
    </dgm:pt>
    <dgm:pt modelId="{0A2E0F0A-6CD3-4B7F-8112-0BD8B0954302}" type="parTrans" cxnId="{7EF20072-D59B-463D-810E-7E2DCE33B75F}">
      <dgm:prSet/>
      <dgm:spPr/>
      <dgm:t>
        <a:bodyPr/>
        <a:lstStyle/>
        <a:p>
          <a:endParaRPr lang="es-CO"/>
        </a:p>
      </dgm:t>
    </dgm:pt>
    <dgm:pt modelId="{FCBA3303-3375-4E8F-B29E-41E46CF6662B}" type="sibTrans" cxnId="{7EF20072-D59B-463D-810E-7E2DCE33B75F}">
      <dgm:prSet/>
      <dgm:spPr/>
      <dgm:t>
        <a:bodyPr/>
        <a:lstStyle/>
        <a:p>
          <a:endParaRPr lang="es-CO"/>
        </a:p>
      </dgm:t>
    </dgm:pt>
    <dgm:pt modelId="{FE208EC3-3382-4D73-B906-BAA71F47B820}">
      <dgm:prSet/>
      <dgm:spPr>
        <a:solidFill>
          <a:srgbClr val="152B48"/>
        </a:solidFill>
        <a:ln>
          <a:solidFill>
            <a:srgbClr val="152B48"/>
          </a:solidFill>
        </a:ln>
      </dgm:spPr>
      <dgm:t>
        <a:bodyPr/>
        <a:lstStyle/>
        <a:p>
          <a:pPr rtl="0">
            <a:lnSpc>
              <a:spcPct val="100000"/>
            </a:lnSpc>
          </a:pPr>
          <a:r>
            <a:rPr lang="es-CO" dirty="0">
              <a:solidFill>
                <a:schemeClr val="bg1"/>
              </a:solidFill>
              <a:latin typeface="Montserrat" pitchFamily="2" charset="77"/>
            </a:rPr>
            <a:t>Secreción de hormonas: timulina, timusina, timopoyetina, factor humoral timico. Regulan maduración, proliferación y función de los linfocitos T y del timo.</a:t>
          </a:r>
        </a:p>
      </dgm:t>
    </dgm:pt>
    <dgm:pt modelId="{DE7C1EDA-DBE0-4FE6-901B-E2C2524B2A5D}" type="parTrans" cxnId="{EE9B79ED-B230-4686-9A5A-BE11B2EF4DD6}">
      <dgm:prSet/>
      <dgm:spPr/>
      <dgm:t>
        <a:bodyPr/>
        <a:lstStyle/>
        <a:p>
          <a:endParaRPr lang="es-CO"/>
        </a:p>
      </dgm:t>
    </dgm:pt>
    <dgm:pt modelId="{2EF55F04-D5B6-4B64-B81B-1F75E9ED29ED}" type="sibTrans" cxnId="{EE9B79ED-B230-4686-9A5A-BE11B2EF4DD6}">
      <dgm:prSet/>
      <dgm:spPr/>
      <dgm:t>
        <a:bodyPr/>
        <a:lstStyle/>
        <a:p>
          <a:endParaRPr lang="es-CO"/>
        </a:p>
      </dgm:t>
    </dgm:pt>
    <dgm:pt modelId="{0AA978AD-B6A0-4A0F-8B73-00662ECBE8B5}" type="pres">
      <dgm:prSet presAssocID="{CDF3E295-501F-49A8-BF2E-4DBD138806D8}" presName="Name0" presStyleCnt="0">
        <dgm:presLayoutVars>
          <dgm:dir/>
          <dgm:resizeHandles val="exact"/>
        </dgm:presLayoutVars>
      </dgm:prSet>
      <dgm:spPr/>
    </dgm:pt>
    <dgm:pt modelId="{499EB49E-5A3C-4005-92E4-0A1310324BE7}" type="pres">
      <dgm:prSet presAssocID="{0420E3B7-BC66-4AE8-923B-AD8821F114DF}" presName="node" presStyleLbl="node1" presStyleIdx="0" presStyleCnt="4" custLinFactNeighborX="-1092" custLinFactNeighborY="-606">
        <dgm:presLayoutVars>
          <dgm:bulletEnabled val="1"/>
        </dgm:presLayoutVars>
      </dgm:prSet>
      <dgm:spPr/>
    </dgm:pt>
    <dgm:pt modelId="{0178D019-DFED-4A3B-988A-95E98C6C6C5B}" type="pres">
      <dgm:prSet presAssocID="{388498D5-CD12-4D09-BED3-4BE2EAA2ACC0}" presName="sibTrans" presStyleLbl="sibTrans1D1" presStyleIdx="0" presStyleCnt="3"/>
      <dgm:spPr/>
    </dgm:pt>
    <dgm:pt modelId="{E39210C7-EE20-4FAE-9097-D159D73E4F66}" type="pres">
      <dgm:prSet presAssocID="{388498D5-CD12-4D09-BED3-4BE2EAA2ACC0}" presName="connectorText" presStyleLbl="sibTrans1D1" presStyleIdx="0" presStyleCnt="3"/>
      <dgm:spPr/>
    </dgm:pt>
    <dgm:pt modelId="{6A7B2CE2-2A4B-40EA-B3CB-4F7779CCB503}" type="pres">
      <dgm:prSet presAssocID="{49F7E150-2F19-4D10-A8C1-E9A5C61ADDA1}" presName="node" presStyleLbl="node1" presStyleIdx="1" presStyleCnt="4">
        <dgm:presLayoutVars>
          <dgm:bulletEnabled val="1"/>
        </dgm:presLayoutVars>
      </dgm:prSet>
      <dgm:spPr/>
    </dgm:pt>
    <dgm:pt modelId="{A003DD73-ED88-429E-86FC-FDC17E168867}" type="pres">
      <dgm:prSet presAssocID="{213F9A96-4774-4548-9E38-E0E8DA99CFD3}" presName="sibTrans" presStyleLbl="sibTrans1D1" presStyleIdx="1" presStyleCnt="3"/>
      <dgm:spPr/>
    </dgm:pt>
    <dgm:pt modelId="{5FBC1088-CFC9-478C-A7A7-60D2E466F873}" type="pres">
      <dgm:prSet presAssocID="{213F9A96-4774-4548-9E38-E0E8DA99CFD3}" presName="connectorText" presStyleLbl="sibTrans1D1" presStyleIdx="1" presStyleCnt="3"/>
      <dgm:spPr/>
    </dgm:pt>
    <dgm:pt modelId="{31DD0D72-B77F-4412-8FC4-7146A43AAD29}" type="pres">
      <dgm:prSet presAssocID="{26C29A92-F436-4E87-B13F-0A0280E105CC}" presName="node" presStyleLbl="node1" presStyleIdx="2" presStyleCnt="4">
        <dgm:presLayoutVars>
          <dgm:bulletEnabled val="1"/>
        </dgm:presLayoutVars>
      </dgm:prSet>
      <dgm:spPr/>
    </dgm:pt>
    <dgm:pt modelId="{BE69E8A5-DF9F-41E9-AEC2-87D1340F482F}" type="pres">
      <dgm:prSet presAssocID="{FCBA3303-3375-4E8F-B29E-41E46CF6662B}" presName="sibTrans" presStyleLbl="sibTrans1D1" presStyleIdx="2" presStyleCnt="3"/>
      <dgm:spPr/>
    </dgm:pt>
    <dgm:pt modelId="{7219EEA0-F825-48C7-9D3C-B6DDFF71F61A}" type="pres">
      <dgm:prSet presAssocID="{FCBA3303-3375-4E8F-B29E-41E46CF6662B}" presName="connectorText" presStyleLbl="sibTrans1D1" presStyleIdx="2" presStyleCnt="3"/>
      <dgm:spPr/>
    </dgm:pt>
    <dgm:pt modelId="{8897A99F-36A9-49E6-9603-EBCE15C26703}" type="pres">
      <dgm:prSet presAssocID="{FE208EC3-3382-4D73-B906-BAA71F47B820}" presName="node" presStyleLbl="node1" presStyleIdx="3" presStyleCnt="4">
        <dgm:presLayoutVars>
          <dgm:bulletEnabled val="1"/>
        </dgm:presLayoutVars>
      </dgm:prSet>
      <dgm:spPr/>
    </dgm:pt>
  </dgm:ptLst>
  <dgm:cxnLst>
    <dgm:cxn modelId="{3DFB9B07-9072-4D79-B0DD-30D815862A7D}" type="presOf" srcId="{26C29A92-F436-4E87-B13F-0A0280E105CC}" destId="{31DD0D72-B77F-4412-8FC4-7146A43AAD29}" srcOrd="0" destOrd="0" presId="urn:microsoft.com/office/officeart/2005/8/layout/bProcess3"/>
    <dgm:cxn modelId="{8C90691A-5CA9-49C4-8A34-A1F63047CA9B}" type="presOf" srcId="{49F7E150-2F19-4D10-A8C1-E9A5C61ADDA1}" destId="{6A7B2CE2-2A4B-40EA-B3CB-4F7779CCB503}" srcOrd="0" destOrd="0" presId="urn:microsoft.com/office/officeart/2005/8/layout/bProcess3"/>
    <dgm:cxn modelId="{8E05A53E-D45C-41A1-BFE1-8D21FE82AE1B}" type="presOf" srcId="{CDF3E295-501F-49A8-BF2E-4DBD138806D8}" destId="{0AA978AD-B6A0-4A0F-8B73-00662ECBE8B5}" srcOrd="0" destOrd="0" presId="urn:microsoft.com/office/officeart/2005/8/layout/bProcess3"/>
    <dgm:cxn modelId="{F488DE3E-CD95-4ED2-9004-7FC541C35F89}" type="presOf" srcId="{213F9A96-4774-4548-9E38-E0E8DA99CFD3}" destId="{A003DD73-ED88-429E-86FC-FDC17E168867}" srcOrd="0" destOrd="0" presId="urn:microsoft.com/office/officeart/2005/8/layout/bProcess3"/>
    <dgm:cxn modelId="{1AA28D44-E26F-47E3-9DD3-593F26B97EB4}" srcId="{CDF3E295-501F-49A8-BF2E-4DBD138806D8}" destId="{0420E3B7-BC66-4AE8-923B-AD8821F114DF}" srcOrd="0" destOrd="0" parTransId="{C0B26B15-5099-4FEC-AC04-E58657B996EB}" sibTransId="{388498D5-CD12-4D09-BED3-4BE2EAA2ACC0}"/>
    <dgm:cxn modelId="{7EF20072-D59B-463D-810E-7E2DCE33B75F}" srcId="{CDF3E295-501F-49A8-BF2E-4DBD138806D8}" destId="{26C29A92-F436-4E87-B13F-0A0280E105CC}" srcOrd="2" destOrd="0" parTransId="{0A2E0F0A-6CD3-4B7F-8112-0BD8B0954302}" sibTransId="{FCBA3303-3375-4E8F-B29E-41E46CF6662B}"/>
    <dgm:cxn modelId="{B9C51253-3939-4152-AE87-061F960ADE27}" srcId="{CDF3E295-501F-49A8-BF2E-4DBD138806D8}" destId="{49F7E150-2F19-4D10-A8C1-E9A5C61ADDA1}" srcOrd="1" destOrd="0" parTransId="{FC4B0194-0055-4AEF-AB68-5AEA418D62DD}" sibTransId="{213F9A96-4774-4548-9E38-E0E8DA99CFD3}"/>
    <dgm:cxn modelId="{29EA4155-75BE-4C7E-90DF-75DDE0199F9B}" type="presOf" srcId="{388498D5-CD12-4D09-BED3-4BE2EAA2ACC0}" destId="{0178D019-DFED-4A3B-988A-95E98C6C6C5B}" srcOrd="0" destOrd="0" presId="urn:microsoft.com/office/officeart/2005/8/layout/bProcess3"/>
    <dgm:cxn modelId="{EE93AC81-1BB4-4594-BC4C-5907B053769F}" type="presOf" srcId="{388498D5-CD12-4D09-BED3-4BE2EAA2ACC0}" destId="{E39210C7-EE20-4FAE-9097-D159D73E4F66}" srcOrd="1" destOrd="0" presId="urn:microsoft.com/office/officeart/2005/8/layout/bProcess3"/>
    <dgm:cxn modelId="{A5A99487-BDB7-4B6A-98D1-76B5ABC752CF}" type="presOf" srcId="{FCBA3303-3375-4E8F-B29E-41E46CF6662B}" destId="{7219EEA0-F825-48C7-9D3C-B6DDFF71F61A}" srcOrd="1" destOrd="0" presId="urn:microsoft.com/office/officeart/2005/8/layout/bProcess3"/>
    <dgm:cxn modelId="{B08F078E-B02D-40D2-AC43-2F9881612F48}" type="presOf" srcId="{213F9A96-4774-4548-9E38-E0E8DA99CFD3}" destId="{5FBC1088-CFC9-478C-A7A7-60D2E466F873}" srcOrd="1" destOrd="0" presId="urn:microsoft.com/office/officeart/2005/8/layout/bProcess3"/>
    <dgm:cxn modelId="{7316D29B-F553-4FA2-9818-AF193531D663}" type="presOf" srcId="{FCBA3303-3375-4E8F-B29E-41E46CF6662B}" destId="{BE69E8A5-DF9F-41E9-AEC2-87D1340F482F}" srcOrd="0" destOrd="0" presId="urn:microsoft.com/office/officeart/2005/8/layout/bProcess3"/>
    <dgm:cxn modelId="{B9038DA0-4307-4060-8755-229A8B374FA8}" type="presOf" srcId="{0420E3B7-BC66-4AE8-923B-AD8821F114DF}" destId="{499EB49E-5A3C-4005-92E4-0A1310324BE7}" srcOrd="0" destOrd="0" presId="urn:microsoft.com/office/officeart/2005/8/layout/bProcess3"/>
    <dgm:cxn modelId="{9BD987A5-FFF0-4909-AC01-8D24669D7648}" type="presOf" srcId="{FE208EC3-3382-4D73-B906-BAA71F47B820}" destId="{8897A99F-36A9-49E6-9603-EBCE15C26703}" srcOrd="0" destOrd="0" presId="urn:microsoft.com/office/officeart/2005/8/layout/bProcess3"/>
    <dgm:cxn modelId="{EE9B79ED-B230-4686-9A5A-BE11B2EF4DD6}" srcId="{CDF3E295-501F-49A8-BF2E-4DBD138806D8}" destId="{FE208EC3-3382-4D73-B906-BAA71F47B820}" srcOrd="3" destOrd="0" parTransId="{DE7C1EDA-DBE0-4FE6-901B-E2C2524B2A5D}" sibTransId="{2EF55F04-D5B6-4B64-B81B-1F75E9ED29ED}"/>
    <dgm:cxn modelId="{C67B508D-B028-4587-AD5E-ECF15C6A1AC6}" type="presParOf" srcId="{0AA978AD-B6A0-4A0F-8B73-00662ECBE8B5}" destId="{499EB49E-5A3C-4005-92E4-0A1310324BE7}" srcOrd="0" destOrd="0" presId="urn:microsoft.com/office/officeart/2005/8/layout/bProcess3"/>
    <dgm:cxn modelId="{24E153AA-D207-4361-9016-7FD9B2470293}" type="presParOf" srcId="{0AA978AD-B6A0-4A0F-8B73-00662ECBE8B5}" destId="{0178D019-DFED-4A3B-988A-95E98C6C6C5B}" srcOrd="1" destOrd="0" presId="urn:microsoft.com/office/officeart/2005/8/layout/bProcess3"/>
    <dgm:cxn modelId="{2493161F-3726-4F83-B352-2A02EF78406B}" type="presParOf" srcId="{0178D019-DFED-4A3B-988A-95E98C6C6C5B}" destId="{E39210C7-EE20-4FAE-9097-D159D73E4F66}" srcOrd="0" destOrd="0" presId="urn:microsoft.com/office/officeart/2005/8/layout/bProcess3"/>
    <dgm:cxn modelId="{D1B74B79-BAA0-40CB-BD15-B77958CAACC6}" type="presParOf" srcId="{0AA978AD-B6A0-4A0F-8B73-00662ECBE8B5}" destId="{6A7B2CE2-2A4B-40EA-B3CB-4F7779CCB503}" srcOrd="2" destOrd="0" presId="urn:microsoft.com/office/officeart/2005/8/layout/bProcess3"/>
    <dgm:cxn modelId="{C6FDBB8C-226E-489E-88B9-E8CD0D2366F1}" type="presParOf" srcId="{0AA978AD-B6A0-4A0F-8B73-00662ECBE8B5}" destId="{A003DD73-ED88-429E-86FC-FDC17E168867}" srcOrd="3" destOrd="0" presId="urn:microsoft.com/office/officeart/2005/8/layout/bProcess3"/>
    <dgm:cxn modelId="{9920CAD4-D5F4-45E2-A72A-B971BD524348}" type="presParOf" srcId="{A003DD73-ED88-429E-86FC-FDC17E168867}" destId="{5FBC1088-CFC9-478C-A7A7-60D2E466F873}" srcOrd="0" destOrd="0" presId="urn:microsoft.com/office/officeart/2005/8/layout/bProcess3"/>
    <dgm:cxn modelId="{D208FF00-603B-42EE-A6B9-669CC65CC0B6}" type="presParOf" srcId="{0AA978AD-B6A0-4A0F-8B73-00662ECBE8B5}" destId="{31DD0D72-B77F-4412-8FC4-7146A43AAD29}" srcOrd="4" destOrd="0" presId="urn:microsoft.com/office/officeart/2005/8/layout/bProcess3"/>
    <dgm:cxn modelId="{F6156828-AEE0-45D6-B855-F3EEF191BF1C}" type="presParOf" srcId="{0AA978AD-B6A0-4A0F-8B73-00662ECBE8B5}" destId="{BE69E8A5-DF9F-41E9-AEC2-87D1340F482F}" srcOrd="5" destOrd="0" presId="urn:microsoft.com/office/officeart/2005/8/layout/bProcess3"/>
    <dgm:cxn modelId="{1137A735-2645-4B51-A175-173D78353295}" type="presParOf" srcId="{BE69E8A5-DF9F-41E9-AEC2-87D1340F482F}" destId="{7219EEA0-F825-48C7-9D3C-B6DDFF71F61A}" srcOrd="0" destOrd="0" presId="urn:microsoft.com/office/officeart/2005/8/layout/bProcess3"/>
    <dgm:cxn modelId="{2707301C-53C6-4177-8877-857A4C1A4ADD}" type="presParOf" srcId="{0AA978AD-B6A0-4A0F-8B73-00662ECBE8B5}" destId="{8897A99F-36A9-49E6-9603-EBCE15C26703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67B4A-E49D-4361-AD4D-5694F971AA4F}">
      <dsp:nvSpPr>
        <dsp:cNvPr id="0" name=""/>
        <dsp:cNvSpPr/>
      </dsp:nvSpPr>
      <dsp:spPr>
        <a:xfrm>
          <a:off x="605783" y="0"/>
          <a:ext cx="2127334" cy="1276400"/>
        </a:xfrm>
        <a:prstGeom prst="rect">
          <a:avLst/>
        </a:prstGeom>
        <a:solidFill>
          <a:srgbClr val="152B48"/>
        </a:solidFill>
        <a:ln>
          <a:solidFill>
            <a:srgbClr val="152B48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itchFamily="2" charset="77"/>
            </a:rPr>
            <a:t>Mediastino anterior.</a:t>
          </a:r>
        </a:p>
      </dsp:txBody>
      <dsp:txXfrm>
        <a:off x="605783" y="0"/>
        <a:ext cx="2127334" cy="1276400"/>
      </dsp:txXfrm>
    </dsp:sp>
    <dsp:sp modelId="{E16936C1-1594-4B47-A137-95E668C445ED}">
      <dsp:nvSpPr>
        <dsp:cNvPr id="0" name=""/>
        <dsp:cNvSpPr/>
      </dsp:nvSpPr>
      <dsp:spPr>
        <a:xfrm>
          <a:off x="2946404" y="2299"/>
          <a:ext cx="2311030" cy="1276400"/>
        </a:xfrm>
        <a:prstGeom prst="rect">
          <a:avLst/>
        </a:prstGeom>
        <a:solidFill>
          <a:srgbClr val="152B48"/>
        </a:solidFill>
        <a:ln>
          <a:solidFill>
            <a:srgbClr val="152B48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itchFamily="2" charset="77"/>
            </a:rPr>
            <a:t>Protimocitos, linfocitos T inmaduros.</a:t>
          </a:r>
        </a:p>
      </dsp:txBody>
      <dsp:txXfrm>
        <a:off x="2946404" y="2299"/>
        <a:ext cx="2311030" cy="1276400"/>
      </dsp:txXfrm>
    </dsp:sp>
    <dsp:sp modelId="{07590A36-6725-436D-A000-1C8354F56EC9}">
      <dsp:nvSpPr>
        <dsp:cNvPr id="0" name=""/>
        <dsp:cNvSpPr/>
      </dsp:nvSpPr>
      <dsp:spPr>
        <a:xfrm>
          <a:off x="620844" y="1491433"/>
          <a:ext cx="2127334" cy="1276400"/>
        </a:xfrm>
        <a:prstGeom prst="rect">
          <a:avLst/>
        </a:prstGeom>
        <a:solidFill>
          <a:srgbClr val="152B48"/>
        </a:solidFill>
        <a:ln>
          <a:solidFill>
            <a:srgbClr val="152B48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Montserrat" pitchFamily="2" charset="77"/>
            </a:rPr>
            <a:t>Más </a:t>
          </a:r>
          <a:r>
            <a:rPr lang="en-US" sz="1600" kern="1200" dirty="0" err="1">
              <a:latin typeface="Montserrat" pitchFamily="2" charset="77"/>
            </a:rPr>
            <a:t>activo</a:t>
          </a:r>
          <a:r>
            <a:rPr lang="en-US" sz="1600" kern="1200" dirty="0">
              <a:latin typeface="Montserrat" pitchFamily="2" charset="77"/>
            </a:rPr>
            <a:t> </a:t>
          </a:r>
          <a:r>
            <a:rPr lang="en-US" sz="1600" kern="1200" dirty="0" err="1">
              <a:latin typeface="Montserrat" pitchFamily="2" charset="77"/>
            </a:rPr>
            <a:t>durante</a:t>
          </a:r>
          <a:r>
            <a:rPr lang="en-US" sz="1600" kern="1200" dirty="0">
              <a:latin typeface="Montserrat" pitchFamily="2" charset="77"/>
            </a:rPr>
            <a:t> la </a:t>
          </a:r>
          <a:r>
            <a:rPr lang="en-US" sz="1600" kern="1200" dirty="0" err="1">
              <a:latin typeface="Montserrat" pitchFamily="2" charset="77"/>
            </a:rPr>
            <a:t>niñez</a:t>
          </a:r>
          <a:r>
            <a:rPr lang="en-US" sz="1600" kern="1200" dirty="0">
              <a:latin typeface="Montserrat" pitchFamily="2" charset="77"/>
            </a:rPr>
            <a:t>.</a:t>
          </a:r>
          <a:endParaRPr lang="es-CO" sz="1600" kern="1200" dirty="0">
            <a:latin typeface="Montserrat" pitchFamily="2" charset="77"/>
          </a:endParaRPr>
        </a:p>
      </dsp:txBody>
      <dsp:txXfrm>
        <a:off x="620844" y="1491433"/>
        <a:ext cx="2127334" cy="1276400"/>
      </dsp:txXfrm>
    </dsp:sp>
    <dsp:sp modelId="{56721CB3-84CA-4164-B060-0469E9ECE830}">
      <dsp:nvSpPr>
        <dsp:cNvPr id="0" name=""/>
        <dsp:cNvSpPr/>
      </dsp:nvSpPr>
      <dsp:spPr>
        <a:xfrm>
          <a:off x="2960912" y="1491433"/>
          <a:ext cx="2282013" cy="1276400"/>
        </a:xfrm>
        <a:prstGeom prst="rect">
          <a:avLst/>
        </a:prstGeom>
        <a:solidFill>
          <a:srgbClr val="152B48"/>
        </a:solidFill>
        <a:ln>
          <a:solidFill>
            <a:srgbClr val="152B48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Montserrat" pitchFamily="2" charset="77"/>
            </a:rPr>
            <a:t>Alcanza</a:t>
          </a:r>
          <a:r>
            <a:rPr lang="en-US" sz="1600" kern="1200" dirty="0">
              <a:latin typeface="Montserrat" pitchFamily="2" charset="77"/>
            </a:rPr>
            <a:t> </a:t>
          </a:r>
          <a:r>
            <a:rPr lang="en-US" sz="1600" kern="1200" dirty="0" err="1">
              <a:latin typeface="Montserrat" pitchFamily="2" charset="77"/>
            </a:rPr>
            <a:t>máximo</a:t>
          </a:r>
          <a:r>
            <a:rPr lang="en-US" sz="1600" kern="1200" dirty="0">
              <a:latin typeface="Montserrat" pitchFamily="2" charset="77"/>
            </a:rPr>
            <a:t> peso </a:t>
          </a:r>
          <a:r>
            <a:rPr lang="en-US" sz="1600" kern="1200" dirty="0" err="1">
              <a:latin typeface="Montserrat" pitchFamily="2" charset="77"/>
            </a:rPr>
            <a:t>en</a:t>
          </a:r>
          <a:r>
            <a:rPr lang="en-US" sz="1600" kern="1200" dirty="0">
              <a:latin typeface="Montserrat" pitchFamily="2" charset="77"/>
            </a:rPr>
            <a:t> la </a:t>
          </a:r>
          <a:r>
            <a:rPr lang="en-US" sz="1600" kern="1200" dirty="0" err="1">
              <a:latin typeface="Montserrat" pitchFamily="2" charset="77"/>
            </a:rPr>
            <a:t>pubertad</a:t>
          </a:r>
          <a:r>
            <a:rPr lang="en-US" sz="1600" kern="1200" dirty="0">
              <a:latin typeface="Montserrat" pitchFamily="2" charset="77"/>
            </a:rPr>
            <a:t> (35 – 50 </a:t>
          </a:r>
          <a:r>
            <a:rPr lang="en-US" sz="1600" kern="1200" dirty="0" err="1">
              <a:latin typeface="Montserrat" pitchFamily="2" charset="77"/>
            </a:rPr>
            <a:t>gramos</a:t>
          </a:r>
          <a:r>
            <a:rPr lang="en-US" sz="1600" kern="1200" dirty="0">
              <a:latin typeface="Montserrat" pitchFamily="2" charset="77"/>
            </a:rPr>
            <a:t>).</a:t>
          </a:r>
          <a:endParaRPr lang="es-CO" sz="1600" kern="1200" dirty="0">
            <a:latin typeface="Montserrat" pitchFamily="2" charset="77"/>
          </a:endParaRPr>
        </a:p>
      </dsp:txBody>
      <dsp:txXfrm>
        <a:off x="2960912" y="1491433"/>
        <a:ext cx="2282013" cy="1276400"/>
      </dsp:txXfrm>
    </dsp:sp>
    <dsp:sp modelId="{9C67EEB1-4DD6-4D3C-8CC1-09FD06622BD4}">
      <dsp:nvSpPr>
        <dsp:cNvPr id="0" name=""/>
        <dsp:cNvSpPr/>
      </dsp:nvSpPr>
      <dsp:spPr>
        <a:xfrm>
          <a:off x="606336" y="2980567"/>
          <a:ext cx="2127334" cy="1276400"/>
        </a:xfrm>
        <a:prstGeom prst="rect">
          <a:avLst/>
        </a:prstGeom>
        <a:solidFill>
          <a:srgbClr val="152B48"/>
        </a:solidFill>
        <a:ln>
          <a:solidFill>
            <a:srgbClr val="152B48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Montserrat" pitchFamily="2" charset="77"/>
            </a:rPr>
            <a:t>Involuciona</a:t>
          </a:r>
          <a:r>
            <a:rPr lang="en-US" sz="1600" kern="1200" dirty="0">
              <a:latin typeface="Montserrat" pitchFamily="2" charset="77"/>
            </a:rPr>
            <a:t> </a:t>
          </a:r>
          <a:r>
            <a:rPr lang="en-US" sz="1600" kern="1200" dirty="0" err="1">
              <a:latin typeface="Montserrat" pitchFamily="2" charset="77"/>
            </a:rPr>
            <a:t>en</a:t>
          </a:r>
          <a:r>
            <a:rPr lang="en-US" sz="1600" kern="1200" dirty="0">
              <a:latin typeface="Montserrat" pitchFamily="2" charset="77"/>
            </a:rPr>
            <a:t> la </a:t>
          </a:r>
          <a:r>
            <a:rPr lang="en-US" sz="1600" kern="1200" dirty="0" err="1">
              <a:latin typeface="Montserrat" pitchFamily="2" charset="77"/>
            </a:rPr>
            <a:t>adultez</a:t>
          </a:r>
          <a:r>
            <a:rPr lang="en-US" sz="1600" kern="1200" dirty="0">
              <a:latin typeface="Montserrat" pitchFamily="2" charset="77"/>
            </a:rPr>
            <a:t>.</a:t>
          </a:r>
          <a:endParaRPr lang="es-CO" sz="1600" kern="1200" dirty="0">
            <a:latin typeface="Montserrat" pitchFamily="2" charset="77"/>
          </a:endParaRPr>
        </a:p>
      </dsp:txBody>
      <dsp:txXfrm>
        <a:off x="606336" y="2980567"/>
        <a:ext cx="2127334" cy="1276400"/>
      </dsp:txXfrm>
    </dsp:sp>
    <dsp:sp modelId="{B1923C88-C002-4FB7-9EDC-82C8EAC84010}">
      <dsp:nvSpPr>
        <dsp:cNvPr id="0" name=""/>
        <dsp:cNvSpPr/>
      </dsp:nvSpPr>
      <dsp:spPr>
        <a:xfrm>
          <a:off x="2946404" y="2980567"/>
          <a:ext cx="2311030" cy="1276400"/>
        </a:xfrm>
        <a:prstGeom prst="rect">
          <a:avLst/>
        </a:prstGeom>
        <a:solidFill>
          <a:srgbClr val="152B48"/>
        </a:solidFill>
        <a:ln>
          <a:solidFill>
            <a:srgbClr val="152B48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Montserrat" pitchFamily="2" charset="77"/>
            </a:rPr>
            <a:t>En</a:t>
          </a:r>
          <a:r>
            <a:rPr lang="en-US" sz="1600" kern="1200" dirty="0">
              <a:latin typeface="Montserrat" pitchFamily="2" charset="77"/>
            </a:rPr>
            <a:t> la </a:t>
          </a:r>
          <a:r>
            <a:rPr lang="en-US" sz="1600" kern="1200" dirty="0" err="1">
              <a:latin typeface="Montserrat" pitchFamily="2" charset="77"/>
            </a:rPr>
            <a:t>vejez</a:t>
          </a:r>
          <a:r>
            <a:rPr lang="en-US" sz="1600" kern="1200" dirty="0">
              <a:latin typeface="Montserrat" pitchFamily="2" charset="77"/>
            </a:rPr>
            <a:t> es </a:t>
          </a:r>
          <a:r>
            <a:rPr lang="en-US" sz="1600" kern="1200" dirty="0" err="1">
              <a:latin typeface="Montserrat" pitchFamily="2" charset="77"/>
            </a:rPr>
            <a:t>difícil</a:t>
          </a:r>
          <a:r>
            <a:rPr lang="en-US" sz="1600" kern="1200" dirty="0">
              <a:latin typeface="Montserrat" pitchFamily="2" charset="77"/>
            </a:rPr>
            <a:t> de </a:t>
          </a:r>
          <a:r>
            <a:rPr lang="en-US" sz="1600" kern="1200" dirty="0" err="1">
              <a:latin typeface="Montserrat" pitchFamily="2" charset="77"/>
            </a:rPr>
            <a:t>diferenciar</a:t>
          </a:r>
          <a:r>
            <a:rPr lang="en-US" sz="1600" kern="1200" dirty="0">
              <a:latin typeface="Montserrat" pitchFamily="2" charset="77"/>
            </a:rPr>
            <a:t> del </a:t>
          </a:r>
          <a:r>
            <a:rPr lang="en-US" sz="1600" kern="1200" dirty="0" err="1">
              <a:latin typeface="Montserrat" pitchFamily="2" charset="77"/>
            </a:rPr>
            <a:t>tejido</a:t>
          </a:r>
          <a:r>
            <a:rPr lang="en-US" sz="1600" kern="1200" dirty="0">
              <a:latin typeface="Montserrat" pitchFamily="2" charset="77"/>
            </a:rPr>
            <a:t> </a:t>
          </a:r>
          <a:r>
            <a:rPr lang="en-US" sz="1600" kern="1200" dirty="0" err="1">
              <a:latin typeface="Montserrat" pitchFamily="2" charset="77"/>
            </a:rPr>
            <a:t>adiposo</a:t>
          </a:r>
          <a:r>
            <a:rPr lang="en-US" sz="1600" kern="1200" dirty="0">
              <a:latin typeface="Montserrat" pitchFamily="2" charset="77"/>
            </a:rPr>
            <a:t> </a:t>
          </a:r>
          <a:r>
            <a:rPr lang="en-US" sz="1600" kern="1200" dirty="0" err="1">
              <a:latin typeface="Montserrat" pitchFamily="2" charset="77"/>
            </a:rPr>
            <a:t>macroscópicamente</a:t>
          </a:r>
          <a:r>
            <a:rPr lang="en-US" sz="1600" kern="1200" dirty="0">
              <a:latin typeface="Montserrat" pitchFamily="2" charset="77"/>
            </a:rPr>
            <a:t>.</a:t>
          </a:r>
          <a:endParaRPr lang="es-CO" sz="1600" kern="1200" dirty="0">
            <a:latin typeface="Montserrat" pitchFamily="2" charset="77"/>
          </a:endParaRPr>
        </a:p>
      </dsp:txBody>
      <dsp:txXfrm>
        <a:off x="2946404" y="2980567"/>
        <a:ext cx="2311030" cy="12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8D019-DFED-4A3B-988A-95E98C6C6C5B}">
      <dsp:nvSpPr>
        <dsp:cNvPr id="0" name=""/>
        <dsp:cNvSpPr/>
      </dsp:nvSpPr>
      <dsp:spPr>
        <a:xfrm>
          <a:off x="4241356" y="872291"/>
          <a:ext cx="7066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412" y="45720"/>
              </a:lnTo>
              <a:lnTo>
                <a:pt x="370412" y="47809"/>
              </a:lnTo>
              <a:lnTo>
                <a:pt x="706624" y="47809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576238" y="914492"/>
        <a:ext cx="36861" cy="7038"/>
      </dsp:txXfrm>
    </dsp:sp>
    <dsp:sp modelId="{499EB49E-5A3C-4005-92E4-0A1310324BE7}">
      <dsp:nvSpPr>
        <dsp:cNvPr id="0" name=""/>
        <dsp:cNvSpPr/>
      </dsp:nvSpPr>
      <dsp:spPr>
        <a:xfrm>
          <a:off x="1183118" y="0"/>
          <a:ext cx="3060037" cy="1836022"/>
        </a:xfrm>
        <a:prstGeom prst="rect">
          <a:avLst/>
        </a:prstGeom>
        <a:solidFill>
          <a:srgbClr val="152B48"/>
        </a:solidFill>
        <a:ln>
          <a:solidFill>
            <a:srgbClr val="152B48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chemeClr val="bg1"/>
              </a:solidFill>
              <a:latin typeface="Montserrat" pitchFamily="2" charset="77"/>
            </a:rPr>
            <a:t>Desarrollo de linfocitos T inmunocompetentes, a partir de los precursores de células T de la medula ósea.</a:t>
          </a:r>
        </a:p>
      </dsp:txBody>
      <dsp:txXfrm>
        <a:off x="1183118" y="0"/>
        <a:ext cx="3060037" cy="1836022"/>
      </dsp:txXfrm>
    </dsp:sp>
    <dsp:sp modelId="{A003DD73-ED88-429E-86FC-FDC17E168867}">
      <dsp:nvSpPr>
        <dsp:cNvPr id="0" name=""/>
        <dsp:cNvSpPr/>
      </dsp:nvSpPr>
      <dsp:spPr>
        <a:xfrm>
          <a:off x="2746553" y="1836312"/>
          <a:ext cx="3763846" cy="673208"/>
        </a:xfrm>
        <a:custGeom>
          <a:avLst/>
          <a:gdLst/>
          <a:ahLst/>
          <a:cxnLst/>
          <a:rect l="0" t="0" r="0" b="0"/>
          <a:pathLst>
            <a:path>
              <a:moveTo>
                <a:pt x="3763846" y="0"/>
              </a:moveTo>
              <a:lnTo>
                <a:pt x="3763846" y="353704"/>
              </a:lnTo>
              <a:lnTo>
                <a:pt x="0" y="353704"/>
              </a:lnTo>
              <a:lnTo>
                <a:pt x="0" y="673208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74613"/>
              <a:satOff val="-2991"/>
              <a:lumOff val="1198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532749" y="2169397"/>
        <a:ext cx="191454" cy="7038"/>
      </dsp:txXfrm>
    </dsp:sp>
    <dsp:sp modelId="{6A7B2CE2-2A4B-40EA-B3CB-4F7779CCB503}">
      <dsp:nvSpPr>
        <dsp:cNvPr id="0" name=""/>
        <dsp:cNvSpPr/>
      </dsp:nvSpPr>
      <dsp:spPr>
        <a:xfrm>
          <a:off x="4980380" y="2089"/>
          <a:ext cx="3060037" cy="1836022"/>
        </a:xfrm>
        <a:prstGeom prst="rect">
          <a:avLst/>
        </a:prstGeom>
        <a:solidFill>
          <a:srgbClr val="152B48"/>
        </a:solidFill>
        <a:ln>
          <a:solidFill>
            <a:srgbClr val="152B48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chemeClr val="bg1"/>
              </a:solidFill>
              <a:latin typeface="Montserrat" pitchFamily="2" charset="77"/>
            </a:rPr>
            <a:t>Proliferación de clonas de linfocitos T maduros, para suplir el pool de los linfocitos periféricos y de los tejidos.</a:t>
          </a:r>
        </a:p>
      </dsp:txBody>
      <dsp:txXfrm>
        <a:off x="4980380" y="2089"/>
        <a:ext cx="3060037" cy="1836022"/>
      </dsp:txXfrm>
    </dsp:sp>
    <dsp:sp modelId="{BE69E8A5-DF9F-41E9-AEC2-87D1340F482F}">
      <dsp:nvSpPr>
        <dsp:cNvPr id="0" name=""/>
        <dsp:cNvSpPr/>
      </dsp:nvSpPr>
      <dsp:spPr>
        <a:xfrm>
          <a:off x="4274772" y="3414212"/>
          <a:ext cx="6732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3208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349225"/>
              <a:satOff val="-5981"/>
              <a:lumOff val="2396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593781" y="3456413"/>
        <a:ext cx="35190" cy="7038"/>
      </dsp:txXfrm>
    </dsp:sp>
    <dsp:sp modelId="{31DD0D72-B77F-4412-8FC4-7146A43AAD29}">
      <dsp:nvSpPr>
        <dsp:cNvPr id="0" name=""/>
        <dsp:cNvSpPr/>
      </dsp:nvSpPr>
      <dsp:spPr>
        <a:xfrm>
          <a:off x="1216534" y="2541920"/>
          <a:ext cx="3060037" cy="1836022"/>
        </a:xfrm>
        <a:prstGeom prst="rect">
          <a:avLst/>
        </a:prstGeom>
        <a:solidFill>
          <a:srgbClr val="152B48"/>
        </a:solidFill>
        <a:ln>
          <a:solidFill>
            <a:srgbClr val="152B48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chemeClr val="bg1"/>
              </a:solidFill>
              <a:latin typeface="Montserrat" pitchFamily="2" charset="77"/>
            </a:rPr>
            <a:t>Desarrollo de la intolerancia inmunológica.</a:t>
          </a:r>
        </a:p>
      </dsp:txBody>
      <dsp:txXfrm>
        <a:off x="1216534" y="2541920"/>
        <a:ext cx="3060037" cy="1836022"/>
      </dsp:txXfrm>
    </dsp:sp>
    <dsp:sp modelId="{8897A99F-36A9-49E6-9603-EBCE15C26703}">
      <dsp:nvSpPr>
        <dsp:cNvPr id="0" name=""/>
        <dsp:cNvSpPr/>
      </dsp:nvSpPr>
      <dsp:spPr>
        <a:xfrm>
          <a:off x="4980380" y="2541920"/>
          <a:ext cx="3060037" cy="1836022"/>
        </a:xfrm>
        <a:prstGeom prst="rect">
          <a:avLst/>
        </a:prstGeom>
        <a:solidFill>
          <a:srgbClr val="152B48"/>
        </a:solidFill>
        <a:ln>
          <a:solidFill>
            <a:srgbClr val="152B48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solidFill>
                <a:schemeClr val="bg1"/>
              </a:solidFill>
              <a:latin typeface="Montserrat" pitchFamily="2" charset="77"/>
            </a:rPr>
            <a:t>Secreción de hormonas: timulina, timusina, timopoyetina, factor humoral timico. Regulan maduración, proliferación y función de los linfocitos T y del timo.</a:t>
          </a:r>
        </a:p>
      </dsp:txBody>
      <dsp:txXfrm>
        <a:off x="4980380" y="2541920"/>
        <a:ext cx="3060037" cy="1836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C%C3%A9lulas_T" TargetMode="External"/><Relationship Id="rId13" Type="http://schemas.openxmlformats.org/officeDocument/2006/relationships/hyperlink" Target="https://es.wikipedia.org/wiki/Timulina#cite_note-pmid17192563-4" TargetMode="External"/><Relationship Id="rId3" Type="http://schemas.openxmlformats.org/officeDocument/2006/relationships/hyperlink" Target="https://es.wikipedia.org/wiki/Epitelio" TargetMode="External"/><Relationship Id="rId7" Type="http://schemas.openxmlformats.org/officeDocument/2006/relationships/hyperlink" Target="https://es.wikipedia.org/wiki/Diferenciaci%C3%B3n_celular" TargetMode="External"/><Relationship Id="rId12" Type="http://schemas.openxmlformats.org/officeDocument/2006/relationships/hyperlink" Target="https://es.wikipedia.org/wiki/Sistema_nervioso_centra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s.wikipedia.org/wiki/Zinc" TargetMode="External"/><Relationship Id="rId11" Type="http://schemas.openxmlformats.org/officeDocument/2006/relationships/hyperlink" Target="https://es.wikipedia.org/wiki/Citocinas" TargetMode="External"/><Relationship Id="rId5" Type="http://schemas.openxmlformats.org/officeDocument/2006/relationships/hyperlink" Target="https://es.wikipedia.org/wiki/Timulina#cite_note-pmid300146-2" TargetMode="External"/><Relationship Id="rId15" Type="http://schemas.openxmlformats.org/officeDocument/2006/relationships/hyperlink" Target="https://es.wikipedia.org/wiki/Reumatismo" TargetMode="External"/><Relationship Id="rId10" Type="http://schemas.openxmlformats.org/officeDocument/2006/relationships/hyperlink" Target="https://es.wikipedia.org/wiki/Timulina#cite_note-pmid9483196-3" TargetMode="External"/><Relationship Id="rId4" Type="http://schemas.openxmlformats.org/officeDocument/2006/relationships/hyperlink" Target="https://es.wikipedia.org/wiki/Timo" TargetMode="External"/><Relationship Id="rId9" Type="http://schemas.openxmlformats.org/officeDocument/2006/relationships/hyperlink" Target="https://es.wikipedia.org/wiki/ACTH" TargetMode="External"/><Relationship Id="rId14" Type="http://schemas.openxmlformats.org/officeDocument/2006/relationships/hyperlink" Target="https://es.wikipedia.org/wiki/Astrocitos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523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Las </a:t>
            </a:r>
            <a:r>
              <a:rPr lang="es-CO" dirty="0" err="1"/>
              <a:t>celulas</a:t>
            </a:r>
            <a:r>
              <a:rPr lang="es-CO" dirty="0"/>
              <a:t> epiteliales también producen oxitocina somatostatina, citoquinas y factores de crecimiento. </a:t>
            </a:r>
          </a:p>
          <a:p>
            <a:endParaRPr lang="es-CO" dirty="0"/>
          </a:p>
          <a:p>
            <a:pPr algn="l"/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La </a:t>
            </a:r>
            <a:r>
              <a:rPr lang="es-CO" b="1" i="0" dirty="0" err="1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timulina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 (también conocida como </a:t>
            </a:r>
            <a:r>
              <a:rPr lang="es-CO" b="1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factor tímico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 o bajo su nombre antiguo </a:t>
            </a:r>
            <a:r>
              <a:rPr lang="es-CO" b="0" i="1" dirty="0" err="1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Facteur</a:t>
            </a:r>
            <a:r>
              <a:rPr lang="es-CO" b="0" i="1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 </a:t>
            </a:r>
            <a:r>
              <a:rPr lang="es-CO" b="0" i="1" dirty="0" err="1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Thymique</a:t>
            </a:r>
            <a:r>
              <a:rPr lang="es-CO" b="0" i="1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 </a:t>
            </a:r>
            <a:r>
              <a:rPr lang="es-CO" b="0" i="1" dirty="0" err="1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Serique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) es un </a:t>
            </a:r>
            <a:r>
              <a:rPr lang="es-CO" b="0" i="0" dirty="0" err="1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nonapéptido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 producida por dos poblaciones </a:t>
            </a:r>
            <a:r>
              <a:rPr lang="es-CO" b="0" i="0" u="none" strike="noStrike" dirty="0">
                <a:solidFill>
                  <a:srgbClr val="0645AD"/>
                </a:solidFill>
                <a:effectLst/>
                <a:latin typeface="Montserrat" panose="00000500000000000000" pitchFamily="50" charset="0"/>
                <a:hlinkClick r:id="rId3" tooltip="Epitelio"/>
              </a:rPr>
              <a:t>epiteliales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 en el </a:t>
            </a:r>
            <a:r>
              <a:rPr lang="es-CO" b="0" i="0" u="none" strike="noStrike" dirty="0">
                <a:solidFill>
                  <a:srgbClr val="0645AD"/>
                </a:solidFill>
                <a:effectLst/>
                <a:latin typeface="Montserrat" panose="00000500000000000000" pitchFamily="50" charset="0"/>
                <a:hlinkClick r:id="rId4" tooltip="Timo"/>
              </a:rPr>
              <a:t>timo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, fue primeramente descrito por Bach en 1977.</a:t>
            </a:r>
            <a:r>
              <a:rPr lang="es-CO" b="0" i="0" u="none" strike="noStrike" baseline="30000" dirty="0">
                <a:solidFill>
                  <a:srgbClr val="0645AD"/>
                </a:solidFill>
                <a:effectLst/>
                <a:latin typeface="Montserrat" panose="00000500000000000000" pitchFamily="50" charset="0"/>
                <a:hlinkClick r:id="rId5"/>
              </a:rPr>
              <a:t>2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​ La </a:t>
            </a:r>
            <a:r>
              <a:rPr lang="es-CO" b="0" i="0" dirty="0" err="1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timulina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 requiere </a:t>
            </a:r>
            <a:r>
              <a:rPr lang="es-CO" b="0" i="0" u="none" strike="noStrike" dirty="0">
                <a:solidFill>
                  <a:srgbClr val="0645AD"/>
                </a:solidFill>
                <a:effectLst/>
                <a:latin typeface="Montserrat" panose="00000500000000000000" pitchFamily="50" charset="0"/>
                <a:hlinkClick r:id="rId6" tooltip="Zinc"/>
              </a:rPr>
              <a:t>zinc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 para su actividad biológica.</a:t>
            </a:r>
          </a:p>
          <a:p>
            <a:pPr algn="l"/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Se cree que la hormona está involucrada en la </a:t>
            </a:r>
            <a:r>
              <a:rPr lang="es-CO" b="0" i="0" u="none" strike="noStrike" dirty="0">
                <a:solidFill>
                  <a:srgbClr val="0645AD"/>
                </a:solidFill>
                <a:effectLst/>
                <a:latin typeface="Montserrat" panose="00000500000000000000" pitchFamily="50" charset="0"/>
                <a:hlinkClick r:id="rId7" tooltip="Diferenciación celular"/>
              </a:rPr>
              <a:t>diferenciación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 de las </a:t>
            </a:r>
            <a:r>
              <a:rPr lang="es-CO" b="0" i="0" u="none" strike="noStrike" dirty="0">
                <a:solidFill>
                  <a:srgbClr val="0645AD"/>
                </a:solidFill>
                <a:effectLst/>
                <a:latin typeface="Montserrat" panose="00000500000000000000" pitchFamily="50" charset="0"/>
                <a:hlinkClick r:id="rId8" tooltip="Células T"/>
              </a:rPr>
              <a:t>células T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 y el mejoramiento de las acciones de las células T y NK.</a:t>
            </a:r>
            <a:r>
              <a:rPr lang="es-CO" b="0" i="0" u="none" strike="noStrike" baseline="30000" dirty="0">
                <a:solidFill>
                  <a:srgbClr val="0645AD"/>
                </a:solidFill>
                <a:effectLst/>
                <a:latin typeface="Montserrat" panose="00000500000000000000" pitchFamily="50" charset="0"/>
                <a:hlinkClick r:id="rId5"/>
              </a:rPr>
              <a:t>2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​ Además de este efecto paracrino o </a:t>
            </a:r>
            <a:r>
              <a:rPr lang="es-CO" b="0" i="0" dirty="0" err="1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autoorgánico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 en el sistema inmune dependiente del timo, la </a:t>
            </a:r>
            <a:r>
              <a:rPr lang="es-CO" b="0" i="0" dirty="0" err="1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timulina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 también aparenta tener efectos neuroendocrinos. Existen interacciones bidireccionales entre el epitelio tímico y el eje hipotálamo-pituitario (por ejemplo, la </a:t>
            </a:r>
            <a:r>
              <a:rPr lang="es-CO" b="0" i="0" dirty="0" err="1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timulina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 sigue un ritmo circadiano y los niveles fisiológicamente elevados de </a:t>
            </a:r>
            <a:r>
              <a:rPr lang="es-CO" b="0" i="0" u="none" strike="noStrike" dirty="0">
                <a:solidFill>
                  <a:srgbClr val="0645AD"/>
                </a:solidFill>
                <a:effectLst/>
                <a:latin typeface="Montserrat" panose="00000500000000000000" pitchFamily="50" charset="0"/>
                <a:hlinkClick r:id="rId9" tooltip="ACTH"/>
              </a:rPr>
              <a:t>ACTH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 se correlacionan de forma positiva con los niveles plasmáticos de </a:t>
            </a:r>
            <a:r>
              <a:rPr lang="es-CO" b="0" i="0" dirty="0" err="1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timulina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 y viceversa</a:t>
            </a:r>
            <a:r>
              <a:rPr lang="es-CO" b="0" i="0" u="none" strike="noStrike" baseline="30000" dirty="0">
                <a:solidFill>
                  <a:srgbClr val="0645AD"/>
                </a:solidFill>
                <a:effectLst/>
                <a:latin typeface="Montserrat" panose="00000500000000000000" pitchFamily="50" charset="0"/>
                <a:hlinkClick r:id="rId10"/>
              </a:rPr>
              <a:t>3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​).</a:t>
            </a:r>
          </a:p>
          <a:p>
            <a:pPr algn="l"/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Un enfoque reciente ha sido el rol de la </a:t>
            </a:r>
            <a:r>
              <a:rPr lang="es-CO" b="0" i="0" dirty="0" err="1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timulina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 como un efector en los mediadores proinflamatorios/</a:t>
            </a:r>
            <a:r>
              <a:rPr lang="es-CO" b="0" i="0" u="none" strike="noStrike" dirty="0">
                <a:solidFill>
                  <a:srgbClr val="0645AD"/>
                </a:solidFill>
                <a:effectLst/>
                <a:latin typeface="Montserrat" panose="00000500000000000000" pitchFamily="50" charset="0"/>
                <a:hlinkClick r:id="rId11" tooltip="Citocinas"/>
              </a:rPr>
              <a:t>citocinas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. Un péptido análogo de la </a:t>
            </a:r>
            <a:r>
              <a:rPr lang="es-CO" b="0" i="0" dirty="0" err="1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timulina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 (PAT) ha sido encontrado de tener efectos analgésicos en altas concentraciones y particularmente efectos </a:t>
            </a:r>
            <a:r>
              <a:rPr lang="es-CO" b="0" i="0" dirty="0" err="1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neuroprotectores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 antiinflamatorios en el </a:t>
            </a:r>
            <a:r>
              <a:rPr lang="es-CO" b="0" i="0" u="none" strike="noStrike" dirty="0">
                <a:solidFill>
                  <a:srgbClr val="0645AD"/>
                </a:solidFill>
                <a:effectLst/>
                <a:latin typeface="Montserrat" panose="00000500000000000000" pitchFamily="50" charset="0"/>
                <a:hlinkClick r:id="rId12" tooltip="Sistema nervioso central"/>
              </a:rPr>
              <a:t>sistema nervioso central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.</a:t>
            </a:r>
            <a:r>
              <a:rPr lang="es-CO" b="0" i="0" u="none" strike="noStrike" baseline="30000" dirty="0">
                <a:solidFill>
                  <a:srgbClr val="0645AD"/>
                </a:solidFill>
                <a:effectLst/>
                <a:latin typeface="Montserrat" panose="00000500000000000000" pitchFamily="50" charset="0"/>
                <a:hlinkClick r:id="rId13"/>
              </a:rPr>
              <a:t>4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​ El objetivo de la </a:t>
            </a:r>
            <a:r>
              <a:rPr lang="es-CO" b="0" i="0" dirty="0" err="1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timulina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 para este efecto parece ser los </a:t>
            </a:r>
            <a:r>
              <a:rPr lang="es-CO" b="0" i="0" u="none" strike="noStrike" dirty="0">
                <a:solidFill>
                  <a:srgbClr val="0645AD"/>
                </a:solidFill>
                <a:effectLst/>
                <a:latin typeface="Montserrat" panose="00000500000000000000" pitchFamily="50" charset="0"/>
                <a:hlinkClick r:id="rId14" tooltip="Astrocitos"/>
              </a:rPr>
              <a:t>astrocitos</a:t>
            </a:r>
            <a:r>
              <a:rPr lang="es-CO" b="0" i="0" dirty="0">
                <a:solidFill>
                  <a:srgbClr val="202122"/>
                </a:solidFill>
                <a:effectLst/>
                <a:latin typeface="Montserrat" panose="00000500000000000000" pitchFamily="50" charset="0"/>
              </a:rPr>
              <a:t>. Los investigadores esperan desarrollar medicamentos que impidan los procesos de la inflamación asociados con enfermedades neurodegenerativas e incluso el </a:t>
            </a:r>
            <a:r>
              <a:rPr lang="es-CO" b="0" i="0" u="sng" dirty="0" err="1">
                <a:solidFill>
                  <a:srgbClr val="0645AD"/>
                </a:solidFill>
                <a:effectLst/>
                <a:latin typeface="Montserrat" panose="00000500000000000000" pitchFamily="50" charset="0"/>
                <a:hlinkClick r:id="rId15"/>
              </a:rPr>
              <a:t>reumati</a:t>
            </a:r>
            <a:endParaRPr lang="es-CO" b="0" i="0" dirty="0">
              <a:solidFill>
                <a:srgbClr val="202122"/>
              </a:solidFill>
              <a:effectLst/>
              <a:latin typeface="Montserrat" panose="00000500000000000000" pitchFamily="50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C771F-B1FA-784E-8563-01159F0C2B77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6597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49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5"/>
          <p:cNvSpPr txBox="1"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>
                <a:solidFill>
                  <a:srgbClr val="152B4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0"/>
          <p:cNvSpPr txBox="1">
            <a:spLocks noGrp="1"/>
          </p:cNvSpPr>
          <p:nvPr>
            <p:ph type="body" idx="1"/>
          </p:nvPr>
        </p:nvSpPr>
        <p:spPr>
          <a:xfrm rot="5400000">
            <a:off x="5515321" y="574192"/>
            <a:ext cx="4530725" cy="703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2"/>
          <p:cNvSpPr txBox="1">
            <a:spLocks noGrp="1"/>
          </p:cNvSpPr>
          <p:nvPr>
            <p:ph type="body" idx="1"/>
          </p:nvPr>
        </p:nvSpPr>
        <p:spPr>
          <a:xfrm>
            <a:off x="4591878" y="182562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178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0D61-FA54-48FD-8CB8-BF2C808B29B5}" type="datetimeFigureOut">
              <a:rPr lang="es-CO" smtClean="0"/>
              <a:t>17/08/2021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3282-7AC5-47D7-855D-8FB07D3137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40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D38A-8079-42FA-BE0F-7354ADF7C9C2}" type="datetimeFigureOut">
              <a:rPr lang="es-CO" smtClean="0"/>
              <a:t>17/08/2021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88C9-5B3F-4299-BEEE-21C009DBB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234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D38A-8079-42FA-BE0F-7354ADF7C9C2}" type="datetimeFigureOut">
              <a:rPr lang="es-CO" smtClean="0"/>
              <a:t>17/08/2021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88C9-5B3F-4299-BEEE-21C009DBB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175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1_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1"/>
          <p:cNvSpPr txBox="1">
            <a:spLocks noGrp="1"/>
          </p:cNvSpPr>
          <p:nvPr>
            <p:ph type="body" idx="1"/>
          </p:nvPr>
        </p:nvSpPr>
        <p:spPr>
          <a:xfrm>
            <a:off x="685801" y="1825625"/>
            <a:ext cx="10667997" cy="20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27" name="Google Shape;27;p111"/>
          <p:cNvSpPr txBox="1">
            <a:spLocks noGrp="1"/>
          </p:cNvSpPr>
          <p:nvPr>
            <p:ph type="body" idx="2"/>
          </p:nvPr>
        </p:nvSpPr>
        <p:spPr>
          <a:xfrm>
            <a:off x="4669654" y="3916017"/>
            <a:ext cx="6684145" cy="241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584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  <a:defRPr sz="44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9"/>
          <p:cNvSpPr txBox="1"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9" r:id="rId2"/>
    <p:sldLayoutId id="2147483661" r:id="rId3"/>
    <p:sldLayoutId id="2147483663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 ?><Relationships xmlns="http://schemas.openxmlformats.org/package/2006/relationships"><Relationship Id="rId3" Target="../diagrams/layout1.xml" Type="http://schemas.openxmlformats.org/officeDocument/2006/relationships/diagramLayout"/><Relationship Id="rId7" Target="../media/image22.jpeg" Type="http://schemas.openxmlformats.org/officeDocument/2006/relationships/image"/><Relationship Id="rId2" Target="../diagrams/data1.xml" Type="http://schemas.openxmlformats.org/officeDocument/2006/relationships/diagramData"/><Relationship Id="rId1" Target="../slideLayouts/slideLayout6.xml" Type="http://schemas.openxmlformats.org/officeDocument/2006/relationships/slideLayout"/><Relationship Id="rId6" Target="../diagrams/drawing1.xml" Type="http://schemas.microsoft.com/office/2007/relationships/diagramDrawing"/><Relationship Id="rId5" Target="../diagrams/colors1.xml" Type="http://schemas.openxmlformats.org/officeDocument/2006/relationships/diagramColors"/><Relationship Id="rId4" Target="../diagrams/quickStyle1.xml" Type="http://schemas.openxmlformats.org/officeDocument/2006/relationships/diagramQuickStyle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137BB-6E58-4CE1-8204-6107E94B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25136"/>
            <a:ext cx="10515600" cy="1957801"/>
          </a:xfrm>
        </p:spPr>
        <p:txBody>
          <a:bodyPr/>
          <a:lstStyle/>
          <a:p>
            <a:pPr algn="ctr"/>
            <a:r>
              <a:rPr lang="es-CO" dirty="0"/>
              <a:t>EMBRIOLOGÍA ENDOCRINA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5CE6ED-944D-40F3-A03D-44421F9D2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5890" y="3286760"/>
            <a:ext cx="7040217" cy="1500187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/>
              <a:t>Alejandro Cardona Palacio</a:t>
            </a:r>
          </a:p>
          <a:p>
            <a:pPr algn="ctr"/>
            <a:r>
              <a:rPr lang="es-CO" sz="2800" b="1" dirty="0"/>
              <a:t>Residente de patología, UdeA</a:t>
            </a:r>
          </a:p>
          <a:p>
            <a:pPr algn="ctr"/>
            <a:r>
              <a:rPr lang="es-CO" sz="2800" b="1" dirty="0"/>
              <a:t>Médico general, UPB</a:t>
            </a:r>
          </a:p>
          <a:p>
            <a:pPr algn="ctr"/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90444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18FF7-C0AA-4F61-A174-E52B7522D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83"/>
            <a:ext cx="10515600" cy="1325563"/>
          </a:xfrm>
        </p:spPr>
        <p:txBody>
          <a:bodyPr/>
          <a:lstStyle/>
          <a:p>
            <a:r>
              <a:rPr lang="es-CO" dirty="0"/>
              <a:t>Tiroides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A09104-AB3F-4513-A91D-7A9294AF4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2371" y="1143454"/>
            <a:ext cx="10715171" cy="4351338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endParaRPr lang="es-MX" dirty="0">
              <a:latin typeface="Montserrat" pitchFamily="2" charset="77"/>
            </a:endParaRPr>
          </a:p>
          <a:p>
            <a:pPr algn="just"/>
            <a:r>
              <a:rPr lang="es-MX" b="0" i="0" u="none" strike="noStrike" baseline="0" dirty="0">
                <a:latin typeface="Montserrat" pitchFamily="2" charset="77"/>
              </a:rPr>
              <a:t>Las </a:t>
            </a:r>
            <a:r>
              <a:rPr lang="es-MX" b="1" i="0" u="none" strike="noStrike" baseline="0" dirty="0">
                <a:latin typeface="Montserrat" pitchFamily="2" charset="77"/>
              </a:rPr>
              <a:t>células foliculares </a:t>
            </a:r>
            <a:r>
              <a:rPr lang="es-MX" b="0" i="0" u="none" strike="noStrike" baseline="0" dirty="0">
                <a:latin typeface="Montserrat" pitchFamily="2" charset="77"/>
              </a:rPr>
              <a:t>producen el coloide, fuente de </a:t>
            </a:r>
            <a:r>
              <a:rPr lang="es-MX" b="1" i="0" u="none" strike="noStrike" baseline="0" dirty="0">
                <a:latin typeface="Montserrat" pitchFamily="2" charset="77"/>
              </a:rPr>
              <a:t>tiroxina </a:t>
            </a:r>
            <a:r>
              <a:rPr lang="es-MX" b="0" i="0" u="none" strike="noStrike" baseline="0" dirty="0">
                <a:latin typeface="Montserrat" pitchFamily="2" charset="77"/>
              </a:rPr>
              <a:t>y de </a:t>
            </a:r>
            <a:r>
              <a:rPr lang="es-MX" b="1" i="0" u="none" strike="noStrike" baseline="0" dirty="0">
                <a:latin typeface="Montserrat" pitchFamily="2" charset="77"/>
              </a:rPr>
              <a:t>triyodotironina. </a:t>
            </a:r>
          </a:p>
          <a:p>
            <a:pPr algn="just"/>
            <a:endParaRPr lang="es-MX" b="1" dirty="0">
              <a:latin typeface="Montserrat" pitchFamily="2" charset="77"/>
            </a:endParaRPr>
          </a:p>
          <a:p>
            <a:pPr algn="just"/>
            <a:r>
              <a:rPr lang="es-MX" b="0" i="0" u="none" strike="noStrike" baseline="0" dirty="0">
                <a:latin typeface="Montserrat" pitchFamily="2" charset="77"/>
              </a:rPr>
              <a:t>Las células parafoliculares o C, se originan en el cuerpo ultimobranquial.</a:t>
            </a:r>
            <a:endParaRPr lang="es-CO" dirty="0">
              <a:latin typeface="Montserrat" pitchFamily="2" charset="77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DD22A7-A120-4949-9201-C9E0A1515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956" y="3662238"/>
            <a:ext cx="44577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9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735E0-2884-473D-B912-4C6E6FCCF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0"/>
            <a:ext cx="10515600" cy="1325563"/>
          </a:xfrm>
        </p:spPr>
        <p:txBody>
          <a:bodyPr/>
          <a:lstStyle/>
          <a:p>
            <a:r>
              <a:rPr lang="es-CO" dirty="0"/>
              <a:t>Quiste tirogloso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3E9922-9ECD-4972-890B-62FE64494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828" y="964167"/>
            <a:ext cx="10762343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MX" dirty="0">
                <a:latin typeface="Montserrat" pitchFamily="2" charset="77"/>
              </a:rPr>
              <a:t>P</a:t>
            </a:r>
            <a:r>
              <a:rPr lang="es-MX" b="0" i="0" u="none" strike="noStrike" baseline="0" dirty="0">
                <a:latin typeface="Montserrat" pitchFamily="2" charset="77"/>
              </a:rPr>
              <a:t>uede localizarse en cualquier punto de la ruta migratoria de la glándula tiroidea, pero siempre cerca de la </a:t>
            </a:r>
            <a:r>
              <a:rPr lang="es-MX" b="1" i="0" u="none" strike="noStrike" baseline="0" dirty="0">
                <a:latin typeface="Montserrat" pitchFamily="2" charset="77"/>
              </a:rPr>
              <a:t>línea media </a:t>
            </a:r>
            <a:r>
              <a:rPr lang="es-MX" b="0" i="0" u="none" strike="noStrike" baseline="0" dirty="0">
                <a:latin typeface="Montserrat" pitchFamily="2" charset="77"/>
              </a:rPr>
              <a:t>del cuello.</a:t>
            </a:r>
            <a:endParaRPr lang="es-MX" dirty="0">
              <a:latin typeface="Montserrat" pitchFamily="2" charset="77"/>
            </a:endParaRPr>
          </a:p>
          <a:p>
            <a:pPr algn="just">
              <a:lnSpc>
                <a:spcPct val="100000"/>
              </a:lnSpc>
            </a:pPr>
            <a:r>
              <a:rPr lang="es-MX" dirty="0">
                <a:latin typeface="Montserrat" pitchFamily="2" charset="77"/>
              </a:rPr>
              <a:t>E</a:t>
            </a:r>
            <a:r>
              <a:rPr lang="es-MX" b="0" i="0" u="none" strike="noStrike" baseline="0" dirty="0">
                <a:latin typeface="Montserrat" pitchFamily="2" charset="77"/>
              </a:rPr>
              <a:t>s un resto quístico del conducto tirogloso.</a:t>
            </a:r>
            <a:endParaRPr lang="es-MX" dirty="0">
              <a:latin typeface="Montserrat" pitchFamily="2" charset="77"/>
            </a:endParaRPr>
          </a:p>
          <a:p>
            <a:pPr algn="just">
              <a:lnSpc>
                <a:spcPct val="100000"/>
              </a:lnSpc>
            </a:pPr>
            <a:r>
              <a:rPr lang="es-MX" b="0" i="0" u="none" strike="noStrike" baseline="0" dirty="0">
                <a:latin typeface="Montserrat" pitchFamily="2" charset="77"/>
              </a:rPr>
              <a:t>Cerca del 50% de estos quistes está cerca o justo por debajo del cuerpo del hueso hioides.</a:t>
            </a:r>
            <a:endParaRPr lang="es-MX" dirty="0">
              <a:latin typeface="Montserrat" pitchFamily="2" charset="77"/>
            </a:endParaRPr>
          </a:p>
          <a:p>
            <a:pPr algn="just">
              <a:lnSpc>
                <a:spcPct val="100000"/>
              </a:lnSpc>
            </a:pPr>
            <a:r>
              <a:rPr lang="es-MX" dirty="0">
                <a:latin typeface="Montserrat" pitchFamily="2" charset="77"/>
              </a:rPr>
              <a:t>T</a:t>
            </a:r>
            <a:r>
              <a:rPr lang="es-MX" b="0" i="0" u="none" strike="noStrike" baseline="0" dirty="0">
                <a:latin typeface="Montserrat" pitchFamily="2" charset="77"/>
              </a:rPr>
              <a:t>ambién pueden aparecer en la base de la lengua o cerca del cartílago tiroideo. </a:t>
            </a:r>
            <a:endParaRPr lang="es-CO" dirty="0">
              <a:latin typeface="Montserrat" pitchFamily="2" charset="77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4D7E60-BC02-47F9-9F17-A614471B9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348" y="3564332"/>
            <a:ext cx="2899183" cy="305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16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6F0D9-9CE3-47A8-B80B-32EB741D5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189151"/>
            <a:ext cx="10515600" cy="1325563"/>
          </a:xfrm>
        </p:spPr>
        <p:txBody>
          <a:bodyPr>
            <a:normAutofit/>
          </a:bodyPr>
          <a:lstStyle/>
          <a:p>
            <a:r>
              <a:rPr lang="es-CO" sz="4400" dirty="0"/>
              <a:t>Paratiroides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8616AF-B6EE-4852-8C0E-9019E7B71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452" y="1485071"/>
            <a:ext cx="7033590" cy="284871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EE0B4EE-BAFB-4DB0-A34E-13983866ADEC}"/>
              </a:ext>
            </a:extLst>
          </p:cNvPr>
          <p:cNvSpPr/>
          <p:nvPr/>
        </p:nvSpPr>
        <p:spPr>
          <a:xfrm>
            <a:off x="6464976" y="4743606"/>
            <a:ext cx="3926541" cy="1258645"/>
          </a:xfrm>
          <a:prstGeom prst="rect">
            <a:avLst/>
          </a:prstGeom>
          <a:solidFill>
            <a:srgbClr val="15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Montserrat" pitchFamily="2" charset="77"/>
              </a:rPr>
              <a:t>Peso: 20 - 40 miligramos</a:t>
            </a:r>
          </a:p>
        </p:txBody>
      </p:sp>
    </p:spTree>
    <p:extLst>
      <p:ext uri="{BB962C8B-B14F-4D97-AF65-F5344CB8AC3E}">
        <p14:creationId xmlns:p14="http://schemas.microsoft.com/office/powerpoint/2010/main" val="1645374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85CA8-9A08-44BD-A528-8EAAF37C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83345"/>
            <a:ext cx="10515600" cy="1325563"/>
          </a:xfrm>
        </p:spPr>
        <p:txBody>
          <a:bodyPr>
            <a:normAutofit/>
          </a:bodyPr>
          <a:lstStyle/>
          <a:p>
            <a:r>
              <a:rPr lang="es-CO" sz="4400" dirty="0"/>
              <a:t>Paratiroides: sensor del calcio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BDBBE9-757E-4723-B507-4C4D119643E3}"/>
              </a:ext>
            </a:extLst>
          </p:cNvPr>
          <p:cNvSpPr/>
          <p:nvPr/>
        </p:nvSpPr>
        <p:spPr>
          <a:xfrm>
            <a:off x="5445471" y="6091680"/>
            <a:ext cx="6314729" cy="581377"/>
          </a:xfrm>
          <a:prstGeom prst="rect">
            <a:avLst/>
          </a:prstGeom>
          <a:solidFill>
            <a:srgbClr val="15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latin typeface="Montserrat" pitchFamily="2" charset="77"/>
              </a:rPr>
              <a:t>Relación Calcio/Fósforo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28DB52D-3866-4656-9AAA-6608C90E6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1212347"/>
            <a:ext cx="5068915" cy="469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29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84AB950-E56B-47BA-9A69-010B1453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27" y="1140162"/>
            <a:ext cx="3630233" cy="26328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6DBBC26-3EA1-4F64-8EA1-833B68CF1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81940"/>
            <a:ext cx="10515600" cy="1325563"/>
          </a:xfrm>
        </p:spPr>
        <p:txBody>
          <a:bodyPr>
            <a:normAutofit/>
          </a:bodyPr>
          <a:lstStyle/>
          <a:p>
            <a:r>
              <a:rPr lang="es-CO" sz="4400" dirty="0"/>
              <a:t>Embriogénesis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8413B-32D6-4A67-995E-C93F0CB8F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145" y="725715"/>
            <a:ext cx="6087080" cy="6050345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s-CO" dirty="0"/>
              <a:t>3ª y 4ª  bolsas faríngeas se caracterizan  en el extremo caudal por  las alas o prolongaciones ventral o dorsal.</a:t>
            </a:r>
          </a:p>
          <a:p>
            <a:pPr algn="just">
              <a:lnSpc>
                <a:spcPct val="110000"/>
              </a:lnSpc>
            </a:pPr>
            <a:endParaRPr lang="es-CO" dirty="0"/>
          </a:p>
          <a:p>
            <a:pPr algn="just">
              <a:lnSpc>
                <a:spcPct val="110000"/>
              </a:lnSpc>
            </a:pPr>
            <a:r>
              <a:rPr lang="es-CO" dirty="0"/>
              <a:t>Deriva del endodermo.</a:t>
            </a:r>
          </a:p>
          <a:p>
            <a:pPr algn="just">
              <a:lnSpc>
                <a:spcPct val="110000"/>
              </a:lnSpc>
            </a:pPr>
            <a:endParaRPr lang="es-CO" dirty="0"/>
          </a:p>
          <a:p>
            <a:pPr algn="just">
              <a:lnSpc>
                <a:spcPct val="110000"/>
              </a:lnSpc>
            </a:pPr>
            <a:r>
              <a:rPr lang="es-CO" b="1" dirty="0"/>
              <a:t>5ª semana  de gestación:  </a:t>
            </a:r>
            <a:r>
              <a:rPr lang="es-CO" dirty="0"/>
              <a:t>el epitelio del ala dorsal de la 3ª bolsa  se diferencia en la glándula paratiroides inferior, y porción ventral forma el timo.</a:t>
            </a:r>
          </a:p>
          <a:p>
            <a:pPr algn="just">
              <a:lnSpc>
                <a:spcPct val="110000"/>
              </a:lnSpc>
            </a:pPr>
            <a:endParaRPr lang="es-CO" dirty="0"/>
          </a:p>
          <a:p>
            <a:pPr algn="just">
              <a:lnSpc>
                <a:spcPct val="110000"/>
              </a:lnSpc>
            </a:pPr>
            <a:r>
              <a:rPr lang="es-CO" dirty="0"/>
              <a:t>Los primordios de ambas glándulas pierden  su conexión  con la pared faríngea, y el timo emigra  en dirección caudal y medial.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B8BB98B-1517-431F-A031-7C65933CCF28}"/>
              </a:ext>
            </a:extLst>
          </p:cNvPr>
          <p:cNvSpPr/>
          <p:nvPr/>
        </p:nvSpPr>
        <p:spPr>
          <a:xfrm>
            <a:off x="1832429" y="2206281"/>
            <a:ext cx="1240971" cy="272143"/>
          </a:xfrm>
          <a:prstGeom prst="rect">
            <a:avLst/>
          </a:prstGeom>
          <a:solidFill>
            <a:srgbClr val="15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Montserrat" pitchFamily="2" charset="77"/>
              </a:rPr>
              <a:t>Superior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8EA2C72-F6B5-4117-B179-709E501AB3F3}"/>
              </a:ext>
            </a:extLst>
          </p:cNvPr>
          <p:cNvSpPr/>
          <p:nvPr/>
        </p:nvSpPr>
        <p:spPr>
          <a:xfrm>
            <a:off x="1832429" y="2566017"/>
            <a:ext cx="1240971" cy="272143"/>
          </a:xfrm>
          <a:prstGeom prst="rect">
            <a:avLst/>
          </a:prstGeom>
          <a:solidFill>
            <a:srgbClr val="15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Inferior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7D8F175-D2FF-B84F-98D3-8E23BB5A3F8C}"/>
              </a:ext>
            </a:extLst>
          </p:cNvPr>
          <p:cNvSpPr/>
          <p:nvPr/>
        </p:nvSpPr>
        <p:spPr>
          <a:xfrm>
            <a:off x="2220686" y="3714954"/>
            <a:ext cx="3744374" cy="261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1962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64F57-9BFC-4A95-9CA3-E05300C7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66" y="49181"/>
            <a:ext cx="10515600" cy="1325563"/>
          </a:xfrm>
        </p:spPr>
        <p:txBody>
          <a:bodyPr>
            <a:normAutofit/>
          </a:bodyPr>
          <a:lstStyle/>
          <a:p>
            <a:r>
              <a:rPr lang="es-CO" sz="4400" dirty="0"/>
              <a:t>Paratiroides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47B7BC-B4E6-49CF-9C74-BE703608D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25" y="1163637"/>
            <a:ext cx="10650309" cy="45307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dirty="0"/>
              <a:t>El tejido  paratiroideo de la 3ª bolsa faríngea, se sitúa sobre la cara dorsal de la glándula tiroides, y en el adulto forma la paratiroides inferior.</a:t>
            </a:r>
          </a:p>
          <a:p>
            <a:pPr>
              <a:lnSpc>
                <a:spcPct val="100000"/>
              </a:lnSpc>
            </a:pPr>
            <a:endParaRPr lang="es-CO" dirty="0"/>
          </a:p>
          <a:p>
            <a:pPr>
              <a:lnSpc>
                <a:spcPct val="100000"/>
              </a:lnSpc>
            </a:pPr>
            <a:r>
              <a:rPr lang="es-CO" dirty="0"/>
              <a:t>El epitelio del ala dorsal de la 4ª bolsa faríngea forma la glándula superior.</a:t>
            </a:r>
          </a:p>
          <a:p>
            <a:pPr>
              <a:lnSpc>
                <a:spcPct val="100000"/>
              </a:lnSpc>
            </a:pPr>
            <a:endParaRPr lang="es-CO" dirty="0"/>
          </a:p>
          <a:p>
            <a:pPr marL="101600" indent="0">
              <a:lnSpc>
                <a:spcPct val="100000"/>
              </a:lnSpc>
              <a:buNone/>
            </a:pP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EE9782D-F889-4A50-B372-386919F54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38744"/>
            <a:ext cx="4685107" cy="353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41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00B6C-6A33-4B57-9A9C-A85CCBC4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173532"/>
            <a:ext cx="10515600" cy="1325563"/>
          </a:xfrm>
        </p:spPr>
        <p:txBody>
          <a:bodyPr>
            <a:normAutofit/>
          </a:bodyPr>
          <a:lstStyle/>
          <a:p>
            <a:r>
              <a:rPr lang="es-CO" sz="4400" dirty="0"/>
              <a:t>Hiperparatiroidismo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1887B5-EE97-4846-9E82-DA36B852D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2" y="1325563"/>
            <a:ext cx="3822022" cy="33020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dirty="0"/>
              <a:t>Adenomas 80% - 90%: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/>
              <a:t>Único.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/>
              <a:t>Doble raro.</a:t>
            </a:r>
          </a:p>
          <a:p>
            <a:pPr>
              <a:lnSpc>
                <a:spcPct val="100000"/>
              </a:lnSpc>
            </a:pPr>
            <a:r>
              <a:rPr lang="es-CO" dirty="0"/>
              <a:t>Hiperplasia: 15% -20%: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/>
              <a:t>Difusa.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/>
              <a:t>Nodular.</a:t>
            </a:r>
          </a:p>
          <a:p>
            <a:pPr lvl="1">
              <a:lnSpc>
                <a:spcPct val="100000"/>
              </a:lnSpc>
            </a:pPr>
            <a:endParaRPr lang="es-CO" dirty="0"/>
          </a:p>
          <a:p>
            <a:pPr>
              <a:lnSpc>
                <a:spcPct val="100000"/>
              </a:lnSpc>
            </a:pPr>
            <a:r>
              <a:rPr lang="es-CO" dirty="0"/>
              <a:t>Carcinoma 1-2%</a:t>
            </a:r>
          </a:p>
          <a:p>
            <a:pPr>
              <a:lnSpc>
                <a:spcPct val="100000"/>
              </a:lnSpc>
            </a:pPr>
            <a:endParaRPr lang="es-CO" dirty="0"/>
          </a:p>
          <a:p>
            <a:pPr>
              <a:lnSpc>
                <a:spcPct val="100000"/>
              </a:lnSpc>
            </a:pP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4DB8BA-E0F3-48C4-B76E-F5D411E43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805" y="621358"/>
            <a:ext cx="4802023" cy="592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74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07"/>
          <p:cNvSpPr txBox="1">
            <a:spLocks noGrp="1"/>
          </p:cNvSpPr>
          <p:nvPr>
            <p:ph type="title"/>
          </p:nvPr>
        </p:nvSpPr>
        <p:spPr>
          <a:xfrm>
            <a:off x="576942" y="1444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dirty="0"/>
              <a:t>Glándula suprarrenal</a:t>
            </a:r>
            <a:endParaRPr dirty="0"/>
          </a:p>
        </p:txBody>
      </p:sp>
      <p:sp>
        <p:nvSpPr>
          <p:cNvPr id="921" name="Google Shape;921;p107"/>
          <p:cNvSpPr txBox="1">
            <a:spLocks noGrp="1"/>
          </p:cNvSpPr>
          <p:nvPr>
            <p:ph type="body" idx="1"/>
          </p:nvPr>
        </p:nvSpPr>
        <p:spPr>
          <a:xfrm>
            <a:off x="1258077" y="1325563"/>
            <a:ext cx="1074886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dirty="0"/>
              <a:t>Se desarrolla por dos componentes:</a:t>
            </a:r>
            <a:endParaRPr dirty="0"/>
          </a:p>
          <a:p>
            <a:pPr marL="80010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Wingdings" pitchFamily="2" charset="2"/>
              <a:buChar char="§"/>
            </a:pPr>
            <a:r>
              <a:rPr lang="es-CO" sz="1800" dirty="0"/>
              <a:t>Corteza: </a:t>
            </a:r>
            <a:r>
              <a:rPr lang="es-CO" sz="1800" b="1" dirty="0"/>
              <a:t>mesodermo.</a:t>
            </a:r>
            <a:endParaRPr sz="1800" dirty="0"/>
          </a:p>
          <a:p>
            <a:pPr marL="80010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Wingdings" pitchFamily="2" charset="2"/>
              <a:buChar char="§"/>
            </a:pPr>
            <a:r>
              <a:rPr lang="es-CO" sz="1800" dirty="0"/>
              <a:t>Médula: </a:t>
            </a:r>
            <a:r>
              <a:rPr lang="es-CO" sz="1800" b="1" dirty="0"/>
              <a:t>ectodermo.</a:t>
            </a:r>
            <a:endParaRPr sz="18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dirty="0"/>
              <a:t>Células de la cresta neural invaden la cara medial.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dirty="0"/>
              <a:t>Con sales crómicas se tiñen color amarrillo células cromafines.</a:t>
            </a:r>
            <a:endParaRPr dirty="0"/>
          </a:p>
          <a:p>
            <a:pPr marL="685800" lvl="1" indent="-101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dirty="0"/>
          </a:p>
          <a:p>
            <a:pPr marL="685800" lvl="1" indent="-101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dirty="0"/>
          </a:p>
        </p:txBody>
      </p:sp>
      <p:pic>
        <p:nvPicPr>
          <p:cNvPr id="922" name="Google Shape;922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8323" y="3642382"/>
            <a:ext cx="6179950" cy="2850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325" y="1045638"/>
            <a:ext cx="5617968" cy="2046944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7"/>
          <p:cNvSpPr txBox="1">
            <a:spLocks noGrp="1"/>
          </p:cNvSpPr>
          <p:nvPr>
            <p:ph type="title"/>
          </p:nvPr>
        </p:nvSpPr>
        <p:spPr>
          <a:xfrm>
            <a:off x="614605" y="6375"/>
            <a:ext cx="1043006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dirty="0"/>
              <a:t>Páncreas</a:t>
            </a:r>
            <a:endParaRPr dirty="0"/>
          </a:p>
        </p:txBody>
      </p:sp>
      <p:sp>
        <p:nvSpPr>
          <p:cNvPr id="304" name="Google Shape;304;p27"/>
          <p:cNvSpPr txBox="1">
            <a:spLocks noGrp="1"/>
          </p:cNvSpPr>
          <p:nvPr>
            <p:ph type="body" idx="1"/>
          </p:nvPr>
        </p:nvSpPr>
        <p:spPr>
          <a:xfrm>
            <a:off x="5978829" y="1185322"/>
            <a:ext cx="5953910" cy="5175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sz="2200" dirty="0"/>
              <a:t>Formado por dos esbozos:</a:t>
            </a:r>
            <a:endParaRPr sz="2200" dirty="0"/>
          </a:p>
          <a:p>
            <a:pPr marL="800100" lvl="1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Wingdings" pitchFamily="2" charset="2"/>
              <a:buChar char="§"/>
            </a:pPr>
            <a:r>
              <a:rPr lang="es-CO" b="1" dirty="0"/>
              <a:t>Ventral</a:t>
            </a:r>
            <a:r>
              <a:rPr lang="es-CO" dirty="0"/>
              <a:t>: </a:t>
            </a:r>
            <a:endParaRPr dirty="0"/>
          </a:p>
          <a:p>
            <a:pPr marL="1257300" lvl="2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Courier New" panose="02070309020205020404" pitchFamily="49" charset="0"/>
              <a:buChar char="o"/>
            </a:pPr>
            <a:r>
              <a:rPr lang="es-CO" sz="1800" dirty="0"/>
              <a:t>Guarda relación con el colédoco.</a:t>
            </a:r>
            <a:endParaRPr sz="1800" dirty="0"/>
          </a:p>
          <a:p>
            <a:pPr marL="1257300" lvl="2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Courier New" panose="02070309020205020404" pitchFamily="49" charset="0"/>
              <a:buChar char="o"/>
            </a:pPr>
            <a:r>
              <a:rPr lang="es-CO" sz="1800" dirty="0"/>
              <a:t>Forma: proceso unciforme, parte inferior. </a:t>
            </a:r>
            <a:endParaRPr sz="1800" dirty="0"/>
          </a:p>
          <a:p>
            <a:pPr marL="800100" lvl="1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Wingdings" pitchFamily="2" charset="2"/>
              <a:buChar char="§"/>
            </a:pPr>
            <a:r>
              <a:rPr lang="es-CO" b="1" dirty="0"/>
              <a:t>Dorsal</a:t>
            </a:r>
            <a:r>
              <a:rPr lang="es-CO" dirty="0"/>
              <a:t>: mesenterio dorsal y resto de la glándula.</a:t>
            </a:r>
            <a:endParaRPr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sz="2200" dirty="0"/>
              <a:t>Conducto pancreático principal:</a:t>
            </a:r>
            <a:endParaRPr sz="2200" dirty="0"/>
          </a:p>
          <a:p>
            <a:pPr marL="800100" lvl="1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Wingdings" pitchFamily="2" charset="2"/>
              <a:buChar char="§"/>
            </a:pPr>
            <a:r>
              <a:rPr lang="es-CO" dirty="0"/>
              <a:t>Porción distal del conducto pancreático dorsal y la totalidad del conducto pancreático ventral.</a:t>
            </a:r>
            <a:endParaRPr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sz="2200" dirty="0"/>
              <a:t>La porción proximal del conducto pancreático dorsal se oblitera formando conducto pancreático accesorio.</a:t>
            </a:r>
            <a:endParaRPr sz="2200" dirty="0"/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sz="2200" dirty="0"/>
          </a:p>
        </p:txBody>
      </p:sp>
      <p:sp>
        <p:nvSpPr>
          <p:cNvPr id="306" name="Google Shape;306;p27"/>
          <p:cNvSpPr/>
          <p:nvPr/>
        </p:nvSpPr>
        <p:spPr>
          <a:xfrm>
            <a:off x="1200430" y="3235945"/>
            <a:ext cx="1798655" cy="429986"/>
          </a:xfrm>
          <a:prstGeom prst="rect">
            <a:avLst/>
          </a:prstGeom>
          <a:solidFill>
            <a:srgbClr val="152B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30 días </a:t>
            </a:r>
            <a:endParaRPr b="1" dirty="0">
              <a:latin typeface="Montserrat" panose="00000500000000000000" pitchFamily="50" charset="0"/>
            </a:endParaRPr>
          </a:p>
        </p:txBody>
      </p:sp>
      <p:sp>
        <p:nvSpPr>
          <p:cNvPr id="307" name="Google Shape;307;p27"/>
          <p:cNvSpPr/>
          <p:nvPr/>
        </p:nvSpPr>
        <p:spPr>
          <a:xfrm>
            <a:off x="3881795" y="3235945"/>
            <a:ext cx="1798655" cy="429987"/>
          </a:xfrm>
          <a:prstGeom prst="rect">
            <a:avLst/>
          </a:prstGeom>
          <a:solidFill>
            <a:srgbClr val="152B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35 días </a:t>
            </a:r>
            <a:endParaRPr b="1" dirty="0">
              <a:latin typeface="Montserrat" panose="00000500000000000000" pitchFamily="50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3357" y="358562"/>
            <a:ext cx="6216384" cy="255338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8"/>
          <p:cNvSpPr txBox="1">
            <a:spLocks noGrp="1"/>
          </p:cNvSpPr>
          <p:nvPr>
            <p:ph type="title"/>
          </p:nvPr>
        </p:nvSpPr>
        <p:spPr>
          <a:xfrm>
            <a:off x="838200" y="3585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dirty="0"/>
              <a:t>Páncreas</a:t>
            </a:r>
            <a:endParaRPr dirty="0"/>
          </a:p>
        </p:txBody>
      </p:sp>
      <p:sp>
        <p:nvSpPr>
          <p:cNvPr id="314" name="Google Shape;314;p28"/>
          <p:cNvSpPr txBox="1">
            <a:spLocks noGrp="1"/>
          </p:cNvSpPr>
          <p:nvPr>
            <p:ph type="body" idx="1"/>
          </p:nvPr>
        </p:nvSpPr>
        <p:spPr>
          <a:xfrm>
            <a:off x="4818742" y="4009207"/>
            <a:ext cx="7141029" cy="4980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dirty="0"/>
              <a:t>Islotes pancreáticos: se desarrollan a partir del tejido pancreático parenquimatoso en el 3er mes de vida.</a:t>
            </a:r>
            <a:endParaRPr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dirty="0"/>
              <a:t>Secreción de insulina comienza en el 5º mes.</a:t>
            </a:r>
            <a:endParaRPr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dirty="0"/>
              <a:t>Células parenquimatosas: células secretoras de glucagón y somatostatina.</a:t>
            </a:r>
            <a:endParaRPr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dirty="0"/>
              <a:t>Hoja esplácnica del mesodermo forma el tejido conectivo.</a:t>
            </a:r>
            <a:endParaRPr dirty="0"/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dirty="0"/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dirty="0"/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dirty="0"/>
          </a:p>
        </p:txBody>
      </p:sp>
      <p:sp>
        <p:nvSpPr>
          <p:cNvPr id="315" name="Google Shape;315;p28"/>
          <p:cNvSpPr/>
          <p:nvPr/>
        </p:nvSpPr>
        <p:spPr>
          <a:xfrm>
            <a:off x="5946105" y="2748997"/>
            <a:ext cx="1647930" cy="754257"/>
          </a:xfrm>
          <a:prstGeom prst="rect">
            <a:avLst/>
          </a:prstGeom>
          <a:solidFill>
            <a:srgbClr val="152B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6ª semana </a:t>
            </a:r>
            <a:endParaRPr dirty="0">
              <a:latin typeface="Montserrat" panose="00000500000000000000" pitchFamily="50" charset="0"/>
            </a:endParaRPr>
          </a:p>
        </p:txBody>
      </p:sp>
      <p:sp>
        <p:nvSpPr>
          <p:cNvPr id="316" name="Google Shape;316;p28"/>
          <p:cNvSpPr/>
          <p:nvPr/>
        </p:nvSpPr>
        <p:spPr>
          <a:xfrm>
            <a:off x="8551147" y="2729693"/>
            <a:ext cx="1715764" cy="754257"/>
          </a:xfrm>
          <a:prstGeom prst="rect">
            <a:avLst/>
          </a:prstGeom>
          <a:solidFill>
            <a:srgbClr val="152B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Fusión de los conductos pancreáticos</a:t>
            </a:r>
            <a:endParaRPr dirty="0">
              <a:latin typeface="Montserrat" panose="00000500000000000000" pitchFamily="5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678543" y="2467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dirty="0"/>
              <a:t>Complementación de estudio</a:t>
            </a:r>
            <a:endParaRPr dirty="0"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0366" y="1572306"/>
            <a:ext cx="3563091" cy="4941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441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ymós, Noos y Menos | ANIMASMUNDI">
            <a:extLst>
              <a:ext uri="{FF2B5EF4-FFF2-40B4-BE49-F238E27FC236}">
                <a16:creationId xmlns:a16="http://schemas.microsoft.com/office/drawing/2014/main" id="{2B38C4A6-379E-4400-879E-BA1531682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76" y="281204"/>
            <a:ext cx="2621834" cy="34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74130BA-7291-4769-AEBC-5DDF93C9580E}"/>
              </a:ext>
            </a:extLst>
          </p:cNvPr>
          <p:cNvSpPr/>
          <p:nvPr/>
        </p:nvSpPr>
        <p:spPr>
          <a:xfrm>
            <a:off x="5606597" y="939510"/>
            <a:ext cx="1936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Timo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D49C4A1-1B43-4C3A-A1AB-45191B033196}"/>
              </a:ext>
            </a:extLst>
          </p:cNvPr>
          <p:cNvSpPr/>
          <p:nvPr/>
        </p:nvSpPr>
        <p:spPr>
          <a:xfrm>
            <a:off x="5758884" y="931416"/>
            <a:ext cx="1632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rgbClr val="00AA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Timo</a:t>
            </a:r>
            <a:endParaRPr lang="es-CO" sz="5400" b="1" cap="none" spc="0" dirty="0">
              <a:ln w="0"/>
              <a:solidFill>
                <a:srgbClr val="00AAA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CDD54CB-8228-47D9-9AC0-3B0F0BCB9EFF}"/>
              </a:ext>
            </a:extLst>
          </p:cNvPr>
          <p:cNvSpPr/>
          <p:nvPr/>
        </p:nvSpPr>
        <p:spPr>
          <a:xfrm>
            <a:off x="5600113" y="1870934"/>
            <a:ext cx="193674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err="1">
                <a:ln w="0"/>
                <a:solidFill>
                  <a:srgbClr val="152B4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50" charset="0"/>
              </a:rPr>
              <a:t>Thymus</a:t>
            </a:r>
            <a:r>
              <a:rPr lang="es-ES" sz="2000" b="1" dirty="0">
                <a:ln w="0"/>
                <a:solidFill>
                  <a:srgbClr val="152B4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50" charset="0"/>
              </a:rPr>
              <a:t>: alma, corazón, deseo y vida.</a:t>
            </a:r>
            <a:endParaRPr lang="es-ES" sz="2000" b="1" cap="none" spc="0" dirty="0">
              <a:ln w="0"/>
              <a:solidFill>
                <a:srgbClr val="152B4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pic>
        <p:nvPicPr>
          <p:cNvPr id="1028" name="Picture 4" descr="Galeno - Wikipedia, la enciclopedia libre">
            <a:extLst>
              <a:ext uri="{FF2B5EF4-FFF2-40B4-BE49-F238E27FC236}">
                <a16:creationId xmlns:a16="http://schemas.microsoft.com/office/drawing/2014/main" id="{E00FFB58-EC89-4C19-9055-FB3E9BD07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47" y="295428"/>
            <a:ext cx="2639156" cy="34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235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3A86A-998E-4CC5-BA84-D8C2B594E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58" y="119312"/>
            <a:ext cx="10515600" cy="1325563"/>
          </a:xfrm>
        </p:spPr>
        <p:txBody>
          <a:bodyPr/>
          <a:lstStyle/>
          <a:p>
            <a:r>
              <a:rPr lang="es-CO" dirty="0"/>
              <a:t>Generalidades</a:t>
            </a:r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85FFD2FE-316A-4611-A1BD-69319C718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125876"/>
              </p:ext>
            </p:extLst>
          </p:nvPr>
        </p:nvGraphicFramePr>
        <p:xfrm>
          <a:off x="6778171" y="2307772"/>
          <a:ext cx="5863771" cy="425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D328E2AB-EECC-473A-8B76-96B4AD0345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1" r="2420"/>
          <a:stretch/>
        </p:blipFill>
        <p:spPr>
          <a:xfrm>
            <a:off x="4669654" y="1186393"/>
            <a:ext cx="2667413" cy="3390793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3766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4195"/>
            <a:ext cx="10515600" cy="597400"/>
          </a:xfrm>
        </p:spPr>
        <p:txBody>
          <a:bodyPr>
            <a:noAutofit/>
          </a:bodyPr>
          <a:lstStyle/>
          <a:p>
            <a:r>
              <a:rPr lang="es-CO" sz="4400" dirty="0"/>
              <a:t>Funciones del timo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430011"/>
              </p:ext>
            </p:extLst>
          </p:nvPr>
        </p:nvGraphicFramePr>
        <p:xfrm>
          <a:off x="3820418" y="1735393"/>
          <a:ext cx="9256953" cy="4380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1073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4DE5DFD-0BC9-445A-8354-DC58486D3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5580"/>
          <a:stretch/>
        </p:blipFill>
        <p:spPr>
          <a:xfrm>
            <a:off x="4246366" y="1567542"/>
            <a:ext cx="7945634" cy="410754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CDD475D-C124-40D9-91BE-577F738A3FDD}"/>
              </a:ext>
            </a:extLst>
          </p:cNvPr>
          <p:cNvSpPr txBox="1"/>
          <p:nvPr/>
        </p:nvSpPr>
        <p:spPr>
          <a:xfrm>
            <a:off x="710002" y="316546"/>
            <a:ext cx="81484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CO" sz="4400" b="1" dirty="0">
                <a:solidFill>
                  <a:srgbClr val="00AAA7"/>
                </a:solidFill>
                <a:latin typeface="Montserrat" panose="02000505000000020004"/>
              </a:rPr>
              <a:t>Maduración linfocitos T</a:t>
            </a:r>
          </a:p>
        </p:txBody>
      </p:sp>
    </p:spTree>
    <p:extLst>
      <p:ext uri="{BB962C8B-B14F-4D97-AF65-F5344CB8AC3E}">
        <p14:creationId xmlns:p14="http://schemas.microsoft.com/office/powerpoint/2010/main" val="2546595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A305F-B645-4B9D-A66D-C4085632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89151"/>
            <a:ext cx="10515600" cy="1325563"/>
          </a:xfrm>
        </p:spPr>
        <p:txBody>
          <a:bodyPr/>
          <a:lstStyle/>
          <a:p>
            <a:r>
              <a:rPr lang="es-CO" dirty="0"/>
              <a:t>Embriología del timo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894B2E-02F6-466D-92F0-9A3A2B4F0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6543" y="1404711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dirty="0"/>
              <a:t>Lugar donde ocurre la  maduración de los linfocitos T.</a:t>
            </a:r>
          </a:p>
          <a:p>
            <a:pPr>
              <a:lnSpc>
                <a:spcPct val="100000"/>
              </a:lnSpc>
            </a:pPr>
            <a:r>
              <a:rPr lang="es-CO" dirty="0"/>
              <a:t>Se deriva del mesodermo.</a:t>
            </a:r>
          </a:p>
          <a:p>
            <a:pPr>
              <a:lnSpc>
                <a:spcPct val="100000"/>
              </a:lnSpc>
            </a:pPr>
            <a:r>
              <a:rPr lang="es-CO" b="1" dirty="0"/>
              <a:t>3ª bolsa faríngea</a:t>
            </a:r>
            <a:r>
              <a:rPr lang="es-CO" dirty="0"/>
              <a:t>.</a:t>
            </a:r>
          </a:p>
          <a:p>
            <a:pPr>
              <a:lnSpc>
                <a:spcPct val="100000"/>
              </a:lnSpc>
            </a:pPr>
            <a:r>
              <a:rPr lang="es-CO" dirty="0"/>
              <a:t>Culminando su formación en el primer trimestre del embarazo.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EF2AA7A-1348-4268-A65C-A537A9E73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100" y="3244453"/>
            <a:ext cx="4024357" cy="342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37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7D2113-56E1-4AA5-8645-E0B8BEABF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622" y="2734390"/>
            <a:ext cx="4098583" cy="399298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98FD44-5271-4A45-9F1B-DDE68B050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5" y="104140"/>
            <a:ext cx="10515600" cy="1325563"/>
          </a:xfrm>
        </p:spPr>
        <p:txBody>
          <a:bodyPr>
            <a:normAutofit/>
          </a:bodyPr>
          <a:lstStyle/>
          <a:p>
            <a:r>
              <a:rPr lang="es-CO" sz="4400" dirty="0"/>
              <a:t>Migración del timo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2CC5F4-4D7B-477A-A45B-C3AB290FB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605" y="1163637"/>
            <a:ext cx="10515600" cy="453072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MX" b="0" i="0" u="none" strike="noStrike" baseline="0" dirty="0">
                <a:latin typeface="Montserrat" panose="00000500000000000000" pitchFamily="50" charset="0"/>
              </a:rPr>
              <a:t>La porción principal del timo se desplaza con rapidez a su posición definitiva en la parte anterior del tórax, donde se fusiona con su homólogo del lado opuesto. </a:t>
            </a:r>
            <a:endParaRPr lang="es-MX" dirty="0">
              <a:latin typeface="Montserrat" panose="00000500000000000000" pitchFamily="50" charset="0"/>
            </a:endParaRPr>
          </a:p>
          <a:p>
            <a:pPr algn="just">
              <a:lnSpc>
                <a:spcPct val="100000"/>
              </a:lnSpc>
            </a:pPr>
            <a:r>
              <a:rPr lang="es-MX" b="0" i="0" u="none" strike="noStrike" baseline="0" dirty="0">
                <a:latin typeface="Montserrat" panose="00000500000000000000" pitchFamily="50" charset="0"/>
              </a:rPr>
              <a:t>Pero a veces la posición de su cola persiste, ya sea incrustada en la glándula tiroidea, ya sea formando nidos tímicos aislados.</a:t>
            </a:r>
            <a:endParaRPr lang="es-CO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67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"/>
          <p:cNvSpPr txBox="1">
            <a:spLocks noGrp="1"/>
          </p:cNvSpPr>
          <p:nvPr>
            <p:ph type="title"/>
          </p:nvPr>
        </p:nvSpPr>
        <p:spPr>
          <a:xfrm>
            <a:off x="923730" y="0"/>
            <a:ext cx="1043006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dirty="0"/>
              <a:t>Páncreas</a:t>
            </a:r>
            <a:endParaRPr dirty="0"/>
          </a:p>
        </p:txBody>
      </p:sp>
      <p:sp>
        <p:nvSpPr>
          <p:cNvPr id="304" name="Google Shape;304;p27"/>
          <p:cNvSpPr txBox="1">
            <a:spLocks noGrp="1"/>
          </p:cNvSpPr>
          <p:nvPr>
            <p:ph type="body" idx="1"/>
          </p:nvPr>
        </p:nvSpPr>
        <p:spPr>
          <a:xfrm>
            <a:off x="6037944" y="1103854"/>
            <a:ext cx="5798390" cy="5021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sz="2200" dirty="0"/>
              <a:t>Formado por dos esbozos:</a:t>
            </a:r>
            <a:endParaRPr sz="2200" dirty="0"/>
          </a:p>
          <a:p>
            <a:pPr marL="800100" lvl="1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Wingdings" pitchFamily="2" charset="2"/>
              <a:buChar char="§"/>
            </a:pPr>
            <a:r>
              <a:rPr lang="es-CO" b="1" dirty="0"/>
              <a:t>Ventral</a:t>
            </a:r>
            <a:r>
              <a:rPr lang="es-CO" dirty="0"/>
              <a:t>: </a:t>
            </a:r>
            <a:endParaRPr dirty="0"/>
          </a:p>
          <a:p>
            <a:pPr marL="1257300" lvl="2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Courier New" panose="02070309020205020404" pitchFamily="49" charset="0"/>
              <a:buChar char="o"/>
            </a:pPr>
            <a:r>
              <a:rPr lang="es-CO" sz="1800" dirty="0"/>
              <a:t>Guarda relación con el colédoco.</a:t>
            </a:r>
            <a:endParaRPr sz="1800" dirty="0"/>
          </a:p>
          <a:p>
            <a:pPr marL="1257300" lvl="2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Courier New" panose="02070309020205020404" pitchFamily="49" charset="0"/>
              <a:buChar char="o"/>
            </a:pPr>
            <a:r>
              <a:rPr lang="es-CO" sz="1800" dirty="0"/>
              <a:t>Forma: proceso unciforme, parte inferior. </a:t>
            </a:r>
            <a:endParaRPr sz="1800" dirty="0"/>
          </a:p>
          <a:p>
            <a:pPr marL="742950" lvl="1" indent="-28575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Wingdings" pitchFamily="2" charset="2"/>
              <a:buChar char="§"/>
            </a:pPr>
            <a:r>
              <a:rPr lang="es-CO" b="1" dirty="0"/>
              <a:t>Dorsal</a:t>
            </a:r>
            <a:r>
              <a:rPr lang="es-CO" dirty="0"/>
              <a:t>: mesenterio dorsal y resto de la glándula.</a:t>
            </a:r>
            <a:endParaRPr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sz="2200" dirty="0"/>
              <a:t>Conducto pancreático principal:</a:t>
            </a:r>
            <a:endParaRPr sz="2200" dirty="0"/>
          </a:p>
          <a:p>
            <a:pPr marL="800100" lvl="1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Wingdings" pitchFamily="2" charset="2"/>
              <a:buChar char="§"/>
            </a:pPr>
            <a:r>
              <a:rPr lang="es-CO" dirty="0"/>
              <a:t>Porción distal del conducto pancreático dorsal y la totalidad del conducto pancreático ventral.</a:t>
            </a:r>
            <a:endParaRPr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sz="2200" dirty="0"/>
              <a:t>La porción proximal del conducto pancreático dorsal se oblitera, formando conducto pancreático accesorio.</a:t>
            </a:r>
            <a:endParaRPr sz="2200" dirty="0"/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sz="2200" dirty="0"/>
          </a:p>
        </p:txBody>
      </p:sp>
      <p:pic>
        <p:nvPicPr>
          <p:cNvPr id="305" name="Google Shape;30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416" y="1062789"/>
            <a:ext cx="5302899" cy="215829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7"/>
          <p:cNvSpPr/>
          <p:nvPr/>
        </p:nvSpPr>
        <p:spPr>
          <a:xfrm>
            <a:off x="1390887" y="3244659"/>
            <a:ext cx="1798655" cy="429986"/>
          </a:xfrm>
          <a:prstGeom prst="rect">
            <a:avLst/>
          </a:prstGeom>
          <a:solidFill>
            <a:srgbClr val="152B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30 días </a:t>
            </a:r>
            <a:endParaRPr b="1" dirty="0">
              <a:latin typeface="Montserrat" panose="00000500000000000000" pitchFamily="50" charset="0"/>
            </a:endParaRPr>
          </a:p>
        </p:txBody>
      </p:sp>
      <p:sp>
        <p:nvSpPr>
          <p:cNvPr id="307" name="Google Shape;307;p27"/>
          <p:cNvSpPr/>
          <p:nvPr/>
        </p:nvSpPr>
        <p:spPr>
          <a:xfrm>
            <a:off x="3902715" y="3259173"/>
            <a:ext cx="1798655" cy="429987"/>
          </a:xfrm>
          <a:prstGeom prst="rect">
            <a:avLst/>
          </a:prstGeom>
          <a:solidFill>
            <a:srgbClr val="152B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35 días </a:t>
            </a:r>
            <a:endParaRPr b="1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4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743BA-81D2-48D1-A702-F6583C2A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57" y="18255"/>
            <a:ext cx="10515600" cy="1325563"/>
          </a:xfrm>
        </p:spPr>
        <p:txBody>
          <a:bodyPr/>
          <a:lstStyle/>
          <a:p>
            <a:r>
              <a:rPr lang="es-CO" dirty="0"/>
              <a:t>Hipotálamo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6414A2-9094-40B0-B1C8-8B920CC96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1479" y="1128940"/>
            <a:ext cx="6761922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CO" dirty="0">
                <a:latin typeface="Montserrat" panose="00000500000000000000" pitchFamily="50" charset="0"/>
              </a:rPr>
              <a:t>Origen en la placa alar del diencéfalo.</a:t>
            </a:r>
          </a:p>
          <a:p>
            <a:pPr algn="just">
              <a:lnSpc>
                <a:spcPct val="100000"/>
              </a:lnSpc>
            </a:pPr>
            <a:endParaRPr lang="es-CO" dirty="0">
              <a:latin typeface="Montserrat" panose="00000500000000000000" pitchFamily="50" charset="0"/>
            </a:endParaRPr>
          </a:p>
          <a:p>
            <a:pPr algn="just">
              <a:lnSpc>
                <a:spcPct val="100000"/>
              </a:lnSpc>
            </a:pPr>
            <a:r>
              <a:rPr lang="es-CO" dirty="0">
                <a:latin typeface="Montserrat" panose="00000500000000000000" pitchFamily="50" charset="0"/>
              </a:rPr>
              <a:t>Se divide </a:t>
            </a:r>
            <a:r>
              <a:rPr lang="es-MX" b="0" i="0" u="none" strike="noStrike" baseline="0" dirty="0">
                <a:latin typeface="Montserrat" panose="00000500000000000000" pitchFamily="50" charset="0"/>
              </a:rPr>
              <a:t>en una región dorsal y otra ventral: tálamo e hipotálamo.</a:t>
            </a:r>
          </a:p>
          <a:p>
            <a:pPr algn="just">
              <a:lnSpc>
                <a:spcPct val="100000"/>
              </a:lnSpc>
            </a:pPr>
            <a:endParaRPr lang="es-MX" dirty="0">
              <a:latin typeface="Montserrat" panose="00000500000000000000" pitchFamily="50" charset="0"/>
            </a:endParaRPr>
          </a:p>
          <a:p>
            <a:pPr algn="just">
              <a:lnSpc>
                <a:spcPct val="100000"/>
              </a:lnSpc>
            </a:pPr>
            <a:r>
              <a:rPr lang="es-MX" b="0" i="0" u="none" strike="noStrike" baseline="0" dirty="0">
                <a:latin typeface="Montserrat" panose="00000500000000000000" pitchFamily="50" charset="0"/>
              </a:rPr>
              <a:t>Debido a la actividad proliferativa el tálamo, poco a poco se proyecta dentro de la luz del diencéfalo.</a:t>
            </a:r>
          </a:p>
          <a:p>
            <a:pPr algn="just">
              <a:lnSpc>
                <a:spcPct val="100000"/>
              </a:lnSpc>
            </a:pPr>
            <a:endParaRPr lang="es-MX" dirty="0">
              <a:latin typeface="Montserrat" panose="00000500000000000000" pitchFamily="50" charset="0"/>
            </a:endParaRPr>
          </a:p>
          <a:p>
            <a:pPr algn="just">
              <a:lnSpc>
                <a:spcPct val="100000"/>
              </a:lnSpc>
            </a:pPr>
            <a:r>
              <a:rPr lang="es-MX" b="0" i="0" u="none" strike="noStrike" baseline="0" dirty="0">
                <a:latin typeface="Montserrat" panose="00000500000000000000" pitchFamily="50" charset="0"/>
              </a:rPr>
              <a:t>El hipotálamo, donde se origina la porción inferior de la placa alar, se diferencia en varias áreas nucleares que controlan las funciones viscerales como sueño, digestión, temperatura corporal y conducta emocional. </a:t>
            </a:r>
            <a:endParaRPr lang="es-CO" dirty="0">
              <a:latin typeface="Montserrat" panose="00000500000000000000" pitchFamily="50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5C83DC-920E-4BC6-8DB5-965A6D4D7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43" y="972862"/>
            <a:ext cx="3966028" cy="280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5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A0A3D-360E-4DDB-86E9-3EA47A0F2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0"/>
            <a:ext cx="10515600" cy="1325563"/>
          </a:xfrm>
        </p:spPr>
        <p:txBody>
          <a:bodyPr/>
          <a:lstStyle/>
          <a:p>
            <a:r>
              <a:rPr lang="es-CO" dirty="0"/>
              <a:t>Cuerpos mamilares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32496B-8559-4412-B747-4B4CBACD3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400" y="1026987"/>
            <a:ext cx="10183662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MX" dirty="0">
                <a:latin typeface="Montserrat" pitchFamily="2" charset="77"/>
              </a:rPr>
              <a:t>U</a:t>
            </a:r>
            <a:r>
              <a:rPr lang="es-MX" b="0" i="0" u="none" strike="noStrike" baseline="0" dirty="0">
                <a:latin typeface="Montserrat" pitchFamily="2" charset="77"/>
              </a:rPr>
              <a:t>na protuberancia bien definida en el hipotálamo,  en la superficie ventral, a ambos lados de la línea media</a:t>
            </a:r>
            <a:r>
              <a:rPr lang="es-MX" dirty="0">
                <a:latin typeface="Montserrat" pitchFamily="2" charset="77"/>
              </a:rPr>
              <a:t>.</a:t>
            </a:r>
            <a:endParaRPr lang="es-MX" b="0" i="0" u="none" strike="noStrike" baseline="0" dirty="0">
              <a:latin typeface="Montserrat" pitchFamily="2" charset="77"/>
            </a:endParaRPr>
          </a:p>
          <a:p>
            <a:pPr algn="just">
              <a:lnSpc>
                <a:spcPct val="100000"/>
              </a:lnSpc>
            </a:pPr>
            <a:r>
              <a:rPr lang="es-MX" b="0" i="0" dirty="0">
                <a:effectLst/>
                <a:latin typeface="Montserrat" pitchFamily="2" charset="77"/>
              </a:rPr>
              <a:t>Dos funciones conocidas de estos tubérculos consisten en: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s-MX" sz="1800" b="0" i="0" dirty="0">
                <a:effectLst/>
                <a:latin typeface="Montserrat" pitchFamily="2" charset="77"/>
              </a:rPr>
              <a:t>Recepción de </a:t>
            </a:r>
            <a:r>
              <a:rPr lang="es-MX" sz="1800" dirty="0">
                <a:latin typeface="Montserrat" pitchFamily="2" charset="77"/>
              </a:rPr>
              <a:t>impulsos nerviosos </a:t>
            </a:r>
            <a:r>
              <a:rPr lang="es-MX" sz="1800" b="0" i="0" dirty="0">
                <a:effectLst/>
                <a:latin typeface="Montserrat" pitchFamily="2" charset="77"/>
              </a:rPr>
              <a:t>procedentes de la </a:t>
            </a:r>
            <a:r>
              <a:rPr lang="es-MX" sz="1800" dirty="0">
                <a:latin typeface="Montserrat" pitchFamily="2" charset="77"/>
              </a:rPr>
              <a:t>amígdala</a:t>
            </a:r>
            <a:r>
              <a:rPr lang="es-MX" sz="1800" b="0" i="0" dirty="0">
                <a:effectLst/>
                <a:latin typeface="Montserrat" pitchFamily="2" charset="77"/>
              </a:rPr>
              <a:t> y del </a:t>
            </a:r>
            <a:r>
              <a:rPr lang="es-MX" sz="1800" dirty="0">
                <a:latin typeface="Montserrat" pitchFamily="2" charset="77"/>
              </a:rPr>
              <a:t>hipocampo</a:t>
            </a:r>
            <a:r>
              <a:rPr lang="es-MX" sz="1800" b="0" i="0" dirty="0">
                <a:effectLst/>
                <a:latin typeface="Montserrat" pitchFamily="2" charset="77"/>
              </a:rPr>
              <a:t>.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s-MX" sz="1800" b="0" i="0" dirty="0">
                <a:effectLst/>
                <a:latin typeface="Montserrat" pitchFamily="2" charset="77"/>
              </a:rPr>
              <a:t>Reenvío de estos impulsos hacia el </a:t>
            </a:r>
            <a:r>
              <a:rPr lang="es-MX" sz="1800" dirty="0">
                <a:latin typeface="Montserrat" pitchFamily="2" charset="77"/>
              </a:rPr>
              <a:t>tálamo</a:t>
            </a:r>
            <a:r>
              <a:rPr lang="es-MX" sz="1800" b="0" i="0" dirty="0">
                <a:effectLst/>
                <a:latin typeface="Montserrat" pitchFamily="2" charset="77"/>
              </a:rPr>
              <a:t>, a través del </a:t>
            </a:r>
            <a:r>
              <a:rPr lang="es-MX" sz="1800" dirty="0">
                <a:latin typeface="Montserrat" pitchFamily="2" charset="77"/>
              </a:rPr>
              <a:t>tracto</a:t>
            </a:r>
            <a:r>
              <a:rPr lang="es-MX" sz="1800" b="0" i="0" dirty="0">
                <a:effectLst/>
                <a:latin typeface="Montserrat" pitchFamily="2" charset="77"/>
              </a:rPr>
              <a:t> mamilo-talámico.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BC28DA-A14C-41F0-ABF8-87B18E9CF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657" y="3513518"/>
            <a:ext cx="4296079" cy="301551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F041784-9D8F-4290-A40A-B5930386FEA9}"/>
              </a:ext>
            </a:extLst>
          </p:cNvPr>
          <p:cNvSpPr/>
          <p:nvPr/>
        </p:nvSpPr>
        <p:spPr>
          <a:xfrm>
            <a:off x="9425606" y="5443191"/>
            <a:ext cx="1140644" cy="360575"/>
          </a:xfrm>
          <a:prstGeom prst="rect">
            <a:avLst/>
          </a:prstGeom>
          <a:noFill/>
          <a:ln>
            <a:solidFill>
              <a:srgbClr val="00AB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77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96"/>
          <p:cNvSpPr txBox="1">
            <a:spLocks noGrp="1"/>
          </p:cNvSpPr>
          <p:nvPr>
            <p:ph type="title"/>
          </p:nvPr>
        </p:nvSpPr>
        <p:spPr>
          <a:xfrm>
            <a:off x="576716" y="580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dirty="0"/>
              <a:t>Hipófisis</a:t>
            </a:r>
            <a:endParaRPr dirty="0"/>
          </a:p>
        </p:txBody>
      </p:sp>
      <p:sp>
        <p:nvSpPr>
          <p:cNvPr id="835" name="Google Shape;835;p96"/>
          <p:cNvSpPr txBox="1">
            <a:spLocks noGrp="1"/>
          </p:cNvSpPr>
          <p:nvPr>
            <p:ph type="body" idx="1"/>
          </p:nvPr>
        </p:nvSpPr>
        <p:spPr>
          <a:xfrm>
            <a:off x="1161999" y="1121612"/>
            <a:ext cx="10515599" cy="315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r>
              <a:rPr lang="es-CO" sz="2200" dirty="0"/>
              <a:t>Se desarrolla en dos partes:</a:t>
            </a:r>
            <a:endParaRPr sz="2200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dirty="0"/>
              <a:t>Evaginación ectodérmica del estomodeo, bolsa de Rathke:</a:t>
            </a:r>
            <a:endParaRPr dirty="0"/>
          </a:p>
          <a:p>
            <a:pPr marL="1200150" lvl="2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Wingdings" pitchFamily="2" charset="2"/>
              <a:buChar char="§"/>
            </a:pPr>
            <a:r>
              <a:rPr lang="es-CO" sz="1800" dirty="0"/>
              <a:t>Forman el lóbulo anterior.</a:t>
            </a:r>
            <a:endParaRPr sz="1800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dirty="0"/>
              <a:t>Prolongación del diencéfalo hacia el infundíbulo.</a:t>
            </a:r>
            <a:endParaRPr dirty="0"/>
          </a:p>
          <a:p>
            <a:pPr marL="1200150" lvl="2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Wingdings" pitchFamily="2" charset="2"/>
              <a:buChar char="§"/>
            </a:pPr>
            <a:r>
              <a:rPr lang="es-CO" sz="1800" dirty="0"/>
              <a:t>Formado por células de neuroglia y fibras del hipotálamo.</a:t>
            </a:r>
            <a:endParaRPr sz="1800" dirty="0"/>
          </a:p>
        </p:txBody>
      </p:sp>
      <p:pic>
        <p:nvPicPr>
          <p:cNvPr id="836" name="Google Shape;836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1158" y="3055245"/>
            <a:ext cx="6601024" cy="2511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96"/>
          <p:cNvSpPr/>
          <p:nvPr/>
        </p:nvSpPr>
        <p:spPr>
          <a:xfrm>
            <a:off x="5345742" y="5676720"/>
            <a:ext cx="6331856" cy="1021295"/>
          </a:xfrm>
          <a:prstGeom prst="rect">
            <a:avLst/>
          </a:prstGeom>
          <a:solidFill>
            <a:srgbClr val="152B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Bolsa de Rathke como una prominencia dorsal de la cavidad oral, y el infundíbulo como un engrosamiento del suelo del diencéfalo.</a:t>
            </a:r>
            <a:endParaRPr sz="1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FD51B-31AC-401A-90F6-A3BF44317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57" y="298833"/>
            <a:ext cx="10515600" cy="1325563"/>
          </a:xfrm>
        </p:spPr>
        <p:txBody>
          <a:bodyPr/>
          <a:lstStyle/>
          <a:p>
            <a:r>
              <a:rPr lang="es-CO" dirty="0"/>
              <a:t>Glándula pineal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9B54A8-B5BC-4CFD-AAD7-238767C16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9654" y="3084990"/>
            <a:ext cx="6980512" cy="435133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MX" b="0" i="0" dirty="0">
                <a:effectLst/>
                <a:latin typeface="Montserrat" panose="00000500000000000000" pitchFamily="50" charset="0"/>
              </a:rPr>
              <a:t>La glándula pineal es una estructura encefálica derivada de la porción caudal del diencéfalo dorsal embrionario, el cual posteriormente conformará el epitálamo.</a:t>
            </a:r>
          </a:p>
          <a:p>
            <a:pPr algn="just">
              <a:lnSpc>
                <a:spcPct val="100000"/>
              </a:lnSpc>
            </a:pPr>
            <a:r>
              <a:rPr lang="es-MX" dirty="0">
                <a:latin typeface="Montserrat" panose="00000500000000000000" pitchFamily="50" charset="0"/>
              </a:rPr>
              <a:t>Tres fases de desarrollo: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s-MX" sz="1800" dirty="0">
                <a:latin typeface="Montserrat" panose="00000500000000000000" pitchFamily="50" charset="0"/>
              </a:rPr>
              <a:t>Fase morfogenética: esbozo inicial. 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s-MX" sz="1800" dirty="0">
                <a:latin typeface="Montserrat" panose="00000500000000000000" pitchFamily="50" charset="0"/>
              </a:rPr>
              <a:t>Fase proliferativa: migración de pineoblastos.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s-MX" sz="1800" dirty="0">
                <a:latin typeface="Montserrat" panose="00000500000000000000" pitchFamily="50" charset="0"/>
              </a:rPr>
              <a:t>Fase de hipertrofia glandular: maduración de la área cortical y medular.</a:t>
            </a:r>
            <a:endParaRPr lang="es-CO" sz="1800" dirty="0">
              <a:latin typeface="Montserrat" panose="00000500000000000000" pitchFamily="50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1B66D4-29F9-4BB3-8C46-24DCE6D04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596" y="631083"/>
            <a:ext cx="3915979" cy="226167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D415C85-BCB8-4CD1-871A-C1F41E6FF22F}"/>
              </a:ext>
            </a:extLst>
          </p:cNvPr>
          <p:cNvSpPr/>
          <p:nvPr/>
        </p:nvSpPr>
        <p:spPr>
          <a:xfrm>
            <a:off x="8216881" y="1700772"/>
            <a:ext cx="810704" cy="236701"/>
          </a:xfrm>
          <a:prstGeom prst="rect">
            <a:avLst/>
          </a:prstGeom>
          <a:solidFill>
            <a:srgbClr val="15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Montserrat" pitchFamily="2" charset="77"/>
              </a:rPr>
              <a:t>Pineal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BA69ED1-4F42-45C9-AFBC-65F6C7321D0B}"/>
              </a:ext>
            </a:extLst>
          </p:cNvPr>
          <p:cNvSpPr/>
          <p:nvPr/>
        </p:nvSpPr>
        <p:spPr>
          <a:xfrm>
            <a:off x="8150893" y="845505"/>
            <a:ext cx="1791393" cy="358943"/>
          </a:xfrm>
          <a:prstGeom prst="rect">
            <a:avLst/>
          </a:prstGeom>
          <a:solidFill>
            <a:srgbClr val="15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Montserrat" pitchFamily="2" charset="77"/>
              </a:rPr>
              <a:t>Tercer ventrículo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537053E-9B78-4C45-ABC8-D3EEB88E8F6F}"/>
              </a:ext>
            </a:extLst>
          </p:cNvPr>
          <p:cNvSpPr/>
          <p:nvPr/>
        </p:nvSpPr>
        <p:spPr>
          <a:xfrm>
            <a:off x="9615527" y="1309509"/>
            <a:ext cx="1593130" cy="245096"/>
          </a:xfrm>
          <a:prstGeom prst="rect">
            <a:avLst/>
          </a:prstGeom>
          <a:solidFill>
            <a:srgbClr val="15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Montserrat" pitchFamily="2" charset="77"/>
              </a:rPr>
              <a:t>Hipocampo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82A273-EDDC-4079-84D9-BA11243EE17E}"/>
              </a:ext>
            </a:extLst>
          </p:cNvPr>
          <p:cNvSpPr txBox="1"/>
          <p:nvPr/>
        </p:nvSpPr>
        <p:spPr>
          <a:xfrm>
            <a:off x="5950857" y="6420172"/>
            <a:ext cx="60944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0" i="1" dirty="0">
                <a:solidFill>
                  <a:srgbClr val="152B48"/>
                </a:solidFill>
                <a:effectLst/>
                <a:latin typeface="Montserrat" pitchFamily="2" charset="77"/>
              </a:rPr>
              <a:t>International Journal of Morphology</a:t>
            </a:r>
            <a:r>
              <a:rPr lang="en-US" sz="1200" b="0" i="0" dirty="0">
                <a:solidFill>
                  <a:srgbClr val="152B48"/>
                </a:solidFill>
                <a:effectLst/>
                <a:latin typeface="Montserrat" pitchFamily="2" charset="77"/>
              </a:rPr>
              <a:t>, </a:t>
            </a:r>
            <a:r>
              <a:rPr lang="en-US" sz="1200" b="0" i="1" dirty="0">
                <a:solidFill>
                  <a:srgbClr val="152B48"/>
                </a:solidFill>
                <a:effectLst/>
                <a:latin typeface="Montserrat" pitchFamily="2" charset="77"/>
              </a:rPr>
              <a:t>32</a:t>
            </a:r>
            <a:r>
              <a:rPr lang="en-US" sz="1200" b="0" i="0" dirty="0">
                <a:solidFill>
                  <a:srgbClr val="152B48"/>
                </a:solidFill>
                <a:effectLst/>
                <a:latin typeface="Montserrat" pitchFamily="2" charset="77"/>
              </a:rPr>
              <a:t>(2), 515-521</a:t>
            </a:r>
            <a:endParaRPr lang="es-CO" sz="1200" dirty="0">
              <a:solidFill>
                <a:srgbClr val="152B48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531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D2FB2-E17E-434B-8AD9-53511B0B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48" y="116681"/>
            <a:ext cx="10515600" cy="1325563"/>
          </a:xfrm>
        </p:spPr>
        <p:txBody>
          <a:bodyPr/>
          <a:lstStyle/>
          <a:p>
            <a:r>
              <a:rPr lang="es-CO" dirty="0"/>
              <a:t>Bolsas faríngeas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859CF1-26F2-42FD-ADC9-542228000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883" y="1425336"/>
            <a:ext cx="6761922" cy="4351338"/>
          </a:xfrm>
        </p:spPr>
        <p:txBody>
          <a:bodyPr>
            <a:normAutofit/>
          </a:bodyPr>
          <a:lstStyle/>
          <a:p>
            <a:r>
              <a:rPr lang="es-MX" b="0" i="0" u="none" strike="noStrike" baseline="0" dirty="0">
                <a:latin typeface="Montserrat" panose="00000500000000000000" pitchFamily="50" charset="0"/>
              </a:rPr>
              <a:t>El embrión humano consta de cuatro pares de bolsas faríngeas: la 5ª es rudimentaria.</a:t>
            </a:r>
          </a:p>
          <a:p>
            <a:endParaRPr lang="es-MX" dirty="0">
              <a:latin typeface="Montserrat" panose="00000500000000000000" pitchFamily="50" charset="0"/>
            </a:endParaRPr>
          </a:p>
          <a:p>
            <a:r>
              <a:rPr lang="es-MX" dirty="0">
                <a:latin typeface="Montserrat" panose="00000500000000000000" pitchFamily="50" charset="0"/>
              </a:rPr>
              <a:t>Derivan del endodermo.</a:t>
            </a:r>
            <a:endParaRPr lang="es-CO" dirty="0">
              <a:latin typeface="Montserrat" panose="00000500000000000000" pitchFamily="50" charset="0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4A4A921F-BFCE-4B4E-AC63-16580D25E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510557"/>
              </p:ext>
            </p:extLst>
          </p:nvPr>
        </p:nvGraphicFramePr>
        <p:xfrm>
          <a:off x="4888506" y="3650660"/>
          <a:ext cx="7061216" cy="3008583"/>
        </p:xfrm>
        <a:graphic>
          <a:graphicData uri="http://schemas.openxmlformats.org/drawingml/2006/table">
            <a:tbl>
              <a:tblPr firstRow="1" bandRow="1">
                <a:tableStyleId>{449CDFF4-5091-41B1-9043-D889164D9BA4}</a:tableStyleId>
              </a:tblPr>
              <a:tblGrid>
                <a:gridCol w="3530608">
                  <a:extLst>
                    <a:ext uri="{9D8B030D-6E8A-4147-A177-3AD203B41FA5}">
                      <a16:colId xmlns:a16="http://schemas.microsoft.com/office/drawing/2014/main" val="26497611"/>
                    </a:ext>
                  </a:extLst>
                </a:gridCol>
                <a:gridCol w="3530608">
                  <a:extLst>
                    <a:ext uri="{9D8B030D-6E8A-4147-A177-3AD203B41FA5}">
                      <a16:colId xmlns:a16="http://schemas.microsoft.com/office/drawing/2014/main" val="40241405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O" sz="1800" dirty="0">
                          <a:latin typeface="Montserrat" panose="00000500000000000000" pitchFamily="50" charset="0"/>
                        </a:rPr>
                        <a:t>Bolsa faríngea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862589"/>
                  </a:ext>
                </a:extLst>
              </a:tr>
              <a:tr h="417783">
                <a:tc>
                  <a:txBody>
                    <a:bodyPr/>
                    <a:lstStyle/>
                    <a:p>
                      <a:r>
                        <a:rPr lang="es-CO" sz="1600" b="1" dirty="0">
                          <a:latin typeface="Montserrat" panose="00000500000000000000" pitchFamily="50" charset="0"/>
                        </a:rPr>
                        <a:t>1ª bolsa faríngea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Conducto auditivo externo.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88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b="1" dirty="0">
                          <a:latin typeface="Montserrat" panose="00000500000000000000" pitchFamily="50" charset="0"/>
                        </a:rPr>
                        <a:t>2ª bolsa faríngea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Amígdala palatina.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Bolsa palatina.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314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b="1" dirty="0">
                          <a:latin typeface="Montserrat" panose="00000500000000000000" pitchFamily="50" charset="0"/>
                        </a:rPr>
                        <a:t>3ª bolsa faríngea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Glándula paratiroidea inferior.</a:t>
                      </a:r>
                    </a:p>
                    <a:p>
                      <a:r>
                        <a:rPr lang="es-CO" sz="1600" dirty="0">
                          <a:latin typeface="Montserrat" panose="00000500000000000000" pitchFamily="50" charset="0"/>
                        </a:rPr>
                        <a:t>Timo.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63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b="1" dirty="0">
                          <a:latin typeface="Montserrat" panose="00000500000000000000" pitchFamily="50" charset="0"/>
                        </a:rPr>
                        <a:t>4ª bolsa faríngea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b="0" i="0" u="none" strike="noStrike" cap="none" baseline="0" dirty="0">
                          <a:solidFill>
                            <a:schemeClr val="dk1"/>
                          </a:solidFill>
                          <a:latin typeface="Montserrat" panose="00000500000000000000" pitchFamily="50" charset="0"/>
                          <a:ea typeface="Calibri"/>
                          <a:cs typeface="Calibri"/>
                          <a:sym typeface="Arial"/>
                        </a:rPr>
                        <a:t>Glándula paratiroidea superior.</a:t>
                      </a:r>
                    </a:p>
                    <a:p>
                      <a:r>
                        <a:rPr lang="es-CO" sz="1600" b="0" i="0" u="none" strike="noStrike" cap="none" baseline="0" dirty="0">
                          <a:solidFill>
                            <a:schemeClr val="dk1"/>
                          </a:solidFill>
                          <a:latin typeface="Montserrat" panose="00000500000000000000" pitchFamily="50" charset="0"/>
                          <a:ea typeface="Calibri"/>
                          <a:cs typeface="Calibri"/>
                          <a:sym typeface="Arial"/>
                        </a:rPr>
                        <a:t>Cuerpo último branquial (células </a:t>
                      </a:r>
                    </a:p>
                    <a:p>
                      <a:r>
                        <a:rPr lang="es-MX" sz="1600" b="0" i="0" u="none" strike="noStrike" cap="none" baseline="0" dirty="0">
                          <a:solidFill>
                            <a:schemeClr val="dk1"/>
                          </a:solidFill>
                          <a:latin typeface="Montserrat" panose="00000500000000000000" pitchFamily="50" charset="0"/>
                          <a:ea typeface="Calibri"/>
                          <a:cs typeface="Calibri"/>
                          <a:sym typeface="Arial"/>
                        </a:rPr>
                        <a:t>parafoliculares C de la glándula tiroidea).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20983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78BF8478-B99C-456B-BFE8-25959076E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069" y="235116"/>
            <a:ext cx="3646623" cy="310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4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F39B5C3-1CD0-4625-857B-D9532A1A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4319487" cy="30280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597F4C1-7D66-4F43-9BB0-505D7206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85" y="189151"/>
            <a:ext cx="10515600" cy="1325563"/>
          </a:xfrm>
        </p:spPr>
        <p:txBody>
          <a:bodyPr/>
          <a:lstStyle/>
          <a:p>
            <a:r>
              <a:rPr lang="es-CO" dirty="0"/>
              <a:t>Tiroides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E6211A-99A4-4DE3-9371-F4B2A0DD0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4315" y="1143453"/>
            <a:ext cx="10802256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MX" dirty="0">
                <a:latin typeface="Montserrat" panose="00000500000000000000" pitchFamily="50" charset="0"/>
              </a:rPr>
              <a:t>A</a:t>
            </a:r>
            <a:r>
              <a:rPr lang="es-MX" b="0" i="0" u="none" strike="noStrike" baseline="0" dirty="0">
                <a:latin typeface="Montserrat" panose="00000500000000000000" pitchFamily="50" charset="0"/>
              </a:rPr>
              <a:t>parece como una proliferación epitelial en el piso de la faringe entre el tubérculo impar y la cópula. </a:t>
            </a:r>
            <a:endParaRPr lang="es-MX" dirty="0">
              <a:latin typeface="Montserrat" panose="00000500000000000000" pitchFamily="50" charset="0"/>
            </a:endParaRPr>
          </a:p>
          <a:p>
            <a:pPr algn="just">
              <a:lnSpc>
                <a:spcPct val="100000"/>
              </a:lnSpc>
            </a:pPr>
            <a:r>
              <a:rPr lang="es-MX" b="0" i="0" u="none" strike="noStrike" baseline="0" dirty="0">
                <a:latin typeface="Montserrat" panose="00000500000000000000" pitchFamily="50" charset="0"/>
              </a:rPr>
              <a:t>Después, la glándula tiroidea desciende delante del intestino faríngeo como un divertículo bilobulado.</a:t>
            </a:r>
            <a:endParaRPr lang="es-MX" dirty="0">
              <a:latin typeface="Montserrat" panose="00000500000000000000" pitchFamily="50" charset="0"/>
            </a:endParaRPr>
          </a:p>
          <a:p>
            <a:pPr algn="just">
              <a:lnSpc>
                <a:spcPct val="100000"/>
              </a:lnSpc>
            </a:pPr>
            <a:r>
              <a:rPr lang="es-MX" dirty="0">
                <a:latin typeface="Montserrat" panose="00000500000000000000" pitchFamily="50" charset="0"/>
              </a:rPr>
              <a:t>Durante la migración, permanece conectada a la lengua través de un conducto estrecho llamado “conducto tirogloso”, el cual desaparece más tarde.</a:t>
            </a:r>
            <a:endParaRPr lang="es-CO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2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027E1-7310-4EE4-9DEE-A2E2EE5D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101534"/>
            <a:ext cx="10515600" cy="1325563"/>
          </a:xfrm>
        </p:spPr>
        <p:txBody>
          <a:bodyPr/>
          <a:lstStyle/>
          <a:p>
            <a:r>
              <a:rPr lang="es-CO" dirty="0"/>
              <a:t>Tiroides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14017E-2CB7-4B95-81B1-CF435FA6E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801" y="1021509"/>
            <a:ext cx="10642600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MX" sz="1800" b="0" i="0" u="none" strike="noStrike" baseline="0" dirty="0">
                <a:latin typeface="Montserrat" panose="00000500000000000000" pitchFamily="50" charset="0"/>
              </a:rPr>
              <a:t>Al proseguir el desarrollo, la glándula tiroidea desciende delante del hueso hioides y de los cartílagos laríngeos.</a:t>
            </a:r>
            <a:endParaRPr lang="es-MX" sz="1800" dirty="0">
              <a:latin typeface="Montserrat" panose="00000500000000000000" pitchFamily="50" charset="0"/>
            </a:endParaRPr>
          </a:p>
          <a:p>
            <a:pPr algn="just">
              <a:lnSpc>
                <a:spcPct val="100000"/>
              </a:lnSpc>
            </a:pPr>
            <a:r>
              <a:rPr lang="es-MX" sz="1800" b="0" i="0" u="none" strike="noStrike" baseline="0" dirty="0">
                <a:latin typeface="Montserrat" panose="00000500000000000000" pitchFamily="50" charset="0"/>
              </a:rPr>
              <a:t>Durante la 7ª semana ocupa su posición definitiva enfrente de la tráquea.</a:t>
            </a:r>
            <a:endParaRPr lang="es-MX" sz="1800" dirty="0">
              <a:latin typeface="Montserrat" panose="00000500000000000000" pitchFamily="50" charset="0"/>
            </a:endParaRPr>
          </a:p>
          <a:p>
            <a:pPr algn="just">
              <a:lnSpc>
                <a:spcPct val="100000"/>
              </a:lnSpc>
            </a:pPr>
            <a:r>
              <a:rPr lang="es-MX" sz="1800" dirty="0">
                <a:latin typeface="Montserrat" panose="00000500000000000000" pitchFamily="50" charset="0"/>
              </a:rPr>
              <a:t>Formación d</a:t>
            </a:r>
            <a:r>
              <a:rPr lang="es-MX" sz="1800" b="0" i="0" u="none" strike="noStrike" baseline="0" dirty="0">
                <a:latin typeface="Montserrat" panose="00000500000000000000" pitchFamily="50" charset="0"/>
              </a:rPr>
              <a:t>e istmo medio pequeño y dos lóbulos laterales. </a:t>
            </a:r>
            <a:endParaRPr lang="es-MX" sz="1800" dirty="0">
              <a:latin typeface="Montserrat" panose="00000500000000000000" pitchFamily="50" charset="0"/>
            </a:endParaRPr>
          </a:p>
          <a:p>
            <a:pPr algn="just">
              <a:lnSpc>
                <a:spcPct val="100000"/>
              </a:lnSpc>
            </a:pPr>
            <a:r>
              <a:rPr lang="es-MX" sz="1800" b="0" i="0" u="none" strike="noStrike" baseline="0" dirty="0">
                <a:latin typeface="Montserrat" panose="00000500000000000000" pitchFamily="50" charset="0"/>
              </a:rPr>
              <a:t>La glándula tiroidea empieza a funcionar aproximadamente al </a:t>
            </a:r>
            <a:r>
              <a:rPr lang="es-MX" sz="1800" b="1" i="0" u="none" strike="noStrike" baseline="0" dirty="0">
                <a:latin typeface="Montserrat" panose="00000500000000000000" pitchFamily="50" charset="0"/>
              </a:rPr>
              <a:t>final del tercer mes</a:t>
            </a:r>
            <a:r>
              <a:rPr lang="es-MX" sz="1800" b="0" i="0" u="none" strike="noStrike" baseline="0" dirty="0">
                <a:latin typeface="Montserrat" panose="00000500000000000000" pitchFamily="50" charset="0"/>
              </a:rPr>
              <a:t>, momento en que se distinguen los primeros folículos que contienen coloide. </a:t>
            </a:r>
            <a:endParaRPr lang="es-CO" dirty="0">
              <a:latin typeface="Montserrat" panose="00000500000000000000" pitchFamily="50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C84807-F1DF-466D-A0B9-8125FACA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086" y="3460670"/>
            <a:ext cx="2772228" cy="329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1859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3637</TotalTime>
  <Words>1437</Words>
  <Application>Microsoft Office PowerPoint</Application>
  <PresentationFormat>Panorámica</PresentationFormat>
  <Paragraphs>164</Paragraphs>
  <Slides>26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Wingdings</vt:lpstr>
      <vt:lpstr>Montserrat</vt:lpstr>
      <vt:lpstr>Courier New</vt:lpstr>
      <vt:lpstr>Calibri</vt:lpstr>
      <vt:lpstr>Arial</vt:lpstr>
      <vt:lpstr>Presentación2</vt:lpstr>
      <vt:lpstr>EMBRIOLOGÍA ENDOCRINA</vt:lpstr>
      <vt:lpstr>Complementación de estudio</vt:lpstr>
      <vt:lpstr>Hipotálamo</vt:lpstr>
      <vt:lpstr>Cuerpos mamilares</vt:lpstr>
      <vt:lpstr>Hipófisis</vt:lpstr>
      <vt:lpstr>Glándula pineal</vt:lpstr>
      <vt:lpstr>Bolsas faríngeas</vt:lpstr>
      <vt:lpstr>Tiroides</vt:lpstr>
      <vt:lpstr>Tiroides</vt:lpstr>
      <vt:lpstr>Tiroides</vt:lpstr>
      <vt:lpstr>Quiste tirogloso</vt:lpstr>
      <vt:lpstr>Paratiroides</vt:lpstr>
      <vt:lpstr>Paratiroides: sensor del calcio</vt:lpstr>
      <vt:lpstr>Embriogénesis</vt:lpstr>
      <vt:lpstr>Paratiroides</vt:lpstr>
      <vt:lpstr>Hiperparatiroidismo</vt:lpstr>
      <vt:lpstr>Glándula suprarrenal</vt:lpstr>
      <vt:lpstr>Páncreas</vt:lpstr>
      <vt:lpstr>Páncreas</vt:lpstr>
      <vt:lpstr>Presentación de PowerPoint</vt:lpstr>
      <vt:lpstr>Generalidades</vt:lpstr>
      <vt:lpstr>Funciones del timo</vt:lpstr>
      <vt:lpstr>Presentación de PowerPoint</vt:lpstr>
      <vt:lpstr>Embriología del timo</vt:lpstr>
      <vt:lpstr>Migración del timo</vt:lpstr>
      <vt:lpstr>Páncreas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Embriología hematolinfoide</dc:title>
  <dc:creator>ALEJANDRO CARDONA PALACIO</dc:creator>
  <cp:lastModifiedBy>User</cp:lastModifiedBy>
  <cp:revision>33</cp:revision>
  <dcterms:created xsi:type="dcterms:W3CDTF">2021-02-01T15:16:16Z</dcterms:created>
  <dcterms:modified xsi:type="dcterms:W3CDTF">2021-08-17T17:03:01Z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1668070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