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526" r:id="rId2"/>
    <p:sldId id="389" r:id="rId3"/>
    <p:sldId id="400" r:id="rId4"/>
    <p:sldId id="387" r:id="rId5"/>
    <p:sldId id="324" r:id="rId6"/>
    <p:sldId id="401" r:id="rId7"/>
    <p:sldId id="380" r:id="rId8"/>
    <p:sldId id="505" r:id="rId9"/>
    <p:sldId id="506" r:id="rId10"/>
    <p:sldId id="507" r:id="rId11"/>
    <p:sldId id="508" r:id="rId12"/>
    <p:sldId id="386" r:id="rId13"/>
    <p:sldId id="397" r:id="rId14"/>
    <p:sldId id="404" r:id="rId15"/>
    <p:sldId id="326" r:id="rId16"/>
    <p:sldId id="388" r:id="rId17"/>
    <p:sldId id="327" r:id="rId18"/>
    <p:sldId id="328" r:id="rId19"/>
    <p:sldId id="329" r:id="rId20"/>
    <p:sldId id="330" r:id="rId21"/>
    <p:sldId id="331" r:id="rId22"/>
    <p:sldId id="33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2000505000000020004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3" roundtripDataSignature="AMtx7mg3ynQ6KpWoVb7DPqXjH7XdolBB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CA68E-CC5C-4963-9D47-8FC7C9210F89}" v="415" dt="2021-06-10T00:16:22.436"/>
  </p1510:revLst>
</p1510:revInfo>
</file>

<file path=ppt/tableStyles.xml><?xml version="1.0" encoding="utf-8"?>
<a:tblStyleLst xmlns:a="http://schemas.openxmlformats.org/drawingml/2006/main" def="{449CDFF4-5091-41B1-9043-D889164D9BA4}">
  <a:tblStyle styleId="{449CDFF4-5091-41B1-9043-D889164D9B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33"/>
  </p:normalViewPr>
  <p:slideViewPr>
    <p:cSldViewPr snapToGrid="0">
      <p:cViewPr varScale="1">
        <p:scale>
          <a:sx n="82" d="100"/>
          <a:sy n="82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124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123" Type="http://customschemas.google.com/relationships/presentationmetadata" Target="metadata"/><Relationship Id="rId12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12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6143F-DD26-4D8C-947F-FF1CECE1D4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BACB7C6-B21A-411F-ACFD-E8BC55E10CDD}">
      <dgm:prSet phldrT="[Texto]"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r>
            <a:rPr lang="es-CO" dirty="0">
              <a:latin typeface="Montserrat" pitchFamily="2" charset="77"/>
            </a:rPr>
            <a:t>Formación de cordones corticales típicos.</a:t>
          </a:r>
        </a:p>
      </dgm:t>
    </dgm:pt>
    <dgm:pt modelId="{736B5654-ADE0-4C84-A10B-C3C70900152B}" type="parTrans" cxnId="{C3F19AA2-1396-4C04-9FCE-1A9AAA17E291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50FC6709-8B1C-49F3-AD1F-971CB8503D2A}" type="sibTrans" cxnId="{C3F19AA2-1396-4C04-9FCE-1A9AAA17E291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E32B136F-FD55-4FD6-A8EF-C11D975E457B}">
      <dgm:prSet phldrT="[Texto]"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r>
            <a:rPr lang="es-CO" dirty="0">
              <a:latin typeface="Montserrat" pitchFamily="2" charset="77"/>
            </a:rPr>
            <a:t>Desaparición de los cordones medulares  testiculares.</a:t>
          </a:r>
        </a:p>
      </dgm:t>
    </dgm:pt>
    <dgm:pt modelId="{0FA62CF3-8EAE-4000-A9C7-DEB38B62D8ED}" type="parTrans" cxnId="{CC4C166F-E84F-4066-8877-91F123A4878B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3ABCF7A4-E20B-4019-B72D-FA84EC05CBC5}" type="sibTrans" cxnId="{CC4C166F-E84F-4066-8877-91F123A4878B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4160A6CE-40FE-41ED-B02C-7357102DD795}">
      <dgm:prSet phldrT="[Texto]"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r>
            <a:rPr lang="es-CO" dirty="0">
              <a:latin typeface="Montserrat" pitchFamily="2" charset="77"/>
            </a:rPr>
            <a:t>Incapacidad para que se desarrolle la túnica albugínea.</a:t>
          </a:r>
        </a:p>
      </dgm:t>
    </dgm:pt>
    <dgm:pt modelId="{21ECA7A0-2DD2-4769-BBA2-14D5BC07B291}" type="parTrans" cxnId="{00D4C86C-CC64-4E37-AF06-4230F0415BA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4CE59201-AB4C-44C6-BA01-7D4D6B79FC25}" type="sibTrans" cxnId="{00D4C86C-CC64-4E37-AF06-4230F0415BA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75F71130-7EE1-40CE-ACE2-B6A5379098A7}" type="pres">
      <dgm:prSet presAssocID="{A926143F-DD26-4D8C-947F-FF1CECE1D41C}" presName="Name0" presStyleCnt="0">
        <dgm:presLayoutVars>
          <dgm:dir/>
          <dgm:resizeHandles val="exact"/>
        </dgm:presLayoutVars>
      </dgm:prSet>
      <dgm:spPr/>
    </dgm:pt>
    <dgm:pt modelId="{E7DB164B-4C95-4F8D-840E-97B3BC8F7117}" type="pres">
      <dgm:prSet presAssocID="{ABACB7C6-B21A-411F-ACFD-E8BC55E10CDD}" presName="node" presStyleLbl="node1" presStyleIdx="0" presStyleCnt="3">
        <dgm:presLayoutVars>
          <dgm:bulletEnabled val="1"/>
        </dgm:presLayoutVars>
      </dgm:prSet>
      <dgm:spPr/>
    </dgm:pt>
    <dgm:pt modelId="{BE0716A3-B5DD-406E-B6EF-DDBA54C61477}" type="pres">
      <dgm:prSet presAssocID="{50FC6709-8B1C-49F3-AD1F-971CB8503D2A}" presName="sibTrans" presStyleLbl="sibTrans2D1" presStyleIdx="0" presStyleCnt="2"/>
      <dgm:spPr/>
    </dgm:pt>
    <dgm:pt modelId="{94B8F5F7-A399-4C0B-A78D-3C36F8116DAF}" type="pres">
      <dgm:prSet presAssocID="{50FC6709-8B1C-49F3-AD1F-971CB8503D2A}" presName="connectorText" presStyleLbl="sibTrans2D1" presStyleIdx="0" presStyleCnt="2"/>
      <dgm:spPr/>
    </dgm:pt>
    <dgm:pt modelId="{6918CC3A-5F5B-49A9-985C-462B64978781}" type="pres">
      <dgm:prSet presAssocID="{E32B136F-FD55-4FD6-A8EF-C11D975E457B}" presName="node" presStyleLbl="node1" presStyleIdx="1" presStyleCnt="3">
        <dgm:presLayoutVars>
          <dgm:bulletEnabled val="1"/>
        </dgm:presLayoutVars>
      </dgm:prSet>
      <dgm:spPr/>
    </dgm:pt>
    <dgm:pt modelId="{7ADFCA1A-47DE-45D6-8784-7BE42E087A30}" type="pres">
      <dgm:prSet presAssocID="{3ABCF7A4-E20B-4019-B72D-FA84EC05CBC5}" presName="sibTrans" presStyleLbl="sibTrans2D1" presStyleIdx="1" presStyleCnt="2"/>
      <dgm:spPr/>
    </dgm:pt>
    <dgm:pt modelId="{4C9BDB0D-B957-4CD5-888C-B7F720A59963}" type="pres">
      <dgm:prSet presAssocID="{3ABCF7A4-E20B-4019-B72D-FA84EC05CBC5}" presName="connectorText" presStyleLbl="sibTrans2D1" presStyleIdx="1" presStyleCnt="2"/>
      <dgm:spPr/>
    </dgm:pt>
    <dgm:pt modelId="{977D6B0C-0CB3-4D5A-9F26-5341A7AF3058}" type="pres">
      <dgm:prSet presAssocID="{4160A6CE-40FE-41ED-B02C-7357102DD795}" presName="node" presStyleLbl="node1" presStyleIdx="2" presStyleCnt="3">
        <dgm:presLayoutVars>
          <dgm:bulletEnabled val="1"/>
        </dgm:presLayoutVars>
      </dgm:prSet>
      <dgm:spPr/>
    </dgm:pt>
  </dgm:ptLst>
  <dgm:cxnLst>
    <dgm:cxn modelId="{7EA10E01-C459-4641-91F9-A64025DA73E3}" type="presOf" srcId="{3ABCF7A4-E20B-4019-B72D-FA84EC05CBC5}" destId="{4C9BDB0D-B957-4CD5-888C-B7F720A59963}" srcOrd="1" destOrd="0" presId="urn:microsoft.com/office/officeart/2005/8/layout/process1"/>
    <dgm:cxn modelId="{F6522A04-FE16-4E02-8DB3-9271228219D9}" type="presOf" srcId="{A926143F-DD26-4D8C-947F-FF1CECE1D41C}" destId="{75F71130-7EE1-40CE-ACE2-B6A5379098A7}" srcOrd="0" destOrd="0" presId="urn:microsoft.com/office/officeart/2005/8/layout/process1"/>
    <dgm:cxn modelId="{975AFA2F-C1C9-43D3-AC65-E2046997B933}" type="presOf" srcId="{E32B136F-FD55-4FD6-A8EF-C11D975E457B}" destId="{6918CC3A-5F5B-49A9-985C-462B64978781}" srcOrd="0" destOrd="0" presId="urn:microsoft.com/office/officeart/2005/8/layout/process1"/>
    <dgm:cxn modelId="{C76E1665-D1D1-4D69-9E29-2F9AD4284A1C}" type="presOf" srcId="{50FC6709-8B1C-49F3-AD1F-971CB8503D2A}" destId="{94B8F5F7-A399-4C0B-A78D-3C36F8116DAF}" srcOrd="1" destOrd="0" presId="urn:microsoft.com/office/officeart/2005/8/layout/process1"/>
    <dgm:cxn modelId="{00D4C86C-CC64-4E37-AF06-4230F0415BA3}" srcId="{A926143F-DD26-4D8C-947F-FF1CECE1D41C}" destId="{4160A6CE-40FE-41ED-B02C-7357102DD795}" srcOrd="2" destOrd="0" parTransId="{21ECA7A0-2DD2-4769-BBA2-14D5BC07B291}" sibTransId="{4CE59201-AB4C-44C6-BA01-7D4D6B79FC25}"/>
    <dgm:cxn modelId="{CC4C166F-E84F-4066-8877-91F123A4878B}" srcId="{A926143F-DD26-4D8C-947F-FF1CECE1D41C}" destId="{E32B136F-FD55-4FD6-A8EF-C11D975E457B}" srcOrd="1" destOrd="0" parTransId="{0FA62CF3-8EAE-4000-A9C7-DEB38B62D8ED}" sibTransId="{3ABCF7A4-E20B-4019-B72D-FA84EC05CBC5}"/>
    <dgm:cxn modelId="{C3F19AA2-1396-4C04-9FCE-1A9AAA17E291}" srcId="{A926143F-DD26-4D8C-947F-FF1CECE1D41C}" destId="{ABACB7C6-B21A-411F-ACFD-E8BC55E10CDD}" srcOrd="0" destOrd="0" parTransId="{736B5654-ADE0-4C84-A10B-C3C70900152B}" sibTransId="{50FC6709-8B1C-49F3-AD1F-971CB8503D2A}"/>
    <dgm:cxn modelId="{811FE0BA-DC08-4F4E-9685-6EDADA80E6B0}" type="presOf" srcId="{ABACB7C6-B21A-411F-ACFD-E8BC55E10CDD}" destId="{E7DB164B-4C95-4F8D-840E-97B3BC8F7117}" srcOrd="0" destOrd="0" presId="urn:microsoft.com/office/officeart/2005/8/layout/process1"/>
    <dgm:cxn modelId="{FB917AE2-C59D-4DFC-A333-CAAC484F623D}" type="presOf" srcId="{50FC6709-8B1C-49F3-AD1F-971CB8503D2A}" destId="{BE0716A3-B5DD-406E-B6EF-DDBA54C61477}" srcOrd="0" destOrd="0" presId="urn:microsoft.com/office/officeart/2005/8/layout/process1"/>
    <dgm:cxn modelId="{BBA137EF-D91E-4FC4-A52B-D2A2B87DAFB8}" type="presOf" srcId="{3ABCF7A4-E20B-4019-B72D-FA84EC05CBC5}" destId="{7ADFCA1A-47DE-45D6-8784-7BE42E087A30}" srcOrd="0" destOrd="0" presId="urn:microsoft.com/office/officeart/2005/8/layout/process1"/>
    <dgm:cxn modelId="{B20986F2-7406-400E-AB64-84C0BECCF7D8}" type="presOf" srcId="{4160A6CE-40FE-41ED-B02C-7357102DD795}" destId="{977D6B0C-0CB3-4D5A-9F26-5341A7AF3058}" srcOrd="0" destOrd="0" presId="urn:microsoft.com/office/officeart/2005/8/layout/process1"/>
    <dgm:cxn modelId="{F7EFDCA6-C298-40CA-B9E4-74F307280D1B}" type="presParOf" srcId="{75F71130-7EE1-40CE-ACE2-B6A5379098A7}" destId="{E7DB164B-4C95-4F8D-840E-97B3BC8F7117}" srcOrd="0" destOrd="0" presId="urn:microsoft.com/office/officeart/2005/8/layout/process1"/>
    <dgm:cxn modelId="{3130CF0B-24FE-4D32-9F29-E758B1AB3854}" type="presParOf" srcId="{75F71130-7EE1-40CE-ACE2-B6A5379098A7}" destId="{BE0716A3-B5DD-406E-B6EF-DDBA54C61477}" srcOrd="1" destOrd="0" presId="urn:microsoft.com/office/officeart/2005/8/layout/process1"/>
    <dgm:cxn modelId="{CD940000-D873-47BD-8D93-997C5F708029}" type="presParOf" srcId="{BE0716A3-B5DD-406E-B6EF-DDBA54C61477}" destId="{94B8F5F7-A399-4C0B-A78D-3C36F8116DAF}" srcOrd="0" destOrd="0" presId="urn:microsoft.com/office/officeart/2005/8/layout/process1"/>
    <dgm:cxn modelId="{02C5961F-9ECF-44A8-868E-E8F246E4838F}" type="presParOf" srcId="{75F71130-7EE1-40CE-ACE2-B6A5379098A7}" destId="{6918CC3A-5F5B-49A9-985C-462B64978781}" srcOrd="2" destOrd="0" presId="urn:microsoft.com/office/officeart/2005/8/layout/process1"/>
    <dgm:cxn modelId="{A8C18DE9-4EC4-440A-9700-85D7D456E930}" type="presParOf" srcId="{75F71130-7EE1-40CE-ACE2-B6A5379098A7}" destId="{7ADFCA1A-47DE-45D6-8784-7BE42E087A30}" srcOrd="3" destOrd="0" presId="urn:microsoft.com/office/officeart/2005/8/layout/process1"/>
    <dgm:cxn modelId="{D2DA403F-131B-4EBD-9003-D9B45A4849FB}" type="presParOf" srcId="{7ADFCA1A-47DE-45D6-8784-7BE42E087A30}" destId="{4C9BDB0D-B957-4CD5-888C-B7F720A59963}" srcOrd="0" destOrd="0" presId="urn:microsoft.com/office/officeart/2005/8/layout/process1"/>
    <dgm:cxn modelId="{121ABDBB-4990-4824-9989-C1B7BFA33E79}" type="presParOf" srcId="{75F71130-7EE1-40CE-ACE2-B6A5379098A7}" destId="{977D6B0C-0CB3-4D5A-9F26-5341A7AF305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B164B-4C95-4F8D-840E-97B3BC8F7117}">
      <dsp:nvSpPr>
        <dsp:cNvPr id="0" name=""/>
        <dsp:cNvSpPr/>
      </dsp:nvSpPr>
      <dsp:spPr>
        <a:xfrm>
          <a:off x="7143" y="1867977"/>
          <a:ext cx="2135187" cy="1682711"/>
        </a:xfrm>
        <a:prstGeom prst="roundRect">
          <a:avLst>
            <a:gd name="adj" fmla="val 10000"/>
          </a:avLst>
        </a:prstGeom>
        <a:solidFill>
          <a:srgbClr val="152B48"/>
        </a:solidFill>
        <a:ln w="25400" cap="flat" cmpd="sng" algn="ctr">
          <a:solidFill>
            <a:srgbClr val="152B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itchFamily="2" charset="77"/>
            </a:rPr>
            <a:t>Formación de cordones corticales típicos.</a:t>
          </a:r>
        </a:p>
      </dsp:txBody>
      <dsp:txXfrm>
        <a:off x="56428" y="1917262"/>
        <a:ext cx="2036617" cy="1584141"/>
      </dsp:txXfrm>
    </dsp:sp>
    <dsp:sp modelId="{BE0716A3-B5DD-406E-B6EF-DDBA54C61477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itchFamily="2" charset="77"/>
          </a:endParaRPr>
        </a:p>
      </dsp:txBody>
      <dsp:txXfrm>
        <a:off x="2355850" y="2550475"/>
        <a:ext cx="316861" cy="317716"/>
      </dsp:txXfrm>
    </dsp:sp>
    <dsp:sp modelId="{6918CC3A-5F5B-49A9-985C-462B64978781}">
      <dsp:nvSpPr>
        <dsp:cNvPr id="0" name=""/>
        <dsp:cNvSpPr/>
      </dsp:nvSpPr>
      <dsp:spPr>
        <a:xfrm>
          <a:off x="2996406" y="1867977"/>
          <a:ext cx="2135187" cy="1682711"/>
        </a:xfrm>
        <a:prstGeom prst="roundRect">
          <a:avLst>
            <a:gd name="adj" fmla="val 10000"/>
          </a:avLst>
        </a:prstGeom>
        <a:solidFill>
          <a:srgbClr val="152B48"/>
        </a:solidFill>
        <a:ln w="25400" cap="flat" cmpd="sng" algn="ctr">
          <a:solidFill>
            <a:srgbClr val="152B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itchFamily="2" charset="77"/>
            </a:rPr>
            <a:t>Desaparición de los cordones medulares  testiculares.</a:t>
          </a:r>
        </a:p>
      </dsp:txBody>
      <dsp:txXfrm>
        <a:off x="3045691" y="1917262"/>
        <a:ext cx="2036617" cy="1584141"/>
      </dsp:txXfrm>
    </dsp:sp>
    <dsp:sp modelId="{7ADFCA1A-47DE-45D6-8784-7BE42E087A30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Montserrat" pitchFamily="2" charset="77"/>
          </a:endParaRPr>
        </a:p>
      </dsp:txBody>
      <dsp:txXfrm>
        <a:off x="5345112" y="2550475"/>
        <a:ext cx="316861" cy="317716"/>
      </dsp:txXfrm>
    </dsp:sp>
    <dsp:sp modelId="{977D6B0C-0CB3-4D5A-9F26-5341A7AF3058}">
      <dsp:nvSpPr>
        <dsp:cNvPr id="0" name=""/>
        <dsp:cNvSpPr/>
      </dsp:nvSpPr>
      <dsp:spPr>
        <a:xfrm>
          <a:off x="5985668" y="1867977"/>
          <a:ext cx="2135187" cy="1682711"/>
        </a:xfrm>
        <a:prstGeom prst="roundRect">
          <a:avLst>
            <a:gd name="adj" fmla="val 10000"/>
          </a:avLst>
        </a:prstGeom>
        <a:solidFill>
          <a:srgbClr val="152B48"/>
        </a:solidFill>
        <a:ln w="25400" cap="flat" cmpd="sng" algn="ctr">
          <a:solidFill>
            <a:srgbClr val="152B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itchFamily="2" charset="77"/>
            </a:rPr>
            <a:t>Incapacidad para que se desarrolle la túnica albugínea.</a:t>
          </a:r>
        </a:p>
      </dsp:txBody>
      <dsp:txXfrm>
        <a:off x="6034953" y="1917262"/>
        <a:ext cx="2036617" cy="1584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5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0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2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78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3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13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11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D61-FA54-48FD-8CB8-BF2C808B29B5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3282-7AC5-47D7-855D-8FB07D3137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40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9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3.xml" Type="http://schemas.openxmlformats.org/officeDocument/2006/relationships/slideLayout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137BB-6E58-4CE1-8204-6107E94B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36"/>
            <a:ext cx="10515600" cy="1957801"/>
          </a:xfrm>
        </p:spPr>
        <p:txBody>
          <a:bodyPr/>
          <a:lstStyle/>
          <a:p>
            <a:pPr algn="ctr"/>
            <a:r>
              <a:rPr lang="es-CO" dirty="0"/>
              <a:t>EMBRIOLOGÍA GENITALES FEMENINOS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5CE6ED-944D-40F3-A03D-44421F9D2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5891" y="3332481"/>
            <a:ext cx="7040217" cy="1500187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Alejandro Cardona Palacio</a:t>
            </a:r>
          </a:p>
          <a:p>
            <a:pPr algn="ctr"/>
            <a:r>
              <a:rPr lang="es-CO" sz="2800" b="1" dirty="0"/>
              <a:t>Residente de patología, UdeA</a:t>
            </a:r>
          </a:p>
          <a:p>
            <a:pPr algn="ctr"/>
            <a:r>
              <a:rPr lang="es-CO" sz="2800" b="1" dirty="0"/>
              <a:t>Médico general, UPB</a:t>
            </a:r>
          </a:p>
          <a:p>
            <a:pPr algn="ctr"/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53174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3"/>
          <p:cNvSpPr txBox="1">
            <a:spLocks noGrp="1"/>
          </p:cNvSpPr>
          <p:nvPr>
            <p:ph type="title"/>
          </p:nvPr>
        </p:nvSpPr>
        <p:spPr>
          <a:xfrm>
            <a:off x="656302" y="-14513"/>
            <a:ext cx="103828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dirty="0"/>
              <a:t>Folículo secundario</a:t>
            </a:r>
            <a:endParaRPr sz="4400" dirty="0"/>
          </a:p>
        </p:txBody>
      </p:sp>
      <p:sp>
        <p:nvSpPr>
          <p:cNvPr id="639" name="Google Shape;639;p73"/>
          <p:cNvSpPr txBox="1">
            <a:spLocks noGrp="1"/>
          </p:cNvSpPr>
          <p:nvPr>
            <p:ph type="body" idx="1"/>
          </p:nvPr>
        </p:nvSpPr>
        <p:spPr>
          <a:xfrm>
            <a:off x="859414" y="997123"/>
            <a:ext cx="10676284" cy="34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Al continuar la reproducción de las células de la granulosa, el tamaño del folículo se incrementa.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Posteriormente, se inicia la producción de un líquido con abundantes glucosaminoglicanos y distintos tipos de hormonas que incluyen estradiol, progesterona e inhibina. 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Al aumentar la cantidad de este líquido, se originan huecos irregulares entre las células foliculares, los que posteriormente se unen formando un solo hueco voluminoso llamado “antro folicular”.</a:t>
            </a:r>
            <a:endParaRPr dirty="0"/>
          </a:p>
        </p:txBody>
      </p:sp>
      <p:pic>
        <p:nvPicPr>
          <p:cNvPr id="640" name="Google Shape;640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6045" y="3773010"/>
            <a:ext cx="3978411" cy="2919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4"/>
          <p:cNvSpPr txBox="1">
            <a:spLocks noGrp="1"/>
          </p:cNvSpPr>
          <p:nvPr>
            <p:ph type="title"/>
          </p:nvPr>
        </p:nvSpPr>
        <p:spPr>
          <a:xfrm>
            <a:off x="528787" y="133311"/>
            <a:ext cx="104016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dirty="0"/>
              <a:t>Folículo de Graaf</a:t>
            </a:r>
            <a:endParaRPr sz="4400" dirty="0"/>
          </a:p>
        </p:txBody>
      </p:sp>
      <p:sp>
        <p:nvSpPr>
          <p:cNvPr id="646" name="Google Shape;646;p74"/>
          <p:cNvSpPr txBox="1">
            <a:spLocks noGrp="1"/>
          </p:cNvSpPr>
          <p:nvPr>
            <p:ph type="body" idx="1"/>
          </p:nvPr>
        </p:nvSpPr>
        <p:spPr>
          <a:xfrm>
            <a:off x="952106" y="1163637"/>
            <a:ext cx="10711107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Esta es la etapa final de la maduración folicular.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El tamaño que llega a alcanzar el folículo maduro protruye hacia el exterior del ovario.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El ovocito que entonces se encuentra rodeado por una capa estratificada de células foliculares, se conoce como “corona radiada”.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 Estos folículos dan lugar a la ovulación.</a:t>
            </a:r>
            <a:endParaRPr dirty="0"/>
          </a:p>
        </p:txBody>
      </p:sp>
      <p:pic>
        <p:nvPicPr>
          <p:cNvPr id="647" name="Google Shape;647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105" y="3133521"/>
            <a:ext cx="4488079" cy="359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C2CBB-BE8A-47A8-808B-299AB77E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71" y="117853"/>
            <a:ext cx="10515600" cy="1325563"/>
          </a:xfrm>
        </p:spPr>
        <p:txBody>
          <a:bodyPr/>
          <a:lstStyle/>
          <a:p>
            <a:r>
              <a:rPr lang="es-CO" dirty="0"/>
              <a:t>Descenso del ovario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7295D5-3E80-4538-8EBF-D85C03689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229" y="1253331"/>
            <a:ext cx="10742629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CO" sz="1800" b="0" i="0" u="none" strike="noStrike" baseline="0" dirty="0">
                <a:latin typeface="Montserrat" panose="00000500000000000000" pitchFamily="50" charset="0"/>
              </a:rPr>
              <a:t>El ligamento genital craneal produce el </a:t>
            </a:r>
            <a:r>
              <a:rPr lang="es-CO" sz="1800" b="1" i="0" u="none" strike="noStrike" baseline="0" dirty="0">
                <a:latin typeface="Montserrat" panose="00000500000000000000" pitchFamily="50" charset="0"/>
              </a:rPr>
              <a:t>ligamento suspensorio </a:t>
            </a:r>
            <a:r>
              <a:rPr lang="es-CO" sz="1800" b="0" i="0" u="none" strike="noStrike" baseline="0" dirty="0">
                <a:latin typeface="Montserrat" panose="00000500000000000000" pitchFamily="50" charset="0"/>
              </a:rPr>
              <a:t>del ovario.</a:t>
            </a:r>
          </a:p>
          <a:p>
            <a:pPr algn="just">
              <a:lnSpc>
                <a:spcPct val="100000"/>
              </a:lnSpc>
            </a:pPr>
            <a:endParaRPr lang="es-CO" sz="1800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sz="1800" dirty="0">
                <a:latin typeface="Montserrat" panose="00000500000000000000" pitchFamily="50" charset="0"/>
              </a:rPr>
              <a:t>E</a:t>
            </a:r>
            <a:r>
              <a:rPr lang="es-MX" sz="1800" b="0" i="0" u="none" strike="noStrike" baseline="0" dirty="0">
                <a:latin typeface="Montserrat" panose="00000500000000000000" pitchFamily="50" charset="0"/>
              </a:rPr>
              <a:t>l ligamento genital caudal forma el </a:t>
            </a:r>
            <a:r>
              <a:rPr lang="es-MX" sz="1800" b="1" i="0" u="none" strike="noStrike" baseline="0" dirty="0">
                <a:latin typeface="Montserrat" panose="00000500000000000000" pitchFamily="50" charset="0"/>
              </a:rPr>
              <a:t>ligamento del ovario,</a:t>
            </a:r>
            <a:r>
              <a:rPr lang="es-MX" sz="1800" b="0" i="0" u="none" strike="noStrike" baseline="0" dirty="0">
                <a:latin typeface="Montserrat" panose="00000500000000000000" pitchFamily="50" charset="0"/>
              </a:rPr>
              <a:t> y el ligamento redondo del útero.</a:t>
            </a:r>
          </a:p>
          <a:p>
            <a:pPr algn="just">
              <a:lnSpc>
                <a:spcPct val="100000"/>
              </a:lnSpc>
            </a:pPr>
            <a:endParaRPr lang="es-MX" sz="1800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sz="1800" b="0" i="0" u="none" strike="noStrike" baseline="0" dirty="0">
                <a:latin typeface="Montserrat" panose="00000500000000000000" pitchFamily="50" charset="0"/>
              </a:rPr>
              <a:t>Este último se extiende hasta los labios mayores.</a:t>
            </a:r>
            <a:endParaRPr lang="es-CO" dirty="0">
              <a:latin typeface="Montserrat" panose="000005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A3CA57-E254-4A7C-BB50-724BF29F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48" y="2939792"/>
            <a:ext cx="4144463" cy="357627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956148B-AABA-B349-9746-B31C4C0D0A47}"/>
              </a:ext>
            </a:extLst>
          </p:cNvPr>
          <p:cNvSpPr/>
          <p:nvPr/>
        </p:nvSpPr>
        <p:spPr>
          <a:xfrm>
            <a:off x="7271657" y="3889829"/>
            <a:ext cx="551543" cy="285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EC3F10-F7F6-4144-8EF3-F8BD99C46EFE}"/>
              </a:ext>
            </a:extLst>
          </p:cNvPr>
          <p:cNvSpPr/>
          <p:nvPr/>
        </p:nvSpPr>
        <p:spPr>
          <a:xfrm>
            <a:off x="7779657" y="4934857"/>
            <a:ext cx="362857" cy="38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811D945-A125-A349-A3C5-D9A5BA002AF6}"/>
              </a:ext>
            </a:extLst>
          </p:cNvPr>
          <p:cNvSpPr/>
          <p:nvPr/>
        </p:nvSpPr>
        <p:spPr>
          <a:xfrm>
            <a:off x="7697780" y="4583237"/>
            <a:ext cx="362857" cy="38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AC2B22F-0311-174C-AD51-B65E4ADA6AED}"/>
              </a:ext>
            </a:extLst>
          </p:cNvPr>
          <p:cNvSpPr/>
          <p:nvPr/>
        </p:nvSpPr>
        <p:spPr>
          <a:xfrm>
            <a:off x="7765142" y="6174058"/>
            <a:ext cx="972458" cy="38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0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C9119-FA3E-4E31-A989-B10A9238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37" y="54552"/>
            <a:ext cx="10515600" cy="1325563"/>
          </a:xfrm>
        </p:spPr>
        <p:txBody>
          <a:bodyPr/>
          <a:lstStyle/>
          <a:p>
            <a:r>
              <a:rPr lang="es-CO" dirty="0"/>
              <a:t>Hiperplasia suprarrenal congénita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5E553-34D7-4E17-A0E2-3A4D8321D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428" y="1149978"/>
            <a:ext cx="10515600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CO" dirty="0"/>
              <a:t>Causa más común de ambigüedad sexual.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Disminución de la producción de  hormonas esteroideas y aumento de ACTH.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Inhibida la 21-hidroxilación.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Acumulación de  17- hidroxipregnenolona.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Mujeres afectadas tienen masculinización, clítoris grande y aspecto masculino.</a:t>
            </a:r>
          </a:p>
        </p:txBody>
      </p:sp>
      <p:pic>
        <p:nvPicPr>
          <p:cNvPr id="7170" name="Picture 2" descr="Hiperplasia suprarrenal congénita por déficit de 21-hidroxilasa">
            <a:extLst>
              <a:ext uri="{FF2B5EF4-FFF2-40B4-BE49-F238E27FC236}">
                <a16:creationId xmlns:a16="http://schemas.microsoft.com/office/drawing/2014/main" id="{37F20C0B-3498-4032-81B6-32B4E59A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37" y="3520286"/>
            <a:ext cx="4913577" cy="32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7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visión pictográfica de las anomalías de los conductos de Müller por  resonancia magnética">
            <a:extLst>
              <a:ext uri="{FF2B5EF4-FFF2-40B4-BE49-F238E27FC236}">
                <a16:creationId xmlns:a16="http://schemas.microsoft.com/office/drawing/2014/main" id="{3FABF700-CA30-491E-AA9A-7E8A7146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16" y="1669143"/>
            <a:ext cx="5669067" cy="45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AD9850-6212-4916-A581-B3102C3F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189151"/>
            <a:ext cx="10515600" cy="1325563"/>
          </a:xfrm>
        </p:spPr>
        <p:txBody>
          <a:bodyPr/>
          <a:lstStyle/>
          <a:p>
            <a:r>
              <a:rPr lang="es-CO" dirty="0"/>
              <a:t>Conductos paramesonéfricos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F80B8C-3E1C-46AF-8DFF-28683D85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421" y="1514714"/>
            <a:ext cx="676192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2200" dirty="0">
                <a:latin typeface="Montserrat" panose="00000500000000000000" pitchFamily="50" charset="0"/>
              </a:rPr>
              <a:t>Trompa uterina.</a:t>
            </a:r>
          </a:p>
          <a:p>
            <a:pPr>
              <a:lnSpc>
                <a:spcPct val="100000"/>
              </a:lnSpc>
            </a:pPr>
            <a:r>
              <a:rPr lang="es-MX" sz="2200" dirty="0">
                <a:latin typeface="Montserrat" panose="00000500000000000000" pitchFamily="50" charset="0"/>
              </a:rPr>
              <a:t>Útero.</a:t>
            </a:r>
          </a:p>
          <a:p>
            <a:pPr>
              <a:lnSpc>
                <a:spcPct val="100000"/>
              </a:lnSpc>
            </a:pPr>
            <a:r>
              <a:rPr lang="es-MX" sz="2200" dirty="0">
                <a:latin typeface="Montserrat" panose="00000500000000000000" pitchFamily="50" charset="0"/>
              </a:rPr>
              <a:t>Cuello uterino.</a:t>
            </a:r>
          </a:p>
          <a:p>
            <a:pPr>
              <a:lnSpc>
                <a:spcPct val="100000"/>
              </a:lnSpc>
            </a:pPr>
            <a:r>
              <a:rPr lang="es-MX" sz="2200" dirty="0">
                <a:latin typeface="Montserrat" panose="00000500000000000000" pitchFamily="50" charset="0"/>
              </a:rPr>
              <a:t>Parte superior de la vagina.</a:t>
            </a:r>
          </a:p>
          <a:p>
            <a:pPr>
              <a:lnSpc>
                <a:spcPct val="100000"/>
              </a:lnSpc>
            </a:pP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6001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1"/>
          <p:cNvSpPr txBox="1">
            <a:spLocks noGrp="1"/>
          </p:cNvSpPr>
          <p:nvPr>
            <p:ph type="title"/>
          </p:nvPr>
        </p:nvSpPr>
        <p:spPr>
          <a:xfrm>
            <a:off x="711724" y="593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Conductos femeninos</a:t>
            </a:r>
            <a:endParaRPr dirty="0"/>
          </a:p>
        </p:txBody>
      </p:sp>
      <p:sp>
        <p:nvSpPr>
          <p:cNvPr id="636" name="Google Shape;636;p71"/>
          <p:cNvSpPr txBox="1">
            <a:spLocks noGrp="1"/>
          </p:cNvSpPr>
          <p:nvPr>
            <p:ph type="body" idx="1"/>
          </p:nvPr>
        </p:nvSpPr>
        <p:spPr>
          <a:xfrm>
            <a:off x="1143274" y="1089384"/>
            <a:ext cx="57730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Estrógenos y la ausencia de testosterona: </a:t>
            </a:r>
            <a:r>
              <a:rPr lang="es-CO" b="0" i="0" u="none" strike="noStrike" dirty="0"/>
              <a:t>controlan el desarrollo de los conductos paramesonéfricos que forman: trompa de Falopio, útero, cuello uterino y parte superior de la vagina.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 dirty="0"/>
              <a:t>Diferenciación de genitales externos.</a:t>
            </a:r>
            <a:endParaRPr dirty="0"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b="0" i="0" u="none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60EAA6-FD5E-4CE3-9D65-19411A89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121" y="1263819"/>
            <a:ext cx="4144753" cy="415633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40ED099-2944-48AE-A36A-60A9D1E82FC5}"/>
              </a:ext>
            </a:extLst>
          </p:cNvPr>
          <p:cNvSpPr/>
          <p:nvPr/>
        </p:nvSpPr>
        <p:spPr>
          <a:xfrm>
            <a:off x="8292594" y="5774674"/>
            <a:ext cx="2818615" cy="546754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latin typeface="Montserrat" pitchFamily="2" charset="77"/>
              </a:rPr>
              <a:t>Cresta urogenital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B04AE44-A6E8-3143-994A-C9BBE32573E1}"/>
              </a:ext>
            </a:extLst>
          </p:cNvPr>
          <p:cNvSpPr/>
          <p:nvPr/>
        </p:nvSpPr>
        <p:spPr>
          <a:xfrm>
            <a:off x="10740571" y="1157559"/>
            <a:ext cx="1261145" cy="116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3547B9B-8B7A-974F-A49A-FAF6BBBDAF78}"/>
              </a:ext>
            </a:extLst>
          </p:cNvPr>
          <p:cNvSpPr/>
          <p:nvPr/>
        </p:nvSpPr>
        <p:spPr>
          <a:xfrm>
            <a:off x="10973952" y="2149825"/>
            <a:ext cx="870857" cy="653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752E4-F34B-4D03-A137-958DFFA4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6" y="82974"/>
            <a:ext cx="10515600" cy="1325563"/>
          </a:xfrm>
        </p:spPr>
        <p:txBody>
          <a:bodyPr/>
          <a:lstStyle/>
          <a:p>
            <a:r>
              <a:rPr lang="es-CO" dirty="0"/>
              <a:t>Conducto paramesonéfrico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5EB46-A5D5-4565-8836-F2B84B79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1" y="1226754"/>
            <a:ext cx="11480799" cy="435133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s-MX" sz="2200" b="0" i="0" u="none" strike="noStrike" baseline="0" dirty="0">
                <a:latin typeface="Montserrat" panose="00000500000000000000" pitchFamily="50" charset="0"/>
              </a:rPr>
              <a:t>Al inicio se distinguen tres partes en cada conducto: </a:t>
            </a:r>
          </a:p>
          <a:p>
            <a:pPr lvl="1">
              <a:lnSpc>
                <a:spcPct val="100000"/>
              </a:lnSpc>
            </a:pPr>
            <a:r>
              <a:rPr lang="es-MX" dirty="0">
                <a:latin typeface="Montserrat" panose="00000500000000000000" pitchFamily="50" charset="0"/>
              </a:rPr>
              <a:t>U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na parte </a:t>
            </a:r>
            <a:r>
              <a:rPr lang="es-MX" b="1" i="0" u="none" strike="noStrike" baseline="0" dirty="0">
                <a:latin typeface="Montserrat" panose="00000500000000000000" pitchFamily="50" charset="0"/>
              </a:rPr>
              <a:t>vertical craneal 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que desemboca en la cavidad abdominal.</a:t>
            </a:r>
          </a:p>
          <a:p>
            <a:pPr lvl="1">
              <a:lnSpc>
                <a:spcPct val="100000"/>
              </a:lnSpc>
            </a:pPr>
            <a:r>
              <a:rPr lang="es-MX" dirty="0">
                <a:latin typeface="Montserrat" panose="00000500000000000000" pitchFamily="50" charset="0"/>
              </a:rPr>
              <a:t>U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na parte</a:t>
            </a:r>
            <a:r>
              <a:rPr lang="es-MX" b="1" i="0" u="none" strike="noStrike" baseline="0" dirty="0">
                <a:latin typeface="Montserrat" panose="00000500000000000000" pitchFamily="50" charset="0"/>
              </a:rPr>
              <a:t> horizontal 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que cruza el conducto mesonéfrico.</a:t>
            </a:r>
          </a:p>
          <a:p>
            <a:pPr lvl="1">
              <a:lnSpc>
                <a:spcPct val="100000"/>
              </a:lnSpc>
            </a:pPr>
            <a:r>
              <a:rPr lang="es-MX" b="0" i="0" u="none" strike="noStrike" baseline="0" dirty="0">
                <a:latin typeface="Montserrat" panose="00000500000000000000" pitchFamily="50" charset="0"/>
              </a:rPr>
              <a:t> Una parte </a:t>
            </a:r>
            <a:r>
              <a:rPr lang="es-MX" b="1" i="0" u="none" strike="noStrike" baseline="0" dirty="0">
                <a:latin typeface="Montserrat" panose="00000500000000000000" pitchFamily="50" charset="0"/>
              </a:rPr>
              <a:t>vertical caudal 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que se fusiona con su homólogo de la parte contraria.</a:t>
            </a:r>
            <a:endParaRPr lang="es-CO" dirty="0">
              <a:latin typeface="Montserrat" panose="000005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4AF29D-F665-4C02-8D76-1CB526103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2986560"/>
            <a:ext cx="1927957" cy="26922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6411D5-C69D-4788-866D-59410E1E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525" y="3269046"/>
            <a:ext cx="2124075" cy="23622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7A343CA-D76E-4823-A2C8-59BF2000F8A9}"/>
              </a:ext>
            </a:extLst>
          </p:cNvPr>
          <p:cNvSpPr/>
          <p:nvPr/>
        </p:nvSpPr>
        <p:spPr>
          <a:xfrm>
            <a:off x="6524745" y="5848574"/>
            <a:ext cx="1781666" cy="654721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Montserrat" pitchFamily="2" charset="77"/>
              </a:rPr>
              <a:t>Acercamiento del conducto paramesonéfrico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EC1E7CC-DF6E-4F5D-A502-0594D7205FCA}"/>
              </a:ext>
            </a:extLst>
          </p:cNvPr>
          <p:cNvSpPr/>
          <p:nvPr/>
        </p:nvSpPr>
        <p:spPr>
          <a:xfrm>
            <a:off x="9201703" y="5800109"/>
            <a:ext cx="1781666" cy="654721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Montserrat" pitchFamily="2" charset="77"/>
              </a:rPr>
              <a:t>Unión conducto paramesonéfrico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438074-3245-7D42-8F7F-530E02074462}"/>
              </a:ext>
            </a:extLst>
          </p:cNvPr>
          <p:cNvSpPr/>
          <p:nvPr/>
        </p:nvSpPr>
        <p:spPr>
          <a:xfrm>
            <a:off x="6226629" y="3164114"/>
            <a:ext cx="551542" cy="420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54EAABC-49CD-2945-81E2-63ED60CD4353}"/>
              </a:ext>
            </a:extLst>
          </p:cNvPr>
          <p:cNvSpPr/>
          <p:nvPr/>
        </p:nvSpPr>
        <p:spPr>
          <a:xfrm>
            <a:off x="8062944" y="4833257"/>
            <a:ext cx="551542" cy="744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945E55-861F-1C46-8E76-45EE9A64047C}"/>
              </a:ext>
            </a:extLst>
          </p:cNvPr>
          <p:cNvSpPr/>
          <p:nvPr/>
        </p:nvSpPr>
        <p:spPr>
          <a:xfrm>
            <a:off x="8260054" y="3911763"/>
            <a:ext cx="551542" cy="420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FD97BC2-A9B9-8944-BE4A-EA2C6DCE29EA}"/>
              </a:ext>
            </a:extLst>
          </p:cNvPr>
          <p:cNvSpPr/>
          <p:nvPr/>
        </p:nvSpPr>
        <p:spPr>
          <a:xfrm>
            <a:off x="8692093" y="4182244"/>
            <a:ext cx="551542" cy="420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0BF319F-4896-9049-AC5E-149CFE737A47}"/>
              </a:ext>
            </a:extLst>
          </p:cNvPr>
          <p:cNvSpPr/>
          <p:nvPr/>
        </p:nvSpPr>
        <p:spPr>
          <a:xfrm>
            <a:off x="8849415" y="5023911"/>
            <a:ext cx="551542" cy="420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34599A2-D433-E640-A2C0-84246263E86C}"/>
              </a:ext>
            </a:extLst>
          </p:cNvPr>
          <p:cNvSpPr/>
          <p:nvPr/>
        </p:nvSpPr>
        <p:spPr>
          <a:xfrm>
            <a:off x="8849415" y="5326479"/>
            <a:ext cx="2486242" cy="420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D6BE85-F2A0-344C-A6F1-0A0F4DEBC982}"/>
              </a:ext>
            </a:extLst>
          </p:cNvPr>
          <p:cNvSpPr/>
          <p:nvPr/>
        </p:nvSpPr>
        <p:spPr>
          <a:xfrm>
            <a:off x="8988607" y="5141209"/>
            <a:ext cx="551542" cy="420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5600026-00B8-EB45-8D61-5D31C75B12F7}"/>
              </a:ext>
            </a:extLst>
          </p:cNvPr>
          <p:cNvSpPr/>
          <p:nvPr/>
        </p:nvSpPr>
        <p:spPr>
          <a:xfrm>
            <a:off x="10447854" y="5268405"/>
            <a:ext cx="551542" cy="420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14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2"/>
          <p:cNvSpPr txBox="1">
            <a:spLocks noGrp="1"/>
          </p:cNvSpPr>
          <p:nvPr>
            <p:ph type="title"/>
          </p:nvPr>
        </p:nvSpPr>
        <p:spPr>
          <a:xfrm>
            <a:off x="547677" y="65314"/>
            <a:ext cx="3932237" cy="116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dirty="0"/>
              <a:t>Útero</a:t>
            </a:r>
            <a:endParaRPr dirty="0"/>
          </a:p>
        </p:txBody>
      </p:sp>
      <p:pic>
        <p:nvPicPr>
          <p:cNvPr id="645" name="Google Shape;64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4253" y="1227889"/>
            <a:ext cx="7007747" cy="3521392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2"/>
          <p:cNvSpPr txBox="1">
            <a:spLocks noGrp="1"/>
          </p:cNvSpPr>
          <p:nvPr>
            <p:ph type="body" idx="2"/>
          </p:nvPr>
        </p:nvSpPr>
        <p:spPr>
          <a:xfrm>
            <a:off x="547677" y="1153244"/>
            <a:ext cx="5229009" cy="367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1800" dirty="0"/>
              <a:t>El conducto paramesonéfricos se convierte en los conductos genitales femeninos.</a:t>
            </a:r>
            <a:endParaRPr sz="1800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1800" dirty="0"/>
              <a:t>Las dos primeras porciones se convierten en trompa de Falopio.</a:t>
            </a:r>
            <a:endParaRPr sz="1800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1800" dirty="0"/>
              <a:t>La parte caudal forma el conducto uterino: útero.</a:t>
            </a:r>
            <a:endParaRPr sz="1800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1800" dirty="0"/>
              <a:t>Mesenquimal forma miometrio y perimetrio.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1800" dirty="0"/>
          </a:p>
        </p:txBody>
      </p:sp>
      <p:sp>
        <p:nvSpPr>
          <p:cNvPr id="647" name="Google Shape;647;p72"/>
          <p:cNvSpPr/>
          <p:nvPr/>
        </p:nvSpPr>
        <p:spPr>
          <a:xfrm>
            <a:off x="5487667" y="4951381"/>
            <a:ext cx="1900104" cy="1357460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Desaparición del tabique uterino en la 9na semana.</a:t>
            </a:r>
            <a:endParaRPr dirty="0"/>
          </a:p>
        </p:txBody>
      </p:sp>
      <p:sp>
        <p:nvSpPr>
          <p:cNvPr id="648" name="Google Shape;648;p72"/>
          <p:cNvSpPr/>
          <p:nvPr/>
        </p:nvSpPr>
        <p:spPr>
          <a:xfrm>
            <a:off x="8001347" y="4951381"/>
            <a:ext cx="1684866" cy="1357460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3er mes: tejido de los bulbos senovaginales. </a:t>
            </a:r>
            <a:endParaRPr sz="1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p72"/>
          <p:cNvSpPr/>
          <p:nvPr/>
        </p:nvSpPr>
        <p:spPr>
          <a:xfrm>
            <a:off x="10101943" y="4951381"/>
            <a:ext cx="1930400" cy="1725190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152B4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Fondo de saco: tejido paramesonéfrico y porción inferior: senos vaginales.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3"/>
          <p:cNvSpPr txBox="1">
            <a:spLocks noGrp="1"/>
          </p:cNvSpPr>
          <p:nvPr>
            <p:ph type="title"/>
          </p:nvPr>
        </p:nvSpPr>
        <p:spPr>
          <a:xfrm>
            <a:off x="710879" y="377372"/>
            <a:ext cx="6913951" cy="130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dirty="0"/>
              <a:t>Duplicación del útero</a:t>
            </a:r>
            <a:endParaRPr dirty="0"/>
          </a:p>
        </p:txBody>
      </p:sp>
      <p:sp>
        <p:nvSpPr>
          <p:cNvPr id="655" name="Google Shape;655;p73"/>
          <p:cNvSpPr txBox="1">
            <a:spLocks noGrp="1"/>
          </p:cNvSpPr>
          <p:nvPr>
            <p:ph type="body" idx="1"/>
          </p:nvPr>
        </p:nvSpPr>
        <p:spPr>
          <a:xfrm>
            <a:off x="4923453" y="2298260"/>
            <a:ext cx="702180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000" b="0" i="0" u="none" strike="noStrike" dirty="0"/>
              <a:t>Falta de fusión de los conductos paramesonéfricos en un área o en toda su línea normal de fusión. 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000" b="1" i="0" u="none" strike="noStrike" dirty="0"/>
              <a:t>Útero didelfo: </a:t>
            </a:r>
            <a:r>
              <a:rPr lang="es-CO" sz="2000" dirty="0"/>
              <a:t>e</a:t>
            </a:r>
            <a:r>
              <a:rPr lang="es-CO" sz="2000" b="0" i="0" u="none" strike="noStrike" dirty="0"/>
              <a:t>n la forma más extrema, el útero se duplica en su totalidad.</a:t>
            </a:r>
            <a:endParaRPr sz="2000" b="1" i="0" u="none" strike="noStrike"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000" b="1" i="0" u="none" strike="noStrike" dirty="0"/>
              <a:t>Útero arqueado: </a:t>
            </a:r>
            <a:r>
              <a:rPr lang="es-CO" sz="2000" dirty="0"/>
              <a:t>e</a:t>
            </a:r>
            <a:r>
              <a:rPr lang="es-CO" sz="2000" b="0" i="0" u="none" strike="noStrike" dirty="0"/>
              <a:t>n la forma menos severa, está ligeramente hendido en el medio.</a:t>
            </a:r>
            <a:endParaRPr sz="2000" b="1"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000" b="1" dirty="0"/>
              <a:t>Ú</a:t>
            </a:r>
            <a:r>
              <a:rPr lang="es-CO" sz="2000" b="1" i="0" u="none" strike="noStrike" dirty="0"/>
              <a:t>tero bicorneo : </a:t>
            </a:r>
            <a:r>
              <a:rPr lang="es-CO" sz="2000" dirty="0"/>
              <a:t>u</a:t>
            </a:r>
            <a:r>
              <a:rPr lang="es-CO" sz="2000" b="0" i="0" u="none" strike="noStrike" dirty="0"/>
              <a:t>na de las anomalías comunes es que dos cuernos del útero penetran en la misma vagina. </a:t>
            </a:r>
            <a:endParaRPr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4"/>
          <p:cNvSpPr txBox="1">
            <a:spLocks noGrp="1"/>
          </p:cNvSpPr>
          <p:nvPr>
            <p:ph type="title"/>
          </p:nvPr>
        </p:nvSpPr>
        <p:spPr>
          <a:xfrm>
            <a:off x="649514" y="1216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Tipos de duplicación uterina</a:t>
            </a:r>
            <a:endParaRPr dirty="0"/>
          </a:p>
        </p:txBody>
      </p:sp>
      <p:pic>
        <p:nvPicPr>
          <p:cNvPr id="661" name="Google Shape;66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4020" y="1791787"/>
            <a:ext cx="246697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0995" y="2122692"/>
            <a:ext cx="240982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4"/>
          <p:cNvSpPr/>
          <p:nvPr/>
        </p:nvSpPr>
        <p:spPr>
          <a:xfrm>
            <a:off x="4857208" y="4458159"/>
            <a:ext cx="1882995" cy="811530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Útero didelfo con vagina doble</a:t>
            </a:r>
            <a:endParaRPr b="1"/>
          </a:p>
        </p:txBody>
      </p:sp>
      <p:sp>
        <p:nvSpPr>
          <p:cNvPr id="664" name="Google Shape;664;p74"/>
          <p:cNvSpPr/>
          <p:nvPr/>
        </p:nvSpPr>
        <p:spPr>
          <a:xfrm>
            <a:off x="9854409" y="4458159"/>
            <a:ext cx="1882995" cy="811530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Útero bicorneo</a:t>
            </a:r>
            <a:endParaRPr sz="1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" name="Google Shape;665;p74"/>
          <p:cNvSpPr/>
          <p:nvPr/>
        </p:nvSpPr>
        <p:spPr>
          <a:xfrm>
            <a:off x="7475610" y="4468312"/>
            <a:ext cx="1882995" cy="811530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Útero arqueado</a:t>
            </a:r>
            <a:endParaRPr b="1"/>
          </a:p>
        </p:txBody>
      </p:sp>
      <p:pic>
        <p:nvPicPr>
          <p:cNvPr id="666" name="Google Shape;666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7606" y="2065542"/>
            <a:ext cx="236220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91BAC-CBBE-43BC-A109-6F3DD3C9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74" y="101831"/>
            <a:ext cx="10515600" cy="1325563"/>
          </a:xfrm>
        </p:spPr>
        <p:txBody>
          <a:bodyPr/>
          <a:lstStyle/>
          <a:p>
            <a:r>
              <a:rPr lang="es-CO" dirty="0"/>
              <a:t>Regulación molecular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77DC27-0FF6-4A9F-A462-DB600E7E3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3403" y="1778342"/>
            <a:ext cx="5899311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 b="1" i="1" u="none" strike="noStrike" baseline="0" dirty="0">
                <a:latin typeface="Montserrat" panose="00000500000000000000" pitchFamily="50" charset="0"/>
              </a:rPr>
              <a:t>WNT4 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es un gen maestro.</a:t>
            </a:r>
          </a:p>
          <a:p>
            <a:pPr algn="just">
              <a:lnSpc>
                <a:spcPct val="100000"/>
              </a:lnSpc>
            </a:pPr>
            <a:endParaRPr lang="es-MX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b="0" i="0" u="none" strike="noStrike" baseline="0" dirty="0">
                <a:latin typeface="Montserrat" panose="00000500000000000000" pitchFamily="50" charset="0"/>
              </a:rPr>
              <a:t>Regula al alza DAX1, un miembro de la familia de receptores hormonales nucleares que inhibe la función de </a:t>
            </a:r>
            <a:r>
              <a:rPr lang="es-MX" b="1" i="0" u="none" strike="noStrike" baseline="0" dirty="0">
                <a:latin typeface="Montserrat" panose="00000500000000000000" pitchFamily="50" charset="0"/>
              </a:rPr>
              <a:t>SOX9</a:t>
            </a:r>
            <a:r>
              <a:rPr lang="es-MX" dirty="0">
                <a:latin typeface="Montserrat" panose="00000500000000000000" pitchFamily="50" charset="0"/>
              </a:rPr>
              <a:t>.</a:t>
            </a:r>
            <a:endParaRPr lang="es-MX" b="0" i="0" u="none" strike="noStrike" baseline="0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endParaRPr lang="es-MX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b="0" i="0" u="none" strike="noStrike" baseline="0" dirty="0">
                <a:latin typeface="Montserrat" panose="00000500000000000000" pitchFamily="50" charset="0"/>
              </a:rPr>
              <a:t>Los </a:t>
            </a:r>
            <a:r>
              <a:rPr lang="es-MX" b="1" i="0" u="none" strike="noStrike" baseline="0" dirty="0">
                <a:latin typeface="Montserrat" panose="00000500000000000000" pitchFamily="50" charset="0"/>
              </a:rPr>
              <a:t>estrógenos 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intervienen en la diferenciación sexual, y es bajo su influencia que los </a:t>
            </a:r>
            <a:r>
              <a:rPr lang="es-MX" b="1" i="0" u="none" strike="noStrike" baseline="0" dirty="0">
                <a:latin typeface="Montserrat" panose="00000500000000000000" pitchFamily="50" charset="0"/>
              </a:rPr>
              <a:t>conductos paramesonéfricos (müllerianos) 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son estimulados con el fin de formar las tubas uterinas.</a:t>
            </a:r>
          </a:p>
          <a:p>
            <a:pPr algn="just">
              <a:lnSpc>
                <a:spcPct val="100000"/>
              </a:lnSpc>
            </a:pPr>
            <a:endParaRPr lang="es-MX" dirty="0">
              <a:latin typeface="Montserrat" panose="00000500000000000000" pitchFamily="50" charset="0"/>
            </a:endParaRPr>
          </a:p>
        </p:txBody>
      </p:sp>
      <p:pic>
        <p:nvPicPr>
          <p:cNvPr id="6146" name="Picture 2" descr="Figure 4 from WNT4 and Sex Development | Semantic Scholar">
            <a:extLst>
              <a:ext uri="{FF2B5EF4-FFF2-40B4-BE49-F238E27FC236}">
                <a16:creationId xmlns:a16="http://schemas.microsoft.com/office/drawing/2014/main" id="{1266C454-5CF1-4160-93A6-36E1E216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65" y="1266926"/>
            <a:ext cx="4439530" cy="2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9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5"/>
          <p:cNvSpPr txBox="1">
            <a:spLocks noGrp="1"/>
          </p:cNvSpPr>
          <p:nvPr>
            <p:ph type="title"/>
          </p:nvPr>
        </p:nvSpPr>
        <p:spPr>
          <a:xfrm>
            <a:off x="838200" y="3825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Atresia </a:t>
            </a:r>
            <a:endParaRPr dirty="0"/>
          </a:p>
        </p:txBody>
      </p:sp>
      <p:pic>
        <p:nvPicPr>
          <p:cNvPr id="672" name="Google Shape;67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623" y="1654810"/>
            <a:ext cx="3252561" cy="339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0212" y="1670016"/>
            <a:ext cx="3252560" cy="3206784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75"/>
          <p:cNvSpPr/>
          <p:nvPr/>
        </p:nvSpPr>
        <p:spPr>
          <a:xfrm>
            <a:off x="5704115" y="5147277"/>
            <a:ext cx="1971178" cy="651510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Atresia cervical</a:t>
            </a:r>
            <a:endParaRPr b="1"/>
          </a:p>
        </p:txBody>
      </p:sp>
      <p:sp>
        <p:nvSpPr>
          <p:cNvPr id="675" name="Google Shape;675;p75"/>
          <p:cNvSpPr/>
          <p:nvPr/>
        </p:nvSpPr>
        <p:spPr>
          <a:xfrm>
            <a:off x="9116154" y="5147277"/>
            <a:ext cx="1971178" cy="651510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Atresia vaginal</a:t>
            </a:r>
            <a:endParaRPr b="1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2546641-D022-5747-AFC9-AEDAECCC59FC}"/>
              </a:ext>
            </a:extLst>
          </p:cNvPr>
          <p:cNvSpPr/>
          <p:nvPr/>
        </p:nvSpPr>
        <p:spPr>
          <a:xfrm>
            <a:off x="10668000" y="3541486"/>
            <a:ext cx="1074057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6"/>
          <p:cNvSpPr txBox="1">
            <a:spLocks noGrp="1"/>
          </p:cNvSpPr>
          <p:nvPr>
            <p:ph type="title"/>
          </p:nvPr>
        </p:nvSpPr>
        <p:spPr>
          <a:xfrm>
            <a:off x="838200" y="1800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Vagina</a:t>
            </a:r>
            <a:endParaRPr dirty="0"/>
          </a:p>
        </p:txBody>
      </p:sp>
      <p:sp>
        <p:nvSpPr>
          <p:cNvPr id="681" name="Google Shape;681;p76"/>
          <p:cNvSpPr txBox="1">
            <a:spLocks noGrp="1"/>
          </p:cNvSpPr>
          <p:nvPr>
            <p:ph type="body" idx="1"/>
          </p:nvPr>
        </p:nvSpPr>
        <p:spPr>
          <a:xfrm>
            <a:off x="1694937" y="1464949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CO" dirty="0"/>
              <a:t>Tiene dos orígenes: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 dirty="0"/>
              <a:t>Tercio superior: </a:t>
            </a:r>
            <a:r>
              <a:rPr lang="es-CO" dirty="0"/>
              <a:t>conducto uterino.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 dirty="0"/>
              <a:t>Tercio medio y inferior:</a:t>
            </a:r>
            <a:r>
              <a:rPr lang="es-CO" dirty="0"/>
              <a:t> seno urogenital.</a:t>
            </a:r>
            <a:endParaRPr dirty="0"/>
          </a:p>
        </p:txBody>
      </p:sp>
      <p:pic>
        <p:nvPicPr>
          <p:cNvPr id="682" name="Google Shape;682;p76"/>
          <p:cNvPicPr preferRelativeResize="0"/>
          <p:nvPr/>
        </p:nvPicPr>
        <p:blipFill rotWithShape="1">
          <a:blip r:embed="rId3">
            <a:alphaModFix/>
          </a:blip>
          <a:srcRect r="7098" b="11040"/>
          <a:stretch/>
        </p:blipFill>
        <p:spPr>
          <a:xfrm>
            <a:off x="4591073" y="2906449"/>
            <a:ext cx="7418308" cy="2445977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76"/>
          <p:cNvSpPr/>
          <p:nvPr/>
        </p:nvSpPr>
        <p:spPr>
          <a:xfrm>
            <a:off x="5075898" y="5652676"/>
            <a:ext cx="1848896" cy="572756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152B4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 semanas</a:t>
            </a:r>
            <a:endParaRPr dirty="0"/>
          </a:p>
        </p:txBody>
      </p:sp>
      <p:sp>
        <p:nvSpPr>
          <p:cNvPr id="684" name="Google Shape;684;p76"/>
          <p:cNvSpPr/>
          <p:nvPr/>
        </p:nvSpPr>
        <p:spPr>
          <a:xfrm>
            <a:off x="9589635" y="5652676"/>
            <a:ext cx="1848896" cy="572756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152B4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Recién nacida </a:t>
            </a:r>
            <a:endParaRPr dirty="0"/>
          </a:p>
        </p:txBody>
      </p:sp>
      <p:sp>
        <p:nvSpPr>
          <p:cNvPr id="685" name="Google Shape;685;p76"/>
          <p:cNvSpPr/>
          <p:nvPr/>
        </p:nvSpPr>
        <p:spPr>
          <a:xfrm>
            <a:off x="7331038" y="5652676"/>
            <a:ext cx="1848896" cy="572756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152B4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Final del 3er mes 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9"/>
          <p:cNvSpPr txBox="1">
            <a:spLocks noGrp="1"/>
          </p:cNvSpPr>
          <p:nvPr>
            <p:ph type="title"/>
          </p:nvPr>
        </p:nvSpPr>
        <p:spPr>
          <a:xfrm>
            <a:off x="567911" y="1641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Genitales femeninos</a:t>
            </a:r>
            <a:endParaRPr dirty="0"/>
          </a:p>
        </p:txBody>
      </p:sp>
      <p:sp>
        <p:nvSpPr>
          <p:cNvPr id="708" name="Google Shape;708;p79"/>
          <p:cNvSpPr txBox="1">
            <a:spLocks noGrp="1"/>
          </p:cNvSpPr>
          <p:nvPr>
            <p:ph type="body" idx="1"/>
          </p:nvPr>
        </p:nvSpPr>
        <p:spPr>
          <a:xfrm>
            <a:off x="951661" y="1489724"/>
            <a:ext cx="103613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 dirty="0"/>
              <a:t>Tubérculo genital: clítoris, los pliegues uretrales y los labios menores.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E</a:t>
            </a:r>
            <a:r>
              <a:rPr lang="es-CO" i="0" u="none" strike="noStrike" dirty="0"/>
              <a:t>n las protuberancias genitales se originan los labios mayores.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 dirty="0"/>
              <a:t>Surco urogenital: vestíbulo.</a:t>
            </a: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i="0" u="none" strike="noStrike" dirty="0"/>
          </a:p>
          <a:p>
            <a:pPr marL="228600" lvl="0" indent="-76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sz="2400" dirty="0"/>
          </a:p>
        </p:txBody>
      </p:sp>
      <p:pic>
        <p:nvPicPr>
          <p:cNvPr id="709" name="Google Shape;70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3932" y="3025306"/>
            <a:ext cx="402907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456D-2998-41FE-BA44-B9BD3B45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375656"/>
            <a:ext cx="10515600" cy="1325563"/>
          </a:xfrm>
        </p:spPr>
        <p:txBody>
          <a:bodyPr/>
          <a:lstStyle/>
          <a:p>
            <a:r>
              <a:rPr lang="es-CO" dirty="0"/>
              <a:t>Funciones WNT4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138273C-8E31-497B-AA10-28FBE3F18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825418"/>
              </p:ext>
            </p:extLst>
          </p:nvPr>
        </p:nvGraphicFramePr>
        <p:xfrm>
          <a:off x="3773714" y="1434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7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FE447-46F3-42B0-8F78-D28C25AF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68" y="172197"/>
            <a:ext cx="10515600" cy="1325563"/>
          </a:xfrm>
        </p:spPr>
        <p:txBody>
          <a:bodyPr/>
          <a:lstStyle/>
          <a:p>
            <a:r>
              <a:rPr lang="es-CO" dirty="0"/>
              <a:t>Influencia de las glándulas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260209-70E3-4A4E-AA70-C6F25704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54" y="3084990"/>
            <a:ext cx="7482523" cy="340704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516C11C-80DB-4396-834C-DD0558E77167}"/>
              </a:ext>
            </a:extLst>
          </p:cNvPr>
          <p:cNvSpPr txBox="1"/>
          <p:nvPr/>
        </p:nvSpPr>
        <p:spPr>
          <a:xfrm>
            <a:off x="1197089" y="1497760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152B48"/>
                </a:solidFill>
                <a:latin typeface="Montserrat" panose="00000500000000000000" pitchFamily="50" charset="0"/>
              </a:rPr>
              <a:t>Los estrógenos actúan sobre los genitales externos, en la fase indiferenciada, para formar los labios mayores, los labios menores, el clítoris, y la vagina inferior.</a:t>
            </a:r>
            <a:endParaRPr lang="es-CO" sz="240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2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9"/>
          <p:cNvSpPr txBox="1">
            <a:spLocks noGrp="1"/>
          </p:cNvSpPr>
          <p:nvPr>
            <p:ph type="title"/>
          </p:nvPr>
        </p:nvSpPr>
        <p:spPr>
          <a:xfrm>
            <a:off x="765819" y="165064"/>
            <a:ext cx="4039447" cy="118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dirty="0"/>
              <a:t>Ovario</a:t>
            </a:r>
            <a:endParaRPr dirty="0"/>
          </a:p>
        </p:txBody>
      </p:sp>
      <p:sp>
        <p:nvSpPr>
          <p:cNvPr id="621" name="Google Shape;621;p69"/>
          <p:cNvSpPr txBox="1">
            <a:spLocks noGrp="1"/>
          </p:cNvSpPr>
          <p:nvPr>
            <p:ph type="body" idx="2"/>
          </p:nvPr>
        </p:nvSpPr>
        <p:spPr>
          <a:xfrm>
            <a:off x="1114160" y="1265473"/>
            <a:ext cx="10802067" cy="30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2000" dirty="0"/>
              <a:t>Ausencia de </a:t>
            </a:r>
            <a:r>
              <a:rPr lang="es-CO" sz="2000" b="1" dirty="0"/>
              <a:t>cromosoma Y </a:t>
            </a:r>
            <a:r>
              <a:rPr lang="es-CO" sz="2000" dirty="0"/>
              <a:t>y </a:t>
            </a:r>
            <a:r>
              <a:rPr lang="es-CO" sz="2000" b="1" dirty="0"/>
              <a:t>gen SRY.</a:t>
            </a:r>
            <a:endParaRPr sz="2000" b="1" dirty="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2000" dirty="0"/>
              <a:t>Los cordones sexuales se disgregan en agregaciones celulares.</a:t>
            </a:r>
            <a:endParaRPr sz="2000" dirty="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2000" dirty="0"/>
              <a:t>Conteniendo grupos de células germinales primordiales y ubicándose en la médula.</a:t>
            </a:r>
            <a:endParaRPr sz="2000" dirty="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2000" dirty="0"/>
              <a:t>Epitelio superficial continúa proliferando. </a:t>
            </a:r>
            <a:endParaRPr sz="2000" dirty="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endParaRPr sz="2000"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None/>
            </a:pPr>
            <a:endParaRPr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689B76-47FF-4585-B4E1-08B08F9F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14" y="3609771"/>
            <a:ext cx="5931631" cy="30315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9D26C-4586-4FB3-A521-0274DD49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46" y="50119"/>
            <a:ext cx="10515600" cy="1325563"/>
          </a:xfrm>
        </p:spPr>
        <p:txBody>
          <a:bodyPr/>
          <a:lstStyle/>
          <a:p>
            <a:r>
              <a:rPr lang="es-CO" dirty="0"/>
              <a:t>Células germinales primitivas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24B354-0851-4FB5-8E01-1D26E22A7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254" y="1375682"/>
            <a:ext cx="1030877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/>
              <a:t>Migran desde el saco vitelino hasta las crestas genitales.</a:t>
            </a:r>
          </a:p>
          <a:p>
            <a:pPr>
              <a:lnSpc>
                <a:spcPct val="100000"/>
              </a:lnSpc>
            </a:pPr>
            <a:endParaRPr lang="es-CO" sz="2400" dirty="0"/>
          </a:p>
          <a:p>
            <a:pPr>
              <a:lnSpc>
                <a:spcPct val="100000"/>
              </a:lnSpc>
            </a:pPr>
            <a:r>
              <a:rPr lang="es-CO" sz="2400" dirty="0"/>
              <a:t>Durante  4ª y 5ª semana.</a:t>
            </a:r>
          </a:p>
          <a:p>
            <a:pPr>
              <a:lnSpc>
                <a:spcPct val="100000"/>
              </a:lnSpc>
            </a:pPr>
            <a:endParaRPr lang="es-CO" sz="2400" dirty="0"/>
          </a:p>
        </p:txBody>
      </p:sp>
      <p:pic>
        <p:nvPicPr>
          <p:cNvPr id="4" name="Google Shape;599;p66">
            <a:extLst>
              <a:ext uri="{FF2B5EF4-FFF2-40B4-BE49-F238E27FC236}">
                <a16:creationId xmlns:a16="http://schemas.microsoft.com/office/drawing/2014/main" id="{AA879558-A637-4831-BB84-D4D2685CAF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55" r="8378" b="4299"/>
          <a:stretch/>
        </p:blipFill>
        <p:spPr>
          <a:xfrm>
            <a:off x="5802150" y="3048000"/>
            <a:ext cx="5704049" cy="340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95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22;p69">
            <a:extLst>
              <a:ext uri="{FF2B5EF4-FFF2-40B4-BE49-F238E27FC236}">
                <a16:creationId xmlns:a16="http://schemas.microsoft.com/office/drawing/2014/main" id="{2EFB73F2-89EA-492C-B976-777789D37F7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2917" y="2470498"/>
            <a:ext cx="4506911" cy="41983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F0755C-1521-4689-B70E-FB1C051D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189151"/>
            <a:ext cx="10515600" cy="1325563"/>
          </a:xfrm>
        </p:spPr>
        <p:txBody>
          <a:bodyPr/>
          <a:lstStyle/>
          <a:p>
            <a:r>
              <a:rPr lang="es-CO" dirty="0"/>
              <a:t>Ovario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D47F55-D1B3-44FB-88A8-D0D95105C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62" y="1253331"/>
            <a:ext cx="10056665" cy="4351338"/>
          </a:xfrm>
        </p:spPr>
        <p:txBody>
          <a:bodyPr/>
          <a:lstStyle/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MX" sz="2000" dirty="0"/>
              <a:t>7ª semana da origen a los cordones corticales.</a:t>
            </a:r>
            <a:endParaRPr lang="es-MX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MX" sz="2000" dirty="0"/>
              <a:t>En el 4º mes se disgregan en células germinales primordiales.</a:t>
            </a:r>
            <a:endParaRPr lang="es-MX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MX" sz="2000" dirty="0"/>
              <a:t>Posteriormente, se convierten en ovogonia.</a:t>
            </a:r>
            <a:endParaRPr lang="es-MX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MX" sz="2000" dirty="0"/>
              <a:t>Células epiteliales forman células foliculares.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5AAF910-E8F0-DE47-9C55-D16856FC4DD9}"/>
              </a:ext>
            </a:extLst>
          </p:cNvPr>
          <p:cNvSpPr/>
          <p:nvPr/>
        </p:nvSpPr>
        <p:spPr>
          <a:xfrm>
            <a:off x="6821714" y="5225141"/>
            <a:ext cx="537029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904D746-4D95-1443-93BF-2AB595570C22}"/>
              </a:ext>
            </a:extLst>
          </p:cNvPr>
          <p:cNvSpPr/>
          <p:nvPr/>
        </p:nvSpPr>
        <p:spPr>
          <a:xfrm>
            <a:off x="6821714" y="3570514"/>
            <a:ext cx="377372" cy="391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718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1"/>
          <p:cNvSpPr txBox="1">
            <a:spLocks noGrp="1"/>
          </p:cNvSpPr>
          <p:nvPr>
            <p:ph type="title"/>
          </p:nvPr>
        </p:nvSpPr>
        <p:spPr>
          <a:xfrm>
            <a:off x="705580" y="79406"/>
            <a:ext cx="104205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dirty="0"/>
              <a:t>Folículo primordial </a:t>
            </a:r>
            <a:endParaRPr sz="4400" dirty="0"/>
          </a:p>
        </p:txBody>
      </p:sp>
      <p:sp>
        <p:nvSpPr>
          <p:cNvPr id="619" name="Google Shape;619;p71"/>
          <p:cNvSpPr txBox="1">
            <a:spLocks noGrp="1"/>
          </p:cNvSpPr>
          <p:nvPr>
            <p:ph type="body" idx="1"/>
          </p:nvPr>
        </p:nvSpPr>
        <p:spPr>
          <a:xfrm>
            <a:off x="1065875" y="1224506"/>
            <a:ext cx="10760825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Corresponden al primer estadío de desarrollo que se puede distinguir.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dirty="0">
                <a:latin typeface="Montserrat"/>
                <a:ea typeface="Montserrat"/>
                <a:cs typeface="Montserrat"/>
                <a:sym typeface="Montserrat"/>
              </a:rPr>
              <a:t>Nacimiento: 400,000 folículos primordiales.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dirty="0">
                <a:latin typeface="Montserrat"/>
                <a:ea typeface="Montserrat"/>
                <a:cs typeface="Montserrat"/>
                <a:sym typeface="Montserrat"/>
              </a:rPr>
              <a:t>Disminuye por procesos biológicos.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dirty="0">
                <a:latin typeface="Montserrat"/>
                <a:ea typeface="Montserrat"/>
                <a:cs typeface="Montserrat"/>
                <a:sym typeface="Montserrat"/>
              </a:rPr>
              <a:t>Está integrado por un ovocito primario rodeado por una monocapa de células planas.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dirty="0">
                <a:latin typeface="Montserrat"/>
                <a:ea typeface="Montserrat"/>
                <a:cs typeface="Montserrat"/>
                <a:sym typeface="Montserrat"/>
              </a:rPr>
              <a:t>25 micras.</a:t>
            </a:r>
            <a:endParaRPr dirty="0"/>
          </a:p>
        </p:txBody>
      </p:sp>
      <p:pic>
        <p:nvPicPr>
          <p:cNvPr id="620" name="Google Shape;620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6394" y="3429000"/>
            <a:ext cx="3067627" cy="3011852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71"/>
          <p:cNvSpPr/>
          <p:nvPr/>
        </p:nvSpPr>
        <p:spPr>
          <a:xfrm>
            <a:off x="9392436" y="3696254"/>
            <a:ext cx="1341074" cy="595783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Ovocito</a:t>
            </a:r>
            <a:endParaRPr>
              <a:solidFill>
                <a:srgbClr val="152B48"/>
              </a:solidFill>
            </a:endParaRPr>
          </a:p>
        </p:txBody>
      </p:sp>
      <p:sp>
        <p:nvSpPr>
          <p:cNvPr id="622" name="Google Shape;622;p71"/>
          <p:cNvSpPr/>
          <p:nvPr/>
        </p:nvSpPr>
        <p:spPr>
          <a:xfrm>
            <a:off x="9213646" y="4538184"/>
            <a:ext cx="1698655" cy="6835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Cel. folicular plana</a:t>
            </a:r>
            <a:endParaRPr>
              <a:solidFill>
                <a:srgbClr val="152B48"/>
              </a:solidFill>
            </a:endParaRPr>
          </a:p>
        </p:txBody>
      </p:sp>
      <p:sp>
        <p:nvSpPr>
          <p:cNvPr id="623" name="Google Shape;623;p71"/>
          <p:cNvSpPr/>
          <p:nvPr/>
        </p:nvSpPr>
        <p:spPr>
          <a:xfrm>
            <a:off x="9213646" y="5467862"/>
            <a:ext cx="1698654" cy="6835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Cel. estromal</a:t>
            </a:r>
            <a:endParaRPr>
              <a:solidFill>
                <a:srgbClr val="152B4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dirty="0"/>
              <a:t>Folículos primarios</a:t>
            </a:r>
            <a:endParaRPr sz="4400" dirty="0"/>
          </a:p>
        </p:txBody>
      </p:sp>
      <p:sp>
        <p:nvSpPr>
          <p:cNvPr id="629" name="Google Shape;629;p72"/>
          <p:cNvSpPr txBox="1">
            <a:spLocks noGrp="1"/>
          </p:cNvSpPr>
          <p:nvPr>
            <p:ph type="body" idx="1"/>
          </p:nvPr>
        </p:nvSpPr>
        <p:spPr>
          <a:xfrm>
            <a:off x="5456922" y="1339686"/>
            <a:ext cx="6400858" cy="486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Las células foliculares aumentan de tamaño y adoptan una forma </a:t>
            </a:r>
            <a:r>
              <a:rPr lang="es-CO" dirty="0"/>
              <a:t>cúbica,</a:t>
            </a: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 y dado que mantienen una sola capa celular, se denominan “folículo primario unilaminar”.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Posteriormente, se inicia la actividad de mitosis de las células foliculares, lo que origina ahora varias capas epiteliales, formándose entonces un folículo primario multilaminar.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dirty="0">
                <a:latin typeface="Montserrat"/>
                <a:ea typeface="Montserrat"/>
                <a:cs typeface="Montserrat"/>
                <a:sym typeface="Montserrat"/>
              </a:rPr>
              <a:t>En esta etapa, las células foliculares y el ovocito secretan abundantes glucoproteínas, que forman una lámina de sustancia amorfa denominada zona pelúcida.</a:t>
            </a:r>
            <a:endParaRPr dirty="0"/>
          </a:p>
        </p:txBody>
      </p:sp>
      <p:pic>
        <p:nvPicPr>
          <p:cNvPr id="630" name="Google Shape;63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935" y="1224152"/>
            <a:ext cx="2280557" cy="213123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72"/>
          <p:cNvSpPr/>
          <p:nvPr/>
        </p:nvSpPr>
        <p:spPr>
          <a:xfrm>
            <a:off x="3416691" y="1479626"/>
            <a:ext cx="1731390" cy="461624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Cel. folicular</a:t>
            </a:r>
            <a:endParaRPr>
              <a:solidFill>
                <a:srgbClr val="152B48"/>
              </a:solidFill>
            </a:endParaRPr>
          </a:p>
        </p:txBody>
      </p:sp>
      <p:sp>
        <p:nvSpPr>
          <p:cNvPr id="632" name="Google Shape;632;p72"/>
          <p:cNvSpPr/>
          <p:nvPr/>
        </p:nvSpPr>
        <p:spPr>
          <a:xfrm>
            <a:off x="3416691" y="2105833"/>
            <a:ext cx="1731390" cy="5912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Capa granulosa</a:t>
            </a:r>
            <a:endParaRPr>
              <a:solidFill>
                <a:srgbClr val="152B48"/>
              </a:solidFill>
            </a:endParaRPr>
          </a:p>
        </p:txBody>
      </p:sp>
      <p:sp>
        <p:nvSpPr>
          <p:cNvPr id="633" name="Google Shape;633;p72"/>
          <p:cNvSpPr/>
          <p:nvPr/>
        </p:nvSpPr>
        <p:spPr>
          <a:xfrm flipH="1">
            <a:off x="3416690" y="2837769"/>
            <a:ext cx="1731391" cy="5912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Cel. estromal</a:t>
            </a:r>
            <a:endParaRPr>
              <a:solidFill>
                <a:srgbClr val="152B4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913</Words>
  <Application>Microsoft Office PowerPoint</Application>
  <PresentationFormat>Panorámica</PresentationFormat>
  <Paragraphs>119</Paragraphs>
  <Slides>22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Montserrat</vt:lpstr>
      <vt:lpstr>Times New Roman</vt:lpstr>
      <vt:lpstr>Calibri</vt:lpstr>
      <vt:lpstr>Arial</vt:lpstr>
      <vt:lpstr>Presentación2</vt:lpstr>
      <vt:lpstr>EMBRIOLOGÍA GENITALES FEMENINOS</vt:lpstr>
      <vt:lpstr>Regulación molecular</vt:lpstr>
      <vt:lpstr>Funciones WNT4</vt:lpstr>
      <vt:lpstr>Influencia de las glándulas</vt:lpstr>
      <vt:lpstr>Ovario</vt:lpstr>
      <vt:lpstr>Células germinales primitivas</vt:lpstr>
      <vt:lpstr>Ovario</vt:lpstr>
      <vt:lpstr>Folículo primordial </vt:lpstr>
      <vt:lpstr>Folículos primarios</vt:lpstr>
      <vt:lpstr>Folículo secundario</vt:lpstr>
      <vt:lpstr>Folículo de Graaf</vt:lpstr>
      <vt:lpstr>Descenso del ovario</vt:lpstr>
      <vt:lpstr>Hiperplasia suprarrenal congénita</vt:lpstr>
      <vt:lpstr>Conductos paramesonéfricos</vt:lpstr>
      <vt:lpstr>Conductos femeninos</vt:lpstr>
      <vt:lpstr>Conducto paramesonéfrico</vt:lpstr>
      <vt:lpstr>Útero</vt:lpstr>
      <vt:lpstr>Duplicación del útero</vt:lpstr>
      <vt:lpstr>Tipos de duplicación uterina</vt:lpstr>
      <vt:lpstr>Atresia </vt:lpstr>
      <vt:lpstr>Vagina</vt:lpstr>
      <vt:lpstr>Genitales femeninos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Embriología hematolinfoide</dc:title>
  <dc:creator>ALEJANDRO CARDONA PALACIO</dc:creator>
  <cp:lastModifiedBy>User</cp:lastModifiedBy>
  <cp:revision>33</cp:revision>
  <dcterms:created xsi:type="dcterms:W3CDTF">2021-02-01T15:16:16Z</dcterms:created>
  <dcterms:modified xsi:type="dcterms:W3CDTF">2021-08-17T17:19:50Z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1604608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